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charts/chart7.xml" ContentType="application/vnd.openxmlformats-officedocument.drawingml.chart+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harts/chart6.xml" ContentType="application/vnd.openxmlformats-officedocument.drawingml.chart+xml"/>
  <Override PartName="/ppt/notesSlides/notesSlide31.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6"/>
  </p:notesMasterIdLst>
  <p:handoutMasterIdLst>
    <p:handoutMasterId r:id="rId47"/>
  </p:handoutMasterIdLst>
  <p:sldIdLst>
    <p:sldId id="258" r:id="rId2"/>
    <p:sldId id="321" r:id="rId3"/>
    <p:sldId id="283" r:id="rId4"/>
    <p:sldId id="285" r:id="rId5"/>
    <p:sldId id="286" r:id="rId6"/>
    <p:sldId id="335" r:id="rId7"/>
    <p:sldId id="344" r:id="rId8"/>
    <p:sldId id="330" r:id="rId9"/>
    <p:sldId id="264" r:id="rId10"/>
    <p:sldId id="265" r:id="rId11"/>
    <p:sldId id="329" r:id="rId12"/>
    <p:sldId id="317" r:id="rId13"/>
    <p:sldId id="327" r:id="rId14"/>
    <p:sldId id="290" r:id="rId15"/>
    <p:sldId id="293" r:id="rId16"/>
    <p:sldId id="297" r:id="rId17"/>
    <p:sldId id="343" r:id="rId18"/>
    <p:sldId id="310" r:id="rId19"/>
    <p:sldId id="312" r:id="rId20"/>
    <p:sldId id="311" r:id="rId21"/>
    <p:sldId id="270" r:id="rId22"/>
    <p:sldId id="271" r:id="rId23"/>
    <p:sldId id="340" r:id="rId24"/>
    <p:sldId id="273" r:id="rId25"/>
    <p:sldId id="347" r:id="rId26"/>
    <p:sldId id="348" r:id="rId27"/>
    <p:sldId id="296" r:id="rId28"/>
    <p:sldId id="298" r:id="rId29"/>
    <p:sldId id="313" r:id="rId30"/>
    <p:sldId id="314" r:id="rId31"/>
    <p:sldId id="315" r:id="rId32"/>
    <p:sldId id="319" r:id="rId33"/>
    <p:sldId id="324" r:id="rId34"/>
    <p:sldId id="326" r:id="rId35"/>
    <p:sldId id="328" r:id="rId36"/>
    <p:sldId id="331" r:id="rId37"/>
    <p:sldId id="333" r:id="rId38"/>
    <p:sldId id="334" r:id="rId39"/>
    <p:sldId id="336" r:id="rId40"/>
    <p:sldId id="338" r:id="rId41"/>
    <p:sldId id="339" r:id="rId42"/>
    <p:sldId id="341" r:id="rId43"/>
    <p:sldId id="345" r:id="rId44"/>
    <p:sldId id="346" r:id="rId4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24" autoAdjust="0"/>
    <p:restoredTop sz="87648" autoAdjust="0"/>
  </p:normalViewPr>
  <p:slideViewPr>
    <p:cSldViewPr>
      <p:cViewPr varScale="1">
        <p:scale>
          <a:sx n="68" d="100"/>
          <a:sy n="68" d="100"/>
        </p:scale>
        <p:origin x="-12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y-kasima\Documents\SIGSE20100601\Tabl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y-kasima\Documents\SIGSE20100601\Tabl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y-kasima\Documents\SIGSE20100601\Tabl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y-kasima\Documents\SIGSE20100601\Table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y-kasima\Documents\SIGSE20100601\Tabl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y-kasima\Documents\SIGSE20100601\Table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y-kasima\Documents\SIGSE20100601\Tabl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a:pPr>
            <a:r>
              <a:rPr lang="ja-JP" altLang="en-US" dirty="0"/>
              <a:t>各三つ組が見られるドメイン</a:t>
            </a:r>
          </a:p>
        </c:rich>
      </c:tx>
      <c:layout/>
    </c:title>
    <c:plotArea>
      <c:layout/>
      <c:barChart>
        <c:barDir val="col"/>
        <c:grouping val="clustered"/>
        <c:ser>
          <c:idx val="0"/>
          <c:order val="0"/>
          <c:tx>
            <c:strRef>
              <c:f>Sheet7!$A$4</c:f>
              <c:strCache>
                <c:ptCount val="1"/>
                <c:pt idx="0">
                  <c:v>辞書のドメイン</c:v>
                </c:pt>
              </c:strCache>
            </c:strRef>
          </c:tx>
          <c:spPr>
            <a:solidFill>
              <a:schemeClr val="accent2"/>
            </a:solidFill>
          </c:spPr>
          <c:cat>
            <c:strRef>
              <c:f>Sheet7!$B$3:$E$3</c:f>
              <c:strCache>
                <c:ptCount val="4"/>
                <c:pt idx="0">
                  <c:v>WEB</c:v>
                </c:pt>
                <c:pt idx="1">
                  <c:v>XML</c:v>
                </c:pt>
                <c:pt idx="2">
                  <c:v>DB</c:v>
                </c:pt>
                <c:pt idx="3">
                  <c:v>GUI</c:v>
                </c:pt>
              </c:strCache>
            </c:strRef>
          </c:cat>
          <c:val>
            <c:numRef>
              <c:f>Sheet7!$B$4:$E$4</c:f>
              <c:numCache>
                <c:formatCode>0%</c:formatCode>
                <c:ptCount val="4"/>
                <c:pt idx="0">
                  <c:v>0.62000000000000222</c:v>
                </c:pt>
                <c:pt idx="1">
                  <c:v>0.68000000000000294</c:v>
                </c:pt>
                <c:pt idx="2">
                  <c:v>0.75000000000000233</c:v>
                </c:pt>
                <c:pt idx="3">
                  <c:v>0.75000000000000233</c:v>
                </c:pt>
              </c:numCache>
            </c:numRef>
          </c:val>
        </c:ser>
        <c:ser>
          <c:idx val="1"/>
          <c:order val="1"/>
          <c:tx>
            <c:strRef>
              <c:f>Sheet7!$A$5</c:f>
              <c:strCache>
                <c:ptCount val="1"/>
                <c:pt idx="0">
                  <c:v>Ｊａｖａ</c:v>
                </c:pt>
              </c:strCache>
            </c:strRef>
          </c:tx>
          <c:spPr>
            <a:solidFill>
              <a:srgbClr val="FF0000"/>
            </a:solidFill>
          </c:spPr>
          <c:cat>
            <c:strRef>
              <c:f>Sheet7!$B$3:$E$3</c:f>
              <c:strCache>
                <c:ptCount val="4"/>
                <c:pt idx="0">
                  <c:v>WEB</c:v>
                </c:pt>
                <c:pt idx="1">
                  <c:v>XML</c:v>
                </c:pt>
                <c:pt idx="2">
                  <c:v>DB</c:v>
                </c:pt>
                <c:pt idx="3">
                  <c:v>GUI</c:v>
                </c:pt>
              </c:strCache>
            </c:strRef>
          </c:cat>
          <c:val>
            <c:numRef>
              <c:f>Sheet7!$B$5:$E$5</c:f>
              <c:numCache>
                <c:formatCode>0%</c:formatCode>
                <c:ptCount val="4"/>
                <c:pt idx="0">
                  <c:v>0.5</c:v>
                </c:pt>
                <c:pt idx="1">
                  <c:v>0.48000000000000032</c:v>
                </c:pt>
                <c:pt idx="2">
                  <c:v>0.38000000000000123</c:v>
                </c:pt>
                <c:pt idx="3">
                  <c:v>0.76000000000000245</c:v>
                </c:pt>
              </c:numCache>
            </c:numRef>
          </c:val>
        </c:ser>
        <c:gapWidth val="75"/>
        <c:overlap val="-25"/>
        <c:axId val="66537728"/>
        <c:axId val="68648960"/>
      </c:barChart>
      <c:catAx>
        <c:axId val="66537728"/>
        <c:scaling>
          <c:orientation val="minMax"/>
        </c:scaling>
        <c:axPos val="b"/>
        <c:majorTickMark val="none"/>
        <c:tickLblPos val="nextTo"/>
        <c:txPr>
          <a:bodyPr/>
          <a:lstStyle/>
          <a:p>
            <a:pPr>
              <a:defRPr sz="1600"/>
            </a:pPr>
            <a:endParaRPr lang="ja-JP"/>
          </a:p>
        </c:txPr>
        <c:crossAx val="68648960"/>
        <c:crosses val="autoZero"/>
        <c:auto val="1"/>
        <c:lblAlgn val="ctr"/>
        <c:lblOffset val="100"/>
      </c:catAx>
      <c:valAx>
        <c:axId val="68648960"/>
        <c:scaling>
          <c:orientation val="minMax"/>
          <c:max val="1"/>
          <c:min val="0"/>
        </c:scaling>
        <c:axPos val="l"/>
        <c:majorGridlines/>
        <c:numFmt formatCode="0%" sourceLinked="1"/>
        <c:majorTickMark val="none"/>
        <c:tickLblPos val="nextTo"/>
        <c:spPr>
          <a:ln w="9525">
            <a:noFill/>
          </a:ln>
        </c:spPr>
        <c:crossAx val="66537728"/>
        <c:crosses val="autoZero"/>
        <c:crossBetween val="between"/>
        <c:majorUnit val="0.1"/>
      </c:valAx>
    </c:plotArea>
    <c:legend>
      <c:legendPos val="b"/>
      <c:layout>
        <c:manualLayout>
          <c:xMode val="edge"/>
          <c:yMode val="edge"/>
          <c:x val="0.36058641975308814"/>
          <c:y val="0.8658234101649549"/>
          <c:w val="0.29425925925926061"/>
          <c:h val="0.11051947163520009"/>
        </c:manualLayout>
      </c:layout>
      <c:txPr>
        <a:bodyPr/>
        <a:lstStyle/>
        <a:p>
          <a:pPr>
            <a:defRPr sz="1800"/>
          </a:pPr>
          <a:endParaRPr lang="ja-JP"/>
        </a:p>
      </c:txPr>
    </c:legend>
    <c:plotVisOnly val="1"/>
  </c:chart>
  <c:spPr>
    <a:ln>
      <a:solidFill>
        <a:schemeClr val="accent1"/>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sz="1800" dirty="0" smtClean="0"/>
              <a:t>動詞，直接目的語，間接目的語の判定</a:t>
            </a:r>
            <a:r>
              <a:rPr lang="ja-JP" altLang="en-US" sz="1800" dirty="0"/>
              <a:t>が間違っている</a:t>
            </a:r>
            <a:r>
              <a:rPr lang="ja-JP" altLang="en-US" sz="1800" dirty="0" smtClean="0"/>
              <a:t>と評価された三つ組</a:t>
            </a:r>
            <a:r>
              <a:rPr lang="ja-JP" altLang="en-US" sz="1800" dirty="0"/>
              <a:t>の割合</a:t>
            </a:r>
          </a:p>
        </c:rich>
      </c:tx>
      <c:layout/>
    </c:title>
    <c:plotArea>
      <c:layout/>
      <c:barChart>
        <c:barDir val="col"/>
        <c:grouping val="clustered"/>
        <c:ser>
          <c:idx val="0"/>
          <c:order val="0"/>
          <c:spPr>
            <a:solidFill>
              <a:schemeClr val="accent2"/>
            </a:solidFill>
          </c:spPr>
          <c:cat>
            <c:strRef>
              <c:f>Sheet7!$N$3:$Q$3</c:f>
              <c:strCache>
                <c:ptCount val="4"/>
                <c:pt idx="0">
                  <c:v>WEB</c:v>
                </c:pt>
                <c:pt idx="1">
                  <c:v>XML</c:v>
                </c:pt>
                <c:pt idx="2">
                  <c:v>DB</c:v>
                </c:pt>
                <c:pt idx="3">
                  <c:v>GUI</c:v>
                </c:pt>
              </c:strCache>
            </c:strRef>
          </c:cat>
          <c:val>
            <c:numRef>
              <c:f>Sheet7!$N$4:$Q$4</c:f>
              <c:numCache>
                <c:formatCode>0%</c:formatCode>
                <c:ptCount val="4"/>
                <c:pt idx="0">
                  <c:v>6.0000000000000032E-2</c:v>
                </c:pt>
                <c:pt idx="1">
                  <c:v>0.13</c:v>
                </c:pt>
                <c:pt idx="2">
                  <c:v>0.12000000000000002</c:v>
                </c:pt>
                <c:pt idx="3">
                  <c:v>0.1</c:v>
                </c:pt>
              </c:numCache>
            </c:numRef>
          </c:val>
        </c:ser>
        <c:axId val="68680320"/>
        <c:axId val="69808512"/>
      </c:barChart>
      <c:catAx>
        <c:axId val="68680320"/>
        <c:scaling>
          <c:orientation val="minMax"/>
        </c:scaling>
        <c:axPos val="b"/>
        <c:majorTickMark val="none"/>
        <c:tickLblPos val="nextTo"/>
        <c:crossAx val="69808512"/>
        <c:crosses val="autoZero"/>
        <c:auto val="1"/>
        <c:lblAlgn val="ctr"/>
        <c:lblOffset val="100"/>
      </c:catAx>
      <c:valAx>
        <c:axId val="69808512"/>
        <c:scaling>
          <c:orientation val="minMax"/>
          <c:max val="1"/>
          <c:min val="0"/>
        </c:scaling>
        <c:axPos val="l"/>
        <c:majorGridlines/>
        <c:numFmt formatCode="0%" sourceLinked="1"/>
        <c:majorTickMark val="none"/>
        <c:tickLblPos val="nextTo"/>
        <c:crossAx val="68680320"/>
        <c:crosses val="autoZero"/>
        <c:crossBetween val="between"/>
        <c:majorUnit val="0.1"/>
      </c:valAx>
    </c:plotArea>
    <c:plotVisOnly val="1"/>
  </c:chart>
  <c:spPr>
    <a:solidFill>
      <a:schemeClr val="bg1"/>
    </a:solidFill>
    <a:ln>
      <a:solidFill>
        <a:srgbClr val="4F81BD"/>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sz="1800" dirty="0" smtClean="0"/>
              <a:t>命名支援用の辞書</a:t>
            </a:r>
            <a:r>
              <a:rPr lang="ja-JP" altLang="en-US" sz="1800" dirty="0"/>
              <a:t>に収録しても良い</a:t>
            </a:r>
            <a:r>
              <a:rPr lang="ja-JP" altLang="en-US" sz="1800" dirty="0" smtClean="0"/>
              <a:t>と評価された</a:t>
            </a:r>
            <a:r>
              <a:rPr lang="ja-JP" altLang="en-US" sz="1800" dirty="0"/>
              <a:t>三つ組の割合</a:t>
            </a:r>
          </a:p>
        </c:rich>
      </c:tx>
      <c:layout/>
    </c:title>
    <c:plotArea>
      <c:layout/>
      <c:barChart>
        <c:barDir val="col"/>
        <c:grouping val="clustered"/>
        <c:ser>
          <c:idx val="0"/>
          <c:order val="0"/>
          <c:tx>
            <c:strRef>
              <c:f>Sheet7!$H$4</c:f>
              <c:strCache>
                <c:ptCount val="1"/>
                <c:pt idx="0">
                  <c:v>辞書のドメイン</c:v>
                </c:pt>
              </c:strCache>
            </c:strRef>
          </c:tx>
          <c:spPr>
            <a:solidFill>
              <a:srgbClr val="333399"/>
            </a:solidFill>
          </c:spPr>
          <c:cat>
            <c:strRef>
              <c:f>Sheet7!$I$3:$L$3</c:f>
              <c:strCache>
                <c:ptCount val="4"/>
                <c:pt idx="0">
                  <c:v>WEB</c:v>
                </c:pt>
                <c:pt idx="1">
                  <c:v>XML</c:v>
                </c:pt>
                <c:pt idx="2">
                  <c:v>DB</c:v>
                </c:pt>
                <c:pt idx="3">
                  <c:v>GUI</c:v>
                </c:pt>
              </c:strCache>
            </c:strRef>
          </c:cat>
          <c:val>
            <c:numRef>
              <c:f>Sheet7!$I$4:$L$4</c:f>
              <c:numCache>
                <c:formatCode>0%</c:formatCode>
                <c:ptCount val="4"/>
                <c:pt idx="0">
                  <c:v>0.56000000000000005</c:v>
                </c:pt>
                <c:pt idx="1">
                  <c:v>0.53</c:v>
                </c:pt>
                <c:pt idx="2">
                  <c:v>0.71000000000000063</c:v>
                </c:pt>
                <c:pt idx="3">
                  <c:v>0.64000000000000301</c:v>
                </c:pt>
              </c:numCache>
            </c:numRef>
          </c:val>
        </c:ser>
        <c:ser>
          <c:idx val="1"/>
          <c:order val="1"/>
          <c:tx>
            <c:strRef>
              <c:f>Sheet7!$H$5</c:f>
              <c:strCache>
                <c:ptCount val="1"/>
                <c:pt idx="0">
                  <c:v>Ｊａｖａ</c:v>
                </c:pt>
              </c:strCache>
            </c:strRef>
          </c:tx>
          <c:spPr>
            <a:solidFill>
              <a:srgbClr val="FF0000"/>
            </a:solidFill>
          </c:spPr>
          <c:cat>
            <c:strRef>
              <c:f>Sheet7!$I$3:$L$3</c:f>
              <c:strCache>
                <c:ptCount val="4"/>
                <c:pt idx="0">
                  <c:v>WEB</c:v>
                </c:pt>
                <c:pt idx="1">
                  <c:v>XML</c:v>
                </c:pt>
                <c:pt idx="2">
                  <c:v>DB</c:v>
                </c:pt>
                <c:pt idx="3">
                  <c:v>GUI</c:v>
                </c:pt>
              </c:strCache>
            </c:strRef>
          </c:cat>
          <c:val>
            <c:numRef>
              <c:f>Sheet7!$I$5:$L$5</c:f>
              <c:numCache>
                <c:formatCode>0%</c:formatCode>
                <c:ptCount val="4"/>
                <c:pt idx="0">
                  <c:v>0.35000000000000031</c:v>
                </c:pt>
                <c:pt idx="1">
                  <c:v>0.30000000000000032</c:v>
                </c:pt>
                <c:pt idx="2">
                  <c:v>0.48000000000000032</c:v>
                </c:pt>
                <c:pt idx="3">
                  <c:v>0.61000000000000065</c:v>
                </c:pt>
              </c:numCache>
            </c:numRef>
          </c:val>
        </c:ser>
        <c:gapWidth val="75"/>
        <c:overlap val="-25"/>
        <c:axId val="69904640"/>
        <c:axId val="69918720"/>
      </c:barChart>
      <c:catAx>
        <c:axId val="69904640"/>
        <c:scaling>
          <c:orientation val="minMax"/>
        </c:scaling>
        <c:axPos val="b"/>
        <c:majorTickMark val="none"/>
        <c:tickLblPos val="nextTo"/>
        <c:txPr>
          <a:bodyPr/>
          <a:lstStyle/>
          <a:p>
            <a:pPr>
              <a:defRPr sz="1600"/>
            </a:pPr>
            <a:endParaRPr lang="ja-JP"/>
          </a:p>
        </c:txPr>
        <c:crossAx val="69918720"/>
        <c:crosses val="autoZero"/>
        <c:auto val="1"/>
        <c:lblAlgn val="ctr"/>
        <c:lblOffset val="100"/>
      </c:catAx>
      <c:valAx>
        <c:axId val="69918720"/>
        <c:scaling>
          <c:orientation val="minMax"/>
          <c:max val="1"/>
          <c:min val="0"/>
        </c:scaling>
        <c:axPos val="l"/>
        <c:majorGridlines/>
        <c:numFmt formatCode="0%" sourceLinked="1"/>
        <c:majorTickMark val="none"/>
        <c:tickLblPos val="nextTo"/>
        <c:spPr>
          <a:ln w="9525">
            <a:noFill/>
          </a:ln>
        </c:spPr>
        <c:crossAx val="69904640"/>
        <c:crosses val="autoZero"/>
        <c:crossBetween val="between"/>
        <c:majorUnit val="0.1"/>
      </c:valAx>
    </c:plotArea>
    <c:legend>
      <c:legendPos val="b"/>
      <c:layout/>
      <c:txPr>
        <a:bodyPr/>
        <a:lstStyle/>
        <a:p>
          <a:pPr>
            <a:defRPr sz="1600"/>
          </a:pPr>
          <a:endParaRPr lang="ja-JP"/>
        </a:p>
      </c:txPr>
    </c:legend>
    <c:plotVisOnly val="1"/>
  </c:chart>
  <c:spPr>
    <a:ln>
      <a:solidFill>
        <a:srgbClr val="4F81BD"/>
      </a:solid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sz="1800" b="0" i="0" u="none" strike="noStrike" baseline="0"/>
              <a:t>どちらかの辞書の割合</a:t>
            </a:r>
            <a:r>
              <a:rPr lang="ja-JP" altLang="en-US" sz="1800" b="1" i="0" u="none" strike="noStrike" baseline="0"/>
              <a:t> </a:t>
            </a:r>
            <a:endParaRPr lang="ja-JP" altLang="en-US"/>
          </a:p>
        </c:rich>
      </c:tx>
      <c:layout/>
    </c:title>
    <c:plotArea>
      <c:layout/>
      <c:barChart>
        <c:barDir val="col"/>
        <c:grouping val="clustered"/>
        <c:ser>
          <c:idx val="0"/>
          <c:order val="0"/>
          <c:spPr>
            <a:solidFill>
              <a:schemeClr val="accent2"/>
            </a:solidFill>
          </c:spPr>
          <c:cat>
            <c:strRef>
              <c:f>Sheet7!$S$3:$V$3</c:f>
              <c:strCache>
                <c:ptCount val="4"/>
                <c:pt idx="0">
                  <c:v>WEB</c:v>
                </c:pt>
                <c:pt idx="1">
                  <c:v>XML</c:v>
                </c:pt>
                <c:pt idx="2">
                  <c:v>DB</c:v>
                </c:pt>
                <c:pt idx="3">
                  <c:v>GUI</c:v>
                </c:pt>
              </c:strCache>
            </c:strRef>
          </c:cat>
          <c:val>
            <c:numRef>
              <c:f>Sheet7!$S$4:$V$4</c:f>
              <c:numCache>
                <c:formatCode>0%</c:formatCode>
                <c:ptCount val="4"/>
                <c:pt idx="0">
                  <c:v>0.62222222222222223</c:v>
                </c:pt>
                <c:pt idx="1">
                  <c:v>0.62222222222222223</c:v>
                </c:pt>
                <c:pt idx="2">
                  <c:v>0.81111111111111112</c:v>
                </c:pt>
                <c:pt idx="3">
                  <c:v>0.77777777777777812</c:v>
                </c:pt>
              </c:numCache>
            </c:numRef>
          </c:val>
        </c:ser>
        <c:gapWidth val="75"/>
        <c:overlap val="-25"/>
        <c:axId val="113766784"/>
        <c:axId val="127259008"/>
      </c:barChart>
      <c:catAx>
        <c:axId val="113766784"/>
        <c:scaling>
          <c:orientation val="minMax"/>
        </c:scaling>
        <c:axPos val="b"/>
        <c:majorTickMark val="none"/>
        <c:tickLblPos val="nextTo"/>
        <c:crossAx val="127259008"/>
        <c:crosses val="autoZero"/>
        <c:auto val="1"/>
        <c:lblAlgn val="ctr"/>
        <c:lblOffset val="100"/>
      </c:catAx>
      <c:valAx>
        <c:axId val="127259008"/>
        <c:scaling>
          <c:orientation val="minMax"/>
        </c:scaling>
        <c:axPos val="l"/>
        <c:majorGridlines/>
        <c:numFmt formatCode="0%" sourceLinked="1"/>
        <c:majorTickMark val="none"/>
        <c:tickLblPos val="nextTo"/>
        <c:spPr>
          <a:ln w="9525">
            <a:noFill/>
          </a:ln>
        </c:spPr>
        <c:crossAx val="113766784"/>
        <c:crosses val="autoZero"/>
        <c:crossBetween val="between"/>
      </c:valAx>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a:t>各三つ組が見られるドメイン</a:t>
            </a:r>
          </a:p>
        </c:rich>
      </c:tx>
      <c:layout/>
    </c:title>
    <c:plotArea>
      <c:layout/>
      <c:barChart>
        <c:barDir val="col"/>
        <c:grouping val="clustered"/>
        <c:ser>
          <c:idx val="0"/>
          <c:order val="0"/>
          <c:tx>
            <c:strRef>
              <c:f>Sheet7!$A$4</c:f>
              <c:strCache>
                <c:ptCount val="1"/>
                <c:pt idx="0">
                  <c:v>辞書のドメイン</c:v>
                </c:pt>
              </c:strCache>
            </c:strRef>
          </c:tx>
          <c:spPr>
            <a:solidFill>
              <a:schemeClr val="accent2"/>
            </a:solidFill>
          </c:spPr>
          <c:cat>
            <c:strRef>
              <c:f>Sheet7!$B$3:$E$3</c:f>
              <c:strCache>
                <c:ptCount val="4"/>
                <c:pt idx="0">
                  <c:v>WEB</c:v>
                </c:pt>
                <c:pt idx="1">
                  <c:v>XML</c:v>
                </c:pt>
                <c:pt idx="2">
                  <c:v>DB</c:v>
                </c:pt>
                <c:pt idx="3">
                  <c:v>GUI</c:v>
                </c:pt>
              </c:strCache>
            </c:strRef>
          </c:cat>
          <c:val>
            <c:numRef>
              <c:f>Sheet7!$B$4:$E$4</c:f>
              <c:numCache>
                <c:formatCode>0%</c:formatCode>
                <c:ptCount val="4"/>
                <c:pt idx="0">
                  <c:v>0.62000000000000266</c:v>
                </c:pt>
                <c:pt idx="1">
                  <c:v>0.68</c:v>
                </c:pt>
                <c:pt idx="2">
                  <c:v>0.75000000000000278</c:v>
                </c:pt>
                <c:pt idx="3">
                  <c:v>0.75000000000000278</c:v>
                </c:pt>
              </c:numCache>
            </c:numRef>
          </c:val>
        </c:ser>
        <c:ser>
          <c:idx val="1"/>
          <c:order val="1"/>
          <c:tx>
            <c:strRef>
              <c:f>Sheet7!$A$5</c:f>
              <c:strCache>
                <c:ptCount val="1"/>
                <c:pt idx="0">
                  <c:v>Ｊａｖａ</c:v>
                </c:pt>
              </c:strCache>
            </c:strRef>
          </c:tx>
          <c:spPr>
            <a:solidFill>
              <a:srgbClr val="FF0000"/>
            </a:solidFill>
          </c:spPr>
          <c:cat>
            <c:strRef>
              <c:f>Sheet7!$B$3:$E$3</c:f>
              <c:strCache>
                <c:ptCount val="4"/>
                <c:pt idx="0">
                  <c:v>WEB</c:v>
                </c:pt>
                <c:pt idx="1">
                  <c:v>XML</c:v>
                </c:pt>
                <c:pt idx="2">
                  <c:v>DB</c:v>
                </c:pt>
                <c:pt idx="3">
                  <c:v>GUI</c:v>
                </c:pt>
              </c:strCache>
            </c:strRef>
          </c:cat>
          <c:val>
            <c:numRef>
              <c:f>Sheet7!$B$5:$E$5</c:f>
              <c:numCache>
                <c:formatCode>0%</c:formatCode>
                <c:ptCount val="4"/>
                <c:pt idx="0">
                  <c:v>0.5</c:v>
                </c:pt>
                <c:pt idx="1">
                  <c:v>0.48000000000000032</c:v>
                </c:pt>
                <c:pt idx="2">
                  <c:v>0.3800000000000015</c:v>
                </c:pt>
                <c:pt idx="3">
                  <c:v>0.76000000000000301</c:v>
                </c:pt>
              </c:numCache>
            </c:numRef>
          </c:val>
        </c:ser>
        <c:gapWidth val="75"/>
        <c:overlap val="-25"/>
        <c:axId val="69926272"/>
        <c:axId val="68334720"/>
      </c:barChart>
      <c:catAx>
        <c:axId val="69926272"/>
        <c:scaling>
          <c:orientation val="minMax"/>
        </c:scaling>
        <c:axPos val="b"/>
        <c:majorTickMark val="none"/>
        <c:tickLblPos val="nextTo"/>
        <c:crossAx val="68334720"/>
        <c:crosses val="autoZero"/>
        <c:auto val="1"/>
        <c:lblAlgn val="ctr"/>
        <c:lblOffset val="100"/>
      </c:catAx>
      <c:valAx>
        <c:axId val="68334720"/>
        <c:scaling>
          <c:orientation val="minMax"/>
          <c:max val="1"/>
          <c:min val="0"/>
        </c:scaling>
        <c:axPos val="l"/>
        <c:majorGridlines/>
        <c:numFmt formatCode="0%" sourceLinked="1"/>
        <c:majorTickMark val="none"/>
        <c:tickLblPos val="nextTo"/>
        <c:spPr>
          <a:ln w="9525">
            <a:noFill/>
          </a:ln>
        </c:spPr>
        <c:crossAx val="69926272"/>
        <c:crosses val="autoZero"/>
        <c:crossBetween val="between"/>
        <c:majorUnit val="0.1"/>
      </c:valAx>
    </c:plotArea>
    <c:legend>
      <c:legendPos val="b"/>
      <c:layout/>
    </c:legend>
    <c:plotVisOnly val="1"/>
  </c:chart>
  <c:spPr>
    <a:ln>
      <a:solidFill>
        <a:schemeClr val="accent1"/>
      </a:solid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a:pPr>
            <a:r>
              <a:rPr lang="ja-JP" altLang="en-US" sz="1400"/>
              <a:t>辞書に収録しても良いと判断された三つ組の割合</a:t>
            </a:r>
          </a:p>
        </c:rich>
      </c:tx>
      <c:layout/>
    </c:title>
    <c:plotArea>
      <c:layout/>
      <c:barChart>
        <c:barDir val="col"/>
        <c:grouping val="clustered"/>
        <c:ser>
          <c:idx val="0"/>
          <c:order val="0"/>
          <c:tx>
            <c:strRef>
              <c:f>Sheet7!$H$4</c:f>
              <c:strCache>
                <c:ptCount val="1"/>
                <c:pt idx="0">
                  <c:v>辞書のドメイン</c:v>
                </c:pt>
              </c:strCache>
            </c:strRef>
          </c:tx>
          <c:spPr>
            <a:solidFill>
              <a:srgbClr val="333399"/>
            </a:solidFill>
          </c:spPr>
          <c:cat>
            <c:strRef>
              <c:f>Sheet7!$I$3:$L$3</c:f>
              <c:strCache>
                <c:ptCount val="4"/>
                <c:pt idx="0">
                  <c:v>WEB</c:v>
                </c:pt>
                <c:pt idx="1">
                  <c:v>XML</c:v>
                </c:pt>
                <c:pt idx="2">
                  <c:v>DB</c:v>
                </c:pt>
                <c:pt idx="3">
                  <c:v>GUI</c:v>
                </c:pt>
              </c:strCache>
            </c:strRef>
          </c:cat>
          <c:val>
            <c:numRef>
              <c:f>Sheet7!$I$4:$L$4</c:f>
              <c:numCache>
                <c:formatCode>0%</c:formatCode>
                <c:ptCount val="4"/>
                <c:pt idx="0">
                  <c:v>0.56000000000000005</c:v>
                </c:pt>
                <c:pt idx="1">
                  <c:v>0.53</c:v>
                </c:pt>
                <c:pt idx="2">
                  <c:v>0.71000000000000063</c:v>
                </c:pt>
                <c:pt idx="3">
                  <c:v>0.64000000000000301</c:v>
                </c:pt>
              </c:numCache>
            </c:numRef>
          </c:val>
        </c:ser>
        <c:ser>
          <c:idx val="1"/>
          <c:order val="1"/>
          <c:tx>
            <c:strRef>
              <c:f>Sheet7!$H$5</c:f>
              <c:strCache>
                <c:ptCount val="1"/>
                <c:pt idx="0">
                  <c:v>Ｊａｖａ</c:v>
                </c:pt>
              </c:strCache>
            </c:strRef>
          </c:tx>
          <c:spPr>
            <a:solidFill>
              <a:srgbClr val="FF0000"/>
            </a:solidFill>
          </c:spPr>
          <c:cat>
            <c:strRef>
              <c:f>Sheet7!$I$3:$L$3</c:f>
              <c:strCache>
                <c:ptCount val="4"/>
                <c:pt idx="0">
                  <c:v>WEB</c:v>
                </c:pt>
                <c:pt idx="1">
                  <c:v>XML</c:v>
                </c:pt>
                <c:pt idx="2">
                  <c:v>DB</c:v>
                </c:pt>
                <c:pt idx="3">
                  <c:v>GUI</c:v>
                </c:pt>
              </c:strCache>
            </c:strRef>
          </c:cat>
          <c:val>
            <c:numRef>
              <c:f>Sheet7!$I$5:$L$5</c:f>
              <c:numCache>
                <c:formatCode>0%</c:formatCode>
                <c:ptCount val="4"/>
                <c:pt idx="0">
                  <c:v>0.35000000000000031</c:v>
                </c:pt>
                <c:pt idx="1">
                  <c:v>0.30000000000000032</c:v>
                </c:pt>
                <c:pt idx="2">
                  <c:v>0.48000000000000032</c:v>
                </c:pt>
                <c:pt idx="3">
                  <c:v>0.61000000000000065</c:v>
                </c:pt>
              </c:numCache>
            </c:numRef>
          </c:val>
        </c:ser>
        <c:gapWidth val="75"/>
        <c:overlap val="-25"/>
        <c:axId val="73995776"/>
        <c:axId val="73997312"/>
      </c:barChart>
      <c:catAx>
        <c:axId val="73995776"/>
        <c:scaling>
          <c:orientation val="minMax"/>
        </c:scaling>
        <c:axPos val="b"/>
        <c:majorTickMark val="none"/>
        <c:tickLblPos val="nextTo"/>
        <c:crossAx val="73997312"/>
        <c:crosses val="autoZero"/>
        <c:auto val="1"/>
        <c:lblAlgn val="ctr"/>
        <c:lblOffset val="100"/>
      </c:catAx>
      <c:valAx>
        <c:axId val="73997312"/>
        <c:scaling>
          <c:orientation val="minMax"/>
          <c:max val="1"/>
          <c:min val="0"/>
        </c:scaling>
        <c:axPos val="l"/>
        <c:majorGridlines/>
        <c:numFmt formatCode="0%" sourceLinked="1"/>
        <c:majorTickMark val="none"/>
        <c:tickLblPos val="nextTo"/>
        <c:spPr>
          <a:ln w="9525">
            <a:noFill/>
          </a:ln>
        </c:spPr>
        <c:crossAx val="73995776"/>
        <c:crosses val="autoZero"/>
        <c:crossBetween val="between"/>
        <c:majorUnit val="0.1"/>
      </c:valAx>
    </c:plotArea>
    <c:legend>
      <c:legendPos val="b"/>
      <c:layout/>
    </c:legend>
    <c:plotVisOnly val="1"/>
  </c:chart>
  <c:spPr>
    <a:ln>
      <a:solidFill>
        <a:srgbClr val="4F81BD"/>
      </a:solidFill>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ja-JP" altLang="en-US" sz="1400"/>
              <a:t>判定が間違っていると判断された組の割合</a:t>
            </a:r>
          </a:p>
        </c:rich>
      </c:tx>
      <c:layout/>
    </c:title>
    <c:plotArea>
      <c:layout/>
      <c:barChart>
        <c:barDir val="col"/>
        <c:grouping val="clustered"/>
        <c:ser>
          <c:idx val="0"/>
          <c:order val="0"/>
          <c:spPr>
            <a:solidFill>
              <a:schemeClr val="accent2"/>
            </a:solidFill>
          </c:spPr>
          <c:cat>
            <c:strRef>
              <c:f>Sheet7!$N$3:$Q$3</c:f>
              <c:strCache>
                <c:ptCount val="4"/>
                <c:pt idx="0">
                  <c:v>WEB</c:v>
                </c:pt>
                <c:pt idx="1">
                  <c:v>XML</c:v>
                </c:pt>
                <c:pt idx="2">
                  <c:v>DB</c:v>
                </c:pt>
                <c:pt idx="3">
                  <c:v>GUI</c:v>
                </c:pt>
              </c:strCache>
            </c:strRef>
          </c:cat>
          <c:val>
            <c:numRef>
              <c:f>Sheet7!$N$4:$Q$4</c:f>
              <c:numCache>
                <c:formatCode>0%</c:formatCode>
                <c:ptCount val="4"/>
                <c:pt idx="0">
                  <c:v>6.0000000000000032E-2</c:v>
                </c:pt>
                <c:pt idx="1">
                  <c:v>0.13</c:v>
                </c:pt>
                <c:pt idx="2">
                  <c:v>0.12000000000000002</c:v>
                </c:pt>
                <c:pt idx="3">
                  <c:v>0.1</c:v>
                </c:pt>
              </c:numCache>
            </c:numRef>
          </c:val>
        </c:ser>
        <c:axId val="74009216"/>
        <c:axId val="74011008"/>
      </c:barChart>
      <c:catAx>
        <c:axId val="74009216"/>
        <c:scaling>
          <c:orientation val="minMax"/>
        </c:scaling>
        <c:axPos val="b"/>
        <c:majorTickMark val="none"/>
        <c:tickLblPos val="nextTo"/>
        <c:crossAx val="74011008"/>
        <c:crosses val="autoZero"/>
        <c:auto val="1"/>
        <c:lblAlgn val="ctr"/>
        <c:lblOffset val="100"/>
      </c:catAx>
      <c:valAx>
        <c:axId val="74011008"/>
        <c:scaling>
          <c:orientation val="minMax"/>
          <c:max val="1"/>
          <c:min val="0"/>
        </c:scaling>
        <c:axPos val="l"/>
        <c:majorGridlines/>
        <c:numFmt formatCode="0%" sourceLinked="1"/>
        <c:majorTickMark val="none"/>
        <c:tickLblPos val="nextTo"/>
        <c:crossAx val="74009216"/>
        <c:crosses val="autoZero"/>
        <c:crossBetween val="between"/>
        <c:majorUnit val="0.1"/>
      </c:valAx>
    </c:plotArea>
    <c:plotVisOnly val="1"/>
  </c:chart>
  <c:spPr>
    <a:ln>
      <a:solidFill>
        <a:srgbClr val="4F81BD"/>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9CEA4D93-B640-4BBD-A08B-9ED1D792D853}" type="datetimeFigureOut">
              <a:rPr kumimoji="1" lang="ja-JP" altLang="en-US" smtClean="0"/>
              <a:pPr/>
              <a:t>2010/6/1</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998E6E98-0A7C-43B4-98B1-FD76E8AC37F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CFD84E7B-107E-417B-A86C-48F294F06F87}" type="datetimeFigureOut">
              <a:rPr kumimoji="1" lang="ja-JP" altLang="en-US" smtClean="0"/>
              <a:pPr/>
              <a:t>2010/6/1</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1B1FDF83-84EF-41AF-AC54-5B8CFB4282CF}"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完全一致であることを説明する．</a:t>
            </a:r>
            <a:endParaRPr kumimoji="1" lang="en-US" altLang="ja-JP" dirty="0" smtClean="0"/>
          </a:p>
          <a:p>
            <a:endParaRPr kumimoji="1" lang="en-US" altLang="ja-JP" dirty="0" smtClean="0"/>
          </a:p>
          <a:p>
            <a:r>
              <a:rPr kumimoji="1" lang="ja-JP" altLang="en-US" dirty="0" smtClean="0"/>
              <a:t>抽出パターン中のワイルドカード以外の部分で</a:t>
            </a:r>
            <a:r>
              <a:rPr kumimoji="1" lang="ja-JP" altLang="en-US" dirty="0" err="1" smtClean="0"/>
              <a:t>，．．．．</a:t>
            </a:r>
            <a:r>
              <a:rPr kumimoji="1" lang="ja-JP" altLang="en-US" dirty="0" smtClean="0"/>
              <a:t> この抽出パターンのワイルドカード以外の品詞情報と，これに対応するメソッド情報の品詞情報が一致しますので，指定に従い，動詞</a:t>
            </a:r>
            <a:r>
              <a:rPr kumimoji="1" lang="en-US" altLang="ja-JP" dirty="0" smtClean="0"/>
              <a:t>1</a:t>
            </a:r>
            <a:r>
              <a:rPr kumimoji="1" lang="ja-JP" altLang="en-US" dirty="0" err="1" smtClean="0"/>
              <a:t>，</a:t>
            </a:r>
            <a:r>
              <a:rPr kumimoji="1" lang="ja-JP" altLang="en-US" dirty="0" smtClean="0"/>
              <a:t>名詞</a:t>
            </a:r>
            <a:r>
              <a:rPr kumimoji="1" lang="en-US" altLang="ja-JP" dirty="0" smtClean="0"/>
              <a:t>2</a:t>
            </a:r>
            <a:r>
              <a:rPr kumimoji="1" lang="ja-JP" altLang="en-US" dirty="0" err="1" smtClean="0"/>
              <a:t>，</a:t>
            </a:r>
            <a:r>
              <a:rPr kumimoji="1" lang="ja-JP" altLang="en-US" dirty="0" smtClean="0"/>
              <a:t>名詞</a:t>
            </a:r>
            <a:r>
              <a:rPr kumimoji="1" lang="en-US" altLang="ja-JP" dirty="0" smtClean="0"/>
              <a:t>4</a:t>
            </a:r>
            <a:r>
              <a:rPr kumimoji="1" lang="ja-JP" altLang="en-US" dirty="0" smtClean="0"/>
              <a:t>の単語を抽出し，三つ組を抽出します．</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11</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12</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評価実験の実験対象として，</a:t>
            </a:r>
            <a:endParaRPr kumimoji="1" lang="en-US" altLang="ja-JP" dirty="0" smtClean="0"/>
          </a:p>
          <a:p>
            <a:r>
              <a:rPr kumimoji="1" lang="en-US" altLang="ja-JP" dirty="0" smtClean="0"/>
              <a:t>Web</a:t>
            </a:r>
            <a:r>
              <a:rPr kumimoji="1" lang="en-US" altLang="ja-JP" baseline="0" dirty="0" smtClean="0"/>
              <a:t> Application</a:t>
            </a:r>
            <a:r>
              <a:rPr kumimoji="1" lang="ja-JP" altLang="en-US" baseline="0" dirty="0" err="1" smtClean="0"/>
              <a:t>，</a:t>
            </a:r>
            <a:r>
              <a:rPr kumimoji="1" lang="en-US" altLang="ja-JP" baseline="0" dirty="0" smtClean="0"/>
              <a:t>XML</a:t>
            </a:r>
            <a:r>
              <a:rPr kumimoji="1" lang="ja-JP" altLang="en-US" baseline="0" dirty="0" err="1" smtClean="0"/>
              <a:t>，</a:t>
            </a:r>
            <a:r>
              <a:rPr kumimoji="1" lang="en-US" altLang="ja-JP" baseline="0" dirty="0" smtClean="0"/>
              <a:t>Database</a:t>
            </a:r>
            <a:r>
              <a:rPr kumimoji="1" lang="ja-JP" altLang="en-US" baseline="0" dirty="0" err="1" smtClean="0"/>
              <a:t>，</a:t>
            </a:r>
            <a:r>
              <a:rPr kumimoji="1" lang="ja-JP" altLang="en-US" baseline="0" dirty="0" smtClean="0"/>
              <a:t>ＧＵＩのドメインの辞書を作成しました．</a:t>
            </a:r>
            <a:endParaRPr kumimoji="1" lang="en-US" altLang="ja-JP" baseline="0" dirty="0" smtClean="0"/>
          </a:p>
          <a:p>
            <a:r>
              <a:rPr kumimoji="1" lang="ja-JP" altLang="en-US" baseline="0" dirty="0" smtClean="0"/>
              <a:t>辞書を作成する際に入力したソフトウェアの数，入力ソフトウェア内のメソッドの数，そして最終的に辞書に収録された三つ組の数を表に記しています．</a:t>
            </a:r>
            <a:endParaRPr kumimoji="1" lang="en-US" altLang="ja-JP" baseline="0" dirty="0" smtClean="0"/>
          </a:p>
          <a:p>
            <a:r>
              <a:rPr kumimoji="1" lang="ja-JP" altLang="en-US" baseline="0" dirty="0" smtClean="0"/>
              <a:t>なお，辞書には</a:t>
            </a:r>
            <a:r>
              <a:rPr kumimoji="1" lang="en-US" altLang="ja-JP" baseline="0" dirty="0" smtClean="0"/>
              <a:t>2</a:t>
            </a:r>
            <a:r>
              <a:rPr kumimoji="1" lang="ja-JP" altLang="en-US" baseline="0" dirty="0" smtClean="0"/>
              <a:t>つ以上のソフトウェアで出現した三つ組が収録されています．</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14</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実験方法について説明します．</a:t>
            </a:r>
            <a:endParaRPr kumimoji="1" lang="en-US" altLang="ja-JP" dirty="0" smtClean="0"/>
          </a:p>
          <a:p>
            <a:r>
              <a:rPr kumimoji="1" lang="ja-JP" altLang="en-US" dirty="0" smtClean="0"/>
              <a:t>まず，作成した各辞書から，ランダムに</a:t>
            </a:r>
            <a:r>
              <a:rPr kumimoji="1" lang="en-US" altLang="ja-JP" dirty="0" smtClean="0"/>
              <a:t>90</a:t>
            </a:r>
            <a:r>
              <a:rPr kumimoji="1" lang="ja-JP" altLang="en-US" dirty="0" smtClean="0"/>
              <a:t>組を抽出します．</a:t>
            </a:r>
            <a:endParaRPr kumimoji="1" lang="en-US" altLang="ja-JP" dirty="0" smtClean="0"/>
          </a:p>
          <a:p>
            <a:r>
              <a:rPr kumimoji="1" lang="ja-JP" altLang="en-US" dirty="0" smtClean="0"/>
              <a:t>そして抽出した各三つ組に対してアンケート調査を行いました．</a:t>
            </a:r>
            <a:endParaRPr kumimoji="1" lang="en-US" altLang="ja-JP" dirty="0" smtClean="0"/>
          </a:p>
          <a:p>
            <a:r>
              <a:rPr kumimoji="1" lang="ja-JP" altLang="en-US" dirty="0" smtClean="0"/>
              <a:t>質問の内容はこのようになっていまして，</a:t>
            </a:r>
            <a:endParaRPr kumimoji="1" lang="en-US" altLang="ja-JP" dirty="0" smtClean="0"/>
          </a:p>
          <a:p>
            <a:r>
              <a:rPr kumimoji="1" lang="ja-JP" altLang="en-US" dirty="0" smtClean="0"/>
              <a:t>まず，収録された三つ組は，辞書が対象としているドメインで見られる組と思うかかどうか，また，Ｊａｖａプログラム一般で見られる組だと思うかどうかについて質問しました．</a:t>
            </a:r>
            <a:endParaRPr kumimoji="1" lang="en-US" altLang="ja-JP" dirty="0" smtClean="0"/>
          </a:p>
          <a:p>
            <a:r>
              <a:rPr kumimoji="1" lang="ja-JP" altLang="en-US" dirty="0" smtClean="0"/>
              <a:t>また，三つ組について，動詞，直接目的語，間接目的語の判断が正しいと思うかどうかについて質問しました．</a:t>
            </a:r>
            <a:endParaRPr kumimoji="1" lang="en-US" altLang="ja-JP" dirty="0" smtClean="0"/>
          </a:p>
          <a:p>
            <a:r>
              <a:rPr kumimoji="1" lang="ja-JP" altLang="en-US" dirty="0" smtClean="0"/>
              <a:t>さらに，各三つ組を辞書が対象とするドメインを対象とした命名支援用の辞書に収録してもよいかどうか，または</a:t>
            </a:r>
            <a:r>
              <a:rPr kumimoji="1" lang="en-US" altLang="ja-JP" dirty="0" smtClean="0"/>
              <a:t>Java</a:t>
            </a:r>
            <a:r>
              <a:rPr kumimoji="1" lang="ja-JP" altLang="en-US" dirty="0" smtClean="0"/>
              <a:t>プログラム一般を対象とした命名支援用の辞書に収録してもよいかどうか，について質問しました．</a:t>
            </a:r>
            <a:endParaRPr kumimoji="1" lang="en-US" altLang="ja-JP" dirty="0" smtClean="0"/>
          </a:p>
          <a:p>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15</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アンケートの被験者は，私の所属する研究室の学生</a:t>
            </a:r>
            <a:r>
              <a:rPr kumimoji="1" lang="en-US" altLang="ja-JP" dirty="0" smtClean="0"/>
              <a:t>6</a:t>
            </a:r>
            <a:r>
              <a:rPr kumimoji="1" lang="ja-JP" altLang="en-US" dirty="0" smtClean="0"/>
              <a:t>人です．</a:t>
            </a:r>
            <a:endParaRPr kumimoji="1" lang="en-US" altLang="ja-JP" dirty="0" smtClean="0"/>
          </a:p>
          <a:p>
            <a:r>
              <a:rPr kumimoji="1" lang="ja-JP" altLang="en-US" dirty="0" smtClean="0"/>
              <a:t>彼らは全員Ｊａｖａを用いた開発経験があり，被験者が開発経験のあるドメインの辞書に収録された三つ組について回答してもらいました．</a:t>
            </a:r>
            <a:endParaRPr kumimoji="1" lang="en-US" altLang="ja-JP" dirty="0" smtClean="0"/>
          </a:p>
          <a:p>
            <a:r>
              <a:rPr kumimoji="1" lang="ja-JP" altLang="en-US" dirty="0" smtClean="0"/>
              <a:t>一人あたり</a:t>
            </a:r>
            <a:r>
              <a:rPr kumimoji="1" lang="en-US" altLang="ja-JP" dirty="0" smtClean="0"/>
              <a:t>2</a:t>
            </a:r>
            <a:r>
              <a:rPr kumimoji="1" lang="ja-JP" altLang="en-US" dirty="0" err="1" smtClean="0"/>
              <a:t>つの</a:t>
            </a:r>
            <a:r>
              <a:rPr kumimoji="1" lang="ja-JP" altLang="en-US" dirty="0" smtClean="0"/>
              <a:t>辞書を，一つの辞書につき</a:t>
            </a:r>
            <a:r>
              <a:rPr kumimoji="1" lang="en-US" altLang="ja-JP" dirty="0" smtClean="0"/>
              <a:t>30</a:t>
            </a:r>
            <a:r>
              <a:rPr kumimoji="1" lang="ja-JP" altLang="en-US" dirty="0" smtClean="0"/>
              <a:t>組づつ評価してもらいました．</a:t>
            </a:r>
            <a:endParaRPr kumimoji="1" lang="en-US" altLang="ja-JP"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16</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17</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18</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次に，辞書に収録された三つ組のうち，動詞，直接目的語，間接目的語いずれかの判定が間違っている，と評価された三つ組の割合を，グラフで示します．</a:t>
            </a:r>
            <a:endParaRPr kumimoji="1" lang="en-US" altLang="ja-JP" dirty="0" smtClean="0"/>
          </a:p>
          <a:p>
            <a:r>
              <a:rPr kumimoji="1" lang="ja-JP" altLang="en-US" dirty="0" smtClean="0"/>
              <a:t>これも横に各辞書が並び，縦軸は最低</a:t>
            </a:r>
            <a:r>
              <a:rPr kumimoji="1" lang="en-US" altLang="ja-JP" dirty="0" smtClean="0"/>
              <a:t>0</a:t>
            </a:r>
            <a:r>
              <a:rPr kumimoji="1" lang="ja-JP" altLang="en-US" dirty="0" smtClean="0"/>
              <a:t>最大</a:t>
            </a:r>
            <a:r>
              <a:rPr kumimoji="1" lang="en-US" altLang="ja-JP" dirty="0" smtClean="0"/>
              <a:t>100%</a:t>
            </a:r>
            <a:r>
              <a:rPr kumimoji="1" lang="ja-JP" altLang="en-US" baseline="0" dirty="0" smtClean="0"/>
              <a:t> で割合となっています．</a:t>
            </a:r>
            <a:endParaRPr kumimoji="1" lang="en-US" altLang="ja-JP" baseline="0" dirty="0" smtClean="0"/>
          </a:p>
          <a:p>
            <a:r>
              <a:rPr kumimoji="1" lang="ja-JP" altLang="en-US" dirty="0" smtClean="0"/>
              <a:t>実験の結果，判定が間違っているとされた三つ組の割合は，最大が</a:t>
            </a:r>
            <a:r>
              <a:rPr kumimoji="1" lang="en-US" altLang="ja-JP" dirty="0" smtClean="0"/>
              <a:t>XML</a:t>
            </a:r>
            <a:r>
              <a:rPr kumimoji="1" lang="ja-JP" altLang="en-US" dirty="0" smtClean="0"/>
              <a:t>の</a:t>
            </a:r>
            <a:r>
              <a:rPr kumimoji="1" lang="en-US" altLang="ja-JP" dirty="0" smtClean="0"/>
              <a:t>13%</a:t>
            </a:r>
            <a:r>
              <a:rPr kumimoji="1" lang="ja-JP" altLang="en-US" dirty="0" err="1" smtClean="0"/>
              <a:t>，</a:t>
            </a:r>
            <a:r>
              <a:rPr kumimoji="1" lang="ja-JP" altLang="en-US" dirty="0" smtClean="0"/>
              <a:t>最低が</a:t>
            </a:r>
            <a:r>
              <a:rPr kumimoji="1" lang="en-US" altLang="ja-JP" dirty="0" smtClean="0"/>
              <a:t>WEB</a:t>
            </a:r>
            <a:r>
              <a:rPr kumimoji="1" lang="ja-JP" altLang="en-US" dirty="0" smtClean="0"/>
              <a:t>の</a:t>
            </a:r>
            <a:r>
              <a:rPr kumimoji="1" lang="en-US" altLang="ja-JP" dirty="0" smtClean="0"/>
              <a:t>6%</a:t>
            </a:r>
            <a:r>
              <a:rPr kumimoji="1" lang="ja-JP" altLang="en-US" dirty="0" smtClean="0"/>
              <a:t>となりました．</a:t>
            </a:r>
            <a:endParaRPr kumimoji="1" lang="en-US" altLang="ja-JP"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19</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最後に，辞書を作成したときに対象としていたドメイン の命名支援用の辞書に収録しても良いと評価された三つ組の割合と，</a:t>
            </a:r>
            <a:endParaRPr kumimoji="1" lang="en-US" altLang="ja-JP" dirty="0" smtClean="0"/>
          </a:p>
          <a:p>
            <a:r>
              <a:rPr kumimoji="1" lang="en-US" altLang="ja-JP" dirty="0" smtClean="0"/>
              <a:t>Java</a:t>
            </a:r>
            <a:r>
              <a:rPr kumimoji="1" lang="ja-JP" altLang="en-US" dirty="0" smtClean="0"/>
              <a:t>プログラム一般の辞書に収録しても良いと判断された三つ組の割合を示します．</a:t>
            </a:r>
            <a:endParaRPr kumimoji="1" lang="en-US" altLang="ja-JP" dirty="0" smtClean="0"/>
          </a:p>
          <a:p>
            <a:r>
              <a:rPr kumimoji="1" lang="ja-JP" altLang="en-US" dirty="0" smtClean="0"/>
              <a:t>先程示したグラフと同じく，横に各辞書を並べ，縦軸は最低</a:t>
            </a:r>
            <a:r>
              <a:rPr kumimoji="1" lang="en-US" altLang="ja-JP" dirty="0" smtClean="0"/>
              <a:t>0</a:t>
            </a:r>
            <a:r>
              <a:rPr kumimoji="1" lang="ja-JP" altLang="en-US" dirty="0" smtClean="0"/>
              <a:t>最大値</a:t>
            </a:r>
            <a:r>
              <a:rPr kumimoji="1" lang="en-US" altLang="ja-JP" dirty="0" smtClean="0"/>
              <a:t>100%</a:t>
            </a:r>
            <a:r>
              <a:rPr kumimoji="1" lang="ja-JP" altLang="en-US" dirty="0" smtClean="0"/>
              <a:t>で割合を示しています．</a:t>
            </a:r>
            <a:endParaRPr kumimoji="1" lang="en-US" altLang="ja-JP" dirty="0" smtClean="0"/>
          </a:p>
          <a:p>
            <a:r>
              <a:rPr kumimoji="1" lang="ja-JP" altLang="en-US" dirty="0" smtClean="0"/>
              <a:t>青のグラフが辞書のドメインの命名支援用の辞書に収録しても良いと評価された三つ組の割合，赤のグラフがＪａｖａの命名支援用の辞書に収録しても良いと評価された三つ組の割合となっています．</a:t>
            </a:r>
            <a:endParaRPr kumimoji="1" lang="en-US" altLang="ja-JP" dirty="0" smtClean="0"/>
          </a:p>
          <a:p>
            <a:r>
              <a:rPr kumimoji="1" lang="ja-JP" altLang="en-US" dirty="0" smtClean="0"/>
              <a:t>辞書のドメインでの最大値は</a:t>
            </a:r>
            <a:r>
              <a:rPr kumimoji="1" lang="en-US" altLang="ja-JP" dirty="0" smtClean="0"/>
              <a:t>DB</a:t>
            </a:r>
            <a:r>
              <a:rPr kumimoji="1" lang="ja-JP" altLang="en-US" dirty="0" smtClean="0"/>
              <a:t>の</a:t>
            </a:r>
            <a:r>
              <a:rPr kumimoji="1" lang="en-US" altLang="ja-JP" dirty="0" smtClean="0"/>
              <a:t>71%</a:t>
            </a:r>
            <a:r>
              <a:rPr kumimoji="1" lang="ja-JP" altLang="en-US" dirty="0" err="1" smtClean="0"/>
              <a:t>，</a:t>
            </a:r>
            <a:r>
              <a:rPr kumimoji="1" lang="ja-JP" altLang="en-US" dirty="0" smtClean="0"/>
              <a:t>最低は</a:t>
            </a:r>
            <a:r>
              <a:rPr kumimoji="1" lang="en-US" altLang="ja-JP" dirty="0" smtClean="0"/>
              <a:t>XML</a:t>
            </a:r>
            <a:r>
              <a:rPr kumimoji="1" lang="ja-JP" altLang="en-US" dirty="0" smtClean="0"/>
              <a:t>の</a:t>
            </a:r>
            <a:r>
              <a:rPr kumimoji="1" lang="en-US" altLang="ja-JP" dirty="0" smtClean="0"/>
              <a:t>53%</a:t>
            </a:r>
            <a:r>
              <a:rPr kumimoji="1" lang="ja-JP" altLang="en-US" dirty="0" smtClean="0"/>
              <a:t>となっています．</a:t>
            </a:r>
            <a:r>
              <a:rPr kumimoji="1" lang="en-US" altLang="ja-JP" dirty="0" smtClean="0"/>
              <a:t>Java</a:t>
            </a:r>
            <a:r>
              <a:rPr kumimoji="1" lang="ja-JP" altLang="en-US" dirty="0" smtClean="0"/>
              <a:t>プログラム一般での最大値は</a:t>
            </a:r>
            <a:r>
              <a:rPr kumimoji="1" lang="en-US" altLang="ja-JP" dirty="0" smtClean="0"/>
              <a:t>GUI</a:t>
            </a:r>
            <a:r>
              <a:rPr kumimoji="1" lang="ja-JP" altLang="en-US" dirty="0" smtClean="0"/>
              <a:t>の</a:t>
            </a:r>
            <a:r>
              <a:rPr kumimoji="1" lang="en-US" altLang="ja-JP" dirty="0" smtClean="0"/>
              <a:t>61%</a:t>
            </a:r>
            <a:r>
              <a:rPr kumimoji="1" lang="ja-JP" altLang="en-US" dirty="0" err="1" smtClean="0"/>
              <a:t>，</a:t>
            </a:r>
            <a:r>
              <a:rPr kumimoji="1" lang="ja-JP" altLang="en-US" dirty="0" smtClean="0"/>
              <a:t>最低は</a:t>
            </a:r>
            <a:r>
              <a:rPr kumimoji="1" lang="en-US" altLang="ja-JP" dirty="0" smtClean="0"/>
              <a:t>XML</a:t>
            </a:r>
            <a:r>
              <a:rPr kumimoji="1" lang="ja-JP" altLang="en-US" dirty="0" err="1" smtClean="0"/>
              <a:t>での</a:t>
            </a:r>
            <a:r>
              <a:rPr kumimoji="1" lang="en-US" altLang="ja-JP" dirty="0" smtClean="0"/>
              <a:t>30%</a:t>
            </a:r>
            <a:r>
              <a:rPr kumimoji="1" lang="ja-JP" altLang="en-US" dirty="0" smtClean="0"/>
              <a:t>となっています．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20</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21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3</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23</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24</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識別子に対して適切な命名を行うには，プログラム言語毎・所属する開発組織毎・アプリケーションドメイン毎に異なっている，単語や命名規則を知る必要があります．</a:t>
            </a:r>
            <a:endParaRPr kumimoji="1" lang="en-US" altLang="ja-JP" dirty="0" smtClean="0"/>
          </a:p>
          <a:p>
            <a:r>
              <a:rPr kumimoji="1" lang="ja-JP" altLang="en-US" dirty="0" smtClean="0"/>
              <a:t>しかし，単語や命名規則についての文書が無い場合には，開発者が実例をみて学習するしかありません．</a:t>
            </a:r>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32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一定数以上の組を辞書に収録</a:t>
            </a:r>
            <a:endParaRPr kumimoji="1" lang="en-US" altLang="ja-JP" dirty="0" smtClean="0"/>
          </a:p>
          <a:p>
            <a:endParaRPr kumimoji="1" lang="en-US" altLang="ja-JP" dirty="0" smtClean="0"/>
          </a:p>
          <a:p>
            <a:r>
              <a:rPr kumimoji="1" lang="en-US" altLang="ja-JP" dirty="0" smtClean="0"/>
              <a:t>[</a:t>
            </a:r>
            <a:r>
              <a:rPr kumimoji="1" lang="ja-JP" altLang="en-US" dirty="0" smtClean="0"/>
              <a:t>スライド変える前に</a:t>
            </a:r>
            <a:r>
              <a:rPr kumimoji="1" lang="en-US" altLang="ja-JP" dirty="0" smtClean="0"/>
              <a:t>]</a:t>
            </a:r>
            <a:r>
              <a:rPr kumimoji="1" lang="ja-JP" altLang="en-US" dirty="0" smtClean="0"/>
              <a:t>   メソッド情報，  抽出パターン，  パターンマッチ</a:t>
            </a:r>
            <a:endParaRPr kumimoji="1" lang="en-US" altLang="ja-JP" dirty="0" smtClean="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34</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一定数以上の組を辞書に収録</a:t>
            </a:r>
            <a:endParaRPr kumimoji="1" lang="en-US" altLang="ja-JP" dirty="0" smtClean="0"/>
          </a:p>
          <a:p>
            <a:endParaRPr kumimoji="1" lang="en-US" altLang="ja-JP" dirty="0" smtClean="0"/>
          </a:p>
          <a:p>
            <a:r>
              <a:rPr kumimoji="1" lang="ja-JP" altLang="en-US" dirty="0" smtClean="0"/>
              <a:t>意味</a:t>
            </a:r>
            <a:r>
              <a:rPr kumimoji="1" lang="en-US" altLang="ja-JP" dirty="0" smtClean="0"/>
              <a:t>/</a:t>
            </a:r>
            <a:r>
              <a:rPr kumimoji="1" lang="ja-JP" altLang="en-US" dirty="0" smtClean="0"/>
              <a:t>意義を喋れと言われた</a:t>
            </a:r>
            <a:endParaRPr kumimoji="1" lang="en-US" altLang="ja-JP" dirty="0" smtClean="0"/>
          </a:p>
          <a:p>
            <a:r>
              <a:rPr kumimoji="1" lang="en-US" altLang="ja-JP" dirty="0" smtClean="0"/>
              <a:t>[</a:t>
            </a:r>
            <a:r>
              <a:rPr kumimoji="1" lang="ja-JP" altLang="en-US" dirty="0" smtClean="0"/>
              <a:t>スライド変える前に</a:t>
            </a:r>
            <a:r>
              <a:rPr kumimoji="1" lang="en-US" altLang="ja-JP" dirty="0" smtClean="0"/>
              <a:t>]</a:t>
            </a:r>
            <a:r>
              <a:rPr kumimoji="1" lang="ja-JP" altLang="en-US" dirty="0" smtClean="0"/>
              <a:t>   メソッド情報，  抽出パターン，  パターンマッチ</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36</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抽出パターン中のワイルドカード以外の部分で</a:t>
            </a:r>
            <a:r>
              <a:rPr kumimoji="1" lang="ja-JP" altLang="en-US" dirty="0" err="1" smtClean="0"/>
              <a:t>，．．．．</a:t>
            </a:r>
            <a:r>
              <a:rPr kumimoji="1" lang="ja-JP" altLang="en-US" dirty="0" smtClean="0"/>
              <a:t> この抽出パターンのワイルドカード以外の品詞情報と，これに対応するメソッド情報の品詞情報が一致しますので，指定に従い，動詞</a:t>
            </a:r>
            <a:r>
              <a:rPr kumimoji="1" lang="en-US" altLang="ja-JP" dirty="0" smtClean="0"/>
              <a:t>1</a:t>
            </a:r>
            <a:r>
              <a:rPr kumimoji="1" lang="ja-JP" altLang="en-US" dirty="0" err="1" smtClean="0"/>
              <a:t>，</a:t>
            </a:r>
            <a:r>
              <a:rPr kumimoji="1" lang="ja-JP" altLang="en-US" dirty="0" smtClean="0"/>
              <a:t>名詞</a:t>
            </a:r>
            <a:r>
              <a:rPr kumimoji="1" lang="en-US" altLang="ja-JP" dirty="0" smtClean="0"/>
              <a:t>2</a:t>
            </a:r>
            <a:r>
              <a:rPr kumimoji="1" lang="ja-JP" altLang="en-US" dirty="0" err="1" smtClean="0"/>
              <a:t>，</a:t>
            </a:r>
            <a:r>
              <a:rPr kumimoji="1" lang="ja-JP" altLang="en-US" dirty="0" smtClean="0"/>
              <a:t>名詞</a:t>
            </a:r>
            <a:r>
              <a:rPr kumimoji="1" lang="en-US" altLang="ja-JP" dirty="0" smtClean="0"/>
              <a:t>4</a:t>
            </a:r>
            <a:r>
              <a:rPr kumimoji="1" lang="ja-JP" altLang="en-US" dirty="0" smtClean="0"/>
              <a:t>の単語を抽出し，三つ組を抽出します．</a:t>
            </a:r>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37</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辞書のドメインで見られる組が</a:t>
            </a:r>
            <a:r>
              <a:rPr kumimoji="1" lang="en-US" altLang="ja-JP" dirty="0" smtClean="0"/>
              <a:t>62%</a:t>
            </a:r>
            <a:r>
              <a:rPr kumimoji="1" lang="ja-JP" altLang="en-US" dirty="0" smtClean="0"/>
              <a:t>～</a:t>
            </a:r>
            <a:r>
              <a:rPr kumimoji="1" lang="en-US" altLang="ja-JP" dirty="0" smtClean="0"/>
              <a:t>71%</a:t>
            </a:r>
            <a:r>
              <a:rPr kumimoji="1" lang="ja-JP" altLang="en-US" dirty="0" err="1" smtClean="0"/>
              <a:t>だった</a:t>
            </a:r>
            <a:r>
              <a:rPr kumimoji="1" lang="ja-JP" altLang="en-US" dirty="0" smtClean="0"/>
              <a:t>ことから対象ドメインで見られる関係の抽出には成功していると考えられます．しかし，辞書のドメインの命名支援のための辞書に収録しても良い関係</a:t>
            </a:r>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38</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（しかし，識別子の中には複数の語で意味を表現しているものもあることを説明する）</a:t>
            </a:r>
            <a:endParaRPr kumimoji="1" lang="en-US" altLang="ja-JP" dirty="0" smtClean="0"/>
          </a:p>
          <a:p>
            <a:endParaRPr kumimoji="1" lang="en-US" altLang="ja-JP" dirty="0" smtClean="0"/>
          </a:p>
          <a:p>
            <a:r>
              <a:rPr kumimoji="1" lang="ja-JP" altLang="en-US" dirty="0" smtClean="0"/>
              <a:t>ここで，識別子の名前の特徴について述べます．</a:t>
            </a:r>
            <a:endParaRPr kumimoji="1" lang="en-US" altLang="ja-JP" dirty="0" smtClean="0"/>
          </a:p>
          <a:p>
            <a:r>
              <a:rPr kumimoji="1" lang="ja-JP" altLang="en-US" dirty="0" smtClean="0"/>
              <a:t>識別子の名前は，複数の単語から構成される場合があり，また，複数の識別子に出現する語の組み合わせで動作を表現している場合もあります．</a:t>
            </a:r>
            <a:endParaRPr kumimoji="1" lang="en-US" altLang="ja-JP" dirty="0" smtClean="0"/>
          </a:p>
          <a:p>
            <a:r>
              <a:rPr kumimoji="1" lang="ja-JP" altLang="en-US" dirty="0" smtClean="0"/>
              <a:t>例として，オブジェクト指向プログラム中のメソッドに出現する識別子について述べます．</a:t>
            </a:r>
            <a:endParaRPr kumimoji="1" lang="en-US" altLang="ja-JP" dirty="0" smtClean="0"/>
          </a:p>
          <a:p>
            <a:r>
              <a:rPr kumimoji="1" lang="ja-JP" altLang="en-US" dirty="0" smtClean="0"/>
              <a:t>メソッドのメソッド名は，複合語となっていることが多く，動詞，目的語，前置詞などから構成されています</a:t>
            </a:r>
            <a:endParaRPr kumimoji="1" lang="en-US" altLang="ja-JP" dirty="0" smtClean="0"/>
          </a:p>
          <a:p>
            <a:r>
              <a:rPr kumimoji="1" lang="ja-JP" altLang="en-US" dirty="0" smtClean="0"/>
              <a:t>また，メソッドを定義する際，所属するクラスや仮引数がメソッド名中の動詞の目的語になっている場合があります．</a:t>
            </a:r>
            <a:endParaRPr kumimoji="1" lang="en-US" altLang="ja-JP" dirty="0" smtClean="0"/>
          </a:p>
          <a:p>
            <a:endParaRPr kumimoji="1" lang="en-US" altLang="ja-JP" dirty="0" smtClean="0"/>
          </a:p>
          <a:p>
            <a:r>
              <a:rPr kumimoji="1" lang="ja-JP" altLang="en-US" dirty="0" smtClean="0"/>
              <a:t>例として，</a:t>
            </a:r>
            <a:r>
              <a:rPr kumimoji="1" lang="en-US" altLang="ja-JP" dirty="0" err="1" smtClean="0"/>
              <a:t>Jmenu</a:t>
            </a:r>
            <a:r>
              <a:rPr kumimoji="1" lang="ja-JP" altLang="en-US" dirty="0" smtClean="0"/>
              <a:t>クラスの </a:t>
            </a:r>
            <a:r>
              <a:rPr kumimoji="1" lang="en-US" altLang="ja-JP" dirty="0" err="1" smtClean="0"/>
              <a:t>addMenuListener</a:t>
            </a:r>
            <a:r>
              <a:rPr kumimoji="1" lang="ja-JP" altLang="en-US" dirty="0" smtClean="0"/>
              <a:t>というメソッドでは</a:t>
            </a:r>
            <a:r>
              <a:rPr kumimoji="1" lang="en-US" altLang="ja-JP" dirty="0" err="1" smtClean="0"/>
              <a:t>MenuListener</a:t>
            </a:r>
            <a:r>
              <a:rPr kumimoji="1" lang="ja-JP" altLang="en-US" dirty="0" smtClean="0"/>
              <a:t>が直接目的語，</a:t>
            </a:r>
            <a:r>
              <a:rPr kumimoji="1" lang="en-US" altLang="ja-JP" dirty="0" err="1" smtClean="0"/>
              <a:t>Jmenu</a:t>
            </a:r>
            <a:r>
              <a:rPr kumimoji="1" lang="ja-JP" altLang="en-US" dirty="0" smtClean="0"/>
              <a:t>が間接目的語，</a:t>
            </a:r>
            <a:r>
              <a:rPr kumimoji="1" lang="en-US" altLang="ja-JP" dirty="0" smtClean="0"/>
              <a:t>add</a:t>
            </a:r>
            <a:r>
              <a:rPr kumimoji="1" lang="ja-JP" altLang="en-US" dirty="0" smtClean="0"/>
              <a:t>が動詞として</a:t>
            </a:r>
            <a:endParaRPr kumimoji="1" lang="en-US" altLang="ja-JP" dirty="0" smtClean="0"/>
          </a:p>
          <a:p>
            <a:r>
              <a:rPr kumimoji="1" lang="ja-JP" altLang="en-US" dirty="0" smtClean="0"/>
              <a:t>出現しています．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39</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40</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次に，提案手法の入出力について説明します．</a:t>
            </a:r>
            <a:endParaRPr kumimoji="1" lang="en-US" altLang="ja-JP" dirty="0" smtClean="0"/>
          </a:p>
          <a:p>
            <a:r>
              <a:rPr kumimoji="1" lang="ja-JP" altLang="en-US" dirty="0" smtClean="0"/>
              <a:t>提案手法の入力はオブジェクト指向プログラミング言語で記述された，特定のドメインを扱う複数のソフトウェアのソースコード集合です．</a:t>
            </a:r>
            <a:endParaRPr kumimoji="1" lang="en-US" altLang="ja-JP" dirty="0" smtClean="0"/>
          </a:p>
          <a:p>
            <a:r>
              <a:rPr kumimoji="1" lang="ja-JP" altLang="en-US" dirty="0" smtClean="0"/>
              <a:t>出力は，入力ソフトウェアが扱っている特定のドメインに出現する動詞</a:t>
            </a:r>
            <a:r>
              <a:rPr kumimoji="1" lang="en-US" altLang="ja-JP" dirty="0" smtClean="0"/>
              <a:t>-</a:t>
            </a:r>
            <a:r>
              <a:rPr kumimoji="1" lang="ja-JP" altLang="en-US" dirty="0" smtClean="0"/>
              <a:t>目的語関係を収録した辞書です．</a:t>
            </a:r>
            <a:endParaRPr kumimoji="1" lang="en-US" altLang="ja-JP" dirty="0" smtClean="0"/>
          </a:p>
          <a:p>
            <a:r>
              <a:rPr kumimoji="1" lang="ja-JP" altLang="en-US" dirty="0" smtClean="0"/>
              <a:t>収録される動詞</a:t>
            </a:r>
            <a:r>
              <a:rPr kumimoji="1" lang="en-US" altLang="ja-JP" dirty="0" smtClean="0"/>
              <a:t>-</a:t>
            </a:r>
            <a:r>
              <a:rPr kumimoji="1" lang="ja-JP" altLang="en-US" dirty="0" smtClean="0"/>
              <a:t>目的語の関係は，動詞と直接目的語と間接目的語の三つ組により表現されます．</a:t>
            </a:r>
            <a:endParaRPr kumimoji="1" lang="en-US" altLang="ja-JP" dirty="0" smtClean="0"/>
          </a:p>
          <a:p>
            <a:r>
              <a:rPr kumimoji="1" lang="ja-JP" altLang="en-US" dirty="0" smtClean="0"/>
              <a:t>ただし，間接目的語は空の場合があります． </a:t>
            </a:r>
            <a:endParaRPr kumimoji="1" lang="en-US" altLang="ja-JP" dirty="0" smtClean="0"/>
          </a:p>
          <a:p>
            <a:r>
              <a:rPr kumimoji="1" lang="ja-JP" altLang="en-US" dirty="0" smtClean="0"/>
              <a:t>また，実装では入力となるソースコードは，Ｊａｖａで記述されたソースコードを入力対象としました．</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41</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4</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43</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44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5</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（しかし，識別子の中には複数の語で意味を表現しているものもあることを説明する）</a:t>
            </a:r>
            <a:endParaRPr kumimoji="1" lang="en-US" altLang="ja-JP" dirty="0" smtClean="0"/>
          </a:p>
          <a:p>
            <a:endParaRPr kumimoji="1" lang="en-US" altLang="ja-JP" dirty="0" smtClean="0"/>
          </a:p>
          <a:p>
            <a:r>
              <a:rPr kumimoji="1" lang="ja-JP" altLang="en-US" dirty="0" smtClean="0"/>
              <a:t>ここで，識別子の名前の特徴について述べます．</a:t>
            </a:r>
            <a:endParaRPr kumimoji="1" lang="en-US" altLang="ja-JP" dirty="0" smtClean="0"/>
          </a:p>
          <a:p>
            <a:r>
              <a:rPr kumimoji="1" lang="ja-JP" altLang="en-US" dirty="0" smtClean="0"/>
              <a:t>識別子の名前は，複数の単語から構成される場合があり，また，複数の識別子に出現する語の組み合わせで動作を表現している場合もあります．</a:t>
            </a:r>
            <a:endParaRPr kumimoji="1" lang="en-US" altLang="ja-JP" dirty="0" smtClean="0"/>
          </a:p>
          <a:p>
            <a:r>
              <a:rPr kumimoji="1" lang="ja-JP" altLang="en-US" dirty="0" smtClean="0"/>
              <a:t>例として，オブジェクト指向プログラム中のメソッドに出現する識別子について述べます．</a:t>
            </a:r>
            <a:endParaRPr kumimoji="1" lang="en-US" altLang="ja-JP" dirty="0" smtClean="0"/>
          </a:p>
          <a:p>
            <a:r>
              <a:rPr kumimoji="1" lang="ja-JP" altLang="en-US" dirty="0" smtClean="0"/>
              <a:t>メソッドのメソッド名は，複合語となっていることが多く，動詞，目的語，前置詞などから構成されています</a:t>
            </a:r>
            <a:endParaRPr kumimoji="1" lang="en-US" altLang="ja-JP" dirty="0" smtClean="0"/>
          </a:p>
          <a:p>
            <a:r>
              <a:rPr kumimoji="1" lang="ja-JP" altLang="en-US" dirty="0" smtClean="0"/>
              <a:t>また，メソッドを定義する際，所属するクラスや仮引数がメソッド名中の動詞の目的語になっている場合があります．</a:t>
            </a:r>
            <a:endParaRPr kumimoji="1" lang="en-US" altLang="ja-JP" dirty="0" smtClean="0"/>
          </a:p>
          <a:p>
            <a:endParaRPr kumimoji="1" lang="en-US" altLang="ja-JP" dirty="0" smtClean="0"/>
          </a:p>
          <a:p>
            <a:r>
              <a:rPr kumimoji="1" lang="ja-JP" altLang="en-US" dirty="0" smtClean="0"/>
              <a:t>例として，</a:t>
            </a:r>
            <a:r>
              <a:rPr kumimoji="1" lang="en-US" altLang="ja-JP" dirty="0" err="1" smtClean="0"/>
              <a:t>Jmenu</a:t>
            </a:r>
            <a:r>
              <a:rPr kumimoji="1" lang="ja-JP" altLang="en-US" dirty="0" smtClean="0"/>
              <a:t>クラスの </a:t>
            </a:r>
            <a:r>
              <a:rPr kumimoji="1" lang="en-US" altLang="ja-JP" dirty="0" err="1" smtClean="0"/>
              <a:t>addMenuListener</a:t>
            </a:r>
            <a:r>
              <a:rPr kumimoji="1" lang="ja-JP" altLang="en-US" dirty="0" smtClean="0"/>
              <a:t>というメソッドでは</a:t>
            </a:r>
            <a:r>
              <a:rPr kumimoji="1" lang="en-US" altLang="ja-JP" dirty="0" err="1" smtClean="0"/>
              <a:t>MenuListener</a:t>
            </a:r>
            <a:r>
              <a:rPr kumimoji="1" lang="ja-JP" altLang="en-US" dirty="0" smtClean="0"/>
              <a:t>が直接目的語，</a:t>
            </a:r>
            <a:r>
              <a:rPr kumimoji="1" lang="en-US" altLang="ja-JP" dirty="0" err="1" smtClean="0"/>
              <a:t>Jmenu</a:t>
            </a:r>
            <a:r>
              <a:rPr kumimoji="1" lang="ja-JP" altLang="en-US" dirty="0" smtClean="0"/>
              <a:t>が間接目的語，</a:t>
            </a:r>
            <a:r>
              <a:rPr kumimoji="1" lang="en-US" altLang="ja-JP" dirty="0" smtClean="0"/>
              <a:t>add</a:t>
            </a:r>
            <a:r>
              <a:rPr kumimoji="1" lang="ja-JP" altLang="en-US" dirty="0" smtClean="0"/>
              <a:t>が動詞として</a:t>
            </a:r>
            <a:endParaRPr kumimoji="1" lang="en-US" altLang="ja-JP" dirty="0" smtClean="0"/>
          </a:p>
          <a:p>
            <a:r>
              <a:rPr kumimoji="1" lang="ja-JP" altLang="en-US" dirty="0" smtClean="0"/>
              <a:t>出現しています．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6</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B1FDF83-84EF-41AF-AC54-5B8CFB4282CF}" type="slidenum">
              <a:rPr kumimoji="1" lang="ja-JP" altLang="en-US" smtClean="0"/>
              <a:pPr/>
              <a:t>7</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8</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9</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lgn="just"/>
            <a:endParaRPr kumimoji="1" lang="ja-JP" altLang="en-US" dirty="0"/>
          </a:p>
        </p:txBody>
      </p:sp>
      <p:sp>
        <p:nvSpPr>
          <p:cNvPr id="4" name="スライド番号プレースホルダ 3"/>
          <p:cNvSpPr>
            <a:spLocks noGrp="1"/>
          </p:cNvSpPr>
          <p:nvPr>
            <p:ph type="sldNum" sz="quarter" idx="10"/>
          </p:nvPr>
        </p:nvSpPr>
        <p:spPr/>
        <p:txBody>
          <a:bodyPr/>
          <a:lstStyle/>
          <a:p>
            <a:fld id="{EEA9E072-7312-47DC-B09E-78FBADE8EA63}"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r>
              <a:rPr lang="en-US" altLang="ja-JP" sz="1200" b="1" i="1">
                <a:solidFill>
                  <a:srgbClr val="3366CC"/>
                </a:solidFill>
              </a:rPr>
              <a:t>Department of Computer Science, </a:t>
            </a:r>
          </a:p>
          <a:p>
            <a:r>
              <a:rPr lang="en-US" altLang="ja-JP" sz="1200" b="1" i="1">
                <a:solidFill>
                  <a:srgbClr val="3366CC"/>
                </a:solidFill>
              </a:rPr>
              <a:t>Graduate School of Information Science &amp; Technology,</a:t>
            </a:r>
          </a:p>
          <a:p>
            <a:r>
              <a:rPr lang="en-US" altLang="ja-JP" sz="1200" b="1" i="1">
                <a:solidFill>
                  <a:srgbClr val="3366CC"/>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6976D56E-D086-4632-ABD9-D2CA2A1ECF12}" type="datetime1">
              <a:rPr kumimoji="1" lang="ja-JP" altLang="en-US" smtClean="0"/>
              <a:pPr/>
              <a:t>2010/6/1</a:t>
            </a:fld>
            <a:endParaRPr kumimoji="1" lang="ja-JP" altLang="en-US"/>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kumimoji="1" lang="ja-JP" altLang="en-US"/>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B9F526CB-0550-4831-9C6F-58179B7C7455}" type="datetime1">
              <a:rPr kumimoji="1" lang="ja-JP" altLang="en-US" smtClean="0"/>
              <a:pPr/>
              <a:t>2010/6/1</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10BBF89C-06E6-40AF-9528-F318E88B0F60}" type="datetime1">
              <a:rPr kumimoji="1" lang="ja-JP" altLang="en-US" smtClean="0"/>
              <a:pPr/>
              <a:t>2010/6/1</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BAFCAE7B-B384-4E67-92D1-013DE5334ABF}" type="datetime1">
              <a:rPr kumimoji="1" lang="ja-JP" altLang="en-US" smtClean="0"/>
              <a:pPr/>
              <a:t>2010/6/1</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6F24F1C1-6135-4FBD-8888-E7C6092BF480}" type="datetime1">
              <a:rPr kumimoji="1" lang="ja-JP" altLang="en-US" smtClean="0"/>
              <a:pPr/>
              <a:t>2010/6/1</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91027BE6-4451-4D3E-89A8-7DA62E56AF86}" type="datetime1">
              <a:rPr kumimoji="1" lang="ja-JP" altLang="en-US" smtClean="0"/>
              <a:pPr/>
              <a:t>2010/6/1</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endParaRPr kumimoji="1" lang="ja-JP" altLang="en-US"/>
          </a:p>
        </p:txBody>
      </p:sp>
      <p:sp>
        <p:nvSpPr>
          <p:cNvPr id="8" name="日付プレースホルダ 7"/>
          <p:cNvSpPr>
            <a:spLocks noGrp="1"/>
          </p:cNvSpPr>
          <p:nvPr>
            <p:ph type="dt" sz="half" idx="11"/>
          </p:nvPr>
        </p:nvSpPr>
        <p:spPr/>
        <p:txBody>
          <a:bodyPr/>
          <a:lstStyle>
            <a:lvl1pPr>
              <a:defRPr/>
            </a:lvl1pPr>
          </a:lstStyle>
          <a:p>
            <a:fld id="{987183AD-E766-47A7-991F-456A775ABA09}" type="datetime1">
              <a:rPr kumimoji="1" lang="ja-JP" altLang="en-US" smtClean="0"/>
              <a:pPr/>
              <a:t>2010/6/1</a:t>
            </a:fld>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endParaRPr kumimoji="1" lang="ja-JP" altLang="en-US"/>
          </a:p>
        </p:txBody>
      </p:sp>
      <p:sp>
        <p:nvSpPr>
          <p:cNvPr id="4" name="日付プレースホルダ 3"/>
          <p:cNvSpPr>
            <a:spLocks noGrp="1"/>
          </p:cNvSpPr>
          <p:nvPr>
            <p:ph type="dt" sz="half" idx="11"/>
          </p:nvPr>
        </p:nvSpPr>
        <p:spPr/>
        <p:txBody>
          <a:bodyPr/>
          <a:lstStyle>
            <a:lvl1pPr>
              <a:defRPr/>
            </a:lvl1pPr>
          </a:lstStyle>
          <a:p>
            <a:fld id="{7FF113EA-67F9-4C6B-9CEC-8F4D21B0729D}" type="datetime1">
              <a:rPr kumimoji="1" lang="ja-JP" altLang="en-US" smtClean="0"/>
              <a:pPr/>
              <a:t>2010/6/1</a:t>
            </a:fld>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endParaRPr kumimoji="1" lang="ja-JP" altLang="en-US"/>
          </a:p>
        </p:txBody>
      </p:sp>
      <p:sp>
        <p:nvSpPr>
          <p:cNvPr id="3" name="日付プレースホルダ 2"/>
          <p:cNvSpPr>
            <a:spLocks noGrp="1"/>
          </p:cNvSpPr>
          <p:nvPr>
            <p:ph type="dt" sz="half" idx="11"/>
          </p:nvPr>
        </p:nvSpPr>
        <p:spPr/>
        <p:txBody>
          <a:bodyPr/>
          <a:lstStyle>
            <a:lvl1pPr>
              <a:defRPr/>
            </a:lvl1pPr>
          </a:lstStyle>
          <a:p>
            <a:fld id="{12A68110-42D8-498D-833C-8E914AC42EC0}" type="datetime1">
              <a:rPr kumimoji="1" lang="ja-JP" altLang="en-US" smtClean="0"/>
              <a:pPr/>
              <a:t>2010/6/1</a:t>
            </a:fld>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13A081DC-5868-4F75-B4E5-0445E28A1867}" type="datetime1">
              <a:rPr kumimoji="1" lang="ja-JP" altLang="en-US" smtClean="0"/>
              <a:pPr/>
              <a:t>2010/6/1</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3BFA9652-DFA4-45D6-BBCF-2DE8F5DF58EA}" type="datetime1">
              <a:rPr kumimoji="1" lang="ja-JP" altLang="en-US" smtClean="0"/>
              <a:pPr/>
              <a:t>2010/6/1</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355600" y="6381750"/>
            <a:ext cx="1408113" cy="484188"/>
          </a:xfrm>
          <a:prstGeom prst="rect">
            <a:avLst/>
          </a:prstGeom>
          <a:noFill/>
        </p:spPr>
      </p:pic>
      <p:sp>
        <p:nvSpPr>
          <p:cNvPr id="1063" name="Rectangle 39"/>
          <p:cNvSpPr>
            <a:spLocks noChangeArrowheads="1"/>
          </p:cNvSpPr>
          <p:nvPr/>
        </p:nvSpPr>
        <p:spPr bwMode="auto">
          <a:xfrm>
            <a:off x="1835150" y="6608763"/>
            <a:ext cx="6689725" cy="244475"/>
          </a:xfrm>
          <a:prstGeom prst="rect">
            <a:avLst/>
          </a:prstGeom>
          <a:noFill/>
          <a:ln w="9525">
            <a:noFill/>
            <a:miter lim="800000"/>
            <a:headEnd/>
            <a:tailEnd/>
          </a:ln>
          <a:effectLst/>
        </p:spPr>
        <p:txBody>
          <a:bodyPr anchor="ctr">
            <a:spAutoFit/>
          </a:bodyPr>
          <a:lstStyle/>
          <a:p>
            <a:r>
              <a:rPr lang="en-US" altLang="ja-JP" sz="1000" b="1" i="1">
                <a:solidFill>
                  <a:srgbClr val="3366CC"/>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3B309B0-431A-4A4E-BA7F-DBDBACF0519C}" type="datetime1">
              <a:rPr kumimoji="1" lang="ja-JP" altLang="en-US" smtClean="0"/>
              <a:pPr/>
              <a:t>2010/6/1</a:t>
            </a:fld>
            <a:endParaRPr kumimoji="1" lang="ja-JP" altLang="en-US"/>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4225" y="1214422"/>
            <a:ext cx="5781675" cy="1927241"/>
          </a:xfrm>
        </p:spPr>
        <p:txBody>
          <a:bodyPr>
            <a:normAutofit/>
          </a:bodyPr>
          <a:lstStyle/>
          <a:p>
            <a:r>
              <a:rPr lang="ja-JP" altLang="en-US" sz="3200" dirty="0" smtClean="0"/>
              <a:t>メソッドに用いられる</a:t>
            </a:r>
            <a:r>
              <a:rPr lang="en-US" altLang="ja-JP" sz="3200" dirty="0" smtClean="0"/>
              <a:t/>
            </a:r>
            <a:br>
              <a:rPr lang="en-US" altLang="ja-JP" sz="3200" dirty="0" smtClean="0"/>
            </a:br>
            <a:r>
              <a:rPr lang="ja-JP" altLang="en-US" sz="3200" dirty="0" smtClean="0"/>
              <a:t>動詞</a:t>
            </a:r>
            <a:r>
              <a:rPr lang="en-US" altLang="ja-JP" sz="3200" dirty="0" smtClean="0"/>
              <a:t>-</a:t>
            </a:r>
            <a:r>
              <a:rPr lang="ja-JP" altLang="en-US" sz="3200" dirty="0" smtClean="0"/>
              <a:t>目的語関係を収録した</a:t>
            </a:r>
            <a:br>
              <a:rPr lang="ja-JP" altLang="en-US" sz="3200" dirty="0" smtClean="0"/>
            </a:br>
            <a:r>
              <a:rPr lang="ja-JP" altLang="en-US" sz="3200" dirty="0" smtClean="0"/>
              <a:t>辞書構築手法の提案</a:t>
            </a:r>
            <a:endParaRPr kumimoji="1" lang="ja-JP" altLang="en-US" sz="3200" dirty="0"/>
          </a:p>
        </p:txBody>
      </p:sp>
      <p:sp>
        <p:nvSpPr>
          <p:cNvPr id="3" name="サブタイトル 2"/>
          <p:cNvSpPr>
            <a:spLocks noGrp="1"/>
          </p:cNvSpPr>
          <p:nvPr>
            <p:ph type="subTitle" idx="1"/>
          </p:nvPr>
        </p:nvSpPr>
        <p:spPr>
          <a:xfrm>
            <a:off x="784225" y="3357562"/>
            <a:ext cx="5781675" cy="1714512"/>
          </a:xfrm>
        </p:spPr>
        <p:txBody>
          <a:bodyPr>
            <a:normAutofit lnSpcReduction="10000"/>
          </a:bodyPr>
          <a:lstStyle/>
          <a:p>
            <a:r>
              <a:rPr kumimoji="1" lang="ja-JP" altLang="en-US" dirty="0" smtClean="0"/>
              <a:t>鹿島 悠</a:t>
            </a:r>
            <a:r>
              <a:rPr lang="en-US" altLang="ja-JP" baseline="30000" dirty="0" smtClean="0"/>
              <a:t>†</a:t>
            </a:r>
            <a:r>
              <a:rPr lang="en-US" altLang="ja-JP" dirty="0" smtClean="0"/>
              <a:t> </a:t>
            </a:r>
            <a:r>
              <a:rPr lang="ja-JP" altLang="en-US" dirty="0" err="1" smtClean="0"/>
              <a:t>，</a:t>
            </a:r>
            <a:r>
              <a:rPr kumimoji="1" lang="ja-JP" altLang="en-US" dirty="0" smtClean="0"/>
              <a:t>早瀬 康裕</a:t>
            </a:r>
            <a:r>
              <a:rPr lang="en-US" altLang="ja-JP" baseline="30000" dirty="0" smtClean="0"/>
              <a:t>‡</a:t>
            </a:r>
            <a:r>
              <a:rPr lang="en-US" altLang="ja-JP" dirty="0" smtClean="0"/>
              <a:t> </a:t>
            </a:r>
            <a:r>
              <a:rPr kumimoji="1" lang="ja-JP" altLang="en-US" dirty="0" err="1" smtClean="0"/>
              <a:t>，</a:t>
            </a:r>
            <a:r>
              <a:rPr kumimoji="1" lang="ja-JP" altLang="en-US" dirty="0" smtClean="0"/>
              <a:t>  </a:t>
            </a:r>
            <a:endParaRPr kumimoji="1" lang="en-US" altLang="ja-JP" dirty="0" smtClean="0"/>
          </a:p>
          <a:p>
            <a:r>
              <a:rPr lang="ja-JP" altLang="en-US" dirty="0" smtClean="0"/>
              <a:t>真鍋 雄貴</a:t>
            </a:r>
            <a:r>
              <a:rPr lang="en-US" altLang="ja-JP" baseline="30000" dirty="0" smtClean="0"/>
              <a:t>†</a:t>
            </a:r>
            <a:r>
              <a:rPr lang="en-US" altLang="ja-JP" dirty="0" smtClean="0"/>
              <a:t> </a:t>
            </a:r>
            <a:r>
              <a:rPr lang="ja-JP" altLang="en-US" i="1" dirty="0" err="1" smtClean="0"/>
              <a:t>，</a:t>
            </a:r>
            <a:r>
              <a:rPr lang="ja-JP" altLang="en-US" dirty="0" smtClean="0"/>
              <a:t>松下 誠</a:t>
            </a:r>
            <a:r>
              <a:rPr lang="en-US" altLang="ja-JP" baseline="30000" dirty="0" smtClean="0"/>
              <a:t>†</a:t>
            </a:r>
            <a:r>
              <a:rPr lang="en-US" altLang="ja-JP" dirty="0" smtClean="0"/>
              <a:t> </a:t>
            </a:r>
            <a:r>
              <a:rPr lang="ja-JP" altLang="en-US" dirty="0" err="1" smtClean="0"/>
              <a:t>，</a:t>
            </a:r>
            <a:endParaRPr lang="en-US" altLang="ja-JP" dirty="0" smtClean="0"/>
          </a:p>
          <a:p>
            <a:r>
              <a:rPr lang="ja-JP" altLang="en-US" dirty="0" smtClean="0"/>
              <a:t>井上 克郎</a:t>
            </a:r>
            <a:r>
              <a:rPr lang="en-US" altLang="ja-JP" baseline="30000" dirty="0" smtClean="0"/>
              <a:t>†</a:t>
            </a:r>
            <a:endParaRPr kumimoji="1" lang="ja-JP" altLang="en-US" baseline="30000" dirty="0"/>
          </a:p>
        </p:txBody>
      </p:sp>
      <p:sp>
        <p:nvSpPr>
          <p:cNvPr id="4" name="スライド番号プレースホルダ 3"/>
          <p:cNvSpPr>
            <a:spLocks noGrp="1"/>
          </p:cNvSpPr>
          <p:nvPr>
            <p:ph type="sldNum" sz="quarter" idx="4"/>
          </p:nvPr>
        </p:nvSpPr>
        <p:spPr/>
        <p:txBody>
          <a:bodyPr/>
          <a:lstStyle/>
          <a:p>
            <a:fld id="{D2D8002D-B5B0-4BAC-B1F6-782DDCCE6D9C}" type="slidenum">
              <a:rPr kumimoji="1" lang="ja-JP" altLang="en-US" smtClean="0"/>
              <a:pPr/>
              <a:t>1</a:t>
            </a:fld>
            <a:endParaRPr kumimoji="1" lang="ja-JP" altLang="en-US" dirty="0"/>
          </a:p>
        </p:txBody>
      </p:sp>
      <p:sp>
        <p:nvSpPr>
          <p:cNvPr id="5" name="テキスト ボックス 4"/>
          <p:cNvSpPr txBox="1"/>
          <p:nvPr/>
        </p:nvSpPr>
        <p:spPr>
          <a:xfrm>
            <a:off x="3571868" y="5143512"/>
            <a:ext cx="2903359" cy="400110"/>
          </a:xfrm>
          <a:prstGeom prst="rect">
            <a:avLst/>
          </a:prstGeom>
          <a:noFill/>
        </p:spPr>
        <p:txBody>
          <a:bodyPr wrap="none" rtlCol="0">
            <a:spAutoFit/>
          </a:bodyPr>
          <a:lstStyle/>
          <a:p>
            <a:r>
              <a:rPr lang="en-US" altLang="ja-JP" sz="2000" dirty="0" smtClean="0"/>
              <a:t>† </a:t>
            </a:r>
            <a:r>
              <a:rPr lang="ja-JP" altLang="en-US" sz="2000" dirty="0" smtClean="0"/>
              <a:t>大阪大学， </a:t>
            </a:r>
            <a:r>
              <a:rPr lang="en-US" altLang="ja-JP" sz="2000" dirty="0" smtClean="0"/>
              <a:t>‡ </a:t>
            </a:r>
            <a:r>
              <a:rPr lang="ja-JP" altLang="en-US" sz="2000" dirty="0" smtClean="0"/>
              <a:t>東洋大学</a:t>
            </a:r>
            <a:endParaRPr kumimoji="1" lang="ja-JP" alt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642910" y="1928802"/>
            <a:ext cx="7143800" cy="150019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抽出パターン</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
        <p:nvSpPr>
          <p:cNvPr id="5" name="テキスト ボックス 4"/>
          <p:cNvSpPr txBox="1"/>
          <p:nvPr/>
        </p:nvSpPr>
        <p:spPr>
          <a:xfrm>
            <a:off x="357158" y="1214422"/>
            <a:ext cx="6492483" cy="707886"/>
          </a:xfrm>
          <a:prstGeom prst="rect">
            <a:avLst/>
          </a:prstGeom>
          <a:noFill/>
        </p:spPr>
        <p:txBody>
          <a:bodyPr wrap="none" rtlCol="0">
            <a:spAutoFit/>
          </a:bodyPr>
          <a:lstStyle/>
          <a:p>
            <a:r>
              <a:rPr lang="ja-JP" altLang="en-US" sz="2000" dirty="0" smtClean="0"/>
              <a:t>抽出を行う条件の</a:t>
            </a:r>
            <a:r>
              <a:rPr lang="en-US" altLang="ja-JP" sz="2000" dirty="0" smtClean="0"/>
              <a:t>4</a:t>
            </a:r>
            <a:r>
              <a:rPr lang="ja-JP" altLang="en-US" sz="2000" dirty="0" smtClean="0"/>
              <a:t>つ組と</a:t>
            </a:r>
            <a:r>
              <a:rPr lang="en-US" altLang="ja-JP" sz="2000" dirty="0" smtClean="0"/>
              <a:t> </a:t>
            </a:r>
          </a:p>
          <a:p>
            <a:r>
              <a:rPr kumimoji="1" lang="ja-JP" altLang="en-US" sz="2000" dirty="0" smtClean="0"/>
              <a:t>動詞，直接目的語，間接目的語として抽出する単語の指定</a:t>
            </a:r>
            <a:endParaRPr kumimoji="1" lang="ja-JP" altLang="en-US" sz="2000" dirty="0"/>
          </a:p>
        </p:txBody>
      </p:sp>
      <p:sp>
        <p:nvSpPr>
          <p:cNvPr id="6" name="テキスト ボックス 5"/>
          <p:cNvSpPr txBox="1"/>
          <p:nvPr/>
        </p:nvSpPr>
        <p:spPr>
          <a:xfrm>
            <a:off x="1000100" y="1928802"/>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7" name="下矢印 6"/>
          <p:cNvSpPr/>
          <p:nvPr/>
        </p:nvSpPr>
        <p:spPr>
          <a:xfrm>
            <a:off x="1285852"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42910" y="2571744"/>
            <a:ext cx="1563248" cy="923330"/>
          </a:xfrm>
          <a:prstGeom prst="rect">
            <a:avLst/>
          </a:prstGeom>
          <a:noFill/>
        </p:spPr>
        <p:txBody>
          <a:bodyPr wrap="none" rtlCol="0">
            <a:spAutoFit/>
          </a:bodyPr>
          <a:lstStyle/>
          <a:p>
            <a:pPr algn="ctr"/>
            <a:r>
              <a:rPr lang="en-US" altLang="ja-JP" dirty="0" smtClean="0"/>
              <a:t>void</a:t>
            </a:r>
            <a:endParaRPr kumimoji="1" lang="en-US" altLang="ja-JP" dirty="0" smtClean="0"/>
          </a:p>
          <a:p>
            <a:pPr algn="ctr"/>
            <a:r>
              <a:rPr lang="ja-JP" altLang="en-US" dirty="0" smtClean="0"/>
              <a:t>名詞一つ</a:t>
            </a:r>
            <a:endParaRPr kumimoji="1" lang="en-US" altLang="ja-JP" dirty="0" smtClean="0"/>
          </a:p>
          <a:p>
            <a:r>
              <a:rPr lang="ja-JP" altLang="en-US" dirty="0" smtClean="0"/>
              <a:t>ワイルドカード</a:t>
            </a:r>
            <a:endParaRPr kumimoji="1" lang="ja-JP" altLang="en-US" dirty="0"/>
          </a:p>
        </p:txBody>
      </p:sp>
      <p:sp>
        <p:nvSpPr>
          <p:cNvPr id="9" name="テキスト ボックス 8"/>
          <p:cNvSpPr txBox="1"/>
          <p:nvPr/>
        </p:nvSpPr>
        <p:spPr>
          <a:xfrm>
            <a:off x="3000364" y="1928802"/>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11" name="下矢印 10"/>
          <p:cNvSpPr/>
          <p:nvPr/>
        </p:nvSpPr>
        <p:spPr>
          <a:xfrm>
            <a:off x="3357554"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928926" y="2714620"/>
            <a:ext cx="1107996" cy="369332"/>
          </a:xfrm>
          <a:prstGeom prst="rect">
            <a:avLst/>
          </a:prstGeom>
          <a:noFill/>
        </p:spPr>
        <p:txBody>
          <a:bodyPr wrap="none" rtlCol="0">
            <a:spAutoFit/>
          </a:bodyPr>
          <a:lstStyle/>
          <a:p>
            <a:r>
              <a:rPr lang="ja-JP" altLang="en-US" dirty="0" smtClean="0"/>
              <a:t>品詞の列</a:t>
            </a:r>
            <a:endParaRPr kumimoji="1" lang="ja-JP" altLang="en-US" dirty="0"/>
          </a:p>
        </p:txBody>
      </p:sp>
      <p:sp>
        <p:nvSpPr>
          <p:cNvPr id="13" name="テキスト ボックス 12"/>
          <p:cNvSpPr txBox="1"/>
          <p:nvPr/>
        </p:nvSpPr>
        <p:spPr>
          <a:xfrm>
            <a:off x="4929190" y="1928802"/>
            <a:ext cx="646331" cy="369332"/>
          </a:xfrm>
          <a:prstGeom prst="rect">
            <a:avLst/>
          </a:prstGeom>
          <a:noFill/>
        </p:spPr>
        <p:txBody>
          <a:bodyPr wrap="none" rtlCol="0">
            <a:spAutoFit/>
          </a:bodyPr>
          <a:lstStyle/>
          <a:p>
            <a:r>
              <a:rPr lang="ja-JP" altLang="en-US" dirty="0" smtClean="0"/>
              <a:t>引数</a:t>
            </a:r>
            <a:endParaRPr kumimoji="1" lang="ja-JP" altLang="en-US" dirty="0"/>
          </a:p>
        </p:txBody>
      </p:sp>
      <p:sp>
        <p:nvSpPr>
          <p:cNvPr id="15" name="下矢印 14"/>
          <p:cNvSpPr/>
          <p:nvPr/>
        </p:nvSpPr>
        <p:spPr>
          <a:xfrm>
            <a:off x="5072066"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4500562" y="2643182"/>
            <a:ext cx="1563248" cy="646331"/>
          </a:xfrm>
          <a:prstGeom prst="rect">
            <a:avLst/>
          </a:prstGeom>
          <a:noFill/>
        </p:spPr>
        <p:txBody>
          <a:bodyPr wrap="none" rtlCol="0">
            <a:spAutoFit/>
          </a:bodyPr>
          <a:lstStyle/>
          <a:p>
            <a:pPr algn="ctr"/>
            <a:r>
              <a:rPr kumimoji="1" lang="ja-JP" altLang="en-US" dirty="0" smtClean="0"/>
              <a:t>名詞の列</a:t>
            </a:r>
            <a:endParaRPr kumimoji="1" lang="en-US" altLang="ja-JP" dirty="0" smtClean="0"/>
          </a:p>
          <a:p>
            <a:pPr algn="ctr"/>
            <a:r>
              <a:rPr lang="ja-JP" altLang="en-US" dirty="0" smtClean="0"/>
              <a:t>ワイルドカード</a:t>
            </a:r>
            <a:endParaRPr kumimoji="1" lang="ja-JP" altLang="en-US" dirty="0"/>
          </a:p>
        </p:txBody>
      </p:sp>
      <p:sp>
        <p:nvSpPr>
          <p:cNvPr id="17" name="テキスト ボックス 16"/>
          <p:cNvSpPr txBox="1"/>
          <p:nvPr/>
        </p:nvSpPr>
        <p:spPr>
          <a:xfrm>
            <a:off x="6572264" y="1928802"/>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19" name="テキスト ボックス 18"/>
          <p:cNvSpPr txBox="1"/>
          <p:nvPr/>
        </p:nvSpPr>
        <p:spPr>
          <a:xfrm>
            <a:off x="6215074" y="2643182"/>
            <a:ext cx="1563248" cy="646331"/>
          </a:xfrm>
          <a:prstGeom prst="rect">
            <a:avLst/>
          </a:prstGeom>
          <a:noFill/>
        </p:spPr>
        <p:txBody>
          <a:bodyPr wrap="none" rtlCol="0">
            <a:spAutoFit/>
          </a:bodyPr>
          <a:lstStyle/>
          <a:p>
            <a:pPr algn="ctr"/>
            <a:r>
              <a:rPr kumimoji="1" lang="ja-JP" altLang="en-US" dirty="0" smtClean="0"/>
              <a:t>名詞一つ</a:t>
            </a:r>
            <a:endParaRPr kumimoji="1" lang="en-US" altLang="ja-JP" dirty="0" smtClean="0"/>
          </a:p>
          <a:p>
            <a:pPr algn="ctr"/>
            <a:r>
              <a:rPr lang="ja-JP" altLang="en-US" dirty="0" smtClean="0"/>
              <a:t>ワイルドカード</a:t>
            </a:r>
            <a:endParaRPr kumimoji="1" lang="ja-JP" altLang="en-US" dirty="0"/>
          </a:p>
        </p:txBody>
      </p:sp>
      <p:sp>
        <p:nvSpPr>
          <p:cNvPr id="22" name="テキスト ボックス 21"/>
          <p:cNvSpPr txBox="1"/>
          <p:nvPr/>
        </p:nvSpPr>
        <p:spPr>
          <a:xfrm>
            <a:off x="3214678" y="3500438"/>
            <a:ext cx="2215671" cy="369332"/>
          </a:xfrm>
          <a:prstGeom prst="rect">
            <a:avLst/>
          </a:prstGeom>
          <a:noFill/>
        </p:spPr>
        <p:txBody>
          <a:bodyPr wrap="none" rtlCol="0">
            <a:spAutoFit/>
          </a:bodyPr>
          <a:lstStyle/>
          <a:p>
            <a:r>
              <a:rPr kumimoji="1" lang="ja-JP" altLang="en-US" dirty="0" smtClean="0"/>
              <a:t>各品詞に番号を付与</a:t>
            </a:r>
            <a:endParaRPr kumimoji="1" lang="ja-JP" altLang="en-US" dirty="0"/>
          </a:p>
        </p:txBody>
      </p:sp>
      <p:sp>
        <p:nvSpPr>
          <p:cNvPr id="24" name="下矢印 23"/>
          <p:cNvSpPr/>
          <p:nvPr/>
        </p:nvSpPr>
        <p:spPr>
          <a:xfrm>
            <a:off x="6858016"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屈折矢印 28"/>
          <p:cNvSpPr/>
          <p:nvPr/>
        </p:nvSpPr>
        <p:spPr>
          <a:xfrm rot="5400000">
            <a:off x="1047821" y="3524155"/>
            <a:ext cx="707516" cy="66008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1857356" y="3929066"/>
            <a:ext cx="5859296"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dirty="0" smtClean="0"/>
              <a:t>動詞，直接目的語，間接目的語として抽出する単語の指定</a:t>
            </a:r>
            <a:endParaRPr kumimoji="1" lang="ja-JP" altLang="en-US" dirty="0"/>
          </a:p>
        </p:txBody>
      </p:sp>
      <p:sp>
        <p:nvSpPr>
          <p:cNvPr id="31" name="テキスト ボックス 30"/>
          <p:cNvSpPr txBox="1"/>
          <p:nvPr/>
        </p:nvSpPr>
        <p:spPr>
          <a:xfrm>
            <a:off x="357158" y="4429132"/>
            <a:ext cx="1935145" cy="369332"/>
          </a:xfrm>
          <a:prstGeom prst="rect">
            <a:avLst/>
          </a:prstGeom>
          <a:noFill/>
        </p:spPr>
        <p:txBody>
          <a:bodyPr wrap="none" rtlCol="0">
            <a:spAutoFit/>
          </a:bodyPr>
          <a:lstStyle/>
          <a:p>
            <a:r>
              <a:rPr kumimoji="1" lang="ja-JP" altLang="en-US" dirty="0" smtClean="0"/>
              <a:t>抽出パターンの例</a:t>
            </a:r>
            <a:endParaRPr kumimoji="1" lang="ja-JP" altLang="en-US" dirty="0"/>
          </a:p>
        </p:txBody>
      </p:sp>
      <p:sp>
        <p:nvSpPr>
          <p:cNvPr id="32" name="テキスト ボックス 31"/>
          <p:cNvSpPr txBox="1"/>
          <p:nvPr/>
        </p:nvSpPr>
        <p:spPr>
          <a:xfrm>
            <a:off x="1000100" y="4786322"/>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33" name="テキスト ボックス 32"/>
          <p:cNvSpPr txBox="1"/>
          <p:nvPr/>
        </p:nvSpPr>
        <p:spPr>
          <a:xfrm>
            <a:off x="2643174" y="4786322"/>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34" name="テキスト ボックス 33"/>
          <p:cNvSpPr txBox="1"/>
          <p:nvPr/>
        </p:nvSpPr>
        <p:spPr>
          <a:xfrm>
            <a:off x="5143504" y="4786322"/>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35" name="テキスト ボックス 34"/>
          <p:cNvSpPr txBox="1"/>
          <p:nvPr/>
        </p:nvSpPr>
        <p:spPr>
          <a:xfrm>
            <a:off x="6500826" y="4786322"/>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36" name="下矢印 35"/>
          <p:cNvSpPr/>
          <p:nvPr/>
        </p:nvSpPr>
        <p:spPr>
          <a:xfrm>
            <a:off x="1214414"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1071538" y="5500702"/>
            <a:ext cx="607859" cy="369332"/>
          </a:xfrm>
          <a:prstGeom prst="rect">
            <a:avLst/>
          </a:prstGeom>
          <a:noFill/>
        </p:spPr>
        <p:txBody>
          <a:bodyPr wrap="none" rtlCol="0">
            <a:spAutoFit/>
          </a:bodyPr>
          <a:lstStyle/>
          <a:p>
            <a:r>
              <a:rPr kumimoji="1" lang="en-US" altLang="ja-JP" dirty="0" smtClean="0"/>
              <a:t>void</a:t>
            </a:r>
            <a:endParaRPr kumimoji="1" lang="ja-JP" altLang="en-US" dirty="0"/>
          </a:p>
        </p:txBody>
      </p:sp>
      <p:sp>
        <p:nvSpPr>
          <p:cNvPr id="38" name="テキスト ボックス 37"/>
          <p:cNvSpPr txBox="1"/>
          <p:nvPr/>
        </p:nvSpPr>
        <p:spPr>
          <a:xfrm>
            <a:off x="2000232" y="5500702"/>
            <a:ext cx="2659702"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39" name="下矢印 38"/>
          <p:cNvSpPr/>
          <p:nvPr/>
        </p:nvSpPr>
        <p:spPr>
          <a:xfrm>
            <a:off x="3000364"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4929190" y="5572140"/>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2" name="下矢印 41"/>
          <p:cNvSpPr/>
          <p:nvPr/>
        </p:nvSpPr>
        <p:spPr>
          <a:xfrm>
            <a:off x="678657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6357950" y="5572140"/>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4" name="正方形/長方形 43"/>
          <p:cNvSpPr/>
          <p:nvPr/>
        </p:nvSpPr>
        <p:spPr>
          <a:xfrm>
            <a:off x="785786" y="4786322"/>
            <a:ext cx="7000924"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45" name="屈折矢印 44"/>
          <p:cNvSpPr/>
          <p:nvPr/>
        </p:nvSpPr>
        <p:spPr>
          <a:xfrm rot="5400000">
            <a:off x="2000244" y="5929318"/>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6" name="表 45"/>
          <p:cNvGraphicFramePr>
            <a:graphicFrameLocks noGrp="1"/>
          </p:cNvGraphicFramePr>
          <p:nvPr/>
        </p:nvGraphicFramePr>
        <p:xfrm>
          <a:off x="2643174" y="5929330"/>
          <a:ext cx="3357586" cy="741680"/>
        </p:xfrm>
        <a:graphic>
          <a:graphicData uri="http://schemas.openxmlformats.org/drawingml/2006/table">
            <a:tbl>
              <a:tblPr firstRow="1" bandRow="1">
                <a:tableStyleId>{21E4AEA4-8DFA-4A89-87EB-49C32662AFE0}</a:tableStyleId>
              </a:tblPr>
              <a:tblGrid>
                <a:gridCol w="714380"/>
                <a:gridCol w="1285884"/>
                <a:gridCol w="1357322"/>
              </a:tblGrid>
              <a:tr h="37084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4</a:t>
                      </a:r>
                      <a:endParaRPr kumimoji="1" lang="ja-JP" altLang="en-US" sz="1600" dirty="0"/>
                    </a:p>
                  </a:txBody>
                  <a:tcPr/>
                </a:tc>
              </a:tr>
            </a:tbl>
          </a:graphicData>
        </a:graphic>
      </p:graphicFrame>
      <p:sp>
        <p:nvSpPr>
          <p:cNvPr id="47" name="下矢印 46"/>
          <p:cNvSpPr/>
          <p:nvPr/>
        </p:nvSpPr>
        <p:spPr>
          <a:xfrm>
            <a:off x="535781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kumimoji="1" lang="ja-JP" altLang="en-US" dirty="0" smtClean="0"/>
              <a:t>パターンマッチ</a:t>
            </a:r>
            <a:endParaRPr kumimoji="1" lang="ja-JP" altLang="en-US" dirty="0"/>
          </a:p>
        </p:txBody>
      </p:sp>
      <p:sp>
        <p:nvSpPr>
          <p:cNvPr id="3" name="コンテンツ プレースホルダ 2"/>
          <p:cNvSpPr>
            <a:spLocks noGrp="1"/>
          </p:cNvSpPr>
          <p:nvPr>
            <p:ph idx="1"/>
          </p:nvPr>
        </p:nvSpPr>
        <p:spPr>
          <a:xfrm>
            <a:off x="457200" y="1285861"/>
            <a:ext cx="8229600" cy="1428759"/>
          </a:xfrm>
        </p:spPr>
        <p:txBody>
          <a:bodyPr>
            <a:normAutofit fontScale="77500" lnSpcReduction="20000"/>
          </a:bodyPr>
          <a:lstStyle/>
          <a:p>
            <a:pPr marL="514350" indent="-514350" algn="just">
              <a:buFont typeface="+mj-lt"/>
              <a:buAutoNum type="arabicPeriod"/>
            </a:pPr>
            <a:r>
              <a:rPr lang="ja-JP" altLang="en-US" dirty="0" smtClean="0"/>
              <a:t>抽出パターンで指定した条件の</a:t>
            </a:r>
            <a:r>
              <a:rPr lang="en-US" altLang="ja-JP" dirty="0" smtClean="0"/>
              <a:t>4</a:t>
            </a:r>
            <a:r>
              <a:rPr lang="ja-JP" altLang="en-US" dirty="0" smtClean="0"/>
              <a:t>つ組を，メソッド情報が全て満たしているか検査</a:t>
            </a:r>
            <a:endParaRPr lang="en-US" altLang="ja-JP" dirty="0" smtClean="0"/>
          </a:p>
          <a:p>
            <a:pPr marL="514350" indent="-514350">
              <a:buFont typeface="+mj-lt"/>
              <a:buAutoNum type="arabicPeriod"/>
            </a:pPr>
            <a:r>
              <a:rPr lang="ja-JP" altLang="en-US" dirty="0" smtClean="0"/>
              <a:t>条件が満たされた場合，抽出パターンに従い動詞，直接目的語，間接目的語を抽出</a:t>
            </a:r>
            <a:endParaRPr lang="en-US" altLang="ja-JP" dirty="0" smtClean="0"/>
          </a:p>
        </p:txBody>
      </p:sp>
      <p:sp>
        <p:nvSpPr>
          <p:cNvPr id="34" name="テキスト ボックス 33"/>
          <p:cNvSpPr txBox="1"/>
          <p:nvPr/>
        </p:nvSpPr>
        <p:spPr>
          <a:xfrm>
            <a:off x="214282" y="4786322"/>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35" name="テキスト ボックス 34"/>
          <p:cNvSpPr txBox="1"/>
          <p:nvPr/>
        </p:nvSpPr>
        <p:spPr>
          <a:xfrm>
            <a:off x="1714448" y="4786322"/>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36" name="テキスト ボックス 35"/>
          <p:cNvSpPr txBox="1"/>
          <p:nvPr/>
        </p:nvSpPr>
        <p:spPr>
          <a:xfrm>
            <a:off x="4071902" y="4786322"/>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37" name="テキスト ボックス 36"/>
          <p:cNvSpPr txBox="1"/>
          <p:nvPr/>
        </p:nvSpPr>
        <p:spPr>
          <a:xfrm>
            <a:off x="5357786" y="4786322"/>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38" name="下矢印 37"/>
          <p:cNvSpPr/>
          <p:nvPr/>
        </p:nvSpPr>
        <p:spPr>
          <a:xfrm>
            <a:off x="428596"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285720" y="5500702"/>
            <a:ext cx="607859" cy="369332"/>
          </a:xfrm>
          <a:prstGeom prst="rect">
            <a:avLst/>
          </a:prstGeom>
          <a:noFill/>
        </p:spPr>
        <p:txBody>
          <a:bodyPr wrap="none" rtlCol="0">
            <a:spAutoFit/>
          </a:bodyPr>
          <a:lstStyle/>
          <a:p>
            <a:r>
              <a:rPr kumimoji="1" lang="en-US" altLang="ja-JP" dirty="0" smtClean="0"/>
              <a:t>void</a:t>
            </a:r>
            <a:endParaRPr kumimoji="1" lang="ja-JP" altLang="en-US" dirty="0"/>
          </a:p>
        </p:txBody>
      </p:sp>
      <p:sp>
        <p:nvSpPr>
          <p:cNvPr id="40" name="テキスト ボックス 39"/>
          <p:cNvSpPr txBox="1"/>
          <p:nvPr/>
        </p:nvSpPr>
        <p:spPr>
          <a:xfrm>
            <a:off x="1071506" y="5500702"/>
            <a:ext cx="2659702"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41" name="下矢印 40"/>
          <p:cNvSpPr/>
          <p:nvPr/>
        </p:nvSpPr>
        <p:spPr>
          <a:xfrm>
            <a:off x="207163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3857588" y="5500702"/>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4" name="下矢印 43"/>
          <p:cNvSpPr/>
          <p:nvPr/>
        </p:nvSpPr>
        <p:spPr>
          <a:xfrm>
            <a:off x="564353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5214910" y="5500702"/>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6" name="正方形/長方形 45"/>
          <p:cNvSpPr/>
          <p:nvPr/>
        </p:nvSpPr>
        <p:spPr>
          <a:xfrm>
            <a:off x="214282" y="4786322"/>
            <a:ext cx="6429388"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47" name="屈折矢印 46"/>
          <p:cNvSpPr/>
          <p:nvPr/>
        </p:nvSpPr>
        <p:spPr>
          <a:xfrm rot="5400000">
            <a:off x="1214458" y="5929318"/>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8" name="表 47"/>
          <p:cNvGraphicFramePr>
            <a:graphicFrameLocks noGrp="1"/>
          </p:cNvGraphicFramePr>
          <p:nvPr/>
        </p:nvGraphicFramePr>
        <p:xfrm>
          <a:off x="5786414" y="2857496"/>
          <a:ext cx="3357586" cy="741680"/>
        </p:xfrm>
        <a:graphic>
          <a:graphicData uri="http://schemas.openxmlformats.org/drawingml/2006/table">
            <a:tbl>
              <a:tblPr firstRow="1" bandRow="1">
                <a:tableStyleId>{21E4AEA4-8DFA-4A89-87EB-49C32662AFE0}</a:tableStyleId>
              </a:tblPr>
              <a:tblGrid>
                <a:gridCol w="785850"/>
                <a:gridCol w="1214414"/>
                <a:gridCol w="1357322"/>
              </a:tblGrid>
              <a:tr h="37084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en-US" altLang="ja-JP" sz="1600" dirty="0" smtClean="0"/>
                        <a:t>create</a:t>
                      </a:r>
                      <a:endParaRPr kumimoji="1" lang="ja-JP" altLang="en-US" sz="1600" dirty="0"/>
                    </a:p>
                  </a:txBody>
                  <a:tcPr/>
                </a:tc>
                <a:tc>
                  <a:txBody>
                    <a:bodyPr/>
                    <a:lstStyle/>
                    <a:p>
                      <a:r>
                        <a:rPr kumimoji="1" lang="en-US" altLang="ja-JP" sz="1600" dirty="0" smtClean="0"/>
                        <a:t>Ticket</a:t>
                      </a:r>
                      <a:endParaRPr kumimoji="1" lang="ja-JP" altLang="en-US" sz="1600" dirty="0"/>
                    </a:p>
                  </a:txBody>
                  <a:tcPr/>
                </a:tc>
                <a:tc>
                  <a:txBody>
                    <a:bodyPr/>
                    <a:lstStyle/>
                    <a:p>
                      <a:r>
                        <a:rPr kumimoji="1" lang="en-US" altLang="ja-JP" sz="1600" dirty="0" smtClean="0"/>
                        <a:t>User</a:t>
                      </a:r>
                      <a:endParaRPr kumimoji="1" lang="ja-JP" altLang="en-US" sz="1600" dirty="0"/>
                    </a:p>
                  </a:txBody>
                  <a:tcPr/>
                </a:tc>
              </a:tr>
            </a:tbl>
          </a:graphicData>
        </a:graphic>
      </p:graphicFrame>
      <p:graphicFrame>
        <p:nvGraphicFramePr>
          <p:cNvPr id="49" name="表 48"/>
          <p:cNvGraphicFramePr>
            <a:graphicFrameLocks noGrp="1"/>
          </p:cNvGraphicFramePr>
          <p:nvPr/>
        </p:nvGraphicFramePr>
        <p:xfrm>
          <a:off x="1857356" y="6000768"/>
          <a:ext cx="3357586" cy="706120"/>
        </p:xfrm>
        <a:graphic>
          <a:graphicData uri="http://schemas.openxmlformats.org/drawingml/2006/table">
            <a:tbl>
              <a:tblPr firstRow="1" bandRow="1">
                <a:tableStyleId>{21E4AEA4-8DFA-4A89-87EB-49C32662AFE0}</a:tableStyleId>
              </a:tblPr>
              <a:tblGrid>
                <a:gridCol w="714380"/>
                <a:gridCol w="1285884"/>
                <a:gridCol w="1357322"/>
              </a:tblGrid>
              <a:tr h="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4</a:t>
                      </a:r>
                      <a:endParaRPr kumimoji="1" lang="ja-JP" altLang="en-US" sz="1600" dirty="0"/>
                    </a:p>
                  </a:txBody>
                  <a:tcPr/>
                </a:tc>
              </a:tr>
            </a:tbl>
          </a:graphicData>
        </a:graphic>
      </p:graphicFrame>
      <p:sp>
        <p:nvSpPr>
          <p:cNvPr id="50" name="右矢印 49"/>
          <p:cNvSpPr/>
          <p:nvPr/>
        </p:nvSpPr>
        <p:spPr>
          <a:xfrm rot="18749112">
            <a:off x="6561170" y="4239365"/>
            <a:ext cx="184585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右矢印 53"/>
          <p:cNvSpPr/>
          <p:nvPr/>
        </p:nvSpPr>
        <p:spPr>
          <a:xfrm rot="20311557">
            <a:off x="5278255" y="3688972"/>
            <a:ext cx="73163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p:cNvSpPr txBox="1"/>
          <p:nvPr/>
        </p:nvSpPr>
        <p:spPr>
          <a:xfrm>
            <a:off x="214282" y="4500570"/>
            <a:ext cx="1340432"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ja-JP" altLang="en-US" sz="1600" b="1" dirty="0" smtClean="0"/>
              <a:t>抽出パターン</a:t>
            </a:r>
            <a:endParaRPr kumimoji="1" lang="ja-JP" altLang="en-US" sz="1600" b="1" dirty="0"/>
          </a:p>
        </p:txBody>
      </p:sp>
      <p:sp>
        <p:nvSpPr>
          <p:cNvPr id="51" name="スライド番号プレースホルダ 50"/>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dirty="0"/>
          </a:p>
        </p:txBody>
      </p:sp>
      <p:sp>
        <p:nvSpPr>
          <p:cNvPr id="52" name="正方形/長方形 51"/>
          <p:cNvSpPr/>
          <p:nvPr/>
        </p:nvSpPr>
        <p:spPr>
          <a:xfrm>
            <a:off x="214314" y="3000372"/>
            <a:ext cx="4929190" cy="142876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3" name="テキスト ボックス 52"/>
          <p:cNvSpPr txBox="1"/>
          <p:nvPr/>
        </p:nvSpPr>
        <p:spPr>
          <a:xfrm>
            <a:off x="214314" y="3000372"/>
            <a:ext cx="642942" cy="369332"/>
          </a:xfrm>
          <a:prstGeom prst="rect">
            <a:avLst/>
          </a:prstGeom>
          <a:noFill/>
        </p:spPr>
        <p:txBody>
          <a:bodyPr wrap="square" rtlCol="0">
            <a:spAutoFit/>
          </a:bodyPr>
          <a:lstStyle/>
          <a:p>
            <a:r>
              <a:rPr lang="en-US" altLang="ja-JP" dirty="0" smtClean="0"/>
              <a:t>void    </a:t>
            </a:r>
            <a:endParaRPr kumimoji="1" lang="ja-JP" altLang="en-US" dirty="0"/>
          </a:p>
        </p:txBody>
      </p:sp>
      <p:sp>
        <p:nvSpPr>
          <p:cNvPr id="55" name="テキスト ボックス 54"/>
          <p:cNvSpPr txBox="1"/>
          <p:nvPr/>
        </p:nvSpPr>
        <p:spPr>
          <a:xfrm>
            <a:off x="1000100" y="3000372"/>
            <a:ext cx="2266390" cy="369332"/>
          </a:xfrm>
          <a:prstGeom prst="rect">
            <a:avLst/>
          </a:prstGeom>
          <a:noFill/>
        </p:spPr>
        <p:txBody>
          <a:bodyPr wrap="none" rtlCol="0">
            <a:spAutoFit/>
          </a:bodyPr>
          <a:lstStyle/>
          <a:p>
            <a:r>
              <a:rPr lang="en-US" altLang="ja-JP" dirty="0" err="1" smtClean="0"/>
              <a:t>createTicketForUser</a:t>
            </a:r>
            <a:endParaRPr kumimoji="1" lang="ja-JP" altLang="en-US" dirty="0"/>
          </a:p>
        </p:txBody>
      </p:sp>
      <p:sp>
        <p:nvSpPr>
          <p:cNvPr id="56" name="テキスト ボックス 55"/>
          <p:cNvSpPr txBox="1"/>
          <p:nvPr/>
        </p:nvSpPr>
        <p:spPr>
          <a:xfrm>
            <a:off x="3500430" y="3000372"/>
            <a:ext cx="671979" cy="369332"/>
          </a:xfrm>
          <a:prstGeom prst="rect">
            <a:avLst/>
          </a:prstGeom>
          <a:noFill/>
        </p:spPr>
        <p:txBody>
          <a:bodyPr wrap="none" rtlCol="0">
            <a:spAutoFit/>
          </a:bodyPr>
          <a:lstStyle/>
          <a:p>
            <a:r>
              <a:rPr kumimoji="1" lang="en-US" altLang="ja-JP" dirty="0" smtClean="0"/>
              <a:t>User</a:t>
            </a:r>
            <a:endParaRPr kumimoji="1" lang="ja-JP" altLang="en-US" dirty="0"/>
          </a:p>
        </p:txBody>
      </p:sp>
      <p:sp>
        <p:nvSpPr>
          <p:cNvPr id="57" name="テキスト ボックス 56"/>
          <p:cNvSpPr txBox="1"/>
          <p:nvPr/>
        </p:nvSpPr>
        <p:spPr>
          <a:xfrm>
            <a:off x="4214810" y="3000372"/>
            <a:ext cx="864339" cy="369332"/>
          </a:xfrm>
          <a:prstGeom prst="rect">
            <a:avLst/>
          </a:prstGeom>
          <a:noFill/>
        </p:spPr>
        <p:txBody>
          <a:bodyPr wrap="none" rtlCol="0">
            <a:spAutoFit/>
          </a:bodyPr>
          <a:lstStyle/>
          <a:p>
            <a:r>
              <a:rPr kumimoji="1" lang="en-US" altLang="ja-JP" dirty="0" smtClean="0"/>
              <a:t>Server</a:t>
            </a:r>
            <a:endParaRPr kumimoji="1" lang="ja-JP" altLang="en-US" dirty="0"/>
          </a:p>
        </p:txBody>
      </p:sp>
      <p:sp>
        <p:nvSpPr>
          <p:cNvPr id="60" name="下矢印 59"/>
          <p:cNvSpPr/>
          <p:nvPr/>
        </p:nvSpPr>
        <p:spPr>
          <a:xfrm>
            <a:off x="357190" y="3357562"/>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214314" y="4000504"/>
            <a:ext cx="607859" cy="369332"/>
          </a:xfrm>
          <a:prstGeom prst="rect">
            <a:avLst/>
          </a:prstGeom>
          <a:noFill/>
        </p:spPr>
        <p:txBody>
          <a:bodyPr wrap="none" rtlCol="0">
            <a:spAutoFit/>
          </a:bodyPr>
          <a:lstStyle/>
          <a:p>
            <a:r>
              <a:rPr lang="en-US" altLang="ja-JP" dirty="0" smtClean="0"/>
              <a:t>void</a:t>
            </a:r>
            <a:endParaRPr kumimoji="1" lang="ja-JP" altLang="en-US" dirty="0"/>
          </a:p>
        </p:txBody>
      </p:sp>
      <p:sp>
        <p:nvSpPr>
          <p:cNvPr id="62" name="テキスト ボックス 61"/>
          <p:cNvSpPr txBox="1"/>
          <p:nvPr/>
        </p:nvSpPr>
        <p:spPr>
          <a:xfrm>
            <a:off x="1000100" y="4000504"/>
            <a:ext cx="2377574" cy="338554"/>
          </a:xfrm>
          <a:prstGeom prst="rect">
            <a:avLst/>
          </a:prstGeom>
          <a:noFill/>
        </p:spPr>
        <p:txBody>
          <a:bodyPr wrap="none" rtlCol="0">
            <a:spAutoFit/>
          </a:bodyPr>
          <a:lstStyle/>
          <a:p>
            <a:r>
              <a:rPr lang="ja-JP" altLang="en-US" sz="1600" dirty="0" smtClean="0"/>
              <a:t>動詞  名詞</a:t>
            </a:r>
            <a:r>
              <a:rPr lang="en-US" altLang="ja-JP" sz="1600" dirty="0" smtClean="0"/>
              <a:t> </a:t>
            </a:r>
            <a:r>
              <a:rPr lang="ja-JP" altLang="en-US" sz="1600" dirty="0" smtClean="0"/>
              <a:t> 前置詞</a:t>
            </a:r>
            <a:r>
              <a:rPr lang="en-US" altLang="ja-JP" sz="1600" dirty="0" smtClean="0"/>
              <a:t> </a:t>
            </a:r>
            <a:r>
              <a:rPr lang="ja-JP" altLang="en-US" sz="1600" dirty="0" smtClean="0"/>
              <a:t> 名詞</a:t>
            </a:r>
            <a:endParaRPr kumimoji="1" lang="ja-JP" altLang="en-US" sz="1600" dirty="0"/>
          </a:p>
        </p:txBody>
      </p:sp>
      <p:sp>
        <p:nvSpPr>
          <p:cNvPr id="63" name="テキスト ボックス 62"/>
          <p:cNvSpPr txBox="1"/>
          <p:nvPr/>
        </p:nvSpPr>
        <p:spPr>
          <a:xfrm>
            <a:off x="3500430" y="4000504"/>
            <a:ext cx="646331" cy="369332"/>
          </a:xfrm>
          <a:prstGeom prst="rect">
            <a:avLst/>
          </a:prstGeom>
          <a:noFill/>
        </p:spPr>
        <p:txBody>
          <a:bodyPr wrap="none" rtlCol="0">
            <a:spAutoFit/>
          </a:bodyPr>
          <a:lstStyle/>
          <a:p>
            <a:r>
              <a:rPr kumimoji="1" lang="ja-JP" altLang="en-US" dirty="0" smtClean="0"/>
              <a:t>名詞</a:t>
            </a:r>
            <a:endParaRPr kumimoji="1" lang="ja-JP" altLang="en-US" dirty="0"/>
          </a:p>
        </p:txBody>
      </p:sp>
      <p:sp>
        <p:nvSpPr>
          <p:cNvPr id="64" name="テキスト ボックス 63"/>
          <p:cNvSpPr txBox="1"/>
          <p:nvPr/>
        </p:nvSpPr>
        <p:spPr>
          <a:xfrm>
            <a:off x="4357686" y="4000504"/>
            <a:ext cx="646331" cy="369332"/>
          </a:xfrm>
          <a:prstGeom prst="rect">
            <a:avLst/>
          </a:prstGeom>
          <a:noFill/>
        </p:spPr>
        <p:txBody>
          <a:bodyPr wrap="none" rtlCol="0">
            <a:spAutoFit/>
          </a:bodyPr>
          <a:lstStyle/>
          <a:p>
            <a:r>
              <a:rPr kumimoji="1" lang="ja-JP" altLang="en-US" dirty="0" smtClean="0"/>
              <a:t>名詞</a:t>
            </a:r>
            <a:endParaRPr kumimoji="1" lang="ja-JP" altLang="en-US" dirty="0"/>
          </a:p>
        </p:txBody>
      </p:sp>
      <p:sp>
        <p:nvSpPr>
          <p:cNvPr id="65" name="テキスト ボックス 64"/>
          <p:cNvSpPr txBox="1"/>
          <p:nvPr/>
        </p:nvSpPr>
        <p:spPr>
          <a:xfrm>
            <a:off x="928662" y="3500438"/>
            <a:ext cx="2518703" cy="369332"/>
          </a:xfrm>
          <a:prstGeom prst="rect">
            <a:avLst/>
          </a:prstGeom>
          <a:noFill/>
        </p:spPr>
        <p:txBody>
          <a:bodyPr wrap="none" rtlCol="0">
            <a:spAutoFit/>
          </a:bodyPr>
          <a:lstStyle/>
          <a:p>
            <a:r>
              <a:rPr kumimoji="1" lang="en-US" altLang="ja-JP" dirty="0" smtClean="0"/>
              <a:t>create Ticket For User</a:t>
            </a:r>
            <a:endParaRPr kumimoji="1" lang="ja-JP" altLang="en-US" dirty="0"/>
          </a:p>
        </p:txBody>
      </p:sp>
      <p:sp>
        <p:nvSpPr>
          <p:cNvPr id="66" name="下矢印 65"/>
          <p:cNvSpPr/>
          <p:nvPr/>
        </p:nvSpPr>
        <p:spPr>
          <a:xfrm>
            <a:off x="1857356" y="3357562"/>
            <a:ext cx="357190" cy="142876"/>
          </a:xfrm>
          <a:prstGeom prst="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67" name="下矢印 66"/>
          <p:cNvSpPr/>
          <p:nvPr/>
        </p:nvSpPr>
        <p:spPr>
          <a:xfrm>
            <a:off x="1857356" y="3857628"/>
            <a:ext cx="357190"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下矢印 67"/>
          <p:cNvSpPr/>
          <p:nvPr/>
        </p:nvSpPr>
        <p:spPr>
          <a:xfrm>
            <a:off x="3643306" y="3357562"/>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下矢印 68"/>
          <p:cNvSpPr/>
          <p:nvPr/>
        </p:nvSpPr>
        <p:spPr>
          <a:xfrm>
            <a:off x="4500562" y="3357562"/>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214282" y="2714620"/>
            <a:ext cx="1204176"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sz="1600" b="1" dirty="0" smtClean="0"/>
              <a:t>メソッド情報</a:t>
            </a:r>
            <a:endParaRPr kumimoji="1" lang="ja-JP" altLang="en-US" sz="1600" b="1" dirty="0"/>
          </a:p>
        </p:txBody>
      </p:sp>
      <p:sp>
        <p:nvSpPr>
          <p:cNvPr id="58" name="下矢印 57"/>
          <p:cNvSpPr/>
          <p:nvPr/>
        </p:nvSpPr>
        <p:spPr>
          <a:xfrm>
            <a:off x="428624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評価基準</a:t>
            </a:r>
            <a:endParaRPr lang="en-US" altLang="ja-JP" dirty="0" smtClean="0"/>
          </a:p>
          <a:p>
            <a:pPr lvl="1"/>
            <a:r>
              <a:rPr lang="ja-JP" altLang="en-US" dirty="0" smtClean="0"/>
              <a:t>メソッドの動詞－目的語関係を抽出した辞書が作成できたかどうか</a:t>
            </a:r>
            <a:endParaRPr lang="en-US" altLang="ja-JP" dirty="0" smtClean="0"/>
          </a:p>
          <a:p>
            <a:pPr lvl="1"/>
            <a:r>
              <a:rPr lang="ja-JP" altLang="en-US" dirty="0" smtClean="0"/>
              <a:t>特定のドメインを対象とした命名支援用の辞書として有効かどうか</a:t>
            </a:r>
            <a:endParaRPr lang="en-US" altLang="ja-JP" dirty="0" smtClean="0"/>
          </a:p>
          <a:p>
            <a:r>
              <a:rPr lang="ja-JP" altLang="en-US" dirty="0" smtClean="0"/>
              <a:t>事前準備</a:t>
            </a:r>
            <a:endParaRPr lang="en-US" altLang="ja-JP" dirty="0" smtClean="0"/>
          </a:p>
          <a:p>
            <a:pPr lvl="1"/>
            <a:r>
              <a:rPr lang="ja-JP" altLang="en-US" dirty="0" smtClean="0"/>
              <a:t>抽出パターンを</a:t>
            </a:r>
            <a:r>
              <a:rPr lang="en-US" altLang="ja-JP" dirty="0" smtClean="0"/>
              <a:t>31</a:t>
            </a:r>
            <a:r>
              <a:rPr lang="ja-JP" altLang="en-US" dirty="0" smtClean="0"/>
              <a:t>個定義</a:t>
            </a:r>
            <a:endParaRPr lang="en-US" altLang="ja-JP" dirty="0" smtClean="0"/>
          </a:p>
          <a:p>
            <a:pPr lvl="2"/>
            <a:r>
              <a:rPr lang="ja-JP" altLang="en-US" dirty="0" smtClean="0"/>
              <a:t>著者が経験的に判断し，抽出パターンを定義</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抽出パターンの作成方法</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dirty="0"/>
          </a:p>
        </p:txBody>
      </p:sp>
      <p:sp>
        <p:nvSpPr>
          <p:cNvPr id="5" name="テキスト ボックス 4"/>
          <p:cNvSpPr txBox="1"/>
          <p:nvPr/>
        </p:nvSpPr>
        <p:spPr>
          <a:xfrm>
            <a:off x="714348" y="4214818"/>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6" name="テキスト ボックス 5"/>
          <p:cNvSpPr txBox="1"/>
          <p:nvPr/>
        </p:nvSpPr>
        <p:spPr>
          <a:xfrm>
            <a:off x="2643174" y="4143380"/>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7" name="テキスト ボックス 6"/>
          <p:cNvSpPr txBox="1"/>
          <p:nvPr/>
        </p:nvSpPr>
        <p:spPr>
          <a:xfrm>
            <a:off x="4786314" y="4143380"/>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8" name="テキスト ボックス 7"/>
          <p:cNvSpPr txBox="1"/>
          <p:nvPr/>
        </p:nvSpPr>
        <p:spPr>
          <a:xfrm>
            <a:off x="6143636" y="4143380"/>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9" name="下矢印 8"/>
          <p:cNvSpPr/>
          <p:nvPr/>
        </p:nvSpPr>
        <p:spPr>
          <a:xfrm>
            <a:off x="1000100" y="457200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857224" y="4857760"/>
            <a:ext cx="559769" cy="338554"/>
          </a:xfrm>
          <a:prstGeom prst="rect">
            <a:avLst/>
          </a:prstGeom>
          <a:noFill/>
        </p:spPr>
        <p:txBody>
          <a:bodyPr wrap="none" rtlCol="0">
            <a:spAutoFit/>
          </a:bodyPr>
          <a:lstStyle/>
          <a:p>
            <a:r>
              <a:rPr kumimoji="1" lang="en-US" altLang="ja-JP" sz="1600" dirty="0" smtClean="0"/>
              <a:t>void</a:t>
            </a:r>
            <a:endParaRPr kumimoji="1" lang="ja-JP" altLang="en-US" sz="1600" dirty="0"/>
          </a:p>
        </p:txBody>
      </p:sp>
      <p:sp>
        <p:nvSpPr>
          <p:cNvPr id="11" name="テキスト ボックス 10"/>
          <p:cNvSpPr txBox="1"/>
          <p:nvPr/>
        </p:nvSpPr>
        <p:spPr>
          <a:xfrm>
            <a:off x="2500298" y="4857760"/>
            <a:ext cx="1348446"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a:t>
            </a:r>
            <a:endParaRPr kumimoji="1" lang="ja-JP" altLang="en-US" sz="1600" dirty="0"/>
          </a:p>
        </p:txBody>
      </p:sp>
      <p:sp>
        <p:nvSpPr>
          <p:cNvPr id="12" name="下矢印 11"/>
          <p:cNvSpPr/>
          <p:nvPr/>
        </p:nvSpPr>
        <p:spPr>
          <a:xfrm>
            <a:off x="3000364" y="450057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下矢印 12"/>
          <p:cNvSpPr/>
          <p:nvPr/>
        </p:nvSpPr>
        <p:spPr>
          <a:xfrm>
            <a:off x="5000628" y="4500570"/>
            <a:ext cx="285752" cy="3477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4714876" y="4857760"/>
            <a:ext cx="857256" cy="338554"/>
          </a:xfrm>
          <a:prstGeom prst="rect">
            <a:avLst/>
          </a:prstGeom>
          <a:noFill/>
        </p:spPr>
        <p:txBody>
          <a:bodyPr wrap="square" rtlCol="0">
            <a:spAutoFit/>
          </a:bodyPr>
          <a:lstStyle/>
          <a:p>
            <a:r>
              <a:rPr lang="ja-JP" altLang="en-US" sz="1600" dirty="0" smtClean="0"/>
              <a:t>名詞</a:t>
            </a:r>
            <a:r>
              <a:rPr lang="en-US" altLang="ja-JP" sz="1600" dirty="0" smtClean="0"/>
              <a:t>2</a:t>
            </a:r>
            <a:endParaRPr kumimoji="1" lang="ja-JP" altLang="en-US" sz="1600" dirty="0"/>
          </a:p>
        </p:txBody>
      </p:sp>
      <p:sp>
        <p:nvSpPr>
          <p:cNvPr id="15" name="下矢印 14"/>
          <p:cNvSpPr/>
          <p:nvPr/>
        </p:nvSpPr>
        <p:spPr>
          <a:xfrm>
            <a:off x="6429388" y="450057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215074" y="4857760"/>
            <a:ext cx="785818" cy="338554"/>
          </a:xfrm>
          <a:prstGeom prst="rect">
            <a:avLst/>
          </a:prstGeom>
          <a:noFill/>
        </p:spPr>
        <p:txBody>
          <a:bodyPr wrap="square" rtlCol="0">
            <a:spAutoFit/>
          </a:bodyPr>
          <a:lstStyle/>
          <a:p>
            <a:r>
              <a:rPr lang="ja-JP" altLang="en-US" sz="1600" dirty="0" smtClean="0"/>
              <a:t>名詞</a:t>
            </a:r>
            <a:r>
              <a:rPr lang="en-US" altLang="ja-JP" sz="1600" dirty="0" smtClean="0"/>
              <a:t>3</a:t>
            </a:r>
            <a:endParaRPr kumimoji="1" lang="ja-JP" altLang="en-US" sz="1600" dirty="0"/>
          </a:p>
        </p:txBody>
      </p:sp>
      <p:sp>
        <p:nvSpPr>
          <p:cNvPr id="17" name="正方形/長方形 16"/>
          <p:cNvSpPr/>
          <p:nvPr/>
        </p:nvSpPr>
        <p:spPr>
          <a:xfrm>
            <a:off x="500034" y="4143380"/>
            <a:ext cx="7143800"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8" name="屈折矢印 17"/>
          <p:cNvSpPr/>
          <p:nvPr/>
        </p:nvSpPr>
        <p:spPr>
          <a:xfrm rot="5400000">
            <a:off x="1500210" y="5286376"/>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18"/>
          <p:cNvGraphicFramePr>
            <a:graphicFrameLocks noGrp="1"/>
          </p:cNvGraphicFramePr>
          <p:nvPr/>
        </p:nvGraphicFramePr>
        <p:xfrm>
          <a:off x="2143108" y="5357826"/>
          <a:ext cx="3357586" cy="706120"/>
        </p:xfrm>
        <a:graphic>
          <a:graphicData uri="http://schemas.openxmlformats.org/drawingml/2006/table">
            <a:tbl>
              <a:tblPr firstRow="1" bandRow="1">
                <a:tableStyleId>{21E4AEA4-8DFA-4A89-87EB-49C32662AFE0}</a:tableStyleId>
              </a:tblPr>
              <a:tblGrid>
                <a:gridCol w="714380"/>
                <a:gridCol w="1285884"/>
                <a:gridCol w="1357322"/>
              </a:tblGrid>
              <a:tr h="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3</a:t>
                      </a:r>
                      <a:endParaRPr kumimoji="1" lang="ja-JP" altLang="en-US" sz="1600" dirty="0"/>
                    </a:p>
                  </a:txBody>
                  <a:tcPr/>
                </a:tc>
              </a:tr>
            </a:tbl>
          </a:graphicData>
        </a:graphic>
      </p:graphicFrame>
      <p:sp>
        <p:nvSpPr>
          <p:cNvPr id="20" name="テキスト ボックス 19"/>
          <p:cNvSpPr txBox="1"/>
          <p:nvPr/>
        </p:nvSpPr>
        <p:spPr>
          <a:xfrm>
            <a:off x="500034" y="3857628"/>
            <a:ext cx="1340432"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ja-JP" altLang="en-US" sz="1600" b="1" dirty="0" smtClean="0"/>
              <a:t>抽出パターン</a:t>
            </a:r>
            <a:endParaRPr kumimoji="1" lang="ja-JP" altLang="en-US" sz="1600" b="1" dirty="0"/>
          </a:p>
        </p:txBody>
      </p:sp>
      <p:sp>
        <p:nvSpPr>
          <p:cNvPr id="36" name="正方形/長方形 35"/>
          <p:cNvSpPr/>
          <p:nvPr/>
        </p:nvSpPr>
        <p:spPr>
          <a:xfrm>
            <a:off x="500034" y="2000240"/>
            <a:ext cx="7143800" cy="142876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7" name="テキスト ボックス 36"/>
          <p:cNvSpPr txBox="1"/>
          <p:nvPr/>
        </p:nvSpPr>
        <p:spPr>
          <a:xfrm>
            <a:off x="928662" y="2000240"/>
            <a:ext cx="642942" cy="369332"/>
          </a:xfrm>
          <a:prstGeom prst="rect">
            <a:avLst/>
          </a:prstGeom>
          <a:noFill/>
        </p:spPr>
        <p:txBody>
          <a:bodyPr wrap="square" rtlCol="0">
            <a:spAutoFit/>
          </a:bodyPr>
          <a:lstStyle/>
          <a:p>
            <a:r>
              <a:rPr lang="en-US" altLang="ja-JP" dirty="0" smtClean="0"/>
              <a:t>void    </a:t>
            </a:r>
            <a:endParaRPr kumimoji="1" lang="ja-JP" altLang="en-US" dirty="0"/>
          </a:p>
        </p:txBody>
      </p:sp>
      <p:sp>
        <p:nvSpPr>
          <p:cNvPr id="38" name="テキスト ボックス 37"/>
          <p:cNvSpPr txBox="1"/>
          <p:nvPr/>
        </p:nvSpPr>
        <p:spPr>
          <a:xfrm>
            <a:off x="2500298" y="2000240"/>
            <a:ext cx="1415772" cy="369332"/>
          </a:xfrm>
          <a:prstGeom prst="rect">
            <a:avLst/>
          </a:prstGeom>
          <a:noFill/>
        </p:spPr>
        <p:txBody>
          <a:bodyPr wrap="none" rtlCol="0">
            <a:spAutoFit/>
          </a:bodyPr>
          <a:lstStyle/>
          <a:p>
            <a:r>
              <a:rPr lang="en-US" altLang="ja-JP" dirty="0" err="1" smtClean="0"/>
              <a:t>addElement</a:t>
            </a:r>
            <a:endParaRPr kumimoji="1" lang="ja-JP" altLang="en-US" dirty="0"/>
          </a:p>
        </p:txBody>
      </p:sp>
      <p:sp>
        <p:nvSpPr>
          <p:cNvPr id="39" name="テキスト ボックス 38"/>
          <p:cNvSpPr txBox="1"/>
          <p:nvPr/>
        </p:nvSpPr>
        <p:spPr>
          <a:xfrm>
            <a:off x="4714876" y="2000240"/>
            <a:ext cx="1031051" cy="369332"/>
          </a:xfrm>
          <a:prstGeom prst="rect">
            <a:avLst/>
          </a:prstGeom>
          <a:noFill/>
        </p:spPr>
        <p:txBody>
          <a:bodyPr wrap="none" rtlCol="0">
            <a:spAutoFit/>
          </a:bodyPr>
          <a:lstStyle/>
          <a:p>
            <a:r>
              <a:rPr lang="en-US" altLang="ja-JP" dirty="0" smtClean="0"/>
              <a:t>Element</a:t>
            </a:r>
            <a:endParaRPr kumimoji="1" lang="ja-JP" altLang="en-US" dirty="0"/>
          </a:p>
        </p:txBody>
      </p:sp>
      <p:sp>
        <p:nvSpPr>
          <p:cNvPr id="40" name="テキスト ボックス 39"/>
          <p:cNvSpPr txBox="1"/>
          <p:nvPr/>
        </p:nvSpPr>
        <p:spPr>
          <a:xfrm>
            <a:off x="6429388" y="2000240"/>
            <a:ext cx="543739" cy="369332"/>
          </a:xfrm>
          <a:prstGeom prst="rect">
            <a:avLst/>
          </a:prstGeom>
          <a:noFill/>
        </p:spPr>
        <p:txBody>
          <a:bodyPr wrap="none" rtlCol="0">
            <a:spAutoFit/>
          </a:bodyPr>
          <a:lstStyle/>
          <a:p>
            <a:r>
              <a:rPr lang="en-US" altLang="ja-JP" dirty="0" smtClean="0"/>
              <a:t>List</a:t>
            </a:r>
            <a:endParaRPr kumimoji="1" lang="ja-JP" altLang="en-US" dirty="0"/>
          </a:p>
        </p:txBody>
      </p:sp>
      <p:sp>
        <p:nvSpPr>
          <p:cNvPr id="41" name="下矢印 40"/>
          <p:cNvSpPr/>
          <p:nvPr/>
        </p:nvSpPr>
        <p:spPr>
          <a:xfrm>
            <a:off x="1071538" y="235743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928662" y="3000372"/>
            <a:ext cx="607859" cy="369332"/>
          </a:xfrm>
          <a:prstGeom prst="rect">
            <a:avLst/>
          </a:prstGeom>
          <a:noFill/>
        </p:spPr>
        <p:txBody>
          <a:bodyPr wrap="none" rtlCol="0">
            <a:spAutoFit/>
          </a:bodyPr>
          <a:lstStyle/>
          <a:p>
            <a:r>
              <a:rPr lang="en-US" altLang="ja-JP" dirty="0" smtClean="0"/>
              <a:t>void</a:t>
            </a:r>
            <a:endParaRPr kumimoji="1" lang="ja-JP" altLang="en-US" dirty="0"/>
          </a:p>
        </p:txBody>
      </p:sp>
      <p:sp>
        <p:nvSpPr>
          <p:cNvPr id="43" name="テキスト ボックス 42"/>
          <p:cNvSpPr txBox="1"/>
          <p:nvPr/>
        </p:nvSpPr>
        <p:spPr>
          <a:xfrm>
            <a:off x="2643174" y="3071810"/>
            <a:ext cx="1120820" cy="338554"/>
          </a:xfrm>
          <a:prstGeom prst="rect">
            <a:avLst/>
          </a:prstGeom>
          <a:noFill/>
        </p:spPr>
        <p:txBody>
          <a:bodyPr wrap="none" rtlCol="0">
            <a:spAutoFit/>
          </a:bodyPr>
          <a:lstStyle/>
          <a:p>
            <a:r>
              <a:rPr lang="ja-JP" altLang="en-US" sz="1600" dirty="0" smtClean="0"/>
              <a:t>動詞  名詞</a:t>
            </a:r>
            <a:endParaRPr kumimoji="1" lang="ja-JP" altLang="en-US" sz="1600" dirty="0"/>
          </a:p>
        </p:txBody>
      </p:sp>
      <p:sp>
        <p:nvSpPr>
          <p:cNvPr id="44" name="テキスト ボックス 43"/>
          <p:cNvSpPr txBox="1"/>
          <p:nvPr/>
        </p:nvSpPr>
        <p:spPr>
          <a:xfrm>
            <a:off x="4857752" y="3000372"/>
            <a:ext cx="646331" cy="369332"/>
          </a:xfrm>
          <a:prstGeom prst="rect">
            <a:avLst/>
          </a:prstGeom>
          <a:noFill/>
        </p:spPr>
        <p:txBody>
          <a:bodyPr wrap="none" rtlCol="0">
            <a:spAutoFit/>
          </a:bodyPr>
          <a:lstStyle/>
          <a:p>
            <a:r>
              <a:rPr kumimoji="1" lang="ja-JP" altLang="en-US" dirty="0" smtClean="0"/>
              <a:t>名詞</a:t>
            </a:r>
            <a:endParaRPr kumimoji="1" lang="ja-JP" altLang="en-US" dirty="0"/>
          </a:p>
        </p:txBody>
      </p:sp>
      <p:sp>
        <p:nvSpPr>
          <p:cNvPr id="45" name="テキスト ボックス 44"/>
          <p:cNvSpPr txBox="1"/>
          <p:nvPr/>
        </p:nvSpPr>
        <p:spPr>
          <a:xfrm>
            <a:off x="6357950" y="3000372"/>
            <a:ext cx="646331" cy="369332"/>
          </a:xfrm>
          <a:prstGeom prst="rect">
            <a:avLst/>
          </a:prstGeom>
          <a:noFill/>
        </p:spPr>
        <p:txBody>
          <a:bodyPr wrap="none" rtlCol="0">
            <a:spAutoFit/>
          </a:bodyPr>
          <a:lstStyle/>
          <a:p>
            <a:r>
              <a:rPr kumimoji="1" lang="ja-JP" altLang="en-US" dirty="0" smtClean="0"/>
              <a:t>名詞</a:t>
            </a:r>
            <a:endParaRPr kumimoji="1" lang="ja-JP" altLang="en-US" dirty="0"/>
          </a:p>
        </p:txBody>
      </p:sp>
      <p:sp>
        <p:nvSpPr>
          <p:cNvPr id="46" name="テキスト ボックス 45"/>
          <p:cNvSpPr txBox="1"/>
          <p:nvPr/>
        </p:nvSpPr>
        <p:spPr>
          <a:xfrm>
            <a:off x="2500298" y="2500306"/>
            <a:ext cx="1569660" cy="369332"/>
          </a:xfrm>
          <a:prstGeom prst="rect">
            <a:avLst/>
          </a:prstGeom>
          <a:noFill/>
        </p:spPr>
        <p:txBody>
          <a:bodyPr wrap="none" rtlCol="0">
            <a:spAutoFit/>
          </a:bodyPr>
          <a:lstStyle/>
          <a:p>
            <a:r>
              <a:rPr lang="en-US" altLang="ja-JP" dirty="0" smtClean="0"/>
              <a:t>add  Element</a:t>
            </a:r>
            <a:endParaRPr kumimoji="1" lang="ja-JP" altLang="en-US" dirty="0"/>
          </a:p>
        </p:txBody>
      </p:sp>
      <p:sp>
        <p:nvSpPr>
          <p:cNvPr id="47" name="下矢印 46"/>
          <p:cNvSpPr/>
          <p:nvPr/>
        </p:nvSpPr>
        <p:spPr>
          <a:xfrm>
            <a:off x="3000364" y="2357430"/>
            <a:ext cx="357190" cy="142876"/>
          </a:xfrm>
          <a:prstGeom prst="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48" name="下矢印 47"/>
          <p:cNvSpPr/>
          <p:nvPr/>
        </p:nvSpPr>
        <p:spPr>
          <a:xfrm>
            <a:off x="3000364" y="2857496"/>
            <a:ext cx="357190"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下矢印 48"/>
          <p:cNvSpPr/>
          <p:nvPr/>
        </p:nvSpPr>
        <p:spPr>
          <a:xfrm>
            <a:off x="5000628" y="235743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下矢印 49"/>
          <p:cNvSpPr/>
          <p:nvPr/>
        </p:nvSpPr>
        <p:spPr>
          <a:xfrm>
            <a:off x="6500826" y="235743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00034" y="1643050"/>
            <a:ext cx="1204176"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sz="1600" b="1" dirty="0" smtClean="0"/>
              <a:t>メソッド情報</a:t>
            </a:r>
            <a:endParaRPr kumimoji="1" lang="ja-JP" altLang="en-US" sz="16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実験対象</a:t>
            </a:r>
            <a:endParaRPr kumimoji="1" lang="ja-JP" altLang="en-US" dirty="0"/>
          </a:p>
        </p:txBody>
      </p:sp>
      <p:sp>
        <p:nvSpPr>
          <p:cNvPr id="3" name="コンテンツ プレースホルダ 2"/>
          <p:cNvSpPr>
            <a:spLocks noGrp="1"/>
          </p:cNvSpPr>
          <p:nvPr>
            <p:ph idx="1"/>
          </p:nvPr>
        </p:nvSpPr>
        <p:spPr>
          <a:xfrm>
            <a:off x="457200" y="1412875"/>
            <a:ext cx="8229600" cy="2659067"/>
          </a:xfrm>
        </p:spPr>
        <p:txBody>
          <a:bodyPr>
            <a:normAutofit fontScale="85000" lnSpcReduction="20000"/>
          </a:bodyPr>
          <a:lstStyle/>
          <a:p>
            <a:r>
              <a:rPr lang="en-US" altLang="ja-JP" dirty="0" smtClean="0"/>
              <a:t>4</a:t>
            </a:r>
            <a:r>
              <a:rPr lang="ja-JP" altLang="en-US" dirty="0" err="1" smtClean="0"/>
              <a:t>つの</a:t>
            </a:r>
            <a:r>
              <a:rPr lang="ja-JP" altLang="en-US" dirty="0" smtClean="0"/>
              <a:t>ドメインの辞書を作成</a:t>
            </a:r>
            <a:endParaRPr lang="en-US" altLang="ja-JP" dirty="0" smtClean="0"/>
          </a:p>
          <a:p>
            <a:pPr lvl="1"/>
            <a:r>
              <a:rPr lang="en-US" altLang="ja-JP" dirty="0" smtClean="0"/>
              <a:t>Web Application (WEB)</a:t>
            </a:r>
          </a:p>
          <a:p>
            <a:pPr lvl="1"/>
            <a:r>
              <a:rPr lang="en-US" altLang="ja-JP" dirty="0" smtClean="0"/>
              <a:t>XML</a:t>
            </a:r>
          </a:p>
          <a:p>
            <a:pPr lvl="1"/>
            <a:r>
              <a:rPr lang="en-US" altLang="ja-JP" dirty="0" smtClean="0"/>
              <a:t>Database (DB)</a:t>
            </a:r>
          </a:p>
          <a:p>
            <a:pPr lvl="1"/>
            <a:r>
              <a:rPr lang="en-US" altLang="ja-JP" dirty="0" smtClean="0"/>
              <a:t>GUI</a:t>
            </a:r>
          </a:p>
          <a:p>
            <a:r>
              <a:rPr lang="ja-JP" altLang="en-US" dirty="0" smtClean="0"/>
              <a:t>辞書には</a:t>
            </a:r>
            <a:r>
              <a:rPr lang="en-US" altLang="ja-JP" dirty="0" smtClean="0"/>
              <a:t>2</a:t>
            </a:r>
            <a:r>
              <a:rPr lang="ja-JP" altLang="en-US" dirty="0" smtClean="0"/>
              <a:t>つ以上のソフトウェアで出現した動詞</a:t>
            </a:r>
            <a:r>
              <a:rPr lang="en-US" altLang="ja-JP" dirty="0" smtClean="0"/>
              <a:t>-</a:t>
            </a:r>
            <a:r>
              <a:rPr lang="ja-JP" altLang="en-US" dirty="0" smtClean="0"/>
              <a:t>直接目的語</a:t>
            </a:r>
            <a:r>
              <a:rPr lang="en-US" altLang="ja-JP" dirty="0" smtClean="0"/>
              <a:t>-</a:t>
            </a:r>
            <a:r>
              <a:rPr lang="ja-JP" altLang="en-US" dirty="0" smtClean="0"/>
              <a:t>間接目的語の三つ組を収録</a:t>
            </a:r>
            <a:endParaRPr lang="en-US" altLang="ja-JP" dirty="0" smtClean="0"/>
          </a:p>
          <a:p>
            <a:pPr lvl="1"/>
            <a:endParaRPr lang="en-US" altLang="ja-JP" dirty="0" smtClean="0"/>
          </a:p>
        </p:txBody>
      </p:sp>
      <p:graphicFrame>
        <p:nvGraphicFramePr>
          <p:cNvPr id="4" name="表 3"/>
          <p:cNvGraphicFramePr>
            <a:graphicFrameLocks noGrp="1"/>
          </p:cNvGraphicFramePr>
          <p:nvPr/>
        </p:nvGraphicFramePr>
        <p:xfrm>
          <a:off x="428596" y="4143380"/>
          <a:ext cx="8215372" cy="2354592"/>
        </p:xfrm>
        <a:graphic>
          <a:graphicData uri="http://schemas.openxmlformats.org/drawingml/2006/table">
            <a:tbl>
              <a:tblPr firstRow="1" firstCol="1" bandRow="1">
                <a:tableStyleId>{21E4AEA4-8DFA-4A89-87EB-49C32662AFE0}</a:tableStyleId>
              </a:tblPr>
              <a:tblGrid>
                <a:gridCol w="2053843"/>
                <a:gridCol w="2053843"/>
                <a:gridCol w="2053843"/>
                <a:gridCol w="2053843"/>
              </a:tblGrid>
              <a:tr h="428628">
                <a:tc>
                  <a:txBody>
                    <a:bodyPr/>
                    <a:lstStyle/>
                    <a:p>
                      <a:r>
                        <a:rPr kumimoji="1" lang="ja-JP" altLang="en-US" dirty="0" smtClean="0"/>
                        <a:t>ドメイン</a:t>
                      </a:r>
                      <a:endParaRPr kumimoji="1" lang="ja-JP" altLang="en-US" dirty="0"/>
                    </a:p>
                  </a:txBody>
                  <a:tcPr/>
                </a:tc>
                <a:tc>
                  <a:txBody>
                    <a:bodyPr/>
                    <a:lstStyle/>
                    <a:p>
                      <a:pPr algn="ctr"/>
                      <a:r>
                        <a:rPr kumimoji="1" lang="ja-JP" altLang="en-US" baseline="0" dirty="0" smtClean="0"/>
                        <a:t> 入力した</a:t>
                      </a:r>
                      <a:endParaRPr kumimoji="1" lang="en-US" altLang="ja-JP" baseline="0" dirty="0" smtClean="0"/>
                    </a:p>
                    <a:p>
                      <a:pPr algn="ctr"/>
                      <a:r>
                        <a:rPr kumimoji="1" lang="ja-JP" altLang="en-US" dirty="0" smtClean="0"/>
                        <a:t>ソフトウェア数</a:t>
                      </a:r>
                      <a:endParaRPr kumimoji="1" lang="ja-JP" altLang="en-US" dirty="0"/>
                    </a:p>
                  </a:txBody>
                  <a:tcPr/>
                </a:tc>
                <a:tc>
                  <a:txBody>
                    <a:bodyPr/>
                    <a:lstStyle/>
                    <a:p>
                      <a:pPr algn="ctr"/>
                      <a:r>
                        <a:rPr kumimoji="1" lang="ja-JP" altLang="en-US" dirty="0" smtClean="0"/>
                        <a:t>メソッド数</a:t>
                      </a:r>
                      <a:endParaRPr kumimoji="1" lang="ja-JP" altLang="en-US" dirty="0"/>
                    </a:p>
                  </a:txBody>
                  <a:tcPr/>
                </a:tc>
                <a:tc>
                  <a:txBody>
                    <a:bodyPr/>
                    <a:lstStyle/>
                    <a:p>
                      <a:pPr algn="ctr"/>
                      <a:r>
                        <a:rPr kumimoji="1" lang="ja-JP" altLang="en-US" dirty="0" smtClean="0"/>
                        <a:t>収録した</a:t>
                      </a:r>
                      <a:endParaRPr kumimoji="1" lang="en-US" altLang="ja-JP" dirty="0" smtClean="0"/>
                    </a:p>
                    <a:p>
                      <a:pPr algn="ctr"/>
                      <a:r>
                        <a:rPr kumimoji="1" lang="ja-JP" altLang="en-US" dirty="0" smtClean="0"/>
                        <a:t>三つ組の数</a:t>
                      </a:r>
                      <a:endParaRPr kumimoji="1" lang="ja-JP" altLang="en-US" dirty="0"/>
                    </a:p>
                  </a:txBody>
                  <a:tcPr/>
                </a:tc>
              </a:tr>
              <a:tr h="428628">
                <a:tc>
                  <a:txBody>
                    <a:bodyPr/>
                    <a:lstStyle/>
                    <a:p>
                      <a:r>
                        <a:rPr kumimoji="1" lang="en-US" altLang="ja-JP" dirty="0" smtClean="0"/>
                        <a:t>WEB</a:t>
                      </a:r>
                      <a:endParaRPr kumimoji="1" lang="ja-JP" altLang="en-US" dirty="0"/>
                    </a:p>
                  </a:txBody>
                  <a:tcPr/>
                </a:tc>
                <a:tc>
                  <a:txBody>
                    <a:bodyPr/>
                    <a:lstStyle/>
                    <a:p>
                      <a:pPr algn="r"/>
                      <a:r>
                        <a:rPr kumimoji="1" lang="en-US" altLang="ja-JP" dirty="0" smtClean="0"/>
                        <a:t>10</a:t>
                      </a:r>
                      <a:endParaRPr kumimoji="1" lang="ja-JP" altLang="en-US" dirty="0"/>
                    </a:p>
                  </a:txBody>
                  <a:tcPr/>
                </a:tc>
                <a:tc>
                  <a:txBody>
                    <a:bodyPr/>
                    <a:lstStyle/>
                    <a:p>
                      <a:pPr algn="r" fontAlgn="ctr"/>
                      <a:r>
                        <a:rPr lang="en-US" altLang="ja-JP" sz="1800" b="0" i="0" u="none" strike="noStrike" dirty="0">
                          <a:solidFill>
                            <a:srgbClr val="000000"/>
                          </a:solidFill>
                          <a:latin typeface="+mj-lt"/>
                        </a:rPr>
                        <a:t>74707</a:t>
                      </a:r>
                    </a:p>
                  </a:txBody>
                  <a:tcPr marL="9525" marR="9525" marT="9525" marB="0" anchor="ctr"/>
                </a:tc>
                <a:tc>
                  <a:txBody>
                    <a:bodyPr/>
                    <a:lstStyle/>
                    <a:p>
                      <a:pPr algn="r"/>
                      <a:r>
                        <a:rPr kumimoji="1" lang="en-US" altLang="ja-JP" b="1" dirty="0" smtClean="0"/>
                        <a:t>282</a:t>
                      </a:r>
                      <a:endParaRPr kumimoji="1" lang="ja-JP" altLang="en-US" b="1" dirty="0"/>
                    </a:p>
                  </a:txBody>
                  <a:tcPr/>
                </a:tc>
              </a:tr>
              <a:tr h="428628">
                <a:tc>
                  <a:txBody>
                    <a:bodyPr/>
                    <a:lstStyle/>
                    <a:p>
                      <a:r>
                        <a:rPr kumimoji="1" lang="en-US" altLang="ja-JP" dirty="0" smtClean="0"/>
                        <a:t>XML</a:t>
                      </a:r>
                      <a:endParaRPr kumimoji="1" lang="ja-JP" altLang="en-US" dirty="0"/>
                    </a:p>
                  </a:txBody>
                  <a:tcPr/>
                </a:tc>
                <a:tc>
                  <a:txBody>
                    <a:bodyPr/>
                    <a:lstStyle/>
                    <a:p>
                      <a:pPr algn="r"/>
                      <a:r>
                        <a:rPr kumimoji="1" lang="en-US" altLang="ja-JP" dirty="0" smtClean="0"/>
                        <a:t>11</a:t>
                      </a:r>
                      <a:endParaRPr kumimoji="1" lang="ja-JP" altLang="en-US" dirty="0"/>
                    </a:p>
                  </a:txBody>
                  <a:tcPr/>
                </a:tc>
                <a:tc>
                  <a:txBody>
                    <a:bodyPr/>
                    <a:lstStyle/>
                    <a:p>
                      <a:pPr algn="r" fontAlgn="ctr"/>
                      <a:r>
                        <a:rPr lang="en-US" altLang="ja-JP" sz="1800" b="0" i="0" u="none" strike="noStrike" dirty="0">
                          <a:solidFill>
                            <a:srgbClr val="000000"/>
                          </a:solidFill>
                          <a:latin typeface="+mj-lt"/>
                        </a:rPr>
                        <a:t>55812</a:t>
                      </a:r>
                    </a:p>
                  </a:txBody>
                  <a:tcPr marL="9525" marR="9525" marT="9525" marB="0" anchor="ctr"/>
                </a:tc>
                <a:tc>
                  <a:txBody>
                    <a:bodyPr/>
                    <a:lstStyle/>
                    <a:p>
                      <a:pPr algn="r"/>
                      <a:r>
                        <a:rPr kumimoji="1" lang="en-US" altLang="ja-JP" b="1" dirty="0" smtClean="0"/>
                        <a:t>547</a:t>
                      </a:r>
                      <a:endParaRPr kumimoji="1" lang="ja-JP" altLang="en-US" b="1" dirty="0"/>
                    </a:p>
                  </a:txBody>
                  <a:tcPr/>
                </a:tc>
              </a:tr>
              <a:tr h="428628">
                <a:tc>
                  <a:txBody>
                    <a:bodyPr/>
                    <a:lstStyle/>
                    <a:p>
                      <a:r>
                        <a:rPr kumimoji="1" lang="en-US" altLang="ja-JP" dirty="0" smtClean="0"/>
                        <a:t>DB</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fontAlgn="ctr"/>
                      <a:r>
                        <a:rPr lang="en-US" altLang="ja-JP" sz="1800" b="0" i="0" u="none" strike="noStrike">
                          <a:solidFill>
                            <a:srgbClr val="000000"/>
                          </a:solidFill>
                          <a:latin typeface="+mj-lt"/>
                        </a:rPr>
                        <a:t>74127</a:t>
                      </a:r>
                    </a:p>
                  </a:txBody>
                  <a:tcPr marL="9525" marR="9525" marT="9525" marB="0" anchor="ctr"/>
                </a:tc>
                <a:tc>
                  <a:txBody>
                    <a:bodyPr/>
                    <a:lstStyle/>
                    <a:p>
                      <a:pPr algn="r"/>
                      <a:r>
                        <a:rPr kumimoji="1" lang="en-US" altLang="ja-JP" b="1" dirty="0" smtClean="0"/>
                        <a:t>672</a:t>
                      </a:r>
                      <a:endParaRPr kumimoji="1" lang="ja-JP" altLang="en-US" b="1" dirty="0"/>
                    </a:p>
                  </a:txBody>
                  <a:tcPr/>
                </a:tc>
              </a:tr>
              <a:tr h="428628">
                <a:tc>
                  <a:txBody>
                    <a:bodyPr/>
                    <a:lstStyle/>
                    <a:p>
                      <a:r>
                        <a:rPr kumimoji="1" lang="en-US" altLang="ja-JP" dirty="0" smtClean="0"/>
                        <a:t>GUI</a:t>
                      </a:r>
                      <a:endParaRPr kumimoji="1" lang="ja-JP" altLang="en-US" dirty="0"/>
                    </a:p>
                  </a:txBody>
                  <a:tcPr/>
                </a:tc>
                <a:tc>
                  <a:txBody>
                    <a:bodyPr/>
                    <a:lstStyle/>
                    <a:p>
                      <a:pPr algn="r"/>
                      <a:r>
                        <a:rPr kumimoji="1" lang="en-US" altLang="ja-JP" dirty="0" smtClean="0"/>
                        <a:t>7</a:t>
                      </a:r>
                    </a:p>
                  </a:txBody>
                  <a:tcPr/>
                </a:tc>
                <a:tc>
                  <a:txBody>
                    <a:bodyPr/>
                    <a:lstStyle/>
                    <a:p>
                      <a:pPr algn="r" fontAlgn="ctr"/>
                      <a:r>
                        <a:rPr lang="en-US" altLang="ja-JP" sz="1800" b="0" i="0" u="none" strike="noStrike" dirty="0">
                          <a:solidFill>
                            <a:srgbClr val="000000"/>
                          </a:solidFill>
                          <a:latin typeface="+mj-lt"/>
                        </a:rPr>
                        <a:t>298696</a:t>
                      </a:r>
                    </a:p>
                  </a:txBody>
                  <a:tcPr marL="9525" marR="9525" marT="9525" marB="0" anchor="ctr"/>
                </a:tc>
                <a:tc>
                  <a:txBody>
                    <a:bodyPr/>
                    <a:lstStyle/>
                    <a:p>
                      <a:pPr algn="r"/>
                      <a:r>
                        <a:rPr kumimoji="1" lang="en-US" altLang="ja-JP" b="1" dirty="0" smtClean="0"/>
                        <a:t>407</a:t>
                      </a:r>
                      <a:endParaRPr kumimoji="1" lang="ja-JP" altLang="en-US" b="1" dirty="0"/>
                    </a:p>
                  </a:txBody>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実験方法</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pPr marL="514350" indent="-514350">
              <a:buFont typeface="+mj-lt"/>
              <a:buAutoNum type="arabicPeriod"/>
            </a:pPr>
            <a:r>
              <a:rPr kumimoji="1" lang="ja-JP" altLang="en-US" dirty="0" smtClean="0"/>
              <a:t>各辞書からランダムに</a:t>
            </a:r>
            <a:r>
              <a:rPr kumimoji="1" lang="en-US" altLang="ja-JP" dirty="0" smtClean="0"/>
              <a:t>90</a:t>
            </a:r>
            <a:r>
              <a:rPr kumimoji="1" lang="ja-JP" altLang="en-US" dirty="0" smtClean="0"/>
              <a:t>個の組を抽出</a:t>
            </a:r>
            <a:endParaRPr kumimoji="1" lang="en-US" altLang="ja-JP" dirty="0" smtClean="0"/>
          </a:p>
          <a:p>
            <a:pPr marL="514350" indent="-514350">
              <a:buFont typeface="+mj-lt"/>
              <a:buAutoNum type="arabicPeriod"/>
            </a:pPr>
            <a:r>
              <a:rPr lang="ja-JP" altLang="en-US" dirty="0" smtClean="0"/>
              <a:t>抽出した</a:t>
            </a:r>
            <a:r>
              <a:rPr kumimoji="1" lang="ja-JP" altLang="en-US" dirty="0" smtClean="0"/>
              <a:t>三つ組</a:t>
            </a:r>
            <a:r>
              <a:rPr lang="ja-JP" altLang="en-US" dirty="0" smtClean="0"/>
              <a:t>に対する</a:t>
            </a:r>
            <a:r>
              <a:rPr kumimoji="1" lang="ja-JP" altLang="en-US" dirty="0" smtClean="0"/>
              <a:t>アンケート調査</a:t>
            </a:r>
            <a:endParaRPr kumimoji="1" lang="en-US" altLang="ja-JP" dirty="0" smtClean="0"/>
          </a:p>
          <a:p>
            <a:pPr lvl="1"/>
            <a:r>
              <a:rPr kumimoji="1" lang="ja-JP" altLang="en-US" dirty="0" smtClean="0"/>
              <a:t>各三つ組</a:t>
            </a:r>
            <a:r>
              <a:rPr lang="ja-JP" altLang="en-US" dirty="0" smtClean="0"/>
              <a:t>は以下のドメインで見られる組かどうか</a:t>
            </a:r>
            <a:endParaRPr kumimoji="1" lang="en-US" altLang="ja-JP" dirty="0" smtClean="0"/>
          </a:p>
          <a:p>
            <a:pPr lvl="2"/>
            <a:r>
              <a:rPr lang="ja-JP" altLang="en-US" dirty="0" smtClean="0"/>
              <a:t>辞書が対象とするドメイン</a:t>
            </a:r>
            <a:endParaRPr lang="en-US" altLang="ja-JP" dirty="0" smtClean="0"/>
          </a:p>
          <a:p>
            <a:pPr lvl="2"/>
            <a:r>
              <a:rPr kumimoji="1" lang="en-US" altLang="ja-JP" dirty="0" smtClean="0"/>
              <a:t>Java</a:t>
            </a:r>
            <a:r>
              <a:rPr kumimoji="1" lang="ja-JP" altLang="en-US" dirty="0" smtClean="0"/>
              <a:t>プログラム一般</a:t>
            </a:r>
            <a:endParaRPr kumimoji="1" lang="en-US" altLang="ja-JP" dirty="0" smtClean="0"/>
          </a:p>
          <a:p>
            <a:pPr lvl="1"/>
            <a:r>
              <a:rPr kumimoji="1" lang="ja-JP" altLang="en-US" dirty="0" smtClean="0"/>
              <a:t>動詞，直接目的語，間接目的語の判断が正しいか どうか</a:t>
            </a:r>
            <a:endParaRPr kumimoji="1" lang="en-US" altLang="ja-JP" dirty="0" smtClean="0"/>
          </a:p>
          <a:p>
            <a:pPr lvl="1"/>
            <a:r>
              <a:rPr lang="ja-JP" altLang="en-US" dirty="0" smtClean="0"/>
              <a:t>各三つ組を以下のドメインの命名支援用の辞書に 収録してもよいかどうか</a:t>
            </a:r>
            <a:endParaRPr lang="en-US" altLang="ja-JP" dirty="0" smtClean="0"/>
          </a:p>
          <a:p>
            <a:pPr lvl="2"/>
            <a:r>
              <a:rPr lang="ja-JP" altLang="en-US" dirty="0" smtClean="0"/>
              <a:t>辞書が対象とするドメイン</a:t>
            </a:r>
            <a:endParaRPr lang="en-US" altLang="ja-JP" dirty="0" smtClean="0"/>
          </a:p>
          <a:p>
            <a:pPr lvl="2"/>
            <a:r>
              <a:rPr lang="en-US" altLang="ja-JP" dirty="0" smtClean="0"/>
              <a:t>Java</a:t>
            </a:r>
            <a:r>
              <a:rPr lang="ja-JP" altLang="en-US" dirty="0" smtClean="0"/>
              <a:t>プログラム一般</a:t>
            </a:r>
            <a:endParaRPr lang="en-US" altLang="ja-JP" dirty="0" smtClean="0"/>
          </a:p>
          <a:p>
            <a:pPr>
              <a:buNone/>
            </a:pPr>
            <a:endParaRPr kumimoji="1"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被験者</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dirty="0" smtClean="0"/>
              <a:t> 著者の所属する研究室の学生</a:t>
            </a:r>
            <a:r>
              <a:rPr lang="en-US" altLang="ja-JP" dirty="0" smtClean="0"/>
              <a:t>6</a:t>
            </a:r>
            <a:r>
              <a:rPr lang="ja-JP" altLang="en-US" dirty="0" smtClean="0"/>
              <a:t>人</a:t>
            </a:r>
            <a:endParaRPr lang="en-US" altLang="ja-JP" dirty="0" smtClean="0"/>
          </a:p>
          <a:p>
            <a:pPr lvl="1"/>
            <a:r>
              <a:rPr lang="ja-JP" altLang="en-US" dirty="0" smtClean="0"/>
              <a:t>全員</a:t>
            </a:r>
            <a:r>
              <a:rPr lang="en-US" altLang="ja-JP" dirty="0" smtClean="0"/>
              <a:t>Java</a:t>
            </a:r>
            <a:r>
              <a:rPr lang="ja-JP" altLang="en-US" dirty="0" smtClean="0"/>
              <a:t>を用いた開発経験あり</a:t>
            </a:r>
            <a:endParaRPr lang="en-US" altLang="ja-JP" dirty="0" smtClean="0"/>
          </a:p>
          <a:p>
            <a:pPr lvl="1"/>
            <a:r>
              <a:rPr lang="ja-JP" altLang="en-US" dirty="0" smtClean="0"/>
              <a:t>被験者が開発経験のあるドメインを対象とした辞書に対して回答</a:t>
            </a:r>
            <a:endParaRPr lang="en-US" altLang="ja-JP" dirty="0" smtClean="0"/>
          </a:p>
          <a:p>
            <a:pPr lvl="1"/>
            <a:r>
              <a:rPr lang="en-US" altLang="ja-JP" dirty="0" smtClean="0"/>
              <a:t>1</a:t>
            </a:r>
            <a:r>
              <a:rPr lang="ja-JP" altLang="en-US" dirty="0" smtClean="0"/>
              <a:t>人あたり</a:t>
            </a:r>
            <a:r>
              <a:rPr lang="en-US" altLang="ja-JP" dirty="0" smtClean="0"/>
              <a:t>2</a:t>
            </a:r>
            <a:r>
              <a:rPr lang="ja-JP" altLang="en-US" dirty="0" err="1" smtClean="0"/>
              <a:t>つの</a:t>
            </a:r>
            <a:r>
              <a:rPr lang="ja-JP" altLang="en-US" dirty="0" smtClean="0"/>
              <a:t>辞書に対して回答</a:t>
            </a:r>
            <a:endParaRPr lang="en-US" altLang="ja-JP" dirty="0" smtClean="0"/>
          </a:p>
          <a:p>
            <a:pPr lvl="1"/>
            <a:r>
              <a:rPr lang="en-US" altLang="ja-JP" dirty="0" smtClean="0"/>
              <a:t>1</a:t>
            </a:r>
            <a:r>
              <a:rPr lang="ja-JP" altLang="en-US" dirty="0" err="1" smtClean="0"/>
              <a:t>つの</a:t>
            </a:r>
            <a:r>
              <a:rPr lang="ja-JP" altLang="en-US" dirty="0" smtClean="0"/>
              <a:t>辞書につき</a:t>
            </a:r>
            <a:r>
              <a:rPr lang="en-US" altLang="ja-JP" dirty="0" smtClean="0"/>
              <a:t>3</a:t>
            </a:r>
            <a:r>
              <a:rPr lang="ja-JP" altLang="en-US" dirty="0" smtClean="0"/>
              <a:t>人の被験者に</a:t>
            </a:r>
            <a:r>
              <a:rPr lang="en-US" altLang="ja-JP" dirty="0" smtClean="0"/>
              <a:t>30</a:t>
            </a:r>
            <a:r>
              <a:rPr lang="ja-JP" altLang="en-US" dirty="0" smtClean="0"/>
              <a:t>組づつ評価してもらう</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実験結果の概要</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メソッドに出現する動詞－目的語関係の辞書の作成に成功</a:t>
            </a:r>
            <a:endParaRPr lang="en-US" altLang="ja-JP" dirty="0" smtClean="0"/>
          </a:p>
          <a:p>
            <a:pPr lvl="1"/>
            <a:r>
              <a:rPr lang="ja-JP" altLang="en-US" dirty="0" smtClean="0"/>
              <a:t>命名支援用の辞書に収録してもよいと判定された組を多数収録していた</a:t>
            </a:r>
            <a:endParaRPr lang="en-US" altLang="ja-JP" dirty="0" smtClean="0"/>
          </a:p>
          <a:p>
            <a:pPr lvl="1"/>
            <a:endParaRPr lang="en-US" altLang="ja-JP" dirty="0" smtClean="0"/>
          </a:p>
          <a:p>
            <a:r>
              <a:rPr lang="ja-JP" altLang="en-US" dirty="0" smtClean="0"/>
              <a:t>ドメイン専用の辞書としては改善の余地あり</a:t>
            </a:r>
            <a:endParaRPr lang="en-US" altLang="ja-JP" dirty="0" smtClean="0"/>
          </a:p>
          <a:p>
            <a:pPr lvl="1"/>
            <a:r>
              <a:rPr lang="en-US" altLang="ja-JP" dirty="0" smtClean="0"/>
              <a:t>Java</a:t>
            </a:r>
            <a:r>
              <a:rPr lang="ja-JP" altLang="en-US" dirty="0" smtClean="0"/>
              <a:t>に出現する関係も多く収録されていた</a:t>
            </a:r>
            <a:endParaRPr lang="en-US" altLang="ja-JP" dirty="0" smtClean="0"/>
          </a:p>
          <a:p>
            <a:pPr lvl="1"/>
            <a:endParaRPr lang="en-US" altLang="ja-JP" dirty="0" smtClean="0"/>
          </a:p>
          <a:p>
            <a:r>
              <a:rPr lang="ja-JP" altLang="en-US" dirty="0" smtClean="0"/>
              <a:t>その他改善の余地がある点</a:t>
            </a:r>
            <a:endParaRPr lang="en-US" altLang="ja-JP" dirty="0" smtClean="0"/>
          </a:p>
          <a:p>
            <a:pPr lvl="1"/>
            <a:r>
              <a:rPr lang="ja-JP" altLang="en-US" dirty="0" smtClean="0"/>
              <a:t>動詞，直接目的語，間接目的語の判定に間違いがある組が収録されていた</a:t>
            </a:r>
            <a:endParaRPr lang="en-US" altLang="ja-JP" dirty="0" smtClean="0"/>
          </a:p>
          <a:p>
            <a:pPr lvl="1"/>
            <a:r>
              <a:rPr lang="ja-JP" altLang="en-US" dirty="0" smtClean="0"/>
              <a:t>命名支援には有用でない関係が収録されていた</a:t>
            </a:r>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(1/3)</a:t>
            </a:r>
            <a:endParaRPr kumimoji="1" lang="ja-JP" altLang="en-US" dirty="0"/>
          </a:p>
        </p:txBody>
      </p:sp>
      <p:graphicFrame>
        <p:nvGraphicFramePr>
          <p:cNvPr id="4" name="コンテンツ プレースホルダ 3"/>
          <p:cNvGraphicFramePr>
            <a:graphicFrameLocks noGrp="1"/>
          </p:cNvGraphicFramePr>
          <p:nvPr>
            <p:ph idx="1"/>
          </p:nvPr>
        </p:nvGraphicFramePr>
        <p:xfrm>
          <a:off x="457200" y="1412875"/>
          <a:ext cx="8229600" cy="3230571"/>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571472" y="4714884"/>
            <a:ext cx="8143932" cy="1692771"/>
          </a:xfrm>
          <a:prstGeom prst="rect">
            <a:avLst/>
          </a:prstGeom>
          <a:noFill/>
        </p:spPr>
        <p:txBody>
          <a:bodyPr wrap="square" rtlCol="0">
            <a:spAutoFit/>
          </a:bodyPr>
          <a:lstStyle/>
          <a:p>
            <a:pPr>
              <a:buFont typeface="Arial" pitchFamily="34" charset="0"/>
              <a:buChar char="•"/>
            </a:pPr>
            <a:r>
              <a:rPr lang="en-US" altLang="ja-JP" sz="2400" dirty="0" smtClean="0"/>
              <a:t> </a:t>
            </a:r>
            <a:r>
              <a:rPr lang="ja-JP" altLang="en-US" sz="2400" dirty="0" smtClean="0"/>
              <a:t>辞書のドメインで見られる組の割合</a:t>
            </a:r>
            <a:endParaRPr lang="en-US" altLang="ja-JP" sz="2400" dirty="0" smtClean="0"/>
          </a:p>
          <a:p>
            <a:pPr lvl="1">
              <a:buFont typeface="Arial" pitchFamily="34" charset="0"/>
              <a:buChar char="•"/>
            </a:pPr>
            <a:r>
              <a:rPr lang="en-US" altLang="ja-JP" sz="2400" dirty="0" smtClean="0"/>
              <a:t> </a:t>
            </a:r>
            <a:r>
              <a:rPr lang="en-US" altLang="ja-JP" sz="2800" dirty="0" smtClean="0">
                <a:solidFill>
                  <a:srgbClr val="FF0000"/>
                </a:solidFill>
              </a:rPr>
              <a:t>62</a:t>
            </a:r>
            <a:r>
              <a:rPr lang="en-US" altLang="ja-JP" sz="2400" dirty="0" smtClean="0"/>
              <a:t>% </a:t>
            </a:r>
            <a:r>
              <a:rPr lang="ja-JP" altLang="en-US" sz="2400" dirty="0" smtClean="0"/>
              <a:t>～ </a:t>
            </a:r>
            <a:r>
              <a:rPr lang="en-US" altLang="ja-JP" sz="2800" dirty="0" smtClean="0">
                <a:solidFill>
                  <a:srgbClr val="FF0000"/>
                </a:solidFill>
              </a:rPr>
              <a:t>75</a:t>
            </a:r>
            <a:r>
              <a:rPr lang="en-US" altLang="ja-JP" sz="2400" dirty="0" smtClean="0"/>
              <a:t>%</a:t>
            </a:r>
          </a:p>
          <a:p>
            <a:pPr>
              <a:buFont typeface="Arial" pitchFamily="34" charset="0"/>
              <a:buChar char="•"/>
            </a:pPr>
            <a:r>
              <a:rPr lang="en-US" altLang="ja-JP" sz="2400" dirty="0" smtClean="0"/>
              <a:t> Java</a:t>
            </a:r>
            <a:r>
              <a:rPr lang="ja-JP" altLang="en-US" sz="2400" dirty="0" smtClean="0"/>
              <a:t>プログラム一般で見られる組の割合</a:t>
            </a:r>
            <a:endParaRPr lang="en-US" altLang="ja-JP" sz="2400" dirty="0" smtClean="0"/>
          </a:p>
          <a:p>
            <a:pPr lvl="1">
              <a:buFont typeface="Arial" pitchFamily="34" charset="0"/>
              <a:buChar char="•"/>
            </a:pPr>
            <a:r>
              <a:rPr lang="en-US" altLang="ja-JP" sz="2400" dirty="0" smtClean="0"/>
              <a:t> </a:t>
            </a:r>
            <a:r>
              <a:rPr lang="en-US" altLang="ja-JP" sz="2800" dirty="0" smtClean="0">
                <a:solidFill>
                  <a:srgbClr val="FF0000"/>
                </a:solidFill>
              </a:rPr>
              <a:t>38</a:t>
            </a:r>
            <a:r>
              <a:rPr lang="en-US" altLang="ja-JP" sz="2400" dirty="0" smtClean="0"/>
              <a:t>% </a:t>
            </a:r>
            <a:r>
              <a:rPr lang="ja-JP" altLang="en-US" sz="2400" dirty="0" smtClean="0"/>
              <a:t>～ </a:t>
            </a:r>
            <a:r>
              <a:rPr lang="en-US" altLang="ja-JP" sz="2800" dirty="0" smtClean="0">
                <a:solidFill>
                  <a:srgbClr val="FF0000"/>
                </a:solidFill>
              </a:rPr>
              <a:t>76</a:t>
            </a:r>
            <a:r>
              <a:rPr lang="en-US" altLang="ja-JP" sz="2400" dirty="0" smtClean="0"/>
              <a:t>%</a:t>
            </a:r>
            <a:r>
              <a:rPr lang="ja-JP" altLang="en-US" sz="2400" dirty="0" smtClean="0"/>
              <a:t> </a:t>
            </a:r>
            <a:endParaRPr lang="en-US" altLang="ja-JP" sz="2400" dirty="0" smtClean="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r>
              <a:rPr kumimoji="1" lang="en-US" altLang="ja-JP" dirty="0" smtClean="0"/>
              <a:t>(2/3)</a:t>
            </a:r>
            <a:endParaRPr kumimoji="1" lang="ja-JP" altLang="en-US" dirty="0"/>
          </a:p>
        </p:txBody>
      </p:sp>
      <p:graphicFrame>
        <p:nvGraphicFramePr>
          <p:cNvPr id="4" name="コンテンツ プレースホルダ 3"/>
          <p:cNvGraphicFramePr>
            <a:graphicFrameLocks noGrp="1"/>
          </p:cNvGraphicFramePr>
          <p:nvPr>
            <p:ph idx="1"/>
          </p:nvPr>
        </p:nvGraphicFramePr>
        <p:xfrm>
          <a:off x="357158" y="1214422"/>
          <a:ext cx="8229600" cy="3143272"/>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428596" y="4786322"/>
            <a:ext cx="8286808" cy="1261884"/>
          </a:xfrm>
          <a:prstGeom prst="rect">
            <a:avLst/>
          </a:prstGeom>
          <a:noFill/>
        </p:spPr>
        <p:txBody>
          <a:bodyPr wrap="square" rtlCol="0">
            <a:spAutoFit/>
          </a:bodyPr>
          <a:lstStyle/>
          <a:p>
            <a:pPr>
              <a:buFont typeface="Arial" pitchFamily="34" charset="0"/>
              <a:buChar char="•"/>
            </a:pPr>
            <a:r>
              <a:rPr lang="ja-JP" altLang="en-US" sz="2400" dirty="0" smtClean="0"/>
              <a:t> 動詞，直接目的語，間接目的語の判定が間違っていると評価  された三つ組の割合</a:t>
            </a:r>
            <a:endParaRPr kumimoji="1" lang="en-US" altLang="ja-JP" sz="2400" dirty="0" smtClean="0"/>
          </a:p>
          <a:p>
            <a:pPr lvl="1">
              <a:buFont typeface="Arial" pitchFamily="34" charset="0"/>
              <a:buChar char="•"/>
            </a:pPr>
            <a:r>
              <a:rPr kumimoji="1" lang="en-US" altLang="ja-JP" sz="2800" dirty="0" smtClean="0">
                <a:solidFill>
                  <a:srgbClr val="002060"/>
                </a:solidFill>
              </a:rPr>
              <a:t> </a:t>
            </a:r>
            <a:r>
              <a:rPr kumimoji="1" lang="en-US" altLang="ja-JP" sz="2800" dirty="0" smtClean="0">
                <a:solidFill>
                  <a:srgbClr val="FF0000"/>
                </a:solidFill>
              </a:rPr>
              <a:t> 6</a:t>
            </a:r>
            <a:r>
              <a:rPr kumimoji="1" lang="en-US" altLang="ja-JP" sz="2400" dirty="0" smtClean="0"/>
              <a:t>% </a:t>
            </a:r>
            <a:r>
              <a:rPr kumimoji="1" lang="ja-JP" altLang="en-US" sz="2400" dirty="0" smtClean="0"/>
              <a:t>～ </a:t>
            </a:r>
            <a:r>
              <a:rPr kumimoji="1" lang="en-US" altLang="ja-JP" sz="2800" dirty="0" smtClean="0">
                <a:solidFill>
                  <a:srgbClr val="FF0000"/>
                </a:solidFill>
              </a:rPr>
              <a:t>13</a:t>
            </a:r>
            <a:r>
              <a:rPr kumimoji="1" lang="en-US" altLang="ja-JP" sz="2400" dirty="0" smtClean="0"/>
              <a:t>%</a:t>
            </a:r>
            <a:endParaRPr kumimoji="1" lang="ja-JP" altLang="en-US" sz="2400"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概要</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研究目的</a:t>
            </a:r>
            <a:endParaRPr lang="en-US" altLang="ja-JP" dirty="0" smtClean="0"/>
          </a:p>
          <a:p>
            <a:pPr lvl="1"/>
            <a:r>
              <a:rPr lang="ja-JP" altLang="en-US" dirty="0" smtClean="0"/>
              <a:t>識別子の命名支援</a:t>
            </a:r>
            <a:endParaRPr lang="en-US" altLang="ja-JP" dirty="0" smtClean="0"/>
          </a:p>
          <a:p>
            <a:r>
              <a:rPr lang="ja-JP" altLang="en-US" dirty="0" smtClean="0"/>
              <a:t>提案手法</a:t>
            </a:r>
            <a:endParaRPr lang="en-US" altLang="ja-JP" dirty="0" smtClean="0"/>
          </a:p>
          <a:p>
            <a:pPr lvl="1"/>
            <a:r>
              <a:rPr lang="ja-JP" altLang="en-US" dirty="0" smtClean="0"/>
              <a:t>動詞</a:t>
            </a:r>
            <a:r>
              <a:rPr lang="en-US" altLang="ja-JP" dirty="0" smtClean="0"/>
              <a:t>-</a:t>
            </a:r>
            <a:r>
              <a:rPr lang="ja-JP" altLang="en-US" dirty="0" smtClean="0"/>
              <a:t>目的語関係の辞書構築</a:t>
            </a:r>
            <a:endParaRPr lang="en-US" altLang="ja-JP" dirty="0" smtClean="0"/>
          </a:p>
          <a:p>
            <a:pPr lvl="2"/>
            <a:r>
              <a:rPr lang="ja-JP" altLang="en-US" dirty="0" smtClean="0"/>
              <a:t>メソッドから動詞</a:t>
            </a:r>
            <a:r>
              <a:rPr lang="en-US" altLang="ja-JP" dirty="0" smtClean="0"/>
              <a:t>-</a:t>
            </a:r>
            <a:r>
              <a:rPr lang="ja-JP" altLang="en-US" dirty="0" smtClean="0"/>
              <a:t>目的語関係を抽出</a:t>
            </a:r>
            <a:endParaRPr lang="en-US" altLang="ja-JP" dirty="0" smtClean="0"/>
          </a:p>
          <a:p>
            <a:pPr lvl="2"/>
            <a:r>
              <a:rPr lang="ja-JP" altLang="en-US" dirty="0" smtClean="0"/>
              <a:t>特定のアプリケーションドメインを対象とした辞書の構築</a:t>
            </a:r>
            <a:endParaRPr lang="en-US" altLang="ja-JP" dirty="0" smtClean="0"/>
          </a:p>
          <a:p>
            <a:r>
              <a:rPr lang="ja-JP" altLang="en-US" dirty="0" smtClean="0"/>
              <a:t>評価実験</a:t>
            </a:r>
            <a:endParaRPr lang="en-US" altLang="ja-JP" dirty="0" smtClean="0"/>
          </a:p>
          <a:p>
            <a:pPr lvl="1"/>
            <a:r>
              <a:rPr lang="ja-JP" altLang="en-US" dirty="0" smtClean="0"/>
              <a:t>構築した辞書にドメイン固有の動詞</a:t>
            </a:r>
            <a:r>
              <a:rPr lang="en-US" altLang="ja-JP" dirty="0" smtClean="0"/>
              <a:t>-</a:t>
            </a:r>
            <a:r>
              <a:rPr lang="ja-JP" altLang="en-US" dirty="0" smtClean="0"/>
              <a:t>目的語関係が多数収録されていることを確認</a:t>
            </a:r>
          </a:p>
          <a:p>
            <a:pPr lvl="2"/>
            <a:r>
              <a:rPr lang="ja-JP" altLang="en-US" dirty="0" smtClean="0"/>
              <a:t>同じプログラミング言語を使用したプログラムに一般的に出現する関係も多く収録されていた</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(3/3)</a:t>
            </a:r>
            <a:endParaRPr kumimoji="1" lang="ja-JP" altLang="en-US" dirty="0"/>
          </a:p>
        </p:txBody>
      </p:sp>
      <p:graphicFrame>
        <p:nvGraphicFramePr>
          <p:cNvPr id="4" name="コンテンツ プレースホルダ 3"/>
          <p:cNvGraphicFramePr>
            <a:graphicFrameLocks noGrp="1"/>
          </p:cNvGraphicFramePr>
          <p:nvPr>
            <p:ph idx="1"/>
          </p:nvPr>
        </p:nvGraphicFramePr>
        <p:xfrm>
          <a:off x="457200" y="1412875"/>
          <a:ext cx="8229600" cy="3444885"/>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500034" y="4929198"/>
            <a:ext cx="8132354" cy="1446550"/>
          </a:xfrm>
          <a:prstGeom prst="rect">
            <a:avLst/>
          </a:prstGeom>
          <a:noFill/>
        </p:spPr>
        <p:txBody>
          <a:bodyPr wrap="none" rtlCol="0">
            <a:spAutoFit/>
          </a:bodyPr>
          <a:lstStyle/>
          <a:p>
            <a:pPr>
              <a:buFont typeface="Arial" pitchFamily="34" charset="0"/>
              <a:buChar char="•"/>
            </a:pPr>
            <a:r>
              <a:rPr kumimoji="1" lang="en-US" altLang="ja-JP" dirty="0" smtClean="0"/>
              <a:t> </a:t>
            </a:r>
            <a:r>
              <a:rPr lang="ja-JP" altLang="en-US" sz="2000" dirty="0" smtClean="0"/>
              <a:t>辞書のドメインの辞書に収録しても良いと評価された三つ組の割合</a:t>
            </a:r>
            <a:endParaRPr lang="en-US" altLang="ja-JP" sz="2000" dirty="0" smtClean="0"/>
          </a:p>
          <a:p>
            <a:pPr lvl="1">
              <a:buFont typeface="Arial" pitchFamily="34" charset="0"/>
              <a:buChar char="•"/>
            </a:pPr>
            <a:r>
              <a:rPr kumimoji="1" lang="en-US" altLang="ja-JP" sz="2000" dirty="0" smtClean="0"/>
              <a:t>  </a:t>
            </a:r>
            <a:r>
              <a:rPr kumimoji="1" lang="en-US" altLang="ja-JP" sz="2400" dirty="0" smtClean="0">
                <a:solidFill>
                  <a:srgbClr val="FF0000"/>
                </a:solidFill>
              </a:rPr>
              <a:t>53</a:t>
            </a:r>
            <a:r>
              <a:rPr kumimoji="1" lang="en-US" altLang="ja-JP" sz="2000" dirty="0" smtClean="0"/>
              <a:t>% </a:t>
            </a:r>
            <a:r>
              <a:rPr kumimoji="1" lang="ja-JP" altLang="en-US" sz="2000" dirty="0" smtClean="0"/>
              <a:t>～ </a:t>
            </a:r>
            <a:r>
              <a:rPr kumimoji="1" lang="en-US" altLang="ja-JP" sz="2400" dirty="0" smtClean="0">
                <a:solidFill>
                  <a:srgbClr val="FF0000"/>
                </a:solidFill>
              </a:rPr>
              <a:t>71</a:t>
            </a:r>
            <a:r>
              <a:rPr kumimoji="1" lang="en-US" altLang="ja-JP" sz="2000" dirty="0" smtClean="0"/>
              <a:t>%</a:t>
            </a:r>
          </a:p>
          <a:p>
            <a:pPr>
              <a:buFont typeface="Arial" pitchFamily="34" charset="0"/>
              <a:buChar char="•"/>
            </a:pPr>
            <a:r>
              <a:rPr lang="en-US" altLang="ja-JP" sz="2000" dirty="0" smtClean="0"/>
              <a:t> Java</a:t>
            </a:r>
            <a:r>
              <a:rPr lang="ja-JP" altLang="en-US" sz="2000" dirty="0" smtClean="0"/>
              <a:t>プログラム一般の辞書に収録しても良いと評価された三つ組の割合</a:t>
            </a:r>
            <a:endParaRPr lang="en-US" altLang="ja-JP" sz="2000" dirty="0" smtClean="0"/>
          </a:p>
          <a:p>
            <a:pPr lvl="1">
              <a:buFont typeface="Arial" pitchFamily="34" charset="0"/>
              <a:buChar char="•"/>
            </a:pPr>
            <a:r>
              <a:rPr kumimoji="1" lang="en-US" altLang="ja-JP" sz="2000" dirty="0" smtClean="0"/>
              <a:t>  </a:t>
            </a:r>
            <a:r>
              <a:rPr kumimoji="1" lang="en-US" altLang="ja-JP" sz="2400" dirty="0" smtClean="0">
                <a:solidFill>
                  <a:srgbClr val="FF0000"/>
                </a:solidFill>
              </a:rPr>
              <a:t>30</a:t>
            </a:r>
            <a:r>
              <a:rPr kumimoji="1" lang="en-US" altLang="ja-JP" sz="2000" dirty="0" smtClean="0"/>
              <a:t>% </a:t>
            </a:r>
            <a:r>
              <a:rPr kumimoji="1" lang="ja-JP" altLang="en-US" sz="2000" dirty="0" smtClean="0"/>
              <a:t>～ </a:t>
            </a:r>
            <a:r>
              <a:rPr kumimoji="1" lang="en-US" altLang="ja-JP" sz="2400" dirty="0" smtClean="0">
                <a:solidFill>
                  <a:srgbClr val="FF0000"/>
                </a:solidFill>
              </a:rPr>
              <a:t>61</a:t>
            </a:r>
            <a:r>
              <a:rPr kumimoji="1" lang="en-US" altLang="ja-JP" sz="2000" dirty="0" smtClean="0"/>
              <a:t>%</a:t>
            </a:r>
            <a:endParaRPr kumimoji="1" lang="ja-JP" altLang="en-US" sz="2000"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被験者が収録しても良いと判断した組</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a:p>
        </p:txBody>
      </p:sp>
      <p:graphicFrame>
        <p:nvGraphicFramePr>
          <p:cNvPr id="6" name="表 5"/>
          <p:cNvGraphicFramePr>
            <a:graphicFrameLocks noGrp="1"/>
          </p:cNvGraphicFramePr>
          <p:nvPr/>
        </p:nvGraphicFramePr>
        <p:xfrm>
          <a:off x="642910" y="1500174"/>
          <a:ext cx="7929619" cy="4500595"/>
        </p:xfrm>
        <a:graphic>
          <a:graphicData uri="http://schemas.openxmlformats.org/drawingml/2006/table">
            <a:tbl>
              <a:tblPr firstRow="1" firstCol="1" bandRow="1">
                <a:tableStyleId>{21E4AEA4-8DFA-4A89-87EB-49C32662AFE0}</a:tableStyleId>
              </a:tblPr>
              <a:tblGrid>
                <a:gridCol w="1982405"/>
                <a:gridCol w="1660933"/>
                <a:gridCol w="1922645"/>
                <a:gridCol w="2363636"/>
              </a:tblGrid>
              <a:tr h="900119">
                <a:tc>
                  <a:txBody>
                    <a:bodyPr/>
                    <a:lstStyle/>
                    <a:p>
                      <a:pPr algn="ctr"/>
                      <a:r>
                        <a:rPr kumimoji="1" lang="ja-JP" altLang="en-US" sz="2000" dirty="0" smtClean="0"/>
                        <a:t>ドメイン</a:t>
                      </a:r>
                      <a:endParaRPr kumimoji="1" lang="ja-JP" altLang="en-US" sz="2000" dirty="0"/>
                    </a:p>
                  </a:txBody>
                  <a:tcPr/>
                </a:tc>
                <a:tc>
                  <a:txBody>
                    <a:bodyPr/>
                    <a:lstStyle/>
                    <a:p>
                      <a:pPr algn="ctr"/>
                      <a:r>
                        <a:rPr kumimoji="1" lang="ja-JP" altLang="en-US" sz="2000" dirty="0" smtClean="0"/>
                        <a:t>動詞</a:t>
                      </a:r>
                      <a:endParaRPr kumimoji="1" lang="ja-JP" altLang="en-US" sz="2000" dirty="0"/>
                    </a:p>
                  </a:txBody>
                  <a:tcPr/>
                </a:tc>
                <a:tc>
                  <a:txBody>
                    <a:bodyPr/>
                    <a:lstStyle/>
                    <a:p>
                      <a:pPr algn="ctr"/>
                      <a:r>
                        <a:rPr kumimoji="1" lang="ja-JP" altLang="en-US" sz="2000" dirty="0" smtClean="0"/>
                        <a:t>直接目的語</a:t>
                      </a:r>
                      <a:endParaRPr kumimoji="1" lang="ja-JP" altLang="en-US" sz="2000" dirty="0"/>
                    </a:p>
                  </a:txBody>
                  <a:tcPr/>
                </a:tc>
                <a:tc>
                  <a:txBody>
                    <a:bodyPr/>
                    <a:lstStyle/>
                    <a:p>
                      <a:pPr algn="ctr"/>
                      <a:r>
                        <a:rPr kumimoji="1" lang="ja-JP" altLang="en-US" sz="2000" dirty="0" smtClean="0"/>
                        <a:t>間接目的語</a:t>
                      </a:r>
                      <a:endParaRPr kumimoji="1" lang="ja-JP" altLang="en-US" sz="2000" dirty="0"/>
                    </a:p>
                  </a:txBody>
                  <a:tcPr/>
                </a:tc>
              </a:tr>
              <a:tr h="900119">
                <a:tc>
                  <a:txBody>
                    <a:bodyPr/>
                    <a:lstStyle/>
                    <a:p>
                      <a:r>
                        <a:rPr kumimoji="1" lang="en-US" altLang="ja-JP" sz="2000" dirty="0" smtClean="0"/>
                        <a:t>WEB</a:t>
                      </a:r>
                      <a:endParaRPr kumimoji="1" lang="ja-JP" altLang="en-US" sz="2000" dirty="0"/>
                    </a:p>
                  </a:txBody>
                  <a:tcPr/>
                </a:tc>
                <a:tc>
                  <a:txBody>
                    <a:bodyPr/>
                    <a:lstStyle/>
                    <a:p>
                      <a:r>
                        <a:rPr kumimoji="1" lang="en-US" altLang="ja-JP" sz="2000" dirty="0" smtClean="0"/>
                        <a:t>Destroy</a:t>
                      </a:r>
                      <a:endParaRPr kumimoji="1" lang="ja-JP" altLang="en-US" sz="2000" dirty="0"/>
                    </a:p>
                  </a:txBody>
                  <a:tcPr/>
                </a:tc>
                <a:tc>
                  <a:txBody>
                    <a:bodyPr/>
                    <a:lstStyle/>
                    <a:p>
                      <a:r>
                        <a:rPr kumimoji="1" lang="en-US" altLang="ja-JP" sz="2000" dirty="0" smtClean="0"/>
                        <a:t>Session</a:t>
                      </a:r>
                      <a:endParaRPr kumimoji="1" lang="ja-JP" altLang="en-US" sz="2000" dirty="0"/>
                    </a:p>
                  </a:txBody>
                  <a:tcPr/>
                </a:tc>
                <a:tc>
                  <a:txBody>
                    <a:bodyPr/>
                    <a:lstStyle/>
                    <a:p>
                      <a:r>
                        <a:rPr kumimoji="1" lang="en-US" altLang="ja-JP" sz="2000" dirty="0" err="1" smtClean="0"/>
                        <a:t>HttpSessionEvent</a:t>
                      </a:r>
                      <a:endParaRPr kumimoji="1" lang="ja-JP" altLang="en-US" sz="2000" dirty="0"/>
                    </a:p>
                  </a:txBody>
                  <a:tcPr/>
                </a:tc>
              </a:tr>
              <a:tr h="900119">
                <a:tc>
                  <a:txBody>
                    <a:bodyPr/>
                    <a:lstStyle/>
                    <a:p>
                      <a:r>
                        <a:rPr kumimoji="1" lang="en-US" altLang="ja-JP" sz="2000" dirty="0" smtClean="0"/>
                        <a:t>XML</a:t>
                      </a:r>
                      <a:endParaRPr kumimoji="1" lang="ja-JP" altLang="en-US" sz="2000" dirty="0"/>
                    </a:p>
                  </a:txBody>
                  <a:tcPr/>
                </a:tc>
                <a:tc>
                  <a:txBody>
                    <a:bodyPr/>
                    <a:lstStyle/>
                    <a:p>
                      <a:r>
                        <a:rPr kumimoji="1" lang="en-US" altLang="ja-JP" sz="2000" dirty="0" smtClean="0"/>
                        <a:t>Declare</a:t>
                      </a:r>
                      <a:endParaRPr kumimoji="1" lang="ja-JP" altLang="en-US" sz="2000" dirty="0"/>
                    </a:p>
                  </a:txBody>
                  <a:tcPr/>
                </a:tc>
                <a:tc>
                  <a:txBody>
                    <a:bodyPr/>
                    <a:lstStyle/>
                    <a:p>
                      <a:r>
                        <a:rPr kumimoji="1" lang="en-US" altLang="ja-JP" sz="2000" dirty="0" smtClean="0"/>
                        <a:t>Prefix</a:t>
                      </a:r>
                      <a:endParaRPr kumimoji="1" lang="ja-JP" altLang="en-US" sz="2000" dirty="0"/>
                    </a:p>
                  </a:txBody>
                  <a:tcPr/>
                </a:tc>
                <a:tc>
                  <a:txBody>
                    <a:bodyPr/>
                    <a:lstStyle/>
                    <a:p>
                      <a:r>
                        <a:rPr kumimoji="1" lang="en-US" altLang="ja-JP" sz="1800" dirty="0" err="1" smtClean="0"/>
                        <a:t>NamespaceSupport</a:t>
                      </a:r>
                      <a:endParaRPr kumimoji="1" lang="ja-JP" altLang="en-US" sz="1800" dirty="0"/>
                    </a:p>
                  </a:txBody>
                  <a:tcPr/>
                </a:tc>
              </a:tr>
              <a:tr h="900119">
                <a:tc>
                  <a:txBody>
                    <a:bodyPr/>
                    <a:lstStyle/>
                    <a:p>
                      <a:r>
                        <a:rPr kumimoji="1" lang="en-US" altLang="ja-JP" sz="2000" dirty="0" smtClean="0"/>
                        <a:t>DB</a:t>
                      </a:r>
                      <a:endParaRPr kumimoji="1" lang="ja-JP" altLang="en-US" sz="2000" dirty="0"/>
                    </a:p>
                  </a:txBody>
                  <a:tcPr/>
                </a:tc>
                <a:tc>
                  <a:txBody>
                    <a:bodyPr/>
                    <a:lstStyle/>
                    <a:p>
                      <a:r>
                        <a:rPr kumimoji="1" lang="en-US" altLang="ja-JP" sz="2000" dirty="0" smtClean="0"/>
                        <a:t>Add</a:t>
                      </a:r>
                      <a:endParaRPr kumimoji="1" lang="ja-JP" altLang="en-US" sz="2000" dirty="0"/>
                    </a:p>
                  </a:txBody>
                  <a:tcPr/>
                </a:tc>
                <a:tc>
                  <a:txBody>
                    <a:bodyPr/>
                    <a:lstStyle/>
                    <a:p>
                      <a:r>
                        <a:rPr kumimoji="1" lang="en-US" altLang="ja-JP" sz="2000" dirty="0" smtClean="0"/>
                        <a:t>Constraint</a:t>
                      </a:r>
                      <a:endParaRPr kumimoji="1" lang="ja-JP" altLang="en-US" sz="2000" dirty="0"/>
                    </a:p>
                  </a:txBody>
                  <a:tcPr/>
                </a:tc>
                <a:tc>
                  <a:txBody>
                    <a:bodyPr/>
                    <a:lstStyle/>
                    <a:p>
                      <a:r>
                        <a:rPr kumimoji="1" lang="en-US" altLang="ja-JP" sz="2000" dirty="0" smtClean="0"/>
                        <a:t>Table</a:t>
                      </a:r>
                      <a:endParaRPr kumimoji="1" lang="ja-JP" altLang="en-US" sz="2000" dirty="0"/>
                    </a:p>
                  </a:txBody>
                  <a:tcPr/>
                </a:tc>
              </a:tr>
              <a:tr h="900119">
                <a:tc>
                  <a:txBody>
                    <a:bodyPr/>
                    <a:lstStyle/>
                    <a:p>
                      <a:r>
                        <a:rPr kumimoji="1" lang="en-US" altLang="ja-JP" sz="2000" dirty="0" smtClean="0"/>
                        <a:t>GUI</a:t>
                      </a:r>
                      <a:endParaRPr kumimoji="1" lang="ja-JP" altLang="en-US" sz="2000" dirty="0"/>
                    </a:p>
                  </a:txBody>
                  <a:tcPr/>
                </a:tc>
                <a:tc>
                  <a:txBody>
                    <a:bodyPr/>
                    <a:lstStyle/>
                    <a:p>
                      <a:r>
                        <a:rPr kumimoji="1" lang="en-US" altLang="ja-JP" sz="2000" dirty="0" smtClean="0"/>
                        <a:t>Click</a:t>
                      </a:r>
                      <a:endParaRPr kumimoji="1" lang="ja-JP" altLang="en-US" sz="2000" dirty="0"/>
                    </a:p>
                  </a:txBody>
                  <a:tcPr/>
                </a:tc>
                <a:tc>
                  <a:txBody>
                    <a:bodyPr/>
                    <a:lstStyle/>
                    <a:p>
                      <a:r>
                        <a:rPr kumimoji="1" lang="en-US" altLang="ja-JP" sz="2000" dirty="0" smtClean="0"/>
                        <a:t>Mouse</a:t>
                      </a:r>
                      <a:endParaRPr kumimoji="1" lang="ja-JP" altLang="en-US" sz="2000" dirty="0"/>
                    </a:p>
                  </a:txBody>
                  <a:tcPr/>
                </a:tc>
                <a:tc>
                  <a:txBody>
                    <a:bodyPr/>
                    <a:lstStyle/>
                    <a:p>
                      <a:r>
                        <a:rPr kumimoji="1" lang="en-US" altLang="ja-JP" sz="2000" dirty="0" err="1" smtClean="0"/>
                        <a:t>MouseEvent</a:t>
                      </a:r>
                      <a:endParaRPr kumimoji="1" lang="ja-JP" altLang="en-US" sz="2000" dirty="0"/>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dirty="0" smtClean="0"/>
              <a:t>被験者が収録すべきでないと判断</a:t>
            </a:r>
            <a:r>
              <a:rPr lang="ja-JP" altLang="en-US" sz="3200" dirty="0" smtClean="0"/>
              <a:t>し</a:t>
            </a:r>
            <a:r>
              <a:rPr kumimoji="1" lang="ja-JP" altLang="en-US" sz="3200" dirty="0" smtClean="0"/>
              <a:t>た組</a:t>
            </a:r>
            <a:endParaRPr kumimoji="1" lang="ja-JP" altLang="en-US" sz="3200" dirty="0"/>
          </a:p>
        </p:txBody>
      </p:sp>
      <p:sp>
        <p:nvSpPr>
          <p:cNvPr id="3" name="コンテンツ プレースホルダ 2"/>
          <p:cNvSpPr>
            <a:spLocks noGrp="1"/>
          </p:cNvSpPr>
          <p:nvPr>
            <p:ph idx="1"/>
          </p:nvPr>
        </p:nvSpPr>
        <p:spPr>
          <a:xfrm>
            <a:off x="357158" y="1285860"/>
            <a:ext cx="8229600" cy="3643338"/>
          </a:xfrm>
        </p:spPr>
        <p:txBody>
          <a:bodyPr>
            <a:normAutofit fontScale="85000" lnSpcReduction="10000"/>
          </a:bodyPr>
          <a:lstStyle/>
          <a:p>
            <a:r>
              <a:rPr lang="ja-JP" altLang="en-US" dirty="0" smtClean="0"/>
              <a:t>判断の理由</a:t>
            </a:r>
            <a:endParaRPr lang="en-US" altLang="ja-JP" dirty="0" smtClean="0"/>
          </a:p>
          <a:p>
            <a:pPr lvl="1"/>
            <a:r>
              <a:rPr lang="ja-JP" altLang="en-US" dirty="0" smtClean="0"/>
              <a:t>対象ドメインとは異なるドメインに所属している</a:t>
            </a:r>
            <a:endParaRPr lang="en-US" altLang="ja-JP" dirty="0" smtClean="0"/>
          </a:p>
          <a:p>
            <a:pPr lvl="1"/>
            <a:r>
              <a:rPr lang="ja-JP" altLang="en-US" dirty="0" smtClean="0"/>
              <a:t>動詞，直接目的語，間接目的語の判定が間違っている</a:t>
            </a:r>
          </a:p>
          <a:p>
            <a:pPr lvl="1"/>
            <a:r>
              <a:rPr lang="ja-JP" altLang="en-US" dirty="0" smtClean="0"/>
              <a:t>直接目的語や間接目的語に何らかの語の省略語と思われる語が出現していた</a:t>
            </a:r>
            <a:endParaRPr lang="en-US" altLang="ja-JP" dirty="0" smtClean="0"/>
          </a:p>
          <a:p>
            <a:pPr lvl="1"/>
            <a:r>
              <a:rPr lang="ja-JP" altLang="en-US" dirty="0" smtClean="0"/>
              <a:t>あまりにも一般的すぎる関係だった</a:t>
            </a:r>
            <a:endParaRPr lang="en-US" altLang="ja-JP" dirty="0" smtClean="0"/>
          </a:p>
          <a:p>
            <a:pPr lvl="1"/>
            <a:r>
              <a:rPr lang="ja-JP" altLang="en-US" dirty="0" smtClean="0"/>
              <a:t>特定のライブラリに依存して出現する関係であり，ドメインの辞書に入れるには不適当と判断した</a:t>
            </a:r>
            <a:endParaRPr lang="en-US" altLang="ja-JP" dirty="0" smtClean="0"/>
          </a:p>
          <a:p>
            <a:r>
              <a:rPr lang="ja-JP" altLang="en-US" dirty="0" smtClean="0"/>
              <a:t>例</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a:p>
        </p:txBody>
      </p:sp>
      <p:graphicFrame>
        <p:nvGraphicFramePr>
          <p:cNvPr id="5" name="表 4"/>
          <p:cNvGraphicFramePr>
            <a:graphicFrameLocks noGrp="1"/>
          </p:cNvGraphicFramePr>
          <p:nvPr/>
        </p:nvGraphicFramePr>
        <p:xfrm>
          <a:off x="571472" y="5000636"/>
          <a:ext cx="7929619" cy="1521630"/>
        </p:xfrm>
        <a:graphic>
          <a:graphicData uri="http://schemas.openxmlformats.org/drawingml/2006/table">
            <a:tbl>
              <a:tblPr firstRow="1" firstCol="1" bandRow="1">
                <a:tableStyleId>{21E4AEA4-8DFA-4A89-87EB-49C32662AFE0}</a:tableStyleId>
              </a:tblPr>
              <a:tblGrid>
                <a:gridCol w="1982405"/>
                <a:gridCol w="1660933"/>
                <a:gridCol w="1922645"/>
                <a:gridCol w="2363636"/>
              </a:tblGrid>
              <a:tr h="507210">
                <a:tc>
                  <a:txBody>
                    <a:bodyPr/>
                    <a:lstStyle/>
                    <a:p>
                      <a:pPr algn="ctr"/>
                      <a:r>
                        <a:rPr kumimoji="1" lang="ja-JP" altLang="en-US" sz="2000" dirty="0" smtClean="0"/>
                        <a:t>ドメイン</a:t>
                      </a:r>
                      <a:endParaRPr kumimoji="1" lang="ja-JP" altLang="en-US" sz="2000" dirty="0"/>
                    </a:p>
                  </a:txBody>
                  <a:tcPr/>
                </a:tc>
                <a:tc>
                  <a:txBody>
                    <a:bodyPr/>
                    <a:lstStyle/>
                    <a:p>
                      <a:pPr algn="ctr"/>
                      <a:r>
                        <a:rPr kumimoji="1" lang="ja-JP" altLang="en-US" sz="2000" dirty="0" smtClean="0"/>
                        <a:t>動詞</a:t>
                      </a:r>
                      <a:endParaRPr kumimoji="1" lang="ja-JP" altLang="en-US" sz="2000" dirty="0"/>
                    </a:p>
                  </a:txBody>
                  <a:tcPr/>
                </a:tc>
                <a:tc>
                  <a:txBody>
                    <a:bodyPr/>
                    <a:lstStyle/>
                    <a:p>
                      <a:pPr algn="ctr"/>
                      <a:r>
                        <a:rPr kumimoji="1" lang="ja-JP" altLang="en-US" sz="2000" dirty="0" smtClean="0"/>
                        <a:t>直接目的語</a:t>
                      </a:r>
                      <a:endParaRPr kumimoji="1" lang="ja-JP" altLang="en-US" sz="2000" dirty="0"/>
                    </a:p>
                  </a:txBody>
                  <a:tcPr/>
                </a:tc>
                <a:tc>
                  <a:txBody>
                    <a:bodyPr/>
                    <a:lstStyle/>
                    <a:p>
                      <a:pPr algn="ctr"/>
                      <a:r>
                        <a:rPr kumimoji="1" lang="ja-JP" altLang="en-US" sz="2000" dirty="0" smtClean="0"/>
                        <a:t>間接目的語</a:t>
                      </a:r>
                      <a:endParaRPr kumimoji="1" lang="ja-JP" altLang="en-US" sz="2000" dirty="0"/>
                    </a:p>
                  </a:txBody>
                  <a:tcPr/>
                </a:tc>
              </a:tr>
              <a:tr h="507210">
                <a:tc>
                  <a:txBody>
                    <a:bodyPr/>
                    <a:lstStyle/>
                    <a:p>
                      <a:r>
                        <a:rPr kumimoji="1" lang="en-US" altLang="ja-JP" sz="2000" dirty="0" smtClean="0"/>
                        <a:t>DB</a:t>
                      </a:r>
                      <a:endParaRPr kumimoji="1" lang="ja-JP" altLang="en-US" sz="2000" dirty="0"/>
                    </a:p>
                  </a:txBody>
                  <a:tcPr/>
                </a:tc>
                <a:tc>
                  <a:txBody>
                    <a:bodyPr/>
                    <a:lstStyle/>
                    <a:p>
                      <a:r>
                        <a:rPr kumimoji="1" lang="en-US" altLang="ja-JP" sz="2000" dirty="0" smtClean="0"/>
                        <a:t>Release</a:t>
                      </a:r>
                      <a:endParaRPr kumimoji="1" lang="ja-JP" altLang="en-US" sz="2000" dirty="0"/>
                    </a:p>
                  </a:txBody>
                  <a:tcPr/>
                </a:tc>
                <a:tc>
                  <a:txBody>
                    <a:bodyPr/>
                    <a:lstStyle/>
                    <a:p>
                      <a:r>
                        <a:rPr kumimoji="1" lang="en-US" altLang="ja-JP" sz="2000" dirty="0" smtClean="0"/>
                        <a:t>Mouse</a:t>
                      </a:r>
                      <a:endParaRPr kumimoji="1" lang="ja-JP" altLang="en-US" sz="2000" dirty="0"/>
                    </a:p>
                  </a:txBody>
                  <a:tcPr/>
                </a:tc>
                <a:tc>
                  <a:txBody>
                    <a:bodyPr/>
                    <a:lstStyle/>
                    <a:p>
                      <a:r>
                        <a:rPr kumimoji="1" lang="en-US" altLang="ja-JP" sz="2000" dirty="0" err="1" smtClean="0"/>
                        <a:t>MouseEvent</a:t>
                      </a:r>
                      <a:endParaRPr kumimoji="1" lang="ja-JP" altLang="en-US" sz="2000" dirty="0"/>
                    </a:p>
                  </a:txBody>
                  <a:tcPr/>
                </a:tc>
              </a:tr>
              <a:tr h="507210">
                <a:tc>
                  <a:txBody>
                    <a:bodyPr/>
                    <a:lstStyle/>
                    <a:p>
                      <a:r>
                        <a:rPr kumimoji="1" lang="en-US" altLang="ja-JP" sz="2000" dirty="0" smtClean="0"/>
                        <a:t>GUI</a:t>
                      </a:r>
                      <a:endParaRPr kumimoji="1" lang="ja-JP" altLang="en-US" sz="2000" dirty="0"/>
                    </a:p>
                  </a:txBody>
                  <a:tcPr/>
                </a:tc>
                <a:tc>
                  <a:txBody>
                    <a:bodyPr/>
                    <a:lstStyle/>
                    <a:p>
                      <a:r>
                        <a:rPr kumimoji="1" lang="en-US" altLang="ja-JP" sz="2000" dirty="0" smtClean="0"/>
                        <a:t>Gain</a:t>
                      </a:r>
                      <a:endParaRPr kumimoji="1" lang="ja-JP" altLang="en-US" sz="2000" dirty="0"/>
                    </a:p>
                  </a:txBody>
                  <a:tcPr/>
                </a:tc>
                <a:tc>
                  <a:txBody>
                    <a:bodyPr/>
                    <a:lstStyle/>
                    <a:p>
                      <a:r>
                        <a:rPr kumimoji="1" lang="en-US" altLang="ja-JP" sz="2000" dirty="0" smtClean="0"/>
                        <a:t>Focus</a:t>
                      </a:r>
                      <a:endParaRPr kumimoji="1" lang="ja-JP" altLang="en-US" sz="2000" dirty="0"/>
                    </a:p>
                  </a:txBody>
                  <a:tcPr/>
                </a:tc>
                <a:tc>
                  <a:txBody>
                    <a:bodyPr/>
                    <a:lstStyle/>
                    <a:p>
                      <a:r>
                        <a:rPr kumimoji="1" lang="en-US" altLang="ja-JP" sz="2000" dirty="0" smtClean="0"/>
                        <a:t>Fe</a:t>
                      </a:r>
                      <a:endParaRPr kumimoji="1" lang="ja-JP" altLang="en-US" sz="2000"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実験結果に対する</a:t>
            </a:r>
            <a:r>
              <a:rPr kumimoji="1" lang="ja-JP" altLang="en-US" dirty="0" smtClean="0"/>
              <a:t>考察</a:t>
            </a:r>
            <a:endParaRPr kumimoji="1" lang="ja-JP" altLang="en-US" dirty="0"/>
          </a:p>
        </p:txBody>
      </p:sp>
      <p:sp>
        <p:nvSpPr>
          <p:cNvPr id="3" name="コンテンツ プレースホルダ 2"/>
          <p:cNvSpPr>
            <a:spLocks noGrp="1"/>
          </p:cNvSpPr>
          <p:nvPr>
            <p:ph idx="1"/>
          </p:nvPr>
        </p:nvSpPr>
        <p:spPr/>
        <p:txBody>
          <a:bodyPr>
            <a:normAutofit/>
          </a:bodyPr>
          <a:lstStyle/>
          <a:p>
            <a:pPr algn="just"/>
            <a:r>
              <a:rPr lang="ja-JP" altLang="en-US" dirty="0" smtClean="0"/>
              <a:t>異なるドメインに所属する関係</a:t>
            </a:r>
            <a:r>
              <a:rPr lang="ja-JP" altLang="en-US" dirty="0" smtClean="0"/>
              <a:t>が収録されてしまった理由について</a:t>
            </a:r>
            <a:endParaRPr lang="en-US" altLang="ja-JP" dirty="0" smtClean="0"/>
          </a:p>
          <a:p>
            <a:pPr lvl="1" algn="just"/>
            <a:r>
              <a:rPr lang="ja-JP" altLang="en-US" dirty="0" smtClean="0"/>
              <a:t>辞書作成のために入力したソフトウェアの数が</a:t>
            </a:r>
            <a:r>
              <a:rPr lang="en-US" altLang="ja-JP" dirty="0" smtClean="0"/>
              <a:t>7</a:t>
            </a:r>
            <a:r>
              <a:rPr lang="ja-JP" altLang="en-US" dirty="0" smtClean="0"/>
              <a:t>～</a:t>
            </a:r>
            <a:r>
              <a:rPr lang="en-US" altLang="ja-JP" dirty="0" smtClean="0"/>
              <a:t>11</a:t>
            </a:r>
            <a:r>
              <a:rPr lang="ja-JP" altLang="en-US" dirty="0" smtClean="0"/>
              <a:t>と少なかったため，辞書のドメイン以外に所属する関係を取り除けなかった</a:t>
            </a:r>
            <a:endParaRPr lang="en-US" altLang="ja-JP" dirty="0" smtClean="0"/>
          </a:p>
          <a:p>
            <a:pPr lvl="2" algn="just"/>
            <a:r>
              <a:rPr lang="ja-JP" altLang="en-US" dirty="0" smtClean="0"/>
              <a:t>入力するソフトウェアの数を増やして対応したい</a:t>
            </a:r>
            <a:endParaRPr lang="en-US" altLang="ja-JP" dirty="0" smtClean="0"/>
          </a:p>
          <a:p>
            <a:pPr lvl="1" algn="just"/>
            <a:r>
              <a:rPr lang="ja-JP" altLang="en-US" dirty="0" smtClean="0"/>
              <a:t>入力したソフトウェアが複数のドメインを扱っていた</a:t>
            </a:r>
            <a:endParaRPr lang="en-US" altLang="ja-JP" dirty="0" smtClean="0"/>
          </a:p>
          <a:p>
            <a:pPr lvl="2"/>
            <a:r>
              <a:rPr lang="ja-JP" altLang="en-US" dirty="0" smtClean="0"/>
              <a:t>プログラムで一般的に見られる関係や他のドメインで見られる関係を取り除くことで解決を狙う</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まとめ</a:t>
            </a:r>
            <a:endParaRPr lang="en-US" altLang="ja-JP" dirty="0" smtClean="0"/>
          </a:p>
          <a:p>
            <a:pPr lvl="1"/>
            <a:r>
              <a:rPr lang="ja-JP" altLang="en-US" dirty="0" smtClean="0"/>
              <a:t>特定のドメインを対象とした，メソッドに出現する動詞</a:t>
            </a:r>
            <a:r>
              <a:rPr lang="en-US" altLang="ja-JP" dirty="0" smtClean="0"/>
              <a:t>-</a:t>
            </a:r>
            <a:r>
              <a:rPr lang="ja-JP" altLang="en-US" dirty="0" smtClean="0"/>
              <a:t>目的語関係を収録した辞書の構築手法を提案</a:t>
            </a:r>
            <a:endParaRPr lang="en-US" altLang="ja-JP" dirty="0" smtClean="0"/>
          </a:p>
          <a:p>
            <a:r>
              <a:rPr lang="ja-JP" altLang="en-US" dirty="0" smtClean="0"/>
              <a:t>今後の課題</a:t>
            </a:r>
            <a:endParaRPr lang="en-US" altLang="ja-JP" dirty="0" smtClean="0"/>
          </a:p>
          <a:p>
            <a:pPr lvl="1"/>
            <a:r>
              <a:rPr lang="ja-JP" altLang="en-US" dirty="0" smtClean="0"/>
              <a:t>他のドメインに所属する関係や，命名支援に有用でない関係を辞書から取り除く方法の開発</a:t>
            </a:r>
            <a:endParaRPr lang="en-US" altLang="ja-JP" dirty="0" smtClean="0"/>
          </a:p>
          <a:p>
            <a:pPr lvl="1"/>
            <a:r>
              <a:rPr lang="ja-JP" altLang="en-US" dirty="0" smtClean="0"/>
              <a:t>辞書を利用した命名支援環境の構築</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どちらかの辞書に収録しても良い組の割合</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25</a:t>
            </a:fld>
            <a:endParaRPr kumimoji="1" lang="ja-JP" altLang="en-US" dirty="0"/>
          </a:p>
        </p:txBody>
      </p:sp>
      <p:graphicFrame>
        <p:nvGraphicFramePr>
          <p:cNvPr id="6" name="グラフ 5"/>
          <p:cNvGraphicFramePr/>
          <p:nvPr/>
        </p:nvGraphicFramePr>
        <p:xfrm>
          <a:off x="785786" y="1357298"/>
          <a:ext cx="7643866" cy="32861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表 8"/>
          <p:cNvGraphicFramePr>
            <a:graphicFrameLocks noGrp="1"/>
          </p:cNvGraphicFramePr>
          <p:nvPr/>
        </p:nvGraphicFramePr>
        <p:xfrm>
          <a:off x="1714480" y="4929198"/>
          <a:ext cx="6096000" cy="7416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kumimoji="1" lang="en-US" altLang="ja-JP" dirty="0" smtClean="0"/>
                        <a:t>WEB</a:t>
                      </a:r>
                      <a:endParaRPr kumimoji="1" lang="ja-JP" altLang="en-US" dirty="0"/>
                    </a:p>
                  </a:txBody>
                  <a:tcPr/>
                </a:tc>
                <a:tc>
                  <a:txBody>
                    <a:bodyPr/>
                    <a:lstStyle/>
                    <a:p>
                      <a:r>
                        <a:rPr kumimoji="1" lang="en-US" altLang="ja-JP" dirty="0" smtClean="0"/>
                        <a:t>XML</a:t>
                      </a:r>
                      <a:endParaRPr kumimoji="1" lang="ja-JP" altLang="en-US" dirty="0"/>
                    </a:p>
                  </a:txBody>
                  <a:tcPr/>
                </a:tc>
                <a:tc>
                  <a:txBody>
                    <a:bodyPr/>
                    <a:lstStyle/>
                    <a:p>
                      <a:r>
                        <a:rPr kumimoji="1" lang="en-US" altLang="ja-JP" dirty="0" smtClean="0"/>
                        <a:t>DB</a:t>
                      </a:r>
                      <a:endParaRPr kumimoji="1" lang="ja-JP" altLang="en-US" dirty="0"/>
                    </a:p>
                  </a:txBody>
                  <a:tcPr/>
                </a:tc>
                <a:tc>
                  <a:txBody>
                    <a:bodyPr/>
                    <a:lstStyle/>
                    <a:p>
                      <a:r>
                        <a:rPr kumimoji="1" lang="en-US" altLang="ja-JP" dirty="0" smtClean="0"/>
                        <a:t>GUI</a:t>
                      </a:r>
                      <a:endParaRPr kumimoji="1" lang="ja-JP" altLang="en-US" dirty="0"/>
                    </a:p>
                  </a:txBody>
                  <a:tcPr/>
                </a:tc>
              </a:tr>
              <a:tr h="370840">
                <a:tc>
                  <a:txBody>
                    <a:bodyPr/>
                    <a:lstStyle/>
                    <a:p>
                      <a:r>
                        <a:rPr kumimoji="1" lang="en-US" altLang="ja-JP" dirty="0" smtClean="0"/>
                        <a:t>62%</a:t>
                      </a:r>
                      <a:endParaRPr kumimoji="1" lang="ja-JP" altLang="en-US" dirty="0"/>
                    </a:p>
                  </a:txBody>
                  <a:tcPr/>
                </a:tc>
                <a:tc>
                  <a:txBody>
                    <a:bodyPr/>
                    <a:lstStyle/>
                    <a:p>
                      <a:r>
                        <a:rPr kumimoji="1" lang="en-US" altLang="ja-JP" dirty="0" smtClean="0"/>
                        <a:t>62%</a:t>
                      </a:r>
                      <a:endParaRPr kumimoji="1" lang="ja-JP" altLang="en-US" dirty="0"/>
                    </a:p>
                  </a:txBody>
                  <a:tcPr/>
                </a:tc>
                <a:tc>
                  <a:txBody>
                    <a:bodyPr/>
                    <a:lstStyle/>
                    <a:p>
                      <a:r>
                        <a:rPr kumimoji="1" lang="en-US" altLang="ja-JP" dirty="0" smtClean="0"/>
                        <a:t>81%</a:t>
                      </a:r>
                      <a:endParaRPr kumimoji="1" lang="ja-JP" altLang="en-US" dirty="0"/>
                    </a:p>
                  </a:txBody>
                  <a:tcPr/>
                </a:tc>
                <a:tc>
                  <a:txBody>
                    <a:bodyPr/>
                    <a:lstStyle/>
                    <a:p>
                      <a:r>
                        <a:rPr kumimoji="1" lang="en-US" altLang="ja-JP" dirty="0" smtClean="0"/>
                        <a:t>78%</a:t>
                      </a:r>
                      <a:endParaRPr kumimoji="1" lang="ja-JP" altLang="en-US" dirty="0"/>
                    </a:p>
                  </a:txBody>
                  <a:tcPr/>
                </a:tc>
              </a:tr>
            </a:tbl>
          </a:graphicData>
        </a:graphic>
      </p:graphicFrame>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抽出のカバレッジ</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26</a:t>
            </a:fld>
            <a:endParaRPr kumimoji="1" lang="ja-JP" altLang="en-US" dirty="0"/>
          </a:p>
        </p:txBody>
      </p:sp>
      <p:graphicFrame>
        <p:nvGraphicFramePr>
          <p:cNvPr id="5" name="表 4"/>
          <p:cNvGraphicFramePr>
            <a:graphicFrameLocks noGrp="1"/>
          </p:cNvGraphicFramePr>
          <p:nvPr/>
        </p:nvGraphicFramePr>
        <p:xfrm>
          <a:off x="714348" y="1785926"/>
          <a:ext cx="7429552" cy="3214710"/>
        </p:xfrm>
        <a:graphic>
          <a:graphicData uri="http://schemas.openxmlformats.org/drawingml/2006/table">
            <a:tbl>
              <a:tblPr firstRow="1" firstCol="1" bandRow="1">
                <a:tableStyleId>{21E4AEA4-8DFA-4A89-87EB-49C32662AFE0}</a:tableStyleId>
              </a:tblPr>
              <a:tblGrid>
                <a:gridCol w="1857388"/>
                <a:gridCol w="1857388"/>
                <a:gridCol w="1857388"/>
                <a:gridCol w="1857388"/>
              </a:tblGrid>
              <a:tr h="801885">
                <a:tc>
                  <a:txBody>
                    <a:bodyPr/>
                    <a:lstStyle/>
                    <a:p>
                      <a:r>
                        <a:rPr kumimoji="1" lang="ja-JP" altLang="en-US" dirty="0" smtClean="0"/>
                        <a:t>ドメイン</a:t>
                      </a:r>
                      <a:endParaRPr kumimoji="1" lang="ja-JP" altLang="en-US" dirty="0"/>
                    </a:p>
                  </a:txBody>
                  <a:tcPr/>
                </a:tc>
                <a:tc>
                  <a:txBody>
                    <a:bodyPr/>
                    <a:lstStyle/>
                    <a:p>
                      <a:r>
                        <a:rPr kumimoji="1" lang="ja-JP" altLang="en-US" dirty="0" smtClean="0"/>
                        <a:t>メソッド数</a:t>
                      </a:r>
                      <a:endParaRPr kumimoji="1" lang="ja-JP" altLang="en-US" dirty="0"/>
                    </a:p>
                  </a:txBody>
                  <a:tcPr/>
                </a:tc>
                <a:tc>
                  <a:txBody>
                    <a:bodyPr/>
                    <a:lstStyle/>
                    <a:p>
                      <a:r>
                        <a:rPr kumimoji="1" lang="ja-JP" altLang="en-US" dirty="0" smtClean="0"/>
                        <a:t>抽出を行ったメソッドの数</a:t>
                      </a:r>
                      <a:endParaRPr kumimoji="1" lang="ja-JP" altLang="en-US" dirty="0"/>
                    </a:p>
                  </a:txBody>
                  <a:tcPr/>
                </a:tc>
                <a:tc>
                  <a:txBody>
                    <a:bodyPr/>
                    <a:lstStyle/>
                    <a:p>
                      <a:r>
                        <a:rPr kumimoji="1" lang="ja-JP" altLang="en-US" dirty="0" smtClean="0"/>
                        <a:t>カバレッジ</a:t>
                      </a:r>
                      <a:endParaRPr kumimoji="1" lang="ja-JP" altLang="en-US" dirty="0"/>
                    </a:p>
                  </a:txBody>
                  <a:tcPr/>
                </a:tc>
              </a:tr>
              <a:tr h="536980">
                <a:tc>
                  <a:txBody>
                    <a:bodyPr/>
                    <a:lstStyle/>
                    <a:p>
                      <a:r>
                        <a:rPr kumimoji="1" lang="en-US" altLang="ja-JP" dirty="0" smtClean="0"/>
                        <a:t>GUI</a:t>
                      </a:r>
                      <a:endParaRPr kumimoji="1" lang="ja-JP" altLang="en-US" dirty="0"/>
                    </a:p>
                  </a:txBody>
                  <a:tcPr/>
                </a:tc>
                <a:tc>
                  <a:txBody>
                    <a:bodyPr/>
                    <a:lstStyle/>
                    <a:p>
                      <a:pPr algn="r"/>
                      <a:r>
                        <a:rPr kumimoji="1" lang="en-US" altLang="ja-JP" sz="1800" kern="1200" baseline="0" dirty="0" smtClean="0">
                          <a:solidFill>
                            <a:schemeClr val="dk1"/>
                          </a:solidFill>
                          <a:latin typeface="+mn-lt"/>
                          <a:ea typeface="+mn-ea"/>
                          <a:cs typeface="+mn-cs"/>
                        </a:rPr>
                        <a:t>74707</a:t>
                      </a:r>
                      <a:endParaRPr kumimoji="1" lang="en-US" altLang="ja-JP" dirty="0" smtClean="0"/>
                    </a:p>
                  </a:txBody>
                  <a:tcPr/>
                </a:tc>
                <a:tc>
                  <a:txBody>
                    <a:bodyPr/>
                    <a:lstStyle/>
                    <a:p>
                      <a:pPr algn="r"/>
                      <a:r>
                        <a:rPr lang="en-US" altLang="ja-JP" dirty="0" smtClean="0"/>
                        <a:t>67276</a:t>
                      </a:r>
                      <a:endParaRPr kumimoji="1" lang="en-US" altLang="ja-JP" dirty="0" smtClean="0"/>
                    </a:p>
                  </a:txBody>
                  <a:tcPr/>
                </a:tc>
                <a:tc>
                  <a:txBody>
                    <a:bodyPr/>
                    <a:lstStyle/>
                    <a:p>
                      <a:pPr algn="r"/>
                      <a:r>
                        <a:rPr kumimoji="1" lang="en-US" altLang="ja-JP" dirty="0" smtClean="0"/>
                        <a:t>90%</a:t>
                      </a:r>
                      <a:endParaRPr kumimoji="1" lang="en-US" altLang="ja-JP" dirty="0" smtClean="0"/>
                    </a:p>
                  </a:txBody>
                  <a:tcPr/>
                </a:tc>
              </a:tr>
              <a:tr h="536980">
                <a:tc>
                  <a:txBody>
                    <a:bodyPr/>
                    <a:lstStyle/>
                    <a:p>
                      <a:r>
                        <a:rPr kumimoji="1" lang="en-US" altLang="ja-JP" dirty="0" smtClean="0"/>
                        <a:t>Database</a:t>
                      </a:r>
                      <a:endParaRPr kumimoji="1" lang="ja-JP" altLang="en-US" dirty="0"/>
                    </a:p>
                  </a:txBody>
                  <a:tcPr/>
                </a:tc>
                <a:tc>
                  <a:txBody>
                    <a:bodyPr/>
                    <a:lstStyle/>
                    <a:p>
                      <a:pPr algn="r"/>
                      <a:r>
                        <a:rPr lang="en-US" altLang="ja-JP" dirty="0" smtClean="0"/>
                        <a:t>55812</a:t>
                      </a:r>
                      <a:endParaRPr kumimoji="1" lang="ja-JP" altLang="en-US" dirty="0"/>
                    </a:p>
                  </a:txBody>
                  <a:tcPr/>
                </a:tc>
                <a:tc>
                  <a:txBody>
                    <a:bodyPr/>
                    <a:lstStyle/>
                    <a:p>
                      <a:pPr algn="r"/>
                      <a:r>
                        <a:rPr lang="en-US" altLang="ja-JP" dirty="0" smtClean="0"/>
                        <a:t>46885</a:t>
                      </a:r>
                      <a:endParaRPr kumimoji="1" lang="ja-JP" altLang="en-US" dirty="0"/>
                    </a:p>
                  </a:txBody>
                  <a:tcPr/>
                </a:tc>
                <a:tc>
                  <a:txBody>
                    <a:bodyPr/>
                    <a:lstStyle/>
                    <a:p>
                      <a:pPr algn="r"/>
                      <a:r>
                        <a:rPr kumimoji="1" lang="en-US" altLang="ja-JP" dirty="0" smtClean="0"/>
                        <a:t>84%</a:t>
                      </a:r>
                      <a:endParaRPr kumimoji="1" lang="ja-JP" altLang="en-US" dirty="0"/>
                    </a:p>
                  </a:txBody>
                  <a:tcPr/>
                </a:tc>
              </a:tr>
              <a:tr h="801885">
                <a:tc>
                  <a:txBody>
                    <a:bodyPr/>
                    <a:lstStyle/>
                    <a:p>
                      <a:r>
                        <a:rPr kumimoji="1" lang="en-US" altLang="ja-JP" dirty="0" smtClean="0"/>
                        <a:t>Web Application</a:t>
                      </a:r>
                      <a:endParaRPr kumimoji="1" lang="ja-JP" altLang="en-US" dirty="0"/>
                    </a:p>
                  </a:txBody>
                  <a:tcPr/>
                </a:tc>
                <a:tc>
                  <a:txBody>
                    <a:bodyPr/>
                    <a:lstStyle/>
                    <a:p>
                      <a:pPr algn="r"/>
                      <a:r>
                        <a:rPr lang="en-US" altLang="ja-JP" dirty="0" smtClean="0"/>
                        <a:t>74127</a:t>
                      </a:r>
                      <a:endParaRPr kumimoji="1" lang="ja-JP" altLang="en-US" dirty="0"/>
                    </a:p>
                  </a:txBody>
                  <a:tcPr/>
                </a:tc>
                <a:tc>
                  <a:txBody>
                    <a:bodyPr/>
                    <a:lstStyle/>
                    <a:p>
                      <a:pPr algn="r"/>
                      <a:r>
                        <a:rPr lang="en-US" altLang="ja-JP" dirty="0" smtClean="0"/>
                        <a:t>60326</a:t>
                      </a:r>
                      <a:endParaRPr kumimoji="1" lang="ja-JP" altLang="en-US" dirty="0"/>
                    </a:p>
                  </a:txBody>
                  <a:tcPr/>
                </a:tc>
                <a:tc>
                  <a:txBody>
                    <a:bodyPr/>
                    <a:lstStyle/>
                    <a:p>
                      <a:pPr algn="r"/>
                      <a:r>
                        <a:rPr kumimoji="1" lang="en-US" altLang="ja-JP" dirty="0" smtClean="0"/>
                        <a:t>81%</a:t>
                      </a:r>
                      <a:endParaRPr kumimoji="1" lang="ja-JP" altLang="en-US" dirty="0"/>
                    </a:p>
                  </a:txBody>
                  <a:tcPr/>
                </a:tc>
              </a:tr>
              <a:tr h="536980">
                <a:tc>
                  <a:txBody>
                    <a:bodyPr/>
                    <a:lstStyle/>
                    <a:p>
                      <a:r>
                        <a:rPr kumimoji="1" lang="en-US" altLang="ja-JP" dirty="0" smtClean="0"/>
                        <a:t>XML</a:t>
                      </a:r>
                      <a:endParaRPr kumimoji="1" lang="ja-JP" altLang="en-US" dirty="0"/>
                    </a:p>
                  </a:txBody>
                  <a:tcPr/>
                </a:tc>
                <a:tc>
                  <a:txBody>
                    <a:bodyPr/>
                    <a:lstStyle/>
                    <a:p>
                      <a:pPr algn="r"/>
                      <a:r>
                        <a:rPr lang="en-US" altLang="ja-JP" dirty="0" smtClean="0"/>
                        <a:t>298696</a:t>
                      </a:r>
                      <a:endParaRPr kumimoji="1" lang="ja-JP" altLang="en-US" dirty="0"/>
                    </a:p>
                  </a:txBody>
                  <a:tcPr/>
                </a:tc>
                <a:tc>
                  <a:txBody>
                    <a:bodyPr/>
                    <a:lstStyle/>
                    <a:p>
                      <a:pPr algn="r"/>
                      <a:r>
                        <a:rPr lang="en-US" altLang="ja-JP" dirty="0" smtClean="0"/>
                        <a:t>247918</a:t>
                      </a:r>
                      <a:endParaRPr kumimoji="1" lang="ja-JP" altLang="en-US" dirty="0"/>
                    </a:p>
                  </a:txBody>
                  <a:tcPr/>
                </a:tc>
                <a:tc>
                  <a:txBody>
                    <a:bodyPr/>
                    <a:lstStyle/>
                    <a:p>
                      <a:pPr algn="r"/>
                      <a:r>
                        <a:rPr kumimoji="1" lang="en-US" altLang="ja-JP" dirty="0" smtClean="0"/>
                        <a:t>83%</a:t>
                      </a:r>
                      <a:endParaRPr kumimoji="1" lang="ja-JP" altLang="en-US" dirty="0"/>
                    </a:p>
                  </a:txBody>
                  <a:tcPr/>
                </a:tc>
              </a:tr>
            </a:tbl>
          </a:graphicData>
        </a:graphic>
      </p:graphicFrame>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 2"/>
          <p:cNvSpPr>
            <a:spLocks noGrp="1"/>
          </p:cNvSpPr>
          <p:nvPr>
            <p:ph idx="1"/>
          </p:nvPr>
        </p:nvSpPr>
        <p:spPr>
          <a:xfrm>
            <a:off x="457200" y="1412875"/>
            <a:ext cx="8229600" cy="2730505"/>
          </a:xfrm>
        </p:spPr>
        <p:txBody>
          <a:bodyPr>
            <a:normAutofit fontScale="77500" lnSpcReduction="20000"/>
          </a:bodyPr>
          <a:lstStyle/>
          <a:p>
            <a:r>
              <a:rPr lang="ja-JP" altLang="en-US" dirty="0" smtClean="0"/>
              <a:t>実験目的</a:t>
            </a:r>
            <a:endParaRPr lang="en-US" altLang="ja-JP" dirty="0" smtClean="0"/>
          </a:p>
          <a:p>
            <a:pPr lvl="1"/>
            <a:r>
              <a:rPr lang="ja-JP" altLang="en-US" sz="2600" dirty="0" smtClean="0"/>
              <a:t>提案手法により作成した辞書に含まれる動詞</a:t>
            </a:r>
            <a:r>
              <a:rPr lang="en-US" altLang="ja-JP" sz="2600" dirty="0" smtClean="0"/>
              <a:t>-</a:t>
            </a:r>
            <a:r>
              <a:rPr lang="ja-JP" altLang="en-US" sz="2600" dirty="0" smtClean="0"/>
              <a:t>目的語関係の評価</a:t>
            </a:r>
            <a:endParaRPr lang="en-US" altLang="ja-JP" sz="2600" dirty="0" smtClean="0"/>
          </a:p>
          <a:p>
            <a:pPr lvl="2"/>
            <a:r>
              <a:rPr lang="ja-JP" altLang="en-US" dirty="0" smtClean="0"/>
              <a:t>特定のドメインを対象とした命名支援のための辞書に含まれるのに適当かどうか</a:t>
            </a:r>
            <a:endParaRPr lang="en-US" altLang="ja-JP" dirty="0" smtClean="0"/>
          </a:p>
          <a:p>
            <a:r>
              <a:rPr lang="ja-JP" altLang="en-US" dirty="0" smtClean="0"/>
              <a:t>実験対象</a:t>
            </a:r>
            <a:endParaRPr lang="en-US" altLang="ja-JP" dirty="0" smtClean="0"/>
          </a:p>
          <a:p>
            <a:pPr lvl="1" algn="just"/>
            <a:r>
              <a:rPr lang="ja-JP" altLang="en-US" dirty="0" smtClean="0"/>
              <a:t>抽出パターンを</a:t>
            </a:r>
            <a:r>
              <a:rPr lang="en-US" altLang="ja-JP" dirty="0" smtClean="0"/>
              <a:t>31</a:t>
            </a:r>
            <a:r>
              <a:rPr lang="ja-JP" altLang="en-US" dirty="0" smtClean="0"/>
              <a:t>個定義</a:t>
            </a:r>
            <a:endParaRPr lang="en-US" altLang="ja-JP" dirty="0" smtClean="0"/>
          </a:p>
          <a:p>
            <a:pPr lvl="1"/>
            <a:r>
              <a:rPr lang="en-US" altLang="ja-JP" dirty="0" smtClean="0"/>
              <a:t>4</a:t>
            </a:r>
            <a:r>
              <a:rPr lang="ja-JP" altLang="en-US" dirty="0" err="1" smtClean="0"/>
              <a:t>つの</a:t>
            </a:r>
            <a:r>
              <a:rPr lang="ja-JP" altLang="en-US" dirty="0" smtClean="0"/>
              <a:t>ドメインの辞書を作成</a:t>
            </a:r>
            <a:endParaRPr lang="en-US" altLang="ja-JP" dirty="0" smtClean="0"/>
          </a:p>
          <a:p>
            <a:pPr lvl="2"/>
            <a:r>
              <a:rPr lang="en-US" altLang="ja-JP" dirty="0" smtClean="0"/>
              <a:t>2</a:t>
            </a:r>
            <a:r>
              <a:rPr lang="ja-JP" altLang="en-US" dirty="0" smtClean="0"/>
              <a:t>つ以上のソフトウェアに出現した三つ組を収録</a:t>
            </a:r>
            <a:endParaRPr lang="en-US" altLang="ja-JP" dirty="0" smtClean="0"/>
          </a:p>
          <a:p>
            <a:pPr lvl="2"/>
            <a:endParaRPr lang="en-US" altLang="ja-JP" dirty="0" smtClean="0"/>
          </a:p>
          <a:p>
            <a:pPr lvl="2"/>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27</a:t>
            </a:fld>
            <a:endParaRPr kumimoji="1" lang="ja-JP" altLang="en-US"/>
          </a:p>
        </p:txBody>
      </p:sp>
      <p:graphicFrame>
        <p:nvGraphicFramePr>
          <p:cNvPr id="5" name="表 4"/>
          <p:cNvGraphicFramePr>
            <a:graphicFrameLocks noGrp="1"/>
          </p:cNvGraphicFramePr>
          <p:nvPr/>
        </p:nvGraphicFramePr>
        <p:xfrm>
          <a:off x="714348" y="4000504"/>
          <a:ext cx="7358115" cy="2143140"/>
        </p:xfrm>
        <a:graphic>
          <a:graphicData uri="http://schemas.openxmlformats.org/drawingml/2006/table">
            <a:tbl>
              <a:tblPr firstRow="1" firstCol="1" bandRow="1">
                <a:tableStyleId>{21E4AEA4-8DFA-4A89-87EB-49C32662AFE0}</a:tableStyleId>
              </a:tblPr>
              <a:tblGrid>
                <a:gridCol w="2452705"/>
                <a:gridCol w="2452705"/>
                <a:gridCol w="2452705"/>
              </a:tblGrid>
              <a:tr h="428628">
                <a:tc>
                  <a:txBody>
                    <a:bodyPr/>
                    <a:lstStyle/>
                    <a:p>
                      <a:r>
                        <a:rPr kumimoji="1" lang="ja-JP" altLang="en-US" dirty="0" smtClean="0"/>
                        <a:t>ドメイン</a:t>
                      </a:r>
                      <a:endParaRPr kumimoji="1" lang="ja-JP" altLang="en-US" dirty="0"/>
                    </a:p>
                  </a:txBody>
                  <a:tcPr/>
                </a:tc>
                <a:tc>
                  <a:txBody>
                    <a:bodyPr/>
                    <a:lstStyle/>
                    <a:p>
                      <a:r>
                        <a:rPr kumimoji="1" lang="ja-JP" altLang="en-US" baseline="0" dirty="0" smtClean="0"/>
                        <a:t> 入力した</a:t>
                      </a:r>
                      <a:r>
                        <a:rPr kumimoji="1" lang="ja-JP" altLang="en-US" dirty="0" smtClean="0"/>
                        <a:t>ソフトウェア数</a:t>
                      </a:r>
                      <a:endParaRPr kumimoji="1" lang="ja-JP" altLang="en-US" dirty="0"/>
                    </a:p>
                  </a:txBody>
                  <a:tcPr/>
                </a:tc>
                <a:tc>
                  <a:txBody>
                    <a:bodyPr/>
                    <a:lstStyle/>
                    <a:p>
                      <a:r>
                        <a:rPr kumimoji="1" lang="ja-JP" altLang="en-US" dirty="0" smtClean="0"/>
                        <a:t>収録した三つ組の数</a:t>
                      </a:r>
                      <a:endParaRPr kumimoji="1" lang="ja-JP" altLang="en-US" dirty="0"/>
                    </a:p>
                  </a:txBody>
                  <a:tcPr/>
                </a:tc>
              </a:tr>
              <a:tr h="428628">
                <a:tc>
                  <a:txBody>
                    <a:bodyPr/>
                    <a:lstStyle/>
                    <a:p>
                      <a:r>
                        <a:rPr kumimoji="1" lang="en-US" altLang="ja-JP" dirty="0" smtClean="0"/>
                        <a:t>GUI</a:t>
                      </a:r>
                      <a:endParaRPr kumimoji="1" lang="ja-JP" altLang="en-US" dirty="0"/>
                    </a:p>
                  </a:txBody>
                  <a:tcPr/>
                </a:tc>
                <a:tc>
                  <a:txBody>
                    <a:bodyPr/>
                    <a:lstStyle/>
                    <a:p>
                      <a:pPr algn="r"/>
                      <a:r>
                        <a:rPr kumimoji="1" lang="en-US" altLang="ja-JP" dirty="0" smtClean="0"/>
                        <a:t>7</a:t>
                      </a:r>
                    </a:p>
                  </a:txBody>
                  <a:tcPr/>
                </a:tc>
                <a:tc>
                  <a:txBody>
                    <a:bodyPr/>
                    <a:lstStyle/>
                    <a:p>
                      <a:pPr algn="r"/>
                      <a:r>
                        <a:rPr kumimoji="1" lang="en-US" altLang="ja-JP" dirty="0" smtClean="0"/>
                        <a:t>407</a:t>
                      </a:r>
                      <a:endParaRPr kumimoji="1" lang="ja-JP" altLang="en-US" dirty="0"/>
                    </a:p>
                  </a:txBody>
                  <a:tcPr/>
                </a:tc>
              </a:tr>
              <a:tr h="428628">
                <a:tc>
                  <a:txBody>
                    <a:bodyPr/>
                    <a:lstStyle/>
                    <a:p>
                      <a:r>
                        <a:rPr kumimoji="1" lang="en-US" altLang="ja-JP" dirty="0" smtClean="0"/>
                        <a:t>Database</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672</a:t>
                      </a:r>
                      <a:endParaRPr kumimoji="1" lang="ja-JP" altLang="en-US" dirty="0"/>
                    </a:p>
                  </a:txBody>
                  <a:tcPr/>
                </a:tc>
              </a:tr>
              <a:tr h="428628">
                <a:tc>
                  <a:txBody>
                    <a:bodyPr/>
                    <a:lstStyle/>
                    <a:p>
                      <a:r>
                        <a:rPr kumimoji="1" lang="en-US" altLang="ja-JP" dirty="0" smtClean="0"/>
                        <a:t>Web Application</a:t>
                      </a:r>
                      <a:endParaRPr kumimoji="1" lang="ja-JP" altLang="en-US" dirty="0"/>
                    </a:p>
                  </a:txBody>
                  <a:tcPr/>
                </a:tc>
                <a:tc>
                  <a:txBody>
                    <a:bodyPr/>
                    <a:lstStyle/>
                    <a:p>
                      <a:pPr algn="r"/>
                      <a:r>
                        <a:rPr kumimoji="1" lang="en-US" altLang="ja-JP" dirty="0" smtClean="0"/>
                        <a:t>10</a:t>
                      </a:r>
                      <a:endParaRPr kumimoji="1" lang="ja-JP" altLang="en-US" dirty="0"/>
                    </a:p>
                  </a:txBody>
                  <a:tcPr/>
                </a:tc>
                <a:tc>
                  <a:txBody>
                    <a:bodyPr/>
                    <a:lstStyle/>
                    <a:p>
                      <a:pPr algn="r"/>
                      <a:r>
                        <a:rPr kumimoji="1" lang="en-US" altLang="ja-JP" dirty="0" smtClean="0"/>
                        <a:t>282</a:t>
                      </a:r>
                      <a:endParaRPr kumimoji="1" lang="ja-JP" altLang="en-US" dirty="0"/>
                    </a:p>
                  </a:txBody>
                  <a:tcPr/>
                </a:tc>
              </a:tr>
              <a:tr h="428628">
                <a:tc>
                  <a:txBody>
                    <a:bodyPr/>
                    <a:lstStyle/>
                    <a:p>
                      <a:r>
                        <a:rPr kumimoji="1" lang="en-US" altLang="ja-JP" dirty="0" smtClean="0"/>
                        <a:t>XML</a:t>
                      </a:r>
                      <a:endParaRPr kumimoji="1" lang="ja-JP" altLang="en-US" dirty="0"/>
                    </a:p>
                  </a:txBody>
                  <a:tcPr/>
                </a:tc>
                <a:tc>
                  <a:txBody>
                    <a:bodyPr/>
                    <a:lstStyle/>
                    <a:p>
                      <a:pPr algn="r"/>
                      <a:r>
                        <a:rPr kumimoji="1" lang="en-US" altLang="ja-JP" dirty="0" smtClean="0"/>
                        <a:t>11</a:t>
                      </a:r>
                      <a:endParaRPr kumimoji="1" lang="ja-JP" altLang="en-US" dirty="0"/>
                    </a:p>
                  </a:txBody>
                  <a:tcPr/>
                </a:tc>
                <a:tc>
                  <a:txBody>
                    <a:bodyPr/>
                    <a:lstStyle/>
                    <a:p>
                      <a:pPr algn="r"/>
                      <a:r>
                        <a:rPr kumimoji="1" lang="en-US" altLang="ja-JP" dirty="0" smtClean="0"/>
                        <a:t>547</a:t>
                      </a:r>
                      <a:endParaRPr kumimoji="1" lang="ja-JP" altLang="en-US" dirty="0"/>
                    </a:p>
                  </a:txBody>
                  <a:tcPr/>
                </a:tc>
              </a:tr>
            </a:tbl>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実験方法</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sz="3000" dirty="0" smtClean="0"/>
              <a:t>辞書に収録された三つ組に対するアンケート調査</a:t>
            </a:r>
            <a:endParaRPr lang="en-US" altLang="ja-JP" sz="3000" dirty="0" smtClean="0"/>
          </a:p>
          <a:p>
            <a:pPr lvl="1"/>
            <a:r>
              <a:rPr lang="ja-JP" altLang="en-US" dirty="0" smtClean="0"/>
              <a:t>各三つ組が命名支援のための辞書に収録するのに適当かどうかを評価</a:t>
            </a:r>
            <a:endParaRPr lang="en-US" altLang="ja-JP" dirty="0" smtClean="0"/>
          </a:p>
          <a:p>
            <a:pPr lvl="1"/>
            <a:r>
              <a:rPr lang="ja-JP" altLang="en-US" dirty="0" smtClean="0"/>
              <a:t>各辞書から</a:t>
            </a:r>
            <a:r>
              <a:rPr lang="en-US" altLang="ja-JP" dirty="0" smtClean="0"/>
              <a:t>90</a:t>
            </a:r>
            <a:r>
              <a:rPr lang="ja-JP" altLang="en-US" dirty="0" smtClean="0"/>
              <a:t>個の組をランダムに抽出</a:t>
            </a:r>
            <a:endParaRPr lang="en-US" altLang="ja-JP" dirty="0" smtClean="0"/>
          </a:p>
          <a:p>
            <a:pPr>
              <a:buNone/>
            </a:pPr>
            <a:endParaRPr lang="en-US" altLang="ja-JP" dirty="0" smtClean="0"/>
          </a:p>
          <a:p>
            <a:r>
              <a:rPr lang="ja-JP" altLang="en-US" dirty="0" smtClean="0"/>
              <a:t>被験者は井上研究室の学生</a:t>
            </a:r>
            <a:r>
              <a:rPr lang="en-US" altLang="ja-JP" dirty="0" smtClean="0"/>
              <a:t>6</a:t>
            </a:r>
            <a:r>
              <a:rPr lang="ja-JP" altLang="en-US" dirty="0" smtClean="0"/>
              <a:t>人</a:t>
            </a:r>
            <a:endParaRPr lang="en-US" altLang="ja-JP" dirty="0" smtClean="0"/>
          </a:p>
          <a:p>
            <a:pPr lvl="1"/>
            <a:r>
              <a:rPr lang="ja-JP" altLang="en-US" dirty="0" smtClean="0"/>
              <a:t>全員</a:t>
            </a:r>
            <a:r>
              <a:rPr lang="en-US" altLang="ja-JP" dirty="0" smtClean="0"/>
              <a:t>Java</a:t>
            </a:r>
            <a:r>
              <a:rPr lang="ja-JP" altLang="en-US" dirty="0" smtClean="0"/>
              <a:t>を用いた開発経験あり</a:t>
            </a:r>
            <a:endParaRPr lang="en-US" altLang="ja-JP" dirty="0" smtClean="0"/>
          </a:p>
          <a:p>
            <a:pPr lvl="1"/>
            <a:r>
              <a:rPr lang="ja-JP" altLang="en-US" dirty="0" smtClean="0"/>
              <a:t>被験者が開発経験のあるドメインを対象とした辞書に対して回答</a:t>
            </a:r>
            <a:endParaRPr lang="en-US" altLang="ja-JP" dirty="0" smtClean="0"/>
          </a:p>
          <a:p>
            <a:pPr lvl="1"/>
            <a:r>
              <a:rPr lang="en-US" altLang="ja-JP" dirty="0" smtClean="0"/>
              <a:t>1</a:t>
            </a:r>
            <a:r>
              <a:rPr lang="ja-JP" altLang="en-US" dirty="0" smtClean="0"/>
              <a:t>人あたり</a:t>
            </a:r>
            <a:r>
              <a:rPr lang="en-US" altLang="ja-JP" dirty="0" smtClean="0"/>
              <a:t>2</a:t>
            </a:r>
            <a:r>
              <a:rPr lang="ja-JP" altLang="en-US" dirty="0" err="1" smtClean="0"/>
              <a:t>つの</a:t>
            </a:r>
            <a:r>
              <a:rPr lang="ja-JP" altLang="en-US" dirty="0" smtClean="0"/>
              <a:t>辞書に対して回答</a:t>
            </a:r>
            <a:endParaRPr lang="en-US" altLang="ja-JP" dirty="0" smtClean="0"/>
          </a:p>
          <a:p>
            <a:pPr lvl="1"/>
            <a:r>
              <a:rPr lang="en-US" altLang="ja-JP" dirty="0" smtClean="0"/>
              <a:t>1</a:t>
            </a:r>
            <a:r>
              <a:rPr lang="ja-JP" altLang="en-US" dirty="0" err="1" smtClean="0"/>
              <a:t>つの</a:t>
            </a:r>
            <a:r>
              <a:rPr lang="ja-JP" altLang="en-US" dirty="0" smtClean="0"/>
              <a:t>辞書につき</a:t>
            </a:r>
            <a:r>
              <a:rPr lang="en-US" altLang="ja-JP" dirty="0" smtClean="0"/>
              <a:t>3</a:t>
            </a:r>
            <a:r>
              <a:rPr lang="ja-JP" altLang="en-US" dirty="0" smtClean="0"/>
              <a:t>人の被験者に</a:t>
            </a:r>
            <a:r>
              <a:rPr lang="en-US" altLang="ja-JP" dirty="0" smtClean="0"/>
              <a:t>30</a:t>
            </a:r>
            <a:r>
              <a:rPr lang="ja-JP" altLang="en-US" dirty="0" smtClean="0"/>
              <a:t>組づつ評価してもらう</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28</a:t>
            </a:fld>
            <a:endParaRPr kumimoji="1" lang="ja-JP" alt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実験結果</a:t>
            </a:r>
            <a:endParaRPr kumimoji="1" lang="ja-JP" altLang="en-US" dirty="0"/>
          </a:p>
        </p:txBody>
      </p:sp>
      <p:graphicFrame>
        <p:nvGraphicFramePr>
          <p:cNvPr id="9" name="グラフ 8"/>
          <p:cNvGraphicFramePr/>
          <p:nvPr/>
        </p:nvGraphicFramePr>
        <p:xfrm>
          <a:off x="214282" y="1357298"/>
          <a:ext cx="3590925" cy="25717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グラフ 9"/>
          <p:cNvGraphicFramePr/>
          <p:nvPr/>
        </p:nvGraphicFramePr>
        <p:xfrm>
          <a:off x="5286380" y="1428736"/>
          <a:ext cx="3476623" cy="26955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グラフ 10"/>
          <p:cNvGraphicFramePr/>
          <p:nvPr/>
        </p:nvGraphicFramePr>
        <p:xfrm>
          <a:off x="357158" y="4000504"/>
          <a:ext cx="2952750" cy="2390776"/>
        </p:xfrm>
        <a:graphic>
          <a:graphicData uri="http://schemas.openxmlformats.org/drawingml/2006/chart">
            <c:chart xmlns:c="http://schemas.openxmlformats.org/drawingml/2006/chart" xmlns:r="http://schemas.openxmlformats.org/officeDocument/2006/relationships" r:id="rId4"/>
          </a:graphicData>
        </a:graphic>
      </p:graphicFrame>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29</a:t>
            </a:fld>
            <a:endParaRPr kumimoji="1" lang="ja-JP" alt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プログラム理解</a:t>
            </a:r>
            <a:endParaRPr kumimoji="1" lang="ja-JP" altLang="en-US" dirty="0"/>
          </a:p>
        </p:txBody>
      </p:sp>
      <p:sp>
        <p:nvSpPr>
          <p:cNvPr id="3" name="コンテンツ プレースホルダ 2"/>
          <p:cNvSpPr>
            <a:spLocks noGrp="1"/>
          </p:cNvSpPr>
          <p:nvPr>
            <p:ph idx="1"/>
          </p:nvPr>
        </p:nvSpPr>
        <p:spPr/>
        <p:txBody>
          <a:bodyPr/>
          <a:lstStyle/>
          <a:p>
            <a:r>
              <a:rPr lang="ja-JP" altLang="en-US" sz="3000" dirty="0" smtClean="0"/>
              <a:t>ソフトウェア保守の際大きな時間を消費する</a:t>
            </a:r>
            <a:r>
              <a:rPr lang="en-US" altLang="ja-JP" sz="3000" baseline="30000" dirty="0" smtClean="0"/>
              <a:t>[1]</a:t>
            </a:r>
          </a:p>
          <a:p>
            <a:r>
              <a:rPr kumimoji="1" lang="ja-JP" altLang="en-US" dirty="0" smtClean="0"/>
              <a:t>識別子の名前が重要な役割を果たす</a:t>
            </a:r>
            <a:r>
              <a:rPr lang="en-US" altLang="ja-JP" baseline="30000" dirty="0" smtClean="0"/>
              <a:t>[2][3]</a:t>
            </a:r>
            <a:endParaRPr kumimoji="1" lang="en-US" altLang="ja-JP" baseline="30000" dirty="0" smtClean="0"/>
          </a:p>
          <a:p>
            <a:pPr lvl="1"/>
            <a:r>
              <a:rPr lang="ja-JP" altLang="en-US" dirty="0" smtClean="0"/>
              <a:t>作業者はプログラム要素の役割を名前から推測し，アプリケーションドメインの知識と対応づける</a:t>
            </a:r>
            <a:endParaRPr lang="en-US" altLang="ja-JP" dirty="0" smtClean="0"/>
          </a:p>
          <a:p>
            <a:r>
              <a:rPr lang="ja-JP" altLang="en-US" dirty="0" smtClean="0"/>
              <a:t>識別子に不適切な命名がなされた場合，プログラム理解に多大な時間を要する</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dirty="0"/>
          </a:p>
        </p:txBody>
      </p:sp>
      <p:sp>
        <p:nvSpPr>
          <p:cNvPr id="5" name="テキスト ボックス 4"/>
          <p:cNvSpPr txBox="1"/>
          <p:nvPr/>
        </p:nvSpPr>
        <p:spPr>
          <a:xfrm>
            <a:off x="857224" y="5143512"/>
            <a:ext cx="7786742" cy="1169551"/>
          </a:xfrm>
          <a:prstGeom prst="rect">
            <a:avLst/>
          </a:prstGeom>
          <a:solidFill>
            <a:schemeClr val="bg1"/>
          </a:solidFill>
        </p:spPr>
        <p:txBody>
          <a:bodyPr wrap="square" rtlCol="0">
            <a:spAutoFit/>
          </a:bodyPr>
          <a:lstStyle/>
          <a:p>
            <a:r>
              <a:rPr lang="en-US" altLang="ja-JP" sz="1400" dirty="0" smtClean="0"/>
              <a:t>[1]</a:t>
            </a:r>
            <a:r>
              <a:rPr lang="ja-JP" altLang="en-US" sz="1400" dirty="0" smtClean="0"/>
              <a:t> </a:t>
            </a:r>
            <a:r>
              <a:rPr lang="en-US" altLang="ja-JP" sz="1400" dirty="0" smtClean="0"/>
              <a:t>: R. K. </a:t>
            </a:r>
            <a:r>
              <a:rPr lang="en-US" altLang="ja-JP" sz="1400" dirty="0" err="1" smtClean="0"/>
              <a:t>Fieldstad</a:t>
            </a:r>
            <a:r>
              <a:rPr lang="en-US" altLang="ja-JP" sz="1400" dirty="0" smtClean="0"/>
              <a:t> and W. T. </a:t>
            </a:r>
            <a:r>
              <a:rPr lang="en-US" altLang="ja-JP" sz="1400" dirty="0" err="1" smtClean="0"/>
              <a:t>Hamlen</a:t>
            </a:r>
            <a:r>
              <a:rPr lang="en-US" altLang="ja-JP" sz="1400" dirty="0" smtClean="0"/>
              <a:t>.</a:t>
            </a:r>
            <a:r>
              <a:rPr lang="ja-JP" altLang="en-US" sz="1400" b="1" dirty="0" smtClean="0"/>
              <a:t>  </a:t>
            </a:r>
            <a:r>
              <a:rPr lang="en-US" altLang="ja-JP" sz="1400" dirty="0" smtClean="0"/>
              <a:t>Application Program Maintenance Study: Report to Our </a:t>
            </a:r>
          </a:p>
          <a:p>
            <a:r>
              <a:rPr lang="en-US" altLang="ja-JP" sz="1400" dirty="0" smtClean="0"/>
              <a:t>        Respondents</a:t>
            </a:r>
          </a:p>
          <a:p>
            <a:r>
              <a:rPr lang="en-US" altLang="ja-JP" sz="1400" dirty="0" smtClean="0"/>
              <a:t>[</a:t>
            </a:r>
            <a:r>
              <a:rPr kumimoji="1" lang="en-US" altLang="ja-JP" sz="1400" dirty="0" smtClean="0"/>
              <a:t>2]</a:t>
            </a:r>
            <a:r>
              <a:rPr lang="en-US" altLang="ja-JP" sz="1400" dirty="0" smtClean="0"/>
              <a:t>:</a:t>
            </a:r>
            <a:r>
              <a:rPr kumimoji="1" lang="ja-JP" altLang="en-US" sz="1400" dirty="0" smtClean="0"/>
              <a:t> </a:t>
            </a:r>
            <a:r>
              <a:rPr lang="fr-FR" altLang="ja-JP" sz="1400" dirty="0" smtClean="0"/>
              <a:t>A. Von Mayrhauser and A. M. Vans. </a:t>
            </a:r>
            <a:r>
              <a:rPr lang="en-US" altLang="ja-JP" sz="1400" dirty="0" err="1" smtClean="0"/>
              <a:t>Identication</a:t>
            </a:r>
            <a:r>
              <a:rPr lang="en-US" altLang="ja-JP" sz="1400" dirty="0" smtClean="0"/>
              <a:t> of Dynamic Comprehension </a:t>
            </a:r>
            <a:r>
              <a:rPr lang="fr-FR" altLang="ja-JP" sz="1400" dirty="0" smtClean="0"/>
              <a:t>Processes </a:t>
            </a:r>
          </a:p>
          <a:p>
            <a:r>
              <a:rPr lang="fr-FR" altLang="ja-JP" sz="1400" dirty="0" smtClean="0"/>
              <a:t>      During Large Scale Maintenance</a:t>
            </a:r>
            <a:endParaRPr kumimoji="1" lang="fr-FR" altLang="ja-JP" sz="1400" dirty="0" smtClean="0"/>
          </a:p>
          <a:p>
            <a:r>
              <a:rPr lang="en-US" altLang="ja-JP" sz="1400" dirty="0" smtClean="0"/>
              <a:t>[3]:</a:t>
            </a:r>
            <a:r>
              <a:rPr lang="ja-JP" altLang="en-US" sz="1400" dirty="0" smtClean="0"/>
              <a:t> </a:t>
            </a:r>
            <a:r>
              <a:rPr lang="en-US" altLang="ja-JP" sz="1400" dirty="0" smtClean="0"/>
              <a:t>Nancy Pennington. Comprehension strategies in programming</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400" dirty="0" smtClean="0"/>
              <a:t>被験者</a:t>
            </a:r>
            <a:r>
              <a:rPr kumimoji="1" lang="ja-JP" altLang="en-US" sz="3400" dirty="0" smtClean="0"/>
              <a:t>に</a:t>
            </a:r>
            <a:r>
              <a:rPr lang="ja-JP" altLang="en-US" sz="3400" dirty="0" smtClean="0"/>
              <a:t>収録す</a:t>
            </a:r>
            <a:r>
              <a:rPr kumimoji="1" lang="ja-JP" altLang="en-US" sz="3400" dirty="0" smtClean="0"/>
              <a:t>べきでないと判断された理由</a:t>
            </a:r>
            <a:endParaRPr kumimoji="1" lang="ja-JP" altLang="en-US" sz="3400" dirty="0"/>
          </a:p>
        </p:txBody>
      </p:sp>
      <p:sp>
        <p:nvSpPr>
          <p:cNvPr id="3" name="コンテンツ プレースホルダ 2"/>
          <p:cNvSpPr>
            <a:spLocks noGrp="1"/>
          </p:cNvSpPr>
          <p:nvPr>
            <p:ph idx="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30</a:t>
            </a:fld>
            <a:endParaRPr kumimoji="1" lang="ja-JP" altLang="en-US"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評価実験</a:t>
            </a:r>
            <a:endParaRPr kumimoji="1" lang="ja-JP" altLang="en-US" dirty="0"/>
          </a:p>
        </p:txBody>
      </p:sp>
      <p:sp>
        <p:nvSpPr>
          <p:cNvPr id="5" name="テキスト プレースホルダ 4"/>
          <p:cNvSpPr>
            <a:spLocks noGrp="1"/>
          </p:cNvSpPr>
          <p:nvPr>
            <p:ph type="body" idx="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31</a:t>
            </a:fld>
            <a:endParaRPr kumimoji="1" lang="ja-JP" altLang="en-US"/>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識別子の命名</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適切な命名を行うには，アプリケーション毎に，使用される単語や命名規則を知る必要がある</a:t>
            </a:r>
            <a:endParaRPr kumimoji="1" lang="en-US" altLang="ja-JP" dirty="0" smtClean="0"/>
          </a:p>
          <a:p>
            <a:r>
              <a:rPr lang="ja-JP" altLang="en-US" dirty="0" smtClean="0"/>
              <a:t>単語や命名規則が文書化されていない場合，実例をみて学習する必要がある</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32</a:t>
            </a:fld>
            <a:endParaRPr kumimoji="1" lang="ja-JP" altLang="en-US"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7" name="正方形/長方形 76"/>
          <p:cNvSpPr/>
          <p:nvPr/>
        </p:nvSpPr>
        <p:spPr>
          <a:xfrm>
            <a:off x="1142976" y="2428868"/>
            <a:ext cx="4071966" cy="1357322"/>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6" name="正方形/長方形 75"/>
          <p:cNvSpPr/>
          <p:nvPr/>
        </p:nvSpPr>
        <p:spPr>
          <a:xfrm>
            <a:off x="1071538" y="2500306"/>
            <a:ext cx="4071966" cy="1357322"/>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 name="正方形/長方形 6"/>
          <p:cNvSpPr/>
          <p:nvPr/>
        </p:nvSpPr>
        <p:spPr>
          <a:xfrm>
            <a:off x="1000100" y="2571744"/>
            <a:ext cx="4071966" cy="1357322"/>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1" name="正方形/長方形 50"/>
          <p:cNvSpPr/>
          <p:nvPr/>
        </p:nvSpPr>
        <p:spPr>
          <a:xfrm>
            <a:off x="1000100" y="4500570"/>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9" name="正方形/長方形 48"/>
          <p:cNvSpPr/>
          <p:nvPr/>
        </p:nvSpPr>
        <p:spPr>
          <a:xfrm>
            <a:off x="928662" y="4572008"/>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8" name="正方形/長方形 47"/>
          <p:cNvSpPr/>
          <p:nvPr/>
        </p:nvSpPr>
        <p:spPr>
          <a:xfrm>
            <a:off x="857224" y="4643446"/>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33</a:t>
            </a:fld>
            <a:endParaRPr kumimoji="1" lang="ja-JP" altLang="en-US" dirty="0"/>
          </a:p>
        </p:txBody>
      </p:sp>
      <p:sp>
        <p:nvSpPr>
          <p:cNvPr id="9" name="テキスト ボックス 8"/>
          <p:cNvSpPr txBox="1"/>
          <p:nvPr/>
        </p:nvSpPr>
        <p:spPr>
          <a:xfrm>
            <a:off x="1142976" y="2786058"/>
            <a:ext cx="642942" cy="307777"/>
          </a:xfrm>
          <a:prstGeom prst="rect">
            <a:avLst/>
          </a:prstGeom>
          <a:noFill/>
        </p:spPr>
        <p:txBody>
          <a:bodyPr wrap="square" rtlCol="0">
            <a:spAutoFit/>
          </a:bodyPr>
          <a:lstStyle/>
          <a:p>
            <a:r>
              <a:rPr lang="en-US" altLang="ja-JP" sz="1400" dirty="0" smtClean="0"/>
              <a:t>void    </a:t>
            </a:r>
            <a:endParaRPr kumimoji="1" lang="ja-JP" altLang="en-US" sz="1400" dirty="0"/>
          </a:p>
        </p:txBody>
      </p:sp>
      <p:sp>
        <p:nvSpPr>
          <p:cNvPr id="10" name="テキスト ボックス 9"/>
          <p:cNvSpPr txBox="1"/>
          <p:nvPr/>
        </p:nvSpPr>
        <p:spPr>
          <a:xfrm>
            <a:off x="1928794" y="2786058"/>
            <a:ext cx="1099981" cy="307777"/>
          </a:xfrm>
          <a:prstGeom prst="rect">
            <a:avLst/>
          </a:prstGeom>
          <a:noFill/>
        </p:spPr>
        <p:txBody>
          <a:bodyPr wrap="none" rtlCol="0">
            <a:spAutoFit/>
          </a:bodyPr>
          <a:lstStyle/>
          <a:p>
            <a:r>
              <a:rPr lang="en-US" altLang="ja-JP" sz="1400" dirty="0" err="1" smtClean="0"/>
              <a:t>addProduct</a:t>
            </a:r>
            <a:endParaRPr kumimoji="1" lang="ja-JP" altLang="en-US" sz="1400" dirty="0"/>
          </a:p>
        </p:txBody>
      </p:sp>
      <p:sp>
        <p:nvSpPr>
          <p:cNvPr id="11" name="テキスト ボックス 10"/>
          <p:cNvSpPr txBox="1"/>
          <p:nvPr/>
        </p:nvSpPr>
        <p:spPr>
          <a:xfrm>
            <a:off x="3286116" y="2786058"/>
            <a:ext cx="801823" cy="307777"/>
          </a:xfrm>
          <a:prstGeom prst="rect">
            <a:avLst/>
          </a:prstGeom>
          <a:noFill/>
        </p:spPr>
        <p:txBody>
          <a:bodyPr wrap="none" rtlCol="0">
            <a:spAutoFit/>
          </a:bodyPr>
          <a:lstStyle/>
          <a:p>
            <a:r>
              <a:rPr lang="en-US" altLang="ja-JP" sz="1400" dirty="0" smtClean="0"/>
              <a:t>Product</a:t>
            </a:r>
            <a:endParaRPr kumimoji="1" lang="ja-JP" altLang="en-US" sz="1400" dirty="0"/>
          </a:p>
        </p:txBody>
      </p:sp>
      <p:sp>
        <p:nvSpPr>
          <p:cNvPr id="12" name="テキスト ボックス 11"/>
          <p:cNvSpPr txBox="1"/>
          <p:nvPr/>
        </p:nvSpPr>
        <p:spPr>
          <a:xfrm>
            <a:off x="4286248" y="2786058"/>
            <a:ext cx="633507" cy="307777"/>
          </a:xfrm>
          <a:prstGeom prst="rect">
            <a:avLst/>
          </a:prstGeom>
          <a:noFill/>
        </p:spPr>
        <p:txBody>
          <a:bodyPr wrap="none" rtlCol="0">
            <a:spAutoFit/>
          </a:bodyPr>
          <a:lstStyle/>
          <a:p>
            <a:r>
              <a:rPr kumimoji="1" lang="en-US" altLang="ja-JP" sz="1400" dirty="0" smtClean="0"/>
              <a:t>Stock</a:t>
            </a:r>
            <a:endParaRPr kumimoji="1" lang="ja-JP" altLang="en-US" sz="1400" dirty="0"/>
          </a:p>
        </p:txBody>
      </p:sp>
      <p:sp>
        <p:nvSpPr>
          <p:cNvPr id="14" name="下矢印 13"/>
          <p:cNvSpPr/>
          <p:nvPr/>
        </p:nvSpPr>
        <p:spPr>
          <a:xfrm>
            <a:off x="2285984" y="3429000"/>
            <a:ext cx="285752" cy="1428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5" name="テキスト ボックス 14"/>
          <p:cNvSpPr txBox="1"/>
          <p:nvPr/>
        </p:nvSpPr>
        <p:spPr>
          <a:xfrm>
            <a:off x="1142976" y="3571876"/>
            <a:ext cx="513282" cy="307777"/>
          </a:xfrm>
          <a:prstGeom prst="rect">
            <a:avLst/>
          </a:prstGeom>
          <a:noFill/>
        </p:spPr>
        <p:txBody>
          <a:bodyPr wrap="none" rtlCol="0">
            <a:spAutoFit/>
          </a:bodyPr>
          <a:lstStyle/>
          <a:p>
            <a:r>
              <a:rPr lang="en-US" altLang="ja-JP" sz="1400" dirty="0" smtClean="0"/>
              <a:t>void</a:t>
            </a:r>
            <a:endParaRPr kumimoji="1" lang="ja-JP" altLang="en-US" sz="1400" dirty="0"/>
          </a:p>
        </p:txBody>
      </p:sp>
      <p:sp>
        <p:nvSpPr>
          <p:cNvPr id="16" name="テキスト ボックス 15"/>
          <p:cNvSpPr txBox="1"/>
          <p:nvPr/>
        </p:nvSpPr>
        <p:spPr>
          <a:xfrm>
            <a:off x="1928794" y="3571876"/>
            <a:ext cx="1002197" cy="307777"/>
          </a:xfrm>
          <a:prstGeom prst="rect">
            <a:avLst/>
          </a:prstGeom>
          <a:noFill/>
        </p:spPr>
        <p:txBody>
          <a:bodyPr wrap="none" rtlCol="0">
            <a:spAutoFit/>
          </a:bodyPr>
          <a:lstStyle/>
          <a:p>
            <a:r>
              <a:rPr lang="ja-JP" altLang="en-US" sz="1400" dirty="0" smtClean="0"/>
              <a:t>動詞  名詞</a:t>
            </a:r>
            <a:endParaRPr kumimoji="1" lang="ja-JP" altLang="en-US" sz="1400" dirty="0"/>
          </a:p>
        </p:txBody>
      </p:sp>
      <p:sp>
        <p:nvSpPr>
          <p:cNvPr id="17" name="テキスト ボックス 16"/>
          <p:cNvSpPr txBox="1"/>
          <p:nvPr/>
        </p:nvSpPr>
        <p:spPr>
          <a:xfrm>
            <a:off x="3357554" y="3571876"/>
            <a:ext cx="543739" cy="307777"/>
          </a:xfrm>
          <a:prstGeom prst="rect">
            <a:avLst/>
          </a:prstGeom>
          <a:noFill/>
        </p:spPr>
        <p:txBody>
          <a:bodyPr wrap="none" rtlCol="0">
            <a:spAutoFit/>
          </a:bodyPr>
          <a:lstStyle/>
          <a:p>
            <a:r>
              <a:rPr kumimoji="1" lang="ja-JP" altLang="en-US" sz="1400" dirty="0" smtClean="0"/>
              <a:t>名詞</a:t>
            </a:r>
            <a:endParaRPr kumimoji="1" lang="ja-JP" altLang="en-US" sz="1400" dirty="0"/>
          </a:p>
        </p:txBody>
      </p:sp>
      <p:sp>
        <p:nvSpPr>
          <p:cNvPr id="20" name="テキスト ボックス 19"/>
          <p:cNvSpPr txBox="1"/>
          <p:nvPr/>
        </p:nvSpPr>
        <p:spPr>
          <a:xfrm>
            <a:off x="4286248" y="3571876"/>
            <a:ext cx="543739" cy="307777"/>
          </a:xfrm>
          <a:prstGeom prst="rect">
            <a:avLst/>
          </a:prstGeom>
          <a:noFill/>
        </p:spPr>
        <p:txBody>
          <a:bodyPr wrap="none" rtlCol="0">
            <a:spAutoFit/>
          </a:bodyPr>
          <a:lstStyle/>
          <a:p>
            <a:r>
              <a:rPr kumimoji="1" lang="ja-JP" altLang="en-US" sz="1400" dirty="0" smtClean="0"/>
              <a:t>名詞</a:t>
            </a:r>
            <a:endParaRPr kumimoji="1" lang="ja-JP" altLang="en-US" sz="1400" dirty="0"/>
          </a:p>
        </p:txBody>
      </p:sp>
      <p:sp>
        <p:nvSpPr>
          <p:cNvPr id="21" name="テキスト ボックス 20"/>
          <p:cNvSpPr txBox="1"/>
          <p:nvPr/>
        </p:nvSpPr>
        <p:spPr>
          <a:xfrm>
            <a:off x="1071538" y="2571744"/>
            <a:ext cx="678391" cy="307777"/>
          </a:xfrm>
          <a:prstGeom prst="rect">
            <a:avLst/>
          </a:prstGeom>
          <a:noFill/>
        </p:spPr>
        <p:txBody>
          <a:bodyPr wrap="none" rtlCol="0">
            <a:spAutoFit/>
          </a:bodyPr>
          <a:lstStyle/>
          <a:p>
            <a:r>
              <a:rPr kumimoji="1" lang="ja-JP" altLang="en-US" sz="1400" b="1" dirty="0" smtClean="0"/>
              <a:t>戻り値</a:t>
            </a:r>
            <a:endParaRPr kumimoji="1" lang="ja-JP" altLang="en-US" sz="1400" b="1" dirty="0"/>
          </a:p>
        </p:txBody>
      </p:sp>
      <p:sp>
        <p:nvSpPr>
          <p:cNvPr id="22" name="テキスト ボックス 21"/>
          <p:cNvSpPr txBox="1"/>
          <p:nvPr/>
        </p:nvSpPr>
        <p:spPr>
          <a:xfrm>
            <a:off x="2000232" y="2571744"/>
            <a:ext cx="896399" cy="307777"/>
          </a:xfrm>
          <a:prstGeom prst="rect">
            <a:avLst/>
          </a:prstGeom>
          <a:noFill/>
        </p:spPr>
        <p:txBody>
          <a:bodyPr wrap="none" rtlCol="0">
            <a:spAutoFit/>
          </a:bodyPr>
          <a:lstStyle/>
          <a:p>
            <a:r>
              <a:rPr kumimoji="1" lang="ja-JP" altLang="en-US" sz="1400" b="1" dirty="0" smtClean="0"/>
              <a:t>メソッド名</a:t>
            </a:r>
            <a:endParaRPr kumimoji="1" lang="ja-JP" altLang="en-US" sz="1400" b="1" dirty="0"/>
          </a:p>
        </p:txBody>
      </p:sp>
      <p:sp>
        <p:nvSpPr>
          <p:cNvPr id="23" name="テキスト ボックス 22"/>
          <p:cNvSpPr txBox="1"/>
          <p:nvPr/>
        </p:nvSpPr>
        <p:spPr>
          <a:xfrm>
            <a:off x="3357554" y="2571744"/>
            <a:ext cx="543739" cy="307777"/>
          </a:xfrm>
          <a:prstGeom prst="rect">
            <a:avLst/>
          </a:prstGeom>
          <a:noFill/>
        </p:spPr>
        <p:txBody>
          <a:bodyPr wrap="none" rtlCol="0">
            <a:spAutoFit/>
          </a:bodyPr>
          <a:lstStyle/>
          <a:p>
            <a:r>
              <a:rPr kumimoji="1" lang="ja-JP" altLang="en-US" sz="1400" b="1" dirty="0" smtClean="0"/>
              <a:t>引数</a:t>
            </a:r>
            <a:endParaRPr kumimoji="1" lang="ja-JP" altLang="en-US" sz="1400" b="1" dirty="0"/>
          </a:p>
        </p:txBody>
      </p:sp>
      <p:sp>
        <p:nvSpPr>
          <p:cNvPr id="24" name="テキスト ボックス 23"/>
          <p:cNvSpPr txBox="1"/>
          <p:nvPr/>
        </p:nvSpPr>
        <p:spPr>
          <a:xfrm>
            <a:off x="4214810" y="2571744"/>
            <a:ext cx="816249" cy="307777"/>
          </a:xfrm>
          <a:prstGeom prst="rect">
            <a:avLst/>
          </a:prstGeom>
          <a:noFill/>
        </p:spPr>
        <p:txBody>
          <a:bodyPr wrap="none" rtlCol="0">
            <a:spAutoFit/>
          </a:bodyPr>
          <a:lstStyle/>
          <a:p>
            <a:r>
              <a:rPr kumimoji="1" lang="ja-JP" altLang="en-US" sz="1400" b="1" dirty="0" smtClean="0"/>
              <a:t>クラス名</a:t>
            </a:r>
            <a:endParaRPr kumimoji="1" lang="ja-JP" altLang="en-US" sz="1400" b="1" dirty="0"/>
          </a:p>
        </p:txBody>
      </p:sp>
      <p:sp>
        <p:nvSpPr>
          <p:cNvPr id="25" name="下矢印 24"/>
          <p:cNvSpPr/>
          <p:nvPr/>
        </p:nvSpPr>
        <p:spPr>
          <a:xfrm>
            <a:off x="1285852" y="3071810"/>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9" name="テキスト ボックス 28"/>
          <p:cNvSpPr txBox="1"/>
          <p:nvPr/>
        </p:nvSpPr>
        <p:spPr>
          <a:xfrm>
            <a:off x="1000100" y="4714884"/>
            <a:ext cx="678391" cy="307777"/>
          </a:xfrm>
          <a:prstGeom prst="rect">
            <a:avLst/>
          </a:prstGeom>
          <a:noFill/>
        </p:spPr>
        <p:txBody>
          <a:bodyPr wrap="none" rtlCol="0">
            <a:spAutoFit/>
          </a:bodyPr>
          <a:lstStyle/>
          <a:p>
            <a:r>
              <a:rPr kumimoji="1" lang="ja-JP" altLang="en-US" sz="1400" b="1" dirty="0" smtClean="0"/>
              <a:t>戻り値</a:t>
            </a:r>
            <a:endParaRPr kumimoji="1" lang="ja-JP" altLang="en-US" sz="1400" b="1" dirty="0"/>
          </a:p>
        </p:txBody>
      </p:sp>
      <p:sp>
        <p:nvSpPr>
          <p:cNvPr id="30" name="テキスト ボックス 29"/>
          <p:cNvSpPr txBox="1"/>
          <p:nvPr/>
        </p:nvSpPr>
        <p:spPr>
          <a:xfrm>
            <a:off x="2000232" y="4714884"/>
            <a:ext cx="896399" cy="307777"/>
          </a:xfrm>
          <a:prstGeom prst="rect">
            <a:avLst/>
          </a:prstGeom>
          <a:noFill/>
        </p:spPr>
        <p:txBody>
          <a:bodyPr wrap="none" rtlCol="0">
            <a:spAutoFit/>
          </a:bodyPr>
          <a:lstStyle/>
          <a:p>
            <a:r>
              <a:rPr kumimoji="1" lang="ja-JP" altLang="en-US" sz="1400" b="1" dirty="0" smtClean="0"/>
              <a:t>メソッド名</a:t>
            </a:r>
            <a:endParaRPr kumimoji="1" lang="ja-JP" altLang="en-US" sz="1400" b="1" dirty="0"/>
          </a:p>
        </p:txBody>
      </p:sp>
      <p:sp>
        <p:nvSpPr>
          <p:cNvPr id="31" name="テキスト ボックス 30"/>
          <p:cNvSpPr txBox="1"/>
          <p:nvPr/>
        </p:nvSpPr>
        <p:spPr>
          <a:xfrm>
            <a:off x="3143240" y="4714884"/>
            <a:ext cx="642941" cy="307777"/>
          </a:xfrm>
          <a:prstGeom prst="rect">
            <a:avLst/>
          </a:prstGeom>
          <a:noFill/>
        </p:spPr>
        <p:txBody>
          <a:bodyPr wrap="square" rtlCol="0">
            <a:spAutoFit/>
          </a:bodyPr>
          <a:lstStyle/>
          <a:p>
            <a:r>
              <a:rPr kumimoji="1" lang="ja-JP" altLang="en-US" sz="1400" b="1" dirty="0" smtClean="0"/>
              <a:t>引数</a:t>
            </a:r>
            <a:endParaRPr kumimoji="1" lang="ja-JP" altLang="en-US" sz="1400" b="1" dirty="0"/>
          </a:p>
        </p:txBody>
      </p:sp>
      <p:sp>
        <p:nvSpPr>
          <p:cNvPr id="32" name="テキスト ボックス 31"/>
          <p:cNvSpPr txBox="1"/>
          <p:nvPr/>
        </p:nvSpPr>
        <p:spPr>
          <a:xfrm>
            <a:off x="4071934" y="4714884"/>
            <a:ext cx="816249" cy="307777"/>
          </a:xfrm>
          <a:prstGeom prst="rect">
            <a:avLst/>
          </a:prstGeom>
          <a:noFill/>
        </p:spPr>
        <p:txBody>
          <a:bodyPr wrap="none" rtlCol="0">
            <a:spAutoFit/>
          </a:bodyPr>
          <a:lstStyle/>
          <a:p>
            <a:r>
              <a:rPr kumimoji="1" lang="ja-JP" altLang="en-US" sz="1400" b="1" dirty="0" smtClean="0"/>
              <a:t>クラス名</a:t>
            </a:r>
            <a:endParaRPr kumimoji="1" lang="ja-JP" altLang="en-US" sz="1400" b="1" dirty="0"/>
          </a:p>
        </p:txBody>
      </p:sp>
      <p:sp>
        <p:nvSpPr>
          <p:cNvPr id="34" name="テキスト ボックス 33"/>
          <p:cNvSpPr txBox="1"/>
          <p:nvPr/>
        </p:nvSpPr>
        <p:spPr>
          <a:xfrm>
            <a:off x="1000100" y="5214950"/>
            <a:ext cx="513282" cy="307777"/>
          </a:xfrm>
          <a:prstGeom prst="rect">
            <a:avLst/>
          </a:prstGeom>
          <a:noFill/>
        </p:spPr>
        <p:txBody>
          <a:bodyPr wrap="none" rtlCol="0">
            <a:spAutoFit/>
          </a:bodyPr>
          <a:lstStyle/>
          <a:p>
            <a:r>
              <a:rPr kumimoji="1" lang="en-US" altLang="ja-JP" sz="1400" dirty="0" smtClean="0"/>
              <a:t>void</a:t>
            </a:r>
            <a:endParaRPr kumimoji="1" lang="ja-JP" altLang="en-US" sz="1400" dirty="0"/>
          </a:p>
        </p:txBody>
      </p:sp>
      <p:sp>
        <p:nvSpPr>
          <p:cNvPr id="35" name="テキスト ボックス 34"/>
          <p:cNvSpPr txBox="1"/>
          <p:nvPr/>
        </p:nvSpPr>
        <p:spPr>
          <a:xfrm>
            <a:off x="1857356" y="5214950"/>
            <a:ext cx="1151277" cy="307777"/>
          </a:xfrm>
          <a:prstGeom prst="rect">
            <a:avLst/>
          </a:prstGeom>
          <a:noFill/>
        </p:spPr>
        <p:txBody>
          <a:bodyPr wrap="none" rtlCol="0">
            <a:spAutoFit/>
          </a:bodyPr>
          <a:lstStyle/>
          <a:p>
            <a:r>
              <a:rPr lang="ja-JP" altLang="en-US" sz="1400" dirty="0" smtClean="0"/>
              <a:t>動詞</a:t>
            </a:r>
            <a:r>
              <a:rPr lang="en-US" altLang="ja-JP" sz="1400" dirty="0" smtClean="0"/>
              <a:t>1</a:t>
            </a:r>
            <a:r>
              <a:rPr lang="ja-JP" altLang="en-US" sz="1400" dirty="0" smtClean="0"/>
              <a:t> 名詞</a:t>
            </a:r>
            <a:r>
              <a:rPr lang="en-US" altLang="ja-JP" sz="1400" dirty="0" smtClean="0"/>
              <a:t>2</a:t>
            </a:r>
            <a:endParaRPr kumimoji="1" lang="ja-JP" altLang="en-US" sz="1400" dirty="0"/>
          </a:p>
        </p:txBody>
      </p:sp>
      <p:sp>
        <p:nvSpPr>
          <p:cNvPr id="38" name="テキスト ボックス 37"/>
          <p:cNvSpPr txBox="1"/>
          <p:nvPr/>
        </p:nvSpPr>
        <p:spPr>
          <a:xfrm>
            <a:off x="3143240" y="5214950"/>
            <a:ext cx="642942" cy="307777"/>
          </a:xfrm>
          <a:prstGeom prst="rect">
            <a:avLst/>
          </a:prstGeom>
          <a:noFill/>
        </p:spPr>
        <p:txBody>
          <a:bodyPr wrap="square" rtlCol="0">
            <a:spAutoFit/>
          </a:bodyPr>
          <a:lstStyle/>
          <a:p>
            <a:r>
              <a:rPr lang="ja-JP" altLang="en-US" sz="1400" dirty="0" smtClean="0"/>
              <a:t>名詞</a:t>
            </a:r>
            <a:r>
              <a:rPr lang="en-US" altLang="ja-JP" sz="1400" dirty="0" smtClean="0"/>
              <a:t>2</a:t>
            </a:r>
            <a:endParaRPr kumimoji="1" lang="ja-JP" altLang="en-US" sz="1400" dirty="0"/>
          </a:p>
        </p:txBody>
      </p:sp>
      <p:sp>
        <p:nvSpPr>
          <p:cNvPr id="40" name="テキスト ボックス 39"/>
          <p:cNvSpPr txBox="1"/>
          <p:nvPr/>
        </p:nvSpPr>
        <p:spPr>
          <a:xfrm>
            <a:off x="4143372" y="5214950"/>
            <a:ext cx="642942" cy="307777"/>
          </a:xfrm>
          <a:prstGeom prst="rect">
            <a:avLst/>
          </a:prstGeom>
          <a:noFill/>
        </p:spPr>
        <p:txBody>
          <a:bodyPr wrap="square" rtlCol="0">
            <a:spAutoFit/>
          </a:bodyPr>
          <a:lstStyle/>
          <a:p>
            <a:r>
              <a:rPr lang="ja-JP" altLang="en-US" sz="1400" dirty="0" smtClean="0"/>
              <a:t>名詞</a:t>
            </a:r>
            <a:r>
              <a:rPr lang="en-US" altLang="ja-JP" sz="1400" dirty="0" smtClean="0"/>
              <a:t>3</a:t>
            </a:r>
            <a:endParaRPr kumimoji="1" lang="ja-JP" altLang="en-US" sz="1400" dirty="0"/>
          </a:p>
        </p:txBody>
      </p:sp>
      <p:sp>
        <p:nvSpPr>
          <p:cNvPr id="41" name="正方形/長方形 40"/>
          <p:cNvSpPr/>
          <p:nvPr/>
        </p:nvSpPr>
        <p:spPr>
          <a:xfrm>
            <a:off x="928662" y="4714884"/>
            <a:ext cx="4071966" cy="78581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400"/>
          </a:p>
        </p:txBody>
      </p:sp>
      <p:sp>
        <p:nvSpPr>
          <p:cNvPr id="42" name="屈折矢印 41"/>
          <p:cNvSpPr/>
          <p:nvPr/>
        </p:nvSpPr>
        <p:spPr>
          <a:xfrm rot="5400000">
            <a:off x="1142988" y="5572128"/>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aphicFrame>
        <p:nvGraphicFramePr>
          <p:cNvPr id="43" name="表 42"/>
          <p:cNvGraphicFramePr>
            <a:graphicFrameLocks noGrp="1"/>
          </p:cNvGraphicFramePr>
          <p:nvPr/>
        </p:nvGraphicFramePr>
        <p:xfrm>
          <a:off x="1785918" y="5572140"/>
          <a:ext cx="3071834" cy="741680"/>
        </p:xfrm>
        <a:graphic>
          <a:graphicData uri="http://schemas.openxmlformats.org/drawingml/2006/table">
            <a:tbl>
              <a:tblPr firstRow="1" bandRow="1">
                <a:tableStyleId>{21E4AEA4-8DFA-4A89-87EB-49C32662AFE0}</a:tableStyleId>
              </a:tblPr>
              <a:tblGrid>
                <a:gridCol w="653582"/>
                <a:gridCol w="1176447"/>
                <a:gridCol w="1241805"/>
              </a:tblGrid>
              <a:tr h="370840">
                <a:tc>
                  <a:txBody>
                    <a:bodyPr/>
                    <a:lstStyle/>
                    <a:p>
                      <a:r>
                        <a:rPr kumimoji="1" lang="ja-JP" altLang="en-US" sz="1400" dirty="0" smtClean="0"/>
                        <a:t>動詞</a:t>
                      </a:r>
                      <a:endParaRPr kumimoji="1" lang="ja-JP" altLang="en-US" sz="1400" dirty="0"/>
                    </a:p>
                  </a:txBody>
                  <a:tcPr/>
                </a:tc>
                <a:tc>
                  <a:txBody>
                    <a:bodyPr/>
                    <a:lstStyle/>
                    <a:p>
                      <a:r>
                        <a:rPr kumimoji="1" lang="ja-JP" altLang="en-US" sz="1400" dirty="0" smtClean="0"/>
                        <a:t>直接目的語</a:t>
                      </a:r>
                      <a:endParaRPr kumimoji="1" lang="ja-JP" altLang="en-US" sz="1400" dirty="0"/>
                    </a:p>
                  </a:txBody>
                  <a:tcPr/>
                </a:tc>
                <a:tc>
                  <a:txBody>
                    <a:bodyPr/>
                    <a:lstStyle/>
                    <a:p>
                      <a:r>
                        <a:rPr kumimoji="1" lang="ja-JP" altLang="en-US" sz="1400" dirty="0" smtClean="0"/>
                        <a:t>間接目的語</a:t>
                      </a:r>
                      <a:endParaRPr kumimoji="1" lang="ja-JP" altLang="en-US" sz="1400" dirty="0"/>
                    </a:p>
                  </a:txBody>
                  <a:tcPr/>
                </a:tc>
              </a:tr>
              <a:tr h="370840">
                <a:tc>
                  <a:txBody>
                    <a:bodyPr/>
                    <a:lstStyle/>
                    <a:p>
                      <a:r>
                        <a:rPr kumimoji="1" lang="ja-JP" altLang="en-US" sz="1400" dirty="0" smtClean="0"/>
                        <a:t>動詞</a:t>
                      </a:r>
                      <a:r>
                        <a:rPr kumimoji="1" lang="en-US" altLang="ja-JP" sz="1400" dirty="0" smtClean="0"/>
                        <a:t>1</a:t>
                      </a:r>
                      <a:endParaRPr kumimoji="1" lang="ja-JP" altLang="en-US" sz="1400" dirty="0"/>
                    </a:p>
                  </a:txBody>
                  <a:tcPr/>
                </a:tc>
                <a:tc>
                  <a:txBody>
                    <a:bodyPr/>
                    <a:lstStyle/>
                    <a:p>
                      <a:r>
                        <a:rPr kumimoji="1" lang="ja-JP" altLang="en-US" sz="1400" dirty="0" smtClean="0"/>
                        <a:t>名詞</a:t>
                      </a:r>
                      <a:r>
                        <a:rPr kumimoji="1" lang="en-US" altLang="ja-JP" sz="1400" dirty="0" smtClean="0"/>
                        <a:t>2</a:t>
                      </a:r>
                      <a:endParaRPr kumimoji="1" lang="ja-JP" altLang="en-US" sz="1400" dirty="0"/>
                    </a:p>
                  </a:txBody>
                  <a:tcPr/>
                </a:tc>
                <a:tc>
                  <a:txBody>
                    <a:bodyPr/>
                    <a:lstStyle/>
                    <a:p>
                      <a:r>
                        <a:rPr kumimoji="1" lang="ja-JP" altLang="en-US" sz="1400" dirty="0" smtClean="0"/>
                        <a:t>名詞</a:t>
                      </a:r>
                      <a:r>
                        <a:rPr kumimoji="1" lang="en-US" altLang="ja-JP" sz="1400" dirty="0" smtClean="0"/>
                        <a:t>3</a:t>
                      </a:r>
                      <a:endParaRPr kumimoji="1" lang="ja-JP" altLang="en-US" sz="1400" dirty="0"/>
                    </a:p>
                  </a:txBody>
                  <a:tcPr/>
                </a:tc>
              </a:tr>
            </a:tbl>
          </a:graphicData>
        </a:graphic>
      </p:graphicFrame>
      <p:sp>
        <p:nvSpPr>
          <p:cNvPr id="44" name="下矢印 43"/>
          <p:cNvSpPr/>
          <p:nvPr/>
        </p:nvSpPr>
        <p:spPr>
          <a:xfrm>
            <a:off x="2285984" y="500063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5" name="下矢印 44"/>
          <p:cNvSpPr/>
          <p:nvPr/>
        </p:nvSpPr>
        <p:spPr>
          <a:xfrm>
            <a:off x="1214414" y="500063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6" name="下矢印 45"/>
          <p:cNvSpPr/>
          <p:nvPr/>
        </p:nvSpPr>
        <p:spPr>
          <a:xfrm>
            <a:off x="3286116" y="500063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7" name="下矢印 46"/>
          <p:cNvSpPr/>
          <p:nvPr/>
        </p:nvSpPr>
        <p:spPr>
          <a:xfrm>
            <a:off x="4286248" y="5000636"/>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2" name="テキスト ボックス 71"/>
          <p:cNvSpPr txBox="1"/>
          <p:nvPr/>
        </p:nvSpPr>
        <p:spPr>
          <a:xfrm>
            <a:off x="1928794" y="3143248"/>
            <a:ext cx="1249060" cy="307777"/>
          </a:xfrm>
          <a:prstGeom prst="rect">
            <a:avLst/>
          </a:prstGeom>
          <a:noFill/>
        </p:spPr>
        <p:txBody>
          <a:bodyPr wrap="none" rtlCol="0">
            <a:spAutoFit/>
          </a:bodyPr>
          <a:lstStyle/>
          <a:p>
            <a:r>
              <a:rPr lang="en-US" altLang="ja-JP" sz="1400" dirty="0" smtClean="0"/>
              <a:t>add   Product</a:t>
            </a:r>
            <a:endParaRPr kumimoji="1" lang="ja-JP" altLang="en-US" sz="1400" dirty="0"/>
          </a:p>
        </p:txBody>
      </p:sp>
      <p:sp>
        <p:nvSpPr>
          <p:cNvPr id="73" name="下矢印 72"/>
          <p:cNvSpPr/>
          <p:nvPr/>
        </p:nvSpPr>
        <p:spPr>
          <a:xfrm>
            <a:off x="2285984" y="3071810"/>
            <a:ext cx="285752" cy="1428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4" name="下矢印 73"/>
          <p:cNvSpPr/>
          <p:nvPr/>
        </p:nvSpPr>
        <p:spPr>
          <a:xfrm>
            <a:off x="3500430" y="3071810"/>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5" name="下矢印 74"/>
          <p:cNvSpPr/>
          <p:nvPr/>
        </p:nvSpPr>
        <p:spPr>
          <a:xfrm>
            <a:off x="4429124" y="3071810"/>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lang="ja-JP" altLang="en-US" dirty="0" smtClean="0"/>
              <a:t>提案手法の概要</a:t>
            </a:r>
            <a:endParaRPr kumimoji="1" lang="ja-JP" altLang="en-US" dirty="0"/>
          </a:p>
        </p:txBody>
      </p:sp>
      <p:sp>
        <p:nvSpPr>
          <p:cNvPr id="4" name="スライド番号プレースホルダ 3"/>
          <p:cNvSpPr>
            <a:spLocks noGrp="1"/>
          </p:cNvSpPr>
          <p:nvPr>
            <p:ph type="sldNum" sz="quarter" idx="12"/>
          </p:nvPr>
        </p:nvSpPr>
        <p:spPr>
          <a:xfrm>
            <a:off x="7042150" y="5938838"/>
            <a:ext cx="1905000" cy="457200"/>
          </a:xfrm>
        </p:spPr>
        <p:txBody>
          <a:bodyPr/>
          <a:lstStyle/>
          <a:p>
            <a:fld id="{5345D66B-3CB7-446E-9308-80CBA0A58CFD}" type="slidenum">
              <a:rPr lang="en-US" altLang="ja-JP"/>
              <a:pPr/>
              <a:t>34</a:t>
            </a:fld>
            <a:endParaRPr lang="en-US" altLang="ja-JP" dirty="0"/>
          </a:p>
        </p:txBody>
      </p:sp>
      <p:sp>
        <p:nvSpPr>
          <p:cNvPr id="5" name="AutoShape 20"/>
          <p:cNvSpPr>
            <a:spLocks noChangeArrowheads="1"/>
          </p:cNvSpPr>
          <p:nvPr/>
        </p:nvSpPr>
        <p:spPr bwMode="auto">
          <a:xfrm>
            <a:off x="366682" y="3152772"/>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dirty="0">
              <a:latin typeface="Arial" charset="0"/>
            </a:endParaRPr>
          </a:p>
        </p:txBody>
      </p:sp>
      <p:sp>
        <p:nvSpPr>
          <p:cNvPr id="6" name="AutoShape 21"/>
          <p:cNvSpPr>
            <a:spLocks noChangeArrowheads="1"/>
          </p:cNvSpPr>
          <p:nvPr/>
        </p:nvSpPr>
        <p:spPr bwMode="auto">
          <a:xfrm>
            <a:off x="290482" y="3076572"/>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dirty="0">
              <a:latin typeface="Arial" charset="0"/>
            </a:endParaRPr>
          </a:p>
        </p:txBody>
      </p:sp>
      <p:sp>
        <p:nvSpPr>
          <p:cNvPr id="7" name="AutoShape 22"/>
          <p:cNvSpPr>
            <a:spLocks noChangeArrowheads="1"/>
          </p:cNvSpPr>
          <p:nvPr/>
        </p:nvSpPr>
        <p:spPr bwMode="auto">
          <a:xfrm>
            <a:off x="214282" y="3000372"/>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r>
              <a:rPr lang="en-US" altLang="ja-JP" sz="1600" dirty="0" smtClean="0">
                <a:latin typeface="Arial" charset="0"/>
              </a:rPr>
              <a:t>void </a:t>
            </a:r>
            <a:r>
              <a:rPr lang="en-US" altLang="ja-JP" sz="1600" u="sng" dirty="0">
                <a:latin typeface="Arial" charset="0"/>
              </a:rPr>
              <a:t>add</a:t>
            </a:r>
            <a:r>
              <a:rPr lang="en-US" altLang="ja-JP" sz="1600" dirty="0">
                <a:latin typeface="Arial" charset="0"/>
              </a:rPr>
              <a:t> </a:t>
            </a:r>
            <a:r>
              <a:rPr lang="en-US" altLang="ja-JP" sz="1600" u="sng" dirty="0">
                <a:latin typeface="Arial" charset="0"/>
              </a:rPr>
              <a:t>Product</a:t>
            </a:r>
            <a:r>
              <a:rPr lang="en-US" altLang="ja-JP" sz="1600" dirty="0">
                <a:latin typeface="Arial" charset="0"/>
              </a:rPr>
              <a:t>(</a:t>
            </a:r>
            <a:r>
              <a:rPr lang="en-US" altLang="ja-JP" sz="1600" u="sng" dirty="0">
                <a:latin typeface="Arial" charset="0"/>
              </a:rPr>
              <a:t>Product</a:t>
            </a:r>
            <a:r>
              <a:rPr lang="en-US" altLang="ja-JP" sz="1600" dirty="0">
                <a:latin typeface="Arial" charset="0"/>
              </a:rPr>
              <a:t>) in </a:t>
            </a:r>
            <a:r>
              <a:rPr lang="en-US" altLang="ja-JP" sz="1600" dirty="0" smtClean="0">
                <a:latin typeface="Arial" charset="0"/>
              </a:rPr>
              <a:t> </a:t>
            </a:r>
            <a:r>
              <a:rPr lang="en-US" altLang="ja-JP" sz="1600" u="sng" dirty="0">
                <a:latin typeface="Arial" charset="0"/>
              </a:rPr>
              <a:t>Stock</a:t>
            </a:r>
          </a:p>
          <a:p>
            <a:r>
              <a:rPr lang="en-US" altLang="ja-JP" sz="1600" dirty="0">
                <a:latin typeface="Arial" charset="0"/>
              </a:rPr>
              <a:t>       </a:t>
            </a:r>
            <a:r>
              <a:rPr lang="ja-JP" altLang="en-US" sz="1600" dirty="0" smtClean="0">
                <a:latin typeface="Arial" charset="0"/>
              </a:rPr>
              <a:t>動詞</a:t>
            </a:r>
            <a:r>
              <a:rPr lang="en-US" altLang="ja-JP" sz="1600" dirty="0" smtClean="0">
                <a:latin typeface="Arial" charset="0"/>
              </a:rPr>
              <a:t>1</a:t>
            </a:r>
            <a:r>
              <a:rPr lang="ja-JP" altLang="en-US" sz="1600" dirty="0" smtClean="0">
                <a:latin typeface="Arial" charset="0"/>
              </a:rPr>
              <a:t>  名詞</a:t>
            </a:r>
            <a:r>
              <a:rPr lang="en-US" altLang="ja-JP" sz="1600" dirty="0" smtClean="0">
                <a:latin typeface="Arial" charset="0"/>
              </a:rPr>
              <a:t>2    </a:t>
            </a:r>
            <a:r>
              <a:rPr lang="ja-JP" altLang="en-US" sz="1600" dirty="0" smtClean="0">
                <a:latin typeface="Arial" charset="0"/>
              </a:rPr>
              <a:t>名詞</a:t>
            </a:r>
            <a:r>
              <a:rPr lang="en-US" altLang="ja-JP" sz="1600" dirty="0" smtClean="0">
                <a:latin typeface="Arial" charset="0"/>
              </a:rPr>
              <a:t>2        </a:t>
            </a:r>
            <a:r>
              <a:rPr lang="ja-JP" altLang="en-US" sz="1600" dirty="0" smtClean="0">
                <a:latin typeface="Arial" charset="0"/>
              </a:rPr>
              <a:t>名詞</a:t>
            </a:r>
            <a:r>
              <a:rPr lang="en-US" altLang="ja-JP" sz="1600" dirty="0" smtClean="0">
                <a:latin typeface="Arial" charset="0"/>
              </a:rPr>
              <a:t>3</a:t>
            </a:r>
            <a:endParaRPr lang="en-US" altLang="ja-JP" sz="1600" dirty="0">
              <a:latin typeface="Arial" charset="0"/>
            </a:endParaRPr>
          </a:p>
        </p:txBody>
      </p:sp>
      <p:sp>
        <p:nvSpPr>
          <p:cNvPr id="8" name="Text Box 23"/>
          <p:cNvSpPr txBox="1">
            <a:spLocks noChangeArrowheads="1"/>
          </p:cNvSpPr>
          <p:nvPr/>
        </p:nvSpPr>
        <p:spPr bwMode="auto">
          <a:xfrm>
            <a:off x="4867276" y="1338250"/>
            <a:ext cx="1528778" cy="338554"/>
          </a:xfrm>
          <a:prstGeom prst="rect">
            <a:avLst/>
          </a:prstGeom>
          <a:noFill/>
          <a:ln w="9525">
            <a:noFill/>
            <a:miter lim="800000"/>
            <a:headEnd/>
            <a:tailEnd/>
          </a:ln>
          <a:effectLst/>
        </p:spPr>
        <p:txBody>
          <a:bodyPr wrap="square">
            <a:spAutoFit/>
          </a:bodyPr>
          <a:lstStyle/>
          <a:p>
            <a:r>
              <a:rPr lang="ja-JP" altLang="en-US" sz="1600" dirty="0" smtClean="0">
                <a:solidFill>
                  <a:srgbClr val="008000"/>
                </a:solidFill>
                <a:latin typeface="Arial" charset="0"/>
                <a:ea typeface="HGS創英角ｺﾞｼｯｸUB" pitchFamily="50" charset="-128"/>
              </a:rPr>
              <a:t>抽出パターン</a:t>
            </a:r>
            <a:endParaRPr lang="ja-JP" altLang="en-US" sz="1600" dirty="0">
              <a:solidFill>
                <a:srgbClr val="008000"/>
              </a:solidFill>
              <a:latin typeface="Arial" charset="0"/>
              <a:ea typeface="HGS創英角ｺﾞｼｯｸUB" pitchFamily="50" charset="-128"/>
            </a:endParaRPr>
          </a:p>
        </p:txBody>
      </p:sp>
      <p:sp>
        <p:nvSpPr>
          <p:cNvPr id="9" name="Text Box 24"/>
          <p:cNvSpPr txBox="1">
            <a:spLocks noChangeArrowheads="1"/>
          </p:cNvSpPr>
          <p:nvPr/>
        </p:nvSpPr>
        <p:spPr bwMode="auto">
          <a:xfrm>
            <a:off x="228600" y="2590800"/>
            <a:ext cx="1403350" cy="336550"/>
          </a:xfrm>
          <a:prstGeom prst="rect">
            <a:avLst/>
          </a:prstGeom>
          <a:noFill/>
          <a:ln w="9525">
            <a:noFill/>
            <a:miter lim="800000"/>
            <a:headEnd/>
            <a:tailEnd/>
          </a:ln>
          <a:effectLst/>
        </p:spPr>
        <p:txBody>
          <a:bodyPr wrap="none">
            <a:spAutoFit/>
          </a:bodyPr>
          <a:lstStyle/>
          <a:p>
            <a:r>
              <a:rPr lang="ja-JP" altLang="en-US" sz="1600" dirty="0">
                <a:solidFill>
                  <a:srgbClr val="008000"/>
                </a:solidFill>
                <a:ea typeface="HGS創英角ｺﾞｼｯｸUB" pitchFamily="50" charset="-128"/>
              </a:rPr>
              <a:t>メソッド情報</a:t>
            </a:r>
          </a:p>
        </p:txBody>
      </p:sp>
      <p:sp>
        <p:nvSpPr>
          <p:cNvPr id="10" name="Text Box 25"/>
          <p:cNvSpPr txBox="1">
            <a:spLocks noChangeArrowheads="1"/>
          </p:cNvSpPr>
          <p:nvPr/>
        </p:nvSpPr>
        <p:spPr bwMode="auto">
          <a:xfrm>
            <a:off x="1066800" y="4038600"/>
            <a:ext cx="2879725" cy="336550"/>
          </a:xfrm>
          <a:prstGeom prst="rect">
            <a:avLst/>
          </a:prstGeom>
          <a:noFill/>
          <a:ln w="9525">
            <a:noFill/>
            <a:miter lim="800000"/>
            <a:headEnd/>
            <a:tailEnd/>
          </a:ln>
          <a:effectLst/>
        </p:spPr>
        <p:txBody>
          <a:bodyPr wrap="none">
            <a:spAutoFit/>
          </a:bodyPr>
          <a:lstStyle/>
          <a:p>
            <a:r>
              <a:rPr lang="ja-JP" altLang="en-US" sz="1600" dirty="0">
                <a:solidFill>
                  <a:srgbClr val="008000"/>
                </a:solidFill>
                <a:latin typeface="HGS創英角ｺﾞｼｯｸUB" pitchFamily="50" charset="-128"/>
                <a:ea typeface="HGS創英角ｺﾞｼｯｸUB" pitchFamily="50" charset="-128"/>
              </a:rPr>
              <a:t>動詞</a:t>
            </a:r>
            <a:r>
              <a:rPr lang="en-US" altLang="ja-JP" sz="1600" dirty="0">
                <a:solidFill>
                  <a:srgbClr val="008000"/>
                </a:solidFill>
                <a:latin typeface="HGS創英角ｺﾞｼｯｸUB" pitchFamily="50" charset="-128"/>
                <a:ea typeface="HGS創英角ｺﾞｼｯｸUB" pitchFamily="50" charset="-128"/>
              </a:rPr>
              <a:t>-</a:t>
            </a:r>
            <a:r>
              <a:rPr lang="ja-JP" altLang="en-US" sz="1600" dirty="0">
                <a:solidFill>
                  <a:srgbClr val="008000"/>
                </a:solidFill>
                <a:latin typeface="HGS創英角ｺﾞｼｯｸUB" pitchFamily="50" charset="-128"/>
                <a:ea typeface="HGS創英角ｺﾞｼｯｸUB" pitchFamily="50" charset="-128"/>
              </a:rPr>
              <a:t>直接目的語</a:t>
            </a:r>
            <a:r>
              <a:rPr lang="en-US" altLang="ja-JP" sz="1600" dirty="0">
                <a:solidFill>
                  <a:srgbClr val="008000"/>
                </a:solidFill>
                <a:latin typeface="HGS創英角ｺﾞｼｯｸUB" pitchFamily="50" charset="-128"/>
                <a:ea typeface="HGS創英角ｺﾞｼｯｸUB" pitchFamily="50" charset="-128"/>
              </a:rPr>
              <a:t>-</a:t>
            </a:r>
            <a:r>
              <a:rPr lang="ja-JP" altLang="en-US" sz="1600" dirty="0">
                <a:solidFill>
                  <a:srgbClr val="008000"/>
                </a:solidFill>
                <a:latin typeface="HGS創英角ｺﾞｼｯｸUB" pitchFamily="50" charset="-128"/>
                <a:ea typeface="HGS創英角ｺﾞｼｯｸUB" pitchFamily="50" charset="-128"/>
              </a:rPr>
              <a:t>間接目的語</a:t>
            </a:r>
          </a:p>
        </p:txBody>
      </p:sp>
      <p:sp>
        <p:nvSpPr>
          <p:cNvPr id="11" name="Documents"/>
          <p:cNvSpPr>
            <a:spLocks noEditPoints="1" noChangeArrowheads="1"/>
          </p:cNvSpPr>
          <p:nvPr/>
        </p:nvSpPr>
        <p:spPr bwMode="auto">
          <a:xfrm>
            <a:off x="1600200" y="1828800"/>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ja-JP" altLang="en-US" dirty="0"/>
          </a:p>
        </p:txBody>
      </p:sp>
      <p:sp>
        <p:nvSpPr>
          <p:cNvPr id="12" name="Text Box 27"/>
          <p:cNvSpPr txBox="1">
            <a:spLocks noChangeArrowheads="1"/>
          </p:cNvSpPr>
          <p:nvPr/>
        </p:nvSpPr>
        <p:spPr bwMode="auto">
          <a:xfrm>
            <a:off x="540318" y="1285860"/>
            <a:ext cx="2852063" cy="584775"/>
          </a:xfrm>
          <a:prstGeom prst="rect">
            <a:avLst/>
          </a:prstGeom>
          <a:noFill/>
          <a:ln w="9525">
            <a:noFill/>
            <a:miter lim="800000"/>
            <a:headEnd/>
            <a:tailEnd/>
          </a:ln>
          <a:effectLst/>
        </p:spPr>
        <p:txBody>
          <a:bodyPr wrap="none">
            <a:spAutoFit/>
          </a:bodyPr>
          <a:lstStyle/>
          <a:p>
            <a:pPr algn="ctr"/>
            <a:r>
              <a:rPr lang="ja-JP" altLang="en-US" sz="1600" dirty="0" smtClean="0">
                <a:solidFill>
                  <a:srgbClr val="008000"/>
                </a:solidFill>
                <a:latin typeface="Arial" charset="0"/>
                <a:ea typeface="HGS創英角ｺﾞｼｯｸUB" pitchFamily="50" charset="-128"/>
              </a:rPr>
              <a:t>特定のドメインに所属する</a:t>
            </a:r>
            <a:endParaRPr lang="en-US" altLang="ja-JP" sz="1600" dirty="0" smtClean="0">
              <a:solidFill>
                <a:srgbClr val="008000"/>
              </a:solidFill>
              <a:latin typeface="Arial" charset="0"/>
              <a:ea typeface="HGS創英角ｺﾞｼｯｸUB" pitchFamily="50" charset="-128"/>
            </a:endParaRPr>
          </a:p>
          <a:p>
            <a:pPr algn="ctr"/>
            <a:r>
              <a:rPr lang="ja-JP" altLang="en-US" sz="1600" dirty="0" smtClean="0">
                <a:solidFill>
                  <a:srgbClr val="008000"/>
                </a:solidFill>
                <a:latin typeface="Arial" charset="0"/>
                <a:ea typeface="HGS創英角ｺﾞｼｯｸUB" pitchFamily="50" charset="-128"/>
              </a:rPr>
              <a:t>ソフトウェアのソースコード</a:t>
            </a:r>
            <a:endParaRPr lang="ja-JP" altLang="en-US" sz="1600" dirty="0">
              <a:solidFill>
                <a:srgbClr val="008000"/>
              </a:solidFill>
              <a:latin typeface="Arial" charset="0"/>
              <a:ea typeface="HGS創英角ｺﾞｼｯｸUB" pitchFamily="50" charset="-128"/>
            </a:endParaRPr>
          </a:p>
        </p:txBody>
      </p:sp>
      <p:sp>
        <p:nvSpPr>
          <p:cNvPr id="13" name="Text Box 28"/>
          <p:cNvSpPr txBox="1">
            <a:spLocks noChangeArrowheads="1"/>
          </p:cNvSpPr>
          <p:nvPr/>
        </p:nvSpPr>
        <p:spPr bwMode="auto">
          <a:xfrm>
            <a:off x="6324616" y="1357298"/>
            <a:ext cx="2012950" cy="366713"/>
          </a:xfrm>
          <a:prstGeom prst="rect">
            <a:avLst/>
          </a:prstGeom>
          <a:noFill/>
          <a:ln w="9525">
            <a:noFill/>
            <a:miter lim="800000"/>
            <a:headEnd/>
            <a:tailEnd/>
          </a:ln>
          <a:effectLst/>
        </p:spPr>
        <p:txBody>
          <a:bodyPr wrap="none">
            <a:spAutoFit/>
          </a:bodyPr>
          <a:lstStyle/>
          <a:p>
            <a:r>
              <a:rPr lang="ja-JP" altLang="en-US" dirty="0">
                <a:ea typeface="メイリオ" pitchFamily="50" charset="-128"/>
              </a:rPr>
              <a:t>事前に人手で定義</a:t>
            </a:r>
          </a:p>
        </p:txBody>
      </p:sp>
      <p:sp>
        <p:nvSpPr>
          <p:cNvPr id="14" name="Text Box 29"/>
          <p:cNvSpPr txBox="1">
            <a:spLocks noChangeArrowheads="1"/>
          </p:cNvSpPr>
          <p:nvPr/>
        </p:nvSpPr>
        <p:spPr bwMode="auto">
          <a:xfrm>
            <a:off x="4867276" y="179545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dirty="0">
              <a:latin typeface="Arial" charset="0"/>
            </a:endParaRPr>
          </a:p>
        </p:txBody>
      </p:sp>
      <p:sp>
        <p:nvSpPr>
          <p:cNvPr id="15" name="Text Box 30"/>
          <p:cNvSpPr txBox="1">
            <a:spLocks noChangeArrowheads="1"/>
          </p:cNvSpPr>
          <p:nvPr/>
        </p:nvSpPr>
        <p:spPr bwMode="auto">
          <a:xfrm>
            <a:off x="4791076" y="171925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dirty="0">
              <a:latin typeface="Arial" charset="0"/>
            </a:endParaRPr>
          </a:p>
        </p:txBody>
      </p:sp>
      <p:sp>
        <p:nvSpPr>
          <p:cNvPr id="16" name="Text Box 31"/>
          <p:cNvSpPr txBox="1">
            <a:spLocks noChangeArrowheads="1"/>
          </p:cNvSpPr>
          <p:nvPr/>
        </p:nvSpPr>
        <p:spPr bwMode="auto">
          <a:xfrm>
            <a:off x="4714876" y="1643050"/>
            <a:ext cx="3886200" cy="1079500"/>
          </a:xfrm>
          <a:prstGeom prst="rect">
            <a:avLst/>
          </a:prstGeom>
          <a:solidFill>
            <a:schemeClr val="bg1"/>
          </a:solidFill>
          <a:ln w="9525">
            <a:solidFill>
              <a:schemeClr val="tx1"/>
            </a:solidFill>
            <a:miter lim="800000"/>
            <a:headEnd/>
            <a:tailEnd/>
          </a:ln>
          <a:effectLst/>
        </p:spPr>
        <p:txBody>
          <a:bodyPr>
            <a:spAutoFit/>
          </a:bodyPr>
          <a:lstStyle/>
          <a:p>
            <a:r>
              <a:rPr lang="en-US" altLang="ja-JP" sz="1600" u="sng" dirty="0" smtClean="0">
                <a:latin typeface="Arial" charset="0"/>
              </a:rPr>
              <a:t>void  </a:t>
            </a:r>
            <a:r>
              <a:rPr lang="ja-JP" altLang="en-US" sz="1600" u="sng" dirty="0" smtClean="0">
                <a:latin typeface="Arial" charset="0"/>
              </a:rPr>
              <a:t>動詞</a:t>
            </a:r>
            <a:r>
              <a:rPr lang="en-US" altLang="ja-JP" sz="1600" u="sng" dirty="0" smtClean="0">
                <a:latin typeface="Arial" charset="0"/>
              </a:rPr>
              <a:t>1</a:t>
            </a:r>
            <a:r>
              <a:rPr lang="ja-JP" altLang="en-US" sz="1600" u="sng" dirty="0" smtClean="0">
                <a:latin typeface="Arial" charset="0"/>
              </a:rPr>
              <a:t> 名詞</a:t>
            </a:r>
            <a:r>
              <a:rPr lang="en-US" altLang="ja-JP" sz="1600" u="sng" dirty="0" smtClean="0">
                <a:latin typeface="Arial" charset="0"/>
              </a:rPr>
              <a:t>2 </a:t>
            </a:r>
            <a:r>
              <a:rPr lang="en-US" altLang="ja-JP" sz="1600" u="sng" dirty="0">
                <a:latin typeface="Arial" charset="0"/>
              </a:rPr>
              <a:t>(</a:t>
            </a:r>
            <a:r>
              <a:rPr lang="ja-JP" altLang="en-US" sz="1600" u="sng" dirty="0" smtClean="0">
                <a:latin typeface="Arial" charset="0"/>
              </a:rPr>
              <a:t>名詞</a:t>
            </a:r>
            <a:r>
              <a:rPr lang="en-US" altLang="ja-JP" sz="1600" u="sng" dirty="0" smtClean="0">
                <a:latin typeface="Arial" charset="0"/>
              </a:rPr>
              <a:t>2) </a:t>
            </a:r>
            <a:r>
              <a:rPr lang="en-US" altLang="ja-JP" sz="1600" u="sng" dirty="0">
                <a:latin typeface="Arial" charset="0"/>
              </a:rPr>
              <a:t>in </a:t>
            </a:r>
            <a:r>
              <a:rPr lang="en-US" altLang="ja-JP" sz="1600" u="sng" dirty="0" smtClean="0">
                <a:latin typeface="Arial" charset="0"/>
              </a:rPr>
              <a:t> </a:t>
            </a:r>
            <a:r>
              <a:rPr lang="ja-JP" altLang="en-US" sz="1600" u="sng" dirty="0" smtClean="0">
                <a:latin typeface="Arial" charset="0"/>
              </a:rPr>
              <a:t>名詞</a:t>
            </a:r>
            <a:r>
              <a:rPr lang="en-US" altLang="ja-JP" sz="1600" u="sng" dirty="0" smtClean="0">
                <a:latin typeface="Arial" charset="0"/>
              </a:rPr>
              <a:t>3</a:t>
            </a:r>
            <a:endParaRPr lang="en-US" altLang="ja-JP" sz="1600" u="sng" dirty="0">
              <a:latin typeface="Arial" charset="0"/>
            </a:endParaRPr>
          </a:p>
          <a:p>
            <a:r>
              <a:rPr lang="en-US" altLang="ja-JP" sz="1600" dirty="0">
                <a:latin typeface="Arial" charset="0"/>
              </a:rPr>
              <a:t>                  </a:t>
            </a:r>
            <a:r>
              <a:rPr lang="ja-JP" altLang="en-US" sz="1600" dirty="0" smtClean="0">
                <a:latin typeface="Arial" charset="0"/>
              </a:rPr>
              <a:t> 動詞 </a:t>
            </a:r>
            <a:r>
              <a:rPr lang="ja-JP" altLang="en-US" sz="1600" dirty="0">
                <a:latin typeface="Arial" charset="0"/>
              </a:rPr>
              <a:t>： </a:t>
            </a:r>
            <a:r>
              <a:rPr lang="ja-JP" altLang="en-US" sz="1600" dirty="0" smtClean="0">
                <a:latin typeface="Arial" charset="0"/>
              </a:rPr>
              <a:t>動詞</a:t>
            </a:r>
            <a:r>
              <a:rPr lang="en-US" altLang="ja-JP" sz="1600" dirty="0" smtClean="0">
                <a:latin typeface="Arial" charset="0"/>
              </a:rPr>
              <a:t>1</a:t>
            </a:r>
            <a:endParaRPr lang="ja-JP" altLang="en-US" sz="1600" dirty="0">
              <a:latin typeface="Arial" charset="0"/>
            </a:endParaRPr>
          </a:p>
          <a:p>
            <a:r>
              <a:rPr lang="ja-JP" altLang="en-US" sz="1600" dirty="0">
                <a:latin typeface="Arial" charset="0"/>
              </a:rPr>
              <a:t>        直接目的語 ： </a:t>
            </a:r>
            <a:r>
              <a:rPr lang="ja-JP" altLang="en-US" sz="1600" dirty="0" smtClean="0">
                <a:latin typeface="Arial" charset="0"/>
              </a:rPr>
              <a:t>名詞</a:t>
            </a:r>
            <a:r>
              <a:rPr lang="en-US" altLang="ja-JP" sz="1600" dirty="0" smtClean="0">
                <a:latin typeface="Arial" charset="0"/>
              </a:rPr>
              <a:t>2</a:t>
            </a:r>
            <a:endParaRPr lang="en-US" altLang="ja-JP" sz="1600" dirty="0">
              <a:latin typeface="Arial" charset="0"/>
            </a:endParaRPr>
          </a:p>
          <a:p>
            <a:r>
              <a:rPr lang="en-US" altLang="ja-JP" sz="1600" dirty="0">
                <a:latin typeface="Arial" charset="0"/>
              </a:rPr>
              <a:t>        </a:t>
            </a:r>
            <a:r>
              <a:rPr lang="ja-JP" altLang="en-US" sz="1600" dirty="0">
                <a:latin typeface="Arial" charset="0"/>
              </a:rPr>
              <a:t>間接目的語 ： </a:t>
            </a:r>
            <a:r>
              <a:rPr lang="ja-JP" altLang="en-US" sz="1600" dirty="0" smtClean="0">
                <a:latin typeface="Arial" charset="0"/>
              </a:rPr>
              <a:t>名詞</a:t>
            </a:r>
            <a:r>
              <a:rPr lang="en-US" altLang="ja-JP" sz="1600" dirty="0" smtClean="0">
                <a:latin typeface="Arial" charset="0"/>
              </a:rPr>
              <a:t>3</a:t>
            </a:r>
            <a:endParaRPr lang="en-US" altLang="ja-JP" sz="1600" dirty="0">
              <a:latin typeface="Arial" charset="0"/>
            </a:endParaRPr>
          </a:p>
        </p:txBody>
      </p:sp>
      <p:sp>
        <p:nvSpPr>
          <p:cNvPr id="17" name="AutoShape 32"/>
          <p:cNvSpPr>
            <a:spLocks noChangeArrowheads="1"/>
          </p:cNvSpPr>
          <p:nvPr/>
        </p:nvSpPr>
        <p:spPr bwMode="auto">
          <a:xfrm>
            <a:off x="4791076" y="2252650"/>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dirty="0"/>
          </a:p>
        </p:txBody>
      </p:sp>
      <p:sp>
        <p:nvSpPr>
          <p:cNvPr id="18" name="AutoShape 33"/>
          <p:cNvSpPr>
            <a:spLocks noChangeArrowheads="1"/>
          </p:cNvSpPr>
          <p:nvPr/>
        </p:nvSpPr>
        <p:spPr bwMode="auto">
          <a:xfrm>
            <a:off x="1828800" y="2514600"/>
            <a:ext cx="485775" cy="304800"/>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dirty="0"/>
          </a:p>
        </p:txBody>
      </p:sp>
      <p:sp>
        <p:nvSpPr>
          <p:cNvPr id="21" name="Text Box 87"/>
          <p:cNvSpPr txBox="1">
            <a:spLocks noChangeArrowheads="1"/>
          </p:cNvSpPr>
          <p:nvPr/>
        </p:nvSpPr>
        <p:spPr bwMode="auto">
          <a:xfrm>
            <a:off x="1676400" y="4038600"/>
            <a:ext cx="641350" cy="366713"/>
          </a:xfrm>
          <a:prstGeom prst="rect">
            <a:avLst/>
          </a:prstGeom>
          <a:noFill/>
          <a:ln w="9525">
            <a:noFill/>
            <a:miter lim="800000"/>
            <a:headEnd/>
            <a:tailEnd/>
          </a:ln>
          <a:effectLst/>
        </p:spPr>
        <p:txBody>
          <a:bodyPr wrap="none">
            <a:spAutoFit/>
          </a:bodyPr>
          <a:lstStyle/>
          <a:p>
            <a:r>
              <a:rPr lang="ja-JP" altLang="en-US" dirty="0">
                <a:solidFill>
                  <a:srgbClr val="008000"/>
                </a:solidFill>
                <a:ea typeface="HGS創英角ｺﾞｼｯｸUB" pitchFamily="50" charset="-128"/>
              </a:rPr>
              <a:t>辞書</a:t>
            </a:r>
          </a:p>
        </p:txBody>
      </p:sp>
      <p:graphicFrame>
        <p:nvGraphicFramePr>
          <p:cNvPr id="22" name="Group 196"/>
          <p:cNvGraphicFramePr>
            <a:graphicFrameLocks noGrp="1"/>
          </p:cNvGraphicFramePr>
          <p:nvPr/>
        </p:nvGraphicFramePr>
        <p:xfrm>
          <a:off x="193343" y="4419600"/>
          <a:ext cx="8305798" cy="1920240"/>
        </p:xfrm>
        <a:graphic>
          <a:graphicData uri="http://schemas.openxmlformats.org/drawingml/2006/table">
            <a:tbl>
              <a:tblPr/>
              <a:tblGrid>
                <a:gridCol w="2019819"/>
                <a:gridCol w="2019819"/>
                <a:gridCol w="2019819"/>
                <a:gridCol w="2246341"/>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err="1" smtClean="0">
                          <a:ln>
                            <a:noFill/>
                          </a:ln>
                          <a:solidFill>
                            <a:schemeClr val="tx1"/>
                          </a:solidFill>
                          <a:effectLst/>
                          <a:latin typeface="Tahoma" pitchFamily="34" charset="0"/>
                          <a:ea typeface="ＭＳ Ｐゴシック" pitchFamily="50" charset="-128"/>
                        </a:rPr>
                        <a:t>BooleanMatrex</a:t>
                      </a:r>
                      <a:endPar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3" name="Group 195"/>
          <p:cNvGraphicFramePr>
            <a:graphicFrameLocks noGrp="1"/>
          </p:cNvGraphicFramePr>
          <p:nvPr/>
        </p:nvGraphicFramePr>
        <p:xfrm>
          <a:off x="214282" y="4429132"/>
          <a:ext cx="8305799" cy="1920240"/>
        </p:xfrm>
        <a:graphic>
          <a:graphicData uri="http://schemas.openxmlformats.org/drawingml/2006/table">
            <a:tbl>
              <a:tblPr/>
              <a:tblGrid>
                <a:gridCol w="2012885"/>
                <a:gridCol w="2012885"/>
                <a:gridCol w="2012885"/>
                <a:gridCol w="2267144"/>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err="1" smtClean="0">
                          <a:ln>
                            <a:noFill/>
                          </a:ln>
                          <a:solidFill>
                            <a:schemeClr val="tx1"/>
                          </a:solidFill>
                          <a:effectLst/>
                          <a:latin typeface="Tahoma" pitchFamily="34" charset="0"/>
                          <a:ea typeface="ＭＳ Ｐゴシック" pitchFamily="50" charset="-128"/>
                        </a:rPr>
                        <a:t>BooleanMatrex</a:t>
                      </a:r>
                      <a:endPar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bl>
          </a:graphicData>
        </a:graphic>
      </p:graphicFrame>
      <p:sp>
        <p:nvSpPr>
          <p:cNvPr id="24" name="テキスト ボックス 23"/>
          <p:cNvSpPr txBox="1"/>
          <p:nvPr/>
        </p:nvSpPr>
        <p:spPr>
          <a:xfrm>
            <a:off x="5000628" y="3357562"/>
            <a:ext cx="1600118" cy="369332"/>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b="1" dirty="0" smtClean="0">
                <a:solidFill>
                  <a:srgbClr val="C00000"/>
                </a:solidFill>
              </a:rPr>
              <a:t>パターンマッチ</a:t>
            </a:r>
            <a:endParaRPr lang="ja-JP" altLang="en-US" b="1" dirty="0">
              <a:solidFill>
                <a:srgbClr val="C00000"/>
              </a:solidFill>
            </a:endParaRPr>
          </a:p>
        </p:txBody>
      </p:sp>
      <p:sp>
        <p:nvSpPr>
          <p:cNvPr id="39" name="下矢印 38"/>
          <p:cNvSpPr/>
          <p:nvPr/>
        </p:nvSpPr>
        <p:spPr>
          <a:xfrm>
            <a:off x="5286380" y="3857628"/>
            <a:ext cx="1000132" cy="428628"/>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右矢印 29"/>
          <p:cNvSpPr/>
          <p:nvPr/>
        </p:nvSpPr>
        <p:spPr>
          <a:xfrm>
            <a:off x="4572000" y="3214686"/>
            <a:ext cx="35719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下矢印 30"/>
          <p:cNvSpPr/>
          <p:nvPr/>
        </p:nvSpPr>
        <p:spPr>
          <a:xfrm>
            <a:off x="5500694" y="3000372"/>
            <a:ext cx="484632" cy="264028"/>
          </a:xfrm>
          <a:prstGeom prst="downArrow">
            <a:avLst>
              <a:gd name="adj1" fmla="val 4371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22"/>
                                        </p:tgtEl>
                                      </p:cBhvr>
                                    </p:animEffect>
                                    <p:set>
                                      <p:cBhvr>
                                        <p:cTn id="10" dur="1" fill="hold">
                                          <p:stCondLst>
                                            <p:cond delay="499"/>
                                          </p:stCondLst>
                                        </p:cTn>
                                        <p:tgtEl>
                                          <p:spTgt spid="22"/>
                                        </p:tgtEl>
                                        <p:attrNameLst>
                                          <p:attrName>style.visibility</p:attrName>
                                        </p:attrNameLst>
                                      </p:cBhvr>
                                      <p:to>
                                        <p:strVal val="hidden"/>
                                      </p:to>
                                    </p:set>
                                  </p:childTnLst>
                                </p:cTn>
                              </p:par>
                              <p:par>
                                <p:cTn id="11" presetID="3"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linds(horizontal)">
                                      <p:cBhvr>
                                        <p:cTn id="13" dur="500"/>
                                        <p:tgtEl>
                                          <p:spTgt spid="21"/>
                                        </p:tgtEl>
                                      </p:cBhvr>
                                    </p:animEffect>
                                  </p:childTnLst>
                                </p:cTn>
                              </p:par>
                              <p:par>
                                <p:cTn id="14" presetID="3" presetClass="entr" presetSubtype="1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linds(horizontal)">
                                      <p:cBhvr>
                                        <p:cTn id="1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1" grpId="0"/>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抽出パターンの例</a:t>
            </a:r>
            <a:endParaRPr kumimoji="1" lang="ja-JP" altLang="en-US" dirty="0"/>
          </a:p>
        </p:txBody>
      </p:sp>
      <p:sp>
        <p:nvSpPr>
          <p:cNvPr id="5" name="テキスト ボックス 4"/>
          <p:cNvSpPr txBox="1"/>
          <p:nvPr/>
        </p:nvSpPr>
        <p:spPr>
          <a:xfrm>
            <a:off x="785786" y="4929198"/>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6" name="テキスト ボックス 5"/>
          <p:cNvSpPr txBox="1"/>
          <p:nvPr/>
        </p:nvSpPr>
        <p:spPr>
          <a:xfrm>
            <a:off x="2714612" y="4857760"/>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7" name="テキスト ボックス 6"/>
          <p:cNvSpPr txBox="1"/>
          <p:nvPr/>
        </p:nvSpPr>
        <p:spPr>
          <a:xfrm>
            <a:off x="4857752" y="4857760"/>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8" name="テキスト ボックス 7"/>
          <p:cNvSpPr txBox="1"/>
          <p:nvPr/>
        </p:nvSpPr>
        <p:spPr>
          <a:xfrm>
            <a:off x="6215074" y="4857760"/>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9" name="下矢印 8"/>
          <p:cNvSpPr/>
          <p:nvPr/>
        </p:nvSpPr>
        <p:spPr>
          <a:xfrm>
            <a:off x="1071538" y="528638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571472" y="5572140"/>
            <a:ext cx="1412566" cy="338554"/>
          </a:xfrm>
          <a:prstGeom prst="rect">
            <a:avLst/>
          </a:prstGeom>
          <a:noFill/>
        </p:spPr>
        <p:txBody>
          <a:bodyPr wrap="none" rtlCol="0">
            <a:spAutoFit/>
          </a:bodyPr>
          <a:lstStyle/>
          <a:p>
            <a:r>
              <a:rPr lang="ja-JP" altLang="en-US" sz="1600" dirty="0" smtClean="0"/>
              <a:t>ワイルドカード</a:t>
            </a:r>
            <a:endParaRPr kumimoji="1" lang="ja-JP" altLang="en-US" sz="1600" dirty="0"/>
          </a:p>
        </p:txBody>
      </p:sp>
      <p:sp>
        <p:nvSpPr>
          <p:cNvPr id="11" name="テキスト ボックス 10"/>
          <p:cNvSpPr txBox="1"/>
          <p:nvPr/>
        </p:nvSpPr>
        <p:spPr>
          <a:xfrm>
            <a:off x="2000232" y="5572140"/>
            <a:ext cx="2659702"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12" name="下矢印 11"/>
          <p:cNvSpPr/>
          <p:nvPr/>
        </p:nvSpPr>
        <p:spPr>
          <a:xfrm>
            <a:off x="3071802" y="521495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下矢印 12"/>
          <p:cNvSpPr/>
          <p:nvPr/>
        </p:nvSpPr>
        <p:spPr>
          <a:xfrm>
            <a:off x="5072066" y="5214950"/>
            <a:ext cx="285752" cy="3477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4643438" y="5572140"/>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15" name="下矢印 14"/>
          <p:cNvSpPr/>
          <p:nvPr/>
        </p:nvSpPr>
        <p:spPr>
          <a:xfrm>
            <a:off x="6500826" y="521495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072198" y="5572140"/>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17" name="正方形/長方形 16"/>
          <p:cNvSpPr/>
          <p:nvPr/>
        </p:nvSpPr>
        <p:spPr>
          <a:xfrm>
            <a:off x="571472" y="4857760"/>
            <a:ext cx="7143800"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8" name="屈折矢印 17"/>
          <p:cNvSpPr/>
          <p:nvPr/>
        </p:nvSpPr>
        <p:spPr>
          <a:xfrm rot="5400000">
            <a:off x="1571648" y="6000756"/>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18"/>
          <p:cNvGraphicFramePr>
            <a:graphicFrameLocks noGrp="1"/>
          </p:cNvGraphicFramePr>
          <p:nvPr/>
        </p:nvGraphicFramePr>
        <p:xfrm>
          <a:off x="2214546" y="6151880"/>
          <a:ext cx="3357586" cy="706120"/>
        </p:xfrm>
        <a:graphic>
          <a:graphicData uri="http://schemas.openxmlformats.org/drawingml/2006/table">
            <a:tbl>
              <a:tblPr firstRow="1" bandRow="1">
                <a:tableStyleId>{21E4AEA4-8DFA-4A89-87EB-49C32662AFE0}</a:tableStyleId>
              </a:tblPr>
              <a:tblGrid>
                <a:gridCol w="714380"/>
                <a:gridCol w="1285884"/>
                <a:gridCol w="1357322"/>
              </a:tblGrid>
              <a:tr h="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4</a:t>
                      </a:r>
                      <a:endParaRPr kumimoji="1" lang="ja-JP" altLang="en-US" sz="1600" dirty="0"/>
                    </a:p>
                  </a:txBody>
                  <a:tcPr/>
                </a:tc>
              </a:tr>
            </a:tbl>
          </a:graphicData>
        </a:graphic>
      </p:graphicFrame>
      <p:sp>
        <p:nvSpPr>
          <p:cNvPr id="20" name="テキスト ボックス 19"/>
          <p:cNvSpPr txBox="1"/>
          <p:nvPr/>
        </p:nvSpPr>
        <p:spPr>
          <a:xfrm>
            <a:off x="571472" y="4572008"/>
            <a:ext cx="1340432"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ja-JP" altLang="en-US" sz="1600" b="1" dirty="0" smtClean="0"/>
              <a:t>抽出パターン</a:t>
            </a:r>
            <a:endParaRPr kumimoji="1" lang="ja-JP" altLang="en-US" sz="1600" b="1" dirty="0"/>
          </a:p>
        </p:txBody>
      </p:sp>
      <p:sp>
        <p:nvSpPr>
          <p:cNvPr id="22" name="テキスト ボックス 21"/>
          <p:cNvSpPr txBox="1"/>
          <p:nvPr/>
        </p:nvSpPr>
        <p:spPr>
          <a:xfrm>
            <a:off x="714348" y="2000240"/>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23" name="テキスト ボックス 22"/>
          <p:cNvSpPr txBox="1"/>
          <p:nvPr/>
        </p:nvSpPr>
        <p:spPr>
          <a:xfrm>
            <a:off x="2643174" y="1928802"/>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24" name="テキスト ボックス 23"/>
          <p:cNvSpPr txBox="1"/>
          <p:nvPr/>
        </p:nvSpPr>
        <p:spPr>
          <a:xfrm>
            <a:off x="4786314" y="1928802"/>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25" name="テキスト ボックス 24"/>
          <p:cNvSpPr txBox="1"/>
          <p:nvPr/>
        </p:nvSpPr>
        <p:spPr>
          <a:xfrm>
            <a:off x="6143636" y="1928802"/>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26" name="下矢印 25"/>
          <p:cNvSpPr/>
          <p:nvPr/>
        </p:nvSpPr>
        <p:spPr>
          <a:xfrm>
            <a:off x="1000100" y="235743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857224" y="2643182"/>
            <a:ext cx="559769" cy="338554"/>
          </a:xfrm>
          <a:prstGeom prst="rect">
            <a:avLst/>
          </a:prstGeom>
          <a:noFill/>
        </p:spPr>
        <p:txBody>
          <a:bodyPr wrap="none" rtlCol="0">
            <a:spAutoFit/>
          </a:bodyPr>
          <a:lstStyle/>
          <a:p>
            <a:r>
              <a:rPr kumimoji="1" lang="en-US" altLang="ja-JP" sz="1600" dirty="0" smtClean="0"/>
              <a:t>void</a:t>
            </a:r>
            <a:endParaRPr kumimoji="1" lang="ja-JP" altLang="en-US" sz="1600" dirty="0"/>
          </a:p>
        </p:txBody>
      </p:sp>
      <p:sp>
        <p:nvSpPr>
          <p:cNvPr id="28" name="テキスト ボックス 27"/>
          <p:cNvSpPr txBox="1"/>
          <p:nvPr/>
        </p:nvSpPr>
        <p:spPr>
          <a:xfrm>
            <a:off x="2500298" y="2643182"/>
            <a:ext cx="1348446"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a:t>
            </a:r>
            <a:endParaRPr kumimoji="1" lang="ja-JP" altLang="en-US" sz="1600" dirty="0"/>
          </a:p>
        </p:txBody>
      </p:sp>
      <p:sp>
        <p:nvSpPr>
          <p:cNvPr id="29" name="下矢印 28"/>
          <p:cNvSpPr/>
          <p:nvPr/>
        </p:nvSpPr>
        <p:spPr>
          <a:xfrm>
            <a:off x="3000364"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下矢印 29"/>
          <p:cNvSpPr/>
          <p:nvPr/>
        </p:nvSpPr>
        <p:spPr>
          <a:xfrm>
            <a:off x="5000628" y="2285992"/>
            <a:ext cx="285752" cy="3477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4714876" y="2643182"/>
            <a:ext cx="857256" cy="338554"/>
          </a:xfrm>
          <a:prstGeom prst="rect">
            <a:avLst/>
          </a:prstGeom>
          <a:noFill/>
        </p:spPr>
        <p:txBody>
          <a:bodyPr wrap="square" rtlCol="0">
            <a:spAutoFit/>
          </a:bodyPr>
          <a:lstStyle/>
          <a:p>
            <a:r>
              <a:rPr lang="ja-JP" altLang="en-US" sz="1600" dirty="0" smtClean="0"/>
              <a:t>名詞</a:t>
            </a:r>
            <a:r>
              <a:rPr lang="en-US" altLang="ja-JP" sz="1600" dirty="0" smtClean="0"/>
              <a:t>2</a:t>
            </a:r>
            <a:endParaRPr kumimoji="1" lang="ja-JP" altLang="en-US" sz="1600" dirty="0"/>
          </a:p>
        </p:txBody>
      </p:sp>
      <p:sp>
        <p:nvSpPr>
          <p:cNvPr id="32" name="下矢印 31"/>
          <p:cNvSpPr/>
          <p:nvPr/>
        </p:nvSpPr>
        <p:spPr>
          <a:xfrm>
            <a:off x="6429388" y="228599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6215074" y="2643182"/>
            <a:ext cx="785818" cy="338554"/>
          </a:xfrm>
          <a:prstGeom prst="rect">
            <a:avLst/>
          </a:prstGeom>
          <a:noFill/>
        </p:spPr>
        <p:txBody>
          <a:bodyPr wrap="square" rtlCol="0">
            <a:spAutoFit/>
          </a:bodyPr>
          <a:lstStyle/>
          <a:p>
            <a:r>
              <a:rPr lang="ja-JP" altLang="en-US" sz="1600" dirty="0" smtClean="0"/>
              <a:t>名詞</a:t>
            </a:r>
            <a:r>
              <a:rPr lang="en-US" altLang="ja-JP" sz="1600" dirty="0" smtClean="0"/>
              <a:t>3</a:t>
            </a:r>
            <a:endParaRPr kumimoji="1" lang="ja-JP" altLang="en-US" sz="1600" dirty="0"/>
          </a:p>
        </p:txBody>
      </p:sp>
      <p:sp>
        <p:nvSpPr>
          <p:cNvPr id="34" name="正方形/長方形 33"/>
          <p:cNvSpPr/>
          <p:nvPr/>
        </p:nvSpPr>
        <p:spPr>
          <a:xfrm>
            <a:off x="500034" y="1928802"/>
            <a:ext cx="7143800"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5" name="屈折矢印 34"/>
          <p:cNvSpPr/>
          <p:nvPr/>
        </p:nvSpPr>
        <p:spPr>
          <a:xfrm rot="5400000">
            <a:off x="1500210" y="3071798"/>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6" name="表 35"/>
          <p:cNvGraphicFramePr>
            <a:graphicFrameLocks noGrp="1"/>
          </p:cNvGraphicFramePr>
          <p:nvPr/>
        </p:nvGraphicFramePr>
        <p:xfrm>
          <a:off x="2143108" y="3143248"/>
          <a:ext cx="3357586" cy="706120"/>
        </p:xfrm>
        <a:graphic>
          <a:graphicData uri="http://schemas.openxmlformats.org/drawingml/2006/table">
            <a:tbl>
              <a:tblPr firstRow="1" bandRow="1">
                <a:tableStyleId>{21E4AEA4-8DFA-4A89-87EB-49C32662AFE0}</a:tableStyleId>
              </a:tblPr>
              <a:tblGrid>
                <a:gridCol w="714380"/>
                <a:gridCol w="1285884"/>
                <a:gridCol w="1357322"/>
              </a:tblGrid>
              <a:tr h="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3</a:t>
                      </a:r>
                      <a:endParaRPr kumimoji="1" lang="ja-JP" altLang="en-US" sz="1600" dirty="0"/>
                    </a:p>
                  </a:txBody>
                  <a:tcPr/>
                </a:tc>
              </a:tr>
            </a:tbl>
          </a:graphicData>
        </a:graphic>
      </p:graphicFrame>
      <p:sp>
        <p:nvSpPr>
          <p:cNvPr id="37" name="テキスト ボックス 36"/>
          <p:cNvSpPr txBox="1"/>
          <p:nvPr/>
        </p:nvSpPr>
        <p:spPr>
          <a:xfrm>
            <a:off x="500034" y="1643050"/>
            <a:ext cx="1340432"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ja-JP" altLang="en-US" sz="1600" b="1" dirty="0" smtClean="0"/>
              <a:t>抽出パターン</a:t>
            </a:r>
            <a:endParaRPr kumimoji="1" lang="ja-JP" altLang="en-US" sz="1600" b="1" dirty="0"/>
          </a:p>
        </p:txBody>
      </p:sp>
      <p:sp>
        <p:nvSpPr>
          <p:cNvPr id="38" name="テキスト ボックス 37"/>
          <p:cNvSpPr txBox="1"/>
          <p:nvPr/>
        </p:nvSpPr>
        <p:spPr>
          <a:xfrm>
            <a:off x="857224" y="1285860"/>
            <a:ext cx="7560083" cy="400110"/>
          </a:xfrm>
          <a:prstGeom prst="rect">
            <a:avLst/>
          </a:prstGeom>
          <a:noFill/>
        </p:spPr>
        <p:txBody>
          <a:bodyPr wrap="none" rtlCol="0">
            <a:spAutoFit/>
          </a:bodyPr>
          <a:lstStyle/>
          <a:p>
            <a:r>
              <a:rPr lang="en-US" altLang="ja-JP" sz="2000" dirty="0" smtClean="0"/>
              <a:t>v</a:t>
            </a:r>
            <a:r>
              <a:rPr kumimoji="1" lang="en-US" altLang="ja-JP" sz="2000" dirty="0" smtClean="0"/>
              <a:t>oid  </a:t>
            </a:r>
            <a:r>
              <a:rPr kumimoji="1" lang="en-US" altLang="ja-JP" sz="2000" dirty="0" err="1" smtClean="0"/>
              <a:t>addElement</a:t>
            </a:r>
            <a:r>
              <a:rPr kumimoji="1" lang="en-US" altLang="ja-JP" sz="2000" dirty="0" smtClean="0"/>
              <a:t> </a:t>
            </a:r>
            <a:r>
              <a:rPr lang="en-US" altLang="ja-JP" sz="2000" dirty="0" smtClean="0"/>
              <a:t>(Element)  :  List </a:t>
            </a:r>
            <a:r>
              <a:rPr lang="ja-JP" altLang="en-US" sz="2000" dirty="0" smtClean="0"/>
              <a:t>クラス  →  </a:t>
            </a:r>
            <a:r>
              <a:rPr lang="en-US" altLang="ja-JP" sz="2000" dirty="0" smtClean="0"/>
              <a:t>add – Element - List</a:t>
            </a:r>
            <a:endParaRPr kumimoji="1" lang="ja-JP" altLang="en-US" sz="2000" dirty="0"/>
          </a:p>
        </p:txBody>
      </p:sp>
      <p:sp>
        <p:nvSpPr>
          <p:cNvPr id="39" name="テキスト ボックス 38"/>
          <p:cNvSpPr txBox="1"/>
          <p:nvPr/>
        </p:nvSpPr>
        <p:spPr>
          <a:xfrm>
            <a:off x="428596" y="4143380"/>
            <a:ext cx="8533555" cy="400110"/>
          </a:xfrm>
          <a:prstGeom prst="rect">
            <a:avLst/>
          </a:prstGeom>
          <a:noFill/>
        </p:spPr>
        <p:txBody>
          <a:bodyPr wrap="none" rtlCol="0">
            <a:spAutoFit/>
          </a:bodyPr>
          <a:lstStyle/>
          <a:p>
            <a:r>
              <a:rPr lang="en-US" altLang="ja-JP" sz="2000" dirty="0" smtClean="0"/>
              <a:t>v</a:t>
            </a:r>
            <a:r>
              <a:rPr kumimoji="1" lang="en-US" altLang="ja-JP" sz="2000" dirty="0" smtClean="0"/>
              <a:t>oid  </a:t>
            </a:r>
            <a:r>
              <a:rPr kumimoji="1" lang="en-US" altLang="ja-JP" sz="2000" dirty="0" err="1" smtClean="0"/>
              <a:t>createTicketForUser</a:t>
            </a:r>
            <a:r>
              <a:rPr kumimoji="1" lang="en-US" altLang="ja-JP" sz="2000" dirty="0" smtClean="0"/>
              <a:t>(User) : Server</a:t>
            </a:r>
            <a:r>
              <a:rPr kumimoji="1" lang="ja-JP" altLang="en-US" sz="2000" dirty="0" smtClean="0"/>
              <a:t>クラス →   </a:t>
            </a:r>
            <a:r>
              <a:rPr kumimoji="1" lang="en-US" altLang="ja-JP" sz="2000" dirty="0" smtClean="0"/>
              <a:t>create – Ticket – User</a:t>
            </a:r>
            <a:endParaRPr kumimoji="1" lang="ja-JP" altLang="en-US" sz="2000" dirty="0"/>
          </a:p>
        </p:txBody>
      </p:sp>
      <p:cxnSp>
        <p:nvCxnSpPr>
          <p:cNvPr id="43" name="直線コネクタ 42"/>
          <p:cNvCxnSpPr/>
          <p:nvPr/>
        </p:nvCxnSpPr>
        <p:spPr>
          <a:xfrm>
            <a:off x="214282" y="4071942"/>
            <a:ext cx="8643998" cy="0"/>
          </a:xfrm>
          <a:prstGeom prst="line">
            <a:avLst/>
          </a:prstGeom>
        </p:spPr>
        <p:style>
          <a:lnRef idx="1">
            <a:schemeClr val="dk1"/>
          </a:lnRef>
          <a:fillRef idx="0">
            <a:schemeClr val="dk1"/>
          </a:fillRef>
          <a:effectRef idx="0">
            <a:schemeClr val="dk1"/>
          </a:effectRef>
          <a:fontRef idx="minor">
            <a:schemeClr val="tx1"/>
          </a:fontRef>
        </p:style>
      </p:cxnSp>
      <p:sp>
        <p:nvSpPr>
          <p:cNvPr id="40" name="スライド番号プレースホルダ 39"/>
          <p:cNvSpPr>
            <a:spLocks noGrp="1"/>
          </p:cNvSpPr>
          <p:nvPr>
            <p:ph type="sldNum" sz="quarter" idx="12"/>
          </p:nvPr>
        </p:nvSpPr>
        <p:spPr/>
        <p:txBody>
          <a:bodyPr/>
          <a:lstStyle/>
          <a:p>
            <a:fld id="{D2D8002D-B5B0-4BAC-B1F6-782DDCCE6D9C}" type="slidenum">
              <a:rPr kumimoji="1" lang="ja-JP" altLang="en-US" smtClean="0"/>
              <a:pPr/>
              <a:t>35</a:t>
            </a:fld>
            <a:endParaRPr kumimoji="1" lang="ja-JP" alt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lang="ja-JP" altLang="en-US" dirty="0" smtClean="0"/>
              <a:t>提案手法の概要</a:t>
            </a:r>
            <a:endParaRPr kumimoji="1" lang="ja-JP" altLang="en-US" dirty="0"/>
          </a:p>
        </p:txBody>
      </p:sp>
      <p:sp>
        <p:nvSpPr>
          <p:cNvPr id="4" name="スライド番号プレースホルダ 3"/>
          <p:cNvSpPr>
            <a:spLocks noGrp="1"/>
          </p:cNvSpPr>
          <p:nvPr>
            <p:ph type="sldNum" sz="quarter" idx="12"/>
          </p:nvPr>
        </p:nvSpPr>
        <p:spPr>
          <a:xfrm>
            <a:off x="8429652" y="6643710"/>
            <a:ext cx="571504" cy="214290"/>
          </a:xfrm>
        </p:spPr>
        <p:txBody>
          <a:bodyPr/>
          <a:lstStyle/>
          <a:p>
            <a:fld id="{5345D66B-3CB7-446E-9308-80CBA0A58CFD}" type="slidenum">
              <a:rPr lang="en-US" altLang="ja-JP"/>
              <a:pPr/>
              <a:t>36</a:t>
            </a:fld>
            <a:endParaRPr lang="en-US" altLang="ja-JP" dirty="0"/>
          </a:p>
        </p:txBody>
      </p:sp>
      <p:sp>
        <p:nvSpPr>
          <p:cNvPr id="8" name="Text Box 23"/>
          <p:cNvSpPr txBox="1">
            <a:spLocks noChangeArrowheads="1"/>
          </p:cNvSpPr>
          <p:nvPr/>
        </p:nvSpPr>
        <p:spPr bwMode="auto">
          <a:xfrm>
            <a:off x="5357818" y="1214422"/>
            <a:ext cx="1571636" cy="338554"/>
          </a:xfrm>
          <a:prstGeom prst="rect">
            <a:avLst/>
          </a:prstGeom>
          <a:solidFill>
            <a:schemeClr val="bg1"/>
          </a:solidFill>
          <a:ln w="9525">
            <a:noFill/>
            <a:miter lim="800000"/>
            <a:headEnd/>
            <a:tailEnd/>
          </a:ln>
          <a:effectLst/>
        </p:spPr>
        <p:txBody>
          <a:bodyPr wrap="square">
            <a:spAutoFit/>
          </a:bodyPr>
          <a:lstStyle/>
          <a:p>
            <a:r>
              <a:rPr lang="ja-JP" altLang="en-US" sz="1600" dirty="0" smtClean="0">
                <a:solidFill>
                  <a:srgbClr val="008000"/>
                </a:solidFill>
                <a:latin typeface="Arial" charset="0"/>
                <a:ea typeface="HGS創英角ｺﾞｼｯｸUB" pitchFamily="50" charset="-128"/>
              </a:rPr>
              <a:t>抽出パターン</a:t>
            </a:r>
            <a:endParaRPr lang="ja-JP" altLang="en-US" sz="1600" dirty="0">
              <a:solidFill>
                <a:srgbClr val="008000"/>
              </a:solidFill>
              <a:latin typeface="Arial" charset="0"/>
              <a:ea typeface="HGS創英角ｺﾞｼｯｸUB" pitchFamily="50" charset="-128"/>
            </a:endParaRPr>
          </a:p>
        </p:txBody>
      </p:sp>
      <p:sp>
        <p:nvSpPr>
          <p:cNvPr id="9" name="Text Box 24"/>
          <p:cNvSpPr txBox="1">
            <a:spLocks noChangeArrowheads="1"/>
          </p:cNvSpPr>
          <p:nvPr/>
        </p:nvSpPr>
        <p:spPr bwMode="auto">
          <a:xfrm>
            <a:off x="214282" y="2643182"/>
            <a:ext cx="1403350" cy="336550"/>
          </a:xfrm>
          <a:prstGeom prst="rect">
            <a:avLst/>
          </a:prstGeom>
          <a:noFill/>
          <a:ln w="9525">
            <a:noFill/>
            <a:miter lim="800000"/>
            <a:headEnd/>
            <a:tailEnd/>
          </a:ln>
          <a:effectLst/>
        </p:spPr>
        <p:txBody>
          <a:bodyPr wrap="none">
            <a:spAutoFit/>
          </a:bodyPr>
          <a:lstStyle/>
          <a:p>
            <a:r>
              <a:rPr lang="ja-JP" altLang="en-US" sz="1600" dirty="0">
                <a:solidFill>
                  <a:srgbClr val="008000"/>
                </a:solidFill>
                <a:ea typeface="HGS創英角ｺﾞｼｯｸUB" pitchFamily="50" charset="-128"/>
              </a:rPr>
              <a:t>メソッド情報</a:t>
            </a:r>
          </a:p>
        </p:txBody>
      </p:sp>
      <p:sp>
        <p:nvSpPr>
          <p:cNvPr id="10" name="Text Box 25"/>
          <p:cNvSpPr txBox="1">
            <a:spLocks noChangeArrowheads="1"/>
          </p:cNvSpPr>
          <p:nvPr/>
        </p:nvSpPr>
        <p:spPr bwMode="auto">
          <a:xfrm>
            <a:off x="571472" y="4572008"/>
            <a:ext cx="2879725" cy="336550"/>
          </a:xfrm>
          <a:prstGeom prst="rect">
            <a:avLst/>
          </a:prstGeom>
          <a:noFill/>
          <a:ln w="9525">
            <a:noFill/>
            <a:miter lim="800000"/>
            <a:headEnd/>
            <a:tailEnd/>
          </a:ln>
          <a:effectLst/>
        </p:spPr>
        <p:txBody>
          <a:bodyPr wrap="none">
            <a:spAutoFit/>
          </a:bodyPr>
          <a:lstStyle/>
          <a:p>
            <a:r>
              <a:rPr lang="ja-JP" altLang="en-US" sz="1600" dirty="0">
                <a:solidFill>
                  <a:srgbClr val="008000"/>
                </a:solidFill>
                <a:latin typeface="HGS創英角ｺﾞｼｯｸUB" pitchFamily="50" charset="-128"/>
                <a:ea typeface="HGS創英角ｺﾞｼｯｸUB" pitchFamily="50" charset="-128"/>
              </a:rPr>
              <a:t>動詞</a:t>
            </a:r>
            <a:r>
              <a:rPr lang="en-US" altLang="ja-JP" sz="1600" dirty="0">
                <a:solidFill>
                  <a:srgbClr val="008000"/>
                </a:solidFill>
                <a:latin typeface="HGS創英角ｺﾞｼｯｸUB" pitchFamily="50" charset="-128"/>
                <a:ea typeface="HGS創英角ｺﾞｼｯｸUB" pitchFamily="50" charset="-128"/>
              </a:rPr>
              <a:t>-</a:t>
            </a:r>
            <a:r>
              <a:rPr lang="ja-JP" altLang="en-US" sz="1600" dirty="0">
                <a:solidFill>
                  <a:srgbClr val="008000"/>
                </a:solidFill>
                <a:latin typeface="HGS創英角ｺﾞｼｯｸUB" pitchFamily="50" charset="-128"/>
                <a:ea typeface="HGS創英角ｺﾞｼｯｸUB" pitchFamily="50" charset="-128"/>
              </a:rPr>
              <a:t>直接目的語</a:t>
            </a:r>
            <a:r>
              <a:rPr lang="en-US" altLang="ja-JP" sz="1600" dirty="0">
                <a:solidFill>
                  <a:srgbClr val="008000"/>
                </a:solidFill>
                <a:latin typeface="HGS創英角ｺﾞｼｯｸUB" pitchFamily="50" charset="-128"/>
                <a:ea typeface="HGS創英角ｺﾞｼｯｸUB" pitchFamily="50" charset="-128"/>
              </a:rPr>
              <a:t>-</a:t>
            </a:r>
            <a:r>
              <a:rPr lang="ja-JP" altLang="en-US" sz="1600" dirty="0">
                <a:solidFill>
                  <a:srgbClr val="008000"/>
                </a:solidFill>
                <a:latin typeface="HGS創英角ｺﾞｼｯｸUB" pitchFamily="50" charset="-128"/>
                <a:ea typeface="HGS創英角ｺﾞｼｯｸUB" pitchFamily="50" charset="-128"/>
              </a:rPr>
              <a:t>間接目的語</a:t>
            </a:r>
          </a:p>
        </p:txBody>
      </p:sp>
      <p:sp>
        <p:nvSpPr>
          <p:cNvPr id="11" name="Documents"/>
          <p:cNvSpPr>
            <a:spLocks noEditPoints="1" noChangeArrowheads="1"/>
          </p:cNvSpPr>
          <p:nvPr/>
        </p:nvSpPr>
        <p:spPr bwMode="auto">
          <a:xfrm>
            <a:off x="1559916" y="1757362"/>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ja-JP" altLang="en-US" dirty="0"/>
          </a:p>
        </p:txBody>
      </p:sp>
      <p:sp>
        <p:nvSpPr>
          <p:cNvPr id="12" name="Text Box 27"/>
          <p:cNvSpPr txBox="1">
            <a:spLocks noChangeArrowheads="1"/>
          </p:cNvSpPr>
          <p:nvPr/>
        </p:nvSpPr>
        <p:spPr bwMode="auto">
          <a:xfrm>
            <a:off x="500034" y="1214422"/>
            <a:ext cx="2852063" cy="584775"/>
          </a:xfrm>
          <a:prstGeom prst="rect">
            <a:avLst/>
          </a:prstGeom>
          <a:noFill/>
          <a:ln w="9525">
            <a:noFill/>
            <a:miter lim="800000"/>
            <a:headEnd/>
            <a:tailEnd/>
          </a:ln>
          <a:effectLst/>
        </p:spPr>
        <p:txBody>
          <a:bodyPr wrap="none">
            <a:spAutoFit/>
          </a:bodyPr>
          <a:lstStyle/>
          <a:p>
            <a:pPr algn="ctr"/>
            <a:r>
              <a:rPr lang="ja-JP" altLang="en-US" sz="1600" dirty="0" smtClean="0">
                <a:solidFill>
                  <a:srgbClr val="008000"/>
                </a:solidFill>
                <a:latin typeface="Arial" charset="0"/>
                <a:ea typeface="HGS創英角ｺﾞｼｯｸUB" pitchFamily="50" charset="-128"/>
              </a:rPr>
              <a:t>特定のドメインに所属する</a:t>
            </a:r>
            <a:endParaRPr lang="en-US" altLang="ja-JP" sz="1600" dirty="0" smtClean="0">
              <a:solidFill>
                <a:srgbClr val="008000"/>
              </a:solidFill>
              <a:latin typeface="Arial" charset="0"/>
              <a:ea typeface="HGS創英角ｺﾞｼｯｸUB" pitchFamily="50" charset="-128"/>
            </a:endParaRPr>
          </a:p>
          <a:p>
            <a:pPr algn="ctr"/>
            <a:r>
              <a:rPr lang="ja-JP" altLang="en-US" sz="1600" dirty="0" smtClean="0">
                <a:solidFill>
                  <a:srgbClr val="008000"/>
                </a:solidFill>
                <a:latin typeface="Arial" charset="0"/>
                <a:ea typeface="HGS創英角ｺﾞｼｯｸUB" pitchFamily="50" charset="-128"/>
              </a:rPr>
              <a:t>ソフトウェアのソースコード</a:t>
            </a:r>
            <a:endParaRPr lang="ja-JP" altLang="en-US" sz="1600" dirty="0">
              <a:solidFill>
                <a:srgbClr val="008000"/>
              </a:solidFill>
              <a:latin typeface="Arial" charset="0"/>
              <a:ea typeface="HGS創英角ｺﾞｼｯｸUB" pitchFamily="50" charset="-128"/>
            </a:endParaRPr>
          </a:p>
        </p:txBody>
      </p:sp>
      <p:sp>
        <p:nvSpPr>
          <p:cNvPr id="13" name="Text Box 28"/>
          <p:cNvSpPr txBox="1">
            <a:spLocks noChangeArrowheads="1"/>
          </p:cNvSpPr>
          <p:nvPr/>
        </p:nvSpPr>
        <p:spPr bwMode="auto">
          <a:xfrm>
            <a:off x="6929454" y="1214422"/>
            <a:ext cx="2012950" cy="366713"/>
          </a:xfrm>
          <a:prstGeom prst="rect">
            <a:avLst/>
          </a:prstGeom>
          <a:solidFill>
            <a:schemeClr val="bg1"/>
          </a:solidFill>
          <a:ln w="9525">
            <a:noFill/>
            <a:miter lim="800000"/>
            <a:headEnd/>
            <a:tailEnd/>
          </a:ln>
          <a:effectLst/>
        </p:spPr>
        <p:txBody>
          <a:bodyPr wrap="none">
            <a:spAutoFit/>
          </a:bodyPr>
          <a:lstStyle/>
          <a:p>
            <a:r>
              <a:rPr lang="ja-JP" altLang="en-US" dirty="0">
                <a:ea typeface="メイリオ" pitchFamily="50" charset="-128"/>
              </a:rPr>
              <a:t>事前に人手で定義</a:t>
            </a:r>
          </a:p>
        </p:txBody>
      </p:sp>
      <p:sp>
        <p:nvSpPr>
          <p:cNvPr id="21" name="Text Box 87"/>
          <p:cNvSpPr txBox="1">
            <a:spLocks noChangeArrowheads="1"/>
          </p:cNvSpPr>
          <p:nvPr/>
        </p:nvSpPr>
        <p:spPr bwMode="auto">
          <a:xfrm>
            <a:off x="1181072" y="4572008"/>
            <a:ext cx="641350" cy="366713"/>
          </a:xfrm>
          <a:prstGeom prst="rect">
            <a:avLst/>
          </a:prstGeom>
          <a:noFill/>
          <a:ln w="9525">
            <a:noFill/>
            <a:miter lim="800000"/>
            <a:headEnd/>
            <a:tailEnd/>
          </a:ln>
          <a:effectLst/>
        </p:spPr>
        <p:txBody>
          <a:bodyPr wrap="none">
            <a:spAutoFit/>
          </a:bodyPr>
          <a:lstStyle/>
          <a:p>
            <a:r>
              <a:rPr lang="ja-JP" altLang="en-US" dirty="0">
                <a:solidFill>
                  <a:srgbClr val="008000"/>
                </a:solidFill>
                <a:ea typeface="HGS創英角ｺﾞｼｯｸUB" pitchFamily="50" charset="-128"/>
              </a:rPr>
              <a:t>辞書</a:t>
            </a:r>
          </a:p>
        </p:txBody>
      </p:sp>
      <p:graphicFrame>
        <p:nvGraphicFramePr>
          <p:cNvPr id="22" name="Group 196"/>
          <p:cNvGraphicFramePr>
            <a:graphicFrameLocks noGrp="1"/>
          </p:cNvGraphicFramePr>
          <p:nvPr/>
        </p:nvGraphicFramePr>
        <p:xfrm>
          <a:off x="214282" y="5000636"/>
          <a:ext cx="8305798" cy="1645920"/>
        </p:xfrm>
        <a:graphic>
          <a:graphicData uri="http://schemas.openxmlformats.org/drawingml/2006/table">
            <a:tbl>
              <a:tblPr/>
              <a:tblGrid>
                <a:gridCol w="2019819"/>
                <a:gridCol w="2019819"/>
                <a:gridCol w="2019819"/>
                <a:gridCol w="2246341"/>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err="1" smtClean="0">
                          <a:ln>
                            <a:noFill/>
                          </a:ln>
                          <a:solidFill>
                            <a:schemeClr val="tx1"/>
                          </a:solidFill>
                          <a:effectLst/>
                          <a:latin typeface="Tahoma" pitchFamily="34" charset="0"/>
                          <a:ea typeface="ＭＳ Ｐゴシック" pitchFamily="50" charset="-128"/>
                        </a:rPr>
                        <a:t>BooleanMatrex</a:t>
                      </a:r>
                      <a:endPar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3" name="Group 195"/>
          <p:cNvGraphicFramePr>
            <a:graphicFrameLocks noGrp="1"/>
          </p:cNvGraphicFramePr>
          <p:nvPr/>
        </p:nvGraphicFramePr>
        <p:xfrm>
          <a:off x="214282" y="5000636"/>
          <a:ext cx="8305799" cy="1645920"/>
        </p:xfrm>
        <a:graphic>
          <a:graphicData uri="http://schemas.openxmlformats.org/drawingml/2006/table">
            <a:tbl>
              <a:tblPr/>
              <a:tblGrid>
                <a:gridCol w="2012885"/>
                <a:gridCol w="2012885"/>
                <a:gridCol w="2012885"/>
                <a:gridCol w="2267144"/>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err="1" smtClean="0">
                          <a:ln>
                            <a:noFill/>
                          </a:ln>
                          <a:solidFill>
                            <a:schemeClr val="tx1"/>
                          </a:solidFill>
                          <a:effectLst/>
                          <a:latin typeface="Tahoma" pitchFamily="34" charset="0"/>
                          <a:ea typeface="ＭＳ Ｐゴシック" pitchFamily="50" charset="-128"/>
                        </a:rPr>
                        <a:t>BooleanMatrex</a:t>
                      </a:r>
                      <a:endPar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bl>
          </a:graphicData>
        </a:graphic>
      </p:graphicFrame>
      <p:sp>
        <p:nvSpPr>
          <p:cNvPr id="24" name="テキスト ボックス 23"/>
          <p:cNvSpPr txBox="1"/>
          <p:nvPr/>
        </p:nvSpPr>
        <p:spPr>
          <a:xfrm>
            <a:off x="5500694" y="3929066"/>
            <a:ext cx="1600118" cy="369332"/>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b="1" dirty="0" smtClean="0">
                <a:solidFill>
                  <a:srgbClr val="FF0000"/>
                </a:solidFill>
              </a:rPr>
              <a:t>パターンマッチ</a:t>
            </a:r>
            <a:endParaRPr lang="ja-JP" altLang="en-US" b="1" dirty="0">
              <a:solidFill>
                <a:srgbClr val="FF0000"/>
              </a:solidFill>
            </a:endParaRPr>
          </a:p>
        </p:txBody>
      </p:sp>
      <p:sp>
        <p:nvSpPr>
          <p:cNvPr id="30" name="右矢印 29"/>
          <p:cNvSpPr/>
          <p:nvPr/>
        </p:nvSpPr>
        <p:spPr>
          <a:xfrm>
            <a:off x="4714876" y="3857628"/>
            <a:ext cx="642942" cy="484632"/>
          </a:xfrm>
          <a:prstGeom prst="right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p:cNvSpPr/>
          <p:nvPr/>
        </p:nvSpPr>
        <p:spPr>
          <a:xfrm>
            <a:off x="4714876" y="1571612"/>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4" name="正方形/長方形 93"/>
          <p:cNvSpPr/>
          <p:nvPr/>
        </p:nvSpPr>
        <p:spPr>
          <a:xfrm>
            <a:off x="4643438" y="1643050"/>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5" name="正方形/長方形 94"/>
          <p:cNvSpPr/>
          <p:nvPr/>
        </p:nvSpPr>
        <p:spPr>
          <a:xfrm>
            <a:off x="4572000" y="1714488"/>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6" name="テキスト ボックス 95"/>
          <p:cNvSpPr txBox="1"/>
          <p:nvPr/>
        </p:nvSpPr>
        <p:spPr>
          <a:xfrm>
            <a:off x="4714876" y="1785926"/>
            <a:ext cx="678391" cy="307777"/>
          </a:xfrm>
          <a:prstGeom prst="rect">
            <a:avLst/>
          </a:prstGeom>
          <a:noFill/>
        </p:spPr>
        <p:txBody>
          <a:bodyPr wrap="none" rtlCol="0">
            <a:spAutoFit/>
          </a:bodyPr>
          <a:lstStyle/>
          <a:p>
            <a:r>
              <a:rPr kumimoji="1" lang="ja-JP" altLang="en-US" sz="1400" b="1" dirty="0" smtClean="0"/>
              <a:t>戻り値</a:t>
            </a:r>
            <a:endParaRPr kumimoji="1" lang="ja-JP" altLang="en-US" sz="1400" b="1" dirty="0"/>
          </a:p>
        </p:txBody>
      </p:sp>
      <p:sp>
        <p:nvSpPr>
          <p:cNvPr id="97" name="テキスト ボックス 96"/>
          <p:cNvSpPr txBox="1"/>
          <p:nvPr/>
        </p:nvSpPr>
        <p:spPr>
          <a:xfrm>
            <a:off x="5715008" y="1785926"/>
            <a:ext cx="896399" cy="307777"/>
          </a:xfrm>
          <a:prstGeom prst="rect">
            <a:avLst/>
          </a:prstGeom>
          <a:noFill/>
        </p:spPr>
        <p:txBody>
          <a:bodyPr wrap="none" rtlCol="0">
            <a:spAutoFit/>
          </a:bodyPr>
          <a:lstStyle/>
          <a:p>
            <a:r>
              <a:rPr kumimoji="1" lang="ja-JP" altLang="en-US" sz="1400" b="1" dirty="0" smtClean="0"/>
              <a:t>メソッド名</a:t>
            </a:r>
            <a:endParaRPr kumimoji="1" lang="ja-JP" altLang="en-US" sz="1400" b="1" dirty="0"/>
          </a:p>
        </p:txBody>
      </p:sp>
      <p:sp>
        <p:nvSpPr>
          <p:cNvPr id="98" name="テキスト ボックス 97"/>
          <p:cNvSpPr txBox="1"/>
          <p:nvPr/>
        </p:nvSpPr>
        <p:spPr>
          <a:xfrm>
            <a:off x="6858016" y="1785926"/>
            <a:ext cx="642941" cy="307777"/>
          </a:xfrm>
          <a:prstGeom prst="rect">
            <a:avLst/>
          </a:prstGeom>
          <a:noFill/>
        </p:spPr>
        <p:txBody>
          <a:bodyPr wrap="square" rtlCol="0">
            <a:spAutoFit/>
          </a:bodyPr>
          <a:lstStyle/>
          <a:p>
            <a:r>
              <a:rPr kumimoji="1" lang="ja-JP" altLang="en-US" sz="1400" b="1" dirty="0" smtClean="0"/>
              <a:t>引数</a:t>
            </a:r>
            <a:endParaRPr kumimoji="1" lang="ja-JP" altLang="en-US" sz="1400" b="1" dirty="0"/>
          </a:p>
        </p:txBody>
      </p:sp>
      <p:sp>
        <p:nvSpPr>
          <p:cNvPr id="99" name="テキスト ボックス 98"/>
          <p:cNvSpPr txBox="1"/>
          <p:nvPr/>
        </p:nvSpPr>
        <p:spPr>
          <a:xfrm>
            <a:off x="7786710" y="1785926"/>
            <a:ext cx="816249" cy="307777"/>
          </a:xfrm>
          <a:prstGeom prst="rect">
            <a:avLst/>
          </a:prstGeom>
          <a:noFill/>
        </p:spPr>
        <p:txBody>
          <a:bodyPr wrap="none" rtlCol="0">
            <a:spAutoFit/>
          </a:bodyPr>
          <a:lstStyle/>
          <a:p>
            <a:r>
              <a:rPr kumimoji="1" lang="ja-JP" altLang="en-US" sz="1400" b="1" dirty="0" smtClean="0"/>
              <a:t>クラス名</a:t>
            </a:r>
            <a:endParaRPr kumimoji="1" lang="ja-JP" altLang="en-US" sz="1400" b="1" dirty="0"/>
          </a:p>
        </p:txBody>
      </p:sp>
      <p:sp>
        <p:nvSpPr>
          <p:cNvPr id="100" name="テキスト ボックス 99"/>
          <p:cNvSpPr txBox="1"/>
          <p:nvPr/>
        </p:nvSpPr>
        <p:spPr>
          <a:xfrm>
            <a:off x="4714876" y="2285992"/>
            <a:ext cx="513282" cy="307777"/>
          </a:xfrm>
          <a:prstGeom prst="rect">
            <a:avLst/>
          </a:prstGeom>
          <a:noFill/>
        </p:spPr>
        <p:txBody>
          <a:bodyPr wrap="none" rtlCol="0">
            <a:spAutoFit/>
          </a:bodyPr>
          <a:lstStyle/>
          <a:p>
            <a:r>
              <a:rPr kumimoji="1" lang="en-US" altLang="ja-JP" sz="1400" dirty="0" smtClean="0"/>
              <a:t>void</a:t>
            </a:r>
            <a:endParaRPr kumimoji="1" lang="ja-JP" altLang="en-US" sz="1400" dirty="0"/>
          </a:p>
        </p:txBody>
      </p:sp>
      <p:sp>
        <p:nvSpPr>
          <p:cNvPr id="101" name="テキスト ボックス 100"/>
          <p:cNvSpPr txBox="1"/>
          <p:nvPr/>
        </p:nvSpPr>
        <p:spPr>
          <a:xfrm>
            <a:off x="5572132" y="2285992"/>
            <a:ext cx="1151277" cy="307777"/>
          </a:xfrm>
          <a:prstGeom prst="rect">
            <a:avLst/>
          </a:prstGeom>
          <a:noFill/>
        </p:spPr>
        <p:txBody>
          <a:bodyPr wrap="none" rtlCol="0">
            <a:spAutoFit/>
          </a:bodyPr>
          <a:lstStyle/>
          <a:p>
            <a:r>
              <a:rPr lang="ja-JP" altLang="en-US" sz="1400" dirty="0" smtClean="0"/>
              <a:t>動詞</a:t>
            </a:r>
            <a:r>
              <a:rPr lang="en-US" altLang="ja-JP" sz="1400" dirty="0" smtClean="0"/>
              <a:t>1</a:t>
            </a:r>
            <a:r>
              <a:rPr lang="ja-JP" altLang="en-US" sz="1400" dirty="0" smtClean="0"/>
              <a:t> 名詞</a:t>
            </a:r>
            <a:r>
              <a:rPr lang="en-US" altLang="ja-JP" sz="1400" dirty="0" smtClean="0"/>
              <a:t>2</a:t>
            </a:r>
            <a:endParaRPr kumimoji="1" lang="ja-JP" altLang="en-US" sz="1400" dirty="0"/>
          </a:p>
        </p:txBody>
      </p:sp>
      <p:sp>
        <p:nvSpPr>
          <p:cNvPr id="102" name="テキスト ボックス 101"/>
          <p:cNvSpPr txBox="1"/>
          <p:nvPr/>
        </p:nvSpPr>
        <p:spPr>
          <a:xfrm>
            <a:off x="6858016" y="2285992"/>
            <a:ext cx="642942" cy="307777"/>
          </a:xfrm>
          <a:prstGeom prst="rect">
            <a:avLst/>
          </a:prstGeom>
          <a:noFill/>
        </p:spPr>
        <p:txBody>
          <a:bodyPr wrap="square" rtlCol="0">
            <a:spAutoFit/>
          </a:bodyPr>
          <a:lstStyle/>
          <a:p>
            <a:r>
              <a:rPr lang="ja-JP" altLang="en-US" sz="1400" dirty="0" smtClean="0"/>
              <a:t>名詞</a:t>
            </a:r>
            <a:r>
              <a:rPr lang="en-US" altLang="ja-JP" sz="1400" dirty="0" smtClean="0"/>
              <a:t>2</a:t>
            </a:r>
            <a:endParaRPr kumimoji="1" lang="ja-JP" altLang="en-US" sz="1400" dirty="0"/>
          </a:p>
        </p:txBody>
      </p:sp>
      <p:sp>
        <p:nvSpPr>
          <p:cNvPr id="103" name="テキスト ボックス 102"/>
          <p:cNvSpPr txBox="1"/>
          <p:nvPr/>
        </p:nvSpPr>
        <p:spPr>
          <a:xfrm>
            <a:off x="7858148" y="2285992"/>
            <a:ext cx="642942" cy="307777"/>
          </a:xfrm>
          <a:prstGeom prst="rect">
            <a:avLst/>
          </a:prstGeom>
          <a:noFill/>
        </p:spPr>
        <p:txBody>
          <a:bodyPr wrap="square" rtlCol="0">
            <a:spAutoFit/>
          </a:bodyPr>
          <a:lstStyle/>
          <a:p>
            <a:r>
              <a:rPr lang="ja-JP" altLang="en-US" sz="1400" dirty="0" smtClean="0"/>
              <a:t>名詞</a:t>
            </a:r>
            <a:r>
              <a:rPr lang="en-US" altLang="ja-JP" sz="1400" dirty="0" smtClean="0"/>
              <a:t>3</a:t>
            </a:r>
            <a:endParaRPr kumimoji="1" lang="ja-JP" altLang="en-US" sz="1400" dirty="0"/>
          </a:p>
        </p:txBody>
      </p:sp>
      <p:sp>
        <p:nvSpPr>
          <p:cNvPr id="104" name="正方形/長方形 103"/>
          <p:cNvSpPr/>
          <p:nvPr/>
        </p:nvSpPr>
        <p:spPr>
          <a:xfrm>
            <a:off x="4643438" y="1785926"/>
            <a:ext cx="4071966" cy="78581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400"/>
          </a:p>
        </p:txBody>
      </p:sp>
      <p:sp>
        <p:nvSpPr>
          <p:cNvPr id="105" name="屈折矢印 104"/>
          <p:cNvSpPr/>
          <p:nvPr/>
        </p:nvSpPr>
        <p:spPr>
          <a:xfrm rot="5400000">
            <a:off x="4857764" y="2643170"/>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aphicFrame>
        <p:nvGraphicFramePr>
          <p:cNvPr id="106" name="表 105"/>
          <p:cNvGraphicFramePr>
            <a:graphicFrameLocks noGrp="1"/>
          </p:cNvGraphicFramePr>
          <p:nvPr/>
        </p:nvGraphicFramePr>
        <p:xfrm>
          <a:off x="5500694" y="2643182"/>
          <a:ext cx="3071834" cy="741680"/>
        </p:xfrm>
        <a:graphic>
          <a:graphicData uri="http://schemas.openxmlformats.org/drawingml/2006/table">
            <a:tbl>
              <a:tblPr firstRow="1" bandRow="1">
                <a:tableStyleId>{21E4AEA4-8DFA-4A89-87EB-49C32662AFE0}</a:tableStyleId>
              </a:tblPr>
              <a:tblGrid>
                <a:gridCol w="653582"/>
                <a:gridCol w="1176447"/>
                <a:gridCol w="1241805"/>
              </a:tblGrid>
              <a:tr h="370840">
                <a:tc>
                  <a:txBody>
                    <a:bodyPr/>
                    <a:lstStyle/>
                    <a:p>
                      <a:r>
                        <a:rPr kumimoji="1" lang="ja-JP" altLang="en-US" sz="1400" dirty="0" smtClean="0"/>
                        <a:t>動詞</a:t>
                      </a:r>
                      <a:endParaRPr kumimoji="1" lang="ja-JP" altLang="en-US" sz="1400" dirty="0"/>
                    </a:p>
                  </a:txBody>
                  <a:tcPr/>
                </a:tc>
                <a:tc>
                  <a:txBody>
                    <a:bodyPr/>
                    <a:lstStyle/>
                    <a:p>
                      <a:r>
                        <a:rPr kumimoji="1" lang="ja-JP" altLang="en-US" sz="1400" dirty="0" smtClean="0"/>
                        <a:t>直接目的語</a:t>
                      </a:r>
                      <a:endParaRPr kumimoji="1" lang="ja-JP" altLang="en-US" sz="1400" dirty="0"/>
                    </a:p>
                  </a:txBody>
                  <a:tcPr/>
                </a:tc>
                <a:tc>
                  <a:txBody>
                    <a:bodyPr/>
                    <a:lstStyle/>
                    <a:p>
                      <a:r>
                        <a:rPr kumimoji="1" lang="ja-JP" altLang="en-US" sz="1400" dirty="0" smtClean="0"/>
                        <a:t>間接目的語</a:t>
                      </a:r>
                      <a:endParaRPr kumimoji="1" lang="ja-JP" altLang="en-US" sz="1400" dirty="0"/>
                    </a:p>
                  </a:txBody>
                  <a:tcPr/>
                </a:tc>
              </a:tr>
              <a:tr h="370840">
                <a:tc>
                  <a:txBody>
                    <a:bodyPr/>
                    <a:lstStyle/>
                    <a:p>
                      <a:r>
                        <a:rPr kumimoji="1" lang="ja-JP" altLang="en-US" sz="1400" dirty="0" smtClean="0"/>
                        <a:t>動詞</a:t>
                      </a:r>
                      <a:r>
                        <a:rPr kumimoji="1" lang="en-US" altLang="ja-JP" sz="1400" dirty="0" smtClean="0"/>
                        <a:t>1</a:t>
                      </a:r>
                      <a:endParaRPr kumimoji="1" lang="ja-JP" altLang="en-US" sz="1400" dirty="0"/>
                    </a:p>
                  </a:txBody>
                  <a:tcPr/>
                </a:tc>
                <a:tc>
                  <a:txBody>
                    <a:bodyPr/>
                    <a:lstStyle/>
                    <a:p>
                      <a:r>
                        <a:rPr kumimoji="1" lang="ja-JP" altLang="en-US" sz="1400" dirty="0" smtClean="0"/>
                        <a:t>名詞</a:t>
                      </a:r>
                      <a:r>
                        <a:rPr kumimoji="1" lang="en-US" altLang="ja-JP" sz="1400" dirty="0" smtClean="0"/>
                        <a:t>2</a:t>
                      </a:r>
                      <a:endParaRPr kumimoji="1" lang="ja-JP" altLang="en-US" sz="1400" dirty="0"/>
                    </a:p>
                  </a:txBody>
                  <a:tcPr/>
                </a:tc>
                <a:tc>
                  <a:txBody>
                    <a:bodyPr/>
                    <a:lstStyle/>
                    <a:p>
                      <a:r>
                        <a:rPr kumimoji="1" lang="ja-JP" altLang="en-US" sz="1400" dirty="0" smtClean="0"/>
                        <a:t>名詞</a:t>
                      </a:r>
                      <a:r>
                        <a:rPr kumimoji="1" lang="en-US" altLang="ja-JP" sz="1400" dirty="0" smtClean="0"/>
                        <a:t>3</a:t>
                      </a:r>
                      <a:endParaRPr kumimoji="1" lang="ja-JP" altLang="en-US" sz="1400" dirty="0"/>
                    </a:p>
                  </a:txBody>
                  <a:tcPr/>
                </a:tc>
              </a:tr>
            </a:tbl>
          </a:graphicData>
        </a:graphic>
      </p:graphicFrame>
      <p:sp>
        <p:nvSpPr>
          <p:cNvPr id="107" name="下矢印 106"/>
          <p:cNvSpPr/>
          <p:nvPr/>
        </p:nvSpPr>
        <p:spPr>
          <a:xfrm>
            <a:off x="6000760"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08" name="下矢印 107"/>
          <p:cNvSpPr/>
          <p:nvPr/>
        </p:nvSpPr>
        <p:spPr>
          <a:xfrm>
            <a:off x="4929190"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09" name="下矢印 108"/>
          <p:cNvSpPr/>
          <p:nvPr/>
        </p:nvSpPr>
        <p:spPr>
          <a:xfrm>
            <a:off x="7000892"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0" name="下矢印 109"/>
          <p:cNvSpPr/>
          <p:nvPr/>
        </p:nvSpPr>
        <p:spPr>
          <a:xfrm>
            <a:off x="8001024"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2" name="下矢印 111"/>
          <p:cNvSpPr/>
          <p:nvPr/>
        </p:nvSpPr>
        <p:spPr>
          <a:xfrm>
            <a:off x="1714480" y="2500306"/>
            <a:ext cx="484632" cy="478342"/>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正方形/長方形 112"/>
          <p:cNvSpPr/>
          <p:nvPr/>
        </p:nvSpPr>
        <p:spPr>
          <a:xfrm>
            <a:off x="357158" y="3071810"/>
            <a:ext cx="4071966" cy="121444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14" name="正方形/長方形 113"/>
          <p:cNvSpPr/>
          <p:nvPr/>
        </p:nvSpPr>
        <p:spPr>
          <a:xfrm>
            <a:off x="285720" y="3143248"/>
            <a:ext cx="4071966" cy="1214446"/>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15" name="正方形/長方形 114"/>
          <p:cNvSpPr/>
          <p:nvPr/>
        </p:nvSpPr>
        <p:spPr>
          <a:xfrm>
            <a:off x="214282" y="3214686"/>
            <a:ext cx="4071966" cy="1214446"/>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16" name="テキスト ボックス 115"/>
          <p:cNvSpPr txBox="1"/>
          <p:nvPr/>
        </p:nvSpPr>
        <p:spPr>
          <a:xfrm>
            <a:off x="285720" y="3571876"/>
            <a:ext cx="642942" cy="307777"/>
          </a:xfrm>
          <a:prstGeom prst="rect">
            <a:avLst/>
          </a:prstGeom>
          <a:noFill/>
        </p:spPr>
        <p:txBody>
          <a:bodyPr wrap="square" rtlCol="0">
            <a:spAutoFit/>
          </a:bodyPr>
          <a:lstStyle/>
          <a:p>
            <a:r>
              <a:rPr lang="en-US" altLang="ja-JP" sz="1400" dirty="0" smtClean="0"/>
              <a:t>void    </a:t>
            </a:r>
            <a:endParaRPr kumimoji="1" lang="ja-JP" altLang="en-US" sz="1400" dirty="0"/>
          </a:p>
        </p:txBody>
      </p:sp>
      <p:sp>
        <p:nvSpPr>
          <p:cNvPr id="117" name="テキスト ボックス 116"/>
          <p:cNvSpPr txBox="1"/>
          <p:nvPr/>
        </p:nvSpPr>
        <p:spPr>
          <a:xfrm>
            <a:off x="1142976" y="3571876"/>
            <a:ext cx="1099981" cy="307777"/>
          </a:xfrm>
          <a:prstGeom prst="rect">
            <a:avLst/>
          </a:prstGeom>
          <a:noFill/>
        </p:spPr>
        <p:txBody>
          <a:bodyPr wrap="none" rtlCol="0">
            <a:spAutoFit/>
          </a:bodyPr>
          <a:lstStyle/>
          <a:p>
            <a:r>
              <a:rPr lang="en-US" altLang="ja-JP" sz="1400" dirty="0" err="1" smtClean="0"/>
              <a:t>addProduct</a:t>
            </a:r>
            <a:endParaRPr kumimoji="1" lang="ja-JP" altLang="en-US" sz="1400" dirty="0"/>
          </a:p>
        </p:txBody>
      </p:sp>
      <p:sp>
        <p:nvSpPr>
          <p:cNvPr id="118" name="テキスト ボックス 117"/>
          <p:cNvSpPr txBox="1"/>
          <p:nvPr/>
        </p:nvSpPr>
        <p:spPr>
          <a:xfrm>
            <a:off x="2428860" y="3571876"/>
            <a:ext cx="801823" cy="307777"/>
          </a:xfrm>
          <a:prstGeom prst="rect">
            <a:avLst/>
          </a:prstGeom>
          <a:noFill/>
        </p:spPr>
        <p:txBody>
          <a:bodyPr wrap="none" rtlCol="0">
            <a:spAutoFit/>
          </a:bodyPr>
          <a:lstStyle/>
          <a:p>
            <a:r>
              <a:rPr lang="en-US" altLang="ja-JP" sz="1400" dirty="0" smtClean="0"/>
              <a:t>Product</a:t>
            </a:r>
            <a:endParaRPr kumimoji="1" lang="ja-JP" altLang="en-US" sz="1400" dirty="0"/>
          </a:p>
        </p:txBody>
      </p:sp>
      <p:sp>
        <p:nvSpPr>
          <p:cNvPr id="119" name="テキスト ボックス 118"/>
          <p:cNvSpPr txBox="1"/>
          <p:nvPr/>
        </p:nvSpPr>
        <p:spPr>
          <a:xfrm>
            <a:off x="3428992" y="3571876"/>
            <a:ext cx="633507" cy="307777"/>
          </a:xfrm>
          <a:prstGeom prst="rect">
            <a:avLst/>
          </a:prstGeom>
          <a:noFill/>
        </p:spPr>
        <p:txBody>
          <a:bodyPr wrap="none" rtlCol="0">
            <a:spAutoFit/>
          </a:bodyPr>
          <a:lstStyle/>
          <a:p>
            <a:r>
              <a:rPr kumimoji="1" lang="en-US" altLang="ja-JP" sz="1400" dirty="0" smtClean="0"/>
              <a:t>Stock</a:t>
            </a:r>
            <a:endParaRPr kumimoji="1" lang="ja-JP" altLang="en-US" sz="1400" dirty="0"/>
          </a:p>
        </p:txBody>
      </p:sp>
      <p:sp>
        <p:nvSpPr>
          <p:cNvPr id="120" name="下矢印 119"/>
          <p:cNvSpPr/>
          <p:nvPr/>
        </p:nvSpPr>
        <p:spPr>
          <a:xfrm>
            <a:off x="1500166" y="385762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21" name="テキスト ボックス 120"/>
          <p:cNvSpPr txBox="1"/>
          <p:nvPr/>
        </p:nvSpPr>
        <p:spPr>
          <a:xfrm>
            <a:off x="285720" y="4071942"/>
            <a:ext cx="513282" cy="307777"/>
          </a:xfrm>
          <a:prstGeom prst="rect">
            <a:avLst/>
          </a:prstGeom>
          <a:noFill/>
        </p:spPr>
        <p:txBody>
          <a:bodyPr wrap="none" rtlCol="0">
            <a:spAutoFit/>
          </a:bodyPr>
          <a:lstStyle/>
          <a:p>
            <a:r>
              <a:rPr lang="en-US" altLang="ja-JP" sz="1400" dirty="0" smtClean="0"/>
              <a:t>void</a:t>
            </a:r>
            <a:endParaRPr kumimoji="1" lang="ja-JP" altLang="en-US" sz="1400" dirty="0"/>
          </a:p>
        </p:txBody>
      </p:sp>
      <p:sp>
        <p:nvSpPr>
          <p:cNvPr id="122" name="テキスト ボックス 121"/>
          <p:cNvSpPr txBox="1"/>
          <p:nvPr/>
        </p:nvSpPr>
        <p:spPr>
          <a:xfrm>
            <a:off x="1142976" y="4071942"/>
            <a:ext cx="1002197" cy="307777"/>
          </a:xfrm>
          <a:prstGeom prst="rect">
            <a:avLst/>
          </a:prstGeom>
          <a:noFill/>
        </p:spPr>
        <p:txBody>
          <a:bodyPr wrap="none" rtlCol="0">
            <a:spAutoFit/>
          </a:bodyPr>
          <a:lstStyle/>
          <a:p>
            <a:r>
              <a:rPr lang="ja-JP" altLang="en-US" sz="1400" dirty="0" smtClean="0"/>
              <a:t>動詞  名詞</a:t>
            </a:r>
            <a:endParaRPr kumimoji="1" lang="ja-JP" altLang="en-US" sz="1400" dirty="0"/>
          </a:p>
        </p:txBody>
      </p:sp>
      <p:sp>
        <p:nvSpPr>
          <p:cNvPr id="123" name="テキスト ボックス 122"/>
          <p:cNvSpPr txBox="1"/>
          <p:nvPr/>
        </p:nvSpPr>
        <p:spPr>
          <a:xfrm>
            <a:off x="2571736" y="4071942"/>
            <a:ext cx="543739" cy="307777"/>
          </a:xfrm>
          <a:prstGeom prst="rect">
            <a:avLst/>
          </a:prstGeom>
          <a:noFill/>
        </p:spPr>
        <p:txBody>
          <a:bodyPr wrap="none" rtlCol="0">
            <a:spAutoFit/>
          </a:bodyPr>
          <a:lstStyle/>
          <a:p>
            <a:r>
              <a:rPr kumimoji="1" lang="ja-JP" altLang="en-US" sz="1400" dirty="0" smtClean="0"/>
              <a:t>名詞</a:t>
            </a:r>
            <a:endParaRPr kumimoji="1" lang="ja-JP" altLang="en-US" sz="1400" dirty="0"/>
          </a:p>
        </p:txBody>
      </p:sp>
      <p:sp>
        <p:nvSpPr>
          <p:cNvPr id="124" name="テキスト ボックス 123"/>
          <p:cNvSpPr txBox="1"/>
          <p:nvPr/>
        </p:nvSpPr>
        <p:spPr>
          <a:xfrm>
            <a:off x="3500430" y="4071942"/>
            <a:ext cx="543739" cy="307777"/>
          </a:xfrm>
          <a:prstGeom prst="rect">
            <a:avLst/>
          </a:prstGeom>
          <a:noFill/>
        </p:spPr>
        <p:txBody>
          <a:bodyPr wrap="none" rtlCol="0">
            <a:spAutoFit/>
          </a:bodyPr>
          <a:lstStyle/>
          <a:p>
            <a:r>
              <a:rPr kumimoji="1" lang="ja-JP" altLang="en-US" sz="1400" dirty="0" smtClean="0"/>
              <a:t>名詞</a:t>
            </a:r>
            <a:endParaRPr kumimoji="1" lang="ja-JP" altLang="en-US" sz="1400" dirty="0"/>
          </a:p>
        </p:txBody>
      </p:sp>
      <p:sp>
        <p:nvSpPr>
          <p:cNvPr id="125" name="テキスト ボックス 124"/>
          <p:cNvSpPr txBox="1"/>
          <p:nvPr/>
        </p:nvSpPr>
        <p:spPr>
          <a:xfrm>
            <a:off x="214282" y="3286124"/>
            <a:ext cx="678391" cy="307777"/>
          </a:xfrm>
          <a:prstGeom prst="rect">
            <a:avLst/>
          </a:prstGeom>
          <a:noFill/>
        </p:spPr>
        <p:txBody>
          <a:bodyPr wrap="none" rtlCol="0">
            <a:spAutoFit/>
          </a:bodyPr>
          <a:lstStyle/>
          <a:p>
            <a:r>
              <a:rPr kumimoji="1" lang="ja-JP" altLang="en-US" sz="1400" b="1" dirty="0" smtClean="0"/>
              <a:t>戻り値</a:t>
            </a:r>
            <a:endParaRPr kumimoji="1" lang="ja-JP" altLang="en-US" sz="1400" b="1" dirty="0"/>
          </a:p>
        </p:txBody>
      </p:sp>
      <p:sp>
        <p:nvSpPr>
          <p:cNvPr id="126" name="テキスト ボックス 125"/>
          <p:cNvSpPr txBox="1"/>
          <p:nvPr/>
        </p:nvSpPr>
        <p:spPr>
          <a:xfrm>
            <a:off x="1285852" y="3286124"/>
            <a:ext cx="896399" cy="307777"/>
          </a:xfrm>
          <a:prstGeom prst="rect">
            <a:avLst/>
          </a:prstGeom>
          <a:noFill/>
        </p:spPr>
        <p:txBody>
          <a:bodyPr wrap="none" rtlCol="0">
            <a:spAutoFit/>
          </a:bodyPr>
          <a:lstStyle/>
          <a:p>
            <a:r>
              <a:rPr kumimoji="1" lang="ja-JP" altLang="en-US" sz="1400" b="1" dirty="0" smtClean="0"/>
              <a:t>メソッド名</a:t>
            </a:r>
            <a:endParaRPr kumimoji="1" lang="ja-JP" altLang="en-US" sz="1400" b="1" dirty="0"/>
          </a:p>
        </p:txBody>
      </p:sp>
      <p:sp>
        <p:nvSpPr>
          <p:cNvPr id="127" name="テキスト ボックス 126"/>
          <p:cNvSpPr txBox="1"/>
          <p:nvPr/>
        </p:nvSpPr>
        <p:spPr>
          <a:xfrm>
            <a:off x="2571736" y="3286124"/>
            <a:ext cx="543739" cy="307777"/>
          </a:xfrm>
          <a:prstGeom prst="rect">
            <a:avLst/>
          </a:prstGeom>
          <a:noFill/>
        </p:spPr>
        <p:txBody>
          <a:bodyPr wrap="none" rtlCol="0">
            <a:spAutoFit/>
          </a:bodyPr>
          <a:lstStyle/>
          <a:p>
            <a:r>
              <a:rPr kumimoji="1" lang="ja-JP" altLang="en-US" sz="1400" b="1" dirty="0" smtClean="0"/>
              <a:t>引数</a:t>
            </a:r>
            <a:endParaRPr kumimoji="1" lang="ja-JP" altLang="en-US" sz="1400" b="1" dirty="0"/>
          </a:p>
        </p:txBody>
      </p:sp>
      <p:sp>
        <p:nvSpPr>
          <p:cNvPr id="128" name="テキスト ボックス 127"/>
          <p:cNvSpPr txBox="1"/>
          <p:nvPr/>
        </p:nvSpPr>
        <p:spPr>
          <a:xfrm>
            <a:off x="3357554" y="3286124"/>
            <a:ext cx="816249" cy="307777"/>
          </a:xfrm>
          <a:prstGeom prst="rect">
            <a:avLst/>
          </a:prstGeom>
          <a:noFill/>
        </p:spPr>
        <p:txBody>
          <a:bodyPr wrap="none" rtlCol="0">
            <a:spAutoFit/>
          </a:bodyPr>
          <a:lstStyle/>
          <a:p>
            <a:r>
              <a:rPr kumimoji="1" lang="ja-JP" altLang="en-US" sz="1400" b="1" dirty="0" smtClean="0"/>
              <a:t>クラス名</a:t>
            </a:r>
            <a:endParaRPr kumimoji="1" lang="ja-JP" altLang="en-US" sz="1400" b="1" dirty="0"/>
          </a:p>
        </p:txBody>
      </p:sp>
      <p:sp>
        <p:nvSpPr>
          <p:cNvPr id="129" name="下矢印 128"/>
          <p:cNvSpPr/>
          <p:nvPr/>
        </p:nvSpPr>
        <p:spPr>
          <a:xfrm>
            <a:off x="428596" y="385762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30" name="下矢印 129"/>
          <p:cNvSpPr/>
          <p:nvPr/>
        </p:nvSpPr>
        <p:spPr>
          <a:xfrm>
            <a:off x="2714612" y="385762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31" name="下矢印 130"/>
          <p:cNvSpPr/>
          <p:nvPr/>
        </p:nvSpPr>
        <p:spPr>
          <a:xfrm>
            <a:off x="3643306" y="385762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32" name="下矢印 131"/>
          <p:cNvSpPr/>
          <p:nvPr/>
        </p:nvSpPr>
        <p:spPr>
          <a:xfrm>
            <a:off x="5857884" y="3500438"/>
            <a:ext cx="571504" cy="357190"/>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下矢印 54"/>
          <p:cNvSpPr/>
          <p:nvPr/>
        </p:nvSpPr>
        <p:spPr>
          <a:xfrm>
            <a:off x="5857884" y="4429132"/>
            <a:ext cx="571504" cy="357190"/>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22"/>
                                        </p:tgtEl>
                                      </p:cBhvr>
                                    </p:animEffect>
                                    <p:set>
                                      <p:cBhvr>
                                        <p:cTn id="10" dur="1" fill="hold">
                                          <p:stCondLst>
                                            <p:cond delay="499"/>
                                          </p:stCondLst>
                                        </p:cTn>
                                        <p:tgtEl>
                                          <p:spTgt spid="22"/>
                                        </p:tgtEl>
                                        <p:attrNameLst>
                                          <p:attrName>style.visibility</p:attrName>
                                        </p:attrNameLst>
                                      </p:cBhvr>
                                      <p:to>
                                        <p:strVal val="hidden"/>
                                      </p:to>
                                    </p:set>
                                  </p:childTnLst>
                                </p:cTn>
                              </p:par>
                              <p:par>
                                <p:cTn id="11" presetID="3"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linds(horizontal)">
                                      <p:cBhvr>
                                        <p:cTn id="13" dur="500"/>
                                        <p:tgtEl>
                                          <p:spTgt spid="21"/>
                                        </p:tgtEl>
                                      </p:cBhvr>
                                    </p:animEffect>
                                  </p:childTnLst>
                                </p:cTn>
                              </p:par>
                              <p:par>
                                <p:cTn id="14" presetID="3" presetClass="entr" presetSubtype="1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linds(horizontal)">
                                      <p:cBhvr>
                                        <p:cTn id="1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1" grpId="0"/>
    </p:bld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kumimoji="1" lang="ja-JP" altLang="en-US" dirty="0" smtClean="0"/>
              <a:t>パターンマッチ</a:t>
            </a:r>
            <a:endParaRPr kumimoji="1" lang="ja-JP" altLang="en-US" dirty="0"/>
          </a:p>
        </p:txBody>
      </p:sp>
      <p:sp>
        <p:nvSpPr>
          <p:cNvPr id="3" name="コンテンツ プレースホルダ 2"/>
          <p:cNvSpPr>
            <a:spLocks noGrp="1"/>
          </p:cNvSpPr>
          <p:nvPr>
            <p:ph idx="1"/>
          </p:nvPr>
        </p:nvSpPr>
        <p:spPr>
          <a:xfrm>
            <a:off x="457200" y="1285861"/>
            <a:ext cx="8229600" cy="1428759"/>
          </a:xfrm>
        </p:spPr>
        <p:txBody>
          <a:bodyPr>
            <a:normAutofit fontScale="77500" lnSpcReduction="20000"/>
          </a:bodyPr>
          <a:lstStyle/>
          <a:p>
            <a:pPr marL="514350" indent="-514350" algn="just">
              <a:buFont typeface="+mj-lt"/>
              <a:buAutoNum type="arabicPeriod"/>
            </a:pPr>
            <a:r>
              <a:rPr lang="ja-JP" altLang="en-US" dirty="0" smtClean="0"/>
              <a:t>抽出パターンで指定した条件を，メソッド情報が全て満たしているか検査</a:t>
            </a:r>
            <a:endParaRPr lang="en-US" altLang="ja-JP" dirty="0" smtClean="0"/>
          </a:p>
          <a:p>
            <a:pPr marL="514350" indent="-514350">
              <a:buFont typeface="+mj-lt"/>
              <a:buAutoNum type="arabicPeriod"/>
            </a:pPr>
            <a:r>
              <a:rPr lang="ja-JP" altLang="en-US" dirty="0" smtClean="0"/>
              <a:t>条件が満たされた場合，抽出パターンに従い動詞，直接目的語，間接目的語を抽出</a:t>
            </a:r>
            <a:endParaRPr lang="en-US" altLang="ja-JP" dirty="0" smtClean="0"/>
          </a:p>
        </p:txBody>
      </p:sp>
      <p:sp>
        <p:nvSpPr>
          <p:cNvPr id="19" name="正方形/長方形 18"/>
          <p:cNvSpPr/>
          <p:nvPr/>
        </p:nvSpPr>
        <p:spPr>
          <a:xfrm>
            <a:off x="71406" y="3000372"/>
            <a:ext cx="5500758" cy="121444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テキスト ボックス 19"/>
          <p:cNvSpPr txBox="1"/>
          <p:nvPr/>
        </p:nvSpPr>
        <p:spPr>
          <a:xfrm>
            <a:off x="0" y="3000372"/>
            <a:ext cx="642942" cy="369332"/>
          </a:xfrm>
          <a:prstGeom prst="rect">
            <a:avLst/>
          </a:prstGeom>
          <a:noFill/>
        </p:spPr>
        <p:txBody>
          <a:bodyPr wrap="square" rtlCol="0">
            <a:spAutoFit/>
          </a:bodyPr>
          <a:lstStyle/>
          <a:p>
            <a:r>
              <a:rPr lang="en-US" altLang="ja-JP" dirty="0" smtClean="0"/>
              <a:t>void    </a:t>
            </a:r>
            <a:endParaRPr kumimoji="1" lang="ja-JP" altLang="en-US" dirty="0"/>
          </a:p>
        </p:txBody>
      </p:sp>
      <p:sp>
        <p:nvSpPr>
          <p:cNvPr id="23" name="テキスト ボックス 22"/>
          <p:cNvSpPr txBox="1"/>
          <p:nvPr/>
        </p:nvSpPr>
        <p:spPr>
          <a:xfrm>
            <a:off x="857256" y="3000372"/>
            <a:ext cx="2571736" cy="369332"/>
          </a:xfrm>
          <a:prstGeom prst="rect">
            <a:avLst/>
          </a:prstGeom>
          <a:noFill/>
        </p:spPr>
        <p:txBody>
          <a:bodyPr wrap="square" rtlCol="0">
            <a:spAutoFit/>
          </a:bodyPr>
          <a:lstStyle/>
          <a:p>
            <a:r>
              <a:rPr lang="en-US" altLang="ja-JP" dirty="0" smtClean="0"/>
              <a:t>Create</a:t>
            </a:r>
            <a:r>
              <a:rPr lang="ja-JP" altLang="en-US" dirty="0" smtClean="0"/>
              <a:t> </a:t>
            </a:r>
            <a:r>
              <a:rPr lang="en-US" altLang="ja-JP" dirty="0" smtClean="0"/>
              <a:t>Ticket</a:t>
            </a:r>
            <a:r>
              <a:rPr lang="ja-JP" altLang="en-US" dirty="0" smtClean="0"/>
              <a:t> </a:t>
            </a:r>
            <a:r>
              <a:rPr lang="en-US" altLang="ja-JP" dirty="0" smtClean="0"/>
              <a:t>For</a:t>
            </a:r>
            <a:r>
              <a:rPr lang="ja-JP" altLang="en-US" dirty="0" smtClean="0"/>
              <a:t> </a:t>
            </a:r>
            <a:r>
              <a:rPr lang="en-US" altLang="ja-JP" dirty="0" smtClean="0"/>
              <a:t>User</a:t>
            </a:r>
            <a:endParaRPr kumimoji="1" lang="ja-JP" altLang="en-US" dirty="0"/>
          </a:p>
        </p:txBody>
      </p:sp>
      <p:sp>
        <p:nvSpPr>
          <p:cNvPr id="24" name="テキスト ボックス 23"/>
          <p:cNvSpPr txBox="1"/>
          <p:nvPr/>
        </p:nvSpPr>
        <p:spPr>
          <a:xfrm>
            <a:off x="3643338" y="3000372"/>
            <a:ext cx="671979" cy="369332"/>
          </a:xfrm>
          <a:prstGeom prst="rect">
            <a:avLst/>
          </a:prstGeom>
          <a:noFill/>
        </p:spPr>
        <p:txBody>
          <a:bodyPr wrap="square" rtlCol="0">
            <a:spAutoFit/>
          </a:bodyPr>
          <a:lstStyle/>
          <a:p>
            <a:r>
              <a:rPr kumimoji="1" lang="en-US" altLang="ja-JP" dirty="0" smtClean="0"/>
              <a:t>User</a:t>
            </a:r>
            <a:endParaRPr kumimoji="1" lang="ja-JP" altLang="en-US" dirty="0"/>
          </a:p>
        </p:txBody>
      </p:sp>
      <p:sp>
        <p:nvSpPr>
          <p:cNvPr id="25" name="テキスト ボックス 24"/>
          <p:cNvSpPr txBox="1"/>
          <p:nvPr/>
        </p:nvSpPr>
        <p:spPr>
          <a:xfrm>
            <a:off x="4572032" y="3000372"/>
            <a:ext cx="864339" cy="369332"/>
          </a:xfrm>
          <a:prstGeom prst="rect">
            <a:avLst/>
          </a:prstGeom>
          <a:noFill/>
        </p:spPr>
        <p:txBody>
          <a:bodyPr wrap="square" rtlCol="0">
            <a:spAutoFit/>
          </a:bodyPr>
          <a:lstStyle/>
          <a:p>
            <a:r>
              <a:rPr kumimoji="1" lang="en-US" altLang="ja-JP" dirty="0" smtClean="0"/>
              <a:t>Server</a:t>
            </a:r>
            <a:endParaRPr kumimoji="1" lang="ja-JP" altLang="en-US" dirty="0"/>
          </a:p>
        </p:txBody>
      </p:sp>
      <p:sp>
        <p:nvSpPr>
          <p:cNvPr id="26" name="下矢印 25"/>
          <p:cNvSpPr/>
          <p:nvPr/>
        </p:nvSpPr>
        <p:spPr>
          <a:xfrm>
            <a:off x="142876"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下矢印 26"/>
          <p:cNvSpPr/>
          <p:nvPr/>
        </p:nvSpPr>
        <p:spPr>
          <a:xfrm>
            <a:off x="1714512"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0" y="3857628"/>
            <a:ext cx="607859" cy="369332"/>
          </a:xfrm>
          <a:prstGeom prst="rect">
            <a:avLst/>
          </a:prstGeom>
          <a:noFill/>
        </p:spPr>
        <p:txBody>
          <a:bodyPr wrap="square" rtlCol="0">
            <a:spAutoFit/>
          </a:bodyPr>
          <a:lstStyle/>
          <a:p>
            <a:r>
              <a:rPr lang="en-US" altLang="ja-JP" dirty="0" smtClean="0"/>
              <a:t>void</a:t>
            </a:r>
            <a:endParaRPr kumimoji="1" lang="ja-JP" altLang="en-US" dirty="0"/>
          </a:p>
        </p:txBody>
      </p:sp>
      <p:sp>
        <p:nvSpPr>
          <p:cNvPr id="29" name="テキスト ボックス 28"/>
          <p:cNvSpPr txBox="1"/>
          <p:nvPr/>
        </p:nvSpPr>
        <p:spPr>
          <a:xfrm>
            <a:off x="857224" y="3857628"/>
            <a:ext cx="2428860" cy="338554"/>
          </a:xfrm>
          <a:prstGeom prst="rect">
            <a:avLst/>
          </a:prstGeom>
          <a:noFill/>
        </p:spPr>
        <p:txBody>
          <a:bodyPr wrap="square" rtlCol="0">
            <a:spAutoFit/>
          </a:bodyPr>
          <a:lstStyle/>
          <a:p>
            <a:r>
              <a:rPr lang="ja-JP" altLang="en-US" sz="1600" dirty="0" smtClean="0"/>
              <a:t>動詞</a:t>
            </a:r>
            <a:r>
              <a:rPr lang="en-US" altLang="ja-JP" sz="1600" dirty="0" smtClean="0"/>
              <a:t> </a:t>
            </a:r>
            <a:r>
              <a:rPr lang="ja-JP" altLang="en-US" sz="1600" dirty="0" smtClean="0"/>
              <a:t> 名詞</a:t>
            </a:r>
            <a:r>
              <a:rPr lang="en-US" altLang="ja-JP" sz="1600" dirty="0" smtClean="0"/>
              <a:t> </a:t>
            </a:r>
            <a:r>
              <a:rPr lang="ja-JP" altLang="en-US" sz="1600" dirty="0" smtClean="0"/>
              <a:t> 前置詞</a:t>
            </a:r>
            <a:r>
              <a:rPr lang="en-US" altLang="ja-JP" sz="1600" dirty="0" smtClean="0"/>
              <a:t> </a:t>
            </a:r>
            <a:r>
              <a:rPr lang="ja-JP" altLang="en-US" sz="1600" dirty="0" smtClean="0"/>
              <a:t> 名詞</a:t>
            </a:r>
            <a:r>
              <a:rPr lang="en-US" altLang="ja-JP" sz="1600" dirty="0" smtClean="0"/>
              <a:t> </a:t>
            </a:r>
            <a:endParaRPr kumimoji="1" lang="ja-JP" altLang="en-US" sz="1600" dirty="0"/>
          </a:p>
        </p:txBody>
      </p:sp>
      <p:sp>
        <p:nvSpPr>
          <p:cNvPr id="30" name="テキスト ボックス 29"/>
          <p:cNvSpPr txBox="1"/>
          <p:nvPr/>
        </p:nvSpPr>
        <p:spPr>
          <a:xfrm>
            <a:off x="3643306" y="3857628"/>
            <a:ext cx="714348" cy="369332"/>
          </a:xfrm>
          <a:prstGeom prst="rect">
            <a:avLst/>
          </a:prstGeom>
          <a:noFill/>
        </p:spPr>
        <p:txBody>
          <a:bodyPr wrap="square" rtlCol="0">
            <a:spAutoFit/>
          </a:bodyPr>
          <a:lstStyle/>
          <a:p>
            <a:r>
              <a:rPr kumimoji="1" lang="ja-JP" altLang="en-US" dirty="0" smtClean="0"/>
              <a:t>名詞</a:t>
            </a:r>
            <a:endParaRPr kumimoji="1" lang="ja-JP" altLang="en-US" dirty="0"/>
          </a:p>
        </p:txBody>
      </p:sp>
      <p:sp>
        <p:nvSpPr>
          <p:cNvPr id="31" name="下矢印 30"/>
          <p:cNvSpPr/>
          <p:nvPr/>
        </p:nvSpPr>
        <p:spPr>
          <a:xfrm>
            <a:off x="3786214"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下矢印 31"/>
          <p:cNvSpPr/>
          <p:nvPr/>
        </p:nvSpPr>
        <p:spPr>
          <a:xfrm>
            <a:off x="4857784" y="3429000"/>
            <a:ext cx="357190" cy="404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4714876" y="3857628"/>
            <a:ext cx="774571" cy="369332"/>
          </a:xfrm>
          <a:prstGeom prst="rect">
            <a:avLst/>
          </a:prstGeom>
          <a:noFill/>
        </p:spPr>
        <p:txBody>
          <a:bodyPr wrap="square" rtlCol="0">
            <a:spAutoFit/>
          </a:bodyPr>
          <a:lstStyle/>
          <a:p>
            <a:r>
              <a:rPr kumimoji="1" lang="ja-JP" altLang="en-US" dirty="0" smtClean="0"/>
              <a:t>名詞</a:t>
            </a:r>
            <a:endParaRPr kumimoji="1" lang="ja-JP" altLang="en-US" dirty="0"/>
          </a:p>
        </p:txBody>
      </p:sp>
      <p:sp>
        <p:nvSpPr>
          <p:cNvPr id="34" name="テキスト ボックス 33"/>
          <p:cNvSpPr txBox="1"/>
          <p:nvPr/>
        </p:nvSpPr>
        <p:spPr>
          <a:xfrm>
            <a:off x="214282" y="4786322"/>
            <a:ext cx="817853" cy="369332"/>
          </a:xfrm>
          <a:prstGeom prst="rect">
            <a:avLst/>
          </a:prstGeom>
          <a:noFill/>
        </p:spPr>
        <p:txBody>
          <a:bodyPr wrap="none" rtlCol="0">
            <a:spAutoFit/>
          </a:bodyPr>
          <a:lstStyle/>
          <a:p>
            <a:r>
              <a:rPr kumimoji="1" lang="ja-JP" altLang="en-US" dirty="0" smtClean="0"/>
              <a:t>戻り値</a:t>
            </a:r>
            <a:endParaRPr kumimoji="1" lang="ja-JP" altLang="en-US" dirty="0"/>
          </a:p>
        </p:txBody>
      </p:sp>
      <p:sp>
        <p:nvSpPr>
          <p:cNvPr id="35" name="テキスト ボックス 34"/>
          <p:cNvSpPr txBox="1"/>
          <p:nvPr/>
        </p:nvSpPr>
        <p:spPr>
          <a:xfrm>
            <a:off x="1714448" y="4786322"/>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36" name="テキスト ボックス 35"/>
          <p:cNvSpPr txBox="1"/>
          <p:nvPr/>
        </p:nvSpPr>
        <p:spPr>
          <a:xfrm>
            <a:off x="4071902" y="4786322"/>
            <a:ext cx="646331" cy="369332"/>
          </a:xfrm>
          <a:prstGeom prst="rect">
            <a:avLst/>
          </a:prstGeom>
          <a:noFill/>
        </p:spPr>
        <p:txBody>
          <a:bodyPr wrap="square" rtlCol="0">
            <a:spAutoFit/>
          </a:bodyPr>
          <a:lstStyle/>
          <a:p>
            <a:r>
              <a:rPr kumimoji="1" lang="ja-JP" altLang="en-US" dirty="0" smtClean="0"/>
              <a:t>引数</a:t>
            </a:r>
            <a:endParaRPr kumimoji="1" lang="ja-JP" altLang="en-US" dirty="0"/>
          </a:p>
        </p:txBody>
      </p:sp>
      <p:sp>
        <p:nvSpPr>
          <p:cNvPr id="37" name="テキスト ボックス 36"/>
          <p:cNvSpPr txBox="1"/>
          <p:nvPr/>
        </p:nvSpPr>
        <p:spPr>
          <a:xfrm>
            <a:off x="5357786" y="4786322"/>
            <a:ext cx="995785" cy="369332"/>
          </a:xfrm>
          <a:prstGeom prst="rect">
            <a:avLst/>
          </a:prstGeom>
          <a:noFill/>
        </p:spPr>
        <p:txBody>
          <a:bodyPr wrap="none" rtlCol="0">
            <a:spAutoFit/>
          </a:bodyPr>
          <a:lstStyle/>
          <a:p>
            <a:r>
              <a:rPr kumimoji="1" lang="ja-JP" altLang="en-US" dirty="0" smtClean="0"/>
              <a:t>クラス名</a:t>
            </a:r>
            <a:endParaRPr kumimoji="1" lang="ja-JP" altLang="en-US" dirty="0"/>
          </a:p>
        </p:txBody>
      </p:sp>
      <p:sp>
        <p:nvSpPr>
          <p:cNvPr id="38" name="下矢印 37"/>
          <p:cNvSpPr/>
          <p:nvPr/>
        </p:nvSpPr>
        <p:spPr>
          <a:xfrm>
            <a:off x="428596"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285720" y="5500702"/>
            <a:ext cx="607859" cy="369332"/>
          </a:xfrm>
          <a:prstGeom prst="rect">
            <a:avLst/>
          </a:prstGeom>
          <a:noFill/>
        </p:spPr>
        <p:txBody>
          <a:bodyPr wrap="none" rtlCol="0">
            <a:spAutoFit/>
          </a:bodyPr>
          <a:lstStyle/>
          <a:p>
            <a:r>
              <a:rPr kumimoji="1" lang="en-US" altLang="ja-JP" dirty="0" smtClean="0"/>
              <a:t>void</a:t>
            </a:r>
            <a:endParaRPr kumimoji="1" lang="ja-JP" altLang="en-US" dirty="0"/>
          </a:p>
        </p:txBody>
      </p:sp>
      <p:sp>
        <p:nvSpPr>
          <p:cNvPr id="40" name="テキスト ボックス 39"/>
          <p:cNvSpPr txBox="1"/>
          <p:nvPr/>
        </p:nvSpPr>
        <p:spPr>
          <a:xfrm>
            <a:off x="1071506" y="5500702"/>
            <a:ext cx="2659702" cy="338554"/>
          </a:xfrm>
          <a:prstGeom prst="rect">
            <a:avLst/>
          </a:prstGeom>
          <a:noFill/>
        </p:spPr>
        <p:txBody>
          <a:bodyPr wrap="none" rtlCol="0">
            <a:spAutoFit/>
          </a:bodyPr>
          <a:lstStyle/>
          <a:p>
            <a:r>
              <a:rPr lang="ja-JP" altLang="en-US" sz="1600" dirty="0" smtClean="0"/>
              <a:t>動詞</a:t>
            </a:r>
            <a:r>
              <a:rPr lang="en-US" altLang="ja-JP" sz="1600" dirty="0" smtClean="0"/>
              <a:t>1</a:t>
            </a:r>
            <a:r>
              <a:rPr lang="ja-JP" altLang="en-US" sz="1600" dirty="0" smtClean="0"/>
              <a:t> 名詞</a:t>
            </a:r>
            <a:r>
              <a:rPr lang="en-US" altLang="ja-JP" sz="1600" dirty="0" smtClean="0"/>
              <a:t>2</a:t>
            </a:r>
            <a:r>
              <a:rPr lang="ja-JP" altLang="en-US" sz="1600" dirty="0" smtClean="0"/>
              <a:t> 前置詞</a:t>
            </a:r>
            <a:r>
              <a:rPr lang="en-US" altLang="ja-JP" sz="1600" dirty="0" smtClean="0"/>
              <a:t>3</a:t>
            </a:r>
            <a:r>
              <a:rPr lang="ja-JP" altLang="en-US" sz="1600" dirty="0" smtClean="0"/>
              <a:t> 名詞</a:t>
            </a:r>
            <a:r>
              <a:rPr lang="en-US" altLang="ja-JP" sz="1600" dirty="0" smtClean="0"/>
              <a:t>4</a:t>
            </a:r>
            <a:endParaRPr kumimoji="1" lang="ja-JP" altLang="en-US" sz="1600" dirty="0"/>
          </a:p>
        </p:txBody>
      </p:sp>
      <p:sp>
        <p:nvSpPr>
          <p:cNvPr id="41" name="下矢印 40"/>
          <p:cNvSpPr/>
          <p:nvPr/>
        </p:nvSpPr>
        <p:spPr>
          <a:xfrm>
            <a:off x="207163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下矢印 41"/>
          <p:cNvSpPr/>
          <p:nvPr/>
        </p:nvSpPr>
        <p:spPr>
          <a:xfrm>
            <a:off x="4286216" y="5214950"/>
            <a:ext cx="285752" cy="2763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3857588" y="5500702"/>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4" name="下矢印 43"/>
          <p:cNvSpPr/>
          <p:nvPr/>
        </p:nvSpPr>
        <p:spPr>
          <a:xfrm>
            <a:off x="5643538" y="514351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5214910" y="5500702"/>
            <a:ext cx="1428760" cy="338554"/>
          </a:xfrm>
          <a:prstGeom prst="rect">
            <a:avLst/>
          </a:prstGeom>
          <a:noFill/>
        </p:spPr>
        <p:txBody>
          <a:bodyPr wrap="square" rtlCol="0">
            <a:spAutoFit/>
          </a:bodyPr>
          <a:lstStyle/>
          <a:p>
            <a:r>
              <a:rPr kumimoji="1" lang="ja-JP" altLang="en-US" sz="1600" dirty="0" smtClean="0"/>
              <a:t>ワイルドカード</a:t>
            </a:r>
            <a:endParaRPr kumimoji="1" lang="ja-JP" altLang="en-US" sz="1600" dirty="0"/>
          </a:p>
        </p:txBody>
      </p:sp>
      <p:sp>
        <p:nvSpPr>
          <p:cNvPr id="46" name="正方形/長方形 45"/>
          <p:cNvSpPr/>
          <p:nvPr/>
        </p:nvSpPr>
        <p:spPr>
          <a:xfrm>
            <a:off x="214282" y="4786322"/>
            <a:ext cx="6429388" cy="114300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47" name="屈折矢印 46"/>
          <p:cNvSpPr/>
          <p:nvPr/>
        </p:nvSpPr>
        <p:spPr>
          <a:xfrm rot="5400000">
            <a:off x="1214458" y="5929318"/>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8" name="表 47"/>
          <p:cNvGraphicFramePr>
            <a:graphicFrameLocks noGrp="1"/>
          </p:cNvGraphicFramePr>
          <p:nvPr/>
        </p:nvGraphicFramePr>
        <p:xfrm>
          <a:off x="5786414" y="2857496"/>
          <a:ext cx="3357586" cy="741680"/>
        </p:xfrm>
        <a:graphic>
          <a:graphicData uri="http://schemas.openxmlformats.org/drawingml/2006/table">
            <a:tbl>
              <a:tblPr firstRow="1" bandRow="1">
                <a:tableStyleId>{21E4AEA4-8DFA-4A89-87EB-49C32662AFE0}</a:tableStyleId>
              </a:tblPr>
              <a:tblGrid>
                <a:gridCol w="785850"/>
                <a:gridCol w="1214414"/>
                <a:gridCol w="1357322"/>
              </a:tblGrid>
              <a:tr h="37084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en-US" altLang="ja-JP" sz="1600" dirty="0" smtClean="0"/>
                        <a:t>create</a:t>
                      </a:r>
                      <a:endParaRPr kumimoji="1" lang="ja-JP" altLang="en-US" sz="1600" dirty="0"/>
                    </a:p>
                  </a:txBody>
                  <a:tcPr/>
                </a:tc>
                <a:tc>
                  <a:txBody>
                    <a:bodyPr/>
                    <a:lstStyle/>
                    <a:p>
                      <a:r>
                        <a:rPr kumimoji="1" lang="en-US" altLang="ja-JP" sz="1600" dirty="0" smtClean="0"/>
                        <a:t>Ticket</a:t>
                      </a:r>
                      <a:endParaRPr kumimoji="1" lang="ja-JP" altLang="en-US" sz="1600" dirty="0"/>
                    </a:p>
                  </a:txBody>
                  <a:tcPr/>
                </a:tc>
                <a:tc>
                  <a:txBody>
                    <a:bodyPr/>
                    <a:lstStyle/>
                    <a:p>
                      <a:r>
                        <a:rPr kumimoji="1" lang="en-US" altLang="ja-JP" sz="1600" dirty="0" smtClean="0"/>
                        <a:t>User</a:t>
                      </a:r>
                      <a:endParaRPr kumimoji="1" lang="ja-JP" altLang="en-US" sz="1600" dirty="0"/>
                    </a:p>
                  </a:txBody>
                  <a:tcPr/>
                </a:tc>
              </a:tr>
            </a:tbl>
          </a:graphicData>
        </a:graphic>
      </p:graphicFrame>
      <p:graphicFrame>
        <p:nvGraphicFramePr>
          <p:cNvPr id="49" name="表 48"/>
          <p:cNvGraphicFramePr>
            <a:graphicFrameLocks noGrp="1"/>
          </p:cNvGraphicFramePr>
          <p:nvPr/>
        </p:nvGraphicFramePr>
        <p:xfrm>
          <a:off x="1857356" y="6000768"/>
          <a:ext cx="3357586" cy="706120"/>
        </p:xfrm>
        <a:graphic>
          <a:graphicData uri="http://schemas.openxmlformats.org/drawingml/2006/table">
            <a:tbl>
              <a:tblPr firstRow="1" bandRow="1">
                <a:tableStyleId>{21E4AEA4-8DFA-4A89-87EB-49C32662AFE0}</a:tableStyleId>
              </a:tblPr>
              <a:tblGrid>
                <a:gridCol w="714380"/>
                <a:gridCol w="1285884"/>
                <a:gridCol w="1357322"/>
              </a:tblGrid>
              <a:tr h="0">
                <a:tc>
                  <a:txBody>
                    <a:bodyPr/>
                    <a:lstStyle/>
                    <a:p>
                      <a:r>
                        <a:rPr kumimoji="1" lang="ja-JP" altLang="en-US" sz="1600" dirty="0" smtClean="0"/>
                        <a:t>動詞</a:t>
                      </a:r>
                      <a:endParaRPr kumimoji="1" lang="ja-JP" altLang="en-US" sz="1600" dirty="0"/>
                    </a:p>
                  </a:txBody>
                  <a:tcPr/>
                </a:tc>
                <a:tc>
                  <a:txBody>
                    <a:bodyPr/>
                    <a:lstStyle/>
                    <a:p>
                      <a:r>
                        <a:rPr kumimoji="1" lang="ja-JP" altLang="en-US" sz="1600" dirty="0" smtClean="0"/>
                        <a:t>直接目的語</a:t>
                      </a:r>
                      <a:endParaRPr kumimoji="1" lang="ja-JP" altLang="en-US" sz="1600" dirty="0"/>
                    </a:p>
                  </a:txBody>
                  <a:tcPr/>
                </a:tc>
                <a:tc>
                  <a:txBody>
                    <a:bodyPr/>
                    <a:lstStyle/>
                    <a:p>
                      <a:r>
                        <a:rPr kumimoji="1" lang="ja-JP" altLang="en-US" sz="1600" dirty="0" smtClean="0"/>
                        <a:t>間接目的語</a:t>
                      </a:r>
                      <a:endParaRPr kumimoji="1" lang="ja-JP" altLang="en-US" sz="1600" dirty="0"/>
                    </a:p>
                  </a:txBody>
                  <a:tcPr/>
                </a:tc>
              </a:tr>
              <a:tr h="370840">
                <a:tc>
                  <a:txBody>
                    <a:bodyPr/>
                    <a:lstStyle/>
                    <a:p>
                      <a:r>
                        <a:rPr kumimoji="1" lang="ja-JP" altLang="en-US" sz="1600" dirty="0" smtClean="0"/>
                        <a:t>動詞</a:t>
                      </a:r>
                      <a:r>
                        <a:rPr kumimoji="1" lang="en-US" altLang="ja-JP" sz="1600" dirty="0" smtClean="0"/>
                        <a:t>1</a:t>
                      </a:r>
                      <a:endParaRPr kumimoji="1" lang="ja-JP" altLang="en-US" sz="1600" dirty="0"/>
                    </a:p>
                  </a:txBody>
                  <a:tcPr/>
                </a:tc>
                <a:tc>
                  <a:txBody>
                    <a:bodyPr/>
                    <a:lstStyle/>
                    <a:p>
                      <a:r>
                        <a:rPr kumimoji="1" lang="ja-JP" altLang="en-US" sz="1600" dirty="0" smtClean="0"/>
                        <a:t>名詞</a:t>
                      </a:r>
                      <a:r>
                        <a:rPr kumimoji="1" lang="en-US" altLang="ja-JP" sz="1600" dirty="0" smtClean="0"/>
                        <a:t>2</a:t>
                      </a:r>
                      <a:endParaRPr kumimoji="1" lang="ja-JP" altLang="en-US" sz="1600" dirty="0"/>
                    </a:p>
                  </a:txBody>
                  <a:tcPr/>
                </a:tc>
                <a:tc>
                  <a:txBody>
                    <a:bodyPr/>
                    <a:lstStyle/>
                    <a:p>
                      <a:r>
                        <a:rPr kumimoji="1" lang="ja-JP" altLang="en-US" sz="1600" dirty="0" smtClean="0"/>
                        <a:t>名詞</a:t>
                      </a:r>
                      <a:r>
                        <a:rPr kumimoji="1" lang="en-US" altLang="ja-JP" sz="1600" dirty="0" smtClean="0"/>
                        <a:t>4</a:t>
                      </a:r>
                      <a:endParaRPr kumimoji="1" lang="ja-JP" altLang="en-US" sz="1600" dirty="0"/>
                    </a:p>
                  </a:txBody>
                  <a:tcPr/>
                </a:tc>
              </a:tr>
            </a:tbl>
          </a:graphicData>
        </a:graphic>
      </p:graphicFrame>
      <p:sp>
        <p:nvSpPr>
          <p:cNvPr id="50" name="右矢印 49"/>
          <p:cNvSpPr/>
          <p:nvPr/>
        </p:nvSpPr>
        <p:spPr>
          <a:xfrm rot="18135513">
            <a:off x="6418294" y="4453678"/>
            <a:ext cx="184585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右矢印 53"/>
          <p:cNvSpPr/>
          <p:nvPr/>
        </p:nvSpPr>
        <p:spPr>
          <a:xfrm rot="20311557">
            <a:off x="5921197" y="3688973"/>
            <a:ext cx="73163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0" y="2714620"/>
            <a:ext cx="1204176"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ja-JP" altLang="en-US" sz="1600" b="1" dirty="0" smtClean="0"/>
              <a:t>メソッド情報</a:t>
            </a:r>
            <a:endParaRPr kumimoji="1" lang="ja-JP" altLang="en-US" sz="1600" b="1" dirty="0"/>
          </a:p>
        </p:txBody>
      </p:sp>
      <p:sp>
        <p:nvSpPr>
          <p:cNvPr id="59" name="テキスト ボックス 58"/>
          <p:cNvSpPr txBox="1"/>
          <p:nvPr/>
        </p:nvSpPr>
        <p:spPr>
          <a:xfrm>
            <a:off x="214282" y="4500570"/>
            <a:ext cx="1340432"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ja-JP" altLang="en-US" sz="1600" b="1" dirty="0" smtClean="0"/>
              <a:t>抽出パターン</a:t>
            </a:r>
            <a:endParaRPr kumimoji="1" lang="ja-JP" altLang="en-US" sz="1600" b="1" dirty="0"/>
          </a:p>
        </p:txBody>
      </p:sp>
      <p:sp>
        <p:nvSpPr>
          <p:cNvPr id="51" name="スライド番号プレースホルダ 50"/>
          <p:cNvSpPr>
            <a:spLocks noGrp="1"/>
          </p:cNvSpPr>
          <p:nvPr>
            <p:ph type="sldNum" sz="quarter" idx="12"/>
          </p:nvPr>
        </p:nvSpPr>
        <p:spPr/>
        <p:txBody>
          <a:bodyPr/>
          <a:lstStyle/>
          <a:p>
            <a:fld id="{D2D8002D-B5B0-4BAC-B1F6-782DDCCE6D9C}" type="slidenum">
              <a:rPr kumimoji="1" lang="ja-JP" altLang="en-US" smtClean="0"/>
              <a:pPr/>
              <a:t>37</a:t>
            </a:fld>
            <a:endParaRPr kumimoji="1" lang="ja-JP" altLang="en-US"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実験結果の解析</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対象ドメインで見られる関係の抽出には成功</a:t>
            </a:r>
            <a:endParaRPr lang="en-US" altLang="ja-JP" dirty="0" smtClean="0"/>
          </a:p>
          <a:p>
            <a:pPr lvl="1"/>
            <a:r>
              <a:rPr lang="ja-JP" altLang="en-US" dirty="0" smtClean="0"/>
              <a:t>辞書のドメインで見られる関係：</a:t>
            </a:r>
            <a:r>
              <a:rPr lang="en-US" altLang="ja-JP" dirty="0" smtClean="0"/>
              <a:t>62% </a:t>
            </a:r>
            <a:r>
              <a:rPr lang="ja-JP" altLang="en-US" dirty="0" smtClean="0"/>
              <a:t>～ </a:t>
            </a:r>
            <a:r>
              <a:rPr lang="en-US" altLang="ja-JP" dirty="0" smtClean="0"/>
              <a:t>75%</a:t>
            </a:r>
            <a:endParaRPr kumimoji="1" lang="en-US" altLang="ja-JP" dirty="0" smtClean="0"/>
          </a:p>
          <a:p>
            <a:r>
              <a:rPr kumimoji="1" lang="ja-JP" altLang="en-US" dirty="0" smtClean="0"/>
              <a:t>辞書のドメインを対象とした命名支援</a:t>
            </a:r>
            <a:r>
              <a:rPr lang="ja-JP" altLang="en-US" dirty="0" smtClean="0"/>
              <a:t>用</a:t>
            </a:r>
            <a:r>
              <a:rPr kumimoji="1" lang="ja-JP" altLang="en-US" dirty="0" smtClean="0"/>
              <a:t>の辞書に</a:t>
            </a:r>
            <a:r>
              <a:rPr lang="ja-JP" altLang="en-US" dirty="0" smtClean="0"/>
              <a:t>収録しても良い</a:t>
            </a:r>
            <a:r>
              <a:rPr kumimoji="1" lang="ja-JP" altLang="en-US" dirty="0" smtClean="0"/>
              <a:t>関係の割合は小さい </a:t>
            </a:r>
            <a:r>
              <a:rPr lang="ja-JP" altLang="en-US" dirty="0" smtClean="0"/>
              <a:t>（</a:t>
            </a:r>
            <a:r>
              <a:rPr lang="en-US" altLang="ja-JP" dirty="0" smtClean="0">
                <a:solidFill>
                  <a:srgbClr val="FF0000"/>
                </a:solidFill>
              </a:rPr>
              <a:t> </a:t>
            </a:r>
            <a:r>
              <a:rPr lang="en-US" altLang="ja-JP" dirty="0" smtClean="0"/>
              <a:t>53% </a:t>
            </a:r>
            <a:r>
              <a:rPr lang="ja-JP" altLang="en-US" dirty="0" smtClean="0"/>
              <a:t>～ </a:t>
            </a:r>
            <a:r>
              <a:rPr lang="en-US" altLang="ja-JP" dirty="0" smtClean="0"/>
              <a:t>71% </a:t>
            </a:r>
            <a:r>
              <a:rPr lang="ja-JP" altLang="en-US" sz="2800" dirty="0" smtClean="0"/>
              <a:t>）</a:t>
            </a:r>
            <a:endParaRPr lang="en-US" altLang="ja-JP" dirty="0" smtClean="0"/>
          </a:p>
          <a:p>
            <a:pPr lvl="1"/>
            <a:r>
              <a:rPr kumimoji="1" lang="ja-JP" altLang="en-US" dirty="0" smtClean="0"/>
              <a:t>動詞，直接目的語，間接目的語の判定の間違い</a:t>
            </a:r>
            <a:endParaRPr kumimoji="1" lang="en-US" altLang="ja-JP" dirty="0" smtClean="0"/>
          </a:p>
          <a:p>
            <a:pPr lvl="1"/>
            <a:r>
              <a:rPr kumimoji="1" lang="ja-JP" altLang="en-US" dirty="0" smtClean="0"/>
              <a:t>他のドメインで出現する関係を辞書に収録してしまっている</a:t>
            </a:r>
            <a:endParaRPr kumimoji="1" lang="en-US" altLang="ja-JP" dirty="0" smtClean="0"/>
          </a:p>
          <a:p>
            <a:pPr lvl="2"/>
            <a:r>
              <a:rPr kumimoji="1" lang="en-US" altLang="ja-JP" sz="2800" dirty="0" smtClean="0"/>
              <a:t>Java</a:t>
            </a:r>
            <a:r>
              <a:rPr kumimoji="1" lang="ja-JP" altLang="en-US" sz="2800" dirty="0" smtClean="0"/>
              <a:t>で見られる関係：</a:t>
            </a:r>
            <a:r>
              <a:rPr lang="en-US" altLang="ja-JP" sz="2800" dirty="0" smtClean="0">
                <a:solidFill>
                  <a:srgbClr val="FF0000"/>
                </a:solidFill>
              </a:rPr>
              <a:t> </a:t>
            </a:r>
            <a:r>
              <a:rPr lang="en-US" altLang="ja-JP" sz="2800" dirty="0" smtClean="0"/>
              <a:t>38% </a:t>
            </a:r>
            <a:r>
              <a:rPr lang="ja-JP" altLang="en-US" sz="2800" dirty="0" smtClean="0"/>
              <a:t>～ </a:t>
            </a:r>
            <a:r>
              <a:rPr lang="en-US" altLang="ja-JP" sz="2800" dirty="0" smtClean="0"/>
              <a:t>76%</a:t>
            </a:r>
            <a:r>
              <a:rPr lang="ja-JP" altLang="en-US" sz="2800" dirty="0" smtClean="0"/>
              <a:t> </a:t>
            </a:r>
            <a:endParaRPr kumimoji="1" lang="ja-JP" altLang="en-US" sz="28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38</a:t>
            </a:fld>
            <a:endParaRPr kumimoji="1" lang="ja-JP" altLang="en-US"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識別子の名前</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smtClean="0"/>
              <a:t>複数の単語から構成される</a:t>
            </a:r>
            <a:endParaRPr lang="en-US" altLang="ja-JP" dirty="0" smtClean="0"/>
          </a:p>
          <a:p>
            <a:r>
              <a:rPr kumimoji="1" lang="ja-JP" altLang="en-US" dirty="0" smtClean="0"/>
              <a:t>複数の語で動作を表現している</a:t>
            </a:r>
            <a:endParaRPr kumimoji="1" lang="en-US" altLang="ja-JP" dirty="0" smtClean="0"/>
          </a:p>
          <a:p>
            <a:pPr>
              <a:buNone/>
            </a:pPr>
            <a:r>
              <a:rPr lang="ja-JP" altLang="en-US" dirty="0" smtClean="0"/>
              <a:t>例．オブジェクト指向プログラムのメソッド</a:t>
            </a:r>
            <a:endParaRPr lang="en-US" altLang="ja-JP" dirty="0" smtClean="0"/>
          </a:p>
          <a:p>
            <a:pPr lvl="1"/>
            <a:r>
              <a:rPr kumimoji="1" lang="ja-JP" altLang="en-US" dirty="0" smtClean="0"/>
              <a:t>メソッド名</a:t>
            </a:r>
            <a:endParaRPr kumimoji="1" lang="en-US" altLang="ja-JP" dirty="0" smtClean="0"/>
          </a:p>
          <a:p>
            <a:pPr lvl="2"/>
            <a:r>
              <a:rPr lang="ja-JP" altLang="en-US" dirty="0" smtClean="0"/>
              <a:t>複合語となっていることが多い</a:t>
            </a:r>
            <a:endParaRPr lang="en-US" altLang="ja-JP" dirty="0" smtClean="0"/>
          </a:p>
          <a:p>
            <a:pPr lvl="3"/>
            <a:r>
              <a:rPr kumimoji="1" lang="ja-JP" altLang="en-US" dirty="0" smtClean="0"/>
              <a:t>動詞，目的語，前置詞などから構成</a:t>
            </a:r>
            <a:endParaRPr kumimoji="1" lang="en-US" altLang="ja-JP" dirty="0" smtClean="0"/>
          </a:p>
          <a:p>
            <a:pPr lvl="1"/>
            <a:r>
              <a:rPr kumimoji="1" lang="ja-JP" altLang="en-US" dirty="0" smtClean="0"/>
              <a:t>メソッド定義時</a:t>
            </a:r>
            <a:endParaRPr kumimoji="1" lang="en-US" altLang="ja-JP" dirty="0" smtClean="0"/>
          </a:p>
          <a:p>
            <a:pPr lvl="2"/>
            <a:r>
              <a:rPr lang="ja-JP" altLang="en-US" dirty="0" smtClean="0"/>
              <a:t>所属するクラス・仮引数が目的語になる</a:t>
            </a:r>
            <a:endParaRPr lang="en-US" altLang="ja-JP" dirty="0" smtClean="0"/>
          </a:p>
          <a:p>
            <a:pPr lvl="2">
              <a:buNone/>
            </a:pPr>
            <a:endParaRPr lang="en-US" altLang="ja-JP" dirty="0" smtClean="0"/>
          </a:p>
          <a:p>
            <a:pPr>
              <a:buNone/>
            </a:pPr>
            <a:r>
              <a:rPr kumimoji="1" lang="en-US" altLang="ja-JP" sz="2600" dirty="0" smtClean="0"/>
              <a:t>   Ex</a:t>
            </a:r>
            <a:r>
              <a:rPr lang="en-US" altLang="ja-JP" sz="2600" dirty="0" smtClean="0"/>
              <a:t>. </a:t>
            </a:r>
            <a:r>
              <a:rPr lang="en-US" altLang="ja-JP" sz="2600" dirty="0" err="1" smtClean="0"/>
              <a:t>Jmenu</a:t>
            </a:r>
            <a:r>
              <a:rPr lang="en-US" altLang="ja-JP" sz="2600" dirty="0" smtClean="0"/>
              <a:t> </a:t>
            </a:r>
            <a:r>
              <a:rPr lang="ja-JP" altLang="en-US" sz="2600" dirty="0" smtClean="0"/>
              <a:t>クラスの </a:t>
            </a:r>
            <a:r>
              <a:rPr lang="en-US" altLang="ja-JP" sz="2600" dirty="0" smtClean="0"/>
              <a:t>void </a:t>
            </a:r>
            <a:r>
              <a:rPr lang="en-US" altLang="ja-JP" sz="2600" dirty="0" err="1" smtClean="0"/>
              <a:t>addMenuListener</a:t>
            </a:r>
            <a:r>
              <a:rPr lang="en-US" altLang="ja-JP" sz="2600" dirty="0" smtClean="0"/>
              <a:t>(</a:t>
            </a:r>
            <a:r>
              <a:rPr lang="en-US" altLang="ja-JP" sz="2600" dirty="0" err="1" smtClean="0"/>
              <a:t>MenuListener</a:t>
            </a:r>
            <a:r>
              <a:rPr lang="en-US" altLang="ja-JP" sz="2600" dirty="0" smtClean="0"/>
              <a:t>) </a:t>
            </a:r>
          </a:p>
          <a:p>
            <a:pPr lvl="1">
              <a:buNone/>
            </a:pPr>
            <a:r>
              <a:rPr lang="ja-JP" altLang="en-US" dirty="0" smtClean="0"/>
              <a:t>      </a:t>
            </a:r>
            <a:r>
              <a:rPr lang="en-US" altLang="ja-JP" dirty="0" err="1" smtClean="0"/>
              <a:t>MenuListener</a:t>
            </a:r>
            <a:r>
              <a:rPr lang="ja-JP" altLang="en-US" dirty="0" smtClean="0"/>
              <a:t> を</a:t>
            </a:r>
            <a:r>
              <a:rPr lang="en-US" altLang="ja-JP" dirty="0" smtClean="0"/>
              <a:t> </a:t>
            </a:r>
            <a:r>
              <a:rPr lang="en-US" altLang="ja-JP" dirty="0" err="1" smtClean="0"/>
              <a:t>JMenu</a:t>
            </a:r>
            <a:r>
              <a:rPr lang="ja-JP" altLang="en-US" dirty="0" smtClean="0"/>
              <a:t> に 追加</a:t>
            </a:r>
            <a:r>
              <a:rPr lang="en-US" altLang="ja-JP" dirty="0" smtClean="0"/>
              <a:t>(add)</a:t>
            </a:r>
            <a:r>
              <a:rPr lang="ja-JP" altLang="en-US" dirty="0" smtClean="0"/>
              <a:t>する</a:t>
            </a:r>
            <a:endParaRPr lang="en-US" altLang="ja-JP" dirty="0" smtClean="0"/>
          </a:p>
          <a:p>
            <a:pPr lvl="1">
              <a:buNone/>
            </a:pPr>
            <a:r>
              <a:rPr lang="ja-JP" altLang="en-US" sz="2000" dirty="0" smtClean="0"/>
              <a:t>          直接目的語                間接目的語           動詞 </a:t>
            </a:r>
          </a:p>
          <a:p>
            <a:pPr>
              <a:buNone/>
            </a:pP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39</a:t>
            </a:fld>
            <a:endParaRPr kumimoji="1" lang="ja-JP" alt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識別子への適切な命名</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適切な命名のためには，名前に使用される単語や命名規則を知る必要がある</a:t>
            </a:r>
            <a:endParaRPr lang="en-US" altLang="ja-JP" dirty="0" smtClean="0"/>
          </a:p>
          <a:p>
            <a:pPr lvl="1"/>
            <a:r>
              <a:rPr lang="ja-JP" altLang="en-US" dirty="0" smtClean="0"/>
              <a:t>単語や命名規則は以下の状況で変化</a:t>
            </a:r>
            <a:endParaRPr lang="en-US" altLang="ja-JP" dirty="0" smtClean="0"/>
          </a:p>
          <a:p>
            <a:pPr lvl="2"/>
            <a:r>
              <a:rPr lang="ja-JP" altLang="en-US" dirty="0" smtClean="0"/>
              <a:t>プログラミング言語</a:t>
            </a:r>
            <a:endParaRPr lang="en-US" altLang="ja-JP" dirty="0" smtClean="0"/>
          </a:p>
          <a:p>
            <a:pPr lvl="2"/>
            <a:r>
              <a:rPr lang="ja-JP" altLang="en-US" dirty="0" smtClean="0"/>
              <a:t>開発組織</a:t>
            </a:r>
            <a:endParaRPr lang="en-US" altLang="ja-JP" dirty="0" smtClean="0"/>
          </a:p>
          <a:p>
            <a:pPr lvl="2"/>
            <a:r>
              <a:rPr lang="ja-JP" altLang="en-US" dirty="0" smtClean="0"/>
              <a:t>アプリケーションドメイン</a:t>
            </a:r>
            <a:endParaRPr lang="en-US" altLang="ja-JP" dirty="0" smtClean="0"/>
          </a:p>
          <a:p>
            <a:r>
              <a:rPr lang="ja-JP" altLang="en-US" dirty="0" smtClean="0"/>
              <a:t>単語や命名規則が文書化されていない場合，多数のソースコードを読解し，学習する必要がある</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実験結果の概要</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作成した辞書について</a:t>
            </a:r>
            <a:endParaRPr lang="en-US" altLang="ja-JP" dirty="0" smtClean="0"/>
          </a:p>
          <a:p>
            <a:pPr lvl="1"/>
            <a:r>
              <a:rPr lang="ja-JP" altLang="en-US" dirty="0" smtClean="0"/>
              <a:t>辞書のドメインで見られる組を多数収録していることを確認</a:t>
            </a:r>
            <a:endParaRPr lang="en-US" altLang="ja-JP" dirty="0" smtClean="0"/>
          </a:p>
          <a:p>
            <a:pPr lvl="2"/>
            <a:r>
              <a:rPr lang="ja-JP" altLang="en-US" dirty="0" smtClean="0"/>
              <a:t>ただし，</a:t>
            </a:r>
            <a:r>
              <a:rPr lang="en-US" altLang="ja-JP" dirty="0" smtClean="0"/>
              <a:t>Java</a:t>
            </a:r>
            <a:r>
              <a:rPr lang="ja-JP" altLang="en-US" dirty="0" smtClean="0"/>
              <a:t>プログラム一般で見られる組も多数収録していた</a:t>
            </a:r>
            <a:endParaRPr lang="en-US" altLang="ja-JP" dirty="0" smtClean="0"/>
          </a:p>
          <a:p>
            <a:pPr lvl="1"/>
            <a:r>
              <a:rPr lang="ja-JP" altLang="en-US" dirty="0" smtClean="0"/>
              <a:t>少数ながら，動詞，直接目的語，間接目的語の判定の間違いがあった</a:t>
            </a:r>
            <a:endParaRPr lang="en-US" altLang="ja-JP" dirty="0" smtClean="0"/>
          </a:p>
          <a:p>
            <a:pPr lvl="1"/>
            <a:r>
              <a:rPr lang="ja-JP" altLang="en-US" dirty="0" smtClean="0"/>
              <a:t>ドメインで見られる組の中に，辞書に収録すべきでない組が含まれていた</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40</a:t>
            </a:fld>
            <a:endParaRPr kumimoji="1" lang="ja-JP" altLang="en-US"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入出力</a:t>
            </a:r>
            <a:endParaRPr kumimoji="1" lang="ja-JP" altLang="en-US" dirty="0"/>
          </a:p>
        </p:txBody>
      </p:sp>
      <p:sp>
        <p:nvSpPr>
          <p:cNvPr id="3" name="コンテンツ プレースホルダ 2"/>
          <p:cNvSpPr>
            <a:spLocks noGrp="1"/>
          </p:cNvSpPr>
          <p:nvPr>
            <p:ph idx="1"/>
          </p:nvPr>
        </p:nvSpPr>
        <p:spPr>
          <a:xfrm>
            <a:off x="457200" y="1412875"/>
            <a:ext cx="8229600" cy="3659199"/>
          </a:xfrm>
        </p:spPr>
        <p:txBody>
          <a:bodyPr>
            <a:normAutofit lnSpcReduction="10000"/>
          </a:bodyPr>
          <a:lstStyle/>
          <a:p>
            <a:r>
              <a:rPr lang="ja-JP" altLang="en-US" dirty="0" smtClean="0"/>
              <a:t>入力</a:t>
            </a:r>
            <a:endParaRPr lang="en-US" altLang="ja-JP" dirty="0" smtClean="0"/>
          </a:p>
          <a:p>
            <a:pPr lvl="1"/>
            <a:r>
              <a:rPr kumimoji="1" lang="ja-JP" altLang="en-US" dirty="0" smtClean="0"/>
              <a:t>オブジェクト指向プログラミング言語で記述された特定のドメインを扱う複数のソフトウェアのソースコード集合</a:t>
            </a:r>
            <a:endParaRPr kumimoji="1" lang="en-US" altLang="ja-JP" dirty="0" smtClean="0"/>
          </a:p>
          <a:p>
            <a:pPr lvl="2"/>
            <a:r>
              <a:rPr kumimoji="1" lang="ja-JP" altLang="en-US" dirty="0" smtClean="0"/>
              <a:t>実装では</a:t>
            </a:r>
            <a:r>
              <a:rPr kumimoji="1" lang="en-US" altLang="ja-JP" dirty="0" smtClean="0"/>
              <a:t>Java</a:t>
            </a:r>
            <a:r>
              <a:rPr kumimoji="1" lang="ja-JP" altLang="en-US" dirty="0" smtClean="0"/>
              <a:t>で</a:t>
            </a:r>
            <a:r>
              <a:rPr lang="ja-JP" altLang="en-US" dirty="0" smtClean="0"/>
              <a:t>記述さ</a:t>
            </a:r>
            <a:r>
              <a:rPr kumimoji="1" lang="ja-JP" altLang="en-US" dirty="0" smtClean="0"/>
              <a:t>れたソースコードを対象とした</a:t>
            </a:r>
            <a:endParaRPr kumimoji="1" lang="en-US" altLang="ja-JP" dirty="0" smtClean="0"/>
          </a:p>
          <a:p>
            <a:r>
              <a:rPr lang="ja-JP" altLang="en-US" dirty="0" smtClean="0"/>
              <a:t>出力</a:t>
            </a:r>
            <a:endParaRPr lang="en-US" altLang="ja-JP" dirty="0" smtClean="0"/>
          </a:p>
          <a:p>
            <a:pPr lvl="1"/>
            <a:r>
              <a:rPr kumimoji="1" lang="ja-JP" altLang="en-US" sz="2600" dirty="0" smtClean="0"/>
              <a:t>特定のドメインに出現する動詞</a:t>
            </a:r>
            <a:r>
              <a:rPr kumimoji="1" lang="en-US" altLang="ja-JP" sz="2600" dirty="0" smtClean="0"/>
              <a:t>-</a:t>
            </a:r>
            <a:r>
              <a:rPr kumimoji="1" lang="ja-JP" altLang="en-US" sz="2600" dirty="0" smtClean="0"/>
              <a:t>目的語関係を収録した</a:t>
            </a:r>
            <a:r>
              <a:rPr lang="ja-JP" altLang="en-US" sz="2600" dirty="0" smtClean="0"/>
              <a:t>辞書</a:t>
            </a:r>
            <a:endParaRPr lang="en-US" altLang="ja-JP" sz="2600"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41</a:t>
            </a:fld>
            <a:endParaRPr kumimoji="1" lang="ja-JP" altLang="en-US" dirty="0"/>
          </a:p>
        </p:txBody>
      </p:sp>
      <p:graphicFrame>
        <p:nvGraphicFramePr>
          <p:cNvPr id="5" name="Group 32"/>
          <p:cNvGraphicFramePr>
            <a:graphicFrameLocks noGrp="1"/>
          </p:cNvGraphicFramePr>
          <p:nvPr/>
        </p:nvGraphicFramePr>
        <p:xfrm>
          <a:off x="2000232" y="5072074"/>
          <a:ext cx="4214842" cy="1296353"/>
        </p:xfrm>
        <a:graphic>
          <a:graphicData uri="http://schemas.openxmlformats.org/drawingml/2006/table">
            <a:tbl>
              <a:tblPr/>
              <a:tblGrid>
                <a:gridCol w="919602"/>
                <a:gridCol w="1623838"/>
                <a:gridCol w="1671402"/>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Add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Close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Connection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実験結果に対する</a:t>
            </a:r>
            <a:r>
              <a:rPr kumimoji="1" lang="ja-JP" altLang="en-US" dirty="0" smtClean="0"/>
              <a:t>考察</a:t>
            </a:r>
            <a:endParaRPr kumimoji="1" lang="ja-JP" altLang="en-US" dirty="0"/>
          </a:p>
        </p:txBody>
      </p:sp>
      <p:sp>
        <p:nvSpPr>
          <p:cNvPr id="3" name="コンテンツ プレースホルダ 2"/>
          <p:cNvSpPr>
            <a:spLocks noGrp="1"/>
          </p:cNvSpPr>
          <p:nvPr>
            <p:ph idx="1"/>
          </p:nvPr>
        </p:nvSpPr>
        <p:spPr/>
        <p:txBody>
          <a:bodyPr>
            <a:normAutofit/>
          </a:bodyPr>
          <a:lstStyle/>
          <a:p>
            <a:pPr algn="just"/>
            <a:r>
              <a:rPr lang="ja-JP" altLang="en-US" dirty="0" smtClean="0"/>
              <a:t>辞書に収録しても良い組の割合が</a:t>
            </a:r>
            <a:r>
              <a:rPr lang="en-US" altLang="ja-JP" dirty="0" smtClean="0"/>
              <a:t>53%</a:t>
            </a:r>
            <a:r>
              <a:rPr lang="ja-JP" altLang="en-US" dirty="0" smtClean="0"/>
              <a:t>～</a:t>
            </a:r>
            <a:r>
              <a:rPr lang="en-US" altLang="ja-JP" dirty="0" smtClean="0"/>
              <a:t>71%</a:t>
            </a:r>
            <a:r>
              <a:rPr lang="ja-JP" altLang="en-US" dirty="0" smtClean="0"/>
              <a:t>に留まった理由について</a:t>
            </a:r>
            <a:endParaRPr lang="en-US" altLang="ja-JP" dirty="0" smtClean="0"/>
          </a:p>
          <a:p>
            <a:pPr lvl="1" algn="just"/>
            <a:r>
              <a:rPr lang="ja-JP" altLang="en-US" dirty="0" smtClean="0"/>
              <a:t>辞書作成のために入力したソフトウェアの数が</a:t>
            </a:r>
            <a:r>
              <a:rPr lang="en-US" altLang="ja-JP" dirty="0" smtClean="0"/>
              <a:t>7</a:t>
            </a:r>
            <a:r>
              <a:rPr lang="ja-JP" altLang="en-US" dirty="0" smtClean="0"/>
              <a:t>～</a:t>
            </a:r>
            <a:r>
              <a:rPr lang="en-US" altLang="ja-JP" dirty="0" smtClean="0"/>
              <a:t>11</a:t>
            </a:r>
            <a:r>
              <a:rPr lang="ja-JP" altLang="en-US" dirty="0" smtClean="0"/>
              <a:t>と少なかった</a:t>
            </a:r>
            <a:endParaRPr lang="en-US" altLang="ja-JP" dirty="0" smtClean="0"/>
          </a:p>
          <a:p>
            <a:pPr lvl="2"/>
            <a:r>
              <a:rPr lang="ja-JP" altLang="en-US" dirty="0" smtClean="0"/>
              <a:t>辞書のドメイン以外に所属する関係を取り除けなかった</a:t>
            </a:r>
            <a:endParaRPr lang="en-US" altLang="ja-JP" dirty="0" smtClean="0"/>
          </a:p>
          <a:p>
            <a:pPr lvl="1" algn="just"/>
            <a:r>
              <a:rPr lang="ja-JP" altLang="en-US" dirty="0" smtClean="0"/>
              <a:t>入力したソフトウェアが複数のドメインを扱っていた</a:t>
            </a:r>
            <a:endParaRPr lang="en-US" altLang="ja-JP" dirty="0" smtClean="0"/>
          </a:p>
          <a:p>
            <a:pPr lvl="2"/>
            <a:r>
              <a:rPr lang="ja-JP" altLang="en-US" dirty="0" smtClean="0"/>
              <a:t>プログラムで一般的に見られる関係や他のドメインで見られる関係を取り除くことで解決</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42</a:t>
            </a:fld>
            <a:endParaRPr kumimoji="1" lang="ja-JP" altLang="en-US"/>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動詞</a:t>
            </a:r>
            <a:r>
              <a:rPr lang="en-US" altLang="ja-JP" dirty="0" smtClean="0"/>
              <a:t>-</a:t>
            </a:r>
            <a:r>
              <a:rPr lang="ja-JP" altLang="en-US" dirty="0" smtClean="0"/>
              <a:t>目的語関係の辞書の作成</a:t>
            </a:r>
            <a:endParaRPr lang="en-US" altLang="ja-JP" dirty="0" smtClean="0"/>
          </a:p>
          <a:p>
            <a:pPr lvl="1"/>
            <a:r>
              <a:rPr kumimoji="1" lang="ja-JP" altLang="en-US" dirty="0" smtClean="0"/>
              <a:t>メソッドから動詞</a:t>
            </a:r>
            <a:r>
              <a:rPr kumimoji="1" lang="en-US" altLang="ja-JP" dirty="0" smtClean="0"/>
              <a:t>-</a:t>
            </a:r>
            <a:r>
              <a:rPr kumimoji="1" lang="ja-JP" altLang="en-US" dirty="0" smtClean="0"/>
              <a:t>目的語の関係を抽出</a:t>
            </a:r>
            <a:endParaRPr kumimoji="1" lang="en-US" altLang="ja-JP" dirty="0" smtClean="0"/>
          </a:p>
          <a:p>
            <a:pPr lvl="2"/>
            <a:r>
              <a:rPr lang="ja-JP" altLang="en-US" dirty="0" smtClean="0"/>
              <a:t>特定のドメインを扱うソフトウェアから抽出</a:t>
            </a:r>
            <a:endParaRPr lang="en-US" altLang="ja-JP" dirty="0" smtClean="0"/>
          </a:p>
          <a:p>
            <a:r>
              <a:rPr lang="ja-JP" altLang="en-US" dirty="0" smtClean="0"/>
              <a:t>辞書の活用</a:t>
            </a:r>
            <a:endParaRPr lang="en-US" altLang="ja-JP" dirty="0" smtClean="0"/>
          </a:p>
          <a:p>
            <a:pPr lvl="1"/>
            <a:r>
              <a:rPr lang="ja-JP" altLang="en-US" dirty="0" smtClean="0"/>
              <a:t>識別子の命名支援</a:t>
            </a:r>
            <a:endParaRPr lang="en-US" altLang="ja-JP" dirty="0" smtClean="0"/>
          </a:p>
          <a:p>
            <a:pPr lvl="2"/>
            <a:r>
              <a:rPr lang="ja-JP" altLang="en-US" dirty="0" smtClean="0"/>
              <a:t>収録された動詞</a:t>
            </a:r>
            <a:r>
              <a:rPr lang="en-US" altLang="ja-JP" dirty="0" smtClean="0"/>
              <a:t>-</a:t>
            </a:r>
            <a:r>
              <a:rPr lang="ja-JP" altLang="en-US" dirty="0" smtClean="0"/>
              <a:t>目的語関係を開発者に例示</a:t>
            </a:r>
            <a:endParaRPr lang="en-US" altLang="ja-JP" dirty="0" smtClean="0"/>
          </a:p>
          <a:p>
            <a:pPr lvl="2"/>
            <a:r>
              <a:rPr lang="ja-JP" altLang="en-US" dirty="0" smtClean="0"/>
              <a:t>特定のドメインで使用される単語や命名規則の学習を支援</a:t>
            </a:r>
            <a:endParaRPr lang="en-US" altLang="ja-JP" dirty="0" smtClean="0"/>
          </a:p>
          <a:p>
            <a:pPr lvl="1"/>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43</a:t>
            </a:fld>
            <a:endParaRPr kumimoji="1" lang="ja-JP" altLang="en-US"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実験結果の概要</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良かった点</a:t>
            </a:r>
            <a:endParaRPr lang="en-US" altLang="ja-JP" dirty="0" smtClean="0"/>
          </a:p>
          <a:p>
            <a:pPr lvl="1"/>
            <a:r>
              <a:rPr lang="ja-JP" altLang="en-US" dirty="0" smtClean="0"/>
              <a:t>命名支援用の辞書に収録しても良いと評価された三つ組を多数収録していた</a:t>
            </a:r>
            <a:endParaRPr lang="en-US" altLang="ja-JP" dirty="0" smtClean="0"/>
          </a:p>
          <a:p>
            <a:r>
              <a:rPr lang="ja-JP" altLang="en-US" dirty="0" smtClean="0"/>
              <a:t>改善の余地がある点</a:t>
            </a:r>
            <a:endParaRPr lang="en-US" altLang="ja-JP" dirty="0" smtClean="0"/>
          </a:p>
          <a:p>
            <a:pPr lvl="1"/>
            <a:r>
              <a:rPr lang="en-US" altLang="ja-JP" dirty="0" smtClean="0"/>
              <a:t>Java</a:t>
            </a:r>
            <a:r>
              <a:rPr lang="ja-JP" altLang="en-US" dirty="0" smtClean="0"/>
              <a:t>プログラム一般で見られる組も多く収録されていた</a:t>
            </a:r>
            <a:endParaRPr lang="en-US" altLang="ja-JP" dirty="0" smtClean="0"/>
          </a:p>
          <a:p>
            <a:pPr lvl="1"/>
            <a:r>
              <a:rPr lang="ja-JP" altLang="en-US" dirty="0" smtClean="0"/>
              <a:t>少数ながら，動詞，直接目的語，間接目的語の判定に間違いがある組があった</a:t>
            </a:r>
            <a:endParaRPr lang="en-US" altLang="ja-JP" dirty="0" smtClean="0"/>
          </a:p>
          <a:p>
            <a:pPr lvl="1"/>
            <a:r>
              <a:rPr lang="ja-JP" altLang="en-US" dirty="0" smtClean="0"/>
              <a:t>ドメインで見られる組であるが，辞書に収録すべきでないという組を収録していた</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44</a:t>
            </a:fld>
            <a:endParaRPr kumimoji="1" lang="ja-JP" alt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名詞の辞書</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ソースコード中の名詞の辞書</a:t>
            </a:r>
            <a:r>
              <a:rPr lang="en-US" altLang="ja-JP" baseline="30000" dirty="0" smtClean="0"/>
              <a:t>[4]</a:t>
            </a:r>
          </a:p>
          <a:p>
            <a:pPr lvl="1"/>
            <a:r>
              <a:rPr kumimoji="1" lang="ja-JP" altLang="en-US" dirty="0" smtClean="0"/>
              <a:t>収録される関係</a:t>
            </a:r>
            <a:endParaRPr kumimoji="1" lang="en-US" altLang="ja-JP" dirty="0" smtClean="0"/>
          </a:p>
          <a:p>
            <a:pPr lvl="2"/>
            <a:r>
              <a:rPr kumimoji="1" lang="ja-JP" altLang="en-US" dirty="0" smtClean="0"/>
              <a:t>名詞の上位下位関係</a:t>
            </a:r>
            <a:endParaRPr kumimoji="1" lang="en-US" altLang="ja-JP" dirty="0" smtClean="0"/>
          </a:p>
          <a:p>
            <a:pPr lvl="2"/>
            <a:r>
              <a:rPr lang="ja-JP" altLang="en-US" dirty="0" smtClean="0"/>
              <a:t>名詞と修飾語の修飾関係</a:t>
            </a:r>
            <a:endParaRPr lang="en-US" altLang="ja-JP" dirty="0" smtClean="0"/>
          </a:p>
          <a:p>
            <a:pPr lvl="1"/>
            <a:r>
              <a:rPr lang="ja-JP" altLang="en-US" dirty="0" smtClean="0"/>
              <a:t>クラス名や変数名の命名支援に役立つと考えられる</a:t>
            </a:r>
            <a:endParaRPr lang="en-US" altLang="ja-JP" dirty="0" smtClean="0"/>
          </a:p>
          <a:p>
            <a:r>
              <a:rPr lang="ja-JP" altLang="en-US" dirty="0" smtClean="0"/>
              <a:t>メソッドでは動詞と名詞の関係が重要となる</a:t>
            </a:r>
            <a:endParaRPr lang="en-US" altLang="ja-JP" dirty="0" smtClean="0"/>
          </a:p>
          <a:p>
            <a:pPr lvl="1"/>
            <a:r>
              <a:rPr lang="ja-JP" altLang="en-US" dirty="0" smtClean="0"/>
              <a:t>名詞の辞書だけでは不十分</a:t>
            </a:r>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dirty="0"/>
          </a:p>
        </p:txBody>
      </p:sp>
      <p:sp>
        <p:nvSpPr>
          <p:cNvPr id="5" name="テキスト ボックス 4"/>
          <p:cNvSpPr txBox="1"/>
          <p:nvPr/>
        </p:nvSpPr>
        <p:spPr>
          <a:xfrm>
            <a:off x="513111" y="6072206"/>
            <a:ext cx="8400056" cy="369332"/>
          </a:xfrm>
          <a:prstGeom prst="rect">
            <a:avLst/>
          </a:prstGeom>
          <a:solidFill>
            <a:schemeClr val="bg1"/>
          </a:solidFill>
        </p:spPr>
        <p:txBody>
          <a:bodyPr wrap="none" rtlCol="0">
            <a:spAutoFit/>
          </a:bodyPr>
          <a:lstStyle/>
          <a:p>
            <a:r>
              <a:rPr lang="en-US" altLang="ja-JP" dirty="0" smtClean="0"/>
              <a:t>[4]</a:t>
            </a:r>
            <a:r>
              <a:rPr lang="ja-JP" altLang="en-US" dirty="0" smtClean="0"/>
              <a:t>：</a:t>
            </a:r>
            <a:r>
              <a:rPr lang="zh-TW" altLang="en-US" dirty="0" smtClean="0"/>
              <a:t>早瀬 康裕</a:t>
            </a:r>
            <a:r>
              <a:rPr lang="en-US" altLang="zh-TW" dirty="0" smtClean="0"/>
              <a:t>, </a:t>
            </a:r>
            <a:r>
              <a:rPr lang="zh-TW" altLang="en-US" dirty="0" smtClean="0"/>
              <a:t>市井 誠</a:t>
            </a:r>
            <a:r>
              <a:rPr lang="en-US" altLang="zh-TW" dirty="0" smtClean="0"/>
              <a:t>, </a:t>
            </a:r>
            <a:r>
              <a:rPr lang="zh-TW" altLang="en-US" dirty="0" smtClean="0"/>
              <a:t>井上 克郎</a:t>
            </a:r>
            <a:r>
              <a:rPr lang="en-US" altLang="zh-TW" dirty="0" smtClean="0"/>
              <a:t>. </a:t>
            </a:r>
            <a:r>
              <a:rPr lang="ja-JP" altLang="en-US" dirty="0" smtClean="0"/>
              <a:t>ソフトウェア理解支援を目的とした辞書の作成法</a:t>
            </a:r>
            <a:endParaRPr lang="en-US" altLang="ja-JP"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メソッド中の識別子</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メソッドの各要素の識別子</a:t>
            </a:r>
            <a:endParaRPr kumimoji="1" lang="en-US" altLang="ja-JP" dirty="0" smtClean="0"/>
          </a:p>
          <a:p>
            <a:pPr lvl="1"/>
            <a:r>
              <a:rPr kumimoji="1" lang="ja-JP" altLang="en-US" dirty="0" smtClean="0"/>
              <a:t>メソッド名</a:t>
            </a:r>
            <a:endParaRPr kumimoji="1" lang="en-US" altLang="ja-JP" dirty="0" smtClean="0"/>
          </a:p>
          <a:p>
            <a:pPr lvl="2"/>
            <a:r>
              <a:rPr lang="ja-JP" altLang="en-US" dirty="0" smtClean="0"/>
              <a:t>複合語となっていることが多い</a:t>
            </a:r>
            <a:endParaRPr lang="en-US" altLang="ja-JP" dirty="0" smtClean="0"/>
          </a:p>
          <a:p>
            <a:pPr lvl="3"/>
            <a:r>
              <a:rPr kumimoji="1" lang="ja-JP" altLang="en-US" dirty="0" smtClean="0"/>
              <a:t>動詞，目的語，前置詞などから構成</a:t>
            </a:r>
            <a:endParaRPr kumimoji="1" lang="en-US" altLang="ja-JP" dirty="0" smtClean="0"/>
          </a:p>
          <a:p>
            <a:pPr lvl="1"/>
            <a:r>
              <a:rPr kumimoji="1" lang="ja-JP" altLang="en-US" dirty="0" smtClean="0"/>
              <a:t>メソッド定義時</a:t>
            </a:r>
            <a:endParaRPr kumimoji="1" lang="en-US" altLang="ja-JP" dirty="0" smtClean="0"/>
          </a:p>
          <a:p>
            <a:pPr lvl="2"/>
            <a:r>
              <a:rPr lang="ja-JP" altLang="en-US" dirty="0" smtClean="0"/>
              <a:t>所属するクラス・仮引数が目的語になる</a:t>
            </a:r>
            <a:endParaRPr lang="en-US" altLang="ja-JP" dirty="0" smtClean="0"/>
          </a:p>
          <a:p>
            <a:pPr lvl="2"/>
            <a:endParaRPr lang="en-US" altLang="ja-JP" dirty="0" smtClean="0"/>
          </a:p>
          <a:p>
            <a:pPr>
              <a:buNone/>
            </a:pPr>
            <a:r>
              <a:rPr kumimoji="1" lang="en-US" altLang="ja-JP" sz="2600" dirty="0" smtClean="0"/>
              <a:t>   </a:t>
            </a:r>
            <a:r>
              <a:rPr kumimoji="1" lang="en-US" altLang="ja-JP" sz="2400" dirty="0" smtClean="0"/>
              <a:t>Ex</a:t>
            </a:r>
            <a:r>
              <a:rPr lang="en-US" altLang="ja-JP" sz="2400" dirty="0" smtClean="0"/>
              <a:t>. </a:t>
            </a:r>
            <a:r>
              <a:rPr lang="en-US" altLang="ja-JP" sz="2400" dirty="0" err="1" smtClean="0"/>
              <a:t>Jmenu</a:t>
            </a:r>
            <a:r>
              <a:rPr lang="en-US" altLang="ja-JP" sz="2400" dirty="0" smtClean="0"/>
              <a:t> </a:t>
            </a:r>
            <a:r>
              <a:rPr lang="ja-JP" altLang="en-US" sz="2400" dirty="0" smtClean="0"/>
              <a:t>クラスの </a:t>
            </a:r>
            <a:r>
              <a:rPr lang="en-US" altLang="ja-JP" sz="2400" dirty="0" smtClean="0"/>
              <a:t>void </a:t>
            </a:r>
            <a:r>
              <a:rPr lang="en-US" altLang="ja-JP" sz="2400" dirty="0" err="1" smtClean="0"/>
              <a:t>addMenuListener</a:t>
            </a:r>
            <a:r>
              <a:rPr lang="en-US" altLang="ja-JP" sz="2400" dirty="0" smtClean="0"/>
              <a:t>(</a:t>
            </a:r>
            <a:r>
              <a:rPr lang="en-US" altLang="ja-JP" sz="2400" dirty="0" err="1" smtClean="0"/>
              <a:t>MenuListener</a:t>
            </a:r>
            <a:r>
              <a:rPr lang="en-US" altLang="ja-JP" sz="2400" dirty="0" smtClean="0"/>
              <a:t>) </a:t>
            </a:r>
          </a:p>
          <a:p>
            <a:pPr lvl="1">
              <a:buNone/>
            </a:pPr>
            <a:r>
              <a:rPr lang="ja-JP" altLang="en-US" dirty="0" smtClean="0"/>
              <a:t>      </a:t>
            </a:r>
            <a:r>
              <a:rPr lang="en-US" altLang="ja-JP" dirty="0" err="1" smtClean="0"/>
              <a:t>MenuListener</a:t>
            </a:r>
            <a:r>
              <a:rPr lang="ja-JP" altLang="en-US" dirty="0" smtClean="0"/>
              <a:t> を</a:t>
            </a:r>
            <a:r>
              <a:rPr lang="en-US" altLang="ja-JP" dirty="0" smtClean="0"/>
              <a:t> </a:t>
            </a:r>
            <a:r>
              <a:rPr lang="en-US" altLang="ja-JP" dirty="0" err="1" smtClean="0"/>
              <a:t>JMenu</a:t>
            </a:r>
            <a:r>
              <a:rPr lang="ja-JP" altLang="en-US" dirty="0" smtClean="0"/>
              <a:t> に 追加</a:t>
            </a:r>
            <a:r>
              <a:rPr lang="en-US" altLang="ja-JP" dirty="0" smtClean="0"/>
              <a:t>(add)</a:t>
            </a:r>
            <a:r>
              <a:rPr lang="ja-JP" altLang="en-US" dirty="0" smtClean="0"/>
              <a:t>する</a:t>
            </a:r>
            <a:endParaRPr lang="en-US" altLang="ja-JP" dirty="0" smtClean="0"/>
          </a:p>
          <a:p>
            <a:pPr lvl="1">
              <a:buNone/>
            </a:pPr>
            <a:r>
              <a:rPr lang="ja-JP" altLang="en-US" sz="2000" dirty="0" smtClean="0"/>
              <a:t>          直接目的語                間接目的語           動詞 </a:t>
            </a:r>
          </a:p>
          <a:p>
            <a:pPr>
              <a:buNone/>
            </a:pP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動詞</a:t>
            </a:r>
            <a:r>
              <a:rPr lang="en-US" altLang="ja-JP" dirty="0" smtClean="0"/>
              <a:t>-</a:t>
            </a:r>
            <a:r>
              <a:rPr lang="ja-JP" altLang="en-US" dirty="0" smtClean="0"/>
              <a:t>目的語関係の辞書の作成</a:t>
            </a:r>
            <a:endParaRPr lang="en-US" altLang="ja-JP" dirty="0" smtClean="0"/>
          </a:p>
          <a:p>
            <a:pPr lvl="1"/>
            <a:r>
              <a:rPr kumimoji="1" lang="ja-JP" altLang="en-US" dirty="0" smtClean="0"/>
              <a:t>メソッドから動詞</a:t>
            </a:r>
            <a:r>
              <a:rPr kumimoji="1" lang="en-US" altLang="ja-JP" dirty="0" smtClean="0"/>
              <a:t>-</a:t>
            </a:r>
            <a:r>
              <a:rPr kumimoji="1" lang="ja-JP" altLang="en-US" dirty="0" smtClean="0"/>
              <a:t>目的語の関係を抽出</a:t>
            </a:r>
            <a:endParaRPr kumimoji="1" lang="en-US" altLang="ja-JP" dirty="0" smtClean="0"/>
          </a:p>
          <a:p>
            <a:pPr lvl="1"/>
            <a:r>
              <a:rPr lang="ja-JP" altLang="en-US" dirty="0" smtClean="0"/>
              <a:t>特定のドメインを対象とした辞書の作成</a:t>
            </a:r>
            <a:endParaRPr lang="en-US" altLang="ja-JP" dirty="0" smtClean="0"/>
          </a:p>
          <a:p>
            <a:r>
              <a:rPr lang="ja-JP" altLang="en-US" dirty="0" smtClean="0"/>
              <a:t>辞書の活用</a:t>
            </a:r>
            <a:endParaRPr lang="en-US" altLang="ja-JP" dirty="0" smtClean="0"/>
          </a:p>
          <a:p>
            <a:pPr lvl="1"/>
            <a:r>
              <a:rPr lang="ja-JP" altLang="en-US" dirty="0" smtClean="0"/>
              <a:t>識別子の命名支援</a:t>
            </a:r>
            <a:endParaRPr lang="en-US" altLang="ja-JP" dirty="0" smtClean="0"/>
          </a:p>
          <a:p>
            <a:pPr lvl="2"/>
            <a:r>
              <a:rPr lang="ja-JP" altLang="en-US" dirty="0" smtClean="0"/>
              <a:t>収録された動詞</a:t>
            </a:r>
            <a:r>
              <a:rPr lang="en-US" altLang="ja-JP" dirty="0" smtClean="0"/>
              <a:t>-</a:t>
            </a:r>
            <a:r>
              <a:rPr lang="ja-JP" altLang="en-US" dirty="0" smtClean="0"/>
              <a:t>目的語関係を開発者に例示</a:t>
            </a:r>
            <a:endParaRPr lang="en-US" altLang="ja-JP" dirty="0" smtClean="0"/>
          </a:p>
          <a:p>
            <a:pPr lvl="2"/>
            <a:r>
              <a:rPr lang="ja-JP" altLang="en-US" dirty="0" smtClean="0"/>
              <a:t>特定のドメインで使用される単語や命名規則の学習を支援</a:t>
            </a:r>
            <a:endParaRPr lang="en-US" altLang="ja-JP" dirty="0" smtClean="0"/>
          </a:p>
          <a:p>
            <a:pPr lvl="1"/>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just"/>
            <a:r>
              <a:rPr lang="ja-JP" altLang="en-US" dirty="0" smtClean="0"/>
              <a:t>提案手法の概要</a:t>
            </a:r>
            <a:endParaRPr kumimoji="1" lang="ja-JP" altLang="en-US" dirty="0"/>
          </a:p>
        </p:txBody>
      </p:sp>
      <p:sp>
        <p:nvSpPr>
          <p:cNvPr id="4" name="スライド番号プレースホルダ 3"/>
          <p:cNvSpPr>
            <a:spLocks noGrp="1"/>
          </p:cNvSpPr>
          <p:nvPr>
            <p:ph type="sldNum" sz="quarter" idx="12"/>
          </p:nvPr>
        </p:nvSpPr>
        <p:spPr>
          <a:xfrm>
            <a:off x="8429652" y="6643710"/>
            <a:ext cx="571504" cy="214290"/>
          </a:xfrm>
        </p:spPr>
        <p:txBody>
          <a:bodyPr/>
          <a:lstStyle/>
          <a:p>
            <a:fld id="{5345D66B-3CB7-446E-9308-80CBA0A58CFD}" type="slidenum">
              <a:rPr lang="en-US" altLang="ja-JP"/>
              <a:pPr/>
              <a:t>8</a:t>
            </a:fld>
            <a:endParaRPr lang="en-US" altLang="ja-JP" dirty="0"/>
          </a:p>
        </p:txBody>
      </p:sp>
      <p:sp>
        <p:nvSpPr>
          <p:cNvPr id="8" name="Text Box 23"/>
          <p:cNvSpPr txBox="1">
            <a:spLocks noChangeArrowheads="1"/>
          </p:cNvSpPr>
          <p:nvPr/>
        </p:nvSpPr>
        <p:spPr bwMode="auto">
          <a:xfrm>
            <a:off x="5357818" y="1214422"/>
            <a:ext cx="1571636" cy="338554"/>
          </a:xfrm>
          <a:prstGeom prst="rect">
            <a:avLst/>
          </a:prstGeom>
          <a:solidFill>
            <a:schemeClr val="bg1"/>
          </a:solidFill>
          <a:ln w="9525">
            <a:noFill/>
            <a:miter lim="800000"/>
            <a:headEnd/>
            <a:tailEnd/>
          </a:ln>
          <a:effectLst/>
        </p:spPr>
        <p:txBody>
          <a:bodyPr wrap="square">
            <a:spAutoFit/>
          </a:bodyPr>
          <a:lstStyle/>
          <a:p>
            <a:r>
              <a:rPr lang="ja-JP" altLang="en-US" sz="1600" dirty="0" smtClean="0">
                <a:solidFill>
                  <a:srgbClr val="008000"/>
                </a:solidFill>
                <a:latin typeface="Arial" charset="0"/>
                <a:ea typeface="HGS創英角ｺﾞｼｯｸUB" pitchFamily="50" charset="-128"/>
              </a:rPr>
              <a:t>抽出パターン</a:t>
            </a:r>
            <a:endParaRPr lang="ja-JP" altLang="en-US" sz="1600" dirty="0">
              <a:solidFill>
                <a:srgbClr val="008000"/>
              </a:solidFill>
              <a:latin typeface="Arial" charset="0"/>
              <a:ea typeface="HGS創英角ｺﾞｼｯｸUB" pitchFamily="50" charset="-128"/>
            </a:endParaRPr>
          </a:p>
        </p:txBody>
      </p:sp>
      <p:sp>
        <p:nvSpPr>
          <p:cNvPr id="9" name="Text Box 24"/>
          <p:cNvSpPr txBox="1">
            <a:spLocks noChangeArrowheads="1"/>
          </p:cNvSpPr>
          <p:nvPr/>
        </p:nvSpPr>
        <p:spPr bwMode="auto">
          <a:xfrm>
            <a:off x="214282" y="2643182"/>
            <a:ext cx="1403350" cy="336550"/>
          </a:xfrm>
          <a:prstGeom prst="rect">
            <a:avLst/>
          </a:prstGeom>
          <a:noFill/>
          <a:ln w="9525">
            <a:noFill/>
            <a:miter lim="800000"/>
            <a:headEnd/>
            <a:tailEnd/>
          </a:ln>
          <a:effectLst/>
        </p:spPr>
        <p:txBody>
          <a:bodyPr wrap="none">
            <a:spAutoFit/>
          </a:bodyPr>
          <a:lstStyle/>
          <a:p>
            <a:r>
              <a:rPr lang="ja-JP" altLang="en-US" sz="1600" dirty="0">
                <a:solidFill>
                  <a:srgbClr val="008000"/>
                </a:solidFill>
                <a:ea typeface="HGS創英角ｺﾞｼｯｸUB" pitchFamily="50" charset="-128"/>
              </a:rPr>
              <a:t>メソッド情報</a:t>
            </a:r>
          </a:p>
        </p:txBody>
      </p:sp>
      <p:sp>
        <p:nvSpPr>
          <p:cNvPr id="10" name="Text Box 25"/>
          <p:cNvSpPr txBox="1">
            <a:spLocks noChangeArrowheads="1"/>
          </p:cNvSpPr>
          <p:nvPr/>
        </p:nvSpPr>
        <p:spPr bwMode="auto">
          <a:xfrm>
            <a:off x="571472" y="4572008"/>
            <a:ext cx="2879725" cy="336550"/>
          </a:xfrm>
          <a:prstGeom prst="rect">
            <a:avLst/>
          </a:prstGeom>
          <a:noFill/>
          <a:ln w="9525">
            <a:noFill/>
            <a:miter lim="800000"/>
            <a:headEnd/>
            <a:tailEnd/>
          </a:ln>
          <a:effectLst/>
        </p:spPr>
        <p:txBody>
          <a:bodyPr wrap="none">
            <a:spAutoFit/>
          </a:bodyPr>
          <a:lstStyle/>
          <a:p>
            <a:r>
              <a:rPr lang="ja-JP" altLang="en-US" sz="1600" dirty="0">
                <a:solidFill>
                  <a:srgbClr val="008000"/>
                </a:solidFill>
                <a:latin typeface="HGS創英角ｺﾞｼｯｸUB" pitchFamily="50" charset="-128"/>
                <a:ea typeface="HGS創英角ｺﾞｼｯｸUB" pitchFamily="50" charset="-128"/>
              </a:rPr>
              <a:t>動詞</a:t>
            </a:r>
            <a:r>
              <a:rPr lang="en-US" altLang="ja-JP" sz="1600" dirty="0">
                <a:solidFill>
                  <a:srgbClr val="008000"/>
                </a:solidFill>
                <a:latin typeface="HGS創英角ｺﾞｼｯｸUB" pitchFamily="50" charset="-128"/>
                <a:ea typeface="HGS創英角ｺﾞｼｯｸUB" pitchFamily="50" charset="-128"/>
              </a:rPr>
              <a:t>-</a:t>
            </a:r>
            <a:r>
              <a:rPr lang="ja-JP" altLang="en-US" sz="1600" dirty="0">
                <a:solidFill>
                  <a:srgbClr val="008000"/>
                </a:solidFill>
                <a:latin typeface="HGS創英角ｺﾞｼｯｸUB" pitchFamily="50" charset="-128"/>
                <a:ea typeface="HGS創英角ｺﾞｼｯｸUB" pitchFamily="50" charset="-128"/>
              </a:rPr>
              <a:t>直接目的語</a:t>
            </a:r>
            <a:r>
              <a:rPr lang="en-US" altLang="ja-JP" sz="1600" dirty="0">
                <a:solidFill>
                  <a:srgbClr val="008000"/>
                </a:solidFill>
                <a:latin typeface="HGS創英角ｺﾞｼｯｸUB" pitchFamily="50" charset="-128"/>
                <a:ea typeface="HGS創英角ｺﾞｼｯｸUB" pitchFamily="50" charset="-128"/>
              </a:rPr>
              <a:t>-</a:t>
            </a:r>
            <a:r>
              <a:rPr lang="ja-JP" altLang="en-US" sz="1600" dirty="0">
                <a:solidFill>
                  <a:srgbClr val="008000"/>
                </a:solidFill>
                <a:latin typeface="HGS創英角ｺﾞｼｯｸUB" pitchFamily="50" charset="-128"/>
                <a:ea typeface="HGS創英角ｺﾞｼｯｸUB" pitchFamily="50" charset="-128"/>
              </a:rPr>
              <a:t>間接目的語</a:t>
            </a:r>
          </a:p>
        </p:txBody>
      </p:sp>
      <p:sp>
        <p:nvSpPr>
          <p:cNvPr id="11" name="Documents"/>
          <p:cNvSpPr>
            <a:spLocks noEditPoints="1" noChangeArrowheads="1"/>
          </p:cNvSpPr>
          <p:nvPr/>
        </p:nvSpPr>
        <p:spPr bwMode="auto">
          <a:xfrm>
            <a:off x="1559916" y="1757362"/>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ja-JP" altLang="en-US" dirty="0"/>
          </a:p>
        </p:txBody>
      </p:sp>
      <p:sp>
        <p:nvSpPr>
          <p:cNvPr id="12" name="Text Box 27"/>
          <p:cNvSpPr txBox="1">
            <a:spLocks noChangeArrowheads="1"/>
          </p:cNvSpPr>
          <p:nvPr/>
        </p:nvSpPr>
        <p:spPr bwMode="auto">
          <a:xfrm>
            <a:off x="500034" y="1214422"/>
            <a:ext cx="2852063" cy="584775"/>
          </a:xfrm>
          <a:prstGeom prst="rect">
            <a:avLst/>
          </a:prstGeom>
          <a:noFill/>
          <a:ln w="9525">
            <a:noFill/>
            <a:miter lim="800000"/>
            <a:headEnd/>
            <a:tailEnd/>
          </a:ln>
          <a:effectLst/>
        </p:spPr>
        <p:txBody>
          <a:bodyPr wrap="none">
            <a:spAutoFit/>
          </a:bodyPr>
          <a:lstStyle/>
          <a:p>
            <a:pPr algn="ctr"/>
            <a:r>
              <a:rPr lang="ja-JP" altLang="en-US" sz="1600" dirty="0" smtClean="0">
                <a:solidFill>
                  <a:srgbClr val="008000"/>
                </a:solidFill>
                <a:latin typeface="Arial" charset="0"/>
                <a:ea typeface="HGS創英角ｺﾞｼｯｸUB" pitchFamily="50" charset="-128"/>
              </a:rPr>
              <a:t>特定のドメインに所属する</a:t>
            </a:r>
            <a:endParaRPr lang="en-US" altLang="ja-JP" sz="1600" dirty="0" smtClean="0">
              <a:solidFill>
                <a:srgbClr val="008000"/>
              </a:solidFill>
              <a:latin typeface="Arial" charset="0"/>
              <a:ea typeface="HGS創英角ｺﾞｼｯｸUB" pitchFamily="50" charset="-128"/>
            </a:endParaRPr>
          </a:p>
          <a:p>
            <a:pPr algn="ctr"/>
            <a:r>
              <a:rPr lang="ja-JP" altLang="en-US" sz="1600" dirty="0" smtClean="0">
                <a:solidFill>
                  <a:srgbClr val="008000"/>
                </a:solidFill>
                <a:latin typeface="Arial" charset="0"/>
                <a:ea typeface="HGS創英角ｺﾞｼｯｸUB" pitchFamily="50" charset="-128"/>
              </a:rPr>
              <a:t>ソフトウェアのソースコード</a:t>
            </a:r>
            <a:endParaRPr lang="ja-JP" altLang="en-US" sz="1600" dirty="0">
              <a:solidFill>
                <a:srgbClr val="008000"/>
              </a:solidFill>
              <a:latin typeface="Arial" charset="0"/>
              <a:ea typeface="HGS創英角ｺﾞｼｯｸUB" pitchFamily="50" charset="-128"/>
            </a:endParaRPr>
          </a:p>
        </p:txBody>
      </p:sp>
      <p:sp>
        <p:nvSpPr>
          <p:cNvPr id="13" name="Text Box 28"/>
          <p:cNvSpPr txBox="1">
            <a:spLocks noChangeArrowheads="1"/>
          </p:cNvSpPr>
          <p:nvPr/>
        </p:nvSpPr>
        <p:spPr bwMode="auto">
          <a:xfrm>
            <a:off x="6929454" y="1214422"/>
            <a:ext cx="2012950" cy="366713"/>
          </a:xfrm>
          <a:prstGeom prst="rect">
            <a:avLst/>
          </a:prstGeom>
          <a:solidFill>
            <a:schemeClr val="bg1"/>
          </a:solidFill>
          <a:ln w="9525">
            <a:noFill/>
            <a:miter lim="800000"/>
            <a:headEnd/>
            <a:tailEnd/>
          </a:ln>
          <a:effectLst/>
        </p:spPr>
        <p:txBody>
          <a:bodyPr wrap="none">
            <a:spAutoFit/>
          </a:bodyPr>
          <a:lstStyle/>
          <a:p>
            <a:r>
              <a:rPr lang="ja-JP" altLang="en-US" dirty="0">
                <a:ea typeface="メイリオ" pitchFamily="50" charset="-128"/>
              </a:rPr>
              <a:t>事前に人手で定義</a:t>
            </a:r>
          </a:p>
        </p:txBody>
      </p:sp>
      <p:sp>
        <p:nvSpPr>
          <p:cNvPr id="21" name="Text Box 87"/>
          <p:cNvSpPr txBox="1">
            <a:spLocks noChangeArrowheads="1"/>
          </p:cNvSpPr>
          <p:nvPr/>
        </p:nvSpPr>
        <p:spPr bwMode="auto">
          <a:xfrm>
            <a:off x="1181072" y="4572008"/>
            <a:ext cx="641350" cy="366713"/>
          </a:xfrm>
          <a:prstGeom prst="rect">
            <a:avLst/>
          </a:prstGeom>
          <a:noFill/>
          <a:ln w="9525">
            <a:noFill/>
            <a:miter lim="800000"/>
            <a:headEnd/>
            <a:tailEnd/>
          </a:ln>
          <a:effectLst/>
        </p:spPr>
        <p:txBody>
          <a:bodyPr wrap="none">
            <a:spAutoFit/>
          </a:bodyPr>
          <a:lstStyle/>
          <a:p>
            <a:r>
              <a:rPr lang="ja-JP" altLang="en-US" dirty="0">
                <a:solidFill>
                  <a:srgbClr val="008000"/>
                </a:solidFill>
                <a:ea typeface="HGS創英角ｺﾞｼｯｸUB" pitchFamily="50" charset="-128"/>
              </a:rPr>
              <a:t>辞書</a:t>
            </a:r>
          </a:p>
        </p:txBody>
      </p:sp>
      <p:graphicFrame>
        <p:nvGraphicFramePr>
          <p:cNvPr id="22" name="Group 196"/>
          <p:cNvGraphicFramePr>
            <a:graphicFrameLocks noGrp="1"/>
          </p:cNvGraphicFramePr>
          <p:nvPr/>
        </p:nvGraphicFramePr>
        <p:xfrm>
          <a:off x="214282" y="5000636"/>
          <a:ext cx="8305798" cy="1645920"/>
        </p:xfrm>
        <a:graphic>
          <a:graphicData uri="http://schemas.openxmlformats.org/drawingml/2006/table">
            <a:tbl>
              <a:tblPr/>
              <a:tblGrid>
                <a:gridCol w="2019819"/>
                <a:gridCol w="2019819"/>
                <a:gridCol w="2019819"/>
                <a:gridCol w="2246341"/>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err="1" smtClean="0">
                          <a:ln>
                            <a:noFill/>
                          </a:ln>
                          <a:solidFill>
                            <a:schemeClr val="tx1"/>
                          </a:solidFill>
                          <a:effectLst/>
                          <a:latin typeface="Tahoma" pitchFamily="34" charset="0"/>
                          <a:ea typeface="ＭＳ Ｐゴシック" pitchFamily="50" charset="-128"/>
                        </a:rPr>
                        <a:t>BooleanMatrex</a:t>
                      </a:r>
                      <a:endPar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3" name="Group 195"/>
          <p:cNvGraphicFramePr>
            <a:graphicFrameLocks noGrp="1"/>
          </p:cNvGraphicFramePr>
          <p:nvPr/>
        </p:nvGraphicFramePr>
        <p:xfrm>
          <a:off x="214282" y="5000636"/>
          <a:ext cx="8305799" cy="1645920"/>
        </p:xfrm>
        <a:graphic>
          <a:graphicData uri="http://schemas.openxmlformats.org/drawingml/2006/table">
            <a:tbl>
              <a:tblPr/>
              <a:tblGrid>
                <a:gridCol w="2012885"/>
                <a:gridCol w="2012885"/>
                <a:gridCol w="2012885"/>
                <a:gridCol w="2267144"/>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err="1" smtClean="0">
                          <a:ln>
                            <a:noFill/>
                          </a:ln>
                          <a:solidFill>
                            <a:schemeClr val="tx1"/>
                          </a:solidFill>
                          <a:effectLst/>
                          <a:latin typeface="Tahoma" pitchFamily="34" charset="0"/>
                          <a:ea typeface="ＭＳ Ｐゴシック" pitchFamily="50" charset="-128"/>
                        </a:rPr>
                        <a:t>BooleanMatrex</a:t>
                      </a:r>
                      <a:endPar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bl>
          </a:graphicData>
        </a:graphic>
      </p:graphicFrame>
      <p:sp>
        <p:nvSpPr>
          <p:cNvPr id="24" name="テキスト ボックス 23"/>
          <p:cNvSpPr txBox="1"/>
          <p:nvPr/>
        </p:nvSpPr>
        <p:spPr>
          <a:xfrm>
            <a:off x="5500694" y="3929066"/>
            <a:ext cx="1600118" cy="369332"/>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b="1" dirty="0" smtClean="0">
                <a:solidFill>
                  <a:srgbClr val="FF0000"/>
                </a:solidFill>
              </a:rPr>
              <a:t>パターンマッチ</a:t>
            </a:r>
            <a:endParaRPr lang="ja-JP" altLang="en-US" b="1" dirty="0">
              <a:solidFill>
                <a:srgbClr val="FF0000"/>
              </a:solidFill>
            </a:endParaRPr>
          </a:p>
        </p:txBody>
      </p:sp>
      <p:sp>
        <p:nvSpPr>
          <p:cNvPr id="30" name="右矢印 29"/>
          <p:cNvSpPr/>
          <p:nvPr/>
        </p:nvSpPr>
        <p:spPr>
          <a:xfrm>
            <a:off x="4714876" y="3857628"/>
            <a:ext cx="642942" cy="484632"/>
          </a:xfrm>
          <a:prstGeom prst="right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p:cNvSpPr/>
          <p:nvPr/>
        </p:nvSpPr>
        <p:spPr>
          <a:xfrm>
            <a:off x="4714876" y="1571612"/>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4" name="正方形/長方形 93"/>
          <p:cNvSpPr/>
          <p:nvPr/>
        </p:nvSpPr>
        <p:spPr>
          <a:xfrm>
            <a:off x="4643438" y="1643050"/>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5" name="正方形/長方形 94"/>
          <p:cNvSpPr/>
          <p:nvPr/>
        </p:nvSpPr>
        <p:spPr>
          <a:xfrm>
            <a:off x="4572000" y="1714488"/>
            <a:ext cx="4214842" cy="17145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6" name="テキスト ボックス 95"/>
          <p:cNvSpPr txBox="1"/>
          <p:nvPr/>
        </p:nvSpPr>
        <p:spPr>
          <a:xfrm>
            <a:off x="4714876" y="1785926"/>
            <a:ext cx="678391" cy="307777"/>
          </a:xfrm>
          <a:prstGeom prst="rect">
            <a:avLst/>
          </a:prstGeom>
          <a:noFill/>
        </p:spPr>
        <p:txBody>
          <a:bodyPr wrap="none" rtlCol="0">
            <a:spAutoFit/>
          </a:bodyPr>
          <a:lstStyle/>
          <a:p>
            <a:r>
              <a:rPr kumimoji="1" lang="ja-JP" altLang="en-US" sz="1400" b="1" dirty="0" smtClean="0"/>
              <a:t>戻り値</a:t>
            </a:r>
            <a:endParaRPr kumimoji="1" lang="ja-JP" altLang="en-US" sz="1400" b="1" dirty="0"/>
          </a:p>
        </p:txBody>
      </p:sp>
      <p:sp>
        <p:nvSpPr>
          <p:cNvPr id="97" name="テキスト ボックス 96"/>
          <p:cNvSpPr txBox="1"/>
          <p:nvPr/>
        </p:nvSpPr>
        <p:spPr>
          <a:xfrm>
            <a:off x="5715008" y="1785926"/>
            <a:ext cx="896399" cy="307777"/>
          </a:xfrm>
          <a:prstGeom prst="rect">
            <a:avLst/>
          </a:prstGeom>
          <a:noFill/>
        </p:spPr>
        <p:txBody>
          <a:bodyPr wrap="none" rtlCol="0">
            <a:spAutoFit/>
          </a:bodyPr>
          <a:lstStyle/>
          <a:p>
            <a:r>
              <a:rPr kumimoji="1" lang="ja-JP" altLang="en-US" sz="1400" b="1" dirty="0" smtClean="0"/>
              <a:t>メソッド名</a:t>
            </a:r>
            <a:endParaRPr kumimoji="1" lang="ja-JP" altLang="en-US" sz="1400" b="1" dirty="0"/>
          </a:p>
        </p:txBody>
      </p:sp>
      <p:sp>
        <p:nvSpPr>
          <p:cNvPr id="98" name="テキスト ボックス 97"/>
          <p:cNvSpPr txBox="1"/>
          <p:nvPr/>
        </p:nvSpPr>
        <p:spPr>
          <a:xfrm>
            <a:off x="6858016" y="1785926"/>
            <a:ext cx="642941" cy="307777"/>
          </a:xfrm>
          <a:prstGeom prst="rect">
            <a:avLst/>
          </a:prstGeom>
          <a:noFill/>
        </p:spPr>
        <p:txBody>
          <a:bodyPr wrap="square" rtlCol="0">
            <a:spAutoFit/>
          </a:bodyPr>
          <a:lstStyle/>
          <a:p>
            <a:r>
              <a:rPr kumimoji="1" lang="ja-JP" altLang="en-US" sz="1400" b="1" dirty="0" smtClean="0"/>
              <a:t>引数</a:t>
            </a:r>
            <a:endParaRPr kumimoji="1" lang="ja-JP" altLang="en-US" sz="1400" b="1" dirty="0"/>
          </a:p>
        </p:txBody>
      </p:sp>
      <p:sp>
        <p:nvSpPr>
          <p:cNvPr id="99" name="テキスト ボックス 98"/>
          <p:cNvSpPr txBox="1"/>
          <p:nvPr/>
        </p:nvSpPr>
        <p:spPr>
          <a:xfrm>
            <a:off x="7786710" y="1785926"/>
            <a:ext cx="816249" cy="307777"/>
          </a:xfrm>
          <a:prstGeom prst="rect">
            <a:avLst/>
          </a:prstGeom>
          <a:noFill/>
        </p:spPr>
        <p:txBody>
          <a:bodyPr wrap="none" rtlCol="0">
            <a:spAutoFit/>
          </a:bodyPr>
          <a:lstStyle/>
          <a:p>
            <a:r>
              <a:rPr kumimoji="1" lang="ja-JP" altLang="en-US" sz="1400" b="1" dirty="0" smtClean="0"/>
              <a:t>クラス名</a:t>
            </a:r>
            <a:endParaRPr kumimoji="1" lang="ja-JP" altLang="en-US" sz="1400" b="1" dirty="0"/>
          </a:p>
        </p:txBody>
      </p:sp>
      <p:sp>
        <p:nvSpPr>
          <p:cNvPr id="100" name="テキスト ボックス 99"/>
          <p:cNvSpPr txBox="1"/>
          <p:nvPr/>
        </p:nvSpPr>
        <p:spPr>
          <a:xfrm>
            <a:off x="4714876" y="2285992"/>
            <a:ext cx="513282" cy="307777"/>
          </a:xfrm>
          <a:prstGeom prst="rect">
            <a:avLst/>
          </a:prstGeom>
          <a:noFill/>
        </p:spPr>
        <p:txBody>
          <a:bodyPr wrap="none" rtlCol="0">
            <a:spAutoFit/>
          </a:bodyPr>
          <a:lstStyle/>
          <a:p>
            <a:r>
              <a:rPr kumimoji="1" lang="en-US" altLang="ja-JP" sz="1400" dirty="0" smtClean="0"/>
              <a:t>void</a:t>
            </a:r>
            <a:endParaRPr kumimoji="1" lang="ja-JP" altLang="en-US" sz="1400" dirty="0"/>
          </a:p>
        </p:txBody>
      </p:sp>
      <p:sp>
        <p:nvSpPr>
          <p:cNvPr id="101" name="テキスト ボックス 100"/>
          <p:cNvSpPr txBox="1"/>
          <p:nvPr/>
        </p:nvSpPr>
        <p:spPr>
          <a:xfrm>
            <a:off x="5572132" y="2285992"/>
            <a:ext cx="1151277" cy="307777"/>
          </a:xfrm>
          <a:prstGeom prst="rect">
            <a:avLst/>
          </a:prstGeom>
          <a:noFill/>
        </p:spPr>
        <p:txBody>
          <a:bodyPr wrap="none" rtlCol="0">
            <a:spAutoFit/>
          </a:bodyPr>
          <a:lstStyle/>
          <a:p>
            <a:r>
              <a:rPr lang="ja-JP" altLang="en-US" sz="1400" dirty="0" smtClean="0"/>
              <a:t>動詞</a:t>
            </a:r>
            <a:r>
              <a:rPr lang="en-US" altLang="ja-JP" sz="1400" dirty="0" smtClean="0"/>
              <a:t>1</a:t>
            </a:r>
            <a:r>
              <a:rPr lang="ja-JP" altLang="en-US" sz="1400" dirty="0" smtClean="0"/>
              <a:t> 名詞</a:t>
            </a:r>
            <a:r>
              <a:rPr lang="en-US" altLang="ja-JP" sz="1400" dirty="0" smtClean="0"/>
              <a:t>2</a:t>
            </a:r>
            <a:endParaRPr kumimoji="1" lang="ja-JP" altLang="en-US" sz="1400" dirty="0"/>
          </a:p>
        </p:txBody>
      </p:sp>
      <p:sp>
        <p:nvSpPr>
          <p:cNvPr id="102" name="テキスト ボックス 101"/>
          <p:cNvSpPr txBox="1"/>
          <p:nvPr/>
        </p:nvSpPr>
        <p:spPr>
          <a:xfrm>
            <a:off x="6858016" y="2285992"/>
            <a:ext cx="642942" cy="307777"/>
          </a:xfrm>
          <a:prstGeom prst="rect">
            <a:avLst/>
          </a:prstGeom>
          <a:noFill/>
        </p:spPr>
        <p:txBody>
          <a:bodyPr wrap="square" rtlCol="0">
            <a:spAutoFit/>
          </a:bodyPr>
          <a:lstStyle/>
          <a:p>
            <a:r>
              <a:rPr lang="ja-JP" altLang="en-US" sz="1400" dirty="0" smtClean="0"/>
              <a:t>名詞</a:t>
            </a:r>
            <a:r>
              <a:rPr lang="en-US" altLang="ja-JP" sz="1400" dirty="0" smtClean="0"/>
              <a:t>2</a:t>
            </a:r>
            <a:endParaRPr kumimoji="1" lang="ja-JP" altLang="en-US" sz="1400" dirty="0"/>
          </a:p>
        </p:txBody>
      </p:sp>
      <p:sp>
        <p:nvSpPr>
          <p:cNvPr id="103" name="テキスト ボックス 102"/>
          <p:cNvSpPr txBox="1"/>
          <p:nvPr/>
        </p:nvSpPr>
        <p:spPr>
          <a:xfrm>
            <a:off x="7858148" y="2285992"/>
            <a:ext cx="642942" cy="307777"/>
          </a:xfrm>
          <a:prstGeom prst="rect">
            <a:avLst/>
          </a:prstGeom>
          <a:noFill/>
        </p:spPr>
        <p:txBody>
          <a:bodyPr wrap="square" rtlCol="0">
            <a:spAutoFit/>
          </a:bodyPr>
          <a:lstStyle/>
          <a:p>
            <a:r>
              <a:rPr lang="ja-JP" altLang="en-US" sz="1400" dirty="0" smtClean="0"/>
              <a:t>名詞</a:t>
            </a:r>
            <a:r>
              <a:rPr lang="en-US" altLang="ja-JP" sz="1400" dirty="0" smtClean="0"/>
              <a:t>3</a:t>
            </a:r>
            <a:endParaRPr kumimoji="1" lang="ja-JP" altLang="en-US" sz="1400" dirty="0"/>
          </a:p>
        </p:txBody>
      </p:sp>
      <p:sp>
        <p:nvSpPr>
          <p:cNvPr id="104" name="正方形/長方形 103"/>
          <p:cNvSpPr/>
          <p:nvPr/>
        </p:nvSpPr>
        <p:spPr>
          <a:xfrm>
            <a:off x="4643438" y="1785926"/>
            <a:ext cx="4071966" cy="785818"/>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400"/>
          </a:p>
        </p:txBody>
      </p:sp>
      <p:sp>
        <p:nvSpPr>
          <p:cNvPr id="105" name="屈折矢印 104"/>
          <p:cNvSpPr/>
          <p:nvPr/>
        </p:nvSpPr>
        <p:spPr>
          <a:xfrm rot="5400000">
            <a:off x="4857764" y="2643170"/>
            <a:ext cx="571480" cy="57150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aphicFrame>
        <p:nvGraphicFramePr>
          <p:cNvPr id="106" name="表 105"/>
          <p:cNvGraphicFramePr>
            <a:graphicFrameLocks noGrp="1"/>
          </p:cNvGraphicFramePr>
          <p:nvPr/>
        </p:nvGraphicFramePr>
        <p:xfrm>
          <a:off x="5500694" y="2643182"/>
          <a:ext cx="3071834" cy="741680"/>
        </p:xfrm>
        <a:graphic>
          <a:graphicData uri="http://schemas.openxmlformats.org/drawingml/2006/table">
            <a:tbl>
              <a:tblPr firstRow="1" bandRow="1">
                <a:tableStyleId>{21E4AEA4-8DFA-4A89-87EB-49C32662AFE0}</a:tableStyleId>
              </a:tblPr>
              <a:tblGrid>
                <a:gridCol w="653582"/>
                <a:gridCol w="1176447"/>
                <a:gridCol w="1241805"/>
              </a:tblGrid>
              <a:tr h="370840">
                <a:tc>
                  <a:txBody>
                    <a:bodyPr/>
                    <a:lstStyle/>
                    <a:p>
                      <a:r>
                        <a:rPr kumimoji="1" lang="ja-JP" altLang="en-US" sz="1400" dirty="0" smtClean="0"/>
                        <a:t>動詞</a:t>
                      </a:r>
                      <a:endParaRPr kumimoji="1" lang="ja-JP" altLang="en-US" sz="1400" dirty="0"/>
                    </a:p>
                  </a:txBody>
                  <a:tcPr/>
                </a:tc>
                <a:tc>
                  <a:txBody>
                    <a:bodyPr/>
                    <a:lstStyle/>
                    <a:p>
                      <a:r>
                        <a:rPr kumimoji="1" lang="ja-JP" altLang="en-US" sz="1400" dirty="0" smtClean="0"/>
                        <a:t>直接目的語</a:t>
                      </a:r>
                      <a:endParaRPr kumimoji="1" lang="ja-JP" altLang="en-US" sz="1400" dirty="0"/>
                    </a:p>
                  </a:txBody>
                  <a:tcPr/>
                </a:tc>
                <a:tc>
                  <a:txBody>
                    <a:bodyPr/>
                    <a:lstStyle/>
                    <a:p>
                      <a:r>
                        <a:rPr kumimoji="1" lang="ja-JP" altLang="en-US" sz="1400" dirty="0" smtClean="0"/>
                        <a:t>間接目的語</a:t>
                      </a:r>
                      <a:endParaRPr kumimoji="1" lang="ja-JP" altLang="en-US" sz="1400" dirty="0"/>
                    </a:p>
                  </a:txBody>
                  <a:tcPr/>
                </a:tc>
              </a:tr>
              <a:tr h="370840">
                <a:tc>
                  <a:txBody>
                    <a:bodyPr/>
                    <a:lstStyle/>
                    <a:p>
                      <a:r>
                        <a:rPr kumimoji="1" lang="ja-JP" altLang="en-US" sz="1400" dirty="0" smtClean="0"/>
                        <a:t>動詞</a:t>
                      </a:r>
                      <a:r>
                        <a:rPr kumimoji="1" lang="en-US" altLang="ja-JP" sz="1400" dirty="0" smtClean="0"/>
                        <a:t>1</a:t>
                      </a:r>
                      <a:endParaRPr kumimoji="1" lang="ja-JP" altLang="en-US" sz="1400" dirty="0"/>
                    </a:p>
                  </a:txBody>
                  <a:tcPr/>
                </a:tc>
                <a:tc>
                  <a:txBody>
                    <a:bodyPr/>
                    <a:lstStyle/>
                    <a:p>
                      <a:r>
                        <a:rPr kumimoji="1" lang="ja-JP" altLang="en-US" sz="1400" dirty="0" smtClean="0"/>
                        <a:t>名詞</a:t>
                      </a:r>
                      <a:r>
                        <a:rPr kumimoji="1" lang="en-US" altLang="ja-JP" sz="1400" dirty="0" smtClean="0"/>
                        <a:t>2</a:t>
                      </a:r>
                      <a:endParaRPr kumimoji="1" lang="ja-JP" altLang="en-US" sz="1400" dirty="0"/>
                    </a:p>
                  </a:txBody>
                  <a:tcPr/>
                </a:tc>
                <a:tc>
                  <a:txBody>
                    <a:bodyPr/>
                    <a:lstStyle/>
                    <a:p>
                      <a:r>
                        <a:rPr kumimoji="1" lang="ja-JP" altLang="en-US" sz="1400" dirty="0" smtClean="0"/>
                        <a:t>名詞</a:t>
                      </a:r>
                      <a:r>
                        <a:rPr kumimoji="1" lang="en-US" altLang="ja-JP" sz="1400" dirty="0" smtClean="0"/>
                        <a:t>3</a:t>
                      </a:r>
                      <a:endParaRPr kumimoji="1" lang="ja-JP" altLang="en-US" sz="1400" dirty="0"/>
                    </a:p>
                  </a:txBody>
                  <a:tcPr/>
                </a:tc>
              </a:tr>
            </a:tbl>
          </a:graphicData>
        </a:graphic>
      </p:graphicFrame>
      <p:sp>
        <p:nvSpPr>
          <p:cNvPr id="107" name="下矢印 106"/>
          <p:cNvSpPr/>
          <p:nvPr/>
        </p:nvSpPr>
        <p:spPr>
          <a:xfrm>
            <a:off x="6000760"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08" name="下矢印 107"/>
          <p:cNvSpPr/>
          <p:nvPr/>
        </p:nvSpPr>
        <p:spPr>
          <a:xfrm>
            <a:off x="4929190"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09" name="下矢印 108"/>
          <p:cNvSpPr/>
          <p:nvPr/>
        </p:nvSpPr>
        <p:spPr>
          <a:xfrm>
            <a:off x="7000892"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0" name="下矢印 109"/>
          <p:cNvSpPr/>
          <p:nvPr/>
        </p:nvSpPr>
        <p:spPr>
          <a:xfrm>
            <a:off x="8001024" y="2071678"/>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2" name="下矢印 111"/>
          <p:cNvSpPr/>
          <p:nvPr/>
        </p:nvSpPr>
        <p:spPr>
          <a:xfrm>
            <a:off x="1714480" y="2500306"/>
            <a:ext cx="484632" cy="428628"/>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下矢印 131"/>
          <p:cNvSpPr/>
          <p:nvPr/>
        </p:nvSpPr>
        <p:spPr>
          <a:xfrm>
            <a:off x="5857884" y="3500438"/>
            <a:ext cx="571504" cy="357190"/>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下矢印 54"/>
          <p:cNvSpPr/>
          <p:nvPr/>
        </p:nvSpPr>
        <p:spPr>
          <a:xfrm>
            <a:off x="5857884" y="4429132"/>
            <a:ext cx="571504" cy="357190"/>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p:cNvSpPr/>
          <p:nvPr/>
        </p:nvSpPr>
        <p:spPr>
          <a:xfrm>
            <a:off x="428596" y="3000372"/>
            <a:ext cx="4071966" cy="1357322"/>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6" name="正方形/長方形 75"/>
          <p:cNvSpPr/>
          <p:nvPr/>
        </p:nvSpPr>
        <p:spPr>
          <a:xfrm>
            <a:off x="357158" y="3071810"/>
            <a:ext cx="4071966" cy="1357322"/>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7" name="正方形/長方形 76"/>
          <p:cNvSpPr/>
          <p:nvPr/>
        </p:nvSpPr>
        <p:spPr>
          <a:xfrm>
            <a:off x="285720" y="3143248"/>
            <a:ext cx="4071966" cy="1357322"/>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8" name="テキスト ボックス 77"/>
          <p:cNvSpPr txBox="1"/>
          <p:nvPr/>
        </p:nvSpPr>
        <p:spPr>
          <a:xfrm>
            <a:off x="428596" y="3357562"/>
            <a:ext cx="642942" cy="307777"/>
          </a:xfrm>
          <a:prstGeom prst="rect">
            <a:avLst/>
          </a:prstGeom>
          <a:noFill/>
        </p:spPr>
        <p:txBody>
          <a:bodyPr wrap="square" rtlCol="0">
            <a:spAutoFit/>
          </a:bodyPr>
          <a:lstStyle/>
          <a:p>
            <a:r>
              <a:rPr lang="en-US" altLang="ja-JP" sz="1400" dirty="0" smtClean="0"/>
              <a:t>void    </a:t>
            </a:r>
            <a:endParaRPr kumimoji="1" lang="ja-JP" altLang="en-US" sz="1400" dirty="0"/>
          </a:p>
        </p:txBody>
      </p:sp>
      <p:sp>
        <p:nvSpPr>
          <p:cNvPr id="79" name="テキスト ボックス 78"/>
          <p:cNvSpPr txBox="1"/>
          <p:nvPr/>
        </p:nvSpPr>
        <p:spPr>
          <a:xfrm>
            <a:off x="1214414" y="3357562"/>
            <a:ext cx="1099981" cy="307777"/>
          </a:xfrm>
          <a:prstGeom prst="rect">
            <a:avLst/>
          </a:prstGeom>
          <a:noFill/>
        </p:spPr>
        <p:txBody>
          <a:bodyPr wrap="none" rtlCol="0">
            <a:spAutoFit/>
          </a:bodyPr>
          <a:lstStyle/>
          <a:p>
            <a:r>
              <a:rPr lang="en-US" altLang="ja-JP" sz="1400" dirty="0" err="1" smtClean="0"/>
              <a:t>addProduct</a:t>
            </a:r>
            <a:endParaRPr kumimoji="1" lang="ja-JP" altLang="en-US" sz="1400" dirty="0"/>
          </a:p>
        </p:txBody>
      </p:sp>
      <p:sp>
        <p:nvSpPr>
          <p:cNvPr id="80" name="テキスト ボックス 79"/>
          <p:cNvSpPr txBox="1"/>
          <p:nvPr/>
        </p:nvSpPr>
        <p:spPr>
          <a:xfrm>
            <a:off x="2571736" y="3357562"/>
            <a:ext cx="801823" cy="307777"/>
          </a:xfrm>
          <a:prstGeom prst="rect">
            <a:avLst/>
          </a:prstGeom>
          <a:noFill/>
        </p:spPr>
        <p:txBody>
          <a:bodyPr wrap="none" rtlCol="0">
            <a:spAutoFit/>
          </a:bodyPr>
          <a:lstStyle/>
          <a:p>
            <a:r>
              <a:rPr lang="en-US" altLang="ja-JP" sz="1400" dirty="0" smtClean="0"/>
              <a:t>Product</a:t>
            </a:r>
            <a:endParaRPr kumimoji="1" lang="ja-JP" altLang="en-US" sz="1400" dirty="0"/>
          </a:p>
        </p:txBody>
      </p:sp>
      <p:sp>
        <p:nvSpPr>
          <p:cNvPr id="81" name="テキスト ボックス 80"/>
          <p:cNvSpPr txBox="1"/>
          <p:nvPr/>
        </p:nvSpPr>
        <p:spPr>
          <a:xfrm>
            <a:off x="3571868" y="3357562"/>
            <a:ext cx="633507" cy="307777"/>
          </a:xfrm>
          <a:prstGeom prst="rect">
            <a:avLst/>
          </a:prstGeom>
          <a:noFill/>
        </p:spPr>
        <p:txBody>
          <a:bodyPr wrap="none" rtlCol="0">
            <a:spAutoFit/>
          </a:bodyPr>
          <a:lstStyle/>
          <a:p>
            <a:r>
              <a:rPr kumimoji="1" lang="en-US" altLang="ja-JP" sz="1400" dirty="0" smtClean="0"/>
              <a:t>Stock</a:t>
            </a:r>
            <a:endParaRPr kumimoji="1" lang="ja-JP" altLang="en-US" sz="1400" dirty="0"/>
          </a:p>
        </p:txBody>
      </p:sp>
      <p:sp>
        <p:nvSpPr>
          <p:cNvPr id="82" name="下矢印 81"/>
          <p:cNvSpPr/>
          <p:nvPr/>
        </p:nvSpPr>
        <p:spPr>
          <a:xfrm>
            <a:off x="1571604" y="4000504"/>
            <a:ext cx="285752" cy="1428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83" name="テキスト ボックス 82"/>
          <p:cNvSpPr txBox="1"/>
          <p:nvPr/>
        </p:nvSpPr>
        <p:spPr>
          <a:xfrm>
            <a:off x="428596" y="4143380"/>
            <a:ext cx="513282" cy="307777"/>
          </a:xfrm>
          <a:prstGeom prst="rect">
            <a:avLst/>
          </a:prstGeom>
          <a:noFill/>
        </p:spPr>
        <p:txBody>
          <a:bodyPr wrap="none" rtlCol="0">
            <a:spAutoFit/>
          </a:bodyPr>
          <a:lstStyle/>
          <a:p>
            <a:r>
              <a:rPr lang="en-US" altLang="ja-JP" sz="1400" dirty="0" smtClean="0"/>
              <a:t>void</a:t>
            </a:r>
            <a:endParaRPr kumimoji="1" lang="ja-JP" altLang="en-US" sz="1400" dirty="0"/>
          </a:p>
        </p:txBody>
      </p:sp>
      <p:sp>
        <p:nvSpPr>
          <p:cNvPr id="84" name="テキスト ボックス 83"/>
          <p:cNvSpPr txBox="1"/>
          <p:nvPr/>
        </p:nvSpPr>
        <p:spPr>
          <a:xfrm>
            <a:off x="1214414" y="4143380"/>
            <a:ext cx="1002197" cy="307777"/>
          </a:xfrm>
          <a:prstGeom prst="rect">
            <a:avLst/>
          </a:prstGeom>
          <a:noFill/>
        </p:spPr>
        <p:txBody>
          <a:bodyPr wrap="none" rtlCol="0">
            <a:spAutoFit/>
          </a:bodyPr>
          <a:lstStyle/>
          <a:p>
            <a:r>
              <a:rPr lang="ja-JP" altLang="en-US" sz="1400" dirty="0" smtClean="0"/>
              <a:t>動詞  名詞</a:t>
            </a:r>
            <a:endParaRPr kumimoji="1" lang="ja-JP" altLang="en-US" sz="1400" dirty="0"/>
          </a:p>
        </p:txBody>
      </p:sp>
      <p:sp>
        <p:nvSpPr>
          <p:cNvPr id="85" name="テキスト ボックス 84"/>
          <p:cNvSpPr txBox="1"/>
          <p:nvPr/>
        </p:nvSpPr>
        <p:spPr>
          <a:xfrm>
            <a:off x="2643174" y="4143380"/>
            <a:ext cx="543739" cy="307777"/>
          </a:xfrm>
          <a:prstGeom prst="rect">
            <a:avLst/>
          </a:prstGeom>
          <a:noFill/>
        </p:spPr>
        <p:txBody>
          <a:bodyPr wrap="none" rtlCol="0">
            <a:spAutoFit/>
          </a:bodyPr>
          <a:lstStyle/>
          <a:p>
            <a:r>
              <a:rPr kumimoji="1" lang="ja-JP" altLang="en-US" sz="1400" dirty="0" smtClean="0"/>
              <a:t>名詞</a:t>
            </a:r>
            <a:endParaRPr kumimoji="1" lang="ja-JP" altLang="en-US" sz="1400" dirty="0"/>
          </a:p>
        </p:txBody>
      </p:sp>
      <p:sp>
        <p:nvSpPr>
          <p:cNvPr id="86" name="テキスト ボックス 85"/>
          <p:cNvSpPr txBox="1"/>
          <p:nvPr/>
        </p:nvSpPr>
        <p:spPr>
          <a:xfrm>
            <a:off x="3571868" y="4143380"/>
            <a:ext cx="543739" cy="307777"/>
          </a:xfrm>
          <a:prstGeom prst="rect">
            <a:avLst/>
          </a:prstGeom>
          <a:noFill/>
        </p:spPr>
        <p:txBody>
          <a:bodyPr wrap="none" rtlCol="0">
            <a:spAutoFit/>
          </a:bodyPr>
          <a:lstStyle/>
          <a:p>
            <a:r>
              <a:rPr kumimoji="1" lang="ja-JP" altLang="en-US" sz="1400" dirty="0" smtClean="0"/>
              <a:t>名詞</a:t>
            </a:r>
            <a:endParaRPr kumimoji="1" lang="ja-JP" altLang="en-US" sz="1400" dirty="0"/>
          </a:p>
        </p:txBody>
      </p:sp>
      <p:sp>
        <p:nvSpPr>
          <p:cNvPr id="87" name="テキスト ボックス 86"/>
          <p:cNvSpPr txBox="1"/>
          <p:nvPr/>
        </p:nvSpPr>
        <p:spPr>
          <a:xfrm>
            <a:off x="357158" y="3143248"/>
            <a:ext cx="678391" cy="307777"/>
          </a:xfrm>
          <a:prstGeom prst="rect">
            <a:avLst/>
          </a:prstGeom>
          <a:noFill/>
        </p:spPr>
        <p:txBody>
          <a:bodyPr wrap="none" rtlCol="0">
            <a:spAutoFit/>
          </a:bodyPr>
          <a:lstStyle/>
          <a:p>
            <a:r>
              <a:rPr kumimoji="1" lang="ja-JP" altLang="en-US" sz="1400" b="1" dirty="0" smtClean="0"/>
              <a:t>戻り値</a:t>
            </a:r>
            <a:endParaRPr kumimoji="1" lang="ja-JP" altLang="en-US" sz="1400" b="1" dirty="0"/>
          </a:p>
        </p:txBody>
      </p:sp>
      <p:sp>
        <p:nvSpPr>
          <p:cNvPr id="88" name="テキスト ボックス 87"/>
          <p:cNvSpPr txBox="1"/>
          <p:nvPr/>
        </p:nvSpPr>
        <p:spPr>
          <a:xfrm>
            <a:off x="1285852" y="3143248"/>
            <a:ext cx="896399" cy="307777"/>
          </a:xfrm>
          <a:prstGeom prst="rect">
            <a:avLst/>
          </a:prstGeom>
          <a:noFill/>
        </p:spPr>
        <p:txBody>
          <a:bodyPr wrap="none" rtlCol="0">
            <a:spAutoFit/>
          </a:bodyPr>
          <a:lstStyle/>
          <a:p>
            <a:r>
              <a:rPr kumimoji="1" lang="ja-JP" altLang="en-US" sz="1400" b="1" dirty="0" smtClean="0"/>
              <a:t>メソッド名</a:t>
            </a:r>
            <a:endParaRPr kumimoji="1" lang="ja-JP" altLang="en-US" sz="1400" b="1" dirty="0"/>
          </a:p>
        </p:txBody>
      </p:sp>
      <p:sp>
        <p:nvSpPr>
          <p:cNvPr id="89" name="テキスト ボックス 88"/>
          <p:cNvSpPr txBox="1"/>
          <p:nvPr/>
        </p:nvSpPr>
        <p:spPr>
          <a:xfrm>
            <a:off x="2643174" y="3143248"/>
            <a:ext cx="543739" cy="307777"/>
          </a:xfrm>
          <a:prstGeom prst="rect">
            <a:avLst/>
          </a:prstGeom>
          <a:noFill/>
        </p:spPr>
        <p:txBody>
          <a:bodyPr wrap="none" rtlCol="0">
            <a:spAutoFit/>
          </a:bodyPr>
          <a:lstStyle/>
          <a:p>
            <a:r>
              <a:rPr kumimoji="1" lang="ja-JP" altLang="en-US" sz="1400" b="1" dirty="0" smtClean="0"/>
              <a:t>引数</a:t>
            </a:r>
            <a:endParaRPr kumimoji="1" lang="ja-JP" altLang="en-US" sz="1400" b="1" dirty="0"/>
          </a:p>
        </p:txBody>
      </p:sp>
      <p:sp>
        <p:nvSpPr>
          <p:cNvPr id="90" name="テキスト ボックス 89"/>
          <p:cNvSpPr txBox="1"/>
          <p:nvPr/>
        </p:nvSpPr>
        <p:spPr>
          <a:xfrm>
            <a:off x="3500430" y="3143248"/>
            <a:ext cx="816249" cy="307777"/>
          </a:xfrm>
          <a:prstGeom prst="rect">
            <a:avLst/>
          </a:prstGeom>
          <a:noFill/>
        </p:spPr>
        <p:txBody>
          <a:bodyPr wrap="none" rtlCol="0">
            <a:spAutoFit/>
          </a:bodyPr>
          <a:lstStyle/>
          <a:p>
            <a:r>
              <a:rPr kumimoji="1" lang="ja-JP" altLang="en-US" sz="1400" b="1" dirty="0" smtClean="0"/>
              <a:t>クラス名</a:t>
            </a:r>
            <a:endParaRPr kumimoji="1" lang="ja-JP" altLang="en-US" sz="1400" b="1" dirty="0"/>
          </a:p>
        </p:txBody>
      </p:sp>
      <p:sp>
        <p:nvSpPr>
          <p:cNvPr id="91" name="下矢印 90"/>
          <p:cNvSpPr/>
          <p:nvPr/>
        </p:nvSpPr>
        <p:spPr>
          <a:xfrm>
            <a:off x="571472" y="3643314"/>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92" name="テキスト ボックス 91"/>
          <p:cNvSpPr txBox="1"/>
          <p:nvPr/>
        </p:nvSpPr>
        <p:spPr>
          <a:xfrm>
            <a:off x="1214414" y="3714752"/>
            <a:ext cx="1249060" cy="307777"/>
          </a:xfrm>
          <a:prstGeom prst="rect">
            <a:avLst/>
          </a:prstGeom>
          <a:noFill/>
        </p:spPr>
        <p:txBody>
          <a:bodyPr wrap="none" rtlCol="0">
            <a:spAutoFit/>
          </a:bodyPr>
          <a:lstStyle/>
          <a:p>
            <a:r>
              <a:rPr lang="en-US" altLang="ja-JP" sz="1400" dirty="0" smtClean="0"/>
              <a:t>add   Product</a:t>
            </a:r>
            <a:endParaRPr kumimoji="1" lang="ja-JP" altLang="en-US" sz="1400" dirty="0"/>
          </a:p>
        </p:txBody>
      </p:sp>
      <p:sp>
        <p:nvSpPr>
          <p:cNvPr id="111" name="下矢印 110"/>
          <p:cNvSpPr/>
          <p:nvPr/>
        </p:nvSpPr>
        <p:spPr>
          <a:xfrm>
            <a:off x="1571604" y="3643314"/>
            <a:ext cx="285752" cy="142876"/>
          </a:xfrm>
          <a:prstGeom prst="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sz="1400"/>
          </a:p>
        </p:txBody>
      </p:sp>
      <p:sp>
        <p:nvSpPr>
          <p:cNvPr id="133" name="下矢印 132"/>
          <p:cNvSpPr/>
          <p:nvPr/>
        </p:nvSpPr>
        <p:spPr>
          <a:xfrm>
            <a:off x="2786050" y="3643314"/>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34" name="下矢印 133"/>
          <p:cNvSpPr/>
          <p:nvPr/>
        </p:nvSpPr>
        <p:spPr>
          <a:xfrm>
            <a:off x="3714744" y="3643314"/>
            <a:ext cx="285752"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22"/>
                                        </p:tgtEl>
                                      </p:cBhvr>
                                    </p:animEffect>
                                    <p:set>
                                      <p:cBhvr>
                                        <p:cTn id="10" dur="1" fill="hold">
                                          <p:stCondLst>
                                            <p:cond delay="499"/>
                                          </p:stCondLst>
                                        </p:cTn>
                                        <p:tgtEl>
                                          <p:spTgt spid="22"/>
                                        </p:tgtEl>
                                        <p:attrNameLst>
                                          <p:attrName>style.visibility</p:attrName>
                                        </p:attrNameLst>
                                      </p:cBhvr>
                                      <p:to>
                                        <p:strVal val="hidden"/>
                                      </p:to>
                                    </p:set>
                                  </p:childTnLst>
                                </p:cTn>
                              </p:par>
                              <p:par>
                                <p:cTn id="11" presetID="3"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linds(horizontal)">
                                      <p:cBhvr>
                                        <p:cTn id="13" dur="500"/>
                                        <p:tgtEl>
                                          <p:spTgt spid="21"/>
                                        </p:tgtEl>
                                      </p:cBhvr>
                                    </p:animEffect>
                                  </p:childTnLst>
                                </p:cTn>
                              </p:par>
                              <p:par>
                                <p:cTn id="14" presetID="3" presetClass="entr" presetSubtype="1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linds(horizontal)">
                                      <p:cBhvr>
                                        <p:cTn id="1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p:cNvSpPr/>
          <p:nvPr/>
        </p:nvSpPr>
        <p:spPr>
          <a:xfrm>
            <a:off x="1285852" y="4929198"/>
            <a:ext cx="6429420" cy="142876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9" name="正方形/長方形 18"/>
          <p:cNvSpPr/>
          <p:nvPr/>
        </p:nvSpPr>
        <p:spPr>
          <a:xfrm>
            <a:off x="1000100" y="2143116"/>
            <a:ext cx="6715172" cy="22860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メソッド情報</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
        <p:nvSpPr>
          <p:cNvPr id="5" name="テキスト ボックス 4"/>
          <p:cNvSpPr txBox="1"/>
          <p:nvPr/>
        </p:nvSpPr>
        <p:spPr>
          <a:xfrm>
            <a:off x="1285852" y="2214554"/>
            <a:ext cx="888385" cy="400110"/>
          </a:xfrm>
          <a:prstGeom prst="rect">
            <a:avLst/>
          </a:prstGeom>
          <a:noFill/>
        </p:spPr>
        <p:txBody>
          <a:bodyPr wrap="none" rtlCol="0">
            <a:spAutoFit/>
          </a:bodyPr>
          <a:lstStyle/>
          <a:p>
            <a:r>
              <a:rPr kumimoji="1" lang="ja-JP" altLang="en-US" sz="2000" dirty="0" smtClean="0"/>
              <a:t>戻り値</a:t>
            </a:r>
            <a:endParaRPr kumimoji="1" lang="ja-JP" altLang="en-US" sz="2000" dirty="0"/>
          </a:p>
        </p:txBody>
      </p:sp>
      <p:sp>
        <p:nvSpPr>
          <p:cNvPr id="6" name="テキスト ボックス 5"/>
          <p:cNvSpPr txBox="1"/>
          <p:nvPr/>
        </p:nvSpPr>
        <p:spPr>
          <a:xfrm>
            <a:off x="2928926" y="2214554"/>
            <a:ext cx="1202573" cy="400110"/>
          </a:xfrm>
          <a:prstGeom prst="rect">
            <a:avLst/>
          </a:prstGeom>
          <a:noFill/>
        </p:spPr>
        <p:txBody>
          <a:bodyPr wrap="none" rtlCol="0">
            <a:spAutoFit/>
          </a:bodyPr>
          <a:lstStyle/>
          <a:p>
            <a:r>
              <a:rPr kumimoji="1" lang="ja-JP" altLang="en-US" sz="2000" dirty="0" smtClean="0"/>
              <a:t>メソッド名</a:t>
            </a:r>
            <a:endParaRPr kumimoji="1" lang="ja-JP" altLang="en-US" sz="2000" dirty="0"/>
          </a:p>
        </p:txBody>
      </p:sp>
      <p:sp>
        <p:nvSpPr>
          <p:cNvPr id="7" name="テキスト ボックス 6"/>
          <p:cNvSpPr txBox="1"/>
          <p:nvPr/>
        </p:nvSpPr>
        <p:spPr>
          <a:xfrm>
            <a:off x="4929190" y="2214554"/>
            <a:ext cx="697627" cy="400110"/>
          </a:xfrm>
          <a:prstGeom prst="rect">
            <a:avLst/>
          </a:prstGeom>
          <a:noFill/>
        </p:spPr>
        <p:txBody>
          <a:bodyPr wrap="none" rtlCol="0">
            <a:spAutoFit/>
          </a:bodyPr>
          <a:lstStyle/>
          <a:p>
            <a:r>
              <a:rPr kumimoji="1" lang="ja-JP" altLang="en-US" sz="2000" dirty="0" smtClean="0"/>
              <a:t>引数</a:t>
            </a:r>
            <a:endParaRPr kumimoji="1" lang="ja-JP" altLang="en-US" sz="2000" dirty="0"/>
          </a:p>
        </p:txBody>
      </p:sp>
      <p:sp>
        <p:nvSpPr>
          <p:cNvPr id="8" name="テキスト ボックス 7"/>
          <p:cNvSpPr txBox="1"/>
          <p:nvPr/>
        </p:nvSpPr>
        <p:spPr>
          <a:xfrm>
            <a:off x="6357950" y="2214554"/>
            <a:ext cx="1085554" cy="400110"/>
          </a:xfrm>
          <a:prstGeom prst="rect">
            <a:avLst/>
          </a:prstGeom>
          <a:noFill/>
        </p:spPr>
        <p:txBody>
          <a:bodyPr wrap="none" rtlCol="0">
            <a:spAutoFit/>
          </a:bodyPr>
          <a:lstStyle/>
          <a:p>
            <a:r>
              <a:rPr kumimoji="1" lang="ja-JP" altLang="en-US" sz="2000" dirty="0" smtClean="0"/>
              <a:t>クラス名</a:t>
            </a:r>
            <a:endParaRPr kumimoji="1" lang="ja-JP" altLang="en-US" sz="2000" dirty="0"/>
          </a:p>
        </p:txBody>
      </p:sp>
      <p:sp>
        <p:nvSpPr>
          <p:cNvPr id="9" name="下矢印 8"/>
          <p:cNvSpPr/>
          <p:nvPr/>
        </p:nvSpPr>
        <p:spPr>
          <a:xfrm>
            <a:off x="1571604" y="264318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3357554" y="264318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5143504" y="264318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6715140" y="264318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1214414" y="3143248"/>
            <a:ext cx="1199367" cy="707886"/>
          </a:xfrm>
          <a:prstGeom prst="rect">
            <a:avLst/>
          </a:prstGeom>
          <a:noFill/>
        </p:spPr>
        <p:txBody>
          <a:bodyPr wrap="none" rtlCol="0">
            <a:spAutoFit/>
          </a:bodyPr>
          <a:lstStyle/>
          <a:p>
            <a:r>
              <a:rPr kumimoji="1" lang="ja-JP" altLang="en-US" sz="2000" dirty="0" smtClean="0"/>
              <a:t>名詞一つ</a:t>
            </a:r>
            <a:endParaRPr lang="en-US" altLang="ja-JP" sz="2000" dirty="0" smtClean="0"/>
          </a:p>
          <a:p>
            <a:r>
              <a:rPr kumimoji="1" lang="en-US" altLang="ja-JP" sz="2000" dirty="0" smtClean="0"/>
              <a:t>  </a:t>
            </a:r>
            <a:r>
              <a:rPr kumimoji="1" lang="ja-JP" altLang="en-US" sz="2000" dirty="0" smtClean="0"/>
              <a:t> </a:t>
            </a:r>
            <a:r>
              <a:rPr kumimoji="1" lang="en-US" altLang="ja-JP" sz="2000" dirty="0" smtClean="0"/>
              <a:t>void</a:t>
            </a:r>
            <a:endParaRPr kumimoji="1" lang="ja-JP" altLang="en-US" sz="2000" dirty="0"/>
          </a:p>
        </p:txBody>
      </p:sp>
      <p:sp>
        <p:nvSpPr>
          <p:cNvPr id="14" name="テキスト ボックス 13"/>
          <p:cNvSpPr txBox="1"/>
          <p:nvPr/>
        </p:nvSpPr>
        <p:spPr>
          <a:xfrm>
            <a:off x="2714612" y="3143248"/>
            <a:ext cx="2010487" cy="1200329"/>
          </a:xfrm>
          <a:prstGeom prst="rect">
            <a:avLst/>
          </a:prstGeom>
          <a:noFill/>
        </p:spPr>
        <p:txBody>
          <a:bodyPr wrap="none" rtlCol="0">
            <a:spAutoFit/>
          </a:bodyPr>
          <a:lstStyle/>
          <a:p>
            <a:r>
              <a:rPr kumimoji="1" lang="ja-JP" altLang="en-US" dirty="0" smtClean="0"/>
              <a:t>複合語を分解し</a:t>
            </a:r>
            <a:endParaRPr kumimoji="1" lang="en-US" altLang="ja-JP" dirty="0" smtClean="0"/>
          </a:p>
          <a:p>
            <a:r>
              <a:rPr lang="ja-JP" altLang="en-US" dirty="0" smtClean="0"/>
              <a:t>単語の列にして</a:t>
            </a:r>
            <a:endParaRPr lang="en-US" altLang="ja-JP" dirty="0" smtClean="0"/>
          </a:p>
          <a:p>
            <a:r>
              <a:rPr kumimoji="1" lang="ja-JP" altLang="en-US" dirty="0" smtClean="0"/>
              <a:t>品詞解析を行う</a:t>
            </a:r>
            <a:endParaRPr kumimoji="1" lang="en-US" altLang="ja-JP" dirty="0" smtClean="0"/>
          </a:p>
          <a:p>
            <a:r>
              <a:rPr lang="en-US" altLang="ja-JP" dirty="0" smtClean="0"/>
              <a:t>(</a:t>
            </a:r>
            <a:r>
              <a:rPr lang="en-US" altLang="ja-JP" dirty="0" err="1" smtClean="0"/>
              <a:t>OpenNLP</a:t>
            </a:r>
            <a:r>
              <a:rPr lang="ja-JP" altLang="en-US" dirty="0" smtClean="0"/>
              <a:t>を利用</a:t>
            </a:r>
            <a:r>
              <a:rPr lang="en-US" altLang="ja-JP" dirty="0" smtClean="0"/>
              <a:t>)</a:t>
            </a:r>
            <a:endParaRPr kumimoji="1" lang="ja-JP" altLang="en-US" dirty="0"/>
          </a:p>
        </p:txBody>
      </p:sp>
      <p:sp>
        <p:nvSpPr>
          <p:cNvPr id="15" name="テキスト ボックス 14"/>
          <p:cNvSpPr txBox="1"/>
          <p:nvPr/>
        </p:nvSpPr>
        <p:spPr>
          <a:xfrm>
            <a:off x="4857752" y="3143248"/>
            <a:ext cx="1107996" cy="369332"/>
          </a:xfrm>
          <a:prstGeom prst="rect">
            <a:avLst/>
          </a:prstGeom>
          <a:noFill/>
        </p:spPr>
        <p:txBody>
          <a:bodyPr wrap="none" rtlCol="0">
            <a:spAutoFit/>
          </a:bodyPr>
          <a:lstStyle/>
          <a:p>
            <a:r>
              <a:rPr kumimoji="1" lang="ja-JP" altLang="en-US" dirty="0" smtClean="0"/>
              <a:t>名詞の列</a:t>
            </a:r>
            <a:endParaRPr kumimoji="1" lang="ja-JP" altLang="en-US" dirty="0"/>
          </a:p>
        </p:txBody>
      </p:sp>
      <p:sp>
        <p:nvSpPr>
          <p:cNvPr id="16" name="テキスト ボックス 15"/>
          <p:cNvSpPr txBox="1"/>
          <p:nvPr/>
        </p:nvSpPr>
        <p:spPr>
          <a:xfrm>
            <a:off x="6429388" y="3143248"/>
            <a:ext cx="1096775" cy="369332"/>
          </a:xfrm>
          <a:prstGeom prst="rect">
            <a:avLst/>
          </a:prstGeom>
          <a:noFill/>
        </p:spPr>
        <p:txBody>
          <a:bodyPr wrap="none" rtlCol="0">
            <a:spAutoFit/>
          </a:bodyPr>
          <a:lstStyle/>
          <a:p>
            <a:r>
              <a:rPr lang="ja-JP" altLang="en-US" dirty="0" smtClean="0"/>
              <a:t>名詞一つ</a:t>
            </a:r>
            <a:endParaRPr kumimoji="1" lang="ja-JP" altLang="en-US" dirty="0"/>
          </a:p>
        </p:txBody>
      </p:sp>
      <p:sp>
        <p:nvSpPr>
          <p:cNvPr id="21" name="テキスト ボックス 20"/>
          <p:cNvSpPr txBox="1"/>
          <p:nvPr/>
        </p:nvSpPr>
        <p:spPr>
          <a:xfrm>
            <a:off x="357158" y="4500570"/>
            <a:ext cx="1794081" cy="369332"/>
          </a:xfrm>
          <a:prstGeom prst="rect">
            <a:avLst/>
          </a:prstGeom>
          <a:noFill/>
        </p:spPr>
        <p:txBody>
          <a:bodyPr wrap="none" rtlCol="0">
            <a:spAutoFit/>
          </a:bodyPr>
          <a:lstStyle/>
          <a:p>
            <a:r>
              <a:rPr kumimoji="1" lang="ja-JP" altLang="en-US" dirty="0" smtClean="0"/>
              <a:t>メソッド情報の例</a:t>
            </a:r>
            <a:endParaRPr kumimoji="1" lang="ja-JP" altLang="en-US" dirty="0"/>
          </a:p>
        </p:txBody>
      </p:sp>
      <p:sp>
        <p:nvSpPr>
          <p:cNvPr id="22" name="テキスト ボックス 21"/>
          <p:cNvSpPr txBox="1"/>
          <p:nvPr/>
        </p:nvSpPr>
        <p:spPr>
          <a:xfrm>
            <a:off x="1428728" y="4929198"/>
            <a:ext cx="642942" cy="369332"/>
          </a:xfrm>
          <a:prstGeom prst="rect">
            <a:avLst/>
          </a:prstGeom>
          <a:noFill/>
        </p:spPr>
        <p:txBody>
          <a:bodyPr wrap="square" rtlCol="0">
            <a:spAutoFit/>
          </a:bodyPr>
          <a:lstStyle/>
          <a:p>
            <a:r>
              <a:rPr lang="en-US" altLang="ja-JP" dirty="0" smtClean="0"/>
              <a:t>void    </a:t>
            </a:r>
            <a:endParaRPr kumimoji="1" lang="ja-JP" altLang="en-US" dirty="0"/>
          </a:p>
        </p:txBody>
      </p:sp>
      <p:sp>
        <p:nvSpPr>
          <p:cNvPr id="23" name="テキスト ボックス 22"/>
          <p:cNvSpPr txBox="1"/>
          <p:nvPr/>
        </p:nvSpPr>
        <p:spPr>
          <a:xfrm>
            <a:off x="2428860" y="4929198"/>
            <a:ext cx="2266390" cy="369332"/>
          </a:xfrm>
          <a:prstGeom prst="rect">
            <a:avLst/>
          </a:prstGeom>
          <a:noFill/>
        </p:spPr>
        <p:txBody>
          <a:bodyPr wrap="none" rtlCol="0">
            <a:spAutoFit/>
          </a:bodyPr>
          <a:lstStyle/>
          <a:p>
            <a:r>
              <a:rPr lang="en-US" altLang="ja-JP" dirty="0" err="1" smtClean="0"/>
              <a:t>createTicketForUser</a:t>
            </a:r>
            <a:endParaRPr kumimoji="1" lang="ja-JP" altLang="en-US" dirty="0"/>
          </a:p>
        </p:txBody>
      </p:sp>
      <p:sp>
        <p:nvSpPr>
          <p:cNvPr id="24" name="テキスト ボックス 23"/>
          <p:cNvSpPr txBox="1"/>
          <p:nvPr/>
        </p:nvSpPr>
        <p:spPr>
          <a:xfrm>
            <a:off x="5429256" y="4929198"/>
            <a:ext cx="671979" cy="369332"/>
          </a:xfrm>
          <a:prstGeom prst="rect">
            <a:avLst/>
          </a:prstGeom>
          <a:noFill/>
        </p:spPr>
        <p:txBody>
          <a:bodyPr wrap="none" rtlCol="0">
            <a:spAutoFit/>
          </a:bodyPr>
          <a:lstStyle/>
          <a:p>
            <a:r>
              <a:rPr kumimoji="1" lang="en-US" altLang="ja-JP" dirty="0" smtClean="0"/>
              <a:t>User</a:t>
            </a:r>
            <a:endParaRPr kumimoji="1" lang="ja-JP" altLang="en-US" dirty="0"/>
          </a:p>
        </p:txBody>
      </p:sp>
      <p:sp>
        <p:nvSpPr>
          <p:cNvPr id="25" name="テキスト ボックス 24"/>
          <p:cNvSpPr txBox="1"/>
          <p:nvPr/>
        </p:nvSpPr>
        <p:spPr>
          <a:xfrm>
            <a:off x="6572264" y="4929198"/>
            <a:ext cx="864339" cy="369332"/>
          </a:xfrm>
          <a:prstGeom prst="rect">
            <a:avLst/>
          </a:prstGeom>
          <a:noFill/>
        </p:spPr>
        <p:txBody>
          <a:bodyPr wrap="none" rtlCol="0">
            <a:spAutoFit/>
          </a:bodyPr>
          <a:lstStyle/>
          <a:p>
            <a:r>
              <a:rPr kumimoji="1" lang="en-US" altLang="ja-JP" dirty="0" smtClean="0"/>
              <a:t>Server</a:t>
            </a:r>
            <a:endParaRPr kumimoji="1" lang="ja-JP" altLang="en-US" dirty="0"/>
          </a:p>
        </p:txBody>
      </p:sp>
      <p:sp>
        <p:nvSpPr>
          <p:cNvPr id="26" name="下矢印 25"/>
          <p:cNvSpPr/>
          <p:nvPr/>
        </p:nvSpPr>
        <p:spPr>
          <a:xfrm>
            <a:off x="1571604" y="5286388"/>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857224" y="1285860"/>
            <a:ext cx="7143800" cy="830997"/>
          </a:xfrm>
          <a:prstGeom prst="rect">
            <a:avLst/>
          </a:prstGeom>
          <a:noFill/>
        </p:spPr>
        <p:txBody>
          <a:bodyPr wrap="square" rtlCol="0">
            <a:spAutoFit/>
          </a:bodyPr>
          <a:lstStyle/>
          <a:p>
            <a:r>
              <a:rPr lang="ja-JP" altLang="en-US" sz="2400" dirty="0" smtClean="0"/>
              <a:t>戻り値，メソッド名，引数，クラス名に出現する単語に，品詞情報を付けた単語列の</a:t>
            </a:r>
            <a:r>
              <a:rPr lang="en-US" altLang="ja-JP" sz="2400" dirty="0" smtClean="0"/>
              <a:t>4</a:t>
            </a:r>
            <a:r>
              <a:rPr lang="ja-JP" altLang="en-US" sz="2400" dirty="0" smtClean="0"/>
              <a:t>つ組</a:t>
            </a:r>
            <a:endParaRPr kumimoji="1" lang="ja-JP" altLang="en-US" sz="2400" dirty="0"/>
          </a:p>
        </p:txBody>
      </p:sp>
      <p:sp>
        <p:nvSpPr>
          <p:cNvPr id="29" name="テキスト ボックス 28"/>
          <p:cNvSpPr txBox="1"/>
          <p:nvPr/>
        </p:nvSpPr>
        <p:spPr>
          <a:xfrm>
            <a:off x="1428728" y="5929330"/>
            <a:ext cx="607859" cy="369332"/>
          </a:xfrm>
          <a:prstGeom prst="rect">
            <a:avLst/>
          </a:prstGeom>
          <a:noFill/>
        </p:spPr>
        <p:txBody>
          <a:bodyPr wrap="none" rtlCol="0">
            <a:spAutoFit/>
          </a:bodyPr>
          <a:lstStyle/>
          <a:p>
            <a:r>
              <a:rPr lang="en-US" altLang="ja-JP" dirty="0" smtClean="0"/>
              <a:t>void</a:t>
            </a:r>
            <a:endParaRPr kumimoji="1" lang="ja-JP" altLang="en-US" dirty="0"/>
          </a:p>
        </p:txBody>
      </p:sp>
      <p:sp>
        <p:nvSpPr>
          <p:cNvPr id="30" name="テキスト ボックス 29"/>
          <p:cNvSpPr txBox="1"/>
          <p:nvPr/>
        </p:nvSpPr>
        <p:spPr>
          <a:xfrm>
            <a:off x="2428860" y="5929330"/>
            <a:ext cx="2377574" cy="338554"/>
          </a:xfrm>
          <a:prstGeom prst="rect">
            <a:avLst/>
          </a:prstGeom>
          <a:noFill/>
        </p:spPr>
        <p:txBody>
          <a:bodyPr wrap="none" rtlCol="0">
            <a:spAutoFit/>
          </a:bodyPr>
          <a:lstStyle/>
          <a:p>
            <a:r>
              <a:rPr lang="ja-JP" altLang="en-US" sz="1600" dirty="0" smtClean="0"/>
              <a:t>動詞  名詞</a:t>
            </a:r>
            <a:r>
              <a:rPr lang="en-US" altLang="ja-JP" sz="1600" dirty="0" smtClean="0"/>
              <a:t> </a:t>
            </a:r>
            <a:r>
              <a:rPr lang="ja-JP" altLang="en-US" sz="1600" dirty="0" smtClean="0"/>
              <a:t> 前置詞</a:t>
            </a:r>
            <a:r>
              <a:rPr lang="en-US" altLang="ja-JP" sz="1600" dirty="0" smtClean="0"/>
              <a:t> </a:t>
            </a:r>
            <a:r>
              <a:rPr lang="ja-JP" altLang="en-US" sz="1600" dirty="0" smtClean="0"/>
              <a:t> 名詞</a:t>
            </a:r>
            <a:endParaRPr kumimoji="1" lang="ja-JP" altLang="en-US" sz="1600" dirty="0"/>
          </a:p>
        </p:txBody>
      </p:sp>
      <p:sp>
        <p:nvSpPr>
          <p:cNvPr id="32" name="テキスト ボックス 31"/>
          <p:cNvSpPr txBox="1"/>
          <p:nvPr/>
        </p:nvSpPr>
        <p:spPr>
          <a:xfrm>
            <a:off x="5429256" y="5929330"/>
            <a:ext cx="646331" cy="369332"/>
          </a:xfrm>
          <a:prstGeom prst="rect">
            <a:avLst/>
          </a:prstGeom>
          <a:noFill/>
        </p:spPr>
        <p:txBody>
          <a:bodyPr wrap="none" rtlCol="0">
            <a:spAutoFit/>
          </a:bodyPr>
          <a:lstStyle/>
          <a:p>
            <a:r>
              <a:rPr kumimoji="1" lang="ja-JP" altLang="en-US" dirty="0" smtClean="0"/>
              <a:t>名詞</a:t>
            </a:r>
            <a:endParaRPr kumimoji="1" lang="ja-JP" altLang="en-US" dirty="0"/>
          </a:p>
        </p:txBody>
      </p:sp>
      <p:sp>
        <p:nvSpPr>
          <p:cNvPr id="35" name="テキスト ボックス 34"/>
          <p:cNvSpPr txBox="1"/>
          <p:nvPr/>
        </p:nvSpPr>
        <p:spPr>
          <a:xfrm>
            <a:off x="6715140" y="5929330"/>
            <a:ext cx="646331" cy="369332"/>
          </a:xfrm>
          <a:prstGeom prst="rect">
            <a:avLst/>
          </a:prstGeom>
          <a:noFill/>
        </p:spPr>
        <p:txBody>
          <a:bodyPr wrap="none" rtlCol="0">
            <a:spAutoFit/>
          </a:bodyPr>
          <a:lstStyle/>
          <a:p>
            <a:r>
              <a:rPr kumimoji="1" lang="ja-JP" altLang="en-US" dirty="0" smtClean="0"/>
              <a:t>名詞</a:t>
            </a:r>
            <a:endParaRPr kumimoji="1" lang="ja-JP" altLang="en-US" dirty="0"/>
          </a:p>
        </p:txBody>
      </p:sp>
      <p:sp>
        <p:nvSpPr>
          <p:cNvPr id="38" name="テキスト ボックス 37"/>
          <p:cNvSpPr txBox="1"/>
          <p:nvPr/>
        </p:nvSpPr>
        <p:spPr>
          <a:xfrm>
            <a:off x="2357422" y="5429264"/>
            <a:ext cx="2518703" cy="369332"/>
          </a:xfrm>
          <a:prstGeom prst="rect">
            <a:avLst/>
          </a:prstGeom>
          <a:noFill/>
        </p:spPr>
        <p:txBody>
          <a:bodyPr wrap="none" rtlCol="0">
            <a:spAutoFit/>
          </a:bodyPr>
          <a:lstStyle/>
          <a:p>
            <a:r>
              <a:rPr kumimoji="1" lang="en-US" altLang="ja-JP" dirty="0" smtClean="0"/>
              <a:t>create Ticket For User</a:t>
            </a:r>
            <a:endParaRPr kumimoji="1" lang="ja-JP" altLang="en-US" dirty="0"/>
          </a:p>
        </p:txBody>
      </p:sp>
      <p:sp>
        <p:nvSpPr>
          <p:cNvPr id="39" name="下矢印 38"/>
          <p:cNvSpPr/>
          <p:nvPr/>
        </p:nvSpPr>
        <p:spPr>
          <a:xfrm>
            <a:off x="3286116" y="5286388"/>
            <a:ext cx="357190" cy="214314"/>
          </a:xfrm>
          <a:prstGeom prst="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40" name="下矢印 39"/>
          <p:cNvSpPr/>
          <p:nvPr/>
        </p:nvSpPr>
        <p:spPr>
          <a:xfrm>
            <a:off x="3286116" y="5786454"/>
            <a:ext cx="357190"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下矢印 40"/>
          <p:cNvSpPr/>
          <p:nvPr/>
        </p:nvSpPr>
        <p:spPr>
          <a:xfrm>
            <a:off x="5572132" y="5286388"/>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下矢印 41"/>
          <p:cNvSpPr/>
          <p:nvPr/>
        </p:nvSpPr>
        <p:spPr>
          <a:xfrm>
            <a:off x="6858016" y="5286388"/>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Sel-BlueMonday-white</Template>
  <TotalTime>5229</TotalTime>
  <Words>4394</Words>
  <Application>Microsoft Office PowerPoint</Application>
  <PresentationFormat>画面に合わせる (4:3)</PresentationFormat>
  <Paragraphs>877</Paragraphs>
  <Slides>44</Slides>
  <Notes>31</Notes>
  <HiddenSlides>20</HiddenSlides>
  <MMClips>0</MMClips>
  <ScaleCrop>false</ScaleCrop>
  <HeadingPairs>
    <vt:vector size="4" baseType="variant">
      <vt:variant>
        <vt:lpstr>テーマ</vt:lpstr>
      </vt:variant>
      <vt:variant>
        <vt:i4>1</vt:i4>
      </vt:variant>
      <vt:variant>
        <vt:lpstr>スライド タイトル</vt:lpstr>
      </vt:variant>
      <vt:variant>
        <vt:i4>44</vt:i4>
      </vt:variant>
    </vt:vector>
  </HeadingPairs>
  <TitlesOfParts>
    <vt:vector size="45" baseType="lpstr">
      <vt:lpstr>Sel-BlueMonday-white</vt:lpstr>
      <vt:lpstr>メソッドに用いられる 動詞-目的語関係を収録した 辞書構築手法の提案</vt:lpstr>
      <vt:lpstr>概要</vt:lpstr>
      <vt:lpstr>プログラム理解</vt:lpstr>
      <vt:lpstr>識別子への適切な命名</vt:lpstr>
      <vt:lpstr>名詞の辞書</vt:lpstr>
      <vt:lpstr>メソッド中の識別子</vt:lpstr>
      <vt:lpstr>提案手法</vt:lpstr>
      <vt:lpstr>提案手法の概要</vt:lpstr>
      <vt:lpstr>メソッド情報</vt:lpstr>
      <vt:lpstr>抽出パターン</vt:lpstr>
      <vt:lpstr>パターンマッチ</vt:lpstr>
      <vt:lpstr>評価実験</vt:lpstr>
      <vt:lpstr>抽出パターンの作成方法</vt:lpstr>
      <vt:lpstr>実験対象</vt:lpstr>
      <vt:lpstr>実験方法</vt:lpstr>
      <vt:lpstr>被験者</vt:lpstr>
      <vt:lpstr>実験結果の概要</vt:lpstr>
      <vt:lpstr>実験結果(1/3)</vt:lpstr>
      <vt:lpstr>実験結果(2/3)</vt:lpstr>
      <vt:lpstr>実験結果(3/3)</vt:lpstr>
      <vt:lpstr>被験者が収録しても良いと判断した組</vt:lpstr>
      <vt:lpstr>被験者が収録すべきでないと判断した組</vt:lpstr>
      <vt:lpstr>実験結果に対する考察</vt:lpstr>
      <vt:lpstr>まとめと今後の課題</vt:lpstr>
      <vt:lpstr>どちらかの辞書に収録しても良い組の割合</vt:lpstr>
      <vt:lpstr>抽出のカバレッジ</vt:lpstr>
      <vt:lpstr>評価実験</vt:lpstr>
      <vt:lpstr>実験方法</vt:lpstr>
      <vt:lpstr>実験結果</vt:lpstr>
      <vt:lpstr>被験者に収録すべきでないと判断された理由</vt:lpstr>
      <vt:lpstr>評価実験</vt:lpstr>
      <vt:lpstr>識別子の命名</vt:lpstr>
      <vt:lpstr>スライド 33</vt:lpstr>
      <vt:lpstr>提案手法の概要</vt:lpstr>
      <vt:lpstr>抽出パターンの例</vt:lpstr>
      <vt:lpstr>提案手法の概要</vt:lpstr>
      <vt:lpstr>パターンマッチ</vt:lpstr>
      <vt:lpstr>実験結果の解析</vt:lpstr>
      <vt:lpstr>識別子の名前</vt:lpstr>
      <vt:lpstr>実験結果の概要</vt:lpstr>
      <vt:lpstr>入出力</vt:lpstr>
      <vt:lpstr>実験結果に対する考察</vt:lpstr>
      <vt:lpstr>提案手法</vt:lpstr>
      <vt:lpstr>実験結果の概要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y-kasima</dc:creator>
  <cp:lastModifiedBy>y-kasima</cp:lastModifiedBy>
  <cp:revision>647</cp:revision>
  <dcterms:created xsi:type="dcterms:W3CDTF">2010-05-06T06:22:31Z</dcterms:created>
  <dcterms:modified xsi:type="dcterms:W3CDTF">2010-06-01T12:45:09Z</dcterms:modified>
</cp:coreProperties>
</file>