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98" r:id="rId3"/>
    <p:sldId id="257" r:id="rId4"/>
    <p:sldId id="258" r:id="rId5"/>
    <p:sldId id="289" r:id="rId6"/>
    <p:sldId id="259" r:id="rId7"/>
    <p:sldId id="291" r:id="rId8"/>
    <p:sldId id="297" r:id="rId9"/>
    <p:sldId id="310" r:id="rId10"/>
    <p:sldId id="292" r:id="rId11"/>
    <p:sldId id="294" r:id="rId12"/>
    <p:sldId id="305" r:id="rId13"/>
    <p:sldId id="301" r:id="rId14"/>
    <p:sldId id="295" r:id="rId15"/>
    <p:sldId id="311" r:id="rId16"/>
    <p:sldId id="312" r:id="rId17"/>
    <p:sldId id="307" r:id="rId18"/>
    <p:sldId id="313" r:id="rId19"/>
    <p:sldId id="303" r:id="rId20"/>
  </p:sldIdLst>
  <p:sldSz cx="9144000" cy="6858000" type="screen4x3"/>
  <p:notesSz cx="6797675" cy="99266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  <p:clrMru>
    <a:srgbClr val="CC0000"/>
    <a:srgbClr val="E7BFB7"/>
    <a:srgbClr val="EAF5F6"/>
    <a:srgbClr val="EDF2AC"/>
    <a:srgbClr val="CCEC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4576" autoAdjust="0"/>
  </p:normalViewPr>
  <p:slideViewPr>
    <p:cSldViewPr>
      <p:cViewPr varScale="1">
        <p:scale>
          <a:sx n="45" d="100"/>
          <a:sy n="45" d="100"/>
        </p:scale>
        <p:origin x="-7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D05E66AE-C04C-44CC-81C1-76810548F317}" type="datetimeFigureOut">
              <a:rPr kumimoji="1" lang="ja-JP" altLang="en-US" smtClean="0"/>
              <a:pPr/>
              <a:t>2010/9/25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4343EC5E-3966-4E7D-8E58-3131127B5546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5CC3A6BC-8166-454D-A5FE-944E61BA66FB}" type="datetimeFigureOut">
              <a:rPr kumimoji="1" lang="ja-JP" altLang="en-US" smtClean="0"/>
              <a:pPr/>
              <a:t>2010/9/25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31" tIns="45715" rIns="91431" bIns="45715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CF3BE27D-B5A6-455E-BB8C-E523E5DFBB3B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12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14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15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16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17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18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19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13120"/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1" name="Picture 19" descr="bottom_b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3079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84313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73463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pic>
        <p:nvPicPr>
          <p:cNvPr id="3081" name="Picture 9" descr="sel-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7050" y="260350"/>
            <a:ext cx="2051050" cy="703263"/>
          </a:xfrm>
          <a:prstGeom prst="rect">
            <a:avLst/>
          </a:prstGeom>
          <a:noFill/>
        </p:spPr>
      </p:pic>
      <p:sp>
        <p:nvSpPr>
          <p:cNvPr id="3086" name="Line 14"/>
          <p:cNvSpPr>
            <a:spLocks noChangeShapeType="1"/>
          </p:cNvSpPr>
          <p:nvPr/>
        </p:nvSpPr>
        <p:spPr bwMode="auto">
          <a:xfrm>
            <a:off x="1331913" y="3213100"/>
            <a:ext cx="6480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093" name="Text Box 21"/>
          <p:cNvSpPr txBox="1">
            <a:spLocks noChangeArrowheads="1"/>
          </p:cNvSpPr>
          <p:nvPr userDrawn="1"/>
        </p:nvSpPr>
        <p:spPr bwMode="auto">
          <a:xfrm>
            <a:off x="452438" y="6640513"/>
            <a:ext cx="82391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DDDDDD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3094" name="Rectangle 22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279400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3095" name="Rectangle 23"/>
          <p:cNvSpPr>
            <a:spLocks noGrp="1" noChangeArrowheads="1"/>
          </p:cNvSpPr>
          <p:nvPr>
            <p:ph type="ftr" sz="quarter" idx="3"/>
          </p:nvPr>
        </p:nvSpPr>
        <p:spPr>
          <a:xfrm>
            <a:off x="2700338" y="6245225"/>
            <a:ext cx="3743325" cy="2794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3096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279400"/>
          </a:xfrm>
        </p:spPr>
        <p:txBody>
          <a:bodyPr/>
          <a:lstStyle>
            <a:lvl1pPr>
              <a:defRPr/>
            </a:lvl1pPr>
          </a:lstStyle>
          <a:p>
            <a:fld id="{1D4BE88F-AC79-404B-A366-58BAA02F4B18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5FCEDA-DDFE-4B7C-AE5E-57A6BEDB3E14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50888B-3E6B-4ACB-8BA9-DE98B16EC5AE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5033E9-932D-4E41-95C3-341F9A6DAE17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4C7DCA-020D-4247-A22F-0BC24CC97F92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8A75B4-47F8-43D9-9E5B-0E2C9B0AE409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ECBEA5-8BEA-4480-82CA-444B6C1D4F6C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FF597C-9423-4BA2-89DC-CB3C381FCB2F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BD3AAF-9B93-4EBD-9D6A-7C8E767CC810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EF7108-8B0F-4C66-BCD7-C2DCCA69B2C3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0558E3-F664-4FB8-BEDB-E46489ABEAB3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bottom_ban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31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14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468313" y="1484313"/>
            <a:ext cx="8207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pic>
        <p:nvPicPr>
          <p:cNvPr id="1043" name="Picture 19" descr="sel-logo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68313" y="6299200"/>
            <a:ext cx="1081087" cy="369888"/>
          </a:xfrm>
          <a:prstGeom prst="rect">
            <a:avLst/>
          </a:prstGeom>
          <a:noFill/>
        </p:spPr>
      </p:pic>
      <p:sp>
        <p:nvSpPr>
          <p:cNvPr id="1045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308850" y="6596063"/>
            <a:ext cx="1439863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55763" y="6310313"/>
            <a:ext cx="58324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7775" y="6308725"/>
            <a:ext cx="11509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D5496B1-25AB-42E4-9FB2-6D8F98E71759}" type="slidenum">
              <a:rPr lang="en-US" altLang="ja-JP"/>
              <a:pPr/>
              <a:t>&lt;#&gt;</a:t>
            </a:fld>
            <a:endParaRPr lang="en-US" altLang="ja-JP"/>
          </a:p>
        </p:txBody>
      </p:sp>
      <p:sp>
        <p:nvSpPr>
          <p:cNvPr id="1048" name="Text Box 24"/>
          <p:cNvSpPr txBox="1">
            <a:spLocks noChangeArrowheads="1"/>
          </p:cNvSpPr>
          <p:nvPr/>
        </p:nvSpPr>
        <p:spPr bwMode="auto">
          <a:xfrm>
            <a:off x="334963" y="6640513"/>
            <a:ext cx="6324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DDDDDD"/>
                </a:solidFill>
              </a:rPr>
              <a:t>Department of Computer Science, Graduate School of Information Science and Technology, Osaka University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95536" y="1603474"/>
            <a:ext cx="8424936" cy="1470025"/>
          </a:xfrm>
        </p:spPr>
        <p:txBody>
          <a:bodyPr/>
          <a:lstStyle/>
          <a:p>
            <a:r>
              <a:rPr lang="en-US" altLang="ja-JP" sz="3600" dirty="0" smtClean="0"/>
              <a:t>Cage: A Keyword Search Tool Enhanced with </a:t>
            </a:r>
            <a:br>
              <a:rPr lang="en-US" altLang="ja-JP" sz="3600" dirty="0" smtClean="0"/>
            </a:br>
            <a:r>
              <a:rPr lang="en-US" altLang="ja-JP" sz="3600" dirty="0" smtClean="0"/>
              <a:t>Semantic Property Extraction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692624"/>
            <a:ext cx="6400800" cy="1752600"/>
          </a:xfrm>
        </p:spPr>
        <p:txBody>
          <a:bodyPr/>
          <a:lstStyle/>
          <a:p>
            <a:endParaRPr kumimoji="1" lang="en-US" altLang="ja-JP" sz="1800" dirty="0" smtClean="0"/>
          </a:p>
          <a:p>
            <a:r>
              <a:rPr kumimoji="1" lang="en-US" altLang="ja-JP" dirty="0" smtClean="0"/>
              <a:t>Takashi </a:t>
            </a:r>
            <a:r>
              <a:rPr kumimoji="1" lang="en-US" altLang="ja-JP" dirty="0" err="1" smtClean="0"/>
              <a:t>Ishio</a:t>
            </a:r>
            <a:endParaRPr kumimoji="1" lang="en-US" altLang="ja-JP" sz="2800" dirty="0" smtClean="0"/>
          </a:p>
          <a:p>
            <a:r>
              <a:rPr lang="en-US" altLang="ja-JP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ishio@ist.osaka-u.ac.jp</a:t>
            </a:r>
            <a:endParaRPr kumimoji="1" lang="ja-JP" altLang="en-US" dirty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4" name="角丸四角形吹き出し 3"/>
          <p:cNvSpPr/>
          <p:nvPr/>
        </p:nvSpPr>
        <p:spPr>
          <a:xfrm>
            <a:off x="7596336" y="1027881"/>
            <a:ext cx="1296144" cy="576064"/>
          </a:xfrm>
          <a:prstGeom prst="wedgeRoundRectCallout">
            <a:avLst>
              <a:gd name="adj1" fmla="val -41677"/>
              <a:gd name="adj2" fmla="val 80538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2800" b="1" dirty="0" smtClean="0"/>
              <a:t>grep</a:t>
            </a:r>
            <a:endParaRPr kumimoji="1" lang="ja-JP" altLang="en-US" b="1" dirty="0"/>
          </a:p>
        </p:txBody>
      </p:sp>
      <p:sp>
        <p:nvSpPr>
          <p:cNvPr id="7" name="正方形/長方形 6"/>
          <p:cNvSpPr/>
          <p:nvPr/>
        </p:nvSpPr>
        <p:spPr>
          <a:xfrm>
            <a:off x="4382348" y="5807005"/>
            <a:ext cx="119776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Osaka </a:t>
            </a:r>
          </a:p>
          <a:p>
            <a:r>
              <a:rPr lang="en-US" altLang="ja-JP" dirty="0" smtClean="0"/>
              <a:t>University</a:t>
            </a:r>
            <a:endParaRPr lang="ja-JP" altLang="en-US" dirty="0"/>
          </a:p>
        </p:txBody>
      </p:sp>
      <p:pic>
        <p:nvPicPr>
          <p:cNvPr id="5122" name="Picture 2" descr="C:\Home\sdoc\lab\misc\logo\rogo400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912" y="5805264"/>
            <a:ext cx="609654" cy="601281"/>
          </a:xfrm>
          <a:prstGeom prst="rect">
            <a:avLst/>
          </a:prstGeom>
          <a:noFill/>
        </p:spPr>
      </p:pic>
      <p:sp>
        <p:nvSpPr>
          <p:cNvPr id="9" name="スライド番号プレースホルダ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4BE88F-AC79-404B-A366-58BAA02F4B18}" type="slidenum">
              <a:rPr lang="en-US" altLang="ja-JP" smtClean="0"/>
              <a:pPr/>
              <a:t>1</a:t>
            </a:fld>
            <a:endParaRPr lang="en-US" altLang="ja-JP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316226" y="3212976"/>
            <a:ext cx="6712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A tool for developers who do not (cannot?) modularize concerns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Method-Property Table</a:t>
            </a:r>
            <a:endParaRPr kumimoji="1" lang="ja-JP" altLang="en-US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107504" y="2309859"/>
          <a:ext cx="8964489" cy="380431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26254"/>
                <a:gridCol w="1602138"/>
                <a:gridCol w="1296144"/>
                <a:gridCol w="2304256"/>
                <a:gridCol w="1835697"/>
              </a:tblGrid>
              <a:tr h="903117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Methods</a:t>
                      </a:r>
                    </a:p>
                    <a:p>
                      <a:r>
                        <a:rPr kumimoji="1" lang="en-US" altLang="ja-JP" dirty="0" smtClean="0"/>
                        <a:t>found by grep</a:t>
                      </a:r>
                    </a:p>
                    <a:p>
                      <a:r>
                        <a:rPr kumimoji="1" lang="en-US" altLang="ja-JP" dirty="0" smtClean="0"/>
                        <a:t>(93 methods)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Call</a:t>
                      </a:r>
                      <a:r>
                        <a:rPr kumimoji="1" lang="en-US" altLang="ja-JP" baseline="0" dirty="0" smtClean="0"/>
                        <a:t> </a:t>
                      </a:r>
                      <a:r>
                        <a:rPr kumimoji="1" lang="en-US" altLang="ja-JP" dirty="0" smtClean="0"/>
                        <a:t>beep</a:t>
                      </a:r>
                    </a:p>
                    <a:p>
                      <a:r>
                        <a:rPr kumimoji="1" lang="en-US" altLang="ja-JP" dirty="0" smtClean="0"/>
                        <a:t>(85</a:t>
                      </a:r>
                      <a:r>
                        <a:rPr kumimoji="1" lang="en-US" altLang="ja-JP" baseline="0" dirty="0" smtClean="0"/>
                        <a:t> methods)</a:t>
                      </a:r>
                      <a:endParaRPr kumimoji="1" lang="en-US" altLang="ja-JP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Call</a:t>
                      </a:r>
                      <a:r>
                        <a:rPr kumimoji="1" lang="en-US" altLang="ja-JP" baseline="0" dirty="0" smtClean="0"/>
                        <a:t> </a:t>
                      </a:r>
                      <a:r>
                        <a:rPr kumimoji="1" lang="en-US" altLang="ja-JP" baseline="0" dirty="0" err="1" smtClean="0"/>
                        <a:t>isEditable</a:t>
                      </a:r>
                      <a:endParaRPr kumimoji="1" lang="en-US" altLang="ja-JP" baseline="0" dirty="0" smtClean="0"/>
                    </a:p>
                    <a:p>
                      <a:r>
                        <a:rPr kumimoji="1" lang="en-US" altLang="ja-JP" baseline="0" dirty="0" smtClean="0"/>
                        <a:t>(34 methods)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Call </a:t>
                      </a:r>
                    </a:p>
                    <a:p>
                      <a:r>
                        <a:rPr kumimoji="1" lang="en-US" altLang="ja-JP" dirty="0" err="1" smtClean="0"/>
                        <a:t>moveCaretPosition</a:t>
                      </a:r>
                      <a:endParaRPr kumimoji="1" lang="en-US" altLang="ja-JP" dirty="0" smtClean="0"/>
                    </a:p>
                    <a:p>
                      <a:r>
                        <a:rPr kumimoji="1" lang="en-US" altLang="ja-JP" dirty="0" smtClean="0"/>
                        <a:t>(21 methods)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Accesses</a:t>
                      </a:r>
                    </a:p>
                    <a:p>
                      <a:r>
                        <a:rPr kumimoji="1" lang="en-US" altLang="ja-JP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undoMgr</a:t>
                      </a:r>
                      <a:r>
                        <a:rPr kumimoji="1" lang="en-US" altLang="ja-JP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field</a:t>
                      </a:r>
                    </a:p>
                    <a:p>
                      <a:r>
                        <a:rPr kumimoji="1" lang="en-US" altLang="ja-JP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(2 methods)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JEditBuffer.undo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X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X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X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760147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EditPane</a:t>
                      </a:r>
                      <a:r>
                        <a:rPr kumimoji="1" lang="en-US" altLang="ja-JP" dirty="0" smtClean="0"/>
                        <a:t>.</a:t>
                      </a:r>
                    </a:p>
                    <a:p>
                      <a:r>
                        <a:rPr kumimoji="1" lang="en-US" altLang="ja-JP" dirty="0" err="1" smtClean="0"/>
                        <a:t>goToNextMarker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X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X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675695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EditPane</a:t>
                      </a:r>
                      <a:r>
                        <a:rPr kumimoji="1" lang="en-US" altLang="ja-JP" dirty="0" smtClean="0"/>
                        <a:t>.</a:t>
                      </a:r>
                    </a:p>
                    <a:p>
                      <a:r>
                        <a:rPr kumimoji="1" lang="en-US" altLang="ja-JP" dirty="0" err="1" smtClean="0"/>
                        <a:t>goToPrevMarker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X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X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675695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Abbrevs</a:t>
                      </a:r>
                      <a:r>
                        <a:rPr kumimoji="1" lang="en-US" altLang="ja-JP" dirty="0" smtClean="0"/>
                        <a:t>.</a:t>
                      </a:r>
                    </a:p>
                    <a:p>
                      <a:r>
                        <a:rPr kumimoji="1" lang="en-US" altLang="ja-JP" dirty="0" err="1" smtClean="0"/>
                        <a:t>expandAbbrev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X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X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251520" y="1628800"/>
            <a:ext cx="5485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Ananlyzed</a:t>
            </a:r>
            <a:r>
              <a:rPr kumimoji="1" lang="en-US" altLang="ja-JP" dirty="0" smtClean="0"/>
              <a:t> </a:t>
            </a:r>
            <a:r>
              <a:rPr kumimoji="1" lang="en-US" altLang="ja-JP" dirty="0" err="1" smtClean="0"/>
              <a:t>JEdit</a:t>
            </a:r>
            <a:r>
              <a:rPr kumimoji="1" lang="en-US" altLang="ja-JP" dirty="0" smtClean="0"/>
              <a:t> source code with a keyword “beep”</a:t>
            </a:r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10</a:t>
            </a:fld>
            <a:endParaRPr lang="en-US" altLang="ja-JP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Formal Concept Analysis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FCA extracts all concepts (clusters).</a:t>
            </a:r>
          </a:p>
          <a:p>
            <a:pPr lvl="1"/>
            <a:r>
              <a:rPr lang="en-US" altLang="ja-JP" dirty="0" smtClean="0"/>
              <a:t>Non-exclusive clustering</a:t>
            </a:r>
          </a:p>
          <a:p>
            <a:r>
              <a:rPr lang="en-US" altLang="ja-JP" dirty="0" smtClean="0"/>
              <a:t>A concept is a pair [M, P]</a:t>
            </a:r>
          </a:p>
          <a:p>
            <a:pPr lvl="1"/>
            <a:r>
              <a:rPr lang="en-US" altLang="ja-JP" dirty="0" smtClean="0"/>
              <a:t>Every method in M </a:t>
            </a:r>
          </a:p>
          <a:p>
            <a:pPr lvl="1">
              <a:buNone/>
            </a:pPr>
            <a:r>
              <a:rPr lang="en-US" altLang="ja-JP" dirty="0" smtClean="0"/>
              <a:t>	satisfies all properties in P.</a:t>
            </a:r>
          </a:p>
          <a:p>
            <a:pPr lvl="1"/>
            <a:r>
              <a:rPr lang="en-US" altLang="ja-JP" dirty="0" smtClean="0"/>
              <a:t>Any other method cannot </a:t>
            </a:r>
          </a:p>
          <a:p>
            <a:pPr lvl="1">
              <a:buNone/>
            </a:pPr>
            <a:r>
              <a:rPr lang="en-US" altLang="ja-JP" dirty="0" smtClean="0"/>
              <a:t>	satisfy at least one of the properties P.</a:t>
            </a:r>
          </a:p>
        </p:txBody>
      </p:sp>
      <p:graphicFrame>
        <p:nvGraphicFramePr>
          <p:cNvPr id="4" name="コンテンツ プレースホルダ 51"/>
          <p:cNvGraphicFramePr>
            <a:graphicFrameLocks/>
          </p:cNvGraphicFramePr>
          <p:nvPr/>
        </p:nvGraphicFramePr>
        <p:xfrm>
          <a:off x="5569758" y="2830056"/>
          <a:ext cx="3538746" cy="1463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58421"/>
                <a:gridCol w="720081"/>
                <a:gridCol w="720082"/>
                <a:gridCol w="720078"/>
                <a:gridCol w="720084"/>
              </a:tblGrid>
              <a:tr h="307514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P1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P2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P3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P4</a:t>
                      </a:r>
                    </a:p>
                  </a:txBody>
                  <a:tcPr/>
                </a:tc>
              </a:tr>
              <a:tr h="30751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smtClean="0"/>
                        <a:t>M1</a:t>
                      </a:r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X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X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X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X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0751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smtClean="0"/>
                        <a:t>M2</a:t>
                      </a:r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X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X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X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X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0751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smtClean="0"/>
                        <a:t>M3</a:t>
                      </a:r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X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X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X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X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11</a:t>
            </a:fld>
            <a:endParaRPr lang="en-US" altLang="ja-JP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4000" dirty="0" smtClean="0"/>
              <a:t>Interactive analysis </a:t>
            </a:r>
            <a:r>
              <a:rPr lang="en-US" altLang="ja-JP" sz="4000" dirty="0" smtClean="0"/>
              <a:t>using </a:t>
            </a:r>
            <a:r>
              <a:rPr kumimoji="1" lang="en-US" altLang="ja-JP" sz="4000" dirty="0" smtClean="0"/>
              <a:t>FCA</a:t>
            </a:r>
            <a:endParaRPr kumimoji="1" lang="ja-JP" altLang="en-US" sz="4000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A limitation of FCA is the number of concepts  (clusters).</a:t>
            </a:r>
          </a:p>
          <a:p>
            <a:pPr lvl="1"/>
            <a:r>
              <a:rPr lang="en-US" altLang="ja-JP" dirty="0" smtClean="0"/>
              <a:t>too many concepts to show</a:t>
            </a:r>
          </a:p>
          <a:p>
            <a:r>
              <a:rPr lang="en-US" altLang="ja-JP" dirty="0" smtClean="0"/>
              <a:t>Interactive Analysis</a:t>
            </a:r>
          </a:p>
          <a:p>
            <a:pPr lvl="1"/>
            <a:r>
              <a:rPr lang="en-US" altLang="ja-JP" dirty="0" smtClean="0"/>
              <a:t>Two basic tools:</a:t>
            </a:r>
          </a:p>
          <a:p>
            <a:pPr lvl="2"/>
            <a:r>
              <a:rPr lang="en-US" altLang="ja-JP" dirty="0" smtClean="0"/>
              <a:t>Find common p</a:t>
            </a:r>
            <a:r>
              <a:rPr lang="en-US" altLang="ja-JP" dirty="0" smtClean="0">
                <a:sym typeface="Wingdings" pitchFamily="2" charset="2"/>
              </a:rPr>
              <a:t>roperties among selected methods</a:t>
            </a:r>
          </a:p>
          <a:p>
            <a:pPr lvl="2"/>
            <a:r>
              <a:rPr lang="en-US" altLang="ja-JP" dirty="0" smtClean="0">
                <a:sym typeface="Wingdings" pitchFamily="2" charset="2"/>
              </a:rPr>
              <a:t>Find methods satisfying selected properties</a:t>
            </a:r>
            <a:endParaRPr lang="en-US" altLang="ja-JP" dirty="0" smtClean="0"/>
          </a:p>
          <a:p>
            <a:pPr lvl="1">
              <a:buNone/>
            </a:pPr>
            <a:r>
              <a:rPr lang="en-US" altLang="ja-JP" dirty="0" smtClean="0"/>
              <a:t>	… instead of direct visualization of concepts</a:t>
            </a:r>
          </a:p>
          <a:p>
            <a:pPr lvl="1"/>
            <a:endParaRPr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12</a:t>
            </a:fld>
            <a:endParaRPr lang="en-US" altLang="ja-JP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Tool Demonstration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Example Target: </a:t>
            </a:r>
            <a:r>
              <a:rPr kumimoji="1" lang="en-US" altLang="ja-JP" dirty="0" err="1" smtClean="0"/>
              <a:t>JEdit</a:t>
            </a:r>
            <a:r>
              <a:rPr lang="en-US" altLang="ja-JP" dirty="0" smtClean="0"/>
              <a:t>, a text editor</a:t>
            </a:r>
            <a:endParaRPr kumimoji="1" lang="en-US" altLang="ja-JP" dirty="0" smtClean="0"/>
          </a:p>
          <a:p>
            <a:pPr lvl="1"/>
            <a:r>
              <a:rPr kumimoji="1" lang="en-US" altLang="ja-JP" dirty="0" err="1" smtClean="0"/>
              <a:t>Anallyze</a:t>
            </a:r>
            <a:r>
              <a:rPr kumimoji="1" lang="en-US" altLang="ja-JP" dirty="0" smtClean="0"/>
              <a:t> when </a:t>
            </a:r>
            <a:r>
              <a:rPr kumimoji="1" lang="en-US" altLang="ja-JP" dirty="0" err="1" smtClean="0"/>
              <a:t>JEdit</a:t>
            </a:r>
            <a:r>
              <a:rPr kumimoji="1" lang="en-US" altLang="ja-JP" dirty="0" smtClean="0"/>
              <a:t> calls beep method.</a:t>
            </a:r>
          </a:p>
          <a:p>
            <a:pPr>
              <a:buNone/>
            </a:pPr>
            <a:endParaRPr kumimoji="1" lang="en-US" altLang="ja-JP" dirty="0" smtClean="0"/>
          </a:p>
          <a:p>
            <a:pPr>
              <a:buNone/>
            </a:pPr>
            <a:r>
              <a:rPr lang="en-US" altLang="ja-JP" sz="2800" dirty="0" smtClean="0"/>
              <a:t>Command line arguments:</a:t>
            </a:r>
            <a:endParaRPr lang="en-US" altLang="ja-JP" dirty="0" smtClean="0"/>
          </a:p>
          <a:p>
            <a:pPr>
              <a:buNone/>
            </a:pPr>
            <a:r>
              <a:rPr kumimoji="1" lang="en-US" altLang="ja-JP" dirty="0" smtClean="0"/>
              <a:t>	</a:t>
            </a:r>
            <a:r>
              <a:rPr lang="en-US" altLang="ja-JP" dirty="0" smtClean="0">
                <a:solidFill>
                  <a:schemeClr val="tx2">
                    <a:lumMod val="50000"/>
                    <a:lumOff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java</a:t>
            </a:r>
            <a:r>
              <a:rPr lang="en-US" altLang="ja-JP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-cp </a:t>
            </a:r>
            <a:r>
              <a:rPr lang="en-US" altLang="ja-JP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jedit</a:t>
            </a:r>
            <a:r>
              <a:rPr lang="en-US" altLang="ja-JP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-bin </a:t>
            </a:r>
            <a:r>
              <a:rPr lang="en-US" altLang="ja-JP" dirty="0" smtClean="0">
                <a:solidFill>
                  <a:schemeClr val="tx2">
                    <a:lumMod val="50000"/>
                    <a:lumOff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Main</a:t>
            </a:r>
            <a:r>
              <a:rPr lang="en-US" altLang="ja-JP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altLang="ja-JP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jedit</a:t>
            </a:r>
            <a:r>
              <a:rPr lang="en-US" altLang="ja-JP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-source  beep</a:t>
            </a:r>
          </a:p>
          <a:p>
            <a:pPr>
              <a:buNone/>
            </a:pPr>
            <a:endParaRPr kumimoji="1" lang="en-US" altLang="ja-JP" dirty="0" smtClean="0">
              <a:latin typeface="Tahoma" pitchFamily="34" charset="0"/>
              <a:cs typeface="Tahoma" pitchFamily="34" charset="0"/>
            </a:endParaRPr>
          </a:p>
          <a:p>
            <a:pPr>
              <a:buNone/>
            </a:pPr>
            <a:endParaRPr lang="en-US" altLang="ja-JP" sz="1800" dirty="0" smtClean="0">
              <a:latin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kumimoji="1" lang="en-US" altLang="ja-JP" sz="2800" dirty="0" smtClean="0">
                <a:latin typeface="Tahoma" pitchFamily="34" charset="0"/>
                <a:cs typeface="Tahoma" pitchFamily="34" charset="0"/>
              </a:rPr>
              <a:t>Analysis excludes JDK methods except fo</a:t>
            </a:r>
            <a:r>
              <a:rPr lang="en-US" altLang="ja-JP" sz="2800" dirty="0" smtClean="0">
                <a:latin typeface="Tahoma" pitchFamily="34" charset="0"/>
                <a:cs typeface="Tahoma" pitchFamily="34" charset="0"/>
              </a:rPr>
              <a:t>r “</a:t>
            </a:r>
            <a:r>
              <a:rPr kumimoji="1" lang="en-US" altLang="ja-JP" sz="2800" dirty="0" smtClean="0">
                <a:latin typeface="Tahoma" pitchFamily="34" charset="0"/>
                <a:cs typeface="Tahoma" pitchFamily="34" charset="0"/>
              </a:rPr>
              <a:t>beep” method.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547664" y="4437112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 smtClean="0"/>
              <a:t>[</a:t>
            </a:r>
            <a:r>
              <a:rPr lang="en-US" altLang="ja-JP" sz="2400" dirty="0" err="1" smtClean="0"/>
              <a:t>Bytecode</a:t>
            </a:r>
            <a:r>
              <a:rPr lang="en-US" altLang="ja-JP" sz="2400" dirty="0" smtClean="0"/>
              <a:t> of </a:t>
            </a:r>
            <a:r>
              <a:rPr lang="en-US" altLang="ja-JP" sz="2400" dirty="0" err="1" smtClean="0"/>
              <a:t>JEdit</a:t>
            </a:r>
            <a:r>
              <a:rPr lang="en-US" altLang="ja-JP" sz="2400" dirty="0" smtClean="0"/>
              <a:t>]           [Source]       [</a:t>
            </a:r>
            <a:r>
              <a:rPr lang="en-US" altLang="ja-JP" sz="2400" b="1" dirty="0" smtClean="0"/>
              <a:t>grep </a:t>
            </a:r>
            <a:r>
              <a:rPr lang="en-US" altLang="ja-JP" sz="2400" dirty="0" smtClean="0"/>
              <a:t>keyword]</a:t>
            </a:r>
            <a:endParaRPr kumimoji="1" lang="ja-JP" altLang="en-US" sz="2400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13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3200" dirty="0" smtClean="0"/>
              <a:t>The Main Window: Method-Property Table</a:t>
            </a:r>
            <a:endParaRPr kumimoji="1" lang="ja-JP" altLang="en-US" sz="32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5696" y="1972394"/>
            <a:ext cx="6229350" cy="455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角丸四角形吹き出し 6"/>
          <p:cNvSpPr/>
          <p:nvPr/>
        </p:nvSpPr>
        <p:spPr>
          <a:xfrm>
            <a:off x="3491880" y="1628800"/>
            <a:ext cx="2592288" cy="720080"/>
          </a:xfrm>
          <a:prstGeom prst="wedgeRoundRectCallout">
            <a:avLst>
              <a:gd name="adj1" fmla="val -27888"/>
              <a:gd name="adj2" fmla="val 71735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A column corresponds to a property</a:t>
            </a:r>
            <a:endParaRPr kumimoji="1" lang="ja-JP" altLang="en-US" dirty="0"/>
          </a:p>
        </p:txBody>
      </p:sp>
      <p:sp>
        <p:nvSpPr>
          <p:cNvPr id="8" name="角丸四角形吹き出し 7"/>
          <p:cNvSpPr/>
          <p:nvPr/>
        </p:nvSpPr>
        <p:spPr>
          <a:xfrm>
            <a:off x="179512" y="4941168"/>
            <a:ext cx="2592288" cy="1008112"/>
          </a:xfrm>
          <a:prstGeom prst="wedgeRoundRectCallout">
            <a:avLst>
              <a:gd name="adj1" fmla="val 33681"/>
              <a:gd name="adj2" fmla="val -87574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Each row corresponds to a Java method</a:t>
            </a:r>
          </a:p>
          <a:p>
            <a:pPr algn="ctr"/>
            <a:r>
              <a:rPr lang="en-US" altLang="ja-JP" dirty="0" smtClean="0"/>
              <a:t>including a keyword</a:t>
            </a:r>
            <a:endParaRPr kumimoji="1" lang="ja-JP" altLang="en-US" dirty="0"/>
          </a:p>
        </p:txBody>
      </p:sp>
      <p:sp>
        <p:nvSpPr>
          <p:cNvPr id="9" name="角丸四角形吹き出し 8"/>
          <p:cNvSpPr/>
          <p:nvPr/>
        </p:nvSpPr>
        <p:spPr>
          <a:xfrm>
            <a:off x="3491880" y="5517232"/>
            <a:ext cx="3744416" cy="1008112"/>
          </a:xfrm>
          <a:prstGeom prst="wedgeRoundRectCallout">
            <a:avLst>
              <a:gd name="adj1" fmla="val 33681"/>
              <a:gd name="adj2" fmla="val -87574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The method of the row satisfies the property of the colum</a:t>
            </a:r>
            <a:r>
              <a:rPr lang="en-US" altLang="ja-JP" dirty="0" smtClean="0"/>
              <a:t>n </a:t>
            </a:r>
            <a:endParaRPr kumimoji="1" lang="ja-JP" altLang="en-US" dirty="0"/>
          </a:p>
        </p:txBody>
      </p:sp>
      <p:sp>
        <p:nvSpPr>
          <p:cNvPr id="10" name="角丸四角形吹き出し 9"/>
          <p:cNvSpPr/>
          <p:nvPr/>
        </p:nvSpPr>
        <p:spPr>
          <a:xfrm>
            <a:off x="6444208" y="2564904"/>
            <a:ext cx="2592288" cy="720080"/>
          </a:xfrm>
          <a:prstGeom prst="wedgeRoundRectCallout">
            <a:avLst>
              <a:gd name="adj1" fmla="val -59955"/>
              <a:gd name="adj2" fmla="val 46338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The detail of a column is shown as a tool-tip</a:t>
            </a:r>
            <a:endParaRPr kumimoji="1" lang="ja-JP" altLang="en-US" dirty="0"/>
          </a:p>
        </p:txBody>
      </p:sp>
      <p:sp>
        <p:nvSpPr>
          <p:cNvPr id="11" name="角丸四角形吹き出し 10"/>
          <p:cNvSpPr/>
          <p:nvPr/>
        </p:nvSpPr>
        <p:spPr>
          <a:xfrm>
            <a:off x="6444208" y="1628800"/>
            <a:ext cx="2592288" cy="720080"/>
          </a:xfrm>
          <a:prstGeom prst="wedgeRoundRectCallout">
            <a:avLst>
              <a:gd name="adj1" fmla="val -63803"/>
              <a:gd name="adj2" fmla="val 76353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Sorted by </a:t>
            </a:r>
            <a:r>
              <a:rPr lang="en-US" altLang="ja-JP" dirty="0" smtClean="0"/>
              <a:t>#methods </a:t>
            </a:r>
          </a:p>
          <a:p>
            <a:pPr algn="ctr"/>
            <a:r>
              <a:rPr lang="en-US" altLang="ja-JP" dirty="0" smtClean="0"/>
              <a:t>satisfying the property</a:t>
            </a:r>
          </a:p>
        </p:txBody>
      </p:sp>
      <p:sp>
        <p:nvSpPr>
          <p:cNvPr id="12" name="スライド番号プレースホルダ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14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Filters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628800"/>
            <a:ext cx="4571008" cy="3180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角丸四角形吹き出し 6"/>
          <p:cNvSpPr/>
          <p:nvPr/>
        </p:nvSpPr>
        <p:spPr>
          <a:xfrm>
            <a:off x="4283968" y="2636912"/>
            <a:ext cx="4680520" cy="1656184"/>
          </a:xfrm>
          <a:prstGeom prst="wedgeRoundRectCallout">
            <a:avLst>
              <a:gd name="adj1" fmla="val -59812"/>
              <a:gd name="adj2" fmla="val -15729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/>
              <a:t>A right-click enables a filter.</a:t>
            </a:r>
          </a:p>
          <a:p>
            <a:pPr algn="ctr"/>
            <a:endParaRPr kumimoji="1" lang="en-US" altLang="ja-JP" sz="2400" dirty="0" smtClean="0"/>
          </a:p>
          <a:p>
            <a:pPr algn="ctr"/>
            <a:r>
              <a:rPr lang="en-US" altLang="ja-JP" sz="2400" dirty="0" smtClean="0"/>
              <a:t>Now the window shows only the methods calling “</a:t>
            </a:r>
            <a:r>
              <a:rPr lang="en-US" altLang="ja-JP" sz="2400" dirty="0" err="1" smtClean="0"/>
              <a:t>isEditable</a:t>
            </a:r>
            <a:r>
              <a:rPr lang="en-US" altLang="ja-JP" sz="2400" dirty="0" smtClean="0"/>
              <a:t>”.</a:t>
            </a:r>
            <a:endParaRPr kumimoji="1" lang="ja-JP" altLang="en-US" sz="2400" dirty="0"/>
          </a:p>
        </p:txBody>
      </p:sp>
      <p:sp>
        <p:nvSpPr>
          <p:cNvPr id="9" name="角丸四角形吹き出し 8"/>
          <p:cNvSpPr/>
          <p:nvPr/>
        </p:nvSpPr>
        <p:spPr>
          <a:xfrm>
            <a:off x="3131840" y="5229200"/>
            <a:ext cx="5400600" cy="1080120"/>
          </a:xfrm>
          <a:prstGeom prst="wedgeRoundRectCallout">
            <a:avLst>
              <a:gd name="adj1" fmla="val -56420"/>
              <a:gd name="adj2" fmla="val -101428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000" dirty="0" smtClean="0"/>
              <a:t>An envelope icon indicates a method whose source code is not investigated yet.</a:t>
            </a:r>
            <a:endParaRPr kumimoji="1" lang="ja-JP" altLang="en-US" sz="2000" dirty="0"/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15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968" y="260648"/>
            <a:ext cx="8218488" cy="1143000"/>
          </a:xfrm>
        </p:spPr>
        <p:txBody>
          <a:bodyPr/>
          <a:lstStyle/>
          <a:p>
            <a:r>
              <a:rPr lang="en-US" altLang="ja-JP" dirty="0" smtClean="0"/>
              <a:t>Excluding Inspected Methods</a:t>
            </a:r>
            <a:endParaRPr kumimoji="1" lang="ja-JP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824" y="1916832"/>
            <a:ext cx="5310708" cy="39367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角丸四角形吹き出し 4"/>
          <p:cNvSpPr/>
          <p:nvPr/>
        </p:nvSpPr>
        <p:spPr>
          <a:xfrm>
            <a:off x="4824288" y="3068960"/>
            <a:ext cx="3888432" cy="1008112"/>
          </a:xfrm>
          <a:prstGeom prst="wedgeRoundRectCallout">
            <a:avLst>
              <a:gd name="adj1" fmla="val -65990"/>
              <a:gd name="adj2" fmla="val 26549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/>
              <a:t>This filter hides methods that satisfy the property.</a:t>
            </a:r>
            <a:endParaRPr kumimoji="1" lang="ja-JP" altLang="en-US" sz="2400" dirty="0"/>
          </a:p>
        </p:txBody>
      </p:sp>
      <p:sp>
        <p:nvSpPr>
          <p:cNvPr id="8" name="スライド番号プレースホル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16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692696"/>
            <a:ext cx="6264696" cy="5896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角丸四角形吹き出し 4"/>
          <p:cNvSpPr/>
          <p:nvPr/>
        </p:nvSpPr>
        <p:spPr>
          <a:xfrm>
            <a:off x="3167584" y="3861048"/>
            <a:ext cx="5004816" cy="1008112"/>
          </a:xfrm>
          <a:prstGeom prst="wedgeRoundRectCallout">
            <a:avLst>
              <a:gd name="adj1" fmla="val -54700"/>
              <a:gd name="adj2" fmla="val -202686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After the first property is inspected, </a:t>
            </a:r>
          </a:p>
          <a:p>
            <a:pPr algn="ctr"/>
            <a:r>
              <a:rPr lang="en-US" altLang="ja-JP" dirty="0" smtClean="0"/>
              <a:t>choose another property to inspect.</a:t>
            </a:r>
            <a:endParaRPr kumimoji="1" lang="ja-JP" altLang="en-US" dirty="0"/>
          </a:p>
        </p:txBody>
      </p:sp>
      <p:sp>
        <p:nvSpPr>
          <p:cNvPr id="6" name="角丸四角形吹き出し 5"/>
          <p:cNvSpPr/>
          <p:nvPr/>
        </p:nvSpPr>
        <p:spPr>
          <a:xfrm>
            <a:off x="3419872" y="1844824"/>
            <a:ext cx="5616624" cy="1008112"/>
          </a:xfrm>
          <a:prstGeom prst="wedgeRoundRectCallout">
            <a:avLst>
              <a:gd name="adj1" fmla="val -55647"/>
              <a:gd name="adj2" fmla="val -36120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/>
              <a:t>Properties can be sorted by #methods satisfying each property.</a:t>
            </a:r>
            <a:endParaRPr kumimoji="1" lang="ja-JP" altLang="en-US" sz="2400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17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Is it effective?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In the case of beep method of </a:t>
            </a:r>
            <a:r>
              <a:rPr kumimoji="1" lang="en-US" altLang="ja-JP" dirty="0" err="1" smtClean="0"/>
              <a:t>JEdit</a:t>
            </a:r>
            <a:r>
              <a:rPr kumimoji="1" lang="en-US" altLang="ja-JP" dirty="0" smtClean="0"/>
              <a:t>, 52 of 93 methods are covered by “</a:t>
            </a:r>
            <a:r>
              <a:rPr kumimoji="1" lang="en-US" altLang="ja-JP" dirty="0" err="1" smtClean="0"/>
              <a:t>isEditable</a:t>
            </a:r>
            <a:r>
              <a:rPr kumimoji="1" lang="en-US" altLang="ja-JP" dirty="0" smtClean="0"/>
              <a:t>” and “</a:t>
            </a:r>
            <a:r>
              <a:rPr kumimoji="1" lang="en-US" altLang="ja-JP" dirty="0" err="1" smtClean="0"/>
              <a:t>moveCaretPosition</a:t>
            </a:r>
            <a:r>
              <a:rPr kumimoji="1" lang="en-US" altLang="ja-JP" dirty="0" smtClean="0"/>
              <a:t>” methods.</a:t>
            </a:r>
          </a:p>
          <a:p>
            <a:endParaRPr kumimoji="1"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18</a:t>
            </a:fld>
            <a:endParaRPr lang="en-US" altLang="ja-JP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Conclusion and Future Work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r>
              <a:rPr lang="en-US" altLang="ja-JP" dirty="0" smtClean="0"/>
              <a:t>Our tool extracts common properties among code fragments.</a:t>
            </a:r>
          </a:p>
          <a:p>
            <a:pPr lvl="1"/>
            <a:r>
              <a:rPr lang="en-US" altLang="ja-JP" dirty="0" smtClean="0"/>
              <a:t>Efficient code inspection with </a:t>
            </a:r>
            <a:r>
              <a:rPr lang="en-US" altLang="ja-JP" b="1" dirty="0" smtClean="0"/>
              <a:t>grep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en-US" altLang="ja-JP" dirty="0" smtClean="0"/>
              <a:t>Future Work</a:t>
            </a:r>
          </a:p>
          <a:p>
            <a:pPr lvl="1"/>
            <a:r>
              <a:rPr lang="en-US" altLang="ja-JP" dirty="0" smtClean="0"/>
              <a:t>Case study of the tool with an industrial team</a:t>
            </a:r>
          </a:p>
          <a:p>
            <a:pPr lvl="1"/>
            <a:r>
              <a:rPr kumimoji="1" lang="en-US" altLang="ja-JP" dirty="0" smtClean="0"/>
              <a:t>Advanced aspect mining: extract “why” the code fragments are not modularized</a:t>
            </a:r>
          </a:p>
          <a:p>
            <a:pPr lvl="2"/>
            <a:r>
              <a:rPr lang="en-US" altLang="ja-JP" dirty="0" smtClean="0"/>
              <a:t>Is there any special properties?</a:t>
            </a:r>
            <a:endParaRPr kumimoji="1" lang="en-US" altLang="ja-JP" dirty="0" smtClean="0"/>
          </a:p>
          <a:p>
            <a:pPr lvl="1"/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19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34"/>
          <p:cNvGrpSpPr>
            <a:grpSpLocks noChangeAspect="1"/>
          </p:cNvGrpSpPr>
          <p:nvPr/>
        </p:nvGrpSpPr>
        <p:grpSpPr bwMode="auto">
          <a:xfrm>
            <a:off x="6515943" y="3789040"/>
            <a:ext cx="1872481" cy="2437266"/>
            <a:chOff x="3424" y="2704"/>
            <a:chExt cx="862" cy="1122"/>
          </a:xfrm>
        </p:grpSpPr>
        <p:sp>
          <p:nvSpPr>
            <p:cNvPr id="23" name="AutoShape 33"/>
            <p:cNvSpPr>
              <a:spLocks noChangeAspect="1" noChangeArrowheads="1" noTextEdit="1"/>
            </p:cNvSpPr>
            <p:nvPr/>
          </p:nvSpPr>
          <p:spPr bwMode="auto">
            <a:xfrm>
              <a:off x="3424" y="2704"/>
              <a:ext cx="862" cy="11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4" name="Freeform 35"/>
            <p:cNvSpPr>
              <a:spLocks/>
            </p:cNvSpPr>
            <p:nvPr/>
          </p:nvSpPr>
          <p:spPr bwMode="auto">
            <a:xfrm>
              <a:off x="3436" y="2715"/>
              <a:ext cx="833" cy="109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094"/>
                </a:cxn>
                <a:cxn ang="0">
                  <a:pos x="833" y="1094"/>
                </a:cxn>
                <a:cxn ang="0">
                  <a:pos x="833" y="199"/>
                </a:cxn>
                <a:cxn ang="0">
                  <a:pos x="624" y="0"/>
                </a:cxn>
                <a:cxn ang="0">
                  <a:pos x="0" y="0"/>
                </a:cxn>
              </a:cxnLst>
              <a:rect l="0" t="0" r="r" b="b"/>
              <a:pathLst>
                <a:path w="833" h="1094">
                  <a:moveTo>
                    <a:pt x="0" y="0"/>
                  </a:moveTo>
                  <a:lnTo>
                    <a:pt x="0" y="1094"/>
                  </a:lnTo>
                  <a:lnTo>
                    <a:pt x="833" y="1094"/>
                  </a:lnTo>
                  <a:lnTo>
                    <a:pt x="833" y="199"/>
                  </a:lnTo>
                  <a:lnTo>
                    <a:pt x="62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5" name="Freeform 36"/>
            <p:cNvSpPr>
              <a:spLocks/>
            </p:cNvSpPr>
            <p:nvPr/>
          </p:nvSpPr>
          <p:spPr bwMode="auto">
            <a:xfrm>
              <a:off x="4060" y="2715"/>
              <a:ext cx="209" cy="19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9" y="199"/>
                </a:cxn>
                <a:cxn ang="0">
                  <a:pos x="0" y="199"/>
                </a:cxn>
                <a:cxn ang="0">
                  <a:pos x="0" y="0"/>
                </a:cxn>
              </a:cxnLst>
              <a:rect l="0" t="0" r="r" b="b"/>
              <a:pathLst>
                <a:path w="209" h="199">
                  <a:moveTo>
                    <a:pt x="0" y="0"/>
                  </a:moveTo>
                  <a:lnTo>
                    <a:pt x="209" y="199"/>
                  </a:lnTo>
                  <a:lnTo>
                    <a:pt x="0" y="1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6" name="Freeform 37"/>
            <p:cNvSpPr>
              <a:spLocks/>
            </p:cNvSpPr>
            <p:nvPr/>
          </p:nvSpPr>
          <p:spPr bwMode="auto">
            <a:xfrm>
              <a:off x="3488" y="3014"/>
              <a:ext cx="729" cy="21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29" y="0"/>
                </a:cxn>
                <a:cxn ang="0">
                  <a:pos x="729" y="99"/>
                </a:cxn>
                <a:cxn ang="0">
                  <a:pos x="468" y="99"/>
                </a:cxn>
                <a:cxn ang="0">
                  <a:pos x="468" y="149"/>
                </a:cxn>
                <a:cxn ang="0">
                  <a:pos x="0" y="149"/>
                </a:cxn>
                <a:cxn ang="0">
                  <a:pos x="0" y="0"/>
                </a:cxn>
              </a:cxnLst>
              <a:rect l="0" t="0" r="r" b="b"/>
              <a:pathLst>
                <a:path w="729" h="149">
                  <a:moveTo>
                    <a:pt x="0" y="0"/>
                  </a:moveTo>
                  <a:lnTo>
                    <a:pt x="729" y="0"/>
                  </a:lnTo>
                  <a:lnTo>
                    <a:pt x="729" y="99"/>
                  </a:lnTo>
                  <a:lnTo>
                    <a:pt x="468" y="99"/>
                  </a:lnTo>
                  <a:lnTo>
                    <a:pt x="468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DCDCD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7" name="Line 38"/>
            <p:cNvSpPr>
              <a:spLocks noChangeShapeType="1"/>
            </p:cNvSpPr>
            <p:nvPr/>
          </p:nvSpPr>
          <p:spPr bwMode="auto">
            <a:xfrm flipV="1">
              <a:off x="3490" y="3396"/>
              <a:ext cx="72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8" name="Line 39"/>
            <p:cNvSpPr>
              <a:spLocks noChangeShapeType="1"/>
            </p:cNvSpPr>
            <p:nvPr/>
          </p:nvSpPr>
          <p:spPr bwMode="auto">
            <a:xfrm>
              <a:off x="3488" y="3461"/>
              <a:ext cx="428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9" name="Line 40"/>
            <p:cNvSpPr>
              <a:spLocks noChangeShapeType="1"/>
            </p:cNvSpPr>
            <p:nvPr/>
          </p:nvSpPr>
          <p:spPr bwMode="auto">
            <a:xfrm>
              <a:off x="3488" y="3527"/>
              <a:ext cx="54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0" name="Line 41"/>
            <p:cNvSpPr>
              <a:spLocks noChangeShapeType="1"/>
            </p:cNvSpPr>
            <p:nvPr/>
          </p:nvSpPr>
          <p:spPr bwMode="auto">
            <a:xfrm flipV="1">
              <a:off x="3490" y="3329"/>
              <a:ext cx="59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1" name="Line 42"/>
            <p:cNvSpPr>
              <a:spLocks noChangeShapeType="1"/>
            </p:cNvSpPr>
            <p:nvPr/>
          </p:nvSpPr>
          <p:spPr bwMode="auto">
            <a:xfrm flipV="1">
              <a:off x="3490" y="2903"/>
              <a:ext cx="39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2" name="Line 43"/>
            <p:cNvSpPr>
              <a:spLocks noChangeShapeType="1"/>
            </p:cNvSpPr>
            <p:nvPr/>
          </p:nvSpPr>
          <p:spPr bwMode="auto">
            <a:xfrm>
              <a:off x="3488" y="2964"/>
              <a:ext cx="53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40" name="Freeform 37"/>
          <p:cNvSpPr>
            <a:spLocks/>
          </p:cNvSpPr>
          <p:nvPr/>
        </p:nvSpPr>
        <p:spPr bwMode="auto">
          <a:xfrm>
            <a:off x="6660836" y="5706079"/>
            <a:ext cx="1583572" cy="36004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729" y="0"/>
              </a:cxn>
              <a:cxn ang="0">
                <a:pos x="729" y="99"/>
              </a:cxn>
              <a:cxn ang="0">
                <a:pos x="468" y="99"/>
              </a:cxn>
              <a:cxn ang="0">
                <a:pos x="468" y="149"/>
              </a:cxn>
              <a:cxn ang="0">
                <a:pos x="0" y="149"/>
              </a:cxn>
              <a:cxn ang="0">
                <a:pos x="0" y="0"/>
              </a:cxn>
            </a:cxnLst>
            <a:rect l="0" t="0" r="r" b="b"/>
            <a:pathLst>
              <a:path w="729" h="149">
                <a:moveTo>
                  <a:pt x="0" y="0"/>
                </a:moveTo>
                <a:lnTo>
                  <a:pt x="729" y="0"/>
                </a:lnTo>
                <a:lnTo>
                  <a:pt x="729" y="99"/>
                </a:lnTo>
                <a:lnTo>
                  <a:pt x="468" y="99"/>
                </a:lnTo>
                <a:lnTo>
                  <a:pt x="468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rgbClr val="CDCDCD"/>
          </a:solidFill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Research Background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Code Clones: similar source code fragments created in a program</a:t>
            </a:r>
          </a:p>
          <a:p>
            <a:pPr lvl="1"/>
            <a:r>
              <a:rPr lang="en-US" altLang="ja-JP" dirty="0" smtClean="0"/>
              <a:t>Reused functions/algorithms/idioms</a:t>
            </a:r>
          </a:p>
          <a:p>
            <a:pPr lvl="1"/>
            <a:r>
              <a:rPr lang="en-US" altLang="ja-JP" dirty="0" smtClean="0"/>
              <a:t>Implementation of crosscutting concerns</a:t>
            </a:r>
            <a:endParaRPr kumimoji="1" lang="ja-JP" altLang="en-US" dirty="0"/>
          </a:p>
        </p:txBody>
      </p:sp>
      <p:grpSp>
        <p:nvGrpSpPr>
          <p:cNvPr id="4" name="Group 15"/>
          <p:cNvGrpSpPr>
            <a:grpSpLocks noChangeAspect="1"/>
          </p:cNvGrpSpPr>
          <p:nvPr/>
        </p:nvGrpSpPr>
        <p:grpSpPr bwMode="auto">
          <a:xfrm>
            <a:off x="2483769" y="3717032"/>
            <a:ext cx="1944216" cy="2527705"/>
            <a:chOff x="1348" y="2578"/>
            <a:chExt cx="863" cy="1122"/>
          </a:xfrm>
        </p:grpSpPr>
        <p:sp>
          <p:nvSpPr>
            <p:cNvPr id="5" name="AutoShape 14"/>
            <p:cNvSpPr>
              <a:spLocks noChangeAspect="1" noChangeArrowheads="1" noTextEdit="1"/>
            </p:cNvSpPr>
            <p:nvPr/>
          </p:nvSpPr>
          <p:spPr bwMode="auto">
            <a:xfrm>
              <a:off x="1348" y="2578"/>
              <a:ext cx="863" cy="11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" name="Freeform 16"/>
            <p:cNvSpPr>
              <a:spLocks/>
            </p:cNvSpPr>
            <p:nvPr/>
          </p:nvSpPr>
          <p:spPr bwMode="auto">
            <a:xfrm>
              <a:off x="1362" y="2591"/>
              <a:ext cx="836" cy="109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096"/>
                </a:cxn>
                <a:cxn ang="0">
                  <a:pos x="836" y="1096"/>
                </a:cxn>
                <a:cxn ang="0">
                  <a:pos x="836" y="200"/>
                </a:cxn>
                <a:cxn ang="0">
                  <a:pos x="627" y="0"/>
                </a:cxn>
                <a:cxn ang="0">
                  <a:pos x="0" y="0"/>
                </a:cxn>
              </a:cxnLst>
              <a:rect l="0" t="0" r="r" b="b"/>
              <a:pathLst>
                <a:path w="836" h="1096">
                  <a:moveTo>
                    <a:pt x="0" y="0"/>
                  </a:moveTo>
                  <a:lnTo>
                    <a:pt x="0" y="1096"/>
                  </a:lnTo>
                  <a:lnTo>
                    <a:pt x="836" y="1096"/>
                  </a:lnTo>
                  <a:lnTo>
                    <a:pt x="836" y="200"/>
                  </a:lnTo>
                  <a:lnTo>
                    <a:pt x="62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7" name="Freeform 17"/>
            <p:cNvSpPr>
              <a:spLocks/>
            </p:cNvSpPr>
            <p:nvPr/>
          </p:nvSpPr>
          <p:spPr bwMode="auto">
            <a:xfrm>
              <a:off x="1362" y="2591"/>
              <a:ext cx="836" cy="109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096"/>
                </a:cxn>
                <a:cxn ang="0">
                  <a:pos x="836" y="1096"/>
                </a:cxn>
                <a:cxn ang="0">
                  <a:pos x="836" y="200"/>
                </a:cxn>
                <a:cxn ang="0">
                  <a:pos x="627" y="0"/>
                </a:cxn>
                <a:cxn ang="0">
                  <a:pos x="0" y="0"/>
                </a:cxn>
              </a:cxnLst>
              <a:rect l="0" t="0" r="r" b="b"/>
              <a:pathLst>
                <a:path w="836" h="1096">
                  <a:moveTo>
                    <a:pt x="0" y="0"/>
                  </a:moveTo>
                  <a:lnTo>
                    <a:pt x="0" y="1096"/>
                  </a:lnTo>
                  <a:lnTo>
                    <a:pt x="836" y="1096"/>
                  </a:lnTo>
                  <a:lnTo>
                    <a:pt x="836" y="200"/>
                  </a:lnTo>
                  <a:lnTo>
                    <a:pt x="62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7938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auto">
            <a:xfrm>
              <a:off x="1989" y="2591"/>
              <a:ext cx="209" cy="2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9" y="200"/>
                </a:cxn>
                <a:cxn ang="0">
                  <a:pos x="0" y="200"/>
                </a:cxn>
                <a:cxn ang="0">
                  <a:pos x="0" y="0"/>
                </a:cxn>
              </a:cxnLst>
              <a:rect l="0" t="0" r="r" b="b"/>
              <a:pathLst>
                <a:path w="209" h="200">
                  <a:moveTo>
                    <a:pt x="0" y="0"/>
                  </a:moveTo>
                  <a:lnTo>
                    <a:pt x="209" y="200"/>
                  </a:lnTo>
                  <a:lnTo>
                    <a:pt x="0" y="2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" name="Freeform 19"/>
            <p:cNvSpPr>
              <a:spLocks/>
            </p:cNvSpPr>
            <p:nvPr/>
          </p:nvSpPr>
          <p:spPr bwMode="auto">
            <a:xfrm>
              <a:off x="1989" y="2591"/>
              <a:ext cx="209" cy="2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9" y="200"/>
                </a:cxn>
                <a:cxn ang="0">
                  <a:pos x="0" y="200"/>
                </a:cxn>
                <a:cxn ang="0">
                  <a:pos x="0" y="0"/>
                </a:cxn>
              </a:cxnLst>
              <a:rect l="0" t="0" r="r" b="b"/>
              <a:pathLst>
                <a:path w="209" h="200">
                  <a:moveTo>
                    <a:pt x="0" y="0"/>
                  </a:moveTo>
                  <a:lnTo>
                    <a:pt x="209" y="200"/>
                  </a:lnTo>
                  <a:lnTo>
                    <a:pt x="0" y="2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7938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" name="Freeform 20"/>
            <p:cNvSpPr>
              <a:spLocks/>
            </p:cNvSpPr>
            <p:nvPr/>
          </p:nvSpPr>
          <p:spPr bwMode="auto">
            <a:xfrm>
              <a:off x="1414" y="3001"/>
              <a:ext cx="732" cy="1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32" y="0"/>
                </a:cxn>
                <a:cxn ang="0">
                  <a:pos x="732" y="100"/>
                </a:cxn>
                <a:cxn ang="0">
                  <a:pos x="470" y="100"/>
                </a:cxn>
                <a:cxn ang="0">
                  <a:pos x="470" y="150"/>
                </a:cxn>
                <a:cxn ang="0">
                  <a:pos x="0" y="150"/>
                </a:cxn>
                <a:cxn ang="0">
                  <a:pos x="0" y="0"/>
                </a:cxn>
              </a:cxnLst>
              <a:rect l="0" t="0" r="r" b="b"/>
              <a:pathLst>
                <a:path w="732" h="150">
                  <a:moveTo>
                    <a:pt x="0" y="0"/>
                  </a:moveTo>
                  <a:lnTo>
                    <a:pt x="732" y="0"/>
                  </a:lnTo>
                  <a:lnTo>
                    <a:pt x="732" y="100"/>
                  </a:lnTo>
                  <a:lnTo>
                    <a:pt x="470" y="100"/>
                  </a:lnTo>
                  <a:lnTo>
                    <a:pt x="470" y="150"/>
                  </a:lnTo>
                  <a:lnTo>
                    <a:pt x="0" y="1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DCDC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1" name="Freeform 21"/>
            <p:cNvSpPr>
              <a:spLocks/>
            </p:cNvSpPr>
            <p:nvPr/>
          </p:nvSpPr>
          <p:spPr bwMode="auto">
            <a:xfrm>
              <a:off x="1414" y="3001"/>
              <a:ext cx="732" cy="1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32" y="0"/>
                </a:cxn>
                <a:cxn ang="0">
                  <a:pos x="732" y="100"/>
                </a:cxn>
                <a:cxn ang="0">
                  <a:pos x="470" y="100"/>
                </a:cxn>
                <a:cxn ang="0">
                  <a:pos x="470" y="150"/>
                </a:cxn>
                <a:cxn ang="0">
                  <a:pos x="0" y="150"/>
                </a:cxn>
                <a:cxn ang="0">
                  <a:pos x="0" y="0"/>
                </a:cxn>
              </a:cxnLst>
              <a:rect l="0" t="0" r="r" b="b"/>
              <a:pathLst>
                <a:path w="732" h="150">
                  <a:moveTo>
                    <a:pt x="0" y="0"/>
                  </a:moveTo>
                  <a:lnTo>
                    <a:pt x="732" y="0"/>
                  </a:lnTo>
                  <a:lnTo>
                    <a:pt x="732" y="100"/>
                  </a:lnTo>
                  <a:lnTo>
                    <a:pt x="470" y="100"/>
                  </a:lnTo>
                  <a:lnTo>
                    <a:pt x="470" y="150"/>
                  </a:lnTo>
                  <a:lnTo>
                    <a:pt x="0" y="15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7938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auto">
            <a:xfrm>
              <a:off x="1414" y="3339"/>
              <a:ext cx="732" cy="14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32" y="0"/>
                </a:cxn>
                <a:cxn ang="0">
                  <a:pos x="732" y="99"/>
                </a:cxn>
                <a:cxn ang="0">
                  <a:pos x="470" y="99"/>
                </a:cxn>
                <a:cxn ang="0">
                  <a:pos x="470" y="149"/>
                </a:cxn>
                <a:cxn ang="0">
                  <a:pos x="0" y="149"/>
                </a:cxn>
                <a:cxn ang="0">
                  <a:pos x="0" y="0"/>
                </a:cxn>
              </a:cxnLst>
              <a:rect l="0" t="0" r="r" b="b"/>
              <a:pathLst>
                <a:path w="732" h="149">
                  <a:moveTo>
                    <a:pt x="0" y="0"/>
                  </a:moveTo>
                  <a:lnTo>
                    <a:pt x="732" y="0"/>
                  </a:lnTo>
                  <a:lnTo>
                    <a:pt x="732" y="99"/>
                  </a:lnTo>
                  <a:lnTo>
                    <a:pt x="470" y="99"/>
                  </a:lnTo>
                  <a:lnTo>
                    <a:pt x="470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DCDC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3" name="Freeform 23"/>
            <p:cNvSpPr>
              <a:spLocks/>
            </p:cNvSpPr>
            <p:nvPr/>
          </p:nvSpPr>
          <p:spPr bwMode="auto">
            <a:xfrm>
              <a:off x="1414" y="3339"/>
              <a:ext cx="732" cy="14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32" y="0"/>
                </a:cxn>
                <a:cxn ang="0">
                  <a:pos x="732" y="99"/>
                </a:cxn>
                <a:cxn ang="0">
                  <a:pos x="470" y="99"/>
                </a:cxn>
                <a:cxn ang="0">
                  <a:pos x="470" y="149"/>
                </a:cxn>
                <a:cxn ang="0">
                  <a:pos x="0" y="149"/>
                </a:cxn>
                <a:cxn ang="0">
                  <a:pos x="0" y="0"/>
                </a:cxn>
              </a:cxnLst>
              <a:rect l="0" t="0" r="r" b="b"/>
              <a:pathLst>
                <a:path w="732" h="149">
                  <a:moveTo>
                    <a:pt x="0" y="0"/>
                  </a:moveTo>
                  <a:lnTo>
                    <a:pt x="732" y="0"/>
                  </a:lnTo>
                  <a:lnTo>
                    <a:pt x="732" y="99"/>
                  </a:lnTo>
                  <a:lnTo>
                    <a:pt x="470" y="99"/>
                  </a:lnTo>
                  <a:lnTo>
                    <a:pt x="470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7938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4" name="Line 24"/>
            <p:cNvSpPr>
              <a:spLocks noChangeShapeType="1"/>
            </p:cNvSpPr>
            <p:nvPr/>
          </p:nvSpPr>
          <p:spPr bwMode="auto">
            <a:xfrm>
              <a:off x="1435" y="2890"/>
              <a:ext cx="711" cy="1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5" name="Line 25"/>
            <p:cNvSpPr>
              <a:spLocks noChangeShapeType="1"/>
            </p:cNvSpPr>
            <p:nvPr/>
          </p:nvSpPr>
          <p:spPr bwMode="auto">
            <a:xfrm>
              <a:off x="1435" y="2940"/>
              <a:ext cx="428" cy="1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7" name="Line 27"/>
            <p:cNvSpPr>
              <a:spLocks noChangeShapeType="1"/>
            </p:cNvSpPr>
            <p:nvPr/>
          </p:nvSpPr>
          <p:spPr bwMode="auto">
            <a:xfrm>
              <a:off x="1435" y="3239"/>
              <a:ext cx="606" cy="1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8" name="Line 28"/>
            <p:cNvSpPr>
              <a:spLocks noChangeShapeType="1"/>
            </p:cNvSpPr>
            <p:nvPr/>
          </p:nvSpPr>
          <p:spPr bwMode="auto">
            <a:xfrm>
              <a:off x="1435" y="3288"/>
              <a:ext cx="397" cy="1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9" name="Line 29"/>
            <p:cNvSpPr>
              <a:spLocks noChangeShapeType="1"/>
            </p:cNvSpPr>
            <p:nvPr/>
          </p:nvSpPr>
          <p:spPr bwMode="auto">
            <a:xfrm>
              <a:off x="1435" y="2840"/>
              <a:ext cx="428" cy="1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0" name="Line 30"/>
            <p:cNvSpPr>
              <a:spLocks noChangeShapeType="1"/>
            </p:cNvSpPr>
            <p:nvPr/>
          </p:nvSpPr>
          <p:spPr bwMode="auto">
            <a:xfrm>
              <a:off x="1414" y="3538"/>
              <a:ext cx="428" cy="1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1" name="Line 31"/>
            <p:cNvSpPr>
              <a:spLocks noChangeShapeType="1"/>
            </p:cNvSpPr>
            <p:nvPr/>
          </p:nvSpPr>
          <p:spPr bwMode="auto">
            <a:xfrm>
              <a:off x="1414" y="3587"/>
              <a:ext cx="554" cy="1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33" name="Rectangle 46"/>
          <p:cNvSpPr>
            <a:spLocks noChangeArrowheads="1"/>
          </p:cNvSpPr>
          <p:nvPr/>
        </p:nvSpPr>
        <p:spPr bwMode="auto">
          <a:xfrm>
            <a:off x="305475" y="4725144"/>
            <a:ext cx="1890261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en-US" altLang="ja-JP" dirty="0" smtClean="0"/>
              <a:t>copy-and-modify</a:t>
            </a:r>
            <a:endParaRPr kumimoji="1" lang="en-US" altLang="ja-JP" dirty="0"/>
          </a:p>
        </p:txBody>
      </p:sp>
      <p:sp>
        <p:nvSpPr>
          <p:cNvPr id="34" name="Rectangle 47"/>
          <p:cNvSpPr>
            <a:spLocks noChangeArrowheads="1"/>
          </p:cNvSpPr>
          <p:nvPr/>
        </p:nvSpPr>
        <p:spPr bwMode="auto">
          <a:xfrm>
            <a:off x="4572000" y="4697967"/>
            <a:ext cx="2080326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kumimoji="1" lang="en-US" altLang="ja-JP" dirty="0" smtClean="0"/>
              <a:t>copy-and-modify</a:t>
            </a:r>
            <a:endParaRPr kumimoji="1" lang="en-US" altLang="ja-JP" dirty="0"/>
          </a:p>
        </p:txBody>
      </p:sp>
      <p:sp>
        <p:nvSpPr>
          <p:cNvPr id="35" name="フリーフォーム 34"/>
          <p:cNvSpPr/>
          <p:nvPr/>
        </p:nvSpPr>
        <p:spPr>
          <a:xfrm>
            <a:off x="1835696" y="5013176"/>
            <a:ext cx="859489" cy="500066"/>
          </a:xfrm>
          <a:custGeom>
            <a:avLst/>
            <a:gdLst>
              <a:gd name="connsiteX0" fmla="*/ 650875 w 650875"/>
              <a:gd name="connsiteY0" fmla="*/ 0 h 571500"/>
              <a:gd name="connsiteX1" fmla="*/ 3175 w 650875"/>
              <a:gd name="connsiteY1" fmla="*/ 314325 h 571500"/>
              <a:gd name="connsiteX2" fmla="*/ 631825 w 650875"/>
              <a:gd name="connsiteY2" fmla="*/ 571500 h 571500"/>
              <a:gd name="connsiteX3" fmla="*/ 631825 w 650875"/>
              <a:gd name="connsiteY3" fmla="*/ 571500 h 571500"/>
              <a:gd name="connsiteX4" fmla="*/ 631825 w 650875"/>
              <a:gd name="connsiteY4" fmla="*/ 571500 h 571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0875" h="571500">
                <a:moveTo>
                  <a:pt x="650875" y="0"/>
                </a:moveTo>
                <a:cubicBezTo>
                  <a:pt x="328612" y="109537"/>
                  <a:pt x="6350" y="219075"/>
                  <a:pt x="3175" y="314325"/>
                </a:cubicBezTo>
                <a:cubicBezTo>
                  <a:pt x="0" y="409575"/>
                  <a:pt x="631825" y="571500"/>
                  <a:pt x="631825" y="571500"/>
                </a:cubicBezTo>
                <a:lnTo>
                  <a:pt x="631825" y="571500"/>
                </a:lnTo>
                <a:lnTo>
                  <a:pt x="631825" y="571500"/>
                </a:lnTo>
              </a:path>
            </a:pathLst>
          </a:custGeom>
          <a:ln>
            <a:tailEnd type="triangle" w="lg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フリーフォーム 35"/>
          <p:cNvSpPr/>
          <p:nvPr/>
        </p:nvSpPr>
        <p:spPr>
          <a:xfrm>
            <a:off x="4283968" y="4613150"/>
            <a:ext cx="2303983" cy="172995"/>
          </a:xfrm>
          <a:custGeom>
            <a:avLst/>
            <a:gdLst>
              <a:gd name="connsiteX0" fmla="*/ 0 w 2019300"/>
              <a:gd name="connsiteY0" fmla="*/ 114300 h 114300"/>
              <a:gd name="connsiteX1" fmla="*/ 1076325 w 2019300"/>
              <a:gd name="connsiteY1" fmla="*/ 19050 h 114300"/>
              <a:gd name="connsiteX2" fmla="*/ 2019300 w 2019300"/>
              <a:gd name="connsiteY2" fmla="*/ 0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19300" h="114300">
                <a:moveTo>
                  <a:pt x="0" y="114300"/>
                </a:moveTo>
                <a:cubicBezTo>
                  <a:pt x="369887" y="76200"/>
                  <a:pt x="739775" y="38100"/>
                  <a:pt x="1076325" y="19050"/>
                </a:cubicBezTo>
                <a:cubicBezTo>
                  <a:pt x="1412875" y="0"/>
                  <a:pt x="1716087" y="0"/>
                  <a:pt x="2019300" y="0"/>
                </a:cubicBezTo>
              </a:path>
            </a:pathLst>
          </a:custGeom>
          <a:ln>
            <a:tailEnd type="triangle" w="lg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6" name="Picture 2" descr="C:\Documents and Settings\ishio\Local Settings\Temporary Internet Files\Content.IE5\PN118630\MC90032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5669558"/>
            <a:ext cx="648072" cy="396561"/>
          </a:xfrm>
          <a:prstGeom prst="rect">
            <a:avLst/>
          </a:prstGeom>
          <a:noFill/>
        </p:spPr>
      </p:pic>
      <p:pic>
        <p:nvPicPr>
          <p:cNvPr id="39" name="Picture 2" descr="C:\Documents and Settings\ishio\Local Settings\Temporary Internet Files\Content.IE5\PN118630\MC90032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248" y="4498114"/>
            <a:ext cx="706066" cy="432048"/>
          </a:xfrm>
          <a:prstGeom prst="rect">
            <a:avLst/>
          </a:prstGeom>
          <a:noFill/>
        </p:spPr>
      </p:pic>
      <p:sp>
        <p:nvSpPr>
          <p:cNvPr id="41" name="フリーフォーム 40"/>
          <p:cNvSpPr/>
          <p:nvPr/>
        </p:nvSpPr>
        <p:spPr>
          <a:xfrm>
            <a:off x="5940152" y="4841983"/>
            <a:ext cx="720080" cy="1080120"/>
          </a:xfrm>
          <a:custGeom>
            <a:avLst/>
            <a:gdLst>
              <a:gd name="connsiteX0" fmla="*/ 650875 w 650875"/>
              <a:gd name="connsiteY0" fmla="*/ 0 h 571500"/>
              <a:gd name="connsiteX1" fmla="*/ 3175 w 650875"/>
              <a:gd name="connsiteY1" fmla="*/ 314325 h 571500"/>
              <a:gd name="connsiteX2" fmla="*/ 631825 w 650875"/>
              <a:gd name="connsiteY2" fmla="*/ 571500 h 571500"/>
              <a:gd name="connsiteX3" fmla="*/ 631825 w 650875"/>
              <a:gd name="connsiteY3" fmla="*/ 571500 h 571500"/>
              <a:gd name="connsiteX4" fmla="*/ 631825 w 650875"/>
              <a:gd name="connsiteY4" fmla="*/ 571500 h 571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0875" h="571500">
                <a:moveTo>
                  <a:pt x="650875" y="0"/>
                </a:moveTo>
                <a:cubicBezTo>
                  <a:pt x="328612" y="109537"/>
                  <a:pt x="6350" y="219075"/>
                  <a:pt x="3175" y="314325"/>
                </a:cubicBezTo>
                <a:cubicBezTo>
                  <a:pt x="0" y="409575"/>
                  <a:pt x="631825" y="571500"/>
                  <a:pt x="631825" y="571500"/>
                </a:cubicBezTo>
                <a:lnTo>
                  <a:pt x="631825" y="571500"/>
                </a:lnTo>
                <a:lnTo>
                  <a:pt x="631825" y="571500"/>
                </a:lnTo>
              </a:path>
            </a:pathLst>
          </a:custGeom>
          <a:ln>
            <a:tailEnd type="triangle" w="lg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4" name="直線コネクタ 43"/>
          <p:cNvCxnSpPr/>
          <p:nvPr/>
        </p:nvCxnSpPr>
        <p:spPr>
          <a:xfrm rot="5400000">
            <a:off x="6804248" y="4337927"/>
            <a:ext cx="432048" cy="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45" name="正方形/長方形 44"/>
          <p:cNvSpPr/>
          <p:nvPr/>
        </p:nvSpPr>
        <p:spPr>
          <a:xfrm>
            <a:off x="7020272" y="4049895"/>
            <a:ext cx="504056" cy="2880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 b="1" dirty="0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6948264" y="3977887"/>
            <a:ext cx="641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 smtClean="0">
                <a:latin typeface="Tahoma" pitchFamily="34" charset="0"/>
                <a:cs typeface="Tahoma" pitchFamily="34" charset="0"/>
              </a:rPr>
              <a:t>bug</a:t>
            </a:r>
            <a:endParaRPr kumimoji="1" lang="ja-JP" altLang="en-US" dirty="0">
              <a:latin typeface="Tahoma" pitchFamily="34" charset="0"/>
              <a:cs typeface="Tahoma" pitchFamily="34" charset="0"/>
            </a:endParaRPr>
          </a:p>
        </p:txBody>
      </p:sp>
      <p:cxnSp>
        <p:nvCxnSpPr>
          <p:cNvPr id="49" name="直線コネクタ 48"/>
          <p:cNvCxnSpPr/>
          <p:nvPr/>
        </p:nvCxnSpPr>
        <p:spPr>
          <a:xfrm rot="5400000">
            <a:off x="6882933" y="5562063"/>
            <a:ext cx="432048" cy="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50" name="正方形/長方形 49"/>
          <p:cNvSpPr/>
          <p:nvPr/>
        </p:nvSpPr>
        <p:spPr>
          <a:xfrm>
            <a:off x="7098957" y="5346039"/>
            <a:ext cx="504056" cy="2880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 b="1" dirty="0"/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7026949" y="5264739"/>
            <a:ext cx="641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 smtClean="0">
                <a:latin typeface="Tahoma" pitchFamily="34" charset="0"/>
                <a:cs typeface="Tahoma" pitchFamily="34" charset="0"/>
              </a:rPr>
              <a:t>bug</a:t>
            </a:r>
            <a:endParaRPr kumimoji="1" lang="ja-JP" altLang="en-US" dirty="0">
              <a:latin typeface="Tahoma" pitchFamily="34" charset="0"/>
              <a:cs typeface="Tahoma" pitchFamily="34" charset="0"/>
            </a:endParaRPr>
          </a:p>
        </p:txBody>
      </p:sp>
      <p:grpSp>
        <p:nvGrpSpPr>
          <p:cNvPr id="52" name="Group 15"/>
          <p:cNvGrpSpPr>
            <a:grpSpLocks noChangeAspect="1"/>
          </p:cNvGrpSpPr>
          <p:nvPr/>
        </p:nvGrpSpPr>
        <p:grpSpPr bwMode="auto">
          <a:xfrm>
            <a:off x="4860032" y="5236293"/>
            <a:ext cx="936104" cy="1217043"/>
            <a:chOff x="1348" y="2578"/>
            <a:chExt cx="863" cy="1122"/>
          </a:xfrm>
        </p:grpSpPr>
        <p:sp>
          <p:nvSpPr>
            <p:cNvPr id="53" name="AutoShape 14"/>
            <p:cNvSpPr>
              <a:spLocks noChangeAspect="1" noChangeArrowheads="1" noTextEdit="1"/>
            </p:cNvSpPr>
            <p:nvPr/>
          </p:nvSpPr>
          <p:spPr bwMode="auto">
            <a:xfrm>
              <a:off x="1348" y="2578"/>
              <a:ext cx="863" cy="11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4" name="Freeform 16"/>
            <p:cNvSpPr>
              <a:spLocks/>
            </p:cNvSpPr>
            <p:nvPr/>
          </p:nvSpPr>
          <p:spPr bwMode="auto">
            <a:xfrm>
              <a:off x="1362" y="2591"/>
              <a:ext cx="836" cy="109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096"/>
                </a:cxn>
                <a:cxn ang="0">
                  <a:pos x="836" y="1096"/>
                </a:cxn>
                <a:cxn ang="0">
                  <a:pos x="836" y="200"/>
                </a:cxn>
                <a:cxn ang="0">
                  <a:pos x="627" y="0"/>
                </a:cxn>
                <a:cxn ang="0">
                  <a:pos x="0" y="0"/>
                </a:cxn>
              </a:cxnLst>
              <a:rect l="0" t="0" r="r" b="b"/>
              <a:pathLst>
                <a:path w="836" h="1096">
                  <a:moveTo>
                    <a:pt x="0" y="0"/>
                  </a:moveTo>
                  <a:lnTo>
                    <a:pt x="0" y="1096"/>
                  </a:lnTo>
                  <a:lnTo>
                    <a:pt x="836" y="1096"/>
                  </a:lnTo>
                  <a:lnTo>
                    <a:pt x="836" y="200"/>
                  </a:lnTo>
                  <a:lnTo>
                    <a:pt x="62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5" name="Freeform 17"/>
            <p:cNvSpPr>
              <a:spLocks/>
            </p:cNvSpPr>
            <p:nvPr/>
          </p:nvSpPr>
          <p:spPr bwMode="auto">
            <a:xfrm>
              <a:off x="1362" y="2591"/>
              <a:ext cx="836" cy="109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096"/>
                </a:cxn>
                <a:cxn ang="0">
                  <a:pos x="836" y="1096"/>
                </a:cxn>
                <a:cxn ang="0">
                  <a:pos x="836" y="200"/>
                </a:cxn>
                <a:cxn ang="0">
                  <a:pos x="627" y="0"/>
                </a:cxn>
                <a:cxn ang="0">
                  <a:pos x="0" y="0"/>
                </a:cxn>
              </a:cxnLst>
              <a:rect l="0" t="0" r="r" b="b"/>
              <a:pathLst>
                <a:path w="836" h="1096">
                  <a:moveTo>
                    <a:pt x="0" y="0"/>
                  </a:moveTo>
                  <a:lnTo>
                    <a:pt x="0" y="1096"/>
                  </a:lnTo>
                  <a:lnTo>
                    <a:pt x="836" y="1096"/>
                  </a:lnTo>
                  <a:lnTo>
                    <a:pt x="836" y="200"/>
                  </a:lnTo>
                  <a:lnTo>
                    <a:pt x="62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7938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6" name="Freeform 18"/>
            <p:cNvSpPr>
              <a:spLocks/>
            </p:cNvSpPr>
            <p:nvPr/>
          </p:nvSpPr>
          <p:spPr bwMode="auto">
            <a:xfrm>
              <a:off x="1989" y="2591"/>
              <a:ext cx="209" cy="2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9" y="200"/>
                </a:cxn>
                <a:cxn ang="0">
                  <a:pos x="0" y="200"/>
                </a:cxn>
                <a:cxn ang="0">
                  <a:pos x="0" y="0"/>
                </a:cxn>
              </a:cxnLst>
              <a:rect l="0" t="0" r="r" b="b"/>
              <a:pathLst>
                <a:path w="209" h="200">
                  <a:moveTo>
                    <a:pt x="0" y="0"/>
                  </a:moveTo>
                  <a:lnTo>
                    <a:pt x="209" y="200"/>
                  </a:lnTo>
                  <a:lnTo>
                    <a:pt x="0" y="2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7" name="Freeform 19"/>
            <p:cNvSpPr>
              <a:spLocks/>
            </p:cNvSpPr>
            <p:nvPr/>
          </p:nvSpPr>
          <p:spPr bwMode="auto">
            <a:xfrm>
              <a:off x="1989" y="2591"/>
              <a:ext cx="209" cy="2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9" y="200"/>
                </a:cxn>
                <a:cxn ang="0">
                  <a:pos x="0" y="200"/>
                </a:cxn>
                <a:cxn ang="0">
                  <a:pos x="0" y="0"/>
                </a:cxn>
              </a:cxnLst>
              <a:rect l="0" t="0" r="r" b="b"/>
              <a:pathLst>
                <a:path w="209" h="200">
                  <a:moveTo>
                    <a:pt x="0" y="0"/>
                  </a:moveTo>
                  <a:lnTo>
                    <a:pt x="209" y="200"/>
                  </a:lnTo>
                  <a:lnTo>
                    <a:pt x="0" y="2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7938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8" name="Freeform 20"/>
            <p:cNvSpPr>
              <a:spLocks/>
            </p:cNvSpPr>
            <p:nvPr/>
          </p:nvSpPr>
          <p:spPr bwMode="auto">
            <a:xfrm>
              <a:off x="1414" y="3001"/>
              <a:ext cx="732" cy="1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32" y="0"/>
                </a:cxn>
                <a:cxn ang="0">
                  <a:pos x="732" y="100"/>
                </a:cxn>
                <a:cxn ang="0">
                  <a:pos x="470" y="100"/>
                </a:cxn>
                <a:cxn ang="0">
                  <a:pos x="470" y="150"/>
                </a:cxn>
                <a:cxn ang="0">
                  <a:pos x="0" y="150"/>
                </a:cxn>
                <a:cxn ang="0">
                  <a:pos x="0" y="0"/>
                </a:cxn>
              </a:cxnLst>
              <a:rect l="0" t="0" r="r" b="b"/>
              <a:pathLst>
                <a:path w="732" h="150">
                  <a:moveTo>
                    <a:pt x="0" y="0"/>
                  </a:moveTo>
                  <a:lnTo>
                    <a:pt x="732" y="0"/>
                  </a:lnTo>
                  <a:lnTo>
                    <a:pt x="732" y="100"/>
                  </a:lnTo>
                  <a:lnTo>
                    <a:pt x="470" y="100"/>
                  </a:lnTo>
                  <a:lnTo>
                    <a:pt x="470" y="150"/>
                  </a:lnTo>
                  <a:lnTo>
                    <a:pt x="0" y="1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DCDC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9" name="Freeform 21"/>
            <p:cNvSpPr>
              <a:spLocks/>
            </p:cNvSpPr>
            <p:nvPr/>
          </p:nvSpPr>
          <p:spPr bwMode="auto">
            <a:xfrm>
              <a:off x="1414" y="3001"/>
              <a:ext cx="732" cy="1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32" y="0"/>
                </a:cxn>
                <a:cxn ang="0">
                  <a:pos x="732" y="100"/>
                </a:cxn>
                <a:cxn ang="0">
                  <a:pos x="470" y="100"/>
                </a:cxn>
                <a:cxn ang="0">
                  <a:pos x="470" y="150"/>
                </a:cxn>
                <a:cxn ang="0">
                  <a:pos x="0" y="150"/>
                </a:cxn>
                <a:cxn ang="0">
                  <a:pos x="0" y="0"/>
                </a:cxn>
              </a:cxnLst>
              <a:rect l="0" t="0" r="r" b="b"/>
              <a:pathLst>
                <a:path w="732" h="150">
                  <a:moveTo>
                    <a:pt x="0" y="0"/>
                  </a:moveTo>
                  <a:lnTo>
                    <a:pt x="732" y="0"/>
                  </a:lnTo>
                  <a:lnTo>
                    <a:pt x="732" y="100"/>
                  </a:lnTo>
                  <a:lnTo>
                    <a:pt x="470" y="100"/>
                  </a:lnTo>
                  <a:lnTo>
                    <a:pt x="470" y="150"/>
                  </a:lnTo>
                  <a:lnTo>
                    <a:pt x="0" y="15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7938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0" name="Freeform 22"/>
            <p:cNvSpPr>
              <a:spLocks/>
            </p:cNvSpPr>
            <p:nvPr/>
          </p:nvSpPr>
          <p:spPr bwMode="auto">
            <a:xfrm>
              <a:off x="1414" y="3339"/>
              <a:ext cx="732" cy="14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32" y="0"/>
                </a:cxn>
                <a:cxn ang="0">
                  <a:pos x="732" y="99"/>
                </a:cxn>
                <a:cxn ang="0">
                  <a:pos x="470" y="99"/>
                </a:cxn>
                <a:cxn ang="0">
                  <a:pos x="470" y="149"/>
                </a:cxn>
                <a:cxn ang="0">
                  <a:pos x="0" y="149"/>
                </a:cxn>
                <a:cxn ang="0">
                  <a:pos x="0" y="0"/>
                </a:cxn>
              </a:cxnLst>
              <a:rect l="0" t="0" r="r" b="b"/>
              <a:pathLst>
                <a:path w="732" h="149">
                  <a:moveTo>
                    <a:pt x="0" y="0"/>
                  </a:moveTo>
                  <a:lnTo>
                    <a:pt x="732" y="0"/>
                  </a:lnTo>
                  <a:lnTo>
                    <a:pt x="732" y="99"/>
                  </a:lnTo>
                  <a:lnTo>
                    <a:pt x="470" y="99"/>
                  </a:lnTo>
                  <a:lnTo>
                    <a:pt x="470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DCDC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1" name="Freeform 23"/>
            <p:cNvSpPr>
              <a:spLocks/>
            </p:cNvSpPr>
            <p:nvPr/>
          </p:nvSpPr>
          <p:spPr bwMode="auto">
            <a:xfrm>
              <a:off x="1414" y="3339"/>
              <a:ext cx="732" cy="14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32" y="0"/>
                </a:cxn>
                <a:cxn ang="0">
                  <a:pos x="732" y="99"/>
                </a:cxn>
                <a:cxn ang="0">
                  <a:pos x="470" y="99"/>
                </a:cxn>
                <a:cxn ang="0">
                  <a:pos x="470" y="149"/>
                </a:cxn>
                <a:cxn ang="0">
                  <a:pos x="0" y="149"/>
                </a:cxn>
                <a:cxn ang="0">
                  <a:pos x="0" y="0"/>
                </a:cxn>
              </a:cxnLst>
              <a:rect l="0" t="0" r="r" b="b"/>
              <a:pathLst>
                <a:path w="732" h="149">
                  <a:moveTo>
                    <a:pt x="0" y="0"/>
                  </a:moveTo>
                  <a:lnTo>
                    <a:pt x="732" y="0"/>
                  </a:lnTo>
                  <a:lnTo>
                    <a:pt x="732" y="99"/>
                  </a:lnTo>
                  <a:lnTo>
                    <a:pt x="470" y="99"/>
                  </a:lnTo>
                  <a:lnTo>
                    <a:pt x="470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7938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2" name="Line 24"/>
            <p:cNvSpPr>
              <a:spLocks noChangeShapeType="1"/>
            </p:cNvSpPr>
            <p:nvPr/>
          </p:nvSpPr>
          <p:spPr bwMode="auto">
            <a:xfrm>
              <a:off x="1435" y="2890"/>
              <a:ext cx="711" cy="1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3" name="Line 25"/>
            <p:cNvSpPr>
              <a:spLocks noChangeShapeType="1"/>
            </p:cNvSpPr>
            <p:nvPr/>
          </p:nvSpPr>
          <p:spPr bwMode="auto">
            <a:xfrm>
              <a:off x="1435" y="2940"/>
              <a:ext cx="428" cy="1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4" name="Line 27"/>
            <p:cNvSpPr>
              <a:spLocks noChangeShapeType="1"/>
            </p:cNvSpPr>
            <p:nvPr/>
          </p:nvSpPr>
          <p:spPr bwMode="auto">
            <a:xfrm>
              <a:off x="1435" y="3239"/>
              <a:ext cx="606" cy="1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5" name="Line 28"/>
            <p:cNvSpPr>
              <a:spLocks noChangeShapeType="1"/>
            </p:cNvSpPr>
            <p:nvPr/>
          </p:nvSpPr>
          <p:spPr bwMode="auto">
            <a:xfrm>
              <a:off x="1435" y="3288"/>
              <a:ext cx="397" cy="1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6" name="Line 29"/>
            <p:cNvSpPr>
              <a:spLocks noChangeShapeType="1"/>
            </p:cNvSpPr>
            <p:nvPr/>
          </p:nvSpPr>
          <p:spPr bwMode="auto">
            <a:xfrm>
              <a:off x="1435" y="2840"/>
              <a:ext cx="428" cy="1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7" name="Line 30"/>
            <p:cNvSpPr>
              <a:spLocks noChangeShapeType="1"/>
            </p:cNvSpPr>
            <p:nvPr/>
          </p:nvSpPr>
          <p:spPr bwMode="auto">
            <a:xfrm>
              <a:off x="1414" y="3538"/>
              <a:ext cx="428" cy="1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8" name="Line 31"/>
            <p:cNvSpPr>
              <a:spLocks noChangeShapeType="1"/>
            </p:cNvSpPr>
            <p:nvPr/>
          </p:nvSpPr>
          <p:spPr bwMode="auto">
            <a:xfrm>
              <a:off x="1414" y="3587"/>
              <a:ext cx="554" cy="1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69" name="フリーフォーム 68"/>
          <p:cNvSpPr/>
          <p:nvPr/>
        </p:nvSpPr>
        <p:spPr>
          <a:xfrm flipV="1">
            <a:off x="4283969" y="5546211"/>
            <a:ext cx="648072" cy="619093"/>
          </a:xfrm>
          <a:custGeom>
            <a:avLst/>
            <a:gdLst>
              <a:gd name="connsiteX0" fmla="*/ 0 w 2019300"/>
              <a:gd name="connsiteY0" fmla="*/ 114300 h 114300"/>
              <a:gd name="connsiteX1" fmla="*/ 1076325 w 2019300"/>
              <a:gd name="connsiteY1" fmla="*/ 19050 h 114300"/>
              <a:gd name="connsiteX2" fmla="*/ 2019300 w 2019300"/>
              <a:gd name="connsiteY2" fmla="*/ 0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19300" h="114300">
                <a:moveTo>
                  <a:pt x="0" y="114300"/>
                </a:moveTo>
                <a:cubicBezTo>
                  <a:pt x="369887" y="76200"/>
                  <a:pt x="739775" y="38100"/>
                  <a:pt x="1076325" y="19050"/>
                </a:cubicBezTo>
                <a:cubicBezTo>
                  <a:pt x="1412875" y="0"/>
                  <a:pt x="1716087" y="0"/>
                  <a:pt x="2019300" y="0"/>
                </a:cubicBezTo>
              </a:path>
            </a:pathLst>
          </a:custGeom>
          <a:ln>
            <a:tailEnd type="triangle" w="lg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フリーフォーム 69"/>
          <p:cNvSpPr/>
          <p:nvPr/>
        </p:nvSpPr>
        <p:spPr>
          <a:xfrm flipV="1">
            <a:off x="4283968" y="5517232"/>
            <a:ext cx="648072" cy="216024"/>
          </a:xfrm>
          <a:custGeom>
            <a:avLst/>
            <a:gdLst>
              <a:gd name="connsiteX0" fmla="*/ 0 w 2019300"/>
              <a:gd name="connsiteY0" fmla="*/ 114300 h 114300"/>
              <a:gd name="connsiteX1" fmla="*/ 1076325 w 2019300"/>
              <a:gd name="connsiteY1" fmla="*/ 19050 h 114300"/>
              <a:gd name="connsiteX2" fmla="*/ 2019300 w 2019300"/>
              <a:gd name="connsiteY2" fmla="*/ 0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19300" h="114300">
                <a:moveTo>
                  <a:pt x="0" y="114300"/>
                </a:moveTo>
                <a:cubicBezTo>
                  <a:pt x="369887" y="76200"/>
                  <a:pt x="739775" y="38100"/>
                  <a:pt x="1076325" y="19050"/>
                </a:cubicBezTo>
                <a:cubicBezTo>
                  <a:pt x="1412875" y="0"/>
                  <a:pt x="1716087" y="0"/>
                  <a:pt x="2019300" y="0"/>
                </a:cubicBezTo>
              </a:path>
            </a:pathLst>
          </a:custGeom>
          <a:ln>
            <a:tailEnd type="triangle" w="lg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スライド番号プレースホルダ 7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86800" cy="1143000"/>
          </a:xfrm>
        </p:spPr>
        <p:txBody>
          <a:bodyPr/>
          <a:lstStyle/>
          <a:p>
            <a:pPr algn="l"/>
            <a:r>
              <a:rPr lang="en-US" altLang="ja-JP" dirty="0" smtClean="0"/>
              <a:t>A bug-fix process for code clones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lang="en-US" altLang="ja-JP" sz="2800" dirty="0" smtClean="0"/>
              <a:t>A bug is reported by a user.</a:t>
            </a:r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lang="en-US" altLang="ja-JP" sz="2800" dirty="0" smtClean="0"/>
              <a:t>Developers identify the cause of the bug.</a:t>
            </a:r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lang="en-US" altLang="ja-JP" sz="2800" dirty="0" smtClean="0"/>
              <a:t>They inspect source code to find the same problem in other locations.</a:t>
            </a:r>
          </a:p>
          <a:p>
            <a:pPr marL="914400" lvl="1" indent="-514350">
              <a:lnSpc>
                <a:spcPct val="110000"/>
              </a:lnSpc>
              <a:buNone/>
            </a:pPr>
            <a:r>
              <a:rPr lang="en-US" altLang="ja-JP" sz="2400" dirty="0" smtClean="0"/>
              <a:t>	</a:t>
            </a:r>
            <a:r>
              <a:rPr lang="en-US" altLang="ja-JP" sz="2200" dirty="0" smtClean="0"/>
              <a:t>Similar code fragments exist if modularization is not perfect.</a:t>
            </a:r>
          </a:p>
          <a:p>
            <a:pPr marL="914400" lvl="1" indent="-514350">
              <a:lnSpc>
                <a:spcPct val="110000"/>
              </a:lnSpc>
              <a:buNone/>
            </a:pPr>
            <a:r>
              <a:rPr lang="en-US" altLang="ja-JP" sz="2200" dirty="0" smtClean="0"/>
              <a:t>	</a:t>
            </a:r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lang="en-US" altLang="ja-JP" sz="2800" dirty="0" smtClean="0"/>
              <a:t>They fix the bug and run a regression test.</a:t>
            </a:r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lang="en-US" altLang="ja-JP" sz="2800" dirty="0" smtClean="0"/>
              <a:t>They report the bug fix to the user.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3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86800" cy="1143000"/>
          </a:xfrm>
        </p:spPr>
        <p:txBody>
          <a:bodyPr/>
          <a:lstStyle/>
          <a:p>
            <a:r>
              <a:rPr kumimoji="1" lang="en-US" altLang="ja-JP" sz="4000" dirty="0" smtClean="0"/>
              <a:t>How to find the same problem</a:t>
            </a:r>
            <a:endParaRPr kumimoji="1" lang="ja-JP" altLang="en-US" sz="4000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23528" y="1600200"/>
            <a:ext cx="8424936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altLang="ja-JP" sz="2800" dirty="0" smtClean="0"/>
              <a:t>A developer picks up keywords from the code fragment including the bug.</a:t>
            </a:r>
          </a:p>
          <a:p>
            <a:pPr marL="514350" indent="-514350">
              <a:buFont typeface="+mj-lt"/>
              <a:buAutoNum type="arabicPeriod"/>
            </a:pPr>
            <a:endParaRPr lang="en-US" altLang="ja-JP" sz="1050" dirty="0" smtClean="0"/>
          </a:p>
          <a:p>
            <a:pPr marL="514350" indent="-514350">
              <a:buFont typeface="+mj-lt"/>
              <a:buAutoNum type="arabicPeriod"/>
            </a:pPr>
            <a:r>
              <a:rPr lang="en-US" altLang="ja-JP" sz="2800" dirty="0" smtClean="0"/>
              <a:t>The developer executes </a:t>
            </a:r>
            <a:r>
              <a:rPr lang="en-US" altLang="ja-JP" sz="2800" b="1" dirty="0" smtClean="0"/>
              <a:t>grep </a:t>
            </a:r>
            <a:r>
              <a:rPr lang="en-US" altLang="ja-JP" sz="2800" dirty="0" smtClean="0"/>
              <a:t>with the search keywords.  </a:t>
            </a:r>
          </a:p>
          <a:p>
            <a:pPr marL="514350" indent="-514350">
              <a:buFont typeface="+mj-lt"/>
              <a:buAutoNum type="arabicPeriod"/>
            </a:pPr>
            <a:endParaRPr lang="en-US" altLang="ja-JP" sz="1050" dirty="0" smtClean="0"/>
          </a:p>
          <a:p>
            <a:pPr marL="514350" indent="-514350">
              <a:buFont typeface="+mj-lt"/>
              <a:buAutoNum type="arabicPeriod"/>
            </a:pPr>
            <a:r>
              <a:rPr lang="en-US" altLang="ja-JP" sz="2800" dirty="0" smtClean="0"/>
              <a:t>The developer inspects all keyword </a:t>
            </a:r>
            <a:r>
              <a:rPr lang="ja-JP" altLang="en-US" sz="2800" dirty="0" smtClean="0"/>
              <a:t>　　　　　　</a:t>
            </a:r>
            <a:r>
              <a:rPr lang="en-US" altLang="ja-JP" sz="2800" dirty="0" smtClean="0"/>
              <a:t>occurrence and creates a list of </a:t>
            </a:r>
            <a:r>
              <a:rPr lang="ja-JP" altLang="en-US" sz="2800" dirty="0" smtClean="0"/>
              <a:t>　　　　　　　　　　　</a:t>
            </a:r>
            <a:r>
              <a:rPr lang="en-US" altLang="ja-JP" sz="2800" dirty="0" smtClean="0"/>
              <a:t>“to-be-fixed” or “not-fix” </a:t>
            </a:r>
            <a:r>
              <a:rPr lang="ja-JP" altLang="en-US" sz="2800" dirty="0" smtClean="0"/>
              <a:t>　　　　　　　　　　　　　　　　　　</a:t>
            </a:r>
            <a:r>
              <a:rPr lang="en-US" altLang="ja-JP" sz="2800" dirty="0" smtClean="0"/>
              <a:t>for each occurrence.</a:t>
            </a:r>
            <a:endParaRPr lang="en-US" altLang="ja-JP" sz="2400" dirty="0" smtClean="0"/>
          </a:p>
          <a:p>
            <a:pPr marL="514350" indent="-514350">
              <a:buFont typeface="+mj-lt"/>
              <a:buAutoNum type="arabicPeriod"/>
            </a:pPr>
            <a:endParaRPr lang="en-US" altLang="ja-JP" sz="1050" dirty="0" smtClean="0"/>
          </a:p>
          <a:p>
            <a:pPr marL="514350" indent="-514350">
              <a:buFont typeface="+mj-lt"/>
              <a:buAutoNum type="arabicPeriod"/>
            </a:pPr>
            <a:r>
              <a:rPr lang="en-US" altLang="ja-JP" sz="2800" dirty="0" smtClean="0"/>
              <a:t>The list is reviewed by another developer.</a:t>
            </a:r>
          </a:p>
          <a:p>
            <a:pPr lvl="1"/>
            <a:endParaRPr lang="en-US" altLang="ja-JP" dirty="0" smtClean="0"/>
          </a:p>
        </p:txBody>
      </p:sp>
      <p:pic>
        <p:nvPicPr>
          <p:cNvPr id="1030" name="Picture 6" descr="C:\Documents and Settings\ishio\Local Settings\Temporary Internet Files\Content.IE5\OXMRKLQF\MC90029534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88224" y="3573016"/>
            <a:ext cx="1995295" cy="2232248"/>
          </a:xfrm>
          <a:prstGeom prst="rect">
            <a:avLst/>
          </a:prstGeom>
          <a:noFill/>
        </p:spPr>
      </p:pic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4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Why developers prefer </a:t>
            </a:r>
            <a:r>
              <a:rPr lang="en-US" altLang="ja-JP" b="1" dirty="0" smtClean="0"/>
              <a:t>grep</a:t>
            </a:r>
            <a:endParaRPr kumimoji="1" lang="ja-JP" altLang="en-US" b="1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sz="5400" dirty="0" smtClean="0"/>
              <a:t>100% recall</a:t>
            </a:r>
            <a:r>
              <a:rPr lang="ja-JP" altLang="en-US" sz="5400" dirty="0" smtClean="0"/>
              <a:t> </a:t>
            </a:r>
            <a:r>
              <a:rPr lang="en-US" altLang="ja-JP" sz="2000" dirty="0" smtClean="0"/>
              <a:t>with low precision</a:t>
            </a:r>
            <a:endParaRPr lang="en-US" altLang="ja-JP" sz="5400" dirty="0" smtClean="0"/>
          </a:p>
          <a:p>
            <a:pPr>
              <a:buNone/>
            </a:pPr>
            <a:r>
              <a:rPr lang="en-US" altLang="ja-JP" sz="2400" dirty="0" smtClean="0"/>
              <a:t>A quantitative metric </a:t>
            </a:r>
          </a:p>
          <a:p>
            <a:pPr>
              <a:buNone/>
            </a:pPr>
            <a:r>
              <a:rPr lang="en-US" altLang="ja-JP" sz="2400" dirty="0" smtClean="0"/>
              <a:t>to ensure accountability.</a:t>
            </a:r>
          </a:p>
          <a:p>
            <a:pPr>
              <a:buNone/>
            </a:pPr>
            <a:endParaRPr lang="en-US" altLang="ja-JP" sz="2800" dirty="0" smtClean="0"/>
          </a:p>
          <a:p>
            <a:pPr>
              <a:buNone/>
            </a:pPr>
            <a:r>
              <a:rPr lang="ja-JP" altLang="en-US" sz="2800" dirty="0" smtClean="0"/>
              <a:t>　</a:t>
            </a:r>
            <a:r>
              <a:rPr lang="en-US" altLang="ja-JP" sz="2800" dirty="0" smtClean="0"/>
              <a:t>A recurrent bug makes users anger.</a:t>
            </a:r>
            <a:endParaRPr lang="en-US" altLang="ja-JP" sz="2400" dirty="0" smtClean="0"/>
          </a:p>
          <a:p>
            <a:pPr>
              <a:buNone/>
            </a:pPr>
            <a:r>
              <a:rPr lang="en-US" altLang="ja-JP" sz="2400" dirty="0" smtClean="0"/>
              <a:t>	What if users find a similar problem </a:t>
            </a:r>
          </a:p>
          <a:p>
            <a:pPr>
              <a:buNone/>
            </a:pPr>
            <a:r>
              <a:rPr lang="en-US" altLang="ja-JP" sz="2400" dirty="0" smtClean="0"/>
              <a:t>	immediately after developers </a:t>
            </a:r>
          </a:p>
          <a:p>
            <a:pPr>
              <a:buNone/>
            </a:pPr>
            <a:r>
              <a:rPr lang="en-US" altLang="ja-JP" sz="2400" dirty="0" smtClean="0"/>
              <a:t>	reported a bug fix …?</a:t>
            </a:r>
          </a:p>
          <a:p>
            <a:pPr lvl="3"/>
            <a:endParaRPr kumimoji="1" lang="ja-JP" altLang="en-US" dirty="0"/>
          </a:p>
        </p:txBody>
      </p:sp>
      <p:pic>
        <p:nvPicPr>
          <p:cNvPr id="2052" name="Picture 4" descr="C:\Documents and Settings\ishio\Local Settings\Temporary Internet Files\Content.IE5\496F0DYZ\MC90033430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3675406"/>
            <a:ext cx="1800200" cy="2777930"/>
          </a:xfrm>
          <a:prstGeom prst="rect">
            <a:avLst/>
          </a:prstGeom>
          <a:noFill/>
        </p:spPr>
      </p:pic>
      <p:sp>
        <p:nvSpPr>
          <p:cNvPr id="21" name="円形吹き出し 20"/>
          <p:cNvSpPr/>
          <p:nvPr/>
        </p:nvSpPr>
        <p:spPr>
          <a:xfrm>
            <a:off x="5652120" y="2708920"/>
            <a:ext cx="2520280" cy="720080"/>
          </a:xfrm>
          <a:prstGeom prst="wedgeEllipseCallout">
            <a:avLst>
              <a:gd name="adj1" fmla="val 1103"/>
              <a:gd name="adj2" fmla="val 80356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There is no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perfect system.</a:t>
            </a:r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5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Towards E</a:t>
            </a:r>
            <a:r>
              <a:rPr kumimoji="1" lang="en-US" altLang="ja-JP" dirty="0" smtClean="0"/>
              <a:t>fficient Inspection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/>
          <a:lstStyle/>
          <a:p>
            <a:r>
              <a:rPr lang="en-US" altLang="ja-JP" dirty="0" smtClean="0"/>
              <a:t>Developers’ requirement: 100% Recall</a:t>
            </a:r>
          </a:p>
          <a:p>
            <a:pPr lvl="1">
              <a:buNone/>
            </a:pPr>
            <a:r>
              <a:rPr lang="en-US" altLang="ja-JP" dirty="0" smtClean="0"/>
              <a:t>	 </a:t>
            </a:r>
            <a:r>
              <a:rPr lang="en-US" altLang="ja-JP" i="1" dirty="0" smtClean="0">
                <a:latin typeface="Times New Roman" pitchFamily="18" charset="0"/>
                <a:cs typeface="Times New Roman" pitchFamily="18" charset="0"/>
              </a:rPr>
              <a:t>(if keywords are correct)</a:t>
            </a:r>
            <a:r>
              <a:rPr lang="en-US" altLang="ja-JP" dirty="0" smtClean="0"/>
              <a:t> </a:t>
            </a:r>
          </a:p>
          <a:p>
            <a:pPr lvl="1"/>
            <a:r>
              <a:rPr lang="en-US" altLang="ja-JP" dirty="0" smtClean="0"/>
              <a:t>Don’t exclude any code fragments </a:t>
            </a:r>
          </a:p>
          <a:p>
            <a:pPr lvl="1"/>
            <a:endParaRPr lang="en-US" altLang="ja-JP" dirty="0" smtClean="0"/>
          </a:p>
          <a:p>
            <a:r>
              <a:rPr lang="en-US" altLang="ja-JP" dirty="0" smtClean="0"/>
              <a:t>Clustering the result of </a:t>
            </a:r>
            <a:r>
              <a:rPr lang="en-US" altLang="ja-JP" b="1" dirty="0" smtClean="0"/>
              <a:t>grep</a:t>
            </a:r>
            <a:r>
              <a:rPr lang="en-US" altLang="ja-JP" dirty="0" smtClean="0"/>
              <a:t> </a:t>
            </a:r>
          </a:p>
          <a:p>
            <a:pPr lvl="1"/>
            <a:r>
              <a:rPr lang="en-US" altLang="ja-JP" dirty="0" smtClean="0"/>
              <a:t>Enable developers to inspect a group of similar code fragments at once</a:t>
            </a:r>
          </a:p>
          <a:p>
            <a:pPr lvl="1">
              <a:buNone/>
            </a:pPr>
            <a:r>
              <a:rPr lang="en-US" altLang="ja-JP" dirty="0" smtClean="0"/>
              <a:t>	</a:t>
            </a:r>
            <a:endParaRPr lang="en-US" altLang="ja-JP" sz="3200" dirty="0" smtClean="0"/>
          </a:p>
          <a:p>
            <a:r>
              <a:rPr lang="en-US" altLang="ja-JP" dirty="0" smtClean="0"/>
              <a:t>Target: Java </a:t>
            </a:r>
            <a:r>
              <a:rPr lang="en-US" altLang="ja-JP" dirty="0" err="1" smtClean="0"/>
              <a:t>langauge</a:t>
            </a:r>
            <a:endParaRPr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6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角丸四角形 9"/>
          <p:cNvSpPr/>
          <p:nvPr/>
        </p:nvSpPr>
        <p:spPr>
          <a:xfrm>
            <a:off x="4139952" y="2564904"/>
            <a:ext cx="4608512" cy="388843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角丸四角形 8"/>
          <p:cNvSpPr/>
          <p:nvPr/>
        </p:nvSpPr>
        <p:spPr>
          <a:xfrm>
            <a:off x="251520" y="2564904"/>
            <a:ext cx="3672408" cy="302433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kumimoji="1" lang="en-US" altLang="ja-JP" sz="4000" dirty="0" smtClean="0"/>
              <a:t>Example: When </a:t>
            </a:r>
            <a:r>
              <a:rPr kumimoji="1" lang="en-US" altLang="ja-JP" sz="4000" dirty="0" err="1" smtClean="0"/>
              <a:t>JEdit</a:t>
            </a:r>
            <a:r>
              <a:rPr kumimoji="1" lang="en-US" altLang="ja-JP" sz="4000" dirty="0" smtClean="0"/>
              <a:t> sounds beep?</a:t>
            </a:r>
            <a:endParaRPr kumimoji="1" lang="ja-JP" altLang="en-US" sz="4000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altLang="ja-JP" sz="2400" dirty="0" smtClean="0"/>
              <a:t>A user tried to edit a read-only text. (34 methods)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ja-JP" sz="2400" dirty="0" smtClean="0"/>
              <a:t>A user tried to move a caret but failed. (22 methods)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467544" y="2636912"/>
            <a:ext cx="424847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 smtClean="0"/>
              <a:t>Case 1 (class </a:t>
            </a:r>
            <a:r>
              <a:rPr lang="en-US" altLang="ja-JP" dirty="0" err="1" smtClean="0"/>
              <a:t>JEditBuffer</a:t>
            </a:r>
            <a:r>
              <a:rPr lang="en-US" altLang="ja-JP" dirty="0" smtClean="0"/>
              <a:t>)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public void undo(…) {</a:t>
            </a:r>
          </a:p>
          <a:p>
            <a:r>
              <a:rPr lang="en-US" altLang="ja-JP" dirty="0" smtClean="0"/>
              <a:t>  if(</a:t>
            </a:r>
            <a:r>
              <a:rPr lang="en-US" altLang="ja-JP" dirty="0" err="1" smtClean="0"/>
              <a:t>undoMgr</a:t>
            </a:r>
            <a:r>
              <a:rPr lang="en-US" altLang="ja-JP" dirty="0" smtClean="0"/>
              <a:t> == null) return;</a:t>
            </a:r>
          </a:p>
          <a:p>
            <a:r>
              <a:rPr lang="en-US" altLang="ja-JP" dirty="0" smtClean="0"/>
              <a:t>  if(!</a:t>
            </a:r>
            <a:r>
              <a:rPr lang="en-US" altLang="ja-JP" dirty="0" err="1" smtClean="0"/>
              <a:t>i</a:t>
            </a:r>
            <a:r>
              <a:rPr lang="en-US" altLang="ja-JP" dirty="0" err="1" smtClean="0">
                <a:solidFill>
                  <a:srgbClr val="FF0000"/>
                </a:solidFill>
              </a:rPr>
              <a:t>sEditable</a:t>
            </a:r>
            <a:r>
              <a:rPr lang="en-US" altLang="ja-JP" dirty="0" smtClean="0">
                <a:solidFill>
                  <a:srgbClr val="FF0000"/>
                </a:solidFill>
              </a:rPr>
              <a:t>())</a:t>
            </a:r>
            <a:r>
              <a:rPr lang="en-US" altLang="ja-JP" dirty="0" smtClean="0"/>
              <a:t> {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textArea.getToolkit</a:t>
            </a:r>
            <a:r>
              <a:rPr lang="en-US" altLang="ja-JP" dirty="0" smtClean="0"/>
              <a:t>().</a:t>
            </a:r>
            <a:r>
              <a:rPr lang="en-US" altLang="ja-JP" dirty="0" smtClean="0">
                <a:solidFill>
                  <a:srgbClr val="FF0000"/>
                </a:solidFill>
              </a:rPr>
              <a:t>beep</a:t>
            </a:r>
            <a:r>
              <a:rPr lang="en-US" altLang="ja-JP" dirty="0" smtClean="0"/>
              <a:t>();</a:t>
            </a:r>
          </a:p>
          <a:p>
            <a:r>
              <a:rPr lang="en-US" altLang="ja-JP" dirty="0" smtClean="0"/>
              <a:t>    return;</a:t>
            </a:r>
          </a:p>
          <a:p>
            <a:r>
              <a:rPr lang="en-US" altLang="ja-JP" dirty="0" smtClean="0"/>
              <a:t>  }</a:t>
            </a:r>
          </a:p>
          <a:p>
            <a:r>
              <a:rPr lang="en-US" altLang="ja-JP" dirty="0" smtClean="0"/>
              <a:t>  … // undo the previous action</a:t>
            </a:r>
          </a:p>
          <a:p>
            <a:r>
              <a:rPr lang="en-US" altLang="ja-JP" dirty="0" smtClean="0"/>
              <a:t>}</a:t>
            </a:r>
            <a:endParaRPr lang="en-US" altLang="ja-JP" dirty="0"/>
          </a:p>
        </p:txBody>
      </p:sp>
      <p:sp>
        <p:nvSpPr>
          <p:cNvPr id="7" name="正方形/長方形 6"/>
          <p:cNvSpPr/>
          <p:nvPr/>
        </p:nvSpPr>
        <p:spPr>
          <a:xfrm>
            <a:off x="4608512" y="2636912"/>
            <a:ext cx="4139952" cy="37444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 smtClean="0"/>
              <a:t>Case 2  (class </a:t>
            </a:r>
            <a:r>
              <a:rPr lang="en-US" altLang="ja-JP" dirty="0" err="1" smtClean="0"/>
              <a:t>TextPane</a:t>
            </a:r>
            <a:r>
              <a:rPr lang="en-US" altLang="ja-JP" dirty="0" smtClean="0"/>
              <a:t>)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public void </a:t>
            </a:r>
            <a:r>
              <a:rPr lang="en-US" altLang="ja-JP" dirty="0" err="1" smtClean="0"/>
              <a:t>goToNextMarker</a:t>
            </a:r>
            <a:r>
              <a:rPr lang="en-US" altLang="ja-JP" dirty="0" smtClean="0"/>
              <a:t>(…) {</a:t>
            </a:r>
          </a:p>
          <a:p>
            <a:r>
              <a:rPr lang="en-US" altLang="ja-JP" dirty="0" smtClean="0"/>
              <a:t>  </a:t>
            </a:r>
            <a:r>
              <a:rPr lang="en-US" altLang="ja-JP" dirty="0" err="1" smtClean="0"/>
              <a:t>java.util.List</a:t>
            </a:r>
            <a:r>
              <a:rPr lang="en-US" altLang="ja-JP" dirty="0" smtClean="0"/>
              <a:t>&lt;Marker&gt; markers = … </a:t>
            </a:r>
          </a:p>
          <a:p>
            <a:r>
              <a:rPr lang="en-US" altLang="ja-JP" dirty="0" smtClean="0"/>
              <a:t>  if(</a:t>
            </a:r>
            <a:r>
              <a:rPr lang="en-US" altLang="ja-JP" dirty="0" err="1" smtClean="0"/>
              <a:t>markers.isEmpty</a:t>
            </a:r>
            <a:r>
              <a:rPr lang="en-US" altLang="ja-JP" dirty="0" smtClean="0"/>
              <a:t>()) {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getToolkit</a:t>
            </a:r>
            <a:r>
              <a:rPr lang="en-US" altLang="ja-JP" dirty="0" smtClean="0"/>
              <a:t>().</a:t>
            </a:r>
            <a:r>
              <a:rPr lang="en-US" altLang="ja-JP" dirty="0" smtClean="0">
                <a:solidFill>
                  <a:srgbClr val="FF0000"/>
                </a:solidFill>
              </a:rPr>
              <a:t>beep</a:t>
            </a:r>
            <a:r>
              <a:rPr lang="en-US" altLang="ja-JP" dirty="0" smtClean="0"/>
              <a:t>();</a:t>
            </a:r>
          </a:p>
          <a:p>
            <a:r>
              <a:rPr lang="en-US" altLang="ja-JP" dirty="0" smtClean="0"/>
              <a:t>    return;</a:t>
            </a:r>
          </a:p>
          <a:p>
            <a:r>
              <a:rPr lang="en-US" altLang="ja-JP" dirty="0" smtClean="0"/>
              <a:t>  }</a:t>
            </a:r>
          </a:p>
          <a:p>
            <a:r>
              <a:rPr lang="en-US" altLang="ja-JP" dirty="0" smtClean="0"/>
              <a:t>  Marker </a:t>
            </a:r>
            <a:r>
              <a:rPr lang="en-US" altLang="ja-JP" dirty="0" err="1" smtClean="0"/>
              <a:t>marker</a:t>
            </a:r>
            <a:r>
              <a:rPr lang="en-US" altLang="ja-JP" dirty="0" smtClean="0"/>
              <a:t> = …</a:t>
            </a:r>
          </a:p>
          <a:p>
            <a:r>
              <a:rPr lang="en-US" altLang="ja-JP" dirty="0" smtClean="0"/>
              <a:t>  </a:t>
            </a:r>
            <a:r>
              <a:rPr lang="en-US" altLang="ja-JP" dirty="0" err="1" smtClean="0"/>
              <a:t>textArea.</a:t>
            </a:r>
            <a:r>
              <a:rPr lang="en-US" altLang="ja-JP" dirty="0" err="1" smtClean="0">
                <a:solidFill>
                  <a:srgbClr val="FF0000"/>
                </a:solidFill>
              </a:rPr>
              <a:t>moveCaretPosition</a:t>
            </a:r>
            <a:r>
              <a:rPr lang="en-US" altLang="ja-JP" dirty="0" smtClean="0"/>
              <a:t>(</a:t>
            </a:r>
          </a:p>
          <a:p>
            <a:r>
              <a:rPr lang="en-US" altLang="ja-JP" dirty="0" smtClean="0"/>
              <a:t>     </a:t>
            </a:r>
            <a:r>
              <a:rPr lang="en-US" altLang="ja-JP" dirty="0" err="1" smtClean="0"/>
              <a:t>marker.getPosition</a:t>
            </a:r>
            <a:r>
              <a:rPr lang="en-US" altLang="ja-JP" dirty="0" smtClean="0"/>
              <a:t>());</a:t>
            </a:r>
          </a:p>
          <a:p>
            <a:r>
              <a:rPr lang="en-US" altLang="ja-JP" dirty="0" smtClean="0"/>
              <a:t>  …</a:t>
            </a:r>
          </a:p>
          <a:p>
            <a:r>
              <a:rPr lang="en-US" altLang="ja-JP" dirty="0" smtClean="0"/>
              <a:t>}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755576" y="5661248"/>
            <a:ext cx="28648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Can we find these groups </a:t>
            </a:r>
          </a:p>
          <a:p>
            <a:r>
              <a:rPr lang="en-US" altLang="ja-JP" dirty="0" smtClean="0"/>
              <a:t>(semi-)</a:t>
            </a:r>
            <a:r>
              <a:rPr kumimoji="1" lang="en-US" altLang="ja-JP" dirty="0" smtClean="0"/>
              <a:t>automatically?</a:t>
            </a:r>
            <a:endParaRPr kumimoji="1" lang="ja-JP" altLang="en-US" dirty="0"/>
          </a:p>
        </p:txBody>
      </p:sp>
      <p:sp>
        <p:nvSpPr>
          <p:cNvPr id="14" name="スライド番号プレースホルダ 13"/>
          <p:cNvSpPr>
            <a:spLocks noGrp="1"/>
          </p:cNvSpPr>
          <p:nvPr>
            <p:ph type="sldNum" sz="quarter" idx="12"/>
          </p:nvPr>
        </p:nvSpPr>
        <p:spPr>
          <a:xfrm>
            <a:off x="7597775" y="6308725"/>
            <a:ext cx="1150938" cy="288925"/>
          </a:xfrm>
        </p:spPr>
        <p:txBody>
          <a:bodyPr/>
          <a:lstStyle/>
          <a:p>
            <a:fld id="{9F5033E9-932D-4E41-95C3-341F9A6DAE17}" type="slidenum">
              <a:rPr lang="en-US" altLang="ja-JP" smtClean="0"/>
              <a:pPr/>
              <a:t>7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“Similarity</a:t>
            </a:r>
            <a:r>
              <a:rPr lang="en-US" altLang="ja-JP" dirty="0" smtClean="0"/>
              <a:t>” of code fragments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Similar code fragments have common “</a:t>
            </a:r>
            <a:r>
              <a:rPr lang="en-US" altLang="ja-JP" i="1" dirty="0" smtClean="0"/>
              <a:t>properties</a:t>
            </a:r>
            <a:r>
              <a:rPr lang="en-US" altLang="ja-JP" dirty="0" smtClean="0"/>
              <a:t>”.</a:t>
            </a:r>
          </a:p>
          <a:p>
            <a:pPr lvl="1"/>
            <a:r>
              <a:rPr lang="en-US" altLang="ja-JP" dirty="0" smtClean="0"/>
              <a:t>Behavioral Properties</a:t>
            </a:r>
          </a:p>
          <a:p>
            <a:pPr lvl="2"/>
            <a:r>
              <a:rPr lang="en-US" altLang="ja-JP" dirty="0" smtClean="0"/>
              <a:t>The code fragments call the same method.</a:t>
            </a:r>
          </a:p>
          <a:p>
            <a:pPr lvl="3"/>
            <a:r>
              <a:rPr lang="en-US" altLang="ja-JP" dirty="0" smtClean="0"/>
              <a:t>Variation: Exactly same, same signature, same name</a:t>
            </a:r>
          </a:p>
          <a:p>
            <a:pPr lvl="2"/>
            <a:r>
              <a:rPr lang="en-US" altLang="ja-JP" dirty="0" smtClean="0"/>
              <a:t>The code fragments directly access the same field.</a:t>
            </a:r>
          </a:p>
          <a:p>
            <a:pPr lvl="1"/>
            <a:r>
              <a:rPr lang="en-US" altLang="ja-JP" dirty="0" smtClean="0"/>
              <a:t>Structural Properties</a:t>
            </a:r>
          </a:p>
          <a:p>
            <a:pPr lvl="2"/>
            <a:r>
              <a:rPr lang="en-US" altLang="ja-JP" dirty="0" smtClean="0"/>
              <a:t>The code fragments are involved in the same class.</a:t>
            </a:r>
          </a:p>
          <a:p>
            <a:pPr lvl="2"/>
            <a:r>
              <a:rPr lang="en-US" altLang="ja-JP" dirty="0" smtClean="0"/>
              <a:t>The code fragments override the same method.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8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P</a:t>
            </a:r>
            <a:r>
              <a:rPr kumimoji="1" lang="en-US" altLang="ja-JP" dirty="0" smtClean="0"/>
              <a:t>roperty Extraction Process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Tx/>
              <a:buChar char="•"/>
            </a:pPr>
            <a:r>
              <a:rPr lang="en-US" altLang="ja-JP" dirty="0" smtClean="0"/>
              <a:t>We define each property as a predicate:</a:t>
            </a:r>
          </a:p>
          <a:p>
            <a:pPr marL="342900" lvl="1" indent="-342900">
              <a:buNone/>
            </a:pPr>
            <a:r>
              <a:rPr lang="en-US" altLang="ja-JP" dirty="0" smtClean="0"/>
              <a:t>		P(m: method) =&gt; </a:t>
            </a:r>
            <a:r>
              <a:rPr lang="en-US" altLang="ja-JP" dirty="0" err="1" smtClean="0"/>
              <a:t>boolean</a:t>
            </a:r>
            <a:endParaRPr lang="en-US" altLang="ja-JP" dirty="0" smtClean="0"/>
          </a:p>
        </p:txBody>
      </p:sp>
      <p:grpSp>
        <p:nvGrpSpPr>
          <p:cNvPr id="4" name="Group 15"/>
          <p:cNvGrpSpPr>
            <a:grpSpLocks noChangeAspect="1"/>
          </p:cNvGrpSpPr>
          <p:nvPr/>
        </p:nvGrpSpPr>
        <p:grpSpPr bwMode="auto">
          <a:xfrm>
            <a:off x="323528" y="3638424"/>
            <a:ext cx="1728192" cy="2310856"/>
            <a:chOff x="1348" y="2578"/>
            <a:chExt cx="863" cy="1122"/>
          </a:xfrm>
        </p:grpSpPr>
        <p:sp>
          <p:nvSpPr>
            <p:cNvPr id="5" name="AutoShape 14"/>
            <p:cNvSpPr>
              <a:spLocks noChangeAspect="1" noChangeArrowheads="1" noTextEdit="1"/>
            </p:cNvSpPr>
            <p:nvPr/>
          </p:nvSpPr>
          <p:spPr bwMode="auto">
            <a:xfrm>
              <a:off x="1348" y="2578"/>
              <a:ext cx="863" cy="11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" name="Freeform 16"/>
            <p:cNvSpPr>
              <a:spLocks/>
            </p:cNvSpPr>
            <p:nvPr/>
          </p:nvSpPr>
          <p:spPr bwMode="auto">
            <a:xfrm>
              <a:off x="1375" y="2578"/>
              <a:ext cx="836" cy="109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096"/>
                </a:cxn>
                <a:cxn ang="0">
                  <a:pos x="836" y="1096"/>
                </a:cxn>
                <a:cxn ang="0">
                  <a:pos x="836" y="200"/>
                </a:cxn>
                <a:cxn ang="0">
                  <a:pos x="627" y="0"/>
                </a:cxn>
                <a:cxn ang="0">
                  <a:pos x="0" y="0"/>
                </a:cxn>
              </a:cxnLst>
              <a:rect l="0" t="0" r="r" b="b"/>
              <a:pathLst>
                <a:path w="836" h="1096">
                  <a:moveTo>
                    <a:pt x="0" y="0"/>
                  </a:moveTo>
                  <a:lnTo>
                    <a:pt x="0" y="1096"/>
                  </a:lnTo>
                  <a:lnTo>
                    <a:pt x="836" y="1096"/>
                  </a:lnTo>
                  <a:lnTo>
                    <a:pt x="836" y="200"/>
                  </a:lnTo>
                  <a:lnTo>
                    <a:pt x="62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7" name="Freeform 17"/>
            <p:cNvSpPr>
              <a:spLocks/>
            </p:cNvSpPr>
            <p:nvPr/>
          </p:nvSpPr>
          <p:spPr bwMode="auto">
            <a:xfrm>
              <a:off x="1362" y="2591"/>
              <a:ext cx="836" cy="109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096"/>
                </a:cxn>
                <a:cxn ang="0">
                  <a:pos x="836" y="1096"/>
                </a:cxn>
                <a:cxn ang="0">
                  <a:pos x="836" y="200"/>
                </a:cxn>
                <a:cxn ang="0">
                  <a:pos x="627" y="0"/>
                </a:cxn>
                <a:cxn ang="0">
                  <a:pos x="0" y="0"/>
                </a:cxn>
              </a:cxnLst>
              <a:rect l="0" t="0" r="r" b="b"/>
              <a:pathLst>
                <a:path w="836" h="1096">
                  <a:moveTo>
                    <a:pt x="0" y="0"/>
                  </a:moveTo>
                  <a:lnTo>
                    <a:pt x="0" y="1096"/>
                  </a:lnTo>
                  <a:lnTo>
                    <a:pt x="836" y="1096"/>
                  </a:lnTo>
                  <a:lnTo>
                    <a:pt x="836" y="200"/>
                  </a:lnTo>
                  <a:lnTo>
                    <a:pt x="62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7938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auto">
            <a:xfrm>
              <a:off x="1989" y="2591"/>
              <a:ext cx="209" cy="2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9" y="200"/>
                </a:cxn>
                <a:cxn ang="0">
                  <a:pos x="0" y="200"/>
                </a:cxn>
                <a:cxn ang="0">
                  <a:pos x="0" y="0"/>
                </a:cxn>
              </a:cxnLst>
              <a:rect l="0" t="0" r="r" b="b"/>
              <a:pathLst>
                <a:path w="209" h="200">
                  <a:moveTo>
                    <a:pt x="0" y="0"/>
                  </a:moveTo>
                  <a:lnTo>
                    <a:pt x="209" y="200"/>
                  </a:lnTo>
                  <a:lnTo>
                    <a:pt x="0" y="2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" name="Freeform 19"/>
            <p:cNvSpPr>
              <a:spLocks/>
            </p:cNvSpPr>
            <p:nvPr/>
          </p:nvSpPr>
          <p:spPr bwMode="auto">
            <a:xfrm>
              <a:off x="1989" y="2591"/>
              <a:ext cx="209" cy="2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9" y="200"/>
                </a:cxn>
                <a:cxn ang="0">
                  <a:pos x="0" y="200"/>
                </a:cxn>
                <a:cxn ang="0">
                  <a:pos x="0" y="0"/>
                </a:cxn>
              </a:cxnLst>
              <a:rect l="0" t="0" r="r" b="b"/>
              <a:pathLst>
                <a:path w="209" h="200">
                  <a:moveTo>
                    <a:pt x="0" y="0"/>
                  </a:moveTo>
                  <a:lnTo>
                    <a:pt x="209" y="200"/>
                  </a:lnTo>
                  <a:lnTo>
                    <a:pt x="0" y="2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7938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4" name="Line 24"/>
            <p:cNvSpPr>
              <a:spLocks noChangeShapeType="1"/>
            </p:cNvSpPr>
            <p:nvPr/>
          </p:nvSpPr>
          <p:spPr bwMode="auto">
            <a:xfrm>
              <a:off x="1456" y="2931"/>
              <a:ext cx="539" cy="0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5" name="Line 25"/>
            <p:cNvSpPr>
              <a:spLocks noChangeShapeType="1"/>
            </p:cNvSpPr>
            <p:nvPr/>
          </p:nvSpPr>
          <p:spPr bwMode="auto">
            <a:xfrm flipV="1">
              <a:off x="1456" y="2717"/>
              <a:ext cx="416" cy="0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auto">
            <a:xfrm>
              <a:off x="1456" y="3211"/>
              <a:ext cx="397" cy="1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auto">
            <a:xfrm>
              <a:off x="1459" y="2840"/>
              <a:ext cx="428" cy="1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auto">
            <a:xfrm flipV="1">
              <a:off x="1456" y="3525"/>
              <a:ext cx="288" cy="0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0" name="Line 31"/>
            <p:cNvSpPr>
              <a:spLocks noChangeShapeType="1"/>
            </p:cNvSpPr>
            <p:nvPr/>
          </p:nvSpPr>
          <p:spPr bwMode="auto">
            <a:xfrm flipV="1">
              <a:off x="1492" y="3595"/>
              <a:ext cx="180" cy="0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23" name="Line 25"/>
          <p:cNvSpPr>
            <a:spLocks noChangeShapeType="1"/>
          </p:cNvSpPr>
          <p:nvPr/>
        </p:nvSpPr>
        <p:spPr bwMode="auto">
          <a:xfrm>
            <a:off x="539552" y="4437111"/>
            <a:ext cx="936105" cy="1"/>
          </a:xfrm>
          <a:prstGeom prst="line">
            <a:avLst/>
          </a:prstGeom>
          <a:noFill/>
          <a:ln w="7938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4" name="Line 25"/>
          <p:cNvSpPr>
            <a:spLocks noChangeShapeType="1"/>
          </p:cNvSpPr>
          <p:nvPr/>
        </p:nvSpPr>
        <p:spPr bwMode="auto">
          <a:xfrm>
            <a:off x="539552" y="4581127"/>
            <a:ext cx="936105" cy="1"/>
          </a:xfrm>
          <a:prstGeom prst="line">
            <a:avLst/>
          </a:prstGeom>
          <a:noFill/>
          <a:ln w="7938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5" name="Line 25"/>
          <p:cNvSpPr>
            <a:spLocks noChangeShapeType="1"/>
          </p:cNvSpPr>
          <p:nvPr/>
        </p:nvSpPr>
        <p:spPr bwMode="auto">
          <a:xfrm>
            <a:off x="539552" y="4725143"/>
            <a:ext cx="936105" cy="1"/>
          </a:xfrm>
          <a:prstGeom prst="line">
            <a:avLst/>
          </a:prstGeom>
          <a:noFill/>
          <a:ln w="7938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6" name="Line 25"/>
          <p:cNvSpPr>
            <a:spLocks noChangeShapeType="1"/>
          </p:cNvSpPr>
          <p:nvPr/>
        </p:nvSpPr>
        <p:spPr bwMode="auto">
          <a:xfrm>
            <a:off x="539552" y="5085183"/>
            <a:ext cx="936105" cy="1"/>
          </a:xfrm>
          <a:prstGeom prst="line">
            <a:avLst/>
          </a:prstGeom>
          <a:noFill/>
          <a:ln w="7938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7" name="Line 25"/>
          <p:cNvSpPr>
            <a:spLocks noChangeShapeType="1"/>
          </p:cNvSpPr>
          <p:nvPr/>
        </p:nvSpPr>
        <p:spPr bwMode="auto">
          <a:xfrm>
            <a:off x="539552" y="5229199"/>
            <a:ext cx="1080120" cy="1"/>
          </a:xfrm>
          <a:prstGeom prst="line">
            <a:avLst/>
          </a:prstGeom>
          <a:noFill/>
          <a:ln w="7938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8" name="Line 25"/>
          <p:cNvSpPr>
            <a:spLocks noChangeShapeType="1"/>
          </p:cNvSpPr>
          <p:nvPr/>
        </p:nvSpPr>
        <p:spPr bwMode="auto">
          <a:xfrm>
            <a:off x="539552" y="5373215"/>
            <a:ext cx="1080120" cy="1"/>
          </a:xfrm>
          <a:prstGeom prst="line">
            <a:avLst/>
          </a:prstGeom>
          <a:noFill/>
          <a:ln w="7938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9" name="正方形/長方形 28"/>
          <p:cNvSpPr/>
          <p:nvPr/>
        </p:nvSpPr>
        <p:spPr>
          <a:xfrm>
            <a:off x="539552" y="4005064"/>
            <a:ext cx="864096" cy="72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/>
          <p:cNvSpPr/>
          <p:nvPr/>
        </p:nvSpPr>
        <p:spPr>
          <a:xfrm>
            <a:off x="539552" y="4725144"/>
            <a:ext cx="1224136" cy="72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323528" y="3212976"/>
            <a:ext cx="2031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The result of </a:t>
            </a:r>
            <a:r>
              <a:rPr kumimoji="1" lang="en-US" altLang="ja-JP" b="1" dirty="0" smtClean="0"/>
              <a:t>grep</a:t>
            </a:r>
            <a:endParaRPr kumimoji="1" lang="ja-JP" altLang="en-US" b="1" dirty="0"/>
          </a:p>
        </p:txBody>
      </p:sp>
      <p:grpSp>
        <p:nvGrpSpPr>
          <p:cNvPr id="10" name="Group 15"/>
          <p:cNvGrpSpPr>
            <a:grpSpLocks noChangeAspect="1"/>
          </p:cNvGrpSpPr>
          <p:nvPr/>
        </p:nvGrpSpPr>
        <p:grpSpPr bwMode="auto">
          <a:xfrm>
            <a:off x="2844151" y="3645024"/>
            <a:ext cx="1728192" cy="2310856"/>
            <a:chOff x="1348" y="2578"/>
            <a:chExt cx="863" cy="1122"/>
          </a:xfrm>
        </p:grpSpPr>
        <p:sp>
          <p:nvSpPr>
            <p:cNvPr id="34" name="AutoShape 14"/>
            <p:cNvSpPr>
              <a:spLocks noChangeAspect="1" noChangeArrowheads="1" noTextEdit="1"/>
            </p:cNvSpPr>
            <p:nvPr/>
          </p:nvSpPr>
          <p:spPr bwMode="auto">
            <a:xfrm>
              <a:off x="1348" y="2578"/>
              <a:ext cx="863" cy="11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5" name="Freeform 16"/>
            <p:cNvSpPr>
              <a:spLocks/>
            </p:cNvSpPr>
            <p:nvPr/>
          </p:nvSpPr>
          <p:spPr bwMode="auto">
            <a:xfrm>
              <a:off x="1375" y="2578"/>
              <a:ext cx="836" cy="109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096"/>
                </a:cxn>
                <a:cxn ang="0">
                  <a:pos x="836" y="1096"/>
                </a:cxn>
                <a:cxn ang="0">
                  <a:pos x="836" y="200"/>
                </a:cxn>
                <a:cxn ang="0">
                  <a:pos x="627" y="0"/>
                </a:cxn>
                <a:cxn ang="0">
                  <a:pos x="0" y="0"/>
                </a:cxn>
              </a:cxnLst>
              <a:rect l="0" t="0" r="r" b="b"/>
              <a:pathLst>
                <a:path w="836" h="1096">
                  <a:moveTo>
                    <a:pt x="0" y="0"/>
                  </a:moveTo>
                  <a:lnTo>
                    <a:pt x="0" y="1096"/>
                  </a:lnTo>
                  <a:lnTo>
                    <a:pt x="836" y="1096"/>
                  </a:lnTo>
                  <a:lnTo>
                    <a:pt x="836" y="200"/>
                  </a:lnTo>
                  <a:lnTo>
                    <a:pt x="62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6" name="Freeform 17"/>
            <p:cNvSpPr>
              <a:spLocks/>
            </p:cNvSpPr>
            <p:nvPr/>
          </p:nvSpPr>
          <p:spPr bwMode="auto">
            <a:xfrm>
              <a:off x="1362" y="2591"/>
              <a:ext cx="836" cy="109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096"/>
                </a:cxn>
                <a:cxn ang="0">
                  <a:pos x="836" y="1096"/>
                </a:cxn>
                <a:cxn ang="0">
                  <a:pos x="836" y="200"/>
                </a:cxn>
                <a:cxn ang="0">
                  <a:pos x="627" y="0"/>
                </a:cxn>
                <a:cxn ang="0">
                  <a:pos x="0" y="0"/>
                </a:cxn>
              </a:cxnLst>
              <a:rect l="0" t="0" r="r" b="b"/>
              <a:pathLst>
                <a:path w="836" h="1096">
                  <a:moveTo>
                    <a:pt x="0" y="0"/>
                  </a:moveTo>
                  <a:lnTo>
                    <a:pt x="0" y="1096"/>
                  </a:lnTo>
                  <a:lnTo>
                    <a:pt x="836" y="1096"/>
                  </a:lnTo>
                  <a:lnTo>
                    <a:pt x="836" y="200"/>
                  </a:lnTo>
                  <a:lnTo>
                    <a:pt x="62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7938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7" name="Freeform 18"/>
            <p:cNvSpPr>
              <a:spLocks/>
            </p:cNvSpPr>
            <p:nvPr/>
          </p:nvSpPr>
          <p:spPr bwMode="auto">
            <a:xfrm>
              <a:off x="1989" y="2591"/>
              <a:ext cx="209" cy="2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9" y="200"/>
                </a:cxn>
                <a:cxn ang="0">
                  <a:pos x="0" y="200"/>
                </a:cxn>
                <a:cxn ang="0">
                  <a:pos x="0" y="0"/>
                </a:cxn>
              </a:cxnLst>
              <a:rect l="0" t="0" r="r" b="b"/>
              <a:pathLst>
                <a:path w="209" h="200">
                  <a:moveTo>
                    <a:pt x="0" y="0"/>
                  </a:moveTo>
                  <a:lnTo>
                    <a:pt x="209" y="200"/>
                  </a:lnTo>
                  <a:lnTo>
                    <a:pt x="0" y="2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8" name="Freeform 19"/>
            <p:cNvSpPr>
              <a:spLocks/>
            </p:cNvSpPr>
            <p:nvPr/>
          </p:nvSpPr>
          <p:spPr bwMode="auto">
            <a:xfrm>
              <a:off x="1989" y="2591"/>
              <a:ext cx="209" cy="2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9" y="200"/>
                </a:cxn>
                <a:cxn ang="0">
                  <a:pos x="0" y="200"/>
                </a:cxn>
                <a:cxn ang="0">
                  <a:pos x="0" y="0"/>
                </a:cxn>
              </a:cxnLst>
              <a:rect l="0" t="0" r="r" b="b"/>
              <a:pathLst>
                <a:path w="209" h="200">
                  <a:moveTo>
                    <a:pt x="0" y="0"/>
                  </a:moveTo>
                  <a:lnTo>
                    <a:pt x="209" y="200"/>
                  </a:lnTo>
                  <a:lnTo>
                    <a:pt x="0" y="2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7938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9" name="Line 24"/>
            <p:cNvSpPr>
              <a:spLocks noChangeShapeType="1"/>
            </p:cNvSpPr>
            <p:nvPr/>
          </p:nvSpPr>
          <p:spPr bwMode="auto">
            <a:xfrm>
              <a:off x="1456" y="2928"/>
              <a:ext cx="539" cy="0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0" name="Line 25"/>
            <p:cNvSpPr>
              <a:spLocks noChangeShapeType="1"/>
            </p:cNvSpPr>
            <p:nvPr/>
          </p:nvSpPr>
          <p:spPr bwMode="auto">
            <a:xfrm flipV="1">
              <a:off x="1456" y="2717"/>
              <a:ext cx="416" cy="0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1" name="Line 28"/>
            <p:cNvSpPr>
              <a:spLocks noChangeShapeType="1"/>
            </p:cNvSpPr>
            <p:nvPr/>
          </p:nvSpPr>
          <p:spPr bwMode="auto">
            <a:xfrm>
              <a:off x="1456" y="3211"/>
              <a:ext cx="397" cy="1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2" name="Line 29"/>
            <p:cNvSpPr>
              <a:spLocks noChangeShapeType="1"/>
            </p:cNvSpPr>
            <p:nvPr/>
          </p:nvSpPr>
          <p:spPr bwMode="auto">
            <a:xfrm flipV="1">
              <a:off x="1456" y="2858"/>
              <a:ext cx="431" cy="0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3" name="Line 30"/>
            <p:cNvSpPr>
              <a:spLocks noChangeShapeType="1"/>
            </p:cNvSpPr>
            <p:nvPr/>
          </p:nvSpPr>
          <p:spPr bwMode="auto">
            <a:xfrm flipV="1">
              <a:off x="1456" y="3525"/>
              <a:ext cx="288" cy="0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4" name="Line 31"/>
            <p:cNvSpPr>
              <a:spLocks noChangeShapeType="1"/>
            </p:cNvSpPr>
            <p:nvPr/>
          </p:nvSpPr>
          <p:spPr bwMode="auto">
            <a:xfrm flipV="1">
              <a:off x="1492" y="3595"/>
              <a:ext cx="180" cy="0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45" name="Line 25"/>
          <p:cNvSpPr>
            <a:spLocks noChangeShapeType="1"/>
          </p:cNvSpPr>
          <p:nvPr/>
        </p:nvSpPr>
        <p:spPr bwMode="auto">
          <a:xfrm>
            <a:off x="3060175" y="4443711"/>
            <a:ext cx="936105" cy="1"/>
          </a:xfrm>
          <a:prstGeom prst="line">
            <a:avLst/>
          </a:prstGeom>
          <a:noFill/>
          <a:ln w="7938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6" name="Line 25"/>
          <p:cNvSpPr>
            <a:spLocks noChangeShapeType="1"/>
          </p:cNvSpPr>
          <p:nvPr/>
        </p:nvSpPr>
        <p:spPr bwMode="auto">
          <a:xfrm>
            <a:off x="3060175" y="4587727"/>
            <a:ext cx="936105" cy="1"/>
          </a:xfrm>
          <a:prstGeom prst="line">
            <a:avLst/>
          </a:prstGeom>
          <a:noFill/>
          <a:ln w="7938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7" name="Line 25"/>
          <p:cNvSpPr>
            <a:spLocks noChangeShapeType="1"/>
          </p:cNvSpPr>
          <p:nvPr/>
        </p:nvSpPr>
        <p:spPr bwMode="auto">
          <a:xfrm>
            <a:off x="3060175" y="4731743"/>
            <a:ext cx="936105" cy="1"/>
          </a:xfrm>
          <a:prstGeom prst="line">
            <a:avLst/>
          </a:prstGeom>
          <a:noFill/>
          <a:ln w="7938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8" name="Line 25"/>
          <p:cNvSpPr>
            <a:spLocks noChangeShapeType="1"/>
          </p:cNvSpPr>
          <p:nvPr/>
        </p:nvSpPr>
        <p:spPr bwMode="auto">
          <a:xfrm>
            <a:off x="3060175" y="5091783"/>
            <a:ext cx="936105" cy="1"/>
          </a:xfrm>
          <a:prstGeom prst="line">
            <a:avLst/>
          </a:prstGeom>
          <a:noFill/>
          <a:ln w="7938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9" name="Line 25"/>
          <p:cNvSpPr>
            <a:spLocks noChangeShapeType="1"/>
          </p:cNvSpPr>
          <p:nvPr/>
        </p:nvSpPr>
        <p:spPr bwMode="auto">
          <a:xfrm>
            <a:off x="3060175" y="5235799"/>
            <a:ext cx="1080120" cy="1"/>
          </a:xfrm>
          <a:prstGeom prst="line">
            <a:avLst/>
          </a:prstGeom>
          <a:noFill/>
          <a:ln w="7938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50" name="Line 25"/>
          <p:cNvSpPr>
            <a:spLocks noChangeShapeType="1"/>
          </p:cNvSpPr>
          <p:nvPr/>
        </p:nvSpPr>
        <p:spPr bwMode="auto">
          <a:xfrm>
            <a:off x="3060175" y="5379815"/>
            <a:ext cx="1080120" cy="1"/>
          </a:xfrm>
          <a:prstGeom prst="line">
            <a:avLst/>
          </a:prstGeom>
          <a:noFill/>
          <a:ln w="7938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52" name="正方形/長方形 51"/>
          <p:cNvSpPr/>
          <p:nvPr/>
        </p:nvSpPr>
        <p:spPr>
          <a:xfrm>
            <a:off x="3060175" y="4731744"/>
            <a:ext cx="1224136" cy="72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2627784" y="3068960"/>
            <a:ext cx="25186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Select </a:t>
            </a:r>
            <a:r>
              <a:rPr kumimoji="1" lang="en-US" altLang="ja-JP" dirty="0" smtClean="0"/>
              <a:t>Java methods</a:t>
            </a:r>
          </a:p>
          <a:p>
            <a:r>
              <a:rPr lang="en-US" altLang="ja-JP" dirty="0" smtClean="0"/>
              <a:t>including the keywords</a:t>
            </a:r>
            <a:endParaRPr kumimoji="1" lang="ja-JP" altLang="en-US" dirty="0"/>
          </a:p>
        </p:txBody>
      </p:sp>
      <p:sp>
        <p:nvSpPr>
          <p:cNvPr id="54" name="正方形/長方形 53"/>
          <p:cNvSpPr/>
          <p:nvPr/>
        </p:nvSpPr>
        <p:spPr>
          <a:xfrm>
            <a:off x="2988167" y="3789040"/>
            <a:ext cx="1080120" cy="504056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正方形/長方形 54"/>
          <p:cNvSpPr/>
          <p:nvPr/>
        </p:nvSpPr>
        <p:spPr>
          <a:xfrm>
            <a:off x="3060175" y="4005064"/>
            <a:ext cx="864096" cy="72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正方形/長方形 55"/>
          <p:cNvSpPr/>
          <p:nvPr/>
        </p:nvSpPr>
        <p:spPr>
          <a:xfrm>
            <a:off x="2988167" y="4653136"/>
            <a:ext cx="1368152" cy="36004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5183560" y="3861048"/>
            <a:ext cx="396044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B1(</a:t>
            </a:r>
            <a:r>
              <a:rPr lang="en-US" altLang="ja-JP" b="1" i="1" dirty="0" smtClean="0"/>
              <a:t>m</a:t>
            </a:r>
            <a:r>
              <a:rPr lang="en-US" altLang="ja-JP" dirty="0" smtClean="0"/>
              <a:t>) = </a:t>
            </a:r>
            <a:r>
              <a:rPr lang="en-US" altLang="ja-JP" b="1" i="1" dirty="0" smtClean="0"/>
              <a:t>m</a:t>
            </a:r>
            <a:r>
              <a:rPr lang="en-US" altLang="ja-JP" dirty="0" smtClean="0"/>
              <a:t> calls “</a:t>
            </a:r>
            <a:r>
              <a:rPr lang="en-US" altLang="ja-JP" dirty="0" err="1" smtClean="0"/>
              <a:t>isEditable</a:t>
            </a:r>
            <a:r>
              <a:rPr lang="en-US" altLang="ja-JP" dirty="0" smtClean="0"/>
              <a:t>”. </a:t>
            </a:r>
          </a:p>
          <a:p>
            <a:r>
              <a:rPr lang="en-US" altLang="ja-JP" dirty="0" smtClean="0"/>
              <a:t>B2(</a:t>
            </a:r>
            <a:r>
              <a:rPr lang="en-US" altLang="ja-JP" b="1" i="1" dirty="0" smtClean="0"/>
              <a:t>m</a:t>
            </a:r>
            <a:r>
              <a:rPr lang="en-US" altLang="ja-JP" dirty="0" smtClean="0"/>
              <a:t>) = </a:t>
            </a:r>
            <a:r>
              <a:rPr lang="en-US" altLang="ja-JP" b="1" i="1" dirty="0" smtClean="0"/>
              <a:t>m</a:t>
            </a:r>
            <a:r>
              <a:rPr lang="en-US" altLang="ja-JP" dirty="0" smtClean="0"/>
              <a:t> calls “</a:t>
            </a:r>
            <a:r>
              <a:rPr lang="en-US" altLang="ja-JP" dirty="0" err="1" smtClean="0"/>
              <a:t>moveCaretPosition</a:t>
            </a:r>
            <a:r>
              <a:rPr lang="en-US" altLang="ja-JP" dirty="0" smtClean="0"/>
              <a:t>”.</a:t>
            </a:r>
          </a:p>
          <a:p>
            <a:r>
              <a:rPr lang="en-US" altLang="ja-JP" dirty="0" smtClean="0"/>
              <a:t>B3(</a:t>
            </a:r>
            <a:r>
              <a:rPr lang="en-US" altLang="ja-JP" b="1" i="1" dirty="0" smtClean="0"/>
              <a:t>m</a:t>
            </a:r>
            <a:r>
              <a:rPr lang="en-US" altLang="ja-JP" dirty="0" smtClean="0"/>
              <a:t>) = …</a:t>
            </a:r>
            <a:endParaRPr lang="ja-JP" altLang="en-US" dirty="0" smtClean="0"/>
          </a:p>
          <a:p>
            <a:r>
              <a:rPr lang="en-US" altLang="ja-JP" dirty="0" smtClean="0"/>
              <a:t>…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S1(</a:t>
            </a:r>
            <a:r>
              <a:rPr lang="en-US" altLang="ja-JP" b="1" i="1" dirty="0" smtClean="0"/>
              <a:t>m</a:t>
            </a:r>
            <a:r>
              <a:rPr lang="en-US" altLang="ja-JP" dirty="0" smtClean="0"/>
              <a:t>) = </a:t>
            </a:r>
            <a:r>
              <a:rPr lang="en-US" altLang="ja-JP" b="1" i="1" dirty="0" smtClean="0"/>
              <a:t>m</a:t>
            </a:r>
            <a:r>
              <a:rPr lang="en-US" altLang="ja-JP" b="1" dirty="0" smtClean="0"/>
              <a:t> </a:t>
            </a:r>
            <a:r>
              <a:rPr lang="en-US" altLang="ja-JP" dirty="0" smtClean="0"/>
              <a:t>is defined in class “</a:t>
            </a:r>
            <a:r>
              <a:rPr lang="en-US" altLang="ja-JP" dirty="0" err="1" smtClean="0"/>
              <a:t>JEdit</a:t>
            </a:r>
            <a:r>
              <a:rPr lang="en-US" altLang="ja-JP" dirty="0" smtClean="0"/>
              <a:t>”.</a:t>
            </a:r>
          </a:p>
          <a:p>
            <a:r>
              <a:rPr lang="en-US" altLang="ja-JP" dirty="0" smtClean="0"/>
              <a:t>S2(</a:t>
            </a:r>
            <a:r>
              <a:rPr lang="en-US" altLang="ja-JP" b="1" i="1" dirty="0" smtClean="0"/>
              <a:t>m</a:t>
            </a:r>
            <a:r>
              <a:rPr lang="en-US" altLang="ja-JP" dirty="0" smtClean="0"/>
              <a:t>) = </a:t>
            </a:r>
            <a:r>
              <a:rPr lang="en-US" altLang="ja-JP" b="1" i="1" dirty="0" smtClean="0"/>
              <a:t>m</a:t>
            </a:r>
            <a:r>
              <a:rPr lang="en-US" altLang="ja-JP" dirty="0" smtClean="0"/>
              <a:t> have the name “set*”.</a:t>
            </a:r>
          </a:p>
          <a:p>
            <a:r>
              <a:rPr lang="en-US" altLang="ja-JP" dirty="0" smtClean="0"/>
              <a:t>S3(</a:t>
            </a:r>
            <a:r>
              <a:rPr lang="en-US" altLang="ja-JP" b="1" i="1" dirty="0" smtClean="0"/>
              <a:t>m</a:t>
            </a:r>
            <a:r>
              <a:rPr lang="en-US" altLang="ja-JP" dirty="0" smtClean="0"/>
              <a:t>) = …</a:t>
            </a:r>
          </a:p>
          <a:p>
            <a:r>
              <a:rPr lang="en-US" altLang="ja-JP" dirty="0" smtClean="0"/>
              <a:t>… </a:t>
            </a:r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5724128" y="3212976"/>
            <a:ext cx="2557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Evaluate the properties</a:t>
            </a:r>
            <a:endParaRPr kumimoji="1" lang="ja-JP" altLang="en-US" dirty="0"/>
          </a:p>
        </p:txBody>
      </p:sp>
      <p:sp>
        <p:nvSpPr>
          <p:cNvPr id="59" name="右矢印 58"/>
          <p:cNvSpPr/>
          <p:nvPr/>
        </p:nvSpPr>
        <p:spPr>
          <a:xfrm>
            <a:off x="2267744" y="4653136"/>
            <a:ext cx="432048" cy="288032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右矢印 59"/>
          <p:cNvSpPr/>
          <p:nvPr/>
        </p:nvSpPr>
        <p:spPr>
          <a:xfrm>
            <a:off x="4716016" y="4653136"/>
            <a:ext cx="432048" cy="288032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スライド番号プレースホルダ 6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9</a:t>
            </a:fld>
            <a:endParaRPr lang="en-US" altLang="ja-JP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ogramSlicing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ProgramSlicing</Template>
  <TotalTime>0</TotalTime>
  <Words>829</Words>
  <Application>Microsoft Office PowerPoint</Application>
  <PresentationFormat>画面に合わせる (4:3)</PresentationFormat>
  <Paragraphs>246</Paragraphs>
  <Slides>19</Slides>
  <Notes>19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19</vt:i4>
      </vt:variant>
    </vt:vector>
  </HeadingPairs>
  <TitlesOfParts>
    <vt:vector size="20" baseType="lpstr">
      <vt:lpstr>ProgramSlicing</vt:lpstr>
      <vt:lpstr>Cage: A Keyword Search Tool Enhanced with  Semantic Property Extraction</vt:lpstr>
      <vt:lpstr>Research Background</vt:lpstr>
      <vt:lpstr>A bug-fix process for code clones</vt:lpstr>
      <vt:lpstr>How to find the same problem</vt:lpstr>
      <vt:lpstr>Why developers prefer grep</vt:lpstr>
      <vt:lpstr>Towards Efficient Inspection</vt:lpstr>
      <vt:lpstr>Example: When JEdit sounds beep?</vt:lpstr>
      <vt:lpstr>“Similarity” of code fragments</vt:lpstr>
      <vt:lpstr>Property Extraction Process</vt:lpstr>
      <vt:lpstr>Method-Property Table</vt:lpstr>
      <vt:lpstr>Formal Concept Analysis</vt:lpstr>
      <vt:lpstr>Interactive analysis using FCA</vt:lpstr>
      <vt:lpstr>Tool Demonstration</vt:lpstr>
      <vt:lpstr>The Main Window: Method-Property Table</vt:lpstr>
      <vt:lpstr>Filters</vt:lpstr>
      <vt:lpstr>Excluding Inspected Methods</vt:lpstr>
      <vt:lpstr>スライド 17</vt:lpstr>
      <vt:lpstr>Is it effective?</vt:lpstr>
      <vt:lpstr>Conclusion and Future Work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2010-09-25T01:56:34Z</dcterms:created>
  <dcterms:modified xsi:type="dcterms:W3CDTF">2010-09-25T01:56:41Z</dcterms:modified>
</cp:coreProperties>
</file>