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82" r:id="rId4"/>
    <p:sldId id="327" r:id="rId5"/>
    <p:sldId id="347" r:id="rId6"/>
    <p:sldId id="352" r:id="rId7"/>
    <p:sldId id="349" r:id="rId8"/>
    <p:sldId id="283" r:id="rId9"/>
    <p:sldId id="261" r:id="rId10"/>
    <p:sldId id="333" r:id="rId11"/>
    <p:sldId id="335" r:id="rId12"/>
    <p:sldId id="336" r:id="rId13"/>
    <p:sldId id="337" r:id="rId14"/>
    <p:sldId id="338" r:id="rId15"/>
    <p:sldId id="339" r:id="rId16"/>
    <p:sldId id="272" r:id="rId17"/>
    <p:sldId id="312" r:id="rId18"/>
    <p:sldId id="278" r:id="rId19"/>
    <p:sldId id="259" r:id="rId20"/>
    <p:sldId id="274" r:id="rId21"/>
    <p:sldId id="295" r:id="rId22"/>
    <p:sldId id="296" r:id="rId23"/>
    <p:sldId id="297" r:id="rId24"/>
    <p:sldId id="291" r:id="rId25"/>
    <p:sldId id="277" r:id="rId26"/>
    <p:sldId id="260" r:id="rId27"/>
    <p:sldId id="353" r:id="rId28"/>
    <p:sldId id="341" r:id="rId29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6129" autoAdjust="0"/>
  </p:normalViewPr>
  <p:slideViewPr>
    <p:cSldViewPr>
      <p:cViewPr varScale="1">
        <p:scale>
          <a:sx n="83" d="100"/>
          <a:sy n="83" d="100"/>
        </p:scale>
        <p:origin x="-5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41" y="2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r">
              <a:defRPr sz="1300"/>
            </a:lvl1pPr>
          </a:lstStyle>
          <a:p>
            <a:fld id="{8F0EEF20-23D5-4188-ACC6-B7724835BBB8}" type="datetimeFigureOut">
              <a:rPr kumimoji="1" lang="ja-JP" altLang="en-US" smtClean="0"/>
              <a:t>2010/9/24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649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41" y="9440649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r">
              <a:defRPr sz="1300"/>
            </a:lvl1pPr>
          </a:lstStyle>
          <a:p>
            <a:fld id="{9BFD52CC-7BCC-486E-97DE-185C4AAAA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540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41" y="2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/>
          <a:lstStyle>
            <a:lvl1pPr algn="r">
              <a:defRPr sz="1300"/>
            </a:lvl1pPr>
          </a:lstStyle>
          <a:p>
            <a:fld id="{E8DEFFE3-0E8E-437E-A1F5-4F9228DD98C6}" type="datetimeFigureOut">
              <a:rPr kumimoji="1" lang="ja-JP" altLang="en-US" smtClean="0"/>
              <a:pPr/>
              <a:t>2010/9/24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0" tIns="47840" rIns="95680" bIns="4784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5680" tIns="47840" rIns="95680" bIns="4784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9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41" y="9440649"/>
            <a:ext cx="2949099" cy="496967"/>
          </a:xfrm>
          <a:prstGeom prst="rect">
            <a:avLst/>
          </a:prstGeom>
        </p:spPr>
        <p:txBody>
          <a:bodyPr vert="horz" lIns="95680" tIns="47840" rIns="95680" bIns="47840" rtlCol="0" anchor="b"/>
          <a:lstStyle>
            <a:lvl1pPr algn="r">
              <a:defRPr sz="1300"/>
            </a:lvl1pPr>
          </a:lstStyle>
          <a:p>
            <a:fld id="{A11E163F-E71D-41CD-8CE2-48C23C63670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31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Thanks chair.</a:t>
            </a:r>
          </a:p>
          <a:p>
            <a:r>
              <a:rPr kumimoji="1" lang="en-US" altLang="ja-JP" dirty="0" smtClean="0"/>
              <a:t>I'm Yuki</a:t>
            </a:r>
            <a:r>
              <a:rPr kumimoji="1" lang="en-US" altLang="ja-JP" baseline="0" dirty="0" smtClean="0"/>
              <a:t> Manabe.</a:t>
            </a:r>
          </a:p>
          <a:p>
            <a:r>
              <a:rPr kumimoji="1" lang="en-US" altLang="ja-JP" dirty="0" smtClean="0"/>
              <a:t>I’ll talk about "A sentence-matching method for automatic license identification of</a:t>
            </a:r>
            <a:r>
              <a:rPr kumimoji="1" lang="en-US" altLang="ja-JP" baseline="0" dirty="0" smtClean="0"/>
              <a:t> source code files</a:t>
            </a:r>
            <a:r>
              <a:rPr kumimoji="1" lang="en-US" altLang="ja-JP" dirty="0" smtClean="0"/>
              <a:t>".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"License statement extraction" step extract license statement in a source file.</a:t>
            </a:r>
          </a:p>
          <a:p>
            <a:r>
              <a:rPr kumimoji="1" lang="en-US" altLang="ja-JP" baseline="0" dirty="0" smtClean="0"/>
              <a:t>In our approach, we regard the comments at header as license statement.</a:t>
            </a:r>
          </a:p>
          <a:p>
            <a:r>
              <a:rPr kumimoji="1" lang="en-US" altLang="ja-JP" baseline="0" dirty="0" smtClean="0"/>
              <a:t>For example. in this case, this comment are extracted.</a:t>
            </a:r>
          </a:p>
          <a:p>
            <a:endParaRPr kumimoji="1" lang="en-US" altLang="ja-JP" baseline="0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どのように各プロセスでデータが変化していくかを示しながら，各プロセスで何をするかを説明する）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011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“Text segmentation” splits the license statements into sentences.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step, Our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split the license statement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 implementation based on [3] with some heuristics.</a:t>
            </a:r>
          </a:p>
          <a:p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implementation recognize sentences like this and split into sentences.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([3]</a:t>
            </a:r>
            <a:r>
              <a:rPr kumimoji="1" lang="ja-JP" altLang="en-US" baseline="0" dirty="0" smtClean="0"/>
              <a:t>を基にした．各行の先頭で使われるコメント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59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(equivalent</a:t>
            </a:r>
            <a:r>
              <a:rPr kumimoji="1" lang="en-US" altLang="ja-JP" baseline="0" dirty="0" smtClean="0"/>
              <a:t> phrase</a:t>
            </a:r>
            <a:r>
              <a:rPr kumimoji="1" lang="ja-JP" altLang="en-US" baseline="0" dirty="0" smtClean="0"/>
              <a:t>の説明</a:t>
            </a:r>
            <a:r>
              <a:rPr kumimoji="1" lang="en-US" altLang="ja-JP" baseline="0" dirty="0" smtClean="0"/>
              <a:t>)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"Text normalization" convert any special symbol to a keyword with </a:t>
            </a:r>
            <a:r>
              <a:rPr lang="en-US" altLang="ja-JP" sz="1200" dirty="0" smtClean="0">
                <a:solidFill>
                  <a:schemeClr val="tx1"/>
                </a:solidFill>
              </a:rPr>
              <a:t>Equivalent Phrases.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Equivalent phrases are </a:t>
            </a:r>
            <a:r>
              <a:rPr kumimoji="1" lang="en-US" altLang="ja-JP" sz="1200" baseline="0" dirty="0" smtClean="0">
                <a:solidFill>
                  <a:schemeClr val="tx1"/>
                </a:solidFill>
              </a:rPr>
              <a:t>p</a:t>
            </a:r>
            <a:r>
              <a:rPr lang="en-US" altLang="ja-JP" sz="1200" dirty="0" smtClean="0">
                <a:solidFill>
                  <a:schemeClr val="tx1"/>
                </a:solidFill>
              </a:rPr>
              <a:t>hrases which should be regarded as having the same meaning.</a:t>
            </a:r>
          </a:p>
          <a:p>
            <a:r>
              <a:rPr kumimoji="1" lang="en-US" altLang="ja-JP" dirty="0" smtClean="0"/>
              <a:t>For example,</a:t>
            </a:r>
            <a:r>
              <a:rPr kumimoji="1" lang="en-US" altLang="ja-JP" baseline="0" dirty="0" smtClean="0"/>
              <a:t> the double quotation character is converted into &lt;quotes&gt;.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432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"Sentence filtering" removes sentences not related to a license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Sentences not containing any “Filtering keywords” are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removed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"Filtering keywords" are words often included in license’s sentences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“all rights”, “conditions”, are filtering keywords.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keyword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are in these sentences.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Sentence "1." and "2." does not include any filtering keyword so they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removed.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After this step, if no sentence left, our approach</a:t>
            </a:r>
            <a:r>
              <a:rPr kumimoji="1" lang="en-US" altLang="ja-JP" baseline="0" dirty="0" smtClean="0"/>
              <a:t> reports "NONE“.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A1 License statements are usually</a:t>
            </a:r>
            <a:r>
              <a:rPr kumimoji="1" lang="en-US" altLang="ja-JP" baseline="0" dirty="0" smtClean="0"/>
              <a:t> mixed with other text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aseline="0" dirty="0" smtClean="0"/>
              <a:t>キーワードの説明</a:t>
            </a: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(</a:t>
            </a:r>
            <a:r>
              <a:rPr kumimoji="1" lang="ja-JP" altLang="en-US" baseline="0" dirty="0" smtClean="0"/>
              <a:t>この時点で文が残らなかったら</a:t>
            </a:r>
            <a:r>
              <a:rPr kumimoji="1" lang="en-US" altLang="ja-JP" baseline="0" dirty="0" smtClean="0"/>
              <a:t>NONE)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If no sentence exist after this process, Ninka report NONE.</a:t>
            </a: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379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“Sentence token matching” converts a sentence to a tokens based on sentence-token expressions.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sentence token expression consists of a sentence token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a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regular expression pattern.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the third sentence matches the "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BSDcondSource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sentence-token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expression, so,  this sentence is converted to "</a:t>
            </a:r>
            <a:r>
              <a:rPr kumimoji="1" lang="en-US" altLang="ja-JP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BSDcondSource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".</a:t>
            </a:r>
          </a:p>
          <a:p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same way, these sentences is converted like this.</a:t>
            </a:r>
          </a:p>
          <a:p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A2 Files might</a:t>
            </a:r>
            <a:r>
              <a:rPr kumimoji="1" lang="en-US" altLang="ja-JP" baseline="0" dirty="0" smtClean="0"/>
              <a:t> reference another file where might contain multiple</a:t>
            </a:r>
          </a:p>
          <a:p>
            <a:r>
              <a:rPr kumimoji="1" lang="en-US" altLang="ja-JP" baseline="0" dirty="0" smtClean="0"/>
              <a:t>(</a:t>
            </a:r>
            <a:r>
              <a:rPr kumimoji="1" lang="ja-JP" altLang="en-US" baseline="0" dirty="0" smtClean="0"/>
              <a:t>テキストの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B1 Licensing statements contain spelling errors</a:t>
            </a:r>
          </a:p>
          <a:p>
            <a:r>
              <a:rPr kumimoji="1" lang="en-US" altLang="ja-JP" baseline="0" dirty="0" smtClean="0"/>
              <a:t>B3 Licensors change the spelling / grammar of the license statement</a:t>
            </a:r>
          </a:p>
          <a:p>
            <a:r>
              <a:rPr kumimoji="1" lang="en-US" altLang="ja-JP" baseline="0" dirty="0" smtClean="0"/>
              <a:t>C1 Several license must be customized when used</a:t>
            </a:r>
          </a:p>
          <a:p>
            <a:endParaRPr kumimoji="1" lang="en-US" altLang="ja-JP" baseline="0" dirty="0" smtClean="0"/>
          </a:p>
          <a:p>
            <a:r>
              <a:rPr kumimoji="1" lang="ja-JP" altLang="en-US" dirty="0" smtClean="0"/>
              <a:t>このステップと次のステップを通して</a:t>
            </a:r>
            <a:r>
              <a:rPr kumimoji="1" lang="en-US" altLang="ja-JP" dirty="0" smtClean="0"/>
              <a:t>matching</a:t>
            </a:r>
            <a:r>
              <a:rPr kumimoji="1" lang="ja-JP" altLang="en-US" dirty="0" smtClean="0"/>
              <a:t>が取れなかったら</a:t>
            </a:r>
            <a:r>
              <a:rPr kumimoji="1" lang="en-US" altLang="ja-JP" dirty="0" smtClean="0"/>
              <a:t>UNKNOWN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1030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“License Rule matching” converts sentence-tokens into license name using license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license rule represents the relations between a license name and a sequence of sentence tokens.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approach matches a sequence of sentence tokens against rules and convert them into a license name corresponding to the rule can match it.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dirty="0" smtClean="0"/>
              <a:t>For example</a:t>
            </a:r>
            <a:r>
              <a:rPr kumimoji="1" lang="en-US" altLang="ja-JP" baseline="0" dirty="0" smtClean="0"/>
              <a:t>, this sequence of sentence tokens match BSD2 rule.</a:t>
            </a:r>
          </a:p>
          <a:p>
            <a:r>
              <a:rPr kumimoji="1" lang="en-US" altLang="ja-JP" baseline="0" dirty="0" smtClean="0"/>
              <a:t>So, these sentence tokens is converted to "BSD2".</a:t>
            </a:r>
          </a:p>
          <a:p>
            <a:r>
              <a:rPr kumimoji="1" lang="en-US" altLang="ja-JP" baseline="0" dirty="0" smtClean="0"/>
              <a:t>If no rule matches this sequence of sentence tokens, Our approach report "UNKNOWN".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A3 Files might contain multiple licenses</a:t>
            </a:r>
          </a:p>
          <a:p>
            <a:r>
              <a:rPr kumimoji="1" lang="en-US" altLang="ja-JP" dirty="0" smtClean="0"/>
              <a:t>B2 A given license is referred</a:t>
            </a:r>
            <a:r>
              <a:rPr kumimoji="1" lang="en-US" altLang="ja-JP" baseline="0" dirty="0" smtClean="0"/>
              <a:t> in different ways</a:t>
            </a:r>
            <a:endParaRPr kumimoji="1" lang="en-US" altLang="ja-JP" dirty="0" smtClean="0"/>
          </a:p>
          <a:p>
            <a:r>
              <a:rPr kumimoji="1" lang="en-US" altLang="ja-JP" dirty="0" smtClean="0"/>
              <a:t>C2 Licensors modify, add or remove conditions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C3 Licensors modify licenses for various intents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If there</a:t>
            </a:r>
            <a:r>
              <a:rPr kumimoji="1" lang="en-US" altLang="ja-JP" baseline="0" dirty="0" smtClean="0"/>
              <a:t> is no rule matching with the </a:t>
            </a:r>
            <a:r>
              <a:rPr kumimoji="1" lang="en-US" altLang="ja-JP" baseline="0" dirty="0" err="1" smtClean="0"/>
              <a:t>seaquence</a:t>
            </a:r>
            <a:r>
              <a:rPr kumimoji="1" lang="en-US" altLang="ja-JP" baseline="0" dirty="0" smtClean="0"/>
              <a:t> of sentence tokens, Ninka report UNKNOWN.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2920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have conducted evaluation to show if </a:t>
            </a:r>
            <a:r>
              <a:rPr kumimoji="1" lang="en-US" altLang="ja-JP" baseline="0" dirty="0" smtClean="0"/>
              <a:t>our method is better than other methods.</a:t>
            </a:r>
          </a:p>
          <a:p>
            <a:r>
              <a:rPr kumimoji="1" lang="en-US" altLang="ja-JP" baseline="0" dirty="0" smtClean="0"/>
              <a:t>We used Ninka, an implementation of our approach, FOSSology 1.0.0, ohcount version 3.90rc and OSLC3.0.</a:t>
            </a:r>
          </a:p>
          <a:p>
            <a:r>
              <a:rPr kumimoji="1" lang="en-US" altLang="ja-JP" baseline="0" dirty="0" smtClean="0"/>
              <a:t>We analyzed 250  (two-fifty files) files in Debian 5.0.2 with these tools.</a:t>
            </a:r>
          </a:p>
          <a:p>
            <a:r>
              <a:rPr kumimoji="1" lang="en-US" altLang="ja-JP" baseline="0" dirty="0" smtClean="0"/>
              <a:t>We randomly selected these 250 files by the following approach.</a:t>
            </a:r>
          </a:p>
          <a:p>
            <a:r>
              <a:rPr kumimoji="1" lang="en-US" altLang="ja-JP" baseline="0" dirty="0" smtClean="0"/>
              <a:t>At first, we randomly selected 250 packages in Debian 5.0.2.</a:t>
            </a:r>
          </a:p>
          <a:p>
            <a:r>
              <a:rPr kumimoji="1" lang="en-US" altLang="ja-JP" baseline="0" dirty="0" smtClean="0"/>
              <a:t>Then, for each selected packages, we randomly selected 1 file in each package in them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3210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(Explanation of terms used</a:t>
            </a:r>
            <a:r>
              <a:rPr kumimoji="1" lang="en-US" altLang="ja-JP" baseline="0" dirty="0" smtClean="0"/>
              <a:t> in this evaluation)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</a:t>
            </a:r>
            <a:r>
              <a:rPr lang="en-US" altLang="ja-JP" dirty="0" smtClean="0"/>
              <a:t>Compare the results from each tool to the results obtained by manual inspection</a:t>
            </a:r>
            <a:r>
              <a:rPr kumimoji="1" lang="en-US" altLang="ja-JP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These results are classified into three category, Correct license name and version, Incorrect, and Unknown.</a:t>
            </a:r>
          </a:p>
          <a:p>
            <a:r>
              <a:rPr kumimoji="1" lang="en-US" altLang="ja-JP" baseline="0" dirty="0" smtClean="0"/>
              <a:t>When the result by tool is "UNKNOWN", the result are classified into "UNKNOWN"</a:t>
            </a:r>
          </a:p>
          <a:p>
            <a:r>
              <a:rPr kumimoji="1" lang="en-US" altLang="ja-JP" baseline="0" dirty="0" smtClean="0"/>
              <a:t>When the result by manual inspection "NONE", if the result by tool is "NONE", the result are classified into "C".</a:t>
            </a:r>
            <a:endParaRPr kumimoji="1" lang="en-US" altLang="ja-JP" baseline="0" dirty="0"/>
          </a:p>
          <a:p>
            <a:r>
              <a:rPr kumimoji="1" lang="en-US" altLang="ja-JP" baseline="0" dirty="0" smtClean="0"/>
              <a:t>To evaluate performance of each tool, we use four values, Recall, Precision, F-measure, and Execution Time.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207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(Ninka has highest precision and does it efficiently)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table shows the result.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Best score are in the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bold typeface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results show that ninka has the highest precision and faster execution time</a:t>
            </a: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(Recall</a:t>
            </a:r>
            <a:r>
              <a:rPr kumimoji="1" lang="ja-JP" altLang="en-US" baseline="0" dirty="0" smtClean="0"/>
              <a:t>の定義を回答率と同じにする）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(</a:t>
            </a:r>
            <a:r>
              <a:rPr kumimoji="1" lang="en-US" altLang="ja-JP" baseline="0" dirty="0" err="1" smtClean="0"/>
              <a:t>ohcount</a:t>
            </a:r>
            <a:r>
              <a:rPr kumimoji="1" lang="en-US" altLang="ja-JP" baseline="0" dirty="0" smtClean="0"/>
              <a:t>, OSLC</a:t>
            </a:r>
            <a:r>
              <a:rPr kumimoji="1" lang="ja-JP" altLang="en-US" baseline="0" dirty="0" smtClean="0"/>
              <a:t>の</a:t>
            </a:r>
            <a:r>
              <a:rPr kumimoji="1" lang="en-US" altLang="ja-JP" baseline="0" dirty="0" smtClean="0"/>
              <a:t>Recall 100%</a:t>
            </a:r>
            <a:r>
              <a:rPr kumimoji="1" lang="ja-JP" altLang="en-US" baseline="0" dirty="0" smtClean="0"/>
              <a:t>）</a:t>
            </a:r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0165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(Empirical</a:t>
            </a:r>
            <a:r>
              <a:rPr kumimoji="1" lang="en-US" altLang="ja-JP" baseline="0" dirty="0" smtClean="0"/>
              <a:t> study for demonstrating usefulness of Ninka)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had two research questions,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“What are the licenses used in FOSS?”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“When present, what types of error do license statements have?”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263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first, I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’ll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introduce the background of license identification.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I’ll talk about a method for license identification based on the analysis of the sentences in the license statements of a source code file.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have conducted an evaluation of a implementation of our method to demonstrate its usefulness.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evaluation shown that our approach is better than other approaches in terms of precision and time.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I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will talk about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some empirical studies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 performed using our method implementation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9918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(Research Question1. We</a:t>
            </a:r>
            <a:r>
              <a:rPr kumimoji="1" lang="en-US" altLang="ja-JP" baseline="0" dirty="0" smtClean="0"/>
              <a:t> split this question to three sub question)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divided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first research question in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three sub questions,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"What licenses are used in Debian?"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"Do different programming languages use different licenses?“ and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"Does size matter?"</a:t>
            </a:r>
            <a:endParaRPr kumimoji="1" lang="en-US" altLang="ja-JP" dirty="0" smtClean="0"/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empirical study, we used the source code of Debian 5.0.2 as a target,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 analyzed 794622 files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(0.8 million files)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from 11101 (eleven-thousand) applications.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analysis,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Ninka could not identify the license of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15.9% of the source files.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these cases Ninka reported "UNKNOWN".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437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(Result of sub question "</a:t>
            </a:r>
            <a:r>
              <a:rPr lang="en-US" altLang="ja-JP" dirty="0" smtClean="0"/>
              <a:t>What licenses are used in </a:t>
            </a:r>
            <a:r>
              <a:rPr lang="en-US" altLang="ja-JP" dirty="0" err="1" smtClean="0"/>
              <a:t>Debian</a:t>
            </a:r>
            <a:r>
              <a:rPr lang="en-US" altLang="ja-JP" dirty="0" smtClean="0"/>
              <a:t>?</a:t>
            </a:r>
            <a:r>
              <a:rPr kumimoji="1" lang="en-US" altLang="ja-JP" dirty="0" smtClean="0"/>
              <a:t>")</a:t>
            </a:r>
          </a:p>
          <a:p>
            <a:r>
              <a:rPr kumimoji="1" lang="en-US" altLang="ja-JP" baseline="0" dirty="0" smtClean="0"/>
              <a:t>So, "</a:t>
            </a:r>
            <a:r>
              <a:rPr lang="en-US" altLang="ja-JP" dirty="0" smtClean="0"/>
              <a:t>What licenses are used in Debian?</a:t>
            </a:r>
            <a:r>
              <a:rPr kumimoji="1" lang="en-US" altLang="ja-JP" baseline="0" dirty="0" smtClean="0"/>
              <a:t>“</a:t>
            </a:r>
          </a:p>
          <a:p>
            <a:r>
              <a:rPr kumimoji="1" lang="en-US" altLang="ja-JP" baseline="0" dirty="0" smtClean="0"/>
              <a:t>This table shows the number of files under each license. </a:t>
            </a:r>
          </a:p>
          <a:p>
            <a:r>
              <a:rPr kumimoji="1" lang="en-US" altLang="ja-JP" baseline="0" dirty="0" smtClean="0"/>
              <a:t>This tables shows that </a:t>
            </a:r>
            <a:r>
              <a:rPr lang="en-US" altLang="ja-JP" dirty="0" smtClean="0"/>
              <a:t>NONE is most</a:t>
            </a:r>
            <a:r>
              <a:rPr lang="en-US" altLang="ja-JP" baseline="0" dirty="0" smtClean="0"/>
              <a:t> popular and </a:t>
            </a:r>
            <a:r>
              <a:rPr kumimoji="1" lang="en-US" altLang="ja-JP" dirty="0" smtClean="0"/>
              <a:t>GPLv2+</a:t>
            </a:r>
            <a:r>
              <a:rPr lang="ja-JP" altLang="en-US" dirty="0" smtClean="0"/>
              <a:t> </a:t>
            </a:r>
            <a:r>
              <a:rPr lang="en-US" altLang="ja-JP" dirty="0" smtClean="0"/>
              <a:t>is second most used license.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991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802">
              <a:defRPr/>
            </a:pPr>
            <a:r>
              <a:rPr kumimoji="1" lang="en-US" altLang="ja-JP" dirty="0" smtClean="0"/>
              <a:t>(Result of sub question "</a:t>
            </a:r>
            <a:r>
              <a:rPr lang="en-US" altLang="ja-JP" dirty="0" smtClean="0"/>
              <a:t>Do different programming languages use different licenses?</a:t>
            </a:r>
            <a:r>
              <a:rPr kumimoji="1" lang="en-US" altLang="ja-JP" dirty="0" smtClean="0"/>
              <a:t>")</a:t>
            </a:r>
            <a:endParaRPr kumimoji="1" lang="ja-JP" altLang="en-US" dirty="0" smtClean="0"/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answer the question "Do different programming languages use different licenses?”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examined the number of files written in each programming language under each license.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due to time constraints, we show the results on</a:t>
            </a:r>
            <a:r>
              <a:rPr kumimoji="1" lang="en-US" altLang="ja-JP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only Java and Perl.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case of Java, the Most frequent used license was CCDDLv1orGPLv2. This license is used in only few applications but these applications have many files.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In case of Perl, “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SameAsPerl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is frequent used license.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SameAsPerl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means the same license as Perl.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license is different from other license in that this license is an indirect license.</a:t>
            </a: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case of C, GPLv2, Lesser GPLv2.1+ related to Free Software Foundation is most frequent used license.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case of C++, GPLv2 or LGPLv2 or MPLv1.1 is most frequent used license because of Mozilla.)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7505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6802">
              <a:defRPr/>
            </a:pPr>
            <a:r>
              <a:rPr kumimoji="1" lang="en-US" altLang="ja-JP" dirty="0" smtClean="0"/>
              <a:t>(Result of sub question "</a:t>
            </a:r>
            <a:r>
              <a:rPr lang="en-US" altLang="ja-JP" dirty="0" smtClean="0"/>
              <a:t>Does size matter?</a:t>
            </a:r>
            <a:r>
              <a:rPr kumimoji="1" lang="en-US" altLang="ja-JP" dirty="0" smtClean="0"/>
              <a:t>".)</a:t>
            </a:r>
            <a:endParaRPr kumimoji="1" lang="ja-JP" altLang="en-US" dirty="0" smtClean="0"/>
          </a:p>
          <a:p>
            <a:pPr defTabSz="956802">
              <a:defRPr/>
            </a:pPr>
            <a:r>
              <a:rPr kumimoji="1" lang="en-US" altLang="ja-JP" dirty="0" smtClean="0"/>
              <a:t>For addressing the third sub question "Does size matter?” we examined median of the file size in case of with license, without license.</a:t>
            </a:r>
          </a:p>
          <a:p>
            <a:pPr defTabSz="956802">
              <a:defRPr/>
            </a:pPr>
            <a:r>
              <a:rPr kumimoji="1" lang="en-US" altLang="ja-JP" dirty="0" smtClean="0"/>
              <a:t>We were interested in "Are smaller files more likely not to have a license?” In other words, are there differences in the size of files with license and without license.</a:t>
            </a:r>
          </a:p>
          <a:p>
            <a:pPr defTabSz="956802">
              <a:defRPr/>
            </a:pPr>
            <a:r>
              <a:rPr kumimoji="1" lang="en-US" altLang="ja-JP" dirty="0" smtClean="0"/>
              <a:t>This table shows the</a:t>
            </a:r>
            <a:r>
              <a:rPr kumimoji="1" lang="en-US" altLang="ja-JP" baseline="0" dirty="0" smtClean="0"/>
              <a:t> median of file size , in case of overall, with license, without license and license statement.</a:t>
            </a:r>
            <a:endParaRPr kumimoji="1" lang="en-US" altLang="ja-JP" dirty="0" smtClean="0"/>
          </a:p>
          <a:p>
            <a:pPr defTabSz="956802">
              <a:defRPr/>
            </a:pPr>
            <a:r>
              <a:rPr kumimoji="1" lang="en-US" altLang="ja-JP" dirty="0" smtClean="0"/>
              <a:t>A Mann-Whitney test confirms that these differences are significant.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07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(Research</a:t>
            </a:r>
            <a:r>
              <a:rPr kumimoji="1" lang="en-US" altLang="ja-JP" baseline="0" dirty="0" smtClean="0"/>
              <a:t> Question 2, We found some problem in some FOSS with Ninka.)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addressing research question 2 "When present, what types of errors do license statements have? “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observed several potential problems in the licensing of various applications that we analyzed.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result, we found the following problems, Files without a license, Cutting &amp; pasting the wrong license statement, Inconsistent license clauses, Incorrect  name of the license, license statements can only be edited by their copyright owners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defTabSz="956802"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(Threats to validity</a:t>
            </a:r>
            <a:r>
              <a:rPr kumimoji="1" lang="en-US" altLang="ja-JP" baseline="0" dirty="0" smtClean="0"/>
              <a:t>. Impact of unknown licenses.)</a:t>
            </a:r>
          </a:p>
          <a:p>
            <a:r>
              <a:rPr kumimoji="1" lang="en-US" altLang="ja-JP" baseline="0" dirty="0" smtClean="0"/>
              <a:t>As threats to validity, </a:t>
            </a:r>
            <a:r>
              <a:rPr kumimoji="1" lang="en-US" altLang="ja-JP" baseline="0" dirty="0" err="1" smtClean="0"/>
              <a:t>Ninka's</a:t>
            </a:r>
            <a:r>
              <a:rPr kumimoji="1" lang="en-US" altLang="ja-JP" baseline="0" dirty="0" smtClean="0"/>
              <a:t> precision and recall may impact the reliability of results for research questions.</a:t>
            </a:r>
          </a:p>
          <a:p>
            <a:pPr defTabSz="956802">
              <a:defRPr/>
            </a:pPr>
            <a:r>
              <a:rPr kumimoji="1" lang="en-US" altLang="ja-JP" baseline="0" dirty="0" smtClean="0"/>
              <a:t>Ninka had a 96.6% precision. W</a:t>
            </a:r>
            <a:r>
              <a:rPr lang="en-US" altLang="ja-JP" dirty="0" smtClean="0"/>
              <a:t>e are confident of the quality of our analysis of the complete Debian distributions.</a:t>
            </a:r>
          </a:p>
          <a:p>
            <a:pPr marL="0" marR="0" lvl="1" indent="0" algn="l" defTabSz="9568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On the other side,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Unknown licenses might change some of the results.</a:t>
            </a:r>
          </a:p>
          <a:p>
            <a:pPr marL="0" lvl="1" defTabSz="956802">
              <a:defRPr/>
            </a:pPr>
            <a:r>
              <a:rPr lang="en-US" altLang="ja-JP" dirty="0" smtClean="0"/>
              <a:t>We</a:t>
            </a:r>
            <a:r>
              <a:rPr lang="en-US" altLang="ja-JP" baseline="0" dirty="0" smtClean="0"/>
              <a:t> think that t</a:t>
            </a:r>
            <a:r>
              <a:rPr lang="en-US" altLang="ja-JP" dirty="0" smtClean="0"/>
              <a:t>his potential impact would be small</a:t>
            </a:r>
            <a:r>
              <a:rPr lang="en-US" altLang="ja-JP" baseline="0" dirty="0" smtClean="0"/>
              <a:t> because Ninka can't identify the license of 15.9% of files in </a:t>
            </a:r>
            <a:r>
              <a:rPr lang="en-US" altLang="ja-JP" baseline="0" dirty="0" err="1" smtClean="0"/>
              <a:t>Debian</a:t>
            </a:r>
            <a:r>
              <a:rPr lang="en-US" altLang="ja-JP" baseline="0" dirty="0" smtClean="0"/>
              <a:t> 5.0.2.</a:t>
            </a:r>
            <a:endParaRPr lang="en-US" altLang="ja-JP" dirty="0" smtClean="0"/>
          </a:p>
          <a:p>
            <a:pPr defTabSz="956802"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2035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(Summary)</a:t>
            </a:r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this presentation, </a:t>
            </a:r>
            <a:r>
              <a:rPr kumimoji="1" lang="en-US" altLang="ja-JP" dirty="0" smtClean="0"/>
              <a:t>we p</a:t>
            </a:r>
            <a:r>
              <a:rPr lang="en-US" altLang="ja-JP" dirty="0" smtClean="0"/>
              <a:t>roposed a sentence-based license identification approach.</a:t>
            </a:r>
          </a:p>
          <a:p>
            <a:r>
              <a:rPr lang="en-US" altLang="ja-JP" dirty="0" smtClean="0"/>
              <a:t>Then,</a:t>
            </a:r>
            <a:r>
              <a:rPr lang="en-US" altLang="ja-JP" baseline="0" dirty="0" smtClean="0"/>
              <a:t> we conduct e</a:t>
            </a:r>
            <a:r>
              <a:rPr lang="en-US" altLang="ja-JP" dirty="0" smtClean="0"/>
              <a:t>valuation and empirical study shows the usefulness of proposed approach.</a:t>
            </a:r>
          </a:p>
          <a:p>
            <a:pPr marL="0" lvl="1" defTabSz="956802">
              <a:defRPr/>
            </a:pPr>
            <a:r>
              <a:rPr kumimoji="1" lang="en-US" altLang="ja-JP" dirty="0" smtClean="0"/>
              <a:t>As</a:t>
            </a:r>
            <a:r>
              <a:rPr kumimoji="1" lang="en-US" altLang="ja-JP" baseline="0" dirty="0" smtClean="0"/>
              <a:t> a future work, we plan to </a:t>
            </a:r>
            <a:r>
              <a:rPr lang="en-US" altLang="ja-JP" dirty="0" smtClean="0"/>
              <a:t>analyze the interactions between different files of a system to determine the resulting license of a component and </a:t>
            </a:r>
            <a:r>
              <a:rPr kumimoji="1" lang="en-US" altLang="ja-JP" dirty="0" smtClean="0"/>
              <a:t>how the interaction of different components affect the overall license of a system that uses them.</a:t>
            </a:r>
          </a:p>
          <a:p>
            <a:pPr marL="0" lvl="1" defTabSz="956802">
              <a:defRPr/>
            </a:pPr>
            <a:r>
              <a:rPr kumimoji="1" lang="en-US" altLang="ja-JP" dirty="0" smtClean="0"/>
              <a:t>And, We will open</a:t>
            </a:r>
            <a:r>
              <a:rPr kumimoji="1" lang="en-US" altLang="ja-JP" baseline="0" dirty="0" smtClean="0"/>
              <a:t> our tool very soon!</a:t>
            </a:r>
          </a:p>
          <a:p>
            <a:pPr marL="0" lvl="1" defTabSz="956802">
              <a:defRPr/>
            </a:pPr>
            <a:endParaRPr kumimoji="1" lang="en-US" altLang="ja-JP" baseline="0" dirty="0" smtClean="0"/>
          </a:p>
          <a:p>
            <a:pPr marL="0" lvl="1" defTabSz="956802">
              <a:defRPr/>
            </a:pPr>
            <a:r>
              <a:rPr kumimoji="1" lang="en-US" altLang="ja-JP" baseline="0" dirty="0" smtClean="0"/>
              <a:t>Thank you very much.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3967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097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66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(Importance of software identification)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way to protect intellectual property of Free Open Source Software is software license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software license grants permissions of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use,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describes the requirements and conditions to get such permission.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Software license identification is the process of Finding corresponding license statements from a known licenses database.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needed, for example, to reuse a component.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license is not compatible with the license of  the application, we cannot reuse it.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854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challenges for license identification.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identify them, We have inspected some large scale FOSS and OSI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approved licenses.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result shows that challenges classified into three categories.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Finding license statement, Language related, License customization.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category has three challenges, so we identified 9 challenges.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following slides, we explain about these three categories.</a:t>
            </a:r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37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One</a:t>
            </a:r>
            <a:r>
              <a:rPr kumimoji="1" lang="en-US" altLang="ja-JP" baseline="0" dirty="0" smtClean="0"/>
              <a:t> of the challenge in "finding license" is that </a:t>
            </a:r>
            <a:r>
              <a:rPr kumimoji="1" lang="en-US" altLang="ja-JP" dirty="0" smtClean="0"/>
              <a:t>l</a:t>
            </a:r>
            <a:r>
              <a:rPr kumimoji="1" lang="en-US" altLang="ja-JP" baseline="0" dirty="0" smtClean="0"/>
              <a:t>icense statements are usually mixed with other text.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Often the first comments in a source file contain text that is not part of the license statement,</a:t>
            </a:r>
            <a:r>
              <a:rPr kumimoji="1" lang="en-US" altLang="ja-JP" baseline="0" dirty="0" smtClean="0"/>
              <a:t> for example the description of the file contents, the change log, ... As</a:t>
            </a:r>
            <a:r>
              <a:rPr kumimoji="1" lang="en-US" altLang="ja-JP" dirty="0" smtClean="0"/>
              <a:t> you can see in this an example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Extracting only text relative to the license can</a:t>
            </a:r>
            <a:r>
              <a:rPr kumimoji="1" lang="en-US" altLang="ja-JP" baseline="0" dirty="0" smtClean="0"/>
              <a:t> be not trivial.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786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One of the challenges in "language related" is that the l</a:t>
            </a:r>
            <a:r>
              <a:rPr lang="en-US" altLang="ja-JP" sz="1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icensors might change the spelling/grammar of the license statement</a:t>
            </a:r>
            <a:r>
              <a:rPr kumimoji="1" lang="en-US" altLang="ja-JP" sz="1200" baseline="0" dirty="0" smtClean="0">
                <a:latin typeface="+mn-lt"/>
                <a:ea typeface="+mn-ea"/>
                <a:cs typeface="+mn-cs"/>
              </a:rPr>
              <a:t>, introduce typos, change punctuation, etc.</a:t>
            </a:r>
            <a:endParaRPr kumimoji="1" lang="en-US" altLang="ja-JP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For</a:t>
            </a:r>
            <a:r>
              <a:rPr kumimoji="1" lang="en-US" altLang="ja-JP" baseline="0" dirty="0" smtClean="0"/>
              <a:t> example,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"license" is replaced with "licence",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"it would be useful" is replaced with "it will be useful“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And so on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519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challenges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"license customization" is t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licensors might also modify, add or remove conditions to well-known licenses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create a new license.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MIT/X11 license,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sentence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"Permission to use, copy, modify, 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distribute and sell this software ...” are used.</a:t>
            </a:r>
            <a:endParaRPr kumimoji="1" lang="en-US" altLang="ja-JP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someone omits the words “and sell".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5584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(Related</a:t>
            </a:r>
            <a:r>
              <a:rPr kumimoji="1" lang="en-US" altLang="ja-JP" baseline="0" dirty="0" smtClean="0"/>
              <a:t> work)</a:t>
            </a:r>
          </a:p>
          <a:p>
            <a:r>
              <a:rPr kumimoji="1" lang="en-US" altLang="ja-JP" baseline="0" dirty="0" smtClean="0"/>
              <a:t>Existing license identification approach are classified into two groups.</a:t>
            </a:r>
          </a:p>
          <a:p>
            <a:pPr marL="0" lvl="1" defTabSz="956802">
              <a:defRPr/>
            </a:pPr>
            <a:r>
              <a:rPr kumimoji="1" lang="en-US" altLang="ja-JP" baseline="0" dirty="0" smtClean="0"/>
              <a:t>ALSA, OSLC and ohcount match </a:t>
            </a:r>
            <a:r>
              <a:rPr lang="en-US" altLang="ja-JP" dirty="0" smtClean="0"/>
              <a:t>regular expression pattern corresponding to a license against license statements</a:t>
            </a:r>
            <a:r>
              <a:rPr kumimoji="1" lang="en-US" altLang="ja-JP" dirty="0" smtClean="0"/>
              <a:t>.</a:t>
            </a:r>
          </a:p>
          <a:p>
            <a:pPr marL="0" lvl="1" defTabSz="956802">
              <a:defRPr/>
            </a:pPr>
            <a:r>
              <a:rPr kumimoji="1" lang="en-US" altLang="ja-JP" dirty="0" smtClean="0"/>
              <a:t>On</a:t>
            </a:r>
            <a:r>
              <a:rPr kumimoji="1" lang="en-US" altLang="ja-JP" baseline="0" dirty="0" smtClean="0"/>
              <a:t> the other hand, FOSSology match</a:t>
            </a:r>
            <a:r>
              <a:rPr lang="en-US" altLang="ja-JP" dirty="0" smtClean="0"/>
              <a:t> simple string corresponding to a license against license statements with the bSAM argorithm.</a:t>
            </a:r>
          </a:p>
          <a:p>
            <a:pPr marL="0" lvl="1" defTabSz="956802">
              <a:defRPr/>
            </a:pPr>
            <a:r>
              <a:rPr lang="en-US" altLang="ja-JP" baseline="0" dirty="0" smtClean="0"/>
              <a:t>We think that these tools have 4 problem.</a:t>
            </a:r>
          </a:p>
          <a:p>
            <a:pPr marL="0" lvl="1" defTabSz="956802">
              <a:defRPr/>
            </a:pPr>
            <a:r>
              <a:rPr lang="en-US" altLang="ja-JP" baseline="0" dirty="0" smtClean="0"/>
              <a:t>These tools are not precise enough</a:t>
            </a:r>
          </a:p>
          <a:p>
            <a:pPr marL="0" lvl="1" defTabSz="956802">
              <a:defRPr/>
            </a:pPr>
            <a:r>
              <a:rPr lang="en-US" altLang="ja-JP" baseline="0" dirty="0" smtClean="0"/>
              <a:t>These tools don't report </a:t>
            </a:r>
            <a:r>
              <a:rPr lang="en-US" altLang="ja-JP" dirty="0" smtClean="0"/>
              <a:t>whether any license exists or not when the tool can't identify the license</a:t>
            </a:r>
            <a:r>
              <a:rPr lang="en-US" altLang="ja-JP" baseline="0" dirty="0" smtClean="0"/>
              <a:t>. </a:t>
            </a:r>
            <a:br>
              <a:rPr lang="en-US" altLang="ja-JP" baseline="0" dirty="0" smtClean="0"/>
            </a:br>
            <a:r>
              <a:rPr lang="en-US" altLang="ja-JP" baseline="0" dirty="0" smtClean="0"/>
              <a:t>These tools report false positives</a:t>
            </a:r>
          </a:p>
          <a:p>
            <a:pPr marL="0" lvl="1" defTabSz="956802">
              <a:defRPr/>
            </a:pPr>
            <a:r>
              <a:rPr lang="en-US" altLang="ja-JP" baseline="0" dirty="0" smtClean="0"/>
              <a:t>Some tools are slow.</a:t>
            </a:r>
          </a:p>
          <a:p>
            <a:pPr marL="0" lvl="1" defTabSz="956802">
              <a:defRPr/>
            </a:pPr>
            <a:endParaRPr lang="en-US" altLang="ja-JP" dirty="0" smtClean="0"/>
          </a:p>
          <a:p>
            <a:pPr marL="0" lvl="1" defTabSz="956802"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1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(Structure</a:t>
            </a:r>
            <a:r>
              <a:rPr kumimoji="1" lang="en-US" altLang="ja-JP" baseline="0" dirty="0" smtClean="0"/>
              <a:t> of our approach)</a:t>
            </a:r>
          </a:p>
          <a:p>
            <a:r>
              <a:rPr kumimoji="1" lang="en-US" altLang="ja-JP" baseline="0" dirty="0" smtClean="0"/>
              <a:t>We propose a sentence-based license identification approach.</a:t>
            </a:r>
          </a:p>
          <a:p>
            <a:r>
              <a:rPr kumimoji="1" lang="en-US" altLang="ja-JP" baseline="0" dirty="0" smtClean="0"/>
              <a:t>This figure represent the structure of our approach.</a:t>
            </a:r>
          </a:p>
          <a:p>
            <a:r>
              <a:rPr kumimoji="1" lang="en-US" altLang="ja-JP" baseline="0" dirty="0" smtClean="0"/>
              <a:t>Our approach use a source file as input and output a license corresponding to it.</a:t>
            </a:r>
          </a:p>
          <a:p>
            <a:r>
              <a:rPr kumimoji="1" lang="en-US" altLang="ja-JP" baseline="0" dirty="0" smtClean="0"/>
              <a:t>This approach is composed of six steps and four knowledge bases.</a:t>
            </a:r>
          </a:p>
          <a:p>
            <a:r>
              <a:rPr kumimoji="1" lang="en-US" altLang="ja-JP" baseline="0" dirty="0" smtClean="0"/>
              <a:t>These knowledge bases are: equivalent phrases, filtering keywords, sentence-token expressions, and rules.</a:t>
            </a:r>
          </a:p>
          <a:p>
            <a:r>
              <a:rPr kumimoji="1" lang="en-US" altLang="ja-JP" baseline="0" dirty="0" smtClean="0"/>
              <a:t>They were created from a FOSS corpus of about 30000 files</a:t>
            </a:r>
          </a:p>
          <a:p>
            <a:r>
              <a:rPr kumimoji="1" lang="en-US" altLang="ja-JP" baseline="0" dirty="0" smtClean="0"/>
              <a:t>I’ll proceed to illustrate each step.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E163F-E71D-41CD-8CE2-48C23C63670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853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2071678"/>
            <a:ext cx="9144000" cy="164307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14744" y="6429396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2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424" y="6165304"/>
            <a:ext cx="720651" cy="4323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800" b="1">
                <a:latin typeface="Comic Sans MS" pitchFamily="66" charset="0"/>
                <a:ea typeface="+mn-ea"/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142844" y="214290"/>
            <a:ext cx="8858312" cy="128588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60432" y="6237312"/>
            <a:ext cx="648643" cy="3603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800" b="1">
                <a:latin typeface="Comic Sans MS" pitchFamily="66" charset="0"/>
                <a:ea typeface="+mn-ea"/>
              </a:defRPr>
            </a:lvl1pPr>
          </a:lstStyle>
          <a:p>
            <a:fld id="{D2D8002D-B5B0-4BAC-B1F6-782DDCCE6D9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2275" y="6381750"/>
            <a:ext cx="21336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Comic Sans MS" pitchFamily="66" charset="0"/>
                <a:ea typeface="+mn-ea"/>
              </a:defRPr>
            </a:lvl1pPr>
          </a:lstStyle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24300" y="6381750"/>
            <a:ext cx="4572000" cy="215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Comic Sans MS" pitchFamily="66" charset="0"/>
                <a:ea typeface="+mn-ea"/>
              </a:defRPr>
            </a:lvl1pPr>
          </a:lstStyle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0763" y="6337300"/>
            <a:ext cx="468312" cy="2603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 b="1">
                <a:latin typeface="Comic Sans MS" pitchFamily="66" charset="0"/>
                <a:ea typeface="+mn-ea"/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1692275" y="6643688"/>
            <a:ext cx="73834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altLang="ja-JP" sz="800" b="1">
                <a:latin typeface="Comic Sans MS" pitchFamily="66" charset="0"/>
              </a:rPr>
              <a:t>Software Engineering Laboratory, Department of Computer Science, Graduate School of Information Science and Technology, Osaka University</a:t>
            </a:r>
            <a:endParaRPr lang="en-US" altLang="ja-JP"/>
          </a:p>
        </p:txBody>
      </p:sp>
      <p:pic>
        <p:nvPicPr>
          <p:cNvPr id="11" name="Picture 1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25" y="6330950"/>
            <a:ext cx="1403350" cy="482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800" kern="1200" spc="0" baseline="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 spc="0" baseline="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800" kern="1200" spc="0" baseline="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 spc="0" baseline="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800" kern="1200" spc="0" baseline="0">
          <a:solidFill>
            <a:schemeClr val="tx1"/>
          </a:solidFill>
          <a:latin typeface="HGPｺﾞｼｯｸE" pitchFamily="50" charset="-128"/>
          <a:ea typeface="HGPｺﾞｼｯｸE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2130425"/>
            <a:ext cx="8928992" cy="1470025"/>
          </a:xfrm>
        </p:spPr>
        <p:txBody>
          <a:bodyPr>
            <a:noAutofit/>
          </a:bodyPr>
          <a:lstStyle/>
          <a:p>
            <a:r>
              <a:rPr lang="en-US" altLang="ja-JP" sz="3600" b="1" dirty="0" smtClean="0"/>
              <a:t>A sentence-matching method for automatic license identification of source code files</a:t>
            </a:r>
            <a:endParaRPr kumimoji="1" lang="ja-JP" altLang="en-US" sz="3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Daniel M. German†</a:t>
            </a:r>
          </a:p>
          <a:p>
            <a:r>
              <a:rPr lang="en-US" altLang="ja-JP" u="sng" dirty="0" smtClean="0"/>
              <a:t>Yuki Manabe</a:t>
            </a:r>
            <a:r>
              <a:rPr lang="en-US" altLang="ja-JP" dirty="0" smtClean="0"/>
              <a:t>‡</a:t>
            </a:r>
          </a:p>
          <a:p>
            <a:r>
              <a:rPr kumimoji="1" lang="en-US" altLang="ja-JP" dirty="0" err="1" smtClean="0"/>
              <a:t>Katsuro</a:t>
            </a:r>
            <a:r>
              <a:rPr kumimoji="1" lang="en-US" altLang="ja-JP" dirty="0" smtClean="0"/>
              <a:t> Inoue </a:t>
            </a:r>
            <a:r>
              <a:rPr lang="en-US" altLang="ja-JP" dirty="0" smtClean="0"/>
              <a:t>‡</a:t>
            </a:r>
          </a:p>
          <a:p>
            <a:pPr algn="r"/>
            <a:r>
              <a:rPr lang="en-US" altLang="ja-JP" dirty="0" smtClean="0"/>
              <a:t>†</a:t>
            </a:r>
            <a:r>
              <a:rPr lang="en-US" altLang="ja-JP" sz="2100" dirty="0" smtClean="0"/>
              <a:t>University of Victoria, Canada </a:t>
            </a:r>
          </a:p>
          <a:p>
            <a:pPr algn="r"/>
            <a:r>
              <a:rPr lang="en-US" altLang="ja-JP" sz="2100" dirty="0" smtClean="0"/>
              <a:t>‡Osaka University, Japan</a:t>
            </a:r>
            <a:endParaRPr kumimoji="1" lang="ja-JP" altLang="en-US" sz="2100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07904" y="6309320"/>
            <a:ext cx="2133600" cy="215900"/>
          </a:xfrm>
        </p:spPr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157024" y="1627103"/>
            <a:ext cx="7011024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/*</a:t>
            </a:r>
          </a:p>
          <a:p>
            <a:r>
              <a:rPr lang="en-US" altLang="ja-JP" dirty="0" smtClean="0"/>
              <a:t>* 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</a:t>
            </a:r>
            <a:r>
              <a:rPr lang="en-US" altLang="ja-JP" dirty="0"/>
              <a:t>foo 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endParaRPr lang="en-US" altLang="ja-JP" dirty="0" smtClean="0"/>
          </a:p>
          <a:p>
            <a:r>
              <a:rPr lang="en-US" altLang="ja-JP" dirty="0" smtClean="0"/>
              <a:t>*</a:t>
            </a:r>
          </a:p>
          <a:p>
            <a:r>
              <a:rPr lang="en-US" altLang="ja-JP" dirty="0" smtClean="0"/>
              <a:t>* Redistribution </a:t>
            </a:r>
            <a:r>
              <a:rPr lang="en-US" altLang="ja-JP" dirty="0"/>
              <a:t>and use in source and binary forms, with or </a:t>
            </a:r>
            <a:r>
              <a:rPr lang="en-US" altLang="ja-JP" dirty="0" smtClean="0"/>
              <a:t>without</a:t>
            </a:r>
          </a:p>
          <a:p>
            <a:r>
              <a:rPr lang="en-US" altLang="ja-JP" dirty="0" smtClean="0"/>
              <a:t>* modification</a:t>
            </a:r>
            <a:r>
              <a:rPr lang="en-US" altLang="ja-JP" dirty="0"/>
              <a:t>, are permitted provided that the following </a:t>
            </a:r>
            <a:r>
              <a:rPr lang="en-US" altLang="ja-JP" dirty="0" smtClean="0"/>
              <a:t>conditions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are met: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1. Redistributions of source code must retain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</a:p>
          <a:p>
            <a:r>
              <a:rPr lang="en-US" altLang="ja-JP" dirty="0" smtClean="0"/>
              <a:t>* </a:t>
            </a:r>
            <a:r>
              <a:rPr lang="en-US" altLang="ja-JP" dirty="0"/>
              <a:t>2. Redistributions in binary form must reproduce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  <a:br>
              <a:rPr lang="en-US" altLang="ja-JP" dirty="0" smtClean="0"/>
            </a:br>
            <a:r>
              <a:rPr lang="en-US" altLang="ja-JP" dirty="0" smtClean="0"/>
              <a:t>*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THIS SOFTWARE IS PROVIDED BY THE AUTHOR AND </a:t>
            </a:r>
            <a:r>
              <a:rPr lang="en-US" altLang="ja-JP" dirty="0" smtClean="0"/>
              <a:t>CONTRIBUTORS ...</a:t>
            </a:r>
          </a:p>
          <a:p>
            <a:r>
              <a:rPr lang="en-US" altLang="ja-JP" dirty="0" smtClean="0"/>
              <a:t>* IN NO EVENT SHALL THE AUTHOR OR CONTRIBUTORS ...</a:t>
            </a:r>
            <a:endParaRPr lang="en-US" altLang="ja-JP" dirty="0"/>
          </a:p>
          <a:p>
            <a:r>
              <a:rPr lang="en-US" altLang="ja-JP" dirty="0" smtClean="0"/>
              <a:t>*/</a:t>
            </a:r>
          </a:p>
          <a:p>
            <a:r>
              <a:rPr lang="en-US" altLang="ja-JP" dirty="0"/>
              <a:t>#include &lt;sys/</a:t>
            </a:r>
            <a:r>
              <a:rPr lang="en-US" altLang="ja-JP" dirty="0" err="1"/>
              <a:t>cdefs.h</a:t>
            </a:r>
            <a:r>
              <a:rPr lang="en-US" altLang="ja-JP" dirty="0" smtClean="0"/>
              <a:t>&gt;</a:t>
            </a:r>
            <a:br>
              <a:rPr lang="en-US" altLang="ja-JP" dirty="0" smtClean="0"/>
            </a:br>
            <a:r>
              <a:rPr lang="en-US" altLang="ja-JP" dirty="0" smtClean="0"/>
              <a:t>#</a:t>
            </a:r>
            <a:r>
              <a:rPr lang="en-US" altLang="ja-JP" dirty="0"/>
              <a:t>include &lt;sys/</a:t>
            </a:r>
            <a:r>
              <a:rPr lang="en-US" altLang="ja-JP" dirty="0" err="1"/>
              <a:t>types.h</a:t>
            </a:r>
            <a:r>
              <a:rPr lang="en-US" altLang="ja-JP" dirty="0" smtClean="0"/>
              <a:t>&gt;</a:t>
            </a:r>
            <a:br>
              <a:rPr lang="en-US" altLang="ja-JP" dirty="0" smtClean="0"/>
            </a:br>
            <a:r>
              <a:rPr lang="en-US" altLang="ja-JP" dirty="0" smtClean="0"/>
              <a:t>#</a:t>
            </a:r>
            <a:r>
              <a:rPr lang="en-US" altLang="ja-JP" dirty="0"/>
              <a:t>include &lt;sys/</a:t>
            </a:r>
            <a:r>
              <a:rPr lang="en-US" altLang="ja-JP" dirty="0" err="1"/>
              <a:t>types.h</a:t>
            </a:r>
            <a:r>
              <a:rPr lang="en-US" altLang="ja-JP" dirty="0" smtClean="0"/>
              <a:t>&gt;</a:t>
            </a:r>
          </a:p>
          <a:p>
            <a:r>
              <a:rPr lang="en-US" altLang="ja-JP" dirty="0"/>
              <a:t>…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1 License statement extraction 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10</a:t>
            </a:fld>
            <a:endParaRPr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229032" y="1643960"/>
            <a:ext cx="6939016" cy="392217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9032" y="1619889"/>
            <a:ext cx="7011024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/*</a:t>
            </a:r>
          </a:p>
          <a:p>
            <a:r>
              <a:rPr lang="en-US" altLang="ja-JP" dirty="0" smtClean="0"/>
              <a:t>* 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foo@bar.org All </a:t>
            </a:r>
            <a:r>
              <a:rPr lang="en-US" altLang="ja-JP" dirty="0"/>
              <a:t>rights reserved. </a:t>
            </a:r>
            <a:endParaRPr lang="en-US" altLang="ja-JP" dirty="0" smtClean="0"/>
          </a:p>
          <a:p>
            <a:r>
              <a:rPr lang="en-US" altLang="ja-JP" dirty="0" smtClean="0"/>
              <a:t>*</a:t>
            </a:r>
          </a:p>
          <a:p>
            <a:r>
              <a:rPr lang="en-US" altLang="ja-JP" dirty="0" smtClean="0"/>
              <a:t>* Redistribution </a:t>
            </a:r>
            <a:r>
              <a:rPr lang="en-US" altLang="ja-JP" dirty="0"/>
              <a:t>and use in source and binary forms, with or </a:t>
            </a:r>
            <a:r>
              <a:rPr lang="en-US" altLang="ja-JP" dirty="0" smtClean="0"/>
              <a:t>without</a:t>
            </a:r>
          </a:p>
          <a:p>
            <a:r>
              <a:rPr lang="en-US" altLang="ja-JP" dirty="0" smtClean="0"/>
              <a:t>* modification</a:t>
            </a:r>
            <a:r>
              <a:rPr lang="en-US" altLang="ja-JP" dirty="0"/>
              <a:t>, are permitted provided that the following </a:t>
            </a:r>
            <a:r>
              <a:rPr lang="en-US" altLang="ja-JP" dirty="0" smtClean="0"/>
              <a:t>conditions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are met: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1. Redistributions of source code must retain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</a:p>
          <a:p>
            <a:r>
              <a:rPr lang="en-US" altLang="ja-JP" dirty="0" smtClean="0"/>
              <a:t>* </a:t>
            </a:r>
            <a:r>
              <a:rPr lang="en-US" altLang="ja-JP" dirty="0"/>
              <a:t>2. Redistributions in binary form must reproduce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  <a:br>
              <a:rPr lang="en-US" altLang="ja-JP" dirty="0" smtClean="0"/>
            </a:br>
            <a:r>
              <a:rPr lang="en-US" altLang="ja-JP" dirty="0" smtClean="0"/>
              <a:t>*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THIS SOFTWARE IS PROVIDED BY THE AUTHOR AND </a:t>
            </a:r>
            <a:r>
              <a:rPr lang="en-US" altLang="ja-JP" dirty="0" smtClean="0"/>
              <a:t>CONTRIBUTORS ...</a:t>
            </a:r>
          </a:p>
          <a:p>
            <a:r>
              <a:rPr lang="en-US" altLang="ja-JP" dirty="0" smtClean="0"/>
              <a:t>* IN NO EVENT SHALL THE AUTHOR OR CONTRIBUTORS ...</a:t>
            </a:r>
            <a:endParaRPr lang="en-US" altLang="ja-JP" dirty="0"/>
          </a:p>
          <a:p>
            <a:r>
              <a:rPr lang="en-US" altLang="ja-JP" dirty="0" smtClean="0"/>
              <a:t>*/</a:t>
            </a:r>
          </a:p>
        </p:txBody>
      </p:sp>
      <p:sp>
        <p:nvSpPr>
          <p:cNvPr id="11" name="角丸四角形吹き出し 10"/>
          <p:cNvSpPr/>
          <p:nvPr/>
        </p:nvSpPr>
        <p:spPr>
          <a:xfrm>
            <a:off x="7168048" y="2276872"/>
            <a:ext cx="1903944" cy="1857339"/>
          </a:xfrm>
          <a:prstGeom prst="wedgeRoundRectCallout">
            <a:avLst>
              <a:gd name="adj1" fmla="val -47169"/>
              <a:gd name="adj2" fmla="val 76204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  <a:latin typeface="Arial Black" pitchFamily="34" charset="0"/>
              </a:rPr>
              <a:t>The comments at header</a:t>
            </a:r>
          </a:p>
          <a:p>
            <a:pPr algn="ctr"/>
            <a:r>
              <a:rPr lang="ja-JP" altLang="en-US" sz="2000" dirty="0">
                <a:solidFill>
                  <a:schemeClr val="tx1"/>
                </a:solidFill>
                <a:latin typeface="Arial Black" pitchFamily="34" charset="0"/>
              </a:rPr>
              <a:t>↓</a:t>
            </a:r>
            <a:endParaRPr kumimoji="1" lang="en-US" altLang="ja-JP" sz="2000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  <a:latin typeface="Arial Black" pitchFamily="34" charset="0"/>
              </a:rPr>
              <a:t>License statement</a:t>
            </a:r>
            <a:endParaRPr kumimoji="1" lang="ja-JP" altLang="en-US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49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2 Text segmentation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11</a:t>
            </a:fld>
            <a:endParaRPr lang="ja-JP" altLang="en-US" dirty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13861" y="1595055"/>
            <a:ext cx="7011024" cy="397031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/*</a:t>
            </a:r>
          </a:p>
          <a:p>
            <a:r>
              <a:rPr lang="en-US" altLang="ja-JP" dirty="0" smtClean="0"/>
              <a:t>* 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foo@bar.org All </a:t>
            </a:r>
            <a:r>
              <a:rPr lang="en-US" altLang="ja-JP" dirty="0"/>
              <a:t>rights reserved. </a:t>
            </a:r>
            <a:endParaRPr lang="en-US" altLang="ja-JP" dirty="0" smtClean="0"/>
          </a:p>
          <a:p>
            <a:r>
              <a:rPr lang="en-US" altLang="ja-JP" dirty="0" smtClean="0"/>
              <a:t>*</a:t>
            </a:r>
          </a:p>
          <a:p>
            <a:r>
              <a:rPr lang="en-US" altLang="ja-JP" dirty="0" smtClean="0"/>
              <a:t>* Redistribution </a:t>
            </a:r>
            <a:r>
              <a:rPr lang="en-US" altLang="ja-JP" dirty="0"/>
              <a:t>and use in source and binary forms, with or </a:t>
            </a:r>
            <a:r>
              <a:rPr lang="en-US" altLang="ja-JP" dirty="0" smtClean="0"/>
              <a:t>without</a:t>
            </a:r>
          </a:p>
          <a:p>
            <a:r>
              <a:rPr lang="en-US" altLang="ja-JP" dirty="0" smtClean="0"/>
              <a:t>* modification</a:t>
            </a:r>
            <a:r>
              <a:rPr lang="en-US" altLang="ja-JP" dirty="0"/>
              <a:t>, are permitted provided that the following </a:t>
            </a:r>
            <a:r>
              <a:rPr lang="en-US" altLang="ja-JP" dirty="0" smtClean="0"/>
              <a:t>conditions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are met: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1. Redistributions of source code must retain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</a:p>
          <a:p>
            <a:r>
              <a:rPr lang="en-US" altLang="ja-JP" dirty="0" smtClean="0"/>
              <a:t>* </a:t>
            </a:r>
            <a:r>
              <a:rPr lang="en-US" altLang="ja-JP" dirty="0"/>
              <a:t>2. Redistributions in binary form must reproduce the above </a:t>
            </a:r>
            <a:r>
              <a:rPr lang="en-US" altLang="ja-JP" dirty="0" smtClean="0"/>
              <a:t>copyright</a:t>
            </a:r>
            <a:br>
              <a:rPr lang="en-US" altLang="ja-JP" dirty="0" smtClean="0"/>
            </a:br>
            <a:r>
              <a:rPr lang="en-US" altLang="ja-JP" dirty="0" smtClean="0"/>
              <a:t> ...</a:t>
            </a:r>
            <a:br>
              <a:rPr lang="en-US" altLang="ja-JP" dirty="0" smtClean="0"/>
            </a:br>
            <a:r>
              <a:rPr lang="en-US" altLang="ja-JP" dirty="0" smtClean="0"/>
              <a:t>*</a:t>
            </a:r>
            <a:br>
              <a:rPr lang="en-US" altLang="ja-JP" dirty="0" smtClean="0"/>
            </a:br>
            <a:r>
              <a:rPr lang="en-US" altLang="ja-JP" dirty="0" smtClean="0"/>
              <a:t>* </a:t>
            </a:r>
            <a:r>
              <a:rPr lang="en-US" altLang="ja-JP" dirty="0"/>
              <a:t>THIS SOFTWARE IS PROVIDED BY THE AUTHOR AND </a:t>
            </a:r>
            <a:r>
              <a:rPr lang="en-US" altLang="ja-JP" dirty="0" smtClean="0"/>
              <a:t>CONTRIBUTORS ...</a:t>
            </a:r>
          </a:p>
          <a:p>
            <a:r>
              <a:rPr lang="en-US" altLang="ja-JP" dirty="0" smtClean="0"/>
              <a:t>* IN NO EVENT SHALL THE AUTHOR OR CONTRIBUTORS ...</a:t>
            </a:r>
            <a:endParaRPr lang="en-US" altLang="ja-JP" dirty="0"/>
          </a:p>
          <a:p>
            <a:r>
              <a:rPr lang="en-US" altLang="ja-JP" dirty="0" smtClean="0"/>
              <a:t>*/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467544" y="1916832"/>
            <a:ext cx="5184576" cy="2880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467544" y="2492896"/>
            <a:ext cx="6264696" cy="79208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467544" y="3284984"/>
            <a:ext cx="216024" cy="29523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344901" y="3284984"/>
            <a:ext cx="6387338" cy="576064"/>
          </a:xfrm>
          <a:custGeom>
            <a:avLst/>
            <a:gdLst>
              <a:gd name="connsiteX0" fmla="*/ 0 w 6048672"/>
              <a:gd name="connsiteY0" fmla="*/ 0 h 576064"/>
              <a:gd name="connsiteX1" fmla="*/ 6048672 w 6048672"/>
              <a:gd name="connsiteY1" fmla="*/ 0 h 576064"/>
              <a:gd name="connsiteX2" fmla="*/ 6048672 w 6048672"/>
              <a:gd name="connsiteY2" fmla="*/ 576064 h 576064"/>
              <a:gd name="connsiteX3" fmla="*/ 0 w 6048672"/>
              <a:gd name="connsiteY3" fmla="*/ 576064 h 576064"/>
              <a:gd name="connsiteX4" fmla="*/ 0 w 6048672"/>
              <a:gd name="connsiteY4" fmla="*/ 0 h 576064"/>
              <a:gd name="connsiteX0" fmla="*/ 6235 w 6054907"/>
              <a:gd name="connsiteY0" fmla="*/ 0 h 576064"/>
              <a:gd name="connsiteX1" fmla="*/ 6054907 w 6054907"/>
              <a:gd name="connsiteY1" fmla="*/ 0 h 576064"/>
              <a:gd name="connsiteX2" fmla="*/ 6054907 w 6054907"/>
              <a:gd name="connsiteY2" fmla="*/ 576064 h 576064"/>
              <a:gd name="connsiteX3" fmla="*/ 6235 w 6054907"/>
              <a:gd name="connsiteY3" fmla="*/ 576064 h 576064"/>
              <a:gd name="connsiteX4" fmla="*/ 0 w 6054907"/>
              <a:gd name="connsiteY4" fmla="*/ 338749 h 576064"/>
              <a:gd name="connsiteX5" fmla="*/ 6235 w 6054907"/>
              <a:gd name="connsiteY5" fmla="*/ 0 h 576064"/>
              <a:gd name="connsiteX0" fmla="*/ 6235 w 6054907"/>
              <a:gd name="connsiteY0" fmla="*/ 0 h 576064"/>
              <a:gd name="connsiteX1" fmla="*/ 6054907 w 6054907"/>
              <a:gd name="connsiteY1" fmla="*/ 0 h 576064"/>
              <a:gd name="connsiteX2" fmla="*/ 6054907 w 6054907"/>
              <a:gd name="connsiteY2" fmla="*/ 576064 h 576064"/>
              <a:gd name="connsiteX3" fmla="*/ 6235 w 6054907"/>
              <a:gd name="connsiteY3" fmla="*/ 576064 h 576064"/>
              <a:gd name="connsiteX4" fmla="*/ 0 w 6054907"/>
              <a:gd name="connsiteY4" fmla="*/ 338749 h 576064"/>
              <a:gd name="connsiteX5" fmla="*/ 1 w 6054907"/>
              <a:gd name="connsiteY5" fmla="*/ 203283 h 576064"/>
              <a:gd name="connsiteX6" fmla="*/ 6235 w 6054907"/>
              <a:gd name="connsiteY6" fmla="*/ 0 h 576064"/>
              <a:gd name="connsiteX0" fmla="*/ 338666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332431 w 6387338"/>
              <a:gd name="connsiteY4" fmla="*/ 338749 h 576064"/>
              <a:gd name="connsiteX5" fmla="*/ 332432 w 6387338"/>
              <a:gd name="connsiteY5" fmla="*/ 203283 h 576064"/>
              <a:gd name="connsiteX6" fmla="*/ 338666 w 6387338"/>
              <a:gd name="connsiteY6" fmla="*/ 0 h 576064"/>
              <a:gd name="connsiteX0" fmla="*/ 338666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04882 h 576064"/>
              <a:gd name="connsiteX5" fmla="*/ 332432 w 6387338"/>
              <a:gd name="connsiteY5" fmla="*/ 203283 h 576064"/>
              <a:gd name="connsiteX6" fmla="*/ 338666 w 6387338"/>
              <a:gd name="connsiteY6" fmla="*/ 0 h 576064"/>
              <a:gd name="connsiteX0" fmla="*/ 338666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04882 h 576064"/>
              <a:gd name="connsiteX5" fmla="*/ 332432 w 6387338"/>
              <a:gd name="connsiteY5" fmla="*/ 321817 h 576064"/>
              <a:gd name="connsiteX6" fmla="*/ 338666 w 6387338"/>
              <a:gd name="connsiteY6" fmla="*/ 0 h 576064"/>
              <a:gd name="connsiteX0" fmla="*/ 338666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04882 h 576064"/>
              <a:gd name="connsiteX5" fmla="*/ 467899 w 6387338"/>
              <a:gd name="connsiteY5" fmla="*/ 287951 h 576064"/>
              <a:gd name="connsiteX6" fmla="*/ 338666 w 6387338"/>
              <a:gd name="connsiteY6" fmla="*/ 0 h 576064"/>
              <a:gd name="connsiteX0" fmla="*/ 4741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04882 h 576064"/>
              <a:gd name="connsiteX5" fmla="*/ 467899 w 6387338"/>
              <a:gd name="connsiteY5" fmla="*/ 287951 h 576064"/>
              <a:gd name="connsiteX6" fmla="*/ 474133 w 6387338"/>
              <a:gd name="connsiteY6" fmla="*/ 0 h 576064"/>
              <a:gd name="connsiteX0" fmla="*/ 4741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467899 w 6387338"/>
              <a:gd name="connsiteY5" fmla="*/ 287951 h 576064"/>
              <a:gd name="connsiteX6" fmla="*/ 474133 w 6387338"/>
              <a:gd name="connsiteY6" fmla="*/ 0 h 576064"/>
              <a:gd name="connsiteX0" fmla="*/ 4741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83232 w 6387338"/>
              <a:gd name="connsiteY5" fmla="*/ 372618 h 576064"/>
              <a:gd name="connsiteX6" fmla="*/ 474133 w 6387338"/>
              <a:gd name="connsiteY6" fmla="*/ 0 h 576064"/>
              <a:gd name="connsiteX0" fmla="*/ 4741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83232 w 6387338"/>
              <a:gd name="connsiteY5" fmla="*/ 321818 h 576064"/>
              <a:gd name="connsiteX6" fmla="*/ 474133 w 6387338"/>
              <a:gd name="connsiteY6" fmla="*/ 0 h 576064"/>
              <a:gd name="connsiteX0" fmla="*/ 3725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83232 w 6387338"/>
              <a:gd name="connsiteY5" fmla="*/ 321818 h 576064"/>
              <a:gd name="connsiteX6" fmla="*/ 372533 w 6387338"/>
              <a:gd name="connsiteY6" fmla="*/ 0 h 576064"/>
              <a:gd name="connsiteX0" fmla="*/ 3725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32432 w 6387338"/>
              <a:gd name="connsiteY5" fmla="*/ 287951 h 576064"/>
              <a:gd name="connsiteX6" fmla="*/ 372533 w 6387338"/>
              <a:gd name="connsiteY6" fmla="*/ 0 h 576064"/>
              <a:gd name="connsiteX0" fmla="*/ 3725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66299 w 6387338"/>
              <a:gd name="connsiteY5" fmla="*/ 338751 h 576064"/>
              <a:gd name="connsiteX6" fmla="*/ 372533 w 6387338"/>
              <a:gd name="connsiteY6" fmla="*/ 0 h 576064"/>
              <a:gd name="connsiteX0" fmla="*/ 372533 w 6387338"/>
              <a:gd name="connsiteY0" fmla="*/ 0 h 576064"/>
              <a:gd name="connsiteX1" fmla="*/ 6387338 w 6387338"/>
              <a:gd name="connsiteY1" fmla="*/ 0 h 576064"/>
              <a:gd name="connsiteX2" fmla="*/ 6387338 w 6387338"/>
              <a:gd name="connsiteY2" fmla="*/ 576064 h 576064"/>
              <a:gd name="connsiteX3" fmla="*/ 0 w 6387338"/>
              <a:gd name="connsiteY3" fmla="*/ 576064 h 576064"/>
              <a:gd name="connsiteX4" fmla="*/ 10698 w 6387338"/>
              <a:gd name="connsiteY4" fmla="*/ 355682 h 576064"/>
              <a:gd name="connsiteX5" fmla="*/ 366299 w 6387338"/>
              <a:gd name="connsiteY5" fmla="*/ 287951 h 576064"/>
              <a:gd name="connsiteX6" fmla="*/ 372533 w 6387338"/>
              <a:gd name="connsiteY6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87338" h="576064">
                <a:moveTo>
                  <a:pt x="372533" y="0"/>
                </a:moveTo>
                <a:lnTo>
                  <a:pt x="6387338" y="0"/>
                </a:lnTo>
                <a:lnTo>
                  <a:pt x="6387338" y="576064"/>
                </a:lnTo>
                <a:lnTo>
                  <a:pt x="0" y="576064"/>
                </a:lnTo>
                <a:lnTo>
                  <a:pt x="10698" y="355682"/>
                </a:lnTo>
                <a:cubicBezTo>
                  <a:pt x="10698" y="310527"/>
                  <a:pt x="366299" y="333106"/>
                  <a:pt x="366299" y="287951"/>
                </a:cubicBezTo>
                <a:lnTo>
                  <a:pt x="372533" y="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270932" y="3861048"/>
            <a:ext cx="6677331" cy="576064"/>
          </a:xfrm>
          <a:custGeom>
            <a:avLst/>
            <a:gdLst>
              <a:gd name="connsiteX0" fmla="*/ 0 w 6480720"/>
              <a:gd name="connsiteY0" fmla="*/ 0 h 576064"/>
              <a:gd name="connsiteX1" fmla="*/ 6480720 w 6480720"/>
              <a:gd name="connsiteY1" fmla="*/ 0 h 576064"/>
              <a:gd name="connsiteX2" fmla="*/ 6480720 w 6480720"/>
              <a:gd name="connsiteY2" fmla="*/ 576064 h 576064"/>
              <a:gd name="connsiteX3" fmla="*/ 0 w 6480720"/>
              <a:gd name="connsiteY3" fmla="*/ 576064 h 576064"/>
              <a:gd name="connsiteX4" fmla="*/ 0 w 6480720"/>
              <a:gd name="connsiteY4" fmla="*/ 0 h 576064"/>
              <a:gd name="connsiteX0" fmla="*/ 10344 w 6491064"/>
              <a:gd name="connsiteY0" fmla="*/ 0 h 576064"/>
              <a:gd name="connsiteX1" fmla="*/ 6491064 w 6491064"/>
              <a:gd name="connsiteY1" fmla="*/ 0 h 576064"/>
              <a:gd name="connsiteX2" fmla="*/ 6491064 w 6491064"/>
              <a:gd name="connsiteY2" fmla="*/ 576064 h 576064"/>
              <a:gd name="connsiteX3" fmla="*/ 10344 w 6491064"/>
              <a:gd name="connsiteY3" fmla="*/ 576064 h 576064"/>
              <a:gd name="connsiteX4" fmla="*/ 0 w 6491064"/>
              <a:gd name="connsiteY4" fmla="*/ 389219 h 576064"/>
              <a:gd name="connsiteX5" fmla="*/ 10344 w 6491064"/>
              <a:gd name="connsiteY5" fmla="*/ 0 h 576064"/>
              <a:gd name="connsiteX0" fmla="*/ 27277 w 6507997"/>
              <a:gd name="connsiteY0" fmla="*/ 0 h 576064"/>
              <a:gd name="connsiteX1" fmla="*/ 6507997 w 6507997"/>
              <a:gd name="connsiteY1" fmla="*/ 0 h 576064"/>
              <a:gd name="connsiteX2" fmla="*/ 6507997 w 6507997"/>
              <a:gd name="connsiteY2" fmla="*/ 576064 h 576064"/>
              <a:gd name="connsiteX3" fmla="*/ 27277 w 6507997"/>
              <a:gd name="connsiteY3" fmla="*/ 576064 h 576064"/>
              <a:gd name="connsiteX4" fmla="*/ 16933 w 6507997"/>
              <a:gd name="connsiteY4" fmla="*/ 389219 h 576064"/>
              <a:gd name="connsiteX5" fmla="*/ 0 w 6507997"/>
              <a:gd name="connsiteY5" fmla="*/ 135219 h 576064"/>
              <a:gd name="connsiteX6" fmla="*/ 27277 w 6507997"/>
              <a:gd name="connsiteY6" fmla="*/ 0 h 576064"/>
              <a:gd name="connsiteX0" fmla="*/ 186267 w 6666987"/>
              <a:gd name="connsiteY0" fmla="*/ 0 h 576064"/>
              <a:gd name="connsiteX1" fmla="*/ 6666987 w 6666987"/>
              <a:gd name="connsiteY1" fmla="*/ 0 h 576064"/>
              <a:gd name="connsiteX2" fmla="*/ 6666987 w 6666987"/>
              <a:gd name="connsiteY2" fmla="*/ 576064 h 576064"/>
              <a:gd name="connsiteX3" fmla="*/ 0 w 6666987"/>
              <a:gd name="connsiteY3" fmla="*/ 576064 h 576064"/>
              <a:gd name="connsiteX4" fmla="*/ 175923 w 6666987"/>
              <a:gd name="connsiteY4" fmla="*/ 389219 h 576064"/>
              <a:gd name="connsiteX5" fmla="*/ 158990 w 6666987"/>
              <a:gd name="connsiteY5" fmla="*/ 135219 h 576064"/>
              <a:gd name="connsiteX6" fmla="*/ 186267 w 6666987"/>
              <a:gd name="connsiteY6" fmla="*/ 0 h 576064"/>
              <a:gd name="connsiteX0" fmla="*/ 196611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169334 w 6677331"/>
              <a:gd name="connsiteY5" fmla="*/ 135219 h 576064"/>
              <a:gd name="connsiteX6" fmla="*/ 196611 w 6677331"/>
              <a:gd name="connsiteY6" fmla="*/ 0 h 576064"/>
              <a:gd name="connsiteX0" fmla="*/ 196611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203201 w 6677331"/>
              <a:gd name="connsiteY5" fmla="*/ 304553 h 576064"/>
              <a:gd name="connsiteX6" fmla="*/ 196611 w 6677331"/>
              <a:gd name="connsiteY6" fmla="*/ 0 h 576064"/>
              <a:gd name="connsiteX0" fmla="*/ 450611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203201 w 6677331"/>
              <a:gd name="connsiteY5" fmla="*/ 304553 h 576064"/>
              <a:gd name="connsiteX6" fmla="*/ 450611 w 6677331"/>
              <a:gd name="connsiteY6" fmla="*/ 0 h 576064"/>
              <a:gd name="connsiteX0" fmla="*/ 450611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355601 w 6677331"/>
              <a:gd name="connsiteY5" fmla="*/ 321486 h 576064"/>
              <a:gd name="connsiteX6" fmla="*/ 450611 w 6677331"/>
              <a:gd name="connsiteY6" fmla="*/ 0 h 576064"/>
              <a:gd name="connsiteX0" fmla="*/ 382877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355601 w 6677331"/>
              <a:gd name="connsiteY5" fmla="*/ 321486 h 576064"/>
              <a:gd name="connsiteX6" fmla="*/ 382877 w 6677331"/>
              <a:gd name="connsiteY6" fmla="*/ 0 h 576064"/>
              <a:gd name="connsiteX0" fmla="*/ 382877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72285 h 576064"/>
              <a:gd name="connsiteX5" fmla="*/ 406401 w 6677331"/>
              <a:gd name="connsiteY5" fmla="*/ 321486 h 576064"/>
              <a:gd name="connsiteX6" fmla="*/ 382877 w 6677331"/>
              <a:gd name="connsiteY6" fmla="*/ 0 h 576064"/>
              <a:gd name="connsiteX0" fmla="*/ 382877 w 6677331"/>
              <a:gd name="connsiteY0" fmla="*/ 0 h 576064"/>
              <a:gd name="connsiteX1" fmla="*/ 6677331 w 6677331"/>
              <a:gd name="connsiteY1" fmla="*/ 0 h 576064"/>
              <a:gd name="connsiteX2" fmla="*/ 6677331 w 6677331"/>
              <a:gd name="connsiteY2" fmla="*/ 576064 h 576064"/>
              <a:gd name="connsiteX3" fmla="*/ 10344 w 6677331"/>
              <a:gd name="connsiteY3" fmla="*/ 576064 h 576064"/>
              <a:gd name="connsiteX4" fmla="*/ 0 w 6677331"/>
              <a:gd name="connsiteY4" fmla="*/ 304551 h 576064"/>
              <a:gd name="connsiteX5" fmla="*/ 406401 w 6677331"/>
              <a:gd name="connsiteY5" fmla="*/ 321486 h 576064"/>
              <a:gd name="connsiteX6" fmla="*/ 382877 w 6677331"/>
              <a:gd name="connsiteY6" fmla="*/ 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77331" h="576064">
                <a:moveTo>
                  <a:pt x="382877" y="0"/>
                </a:moveTo>
                <a:lnTo>
                  <a:pt x="6677331" y="0"/>
                </a:lnTo>
                <a:lnTo>
                  <a:pt x="6677331" y="576064"/>
                </a:lnTo>
                <a:lnTo>
                  <a:pt x="10344" y="576064"/>
                </a:lnTo>
                <a:lnTo>
                  <a:pt x="0" y="304551"/>
                </a:lnTo>
                <a:lnTo>
                  <a:pt x="406401" y="321486"/>
                </a:lnTo>
                <a:lnTo>
                  <a:pt x="382877" y="0"/>
                </a:lnTo>
                <a:close/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正方形/長方形 67"/>
          <p:cNvSpPr/>
          <p:nvPr/>
        </p:nvSpPr>
        <p:spPr>
          <a:xfrm>
            <a:off x="467544" y="3861048"/>
            <a:ext cx="216024" cy="2880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67544" y="4653136"/>
            <a:ext cx="6624736" cy="2880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467544" y="4941168"/>
            <a:ext cx="5328592" cy="2880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70932" y="1651034"/>
            <a:ext cx="7011024" cy="3139321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</a:t>
            </a:r>
            <a:r>
              <a:rPr lang="en-US" altLang="ja-JP" dirty="0"/>
              <a:t>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 smtClean="0"/>
              <a:t>[Redistribution </a:t>
            </a:r>
            <a:r>
              <a:rPr lang="en-US" altLang="ja-JP" dirty="0"/>
              <a:t>and use in source and binary forms, with or </a:t>
            </a:r>
            <a:r>
              <a:rPr lang="en-US" altLang="ja-JP" dirty="0" smtClean="0"/>
              <a:t>without modification</a:t>
            </a:r>
            <a:r>
              <a:rPr lang="en-US" altLang="ja-JP" dirty="0"/>
              <a:t>, are permitted provided that the following conditions are </a:t>
            </a:r>
            <a:r>
              <a:rPr lang="en-US" altLang="ja-JP" dirty="0" smtClean="0"/>
              <a:t>met:]</a:t>
            </a:r>
          </a:p>
          <a:p>
            <a:r>
              <a:rPr lang="en-US" altLang="ja-JP" dirty="0" smtClean="0"/>
              <a:t>[1.]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</a:p>
          <a:p>
            <a:r>
              <a:rPr lang="en-US" altLang="ja-JP" dirty="0" smtClean="0"/>
              <a:t>[2.]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 smtClean="0"/>
              <a:t>[THIS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"AS IS"...]</a:t>
            </a:r>
            <a:endParaRPr lang="en-US" altLang="ja-JP" dirty="0"/>
          </a:p>
          <a:p>
            <a:r>
              <a:rPr lang="en-US" altLang="ja-JP" dirty="0" smtClean="0"/>
              <a:t>[</a:t>
            </a:r>
            <a:r>
              <a:rPr lang="en-US" altLang="ja-JP" dirty="0"/>
              <a:t>IN NO EVENT SHALL THE AUTHOR OR CONTRIBUTORS </a:t>
            </a:r>
            <a:r>
              <a:rPr lang="en-US" altLang="ja-JP" dirty="0" smtClean="0"/>
              <a:t>...]</a:t>
            </a:r>
            <a:endParaRPr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3779912" y="5608080"/>
            <a:ext cx="48245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>
                <a:solidFill>
                  <a:schemeClr val="tx1"/>
                </a:solidFill>
              </a:rPr>
              <a:t>[3] P. </a:t>
            </a:r>
            <a:r>
              <a:rPr lang="en-US" altLang="ja-JP" sz="1400" dirty="0" err="1">
                <a:solidFill>
                  <a:schemeClr val="tx1"/>
                </a:solidFill>
              </a:rPr>
              <a:t>Claugh</a:t>
            </a:r>
            <a:r>
              <a:rPr lang="en-US" altLang="ja-JP" sz="1400" dirty="0">
                <a:solidFill>
                  <a:schemeClr val="tx1"/>
                </a:solidFill>
              </a:rPr>
              <a:t>. A Perl program for sentence splitting </a:t>
            </a:r>
            <a:r>
              <a:rPr lang="en-US" altLang="ja-JP" sz="1400" dirty="0" smtClean="0">
                <a:solidFill>
                  <a:schemeClr val="tx1"/>
                </a:solidFill>
              </a:rPr>
              <a:t>using rules</a:t>
            </a:r>
            <a:r>
              <a:rPr lang="en-US" altLang="ja-JP" sz="1400" dirty="0">
                <a:solidFill>
                  <a:schemeClr val="tx1"/>
                </a:solidFill>
              </a:rPr>
              <a:t>. http://</a:t>
            </a:r>
            <a:r>
              <a:rPr lang="en-US" altLang="ja-JP" sz="1400" dirty="0" smtClean="0">
                <a:solidFill>
                  <a:schemeClr val="tx1"/>
                </a:solidFill>
              </a:rPr>
              <a:t>ir.shef.ac.uk/cloughie/software.html, April </a:t>
            </a:r>
            <a:r>
              <a:rPr lang="en-US" altLang="ja-JP" sz="1400" dirty="0">
                <a:solidFill>
                  <a:schemeClr val="tx1"/>
                </a:solidFill>
              </a:rPr>
              <a:t>2001.</a:t>
            </a:r>
          </a:p>
        </p:txBody>
      </p:sp>
      <p:sp>
        <p:nvSpPr>
          <p:cNvPr id="8" name="角丸四角形吹き出し 7"/>
          <p:cNvSpPr/>
          <p:nvPr/>
        </p:nvSpPr>
        <p:spPr>
          <a:xfrm>
            <a:off x="7092280" y="2636912"/>
            <a:ext cx="2003288" cy="2016224"/>
          </a:xfrm>
          <a:prstGeom prst="wedgeRoundRectCallout">
            <a:avLst>
              <a:gd name="adj1" fmla="val -61510"/>
              <a:gd name="adj2" fmla="val -9391"/>
              <a:gd name="adj3" fmla="val 16667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Arial Black" pitchFamily="34" charset="0"/>
              </a:rPr>
              <a:t>Split with an implementation based on [3] with some heuristics</a:t>
            </a:r>
            <a:endParaRPr lang="en-US" altLang="ja-JP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1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54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 Text normalization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12</a:t>
            </a:fld>
            <a:endParaRPr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6544" y="1638807"/>
            <a:ext cx="7011024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</a:t>
            </a:r>
            <a:r>
              <a:rPr lang="en-US" altLang="ja-JP" dirty="0"/>
              <a:t>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 smtClean="0"/>
              <a:t>[Redistribution </a:t>
            </a:r>
            <a:r>
              <a:rPr lang="en-US" altLang="ja-JP" dirty="0"/>
              <a:t>and use in source and binary forms, with or </a:t>
            </a:r>
            <a:r>
              <a:rPr lang="en-US" altLang="ja-JP" dirty="0" smtClean="0"/>
              <a:t>without modification</a:t>
            </a:r>
            <a:r>
              <a:rPr lang="en-US" altLang="ja-JP" dirty="0"/>
              <a:t>, are permitted provided that the following conditions are </a:t>
            </a:r>
            <a:r>
              <a:rPr lang="en-US" altLang="ja-JP" dirty="0" smtClean="0"/>
              <a:t>met:]</a:t>
            </a:r>
            <a:br>
              <a:rPr lang="en-US" altLang="ja-JP" dirty="0" smtClean="0"/>
            </a:br>
            <a:r>
              <a:rPr lang="en-US" altLang="ja-JP" dirty="0" smtClean="0"/>
              <a:t>[1.]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br>
              <a:rPr lang="en-US" altLang="ja-JP" dirty="0" smtClean="0"/>
            </a:br>
            <a:r>
              <a:rPr lang="en-US" altLang="ja-JP" dirty="0"/>
              <a:t>[</a:t>
            </a:r>
            <a:r>
              <a:rPr lang="en-US" altLang="ja-JP" dirty="0" smtClean="0"/>
              <a:t>2.]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"AS IS"...]</a:t>
            </a:r>
            <a:endParaRPr lang="en-US" altLang="ja-JP" dirty="0"/>
          </a:p>
          <a:p>
            <a:r>
              <a:rPr lang="en-US" altLang="ja-JP" dirty="0" smtClean="0"/>
              <a:t>[</a:t>
            </a:r>
            <a:r>
              <a:rPr lang="en-US" altLang="ja-JP" dirty="0"/>
              <a:t>IN NO EVENT SHALL THE AUTHOR OR CONTRIBUTORS </a:t>
            </a:r>
            <a:r>
              <a:rPr lang="en-US" altLang="ja-JP" dirty="0" smtClean="0"/>
              <a:t>...]</a:t>
            </a:r>
            <a:endParaRPr lang="en-US" altLang="ja-JP" dirty="0"/>
          </a:p>
        </p:txBody>
      </p:sp>
      <p:sp>
        <p:nvSpPr>
          <p:cNvPr id="30" name="円/楕円 29"/>
          <p:cNvSpPr/>
          <p:nvPr/>
        </p:nvSpPr>
        <p:spPr>
          <a:xfrm>
            <a:off x="611560" y="2492896"/>
            <a:ext cx="216024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196544" y="4077072"/>
            <a:ext cx="271000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719572" y="4077072"/>
            <a:ext cx="252028" cy="36004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96544" y="1660190"/>
            <a:ext cx="7011024" cy="3139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</a:t>
            </a:r>
            <a:r>
              <a:rPr lang="en-US" altLang="ja-JP" dirty="0"/>
              <a:t>foo 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/>
              <a:t>[Redistribution and use in source and binary forms, with or without modification, are permitted provided that the following conditions are </a:t>
            </a:r>
            <a:r>
              <a:rPr lang="en-US" altLang="ja-JP" dirty="0" smtClean="0"/>
              <a:t>met</a:t>
            </a:r>
            <a:r>
              <a:rPr lang="en-US" altLang="ja-JP" dirty="0" smtClean="0">
                <a:solidFill>
                  <a:srgbClr val="0070C0"/>
                </a:solidFill>
              </a:rPr>
              <a:t>&lt;colon&gt;</a:t>
            </a:r>
            <a:r>
              <a:rPr lang="en-US" altLang="ja-JP" dirty="0" smtClean="0"/>
              <a:t>]</a:t>
            </a:r>
            <a:br>
              <a:rPr lang="en-US" altLang="ja-JP" dirty="0" smtClean="0"/>
            </a:br>
            <a:r>
              <a:rPr lang="en-US" altLang="ja-JP" dirty="0" smtClean="0"/>
              <a:t>[1.]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br>
              <a:rPr lang="en-US" altLang="ja-JP" dirty="0" smtClean="0"/>
            </a:br>
            <a:r>
              <a:rPr lang="en-US" altLang="ja-JP" dirty="0"/>
              <a:t>[</a:t>
            </a:r>
            <a:r>
              <a:rPr lang="en-US" altLang="ja-JP" dirty="0" smtClean="0"/>
              <a:t>2.]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>
                <a:solidFill>
                  <a:srgbClr val="0070C0"/>
                </a:solidFill>
              </a:rPr>
              <a:t>&lt;quotes&gt;</a:t>
            </a:r>
            <a:r>
              <a:rPr lang="en-US" altLang="ja-JP" dirty="0" smtClean="0"/>
              <a:t>AS IS</a:t>
            </a:r>
            <a:r>
              <a:rPr lang="en-US" altLang="ja-JP" dirty="0" smtClean="0">
                <a:solidFill>
                  <a:srgbClr val="0070C0"/>
                </a:solidFill>
              </a:rPr>
              <a:t>&lt;quotes&gt;</a:t>
            </a:r>
            <a:r>
              <a:rPr lang="en-US" altLang="ja-JP" dirty="0" smtClean="0"/>
              <a:t>...]</a:t>
            </a:r>
            <a:endParaRPr lang="en-US" altLang="ja-JP" dirty="0"/>
          </a:p>
          <a:p>
            <a:r>
              <a:rPr lang="en-US" altLang="ja-JP" dirty="0" smtClean="0"/>
              <a:t>[</a:t>
            </a:r>
            <a:r>
              <a:rPr lang="en-US" altLang="ja-JP" dirty="0"/>
              <a:t>IN NO EVENT SHALL THE AUTHOR OR CONTRIBUTORS </a:t>
            </a:r>
            <a:r>
              <a:rPr lang="en-US" altLang="ja-JP" dirty="0" smtClean="0"/>
              <a:t>...]</a:t>
            </a:r>
            <a:endParaRPr lang="en-US" altLang="ja-JP" dirty="0"/>
          </a:p>
        </p:txBody>
      </p:sp>
      <p:sp>
        <p:nvSpPr>
          <p:cNvPr id="3" name="角丸四角形吹き出し 2"/>
          <p:cNvSpPr/>
          <p:nvPr/>
        </p:nvSpPr>
        <p:spPr>
          <a:xfrm>
            <a:off x="7207568" y="3501008"/>
            <a:ext cx="1756920" cy="576064"/>
          </a:xfrm>
          <a:prstGeom prst="wedgeRoundRectCallout">
            <a:avLst>
              <a:gd name="adj1" fmla="val -403188"/>
              <a:gd name="adj2" fmla="val 82024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Arial Black" pitchFamily="34" charset="0"/>
              </a:rPr>
              <a:t>Convert " to &lt;quotes&gt;</a:t>
            </a:r>
            <a:endParaRPr kumimoji="1" lang="ja-JP" alt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" name="円柱 6"/>
          <p:cNvSpPr/>
          <p:nvPr/>
        </p:nvSpPr>
        <p:spPr>
          <a:xfrm>
            <a:off x="4502264" y="5301208"/>
            <a:ext cx="4032448" cy="1224136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' , " ,` </a:t>
            </a:r>
            <a:r>
              <a:rPr lang="ja-JP" altLang="en-US" sz="2400" dirty="0" smtClean="0">
                <a:solidFill>
                  <a:schemeClr val="tx1"/>
                </a:solidFill>
              </a:rPr>
              <a:t>→ </a:t>
            </a:r>
            <a:r>
              <a:rPr lang="en-US" altLang="ja-JP" sz="2400" dirty="0" smtClean="0">
                <a:solidFill>
                  <a:schemeClr val="tx1"/>
                </a:solidFill>
              </a:rPr>
              <a:t>&lt;quotes&gt;</a:t>
            </a:r>
          </a:p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: 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→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&lt;colon&gt;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255417" y="4839543"/>
            <a:ext cx="25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Equivalent Phrases</a:t>
            </a:r>
            <a:endParaRPr kumimoji="1" lang="ja-JP" altLang="en-US" sz="2400" dirty="0"/>
          </a:p>
        </p:txBody>
      </p:sp>
      <p:sp>
        <p:nvSpPr>
          <p:cNvPr id="9" name="角丸四角形吹き出し 8"/>
          <p:cNvSpPr/>
          <p:nvPr/>
        </p:nvSpPr>
        <p:spPr>
          <a:xfrm>
            <a:off x="357236" y="4991765"/>
            <a:ext cx="2952328" cy="1173539"/>
          </a:xfrm>
          <a:prstGeom prst="wedgeRoundRectCallout">
            <a:avLst>
              <a:gd name="adj1" fmla="val 87569"/>
              <a:gd name="adj2" fmla="val 2878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phrases which should be regarded as having the same meaning.</a:t>
            </a:r>
            <a:endParaRPr kumimoji="1" lang="ja-JP" alt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66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28" grpId="0" animBg="1"/>
      <p:bldP spid="3" grpId="0" animBg="1"/>
      <p:bldP spid="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179512" y="1700808"/>
            <a:ext cx="7011024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</a:t>
            </a:r>
            <a:r>
              <a:rPr lang="en-US" altLang="ja-JP" dirty="0"/>
              <a:t>foo 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/>
              <a:t>[Redistribution and use in source and binary forms, with or without modification, are permitted provided that the following conditions are </a:t>
            </a:r>
            <a:r>
              <a:rPr lang="en-US" altLang="ja-JP" dirty="0" smtClean="0"/>
              <a:t>met&lt;colon&gt;]</a:t>
            </a:r>
            <a:br>
              <a:rPr lang="en-US" altLang="ja-JP" dirty="0" smtClean="0"/>
            </a:br>
            <a:r>
              <a:rPr lang="en-US" altLang="ja-JP" dirty="0" smtClean="0"/>
              <a:t>[1.]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br>
              <a:rPr lang="en-US" altLang="ja-JP" dirty="0" smtClean="0"/>
            </a:br>
            <a:r>
              <a:rPr lang="en-US" altLang="ja-JP" dirty="0"/>
              <a:t>[</a:t>
            </a:r>
            <a:r>
              <a:rPr lang="en-US" altLang="ja-JP" dirty="0" smtClean="0"/>
              <a:t>2.]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&lt;quotes&gt;AS IS&lt;quotes&gt;...]</a:t>
            </a:r>
            <a:endParaRPr lang="en-US" altLang="ja-JP" dirty="0"/>
          </a:p>
          <a:p>
            <a:r>
              <a:rPr lang="en-US" altLang="ja-JP" dirty="0" smtClean="0"/>
              <a:t>[</a:t>
            </a:r>
            <a:r>
              <a:rPr lang="en-US" altLang="ja-JP" dirty="0"/>
              <a:t>IN NO EVENT SHALL THE AUTHOR OR CONTRIBUTORS </a:t>
            </a:r>
            <a:r>
              <a:rPr lang="en-US" altLang="ja-JP" dirty="0" smtClean="0"/>
              <a:t>...]</a:t>
            </a:r>
            <a:endParaRPr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4 </a:t>
            </a:r>
            <a:r>
              <a:rPr lang="en-US" altLang="ja-JP" dirty="0"/>
              <a:t>Sentence Filtering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13</a:t>
            </a:fld>
            <a:endParaRPr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1700808"/>
            <a:ext cx="7011024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</a:t>
            </a:r>
            <a:r>
              <a:rPr lang="en-US" altLang="ja-JP" dirty="0"/>
              <a:t>foo foo@bar.org </a:t>
            </a:r>
            <a:r>
              <a:rPr lang="en-US" altLang="ja-JP" dirty="0" smtClean="0">
                <a:solidFill>
                  <a:srgbClr val="0070C0"/>
                </a:solidFill>
              </a:rPr>
              <a:t>All </a:t>
            </a:r>
            <a:r>
              <a:rPr lang="en-US" altLang="ja-JP" dirty="0">
                <a:solidFill>
                  <a:srgbClr val="0070C0"/>
                </a:solidFill>
              </a:rPr>
              <a:t>rights</a:t>
            </a:r>
            <a:r>
              <a:rPr lang="en-US" altLang="ja-JP" dirty="0"/>
              <a:t>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/>
              <a:t>[</a:t>
            </a:r>
            <a:r>
              <a:rPr lang="en-US" altLang="ja-JP" dirty="0">
                <a:solidFill>
                  <a:srgbClr val="0070C0"/>
                </a:solidFill>
              </a:rPr>
              <a:t>Redistribution</a:t>
            </a:r>
            <a:r>
              <a:rPr lang="en-US" altLang="ja-JP" dirty="0"/>
              <a:t> and use in source and binary forms, with or without modification, are permitted provided that the following </a:t>
            </a:r>
            <a:r>
              <a:rPr lang="en-US" altLang="ja-JP" dirty="0">
                <a:solidFill>
                  <a:srgbClr val="0070C0"/>
                </a:solidFill>
              </a:rPr>
              <a:t>conditions</a:t>
            </a:r>
            <a:r>
              <a:rPr lang="en-US" altLang="ja-JP" dirty="0"/>
              <a:t> are </a:t>
            </a:r>
            <a:r>
              <a:rPr lang="en-US" altLang="ja-JP" dirty="0" smtClean="0"/>
              <a:t>met&lt;colon&gt;]</a:t>
            </a:r>
            <a:br>
              <a:rPr lang="en-US" altLang="ja-JP" dirty="0" smtClean="0"/>
            </a:br>
            <a:r>
              <a:rPr lang="en-US" altLang="ja-JP" dirty="0" smtClean="0"/>
              <a:t>[1.] </a:t>
            </a:r>
          </a:p>
          <a:p>
            <a:r>
              <a:rPr lang="en-US" altLang="ja-JP" dirty="0" smtClean="0"/>
              <a:t>[</a:t>
            </a:r>
            <a:r>
              <a:rPr lang="en-US" altLang="ja-JP" dirty="0" smtClean="0">
                <a:solidFill>
                  <a:srgbClr val="0070C0"/>
                </a:solidFill>
              </a:rPr>
              <a:t>Redistributions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br>
              <a:rPr lang="en-US" altLang="ja-JP" dirty="0" smtClean="0"/>
            </a:br>
            <a:r>
              <a:rPr lang="en-US" altLang="ja-JP" dirty="0"/>
              <a:t>[</a:t>
            </a:r>
            <a:r>
              <a:rPr lang="en-US" altLang="ja-JP" dirty="0" smtClean="0"/>
              <a:t>2.] </a:t>
            </a:r>
          </a:p>
          <a:p>
            <a:r>
              <a:rPr lang="en-US" altLang="ja-JP" dirty="0" smtClean="0"/>
              <a:t>[</a:t>
            </a:r>
            <a:r>
              <a:rPr lang="en-US" altLang="ja-JP" dirty="0" smtClean="0">
                <a:solidFill>
                  <a:srgbClr val="0070C0"/>
                </a:solidFill>
              </a:rPr>
              <a:t>Redistributions</a:t>
            </a:r>
            <a:r>
              <a:rPr lang="en-US" altLang="ja-JP" dirty="0" smtClean="0"/>
              <a:t> </a:t>
            </a:r>
            <a:r>
              <a:rPr lang="en-US" altLang="ja-JP" dirty="0"/>
              <a:t>in binary form must </a:t>
            </a:r>
            <a:r>
              <a:rPr lang="en-US" altLang="ja-JP" dirty="0">
                <a:solidFill>
                  <a:srgbClr val="0070C0"/>
                </a:solidFill>
              </a:rPr>
              <a:t>reproduce</a:t>
            </a:r>
            <a:r>
              <a:rPr lang="en-US" altLang="ja-JP" dirty="0"/>
              <a:t>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&lt;quotes&gt;</a:t>
            </a:r>
            <a:r>
              <a:rPr lang="en-US" altLang="ja-JP" dirty="0" smtClean="0">
                <a:solidFill>
                  <a:srgbClr val="0070C0"/>
                </a:solidFill>
              </a:rPr>
              <a:t>AS IS</a:t>
            </a:r>
            <a:r>
              <a:rPr lang="en-US" altLang="ja-JP" dirty="0" smtClean="0"/>
              <a:t>&lt;quotes&gt;...]</a:t>
            </a:r>
            <a:endParaRPr lang="en-US" altLang="ja-JP" dirty="0"/>
          </a:p>
          <a:p>
            <a:r>
              <a:rPr lang="en-US" altLang="ja-JP" dirty="0" smtClean="0"/>
              <a:t>[</a:t>
            </a:r>
            <a:r>
              <a:rPr lang="en-US" altLang="ja-JP" dirty="0"/>
              <a:t>IN NO EVENT SHALL THE AUTHOR OR CONTRIBUTORS </a:t>
            </a:r>
            <a:r>
              <a:rPr lang="en-US" altLang="ja-JP" dirty="0" smtClean="0"/>
              <a:t>... </a:t>
            </a:r>
            <a:r>
              <a:rPr lang="en-US" altLang="ja-JP" dirty="0" smtClean="0">
                <a:solidFill>
                  <a:srgbClr val="0070C0"/>
                </a:solidFill>
              </a:rPr>
              <a:t>DAMAGES</a:t>
            </a:r>
            <a:r>
              <a:rPr lang="en-US" altLang="ja-JP" dirty="0" smtClean="0"/>
              <a:t> ...]</a:t>
            </a:r>
            <a:endParaRPr lang="en-US" altLang="ja-JP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9512" y="1700808"/>
            <a:ext cx="7011024" cy="31393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</a:t>
            </a:r>
            <a:r>
              <a:rPr lang="en-US" altLang="ja-JP" dirty="0"/>
              <a:t>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/>
              <a:t>[Redistribution and use in source and binary forms, with or without modification, are permitted provided that the following conditions are </a:t>
            </a:r>
            <a:r>
              <a:rPr lang="en-US" altLang="ja-JP" dirty="0" smtClean="0"/>
              <a:t>met&lt;colon&gt;]</a:t>
            </a:r>
            <a:br>
              <a:rPr lang="en-US" altLang="ja-JP" dirty="0" smtClean="0"/>
            </a:br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[1.]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br>
              <a:rPr lang="en-US" altLang="ja-JP" dirty="0" smtClean="0"/>
            </a:br>
            <a:r>
              <a:rPr lang="en-US" altLang="ja-JP" dirty="0">
                <a:solidFill>
                  <a:schemeClr val="bg1">
                    <a:lumMod val="75000"/>
                  </a:schemeClr>
                </a:solidFill>
              </a:rPr>
              <a:t>[</a:t>
            </a:r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2.] </a:t>
            </a: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&lt;quotes&gt;AS IS&lt;quotes&gt;...]</a:t>
            </a:r>
            <a:endParaRPr lang="en-US" altLang="ja-JP" dirty="0"/>
          </a:p>
          <a:p>
            <a:r>
              <a:rPr lang="en-US" altLang="ja-JP" dirty="0"/>
              <a:t>[IN NO EVENT SHALL THE AUTHOR OR CONTRIBUTORS </a:t>
            </a:r>
            <a:r>
              <a:rPr lang="en-US" altLang="ja-JP" dirty="0" smtClean="0"/>
              <a:t>...DAMAGES…]</a:t>
            </a:r>
            <a:endParaRPr lang="en-US" altLang="ja-JP" dirty="0"/>
          </a:p>
        </p:txBody>
      </p:sp>
      <p:sp>
        <p:nvSpPr>
          <p:cNvPr id="7" name="角丸四角形吹き出し 6"/>
          <p:cNvSpPr/>
          <p:nvPr/>
        </p:nvSpPr>
        <p:spPr>
          <a:xfrm>
            <a:off x="7092280" y="2204864"/>
            <a:ext cx="2016223" cy="1065604"/>
          </a:xfrm>
          <a:prstGeom prst="wedgeRoundRectCallout">
            <a:avLst>
              <a:gd name="adj1" fmla="val -368929"/>
              <a:gd name="adj2" fmla="val 30316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Arial Black" pitchFamily="34" charset="0"/>
              </a:rPr>
              <a:t>Removing sentences not related to licenses</a:t>
            </a:r>
            <a:endParaRPr kumimoji="1" lang="ja-JP" alt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" name="円柱 7"/>
          <p:cNvSpPr/>
          <p:nvPr/>
        </p:nvSpPr>
        <p:spPr>
          <a:xfrm>
            <a:off x="4644008" y="5301208"/>
            <a:ext cx="3960440" cy="1296144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a</a:t>
            </a:r>
            <a:r>
              <a:rPr lang="en-US" altLang="ja-JP" sz="2000" dirty="0" smtClean="0">
                <a:solidFill>
                  <a:schemeClr val="tx1"/>
                </a:solidFill>
              </a:rPr>
              <a:t>ll rights, conditions, distributions, reproduce, damages,  as is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42205" y="4833938"/>
            <a:ext cx="23640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Filtering Keyword</a:t>
            </a:r>
            <a:endParaRPr kumimoji="1" lang="ja-JP" altLang="en-US" sz="2400" dirty="0"/>
          </a:p>
        </p:txBody>
      </p:sp>
      <p:cxnSp>
        <p:nvCxnSpPr>
          <p:cNvPr id="15" name="直線コネクタ 14"/>
          <p:cNvCxnSpPr>
            <a:endCxn id="8" idx="2"/>
          </p:cNvCxnSpPr>
          <p:nvPr/>
        </p:nvCxnSpPr>
        <p:spPr>
          <a:xfrm flipV="1">
            <a:off x="3879731" y="5949280"/>
            <a:ext cx="764277" cy="415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吹き出し 13"/>
          <p:cNvSpPr/>
          <p:nvPr/>
        </p:nvSpPr>
        <p:spPr>
          <a:xfrm>
            <a:off x="187936" y="5608847"/>
            <a:ext cx="3888432" cy="781013"/>
          </a:xfrm>
          <a:prstGeom prst="wedgeRoundRectCallout">
            <a:avLst>
              <a:gd name="adj1" fmla="val 64216"/>
              <a:gd name="adj2" fmla="val -384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Arial Black" pitchFamily="34" charset="0"/>
              </a:rPr>
              <a:t>Words </a:t>
            </a:r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often included in sentences related to licenses</a:t>
            </a:r>
          </a:p>
        </p:txBody>
      </p:sp>
      <p:sp>
        <p:nvSpPr>
          <p:cNvPr id="16" name="対角する 2 つの角を丸めた四角形 15"/>
          <p:cNvSpPr/>
          <p:nvPr/>
        </p:nvSpPr>
        <p:spPr>
          <a:xfrm>
            <a:off x="179512" y="4833938"/>
            <a:ext cx="3896856" cy="61128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  <a:latin typeface="Arial Black" pitchFamily="34" charset="0"/>
              </a:rPr>
              <a:t>If no sentences left</a:t>
            </a:r>
            <a:br>
              <a:rPr lang="en-US" altLang="ja-JP" sz="20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altLang="ja-JP" sz="2000" dirty="0">
                <a:solidFill>
                  <a:schemeClr val="tx1"/>
                </a:solidFill>
                <a:latin typeface="Arial Black" pitchFamily="34" charset="0"/>
              </a:rPr>
              <a:t> → "NONE"</a:t>
            </a:r>
          </a:p>
        </p:txBody>
      </p:sp>
    </p:spTree>
    <p:extLst>
      <p:ext uri="{BB962C8B-B14F-4D97-AF65-F5344CB8AC3E}">
        <p14:creationId xmlns:p14="http://schemas.microsoft.com/office/powerpoint/2010/main" val="26840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7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5 Sentence Token Matching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14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6408" y="1603767"/>
            <a:ext cx="7011024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[Copyright </a:t>
            </a:r>
            <a:r>
              <a:rPr lang="en-US" altLang="ja-JP" dirty="0"/>
              <a:t>(c) </a:t>
            </a:r>
            <a:r>
              <a:rPr lang="en-US" altLang="ja-JP" dirty="0" smtClean="0"/>
              <a:t>2001 foo </a:t>
            </a:r>
            <a:r>
              <a:rPr lang="en-US" altLang="ja-JP" dirty="0"/>
              <a:t>foo@bar.org </a:t>
            </a:r>
            <a:r>
              <a:rPr lang="en-US" altLang="ja-JP" dirty="0" smtClean="0"/>
              <a:t>All </a:t>
            </a:r>
            <a:r>
              <a:rPr lang="en-US" altLang="ja-JP" dirty="0"/>
              <a:t>rights reserved. </a:t>
            </a:r>
            <a:r>
              <a:rPr lang="en-US" altLang="ja-JP" dirty="0" smtClean="0"/>
              <a:t>]</a:t>
            </a:r>
          </a:p>
          <a:p>
            <a:r>
              <a:rPr lang="en-US" altLang="ja-JP" dirty="0"/>
              <a:t>[Redistribution and use in source and binary forms, with or without modification, are permitted provided that the following conditions are </a:t>
            </a:r>
            <a:r>
              <a:rPr lang="en-US" altLang="ja-JP" dirty="0" smtClean="0"/>
              <a:t>met&lt;colon&gt;]</a:t>
            </a:r>
            <a:endParaRPr lang="en-US" altLang="ja-JP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of source code must retain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notice...] </a:t>
            </a:r>
            <a:endParaRPr lang="en-US" altLang="ja-JP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altLang="ja-JP" dirty="0" smtClean="0"/>
              <a:t>[Redistributions </a:t>
            </a:r>
            <a:r>
              <a:rPr lang="en-US" altLang="ja-JP" dirty="0"/>
              <a:t>in binary form must reproduce the above </a:t>
            </a:r>
            <a:r>
              <a:rPr lang="en-US" altLang="ja-JP" dirty="0" smtClean="0"/>
              <a:t>copyright</a:t>
            </a:r>
            <a:r>
              <a:rPr lang="en-US" altLang="ja-JP" dirty="0"/>
              <a:t> </a:t>
            </a:r>
            <a:r>
              <a:rPr lang="en-US" altLang="ja-JP" dirty="0" smtClean="0"/>
              <a:t>...]</a:t>
            </a:r>
          </a:p>
          <a:p>
            <a:r>
              <a:rPr lang="en-US" altLang="ja-JP" dirty="0"/>
              <a:t>[</a:t>
            </a:r>
            <a:r>
              <a:rPr lang="en-US" altLang="ja-JP" dirty="0" smtClean="0"/>
              <a:t>THIS </a:t>
            </a:r>
            <a:r>
              <a:rPr lang="en-US" altLang="ja-JP" dirty="0"/>
              <a:t>SOFTWARE IS PROVIDED BY THE AUTHOR AND </a:t>
            </a:r>
            <a:r>
              <a:rPr lang="en-US" altLang="ja-JP" dirty="0" smtClean="0"/>
              <a:t>CONTRIBUTORS</a:t>
            </a:r>
          </a:p>
          <a:p>
            <a:r>
              <a:rPr lang="en-US" altLang="ja-JP" dirty="0" smtClean="0"/>
              <a:t>&lt;quotes&gt;AS IS&lt;quotes&gt;...]</a:t>
            </a:r>
            <a:endParaRPr lang="en-US" altLang="ja-JP" dirty="0"/>
          </a:p>
          <a:p>
            <a:r>
              <a:rPr lang="en-US" altLang="ja-JP" dirty="0"/>
              <a:t>[IN NO EVENT SHALL THE AUTHOR OR CONTRIBUTORS </a:t>
            </a:r>
            <a:r>
              <a:rPr lang="en-US" altLang="ja-JP" dirty="0" smtClean="0"/>
              <a:t>...]</a:t>
            </a:r>
            <a:endParaRPr lang="en-US" altLang="ja-JP" dirty="0"/>
          </a:p>
        </p:txBody>
      </p:sp>
      <p:sp>
        <p:nvSpPr>
          <p:cNvPr id="3" name="円柱 2"/>
          <p:cNvSpPr/>
          <p:nvPr/>
        </p:nvSpPr>
        <p:spPr>
          <a:xfrm>
            <a:off x="4211960" y="4337337"/>
            <a:ext cx="4536504" cy="2404031"/>
          </a:xfrm>
          <a:prstGeom prst="can">
            <a:avLst>
              <a:gd name="adj" fmla="val 13544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 smtClean="0">
              <a:solidFill>
                <a:schemeClr val="tx1"/>
              </a:solidFill>
            </a:endParaRPr>
          </a:p>
          <a:p>
            <a:r>
              <a:rPr lang="en-US" altLang="ja-JP" sz="2000" b="1" i="1" dirty="0" err="1" smtClean="0">
                <a:solidFill>
                  <a:schemeClr val="tx1"/>
                </a:solidFill>
              </a:rPr>
              <a:t>BSDcondSource:</a:t>
            </a:r>
            <a:r>
              <a:rPr lang="en-US" altLang="ja-JP" sz="2000" dirty="0" err="1" smtClean="0">
                <a:solidFill>
                  <a:schemeClr val="tx1"/>
                </a:solidFill>
              </a:rPr>
              <a:t>Redistributions</a:t>
            </a:r>
            <a:r>
              <a:rPr lang="en-US" altLang="ja-JP" sz="2000" dirty="0">
                <a:solidFill>
                  <a:schemeClr val="tx1"/>
                </a:solidFill>
              </a:rPr>
              <a:t>? of source code must retain the (above )?copyright notice, this list of conditions(,)? and the following disclaimer(, without modification</a:t>
            </a:r>
            <a:r>
              <a:rPr lang="en-US" altLang="ja-JP" sz="2000" dirty="0" smtClean="0">
                <a:solidFill>
                  <a:schemeClr val="tx1"/>
                </a:solidFill>
              </a:rPr>
              <a:t>)?:</a:t>
            </a:r>
            <a:br>
              <a:rPr lang="en-US" altLang="ja-JP" sz="2000" dirty="0" smtClean="0">
                <a:solidFill>
                  <a:schemeClr val="tx1"/>
                </a:solidFill>
              </a:rPr>
            </a:br>
            <a:r>
              <a:rPr lang="en-US" altLang="ja-JP" sz="2000" dirty="0" smtClean="0">
                <a:solidFill>
                  <a:schemeClr val="tx1"/>
                </a:solidFill>
              </a:rPr>
              <a:t> …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27984" y="3958257"/>
            <a:ext cx="3664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Sentence-token expressions</a:t>
            </a:r>
            <a:endParaRPr kumimoji="1" lang="ja-JP" altLang="en-US" sz="2400" dirty="0"/>
          </a:p>
        </p:txBody>
      </p:sp>
      <p:sp>
        <p:nvSpPr>
          <p:cNvPr id="14" name="二方向矢印 13"/>
          <p:cNvSpPr/>
          <p:nvPr/>
        </p:nvSpPr>
        <p:spPr>
          <a:xfrm rot="16200000">
            <a:off x="7400651" y="2822113"/>
            <a:ext cx="946587" cy="843249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452320" y="2395807"/>
            <a:ext cx="134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 Black" pitchFamily="34" charset="0"/>
              </a:rPr>
              <a:t>Matching</a:t>
            </a:r>
            <a:endParaRPr kumimoji="1" lang="ja-JP" altLang="en-US" dirty="0">
              <a:latin typeface="Arial Black" pitchFamily="34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211960" y="4797152"/>
            <a:ext cx="4584061" cy="15841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4716016" y="3077489"/>
            <a:ext cx="0" cy="1719663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385120" y="2715367"/>
            <a:ext cx="6638056" cy="36212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6536" y="1603767"/>
            <a:ext cx="2491319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AllRights</a:t>
            </a:r>
            <a:r>
              <a:rPr lang="en-US" altLang="ja-JP" sz="2400" dirty="0" smtClean="0"/>
              <a:t>]</a:t>
            </a:r>
          </a:p>
          <a:p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BSDPre</a:t>
            </a:r>
            <a:r>
              <a:rPr lang="en-US" altLang="ja-JP" sz="2400" dirty="0" smtClean="0"/>
              <a:t>]</a:t>
            </a:r>
            <a:br>
              <a:rPr lang="en-US" altLang="ja-JP" sz="2400" dirty="0" smtClean="0"/>
            </a:br>
            <a:r>
              <a:rPr lang="en-US" altLang="ja-JP" sz="2400" dirty="0" smtClean="0"/>
              <a:t>[</a:t>
            </a:r>
            <a:r>
              <a:rPr lang="en-US" altLang="ja-JP" sz="2400" dirty="0" err="1"/>
              <a:t>BSDcondSource</a:t>
            </a:r>
            <a:r>
              <a:rPr lang="en-US" altLang="ja-JP" sz="2400" dirty="0"/>
              <a:t>] 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BSDcondBinary</a:t>
            </a:r>
            <a:r>
              <a:rPr lang="en-US" altLang="ja-JP" sz="2400" dirty="0" smtClean="0"/>
              <a:t>]</a:t>
            </a:r>
          </a:p>
          <a:p>
            <a:r>
              <a:rPr lang="en-US" altLang="ja-JP" sz="2400" dirty="0"/>
              <a:t>[</a:t>
            </a:r>
            <a:r>
              <a:rPr lang="en-US" altLang="ja-JP" sz="2400" dirty="0" err="1"/>
              <a:t>BSDasIs</a:t>
            </a:r>
            <a:r>
              <a:rPr lang="en-US" altLang="ja-JP" sz="2400" dirty="0"/>
              <a:t>]</a:t>
            </a:r>
            <a:endParaRPr lang="en-US" altLang="ja-JP" sz="2400" dirty="0" smtClean="0"/>
          </a:p>
          <a:p>
            <a:r>
              <a:rPr lang="en-US" altLang="ja-JP" sz="2400" dirty="0"/>
              <a:t>[</a:t>
            </a:r>
            <a:r>
              <a:rPr lang="en-US" altLang="ja-JP" sz="2400" dirty="0" err="1"/>
              <a:t>BSDWarr</a:t>
            </a:r>
            <a:r>
              <a:rPr lang="en-US" altLang="ja-JP" sz="2400" dirty="0"/>
              <a:t>]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43369" y="2342431"/>
            <a:ext cx="2214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  <a:latin typeface="Arial Black" pitchFamily="34" charset="0"/>
              </a:rPr>
              <a:t>BSDcondSource</a:t>
            </a:r>
            <a:endParaRPr kumimoji="1" lang="ja-JP" altLang="en-US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50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6" grpId="1" animBg="1"/>
      <p:bldP spid="21" grpId="0" animBg="1"/>
      <p:bldP spid="21" grpId="1" animBg="1"/>
      <p:bldP spid="7" grpId="0" animBg="1"/>
      <p:bldP spid="22" grpId="0"/>
      <p:bldP spid="2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6 License Rule Matching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15</a:t>
            </a:fld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6536" y="2150788"/>
            <a:ext cx="812389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AllRights</a:t>
            </a:r>
            <a:r>
              <a:rPr lang="en-US" altLang="ja-JP" sz="2000" dirty="0" smtClean="0"/>
              <a:t>][</a:t>
            </a:r>
            <a:r>
              <a:rPr lang="en-US" altLang="ja-JP" sz="2000" dirty="0" err="1" smtClean="0"/>
              <a:t>BSDPre</a:t>
            </a:r>
            <a:r>
              <a:rPr lang="en-US" altLang="ja-JP" sz="2000" dirty="0" smtClean="0"/>
              <a:t>][</a:t>
            </a:r>
            <a:r>
              <a:rPr lang="en-US" altLang="ja-JP" sz="2000" dirty="0" err="1"/>
              <a:t>BSDcondSource</a:t>
            </a:r>
            <a:r>
              <a:rPr lang="en-US" altLang="ja-JP" sz="2000" dirty="0" smtClean="0"/>
              <a:t>][</a:t>
            </a:r>
            <a:r>
              <a:rPr lang="en-US" altLang="ja-JP" sz="2000" dirty="0" err="1" smtClean="0"/>
              <a:t>BSDcondBinary</a:t>
            </a:r>
            <a:r>
              <a:rPr lang="en-US" altLang="ja-JP" sz="2000" dirty="0" smtClean="0"/>
              <a:t>][</a:t>
            </a:r>
            <a:r>
              <a:rPr lang="en-US" altLang="ja-JP" sz="2000" dirty="0" err="1"/>
              <a:t>BSDasIs</a:t>
            </a:r>
            <a:r>
              <a:rPr lang="en-US" altLang="ja-JP" sz="2000" dirty="0" smtClean="0"/>
              <a:t>][</a:t>
            </a:r>
            <a:r>
              <a:rPr lang="en-US" altLang="ja-JP" sz="2000" dirty="0" err="1"/>
              <a:t>BSDWarr</a:t>
            </a:r>
            <a:r>
              <a:rPr lang="en-US" altLang="ja-JP" sz="2000" dirty="0"/>
              <a:t>]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52040" y="2636912"/>
            <a:ext cx="374441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BSD2 (BSD 2-clauses license) </a:t>
            </a:r>
            <a:endParaRPr kumimoji="1" lang="ja-JP" altLang="en-US" sz="3200" dirty="0"/>
          </a:p>
        </p:txBody>
      </p:sp>
      <p:sp>
        <p:nvSpPr>
          <p:cNvPr id="3" name="右矢印 2"/>
          <p:cNvSpPr/>
          <p:nvPr/>
        </p:nvSpPr>
        <p:spPr>
          <a:xfrm>
            <a:off x="3371199" y="3066492"/>
            <a:ext cx="1440160" cy="44352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柱 6"/>
          <p:cNvSpPr/>
          <p:nvPr/>
        </p:nvSpPr>
        <p:spPr>
          <a:xfrm>
            <a:off x="543930" y="4797152"/>
            <a:ext cx="7412446" cy="83122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i="1" dirty="0" smtClean="0">
                <a:solidFill>
                  <a:schemeClr val="tx1"/>
                </a:solidFill>
              </a:rPr>
              <a:t>BSD2</a:t>
            </a:r>
            <a:r>
              <a:rPr kumimoji="1" lang="ja-JP" altLang="en-US" sz="2000" dirty="0" smtClean="0">
                <a:solidFill>
                  <a:schemeClr val="tx1"/>
                </a:solidFill>
              </a:rPr>
              <a:t>：</a:t>
            </a:r>
            <a:r>
              <a:rPr kumimoji="1" lang="en-US" altLang="ja-JP" sz="2000" dirty="0" err="1" smtClean="0">
                <a:solidFill>
                  <a:schemeClr val="tx1"/>
                </a:solidFill>
              </a:rPr>
              <a:t>BSDPre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, </a:t>
            </a:r>
            <a:r>
              <a:rPr kumimoji="1" lang="en-US" altLang="ja-JP" sz="2000" dirty="0" err="1" smtClean="0">
                <a:solidFill>
                  <a:schemeClr val="tx1"/>
                </a:solidFill>
              </a:rPr>
              <a:t>BSDcondSource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, </a:t>
            </a:r>
            <a:r>
              <a:rPr kumimoji="1" lang="en-US" altLang="ja-JP" sz="2000" dirty="0" err="1" smtClean="0">
                <a:solidFill>
                  <a:schemeClr val="tx1"/>
                </a:solidFill>
              </a:rPr>
              <a:t>BSDcondBinary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, </a:t>
            </a:r>
            <a:r>
              <a:rPr kumimoji="1" lang="en-US" altLang="ja-JP" sz="2000" dirty="0" err="1" smtClean="0">
                <a:solidFill>
                  <a:schemeClr val="tx1"/>
                </a:solidFill>
              </a:rPr>
              <a:t>BSDasIs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, </a:t>
            </a:r>
            <a:r>
              <a:rPr kumimoji="1" lang="en-US" altLang="ja-JP" sz="2000" dirty="0" err="1" smtClean="0">
                <a:solidFill>
                  <a:schemeClr val="tx1"/>
                </a:solidFill>
              </a:rPr>
              <a:t>BSDWarr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91279" y="4361342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Rule</a:t>
            </a:r>
            <a:endParaRPr kumimoji="1" lang="ja-JP" altLang="en-US" sz="2400" dirty="0"/>
          </a:p>
        </p:txBody>
      </p:sp>
      <p:sp>
        <p:nvSpPr>
          <p:cNvPr id="15" name="左右矢印 14"/>
          <p:cNvSpPr/>
          <p:nvPr/>
        </p:nvSpPr>
        <p:spPr>
          <a:xfrm rot="5400000">
            <a:off x="1059460" y="3431963"/>
            <a:ext cx="2024849" cy="43475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89260" y="3549405"/>
            <a:ext cx="134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 Black" pitchFamily="34" charset="0"/>
              </a:rPr>
              <a:t>Matching</a:t>
            </a:r>
            <a:endParaRPr kumimoji="1" lang="ja-JP" altLang="en-US" dirty="0">
              <a:latin typeface="Arial Black" pitchFamily="34" charset="0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498991" y="2150788"/>
            <a:ext cx="6624736" cy="4861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1463740" y="4969700"/>
            <a:ext cx="6276612" cy="4861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吹き出し 10"/>
          <p:cNvSpPr/>
          <p:nvPr/>
        </p:nvSpPr>
        <p:spPr>
          <a:xfrm>
            <a:off x="807695" y="5949280"/>
            <a:ext cx="7579797" cy="698235"/>
          </a:xfrm>
          <a:prstGeom prst="wedgeRoundRectCallout">
            <a:avLst>
              <a:gd name="adj1" fmla="val -28071"/>
              <a:gd name="adj2" fmla="val -9901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Rules representing the relations between license name and </a:t>
            </a:r>
            <a:r>
              <a:rPr lang="en-US" altLang="ja-JP" dirty="0" smtClean="0">
                <a:solidFill>
                  <a:schemeClr val="tx1"/>
                </a:solidFill>
                <a:latin typeface="Arial Black" pitchFamily="34" charset="0"/>
              </a:rPr>
              <a:t>a sequence of sentence </a:t>
            </a:r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tokens</a:t>
            </a:r>
          </a:p>
        </p:txBody>
      </p:sp>
      <p:sp>
        <p:nvSpPr>
          <p:cNvPr id="17" name="対角する 2 つの角を丸めた四角形 16"/>
          <p:cNvSpPr/>
          <p:nvPr/>
        </p:nvSpPr>
        <p:spPr>
          <a:xfrm>
            <a:off x="5451296" y="3714130"/>
            <a:ext cx="2951396" cy="94283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If no rule matches</a:t>
            </a:r>
            <a:b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altLang="ja-JP" dirty="0">
                <a:solidFill>
                  <a:schemeClr val="tx1"/>
                </a:solidFill>
                <a:latin typeface="Arial Black" pitchFamily="34" charset="0"/>
              </a:rPr>
              <a:t> → "UNKNOWN"</a:t>
            </a:r>
          </a:p>
        </p:txBody>
      </p:sp>
    </p:spTree>
    <p:extLst>
      <p:ext uri="{BB962C8B-B14F-4D97-AF65-F5344CB8AC3E}">
        <p14:creationId xmlns:p14="http://schemas.microsoft.com/office/powerpoint/2010/main" val="324014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 animBg="1"/>
      <p:bldP spid="29" grpId="0" animBg="1"/>
      <p:bldP spid="29" grpId="1" animBg="1"/>
      <p:bldP spid="30" grpId="0" animBg="1"/>
      <p:bldP spid="30" grpId="1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Evaluation of License Identification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Goal: To show if our approach is better than other methods</a:t>
            </a:r>
            <a:endParaRPr kumimoji="1" lang="en-US" altLang="ja-JP" dirty="0" smtClean="0"/>
          </a:p>
          <a:p>
            <a:r>
              <a:rPr lang="en-US" altLang="ja-JP" dirty="0" smtClean="0"/>
              <a:t>Tools</a:t>
            </a:r>
          </a:p>
          <a:p>
            <a:pPr lvl="1"/>
            <a:r>
              <a:rPr lang="en-US" altLang="ja-JP" dirty="0" smtClean="0"/>
              <a:t>Ninka (implementation of proposed approach), FOSSology 1.0.0, ohcount version 3.90rc, OSLC 3.0</a:t>
            </a:r>
          </a:p>
          <a:p>
            <a:r>
              <a:rPr lang="en-US" altLang="ja-JP" dirty="0" smtClean="0"/>
              <a:t>T</a:t>
            </a:r>
            <a:r>
              <a:rPr kumimoji="1" lang="en-US" altLang="ja-JP" dirty="0" smtClean="0"/>
              <a:t>arget systems</a:t>
            </a:r>
          </a:p>
          <a:p>
            <a:pPr lvl="1"/>
            <a:r>
              <a:rPr kumimoji="1" lang="en-US" altLang="ja-JP" dirty="0" smtClean="0"/>
              <a:t>Source files: 250 files in Debian 5.0.2</a:t>
            </a:r>
          </a:p>
          <a:p>
            <a:pPr lvl="2"/>
            <a:r>
              <a:rPr lang="en-US" altLang="ja-JP" dirty="0" smtClean="0"/>
              <a:t>Randomly select 250 packages in Debian 5.0.2</a:t>
            </a:r>
          </a:p>
          <a:p>
            <a:pPr lvl="2"/>
            <a:r>
              <a:rPr kumimoji="1" lang="en-US" altLang="ja-JP" dirty="0" smtClean="0"/>
              <a:t>For each selected packages, randomly select 1 file in each package in them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Method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Compare the results </a:t>
            </a:r>
            <a:r>
              <a:rPr lang="en-US" altLang="ja-JP" dirty="0"/>
              <a:t>from each tool to </a:t>
            </a:r>
            <a:r>
              <a:rPr lang="en-US" altLang="ja-JP" dirty="0" smtClean="0"/>
              <a:t>the results obtained by manual inspection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Result category</a:t>
            </a:r>
          </a:p>
          <a:p>
            <a:pPr lvl="1"/>
            <a:r>
              <a:rPr kumimoji="1" lang="en-US" altLang="ja-JP" dirty="0" smtClean="0"/>
              <a:t>C: Correct license name and version</a:t>
            </a:r>
          </a:p>
          <a:p>
            <a:pPr lvl="1"/>
            <a:r>
              <a:rPr lang="en-US" altLang="ja-JP" dirty="0" smtClean="0"/>
              <a:t>I: Incorrect</a:t>
            </a:r>
          </a:p>
          <a:p>
            <a:pPr lvl="1"/>
            <a:r>
              <a:rPr kumimoji="1" lang="en-US" altLang="ja-JP" dirty="0" smtClean="0"/>
              <a:t>U: Unknown</a:t>
            </a:r>
          </a:p>
          <a:p>
            <a:r>
              <a:rPr kumimoji="1" lang="en-US" altLang="ja-JP" dirty="0" smtClean="0"/>
              <a:t>Measured values</a:t>
            </a:r>
          </a:p>
          <a:p>
            <a:pPr lvl="1"/>
            <a:r>
              <a:rPr kumimoji="1" lang="en-US" altLang="ja-JP" dirty="0" smtClean="0"/>
              <a:t>Recall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Precision</a:t>
            </a:r>
          </a:p>
          <a:p>
            <a:pPr lvl="1"/>
            <a:r>
              <a:rPr lang="en-US" altLang="ja-JP" dirty="0" smtClean="0"/>
              <a:t>F-measure</a:t>
            </a:r>
            <a:endParaRPr kumimoji="1" lang="en-US" altLang="ja-JP" dirty="0"/>
          </a:p>
          <a:p>
            <a:pPr lvl="1"/>
            <a:r>
              <a:rPr lang="en-US" altLang="ja-JP" dirty="0" smtClean="0"/>
              <a:t>Execution Time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16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Result</a:t>
            </a:r>
            <a:endParaRPr lang="ja-JP" altLang="en-US" dirty="0"/>
          </a:p>
        </p:txBody>
      </p:sp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0974231"/>
              </p:ext>
            </p:extLst>
          </p:nvPr>
        </p:nvGraphicFramePr>
        <p:xfrm>
          <a:off x="457200" y="1600200"/>
          <a:ext cx="822972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8"/>
                <a:gridCol w="1512168"/>
                <a:gridCol w="1512168"/>
                <a:gridCol w="1512168"/>
                <a:gridCol w="1666652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Ninka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FOSSology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ohcount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OSLC</a:t>
                      </a:r>
                      <a:endParaRPr kumimoji="1" lang="ja-JP" altLang="en-US" dirty="0"/>
                    </a:p>
                  </a:txBody>
                  <a:tcPr marL="113593" marR="11359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Recall [%]</a:t>
                      </a:r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82.8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0" dirty="0" smtClean="0"/>
                        <a:t>99.6</a:t>
                      </a:r>
                      <a:endParaRPr kumimoji="1" lang="ja-JP" altLang="en-US" b="0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100</a:t>
                      </a:r>
                      <a:endParaRPr kumimoji="1" lang="ja-JP" altLang="en-US" b="1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100</a:t>
                      </a:r>
                      <a:endParaRPr kumimoji="1" lang="ja-JP" altLang="en-US" b="1" dirty="0"/>
                    </a:p>
                  </a:txBody>
                  <a:tcPr marL="113593" marR="11359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Precision [%]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96.6</a:t>
                      </a:r>
                      <a:endParaRPr kumimoji="1" lang="ja-JP" altLang="en-US" b="1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55.0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33.2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29.5</a:t>
                      </a:r>
                      <a:endParaRPr kumimoji="1" lang="ja-JP" altLang="en-US" dirty="0"/>
                    </a:p>
                  </a:txBody>
                  <a:tcPr marL="113593" marR="11359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F-measure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0.891</a:t>
                      </a:r>
                      <a:endParaRPr kumimoji="1" lang="ja-JP" altLang="en-US" b="1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0.709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0.498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0.371</a:t>
                      </a:r>
                      <a:endParaRPr kumimoji="1" lang="ja-JP" altLang="en-US" dirty="0"/>
                    </a:p>
                  </a:txBody>
                  <a:tcPr marL="113593" marR="11359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Execution</a:t>
                      </a:r>
                      <a:r>
                        <a:rPr kumimoji="1" lang="en-US" altLang="ja-JP" baseline="0" dirty="0" smtClean="0"/>
                        <a:t> Time [s]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b="1" dirty="0" smtClean="0"/>
                        <a:t>22</a:t>
                      </a:r>
                      <a:endParaRPr kumimoji="1" lang="ja-JP" altLang="en-US" b="1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923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27</a:t>
                      </a:r>
                      <a:endParaRPr kumimoji="1" lang="ja-JP" altLang="en-US" dirty="0"/>
                    </a:p>
                  </a:txBody>
                  <a:tcPr marL="113593" marR="113593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372</a:t>
                      </a:r>
                      <a:endParaRPr kumimoji="1" lang="ja-JP" altLang="en-US" dirty="0"/>
                    </a:p>
                  </a:txBody>
                  <a:tcPr marL="113593" marR="113593"/>
                </a:tc>
              </a:tr>
            </a:tbl>
          </a:graphicData>
        </a:graphic>
      </p:graphicFrame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2010/9/24 - ASE2010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Daniel M. German, Yuki Manabe, Katsuro Inoue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17536" y="4114527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Ninka has the highest precision and</a:t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>faster execution time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Research Questions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Goal: To demonstrate usefulness of Ninka</a:t>
            </a:r>
          </a:p>
          <a:p>
            <a:endParaRPr kumimoji="1"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RQ1: What are the licenses used in FOSS?</a:t>
            </a:r>
          </a:p>
          <a:p>
            <a:pPr marL="0" indent="0">
              <a:buNone/>
            </a:pPr>
            <a:r>
              <a:rPr lang="en-US" altLang="ja-JP" dirty="0" smtClean="0"/>
              <a:t>RQ2: When present, what types of error do license statements have?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dirty="0" smtClean="0"/>
              <a:t>2010/9/24 - ASE2010</a:t>
            </a:r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Background of license identification</a:t>
            </a:r>
          </a:p>
          <a:p>
            <a:r>
              <a:rPr lang="en-US" altLang="ja-JP" dirty="0" smtClean="0"/>
              <a:t>A</a:t>
            </a:r>
            <a:r>
              <a:rPr kumimoji="1" lang="en-US" altLang="ja-JP" dirty="0" smtClean="0"/>
              <a:t> method for license identification</a:t>
            </a:r>
          </a:p>
          <a:p>
            <a:r>
              <a:rPr lang="en-US" altLang="ja-JP" dirty="0" smtClean="0"/>
              <a:t>Evaluation</a:t>
            </a:r>
          </a:p>
          <a:p>
            <a:r>
              <a:rPr kumimoji="1" lang="en-US" altLang="ja-JP" dirty="0" smtClean="0"/>
              <a:t>Empirical Study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RQ1: What are the licenses</a:t>
            </a:r>
            <a:br>
              <a:rPr kumimoji="1" lang="en-US" altLang="ja-JP" dirty="0" smtClean="0"/>
            </a:br>
            <a:r>
              <a:rPr kumimoji="1" lang="en-US" altLang="ja-JP" dirty="0" smtClean="0"/>
              <a:t>used in FOSS?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Sub questions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What licenses are used in Debian?</a:t>
            </a:r>
          </a:p>
          <a:p>
            <a:pPr lvl="1"/>
            <a:r>
              <a:rPr lang="en-US" altLang="ja-JP" dirty="0" smtClean="0"/>
              <a:t>Do different programming languages use different licenses?</a:t>
            </a:r>
          </a:p>
          <a:p>
            <a:pPr lvl="1"/>
            <a:r>
              <a:rPr lang="en-US" altLang="ja-JP" dirty="0" smtClean="0"/>
              <a:t>Does size matter?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Target: source </a:t>
            </a:r>
            <a:r>
              <a:rPr lang="en-US" altLang="ja-JP" dirty="0"/>
              <a:t>code of </a:t>
            </a:r>
            <a:r>
              <a:rPr lang="en-US" altLang="ja-JP" dirty="0" err="1"/>
              <a:t>Debian</a:t>
            </a:r>
            <a:r>
              <a:rPr lang="en-US" altLang="ja-JP" dirty="0"/>
              <a:t> 5.0.2</a:t>
            </a:r>
          </a:p>
          <a:p>
            <a:pPr lvl="1"/>
            <a:r>
              <a:rPr lang="en-US" altLang="ja-JP" dirty="0"/>
              <a:t>794622 files from 11101 applications analyzed</a:t>
            </a:r>
          </a:p>
          <a:p>
            <a:pPr lvl="1"/>
            <a:r>
              <a:rPr lang="en-US" altLang="ja-JP" dirty="0"/>
              <a:t>Ninka could not identify license </a:t>
            </a:r>
            <a:r>
              <a:rPr lang="en-US" altLang="ja-JP" dirty="0" smtClean="0"/>
              <a:t>of 15.9</a:t>
            </a:r>
            <a:r>
              <a:rPr lang="en-US" altLang="ja-JP" dirty="0"/>
              <a:t>% of source </a:t>
            </a:r>
            <a:r>
              <a:rPr lang="en-US" altLang="ja-JP" dirty="0" smtClean="0"/>
              <a:t>files (reported "UNKNOWN")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What licenses are used in Debian?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NONE is the most popular</a:t>
            </a:r>
          </a:p>
          <a:p>
            <a:r>
              <a:rPr kumimoji="1" lang="en-US" altLang="ja-JP" dirty="0" smtClean="0"/>
              <a:t>GPLv2+</a:t>
            </a:r>
            <a:r>
              <a:rPr lang="ja-JP" altLang="en-US" dirty="0"/>
              <a:t> </a:t>
            </a:r>
            <a:r>
              <a:rPr lang="en-US" altLang="ja-JP" dirty="0" smtClean="0"/>
              <a:t>is second most used license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977321"/>
              </p:ext>
            </p:extLst>
          </p:nvPr>
        </p:nvGraphicFramePr>
        <p:xfrm>
          <a:off x="1937321" y="2780928"/>
          <a:ext cx="5616624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1488165"/>
                <a:gridCol w="1512168"/>
              </a:tblGrid>
              <a:tr h="423351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License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Files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Percent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23351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210147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31.5%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23351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GPLv2+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147535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22.1%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26323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LesserGPLv2.1+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42692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6.4%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26323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CDDLv1orGPLv2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37623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5.6%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23351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SeeFile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31685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4.7%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514800" y="5694929"/>
            <a:ext cx="461665" cy="45781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b="1" dirty="0" smtClean="0"/>
              <a:t>......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Do different programming languages use different licenses?</a:t>
            </a:r>
            <a:endParaRPr lang="ja-JP" altLang="en-US" dirty="0"/>
          </a:p>
        </p:txBody>
      </p:sp>
      <p:sp>
        <p:nvSpPr>
          <p:cNvPr id="16" name="コンテンツ プレースホルダー 1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0968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E</a:t>
            </a:r>
            <a:r>
              <a:rPr lang="en-US" altLang="ja-JP" dirty="0" smtClean="0"/>
              <a:t>xamine </a:t>
            </a:r>
            <a:r>
              <a:rPr lang="en-US" altLang="ja-JP" dirty="0"/>
              <a:t>the number of files written in each programming language (Java, C, C++, Perl </a:t>
            </a:r>
            <a:r>
              <a:rPr lang="en-US" altLang="ja-JP" dirty="0" smtClean="0"/>
              <a:t>) under </a:t>
            </a:r>
            <a:r>
              <a:rPr lang="en-US" altLang="ja-JP" dirty="0"/>
              <a:t>each </a:t>
            </a:r>
            <a:r>
              <a:rPr lang="en-US" altLang="ja-JP" dirty="0" smtClean="0"/>
              <a:t>license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2010/9/24 - ASE2010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Daniel M. German, Yuki Manabe, Katsuro Inoue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22</a:t>
            </a:fld>
            <a:endParaRPr lang="ja-JP" alt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254332"/>
              </p:ext>
            </p:extLst>
          </p:nvPr>
        </p:nvGraphicFramePr>
        <p:xfrm>
          <a:off x="251520" y="296856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440160"/>
                <a:gridCol w="1187624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Percent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Apps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CDDLv1orGPLv2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37562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25.43%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NONE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25371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17.17%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344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LesserGPLv2.1</a:t>
                      </a:r>
                      <a:r>
                        <a:rPr kumimoji="1" lang="en-US" altLang="ja-JP" dirty="0" smtClean="0"/>
                        <a:t>+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22834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15.46%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61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451455"/>
              </p:ext>
            </p:extLst>
          </p:nvPr>
        </p:nvGraphicFramePr>
        <p:xfrm>
          <a:off x="282768" y="489719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440160"/>
                <a:gridCol w="1187624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Files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Percent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Apps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NONE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18227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31.63%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999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GPLv2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3979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24.40%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1171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SameAsPerl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2651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8.10%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角丸四角形吹き出し 9"/>
          <p:cNvSpPr/>
          <p:nvPr/>
        </p:nvSpPr>
        <p:spPr>
          <a:xfrm>
            <a:off x="6588224" y="3049413"/>
            <a:ext cx="2088232" cy="1368152"/>
          </a:xfrm>
          <a:prstGeom prst="wedgeRoundRectCallout">
            <a:avLst>
              <a:gd name="adj1" fmla="val -60242"/>
              <a:gd name="adj2" fmla="val -95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Few application but many </a:t>
            </a:r>
            <a:r>
              <a:rPr lang="en-US" altLang="ja-JP" sz="2000" dirty="0" smtClean="0">
                <a:solidFill>
                  <a:schemeClr val="tx1"/>
                </a:solidFill>
              </a:rPr>
              <a:t>files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1" name="角丸四角形吹き出し 10"/>
          <p:cNvSpPr/>
          <p:nvPr/>
        </p:nvSpPr>
        <p:spPr>
          <a:xfrm>
            <a:off x="6588224" y="5137645"/>
            <a:ext cx="2088232" cy="1368152"/>
          </a:xfrm>
          <a:prstGeom prst="wedgeRoundRectCallout">
            <a:avLst>
              <a:gd name="adj1" fmla="val -58269"/>
              <a:gd name="adj2" fmla="val 4356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err="1">
                <a:solidFill>
                  <a:schemeClr val="tx1"/>
                </a:solidFill>
              </a:rPr>
              <a:t>SameAsPerl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Indirect license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4080" y="2466219"/>
            <a:ext cx="707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Java</a:t>
            </a:r>
            <a:endParaRPr kumimoji="1" lang="ja-JP" altLang="en-US" sz="2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9127" y="4450738"/>
            <a:ext cx="669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Perl</a:t>
            </a:r>
            <a:endParaRPr kumimoji="1" lang="ja-JP" altLang="en-US" sz="2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19872" y="4412734"/>
            <a:ext cx="461665" cy="2750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b="1" dirty="0" smtClean="0"/>
              <a:t>...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69840" y="6368259"/>
            <a:ext cx="461665" cy="27507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b="1" dirty="0" smtClean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Does size matter?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06916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Examine median of the file size in case of with license and without license </a:t>
            </a:r>
          </a:p>
          <a:p>
            <a:r>
              <a:rPr kumimoji="1" lang="en-US" altLang="ja-JP" dirty="0" smtClean="0"/>
              <a:t>Are smaller files more likely not to have a license?</a:t>
            </a:r>
          </a:p>
          <a:p>
            <a:pPr marL="0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Are there difference in the size of files between with license and without license?</a:t>
            </a:r>
            <a:endParaRPr lang="en-US" altLang="ja-JP" dirty="0"/>
          </a:p>
          <a:p>
            <a:r>
              <a:rPr kumimoji="1" lang="en-US" altLang="ja-JP" dirty="0" smtClean="0"/>
              <a:t>A Mann-Whitney test confirms that these difference are significant (p&lt;0.0001)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47165"/>
              </p:ext>
            </p:extLst>
          </p:nvPr>
        </p:nvGraphicFramePr>
        <p:xfrm>
          <a:off x="395536" y="5373216"/>
          <a:ext cx="8208911" cy="936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5"/>
                <a:gridCol w="1254420"/>
                <a:gridCol w="1534376"/>
                <a:gridCol w="1764532"/>
                <a:gridCol w="2071408"/>
              </a:tblGrid>
              <a:tr h="4680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overall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with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without</a:t>
                      </a:r>
                      <a:r>
                        <a:rPr kumimoji="1" lang="en-US" altLang="ja-JP" baseline="0" dirty="0" smtClean="0"/>
                        <a:t> license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 statement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6805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Median(bytes)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4633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5488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2137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z="4000" dirty="0" smtClean="0"/>
              <a:t>RQ2: When present, what types of errors do license statements have?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Observe</a:t>
            </a:r>
            <a:r>
              <a:rPr kumimoji="1" lang="en-US" altLang="ja-JP" dirty="0" smtClean="0"/>
              <a:t> several potential problems in the licensing of various applications that we analyzed</a:t>
            </a:r>
          </a:p>
          <a:p>
            <a:r>
              <a:rPr lang="en-US" altLang="ja-JP" dirty="0" smtClean="0"/>
              <a:t>Found problems</a:t>
            </a:r>
          </a:p>
          <a:p>
            <a:pPr lvl="1" fontAlgn="t"/>
            <a:r>
              <a:rPr lang="en-US" altLang="ja-JP" dirty="0" smtClean="0"/>
              <a:t>Files without a license</a:t>
            </a:r>
            <a:endParaRPr lang="ja-JP" altLang="ja-JP" dirty="0" smtClean="0"/>
          </a:p>
          <a:p>
            <a:pPr lvl="1" fontAlgn="t"/>
            <a:r>
              <a:rPr lang="en-US" altLang="ja-JP" dirty="0" smtClean="0"/>
              <a:t>Cutting &amp; pasting the wrong  license statement</a:t>
            </a:r>
            <a:endParaRPr lang="ja-JP" altLang="ja-JP" dirty="0" smtClean="0"/>
          </a:p>
          <a:p>
            <a:pPr lvl="1" fontAlgn="t"/>
            <a:r>
              <a:rPr lang="en-US" altLang="ja-JP" dirty="0" smtClean="0"/>
              <a:t>Inconsistent license clauses</a:t>
            </a:r>
            <a:endParaRPr lang="ja-JP" altLang="ja-JP" dirty="0" smtClean="0"/>
          </a:p>
          <a:p>
            <a:pPr lvl="1" fontAlgn="t"/>
            <a:r>
              <a:rPr lang="en-US" altLang="ja-JP" dirty="0" smtClean="0"/>
              <a:t>Incorrect  name of the license</a:t>
            </a:r>
            <a:endParaRPr lang="ja-JP" altLang="ja-JP" dirty="0" smtClean="0"/>
          </a:p>
          <a:p>
            <a:pPr lvl="1" fontAlgn="t"/>
            <a:r>
              <a:rPr lang="en-US" altLang="ja-JP" dirty="0" smtClean="0"/>
              <a:t>license statements can only be edited by their copyright owners</a:t>
            </a:r>
          </a:p>
          <a:p>
            <a:pPr lvl="1" fontAlgn="t"/>
            <a:endParaRPr lang="en-US" altLang="ja-JP" dirty="0" smtClean="0"/>
          </a:p>
          <a:p>
            <a:pPr fontAlgn="t"/>
            <a:endParaRPr lang="ja-JP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Threats to validity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ja-JP" dirty="0" smtClean="0"/>
              <a:t>Precision</a:t>
            </a:r>
          </a:p>
          <a:p>
            <a:pPr marL="457200" lvl="1" indent="0">
              <a:buNone/>
            </a:pPr>
            <a:r>
              <a:rPr lang="en-US" altLang="ja-JP" dirty="0" smtClean="0"/>
              <a:t>Ninka had a 96.6% precision</a:t>
            </a:r>
          </a:p>
          <a:p>
            <a:pPr marL="457200" lvl="1" indent="0">
              <a:buNone/>
            </a:pPr>
            <a:r>
              <a:rPr lang="ja-JP" altLang="en-US" dirty="0"/>
              <a:t>→</a:t>
            </a:r>
            <a:r>
              <a:rPr lang="en-US" altLang="ja-JP" dirty="0" smtClean="0"/>
              <a:t>We are confident of the quality of our analysis of the complete Debian distribution.</a:t>
            </a:r>
          </a:p>
          <a:p>
            <a:r>
              <a:rPr lang="en-US" altLang="ja-JP" dirty="0" smtClean="0"/>
              <a:t>Recall</a:t>
            </a:r>
          </a:p>
          <a:p>
            <a:pPr marL="457200" lvl="1" indent="0">
              <a:buNone/>
            </a:pPr>
            <a:r>
              <a:rPr lang="en-US" altLang="ja-JP" dirty="0" smtClean="0"/>
              <a:t>"UNKNOWN" might change some of the result</a:t>
            </a:r>
          </a:p>
          <a:p>
            <a:pPr marL="457200" lvl="1" indent="0"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This potential impact would be small</a:t>
            </a:r>
          </a:p>
          <a:p>
            <a:pPr lvl="2"/>
            <a:r>
              <a:rPr lang="en-US" altLang="ja-JP" dirty="0" smtClean="0"/>
              <a:t>Only 15.9% of files in </a:t>
            </a:r>
            <a:r>
              <a:rPr lang="en-US" altLang="ja-JP" dirty="0" err="1" smtClean="0"/>
              <a:t>Debian</a:t>
            </a:r>
            <a:r>
              <a:rPr lang="en-US" altLang="ja-JP" dirty="0" smtClean="0"/>
              <a:t> 5.0.2 was not identified</a:t>
            </a:r>
          </a:p>
          <a:p>
            <a:pPr marL="914400" lvl="2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 and future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en-US" altLang="ja-JP" dirty="0" smtClean="0"/>
              <a:t>Summary</a:t>
            </a:r>
          </a:p>
          <a:p>
            <a:pPr lvl="1"/>
            <a:r>
              <a:rPr lang="en-US" altLang="ja-JP" dirty="0" smtClean="0"/>
              <a:t>Proposed a sentence-based license identification approach</a:t>
            </a:r>
          </a:p>
          <a:p>
            <a:pPr lvl="1"/>
            <a:r>
              <a:rPr lang="en-US" altLang="ja-JP" dirty="0" smtClean="0"/>
              <a:t>The evaluation and the empirical study shows the usefulness of the proposed approach</a:t>
            </a:r>
            <a:endParaRPr kumimoji="1" lang="en-US" altLang="ja-JP" dirty="0" smtClean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Analyze the interactions between different files of a system to determine the resulting license of a component</a:t>
            </a:r>
          </a:p>
          <a:p>
            <a:pPr lvl="1"/>
            <a:r>
              <a:rPr kumimoji="1" lang="en-US" altLang="ja-JP" dirty="0" smtClean="0"/>
              <a:t>Analyze how the interaction of different components affect the overall license of a system that uses them</a:t>
            </a:r>
          </a:p>
          <a:p>
            <a:pPr lvl="1"/>
            <a:endParaRPr kumimoji="1"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27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963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Definition of Scales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en-US" altLang="ja-JP" dirty="0" smtClean="0"/>
              <a:t>Recall</a:t>
            </a:r>
          </a:p>
          <a:p>
            <a:endParaRPr lang="en-US" altLang="ja-JP" dirty="0"/>
          </a:p>
          <a:p>
            <a:r>
              <a:rPr kumimoji="1" lang="en-US" altLang="ja-JP" dirty="0" smtClean="0"/>
              <a:t>Precision</a:t>
            </a:r>
          </a:p>
          <a:p>
            <a:endParaRPr lang="en-US" altLang="ja-JP" dirty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F-measure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28</a:t>
            </a:fld>
            <a:endParaRPr lang="ja-JP" altLang="en-US" dirty="0"/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684661"/>
              </p:ext>
            </p:extLst>
          </p:nvPr>
        </p:nvGraphicFramePr>
        <p:xfrm>
          <a:off x="3779912" y="1844824"/>
          <a:ext cx="1440160" cy="990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" name="数式" r:id="rId4" imgW="609480" imgH="419040" progId="Equation.3">
                  <p:embed/>
                </p:oleObj>
              </mc:Choice>
              <mc:Fallback>
                <p:oleObj name="数式" r:id="rId4" imgW="6094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79912" y="1844824"/>
                        <a:ext cx="1440160" cy="9901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584893"/>
              </p:ext>
            </p:extLst>
          </p:nvPr>
        </p:nvGraphicFramePr>
        <p:xfrm>
          <a:off x="3707904" y="2852936"/>
          <a:ext cx="1571083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" name="数式" r:id="rId6" imgW="609480" imgH="419040" progId="Equation.3">
                  <p:embed/>
                </p:oleObj>
              </mc:Choice>
              <mc:Fallback>
                <p:oleObj name="数式" r:id="rId6" imgW="60948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07904" y="2852936"/>
                        <a:ext cx="1571083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1894855"/>
              </p:ext>
            </p:extLst>
          </p:nvPr>
        </p:nvGraphicFramePr>
        <p:xfrm>
          <a:off x="3707904" y="4077072"/>
          <a:ext cx="300398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5" name="数式" r:id="rId8" imgW="1282680" imgH="583920" progId="Equation.3">
                  <p:embed/>
                </p:oleObj>
              </mc:Choice>
              <mc:Fallback>
                <p:oleObj name="数式" r:id="rId8" imgW="1282680" imgH="583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07904" y="4077072"/>
                        <a:ext cx="3003986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969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Software license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Permissions of use, and requirements </a:t>
            </a:r>
            <a:r>
              <a:rPr lang="en-US" altLang="ja-JP" dirty="0"/>
              <a:t>and conditions to get </a:t>
            </a:r>
            <a:r>
              <a:rPr lang="en-US" altLang="ja-JP" dirty="0" smtClean="0"/>
              <a:t>such permission</a:t>
            </a:r>
          </a:p>
          <a:p>
            <a:r>
              <a:rPr lang="en-US" altLang="ja-JP" dirty="0" smtClean="0"/>
              <a:t>Software license identification</a:t>
            </a:r>
          </a:p>
          <a:p>
            <a:pPr lvl="1"/>
            <a:r>
              <a:rPr lang="en-US" altLang="ja-JP" dirty="0" smtClean="0"/>
              <a:t>Finding corresponding license statements from a known licenses database</a:t>
            </a:r>
          </a:p>
          <a:p>
            <a:r>
              <a:rPr lang="en-US" altLang="ja-JP" dirty="0" smtClean="0"/>
              <a:t>Needed for reusing a component (class, method and so on)</a:t>
            </a:r>
          </a:p>
          <a:p>
            <a:pPr lvl="1"/>
            <a:r>
              <a:rPr lang="en-US" altLang="ja-JP" dirty="0" smtClean="0"/>
              <a:t>If the license is not compatible with the </a:t>
            </a:r>
            <a:r>
              <a:rPr lang="en-US" altLang="ja-JP" smtClean="0"/>
              <a:t>license of </a:t>
            </a:r>
            <a:r>
              <a:rPr lang="en-US" altLang="ja-JP" dirty="0" smtClean="0"/>
              <a:t>the application, we cannot reuse it.</a:t>
            </a:r>
          </a:p>
          <a:p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C</a:t>
            </a:r>
            <a:r>
              <a:rPr kumimoji="1" lang="en-US" altLang="ja-JP" dirty="0" smtClean="0"/>
              <a:t>hallenges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en-US" altLang="ja-JP" dirty="0" smtClean="0"/>
              <a:t>Finding license statement</a:t>
            </a:r>
          </a:p>
          <a:p>
            <a:pPr lvl="1"/>
            <a:r>
              <a:rPr lang="en-US" altLang="ja-JP" dirty="0" smtClean="0"/>
              <a:t>(F1) License statements are usually mixed with other text</a:t>
            </a:r>
          </a:p>
          <a:p>
            <a:pPr lvl="1"/>
            <a:r>
              <a:rPr kumimoji="1" lang="en-US" altLang="ja-JP" dirty="0" smtClean="0"/>
              <a:t>(F2) Files might reference other file where the license is located</a:t>
            </a:r>
          </a:p>
          <a:p>
            <a:pPr lvl="1"/>
            <a:r>
              <a:rPr lang="en-US" altLang="ja-JP" dirty="0" smtClean="0"/>
              <a:t>(F3) Files might contain multiple licenses</a:t>
            </a:r>
            <a:endParaRPr kumimoji="1" lang="en-US" altLang="ja-JP" dirty="0" smtClean="0"/>
          </a:p>
          <a:p>
            <a:r>
              <a:rPr lang="en-US" altLang="ja-JP" dirty="0" smtClean="0"/>
              <a:t>Language related</a:t>
            </a:r>
          </a:p>
          <a:p>
            <a:pPr lvl="1"/>
            <a:r>
              <a:rPr lang="en-US" altLang="ja-JP" dirty="0" smtClean="0"/>
              <a:t>(L1) License statements contain spelling errors</a:t>
            </a:r>
          </a:p>
          <a:p>
            <a:pPr lvl="1"/>
            <a:r>
              <a:rPr lang="en-US" altLang="ja-JP" dirty="0" smtClean="0"/>
              <a:t>(L2) A license is can be represented in different ways</a:t>
            </a:r>
          </a:p>
          <a:p>
            <a:pPr lvl="1"/>
            <a:r>
              <a:rPr lang="en-US" altLang="ja-JP" dirty="0" smtClean="0"/>
              <a:t>(L3) Licensors change the spelling/grammar of the license statement</a:t>
            </a:r>
          </a:p>
          <a:p>
            <a:r>
              <a:rPr lang="en-US" altLang="ja-JP" dirty="0" smtClean="0"/>
              <a:t>License customization</a:t>
            </a:r>
          </a:p>
          <a:p>
            <a:pPr lvl="1"/>
            <a:r>
              <a:rPr kumimoji="1" lang="en-US" altLang="ja-JP" dirty="0" smtClean="0"/>
              <a:t>(C1) Several licenses must be customized when used</a:t>
            </a:r>
          </a:p>
          <a:p>
            <a:pPr lvl="1"/>
            <a:r>
              <a:rPr lang="en-US" altLang="ja-JP" dirty="0" smtClean="0"/>
              <a:t>(C2) Licensors modify, add or remove conditions to well known licenses</a:t>
            </a:r>
          </a:p>
          <a:p>
            <a:pPr lvl="1"/>
            <a:r>
              <a:rPr kumimoji="1" lang="en-US" altLang="ja-JP" dirty="0" smtClean="0"/>
              <a:t>(C3) Licensors modify licenses for various intents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88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altLang="ja-JP" sz="4000" dirty="0" smtClean="0"/>
              <a:t>Finding License statement</a:t>
            </a:r>
            <a:endParaRPr lang="en-US" altLang="ja-JP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4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dirty="0" smtClean="0"/>
              <a:t>The first comments of a file contain text that is not part of the license statement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5</a:t>
            </a:fld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6810" y="2450792"/>
            <a:ext cx="6161110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/*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*    This file includes utility functions</a:t>
            </a:r>
            <a:r>
              <a:rPr kumimoji="1" lang="en-US" altLang="ja-JP" sz="2000" dirty="0" smtClean="0"/>
              <a:t> </a:t>
            </a:r>
          </a:p>
          <a:p>
            <a:r>
              <a:rPr lang="ja-JP" altLang="en-US" sz="2000" dirty="0"/>
              <a:t> </a:t>
            </a:r>
            <a:r>
              <a:rPr lang="ja-JP" altLang="en-US" sz="2000" dirty="0" smtClean="0"/>
              <a:t> </a:t>
            </a:r>
            <a:r>
              <a:rPr kumimoji="1" lang="en-US" altLang="ja-JP" sz="2000" dirty="0" smtClean="0"/>
              <a:t>…</a:t>
            </a:r>
          </a:p>
          <a:p>
            <a:r>
              <a:rPr kumimoji="1" lang="en-US" altLang="ja-JP" sz="2000" dirty="0" smtClean="0"/>
              <a:t>  *    </a:t>
            </a:r>
            <a:r>
              <a:rPr lang="en-US" altLang="ja-JP" sz="2000" dirty="0"/>
              <a:t>Copyright (C) </a:t>
            </a:r>
            <a:r>
              <a:rPr lang="en-US" altLang="ja-JP" sz="2000" dirty="0" smtClean="0"/>
              <a:t>2010 foo</a:t>
            </a:r>
          </a:p>
          <a:p>
            <a:r>
              <a:rPr kumimoji="1" lang="en-US" altLang="ja-JP" sz="2000" dirty="0"/>
              <a:t> </a:t>
            </a:r>
            <a:r>
              <a:rPr kumimoji="1" lang="en-US" altLang="ja-JP" sz="2000" dirty="0" smtClean="0"/>
              <a:t> *    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*    </a:t>
            </a:r>
            <a:r>
              <a:rPr lang="en-US" altLang="ja-JP" sz="2000" dirty="0"/>
              <a:t>This program is free software: you can </a:t>
            </a:r>
            <a:r>
              <a:rPr lang="en-US" altLang="ja-JP" sz="2000" dirty="0" smtClean="0"/>
              <a:t>redistribute ...</a:t>
            </a:r>
            <a:endParaRPr kumimoji="1" lang="en-US" altLang="ja-JP" sz="2000" dirty="0" smtClean="0"/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…</a:t>
            </a:r>
          </a:p>
          <a:p>
            <a:r>
              <a:rPr kumimoji="1" lang="en-US" altLang="ja-JP" sz="2000" dirty="0"/>
              <a:t> </a:t>
            </a:r>
            <a:r>
              <a:rPr kumimoji="1" lang="en-US" altLang="ja-JP" sz="2000" dirty="0" smtClean="0"/>
              <a:t> </a:t>
            </a:r>
            <a:r>
              <a:rPr lang="en-US" altLang="ja-JP" sz="2000" dirty="0" smtClean="0"/>
              <a:t>*    </a:t>
            </a:r>
            <a:r>
              <a:rPr lang="en-US" altLang="ja-JP" sz="2000" dirty="0"/>
              <a:t>change log:</a:t>
            </a:r>
          </a:p>
          <a:p>
            <a:r>
              <a:rPr lang="en-US" altLang="ja-JP" sz="2000" dirty="0"/>
              <a:t>  *    v2.1 Bug </a:t>
            </a:r>
            <a:r>
              <a:rPr lang="en-US" altLang="ja-JP" sz="2000" dirty="0" smtClean="0"/>
              <a:t>fix</a:t>
            </a:r>
            <a:endParaRPr lang="en-US" altLang="ja-JP" sz="2000" dirty="0"/>
          </a:p>
          <a:p>
            <a:r>
              <a:rPr kumimoji="1" lang="en-US" altLang="ja-JP" sz="2000" dirty="0" smtClean="0"/>
              <a:t> 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…</a:t>
            </a:r>
            <a:endParaRPr kumimoji="1" lang="en-US" altLang="ja-JP" sz="2000" dirty="0" smtClean="0"/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*/</a:t>
            </a:r>
            <a:r>
              <a:rPr kumimoji="1" lang="en-US" altLang="ja-JP" sz="2000" dirty="0" smtClean="0"/>
              <a:t> </a:t>
            </a:r>
            <a:r>
              <a:rPr lang="ja-JP" altLang="en-US" sz="2000" dirty="0" smtClean="0"/>
              <a:t> </a:t>
            </a:r>
            <a:r>
              <a:rPr kumimoji="1" lang="ja-JP" altLang="en-US" sz="2000" dirty="0" smtClean="0"/>
              <a:t>　</a:t>
            </a:r>
            <a:endParaRPr kumimoji="1" lang="ja-JP" altLang="en-US" sz="2000" dirty="0"/>
          </a:p>
        </p:txBody>
      </p:sp>
      <p:sp>
        <p:nvSpPr>
          <p:cNvPr id="9" name="正方形/長方形 8"/>
          <p:cNvSpPr/>
          <p:nvPr/>
        </p:nvSpPr>
        <p:spPr>
          <a:xfrm>
            <a:off x="611560" y="2780928"/>
            <a:ext cx="6048672" cy="61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00649" y="3429064"/>
            <a:ext cx="6048672" cy="118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11560" y="4653136"/>
            <a:ext cx="6048672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657528" y="2884294"/>
            <a:ext cx="2442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 Black" pitchFamily="34" charset="0"/>
              </a:rPr>
              <a:t>Description of file</a:t>
            </a:r>
            <a:endParaRPr kumimoji="1" lang="ja-JP" altLang="en-US" dirty="0">
              <a:latin typeface="Arial Black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633729" y="3820398"/>
            <a:ext cx="25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 Black" pitchFamily="34" charset="0"/>
              </a:rPr>
              <a:t>L</a:t>
            </a:r>
            <a:r>
              <a:rPr kumimoji="1" lang="en-US" altLang="ja-JP" dirty="0" smtClean="0">
                <a:latin typeface="Arial Black" pitchFamily="34" charset="0"/>
              </a:rPr>
              <a:t>icense statement</a:t>
            </a:r>
            <a:endParaRPr kumimoji="1" lang="ja-JP" altLang="en-US" dirty="0">
              <a:latin typeface="Arial Black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681112" y="5013176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Arial Black" pitchFamily="34" charset="0"/>
              </a:rPr>
              <a:t>Change log</a:t>
            </a:r>
            <a:endParaRPr kumimoji="1" lang="ja-JP" altLang="en-US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1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143000"/>
          </a:xfrm>
        </p:spPr>
        <p:txBody>
          <a:bodyPr>
            <a:noAutofit/>
          </a:bodyPr>
          <a:lstStyle/>
          <a:p>
            <a:pPr lvl="1" algn="ctr"/>
            <a:r>
              <a:rPr lang="en-US" altLang="ja-JP" sz="4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Language related</a:t>
            </a:r>
            <a:endParaRPr lang="ja-JP" altLang="en-US" sz="4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The </a:t>
            </a:r>
            <a:r>
              <a:rPr lang="en-US" altLang="ja-JP" dirty="0"/>
              <a:t>licensors might change the spelling/grammar of the license </a:t>
            </a:r>
            <a:r>
              <a:rPr lang="en-US" altLang="ja-JP" dirty="0" smtClean="0"/>
              <a:t>statement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Example</a:t>
            </a:r>
            <a:endParaRPr kumimoji="1" lang="en-US" altLang="ja-JP" dirty="0"/>
          </a:p>
          <a:p>
            <a:pPr lvl="1"/>
            <a:r>
              <a:rPr lang="en-US" altLang="ja-JP" dirty="0"/>
              <a:t>"</a:t>
            </a:r>
            <a:r>
              <a:rPr lang="en-US" altLang="ja-JP" dirty="0" smtClean="0"/>
              <a:t>license</a:t>
            </a:r>
            <a:r>
              <a:rPr lang="en-US" altLang="ja-JP" dirty="0"/>
              <a:t>"</a:t>
            </a:r>
            <a:r>
              <a:rPr lang="ja-JP" altLang="en-US" dirty="0" smtClean="0"/>
              <a:t> → </a:t>
            </a:r>
            <a:r>
              <a:rPr lang="en-US" altLang="ja-JP" dirty="0" smtClean="0"/>
              <a:t>"</a:t>
            </a:r>
            <a:r>
              <a:rPr lang="en-US" altLang="ja-JP" dirty="0" err="1" smtClean="0"/>
              <a:t>licen</a:t>
            </a:r>
            <a:r>
              <a:rPr lang="en-US" altLang="ja-JP" dirty="0" err="1" smtClean="0">
                <a:solidFill>
                  <a:srgbClr val="C00000"/>
                </a:solidFill>
              </a:rPr>
              <a:t>c</a:t>
            </a:r>
            <a:r>
              <a:rPr lang="en-US" altLang="ja-JP" dirty="0" err="1" smtClean="0"/>
              <a:t>e</a:t>
            </a:r>
            <a:r>
              <a:rPr lang="en-US" altLang="ja-JP" dirty="0" smtClean="0"/>
              <a:t>"</a:t>
            </a:r>
          </a:p>
          <a:p>
            <a:pPr lvl="1"/>
            <a:r>
              <a:rPr kumimoji="1" lang="en-US" altLang="ja-JP" dirty="0" smtClean="0"/>
              <a:t>"it would be useful" </a:t>
            </a:r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"it </a:t>
            </a:r>
            <a:r>
              <a:rPr kumimoji="1" lang="en-US" altLang="ja-JP" dirty="0" smtClean="0">
                <a:solidFill>
                  <a:srgbClr val="C00000"/>
                </a:solidFill>
              </a:rPr>
              <a:t>will</a:t>
            </a:r>
            <a:r>
              <a:rPr kumimoji="1" lang="en-US" altLang="ja-JP" dirty="0" smtClean="0"/>
              <a:t> be useful"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2010/9/24 - ASE2010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Daniel M. German, Yuki Manabe, Katsuro Inoue</a:t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699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en-US" altLang="ja-JP" sz="4000" dirty="0" smtClean="0"/>
              <a:t>License customization</a:t>
            </a:r>
            <a:endParaRPr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Licensors modify, add or remove conditions to </a:t>
            </a:r>
            <a:r>
              <a:rPr lang="en-US" altLang="ja-JP" dirty="0" smtClean="0"/>
              <a:t>well-known </a:t>
            </a:r>
            <a:r>
              <a:rPr lang="en-US" altLang="ja-JP" dirty="0"/>
              <a:t>licenses </a:t>
            </a:r>
            <a:r>
              <a:rPr lang="en-US" altLang="ja-JP" dirty="0" smtClean="0"/>
              <a:t>to create a new license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Example</a:t>
            </a:r>
          </a:p>
          <a:p>
            <a:pPr marL="457200" lvl="1" indent="0">
              <a:buNone/>
            </a:pPr>
            <a:r>
              <a:rPr lang="en-US" altLang="ja-JP" dirty="0" smtClean="0"/>
              <a:t>	MIT/X11 license</a:t>
            </a:r>
          </a:p>
          <a:p>
            <a:pPr marL="914400" lvl="2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"Permission to use, copy, modify, </a:t>
            </a:r>
            <a:br>
              <a:rPr lang="en-US" altLang="ja-JP" dirty="0" smtClean="0"/>
            </a:br>
            <a:r>
              <a:rPr lang="en-US" altLang="ja-JP" dirty="0" smtClean="0"/>
              <a:t>distribute and sell this software ..."</a:t>
            </a:r>
          </a:p>
          <a:p>
            <a:pPr marL="914400" lvl="2" indent="0">
              <a:buNone/>
            </a:pPr>
            <a:r>
              <a:rPr lang="ja-JP" altLang="en-US" dirty="0"/>
              <a:t>→</a:t>
            </a:r>
            <a:r>
              <a:rPr lang="en-US" altLang="ja-JP" dirty="0"/>
              <a:t> </a:t>
            </a:r>
            <a:r>
              <a:rPr lang="en-US" altLang="ja-JP" dirty="0" smtClean="0"/>
              <a:t>"Permission </a:t>
            </a:r>
            <a:r>
              <a:rPr lang="en-US" altLang="ja-JP" dirty="0"/>
              <a:t>to use, copy, </a:t>
            </a:r>
            <a:r>
              <a:rPr lang="en-US" altLang="ja-JP" dirty="0" smtClean="0"/>
              <a:t>modify and </a:t>
            </a:r>
            <a:r>
              <a:rPr lang="en-US" altLang="ja-JP" dirty="0"/>
              <a:t>distribute </a:t>
            </a:r>
            <a:r>
              <a:rPr lang="en-US" altLang="ja-JP" dirty="0" smtClean="0"/>
              <a:t>            this </a:t>
            </a:r>
            <a:r>
              <a:rPr lang="en-US" altLang="ja-JP" dirty="0"/>
              <a:t>software </a:t>
            </a:r>
            <a:r>
              <a:rPr lang="en-US" altLang="ja-JP" dirty="0" smtClean="0"/>
              <a:t>..."</a:t>
            </a:r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3131840" y="4941168"/>
            <a:ext cx="136815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3131840" y="5949280"/>
            <a:ext cx="136815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27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Related work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04863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ASLA[21], OSLC, ohcount</a:t>
            </a:r>
          </a:p>
          <a:p>
            <a:pPr lvl="1"/>
            <a:r>
              <a:rPr lang="en-US" altLang="ja-JP" dirty="0" smtClean="0"/>
              <a:t>Matching regular expression pattern corresponding to a license against license statements</a:t>
            </a:r>
          </a:p>
          <a:p>
            <a:r>
              <a:rPr lang="en-US" altLang="ja-JP" dirty="0" smtClean="0"/>
              <a:t>FOSSology[11]</a:t>
            </a:r>
          </a:p>
          <a:p>
            <a:pPr lvl="1"/>
            <a:r>
              <a:rPr lang="en-US" altLang="ja-JP" dirty="0" smtClean="0"/>
              <a:t>Matching simple string corresponding </a:t>
            </a:r>
            <a:r>
              <a:rPr lang="en-US" altLang="ja-JP" dirty="0"/>
              <a:t>to a license </a:t>
            </a:r>
            <a:r>
              <a:rPr lang="en-US" altLang="ja-JP" dirty="0" smtClean="0"/>
              <a:t>against license statements with the bSAM argorithm</a:t>
            </a:r>
          </a:p>
          <a:p>
            <a:pPr lvl="1"/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ja-JP" smtClean="0"/>
              <a:t>2010/9/24 - ASE2010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smtClean="0"/>
              <a:t>Daniel M. German, Yuki Manabe, Katsuro Inoue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12" name="下矢印 11"/>
          <p:cNvSpPr/>
          <p:nvPr/>
        </p:nvSpPr>
        <p:spPr>
          <a:xfrm>
            <a:off x="4139952" y="4005064"/>
            <a:ext cx="648072" cy="288032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コンテンツ プレースホルダ 2"/>
          <p:cNvSpPr txBox="1">
            <a:spLocks/>
          </p:cNvSpPr>
          <p:nvPr/>
        </p:nvSpPr>
        <p:spPr>
          <a:xfrm>
            <a:off x="457200" y="4293096"/>
            <a:ext cx="8229600" cy="20882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N</a:t>
            </a:r>
            <a:r>
              <a:rPr lang="en-US" altLang="ja-JP" dirty="0" smtClean="0"/>
              <a:t>ot precise enough</a:t>
            </a:r>
          </a:p>
          <a:p>
            <a:r>
              <a:rPr lang="en-US" altLang="ja-JP" dirty="0" smtClean="0"/>
              <a:t>Does not report whether any license exists or not when the tool can't identify the license</a:t>
            </a:r>
          </a:p>
          <a:p>
            <a:r>
              <a:rPr lang="en-US" altLang="ja-JP" dirty="0" smtClean="0"/>
              <a:t>False positives</a:t>
            </a:r>
          </a:p>
          <a:p>
            <a:r>
              <a:rPr lang="en-US" altLang="ja-JP" dirty="0" smtClean="0"/>
              <a:t>Slow execution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正方形/長方形 119"/>
          <p:cNvSpPr/>
          <p:nvPr/>
        </p:nvSpPr>
        <p:spPr>
          <a:xfrm>
            <a:off x="4077792" y="1576505"/>
            <a:ext cx="4814687" cy="84484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Sentence-based license identification approach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kumimoji="1" lang="en-US" altLang="ja-JP" smtClean="0"/>
              <a:t>2010/9/24 - ASE2010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en-US" altLang="ja-JP" smtClean="0"/>
              <a:t>Daniel M. German, Yuki Manabe, Katsuro Inoue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84378" y="1899558"/>
            <a:ext cx="3132000" cy="39950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s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ource </a:t>
            </a:r>
            <a:r>
              <a:rPr lang="en-US" altLang="ja-JP" sz="2000" dirty="0" smtClean="0">
                <a:solidFill>
                  <a:schemeClr val="tx1"/>
                </a:solidFill>
              </a:rPr>
              <a:t>f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ile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73370" y="6041107"/>
            <a:ext cx="3132000" cy="324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license name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784378" y="2508192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1. License Stmt. Extraction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784378" y="3088295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2. Text Segmentation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84378" y="3664155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3. Text normalization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773370" y="4221902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4. Sentence Filtering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773370" y="4812736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5. Sentence Token Matching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773370" y="5446034"/>
            <a:ext cx="3132000" cy="360000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6. License Rule Matching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49" name="直線矢印コネクタ 48"/>
          <p:cNvCxnSpPr>
            <a:stCxn id="7" idx="2"/>
            <a:endCxn id="14" idx="0"/>
          </p:cNvCxnSpPr>
          <p:nvPr/>
        </p:nvCxnSpPr>
        <p:spPr>
          <a:xfrm>
            <a:off x="2350378" y="2299062"/>
            <a:ext cx="0" cy="20913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stCxn id="14" idx="2"/>
            <a:endCxn id="15" idx="0"/>
          </p:cNvCxnSpPr>
          <p:nvPr/>
        </p:nvCxnSpPr>
        <p:spPr>
          <a:xfrm>
            <a:off x="2350378" y="2868192"/>
            <a:ext cx="0" cy="22010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>
            <a:stCxn id="15" idx="2"/>
            <a:endCxn id="16" idx="0"/>
          </p:cNvCxnSpPr>
          <p:nvPr/>
        </p:nvCxnSpPr>
        <p:spPr>
          <a:xfrm>
            <a:off x="2350378" y="3448295"/>
            <a:ext cx="0" cy="2158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/>
          <p:cNvCxnSpPr>
            <a:stCxn id="16" idx="2"/>
            <a:endCxn id="17" idx="0"/>
          </p:cNvCxnSpPr>
          <p:nvPr/>
        </p:nvCxnSpPr>
        <p:spPr>
          <a:xfrm flipH="1">
            <a:off x="2339370" y="4024155"/>
            <a:ext cx="11008" cy="19774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>
            <a:stCxn id="17" idx="2"/>
            <a:endCxn id="18" idx="0"/>
          </p:cNvCxnSpPr>
          <p:nvPr/>
        </p:nvCxnSpPr>
        <p:spPr>
          <a:xfrm>
            <a:off x="2339370" y="4581902"/>
            <a:ext cx="0" cy="2308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>
            <a:stCxn id="18" idx="2"/>
            <a:endCxn id="19" idx="0"/>
          </p:cNvCxnSpPr>
          <p:nvPr/>
        </p:nvCxnSpPr>
        <p:spPr>
          <a:xfrm>
            <a:off x="2339370" y="5172736"/>
            <a:ext cx="0" cy="2732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/>
          <p:cNvCxnSpPr>
            <a:stCxn id="19" idx="2"/>
            <a:endCxn id="13" idx="0"/>
          </p:cNvCxnSpPr>
          <p:nvPr/>
        </p:nvCxnSpPr>
        <p:spPr>
          <a:xfrm>
            <a:off x="2339370" y="5806034"/>
            <a:ext cx="0" cy="23507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>
            <a:stCxn id="3" idx="2"/>
            <a:endCxn id="16" idx="3"/>
          </p:cNvCxnSpPr>
          <p:nvPr/>
        </p:nvCxnSpPr>
        <p:spPr>
          <a:xfrm flipH="1">
            <a:off x="3916378" y="3269395"/>
            <a:ext cx="468630" cy="57476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>
            <a:stCxn id="10" idx="2"/>
            <a:endCxn id="17" idx="3"/>
          </p:cNvCxnSpPr>
          <p:nvPr/>
        </p:nvCxnSpPr>
        <p:spPr>
          <a:xfrm flipH="1">
            <a:off x="3905370" y="4230959"/>
            <a:ext cx="474194" cy="1709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矢印コネクタ 77"/>
          <p:cNvCxnSpPr>
            <a:stCxn id="25" idx="2"/>
            <a:endCxn id="18" idx="3"/>
          </p:cNvCxnSpPr>
          <p:nvPr/>
        </p:nvCxnSpPr>
        <p:spPr>
          <a:xfrm flipH="1" flipV="1">
            <a:off x="3905370" y="4992736"/>
            <a:ext cx="452895" cy="1456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36" idx="2"/>
            <a:endCxn id="19" idx="3"/>
          </p:cNvCxnSpPr>
          <p:nvPr/>
        </p:nvCxnSpPr>
        <p:spPr>
          <a:xfrm flipH="1" flipV="1">
            <a:off x="3905370" y="5626034"/>
            <a:ext cx="452895" cy="3695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>
            <a:off x="4149801" y="1576505"/>
            <a:ext cx="864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Legend</a:t>
            </a:r>
            <a:endParaRPr kumimoji="1" lang="ja-JP" altLang="en-US" dirty="0"/>
          </a:p>
        </p:txBody>
      </p:sp>
      <p:sp>
        <p:nvSpPr>
          <p:cNvPr id="114" name="角丸四角形 113"/>
          <p:cNvSpPr/>
          <p:nvPr/>
        </p:nvSpPr>
        <p:spPr>
          <a:xfrm>
            <a:off x="4149801" y="2008553"/>
            <a:ext cx="576064" cy="288032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4797873" y="1936545"/>
            <a:ext cx="894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Process</a:t>
            </a:r>
            <a:endParaRPr kumimoji="1" lang="ja-JP" altLang="en-US" dirty="0"/>
          </a:p>
        </p:txBody>
      </p:sp>
      <p:sp>
        <p:nvSpPr>
          <p:cNvPr id="116" name="正方形/長方形 115"/>
          <p:cNvSpPr/>
          <p:nvPr/>
        </p:nvSpPr>
        <p:spPr>
          <a:xfrm>
            <a:off x="5733977" y="2008553"/>
            <a:ext cx="57606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6382049" y="1936545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Data</a:t>
            </a:r>
            <a:endParaRPr kumimoji="1" lang="ja-JP" altLang="en-US" dirty="0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7650714" y="179811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Knowledge Base</a:t>
            </a:r>
            <a:endParaRPr kumimoji="1" lang="ja-JP" altLang="en-US" dirty="0"/>
          </a:p>
        </p:txBody>
      </p:sp>
      <p:sp>
        <p:nvSpPr>
          <p:cNvPr id="3" name="円柱 2"/>
          <p:cNvSpPr/>
          <p:nvPr/>
        </p:nvSpPr>
        <p:spPr>
          <a:xfrm>
            <a:off x="4385008" y="2874635"/>
            <a:ext cx="2905626" cy="789519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equiv. phrases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(12</a:t>
            </a:r>
            <a:r>
              <a:rPr lang="en-US" altLang="ja-JP" dirty="0" smtClean="0">
                <a:solidFill>
                  <a:schemeClr val="tx1"/>
                </a:solidFill>
              </a:rPr>
              <a:t>)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円柱 9"/>
          <p:cNvSpPr/>
          <p:nvPr/>
        </p:nvSpPr>
        <p:spPr>
          <a:xfrm>
            <a:off x="4379564" y="3844155"/>
            <a:ext cx="2905627" cy="773607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filtering keywords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(82)</a:t>
            </a:r>
          </a:p>
        </p:txBody>
      </p:sp>
      <p:sp>
        <p:nvSpPr>
          <p:cNvPr id="25" name="円柱 24"/>
          <p:cNvSpPr/>
          <p:nvPr/>
        </p:nvSpPr>
        <p:spPr>
          <a:xfrm>
            <a:off x="4358265" y="4763305"/>
            <a:ext cx="2911071" cy="750065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sentence-token expressions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(427)</a:t>
            </a:r>
          </a:p>
        </p:txBody>
      </p:sp>
      <p:sp>
        <p:nvSpPr>
          <p:cNvPr id="36" name="円柱 35"/>
          <p:cNvSpPr/>
          <p:nvPr/>
        </p:nvSpPr>
        <p:spPr>
          <a:xfrm>
            <a:off x="4358265" y="5626034"/>
            <a:ext cx="2911071" cy="739073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rules</a:t>
            </a:r>
          </a:p>
          <a:p>
            <a:pPr algn="ctr"/>
            <a:r>
              <a:rPr lang="en-US" altLang="ja-JP" dirty="0">
                <a:solidFill>
                  <a:schemeClr val="tx1"/>
                </a:solidFill>
              </a:rPr>
              <a:t>(126 for 112 license)</a:t>
            </a:r>
          </a:p>
        </p:txBody>
      </p:sp>
      <p:sp>
        <p:nvSpPr>
          <p:cNvPr id="57" name="円柱 56"/>
          <p:cNvSpPr/>
          <p:nvPr/>
        </p:nvSpPr>
        <p:spPr>
          <a:xfrm>
            <a:off x="7070418" y="1940112"/>
            <a:ext cx="440431" cy="394760"/>
          </a:xfrm>
          <a:prstGeom prst="can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-manab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2010iwpse_manabe</Template>
  <TotalTime>12906</TotalTime>
  <Words>4284</Words>
  <Application>Microsoft Office PowerPoint</Application>
  <PresentationFormat>画面に合わせる (4:3)</PresentationFormat>
  <Paragraphs>654</Paragraphs>
  <Slides>28</Slides>
  <Notes>28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0" baseType="lpstr">
      <vt:lpstr>y-manabe</vt:lpstr>
      <vt:lpstr>数式</vt:lpstr>
      <vt:lpstr>A sentence-matching method for automatic license identification of source code files</vt:lpstr>
      <vt:lpstr>Overview</vt:lpstr>
      <vt:lpstr>Software license</vt:lpstr>
      <vt:lpstr>Challenges</vt:lpstr>
      <vt:lpstr>Finding License statement</vt:lpstr>
      <vt:lpstr>Language related</vt:lpstr>
      <vt:lpstr>License customization</vt:lpstr>
      <vt:lpstr>Related work</vt:lpstr>
      <vt:lpstr>Sentence-based license identification approach</vt:lpstr>
      <vt:lpstr>1 License statement extraction </vt:lpstr>
      <vt:lpstr>2 Text segmentation</vt:lpstr>
      <vt:lpstr>3 Text normalization</vt:lpstr>
      <vt:lpstr>4 Sentence Filtering</vt:lpstr>
      <vt:lpstr>5 Sentence Token Matching</vt:lpstr>
      <vt:lpstr>6 License Rule Matching</vt:lpstr>
      <vt:lpstr>Evaluation of License Identification</vt:lpstr>
      <vt:lpstr>Method</vt:lpstr>
      <vt:lpstr>Result</vt:lpstr>
      <vt:lpstr>Research Questions</vt:lpstr>
      <vt:lpstr>RQ1: What are the licenses used in FOSS?</vt:lpstr>
      <vt:lpstr>What licenses are used in Debian?</vt:lpstr>
      <vt:lpstr>Do different programming languages use different licenses?</vt:lpstr>
      <vt:lpstr>Does size matter?</vt:lpstr>
      <vt:lpstr>RQ2: When present, what types of errors do license statements have? </vt:lpstr>
      <vt:lpstr>Threats to validity</vt:lpstr>
      <vt:lpstr>Summary and future work</vt:lpstr>
      <vt:lpstr>PowerPoint プレゼンテーション</vt:lpstr>
      <vt:lpstr>Definition of Scales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y-manabe</cp:lastModifiedBy>
  <cp:revision>839</cp:revision>
  <cp:lastPrinted>2010-09-18T04:22:17Z</cp:lastPrinted>
  <dcterms:modified xsi:type="dcterms:W3CDTF">2010-09-24T13:14:43Z</dcterms:modified>
</cp:coreProperties>
</file>