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4" r:id="rId3"/>
    <p:sldId id="265" r:id="rId4"/>
    <p:sldId id="266" r:id="rId5"/>
    <p:sldId id="267" r:id="rId6"/>
    <p:sldId id="272" r:id="rId7"/>
    <p:sldId id="273" r:id="rId8"/>
    <p:sldId id="274" r:id="rId9"/>
    <p:sldId id="275" r:id="rId10"/>
    <p:sldId id="276" r:id="rId11"/>
    <p:sldId id="318" r:id="rId12"/>
    <p:sldId id="320" r:id="rId13"/>
    <p:sldId id="279" r:id="rId14"/>
    <p:sldId id="289" r:id="rId15"/>
    <p:sldId id="293" r:id="rId16"/>
    <p:sldId id="295" r:id="rId17"/>
    <p:sldId id="296" r:id="rId18"/>
    <p:sldId id="312" r:id="rId19"/>
    <p:sldId id="313" r:id="rId20"/>
    <p:sldId id="297" r:id="rId21"/>
    <p:sldId id="298" r:id="rId22"/>
    <p:sldId id="299" r:id="rId23"/>
    <p:sldId id="301" r:id="rId24"/>
    <p:sldId id="321" r:id="rId25"/>
    <p:sldId id="314" r:id="rId26"/>
    <p:sldId id="315" r:id="rId27"/>
    <p:sldId id="316" r:id="rId28"/>
    <p:sldId id="325" r:id="rId29"/>
    <p:sldId id="326" r:id="rId30"/>
    <p:sldId id="327" r:id="rId31"/>
    <p:sldId id="306" r:id="rId32"/>
    <p:sldId id="307" r:id="rId33"/>
    <p:sldId id="319" r:id="rId34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FFFFFF"/>
    <a:srgbClr val="0000CC"/>
    <a:srgbClr val="009999"/>
    <a:srgbClr val="33CC33"/>
    <a:srgbClr val="FF9900"/>
    <a:srgbClr val="CC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37" autoAdjust="0"/>
  </p:normalViewPr>
  <p:slideViewPr>
    <p:cSldViewPr snapToGrid="0">
      <p:cViewPr>
        <p:scale>
          <a:sx n="75" d="100"/>
          <a:sy n="75" d="100"/>
        </p:scale>
        <p:origin x="-744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9C23-DAE1-4B85-B281-32D3346FF650}" type="datetimeFigureOut">
              <a:rPr kumimoji="1" lang="ja-JP" altLang="en-US" smtClean="0"/>
              <a:pPr/>
              <a:t>2010/9/8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DEFE-F1F2-48C3-9E65-DBB23777986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0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56" y="0"/>
            <a:ext cx="29447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6" y="4717455"/>
            <a:ext cx="5434648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4"/>
            <a:ext cx="2944759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56" y="9433324"/>
            <a:ext cx="2944759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6BD5E5-3B72-4210-9F48-5EE52BEFE3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5455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98876-A166-4A8E-BD37-3A56AD2DDCCE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8D85-1E6F-4143-8921-0575B5FFE05A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7495D-5977-4869-BCDB-907F1097D065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63DD9-5E83-4C7A-9CAC-749304388B94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26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endParaRPr lang="en-US" altLang="ja-JP" sz="8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E40E5-7803-4163-B7B1-D5BA4C9CA44D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DE46B-DCA2-481F-A6E2-B830E099454D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037F9-7984-4169-92CB-C99A39CCBAFA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16056-726F-429E-B930-45D6AC50065A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EB426-D3F5-4E95-AB6E-9BC20E81585C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D920E-A6BE-4409-B5ED-CF38F247870C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983" y="4717455"/>
            <a:ext cx="4984534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0941A-F289-45EF-B85B-A20871653140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983" y="4717455"/>
            <a:ext cx="4984534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8901F-3703-4C78-8CB0-002299039608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28D65-9CE7-476E-A0DF-B1C12AD833AE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CFE4-A860-40AA-9447-12C3CB39D2BD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3D014-41D0-4695-93F9-3447633DEAB9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F8575-5B91-4E4A-8E4A-F42066D6898C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A </a:t>
            </a:r>
            <a:r>
              <a:rPr lang="ja-JP" altLang="en-US" smtClean="0"/>
              <a:t>の部分にメトリクス</a:t>
            </a:r>
            <a:r>
              <a:rPr lang="en-US" altLang="ja-JP" i="1" smtClean="0"/>
              <a:t>RNR </a:t>
            </a:r>
            <a:r>
              <a:rPr lang="ja-JP" altLang="en-US" smtClean="0"/>
              <a:t>でフィルタリングされたコードクローンが多数存在している．</a:t>
            </a:r>
          </a:p>
          <a:p>
            <a:pPr eaLnBrk="1" hangingPunct="1"/>
            <a:r>
              <a:rPr lang="ja-JP" altLang="en-US" smtClean="0"/>
              <a:t>これらのソースコードを閲覧したところ，デバック用の情報出力コード（連続した</a:t>
            </a:r>
            <a:r>
              <a:rPr lang="en-US" altLang="ja-JP" smtClean="0"/>
              <a:t>printf </a:t>
            </a:r>
            <a:r>
              <a:rPr lang="ja-JP" altLang="en-US" smtClean="0"/>
              <a:t>文）やデータの妥当性チェック（連続した</a:t>
            </a:r>
            <a:r>
              <a:rPr lang="en-US" altLang="ja-JP" smtClean="0"/>
              <a:t>if </a:t>
            </a:r>
            <a:r>
              <a:rPr lang="ja-JP" altLang="en-US" smtClean="0"/>
              <a:t>文）であり，うまくフィルタリングを行えていることが確認できた．</a:t>
            </a:r>
          </a:p>
          <a:p>
            <a:pPr eaLnBrk="1" hangingPunct="1"/>
            <a:r>
              <a:rPr lang="en-US" altLang="ja-JP" smtClean="0"/>
              <a:t>B </a:t>
            </a:r>
            <a:r>
              <a:rPr lang="ja-JP" altLang="en-US" smtClean="0"/>
              <a:t>の部分にも多くのコードクローンが存在した．</a:t>
            </a:r>
          </a:p>
          <a:p>
            <a:pPr eaLnBrk="1" hangingPunct="1"/>
            <a:r>
              <a:rPr lang="ja-JP" altLang="en-US" smtClean="0"/>
              <a:t>この部分のコードクローンは黒の格子をまたいで存在することからディレクトリ間クローンであることがわかる．</a:t>
            </a:r>
          </a:p>
          <a:p>
            <a:pPr eaLnBrk="1" hangingPunct="1"/>
            <a:r>
              <a:rPr lang="ja-JP" altLang="en-US" smtClean="0"/>
              <a:t>この部分は車両の位置情報を扱う処理部分であり，車両種別によりディレクトリが分かれていた．</a:t>
            </a:r>
          </a:p>
          <a:p>
            <a:pPr eaLnBrk="1" hangingPunct="1"/>
            <a:r>
              <a:rPr lang="ja-JP" altLang="en-US" smtClean="0"/>
              <a:t>ディレクトリ毎に扱う情報の種類は異なるものの，処理内容は非常に類似していた．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ADAD3-A0E5-4217-9188-D0F2987F7C2E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6" y="4717455"/>
            <a:ext cx="5434648" cy="4470002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FE5ED-8296-4A5D-83E9-2F730CD17F36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6" y="4717455"/>
            <a:ext cx="5434648" cy="4470002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FA159-FF67-4CDE-A2A9-73E684A06496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6" y="4717455"/>
            <a:ext cx="5434648" cy="4470002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86B64-25F9-469C-A3EB-25F68DBEA34A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4DC40-DC46-4810-9876-77BC0616607A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E2759-973E-42C7-87C1-AF5C3928E1E9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AC74A-844B-4C4E-B07A-6AF2CF896BFD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2B9D3-0783-45D0-B11C-032253D6EA54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CA11F-D0EF-4AFE-ABF4-D94399063F00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18F47-6E29-44A4-9AB8-04E12947D333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67B6B-A983-4379-AB61-B78F58316224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E789B-16C4-41C2-AA0D-8D5A4D5265AB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198E0-2A54-4895-A05F-54CC49116E5E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11" y="4717455"/>
            <a:ext cx="5431479" cy="4468416"/>
          </a:xfrm>
          <a:noFill/>
          <a:ln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tint val="0"/>
                  <a:invGamma/>
                </a:srgbClr>
              </a:gs>
              <a:gs pos="100000">
                <a:srgbClr val="008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00338" y="6619875"/>
            <a:ext cx="3479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400">
                <a:solidFill>
                  <a:srgbClr val="FFFFFF"/>
                </a:solidFill>
                <a:latin typeface="Arial Unicode MS" pitchFamily="50" charset="-128"/>
              </a:rPr>
              <a:t>Software Engineering Lab, Osaka University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8642350" cy="1470025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kumimoji="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3A6C-09E9-45C2-A9CD-7023C3C610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1174-B805-423D-87FA-80B67DBB58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DAA0-348F-47E6-85EC-14C3B865FA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1A2B-8808-4F87-A6BD-2E078D437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F702-9085-4655-B5EA-4E074AF0AC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1056-1B6D-43DC-9D65-6AEE67817B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BCDD-C123-4DD8-BC41-493B63FB9E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E176-E719-4770-A3CF-BA4A01283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1F54-F70B-47D2-AD10-A6007F2AB0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A682-236D-4B49-B64C-0691120E39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14B04-F0EE-46D3-848C-02A40AC29C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Arc 92"/>
          <p:cNvSpPr>
            <a:spLocks/>
          </p:cNvSpPr>
          <p:nvPr/>
        </p:nvSpPr>
        <p:spPr bwMode="auto">
          <a:xfrm flipV="1">
            <a:off x="-9525" y="1125538"/>
            <a:ext cx="9153525" cy="142875"/>
          </a:xfrm>
          <a:custGeom>
            <a:avLst/>
            <a:gdLst>
              <a:gd name="G0" fmla="+- 23 0 0"/>
              <a:gd name="G1" fmla="+- 21600 0 0"/>
              <a:gd name="G2" fmla="+- 21600 0 0"/>
              <a:gd name="T0" fmla="*/ 23 w 21623"/>
              <a:gd name="T1" fmla="*/ 0 h 43200"/>
              <a:gd name="T2" fmla="*/ 0 w 21623"/>
              <a:gd name="T3" fmla="*/ 43200 h 43200"/>
              <a:gd name="T4" fmla="*/ 23 w 216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3" h="43200" fill="none" extrusionOk="0">
                <a:moveTo>
                  <a:pt x="22" y="0"/>
                </a:moveTo>
                <a:cubicBezTo>
                  <a:pt x="11952" y="0"/>
                  <a:pt x="21623" y="9670"/>
                  <a:pt x="21623" y="21600"/>
                </a:cubicBezTo>
                <a:cubicBezTo>
                  <a:pt x="21623" y="33529"/>
                  <a:pt x="11952" y="43200"/>
                  <a:pt x="23" y="43200"/>
                </a:cubicBezTo>
                <a:cubicBezTo>
                  <a:pt x="15" y="43200"/>
                  <a:pt x="7" y="43199"/>
                  <a:pt x="0" y="43199"/>
                </a:cubicBezTo>
              </a:path>
              <a:path w="21623" h="43200" stroke="0" extrusionOk="0">
                <a:moveTo>
                  <a:pt x="22" y="0"/>
                </a:moveTo>
                <a:cubicBezTo>
                  <a:pt x="11952" y="0"/>
                  <a:pt x="21623" y="9670"/>
                  <a:pt x="21623" y="21600"/>
                </a:cubicBezTo>
                <a:cubicBezTo>
                  <a:pt x="21623" y="33529"/>
                  <a:pt x="11952" y="43200"/>
                  <a:pt x="23" y="43200"/>
                </a:cubicBezTo>
                <a:cubicBezTo>
                  <a:pt x="15" y="43200"/>
                  <a:pt x="7" y="43199"/>
                  <a:pt x="0" y="43199"/>
                </a:cubicBezTo>
                <a:lnTo>
                  <a:pt x="23" y="21600"/>
                </a:lnTo>
                <a:close/>
              </a:path>
            </a:pathLst>
          </a:cu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339966">
                  <a:gamma/>
                  <a:tint val="0"/>
                  <a:invGamma/>
                </a:srgbClr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5038" y="115888"/>
            <a:ext cx="4810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BACF22B-C12A-4163-99B7-1910DFC375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20" name="Arc 96"/>
          <p:cNvSpPr>
            <a:spLocks/>
          </p:cNvSpPr>
          <p:nvPr/>
        </p:nvSpPr>
        <p:spPr bwMode="auto">
          <a:xfrm flipH="1" flipV="1">
            <a:off x="-9525" y="0"/>
            <a:ext cx="9153525" cy="142875"/>
          </a:xfrm>
          <a:custGeom>
            <a:avLst/>
            <a:gdLst>
              <a:gd name="G0" fmla="+- 23 0 0"/>
              <a:gd name="G1" fmla="+- 21600 0 0"/>
              <a:gd name="G2" fmla="+- 21600 0 0"/>
              <a:gd name="T0" fmla="*/ 23 w 21623"/>
              <a:gd name="T1" fmla="*/ 0 h 43200"/>
              <a:gd name="T2" fmla="*/ 0 w 21623"/>
              <a:gd name="T3" fmla="*/ 43200 h 43200"/>
              <a:gd name="T4" fmla="*/ 23 w 2162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3" h="43200" fill="none" extrusionOk="0">
                <a:moveTo>
                  <a:pt x="22" y="0"/>
                </a:moveTo>
                <a:cubicBezTo>
                  <a:pt x="11952" y="0"/>
                  <a:pt x="21623" y="9670"/>
                  <a:pt x="21623" y="21600"/>
                </a:cubicBezTo>
                <a:cubicBezTo>
                  <a:pt x="21623" y="33529"/>
                  <a:pt x="11952" y="43200"/>
                  <a:pt x="23" y="43200"/>
                </a:cubicBezTo>
                <a:cubicBezTo>
                  <a:pt x="15" y="43200"/>
                  <a:pt x="7" y="43199"/>
                  <a:pt x="0" y="43199"/>
                </a:cubicBezTo>
              </a:path>
              <a:path w="21623" h="43200" stroke="0" extrusionOk="0">
                <a:moveTo>
                  <a:pt x="22" y="0"/>
                </a:moveTo>
                <a:cubicBezTo>
                  <a:pt x="11952" y="0"/>
                  <a:pt x="21623" y="9670"/>
                  <a:pt x="21623" y="21600"/>
                </a:cubicBezTo>
                <a:cubicBezTo>
                  <a:pt x="21623" y="33529"/>
                  <a:pt x="11952" y="43200"/>
                  <a:pt x="23" y="43200"/>
                </a:cubicBezTo>
                <a:cubicBezTo>
                  <a:pt x="15" y="43200"/>
                  <a:pt x="7" y="43199"/>
                  <a:pt x="0" y="43199"/>
                </a:cubicBezTo>
                <a:lnTo>
                  <a:pt x="23" y="21600"/>
                </a:lnTo>
                <a:close/>
              </a:path>
            </a:pathLst>
          </a:cu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21" name="Rectangle 97"/>
          <p:cNvSpPr>
            <a:spLocks noChangeArrowheads="1"/>
          </p:cNvSpPr>
          <p:nvPr userDrawn="1"/>
        </p:nvSpPr>
        <p:spPr bwMode="auto">
          <a:xfrm>
            <a:off x="3132138" y="6634163"/>
            <a:ext cx="298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altLang="ja-JP" sz="1200">
                <a:solidFill>
                  <a:schemeClr val="tx2"/>
                </a:solidFill>
                <a:latin typeface="Arial Unicode MS" pitchFamily="50" charset="-128"/>
              </a:rPr>
              <a:t>Software Engineering Lab,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50" charset="-128"/>
          <a:ea typeface="HGP創英角ｺﾞｼｯｸUB" pitchFamily="50" charset="-128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5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</a:defRPr>
      </a:lvl2pPr>
      <a:lvl3pPr marL="982663" indent="-261938" algn="l" rtl="0" eaLnBrk="0" fontAlgn="base" hangingPunct="0">
        <a:spcBef>
          <a:spcPct val="20000"/>
        </a:spcBef>
        <a:spcAft>
          <a:spcPct val="0"/>
        </a:spcAft>
        <a:buClr>
          <a:srgbClr val="CC7900"/>
        </a:buClr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347788" indent="-185738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4pPr>
      <a:lvl5pPr marL="1700213" indent="-1730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157413" indent="-173038" algn="l" rtl="0" fontAlgn="base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614613" indent="-173038" algn="l" rtl="0" fontAlgn="base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071813" indent="-173038" algn="l" rtl="0" fontAlgn="base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529013" indent="-173038" algn="l" rtl="0" fontAlgn="base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97-2003___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3600" dirty="0" smtClean="0"/>
              <a:t>Code Clone Analysis and Its Application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z="3200" dirty="0" err="1" smtClean="0"/>
              <a:t>Katsuro</a:t>
            </a:r>
            <a:r>
              <a:rPr lang="en-US" altLang="ja-JP" sz="3200" dirty="0" smtClean="0"/>
              <a:t> Inoue</a:t>
            </a:r>
          </a:p>
          <a:p>
            <a:pPr eaLnBrk="1" hangingPunct="1"/>
            <a:r>
              <a:rPr lang="en-US" altLang="ja-JP" sz="3200" dirty="0" smtClean="0"/>
              <a:t>Osaka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4FDD-3EB9-46A0-9F25-F1EAA4572187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400" smtClean="0"/>
              <a:t>Detection tool:</a:t>
            </a:r>
            <a:br>
              <a:rPr lang="en-US" altLang="ja-JP" sz="1400" smtClean="0"/>
            </a:br>
            <a:r>
              <a:rPr lang="en-US" altLang="ja-JP" sz="2800" smtClean="0"/>
              <a:t>Development of CCFinder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Developed by industry requirement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Maintenance of a huge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smtClean="0"/>
              <a:t>More than 10M LOC, more than 20 years old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2000" smtClean="0"/>
              <a:t>Maintenance of code clones by hand had been performed, but ...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Token-base clone detection tool CCFinder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Normalization of name space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Parameterization of user-defined names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Removal of table 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Identification of module delimiter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Suffix-tree algorithm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CCFinder can analyze the system of millions line scale in 5-30 min.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98AD4-15EE-4FD4-9EB3-B3F6D82E1EEE}" type="slidenum">
              <a:rPr lang="en-US" altLang="ja-JP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600" smtClean="0"/>
              <a:t>Detection tool:</a:t>
            </a:r>
            <a:br>
              <a:rPr lang="en-US" altLang="ja-JP" sz="1600" smtClean="0"/>
            </a:br>
            <a:r>
              <a:rPr lang="en-US" altLang="ja-JP" sz="2800" smtClean="0"/>
              <a:t>CCFinder Detection Process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332538" y="1427163"/>
            <a:ext cx="2752725" cy="4810125"/>
            <a:chOff x="3989" y="1132"/>
            <a:chExt cx="1734" cy="3030"/>
          </a:xfrm>
        </p:grpSpPr>
        <p:sp>
          <p:nvSpPr>
            <p:cNvPr id="20559" name="Rectangle 5"/>
            <p:cNvSpPr>
              <a:spLocks noChangeArrowheads="1"/>
            </p:cNvSpPr>
            <p:nvPr/>
          </p:nvSpPr>
          <p:spPr bwMode="auto">
            <a:xfrm>
              <a:off x="4009" y="1386"/>
              <a:ext cx="1688" cy="24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ja-JP" sz="1400">
                <a:latin typeface="Tahoma" pitchFamily="34" charset="0"/>
              </a:endParaRPr>
            </a:p>
          </p:txBody>
        </p:sp>
        <p:sp>
          <p:nvSpPr>
            <p:cNvPr id="20560" name="Text Box 6"/>
            <p:cNvSpPr txBox="1">
              <a:spLocks noChangeArrowheads="1"/>
            </p:cNvSpPr>
            <p:nvPr/>
          </p:nvSpPr>
          <p:spPr bwMode="auto">
            <a:xfrm>
              <a:off x="4412" y="1132"/>
              <a:ext cx="7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>
                  <a:latin typeface="Tahoma" pitchFamily="34" charset="0"/>
                </a:rPr>
                <a:t>Source files</a:t>
              </a:r>
            </a:p>
          </p:txBody>
        </p:sp>
        <p:sp>
          <p:nvSpPr>
            <p:cNvPr id="20561" name="Text Box 7"/>
            <p:cNvSpPr txBox="1">
              <a:spLocks noChangeArrowheads="1"/>
            </p:cNvSpPr>
            <p:nvPr/>
          </p:nvSpPr>
          <p:spPr bwMode="auto">
            <a:xfrm>
              <a:off x="4218" y="1494"/>
              <a:ext cx="1128" cy="21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latin typeface="Tahoma" pitchFamily="34" charset="0"/>
                </a:rPr>
                <a:t>Lexical analysis</a:t>
              </a:r>
            </a:p>
          </p:txBody>
        </p:sp>
        <p:sp>
          <p:nvSpPr>
            <p:cNvPr id="20562" name="Text Box 8"/>
            <p:cNvSpPr txBox="1">
              <a:spLocks noChangeArrowheads="1"/>
            </p:cNvSpPr>
            <p:nvPr/>
          </p:nvSpPr>
          <p:spPr bwMode="auto">
            <a:xfrm>
              <a:off x="4220" y="2190"/>
              <a:ext cx="1128" cy="2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latin typeface="Tahoma" pitchFamily="34" charset="0"/>
                </a:rPr>
                <a:t>Transformation</a:t>
              </a:r>
            </a:p>
          </p:txBody>
        </p:sp>
        <p:sp>
          <p:nvSpPr>
            <p:cNvPr id="20563" name="Rectangle 9"/>
            <p:cNvSpPr>
              <a:spLocks noChangeArrowheads="1"/>
            </p:cNvSpPr>
            <p:nvPr/>
          </p:nvSpPr>
          <p:spPr bwMode="auto">
            <a:xfrm>
              <a:off x="4376" y="1834"/>
              <a:ext cx="9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>
                  <a:latin typeface="Tahoma" pitchFamily="34" charset="0"/>
                </a:rPr>
                <a:t>Token sequence</a:t>
              </a:r>
            </a:p>
          </p:txBody>
        </p:sp>
        <p:sp>
          <p:nvSpPr>
            <p:cNvPr id="20564" name="Text Box 10"/>
            <p:cNvSpPr txBox="1">
              <a:spLocks noChangeArrowheads="1"/>
            </p:cNvSpPr>
            <p:nvPr/>
          </p:nvSpPr>
          <p:spPr bwMode="auto">
            <a:xfrm>
              <a:off x="4214" y="2910"/>
              <a:ext cx="1136" cy="2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latin typeface="Tahoma" pitchFamily="34" charset="0"/>
                </a:rPr>
                <a:t>Match detection</a:t>
              </a:r>
            </a:p>
          </p:txBody>
        </p:sp>
        <p:sp>
          <p:nvSpPr>
            <p:cNvPr id="20565" name="Line 11"/>
            <p:cNvSpPr>
              <a:spLocks noChangeShapeType="1"/>
            </p:cNvSpPr>
            <p:nvPr/>
          </p:nvSpPr>
          <p:spPr bwMode="auto">
            <a:xfrm>
              <a:off x="4781" y="240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66" name="Rectangle 12"/>
            <p:cNvSpPr>
              <a:spLocks noChangeArrowheads="1"/>
            </p:cNvSpPr>
            <p:nvPr/>
          </p:nvSpPr>
          <p:spPr bwMode="auto">
            <a:xfrm>
              <a:off x="4099" y="2560"/>
              <a:ext cx="15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>
                  <a:latin typeface="Tahoma" pitchFamily="34" charset="0"/>
                </a:rPr>
                <a:t>Transformed token sequence</a:t>
              </a:r>
            </a:p>
          </p:txBody>
        </p:sp>
        <p:sp>
          <p:nvSpPr>
            <p:cNvPr id="20567" name="Rectangle 13"/>
            <p:cNvSpPr>
              <a:spLocks noChangeArrowheads="1"/>
            </p:cNvSpPr>
            <p:nvPr/>
          </p:nvSpPr>
          <p:spPr bwMode="auto">
            <a:xfrm>
              <a:off x="3989" y="3258"/>
              <a:ext cx="17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>
                  <a:latin typeface="Tahoma" pitchFamily="34" charset="0"/>
                </a:rPr>
                <a:t>Clones on transformed sequence</a:t>
              </a:r>
            </a:p>
          </p:txBody>
        </p:sp>
        <p:sp>
          <p:nvSpPr>
            <p:cNvPr id="20568" name="Text Box 14"/>
            <p:cNvSpPr txBox="1">
              <a:spLocks noChangeArrowheads="1"/>
            </p:cNvSpPr>
            <p:nvPr/>
          </p:nvSpPr>
          <p:spPr bwMode="auto">
            <a:xfrm>
              <a:off x="4237" y="3624"/>
              <a:ext cx="1104" cy="2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b="1">
                  <a:latin typeface="Tahoma" pitchFamily="34" charset="0"/>
                </a:rPr>
                <a:t>Formatting</a:t>
              </a:r>
            </a:p>
          </p:txBody>
        </p:sp>
        <p:sp>
          <p:nvSpPr>
            <p:cNvPr id="20569" name="Rectangle 15"/>
            <p:cNvSpPr>
              <a:spLocks noChangeArrowheads="1"/>
            </p:cNvSpPr>
            <p:nvPr/>
          </p:nvSpPr>
          <p:spPr bwMode="auto">
            <a:xfrm>
              <a:off x="4455" y="3970"/>
              <a:ext cx="6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>
                  <a:latin typeface="Tahoma" pitchFamily="34" charset="0"/>
                </a:rPr>
                <a:t>Clone pairs</a:t>
              </a:r>
            </a:p>
          </p:txBody>
        </p:sp>
        <p:sp>
          <p:nvSpPr>
            <p:cNvPr id="20570" name="Line 16"/>
            <p:cNvSpPr>
              <a:spLocks noChangeShapeType="1"/>
            </p:cNvSpPr>
            <p:nvPr/>
          </p:nvSpPr>
          <p:spPr bwMode="auto">
            <a:xfrm>
              <a:off x="4779" y="271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71" name="Line 17"/>
            <p:cNvSpPr>
              <a:spLocks noChangeShapeType="1"/>
            </p:cNvSpPr>
            <p:nvPr/>
          </p:nvSpPr>
          <p:spPr bwMode="auto">
            <a:xfrm>
              <a:off x="4771" y="311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72" name="Line 18"/>
            <p:cNvSpPr>
              <a:spLocks noChangeShapeType="1"/>
            </p:cNvSpPr>
            <p:nvPr/>
          </p:nvSpPr>
          <p:spPr bwMode="auto">
            <a:xfrm>
              <a:off x="4785" y="199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73" name="Line 19"/>
            <p:cNvSpPr>
              <a:spLocks noChangeShapeType="1"/>
            </p:cNvSpPr>
            <p:nvPr/>
          </p:nvSpPr>
          <p:spPr bwMode="auto">
            <a:xfrm>
              <a:off x="4783" y="169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74" name="Line 20"/>
            <p:cNvSpPr>
              <a:spLocks noChangeShapeType="1"/>
            </p:cNvSpPr>
            <p:nvPr/>
          </p:nvSpPr>
          <p:spPr bwMode="auto">
            <a:xfrm>
              <a:off x="4779" y="130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75" name="Line 21"/>
            <p:cNvSpPr>
              <a:spLocks noChangeShapeType="1"/>
            </p:cNvSpPr>
            <p:nvPr/>
          </p:nvSpPr>
          <p:spPr bwMode="auto">
            <a:xfrm>
              <a:off x="4773" y="34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20576" name="Line 22"/>
            <p:cNvSpPr>
              <a:spLocks noChangeShapeType="1"/>
            </p:cNvSpPr>
            <p:nvPr/>
          </p:nvSpPr>
          <p:spPr bwMode="auto">
            <a:xfrm>
              <a:off x="4765" y="38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20485" name="Text Box 23"/>
          <p:cNvSpPr txBox="1">
            <a:spLocks noChangeArrowheads="1"/>
          </p:cNvSpPr>
          <p:nvPr/>
        </p:nvSpPr>
        <p:spPr bwMode="auto">
          <a:xfrm>
            <a:off x="203200" y="1789113"/>
            <a:ext cx="6070600" cy="4276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1. static void 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foo()</a:t>
            </a:r>
            <a:r>
              <a:rPr kumimoji="0" lang="en-US" altLang="ja-JP" sz="1600">
                <a:latin typeface="Times New Roman" pitchFamily="18" charset="0"/>
              </a:rPr>
              <a:t> throws RESyntaxException {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2.    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String a[] = new String [] { "123,400", "abc", "orange 100" };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3.    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org.apache.regexp.</a:t>
            </a:r>
            <a:r>
              <a:rPr kumimoji="0" lang="en-US" altLang="ja-JP" sz="1600">
                <a:latin typeface="Times New Roman" pitchFamily="18" charset="0"/>
              </a:rPr>
              <a:t>RE 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pat</a:t>
            </a:r>
            <a:r>
              <a:rPr kumimoji="0" lang="en-US" altLang="ja-JP" sz="1600">
                <a:latin typeface="Times New Roman" pitchFamily="18" charset="0"/>
              </a:rPr>
              <a:t> = </a:t>
            </a:r>
            <a:r>
              <a:rPr kumimoji="0" lang="en-US" altLang="ja-JP" sz="1600">
                <a:solidFill>
                  <a:schemeClr val="hlink"/>
                </a:solidFill>
                <a:latin typeface="Times New Roman" pitchFamily="18" charset="0"/>
              </a:rPr>
              <a:t>new 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org.apache.regexp.</a:t>
            </a:r>
            <a:r>
              <a:rPr kumimoji="0" lang="en-US" altLang="ja-JP" sz="1600">
                <a:latin typeface="Times New Roman" pitchFamily="18" charset="0"/>
              </a:rPr>
              <a:t>RE("[0-9,]+");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4.    int sum = 0;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5.    for (int i = 0; i &lt; a.length; ++i)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6.       if (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pat.</a:t>
            </a:r>
            <a:r>
              <a:rPr kumimoji="0" lang="en-US" altLang="ja-JP" sz="1600">
                <a:latin typeface="Times New Roman" pitchFamily="18" charset="0"/>
              </a:rPr>
              <a:t>match(a[i]))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7.          sum += 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Sample.</a:t>
            </a:r>
            <a:r>
              <a:rPr kumimoji="0" lang="en-US" altLang="ja-JP" sz="1600">
                <a:latin typeface="Times New Roman" pitchFamily="18" charset="0"/>
              </a:rPr>
              <a:t>parseNumber(</a:t>
            </a:r>
            <a:r>
              <a:rPr kumimoji="0" lang="en-US" altLang="ja-JP" sz="1600">
                <a:solidFill>
                  <a:srgbClr val="0000FF"/>
                </a:solidFill>
                <a:latin typeface="Times New Roman" pitchFamily="18" charset="0"/>
              </a:rPr>
              <a:t>pat.</a:t>
            </a:r>
            <a:r>
              <a:rPr kumimoji="0" lang="en-US" altLang="ja-JP" sz="1600">
                <a:latin typeface="Times New Roman" pitchFamily="18" charset="0"/>
              </a:rPr>
              <a:t>getParen(0));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8.    System.out.println("sum = " + sum);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 9. }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10. static void </a:t>
            </a:r>
            <a:r>
              <a:rPr kumimoji="0" lang="en-US" altLang="ja-JP" sz="1600">
                <a:solidFill>
                  <a:srgbClr val="FF3300"/>
                </a:solidFill>
                <a:latin typeface="Times New Roman" pitchFamily="18" charset="0"/>
              </a:rPr>
              <a:t>goo</a:t>
            </a:r>
            <a:r>
              <a:rPr kumimoji="0" lang="en-US" altLang="ja-JP" sz="1600">
                <a:latin typeface="Times New Roman" pitchFamily="18" charset="0"/>
              </a:rPr>
              <a:t>(</a:t>
            </a:r>
            <a:r>
              <a:rPr kumimoji="0" lang="en-US" altLang="ja-JP" sz="1600">
                <a:solidFill>
                  <a:srgbClr val="FF3300"/>
                </a:solidFill>
                <a:latin typeface="Times New Roman" pitchFamily="18" charset="0"/>
              </a:rPr>
              <a:t>String [] a</a:t>
            </a:r>
            <a:r>
              <a:rPr kumimoji="0" lang="en-US" altLang="ja-JP" sz="1600">
                <a:latin typeface="Times New Roman" pitchFamily="18" charset="0"/>
              </a:rPr>
              <a:t>) throws RESyntaxException {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11.    RE </a:t>
            </a:r>
            <a:r>
              <a:rPr kumimoji="0" lang="en-US" altLang="ja-JP" sz="1600">
                <a:solidFill>
                  <a:srgbClr val="FF3300"/>
                </a:solidFill>
                <a:latin typeface="Times New Roman" pitchFamily="18" charset="0"/>
              </a:rPr>
              <a:t>exp</a:t>
            </a:r>
            <a:r>
              <a:rPr kumimoji="0" lang="en-US" altLang="ja-JP" sz="1600">
                <a:latin typeface="Times New Roman" pitchFamily="18" charset="0"/>
              </a:rPr>
              <a:t> = new RE("[0-9,]+");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12.    int sum = 0;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13.    for (int i = 0; i &lt; a.length; ++i)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14.       if (</a:t>
            </a:r>
            <a:r>
              <a:rPr kumimoji="0" lang="en-US" altLang="ja-JP" sz="1600">
                <a:solidFill>
                  <a:srgbClr val="FF3300"/>
                </a:solidFill>
                <a:latin typeface="Times New Roman" pitchFamily="18" charset="0"/>
              </a:rPr>
              <a:t>exp</a:t>
            </a:r>
            <a:r>
              <a:rPr kumimoji="0" lang="en-US" altLang="ja-JP" sz="1600">
                <a:latin typeface="Times New Roman" pitchFamily="18" charset="0"/>
              </a:rPr>
              <a:t>.match(a[i]))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15.          sum += parseNumber(</a:t>
            </a:r>
            <a:r>
              <a:rPr kumimoji="0" lang="en-US" altLang="ja-JP" sz="1600">
                <a:solidFill>
                  <a:srgbClr val="FF3300"/>
                </a:solidFill>
                <a:latin typeface="Times New Roman" pitchFamily="18" charset="0"/>
              </a:rPr>
              <a:t>exp</a:t>
            </a:r>
            <a:r>
              <a:rPr kumimoji="0" lang="en-US" altLang="ja-JP" sz="1600">
                <a:latin typeface="Times New Roman" pitchFamily="18" charset="0"/>
              </a:rPr>
              <a:t>.getParen(0));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16.    System.out.println("sum = " + sum);</a:t>
            </a:r>
          </a:p>
          <a:p>
            <a:pPr eaLnBrk="0" hangingPunct="0"/>
            <a:r>
              <a:rPr kumimoji="0" lang="en-US" altLang="ja-JP" sz="1600">
                <a:latin typeface="Times New Roman" pitchFamily="18" charset="0"/>
              </a:rPr>
              <a:t>17. }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03200" y="1792288"/>
            <a:ext cx="6059488" cy="4303712"/>
            <a:chOff x="130" y="1357"/>
            <a:chExt cx="3817" cy="2711"/>
          </a:xfrm>
        </p:grpSpPr>
        <p:sp>
          <p:nvSpPr>
            <p:cNvPr id="20557" name="Rectangle 25"/>
            <p:cNvSpPr>
              <a:spLocks noChangeArrowheads="1"/>
            </p:cNvSpPr>
            <p:nvPr/>
          </p:nvSpPr>
          <p:spPr bwMode="auto">
            <a:xfrm>
              <a:off x="130" y="1357"/>
              <a:ext cx="3817" cy="27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0558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" y="1412"/>
              <a:ext cx="2260" cy="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14313" y="1695450"/>
            <a:ext cx="8859837" cy="4406900"/>
            <a:chOff x="133" y="1295"/>
            <a:chExt cx="5581" cy="2776"/>
          </a:xfrm>
        </p:grpSpPr>
        <p:grpSp>
          <p:nvGrpSpPr>
            <p:cNvPr id="20537" name="Group 28"/>
            <p:cNvGrpSpPr>
              <a:grpSpLocks/>
            </p:cNvGrpSpPr>
            <p:nvPr/>
          </p:nvGrpSpPr>
          <p:grpSpPr bwMode="auto">
            <a:xfrm>
              <a:off x="133" y="1360"/>
              <a:ext cx="3817" cy="2711"/>
              <a:chOff x="570" y="1365"/>
              <a:chExt cx="3817" cy="2711"/>
            </a:xfrm>
          </p:grpSpPr>
          <p:sp>
            <p:nvSpPr>
              <p:cNvPr id="20555" name="Rectangle 29"/>
              <p:cNvSpPr>
                <a:spLocks noChangeArrowheads="1"/>
              </p:cNvSpPr>
              <p:nvPr/>
            </p:nvSpPr>
            <p:spPr bwMode="auto">
              <a:xfrm>
                <a:off x="570" y="1365"/>
                <a:ext cx="3817" cy="27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0556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7" y="1430"/>
                <a:ext cx="2292" cy="2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38" name="Group 31"/>
            <p:cNvGrpSpPr>
              <a:grpSpLocks/>
            </p:cNvGrpSpPr>
            <p:nvPr/>
          </p:nvGrpSpPr>
          <p:grpSpPr bwMode="auto">
            <a:xfrm>
              <a:off x="3980" y="1295"/>
              <a:ext cx="1734" cy="2722"/>
              <a:chOff x="3949" y="7694"/>
              <a:chExt cx="1734" cy="2722"/>
            </a:xfrm>
          </p:grpSpPr>
          <p:sp>
            <p:nvSpPr>
              <p:cNvPr id="20539" name="Rectangle 32"/>
              <p:cNvSpPr>
                <a:spLocks noChangeArrowheads="1"/>
              </p:cNvSpPr>
              <p:nvPr/>
            </p:nvSpPr>
            <p:spPr bwMode="auto">
              <a:xfrm>
                <a:off x="3969" y="7778"/>
                <a:ext cx="1688" cy="24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ja-JP" altLang="ja-JP" sz="1400">
                  <a:latin typeface="Tahoma" pitchFamily="34" charset="0"/>
                </a:endParaRPr>
              </a:p>
            </p:txBody>
          </p:sp>
          <p:sp>
            <p:nvSpPr>
              <p:cNvPr id="20540" name="Text Box 33"/>
              <p:cNvSpPr txBox="1">
                <a:spLocks noChangeArrowheads="1"/>
              </p:cNvSpPr>
              <p:nvPr/>
            </p:nvSpPr>
            <p:spPr bwMode="auto">
              <a:xfrm>
                <a:off x="4178" y="7886"/>
                <a:ext cx="1128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Lexical analysis</a:t>
                </a:r>
              </a:p>
            </p:txBody>
          </p:sp>
          <p:sp>
            <p:nvSpPr>
              <p:cNvPr id="20541" name="Text Box 34"/>
              <p:cNvSpPr txBox="1">
                <a:spLocks noChangeArrowheads="1"/>
              </p:cNvSpPr>
              <p:nvPr/>
            </p:nvSpPr>
            <p:spPr bwMode="auto">
              <a:xfrm>
                <a:off x="4180" y="8582"/>
                <a:ext cx="1128" cy="21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Transformation</a:t>
                </a:r>
              </a:p>
            </p:txBody>
          </p:sp>
          <p:sp>
            <p:nvSpPr>
              <p:cNvPr id="20542" name="Rectangle 35"/>
              <p:cNvSpPr>
                <a:spLocks noChangeArrowheads="1"/>
              </p:cNvSpPr>
              <p:nvPr/>
            </p:nvSpPr>
            <p:spPr bwMode="auto">
              <a:xfrm>
                <a:off x="4336" y="8226"/>
                <a:ext cx="9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Token sequence</a:t>
                </a:r>
              </a:p>
            </p:txBody>
          </p:sp>
          <p:sp>
            <p:nvSpPr>
              <p:cNvPr id="20543" name="Text Box 36"/>
              <p:cNvSpPr txBox="1">
                <a:spLocks noChangeArrowheads="1"/>
              </p:cNvSpPr>
              <p:nvPr/>
            </p:nvSpPr>
            <p:spPr bwMode="auto">
              <a:xfrm>
                <a:off x="4174" y="9302"/>
                <a:ext cx="1136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Match detection</a:t>
                </a:r>
              </a:p>
            </p:txBody>
          </p:sp>
          <p:sp>
            <p:nvSpPr>
              <p:cNvPr id="20544" name="Line 37"/>
              <p:cNvSpPr>
                <a:spLocks noChangeShapeType="1"/>
              </p:cNvSpPr>
              <p:nvPr/>
            </p:nvSpPr>
            <p:spPr bwMode="auto">
              <a:xfrm>
                <a:off x="4741" y="879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45" name="Rectangle 38"/>
              <p:cNvSpPr>
                <a:spLocks noChangeArrowheads="1"/>
              </p:cNvSpPr>
              <p:nvPr/>
            </p:nvSpPr>
            <p:spPr bwMode="auto">
              <a:xfrm>
                <a:off x="4059" y="8952"/>
                <a:ext cx="155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Transformed token sequence</a:t>
                </a:r>
              </a:p>
            </p:txBody>
          </p:sp>
          <p:sp>
            <p:nvSpPr>
              <p:cNvPr id="20546" name="Rectangle 39"/>
              <p:cNvSpPr>
                <a:spLocks noChangeArrowheads="1"/>
              </p:cNvSpPr>
              <p:nvPr/>
            </p:nvSpPr>
            <p:spPr bwMode="auto">
              <a:xfrm>
                <a:off x="3949" y="9650"/>
                <a:ext cx="173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Clones on transformed sequence</a:t>
                </a:r>
              </a:p>
            </p:txBody>
          </p:sp>
          <p:sp>
            <p:nvSpPr>
              <p:cNvPr id="20547" name="Text Box 40"/>
              <p:cNvSpPr txBox="1">
                <a:spLocks noChangeArrowheads="1"/>
              </p:cNvSpPr>
              <p:nvPr/>
            </p:nvSpPr>
            <p:spPr bwMode="auto">
              <a:xfrm>
                <a:off x="4197" y="10016"/>
                <a:ext cx="1104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Formatting</a:t>
                </a:r>
              </a:p>
            </p:txBody>
          </p:sp>
          <p:sp>
            <p:nvSpPr>
              <p:cNvPr id="20548" name="Line 41"/>
              <p:cNvSpPr>
                <a:spLocks noChangeShapeType="1"/>
              </p:cNvSpPr>
              <p:nvPr/>
            </p:nvSpPr>
            <p:spPr bwMode="auto">
              <a:xfrm>
                <a:off x="4739" y="911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49" name="Line 42"/>
              <p:cNvSpPr>
                <a:spLocks noChangeShapeType="1"/>
              </p:cNvSpPr>
              <p:nvPr/>
            </p:nvSpPr>
            <p:spPr bwMode="auto">
              <a:xfrm>
                <a:off x="4731" y="950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50" name="Line 43"/>
              <p:cNvSpPr>
                <a:spLocks noChangeShapeType="1"/>
              </p:cNvSpPr>
              <p:nvPr/>
            </p:nvSpPr>
            <p:spPr bwMode="auto">
              <a:xfrm>
                <a:off x="4745" y="839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51" name="Line 44"/>
              <p:cNvSpPr>
                <a:spLocks noChangeShapeType="1"/>
              </p:cNvSpPr>
              <p:nvPr/>
            </p:nvSpPr>
            <p:spPr bwMode="auto">
              <a:xfrm>
                <a:off x="4743" y="809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52" name="Line 45"/>
              <p:cNvSpPr>
                <a:spLocks noChangeShapeType="1"/>
              </p:cNvSpPr>
              <p:nvPr/>
            </p:nvSpPr>
            <p:spPr bwMode="auto">
              <a:xfrm>
                <a:off x="4739" y="769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53" name="Line 46"/>
              <p:cNvSpPr>
                <a:spLocks noChangeShapeType="1"/>
              </p:cNvSpPr>
              <p:nvPr/>
            </p:nvSpPr>
            <p:spPr bwMode="auto">
              <a:xfrm>
                <a:off x="4733" y="98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54" name="Line 47"/>
              <p:cNvSpPr>
                <a:spLocks noChangeShapeType="1"/>
              </p:cNvSpPr>
              <p:nvPr/>
            </p:nvSpPr>
            <p:spPr bwMode="auto">
              <a:xfrm>
                <a:off x="4725" y="102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06375" y="1779588"/>
            <a:ext cx="6059488" cy="4303712"/>
            <a:chOff x="130" y="1357"/>
            <a:chExt cx="3817" cy="2711"/>
          </a:xfrm>
        </p:grpSpPr>
        <p:sp>
          <p:nvSpPr>
            <p:cNvPr id="20535" name="Rectangle 49"/>
            <p:cNvSpPr>
              <a:spLocks noChangeArrowheads="1"/>
            </p:cNvSpPr>
            <p:nvPr/>
          </p:nvSpPr>
          <p:spPr bwMode="auto">
            <a:xfrm>
              <a:off x="130" y="1357"/>
              <a:ext cx="3817" cy="27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0536" name="Picture 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" y="1424"/>
              <a:ext cx="2293" cy="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03200" y="1784350"/>
            <a:ext cx="6059488" cy="4303713"/>
            <a:chOff x="132" y="1357"/>
            <a:chExt cx="3817" cy="2711"/>
          </a:xfrm>
        </p:grpSpPr>
        <p:sp>
          <p:nvSpPr>
            <p:cNvPr id="20533" name="Rectangle 52"/>
            <p:cNvSpPr>
              <a:spLocks noChangeArrowheads="1"/>
            </p:cNvSpPr>
            <p:nvPr/>
          </p:nvSpPr>
          <p:spPr bwMode="auto">
            <a:xfrm>
              <a:off x="132" y="1357"/>
              <a:ext cx="3817" cy="27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0534" name="Picture 5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2" y="1421"/>
              <a:ext cx="1647" cy="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200025" y="1681163"/>
            <a:ext cx="8858250" cy="4413250"/>
            <a:chOff x="134" y="1295"/>
            <a:chExt cx="5580" cy="2780"/>
          </a:xfrm>
        </p:grpSpPr>
        <p:grpSp>
          <p:nvGrpSpPr>
            <p:cNvPr id="20513" name="Group 55"/>
            <p:cNvGrpSpPr>
              <a:grpSpLocks/>
            </p:cNvGrpSpPr>
            <p:nvPr/>
          </p:nvGrpSpPr>
          <p:grpSpPr bwMode="auto">
            <a:xfrm>
              <a:off x="134" y="1364"/>
              <a:ext cx="3817" cy="2711"/>
              <a:chOff x="130" y="1349"/>
              <a:chExt cx="3817" cy="2711"/>
            </a:xfrm>
          </p:grpSpPr>
          <p:sp>
            <p:nvSpPr>
              <p:cNvPr id="20531" name="Rectangle 56"/>
              <p:cNvSpPr>
                <a:spLocks noChangeArrowheads="1"/>
              </p:cNvSpPr>
              <p:nvPr/>
            </p:nvSpPr>
            <p:spPr bwMode="auto">
              <a:xfrm>
                <a:off x="130" y="1349"/>
                <a:ext cx="3817" cy="27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0532" name="Picture 5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1" y="1429"/>
                <a:ext cx="1710" cy="2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14" name="Group 58"/>
            <p:cNvGrpSpPr>
              <a:grpSpLocks/>
            </p:cNvGrpSpPr>
            <p:nvPr/>
          </p:nvGrpSpPr>
          <p:grpSpPr bwMode="auto">
            <a:xfrm>
              <a:off x="3980" y="1295"/>
              <a:ext cx="1734" cy="2722"/>
              <a:chOff x="3949" y="7694"/>
              <a:chExt cx="1734" cy="2722"/>
            </a:xfrm>
          </p:grpSpPr>
          <p:sp>
            <p:nvSpPr>
              <p:cNvPr id="20515" name="Rectangle 59"/>
              <p:cNvSpPr>
                <a:spLocks noChangeArrowheads="1"/>
              </p:cNvSpPr>
              <p:nvPr/>
            </p:nvSpPr>
            <p:spPr bwMode="auto">
              <a:xfrm>
                <a:off x="3969" y="7778"/>
                <a:ext cx="1688" cy="24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ja-JP" altLang="ja-JP" sz="1400">
                  <a:latin typeface="Tahoma" pitchFamily="34" charset="0"/>
                </a:endParaRPr>
              </a:p>
            </p:txBody>
          </p:sp>
          <p:sp>
            <p:nvSpPr>
              <p:cNvPr id="20516" name="Text Box 60"/>
              <p:cNvSpPr txBox="1">
                <a:spLocks noChangeArrowheads="1"/>
              </p:cNvSpPr>
              <p:nvPr/>
            </p:nvSpPr>
            <p:spPr bwMode="auto">
              <a:xfrm>
                <a:off x="4178" y="7886"/>
                <a:ext cx="1128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Lexical analysis</a:t>
                </a:r>
              </a:p>
            </p:txBody>
          </p:sp>
          <p:sp>
            <p:nvSpPr>
              <p:cNvPr id="20517" name="Text Box 61"/>
              <p:cNvSpPr txBox="1">
                <a:spLocks noChangeArrowheads="1"/>
              </p:cNvSpPr>
              <p:nvPr/>
            </p:nvSpPr>
            <p:spPr bwMode="auto">
              <a:xfrm>
                <a:off x="4180" y="8582"/>
                <a:ext cx="1128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Transformation</a:t>
                </a:r>
              </a:p>
            </p:txBody>
          </p:sp>
          <p:sp>
            <p:nvSpPr>
              <p:cNvPr id="20518" name="Rectangle 62"/>
              <p:cNvSpPr>
                <a:spLocks noChangeArrowheads="1"/>
              </p:cNvSpPr>
              <p:nvPr/>
            </p:nvSpPr>
            <p:spPr bwMode="auto">
              <a:xfrm>
                <a:off x="4336" y="8226"/>
                <a:ext cx="9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Token sequence</a:t>
                </a:r>
              </a:p>
            </p:txBody>
          </p:sp>
          <p:sp>
            <p:nvSpPr>
              <p:cNvPr id="20519" name="Text Box 63"/>
              <p:cNvSpPr txBox="1">
                <a:spLocks noChangeArrowheads="1"/>
              </p:cNvSpPr>
              <p:nvPr/>
            </p:nvSpPr>
            <p:spPr bwMode="auto">
              <a:xfrm>
                <a:off x="4174" y="9302"/>
                <a:ext cx="1136" cy="21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Match detection</a:t>
                </a:r>
              </a:p>
            </p:txBody>
          </p:sp>
          <p:sp>
            <p:nvSpPr>
              <p:cNvPr id="20520" name="Line 64"/>
              <p:cNvSpPr>
                <a:spLocks noChangeShapeType="1"/>
              </p:cNvSpPr>
              <p:nvPr/>
            </p:nvSpPr>
            <p:spPr bwMode="auto">
              <a:xfrm>
                <a:off x="4741" y="879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21" name="Rectangle 65"/>
              <p:cNvSpPr>
                <a:spLocks noChangeArrowheads="1"/>
              </p:cNvSpPr>
              <p:nvPr/>
            </p:nvSpPr>
            <p:spPr bwMode="auto">
              <a:xfrm>
                <a:off x="4059" y="8952"/>
                <a:ext cx="155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Transformed token sequence</a:t>
                </a:r>
              </a:p>
            </p:txBody>
          </p:sp>
          <p:sp>
            <p:nvSpPr>
              <p:cNvPr id="20522" name="Rectangle 66"/>
              <p:cNvSpPr>
                <a:spLocks noChangeArrowheads="1"/>
              </p:cNvSpPr>
              <p:nvPr/>
            </p:nvSpPr>
            <p:spPr bwMode="auto">
              <a:xfrm>
                <a:off x="3949" y="9650"/>
                <a:ext cx="173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Clones on transformed sequence</a:t>
                </a:r>
              </a:p>
            </p:txBody>
          </p:sp>
          <p:sp>
            <p:nvSpPr>
              <p:cNvPr id="20523" name="Text Box 67"/>
              <p:cNvSpPr txBox="1">
                <a:spLocks noChangeArrowheads="1"/>
              </p:cNvSpPr>
              <p:nvPr/>
            </p:nvSpPr>
            <p:spPr bwMode="auto">
              <a:xfrm>
                <a:off x="4197" y="10016"/>
                <a:ext cx="1104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Formatting</a:t>
                </a:r>
              </a:p>
            </p:txBody>
          </p:sp>
          <p:sp>
            <p:nvSpPr>
              <p:cNvPr id="20524" name="Line 68"/>
              <p:cNvSpPr>
                <a:spLocks noChangeShapeType="1"/>
              </p:cNvSpPr>
              <p:nvPr/>
            </p:nvSpPr>
            <p:spPr bwMode="auto">
              <a:xfrm>
                <a:off x="4739" y="911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25" name="Line 69"/>
              <p:cNvSpPr>
                <a:spLocks noChangeShapeType="1"/>
              </p:cNvSpPr>
              <p:nvPr/>
            </p:nvSpPr>
            <p:spPr bwMode="auto">
              <a:xfrm>
                <a:off x="4731" y="950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26" name="Line 70"/>
              <p:cNvSpPr>
                <a:spLocks noChangeShapeType="1"/>
              </p:cNvSpPr>
              <p:nvPr/>
            </p:nvSpPr>
            <p:spPr bwMode="auto">
              <a:xfrm>
                <a:off x="4745" y="839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27" name="Line 71"/>
              <p:cNvSpPr>
                <a:spLocks noChangeShapeType="1"/>
              </p:cNvSpPr>
              <p:nvPr/>
            </p:nvSpPr>
            <p:spPr bwMode="auto">
              <a:xfrm>
                <a:off x="4743" y="809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28" name="Line 72"/>
              <p:cNvSpPr>
                <a:spLocks noChangeShapeType="1"/>
              </p:cNvSpPr>
              <p:nvPr/>
            </p:nvSpPr>
            <p:spPr bwMode="auto">
              <a:xfrm>
                <a:off x="4739" y="769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29" name="Line 73"/>
              <p:cNvSpPr>
                <a:spLocks noChangeShapeType="1"/>
              </p:cNvSpPr>
              <p:nvPr/>
            </p:nvSpPr>
            <p:spPr bwMode="auto">
              <a:xfrm>
                <a:off x="4733" y="98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30" name="Line 74"/>
              <p:cNvSpPr>
                <a:spLocks noChangeShapeType="1"/>
              </p:cNvSpPr>
              <p:nvPr/>
            </p:nvSpPr>
            <p:spPr bwMode="auto">
              <a:xfrm>
                <a:off x="4725" y="102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173038" y="1690688"/>
            <a:ext cx="8970962" cy="4402137"/>
            <a:chOff x="63" y="1295"/>
            <a:chExt cx="5651" cy="2773"/>
          </a:xfrm>
        </p:grpSpPr>
        <p:grpSp>
          <p:nvGrpSpPr>
            <p:cNvPr id="20492" name="Group 76"/>
            <p:cNvGrpSpPr>
              <a:grpSpLocks/>
            </p:cNvGrpSpPr>
            <p:nvPr/>
          </p:nvGrpSpPr>
          <p:grpSpPr bwMode="auto">
            <a:xfrm>
              <a:off x="63" y="1363"/>
              <a:ext cx="3904" cy="2705"/>
              <a:chOff x="-408" y="4460"/>
              <a:chExt cx="3904" cy="2664"/>
            </a:xfrm>
          </p:grpSpPr>
          <p:sp>
            <p:nvSpPr>
              <p:cNvPr id="20510" name="Text Box 77"/>
              <p:cNvSpPr txBox="1">
                <a:spLocks noChangeArrowheads="1"/>
              </p:cNvSpPr>
              <p:nvPr/>
            </p:nvSpPr>
            <p:spPr bwMode="auto">
              <a:xfrm>
                <a:off x="-352" y="4460"/>
                <a:ext cx="3848" cy="265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ja-JP" sz="1600">
                    <a:latin typeface="Times New Roman" pitchFamily="18" charset="0"/>
                  </a:rPr>
                  <a:t> 1. static void 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foo()</a:t>
                </a:r>
                <a:r>
                  <a:rPr kumimoji="0" lang="en-US" altLang="ja-JP" sz="1600">
                    <a:latin typeface="Times New Roman" pitchFamily="18" charset="0"/>
                  </a:rPr>
                  <a:t> throws RESyntaxException {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2.    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String a[] = new String [] { "123,400", "abc", "orange 100" };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3.    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org.apache.regexp.</a:t>
                </a:r>
                <a:r>
                  <a:rPr kumimoji="0" lang="en-US" altLang="ja-JP" sz="1600">
                    <a:latin typeface="Times New Roman" pitchFamily="18" charset="0"/>
                  </a:rPr>
                  <a:t>RE 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pat</a:t>
                </a:r>
                <a:r>
                  <a:rPr kumimoji="0" lang="en-US" altLang="ja-JP" sz="1600">
                    <a:latin typeface="Times New Roman" pitchFamily="18" charset="0"/>
                  </a:rPr>
                  <a:t> = </a:t>
                </a:r>
                <a:r>
                  <a:rPr kumimoji="0" lang="en-US" altLang="ja-JP" sz="1600">
                    <a:solidFill>
                      <a:schemeClr val="hlink"/>
                    </a:solidFill>
                    <a:latin typeface="Times New Roman" pitchFamily="18" charset="0"/>
                  </a:rPr>
                  <a:t>new 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org.apache.regexp.</a:t>
                </a:r>
                <a:r>
                  <a:rPr kumimoji="0" lang="en-US" altLang="ja-JP" sz="1600">
                    <a:latin typeface="Times New Roman" pitchFamily="18" charset="0"/>
                  </a:rPr>
                  <a:t>RE("[0-9,]+");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4.    int sum = 0;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5.    for (int i = 0; i &lt; a.length; ++i)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6.       if (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pat.</a:t>
                </a:r>
                <a:r>
                  <a:rPr kumimoji="0" lang="en-US" altLang="ja-JP" sz="1600">
                    <a:latin typeface="Times New Roman" pitchFamily="18" charset="0"/>
                  </a:rPr>
                  <a:t>match(a[i]))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7.          sum += 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Sample.</a:t>
                </a:r>
                <a:r>
                  <a:rPr kumimoji="0" lang="en-US" altLang="ja-JP" sz="1600">
                    <a:latin typeface="Times New Roman" pitchFamily="18" charset="0"/>
                  </a:rPr>
                  <a:t>parseNumber(</a:t>
                </a:r>
                <a:r>
                  <a:rPr kumimoji="0" lang="en-US" altLang="ja-JP" sz="1600">
                    <a:solidFill>
                      <a:srgbClr val="0000FF"/>
                    </a:solidFill>
                    <a:latin typeface="Times New Roman" pitchFamily="18" charset="0"/>
                  </a:rPr>
                  <a:t>pat.</a:t>
                </a:r>
                <a:r>
                  <a:rPr kumimoji="0" lang="en-US" altLang="ja-JP" sz="1600">
                    <a:latin typeface="Times New Roman" pitchFamily="18" charset="0"/>
                  </a:rPr>
                  <a:t>getParen(0));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8.    System.out.println("sum = " + sum);</a:t>
                </a:r>
              </a:p>
              <a:p>
                <a:r>
                  <a:rPr kumimoji="0" lang="en-US" altLang="ja-JP" sz="1600">
                    <a:latin typeface="Times New Roman" pitchFamily="18" charset="0"/>
                  </a:rPr>
                  <a:t> 9. }</a:t>
                </a:r>
              </a:p>
              <a:p>
                <a:pPr eaLnBrk="0" hangingPunct="0"/>
                <a:r>
                  <a:rPr kumimoji="0" lang="en-US" altLang="ja-JP" sz="1600">
                    <a:solidFill>
                      <a:schemeClr val="accent2"/>
                    </a:solidFill>
                    <a:latin typeface="Times New Roman" pitchFamily="18" charset="0"/>
                  </a:rPr>
                  <a:t>10.</a:t>
                </a:r>
                <a:r>
                  <a:rPr kumimoji="0" lang="en-US" altLang="ja-JP" sz="1600">
                    <a:latin typeface="Times New Roman" pitchFamily="18" charset="0"/>
                  </a:rPr>
                  <a:t> static void </a:t>
                </a:r>
                <a:r>
                  <a:rPr kumimoji="0" lang="en-US" altLang="ja-JP" sz="1600">
                    <a:solidFill>
                      <a:srgbClr val="FF3300"/>
                    </a:solidFill>
                    <a:latin typeface="Times New Roman" pitchFamily="18" charset="0"/>
                  </a:rPr>
                  <a:t>goo</a:t>
                </a:r>
                <a:r>
                  <a:rPr kumimoji="0" lang="en-US" altLang="ja-JP" sz="1600">
                    <a:latin typeface="Times New Roman" pitchFamily="18" charset="0"/>
                  </a:rPr>
                  <a:t>(</a:t>
                </a:r>
                <a:r>
                  <a:rPr kumimoji="0" lang="en-US" altLang="ja-JP" sz="1600">
                    <a:solidFill>
                      <a:srgbClr val="FF3300"/>
                    </a:solidFill>
                    <a:latin typeface="Times New Roman" pitchFamily="18" charset="0"/>
                  </a:rPr>
                  <a:t>String [] a</a:t>
                </a:r>
                <a:r>
                  <a:rPr kumimoji="0" lang="en-US" altLang="ja-JP" sz="1600">
                    <a:latin typeface="Times New Roman" pitchFamily="18" charset="0"/>
                  </a:rPr>
                  <a:t>) throws RESyntaxException {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11.</a:t>
                </a:r>
                <a:r>
                  <a:rPr kumimoji="0" lang="en-US" altLang="ja-JP" sz="1600">
                    <a:latin typeface="Times New Roman" pitchFamily="18" charset="0"/>
                  </a:rPr>
                  <a:t>    RE </a:t>
                </a:r>
                <a:r>
                  <a:rPr kumimoji="0" lang="en-US" altLang="ja-JP" sz="1600">
                    <a:solidFill>
                      <a:srgbClr val="FF3300"/>
                    </a:solidFill>
                    <a:latin typeface="Times New Roman" pitchFamily="18" charset="0"/>
                  </a:rPr>
                  <a:t>exp</a:t>
                </a:r>
                <a:r>
                  <a:rPr kumimoji="0" lang="en-US" altLang="ja-JP" sz="1600">
                    <a:latin typeface="Times New Roman" pitchFamily="18" charset="0"/>
                  </a:rPr>
                  <a:t> = new RE("[0-9,]+");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12.</a:t>
                </a:r>
                <a:r>
                  <a:rPr kumimoji="0" lang="en-US" altLang="ja-JP" sz="1600">
                    <a:latin typeface="Times New Roman" pitchFamily="18" charset="0"/>
                  </a:rPr>
                  <a:t>    int sum = 0;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13.</a:t>
                </a:r>
                <a:r>
                  <a:rPr kumimoji="0" lang="en-US" altLang="ja-JP" sz="1600">
                    <a:latin typeface="Times New Roman" pitchFamily="18" charset="0"/>
                  </a:rPr>
                  <a:t>    for (int i = 0; i &lt; a.length; ++i)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14.</a:t>
                </a:r>
                <a:r>
                  <a:rPr kumimoji="0" lang="en-US" altLang="ja-JP" sz="1600">
                    <a:latin typeface="Times New Roman" pitchFamily="18" charset="0"/>
                  </a:rPr>
                  <a:t>       if (</a:t>
                </a:r>
                <a:r>
                  <a:rPr kumimoji="0" lang="en-US" altLang="ja-JP" sz="1600">
                    <a:solidFill>
                      <a:srgbClr val="FF3300"/>
                    </a:solidFill>
                    <a:latin typeface="Times New Roman" pitchFamily="18" charset="0"/>
                  </a:rPr>
                  <a:t>exp</a:t>
                </a:r>
                <a:r>
                  <a:rPr kumimoji="0" lang="en-US" altLang="ja-JP" sz="1600">
                    <a:latin typeface="Times New Roman" pitchFamily="18" charset="0"/>
                  </a:rPr>
                  <a:t>.match(a[i]))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15.</a:t>
                </a:r>
                <a:r>
                  <a:rPr kumimoji="0" lang="en-US" altLang="ja-JP" sz="1600">
                    <a:latin typeface="Times New Roman" pitchFamily="18" charset="0"/>
                  </a:rPr>
                  <a:t>          sum += parseNumber(</a:t>
                </a:r>
                <a:r>
                  <a:rPr kumimoji="0" lang="en-US" altLang="ja-JP" sz="1600">
                    <a:solidFill>
                      <a:srgbClr val="FF3300"/>
                    </a:solidFill>
                    <a:latin typeface="Times New Roman" pitchFamily="18" charset="0"/>
                  </a:rPr>
                  <a:t>exp</a:t>
                </a:r>
                <a:r>
                  <a:rPr kumimoji="0" lang="en-US" altLang="ja-JP" sz="1600">
                    <a:latin typeface="Times New Roman" pitchFamily="18" charset="0"/>
                  </a:rPr>
                  <a:t>.getParen(0));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16.</a:t>
                </a:r>
                <a:r>
                  <a:rPr kumimoji="0" lang="en-US" altLang="ja-JP" sz="1600">
                    <a:latin typeface="Times New Roman" pitchFamily="18" charset="0"/>
                  </a:rPr>
                  <a:t>    System.out.println("sum = " + sum);</a:t>
                </a:r>
              </a:p>
              <a:p>
                <a:pPr eaLnBrk="0" hangingPunct="0"/>
                <a:r>
                  <a:rPr kumimoji="0" lang="en-US" altLang="ja-JP" sz="1600" b="1">
                    <a:latin typeface="Times New Roman" pitchFamily="18" charset="0"/>
                  </a:rPr>
                  <a:t>17.</a:t>
                </a:r>
                <a:r>
                  <a:rPr kumimoji="0" lang="en-US" altLang="ja-JP" sz="1600">
                    <a:latin typeface="Times New Roman" pitchFamily="18" charset="0"/>
                  </a:rPr>
                  <a:t> }</a:t>
                </a:r>
              </a:p>
            </p:txBody>
          </p:sp>
          <p:sp>
            <p:nvSpPr>
              <p:cNvPr id="20511" name="Rectangle 78"/>
              <p:cNvSpPr>
                <a:spLocks noChangeArrowheads="1"/>
              </p:cNvSpPr>
              <p:nvPr/>
            </p:nvSpPr>
            <p:spPr bwMode="auto">
              <a:xfrm>
                <a:off x="-400" y="4820"/>
                <a:ext cx="3848" cy="1064"/>
              </a:xfrm>
              <a:prstGeom prst="rect">
                <a:avLst/>
              </a:prstGeom>
              <a:noFill/>
              <a:ln w="38100">
                <a:solidFill>
                  <a:srgbClr val="89214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0512" name="Rectangle 79"/>
              <p:cNvSpPr>
                <a:spLocks noChangeArrowheads="1"/>
              </p:cNvSpPr>
              <p:nvPr/>
            </p:nvSpPr>
            <p:spPr bwMode="auto">
              <a:xfrm>
                <a:off x="-408" y="6028"/>
                <a:ext cx="3848" cy="1096"/>
              </a:xfrm>
              <a:prstGeom prst="rect">
                <a:avLst/>
              </a:prstGeom>
              <a:noFill/>
              <a:ln w="38100">
                <a:solidFill>
                  <a:srgbClr val="89214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493" name="Group 80"/>
            <p:cNvGrpSpPr>
              <a:grpSpLocks/>
            </p:cNvGrpSpPr>
            <p:nvPr/>
          </p:nvGrpSpPr>
          <p:grpSpPr bwMode="auto">
            <a:xfrm>
              <a:off x="3980" y="1295"/>
              <a:ext cx="1734" cy="2722"/>
              <a:chOff x="3949" y="7694"/>
              <a:chExt cx="1734" cy="2722"/>
            </a:xfrm>
          </p:grpSpPr>
          <p:sp>
            <p:nvSpPr>
              <p:cNvPr id="20494" name="Rectangle 81"/>
              <p:cNvSpPr>
                <a:spLocks noChangeArrowheads="1"/>
              </p:cNvSpPr>
              <p:nvPr/>
            </p:nvSpPr>
            <p:spPr bwMode="auto">
              <a:xfrm>
                <a:off x="3969" y="7778"/>
                <a:ext cx="1688" cy="24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ja-JP" altLang="ja-JP" sz="1400">
                  <a:latin typeface="Tahoma" pitchFamily="34" charset="0"/>
                </a:endParaRPr>
              </a:p>
            </p:txBody>
          </p:sp>
          <p:sp>
            <p:nvSpPr>
              <p:cNvPr id="20495" name="Text Box 82"/>
              <p:cNvSpPr txBox="1">
                <a:spLocks noChangeArrowheads="1"/>
              </p:cNvSpPr>
              <p:nvPr/>
            </p:nvSpPr>
            <p:spPr bwMode="auto">
              <a:xfrm>
                <a:off x="4178" y="7886"/>
                <a:ext cx="1128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Lexical analysis</a:t>
                </a:r>
              </a:p>
            </p:txBody>
          </p:sp>
          <p:sp>
            <p:nvSpPr>
              <p:cNvPr id="20496" name="Text Box 83"/>
              <p:cNvSpPr txBox="1">
                <a:spLocks noChangeArrowheads="1"/>
              </p:cNvSpPr>
              <p:nvPr/>
            </p:nvSpPr>
            <p:spPr bwMode="auto">
              <a:xfrm>
                <a:off x="4180" y="8582"/>
                <a:ext cx="1128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Transformation</a:t>
                </a:r>
              </a:p>
            </p:txBody>
          </p:sp>
          <p:sp>
            <p:nvSpPr>
              <p:cNvPr id="20497" name="Rectangle 84"/>
              <p:cNvSpPr>
                <a:spLocks noChangeArrowheads="1"/>
              </p:cNvSpPr>
              <p:nvPr/>
            </p:nvSpPr>
            <p:spPr bwMode="auto">
              <a:xfrm>
                <a:off x="4336" y="8226"/>
                <a:ext cx="9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Token sequence</a:t>
                </a:r>
              </a:p>
            </p:txBody>
          </p:sp>
          <p:sp>
            <p:nvSpPr>
              <p:cNvPr id="20498" name="Text Box 85"/>
              <p:cNvSpPr txBox="1">
                <a:spLocks noChangeArrowheads="1"/>
              </p:cNvSpPr>
              <p:nvPr/>
            </p:nvSpPr>
            <p:spPr bwMode="auto">
              <a:xfrm>
                <a:off x="4174" y="9302"/>
                <a:ext cx="1136" cy="2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Match detection</a:t>
                </a:r>
              </a:p>
            </p:txBody>
          </p:sp>
          <p:sp>
            <p:nvSpPr>
              <p:cNvPr id="20499" name="Line 86"/>
              <p:cNvSpPr>
                <a:spLocks noChangeShapeType="1"/>
              </p:cNvSpPr>
              <p:nvPr/>
            </p:nvSpPr>
            <p:spPr bwMode="auto">
              <a:xfrm>
                <a:off x="4741" y="879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0" name="Rectangle 87"/>
              <p:cNvSpPr>
                <a:spLocks noChangeArrowheads="1"/>
              </p:cNvSpPr>
              <p:nvPr/>
            </p:nvSpPr>
            <p:spPr bwMode="auto">
              <a:xfrm>
                <a:off x="4059" y="8952"/>
                <a:ext cx="155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Transformed token sequence</a:t>
                </a:r>
              </a:p>
            </p:txBody>
          </p:sp>
          <p:sp>
            <p:nvSpPr>
              <p:cNvPr id="20501" name="Rectangle 88"/>
              <p:cNvSpPr>
                <a:spLocks noChangeArrowheads="1"/>
              </p:cNvSpPr>
              <p:nvPr/>
            </p:nvSpPr>
            <p:spPr bwMode="auto">
              <a:xfrm>
                <a:off x="3949" y="9650"/>
                <a:ext cx="173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>
                    <a:latin typeface="Tahoma" pitchFamily="34" charset="0"/>
                  </a:rPr>
                  <a:t>Clones on transformed sequence</a:t>
                </a:r>
              </a:p>
            </p:txBody>
          </p:sp>
          <p:sp>
            <p:nvSpPr>
              <p:cNvPr id="20502" name="Text Box 89"/>
              <p:cNvSpPr txBox="1">
                <a:spLocks noChangeArrowheads="1"/>
              </p:cNvSpPr>
              <p:nvPr/>
            </p:nvSpPr>
            <p:spPr bwMode="auto">
              <a:xfrm>
                <a:off x="4197" y="10016"/>
                <a:ext cx="1104" cy="21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latin typeface="Tahoma" pitchFamily="34" charset="0"/>
                  </a:rPr>
                  <a:t>Formatting</a:t>
                </a:r>
              </a:p>
            </p:txBody>
          </p:sp>
          <p:sp>
            <p:nvSpPr>
              <p:cNvPr id="20503" name="Line 90"/>
              <p:cNvSpPr>
                <a:spLocks noChangeShapeType="1"/>
              </p:cNvSpPr>
              <p:nvPr/>
            </p:nvSpPr>
            <p:spPr bwMode="auto">
              <a:xfrm>
                <a:off x="4739" y="911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4" name="Line 91"/>
              <p:cNvSpPr>
                <a:spLocks noChangeShapeType="1"/>
              </p:cNvSpPr>
              <p:nvPr/>
            </p:nvSpPr>
            <p:spPr bwMode="auto">
              <a:xfrm>
                <a:off x="4731" y="950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5" name="Line 92"/>
              <p:cNvSpPr>
                <a:spLocks noChangeShapeType="1"/>
              </p:cNvSpPr>
              <p:nvPr/>
            </p:nvSpPr>
            <p:spPr bwMode="auto">
              <a:xfrm>
                <a:off x="4745" y="839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6" name="Line 93"/>
              <p:cNvSpPr>
                <a:spLocks noChangeShapeType="1"/>
              </p:cNvSpPr>
              <p:nvPr/>
            </p:nvSpPr>
            <p:spPr bwMode="auto">
              <a:xfrm>
                <a:off x="4743" y="809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7" name="Line 94"/>
              <p:cNvSpPr>
                <a:spLocks noChangeShapeType="1"/>
              </p:cNvSpPr>
              <p:nvPr/>
            </p:nvSpPr>
            <p:spPr bwMode="auto">
              <a:xfrm>
                <a:off x="4739" y="769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8" name="Line 95"/>
              <p:cNvSpPr>
                <a:spLocks noChangeShapeType="1"/>
              </p:cNvSpPr>
              <p:nvPr/>
            </p:nvSpPr>
            <p:spPr bwMode="auto">
              <a:xfrm>
                <a:off x="4733" y="98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20509" name="Line 96"/>
              <p:cNvSpPr>
                <a:spLocks noChangeShapeType="1"/>
              </p:cNvSpPr>
              <p:nvPr/>
            </p:nvSpPr>
            <p:spPr bwMode="auto">
              <a:xfrm>
                <a:off x="4725" y="1022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4000"/>
              <a:t>Suffix-tree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6567487" cy="3138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smtClean="0"/>
              <a:t>Suffix tree is a tree that satisfies the following conditions.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A leaf node represents the starting </a:t>
            </a:r>
            <a:br>
              <a:rPr lang="en-US" altLang="ja-JP" sz="1800" smtClean="0"/>
            </a:br>
            <a:r>
              <a:rPr lang="en-US" altLang="ja-JP" sz="1800" smtClean="0"/>
              <a:t>position of sub-string.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A path from root node to a leaf node </a:t>
            </a:r>
            <a:br>
              <a:rPr lang="en-US" altLang="ja-JP" sz="1800" smtClean="0"/>
            </a:br>
            <a:r>
              <a:rPr lang="en-US" altLang="ja-JP" sz="1800" smtClean="0"/>
              <a:t>represents a sub-string.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First characters of labels </a:t>
            </a:r>
            <a:br>
              <a:rPr lang="en-US" altLang="ja-JP" sz="1800" smtClean="0"/>
            </a:br>
            <a:r>
              <a:rPr lang="en-US" altLang="ja-JP" sz="1800" smtClean="0"/>
              <a:t>of all the edges from one node </a:t>
            </a:r>
            <a:br>
              <a:rPr lang="en-US" altLang="ja-JP" sz="1800" smtClean="0"/>
            </a:br>
            <a:r>
              <a:rPr lang="en-US" altLang="ja-JP" sz="1800" smtClean="0"/>
              <a:t>are different from each other.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smtClean="0"/>
              <a:t>→ </a:t>
            </a:r>
            <a:r>
              <a:rPr lang="en-US" altLang="ja-JP" sz="2000" b="1" smtClean="0"/>
              <a:t>A common path means a clone</a:t>
            </a:r>
            <a:endParaRPr lang="en-US" altLang="ja-JP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1890713"/>
          <a:ext cx="431323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2134440" imgH="2263680" progId="">
                  <p:embed/>
                </p:oleObj>
              </mc:Choice>
              <mc:Fallback>
                <p:oleObj name="VISIO" r:id="rId4" imgW="2134440" imgH="2263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90713"/>
                        <a:ext cx="431323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79563" y="4365625"/>
          <a:ext cx="241617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ﾜｰｸｼｰﾄ" r:id="rId7" imgW="1716120" imgH="1511280" progId="Excel.Sheet.8">
                  <p:embed/>
                </p:oleObj>
              </mc:Choice>
              <mc:Fallback>
                <p:oleObj name="ﾜｰｸｼｰﾄ" r:id="rId7" imgW="1716120" imgH="151128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4365625"/>
                        <a:ext cx="2416175" cy="212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37DE1-119F-4F05-B1E2-B96EA6045BAA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400" dirty="0" smtClean="0"/>
              <a:t>Visualization Tool: </a:t>
            </a:r>
            <a:br>
              <a:rPr lang="en-US" altLang="ja-JP" sz="1400" dirty="0" smtClean="0"/>
            </a:br>
            <a:r>
              <a:rPr lang="en-US" altLang="ja-JP" sz="2800" dirty="0" smtClean="0"/>
              <a:t>Gemini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4176712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Visualize code clones detected by CCFinder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CCFinder outputs the detection result as a text sequence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Provide interactive analyses of code clones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Scatter Plot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Clone metrics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File metrics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Filter out unimportant code clones</a:t>
            </a:r>
          </a:p>
        </p:txBody>
      </p:sp>
      <p:pic>
        <p:nvPicPr>
          <p:cNvPr id="21510" name="Picture 5" descr="ari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598" y="3927475"/>
            <a:ext cx="36861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newgemin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883" y="1229995"/>
            <a:ext cx="3705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C16157-3132-4322-9EC5-48C60646B0A7}" type="slidenum">
              <a:rPr lang="en-US" altLang="ja-JP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29699" name="Picture 2" descr="Cancer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129462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Applications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8CCFE-1BF9-4615-AEC7-D886D37505E9}" type="slidenum">
              <a:rPr lang="en-US" altLang="ja-JP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Case Studies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Open source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FreeBSD, NetBSD, Linux(C, 7MLOC)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JDK Libraries(Java 1.8MLOC)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/>
              <a:t>Qt(C++, 240KLOC)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Commercial software</a:t>
            </a:r>
            <a:r>
              <a:rPr lang="ja-JP" altLang="en-US" sz="2400" smtClean="0"/>
              <a:t>（</a:t>
            </a:r>
            <a:r>
              <a:rPr lang="en-US" altLang="ja-JP" sz="2400" smtClean="0"/>
              <a:t>more than 100 companies</a:t>
            </a:r>
            <a:r>
              <a:rPr lang="ja-JP" altLang="en-US" sz="2400" smtClean="0"/>
              <a:t>）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400" smtClean="0">
                <a:latin typeface="ＭＳ Ｐゴシック" pitchFamily="50" charset="-128"/>
              </a:rPr>
              <a:t>IPA/SEC, NTT Data Corp., Hitachi Ltd., Hitachi GP, Hitachi SAS, NEC soft Ltd., ASTEC Inc., SRA Inc., JAXA</a:t>
            </a:r>
            <a:r>
              <a:rPr lang="ja-JP" altLang="en-US" sz="2400" smtClean="0">
                <a:latin typeface="ＭＳ Ｐゴシック" pitchFamily="50" charset="-128"/>
              </a:rPr>
              <a:t>，</a:t>
            </a:r>
            <a:r>
              <a:rPr lang="en-US" altLang="ja-JP" sz="2400" smtClean="0">
                <a:latin typeface="ＭＳ Ｐゴシック" pitchFamily="50" charset="-128"/>
              </a:rPr>
              <a:t>Daiwa Computer, etc</a:t>
            </a:r>
            <a:r>
              <a:rPr lang="en-US" altLang="ja-JP" sz="2400" smtClean="0"/>
              <a:t>…</a:t>
            </a:r>
            <a:endParaRPr lang="en-US" altLang="ja-JP" sz="2400" smtClean="0">
              <a:latin typeface="ＭＳ Ｐゴシック" pitchFamily="5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Students excise of Osaka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400" smtClean="0"/>
              <a:t>Court evidence for software copyright suit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smtClean="0"/>
              <a:t>  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772BC-AA13-4572-9B12-ACF68BD9AC78}" type="slidenum">
              <a:rPr lang="en-US" altLang="ja-JP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400" smtClean="0"/>
              <a:t>Case study 1:</a:t>
            </a:r>
            <a:br>
              <a:rPr lang="en-US" altLang="ja-JP" sz="1400" smtClean="0"/>
            </a:br>
            <a:r>
              <a:rPr lang="en-US" altLang="ja-JP" sz="2400" smtClean="0"/>
              <a:t>Similarity between FreeBSD, NetBSD, Linux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3609975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000" smtClean="0"/>
              <a:t>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There are many code clones between FreeBSD and NetBSD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There are a little code clones between Linux and FreeBSD/NetBSD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/>
              <a:t>Their histories can explain the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The ancestors of FreeBSD and NetBSD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Linux was made from scratch</a:t>
            </a:r>
            <a:endParaRPr lang="en-US" altLang="ja-JP" sz="240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628775"/>
            <a:ext cx="493236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D3CDB-5D12-4E6A-BB7C-A7BFACB49985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2138363" y="1951038"/>
            <a:ext cx="4992687" cy="4370387"/>
            <a:chOff x="960" y="288"/>
            <a:chExt cx="3888" cy="3582"/>
          </a:xfrm>
        </p:grpSpPr>
        <p:pic>
          <p:nvPicPr>
            <p:cNvPr id="37898" name="Picture 3" descr="bsdtre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288"/>
              <a:ext cx="3792" cy="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9" name="Rectangle 4"/>
            <p:cNvSpPr>
              <a:spLocks noChangeArrowheads="1"/>
            </p:cNvSpPr>
            <p:nvPr/>
          </p:nvSpPr>
          <p:spPr bwMode="auto">
            <a:xfrm>
              <a:off x="960" y="624"/>
              <a:ext cx="1296" cy="316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00" name="Rectangle 5"/>
            <p:cNvSpPr>
              <a:spLocks noChangeArrowheads="1"/>
            </p:cNvSpPr>
            <p:nvPr/>
          </p:nvSpPr>
          <p:spPr bwMode="auto">
            <a:xfrm>
              <a:off x="2304" y="576"/>
              <a:ext cx="1152" cy="316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901" name="Rectangle 6"/>
            <p:cNvSpPr>
              <a:spLocks noChangeArrowheads="1"/>
            </p:cNvSpPr>
            <p:nvPr/>
          </p:nvSpPr>
          <p:spPr bwMode="auto">
            <a:xfrm>
              <a:off x="3648" y="1824"/>
              <a:ext cx="1200" cy="182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7902" name="Group 7"/>
            <p:cNvGrpSpPr>
              <a:grpSpLocks/>
            </p:cNvGrpSpPr>
            <p:nvPr/>
          </p:nvGrpSpPr>
          <p:grpSpPr bwMode="auto">
            <a:xfrm>
              <a:off x="1056" y="2496"/>
              <a:ext cx="3744" cy="240"/>
              <a:chOff x="1056" y="2496"/>
              <a:chExt cx="3744" cy="240"/>
            </a:xfrm>
          </p:grpSpPr>
          <p:sp>
            <p:nvSpPr>
              <p:cNvPr id="37903" name="Line 8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37904" name="Line 9"/>
              <p:cNvSpPr>
                <a:spLocks noChangeShapeType="1"/>
              </p:cNvSpPr>
              <p:nvPr/>
            </p:nvSpPr>
            <p:spPr bwMode="auto">
              <a:xfrm>
                <a:off x="2352" y="2496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37905" name="Line 10"/>
              <p:cNvSpPr>
                <a:spLocks noChangeShapeType="1"/>
              </p:cNvSpPr>
              <p:nvPr/>
            </p:nvSpPr>
            <p:spPr bwMode="auto">
              <a:xfrm>
                <a:off x="3744" y="2640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sp>
        <p:nvSpPr>
          <p:cNvPr id="37892" name="Rectangle 11"/>
          <p:cNvSpPr>
            <a:spLocks noChangeArrowheads="1"/>
          </p:cNvSpPr>
          <p:nvPr/>
        </p:nvSpPr>
        <p:spPr bwMode="auto">
          <a:xfrm rot="5400000">
            <a:off x="1058069" y="3437731"/>
            <a:ext cx="3817938" cy="1666875"/>
          </a:xfrm>
          <a:prstGeom prst="rect">
            <a:avLst/>
          </a:prstGeom>
          <a:solidFill>
            <a:srgbClr val="33339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3887788" y="1716088"/>
            <a:ext cx="1430337" cy="541337"/>
          </a:xfrm>
          <a:prstGeom prst="rect">
            <a:avLst/>
          </a:prstGeom>
          <a:solidFill>
            <a:srgbClr val="00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4" name="Rectangle 13"/>
          <p:cNvSpPr>
            <a:spLocks noChangeArrowheads="1"/>
          </p:cNvSpPr>
          <p:nvPr/>
        </p:nvSpPr>
        <p:spPr bwMode="auto">
          <a:xfrm rot="5400000">
            <a:off x="2647950" y="3503613"/>
            <a:ext cx="3881438" cy="1446212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5" name="Rectangle 14"/>
          <p:cNvSpPr>
            <a:spLocks noChangeArrowheads="1"/>
          </p:cNvSpPr>
          <p:nvPr/>
        </p:nvSpPr>
        <p:spPr bwMode="auto">
          <a:xfrm>
            <a:off x="5572125" y="3838575"/>
            <a:ext cx="1562100" cy="2203450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5507038" y="2647950"/>
            <a:ext cx="1430337" cy="541338"/>
          </a:xfrm>
          <a:prstGeom prst="rect">
            <a:avLst/>
          </a:prstGeom>
          <a:solidFill>
            <a:srgbClr val="00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2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8313" y="615950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smtClean="0"/>
              <a:t>History of BSD Unix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14640-957D-48F9-BF0B-BBFDB2F2664A}" type="slidenum">
              <a:rPr lang="en-US" altLang="ja-JP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4025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smtClean="0"/>
              <a:t>Cluster Analysis Using Clone Ratio as Similarity Measure</a:t>
            </a:r>
          </a:p>
        </p:txBody>
      </p:sp>
      <p:pic>
        <p:nvPicPr>
          <p:cNvPr id="38916" name="Picture 3" descr="dendocs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476375"/>
            <a:ext cx="87312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500188" y="1844675"/>
            <a:ext cx="4378325" cy="1011238"/>
          </a:xfrm>
          <a:prstGeom prst="rect">
            <a:avLst/>
          </a:prstGeom>
          <a:solidFill>
            <a:srgbClr val="333399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487488" y="2921000"/>
            <a:ext cx="4384675" cy="401638"/>
          </a:xfrm>
          <a:prstGeom prst="rect">
            <a:avLst/>
          </a:prstGeom>
          <a:solidFill>
            <a:srgbClr val="00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476375" y="3359150"/>
            <a:ext cx="4384675" cy="523875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1506538" y="5594350"/>
            <a:ext cx="4384675" cy="511175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1489075" y="3903663"/>
            <a:ext cx="4391025" cy="1646237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Clone Detection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84CB-32CF-496F-950F-6A0E94CE31E0}" type="slidenum">
              <a:rPr lang="en-US" altLang="ja-JP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400" smtClean="0"/>
              <a:t>Case study 2:</a:t>
            </a:r>
            <a:br>
              <a:rPr lang="en-US" altLang="ja-JP" sz="1400" smtClean="0"/>
            </a:br>
            <a:r>
              <a:rPr lang="en-US" altLang="ja-JP" sz="2800" smtClean="0"/>
              <a:t>Students Excise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93063" cy="5329238"/>
          </a:xfrm>
        </p:spPr>
        <p:txBody>
          <a:bodyPr/>
          <a:lstStyle/>
          <a:p>
            <a:pPr marL="609600" indent="-609600" eaLnBrk="1" hangingPunct="1"/>
            <a:r>
              <a:rPr lang="en-US" altLang="ja-JP" sz="2400" smtClean="0"/>
              <a:t>Target</a:t>
            </a:r>
          </a:p>
          <a:p>
            <a:pPr marL="990600" lvl="1" indent="-533400" eaLnBrk="1" hangingPunct="1"/>
            <a:r>
              <a:rPr lang="en-US" altLang="ja-JP" sz="2400" smtClean="0"/>
              <a:t>Programs developed on a programming exercise in Osaka Univ.</a:t>
            </a:r>
          </a:p>
          <a:p>
            <a:pPr marL="1379538" lvl="2" indent="-457200" eaLnBrk="1" hangingPunct="1">
              <a:buClr>
                <a:schemeClr val="tx1"/>
              </a:buClr>
            </a:pPr>
            <a:r>
              <a:rPr lang="en-US" altLang="ja-JP" sz="2000" smtClean="0"/>
              <a:t>Simple compiler for Pascal written in C language</a:t>
            </a:r>
          </a:p>
          <a:p>
            <a:pPr marL="1379538" lvl="2" indent="-457200" eaLnBrk="1" hangingPunct="1"/>
            <a:r>
              <a:rPr lang="en-US" altLang="ja-JP" sz="2000" smtClean="0"/>
              <a:t>This exercise consists of 3 steps</a:t>
            </a:r>
          </a:p>
          <a:p>
            <a:pPr marL="1711325" lvl="3" indent="-381000" eaLnBrk="1" hangingPunct="1"/>
            <a:r>
              <a:rPr lang="en-US" altLang="ja-JP" sz="2000" smtClean="0"/>
              <a:t>STEP1: develop a </a:t>
            </a:r>
            <a:r>
              <a:rPr lang="en-US" altLang="ja-JP" sz="2000" b="1" smtClean="0"/>
              <a:t>syntax checker</a:t>
            </a:r>
          </a:p>
          <a:p>
            <a:pPr marL="1711325" lvl="3" indent="-381000" eaLnBrk="1" hangingPunct="1"/>
            <a:r>
              <a:rPr lang="en-US" altLang="ja-JP" sz="2000" smtClean="0"/>
              <a:t>STEP2: develop a </a:t>
            </a:r>
            <a:r>
              <a:rPr lang="en-US" altLang="ja-JP" sz="2000" b="1" smtClean="0"/>
              <a:t>semantics checker</a:t>
            </a:r>
            <a:r>
              <a:rPr lang="en-US" altLang="ja-JP" sz="2000" smtClean="0"/>
              <a:t> by extending his/her syntax checker</a:t>
            </a:r>
          </a:p>
          <a:p>
            <a:pPr marL="1711325" lvl="3" indent="-381000" eaLnBrk="1" hangingPunct="1"/>
            <a:r>
              <a:rPr lang="en-US" altLang="ja-JP" sz="2000" smtClean="0"/>
              <a:t>STEP3: develop a </a:t>
            </a:r>
            <a:r>
              <a:rPr lang="en-US" altLang="ja-JP" sz="2000" b="1" smtClean="0"/>
              <a:t>total compiler</a:t>
            </a:r>
            <a:r>
              <a:rPr lang="en-US" altLang="ja-JP" sz="2000" smtClean="0"/>
              <a:t> by extending his/her semantic checker</a:t>
            </a:r>
          </a:p>
          <a:p>
            <a:pPr marL="609600" indent="-609600" eaLnBrk="1" hangingPunct="1"/>
            <a:r>
              <a:rPr lang="en-US" altLang="ja-JP" sz="2400" smtClean="0"/>
              <a:t>Purpose</a:t>
            </a:r>
          </a:p>
          <a:p>
            <a:pPr marL="990600" lvl="1" indent="-533400" eaLnBrk="1" hangingPunct="1"/>
            <a:r>
              <a:rPr lang="en-US" altLang="ja-JP" sz="2400" smtClean="0"/>
              <a:t>Check the stepwise development</a:t>
            </a:r>
          </a:p>
          <a:p>
            <a:pPr marL="990600" lvl="1" indent="-533400" eaLnBrk="1" hangingPunct="1"/>
            <a:r>
              <a:rPr lang="en-US" altLang="ja-JP" sz="2400" smtClean="0"/>
              <a:t>Check plagiarisms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CD386-B6B1-4518-9C0B-7F395489D2D3}" type="slidenum">
              <a:rPr lang="en-US" altLang="ja-JP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smtClean="0"/>
              <a:t>Result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250950"/>
          </a:xfrm>
        </p:spPr>
        <p:txBody>
          <a:bodyPr/>
          <a:lstStyle/>
          <a:p>
            <a:pPr eaLnBrk="1" hangingPunct="1"/>
            <a:r>
              <a:rPr lang="en-US" altLang="ja-JP" sz="1600" smtClean="0"/>
              <a:t>There were a lot of code clones between </a:t>
            </a:r>
            <a:r>
              <a:rPr lang="en-US" altLang="ja-JP" sz="1600" b="1" smtClean="0"/>
              <a:t>S2</a:t>
            </a:r>
            <a:r>
              <a:rPr lang="en-US" altLang="ja-JP" sz="1600" smtClean="0"/>
              <a:t> and </a:t>
            </a:r>
            <a:r>
              <a:rPr lang="en-US" altLang="ja-JP" sz="1600" b="1" smtClean="0"/>
              <a:t>S5</a:t>
            </a:r>
          </a:p>
          <a:p>
            <a:pPr eaLnBrk="1" hangingPunct="1"/>
            <a:r>
              <a:rPr lang="en-US" altLang="ja-JP" sz="1600" smtClean="0"/>
              <a:t>We did not use the detection result for evaluating their excises</a:t>
            </a:r>
          </a:p>
          <a:p>
            <a:pPr eaLnBrk="1" hangingPunct="1"/>
            <a:endParaRPr lang="en-US" altLang="ja-JP" sz="1600" smtClean="0"/>
          </a:p>
        </p:txBody>
      </p:sp>
      <p:pic>
        <p:nvPicPr>
          <p:cNvPr id="40965" name="Picture 4" descr="studen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2970213"/>
            <a:ext cx="356235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student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276475"/>
            <a:ext cx="332422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6"/>
          <p:cNvSpPr>
            <a:spLocks/>
          </p:cNvSpPr>
          <p:nvPr/>
        </p:nvSpPr>
        <p:spPr bwMode="auto">
          <a:xfrm>
            <a:off x="650875" y="5778500"/>
            <a:ext cx="360363" cy="719138"/>
          </a:xfrm>
          <a:prstGeom prst="leftBrace">
            <a:avLst>
              <a:gd name="adj1" fmla="val 1663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8" name="AutoShape 7"/>
          <p:cNvSpPr>
            <a:spLocks/>
          </p:cNvSpPr>
          <p:nvPr/>
        </p:nvSpPr>
        <p:spPr bwMode="auto">
          <a:xfrm>
            <a:off x="650875" y="5099050"/>
            <a:ext cx="360363" cy="677863"/>
          </a:xfrm>
          <a:prstGeom prst="leftBrace">
            <a:avLst>
              <a:gd name="adj1" fmla="val 1567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9" name="AutoShape 8"/>
          <p:cNvSpPr>
            <a:spLocks/>
          </p:cNvSpPr>
          <p:nvPr/>
        </p:nvSpPr>
        <p:spPr bwMode="auto">
          <a:xfrm>
            <a:off x="650875" y="4368800"/>
            <a:ext cx="360363" cy="719138"/>
          </a:xfrm>
          <a:prstGeom prst="leftBrace">
            <a:avLst>
              <a:gd name="adj1" fmla="val 1663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0" name="AutoShape 9"/>
          <p:cNvSpPr>
            <a:spLocks/>
          </p:cNvSpPr>
          <p:nvPr/>
        </p:nvSpPr>
        <p:spPr bwMode="auto">
          <a:xfrm>
            <a:off x="649288" y="3644900"/>
            <a:ext cx="360362" cy="719138"/>
          </a:xfrm>
          <a:prstGeom prst="leftBrace">
            <a:avLst>
              <a:gd name="adj1" fmla="val 16630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1" name="AutoShape 10"/>
          <p:cNvSpPr>
            <a:spLocks/>
          </p:cNvSpPr>
          <p:nvPr/>
        </p:nvSpPr>
        <p:spPr bwMode="auto">
          <a:xfrm>
            <a:off x="658813" y="2974975"/>
            <a:ext cx="360362" cy="665163"/>
          </a:xfrm>
          <a:prstGeom prst="leftBrace">
            <a:avLst>
              <a:gd name="adj1" fmla="val 1538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2" name="AutoShape 11"/>
          <p:cNvSpPr>
            <a:spLocks/>
          </p:cNvSpPr>
          <p:nvPr/>
        </p:nvSpPr>
        <p:spPr bwMode="auto">
          <a:xfrm rot="5400000">
            <a:off x="1158082" y="2463006"/>
            <a:ext cx="360362" cy="657225"/>
          </a:xfrm>
          <a:prstGeom prst="leftBrace">
            <a:avLst>
              <a:gd name="adj1" fmla="val 151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3" name="AutoShape 12"/>
          <p:cNvSpPr>
            <a:spLocks/>
          </p:cNvSpPr>
          <p:nvPr/>
        </p:nvSpPr>
        <p:spPr bwMode="auto">
          <a:xfrm rot="5400000">
            <a:off x="1858963" y="2411413"/>
            <a:ext cx="360362" cy="760412"/>
          </a:xfrm>
          <a:prstGeom prst="leftBrace">
            <a:avLst>
              <a:gd name="adj1" fmla="val 17584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4" name="AutoShape 13"/>
          <p:cNvSpPr>
            <a:spLocks/>
          </p:cNvSpPr>
          <p:nvPr/>
        </p:nvSpPr>
        <p:spPr bwMode="auto">
          <a:xfrm rot="5400000">
            <a:off x="2598738" y="2432050"/>
            <a:ext cx="360362" cy="719138"/>
          </a:xfrm>
          <a:prstGeom prst="leftBrace">
            <a:avLst>
              <a:gd name="adj1" fmla="val 1663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5" name="AutoShape 14"/>
          <p:cNvSpPr>
            <a:spLocks/>
          </p:cNvSpPr>
          <p:nvPr/>
        </p:nvSpPr>
        <p:spPr bwMode="auto">
          <a:xfrm rot="5400000">
            <a:off x="3300412" y="2452688"/>
            <a:ext cx="360363" cy="674688"/>
          </a:xfrm>
          <a:prstGeom prst="leftBrace">
            <a:avLst>
              <a:gd name="adj1" fmla="val 15602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6" name="AutoShape 15"/>
          <p:cNvSpPr>
            <a:spLocks/>
          </p:cNvSpPr>
          <p:nvPr/>
        </p:nvSpPr>
        <p:spPr bwMode="auto">
          <a:xfrm rot="5400000">
            <a:off x="3994944" y="2442369"/>
            <a:ext cx="360363" cy="714375"/>
          </a:xfrm>
          <a:prstGeom prst="leftBrace">
            <a:avLst>
              <a:gd name="adj1" fmla="val 1652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215900" y="30686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latin typeface="Times New Roman" pitchFamily="18" charset="0"/>
              </a:rPr>
              <a:t>S1</a:t>
            </a:r>
          </a:p>
        </p:txBody>
      </p:sp>
      <p:sp>
        <p:nvSpPr>
          <p:cNvPr id="40978" name="Text Box 17"/>
          <p:cNvSpPr txBox="1">
            <a:spLocks noChangeArrowheads="1"/>
          </p:cNvSpPr>
          <p:nvPr/>
        </p:nvSpPr>
        <p:spPr bwMode="auto">
          <a:xfrm>
            <a:off x="1042988" y="22050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latin typeface="Times New Roman" pitchFamily="18" charset="0"/>
              </a:rPr>
              <a:t>S1</a:t>
            </a:r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179388" y="4483100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latin typeface="Times New Roman" pitchFamily="18" charset="0"/>
              </a:rPr>
              <a:t>S3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2519363" y="22050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latin typeface="Times New Roman" pitchFamily="18" charset="0"/>
              </a:rPr>
              <a:t>S3</a:t>
            </a:r>
          </a:p>
        </p:txBody>
      </p:sp>
      <p:sp>
        <p:nvSpPr>
          <p:cNvPr id="40981" name="Text Box 20"/>
          <p:cNvSpPr txBox="1">
            <a:spLocks noChangeArrowheads="1"/>
          </p:cNvSpPr>
          <p:nvPr/>
        </p:nvSpPr>
        <p:spPr bwMode="auto">
          <a:xfrm>
            <a:off x="3240088" y="22050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latin typeface="Times New Roman" pitchFamily="18" charset="0"/>
              </a:rPr>
              <a:t>S4</a:t>
            </a:r>
          </a:p>
        </p:txBody>
      </p:sp>
      <p:sp>
        <p:nvSpPr>
          <p:cNvPr id="40982" name="Text Box 21"/>
          <p:cNvSpPr txBox="1">
            <a:spLocks noChangeArrowheads="1"/>
          </p:cNvSpPr>
          <p:nvPr/>
        </p:nvSpPr>
        <p:spPr bwMode="auto">
          <a:xfrm>
            <a:off x="179388" y="5203825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latin typeface="Times New Roman" pitchFamily="18" charset="0"/>
              </a:rPr>
              <a:t>S4</a:t>
            </a:r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1763713" y="22050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rgbClr val="FF0000"/>
                </a:solidFill>
                <a:latin typeface="Times New Roman" pitchFamily="18" charset="0"/>
              </a:rPr>
              <a:t>S2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179388" y="37163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rgbClr val="FF0000"/>
                </a:solidFill>
                <a:latin typeface="Times New Roman" pitchFamily="18" charset="0"/>
              </a:rPr>
              <a:t>S2</a:t>
            </a:r>
          </a:p>
        </p:txBody>
      </p:sp>
      <p:sp>
        <p:nvSpPr>
          <p:cNvPr id="40985" name="Text Box 24"/>
          <p:cNvSpPr txBox="1">
            <a:spLocks noChangeArrowheads="1"/>
          </p:cNvSpPr>
          <p:nvPr/>
        </p:nvSpPr>
        <p:spPr bwMode="auto">
          <a:xfrm>
            <a:off x="179388" y="5876925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rgbClr val="0000FF"/>
                </a:solidFill>
                <a:latin typeface="Times New Roman" pitchFamily="18" charset="0"/>
              </a:rPr>
              <a:t>S5</a:t>
            </a:r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3924300" y="2205038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rgbClr val="0000FF"/>
                </a:solidFill>
                <a:latin typeface="Times New Roman" pitchFamily="18" charset="0"/>
              </a:rPr>
              <a:t>S5</a:t>
            </a:r>
          </a:p>
        </p:txBody>
      </p:sp>
      <p:sp>
        <p:nvSpPr>
          <p:cNvPr id="40987" name="AutoShape 26"/>
          <p:cNvSpPr>
            <a:spLocks/>
          </p:cNvSpPr>
          <p:nvPr/>
        </p:nvSpPr>
        <p:spPr bwMode="auto">
          <a:xfrm>
            <a:off x="5219700" y="2349500"/>
            <a:ext cx="360363" cy="1800225"/>
          </a:xfrm>
          <a:prstGeom prst="leftBrace">
            <a:avLst>
              <a:gd name="adj1" fmla="val 41630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4752975" y="2997200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rgbClr val="FF0000"/>
                </a:solidFill>
                <a:latin typeface="Times New Roman" pitchFamily="18" charset="0"/>
              </a:rPr>
              <a:t>S2</a:t>
            </a:r>
          </a:p>
        </p:txBody>
      </p:sp>
      <p:sp>
        <p:nvSpPr>
          <p:cNvPr id="40989" name="Text Box 28"/>
          <p:cNvSpPr txBox="1">
            <a:spLocks noChangeArrowheads="1"/>
          </p:cNvSpPr>
          <p:nvPr/>
        </p:nvSpPr>
        <p:spPr bwMode="auto">
          <a:xfrm>
            <a:off x="4752975" y="5276850"/>
            <a:ext cx="5397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rgbClr val="0000FF"/>
                </a:solidFill>
                <a:latin typeface="Times New Roman" pitchFamily="18" charset="0"/>
              </a:rPr>
              <a:t>S5</a:t>
            </a:r>
          </a:p>
        </p:txBody>
      </p:sp>
      <p:sp>
        <p:nvSpPr>
          <p:cNvPr id="40990" name="AutoShape 29"/>
          <p:cNvSpPr>
            <a:spLocks/>
          </p:cNvSpPr>
          <p:nvPr/>
        </p:nvSpPr>
        <p:spPr bwMode="auto">
          <a:xfrm>
            <a:off x="5219700" y="4652963"/>
            <a:ext cx="360363" cy="1728787"/>
          </a:xfrm>
          <a:prstGeom prst="leftBrace">
            <a:avLst>
              <a:gd name="adj1" fmla="val 39978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1" name="Line 30"/>
          <p:cNvSpPr>
            <a:spLocks noChangeShapeType="1"/>
          </p:cNvSpPr>
          <p:nvPr/>
        </p:nvSpPr>
        <p:spPr bwMode="auto">
          <a:xfrm>
            <a:off x="1692275" y="2997200"/>
            <a:ext cx="0" cy="3527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2" name="Line 31"/>
          <p:cNvSpPr>
            <a:spLocks noChangeShapeType="1"/>
          </p:cNvSpPr>
          <p:nvPr/>
        </p:nvSpPr>
        <p:spPr bwMode="auto">
          <a:xfrm>
            <a:off x="2411413" y="2997200"/>
            <a:ext cx="0" cy="3527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3" name="Line 32"/>
          <p:cNvSpPr>
            <a:spLocks noChangeShapeType="1"/>
          </p:cNvSpPr>
          <p:nvPr/>
        </p:nvSpPr>
        <p:spPr bwMode="auto">
          <a:xfrm flipH="1" flipV="1">
            <a:off x="971550" y="6524625"/>
            <a:ext cx="36004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4" name="Line 33"/>
          <p:cNvSpPr>
            <a:spLocks noChangeShapeType="1"/>
          </p:cNvSpPr>
          <p:nvPr/>
        </p:nvSpPr>
        <p:spPr bwMode="auto">
          <a:xfrm flipH="1" flipV="1">
            <a:off x="1038225" y="5780088"/>
            <a:ext cx="36004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2B317-D7EE-47A5-845E-2B6DD313B8AD}" type="slidenum">
              <a:rPr lang="en-US" altLang="ja-JP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200" smtClean="0"/>
              <a:t>Case Study 3:</a:t>
            </a:r>
            <a:r>
              <a:rPr lang="en-US" altLang="ja-JP" sz="1400" smtClean="0"/>
              <a:t> </a:t>
            </a:r>
            <a:br>
              <a:rPr lang="en-US" altLang="ja-JP" sz="1400" smtClean="0"/>
            </a:br>
            <a:r>
              <a:rPr lang="en-US" altLang="ja-JP" sz="2400" smtClean="0"/>
              <a:t>IPA/SEC Advanced Project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5750"/>
            <a:ext cx="8785225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smtClean="0"/>
              <a:t>Target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A car-traffic information system using heterogeneous sensors,  developed by 5 Japanese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The project manager had little knowledge of the source code since each company independently developed the 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smtClean="0"/>
              <a:t>Purpose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Grasp features of black-boxed source code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smtClean="0"/>
              <a:t>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Analyzed twice, after the unit test (280,000LOC), and after the combined test (300,000LOC</a:t>
            </a:r>
            <a:r>
              <a:rPr lang="ja-JP" altLang="en-US" sz="2400" smtClean="0"/>
              <a:t>）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/>
              <a:t>The minimum size of detected code clone is 30 tokens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85C4-8D54-4F68-B456-6C6AD4CF5FEF}" type="slidenum">
              <a:rPr lang="en-US" altLang="ja-JP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200" smtClean="0"/>
              <a:t>Case Study 3: 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>Scatter Plot Analysis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475297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Scatter Plot of company 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In part A,  there are many non-interesting code clones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output code for debug (consecutive printf-statements)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check data validity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consecutive if-statements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smtClean="0"/>
              <a:t>In part B, there are many code clones across directories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This part treats vehicle position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Each directory include a single kind of vehicles, e.g., taxi, bus, or track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Logical structures are mostly the same </a:t>
            </a:r>
            <a:endParaRPr lang="en-US" altLang="ja-JP" sz="2400" smtClean="0"/>
          </a:p>
        </p:txBody>
      </p:sp>
      <p:pic>
        <p:nvPicPr>
          <p:cNvPr id="43013" name="Picture 4" descr="H_scatter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89138"/>
            <a:ext cx="36861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Handling Huge Targets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8662988" y="115888"/>
            <a:ext cx="481012" cy="433387"/>
          </a:xfrm>
        </p:spPr>
        <p:txBody>
          <a:bodyPr/>
          <a:lstStyle/>
          <a:p>
            <a:pPr>
              <a:defRPr/>
            </a:pPr>
            <a:fld id="{92D11A2B-8808-4F87-A6BD-2E078D437C30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2547A-1529-4004-91D5-A638E0924D65}" type="slidenum">
              <a:rPr lang="en-US" altLang="ja-JP"/>
              <a:pPr>
                <a:defRPr/>
              </a:pPr>
              <a:t>25</a:t>
            </a:fld>
            <a:endParaRPr lang="en-US" altLang="ja-JP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smtClean="0"/>
              <a:t>1.Distributed Code-Clone Analysis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6700"/>
            <a:ext cx="4149725" cy="41036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44037" name="Picture 4" descr="student-l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413" y="1916113"/>
            <a:ext cx="43164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4535488" y="5262563"/>
            <a:ext cx="4608512" cy="396875"/>
          </a:xfrm>
          <a:prstGeom prst="rect">
            <a:avLst/>
          </a:prstGeom>
          <a:solidFill>
            <a:srgbClr val="CC99FF"/>
          </a:solidFill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  <a:cs typeface="Arial" charset="0"/>
              </a:rPr>
              <a:t>Virtual PC cluster with 80 lab. machines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0" y="5678488"/>
            <a:ext cx="4772025" cy="400050"/>
          </a:xfrm>
          <a:prstGeom prst="rect">
            <a:avLst/>
          </a:prstGeom>
          <a:solidFill>
            <a:srgbClr val="CCFFCC"/>
          </a:solidFill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  <a:cs typeface="Arial" charset="0"/>
              </a:rPr>
              <a:t>Each tile is a task with a single CCFinder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990600" y="1285875"/>
            <a:ext cx="3082925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Embarrassingly parallel problem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4718050" y="1300163"/>
            <a:ext cx="4152900" cy="3968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D-CCFinder (Distributed CCFinder)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F9ACD-D25D-440B-AB19-FFD171ED44CD}" type="slidenum">
              <a:rPr lang="en-US" altLang="ja-JP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/>
              <a:t>Result of FreeBSD Ports Collection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100" y="1682750"/>
            <a:ext cx="3903663" cy="426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8" y="1682750"/>
            <a:ext cx="4208462" cy="4464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632450" y="1298575"/>
            <a:ext cx="3116263" cy="39687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571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  <a:cs typeface="Arial" charset="0"/>
              </a:rPr>
              <a:t>10.8GB/403M LOC in C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384425" y="6194425"/>
            <a:ext cx="6702425" cy="549275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tint val="0"/>
                  <a:invGamma/>
                </a:srgb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571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sz="1000">
                <a:latin typeface="Arial Black" pitchFamily="34" charset="0"/>
                <a:ea typeface="HGP創英角ｺﾞｼｯｸUB" pitchFamily="50" charset="-128"/>
                <a:cs typeface="Arial" charset="0"/>
              </a:rPr>
              <a:t>Livieri, S., Higo, Y., Matsushita, M., Inoue, K., “Very-Large Scale Code Clone Analysis and Visualization of Open Source Programs Using Distributed CCFinder: D-CCFinder“, International Conference on Software Engineering, Minneapolis, MN. (May 2007, to appear)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72A57-F918-4598-B6B2-EF8C95D2217B}" type="slidenum">
              <a:rPr lang="en-US" altLang="ja-JP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800" dirty="0" smtClean="0"/>
              <a:t>Result of 136 Linux Kernels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96975"/>
            <a:ext cx="5295900" cy="5446713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6443663" y="1331913"/>
            <a:ext cx="2227262" cy="762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33725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571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  <a:cs typeface="Arial" charset="0"/>
              </a:rPr>
              <a:t>7.4GB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>
                <a:latin typeface="HGP創英角ｺﾞｼｯｸUB" pitchFamily="50" charset="-128"/>
                <a:ea typeface="HGP創英角ｺﾞｼｯｸUB" pitchFamily="50" charset="-128"/>
                <a:cs typeface="Arial" charset="0"/>
              </a:rPr>
              <a:t>260M LOC in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 File Clone Finder </a:t>
            </a:r>
            <a:r>
              <a:rPr kumimoji="1" lang="en-US" altLang="ja-JP" dirty="0" err="1" smtClean="0"/>
              <a:t>FCFiner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255837"/>
          </a:xfrm>
        </p:spPr>
        <p:txBody>
          <a:bodyPr/>
          <a:lstStyle/>
          <a:p>
            <a:r>
              <a:rPr lang="en-US" altLang="ja-JP" dirty="0" smtClean="0"/>
              <a:t>Efficiently f</a:t>
            </a:r>
            <a:r>
              <a:rPr kumimoji="1" lang="en-US" altLang="ja-JP" dirty="0" smtClean="0"/>
              <a:t>ind only file copies</a:t>
            </a:r>
          </a:p>
          <a:p>
            <a:pPr lvl="1"/>
            <a:r>
              <a:rPr lang="en-US" altLang="ja-JP" dirty="0" smtClean="0"/>
              <a:t>Except for comments and spacing</a:t>
            </a:r>
          </a:p>
          <a:p>
            <a:r>
              <a:rPr lang="en-US" altLang="ja-JP" dirty="0" smtClean="0"/>
              <a:t>Tokenization and hashing technique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11A2B-8808-4F87-A6BD-2E078D437C30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3597275"/>
            <a:ext cx="8978524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for FreeBSD Ports Collection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808037"/>
          </a:xfrm>
        </p:spPr>
        <p:txBody>
          <a:bodyPr/>
          <a:lstStyle/>
          <a:p>
            <a:r>
              <a:rPr lang="en-US" altLang="ja-JP" dirty="0" smtClean="0"/>
              <a:t>14.6 hours for 7GBytes target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11A2B-8808-4F87-A6BD-2E078D437C30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1733550"/>
            <a:ext cx="704532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4945-8930-4B73-B6EE-FAD601BA4C5D}" type="slidenum">
              <a:rPr lang="en-US" altLang="ja-JP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What is Code Clone?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84300"/>
            <a:ext cx="8496300" cy="5473700"/>
          </a:xfrm>
        </p:spPr>
        <p:txBody>
          <a:bodyPr/>
          <a:lstStyle/>
          <a:p>
            <a:pPr eaLnBrk="1" hangingPunct="1"/>
            <a:r>
              <a:rPr lang="en-US" altLang="ja-JP" sz="2000" smtClean="0"/>
              <a:t>A code fragment which has </a:t>
            </a:r>
            <a:br>
              <a:rPr lang="en-US" altLang="ja-JP" sz="2000" smtClean="0"/>
            </a:br>
            <a:r>
              <a:rPr lang="en-US" altLang="ja-JP" sz="2000" smtClean="0"/>
              <a:t>identical or similar code fragments </a:t>
            </a:r>
            <a:br>
              <a:rPr lang="en-US" altLang="ja-JP" sz="2000" smtClean="0"/>
            </a:br>
            <a:r>
              <a:rPr lang="en-US" altLang="ja-JP" sz="2000" smtClean="0"/>
              <a:t>in source code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Introduced in  source code</a:t>
            </a:r>
            <a:br>
              <a:rPr lang="en-US" altLang="ja-JP" sz="2000" smtClean="0"/>
            </a:br>
            <a:r>
              <a:rPr lang="en-US" altLang="ja-JP" sz="2000" smtClean="0"/>
              <a:t> because of various reasons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code reuse by `copy-and-paste’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stereotyped function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ex. file open, DB connect,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000" smtClean="0"/>
              <a:t>intentional iteration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ja-JP" sz="1800" smtClean="0"/>
              <a:t>performance enhancement</a:t>
            </a:r>
          </a:p>
          <a:p>
            <a:pPr eaLnBrk="1" hangingPunct="1"/>
            <a:r>
              <a:rPr lang="en-US" altLang="ja-JP" sz="2000" smtClean="0"/>
              <a:t>It makes software maintenance more difficult</a:t>
            </a:r>
          </a:p>
          <a:p>
            <a:pPr lvl="1" eaLnBrk="1" hangingPunct="1"/>
            <a:r>
              <a:rPr lang="en-US" altLang="ja-JP" sz="2000" smtClean="0"/>
              <a:t>If we modify a code clone with many similar code fragments, it is necessary to consider whether or not we have to modify each of them</a:t>
            </a:r>
          </a:p>
          <a:p>
            <a:pPr lvl="2" eaLnBrk="1" hangingPunct="1"/>
            <a:r>
              <a:rPr lang="en-US" altLang="ja-JP" sz="1800" smtClean="0"/>
              <a:t>We easily overlook</a:t>
            </a: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5486400" y="1557338"/>
            <a:ext cx="3744913" cy="3168650"/>
            <a:chOff x="3379" y="1207"/>
            <a:chExt cx="2359" cy="1996"/>
          </a:xfrm>
        </p:grpSpPr>
        <p:sp>
          <p:nvSpPr>
            <p:cNvPr id="8199" name="Rectangle 5"/>
            <p:cNvSpPr>
              <a:spLocks noChangeArrowheads="1"/>
            </p:cNvSpPr>
            <p:nvPr/>
          </p:nvSpPr>
          <p:spPr bwMode="auto">
            <a:xfrm>
              <a:off x="3379" y="1207"/>
              <a:ext cx="2313" cy="1996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8200" name="Group 6"/>
            <p:cNvGrpSpPr>
              <a:grpSpLocks noChangeAspect="1"/>
            </p:cNvGrpSpPr>
            <p:nvPr/>
          </p:nvGrpSpPr>
          <p:grpSpPr bwMode="auto">
            <a:xfrm>
              <a:off x="3515" y="1752"/>
              <a:ext cx="863" cy="1122"/>
              <a:chOff x="1348" y="2578"/>
              <a:chExt cx="863" cy="1122"/>
            </a:xfrm>
          </p:grpSpPr>
          <p:sp>
            <p:nvSpPr>
              <p:cNvPr id="8220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348" y="2578"/>
                <a:ext cx="863" cy="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1" name="Freeform 8"/>
              <p:cNvSpPr>
                <a:spLocks/>
              </p:cNvSpPr>
              <p:nvPr/>
            </p:nvSpPr>
            <p:spPr bwMode="auto">
              <a:xfrm>
                <a:off x="1362" y="2591"/>
                <a:ext cx="836" cy="1096"/>
              </a:xfrm>
              <a:custGeom>
                <a:avLst/>
                <a:gdLst>
                  <a:gd name="T0" fmla="*/ 0 w 836"/>
                  <a:gd name="T1" fmla="*/ 0 h 1096"/>
                  <a:gd name="T2" fmla="*/ 0 w 836"/>
                  <a:gd name="T3" fmla="*/ 1096 h 1096"/>
                  <a:gd name="T4" fmla="*/ 836 w 836"/>
                  <a:gd name="T5" fmla="*/ 1096 h 1096"/>
                  <a:gd name="T6" fmla="*/ 836 w 836"/>
                  <a:gd name="T7" fmla="*/ 200 h 1096"/>
                  <a:gd name="T8" fmla="*/ 627 w 836"/>
                  <a:gd name="T9" fmla="*/ 0 h 1096"/>
                  <a:gd name="T10" fmla="*/ 0 w 836"/>
                  <a:gd name="T11" fmla="*/ 0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6"/>
                  <a:gd name="T19" fmla="*/ 0 h 1096"/>
                  <a:gd name="T20" fmla="*/ 836 w 83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6" h="1096">
                    <a:moveTo>
                      <a:pt x="0" y="0"/>
                    </a:moveTo>
                    <a:lnTo>
                      <a:pt x="0" y="1096"/>
                    </a:lnTo>
                    <a:lnTo>
                      <a:pt x="836" y="1096"/>
                    </a:lnTo>
                    <a:lnTo>
                      <a:pt x="836" y="200"/>
                    </a:lnTo>
                    <a:lnTo>
                      <a:pt x="6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2" name="Freeform 9"/>
              <p:cNvSpPr>
                <a:spLocks/>
              </p:cNvSpPr>
              <p:nvPr/>
            </p:nvSpPr>
            <p:spPr bwMode="auto">
              <a:xfrm>
                <a:off x="1362" y="2591"/>
                <a:ext cx="836" cy="1096"/>
              </a:xfrm>
              <a:custGeom>
                <a:avLst/>
                <a:gdLst>
                  <a:gd name="T0" fmla="*/ 0 w 836"/>
                  <a:gd name="T1" fmla="*/ 0 h 1096"/>
                  <a:gd name="T2" fmla="*/ 0 w 836"/>
                  <a:gd name="T3" fmla="*/ 1096 h 1096"/>
                  <a:gd name="T4" fmla="*/ 836 w 836"/>
                  <a:gd name="T5" fmla="*/ 1096 h 1096"/>
                  <a:gd name="T6" fmla="*/ 836 w 836"/>
                  <a:gd name="T7" fmla="*/ 200 h 1096"/>
                  <a:gd name="T8" fmla="*/ 627 w 836"/>
                  <a:gd name="T9" fmla="*/ 0 h 1096"/>
                  <a:gd name="T10" fmla="*/ 0 w 836"/>
                  <a:gd name="T11" fmla="*/ 0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6"/>
                  <a:gd name="T19" fmla="*/ 0 h 1096"/>
                  <a:gd name="T20" fmla="*/ 836 w 83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6" h="1096">
                    <a:moveTo>
                      <a:pt x="0" y="0"/>
                    </a:moveTo>
                    <a:lnTo>
                      <a:pt x="0" y="1096"/>
                    </a:lnTo>
                    <a:lnTo>
                      <a:pt x="836" y="1096"/>
                    </a:lnTo>
                    <a:lnTo>
                      <a:pt x="836" y="200"/>
                    </a:lnTo>
                    <a:lnTo>
                      <a:pt x="6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3" name="Freeform 10"/>
              <p:cNvSpPr>
                <a:spLocks/>
              </p:cNvSpPr>
              <p:nvPr/>
            </p:nvSpPr>
            <p:spPr bwMode="auto">
              <a:xfrm>
                <a:off x="1989" y="2591"/>
                <a:ext cx="209" cy="200"/>
              </a:xfrm>
              <a:custGeom>
                <a:avLst/>
                <a:gdLst>
                  <a:gd name="T0" fmla="*/ 0 w 209"/>
                  <a:gd name="T1" fmla="*/ 0 h 200"/>
                  <a:gd name="T2" fmla="*/ 209 w 209"/>
                  <a:gd name="T3" fmla="*/ 200 h 200"/>
                  <a:gd name="T4" fmla="*/ 0 w 209"/>
                  <a:gd name="T5" fmla="*/ 200 h 200"/>
                  <a:gd name="T6" fmla="*/ 0 w 209"/>
                  <a:gd name="T7" fmla="*/ 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9"/>
                  <a:gd name="T13" fmla="*/ 0 h 200"/>
                  <a:gd name="T14" fmla="*/ 209 w 209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9" h="200">
                    <a:moveTo>
                      <a:pt x="0" y="0"/>
                    </a:moveTo>
                    <a:lnTo>
                      <a:pt x="209" y="200"/>
                    </a:lnTo>
                    <a:lnTo>
                      <a:pt x="0" y="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4" name="Freeform 11"/>
              <p:cNvSpPr>
                <a:spLocks/>
              </p:cNvSpPr>
              <p:nvPr/>
            </p:nvSpPr>
            <p:spPr bwMode="auto">
              <a:xfrm>
                <a:off x="1989" y="2591"/>
                <a:ext cx="209" cy="200"/>
              </a:xfrm>
              <a:custGeom>
                <a:avLst/>
                <a:gdLst>
                  <a:gd name="T0" fmla="*/ 0 w 209"/>
                  <a:gd name="T1" fmla="*/ 0 h 200"/>
                  <a:gd name="T2" fmla="*/ 209 w 209"/>
                  <a:gd name="T3" fmla="*/ 200 h 200"/>
                  <a:gd name="T4" fmla="*/ 0 w 209"/>
                  <a:gd name="T5" fmla="*/ 200 h 200"/>
                  <a:gd name="T6" fmla="*/ 0 w 209"/>
                  <a:gd name="T7" fmla="*/ 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9"/>
                  <a:gd name="T13" fmla="*/ 0 h 200"/>
                  <a:gd name="T14" fmla="*/ 209 w 209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9" h="200">
                    <a:moveTo>
                      <a:pt x="0" y="0"/>
                    </a:moveTo>
                    <a:lnTo>
                      <a:pt x="209" y="200"/>
                    </a:lnTo>
                    <a:lnTo>
                      <a:pt x="0" y="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5" name="Freeform 12"/>
              <p:cNvSpPr>
                <a:spLocks/>
              </p:cNvSpPr>
              <p:nvPr/>
            </p:nvSpPr>
            <p:spPr bwMode="auto">
              <a:xfrm>
                <a:off x="1414" y="3039"/>
                <a:ext cx="732" cy="150"/>
              </a:xfrm>
              <a:custGeom>
                <a:avLst/>
                <a:gdLst>
                  <a:gd name="T0" fmla="*/ 0 w 732"/>
                  <a:gd name="T1" fmla="*/ 0 h 150"/>
                  <a:gd name="T2" fmla="*/ 732 w 732"/>
                  <a:gd name="T3" fmla="*/ 0 h 150"/>
                  <a:gd name="T4" fmla="*/ 732 w 732"/>
                  <a:gd name="T5" fmla="*/ 100 h 150"/>
                  <a:gd name="T6" fmla="*/ 470 w 732"/>
                  <a:gd name="T7" fmla="*/ 100 h 150"/>
                  <a:gd name="T8" fmla="*/ 470 w 732"/>
                  <a:gd name="T9" fmla="*/ 150 h 150"/>
                  <a:gd name="T10" fmla="*/ 0 w 732"/>
                  <a:gd name="T11" fmla="*/ 150 h 150"/>
                  <a:gd name="T12" fmla="*/ 0 w 732"/>
                  <a:gd name="T13" fmla="*/ 0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50"/>
                  <a:gd name="T23" fmla="*/ 732 w 732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50">
                    <a:moveTo>
                      <a:pt x="0" y="0"/>
                    </a:moveTo>
                    <a:lnTo>
                      <a:pt x="732" y="0"/>
                    </a:lnTo>
                    <a:lnTo>
                      <a:pt x="732" y="100"/>
                    </a:lnTo>
                    <a:lnTo>
                      <a:pt x="470" y="100"/>
                    </a:lnTo>
                    <a:lnTo>
                      <a:pt x="470" y="150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6" name="Freeform 13"/>
              <p:cNvSpPr>
                <a:spLocks/>
              </p:cNvSpPr>
              <p:nvPr/>
            </p:nvSpPr>
            <p:spPr bwMode="auto">
              <a:xfrm>
                <a:off x="1414" y="3039"/>
                <a:ext cx="732" cy="150"/>
              </a:xfrm>
              <a:custGeom>
                <a:avLst/>
                <a:gdLst>
                  <a:gd name="T0" fmla="*/ 0 w 732"/>
                  <a:gd name="T1" fmla="*/ 0 h 150"/>
                  <a:gd name="T2" fmla="*/ 732 w 732"/>
                  <a:gd name="T3" fmla="*/ 0 h 150"/>
                  <a:gd name="T4" fmla="*/ 732 w 732"/>
                  <a:gd name="T5" fmla="*/ 100 h 150"/>
                  <a:gd name="T6" fmla="*/ 470 w 732"/>
                  <a:gd name="T7" fmla="*/ 100 h 150"/>
                  <a:gd name="T8" fmla="*/ 470 w 732"/>
                  <a:gd name="T9" fmla="*/ 150 h 150"/>
                  <a:gd name="T10" fmla="*/ 0 w 732"/>
                  <a:gd name="T11" fmla="*/ 150 h 150"/>
                  <a:gd name="T12" fmla="*/ 0 w 732"/>
                  <a:gd name="T13" fmla="*/ 0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50"/>
                  <a:gd name="T23" fmla="*/ 732 w 732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50">
                    <a:moveTo>
                      <a:pt x="0" y="0"/>
                    </a:moveTo>
                    <a:lnTo>
                      <a:pt x="732" y="0"/>
                    </a:lnTo>
                    <a:lnTo>
                      <a:pt x="732" y="100"/>
                    </a:lnTo>
                    <a:lnTo>
                      <a:pt x="470" y="100"/>
                    </a:lnTo>
                    <a:lnTo>
                      <a:pt x="470" y="150"/>
                    </a:lnTo>
                    <a:lnTo>
                      <a:pt x="0" y="15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7" name="Freeform 14"/>
              <p:cNvSpPr>
                <a:spLocks/>
              </p:cNvSpPr>
              <p:nvPr/>
            </p:nvSpPr>
            <p:spPr bwMode="auto">
              <a:xfrm>
                <a:off x="1414" y="3339"/>
                <a:ext cx="732" cy="149"/>
              </a:xfrm>
              <a:custGeom>
                <a:avLst/>
                <a:gdLst>
                  <a:gd name="T0" fmla="*/ 0 w 732"/>
                  <a:gd name="T1" fmla="*/ 0 h 149"/>
                  <a:gd name="T2" fmla="*/ 732 w 732"/>
                  <a:gd name="T3" fmla="*/ 0 h 149"/>
                  <a:gd name="T4" fmla="*/ 732 w 732"/>
                  <a:gd name="T5" fmla="*/ 99 h 149"/>
                  <a:gd name="T6" fmla="*/ 470 w 732"/>
                  <a:gd name="T7" fmla="*/ 99 h 149"/>
                  <a:gd name="T8" fmla="*/ 470 w 732"/>
                  <a:gd name="T9" fmla="*/ 149 h 149"/>
                  <a:gd name="T10" fmla="*/ 0 w 732"/>
                  <a:gd name="T11" fmla="*/ 149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8" name="Freeform 15"/>
              <p:cNvSpPr>
                <a:spLocks/>
              </p:cNvSpPr>
              <p:nvPr/>
            </p:nvSpPr>
            <p:spPr bwMode="auto">
              <a:xfrm>
                <a:off x="1414" y="3339"/>
                <a:ext cx="732" cy="149"/>
              </a:xfrm>
              <a:custGeom>
                <a:avLst/>
                <a:gdLst>
                  <a:gd name="T0" fmla="*/ 0 w 732"/>
                  <a:gd name="T1" fmla="*/ 0 h 149"/>
                  <a:gd name="T2" fmla="*/ 732 w 732"/>
                  <a:gd name="T3" fmla="*/ 0 h 149"/>
                  <a:gd name="T4" fmla="*/ 732 w 732"/>
                  <a:gd name="T5" fmla="*/ 99 h 149"/>
                  <a:gd name="T6" fmla="*/ 470 w 732"/>
                  <a:gd name="T7" fmla="*/ 99 h 149"/>
                  <a:gd name="T8" fmla="*/ 470 w 732"/>
                  <a:gd name="T9" fmla="*/ 149 h 149"/>
                  <a:gd name="T10" fmla="*/ 0 w 732"/>
                  <a:gd name="T11" fmla="*/ 149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9" name="Line 16"/>
              <p:cNvSpPr>
                <a:spLocks noChangeShapeType="1"/>
              </p:cNvSpPr>
              <p:nvPr/>
            </p:nvSpPr>
            <p:spPr bwMode="auto">
              <a:xfrm>
                <a:off x="1435" y="2890"/>
                <a:ext cx="711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0" name="Line 17"/>
              <p:cNvSpPr>
                <a:spLocks noChangeShapeType="1"/>
              </p:cNvSpPr>
              <p:nvPr/>
            </p:nvSpPr>
            <p:spPr bwMode="auto">
              <a:xfrm>
                <a:off x="1435" y="2940"/>
                <a:ext cx="428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1" name="Line 18"/>
              <p:cNvSpPr>
                <a:spLocks noChangeShapeType="1"/>
              </p:cNvSpPr>
              <p:nvPr/>
            </p:nvSpPr>
            <p:spPr bwMode="auto">
              <a:xfrm>
                <a:off x="1435" y="2990"/>
                <a:ext cx="55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2" name="Line 19"/>
              <p:cNvSpPr>
                <a:spLocks noChangeShapeType="1"/>
              </p:cNvSpPr>
              <p:nvPr/>
            </p:nvSpPr>
            <p:spPr bwMode="auto">
              <a:xfrm>
                <a:off x="1435" y="3239"/>
                <a:ext cx="606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3" name="Line 20"/>
              <p:cNvSpPr>
                <a:spLocks noChangeShapeType="1"/>
              </p:cNvSpPr>
              <p:nvPr/>
            </p:nvSpPr>
            <p:spPr bwMode="auto">
              <a:xfrm>
                <a:off x="1435" y="3288"/>
                <a:ext cx="397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4" name="Line 21"/>
              <p:cNvSpPr>
                <a:spLocks noChangeShapeType="1"/>
              </p:cNvSpPr>
              <p:nvPr/>
            </p:nvSpPr>
            <p:spPr bwMode="auto">
              <a:xfrm>
                <a:off x="1435" y="2840"/>
                <a:ext cx="428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5" name="Line 22"/>
              <p:cNvSpPr>
                <a:spLocks noChangeShapeType="1"/>
              </p:cNvSpPr>
              <p:nvPr/>
            </p:nvSpPr>
            <p:spPr bwMode="auto">
              <a:xfrm>
                <a:off x="1414" y="3538"/>
                <a:ext cx="428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6" name="Line 23"/>
              <p:cNvSpPr>
                <a:spLocks noChangeShapeType="1"/>
              </p:cNvSpPr>
              <p:nvPr/>
            </p:nvSpPr>
            <p:spPr bwMode="auto">
              <a:xfrm>
                <a:off x="1414" y="3587"/>
                <a:ext cx="55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201" name="Group 24"/>
            <p:cNvGrpSpPr>
              <a:grpSpLocks/>
            </p:cNvGrpSpPr>
            <p:nvPr/>
          </p:nvGrpSpPr>
          <p:grpSpPr bwMode="auto">
            <a:xfrm>
              <a:off x="4694" y="1978"/>
              <a:ext cx="862" cy="1122"/>
              <a:chOff x="3560" y="1434"/>
              <a:chExt cx="862" cy="1122"/>
            </a:xfrm>
          </p:grpSpPr>
          <p:sp>
            <p:nvSpPr>
              <p:cNvPr id="8210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3560" y="1434"/>
                <a:ext cx="862" cy="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1" name="Freeform 26"/>
              <p:cNvSpPr>
                <a:spLocks/>
              </p:cNvSpPr>
              <p:nvPr/>
            </p:nvSpPr>
            <p:spPr bwMode="auto">
              <a:xfrm>
                <a:off x="3572" y="1445"/>
                <a:ext cx="833" cy="1094"/>
              </a:xfrm>
              <a:custGeom>
                <a:avLst/>
                <a:gdLst>
                  <a:gd name="T0" fmla="*/ 0 w 833"/>
                  <a:gd name="T1" fmla="*/ 0 h 1094"/>
                  <a:gd name="T2" fmla="*/ 0 w 833"/>
                  <a:gd name="T3" fmla="*/ 1094 h 1094"/>
                  <a:gd name="T4" fmla="*/ 833 w 833"/>
                  <a:gd name="T5" fmla="*/ 1094 h 1094"/>
                  <a:gd name="T6" fmla="*/ 833 w 833"/>
                  <a:gd name="T7" fmla="*/ 199 h 1094"/>
                  <a:gd name="T8" fmla="*/ 624 w 833"/>
                  <a:gd name="T9" fmla="*/ 0 h 1094"/>
                  <a:gd name="T10" fmla="*/ 0 w 833"/>
                  <a:gd name="T11" fmla="*/ 0 h 10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3"/>
                  <a:gd name="T19" fmla="*/ 0 h 1094"/>
                  <a:gd name="T20" fmla="*/ 833 w 833"/>
                  <a:gd name="T21" fmla="*/ 1094 h 10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3" h="1094">
                    <a:moveTo>
                      <a:pt x="0" y="0"/>
                    </a:moveTo>
                    <a:lnTo>
                      <a:pt x="0" y="1094"/>
                    </a:lnTo>
                    <a:lnTo>
                      <a:pt x="833" y="1094"/>
                    </a:lnTo>
                    <a:lnTo>
                      <a:pt x="833" y="199"/>
                    </a:ln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2" name="Freeform 27"/>
              <p:cNvSpPr>
                <a:spLocks/>
              </p:cNvSpPr>
              <p:nvPr/>
            </p:nvSpPr>
            <p:spPr bwMode="auto">
              <a:xfrm>
                <a:off x="4196" y="1445"/>
                <a:ext cx="209" cy="199"/>
              </a:xfrm>
              <a:custGeom>
                <a:avLst/>
                <a:gdLst>
                  <a:gd name="T0" fmla="*/ 0 w 209"/>
                  <a:gd name="T1" fmla="*/ 0 h 199"/>
                  <a:gd name="T2" fmla="*/ 209 w 209"/>
                  <a:gd name="T3" fmla="*/ 199 h 199"/>
                  <a:gd name="T4" fmla="*/ 0 w 209"/>
                  <a:gd name="T5" fmla="*/ 199 h 199"/>
                  <a:gd name="T6" fmla="*/ 0 w 209"/>
                  <a:gd name="T7" fmla="*/ 0 h 1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9"/>
                  <a:gd name="T13" fmla="*/ 0 h 199"/>
                  <a:gd name="T14" fmla="*/ 209 w 209"/>
                  <a:gd name="T15" fmla="*/ 199 h 1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9" h="199">
                    <a:moveTo>
                      <a:pt x="0" y="0"/>
                    </a:moveTo>
                    <a:lnTo>
                      <a:pt x="209" y="199"/>
                    </a:lnTo>
                    <a:lnTo>
                      <a:pt x="0" y="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3" name="Freeform 28"/>
              <p:cNvSpPr>
                <a:spLocks/>
              </p:cNvSpPr>
              <p:nvPr/>
            </p:nvSpPr>
            <p:spPr bwMode="auto">
              <a:xfrm>
                <a:off x="3624" y="1744"/>
                <a:ext cx="729" cy="149"/>
              </a:xfrm>
              <a:custGeom>
                <a:avLst/>
                <a:gdLst>
                  <a:gd name="T0" fmla="*/ 0 w 729"/>
                  <a:gd name="T1" fmla="*/ 0 h 149"/>
                  <a:gd name="T2" fmla="*/ 729 w 729"/>
                  <a:gd name="T3" fmla="*/ 0 h 149"/>
                  <a:gd name="T4" fmla="*/ 729 w 729"/>
                  <a:gd name="T5" fmla="*/ 99 h 149"/>
                  <a:gd name="T6" fmla="*/ 468 w 729"/>
                  <a:gd name="T7" fmla="*/ 99 h 149"/>
                  <a:gd name="T8" fmla="*/ 468 w 729"/>
                  <a:gd name="T9" fmla="*/ 149 h 149"/>
                  <a:gd name="T10" fmla="*/ 0 w 729"/>
                  <a:gd name="T11" fmla="*/ 149 h 149"/>
                  <a:gd name="T12" fmla="*/ 0 w 729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9"/>
                  <a:gd name="T22" fmla="*/ 0 h 149"/>
                  <a:gd name="T23" fmla="*/ 729 w 729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9" h="149">
                    <a:moveTo>
                      <a:pt x="0" y="0"/>
                    </a:moveTo>
                    <a:lnTo>
                      <a:pt x="729" y="0"/>
                    </a:lnTo>
                    <a:lnTo>
                      <a:pt x="729" y="99"/>
                    </a:lnTo>
                    <a:lnTo>
                      <a:pt x="468" y="99"/>
                    </a:lnTo>
                    <a:lnTo>
                      <a:pt x="468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4" name="Line 29"/>
              <p:cNvSpPr>
                <a:spLocks noChangeShapeType="1"/>
              </p:cNvSpPr>
              <p:nvPr/>
            </p:nvSpPr>
            <p:spPr bwMode="auto">
              <a:xfrm>
                <a:off x="3624" y="1992"/>
                <a:ext cx="70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5" name="Line 30"/>
              <p:cNvSpPr>
                <a:spLocks noChangeShapeType="1"/>
              </p:cNvSpPr>
              <p:nvPr/>
            </p:nvSpPr>
            <p:spPr bwMode="auto">
              <a:xfrm>
                <a:off x="3624" y="2042"/>
                <a:ext cx="4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6" name="Line 31"/>
              <p:cNvSpPr>
                <a:spLocks noChangeShapeType="1"/>
              </p:cNvSpPr>
              <p:nvPr/>
            </p:nvSpPr>
            <p:spPr bwMode="auto">
              <a:xfrm>
                <a:off x="3624" y="2092"/>
                <a:ext cx="54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7" name="Line 32"/>
              <p:cNvSpPr>
                <a:spLocks noChangeShapeType="1"/>
              </p:cNvSpPr>
              <p:nvPr/>
            </p:nvSpPr>
            <p:spPr bwMode="auto">
              <a:xfrm>
                <a:off x="3624" y="1942"/>
                <a:ext cx="4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8" name="Line 33"/>
              <p:cNvSpPr>
                <a:spLocks noChangeShapeType="1"/>
              </p:cNvSpPr>
              <p:nvPr/>
            </p:nvSpPr>
            <p:spPr bwMode="auto">
              <a:xfrm>
                <a:off x="3624" y="1644"/>
                <a:ext cx="4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9" name="Line 34"/>
              <p:cNvSpPr>
                <a:spLocks noChangeShapeType="1"/>
              </p:cNvSpPr>
              <p:nvPr/>
            </p:nvSpPr>
            <p:spPr bwMode="auto">
              <a:xfrm>
                <a:off x="3624" y="1694"/>
                <a:ext cx="54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8202" name="AutoShape 35"/>
            <p:cNvCxnSpPr>
              <a:cxnSpLocks noChangeShapeType="1"/>
              <a:stCxn id="8226" idx="6"/>
              <a:endCxn id="8228" idx="6"/>
            </p:cNvCxnSpPr>
            <p:nvPr/>
          </p:nvCxnSpPr>
          <p:spPr bwMode="auto">
            <a:xfrm rot="10800000" flipH="1" flipV="1">
              <a:off x="3581" y="2213"/>
              <a:ext cx="1" cy="300"/>
            </a:xfrm>
            <a:prstGeom prst="curvedConnector3">
              <a:avLst>
                <a:gd name="adj1" fmla="val -144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03" name="AutoShape 36"/>
            <p:cNvCxnSpPr>
              <a:cxnSpLocks noChangeShapeType="1"/>
              <a:stCxn id="8226" idx="2"/>
              <a:endCxn id="8213" idx="6"/>
            </p:cNvCxnSpPr>
            <p:nvPr/>
          </p:nvCxnSpPr>
          <p:spPr bwMode="auto">
            <a:xfrm flipV="1">
              <a:off x="4313" y="2288"/>
              <a:ext cx="445" cy="25"/>
            </a:xfrm>
            <a:prstGeom prst="curvedConnector3">
              <a:avLst>
                <a:gd name="adj1" fmla="val 4988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8204" name="Group 37"/>
            <p:cNvGrpSpPr>
              <a:grpSpLocks/>
            </p:cNvGrpSpPr>
            <p:nvPr/>
          </p:nvGrpSpPr>
          <p:grpSpPr bwMode="auto">
            <a:xfrm>
              <a:off x="3491" y="1434"/>
              <a:ext cx="732" cy="149"/>
              <a:chOff x="3672" y="2299"/>
              <a:chExt cx="732" cy="149"/>
            </a:xfrm>
          </p:grpSpPr>
          <p:sp>
            <p:nvSpPr>
              <p:cNvPr id="8208" name="Freeform 38"/>
              <p:cNvSpPr>
                <a:spLocks/>
              </p:cNvSpPr>
              <p:nvPr/>
            </p:nvSpPr>
            <p:spPr bwMode="auto">
              <a:xfrm>
                <a:off x="3672" y="2299"/>
                <a:ext cx="732" cy="149"/>
              </a:xfrm>
              <a:custGeom>
                <a:avLst/>
                <a:gdLst>
                  <a:gd name="T0" fmla="*/ 0 w 732"/>
                  <a:gd name="T1" fmla="*/ 0 h 149"/>
                  <a:gd name="T2" fmla="*/ 732 w 732"/>
                  <a:gd name="T3" fmla="*/ 0 h 149"/>
                  <a:gd name="T4" fmla="*/ 732 w 732"/>
                  <a:gd name="T5" fmla="*/ 99 h 149"/>
                  <a:gd name="T6" fmla="*/ 470 w 732"/>
                  <a:gd name="T7" fmla="*/ 99 h 149"/>
                  <a:gd name="T8" fmla="*/ 470 w 732"/>
                  <a:gd name="T9" fmla="*/ 149 h 149"/>
                  <a:gd name="T10" fmla="*/ 0 w 732"/>
                  <a:gd name="T11" fmla="*/ 149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9" name="Freeform 39"/>
              <p:cNvSpPr>
                <a:spLocks/>
              </p:cNvSpPr>
              <p:nvPr/>
            </p:nvSpPr>
            <p:spPr bwMode="auto">
              <a:xfrm>
                <a:off x="3672" y="2299"/>
                <a:ext cx="732" cy="149"/>
              </a:xfrm>
              <a:custGeom>
                <a:avLst/>
                <a:gdLst>
                  <a:gd name="T0" fmla="*/ 0 w 732"/>
                  <a:gd name="T1" fmla="*/ 0 h 149"/>
                  <a:gd name="T2" fmla="*/ 732 w 732"/>
                  <a:gd name="T3" fmla="*/ 0 h 149"/>
                  <a:gd name="T4" fmla="*/ 732 w 732"/>
                  <a:gd name="T5" fmla="*/ 99 h 149"/>
                  <a:gd name="T6" fmla="*/ 470 w 732"/>
                  <a:gd name="T7" fmla="*/ 99 h 149"/>
                  <a:gd name="T8" fmla="*/ 470 w 732"/>
                  <a:gd name="T9" fmla="*/ 149 h 149"/>
                  <a:gd name="T10" fmla="*/ 0 w 732"/>
                  <a:gd name="T11" fmla="*/ 149 h 149"/>
                  <a:gd name="T12" fmla="*/ 0 w 732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149"/>
                  <a:gd name="T23" fmla="*/ 732 w 732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149">
                    <a:moveTo>
                      <a:pt x="0" y="0"/>
                    </a:moveTo>
                    <a:lnTo>
                      <a:pt x="732" y="0"/>
                    </a:lnTo>
                    <a:lnTo>
                      <a:pt x="732" y="99"/>
                    </a:lnTo>
                    <a:lnTo>
                      <a:pt x="470" y="99"/>
                    </a:lnTo>
                    <a:lnTo>
                      <a:pt x="470" y="149"/>
                    </a:lnTo>
                    <a:lnTo>
                      <a:pt x="0" y="1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205" name="Line 40"/>
            <p:cNvSpPr>
              <a:spLocks noChangeShapeType="1"/>
            </p:cNvSpPr>
            <p:nvPr/>
          </p:nvSpPr>
          <p:spPr bwMode="auto">
            <a:xfrm>
              <a:off x="3470" y="1706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6" name="Text Box 41"/>
            <p:cNvSpPr txBox="1">
              <a:spLocks noChangeArrowheads="1"/>
            </p:cNvSpPr>
            <p:nvPr/>
          </p:nvSpPr>
          <p:spPr bwMode="auto">
            <a:xfrm>
              <a:off x="4241" y="1343"/>
              <a:ext cx="140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ja-JP">
                  <a:latin typeface="Times New Roman" pitchFamily="18" charset="0"/>
                </a:rPr>
                <a:t>code clone</a:t>
              </a:r>
            </a:p>
          </p:txBody>
        </p:sp>
        <p:sp>
          <p:nvSpPr>
            <p:cNvPr id="8207" name="Text Box 42"/>
            <p:cNvSpPr txBox="1">
              <a:spLocks noChangeArrowheads="1"/>
            </p:cNvSpPr>
            <p:nvPr/>
          </p:nvSpPr>
          <p:spPr bwMode="auto">
            <a:xfrm>
              <a:off x="4241" y="1547"/>
              <a:ext cx="149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ja-JP">
                  <a:latin typeface="Times New Roman" pitchFamily="18" charset="0"/>
                </a:rPr>
                <a:t>copy-and-paste</a:t>
              </a:r>
            </a:p>
          </p:txBody>
        </p:sp>
      </p:grpSp>
      <p:sp>
        <p:nvSpPr>
          <p:cNvPr id="8198" name="Rectangle 43"/>
          <p:cNvSpPr>
            <a:spLocks noChangeArrowheads="1"/>
          </p:cNvSpPr>
          <p:nvPr/>
        </p:nvSpPr>
        <p:spPr bwMode="auto">
          <a:xfrm>
            <a:off x="179388" y="2133600"/>
            <a:ext cx="50403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2663" lvl="2" indent="-261938">
              <a:lnSpc>
                <a:spcPct val="80000"/>
              </a:lnSpc>
              <a:spcBef>
                <a:spcPct val="20000"/>
              </a:spcBef>
              <a:buClr>
                <a:srgbClr val="CC7900"/>
              </a:buClr>
              <a:buSzPct val="80000"/>
              <a:buFont typeface="Wingdings" pitchFamily="2" charset="2"/>
              <a:buChar char="u"/>
            </a:pPr>
            <a:endParaRPr lang="ja-JP" altLang="ja-JP">
              <a:latin typeface="Arial Unicode MS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Analysis for FreeBSD Ports Collection (2)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11A2B-8808-4F87-A6BD-2E078D437C30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071563"/>
            <a:ext cx="8029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C0057-034D-4BA9-A084-8569DBD2222A}" type="slidenum">
              <a:rPr lang="en-US" altLang="ja-JP"/>
              <a:pPr>
                <a:defRPr/>
              </a:pPr>
              <a:t>32</a:t>
            </a:fld>
            <a:endParaRPr lang="en-US" altLang="ja-JP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Conclusion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856662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We have developed Code clone analysis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err="1" smtClean="0"/>
              <a:t>CCFinder</a:t>
            </a:r>
            <a:r>
              <a:rPr lang="en-US" altLang="ja-JP" dirty="0" smtClean="0"/>
              <a:t> family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dirty="0" err="1" smtClean="0"/>
              <a:t>CCFinder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CCFinderX</a:t>
            </a:r>
            <a:r>
              <a:rPr lang="en-US" altLang="ja-JP" dirty="0" smtClean="0"/>
              <a:t>, Gemini,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Scalable tools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dirty="0" smtClean="0"/>
              <a:t>D-</a:t>
            </a:r>
            <a:r>
              <a:rPr lang="en-US" altLang="ja-JP" dirty="0" err="1" smtClean="0"/>
              <a:t>CCFinder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Yocca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FCFinder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We have promoted academic-industrial collaboration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Applied to many industry practices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9BDB40-F816-4DFE-A53E-71C45B5294EC}" type="slidenum">
              <a:rPr lang="en-US" altLang="ja-JP"/>
              <a:pPr>
                <a:defRPr/>
              </a:pPr>
              <a:t>33</a:t>
            </a:fld>
            <a:endParaRPr lang="en-US" altLang="ja-JP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ja-JP" sz="2800" dirty="0" smtClean="0"/>
              <a:t>5th </a:t>
            </a:r>
            <a:r>
              <a:rPr lang="en-US" altLang="ja-JP" sz="2800" dirty="0" smtClean="0"/>
              <a:t>International Workshop on Software Clones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</a:rPr>
              <a:t>IWSC2011</a:t>
            </a:r>
            <a:endParaRPr lang="en-US" altLang="ja-JP" sz="1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In conjunction with </a:t>
            </a:r>
            <a:r>
              <a:rPr lang="en-US" altLang="ja-JP" dirty="0" err="1" smtClean="0"/>
              <a:t>33</a:t>
            </a:r>
            <a:r>
              <a:rPr lang="en-US" altLang="ja-JP" baseline="30000" dirty="0" err="1" smtClean="0"/>
              <a:t>nd</a:t>
            </a:r>
            <a:r>
              <a:rPr lang="en-US" altLang="ja-JP" dirty="0" smtClean="0"/>
              <a:t> </a:t>
            </a:r>
            <a:r>
              <a:rPr lang="en-US" altLang="ja-JP" dirty="0" smtClean="0"/>
              <a:t>International Conference on Software Engineering </a:t>
            </a:r>
            <a:r>
              <a:rPr lang="en-US" altLang="ja-JP" dirty="0" err="1" smtClean="0"/>
              <a:t>ICSE2011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May 2011 </a:t>
            </a:r>
            <a:r>
              <a:rPr lang="en-US" altLang="ja-JP" dirty="0" smtClean="0"/>
              <a:t>@ </a:t>
            </a:r>
            <a:r>
              <a:rPr lang="en-US" altLang="ja-JP" dirty="0" smtClean="0"/>
              <a:t>Honolulu</a:t>
            </a:r>
            <a:r>
              <a:rPr lang="en-US" altLang="ja-JP" smtClean="0"/>
              <a:t>, Hawaii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884F1-4249-404E-8D2C-D97A4177B4A9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smtClean="0"/>
              <a:t>Simple Example 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403350" y="1562100"/>
            <a:ext cx="5562600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>
                <a:latin typeface="Times New Roman" pitchFamily="18" charset="0"/>
              </a:rPr>
              <a:t>AFG::AFG(JaObject* obj) {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objname = “afg";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object = obj;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}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AFG::~AFG() {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for(unsigned int i = 0; i &lt; children.size(); i++)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  if(children[i] != NULL)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    delete children[i];</a:t>
            </a:r>
          </a:p>
          <a:p>
            <a:pPr eaLnBrk="0" hangingPunct="0"/>
            <a:endParaRPr kumimoji="0" lang="en-US" altLang="ja-JP">
              <a:latin typeface="Times New Roman" pitchFamily="18" charset="0"/>
            </a:endParaRP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...</a:t>
            </a:r>
          </a:p>
          <a:p>
            <a:pPr eaLnBrk="0" hangingPunct="0"/>
            <a:endParaRPr kumimoji="0" lang="en-US" altLang="ja-JP">
              <a:latin typeface="Times New Roman" pitchFamily="18" charset="0"/>
            </a:endParaRP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for(unsigned int i = 0; 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                       i &lt; nodes.size(); i++)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    if(nodes[i] != NULL)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      delete nodes[i];</a:t>
            </a:r>
          </a:p>
          <a:p>
            <a:pPr eaLnBrk="0" hangingPunct="0"/>
            <a:r>
              <a:rPr kumimoji="0" lang="en-US" altLang="ja-JP">
                <a:latin typeface="Times New Roman" pitchFamily="18" charset="0"/>
              </a:rPr>
              <a:t>}</a:t>
            </a:r>
            <a:endParaRPr kumimoji="0" lang="en-US" altLang="ja-JP" sz="2400">
              <a:latin typeface="Times New Roman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403350" y="3111500"/>
            <a:ext cx="5562600" cy="936625"/>
          </a:xfrm>
          <a:prstGeom prst="rect">
            <a:avLst/>
          </a:prstGeom>
          <a:solidFill>
            <a:srgbClr val="00FF00">
              <a:alpha val="29019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412875" y="4983163"/>
            <a:ext cx="5545138" cy="1152525"/>
          </a:xfrm>
          <a:prstGeom prst="rect">
            <a:avLst/>
          </a:prstGeom>
          <a:solidFill>
            <a:srgbClr val="FF9900">
              <a:alpha val="29019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3" name="Arc 6"/>
          <p:cNvSpPr>
            <a:spLocks/>
          </p:cNvSpPr>
          <p:nvPr/>
        </p:nvSpPr>
        <p:spPr bwMode="auto">
          <a:xfrm>
            <a:off x="6958013" y="3616325"/>
            <a:ext cx="431800" cy="935038"/>
          </a:xfrm>
          <a:custGeom>
            <a:avLst/>
            <a:gdLst>
              <a:gd name="T0" fmla="*/ 0 w 21600"/>
              <a:gd name="T1" fmla="*/ 0 h 21600"/>
              <a:gd name="T2" fmla="*/ 8632001 w 21600"/>
              <a:gd name="T3" fmla="*/ 40476666 h 21600"/>
              <a:gd name="T4" fmla="*/ 0 w 21600"/>
              <a:gd name="T5" fmla="*/ 4047666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4" name="Arc 7"/>
          <p:cNvSpPr>
            <a:spLocks/>
          </p:cNvSpPr>
          <p:nvPr/>
        </p:nvSpPr>
        <p:spPr bwMode="auto">
          <a:xfrm flipV="1">
            <a:off x="6958013" y="4494213"/>
            <a:ext cx="431800" cy="935037"/>
          </a:xfrm>
          <a:custGeom>
            <a:avLst/>
            <a:gdLst>
              <a:gd name="T0" fmla="*/ 0 w 21600"/>
              <a:gd name="T1" fmla="*/ 0 h 21600"/>
              <a:gd name="T2" fmla="*/ 8632001 w 21600"/>
              <a:gd name="T3" fmla="*/ 40476579 h 21600"/>
              <a:gd name="T4" fmla="*/ 0 w 21600"/>
              <a:gd name="T5" fmla="*/ 4047657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8D41A-1BCF-432A-8AD2-E9F3909ACAFF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Definition of Code Clone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5256212"/>
          </a:xfrm>
        </p:spPr>
        <p:txBody>
          <a:bodyPr/>
          <a:lstStyle/>
          <a:p>
            <a:pPr marL="533400" indent="-533400" eaLnBrk="1" hangingPunct="1"/>
            <a:r>
              <a:rPr lang="en-US" altLang="ja-JP" sz="2400" dirty="0" smtClean="0"/>
              <a:t>No single or generic definition of code clone</a:t>
            </a:r>
          </a:p>
          <a:p>
            <a:pPr marL="952500" lvl="1" indent="-495300" eaLnBrk="1" hangingPunct="1"/>
            <a:r>
              <a:rPr lang="en-US" altLang="ja-JP" sz="2400" dirty="0" smtClean="0"/>
              <a:t>Each researcher has own definition, but common understanding</a:t>
            </a:r>
          </a:p>
          <a:p>
            <a:pPr marL="1393825" lvl="2" indent="-495300" eaLnBrk="1" hangingPunct="1"/>
            <a:r>
              <a:rPr lang="en-US" altLang="ja-JP" sz="2000" dirty="0" smtClean="0"/>
              <a:t>Type 1 clone: syntactical equivalence</a:t>
            </a:r>
          </a:p>
          <a:p>
            <a:pPr marL="1393825" lvl="2" indent="-495300" eaLnBrk="1" hangingPunct="1"/>
            <a:r>
              <a:rPr lang="en-US" altLang="ja-JP" sz="2000" dirty="0" smtClean="0"/>
              <a:t>Type 2 clone: parameterized syntactical equivalence </a:t>
            </a:r>
          </a:p>
          <a:p>
            <a:pPr marL="1393825" lvl="2" indent="-495300" eaLnBrk="1" hangingPunct="1"/>
            <a:r>
              <a:rPr lang="en-US" altLang="ja-JP" sz="2000" dirty="0" smtClean="0"/>
              <a:t>Type 3 clone: others (semantic equivalence, deleted/added, …)</a:t>
            </a:r>
          </a:p>
          <a:p>
            <a:pPr marL="533400" indent="-533400" eaLnBrk="1" hangingPunct="1"/>
            <a:r>
              <a:rPr lang="en-US" altLang="ja-JP" sz="2400" dirty="0" smtClean="0"/>
              <a:t>Various detection methods</a:t>
            </a:r>
          </a:p>
          <a:p>
            <a:pPr marL="1393825" lvl="2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 smtClean="0"/>
              <a:t>Line-based comparison (type 1)</a:t>
            </a:r>
          </a:p>
          <a:p>
            <a:pPr marL="1393825" lvl="2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 smtClean="0"/>
              <a:t>AST (Abstract Syntax Tree) based comparison (type 2, 3)</a:t>
            </a:r>
          </a:p>
          <a:p>
            <a:pPr marL="1393825" lvl="2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 smtClean="0"/>
              <a:t>PDG (Program Dependency Graph) based comparison (type 3)</a:t>
            </a:r>
          </a:p>
          <a:p>
            <a:pPr marL="1393825" lvl="2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 smtClean="0"/>
              <a:t>Metrics comparison (type 1, 2)</a:t>
            </a:r>
          </a:p>
          <a:p>
            <a:pPr marL="1393825" lvl="2" indent="-495300" eaLnBrk="1" hangingPunct="1">
              <a:buFont typeface="Wingdings" pitchFamily="2" charset="2"/>
              <a:buAutoNum type="arabicPeriod"/>
            </a:pPr>
            <a:r>
              <a:rPr lang="en-US" altLang="ja-JP" sz="2000" dirty="0" smtClean="0"/>
              <a:t>Token-based comparison (type 2)</a:t>
            </a:r>
          </a:p>
          <a:p>
            <a:pPr marL="952500" lvl="1" indent="-495300" eaLnBrk="1" hangingPunct="1"/>
            <a:endParaRPr lang="en-US" altLang="ja-JP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0BFB6-DB9C-4731-BF4D-B9973283B9B9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1400" dirty="0" smtClean="0"/>
              <a:t>Detection Method</a:t>
            </a:r>
            <a:br>
              <a:rPr lang="en-US" altLang="ja-JP" sz="1400" dirty="0" smtClean="0"/>
            </a:br>
            <a:r>
              <a:rPr lang="en-US" altLang="ja-JP" sz="2800" dirty="0" smtClean="0"/>
              <a:t>Token Based Comparison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Compare token sequences of source code, and identify the similar subsequence as code clones*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Before comparison, tokens of identifier (type name, variable name, method name, …) are replaced by the same special token (parameterization)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The Scalability is very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M Loc / 5-20 min.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900113" y="5527675"/>
            <a:ext cx="7993062" cy="1069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600" dirty="0" smtClean="0">
                <a:latin typeface="Times New Roman" pitchFamily="18" charset="0"/>
              </a:rPr>
              <a:t>* T</a:t>
            </a:r>
            <a:r>
              <a:rPr kumimoji="0" lang="en-US" altLang="ja-JP" sz="1600" dirty="0">
                <a:latin typeface="Times New Roman" pitchFamily="18" charset="0"/>
              </a:rPr>
              <a:t>. </a:t>
            </a:r>
            <a:r>
              <a:rPr kumimoji="0" lang="en-US" altLang="ja-JP" sz="1600" dirty="0" err="1">
                <a:latin typeface="Times New Roman" pitchFamily="18" charset="0"/>
              </a:rPr>
              <a:t>Kamiya</a:t>
            </a:r>
            <a:r>
              <a:rPr kumimoji="0" lang="en-US" altLang="ja-JP" sz="1600" dirty="0">
                <a:latin typeface="Times New Roman" pitchFamily="18" charset="0"/>
              </a:rPr>
              <a:t>, S. </a:t>
            </a:r>
            <a:r>
              <a:rPr kumimoji="0" lang="en-US" altLang="ja-JP" sz="1600" dirty="0" err="1">
                <a:latin typeface="Times New Roman" pitchFamily="18" charset="0"/>
              </a:rPr>
              <a:t>Kusumoto</a:t>
            </a:r>
            <a:r>
              <a:rPr kumimoji="0" lang="en-US" altLang="ja-JP" sz="1600" dirty="0">
                <a:latin typeface="Times New Roman" pitchFamily="18" charset="0"/>
              </a:rPr>
              <a:t>, and K. Inoue, </a:t>
            </a:r>
            <a:r>
              <a:rPr kumimoji="0" lang="en-US" altLang="ja-JP" sz="1600" dirty="0" err="1">
                <a:latin typeface="Times New Roman" pitchFamily="18" charset="0"/>
              </a:rPr>
              <a:t>CCFinder</a:t>
            </a:r>
            <a:r>
              <a:rPr kumimoji="0" lang="en-US" altLang="ja-JP" sz="1600" dirty="0">
                <a:latin typeface="Times New Roman" pitchFamily="18" charset="0"/>
              </a:rPr>
              <a:t>: A multi-linguistic token-based code clone detection system for large scale source code, IEEE Transactions on Software Engineering, vol. 28, no. 7, pp. 654-670, Jul. 2002.</a:t>
            </a:r>
          </a:p>
          <a:p>
            <a:r>
              <a:rPr kumimoji="0" lang="en-US" altLang="ja-JP" sz="16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CCFinder and Associate Tools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D5489-7A91-4E83-A13F-C89E355CA412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smtClean="0"/>
              <a:t>Clone Pair and Clone Set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2776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Clone Pair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ja-JP" smtClean="0"/>
              <a:t>A pair of identical or similar code fragments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mtClean="0"/>
              <a:t>Clone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A set of identical or similar fragments</a:t>
            </a: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34925" y="3716338"/>
            <a:ext cx="4895850" cy="2376487"/>
            <a:chOff x="22" y="1842"/>
            <a:chExt cx="3084" cy="1497"/>
          </a:xfrm>
        </p:grpSpPr>
        <p:sp>
          <p:nvSpPr>
            <p:cNvPr id="17437" name="AutoShape 5"/>
            <p:cNvSpPr>
              <a:spLocks noChangeArrowheads="1"/>
            </p:cNvSpPr>
            <p:nvPr/>
          </p:nvSpPr>
          <p:spPr bwMode="auto">
            <a:xfrm>
              <a:off x="385" y="1842"/>
              <a:ext cx="952" cy="1497"/>
            </a:xfrm>
            <a:prstGeom prst="foldedCorner">
              <a:avLst>
                <a:gd name="adj" fmla="val 12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38" name="Line 6"/>
            <p:cNvSpPr>
              <a:spLocks noChangeShapeType="1"/>
            </p:cNvSpPr>
            <p:nvPr/>
          </p:nvSpPr>
          <p:spPr bwMode="auto">
            <a:xfrm>
              <a:off x="475" y="1979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39" name="Line 7"/>
            <p:cNvSpPr>
              <a:spLocks noChangeShapeType="1"/>
            </p:cNvSpPr>
            <p:nvPr/>
          </p:nvSpPr>
          <p:spPr bwMode="auto">
            <a:xfrm>
              <a:off x="475" y="2069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0" name="Line 8"/>
            <p:cNvSpPr>
              <a:spLocks noChangeShapeType="1"/>
            </p:cNvSpPr>
            <p:nvPr/>
          </p:nvSpPr>
          <p:spPr bwMode="auto">
            <a:xfrm>
              <a:off x="475" y="2160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1" name="Line 9"/>
            <p:cNvSpPr>
              <a:spLocks noChangeShapeType="1"/>
            </p:cNvSpPr>
            <p:nvPr/>
          </p:nvSpPr>
          <p:spPr bwMode="auto">
            <a:xfrm>
              <a:off x="475" y="225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2" name="Line 10"/>
            <p:cNvSpPr>
              <a:spLocks noChangeShapeType="1"/>
            </p:cNvSpPr>
            <p:nvPr/>
          </p:nvSpPr>
          <p:spPr bwMode="auto">
            <a:xfrm>
              <a:off x="475" y="2341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3" name="Line 11"/>
            <p:cNvSpPr>
              <a:spLocks noChangeShapeType="1"/>
            </p:cNvSpPr>
            <p:nvPr/>
          </p:nvSpPr>
          <p:spPr bwMode="auto">
            <a:xfrm>
              <a:off x="475" y="2432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4" name="Line 12"/>
            <p:cNvSpPr>
              <a:spLocks noChangeShapeType="1"/>
            </p:cNvSpPr>
            <p:nvPr/>
          </p:nvSpPr>
          <p:spPr bwMode="auto">
            <a:xfrm>
              <a:off x="475" y="2523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5" name="Line 13"/>
            <p:cNvSpPr>
              <a:spLocks noChangeShapeType="1"/>
            </p:cNvSpPr>
            <p:nvPr/>
          </p:nvSpPr>
          <p:spPr bwMode="auto">
            <a:xfrm>
              <a:off x="475" y="2750"/>
              <a:ext cx="4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>
              <a:off x="475" y="2840"/>
              <a:ext cx="4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>
              <a:off x="475" y="2931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>
              <a:off x="475" y="3022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>
              <a:off x="475" y="3113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0" name="Line 18"/>
            <p:cNvSpPr>
              <a:spLocks noChangeShapeType="1"/>
            </p:cNvSpPr>
            <p:nvPr/>
          </p:nvSpPr>
          <p:spPr bwMode="auto">
            <a:xfrm>
              <a:off x="475" y="3203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1" name="Rectangle 19"/>
            <p:cNvSpPr>
              <a:spLocks noChangeArrowheads="1"/>
            </p:cNvSpPr>
            <p:nvPr/>
          </p:nvSpPr>
          <p:spPr bwMode="auto">
            <a:xfrm>
              <a:off x="430" y="1933"/>
              <a:ext cx="862" cy="27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27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2" name="Rectangle 20"/>
            <p:cNvSpPr>
              <a:spLocks noChangeArrowheads="1"/>
            </p:cNvSpPr>
            <p:nvPr/>
          </p:nvSpPr>
          <p:spPr bwMode="auto">
            <a:xfrm>
              <a:off x="430" y="2478"/>
              <a:ext cx="862" cy="27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27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3" name="AutoShape 21"/>
            <p:cNvSpPr>
              <a:spLocks noChangeArrowheads="1"/>
            </p:cNvSpPr>
            <p:nvPr/>
          </p:nvSpPr>
          <p:spPr bwMode="auto">
            <a:xfrm>
              <a:off x="1791" y="1842"/>
              <a:ext cx="952" cy="1497"/>
            </a:xfrm>
            <a:prstGeom prst="foldedCorner">
              <a:avLst>
                <a:gd name="adj" fmla="val 125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4" name="Line 22"/>
            <p:cNvSpPr>
              <a:spLocks noChangeShapeType="1"/>
            </p:cNvSpPr>
            <p:nvPr/>
          </p:nvSpPr>
          <p:spPr bwMode="auto">
            <a:xfrm>
              <a:off x="1881" y="1979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5" name="Line 23"/>
            <p:cNvSpPr>
              <a:spLocks noChangeShapeType="1"/>
            </p:cNvSpPr>
            <p:nvPr/>
          </p:nvSpPr>
          <p:spPr bwMode="auto">
            <a:xfrm>
              <a:off x="1881" y="2069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6" name="Line 24"/>
            <p:cNvSpPr>
              <a:spLocks noChangeShapeType="1"/>
            </p:cNvSpPr>
            <p:nvPr/>
          </p:nvSpPr>
          <p:spPr bwMode="auto">
            <a:xfrm>
              <a:off x="1881" y="2160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7" name="Line 25"/>
            <p:cNvSpPr>
              <a:spLocks noChangeShapeType="1"/>
            </p:cNvSpPr>
            <p:nvPr/>
          </p:nvSpPr>
          <p:spPr bwMode="auto">
            <a:xfrm>
              <a:off x="1881" y="2251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8" name="Line 26"/>
            <p:cNvSpPr>
              <a:spLocks noChangeShapeType="1"/>
            </p:cNvSpPr>
            <p:nvPr/>
          </p:nvSpPr>
          <p:spPr bwMode="auto">
            <a:xfrm>
              <a:off x="1881" y="2341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59" name="Line 27"/>
            <p:cNvSpPr>
              <a:spLocks noChangeShapeType="1"/>
            </p:cNvSpPr>
            <p:nvPr/>
          </p:nvSpPr>
          <p:spPr bwMode="auto">
            <a:xfrm>
              <a:off x="1881" y="2432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0" name="Line 28"/>
            <p:cNvSpPr>
              <a:spLocks noChangeShapeType="1"/>
            </p:cNvSpPr>
            <p:nvPr/>
          </p:nvSpPr>
          <p:spPr bwMode="auto">
            <a:xfrm>
              <a:off x="1881" y="2523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1" name="Line 29"/>
            <p:cNvSpPr>
              <a:spLocks noChangeShapeType="1"/>
            </p:cNvSpPr>
            <p:nvPr/>
          </p:nvSpPr>
          <p:spPr bwMode="auto">
            <a:xfrm>
              <a:off x="1881" y="2750"/>
              <a:ext cx="4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2" name="Line 30"/>
            <p:cNvSpPr>
              <a:spLocks noChangeShapeType="1"/>
            </p:cNvSpPr>
            <p:nvPr/>
          </p:nvSpPr>
          <p:spPr bwMode="auto">
            <a:xfrm>
              <a:off x="1881" y="2840"/>
              <a:ext cx="4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3" name="Line 31"/>
            <p:cNvSpPr>
              <a:spLocks noChangeShapeType="1"/>
            </p:cNvSpPr>
            <p:nvPr/>
          </p:nvSpPr>
          <p:spPr bwMode="auto">
            <a:xfrm>
              <a:off x="1881" y="2931"/>
              <a:ext cx="6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4" name="Line 32"/>
            <p:cNvSpPr>
              <a:spLocks noChangeShapeType="1"/>
            </p:cNvSpPr>
            <p:nvPr/>
          </p:nvSpPr>
          <p:spPr bwMode="auto">
            <a:xfrm>
              <a:off x="1881" y="3022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5" name="Line 33"/>
            <p:cNvSpPr>
              <a:spLocks noChangeShapeType="1"/>
            </p:cNvSpPr>
            <p:nvPr/>
          </p:nvSpPr>
          <p:spPr bwMode="auto">
            <a:xfrm>
              <a:off x="1881" y="3113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6" name="Line 34"/>
            <p:cNvSpPr>
              <a:spLocks noChangeShapeType="1"/>
            </p:cNvSpPr>
            <p:nvPr/>
          </p:nvSpPr>
          <p:spPr bwMode="auto">
            <a:xfrm>
              <a:off x="1881" y="3203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7" name="Rectangle 35"/>
            <p:cNvSpPr>
              <a:spLocks noChangeArrowheads="1"/>
            </p:cNvSpPr>
            <p:nvPr/>
          </p:nvSpPr>
          <p:spPr bwMode="auto">
            <a:xfrm>
              <a:off x="1836" y="2296"/>
              <a:ext cx="862" cy="27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127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8" name="Rectangle 36"/>
            <p:cNvSpPr>
              <a:spLocks noChangeArrowheads="1"/>
            </p:cNvSpPr>
            <p:nvPr/>
          </p:nvSpPr>
          <p:spPr bwMode="auto">
            <a:xfrm>
              <a:off x="430" y="2886"/>
              <a:ext cx="862" cy="272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69" name="Rectangle 37"/>
            <p:cNvSpPr>
              <a:spLocks noChangeArrowheads="1"/>
            </p:cNvSpPr>
            <p:nvPr/>
          </p:nvSpPr>
          <p:spPr bwMode="auto">
            <a:xfrm>
              <a:off x="1836" y="2795"/>
              <a:ext cx="862" cy="272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70" name="Line 38"/>
            <p:cNvSpPr>
              <a:spLocks noChangeShapeType="1"/>
            </p:cNvSpPr>
            <p:nvPr/>
          </p:nvSpPr>
          <p:spPr bwMode="auto">
            <a:xfrm>
              <a:off x="475" y="2614"/>
              <a:ext cx="7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71" name="AutoShape 39"/>
            <p:cNvSpPr>
              <a:spLocks noChangeArrowheads="1"/>
            </p:cNvSpPr>
            <p:nvPr/>
          </p:nvSpPr>
          <p:spPr bwMode="auto">
            <a:xfrm rot="-891611">
              <a:off x="1337" y="2931"/>
              <a:ext cx="453" cy="136"/>
            </a:xfrm>
            <a:prstGeom prst="leftRightArrow">
              <a:avLst>
                <a:gd name="adj1" fmla="val 39269"/>
                <a:gd name="adj2" fmla="val 63318"/>
              </a:avLst>
            </a:prstGeom>
            <a:solidFill>
              <a:srgbClr val="FF0000">
                <a:alpha val="30196"/>
              </a:srgbClr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72" name="AutoShape 40"/>
            <p:cNvSpPr>
              <a:spLocks noChangeArrowheads="1"/>
            </p:cNvSpPr>
            <p:nvPr/>
          </p:nvSpPr>
          <p:spPr bwMode="auto">
            <a:xfrm rot="-1090692">
              <a:off x="1292" y="2523"/>
              <a:ext cx="544" cy="136"/>
            </a:xfrm>
            <a:prstGeom prst="leftRightArrow">
              <a:avLst>
                <a:gd name="adj1" fmla="val 35685"/>
                <a:gd name="adj2" fmla="val 57611"/>
              </a:avLst>
            </a:prstGeom>
            <a:solidFill>
              <a:srgbClr val="0000FF">
                <a:alpha val="30196"/>
              </a:srgbClr>
            </a:solidFill>
            <a:ln w="127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73" name="AutoShape 41"/>
            <p:cNvSpPr>
              <a:spLocks noChangeArrowheads="1"/>
            </p:cNvSpPr>
            <p:nvPr/>
          </p:nvSpPr>
          <p:spPr bwMode="auto">
            <a:xfrm rot="1752465">
              <a:off x="1292" y="2160"/>
              <a:ext cx="544" cy="136"/>
            </a:xfrm>
            <a:prstGeom prst="leftRightArrow">
              <a:avLst>
                <a:gd name="adj1" fmla="val 35685"/>
                <a:gd name="adj2" fmla="val 57611"/>
              </a:avLst>
            </a:prstGeom>
            <a:solidFill>
              <a:srgbClr val="0000FF">
                <a:alpha val="30196"/>
              </a:srgbClr>
            </a:solidFill>
            <a:ln w="127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74" name="AutoShape 42"/>
            <p:cNvSpPr>
              <a:spLocks noChangeArrowheads="1"/>
            </p:cNvSpPr>
            <p:nvPr/>
          </p:nvSpPr>
          <p:spPr bwMode="auto">
            <a:xfrm rot="5400000">
              <a:off x="724" y="2274"/>
              <a:ext cx="273" cy="136"/>
            </a:xfrm>
            <a:prstGeom prst="leftRightArrow">
              <a:avLst>
                <a:gd name="adj1" fmla="val 35685"/>
                <a:gd name="adj2" fmla="val 28911"/>
              </a:avLst>
            </a:prstGeom>
            <a:solidFill>
              <a:srgbClr val="0000FF">
                <a:alpha val="30196"/>
              </a:srgbClr>
            </a:solidFill>
            <a:ln w="127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75" name="Text Box 43"/>
            <p:cNvSpPr txBox="1">
              <a:spLocks noChangeArrowheads="1"/>
            </p:cNvSpPr>
            <p:nvPr/>
          </p:nvSpPr>
          <p:spPr bwMode="auto">
            <a:xfrm>
              <a:off x="22" y="1933"/>
              <a:ext cx="47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0000FF"/>
                  </a:solidFill>
                  <a:latin typeface="Times New Roman" pitchFamily="18" charset="0"/>
                </a:rPr>
                <a:t>C1</a:t>
              </a:r>
            </a:p>
          </p:txBody>
        </p:sp>
        <p:sp>
          <p:nvSpPr>
            <p:cNvPr id="17476" name="Text Box 44"/>
            <p:cNvSpPr txBox="1">
              <a:spLocks noChangeArrowheads="1"/>
            </p:cNvSpPr>
            <p:nvPr/>
          </p:nvSpPr>
          <p:spPr bwMode="auto">
            <a:xfrm>
              <a:off x="22" y="2462"/>
              <a:ext cx="47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0000FF"/>
                  </a:solidFill>
                  <a:latin typeface="Times New Roman" pitchFamily="18" charset="0"/>
                </a:rPr>
                <a:t>C2</a:t>
              </a:r>
            </a:p>
          </p:txBody>
        </p:sp>
        <p:sp>
          <p:nvSpPr>
            <p:cNvPr id="17477" name="Text Box 45"/>
            <p:cNvSpPr txBox="1">
              <a:spLocks noChangeArrowheads="1"/>
            </p:cNvSpPr>
            <p:nvPr/>
          </p:nvSpPr>
          <p:spPr bwMode="auto">
            <a:xfrm>
              <a:off x="22" y="2886"/>
              <a:ext cx="47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FF0000"/>
                  </a:solidFill>
                  <a:latin typeface="Times New Roman" pitchFamily="18" charset="0"/>
                </a:rPr>
                <a:t>C3</a:t>
              </a:r>
            </a:p>
          </p:txBody>
        </p:sp>
        <p:sp>
          <p:nvSpPr>
            <p:cNvPr id="17478" name="Text Box 46"/>
            <p:cNvSpPr txBox="1">
              <a:spLocks noChangeArrowheads="1"/>
            </p:cNvSpPr>
            <p:nvPr/>
          </p:nvSpPr>
          <p:spPr bwMode="auto">
            <a:xfrm>
              <a:off x="2630" y="2296"/>
              <a:ext cx="47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0000FF"/>
                  </a:solidFill>
                  <a:latin typeface="Times New Roman" pitchFamily="18" charset="0"/>
                </a:rPr>
                <a:t>C4</a:t>
              </a:r>
            </a:p>
          </p:txBody>
        </p:sp>
        <p:sp>
          <p:nvSpPr>
            <p:cNvPr id="17479" name="Text Box 47"/>
            <p:cNvSpPr txBox="1">
              <a:spLocks noChangeArrowheads="1"/>
            </p:cNvSpPr>
            <p:nvPr/>
          </p:nvSpPr>
          <p:spPr bwMode="auto">
            <a:xfrm>
              <a:off x="2630" y="2795"/>
              <a:ext cx="47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ja-JP" sz="2400">
                  <a:solidFill>
                    <a:srgbClr val="FF0000"/>
                  </a:solidFill>
                  <a:latin typeface="Times New Roman" pitchFamily="18" charset="0"/>
                </a:rPr>
                <a:t>C5</a:t>
              </a:r>
            </a:p>
          </p:txBody>
        </p:sp>
      </p:grpSp>
      <p:graphicFrame>
        <p:nvGraphicFramePr>
          <p:cNvPr id="46128" name="Group 48"/>
          <p:cNvGraphicFramePr>
            <a:graphicFrameLocks noGrp="1"/>
          </p:cNvGraphicFramePr>
          <p:nvPr>
            <p:ph sz="half" idx="2"/>
          </p:nvPr>
        </p:nvGraphicFramePr>
        <p:xfrm>
          <a:off x="4910138" y="3629025"/>
          <a:ext cx="3776662" cy="2303463"/>
        </p:xfrm>
        <a:graphic>
          <a:graphicData uri="http://schemas.openxmlformats.org/drawingml/2006/table">
            <a:tbl>
              <a:tblPr/>
              <a:tblGrid>
                <a:gridCol w="1857375"/>
                <a:gridCol w="1919287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Clone Pair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Clone Set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000"/>
                      </a:srgb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(C1, C2)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{C1, C2, C4}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(C1, C4)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{C3, C5}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(C2, C4)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50" charset="-128"/>
                          <a:ea typeface="HGP創英角ｺﾞｼｯｸUB" pitchFamily="50" charset="-128"/>
                        </a:rPr>
                        <a:t>(C3, C5)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6" name="Line 72"/>
          <p:cNvSpPr>
            <a:spLocks noChangeShapeType="1"/>
          </p:cNvSpPr>
          <p:nvPr/>
        </p:nvSpPr>
        <p:spPr bwMode="auto">
          <a:xfrm>
            <a:off x="755650" y="5083175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13CB64-07FF-4663-AF69-70A5A759A2A3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Our Code Clone Research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ja-JP" sz="2400" dirty="0" smtClean="0"/>
              <a:t>Develop tools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Detection tool: </a:t>
            </a:r>
            <a:r>
              <a:rPr lang="en-US" altLang="ja-JP" sz="2400" dirty="0" err="1" smtClean="0"/>
              <a:t>CCFinder</a:t>
            </a:r>
            <a:endParaRPr lang="en-US" altLang="ja-JP" sz="2400" dirty="0" smtClean="0"/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Visualization tool: Gemini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Refactoring support tool: Aries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Change support tool: Libra</a:t>
            </a:r>
          </a:p>
          <a:p>
            <a:pPr lvl="1" eaLnBrk="1" hangingPunct="1">
              <a:lnSpc>
                <a:spcPct val="70000"/>
              </a:lnSpc>
            </a:pPr>
            <a:endParaRPr lang="en-US" altLang="ja-JP" sz="2400" dirty="0" smtClean="0"/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i="1" dirty="0" err="1" smtClean="0"/>
              <a:t>CCFinderX</a:t>
            </a:r>
            <a:r>
              <a:rPr lang="en-US" altLang="ja-JP" sz="2400" i="1" dirty="0" smtClean="0"/>
              <a:t> 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ja-JP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ja-JP" sz="2400" dirty="0" smtClean="0"/>
              <a:t>Deliver our tools to domestic or overseas organizations/individuals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>
                <a:solidFill>
                  <a:schemeClr val="accent2"/>
                </a:solidFill>
              </a:rPr>
              <a:t>More than 5000 organizations </a:t>
            </a:r>
            <a:r>
              <a:rPr lang="en-US" altLang="ja-JP" sz="2400" dirty="0" smtClean="0"/>
              <a:t>use our tools!</a:t>
            </a:r>
          </a:p>
          <a:p>
            <a:pPr eaLnBrk="1" hangingPunct="1">
              <a:lnSpc>
                <a:spcPct val="7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ja-JP" sz="2400" dirty="0" smtClean="0"/>
              <a:t>Promote academic-industrial collaboration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Organize code clone seminars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ja-JP" sz="2400" dirty="0" smtClean="0"/>
              <a:t>Manage mailing-lists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piral-v1">
  <a:themeElements>
    <a:clrScheme name="ITSpiral-v1 15">
      <a:dk1>
        <a:srgbClr val="003300"/>
      </a:dk1>
      <a:lt1>
        <a:srgbClr val="FFFFFF"/>
      </a:lt1>
      <a:dk2>
        <a:srgbClr val="006666"/>
      </a:dk2>
      <a:lt2>
        <a:srgbClr val="009999"/>
      </a:lt2>
      <a:accent1>
        <a:srgbClr val="00CC66"/>
      </a:accent1>
      <a:accent2>
        <a:srgbClr val="FF9900"/>
      </a:accent2>
      <a:accent3>
        <a:srgbClr val="FFFFFF"/>
      </a:accent3>
      <a:accent4>
        <a:srgbClr val="002A00"/>
      </a:accent4>
      <a:accent5>
        <a:srgbClr val="AAE2B8"/>
      </a:accent5>
      <a:accent6>
        <a:srgbClr val="E78A00"/>
      </a:accent6>
      <a:hlink>
        <a:srgbClr val="CC3300"/>
      </a:hlink>
      <a:folHlink>
        <a:srgbClr val="669900"/>
      </a:folHlink>
    </a:clrScheme>
    <a:fontScheme name="ITSpiral-v1">
      <a:majorFont>
        <a:latin typeface="Arial Unicode MS"/>
        <a:ea typeface="HGP創英角ｺﾞｼｯｸUB"/>
        <a:cs typeface=""/>
      </a:majorFont>
      <a:minorFont>
        <a:latin typeface="Arial Unicode MS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Spira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piral-v1 13">
        <a:dk1>
          <a:srgbClr val="333399"/>
        </a:dk1>
        <a:lt1>
          <a:srgbClr val="FFFFFF"/>
        </a:lt1>
        <a:dk2>
          <a:srgbClr val="006666"/>
        </a:dk2>
        <a:lt2>
          <a:srgbClr val="009999"/>
        </a:lt2>
        <a:accent1>
          <a:srgbClr val="00CC66"/>
        </a:accent1>
        <a:accent2>
          <a:srgbClr val="FF9900"/>
        </a:accent2>
        <a:accent3>
          <a:srgbClr val="FFFFFF"/>
        </a:accent3>
        <a:accent4>
          <a:srgbClr val="2A2A82"/>
        </a:accent4>
        <a:accent5>
          <a:srgbClr val="AAE2B8"/>
        </a:accent5>
        <a:accent6>
          <a:srgbClr val="E78A00"/>
        </a:accent6>
        <a:hlink>
          <a:srgbClr val="CC33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14">
        <a:dk1>
          <a:srgbClr val="003366"/>
        </a:dk1>
        <a:lt1>
          <a:srgbClr val="FFFFFF"/>
        </a:lt1>
        <a:dk2>
          <a:srgbClr val="006666"/>
        </a:dk2>
        <a:lt2>
          <a:srgbClr val="009999"/>
        </a:lt2>
        <a:accent1>
          <a:srgbClr val="00CC66"/>
        </a:accent1>
        <a:accent2>
          <a:srgbClr val="FF9900"/>
        </a:accent2>
        <a:accent3>
          <a:srgbClr val="FFFFFF"/>
        </a:accent3>
        <a:accent4>
          <a:srgbClr val="002A56"/>
        </a:accent4>
        <a:accent5>
          <a:srgbClr val="AAE2B8"/>
        </a:accent5>
        <a:accent6>
          <a:srgbClr val="E78A00"/>
        </a:accent6>
        <a:hlink>
          <a:srgbClr val="CC33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piral-v1 15">
        <a:dk1>
          <a:srgbClr val="003300"/>
        </a:dk1>
        <a:lt1>
          <a:srgbClr val="FFFFFF"/>
        </a:lt1>
        <a:dk2>
          <a:srgbClr val="006666"/>
        </a:dk2>
        <a:lt2>
          <a:srgbClr val="009999"/>
        </a:lt2>
        <a:accent1>
          <a:srgbClr val="00CC66"/>
        </a:accent1>
        <a:accent2>
          <a:srgbClr val="FF9900"/>
        </a:accent2>
        <a:accent3>
          <a:srgbClr val="FFFFFF"/>
        </a:accent3>
        <a:accent4>
          <a:srgbClr val="002A00"/>
        </a:accent4>
        <a:accent5>
          <a:srgbClr val="AAE2B8"/>
        </a:accent5>
        <a:accent6>
          <a:srgbClr val="E78A00"/>
        </a:accent6>
        <a:hlink>
          <a:srgbClr val="CC33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ITSpiral-v1</Template>
  <TotalTime>3558</TotalTime>
  <Words>1710</Words>
  <Application>Microsoft Office PowerPoint</Application>
  <PresentationFormat>画面に合わせる (4:3)</PresentationFormat>
  <Paragraphs>336</Paragraphs>
  <Slides>33</Slides>
  <Notes>29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33</vt:i4>
      </vt:variant>
    </vt:vector>
  </HeadingPairs>
  <TitlesOfParts>
    <vt:vector size="36" baseType="lpstr">
      <vt:lpstr>ITSpiral-v1</vt:lpstr>
      <vt:lpstr>VISIO</vt:lpstr>
      <vt:lpstr>ﾜｰｸｼｰﾄ</vt:lpstr>
      <vt:lpstr>Code Clone Analysis and Its Application</vt:lpstr>
      <vt:lpstr>Clone Detection</vt:lpstr>
      <vt:lpstr>What is Code Clone?</vt:lpstr>
      <vt:lpstr>Simple Example </vt:lpstr>
      <vt:lpstr>Definition of Code Clone</vt:lpstr>
      <vt:lpstr>Detection Method Token Based Comparison</vt:lpstr>
      <vt:lpstr>CCFinder and Associate Tools</vt:lpstr>
      <vt:lpstr>Clone Pair and Clone Set</vt:lpstr>
      <vt:lpstr> Our Code Clone Research</vt:lpstr>
      <vt:lpstr>Detection tool: Development of CCFinder</vt:lpstr>
      <vt:lpstr>Detection tool: CCFinder Detection Process</vt:lpstr>
      <vt:lpstr>Suffix-tree</vt:lpstr>
      <vt:lpstr>Visualization Tool:  Gemini</vt:lpstr>
      <vt:lpstr>PowerPoint プレゼンテーション</vt:lpstr>
      <vt:lpstr>Applications</vt:lpstr>
      <vt:lpstr>Case Studies</vt:lpstr>
      <vt:lpstr>Case study 1: Similarity between FreeBSD, NetBSD, Linux</vt:lpstr>
      <vt:lpstr>History of BSD Unix OS</vt:lpstr>
      <vt:lpstr>Cluster Analysis Using Clone Ratio as Similarity Measure</vt:lpstr>
      <vt:lpstr>Case study 2: Students Excise </vt:lpstr>
      <vt:lpstr>Result</vt:lpstr>
      <vt:lpstr>Case Study 3:  IPA/SEC Advanced Project</vt:lpstr>
      <vt:lpstr>Case Study 3:  Scatter Plot Analysis</vt:lpstr>
      <vt:lpstr>Handling Huge Targets</vt:lpstr>
      <vt:lpstr>1.Distributed Code-Clone Analysis</vt:lpstr>
      <vt:lpstr>Result of FreeBSD Ports Collection</vt:lpstr>
      <vt:lpstr>Result of 136 Linux Kernels</vt:lpstr>
      <vt:lpstr>2. File Clone Finder FCFiner</vt:lpstr>
      <vt:lpstr>Analysis for FreeBSD Ports Collection</vt:lpstr>
      <vt:lpstr>Analysis for FreeBSD Ports Collection (2)</vt:lpstr>
      <vt:lpstr>Summary</vt:lpstr>
      <vt:lpstr>Conclusion</vt:lpstr>
      <vt:lpstr>5th International Workshop on Software Clones IWSC2011</vt:lpstr>
    </vt:vector>
  </TitlesOfParts>
  <Company>SERG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ソフトウェアプロセス概論</dc:title>
  <dc:creator>inoue</dc:creator>
  <cp:lastModifiedBy>inoue</cp:lastModifiedBy>
  <cp:revision>67</cp:revision>
  <cp:lastPrinted>2009-11-24T09:15:09Z</cp:lastPrinted>
  <dcterms:created xsi:type="dcterms:W3CDTF">2006-12-07T08:29:47Z</dcterms:created>
  <dcterms:modified xsi:type="dcterms:W3CDTF">2010-09-08T09:43:09Z</dcterms:modified>
</cp:coreProperties>
</file>