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5"/>
  </p:notesMasterIdLst>
  <p:handoutMasterIdLst>
    <p:handoutMasterId r:id="rId96"/>
  </p:handoutMasterIdLst>
  <p:sldIdLst>
    <p:sldId id="256" r:id="rId2"/>
    <p:sldId id="470" r:id="rId3"/>
    <p:sldId id="471" r:id="rId4"/>
    <p:sldId id="472" r:id="rId5"/>
    <p:sldId id="473" r:id="rId6"/>
    <p:sldId id="303" r:id="rId7"/>
    <p:sldId id="261" r:id="rId8"/>
    <p:sldId id="304" r:id="rId9"/>
    <p:sldId id="305" r:id="rId10"/>
    <p:sldId id="306" r:id="rId11"/>
    <p:sldId id="365" r:id="rId12"/>
    <p:sldId id="366" r:id="rId13"/>
    <p:sldId id="383" r:id="rId14"/>
    <p:sldId id="367" r:id="rId15"/>
    <p:sldId id="361" r:id="rId16"/>
    <p:sldId id="387" r:id="rId17"/>
    <p:sldId id="388" r:id="rId18"/>
    <p:sldId id="389" r:id="rId19"/>
    <p:sldId id="390" r:id="rId20"/>
    <p:sldId id="391" r:id="rId21"/>
    <p:sldId id="392" r:id="rId22"/>
    <p:sldId id="393" r:id="rId23"/>
    <p:sldId id="394" r:id="rId24"/>
    <p:sldId id="395" r:id="rId25"/>
    <p:sldId id="396" r:id="rId26"/>
    <p:sldId id="398" r:id="rId27"/>
    <p:sldId id="400" r:id="rId28"/>
    <p:sldId id="402" r:id="rId29"/>
    <p:sldId id="408" r:id="rId30"/>
    <p:sldId id="409" r:id="rId31"/>
    <p:sldId id="375" r:id="rId32"/>
    <p:sldId id="376" r:id="rId33"/>
    <p:sldId id="468" r:id="rId34"/>
    <p:sldId id="378" r:id="rId35"/>
    <p:sldId id="379" r:id="rId36"/>
    <p:sldId id="380" r:id="rId37"/>
    <p:sldId id="381" r:id="rId38"/>
    <p:sldId id="369" r:id="rId39"/>
    <p:sldId id="370" r:id="rId40"/>
    <p:sldId id="315" r:id="rId41"/>
    <p:sldId id="412" r:id="rId42"/>
    <p:sldId id="478" r:id="rId43"/>
    <p:sldId id="414" r:id="rId44"/>
    <p:sldId id="415" r:id="rId45"/>
    <p:sldId id="416" r:id="rId46"/>
    <p:sldId id="418" r:id="rId47"/>
    <p:sldId id="419" r:id="rId48"/>
    <p:sldId id="420" r:id="rId49"/>
    <p:sldId id="421" r:id="rId50"/>
    <p:sldId id="422" r:id="rId51"/>
    <p:sldId id="423" r:id="rId52"/>
    <p:sldId id="424" r:id="rId53"/>
    <p:sldId id="469" r:id="rId54"/>
    <p:sldId id="427" r:id="rId55"/>
    <p:sldId id="430" r:id="rId56"/>
    <p:sldId id="431" r:id="rId57"/>
    <p:sldId id="433" r:id="rId58"/>
    <p:sldId id="442" r:id="rId59"/>
    <p:sldId id="447" r:id="rId60"/>
    <p:sldId id="453" r:id="rId61"/>
    <p:sldId id="458" r:id="rId62"/>
    <p:sldId id="448" r:id="rId63"/>
    <p:sldId id="449" r:id="rId64"/>
    <p:sldId id="450" r:id="rId65"/>
    <p:sldId id="461" r:id="rId66"/>
    <p:sldId id="353" r:id="rId67"/>
    <p:sldId id="368" r:id="rId68"/>
    <p:sldId id="479" r:id="rId69"/>
    <p:sldId id="480" r:id="rId70"/>
    <p:sldId id="481" r:id="rId71"/>
    <p:sldId id="474" r:id="rId72"/>
    <p:sldId id="355" r:id="rId73"/>
    <p:sldId id="482" r:id="rId74"/>
    <p:sldId id="475" r:id="rId75"/>
    <p:sldId id="476" r:id="rId76"/>
    <p:sldId id="397" r:id="rId77"/>
    <p:sldId id="399" r:id="rId78"/>
    <p:sldId id="401" r:id="rId79"/>
    <p:sldId id="403" r:id="rId80"/>
    <p:sldId id="477" r:id="rId81"/>
    <p:sldId id="405" r:id="rId82"/>
    <p:sldId id="406" r:id="rId83"/>
    <p:sldId id="407" r:id="rId84"/>
    <p:sldId id="373" r:id="rId85"/>
    <p:sldId id="374" r:id="rId86"/>
    <p:sldId id="417" r:id="rId87"/>
    <p:sldId id="425" r:id="rId88"/>
    <p:sldId id="426" r:id="rId89"/>
    <p:sldId id="428" r:id="rId90"/>
    <p:sldId id="429" r:id="rId91"/>
    <p:sldId id="432" r:id="rId92"/>
    <p:sldId id="445" r:id="rId93"/>
    <p:sldId id="444" r:id="rId94"/>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pitchFamily="34" charset="0"/>
        <a:ea typeface="Arial Unicode MS" pitchFamily="50" charset="-128"/>
        <a:cs typeface="Arial Unicode MS" pitchFamily="50" charset="-128"/>
      </a:defRPr>
    </a:lvl1pPr>
    <a:lvl2pPr marL="457200" algn="l" rtl="0" fontAlgn="base">
      <a:spcBef>
        <a:spcPct val="0"/>
      </a:spcBef>
      <a:spcAft>
        <a:spcPct val="0"/>
      </a:spcAft>
      <a:defRPr kumimoji="1" kern="1200">
        <a:solidFill>
          <a:schemeClr val="tx1"/>
        </a:solidFill>
        <a:latin typeface="Arial" pitchFamily="34" charset="0"/>
        <a:ea typeface="Arial Unicode MS" pitchFamily="50" charset="-128"/>
        <a:cs typeface="Arial Unicode MS" pitchFamily="50" charset="-128"/>
      </a:defRPr>
    </a:lvl2pPr>
    <a:lvl3pPr marL="914400" algn="l" rtl="0" fontAlgn="base">
      <a:spcBef>
        <a:spcPct val="0"/>
      </a:spcBef>
      <a:spcAft>
        <a:spcPct val="0"/>
      </a:spcAft>
      <a:defRPr kumimoji="1" kern="1200">
        <a:solidFill>
          <a:schemeClr val="tx1"/>
        </a:solidFill>
        <a:latin typeface="Arial" pitchFamily="34" charset="0"/>
        <a:ea typeface="Arial Unicode MS" pitchFamily="50" charset="-128"/>
        <a:cs typeface="Arial Unicode MS" pitchFamily="50" charset="-128"/>
      </a:defRPr>
    </a:lvl3pPr>
    <a:lvl4pPr marL="1371600" algn="l" rtl="0" fontAlgn="base">
      <a:spcBef>
        <a:spcPct val="0"/>
      </a:spcBef>
      <a:spcAft>
        <a:spcPct val="0"/>
      </a:spcAft>
      <a:defRPr kumimoji="1" kern="1200">
        <a:solidFill>
          <a:schemeClr val="tx1"/>
        </a:solidFill>
        <a:latin typeface="Arial" pitchFamily="34" charset="0"/>
        <a:ea typeface="Arial Unicode MS" pitchFamily="50" charset="-128"/>
        <a:cs typeface="Arial Unicode MS" pitchFamily="50" charset="-128"/>
      </a:defRPr>
    </a:lvl4pPr>
    <a:lvl5pPr marL="1828800" algn="l" rtl="0" fontAlgn="base">
      <a:spcBef>
        <a:spcPct val="0"/>
      </a:spcBef>
      <a:spcAft>
        <a:spcPct val="0"/>
      </a:spcAft>
      <a:defRPr kumimoji="1" kern="1200">
        <a:solidFill>
          <a:schemeClr val="tx1"/>
        </a:solidFill>
        <a:latin typeface="Arial" pitchFamily="34" charset="0"/>
        <a:ea typeface="Arial Unicode MS" pitchFamily="50" charset="-128"/>
        <a:cs typeface="Arial Unicode MS" pitchFamily="50" charset="-128"/>
      </a:defRPr>
    </a:lvl5pPr>
    <a:lvl6pPr marL="2286000" algn="l" defTabSz="914400" rtl="0" eaLnBrk="1" latinLnBrk="0" hangingPunct="1">
      <a:defRPr kumimoji="1" kern="1200">
        <a:solidFill>
          <a:schemeClr val="tx1"/>
        </a:solidFill>
        <a:latin typeface="Arial" pitchFamily="34" charset="0"/>
        <a:ea typeface="Arial Unicode MS" pitchFamily="50" charset="-128"/>
        <a:cs typeface="Arial Unicode MS" pitchFamily="50" charset="-128"/>
      </a:defRPr>
    </a:lvl6pPr>
    <a:lvl7pPr marL="2743200" algn="l" defTabSz="914400" rtl="0" eaLnBrk="1" latinLnBrk="0" hangingPunct="1">
      <a:defRPr kumimoji="1" kern="1200">
        <a:solidFill>
          <a:schemeClr val="tx1"/>
        </a:solidFill>
        <a:latin typeface="Arial" pitchFamily="34" charset="0"/>
        <a:ea typeface="Arial Unicode MS" pitchFamily="50" charset="-128"/>
        <a:cs typeface="Arial Unicode MS" pitchFamily="50" charset="-128"/>
      </a:defRPr>
    </a:lvl7pPr>
    <a:lvl8pPr marL="3200400" algn="l" defTabSz="914400" rtl="0" eaLnBrk="1" latinLnBrk="0" hangingPunct="1">
      <a:defRPr kumimoji="1" kern="1200">
        <a:solidFill>
          <a:schemeClr val="tx1"/>
        </a:solidFill>
        <a:latin typeface="Arial" pitchFamily="34" charset="0"/>
        <a:ea typeface="Arial Unicode MS" pitchFamily="50" charset="-128"/>
        <a:cs typeface="Arial Unicode MS" pitchFamily="50" charset="-128"/>
      </a:defRPr>
    </a:lvl8pPr>
    <a:lvl9pPr marL="3657600" algn="l" defTabSz="914400" rtl="0" eaLnBrk="1" latinLnBrk="0" hangingPunct="1">
      <a:defRPr kumimoji="1" kern="1200">
        <a:solidFill>
          <a:schemeClr val="tx1"/>
        </a:solidFill>
        <a:latin typeface="Arial" pitchFamily="34" charset="0"/>
        <a:ea typeface="Arial Unicode MS" pitchFamily="50" charset="-128"/>
        <a:cs typeface="Arial Unicode MS" pitchFamily="5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FF0000"/>
    <a:srgbClr val="99FF99"/>
    <a:srgbClr val="996633"/>
    <a:srgbClr val="FFFF00"/>
    <a:srgbClr val="FF3399"/>
    <a:srgbClr val="33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1382" autoAdjust="0"/>
  </p:normalViewPr>
  <p:slideViewPr>
    <p:cSldViewPr>
      <p:cViewPr varScale="1">
        <p:scale>
          <a:sx n="63" d="100"/>
          <a:sy n="63" d="100"/>
        </p:scale>
        <p:origin x="-1512"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7386"/>
    </p:cViewPr>
  </p:sorterViewPr>
  <p:notesViewPr>
    <p:cSldViewPr>
      <p:cViewPr varScale="1">
        <p:scale>
          <a:sx n="90" d="100"/>
          <a:sy n="90" d="100"/>
        </p:scale>
        <p:origin x="-2214" y="-12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26.xml"/><Relationship Id="rId13" Type="http://schemas.openxmlformats.org/officeDocument/2006/relationships/slide" Target="slides/slide82.xml"/><Relationship Id="rId3" Type="http://schemas.openxmlformats.org/officeDocument/2006/relationships/slide" Target="slides/slide21.xml"/><Relationship Id="rId7" Type="http://schemas.openxmlformats.org/officeDocument/2006/relationships/slide" Target="slides/slide25.xml"/><Relationship Id="rId12" Type="http://schemas.openxmlformats.org/officeDocument/2006/relationships/slide" Target="slides/slide81.xml"/><Relationship Id="rId2" Type="http://schemas.openxmlformats.org/officeDocument/2006/relationships/slide" Target="slides/slide19.xml"/><Relationship Id="rId1" Type="http://schemas.openxmlformats.org/officeDocument/2006/relationships/slide" Target="slides/slide17.xml"/><Relationship Id="rId6" Type="http://schemas.openxmlformats.org/officeDocument/2006/relationships/slide" Target="slides/slide24.xml"/><Relationship Id="rId11" Type="http://schemas.openxmlformats.org/officeDocument/2006/relationships/slide" Target="slides/slide80.xml"/><Relationship Id="rId5" Type="http://schemas.openxmlformats.org/officeDocument/2006/relationships/slide" Target="slides/slide23.xml"/><Relationship Id="rId10" Type="http://schemas.openxmlformats.org/officeDocument/2006/relationships/slide" Target="slides/slide77.xml"/><Relationship Id="rId4" Type="http://schemas.openxmlformats.org/officeDocument/2006/relationships/slide" Target="slides/slide22.xml"/><Relationship Id="rId9"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oleObject" Target="file:///\\kir\y-manabe\Study\time_line_license_analysis\freebsd\freebs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ir\y-manabe\Study\time_line_license_analysis\freebsd\freebs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kir\y-manabe\Study\time_line_license_analysis\freebsd_sys\freebsd_sy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5.xml.rels><?xml version="1.0" encoding="UTF-8" standalone="yes"?>
<Relationships xmlns="http://schemas.openxmlformats.org/package/2006/relationships"><Relationship Id="rId1" Type="http://schemas.openxmlformats.org/officeDocument/2006/relationships/oleObject" Target="file:///\\kir\y-manabe\Study\time_line_license_analysis\eclipse\eclips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Kir\y-manabe\Study\time_line_license_analysis\argouml\argoum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plotArea>
      <c:layout/>
      <c:areaChart>
        <c:grouping val="stacked"/>
        <c:ser>
          <c:idx val="0"/>
          <c:order val="0"/>
          <c:tx>
            <c:strRef>
              <c:f>'AllData (2)'!$A$116</c:f>
              <c:strCache>
                <c:ptCount val="1"/>
                <c:pt idx="0">
                  <c:v>BSD4</c:v>
                </c:pt>
              </c:strCache>
            </c:strRef>
          </c:tx>
          <c:spPr>
            <a:solidFill>
              <a:srgbClr val="FF0000"/>
            </a:solidFill>
          </c:spPr>
          <c:cat>
            <c:strRef>
              <c:f>'AllData (2)'!$B$115:$AT$115</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(2)'!$B$116:$AT$116</c:f>
              <c:numCache>
                <c:formatCode>General</c:formatCode>
                <c:ptCount val="45"/>
                <c:pt idx="0">
                  <c:v>2280</c:v>
                </c:pt>
                <c:pt idx="1">
                  <c:v>2279</c:v>
                </c:pt>
                <c:pt idx="2">
                  <c:v>2288</c:v>
                </c:pt>
                <c:pt idx="3">
                  <c:v>2300</c:v>
                </c:pt>
                <c:pt idx="4">
                  <c:v>2456</c:v>
                </c:pt>
                <c:pt idx="5">
                  <c:v>2448</c:v>
                </c:pt>
                <c:pt idx="6">
                  <c:v>2458</c:v>
                </c:pt>
                <c:pt idx="7">
                  <c:v>2547</c:v>
                </c:pt>
                <c:pt idx="8">
                  <c:v>2573</c:v>
                </c:pt>
                <c:pt idx="9">
                  <c:v>2567</c:v>
                </c:pt>
                <c:pt idx="10">
                  <c:v>2571</c:v>
                </c:pt>
                <c:pt idx="11">
                  <c:v>2586</c:v>
                </c:pt>
                <c:pt idx="12">
                  <c:v>2586</c:v>
                </c:pt>
                <c:pt idx="13">
                  <c:v>2519</c:v>
                </c:pt>
                <c:pt idx="14">
                  <c:v>2544</c:v>
                </c:pt>
                <c:pt idx="15">
                  <c:v>2545</c:v>
                </c:pt>
                <c:pt idx="16">
                  <c:v>2513</c:v>
                </c:pt>
                <c:pt idx="17">
                  <c:v>2525</c:v>
                </c:pt>
                <c:pt idx="18">
                  <c:v>2561</c:v>
                </c:pt>
                <c:pt idx="19">
                  <c:v>2586</c:v>
                </c:pt>
                <c:pt idx="20">
                  <c:v>2597</c:v>
                </c:pt>
                <c:pt idx="21">
                  <c:v>2609</c:v>
                </c:pt>
                <c:pt idx="22">
                  <c:v>2609</c:v>
                </c:pt>
                <c:pt idx="23">
                  <c:v>2565</c:v>
                </c:pt>
                <c:pt idx="24">
                  <c:v>2579</c:v>
                </c:pt>
                <c:pt idx="25">
                  <c:v>2581</c:v>
                </c:pt>
                <c:pt idx="26">
                  <c:v>2579</c:v>
                </c:pt>
                <c:pt idx="27">
                  <c:v>2580</c:v>
                </c:pt>
                <c:pt idx="28">
                  <c:v>2462</c:v>
                </c:pt>
                <c:pt idx="29">
                  <c:v>2431</c:v>
                </c:pt>
                <c:pt idx="30">
                  <c:v>2385</c:v>
                </c:pt>
                <c:pt idx="31">
                  <c:v>2385</c:v>
                </c:pt>
                <c:pt idx="32">
                  <c:v>1909</c:v>
                </c:pt>
                <c:pt idx="33">
                  <c:v>1908</c:v>
                </c:pt>
                <c:pt idx="34">
                  <c:v>1912</c:v>
                </c:pt>
                <c:pt idx="35">
                  <c:v>1892</c:v>
                </c:pt>
                <c:pt idx="36">
                  <c:v>1889</c:v>
                </c:pt>
                <c:pt idx="37">
                  <c:v>1892</c:v>
                </c:pt>
                <c:pt idx="38">
                  <c:v>1894</c:v>
                </c:pt>
                <c:pt idx="39">
                  <c:v>1895</c:v>
                </c:pt>
                <c:pt idx="40">
                  <c:v>1260</c:v>
                </c:pt>
                <c:pt idx="41">
                  <c:v>1258</c:v>
                </c:pt>
                <c:pt idx="42">
                  <c:v>1262</c:v>
                </c:pt>
                <c:pt idx="43">
                  <c:v>1256</c:v>
                </c:pt>
                <c:pt idx="44">
                  <c:v>1123</c:v>
                </c:pt>
              </c:numCache>
            </c:numRef>
          </c:val>
        </c:ser>
        <c:ser>
          <c:idx val="1"/>
          <c:order val="1"/>
          <c:tx>
            <c:strRef>
              <c:f>'AllData (2)'!$A$117</c:f>
              <c:strCache>
                <c:ptCount val="1"/>
                <c:pt idx="0">
                  <c:v>BSD3</c:v>
                </c:pt>
              </c:strCache>
            </c:strRef>
          </c:tx>
          <c:spPr>
            <a:solidFill>
              <a:srgbClr val="0070C0"/>
            </a:solidFill>
          </c:spPr>
          <c:cat>
            <c:strRef>
              <c:f>'AllData (2)'!$B$115:$AT$115</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(2)'!$B$117:$AT$117</c:f>
              <c:numCache>
                <c:formatCode>General</c:formatCode>
                <c:ptCount val="45"/>
                <c:pt idx="0">
                  <c:v>91</c:v>
                </c:pt>
                <c:pt idx="1">
                  <c:v>91</c:v>
                </c:pt>
                <c:pt idx="2">
                  <c:v>91</c:v>
                </c:pt>
                <c:pt idx="3">
                  <c:v>91</c:v>
                </c:pt>
                <c:pt idx="4">
                  <c:v>95</c:v>
                </c:pt>
                <c:pt idx="5">
                  <c:v>105</c:v>
                </c:pt>
                <c:pt idx="6">
                  <c:v>106</c:v>
                </c:pt>
                <c:pt idx="7">
                  <c:v>164</c:v>
                </c:pt>
                <c:pt idx="8">
                  <c:v>168</c:v>
                </c:pt>
                <c:pt idx="9">
                  <c:v>191</c:v>
                </c:pt>
                <c:pt idx="10">
                  <c:v>195</c:v>
                </c:pt>
                <c:pt idx="11">
                  <c:v>196</c:v>
                </c:pt>
                <c:pt idx="12">
                  <c:v>197</c:v>
                </c:pt>
                <c:pt idx="13">
                  <c:v>872</c:v>
                </c:pt>
                <c:pt idx="14">
                  <c:v>883</c:v>
                </c:pt>
                <c:pt idx="15">
                  <c:v>881</c:v>
                </c:pt>
                <c:pt idx="16">
                  <c:v>892</c:v>
                </c:pt>
                <c:pt idx="17">
                  <c:v>934</c:v>
                </c:pt>
                <c:pt idx="18">
                  <c:v>927</c:v>
                </c:pt>
                <c:pt idx="19">
                  <c:v>933</c:v>
                </c:pt>
                <c:pt idx="20">
                  <c:v>991</c:v>
                </c:pt>
                <c:pt idx="21">
                  <c:v>1003</c:v>
                </c:pt>
                <c:pt idx="22">
                  <c:v>1003</c:v>
                </c:pt>
                <c:pt idx="23">
                  <c:v>1058</c:v>
                </c:pt>
                <c:pt idx="24">
                  <c:v>1075</c:v>
                </c:pt>
                <c:pt idx="25">
                  <c:v>1078</c:v>
                </c:pt>
                <c:pt idx="26">
                  <c:v>1079</c:v>
                </c:pt>
                <c:pt idx="27">
                  <c:v>1082</c:v>
                </c:pt>
                <c:pt idx="28">
                  <c:v>1267</c:v>
                </c:pt>
                <c:pt idx="29">
                  <c:v>1082</c:v>
                </c:pt>
                <c:pt idx="30">
                  <c:v>1129</c:v>
                </c:pt>
                <c:pt idx="31">
                  <c:v>1129</c:v>
                </c:pt>
                <c:pt idx="32">
                  <c:v>1496</c:v>
                </c:pt>
                <c:pt idx="33">
                  <c:v>1492</c:v>
                </c:pt>
                <c:pt idx="34">
                  <c:v>1492</c:v>
                </c:pt>
                <c:pt idx="35">
                  <c:v>1544</c:v>
                </c:pt>
                <c:pt idx="36">
                  <c:v>1530</c:v>
                </c:pt>
                <c:pt idx="37">
                  <c:v>1562</c:v>
                </c:pt>
                <c:pt idx="38">
                  <c:v>1582</c:v>
                </c:pt>
                <c:pt idx="39">
                  <c:v>1597</c:v>
                </c:pt>
                <c:pt idx="40">
                  <c:v>2186</c:v>
                </c:pt>
                <c:pt idx="41">
                  <c:v>2210</c:v>
                </c:pt>
                <c:pt idx="42">
                  <c:v>2219</c:v>
                </c:pt>
                <c:pt idx="43">
                  <c:v>2236</c:v>
                </c:pt>
                <c:pt idx="44">
                  <c:v>2487</c:v>
                </c:pt>
              </c:numCache>
            </c:numRef>
          </c:val>
        </c:ser>
        <c:ser>
          <c:idx val="2"/>
          <c:order val="2"/>
          <c:tx>
            <c:strRef>
              <c:f>'AllData (2)'!$A$118</c:f>
              <c:strCache>
                <c:ptCount val="1"/>
                <c:pt idx="0">
                  <c:v>BSD2</c:v>
                </c:pt>
              </c:strCache>
            </c:strRef>
          </c:tx>
          <c:spPr>
            <a:solidFill>
              <a:srgbClr val="00B050"/>
            </a:solidFill>
            <a:ln>
              <a:solidFill>
                <a:srgbClr val="0070C0"/>
              </a:solidFill>
            </a:ln>
          </c:spPr>
          <c:cat>
            <c:strRef>
              <c:f>'AllData (2)'!$B$115:$AT$115</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(2)'!$B$118:$AT$118</c:f>
              <c:numCache>
                <c:formatCode>General</c:formatCode>
                <c:ptCount val="45"/>
                <c:pt idx="0">
                  <c:v>98</c:v>
                </c:pt>
                <c:pt idx="1">
                  <c:v>98</c:v>
                </c:pt>
                <c:pt idx="2">
                  <c:v>98</c:v>
                </c:pt>
                <c:pt idx="3">
                  <c:v>102</c:v>
                </c:pt>
                <c:pt idx="4">
                  <c:v>129</c:v>
                </c:pt>
                <c:pt idx="5">
                  <c:v>130</c:v>
                </c:pt>
                <c:pt idx="6">
                  <c:v>142</c:v>
                </c:pt>
                <c:pt idx="7">
                  <c:v>272</c:v>
                </c:pt>
                <c:pt idx="8">
                  <c:v>384</c:v>
                </c:pt>
                <c:pt idx="9">
                  <c:v>394</c:v>
                </c:pt>
                <c:pt idx="10">
                  <c:v>416</c:v>
                </c:pt>
                <c:pt idx="11">
                  <c:v>428</c:v>
                </c:pt>
                <c:pt idx="12">
                  <c:v>428</c:v>
                </c:pt>
                <c:pt idx="13">
                  <c:v>528</c:v>
                </c:pt>
                <c:pt idx="14">
                  <c:v>559</c:v>
                </c:pt>
                <c:pt idx="15">
                  <c:v>573</c:v>
                </c:pt>
                <c:pt idx="16">
                  <c:v>619</c:v>
                </c:pt>
                <c:pt idx="17">
                  <c:v>637</c:v>
                </c:pt>
                <c:pt idx="18">
                  <c:v>727</c:v>
                </c:pt>
                <c:pt idx="19">
                  <c:v>752</c:v>
                </c:pt>
                <c:pt idx="20">
                  <c:v>772</c:v>
                </c:pt>
                <c:pt idx="21">
                  <c:v>797</c:v>
                </c:pt>
                <c:pt idx="22">
                  <c:v>797</c:v>
                </c:pt>
                <c:pt idx="23">
                  <c:v>810</c:v>
                </c:pt>
                <c:pt idx="24">
                  <c:v>824</c:v>
                </c:pt>
                <c:pt idx="25">
                  <c:v>860</c:v>
                </c:pt>
                <c:pt idx="26">
                  <c:v>874</c:v>
                </c:pt>
                <c:pt idx="27">
                  <c:v>883</c:v>
                </c:pt>
                <c:pt idx="28">
                  <c:v>1165</c:v>
                </c:pt>
                <c:pt idx="29">
                  <c:v>1272</c:v>
                </c:pt>
                <c:pt idx="30">
                  <c:v>1403</c:v>
                </c:pt>
                <c:pt idx="31">
                  <c:v>1403</c:v>
                </c:pt>
                <c:pt idx="32">
                  <c:v>1695</c:v>
                </c:pt>
                <c:pt idx="33">
                  <c:v>1746</c:v>
                </c:pt>
                <c:pt idx="34">
                  <c:v>1762</c:v>
                </c:pt>
                <c:pt idx="35">
                  <c:v>1862</c:v>
                </c:pt>
                <c:pt idx="36">
                  <c:v>1903</c:v>
                </c:pt>
                <c:pt idx="37">
                  <c:v>1991</c:v>
                </c:pt>
                <c:pt idx="38">
                  <c:v>2037</c:v>
                </c:pt>
                <c:pt idx="39">
                  <c:v>2137</c:v>
                </c:pt>
                <c:pt idx="40">
                  <c:v>2429</c:v>
                </c:pt>
                <c:pt idx="41">
                  <c:v>2547</c:v>
                </c:pt>
                <c:pt idx="42">
                  <c:v>2575</c:v>
                </c:pt>
                <c:pt idx="43">
                  <c:v>2606</c:v>
                </c:pt>
                <c:pt idx="44">
                  <c:v>2929</c:v>
                </c:pt>
              </c:numCache>
            </c:numRef>
          </c:val>
        </c:ser>
        <c:ser>
          <c:idx val="3"/>
          <c:order val="3"/>
          <c:tx>
            <c:strRef>
              <c:f>'AllData (2)'!$A$119</c:f>
              <c:strCache>
                <c:ptCount val="1"/>
                <c:pt idx="0">
                  <c:v>GPLv2+</c:v>
                </c:pt>
              </c:strCache>
            </c:strRef>
          </c:tx>
          <c:cat>
            <c:strRef>
              <c:f>'AllData (2)'!$B$115:$AT$115</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(2)'!$B$119:$AT$119</c:f>
              <c:numCache>
                <c:formatCode>General</c:formatCode>
                <c:ptCount val="45"/>
                <c:pt idx="0">
                  <c:v>964</c:v>
                </c:pt>
                <c:pt idx="1">
                  <c:v>964</c:v>
                </c:pt>
                <c:pt idx="2">
                  <c:v>978</c:v>
                </c:pt>
                <c:pt idx="3">
                  <c:v>784</c:v>
                </c:pt>
                <c:pt idx="4">
                  <c:v>784</c:v>
                </c:pt>
                <c:pt idx="5">
                  <c:v>796</c:v>
                </c:pt>
                <c:pt idx="6">
                  <c:v>796</c:v>
                </c:pt>
                <c:pt idx="7">
                  <c:v>985</c:v>
                </c:pt>
                <c:pt idx="8">
                  <c:v>990</c:v>
                </c:pt>
                <c:pt idx="9">
                  <c:v>979</c:v>
                </c:pt>
                <c:pt idx="10">
                  <c:v>979</c:v>
                </c:pt>
                <c:pt idx="11">
                  <c:v>981</c:v>
                </c:pt>
                <c:pt idx="12">
                  <c:v>983</c:v>
                </c:pt>
                <c:pt idx="13">
                  <c:v>1065</c:v>
                </c:pt>
                <c:pt idx="14">
                  <c:v>1160</c:v>
                </c:pt>
                <c:pt idx="15">
                  <c:v>1160</c:v>
                </c:pt>
                <c:pt idx="16">
                  <c:v>1160</c:v>
                </c:pt>
                <c:pt idx="17">
                  <c:v>1159</c:v>
                </c:pt>
                <c:pt idx="18">
                  <c:v>1170</c:v>
                </c:pt>
                <c:pt idx="19">
                  <c:v>1168</c:v>
                </c:pt>
                <c:pt idx="20">
                  <c:v>1171</c:v>
                </c:pt>
                <c:pt idx="21">
                  <c:v>1171</c:v>
                </c:pt>
                <c:pt idx="22">
                  <c:v>1171</c:v>
                </c:pt>
                <c:pt idx="23">
                  <c:v>1226</c:v>
                </c:pt>
                <c:pt idx="24">
                  <c:v>1233</c:v>
                </c:pt>
                <c:pt idx="25">
                  <c:v>1237</c:v>
                </c:pt>
                <c:pt idx="26">
                  <c:v>1237</c:v>
                </c:pt>
                <c:pt idx="27">
                  <c:v>1226</c:v>
                </c:pt>
                <c:pt idx="28">
                  <c:v>1251</c:v>
                </c:pt>
                <c:pt idx="29">
                  <c:v>1255</c:v>
                </c:pt>
                <c:pt idx="30">
                  <c:v>1288</c:v>
                </c:pt>
                <c:pt idx="31">
                  <c:v>1288</c:v>
                </c:pt>
                <c:pt idx="32">
                  <c:v>1437</c:v>
                </c:pt>
                <c:pt idx="33">
                  <c:v>1437</c:v>
                </c:pt>
                <c:pt idx="34">
                  <c:v>1437</c:v>
                </c:pt>
                <c:pt idx="35">
                  <c:v>1441</c:v>
                </c:pt>
                <c:pt idx="36">
                  <c:v>1446</c:v>
                </c:pt>
                <c:pt idx="37">
                  <c:v>1471</c:v>
                </c:pt>
                <c:pt idx="38">
                  <c:v>1487</c:v>
                </c:pt>
                <c:pt idx="39">
                  <c:v>1471</c:v>
                </c:pt>
                <c:pt idx="40">
                  <c:v>1561</c:v>
                </c:pt>
                <c:pt idx="41">
                  <c:v>1550</c:v>
                </c:pt>
                <c:pt idx="42">
                  <c:v>1550</c:v>
                </c:pt>
                <c:pt idx="43">
                  <c:v>1550</c:v>
                </c:pt>
                <c:pt idx="44">
                  <c:v>1576</c:v>
                </c:pt>
              </c:numCache>
            </c:numRef>
          </c:val>
        </c:ser>
        <c:ser>
          <c:idx val="4"/>
          <c:order val="4"/>
          <c:tx>
            <c:strRef>
              <c:f>'AllData (2)'!$A$120</c:f>
              <c:strCache>
                <c:ptCount val="1"/>
                <c:pt idx="0">
                  <c:v>LibraryGPLv2+</c:v>
                </c:pt>
              </c:strCache>
            </c:strRef>
          </c:tx>
          <c:spPr>
            <a:solidFill>
              <a:srgbClr val="FFC000"/>
            </a:solidFill>
            <a:ln>
              <a:noFill/>
            </a:ln>
          </c:spPr>
          <c:cat>
            <c:strRef>
              <c:f>'AllData (2)'!$B$115:$AT$115</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(2)'!$B$120:$AT$120</c:f>
              <c:numCache>
                <c:formatCode>General</c:formatCode>
                <c:ptCount val="45"/>
                <c:pt idx="0">
                  <c:v>387</c:v>
                </c:pt>
                <c:pt idx="1">
                  <c:v>387</c:v>
                </c:pt>
                <c:pt idx="2">
                  <c:v>387</c:v>
                </c:pt>
                <c:pt idx="3">
                  <c:v>387</c:v>
                </c:pt>
                <c:pt idx="4">
                  <c:v>387</c:v>
                </c:pt>
                <c:pt idx="5">
                  <c:v>387</c:v>
                </c:pt>
                <c:pt idx="6">
                  <c:v>387</c:v>
                </c:pt>
                <c:pt idx="7">
                  <c:v>403</c:v>
                </c:pt>
                <c:pt idx="8">
                  <c:v>403</c:v>
                </c:pt>
                <c:pt idx="9">
                  <c:v>390</c:v>
                </c:pt>
                <c:pt idx="10">
                  <c:v>390</c:v>
                </c:pt>
                <c:pt idx="11">
                  <c:v>391</c:v>
                </c:pt>
                <c:pt idx="12">
                  <c:v>393</c:v>
                </c:pt>
                <c:pt idx="13">
                  <c:v>413</c:v>
                </c:pt>
                <c:pt idx="14">
                  <c:v>417</c:v>
                </c:pt>
                <c:pt idx="15">
                  <c:v>417</c:v>
                </c:pt>
                <c:pt idx="16">
                  <c:v>417</c:v>
                </c:pt>
                <c:pt idx="17">
                  <c:v>421</c:v>
                </c:pt>
                <c:pt idx="18">
                  <c:v>423</c:v>
                </c:pt>
                <c:pt idx="19">
                  <c:v>422</c:v>
                </c:pt>
                <c:pt idx="20">
                  <c:v>422</c:v>
                </c:pt>
                <c:pt idx="21">
                  <c:v>422</c:v>
                </c:pt>
                <c:pt idx="22">
                  <c:v>422</c:v>
                </c:pt>
                <c:pt idx="23">
                  <c:v>423</c:v>
                </c:pt>
                <c:pt idx="24">
                  <c:v>421</c:v>
                </c:pt>
                <c:pt idx="25">
                  <c:v>421</c:v>
                </c:pt>
                <c:pt idx="26">
                  <c:v>421</c:v>
                </c:pt>
                <c:pt idx="27">
                  <c:v>421</c:v>
                </c:pt>
                <c:pt idx="28">
                  <c:v>93</c:v>
                </c:pt>
                <c:pt idx="29">
                  <c:v>93</c:v>
                </c:pt>
                <c:pt idx="30">
                  <c:v>95</c:v>
                </c:pt>
                <c:pt idx="31">
                  <c:v>95</c:v>
                </c:pt>
                <c:pt idx="32">
                  <c:v>93</c:v>
                </c:pt>
                <c:pt idx="33">
                  <c:v>93</c:v>
                </c:pt>
                <c:pt idx="34">
                  <c:v>93</c:v>
                </c:pt>
                <c:pt idx="35">
                  <c:v>92</c:v>
                </c:pt>
                <c:pt idx="36">
                  <c:v>94</c:v>
                </c:pt>
                <c:pt idx="37">
                  <c:v>94</c:v>
                </c:pt>
                <c:pt idx="38">
                  <c:v>93</c:v>
                </c:pt>
                <c:pt idx="39">
                  <c:v>93</c:v>
                </c:pt>
                <c:pt idx="40">
                  <c:v>112</c:v>
                </c:pt>
                <c:pt idx="41">
                  <c:v>112</c:v>
                </c:pt>
                <c:pt idx="42">
                  <c:v>112</c:v>
                </c:pt>
                <c:pt idx="43">
                  <c:v>112</c:v>
                </c:pt>
                <c:pt idx="44">
                  <c:v>112</c:v>
                </c:pt>
              </c:numCache>
            </c:numRef>
          </c:val>
        </c:ser>
        <c:ser>
          <c:idx val="5"/>
          <c:order val="5"/>
          <c:tx>
            <c:strRef>
              <c:f>'AllData (2)'!$A$121</c:f>
              <c:strCache>
                <c:ptCount val="1"/>
                <c:pt idx="0">
                  <c:v>Others</c:v>
                </c:pt>
              </c:strCache>
            </c:strRef>
          </c:tx>
          <c:spPr>
            <a:solidFill>
              <a:schemeClr val="tx1"/>
            </a:solidFill>
          </c:spPr>
          <c:cat>
            <c:strRef>
              <c:f>'AllData (2)'!$B$115:$AT$115</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(2)'!$B$121:$AT$121</c:f>
              <c:numCache>
                <c:formatCode>General</c:formatCode>
                <c:ptCount val="45"/>
                <c:pt idx="0">
                  <c:v>610</c:v>
                </c:pt>
                <c:pt idx="1">
                  <c:v>610</c:v>
                </c:pt>
                <c:pt idx="2">
                  <c:v>620</c:v>
                </c:pt>
                <c:pt idx="3">
                  <c:v>527</c:v>
                </c:pt>
                <c:pt idx="4">
                  <c:v>528</c:v>
                </c:pt>
                <c:pt idx="5">
                  <c:v>530</c:v>
                </c:pt>
                <c:pt idx="6">
                  <c:v>529</c:v>
                </c:pt>
                <c:pt idx="7">
                  <c:v>669</c:v>
                </c:pt>
                <c:pt idx="8">
                  <c:v>680</c:v>
                </c:pt>
                <c:pt idx="9">
                  <c:v>673</c:v>
                </c:pt>
                <c:pt idx="10">
                  <c:v>676</c:v>
                </c:pt>
                <c:pt idx="11">
                  <c:v>679</c:v>
                </c:pt>
                <c:pt idx="12">
                  <c:v>681</c:v>
                </c:pt>
                <c:pt idx="13">
                  <c:v>1415</c:v>
                </c:pt>
                <c:pt idx="14">
                  <c:v>1392</c:v>
                </c:pt>
                <c:pt idx="15">
                  <c:v>1426</c:v>
                </c:pt>
                <c:pt idx="16">
                  <c:v>1432</c:v>
                </c:pt>
                <c:pt idx="17">
                  <c:v>1462</c:v>
                </c:pt>
                <c:pt idx="18">
                  <c:v>1548</c:v>
                </c:pt>
                <c:pt idx="19">
                  <c:v>1552</c:v>
                </c:pt>
                <c:pt idx="20">
                  <c:v>1565</c:v>
                </c:pt>
                <c:pt idx="21">
                  <c:v>1567</c:v>
                </c:pt>
                <c:pt idx="22">
                  <c:v>1529</c:v>
                </c:pt>
                <c:pt idx="23">
                  <c:v>1541</c:v>
                </c:pt>
                <c:pt idx="24">
                  <c:v>1636</c:v>
                </c:pt>
                <c:pt idx="25">
                  <c:v>1772</c:v>
                </c:pt>
                <c:pt idx="26">
                  <c:v>1770</c:v>
                </c:pt>
                <c:pt idx="27">
                  <c:v>1771</c:v>
                </c:pt>
                <c:pt idx="28">
                  <c:v>1755</c:v>
                </c:pt>
                <c:pt idx="29">
                  <c:v>1888</c:v>
                </c:pt>
                <c:pt idx="30">
                  <c:v>1867</c:v>
                </c:pt>
                <c:pt idx="31">
                  <c:v>1867</c:v>
                </c:pt>
                <c:pt idx="32">
                  <c:v>1905</c:v>
                </c:pt>
                <c:pt idx="33">
                  <c:v>1915</c:v>
                </c:pt>
                <c:pt idx="34">
                  <c:v>1915</c:v>
                </c:pt>
                <c:pt idx="35">
                  <c:v>2144</c:v>
                </c:pt>
                <c:pt idx="36">
                  <c:v>2187</c:v>
                </c:pt>
                <c:pt idx="37">
                  <c:v>2208</c:v>
                </c:pt>
                <c:pt idx="38">
                  <c:v>2246</c:v>
                </c:pt>
                <c:pt idx="39">
                  <c:v>2444</c:v>
                </c:pt>
                <c:pt idx="40">
                  <c:v>2724</c:v>
                </c:pt>
                <c:pt idx="41">
                  <c:v>2986</c:v>
                </c:pt>
                <c:pt idx="42">
                  <c:v>3091</c:v>
                </c:pt>
                <c:pt idx="43">
                  <c:v>3139</c:v>
                </c:pt>
                <c:pt idx="44">
                  <c:v>3509</c:v>
                </c:pt>
              </c:numCache>
            </c:numRef>
          </c:val>
        </c:ser>
        <c:ser>
          <c:idx val="6"/>
          <c:order val="6"/>
          <c:tx>
            <c:strRef>
              <c:f>'AllData (2)'!$A$122</c:f>
              <c:strCache>
                <c:ptCount val="1"/>
                <c:pt idx="0">
                  <c:v>NONE</c:v>
                </c:pt>
              </c:strCache>
            </c:strRef>
          </c:tx>
          <c:spPr>
            <a:solidFill>
              <a:schemeClr val="bg1">
                <a:lumMod val="50000"/>
              </a:schemeClr>
            </a:solidFill>
          </c:spPr>
          <c:cat>
            <c:strRef>
              <c:f>'AllData (2)'!$B$115:$AT$115</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(2)'!$B$122:$AT$122</c:f>
              <c:numCache>
                <c:formatCode>General</c:formatCode>
                <c:ptCount val="45"/>
                <c:pt idx="0">
                  <c:v>904</c:v>
                </c:pt>
                <c:pt idx="1">
                  <c:v>904</c:v>
                </c:pt>
                <c:pt idx="2">
                  <c:v>915</c:v>
                </c:pt>
                <c:pt idx="3">
                  <c:v>894</c:v>
                </c:pt>
                <c:pt idx="4">
                  <c:v>892</c:v>
                </c:pt>
                <c:pt idx="5">
                  <c:v>895</c:v>
                </c:pt>
                <c:pt idx="6">
                  <c:v>896</c:v>
                </c:pt>
                <c:pt idx="7">
                  <c:v>1172</c:v>
                </c:pt>
                <c:pt idx="8">
                  <c:v>1211</c:v>
                </c:pt>
                <c:pt idx="9">
                  <c:v>1234</c:v>
                </c:pt>
                <c:pt idx="10">
                  <c:v>1218</c:v>
                </c:pt>
                <c:pt idx="11">
                  <c:v>1231</c:v>
                </c:pt>
                <c:pt idx="12">
                  <c:v>1217</c:v>
                </c:pt>
                <c:pt idx="13">
                  <c:v>1417</c:v>
                </c:pt>
                <c:pt idx="14">
                  <c:v>1434</c:v>
                </c:pt>
                <c:pt idx="15">
                  <c:v>1445</c:v>
                </c:pt>
                <c:pt idx="16">
                  <c:v>1419</c:v>
                </c:pt>
                <c:pt idx="17">
                  <c:v>1431</c:v>
                </c:pt>
                <c:pt idx="18">
                  <c:v>1449</c:v>
                </c:pt>
                <c:pt idx="19">
                  <c:v>1446</c:v>
                </c:pt>
                <c:pt idx="20">
                  <c:v>1406</c:v>
                </c:pt>
                <c:pt idx="21">
                  <c:v>1412</c:v>
                </c:pt>
                <c:pt idx="22">
                  <c:v>1402</c:v>
                </c:pt>
                <c:pt idx="23">
                  <c:v>1404</c:v>
                </c:pt>
                <c:pt idx="24">
                  <c:v>1418</c:v>
                </c:pt>
                <c:pt idx="25">
                  <c:v>1419</c:v>
                </c:pt>
                <c:pt idx="26">
                  <c:v>1430</c:v>
                </c:pt>
                <c:pt idx="27">
                  <c:v>1431</c:v>
                </c:pt>
                <c:pt idx="28">
                  <c:v>942</c:v>
                </c:pt>
                <c:pt idx="29">
                  <c:v>959</c:v>
                </c:pt>
                <c:pt idx="30">
                  <c:v>1057</c:v>
                </c:pt>
                <c:pt idx="31">
                  <c:v>1057</c:v>
                </c:pt>
                <c:pt idx="32">
                  <c:v>911</c:v>
                </c:pt>
                <c:pt idx="33">
                  <c:v>911</c:v>
                </c:pt>
                <c:pt idx="34">
                  <c:v>910</c:v>
                </c:pt>
                <c:pt idx="35">
                  <c:v>939</c:v>
                </c:pt>
                <c:pt idx="36">
                  <c:v>939</c:v>
                </c:pt>
                <c:pt idx="37">
                  <c:v>940</c:v>
                </c:pt>
                <c:pt idx="38">
                  <c:v>895</c:v>
                </c:pt>
                <c:pt idx="39">
                  <c:v>913</c:v>
                </c:pt>
                <c:pt idx="40">
                  <c:v>889</c:v>
                </c:pt>
                <c:pt idx="41">
                  <c:v>909</c:v>
                </c:pt>
                <c:pt idx="42">
                  <c:v>909</c:v>
                </c:pt>
                <c:pt idx="43">
                  <c:v>906</c:v>
                </c:pt>
                <c:pt idx="44">
                  <c:v>908</c:v>
                </c:pt>
              </c:numCache>
            </c:numRef>
          </c:val>
        </c:ser>
        <c:ser>
          <c:idx val="7"/>
          <c:order val="7"/>
          <c:tx>
            <c:strRef>
              <c:f>'AllData (2)'!$A$123</c:f>
              <c:strCache>
                <c:ptCount val="1"/>
                <c:pt idx="0">
                  <c:v>UNKNOWN</c:v>
                </c:pt>
              </c:strCache>
            </c:strRef>
          </c:tx>
          <c:spPr>
            <a:solidFill>
              <a:schemeClr val="accent6">
                <a:lumMod val="60000"/>
                <a:lumOff val="40000"/>
              </a:schemeClr>
            </a:solidFill>
            <a:ln>
              <a:noFill/>
            </a:ln>
          </c:spPr>
          <c:cat>
            <c:strRef>
              <c:f>'AllData (2)'!$B$115:$AT$115</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(2)'!$B$123:$AT$123</c:f>
              <c:numCache>
                <c:formatCode>General</c:formatCode>
                <c:ptCount val="45"/>
                <c:pt idx="0">
                  <c:v>920</c:v>
                </c:pt>
                <c:pt idx="1">
                  <c:v>923</c:v>
                </c:pt>
                <c:pt idx="2">
                  <c:v>932</c:v>
                </c:pt>
                <c:pt idx="3">
                  <c:v>934</c:v>
                </c:pt>
                <c:pt idx="4">
                  <c:v>904</c:v>
                </c:pt>
                <c:pt idx="5">
                  <c:v>908</c:v>
                </c:pt>
                <c:pt idx="6">
                  <c:v>910</c:v>
                </c:pt>
                <c:pt idx="7">
                  <c:v>1335</c:v>
                </c:pt>
                <c:pt idx="8">
                  <c:v>1328</c:v>
                </c:pt>
                <c:pt idx="9">
                  <c:v>1317</c:v>
                </c:pt>
                <c:pt idx="10">
                  <c:v>1325</c:v>
                </c:pt>
                <c:pt idx="11">
                  <c:v>1410</c:v>
                </c:pt>
                <c:pt idx="12">
                  <c:v>1409</c:v>
                </c:pt>
                <c:pt idx="13">
                  <c:v>1445</c:v>
                </c:pt>
                <c:pt idx="14">
                  <c:v>1498</c:v>
                </c:pt>
                <c:pt idx="15">
                  <c:v>1536</c:v>
                </c:pt>
                <c:pt idx="16">
                  <c:v>1544</c:v>
                </c:pt>
                <c:pt idx="17">
                  <c:v>1557</c:v>
                </c:pt>
                <c:pt idx="18">
                  <c:v>1454</c:v>
                </c:pt>
                <c:pt idx="19">
                  <c:v>1460</c:v>
                </c:pt>
                <c:pt idx="20">
                  <c:v>1568</c:v>
                </c:pt>
                <c:pt idx="21">
                  <c:v>1588</c:v>
                </c:pt>
                <c:pt idx="22">
                  <c:v>1587</c:v>
                </c:pt>
                <c:pt idx="23">
                  <c:v>1612</c:v>
                </c:pt>
                <c:pt idx="24">
                  <c:v>1626</c:v>
                </c:pt>
                <c:pt idx="25">
                  <c:v>1633</c:v>
                </c:pt>
                <c:pt idx="26">
                  <c:v>1638</c:v>
                </c:pt>
                <c:pt idx="27">
                  <c:v>1643</c:v>
                </c:pt>
                <c:pt idx="28">
                  <c:v>1595</c:v>
                </c:pt>
                <c:pt idx="29">
                  <c:v>1604</c:v>
                </c:pt>
                <c:pt idx="30">
                  <c:v>1610</c:v>
                </c:pt>
                <c:pt idx="31">
                  <c:v>1610</c:v>
                </c:pt>
                <c:pt idx="32">
                  <c:v>1905</c:v>
                </c:pt>
                <c:pt idx="33">
                  <c:v>1907</c:v>
                </c:pt>
                <c:pt idx="34">
                  <c:v>1919</c:v>
                </c:pt>
                <c:pt idx="35">
                  <c:v>1866</c:v>
                </c:pt>
                <c:pt idx="36">
                  <c:v>1883</c:v>
                </c:pt>
                <c:pt idx="37">
                  <c:v>1900</c:v>
                </c:pt>
                <c:pt idx="38">
                  <c:v>1932</c:v>
                </c:pt>
                <c:pt idx="39">
                  <c:v>1812</c:v>
                </c:pt>
                <c:pt idx="40">
                  <c:v>1880</c:v>
                </c:pt>
                <c:pt idx="41">
                  <c:v>1788</c:v>
                </c:pt>
                <c:pt idx="42">
                  <c:v>1770</c:v>
                </c:pt>
                <c:pt idx="43">
                  <c:v>1750</c:v>
                </c:pt>
                <c:pt idx="44">
                  <c:v>1537</c:v>
                </c:pt>
              </c:numCache>
            </c:numRef>
          </c:val>
        </c:ser>
        <c:axId val="157472640"/>
        <c:axId val="157483008"/>
      </c:areaChart>
      <c:catAx>
        <c:axId val="157472640"/>
        <c:scaling>
          <c:orientation val="minMax"/>
        </c:scaling>
        <c:axPos val="b"/>
        <c:title>
          <c:tx>
            <c:rich>
              <a:bodyPr/>
              <a:lstStyle/>
              <a:p>
                <a:pPr>
                  <a:defRPr lang="ja-JP" sz="1800"/>
                </a:pPr>
                <a:r>
                  <a:rPr lang="en-US" altLang="ja-JP" sz="1800"/>
                  <a:t>Release Version</a:t>
                </a:r>
                <a:endParaRPr lang="ja-JP" altLang="en-US" sz="1800"/>
              </a:p>
            </c:rich>
          </c:tx>
        </c:title>
        <c:tickLblPos val="nextTo"/>
        <c:txPr>
          <a:bodyPr/>
          <a:lstStyle/>
          <a:p>
            <a:pPr>
              <a:defRPr lang="ja-JP" sz="1400" baseline="0"/>
            </a:pPr>
            <a:endParaRPr lang="ja-JP"/>
          </a:p>
        </c:txPr>
        <c:crossAx val="157483008"/>
        <c:crosses val="autoZero"/>
        <c:auto val="1"/>
        <c:lblAlgn val="ctr"/>
        <c:lblOffset val="100"/>
      </c:catAx>
      <c:valAx>
        <c:axId val="157483008"/>
        <c:scaling>
          <c:orientation val="minMax"/>
        </c:scaling>
        <c:axPos val="l"/>
        <c:majorGridlines/>
        <c:title>
          <c:tx>
            <c:rich>
              <a:bodyPr rot="-5400000" vert="horz"/>
              <a:lstStyle/>
              <a:p>
                <a:pPr>
                  <a:defRPr lang="ja-JP"/>
                </a:pPr>
                <a:r>
                  <a:rPr lang="en-US" altLang="ja-JP" sz="1800"/>
                  <a:t>#files</a:t>
                </a:r>
                <a:endParaRPr lang="ja-JP" altLang="en-US" sz="1800"/>
              </a:p>
            </c:rich>
          </c:tx>
        </c:title>
        <c:numFmt formatCode="General" sourceLinked="1"/>
        <c:tickLblPos val="nextTo"/>
        <c:txPr>
          <a:bodyPr/>
          <a:lstStyle/>
          <a:p>
            <a:pPr>
              <a:defRPr lang="ja-JP" sz="1400" baseline="0"/>
            </a:pPr>
            <a:endParaRPr lang="ja-JP"/>
          </a:p>
        </c:txPr>
        <c:crossAx val="157472640"/>
        <c:crosses val="autoZero"/>
        <c:crossBetween val="midCat"/>
      </c:valAx>
    </c:plotArea>
    <c:legend>
      <c:legendPos val="b"/>
      <c:txPr>
        <a:bodyPr/>
        <a:lstStyle/>
        <a:p>
          <a:pPr>
            <a:defRPr lang="ja-JP" sz="2000" baseline="0"/>
          </a:pPr>
          <a:endParaRPr lang="ja-JP"/>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'AllData (3)'!$A$114</c:f>
              <c:strCache>
                <c:ptCount val="1"/>
                <c:pt idx="0">
                  <c:v>BSD4</c:v>
                </c:pt>
              </c:strCache>
            </c:strRef>
          </c:tx>
          <c:spPr>
            <a:ln>
              <a:solidFill>
                <a:srgbClr val="FF0000"/>
              </a:solidFill>
            </a:ln>
          </c:spPr>
          <c:marker>
            <c:symbol val="none"/>
          </c:marker>
          <c:cat>
            <c:strRef>
              <c:f>'AllData (3)'!$B$113:$AS$113</c:f>
              <c:strCache>
                <c:ptCount val="44"/>
                <c:pt idx="0">
                  <c:v>2.2.1</c:v>
                </c:pt>
                <c:pt idx="1">
                  <c:v>2.2.2</c:v>
                </c:pt>
                <c:pt idx="2">
                  <c:v>2.2.5</c:v>
                </c:pt>
                <c:pt idx="3">
                  <c:v>2.2.6</c:v>
                </c:pt>
                <c:pt idx="4">
                  <c:v>2.2.7</c:v>
                </c:pt>
                <c:pt idx="5">
                  <c:v>2.2.8</c:v>
                </c:pt>
                <c:pt idx="6">
                  <c:v>3.0.0</c:v>
                </c:pt>
                <c:pt idx="7">
                  <c:v>3.1.0</c:v>
                </c:pt>
                <c:pt idx="8">
                  <c:v>3.2.0</c:v>
                </c:pt>
                <c:pt idx="9">
                  <c:v>3.3.0</c:v>
                </c:pt>
                <c:pt idx="10">
                  <c:v>3.4.0</c:v>
                </c:pt>
                <c:pt idx="11">
                  <c:v>3.5.0</c:v>
                </c:pt>
                <c:pt idx="12">
                  <c:v>4.0.0</c:v>
                </c:pt>
                <c:pt idx="13">
                  <c:v>4.1.0</c:v>
                </c:pt>
                <c:pt idx="14">
                  <c:v>4.1.1</c:v>
                </c:pt>
                <c:pt idx="15">
                  <c:v>4.2.0</c:v>
                </c:pt>
                <c:pt idx="16">
                  <c:v>4.3.0</c:v>
                </c:pt>
                <c:pt idx="17">
                  <c:v>4.4.0</c:v>
                </c:pt>
                <c:pt idx="18">
                  <c:v>4.5.0</c:v>
                </c:pt>
                <c:pt idx="19">
                  <c:v>4.6.0</c:v>
                </c:pt>
                <c:pt idx="20">
                  <c:v>4.6.1</c:v>
                </c:pt>
                <c:pt idx="21">
                  <c:v>4.6.2</c:v>
                </c:pt>
                <c:pt idx="22">
                  <c:v>4.7.0</c:v>
                </c:pt>
                <c:pt idx="23">
                  <c:v>4.8.0</c:v>
                </c:pt>
                <c:pt idx="24">
                  <c:v>4.9.0</c:v>
                </c:pt>
                <c:pt idx="25">
                  <c:v>4.10.0</c:v>
                </c:pt>
                <c:pt idx="26">
                  <c:v>4.11.0</c:v>
                </c:pt>
                <c:pt idx="27">
                  <c:v>5.0.0</c:v>
                </c:pt>
                <c:pt idx="28">
                  <c:v>5.1.0</c:v>
                </c:pt>
                <c:pt idx="29">
                  <c:v>5.2.0</c:v>
                </c:pt>
                <c:pt idx="30">
                  <c:v>5.2.1</c:v>
                </c:pt>
                <c:pt idx="31">
                  <c:v>5.3.0</c:v>
                </c:pt>
                <c:pt idx="32">
                  <c:v>5.4.0</c:v>
                </c:pt>
                <c:pt idx="33">
                  <c:v>5.5.0</c:v>
                </c:pt>
                <c:pt idx="34">
                  <c:v>6.0.0</c:v>
                </c:pt>
                <c:pt idx="35">
                  <c:v>6.1.0</c:v>
                </c:pt>
                <c:pt idx="36">
                  <c:v>6.2.0</c:v>
                </c:pt>
                <c:pt idx="37">
                  <c:v>6.3.0</c:v>
                </c:pt>
                <c:pt idx="38">
                  <c:v>6.4.0</c:v>
                </c:pt>
                <c:pt idx="39">
                  <c:v>7.0.0</c:v>
                </c:pt>
                <c:pt idx="40">
                  <c:v>7.1.0</c:v>
                </c:pt>
                <c:pt idx="41">
                  <c:v>7.2.0</c:v>
                </c:pt>
                <c:pt idx="42">
                  <c:v>7.3.0</c:v>
                </c:pt>
                <c:pt idx="43">
                  <c:v>8.0.0</c:v>
                </c:pt>
              </c:strCache>
            </c:strRef>
          </c:cat>
          <c:val>
            <c:numRef>
              <c:f>'AllData (3)'!$B$114:$AS$114</c:f>
              <c:numCache>
                <c:formatCode>General</c:formatCode>
                <c:ptCount val="44"/>
                <c:pt idx="0">
                  <c:v>-1</c:v>
                </c:pt>
                <c:pt idx="1">
                  <c:v>9</c:v>
                </c:pt>
                <c:pt idx="2">
                  <c:v>12</c:v>
                </c:pt>
                <c:pt idx="3">
                  <c:v>156</c:v>
                </c:pt>
                <c:pt idx="4">
                  <c:v>-8</c:v>
                </c:pt>
                <c:pt idx="5">
                  <c:v>10</c:v>
                </c:pt>
                <c:pt idx="6">
                  <c:v>89</c:v>
                </c:pt>
                <c:pt idx="7">
                  <c:v>26</c:v>
                </c:pt>
                <c:pt idx="8">
                  <c:v>-6</c:v>
                </c:pt>
                <c:pt idx="9">
                  <c:v>4</c:v>
                </c:pt>
                <c:pt idx="10">
                  <c:v>15</c:v>
                </c:pt>
                <c:pt idx="11">
                  <c:v>0</c:v>
                </c:pt>
                <c:pt idx="12">
                  <c:v>-67</c:v>
                </c:pt>
                <c:pt idx="13">
                  <c:v>25</c:v>
                </c:pt>
                <c:pt idx="14">
                  <c:v>1</c:v>
                </c:pt>
                <c:pt idx="15">
                  <c:v>-32</c:v>
                </c:pt>
                <c:pt idx="16">
                  <c:v>12</c:v>
                </c:pt>
                <c:pt idx="17">
                  <c:v>36</c:v>
                </c:pt>
                <c:pt idx="18">
                  <c:v>25</c:v>
                </c:pt>
                <c:pt idx="19">
                  <c:v>11</c:v>
                </c:pt>
                <c:pt idx="20">
                  <c:v>12</c:v>
                </c:pt>
                <c:pt idx="21">
                  <c:v>0</c:v>
                </c:pt>
                <c:pt idx="22">
                  <c:v>-44</c:v>
                </c:pt>
                <c:pt idx="23">
                  <c:v>14</c:v>
                </c:pt>
                <c:pt idx="24">
                  <c:v>2</c:v>
                </c:pt>
                <c:pt idx="25">
                  <c:v>-2</c:v>
                </c:pt>
                <c:pt idx="26">
                  <c:v>1</c:v>
                </c:pt>
                <c:pt idx="27">
                  <c:v>-118</c:v>
                </c:pt>
                <c:pt idx="28">
                  <c:v>-31</c:v>
                </c:pt>
                <c:pt idx="29">
                  <c:v>-46</c:v>
                </c:pt>
                <c:pt idx="30">
                  <c:v>0</c:v>
                </c:pt>
                <c:pt idx="31">
                  <c:v>-476</c:v>
                </c:pt>
                <c:pt idx="32">
                  <c:v>-1</c:v>
                </c:pt>
                <c:pt idx="33">
                  <c:v>4</c:v>
                </c:pt>
                <c:pt idx="34">
                  <c:v>-20</c:v>
                </c:pt>
                <c:pt idx="35">
                  <c:v>-3</c:v>
                </c:pt>
                <c:pt idx="36">
                  <c:v>3</c:v>
                </c:pt>
                <c:pt idx="37">
                  <c:v>2</c:v>
                </c:pt>
                <c:pt idx="38">
                  <c:v>1</c:v>
                </c:pt>
                <c:pt idx="39">
                  <c:v>-635</c:v>
                </c:pt>
                <c:pt idx="40">
                  <c:v>-2</c:v>
                </c:pt>
                <c:pt idx="41">
                  <c:v>4</c:v>
                </c:pt>
                <c:pt idx="42">
                  <c:v>-6</c:v>
                </c:pt>
                <c:pt idx="43">
                  <c:v>-133</c:v>
                </c:pt>
              </c:numCache>
            </c:numRef>
          </c:val>
        </c:ser>
        <c:ser>
          <c:idx val="1"/>
          <c:order val="1"/>
          <c:tx>
            <c:strRef>
              <c:f>'AllData (3)'!$A$115</c:f>
              <c:strCache>
                <c:ptCount val="1"/>
                <c:pt idx="0">
                  <c:v>BSD3</c:v>
                </c:pt>
              </c:strCache>
            </c:strRef>
          </c:tx>
          <c:spPr>
            <a:ln>
              <a:solidFill>
                <a:srgbClr val="0070C0"/>
              </a:solidFill>
            </a:ln>
          </c:spPr>
          <c:marker>
            <c:symbol val="none"/>
          </c:marker>
          <c:cat>
            <c:strRef>
              <c:f>'AllData (3)'!$B$113:$AS$113</c:f>
              <c:strCache>
                <c:ptCount val="44"/>
                <c:pt idx="0">
                  <c:v>2.2.1</c:v>
                </c:pt>
                <c:pt idx="1">
                  <c:v>2.2.2</c:v>
                </c:pt>
                <c:pt idx="2">
                  <c:v>2.2.5</c:v>
                </c:pt>
                <c:pt idx="3">
                  <c:v>2.2.6</c:v>
                </c:pt>
                <c:pt idx="4">
                  <c:v>2.2.7</c:v>
                </c:pt>
                <c:pt idx="5">
                  <c:v>2.2.8</c:v>
                </c:pt>
                <c:pt idx="6">
                  <c:v>3.0.0</c:v>
                </c:pt>
                <c:pt idx="7">
                  <c:v>3.1.0</c:v>
                </c:pt>
                <c:pt idx="8">
                  <c:v>3.2.0</c:v>
                </c:pt>
                <c:pt idx="9">
                  <c:v>3.3.0</c:v>
                </c:pt>
                <c:pt idx="10">
                  <c:v>3.4.0</c:v>
                </c:pt>
                <c:pt idx="11">
                  <c:v>3.5.0</c:v>
                </c:pt>
                <c:pt idx="12">
                  <c:v>4.0.0</c:v>
                </c:pt>
                <c:pt idx="13">
                  <c:v>4.1.0</c:v>
                </c:pt>
                <c:pt idx="14">
                  <c:v>4.1.1</c:v>
                </c:pt>
                <c:pt idx="15">
                  <c:v>4.2.0</c:v>
                </c:pt>
                <c:pt idx="16">
                  <c:v>4.3.0</c:v>
                </c:pt>
                <c:pt idx="17">
                  <c:v>4.4.0</c:v>
                </c:pt>
                <c:pt idx="18">
                  <c:v>4.5.0</c:v>
                </c:pt>
                <c:pt idx="19">
                  <c:v>4.6.0</c:v>
                </c:pt>
                <c:pt idx="20">
                  <c:v>4.6.1</c:v>
                </c:pt>
                <c:pt idx="21">
                  <c:v>4.6.2</c:v>
                </c:pt>
                <c:pt idx="22">
                  <c:v>4.7.0</c:v>
                </c:pt>
                <c:pt idx="23">
                  <c:v>4.8.0</c:v>
                </c:pt>
                <c:pt idx="24">
                  <c:v>4.9.0</c:v>
                </c:pt>
                <c:pt idx="25">
                  <c:v>4.10.0</c:v>
                </c:pt>
                <c:pt idx="26">
                  <c:v>4.11.0</c:v>
                </c:pt>
                <c:pt idx="27">
                  <c:v>5.0.0</c:v>
                </c:pt>
                <c:pt idx="28">
                  <c:v>5.1.0</c:v>
                </c:pt>
                <c:pt idx="29">
                  <c:v>5.2.0</c:v>
                </c:pt>
                <c:pt idx="30">
                  <c:v>5.2.1</c:v>
                </c:pt>
                <c:pt idx="31">
                  <c:v>5.3.0</c:v>
                </c:pt>
                <c:pt idx="32">
                  <c:v>5.4.0</c:v>
                </c:pt>
                <c:pt idx="33">
                  <c:v>5.5.0</c:v>
                </c:pt>
                <c:pt idx="34">
                  <c:v>6.0.0</c:v>
                </c:pt>
                <c:pt idx="35">
                  <c:v>6.1.0</c:v>
                </c:pt>
                <c:pt idx="36">
                  <c:v>6.2.0</c:v>
                </c:pt>
                <c:pt idx="37">
                  <c:v>6.3.0</c:v>
                </c:pt>
                <c:pt idx="38">
                  <c:v>6.4.0</c:v>
                </c:pt>
                <c:pt idx="39">
                  <c:v>7.0.0</c:v>
                </c:pt>
                <c:pt idx="40">
                  <c:v>7.1.0</c:v>
                </c:pt>
                <c:pt idx="41">
                  <c:v>7.2.0</c:v>
                </c:pt>
                <c:pt idx="42">
                  <c:v>7.3.0</c:v>
                </c:pt>
                <c:pt idx="43">
                  <c:v>8.0.0</c:v>
                </c:pt>
              </c:strCache>
            </c:strRef>
          </c:cat>
          <c:val>
            <c:numRef>
              <c:f>'AllData (3)'!$B$115:$AS$115</c:f>
              <c:numCache>
                <c:formatCode>General</c:formatCode>
                <c:ptCount val="44"/>
                <c:pt idx="0">
                  <c:v>0</c:v>
                </c:pt>
                <c:pt idx="1">
                  <c:v>0</c:v>
                </c:pt>
                <c:pt idx="2">
                  <c:v>0</c:v>
                </c:pt>
                <c:pt idx="3">
                  <c:v>4</c:v>
                </c:pt>
                <c:pt idx="4">
                  <c:v>10</c:v>
                </c:pt>
                <c:pt idx="5">
                  <c:v>1</c:v>
                </c:pt>
                <c:pt idx="6">
                  <c:v>58</c:v>
                </c:pt>
                <c:pt idx="7">
                  <c:v>4</c:v>
                </c:pt>
                <c:pt idx="8">
                  <c:v>23</c:v>
                </c:pt>
                <c:pt idx="9">
                  <c:v>4</c:v>
                </c:pt>
                <c:pt idx="10">
                  <c:v>1</c:v>
                </c:pt>
                <c:pt idx="11">
                  <c:v>1</c:v>
                </c:pt>
                <c:pt idx="12">
                  <c:v>675</c:v>
                </c:pt>
                <c:pt idx="13">
                  <c:v>11</c:v>
                </c:pt>
                <c:pt idx="14">
                  <c:v>-2</c:v>
                </c:pt>
                <c:pt idx="15">
                  <c:v>11</c:v>
                </c:pt>
                <c:pt idx="16">
                  <c:v>42</c:v>
                </c:pt>
                <c:pt idx="17">
                  <c:v>-7</c:v>
                </c:pt>
                <c:pt idx="18">
                  <c:v>6</c:v>
                </c:pt>
                <c:pt idx="19">
                  <c:v>58</c:v>
                </c:pt>
                <c:pt idx="20">
                  <c:v>12</c:v>
                </c:pt>
                <c:pt idx="21">
                  <c:v>0</c:v>
                </c:pt>
                <c:pt idx="22">
                  <c:v>55</c:v>
                </c:pt>
                <c:pt idx="23">
                  <c:v>17</c:v>
                </c:pt>
                <c:pt idx="24">
                  <c:v>3</c:v>
                </c:pt>
                <c:pt idx="25">
                  <c:v>1</c:v>
                </c:pt>
                <c:pt idx="26">
                  <c:v>3</c:v>
                </c:pt>
                <c:pt idx="27">
                  <c:v>185</c:v>
                </c:pt>
                <c:pt idx="28">
                  <c:v>-185</c:v>
                </c:pt>
                <c:pt idx="29">
                  <c:v>47</c:v>
                </c:pt>
                <c:pt idx="30">
                  <c:v>0</c:v>
                </c:pt>
                <c:pt idx="31">
                  <c:v>367</c:v>
                </c:pt>
                <c:pt idx="32">
                  <c:v>-4</c:v>
                </c:pt>
                <c:pt idx="33">
                  <c:v>0</c:v>
                </c:pt>
                <c:pt idx="34">
                  <c:v>52</c:v>
                </c:pt>
                <c:pt idx="35">
                  <c:v>-14</c:v>
                </c:pt>
                <c:pt idx="36">
                  <c:v>32</c:v>
                </c:pt>
                <c:pt idx="37">
                  <c:v>20</c:v>
                </c:pt>
                <c:pt idx="38">
                  <c:v>15</c:v>
                </c:pt>
                <c:pt idx="39">
                  <c:v>589</c:v>
                </c:pt>
                <c:pt idx="40">
                  <c:v>24</c:v>
                </c:pt>
                <c:pt idx="41">
                  <c:v>9</c:v>
                </c:pt>
                <c:pt idx="42">
                  <c:v>17</c:v>
                </c:pt>
                <c:pt idx="43">
                  <c:v>251</c:v>
                </c:pt>
              </c:numCache>
            </c:numRef>
          </c:val>
        </c:ser>
        <c:ser>
          <c:idx val="2"/>
          <c:order val="2"/>
          <c:tx>
            <c:strRef>
              <c:f>'AllData (3)'!$A$116</c:f>
              <c:strCache>
                <c:ptCount val="1"/>
                <c:pt idx="0">
                  <c:v>BSD2</c:v>
                </c:pt>
              </c:strCache>
            </c:strRef>
          </c:tx>
          <c:spPr>
            <a:ln>
              <a:solidFill>
                <a:srgbClr val="00B050"/>
              </a:solidFill>
            </a:ln>
          </c:spPr>
          <c:marker>
            <c:symbol val="none"/>
          </c:marker>
          <c:cat>
            <c:strRef>
              <c:f>'AllData (3)'!$B$113:$AS$113</c:f>
              <c:strCache>
                <c:ptCount val="44"/>
                <c:pt idx="0">
                  <c:v>2.2.1</c:v>
                </c:pt>
                <c:pt idx="1">
                  <c:v>2.2.2</c:v>
                </c:pt>
                <c:pt idx="2">
                  <c:v>2.2.5</c:v>
                </c:pt>
                <c:pt idx="3">
                  <c:v>2.2.6</c:v>
                </c:pt>
                <c:pt idx="4">
                  <c:v>2.2.7</c:v>
                </c:pt>
                <c:pt idx="5">
                  <c:v>2.2.8</c:v>
                </c:pt>
                <c:pt idx="6">
                  <c:v>3.0.0</c:v>
                </c:pt>
                <c:pt idx="7">
                  <c:v>3.1.0</c:v>
                </c:pt>
                <c:pt idx="8">
                  <c:v>3.2.0</c:v>
                </c:pt>
                <c:pt idx="9">
                  <c:v>3.3.0</c:v>
                </c:pt>
                <c:pt idx="10">
                  <c:v>3.4.0</c:v>
                </c:pt>
                <c:pt idx="11">
                  <c:v>3.5.0</c:v>
                </c:pt>
                <c:pt idx="12">
                  <c:v>4.0.0</c:v>
                </c:pt>
                <c:pt idx="13">
                  <c:v>4.1.0</c:v>
                </c:pt>
                <c:pt idx="14">
                  <c:v>4.1.1</c:v>
                </c:pt>
                <c:pt idx="15">
                  <c:v>4.2.0</c:v>
                </c:pt>
                <c:pt idx="16">
                  <c:v>4.3.0</c:v>
                </c:pt>
                <c:pt idx="17">
                  <c:v>4.4.0</c:v>
                </c:pt>
                <c:pt idx="18">
                  <c:v>4.5.0</c:v>
                </c:pt>
                <c:pt idx="19">
                  <c:v>4.6.0</c:v>
                </c:pt>
                <c:pt idx="20">
                  <c:v>4.6.1</c:v>
                </c:pt>
                <c:pt idx="21">
                  <c:v>4.6.2</c:v>
                </c:pt>
                <c:pt idx="22">
                  <c:v>4.7.0</c:v>
                </c:pt>
                <c:pt idx="23">
                  <c:v>4.8.0</c:v>
                </c:pt>
                <c:pt idx="24">
                  <c:v>4.9.0</c:v>
                </c:pt>
                <c:pt idx="25">
                  <c:v>4.10.0</c:v>
                </c:pt>
                <c:pt idx="26">
                  <c:v>4.11.0</c:v>
                </c:pt>
                <c:pt idx="27">
                  <c:v>5.0.0</c:v>
                </c:pt>
                <c:pt idx="28">
                  <c:v>5.1.0</c:v>
                </c:pt>
                <c:pt idx="29">
                  <c:v>5.2.0</c:v>
                </c:pt>
                <c:pt idx="30">
                  <c:v>5.2.1</c:v>
                </c:pt>
                <c:pt idx="31">
                  <c:v>5.3.0</c:v>
                </c:pt>
                <c:pt idx="32">
                  <c:v>5.4.0</c:v>
                </c:pt>
                <c:pt idx="33">
                  <c:v>5.5.0</c:v>
                </c:pt>
                <c:pt idx="34">
                  <c:v>6.0.0</c:v>
                </c:pt>
                <c:pt idx="35">
                  <c:v>6.1.0</c:v>
                </c:pt>
                <c:pt idx="36">
                  <c:v>6.2.0</c:v>
                </c:pt>
                <c:pt idx="37">
                  <c:v>6.3.0</c:v>
                </c:pt>
                <c:pt idx="38">
                  <c:v>6.4.0</c:v>
                </c:pt>
                <c:pt idx="39">
                  <c:v>7.0.0</c:v>
                </c:pt>
                <c:pt idx="40">
                  <c:v>7.1.0</c:v>
                </c:pt>
                <c:pt idx="41">
                  <c:v>7.2.0</c:v>
                </c:pt>
                <c:pt idx="42">
                  <c:v>7.3.0</c:v>
                </c:pt>
                <c:pt idx="43">
                  <c:v>8.0.0</c:v>
                </c:pt>
              </c:strCache>
            </c:strRef>
          </c:cat>
          <c:val>
            <c:numRef>
              <c:f>'AllData (3)'!$B$116:$AS$116</c:f>
              <c:numCache>
                <c:formatCode>General</c:formatCode>
                <c:ptCount val="44"/>
                <c:pt idx="0">
                  <c:v>0</c:v>
                </c:pt>
                <c:pt idx="1">
                  <c:v>0</c:v>
                </c:pt>
                <c:pt idx="2">
                  <c:v>4</c:v>
                </c:pt>
                <c:pt idx="3">
                  <c:v>27</c:v>
                </c:pt>
                <c:pt idx="4">
                  <c:v>1</c:v>
                </c:pt>
                <c:pt idx="5">
                  <c:v>12</c:v>
                </c:pt>
                <c:pt idx="6">
                  <c:v>130</c:v>
                </c:pt>
                <c:pt idx="7">
                  <c:v>112</c:v>
                </c:pt>
                <c:pt idx="8">
                  <c:v>10</c:v>
                </c:pt>
                <c:pt idx="9">
                  <c:v>22</c:v>
                </c:pt>
                <c:pt idx="10">
                  <c:v>12</c:v>
                </c:pt>
                <c:pt idx="11">
                  <c:v>0</c:v>
                </c:pt>
                <c:pt idx="12">
                  <c:v>100</c:v>
                </c:pt>
                <c:pt idx="13">
                  <c:v>31</c:v>
                </c:pt>
                <c:pt idx="14">
                  <c:v>14</c:v>
                </c:pt>
                <c:pt idx="15">
                  <c:v>46</c:v>
                </c:pt>
                <c:pt idx="16">
                  <c:v>18</c:v>
                </c:pt>
                <c:pt idx="17">
                  <c:v>90</c:v>
                </c:pt>
                <c:pt idx="18">
                  <c:v>25</c:v>
                </c:pt>
                <c:pt idx="19">
                  <c:v>20</c:v>
                </c:pt>
                <c:pt idx="20">
                  <c:v>25</c:v>
                </c:pt>
                <c:pt idx="21">
                  <c:v>0</c:v>
                </c:pt>
                <c:pt idx="22">
                  <c:v>13</c:v>
                </c:pt>
                <c:pt idx="23">
                  <c:v>14</c:v>
                </c:pt>
                <c:pt idx="24">
                  <c:v>36</c:v>
                </c:pt>
                <c:pt idx="25">
                  <c:v>14</c:v>
                </c:pt>
                <c:pt idx="26">
                  <c:v>9</c:v>
                </c:pt>
                <c:pt idx="27">
                  <c:v>282</c:v>
                </c:pt>
                <c:pt idx="28">
                  <c:v>107</c:v>
                </c:pt>
                <c:pt idx="29">
                  <c:v>131</c:v>
                </c:pt>
                <c:pt idx="30">
                  <c:v>0</c:v>
                </c:pt>
                <c:pt idx="31">
                  <c:v>292</c:v>
                </c:pt>
                <c:pt idx="32">
                  <c:v>51</c:v>
                </c:pt>
                <c:pt idx="33">
                  <c:v>16</c:v>
                </c:pt>
                <c:pt idx="34">
                  <c:v>100</c:v>
                </c:pt>
                <c:pt idx="35">
                  <c:v>41</c:v>
                </c:pt>
                <c:pt idx="36">
                  <c:v>88</c:v>
                </c:pt>
                <c:pt idx="37">
                  <c:v>46</c:v>
                </c:pt>
                <c:pt idx="38">
                  <c:v>100</c:v>
                </c:pt>
                <c:pt idx="39">
                  <c:v>292</c:v>
                </c:pt>
                <c:pt idx="40">
                  <c:v>118</c:v>
                </c:pt>
                <c:pt idx="41">
                  <c:v>28</c:v>
                </c:pt>
                <c:pt idx="42">
                  <c:v>31</c:v>
                </c:pt>
                <c:pt idx="43">
                  <c:v>323</c:v>
                </c:pt>
              </c:numCache>
            </c:numRef>
          </c:val>
        </c:ser>
        <c:ser>
          <c:idx val="3"/>
          <c:order val="3"/>
          <c:tx>
            <c:strRef>
              <c:f>'AllData (3)'!$A$117</c:f>
              <c:strCache>
                <c:ptCount val="1"/>
                <c:pt idx="0">
                  <c:v>GPLv2+</c:v>
                </c:pt>
              </c:strCache>
            </c:strRef>
          </c:tx>
          <c:spPr>
            <a:ln>
              <a:solidFill>
                <a:srgbClr val="7030A0"/>
              </a:solidFill>
            </a:ln>
          </c:spPr>
          <c:marker>
            <c:symbol val="none"/>
          </c:marker>
          <c:cat>
            <c:strRef>
              <c:f>'AllData (3)'!$B$113:$AS$113</c:f>
              <c:strCache>
                <c:ptCount val="44"/>
                <c:pt idx="0">
                  <c:v>2.2.1</c:v>
                </c:pt>
                <c:pt idx="1">
                  <c:v>2.2.2</c:v>
                </c:pt>
                <c:pt idx="2">
                  <c:v>2.2.5</c:v>
                </c:pt>
                <c:pt idx="3">
                  <c:v>2.2.6</c:v>
                </c:pt>
                <c:pt idx="4">
                  <c:v>2.2.7</c:v>
                </c:pt>
                <c:pt idx="5">
                  <c:v>2.2.8</c:v>
                </c:pt>
                <c:pt idx="6">
                  <c:v>3.0.0</c:v>
                </c:pt>
                <c:pt idx="7">
                  <c:v>3.1.0</c:v>
                </c:pt>
                <c:pt idx="8">
                  <c:v>3.2.0</c:v>
                </c:pt>
                <c:pt idx="9">
                  <c:v>3.3.0</c:v>
                </c:pt>
                <c:pt idx="10">
                  <c:v>3.4.0</c:v>
                </c:pt>
                <c:pt idx="11">
                  <c:v>3.5.0</c:v>
                </c:pt>
                <c:pt idx="12">
                  <c:v>4.0.0</c:v>
                </c:pt>
                <c:pt idx="13">
                  <c:v>4.1.0</c:v>
                </c:pt>
                <c:pt idx="14">
                  <c:v>4.1.1</c:v>
                </c:pt>
                <c:pt idx="15">
                  <c:v>4.2.0</c:v>
                </c:pt>
                <c:pt idx="16">
                  <c:v>4.3.0</c:v>
                </c:pt>
                <c:pt idx="17">
                  <c:v>4.4.0</c:v>
                </c:pt>
                <c:pt idx="18">
                  <c:v>4.5.0</c:v>
                </c:pt>
                <c:pt idx="19">
                  <c:v>4.6.0</c:v>
                </c:pt>
                <c:pt idx="20">
                  <c:v>4.6.1</c:v>
                </c:pt>
                <c:pt idx="21">
                  <c:v>4.6.2</c:v>
                </c:pt>
                <c:pt idx="22">
                  <c:v>4.7.0</c:v>
                </c:pt>
                <c:pt idx="23">
                  <c:v>4.8.0</c:v>
                </c:pt>
                <c:pt idx="24">
                  <c:v>4.9.0</c:v>
                </c:pt>
                <c:pt idx="25">
                  <c:v>4.10.0</c:v>
                </c:pt>
                <c:pt idx="26">
                  <c:v>4.11.0</c:v>
                </c:pt>
                <c:pt idx="27">
                  <c:v>5.0.0</c:v>
                </c:pt>
                <c:pt idx="28">
                  <c:v>5.1.0</c:v>
                </c:pt>
                <c:pt idx="29">
                  <c:v>5.2.0</c:v>
                </c:pt>
                <c:pt idx="30">
                  <c:v>5.2.1</c:v>
                </c:pt>
                <c:pt idx="31">
                  <c:v>5.3.0</c:v>
                </c:pt>
                <c:pt idx="32">
                  <c:v>5.4.0</c:v>
                </c:pt>
                <c:pt idx="33">
                  <c:v>5.5.0</c:v>
                </c:pt>
                <c:pt idx="34">
                  <c:v>6.0.0</c:v>
                </c:pt>
                <c:pt idx="35">
                  <c:v>6.1.0</c:v>
                </c:pt>
                <c:pt idx="36">
                  <c:v>6.2.0</c:v>
                </c:pt>
                <c:pt idx="37">
                  <c:v>6.3.0</c:v>
                </c:pt>
                <c:pt idx="38">
                  <c:v>6.4.0</c:v>
                </c:pt>
                <c:pt idx="39">
                  <c:v>7.0.0</c:v>
                </c:pt>
                <c:pt idx="40">
                  <c:v>7.1.0</c:v>
                </c:pt>
                <c:pt idx="41">
                  <c:v>7.2.0</c:v>
                </c:pt>
                <c:pt idx="42">
                  <c:v>7.3.0</c:v>
                </c:pt>
                <c:pt idx="43">
                  <c:v>8.0.0</c:v>
                </c:pt>
              </c:strCache>
            </c:strRef>
          </c:cat>
          <c:val>
            <c:numRef>
              <c:f>'AllData (3)'!$B$117:$AS$117</c:f>
              <c:numCache>
                <c:formatCode>General</c:formatCode>
                <c:ptCount val="44"/>
                <c:pt idx="0">
                  <c:v>0</c:v>
                </c:pt>
                <c:pt idx="1">
                  <c:v>14</c:v>
                </c:pt>
                <c:pt idx="2">
                  <c:v>-194</c:v>
                </c:pt>
                <c:pt idx="3">
                  <c:v>0</c:v>
                </c:pt>
                <c:pt idx="4">
                  <c:v>12</c:v>
                </c:pt>
                <c:pt idx="5">
                  <c:v>0</c:v>
                </c:pt>
                <c:pt idx="6">
                  <c:v>189</c:v>
                </c:pt>
                <c:pt idx="7">
                  <c:v>5</c:v>
                </c:pt>
                <c:pt idx="8">
                  <c:v>-11</c:v>
                </c:pt>
                <c:pt idx="9">
                  <c:v>0</c:v>
                </c:pt>
                <c:pt idx="10">
                  <c:v>2</c:v>
                </c:pt>
                <c:pt idx="11">
                  <c:v>2</c:v>
                </c:pt>
                <c:pt idx="12">
                  <c:v>82</c:v>
                </c:pt>
                <c:pt idx="13">
                  <c:v>95</c:v>
                </c:pt>
                <c:pt idx="14">
                  <c:v>0</c:v>
                </c:pt>
                <c:pt idx="15">
                  <c:v>0</c:v>
                </c:pt>
                <c:pt idx="16">
                  <c:v>-1</c:v>
                </c:pt>
                <c:pt idx="17">
                  <c:v>11</c:v>
                </c:pt>
                <c:pt idx="18">
                  <c:v>-2</c:v>
                </c:pt>
                <c:pt idx="19">
                  <c:v>3</c:v>
                </c:pt>
                <c:pt idx="20">
                  <c:v>0</c:v>
                </c:pt>
                <c:pt idx="21">
                  <c:v>0</c:v>
                </c:pt>
                <c:pt idx="22">
                  <c:v>55</c:v>
                </c:pt>
                <c:pt idx="23">
                  <c:v>7</c:v>
                </c:pt>
                <c:pt idx="24">
                  <c:v>4</c:v>
                </c:pt>
                <c:pt idx="25">
                  <c:v>0</c:v>
                </c:pt>
                <c:pt idx="26">
                  <c:v>-11</c:v>
                </c:pt>
                <c:pt idx="27">
                  <c:v>25</c:v>
                </c:pt>
                <c:pt idx="28">
                  <c:v>4</c:v>
                </c:pt>
                <c:pt idx="29">
                  <c:v>33</c:v>
                </c:pt>
                <c:pt idx="30">
                  <c:v>0</c:v>
                </c:pt>
                <c:pt idx="31">
                  <c:v>149</c:v>
                </c:pt>
                <c:pt idx="32">
                  <c:v>0</c:v>
                </c:pt>
                <c:pt idx="33">
                  <c:v>0</c:v>
                </c:pt>
                <c:pt idx="34">
                  <c:v>4</c:v>
                </c:pt>
                <c:pt idx="35">
                  <c:v>5</c:v>
                </c:pt>
                <c:pt idx="36">
                  <c:v>25</c:v>
                </c:pt>
                <c:pt idx="37">
                  <c:v>16</c:v>
                </c:pt>
                <c:pt idx="38">
                  <c:v>-16</c:v>
                </c:pt>
                <c:pt idx="39">
                  <c:v>90</c:v>
                </c:pt>
                <c:pt idx="40">
                  <c:v>-11</c:v>
                </c:pt>
                <c:pt idx="41">
                  <c:v>0</c:v>
                </c:pt>
                <c:pt idx="42">
                  <c:v>0</c:v>
                </c:pt>
                <c:pt idx="43">
                  <c:v>26</c:v>
                </c:pt>
              </c:numCache>
            </c:numRef>
          </c:val>
        </c:ser>
        <c:ser>
          <c:idx val="4"/>
          <c:order val="4"/>
          <c:tx>
            <c:strRef>
              <c:f>'AllData (3)'!$A$118</c:f>
              <c:strCache>
                <c:ptCount val="1"/>
                <c:pt idx="0">
                  <c:v>LibraryGPLv2+</c:v>
                </c:pt>
              </c:strCache>
            </c:strRef>
          </c:tx>
          <c:spPr>
            <a:ln>
              <a:solidFill>
                <a:srgbClr val="FFC000"/>
              </a:solidFill>
            </a:ln>
          </c:spPr>
          <c:marker>
            <c:symbol val="none"/>
          </c:marker>
          <c:cat>
            <c:strRef>
              <c:f>'AllData (3)'!$B$113:$AS$113</c:f>
              <c:strCache>
                <c:ptCount val="44"/>
                <c:pt idx="0">
                  <c:v>2.2.1</c:v>
                </c:pt>
                <c:pt idx="1">
                  <c:v>2.2.2</c:v>
                </c:pt>
                <c:pt idx="2">
                  <c:v>2.2.5</c:v>
                </c:pt>
                <c:pt idx="3">
                  <c:v>2.2.6</c:v>
                </c:pt>
                <c:pt idx="4">
                  <c:v>2.2.7</c:v>
                </c:pt>
                <c:pt idx="5">
                  <c:v>2.2.8</c:v>
                </c:pt>
                <c:pt idx="6">
                  <c:v>3.0.0</c:v>
                </c:pt>
                <c:pt idx="7">
                  <c:v>3.1.0</c:v>
                </c:pt>
                <c:pt idx="8">
                  <c:v>3.2.0</c:v>
                </c:pt>
                <c:pt idx="9">
                  <c:v>3.3.0</c:v>
                </c:pt>
                <c:pt idx="10">
                  <c:v>3.4.0</c:v>
                </c:pt>
                <c:pt idx="11">
                  <c:v>3.5.0</c:v>
                </c:pt>
                <c:pt idx="12">
                  <c:v>4.0.0</c:v>
                </c:pt>
                <c:pt idx="13">
                  <c:v>4.1.0</c:v>
                </c:pt>
                <c:pt idx="14">
                  <c:v>4.1.1</c:v>
                </c:pt>
                <c:pt idx="15">
                  <c:v>4.2.0</c:v>
                </c:pt>
                <c:pt idx="16">
                  <c:v>4.3.0</c:v>
                </c:pt>
                <c:pt idx="17">
                  <c:v>4.4.0</c:v>
                </c:pt>
                <c:pt idx="18">
                  <c:v>4.5.0</c:v>
                </c:pt>
                <c:pt idx="19">
                  <c:v>4.6.0</c:v>
                </c:pt>
                <c:pt idx="20">
                  <c:v>4.6.1</c:v>
                </c:pt>
                <c:pt idx="21">
                  <c:v>4.6.2</c:v>
                </c:pt>
                <c:pt idx="22">
                  <c:v>4.7.0</c:v>
                </c:pt>
                <c:pt idx="23">
                  <c:v>4.8.0</c:v>
                </c:pt>
                <c:pt idx="24">
                  <c:v>4.9.0</c:v>
                </c:pt>
                <c:pt idx="25">
                  <c:v>4.10.0</c:v>
                </c:pt>
                <c:pt idx="26">
                  <c:v>4.11.0</c:v>
                </c:pt>
                <c:pt idx="27">
                  <c:v>5.0.0</c:v>
                </c:pt>
                <c:pt idx="28">
                  <c:v>5.1.0</c:v>
                </c:pt>
                <c:pt idx="29">
                  <c:v>5.2.0</c:v>
                </c:pt>
                <c:pt idx="30">
                  <c:v>5.2.1</c:v>
                </c:pt>
                <c:pt idx="31">
                  <c:v>5.3.0</c:v>
                </c:pt>
                <c:pt idx="32">
                  <c:v>5.4.0</c:v>
                </c:pt>
                <c:pt idx="33">
                  <c:v>5.5.0</c:v>
                </c:pt>
                <c:pt idx="34">
                  <c:v>6.0.0</c:v>
                </c:pt>
                <c:pt idx="35">
                  <c:v>6.1.0</c:v>
                </c:pt>
                <c:pt idx="36">
                  <c:v>6.2.0</c:v>
                </c:pt>
                <c:pt idx="37">
                  <c:v>6.3.0</c:v>
                </c:pt>
                <c:pt idx="38">
                  <c:v>6.4.0</c:v>
                </c:pt>
                <c:pt idx="39">
                  <c:v>7.0.0</c:v>
                </c:pt>
                <c:pt idx="40">
                  <c:v>7.1.0</c:v>
                </c:pt>
                <c:pt idx="41">
                  <c:v>7.2.0</c:v>
                </c:pt>
                <c:pt idx="42">
                  <c:v>7.3.0</c:v>
                </c:pt>
                <c:pt idx="43">
                  <c:v>8.0.0</c:v>
                </c:pt>
              </c:strCache>
            </c:strRef>
          </c:cat>
          <c:val>
            <c:numRef>
              <c:f>'AllData (3)'!$B$118:$AS$118</c:f>
              <c:numCache>
                <c:formatCode>General</c:formatCode>
                <c:ptCount val="44"/>
                <c:pt idx="0">
                  <c:v>0</c:v>
                </c:pt>
                <c:pt idx="1">
                  <c:v>0</c:v>
                </c:pt>
                <c:pt idx="2">
                  <c:v>0</c:v>
                </c:pt>
                <c:pt idx="3">
                  <c:v>0</c:v>
                </c:pt>
                <c:pt idx="4">
                  <c:v>0</c:v>
                </c:pt>
                <c:pt idx="5">
                  <c:v>0</c:v>
                </c:pt>
                <c:pt idx="6">
                  <c:v>16</c:v>
                </c:pt>
                <c:pt idx="7">
                  <c:v>0</c:v>
                </c:pt>
                <c:pt idx="8">
                  <c:v>-13</c:v>
                </c:pt>
                <c:pt idx="9">
                  <c:v>0</c:v>
                </c:pt>
                <c:pt idx="10">
                  <c:v>1</c:v>
                </c:pt>
                <c:pt idx="11">
                  <c:v>2</c:v>
                </c:pt>
                <c:pt idx="12">
                  <c:v>20</c:v>
                </c:pt>
                <c:pt idx="13">
                  <c:v>4</c:v>
                </c:pt>
                <c:pt idx="14">
                  <c:v>0</c:v>
                </c:pt>
                <c:pt idx="15">
                  <c:v>0</c:v>
                </c:pt>
                <c:pt idx="16">
                  <c:v>4</c:v>
                </c:pt>
                <c:pt idx="17">
                  <c:v>2</c:v>
                </c:pt>
                <c:pt idx="18">
                  <c:v>-1</c:v>
                </c:pt>
                <c:pt idx="19">
                  <c:v>0</c:v>
                </c:pt>
                <c:pt idx="20">
                  <c:v>0</c:v>
                </c:pt>
                <c:pt idx="21">
                  <c:v>0</c:v>
                </c:pt>
                <c:pt idx="22">
                  <c:v>1</c:v>
                </c:pt>
                <c:pt idx="23">
                  <c:v>-2</c:v>
                </c:pt>
                <c:pt idx="24">
                  <c:v>0</c:v>
                </c:pt>
                <c:pt idx="25">
                  <c:v>0</c:v>
                </c:pt>
                <c:pt idx="26">
                  <c:v>0</c:v>
                </c:pt>
                <c:pt idx="27">
                  <c:v>-328</c:v>
                </c:pt>
                <c:pt idx="28">
                  <c:v>0</c:v>
                </c:pt>
                <c:pt idx="29">
                  <c:v>2</c:v>
                </c:pt>
                <c:pt idx="30">
                  <c:v>0</c:v>
                </c:pt>
                <c:pt idx="31">
                  <c:v>-2</c:v>
                </c:pt>
                <c:pt idx="32">
                  <c:v>0</c:v>
                </c:pt>
                <c:pt idx="33">
                  <c:v>0</c:v>
                </c:pt>
                <c:pt idx="34">
                  <c:v>-1</c:v>
                </c:pt>
                <c:pt idx="35">
                  <c:v>2</c:v>
                </c:pt>
                <c:pt idx="36">
                  <c:v>0</c:v>
                </c:pt>
                <c:pt idx="37">
                  <c:v>-1</c:v>
                </c:pt>
                <c:pt idx="38">
                  <c:v>0</c:v>
                </c:pt>
                <c:pt idx="39">
                  <c:v>19</c:v>
                </c:pt>
                <c:pt idx="40">
                  <c:v>0</c:v>
                </c:pt>
                <c:pt idx="41">
                  <c:v>0</c:v>
                </c:pt>
                <c:pt idx="42">
                  <c:v>0</c:v>
                </c:pt>
                <c:pt idx="43">
                  <c:v>0</c:v>
                </c:pt>
              </c:numCache>
            </c:numRef>
          </c:val>
        </c:ser>
        <c:marker val="1"/>
        <c:axId val="195266432"/>
        <c:axId val="195268608"/>
      </c:lineChart>
      <c:catAx>
        <c:axId val="195266432"/>
        <c:scaling>
          <c:orientation val="minMax"/>
        </c:scaling>
        <c:axPos val="b"/>
        <c:title>
          <c:tx>
            <c:rich>
              <a:bodyPr/>
              <a:lstStyle/>
              <a:p>
                <a:pPr>
                  <a:defRPr lang="ja-JP" sz="1800"/>
                </a:pPr>
                <a:r>
                  <a:rPr lang="en-US" altLang="ja-JP" sz="1800"/>
                  <a:t>Release Version</a:t>
                </a:r>
                <a:endParaRPr lang="ja-JP" altLang="en-US" sz="1800"/>
              </a:p>
            </c:rich>
          </c:tx>
        </c:title>
        <c:tickLblPos val="nextTo"/>
        <c:txPr>
          <a:bodyPr/>
          <a:lstStyle/>
          <a:p>
            <a:pPr>
              <a:defRPr lang="ja-JP" sz="1400"/>
            </a:pPr>
            <a:endParaRPr lang="ja-JP"/>
          </a:p>
        </c:txPr>
        <c:crossAx val="195268608"/>
        <c:crosses val="autoZero"/>
        <c:auto val="1"/>
        <c:lblAlgn val="ctr"/>
        <c:lblOffset val="100"/>
      </c:catAx>
      <c:valAx>
        <c:axId val="195268608"/>
        <c:scaling>
          <c:orientation val="minMax"/>
        </c:scaling>
        <c:axPos val="l"/>
        <c:majorGridlines/>
        <c:title>
          <c:tx>
            <c:rich>
              <a:bodyPr rot="-5400000" vert="horz"/>
              <a:lstStyle/>
              <a:p>
                <a:pPr>
                  <a:defRPr lang="ja-JP" sz="1800"/>
                </a:pPr>
                <a:r>
                  <a:rPr lang="en-US" altLang="ja-JP" sz="1800"/>
                  <a:t>#files</a:t>
                </a:r>
                <a:endParaRPr lang="ja-JP" altLang="en-US" sz="1800"/>
              </a:p>
            </c:rich>
          </c:tx>
        </c:title>
        <c:numFmt formatCode="General" sourceLinked="1"/>
        <c:tickLblPos val="nextTo"/>
        <c:txPr>
          <a:bodyPr/>
          <a:lstStyle/>
          <a:p>
            <a:pPr>
              <a:defRPr lang="ja-JP" sz="1400"/>
            </a:pPr>
            <a:endParaRPr lang="ja-JP"/>
          </a:p>
        </c:txPr>
        <c:crossAx val="195266432"/>
        <c:crosses val="autoZero"/>
        <c:crossBetween val="between"/>
      </c:valAx>
    </c:plotArea>
    <c:legend>
      <c:legendPos val="b"/>
      <c:txPr>
        <a:bodyPr/>
        <a:lstStyle/>
        <a:p>
          <a:pPr>
            <a:defRPr lang="ja-JP" sz="2000"/>
          </a:pPr>
          <a:endParaRPr lang="ja-JP"/>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areaChart>
        <c:grouping val="stacked"/>
        <c:ser>
          <c:idx val="0"/>
          <c:order val="0"/>
          <c:tx>
            <c:strRef>
              <c:f>'AllData (2)'!$A$72</c:f>
              <c:strCache>
                <c:ptCount val="1"/>
                <c:pt idx="0">
                  <c:v>BSD4</c:v>
                </c:pt>
              </c:strCache>
            </c:strRef>
          </c:tx>
          <c:spPr>
            <a:solidFill>
              <a:srgbClr val="FF0000"/>
            </a:solidFill>
          </c:spPr>
          <c:cat>
            <c:strRef>
              <c:f>'AllData (2)'!$B$71:$AT$71</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(2)'!$B$72:$AT$72</c:f>
              <c:numCache>
                <c:formatCode>General</c:formatCode>
                <c:ptCount val="45"/>
                <c:pt idx="0">
                  <c:v>320</c:v>
                </c:pt>
                <c:pt idx="1">
                  <c:v>319</c:v>
                </c:pt>
                <c:pt idx="2">
                  <c:v>320</c:v>
                </c:pt>
                <c:pt idx="3">
                  <c:v>319</c:v>
                </c:pt>
                <c:pt idx="4">
                  <c:v>319</c:v>
                </c:pt>
                <c:pt idx="5">
                  <c:v>320</c:v>
                </c:pt>
                <c:pt idx="6">
                  <c:v>322</c:v>
                </c:pt>
                <c:pt idx="7">
                  <c:v>337</c:v>
                </c:pt>
                <c:pt idx="8">
                  <c:v>360</c:v>
                </c:pt>
                <c:pt idx="9">
                  <c:v>363</c:v>
                </c:pt>
                <c:pt idx="10">
                  <c:v>365</c:v>
                </c:pt>
                <c:pt idx="11">
                  <c:v>376</c:v>
                </c:pt>
                <c:pt idx="12">
                  <c:v>376</c:v>
                </c:pt>
                <c:pt idx="13">
                  <c:v>409</c:v>
                </c:pt>
                <c:pt idx="14">
                  <c:v>467</c:v>
                </c:pt>
                <c:pt idx="15">
                  <c:v>468</c:v>
                </c:pt>
                <c:pt idx="16">
                  <c:v>415</c:v>
                </c:pt>
                <c:pt idx="17">
                  <c:v>416</c:v>
                </c:pt>
                <c:pt idx="18">
                  <c:v>421</c:v>
                </c:pt>
                <c:pt idx="19">
                  <c:v>427</c:v>
                </c:pt>
                <c:pt idx="20">
                  <c:v>450</c:v>
                </c:pt>
                <c:pt idx="21">
                  <c:v>452</c:v>
                </c:pt>
                <c:pt idx="22">
                  <c:v>459</c:v>
                </c:pt>
                <c:pt idx="23">
                  <c:v>459</c:v>
                </c:pt>
                <c:pt idx="24">
                  <c:v>459</c:v>
                </c:pt>
                <c:pt idx="25">
                  <c:v>461</c:v>
                </c:pt>
                <c:pt idx="26">
                  <c:v>472</c:v>
                </c:pt>
                <c:pt idx="27">
                  <c:v>473</c:v>
                </c:pt>
                <c:pt idx="28">
                  <c:v>491</c:v>
                </c:pt>
                <c:pt idx="29">
                  <c:v>492</c:v>
                </c:pt>
                <c:pt idx="30">
                  <c:v>492</c:v>
                </c:pt>
                <c:pt idx="31">
                  <c:v>492</c:v>
                </c:pt>
                <c:pt idx="32">
                  <c:v>242</c:v>
                </c:pt>
                <c:pt idx="33">
                  <c:v>247</c:v>
                </c:pt>
                <c:pt idx="34">
                  <c:v>248</c:v>
                </c:pt>
                <c:pt idx="35">
                  <c:v>279</c:v>
                </c:pt>
                <c:pt idx="36">
                  <c:v>280</c:v>
                </c:pt>
                <c:pt idx="37">
                  <c:v>282</c:v>
                </c:pt>
                <c:pt idx="38">
                  <c:v>284</c:v>
                </c:pt>
                <c:pt idx="39">
                  <c:v>284</c:v>
                </c:pt>
                <c:pt idx="40">
                  <c:v>270</c:v>
                </c:pt>
                <c:pt idx="41">
                  <c:v>263</c:v>
                </c:pt>
                <c:pt idx="42">
                  <c:v>264</c:v>
                </c:pt>
                <c:pt idx="43">
                  <c:v>261</c:v>
                </c:pt>
                <c:pt idx="44">
                  <c:v>264</c:v>
                </c:pt>
              </c:numCache>
            </c:numRef>
          </c:val>
        </c:ser>
        <c:ser>
          <c:idx val="1"/>
          <c:order val="1"/>
          <c:tx>
            <c:strRef>
              <c:f>'AllData (2)'!$A$73</c:f>
              <c:strCache>
                <c:ptCount val="1"/>
                <c:pt idx="0">
                  <c:v>BSD3</c:v>
                </c:pt>
              </c:strCache>
            </c:strRef>
          </c:tx>
          <c:spPr>
            <a:solidFill>
              <a:srgbClr val="0070C0"/>
            </a:solidFill>
          </c:spPr>
          <c:cat>
            <c:strRef>
              <c:f>'AllData (2)'!$B$71:$AT$71</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(2)'!$B$73:$AT$73</c:f>
              <c:numCache>
                <c:formatCode>General</c:formatCode>
                <c:ptCount val="45"/>
                <c:pt idx="0">
                  <c:v>28</c:v>
                </c:pt>
                <c:pt idx="1">
                  <c:v>28</c:v>
                </c:pt>
                <c:pt idx="2">
                  <c:v>28</c:v>
                </c:pt>
                <c:pt idx="3">
                  <c:v>28</c:v>
                </c:pt>
                <c:pt idx="4">
                  <c:v>31</c:v>
                </c:pt>
                <c:pt idx="5">
                  <c:v>32</c:v>
                </c:pt>
                <c:pt idx="6">
                  <c:v>33</c:v>
                </c:pt>
                <c:pt idx="7">
                  <c:v>49</c:v>
                </c:pt>
                <c:pt idx="8">
                  <c:v>56</c:v>
                </c:pt>
                <c:pt idx="9">
                  <c:v>54</c:v>
                </c:pt>
                <c:pt idx="10">
                  <c:v>55</c:v>
                </c:pt>
                <c:pt idx="11">
                  <c:v>56</c:v>
                </c:pt>
                <c:pt idx="12">
                  <c:v>57</c:v>
                </c:pt>
                <c:pt idx="13">
                  <c:v>109</c:v>
                </c:pt>
                <c:pt idx="14">
                  <c:v>154</c:v>
                </c:pt>
                <c:pt idx="15">
                  <c:v>156</c:v>
                </c:pt>
                <c:pt idx="16">
                  <c:v>115</c:v>
                </c:pt>
                <c:pt idx="17">
                  <c:v>113</c:v>
                </c:pt>
                <c:pt idx="18">
                  <c:v>122</c:v>
                </c:pt>
                <c:pt idx="19">
                  <c:v>122</c:v>
                </c:pt>
                <c:pt idx="20">
                  <c:v>121</c:v>
                </c:pt>
                <c:pt idx="21">
                  <c:v>124</c:v>
                </c:pt>
                <c:pt idx="22">
                  <c:v>132</c:v>
                </c:pt>
                <c:pt idx="23">
                  <c:v>132</c:v>
                </c:pt>
                <c:pt idx="24">
                  <c:v>132</c:v>
                </c:pt>
                <c:pt idx="25">
                  <c:v>140</c:v>
                </c:pt>
                <c:pt idx="26">
                  <c:v>152</c:v>
                </c:pt>
                <c:pt idx="27">
                  <c:v>153</c:v>
                </c:pt>
                <c:pt idx="28">
                  <c:v>223</c:v>
                </c:pt>
                <c:pt idx="29">
                  <c:v>228</c:v>
                </c:pt>
                <c:pt idx="30">
                  <c:v>255</c:v>
                </c:pt>
                <c:pt idx="31">
                  <c:v>255</c:v>
                </c:pt>
                <c:pt idx="32">
                  <c:v>492</c:v>
                </c:pt>
                <c:pt idx="33">
                  <c:v>486</c:v>
                </c:pt>
                <c:pt idx="34">
                  <c:v>486</c:v>
                </c:pt>
                <c:pt idx="35">
                  <c:v>487</c:v>
                </c:pt>
                <c:pt idx="36">
                  <c:v>474</c:v>
                </c:pt>
                <c:pt idx="37">
                  <c:v>483</c:v>
                </c:pt>
                <c:pt idx="38">
                  <c:v>499</c:v>
                </c:pt>
                <c:pt idx="39">
                  <c:v>499</c:v>
                </c:pt>
                <c:pt idx="40">
                  <c:v>498</c:v>
                </c:pt>
                <c:pt idx="41">
                  <c:v>502</c:v>
                </c:pt>
                <c:pt idx="42">
                  <c:v>503</c:v>
                </c:pt>
                <c:pt idx="43">
                  <c:v>503</c:v>
                </c:pt>
                <c:pt idx="44">
                  <c:v>570</c:v>
                </c:pt>
              </c:numCache>
            </c:numRef>
          </c:val>
        </c:ser>
        <c:ser>
          <c:idx val="2"/>
          <c:order val="2"/>
          <c:tx>
            <c:strRef>
              <c:f>'AllData (2)'!$A$74</c:f>
              <c:strCache>
                <c:ptCount val="1"/>
                <c:pt idx="0">
                  <c:v>BSD2</c:v>
                </c:pt>
              </c:strCache>
            </c:strRef>
          </c:tx>
          <c:spPr>
            <a:solidFill>
              <a:srgbClr val="00B050"/>
            </a:solidFill>
            <a:ln>
              <a:noFill/>
            </a:ln>
          </c:spPr>
          <c:cat>
            <c:strRef>
              <c:f>'AllData (2)'!$B$71:$AT$71</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(2)'!$B$74:$AT$74</c:f>
              <c:numCache>
                <c:formatCode>General</c:formatCode>
                <c:ptCount val="45"/>
                <c:pt idx="0">
                  <c:v>44</c:v>
                </c:pt>
                <c:pt idx="1">
                  <c:v>44</c:v>
                </c:pt>
                <c:pt idx="2">
                  <c:v>44</c:v>
                </c:pt>
                <c:pt idx="3">
                  <c:v>46</c:v>
                </c:pt>
                <c:pt idx="4">
                  <c:v>54</c:v>
                </c:pt>
                <c:pt idx="5">
                  <c:v>54</c:v>
                </c:pt>
                <c:pt idx="6">
                  <c:v>55</c:v>
                </c:pt>
                <c:pt idx="7">
                  <c:v>146</c:v>
                </c:pt>
                <c:pt idx="8">
                  <c:v>201</c:v>
                </c:pt>
                <c:pt idx="9">
                  <c:v>208</c:v>
                </c:pt>
                <c:pt idx="10">
                  <c:v>215</c:v>
                </c:pt>
                <c:pt idx="11">
                  <c:v>222</c:v>
                </c:pt>
                <c:pt idx="12">
                  <c:v>222</c:v>
                </c:pt>
                <c:pt idx="13">
                  <c:v>300</c:v>
                </c:pt>
                <c:pt idx="14">
                  <c:v>451</c:v>
                </c:pt>
                <c:pt idx="15">
                  <c:v>460</c:v>
                </c:pt>
                <c:pt idx="16">
                  <c:v>324</c:v>
                </c:pt>
                <c:pt idx="17">
                  <c:v>332</c:v>
                </c:pt>
                <c:pt idx="18">
                  <c:v>340</c:v>
                </c:pt>
                <c:pt idx="19">
                  <c:v>351</c:v>
                </c:pt>
                <c:pt idx="20">
                  <c:v>383</c:v>
                </c:pt>
                <c:pt idx="21">
                  <c:v>389</c:v>
                </c:pt>
                <c:pt idx="22">
                  <c:v>398</c:v>
                </c:pt>
                <c:pt idx="23">
                  <c:v>398</c:v>
                </c:pt>
                <c:pt idx="24">
                  <c:v>398</c:v>
                </c:pt>
                <c:pt idx="25">
                  <c:v>402</c:v>
                </c:pt>
                <c:pt idx="26">
                  <c:v>409</c:v>
                </c:pt>
                <c:pt idx="27">
                  <c:v>439</c:v>
                </c:pt>
                <c:pt idx="28">
                  <c:v>576</c:v>
                </c:pt>
                <c:pt idx="29">
                  <c:v>629</c:v>
                </c:pt>
                <c:pt idx="30">
                  <c:v>723</c:v>
                </c:pt>
                <c:pt idx="31">
                  <c:v>723</c:v>
                </c:pt>
                <c:pt idx="32">
                  <c:v>792</c:v>
                </c:pt>
                <c:pt idx="33">
                  <c:v>809</c:v>
                </c:pt>
                <c:pt idx="34">
                  <c:v>818</c:v>
                </c:pt>
                <c:pt idx="35">
                  <c:v>898</c:v>
                </c:pt>
                <c:pt idx="36">
                  <c:v>927</c:v>
                </c:pt>
                <c:pt idx="37">
                  <c:v>978</c:v>
                </c:pt>
                <c:pt idx="38">
                  <c:v>998</c:v>
                </c:pt>
                <c:pt idx="39">
                  <c:v>1010</c:v>
                </c:pt>
                <c:pt idx="40">
                  <c:v>1100</c:v>
                </c:pt>
                <c:pt idx="41">
                  <c:v>1136</c:v>
                </c:pt>
                <c:pt idx="42">
                  <c:v>1144</c:v>
                </c:pt>
                <c:pt idx="43">
                  <c:v>1166</c:v>
                </c:pt>
                <c:pt idx="44">
                  <c:v>1346</c:v>
                </c:pt>
              </c:numCache>
            </c:numRef>
          </c:val>
        </c:ser>
        <c:ser>
          <c:idx val="3"/>
          <c:order val="3"/>
          <c:tx>
            <c:strRef>
              <c:f>'AllData (2)'!$A$75</c:f>
              <c:strCache>
                <c:ptCount val="1"/>
                <c:pt idx="0">
                  <c:v>InterACPILic</c:v>
                </c:pt>
              </c:strCache>
            </c:strRef>
          </c:tx>
          <c:cat>
            <c:strRef>
              <c:f>'AllData (2)'!$B$71:$AT$71</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(2)'!$B$75:$AT$75</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115</c:v>
                </c:pt>
                <c:pt idx="15">
                  <c:v>115</c:v>
                </c:pt>
                <c:pt idx="16">
                  <c:v>0</c:v>
                </c:pt>
                <c:pt idx="17">
                  <c:v>0</c:v>
                </c:pt>
                <c:pt idx="18">
                  <c:v>0</c:v>
                </c:pt>
                <c:pt idx="19">
                  <c:v>0</c:v>
                </c:pt>
                <c:pt idx="20">
                  <c:v>0</c:v>
                </c:pt>
                <c:pt idx="21">
                  <c:v>0</c:v>
                </c:pt>
                <c:pt idx="22">
                  <c:v>0</c:v>
                </c:pt>
                <c:pt idx="23">
                  <c:v>0</c:v>
                </c:pt>
                <c:pt idx="24">
                  <c:v>0</c:v>
                </c:pt>
                <c:pt idx="25">
                  <c:v>0</c:v>
                </c:pt>
                <c:pt idx="26">
                  <c:v>0</c:v>
                </c:pt>
                <c:pt idx="27">
                  <c:v>115</c:v>
                </c:pt>
                <c:pt idx="28">
                  <c:v>112</c:v>
                </c:pt>
                <c:pt idx="29">
                  <c:v>115</c:v>
                </c:pt>
                <c:pt idx="30">
                  <c:v>141</c:v>
                </c:pt>
                <c:pt idx="31">
                  <c:v>141</c:v>
                </c:pt>
                <c:pt idx="32">
                  <c:v>141</c:v>
                </c:pt>
                <c:pt idx="33">
                  <c:v>141</c:v>
                </c:pt>
                <c:pt idx="34">
                  <c:v>141</c:v>
                </c:pt>
                <c:pt idx="35">
                  <c:v>141</c:v>
                </c:pt>
                <c:pt idx="36">
                  <c:v>141</c:v>
                </c:pt>
                <c:pt idx="37">
                  <c:v>141</c:v>
                </c:pt>
                <c:pt idx="38">
                  <c:v>141</c:v>
                </c:pt>
                <c:pt idx="39">
                  <c:v>141</c:v>
                </c:pt>
                <c:pt idx="40">
                  <c:v>155</c:v>
                </c:pt>
                <c:pt idx="41">
                  <c:v>155</c:v>
                </c:pt>
                <c:pt idx="42">
                  <c:v>155</c:v>
                </c:pt>
                <c:pt idx="43">
                  <c:v>155</c:v>
                </c:pt>
                <c:pt idx="44">
                  <c:v>159</c:v>
                </c:pt>
              </c:numCache>
            </c:numRef>
          </c:val>
        </c:ser>
        <c:ser>
          <c:idx val="4"/>
          <c:order val="4"/>
          <c:tx>
            <c:strRef>
              <c:f>'AllData (2)'!$A$76</c:f>
              <c:strCache>
                <c:ptCount val="1"/>
                <c:pt idx="0">
                  <c:v>CDDLic</c:v>
                </c:pt>
              </c:strCache>
            </c:strRef>
          </c:tx>
          <c:cat>
            <c:strRef>
              <c:f>'AllData (2)'!$B$71:$AT$71</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(2)'!$B$76:$AT$76</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77</c:v>
                </c:pt>
                <c:pt idx="41">
                  <c:v>99</c:v>
                </c:pt>
                <c:pt idx="42">
                  <c:v>99</c:v>
                </c:pt>
                <c:pt idx="43">
                  <c:v>123</c:v>
                </c:pt>
                <c:pt idx="44">
                  <c:v>117</c:v>
                </c:pt>
              </c:numCache>
            </c:numRef>
          </c:val>
        </c:ser>
        <c:ser>
          <c:idx val="5"/>
          <c:order val="5"/>
          <c:tx>
            <c:strRef>
              <c:f>'AllData (2)'!$A$77</c:f>
              <c:strCache>
                <c:ptCount val="1"/>
                <c:pt idx="0">
                  <c:v>Others</c:v>
                </c:pt>
              </c:strCache>
            </c:strRef>
          </c:tx>
          <c:spPr>
            <a:solidFill>
              <a:schemeClr val="tx1"/>
            </a:solidFill>
          </c:spPr>
          <c:cat>
            <c:strRef>
              <c:f>'AllData (2)'!$B$71:$AT$71</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(2)'!$B$77:$AT$77</c:f>
              <c:numCache>
                <c:formatCode>General</c:formatCode>
                <c:ptCount val="45"/>
                <c:pt idx="0">
                  <c:v>59</c:v>
                </c:pt>
                <c:pt idx="1">
                  <c:v>59</c:v>
                </c:pt>
                <c:pt idx="2">
                  <c:v>59</c:v>
                </c:pt>
                <c:pt idx="3">
                  <c:v>60</c:v>
                </c:pt>
                <c:pt idx="4">
                  <c:v>61</c:v>
                </c:pt>
                <c:pt idx="5">
                  <c:v>64</c:v>
                </c:pt>
                <c:pt idx="6">
                  <c:v>64</c:v>
                </c:pt>
                <c:pt idx="7">
                  <c:v>139</c:v>
                </c:pt>
                <c:pt idx="8">
                  <c:v>147</c:v>
                </c:pt>
                <c:pt idx="9">
                  <c:v>147</c:v>
                </c:pt>
                <c:pt idx="10">
                  <c:v>150</c:v>
                </c:pt>
                <c:pt idx="11">
                  <c:v>150</c:v>
                </c:pt>
                <c:pt idx="12">
                  <c:v>150</c:v>
                </c:pt>
                <c:pt idx="13">
                  <c:v>190</c:v>
                </c:pt>
                <c:pt idx="14">
                  <c:v>250</c:v>
                </c:pt>
                <c:pt idx="15">
                  <c:v>250</c:v>
                </c:pt>
                <c:pt idx="16">
                  <c:v>192</c:v>
                </c:pt>
                <c:pt idx="17">
                  <c:v>190</c:v>
                </c:pt>
                <c:pt idx="18">
                  <c:v>193</c:v>
                </c:pt>
                <c:pt idx="19">
                  <c:v>197</c:v>
                </c:pt>
                <c:pt idx="20">
                  <c:v>211</c:v>
                </c:pt>
                <c:pt idx="21">
                  <c:v>215</c:v>
                </c:pt>
                <c:pt idx="22">
                  <c:v>226</c:v>
                </c:pt>
                <c:pt idx="23">
                  <c:v>226</c:v>
                </c:pt>
                <c:pt idx="24">
                  <c:v>226</c:v>
                </c:pt>
                <c:pt idx="25">
                  <c:v>231</c:v>
                </c:pt>
                <c:pt idx="26">
                  <c:v>234</c:v>
                </c:pt>
                <c:pt idx="27">
                  <c:v>252</c:v>
                </c:pt>
                <c:pt idx="28">
                  <c:v>342</c:v>
                </c:pt>
                <c:pt idx="29">
                  <c:v>370</c:v>
                </c:pt>
                <c:pt idx="30">
                  <c:v>311</c:v>
                </c:pt>
                <c:pt idx="31">
                  <c:v>311</c:v>
                </c:pt>
                <c:pt idx="32">
                  <c:v>320</c:v>
                </c:pt>
                <c:pt idx="33">
                  <c:v>324</c:v>
                </c:pt>
                <c:pt idx="34">
                  <c:v>323</c:v>
                </c:pt>
                <c:pt idx="35">
                  <c:v>407</c:v>
                </c:pt>
                <c:pt idx="36">
                  <c:v>416</c:v>
                </c:pt>
                <c:pt idx="37">
                  <c:v>422</c:v>
                </c:pt>
                <c:pt idx="38">
                  <c:v>446</c:v>
                </c:pt>
                <c:pt idx="39">
                  <c:v>452</c:v>
                </c:pt>
                <c:pt idx="40">
                  <c:v>497</c:v>
                </c:pt>
                <c:pt idx="41">
                  <c:v>547</c:v>
                </c:pt>
                <c:pt idx="42">
                  <c:v>621</c:v>
                </c:pt>
                <c:pt idx="43">
                  <c:v>614</c:v>
                </c:pt>
                <c:pt idx="44">
                  <c:v>652</c:v>
                </c:pt>
              </c:numCache>
            </c:numRef>
          </c:val>
        </c:ser>
        <c:ser>
          <c:idx val="6"/>
          <c:order val="6"/>
          <c:tx>
            <c:strRef>
              <c:f>'AllData (2)'!$A$78</c:f>
              <c:strCache>
                <c:ptCount val="1"/>
                <c:pt idx="0">
                  <c:v>NONE</c:v>
                </c:pt>
              </c:strCache>
            </c:strRef>
          </c:tx>
          <c:spPr>
            <a:solidFill>
              <a:schemeClr val="bg1">
                <a:lumMod val="50000"/>
              </a:schemeClr>
            </a:solidFill>
          </c:spPr>
          <c:cat>
            <c:strRef>
              <c:f>'AllData (2)'!$B$71:$AT$71</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(2)'!$B$78:$AT$78</c:f>
              <c:numCache>
                <c:formatCode>General</c:formatCode>
                <c:ptCount val="45"/>
                <c:pt idx="0">
                  <c:v>40</c:v>
                </c:pt>
                <c:pt idx="1">
                  <c:v>40</c:v>
                </c:pt>
                <c:pt idx="2">
                  <c:v>40</c:v>
                </c:pt>
                <c:pt idx="3">
                  <c:v>40</c:v>
                </c:pt>
                <c:pt idx="4">
                  <c:v>41</c:v>
                </c:pt>
                <c:pt idx="5">
                  <c:v>41</c:v>
                </c:pt>
                <c:pt idx="6">
                  <c:v>41</c:v>
                </c:pt>
                <c:pt idx="7">
                  <c:v>45</c:v>
                </c:pt>
                <c:pt idx="8">
                  <c:v>57</c:v>
                </c:pt>
                <c:pt idx="9">
                  <c:v>57</c:v>
                </c:pt>
                <c:pt idx="10">
                  <c:v>57</c:v>
                </c:pt>
                <c:pt idx="11">
                  <c:v>57</c:v>
                </c:pt>
                <c:pt idx="12">
                  <c:v>57</c:v>
                </c:pt>
                <c:pt idx="13">
                  <c:v>61</c:v>
                </c:pt>
                <c:pt idx="14">
                  <c:v>76</c:v>
                </c:pt>
                <c:pt idx="15">
                  <c:v>77</c:v>
                </c:pt>
                <c:pt idx="16">
                  <c:v>61</c:v>
                </c:pt>
                <c:pt idx="17">
                  <c:v>61</c:v>
                </c:pt>
                <c:pt idx="18">
                  <c:v>66</c:v>
                </c:pt>
                <c:pt idx="19">
                  <c:v>66</c:v>
                </c:pt>
                <c:pt idx="20">
                  <c:v>61</c:v>
                </c:pt>
                <c:pt idx="21">
                  <c:v>62</c:v>
                </c:pt>
                <c:pt idx="22">
                  <c:v>63</c:v>
                </c:pt>
                <c:pt idx="23">
                  <c:v>63</c:v>
                </c:pt>
                <c:pt idx="24">
                  <c:v>63</c:v>
                </c:pt>
                <c:pt idx="25">
                  <c:v>63</c:v>
                </c:pt>
                <c:pt idx="26">
                  <c:v>64</c:v>
                </c:pt>
                <c:pt idx="27">
                  <c:v>65</c:v>
                </c:pt>
                <c:pt idx="28">
                  <c:v>58</c:v>
                </c:pt>
                <c:pt idx="29">
                  <c:v>59</c:v>
                </c:pt>
                <c:pt idx="30">
                  <c:v>148</c:v>
                </c:pt>
                <c:pt idx="31">
                  <c:v>148</c:v>
                </c:pt>
                <c:pt idx="32">
                  <c:v>86</c:v>
                </c:pt>
                <c:pt idx="33">
                  <c:v>82</c:v>
                </c:pt>
                <c:pt idx="34">
                  <c:v>81</c:v>
                </c:pt>
                <c:pt idx="35">
                  <c:v>78</c:v>
                </c:pt>
                <c:pt idx="36">
                  <c:v>76</c:v>
                </c:pt>
                <c:pt idx="37">
                  <c:v>76</c:v>
                </c:pt>
                <c:pt idx="38">
                  <c:v>78</c:v>
                </c:pt>
                <c:pt idx="39">
                  <c:v>83</c:v>
                </c:pt>
                <c:pt idx="40">
                  <c:v>83</c:v>
                </c:pt>
                <c:pt idx="41">
                  <c:v>90</c:v>
                </c:pt>
                <c:pt idx="42">
                  <c:v>90</c:v>
                </c:pt>
                <c:pt idx="43">
                  <c:v>90</c:v>
                </c:pt>
                <c:pt idx="44">
                  <c:v>95</c:v>
                </c:pt>
              </c:numCache>
            </c:numRef>
          </c:val>
        </c:ser>
        <c:ser>
          <c:idx val="7"/>
          <c:order val="7"/>
          <c:tx>
            <c:strRef>
              <c:f>'AllData (2)'!$A$79</c:f>
              <c:strCache>
                <c:ptCount val="1"/>
                <c:pt idx="0">
                  <c:v>UNKNOWN</c:v>
                </c:pt>
              </c:strCache>
            </c:strRef>
          </c:tx>
          <c:spPr>
            <a:solidFill>
              <a:schemeClr val="accent6">
                <a:lumMod val="60000"/>
                <a:lumOff val="40000"/>
              </a:schemeClr>
            </a:solidFill>
            <a:ln>
              <a:noFill/>
            </a:ln>
          </c:spPr>
          <c:cat>
            <c:strRef>
              <c:f>'AllData (2)'!$B$71:$AT$71</c:f>
              <c:strCache>
                <c:ptCount val="45"/>
                <c:pt idx="0">
                  <c:v>2.2.0</c:v>
                </c:pt>
                <c:pt idx="1">
                  <c:v>2.2.1</c:v>
                </c:pt>
                <c:pt idx="2">
                  <c:v>2.2.2</c:v>
                </c:pt>
                <c:pt idx="3">
                  <c:v>2.2.5</c:v>
                </c:pt>
                <c:pt idx="4">
                  <c:v>2.2.6</c:v>
                </c:pt>
                <c:pt idx="5">
                  <c:v>2.2.7</c:v>
                </c:pt>
                <c:pt idx="6">
                  <c:v>2.2.8</c:v>
                </c:pt>
                <c:pt idx="7">
                  <c:v>3.0.0</c:v>
                </c:pt>
                <c:pt idx="8">
                  <c:v>3.1.0</c:v>
                </c:pt>
                <c:pt idx="9">
                  <c:v>3.2.0</c:v>
                </c:pt>
                <c:pt idx="10">
                  <c:v>3.3.0</c:v>
                </c:pt>
                <c:pt idx="11">
                  <c:v>3.4.0</c:v>
                </c:pt>
                <c:pt idx="12">
                  <c:v>3.5.0</c:v>
                </c:pt>
                <c:pt idx="13">
                  <c:v>4.0.0</c:v>
                </c:pt>
                <c:pt idx="14">
                  <c:v>4.1.0</c:v>
                </c:pt>
                <c:pt idx="15">
                  <c:v>4.1.1</c:v>
                </c:pt>
                <c:pt idx="16">
                  <c:v>4.2.0</c:v>
                </c:pt>
                <c:pt idx="17">
                  <c:v>4.3.0</c:v>
                </c:pt>
                <c:pt idx="18">
                  <c:v>4.4.0</c:v>
                </c:pt>
                <c:pt idx="19">
                  <c:v>4.5.0</c:v>
                </c:pt>
                <c:pt idx="20">
                  <c:v>4.6.0</c:v>
                </c:pt>
                <c:pt idx="21">
                  <c:v>4.6.1</c:v>
                </c:pt>
                <c:pt idx="22">
                  <c:v>4.6.2</c:v>
                </c:pt>
                <c:pt idx="23">
                  <c:v>4.7.0</c:v>
                </c:pt>
                <c:pt idx="24">
                  <c:v>4.8.0</c:v>
                </c:pt>
                <c:pt idx="25">
                  <c:v>4.9.0</c:v>
                </c:pt>
                <c:pt idx="26">
                  <c:v>4.10.0</c:v>
                </c:pt>
                <c:pt idx="27">
                  <c:v>4.11.0</c:v>
                </c:pt>
                <c:pt idx="28">
                  <c:v>5.0.0</c:v>
                </c:pt>
                <c:pt idx="29">
                  <c:v>5.1.0</c:v>
                </c:pt>
                <c:pt idx="30">
                  <c:v>5.2.0</c:v>
                </c:pt>
                <c:pt idx="31">
                  <c:v>5.2.1</c:v>
                </c:pt>
                <c:pt idx="32">
                  <c:v>5.3.0</c:v>
                </c:pt>
                <c:pt idx="33">
                  <c:v>5.4.0</c:v>
                </c:pt>
                <c:pt idx="34">
                  <c:v>5.5.0</c:v>
                </c:pt>
                <c:pt idx="35">
                  <c:v>6.0.0</c:v>
                </c:pt>
                <c:pt idx="36">
                  <c:v>6.1.0</c:v>
                </c:pt>
                <c:pt idx="37">
                  <c:v>6.2.0</c:v>
                </c:pt>
                <c:pt idx="38">
                  <c:v>6.3.0</c:v>
                </c:pt>
                <c:pt idx="39">
                  <c:v>6.4.0</c:v>
                </c:pt>
                <c:pt idx="40">
                  <c:v>7.0.0</c:v>
                </c:pt>
                <c:pt idx="41">
                  <c:v>7.1.0</c:v>
                </c:pt>
                <c:pt idx="42">
                  <c:v>7.2.0</c:v>
                </c:pt>
                <c:pt idx="43">
                  <c:v>7.3.0</c:v>
                </c:pt>
                <c:pt idx="44">
                  <c:v>8.0.0</c:v>
                </c:pt>
              </c:strCache>
            </c:strRef>
          </c:cat>
          <c:val>
            <c:numRef>
              <c:f>'AllData (2)'!$B$79:$AT$79</c:f>
              <c:numCache>
                <c:formatCode>General</c:formatCode>
                <c:ptCount val="45"/>
                <c:pt idx="0">
                  <c:v>136</c:v>
                </c:pt>
                <c:pt idx="1">
                  <c:v>138</c:v>
                </c:pt>
                <c:pt idx="2">
                  <c:v>137</c:v>
                </c:pt>
                <c:pt idx="3">
                  <c:v>138</c:v>
                </c:pt>
                <c:pt idx="4">
                  <c:v>140</c:v>
                </c:pt>
                <c:pt idx="5">
                  <c:v>140</c:v>
                </c:pt>
                <c:pt idx="6">
                  <c:v>141</c:v>
                </c:pt>
                <c:pt idx="7">
                  <c:v>257</c:v>
                </c:pt>
                <c:pt idx="8">
                  <c:v>272</c:v>
                </c:pt>
                <c:pt idx="9">
                  <c:v>273</c:v>
                </c:pt>
                <c:pt idx="10">
                  <c:v>280</c:v>
                </c:pt>
                <c:pt idx="11">
                  <c:v>305</c:v>
                </c:pt>
                <c:pt idx="12">
                  <c:v>306</c:v>
                </c:pt>
                <c:pt idx="13">
                  <c:v>308</c:v>
                </c:pt>
                <c:pt idx="14">
                  <c:v>347</c:v>
                </c:pt>
                <c:pt idx="15">
                  <c:v>349</c:v>
                </c:pt>
                <c:pt idx="16">
                  <c:v>317</c:v>
                </c:pt>
                <c:pt idx="17">
                  <c:v>328</c:v>
                </c:pt>
                <c:pt idx="18">
                  <c:v>332</c:v>
                </c:pt>
                <c:pt idx="19">
                  <c:v>336</c:v>
                </c:pt>
                <c:pt idx="20">
                  <c:v>322</c:v>
                </c:pt>
                <c:pt idx="21">
                  <c:v>329</c:v>
                </c:pt>
                <c:pt idx="22">
                  <c:v>323</c:v>
                </c:pt>
                <c:pt idx="23">
                  <c:v>323</c:v>
                </c:pt>
                <c:pt idx="24">
                  <c:v>323</c:v>
                </c:pt>
                <c:pt idx="25">
                  <c:v>329</c:v>
                </c:pt>
                <c:pt idx="26">
                  <c:v>337</c:v>
                </c:pt>
                <c:pt idx="27">
                  <c:v>343</c:v>
                </c:pt>
                <c:pt idx="28">
                  <c:v>324</c:v>
                </c:pt>
                <c:pt idx="29">
                  <c:v>329</c:v>
                </c:pt>
                <c:pt idx="30">
                  <c:v>307</c:v>
                </c:pt>
                <c:pt idx="31">
                  <c:v>307</c:v>
                </c:pt>
                <c:pt idx="32">
                  <c:v>307</c:v>
                </c:pt>
                <c:pt idx="33">
                  <c:v>311</c:v>
                </c:pt>
                <c:pt idx="34">
                  <c:v>316</c:v>
                </c:pt>
                <c:pt idx="35">
                  <c:v>315</c:v>
                </c:pt>
                <c:pt idx="36">
                  <c:v>320</c:v>
                </c:pt>
                <c:pt idx="37">
                  <c:v>330</c:v>
                </c:pt>
                <c:pt idx="38">
                  <c:v>341</c:v>
                </c:pt>
                <c:pt idx="39">
                  <c:v>364</c:v>
                </c:pt>
                <c:pt idx="40">
                  <c:v>326</c:v>
                </c:pt>
                <c:pt idx="41">
                  <c:v>285</c:v>
                </c:pt>
                <c:pt idx="42">
                  <c:v>285</c:v>
                </c:pt>
                <c:pt idx="43">
                  <c:v>286</c:v>
                </c:pt>
                <c:pt idx="44">
                  <c:v>287</c:v>
                </c:pt>
              </c:numCache>
            </c:numRef>
          </c:val>
        </c:ser>
        <c:axId val="195216128"/>
        <c:axId val="195218048"/>
      </c:areaChart>
      <c:catAx>
        <c:axId val="195216128"/>
        <c:scaling>
          <c:orientation val="minMax"/>
        </c:scaling>
        <c:axPos val="b"/>
        <c:title>
          <c:tx>
            <c:rich>
              <a:bodyPr/>
              <a:lstStyle/>
              <a:p>
                <a:pPr>
                  <a:defRPr lang="ja-JP" sz="1800"/>
                </a:pPr>
                <a:r>
                  <a:rPr lang="en-US" altLang="ja-JP" sz="1800"/>
                  <a:t>Release</a:t>
                </a:r>
                <a:r>
                  <a:rPr lang="en-US" altLang="ja-JP" sz="1800" baseline="0"/>
                  <a:t> Version</a:t>
                </a:r>
                <a:endParaRPr lang="ja-JP" altLang="en-US" sz="1800"/>
              </a:p>
            </c:rich>
          </c:tx>
        </c:title>
        <c:tickLblPos val="nextTo"/>
        <c:txPr>
          <a:bodyPr/>
          <a:lstStyle/>
          <a:p>
            <a:pPr>
              <a:defRPr lang="ja-JP" sz="1400"/>
            </a:pPr>
            <a:endParaRPr lang="ja-JP"/>
          </a:p>
        </c:txPr>
        <c:crossAx val="195218048"/>
        <c:crosses val="autoZero"/>
        <c:auto val="1"/>
        <c:lblAlgn val="ctr"/>
        <c:lblOffset val="100"/>
      </c:catAx>
      <c:valAx>
        <c:axId val="195218048"/>
        <c:scaling>
          <c:orientation val="minMax"/>
        </c:scaling>
        <c:axPos val="l"/>
        <c:majorGridlines/>
        <c:title>
          <c:tx>
            <c:rich>
              <a:bodyPr rot="-5400000" vert="horz"/>
              <a:lstStyle/>
              <a:p>
                <a:pPr>
                  <a:defRPr lang="ja-JP" sz="1800"/>
                </a:pPr>
                <a:r>
                  <a:rPr lang="en-US" altLang="ja-JP" sz="1800"/>
                  <a:t>#file</a:t>
                </a:r>
                <a:endParaRPr lang="ja-JP" altLang="en-US" sz="1800"/>
              </a:p>
            </c:rich>
          </c:tx>
        </c:title>
        <c:numFmt formatCode="General" sourceLinked="1"/>
        <c:tickLblPos val="nextTo"/>
        <c:txPr>
          <a:bodyPr/>
          <a:lstStyle/>
          <a:p>
            <a:pPr>
              <a:defRPr lang="ja-JP" sz="1400"/>
            </a:pPr>
            <a:endParaRPr lang="ja-JP"/>
          </a:p>
        </c:txPr>
        <c:crossAx val="195216128"/>
        <c:crosses val="autoZero"/>
        <c:crossBetween val="midCat"/>
      </c:valAx>
    </c:plotArea>
    <c:legend>
      <c:legendPos val="b"/>
      <c:txPr>
        <a:bodyPr/>
        <a:lstStyle/>
        <a:p>
          <a:pPr>
            <a:defRPr lang="ja-JP" sz="2000"/>
          </a:pPr>
          <a:endParaRPr lang="ja-JP"/>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plotArea>
      <c:layout/>
      <c:areaChart>
        <c:grouping val="stacked"/>
        <c:ser>
          <c:idx val="0"/>
          <c:order val="0"/>
          <c:tx>
            <c:strRef>
              <c:f>'All Data(Sorted,top5) (2)'!$A$12</c:f>
              <c:strCache>
                <c:ptCount val="1"/>
                <c:pt idx="0">
                  <c:v>BSD4</c:v>
                </c:pt>
              </c:strCache>
            </c:strRef>
          </c:tx>
          <c:spPr>
            <a:solidFill>
              <a:srgbClr val="FF0000"/>
            </a:solidFill>
            <a:ln>
              <a:noFill/>
            </a:ln>
          </c:spPr>
          <c:cat>
            <c:strRef>
              <c:f>'All Data(Sorted,top5) (2)'!$B$11:$AC$11</c:f>
              <c:strCache>
                <c:ptCount val="28"/>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strCache>
            </c:strRef>
          </c:cat>
          <c:val>
            <c:numRef>
              <c:f>'All Data(Sorted,top5) (2)'!$B$12:$AC$12</c:f>
              <c:numCache>
                <c:formatCode>General</c:formatCode>
                <c:ptCount val="28"/>
                <c:pt idx="0">
                  <c:v>2293</c:v>
                </c:pt>
                <c:pt idx="1">
                  <c:v>2441</c:v>
                </c:pt>
                <c:pt idx="2">
                  <c:v>2508</c:v>
                </c:pt>
                <c:pt idx="3">
                  <c:v>2532</c:v>
                </c:pt>
                <c:pt idx="4">
                  <c:v>2641</c:v>
                </c:pt>
                <c:pt idx="5">
                  <c:v>2749</c:v>
                </c:pt>
                <c:pt idx="6">
                  <c:v>2854</c:v>
                </c:pt>
                <c:pt idx="7">
                  <c:v>2916</c:v>
                </c:pt>
                <c:pt idx="8">
                  <c:v>3070</c:v>
                </c:pt>
                <c:pt idx="9">
                  <c:v>3151</c:v>
                </c:pt>
                <c:pt idx="10">
                  <c:v>3263</c:v>
                </c:pt>
                <c:pt idx="11">
                  <c:v>3291</c:v>
                </c:pt>
                <c:pt idx="12">
                  <c:v>3173</c:v>
                </c:pt>
                <c:pt idx="13">
                  <c:v>3301</c:v>
                </c:pt>
                <c:pt idx="14">
                  <c:v>1026</c:v>
                </c:pt>
                <c:pt idx="15">
                  <c:v>1083</c:v>
                </c:pt>
                <c:pt idx="16">
                  <c:v>1079</c:v>
                </c:pt>
                <c:pt idx="17">
                  <c:v>1101</c:v>
                </c:pt>
                <c:pt idx="18">
                  <c:v>1097</c:v>
                </c:pt>
                <c:pt idx="19">
                  <c:v>1085</c:v>
                </c:pt>
                <c:pt idx="20">
                  <c:v>1115</c:v>
                </c:pt>
                <c:pt idx="21">
                  <c:v>1146</c:v>
                </c:pt>
                <c:pt idx="22">
                  <c:v>1141</c:v>
                </c:pt>
                <c:pt idx="23">
                  <c:v>1137</c:v>
                </c:pt>
                <c:pt idx="24">
                  <c:v>774</c:v>
                </c:pt>
                <c:pt idx="25">
                  <c:v>773</c:v>
                </c:pt>
                <c:pt idx="26">
                  <c:v>777</c:v>
                </c:pt>
                <c:pt idx="27">
                  <c:v>773</c:v>
                </c:pt>
              </c:numCache>
            </c:numRef>
          </c:val>
        </c:ser>
        <c:ser>
          <c:idx val="1"/>
          <c:order val="1"/>
          <c:tx>
            <c:strRef>
              <c:f>'All Data(Sorted,top5) (2)'!$A$13</c:f>
              <c:strCache>
                <c:ptCount val="1"/>
                <c:pt idx="0">
                  <c:v>BSD3</c:v>
                </c:pt>
              </c:strCache>
            </c:strRef>
          </c:tx>
          <c:spPr>
            <a:solidFill>
              <a:srgbClr val="0070C0"/>
            </a:solidFill>
          </c:spPr>
          <c:cat>
            <c:strRef>
              <c:f>'All Data(Sorted,top5) (2)'!$B$11:$AC$11</c:f>
              <c:strCache>
                <c:ptCount val="28"/>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strCache>
            </c:strRef>
          </c:cat>
          <c:val>
            <c:numRef>
              <c:f>'All Data(Sorted,top5) (2)'!$B$13:$AC$13</c:f>
              <c:numCache>
                <c:formatCode>General</c:formatCode>
                <c:ptCount val="28"/>
                <c:pt idx="0">
                  <c:v>58</c:v>
                </c:pt>
                <c:pt idx="1">
                  <c:v>63</c:v>
                </c:pt>
                <c:pt idx="2">
                  <c:v>63</c:v>
                </c:pt>
                <c:pt idx="3">
                  <c:v>62</c:v>
                </c:pt>
                <c:pt idx="4">
                  <c:v>86</c:v>
                </c:pt>
                <c:pt idx="5">
                  <c:v>89</c:v>
                </c:pt>
                <c:pt idx="6">
                  <c:v>95</c:v>
                </c:pt>
                <c:pt idx="7">
                  <c:v>143</c:v>
                </c:pt>
                <c:pt idx="8">
                  <c:v>158</c:v>
                </c:pt>
                <c:pt idx="9">
                  <c:v>169</c:v>
                </c:pt>
                <c:pt idx="10">
                  <c:v>611</c:v>
                </c:pt>
                <c:pt idx="11">
                  <c:v>629</c:v>
                </c:pt>
                <c:pt idx="12">
                  <c:v>835</c:v>
                </c:pt>
                <c:pt idx="13">
                  <c:v>838</c:v>
                </c:pt>
                <c:pt idx="14">
                  <c:v>2925</c:v>
                </c:pt>
                <c:pt idx="15">
                  <c:v>2962</c:v>
                </c:pt>
                <c:pt idx="16">
                  <c:v>3005</c:v>
                </c:pt>
                <c:pt idx="17">
                  <c:v>2992</c:v>
                </c:pt>
                <c:pt idx="18">
                  <c:v>3015</c:v>
                </c:pt>
                <c:pt idx="19">
                  <c:v>3027</c:v>
                </c:pt>
                <c:pt idx="20">
                  <c:v>3087</c:v>
                </c:pt>
                <c:pt idx="21">
                  <c:v>3101</c:v>
                </c:pt>
                <c:pt idx="22">
                  <c:v>3119</c:v>
                </c:pt>
                <c:pt idx="23">
                  <c:v>3175</c:v>
                </c:pt>
                <c:pt idx="24">
                  <c:v>3154</c:v>
                </c:pt>
                <c:pt idx="25">
                  <c:v>3147</c:v>
                </c:pt>
                <c:pt idx="26">
                  <c:v>3148</c:v>
                </c:pt>
                <c:pt idx="27">
                  <c:v>3163</c:v>
                </c:pt>
              </c:numCache>
            </c:numRef>
          </c:val>
        </c:ser>
        <c:ser>
          <c:idx val="2"/>
          <c:order val="2"/>
          <c:tx>
            <c:strRef>
              <c:f>'All Data(Sorted,top5) (2)'!$A$14</c:f>
              <c:strCache>
                <c:ptCount val="1"/>
                <c:pt idx="0">
                  <c:v>BSD2</c:v>
                </c:pt>
              </c:strCache>
            </c:strRef>
          </c:tx>
          <c:spPr>
            <a:solidFill>
              <a:srgbClr val="00B050"/>
            </a:solidFill>
          </c:spPr>
          <c:cat>
            <c:strRef>
              <c:f>'All Data(Sorted,top5) (2)'!$B$11:$AC$11</c:f>
              <c:strCache>
                <c:ptCount val="28"/>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strCache>
            </c:strRef>
          </c:cat>
          <c:val>
            <c:numRef>
              <c:f>'All Data(Sorted,top5) (2)'!$B$14:$AC$14</c:f>
              <c:numCache>
                <c:formatCode>General</c:formatCode>
                <c:ptCount val="28"/>
                <c:pt idx="0">
                  <c:v>15</c:v>
                </c:pt>
                <c:pt idx="1">
                  <c:v>18</c:v>
                </c:pt>
                <c:pt idx="2">
                  <c:v>19</c:v>
                </c:pt>
                <c:pt idx="3">
                  <c:v>31</c:v>
                </c:pt>
                <c:pt idx="4">
                  <c:v>40</c:v>
                </c:pt>
                <c:pt idx="5">
                  <c:v>43</c:v>
                </c:pt>
                <c:pt idx="6">
                  <c:v>52</c:v>
                </c:pt>
                <c:pt idx="7">
                  <c:v>108</c:v>
                </c:pt>
                <c:pt idx="8">
                  <c:v>120</c:v>
                </c:pt>
                <c:pt idx="9">
                  <c:v>144</c:v>
                </c:pt>
                <c:pt idx="10">
                  <c:v>227</c:v>
                </c:pt>
                <c:pt idx="11">
                  <c:v>246</c:v>
                </c:pt>
                <c:pt idx="12">
                  <c:v>285</c:v>
                </c:pt>
                <c:pt idx="13">
                  <c:v>302</c:v>
                </c:pt>
                <c:pt idx="14">
                  <c:v>658</c:v>
                </c:pt>
                <c:pt idx="15">
                  <c:v>710</c:v>
                </c:pt>
                <c:pt idx="16">
                  <c:v>766</c:v>
                </c:pt>
                <c:pt idx="17">
                  <c:v>789</c:v>
                </c:pt>
                <c:pt idx="18">
                  <c:v>871</c:v>
                </c:pt>
                <c:pt idx="19">
                  <c:v>884</c:v>
                </c:pt>
                <c:pt idx="20">
                  <c:v>902</c:v>
                </c:pt>
                <c:pt idx="21">
                  <c:v>912</c:v>
                </c:pt>
                <c:pt idx="22">
                  <c:v>910</c:v>
                </c:pt>
                <c:pt idx="23">
                  <c:v>913</c:v>
                </c:pt>
                <c:pt idx="24">
                  <c:v>1298</c:v>
                </c:pt>
                <c:pt idx="25">
                  <c:v>1353</c:v>
                </c:pt>
                <c:pt idx="26">
                  <c:v>1357</c:v>
                </c:pt>
                <c:pt idx="27">
                  <c:v>1420</c:v>
                </c:pt>
              </c:numCache>
            </c:numRef>
          </c:val>
        </c:ser>
        <c:ser>
          <c:idx val="3"/>
          <c:order val="3"/>
          <c:tx>
            <c:strRef>
              <c:f>'All Data(Sorted,top5) (2)'!$A$15</c:f>
              <c:strCache>
                <c:ptCount val="1"/>
                <c:pt idx="0">
                  <c:v>GPLv2+</c:v>
                </c:pt>
              </c:strCache>
            </c:strRef>
          </c:tx>
          <c:spPr>
            <a:solidFill>
              <a:srgbClr val="7030A0"/>
            </a:solidFill>
          </c:spPr>
          <c:cat>
            <c:strRef>
              <c:f>'All Data(Sorted,top5) (2)'!$B$11:$AC$11</c:f>
              <c:strCache>
                <c:ptCount val="28"/>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strCache>
            </c:strRef>
          </c:cat>
          <c:val>
            <c:numRef>
              <c:f>'All Data(Sorted,top5) (2)'!$B$15:$AC$15</c:f>
              <c:numCache>
                <c:formatCode>General</c:formatCode>
                <c:ptCount val="28"/>
                <c:pt idx="0">
                  <c:v>554</c:v>
                </c:pt>
                <c:pt idx="1">
                  <c:v>801</c:v>
                </c:pt>
                <c:pt idx="2">
                  <c:v>846</c:v>
                </c:pt>
                <c:pt idx="3">
                  <c:v>877</c:v>
                </c:pt>
                <c:pt idx="4">
                  <c:v>880</c:v>
                </c:pt>
                <c:pt idx="5">
                  <c:v>883</c:v>
                </c:pt>
                <c:pt idx="6">
                  <c:v>1157</c:v>
                </c:pt>
                <c:pt idx="7">
                  <c:v>1175</c:v>
                </c:pt>
                <c:pt idx="8">
                  <c:v>1291</c:v>
                </c:pt>
                <c:pt idx="9">
                  <c:v>1322</c:v>
                </c:pt>
                <c:pt idx="10">
                  <c:v>1322</c:v>
                </c:pt>
                <c:pt idx="11">
                  <c:v>1322</c:v>
                </c:pt>
                <c:pt idx="12">
                  <c:v>1357</c:v>
                </c:pt>
                <c:pt idx="13">
                  <c:v>1358</c:v>
                </c:pt>
                <c:pt idx="14">
                  <c:v>1358</c:v>
                </c:pt>
                <c:pt idx="15">
                  <c:v>2121</c:v>
                </c:pt>
                <c:pt idx="16">
                  <c:v>2450</c:v>
                </c:pt>
                <c:pt idx="17">
                  <c:v>2496</c:v>
                </c:pt>
                <c:pt idx="18">
                  <c:v>2496</c:v>
                </c:pt>
                <c:pt idx="19">
                  <c:v>2498</c:v>
                </c:pt>
                <c:pt idx="20">
                  <c:v>2501</c:v>
                </c:pt>
                <c:pt idx="21">
                  <c:v>2501</c:v>
                </c:pt>
                <c:pt idx="22">
                  <c:v>2501</c:v>
                </c:pt>
                <c:pt idx="23">
                  <c:v>2501</c:v>
                </c:pt>
                <c:pt idx="24">
                  <c:v>2504</c:v>
                </c:pt>
                <c:pt idx="25">
                  <c:v>2504</c:v>
                </c:pt>
                <c:pt idx="26">
                  <c:v>2504</c:v>
                </c:pt>
                <c:pt idx="27">
                  <c:v>3119</c:v>
                </c:pt>
              </c:numCache>
            </c:numRef>
          </c:val>
        </c:ser>
        <c:ser>
          <c:idx val="4"/>
          <c:order val="4"/>
          <c:tx>
            <c:strRef>
              <c:f>'All Data(Sorted,top5) (2)'!$A$16</c:f>
              <c:strCache>
                <c:ptCount val="1"/>
                <c:pt idx="0">
                  <c:v>MITold1</c:v>
                </c:pt>
              </c:strCache>
            </c:strRef>
          </c:tx>
          <c:cat>
            <c:strRef>
              <c:f>'All Data(Sorted,top5) (2)'!$B$11:$AC$11</c:f>
              <c:strCache>
                <c:ptCount val="28"/>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strCache>
            </c:strRef>
          </c:cat>
          <c:val>
            <c:numRef>
              <c:f>'All Data(Sorted,top5) (2)'!$B$16:$AC$16</c:f>
              <c:numCache>
                <c:formatCode>General</c:formatCode>
                <c:ptCount val="28"/>
                <c:pt idx="0">
                  <c:v>0</c:v>
                </c:pt>
                <c:pt idx="1">
                  <c:v>0</c:v>
                </c:pt>
                <c:pt idx="2">
                  <c:v>0</c:v>
                </c:pt>
                <c:pt idx="3">
                  <c:v>0</c:v>
                </c:pt>
                <c:pt idx="4">
                  <c:v>0</c:v>
                </c:pt>
                <c:pt idx="5">
                  <c:v>0</c:v>
                </c:pt>
                <c:pt idx="6">
                  <c:v>0</c:v>
                </c:pt>
                <c:pt idx="7">
                  <c:v>1</c:v>
                </c:pt>
                <c:pt idx="8">
                  <c:v>1</c:v>
                </c:pt>
                <c:pt idx="9">
                  <c:v>1</c:v>
                </c:pt>
                <c:pt idx="10">
                  <c:v>1</c:v>
                </c:pt>
                <c:pt idx="11">
                  <c:v>1</c:v>
                </c:pt>
                <c:pt idx="12">
                  <c:v>3</c:v>
                </c:pt>
                <c:pt idx="13">
                  <c:v>8</c:v>
                </c:pt>
                <c:pt idx="14">
                  <c:v>48</c:v>
                </c:pt>
                <c:pt idx="15">
                  <c:v>92</c:v>
                </c:pt>
                <c:pt idx="16">
                  <c:v>150</c:v>
                </c:pt>
                <c:pt idx="17">
                  <c:v>258</c:v>
                </c:pt>
                <c:pt idx="18">
                  <c:v>305</c:v>
                </c:pt>
                <c:pt idx="19">
                  <c:v>404</c:v>
                </c:pt>
                <c:pt idx="20">
                  <c:v>518</c:v>
                </c:pt>
                <c:pt idx="21">
                  <c:v>579</c:v>
                </c:pt>
                <c:pt idx="22">
                  <c:v>634</c:v>
                </c:pt>
                <c:pt idx="23">
                  <c:v>730</c:v>
                </c:pt>
                <c:pt idx="24">
                  <c:v>826</c:v>
                </c:pt>
                <c:pt idx="25">
                  <c:v>1027</c:v>
                </c:pt>
                <c:pt idx="26">
                  <c:v>1138</c:v>
                </c:pt>
                <c:pt idx="27">
                  <c:v>1236</c:v>
                </c:pt>
              </c:numCache>
            </c:numRef>
          </c:val>
        </c:ser>
        <c:ser>
          <c:idx val="5"/>
          <c:order val="5"/>
          <c:tx>
            <c:strRef>
              <c:f>'All Data(Sorted,top5) (2)'!$A$17</c:f>
              <c:strCache>
                <c:ptCount val="1"/>
                <c:pt idx="0">
                  <c:v>Others</c:v>
                </c:pt>
              </c:strCache>
            </c:strRef>
          </c:tx>
          <c:spPr>
            <a:solidFill>
              <a:schemeClr val="tx1"/>
            </a:solidFill>
          </c:spPr>
          <c:cat>
            <c:strRef>
              <c:f>'All Data(Sorted,top5) (2)'!$B$11:$AC$11</c:f>
              <c:strCache>
                <c:ptCount val="28"/>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strCache>
            </c:strRef>
          </c:cat>
          <c:val>
            <c:numRef>
              <c:f>'All Data(Sorted,top5) (2)'!$B$17:$AC$17</c:f>
              <c:numCache>
                <c:formatCode>General</c:formatCode>
                <c:ptCount val="28"/>
                <c:pt idx="0">
                  <c:v>613</c:v>
                </c:pt>
                <c:pt idx="1">
                  <c:v>699</c:v>
                </c:pt>
                <c:pt idx="2">
                  <c:v>720</c:v>
                </c:pt>
                <c:pt idx="3">
                  <c:v>941</c:v>
                </c:pt>
                <c:pt idx="4">
                  <c:v>818</c:v>
                </c:pt>
                <c:pt idx="5">
                  <c:v>876</c:v>
                </c:pt>
                <c:pt idx="6">
                  <c:v>960</c:v>
                </c:pt>
                <c:pt idx="7">
                  <c:v>1156</c:v>
                </c:pt>
                <c:pt idx="8">
                  <c:v>1185</c:v>
                </c:pt>
                <c:pt idx="9">
                  <c:v>1308</c:v>
                </c:pt>
                <c:pt idx="10">
                  <c:v>1450</c:v>
                </c:pt>
                <c:pt idx="11">
                  <c:v>1498</c:v>
                </c:pt>
                <c:pt idx="12">
                  <c:v>1529</c:v>
                </c:pt>
                <c:pt idx="13">
                  <c:v>1946</c:v>
                </c:pt>
                <c:pt idx="14">
                  <c:v>1925</c:v>
                </c:pt>
                <c:pt idx="15">
                  <c:v>2246</c:v>
                </c:pt>
                <c:pt idx="16">
                  <c:v>2334</c:v>
                </c:pt>
                <c:pt idx="17">
                  <c:v>2364</c:v>
                </c:pt>
                <c:pt idx="18">
                  <c:v>2409</c:v>
                </c:pt>
                <c:pt idx="19">
                  <c:v>2442</c:v>
                </c:pt>
                <c:pt idx="20">
                  <c:v>2499</c:v>
                </c:pt>
                <c:pt idx="21">
                  <c:v>2543</c:v>
                </c:pt>
                <c:pt idx="22">
                  <c:v>2556</c:v>
                </c:pt>
                <c:pt idx="23">
                  <c:v>2607</c:v>
                </c:pt>
                <c:pt idx="24">
                  <c:v>2616</c:v>
                </c:pt>
                <c:pt idx="25">
                  <c:v>2823</c:v>
                </c:pt>
                <c:pt idx="26">
                  <c:v>2979</c:v>
                </c:pt>
                <c:pt idx="27">
                  <c:v>3218</c:v>
                </c:pt>
              </c:numCache>
            </c:numRef>
          </c:val>
        </c:ser>
        <c:ser>
          <c:idx val="6"/>
          <c:order val="6"/>
          <c:tx>
            <c:strRef>
              <c:f>'All Data(Sorted,top5) (2)'!$A$18</c:f>
              <c:strCache>
                <c:ptCount val="1"/>
                <c:pt idx="0">
                  <c:v>NONE</c:v>
                </c:pt>
              </c:strCache>
            </c:strRef>
          </c:tx>
          <c:spPr>
            <a:solidFill>
              <a:schemeClr val="bg1">
                <a:lumMod val="50000"/>
              </a:schemeClr>
            </a:solidFill>
          </c:spPr>
          <c:cat>
            <c:strRef>
              <c:f>'All Data(Sorted,top5) (2)'!$B$11:$AC$11</c:f>
              <c:strCache>
                <c:ptCount val="28"/>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strCache>
            </c:strRef>
          </c:cat>
          <c:val>
            <c:numRef>
              <c:f>'All Data(Sorted,top5) (2)'!$B$18:$AC$18</c:f>
              <c:numCache>
                <c:formatCode>General</c:formatCode>
                <c:ptCount val="28"/>
                <c:pt idx="0">
                  <c:v>424</c:v>
                </c:pt>
                <c:pt idx="1">
                  <c:v>514</c:v>
                </c:pt>
                <c:pt idx="2">
                  <c:v>542</c:v>
                </c:pt>
                <c:pt idx="3">
                  <c:v>714</c:v>
                </c:pt>
                <c:pt idx="4">
                  <c:v>812</c:v>
                </c:pt>
                <c:pt idx="5">
                  <c:v>836</c:v>
                </c:pt>
                <c:pt idx="6">
                  <c:v>2179</c:v>
                </c:pt>
                <c:pt idx="7">
                  <c:v>2211</c:v>
                </c:pt>
                <c:pt idx="8">
                  <c:v>2230</c:v>
                </c:pt>
                <c:pt idx="9">
                  <c:v>2232</c:v>
                </c:pt>
                <c:pt idx="10">
                  <c:v>2277</c:v>
                </c:pt>
                <c:pt idx="11">
                  <c:v>2275</c:v>
                </c:pt>
                <c:pt idx="12">
                  <c:v>2267</c:v>
                </c:pt>
                <c:pt idx="13">
                  <c:v>2324</c:v>
                </c:pt>
                <c:pt idx="14">
                  <c:v>2407</c:v>
                </c:pt>
                <c:pt idx="15">
                  <c:v>5417</c:v>
                </c:pt>
                <c:pt idx="16">
                  <c:v>5567</c:v>
                </c:pt>
                <c:pt idx="17">
                  <c:v>5585</c:v>
                </c:pt>
                <c:pt idx="18">
                  <c:v>5568</c:v>
                </c:pt>
                <c:pt idx="19">
                  <c:v>5580</c:v>
                </c:pt>
                <c:pt idx="20">
                  <c:v>5639</c:v>
                </c:pt>
                <c:pt idx="21">
                  <c:v>5643</c:v>
                </c:pt>
                <c:pt idx="22">
                  <c:v>5640</c:v>
                </c:pt>
                <c:pt idx="23">
                  <c:v>5654</c:v>
                </c:pt>
                <c:pt idx="24">
                  <c:v>5657</c:v>
                </c:pt>
                <c:pt idx="25">
                  <c:v>5805</c:v>
                </c:pt>
                <c:pt idx="26">
                  <c:v>5811</c:v>
                </c:pt>
                <c:pt idx="27">
                  <c:v>6206</c:v>
                </c:pt>
              </c:numCache>
            </c:numRef>
          </c:val>
        </c:ser>
        <c:ser>
          <c:idx val="7"/>
          <c:order val="7"/>
          <c:tx>
            <c:strRef>
              <c:f>'All Data(Sorted,top5) (2)'!$A$19</c:f>
              <c:strCache>
                <c:ptCount val="1"/>
                <c:pt idx="0">
                  <c:v>UNKNOWN</c:v>
                </c:pt>
              </c:strCache>
            </c:strRef>
          </c:tx>
          <c:spPr>
            <a:solidFill>
              <a:schemeClr val="accent6">
                <a:lumMod val="60000"/>
                <a:lumOff val="40000"/>
              </a:schemeClr>
            </a:solidFill>
          </c:spPr>
          <c:cat>
            <c:strRef>
              <c:f>'All Data(Sorted,top5) (2)'!$B$11:$AC$11</c:f>
              <c:strCache>
                <c:ptCount val="28"/>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strCache>
            </c:strRef>
          </c:cat>
          <c:val>
            <c:numRef>
              <c:f>'All Data(Sorted,top5) (2)'!$B$19:$AC$19</c:f>
              <c:numCache>
                <c:formatCode>General</c:formatCode>
                <c:ptCount val="28"/>
                <c:pt idx="0">
                  <c:v>561</c:v>
                </c:pt>
                <c:pt idx="1">
                  <c:v>631</c:v>
                </c:pt>
                <c:pt idx="2">
                  <c:v>643</c:v>
                </c:pt>
                <c:pt idx="3">
                  <c:v>854</c:v>
                </c:pt>
                <c:pt idx="4">
                  <c:v>720</c:v>
                </c:pt>
                <c:pt idx="5">
                  <c:v>765</c:v>
                </c:pt>
                <c:pt idx="6">
                  <c:v>821</c:v>
                </c:pt>
                <c:pt idx="7">
                  <c:v>943</c:v>
                </c:pt>
                <c:pt idx="8">
                  <c:v>965</c:v>
                </c:pt>
                <c:pt idx="9">
                  <c:v>997</c:v>
                </c:pt>
                <c:pt idx="10">
                  <c:v>1111</c:v>
                </c:pt>
                <c:pt idx="11">
                  <c:v>1147</c:v>
                </c:pt>
                <c:pt idx="12">
                  <c:v>1134</c:v>
                </c:pt>
                <c:pt idx="13">
                  <c:v>1477</c:v>
                </c:pt>
                <c:pt idx="14">
                  <c:v>1412</c:v>
                </c:pt>
                <c:pt idx="15">
                  <c:v>1703</c:v>
                </c:pt>
                <c:pt idx="16">
                  <c:v>1765</c:v>
                </c:pt>
                <c:pt idx="17">
                  <c:v>1767</c:v>
                </c:pt>
                <c:pt idx="18">
                  <c:v>1804</c:v>
                </c:pt>
                <c:pt idx="19">
                  <c:v>1831</c:v>
                </c:pt>
                <c:pt idx="20">
                  <c:v>1860</c:v>
                </c:pt>
                <c:pt idx="21">
                  <c:v>1894</c:v>
                </c:pt>
                <c:pt idx="22">
                  <c:v>1910</c:v>
                </c:pt>
                <c:pt idx="23">
                  <c:v>1892</c:v>
                </c:pt>
                <c:pt idx="24">
                  <c:v>1889</c:v>
                </c:pt>
                <c:pt idx="25">
                  <c:v>2022</c:v>
                </c:pt>
                <c:pt idx="26">
                  <c:v>2162</c:v>
                </c:pt>
                <c:pt idx="27">
                  <c:v>2258</c:v>
                </c:pt>
              </c:numCache>
            </c:numRef>
          </c:val>
        </c:ser>
        <c:axId val="216899584"/>
        <c:axId val="216901504"/>
      </c:areaChart>
      <c:catAx>
        <c:axId val="216899584"/>
        <c:scaling>
          <c:orientation val="minMax"/>
        </c:scaling>
        <c:axPos val="b"/>
        <c:title>
          <c:tx>
            <c:rich>
              <a:bodyPr/>
              <a:lstStyle/>
              <a:p>
                <a:pPr>
                  <a:defRPr lang="ja-JP" sz="1800"/>
                </a:pPr>
                <a:r>
                  <a:rPr lang="en-US" altLang="ja-JP" sz="1800"/>
                  <a:t>Release</a:t>
                </a:r>
                <a:r>
                  <a:rPr lang="en-US" altLang="ja-JP" sz="1800" baseline="0"/>
                  <a:t> Version</a:t>
                </a:r>
                <a:endParaRPr lang="ja-JP" altLang="en-US" sz="1800"/>
              </a:p>
            </c:rich>
          </c:tx>
        </c:title>
        <c:tickLblPos val="nextTo"/>
        <c:txPr>
          <a:bodyPr/>
          <a:lstStyle/>
          <a:p>
            <a:pPr>
              <a:defRPr lang="ja-JP" sz="1400"/>
            </a:pPr>
            <a:endParaRPr lang="ja-JP"/>
          </a:p>
        </c:txPr>
        <c:crossAx val="216901504"/>
        <c:crosses val="autoZero"/>
        <c:auto val="1"/>
        <c:lblAlgn val="ctr"/>
        <c:lblOffset val="100"/>
      </c:catAx>
      <c:valAx>
        <c:axId val="216901504"/>
        <c:scaling>
          <c:orientation val="minMax"/>
        </c:scaling>
        <c:axPos val="l"/>
        <c:majorGridlines/>
        <c:title>
          <c:tx>
            <c:rich>
              <a:bodyPr rot="-5400000" vert="horz"/>
              <a:lstStyle/>
              <a:p>
                <a:pPr>
                  <a:defRPr lang="ja-JP" sz="1800"/>
                </a:pPr>
                <a:r>
                  <a:rPr lang="en-US" altLang="ja-JP" sz="1800"/>
                  <a:t>#files</a:t>
                </a:r>
                <a:endParaRPr lang="ja-JP" altLang="en-US" sz="1800"/>
              </a:p>
            </c:rich>
          </c:tx>
        </c:title>
        <c:numFmt formatCode="General" sourceLinked="1"/>
        <c:tickLblPos val="nextTo"/>
        <c:txPr>
          <a:bodyPr/>
          <a:lstStyle/>
          <a:p>
            <a:pPr>
              <a:defRPr lang="ja-JP" sz="1400"/>
            </a:pPr>
            <a:endParaRPr lang="ja-JP"/>
          </a:p>
        </c:txPr>
        <c:crossAx val="216899584"/>
        <c:crosses val="autoZero"/>
        <c:crossBetween val="midCat"/>
      </c:valAx>
    </c:plotArea>
    <c:legend>
      <c:legendPos val="b"/>
      <c:txPr>
        <a:bodyPr/>
        <a:lstStyle/>
        <a:p>
          <a:pPr>
            <a:defRPr lang="ja-JP" sz="2000"/>
          </a:pPr>
          <a:endParaRPr lang="ja-JP"/>
        </a:p>
      </c:txPr>
    </c:legend>
    <c:plotVisOnly val="1"/>
    <c:dispBlanksAs val="zero"/>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plotArea>
      <c:layout/>
      <c:areaChart>
        <c:grouping val="stacked"/>
        <c:ser>
          <c:idx val="0"/>
          <c:order val="0"/>
          <c:tx>
            <c:strRef>
              <c:f>'error corrected'!$A$2</c:f>
              <c:strCache>
                <c:ptCount val="1"/>
                <c:pt idx="0">
                  <c:v>EPLv1</c:v>
                </c:pt>
              </c:strCache>
            </c:strRef>
          </c:tx>
          <c:spPr>
            <a:solidFill>
              <a:schemeClr val="accent2">
                <a:lumMod val="50000"/>
              </a:schemeClr>
            </a:solidFill>
          </c:spPr>
          <c:cat>
            <c:strRef>
              <c:f>'error corrected'!$B$1:$Z$1</c:f>
              <c:strCache>
                <c:ptCount val="25"/>
                <c:pt idx="0">
                  <c:v>2.0</c:v>
                </c:pt>
                <c:pt idx="1">
                  <c:v>2.0.1</c:v>
                </c:pt>
                <c:pt idx="2">
                  <c:v>2.1</c:v>
                </c:pt>
                <c:pt idx="3">
                  <c:v>2.1.1</c:v>
                </c:pt>
                <c:pt idx="4">
                  <c:v>2.1.2</c:v>
                </c:pt>
                <c:pt idx="5">
                  <c:v>2.1.3</c:v>
                </c:pt>
                <c:pt idx="6">
                  <c:v>3.0</c:v>
                </c:pt>
                <c:pt idx="7">
                  <c:v>3.0.1</c:v>
                </c:pt>
                <c:pt idx="8">
                  <c:v>3.0.2</c:v>
                </c:pt>
                <c:pt idx="9">
                  <c:v>3.1</c:v>
                </c:pt>
                <c:pt idx="10">
                  <c:v>3.1.1</c:v>
                </c:pt>
                <c:pt idx="11">
                  <c:v>3.1.2</c:v>
                </c:pt>
                <c:pt idx="12">
                  <c:v>3.2</c:v>
                </c:pt>
                <c:pt idx="13">
                  <c:v>3.2.1</c:v>
                </c:pt>
                <c:pt idx="14">
                  <c:v>3.2.2</c:v>
                </c:pt>
                <c:pt idx="15">
                  <c:v>3.3.1</c:v>
                </c:pt>
                <c:pt idx="16">
                  <c:v>3.3.1.1</c:v>
                </c:pt>
                <c:pt idx="17">
                  <c:v>3.3.2</c:v>
                </c:pt>
                <c:pt idx="18">
                  <c:v>3.3</c:v>
                </c:pt>
                <c:pt idx="19">
                  <c:v>3.4</c:v>
                </c:pt>
                <c:pt idx="20">
                  <c:v>3.4.1</c:v>
                </c:pt>
                <c:pt idx="21">
                  <c:v>3.4.2</c:v>
                </c:pt>
                <c:pt idx="22">
                  <c:v>3.5</c:v>
                </c:pt>
                <c:pt idx="23">
                  <c:v>3.5.1</c:v>
                </c:pt>
                <c:pt idx="24">
                  <c:v>3.5.2</c:v>
                </c:pt>
              </c:strCache>
            </c:strRef>
          </c:cat>
          <c:val>
            <c:numRef>
              <c:f>'error corrected'!$B$2:$Z$2</c:f>
              <c:numCache>
                <c:formatCode>General</c:formatCode>
                <c:ptCount val="25"/>
                <c:pt idx="0">
                  <c:v>0</c:v>
                </c:pt>
                <c:pt idx="1">
                  <c:v>0</c:v>
                </c:pt>
                <c:pt idx="2">
                  <c:v>0</c:v>
                </c:pt>
                <c:pt idx="3">
                  <c:v>0</c:v>
                </c:pt>
                <c:pt idx="4">
                  <c:v>0</c:v>
                </c:pt>
                <c:pt idx="5">
                  <c:v>0</c:v>
                </c:pt>
                <c:pt idx="6">
                  <c:v>78</c:v>
                </c:pt>
                <c:pt idx="7">
                  <c:v>39</c:v>
                </c:pt>
                <c:pt idx="8">
                  <c:v>39</c:v>
                </c:pt>
                <c:pt idx="9">
                  <c:v>22925</c:v>
                </c:pt>
                <c:pt idx="10">
                  <c:v>17480</c:v>
                </c:pt>
                <c:pt idx="11">
                  <c:v>17483</c:v>
                </c:pt>
                <c:pt idx="12">
                  <c:v>21244</c:v>
                </c:pt>
                <c:pt idx="13">
                  <c:v>21289</c:v>
                </c:pt>
                <c:pt idx="14">
                  <c:v>21269</c:v>
                </c:pt>
                <c:pt idx="15">
                  <c:v>23858</c:v>
                </c:pt>
                <c:pt idx="16">
                  <c:v>23846</c:v>
                </c:pt>
                <c:pt idx="17">
                  <c:v>23846</c:v>
                </c:pt>
                <c:pt idx="18">
                  <c:v>23864</c:v>
                </c:pt>
                <c:pt idx="19">
                  <c:v>27041</c:v>
                </c:pt>
                <c:pt idx="20">
                  <c:v>25374</c:v>
                </c:pt>
                <c:pt idx="21">
                  <c:v>21722</c:v>
                </c:pt>
                <c:pt idx="22">
                  <c:v>24695</c:v>
                </c:pt>
                <c:pt idx="23">
                  <c:v>24487</c:v>
                </c:pt>
                <c:pt idx="24">
                  <c:v>24507</c:v>
                </c:pt>
              </c:numCache>
            </c:numRef>
          </c:val>
        </c:ser>
        <c:ser>
          <c:idx val="1"/>
          <c:order val="1"/>
          <c:tx>
            <c:strRef>
              <c:f>'error corrected'!$A$3</c:f>
              <c:strCache>
                <c:ptCount val="1"/>
                <c:pt idx="0">
                  <c:v>CPLv0.5</c:v>
                </c:pt>
              </c:strCache>
            </c:strRef>
          </c:tx>
          <c:spPr>
            <a:solidFill>
              <a:schemeClr val="accent2">
                <a:lumMod val="20000"/>
                <a:lumOff val="80000"/>
              </a:schemeClr>
            </a:solidFill>
            <a:ln>
              <a:noFill/>
            </a:ln>
          </c:spPr>
          <c:cat>
            <c:strRef>
              <c:f>'error corrected'!$B$1:$Z$1</c:f>
              <c:strCache>
                <c:ptCount val="25"/>
                <c:pt idx="0">
                  <c:v>2.0</c:v>
                </c:pt>
                <c:pt idx="1">
                  <c:v>2.0.1</c:v>
                </c:pt>
                <c:pt idx="2">
                  <c:v>2.1</c:v>
                </c:pt>
                <c:pt idx="3">
                  <c:v>2.1.1</c:v>
                </c:pt>
                <c:pt idx="4">
                  <c:v>2.1.2</c:v>
                </c:pt>
                <c:pt idx="5">
                  <c:v>2.1.3</c:v>
                </c:pt>
                <c:pt idx="6">
                  <c:v>3.0</c:v>
                </c:pt>
                <c:pt idx="7">
                  <c:v>3.0.1</c:v>
                </c:pt>
                <c:pt idx="8">
                  <c:v>3.0.2</c:v>
                </c:pt>
                <c:pt idx="9">
                  <c:v>3.1</c:v>
                </c:pt>
                <c:pt idx="10">
                  <c:v>3.1.1</c:v>
                </c:pt>
                <c:pt idx="11">
                  <c:v>3.1.2</c:v>
                </c:pt>
                <c:pt idx="12">
                  <c:v>3.2</c:v>
                </c:pt>
                <c:pt idx="13">
                  <c:v>3.2.1</c:v>
                </c:pt>
                <c:pt idx="14">
                  <c:v>3.2.2</c:v>
                </c:pt>
                <c:pt idx="15">
                  <c:v>3.3.1</c:v>
                </c:pt>
                <c:pt idx="16">
                  <c:v>3.3.1.1</c:v>
                </c:pt>
                <c:pt idx="17">
                  <c:v>3.3.2</c:v>
                </c:pt>
                <c:pt idx="18">
                  <c:v>3.3</c:v>
                </c:pt>
                <c:pt idx="19">
                  <c:v>3.4</c:v>
                </c:pt>
                <c:pt idx="20">
                  <c:v>3.4.1</c:v>
                </c:pt>
                <c:pt idx="21">
                  <c:v>3.4.2</c:v>
                </c:pt>
                <c:pt idx="22">
                  <c:v>3.5</c:v>
                </c:pt>
                <c:pt idx="23">
                  <c:v>3.5.1</c:v>
                </c:pt>
                <c:pt idx="24">
                  <c:v>3.5.2</c:v>
                </c:pt>
              </c:strCache>
            </c:strRef>
          </c:cat>
          <c:val>
            <c:numRef>
              <c:f>'error corrected'!$B$3:$Z$3</c:f>
              <c:numCache>
                <c:formatCode>General</c:formatCode>
                <c:ptCount val="25"/>
                <c:pt idx="0">
                  <c:v>2556</c:v>
                </c:pt>
                <c:pt idx="1">
                  <c:v>2380</c:v>
                </c:pt>
                <c:pt idx="2">
                  <c:v>3</c:v>
                </c:pt>
                <c:pt idx="3">
                  <c:v>3</c:v>
                </c:pt>
                <c:pt idx="4">
                  <c:v>3</c:v>
                </c:pt>
                <c:pt idx="5">
                  <c:v>3</c:v>
                </c:pt>
                <c:pt idx="6">
                  <c:v>2</c:v>
                </c:pt>
                <c:pt idx="7">
                  <c:v>2</c:v>
                </c:pt>
                <c:pt idx="8">
                  <c:v>2</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numCache>
            </c:numRef>
          </c:val>
        </c:ser>
        <c:ser>
          <c:idx val="2"/>
          <c:order val="2"/>
          <c:tx>
            <c:strRef>
              <c:f>'error corrected'!$A$4</c:f>
              <c:strCache>
                <c:ptCount val="1"/>
                <c:pt idx="0">
                  <c:v>CPLv1</c:v>
                </c:pt>
              </c:strCache>
            </c:strRef>
          </c:tx>
          <c:spPr>
            <a:solidFill>
              <a:schemeClr val="accent2">
                <a:lumMod val="60000"/>
                <a:lumOff val="40000"/>
              </a:schemeClr>
            </a:solidFill>
          </c:spPr>
          <c:cat>
            <c:strRef>
              <c:f>'error corrected'!$B$1:$Z$1</c:f>
              <c:strCache>
                <c:ptCount val="25"/>
                <c:pt idx="0">
                  <c:v>2.0</c:v>
                </c:pt>
                <c:pt idx="1">
                  <c:v>2.0.1</c:v>
                </c:pt>
                <c:pt idx="2">
                  <c:v>2.1</c:v>
                </c:pt>
                <c:pt idx="3">
                  <c:v>2.1.1</c:v>
                </c:pt>
                <c:pt idx="4">
                  <c:v>2.1.2</c:v>
                </c:pt>
                <c:pt idx="5">
                  <c:v>2.1.3</c:v>
                </c:pt>
                <c:pt idx="6">
                  <c:v>3.0</c:v>
                </c:pt>
                <c:pt idx="7">
                  <c:v>3.0.1</c:v>
                </c:pt>
                <c:pt idx="8">
                  <c:v>3.0.2</c:v>
                </c:pt>
                <c:pt idx="9">
                  <c:v>3.1</c:v>
                </c:pt>
                <c:pt idx="10">
                  <c:v>3.1.1</c:v>
                </c:pt>
                <c:pt idx="11">
                  <c:v>3.1.2</c:v>
                </c:pt>
                <c:pt idx="12">
                  <c:v>3.2</c:v>
                </c:pt>
                <c:pt idx="13">
                  <c:v>3.2.1</c:v>
                </c:pt>
                <c:pt idx="14">
                  <c:v>3.2.2</c:v>
                </c:pt>
                <c:pt idx="15">
                  <c:v>3.3.1</c:v>
                </c:pt>
                <c:pt idx="16">
                  <c:v>3.3.1.1</c:v>
                </c:pt>
                <c:pt idx="17">
                  <c:v>3.3.2</c:v>
                </c:pt>
                <c:pt idx="18">
                  <c:v>3.3</c:v>
                </c:pt>
                <c:pt idx="19">
                  <c:v>3.4</c:v>
                </c:pt>
                <c:pt idx="20">
                  <c:v>3.4.1</c:v>
                </c:pt>
                <c:pt idx="21">
                  <c:v>3.4.2</c:v>
                </c:pt>
                <c:pt idx="22">
                  <c:v>3.5</c:v>
                </c:pt>
                <c:pt idx="23">
                  <c:v>3.5.1</c:v>
                </c:pt>
                <c:pt idx="24">
                  <c:v>3.5.2</c:v>
                </c:pt>
              </c:strCache>
            </c:strRef>
          </c:cat>
          <c:val>
            <c:numRef>
              <c:f>'error corrected'!$B$4:$Z$4</c:f>
              <c:numCache>
                <c:formatCode>General</c:formatCode>
                <c:ptCount val="25"/>
                <c:pt idx="0">
                  <c:v>160</c:v>
                </c:pt>
                <c:pt idx="1">
                  <c:v>172</c:v>
                </c:pt>
                <c:pt idx="2">
                  <c:v>10853</c:v>
                </c:pt>
                <c:pt idx="3">
                  <c:v>10857</c:v>
                </c:pt>
                <c:pt idx="4">
                  <c:v>10778</c:v>
                </c:pt>
                <c:pt idx="5">
                  <c:v>10796</c:v>
                </c:pt>
                <c:pt idx="6">
                  <c:v>19111</c:v>
                </c:pt>
                <c:pt idx="7">
                  <c:v>14702</c:v>
                </c:pt>
                <c:pt idx="8">
                  <c:v>14723</c:v>
                </c:pt>
                <c:pt idx="9">
                  <c:v>386</c:v>
                </c:pt>
                <c:pt idx="10">
                  <c:v>355</c:v>
                </c:pt>
                <c:pt idx="11">
                  <c:v>336</c:v>
                </c:pt>
                <c:pt idx="12">
                  <c:v>320</c:v>
                </c:pt>
                <c:pt idx="13">
                  <c:v>321</c:v>
                </c:pt>
                <c:pt idx="14">
                  <c:v>320</c:v>
                </c:pt>
                <c:pt idx="15">
                  <c:v>297</c:v>
                </c:pt>
                <c:pt idx="16">
                  <c:v>297</c:v>
                </c:pt>
                <c:pt idx="17">
                  <c:v>297</c:v>
                </c:pt>
                <c:pt idx="18">
                  <c:v>297</c:v>
                </c:pt>
                <c:pt idx="19">
                  <c:v>297</c:v>
                </c:pt>
                <c:pt idx="20">
                  <c:v>297</c:v>
                </c:pt>
                <c:pt idx="21">
                  <c:v>296</c:v>
                </c:pt>
                <c:pt idx="22">
                  <c:v>297</c:v>
                </c:pt>
                <c:pt idx="23">
                  <c:v>297</c:v>
                </c:pt>
                <c:pt idx="24">
                  <c:v>297</c:v>
                </c:pt>
              </c:numCache>
            </c:numRef>
          </c:val>
        </c:ser>
        <c:ser>
          <c:idx val="3"/>
          <c:order val="3"/>
          <c:tx>
            <c:strRef>
              <c:f>'error corrected'!$A$5</c:f>
              <c:strCache>
                <c:ptCount val="1"/>
                <c:pt idx="0">
                  <c:v>MPLv1_1</c:v>
                </c:pt>
              </c:strCache>
            </c:strRef>
          </c:tx>
          <c:cat>
            <c:strRef>
              <c:f>'error corrected'!$B$1:$Z$1</c:f>
              <c:strCache>
                <c:ptCount val="25"/>
                <c:pt idx="0">
                  <c:v>2.0</c:v>
                </c:pt>
                <c:pt idx="1">
                  <c:v>2.0.1</c:v>
                </c:pt>
                <c:pt idx="2">
                  <c:v>2.1</c:v>
                </c:pt>
                <c:pt idx="3">
                  <c:v>2.1.1</c:v>
                </c:pt>
                <c:pt idx="4">
                  <c:v>2.1.2</c:v>
                </c:pt>
                <c:pt idx="5">
                  <c:v>2.1.3</c:v>
                </c:pt>
                <c:pt idx="6">
                  <c:v>3.0</c:v>
                </c:pt>
                <c:pt idx="7">
                  <c:v>3.0.1</c:v>
                </c:pt>
                <c:pt idx="8">
                  <c:v>3.0.2</c:v>
                </c:pt>
                <c:pt idx="9">
                  <c:v>3.1</c:v>
                </c:pt>
                <c:pt idx="10">
                  <c:v>3.1.1</c:v>
                </c:pt>
                <c:pt idx="11">
                  <c:v>3.1.2</c:v>
                </c:pt>
                <c:pt idx="12">
                  <c:v>3.2</c:v>
                </c:pt>
                <c:pt idx="13">
                  <c:v>3.2.1</c:v>
                </c:pt>
                <c:pt idx="14">
                  <c:v>3.2.2</c:v>
                </c:pt>
                <c:pt idx="15">
                  <c:v>3.3.1</c:v>
                </c:pt>
                <c:pt idx="16">
                  <c:v>3.3.1.1</c:v>
                </c:pt>
                <c:pt idx="17">
                  <c:v>3.3.2</c:v>
                </c:pt>
                <c:pt idx="18">
                  <c:v>3.3</c:v>
                </c:pt>
                <c:pt idx="19">
                  <c:v>3.4</c:v>
                </c:pt>
                <c:pt idx="20">
                  <c:v>3.4.1</c:v>
                </c:pt>
                <c:pt idx="21">
                  <c:v>3.4.2</c:v>
                </c:pt>
                <c:pt idx="22">
                  <c:v>3.5</c:v>
                </c:pt>
                <c:pt idx="23">
                  <c:v>3.5.1</c:v>
                </c:pt>
                <c:pt idx="24">
                  <c:v>3.5.2</c:v>
                </c:pt>
              </c:strCache>
            </c:strRef>
          </c:cat>
          <c:val>
            <c:numRef>
              <c:f>'error corrected'!$B$5:$Z$5</c:f>
              <c:numCache>
                <c:formatCode>General</c:formatCode>
                <c:ptCount val="25"/>
                <c:pt idx="0">
                  <c:v>0</c:v>
                </c:pt>
                <c:pt idx="1">
                  <c:v>0</c:v>
                </c:pt>
                <c:pt idx="2">
                  <c:v>0</c:v>
                </c:pt>
                <c:pt idx="3">
                  <c:v>0</c:v>
                </c:pt>
                <c:pt idx="4">
                  <c:v>0</c:v>
                </c:pt>
                <c:pt idx="5">
                  <c:v>0</c:v>
                </c:pt>
                <c:pt idx="6">
                  <c:v>130</c:v>
                </c:pt>
                <c:pt idx="7">
                  <c:v>65</c:v>
                </c:pt>
                <c:pt idx="8">
                  <c:v>65</c:v>
                </c:pt>
                <c:pt idx="9">
                  <c:v>111</c:v>
                </c:pt>
                <c:pt idx="10">
                  <c:v>56</c:v>
                </c:pt>
                <c:pt idx="11">
                  <c:v>56</c:v>
                </c:pt>
                <c:pt idx="12">
                  <c:v>64</c:v>
                </c:pt>
                <c:pt idx="13">
                  <c:v>73</c:v>
                </c:pt>
                <c:pt idx="14">
                  <c:v>66</c:v>
                </c:pt>
                <c:pt idx="15">
                  <c:v>78</c:v>
                </c:pt>
                <c:pt idx="16">
                  <c:v>78</c:v>
                </c:pt>
                <c:pt idx="17">
                  <c:v>78</c:v>
                </c:pt>
                <c:pt idx="18">
                  <c:v>78</c:v>
                </c:pt>
                <c:pt idx="19">
                  <c:v>86</c:v>
                </c:pt>
                <c:pt idx="20">
                  <c:v>87</c:v>
                </c:pt>
                <c:pt idx="21">
                  <c:v>87</c:v>
                </c:pt>
                <c:pt idx="22">
                  <c:v>96</c:v>
                </c:pt>
                <c:pt idx="23">
                  <c:v>102</c:v>
                </c:pt>
                <c:pt idx="24">
                  <c:v>102</c:v>
                </c:pt>
              </c:numCache>
            </c:numRef>
          </c:val>
        </c:ser>
        <c:ser>
          <c:idx val="4"/>
          <c:order val="4"/>
          <c:tx>
            <c:strRef>
              <c:f>'error corrected'!$A$6</c:f>
              <c:strCache>
                <c:ptCount val="1"/>
                <c:pt idx="0">
                  <c:v>BSD3</c:v>
                </c:pt>
              </c:strCache>
            </c:strRef>
          </c:tx>
          <c:spPr>
            <a:solidFill>
              <a:srgbClr val="0070C0"/>
            </a:solidFill>
            <a:ln>
              <a:noFill/>
            </a:ln>
          </c:spPr>
          <c:cat>
            <c:strRef>
              <c:f>'error corrected'!$B$1:$Z$1</c:f>
              <c:strCache>
                <c:ptCount val="25"/>
                <c:pt idx="0">
                  <c:v>2.0</c:v>
                </c:pt>
                <c:pt idx="1">
                  <c:v>2.0.1</c:v>
                </c:pt>
                <c:pt idx="2">
                  <c:v>2.1</c:v>
                </c:pt>
                <c:pt idx="3">
                  <c:v>2.1.1</c:v>
                </c:pt>
                <c:pt idx="4">
                  <c:v>2.1.2</c:v>
                </c:pt>
                <c:pt idx="5">
                  <c:v>2.1.3</c:v>
                </c:pt>
                <c:pt idx="6">
                  <c:v>3.0</c:v>
                </c:pt>
                <c:pt idx="7">
                  <c:v>3.0.1</c:v>
                </c:pt>
                <c:pt idx="8">
                  <c:v>3.0.2</c:v>
                </c:pt>
                <c:pt idx="9">
                  <c:v>3.1</c:v>
                </c:pt>
                <c:pt idx="10">
                  <c:v>3.1.1</c:v>
                </c:pt>
                <c:pt idx="11">
                  <c:v>3.1.2</c:v>
                </c:pt>
                <c:pt idx="12">
                  <c:v>3.2</c:v>
                </c:pt>
                <c:pt idx="13">
                  <c:v>3.2.1</c:v>
                </c:pt>
                <c:pt idx="14">
                  <c:v>3.2.2</c:v>
                </c:pt>
                <c:pt idx="15">
                  <c:v>3.3.1</c:v>
                </c:pt>
                <c:pt idx="16">
                  <c:v>3.3.1.1</c:v>
                </c:pt>
                <c:pt idx="17">
                  <c:v>3.3.2</c:v>
                </c:pt>
                <c:pt idx="18">
                  <c:v>3.3</c:v>
                </c:pt>
                <c:pt idx="19">
                  <c:v>3.4</c:v>
                </c:pt>
                <c:pt idx="20">
                  <c:v>3.4.1</c:v>
                </c:pt>
                <c:pt idx="21">
                  <c:v>3.4.2</c:v>
                </c:pt>
                <c:pt idx="22">
                  <c:v>3.5</c:v>
                </c:pt>
                <c:pt idx="23">
                  <c:v>3.5.1</c:v>
                </c:pt>
                <c:pt idx="24">
                  <c:v>3.5.2</c:v>
                </c:pt>
              </c:strCache>
            </c:strRef>
          </c:cat>
          <c:val>
            <c:numRef>
              <c:f>'error corrected'!$B$6:$Z$6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53</c:v>
                </c:pt>
                <c:pt idx="13">
                  <c:v>53</c:v>
                </c:pt>
                <c:pt idx="14">
                  <c:v>53</c:v>
                </c:pt>
                <c:pt idx="15">
                  <c:v>53</c:v>
                </c:pt>
                <c:pt idx="16">
                  <c:v>54</c:v>
                </c:pt>
                <c:pt idx="17">
                  <c:v>54</c:v>
                </c:pt>
                <c:pt idx="18">
                  <c:v>54</c:v>
                </c:pt>
                <c:pt idx="19">
                  <c:v>54</c:v>
                </c:pt>
                <c:pt idx="20">
                  <c:v>54</c:v>
                </c:pt>
                <c:pt idx="21">
                  <c:v>54</c:v>
                </c:pt>
                <c:pt idx="22">
                  <c:v>54</c:v>
                </c:pt>
                <c:pt idx="23">
                  <c:v>54</c:v>
                </c:pt>
                <c:pt idx="24">
                  <c:v>54</c:v>
                </c:pt>
              </c:numCache>
            </c:numRef>
          </c:val>
        </c:ser>
        <c:ser>
          <c:idx val="5"/>
          <c:order val="5"/>
          <c:tx>
            <c:strRef>
              <c:f>'error corrected'!$A$7</c:f>
              <c:strCache>
                <c:ptCount val="1"/>
                <c:pt idx="0">
                  <c:v>Others</c:v>
                </c:pt>
              </c:strCache>
            </c:strRef>
          </c:tx>
          <c:spPr>
            <a:solidFill>
              <a:prstClr val="black"/>
            </a:solidFill>
          </c:spPr>
          <c:cat>
            <c:strRef>
              <c:f>'error corrected'!$B$1:$Z$1</c:f>
              <c:strCache>
                <c:ptCount val="25"/>
                <c:pt idx="0">
                  <c:v>2.0</c:v>
                </c:pt>
                <c:pt idx="1">
                  <c:v>2.0.1</c:v>
                </c:pt>
                <c:pt idx="2">
                  <c:v>2.1</c:v>
                </c:pt>
                <c:pt idx="3">
                  <c:v>2.1.1</c:v>
                </c:pt>
                <c:pt idx="4">
                  <c:v>2.1.2</c:v>
                </c:pt>
                <c:pt idx="5">
                  <c:v>2.1.3</c:v>
                </c:pt>
                <c:pt idx="6">
                  <c:v>3.0</c:v>
                </c:pt>
                <c:pt idx="7">
                  <c:v>3.0.1</c:v>
                </c:pt>
                <c:pt idx="8">
                  <c:v>3.0.2</c:v>
                </c:pt>
                <c:pt idx="9">
                  <c:v>3.1</c:v>
                </c:pt>
                <c:pt idx="10">
                  <c:v>3.1.1</c:v>
                </c:pt>
                <c:pt idx="11">
                  <c:v>3.1.2</c:v>
                </c:pt>
                <c:pt idx="12">
                  <c:v>3.2</c:v>
                </c:pt>
                <c:pt idx="13">
                  <c:v>3.2.1</c:v>
                </c:pt>
                <c:pt idx="14">
                  <c:v>3.2.2</c:v>
                </c:pt>
                <c:pt idx="15">
                  <c:v>3.3.1</c:v>
                </c:pt>
                <c:pt idx="16">
                  <c:v>3.3.1.1</c:v>
                </c:pt>
                <c:pt idx="17">
                  <c:v>3.3.2</c:v>
                </c:pt>
                <c:pt idx="18">
                  <c:v>3.3</c:v>
                </c:pt>
                <c:pt idx="19">
                  <c:v>3.4</c:v>
                </c:pt>
                <c:pt idx="20">
                  <c:v>3.4.1</c:v>
                </c:pt>
                <c:pt idx="21">
                  <c:v>3.4.2</c:v>
                </c:pt>
                <c:pt idx="22">
                  <c:v>3.5</c:v>
                </c:pt>
                <c:pt idx="23">
                  <c:v>3.5.1</c:v>
                </c:pt>
                <c:pt idx="24">
                  <c:v>3.5.2</c:v>
                </c:pt>
              </c:strCache>
            </c:strRef>
          </c:cat>
          <c:val>
            <c:numRef>
              <c:f>'error corrected'!$B$7:$Z$7</c:f>
              <c:numCache>
                <c:formatCode>General</c:formatCode>
                <c:ptCount val="25"/>
                <c:pt idx="0">
                  <c:v>0</c:v>
                </c:pt>
                <c:pt idx="1">
                  <c:v>0</c:v>
                </c:pt>
                <c:pt idx="2">
                  <c:v>2</c:v>
                </c:pt>
                <c:pt idx="3">
                  <c:v>2</c:v>
                </c:pt>
                <c:pt idx="4">
                  <c:v>2</c:v>
                </c:pt>
                <c:pt idx="5">
                  <c:v>2</c:v>
                </c:pt>
                <c:pt idx="6">
                  <c:v>10</c:v>
                </c:pt>
                <c:pt idx="7">
                  <c:v>5</c:v>
                </c:pt>
                <c:pt idx="8">
                  <c:v>6</c:v>
                </c:pt>
                <c:pt idx="9">
                  <c:v>21</c:v>
                </c:pt>
                <c:pt idx="10">
                  <c:v>13</c:v>
                </c:pt>
                <c:pt idx="11">
                  <c:v>9</c:v>
                </c:pt>
                <c:pt idx="12">
                  <c:v>9</c:v>
                </c:pt>
                <c:pt idx="13">
                  <c:v>13</c:v>
                </c:pt>
                <c:pt idx="14">
                  <c:v>9</c:v>
                </c:pt>
                <c:pt idx="15">
                  <c:v>62</c:v>
                </c:pt>
                <c:pt idx="16">
                  <c:v>62</c:v>
                </c:pt>
                <c:pt idx="17">
                  <c:v>66</c:v>
                </c:pt>
                <c:pt idx="18">
                  <c:v>62</c:v>
                </c:pt>
                <c:pt idx="19">
                  <c:v>69</c:v>
                </c:pt>
                <c:pt idx="20">
                  <c:v>17</c:v>
                </c:pt>
                <c:pt idx="21">
                  <c:v>12</c:v>
                </c:pt>
                <c:pt idx="22">
                  <c:v>14</c:v>
                </c:pt>
                <c:pt idx="23">
                  <c:v>14</c:v>
                </c:pt>
                <c:pt idx="24">
                  <c:v>14</c:v>
                </c:pt>
              </c:numCache>
            </c:numRef>
          </c:val>
        </c:ser>
        <c:ser>
          <c:idx val="6"/>
          <c:order val="6"/>
          <c:tx>
            <c:strRef>
              <c:f>'error corrected'!$A$8</c:f>
              <c:strCache>
                <c:ptCount val="1"/>
                <c:pt idx="0">
                  <c:v>NONE</c:v>
                </c:pt>
              </c:strCache>
            </c:strRef>
          </c:tx>
          <c:spPr>
            <a:solidFill>
              <a:schemeClr val="bg1">
                <a:lumMod val="50000"/>
              </a:schemeClr>
            </a:solidFill>
            <a:ln>
              <a:noFill/>
            </a:ln>
          </c:spPr>
          <c:cat>
            <c:strRef>
              <c:f>'error corrected'!$B$1:$Z$1</c:f>
              <c:strCache>
                <c:ptCount val="25"/>
                <c:pt idx="0">
                  <c:v>2.0</c:v>
                </c:pt>
                <c:pt idx="1">
                  <c:v>2.0.1</c:v>
                </c:pt>
                <c:pt idx="2">
                  <c:v>2.1</c:v>
                </c:pt>
                <c:pt idx="3">
                  <c:v>2.1.1</c:v>
                </c:pt>
                <c:pt idx="4">
                  <c:v>2.1.2</c:v>
                </c:pt>
                <c:pt idx="5">
                  <c:v>2.1.3</c:v>
                </c:pt>
                <c:pt idx="6">
                  <c:v>3.0</c:v>
                </c:pt>
                <c:pt idx="7">
                  <c:v>3.0.1</c:v>
                </c:pt>
                <c:pt idx="8">
                  <c:v>3.0.2</c:v>
                </c:pt>
                <c:pt idx="9">
                  <c:v>3.1</c:v>
                </c:pt>
                <c:pt idx="10">
                  <c:v>3.1.1</c:v>
                </c:pt>
                <c:pt idx="11">
                  <c:v>3.1.2</c:v>
                </c:pt>
                <c:pt idx="12">
                  <c:v>3.2</c:v>
                </c:pt>
                <c:pt idx="13">
                  <c:v>3.2.1</c:v>
                </c:pt>
                <c:pt idx="14">
                  <c:v>3.2.2</c:v>
                </c:pt>
                <c:pt idx="15">
                  <c:v>3.3.1</c:v>
                </c:pt>
                <c:pt idx="16">
                  <c:v>3.3.1.1</c:v>
                </c:pt>
                <c:pt idx="17">
                  <c:v>3.3.2</c:v>
                </c:pt>
                <c:pt idx="18">
                  <c:v>3.3</c:v>
                </c:pt>
                <c:pt idx="19">
                  <c:v>3.4</c:v>
                </c:pt>
                <c:pt idx="20">
                  <c:v>3.4.1</c:v>
                </c:pt>
                <c:pt idx="21">
                  <c:v>3.4.2</c:v>
                </c:pt>
                <c:pt idx="22">
                  <c:v>3.5</c:v>
                </c:pt>
                <c:pt idx="23">
                  <c:v>3.5.1</c:v>
                </c:pt>
                <c:pt idx="24">
                  <c:v>3.5.2</c:v>
                </c:pt>
              </c:strCache>
            </c:strRef>
          </c:cat>
          <c:val>
            <c:numRef>
              <c:f>'error corrected'!$B$8:$Z$8</c:f>
              <c:numCache>
                <c:formatCode>General</c:formatCode>
                <c:ptCount val="25"/>
                <c:pt idx="0">
                  <c:v>8221</c:v>
                </c:pt>
                <c:pt idx="1">
                  <c:v>8162</c:v>
                </c:pt>
                <c:pt idx="2">
                  <c:v>5463</c:v>
                </c:pt>
                <c:pt idx="3">
                  <c:v>5471</c:v>
                </c:pt>
                <c:pt idx="4">
                  <c:v>5515</c:v>
                </c:pt>
                <c:pt idx="5">
                  <c:v>5560</c:v>
                </c:pt>
                <c:pt idx="6">
                  <c:v>7636</c:v>
                </c:pt>
                <c:pt idx="7">
                  <c:v>7585</c:v>
                </c:pt>
                <c:pt idx="8">
                  <c:v>7596</c:v>
                </c:pt>
                <c:pt idx="9">
                  <c:v>9318</c:v>
                </c:pt>
                <c:pt idx="10">
                  <c:v>9215</c:v>
                </c:pt>
                <c:pt idx="11">
                  <c:v>9209</c:v>
                </c:pt>
                <c:pt idx="12">
                  <c:v>10079</c:v>
                </c:pt>
                <c:pt idx="13">
                  <c:v>10093</c:v>
                </c:pt>
                <c:pt idx="14">
                  <c:v>10095</c:v>
                </c:pt>
                <c:pt idx="15">
                  <c:v>10038</c:v>
                </c:pt>
                <c:pt idx="16">
                  <c:v>10051</c:v>
                </c:pt>
                <c:pt idx="17">
                  <c:v>10290</c:v>
                </c:pt>
                <c:pt idx="18">
                  <c:v>10054</c:v>
                </c:pt>
                <c:pt idx="19">
                  <c:v>12352</c:v>
                </c:pt>
                <c:pt idx="20">
                  <c:v>12323</c:v>
                </c:pt>
                <c:pt idx="21">
                  <c:v>11449</c:v>
                </c:pt>
                <c:pt idx="22">
                  <c:v>10769</c:v>
                </c:pt>
                <c:pt idx="23">
                  <c:v>10772</c:v>
                </c:pt>
                <c:pt idx="24">
                  <c:v>10772</c:v>
                </c:pt>
              </c:numCache>
            </c:numRef>
          </c:val>
        </c:ser>
        <c:ser>
          <c:idx val="7"/>
          <c:order val="7"/>
          <c:tx>
            <c:strRef>
              <c:f>'error corrected'!$A$9</c:f>
              <c:strCache>
                <c:ptCount val="1"/>
                <c:pt idx="0">
                  <c:v>UNKNOWN</c:v>
                </c:pt>
              </c:strCache>
            </c:strRef>
          </c:tx>
          <c:spPr>
            <a:solidFill>
              <a:schemeClr val="accent6">
                <a:lumMod val="60000"/>
                <a:lumOff val="40000"/>
              </a:schemeClr>
            </a:solidFill>
          </c:spPr>
          <c:cat>
            <c:strRef>
              <c:f>'error corrected'!$B$1:$Z$1</c:f>
              <c:strCache>
                <c:ptCount val="25"/>
                <c:pt idx="0">
                  <c:v>2.0</c:v>
                </c:pt>
                <c:pt idx="1">
                  <c:v>2.0.1</c:v>
                </c:pt>
                <c:pt idx="2">
                  <c:v>2.1</c:v>
                </c:pt>
                <c:pt idx="3">
                  <c:v>2.1.1</c:v>
                </c:pt>
                <c:pt idx="4">
                  <c:v>2.1.2</c:v>
                </c:pt>
                <c:pt idx="5">
                  <c:v>2.1.3</c:v>
                </c:pt>
                <c:pt idx="6">
                  <c:v>3.0</c:v>
                </c:pt>
                <c:pt idx="7">
                  <c:v>3.0.1</c:v>
                </c:pt>
                <c:pt idx="8">
                  <c:v>3.0.2</c:v>
                </c:pt>
                <c:pt idx="9">
                  <c:v>3.1</c:v>
                </c:pt>
                <c:pt idx="10">
                  <c:v>3.1.1</c:v>
                </c:pt>
                <c:pt idx="11">
                  <c:v>3.1.2</c:v>
                </c:pt>
                <c:pt idx="12">
                  <c:v>3.2</c:v>
                </c:pt>
                <c:pt idx="13">
                  <c:v>3.2.1</c:v>
                </c:pt>
                <c:pt idx="14">
                  <c:v>3.2.2</c:v>
                </c:pt>
                <c:pt idx="15">
                  <c:v>3.3.1</c:v>
                </c:pt>
                <c:pt idx="16">
                  <c:v>3.3.1.1</c:v>
                </c:pt>
                <c:pt idx="17">
                  <c:v>3.3.2</c:v>
                </c:pt>
                <c:pt idx="18">
                  <c:v>3.3</c:v>
                </c:pt>
                <c:pt idx="19">
                  <c:v>3.4</c:v>
                </c:pt>
                <c:pt idx="20">
                  <c:v>3.4.1</c:v>
                </c:pt>
                <c:pt idx="21">
                  <c:v>3.4.2</c:v>
                </c:pt>
                <c:pt idx="22">
                  <c:v>3.5</c:v>
                </c:pt>
                <c:pt idx="23">
                  <c:v>3.5.1</c:v>
                </c:pt>
                <c:pt idx="24">
                  <c:v>3.5.2</c:v>
                </c:pt>
              </c:strCache>
            </c:strRef>
          </c:cat>
          <c:val>
            <c:numRef>
              <c:f>'error corrected'!$B$9:$Z$9</c:f>
              <c:numCache>
                <c:formatCode>General</c:formatCode>
                <c:ptCount val="25"/>
                <c:pt idx="0">
                  <c:v>482</c:v>
                </c:pt>
                <c:pt idx="1">
                  <c:v>399</c:v>
                </c:pt>
                <c:pt idx="2">
                  <c:v>53</c:v>
                </c:pt>
                <c:pt idx="3">
                  <c:v>54</c:v>
                </c:pt>
                <c:pt idx="4">
                  <c:v>80</c:v>
                </c:pt>
                <c:pt idx="5">
                  <c:v>84</c:v>
                </c:pt>
                <c:pt idx="6">
                  <c:v>311</c:v>
                </c:pt>
                <c:pt idx="7">
                  <c:v>199</c:v>
                </c:pt>
                <c:pt idx="8">
                  <c:v>199</c:v>
                </c:pt>
                <c:pt idx="9">
                  <c:v>176</c:v>
                </c:pt>
                <c:pt idx="10">
                  <c:v>106</c:v>
                </c:pt>
                <c:pt idx="11">
                  <c:v>105</c:v>
                </c:pt>
                <c:pt idx="12">
                  <c:v>109</c:v>
                </c:pt>
                <c:pt idx="13">
                  <c:v>110</c:v>
                </c:pt>
                <c:pt idx="14">
                  <c:v>110</c:v>
                </c:pt>
                <c:pt idx="15">
                  <c:v>110</c:v>
                </c:pt>
                <c:pt idx="16">
                  <c:v>109</c:v>
                </c:pt>
                <c:pt idx="17">
                  <c:v>109</c:v>
                </c:pt>
                <c:pt idx="18">
                  <c:v>109</c:v>
                </c:pt>
                <c:pt idx="19">
                  <c:v>134</c:v>
                </c:pt>
                <c:pt idx="20">
                  <c:v>133</c:v>
                </c:pt>
                <c:pt idx="21">
                  <c:v>129</c:v>
                </c:pt>
                <c:pt idx="22">
                  <c:v>127</c:v>
                </c:pt>
                <c:pt idx="23">
                  <c:v>128</c:v>
                </c:pt>
                <c:pt idx="24">
                  <c:v>128</c:v>
                </c:pt>
              </c:numCache>
            </c:numRef>
          </c:val>
        </c:ser>
        <c:axId val="195514752"/>
        <c:axId val="195516672"/>
      </c:areaChart>
      <c:catAx>
        <c:axId val="195514752"/>
        <c:scaling>
          <c:orientation val="minMax"/>
        </c:scaling>
        <c:axPos val="b"/>
        <c:title>
          <c:tx>
            <c:rich>
              <a:bodyPr/>
              <a:lstStyle/>
              <a:p>
                <a:pPr>
                  <a:defRPr lang="ja-JP" sz="1800"/>
                </a:pPr>
                <a:r>
                  <a:rPr lang="en-US" altLang="ja-JP" sz="1800"/>
                  <a:t>Release Version</a:t>
                </a:r>
              </a:p>
            </c:rich>
          </c:tx>
        </c:title>
        <c:tickLblPos val="nextTo"/>
        <c:txPr>
          <a:bodyPr/>
          <a:lstStyle/>
          <a:p>
            <a:pPr>
              <a:defRPr lang="ja-JP" sz="1400"/>
            </a:pPr>
            <a:endParaRPr lang="ja-JP"/>
          </a:p>
        </c:txPr>
        <c:crossAx val="195516672"/>
        <c:crosses val="autoZero"/>
        <c:auto val="1"/>
        <c:lblAlgn val="ctr"/>
        <c:lblOffset val="100"/>
      </c:catAx>
      <c:valAx>
        <c:axId val="195516672"/>
        <c:scaling>
          <c:orientation val="minMax"/>
        </c:scaling>
        <c:axPos val="l"/>
        <c:majorGridlines/>
        <c:title>
          <c:tx>
            <c:rich>
              <a:bodyPr rot="-5400000" vert="horz"/>
              <a:lstStyle/>
              <a:p>
                <a:pPr>
                  <a:defRPr lang="ja-JP" sz="1800"/>
                </a:pPr>
                <a:r>
                  <a:rPr lang="en-US" altLang="ja-JP" sz="1800"/>
                  <a:t>#files</a:t>
                </a:r>
                <a:endParaRPr lang="ja-JP" altLang="en-US" sz="1800"/>
              </a:p>
            </c:rich>
          </c:tx>
        </c:title>
        <c:numFmt formatCode="General" sourceLinked="1"/>
        <c:tickLblPos val="nextTo"/>
        <c:txPr>
          <a:bodyPr/>
          <a:lstStyle/>
          <a:p>
            <a:pPr>
              <a:defRPr lang="ja-JP" sz="1400"/>
            </a:pPr>
            <a:endParaRPr lang="ja-JP"/>
          </a:p>
        </c:txPr>
        <c:crossAx val="195514752"/>
        <c:crosses val="autoZero"/>
        <c:crossBetween val="midCat"/>
      </c:valAx>
    </c:plotArea>
    <c:legend>
      <c:legendPos val="b"/>
      <c:txPr>
        <a:bodyPr/>
        <a:lstStyle/>
        <a:p>
          <a:pPr>
            <a:defRPr lang="ja-JP" sz="2000"/>
          </a:pPr>
          <a:endParaRPr lang="ja-JP"/>
        </a:p>
      </c:txPr>
    </c:legend>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plotArea>
      <c:layout/>
      <c:areaChart>
        <c:grouping val="stacked"/>
        <c:ser>
          <c:idx val="0"/>
          <c:order val="0"/>
          <c:tx>
            <c:strRef>
              <c:f>AllData!$A$2</c:f>
              <c:strCache>
                <c:ptCount val="1"/>
                <c:pt idx="0">
                  <c:v>EPLv1</c:v>
                </c:pt>
              </c:strCache>
            </c:strRef>
          </c:tx>
          <c:spPr>
            <a:solidFill>
              <a:schemeClr val="accent2">
                <a:lumMod val="50000"/>
              </a:schemeClr>
            </a:solidFill>
            <a:ln>
              <a:noFill/>
            </a:ln>
          </c:spPr>
          <c:cat>
            <c:strRef>
              <c:f>AllData!$B$1:$CB$1</c:f>
              <c:strCache>
                <c:ptCount val="79"/>
                <c:pt idx="0">
                  <c:v>0.8.1</c:v>
                </c:pt>
                <c:pt idx="1">
                  <c:v>0.9.0</c:v>
                </c:pt>
                <c:pt idx="2">
                  <c:v>0.9.1</c:v>
                </c:pt>
                <c:pt idx="3">
                  <c:v>0.9.2</c:v>
                </c:pt>
                <c:pt idx="4">
                  <c:v>0.9.3</c:v>
                </c:pt>
                <c:pt idx="5">
                  <c:v>0.9.4</c:v>
                </c:pt>
                <c:pt idx="6">
                  <c:v>0.9.6</c:v>
                </c:pt>
                <c:pt idx="7">
                  <c:v>0.9.7</c:v>
                </c:pt>
                <c:pt idx="8">
                  <c:v>0.9.8</c:v>
                </c:pt>
                <c:pt idx="9">
                  <c:v>0.9.9</c:v>
                </c:pt>
                <c:pt idx="10">
                  <c:v>0.10</c:v>
                </c:pt>
                <c:pt idx="11">
                  <c:v>0.10.1</c:v>
                </c:pt>
                <c:pt idx="12">
                  <c:v>0.11.1</c:v>
                </c:pt>
                <c:pt idx="13">
                  <c:v>0.11.2</c:v>
                </c:pt>
                <c:pt idx="14">
                  <c:v>0.11.3</c:v>
                </c:pt>
                <c:pt idx="15">
                  <c:v>0.11.4</c:v>
                </c:pt>
                <c:pt idx="16">
                  <c:v>0.12</c:v>
                </c:pt>
                <c:pt idx="17">
                  <c:v>0.13.1</c:v>
                </c:pt>
                <c:pt idx="18">
                  <c:v>0.13.2</c:v>
                </c:pt>
                <c:pt idx="19">
                  <c:v>0.13.3</c:v>
                </c:pt>
                <c:pt idx="20">
                  <c:v>0.13.4</c:v>
                </c:pt>
                <c:pt idx="21">
                  <c:v>0.13.5</c:v>
                </c:pt>
                <c:pt idx="22">
                  <c:v>0.13.6</c:v>
                </c:pt>
                <c:pt idx="23">
                  <c:v>0.14</c:v>
                </c:pt>
                <c:pt idx="24">
                  <c:v>0.14.1</c:v>
                </c:pt>
                <c:pt idx="25">
                  <c:v>0.15.1</c:v>
                </c:pt>
                <c:pt idx="26">
                  <c:v>0.15.2</c:v>
                </c:pt>
                <c:pt idx="27">
                  <c:v>0.15.3</c:v>
                </c:pt>
                <c:pt idx="28">
                  <c:v>0.15.4</c:v>
                </c:pt>
                <c:pt idx="29">
                  <c:v>0.15.5</c:v>
                </c:pt>
                <c:pt idx="30">
                  <c:v>0.15.6</c:v>
                </c:pt>
                <c:pt idx="31">
                  <c:v>0.16</c:v>
                </c:pt>
                <c:pt idx="32">
                  <c:v>0.16.1</c:v>
                </c:pt>
                <c:pt idx="33">
                  <c:v>0.17.1</c:v>
                </c:pt>
                <c:pt idx="34">
                  <c:v>0.17.2</c:v>
                </c:pt>
                <c:pt idx="35">
                  <c:v>0.17.3</c:v>
                </c:pt>
                <c:pt idx="36">
                  <c:v>0.17.4</c:v>
                </c:pt>
                <c:pt idx="37">
                  <c:v>0.17.5</c:v>
                </c:pt>
                <c:pt idx="38">
                  <c:v>0.18</c:v>
                </c:pt>
                <c:pt idx="39">
                  <c:v>0.18.1</c:v>
                </c:pt>
                <c:pt idx="40">
                  <c:v>0.19.1</c:v>
                </c:pt>
                <c:pt idx="41">
                  <c:v>0.19.3</c:v>
                </c:pt>
                <c:pt idx="42">
                  <c:v>0.19.4</c:v>
                </c:pt>
                <c:pt idx="43">
                  <c:v>0.19.5</c:v>
                </c:pt>
                <c:pt idx="44">
                  <c:v>0.19.6</c:v>
                </c:pt>
                <c:pt idx="45">
                  <c:v>0.19.7</c:v>
                </c:pt>
                <c:pt idx="46">
                  <c:v>0.19.8</c:v>
                </c:pt>
                <c:pt idx="47">
                  <c:v>0.20</c:v>
                </c:pt>
                <c:pt idx="48">
                  <c:v>0.21.1</c:v>
                </c:pt>
                <c:pt idx="49">
                  <c:v>0.21.2</c:v>
                </c:pt>
                <c:pt idx="50">
                  <c:v>0.21.3</c:v>
                </c:pt>
                <c:pt idx="51">
                  <c:v>0.22</c:v>
                </c:pt>
                <c:pt idx="52">
                  <c:v>0.23.1</c:v>
                </c:pt>
                <c:pt idx="53">
                  <c:v>0.23.2</c:v>
                </c:pt>
                <c:pt idx="54">
                  <c:v>0.23.3</c:v>
                </c:pt>
                <c:pt idx="55">
                  <c:v>0.23.4</c:v>
                </c:pt>
                <c:pt idx="56">
                  <c:v>0.23.5</c:v>
                </c:pt>
                <c:pt idx="57">
                  <c:v>0.24</c:v>
                </c:pt>
                <c:pt idx="58">
                  <c:v>0.25.1</c:v>
                </c:pt>
                <c:pt idx="59">
                  <c:v>0.25.2</c:v>
                </c:pt>
                <c:pt idx="60">
                  <c:v>0.25.3</c:v>
                </c:pt>
                <c:pt idx="61">
                  <c:v>0.25.4</c:v>
                </c:pt>
                <c:pt idx="62">
                  <c:v>0.25.5</c:v>
                </c:pt>
                <c:pt idx="63">
                  <c:v>0.25.6</c:v>
                </c:pt>
                <c:pt idx="64">
                  <c:v>0.26</c:v>
                </c:pt>
                <c:pt idx="65">
                  <c:v>0.26.1</c:v>
                </c:pt>
                <c:pt idx="66">
                  <c:v>0.26.2</c:v>
                </c:pt>
                <c:pt idx="67">
                  <c:v>0.27.1</c:v>
                </c:pt>
                <c:pt idx="68">
                  <c:v>0.27.2</c:v>
                </c:pt>
                <c:pt idx="69">
                  <c:v>0.27.3</c:v>
                </c:pt>
                <c:pt idx="70">
                  <c:v>0.28</c:v>
                </c:pt>
                <c:pt idx="71">
                  <c:v>0.28.1</c:v>
                </c:pt>
                <c:pt idx="72">
                  <c:v>0.29.1</c:v>
                </c:pt>
                <c:pt idx="73">
                  <c:v>0.29.2</c:v>
                </c:pt>
                <c:pt idx="74">
                  <c:v>0.29.3</c:v>
                </c:pt>
                <c:pt idx="75">
                  <c:v>0.29.4</c:v>
                </c:pt>
                <c:pt idx="76">
                  <c:v>0.30</c:v>
                </c:pt>
                <c:pt idx="77">
                  <c:v>0.30.1</c:v>
                </c:pt>
                <c:pt idx="78">
                  <c:v>0.31.1</c:v>
                </c:pt>
              </c:strCache>
            </c:strRef>
          </c:cat>
          <c:val>
            <c:numRef>
              <c:f>AllData!$B$2:$CB$2</c:f>
              <c:numCache>
                <c:formatCode>General</c:formatCode>
                <c:ptCount val="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2149</c:v>
                </c:pt>
                <c:pt idx="76">
                  <c:v>2153</c:v>
                </c:pt>
                <c:pt idx="77">
                  <c:v>2182</c:v>
                </c:pt>
                <c:pt idx="78">
                  <c:v>2177</c:v>
                </c:pt>
              </c:numCache>
            </c:numRef>
          </c:val>
        </c:ser>
        <c:ser>
          <c:idx val="1"/>
          <c:order val="1"/>
          <c:tx>
            <c:strRef>
              <c:f>AllData!$A$3</c:f>
              <c:strCache>
                <c:ptCount val="1"/>
                <c:pt idx="0">
                  <c:v>Apachev2</c:v>
                </c:pt>
              </c:strCache>
            </c:strRef>
          </c:tx>
          <c:cat>
            <c:strRef>
              <c:f>AllData!$B$1:$CB$1</c:f>
              <c:strCache>
                <c:ptCount val="79"/>
                <c:pt idx="0">
                  <c:v>0.8.1</c:v>
                </c:pt>
                <c:pt idx="1">
                  <c:v>0.9.0</c:v>
                </c:pt>
                <c:pt idx="2">
                  <c:v>0.9.1</c:v>
                </c:pt>
                <c:pt idx="3">
                  <c:v>0.9.2</c:v>
                </c:pt>
                <c:pt idx="4">
                  <c:v>0.9.3</c:v>
                </c:pt>
                <c:pt idx="5">
                  <c:v>0.9.4</c:v>
                </c:pt>
                <c:pt idx="6">
                  <c:v>0.9.6</c:v>
                </c:pt>
                <c:pt idx="7">
                  <c:v>0.9.7</c:v>
                </c:pt>
                <c:pt idx="8">
                  <c:v>0.9.8</c:v>
                </c:pt>
                <c:pt idx="9">
                  <c:v>0.9.9</c:v>
                </c:pt>
                <c:pt idx="10">
                  <c:v>0.10</c:v>
                </c:pt>
                <c:pt idx="11">
                  <c:v>0.10.1</c:v>
                </c:pt>
                <c:pt idx="12">
                  <c:v>0.11.1</c:v>
                </c:pt>
                <c:pt idx="13">
                  <c:v>0.11.2</c:v>
                </c:pt>
                <c:pt idx="14">
                  <c:v>0.11.3</c:v>
                </c:pt>
                <c:pt idx="15">
                  <c:v>0.11.4</c:v>
                </c:pt>
                <c:pt idx="16">
                  <c:v>0.12</c:v>
                </c:pt>
                <c:pt idx="17">
                  <c:v>0.13.1</c:v>
                </c:pt>
                <c:pt idx="18">
                  <c:v>0.13.2</c:v>
                </c:pt>
                <c:pt idx="19">
                  <c:v>0.13.3</c:v>
                </c:pt>
                <c:pt idx="20">
                  <c:v>0.13.4</c:v>
                </c:pt>
                <c:pt idx="21">
                  <c:v>0.13.5</c:v>
                </c:pt>
                <c:pt idx="22">
                  <c:v>0.13.6</c:v>
                </c:pt>
                <c:pt idx="23">
                  <c:v>0.14</c:v>
                </c:pt>
                <c:pt idx="24">
                  <c:v>0.14.1</c:v>
                </c:pt>
                <c:pt idx="25">
                  <c:v>0.15.1</c:v>
                </c:pt>
                <c:pt idx="26">
                  <c:v>0.15.2</c:v>
                </c:pt>
                <c:pt idx="27">
                  <c:v>0.15.3</c:v>
                </c:pt>
                <c:pt idx="28">
                  <c:v>0.15.4</c:v>
                </c:pt>
                <c:pt idx="29">
                  <c:v>0.15.5</c:v>
                </c:pt>
                <c:pt idx="30">
                  <c:v>0.15.6</c:v>
                </c:pt>
                <c:pt idx="31">
                  <c:v>0.16</c:v>
                </c:pt>
                <c:pt idx="32">
                  <c:v>0.16.1</c:v>
                </c:pt>
                <c:pt idx="33">
                  <c:v>0.17.1</c:v>
                </c:pt>
                <c:pt idx="34">
                  <c:v>0.17.2</c:v>
                </c:pt>
                <c:pt idx="35">
                  <c:v>0.17.3</c:v>
                </c:pt>
                <c:pt idx="36">
                  <c:v>0.17.4</c:v>
                </c:pt>
                <c:pt idx="37">
                  <c:v>0.17.5</c:v>
                </c:pt>
                <c:pt idx="38">
                  <c:v>0.18</c:v>
                </c:pt>
                <c:pt idx="39">
                  <c:v>0.18.1</c:v>
                </c:pt>
                <c:pt idx="40">
                  <c:v>0.19.1</c:v>
                </c:pt>
                <c:pt idx="41">
                  <c:v>0.19.3</c:v>
                </c:pt>
                <c:pt idx="42">
                  <c:v>0.19.4</c:v>
                </c:pt>
                <c:pt idx="43">
                  <c:v>0.19.5</c:v>
                </c:pt>
                <c:pt idx="44">
                  <c:v>0.19.6</c:v>
                </c:pt>
                <c:pt idx="45">
                  <c:v>0.19.7</c:v>
                </c:pt>
                <c:pt idx="46">
                  <c:v>0.19.8</c:v>
                </c:pt>
                <c:pt idx="47">
                  <c:v>0.20</c:v>
                </c:pt>
                <c:pt idx="48">
                  <c:v>0.21.1</c:v>
                </c:pt>
                <c:pt idx="49">
                  <c:v>0.21.2</c:v>
                </c:pt>
                <c:pt idx="50">
                  <c:v>0.21.3</c:v>
                </c:pt>
                <c:pt idx="51">
                  <c:v>0.22</c:v>
                </c:pt>
                <c:pt idx="52">
                  <c:v>0.23.1</c:v>
                </c:pt>
                <c:pt idx="53">
                  <c:v>0.23.2</c:v>
                </c:pt>
                <c:pt idx="54">
                  <c:v>0.23.3</c:v>
                </c:pt>
                <c:pt idx="55">
                  <c:v>0.23.4</c:v>
                </c:pt>
                <c:pt idx="56">
                  <c:v>0.23.5</c:v>
                </c:pt>
                <c:pt idx="57">
                  <c:v>0.24</c:v>
                </c:pt>
                <c:pt idx="58">
                  <c:v>0.25.1</c:v>
                </c:pt>
                <c:pt idx="59">
                  <c:v>0.25.2</c:v>
                </c:pt>
                <c:pt idx="60">
                  <c:v>0.25.3</c:v>
                </c:pt>
                <c:pt idx="61">
                  <c:v>0.25.4</c:v>
                </c:pt>
                <c:pt idx="62">
                  <c:v>0.25.5</c:v>
                </c:pt>
                <c:pt idx="63">
                  <c:v>0.25.6</c:v>
                </c:pt>
                <c:pt idx="64">
                  <c:v>0.26</c:v>
                </c:pt>
                <c:pt idx="65">
                  <c:v>0.26.1</c:v>
                </c:pt>
                <c:pt idx="66">
                  <c:v>0.26.2</c:v>
                </c:pt>
                <c:pt idx="67">
                  <c:v>0.27.1</c:v>
                </c:pt>
                <c:pt idx="68">
                  <c:v>0.27.2</c:v>
                </c:pt>
                <c:pt idx="69">
                  <c:v>0.27.3</c:v>
                </c:pt>
                <c:pt idx="70">
                  <c:v>0.28</c:v>
                </c:pt>
                <c:pt idx="71">
                  <c:v>0.28.1</c:v>
                </c:pt>
                <c:pt idx="72">
                  <c:v>0.29.1</c:v>
                </c:pt>
                <c:pt idx="73">
                  <c:v>0.29.2</c:v>
                </c:pt>
                <c:pt idx="74">
                  <c:v>0.29.3</c:v>
                </c:pt>
                <c:pt idx="75">
                  <c:v>0.29.4</c:v>
                </c:pt>
                <c:pt idx="76">
                  <c:v>0.30</c:v>
                </c:pt>
                <c:pt idx="77">
                  <c:v>0.30.1</c:v>
                </c:pt>
                <c:pt idx="78">
                  <c:v>0.31.1</c:v>
                </c:pt>
              </c:strCache>
            </c:strRef>
          </c:cat>
          <c:val>
            <c:numRef>
              <c:f>AllData!$B$3:$CB$3</c:f>
              <c:numCache>
                <c:formatCode>General</c:formatCode>
                <c:ptCount val="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c:v>
                </c:pt>
              </c:numCache>
            </c:numRef>
          </c:val>
        </c:ser>
        <c:ser>
          <c:idx val="2"/>
          <c:order val="2"/>
          <c:tx>
            <c:strRef>
              <c:f>AllData!$A$4</c:f>
              <c:strCache>
                <c:ptCount val="1"/>
                <c:pt idx="0">
                  <c:v>BSD2</c:v>
                </c:pt>
              </c:strCache>
            </c:strRef>
          </c:tx>
          <c:spPr>
            <a:solidFill>
              <a:srgbClr val="00B050"/>
            </a:solidFill>
          </c:spPr>
          <c:cat>
            <c:strRef>
              <c:f>AllData!$B$1:$CB$1</c:f>
              <c:strCache>
                <c:ptCount val="79"/>
                <c:pt idx="0">
                  <c:v>0.8.1</c:v>
                </c:pt>
                <c:pt idx="1">
                  <c:v>0.9.0</c:v>
                </c:pt>
                <c:pt idx="2">
                  <c:v>0.9.1</c:v>
                </c:pt>
                <c:pt idx="3">
                  <c:v>0.9.2</c:v>
                </c:pt>
                <c:pt idx="4">
                  <c:v>0.9.3</c:v>
                </c:pt>
                <c:pt idx="5">
                  <c:v>0.9.4</c:v>
                </c:pt>
                <c:pt idx="6">
                  <c:v>0.9.6</c:v>
                </c:pt>
                <c:pt idx="7">
                  <c:v>0.9.7</c:v>
                </c:pt>
                <c:pt idx="8">
                  <c:v>0.9.8</c:v>
                </c:pt>
                <c:pt idx="9">
                  <c:v>0.9.9</c:v>
                </c:pt>
                <c:pt idx="10">
                  <c:v>0.10</c:v>
                </c:pt>
                <c:pt idx="11">
                  <c:v>0.10.1</c:v>
                </c:pt>
                <c:pt idx="12">
                  <c:v>0.11.1</c:v>
                </c:pt>
                <c:pt idx="13">
                  <c:v>0.11.2</c:v>
                </c:pt>
                <c:pt idx="14">
                  <c:v>0.11.3</c:v>
                </c:pt>
                <c:pt idx="15">
                  <c:v>0.11.4</c:v>
                </c:pt>
                <c:pt idx="16">
                  <c:v>0.12</c:v>
                </c:pt>
                <c:pt idx="17">
                  <c:v>0.13.1</c:v>
                </c:pt>
                <c:pt idx="18">
                  <c:v>0.13.2</c:v>
                </c:pt>
                <c:pt idx="19">
                  <c:v>0.13.3</c:v>
                </c:pt>
                <c:pt idx="20">
                  <c:v>0.13.4</c:v>
                </c:pt>
                <c:pt idx="21">
                  <c:v>0.13.5</c:v>
                </c:pt>
                <c:pt idx="22">
                  <c:v>0.13.6</c:v>
                </c:pt>
                <c:pt idx="23">
                  <c:v>0.14</c:v>
                </c:pt>
                <c:pt idx="24">
                  <c:v>0.14.1</c:v>
                </c:pt>
                <c:pt idx="25">
                  <c:v>0.15.1</c:v>
                </c:pt>
                <c:pt idx="26">
                  <c:v>0.15.2</c:v>
                </c:pt>
                <c:pt idx="27">
                  <c:v>0.15.3</c:v>
                </c:pt>
                <c:pt idx="28">
                  <c:v>0.15.4</c:v>
                </c:pt>
                <c:pt idx="29">
                  <c:v>0.15.5</c:v>
                </c:pt>
                <c:pt idx="30">
                  <c:v>0.15.6</c:v>
                </c:pt>
                <c:pt idx="31">
                  <c:v>0.16</c:v>
                </c:pt>
                <c:pt idx="32">
                  <c:v>0.16.1</c:v>
                </c:pt>
                <c:pt idx="33">
                  <c:v>0.17.1</c:v>
                </c:pt>
                <c:pt idx="34">
                  <c:v>0.17.2</c:v>
                </c:pt>
                <c:pt idx="35">
                  <c:v>0.17.3</c:v>
                </c:pt>
                <c:pt idx="36">
                  <c:v>0.17.4</c:v>
                </c:pt>
                <c:pt idx="37">
                  <c:v>0.17.5</c:v>
                </c:pt>
                <c:pt idx="38">
                  <c:v>0.18</c:v>
                </c:pt>
                <c:pt idx="39">
                  <c:v>0.18.1</c:v>
                </c:pt>
                <c:pt idx="40">
                  <c:v>0.19.1</c:v>
                </c:pt>
                <c:pt idx="41">
                  <c:v>0.19.3</c:v>
                </c:pt>
                <c:pt idx="42">
                  <c:v>0.19.4</c:v>
                </c:pt>
                <c:pt idx="43">
                  <c:v>0.19.5</c:v>
                </c:pt>
                <c:pt idx="44">
                  <c:v>0.19.6</c:v>
                </c:pt>
                <c:pt idx="45">
                  <c:v>0.19.7</c:v>
                </c:pt>
                <c:pt idx="46">
                  <c:v>0.19.8</c:v>
                </c:pt>
                <c:pt idx="47">
                  <c:v>0.20</c:v>
                </c:pt>
                <c:pt idx="48">
                  <c:v>0.21.1</c:v>
                </c:pt>
                <c:pt idx="49">
                  <c:v>0.21.2</c:v>
                </c:pt>
                <c:pt idx="50">
                  <c:v>0.21.3</c:v>
                </c:pt>
                <c:pt idx="51">
                  <c:v>0.22</c:v>
                </c:pt>
                <c:pt idx="52">
                  <c:v>0.23.1</c:v>
                </c:pt>
                <c:pt idx="53">
                  <c:v>0.23.2</c:v>
                </c:pt>
                <c:pt idx="54">
                  <c:v>0.23.3</c:v>
                </c:pt>
                <c:pt idx="55">
                  <c:v>0.23.4</c:v>
                </c:pt>
                <c:pt idx="56">
                  <c:v>0.23.5</c:v>
                </c:pt>
                <c:pt idx="57">
                  <c:v>0.24</c:v>
                </c:pt>
                <c:pt idx="58">
                  <c:v>0.25.1</c:v>
                </c:pt>
                <c:pt idx="59">
                  <c:v>0.25.2</c:v>
                </c:pt>
                <c:pt idx="60">
                  <c:v>0.25.3</c:v>
                </c:pt>
                <c:pt idx="61">
                  <c:v>0.25.4</c:v>
                </c:pt>
                <c:pt idx="62">
                  <c:v>0.25.5</c:v>
                </c:pt>
                <c:pt idx="63">
                  <c:v>0.25.6</c:v>
                </c:pt>
                <c:pt idx="64">
                  <c:v>0.26</c:v>
                </c:pt>
                <c:pt idx="65">
                  <c:v>0.26.1</c:v>
                </c:pt>
                <c:pt idx="66">
                  <c:v>0.26.2</c:v>
                </c:pt>
                <c:pt idx="67">
                  <c:v>0.27.1</c:v>
                </c:pt>
                <c:pt idx="68">
                  <c:v>0.27.2</c:v>
                </c:pt>
                <c:pt idx="69">
                  <c:v>0.27.3</c:v>
                </c:pt>
                <c:pt idx="70">
                  <c:v>0.28</c:v>
                </c:pt>
                <c:pt idx="71">
                  <c:v>0.28.1</c:v>
                </c:pt>
                <c:pt idx="72">
                  <c:v>0.29.1</c:v>
                </c:pt>
                <c:pt idx="73">
                  <c:v>0.29.2</c:v>
                </c:pt>
                <c:pt idx="74">
                  <c:v>0.29.3</c:v>
                </c:pt>
                <c:pt idx="75">
                  <c:v>0.29.4</c:v>
                </c:pt>
                <c:pt idx="76">
                  <c:v>0.30</c:v>
                </c:pt>
                <c:pt idx="77">
                  <c:v>0.30.1</c:v>
                </c:pt>
                <c:pt idx="78">
                  <c:v>0.31.1</c:v>
                </c:pt>
              </c:strCache>
            </c:strRef>
          </c:cat>
          <c:val>
            <c:numRef>
              <c:f>AllData!$B$4:$CB$4</c:f>
              <c:numCache>
                <c:formatCode>General</c:formatCode>
                <c:ptCount val="79"/>
                <c:pt idx="0">
                  <c:v>2</c:v>
                </c:pt>
                <c:pt idx="1">
                  <c:v>0</c:v>
                </c:pt>
                <c:pt idx="2">
                  <c:v>0</c:v>
                </c:pt>
                <c:pt idx="3">
                  <c:v>0</c:v>
                </c:pt>
                <c:pt idx="4">
                  <c:v>0</c:v>
                </c:pt>
                <c:pt idx="5">
                  <c:v>0</c:v>
                </c:pt>
                <c:pt idx="6">
                  <c:v>2</c:v>
                </c:pt>
                <c:pt idx="7">
                  <c:v>2</c:v>
                </c:pt>
                <c:pt idx="8">
                  <c:v>0</c:v>
                </c:pt>
                <c:pt idx="9">
                  <c:v>2</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numCache>
            </c:numRef>
          </c:val>
        </c:ser>
        <c:ser>
          <c:idx val="3"/>
          <c:order val="3"/>
          <c:tx>
            <c:strRef>
              <c:f>AllData!$A$5</c:f>
              <c:strCache>
                <c:ptCount val="1"/>
                <c:pt idx="0">
                  <c:v>LesserGPLv2.1</c:v>
                </c:pt>
              </c:strCache>
            </c:strRef>
          </c:tx>
          <c:spPr>
            <a:solidFill>
              <a:srgbClr val="00B0F0"/>
            </a:solidFill>
          </c:spPr>
          <c:cat>
            <c:strRef>
              <c:f>AllData!$B$1:$CB$1</c:f>
              <c:strCache>
                <c:ptCount val="79"/>
                <c:pt idx="0">
                  <c:v>0.8.1</c:v>
                </c:pt>
                <c:pt idx="1">
                  <c:v>0.9.0</c:v>
                </c:pt>
                <c:pt idx="2">
                  <c:v>0.9.1</c:v>
                </c:pt>
                <c:pt idx="3">
                  <c:v>0.9.2</c:v>
                </c:pt>
                <c:pt idx="4">
                  <c:v>0.9.3</c:v>
                </c:pt>
                <c:pt idx="5">
                  <c:v>0.9.4</c:v>
                </c:pt>
                <c:pt idx="6">
                  <c:v>0.9.6</c:v>
                </c:pt>
                <c:pt idx="7">
                  <c:v>0.9.7</c:v>
                </c:pt>
                <c:pt idx="8">
                  <c:v>0.9.8</c:v>
                </c:pt>
                <c:pt idx="9">
                  <c:v>0.9.9</c:v>
                </c:pt>
                <c:pt idx="10">
                  <c:v>0.10</c:v>
                </c:pt>
                <c:pt idx="11">
                  <c:v>0.10.1</c:v>
                </c:pt>
                <c:pt idx="12">
                  <c:v>0.11.1</c:v>
                </c:pt>
                <c:pt idx="13">
                  <c:v>0.11.2</c:v>
                </c:pt>
                <c:pt idx="14">
                  <c:v>0.11.3</c:v>
                </c:pt>
                <c:pt idx="15">
                  <c:v>0.11.4</c:v>
                </c:pt>
                <c:pt idx="16">
                  <c:v>0.12</c:v>
                </c:pt>
                <c:pt idx="17">
                  <c:v>0.13.1</c:v>
                </c:pt>
                <c:pt idx="18">
                  <c:v>0.13.2</c:v>
                </c:pt>
                <c:pt idx="19">
                  <c:v>0.13.3</c:v>
                </c:pt>
                <c:pt idx="20">
                  <c:v>0.13.4</c:v>
                </c:pt>
                <c:pt idx="21">
                  <c:v>0.13.5</c:v>
                </c:pt>
                <c:pt idx="22">
                  <c:v>0.13.6</c:v>
                </c:pt>
                <c:pt idx="23">
                  <c:v>0.14</c:v>
                </c:pt>
                <c:pt idx="24">
                  <c:v>0.14.1</c:v>
                </c:pt>
                <c:pt idx="25">
                  <c:v>0.15.1</c:v>
                </c:pt>
                <c:pt idx="26">
                  <c:v>0.15.2</c:v>
                </c:pt>
                <c:pt idx="27">
                  <c:v>0.15.3</c:v>
                </c:pt>
                <c:pt idx="28">
                  <c:v>0.15.4</c:v>
                </c:pt>
                <c:pt idx="29">
                  <c:v>0.15.5</c:v>
                </c:pt>
                <c:pt idx="30">
                  <c:v>0.15.6</c:v>
                </c:pt>
                <c:pt idx="31">
                  <c:v>0.16</c:v>
                </c:pt>
                <c:pt idx="32">
                  <c:v>0.16.1</c:v>
                </c:pt>
                <c:pt idx="33">
                  <c:v>0.17.1</c:v>
                </c:pt>
                <c:pt idx="34">
                  <c:v>0.17.2</c:v>
                </c:pt>
                <c:pt idx="35">
                  <c:v>0.17.3</c:v>
                </c:pt>
                <c:pt idx="36">
                  <c:v>0.17.4</c:v>
                </c:pt>
                <c:pt idx="37">
                  <c:v>0.17.5</c:v>
                </c:pt>
                <c:pt idx="38">
                  <c:v>0.18</c:v>
                </c:pt>
                <c:pt idx="39">
                  <c:v>0.18.1</c:v>
                </c:pt>
                <c:pt idx="40">
                  <c:v>0.19.1</c:v>
                </c:pt>
                <c:pt idx="41">
                  <c:v>0.19.3</c:v>
                </c:pt>
                <c:pt idx="42">
                  <c:v>0.19.4</c:v>
                </c:pt>
                <c:pt idx="43">
                  <c:v>0.19.5</c:v>
                </c:pt>
                <c:pt idx="44">
                  <c:v>0.19.6</c:v>
                </c:pt>
                <c:pt idx="45">
                  <c:v>0.19.7</c:v>
                </c:pt>
                <c:pt idx="46">
                  <c:v>0.19.8</c:v>
                </c:pt>
                <c:pt idx="47">
                  <c:v>0.20</c:v>
                </c:pt>
                <c:pt idx="48">
                  <c:v>0.21.1</c:v>
                </c:pt>
                <c:pt idx="49">
                  <c:v>0.21.2</c:v>
                </c:pt>
                <c:pt idx="50">
                  <c:v>0.21.3</c:v>
                </c:pt>
                <c:pt idx="51">
                  <c:v>0.22</c:v>
                </c:pt>
                <c:pt idx="52">
                  <c:v>0.23.1</c:v>
                </c:pt>
                <c:pt idx="53">
                  <c:v>0.23.2</c:v>
                </c:pt>
                <c:pt idx="54">
                  <c:v>0.23.3</c:v>
                </c:pt>
                <c:pt idx="55">
                  <c:v>0.23.4</c:v>
                </c:pt>
                <c:pt idx="56">
                  <c:v>0.23.5</c:v>
                </c:pt>
                <c:pt idx="57">
                  <c:v>0.24</c:v>
                </c:pt>
                <c:pt idx="58">
                  <c:v>0.25.1</c:v>
                </c:pt>
                <c:pt idx="59">
                  <c:v>0.25.2</c:v>
                </c:pt>
                <c:pt idx="60">
                  <c:v>0.25.3</c:v>
                </c:pt>
                <c:pt idx="61">
                  <c:v>0.25.4</c:v>
                </c:pt>
                <c:pt idx="62">
                  <c:v>0.25.5</c:v>
                </c:pt>
                <c:pt idx="63">
                  <c:v>0.25.6</c:v>
                </c:pt>
                <c:pt idx="64">
                  <c:v>0.26</c:v>
                </c:pt>
                <c:pt idx="65">
                  <c:v>0.26.1</c:v>
                </c:pt>
                <c:pt idx="66">
                  <c:v>0.26.2</c:v>
                </c:pt>
                <c:pt idx="67">
                  <c:v>0.27.1</c:v>
                </c:pt>
                <c:pt idx="68">
                  <c:v>0.27.2</c:v>
                </c:pt>
                <c:pt idx="69">
                  <c:v>0.27.3</c:v>
                </c:pt>
                <c:pt idx="70">
                  <c:v>0.28</c:v>
                </c:pt>
                <c:pt idx="71">
                  <c:v>0.28.1</c:v>
                </c:pt>
                <c:pt idx="72">
                  <c:v>0.29.1</c:v>
                </c:pt>
                <c:pt idx="73">
                  <c:v>0.29.2</c:v>
                </c:pt>
                <c:pt idx="74">
                  <c:v>0.29.3</c:v>
                </c:pt>
                <c:pt idx="75">
                  <c:v>0.29.4</c:v>
                </c:pt>
                <c:pt idx="76">
                  <c:v>0.30</c:v>
                </c:pt>
                <c:pt idx="77">
                  <c:v>0.30.1</c:v>
                </c:pt>
                <c:pt idx="78">
                  <c:v>0.31.1</c:v>
                </c:pt>
              </c:strCache>
            </c:strRef>
          </c:cat>
          <c:val>
            <c:numRef>
              <c:f>AllData!$B$5:$CB$5</c:f>
              <c:numCache>
                <c:formatCode>General</c:formatCode>
                <c:ptCount val="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numCache>
            </c:numRef>
          </c:val>
        </c:ser>
        <c:ser>
          <c:idx val="4"/>
          <c:order val="4"/>
          <c:tx>
            <c:strRef>
              <c:f>AllData!$A$6</c:f>
              <c:strCache>
                <c:ptCount val="1"/>
                <c:pt idx="0">
                  <c:v>LesserGPLv2.1+</c:v>
                </c:pt>
              </c:strCache>
            </c:strRef>
          </c:tx>
          <c:cat>
            <c:strRef>
              <c:f>AllData!$B$1:$CB$1</c:f>
              <c:strCache>
                <c:ptCount val="79"/>
                <c:pt idx="0">
                  <c:v>0.8.1</c:v>
                </c:pt>
                <c:pt idx="1">
                  <c:v>0.9.0</c:v>
                </c:pt>
                <c:pt idx="2">
                  <c:v>0.9.1</c:v>
                </c:pt>
                <c:pt idx="3">
                  <c:v>0.9.2</c:v>
                </c:pt>
                <c:pt idx="4">
                  <c:v>0.9.3</c:v>
                </c:pt>
                <c:pt idx="5">
                  <c:v>0.9.4</c:v>
                </c:pt>
                <c:pt idx="6">
                  <c:v>0.9.6</c:v>
                </c:pt>
                <c:pt idx="7">
                  <c:v>0.9.7</c:v>
                </c:pt>
                <c:pt idx="8">
                  <c:v>0.9.8</c:v>
                </c:pt>
                <c:pt idx="9">
                  <c:v>0.9.9</c:v>
                </c:pt>
                <c:pt idx="10">
                  <c:v>0.10</c:v>
                </c:pt>
                <c:pt idx="11">
                  <c:v>0.10.1</c:v>
                </c:pt>
                <c:pt idx="12">
                  <c:v>0.11.1</c:v>
                </c:pt>
                <c:pt idx="13">
                  <c:v>0.11.2</c:v>
                </c:pt>
                <c:pt idx="14">
                  <c:v>0.11.3</c:v>
                </c:pt>
                <c:pt idx="15">
                  <c:v>0.11.4</c:v>
                </c:pt>
                <c:pt idx="16">
                  <c:v>0.12</c:v>
                </c:pt>
                <c:pt idx="17">
                  <c:v>0.13.1</c:v>
                </c:pt>
                <c:pt idx="18">
                  <c:v>0.13.2</c:v>
                </c:pt>
                <c:pt idx="19">
                  <c:v>0.13.3</c:v>
                </c:pt>
                <c:pt idx="20">
                  <c:v>0.13.4</c:v>
                </c:pt>
                <c:pt idx="21">
                  <c:v>0.13.5</c:v>
                </c:pt>
                <c:pt idx="22">
                  <c:v>0.13.6</c:v>
                </c:pt>
                <c:pt idx="23">
                  <c:v>0.14</c:v>
                </c:pt>
                <c:pt idx="24">
                  <c:v>0.14.1</c:v>
                </c:pt>
                <c:pt idx="25">
                  <c:v>0.15.1</c:v>
                </c:pt>
                <c:pt idx="26">
                  <c:v>0.15.2</c:v>
                </c:pt>
                <c:pt idx="27">
                  <c:v>0.15.3</c:v>
                </c:pt>
                <c:pt idx="28">
                  <c:v>0.15.4</c:v>
                </c:pt>
                <c:pt idx="29">
                  <c:v>0.15.5</c:v>
                </c:pt>
                <c:pt idx="30">
                  <c:v>0.15.6</c:v>
                </c:pt>
                <c:pt idx="31">
                  <c:v>0.16</c:v>
                </c:pt>
                <c:pt idx="32">
                  <c:v>0.16.1</c:v>
                </c:pt>
                <c:pt idx="33">
                  <c:v>0.17.1</c:v>
                </c:pt>
                <c:pt idx="34">
                  <c:v>0.17.2</c:v>
                </c:pt>
                <c:pt idx="35">
                  <c:v>0.17.3</c:v>
                </c:pt>
                <c:pt idx="36">
                  <c:v>0.17.4</c:v>
                </c:pt>
                <c:pt idx="37">
                  <c:v>0.17.5</c:v>
                </c:pt>
                <c:pt idx="38">
                  <c:v>0.18</c:v>
                </c:pt>
                <c:pt idx="39">
                  <c:v>0.18.1</c:v>
                </c:pt>
                <c:pt idx="40">
                  <c:v>0.19.1</c:v>
                </c:pt>
                <c:pt idx="41">
                  <c:v>0.19.3</c:v>
                </c:pt>
                <c:pt idx="42">
                  <c:v>0.19.4</c:v>
                </c:pt>
                <c:pt idx="43">
                  <c:v>0.19.5</c:v>
                </c:pt>
                <c:pt idx="44">
                  <c:v>0.19.6</c:v>
                </c:pt>
                <c:pt idx="45">
                  <c:v>0.19.7</c:v>
                </c:pt>
                <c:pt idx="46">
                  <c:v>0.19.8</c:v>
                </c:pt>
                <c:pt idx="47">
                  <c:v>0.20</c:v>
                </c:pt>
                <c:pt idx="48">
                  <c:v>0.21.1</c:v>
                </c:pt>
                <c:pt idx="49">
                  <c:v>0.21.2</c:v>
                </c:pt>
                <c:pt idx="50">
                  <c:v>0.21.3</c:v>
                </c:pt>
                <c:pt idx="51">
                  <c:v>0.22</c:v>
                </c:pt>
                <c:pt idx="52">
                  <c:v>0.23.1</c:v>
                </c:pt>
                <c:pt idx="53">
                  <c:v>0.23.2</c:v>
                </c:pt>
                <c:pt idx="54">
                  <c:v>0.23.3</c:v>
                </c:pt>
                <c:pt idx="55">
                  <c:v>0.23.4</c:v>
                </c:pt>
                <c:pt idx="56">
                  <c:v>0.23.5</c:v>
                </c:pt>
                <c:pt idx="57">
                  <c:v>0.24</c:v>
                </c:pt>
                <c:pt idx="58">
                  <c:v>0.25.1</c:v>
                </c:pt>
                <c:pt idx="59">
                  <c:v>0.25.2</c:v>
                </c:pt>
                <c:pt idx="60">
                  <c:v>0.25.3</c:v>
                </c:pt>
                <c:pt idx="61">
                  <c:v>0.25.4</c:v>
                </c:pt>
                <c:pt idx="62">
                  <c:v>0.25.5</c:v>
                </c:pt>
                <c:pt idx="63">
                  <c:v>0.25.6</c:v>
                </c:pt>
                <c:pt idx="64">
                  <c:v>0.26</c:v>
                </c:pt>
                <c:pt idx="65">
                  <c:v>0.26.1</c:v>
                </c:pt>
                <c:pt idx="66">
                  <c:v>0.26.2</c:v>
                </c:pt>
                <c:pt idx="67">
                  <c:v>0.27.1</c:v>
                </c:pt>
                <c:pt idx="68">
                  <c:v>0.27.2</c:v>
                </c:pt>
                <c:pt idx="69">
                  <c:v>0.27.3</c:v>
                </c:pt>
                <c:pt idx="70">
                  <c:v>0.28</c:v>
                </c:pt>
                <c:pt idx="71">
                  <c:v>0.28.1</c:v>
                </c:pt>
                <c:pt idx="72">
                  <c:v>0.29.1</c:v>
                </c:pt>
                <c:pt idx="73">
                  <c:v>0.29.2</c:v>
                </c:pt>
                <c:pt idx="74">
                  <c:v>0.29.3</c:v>
                </c:pt>
                <c:pt idx="75">
                  <c:v>0.29.4</c:v>
                </c:pt>
                <c:pt idx="76">
                  <c:v>0.30</c:v>
                </c:pt>
                <c:pt idx="77">
                  <c:v>0.30.1</c:v>
                </c:pt>
                <c:pt idx="78">
                  <c:v>0.31.1</c:v>
                </c:pt>
              </c:strCache>
            </c:strRef>
          </c:cat>
          <c:val>
            <c:numRef>
              <c:f>AllData!$B$6:$CB$6</c:f>
              <c:numCache>
                <c:formatCode>General</c:formatCode>
                <c:ptCount val="79"/>
                <c:pt idx="0">
                  <c:v>0</c:v>
                </c:pt>
                <c:pt idx="1">
                  <c:v>0</c:v>
                </c:pt>
                <c:pt idx="2">
                  <c:v>0</c:v>
                </c:pt>
                <c:pt idx="3">
                  <c:v>6</c:v>
                </c:pt>
                <c:pt idx="4">
                  <c:v>6</c:v>
                </c:pt>
                <c:pt idx="5">
                  <c:v>6</c:v>
                </c:pt>
                <c:pt idx="6">
                  <c:v>5</c:v>
                </c:pt>
                <c:pt idx="7">
                  <c:v>5</c:v>
                </c:pt>
                <c:pt idx="8">
                  <c:v>5</c:v>
                </c:pt>
                <c:pt idx="9">
                  <c:v>5</c:v>
                </c:pt>
                <c:pt idx="10">
                  <c:v>5</c:v>
                </c:pt>
                <c:pt idx="11">
                  <c:v>5</c:v>
                </c:pt>
                <c:pt idx="12">
                  <c:v>6</c:v>
                </c:pt>
                <c:pt idx="13">
                  <c:v>6</c:v>
                </c:pt>
                <c:pt idx="14">
                  <c:v>6</c:v>
                </c:pt>
                <c:pt idx="15">
                  <c:v>6</c:v>
                </c:pt>
                <c:pt idx="16">
                  <c:v>6</c:v>
                </c:pt>
                <c:pt idx="17">
                  <c:v>6</c:v>
                </c:pt>
                <c:pt idx="18">
                  <c:v>4</c:v>
                </c:pt>
                <c:pt idx="19">
                  <c:v>4</c:v>
                </c:pt>
                <c:pt idx="20">
                  <c:v>4</c:v>
                </c:pt>
                <c:pt idx="21">
                  <c:v>4</c:v>
                </c:pt>
                <c:pt idx="22">
                  <c:v>4</c:v>
                </c:pt>
                <c:pt idx="23">
                  <c:v>4</c:v>
                </c:pt>
                <c:pt idx="24">
                  <c:v>4</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numCache>
            </c:numRef>
          </c:val>
        </c:ser>
        <c:ser>
          <c:idx val="5"/>
          <c:order val="5"/>
          <c:tx>
            <c:strRef>
              <c:f>AllData!$A$7</c:f>
              <c:strCache>
                <c:ptCount val="1"/>
                <c:pt idx="0">
                  <c:v>Others</c:v>
                </c:pt>
              </c:strCache>
            </c:strRef>
          </c:tx>
          <c:spPr>
            <a:solidFill>
              <a:schemeClr val="tx1"/>
            </a:solidFill>
          </c:spPr>
          <c:cat>
            <c:strRef>
              <c:f>AllData!$B$1:$CB$1</c:f>
              <c:strCache>
                <c:ptCount val="79"/>
                <c:pt idx="0">
                  <c:v>0.8.1</c:v>
                </c:pt>
                <c:pt idx="1">
                  <c:v>0.9.0</c:v>
                </c:pt>
                <c:pt idx="2">
                  <c:v>0.9.1</c:v>
                </c:pt>
                <c:pt idx="3">
                  <c:v>0.9.2</c:v>
                </c:pt>
                <c:pt idx="4">
                  <c:v>0.9.3</c:v>
                </c:pt>
                <c:pt idx="5">
                  <c:v>0.9.4</c:v>
                </c:pt>
                <c:pt idx="6">
                  <c:v>0.9.6</c:v>
                </c:pt>
                <c:pt idx="7">
                  <c:v>0.9.7</c:v>
                </c:pt>
                <c:pt idx="8">
                  <c:v>0.9.8</c:v>
                </c:pt>
                <c:pt idx="9">
                  <c:v>0.9.9</c:v>
                </c:pt>
                <c:pt idx="10">
                  <c:v>0.10</c:v>
                </c:pt>
                <c:pt idx="11">
                  <c:v>0.10.1</c:v>
                </c:pt>
                <c:pt idx="12">
                  <c:v>0.11.1</c:v>
                </c:pt>
                <c:pt idx="13">
                  <c:v>0.11.2</c:v>
                </c:pt>
                <c:pt idx="14">
                  <c:v>0.11.3</c:v>
                </c:pt>
                <c:pt idx="15">
                  <c:v>0.11.4</c:v>
                </c:pt>
                <c:pt idx="16">
                  <c:v>0.12</c:v>
                </c:pt>
                <c:pt idx="17">
                  <c:v>0.13.1</c:v>
                </c:pt>
                <c:pt idx="18">
                  <c:v>0.13.2</c:v>
                </c:pt>
                <c:pt idx="19">
                  <c:v>0.13.3</c:v>
                </c:pt>
                <c:pt idx="20">
                  <c:v>0.13.4</c:v>
                </c:pt>
                <c:pt idx="21">
                  <c:v>0.13.5</c:v>
                </c:pt>
                <c:pt idx="22">
                  <c:v>0.13.6</c:v>
                </c:pt>
                <c:pt idx="23">
                  <c:v>0.14</c:v>
                </c:pt>
                <c:pt idx="24">
                  <c:v>0.14.1</c:v>
                </c:pt>
                <c:pt idx="25">
                  <c:v>0.15.1</c:v>
                </c:pt>
                <c:pt idx="26">
                  <c:v>0.15.2</c:v>
                </c:pt>
                <c:pt idx="27">
                  <c:v>0.15.3</c:v>
                </c:pt>
                <c:pt idx="28">
                  <c:v>0.15.4</c:v>
                </c:pt>
                <c:pt idx="29">
                  <c:v>0.15.5</c:v>
                </c:pt>
                <c:pt idx="30">
                  <c:v>0.15.6</c:v>
                </c:pt>
                <c:pt idx="31">
                  <c:v>0.16</c:v>
                </c:pt>
                <c:pt idx="32">
                  <c:v>0.16.1</c:v>
                </c:pt>
                <c:pt idx="33">
                  <c:v>0.17.1</c:v>
                </c:pt>
                <c:pt idx="34">
                  <c:v>0.17.2</c:v>
                </c:pt>
                <c:pt idx="35">
                  <c:v>0.17.3</c:v>
                </c:pt>
                <c:pt idx="36">
                  <c:v>0.17.4</c:v>
                </c:pt>
                <c:pt idx="37">
                  <c:v>0.17.5</c:v>
                </c:pt>
                <c:pt idx="38">
                  <c:v>0.18</c:v>
                </c:pt>
                <c:pt idx="39">
                  <c:v>0.18.1</c:v>
                </c:pt>
                <c:pt idx="40">
                  <c:v>0.19.1</c:v>
                </c:pt>
                <c:pt idx="41">
                  <c:v>0.19.3</c:v>
                </c:pt>
                <c:pt idx="42">
                  <c:v>0.19.4</c:v>
                </c:pt>
                <c:pt idx="43">
                  <c:v>0.19.5</c:v>
                </c:pt>
                <c:pt idx="44">
                  <c:v>0.19.6</c:v>
                </c:pt>
                <c:pt idx="45">
                  <c:v>0.19.7</c:v>
                </c:pt>
                <c:pt idx="46">
                  <c:v>0.19.8</c:v>
                </c:pt>
                <c:pt idx="47">
                  <c:v>0.20</c:v>
                </c:pt>
                <c:pt idx="48">
                  <c:v>0.21.1</c:v>
                </c:pt>
                <c:pt idx="49">
                  <c:v>0.21.2</c:v>
                </c:pt>
                <c:pt idx="50">
                  <c:v>0.21.3</c:v>
                </c:pt>
                <c:pt idx="51">
                  <c:v>0.22</c:v>
                </c:pt>
                <c:pt idx="52">
                  <c:v>0.23.1</c:v>
                </c:pt>
                <c:pt idx="53">
                  <c:v>0.23.2</c:v>
                </c:pt>
                <c:pt idx="54">
                  <c:v>0.23.3</c:v>
                </c:pt>
                <c:pt idx="55">
                  <c:v>0.23.4</c:v>
                </c:pt>
                <c:pt idx="56">
                  <c:v>0.23.5</c:v>
                </c:pt>
                <c:pt idx="57">
                  <c:v>0.24</c:v>
                </c:pt>
                <c:pt idx="58">
                  <c:v>0.25.1</c:v>
                </c:pt>
                <c:pt idx="59">
                  <c:v>0.25.2</c:v>
                </c:pt>
                <c:pt idx="60">
                  <c:v>0.25.3</c:v>
                </c:pt>
                <c:pt idx="61">
                  <c:v>0.25.4</c:v>
                </c:pt>
                <c:pt idx="62">
                  <c:v>0.25.5</c:v>
                </c:pt>
                <c:pt idx="63">
                  <c:v>0.25.6</c:v>
                </c:pt>
                <c:pt idx="64">
                  <c:v>0.26</c:v>
                </c:pt>
                <c:pt idx="65">
                  <c:v>0.26.1</c:v>
                </c:pt>
                <c:pt idx="66">
                  <c:v>0.26.2</c:v>
                </c:pt>
                <c:pt idx="67">
                  <c:v>0.27.1</c:v>
                </c:pt>
                <c:pt idx="68">
                  <c:v>0.27.2</c:v>
                </c:pt>
                <c:pt idx="69">
                  <c:v>0.27.3</c:v>
                </c:pt>
                <c:pt idx="70">
                  <c:v>0.28</c:v>
                </c:pt>
                <c:pt idx="71">
                  <c:v>0.28.1</c:v>
                </c:pt>
                <c:pt idx="72">
                  <c:v>0.29.1</c:v>
                </c:pt>
                <c:pt idx="73">
                  <c:v>0.29.2</c:v>
                </c:pt>
                <c:pt idx="74">
                  <c:v>0.29.3</c:v>
                </c:pt>
                <c:pt idx="75">
                  <c:v>0.29.4</c:v>
                </c:pt>
                <c:pt idx="76">
                  <c:v>0.30</c:v>
                </c:pt>
                <c:pt idx="77">
                  <c:v>0.30.1</c:v>
                </c:pt>
                <c:pt idx="78">
                  <c:v>0.31.1</c:v>
                </c:pt>
              </c:strCache>
            </c:strRef>
          </c:cat>
          <c:val>
            <c:numRef>
              <c:f>AllData!$B$7:$CB$7</c:f>
              <c:numCache>
                <c:formatCode>General</c:formatCode>
                <c:ptCount val="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38</c:v>
                </c:pt>
                <c:pt idx="62">
                  <c:v>38</c:v>
                </c:pt>
                <c:pt idx="63">
                  <c:v>38</c:v>
                </c:pt>
                <c:pt idx="64">
                  <c:v>38</c:v>
                </c:pt>
                <c:pt idx="65">
                  <c:v>38</c:v>
                </c:pt>
                <c:pt idx="66">
                  <c:v>38</c:v>
                </c:pt>
                <c:pt idx="67">
                  <c:v>38</c:v>
                </c:pt>
                <c:pt idx="68">
                  <c:v>38</c:v>
                </c:pt>
                <c:pt idx="69">
                  <c:v>38</c:v>
                </c:pt>
                <c:pt idx="70">
                  <c:v>38</c:v>
                </c:pt>
                <c:pt idx="71">
                  <c:v>38</c:v>
                </c:pt>
                <c:pt idx="72">
                  <c:v>38</c:v>
                </c:pt>
                <c:pt idx="73">
                  <c:v>38</c:v>
                </c:pt>
                <c:pt idx="74">
                  <c:v>38</c:v>
                </c:pt>
                <c:pt idx="75">
                  <c:v>41</c:v>
                </c:pt>
                <c:pt idx="76">
                  <c:v>41</c:v>
                </c:pt>
                <c:pt idx="77">
                  <c:v>0</c:v>
                </c:pt>
                <c:pt idx="78">
                  <c:v>0</c:v>
                </c:pt>
              </c:numCache>
            </c:numRef>
          </c:val>
        </c:ser>
        <c:ser>
          <c:idx val="6"/>
          <c:order val="6"/>
          <c:tx>
            <c:strRef>
              <c:f>AllData!$A$9</c:f>
              <c:strCache>
                <c:ptCount val="1"/>
                <c:pt idx="0">
                  <c:v>UNKNOWN</c:v>
                </c:pt>
              </c:strCache>
            </c:strRef>
          </c:tx>
          <c:spPr>
            <a:solidFill>
              <a:srgbClr val="F79646">
                <a:lumMod val="60000"/>
                <a:lumOff val="40000"/>
              </a:srgbClr>
            </a:solidFill>
            <a:ln>
              <a:noFill/>
            </a:ln>
          </c:spPr>
          <c:cat>
            <c:strRef>
              <c:f>AllData!$B$1:$CB$1</c:f>
              <c:strCache>
                <c:ptCount val="79"/>
                <c:pt idx="0">
                  <c:v>0.8.1</c:v>
                </c:pt>
                <c:pt idx="1">
                  <c:v>0.9.0</c:v>
                </c:pt>
                <c:pt idx="2">
                  <c:v>0.9.1</c:v>
                </c:pt>
                <c:pt idx="3">
                  <c:v>0.9.2</c:v>
                </c:pt>
                <c:pt idx="4">
                  <c:v>0.9.3</c:v>
                </c:pt>
                <c:pt idx="5">
                  <c:v>0.9.4</c:v>
                </c:pt>
                <c:pt idx="6">
                  <c:v>0.9.6</c:v>
                </c:pt>
                <c:pt idx="7">
                  <c:v>0.9.7</c:v>
                </c:pt>
                <c:pt idx="8">
                  <c:v>0.9.8</c:v>
                </c:pt>
                <c:pt idx="9">
                  <c:v>0.9.9</c:v>
                </c:pt>
                <c:pt idx="10">
                  <c:v>0.10</c:v>
                </c:pt>
                <c:pt idx="11">
                  <c:v>0.10.1</c:v>
                </c:pt>
                <c:pt idx="12">
                  <c:v>0.11.1</c:v>
                </c:pt>
                <c:pt idx="13">
                  <c:v>0.11.2</c:v>
                </c:pt>
                <c:pt idx="14">
                  <c:v>0.11.3</c:v>
                </c:pt>
                <c:pt idx="15">
                  <c:v>0.11.4</c:v>
                </c:pt>
                <c:pt idx="16">
                  <c:v>0.12</c:v>
                </c:pt>
                <c:pt idx="17">
                  <c:v>0.13.1</c:v>
                </c:pt>
                <c:pt idx="18">
                  <c:v>0.13.2</c:v>
                </c:pt>
                <c:pt idx="19">
                  <c:v>0.13.3</c:v>
                </c:pt>
                <c:pt idx="20">
                  <c:v>0.13.4</c:v>
                </c:pt>
                <c:pt idx="21">
                  <c:v>0.13.5</c:v>
                </c:pt>
                <c:pt idx="22">
                  <c:v>0.13.6</c:v>
                </c:pt>
                <c:pt idx="23">
                  <c:v>0.14</c:v>
                </c:pt>
                <c:pt idx="24">
                  <c:v>0.14.1</c:v>
                </c:pt>
                <c:pt idx="25">
                  <c:v>0.15.1</c:v>
                </c:pt>
                <c:pt idx="26">
                  <c:v>0.15.2</c:v>
                </c:pt>
                <c:pt idx="27">
                  <c:v>0.15.3</c:v>
                </c:pt>
                <c:pt idx="28">
                  <c:v>0.15.4</c:v>
                </c:pt>
                <c:pt idx="29">
                  <c:v>0.15.5</c:v>
                </c:pt>
                <c:pt idx="30">
                  <c:v>0.15.6</c:v>
                </c:pt>
                <c:pt idx="31">
                  <c:v>0.16</c:v>
                </c:pt>
                <c:pt idx="32">
                  <c:v>0.16.1</c:v>
                </c:pt>
                <c:pt idx="33">
                  <c:v>0.17.1</c:v>
                </c:pt>
                <c:pt idx="34">
                  <c:v>0.17.2</c:v>
                </c:pt>
                <c:pt idx="35">
                  <c:v>0.17.3</c:v>
                </c:pt>
                <c:pt idx="36">
                  <c:v>0.17.4</c:v>
                </c:pt>
                <c:pt idx="37">
                  <c:v>0.17.5</c:v>
                </c:pt>
                <c:pt idx="38">
                  <c:v>0.18</c:v>
                </c:pt>
                <c:pt idx="39">
                  <c:v>0.18.1</c:v>
                </c:pt>
                <c:pt idx="40">
                  <c:v>0.19.1</c:v>
                </c:pt>
                <c:pt idx="41">
                  <c:v>0.19.3</c:v>
                </c:pt>
                <c:pt idx="42">
                  <c:v>0.19.4</c:v>
                </c:pt>
                <c:pt idx="43">
                  <c:v>0.19.5</c:v>
                </c:pt>
                <c:pt idx="44">
                  <c:v>0.19.6</c:v>
                </c:pt>
                <c:pt idx="45">
                  <c:v>0.19.7</c:v>
                </c:pt>
                <c:pt idx="46">
                  <c:v>0.19.8</c:v>
                </c:pt>
                <c:pt idx="47">
                  <c:v>0.20</c:v>
                </c:pt>
                <c:pt idx="48">
                  <c:v>0.21.1</c:v>
                </c:pt>
                <c:pt idx="49">
                  <c:v>0.21.2</c:v>
                </c:pt>
                <c:pt idx="50">
                  <c:v>0.21.3</c:v>
                </c:pt>
                <c:pt idx="51">
                  <c:v>0.22</c:v>
                </c:pt>
                <c:pt idx="52">
                  <c:v>0.23.1</c:v>
                </c:pt>
                <c:pt idx="53">
                  <c:v>0.23.2</c:v>
                </c:pt>
                <c:pt idx="54">
                  <c:v>0.23.3</c:v>
                </c:pt>
                <c:pt idx="55">
                  <c:v>0.23.4</c:v>
                </c:pt>
                <c:pt idx="56">
                  <c:v>0.23.5</c:v>
                </c:pt>
                <c:pt idx="57">
                  <c:v>0.24</c:v>
                </c:pt>
                <c:pt idx="58">
                  <c:v>0.25.1</c:v>
                </c:pt>
                <c:pt idx="59">
                  <c:v>0.25.2</c:v>
                </c:pt>
                <c:pt idx="60">
                  <c:v>0.25.3</c:v>
                </c:pt>
                <c:pt idx="61">
                  <c:v>0.25.4</c:v>
                </c:pt>
                <c:pt idx="62">
                  <c:v>0.25.5</c:v>
                </c:pt>
                <c:pt idx="63">
                  <c:v>0.25.6</c:v>
                </c:pt>
                <c:pt idx="64">
                  <c:v>0.26</c:v>
                </c:pt>
                <c:pt idx="65">
                  <c:v>0.26.1</c:v>
                </c:pt>
                <c:pt idx="66">
                  <c:v>0.26.2</c:v>
                </c:pt>
                <c:pt idx="67">
                  <c:v>0.27.1</c:v>
                </c:pt>
                <c:pt idx="68">
                  <c:v>0.27.2</c:v>
                </c:pt>
                <c:pt idx="69">
                  <c:v>0.27.3</c:v>
                </c:pt>
                <c:pt idx="70">
                  <c:v>0.28</c:v>
                </c:pt>
                <c:pt idx="71">
                  <c:v>0.28.1</c:v>
                </c:pt>
                <c:pt idx="72">
                  <c:v>0.29.1</c:v>
                </c:pt>
                <c:pt idx="73">
                  <c:v>0.29.2</c:v>
                </c:pt>
                <c:pt idx="74">
                  <c:v>0.29.3</c:v>
                </c:pt>
                <c:pt idx="75">
                  <c:v>0.29.4</c:v>
                </c:pt>
                <c:pt idx="76">
                  <c:v>0.30</c:v>
                </c:pt>
                <c:pt idx="77">
                  <c:v>0.30.1</c:v>
                </c:pt>
                <c:pt idx="78">
                  <c:v>0.31.1</c:v>
                </c:pt>
              </c:strCache>
            </c:strRef>
          </c:cat>
          <c:val>
            <c:numRef>
              <c:f>AllData!$B$9:$CB$9</c:f>
              <c:numCache>
                <c:formatCode>General</c:formatCode>
                <c:ptCount val="79"/>
                <c:pt idx="0">
                  <c:v>669</c:v>
                </c:pt>
                <c:pt idx="1">
                  <c:v>550</c:v>
                </c:pt>
                <c:pt idx="2">
                  <c:v>563</c:v>
                </c:pt>
                <c:pt idx="3">
                  <c:v>592</c:v>
                </c:pt>
                <c:pt idx="4">
                  <c:v>592</c:v>
                </c:pt>
                <c:pt idx="5">
                  <c:v>614</c:v>
                </c:pt>
                <c:pt idx="6">
                  <c:v>1472</c:v>
                </c:pt>
                <c:pt idx="7">
                  <c:v>1473</c:v>
                </c:pt>
                <c:pt idx="8">
                  <c:v>752</c:v>
                </c:pt>
                <c:pt idx="9">
                  <c:v>1500</c:v>
                </c:pt>
                <c:pt idx="10">
                  <c:v>761</c:v>
                </c:pt>
                <c:pt idx="11">
                  <c:v>753</c:v>
                </c:pt>
                <c:pt idx="12">
                  <c:v>758</c:v>
                </c:pt>
                <c:pt idx="13">
                  <c:v>798</c:v>
                </c:pt>
                <c:pt idx="14">
                  <c:v>812</c:v>
                </c:pt>
                <c:pt idx="15">
                  <c:v>825</c:v>
                </c:pt>
                <c:pt idx="16">
                  <c:v>822</c:v>
                </c:pt>
                <c:pt idx="17">
                  <c:v>971</c:v>
                </c:pt>
                <c:pt idx="18">
                  <c:v>1121</c:v>
                </c:pt>
                <c:pt idx="19">
                  <c:v>1124</c:v>
                </c:pt>
                <c:pt idx="20">
                  <c:v>1142</c:v>
                </c:pt>
                <c:pt idx="21">
                  <c:v>1165</c:v>
                </c:pt>
                <c:pt idx="22">
                  <c:v>1175</c:v>
                </c:pt>
                <c:pt idx="23">
                  <c:v>1257</c:v>
                </c:pt>
                <c:pt idx="24">
                  <c:v>1257</c:v>
                </c:pt>
                <c:pt idx="25">
                  <c:v>1267</c:v>
                </c:pt>
                <c:pt idx="26">
                  <c:v>1253</c:v>
                </c:pt>
                <c:pt idx="27">
                  <c:v>1261</c:v>
                </c:pt>
                <c:pt idx="28">
                  <c:v>1265</c:v>
                </c:pt>
                <c:pt idx="29">
                  <c:v>1274</c:v>
                </c:pt>
                <c:pt idx="30">
                  <c:v>1289</c:v>
                </c:pt>
                <c:pt idx="31">
                  <c:v>1291</c:v>
                </c:pt>
                <c:pt idx="32">
                  <c:v>1291</c:v>
                </c:pt>
                <c:pt idx="33">
                  <c:v>1347</c:v>
                </c:pt>
                <c:pt idx="34">
                  <c:v>1333</c:v>
                </c:pt>
                <c:pt idx="35">
                  <c:v>1333</c:v>
                </c:pt>
                <c:pt idx="36">
                  <c:v>1352</c:v>
                </c:pt>
                <c:pt idx="37">
                  <c:v>1390</c:v>
                </c:pt>
                <c:pt idx="38">
                  <c:v>1397</c:v>
                </c:pt>
                <c:pt idx="39">
                  <c:v>1397</c:v>
                </c:pt>
                <c:pt idx="40">
                  <c:v>1411</c:v>
                </c:pt>
                <c:pt idx="41">
                  <c:v>1443</c:v>
                </c:pt>
                <c:pt idx="42">
                  <c:v>1460</c:v>
                </c:pt>
                <c:pt idx="43">
                  <c:v>1467</c:v>
                </c:pt>
                <c:pt idx="44">
                  <c:v>1467</c:v>
                </c:pt>
                <c:pt idx="45">
                  <c:v>1483</c:v>
                </c:pt>
                <c:pt idx="46">
                  <c:v>1502</c:v>
                </c:pt>
                <c:pt idx="47">
                  <c:v>1534</c:v>
                </c:pt>
                <c:pt idx="48">
                  <c:v>1537</c:v>
                </c:pt>
                <c:pt idx="49">
                  <c:v>1533</c:v>
                </c:pt>
                <c:pt idx="50">
                  <c:v>1557</c:v>
                </c:pt>
                <c:pt idx="51">
                  <c:v>1555</c:v>
                </c:pt>
                <c:pt idx="52">
                  <c:v>1577</c:v>
                </c:pt>
                <c:pt idx="53">
                  <c:v>1578</c:v>
                </c:pt>
                <c:pt idx="54">
                  <c:v>1587</c:v>
                </c:pt>
                <c:pt idx="55">
                  <c:v>1611</c:v>
                </c:pt>
                <c:pt idx="56">
                  <c:v>1622</c:v>
                </c:pt>
                <c:pt idx="57">
                  <c:v>1627</c:v>
                </c:pt>
                <c:pt idx="58">
                  <c:v>1626</c:v>
                </c:pt>
                <c:pt idx="59">
                  <c:v>1638</c:v>
                </c:pt>
                <c:pt idx="60">
                  <c:v>1643</c:v>
                </c:pt>
                <c:pt idx="61">
                  <c:v>1752</c:v>
                </c:pt>
                <c:pt idx="62">
                  <c:v>1836</c:v>
                </c:pt>
                <c:pt idx="63">
                  <c:v>1854</c:v>
                </c:pt>
                <c:pt idx="64">
                  <c:v>1877</c:v>
                </c:pt>
                <c:pt idx="65">
                  <c:v>1878</c:v>
                </c:pt>
                <c:pt idx="66">
                  <c:v>1878</c:v>
                </c:pt>
                <c:pt idx="67">
                  <c:v>1909</c:v>
                </c:pt>
                <c:pt idx="68">
                  <c:v>1938</c:v>
                </c:pt>
                <c:pt idx="69">
                  <c:v>1947</c:v>
                </c:pt>
                <c:pt idx="70">
                  <c:v>1954</c:v>
                </c:pt>
                <c:pt idx="71">
                  <c:v>1954</c:v>
                </c:pt>
                <c:pt idx="72">
                  <c:v>2122</c:v>
                </c:pt>
                <c:pt idx="73">
                  <c:v>2129</c:v>
                </c:pt>
                <c:pt idx="74">
                  <c:v>2131</c:v>
                </c:pt>
                <c:pt idx="75">
                  <c:v>1</c:v>
                </c:pt>
                <c:pt idx="76">
                  <c:v>1</c:v>
                </c:pt>
                <c:pt idx="77">
                  <c:v>1</c:v>
                </c:pt>
                <c:pt idx="78">
                  <c:v>1</c:v>
                </c:pt>
              </c:numCache>
            </c:numRef>
          </c:val>
        </c:ser>
        <c:ser>
          <c:idx val="7"/>
          <c:order val="7"/>
          <c:tx>
            <c:strRef>
              <c:f>AllData!$A$8</c:f>
              <c:strCache>
                <c:ptCount val="1"/>
                <c:pt idx="0">
                  <c:v>NONE</c:v>
                </c:pt>
              </c:strCache>
            </c:strRef>
          </c:tx>
          <c:spPr>
            <a:solidFill>
              <a:schemeClr val="bg1">
                <a:lumMod val="50000"/>
              </a:schemeClr>
            </a:solidFill>
          </c:spPr>
          <c:cat>
            <c:strRef>
              <c:f>AllData!$B$1:$CB$1</c:f>
              <c:strCache>
                <c:ptCount val="79"/>
                <c:pt idx="0">
                  <c:v>0.8.1</c:v>
                </c:pt>
                <c:pt idx="1">
                  <c:v>0.9.0</c:v>
                </c:pt>
                <c:pt idx="2">
                  <c:v>0.9.1</c:v>
                </c:pt>
                <c:pt idx="3">
                  <c:v>0.9.2</c:v>
                </c:pt>
                <c:pt idx="4">
                  <c:v>0.9.3</c:v>
                </c:pt>
                <c:pt idx="5">
                  <c:v>0.9.4</c:v>
                </c:pt>
                <c:pt idx="6">
                  <c:v>0.9.6</c:v>
                </c:pt>
                <c:pt idx="7">
                  <c:v>0.9.7</c:v>
                </c:pt>
                <c:pt idx="8">
                  <c:v>0.9.8</c:v>
                </c:pt>
                <c:pt idx="9">
                  <c:v>0.9.9</c:v>
                </c:pt>
                <c:pt idx="10">
                  <c:v>0.10</c:v>
                </c:pt>
                <c:pt idx="11">
                  <c:v>0.10.1</c:v>
                </c:pt>
                <c:pt idx="12">
                  <c:v>0.11.1</c:v>
                </c:pt>
                <c:pt idx="13">
                  <c:v>0.11.2</c:v>
                </c:pt>
                <c:pt idx="14">
                  <c:v>0.11.3</c:v>
                </c:pt>
                <c:pt idx="15">
                  <c:v>0.11.4</c:v>
                </c:pt>
                <c:pt idx="16">
                  <c:v>0.12</c:v>
                </c:pt>
                <c:pt idx="17">
                  <c:v>0.13.1</c:v>
                </c:pt>
                <c:pt idx="18">
                  <c:v>0.13.2</c:v>
                </c:pt>
                <c:pt idx="19">
                  <c:v>0.13.3</c:v>
                </c:pt>
                <c:pt idx="20">
                  <c:v>0.13.4</c:v>
                </c:pt>
                <c:pt idx="21">
                  <c:v>0.13.5</c:v>
                </c:pt>
                <c:pt idx="22">
                  <c:v>0.13.6</c:v>
                </c:pt>
                <c:pt idx="23">
                  <c:v>0.14</c:v>
                </c:pt>
                <c:pt idx="24">
                  <c:v>0.14.1</c:v>
                </c:pt>
                <c:pt idx="25">
                  <c:v>0.15.1</c:v>
                </c:pt>
                <c:pt idx="26">
                  <c:v>0.15.2</c:v>
                </c:pt>
                <c:pt idx="27">
                  <c:v>0.15.3</c:v>
                </c:pt>
                <c:pt idx="28">
                  <c:v>0.15.4</c:v>
                </c:pt>
                <c:pt idx="29">
                  <c:v>0.15.5</c:v>
                </c:pt>
                <c:pt idx="30">
                  <c:v>0.15.6</c:v>
                </c:pt>
                <c:pt idx="31">
                  <c:v>0.16</c:v>
                </c:pt>
                <c:pt idx="32">
                  <c:v>0.16.1</c:v>
                </c:pt>
                <c:pt idx="33">
                  <c:v>0.17.1</c:v>
                </c:pt>
                <c:pt idx="34">
                  <c:v>0.17.2</c:v>
                </c:pt>
                <c:pt idx="35">
                  <c:v>0.17.3</c:v>
                </c:pt>
                <c:pt idx="36">
                  <c:v>0.17.4</c:v>
                </c:pt>
                <c:pt idx="37">
                  <c:v>0.17.5</c:v>
                </c:pt>
                <c:pt idx="38">
                  <c:v>0.18</c:v>
                </c:pt>
                <c:pt idx="39">
                  <c:v>0.18.1</c:v>
                </c:pt>
                <c:pt idx="40">
                  <c:v>0.19.1</c:v>
                </c:pt>
                <c:pt idx="41">
                  <c:v>0.19.3</c:v>
                </c:pt>
                <c:pt idx="42">
                  <c:v>0.19.4</c:v>
                </c:pt>
                <c:pt idx="43">
                  <c:v>0.19.5</c:v>
                </c:pt>
                <c:pt idx="44">
                  <c:v>0.19.6</c:v>
                </c:pt>
                <c:pt idx="45">
                  <c:v>0.19.7</c:v>
                </c:pt>
                <c:pt idx="46">
                  <c:v>0.19.8</c:v>
                </c:pt>
                <c:pt idx="47">
                  <c:v>0.20</c:v>
                </c:pt>
                <c:pt idx="48">
                  <c:v>0.21.1</c:v>
                </c:pt>
                <c:pt idx="49">
                  <c:v>0.21.2</c:v>
                </c:pt>
                <c:pt idx="50">
                  <c:v>0.21.3</c:v>
                </c:pt>
                <c:pt idx="51">
                  <c:v>0.22</c:v>
                </c:pt>
                <c:pt idx="52">
                  <c:v>0.23.1</c:v>
                </c:pt>
                <c:pt idx="53">
                  <c:v>0.23.2</c:v>
                </c:pt>
                <c:pt idx="54">
                  <c:v>0.23.3</c:v>
                </c:pt>
                <c:pt idx="55">
                  <c:v>0.23.4</c:v>
                </c:pt>
                <c:pt idx="56">
                  <c:v>0.23.5</c:v>
                </c:pt>
                <c:pt idx="57">
                  <c:v>0.24</c:v>
                </c:pt>
                <c:pt idx="58">
                  <c:v>0.25.1</c:v>
                </c:pt>
                <c:pt idx="59">
                  <c:v>0.25.2</c:v>
                </c:pt>
                <c:pt idx="60">
                  <c:v>0.25.3</c:v>
                </c:pt>
                <c:pt idx="61">
                  <c:v>0.25.4</c:v>
                </c:pt>
                <c:pt idx="62">
                  <c:v>0.25.5</c:v>
                </c:pt>
                <c:pt idx="63">
                  <c:v>0.25.6</c:v>
                </c:pt>
                <c:pt idx="64">
                  <c:v>0.26</c:v>
                </c:pt>
                <c:pt idx="65">
                  <c:v>0.26.1</c:v>
                </c:pt>
                <c:pt idx="66">
                  <c:v>0.26.2</c:v>
                </c:pt>
                <c:pt idx="67">
                  <c:v>0.27.1</c:v>
                </c:pt>
                <c:pt idx="68">
                  <c:v>0.27.2</c:v>
                </c:pt>
                <c:pt idx="69">
                  <c:v>0.27.3</c:v>
                </c:pt>
                <c:pt idx="70">
                  <c:v>0.28</c:v>
                </c:pt>
                <c:pt idx="71">
                  <c:v>0.28.1</c:v>
                </c:pt>
                <c:pt idx="72">
                  <c:v>0.29.1</c:v>
                </c:pt>
                <c:pt idx="73">
                  <c:v>0.29.2</c:v>
                </c:pt>
                <c:pt idx="74">
                  <c:v>0.29.3</c:v>
                </c:pt>
                <c:pt idx="75">
                  <c:v>0.29.4</c:v>
                </c:pt>
                <c:pt idx="76">
                  <c:v>0.30</c:v>
                </c:pt>
                <c:pt idx="77">
                  <c:v>0.30.1</c:v>
                </c:pt>
                <c:pt idx="78">
                  <c:v>0.31.1</c:v>
                </c:pt>
              </c:strCache>
            </c:strRef>
          </c:cat>
          <c:val>
            <c:numRef>
              <c:f>AllData!$B$8:$CB$8</c:f>
              <c:numCache>
                <c:formatCode>General</c:formatCode>
                <c:ptCount val="79"/>
                <c:pt idx="0">
                  <c:v>15</c:v>
                </c:pt>
                <c:pt idx="1">
                  <c:v>11</c:v>
                </c:pt>
                <c:pt idx="2">
                  <c:v>11</c:v>
                </c:pt>
                <c:pt idx="3">
                  <c:v>15</c:v>
                </c:pt>
                <c:pt idx="4">
                  <c:v>16</c:v>
                </c:pt>
                <c:pt idx="5">
                  <c:v>17</c:v>
                </c:pt>
                <c:pt idx="6">
                  <c:v>23</c:v>
                </c:pt>
                <c:pt idx="7">
                  <c:v>72</c:v>
                </c:pt>
                <c:pt idx="8">
                  <c:v>35</c:v>
                </c:pt>
                <c:pt idx="9">
                  <c:v>82</c:v>
                </c:pt>
                <c:pt idx="10">
                  <c:v>81</c:v>
                </c:pt>
                <c:pt idx="11">
                  <c:v>36</c:v>
                </c:pt>
                <c:pt idx="12">
                  <c:v>93</c:v>
                </c:pt>
                <c:pt idx="13">
                  <c:v>95</c:v>
                </c:pt>
                <c:pt idx="14">
                  <c:v>65</c:v>
                </c:pt>
                <c:pt idx="15">
                  <c:v>66</c:v>
                </c:pt>
                <c:pt idx="16">
                  <c:v>62</c:v>
                </c:pt>
                <c:pt idx="17">
                  <c:v>63</c:v>
                </c:pt>
                <c:pt idx="18">
                  <c:v>71</c:v>
                </c:pt>
                <c:pt idx="19">
                  <c:v>124</c:v>
                </c:pt>
                <c:pt idx="20">
                  <c:v>81</c:v>
                </c:pt>
                <c:pt idx="21">
                  <c:v>77</c:v>
                </c:pt>
                <c:pt idx="22">
                  <c:v>77</c:v>
                </c:pt>
                <c:pt idx="23">
                  <c:v>11</c:v>
                </c:pt>
                <c:pt idx="24">
                  <c:v>11</c:v>
                </c:pt>
                <c:pt idx="25">
                  <c:v>11</c:v>
                </c:pt>
                <c:pt idx="26">
                  <c:v>14</c:v>
                </c:pt>
                <c:pt idx="27">
                  <c:v>20</c:v>
                </c:pt>
                <c:pt idx="28">
                  <c:v>18</c:v>
                </c:pt>
                <c:pt idx="29">
                  <c:v>11</c:v>
                </c:pt>
                <c:pt idx="30">
                  <c:v>8</c:v>
                </c:pt>
                <c:pt idx="31">
                  <c:v>8</c:v>
                </c:pt>
                <c:pt idx="32">
                  <c:v>8</c:v>
                </c:pt>
                <c:pt idx="33">
                  <c:v>5</c:v>
                </c:pt>
                <c:pt idx="34">
                  <c:v>8</c:v>
                </c:pt>
                <c:pt idx="35">
                  <c:v>5</c:v>
                </c:pt>
                <c:pt idx="36">
                  <c:v>5</c:v>
                </c:pt>
                <c:pt idx="37">
                  <c:v>5</c:v>
                </c:pt>
                <c:pt idx="38">
                  <c:v>5</c:v>
                </c:pt>
                <c:pt idx="39">
                  <c:v>5</c:v>
                </c:pt>
                <c:pt idx="40">
                  <c:v>8</c:v>
                </c:pt>
                <c:pt idx="41">
                  <c:v>10</c:v>
                </c:pt>
                <c:pt idx="42">
                  <c:v>15</c:v>
                </c:pt>
                <c:pt idx="43">
                  <c:v>13</c:v>
                </c:pt>
                <c:pt idx="44">
                  <c:v>13</c:v>
                </c:pt>
                <c:pt idx="45">
                  <c:v>18</c:v>
                </c:pt>
                <c:pt idx="46">
                  <c:v>18</c:v>
                </c:pt>
                <c:pt idx="47">
                  <c:v>11</c:v>
                </c:pt>
                <c:pt idx="48">
                  <c:v>11</c:v>
                </c:pt>
                <c:pt idx="49">
                  <c:v>8</c:v>
                </c:pt>
                <c:pt idx="50">
                  <c:v>3</c:v>
                </c:pt>
                <c:pt idx="51">
                  <c:v>3</c:v>
                </c:pt>
                <c:pt idx="52">
                  <c:v>4</c:v>
                </c:pt>
                <c:pt idx="53">
                  <c:v>4</c:v>
                </c:pt>
                <c:pt idx="54">
                  <c:v>4</c:v>
                </c:pt>
                <c:pt idx="55">
                  <c:v>0</c:v>
                </c:pt>
                <c:pt idx="56">
                  <c:v>1</c:v>
                </c:pt>
                <c:pt idx="57">
                  <c:v>1</c:v>
                </c:pt>
                <c:pt idx="58">
                  <c:v>1</c:v>
                </c:pt>
                <c:pt idx="59">
                  <c:v>1</c:v>
                </c:pt>
                <c:pt idx="60">
                  <c:v>22</c:v>
                </c:pt>
                <c:pt idx="61">
                  <c:v>22</c:v>
                </c:pt>
                <c:pt idx="62">
                  <c:v>22</c:v>
                </c:pt>
                <c:pt idx="63">
                  <c:v>23</c:v>
                </c:pt>
                <c:pt idx="64">
                  <c:v>22</c:v>
                </c:pt>
                <c:pt idx="65">
                  <c:v>22</c:v>
                </c:pt>
                <c:pt idx="66">
                  <c:v>22</c:v>
                </c:pt>
                <c:pt idx="67">
                  <c:v>22</c:v>
                </c:pt>
                <c:pt idx="68">
                  <c:v>22</c:v>
                </c:pt>
                <c:pt idx="69">
                  <c:v>22</c:v>
                </c:pt>
                <c:pt idx="70">
                  <c:v>22</c:v>
                </c:pt>
                <c:pt idx="71">
                  <c:v>22</c:v>
                </c:pt>
                <c:pt idx="72">
                  <c:v>24</c:v>
                </c:pt>
                <c:pt idx="73">
                  <c:v>23</c:v>
                </c:pt>
                <c:pt idx="74">
                  <c:v>24</c:v>
                </c:pt>
                <c:pt idx="75">
                  <c:v>26</c:v>
                </c:pt>
                <c:pt idx="76">
                  <c:v>26</c:v>
                </c:pt>
                <c:pt idx="77">
                  <c:v>26</c:v>
                </c:pt>
                <c:pt idx="78">
                  <c:v>25</c:v>
                </c:pt>
              </c:numCache>
            </c:numRef>
          </c:val>
        </c:ser>
        <c:axId val="195657728"/>
        <c:axId val="195659648"/>
      </c:areaChart>
      <c:catAx>
        <c:axId val="195657728"/>
        <c:scaling>
          <c:orientation val="minMax"/>
        </c:scaling>
        <c:axPos val="b"/>
        <c:title>
          <c:tx>
            <c:rich>
              <a:bodyPr/>
              <a:lstStyle/>
              <a:p>
                <a:pPr>
                  <a:defRPr lang="ja-JP" sz="1800"/>
                </a:pPr>
                <a:r>
                  <a:rPr lang="en-US" altLang="ja-JP" sz="1800"/>
                  <a:t>Release Version</a:t>
                </a:r>
                <a:endParaRPr lang="ja-JP" altLang="en-US" sz="1800"/>
              </a:p>
            </c:rich>
          </c:tx>
        </c:title>
        <c:tickLblPos val="nextTo"/>
        <c:txPr>
          <a:bodyPr/>
          <a:lstStyle/>
          <a:p>
            <a:pPr>
              <a:defRPr lang="ja-JP" sz="1400"/>
            </a:pPr>
            <a:endParaRPr lang="ja-JP"/>
          </a:p>
        </c:txPr>
        <c:crossAx val="195659648"/>
        <c:crosses val="autoZero"/>
        <c:auto val="1"/>
        <c:lblAlgn val="ctr"/>
        <c:lblOffset val="100"/>
      </c:catAx>
      <c:valAx>
        <c:axId val="195659648"/>
        <c:scaling>
          <c:orientation val="minMax"/>
        </c:scaling>
        <c:axPos val="l"/>
        <c:majorGridlines/>
        <c:title>
          <c:tx>
            <c:rich>
              <a:bodyPr rot="-5400000" vert="horz"/>
              <a:lstStyle/>
              <a:p>
                <a:pPr>
                  <a:defRPr lang="ja-JP" sz="1800"/>
                </a:pPr>
                <a:r>
                  <a:rPr lang="en-US" altLang="ja-JP" sz="1800"/>
                  <a:t>#files</a:t>
                </a:r>
                <a:endParaRPr lang="ja-JP" altLang="en-US" sz="1800"/>
              </a:p>
            </c:rich>
          </c:tx>
        </c:title>
        <c:numFmt formatCode="General" sourceLinked="1"/>
        <c:tickLblPos val="nextTo"/>
        <c:txPr>
          <a:bodyPr/>
          <a:lstStyle/>
          <a:p>
            <a:pPr>
              <a:defRPr lang="ja-JP" sz="1400"/>
            </a:pPr>
            <a:endParaRPr lang="ja-JP"/>
          </a:p>
        </c:txPr>
        <c:crossAx val="195657728"/>
        <c:crosses val="autoZero"/>
        <c:crossBetween val="midCat"/>
      </c:valAx>
    </c:plotArea>
    <c:legend>
      <c:legendPos val="b"/>
      <c:txPr>
        <a:bodyPr/>
        <a:lstStyle/>
        <a:p>
          <a:pPr>
            <a:defRPr lang="ja-JP" sz="2000"/>
          </a:pPr>
          <a:endParaRPr lang="ja-JP"/>
        </a:p>
      </c:txPr>
    </c:legend>
    <c:plotVisOnly val="1"/>
    <c:dispBlanksAs val="zero"/>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7988" cy="496888"/>
          </a:xfrm>
          <a:prstGeom prst="rect">
            <a:avLst/>
          </a:prstGeom>
          <a:noFill/>
          <a:ln>
            <a:noFill/>
          </a:ln>
          <a:effectLst/>
          <a:extLst/>
        </p:spPr>
        <p:txBody>
          <a:bodyPr vert="horz" wrap="square" lIns="92254" tIns="46127" rIns="92254" bIns="46127" numCol="1" anchor="t" anchorCtr="0" compatLnSpc="1">
            <a:prstTxWarp prst="textNoShape">
              <a:avLst/>
            </a:prstTxWarp>
          </a:bodyPr>
          <a:lstStyle>
            <a:lvl1pPr defTabSz="922338">
              <a:defRPr sz="1200"/>
            </a:lvl1pPr>
          </a:lstStyle>
          <a:p>
            <a:pPr>
              <a:defRPr/>
            </a:pPr>
            <a:endParaRPr lang="en-US" altLang="ja-JP"/>
          </a:p>
        </p:txBody>
      </p:sp>
      <p:sp>
        <p:nvSpPr>
          <p:cNvPr id="11267" name="Rectangle 3"/>
          <p:cNvSpPr>
            <a:spLocks noGrp="1" noChangeArrowheads="1"/>
          </p:cNvSpPr>
          <p:nvPr>
            <p:ph type="dt" sz="quarter" idx="1"/>
          </p:nvPr>
        </p:nvSpPr>
        <p:spPr bwMode="auto">
          <a:xfrm>
            <a:off x="3856038" y="0"/>
            <a:ext cx="2947987" cy="496888"/>
          </a:xfrm>
          <a:prstGeom prst="rect">
            <a:avLst/>
          </a:prstGeom>
          <a:noFill/>
          <a:ln>
            <a:noFill/>
          </a:ln>
          <a:effectLst/>
          <a:extLst/>
        </p:spPr>
        <p:txBody>
          <a:bodyPr vert="horz" wrap="square" lIns="92254" tIns="46127" rIns="92254" bIns="46127" numCol="1" anchor="t" anchorCtr="0" compatLnSpc="1">
            <a:prstTxWarp prst="textNoShape">
              <a:avLst/>
            </a:prstTxWarp>
          </a:bodyPr>
          <a:lstStyle>
            <a:lvl1pPr algn="r" defTabSz="922338">
              <a:defRPr sz="1200"/>
            </a:lvl1pPr>
          </a:lstStyle>
          <a:p>
            <a:pPr>
              <a:defRPr/>
            </a:pPr>
            <a:endParaRPr lang="en-US" altLang="ja-JP"/>
          </a:p>
        </p:txBody>
      </p:sp>
      <p:sp>
        <p:nvSpPr>
          <p:cNvPr id="11268" name="Rectangle 4"/>
          <p:cNvSpPr>
            <a:spLocks noGrp="1" noChangeArrowheads="1"/>
          </p:cNvSpPr>
          <p:nvPr>
            <p:ph type="ftr" sz="quarter" idx="2"/>
          </p:nvPr>
        </p:nvSpPr>
        <p:spPr bwMode="auto">
          <a:xfrm>
            <a:off x="0" y="9440863"/>
            <a:ext cx="2947988" cy="496887"/>
          </a:xfrm>
          <a:prstGeom prst="rect">
            <a:avLst/>
          </a:prstGeom>
          <a:noFill/>
          <a:ln>
            <a:noFill/>
          </a:ln>
          <a:effectLst/>
          <a:extLst/>
        </p:spPr>
        <p:txBody>
          <a:bodyPr vert="horz" wrap="square" lIns="92254" tIns="46127" rIns="92254" bIns="46127" numCol="1" anchor="b" anchorCtr="0" compatLnSpc="1">
            <a:prstTxWarp prst="textNoShape">
              <a:avLst/>
            </a:prstTxWarp>
          </a:bodyPr>
          <a:lstStyle>
            <a:lvl1pPr defTabSz="922338">
              <a:defRPr sz="1200"/>
            </a:lvl1pPr>
          </a:lstStyle>
          <a:p>
            <a:pPr>
              <a:defRPr/>
            </a:pPr>
            <a:endParaRPr lang="en-US" altLang="ja-JP"/>
          </a:p>
        </p:txBody>
      </p:sp>
      <p:sp>
        <p:nvSpPr>
          <p:cNvPr id="11269" name="Rectangle 5"/>
          <p:cNvSpPr>
            <a:spLocks noGrp="1" noChangeArrowheads="1"/>
          </p:cNvSpPr>
          <p:nvPr>
            <p:ph type="sldNum" sz="quarter" idx="3"/>
          </p:nvPr>
        </p:nvSpPr>
        <p:spPr bwMode="auto">
          <a:xfrm>
            <a:off x="3856038" y="9440863"/>
            <a:ext cx="2947987" cy="496887"/>
          </a:xfrm>
          <a:prstGeom prst="rect">
            <a:avLst/>
          </a:prstGeom>
          <a:noFill/>
          <a:ln>
            <a:noFill/>
          </a:ln>
          <a:effectLst/>
          <a:extLst/>
        </p:spPr>
        <p:txBody>
          <a:bodyPr vert="horz" wrap="square" lIns="92254" tIns="46127" rIns="92254" bIns="46127" numCol="1" anchor="b" anchorCtr="0" compatLnSpc="1">
            <a:prstTxWarp prst="textNoShape">
              <a:avLst/>
            </a:prstTxWarp>
          </a:bodyPr>
          <a:lstStyle>
            <a:lvl1pPr algn="r" defTabSz="922338">
              <a:defRPr sz="1200"/>
            </a:lvl1pPr>
          </a:lstStyle>
          <a:p>
            <a:pPr>
              <a:defRPr/>
            </a:pPr>
            <a:fld id="{2701320B-9492-4D78-BEBF-E9FC2649E2A1}" type="slidenum">
              <a:rPr lang="en-US" altLang="ja-JP"/>
              <a:pPr>
                <a:defRPr/>
              </a:pPr>
              <a:t>&lt;#&gt;</a:t>
            </a:fld>
            <a:endParaRPr lang="en-US" altLang="ja-JP"/>
          </a:p>
        </p:txBody>
      </p:sp>
    </p:spTree>
    <p:extLst>
      <p:ext uri="{BB962C8B-B14F-4D97-AF65-F5344CB8AC3E}">
        <p14:creationId xmlns="" xmlns:p14="http://schemas.microsoft.com/office/powerpoint/2010/main" val="4222912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7988" cy="496888"/>
          </a:xfrm>
          <a:prstGeom prst="rect">
            <a:avLst/>
          </a:prstGeom>
          <a:noFill/>
          <a:ln>
            <a:noFill/>
          </a:ln>
          <a:effectLst/>
          <a:extLst/>
        </p:spPr>
        <p:txBody>
          <a:bodyPr vert="horz" wrap="square" lIns="92254" tIns="46127" rIns="92254" bIns="46127" numCol="1" anchor="t" anchorCtr="0" compatLnSpc="1">
            <a:prstTxWarp prst="textNoShape">
              <a:avLst/>
            </a:prstTxWarp>
          </a:bodyPr>
          <a:lstStyle>
            <a:lvl1pPr defTabSz="922338">
              <a:defRPr sz="1200"/>
            </a:lvl1pPr>
          </a:lstStyle>
          <a:p>
            <a:pPr>
              <a:defRPr/>
            </a:pPr>
            <a:endParaRPr lang="en-US" altLang="ja-JP"/>
          </a:p>
        </p:txBody>
      </p:sp>
      <p:sp>
        <p:nvSpPr>
          <p:cNvPr id="3075" name="Rectangle 3"/>
          <p:cNvSpPr>
            <a:spLocks noGrp="1" noChangeArrowheads="1"/>
          </p:cNvSpPr>
          <p:nvPr>
            <p:ph type="dt" idx="1"/>
          </p:nvPr>
        </p:nvSpPr>
        <p:spPr bwMode="auto">
          <a:xfrm>
            <a:off x="3856038" y="0"/>
            <a:ext cx="2947987" cy="496888"/>
          </a:xfrm>
          <a:prstGeom prst="rect">
            <a:avLst/>
          </a:prstGeom>
          <a:noFill/>
          <a:ln>
            <a:noFill/>
          </a:ln>
          <a:effectLst/>
          <a:extLst/>
        </p:spPr>
        <p:txBody>
          <a:bodyPr vert="horz" wrap="square" lIns="92254" tIns="46127" rIns="92254" bIns="46127" numCol="1" anchor="t" anchorCtr="0" compatLnSpc="1">
            <a:prstTxWarp prst="textNoShape">
              <a:avLst/>
            </a:prstTxWarp>
          </a:bodyPr>
          <a:lstStyle>
            <a:lvl1pPr algn="r" defTabSz="922338">
              <a:defRPr sz="1200"/>
            </a:lvl1pPr>
          </a:lstStyle>
          <a:p>
            <a:pPr>
              <a:defRPr/>
            </a:pPr>
            <a:endParaRPr lang="en-US" altLang="ja-JP"/>
          </a:p>
        </p:txBody>
      </p:sp>
      <p:sp>
        <p:nvSpPr>
          <p:cNvPr id="69636" name="Rectangle 4"/>
          <p:cNvSpPr>
            <a:spLocks noGrp="1" noRot="1" noChangeAspect="1" noChangeArrowheads="1" noTextEdit="1"/>
          </p:cNvSpPr>
          <p:nvPr>
            <p:ph type="sldImg" idx="2"/>
          </p:nvPr>
        </p:nvSpPr>
        <p:spPr bwMode="auto">
          <a:xfrm>
            <a:off x="917575" y="746125"/>
            <a:ext cx="4970463" cy="3727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1038" y="4721225"/>
            <a:ext cx="5443537" cy="4471988"/>
          </a:xfrm>
          <a:prstGeom prst="rect">
            <a:avLst/>
          </a:prstGeom>
          <a:noFill/>
          <a:ln>
            <a:noFill/>
          </a:ln>
          <a:effectLst/>
          <a:extLst/>
        </p:spPr>
        <p:txBody>
          <a:bodyPr vert="horz" wrap="square" lIns="92254" tIns="46127" rIns="92254" bIns="4612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9440863"/>
            <a:ext cx="2947988" cy="496887"/>
          </a:xfrm>
          <a:prstGeom prst="rect">
            <a:avLst/>
          </a:prstGeom>
          <a:noFill/>
          <a:ln>
            <a:noFill/>
          </a:ln>
          <a:effectLst/>
          <a:extLst/>
        </p:spPr>
        <p:txBody>
          <a:bodyPr vert="horz" wrap="square" lIns="92254" tIns="46127" rIns="92254" bIns="46127" numCol="1" anchor="b" anchorCtr="0" compatLnSpc="1">
            <a:prstTxWarp prst="textNoShape">
              <a:avLst/>
            </a:prstTxWarp>
          </a:bodyPr>
          <a:lstStyle>
            <a:lvl1pPr defTabSz="922338">
              <a:defRPr sz="1200"/>
            </a:lvl1pPr>
          </a:lstStyle>
          <a:p>
            <a:pPr>
              <a:defRPr/>
            </a:pPr>
            <a:endParaRPr lang="en-US" altLang="ja-JP"/>
          </a:p>
        </p:txBody>
      </p:sp>
      <p:sp>
        <p:nvSpPr>
          <p:cNvPr id="3079" name="Rectangle 7"/>
          <p:cNvSpPr>
            <a:spLocks noGrp="1" noChangeArrowheads="1"/>
          </p:cNvSpPr>
          <p:nvPr>
            <p:ph type="sldNum" sz="quarter" idx="5"/>
          </p:nvPr>
        </p:nvSpPr>
        <p:spPr bwMode="auto">
          <a:xfrm>
            <a:off x="3856038" y="9440863"/>
            <a:ext cx="2947987" cy="496887"/>
          </a:xfrm>
          <a:prstGeom prst="rect">
            <a:avLst/>
          </a:prstGeom>
          <a:noFill/>
          <a:ln>
            <a:noFill/>
          </a:ln>
          <a:effectLst/>
          <a:extLst/>
        </p:spPr>
        <p:txBody>
          <a:bodyPr vert="horz" wrap="square" lIns="92254" tIns="46127" rIns="92254" bIns="46127" numCol="1" anchor="b" anchorCtr="0" compatLnSpc="1">
            <a:prstTxWarp prst="textNoShape">
              <a:avLst/>
            </a:prstTxWarp>
          </a:bodyPr>
          <a:lstStyle>
            <a:lvl1pPr algn="r" defTabSz="922338">
              <a:defRPr sz="1200"/>
            </a:lvl1pPr>
          </a:lstStyle>
          <a:p>
            <a:pPr>
              <a:defRPr/>
            </a:pPr>
            <a:fld id="{9A94EEB6-0B0C-4836-8238-DA9B10CD6B9E}" type="slidenum">
              <a:rPr lang="en-US" altLang="ja-JP"/>
              <a:pPr>
                <a:defRPr/>
              </a:pPr>
              <a:t>&lt;#&gt;</a:t>
            </a:fld>
            <a:endParaRPr lang="en-US" altLang="ja-JP"/>
          </a:p>
        </p:txBody>
      </p:sp>
    </p:spTree>
    <p:extLst>
      <p:ext uri="{BB962C8B-B14F-4D97-AF65-F5344CB8AC3E}">
        <p14:creationId xmlns="" xmlns:p14="http://schemas.microsoft.com/office/powerpoint/2010/main" val="2657051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defTabSz="922338"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defTabSz="922338"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defTabSz="922338"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defTabSz="922338"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16DDF5FC-B2C3-4FF8-B76E-9A4A8E27A20E}" type="slidenum">
              <a:rPr lang="en-US" altLang="ja-JP" smtClean="0"/>
              <a:pPr eaLnBrk="1" hangingPunct="1"/>
              <a:t>1</a:t>
            </a:fld>
            <a:endParaRPr lang="en-US" altLang="ja-JP"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ja-JP" sz="16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95D19-8CAF-423C-808A-865335BDBF0B}" type="slidenum">
              <a:rPr lang="en-US" altLang="ja-JP"/>
              <a:pPr/>
              <a:t>22</a:t>
            </a:fld>
            <a:endParaRPr lang="en-US" altLang="ja-JP"/>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17BBB-79FE-4AB8-88E6-1121E6B8D62F}" type="slidenum">
              <a:rPr lang="en-US" altLang="ja-JP"/>
              <a:pPr/>
              <a:t>23</a:t>
            </a:fld>
            <a:endParaRPr lang="en-US" altLang="ja-JP"/>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88B6D-2329-4E9F-B8CD-84E46AC53D52}" type="slidenum">
              <a:rPr lang="en-US" altLang="ja-JP"/>
              <a:pPr/>
              <a:t>24</a:t>
            </a:fld>
            <a:endParaRPr lang="en-US" altLang="ja-JP"/>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AE9CD-F87B-4DD4-A2DE-DF41AE32A894}" type="slidenum">
              <a:rPr lang="en-US" altLang="ja-JP"/>
              <a:pPr/>
              <a:t>25</a:t>
            </a:fld>
            <a:endParaRPr lang="en-US" altLang="ja-JP"/>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67904-CBB7-4C0D-9111-EFAF77AD16F4}" type="slidenum">
              <a:rPr lang="en-US" altLang="ja-JP"/>
              <a:pPr/>
              <a:t>26</a:t>
            </a:fld>
            <a:endParaRPr lang="en-US" altLang="ja-JP"/>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C3643-B34C-4404-9A0E-5A39D01BA3DF}" type="slidenum">
              <a:rPr lang="en-US" altLang="ja-JP"/>
              <a:pPr/>
              <a:t>27</a:t>
            </a:fld>
            <a:endParaRPr lang="en-US" altLang="ja-JP"/>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F10C3-8A6C-4B40-A06E-D47C25C11A71}" type="slidenum">
              <a:rPr lang="en-US" altLang="ja-JP"/>
              <a:pPr/>
              <a:t>28</a:t>
            </a:fld>
            <a:endParaRPr lang="en-US" altLang="ja-JP"/>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6848C-43C1-4592-A410-B5E1A0174F29}" type="slidenum">
              <a:rPr lang="en-US" altLang="ja-JP"/>
              <a:pPr/>
              <a:t>29</a:t>
            </a:fld>
            <a:endParaRPr lang="en-US" altLang="ja-JP"/>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0FDD5-A511-4102-B231-38543143594D}" type="slidenum">
              <a:rPr lang="en-US" altLang="ja-JP"/>
              <a:pPr/>
              <a:t>30</a:t>
            </a:fld>
            <a:endParaRPr lang="en-US" altLang="ja-JP"/>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defTabSz="922338"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defTabSz="922338"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defTabSz="922338"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defTabSz="922338"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D00BB4F4-4585-4503-A463-CEDC5B2AC10B}" type="slidenum">
              <a:rPr lang="en-US" altLang="ja-JP" smtClean="0">
                <a:ea typeface="ＭＳ Ｐゴシック" pitchFamily="50" charset="-128"/>
              </a:rPr>
              <a:pPr eaLnBrk="1" hangingPunct="1"/>
              <a:t>40</a:t>
            </a:fld>
            <a:endParaRPr lang="en-US" altLang="ja-JP" smtClean="0">
              <a:ea typeface="ＭＳ Ｐゴシック" pitchFamily="50"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defTabSz="922338"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defTabSz="922338"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defTabSz="922338"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defTabSz="922338"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B5E972BB-8885-460E-91FB-CBDBD4BAE4BA}" type="slidenum">
              <a:rPr lang="en-US" altLang="ja-JP" smtClean="0"/>
              <a:pPr eaLnBrk="1" hangingPunct="1"/>
              <a:t>3</a:t>
            </a:fld>
            <a:endParaRPr lang="en-US" altLang="ja-JP"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sz="1600" smtClean="0"/>
              <a:t>SourceForge is a large ...</a:t>
            </a:r>
          </a:p>
          <a:p>
            <a:pPr eaLnBrk="1" hangingPunct="1"/>
            <a:endParaRPr lang="en-US" altLang="ja-JP" sz="1600" smtClean="0"/>
          </a:p>
          <a:p>
            <a:pPr eaLnBrk="1" hangingPunct="1"/>
            <a:r>
              <a:rPr lang="en-US" altLang="ja-JP" sz="1600" smtClean="0"/>
              <a:t>It provides version control, communication support, and many other features necessary for open source development.</a:t>
            </a:r>
          </a:p>
          <a:p>
            <a:pPr eaLnBrk="1" hangingPunct="1"/>
            <a:endParaRPr lang="en-US" altLang="ja-JP" sz="1600" smtClean="0"/>
          </a:p>
          <a:p>
            <a:pPr eaLnBrk="1" hangingPunct="1"/>
            <a:r>
              <a:rPr lang="en-US" altLang="ja-JP" sz="1600" smtClean="0"/>
              <a:t>It hosts more than 60,000 projects, and</a:t>
            </a:r>
          </a:p>
          <a:p>
            <a:pPr eaLnBrk="1" hangingPunct="1"/>
            <a:r>
              <a:rPr lang="en-US" altLang="ja-JP" sz="1600" smtClean="0"/>
              <a:t>registered users are more than 600,000.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(Importance of software identification)</a:t>
            </a:r>
          </a:p>
          <a:p>
            <a:r>
              <a:rPr kumimoji="1" lang="en-US" altLang="ja-JP" sz="1200" kern="1200" dirty="0" smtClean="0">
                <a:solidFill>
                  <a:schemeClr val="tx1"/>
                </a:solidFill>
                <a:effectLst/>
                <a:latin typeface="+mn-lt"/>
                <a:ea typeface="+mn-ea"/>
                <a:cs typeface="+mn-cs"/>
              </a:rPr>
              <a:t>One way to protect intellectual property of Free Open Source Software is software license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software license grants permissions of</a:t>
            </a:r>
            <a:r>
              <a:rPr kumimoji="1" lang="en-US" altLang="ja-JP" sz="1200" kern="1200" baseline="0" dirty="0" smtClean="0">
                <a:solidFill>
                  <a:schemeClr val="tx1"/>
                </a:solidFill>
                <a:effectLst/>
                <a:latin typeface="+mn-lt"/>
                <a:ea typeface="+mn-ea"/>
                <a:cs typeface="+mn-cs"/>
              </a:rPr>
              <a:t> use, </a:t>
            </a:r>
            <a:r>
              <a:rPr kumimoji="1" lang="en-US" altLang="ja-JP" sz="1200" kern="1200" dirty="0" smtClean="0">
                <a:solidFill>
                  <a:schemeClr val="tx1"/>
                </a:solidFill>
                <a:effectLst/>
                <a:latin typeface="+mn-lt"/>
                <a:ea typeface="+mn-ea"/>
                <a:cs typeface="+mn-cs"/>
              </a:rPr>
              <a:t>and describes the requirements and conditions to get such permission.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Software license identification is the process of Finding corresponding license statements from a known licenses database.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needed, for example, to reuse a component. </a:t>
            </a:r>
          </a:p>
          <a:p>
            <a:r>
              <a:rPr kumimoji="1" lang="en-US" altLang="ja-JP" sz="1200" kern="1200" dirty="0" smtClean="0">
                <a:solidFill>
                  <a:schemeClr val="tx1"/>
                </a:solidFill>
                <a:effectLst/>
                <a:latin typeface="+mn-lt"/>
                <a:ea typeface="+mn-ea"/>
                <a:cs typeface="+mn-cs"/>
              </a:rPr>
              <a:t>If the license is not compatible with the license of  the application, we cannot reuse it.</a:t>
            </a:r>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41</a:t>
            </a:fld>
            <a:endParaRPr kumimoji="1" lang="ja-JP" altLang="en-US"/>
          </a:p>
        </p:txBody>
      </p:sp>
    </p:spTree>
    <p:extLst>
      <p:ext uri="{BB962C8B-B14F-4D97-AF65-F5344CB8AC3E}">
        <p14:creationId xmlns="" xmlns:p14="http://schemas.microsoft.com/office/powerpoint/2010/main" val="1496854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There are</a:t>
            </a:r>
            <a:r>
              <a:rPr kumimoji="1" lang="en-US" altLang="ja-JP" sz="1200" kern="1200" baseline="0" dirty="0" smtClean="0">
                <a:solidFill>
                  <a:schemeClr val="tx1"/>
                </a:solidFill>
                <a:effectLst/>
                <a:latin typeface="+mn-lt"/>
                <a:ea typeface="+mn-ea"/>
                <a:cs typeface="+mn-cs"/>
              </a:rPr>
              <a:t> challenges for license identification.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To identify them, We have inspected some large scale FOSS and OSI</a:t>
            </a:r>
            <a:r>
              <a:rPr kumimoji="1" lang="en-US" altLang="ja-JP" sz="1200" kern="1200" baseline="0" dirty="0" smtClean="0">
                <a:solidFill>
                  <a:schemeClr val="tx1"/>
                </a:solidFill>
                <a:effectLst/>
                <a:latin typeface="+mn-lt"/>
                <a:ea typeface="+mn-ea"/>
                <a:cs typeface="+mn-cs"/>
              </a:rPr>
              <a:t> approved licenses.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The result shows that challenges classified into three categories.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Finding license statement, Language related, License customization.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Each category has three challenges, so we identified 9 challenges.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In the following slides, we explain about these three categories.</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42</a:t>
            </a:fld>
            <a:endParaRPr kumimoji="1" lang="ja-JP" altLang="en-US"/>
          </a:p>
        </p:txBody>
      </p:sp>
    </p:spTree>
    <p:extLst>
      <p:ext uri="{BB962C8B-B14F-4D97-AF65-F5344CB8AC3E}">
        <p14:creationId xmlns="" xmlns:p14="http://schemas.microsoft.com/office/powerpoint/2010/main" val="4256378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One</a:t>
            </a:r>
            <a:r>
              <a:rPr kumimoji="1" lang="en-US" altLang="ja-JP" baseline="0" dirty="0" smtClean="0"/>
              <a:t> of the challenge in "finding license" is that </a:t>
            </a:r>
            <a:r>
              <a:rPr kumimoji="1" lang="en-US" altLang="ja-JP" dirty="0" smtClean="0"/>
              <a:t>l</a:t>
            </a:r>
            <a:r>
              <a:rPr kumimoji="1" lang="en-US" altLang="ja-JP" baseline="0" dirty="0" smtClean="0"/>
              <a:t>icense statements are usually mixed with other text.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Often the first comments in a source file contain text that is not part of the license statement,</a:t>
            </a:r>
            <a:r>
              <a:rPr kumimoji="1" lang="en-US" altLang="ja-JP" baseline="0" dirty="0" smtClean="0"/>
              <a:t> for example the description of the file contents, the change log, ... As</a:t>
            </a:r>
            <a:r>
              <a:rPr kumimoji="1" lang="en-US" altLang="ja-JP" dirty="0" smtClean="0"/>
              <a:t> you can see in this an example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Extracting only text relative to the license can</a:t>
            </a:r>
            <a:r>
              <a:rPr kumimoji="1" lang="en-US" altLang="ja-JP" baseline="0" dirty="0" smtClean="0"/>
              <a:t> be not trivial.</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43</a:t>
            </a:fld>
            <a:endParaRPr kumimoji="1" lang="ja-JP" altLang="en-US"/>
          </a:p>
        </p:txBody>
      </p:sp>
    </p:spTree>
    <p:extLst>
      <p:ext uri="{BB962C8B-B14F-4D97-AF65-F5344CB8AC3E}">
        <p14:creationId xmlns="" xmlns:p14="http://schemas.microsoft.com/office/powerpoint/2010/main" val="115278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One of the challenges in "language related" is that the l</a:t>
            </a:r>
            <a:r>
              <a:rPr lang="en-US" altLang="ja-JP" sz="1200" dirty="0" smtClean="0">
                <a:latin typeface="メイリオ" pitchFamily="50" charset="-128"/>
                <a:ea typeface="メイリオ" pitchFamily="50" charset="-128"/>
                <a:cs typeface="メイリオ" pitchFamily="50" charset="-128"/>
              </a:rPr>
              <a:t>icensors might change the spelling/grammar of the license statement</a:t>
            </a:r>
            <a:r>
              <a:rPr kumimoji="1" lang="en-US" altLang="ja-JP" sz="1200" baseline="0" dirty="0" smtClean="0">
                <a:latin typeface="+mn-lt"/>
                <a:ea typeface="+mn-ea"/>
                <a:cs typeface="+mn-cs"/>
              </a:rPr>
              <a:t>, introduce typos, change punctuation, etc.</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For</a:t>
            </a:r>
            <a:r>
              <a:rPr kumimoji="1" lang="en-US" altLang="ja-JP" baseline="0" dirty="0" smtClean="0"/>
              <a:t> example,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"license" is replaced with "licence",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"it would be useful" is replaced with "it will be useful“</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And so on</a:t>
            </a:r>
          </a:p>
          <a:p>
            <a:endParaRPr kumimoji="1" lang="ja-JP" altLang="en-US" dirty="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44</a:t>
            </a:fld>
            <a:endParaRPr kumimoji="1" lang="ja-JP" altLang="en-US"/>
          </a:p>
        </p:txBody>
      </p:sp>
    </p:spTree>
    <p:extLst>
      <p:ext uri="{BB962C8B-B14F-4D97-AF65-F5344CB8AC3E}">
        <p14:creationId xmlns="" xmlns:p14="http://schemas.microsoft.com/office/powerpoint/2010/main" val="952519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One of the challenges</a:t>
            </a:r>
            <a:r>
              <a:rPr kumimoji="1" lang="en-US" altLang="ja-JP" sz="1200" kern="1200" baseline="0" dirty="0" smtClean="0">
                <a:solidFill>
                  <a:schemeClr val="tx1"/>
                </a:solidFill>
                <a:effectLst/>
                <a:latin typeface="+mn-lt"/>
                <a:ea typeface="+mn-ea"/>
                <a:cs typeface="+mn-cs"/>
              </a:rPr>
              <a:t> in "license customization" is t</a:t>
            </a:r>
            <a:r>
              <a:rPr kumimoji="1" lang="en-US" altLang="ja-JP" sz="1200" kern="1200" dirty="0" smtClean="0">
                <a:solidFill>
                  <a:schemeClr val="tx1"/>
                </a:solidFill>
                <a:effectLst/>
                <a:latin typeface="+mn-lt"/>
                <a:ea typeface="+mn-ea"/>
                <a:cs typeface="+mn-cs"/>
              </a:rPr>
              <a:t>he licensors might also modify, add or remove conditions to well-known licenses</a:t>
            </a:r>
            <a:r>
              <a:rPr kumimoji="1" lang="en-US" altLang="ja-JP" sz="1200" kern="1200" baseline="0" dirty="0" smtClean="0">
                <a:solidFill>
                  <a:schemeClr val="tx1"/>
                </a:solidFill>
                <a:effectLst/>
                <a:latin typeface="+mn-lt"/>
                <a:ea typeface="+mn-ea"/>
                <a:cs typeface="+mn-cs"/>
              </a:rPr>
              <a:t> </a:t>
            </a:r>
            <a:br>
              <a:rPr kumimoji="1" lang="en-US" altLang="ja-JP" sz="1200" kern="1200" baseline="0" dirty="0" smtClean="0">
                <a:solidFill>
                  <a:schemeClr val="tx1"/>
                </a:solidFill>
                <a:effectLst/>
                <a:latin typeface="+mn-lt"/>
                <a:ea typeface="+mn-ea"/>
                <a:cs typeface="+mn-cs"/>
              </a:rPr>
            </a:br>
            <a:r>
              <a:rPr kumimoji="1" lang="en-US" altLang="ja-JP" sz="1200" kern="1200" baseline="0" dirty="0" smtClean="0">
                <a:solidFill>
                  <a:schemeClr val="tx1"/>
                </a:solidFill>
                <a:effectLst/>
                <a:latin typeface="+mn-lt"/>
                <a:ea typeface="+mn-ea"/>
                <a:cs typeface="+mn-cs"/>
              </a:rPr>
              <a:t>and create a new license.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For example,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the MIT/X11 license,</a:t>
            </a:r>
            <a:r>
              <a:rPr kumimoji="1" lang="en-US" altLang="ja-JP" sz="1200" kern="1200" baseline="0" dirty="0" smtClean="0">
                <a:solidFill>
                  <a:schemeClr val="tx1"/>
                </a:solidFill>
                <a:effectLst/>
                <a:latin typeface="+mn-lt"/>
                <a:ea typeface="+mn-ea"/>
                <a:cs typeface="+mn-cs"/>
              </a:rPr>
              <a:t> the sentence </a:t>
            </a:r>
            <a:r>
              <a:rPr kumimoji="1" lang="en-US" altLang="ja-JP" sz="1200" kern="1200" dirty="0" smtClean="0">
                <a:solidFill>
                  <a:schemeClr val="tx1"/>
                </a:solidFill>
                <a:effectLst/>
                <a:latin typeface="+mn-lt"/>
                <a:ea typeface="+mn-ea"/>
                <a:cs typeface="+mn-cs"/>
              </a:rPr>
              <a:t>"Permission to use, copy, modify, </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distribute and sell this software ...” are used.</a:t>
            </a:r>
            <a:endParaRPr kumimoji="1" lang="en-US" altLang="ja-JP" sz="1200" kern="1200" baseline="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However, someone omits the words “and sell".</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45</a:t>
            </a:fld>
            <a:endParaRPr kumimoji="1" lang="ja-JP" altLang="en-US"/>
          </a:p>
        </p:txBody>
      </p:sp>
    </p:spTree>
    <p:extLst>
      <p:ext uri="{BB962C8B-B14F-4D97-AF65-F5344CB8AC3E}">
        <p14:creationId xmlns="" xmlns:p14="http://schemas.microsoft.com/office/powerpoint/2010/main" val="2517558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(Structure</a:t>
            </a:r>
            <a:r>
              <a:rPr kumimoji="1" lang="en-US" altLang="ja-JP" baseline="0" dirty="0" smtClean="0"/>
              <a:t> of our approach)</a:t>
            </a:r>
          </a:p>
          <a:p>
            <a:r>
              <a:rPr kumimoji="1" lang="en-US" altLang="ja-JP" baseline="0" dirty="0" smtClean="0"/>
              <a:t>We propose a sentence-based license identification approach.</a:t>
            </a:r>
          </a:p>
          <a:p>
            <a:r>
              <a:rPr kumimoji="1" lang="en-US" altLang="ja-JP" baseline="0" dirty="0" smtClean="0"/>
              <a:t>This figure represent the structure of our approach.</a:t>
            </a:r>
          </a:p>
          <a:p>
            <a:r>
              <a:rPr kumimoji="1" lang="en-US" altLang="ja-JP" baseline="0" dirty="0" smtClean="0"/>
              <a:t>Our approach use a source file as input and output a license corresponding to it.</a:t>
            </a:r>
          </a:p>
          <a:p>
            <a:r>
              <a:rPr kumimoji="1" lang="en-US" altLang="ja-JP" baseline="0" dirty="0" smtClean="0"/>
              <a:t>This approach is composed of six steps and four knowledge bases.</a:t>
            </a:r>
          </a:p>
          <a:p>
            <a:r>
              <a:rPr kumimoji="1" lang="en-US" altLang="ja-JP" baseline="0" dirty="0" smtClean="0"/>
              <a:t>These knowledge bases are: equivalent phrases, filtering keywords, sentence-token expressions, and rules.</a:t>
            </a:r>
          </a:p>
          <a:p>
            <a:r>
              <a:rPr kumimoji="1" lang="en-US" altLang="ja-JP" baseline="0" dirty="0" smtClean="0"/>
              <a:t>They were created from a FOSS corpus of about 30000 files</a:t>
            </a:r>
          </a:p>
          <a:p>
            <a:r>
              <a:rPr kumimoji="1" lang="en-US" altLang="ja-JP" baseline="0" dirty="0" smtClean="0"/>
              <a:t>I’ll proceed to illustrate each step.</a:t>
            </a:r>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46</a:t>
            </a:fld>
            <a:endParaRPr kumimoji="1" lang="ja-JP" altLang="en-US"/>
          </a:p>
        </p:txBody>
      </p:sp>
    </p:spTree>
    <p:extLst>
      <p:ext uri="{BB962C8B-B14F-4D97-AF65-F5344CB8AC3E}">
        <p14:creationId xmlns="" xmlns:p14="http://schemas.microsoft.com/office/powerpoint/2010/main" val="1309853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"License statement extraction" step extract license statement in a source file.</a:t>
            </a:r>
          </a:p>
          <a:p>
            <a:r>
              <a:rPr kumimoji="1" lang="en-US" altLang="ja-JP" baseline="0" dirty="0" smtClean="0"/>
              <a:t>In our approach, we regard the comments at header as license statement.</a:t>
            </a:r>
          </a:p>
          <a:p>
            <a:r>
              <a:rPr kumimoji="1" lang="en-US" altLang="ja-JP" baseline="0" dirty="0" smtClean="0"/>
              <a:t>For example. in this case, this comment are extracted.</a:t>
            </a:r>
          </a:p>
          <a:p>
            <a:endParaRPr kumimoji="1" lang="en-US" altLang="ja-JP" baseline="0" dirty="0" smtClean="0"/>
          </a:p>
          <a:p>
            <a:endParaRPr kumimoji="1" lang="en-US" altLang="ja-JP" dirty="0" smtClean="0"/>
          </a:p>
          <a:p>
            <a:endParaRPr kumimoji="1" lang="en-US" altLang="ja-JP" dirty="0" smtClean="0"/>
          </a:p>
          <a:p>
            <a:r>
              <a:rPr kumimoji="1" lang="en-US" altLang="ja-JP" dirty="0" smtClean="0"/>
              <a:t>(</a:t>
            </a:r>
            <a:r>
              <a:rPr kumimoji="1" lang="ja-JP" altLang="en-US" dirty="0" smtClean="0"/>
              <a:t>どのように各プロセスでデータが変化していくかを示しながら，各プロセスで何をするかを説明する）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47</a:t>
            </a:fld>
            <a:endParaRPr kumimoji="1" lang="ja-JP" altLang="en-US"/>
          </a:p>
        </p:txBody>
      </p:sp>
    </p:spTree>
    <p:extLst>
      <p:ext uri="{BB962C8B-B14F-4D97-AF65-F5344CB8AC3E}">
        <p14:creationId xmlns="" xmlns:p14="http://schemas.microsoft.com/office/powerpoint/2010/main" val="2189011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“Text segmentation” splits the license statements into sentences.</a:t>
            </a:r>
          </a:p>
          <a:p>
            <a:r>
              <a:rPr kumimoji="1" lang="en-US" altLang="ja-JP" sz="1200" kern="1200" dirty="0" smtClean="0">
                <a:solidFill>
                  <a:schemeClr val="tx1"/>
                </a:solidFill>
                <a:effectLst/>
                <a:latin typeface="+mn-lt"/>
                <a:ea typeface="+mn-ea"/>
                <a:cs typeface="+mn-cs"/>
              </a:rPr>
              <a:t>In this step, Our</a:t>
            </a:r>
            <a:r>
              <a:rPr kumimoji="1" lang="en-US" altLang="ja-JP" sz="1200" kern="1200" baseline="0" dirty="0" smtClean="0">
                <a:solidFill>
                  <a:schemeClr val="tx1"/>
                </a:solidFill>
                <a:effectLst/>
                <a:latin typeface="+mn-lt"/>
                <a:ea typeface="+mn-ea"/>
                <a:cs typeface="+mn-cs"/>
              </a:rPr>
              <a:t> approach split the license statement</a:t>
            </a:r>
            <a:r>
              <a:rPr kumimoji="1" lang="en-US" altLang="ja-JP" sz="1200" kern="1200" dirty="0" smtClean="0">
                <a:solidFill>
                  <a:schemeClr val="tx1"/>
                </a:solidFill>
                <a:effectLst/>
                <a:latin typeface="+mn-lt"/>
                <a:ea typeface="+mn-ea"/>
                <a:cs typeface="+mn-cs"/>
              </a:rPr>
              <a:t> with</a:t>
            </a:r>
            <a:r>
              <a:rPr kumimoji="1" lang="en-US" altLang="ja-JP" sz="1200" kern="1200" baseline="0" dirty="0" smtClean="0">
                <a:solidFill>
                  <a:schemeClr val="tx1"/>
                </a:solidFill>
                <a:effectLst/>
                <a:latin typeface="+mn-lt"/>
                <a:ea typeface="+mn-ea"/>
                <a:cs typeface="+mn-cs"/>
              </a:rPr>
              <a:t> an implementation based on [3] with some heuristics.</a:t>
            </a:r>
          </a:p>
          <a:p>
            <a:r>
              <a:rPr kumimoji="1" lang="en-US" altLang="ja-JP" sz="1200" kern="1200" baseline="0" dirty="0" smtClean="0">
                <a:solidFill>
                  <a:schemeClr val="tx1"/>
                </a:solidFill>
                <a:effectLst/>
                <a:latin typeface="+mn-lt"/>
                <a:ea typeface="+mn-ea"/>
                <a:cs typeface="+mn-cs"/>
              </a:rPr>
              <a:t>This implementation recognize sentences like this and split into sentences.</a:t>
            </a:r>
          </a:p>
          <a:p>
            <a:endParaRPr kumimoji="1" lang="en-US" altLang="ja-JP" baseline="0" dirty="0" smtClean="0"/>
          </a:p>
          <a:p>
            <a:endParaRPr kumimoji="1" lang="en-US" altLang="ja-JP" baseline="0" dirty="0" smtClean="0"/>
          </a:p>
          <a:p>
            <a:r>
              <a:rPr kumimoji="1" lang="en-US" altLang="ja-JP" baseline="0" dirty="0" smtClean="0"/>
              <a:t>([3]</a:t>
            </a:r>
            <a:r>
              <a:rPr kumimoji="1" lang="ja-JP" altLang="en-US" baseline="0" dirty="0" smtClean="0"/>
              <a:t>を基にした．各行の先頭で使われるコメント</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48</a:t>
            </a:fld>
            <a:endParaRPr kumimoji="1" lang="ja-JP" altLang="en-US"/>
          </a:p>
        </p:txBody>
      </p:sp>
    </p:spTree>
    <p:extLst>
      <p:ext uri="{BB962C8B-B14F-4D97-AF65-F5344CB8AC3E}">
        <p14:creationId xmlns="" xmlns:p14="http://schemas.microsoft.com/office/powerpoint/2010/main" val="3327599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(equivalent</a:t>
            </a:r>
            <a:r>
              <a:rPr kumimoji="1" lang="en-US" altLang="ja-JP" baseline="0" dirty="0" smtClean="0"/>
              <a:t> phrase</a:t>
            </a:r>
            <a:r>
              <a:rPr kumimoji="1" lang="ja-JP" altLang="en-US" baseline="0" dirty="0" smtClean="0"/>
              <a:t>の説明</a:t>
            </a:r>
            <a:r>
              <a:rPr kumimoji="1" lang="en-US" altLang="ja-JP" baseline="0" dirty="0" smtClean="0"/>
              <a:t>)</a:t>
            </a:r>
          </a:p>
          <a:p>
            <a:endParaRPr kumimoji="1" lang="en-US" altLang="ja-JP" baseline="0" dirty="0" smtClean="0"/>
          </a:p>
          <a:p>
            <a:r>
              <a:rPr kumimoji="1" lang="en-US" altLang="ja-JP" baseline="0" dirty="0" smtClean="0"/>
              <a:t>"Text normalization" convert any special symbol to a keyword with </a:t>
            </a:r>
            <a:r>
              <a:rPr lang="en-US" altLang="ja-JP" sz="1200" dirty="0" smtClean="0">
                <a:solidFill>
                  <a:schemeClr val="tx1"/>
                </a:solidFill>
              </a:rPr>
              <a:t>Equivalent Phrases.</a:t>
            </a:r>
            <a:endParaRPr kumimoji="1" lang="en-US" altLang="ja-JP" baseline="0" dirty="0" smtClean="0"/>
          </a:p>
          <a:p>
            <a:r>
              <a:rPr kumimoji="1" lang="en-US" altLang="ja-JP" baseline="0" dirty="0" smtClean="0"/>
              <a:t>Equivalent phrases are </a:t>
            </a:r>
            <a:r>
              <a:rPr kumimoji="1" lang="en-US" altLang="ja-JP" sz="1200" baseline="0" dirty="0" smtClean="0">
                <a:solidFill>
                  <a:schemeClr val="tx1"/>
                </a:solidFill>
              </a:rPr>
              <a:t>p</a:t>
            </a:r>
            <a:r>
              <a:rPr lang="en-US" altLang="ja-JP" sz="1200" dirty="0" smtClean="0">
                <a:solidFill>
                  <a:schemeClr val="tx1"/>
                </a:solidFill>
              </a:rPr>
              <a:t>hrases which should be regarded as having the same meaning.</a:t>
            </a:r>
          </a:p>
          <a:p>
            <a:r>
              <a:rPr kumimoji="1" lang="en-US" altLang="ja-JP" dirty="0" smtClean="0"/>
              <a:t>For example,</a:t>
            </a:r>
            <a:r>
              <a:rPr kumimoji="1" lang="en-US" altLang="ja-JP" baseline="0" dirty="0" smtClean="0"/>
              <a:t> the double quotation character is converted into &lt;quotes&gt;.</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49</a:t>
            </a:fld>
            <a:endParaRPr kumimoji="1" lang="ja-JP" altLang="en-US"/>
          </a:p>
        </p:txBody>
      </p:sp>
    </p:spTree>
    <p:extLst>
      <p:ext uri="{BB962C8B-B14F-4D97-AF65-F5344CB8AC3E}">
        <p14:creationId xmlns="" xmlns:p14="http://schemas.microsoft.com/office/powerpoint/2010/main" val="3173432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"Sentence filtering" removes sentences not related to a license</a:t>
            </a:r>
          </a:p>
          <a:p>
            <a:r>
              <a:rPr kumimoji="1" lang="en-US" altLang="ja-JP" sz="1200" kern="1200" dirty="0" smtClean="0">
                <a:solidFill>
                  <a:schemeClr val="tx1"/>
                </a:solidFill>
                <a:effectLst/>
                <a:latin typeface="+mn-lt"/>
                <a:ea typeface="+mn-ea"/>
                <a:cs typeface="+mn-cs"/>
              </a:rPr>
              <a:t>Sentences not containing any “Filtering keywords” are</a:t>
            </a:r>
            <a:r>
              <a:rPr kumimoji="1" lang="en-US" altLang="ja-JP" sz="1200" kern="1200" baseline="0" dirty="0" smtClean="0">
                <a:solidFill>
                  <a:schemeClr val="tx1"/>
                </a:solidFill>
                <a:effectLst/>
                <a:latin typeface="+mn-lt"/>
                <a:ea typeface="+mn-ea"/>
                <a:cs typeface="+mn-cs"/>
              </a:rPr>
              <a:t> removed</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"Filtering keywords" are words often included in license’s sentences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For example, “all rights”, “conditions”, are filtering keywords.</a:t>
            </a:r>
          </a:p>
          <a:p>
            <a:r>
              <a:rPr kumimoji="1" lang="en-US" altLang="ja-JP" sz="1200" kern="1200" dirty="0" smtClean="0">
                <a:solidFill>
                  <a:schemeClr val="tx1"/>
                </a:solidFill>
                <a:effectLst/>
                <a:latin typeface="+mn-lt"/>
                <a:ea typeface="+mn-ea"/>
                <a:cs typeface="+mn-cs"/>
              </a:rPr>
              <a:t>These keyword</a:t>
            </a:r>
            <a:r>
              <a:rPr kumimoji="1" lang="en-US" altLang="ja-JP" sz="1200" kern="1200" baseline="0" dirty="0" smtClean="0">
                <a:solidFill>
                  <a:schemeClr val="tx1"/>
                </a:solidFill>
                <a:effectLst/>
                <a:latin typeface="+mn-lt"/>
                <a:ea typeface="+mn-ea"/>
                <a:cs typeface="+mn-cs"/>
              </a:rPr>
              <a:t>s are in these sentences.</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Sentence "1." and "2." does not include any filtering keyword so they</a:t>
            </a:r>
            <a:r>
              <a:rPr kumimoji="1" lang="en-US" altLang="ja-JP" sz="1200" kern="1200" baseline="0" dirty="0" smtClean="0">
                <a:solidFill>
                  <a:schemeClr val="tx1"/>
                </a:solidFill>
                <a:effectLst/>
                <a:latin typeface="+mn-lt"/>
                <a:ea typeface="+mn-ea"/>
                <a:cs typeface="+mn-cs"/>
              </a:rPr>
              <a:t> are removed.</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After this step, if no sentence left, our approach</a:t>
            </a:r>
            <a:r>
              <a:rPr kumimoji="1" lang="en-US" altLang="ja-JP" baseline="0" dirty="0" smtClean="0"/>
              <a:t> reports "NONE“.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A1 License statements are usually</a:t>
            </a:r>
            <a:r>
              <a:rPr kumimoji="1" lang="en-US" altLang="ja-JP" baseline="0" dirty="0" smtClean="0"/>
              <a:t> mixed with other text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キーワードの説明</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t>
            </a:r>
            <a:r>
              <a:rPr kumimoji="1" lang="ja-JP" altLang="en-US" baseline="0" dirty="0" smtClean="0"/>
              <a:t>この時点で文が残らなかったら</a:t>
            </a:r>
            <a:r>
              <a:rPr kumimoji="1" lang="en-US" altLang="ja-JP" baseline="0" dirty="0" smtClean="0"/>
              <a:t>NONE)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If no sentence exist after this process, Ninka report NONE.</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50</a:t>
            </a:fld>
            <a:endParaRPr kumimoji="1" lang="ja-JP" altLang="en-US"/>
          </a:p>
        </p:txBody>
      </p:sp>
    </p:spTree>
    <p:extLst>
      <p:ext uri="{BB962C8B-B14F-4D97-AF65-F5344CB8AC3E}">
        <p14:creationId xmlns="" xmlns:p14="http://schemas.microsoft.com/office/powerpoint/2010/main" val="266537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defTabSz="922338"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defTabSz="922338"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defTabSz="922338"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defTabSz="922338"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B5E972BB-8885-460E-91FB-CBDBD4BAE4BA}" type="slidenum">
              <a:rPr lang="en-US" altLang="ja-JP" smtClean="0"/>
              <a:pPr eaLnBrk="1" hangingPunct="1"/>
              <a:t>7</a:t>
            </a:fld>
            <a:endParaRPr lang="en-US" altLang="ja-JP"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sz="1600" smtClean="0"/>
              <a:t>SourceForge is a large ...</a:t>
            </a:r>
          </a:p>
          <a:p>
            <a:pPr eaLnBrk="1" hangingPunct="1"/>
            <a:endParaRPr lang="en-US" altLang="ja-JP" sz="1600" smtClean="0"/>
          </a:p>
          <a:p>
            <a:pPr eaLnBrk="1" hangingPunct="1"/>
            <a:r>
              <a:rPr lang="en-US" altLang="ja-JP" sz="1600" smtClean="0"/>
              <a:t>It provides version control, communication support, and many other features necessary for open source development.</a:t>
            </a:r>
          </a:p>
          <a:p>
            <a:pPr eaLnBrk="1" hangingPunct="1"/>
            <a:endParaRPr lang="en-US" altLang="ja-JP" sz="1600" smtClean="0"/>
          </a:p>
          <a:p>
            <a:pPr eaLnBrk="1" hangingPunct="1"/>
            <a:r>
              <a:rPr lang="en-US" altLang="ja-JP" sz="1600" smtClean="0"/>
              <a:t>It hosts more than 60,000 projects, and</a:t>
            </a:r>
          </a:p>
          <a:p>
            <a:pPr eaLnBrk="1" hangingPunct="1"/>
            <a:r>
              <a:rPr lang="en-US" altLang="ja-JP" sz="1600" smtClean="0"/>
              <a:t>registered users are more than 600,000.</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“Sentence token matching” converts a sentence to a tokens based on sentence-token expressions.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sentence token expression consists of a sentence token</a:t>
            </a:r>
            <a:r>
              <a:rPr kumimoji="1" lang="en-US" altLang="ja-JP" sz="1200" kern="1200" baseline="0" dirty="0" smtClean="0">
                <a:solidFill>
                  <a:schemeClr val="tx1"/>
                </a:solidFill>
                <a:effectLst/>
                <a:latin typeface="+mn-lt"/>
                <a:ea typeface="+mn-ea"/>
                <a:cs typeface="+mn-cs"/>
              </a:rPr>
              <a:t> and a </a:t>
            </a:r>
            <a:r>
              <a:rPr kumimoji="1" lang="en-US" altLang="ja-JP" sz="1200" kern="1200" dirty="0" smtClean="0">
                <a:solidFill>
                  <a:schemeClr val="tx1"/>
                </a:solidFill>
                <a:effectLst/>
                <a:latin typeface="+mn-lt"/>
                <a:ea typeface="+mn-ea"/>
                <a:cs typeface="+mn-cs"/>
              </a:rPr>
              <a:t>regular expression pattern.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For example, the third sentence matches the "</a:t>
            </a:r>
            <a:r>
              <a:rPr kumimoji="1" lang="en-US" altLang="ja-JP" sz="1200" kern="1200" dirty="0" err="1" smtClean="0">
                <a:solidFill>
                  <a:schemeClr val="tx1"/>
                </a:solidFill>
                <a:effectLst/>
                <a:latin typeface="+mn-lt"/>
                <a:ea typeface="+mn-ea"/>
                <a:cs typeface="+mn-cs"/>
              </a:rPr>
              <a:t>BSDcondSource</a:t>
            </a:r>
            <a:r>
              <a:rPr kumimoji="1" lang="en-US" altLang="ja-JP" sz="1200" kern="1200" dirty="0" smtClean="0">
                <a:solidFill>
                  <a:schemeClr val="tx1"/>
                </a:solidFill>
                <a:effectLst/>
                <a:latin typeface="+mn-lt"/>
                <a:ea typeface="+mn-ea"/>
                <a:cs typeface="+mn-cs"/>
              </a:rPr>
              <a:t>" sentence-token</a:t>
            </a:r>
            <a:r>
              <a:rPr kumimoji="1" lang="en-US" altLang="ja-JP" sz="1200" kern="1200" baseline="0" dirty="0" smtClean="0">
                <a:solidFill>
                  <a:schemeClr val="tx1"/>
                </a:solidFill>
                <a:effectLst/>
                <a:latin typeface="+mn-lt"/>
                <a:ea typeface="+mn-ea"/>
                <a:cs typeface="+mn-cs"/>
              </a:rPr>
              <a:t> expression, so,  this sentence is converted to "</a:t>
            </a:r>
            <a:r>
              <a:rPr kumimoji="1" lang="en-US" altLang="ja-JP" sz="1200" kern="1200" baseline="0" dirty="0" err="1" smtClean="0">
                <a:solidFill>
                  <a:schemeClr val="tx1"/>
                </a:solidFill>
                <a:effectLst/>
                <a:latin typeface="+mn-lt"/>
                <a:ea typeface="+mn-ea"/>
                <a:cs typeface="+mn-cs"/>
              </a:rPr>
              <a:t>BSDcondSource</a:t>
            </a:r>
            <a:r>
              <a:rPr kumimoji="1" lang="en-US" altLang="ja-JP" sz="1200" kern="1200" baseline="0" dirty="0" smtClean="0">
                <a:solidFill>
                  <a:schemeClr val="tx1"/>
                </a:solidFill>
                <a:effectLst/>
                <a:latin typeface="+mn-lt"/>
                <a:ea typeface="+mn-ea"/>
                <a:cs typeface="+mn-cs"/>
              </a:rPr>
              <a:t>".</a:t>
            </a:r>
          </a:p>
          <a:p>
            <a:r>
              <a:rPr kumimoji="1" lang="en-US" altLang="ja-JP" sz="1200" kern="1200" baseline="0" dirty="0" smtClean="0">
                <a:solidFill>
                  <a:schemeClr val="tx1"/>
                </a:solidFill>
                <a:effectLst/>
                <a:latin typeface="+mn-lt"/>
                <a:ea typeface="+mn-ea"/>
                <a:cs typeface="+mn-cs"/>
              </a:rPr>
              <a:t>In the same way, these sentences is converted like this.</a:t>
            </a:r>
          </a:p>
          <a:p>
            <a:r>
              <a:rPr kumimoji="1" lang="en-US" altLang="ja-JP" sz="1200" kern="1200" baseline="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en-US" altLang="ja-JP" dirty="0" smtClean="0"/>
          </a:p>
          <a:p>
            <a:r>
              <a:rPr kumimoji="1" lang="en-US" altLang="ja-JP" dirty="0" smtClean="0"/>
              <a:t>A2 Files might</a:t>
            </a:r>
            <a:r>
              <a:rPr kumimoji="1" lang="en-US" altLang="ja-JP" baseline="0" dirty="0" smtClean="0"/>
              <a:t> reference another file where might contain multiple</a:t>
            </a:r>
          </a:p>
          <a:p>
            <a:r>
              <a:rPr kumimoji="1" lang="en-US" altLang="ja-JP" baseline="0" dirty="0" smtClean="0"/>
              <a:t>(</a:t>
            </a:r>
            <a:r>
              <a:rPr kumimoji="1" lang="ja-JP" altLang="en-US" baseline="0" dirty="0" smtClean="0"/>
              <a:t>テキストの</a:t>
            </a:r>
            <a:endParaRPr kumimoji="1" lang="en-US" altLang="ja-JP" baseline="0" dirty="0" smtClean="0"/>
          </a:p>
          <a:p>
            <a:r>
              <a:rPr kumimoji="1" lang="en-US" altLang="ja-JP" baseline="0" dirty="0" smtClean="0"/>
              <a:t>B1 Licensing statements contain spelling errors</a:t>
            </a:r>
          </a:p>
          <a:p>
            <a:r>
              <a:rPr kumimoji="1" lang="en-US" altLang="ja-JP" baseline="0" dirty="0" smtClean="0"/>
              <a:t>B3 Licensors change the spelling / grammar of the license statement</a:t>
            </a:r>
          </a:p>
          <a:p>
            <a:r>
              <a:rPr kumimoji="1" lang="en-US" altLang="ja-JP" baseline="0" dirty="0" smtClean="0"/>
              <a:t>C1 Several license must be customized when used</a:t>
            </a:r>
          </a:p>
          <a:p>
            <a:endParaRPr kumimoji="1" lang="en-US" altLang="ja-JP" baseline="0" dirty="0" smtClean="0"/>
          </a:p>
          <a:p>
            <a:r>
              <a:rPr kumimoji="1" lang="ja-JP" altLang="en-US" dirty="0" smtClean="0"/>
              <a:t>このステップと次のステップを通して</a:t>
            </a:r>
            <a:r>
              <a:rPr kumimoji="1" lang="en-US" altLang="ja-JP" dirty="0" smtClean="0"/>
              <a:t>matching</a:t>
            </a:r>
            <a:r>
              <a:rPr kumimoji="1" lang="ja-JP" altLang="en-US" dirty="0" smtClean="0"/>
              <a:t>が取れなかったら</a:t>
            </a:r>
            <a:r>
              <a:rPr kumimoji="1" lang="en-US" altLang="ja-JP" dirty="0" smtClean="0"/>
              <a:t>UNKNOWN</a:t>
            </a:r>
            <a:endParaRPr kumimoji="1" lang="ja-JP" altLang="en-US" dirty="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51</a:t>
            </a:fld>
            <a:endParaRPr kumimoji="1" lang="ja-JP" altLang="en-US"/>
          </a:p>
        </p:txBody>
      </p:sp>
    </p:spTree>
    <p:extLst>
      <p:ext uri="{BB962C8B-B14F-4D97-AF65-F5344CB8AC3E}">
        <p14:creationId xmlns="" xmlns:p14="http://schemas.microsoft.com/office/powerpoint/2010/main" val="1735103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“License Rule matching” converts sentence-tokens into license name using license rules.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license rule represents the relations between a license name and a sequence of sentence tokens.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Our approach matches a sequence of sentence tokens against rules and convert them into a license name corresponding to the rule can match it.</a:t>
            </a:r>
            <a:endParaRPr kumimoji="1" lang="ja-JP" altLang="ja-JP" sz="1200" kern="1200" dirty="0" smtClean="0">
              <a:solidFill>
                <a:schemeClr val="tx1"/>
              </a:solidFill>
              <a:effectLst/>
              <a:latin typeface="+mn-lt"/>
              <a:ea typeface="+mn-ea"/>
              <a:cs typeface="+mn-cs"/>
            </a:endParaRPr>
          </a:p>
          <a:p>
            <a:r>
              <a:rPr kumimoji="1" lang="en-US" altLang="ja-JP" dirty="0" smtClean="0"/>
              <a:t>For example</a:t>
            </a:r>
            <a:r>
              <a:rPr kumimoji="1" lang="en-US" altLang="ja-JP" baseline="0" dirty="0" smtClean="0"/>
              <a:t>, this sequence of sentence tokens match BSD2 rule.</a:t>
            </a:r>
          </a:p>
          <a:p>
            <a:r>
              <a:rPr kumimoji="1" lang="en-US" altLang="ja-JP" baseline="0" dirty="0" smtClean="0"/>
              <a:t>So, these sentence tokens is converted to "BSD2".</a:t>
            </a:r>
          </a:p>
          <a:p>
            <a:r>
              <a:rPr kumimoji="1" lang="en-US" altLang="ja-JP" baseline="0" dirty="0" smtClean="0"/>
              <a:t>If no rule matches this sequence of sentence tokens, Our approach report "UNKNOWN".</a:t>
            </a:r>
            <a:endParaRPr kumimoji="1" lang="en-US" altLang="ja-JP" dirty="0" smtClean="0"/>
          </a:p>
          <a:p>
            <a:endParaRPr kumimoji="1" lang="en-US" altLang="ja-JP" dirty="0" smtClean="0"/>
          </a:p>
          <a:p>
            <a:r>
              <a:rPr kumimoji="1" lang="en-US" altLang="ja-JP" dirty="0" smtClean="0"/>
              <a:t>A3 Files might contain multiple licenses</a:t>
            </a:r>
          </a:p>
          <a:p>
            <a:r>
              <a:rPr kumimoji="1" lang="en-US" altLang="ja-JP" dirty="0" smtClean="0"/>
              <a:t>B2 A given license is referred</a:t>
            </a:r>
            <a:r>
              <a:rPr kumimoji="1" lang="en-US" altLang="ja-JP" baseline="0" dirty="0" smtClean="0"/>
              <a:t> in different ways</a:t>
            </a:r>
            <a:endParaRPr kumimoji="1" lang="en-US" altLang="ja-JP" dirty="0" smtClean="0"/>
          </a:p>
          <a:p>
            <a:r>
              <a:rPr kumimoji="1" lang="en-US" altLang="ja-JP" dirty="0" smtClean="0"/>
              <a:t>C2 Licensors modify, add or remove conditions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C3 Licensors modify licenses for various intents</a:t>
            </a:r>
          </a:p>
          <a:p>
            <a:endParaRPr kumimoji="1" lang="en-US" altLang="ja-JP" dirty="0" smtClean="0"/>
          </a:p>
          <a:p>
            <a:r>
              <a:rPr kumimoji="1" lang="en-US" altLang="ja-JP" dirty="0" smtClean="0"/>
              <a:t>If there</a:t>
            </a:r>
            <a:r>
              <a:rPr kumimoji="1" lang="en-US" altLang="ja-JP" baseline="0" dirty="0" smtClean="0"/>
              <a:t> is no rule matching with the </a:t>
            </a:r>
            <a:r>
              <a:rPr kumimoji="1" lang="en-US" altLang="ja-JP" baseline="0" dirty="0" err="1" smtClean="0"/>
              <a:t>seaquence</a:t>
            </a:r>
            <a:r>
              <a:rPr kumimoji="1" lang="en-US" altLang="ja-JP" baseline="0" dirty="0" smtClean="0"/>
              <a:t> of sentence tokens, Ninka report UNKNOWN.</a:t>
            </a:r>
            <a:endParaRPr kumimoji="1" lang="ja-JP" altLang="en-US" dirty="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52</a:t>
            </a:fld>
            <a:endParaRPr kumimoji="1" lang="ja-JP" altLang="en-US"/>
          </a:p>
        </p:txBody>
      </p:sp>
    </p:spTree>
    <p:extLst>
      <p:ext uri="{BB962C8B-B14F-4D97-AF65-F5344CB8AC3E}">
        <p14:creationId xmlns="" xmlns:p14="http://schemas.microsoft.com/office/powerpoint/2010/main" val="126529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To identify a license of a source file automatically, we developed </a:t>
            </a:r>
            <a:r>
              <a:rPr lang="en-US" altLang="ja-JP" dirty="0" smtClean="0"/>
              <a:t>Ninka, an </a:t>
            </a:r>
            <a:r>
              <a:rPr lang="en-US" altLang="ja-JP" dirty="0"/>
              <a:t>automatic license identification </a:t>
            </a:r>
            <a:r>
              <a:rPr lang="en-US" altLang="ja-JP" dirty="0" smtClean="0"/>
              <a:t>tool.</a:t>
            </a:r>
            <a:endParaRPr lang="ja-JP" altLang="ja-JP" dirty="0"/>
          </a:p>
          <a:p>
            <a:r>
              <a:rPr lang="en-US" altLang="ja-JP" dirty="0"/>
              <a:t>This tool use source files as input and report a license name corresponding to the license of the source file.</a:t>
            </a:r>
          </a:p>
          <a:p>
            <a:r>
              <a:rPr lang="en-US" altLang="ja-JP" dirty="0" smtClean="0"/>
              <a:t>Ninka identify licenses</a:t>
            </a:r>
            <a:r>
              <a:rPr lang="en-US" altLang="ja-JP" baseline="0" dirty="0" smtClean="0"/>
              <a:t> of a source file from the comments of it using knowledge base.</a:t>
            </a:r>
            <a:endParaRPr lang="en-US" altLang="ja-JP" dirty="0" smtClean="0"/>
          </a:p>
          <a:p>
            <a:r>
              <a:rPr lang="en-US" altLang="ja-JP" dirty="0" smtClean="0"/>
              <a:t>Ninka recognizes </a:t>
            </a:r>
            <a:r>
              <a:rPr lang="en-US" altLang="ja-JP" dirty="0"/>
              <a:t>112 licenses.</a:t>
            </a:r>
            <a:endParaRPr lang="ja-JP" altLang="ja-JP" dirty="0"/>
          </a:p>
          <a:p>
            <a:r>
              <a:rPr lang="en-US" altLang="ja-JP" dirty="0"/>
              <a:t>For example, BSD3 license (BSD 3-caluse license), GPLv2 (GNU Public license Version2 or later)</a:t>
            </a:r>
            <a:endParaRPr lang="ja-JP" altLang="ja-JP" dirty="0"/>
          </a:p>
          <a:p>
            <a:r>
              <a:rPr lang="en-US" altLang="ja-JP" dirty="0"/>
              <a:t>This tool </a:t>
            </a:r>
            <a:r>
              <a:rPr lang="en-US" altLang="ja-JP" dirty="0" smtClean="0"/>
              <a:t>has</a:t>
            </a:r>
            <a:r>
              <a:rPr lang="en-US" altLang="ja-JP" baseline="0" dirty="0" smtClean="0"/>
              <a:t> 96.6% precision.</a:t>
            </a:r>
            <a:endParaRPr lang="ja-JP" altLang="ja-JP" dirty="0" smtClean="0"/>
          </a:p>
          <a:p>
            <a:r>
              <a:rPr lang="en-US" altLang="ja-JP" dirty="0" smtClean="0"/>
              <a:t>About the detail of Ninka, we will report on</a:t>
            </a:r>
            <a:r>
              <a:rPr lang="en-US" altLang="ja-JP" baseline="0" dirty="0" smtClean="0"/>
              <a:t> Friday in </a:t>
            </a:r>
            <a:r>
              <a:rPr lang="en-US" altLang="ja-JP" dirty="0" smtClean="0"/>
              <a:t>ASE 2010.</a:t>
            </a:r>
            <a:endParaRPr lang="ja-JP" altLang="ja-JP" dirty="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53</a:t>
            </a:fld>
            <a:endParaRPr kumimoji="1" lang="ja-JP" altLang="en-US"/>
          </a:p>
        </p:txBody>
      </p:sp>
    </p:spTree>
    <p:extLst>
      <p:ext uri="{BB962C8B-B14F-4D97-AF65-F5344CB8AC3E}">
        <p14:creationId xmlns="" xmlns:p14="http://schemas.microsoft.com/office/powerpoint/2010/main" val="1341212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(Ninka has highest precision and does it efficiently)</a:t>
            </a:r>
          </a:p>
          <a:p>
            <a:r>
              <a:rPr kumimoji="1" lang="en-US" altLang="ja-JP" sz="1200" kern="1200" dirty="0" smtClean="0">
                <a:solidFill>
                  <a:schemeClr val="tx1"/>
                </a:solidFill>
                <a:effectLst/>
                <a:latin typeface="+mn-lt"/>
                <a:ea typeface="+mn-ea"/>
                <a:cs typeface="+mn-cs"/>
              </a:rPr>
              <a:t>This table shows the result.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Best score are in the</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bold typeface</a:t>
            </a:r>
          </a:p>
          <a:p>
            <a:r>
              <a:rPr kumimoji="1" lang="en-US" altLang="ja-JP" sz="1200" kern="1200" dirty="0" smtClean="0">
                <a:solidFill>
                  <a:schemeClr val="tx1"/>
                </a:solidFill>
                <a:effectLst/>
                <a:latin typeface="+mn-lt"/>
                <a:ea typeface="+mn-ea"/>
                <a:cs typeface="+mn-cs"/>
              </a:rPr>
              <a:t>The results show that ninka has the highest precision and faster execution time</a:t>
            </a:r>
            <a:endParaRPr kumimoji="1" lang="en-US" altLang="ja-JP" sz="1200" kern="1200" baseline="0" dirty="0" smtClean="0">
              <a:solidFill>
                <a:schemeClr val="tx1"/>
              </a:solidFill>
              <a:effectLst/>
              <a:latin typeface="+mn-lt"/>
              <a:ea typeface="+mn-ea"/>
              <a:cs typeface="+mn-cs"/>
            </a:endParaRPr>
          </a:p>
          <a:p>
            <a:endParaRPr kumimoji="1" lang="en-US" altLang="ja-JP" baseline="0" dirty="0" smtClean="0"/>
          </a:p>
          <a:p>
            <a:r>
              <a:rPr kumimoji="1" lang="en-US" altLang="ja-JP" baseline="0" dirty="0" smtClean="0"/>
              <a:t>(Recall</a:t>
            </a:r>
            <a:r>
              <a:rPr kumimoji="1" lang="ja-JP" altLang="en-US" baseline="0" dirty="0" smtClean="0"/>
              <a:t>の定義を回答率と同じにする）</a:t>
            </a:r>
            <a:endParaRPr kumimoji="1" lang="en-US" altLang="ja-JP" baseline="0" dirty="0" smtClean="0"/>
          </a:p>
          <a:p>
            <a:r>
              <a:rPr kumimoji="1" lang="en-US" altLang="ja-JP" baseline="0" dirty="0" smtClean="0"/>
              <a:t>(</a:t>
            </a:r>
            <a:r>
              <a:rPr kumimoji="1" lang="en-US" altLang="ja-JP" baseline="0" dirty="0" err="1" smtClean="0"/>
              <a:t>ohcount</a:t>
            </a:r>
            <a:r>
              <a:rPr kumimoji="1" lang="en-US" altLang="ja-JP" baseline="0" dirty="0" smtClean="0"/>
              <a:t>, OSLC</a:t>
            </a:r>
            <a:r>
              <a:rPr kumimoji="1" lang="ja-JP" altLang="en-US" baseline="0" dirty="0" smtClean="0"/>
              <a:t>の</a:t>
            </a:r>
            <a:r>
              <a:rPr kumimoji="1" lang="en-US" altLang="ja-JP" baseline="0" dirty="0" smtClean="0"/>
              <a:t>Recall 100%</a:t>
            </a:r>
            <a:r>
              <a:rPr kumimoji="1" lang="ja-JP" altLang="en-US" baseline="0" dirty="0" smtClean="0"/>
              <a:t>）</a:t>
            </a: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54</a:t>
            </a:fld>
            <a:endParaRPr kumimoji="1" lang="ja-JP" altLang="en-US"/>
          </a:p>
        </p:txBody>
      </p:sp>
    </p:spTree>
    <p:extLst>
      <p:ext uri="{BB962C8B-B14F-4D97-AF65-F5344CB8AC3E}">
        <p14:creationId xmlns="" xmlns:p14="http://schemas.microsoft.com/office/powerpoint/2010/main" val="781016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(Result of sub question "</a:t>
            </a:r>
            <a:r>
              <a:rPr lang="en-US" altLang="ja-JP" dirty="0" smtClean="0"/>
              <a:t>What licenses are used in </a:t>
            </a:r>
            <a:r>
              <a:rPr lang="en-US" altLang="ja-JP" dirty="0" err="1" smtClean="0"/>
              <a:t>Debian</a:t>
            </a:r>
            <a:r>
              <a:rPr lang="en-US" altLang="ja-JP" dirty="0" smtClean="0"/>
              <a:t>?</a:t>
            </a:r>
            <a:r>
              <a:rPr kumimoji="1" lang="en-US" altLang="ja-JP" dirty="0" smtClean="0"/>
              <a:t>")</a:t>
            </a:r>
          </a:p>
          <a:p>
            <a:r>
              <a:rPr kumimoji="1" lang="en-US" altLang="ja-JP" baseline="0" dirty="0" smtClean="0"/>
              <a:t>So, "</a:t>
            </a:r>
            <a:r>
              <a:rPr lang="en-US" altLang="ja-JP" dirty="0" smtClean="0"/>
              <a:t>What licenses are used in Debian?</a:t>
            </a:r>
            <a:r>
              <a:rPr kumimoji="1" lang="en-US" altLang="ja-JP" baseline="0" dirty="0" smtClean="0"/>
              <a:t>“</a:t>
            </a:r>
          </a:p>
          <a:p>
            <a:r>
              <a:rPr kumimoji="1" lang="en-US" altLang="ja-JP" baseline="0" dirty="0" smtClean="0"/>
              <a:t>This table shows the number of files under each license. </a:t>
            </a:r>
          </a:p>
          <a:p>
            <a:r>
              <a:rPr kumimoji="1" lang="en-US" altLang="ja-JP" baseline="0" dirty="0" smtClean="0"/>
              <a:t>This tables shows that </a:t>
            </a:r>
            <a:r>
              <a:rPr lang="en-US" altLang="ja-JP" dirty="0" smtClean="0"/>
              <a:t>NONE is most</a:t>
            </a:r>
            <a:r>
              <a:rPr lang="en-US" altLang="ja-JP" baseline="0" dirty="0" smtClean="0"/>
              <a:t> popular and </a:t>
            </a:r>
            <a:r>
              <a:rPr kumimoji="1" lang="en-US" altLang="ja-JP" dirty="0" smtClean="0"/>
              <a:t>GPLv2+</a:t>
            </a:r>
            <a:r>
              <a:rPr lang="ja-JP" altLang="en-US" dirty="0" smtClean="0"/>
              <a:t> </a:t>
            </a:r>
            <a:r>
              <a:rPr lang="en-US" altLang="ja-JP" dirty="0" smtClean="0"/>
              <a:t>is second most used license.</a:t>
            </a:r>
          </a:p>
          <a:p>
            <a:endParaRPr kumimoji="1" lang="ja-JP" altLang="en-US" dirty="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55</a:t>
            </a:fld>
            <a:endParaRPr kumimoji="1" lang="ja-JP" altLang="en-US"/>
          </a:p>
        </p:txBody>
      </p:sp>
    </p:spTree>
    <p:extLst>
      <p:ext uri="{BB962C8B-B14F-4D97-AF65-F5344CB8AC3E}">
        <p14:creationId xmlns="" xmlns:p14="http://schemas.microsoft.com/office/powerpoint/2010/main" val="2705499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802">
              <a:defRPr/>
            </a:pPr>
            <a:r>
              <a:rPr kumimoji="1" lang="en-US" altLang="ja-JP" dirty="0" smtClean="0"/>
              <a:t>(Result of sub question "</a:t>
            </a:r>
            <a:r>
              <a:rPr lang="en-US" altLang="ja-JP" dirty="0" smtClean="0"/>
              <a:t>Do different programming languages use different licenses?</a:t>
            </a:r>
            <a:r>
              <a:rPr kumimoji="1" lang="en-US" altLang="ja-JP" dirty="0" smtClean="0"/>
              <a:t>")</a:t>
            </a:r>
            <a:endParaRPr kumimoji="1" lang="ja-JP" altLang="en-US" dirty="0" smtClean="0"/>
          </a:p>
          <a:p>
            <a:r>
              <a:rPr kumimoji="1" lang="en-US" altLang="ja-JP" sz="1200" kern="1200" dirty="0" smtClean="0">
                <a:solidFill>
                  <a:schemeClr val="tx1"/>
                </a:solidFill>
                <a:effectLst/>
                <a:latin typeface="+mn-lt"/>
                <a:ea typeface="+mn-ea"/>
                <a:cs typeface="+mn-cs"/>
              </a:rPr>
              <a:t>To answer the question "Do different programming languages use different licenses?”</a:t>
            </a:r>
            <a:r>
              <a:rPr kumimoji="1" lang="en-US" altLang="ja-JP" sz="1200" kern="1200" baseline="0" dirty="0" smtClean="0">
                <a:solidFill>
                  <a:schemeClr val="tx1"/>
                </a:solidFill>
                <a:effectLst/>
                <a:latin typeface="+mn-lt"/>
                <a:ea typeface="+mn-ea"/>
                <a:cs typeface="+mn-cs"/>
              </a:rPr>
              <a:t> w</a:t>
            </a:r>
            <a:r>
              <a:rPr kumimoji="1" lang="en-US" altLang="ja-JP" sz="1200" kern="1200" dirty="0" smtClean="0">
                <a:solidFill>
                  <a:schemeClr val="tx1"/>
                </a:solidFill>
                <a:effectLst/>
                <a:latin typeface="+mn-lt"/>
                <a:ea typeface="+mn-ea"/>
                <a:cs typeface="+mn-cs"/>
              </a:rPr>
              <a:t>e examined the number of files written in each programming language under each license.</a:t>
            </a:r>
            <a:endParaRPr kumimoji="1" lang="ja-JP" altLang="ja-JP" sz="1200" kern="1200" dirty="0" smtClean="0">
              <a:solidFill>
                <a:schemeClr val="tx1"/>
              </a:solidFill>
              <a:effectLst/>
              <a:latin typeface="+mn-lt"/>
              <a:ea typeface="+mn-ea"/>
              <a:cs typeface="+mn-cs"/>
            </a:endParaRPr>
          </a:p>
          <a:p>
            <a:r>
              <a:rPr kumimoji="1" lang="en-US" altLang="ja-JP" sz="1200" b="0" i="0" kern="1200" dirty="0" smtClean="0">
                <a:solidFill>
                  <a:schemeClr val="tx1"/>
                </a:solidFill>
                <a:effectLst/>
                <a:latin typeface="+mn-lt"/>
                <a:ea typeface="+mn-ea"/>
                <a:cs typeface="+mn-cs"/>
              </a:rPr>
              <a:t>due to time constraints, we show the results on</a:t>
            </a:r>
            <a:r>
              <a:rPr kumimoji="1" lang="en-US" altLang="ja-JP" sz="1200" b="0" i="0" kern="1200" baseline="0" dirty="0" smtClean="0">
                <a:solidFill>
                  <a:schemeClr val="tx1"/>
                </a:solidFill>
                <a:effectLst/>
                <a:latin typeface="+mn-lt"/>
                <a:ea typeface="+mn-ea"/>
                <a:cs typeface="+mn-cs"/>
              </a:rPr>
              <a:t> only Java and Perl.</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case of Java, the Most frequent used license was CCDDLv1orGPLv2. This license is used in only few applications but these applications have many files.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Finally, In case of Perl, “</a:t>
            </a:r>
            <a:r>
              <a:rPr kumimoji="1" lang="en-US" altLang="ja-JP" sz="1200" kern="1200" dirty="0" err="1" smtClean="0">
                <a:solidFill>
                  <a:schemeClr val="tx1"/>
                </a:solidFill>
                <a:effectLst/>
                <a:latin typeface="+mn-lt"/>
                <a:ea typeface="+mn-ea"/>
                <a:cs typeface="+mn-cs"/>
              </a:rPr>
              <a:t>SameAsPerl</a:t>
            </a:r>
            <a:r>
              <a:rPr kumimoji="1" lang="en-US" altLang="ja-JP" sz="1200" kern="1200" dirty="0" smtClean="0">
                <a:solidFill>
                  <a:schemeClr val="tx1"/>
                </a:solidFill>
                <a:effectLst/>
                <a:latin typeface="+mn-lt"/>
                <a:ea typeface="+mn-ea"/>
                <a:cs typeface="+mn-cs"/>
              </a:rPr>
              <a:t>” is frequent used license. </a:t>
            </a:r>
          </a:p>
          <a:p>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SameAsPerl</a:t>
            </a:r>
            <a:r>
              <a:rPr kumimoji="1" lang="en-US" altLang="ja-JP" sz="1200" kern="1200" dirty="0" smtClean="0">
                <a:solidFill>
                  <a:schemeClr val="tx1"/>
                </a:solidFill>
                <a:effectLst/>
                <a:latin typeface="+mn-lt"/>
                <a:ea typeface="+mn-ea"/>
                <a:cs typeface="+mn-cs"/>
              </a:rPr>
              <a:t>" means the same license as Perl.</a:t>
            </a:r>
          </a:p>
          <a:p>
            <a:r>
              <a:rPr kumimoji="1" lang="en-US" altLang="ja-JP" sz="1200" kern="1200" dirty="0" smtClean="0">
                <a:solidFill>
                  <a:schemeClr val="tx1"/>
                </a:solidFill>
                <a:effectLst/>
                <a:latin typeface="+mn-lt"/>
                <a:ea typeface="+mn-ea"/>
                <a:cs typeface="+mn-cs"/>
              </a:rPr>
              <a:t>This license is different from other license in that this license is an indirect license.</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case of C, GPLv2, Lesser GPLv2.1+ related to Free Software Foundation is most frequent used license.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case of C++, GPLv2 or LGPLv2 or MPLv1.1 is most frequent used license because of Mozilla.)</a:t>
            </a:r>
            <a:endParaRPr kumimoji="1" lang="ja-JP"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56</a:t>
            </a:fld>
            <a:endParaRPr kumimoji="1" lang="ja-JP" altLang="en-US"/>
          </a:p>
        </p:txBody>
      </p:sp>
    </p:spTree>
    <p:extLst>
      <p:ext uri="{BB962C8B-B14F-4D97-AF65-F5344CB8AC3E}">
        <p14:creationId xmlns="" xmlns:p14="http://schemas.microsoft.com/office/powerpoint/2010/main" val="734750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(Research</a:t>
            </a:r>
            <a:r>
              <a:rPr kumimoji="1" lang="en-US" altLang="ja-JP" baseline="0" dirty="0" smtClean="0"/>
              <a:t> Question 2, We found some problem in some FOSS with Ninka.)</a:t>
            </a:r>
          </a:p>
          <a:p>
            <a:r>
              <a:rPr kumimoji="1" lang="en-US" altLang="ja-JP" sz="1200" kern="1200" dirty="0" smtClean="0">
                <a:solidFill>
                  <a:schemeClr val="tx1"/>
                </a:solidFill>
                <a:effectLst/>
                <a:latin typeface="+mn-lt"/>
                <a:ea typeface="+mn-ea"/>
                <a:cs typeface="+mn-cs"/>
              </a:rPr>
              <a:t>For addressing research question 2 "When present, what types of errors do license statements have?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observed several potential problems in the licensing of various applications that we analyzed.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As a result, we found the following problems, Files without a license, Cutting &amp; pasting the wrong license statement, Inconsistent license clauses, Incorrect  name of the license, license statements can only be edited by their copyright owners</a:t>
            </a:r>
            <a:endParaRPr kumimoji="1" lang="ja-JP" altLang="ja-JP" sz="1200" kern="1200" dirty="0" smtClean="0">
              <a:solidFill>
                <a:schemeClr val="tx1"/>
              </a:solidFill>
              <a:effectLst/>
              <a:latin typeface="+mn-lt"/>
              <a:ea typeface="+mn-ea"/>
              <a:cs typeface="+mn-cs"/>
            </a:endParaRPr>
          </a:p>
          <a:p>
            <a:pPr defTabSz="956802">
              <a:defRPr/>
            </a:pPr>
            <a:endParaRPr kumimoji="1" lang="en-US" altLang="ja-JP" dirty="0" smtClean="0"/>
          </a:p>
        </p:txBody>
      </p:sp>
      <p:sp>
        <p:nvSpPr>
          <p:cNvPr id="4" name="スライド番号プレースホルダ 3"/>
          <p:cNvSpPr>
            <a:spLocks noGrp="1"/>
          </p:cNvSpPr>
          <p:nvPr>
            <p:ph type="sldNum" sz="quarter" idx="10"/>
          </p:nvPr>
        </p:nvSpPr>
        <p:spPr/>
        <p:txBody>
          <a:bodyPr/>
          <a:lstStyle/>
          <a:p>
            <a:fld id="{A11E163F-E71D-41CD-8CE2-48C23C636704}" type="slidenum">
              <a:rPr kumimoji="1" lang="ja-JP" altLang="en-US" smtClean="0"/>
              <a:pPr/>
              <a:t>57</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Software </a:t>
            </a:r>
            <a:r>
              <a:rPr lang="en-US" altLang="ja-JP" dirty="0" smtClean="0"/>
              <a:t>licenses</a:t>
            </a:r>
            <a:r>
              <a:rPr lang="en-US" altLang="ja-JP" baseline="0" dirty="0" smtClean="0"/>
              <a:t> are</a:t>
            </a:r>
            <a:r>
              <a:rPr lang="en-US" altLang="ja-JP" dirty="0" smtClean="0"/>
              <a:t> </a:t>
            </a:r>
            <a:r>
              <a:rPr lang="en-US" altLang="ja-JP" dirty="0"/>
              <a:t>adapt to environment.</a:t>
            </a:r>
            <a:endParaRPr lang="ja-JP" altLang="ja-JP" dirty="0"/>
          </a:p>
          <a:p>
            <a:r>
              <a:rPr lang="en-US" altLang="ja-JP" dirty="0"/>
              <a:t>Software </a:t>
            </a:r>
            <a:r>
              <a:rPr lang="en-US" altLang="ja-JP" dirty="0" smtClean="0"/>
              <a:t>licenses </a:t>
            </a:r>
            <a:r>
              <a:rPr lang="en-US" altLang="ja-JP" dirty="0"/>
              <a:t>evolves because of author's requirement, user's demand and external pressure.</a:t>
            </a:r>
            <a:endParaRPr lang="ja-JP" altLang="ja-JP" dirty="0"/>
          </a:p>
          <a:p>
            <a:r>
              <a:rPr kumimoji="1" lang="en-US" altLang="ja-JP" dirty="0" smtClean="0"/>
              <a:t>This work only analyzed first and last versions. </a:t>
            </a:r>
            <a:r>
              <a:rPr lang="en-US" altLang="ja-JP" dirty="0" smtClean="0"/>
              <a:t>And no detail of evolution characteristics was analyzed</a:t>
            </a:r>
            <a:endParaRPr kumimoji="1" lang="en-US" altLang="ja-JP"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58</a:t>
            </a:fld>
            <a:endParaRPr kumimoji="1" lang="ja-JP" altLang="en-US"/>
          </a:p>
        </p:txBody>
      </p:sp>
    </p:spTree>
    <p:extLst>
      <p:ext uri="{BB962C8B-B14F-4D97-AF65-F5344CB8AC3E}">
        <p14:creationId xmlns="" xmlns:p14="http://schemas.microsoft.com/office/powerpoint/2010/main" val="2814466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graph shows the number of files under each license in each releases of FreeBSD (all).</a:t>
            </a:r>
            <a:endParaRPr lang="ja-JP" altLang="ja-JP" dirty="0"/>
          </a:p>
          <a:p>
            <a:r>
              <a:rPr lang="en-US" altLang="ja-JP" dirty="0" smtClean="0"/>
              <a:t>The X-axis is the release </a:t>
            </a:r>
            <a:r>
              <a:rPr lang="en-US" altLang="ja-JP" dirty="0"/>
              <a:t>version. </a:t>
            </a:r>
            <a:r>
              <a:rPr lang="en-US" altLang="ja-JP" dirty="0" smtClean="0"/>
              <a:t>The Y-axis is </a:t>
            </a:r>
            <a:r>
              <a:rPr lang="en-US" altLang="ja-JP" dirty="0"/>
              <a:t>the number of files in the release version.</a:t>
            </a:r>
            <a:endParaRPr lang="ja-JP" altLang="ja-JP" dirty="0"/>
          </a:p>
          <a:p>
            <a:r>
              <a:rPr lang="en-US" altLang="ja-JP" dirty="0"/>
              <a:t>Each layer corresponds to each license.</a:t>
            </a:r>
            <a:endParaRPr lang="ja-JP" altLang="ja-JP" dirty="0"/>
          </a:p>
          <a:p>
            <a:r>
              <a:rPr lang="en-US" altLang="ja-JP" dirty="0" smtClean="0"/>
              <a:t> </a:t>
            </a:r>
            <a:endParaRPr lang="ja-JP" altLang="ja-JP" dirty="0" smtClean="0"/>
          </a:p>
          <a:p>
            <a:r>
              <a:rPr lang="en-US" altLang="ja-JP" dirty="0" smtClean="0"/>
              <a:t>Red</a:t>
            </a:r>
            <a:r>
              <a:rPr lang="en-US" altLang="ja-JP" baseline="0" dirty="0" smtClean="0"/>
              <a:t> means BSD4, BSD4-clauses license. BSD4 is original of BSD license.</a:t>
            </a:r>
          </a:p>
          <a:p>
            <a:r>
              <a:rPr lang="en-US" altLang="ja-JP" baseline="0" dirty="0" smtClean="0"/>
              <a:t>Blue mean BSD3. BSD3 is BSD4 minus </a:t>
            </a:r>
            <a:r>
              <a:rPr kumimoji="1" lang="en-US" altLang="ja-JP" sz="1200" b="0" i="0" u="none" strike="noStrike" kern="1200" baseline="0" dirty="0" smtClean="0">
                <a:solidFill>
                  <a:schemeClr val="tx1"/>
                </a:solidFill>
                <a:latin typeface="+mn-lt"/>
                <a:ea typeface="+mn-ea"/>
                <a:cs typeface="+mn-cs"/>
              </a:rPr>
              <a:t>advertisement clause.</a:t>
            </a:r>
            <a:endParaRPr lang="en-US" altLang="ja-JP" baseline="0" dirty="0" smtClean="0"/>
          </a:p>
          <a:p>
            <a:r>
              <a:rPr lang="en-US" altLang="ja-JP" baseline="0" dirty="0" smtClean="0"/>
              <a:t>Green mean BSD2. BSD2 is BSD3 minus </a:t>
            </a:r>
            <a:r>
              <a:rPr kumimoji="1" lang="en-US" altLang="ja-JP" sz="1200" b="0" i="0" u="none" strike="noStrike" kern="1200" baseline="0" dirty="0" smtClean="0">
                <a:solidFill>
                  <a:schemeClr val="tx1"/>
                </a:solidFill>
                <a:latin typeface="+mn-lt"/>
                <a:ea typeface="+mn-ea"/>
                <a:cs typeface="+mn-cs"/>
              </a:rPr>
              <a:t>endorsement clause</a:t>
            </a:r>
            <a:endParaRPr lang="en-US" altLang="ja-JP" baseline="0" dirty="0" smtClean="0"/>
          </a:p>
          <a:p>
            <a:r>
              <a:rPr lang="en-US" altLang="ja-JP" baseline="0" dirty="0" smtClean="0"/>
              <a:t>Black mean Others. Others are </a:t>
            </a:r>
            <a:r>
              <a:rPr lang="en-US" altLang="ja-JP" dirty="0" smtClean="0"/>
              <a:t>the licenses except licenses under which the number of file reaches in top 5.</a:t>
            </a:r>
            <a:endParaRPr lang="en-US" altLang="ja-JP" baseline="0" dirty="0" smtClean="0"/>
          </a:p>
          <a:p>
            <a:r>
              <a:rPr lang="en-US" altLang="ja-JP" baseline="0" dirty="0" smtClean="0"/>
              <a:t>Gray mean NONE. NONE is </a:t>
            </a:r>
            <a:r>
              <a:rPr lang="en-US" altLang="ja-JP" dirty="0" smtClean="0"/>
              <a:t>files contain no license related sentences.</a:t>
            </a:r>
            <a:r>
              <a:rPr lang="en-US" altLang="ja-JP"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Pale Orange mean</a:t>
            </a:r>
            <a:r>
              <a:rPr lang="en-US" altLang="ja-JP" baseline="0" dirty="0" smtClean="0"/>
              <a:t> UNKNOWN. UNKNOWN is</a:t>
            </a:r>
            <a:r>
              <a:rPr lang="en-US" altLang="ja-JP" dirty="0" smtClean="0"/>
              <a:t> files which no rules match.</a:t>
            </a:r>
            <a:endParaRPr lang="ja-JP" altLang="ja-JP" dirty="0" smtClean="0"/>
          </a:p>
          <a:p>
            <a:endParaRPr lang="ja-JP" altLang="ja-JP" dirty="0" smtClean="0"/>
          </a:p>
          <a:p>
            <a:r>
              <a:rPr lang="en-US" altLang="ja-JP" dirty="0" smtClean="0"/>
              <a:t> This </a:t>
            </a:r>
            <a:r>
              <a:rPr lang="en-US" altLang="ja-JP" dirty="0"/>
              <a:t>graph shows that the </a:t>
            </a:r>
            <a:r>
              <a:rPr lang="en-US" altLang="ja-JP" dirty="0" smtClean="0"/>
              <a:t>number</a:t>
            </a:r>
            <a:r>
              <a:rPr lang="en-US" altLang="ja-JP" baseline="0" dirty="0" smtClean="0"/>
              <a:t> of</a:t>
            </a:r>
            <a:r>
              <a:rPr lang="en-US" altLang="ja-JP" dirty="0" smtClean="0"/>
              <a:t> </a:t>
            </a:r>
            <a:r>
              <a:rPr lang="en-US" altLang="ja-JP" dirty="0"/>
              <a:t>files </a:t>
            </a:r>
            <a:r>
              <a:rPr lang="en-US" altLang="ja-JP" dirty="0" smtClean="0"/>
              <a:t>under the </a:t>
            </a:r>
            <a:r>
              <a:rPr lang="en-US" altLang="ja-JP" baseline="0" dirty="0" smtClean="0"/>
              <a:t>BSD4-clauses license </a:t>
            </a:r>
            <a:r>
              <a:rPr lang="en-US" altLang="ja-JP" dirty="0" smtClean="0"/>
              <a:t>decreased</a:t>
            </a:r>
            <a:r>
              <a:rPr lang="en-US" altLang="ja-JP" dirty="0"/>
              <a:t>. </a:t>
            </a:r>
            <a:br>
              <a:rPr lang="en-US" altLang="ja-JP" dirty="0"/>
            </a:br>
            <a:r>
              <a:rPr lang="en-US" altLang="ja-JP" dirty="0"/>
              <a:t>On the other hand, the number of </a:t>
            </a:r>
            <a:r>
              <a:rPr lang="en-US" altLang="ja-JP" dirty="0" smtClean="0"/>
              <a:t>BSD2-clauses </a:t>
            </a:r>
            <a:r>
              <a:rPr lang="en-US" altLang="ja-JP" dirty="0"/>
              <a:t>and </a:t>
            </a:r>
            <a:r>
              <a:rPr lang="en-US" altLang="ja-JP" dirty="0" smtClean="0"/>
              <a:t>BSD3-clauses licesned file </a:t>
            </a:r>
            <a:r>
              <a:rPr lang="en-US" altLang="ja-JP" dirty="0"/>
              <a:t>increased.</a:t>
            </a:r>
            <a:endParaRPr lang="ja-JP" altLang="ja-JP" dirty="0"/>
          </a:p>
          <a:p>
            <a:r>
              <a:rPr lang="en-US" altLang="ja-JP" dirty="0"/>
              <a:t>This change relaxed the conditions of license because advertisement </a:t>
            </a:r>
            <a:r>
              <a:rPr lang="en-US" altLang="ja-JP" dirty="0" smtClean="0"/>
              <a:t>clause </a:t>
            </a:r>
            <a:r>
              <a:rPr lang="en-US" altLang="ja-JP" dirty="0"/>
              <a:t>was deleted.</a:t>
            </a:r>
            <a:endParaRPr lang="ja-JP" altLang="ja-JP" dirty="0"/>
          </a:p>
          <a:p>
            <a:r>
              <a:rPr lang="en-US" altLang="ja-JP" dirty="0"/>
              <a:t> </a:t>
            </a:r>
            <a:endParaRPr lang="ja-JP" altLang="ja-JP" dirty="0"/>
          </a:p>
          <a:p>
            <a:endParaRPr lang="ja-JP" altLang="ja-JP" dirty="0"/>
          </a:p>
          <a:p>
            <a:endParaRPr kumimoji="1" lang="en-US" altLang="ja-JP" baseline="0" dirty="0" smtClean="0"/>
          </a:p>
          <a:p>
            <a:r>
              <a:rPr kumimoji="1" lang="ja-JP" altLang="en-US" baseline="0" dirty="0" smtClean="0"/>
              <a:t>（下側にある</a:t>
            </a:r>
            <a:r>
              <a:rPr kumimoji="1" lang="en-US" altLang="ja-JP" baseline="0" dirty="0" smtClean="0"/>
              <a:t>BSD</a:t>
            </a:r>
            <a:r>
              <a:rPr kumimoji="1" lang="ja-JP" altLang="en-US" baseline="0" dirty="0" smtClean="0"/>
              <a:t>４などがライセンスの名前を表しているということが説明されていない）</a:t>
            </a:r>
            <a:endParaRPr kumimoji="1" lang="en-US" altLang="ja-JP" baseline="0" dirty="0" smtClean="0"/>
          </a:p>
          <a:p>
            <a:endParaRPr kumimoji="1" lang="en-US" altLang="ja-JP" baseline="0" dirty="0" smtClean="0"/>
          </a:p>
          <a:p>
            <a:r>
              <a:rPr kumimoji="1" lang="ja-JP" altLang="en-US" baseline="0" dirty="0" smtClean="0"/>
              <a:t>（</a:t>
            </a:r>
            <a:r>
              <a:rPr kumimoji="1" lang="en-US" altLang="ja-JP" baseline="0" dirty="0" smtClean="0"/>
              <a:t>Others</a:t>
            </a:r>
            <a:r>
              <a:rPr kumimoji="1" lang="ja-JP" altLang="en-US" baseline="0" dirty="0" err="1" smtClean="0"/>
              <a:t>，</a:t>
            </a:r>
            <a:r>
              <a:rPr kumimoji="1" lang="en-US" altLang="ja-JP" baseline="0" dirty="0" smtClean="0"/>
              <a:t>NONE</a:t>
            </a:r>
            <a:r>
              <a:rPr kumimoji="1" lang="ja-JP" altLang="en-US" baseline="0" dirty="0" err="1" smtClean="0"/>
              <a:t>，</a:t>
            </a:r>
            <a:r>
              <a:rPr kumimoji="1" lang="en-US" altLang="ja-JP" baseline="0" dirty="0" smtClean="0"/>
              <a:t>UNKNOWN</a:t>
            </a:r>
            <a:r>
              <a:rPr kumimoji="1" lang="ja-JP" altLang="en-US" baseline="0" dirty="0" smtClean="0"/>
              <a:t>の説明をここでやる）</a:t>
            </a:r>
            <a:endParaRPr kumimoji="1" lang="en-US" altLang="ja-JP" baseline="0" dirty="0" smtClean="0"/>
          </a:p>
          <a:p>
            <a:r>
              <a:rPr kumimoji="1" lang="en-US" altLang="ja-JP" baseline="0" dirty="0" smtClean="0"/>
              <a:t>Others </a:t>
            </a:r>
            <a:r>
              <a:rPr kumimoji="1" lang="ja-JP" altLang="en-US" baseline="0" dirty="0" smtClean="0"/>
              <a:t>は　ファイル数上位５つのライセンス以外のライセンスをまとめたグループ</a:t>
            </a:r>
            <a:endParaRPr kumimoji="1" lang="en-US" altLang="ja-JP" baseline="0" dirty="0" smtClean="0"/>
          </a:p>
          <a:p>
            <a:r>
              <a:rPr kumimoji="1" lang="en-US" altLang="ja-JP" baseline="0" dirty="0" smtClean="0"/>
              <a:t>NONE</a:t>
            </a:r>
            <a:r>
              <a:rPr kumimoji="1" lang="ja-JP" altLang="en-US" baseline="0" dirty="0" smtClean="0"/>
              <a:t>は ライセンスに関連がある文が存在しなかった場合</a:t>
            </a:r>
            <a:endParaRPr kumimoji="1" lang="en-US" altLang="ja-JP" baseline="0" dirty="0" smtClean="0"/>
          </a:p>
          <a:p>
            <a:r>
              <a:rPr kumimoji="1" lang="en-US" altLang="ja-JP" baseline="0" dirty="0" smtClean="0"/>
              <a:t>UNKNOWN</a:t>
            </a:r>
            <a:r>
              <a:rPr kumimoji="1" lang="ja-JP" altLang="en-US" baseline="0" dirty="0" smtClean="0"/>
              <a:t>は ライセンスに関連がある文はあったが，マッチするルールがない場合</a:t>
            </a:r>
            <a:endParaRPr kumimoji="1" lang="en-US" altLang="ja-JP" baseline="0" dirty="0" smtClean="0"/>
          </a:p>
          <a:p>
            <a:endParaRPr kumimoji="1" lang="en-US" altLang="ja-JP" baseline="0" dirty="0" smtClean="0"/>
          </a:p>
          <a:p>
            <a:r>
              <a:rPr kumimoji="1" lang="ja-JP" altLang="en-US" baseline="0" dirty="0" smtClean="0"/>
              <a:t>（ライセンスが緩くなるほうに変化した）</a:t>
            </a:r>
            <a:endParaRPr kumimoji="1" lang="en-US" altLang="ja-JP" baseline="0" dirty="0" smtClean="0"/>
          </a:p>
          <a:p>
            <a:r>
              <a:rPr kumimoji="1" lang="ja-JP" altLang="en-US" baseline="0" dirty="0" smtClean="0"/>
              <a:t>宣伝条項の削除</a:t>
            </a:r>
            <a:endParaRPr kumimoji="1" lang="en-US" altLang="ja-JP" baseline="0" dirty="0" smtClean="0"/>
          </a:p>
          <a:p>
            <a:endParaRPr kumimoji="1" lang="en-US" altLang="ja-JP" baseline="0" dirty="0" smtClean="0"/>
          </a:p>
          <a:p>
            <a:r>
              <a:rPr kumimoji="1" lang="ja-JP" altLang="en-US" baseline="0" dirty="0" smtClean="0"/>
              <a:t>（下の層からライセンス名とどういうライセンスかを順に説明する）</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59</a:t>
            </a:fld>
            <a:endParaRPr kumimoji="1" lang="ja-JP" altLang="en-US"/>
          </a:p>
        </p:txBody>
      </p:sp>
    </p:spTree>
    <p:extLst>
      <p:ext uri="{BB962C8B-B14F-4D97-AF65-F5344CB8AC3E}">
        <p14:creationId xmlns="" xmlns:p14="http://schemas.microsoft.com/office/powerpoint/2010/main" val="1682775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graph shows the difference of the number of files under each license between </a:t>
            </a:r>
            <a:r>
              <a:rPr lang="en-US" altLang="ja-JP" dirty="0" smtClean="0"/>
              <a:t>nearby two versions of </a:t>
            </a:r>
            <a:r>
              <a:rPr lang="en-US" altLang="ja-JP" dirty="0"/>
              <a:t>FreeBSD (all).</a:t>
            </a:r>
            <a:endParaRPr lang="ja-JP" altLang="ja-JP" dirty="0"/>
          </a:p>
          <a:p>
            <a:r>
              <a:rPr lang="en-US" altLang="ja-JP" dirty="0"/>
              <a:t>X-axis </a:t>
            </a:r>
            <a:r>
              <a:rPr lang="en-US" altLang="ja-JP" dirty="0" smtClean="0"/>
              <a:t>is the release </a:t>
            </a:r>
            <a:r>
              <a:rPr lang="en-US" altLang="ja-JP" dirty="0"/>
              <a:t>version. </a:t>
            </a:r>
            <a:endParaRPr lang="ja-JP" altLang="ja-JP" dirty="0"/>
          </a:p>
          <a:p>
            <a:r>
              <a:rPr lang="en-US" altLang="ja-JP" dirty="0"/>
              <a:t>Y-axis </a:t>
            </a:r>
            <a:r>
              <a:rPr lang="en-US" altLang="ja-JP" dirty="0" smtClean="0"/>
              <a:t>is the the </a:t>
            </a:r>
            <a:r>
              <a:rPr lang="en-US" altLang="ja-JP" dirty="0"/>
              <a:t>difference of the number of files between </a:t>
            </a:r>
            <a:r>
              <a:rPr lang="en-US" altLang="ja-JP" dirty="0" smtClean="0"/>
              <a:t>nearby two versions.</a:t>
            </a:r>
            <a:endParaRPr lang="ja-JP" altLang="ja-JP" dirty="0"/>
          </a:p>
          <a:p>
            <a:r>
              <a:rPr lang="en-US" altLang="ja-JP" dirty="0"/>
              <a:t>Each line corresponds to each license. </a:t>
            </a:r>
            <a:endParaRPr lang="ja-JP" altLang="ja-JP" dirty="0"/>
          </a:p>
          <a:p>
            <a:r>
              <a:rPr lang="en-US" altLang="ja-JP" dirty="0" smtClean="0"/>
              <a:t>We </a:t>
            </a:r>
            <a:r>
              <a:rPr lang="en-US" altLang="ja-JP" dirty="0"/>
              <a:t>can see from this graph that there are large shifts of license in some successive two release versions.</a:t>
            </a:r>
            <a:endParaRPr lang="ja-JP" altLang="ja-JP" dirty="0"/>
          </a:p>
          <a:p>
            <a:r>
              <a:rPr lang="en-US" altLang="ja-JP" dirty="0"/>
              <a:t>Especially, between 5.2.1 to 5.3, 531 files under BSD4 were moved to other license BSD2 or BSD3.</a:t>
            </a:r>
            <a:endParaRPr lang="ja-JP" altLang="ja-JP" dirty="0"/>
          </a:p>
          <a:p>
            <a:endParaRPr kumimoji="1" lang="en-US" altLang="ja-JP" baseline="0" dirty="0" smtClean="0"/>
          </a:p>
          <a:p>
            <a:r>
              <a:rPr kumimoji="1" lang="ja-JP" altLang="en-US" baseline="0" dirty="0" smtClean="0"/>
              <a:t>（グラフの説明が分かりにくい）</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60</a:t>
            </a:fld>
            <a:endParaRPr kumimoji="1" lang="ja-JP" altLang="en-US"/>
          </a:p>
        </p:txBody>
      </p:sp>
    </p:spTree>
    <p:extLst>
      <p:ext uri="{BB962C8B-B14F-4D97-AF65-F5344CB8AC3E}">
        <p14:creationId xmlns="" xmlns:p14="http://schemas.microsoft.com/office/powerpoint/2010/main" val="346714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BACDF-8532-4394-A3B4-B80BF3B99139}" type="slidenum">
              <a:rPr lang="en-US" altLang="ja-JP"/>
              <a:pPr/>
              <a:t>16</a:t>
            </a:fld>
            <a:endParaRPr lang="en-US" altLang="ja-JP"/>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ja-JP" sz="1600"/>
              <a:t>Now we are planning to develop automated component library.</a:t>
            </a:r>
          </a:p>
          <a:p>
            <a:endParaRPr lang="en-US" altLang="ja-JP" sz="1600"/>
          </a:p>
          <a:p>
            <a:r>
              <a:rPr lang="en-US" altLang="ja-JP" sz="1600"/>
              <a:t>It collects ...</a:t>
            </a:r>
          </a:p>
          <a:p>
            <a:endParaRPr lang="en-US" altLang="ja-JP" sz="1600"/>
          </a:p>
          <a:p>
            <a:endParaRPr lang="en-US" altLang="ja-JP" sz="16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This </a:t>
            </a:r>
            <a:r>
              <a:rPr lang="en-US" altLang="ja-JP" dirty="0" smtClean="0"/>
              <a:t>is </a:t>
            </a:r>
            <a:r>
              <a:rPr lang="en-US" altLang="ja-JP" dirty="0"/>
              <a:t>the </a:t>
            </a:r>
            <a:r>
              <a:rPr lang="en-US" altLang="ja-JP" dirty="0" smtClean="0"/>
              <a:t>analysis result of FreeBSD </a:t>
            </a:r>
            <a:r>
              <a:rPr lang="en-US" altLang="ja-JP" dirty="0"/>
              <a:t>(kernel).</a:t>
            </a:r>
            <a:endParaRPr lang="ja-JP" altLang="ja-JP" dirty="0"/>
          </a:p>
          <a:p>
            <a:r>
              <a:rPr lang="en-US" altLang="ja-JP" dirty="0"/>
              <a:t>As well as FreeBSD (</a:t>
            </a:r>
            <a:r>
              <a:rPr lang="en-US" altLang="ja-JP" dirty="0" smtClean="0"/>
              <a:t>all</a:t>
            </a:r>
            <a:r>
              <a:rPr lang="en-US" altLang="ja-JP" dirty="0"/>
              <a:t>), we can also see from this that the number of BSD4 files increased and the number of BSD2 and BSD3 file increased</a:t>
            </a:r>
            <a:r>
              <a:rPr lang="en-US" altLang="ja-JP" dirty="0" smtClean="0"/>
              <a:t>.</a:t>
            </a:r>
          </a:p>
          <a:p>
            <a:endParaRPr lang="en-US" altLang="ja-JP" dirty="0" smtClean="0"/>
          </a:p>
          <a:p>
            <a:r>
              <a:rPr lang="en-US" altLang="ja-JP" dirty="0" smtClean="0"/>
              <a:t>However,</a:t>
            </a:r>
            <a:r>
              <a:rPr lang="en-US" altLang="ja-JP" baseline="0" dirty="0" smtClean="0"/>
              <a:t> Only one</a:t>
            </a:r>
            <a:r>
              <a:rPr lang="ja-JP" altLang="en-US" baseline="0" dirty="0" smtClean="0"/>
              <a:t> </a:t>
            </a:r>
            <a:r>
              <a:rPr lang="en-US" altLang="ja-JP" baseline="0" dirty="0" smtClean="0"/>
              <a:t>of major changes detected in FreeBSD (all) is detected</a:t>
            </a:r>
            <a:endParaRPr lang="ja-JP" altLang="ja-JP" dirty="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61</a:t>
            </a:fld>
            <a:endParaRPr kumimoji="1" lang="ja-JP" altLang="en-US"/>
          </a:p>
        </p:txBody>
      </p:sp>
    </p:spTree>
    <p:extLst>
      <p:ext uri="{BB962C8B-B14F-4D97-AF65-F5344CB8AC3E}">
        <p14:creationId xmlns="" xmlns:p14="http://schemas.microsoft.com/office/powerpoint/2010/main" val="2309229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69">
              <a:defRPr/>
            </a:pPr>
            <a:r>
              <a:rPr kumimoji="1" lang="en-US" altLang="ja-JP" dirty="0" smtClean="0"/>
              <a:t>This is the analysis</a:t>
            </a:r>
            <a:r>
              <a:rPr kumimoji="1" lang="en-US" altLang="ja-JP" baseline="0" dirty="0" smtClean="0"/>
              <a:t> result of OpenBSD (all).</a:t>
            </a:r>
            <a:endParaRPr kumimoji="1" lang="en-US" altLang="ja-JP" dirty="0" smtClean="0"/>
          </a:p>
          <a:p>
            <a:r>
              <a:rPr kumimoji="1" lang="en-US" altLang="ja-JP" baseline="0" dirty="0" smtClean="0"/>
              <a:t>We can see that OpenBSD (all)  also decreased the number of BSD4 files and increased the number of BSD2 files and BSD3 files.</a:t>
            </a:r>
          </a:p>
          <a:p>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62</a:t>
            </a:fld>
            <a:endParaRPr kumimoji="1" lang="ja-JP" altLang="en-US"/>
          </a:p>
        </p:txBody>
      </p:sp>
    </p:spTree>
    <p:extLst>
      <p:ext uri="{BB962C8B-B14F-4D97-AF65-F5344CB8AC3E}">
        <p14:creationId xmlns="" xmlns:p14="http://schemas.microsoft.com/office/powerpoint/2010/main" val="2842015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analysis</a:t>
            </a:r>
            <a:r>
              <a:rPr kumimoji="1" lang="en-US" altLang="ja-JP" baseline="0" dirty="0" smtClean="0"/>
              <a:t> result of</a:t>
            </a:r>
            <a:r>
              <a:rPr lang="en-US" altLang="ja-JP" dirty="0" smtClean="0"/>
              <a:t> </a:t>
            </a:r>
            <a:r>
              <a:rPr lang="en-US" altLang="ja-JP" dirty="0"/>
              <a:t>Eclipse.</a:t>
            </a:r>
            <a:endParaRPr lang="ja-JP" altLang="ja-JP" dirty="0"/>
          </a:p>
          <a:p>
            <a:r>
              <a:rPr lang="en-US" altLang="ja-JP" dirty="0"/>
              <a:t>We can see from </a:t>
            </a:r>
            <a:r>
              <a:rPr lang="en-US" altLang="ja-JP" dirty="0" smtClean="0"/>
              <a:t>this graph </a:t>
            </a:r>
            <a:r>
              <a:rPr lang="en-US" altLang="ja-JP" dirty="0"/>
              <a:t>that a few licenses cover almost all files.</a:t>
            </a:r>
            <a:endParaRPr lang="ja-JP" altLang="ja-JP" dirty="0"/>
          </a:p>
          <a:p>
            <a:r>
              <a:rPr lang="en-US" altLang="ja-JP" dirty="0"/>
              <a:t>Most commonly used license transited from CPLv0.5 to CPLv1.0, then to EPLv1.0.</a:t>
            </a:r>
            <a:endParaRPr lang="ja-JP" altLang="ja-JP" dirty="0"/>
          </a:p>
          <a:p>
            <a:r>
              <a:rPr lang="en-US" altLang="ja-JP" dirty="0"/>
              <a:t>In addition, the change is more drastically than that of BSD systems.</a:t>
            </a:r>
            <a:endParaRPr lang="ja-JP" altLang="ja-JP" dirty="0"/>
          </a:p>
          <a:p>
            <a:r>
              <a:rPr lang="en-US" altLang="ja-JP" dirty="0"/>
              <a:t>This change relaxed the condition of license because patent </a:t>
            </a:r>
            <a:r>
              <a:rPr lang="en-US" altLang="ja-JP" dirty="0" smtClean="0"/>
              <a:t>clause </a:t>
            </a:r>
            <a:r>
              <a:rPr lang="en-US" altLang="ja-JP" dirty="0"/>
              <a:t>was deleted.</a:t>
            </a:r>
            <a:endParaRPr lang="ja-JP" altLang="ja-JP" dirty="0"/>
          </a:p>
          <a:p>
            <a:endParaRPr kumimoji="1" lang="en-US" altLang="ja-JP" dirty="0" smtClean="0"/>
          </a:p>
          <a:p>
            <a:r>
              <a:rPr kumimoji="1" lang="en-US" altLang="ja-JP" dirty="0" smtClean="0"/>
              <a:t>(</a:t>
            </a:r>
            <a:r>
              <a:rPr kumimoji="1" lang="ja-JP" altLang="en-US" dirty="0" smtClean="0"/>
              <a:t>少数のライセンスがほぼ全部を支配している）</a:t>
            </a:r>
            <a:endParaRPr kumimoji="1" lang="en-US" altLang="ja-JP" dirty="0" smtClean="0"/>
          </a:p>
          <a:p>
            <a:endParaRPr kumimoji="1" lang="en-US" altLang="ja-JP" dirty="0" smtClean="0"/>
          </a:p>
          <a:p>
            <a:r>
              <a:rPr kumimoji="1" lang="ja-JP" altLang="en-US" dirty="0" smtClean="0"/>
              <a:t>（緩くなる変化）</a:t>
            </a:r>
            <a:endParaRPr kumimoji="1" lang="en-US" altLang="ja-JP" dirty="0" smtClean="0"/>
          </a:p>
          <a:p>
            <a:r>
              <a:rPr kumimoji="1" lang="ja-JP" altLang="en-US" dirty="0" smtClean="0"/>
              <a:t>特許条項の削除</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63</a:t>
            </a:fld>
            <a:endParaRPr kumimoji="1" lang="ja-JP" altLang="en-US"/>
          </a:p>
        </p:txBody>
      </p:sp>
    </p:spTree>
    <p:extLst>
      <p:ext uri="{BB962C8B-B14F-4D97-AF65-F5344CB8AC3E}">
        <p14:creationId xmlns="" xmlns:p14="http://schemas.microsoft.com/office/powerpoint/2010/main" val="4008628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This is the analysis result of ArgoUML.</a:t>
            </a:r>
          </a:p>
          <a:p>
            <a:r>
              <a:rPr lang="en-US" altLang="ja-JP" dirty="0" smtClean="0"/>
              <a:t>In this case, </a:t>
            </a:r>
            <a:r>
              <a:rPr lang="en-US" altLang="ja-JP" dirty="0"/>
              <a:t>Ninka can't identify most of </a:t>
            </a:r>
            <a:r>
              <a:rPr lang="en-US" altLang="ja-JP" dirty="0" smtClean="0"/>
              <a:t>files</a:t>
            </a:r>
            <a:r>
              <a:rPr lang="en-US" altLang="ja-JP" baseline="0" dirty="0" smtClean="0"/>
              <a:t> in the current knowledge base. </a:t>
            </a:r>
            <a:endParaRPr lang="ja-JP" altLang="ja-JP" dirty="0"/>
          </a:p>
          <a:p>
            <a:r>
              <a:rPr lang="en-US" altLang="ja-JP" dirty="0"/>
              <a:t>The reason is that Ninka have no rule </a:t>
            </a:r>
            <a:r>
              <a:rPr lang="en-US" altLang="ja-JP" dirty="0" smtClean="0"/>
              <a:t>corresponding </a:t>
            </a:r>
            <a:r>
              <a:rPr lang="en-US" altLang="ja-JP" dirty="0"/>
              <a:t>to the license.</a:t>
            </a:r>
            <a:endParaRPr lang="ja-JP" altLang="ja-JP" dirty="0"/>
          </a:p>
          <a:p>
            <a:r>
              <a:rPr lang="en-US" altLang="ja-JP" dirty="0" smtClean="0"/>
              <a:t>We </a:t>
            </a:r>
            <a:r>
              <a:rPr lang="en-US" altLang="ja-JP" dirty="0"/>
              <a:t>examined these files </a:t>
            </a:r>
            <a:r>
              <a:rPr lang="en-US" altLang="ja-JP" dirty="0" smtClean="0"/>
              <a:t>manually and recognized that</a:t>
            </a:r>
            <a:r>
              <a:rPr lang="en-US" altLang="ja-JP" baseline="0" dirty="0" smtClean="0"/>
              <a:t> those are </a:t>
            </a:r>
            <a:r>
              <a:rPr lang="en-US" altLang="ja-JP" dirty="0" smtClean="0"/>
              <a:t>BSD-like </a:t>
            </a:r>
            <a:r>
              <a:rPr lang="en-US" altLang="ja-JP" dirty="0"/>
              <a:t>license.</a:t>
            </a:r>
            <a:endParaRPr lang="ja-JP" altLang="ja-JP" dirty="0"/>
          </a:p>
          <a:p>
            <a:r>
              <a:rPr lang="en-US" altLang="ja-JP" dirty="0"/>
              <a:t>So, we conclude that most commonly used license transited drastically from BSD-like license to EPLv1.0.</a:t>
            </a:r>
            <a:endParaRPr lang="ja-JP" altLang="ja-JP" dirty="0"/>
          </a:p>
          <a:p>
            <a:r>
              <a:rPr lang="en-US" altLang="ja-JP" dirty="0"/>
              <a:t>This change tighten the condition of license because </a:t>
            </a:r>
            <a:r>
              <a:rPr lang="en-US" altLang="ja-JP" dirty="0" smtClean="0"/>
              <a:t>EPLv1.0 </a:t>
            </a:r>
            <a:r>
              <a:rPr lang="en-US" altLang="ja-JP" dirty="0"/>
              <a:t>has constraints on a license of the source file created from a source file </a:t>
            </a:r>
            <a:r>
              <a:rPr lang="en-US" altLang="ja-JP"/>
              <a:t>under </a:t>
            </a:r>
            <a:r>
              <a:rPr lang="en-US" altLang="ja-JP" smtClean="0"/>
              <a:t>EPLv1.0, </a:t>
            </a:r>
            <a:r>
              <a:rPr lang="en-US" altLang="ja-JP" dirty="0"/>
              <a:t>on the other hand, BSD license doesn't have it.</a:t>
            </a:r>
            <a:endParaRPr lang="ja-JP" altLang="ja-JP" dirty="0"/>
          </a:p>
          <a:p>
            <a:endParaRPr kumimoji="1" lang="en-US" altLang="ja-JP" baseline="0" dirty="0" smtClean="0"/>
          </a:p>
          <a:p>
            <a:r>
              <a:rPr kumimoji="1" lang="ja-JP" altLang="en-US" baseline="0" dirty="0" smtClean="0"/>
              <a:t>（ライセンスが厳しくなるほうに変化した）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64</a:t>
            </a:fld>
            <a:endParaRPr kumimoji="1" lang="ja-JP" altLang="en-US"/>
          </a:p>
        </p:txBody>
      </p:sp>
    </p:spTree>
    <p:extLst>
      <p:ext uri="{BB962C8B-B14F-4D97-AF65-F5344CB8AC3E}">
        <p14:creationId xmlns="" xmlns:p14="http://schemas.microsoft.com/office/powerpoint/2010/main" val="2294484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Through these experiments we found these findings.</a:t>
            </a:r>
            <a:endParaRPr lang="ja-JP"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Firstly, </a:t>
            </a:r>
            <a:r>
              <a:rPr lang="en-US" altLang="ja-JP" dirty="0" smtClean="0"/>
              <a:t>T</a:t>
            </a:r>
            <a:r>
              <a:rPr kumimoji="1" lang="en-US" altLang="ja-JP" dirty="0" smtClean="0"/>
              <a:t>here are </a:t>
            </a:r>
            <a:r>
              <a:rPr lang="en-US" altLang="ja-JP" dirty="0" smtClean="0"/>
              <a:t>large shifts</a:t>
            </a:r>
            <a:r>
              <a:rPr kumimoji="1" lang="en-US" altLang="ja-JP" dirty="0" smtClean="0"/>
              <a:t> of license </a:t>
            </a:r>
            <a:r>
              <a:rPr lang="en-US" altLang="ja-JP" dirty="0" smtClean="0"/>
              <a:t>in FreeBSD (all) and OpenBSD (all)</a:t>
            </a:r>
            <a:endParaRPr lang="ja-JP" altLang="ja-JP" dirty="0"/>
          </a:p>
          <a:p>
            <a:r>
              <a:rPr lang="en-US" altLang="ja-JP" dirty="0"/>
              <a:t>Secondly, ArgoUML and Eclipse also have similar large shifts.</a:t>
            </a:r>
            <a:endParaRPr lang="ja-JP" altLang="ja-JP"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a:t>However, </a:t>
            </a:r>
            <a:r>
              <a:rPr lang="en-US" altLang="ja-JP" dirty="0" smtClean="0"/>
              <a:t>sometimes those licenses are more drastically changed to others than FreeBSD (all) and OpenBSD (all)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smtClean="0"/>
              <a:t> </a:t>
            </a:r>
            <a:r>
              <a:rPr lang="en-US" altLang="ja-JP" dirty="0"/>
              <a:t>and </a:t>
            </a:r>
            <a:r>
              <a:rPr lang="en-US" altLang="ja-JP" dirty="0" smtClean="0"/>
              <a:t>a few licenses cover almost all files in those systems</a:t>
            </a:r>
            <a:endParaRPr lang="ja-JP"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Finally, </a:t>
            </a:r>
            <a:r>
              <a:rPr lang="en-US" altLang="ja-JP" dirty="0" smtClean="0"/>
              <a:t>the kernel of FreeBSD and OpenBSD also have large</a:t>
            </a:r>
            <a:r>
              <a:rPr lang="en-US" altLang="ja-JP" baseline="0" dirty="0" smtClean="0"/>
              <a:t> shifts</a:t>
            </a:r>
            <a:r>
              <a:rPr lang="en-US" altLang="ja-JP" dirty="0" smtClean="0"/>
              <a:t>.</a:t>
            </a:r>
            <a:endParaRPr lang="ja-JP" altLang="ja-JP" dirty="0"/>
          </a:p>
          <a:p>
            <a:pPr defTabSz="922538">
              <a:defRPr/>
            </a:pPr>
            <a:endParaRPr lang="en-US" altLang="ja-JP" dirty="0" smtClean="0"/>
          </a:p>
          <a:p>
            <a:pPr defTabSz="922538">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65</a:t>
            </a:fld>
            <a:endParaRPr kumimoji="1" lang="ja-JP" altLang="en-US"/>
          </a:p>
        </p:txBody>
      </p:sp>
    </p:spTree>
    <p:extLst>
      <p:ext uri="{BB962C8B-B14F-4D97-AF65-F5344CB8AC3E}">
        <p14:creationId xmlns="" xmlns:p14="http://schemas.microsoft.com/office/powerpoint/2010/main" val="1430235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defTabSz="922338"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defTabSz="922338"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defTabSz="922338"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defTabSz="922338"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E2F1EF42-1244-4901-91B8-A32CD73DE90A}" type="slidenum">
              <a:rPr lang="en-US" altLang="ja-JP" smtClean="0">
                <a:ea typeface="ＭＳ Ｐゴシック" pitchFamily="50" charset="-128"/>
              </a:rPr>
              <a:pPr eaLnBrk="1" hangingPunct="1"/>
              <a:t>66</a:t>
            </a:fld>
            <a:endParaRPr lang="en-US" altLang="ja-JP" smtClean="0">
              <a:ea typeface="ＭＳ Ｐゴシック" pitchFamily="50"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sz="2000">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sz="2000">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sz="2000">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sz="2000">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9pPr>
          </a:lstStyle>
          <a:p>
            <a:pPr eaLnBrk="1" hangingPunct="1"/>
            <a:fld id="{8C52EF5C-D842-41D3-B756-F5FF38EED7A9}" type="slidenum">
              <a:rPr lang="en-US" altLang="ja-JP" sz="1200" smtClean="0">
                <a:ea typeface="ＭＳ Ｐゴシック" pitchFamily="50" charset="-128"/>
              </a:rPr>
              <a:pPr eaLnBrk="1" hangingPunct="1"/>
              <a:t>69</a:t>
            </a:fld>
            <a:endParaRPr lang="en-US" altLang="ja-JP" sz="1200" smtClean="0">
              <a:ea typeface="ＭＳ Ｐゴシック" pitchFamily="50"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defTabSz="922338"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defTabSz="922338"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defTabSz="922338"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defTabSz="922338"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defTabSz="922338"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0BF35045-CC48-42DD-8BE2-0FD1779499EB}" type="slidenum">
              <a:rPr lang="en-US" altLang="ja-JP" smtClean="0">
                <a:ea typeface="ＭＳ Ｐゴシック" pitchFamily="50" charset="-128"/>
              </a:rPr>
              <a:pPr eaLnBrk="1" hangingPunct="1"/>
              <a:t>72</a:t>
            </a:fld>
            <a:endParaRPr lang="en-US" altLang="ja-JP" smtClean="0">
              <a:ea typeface="ＭＳ Ｐゴシック" pitchFamily="50"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7C3D7-1118-4973-8E7B-7F2D2338F9D6}" type="slidenum">
              <a:rPr lang="en-US" altLang="ja-JP"/>
              <a:pPr/>
              <a:t>17</a:t>
            </a:fld>
            <a:endParaRPr lang="en-US" altLang="ja-JP"/>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ja-JP" sz="1600"/>
              <a:t>We are going to introduce component rank model.</a:t>
            </a:r>
          </a:p>
          <a:p>
            <a:endParaRPr lang="en-US" altLang="ja-JP" sz="1600"/>
          </a:p>
          <a:p>
            <a:r>
              <a:rPr lang="en-US" altLang="ja-JP" sz="1600"/>
              <a:t>First, we define a component graph.</a:t>
            </a:r>
          </a:p>
          <a:p>
            <a:r>
              <a:rPr lang="en-US" altLang="ja-JP" sz="1600"/>
              <a:t>This is a directed graph, whose nodes are software components, </a:t>
            </a:r>
          </a:p>
          <a:p>
            <a:r>
              <a:rPr lang="en-US" altLang="ja-JP" sz="1600"/>
              <a:t>and whose edges are use relations on component.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DEF90-6812-441A-86A9-C0F26947ADAC}" type="slidenum">
              <a:rPr lang="en-US" altLang="ja-JP"/>
              <a:pPr/>
              <a:t>76</a:t>
            </a:fld>
            <a:endParaRPr lang="en-US" altLang="ja-JP"/>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ja-JP"/>
              <a:t>To adapt this model to practical software component environment, we do the following two adjustment.</a:t>
            </a:r>
          </a:p>
          <a:p>
            <a:endParaRPr lang="en-US" altLang="ja-JP"/>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6A499-619E-4027-BEC9-A9808FC9601F}" type="slidenum">
              <a:rPr lang="en-US" altLang="ja-JP"/>
              <a:pPr/>
              <a:t>77</a:t>
            </a:fld>
            <a:endParaRPr lang="en-US" altLang="ja-JP"/>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ltLang="ja-JP"/>
              <a:t>Implementation of the model == Mapping to real world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22496-905B-4A33-A686-F80E8853CDD7}" type="slidenum">
              <a:rPr lang="en-US" altLang="ja-JP"/>
              <a:pPr/>
              <a:t>78</a:t>
            </a:fld>
            <a:endParaRPr lang="en-US" altLang="ja-JP"/>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B0E61-205A-40BF-A5AD-B917E9317753}" type="slidenum">
              <a:rPr lang="en-US" altLang="ja-JP"/>
              <a:pPr/>
              <a:t>79</a:t>
            </a:fld>
            <a:endParaRPr lang="en-US" altLang="ja-JP"/>
          </a:p>
        </p:txBody>
      </p:sp>
      <p:sp>
        <p:nvSpPr>
          <p:cNvPr id="75778"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p:txBody>
          <a:bodyPr/>
          <a:lstStyle/>
          <a:p>
            <a:r>
              <a:rPr lang="en-US" altLang="ja-JP"/>
              <a:t>GetNodetype is a method to obtain the kind of node in the DOM tree.</a:t>
            </a:r>
          </a:p>
          <a:p>
            <a:r>
              <a:rPr lang="en-US" altLang="ja-JP"/>
              <a:t>The first two classes contain the definition of such method.</a:t>
            </a:r>
          </a:p>
          <a:p>
            <a:endParaRPr lang="en-US" altLang="ja-JP"/>
          </a:p>
          <a:p>
            <a:r>
              <a:rPr lang="en-US" altLang="ja-JP"/>
              <a:t>Highly ranked classes are for generic operations and data definitions.</a:t>
            </a:r>
          </a:p>
          <a:p>
            <a:r>
              <a:rPr lang="en-US" altLang="ja-JP"/>
              <a:t>Lower ranks are for more specific and non-general purposes.</a:t>
            </a:r>
          </a:p>
          <a:p>
            <a:endParaRPr lang="en-US" altLang="ja-JP"/>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CB35D-7D70-449A-B074-8C49A3549C94}" type="slidenum">
              <a:rPr lang="en-US" altLang="ja-JP"/>
              <a:pPr/>
              <a:t>80</a:t>
            </a:fld>
            <a:endParaRPr lang="en-US" altLang="ja-JP"/>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ltLang="ja-JP"/>
              <a:t>Now, we discuss on this component rank model.</a:t>
            </a:r>
          </a:p>
          <a:p>
            <a:endParaRPr lang="en-US" altLang="ja-JP"/>
          </a:p>
          <a:p>
            <a:r>
              <a:rPr lang="en-US" altLang="ja-JP"/>
              <a:t>Instead of using our model, we may want to use simpler model, such as </a:t>
            </a:r>
          </a:p>
          <a:p>
            <a:r>
              <a:rPr lang="en-US" altLang="ja-JP"/>
              <a:t>reference count model.</a:t>
            </a:r>
          </a:p>
          <a:p>
            <a:endParaRPr lang="en-US" altLang="ja-JP"/>
          </a:p>
          <a:p>
            <a:r>
              <a:rPr lang="en-US" altLang="ja-JP"/>
              <a:t>The weight is simply the number of incoming edges.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999F2-A8F0-431C-9838-593CA7966FE5}" type="slidenum">
              <a:rPr lang="en-US" altLang="ja-JP"/>
              <a:pPr/>
              <a:t>81</a:t>
            </a:fld>
            <a:endParaRPr lang="en-US" altLang="ja-JP"/>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94EBB-331F-49A1-8CCC-1CB16F1B1079}" type="slidenum">
              <a:rPr lang="en-US" altLang="ja-JP"/>
              <a:pPr/>
              <a:t>82</a:t>
            </a:fld>
            <a:endParaRPr lang="en-US" altLang="ja-JP"/>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24D43-C86F-4910-A700-11DB9114D5C5}" type="slidenum">
              <a:rPr lang="en-US" altLang="ja-JP"/>
              <a:pPr/>
              <a:t>83</a:t>
            </a:fld>
            <a:endParaRPr lang="en-US" altLang="ja-JP"/>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(Related</a:t>
            </a:r>
            <a:r>
              <a:rPr kumimoji="1" lang="en-US" altLang="ja-JP" baseline="0" dirty="0" smtClean="0"/>
              <a:t> work)</a:t>
            </a:r>
          </a:p>
          <a:p>
            <a:r>
              <a:rPr kumimoji="1" lang="en-US" altLang="ja-JP" baseline="0" dirty="0" smtClean="0"/>
              <a:t>Existing license identification approach are classified into two groups.</a:t>
            </a:r>
          </a:p>
          <a:p>
            <a:pPr marL="0" lvl="1" defTabSz="956802">
              <a:defRPr/>
            </a:pPr>
            <a:r>
              <a:rPr kumimoji="1" lang="en-US" altLang="ja-JP" baseline="0" dirty="0" smtClean="0"/>
              <a:t>ALSA, OSLC and ohcount match </a:t>
            </a:r>
            <a:r>
              <a:rPr lang="en-US" altLang="ja-JP" dirty="0" smtClean="0"/>
              <a:t>regular expression pattern corresponding to a license against license statements</a:t>
            </a:r>
            <a:r>
              <a:rPr kumimoji="1" lang="en-US" altLang="ja-JP" dirty="0" smtClean="0"/>
              <a:t>.</a:t>
            </a:r>
          </a:p>
          <a:p>
            <a:pPr marL="0" lvl="1" defTabSz="956802">
              <a:defRPr/>
            </a:pPr>
            <a:r>
              <a:rPr kumimoji="1" lang="en-US" altLang="ja-JP" dirty="0" smtClean="0"/>
              <a:t>On</a:t>
            </a:r>
            <a:r>
              <a:rPr kumimoji="1" lang="en-US" altLang="ja-JP" baseline="0" dirty="0" smtClean="0"/>
              <a:t> the other hand, FOSSology match</a:t>
            </a:r>
            <a:r>
              <a:rPr lang="en-US" altLang="ja-JP" dirty="0" smtClean="0"/>
              <a:t> simple string corresponding to a license against license statements with the bSAM argorithm.</a:t>
            </a:r>
          </a:p>
          <a:p>
            <a:pPr marL="0" lvl="1" defTabSz="956802">
              <a:defRPr/>
            </a:pPr>
            <a:r>
              <a:rPr lang="en-US" altLang="ja-JP" baseline="0" dirty="0" smtClean="0"/>
              <a:t>We think that these tools have 4 problem.</a:t>
            </a:r>
          </a:p>
          <a:p>
            <a:pPr marL="0" lvl="1" defTabSz="956802">
              <a:defRPr/>
            </a:pPr>
            <a:r>
              <a:rPr lang="en-US" altLang="ja-JP" baseline="0" dirty="0" smtClean="0"/>
              <a:t>These tools are not precise enough</a:t>
            </a:r>
          </a:p>
          <a:p>
            <a:pPr marL="0" lvl="1" defTabSz="956802">
              <a:defRPr/>
            </a:pPr>
            <a:r>
              <a:rPr lang="en-US" altLang="ja-JP" baseline="0" dirty="0" smtClean="0"/>
              <a:t>These tools don't report </a:t>
            </a:r>
            <a:r>
              <a:rPr lang="en-US" altLang="ja-JP" dirty="0" smtClean="0"/>
              <a:t>whether any license exists or not when the tool can't identify the license</a:t>
            </a:r>
            <a:r>
              <a:rPr lang="en-US" altLang="ja-JP" baseline="0" dirty="0" smtClean="0"/>
              <a:t>. </a:t>
            </a:r>
            <a:br>
              <a:rPr lang="en-US" altLang="ja-JP" baseline="0" dirty="0" smtClean="0"/>
            </a:br>
            <a:r>
              <a:rPr lang="en-US" altLang="ja-JP" baseline="0" dirty="0" smtClean="0"/>
              <a:t>These tools report false positives</a:t>
            </a:r>
          </a:p>
          <a:p>
            <a:pPr marL="0" lvl="1" defTabSz="956802">
              <a:defRPr/>
            </a:pPr>
            <a:r>
              <a:rPr lang="en-US" altLang="ja-JP" baseline="0" dirty="0" smtClean="0"/>
              <a:t>Some tools are slow.</a:t>
            </a:r>
          </a:p>
          <a:p>
            <a:pPr marL="0" lvl="1" defTabSz="956802">
              <a:defRPr/>
            </a:pPr>
            <a:endParaRPr lang="en-US" altLang="ja-JP" dirty="0" smtClean="0"/>
          </a:p>
          <a:p>
            <a:pPr marL="0" lvl="1" defTabSz="956802">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86</a:t>
            </a:fld>
            <a:endParaRPr kumimoji="1" lang="ja-JP" altLang="en-US"/>
          </a:p>
        </p:txBody>
      </p:sp>
    </p:spTree>
    <p:extLst>
      <p:ext uri="{BB962C8B-B14F-4D97-AF65-F5344CB8AC3E}">
        <p14:creationId xmlns="" xmlns:p14="http://schemas.microsoft.com/office/powerpoint/2010/main" val="40816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have conducted evaluation to show if </a:t>
            </a:r>
            <a:r>
              <a:rPr kumimoji="1" lang="en-US" altLang="ja-JP" baseline="0" dirty="0" smtClean="0"/>
              <a:t>our method is better than other methods.</a:t>
            </a:r>
          </a:p>
          <a:p>
            <a:r>
              <a:rPr kumimoji="1" lang="en-US" altLang="ja-JP" baseline="0" dirty="0" smtClean="0"/>
              <a:t>We used Ninka, an implementation of our approach, FOSSology 1.0.0, ohcount version 3.90rc and OSLC3.0.</a:t>
            </a:r>
          </a:p>
          <a:p>
            <a:r>
              <a:rPr kumimoji="1" lang="en-US" altLang="ja-JP" baseline="0" dirty="0" smtClean="0"/>
              <a:t>We analyzed 250  (two-fifty files) files in Debian 5.0.2 with these tools.</a:t>
            </a:r>
          </a:p>
          <a:p>
            <a:r>
              <a:rPr kumimoji="1" lang="en-US" altLang="ja-JP" baseline="0" dirty="0" smtClean="0"/>
              <a:t>We randomly selected these 250 files by the following approach.</a:t>
            </a:r>
          </a:p>
          <a:p>
            <a:r>
              <a:rPr kumimoji="1" lang="en-US" altLang="ja-JP" baseline="0" dirty="0" smtClean="0"/>
              <a:t>At first, we randomly selected 250 packages in Debian 5.0.2.</a:t>
            </a:r>
          </a:p>
          <a:p>
            <a:r>
              <a:rPr kumimoji="1" lang="en-US" altLang="ja-JP" baseline="0" dirty="0" smtClean="0"/>
              <a:t>Then, for each selected packages, we randomly selected 1 file in each package in them</a:t>
            </a:r>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87</a:t>
            </a:fld>
            <a:endParaRPr kumimoji="1" lang="ja-JP" altLang="en-US"/>
          </a:p>
        </p:txBody>
      </p:sp>
    </p:spTree>
    <p:extLst>
      <p:ext uri="{BB962C8B-B14F-4D97-AF65-F5344CB8AC3E}">
        <p14:creationId xmlns="" xmlns:p14="http://schemas.microsoft.com/office/powerpoint/2010/main" val="330132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E868F-8784-4B5C-A744-A5E5A5BB6362}" type="slidenum">
              <a:rPr lang="en-US" altLang="ja-JP"/>
              <a:pPr/>
              <a:t>18</a:t>
            </a:fld>
            <a:endParaRPr lang="en-US" altLang="ja-JP"/>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ja-JP"/>
              <a:t>We give non-negative weights to each node in the graph.</a:t>
            </a:r>
          </a:p>
          <a:p>
            <a:endParaRPr lang="en-US" altLang="ja-JP"/>
          </a:p>
          <a:p>
            <a:r>
              <a:rPr lang="en-US" altLang="ja-JP"/>
              <a:t>Node with higher weight means more important than lower-weighted node</a:t>
            </a:r>
          </a:p>
          <a:p>
            <a:endParaRPr lang="en-US" altLang="ja-JP"/>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(Explanation of terms used</a:t>
            </a:r>
            <a:r>
              <a:rPr kumimoji="1" lang="en-US" altLang="ja-JP" baseline="0" dirty="0" smtClean="0"/>
              <a:t> in this evaluation)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a:t>
            </a:r>
            <a:r>
              <a:rPr lang="en-US" altLang="ja-JP" dirty="0" smtClean="0"/>
              <a:t>Compare the results from each tool to the results obtained by manual inspection</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These results are classified into three category, Correct license name and version, Incorrect, and Unknown.</a:t>
            </a:r>
          </a:p>
          <a:p>
            <a:r>
              <a:rPr kumimoji="1" lang="en-US" altLang="ja-JP" baseline="0" dirty="0" smtClean="0"/>
              <a:t>When the result by tool is "UNKNOWN", the result are classified into "UNKNOWN"</a:t>
            </a:r>
          </a:p>
          <a:p>
            <a:r>
              <a:rPr kumimoji="1" lang="en-US" altLang="ja-JP" baseline="0" dirty="0" smtClean="0"/>
              <a:t>When the result by manual inspection "NONE", if the result by tool is "NONE", the result are classified into "C".</a:t>
            </a:r>
            <a:endParaRPr kumimoji="1" lang="en-US" altLang="ja-JP" baseline="0" dirty="0"/>
          </a:p>
          <a:p>
            <a:r>
              <a:rPr kumimoji="1" lang="en-US" altLang="ja-JP" baseline="0" dirty="0" smtClean="0"/>
              <a:t>To evaluate performance of each tool, we use four values, Recall, Precision, F-measure, and Execution Time.</a:t>
            </a:r>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88</a:t>
            </a:fld>
            <a:endParaRPr kumimoji="1" lang="ja-JP" altLang="en-US"/>
          </a:p>
        </p:txBody>
      </p:sp>
    </p:spTree>
    <p:extLst>
      <p:ext uri="{BB962C8B-B14F-4D97-AF65-F5344CB8AC3E}">
        <p14:creationId xmlns="" xmlns:p14="http://schemas.microsoft.com/office/powerpoint/2010/main" val="1112207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(Empirical</a:t>
            </a:r>
            <a:r>
              <a:rPr kumimoji="1" lang="en-US" altLang="ja-JP" baseline="0" dirty="0" smtClean="0"/>
              <a:t> study for demonstrating usefulness of Ninka)</a:t>
            </a:r>
          </a:p>
          <a:p>
            <a:r>
              <a:rPr kumimoji="1" lang="en-US" altLang="ja-JP" sz="1200" kern="1200" dirty="0" smtClean="0">
                <a:solidFill>
                  <a:schemeClr val="tx1"/>
                </a:solidFill>
                <a:effectLst/>
                <a:latin typeface="+mn-lt"/>
                <a:ea typeface="+mn-ea"/>
                <a:cs typeface="+mn-cs"/>
              </a:rPr>
              <a:t>We had two research questions, </a:t>
            </a:r>
          </a:p>
          <a:p>
            <a:r>
              <a:rPr kumimoji="1" lang="en-US" altLang="ja-JP" sz="1200" kern="1200" dirty="0" smtClean="0">
                <a:solidFill>
                  <a:schemeClr val="tx1"/>
                </a:solidFill>
                <a:effectLst/>
                <a:latin typeface="+mn-lt"/>
                <a:ea typeface="+mn-ea"/>
                <a:cs typeface="+mn-cs"/>
              </a:rPr>
              <a:t>“What are the licenses used in FOSS?” </a:t>
            </a:r>
          </a:p>
          <a:p>
            <a:r>
              <a:rPr kumimoji="1" lang="en-US" altLang="ja-JP" sz="1200" kern="1200" dirty="0" smtClean="0">
                <a:solidFill>
                  <a:schemeClr val="tx1"/>
                </a:solidFill>
                <a:effectLst/>
                <a:latin typeface="+mn-lt"/>
                <a:ea typeface="+mn-ea"/>
                <a:cs typeface="+mn-cs"/>
              </a:rPr>
              <a:t>“When present, what types of error do license statements have?”</a:t>
            </a:r>
            <a:endParaRPr kumimoji="1" lang="ja-JP" altLang="ja-JP" sz="1200" kern="1200" dirty="0" smtClean="0">
              <a:solidFill>
                <a:schemeClr val="tx1"/>
              </a:solidFill>
              <a:effectLst/>
              <a:latin typeface="+mn-lt"/>
              <a:ea typeface="+mn-ea"/>
              <a:cs typeface="+mn-cs"/>
            </a:endParaRP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89</a:t>
            </a:fld>
            <a:endParaRPr kumimoji="1" lang="ja-JP" altLang="en-US"/>
          </a:p>
        </p:txBody>
      </p:sp>
    </p:spTree>
    <p:extLst>
      <p:ext uri="{BB962C8B-B14F-4D97-AF65-F5344CB8AC3E}">
        <p14:creationId xmlns="" xmlns:p14="http://schemas.microsoft.com/office/powerpoint/2010/main" val="11212638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(Research Question1. We</a:t>
            </a:r>
            <a:r>
              <a:rPr kumimoji="1" lang="en-US" altLang="ja-JP" baseline="0" dirty="0" smtClean="0"/>
              <a:t> split this question to three sub question)</a:t>
            </a:r>
          </a:p>
          <a:p>
            <a:r>
              <a:rPr kumimoji="1" lang="en-US" altLang="ja-JP" sz="1200" kern="1200" dirty="0" smtClean="0">
                <a:solidFill>
                  <a:schemeClr val="tx1"/>
                </a:solidFill>
                <a:effectLst/>
                <a:latin typeface="+mn-lt"/>
                <a:ea typeface="+mn-ea"/>
                <a:cs typeface="+mn-cs"/>
              </a:rPr>
              <a:t>We divided</a:t>
            </a:r>
            <a:r>
              <a:rPr kumimoji="1" lang="en-US" altLang="ja-JP" sz="1200" kern="1200" baseline="0" dirty="0" smtClean="0">
                <a:solidFill>
                  <a:schemeClr val="tx1"/>
                </a:solidFill>
                <a:effectLst/>
                <a:latin typeface="+mn-lt"/>
                <a:ea typeface="+mn-ea"/>
                <a:cs typeface="+mn-cs"/>
              </a:rPr>
              <a:t> the first research question in</a:t>
            </a:r>
            <a:r>
              <a:rPr kumimoji="1" lang="en-US" altLang="ja-JP" sz="1200" kern="1200" dirty="0" smtClean="0">
                <a:solidFill>
                  <a:schemeClr val="tx1"/>
                </a:solidFill>
                <a:effectLst/>
                <a:latin typeface="+mn-lt"/>
                <a:ea typeface="+mn-ea"/>
                <a:cs typeface="+mn-cs"/>
              </a:rPr>
              <a:t>to three sub questions, </a:t>
            </a:r>
          </a:p>
          <a:p>
            <a:r>
              <a:rPr kumimoji="1" lang="en-US" altLang="ja-JP" sz="1200" kern="1200" dirty="0" smtClean="0">
                <a:solidFill>
                  <a:schemeClr val="tx1"/>
                </a:solidFill>
                <a:effectLst/>
                <a:latin typeface="+mn-lt"/>
                <a:ea typeface="+mn-ea"/>
                <a:cs typeface="+mn-cs"/>
              </a:rPr>
              <a:t>"What licenses are used in Debian?"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"Do different programming languages use different licenses?“ and</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"Does size matter?"</a:t>
            </a:r>
            <a:endParaRPr kumimoji="1" lang="en-US" altLang="ja-JP" dirty="0" smtClean="0"/>
          </a:p>
          <a:p>
            <a:r>
              <a:rPr kumimoji="1" lang="en-US" altLang="ja-JP" sz="1200" kern="1200" dirty="0" smtClean="0">
                <a:solidFill>
                  <a:schemeClr val="tx1"/>
                </a:solidFill>
                <a:effectLst/>
                <a:latin typeface="+mn-lt"/>
                <a:ea typeface="+mn-ea"/>
                <a:cs typeface="+mn-cs"/>
              </a:rPr>
              <a:t>In this empirical study, we used the source code of Debian 5.0.2 as a target,</a:t>
            </a:r>
            <a:r>
              <a:rPr kumimoji="1" lang="en-US" altLang="ja-JP" sz="1200" kern="1200" baseline="0" dirty="0" smtClean="0">
                <a:solidFill>
                  <a:schemeClr val="tx1"/>
                </a:solidFill>
                <a:effectLst/>
                <a:latin typeface="+mn-lt"/>
                <a:ea typeface="+mn-ea"/>
                <a:cs typeface="+mn-cs"/>
              </a:rPr>
              <a:t> a</a:t>
            </a:r>
            <a:r>
              <a:rPr kumimoji="1" lang="en-US" altLang="ja-JP" sz="1200" kern="1200" dirty="0" smtClean="0">
                <a:solidFill>
                  <a:schemeClr val="tx1"/>
                </a:solidFill>
                <a:effectLst/>
                <a:latin typeface="+mn-lt"/>
                <a:ea typeface="+mn-ea"/>
                <a:cs typeface="+mn-cs"/>
              </a:rPr>
              <a:t>nd analyzed 794622 files</a:t>
            </a:r>
            <a:r>
              <a:rPr kumimoji="1" lang="en-US" altLang="ja-JP" sz="1200" kern="1200" baseline="0" dirty="0" smtClean="0">
                <a:solidFill>
                  <a:schemeClr val="tx1"/>
                </a:solidFill>
                <a:effectLst/>
                <a:latin typeface="+mn-lt"/>
                <a:ea typeface="+mn-ea"/>
                <a:cs typeface="+mn-cs"/>
              </a:rPr>
              <a:t> (0.8 million files)</a:t>
            </a:r>
            <a:r>
              <a:rPr kumimoji="1" lang="en-US" altLang="ja-JP" sz="1200" kern="1200" dirty="0" smtClean="0">
                <a:solidFill>
                  <a:schemeClr val="tx1"/>
                </a:solidFill>
                <a:effectLst/>
                <a:latin typeface="+mn-lt"/>
                <a:ea typeface="+mn-ea"/>
                <a:cs typeface="+mn-cs"/>
              </a:rPr>
              <a:t> from 11101 (eleven-thousand) applications.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this analysis,</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Ninka could not identify the license of</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15.9% of the source files.</a:t>
            </a:r>
          </a:p>
          <a:p>
            <a:r>
              <a:rPr kumimoji="1" lang="en-US" altLang="ja-JP" sz="1200" kern="1200" dirty="0" smtClean="0">
                <a:solidFill>
                  <a:schemeClr val="tx1"/>
                </a:solidFill>
                <a:effectLst/>
                <a:latin typeface="+mn-lt"/>
                <a:ea typeface="+mn-ea"/>
                <a:cs typeface="+mn-cs"/>
              </a:rPr>
              <a:t>In</a:t>
            </a:r>
            <a:r>
              <a:rPr kumimoji="1" lang="en-US" altLang="ja-JP" sz="1200" kern="1200" baseline="0" dirty="0" smtClean="0">
                <a:solidFill>
                  <a:schemeClr val="tx1"/>
                </a:solidFill>
                <a:effectLst/>
                <a:latin typeface="+mn-lt"/>
                <a:ea typeface="+mn-ea"/>
                <a:cs typeface="+mn-cs"/>
              </a:rPr>
              <a:t> these cases Ninka reported "UNKNOWN".</a:t>
            </a:r>
            <a:endParaRPr kumimoji="1" lang="ja-JP" altLang="en-US" dirty="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90</a:t>
            </a:fld>
            <a:endParaRPr kumimoji="1" lang="ja-JP" altLang="en-US"/>
          </a:p>
        </p:txBody>
      </p:sp>
    </p:spTree>
    <p:extLst>
      <p:ext uri="{BB962C8B-B14F-4D97-AF65-F5344CB8AC3E}">
        <p14:creationId xmlns="" xmlns:p14="http://schemas.microsoft.com/office/powerpoint/2010/main" val="2016437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802">
              <a:defRPr/>
            </a:pPr>
            <a:r>
              <a:rPr kumimoji="1" lang="en-US" altLang="ja-JP" dirty="0" smtClean="0"/>
              <a:t>(Result of sub question "</a:t>
            </a:r>
            <a:r>
              <a:rPr lang="en-US" altLang="ja-JP" dirty="0" smtClean="0"/>
              <a:t>Does size matter?</a:t>
            </a:r>
            <a:r>
              <a:rPr kumimoji="1" lang="en-US" altLang="ja-JP" dirty="0" smtClean="0"/>
              <a:t>".)</a:t>
            </a:r>
            <a:endParaRPr kumimoji="1" lang="ja-JP" altLang="en-US" dirty="0" smtClean="0"/>
          </a:p>
          <a:p>
            <a:pPr defTabSz="956802">
              <a:defRPr/>
            </a:pPr>
            <a:r>
              <a:rPr kumimoji="1" lang="en-US" altLang="ja-JP" dirty="0" smtClean="0"/>
              <a:t>For addressing the third sub question "Does size matter?” we examined median of the file size in case of with license, without license.</a:t>
            </a:r>
          </a:p>
          <a:p>
            <a:pPr defTabSz="956802">
              <a:defRPr/>
            </a:pPr>
            <a:r>
              <a:rPr kumimoji="1" lang="en-US" altLang="ja-JP" dirty="0" smtClean="0"/>
              <a:t>We were interested in "Are smaller files more likely not to have a license?” In other words, are there differences in the size of files with license and without license.</a:t>
            </a:r>
          </a:p>
          <a:p>
            <a:pPr defTabSz="956802">
              <a:defRPr/>
            </a:pPr>
            <a:r>
              <a:rPr kumimoji="1" lang="en-US" altLang="ja-JP" dirty="0" smtClean="0"/>
              <a:t>This table shows the</a:t>
            </a:r>
            <a:r>
              <a:rPr kumimoji="1" lang="en-US" altLang="ja-JP" baseline="0" dirty="0" smtClean="0"/>
              <a:t> median of file size , in case of overall, with license, without license and license statement.</a:t>
            </a:r>
            <a:endParaRPr kumimoji="1" lang="en-US" altLang="ja-JP" dirty="0" smtClean="0"/>
          </a:p>
          <a:p>
            <a:pPr defTabSz="956802">
              <a:defRPr/>
            </a:pPr>
            <a:r>
              <a:rPr kumimoji="1" lang="en-US" altLang="ja-JP" dirty="0" smtClean="0"/>
              <a:t>A Mann-Whitney test confirms that these differences are significant.</a:t>
            </a:r>
            <a:endParaRPr lang="en-US" altLang="ja-JP" dirty="0" smtClean="0"/>
          </a:p>
        </p:txBody>
      </p:sp>
      <p:sp>
        <p:nvSpPr>
          <p:cNvPr id="4" name="スライド番号プレースホルダー 3"/>
          <p:cNvSpPr>
            <a:spLocks noGrp="1"/>
          </p:cNvSpPr>
          <p:nvPr>
            <p:ph type="sldNum" sz="quarter" idx="10"/>
          </p:nvPr>
        </p:nvSpPr>
        <p:spPr/>
        <p:txBody>
          <a:bodyPr/>
          <a:lstStyle/>
          <a:p>
            <a:fld id="{A11E163F-E71D-41CD-8CE2-48C23C636704}" type="slidenum">
              <a:rPr kumimoji="1" lang="ja-JP" altLang="en-US" smtClean="0"/>
              <a:pPr/>
              <a:t>91</a:t>
            </a:fld>
            <a:endParaRPr kumimoji="1" lang="ja-JP" altLang="en-US"/>
          </a:p>
        </p:txBody>
      </p:sp>
    </p:spTree>
    <p:extLst>
      <p:ext uri="{BB962C8B-B14F-4D97-AF65-F5344CB8AC3E}">
        <p14:creationId xmlns="" xmlns:p14="http://schemas.microsoft.com/office/powerpoint/2010/main" val="2407075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In this study, we measured the following three values.</a:t>
            </a:r>
            <a:endParaRPr lang="ja-JP" altLang="ja-JP" dirty="0"/>
          </a:p>
          <a:p>
            <a:r>
              <a:rPr lang="en-US" altLang="ja-JP" dirty="0"/>
              <a:t>Firstly, we </a:t>
            </a:r>
            <a:r>
              <a:rPr lang="en-US" altLang="ja-JP" dirty="0" smtClean="0"/>
              <a:t>examined </a:t>
            </a:r>
            <a:r>
              <a:rPr lang="en-US" altLang="ja-JP" dirty="0"/>
              <a:t>the number of files under each license at each release version in FreeBSD (all), OpenBSD (all), Eclipse and ArgoUML</a:t>
            </a:r>
            <a:endParaRPr lang="ja-JP" altLang="ja-JP" dirty="0"/>
          </a:p>
          <a:p>
            <a:r>
              <a:rPr lang="en-US" altLang="ja-JP" dirty="0"/>
              <a:t>Secondary, we measured the difference of the number of files under each license between each release version and the previous version between FreeBSD (all) and OpenBSD (all)</a:t>
            </a:r>
            <a:endParaRPr lang="ja-JP" altLang="ja-JP" dirty="0"/>
          </a:p>
          <a:p>
            <a:r>
              <a:rPr lang="en-US" altLang="ja-JP" dirty="0"/>
              <a:t>Finally, we </a:t>
            </a:r>
            <a:r>
              <a:rPr lang="en-US" altLang="ja-JP" dirty="0" smtClean="0"/>
              <a:t>examined the difference in evolution patterns of OS all and OS kernel</a:t>
            </a:r>
          </a:p>
          <a:p>
            <a:endParaRPr kumimoji="1" lang="en-US" altLang="ja-JP" dirty="0" smtClean="0"/>
          </a:p>
          <a:p>
            <a:pPr defTabSz="914069">
              <a:defRPr/>
            </a:pPr>
            <a:r>
              <a:rPr kumimoji="1" lang="en-US" altLang="ja-JP" dirty="0" smtClean="0"/>
              <a:t>(</a:t>
            </a:r>
            <a:r>
              <a:rPr kumimoji="1" lang="ja-JP" altLang="en-US" dirty="0" smtClean="0"/>
              <a:t>何と何を比較しているか）</a:t>
            </a:r>
            <a:endParaRPr lang="en-US" altLang="ja-JP" dirty="0" smtClean="0"/>
          </a:p>
          <a:p>
            <a:pPr defTabSz="914069">
              <a:defRPr/>
            </a:pPr>
            <a:endParaRPr lang="en-US" altLang="ja-JP" dirty="0" smtClean="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92</a:t>
            </a:fld>
            <a:endParaRPr kumimoji="1" lang="ja-JP" altLang="en-US"/>
          </a:p>
        </p:txBody>
      </p:sp>
    </p:spTree>
    <p:extLst>
      <p:ext uri="{BB962C8B-B14F-4D97-AF65-F5344CB8AC3E}">
        <p14:creationId xmlns="" xmlns:p14="http://schemas.microsoft.com/office/powerpoint/2010/main" val="24891444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This table shows the</a:t>
            </a:r>
            <a:r>
              <a:rPr lang="en-US" altLang="ja-JP" baseline="0" dirty="0" smtClean="0"/>
              <a:t> detail of </a:t>
            </a:r>
            <a:r>
              <a:rPr lang="en-US" altLang="ja-JP" dirty="0" smtClean="0"/>
              <a:t>analysis</a:t>
            </a:r>
            <a:r>
              <a:rPr lang="en-US" altLang="ja-JP" baseline="0" dirty="0" smtClean="0"/>
              <a:t> targets.</a:t>
            </a:r>
            <a:endParaRPr lang="en-US" altLang="ja-JP" dirty="0" smtClean="0"/>
          </a:p>
          <a:p>
            <a:r>
              <a:rPr lang="en-US" altLang="ja-JP" dirty="0" smtClean="0"/>
              <a:t>We used</a:t>
            </a:r>
            <a:r>
              <a:rPr lang="en-US" altLang="ja-JP" baseline="0" dirty="0" smtClean="0"/>
              <a:t> FreeBSD  and OpenBSD, Eclipse and ArgoUML.</a:t>
            </a:r>
          </a:p>
          <a:p>
            <a:r>
              <a:rPr lang="en-US" altLang="ja-JP" baseline="0" dirty="0" smtClean="0"/>
              <a:t>About FreeBSD and OpenBSD, We use two version (all) and (kernel).</a:t>
            </a:r>
          </a:p>
          <a:p>
            <a:r>
              <a:rPr lang="en-US" altLang="ja-JP" baseline="0" dirty="0" smtClean="0"/>
              <a:t>For example, FreeBSD (all)  include kernel and applications.</a:t>
            </a:r>
          </a:p>
          <a:p>
            <a:r>
              <a:rPr lang="en-US" altLang="ja-JP" baseline="0" dirty="0" smtClean="0"/>
              <a:t>On the other hand, FreeBSD(kernel) include only kernel. </a:t>
            </a:r>
          </a:p>
          <a:p>
            <a:r>
              <a:rPr lang="en-US" altLang="ja-JP" dirty="0" smtClean="0"/>
              <a:t>They </a:t>
            </a:r>
            <a:r>
              <a:rPr lang="en-US" altLang="ja-JP" dirty="0"/>
              <a:t>have been developing for a long </a:t>
            </a:r>
            <a:r>
              <a:rPr lang="en-US" altLang="ja-JP" dirty="0" smtClean="0"/>
              <a:t>term.</a:t>
            </a:r>
            <a:endParaRPr lang="en-US" altLang="ja-JP" baseline="0" dirty="0" smtClean="0"/>
          </a:p>
          <a:p>
            <a:r>
              <a:rPr lang="en-US" altLang="ja-JP" baseline="0" dirty="0" smtClean="0"/>
              <a:t>For example, FreeBSD have been developing for over 15 years.</a:t>
            </a:r>
          </a:p>
          <a:p>
            <a:r>
              <a:rPr lang="en-US" altLang="ja-JP" baseline="0" dirty="0" smtClean="0"/>
              <a:t>And, in development of them, Version control system is used.</a:t>
            </a:r>
            <a:endParaRPr lang="ja-JP" altLang="ja-JP" dirty="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6797BCC-3F36-46FA-BDF6-42F9A30FE730}" type="slidenum">
              <a:rPr kumimoji="1" lang="ja-JP" altLang="en-US" smtClean="0"/>
              <a:pPr/>
              <a:t>93</a:t>
            </a:fld>
            <a:endParaRPr kumimoji="1" lang="ja-JP" altLang="en-US"/>
          </a:p>
        </p:txBody>
      </p:sp>
    </p:spTree>
    <p:extLst>
      <p:ext uri="{BB962C8B-B14F-4D97-AF65-F5344CB8AC3E}">
        <p14:creationId xmlns="" xmlns:p14="http://schemas.microsoft.com/office/powerpoint/2010/main" val="41150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7A10E-9F39-4F88-A0E3-F856FC163772}" type="slidenum">
              <a:rPr lang="en-US" altLang="ja-JP"/>
              <a:pPr/>
              <a:t>19</a:t>
            </a:fld>
            <a:endParaRPr lang="en-US" altLang="ja-JP"/>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ja-JP"/>
              <a:t>Not only the node, we give  non-negative weights to edges.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21210-2728-4C82-A596-08BC2978D611}" type="slidenum">
              <a:rPr lang="en-US" altLang="ja-JP"/>
              <a:pPr/>
              <a:t>20</a:t>
            </a:fld>
            <a:endParaRPr lang="en-US" altLang="ja-JP"/>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45153-D090-4F5E-B228-51D536EBF44C}" type="slidenum">
              <a:rPr lang="en-US" altLang="ja-JP"/>
              <a:pPr/>
              <a:t>21</a:t>
            </a:fld>
            <a:endParaRPr lang="en-US" altLang="ja-JP"/>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755650" y="6524625"/>
            <a:ext cx="7383463" cy="214313"/>
          </a:xfrm>
          <a:prstGeom prst="rect">
            <a:avLst/>
          </a:prstGeom>
          <a:noFill/>
          <a:ln>
            <a:noFill/>
          </a:ln>
          <a:effectLst/>
          <a:extLst/>
        </p:spPr>
        <p:txBody>
          <a:bodyPr wrap="none">
            <a:spAutoFit/>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algn="r" eaLnBrk="1" hangingPunct="1">
              <a:defRPr/>
            </a:pPr>
            <a:r>
              <a:rPr kumimoji="0" lang="en-US" altLang="ja-JP" sz="800" b="1" smtClean="0">
                <a:latin typeface="Comic Sans MS" pitchFamily="66" charset="0"/>
              </a:rPr>
              <a:t>Software Engineering Laboratory, Department of Computer Science, Graduate School of Information Science and Technology, Osaka University</a:t>
            </a:r>
            <a:endParaRPr kumimoji="0" lang="en-US" altLang="ja-JP" sz="2400" smtClean="0">
              <a:latin typeface="Times New Roman" pitchFamily="18" charset="0"/>
            </a:endParaRPr>
          </a:p>
        </p:txBody>
      </p:sp>
      <p:pic>
        <p:nvPicPr>
          <p:cNvPr id="5" name="Picture 8" descr="rogo400"/>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5900" y="6237288"/>
            <a:ext cx="539750"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oShape 9"/>
          <p:cNvSpPr>
            <a:spLocks noChangeArrowheads="1"/>
          </p:cNvSpPr>
          <p:nvPr userDrawn="1"/>
        </p:nvSpPr>
        <p:spPr bwMode="auto">
          <a:xfrm>
            <a:off x="468313" y="2997200"/>
            <a:ext cx="7921625" cy="71438"/>
          </a:xfrm>
          <a:custGeom>
            <a:avLst/>
            <a:gdLst>
              <a:gd name="T0" fmla="*/ 0 w 1000"/>
              <a:gd name="T1" fmla="*/ 0 h 1000"/>
              <a:gd name="T2" fmla="*/ 2147483647 w 1000"/>
              <a:gd name="T3" fmla="*/ 0 h 1000"/>
              <a:gd name="T4" fmla="*/ 2147483647 w 1000"/>
              <a:gd name="T5" fmla="*/ 364575832 h 1000"/>
              <a:gd name="T6" fmla="*/ 0 w 1000"/>
              <a:gd name="T7" fmla="*/ 364575832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72" y="0"/>
                </a:lnTo>
                <a:lnTo>
                  <a:pt x="672" y="1000"/>
                </a:lnTo>
                <a:lnTo>
                  <a:pt x="0" y="1000"/>
                </a:lnTo>
                <a:lnTo>
                  <a:pt x="0" y="0"/>
                </a:lnTo>
                <a:close/>
              </a:path>
              <a:path w="1000" h="1000">
                <a:moveTo>
                  <a:pt x="0" y="0"/>
                </a:moveTo>
                <a:lnTo>
                  <a:pt x="1000" y="0"/>
                </a:lnTo>
              </a:path>
            </a:pathLst>
          </a:custGeom>
          <a:solidFill>
            <a:srgbClr val="0000FF"/>
          </a:solidFill>
          <a:ln w="9525">
            <a:solidFill>
              <a:srgbClr val="0000FF"/>
            </a:solidFill>
            <a:round/>
            <a:headEnd/>
            <a:tailEnd/>
          </a:ln>
        </p:spPr>
        <p:txBody>
          <a:bodyPr/>
          <a:lstStyle/>
          <a:p>
            <a:endParaRPr lang="ja-JP" altLang="en-US"/>
          </a:p>
        </p:txBody>
      </p:sp>
      <p:sp>
        <p:nvSpPr>
          <p:cNvPr id="4098" name="Rectangle 2"/>
          <p:cNvSpPr>
            <a:spLocks noGrp="1" noChangeArrowheads="1"/>
          </p:cNvSpPr>
          <p:nvPr>
            <p:ph type="ctrTitle"/>
          </p:nvPr>
        </p:nvSpPr>
        <p:spPr>
          <a:xfrm>
            <a:off x="685800" y="1052513"/>
            <a:ext cx="7772400" cy="1830387"/>
          </a:xfrm>
        </p:spPr>
        <p:txBody>
          <a:bodyPr/>
          <a:lstStyle>
            <a:lvl1pPr>
              <a:defRPr/>
            </a:lvl1pPr>
          </a:lstStyle>
          <a:p>
            <a:pPr lvl="0"/>
            <a:r>
              <a:rPr lang="ja-JP" altLang="en-US" noProof="0" smtClean="0"/>
              <a:t>マスタ タイトルの書式設定</a:t>
            </a:r>
          </a:p>
        </p:txBody>
      </p:sp>
      <p:sp>
        <p:nvSpPr>
          <p:cNvPr id="4099" name="Rectangle 3"/>
          <p:cNvSpPr>
            <a:spLocks noGrp="1" noChangeArrowheads="1"/>
          </p:cNvSpPr>
          <p:nvPr>
            <p:ph type="subTitle" idx="1"/>
          </p:nvPr>
        </p:nvSpPr>
        <p:spPr>
          <a:xfrm>
            <a:off x="3276600" y="3500438"/>
            <a:ext cx="5216525" cy="1752600"/>
          </a:xfrm>
        </p:spPr>
        <p:txBody>
          <a:bodyPr/>
          <a:lstStyle>
            <a:lvl1pPr marL="0" indent="0" algn="ctr">
              <a:buFontTx/>
              <a:buNone/>
              <a:defRPr/>
            </a:lvl1pPr>
          </a:lstStyle>
          <a:p>
            <a:pPr lvl="0"/>
            <a:r>
              <a:rPr lang="ja-JP" altLang="en-US" noProof="0" smtClean="0"/>
              <a:t>マスタ サブタイトルの書式設定</a:t>
            </a:r>
          </a:p>
        </p:txBody>
      </p:sp>
      <p:sp>
        <p:nvSpPr>
          <p:cNvPr id="7" name="Rectangle 4"/>
          <p:cNvSpPr>
            <a:spLocks noGrp="1" noChangeArrowheads="1"/>
          </p:cNvSpPr>
          <p:nvPr>
            <p:ph type="dt" sz="half" idx="10"/>
          </p:nvPr>
        </p:nvSpPr>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5580063" y="6237288"/>
            <a:ext cx="2895600" cy="279400"/>
          </a:xfrm>
        </p:spPr>
        <p:txBody>
          <a:bodyPr/>
          <a:lstStyle>
            <a:lvl1pPr>
              <a:defRPr/>
            </a:lvl1pPr>
          </a:lstStyle>
          <a:p>
            <a:pPr>
              <a:defRPr/>
            </a:pPr>
            <a:r>
              <a:rPr lang="en-US" altLang="ja-JP"/>
              <a:t>ICSE2003, Portland, OR.</a:t>
            </a:r>
          </a:p>
        </p:txBody>
      </p:sp>
      <p:sp>
        <p:nvSpPr>
          <p:cNvPr id="9" name="Rectangle 6"/>
          <p:cNvSpPr>
            <a:spLocks noGrp="1" noChangeArrowheads="1"/>
          </p:cNvSpPr>
          <p:nvPr>
            <p:ph type="sldNum" sz="quarter" idx="12"/>
          </p:nvPr>
        </p:nvSpPr>
        <p:spPr>
          <a:xfrm>
            <a:off x="6553200" y="6245225"/>
            <a:ext cx="2133600" cy="496888"/>
          </a:xfrm>
        </p:spPr>
        <p:txBody>
          <a:bodyPr/>
          <a:lstStyle>
            <a:lvl1pPr>
              <a:defRPr/>
            </a:lvl1pPr>
          </a:lstStyle>
          <a:p>
            <a:pPr>
              <a:defRPr/>
            </a:pPr>
            <a:fld id="{2A47AD58-BB64-4F34-9386-29FE8AA0E625}" type="slidenum">
              <a:rPr lang="en-US" altLang="ja-JP"/>
              <a:pPr>
                <a:defRPr/>
              </a:pPr>
              <a:t>&lt;#&gt;</a:t>
            </a:fld>
            <a:endParaRPr lang="en-US" altLang="ja-JP"/>
          </a:p>
        </p:txBody>
      </p:sp>
    </p:spTree>
    <p:extLst>
      <p:ext uri="{BB962C8B-B14F-4D97-AF65-F5344CB8AC3E}">
        <p14:creationId xmlns="" xmlns:p14="http://schemas.microsoft.com/office/powerpoint/2010/main" val="273023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6" name="Rectangle 6"/>
          <p:cNvSpPr>
            <a:spLocks noGrp="1" noChangeArrowheads="1"/>
          </p:cNvSpPr>
          <p:nvPr>
            <p:ph type="sldNum" sz="quarter" idx="12"/>
          </p:nvPr>
        </p:nvSpPr>
        <p:spPr>
          <a:ln/>
        </p:spPr>
        <p:txBody>
          <a:bodyPr/>
          <a:lstStyle>
            <a:lvl1pPr>
              <a:defRPr/>
            </a:lvl1pPr>
          </a:lstStyle>
          <a:p>
            <a:pPr>
              <a:defRPr/>
            </a:pPr>
            <a:fld id="{8CF9D0F8-0F6B-4C02-8629-CAC348E3110B}" type="slidenum">
              <a:rPr lang="en-US" altLang="ja-JP"/>
              <a:pPr>
                <a:defRPr/>
              </a:pPr>
              <a:t>&lt;#&gt;</a:t>
            </a:fld>
            <a:endParaRPr lang="en-US" altLang="ja-JP"/>
          </a:p>
        </p:txBody>
      </p:sp>
    </p:spTree>
    <p:extLst>
      <p:ext uri="{BB962C8B-B14F-4D97-AF65-F5344CB8AC3E}">
        <p14:creationId xmlns="" xmlns:p14="http://schemas.microsoft.com/office/powerpoint/2010/main" val="214734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692150"/>
            <a:ext cx="2057400" cy="543401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692150"/>
            <a:ext cx="6019800" cy="54340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6" name="Rectangle 6"/>
          <p:cNvSpPr>
            <a:spLocks noGrp="1" noChangeArrowheads="1"/>
          </p:cNvSpPr>
          <p:nvPr>
            <p:ph type="sldNum" sz="quarter" idx="12"/>
          </p:nvPr>
        </p:nvSpPr>
        <p:spPr>
          <a:ln/>
        </p:spPr>
        <p:txBody>
          <a:bodyPr/>
          <a:lstStyle>
            <a:lvl1pPr>
              <a:defRPr/>
            </a:lvl1pPr>
          </a:lstStyle>
          <a:p>
            <a:pPr>
              <a:defRPr/>
            </a:pPr>
            <a:fld id="{5B2C6782-52FA-49BA-9B02-836A9AA28365}" type="slidenum">
              <a:rPr lang="en-US" altLang="ja-JP"/>
              <a:pPr>
                <a:defRPr/>
              </a:pPr>
              <a:t>&lt;#&gt;</a:t>
            </a:fld>
            <a:endParaRPr lang="en-US" altLang="ja-JP"/>
          </a:p>
        </p:txBody>
      </p:sp>
    </p:spTree>
    <p:extLst>
      <p:ext uri="{BB962C8B-B14F-4D97-AF65-F5344CB8AC3E}">
        <p14:creationId xmlns="" xmlns:p14="http://schemas.microsoft.com/office/powerpoint/2010/main" val="63649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atin typeface="Arial Unicode MS" pitchFamily="50" charset="-128"/>
              </a:defRPr>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1pPr>
              <a:defRPr baseline="0">
                <a:latin typeface="Arial Unicode MS" pitchFamily="50" charset="-128"/>
              </a:defRPr>
            </a:lvl1pPr>
            <a:lvl2pPr>
              <a:defRPr baseline="0">
                <a:latin typeface="Arial Unicode MS" pitchFamily="50" charset="-128"/>
              </a:defRPr>
            </a:lvl2pPr>
            <a:lvl3pPr>
              <a:defRPr baseline="0">
                <a:latin typeface="Arial Unicode MS" pitchFamily="50" charset="-128"/>
              </a:defRPr>
            </a:lvl3pPr>
            <a:lvl4pPr>
              <a:defRPr baseline="0">
                <a:latin typeface="Arial Unicode MS" pitchFamily="50" charset="-128"/>
              </a:defRPr>
            </a:lvl4pPr>
            <a:lvl5pPr>
              <a:defRPr baseline="0">
                <a:latin typeface="Arial Unicode MS"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6" name="Rectangle 6"/>
          <p:cNvSpPr>
            <a:spLocks noGrp="1" noChangeArrowheads="1"/>
          </p:cNvSpPr>
          <p:nvPr>
            <p:ph type="sldNum" sz="quarter" idx="12"/>
          </p:nvPr>
        </p:nvSpPr>
        <p:spPr>
          <a:ln/>
        </p:spPr>
        <p:txBody>
          <a:bodyPr/>
          <a:lstStyle>
            <a:lvl1pPr>
              <a:defRPr/>
            </a:lvl1pPr>
          </a:lstStyle>
          <a:p>
            <a:pPr>
              <a:defRPr/>
            </a:pPr>
            <a:fld id="{94CEB547-349A-441A-8FB7-19C9A3042A4E}" type="slidenum">
              <a:rPr lang="en-US" altLang="ja-JP"/>
              <a:pPr>
                <a:defRPr/>
              </a:pPr>
              <a:t>&lt;#&gt;</a:t>
            </a:fld>
            <a:endParaRPr lang="en-US" altLang="ja-JP"/>
          </a:p>
        </p:txBody>
      </p:sp>
    </p:spTree>
    <p:extLst>
      <p:ext uri="{BB962C8B-B14F-4D97-AF65-F5344CB8AC3E}">
        <p14:creationId xmlns="" xmlns:p14="http://schemas.microsoft.com/office/powerpoint/2010/main" val="40194842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6" name="Rectangle 6"/>
          <p:cNvSpPr>
            <a:spLocks noGrp="1" noChangeArrowheads="1"/>
          </p:cNvSpPr>
          <p:nvPr>
            <p:ph type="sldNum" sz="quarter" idx="12"/>
          </p:nvPr>
        </p:nvSpPr>
        <p:spPr>
          <a:ln/>
        </p:spPr>
        <p:txBody>
          <a:bodyPr/>
          <a:lstStyle>
            <a:lvl1pPr>
              <a:defRPr/>
            </a:lvl1pPr>
          </a:lstStyle>
          <a:p>
            <a:pPr>
              <a:defRPr/>
            </a:pPr>
            <a:fld id="{383CA813-E596-4752-8C33-D520589F3B3A}" type="slidenum">
              <a:rPr lang="en-US" altLang="ja-JP"/>
              <a:pPr>
                <a:defRPr/>
              </a:pPr>
              <a:t>&lt;#&gt;</a:t>
            </a:fld>
            <a:endParaRPr lang="en-US" altLang="ja-JP"/>
          </a:p>
        </p:txBody>
      </p:sp>
    </p:spTree>
    <p:extLst>
      <p:ext uri="{BB962C8B-B14F-4D97-AF65-F5344CB8AC3E}">
        <p14:creationId xmlns="" xmlns:p14="http://schemas.microsoft.com/office/powerpoint/2010/main" val="182902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7" name="Rectangle 6"/>
          <p:cNvSpPr>
            <a:spLocks noGrp="1" noChangeArrowheads="1"/>
          </p:cNvSpPr>
          <p:nvPr>
            <p:ph type="sldNum" sz="quarter" idx="12"/>
          </p:nvPr>
        </p:nvSpPr>
        <p:spPr>
          <a:ln/>
        </p:spPr>
        <p:txBody>
          <a:bodyPr/>
          <a:lstStyle>
            <a:lvl1pPr>
              <a:defRPr/>
            </a:lvl1pPr>
          </a:lstStyle>
          <a:p>
            <a:pPr>
              <a:defRPr/>
            </a:pPr>
            <a:fld id="{63442DC9-CF55-490A-9883-9CAF45F22A11}" type="slidenum">
              <a:rPr lang="en-US" altLang="ja-JP"/>
              <a:pPr>
                <a:defRPr/>
              </a:pPr>
              <a:t>&lt;#&gt;</a:t>
            </a:fld>
            <a:endParaRPr lang="en-US" altLang="ja-JP"/>
          </a:p>
        </p:txBody>
      </p:sp>
    </p:spTree>
    <p:extLst>
      <p:ext uri="{BB962C8B-B14F-4D97-AF65-F5344CB8AC3E}">
        <p14:creationId xmlns="" xmlns:p14="http://schemas.microsoft.com/office/powerpoint/2010/main" val="183704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9" name="Rectangle 6"/>
          <p:cNvSpPr>
            <a:spLocks noGrp="1" noChangeArrowheads="1"/>
          </p:cNvSpPr>
          <p:nvPr>
            <p:ph type="sldNum" sz="quarter" idx="12"/>
          </p:nvPr>
        </p:nvSpPr>
        <p:spPr>
          <a:ln/>
        </p:spPr>
        <p:txBody>
          <a:bodyPr/>
          <a:lstStyle>
            <a:lvl1pPr>
              <a:defRPr/>
            </a:lvl1pPr>
          </a:lstStyle>
          <a:p>
            <a:pPr>
              <a:defRPr/>
            </a:pPr>
            <a:fld id="{2B5EB5EE-9B27-4BE5-AD50-BA5446F8EB91}" type="slidenum">
              <a:rPr lang="en-US" altLang="ja-JP"/>
              <a:pPr>
                <a:defRPr/>
              </a:pPr>
              <a:t>&lt;#&gt;</a:t>
            </a:fld>
            <a:endParaRPr lang="en-US" altLang="ja-JP"/>
          </a:p>
        </p:txBody>
      </p:sp>
    </p:spTree>
    <p:extLst>
      <p:ext uri="{BB962C8B-B14F-4D97-AF65-F5344CB8AC3E}">
        <p14:creationId xmlns="" xmlns:p14="http://schemas.microsoft.com/office/powerpoint/2010/main" val="166205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5" name="Rectangle 6"/>
          <p:cNvSpPr>
            <a:spLocks noGrp="1" noChangeArrowheads="1"/>
          </p:cNvSpPr>
          <p:nvPr>
            <p:ph type="sldNum" sz="quarter" idx="12"/>
          </p:nvPr>
        </p:nvSpPr>
        <p:spPr>
          <a:ln/>
        </p:spPr>
        <p:txBody>
          <a:bodyPr/>
          <a:lstStyle>
            <a:lvl1pPr>
              <a:defRPr/>
            </a:lvl1pPr>
          </a:lstStyle>
          <a:p>
            <a:pPr>
              <a:defRPr/>
            </a:pPr>
            <a:fld id="{F34632A1-BAAC-4DD5-9EAA-7C03B1281FF9}" type="slidenum">
              <a:rPr lang="en-US" altLang="ja-JP"/>
              <a:pPr>
                <a:defRPr/>
              </a:pPr>
              <a:t>&lt;#&gt;</a:t>
            </a:fld>
            <a:endParaRPr lang="en-US" altLang="ja-JP"/>
          </a:p>
        </p:txBody>
      </p:sp>
    </p:spTree>
    <p:extLst>
      <p:ext uri="{BB962C8B-B14F-4D97-AF65-F5344CB8AC3E}">
        <p14:creationId xmlns="" xmlns:p14="http://schemas.microsoft.com/office/powerpoint/2010/main" val="415401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4" name="Rectangle 6"/>
          <p:cNvSpPr>
            <a:spLocks noGrp="1" noChangeArrowheads="1"/>
          </p:cNvSpPr>
          <p:nvPr>
            <p:ph type="sldNum" sz="quarter" idx="12"/>
          </p:nvPr>
        </p:nvSpPr>
        <p:spPr>
          <a:ln/>
        </p:spPr>
        <p:txBody>
          <a:bodyPr/>
          <a:lstStyle>
            <a:lvl1pPr>
              <a:defRPr/>
            </a:lvl1pPr>
          </a:lstStyle>
          <a:p>
            <a:pPr>
              <a:defRPr/>
            </a:pPr>
            <a:fld id="{5853F764-C4B4-4C2C-8C4F-1E4A809337B4}" type="slidenum">
              <a:rPr lang="en-US" altLang="ja-JP"/>
              <a:pPr>
                <a:defRPr/>
              </a:pPr>
              <a:t>&lt;#&gt;</a:t>
            </a:fld>
            <a:endParaRPr lang="en-US" altLang="ja-JP"/>
          </a:p>
        </p:txBody>
      </p:sp>
    </p:spTree>
    <p:extLst>
      <p:ext uri="{BB962C8B-B14F-4D97-AF65-F5344CB8AC3E}">
        <p14:creationId xmlns="" xmlns:p14="http://schemas.microsoft.com/office/powerpoint/2010/main" val="160019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7" name="Rectangle 6"/>
          <p:cNvSpPr>
            <a:spLocks noGrp="1" noChangeArrowheads="1"/>
          </p:cNvSpPr>
          <p:nvPr>
            <p:ph type="sldNum" sz="quarter" idx="12"/>
          </p:nvPr>
        </p:nvSpPr>
        <p:spPr>
          <a:ln/>
        </p:spPr>
        <p:txBody>
          <a:bodyPr/>
          <a:lstStyle>
            <a:lvl1pPr>
              <a:defRPr/>
            </a:lvl1pPr>
          </a:lstStyle>
          <a:p>
            <a:pPr>
              <a:defRPr/>
            </a:pPr>
            <a:fld id="{FDB81C60-A4EB-4E6F-8ECE-0A9607125996}" type="slidenum">
              <a:rPr lang="en-US" altLang="ja-JP"/>
              <a:pPr>
                <a:defRPr/>
              </a:pPr>
              <a:t>&lt;#&gt;</a:t>
            </a:fld>
            <a:endParaRPr lang="en-US" altLang="ja-JP"/>
          </a:p>
        </p:txBody>
      </p:sp>
    </p:spTree>
    <p:extLst>
      <p:ext uri="{BB962C8B-B14F-4D97-AF65-F5344CB8AC3E}">
        <p14:creationId xmlns="" xmlns:p14="http://schemas.microsoft.com/office/powerpoint/2010/main" val="348197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ICSE2003, Portland, OR.</a:t>
            </a:r>
          </a:p>
        </p:txBody>
      </p:sp>
      <p:sp>
        <p:nvSpPr>
          <p:cNvPr id="7" name="Rectangle 6"/>
          <p:cNvSpPr>
            <a:spLocks noGrp="1" noChangeArrowheads="1"/>
          </p:cNvSpPr>
          <p:nvPr>
            <p:ph type="sldNum" sz="quarter" idx="12"/>
          </p:nvPr>
        </p:nvSpPr>
        <p:spPr>
          <a:ln/>
        </p:spPr>
        <p:txBody>
          <a:bodyPr/>
          <a:lstStyle>
            <a:lvl1pPr>
              <a:defRPr/>
            </a:lvl1pPr>
          </a:lstStyle>
          <a:p>
            <a:pPr>
              <a:defRPr/>
            </a:pPr>
            <a:fld id="{9F21B399-1A7C-4771-9886-F3C7C9890A8D}" type="slidenum">
              <a:rPr lang="en-US" altLang="ja-JP"/>
              <a:pPr>
                <a:defRPr/>
              </a:pPr>
              <a:t>&lt;#&gt;</a:t>
            </a:fld>
            <a:endParaRPr lang="en-US" altLang="ja-JP"/>
          </a:p>
        </p:txBody>
      </p:sp>
    </p:spTree>
    <p:extLst>
      <p:ext uri="{BB962C8B-B14F-4D97-AF65-F5344CB8AC3E}">
        <p14:creationId xmlns="" xmlns:p14="http://schemas.microsoft.com/office/powerpoint/2010/main" val="129222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92150"/>
            <a:ext cx="8229600" cy="725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5795963" y="6308725"/>
            <a:ext cx="2592387" cy="2873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ltLang="ja-JP"/>
              <a:t>ICSE2003, Portland, OR.</a:t>
            </a:r>
          </a:p>
        </p:txBody>
      </p:sp>
      <p:sp>
        <p:nvSpPr>
          <p:cNvPr id="1030" name="Rectangle 6"/>
          <p:cNvSpPr>
            <a:spLocks noGrp="1" noChangeArrowheads="1"/>
          </p:cNvSpPr>
          <p:nvPr>
            <p:ph type="sldNum" sz="quarter" idx="4"/>
          </p:nvPr>
        </p:nvSpPr>
        <p:spPr bwMode="auto">
          <a:xfrm>
            <a:off x="6902450" y="6308725"/>
            <a:ext cx="2133600"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CA6DB357-3BB7-4B70-BEAB-5362C477F850}" type="slidenum">
              <a:rPr lang="en-US" altLang="ja-JP"/>
              <a:pPr>
                <a:defRPr/>
              </a:pPr>
              <a:t>&lt;#&gt;</a:t>
            </a:fld>
            <a:endParaRPr lang="en-US" altLang="ja-JP"/>
          </a:p>
        </p:txBody>
      </p:sp>
      <p:sp>
        <p:nvSpPr>
          <p:cNvPr id="1031" name="Text Box 7"/>
          <p:cNvSpPr txBox="1">
            <a:spLocks noChangeArrowheads="1"/>
          </p:cNvSpPr>
          <p:nvPr userDrawn="1"/>
        </p:nvSpPr>
        <p:spPr bwMode="auto">
          <a:xfrm>
            <a:off x="755650" y="6524625"/>
            <a:ext cx="7383463" cy="214313"/>
          </a:xfrm>
          <a:prstGeom prst="rect">
            <a:avLst/>
          </a:prstGeom>
          <a:noFill/>
          <a:ln>
            <a:noFill/>
          </a:ln>
          <a:effectLst/>
          <a:extLst/>
        </p:spPr>
        <p:txBody>
          <a:bodyPr wrap="none">
            <a:spAutoFit/>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algn="r" eaLnBrk="1" hangingPunct="1">
              <a:defRPr/>
            </a:pPr>
            <a:r>
              <a:rPr kumimoji="0" lang="en-US" altLang="ja-JP" sz="800" b="1" smtClean="0">
                <a:latin typeface="Comic Sans MS" pitchFamily="66" charset="0"/>
              </a:rPr>
              <a:t>Software Engineering Laboratory, Department of Computer Science, Graduate School of Information Science and Technology, Osaka University</a:t>
            </a:r>
            <a:endParaRPr kumimoji="0" lang="en-US" altLang="ja-JP" sz="2400" smtClean="0">
              <a:latin typeface="Times New Roman" pitchFamily="18" charset="0"/>
            </a:endParaRPr>
          </a:p>
        </p:txBody>
      </p:sp>
      <p:pic>
        <p:nvPicPr>
          <p:cNvPr id="1032" name="Picture 8" descr="rogo400"/>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215900" y="6237288"/>
            <a:ext cx="539750"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AutoShape 10"/>
          <p:cNvSpPr>
            <a:spLocks noChangeArrowheads="1"/>
          </p:cNvSpPr>
          <p:nvPr userDrawn="1"/>
        </p:nvSpPr>
        <p:spPr bwMode="auto">
          <a:xfrm>
            <a:off x="468313" y="1412875"/>
            <a:ext cx="7921625" cy="71438"/>
          </a:xfrm>
          <a:custGeom>
            <a:avLst/>
            <a:gdLst>
              <a:gd name="T0" fmla="*/ 0 w 1000"/>
              <a:gd name="T1" fmla="*/ 0 h 1000"/>
              <a:gd name="T2" fmla="*/ 2147483647 w 1000"/>
              <a:gd name="T3" fmla="*/ 0 h 1000"/>
              <a:gd name="T4" fmla="*/ 2147483647 w 1000"/>
              <a:gd name="T5" fmla="*/ 364575832 h 1000"/>
              <a:gd name="T6" fmla="*/ 0 w 1000"/>
              <a:gd name="T7" fmla="*/ 364575832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72" y="0"/>
                </a:lnTo>
                <a:lnTo>
                  <a:pt x="672" y="1000"/>
                </a:lnTo>
                <a:lnTo>
                  <a:pt x="0" y="1000"/>
                </a:lnTo>
                <a:lnTo>
                  <a:pt x="0" y="0"/>
                </a:lnTo>
                <a:close/>
              </a:path>
              <a:path w="1000" h="1000">
                <a:moveTo>
                  <a:pt x="0" y="0"/>
                </a:moveTo>
                <a:lnTo>
                  <a:pt x="1000" y="0"/>
                </a:lnTo>
              </a:path>
            </a:pathLst>
          </a:custGeom>
          <a:solidFill>
            <a:srgbClr val="0000FF"/>
          </a:solidFill>
          <a:ln w="9525">
            <a:solidFill>
              <a:srgbClr val="0000FF"/>
            </a:solidFill>
            <a:round/>
            <a:headEnd/>
            <a:tailEnd/>
          </a:ln>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rtl="0" eaLnBrk="0" fontAlgn="base" hangingPunct="0">
        <a:spcBef>
          <a:spcPct val="0"/>
        </a:spcBef>
        <a:spcAft>
          <a:spcPct val="0"/>
        </a:spcAft>
        <a:defRPr kumimoji="1" sz="4400">
          <a:solidFill>
            <a:schemeClr val="tx2"/>
          </a:solidFill>
          <a:latin typeface="Arial Unicode MS" pitchFamily="50" charset="-128"/>
          <a:ea typeface="HGP創英角ｺﾞｼｯｸUB" pitchFamily="50" charset="-128"/>
          <a:cs typeface="+mj-cs"/>
        </a:defRPr>
      </a:lvl1pPr>
      <a:lvl2pPr algn="ctr" rtl="0" eaLnBrk="0" fontAlgn="base" hangingPunct="0">
        <a:spcBef>
          <a:spcPct val="0"/>
        </a:spcBef>
        <a:spcAft>
          <a:spcPct val="0"/>
        </a:spcAft>
        <a:defRPr kumimoji="1" sz="4400">
          <a:solidFill>
            <a:schemeClr val="tx2"/>
          </a:solidFill>
          <a:latin typeface="Arial Unicode MS" pitchFamily="50" charset="-128"/>
          <a:ea typeface="HGP創英角ｺﾞｼｯｸUB" pitchFamily="50" charset="-128"/>
          <a:cs typeface="Arial Unicode MS" pitchFamily="50" charset="-128"/>
        </a:defRPr>
      </a:lvl2pPr>
      <a:lvl3pPr algn="ctr" rtl="0" eaLnBrk="0" fontAlgn="base" hangingPunct="0">
        <a:spcBef>
          <a:spcPct val="0"/>
        </a:spcBef>
        <a:spcAft>
          <a:spcPct val="0"/>
        </a:spcAft>
        <a:defRPr kumimoji="1" sz="4400">
          <a:solidFill>
            <a:schemeClr val="tx2"/>
          </a:solidFill>
          <a:latin typeface="Arial Unicode MS" pitchFamily="50" charset="-128"/>
          <a:ea typeface="HGP創英角ｺﾞｼｯｸUB" pitchFamily="50" charset="-128"/>
          <a:cs typeface="Arial Unicode MS" pitchFamily="50" charset="-128"/>
        </a:defRPr>
      </a:lvl3pPr>
      <a:lvl4pPr algn="ctr" rtl="0" eaLnBrk="0" fontAlgn="base" hangingPunct="0">
        <a:spcBef>
          <a:spcPct val="0"/>
        </a:spcBef>
        <a:spcAft>
          <a:spcPct val="0"/>
        </a:spcAft>
        <a:defRPr kumimoji="1" sz="4400">
          <a:solidFill>
            <a:schemeClr val="tx2"/>
          </a:solidFill>
          <a:latin typeface="Arial Unicode MS" pitchFamily="50" charset="-128"/>
          <a:ea typeface="HGP創英角ｺﾞｼｯｸUB" pitchFamily="50" charset="-128"/>
          <a:cs typeface="Arial Unicode MS" pitchFamily="50" charset="-128"/>
        </a:defRPr>
      </a:lvl4pPr>
      <a:lvl5pPr algn="ctr" rtl="0" eaLnBrk="0" fontAlgn="base" hangingPunct="0">
        <a:spcBef>
          <a:spcPct val="0"/>
        </a:spcBef>
        <a:spcAft>
          <a:spcPct val="0"/>
        </a:spcAft>
        <a:defRPr kumimoji="1" sz="4400">
          <a:solidFill>
            <a:schemeClr val="tx2"/>
          </a:solidFill>
          <a:latin typeface="Arial Unicode MS" pitchFamily="50" charset="-128"/>
          <a:ea typeface="HGP創英角ｺﾞｼｯｸUB" pitchFamily="50" charset="-128"/>
          <a:cs typeface="Arial Unicode MS" pitchFamily="50" charset="-128"/>
        </a:defRPr>
      </a:lvl5pPr>
      <a:lvl6pPr marL="457200" algn="ctr" rtl="0" fontAlgn="base">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6pPr>
      <a:lvl7pPr marL="914400" algn="ctr" rtl="0" fontAlgn="base">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7pPr>
      <a:lvl8pPr marL="1371600" algn="ctr" rtl="0" fontAlgn="base">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8pPr>
      <a:lvl9pPr marL="1828800" algn="ctr" rtl="0" fontAlgn="base">
        <a:spcBef>
          <a:spcPct val="0"/>
        </a:spcBef>
        <a:spcAft>
          <a:spcPct val="0"/>
        </a:spcAft>
        <a:defRPr kumimoji="1" sz="4400">
          <a:solidFill>
            <a:schemeClr val="tx2"/>
          </a:solidFill>
          <a:latin typeface="Arial" pitchFamily="34" charset="0"/>
          <a:ea typeface="Arial Unicode MS" pitchFamily="50" charset="-128"/>
          <a:cs typeface="Arial Unicode MS"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Unicode MS" pitchFamily="50" charset="-128"/>
          <a:ea typeface="HGP創英角ｺﾞｼｯｸUB"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Arial Unicode MS" pitchFamily="50" charset="-128"/>
          <a:ea typeface="HGP創英角ｺﾞｼｯｸUB" pitchFamily="50" charset="-128"/>
          <a:cs typeface="+mn-cs"/>
        </a:defRPr>
      </a:lvl2pPr>
      <a:lvl3pPr marL="1143000" indent="-228600" algn="l" rtl="0" eaLnBrk="0" fontAlgn="base" hangingPunct="0">
        <a:spcBef>
          <a:spcPct val="20000"/>
        </a:spcBef>
        <a:spcAft>
          <a:spcPct val="0"/>
        </a:spcAft>
        <a:buChar char="•"/>
        <a:defRPr kumimoji="1" sz="2400">
          <a:solidFill>
            <a:schemeClr val="tx1"/>
          </a:solidFill>
          <a:latin typeface="Arial Unicode MS" pitchFamily="50" charset="-128"/>
          <a:ea typeface="HGP創英角ｺﾞｼｯｸUB" pitchFamily="50" charset="-128"/>
          <a:cs typeface="+mn-cs"/>
        </a:defRPr>
      </a:lvl3pPr>
      <a:lvl4pPr marL="1600200" indent="-228600" algn="l" rtl="0" eaLnBrk="0" fontAlgn="base" hangingPunct="0">
        <a:spcBef>
          <a:spcPct val="20000"/>
        </a:spcBef>
        <a:spcAft>
          <a:spcPct val="0"/>
        </a:spcAft>
        <a:buChar char="–"/>
        <a:defRPr kumimoji="1" sz="2000">
          <a:solidFill>
            <a:schemeClr val="tx1"/>
          </a:solidFill>
          <a:latin typeface="Arial Unicode MS" pitchFamily="50" charset="-128"/>
          <a:ea typeface="HGP創英角ｺﾞｼｯｸUB" pitchFamily="50" charset="-128"/>
          <a:cs typeface="+mn-cs"/>
        </a:defRPr>
      </a:lvl4pPr>
      <a:lvl5pPr marL="2057400" indent="-228600" algn="l" rtl="0" eaLnBrk="0" fontAlgn="base" hangingPunct="0">
        <a:spcBef>
          <a:spcPct val="20000"/>
        </a:spcBef>
        <a:spcAft>
          <a:spcPct val="0"/>
        </a:spcAft>
        <a:buChar char="»"/>
        <a:defRPr kumimoji="1" sz="2000">
          <a:solidFill>
            <a:schemeClr val="tx1"/>
          </a:solidFill>
          <a:latin typeface="Arial Unicode MS" pitchFamily="50" charset="-128"/>
          <a:ea typeface="HGP創英角ｺﾞｼｯｸUB" pitchFamily="50" charset="-128"/>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spars.info/"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el.ics.es.osaka-u.ac.jp/cdtools/index.html" TargetMode="External"/><Relationship Id="rId4" Type="http://schemas.openxmlformats.org/officeDocument/2006/relationships/hyperlink" Target="http://www.ccfinder.net/ccfinderxos-j.html"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ja-JP" sz="3600" dirty="0" smtClean="0"/>
              <a:t>Reusing Open Source Software</a:t>
            </a:r>
            <a:br>
              <a:rPr lang="en-US" altLang="ja-JP" sz="3600" dirty="0" smtClean="0"/>
            </a:br>
            <a:r>
              <a:rPr lang="en-US" altLang="ja-JP" sz="2400" dirty="0" smtClean="0"/>
              <a:t>- Issues on Code Search and License Identification -</a:t>
            </a:r>
            <a:endParaRPr lang="en-US" altLang="ja-JP" sz="3600" dirty="0" smtClean="0"/>
          </a:p>
        </p:txBody>
      </p:sp>
      <p:sp>
        <p:nvSpPr>
          <p:cNvPr id="3075" name="Rectangle 3"/>
          <p:cNvSpPr>
            <a:spLocks noGrp="1" noChangeArrowheads="1"/>
          </p:cNvSpPr>
          <p:nvPr>
            <p:ph type="subTitle" idx="1"/>
          </p:nvPr>
        </p:nvSpPr>
        <p:spPr>
          <a:xfrm>
            <a:off x="3098800" y="3933825"/>
            <a:ext cx="5360988" cy="1414463"/>
          </a:xfrm>
        </p:spPr>
        <p:txBody>
          <a:bodyPr/>
          <a:lstStyle/>
          <a:p>
            <a:pPr eaLnBrk="1" hangingPunct="1">
              <a:lnSpc>
                <a:spcPct val="80000"/>
              </a:lnSpc>
            </a:pPr>
            <a:r>
              <a:rPr lang="en-US" altLang="ja-JP" dirty="0" err="1" smtClean="0"/>
              <a:t>Katsuro</a:t>
            </a:r>
            <a:r>
              <a:rPr lang="en-US" altLang="ja-JP" dirty="0" smtClean="0"/>
              <a:t> Inoue</a:t>
            </a:r>
          </a:p>
          <a:p>
            <a:pPr eaLnBrk="1" hangingPunct="1">
              <a:lnSpc>
                <a:spcPct val="80000"/>
              </a:lnSpc>
            </a:pPr>
            <a:r>
              <a:rPr lang="en-US" altLang="ja-JP" dirty="0" smtClean="0"/>
              <a:t>Osaka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en-US" altLang="ja-JP" dirty="0" smtClean="0"/>
              <a:t>Exploring Software Space</a:t>
            </a:r>
            <a:endParaRPr lang="ja-JP" altLang="en-US" dirty="0" smtClean="0"/>
          </a:p>
        </p:txBody>
      </p:sp>
      <p:sp>
        <p:nvSpPr>
          <p:cNvPr id="3" name="コンテンツ プレースホルダー 2"/>
          <p:cNvSpPr>
            <a:spLocks noGrp="1"/>
          </p:cNvSpPr>
          <p:nvPr>
            <p:ph idx="1"/>
          </p:nvPr>
        </p:nvSpPr>
        <p:spPr/>
        <p:txBody>
          <a:bodyPr/>
          <a:lstStyle/>
          <a:p>
            <a:pPr eaLnBrk="1" hangingPunct="1">
              <a:defRPr/>
            </a:pPr>
            <a:r>
              <a:rPr lang="en-US" altLang="ja-JP" sz="2800" dirty="0" smtClean="0"/>
              <a:t>Browsing</a:t>
            </a:r>
          </a:p>
          <a:p>
            <a:pPr lvl="1" eaLnBrk="1" hangingPunct="1">
              <a:defRPr/>
            </a:pPr>
            <a:r>
              <a:rPr lang="en-US" altLang="ja-JP" sz="2400" dirty="0" smtClean="0"/>
              <a:t>Target must be well-organized</a:t>
            </a:r>
          </a:p>
          <a:p>
            <a:pPr lvl="2" eaLnBrk="1" hangingPunct="1">
              <a:defRPr/>
            </a:pPr>
            <a:r>
              <a:rPr lang="en-US" altLang="ja-JP" sz="2000" dirty="0" smtClean="0"/>
              <a:t>Feature</a:t>
            </a:r>
          </a:p>
          <a:p>
            <a:pPr lvl="2" eaLnBrk="1" hangingPunct="1">
              <a:defRPr/>
            </a:pPr>
            <a:r>
              <a:rPr lang="en-US" altLang="ja-JP" sz="2000" dirty="0" smtClean="0"/>
              <a:t>Name</a:t>
            </a:r>
          </a:p>
          <a:p>
            <a:pPr lvl="2" eaLnBrk="1" hangingPunct="1">
              <a:defRPr/>
            </a:pPr>
            <a:r>
              <a:rPr lang="en-US" altLang="ja-JP" sz="2000" dirty="0" smtClean="0"/>
              <a:t>Time</a:t>
            </a:r>
          </a:p>
          <a:p>
            <a:pPr lvl="2" eaLnBrk="1" hangingPunct="1">
              <a:defRPr/>
            </a:pPr>
            <a:r>
              <a:rPr lang="en-US" altLang="ja-JP" sz="2000" dirty="0" smtClean="0"/>
              <a:t>Kind</a:t>
            </a:r>
          </a:p>
          <a:p>
            <a:pPr lvl="1" eaLnBrk="1" hangingPunct="1">
              <a:defRPr/>
            </a:pPr>
            <a:r>
              <a:rPr lang="en-US" altLang="ja-JP" sz="2400" dirty="0" smtClean="0"/>
              <a:t>Not practical if the collection becomes huge</a:t>
            </a:r>
          </a:p>
          <a:p>
            <a:pPr eaLnBrk="1" hangingPunct="1">
              <a:defRPr/>
            </a:pPr>
            <a:r>
              <a:rPr lang="en-US" altLang="ja-JP" sz="2800" dirty="0" smtClean="0"/>
              <a:t>Search</a:t>
            </a:r>
            <a:r>
              <a:rPr lang="en-US" altLang="ja-JP" sz="2800" dirty="0"/>
              <a:t/>
            </a:r>
            <a:br>
              <a:rPr lang="en-US" altLang="ja-JP" sz="2800" dirty="0"/>
            </a:br>
            <a:r>
              <a:rPr lang="en-US" altLang="ja-JP" sz="2800" dirty="0" smtClean="0"/>
              <a:t>Find software from the mass collection</a:t>
            </a:r>
            <a:endParaRPr lang="en-US" altLang="ja-JP" sz="2400" dirty="0" smtClean="0"/>
          </a:p>
          <a:p>
            <a:pPr lvl="1" eaLnBrk="1" hangingPunct="1">
              <a:defRPr/>
            </a:pPr>
            <a:r>
              <a:rPr lang="en-US" altLang="ja-JP" sz="2400" dirty="0" smtClean="0"/>
              <a:t>High quality answer  </a:t>
            </a:r>
            <a:r>
              <a:rPr lang="en-US" altLang="ja-JP" sz="2400" dirty="0" smtClean="0">
                <a:sym typeface="Wingdings" pitchFamily="2" charset="2"/>
              </a:rPr>
              <a:t></a:t>
            </a:r>
            <a:r>
              <a:rPr lang="en-US" altLang="ja-JP" sz="2400" dirty="0" smtClean="0"/>
              <a:t> good ranking</a:t>
            </a:r>
          </a:p>
        </p:txBody>
      </p:sp>
      <p:sp>
        <p:nvSpPr>
          <p:cNvPr id="8196"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6695BFDC-BCBD-497A-B818-20860E4F48FB}" type="slidenum">
              <a:rPr lang="en-US" altLang="ja-JP" smtClean="0"/>
              <a:pPr eaLnBrk="1" hangingPunct="1"/>
              <a:t>10</a:t>
            </a:fld>
            <a:endParaRPr lang="en-US" altLang="ja-JP" smtClean="0"/>
          </a:p>
        </p:txBody>
      </p:sp>
      <p:pic>
        <p:nvPicPr>
          <p:cNvPr id="8197" name="Picture 2" descr="C:\Users\inoue\AppData\Local\Microsoft\Windows\Temporary Internet Files\Content.IE5\MWKAGZ92\MC900431643[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04025" y="1916113"/>
            <a:ext cx="17145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dirty="0" smtClean="0"/>
              <a:t>Search Methods</a:t>
            </a:r>
            <a:endParaRPr lang="ja-JP" altLang="en-US" dirty="0" smtClean="0"/>
          </a:p>
        </p:txBody>
      </p:sp>
      <p:sp>
        <p:nvSpPr>
          <p:cNvPr id="3" name="コンテンツ プレースホルダー 2"/>
          <p:cNvSpPr>
            <a:spLocks noGrp="1"/>
          </p:cNvSpPr>
          <p:nvPr>
            <p:ph idx="1"/>
          </p:nvPr>
        </p:nvSpPr>
        <p:spPr/>
        <p:txBody>
          <a:bodyPr/>
          <a:lstStyle/>
          <a:p>
            <a:pPr>
              <a:defRPr/>
            </a:pPr>
            <a:r>
              <a:rPr lang="en-US" altLang="ja-JP" sz="2800" dirty="0" smtClean="0"/>
              <a:t>Keyword</a:t>
            </a:r>
          </a:p>
          <a:p>
            <a:pPr lvl="1">
              <a:defRPr/>
            </a:pPr>
            <a:r>
              <a:rPr lang="en-US" altLang="ja-JP" sz="2400" dirty="0" smtClean="0"/>
              <a:t>Function/Class names</a:t>
            </a:r>
          </a:p>
          <a:p>
            <a:pPr lvl="1">
              <a:defRPr/>
            </a:pPr>
            <a:r>
              <a:rPr lang="en-US" altLang="ja-JP" sz="2400" dirty="0" smtClean="0"/>
              <a:t>Parameters</a:t>
            </a:r>
          </a:p>
          <a:p>
            <a:pPr lvl="1">
              <a:defRPr/>
            </a:pPr>
            <a:r>
              <a:rPr lang="en-US" altLang="ja-JP" sz="2400" dirty="0" smtClean="0"/>
              <a:t>Variable/Identifiers</a:t>
            </a:r>
          </a:p>
          <a:p>
            <a:pPr lvl="1">
              <a:defRPr/>
            </a:pPr>
            <a:r>
              <a:rPr lang="en-US" altLang="ja-JP" sz="2400" dirty="0" smtClean="0"/>
              <a:t>Comments</a:t>
            </a:r>
          </a:p>
          <a:p>
            <a:pPr>
              <a:defRPr/>
            </a:pPr>
            <a:r>
              <a:rPr lang="en-US" altLang="ja-JP" sz="2800" dirty="0" smtClean="0"/>
              <a:t>Program Snippets</a:t>
            </a:r>
          </a:p>
          <a:p>
            <a:pPr lvl="1">
              <a:defRPr/>
            </a:pPr>
            <a:r>
              <a:rPr lang="en-US" altLang="ja-JP" sz="2400" dirty="0" smtClean="0"/>
              <a:t>Incomplete structures</a:t>
            </a:r>
          </a:p>
          <a:p>
            <a:pPr lvl="1">
              <a:defRPr/>
            </a:pPr>
            <a:r>
              <a:rPr lang="en-US" altLang="ja-JP" sz="2400" dirty="0" smtClean="0"/>
              <a:t>Complete structures</a:t>
            </a:r>
          </a:p>
          <a:p>
            <a:pPr marL="441325" lvl="1" indent="15875" eaLnBrk="1" hangingPunct="1">
              <a:buNone/>
              <a:defRPr/>
            </a:pPr>
            <a:r>
              <a:rPr lang="en-US" altLang="ja-JP" sz="2400" dirty="0" smtClean="0"/>
              <a:t>Search keys can be automatically created through user activities</a:t>
            </a:r>
          </a:p>
          <a:p>
            <a:pPr lvl="1">
              <a:buNone/>
              <a:defRPr/>
            </a:pPr>
            <a:endParaRPr lang="en-US" altLang="ja-JP" sz="2400" dirty="0" smtClean="0"/>
          </a:p>
        </p:txBody>
      </p:sp>
      <p:sp>
        <p:nvSpPr>
          <p:cNvPr id="9220"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41163B87-19C5-4CDB-9497-4C7A5F77D204}" type="slidenum">
              <a:rPr lang="en-US" altLang="ja-JP" smtClean="0"/>
              <a:pPr eaLnBrk="1" hangingPunct="1"/>
              <a:t>11</a:t>
            </a:fld>
            <a:endParaRPr lang="en-US" altLang="ja-JP" smtClean="0"/>
          </a:p>
        </p:txBody>
      </p:sp>
      <p:sp>
        <p:nvSpPr>
          <p:cNvPr id="6" name="正方形/長方形 5"/>
          <p:cNvSpPr/>
          <p:nvPr/>
        </p:nvSpPr>
        <p:spPr>
          <a:xfrm>
            <a:off x="4643438" y="1768475"/>
            <a:ext cx="5022850" cy="3140075"/>
          </a:xfrm>
          <a:prstGeom prst="rect">
            <a:avLst/>
          </a:prstGeom>
          <a:solidFill>
            <a:schemeClr val="accent2">
              <a:lumMod val="20000"/>
              <a:lumOff val="80000"/>
            </a:schemeClr>
          </a:solidFill>
          <a:ln w="38100">
            <a:solidFill>
              <a:srgbClr val="7030A0"/>
            </a:solidFill>
          </a:ln>
        </p:spPr>
        <p:txBody>
          <a:bodyPr>
            <a:spAutoFit/>
          </a:bodyPr>
          <a:lstStyle/>
          <a:p>
            <a:pPr>
              <a:defRPr/>
            </a:pPr>
            <a:r>
              <a:rPr lang="en-US" altLang="ja-JP" sz="1100" dirty="0"/>
              <a:t> ...</a:t>
            </a:r>
          </a:p>
          <a:p>
            <a:pPr>
              <a:defRPr/>
            </a:pPr>
            <a:r>
              <a:rPr lang="en-US" altLang="ja-JP" sz="1100" dirty="0"/>
              <a:t>31    @author </a:t>
            </a:r>
            <a:r>
              <a:rPr lang="en-US" altLang="ja-JP" sz="1100" dirty="0" err="1"/>
              <a:t>Ceki</a:t>
            </a:r>
            <a:r>
              <a:rPr lang="en-US" altLang="ja-JP" sz="1100" dirty="0"/>
              <a:t> </a:t>
            </a:r>
            <a:r>
              <a:rPr lang="en-US" altLang="ja-JP" sz="1100" dirty="0" err="1"/>
              <a:t>G&amp;uuml;lc&amp;uuml</a:t>
            </a:r>
            <a:r>
              <a:rPr lang="en-US" altLang="ja-JP" sz="1100" dirty="0"/>
              <a:t>; */</a:t>
            </a:r>
          </a:p>
          <a:p>
            <a:pPr>
              <a:defRPr/>
            </a:pPr>
            <a:r>
              <a:rPr lang="en-US" altLang="ja-JP" sz="1100" dirty="0"/>
              <a:t>32 public class </a:t>
            </a:r>
            <a:r>
              <a:rPr lang="en-US" altLang="ja-JP" sz="1100" dirty="0" err="1"/>
              <a:t>SortAlgo</a:t>
            </a:r>
            <a:r>
              <a:rPr lang="en-US" altLang="ja-JP" sz="1100" dirty="0"/>
              <a:t> {</a:t>
            </a:r>
          </a:p>
          <a:p>
            <a:pPr>
              <a:defRPr/>
            </a:pPr>
            <a:r>
              <a:rPr lang="en-US" altLang="ja-JP" sz="1100" dirty="0"/>
              <a:t>33 </a:t>
            </a:r>
          </a:p>
          <a:p>
            <a:pPr>
              <a:defRPr/>
            </a:pPr>
            <a:r>
              <a:rPr lang="en-US" altLang="ja-JP" sz="1100" dirty="0"/>
              <a:t>34   final static String </a:t>
            </a:r>
            <a:r>
              <a:rPr lang="en-US" altLang="ja-JP" sz="1100" dirty="0" err="1"/>
              <a:t>className</a:t>
            </a:r>
            <a:r>
              <a:rPr lang="en-US" altLang="ja-JP" sz="1100" dirty="0"/>
              <a:t> = </a:t>
            </a:r>
            <a:r>
              <a:rPr lang="en-US" altLang="ja-JP" sz="1100" dirty="0" err="1"/>
              <a:t>SortAlgo.class.getName</a:t>
            </a:r>
            <a:r>
              <a:rPr lang="en-US" altLang="ja-JP" sz="1100" dirty="0"/>
              <a:t>();</a:t>
            </a:r>
          </a:p>
          <a:p>
            <a:pPr>
              <a:defRPr/>
            </a:pPr>
            <a:r>
              <a:rPr lang="en-US" altLang="ja-JP" sz="1100" dirty="0"/>
              <a:t>35   final static Logger LOG = </a:t>
            </a:r>
            <a:r>
              <a:rPr lang="en-US" altLang="ja-JP" sz="1100" dirty="0" err="1"/>
              <a:t>Logger.getLogger</a:t>
            </a:r>
            <a:r>
              <a:rPr lang="en-US" altLang="ja-JP" sz="1100" dirty="0"/>
              <a:t>(</a:t>
            </a:r>
            <a:r>
              <a:rPr lang="en-US" altLang="ja-JP" sz="1100" dirty="0" err="1"/>
              <a:t>className</a:t>
            </a:r>
            <a:r>
              <a:rPr lang="en-US" altLang="ja-JP" sz="1100" dirty="0"/>
              <a:t>);</a:t>
            </a:r>
          </a:p>
          <a:p>
            <a:pPr>
              <a:defRPr/>
            </a:pPr>
            <a:r>
              <a:rPr lang="en-US" altLang="ja-JP" sz="1100" dirty="0"/>
              <a:t>36   final static Logger OUTER = </a:t>
            </a:r>
            <a:r>
              <a:rPr lang="en-US" altLang="ja-JP" sz="1100" dirty="0" err="1"/>
              <a:t>Logger.getLogger</a:t>
            </a:r>
            <a:r>
              <a:rPr lang="en-US" altLang="ja-JP" sz="1100" dirty="0"/>
              <a:t>(</a:t>
            </a:r>
            <a:r>
              <a:rPr lang="en-US" altLang="ja-JP" sz="1100" dirty="0" err="1"/>
              <a:t>className</a:t>
            </a:r>
            <a:r>
              <a:rPr lang="en-US" altLang="ja-JP" sz="1100" dirty="0"/>
              <a:t> + ".OUTER");</a:t>
            </a:r>
          </a:p>
          <a:p>
            <a:pPr>
              <a:defRPr/>
            </a:pPr>
            <a:r>
              <a:rPr lang="en-US" altLang="ja-JP" sz="1100" dirty="0"/>
              <a:t>37   final static Logger INNER = </a:t>
            </a:r>
            <a:r>
              <a:rPr lang="en-US" altLang="ja-JP" sz="1100" dirty="0" err="1"/>
              <a:t>Logger.getLogger</a:t>
            </a:r>
            <a:r>
              <a:rPr lang="en-US" altLang="ja-JP" sz="1100" dirty="0"/>
              <a:t>(</a:t>
            </a:r>
            <a:r>
              <a:rPr lang="en-US" altLang="ja-JP" sz="1100" dirty="0" err="1"/>
              <a:t>className</a:t>
            </a:r>
            <a:r>
              <a:rPr lang="en-US" altLang="ja-JP" sz="1100" dirty="0"/>
              <a:t> + ".INNER");</a:t>
            </a:r>
          </a:p>
          <a:p>
            <a:pPr>
              <a:defRPr/>
            </a:pPr>
            <a:r>
              <a:rPr lang="en-US" altLang="ja-JP" sz="1100" dirty="0"/>
              <a:t>38   final static Logger DUMP = </a:t>
            </a:r>
            <a:r>
              <a:rPr lang="en-US" altLang="ja-JP" sz="1100" dirty="0" err="1"/>
              <a:t>Logger.getLogger</a:t>
            </a:r>
            <a:r>
              <a:rPr lang="en-US" altLang="ja-JP" sz="1100" dirty="0"/>
              <a:t>(</a:t>
            </a:r>
            <a:r>
              <a:rPr lang="en-US" altLang="ja-JP" sz="1100" dirty="0" err="1"/>
              <a:t>className</a:t>
            </a:r>
            <a:r>
              <a:rPr lang="en-US" altLang="ja-JP" sz="1100" dirty="0"/>
              <a:t> + ".DUMP");</a:t>
            </a:r>
          </a:p>
          <a:p>
            <a:pPr>
              <a:defRPr/>
            </a:pPr>
            <a:r>
              <a:rPr lang="en-US" altLang="ja-JP" sz="1100" dirty="0"/>
              <a:t>39   final static Logger SWAP = </a:t>
            </a:r>
            <a:r>
              <a:rPr lang="en-US" altLang="ja-JP" sz="1100" dirty="0" err="1"/>
              <a:t>Logger.getLogger</a:t>
            </a:r>
            <a:r>
              <a:rPr lang="en-US" altLang="ja-JP" sz="1100" dirty="0"/>
              <a:t>(</a:t>
            </a:r>
            <a:r>
              <a:rPr lang="en-US" altLang="ja-JP" sz="1100" dirty="0" err="1"/>
              <a:t>className</a:t>
            </a:r>
            <a:r>
              <a:rPr lang="en-US" altLang="ja-JP" sz="1100" dirty="0"/>
              <a:t> + ".SWAP");</a:t>
            </a:r>
          </a:p>
          <a:p>
            <a:pPr>
              <a:defRPr/>
            </a:pPr>
            <a:r>
              <a:rPr lang="en-US" altLang="ja-JP" sz="1100" dirty="0"/>
              <a:t>40 </a:t>
            </a:r>
          </a:p>
          <a:p>
            <a:pPr>
              <a:defRPr/>
            </a:pPr>
            <a:r>
              <a:rPr lang="en-US" altLang="ja-JP" sz="1100" dirty="0"/>
              <a:t>41   </a:t>
            </a:r>
            <a:r>
              <a:rPr lang="en-US" altLang="ja-JP" sz="1100" dirty="0" err="1"/>
              <a:t>int</a:t>
            </a:r>
            <a:r>
              <a:rPr lang="en-US" altLang="ja-JP" sz="1100" dirty="0"/>
              <a:t>[] </a:t>
            </a:r>
            <a:r>
              <a:rPr lang="en-US" altLang="ja-JP" sz="1100" dirty="0" err="1"/>
              <a:t>intArray</a:t>
            </a:r>
            <a:r>
              <a:rPr lang="en-US" altLang="ja-JP" sz="1100" dirty="0"/>
              <a:t>;</a:t>
            </a:r>
          </a:p>
          <a:p>
            <a:pPr>
              <a:defRPr/>
            </a:pPr>
            <a:r>
              <a:rPr lang="en-US" altLang="ja-JP" sz="1100" dirty="0"/>
              <a:t>42 </a:t>
            </a:r>
          </a:p>
          <a:p>
            <a:pPr>
              <a:defRPr/>
            </a:pPr>
            <a:r>
              <a:rPr lang="en-US" altLang="ja-JP" sz="1100" dirty="0"/>
              <a:t>43   </a:t>
            </a:r>
            <a:r>
              <a:rPr lang="en-US" altLang="ja-JP" sz="1100" dirty="0" err="1"/>
              <a:t>SortAlgo</a:t>
            </a:r>
            <a:r>
              <a:rPr lang="en-US" altLang="ja-JP" sz="1100" dirty="0"/>
              <a:t>(</a:t>
            </a:r>
            <a:r>
              <a:rPr lang="en-US" altLang="ja-JP" sz="1100" dirty="0" err="1"/>
              <a:t>int</a:t>
            </a:r>
            <a:r>
              <a:rPr lang="en-US" altLang="ja-JP" sz="1100" dirty="0"/>
              <a:t>[] </a:t>
            </a:r>
            <a:r>
              <a:rPr lang="en-US" altLang="ja-JP" sz="1100" dirty="0" err="1"/>
              <a:t>intArray</a:t>
            </a:r>
            <a:r>
              <a:rPr lang="en-US" altLang="ja-JP" sz="1100" dirty="0"/>
              <a:t>) {</a:t>
            </a:r>
          </a:p>
          <a:p>
            <a:pPr>
              <a:defRPr/>
            </a:pPr>
            <a:r>
              <a:rPr lang="en-US" altLang="ja-JP" sz="1100" dirty="0"/>
              <a:t>44     </a:t>
            </a:r>
            <a:r>
              <a:rPr lang="en-US" altLang="ja-JP" sz="1100" dirty="0" err="1"/>
              <a:t>this.intArray</a:t>
            </a:r>
            <a:r>
              <a:rPr lang="en-US" altLang="ja-JP" sz="1100" dirty="0"/>
              <a:t> = </a:t>
            </a:r>
            <a:r>
              <a:rPr lang="en-US" altLang="ja-JP" sz="1100" dirty="0" err="1"/>
              <a:t>intArray</a:t>
            </a:r>
            <a:r>
              <a:rPr lang="en-US" altLang="ja-JP" sz="1100" dirty="0"/>
              <a:t>;</a:t>
            </a:r>
          </a:p>
          <a:p>
            <a:pPr>
              <a:defRPr/>
            </a:pPr>
            <a:r>
              <a:rPr lang="en-US" altLang="ja-JP" sz="1100" dirty="0"/>
              <a:t>45   }</a:t>
            </a:r>
          </a:p>
          <a:p>
            <a:pPr>
              <a:defRPr/>
            </a:pPr>
            <a:r>
              <a:rPr lang="en-US" altLang="ja-JP" sz="1100" dirty="0"/>
              <a:t>46</a:t>
            </a:r>
          </a:p>
          <a:p>
            <a:pPr>
              <a:defRPr/>
            </a:pPr>
            <a:r>
              <a:rPr lang="en-US" altLang="ja-JP" sz="1100" dirty="0"/>
              <a:t>... </a:t>
            </a:r>
            <a:endParaRPr lang="ja-JP" alt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615950"/>
            <a:ext cx="8229600" cy="725488"/>
          </a:xfrm>
        </p:spPr>
        <p:txBody>
          <a:bodyPr/>
          <a:lstStyle/>
          <a:p>
            <a:pPr eaLnBrk="1" hangingPunct="1"/>
            <a:r>
              <a:rPr lang="en-US" altLang="ja-JP" sz="1800" dirty="0" smtClean="0"/>
              <a:t>Related Works (1)</a:t>
            </a:r>
            <a:r>
              <a:rPr lang="en-US" altLang="ja-JP" dirty="0" smtClean="0"/>
              <a:t/>
            </a:r>
            <a:br>
              <a:rPr lang="en-US" altLang="ja-JP" dirty="0" smtClean="0"/>
            </a:br>
            <a:r>
              <a:rPr lang="en-US" altLang="ja-JP" dirty="0" smtClean="0"/>
              <a:t>Software Search Engines</a:t>
            </a:r>
            <a:endParaRPr lang="ja-JP" altLang="en-US" dirty="0" smtClean="0"/>
          </a:p>
        </p:txBody>
      </p:sp>
      <p:sp>
        <p:nvSpPr>
          <p:cNvPr id="24579" name="コンテンツ プレースホルダー 2"/>
          <p:cNvSpPr>
            <a:spLocks noGrp="1"/>
          </p:cNvSpPr>
          <p:nvPr>
            <p:ph idx="1"/>
          </p:nvPr>
        </p:nvSpPr>
        <p:spPr/>
        <p:txBody>
          <a:bodyPr/>
          <a:lstStyle/>
          <a:p>
            <a:pPr eaLnBrk="1" hangingPunct="1">
              <a:defRPr/>
            </a:pPr>
            <a:r>
              <a:rPr lang="en-US" altLang="ja-JP" sz="2800" dirty="0" smtClean="0"/>
              <a:t>Google, Google Code Search (Google)</a:t>
            </a:r>
          </a:p>
          <a:p>
            <a:pPr eaLnBrk="1" hangingPunct="1">
              <a:defRPr/>
            </a:pPr>
            <a:r>
              <a:rPr lang="en-US" altLang="ja-JP" sz="2800" dirty="0" err="1" smtClean="0"/>
              <a:t>Koders</a:t>
            </a:r>
            <a:r>
              <a:rPr lang="en-US" altLang="ja-JP" sz="2800" dirty="0" smtClean="0"/>
              <a:t> (Black Duck)</a:t>
            </a:r>
          </a:p>
          <a:p>
            <a:pPr lvl="1" eaLnBrk="1" hangingPunct="1">
              <a:defRPr/>
            </a:pPr>
            <a:r>
              <a:rPr lang="en-US" altLang="ja-JP" sz="2400" dirty="0" err="1" smtClean="0"/>
              <a:t>3GB</a:t>
            </a:r>
            <a:r>
              <a:rPr lang="en-US" altLang="ja-JP" sz="2400" dirty="0" smtClean="0"/>
              <a:t> OSS, C/C++/C#/... 30 languages</a:t>
            </a:r>
          </a:p>
          <a:p>
            <a:pPr eaLnBrk="1" hangingPunct="1">
              <a:defRPr/>
            </a:pPr>
            <a:r>
              <a:rPr lang="en-US" altLang="ja-JP" sz="2800" dirty="0" err="1" smtClean="0"/>
              <a:t>Krugle</a:t>
            </a:r>
            <a:r>
              <a:rPr lang="en-US" altLang="ja-JP" sz="2800" dirty="0" smtClean="0"/>
              <a:t> (</a:t>
            </a:r>
            <a:r>
              <a:rPr lang="en-US" altLang="ja-JP" sz="2800" dirty="0" err="1" smtClean="0"/>
              <a:t>Krugle</a:t>
            </a:r>
            <a:r>
              <a:rPr lang="en-US" altLang="ja-JP" sz="2800" dirty="0" smtClean="0"/>
              <a:t> Enterprise)</a:t>
            </a:r>
          </a:p>
          <a:p>
            <a:pPr lvl="1" eaLnBrk="1" hangingPunct="1">
              <a:defRPr/>
            </a:pPr>
            <a:r>
              <a:rPr lang="en-US" altLang="ja-JP" sz="2400" dirty="0" smtClean="0"/>
              <a:t>OSS project support, search</a:t>
            </a:r>
          </a:p>
          <a:p>
            <a:pPr eaLnBrk="1" hangingPunct="1">
              <a:defRPr/>
            </a:pPr>
            <a:r>
              <a:rPr lang="en-US" altLang="ja-JP" sz="2800" dirty="0" err="1" smtClean="0"/>
              <a:t>SourceForge</a:t>
            </a:r>
            <a:r>
              <a:rPr lang="en-US" altLang="ja-JP" sz="2800" dirty="0" smtClean="0"/>
              <a:t> (</a:t>
            </a:r>
            <a:r>
              <a:rPr lang="en-US" altLang="ja-JP" sz="2800" dirty="0" err="1" smtClean="0"/>
              <a:t>Geeknet</a:t>
            </a:r>
            <a:r>
              <a:rPr lang="en-US" altLang="ja-JP" sz="2800" dirty="0"/>
              <a:t> </a:t>
            </a:r>
            <a:r>
              <a:rPr lang="en-US" altLang="ja-JP" sz="2800" dirty="0" smtClean="0"/>
              <a:t>Inc.)</a:t>
            </a:r>
          </a:p>
          <a:p>
            <a:pPr eaLnBrk="1" hangingPunct="1">
              <a:defRPr/>
            </a:pPr>
            <a:r>
              <a:rPr lang="en-US" altLang="ja-JP" sz="2800" dirty="0" smtClean="0"/>
              <a:t>SPARS/J</a:t>
            </a:r>
          </a:p>
          <a:p>
            <a:pPr lvl="1" eaLnBrk="1" hangingPunct="1">
              <a:defRPr/>
            </a:pPr>
            <a:r>
              <a:rPr lang="en-US" altLang="ja-JP" sz="2400" dirty="0" smtClean="0"/>
              <a:t>Osaka-U, earlier than Google Code Search</a:t>
            </a:r>
          </a:p>
          <a:p>
            <a:pPr eaLnBrk="1" hangingPunct="1">
              <a:defRPr/>
            </a:pPr>
            <a:r>
              <a:rPr lang="en-US" altLang="ja-JP" sz="2800" dirty="0" err="1" smtClean="0"/>
              <a:t>CodeBroker</a:t>
            </a:r>
            <a:r>
              <a:rPr lang="en-US" altLang="ja-JP" sz="2800" dirty="0" smtClean="0"/>
              <a:t>, </a:t>
            </a:r>
            <a:r>
              <a:rPr lang="en-US" altLang="ja-JP" sz="2800" dirty="0" err="1" smtClean="0"/>
              <a:t>Sourcerer</a:t>
            </a:r>
            <a:r>
              <a:rPr lang="en-US" altLang="ja-JP" sz="2800" dirty="0" smtClean="0"/>
              <a:t>, </a:t>
            </a:r>
            <a:r>
              <a:rPr lang="en-US" altLang="ja-JP" sz="2800" dirty="0" err="1" smtClean="0"/>
              <a:t>Merobase</a:t>
            </a:r>
            <a:r>
              <a:rPr lang="en-US" altLang="ja-JP" sz="2800" dirty="0" smtClean="0"/>
              <a:t>, Exemplar, </a:t>
            </a:r>
            <a:r>
              <a:rPr lang="en-US" altLang="ja-JP" sz="2800" dirty="0" err="1" smtClean="0"/>
              <a:t>Strathcona</a:t>
            </a:r>
            <a:r>
              <a:rPr lang="en-US" altLang="ja-JP" sz="2800" dirty="0" smtClean="0"/>
              <a:t>, </a:t>
            </a:r>
            <a:r>
              <a:rPr lang="en-US" altLang="ja-JP" sz="2800" dirty="0" err="1" smtClean="0"/>
              <a:t>Assieme</a:t>
            </a:r>
            <a:r>
              <a:rPr lang="en-US" altLang="ja-JP" sz="2800" dirty="0" smtClean="0"/>
              <a:t>, </a:t>
            </a:r>
            <a:r>
              <a:rPr lang="en-US" altLang="ja-JP" sz="2800" dirty="0" err="1" smtClean="0"/>
              <a:t>XSnippet</a:t>
            </a:r>
            <a:r>
              <a:rPr lang="en-US" altLang="ja-JP" sz="2800" dirty="0" smtClean="0"/>
              <a:t>, ...</a:t>
            </a:r>
          </a:p>
          <a:p>
            <a:pPr marL="0" indent="0" eaLnBrk="1" hangingPunct="1">
              <a:buFontTx/>
              <a:buNone/>
              <a:defRPr/>
            </a:pPr>
            <a:endParaRPr lang="ja-JP" altLang="en-US" sz="2800" dirty="0" smtClean="0"/>
          </a:p>
        </p:txBody>
      </p:sp>
      <p:sp>
        <p:nvSpPr>
          <p:cNvPr id="10244"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1B8C3EA3-90DA-4763-BE76-AEF821761651}" type="slidenum">
              <a:rPr lang="en-US" altLang="ja-JP" smtClean="0"/>
              <a:pPr eaLnBrk="1" hangingPunct="1"/>
              <a:t>12</a:t>
            </a:fld>
            <a:endParaRPr lang="en-US" altLang="ja-JP" smtClean="0"/>
          </a:p>
        </p:txBody>
      </p:sp>
      <p:pic>
        <p:nvPicPr>
          <p:cNvPr id="10245" name="Picture 4" descr="C:\Users\inoue\AppData\Local\Microsoft\Windows\Temporary Internet Files\Content.IE5\O92Z59SJ\MM900189238[1].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0288" y="4343400"/>
            <a:ext cx="1524000"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457200" y="615950"/>
            <a:ext cx="8229600" cy="725488"/>
          </a:xfrm>
        </p:spPr>
        <p:txBody>
          <a:bodyPr/>
          <a:lstStyle/>
          <a:p>
            <a:pPr eaLnBrk="1" hangingPunct="1"/>
            <a:r>
              <a:rPr lang="en-US" altLang="ja-JP" sz="1400" dirty="0" smtClean="0"/>
              <a:t>Related Works (2)</a:t>
            </a:r>
            <a:r>
              <a:rPr lang="en-US" altLang="ja-JP" sz="3600" dirty="0" smtClean="0"/>
              <a:t/>
            </a:r>
            <a:br>
              <a:rPr lang="en-US" altLang="ja-JP" sz="3600" dirty="0" smtClean="0"/>
            </a:br>
            <a:r>
              <a:rPr lang="en-US" altLang="ja-JP" sz="3600" dirty="0" smtClean="0"/>
              <a:t>Software Component Recommendation</a:t>
            </a:r>
            <a:endParaRPr lang="ja-JP" altLang="en-US" sz="3600" dirty="0" smtClean="0"/>
          </a:p>
        </p:txBody>
      </p:sp>
      <p:sp>
        <p:nvSpPr>
          <p:cNvPr id="11267" name="コンテンツ プレースホルダー 2"/>
          <p:cNvSpPr>
            <a:spLocks noGrp="1"/>
          </p:cNvSpPr>
          <p:nvPr>
            <p:ph idx="1"/>
          </p:nvPr>
        </p:nvSpPr>
        <p:spPr/>
        <p:txBody>
          <a:bodyPr/>
          <a:lstStyle/>
          <a:p>
            <a:pPr eaLnBrk="1" hangingPunct="1"/>
            <a:r>
              <a:rPr lang="en-US" altLang="ja-JP" dirty="0" smtClean="0"/>
              <a:t>Historical Approach</a:t>
            </a:r>
            <a:br>
              <a:rPr lang="en-US" altLang="ja-JP" dirty="0" smtClean="0"/>
            </a:br>
            <a:r>
              <a:rPr lang="en-US" altLang="ja-JP" dirty="0" smtClean="0"/>
              <a:t>Collect user activity and repository logs</a:t>
            </a:r>
          </a:p>
          <a:p>
            <a:pPr lvl="1" eaLnBrk="1" hangingPunct="1"/>
            <a:r>
              <a:rPr lang="en-US" altLang="ja-JP" dirty="0" smtClean="0"/>
              <a:t>Provide the raw data</a:t>
            </a:r>
          </a:p>
          <a:p>
            <a:pPr lvl="1" eaLnBrk="1" hangingPunct="1"/>
            <a:r>
              <a:rPr lang="en-US" altLang="ja-JP" dirty="0" smtClean="0"/>
              <a:t>Provide after processing such as collaborative filters</a:t>
            </a:r>
          </a:p>
          <a:p>
            <a:pPr eaLnBrk="1" hangingPunct="1"/>
            <a:r>
              <a:rPr lang="en-US" altLang="ja-JP" dirty="0" smtClean="0"/>
              <a:t>Social Approach</a:t>
            </a:r>
            <a:br>
              <a:rPr lang="en-US" altLang="ja-JP" dirty="0" smtClean="0"/>
            </a:br>
            <a:r>
              <a:rPr lang="en-US" altLang="ja-JP" dirty="0" smtClean="0"/>
              <a:t>Construct developers and users network</a:t>
            </a:r>
          </a:p>
          <a:p>
            <a:pPr lvl="1" eaLnBrk="1" hangingPunct="1"/>
            <a:r>
              <a:rPr lang="en-US" altLang="ja-JP" dirty="0" smtClean="0"/>
              <a:t>Ask experts the best solution</a:t>
            </a:r>
          </a:p>
          <a:p>
            <a:pPr lvl="1" eaLnBrk="1" hangingPunct="1"/>
            <a:r>
              <a:rPr lang="en-US" altLang="ja-JP" dirty="0" smtClean="0"/>
              <a:t>Developers values</a:t>
            </a:r>
          </a:p>
          <a:p>
            <a:pPr eaLnBrk="1" hangingPunct="1"/>
            <a:endParaRPr lang="ja-JP" altLang="en-US" dirty="0" smtClean="0"/>
          </a:p>
        </p:txBody>
      </p:sp>
      <p:sp>
        <p:nvSpPr>
          <p:cNvPr id="11268"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1D6DCF2A-DB96-408E-9F0C-3F48D8789E4D}" type="slidenum">
              <a:rPr lang="en-US" altLang="ja-JP" smtClean="0"/>
              <a:pPr eaLnBrk="1" hangingPunct="1"/>
              <a:t>13</a:t>
            </a:fld>
            <a:endParaRPr lang="en-US" altLang="ja-JP"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620713"/>
            <a:ext cx="8229600" cy="725487"/>
          </a:xfrm>
        </p:spPr>
        <p:txBody>
          <a:bodyPr/>
          <a:lstStyle/>
          <a:p>
            <a:pPr eaLnBrk="1" hangingPunct="1"/>
            <a:r>
              <a:rPr lang="en-US" altLang="ja-JP" sz="1800" dirty="0" smtClean="0"/>
              <a:t>Related Works (3)</a:t>
            </a:r>
            <a:r>
              <a:rPr lang="en-US" altLang="ja-JP" dirty="0" smtClean="0"/>
              <a:t/>
            </a:r>
            <a:br>
              <a:rPr lang="en-US" altLang="ja-JP" dirty="0" smtClean="0"/>
            </a:br>
            <a:r>
              <a:rPr lang="en-US" altLang="ja-JP" dirty="0" smtClean="0"/>
              <a:t>Program Analysis Approach</a:t>
            </a:r>
            <a:endParaRPr lang="ja-JP" altLang="en-US" dirty="0" smtClean="0"/>
          </a:p>
        </p:txBody>
      </p:sp>
      <p:sp>
        <p:nvSpPr>
          <p:cNvPr id="12291" name="コンテンツ プレースホルダー 2"/>
          <p:cNvSpPr>
            <a:spLocks noGrp="1"/>
          </p:cNvSpPr>
          <p:nvPr>
            <p:ph idx="1"/>
          </p:nvPr>
        </p:nvSpPr>
        <p:spPr/>
        <p:txBody>
          <a:bodyPr/>
          <a:lstStyle/>
          <a:p>
            <a:pPr eaLnBrk="1" hangingPunct="1">
              <a:buNone/>
            </a:pPr>
            <a:r>
              <a:rPr lang="en-US" altLang="ja-JP" dirty="0" smtClean="0"/>
              <a:t>Software Component Ranking</a:t>
            </a:r>
          </a:p>
          <a:p>
            <a:pPr eaLnBrk="1" hangingPunct="1"/>
            <a:r>
              <a:rPr lang="en-US" altLang="ja-JP" dirty="0" smtClean="0"/>
              <a:t>Incoming references</a:t>
            </a:r>
          </a:p>
          <a:p>
            <a:pPr lvl="1" eaLnBrk="1" hangingPunct="1"/>
            <a:r>
              <a:rPr lang="en-US" altLang="ja-JP" dirty="0" smtClean="0"/>
              <a:t>Components with many incoming references have higher values</a:t>
            </a:r>
          </a:p>
          <a:p>
            <a:pPr eaLnBrk="1" hangingPunct="1"/>
            <a:r>
              <a:rPr lang="en-US" altLang="ja-JP" dirty="0" smtClean="0"/>
              <a:t>Component rank, page rank</a:t>
            </a:r>
          </a:p>
          <a:p>
            <a:pPr lvl="1" eaLnBrk="1" hangingPunct="1"/>
            <a:r>
              <a:rPr lang="en-US" altLang="ja-JP" dirty="0" smtClean="0"/>
              <a:t>Components with incoming reference from high-value components have higher values</a:t>
            </a:r>
          </a:p>
        </p:txBody>
      </p:sp>
      <p:sp>
        <p:nvSpPr>
          <p:cNvPr id="12292"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97562F5D-7635-49B3-841F-F1FC00E1C15F}" type="slidenum">
              <a:rPr lang="en-US" altLang="ja-JP" smtClean="0"/>
              <a:pPr eaLnBrk="1" hangingPunct="1"/>
              <a:t>14</a:t>
            </a:fld>
            <a:endParaRPr lang="en-US" altLang="ja-JP" smtClean="0"/>
          </a:p>
        </p:txBody>
      </p:sp>
      <p:pic>
        <p:nvPicPr>
          <p:cNvPr id="12293" name="Picture 6" descr="C:\Users\inoue\AppData\Local\Microsoft\Windows\Temporary Internet Files\Content.IE5\O92Z59SJ\MM900300524[1].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31144" y="1473736"/>
            <a:ext cx="1657350" cy="139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4"/>
          <p:cNvSpPr>
            <a:spLocks noGrp="1"/>
          </p:cNvSpPr>
          <p:nvPr>
            <p:ph type="ctrTitle"/>
          </p:nvPr>
        </p:nvSpPr>
        <p:spPr/>
        <p:txBody>
          <a:bodyPr/>
          <a:lstStyle/>
          <a:p>
            <a:r>
              <a:rPr lang="en-US" altLang="ja-JP" dirty="0" smtClean="0"/>
              <a:t>Ranking Software Component for Code Search</a:t>
            </a:r>
            <a:endParaRPr lang="ja-JP" altLang="en-US" dirty="0" smtClean="0"/>
          </a:p>
        </p:txBody>
      </p:sp>
      <p:sp>
        <p:nvSpPr>
          <p:cNvPr id="16387" name="サブタイトル 5"/>
          <p:cNvSpPr>
            <a:spLocks noGrp="1"/>
          </p:cNvSpPr>
          <p:nvPr>
            <p:ph type="subTitle" idx="1"/>
          </p:nvPr>
        </p:nvSpPr>
        <p:spPr/>
        <p:txBody>
          <a:bodyPr/>
          <a:lstStyle/>
          <a:p>
            <a:endParaRPr lang="ja-JP" altLang="en-US" smtClean="0"/>
          </a:p>
        </p:txBody>
      </p:sp>
      <p:sp>
        <p:nvSpPr>
          <p:cNvPr id="16388" name="スライド番号プレースホル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39720B26-E108-4192-AD92-C97E11636353}" type="slidenum">
              <a:rPr lang="en-US" altLang="ja-JP" smtClean="0"/>
              <a:pPr eaLnBrk="1" hangingPunct="1"/>
              <a:t>15</a:t>
            </a:fld>
            <a:endParaRPr lang="en-US" altLang="ja-JP"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p:txBody>
          <a:bodyPr/>
          <a:lstStyle/>
          <a:p>
            <a:fld id="{032C9169-1AFB-40E9-B288-F610221C9D20}" type="slidenum">
              <a:rPr lang="en-US" altLang="ja-JP"/>
              <a:pPr/>
              <a:t>16</a:t>
            </a:fld>
            <a:endParaRPr lang="en-US" altLang="ja-JP"/>
          </a:p>
        </p:txBody>
      </p:sp>
      <p:sp>
        <p:nvSpPr>
          <p:cNvPr id="15363" name="Rectangle 3"/>
          <p:cNvSpPr>
            <a:spLocks noGrp="1" noChangeArrowheads="1"/>
          </p:cNvSpPr>
          <p:nvPr>
            <p:ph type="body" idx="1"/>
          </p:nvPr>
        </p:nvSpPr>
        <p:spPr/>
        <p:txBody>
          <a:bodyPr/>
          <a:lstStyle/>
          <a:p>
            <a:r>
              <a:rPr lang="en-US" altLang="ja-JP"/>
              <a:t>Collect software components eagerly without preserving their inherent structures</a:t>
            </a:r>
          </a:p>
          <a:p>
            <a:r>
              <a:rPr lang="en-US" altLang="ja-JP"/>
              <a:t>Analyze relations among components by using various analysis techniques</a:t>
            </a:r>
          </a:p>
          <a:p>
            <a:r>
              <a:rPr lang="en-US" altLang="ja-JP"/>
              <a:t>Rank the components based on their significance</a:t>
            </a:r>
          </a:p>
          <a:p>
            <a:r>
              <a:rPr lang="en-US" altLang="ja-JP"/>
              <a:t>Answer user’s queries according to the rank </a:t>
            </a:r>
          </a:p>
        </p:txBody>
      </p:sp>
      <p:sp>
        <p:nvSpPr>
          <p:cNvPr id="15362" name="Rectangle 2"/>
          <p:cNvSpPr>
            <a:spLocks noGrp="1" noChangeArrowheads="1"/>
          </p:cNvSpPr>
          <p:nvPr>
            <p:ph type="title"/>
          </p:nvPr>
        </p:nvSpPr>
        <p:spPr/>
        <p:txBody>
          <a:bodyPr/>
          <a:lstStyle/>
          <a:p>
            <a:r>
              <a:rPr lang="en-US" altLang="ja-JP"/>
              <a:t>Automated Component Library</a:t>
            </a:r>
          </a:p>
        </p:txBody>
      </p:sp>
      <p:sp>
        <p:nvSpPr>
          <p:cNvPr id="15364" name="Text Box 4"/>
          <p:cNvSpPr txBox="1">
            <a:spLocks noChangeArrowheads="1"/>
          </p:cNvSpPr>
          <p:nvPr/>
        </p:nvSpPr>
        <p:spPr bwMode="auto">
          <a:xfrm>
            <a:off x="3506788" y="4498975"/>
            <a:ext cx="53133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ja-JP" altLang="ja-JP"/>
          </a:p>
        </p:txBody>
      </p:sp>
      <p:sp>
        <p:nvSpPr>
          <p:cNvPr id="15365" name="Text Box 5"/>
          <p:cNvSpPr txBox="1">
            <a:spLocks noChangeArrowheads="1"/>
          </p:cNvSpPr>
          <p:nvPr/>
        </p:nvSpPr>
        <p:spPr bwMode="auto">
          <a:xfrm>
            <a:off x="4211638" y="4292600"/>
            <a:ext cx="37449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solidFill>
                  <a:srgbClr val="0000FF"/>
                </a:solidFill>
              </a:rPr>
              <a:t>Component Rank Model</a:t>
            </a:r>
          </a:p>
        </p:txBody>
      </p:sp>
    </p:spTree>
    <p:extLst>
      <p:ext uri="{BB962C8B-B14F-4D97-AF65-F5344CB8AC3E}">
        <p14:creationId xmlns="" xmlns:p14="http://schemas.microsoft.com/office/powerpoint/2010/main" val="1635649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5"/>
          <p:cNvSpPr>
            <a:spLocks noGrp="1"/>
          </p:cNvSpPr>
          <p:nvPr>
            <p:ph type="sldNum" sz="quarter" idx="12"/>
          </p:nvPr>
        </p:nvSpPr>
        <p:spPr/>
        <p:txBody>
          <a:bodyPr/>
          <a:lstStyle/>
          <a:p>
            <a:fld id="{46FC9D6A-527A-4340-A399-1EF97C28CF29}" type="slidenum">
              <a:rPr lang="en-US" altLang="ja-JP"/>
              <a:pPr/>
              <a:t>17</a:t>
            </a:fld>
            <a:endParaRPr lang="en-US" altLang="ja-JP"/>
          </a:p>
        </p:txBody>
      </p:sp>
      <p:sp>
        <p:nvSpPr>
          <p:cNvPr id="16386" name="Rectangle 2"/>
          <p:cNvSpPr>
            <a:spLocks noGrp="1" noChangeArrowheads="1"/>
          </p:cNvSpPr>
          <p:nvPr>
            <p:ph type="title"/>
          </p:nvPr>
        </p:nvSpPr>
        <p:spPr/>
        <p:txBody>
          <a:bodyPr/>
          <a:lstStyle/>
          <a:p>
            <a:r>
              <a:rPr lang="en-US" altLang="ja-JP"/>
              <a:t>Component Graph</a:t>
            </a:r>
          </a:p>
        </p:txBody>
      </p:sp>
      <p:sp>
        <p:nvSpPr>
          <p:cNvPr id="16388" name="Rectangle 4"/>
          <p:cNvSpPr>
            <a:spLocks noChangeArrowheads="1"/>
          </p:cNvSpPr>
          <p:nvPr/>
        </p:nvSpPr>
        <p:spPr bwMode="auto">
          <a:xfrm>
            <a:off x="1143000" y="2057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16389" name="Rectangle 5"/>
          <p:cNvSpPr>
            <a:spLocks noChangeArrowheads="1"/>
          </p:cNvSpPr>
          <p:nvPr/>
        </p:nvSpPr>
        <p:spPr bwMode="auto">
          <a:xfrm>
            <a:off x="2667000" y="2057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16391" name="Rectangle 7"/>
          <p:cNvSpPr>
            <a:spLocks noChangeArrowheads="1"/>
          </p:cNvSpPr>
          <p:nvPr/>
        </p:nvSpPr>
        <p:spPr bwMode="auto">
          <a:xfrm>
            <a:off x="1905000" y="3200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t>
            </a:r>
          </a:p>
        </p:txBody>
      </p:sp>
      <p:sp>
        <p:nvSpPr>
          <p:cNvPr id="16392" name="Rectangle 8"/>
          <p:cNvSpPr>
            <a:spLocks noChangeArrowheads="1"/>
          </p:cNvSpPr>
          <p:nvPr/>
        </p:nvSpPr>
        <p:spPr bwMode="auto">
          <a:xfrm>
            <a:off x="2667000" y="4343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16393" name="Rectangle 9"/>
          <p:cNvSpPr>
            <a:spLocks noChangeArrowheads="1"/>
          </p:cNvSpPr>
          <p:nvPr/>
        </p:nvSpPr>
        <p:spPr bwMode="auto">
          <a:xfrm>
            <a:off x="1143000" y="4343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
            </a:r>
          </a:p>
        </p:txBody>
      </p:sp>
      <p:sp>
        <p:nvSpPr>
          <p:cNvPr id="16394" name="Rectangle 10"/>
          <p:cNvSpPr>
            <a:spLocks noChangeArrowheads="1"/>
          </p:cNvSpPr>
          <p:nvPr/>
        </p:nvSpPr>
        <p:spPr bwMode="auto">
          <a:xfrm>
            <a:off x="5715000" y="20701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a:t>
            </a:r>
          </a:p>
        </p:txBody>
      </p:sp>
      <p:sp>
        <p:nvSpPr>
          <p:cNvPr id="16396" name="Rectangle 12"/>
          <p:cNvSpPr>
            <a:spLocks noChangeArrowheads="1"/>
          </p:cNvSpPr>
          <p:nvPr/>
        </p:nvSpPr>
        <p:spPr bwMode="auto">
          <a:xfrm>
            <a:off x="5715000" y="32131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G</a:t>
            </a:r>
          </a:p>
        </p:txBody>
      </p:sp>
      <p:sp>
        <p:nvSpPr>
          <p:cNvPr id="16397" name="Rectangle 13"/>
          <p:cNvSpPr>
            <a:spLocks noChangeArrowheads="1"/>
          </p:cNvSpPr>
          <p:nvPr/>
        </p:nvSpPr>
        <p:spPr bwMode="auto">
          <a:xfrm>
            <a:off x="6477000" y="43561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I</a:t>
            </a:r>
          </a:p>
        </p:txBody>
      </p:sp>
      <p:sp>
        <p:nvSpPr>
          <p:cNvPr id="16398" name="Rectangle 14"/>
          <p:cNvSpPr>
            <a:spLocks noChangeArrowheads="1"/>
          </p:cNvSpPr>
          <p:nvPr/>
        </p:nvSpPr>
        <p:spPr bwMode="auto">
          <a:xfrm>
            <a:off x="4953000" y="43561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H</a:t>
            </a:r>
          </a:p>
        </p:txBody>
      </p:sp>
      <p:sp>
        <p:nvSpPr>
          <p:cNvPr id="16399" name="Line 15"/>
          <p:cNvSpPr>
            <a:spLocks noChangeShapeType="1"/>
          </p:cNvSpPr>
          <p:nvPr/>
        </p:nvSpPr>
        <p:spPr bwMode="auto">
          <a:xfrm flipV="1">
            <a:off x="1600200" y="37338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2" name="Line 18"/>
          <p:cNvSpPr>
            <a:spLocks noChangeShapeType="1"/>
          </p:cNvSpPr>
          <p:nvPr/>
        </p:nvSpPr>
        <p:spPr bwMode="auto">
          <a:xfrm flipH="1" flipV="1">
            <a:off x="2514600" y="37338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6" name="Line 22"/>
          <p:cNvSpPr>
            <a:spLocks noChangeShapeType="1"/>
          </p:cNvSpPr>
          <p:nvPr/>
        </p:nvSpPr>
        <p:spPr bwMode="auto">
          <a:xfrm flipH="1" flipV="1">
            <a:off x="1600200" y="25908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9" name="Line 25"/>
          <p:cNvSpPr>
            <a:spLocks noChangeShapeType="1"/>
          </p:cNvSpPr>
          <p:nvPr/>
        </p:nvSpPr>
        <p:spPr bwMode="auto">
          <a:xfrm flipV="1">
            <a:off x="2514600" y="25908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1" name="Line 27"/>
          <p:cNvSpPr>
            <a:spLocks noChangeShapeType="1"/>
          </p:cNvSpPr>
          <p:nvPr/>
        </p:nvSpPr>
        <p:spPr bwMode="auto">
          <a:xfrm flipV="1">
            <a:off x="6019800" y="2603500"/>
            <a:ext cx="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2" name="Line 28"/>
          <p:cNvSpPr>
            <a:spLocks noChangeShapeType="1"/>
          </p:cNvSpPr>
          <p:nvPr/>
        </p:nvSpPr>
        <p:spPr bwMode="auto">
          <a:xfrm>
            <a:off x="6400800" y="2603500"/>
            <a:ext cx="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3" name="Line 29"/>
          <p:cNvSpPr>
            <a:spLocks noChangeShapeType="1"/>
          </p:cNvSpPr>
          <p:nvPr/>
        </p:nvSpPr>
        <p:spPr bwMode="auto">
          <a:xfrm flipV="1">
            <a:off x="5486400" y="3746500"/>
            <a:ext cx="5334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5" name="Line 31"/>
          <p:cNvSpPr>
            <a:spLocks noChangeShapeType="1"/>
          </p:cNvSpPr>
          <p:nvPr/>
        </p:nvSpPr>
        <p:spPr bwMode="auto">
          <a:xfrm flipH="1" flipV="1">
            <a:off x="6413500" y="3746500"/>
            <a:ext cx="5207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7" name="Text Box 33"/>
          <p:cNvSpPr txBox="1">
            <a:spLocks noChangeArrowheads="1"/>
          </p:cNvSpPr>
          <p:nvPr/>
        </p:nvSpPr>
        <p:spPr bwMode="auto">
          <a:xfrm>
            <a:off x="1828800" y="1589088"/>
            <a:ext cx="1270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System X</a:t>
            </a:r>
          </a:p>
        </p:txBody>
      </p:sp>
      <p:sp>
        <p:nvSpPr>
          <p:cNvPr id="16418" name="Text Box 34"/>
          <p:cNvSpPr txBox="1">
            <a:spLocks noChangeArrowheads="1"/>
          </p:cNvSpPr>
          <p:nvPr/>
        </p:nvSpPr>
        <p:spPr bwMode="auto">
          <a:xfrm>
            <a:off x="5619750" y="1574800"/>
            <a:ext cx="1270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System Y</a:t>
            </a:r>
          </a:p>
        </p:txBody>
      </p:sp>
      <p:sp>
        <p:nvSpPr>
          <p:cNvPr id="16420" name="Rectangle 36"/>
          <p:cNvSpPr>
            <a:spLocks noChangeArrowheads="1"/>
          </p:cNvSpPr>
          <p:nvPr/>
        </p:nvSpPr>
        <p:spPr bwMode="auto">
          <a:xfrm>
            <a:off x="6156325" y="5300663"/>
            <a:ext cx="625475" cy="3381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21" name="Line 37"/>
          <p:cNvSpPr>
            <a:spLocks noChangeShapeType="1"/>
          </p:cNvSpPr>
          <p:nvPr/>
        </p:nvSpPr>
        <p:spPr bwMode="auto">
          <a:xfrm>
            <a:off x="6084888" y="5943600"/>
            <a:ext cx="696912"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22" name="Text Box 38"/>
          <p:cNvSpPr txBox="1">
            <a:spLocks noChangeArrowheads="1"/>
          </p:cNvSpPr>
          <p:nvPr/>
        </p:nvSpPr>
        <p:spPr bwMode="auto">
          <a:xfrm>
            <a:off x="6994525" y="5221288"/>
            <a:ext cx="16938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component</a:t>
            </a:r>
          </a:p>
        </p:txBody>
      </p:sp>
      <p:sp>
        <p:nvSpPr>
          <p:cNvPr id="16423" name="Text Box 39"/>
          <p:cNvSpPr txBox="1">
            <a:spLocks noChangeArrowheads="1"/>
          </p:cNvSpPr>
          <p:nvPr/>
        </p:nvSpPr>
        <p:spPr bwMode="auto">
          <a:xfrm>
            <a:off x="6991350" y="5656263"/>
            <a:ext cx="17621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use relation</a:t>
            </a:r>
          </a:p>
        </p:txBody>
      </p:sp>
    </p:spTree>
    <p:extLst>
      <p:ext uri="{BB962C8B-B14F-4D97-AF65-F5344CB8AC3E}">
        <p14:creationId xmlns="" xmlns:p14="http://schemas.microsoft.com/office/powerpoint/2010/main" val="2797691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ライド番号プレースホルダー 5"/>
          <p:cNvSpPr>
            <a:spLocks noGrp="1"/>
          </p:cNvSpPr>
          <p:nvPr>
            <p:ph type="sldNum" sz="quarter" idx="12"/>
          </p:nvPr>
        </p:nvSpPr>
        <p:spPr/>
        <p:txBody>
          <a:bodyPr/>
          <a:lstStyle/>
          <a:p>
            <a:fld id="{41C9D05B-89AB-4ECF-8470-8750BA3A6278}" type="slidenum">
              <a:rPr lang="en-US" altLang="ja-JP"/>
              <a:pPr/>
              <a:t>18</a:t>
            </a:fld>
            <a:endParaRPr lang="en-US" altLang="ja-JP"/>
          </a:p>
        </p:txBody>
      </p:sp>
      <p:sp>
        <p:nvSpPr>
          <p:cNvPr id="17410" name="Rectangle 2"/>
          <p:cNvSpPr>
            <a:spLocks noGrp="1" noChangeArrowheads="1"/>
          </p:cNvSpPr>
          <p:nvPr>
            <p:ph type="title"/>
          </p:nvPr>
        </p:nvSpPr>
        <p:spPr/>
        <p:txBody>
          <a:bodyPr/>
          <a:lstStyle/>
          <a:p>
            <a:r>
              <a:rPr lang="en-US" altLang="ja-JP"/>
              <a:t>Weight of Nodes</a:t>
            </a:r>
          </a:p>
        </p:txBody>
      </p:sp>
      <p:sp>
        <p:nvSpPr>
          <p:cNvPr id="17411" name="Rectangle 3"/>
          <p:cNvSpPr>
            <a:spLocks noChangeArrowheads="1"/>
          </p:cNvSpPr>
          <p:nvPr/>
        </p:nvSpPr>
        <p:spPr bwMode="auto">
          <a:xfrm>
            <a:off x="1143000" y="2057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17412" name="Rectangle 4"/>
          <p:cNvSpPr>
            <a:spLocks noChangeArrowheads="1"/>
          </p:cNvSpPr>
          <p:nvPr/>
        </p:nvSpPr>
        <p:spPr bwMode="auto">
          <a:xfrm>
            <a:off x="2667000" y="2057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17413" name="Rectangle 5"/>
          <p:cNvSpPr>
            <a:spLocks noChangeArrowheads="1"/>
          </p:cNvSpPr>
          <p:nvPr/>
        </p:nvSpPr>
        <p:spPr bwMode="auto">
          <a:xfrm>
            <a:off x="1905000" y="3200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t>
            </a:r>
          </a:p>
        </p:txBody>
      </p:sp>
      <p:sp>
        <p:nvSpPr>
          <p:cNvPr id="17414" name="Rectangle 6"/>
          <p:cNvSpPr>
            <a:spLocks noChangeArrowheads="1"/>
          </p:cNvSpPr>
          <p:nvPr/>
        </p:nvSpPr>
        <p:spPr bwMode="auto">
          <a:xfrm>
            <a:off x="2667000" y="4343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17415" name="Rectangle 7"/>
          <p:cNvSpPr>
            <a:spLocks noChangeArrowheads="1"/>
          </p:cNvSpPr>
          <p:nvPr/>
        </p:nvSpPr>
        <p:spPr bwMode="auto">
          <a:xfrm>
            <a:off x="1143000" y="43434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
            </a:r>
          </a:p>
        </p:txBody>
      </p:sp>
      <p:sp>
        <p:nvSpPr>
          <p:cNvPr id="17416" name="Rectangle 8"/>
          <p:cNvSpPr>
            <a:spLocks noChangeArrowheads="1"/>
          </p:cNvSpPr>
          <p:nvPr/>
        </p:nvSpPr>
        <p:spPr bwMode="auto">
          <a:xfrm>
            <a:off x="5715000" y="20701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a:t>
            </a:r>
          </a:p>
        </p:txBody>
      </p:sp>
      <p:sp>
        <p:nvSpPr>
          <p:cNvPr id="17417" name="Rectangle 9"/>
          <p:cNvSpPr>
            <a:spLocks noChangeArrowheads="1"/>
          </p:cNvSpPr>
          <p:nvPr/>
        </p:nvSpPr>
        <p:spPr bwMode="auto">
          <a:xfrm>
            <a:off x="5715000" y="32131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G</a:t>
            </a:r>
          </a:p>
        </p:txBody>
      </p:sp>
      <p:sp>
        <p:nvSpPr>
          <p:cNvPr id="17418" name="Rectangle 10"/>
          <p:cNvSpPr>
            <a:spLocks noChangeArrowheads="1"/>
          </p:cNvSpPr>
          <p:nvPr/>
        </p:nvSpPr>
        <p:spPr bwMode="auto">
          <a:xfrm>
            <a:off x="6477000" y="43561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I</a:t>
            </a:r>
          </a:p>
        </p:txBody>
      </p:sp>
      <p:sp>
        <p:nvSpPr>
          <p:cNvPr id="17419" name="Rectangle 11"/>
          <p:cNvSpPr>
            <a:spLocks noChangeArrowheads="1"/>
          </p:cNvSpPr>
          <p:nvPr/>
        </p:nvSpPr>
        <p:spPr bwMode="auto">
          <a:xfrm>
            <a:off x="4953000" y="43561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H</a:t>
            </a:r>
          </a:p>
        </p:txBody>
      </p:sp>
      <p:sp>
        <p:nvSpPr>
          <p:cNvPr id="17420" name="Line 12"/>
          <p:cNvSpPr>
            <a:spLocks noChangeShapeType="1"/>
          </p:cNvSpPr>
          <p:nvPr/>
        </p:nvSpPr>
        <p:spPr bwMode="auto">
          <a:xfrm flipV="1">
            <a:off x="1600200" y="37338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1" name="Line 13"/>
          <p:cNvSpPr>
            <a:spLocks noChangeShapeType="1"/>
          </p:cNvSpPr>
          <p:nvPr/>
        </p:nvSpPr>
        <p:spPr bwMode="auto">
          <a:xfrm flipH="1" flipV="1">
            <a:off x="2514600" y="37338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2" name="Line 14"/>
          <p:cNvSpPr>
            <a:spLocks noChangeShapeType="1"/>
          </p:cNvSpPr>
          <p:nvPr/>
        </p:nvSpPr>
        <p:spPr bwMode="auto">
          <a:xfrm flipH="1" flipV="1">
            <a:off x="1600200" y="25908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3" name="Line 15"/>
          <p:cNvSpPr>
            <a:spLocks noChangeShapeType="1"/>
          </p:cNvSpPr>
          <p:nvPr/>
        </p:nvSpPr>
        <p:spPr bwMode="auto">
          <a:xfrm flipV="1">
            <a:off x="2514600" y="25908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4" name="Line 16"/>
          <p:cNvSpPr>
            <a:spLocks noChangeShapeType="1"/>
          </p:cNvSpPr>
          <p:nvPr/>
        </p:nvSpPr>
        <p:spPr bwMode="auto">
          <a:xfrm flipV="1">
            <a:off x="6019800" y="2603500"/>
            <a:ext cx="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5" name="Line 17"/>
          <p:cNvSpPr>
            <a:spLocks noChangeShapeType="1"/>
          </p:cNvSpPr>
          <p:nvPr/>
        </p:nvSpPr>
        <p:spPr bwMode="auto">
          <a:xfrm>
            <a:off x="6400800" y="2603500"/>
            <a:ext cx="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6" name="Line 18"/>
          <p:cNvSpPr>
            <a:spLocks noChangeShapeType="1"/>
          </p:cNvSpPr>
          <p:nvPr/>
        </p:nvSpPr>
        <p:spPr bwMode="auto">
          <a:xfrm flipV="1">
            <a:off x="5486400" y="3746500"/>
            <a:ext cx="5334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7" name="Line 19"/>
          <p:cNvSpPr>
            <a:spLocks noChangeShapeType="1"/>
          </p:cNvSpPr>
          <p:nvPr/>
        </p:nvSpPr>
        <p:spPr bwMode="auto">
          <a:xfrm flipH="1" flipV="1">
            <a:off x="6413500" y="3746500"/>
            <a:ext cx="5207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8" name="Text Box 20"/>
          <p:cNvSpPr txBox="1">
            <a:spLocks noChangeArrowheads="1"/>
          </p:cNvSpPr>
          <p:nvPr/>
        </p:nvSpPr>
        <p:spPr bwMode="auto">
          <a:xfrm>
            <a:off x="1828800" y="1614488"/>
            <a:ext cx="11620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System X</a:t>
            </a:r>
          </a:p>
        </p:txBody>
      </p:sp>
      <p:sp>
        <p:nvSpPr>
          <p:cNvPr id="17429" name="Text Box 21"/>
          <p:cNvSpPr txBox="1">
            <a:spLocks noChangeArrowheads="1"/>
          </p:cNvSpPr>
          <p:nvPr/>
        </p:nvSpPr>
        <p:spPr bwMode="auto">
          <a:xfrm>
            <a:off x="5619750" y="1600200"/>
            <a:ext cx="1162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System Y</a:t>
            </a:r>
          </a:p>
        </p:txBody>
      </p:sp>
      <p:sp>
        <p:nvSpPr>
          <p:cNvPr id="17435" name="Text Box 27"/>
          <p:cNvSpPr txBox="1">
            <a:spLocks noChangeArrowheads="1"/>
          </p:cNvSpPr>
          <p:nvPr/>
        </p:nvSpPr>
        <p:spPr bwMode="auto">
          <a:xfrm>
            <a:off x="1476375" y="5445125"/>
            <a:ext cx="6475413"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sum of all node weights  = 1	... (1)</a:t>
            </a:r>
          </a:p>
          <a:p>
            <a:r>
              <a:rPr lang="en-US" altLang="ja-JP" sz="2400"/>
              <a:t>weight of node represents significance of node</a:t>
            </a:r>
          </a:p>
        </p:txBody>
      </p:sp>
      <p:grpSp>
        <p:nvGrpSpPr>
          <p:cNvPr id="17458" name="Group 50"/>
          <p:cNvGrpSpPr>
            <a:grpSpLocks/>
          </p:cNvGrpSpPr>
          <p:nvPr/>
        </p:nvGrpSpPr>
        <p:grpSpPr bwMode="auto">
          <a:xfrm>
            <a:off x="609600" y="2116138"/>
            <a:ext cx="7688263" cy="2687637"/>
            <a:chOff x="384" y="1333"/>
            <a:chExt cx="4843" cy="1693"/>
          </a:xfrm>
        </p:grpSpPr>
        <p:sp>
          <p:nvSpPr>
            <p:cNvPr id="17437" name="Text Box 29"/>
            <p:cNvSpPr txBox="1">
              <a:spLocks noChangeArrowheads="1"/>
            </p:cNvSpPr>
            <p:nvPr/>
          </p:nvSpPr>
          <p:spPr bwMode="auto">
            <a:xfrm>
              <a:off x="2352" y="1376"/>
              <a:ext cx="33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rPr>
                <a:t>0.1</a:t>
              </a:r>
            </a:p>
          </p:txBody>
        </p:sp>
        <p:sp>
          <p:nvSpPr>
            <p:cNvPr id="17442" name="Text Box 34"/>
            <p:cNvSpPr txBox="1">
              <a:spLocks noChangeArrowheads="1"/>
            </p:cNvSpPr>
            <p:nvPr/>
          </p:nvSpPr>
          <p:spPr bwMode="auto">
            <a:xfrm>
              <a:off x="384" y="1333"/>
              <a:ext cx="33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rPr>
                <a:t>0.1</a:t>
              </a:r>
            </a:p>
          </p:txBody>
        </p:sp>
        <p:sp>
          <p:nvSpPr>
            <p:cNvPr id="17443" name="Text Box 35"/>
            <p:cNvSpPr txBox="1">
              <a:spLocks noChangeArrowheads="1"/>
            </p:cNvSpPr>
            <p:nvPr/>
          </p:nvSpPr>
          <p:spPr bwMode="auto">
            <a:xfrm>
              <a:off x="1862" y="2071"/>
              <a:ext cx="33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rPr>
                <a:t>0.2</a:t>
              </a:r>
            </a:p>
          </p:txBody>
        </p:sp>
        <p:sp>
          <p:nvSpPr>
            <p:cNvPr id="17447" name="Text Box 39"/>
            <p:cNvSpPr txBox="1">
              <a:spLocks noChangeArrowheads="1"/>
            </p:cNvSpPr>
            <p:nvPr/>
          </p:nvSpPr>
          <p:spPr bwMode="auto">
            <a:xfrm>
              <a:off x="432" y="2768"/>
              <a:ext cx="33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rPr>
                <a:t>0.1</a:t>
              </a:r>
            </a:p>
          </p:txBody>
        </p:sp>
        <p:sp>
          <p:nvSpPr>
            <p:cNvPr id="17448" name="Text Box 40"/>
            <p:cNvSpPr txBox="1">
              <a:spLocks noChangeArrowheads="1"/>
            </p:cNvSpPr>
            <p:nvPr/>
          </p:nvSpPr>
          <p:spPr bwMode="auto">
            <a:xfrm>
              <a:off x="2276" y="2768"/>
              <a:ext cx="33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rPr>
                <a:t>0.1</a:t>
              </a:r>
            </a:p>
          </p:txBody>
        </p:sp>
        <p:sp>
          <p:nvSpPr>
            <p:cNvPr id="17449" name="Text Box 41"/>
            <p:cNvSpPr txBox="1">
              <a:spLocks noChangeArrowheads="1"/>
            </p:cNvSpPr>
            <p:nvPr/>
          </p:nvSpPr>
          <p:spPr bwMode="auto">
            <a:xfrm>
              <a:off x="4368" y="1336"/>
              <a:ext cx="33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rPr>
                <a:t>0.1</a:t>
              </a:r>
            </a:p>
          </p:txBody>
        </p:sp>
        <p:sp>
          <p:nvSpPr>
            <p:cNvPr id="17450" name="Text Box 42"/>
            <p:cNvSpPr txBox="1">
              <a:spLocks noChangeArrowheads="1"/>
            </p:cNvSpPr>
            <p:nvPr/>
          </p:nvSpPr>
          <p:spPr bwMode="auto">
            <a:xfrm>
              <a:off x="4368" y="2056"/>
              <a:ext cx="33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rPr>
                <a:t>0.2</a:t>
              </a:r>
            </a:p>
          </p:txBody>
        </p:sp>
        <p:sp>
          <p:nvSpPr>
            <p:cNvPr id="17451" name="Text Box 43"/>
            <p:cNvSpPr txBox="1">
              <a:spLocks noChangeArrowheads="1"/>
            </p:cNvSpPr>
            <p:nvPr/>
          </p:nvSpPr>
          <p:spPr bwMode="auto">
            <a:xfrm>
              <a:off x="4800" y="2768"/>
              <a:ext cx="427"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rPr>
                <a:t>0.05</a:t>
              </a:r>
            </a:p>
          </p:txBody>
        </p:sp>
        <p:sp>
          <p:nvSpPr>
            <p:cNvPr id="17452" name="Text Box 44"/>
            <p:cNvSpPr txBox="1">
              <a:spLocks noChangeArrowheads="1"/>
            </p:cNvSpPr>
            <p:nvPr/>
          </p:nvSpPr>
          <p:spPr bwMode="auto">
            <a:xfrm>
              <a:off x="2736" y="2776"/>
              <a:ext cx="427"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FF0000"/>
                  </a:solidFill>
                </a:rPr>
                <a:t>0.05</a:t>
              </a:r>
            </a:p>
          </p:txBody>
        </p:sp>
      </p:grpSp>
      <p:graphicFrame>
        <p:nvGraphicFramePr>
          <p:cNvPr id="17456" name="Object 48"/>
          <p:cNvGraphicFramePr>
            <a:graphicFrameLocks noGrp="1" noChangeAspect="1"/>
          </p:cNvGraphicFramePr>
          <p:nvPr>
            <p:ph idx="1"/>
          </p:nvPr>
        </p:nvGraphicFramePr>
        <p:xfrm>
          <a:off x="1547813" y="5084763"/>
          <a:ext cx="3028950" cy="407987"/>
        </p:xfrm>
        <a:graphic>
          <a:graphicData uri="http://schemas.openxmlformats.org/presentationml/2006/ole">
            <p:oleObj spid="_x0000_s119814" name="数式" r:id="rId4" imgW="850531" imgH="203112" progId="Equation.3">
              <p:embed/>
            </p:oleObj>
          </a:graphicData>
        </a:graphic>
      </p:graphicFrame>
    </p:spTree>
    <p:extLst>
      <p:ext uri="{BB962C8B-B14F-4D97-AF65-F5344CB8AC3E}">
        <p14:creationId xmlns="" xmlns:p14="http://schemas.microsoft.com/office/powerpoint/2010/main" val="515661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58"/>
                                        </p:tgtEl>
                                        <p:attrNameLst>
                                          <p:attrName>style.visibility</p:attrName>
                                        </p:attrNameLst>
                                      </p:cBhvr>
                                      <p:to>
                                        <p:strVal val="visible"/>
                                      </p:to>
                                    </p:set>
                                    <p:anim calcmode="lin" valueType="num">
                                      <p:cBhvr additive="base">
                                        <p:cTn id="7" dur="500" fill="hold"/>
                                        <p:tgtEl>
                                          <p:spTgt spid="17458"/>
                                        </p:tgtEl>
                                        <p:attrNameLst>
                                          <p:attrName>ppt_x</p:attrName>
                                        </p:attrNameLst>
                                      </p:cBhvr>
                                      <p:tavLst>
                                        <p:tav tm="0">
                                          <p:val>
                                            <p:strVal val="#ppt_x"/>
                                          </p:val>
                                        </p:tav>
                                        <p:tav tm="100000">
                                          <p:val>
                                            <p:strVal val="#ppt_x"/>
                                          </p:val>
                                        </p:tav>
                                      </p:tavLst>
                                    </p:anim>
                                    <p:anim calcmode="lin" valueType="num">
                                      <p:cBhvr additive="base">
                                        <p:cTn id="8" dur="500" fill="hold"/>
                                        <p:tgtEl>
                                          <p:spTgt spid="17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5"/>
          <p:cNvSpPr>
            <a:spLocks noGrp="1"/>
          </p:cNvSpPr>
          <p:nvPr>
            <p:ph type="sldNum" sz="quarter" idx="12"/>
          </p:nvPr>
        </p:nvSpPr>
        <p:spPr/>
        <p:txBody>
          <a:bodyPr/>
          <a:lstStyle/>
          <a:p>
            <a:fld id="{F5DE30C4-D170-4A74-ABFB-17692093FC63}" type="slidenum">
              <a:rPr lang="en-US" altLang="ja-JP"/>
              <a:pPr/>
              <a:t>19</a:t>
            </a:fld>
            <a:endParaRPr lang="en-US" altLang="ja-JP"/>
          </a:p>
        </p:txBody>
      </p:sp>
      <p:sp>
        <p:nvSpPr>
          <p:cNvPr id="18434" name="Rectangle 2"/>
          <p:cNvSpPr>
            <a:spLocks noGrp="1" noChangeArrowheads="1"/>
          </p:cNvSpPr>
          <p:nvPr>
            <p:ph type="title"/>
          </p:nvPr>
        </p:nvSpPr>
        <p:spPr/>
        <p:txBody>
          <a:bodyPr/>
          <a:lstStyle/>
          <a:p>
            <a:r>
              <a:rPr lang="en-US" altLang="ja-JP"/>
              <a:t>Weights of Edges</a:t>
            </a:r>
          </a:p>
        </p:txBody>
      </p:sp>
      <p:sp>
        <p:nvSpPr>
          <p:cNvPr id="18436" name="Rectangle 4"/>
          <p:cNvSpPr>
            <a:spLocks noChangeArrowheads="1"/>
          </p:cNvSpPr>
          <p:nvPr/>
        </p:nvSpPr>
        <p:spPr bwMode="auto">
          <a:xfrm>
            <a:off x="1082675" y="2971800"/>
            <a:ext cx="8382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18438" name="Line 6"/>
          <p:cNvSpPr>
            <a:spLocks noChangeShapeType="1"/>
          </p:cNvSpPr>
          <p:nvPr/>
        </p:nvSpPr>
        <p:spPr bwMode="auto">
          <a:xfrm flipV="1">
            <a:off x="1920875" y="1981200"/>
            <a:ext cx="1828800" cy="1066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9" name="Line 7"/>
          <p:cNvSpPr>
            <a:spLocks noChangeShapeType="1"/>
          </p:cNvSpPr>
          <p:nvPr/>
        </p:nvSpPr>
        <p:spPr bwMode="auto">
          <a:xfrm flipV="1">
            <a:off x="1920875" y="2971800"/>
            <a:ext cx="1828800" cy="30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0" name="Line 8"/>
          <p:cNvSpPr>
            <a:spLocks noChangeShapeType="1"/>
          </p:cNvSpPr>
          <p:nvPr/>
        </p:nvSpPr>
        <p:spPr bwMode="auto">
          <a:xfrm>
            <a:off x="1920875" y="3581400"/>
            <a:ext cx="1828800" cy="228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1" name="Line 9"/>
          <p:cNvSpPr>
            <a:spLocks noChangeShapeType="1"/>
          </p:cNvSpPr>
          <p:nvPr/>
        </p:nvSpPr>
        <p:spPr bwMode="auto">
          <a:xfrm>
            <a:off x="1920875" y="3733800"/>
            <a:ext cx="1752600" cy="990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 name="Text Box 11"/>
          <p:cNvSpPr txBox="1">
            <a:spLocks noChangeArrowheads="1"/>
          </p:cNvSpPr>
          <p:nvPr/>
        </p:nvSpPr>
        <p:spPr bwMode="auto">
          <a:xfrm>
            <a:off x="533400" y="3200400"/>
            <a:ext cx="501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0.2</a:t>
            </a:r>
          </a:p>
        </p:txBody>
      </p:sp>
      <p:sp>
        <p:nvSpPr>
          <p:cNvPr id="18444" name="Text Box 12"/>
          <p:cNvSpPr txBox="1">
            <a:spLocks noChangeArrowheads="1"/>
          </p:cNvSpPr>
          <p:nvPr/>
        </p:nvSpPr>
        <p:spPr bwMode="auto">
          <a:xfrm>
            <a:off x="838200" y="3451225"/>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grpSp>
        <p:nvGrpSpPr>
          <p:cNvPr id="18471" name="Group 39"/>
          <p:cNvGrpSpPr>
            <a:grpSpLocks/>
          </p:cNvGrpSpPr>
          <p:nvPr/>
        </p:nvGrpSpPr>
        <p:grpSpPr bwMode="auto">
          <a:xfrm>
            <a:off x="2935288" y="1916113"/>
            <a:ext cx="628650" cy="2489200"/>
            <a:chOff x="1849" y="1207"/>
            <a:chExt cx="396" cy="1568"/>
          </a:xfrm>
        </p:grpSpPr>
        <p:sp>
          <p:nvSpPr>
            <p:cNvPr id="18445" name="Text Box 13"/>
            <p:cNvSpPr txBox="1">
              <a:spLocks noChangeArrowheads="1"/>
            </p:cNvSpPr>
            <p:nvPr/>
          </p:nvSpPr>
          <p:spPr bwMode="auto">
            <a:xfrm>
              <a:off x="1849" y="1207"/>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3333CC"/>
                  </a:solidFill>
                </a:rPr>
                <a:t>0.05</a:t>
              </a:r>
            </a:p>
          </p:txBody>
        </p:sp>
        <p:sp>
          <p:nvSpPr>
            <p:cNvPr id="18446" name="Text Box 14"/>
            <p:cNvSpPr txBox="1">
              <a:spLocks noChangeArrowheads="1"/>
            </p:cNvSpPr>
            <p:nvPr/>
          </p:nvSpPr>
          <p:spPr bwMode="auto">
            <a:xfrm>
              <a:off x="1849" y="1744"/>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3333CC"/>
                  </a:solidFill>
                </a:rPr>
                <a:t>0.05</a:t>
              </a:r>
            </a:p>
          </p:txBody>
        </p:sp>
        <p:sp>
          <p:nvSpPr>
            <p:cNvPr id="18447" name="Text Box 15"/>
            <p:cNvSpPr txBox="1">
              <a:spLocks noChangeArrowheads="1"/>
            </p:cNvSpPr>
            <p:nvPr/>
          </p:nvSpPr>
          <p:spPr bwMode="auto">
            <a:xfrm>
              <a:off x="1849" y="2144"/>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3333CC"/>
                  </a:solidFill>
                </a:rPr>
                <a:t>0.05</a:t>
              </a:r>
            </a:p>
          </p:txBody>
        </p:sp>
        <p:sp>
          <p:nvSpPr>
            <p:cNvPr id="18448" name="Text Box 16"/>
            <p:cNvSpPr txBox="1">
              <a:spLocks noChangeArrowheads="1"/>
            </p:cNvSpPr>
            <p:nvPr/>
          </p:nvSpPr>
          <p:spPr bwMode="auto">
            <a:xfrm>
              <a:off x="1849" y="2544"/>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3333CC"/>
                  </a:solidFill>
                </a:rPr>
                <a:t>0.05</a:t>
              </a:r>
            </a:p>
          </p:txBody>
        </p:sp>
      </p:grpSp>
      <p:grpSp>
        <p:nvGrpSpPr>
          <p:cNvPr id="18472" name="Group 40"/>
          <p:cNvGrpSpPr>
            <a:grpSpLocks/>
          </p:cNvGrpSpPr>
          <p:nvPr/>
        </p:nvGrpSpPr>
        <p:grpSpPr bwMode="auto">
          <a:xfrm>
            <a:off x="5257800" y="2017713"/>
            <a:ext cx="2971800" cy="2478087"/>
            <a:chOff x="3312" y="1271"/>
            <a:chExt cx="1872" cy="1561"/>
          </a:xfrm>
        </p:grpSpPr>
        <p:sp>
          <p:nvSpPr>
            <p:cNvPr id="18449" name="Rectangle 17"/>
            <p:cNvSpPr>
              <a:spLocks noChangeArrowheads="1"/>
            </p:cNvSpPr>
            <p:nvPr/>
          </p:nvSpPr>
          <p:spPr bwMode="auto">
            <a:xfrm>
              <a:off x="4656" y="1872"/>
              <a:ext cx="528" cy="52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18450" name="Line 18"/>
            <p:cNvSpPr>
              <a:spLocks noChangeShapeType="1"/>
            </p:cNvSpPr>
            <p:nvPr/>
          </p:nvSpPr>
          <p:spPr bwMode="auto">
            <a:xfrm>
              <a:off x="3360" y="1392"/>
              <a:ext cx="1296" cy="57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1" name="Line 19"/>
            <p:cNvSpPr>
              <a:spLocks noChangeShapeType="1"/>
            </p:cNvSpPr>
            <p:nvPr/>
          </p:nvSpPr>
          <p:spPr bwMode="auto">
            <a:xfrm>
              <a:off x="3312" y="2112"/>
              <a:ext cx="1344"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2" name="Line 20"/>
            <p:cNvSpPr>
              <a:spLocks noChangeShapeType="1"/>
            </p:cNvSpPr>
            <p:nvPr/>
          </p:nvSpPr>
          <p:spPr bwMode="auto">
            <a:xfrm flipV="1">
              <a:off x="3408" y="2256"/>
              <a:ext cx="1248" cy="57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3" name="Text Box 21"/>
            <p:cNvSpPr txBox="1">
              <a:spLocks noChangeArrowheads="1"/>
            </p:cNvSpPr>
            <p:nvPr/>
          </p:nvSpPr>
          <p:spPr bwMode="auto">
            <a:xfrm>
              <a:off x="3590" y="1271"/>
              <a:ext cx="31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3333CC"/>
                  </a:solidFill>
                </a:rPr>
                <a:t>0.2</a:t>
              </a:r>
            </a:p>
          </p:txBody>
        </p:sp>
        <p:sp>
          <p:nvSpPr>
            <p:cNvPr id="18454" name="Text Box 22"/>
            <p:cNvSpPr txBox="1">
              <a:spLocks noChangeArrowheads="1"/>
            </p:cNvSpPr>
            <p:nvPr/>
          </p:nvSpPr>
          <p:spPr bwMode="auto">
            <a:xfrm>
              <a:off x="3590" y="1895"/>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3333CC"/>
                  </a:solidFill>
                </a:rPr>
                <a:t>0.05</a:t>
              </a:r>
            </a:p>
          </p:txBody>
        </p:sp>
        <p:sp>
          <p:nvSpPr>
            <p:cNvPr id="18455" name="Text Box 23"/>
            <p:cNvSpPr txBox="1">
              <a:spLocks noChangeArrowheads="1"/>
            </p:cNvSpPr>
            <p:nvPr/>
          </p:nvSpPr>
          <p:spPr bwMode="auto">
            <a:xfrm>
              <a:off x="3590" y="2423"/>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3333CC"/>
                  </a:solidFill>
                </a:rPr>
                <a:t>0.15</a:t>
              </a:r>
            </a:p>
          </p:txBody>
        </p:sp>
      </p:grpSp>
      <p:sp>
        <p:nvSpPr>
          <p:cNvPr id="18457" name="Text Box 25"/>
          <p:cNvSpPr txBox="1">
            <a:spLocks noChangeArrowheads="1"/>
          </p:cNvSpPr>
          <p:nvPr/>
        </p:nvSpPr>
        <p:spPr bwMode="auto">
          <a:xfrm>
            <a:off x="8289925" y="3160713"/>
            <a:ext cx="501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0.4</a:t>
            </a:r>
          </a:p>
        </p:txBody>
      </p:sp>
      <p:grpSp>
        <p:nvGrpSpPr>
          <p:cNvPr id="18470" name="Group 38"/>
          <p:cNvGrpSpPr>
            <a:grpSpLocks/>
          </p:cNvGrpSpPr>
          <p:nvPr/>
        </p:nvGrpSpPr>
        <p:grpSpPr bwMode="auto">
          <a:xfrm>
            <a:off x="250825" y="2276475"/>
            <a:ext cx="2598738" cy="2495550"/>
            <a:chOff x="158" y="1434"/>
            <a:chExt cx="1637" cy="1572"/>
          </a:xfrm>
        </p:grpSpPr>
        <p:sp>
          <p:nvSpPr>
            <p:cNvPr id="18464" name="Text Box 32"/>
            <p:cNvSpPr txBox="1">
              <a:spLocks noChangeArrowheads="1"/>
            </p:cNvSpPr>
            <p:nvPr/>
          </p:nvSpPr>
          <p:spPr bwMode="auto">
            <a:xfrm>
              <a:off x="1315" y="1434"/>
              <a:ext cx="48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t>d</a:t>
              </a:r>
              <a:r>
                <a:rPr lang="en-US" altLang="ja-JP"/>
                <a:t>=1/4</a:t>
              </a:r>
              <a:endParaRPr lang="en-US" altLang="ja-JP" i="1"/>
            </a:p>
          </p:txBody>
        </p:sp>
        <p:sp>
          <p:nvSpPr>
            <p:cNvPr id="18465" name="Text Box 33"/>
            <p:cNvSpPr txBox="1">
              <a:spLocks noChangeArrowheads="1"/>
            </p:cNvSpPr>
            <p:nvPr/>
          </p:nvSpPr>
          <p:spPr bwMode="auto">
            <a:xfrm>
              <a:off x="1315" y="1797"/>
              <a:ext cx="48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t>d</a:t>
              </a:r>
              <a:r>
                <a:rPr lang="en-US" altLang="ja-JP"/>
                <a:t>=1/4</a:t>
              </a:r>
              <a:endParaRPr lang="en-US" altLang="ja-JP" i="1"/>
            </a:p>
          </p:txBody>
        </p:sp>
        <p:sp>
          <p:nvSpPr>
            <p:cNvPr id="18466" name="Text Box 34"/>
            <p:cNvSpPr txBox="1">
              <a:spLocks noChangeArrowheads="1"/>
            </p:cNvSpPr>
            <p:nvPr/>
          </p:nvSpPr>
          <p:spPr bwMode="auto">
            <a:xfrm>
              <a:off x="1315" y="2069"/>
              <a:ext cx="48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t>d</a:t>
              </a:r>
              <a:r>
                <a:rPr lang="en-US" altLang="ja-JP"/>
                <a:t>=1/4</a:t>
              </a:r>
              <a:endParaRPr lang="en-US" altLang="ja-JP" i="1"/>
            </a:p>
          </p:txBody>
        </p:sp>
        <p:sp>
          <p:nvSpPr>
            <p:cNvPr id="18467" name="Text Box 35"/>
            <p:cNvSpPr txBox="1">
              <a:spLocks noChangeArrowheads="1"/>
            </p:cNvSpPr>
            <p:nvPr/>
          </p:nvSpPr>
          <p:spPr bwMode="auto">
            <a:xfrm>
              <a:off x="1315" y="2341"/>
              <a:ext cx="48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t>d</a:t>
              </a:r>
              <a:r>
                <a:rPr lang="en-US" altLang="ja-JP"/>
                <a:t>=1/4</a:t>
              </a:r>
              <a:endParaRPr lang="en-US" altLang="ja-JP" i="1"/>
            </a:p>
          </p:txBody>
        </p:sp>
        <p:sp>
          <p:nvSpPr>
            <p:cNvPr id="18468" name="Text Box 36"/>
            <p:cNvSpPr txBox="1">
              <a:spLocks noChangeArrowheads="1"/>
            </p:cNvSpPr>
            <p:nvPr/>
          </p:nvSpPr>
          <p:spPr bwMode="auto">
            <a:xfrm>
              <a:off x="158" y="2750"/>
              <a:ext cx="1428" cy="2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i="1"/>
                <a:t>d</a:t>
              </a:r>
              <a:r>
                <a:rPr lang="en-US" altLang="ja-JP" sz="2000"/>
                <a:t>: distribution ratio</a:t>
              </a:r>
              <a:endParaRPr lang="en-US" altLang="ja-JP" sz="2000" i="1"/>
            </a:p>
          </p:txBody>
        </p:sp>
      </p:grpSp>
      <p:sp>
        <p:nvSpPr>
          <p:cNvPr id="18469" name="Text Box 37"/>
          <p:cNvSpPr txBox="1">
            <a:spLocks noChangeArrowheads="1"/>
          </p:cNvSpPr>
          <p:nvPr/>
        </p:nvSpPr>
        <p:spPr bwMode="auto">
          <a:xfrm>
            <a:off x="1381125" y="5054600"/>
            <a:ext cx="7294563"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w(A)  = sum of all outgoing edge weights	... (2)</a:t>
            </a:r>
          </a:p>
          <a:p>
            <a:r>
              <a:rPr lang="en-US" altLang="ja-JP" sz="2400"/>
              <a:t>sum of all incoming edge weights	 = w(B)	... (3)</a:t>
            </a:r>
          </a:p>
        </p:txBody>
      </p:sp>
    </p:spTree>
    <p:extLst>
      <p:ext uri="{BB962C8B-B14F-4D97-AF65-F5344CB8AC3E}">
        <p14:creationId xmlns="" xmlns:p14="http://schemas.microsoft.com/office/powerpoint/2010/main" val="3171022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70"/>
                                        </p:tgtEl>
                                        <p:attrNameLst>
                                          <p:attrName>style.visibility</p:attrName>
                                        </p:attrNameLst>
                                      </p:cBhvr>
                                      <p:to>
                                        <p:strVal val="visible"/>
                                      </p:to>
                                    </p:set>
                                    <p:anim calcmode="lin" valueType="num">
                                      <p:cBhvr additive="base">
                                        <p:cTn id="7" dur="500" fill="hold"/>
                                        <p:tgtEl>
                                          <p:spTgt spid="18470"/>
                                        </p:tgtEl>
                                        <p:attrNameLst>
                                          <p:attrName>ppt_x</p:attrName>
                                        </p:attrNameLst>
                                      </p:cBhvr>
                                      <p:tavLst>
                                        <p:tav tm="0">
                                          <p:val>
                                            <p:strVal val="#ppt_x"/>
                                          </p:val>
                                        </p:tav>
                                        <p:tav tm="100000">
                                          <p:val>
                                            <p:strVal val="#ppt_x"/>
                                          </p:val>
                                        </p:tav>
                                      </p:tavLst>
                                    </p:anim>
                                    <p:anim calcmode="lin" valueType="num">
                                      <p:cBhvr additive="base">
                                        <p:cTn id="8" dur="500" fill="hold"/>
                                        <p:tgtEl>
                                          <p:spTgt spid="184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71"/>
                                        </p:tgtEl>
                                        <p:attrNameLst>
                                          <p:attrName>style.visibility</p:attrName>
                                        </p:attrNameLst>
                                      </p:cBhvr>
                                      <p:to>
                                        <p:strVal val="visible"/>
                                      </p:to>
                                    </p:set>
                                    <p:anim calcmode="lin" valueType="num">
                                      <p:cBhvr additive="base">
                                        <p:cTn id="13" dur="500" fill="hold"/>
                                        <p:tgtEl>
                                          <p:spTgt spid="18471"/>
                                        </p:tgtEl>
                                        <p:attrNameLst>
                                          <p:attrName>ppt_x</p:attrName>
                                        </p:attrNameLst>
                                      </p:cBhvr>
                                      <p:tavLst>
                                        <p:tav tm="0">
                                          <p:val>
                                            <p:strVal val="#ppt_x"/>
                                          </p:val>
                                        </p:tav>
                                        <p:tav tm="100000">
                                          <p:val>
                                            <p:strVal val="#ppt_x"/>
                                          </p:val>
                                        </p:tav>
                                      </p:tavLst>
                                    </p:anim>
                                    <p:anim calcmode="lin" valueType="num">
                                      <p:cBhvr additive="base">
                                        <p:cTn id="14" dur="500" fill="hold"/>
                                        <p:tgtEl>
                                          <p:spTgt spid="184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57"/>
                                        </p:tgtEl>
                                        <p:attrNameLst>
                                          <p:attrName>style.visibility</p:attrName>
                                        </p:attrNameLst>
                                      </p:cBhvr>
                                      <p:to>
                                        <p:strVal val="visible"/>
                                      </p:to>
                                    </p:set>
                                    <p:anim calcmode="lin" valueType="num">
                                      <p:cBhvr additive="base">
                                        <p:cTn id="23" dur="500" fill="hold"/>
                                        <p:tgtEl>
                                          <p:spTgt spid="18457"/>
                                        </p:tgtEl>
                                        <p:attrNameLst>
                                          <p:attrName>ppt_x</p:attrName>
                                        </p:attrNameLst>
                                      </p:cBhvr>
                                      <p:tavLst>
                                        <p:tav tm="0">
                                          <p:val>
                                            <p:strVal val="#ppt_x"/>
                                          </p:val>
                                        </p:tav>
                                        <p:tav tm="100000">
                                          <p:val>
                                            <p:strVal val="#ppt_x"/>
                                          </p:val>
                                        </p:tav>
                                      </p:tavLst>
                                    </p:anim>
                                    <p:anim calcmode="lin" valueType="num">
                                      <p:cBhvr additive="base">
                                        <p:cTn id="24" dur="500" fill="hold"/>
                                        <p:tgtEl>
                                          <p:spTgt spid="1845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469"/>
                                        </p:tgtEl>
                                        <p:attrNameLst>
                                          <p:attrName>style.visibility</p:attrName>
                                        </p:attrNameLst>
                                      </p:cBhvr>
                                      <p:to>
                                        <p:strVal val="visible"/>
                                      </p:to>
                                    </p:set>
                                    <p:animEffect transition="in" filter="blinds(horizontal)">
                                      <p:cBhvr>
                                        <p:cTn id="29" dur="500"/>
                                        <p:tgtEl>
                                          <p:spTgt spid="18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p:bldP spid="184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dirty="0" smtClean="0"/>
              <a:t>Motivation and Overview</a:t>
            </a:r>
            <a:endParaRPr kumimoji="1" lang="ja-JP" altLang="en-US" dirty="0"/>
          </a:p>
        </p:txBody>
      </p:sp>
      <p:sp>
        <p:nvSpPr>
          <p:cNvPr id="6" name="サブタイトル 5"/>
          <p:cNvSpPr>
            <a:spLocks noGrp="1"/>
          </p:cNvSpPr>
          <p:nvPr>
            <p:ph type="subTitle"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pPr>
              <a:defRPr/>
            </a:pPr>
            <a:fld id="{94CEB547-349A-441A-8FB7-19C9A3042A4E}" type="slidenum">
              <a:rPr lang="en-US" altLang="ja-JP" smtClean="0"/>
              <a:pPr>
                <a:defRPr/>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sz="quarter" idx="12"/>
          </p:nvPr>
        </p:nvSpPr>
        <p:spPr/>
        <p:txBody>
          <a:bodyPr/>
          <a:lstStyle/>
          <a:p>
            <a:fld id="{C4462549-9E51-44FA-8256-639FD8933C41}" type="slidenum">
              <a:rPr lang="en-US" altLang="ja-JP"/>
              <a:pPr/>
              <a:t>20</a:t>
            </a:fld>
            <a:endParaRPr lang="en-US" altLang="ja-JP"/>
          </a:p>
        </p:txBody>
      </p:sp>
      <p:sp>
        <p:nvSpPr>
          <p:cNvPr id="19458" name="Rectangle 2"/>
          <p:cNvSpPr>
            <a:spLocks noGrp="1" noChangeArrowheads="1"/>
          </p:cNvSpPr>
          <p:nvPr>
            <p:ph type="title"/>
          </p:nvPr>
        </p:nvSpPr>
        <p:spPr/>
        <p:txBody>
          <a:bodyPr/>
          <a:lstStyle/>
          <a:p>
            <a:r>
              <a:rPr lang="en-US" altLang="ja-JP" dirty="0" smtClean="0"/>
              <a:t>Weight Equation</a:t>
            </a:r>
            <a:endParaRPr lang="en-US" altLang="ja-JP" dirty="0"/>
          </a:p>
        </p:txBody>
      </p:sp>
      <p:sp>
        <p:nvSpPr>
          <p:cNvPr id="19459" name="Rectangle 3"/>
          <p:cNvSpPr>
            <a:spLocks noGrp="1" noChangeArrowheads="1"/>
          </p:cNvSpPr>
          <p:nvPr>
            <p:ph type="body" idx="1"/>
          </p:nvPr>
        </p:nvSpPr>
        <p:spPr>
          <a:xfrm>
            <a:off x="457200" y="1600200"/>
            <a:ext cx="8229600" cy="1143000"/>
          </a:xfrm>
        </p:spPr>
        <p:txBody>
          <a:bodyPr/>
          <a:lstStyle/>
          <a:p>
            <a:r>
              <a:rPr lang="en-US" altLang="ja-JP"/>
              <a:t>Under constraints (1)~(3), we have a simultaneous equation</a:t>
            </a:r>
          </a:p>
        </p:txBody>
      </p:sp>
      <p:graphicFrame>
        <p:nvGraphicFramePr>
          <p:cNvPr id="19460" name="Object 4"/>
          <p:cNvGraphicFramePr>
            <a:graphicFrameLocks noChangeAspect="1"/>
          </p:cNvGraphicFramePr>
          <p:nvPr/>
        </p:nvGraphicFramePr>
        <p:xfrm>
          <a:off x="1628775" y="2895600"/>
          <a:ext cx="1123950" cy="1981200"/>
        </p:xfrm>
        <a:graphic>
          <a:graphicData uri="http://schemas.openxmlformats.org/presentationml/2006/ole">
            <p:oleObj spid="_x0000_s120846" name="数式" r:id="rId4" imgW="533169" imgH="939392" progId="Equation.3">
              <p:embed/>
            </p:oleObj>
          </a:graphicData>
        </a:graphic>
      </p:graphicFrame>
      <p:graphicFrame>
        <p:nvGraphicFramePr>
          <p:cNvPr id="19461" name="Object 5"/>
          <p:cNvGraphicFramePr>
            <a:graphicFrameLocks noChangeAspect="1"/>
          </p:cNvGraphicFramePr>
          <p:nvPr/>
        </p:nvGraphicFramePr>
        <p:xfrm>
          <a:off x="6505575" y="2971800"/>
          <a:ext cx="1038225" cy="1828800"/>
        </p:xfrm>
        <a:graphic>
          <a:graphicData uri="http://schemas.openxmlformats.org/presentationml/2006/ole">
            <p:oleObj spid="_x0000_s120847" name="数式" r:id="rId5" imgW="533169" imgH="939392" progId="Equation.3">
              <p:embed/>
            </p:oleObj>
          </a:graphicData>
        </a:graphic>
      </p:graphicFrame>
      <p:graphicFrame>
        <p:nvGraphicFramePr>
          <p:cNvPr id="19462" name="Object 6"/>
          <p:cNvGraphicFramePr>
            <a:graphicFrameLocks noChangeAspect="1"/>
          </p:cNvGraphicFramePr>
          <p:nvPr/>
        </p:nvGraphicFramePr>
        <p:xfrm>
          <a:off x="4384675" y="2882900"/>
          <a:ext cx="1892300" cy="1824038"/>
        </p:xfrm>
        <a:graphic>
          <a:graphicData uri="http://schemas.openxmlformats.org/presentationml/2006/ole">
            <p:oleObj spid="_x0000_s120848" name="数式" r:id="rId6" imgW="1040948" imgH="1002865" progId="Equation.3">
              <p:embed/>
            </p:oleObj>
          </a:graphicData>
        </a:graphic>
      </p:graphicFrame>
      <p:sp>
        <p:nvSpPr>
          <p:cNvPr id="19463" name="Text Box 7"/>
          <p:cNvSpPr txBox="1">
            <a:spLocks noChangeArrowheads="1"/>
          </p:cNvSpPr>
          <p:nvPr/>
        </p:nvSpPr>
        <p:spPr bwMode="auto">
          <a:xfrm>
            <a:off x="3187700" y="3535363"/>
            <a:ext cx="4222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a:t>=</a:t>
            </a:r>
          </a:p>
        </p:txBody>
      </p:sp>
      <p:sp>
        <p:nvSpPr>
          <p:cNvPr id="19464" name="Text Box 8"/>
          <p:cNvSpPr txBox="1">
            <a:spLocks noChangeArrowheads="1"/>
          </p:cNvSpPr>
          <p:nvPr/>
        </p:nvSpPr>
        <p:spPr bwMode="auto">
          <a:xfrm>
            <a:off x="6194425" y="3397250"/>
            <a:ext cx="311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600"/>
              <a:t>.</a:t>
            </a:r>
          </a:p>
        </p:txBody>
      </p:sp>
      <p:sp>
        <p:nvSpPr>
          <p:cNvPr id="19465" name="Text Box 9"/>
          <p:cNvSpPr txBox="1">
            <a:spLocks noChangeArrowheads="1"/>
          </p:cNvSpPr>
          <p:nvPr/>
        </p:nvSpPr>
        <p:spPr bwMode="auto">
          <a:xfrm>
            <a:off x="4371975" y="4818063"/>
            <a:ext cx="347662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t>D</a:t>
            </a:r>
            <a:r>
              <a:rPr lang="en-US" altLang="ja-JP" sz="2400" i="1" baseline="30000"/>
              <a:t>t</a:t>
            </a:r>
            <a:r>
              <a:rPr lang="en-US" altLang="ja-JP" sz="2400"/>
              <a:t>: transposed matrix of </a:t>
            </a:r>
          </a:p>
          <a:p>
            <a:r>
              <a:rPr lang="en-US" altLang="ja-JP" sz="2400"/>
              <a:t>     distribution ratio</a:t>
            </a:r>
          </a:p>
        </p:txBody>
      </p:sp>
      <p:sp>
        <p:nvSpPr>
          <p:cNvPr id="19467" name="Text Box 11"/>
          <p:cNvSpPr txBox="1">
            <a:spLocks noChangeArrowheads="1"/>
          </p:cNvSpPr>
          <p:nvPr/>
        </p:nvSpPr>
        <p:spPr bwMode="auto">
          <a:xfrm>
            <a:off x="827088" y="4803775"/>
            <a:ext cx="3200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t>W</a:t>
            </a:r>
            <a:r>
              <a:rPr lang="en-US" altLang="ja-JP" sz="2400"/>
              <a:t>: node weight vector</a:t>
            </a:r>
          </a:p>
        </p:txBody>
      </p:sp>
    </p:spTree>
    <p:extLst>
      <p:ext uri="{BB962C8B-B14F-4D97-AF65-F5344CB8AC3E}">
        <p14:creationId xmlns="" xmlns:p14="http://schemas.microsoft.com/office/powerpoint/2010/main" val="2720638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5"/>
          <p:cNvSpPr>
            <a:spLocks noGrp="1"/>
          </p:cNvSpPr>
          <p:nvPr>
            <p:ph type="sldNum" sz="quarter" idx="12"/>
          </p:nvPr>
        </p:nvSpPr>
        <p:spPr/>
        <p:txBody>
          <a:bodyPr/>
          <a:lstStyle/>
          <a:p>
            <a:fld id="{D35B8D1C-CE89-40BF-BD7F-D5DCAB567829}" type="slidenum">
              <a:rPr lang="en-US" altLang="ja-JP"/>
              <a:pPr/>
              <a:t>21</a:t>
            </a:fld>
            <a:endParaRPr lang="en-US" altLang="ja-JP"/>
          </a:p>
        </p:txBody>
      </p:sp>
      <p:sp>
        <p:nvSpPr>
          <p:cNvPr id="20482" name="Rectangle 2"/>
          <p:cNvSpPr>
            <a:spLocks noGrp="1" noChangeArrowheads="1"/>
          </p:cNvSpPr>
          <p:nvPr>
            <p:ph type="title"/>
          </p:nvPr>
        </p:nvSpPr>
        <p:spPr/>
        <p:txBody>
          <a:bodyPr/>
          <a:lstStyle/>
          <a:p>
            <a:r>
              <a:rPr lang="en-US" altLang="ja-JP"/>
              <a:t>Propagating Weights</a:t>
            </a:r>
          </a:p>
        </p:txBody>
      </p:sp>
      <p:sp>
        <p:nvSpPr>
          <p:cNvPr id="20484" name="Rectangle 4"/>
          <p:cNvSpPr>
            <a:spLocks noChangeArrowheads="1"/>
          </p:cNvSpPr>
          <p:nvPr/>
        </p:nvSpPr>
        <p:spPr bwMode="auto">
          <a:xfrm>
            <a:off x="1447800" y="20574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A</a:t>
            </a:r>
          </a:p>
        </p:txBody>
      </p:sp>
      <p:sp>
        <p:nvSpPr>
          <p:cNvPr id="20485" name="Rectangle 5"/>
          <p:cNvSpPr>
            <a:spLocks noChangeArrowheads="1"/>
          </p:cNvSpPr>
          <p:nvPr/>
        </p:nvSpPr>
        <p:spPr bwMode="auto">
          <a:xfrm>
            <a:off x="5562600" y="20574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B</a:t>
            </a:r>
          </a:p>
        </p:txBody>
      </p:sp>
      <p:sp>
        <p:nvSpPr>
          <p:cNvPr id="20486" name="Rectangle 6"/>
          <p:cNvSpPr>
            <a:spLocks noChangeArrowheads="1"/>
          </p:cNvSpPr>
          <p:nvPr/>
        </p:nvSpPr>
        <p:spPr bwMode="auto">
          <a:xfrm>
            <a:off x="3505200" y="45720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C</a:t>
            </a:r>
          </a:p>
        </p:txBody>
      </p:sp>
      <p:sp>
        <p:nvSpPr>
          <p:cNvPr id="20487" name="Line 7"/>
          <p:cNvSpPr>
            <a:spLocks noChangeShapeType="1"/>
          </p:cNvSpPr>
          <p:nvPr/>
        </p:nvSpPr>
        <p:spPr bwMode="auto">
          <a:xfrm>
            <a:off x="2743200" y="2438400"/>
            <a:ext cx="28194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488" name="Line 8"/>
          <p:cNvSpPr>
            <a:spLocks noChangeShapeType="1"/>
          </p:cNvSpPr>
          <p:nvPr/>
        </p:nvSpPr>
        <p:spPr bwMode="auto">
          <a:xfrm flipH="1">
            <a:off x="4800600" y="2895600"/>
            <a:ext cx="1371600" cy="20574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491" name="Line 11"/>
          <p:cNvSpPr>
            <a:spLocks noChangeShapeType="1"/>
          </p:cNvSpPr>
          <p:nvPr/>
        </p:nvSpPr>
        <p:spPr bwMode="auto">
          <a:xfrm>
            <a:off x="2743200" y="2667000"/>
            <a:ext cx="1066800" cy="19050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492" name="Line 12"/>
          <p:cNvSpPr>
            <a:spLocks noChangeShapeType="1"/>
          </p:cNvSpPr>
          <p:nvPr/>
        </p:nvSpPr>
        <p:spPr bwMode="auto">
          <a:xfrm flipH="1" flipV="1">
            <a:off x="2438400" y="2895600"/>
            <a:ext cx="1066800" cy="19812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0508" name="Group 28"/>
          <p:cNvGrpSpPr>
            <a:grpSpLocks/>
          </p:cNvGrpSpPr>
          <p:nvPr/>
        </p:nvGrpSpPr>
        <p:grpSpPr bwMode="auto">
          <a:xfrm>
            <a:off x="1736725" y="1639888"/>
            <a:ext cx="4892675" cy="2895600"/>
            <a:chOff x="1094" y="1033"/>
            <a:chExt cx="3082" cy="1824"/>
          </a:xfrm>
        </p:grpSpPr>
        <p:sp>
          <p:nvSpPr>
            <p:cNvPr id="20493" name="Text Box 13"/>
            <p:cNvSpPr txBox="1">
              <a:spLocks noChangeArrowheads="1"/>
            </p:cNvSpPr>
            <p:nvPr/>
          </p:nvSpPr>
          <p:spPr bwMode="auto">
            <a:xfrm>
              <a:off x="1094" y="1033"/>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0.34</a:t>
              </a:r>
            </a:p>
          </p:txBody>
        </p:sp>
        <p:sp>
          <p:nvSpPr>
            <p:cNvPr id="20494" name="Text Box 14"/>
            <p:cNvSpPr txBox="1">
              <a:spLocks noChangeArrowheads="1"/>
            </p:cNvSpPr>
            <p:nvPr/>
          </p:nvSpPr>
          <p:spPr bwMode="auto">
            <a:xfrm>
              <a:off x="3686" y="1033"/>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0.33</a:t>
              </a:r>
            </a:p>
          </p:txBody>
        </p:sp>
        <p:sp>
          <p:nvSpPr>
            <p:cNvPr id="20495" name="Text Box 15"/>
            <p:cNvSpPr txBox="1">
              <a:spLocks noChangeArrowheads="1"/>
            </p:cNvSpPr>
            <p:nvPr/>
          </p:nvSpPr>
          <p:spPr bwMode="auto">
            <a:xfrm>
              <a:off x="2534" y="2569"/>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0.33</a:t>
              </a:r>
            </a:p>
          </p:txBody>
        </p:sp>
      </p:grpSp>
      <p:sp>
        <p:nvSpPr>
          <p:cNvPr id="20498" name="Text Box 18"/>
          <p:cNvSpPr txBox="1">
            <a:spLocks noChangeArrowheads="1"/>
          </p:cNvSpPr>
          <p:nvPr/>
        </p:nvSpPr>
        <p:spPr bwMode="auto">
          <a:xfrm>
            <a:off x="2193925" y="162083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sz="2400"/>
          </a:p>
        </p:txBody>
      </p:sp>
      <p:grpSp>
        <p:nvGrpSpPr>
          <p:cNvPr id="20509" name="Group 29"/>
          <p:cNvGrpSpPr>
            <a:grpSpLocks/>
          </p:cNvGrpSpPr>
          <p:nvPr/>
        </p:nvGrpSpPr>
        <p:grpSpPr bwMode="auto">
          <a:xfrm>
            <a:off x="2266950" y="1868488"/>
            <a:ext cx="4057650" cy="2286000"/>
            <a:chOff x="1428" y="1177"/>
            <a:chExt cx="2556" cy="1440"/>
          </a:xfrm>
        </p:grpSpPr>
        <p:sp>
          <p:nvSpPr>
            <p:cNvPr id="20499" name="Text Box 19"/>
            <p:cNvSpPr txBox="1">
              <a:spLocks noChangeArrowheads="1"/>
            </p:cNvSpPr>
            <p:nvPr/>
          </p:nvSpPr>
          <p:spPr bwMode="auto">
            <a:xfrm>
              <a:off x="2342" y="1177"/>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0.17</a:t>
              </a:r>
            </a:p>
          </p:txBody>
        </p:sp>
        <p:sp>
          <p:nvSpPr>
            <p:cNvPr id="20500" name="Text Box 20"/>
            <p:cNvSpPr txBox="1">
              <a:spLocks noChangeArrowheads="1"/>
            </p:cNvSpPr>
            <p:nvPr/>
          </p:nvSpPr>
          <p:spPr bwMode="auto">
            <a:xfrm>
              <a:off x="2006" y="1897"/>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0.17</a:t>
              </a:r>
            </a:p>
          </p:txBody>
        </p:sp>
        <p:sp>
          <p:nvSpPr>
            <p:cNvPr id="20501" name="Text Box 21"/>
            <p:cNvSpPr txBox="1">
              <a:spLocks noChangeArrowheads="1"/>
            </p:cNvSpPr>
            <p:nvPr/>
          </p:nvSpPr>
          <p:spPr bwMode="auto">
            <a:xfrm>
              <a:off x="3494" y="2329"/>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0.33</a:t>
              </a:r>
            </a:p>
          </p:txBody>
        </p:sp>
        <p:sp>
          <p:nvSpPr>
            <p:cNvPr id="20502" name="Text Box 22"/>
            <p:cNvSpPr txBox="1">
              <a:spLocks noChangeArrowheads="1"/>
            </p:cNvSpPr>
            <p:nvPr/>
          </p:nvSpPr>
          <p:spPr bwMode="auto">
            <a:xfrm>
              <a:off x="1428" y="2329"/>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0.33</a:t>
              </a:r>
            </a:p>
          </p:txBody>
        </p:sp>
      </p:grpSp>
    </p:spTree>
    <p:extLst>
      <p:ext uri="{BB962C8B-B14F-4D97-AF65-F5344CB8AC3E}">
        <p14:creationId xmlns="" xmlns:p14="http://schemas.microsoft.com/office/powerpoint/2010/main" val="1353593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508"/>
                                        </p:tgtEl>
                                        <p:attrNameLst>
                                          <p:attrName>style.visibility</p:attrName>
                                        </p:attrNameLst>
                                      </p:cBhvr>
                                      <p:to>
                                        <p:strVal val="visible"/>
                                      </p:to>
                                    </p:set>
                                    <p:anim calcmode="lin" valueType="num">
                                      <p:cBhvr additive="base">
                                        <p:cTn id="7" dur="500" fill="hold"/>
                                        <p:tgtEl>
                                          <p:spTgt spid="20508"/>
                                        </p:tgtEl>
                                        <p:attrNameLst>
                                          <p:attrName>ppt_x</p:attrName>
                                        </p:attrNameLst>
                                      </p:cBhvr>
                                      <p:tavLst>
                                        <p:tav tm="0">
                                          <p:val>
                                            <p:strVal val="0-#ppt_w/2"/>
                                          </p:val>
                                        </p:tav>
                                        <p:tav tm="100000">
                                          <p:val>
                                            <p:strVal val="#ppt_x"/>
                                          </p:val>
                                        </p:tav>
                                      </p:tavLst>
                                    </p:anim>
                                    <p:anim calcmode="lin" valueType="num">
                                      <p:cBhvr additive="base">
                                        <p:cTn id="8" dur="500" fill="hold"/>
                                        <p:tgtEl>
                                          <p:spTgt spid="205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0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5"/>
          <p:cNvSpPr>
            <a:spLocks noGrp="1"/>
          </p:cNvSpPr>
          <p:nvPr>
            <p:ph type="sldNum" sz="quarter" idx="12"/>
          </p:nvPr>
        </p:nvSpPr>
        <p:spPr/>
        <p:txBody>
          <a:bodyPr/>
          <a:lstStyle/>
          <a:p>
            <a:fld id="{C4869718-27CA-4CC2-88D9-8BB0DAAB3104}" type="slidenum">
              <a:rPr lang="en-US" altLang="ja-JP"/>
              <a:pPr/>
              <a:t>22</a:t>
            </a:fld>
            <a:endParaRPr lang="en-US" altLang="ja-JP"/>
          </a:p>
        </p:txBody>
      </p:sp>
      <p:sp>
        <p:nvSpPr>
          <p:cNvPr id="21506" name="Rectangle 2"/>
          <p:cNvSpPr>
            <a:spLocks noGrp="1" noChangeArrowheads="1"/>
          </p:cNvSpPr>
          <p:nvPr>
            <p:ph type="title"/>
          </p:nvPr>
        </p:nvSpPr>
        <p:spPr/>
        <p:txBody>
          <a:bodyPr/>
          <a:lstStyle/>
          <a:p>
            <a:r>
              <a:rPr lang="en-US" altLang="ja-JP"/>
              <a:t>Propagating Weights</a:t>
            </a:r>
          </a:p>
        </p:txBody>
      </p:sp>
      <p:sp>
        <p:nvSpPr>
          <p:cNvPr id="21507" name="Rectangle 3"/>
          <p:cNvSpPr>
            <a:spLocks noChangeArrowheads="1"/>
          </p:cNvSpPr>
          <p:nvPr/>
        </p:nvSpPr>
        <p:spPr bwMode="auto">
          <a:xfrm>
            <a:off x="1447800" y="20574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A</a:t>
            </a:r>
          </a:p>
        </p:txBody>
      </p:sp>
      <p:sp>
        <p:nvSpPr>
          <p:cNvPr id="21508" name="Rectangle 4"/>
          <p:cNvSpPr>
            <a:spLocks noChangeArrowheads="1"/>
          </p:cNvSpPr>
          <p:nvPr/>
        </p:nvSpPr>
        <p:spPr bwMode="auto">
          <a:xfrm>
            <a:off x="5562600" y="20574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B</a:t>
            </a:r>
          </a:p>
        </p:txBody>
      </p:sp>
      <p:sp>
        <p:nvSpPr>
          <p:cNvPr id="21509" name="Rectangle 5"/>
          <p:cNvSpPr>
            <a:spLocks noChangeArrowheads="1"/>
          </p:cNvSpPr>
          <p:nvPr/>
        </p:nvSpPr>
        <p:spPr bwMode="auto">
          <a:xfrm>
            <a:off x="3505200" y="45720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C</a:t>
            </a:r>
          </a:p>
        </p:txBody>
      </p:sp>
      <p:sp>
        <p:nvSpPr>
          <p:cNvPr id="21510" name="Line 6"/>
          <p:cNvSpPr>
            <a:spLocks noChangeShapeType="1"/>
          </p:cNvSpPr>
          <p:nvPr/>
        </p:nvSpPr>
        <p:spPr bwMode="auto">
          <a:xfrm>
            <a:off x="2743200" y="2438400"/>
            <a:ext cx="28194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1" name="Line 7"/>
          <p:cNvSpPr>
            <a:spLocks noChangeShapeType="1"/>
          </p:cNvSpPr>
          <p:nvPr/>
        </p:nvSpPr>
        <p:spPr bwMode="auto">
          <a:xfrm flipH="1">
            <a:off x="4800600" y="2895600"/>
            <a:ext cx="1371600" cy="20574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2" name="Line 8"/>
          <p:cNvSpPr>
            <a:spLocks noChangeShapeType="1"/>
          </p:cNvSpPr>
          <p:nvPr/>
        </p:nvSpPr>
        <p:spPr bwMode="auto">
          <a:xfrm>
            <a:off x="2743200" y="2667000"/>
            <a:ext cx="1066800" cy="19050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3" name="Line 9"/>
          <p:cNvSpPr>
            <a:spLocks noChangeShapeType="1"/>
          </p:cNvSpPr>
          <p:nvPr/>
        </p:nvSpPr>
        <p:spPr bwMode="auto">
          <a:xfrm flipH="1" flipV="1">
            <a:off x="2438400" y="2895600"/>
            <a:ext cx="1066800" cy="19812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1522" name="Group 18"/>
          <p:cNvGrpSpPr>
            <a:grpSpLocks/>
          </p:cNvGrpSpPr>
          <p:nvPr/>
        </p:nvGrpSpPr>
        <p:grpSpPr bwMode="auto">
          <a:xfrm>
            <a:off x="1736725" y="1639888"/>
            <a:ext cx="4892675" cy="2895600"/>
            <a:chOff x="1094" y="1033"/>
            <a:chExt cx="3082" cy="1824"/>
          </a:xfrm>
        </p:grpSpPr>
        <p:sp>
          <p:nvSpPr>
            <p:cNvPr id="21514" name="Text Box 10"/>
            <p:cNvSpPr txBox="1">
              <a:spLocks noChangeArrowheads="1"/>
            </p:cNvSpPr>
            <p:nvPr/>
          </p:nvSpPr>
          <p:spPr bwMode="auto">
            <a:xfrm>
              <a:off x="1094" y="1033"/>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0.33</a:t>
              </a:r>
            </a:p>
          </p:txBody>
        </p:sp>
        <p:sp>
          <p:nvSpPr>
            <p:cNvPr id="21515" name="Text Box 11"/>
            <p:cNvSpPr txBox="1">
              <a:spLocks noChangeArrowheads="1"/>
            </p:cNvSpPr>
            <p:nvPr/>
          </p:nvSpPr>
          <p:spPr bwMode="auto">
            <a:xfrm>
              <a:off x="3686" y="1033"/>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0.17</a:t>
              </a:r>
            </a:p>
          </p:txBody>
        </p:sp>
        <p:sp>
          <p:nvSpPr>
            <p:cNvPr id="21516" name="Text Box 12"/>
            <p:cNvSpPr txBox="1">
              <a:spLocks noChangeArrowheads="1"/>
            </p:cNvSpPr>
            <p:nvPr/>
          </p:nvSpPr>
          <p:spPr bwMode="auto">
            <a:xfrm>
              <a:off x="2534" y="2569"/>
              <a:ext cx="38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0.5</a:t>
              </a:r>
            </a:p>
          </p:txBody>
        </p:sp>
      </p:grpSp>
      <p:sp>
        <p:nvSpPr>
          <p:cNvPr id="21517" name="Text Box 13"/>
          <p:cNvSpPr txBox="1">
            <a:spLocks noChangeArrowheads="1"/>
          </p:cNvSpPr>
          <p:nvPr/>
        </p:nvSpPr>
        <p:spPr bwMode="auto">
          <a:xfrm>
            <a:off x="2193925" y="162083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sz="2400"/>
          </a:p>
        </p:txBody>
      </p:sp>
      <p:grpSp>
        <p:nvGrpSpPr>
          <p:cNvPr id="21523" name="Group 19"/>
          <p:cNvGrpSpPr>
            <a:grpSpLocks/>
          </p:cNvGrpSpPr>
          <p:nvPr/>
        </p:nvGrpSpPr>
        <p:grpSpPr bwMode="auto">
          <a:xfrm>
            <a:off x="2266950" y="1868488"/>
            <a:ext cx="4057650" cy="2286000"/>
            <a:chOff x="1428" y="1177"/>
            <a:chExt cx="2556" cy="1440"/>
          </a:xfrm>
        </p:grpSpPr>
        <p:sp>
          <p:nvSpPr>
            <p:cNvPr id="21518" name="Text Box 14"/>
            <p:cNvSpPr txBox="1">
              <a:spLocks noChangeArrowheads="1"/>
            </p:cNvSpPr>
            <p:nvPr/>
          </p:nvSpPr>
          <p:spPr bwMode="auto">
            <a:xfrm>
              <a:off x="2342" y="1177"/>
              <a:ext cx="59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0.175</a:t>
              </a:r>
            </a:p>
          </p:txBody>
        </p:sp>
        <p:sp>
          <p:nvSpPr>
            <p:cNvPr id="21519" name="Text Box 15"/>
            <p:cNvSpPr txBox="1">
              <a:spLocks noChangeArrowheads="1"/>
            </p:cNvSpPr>
            <p:nvPr/>
          </p:nvSpPr>
          <p:spPr bwMode="auto">
            <a:xfrm>
              <a:off x="2006" y="1897"/>
              <a:ext cx="59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0.175</a:t>
              </a:r>
            </a:p>
          </p:txBody>
        </p:sp>
        <p:sp>
          <p:nvSpPr>
            <p:cNvPr id="21520" name="Text Box 16"/>
            <p:cNvSpPr txBox="1">
              <a:spLocks noChangeArrowheads="1"/>
            </p:cNvSpPr>
            <p:nvPr/>
          </p:nvSpPr>
          <p:spPr bwMode="auto">
            <a:xfrm>
              <a:off x="3494" y="2329"/>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0.17</a:t>
              </a:r>
            </a:p>
          </p:txBody>
        </p:sp>
        <p:sp>
          <p:nvSpPr>
            <p:cNvPr id="21521" name="Text Box 17"/>
            <p:cNvSpPr txBox="1">
              <a:spLocks noChangeArrowheads="1"/>
            </p:cNvSpPr>
            <p:nvPr/>
          </p:nvSpPr>
          <p:spPr bwMode="auto">
            <a:xfrm>
              <a:off x="1428" y="2329"/>
              <a:ext cx="38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0.5</a:t>
              </a:r>
            </a:p>
          </p:txBody>
        </p:sp>
      </p:grpSp>
    </p:spTree>
    <p:extLst>
      <p:ext uri="{BB962C8B-B14F-4D97-AF65-F5344CB8AC3E}">
        <p14:creationId xmlns="" xmlns:p14="http://schemas.microsoft.com/office/powerpoint/2010/main" val="3948969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5"/>
          <p:cNvSpPr>
            <a:spLocks noGrp="1"/>
          </p:cNvSpPr>
          <p:nvPr>
            <p:ph type="sldNum" sz="quarter" idx="12"/>
          </p:nvPr>
        </p:nvSpPr>
        <p:spPr/>
        <p:txBody>
          <a:bodyPr/>
          <a:lstStyle/>
          <a:p>
            <a:fld id="{8B3DAB8B-1347-4E34-9D2A-B4735AE8C6A1}" type="slidenum">
              <a:rPr lang="en-US" altLang="ja-JP"/>
              <a:pPr/>
              <a:t>23</a:t>
            </a:fld>
            <a:endParaRPr lang="en-US" altLang="ja-JP"/>
          </a:p>
        </p:txBody>
      </p:sp>
      <p:sp>
        <p:nvSpPr>
          <p:cNvPr id="26626" name="Rectangle 2"/>
          <p:cNvSpPr>
            <a:spLocks noGrp="1" noChangeArrowheads="1"/>
          </p:cNvSpPr>
          <p:nvPr>
            <p:ph type="title"/>
          </p:nvPr>
        </p:nvSpPr>
        <p:spPr/>
        <p:txBody>
          <a:bodyPr/>
          <a:lstStyle/>
          <a:p>
            <a:r>
              <a:rPr lang="en-US" altLang="ja-JP"/>
              <a:t>Propagating Weights</a:t>
            </a:r>
          </a:p>
        </p:txBody>
      </p:sp>
      <p:sp>
        <p:nvSpPr>
          <p:cNvPr id="26627" name="Rectangle 3"/>
          <p:cNvSpPr>
            <a:spLocks noChangeArrowheads="1"/>
          </p:cNvSpPr>
          <p:nvPr/>
        </p:nvSpPr>
        <p:spPr bwMode="auto">
          <a:xfrm>
            <a:off x="1447800" y="20574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A</a:t>
            </a:r>
          </a:p>
        </p:txBody>
      </p:sp>
      <p:sp>
        <p:nvSpPr>
          <p:cNvPr id="26628" name="Rectangle 4"/>
          <p:cNvSpPr>
            <a:spLocks noChangeArrowheads="1"/>
          </p:cNvSpPr>
          <p:nvPr/>
        </p:nvSpPr>
        <p:spPr bwMode="auto">
          <a:xfrm>
            <a:off x="5562600" y="20574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B</a:t>
            </a:r>
          </a:p>
        </p:txBody>
      </p:sp>
      <p:sp>
        <p:nvSpPr>
          <p:cNvPr id="26629" name="Rectangle 5"/>
          <p:cNvSpPr>
            <a:spLocks noChangeArrowheads="1"/>
          </p:cNvSpPr>
          <p:nvPr/>
        </p:nvSpPr>
        <p:spPr bwMode="auto">
          <a:xfrm>
            <a:off x="3505200" y="45720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C</a:t>
            </a:r>
          </a:p>
        </p:txBody>
      </p:sp>
      <p:sp>
        <p:nvSpPr>
          <p:cNvPr id="26630" name="Line 6"/>
          <p:cNvSpPr>
            <a:spLocks noChangeShapeType="1"/>
          </p:cNvSpPr>
          <p:nvPr/>
        </p:nvSpPr>
        <p:spPr bwMode="auto">
          <a:xfrm>
            <a:off x="2743200" y="2438400"/>
            <a:ext cx="28194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1" name="Line 7"/>
          <p:cNvSpPr>
            <a:spLocks noChangeShapeType="1"/>
          </p:cNvSpPr>
          <p:nvPr/>
        </p:nvSpPr>
        <p:spPr bwMode="auto">
          <a:xfrm flipH="1">
            <a:off x="4800600" y="2895600"/>
            <a:ext cx="1371600" cy="20574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2" name="Line 8"/>
          <p:cNvSpPr>
            <a:spLocks noChangeShapeType="1"/>
          </p:cNvSpPr>
          <p:nvPr/>
        </p:nvSpPr>
        <p:spPr bwMode="auto">
          <a:xfrm>
            <a:off x="2743200" y="2667000"/>
            <a:ext cx="1066800" cy="19050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3" name="Line 9"/>
          <p:cNvSpPr>
            <a:spLocks noChangeShapeType="1"/>
          </p:cNvSpPr>
          <p:nvPr/>
        </p:nvSpPr>
        <p:spPr bwMode="auto">
          <a:xfrm flipH="1" flipV="1">
            <a:off x="2438400" y="2895600"/>
            <a:ext cx="1066800" cy="19812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4" name="Text Box 10"/>
          <p:cNvSpPr txBox="1">
            <a:spLocks noChangeArrowheads="1"/>
          </p:cNvSpPr>
          <p:nvPr/>
        </p:nvSpPr>
        <p:spPr bwMode="auto">
          <a:xfrm>
            <a:off x="1736725" y="1639888"/>
            <a:ext cx="608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0.5</a:t>
            </a:r>
          </a:p>
        </p:txBody>
      </p:sp>
      <p:sp>
        <p:nvSpPr>
          <p:cNvPr id="26635" name="Text Box 11"/>
          <p:cNvSpPr txBox="1">
            <a:spLocks noChangeArrowheads="1"/>
          </p:cNvSpPr>
          <p:nvPr/>
        </p:nvSpPr>
        <p:spPr bwMode="auto">
          <a:xfrm>
            <a:off x="5851525" y="1639888"/>
            <a:ext cx="9477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0.175</a:t>
            </a:r>
          </a:p>
        </p:txBody>
      </p:sp>
      <p:sp>
        <p:nvSpPr>
          <p:cNvPr id="26636" name="Text Box 12"/>
          <p:cNvSpPr txBox="1">
            <a:spLocks noChangeArrowheads="1"/>
          </p:cNvSpPr>
          <p:nvPr/>
        </p:nvSpPr>
        <p:spPr bwMode="auto">
          <a:xfrm>
            <a:off x="4022725" y="4078288"/>
            <a:ext cx="9477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0.345</a:t>
            </a:r>
          </a:p>
        </p:txBody>
      </p:sp>
      <p:sp>
        <p:nvSpPr>
          <p:cNvPr id="26637" name="Text Box 13"/>
          <p:cNvSpPr txBox="1">
            <a:spLocks noChangeArrowheads="1"/>
          </p:cNvSpPr>
          <p:nvPr/>
        </p:nvSpPr>
        <p:spPr bwMode="auto">
          <a:xfrm>
            <a:off x="2193925" y="162083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sz="2400"/>
          </a:p>
        </p:txBody>
      </p:sp>
      <p:grpSp>
        <p:nvGrpSpPr>
          <p:cNvPr id="26642" name="Group 18"/>
          <p:cNvGrpSpPr>
            <a:grpSpLocks/>
          </p:cNvGrpSpPr>
          <p:nvPr/>
        </p:nvGrpSpPr>
        <p:grpSpPr bwMode="auto">
          <a:xfrm>
            <a:off x="2266950" y="1868488"/>
            <a:ext cx="4227513" cy="2286000"/>
            <a:chOff x="1428" y="1177"/>
            <a:chExt cx="2663" cy="1440"/>
          </a:xfrm>
        </p:grpSpPr>
        <p:sp>
          <p:nvSpPr>
            <p:cNvPr id="26638" name="Text Box 14"/>
            <p:cNvSpPr txBox="1">
              <a:spLocks noChangeArrowheads="1"/>
            </p:cNvSpPr>
            <p:nvPr/>
          </p:nvSpPr>
          <p:spPr bwMode="auto">
            <a:xfrm>
              <a:off x="2342" y="1177"/>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0.25</a:t>
              </a:r>
            </a:p>
          </p:txBody>
        </p:sp>
        <p:sp>
          <p:nvSpPr>
            <p:cNvPr id="26639" name="Text Box 15"/>
            <p:cNvSpPr txBox="1">
              <a:spLocks noChangeArrowheads="1"/>
            </p:cNvSpPr>
            <p:nvPr/>
          </p:nvSpPr>
          <p:spPr bwMode="auto">
            <a:xfrm>
              <a:off x="2006" y="1897"/>
              <a:ext cx="49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0.25</a:t>
              </a:r>
            </a:p>
          </p:txBody>
        </p:sp>
        <p:sp>
          <p:nvSpPr>
            <p:cNvPr id="26640" name="Text Box 16"/>
            <p:cNvSpPr txBox="1">
              <a:spLocks noChangeArrowheads="1"/>
            </p:cNvSpPr>
            <p:nvPr/>
          </p:nvSpPr>
          <p:spPr bwMode="auto">
            <a:xfrm>
              <a:off x="3494" y="2329"/>
              <a:ext cx="59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0.175</a:t>
              </a:r>
            </a:p>
          </p:txBody>
        </p:sp>
        <p:sp>
          <p:nvSpPr>
            <p:cNvPr id="26641" name="Text Box 17"/>
            <p:cNvSpPr txBox="1">
              <a:spLocks noChangeArrowheads="1"/>
            </p:cNvSpPr>
            <p:nvPr/>
          </p:nvSpPr>
          <p:spPr bwMode="auto">
            <a:xfrm>
              <a:off x="1428" y="2329"/>
              <a:ext cx="59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0.345</a:t>
              </a:r>
            </a:p>
          </p:txBody>
        </p:sp>
      </p:grpSp>
    </p:spTree>
    <p:extLst>
      <p:ext uri="{BB962C8B-B14F-4D97-AF65-F5344CB8AC3E}">
        <p14:creationId xmlns="" xmlns:p14="http://schemas.microsoft.com/office/powerpoint/2010/main" val="1999030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5"/>
          <p:cNvSpPr>
            <a:spLocks noGrp="1"/>
          </p:cNvSpPr>
          <p:nvPr>
            <p:ph type="sldNum" sz="quarter" idx="12"/>
          </p:nvPr>
        </p:nvSpPr>
        <p:spPr/>
        <p:txBody>
          <a:bodyPr/>
          <a:lstStyle/>
          <a:p>
            <a:fld id="{78B14EAE-D6CD-4B82-8C02-F8119678BB9B}" type="slidenum">
              <a:rPr lang="en-US" altLang="ja-JP"/>
              <a:pPr/>
              <a:t>24</a:t>
            </a:fld>
            <a:endParaRPr lang="en-US" altLang="ja-JP"/>
          </a:p>
        </p:txBody>
      </p:sp>
      <p:sp>
        <p:nvSpPr>
          <p:cNvPr id="27650" name="Rectangle 2"/>
          <p:cNvSpPr>
            <a:spLocks noGrp="1" noChangeArrowheads="1"/>
          </p:cNvSpPr>
          <p:nvPr>
            <p:ph type="title"/>
          </p:nvPr>
        </p:nvSpPr>
        <p:spPr/>
        <p:txBody>
          <a:bodyPr/>
          <a:lstStyle/>
          <a:p>
            <a:r>
              <a:rPr lang="en-US" altLang="ja-JP"/>
              <a:t>Propagating Weights</a:t>
            </a:r>
          </a:p>
        </p:txBody>
      </p:sp>
      <p:sp>
        <p:nvSpPr>
          <p:cNvPr id="27651" name="Rectangle 3"/>
          <p:cNvSpPr>
            <a:spLocks noChangeArrowheads="1"/>
          </p:cNvSpPr>
          <p:nvPr/>
        </p:nvSpPr>
        <p:spPr bwMode="auto">
          <a:xfrm>
            <a:off x="1447800" y="20574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A</a:t>
            </a:r>
          </a:p>
        </p:txBody>
      </p:sp>
      <p:sp>
        <p:nvSpPr>
          <p:cNvPr id="27652" name="Rectangle 4"/>
          <p:cNvSpPr>
            <a:spLocks noChangeArrowheads="1"/>
          </p:cNvSpPr>
          <p:nvPr/>
        </p:nvSpPr>
        <p:spPr bwMode="auto">
          <a:xfrm>
            <a:off x="5562600" y="20574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B</a:t>
            </a:r>
          </a:p>
        </p:txBody>
      </p:sp>
      <p:sp>
        <p:nvSpPr>
          <p:cNvPr id="27653" name="Rectangle 5"/>
          <p:cNvSpPr>
            <a:spLocks noChangeArrowheads="1"/>
          </p:cNvSpPr>
          <p:nvPr/>
        </p:nvSpPr>
        <p:spPr bwMode="auto">
          <a:xfrm>
            <a:off x="3505200" y="4572000"/>
            <a:ext cx="1295400" cy="838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C</a:t>
            </a:r>
          </a:p>
        </p:txBody>
      </p:sp>
      <p:sp>
        <p:nvSpPr>
          <p:cNvPr id="27654" name="Line 6"/>
          <p:cNvSpPr>
            <a:spLocks noChangeShapeType="1"/>
          </p:cNvSpPr>
          <p:nvPr/>
        </p:nvSpPr>
        <p:spPr bwMode="auto">
          <a:xfrm>
            <a:off x="2743200" y="2438400"/>
            <a:ext cx="28194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5" name="Line 7"/>
          <p:cNvSpPr>
            <a:spLocks noChangeShapeType="1"/>
          </p:cNvSpPr>
          <p:nvPr/>
        </p:nvSpPr>
        <p:spPr bwMode="auto">
          <a:xfrm flipH="1">
            <a:off x="4800600" y="2895600"/>
            <a:ext cx="1371600" cy="20574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6" name="Line 8"/>
          <p:cNvSpPr>
            <a:spLocks noChangeShapeType="1"/>
          </p:cNvSpPr>
          <p:nvPr/>
        </p:nvSpPr>
        <p:spPr bwMode="auto">
          <a:xfrm>
            <a:off x="2743200" y="2667000"/>
            <a:ext cx="1066800" cy="19050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7" name="Line 9"/>
          <p:cNvSpPr>
            <a:spLocks noChangeShapeType="1"/>
          </p:cNvSpPr>
          <p:nvPr/>
        </p:nvSpPr>
        <p:spPr bwMode="auto">
          <a:xfrm flipH="1" flipV="1">
            <a:off x="2438400" y="2895600"/>
            <a:ext cx="1066800" cy="19812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8" name="Text Box 10"/>
          <p:cNvSpPr txBox="1">
            <a:spLocks noChangeArrowheads="1"/>
          </p:cNvSpPr>
          <p:nvPr/>
        </p:nvSpPr>
        <p:spPr bwMode="auto">
          <a:xfrm>
            <a:off x="1736725" y="1639888"/>
            <a:ext cx="608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0.4</a:t>
            </a:r>
          </a:p>
        </p:txBody>
      </p:sp>
      <p:sp>
        <p:nvSpPr>
          <p:cNvPr id="27659" name="Text Box 11"/>
          <p:cNvSpPr txBox="1">
            <a:spLocks noChangeArrowheads="1"/>
          </p:cNvSpPr>
          <p:nvPr/>
        </p:nvSpPr>
        <p:spPr bwMode="auto">
          <a:xfrm>
            <a:off x="5851525" y="1639888"/>
            <a:ext cx="608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0.2</a:t>
            </a:r>
          </a:p>
        </p:txBody>
      </p:sp>
      <p:sp>
        <p:nvSpPr>
          <p:cNvPr id="27660" name="Text Box 12"/>
          <p:cNvSpPr txBox="1">
            <a:spLocks noChangeArrowheads="1"/>
          </p:cNvSpPr>
          <p:nvPr/>
        </p:nvSpPr>
        <p:spPr bwMode="auto">
          <a:xfrm>
            <a:off x="4022725" y="4078288"/>
            <a:ext cx="608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FF0000"/>
                </a:solidFill>
              </a:rPr>
              <a:t>0.4</a:t>
            </a:r>
          </a:p>
        </p:txBody>
      </p:sp>
      <p:sp>
        <p:nvSpPr>
          <p:cNvPr id="27661" name="Text Box 13"/>
          <p:cNvSpPr txBox="1">
            <a:spLocks noChangeArrowheads="1"/>
          </p:cNvSpPr>
          <p:nvPr/>
        </p:nvSpPr>
        <p:spPr bwMode="auto">
          <a:xfrm>
            <a:off x="2193925" y="162083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sz="2400"/>
          </a:p>
        </p:txBody>
      </p:sp>
      <p:sp>
        <p:nvSpPr>
          <p:cNvPr id="27662" name="Text Box 14"/>
          <p:cNvSpPr txBox="1">
            <a:spLocks noChangeArrowheads="1"/>
          </p:cNvSpPr>
          <p:nvPr/>
        </p:nvSpPr>
        <p:spPr bwMode="auto">
          <a:xfrm>
            <a:off x="3717925" y="1868488"/>
            <a:ext cx="608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0.2</a:t>
            </a:r>
          </a:p>
        </p:txBody>
      </p:sp>
      <p:sp>
        <p:nvSpPr>
          <p:cNvPr id="27663" name="Text Box 15"/>
          <p:cNvSpPr txBox="1">
            <a:spLocks noChangeArrowheads="1"/>
          </p:cNvSpPr>
          <p:nvPr/>
        </p:nvSpPr>
        <p:spPr bwMode="auto">
          <a:xfrm>
            <a:off x="3184525" y="3011488"/>
            <a:ext cx="608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0.2</a:t>
            </a:r>
          </a:p>
        </p:txBody>
      </p:sp>
      <p:sp>
        <p:nvSpPr>
          <p:cNvPr id="27664" name="Text Box 16"/>
          <p:cNvSpPr txBox="1">
            <a:spLocks noChangeArrowheads="1"/>
          </p:cNvSpPr>
          <p:nvPr/>
        </p:nvSpPr>
        <p:spPr bwMode="auto">
          <a:xfrm>
            <a:off x="5546725" y="3697288"/>
            <a:ext cx="608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0.2</a:t>
            </a:r>
          </a:p>
        </p:txBody>
      </p:sp>
      <p:sp>
        <p:nvSpPr>
          <p:cNvPr id="27665" name="Text Box 17"/>
          <p:cNvSpPr txBox="1">
            <a:spLocks noChangeArrowheads="1"/>
          </p:cNvSpPr>
          <p:nvPr/>
        </p:nvSpPr>
        <p:spPr bwMode="auto">
          <a:xfrm>
            <a:off x="2266950" y="3697288"/>
            <a:ext cx="608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3333CC"/>
                </a:solidFill>
              </a:rPr>
              <a:t>0.4</a:t>
            </a:r>
          </a:p>
        </p:txBody>
      </p:sp>
      <p:sp>
        <p:nvSpPr>
          <p:cNvPr id="27666" name="Text Box 18"/>
          <p:cNvSpPr txBox="1">
            <a:spLocks noChangeArrowheads="1"/>
          </p:cNvSpPr>
          <p:nvPr/>
        </p:nvSpPr>
        <p:spPr bwMode="auto">
          <a:xfrm>
            <a:off x="1069975" y="5638800"/>
            <a:ext cx="781656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t>Stable weight assignment (eigenvector computation)</a:t>
            </a:r>
          </a:p>
          <a:p>
            <a:r>
              <a:rPr lang="en-US" altLang="ja-JP" sz="2400" dirty="0">
                <a:solidFill>
                  <a:srgbClr val="C00000"/>
                </a:solidFill>
              </a:rPr>
              <a:t>Component Rank :  </a:t>
            </a:r>
            <a:r>
              <a:rPr lang="en-US" altLang="ja-JP" sz="2400" dirty="0" smtClean="0">
                <a:solidFill>
                  <a:srgbClr val="C00000"/>
                </a:solidFill>
              </a:rPr>
              <a:t>Order </a:t>
            </a:r>
            <a:r>
              <a:rPr lang="en-US" altLang="ja-JP" sz="2400" dirty="0">
                <a:solidFill>
                  <a:srgbClr val="C00000"/>
                </a:solidFill>
              </a:rPr>
              <a:t>of nodes sorted by the weight</a:t>
            </a:r>
          </a:p>
        </p:txBody>
      </p:sp>
    </p:spTree>
    <p:extLst>
      <p:ext uri="{BB962C8B-B14F-4D97-AF65-F5344CB8AC3E}">
        <p14:creationId xmlns="" xmlns:p14="http://schemas.microsoft.com/office/powerpoint/2010/main" val="1569449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ー 5"/>
          <p:cNvSpPr>
            <a:spLocks noGrp="1"/>
          </p:cNvSpPr>
          <p:nvPr>
            <p:ph type="sldNum" sz="quarter" idx="12"/>
          </p:nvPr>
        </p:nvSpPr>
        <p:spPr/>
        <p:txBody>
          <a:bodyPr/>
          <a:lstStyle/>
          <a:p>
            <a:fld id="{E221D65B-EC16-4B67-9C97-273E381296EF}" type="slidenum">
              <a:rPr lang="en-US" altLang="ja-JP"/>
              <a:pPr/>
              <a:t>25</a:t>
            </a:fld>
            <a:endParaRPr lang="en-US" altLang="ja-JP"/>
          </a:p>
        </p:txBody>
      </p:sp>
      <p:sp>
        <p:nvSpPr>
          <p:cNvPr id="31746" name="Rectangle 2"/>
          <p:cNvSpPr>
            <a:spLocks noGrp="1" noChangeArrowheads="1"/>
          </p:cNvSpPr>
          <p:nvPr>
            <p:ph type="title"/>
          </p:nvPr>
        </p:nvSpPr>
        <p:spPr/>
        <p:txBody>
          <a:bodyPr/>
          <a:lstStyle/>
          <a:p>
            <a:r>
              <a:rPr lang="en-US" altLang="ja-JP"/>
              <a:t>Markov Model</a:t>
            </a:r>
          </a:p>
        </p:txBody>
      </p:sp>
      <p:sp>
        <p:nvSpPr>
          <p:cNvPr id="31748" name="Rectangle 4"/>
          <p:cNvSpPr>
            <a:spLocks noChangeArrowheads="1"/>
          </p:cNvSpPr>
          <p:nvPr/>
        </p:nvSpPr>
        <p:spPr bwMode="auto">
          <a:xfrm>
            <a:off x="2209800" y="25146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49" name="Rectangle 5"/>
          <p:cNvSpPr>
            <a:spLocks noChangeArrowheads="1"/>
          </p:cNvSpPr>
          <p:nvPr/>
        </p:nvSpPr>
        <p:spPr bwMode="auto">
          <a:xfrm>
            <a:off x="3429000" y="18288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50" name="Rectangle 6"/>
          <p:cNvSpPr>
            <a:spLocks noChangeArrowheads="1"/>
          </p:cNvSpPr>
          <p:nvPr/>
        </p:nvSpPr>
        <p:spPr bwMode="auto">
          <a:xfrm>
            <a:off x="4724400" y="17526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51" name="Rectangle 7"/>
          <p:cNvSpPr>
            <a:spLocks noChangeArrowheads="1"/>
          </p:cNvSpPr>
          <p:nvPr/>
        </p:nvSpPr>
        <p:spPr bwMode="auto">
          <a:xfrm>
            <a:off x="3810000" y="31242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52" name="Rectangle 8"/>
          <p:cNvSpPr>
            <a:spLocks noChangeArrowheads="1"/>
          </p:cNvSpPr>
          <p:nvPr/>
        </p:nvSpPr>
        <p:spPr bwMode="auto">
          <a:xfrm>
            <a:off x="4953000" y="35052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53" name="Rectangle 9"/>
          <p:cNvSpPr>
            <a:spLocks noChangeArrowheads="1"/>
          </p:cNvSpPr>
          <p:nvPr/>
        </p:nvSpPr>
        <p:spPr bwMode="auto">
          <a:xfrm>
            <a:off x="6629400" y="35052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54" name="Rectangle 10"/>
          <p:cNvSpPr>
            <a:spLocks noChangeArrowheads="1"/>
          </p:cNvSpPr>
          <p:nvPr/>
        </p:nvSpPr>
        <p:spPr bwMode="auto">
          <a:xfrm>
            <a:off x="6172200" y="26670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55" name="Line 11"/>
          <p:cNvSpPr>
            <a:spLocks noChangeShapeType="1"/>
          </p:cNvSpPr>
          <p:nvPr/>
        </p:nvSpPr>
        <p:spPr bwMode="auto">
          <a:xfrm flipV="1">
            <a:off x="2819400" y="2133600"/>
            <a:ext cx="60960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6" name="Line 12"/>
          <p:cNvSpPr>
            <a:spLocks noChangeShapeType="1"/>
          </p:cNvSpPr>
          <p:nvPr/>
        </p:nvSpPr>
        <p:spPr bwMode="auto">
          <a:xfrm>
            <a:off x="4038600" y="1981200"/>
            <a:ext cx="6858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7" name="Line 13"/>
          <p:cNvSpPr>
            <a:spLocks noChangeShapeType="1"/>
          </p:cNvSpPr>
          <p:nvPr/>
        </p:nvSpPr>
        <p:spPr bwMode="auto">
          <a:xfrm flipH="1" flipV="1">
            <a:off x="2667000" y="2895600"/>
            <a:ext cx="114300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8" name="Line 14"/>
          <p:cNvSpPr>
            <a:spLocks noChangeShapeType="1"/>
          </p:cNvSpPr>
          <p:nvPr/>
        </p:nvSpPr>
        <p:spPr bwMode="auto">
          <a:xfrm>
            <a:off x="3886200" y="2209800"/>
            <a:ext cx="304800" cy="914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9" name="Line 15"/>
          <p:cNvSpPr>
            <a:spLocks noChangeShapeType="1"/>
          </p:cNvSpPr>
          <p:nvPr/>
        </p:nvSpPr>
        <p:spPr bwMode="auto">
          <a:xfrm>
            <a:off x="4114800" y="3505200"/>
            <a:ext cx="838200" cy="228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0" name="Line 16"/>
          <p:cNvSpPr>
            <a:spLocks noChangeShapeType="1"/>
          </p:cNvSpPr>
          <p:nvPr/>
        </p:nvSpPr>
        <p:spPr bwMode="auto">
          <a:xfrm flipV="1">
            <a:off x="5562600" y="3733800"/>
            <a:ext cx="10668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1" name="Line 17"/>
          <p:cNvSpPr>
            <a:spLocks noChangeShapeType="1"/>
          </p:cNvSpPr>
          <p:nvPr/>
        </p:nvSpPr>
        <p:spPr bwMode="auto">
          <a:xfrm flipV="1">
            <a:off x="4419600" y="2819400"/>
            <a:ext cx="175260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2" name="Line 18"/>
          <p:cNvSpPr>
            <a:spLocks noChangeShapeType="1"/>
          </p:cNvSpPr>
          <p:nvPr/>
        </p:nvSpPr>
        <p:spPr bwMode="auto">
          <a:xfrm>
            <a:off x="5334000" y="1981200"/>
            <a:ext cx="838200" cy="685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3" name="Line 19"/>
          <p:cNvSpPr>
            <a:spLocks noChangeShapeType="1"/>
          </p:cNvSpPr>
          <p:nvPr/>
        </p:nvSpPr>
        <p:spPr bwMode="auto">
          <a:xfrm>
            <a:off x="7239000" y="3733800"/>
            <a:ext cx="9144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4" name="Line 20"/>
          <p:cNvSpPr>
            <a:spLocks noChangeShapeType="1"/>
          </p:cNvSpPr>
          <p:nvPr/>
        </p:nvSpPr>
        <p:spPr bwMode="auto">
          <a:xfrm>
            <a:off x="6629400" y="3048000"/>
            <a:ext cx="38100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31773" name="Object 29"/>
          <p:cNvGraphicFramePr>
            <a:graphicFrameLocks noChangeAspect="1"/>
          </p:cNvGraphicFramePr>
          <p:nvPr/>
        </p:nvGraphicFramePr>
        <p:xfrm>
          <a:off x="1371600" y="2514600"/>
          <a:ext cx="755650" cy="762000"/>
        </p:xfrm>
        <a:graphic>
          <a:graphicData uri="http://schemas.openxmlformats.org/presentationml/2006/ole">
            <p:oleObj spid="_x0000_s121874" name="ビットマップ イメージ" r:id="rId4" imgW="1019048" imgH="1028844" progId="PBrush">
              <p:embed/>
            </p:oleObj>
          </a:graphicData>
        </a:graphic>
      </p:graphicFrame>
      <p:graphicFrame>
        <p:nvGraphicFramePr>
          <p:cNvPr id="31774" name="Object 30"/>
          <p:cNvGraphicFramePr>
            <a:graphicFrameLocks noChangeAspect="1"/>
          </p:cNvGraphicFramePr>
          <p:nvPr/>
        </p:nvGraphicFramePr>
        <p:xfrm>
          <a:off x="2743200" y="1600200"/>
          <a:ext cx="755650" cy="762000"/>
        </p:xfrm>
        <a:graphic>
          <a:graphicData uri="http://schemas.openxmlformats.org/presentationml/2006/ole">
            <p:oleObj spid="_x0000_s121875" name="ビットマップ イメージ" r:id="rId5" imgW="1019048" imgH="1028844" progId="PBrush">
              <p:embed/>
            </p:oleObj>
          </a:graphicData>
        </a:graphic>
      </p:graphicFrame>
      <p:graphicFrame>
        <p:nvGraphicFramePr>
          <p:cNvPr id="31775" name="Object 31"/>
          <p:cNvGraphicFramePr>
            <a:graphicFrameLocks noChangeAspect="1"/>
          </p:cNvGraphicFramePr>
          <p:nvPr/>
        </p:nvGraphicFramePr>
        <p:xfrm>
          <a:off x="3352800" y="2667000"/>
          <a:ext cx="755650" cy="762000"/>
        </p:xfrm>
        <a:graphic>
          <a:graphicData uri="http://schemas.openxmlformats.org/presentationml/2006/ole">
            <p:oleObj spid="_x0000_s121876" name="ビットマップ イメージ" r:id="rId6" imgW="1019048" imgH="1028844" progId="PBrush">
              <p:embed/>
            </p:oleObj>
          </a:graphicData>
        </a:graphic>
      </p:graphicFrame>
      <p:graphicFrame>
        <p:nvGraphicFramePr>
          <p:cNvPr id="31776" name="Object 32"/>
          <p:cNvGraphicFramePr>
            <a:graphicFrameLocks noChangeAspect="1"/>
          </p:cNvGraphicFramePr>
          <p:nvPr/>
        </p:nvGraphicFramePr>
        <p:xfrm>
          <a:off x="6096000" y="1905000"/>
          <a:ext cx="755650" cy="762000"/>
        </p:xfrm>
        <a:graphic>
          <a:graphicData uri="http://schemas.openxmlformats.org/presentationml/2006/ole">
            <p:oleObj spid="_x0000_s121877" name="ビットマップ イメージ" r:id="rId7" imgW="1019048" imgH="1028844" progId="PBrush">
              <p:embed/>
            </p:oleObj>
          </a:graphicData>
        </a:graphic>
      </p:graphicFrame>
      <p:sp>
        <p:nvSpPr>
          <p:cNvPr id="31777" name="Text Box 33"/>
          <p:cNvSpPr txBox="1">
            <a:spLocks noChangeArrowheads="1"/>
          </p:cNvSpPr>
          <p:nvPr/>
        </p:nvSpPr>
        <p:spPr bwMode="auto">
          <a:xfrm>
            <a:off x="762000" y="3886200"/>
            <a:ext cx="7924800"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itchFamily="34" charset="0"/>
                <a:ea typeface="Arial Unicode MS" pitchFamily="50" charset="-128"/>
                <a:cs typeface="Arial Unicode MS" pitchFamily="50" charset="-128"/>
              </a:defRPr>
            </a:lvl1pPr>
            <a:lvl2pPr marL="800100" indent="-342900">
              <a:defRPr kumimoji="1">
                <a:solidFill>
                  <a:schemeClr val="tx1"/>
                </a:solidFill>
                <a:latin typeface="Arial" pitchFamily="34" charset="0"/>
                <a:ea typeface="Arial Unicode MS" pitchFamily="50" charset="-128"/>
                <a:cs typeface="Arial Unicode MS" pitchFamily="50" charset="-128"/>
              </a:defRPr>
            </a:lvl2pPr>
            <a:lvl3pPr marL="1257300" indent="-342900">
              <a:defRPr kumimoji="1">
                <a:solidFill>
                  <a:schemeClr val="tx1"/>
                </a:solidFill>
                <a:latin typeface="Arial" pitchFamily="34" charset="0"/>
                <a:ea typeface="Arial Unicode MS" pitchFamily="50" charset="-128"/>
                <a:cs typeface="Arial Unicode MS" pitchFamily="50" charset="-128"/>
              </a:defRPr>
            </a:lvl3pPr>
            <a:lvl4pPr marL="1714500" indent="-342900">
              <a:defRPr kumimoji="1">
                <a:solidFill>
                  <a:schemeClr val="tx1"/>
                </a:solidFill>
                <a:latin typeface="Arial" pitchFamily="34" charset="0"/>
                <a:ea typeface="Arial Unicode MS" pitchFamily="50" charset="-128"/>
                <a:cs typeface="Arial Unicode MS" pitchFamily="50" charset="-128"/>
              </a:defRPr>
            </a:lvl4pPr>
            <a:lvl5pPr marL="2171700" indent="-342900">
              <a:defRPr kumimoji="1">
                <a:solidFill>
                  <a:schemeClr val="tx1"/>
                </a:solidFill>
                <a:latin typeface="Arial" pitchFamily="34" charset="0"/>
                <a:ea typeface="Arial Unicode MS" pitchFamily="50" charset="-128"/>
                <a:cs typeface="Arial Unicode MS" pitchFamily="50" charset="-128"/>
              </a:defRPr>
            </a:lvl5pPr>
            <a:lvl6pPr marL="2628900" indent="-342900" fontAlgn="base">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3086100" indent="-342900" fontAlgn="base">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543300" indent="-342900" fontAlgn="base">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4000500" indent="-342900" fontAlgn="base">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a:spcBef>
                <a:spcPct val="50000"/>
              </a:spcBef>
              <a:buFontTx/>
              <a:buChar char="•"/>
            </a:pPr>
            <a:r>
              <a:rPr lang="en-US" altLang="ja-JP" sz="2400"/>
              <a:t>Component rank model can be considered as a Markov Chain of user's focus</a:t>
            </a:r>
          </a:p>
          <a:p>
            <a:pPr>
              <a:spcBef>
                <a:spcPct val="50000"/>
              </a:spcBef>
              <a:buFontTx/>
              <a:buChar char="•"/>
            </a:pPr>
            <a:r>
              <a:rPr lang="en-US" altLang="ja-JP" sz="2400"/>
              <a:t>User's focus moves from one component to another along a use relation at a fixed time period</a:t>
            </a:r>
          </a:p>
          <a:p>
            <a:pPr>
              <a:spcBef>
                <a:spcPct val="50000"/>
              </a:spcBef>
              <a:buFontTx/>
              <a:buChar char="•"/>
            </a:pPr>
            <a:r>
              <a:rPr lang="en-US" altLang="ja-JP" sz="2400"/>
              <a:t>Node weight represents the existence probability of the user's focus</a:t>
            </a:r>
          </a:p>
        </p:txBody>
      </p:sp>
      <p:grpSp>
        <p:nvGrpSpPr>
          <p:cNvPr id="31788" name="Group 44"/>
          <p:cNvGrpSpPr>
            <a:grpSpLocks/>
          </p:cNvGrpSpPr>
          <p:nvPr/>
        </p:nvGrpSpPr>
        <p:grpSpPr bwMode="auto">
          <a:xfrm>
            <a:off x="2176463" y="1431925"/>
            <a:ext cx="5684837" cy="2239963"/>
            <a:chOff x="1371" y="902"/>
            <a:chExt cx="3581" cy="1411"/>
          </a:xfrm>
        </p:grpSpPr>
        <p:sp>
          <p:nvSpPr>
            <p:cNvPr id="31780" name="Text Box 36"/>
            <p:cNvSpPr txBox="1">
              <a:spLocks noChangeArrowheads="1"/>
            </p:cNvSpPr>
            <p:nvPr/>
          </p:nvSpPr>
          <p:spPr bwMode="auto">
            <a:xfrm>
              <a:off x="1371" y="1356"/>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0.01</a:t>
              </a:r>
            </a:p>
          </p:txBody>
        </p:sp>
        <p:sp>
          <p:nvSpPr>
            <p:cNvPr id="31781" name="Text Box 37"/>
            <p:cNvSpPr txBox="1">
              <a:spLocks noChangeArrowheads="1"/>
            </p:cNvSpPr>
            <p:nvPr/>
          </p:nvSpPr>
          <p:spPr bwMode="auto">
            <a:xfrm>
              <a:off x="2232" y="902"/>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0.02</a:t>
              </a:r>
            </a:p>
          </p:txBody>
        </p:sp>
        <p:sp>
          <p:nvSpPr>
            <p:cNvPr id="31782" name="Text Box 38"/>
            <p:cNvSpPr txBox="1">
              <a:spLocks noChangeArrowheads="1"/>
            </p:cNvSpPr>
            <p:nvPr/>
          </p:nvSpPr>
          <p:spPr bwMode="auto">
            <a:xfrm>
              <a:off x="3003" y="902"/>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0.01</a:t>
              </a:r>
            </a:p>
          </p:txBody>
        </p:sp>
        <p:sp>
          <p:nvSpPr>
            <p:cNvPr id="31783" name="Text Box 39"/>
            <p:cNvSpPr txBox="1">
              <a:spLocks noChangeArrowheads="1"/>
            </p:cNvSpPr>
            <p:nvPr/>
          </p:nvSpPr>
          <p:spPr bwMode="auto">
            <a:xfrm>
              <a:off x="2641" y="1719"/>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0.03</a:t>
              </a:r>
            </a:p>
          </p:txBody>
        </p:sp>
        <p:sp>
          <p:nvSpPr>
            <p:cNvPr id="31784" name="Text Box 40"/>
            <p:cNvSpPr txBox="1">
              <a:spLocks noChangeArrowheads="1"/>
            </p:cNvSpPr>
            <p:nvPr/>
          </p:nvSpPr>
          <p:spPr bwMode="auto">
            <a:xfrm>
              <a:off x="4319" y="1583"/>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0.05</a:t>
              </a:r>
            </a:p>
          </p:txBody>
        </p:sp>
        <p:sp>
          <p:nvSpPr>
            <p:cNvPr id="31785" name="Text Box 41"/>
            <p:cNvSpPr txBox="1">
              <a:spLocks noChangeArrowheads="1"/>
            </p:cNvSpPr>
            <p:nvPr/>
          </p:nvSpPr>
          <p:spPr bwMode="auto">
            <a:xfrm>
              <a:off x="3321" y="2036"/>
              <a:ext cx="47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0.001</a:t>
              </a:r>
            </a:p>
          </p:txBody>
        </p:sp>
        <p:sp>
          <p:nvSpPr>
            <p:cNvPr id="31786" name="Text Box 42"/>
            <p:cNvSpPr txBox="1">
              <a:spLocks noChangeArrowheads="1"/>
            </p:cNvSpPr>
            <p:nvPr/>
          </p:nvSpPr>
          <p:spPr bwMode="auto">
            <a:xfrm>
              <a:off x="4636" y="2082"/>
              <a:ext cx="31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0.1</a:t>
              </a:r>
            </a:p>
          </p:txBody>
        </p:sp>
      </p:grpSp>
    </p:spTree>
    <p:extLst>
      <p:ext uri="{BB962C8B-B14F-4D97-AF65-F5344CB8AC3E}">
        <p14:creationId xmlns="" xmlns:p14="http://schemas.microsoft.com/office/powerpoint/2010/main" val="556039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73"/>
                                        </p:tgtEl>
                                        <p:attrNameLst>
                                          <p:attrName>style.visibility</p:attrName>
                                        </p:attrNameLst>
                                      </p:cBhvr>
                                      <p:to>
                                        <p:strVal val="visible"/>
                                      </p:to>
                                    </p:set>
                                    <p:animEffect transition="in" filter="blinds(horizontal)">
                                      <p:cBhvr>
                                        <p:cTn id="7" dur="500"/>
                                        <p:tgtEl>
                                          <p:spTgt spid="31773"/>
                                        </p:tgtEl>
                                      </p:cBhvr>
                                    </p:animEffect>
                                  </p:childTnLst>
                                  <p:subTnLst>
                                    <p:set>
                                      <p:cBhvr override="childStyle">
                                        <p:cTn dur="1" fill="hold" display="0" masterRel="nextClick" afterEffect="1"/>
                                        <p:tgtEl>
                                          <p:spTgt spid="3177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1774"/>
                                        </p:tgtEl>
                                        <p:attrNameLst>
                                          <p:attrName>style.visibility</p:attrName>
                                        </p:attrNameLst>
                                      </p:cBhvr>
                                      <p:to>
                                        <p:strVal val="visible"/>
                                      </p:to>
                                    </p:set>
                                    <p:animEffect transition="in" filter="blinds(horizontal)">
                                      <p:cBhvr>
                                        <p:cTn id="12" dur="500"/>
                                        <p:tgtEl>
                                          <p:spTgt spid="31774"/>
                                        </p:tgtEl>
                                      </p:cBhvr>
                                    </p:animEffect>
                                  </p:childTnLst>
                                  <p:subTnLst>
                                    <p:set>
                                      <p:cBhvr override="childStyle">
                                        <p:cTn dur="1" fill="hold" display="0" masterRel="nextClick" afterEffect="1"/>
                                        <p:tgtEl>
                                          <p:spTgt spid="3177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1775"/>
                                        </p:tgtEl>
                                        <p:attrNameLst>
                                          <p:attrName>style.visibility</p:attrName>
                                        </p:attrNameLst>
                                      </p:cBhvr>
                                      <p:to>
                                        <p:strVal val="visible"/>
                                      </p:to>
                                    </p:set>
                                    <p:animEffect transition="in" filter="blinds(horizontal)">
                                      <p:cBhvr>
                                        <p:cTn id="17" dur="500"/>
                                        <p:tgtEl>
                                          <p:spTgt spid="31775"/>
                                        </p:tgtEl>
                                      </p:cBhvr>
                                    </p:animEffect>
                                  </p:childTnLst>
                                  <p:subTnLst>
                                    <p:set>
                                      <p:cBhvr override="childStyle">
                                        <p:cTn dur="1" fill="hold" display="0" masterRel="nextClick" afterEffect="1"/>
                                        <p:tgtEl>
                                          <p:spTgt spid="31775"/>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1776"/>
                                        </p:tgtEl>
                                        <p:attrNameLst>
                                          <p:attrName>style.visibility</p:attrName>
                                        </p:attrNameLst>
                                      </p:cBhvr>
                                      <p:to>
                                        <p:strVal val="visible"/>
                                      </p:to>
                                    </p:set>
                                    <p:animEffect transition="in" filter="blinds(horizontal)">
                                      <p:cBhvr>
                                        <p:cTn id="22" dur="500"/>
                                        <p:tgtEl>
                                          <p:spTgt spid="31776"/>
                                        </p:tgtEl>
                                      </p:cBhvr>
                                    </p:animEffect>
                                  </p:childTnLst>
                                  <p:subTnLst>
                                    <p:set>
                                      <p:cBhvr override="childStyle">
                                        <p:cTn dur="1" fill="hold" display="0" masterRel="nextClick" afterEffect="1"/>
                                        <p:tgtEl>
                                          <p:spTgt spid="31776"/>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スライド番号プレースホルダー 5"/>
          <p:cNvSpPr>
            <a:spLocks noGrp="1"/>
          </p:cNvSpPr>
          <p:nvPr>
            <p:ph type="sldNum" sz="quarter" idx="12"/>
          </p:nvPr>
        </p:nvSpPr>
        <p:spPr/>
        <p:txBody>
          <a:bodyPr/>
          <a:lstStyle/>
          <a:p>
            <a:fld id="{39CFFB9D-19AD-4C63-B869-796ED9EA19E1}" type="slidenum">
              <a:rPr lang="en-US" altLang="ja-JP"/>
              <a:pPr/>
              <a:t>26</a:t>
            </a:fld>
            <a:endParaRPr lang="en-US" altLang="ja-JP"/>
          </a:p>
        </p:txBody>
      </p:sp>
      <p:sp>
        <p:nvSpPr>
          <p:cNvPr id="29698" name="Rectangle 2"/>
          <p:cNvSpPr>
            <a:spLocks noGrp="1" noChangeArrowheads="1"/>
          </p:cNvSpPr>
          <p:nvPr>
            <p:ph type="title"/>
          </p:nvPr>
        </p:nvSpPr>
        <p:spPr/>
        <p:txBody>
          <a:bodyPr/>
          <a:lstStyle/>
          <a:p>
            <a:r>
              <a:rPr lang="en-US" altLang="ja-JP"/>
              <a:t>Clustering Components</a:t>
            </a:r>
          </a:p>
        </p:txBody>
      </p:sp>
      <p:sp>
        <p:nvSpPr>
          <p:cNvPr id="29700" name="Rectangle 4"/>
          <p:cNvSpPr>
            <a:spLocks noChangeArrowheads="1"/>
          </p:cNvSpPr>
          <p:nvPr/>
        </p:nvSpPr>
        <p:spPr bwMode="auto">
          <a:xfrm>
            <a:off x="914400" y="1752600"/>
            <a:ext cx="9906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t>
            </a:r>
          </a:p>
        </p:txBody>
      </p:sp>
      <p:sp>
        <p:nvSpPr>
          <p:cNvPr id="29701" name="Rectangle 5"/>
          <p:cNvSpPr>
            <a:spLocks noChangeArrowheads="1"/>
          </p:cNvSpPr>
          <p:nvPr/>
        </p:nvSpPr>
        <p:spPr bwMode="auto">
          <a:xfrm>
            <a:off x="914400" y="2971800"/>
            <a:ext cx="990600" cy="533400"/>
          </a:xfrm>
          <a:prstGeom prst="rect">
            <a:avLst/>
          </a:prstGeom>
          <a:solidFill>
            <a:srgbClr val="FF3399">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29702" name="Rectangle 6"/>
          <p:cNvSpPr>
            <a:spLocks noChangeArrowheads="1"/>
          </p:cNvSpPr>
          <p:nvPr/>
        </p:nvSpPr>
        <p:spPr bwMode="auto">
          <a:xfrm>
            <a:off x="914400" y="4191000"/>
            <a:ext cx="990600" cy="533400"/>
          </a:xfrm>
          <a:prstGeom prst="rect">
            <a:avLst/>
          </a:prstGeom>
          <a:solidFill>
            <a:srgbClr val="00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29703" name="Rectangle 7"/>
          <p:cNvSpPr>
            <a:spLocks noChangeArrowheads="1"/>
          </p:cNvSpPr>
          <p:nvPr/>
        </p:nvSpPr>
        <p:spPr bwMode="auto">
          <a:xfrm>
            <a:off x="2895600" y="1752600"/>
            <a:ext cx="990600" cy="533400"/>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G</a:t>
            </a:r>
          </a:p>
        </p:txBody>
      </p:sp>
      <p:sp>
        <p:nvSpPr>
          <p:cNvPr id="29704" name="Rectangle 8"/>
          <p:cNvSpPr>
            <a:spLocks noChangeArrowheads="1"/>
          </p:cNvSpPr>
          <p:nvPr/>
        </p:nvSpPr>
        <p:spPr bwMode="auto">
          <a:xfrm>
            <a:off x="2895600" y="2971800"/>
            <a:ext cx="990600" cy="533400"/>
          </a:xfrm>
          <a:prstGeom prst="rect">
            <a:avLst/>
          </a:prstGeom>
          <a:solidFill>
            <a:srgbClr val="FF3399">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a:t>
            </a:r>
          </a:p>
        </p:txBody>
      </p:sp>
      <p:sp>
        <p:nvSpPr>
          <p:cNvPr id="29705" name="Rectangle 9"/>
          <p:cNvSpPr>
            <a:spLocks noChangeArrowheads="1"/>
          </p:cNvSpPr>
          <p:nvPr/>
        </p:nvSpPr>
        <p:spPr bwMode="auto">
          <a:xfrm>
            <a:off x="2286000" y="4191000"/>
            <a:ext cx="990600" cy="533400"/>
          </a:xfrm>
          <a:prstGeom prst="rect">
            <a:avLst/>
          </a:prstGeom>
          <a:solidFill>
            <a:srgbClr val="00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
            </a:r>
          </a:p>
        </p:txBody>
      </p:sp>
      <p:sp>
        <p:nvSpPr>
          <p:cNvPr id="29706" name="Rectangle 10"/>
          <p:cNvSpPr>
            <a:spLocks noChangeArrowheads="1"/>
          </p:cNvSpPr>
          <p:nvPr/>
        </p:nvSpPr>
        <p:spPr bwMode="auto">
          <a:xfrm>
            <a:off x="3505200" y="4191000"/>
            <a:ext cx="990600" cy="533400"/>
          </a:xfrm>
          <a:prstGeom prst="rect">
            <a:avLst/>
          </a:prstGeom>
          <a:solidFill>
            <a:srgbClr val="996633">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29707" name="Line 11"/>
          <p:cNvSpPr>
            <a:spLocks noChangeShapeType="1"/>
          </p:cNvSpPr>
          <p:nvPr/>
        </p:nvSpPr>
        <p:spPr bwMode="auto">
          <a:xfrm flipV="1">
            <a:off x="1371600" y="3505200"/>
            <a:ext cx="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8" name="Line 12"/>
          <p:cNvSpPr>
            <a:spLocks noChangeShapeType="1"/>
          </p:cNvSpPr>
          <p:nvPr/>
        </p:nvSpPr>
        <p:spPr bwMode="auto">
          <a:xfrm flipV="1">
            <a:off x="1371600" y="2286000"/>
            <a:ext cx="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9" name="Line 13"/>
          <p:cNvSpPr>
            <a:spLocks noChangeShapeType="1"/>
          </p:cNvSpPr>
          <p:nvPr/>
        </p:nvSpPr>
        <p:spPr bwMode="auto">
          <a:xfrm flipV="1">
            <a:off x="3352800" y="2286000"/>
            <a:ext cx="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0" name="Line 14"/>
          <p:cNvSpPr>
            <a:spLocks noChangeShapeType="1"/>
          </p:cNvSpPr>
          <p:nvPr/>
        </p:nvSpPr>
        <p:spPr bwMode="auto">
          <a:xfrm flipV="1">
            <a:off x="2819400" y="3505200"/>
            <a:ext cx="38100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1" name="Line 15"/>
          <p:cNvSpPr>
            <a:spLocks noChangeShapeType="1"/>
          </p:cNvSpPr>
          <p:nvPr/>
        </p:nvSpPr>
        <p:spPr bwMode="auto">
          <a:xfrm flipH="1" flipV="1">
            <a:off x="3581400" y="3505200"/>
            <a:ext cx="38100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8" name="AutoShape 32"/>
          <p:cNvSpPr>
            <a:spLocks noChangeArrowheads="1"/>
          </p:cNvSpPr>
          <p:nvPr/>
        </p:nvSpPr>
        <p:spPr bwMode="auto">
          <a:xfrm>
            <a:off x="4495800" y="2971800"/>
            <a:ext cx="685800" cy="533400"/>
          </a:xfrm>
          <a:prstGeom prst="rightArrow">
            <a:avLst>
              <a:gd name="adj1" fmla="val 50000"/>
              <a:gd name="adj2" fmla="val 32143"/>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729" name="Text Box 33"/>
          <p:cNvSpPr txBox="1">
            <a:spLocks noChangeArrowheads="1"/>
          </p:cNvSpPr>
          <p:nvPr/>
        </p:nvSpPr>
        <p:spPr bwMode="auto">
          <a:xfrm>
            <a:off x="1331913" y="5348288"/>
            <a:ext cx="25590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component graph</a:t>
            </a:r>
          </a:p>
        </p:txBody>
      </p:sp>
      <p:grpSp>
        <p:nvGrpSpPr>
          <p:cNvPr id="29735" name="Group 39"/>
          <p:cNvGrpSpPr>
            <a:grpSpLocks/>
          </p:cNvGrpSpPr>
          <p:nvPr/>
        </p:nvGrpSpPr>
        <p:grpSpPr bwMode="auto">
          <a:xfrm>
            <a:off x="5003800" y="1828800"/>
            <a:ext cx="3881438" cy="3976688"/>
            <a:chOff x="3152" y="1152"/>
            <a:chExt cx="2445" cy="2505"/>
          </a:xfrm>
        </p:grpSpPr>
        <p:sp>
          <p:nvSpPr>
            <p:cNvPr id="29712" name="Rectangle 16"/>
            <p:cNvSpPr>
              <a:spLocks noChangeArrowheads="1"/>
            </p:cNvSpPr>
            <p:nvPr/>
          </p:nvSpPr>
          <p:spPr bwMode="auto">
            <a:xfrm>
              <a:off x="3264" y="1152"/>
              <a:ext cx="624" cy="33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t>
              </a:r>
            </a:p>
          </p:txBody>
        </p:sp>
        <p:sp>
          <p:nvSpPr>
            <p:cNvPr id="29713" name="Rectangle 17"/>
            <p:cNvSpPr>
              <a:spLocks noChangeArrowheads="1"/>
            </p:cNvSpPr>
            <p:nvPr/>
          </p:nvSpPr>
          <p:spPr bwMode="auto">
            <a:xfrm>
              <a:off x="4032" y="1920"/>
              <a:ext cx="624" cy="336"/>
            </a:xfrm>
            <a:prstGeom prst="rect">
              <a:avLst/>
            </a:prstGeom>
            <a:solidFill>
              <a:srgbClr val="FF3399">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BF</a:t>
              </a:r>
            </a:p>
          </p:txBody>
        </p:sp>
        <p:sp>
          <p:nvSpPr>
            <p:cNvPr id="29714" name="Rectangle 18"/>
            <p:cNvSpPr>
              <a:spLocks noChangeArrowheads="1"/>
            </p:cNvSpPr>
            <p:nvPr/>
          </p:nvSpPr>
          <p:spPr bwMode="auto">
            <a:xfrm>
              <a:off x="3280" y="2688"/>
              <a:ext cx="624" cy="336"/>
            </a:xfrm>
            <a:prstGeom prst="rect">
              <a:avLst/>
            </a:prstGeom>
            <a:solidFill>
              <a:srgbClr val="00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AD</a:t>
              </a:r>
            </a:p>
          </p:txBody>
        </p:sp>
        <p:sp>
          <p:nvSpPr>
            <p:cNvPr id="29719" name="Line 23"/>
            <p:cNvSpPr>
              <a:spLocks noChangeShapeType="1"/>
            </p:cNvSpPr>
            <p:nvPr/>
          </p:nvSpPr>
          <p:spPr bwMode="auto">
            <a:xfrm flipV="1">
              <a:off x="3552" y="2256"/>
              <a:ext cx="624" cy="43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0" name="Line 24"/>
            <p:cNvSpPr>
              <a:spLocks noChangeShapeType="1"/>
            </p:cNvSpPr>
            <p:nvPr/>
          </p:nvSpPr>
          <p:spPr bwMode="auto">
            <a:xfrm flipH="1" flipV="1">
              <a:off x="3552" y="1488"/>
              <a:ext cx="624" cy="43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4" name="Rectangle 28"/>
            <p:cNvSpPr>
              <a:spLocks noChangeArrowheads="1"/>
            </p:cNvSpPr>
            <p:nvPr/>
          </p:nvSpPr>
          <p:spPr bwMode="auto">
            <a:xfrm>
              <a:off x="4704" y="2688"/>
              <a:ext cx="624" cy="336"/>
            </a:xfrm>
            <a:prstGeom prst="rect">
              <a:avLst/>
            </a:prstGeom>
            <a:solidFill>
              <a:srgbClr val="996633">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29725" name="Rectangle 29"/>
            <p:cNvSpPr>
              <a:spLocks noChangeArrowheads="1"/>
            </p:cNvSpPr>
            <p:nvPr/>
          </p:nvSpPr>
          <p:spPr bwMode="auto">
            <a:xfrm>
              <a:off x="4656" y="1152"/>
              <a:ext cx="624" cy="336"/>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G</a:t>
              </a:r>
            </a:p>
          </p:txBody>
        </p:sp>
        <p:sp>
          <p:nvSpPr>
            <p:cNvPr id="29726" name="Line 30"/>
            <p:cNvSpPr>
              <a:spLocks noChangeShapeType="1"/>
            </p:cNvSpPr>
            <p:nvPr/>
          </p:nvSpPr>
          <p:spPr bwMode="auto">
            <a:xfrm flipV="1">
              <a:off x="4512" y="1488"/>
              <a:ext cx="480" cy="43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7" name="Line 31"/>
            <p:cNvSpPr>
              <a:spLocks noChangeShapeType="1"/>
            </p:cNvSpPr>
            <p:nvPr/>
          </p:nvSpPr>
          <p:spPr bwMode="auto">
            <a:xfrm flipH="1" flipV="1">
              <a:off x="4464" y="2256"/>
              <a:ext cx="528" cy="43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0" name="Text Box 34"/>
            <p:cNvSpPr txBox="1">
              <a:spLocks noChangeArrowheads="1"/>
            </p:cNvSpPr>
            <p:nvPr/>
          </p:nvSpPr>
          <p:spPr bwMode="auto">
            <a:xfrm>
              <a:off x="3152" y="3369"/>
              <a:ext cx="244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clustered component graph</a:t>
              </a:r>
            </a:p>
          </p:txBody>
        </p:sp>
      </p:grpSp>
      <p:sp>
        <p:nvSpPr>
          <p:cNvPr id="29731" name="Text Box 35"/>
          <p:cNvSpPr txBox="1">
            <a:spLocks noChangeArrowheads="1"/>
          </p:cNvSpPr>
          <p:nvPr/>
        </p:nvSpPr>
        <p:spPr bwMode="auto">
          <a:xfrm>
            <a:off x="1279525" y="5356225"/>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graphicFrame>
        <p:nvGraphicFramePr>
          <p:cNvPr id="29732" name="Object 36"/>
          <p:cNvGraphicFramePr>
            <a:graphicFrameLocks noChangeAspect="1"/>
          </p:cNvGraphicFramePr>
          <p:nvPr/>
        </p:nvGraphicFramePr>
        <p:xfrm>
          <a:off x="1371600" y="4953000"/>
          <a:ext cx="1905000" cy="425450"/>
        </p:xfrm>
        <a:graphic>
          <a:graphicData uri="http://schemas.openxmlformats.org/presentationml/2006/ole">
            <p:oleObj spid="_x0000_s123910" name="数式" r:id="rId4" imgW="850531" imgH="190417" progId="Equation.3">
              <p:embed/>
            </p:oleObj>
          </a:graphicData>
        </a:graphic>
      </p:graphicFrame>
    </p:spTree>
    <p:extLst>
      <p:ext uri="{BB962C8B-B14F-4D97-AF65-F5344CB8AC3E}">
        <p14:creationId xmlns="" xmlns:p14="http://schemas.microsoft.com/office/powerpoint/2010/main" val="492774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28"/>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4" fill="hold" nodeType="afterEffect">
                                  <p:stCondLst>
                                    <p:cond delay="0"/>
                                  </p:stCondLst>
                                  <p:childTnLst>
                                    <p:set>
                                      <p:cBhvr>
                                        <p:cTn id="9" dur="1" fill="hold">
                                          <p:stCondLst>
                                            <p:cond delay="0"/>
                                          </p:stCondLst>
                                        </p:cTn>
                                        <p:tgtEl>
                                          <p:spTgt spid="29735"/>
                                        </p:tgtEl>
                                        <p:attrNameLst>
                                          <p:attrName>style.visibility</p:attrName>
                                        </p:attrNameLst>
                                      </p:cBhvr>
                                      <p:to>
                                        <p:strVal val="visible"/>
                                      </p:to>
                                    </p:set>
                                    <p:anim calcmode="lin" valueType="num">
                                      <p:cBhvr additive="base">
                                        <p:cTn id="10" dur="500" fill="hold"/>
                                        <p:tgtEl>
                                          <p:spTgt spid="29735"/>
                                        </p:tgtEl>
                                        <p:attrNameLst>
                                          <p:attrName>ppt_x</p:attrName>
                                        </p:attrNameLst>
                                      </p:cBhvr>
                                      <p:tavLst>
                                        <p:tav tm="0">
                                          <p:val>
                                            <p:strVal val="#ppt_x"/>
                                          </p:val>
                                        </p:tav>
                                        <p:tav tm="100000">
                                          <p:val>
                                            <p:strVal val="#ppt_x"/>
                                          </p:val>
                                        </p:tav>
                                      </p:tavLst>
                                    </p:anim>
                                    <p:anim calcmode="lin" valueType="num">
                                      <p:cBhvr additive="base">
                                        <p:cTn id="11" dur="500" fill="hold"/>
                                        <p:tgtEl>
                                          <p:spTgt spid="297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p:cNvSpPr>
            <a:spLocks noGrp="1"/>
          </p:cNvSpPr>
          <p:nvPr>
            <p:ph type="sldNum" sz="quarter" idx="12"/>
          </p:nvPr>
        </p:nvSpPr>
        <p:spPr/>
        <p:txBody>
          <a:bodyPr/>
          <a:lstStyle/>
          <a:p>
            <a:fld id="{429833DC-FE28-4D3F-8781-79CAECA601F6}" type="slidenum">
              <a:rPr lang="en-US" altLang="ja-JP"/>
              <a:pPr/>
              <a:t>27</a:t>
            </a:fld>
            <a:endParaRPr lang="en-US" altLang="ja-JP"/>
          </a:p>
        </p:txBody>
      </p:sp>
      <p:sp>
        <p:nvSpPr>
          <p:cNvPr id="34818" name="Rectangle 2"/>
          <p:cNvSpPr>
            <a:spLocks noGrp="1" noChangeArrowheads="1"/>
          </p:cNvSpPr>
          <p:nvPr>
            <p:ph type="title"/>
          </p:nvPr>
        </p:nvSpPr>
        <p:spPr>
          <a:xfrm>
            <a:off x="457200" y="533400"/>
            <a:ext cx="8229600" cy="725488"/>
          </a:xfrm>
        </p:spPr>
        <p:txBody>
          <a:bodyPr/>
          <a:lstStyle/>
          <a:p>
            <a:r>
              <a:rPr lang="en-US" altLang="ja-JP" sz="2400"/>
              <a:t>Experiment 1</a:t>
            </a:r>
            <a:br>
              <a:rPr lang="en-US" altLang="ja-JP" sz="2400"/>
            </a:br>
            <a:r>
              <a:rPr lang="en-US" altLang="ja-JP" sz="3600"/>
              <a:t>JDK1.3.0</a:t>
            </a:r>
          </a:p>
        </p:txBody>
      </p:sp>
      <p:sp>
        <p:nvSpPr>
          <p:cNvPr id="34819" name="Rectangle 3"/>
          <p:cNvSpPr>
            <a:spLocks noGrp="1" noChangeArrowheads="1"/>
          </p:cNvSpPr>
          <p:nvPr>
            <p:ph type="body" idx="1"/>
          </p:nvPr>
        </p:nvSpPr>
        <p:spPr>
          <a:xfrm>
            <a:off x="2743200" y="1628775"/>
            <a:ext cx="6076950" cy="685800"/>
          </a:xfrm>
        </p:spPr>
        <p:txBody>
          <a:bodyPr/>
          <a:lstStyle/>
          <a:p>
            <a:pPr lvl="1">
              <a:lnSpc>
                <a:spcPct val="90000"/>
              </a:lnSpc>
              <a:buFontTx/>
              <a:buNone/>
            </a:pPr>
            <a:r>
              <a:rPr lang="en-US" altLang="ja-JP" sz="2000"/>
              <a:t>575,000 lines, 1877 components</a:t>
            </a:r>
          </a:p>
          <a:p>
            <a:pPr lvl="1">
              <a:lnSpc>
                <a:spcPct val="90000"/>
              </a:lnSpc>
              <a:buFontTx/>
              <a:buNone/>
            </a:pPr>
            <a:r>
              <a:rPr lang="en-US" altLang="ja-JP" sz="2000"/>
              <a:t>7 minutes on PC (Pentium IV, 2GHz, 2GB)</a:t>
            </a:r>
          </a:p>
          <a:p>
            <a:pPr lvl="1">
              <a:lnSpc>
                <a:spcPct val="90000"/>
              </a:lnSpc>
              <a:buFontTx/>
              <a:buNone/>
            </a:pPr>
            <a:endParaRPr lang="en-US" altLang="ja-JP" sz="2000"/>
          </a:p>
        </p:txBody>
      </p:sp>
      <p:sp>
        <p:nvSpPr>
          <p:cNvPr id="34820" name="Text Box 4"/>
          <p:cNvSpPr txBox="1">
            <a:spLocks noChangeArrowheads="1"/>
          </p:cNvSpPr>
          <p:nvPr/>
        </p:nvSpPr>
        <p:spPr bwMode="auto">
          <a:xfrm>
            <a:off x="2133600" y="2590800"/>
            <a:ext cx="4953000" cy="3886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ja-JP">
                <a:latin typeface="Times New Roman" pitchFamily="18" charset="0"/>
              </a:rPr>
              <a:t>1  java.lang.Object 			0.16126</a:t>
            </a:r>
            <a:br>
              <a:rPr lang="en-US" altLang="ja-JP">
                <a:latin typeface="Times New Roman" pitchFamily="18" charset="0"/>
              </a:rPr>
            </a:br>
            <a:r>
              <a:rPr lang="en-US" altLang="ja-JP">
                <a:latin typeface="Times New Roman" pitchFamily="18" charset="0"/>
              </a:rPr>
              <a:t>2  java.lang.Class 			0.08712</a:t>
            </a:r>
            <a:br>
              <a:rPr lang="en-US" altLang="ja-JP">
                <a:latin typeface="Times New Roman" pitchFamily="18" charset="0"/>
              </a:rPr>
            </a:br>
            <a:r>
              <a:rPr lang="en-US" altLang="ja-JP">
                <a:latin typeface="Times New Roman" pitchFamily="18" charset="0"/>
              </a:rPr>
              <a:t>3  java.lang.Throwable 		0.05510</a:t>
            </a:r>
            <a:br>
              <a:rPr lang="en-US" altLang="ja-JP">
                <a:latin typeface="Times New Roman" pitchFamily="18" charset="0"/>
              </a:rPr>
            </a:br>
            <a:r>
              <a:rPr lang="en-US" altLang="ja-JP">
                <a:latin typeface="Times New Roman" pitchFamily="18" charset="0"/>
              </a:rPr>
              <a:t>4  java.lang.Exception 		0.03103</a:t>
            </a:r>
            <a:br>
              <a:rPr lang="en-US" altLang="ja-JP">
                <a:latin typeface="Times New Roman" pitchFamily="18" charset="0"/>
              </a:rPr>
            </a:br>
            <a:r>
              <a:rPr lang="en-US" altLang="ja-JP">
                <a:latin typeface="Times New Roman" pitchFamily="18" charset="0"/>
              </a:rPr>
              <a:t>5  java.io.IOException 		0.01343</a:t>
            </a:r>
            <a:br>
              <a:rPr lang="en-US" altLang="ja-JP">
                <a:latin typeface="Times New Roman" pitchFamily="18" charset="0"/>
              </a:rPr>
            </a:br>
            <a:r>
              <a:rPr lang="en-US" altLang="ja-JP">
                <a:latin typeface="Times New Roman" pitchFamily="18" charset="0"/>
              </a:rPr>
              <a:t>6  java.lang.StringBuffer 		0.01214</a:t>
            </a:r>
            <a:br>
              <a:rPr lang="en-US" altLang="ja-JP">
                <a:latin typeface="Times New Roman" pitchFamily="18" charset="0"/>
              </a:rPr>
            </a:br>
            <a:r>
              <a:rPr lang="en-US" altLang="ja-JP">
                <a:latin typeface="Times New Roman" pitchFamily="18" charset="0"/>
              </a:rPr>
              <a:t>7  java.lang.SecurityManager 	0.01169</a:t>
            </a:r>
            <a:br>
              <a:rPr lang="en-US" altLang="ja-JP">
                <a:latin typeface="Times New Roman" pitchFamily="18" charset="0"/>
              </a:rPr>
            </a:br>
            <a:r>
              <a:rPr lang="en-US" altLang="ja-JP">
                <a:latin typeface="Times New Roman" pitchFamily="18" charset="0"/>
              </a:rPr>
              <a:t>8  java.io.InputStream 		0.01027</a:t>
            </a:r>
            <a:br>
              <a:rPr lang="en-US" altLang="ja-JP">
                <a:latin typeface="Times New Roman" pitchFamily="18" charset="0"/>
              </a:rPr>
            </a:br>
            <a:r>
              <a:rPr lang="en-US" altLang="ja-JP">
                <a:latin typeface="Times New Roman" pitchFamily="18" charset="0"/>
              </a:rPr>
              <a:t>9  java.lang.reflect.Field 		0.00948</a:t>
            </a:r>
            <a:br>
              <a:rPr lang="en-US" altLang="ja-JP">
                <a:latin typeface="Times New Roman" pitchFamily="18" charset="0"/>
              </a:rPr>
            </a:br>
            <a:r>
              <a:rPr lang="en-US" altLang="ja-JP">
                <a:latin typeface="Times New Roman" pitchFamily="18" charset="0"/>
              </a:rPr>
              <a:t>10 java.lang.reflect.Constructor 	0.00936</a:t>
            </a:r>
            <a:br>
              <a:rPr lang="en-US" altLang="ja-JP">
                <a:latin typeface="Times New Roman" pitchFamily="18" charset="0"/>
              </a:rPr>
            </a:br>
            <a:r>
              <a:rPr lang="en-US" altLang="ja-JP">
                <a:latin typeface="Times New Roman" pitchFamily="18" charset="0"/>
              </a:rPr>
              <a:t>  ...                                 		 ...</a:t>
            </a:r>
            <a:br>
              <a:rPr lang="en-US" altLang="ja-JP">
                <a:latin typeface="Times New Roman" pitchFamily="18" charset="0"/>
              </a:rPr>
            </a:br>
            <a:r>
              <a:rPr lang="en-US" altLang="ja-JP">
                <a:latin typeface="Times New Roman" pitchFamily="18" charset="0"/>
              </a:rPr>
              <a:t>1256 sunw.util.EventListener 	0.00011</a:t>
            </a:r>
            <a:br>
              <a:rPr lang="en-US" altLang="ja-JP">
                <a:latin typeface="Times New Roman" pitchFamily="18" charset="0"/>
              </a:rPr>
            </a:br>
            <a:r>
              <a:rPr lang="en-US" altLang="ja-JP">
                <a:latin typeface="Times New Roman" pitchFamily="18" charset="0"/>
              </a:rPr>
              <a:t>  ...				 ...</a:t>
            </a:r>
            <a:br>
              <a:rPr lang="en-US" altLang="ja-JP">
                <a:latin typeface="Times New Roman" pitchFamily="18" charset="0"/>
              </a:rPr>
            </a:br>
            <a:r>
              <a:rPr lang="en-US" altLang="ja-JP">
                <a:latin typeface="Times New Roman" pitchFamily="18" charset="0"/>
              </a:rPr>
              <a:t>1256 </a:t>
            </a:r>
          </a:p>
        </p:txBody>
      </p:sp>
      <p:sp>
        <p:nvSpPr>
          <p:cNvPr id="34821" name="Text Box 5"/>
          <p:cNvSpPr txBox="1">
            <a:spLocks noChangeArrowheads="1"/>
          </p:cNvSpPr>
          <p:nvPr/>
        </p:nvSpPr>
        <p:spPr bwMode="auto">
          <a:xfrm>
            <a:off x="1905000" y="2309813"/>
            <a:ext cx="5794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t>rank</a:t>
            </a:r>
          </a:p>
        </p:txBody>
      </p:sp>
      <p:sp>
        <p:nvSpPr>
          <p:cNvPr id="34822" name="Text Box 6"/>
          <p:cNvSpPr txBox="1">
            <a:spLocks noChangeArrowheads="1"/>
          </p:cNvSpPr>
          <p:nvPr/>
        </p:nvSpPr>
        <p:spPr bwMode="auto">
          <a:xfrm>
            <a:off x="2590800" y="2309813"/>
            <a:ext cx="12112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t>class name</a:t>
            </a:r>
          </a:p>
        </p:txBody>
      </p:sp>
      <p:sp>
        <p:nvSpPr>
          <p:cNvPr id="34823" name="Text Box 7"/>
          <p:cNvSpPr txBox="1">
            <a:spLocks noChangeArrowheads="1"/>
          </p:cNvSpPr>
          <p:nvPr/>
        </p:nvSpPr>
        <p:spPr bwMode="auto">
          <a:xfrm>
            <a:off x="5791200" y="2309813"/>
            <a:ext cx="7699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t>weight</a:t>
            </a:r>
          </a:p>
        </p:txBody>
      </p:sp>
    </p:spTree>
    <p:extLst>
      <p:ext uri="{BB962C8B-B14F-4D97-AF65-F5344CB8AC3E}">
        <p14:creationId xmlns="" xmlns:p14="http://schemas.microsoft.com/office/powerpoint/2010/main" val="1116964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p:txBody>
          <a:bodyPr/>
          <a:lstStyle/>
          <a:p>
            <a:fld id="{B466DCD8-0EFC-469B-8C04-8DB56AE61077}" type="slidenum">
              <a:rPr lang="en-US" altLang="ja-JP"/>
              <a:pPr/>
              <a:t>28</a:t>
            </a:fld>
            <a:endParaRPr lang="en-US" altLang="ja-JP"/>
          </a:p>
        </p:txBody>
      </p:sp>
      <p:sp>
        <p:nvSpPr>
          <p:cNvPr id="39938" name="Rectangle 2"/>
          <p:cNvSpPr>
            <a:spLocks noGrp="1" noChangeArrowheads="1"/>
          </p:cNvSpPr>
          <p:nvPr>
            <p:ph type="title"/>
          </p:nvPr>
        </p:nvSpPr>
        <p:spPr>
          <a:xfrm>
            <a:off x="457200" y="533400"/>
            <a:ext cx="8229600" cy="725488"/>
          </a:xfrm>
        </p:spPr>
        <p:txBody>
          <a:bodyPr/>
          <a:lstStyle/>
          <a:p>
            <a:r>
              <a:rPr lang="en-US" altLang="ja-JP" sz="2400" dirty="0"/>
              <a:t>Experiment </a:t>
            </a:r>
            <a:r>
              <a:rPr lang="en-US" altLang="ja-JP" sz="2400" dirty="0" smtClean="0"/>
              <a:t>2:</a:t>
            </a:r>
            <a:r>
              <a:rPr lang="en-US" altLang="ja-JP" dirty="0"/>
              <a:t/>
            </a:r>
            <a:br>
              <a:rPr lang="en-US" altLang="ja-JP" dirty="0"/>
            </a:br>
            <a:r>
              <a:rPr lang="en-US" altLang="ja-JP" sz="4000" dirty="0"/>
              <a:t>Application to Industry</a:t>
            </a:r>
            <a:endParaRPr lang="en-US" altLang="ja-JP" sz="2400" dirty="0"/>
          </a:p>
        </p:txBody>
      </p:sp>
      <p:sp>
        <p:nvSpPr>
          <p:cNvPr id="39939" name="Rectangle 3"/>
          <p:cNvSpPr>
            <a:spLocks noGrp="1" noChangeArrowheads="1"/>
          </p:cNvSpPr>
          <p:nvPr>
            <p:ph type="body" idx="1"/>
          </p:nvPr>
        </p:nvSpPr>
        <p:spPr/>
        <p:txBody>
          <a:bodyPr/>
          <a:lstStyle/>
          <a:p>
            <a:r>
              <a:rPr lang="en-US" altLang="ja-JP"/>
              <a:t>Daiwa computer: a middle size software company in Osaka</a:t>
            </a:r>
          </a:p>
          <a:p>
            <a:r>
              <a:rPr lang="en-US" altLang="ja-JP"/>
              <a:t>A shared Java application framework for web-based data management</a:t>
            </a:r>
          </a:p>
          <a:p>
            <a:r>
              <a:rPr lang="en-US" altLang="ja-JP"/>
              <a:t>5 applications + framework</a:t>
            </a:r>
          </a:p>
          <a:p>
            <a:pPr lvl="1"/>
            <a:r>
              <a:rPr lang="en-US" altLang="ja-JP"/>
              <a:t>1538 components, 339 clustered nodes </a:t>
            </a:r>
          </a:p>
          <a:p>
            <a:r>
              <a:rPr lang="en-US" altLang="ja-JP"/>
              <a:t>Classes in the framework and definitions of data structure  are highly ranked</a:t>
            </a:r>
          </a:p>
          <a:p>
            <a:endParaRPr lang="en-US" altLang="ja-JP"/>
          </a:p>
        </p:txBody>
      </p:sp>
    </p:spTree>
    <p:extLst>
      <p:ext uri="{BB962C8B-B14F-4D97-AF65-F5344CB8AC3E}">
        <p14:creationId xmlns="" xmlns:p14="http://schemas.microsoft.com/office/powerpoint/2010/main" val="2489378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p:txBody>
          <a:bodyPr/>
          <a:lstStyle/>
          <a:p>
            <a:fld id="{BBD62982-842D-424C-8626-15AE659687F1}" type="slidenum">
              <a:rPr lang="en-US" altLang="ja-JP"/>
              <a:pPr/>
              <a:t>29</a:t>
            </a:fld>
            <a:endParaRPr lang="en-US" altLang="ja-JP"/>
          </a:p>
        </p:txBody>
      </p:sp>
      <p:sp>
        <p:nvSpPr>
          <p:cNvPr id="48130" name="Rectangle 2"/>
          <p:cNvSpPr>
            <a:spLocks noGrp="1" noChangeArrowheads="1"/>
          </p:cNvSpPr>
          <p:nvPr>
            <p:ph type="title"/>
          </p:nvPr>
        </p:nvSpPr>
        <p:spPr/>
        <p:txBody>
          <a:bodyPr/>
          <a:lstStyle/>
          <a:p>
            <a:r>
              <a:rPr lang="en-US" altLang="ja-JP"/>
              <a:t>Related Works</a:t>
            </a:r>
          </a:p>
        </p:txBody>
      </p:sp>
      <p:sp>
        <p:nvSpPr>
          <p:cNvPr id="48131" name="Rectangle 3"/>
          <p:cNvSpPr>
            <a:spLocks noGrp="1" noChangeArrowheads="1"/>
          </p:cNvSpPr>
          <p:nvPr>
            <p:ph type="body" idx="1"/>
          </p:nvPr>
        </p:nvSpPr>
        <p:spPr/>
        <p:txBody>
          <a:bodyPr/>
          <a:lstStyle/>
          <a:p>
            <a:pPr>
              <a:lnSpc>
                <a:spcPct val="90000"/>
              </a:lnSpc>
            </a:pPr>
            <a:r>
              <a:rPr lang="en-US" altLang="ja-JP" sz="2800"/>
              <a:t>Markov models of documentation traversal</a:t>
            </a:r>
          </a:p>
          <a:p>
            <a:pPr lvl="1">
              <a:lnSpc>
                <a:spcPct val="90000"/>
              </a:lnSpc>
            </a:pPr>
            <a:r>
              <a:rPr lang="en-US" altLang="ja-JP" sz="2400" i="1"/>
              <a:t>Influence Weight</a:t>
            </a:r>
            <a:r>
              <a:rPr lang="en-US" altLang="ja-JP" sz="2400"/>
              <a:t>: impact of  publication thought references</a:t>
            </a:r>
          </a:p>
          <a:p>
            <a:pPr lvl="1">
              <a:lnSpc>
                <a:spcPct val="90000"/>
              </a:lnSpc>
            </a:pPr>
            <a:r>
              <a:rPr lang="en-US" altLang="ja-JP" sz="2400" i="1"/>
              <a:t>Page Rank</a:t>
            </a:r>
            <a:r>
              <a:rPr lang="en-US" altLang="ja-JP" sz="2400"/>
              <a:t>: weight of HTML in the Internet through web links </a:t>
            </a:r>
          </a:p>
          <a:p>
            <a:pPr lvl="1">
              <a:lnSpc>
                <a:spcPct val="90000"/>
              </a:lnSpc>
              <a:buFontTx/>
              <a:buNone/>
            </a:pPr>
            <a:r>
              <a:rPr lang="en-US" altLang="ja-JP" sz="2400"/>
              <a:t>Explicit use relation</a:t>
            </a:r>
          </a:p>
          <a:p>
            <a:pPr lvl="1">
              <a:lnSpc>
                <a:spcPct val="90000"/>
              </a:lnSpc>
              <a:buFontTx/>
              <a:buNone/>
            </a:pPr>
            <a:r>
              <a:rPr lang="en-US" altLang="ja-JP" sz="2400"/>
              <a:t>No clustering (important for software products)</a:t>
            </a:r>
          </a:p>
          <a:p>
            <a:pPr>
              <a:lnSpc>
                <a:spcPct val="90000"/>
              </a:lnSpc>
            </a:pPr>
            <a:r>
              <a:rPr lang="en-US" altLang="ja-JP" sz="2800"/>
              <a:t>Reusability measurement</a:t>
            </a:r>
          </a:p>
          <a:p>
            <a:pPr lvl="1">
              <a:lnSpc>
                <a:spcPct val="90000"/>
              </a:lnSpc>
            </a:pPr>
            <a:r>
              <a:rPr lang="en-US" altLang="ja-JP" sz="2400"/>
              <a:t>Various characteristic metrics of components or interfaces</a:t>
            </a:r>
          </a:p>
          <a:p>
            <a:pPr lvl="1">
              <a:lnSpc>
                <a:spcPct val="90000"/>
              </a:lnSpc>
              <a:buFontTx/>
              <a:buNone/>
            </a:pPr>
            <a:r>
              <a:rPr lang="en-US" altLang="ja-JP" sz="2400"/>
              <a:t>Indirect inference of reusability (our approach directly reflects usage of components)</a:t>
            </a:r>
          </a:p>
          <a:p>
            <a:pPr lvl="1">
              <a:lnSpc>
                <a:spcPct val="90000"/>
              </a:lnSpc>
            </a:pPr>
            <a:endParaRPr lang="en-US" altLang="ja-JP" sz="2400"/>
          </a:p>
        </p:txBody>
      </p:sp>
    </p:spTree>
    <p:extLst>
      <p:ext uri="{BB962C8B-B14F-4D97-AF65-F5344CB8AC3E}">
        <p14:creationId xmlns="" xmlns:p14="http://schemas.microsoft.com/office/powerpoint/2010/main" val="1937718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070AE2B9-C855-4BFA-84AE-D892699E487B}" type="slidenum">
              <a:rPr lang="en-US" altLang="ja-JP" smtClean="0"/>
              <a:pPr eaLnBrk="1" hangingPunct="1"/>
              <a:t>3</a:t>
            </a:fld>
            <a:endParaRPr lang="en-US" altLang="ja-JP" smtClean="0"/>
          </a:p>
        </p:txBody>
      </p:sp>
      <p:sp>
        <p:nvSpPr>
          <p:cNvPr id="5123" name="Rectangle 2"/>
          <p:cNvSpPr>
            <a:spLocks noGrp="1" noChangeArrowheads="1"/>
          </p:cNvSpPr>
          <p:nvPr>
            <p:ph type="title"/>
          </p:nvPr>
        </p:nvSpPr>
        <p:spPr/>
        <p:txBody>
          <a:bodyPr/>
          <a:lstStyle/>
          <a:p>
            <a:pPr eaLnBrk="1" hangingPunct="1"/>
            <a:r>
              <a:rPr lang="en-US" altLang="ja-JP" b="1" dirty="0" smtClean="0"/>
              <a:t>Open Source Software</a:t>
            </a:r>
          </a:p>
        </p:txBody>
      </p:sp>
      <p:sp>
        <p:nvSpPr>
          <p:cNvPr id="5124" name="Rectangle 3"/>
          <p:cNvSpPr>
            <a:spLocks noGrp="1" noChangeArrowheads="1"/>
          </p:cNvSpPr>
          <p:nvPr>
            <p:ph type="body" idx="1"/>
          </p:nvPr>
        </p:nvSpPr>
        <p:spPr/>
        <p:txBody>
          <a:bodyPr/>
          <a:lstStyle/>
          <a:p>
            <a:pPr eaLnBrk="1" hangingPunct="1"/>
            <a:r>
              <a:rPr lang="en-US" altLang="ja-JP" i="1" dirty="0" smtClean="0">
                <a:latin typeface="+mn-ea"/>
                <a:ea typeface="+mn-ea"/>
                <a:cs typeface=" Geneva"/>
              </a:rPr>
              <a:t>Key Driver</a:t>
            </a:r>
            <a:r>
              <a:rPr lang="en-US" altLang="ja-JP" dirty="0" smtClean="0">
                <a:latin typeface="+mn-ea"/>
                <a:ea typeface="+mn-ea"/>
                <a:cs typeface=" Geneva"/>
              </a:rPr>
              <a:t> of software engineering in researches and practices in there days</a:t>
            </a:r>
          </a:p>
          <a:p>
            <a:pPr eaLnBrk="1" hangingPunct="1"/>
            <a:r>
              <a:rPr lang="en-US" altLang="ja-JP" dirty="0" smtClean="0">
                <a:latin typeface="+mn-ea"/>
                <a:ea typeface="+mn-ea"/>
                <a:cs typeface=" Geneva"/>
              </a:rPr>
              <a:t>Essential resource for the software system development</a:t>
            </a:r>
          </a:p>
          <a:p>
            <a:pPr lvl="1" eaLnBrk="1" hangingPunct="1"/>
            <a:r>
              <a:rPr lang="en-US" altLang="ja-JP" dirty="0" smtClean="0">
                <a:latin typeface="+mn-ea"/>
                <a:ea typeface="+mn-ea"/>
                <a:cs typeface=" Geneva"/>
              </a:rPr>
              <a:t>Academia</a:t>
            </a:r>
          </a:p>
          <a:p>
            <a:pPr lvl="1" eaLnBrk="1" hangingPunct="1"/>
            <a:r>
              <a:rPr lang="en-US" altLang="ja-JP" dirty="0" smtClean="0">
                <a:latin typeface="+mn-ea"/>
                <a:ea typeface="+mn-ea"/>
                <a:cs typeface=" Geneva"/>
              </a:rPr>
              <a:t>Industry</a:t>
            </a:r>
          </a:p>
          <a:p>
            <a:pPr lvl="1" eaLnBrk="1" hangingPunct="1"/>
            <a:r>
              <a:rPr lang="en-US" altLang="ja-JP" dirty="0" smtClean="0">
                <a:latin typeface="+mn-ea"/>
                <a:ea typeface="+mn-ea"/>
                <a:cs typeface=" Geneva"/>
              </a:rPr>
              <a:t>Development environment provided as OSS</a:t>
            </a:r>
          </a:p>
          <a:p>
            <a:pPr lvl="1" eaLnBrk="1" hangingPunct="1"/>
            <a:endParaRPr lang="en-US" altLang="ja-JP" dirty="0" smtClean="0">
              <a:latin typeface="+mn-ea"/>
              <a:ea typeface="+mn-ea"/>
              <a:cs typeface=" Geneva"/>
            </a:endParaRPr>
          </a:p>
          <a:p>
            <a:pPr eaLnBrk="1" hangingPunct="1"/>
            <a:endParaRPr lang="en-US" altLang="ja-JP" dirty="0" smtClean="0">
              <a:latin typeface="+mn-ea"/>
              <a:ea typeface="+mn-ea"/>
              <a:cs typeface=" Geneva"/>
            </a:endParaRPr>
          </a:p>
        </p:txBody>
      </p:sp>
      <p:sp>
        <p:nvSpPr>
          <p:cNvPr id="5125" name="AutoShape 6" descr="mk2a_notour"/>
          <p:cNvSpPr>
            <a:spLocks noChangeAspect="1" noChangeArrowheads="1"/>
          </p:cNvSpPr>
          <p:nvPr/>
        </p:nvSpPr>
        <p:spPr bwMode="auto">
          <a:xfrm>
            <a:off x="3297238" y="2760663"/>
            <a:ext cx="254952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p>
        </p:txBody>
      </p:sp>
      <p:pic>
        <p:nvPicPr>
          <p:cNvPr id="286722" name="Picture 2" descr="http://t2.gstatic.com/images?q=tbn:ANd9GcTN3mDfqhpRFTICx-0AZZw32dV_i8iEBmtgXyGCa9IvIuTHfbQ&amp;t=1&amp;usg=__vgo2VQy9cKXLWJPjiSG7SsFOGus="/>
          <p:cNvPicPr>
            <a:picLocks noChangeAspect="1" noChangeArrowheads="1"/>
          </p:cNvPicPr>
          <p:nvPr/>
        </p:nvPicPr>
        <p:blipFill>
          <a:blip r:embed="rId3" cstate="print"/>
          <a:srcRect/>
          <a:stretch>
            <a:fillRect/>
          </a:stretch>
        </p:blipFill>
        <p:spPr bwMode="auto">
          <a:xfrm>
            <a:off x="6300192" y="3429000"/>
            <a:ext cx="994730" cy="1008112"/>
          </a:xfrm>
          <a:prstGeom prst="rect">
            <a:avLst/>
          </a:prstGeom>
          <a:noFill/>
        </p:spPr>
      </p:pic>
      <p:pic>
        <p:nvPicPr>
          <p:cNvPr id="286724" name="Picture 4" descr="http://t1.gstatic.com/images?q=tbn:ANd9GcSV2l5KAuHl2Qww4Bvi5oKtgmEdt82o55gLSW9JHxF8woMwuRA&amp;t=1&amp;usg=__4eyqYDm_gEliA-IGDDIr2OBOEjI="/>
          <p:cNvPicPr>
            <a:picLocks noChangeAspect="1" noChangeArrowheads="1"/>
          </p:cNvPicPr>
          <p:nvPr/>
        </p:nvPicPr>
        <p:blipFill>
          <a:blip r:embed="rId4" cstate="print"/>
          <a:srcRect/>
          <a:stretch>
            <a:fillRect/>
          </a:stretch>
        </p:blipFill>
        <p:spPr bwMode="auto">
          <a:xfrm>
            <a:off x="7740352" y="3212976"/>
            <a:ext cx="1175315" cy="1296143"/>
          </a:xfrm>
          <a:prstGeom prst="rect">
            <a:avLst/>
          </a:prstGeom>
          <a:noFill/>
        </p:spPr>
      </p:pic>
      <p:pic>
        <p:nvPicPr>
          <p:cNvPr id="286725" name="Picture 5"/>
          <p:cNvPicPr>
            <a:picLocks noChangeAspect="1" noChangeArrowheads="1"/>
          </p:cNvPicPr>
          <p:nvPr/>
        </p:nvPicPr>
        <p:blipFill>
          <a:blip r:embed="rId5" cstate="print"/>
          <a:srcRect/>
          <a:stretch>
            <a:fillRect/>
          </a:stretch>
        </p:blipFill>
        <p:spPr bwMode="auto">
          <a:xfrm>
            <a:off x="5076056" y="3573016"/>
            <a:ext cx="1022363" cy="891728"/>
          </a:xfrm>
          <a:prstGeom prst="rect">
            <a:avLst/>
          </a:prstGeom>
          <a:noFill/>
          <a:ln w="9525">
            <a:noFill/>
            <a:miter lim="800000"/>
            <a:headEnd/>
            <a:tailEnd/>
          </a:ln>
        </p:spPr>
      </p:pic>
      <p:pic>
        <p:nvPicPr>
          <p:cNvPr id="286726" name="Picture 6"/>
          <p:cNvPicPr>
            <a:picLocks noChangeAspect="1" noChangeArrowheads="1"/>
          </p:cNvPicPr>
          <p:nvPr/>
        </p:nvPicPr>
        <p:blipFill>
          <a:blip r:embed="rId6" cstate="print"/>
          <a:srcRect/>
          <a:stretch>
            <a:fillRect/>
          </a:stretch>
        </p:blipFill>
        <p:spPr bwMode="auto">
          <a:xfrm>
            <a:off x="3995936" y="3513800"/>
            <a:ext cx="1008112" cy="875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5"/>
          <p:cNvSpPr>
            <a:spLocks noGrp="1"/>
          </p:cNvSpPr>
          <p:nvPr>
            <p:ph type="sldNum" sz="quarter" idx="12"/>
          </p:nvPr>
        </p:nvSpPr>
        <p:spPr/>
        <p:txBody>
          <a:bodyPr/>
          <a:lstStyle/>
          <a:p>
            <a:fld id="{1E68C07A-35D5-4C6B-9064-F4409950C19E}" type="slidenum">
              <a:rPr lang="en-US" altLang="ja-JP"/>
              <a:pPr/>
              <a:t>30</a:t>
            </a:fld>
            <a:endParaRPr lang="en-US" altLang="ja-JP"/>
          </a:p>
        </p:txBody>
      </p:sp>
      <p:sp>
        <p:nvSpPr>
          <p:cNvPr id="53250" name="Rectangle 2"/>
          <p:cNvSpPr>
            <a:spLocks noGrp="1" noChangeArrowheads="1"/>
          </p:cNvSpPr>
          <p:nvPr>
            <p:ph type="title"/>
          </p:nvPr>
        </p:nvSpPr>
        <p:spPr/>
        <p:txBody>
          <a:bodyPr/>
          <a:lstStyle/>
          <a:p>
            <a:r>
              <a:rPr lang="en-US" altLang="ja-JP"/>
              <a:t>S P A R S-J</a:t>
            </a:r>
          </a:p>
        </p:txBody>
      </p:sp>
      <p:pic>
        <p:nvPicPr>
          <p:cNvPr id="53251" name="Picture 3" descr="BD06496_"/>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650" y="2349500"/>
            <a:ext cx="1370013" cy="1439863"/>
          </a:xfrm>
          <a:prstGeom prst="rect">
            <a:avLst/>
          </a:prstGeom>
          <a:noFill/>
          <a:extLst>
            <a:ext uri="{909E8E84-426E-40DD-AFC4-6F175D3DCCD1}">
              <a14:hiddenFill xmlns="" xmlns:a14="http://schemas.microsoft.com/office/drawing/2010/main">
                <a:solidFill>
                  <a:srgbClr val="FFFFFF"/>
                </a:solidFill>
              </a14:hiddenFill>
            </a:ext>
          </a:extLst>
        </p:spPr>
      </p:pic>
      <p:sp>
        <p:nvSpPr>
          <p:cNvPr id="53252" name="AutoShape 4"/>
          <p:cNvSpPr>
            <a:spLocks noChangeArrowheads="1"/>
          </p:cNvSpPr>
          <p:nvPr/>
        </p:nvSpPr>
        <p:spPr bwMode="auto">
          <a:xfrm>
            <a:off x="3635375" y="2565400"/>
            <a:ext cx="4824413" cy="3025775"/>
          </a:xfrm>
          <a:prstGeom prst="roundRect">
            <a:avLst>
              <a:gd name="adj" fmla="val 16667"/>
            </a:avLst>
          </a:prstGeom>
          <a:solidFill>
            <a:srgbClr val="FFFF99"/>
          </a:solidFill>
          <a:ln w="9525" algn="ctr">
            <a:solidFill>
              <a:schemeClr val="accent2"/>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3253" name="AutoShape 5"/>
          <p:cNvSpPr>
            <a:spLocks noChangeArrowheads="1"/>
          </p:cNvSpPr>
          <p:nvPr/>
        </p:nvSpPr>
        <p:spPr bwMode="auto">
          <a:xfrm>
            <a:off x="3698875" y="3324225"/>
            <a:ext cx="720725" cy="215900"/>
          </a:xfrm>
          <a:prstGeom prst="rightArrow">
            <a:avLst>
              <a:gd name="adj1" fmla="val 50000"/>
              <a:gd name="adj2" fmla="val 83456"/>
            </a:avLst>
          </a:prstGeom>
          <a:solidFill>
            <a:schemeClr val="bg1"/>
          </a:solidFill>
          <a:ln w="28575" algn="ctr">
            <a:solidFill>
              <a:srgbClr val="0000FF"/>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3254" name="AutoShape 6"/>
          <p:cNvSpPr>
            <a:spLocks noChangeArrowheads="1"/>
          </p:cNvSpPr>
          <p:nvPr/>
        </p:nvSpPr>
        <p:spPr bwMode="auto">
          <a:xfrm>
            <a:off x="5867400" y="3284538"/>
            <a:ext cx="576263" cy="215900"/>
          </a:xfrm>
          <a:prstGeom prst="rightArrow">
            <a:avLst>
              <a:gd name="adj1" fmla="val 50000"/>
              <a:gd name="adj2" fmla="val 66728"/>
            </a:avLst>
          </a:prstGeom>
          <a:solidFill>
            <a:schemeClr val="bg1"/>
          </a:solidFill>
          <a:ln w="28575" algn="ctr">
            <a:solidFill>
              <a:srgbClr val="0000FF"/>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3255" name="AutoShape 7"/>
          <p:cNvSpPr>
            <a:spLocks noChangeArrowheads="1"/>
          </p:cNvSpPr>
          <p:nvPr/>
        </p:nvSpPr>
        <p:spPr bwMode="auto">
          <a:xfrm rot="5400000">
            <a:off x="6984206" y="3896519"/>
            <a:ext cx="287338" cy="215900"/>
          </a:xfrm>
          <a:prstGeom prst="rightArrow">
            <a:avLst>
              <a:gd name="adj1" fmla="val 50000"/>
              <a:gd name="adj2" fmla="val 33272"/>
            </a:avLst>
          </a:prstGeom>
          <a:solidFill>
            <a:schemeClr val="bg1"/>
          </a:solidFill>
          <a:ln w="28575" algn="ctr">
            <a:solidFill>
              <a:srgbClr val="0000FF"/>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3256" name="AutoShape 8"/>
          <p:cNvSpPr>
            <a:spLocks noChangeArrowheads="1"/>
          </p:cNvSpPr>
          <p:nvPr/>
        </p:nvSpPr>
        <p:spPr bwMode="auto">
          <a:xfrm>
            <a:off x="3692525" y="4556125"/>
            <a:ext cx="792163" cy="215900"/>
          </a:xfrm>
          <a:prstGeom prst="leftRightArrow">
            <a:avLst>
              <a:gd name="adj1" fmla="val 50000"/>
              <a:gd name="adj2" fmla="val 73382"/>
            </a:avLst>
          </a:prstGeom>
          <a:solidFill>
            <a:schemeClr val="bg1"/>
          </a:solidFill>
          <a:ln w="28575" algn="ctr">
            <a:solidFill>
              <a:srgbClr val="0000FF"/>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3257" name="AutoShape 9"/>
          <p:cNvSpPr>
            <a:spLocks noChangeArrowheads="1"/>
          </p:cNvSpPr>
          <p:nvPr/>
        </p:nvSpPr>
        <p:spPr bwMode="auto">
          <a:xfrm>
            <a:off x="5811838" y="4573588"/>
            <a:ext cx="760412" cy="215900"/>
          </a:xfrm>
          <a:prstGeom prst="leftRightArrow">
            <a:avLst>
              <a:gd name="adj1" fmla="val 50000"/>
              <a:gd name="adj2" fmla="val 70441"/>
            </a:avLst>
          </a:prstGeom>
          <a:solidFill>
            <a:schemeClr val="bg1"/>
          </a:solidFill>
          <a:ln w="28575" algn="ctr">
            <a:solidFill>
              <a:srgbClr val="0000FF"/>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pic>
        <p:nvPicPr>
          <p:cNvPr id="53258" name="Picture 10" descr="j029202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5650" y="4508500"/>
            <a:ext cx="1295400" cy="122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9" name="Line 11"/>
          <p:cNvSpPr>
            <a:spLocks noChangeShapeType="1"/>
          </p:cNvSpPr>
          <p:nvPr/>
        </p:nvSpPr>
        <p:spPr bwMode="auto">
          <a:xfrm>
            <a:off x="2411413" y="3429000"/>
            <a:ext cx="1008062" cy="0"/>
          </a:xfrm>
          <a:prstGeom prst="line">
            <a:avLst/>
          </a:prstGeom>
          <a:noFill/>
          <a:ln w="381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3260" name="Line 12"/>
          <p:cNvSpPr>
            <a:spLocks noChangeShapeType="1"/>
          </p:cNvSpPr>
          <p:nvPr/>
        </p:nvSpPr>
        <p:spPr bwMode="auto">
          <a:xfrm>
            <a:off x="2555875" y="4724400"/>
            <a:ext cx="1008063" cy="0"/>
          </a:xfrm>
          <a:prstGeom prst="line">
            <a:avLst/>
          </a:prstGeom>
          <a:noFill/>
          <a:ln w="38100">
            <a:solidFill>
              <a:schemeClr val="accent2"/>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3261" name="Rectangle 13"/>
          <p:cNvSpPr>
            <a:spLocks noChangeArrowheads="1"/>
          </p:cNvSpPr>
          <p:nvPr/>
        </p:nvSpPr>
        <p:spPr bwMode="auto">
          <a:xfrm>
            <a:off x="250825" y="3863975"/>
            <a:ext cx="3409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Internet / Corporate Component</a:t>
            </a:r>
          </a:p>
        </p:txBody>
      </p:sp>
      <p:sp>
        <p:nvSpPr>
          <p:cNvPr id="53262" name="Rectangle 14"/>
          <p:cNvSpPr>
            <a:spLocks noChangeArrowheads="1"/>
          </p:cNvSpPr>
          <p:nvPr/>
        </p:nvSpPr>
        <p:spPr bwMode="auto">
          <a:xfrm>
            <a:off x="323850" y="5664200"/>
            <a:ext cx="3321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Software Component Searcher</a:t>
            </a:r>
          </a:p>
        </p:txBody>
      </p:sp>
      <p:sp>
        <p:nvSpPr>
          <p:cNvPr id="53263" name="Rectangle 15"/>
          <p:cNvSpPr>
            <a:spLocks noChangeArrowheads="1"/>
          </p:cNvSpPr>
          <p:nvPr/>
        </p:nvSpPr>
        <p:spPr bwMode="auto">
          <a:xfrm>
            <a:off x="4500563" y="2973388"/>
            <a:ext cx="1223962" cy="7921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Component</a:t>
            </a:r>
          </a:p>
          <a:p>
            <a:pPr algn="ctr"/>
            <a:r>
              <a:rPr lang="en-US" altLang="ja-JP" sz="1400" b="1"/>
              <a:t>Collection</a:t>
            </a:r>
          </a:p>
        </p:txBody>
      </p:sp>
      <p:sp>
        <p:nvSpPr>
          <p:cNvPr id="53264" name="Rectangle 16"/>
          <p:cNvSpPr>
            <a:spLocks noChangeArrowheads="1"/>
          </p:cNvSpPr>
          <p:nvPr/>
        </p:nvSpPr>
        <p:spPr bwMode="auto">
          <a:xfrm>
            <a:off x="6516688" y="2971800"/>
            <a:ext cx="1223962" cy="79216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Classification/</a:t>
            </a:r>
          </a:p>
          <a:p>
            <a:pPr algn="ctr"/>
            <a:r>
              <a:rPr lang="en-US" altLang="ja-JP" sz="1400" b="1"/>
              <a:t>Analysis</a:t>
            </a:r>
          </a:p>
        </p:txBody>
      </p:sp>
      <p:sp>
        <p:nvSpPr>
          <p:cNvPr id="53265" name="AutoShape 17"/>
          <p:cNvSpPr>
            <a:spLocks noChangeArrowheads="1"/>
          </p:cNvSpPr>
          <p:nvPr/>
        </p:nvSpPr>
        <p:spPr bwMode="auto">
          <a:xfrm>
            <a:off x="6659563" y="4221163"/>
            <a:ext cx="1152525" cy="1008062"/>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Component</a:t>
            </a:r>
          </a:p>
          <a:p>
            <a:pPr algn="ctr"/>
            <a:r>
              <a:rPr lang="en-US" altLang="ja-JP" sz="1400" b="1"/>
              <a:t>Archive </a:t>
            </a:r>
          </a:p>
        </p:txBody>
      </p:sp>
      <p:sp>
        <p:nvSpPr>
          <p:cNvPr id="53266" name="Rectangle 18"/>
          <p:cNvSpPr>
            <a:spLocks noChangeArrowheads="1"/>
          </p:cNvSpPr>
          <p:nvPr/>
        </p:nvSpPr>
        <p:spPr bwMode="auto">
          <a:xfrm>
            <a:off x="4500563" y="4221163"/>
            <a:ext cx="1223962" cy="7921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Query </a:t>
            </a:r>
          </a:p>
          <a:p>
            <a:pPr algn="ctr"/>
            <a:r>
              <a:rPr lang="en-US" altLang="ja-JP" sz="1400" b="1"/>
              <a:t>Creation</a:t>
            </a:r>
          </a:p>
        </p:txBody>
      </p:sp>
      <p:sp>
        <p:nvSpPr>
          <p:cNvPr id="53267" name="Rectangle 19"/>
          <p:cNvSpPr>
            <a:spLocks noChangeArrowheads="1"/>
          </p:cNvSpPr>
          <p:nvPr/>
        </p:nvSpPr>
        <p:spPr bwMode="auto">
          <a:xfrm>
            <a:off x="900113" y="1703388"/>
            <a:ext cx="7296150" cy="33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pPr>
            <a:r>
              <a:rPr lang="en-US" altLang="ja-JP" u="sng">
                <a:solidFill>
                  <a:srgbClr val="FF0000"/>
                </a:solidFill>
              </a:rPr>
              <a:t>S</a:t>
            </a:r>
            <a:r>
              <a:rPr lang="en-US" altLang="ja-JP"/>
              <a:t>oftware </a:t>
            </a:r>
            <a:r>
              <a:rPr lang="en-US" altLang="ja-JP" u="sng">
                <a:solidFill>
                  <a:srgbClr val="FF0000"/>
                </a:solidFill>
              </a:rPr>
              <a:t>P</a:t>
            </a:r>
            <a:r>
              <a:rPr lang="en-US" altLang="ja-JP"/>
              <a:t>roduct </a:t>
            </a:r>
            <a:r>
              <a:rPr lang="en-US" altLang="ja-JP" u="sng">
                <a:solidFill>
                  <a:srgbClr val="FF0000"/>
                </a:solidFill>
              </a:rPr>
              <a:t>A</a:t>
            </a:r>
            <a:r>
              <a:rPr lang="en-US" altLang="ja-JP"/>
              <a:t>rchiving, Analyzing and </a:t>
            </a:r>
            <a:r>
              <a:rPr lang="en-US" altLang="ja-JP" u="sng">
                <a:solidFill>
                  <a:srgbClr val="FF0000"/>
                </a:solidFill>
              </a:rPr>
              <a:t>R</a:t>
            </a:r>
            <a:r>
              <a:rPr lang="en-US" altLang="ja-JP"/>
              <a:t>etrieving </a:t>
            </a:r>
            <a:r>
              <a:rPr lang="en-US" altLang="ja-JP" u="sng">
                <a:solidFill>
                  <a:srgbClr val="FF0000"/>
                </a:solidFill>
              </a:rPr>
              <a:t>S</a:t>
            </a:r>
            <a:r>
              <a:rPr lang="en-US" altLang="ja-JP"/>
              <a:t>ystem for </a:t>
            </a:r>
            <a:r>
              <a:rPr lang="en-US" altLang="ja-JP" u="sng">
                <a:solidFill>
                  <a:srgbClr val="FF0000"/>
                </a:solidFill>
              </a:rPr>
              <a:t>J</a:t>
            </a:r>
            <a:r>
              <a:rPr lang="en-US" altLang="ja-JP"/>
              <a:t>ava</a:t>
            </a:r>
          </a:p>
        </p:txBody>
      </p:sp>
      <p:sp>
        <p:nvSpPr>
          <p:cNvPr id="53268" name="Text Box 20"/>
          <p:cNvSpPr txBox="1">
            <a:spLocks noChangeArrowheads="1"/>
          </p:cNvSpPr>
          <p:nvPr/>
        </p:nvSpPr>
        <p:spPr bwMode="auto">
          <a:xfrm>
            <a:off x="5632450" y="5657850"/>
            <a:ext cx="1149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SPARS-J</a:t>
            </a:r>
          </a:p>
        </p:txBody>
      </p:sp>
    </p:spTree>
    <p:extLst>
      <p:ext uri="{BB962C8B-B14F-4D97-AF65-F5344CB8AC3E}">
        <p14:creationId xmlns="" xmlns:p14="http://schemas.microsoft.com/office/powerpoint/2010/main" val="3026782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ja-JP" dirty="0" smtClean="0"/>
              <a:t>SPARS-J</a:t>
            </a:r>
            <a:r>
              <a:rPr lang="ja-JP" altLang="en-US" dirty="0" smtClean="0"/>
              <a:t> </a:t>
            </a:r>
            <a:r>
              <a:rPr lang="en-US" altLang="ja-JP" dirty="0" smtClean="0"/>
              <a:t>Portal</a:t>
            </a:r>
            <a:endParaRPr lang="ja-JP" altLang="en-US" dirty="0" smtClean="0"/>
          </a:p>
        </p:txBody>
      </p:sp>
      <p:sp>
        <p:nvSpPr>
          <p:cNvPr id="43012"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F7E27AC8-9E6A-4893-A374-B19DB4A828B3}" type="slidenum">
              <a:rPr lang="en-US" altLang="ja-JP" smtClean="0"/>
              <a:pPr eaLnBrk="1" hangingPunct="1"/>
              <a:t>31</a:t>
            </a:fld>
            <a:endParaRPr lang="en-US" altLang="ja-JP" smtClean="0"/>
          </a:p>
        </p:txBody>
      </p:sp>
      <p:pic>
        <p:nvPicPr>
          <p:cNvPr id="43021" name="Picture 13"/>
          <p:cNvPicPr>
            <a:picLocks noChangeAspect="1" noChangeArrowheads="1"/>
          </p:cNvPicPr>
          <p:nvPr/>
        </p:nvPicPr>
        <p:blipFill>
          <a:blip r:embed="rId2" cstate="print"/>
          <a:srcRect/>
          <a:stretch>
            <a:fillRect/>
          </a:stretch>
        </p:blipFill>
        <p:spPr bwMode="auto">
          <a:xfrm>
            <a:off x="1100138" y="1557338"/>
            <a:ext cx="69437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ja-JP" dirty="0" smtClean="0"/>
              <a:t>A Search Result</a:t>
            </a:r>
            <a:endParaRPr lang="ja-JP" altLang="en-US" dirty="0" smtClean="0"/>
          </a:p>
        </p:txBody>
      </p:sp>
      <p:sp>
        <p:nvSpPr>
          <p:cNvPr id="44036"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6D92F948-9E6D-44F3-8A32-0B5B5DA6AF0A}" type="slidenum">
              <a:rPr lang="en-US" altLang="ja-JP" smtClean="0"/>
              <a:pPr eaLnBrk="1" hangingPunct="1"/>
              <a:t>32</a:t>
            </a:fld>
            <a:endParaRPr lang="en-US" altLang="ja-JP" smtClean="0"/>
          </a:p>
        </p:txBody>
      </p:sp>
      <p:pic>
        <p:nvPicPr>
          <p:cNvPr id="44046" name="Picture 14"/>
          <p:cNvPicPr>
            <a:picLocks noChangeAspect="1" noChangeArrowheads="1"/>
          </p:cNvPicPr>
          <p:nvPr/>
        </p:nvPicPr>
        <p:blipFill>
          <a:blip r:embed="rId2" cstate="print"/>
          <a:srcRect/>
          <a:stretch>
            <a:fillRect/>
          </a:stretch>
        </p:blipFill>
        <p:spPr bwMode="auto">
          <a:xfrm>
            <a:off x="923925" y="1712937"/>
            <a:ext cx="729615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Displaying Source</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94CEB547-349A-441A-8FB7-19C9A3042A4E}" type="slidenum">
              <a:rPr lang="en-US" altLang="ja-JP" smtClean="0"/>
              <a:pPr>
                <a:defRPr/>
              </a:pPr>
              <a:t>33</a:t>
            </a:fld>
            <a:endParaRPr lang="en-US" altLang="ja-JP"/>
          </a:p>
        </p:txBody>
      </p:sp>
      <p:pic>
        <p:nvPicPr>
          <p:cNvPr id="281602" name="Picture 2"/>
          <p:cNvPicPr>
            <a:picLocks noChangeAspect="1" noChangeArrowheads="1"/>
          </p:cNvPicPr>
          <p:nvPr/>
        </p:nvPicPr>
        <p:blipFill>
          <a:blip r:embed="rId2" cstate="print"/>
          <a:srcRect/>
          <a:stretch>
            <a:fillRect/>
          </a:stretch>
        </p:blipFill>
        <p:spPr bwMode="auto">
          <a:xfrm>
            <a:off x="1043608" y="1556792"/>
            <a:ext cx="7458075"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A37F7D4E-6465-4399-97B7-67B767996836}" type="slidenum">
              <a:rPr lang="en-US" altLang="ja-JP" smtClean="0"/>
              <a:pPr eaLnBrk="1" hangingPunct="1"/>
              <a:t>34</a:t>
            </a:fld>
            <a:endParaRPr lang="en-US" altLang="ja-JP" dirty="0" smtClean="0"/>
          </a:p>
        </p:txBody>
      </p:sp>
      <p:sp>
        <p:nvSpPr>
          <p:cNvPr id="46084" name="Rectangle 5"/>
          <p:cNvSpPr>
            <a:spLocks noGrp="1" noChangeArrowheads="1"/>
          </p:cNvSpPr>
          <p:nvPr>
            <p:ph type="title"/>
          </p:nvPr>
        </p:nvSpPr>
        <p:spPr/>
        <p:txBody>
          <a:bodyPr/>
          <a:lstStyle/>
          <a:p>
            <a:r>
              <a:rPr lang="en-US" altLang="ja-JP" sz="4000" dirty="0" smtClean="0"/>
              <a:t>Similar Component Group</a:t>
            </a:r>
          </a:p>
        </p:txBody>
      </p:sp>
      <p:pic>
        <p:nvPicPr>
          <p:cNvPr id="278529" name="Picture 1"/>
          <p:cNvPicPr>
            <a:picLocks noChangeAspect="1" noChangeArrowheads="1"/>
          </p:cNvPicPr>
          <p:nvPr/>
        </p:nvPicPr>
        <p:blipFill>
          <a:blip r:embed="rId2" cstate="print"/>
          <a:srcRect/>
          <a:stretch>
            <a:fillRect/>
          </a:stretch>
        </p:blipFill>
        <p:spPr bwMode="auto">
          <a:xfrm>
            <a:off x="755576" y="1628800"/>
            <a:ext cx="741045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C70E70D4-2285-48B3-B554-BFBBD0FDFB42}" type="slidenum">
              <a:rPr lang="en-US" altLang="ja-JP" smtClean="0"/>
              <a:pPr eaLnBrk="1" hangingPunct="1"/>
              <a:t>35</a:t>
            </a:fld>
            <a:endParaRPr lang="en-US" altLang="ja-JP" dirty="0" smtClean="0"/>
          </a:p>
        </p:txBody>
      </p:sp>
      <p:sp>
        <p:nvSpPr>
          <p:cNvPr id="47108" name="Rectangle 5"/>
          <p:cNvSpPr>
            <a:spLocks noGrp="1" noChangeArrowheads="1"/>
          </p:cNvSpPr>
          <p:nvPr>
            <p:ph type="title"/>
          </p:nvPr>
        </p:nvSpPr>
        <p:spPr/>
        <p:txBody>
          <a:bodyPr/>
          <a:lstStyle/>
          <a:p>
            <a:r>
              <a:rPr lang="en-US" altLang="ja-JP" sz="4000" dirty="0" smtClean="0"/>
              <a:t>Callers</a:t>
            </a:r>
          </a:p>
        </p:txBody>
      </p:sp>
      <p:pic>
        <p:nvPicPr>
          <p:cNvPr id="277505" name="Picture 1"/>
          <p:cNvPicPr>
            <a:picLocks noChangeAspect="1" noChangeArrowheads="1"/>
          </p:cNvPicPr>
          <p:nvPr/>
        </p:nvPicPr>
        <p:blipFill>
          <a:blip r:embed="rId2" cstate="print"/>
          <a:srcRect/>
          <a:stretch>
            <a:fillRect/>
          </a:stretch>
        </p:blipFill>
        <p:spPr bwMode="auto">
          <a:xfrm>
            <a:off x="899592" y="1628800"/>
            <a:ext cx="714375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AC1B4E2A-4007-40B8-8BD6-764567CA6421}" type="slidenum">
              <a:rPr lang="en-US" altLang="ja-JP" smtClean="0"/>
              <a:pPr eaLnBrk="1" hangingPunct="1"/>
              <a:t>36</a:t>
            </a:fld>
            <a:endParaRPr lang="en-US" altLang="ja-JP" smtClean="0"/>
          </a:p>
        </p:txBody>
      </p:sp>
      <p:sp>
        <p:nvSpPr>
          <p:cNvPr id="48132" name="Rectangle 5"/>
          <p:cNvSpPr>
            <a:spLocks noGrp="1" noChangeArrowheads="1"/>
          </p:cNvSpPr>
          <p:nvPr>
            <p:ph type="title"/>
          </p:nvPr>
        </p:nvSpPr>
        <p:spPr/>
        <p:txBody>
          <a:bodyPr/>
          <a:lstStyle/>
          <a:p>
            <a:r>
              <a:rPr lang="en-US" altLang="ja-JP" sz="4000" dirty="0" err="1" smtClean="0"/>
              <a:t>Callees</a:t>
            </a:r>
            <a:endParaRPr lang="en-US" altLang="ja-JP" sz="4000" dirty="0" smtClean="0"/>
          </a:p>
        </p:txBody>
      </p:sp>
      <p:pic>
        <p:nvPicPr>
          <p:cNvPr id="276481" name="Picture 1"/>
          <p:cNvPicPr>
            <a:picLocks noChangeAspect="1" noChangeArrowheads="1"/>
          </p:cNvPicPr>
          <p:nvPr/>
        </p:nvPicPr>
        <p:blipFill>
          <a:blip r:embed="rId2" cstate="print"/>
          <a:srcRect/>
          <a:stretch>
            <a:fillRect/>
          </a:stretch>
        </p:blipFill>
        <p:spPr bwMode="auto">
          <a:xfrm>
            <a:off x="971600" y="1556792"/>
            <a:ext cx="7248525"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0E5771C1-2975-4193-9203-41242BF47109}" type="slidenum">
              <a:rPr lang="en-US" altLang="ja-JP" smtClean="0"/>
              <a:pPr eaLnBrk="1" hangingPunct="1"/>
              <a:t>37</a:t>
            </a:fld>
            <a:endParaRPr lang="en-US" altLang="ja-JP" smtClean="0"/>
          </a:p>
        </p:txBody>
      </p:sp>
      <p:sp>
        <p:nvSpPr>
          <p:cNvPr id="49156" name="Rectangle 5"/>
          <p:cNvSpPr>
            <a:spLocks noGrp="1" noChangeArrowheads="1"/>
          </p:cNvSpPr>
          <p:nvPr>
            <p:ph type="title"/>
          </p:nvPr>
        </p:nvSpPr>
        <p:spPr/>
        <p:txBody>
          <a:bodyPr/>
          <a:lstStyle/>
          <a:p>
            <a:r>
              <a:rPr lang="en-US" altLang="ja-JP" sz="4000" dirty="0" smtClean="0"/>
              <a:t>Metrics</a:t>
            </a:r>
          </a:p>
        </p:txBody>
      </p:sp>
      <p:pic>
        <p:nvPicPr>
          <p:cNvPr id="275457" name="Picture 1"/>
          <p:cNvPicPr>
            <a:picLocks noChangeAspect="1" noChangeArrowheads="1"/>
          </p:cNvPicPr>
          <p:nvPr/>
        </p:nvPicPr>
        <p:blipFill>
          <a:blip r:embed="rId2" cstate="print"/>
          <a:srcRect/>
          <a:stretch>
            <a:fillRect/>
          </a:stretch>
        </p:blipFill>
        <p:spPr bwMode="auto">
          <a:xfrm>
            <a:off x="899592" y="1556792"/>
            <a:ext cx="7162800"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ja-JP" dirty="0" smtClean="0"/>
              <a:t>Use Cases of SPARS-J</a:t>
            </a:r>
            <a:endParaRPr lang="ja-JP" altLang="en-US" dirty="0" smtClean="0"/>
          </a:p>
        </p:txBody>
      </p:sp>
      <p:sp>
        <p:nvSpPr>
          <p:cNvPr id="50179" name="Rectangle 3"/>
          <p:cNvSpPr>
            <a:spLocks noGrp="1" noChangeArrowheads="1"/>
          </p:cNvSpPr>
          <p:nvPr>
            <p:ph type="body" idx="1"/>
          </p:nvPr>
        </p:nvSpPr>
        <p:spPr/>
        <p:txBody>
          <a:bodyPr/>
          <a:lstStyle/>
          <a:p>
            <a:pPr>
              <a:lnSpc>
                <a:spcPct val="90000"/>
              </a:lnSpc>
            </a:pPr>
            <a:r>
              <a:rPr lang="en-US" altLang="ja-JP" sz="2800" dirty="0" smtClean="0"/>
              <a:t>Source code management in a project</a:t>
            </a:r>
          </a:p>
          <a:p>
            <a:pPr lvl="1">
              <a:lnSpc>
                <a:spcPct val="90000"/>
              </a:lnSpc>
            </a:pPr>
            <a:r>
              <a:rPr lang="en-US" altLang="ja-JP" sz="2400" dirty="0" smtClean="0"/>
              <a:t>See code developed by others</a:t>
            </a:r>
          </a:p>
          <a:p>
            <a:pPr lvl="1">
              <a:lnSpc>
                <a:spcPct val="90000"/>
              </a:lnSpc>
            </a:pPr>
            <a:r>
              <a:rPr lang="en-US" altLang="ja-JP" sz="2400" dirty="0" smtClean="0"/>
              <a:t>See older versions</a:t>
            </a:r>
          </a:p>
          <a:p>
            <a:pPr>
              <a:lnSpc>
                <a:spcPct val="90000"/>
              </a:lnSpc>
            </a:pPr>
            <a:r>
              <a:rPr lang="en-US" altLang="ja-JP" sz="2800" dirty="0" smtClean="0"/>
              <a:t>Source code management through related projects</a:t>
            </a:r>
          </a:p>
          <a:p>
            <a:pPr lvl="1">
              <a:lnSpc>
                <a:spcPct val="90000"/>
              </a:lnSpc>
            </a:pPr>
            <a:r>
              <a:rPr lang="en-US" altLang="ja-JP" sz="2400" dirty="0" smtClean="0"/>
              <a:t>Component dependency can be seen</a:t>
            </a:r>
          </a:p>
          <a:p>
            <a:pPr lvl="1">
              <a:lnSpc>
                <a:spcPct val="90000"/>
              </a:lnSpc>
            </a:pPr>
            <a:r>
              <a:rPr lang="en-US" altLang="ja-JP" sz="2400" dirty="0" smtClean="0"/>
              <a:t>Reusability and newly-developed code are identified</a:t>
            </a:r>
          </a:p>
          <a:p>
            <a:pPr>
              <a:lnSpc>
                <a:spcPct val="90000"/>
              </a:lnSpc>
            </a:pPr>
            <a:r>
              <a:rPr lang="en-US" altLang="ja-JP" sz="2800" dirty="0" smtClean="0"/>
              <a:t>Source code management of overall organization</a:t>
            </a:r>
          </a:p>
          <a:p>
            <a:pPr lvl="1">
              <a:lnSpc>
                <a:spcPct val="90000"/>
              </a:lnSpc>
            </a:pPr>
            <a:r>
              <a:rPr lang="en-US" altLang="ja-JP" sz="2400" dirty="0" smtClean="0"/>
              <a:t>Components actually used and not used are identified</a:t>
            </a:r>
          </a:p>
          <a:p>
            <a:pPr lvl="1">
              <a:lnSpc>
                <a:spcPct val="90000"/>
              </a:lnSpc>
            </a:pPr>
            <a:r>
              <a:rPr lang="en-US" altLang="ja-JP" sz="2400" dirty="0" smtClean="0"/>
              <a:t>Overall asset in the organization can be seen</a:t>
            </a:r>
          </a:p>
          <a:p>
            <a:pPr lvl="1">
              <a:lnSpc>
                <a:spcPct val="90000"/>
              </a:lnSpc>
              <a:buNone/>
            </a:pPr>
            <a:endParaRPr lang="ja-JP" altLang="en-US" sz="2400" dirty="0" smtClean="0"/>
          </a:p>
        </p:txBody>
      </p:sp>
      <p:sp>
        <p:nvSpPr>
          <p:cNvPr id="50180"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55180D77-72D1-4327-A811-38551073A54C}" type="slidenum">
              <a:rPr lang="en-US" altLang="ja-JP" smtClean="0"/>
              <a:pPr eaLnBrk="1" hangingPunct="1"/>
              <a:t>38</a:t>
            </a:fld>
            <a:endParaRPr lang="en-US" altLang="ja-JP"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ja-JP" dirty="0" smtClean="0"/>
              <a:t>Applications</a:t>
            </a:r>
            <a:endParaRPr lang="ja-JP" altLang="en-US" dirty="0" smtClean="0"/>
          </a:p>
        </p:txBody>
      </p:sp>
      <p:sp>
        <p:nvSpPr>
          <p:cNvPr id="51203" name="Rectangle 3"/>
          <p:cNvSpPr>
            <a:spLocks noGrp="1" noChangeArrowheads="1"/>
          </p:cNvSpPr>
          <p:nvPr>
            <p:ph type="body" idx="1"/>
          </p:nvPr>
        </p:nvSpPr>
        <p:spPr/>
        <p:txBody>
          <a:bodyPr/>
          <a:lstStyle/>
          <a:p>
            <a:r>
              <a:rPr lang="en-US" altLang="ja-JP" dirty="0" smtClean="0"/>
              <a:t>Asset management of Lab</a:t>
            </a:r>
            <a:endParaRPr lang="ja-JP" altLang="en-US" dirty="0" smtClean="0"/>
          </a:p>
          <a:p>
            <a:r>
              <a:rPr lang="en-US" altLang="ja-JP" dirty="0" smtClean="0"/>
              <a:t>OSS management (300,000 classes)</a:t>
            </a:r>
          </a:p>
          <a:p>
            <a:r>
              <a:rPr lang="en-US" altLang="ja-JP" dirty="0" smtClean="0"/>
              <a:t>Java framework management of a software developer</a:t>
            </a:r>
          </a:p>
          <a:p>
            <a:r>
              <a:rPr lang="en-US" altLang="ja-JP" dirty="0" smtClean="0"/>
              <a:t>The organizational Java class asset management of a Japanese food major company</a:t>
            </a:r>
            <a:endParaRPr lang="ja-JP" altLang="en-US" dirty="0" smtClean="0"/>
          </a:p>
        </p:txBody>
      </p:sp>
      <p:sp>
        <p:nvSpPr>
          <p:cNvPr id="51204"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D1FFAF08-86D2-4F5F-8FD3-5CB5A3C920B6}" type="slidenum">
              <a:rPr lang="en-US" altLang="ja-JP" smtClean="0"/>
              <a:pPr eaLnBrk="1" hangingPunct="1"/>
              <a:t>39</a:t>
            </a:fld>
            <a:endParaRPr lang="en-US" altLang="ja-JP"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94CEB547-349A-441A-8FB7-19C9A3042A4E}" type="slidenum">
              <a:rPr lang="en-US" altLang="ja-JP" smtClean="0"/>
              <a:pPr>
                <a:defRPr/>
              </a:pPr>
              <a:t>4</a:t>
            </a:fld>
            <a:endParaRPr lang="en-US" altLang="ja-JP"/>
          </a:p>
        </p:txBody>
      </p:sp>
      <p:pic>
        <p:nvPicPr>
          <p:cNvPr id="5" name="Picture 4"/>
          <p:cNvPicPr>
            <a:picLocks noChangeAspect="1" noChangeArrowheads="1"/>
          </p:cNvPicPr>
          <p:nvPr/>
        </p:nvPicPr>
        <p:blipFill>
          <a:blip r:embed="rId2" cstate="print"/>
          <a:srcRect/>
          <a:stretch>
            <a:fillRect/>
          </a:stretch>
        </p:blipFill>
        <p:spPr bwMode="auto">
          <a:xfrm>
            <a:off x="539552" y="212837"/>
            <a:ext cx="6264696" cy="6645163"/>
          </a:xfrm>
          <a:prstGeom prst="rect">
            <a:avLst/>
          </a:prstGeom>
          <a:noFill/>
          <a:ln w="19050" algn="ctr">
            <a:noFill/>
            <a:miter lim="800000"/>
            <a:headEnd/>
            <a:tailEnd/>
          </a:ln>
        </p:spPr>
      </p:pic>
      <p:sp>
        <p:nvSpPr>
          <p:cNvPr id="7" name="テキスト ボックス 6"/>
          <p:cNvSpPr txBox="1"/>
          <p:nvPr/>
        </p:nvSpPr>
        <p:spPr>
          <a:xfrm>
            <a:off x="6804248" y="476672"/>
            <a:ext cx="2088232" cy="1754326"/>
          </a:xfrm>
          <a:prstGeom prst="rect">
            <a:avLst/>
          </a:prstGeom>
          <a:noFill/>
        </p:spPr>
        <p:txBody>
          <a:bodyPr wrap="square" rtlCol="0">
            <a:spAutoFit/>
          </a:bodyPr>
          <a:lstStyle/>
          <a:p>
            <a:r>
              <a:rPr kumimoji="1" lang="en-US" altLang="ja-JP" dirty="0" smtClean="0">
                <a:latin typeface="Arial Black" pitchFamily="34" charset="0"/>
              </a:rPr>
              <a:t>Code Clones</a:t>
            </a:r>
            <a:r>
              <a:rPr kumimoji="1" lang="en-US" altLang="ja-JP" dirty="0" smtClean="0"/>
              <a:t> in</a:t>
            </a:r>
          </a:p>
          <a:p>
            <a:r>
              <a:rPr lang="en-US" altLang="ja-JP" dirty="0" smtClean="0"/>
              <a:t>FreeBSD Ports Collection</a:t>
            </a:r>
          </a:p>
          <a:p>
            <a:endParaRPr kumimoji="1" lang="en-US" altLang="ja-JP" dirty="0" smtClean="0"/>
          </a:p>
          <a:p>
            <a:r>
              <a:rPr lang="en-US" altLang="ja-JP" dirty="0" smtClean="0"/>
              <a:t>10.8GB  </a:t>
            </a:r>
            <a:br>
              <a:rPr lang="en-US" altLang="ja-JP" dirty="0" smtClean="0"/>
            </a:br>
            <a:r>
              <a:rPr lang="en-US" altLang="ja-JP" dirty="0" smtClean="0"/>
              <a:t>403M LOC in C</a:t>
            </a:r>
            <a:endParaRPr kumimoji="1" lang="ja-JP" altLang="en-US" dirty="0"/>
          </a:p>
        </p:txBody>
      </p:sp>
      <p:pic>
        <p:nvPicPr>
          <p:cNvPr id="8" name="Picture 4" descr="student-lab"/>
          <p:cNvPicPr>
            <a:picLocks noChangeAspect="1" noChangeArrowheads="1"/>
          </p:cNvPicPr>
          <p:nvPr/>
        </p:nvPicPr>
        <p:blipFill>
          <a:blip r:embed="rId3" cstate="print"/>
          <a:srcRect/>
          <a:stretch>
            <a:fillRect/>
          </a:stretch>
        </p:blipFill>
        <p:spPr bwMode="auto">
          <a:xfrm>
            <a:off x="6732240" y="3762634"/>
            <a:ext cx="2339752" cy="1754598"/>
          </a:xfrm>
          <a:prstGeom prst="rect">
            <a:avLst/>
          </a:prstGeom>
          <a:noFill/>
          <a:ln w="9525">
            <a:noFill/>
            <a:miter lim="800000"/>
            <a:headEnd/>
            <a:tailEnd/>
          </a:ln>
        </p:spPr>
      </p:pic>
      <p:sp>
        <p:nvSpPr>
          <p:cNvPr id="6" name="テキスト ボックス 5"/>
          <p:cNvSpPr txBox="1"/>
          <p:nvPr/>
        </p:nvSpPr>
        <p:spPr>
          <a:xfrm>
            <a:off x="6876256" y="5661248"/>
            <a:ext cx="2219518" cy="646331"/>
          </a:xfrm>
          <a:prstGeom prst="rect">
            <a:avLst/>
          </a:prstGeom>
          <a:noFill/>
        </p:spPr>
        <p:txBody>
          <a:bodyPr wrap="none" rtlCol="0">
            <a:spAutoFit/>
          </a:bodyPr>
          <a:lstStyle/>
          <a:p>
            <a:r>
              <a:rPr kumimoji="1" lang="en-US" altLang="ja-JP" dirty="0" smtClean="0"/>
              <a:t>80 PC Workstations</a:t>
            </a:r>
          </a:p>
          <a:p>
            <a:r>
              <a:rPr lang="en-US" altLang="ja-JP" dirty="0" smtClean="0"/>
              <a:t>2 days</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ctrTitle"/>
          </p:nvPr>
        </p:nvSpPr>
        <p:spPr/>
        <p:txBody>
          <a:bodyPr/>
          <a:lstStyle/>
          <a:p>
            <a:pPr eaLnBrk="1" hangingPunct="1"/>
            <a:r>
              <a:rPr lang="en-US" altLang="ja-JP" sz="4000" dirty="0" smtClean="0"/>
              <a:t>Software License Identification</a:t>
            </a:r>
          </a:p>
        </p:txBody>
      </p:sp>
      <p:sp>
        <p:nvSpPr>
          <p:cNvPr id="52227" name="Rectangle 5"/>
          <p:cNvSpPr>
            <a:spLocks noGrp="1" noChangeArrowheads="1"/>
          </p:cNvSpPr>
          <p:nvPr>
            <p:ph type="subTitle" idx="1"/>
          </p:nvPr>
        </p:nvSpPr>
        <p:spPr/>
        <p:txBody>
          <a:bodyPr/>
          <a:lstStyle/>
          <a:p>
            <a:pPr eaLnBrk="1" hangingPunct="1"/>
            <a:endParaRPr lang="en-US" altLang="ja-JP" smtClean="0"/>
          </a:p>
        </p:txBody>
      </p:sp>
      <p:sp>
        <p:nvSpPr>
          <p:cNvPr id="52228" name="スライド番号プレースホルダー 5"/>
          <p:cNvSpPr>
            <a:spLocks noGrp="1"/>
          </p:cNvSpPr>
          <p:nvPr>
            <p:ph type="sldNum" sz="quarter" idx="12"/>
          </p:nvPr>
        </p:nvSpPr>
        <p:spPr>
          <a:xfrm>
            <a:off x="6902450" y="6308725"/>
            <a:ext cx="2133600" cy="2159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229E8B20-17CA-42C2-BFD1-23F0083B56CF}" type="slidenum">
              <a:rPr lang="en-US" altLang="ja-JP" smtClean="0"/>
              <a:pPr eaLnBrk="1" hangingPunct="1"/>
              <a:t>40</a:t>
            </a:fld>
            <a:endParaRPr lang="en-US" altLang="ja-JP"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Software License</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Permissions of use, and requirements </a:t>
            </a:r>
            <a:r>
              <a:rPr lang="en-US" altLang="ja-JP" dirty="0"/>
              <a:t>and conditions to get </a:t>
            </a:r>
            <a:r>
              <a:rPr lang="en-US" altLang="ja-JP" dirty="0" smtClean="0"/>
              <a:t>such permission</a:t>
            </a:r>
          </a:p>
          <a:p>
            <a:r>
              <a:rPr lang="en-US" altLang="ja-JP" dirty="0" smtClean="0"/>
              <a:t>Software license identification</a:t>
            </a:r>
          </a:p>
          <a:p>
            <a:pPr lvl="1"/>
            <a:r>
              <a:rPr lang="en-US" altLang="ja-JP" dirty="0" smtClean="0"/>
              <a:t>Finding corresponding license statements from a known licenses database</a:t>
            </a:r>
          </a:p>
          <a:p>
            <a:r>
              <a:rPr lang="en-US" altLang="ja-JP" dirty="0" smtClean="0"/>
              <a:t>Needed for reusing a component (class, method and so on)</a:t>
            </a:r>
          </a:p>
          <a:p>
            <a:pPr lvl="1"/>
            <a:r>
              <a:rPr lang="en-US" altLang="ja-JP" dirty="0" smtClean="0"/>
              <a:t>If the license is not compatible with the </a:t>
            </a:r>
            <a:r>
              <a:rPr lang="en-US" altLang="ja-JP" smtClean="0"/>
              <a:t>license of </a:t>
            </a:r>
            <a:r>
              <a:rPr lang="en-US" altLang="ja-JP" dirty="0" smtClean="0"/>
              <a:t>the application, we cannot reuse it.</a:t>
            </a:r>
          </a:p>
          <a:p>
            <a:endParaRPr lang="en-US" altLang="ja-JP" dirty="0" smtClean="0"/>
          </a:p>
        </p:txBody>
      </p:sp>
      <p:sp>
        <p:nvSpPr>
          <p:cNvPr id="6" name="スライド番号プレースホルダ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kumimoji="1" lang="ja-JP" altLang="en-US" smtClean="0"/>
              <a:pPr/>
              <a:t>41</a:t>
            </a:fld>
            <a:endParaRPr kumimoji="1" lang="ja-JP" altLang="en-US"/>
          </a:p>
        </p:txBody>
      </p:sp>
    </p:spTree>
    <p:extLst>
      <p:ext uri="{BB962C8B-B14F-4D97-AF65-F5344CB8AC3E}">
        <p14:creationId xmlns="" xmlns:p14="http://schemas.microsoft.com/office/powerpoint/2010/main" val="26419126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C</a:t>
            </a:r>
            <a:r>
              <a:rPr kumimoji="1" lang="en-US" altLang="ja-JP" dirty="0" smtClean="0"/>
              <a:t>hallenges</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kumimoji="1" lang="en-US" altLang="ja-JP" dirty="0" smtClean="0"/>
              <a:t>Finding license statement</a:t>
            </a:r>
          </a:p>
          <a:p>
            <a:pPr lvl="1"/>
            <a:r>
              <a:rPr lang="en-US" altLang="ja-JP" dirty="0" smtClean="0"/>
              <a:t>(F1) License statements are usually mixed with other text</a:t>
            </a:r>
          </a:p>
          <a:p>
            <a:pPr lvl="1"/>
            <a:r>
              <a:rPr kumimoji="1" lang="en-US" altLang="ja-JP" dirty="0" smtClean="0"/>
              <a:t>(F2) Files might reference other file where the license is located</a:t>
            </a:r>
          </a:p>
          <a:p>
            <a:pPr lvl="1"/>
            <a:r>
              <a:rPr lang="en-US" altLang="ja-JP" dirty="0" smtClean="0"/>
              <a:t>(F3) Files might contain multiple licenses</a:t>
            </a:r>
            <a:endParaRPr kumimoji="1" lang="en-US" altLang="ja-JP" dirty="0" smtClean="0"/>
          </a:p>
          <a:p>
            <a:r>
              <a:rPr lang="en-US" altLang="ja-JP" dirty="0" smtClean="0"/>
              <a:t>Language related</a:t>
            </a:r>
          </a:p>
          <a:p>
            <a:pPr lvl="1"/>
            <a:r>
              <a:rPr lang="en-US" altLang="ja-JP" dirty="0" smtClean="0"/>
              <a:t>(L1) License statements contain spelling errors</a:t>
            </a:r>
          </a:p>
          <a:p>
            <a:pPr lvl="1"/>
            <a:r>
              <a:rPr lang="en-US" altLang="ja-JP" dirty="0" smtClean="0"/>
              <a:t>(L2) A license is can be represented in different ways</a:t>
            </a:r>
          </a:p>
          <a:p>
            <a:pPr lvl="1"/>
            <a:r>
              <a:rPr lang="en-US" altLang="ja-JP" dirty="0" smtClean="0"/>
              <a:t>(L3) Licensors change the spelling/grammar of the license statement</a:t>
            </a:r>
          </a:p>
          <a:p>
            <a:r>
              <a:rPr lang="en-US" altLang="ja-JP" dirty="0" smtClean="0"/>
              <a:t>License customization</a:t>
            </a:r>
          </a:p>
          <a:p>
            <a:pPr lvl="1"/>
            <a:r>
              <a:rPr kumimoji="1" lang="en-US" altLang="ja-JP" dirty="0" smtClean="0"/>
              <a:t>(C1) Several licenses must be customized when used</a:t>
            </a:r>
          </a:p>
          <a:p>
            <a:pPr lvl="1"/>
            <a:r>
              <a:rPr lang="en-US" altLang="ja-JP" dirty="0" smtClean="0"/>
              <a:t>(C2) Licensors modify, add or remove conditions to well known licenses</a:t>
            </a:r>
          </a:p>
          <a:p>
            <a:pPr lvl="1"/>
            <a:r>
              <a:rPr kumimoji="1" lang="en-US" altLang="ja-JP" dirty="0" smtClean="0"/>
              <a:t>(C3) Licensors modify licenses for various intents</a:t>
            </a:r>
            <a:endParaRPr kumimoji="1" lang="ja-JP" altLang="en-US" dirty="0"/>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42</a:t>
            </a:fld>
            <a:endParaRPr lang="ja-JP" altLang="en-US" dirty="0"/>
          </a:p>
        </p:txBody>
      </p:sp>
    </p:spTree>
    <p:extLst>
      <p:ext uri="{BB962C8B-B14F-4D97-AF65-F5344CB8AC3E}">
        <p14:creationId xmlns="" xmlns:p14="http://schemas.microsoft.com/office/powerpoint/2010/main" val="2453410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0" indent="0"/>
            <a:r>
              <a:rPr lang="en-US" altLang="ja-JP" sz="4000" dirty="0" smtClean="0"/>
              <a:t>Finding License Statement</a:t>
            </a:r>
            <a:endParaRPr lang="en-US" altLang="ja-JP" sz="4000" dirty="0"/>
          </a:p>
        </p:txBody>
      </p:sp>
      <p:sp>
        <p:nvSpPr>
          <p:cNvPr id="3" name="コンテンツ プレースホルダー 2"/>
          <p:cNvSpPr>
            <a:spLocks noGrp="1"/>
          </p:cNvSpPr>
          <p:nvPr>
            <p:ph idx="1"/>
          </p:nvPr>
        </p:nvSpPr>
        <p:spPr>
          <a:xfrm>
            <a:off x="457200" y="1600200"/>
            <a:ext cx="8229600" cy="1324743"/>
          </a:xfrm>
        </p:spPr>
        <p:txBody>
          <a:bodyPr>
            <a:normAutofit/>
          </a:bodyPr>
          <a:lstStyle/>
          <a:p>
            <a:pPr marL="0" indent="0">
              <a:buNone/>
            </a:pPr>
            <a:r>
              <a:rPr kumimoji="1" lang="en-US" altLang="ja-JP" dirty="0" smtClean="0"/>
              <a:t>The first comments of a file contain text that is not part of the license statement</a:t>
            </a:r>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43</a:t>
            </a:fld>
            <a:endParaRPr lang="ja-JP" altLang="en-US" dirty="0"/>
          </a:p>
        </p:txBody>
      </p:sp>
      <p:sp>
        <p:nvSpPr>
          <p:cNvPr id="8" name="テキスト ボックス 7"/>
          <p:cNvSpPr txBox="1"/>
          <p:nvPr/>
        </p:nvSpPr>
        <p:spPr>
          <a:xfrm>
            <a:off x="536810" y="2450792"/>
            <a:ext cx="6161110" cy="3477875"/>
          </a:xfrm>
          <a:prstGeom prst="rect">
            <a:avLst/>
          </a:prstGeom>
          <a:noFill/>
        </p:spPr>
        <p:txBody>
          <a:bodyPr wrap="none" rtlCol="0">
            <a:spAutoFit/>
          </a:bodyPr>
          <a:lstStyle/>
          <a:p>
            <a:r>
              <a:rPr kumimoji="1" lang="en-US" altLang="ja-JP" sz="2000" dirty="0" smtClean="0">
                <a:latin typeface="Calibri" pitchFamily="34" charset="0"/>
              </a:rPr>
              <a:t>/*</a:t>
            </a:r>
          </a:p>
          <a:p>
            <a:r>
              <a:rPr lang="en-US" altLang="ja-JP" sz="2000" dirty="0">
                <a:latin typeface="Calibri" pitchFamily="34" charset="0"/>
              </a:rPr>
              <a:t> </a:t>
            </a:r>
            <a:r>
              <a:rPr lang="en-US" altLang="ja-JP" sz="2000" dirty="0" smtClean="0">
                <a:latin typeface="Calibri" pitchFamily="34" charset="0"/>
              </a:rPr>
              <a:t> *    This file includes utility functions</a:t>
            </a:r>
            <a:r>
              <a:rPr kumimoji="1" lang="en-US" altLang="ja-JP" sz="2000" dirty="0" smtClean="0">
                <a:latin typeface="Calibri" pitchFamily="34" charset="0"/>
              </a:rPr>
              <a:t> </a:t>
            </a:r>
          </a:p>
          <a:p>
            <a:r>
              <a:rPr lang="ja-JP" altLang="en-US" sz="2000" dirty="0">
                <a:latin typeface="Calibri" pitchFamily="34" charset="0"/>
              </a:rPr>
              <a:t> </a:t>
            </a:r>
            <a:r>
              <a:rPr lang="ja-JP" altLang="en-US" sz="2000" dirty="0" smtClean="0">
                <a:latin typeface="Calibri" pitchFamily="34" charset="0"/>
              </a:rPr>
              <a:t> </a:t>
            </a:r>
            <a:r>
              <a:rPr kumimoji="1" lang="en-US" altLang="ja-JP" sz="2000" dirty="0" smtClean="0">
                <a:latin typeface="Calibri" pitchFamily="34" charset="0"/>
              </a:rPr>
              <a:t>…</a:t>
            </a:r>
          </a:p>
          <a:p>
            <a:r>
              <a:rPr kumimoji="1" lang="en-US" altLang="ja-JP" sz="2000" dirty="0" smtClean="0">
                <a:latin typeface="Calibri" pitchFamily="34" charset="0"/>
              </a:rPr>
              <a:t>  *    </a:t>
            </a:r>
            <a:r>
              <a:rPr lang="en-US" altLang="ja-JP" sz="2000" dirty="0">
                <a:latin typeface="Calibri" pitchFamily="34" charset="0"/>
              </a:rPr>
              <a:t>Copyright (C) </a:t>
            </a:r>
            <a:r>
              <a:rPr lang="en-US" altLang="ja-JP" sz="2000" dirty="0" smtClean="0">
                <a:latin typeface="Calibri" pitchFamily="34" charset="0"/>
              </a:rPr>
              <a:t>2010 foo</a:t>
            </a:r>
          </a:p>
          <a:p>
            <a:r>
              <a:rPr kumimoji="1" lang="en-US" altLang="ja-JP" sz="2000" dirty="0">
                <a:latin typeface="Calibri" pitchFamily="34" charset="0"/>
              </a:rPr>
              <a:t> </a:t>
            </a:r>
            <a:r>
              <a:rPr kumimoji="1" lang="en-US" altLang="ja-JP" sz="2000" dirty="0" smtClean="0">
                <a:latin typeface="Calibri" pitchFamily="34" charset="0"/>
              </a:rPr>
              <a:t> *    </a:t>
            </a:r>
          </a:p>
          <a:p>
            <a:r>
              <a:rPr lang="en-US" altLang="ja-JP" sz="2000" dirty="0">
                <a:latin typeface="Calibri" pitchFamily="34" charset="0"/>
              </a:rPr>
              <a:t> </a:t>
            </a:r>
            <a:r>
              <a:rPr lang="en-US" altLang="ja-JP" sz="2000" dirty="0" smtClean="0">
                <a:latin typeface="Calibri" pitchFamily="34" charset="0"/>
              </a:rPr>
              <a:t> *    </a:t>
            </a:r>
            <a:r>
              <a:rPr lang="en-US" altLang="ja-JP" sz="2000" dirty="0">
                <a:latin typeface="Calibri" pitchFamily="34" charset="0"/>
              </a:rPr>
              <a:t>This program is free software: you can </a:t>
            </a:r>
            <a:r>
              <a:rPr lang="en-US" altLang="ja-JP" sz="2000" dirty="0" smtClean="0">
                <a:latin typeface="Calibri" pitchFamily="34" charset="0"/>
              </a:rPr>
              <a:t>redistribute ...</a:t>
            </a:r>
            <a:endParaRPr kumimoji="1" lang="en-US" altLang="ja-JP" sz="2000" dirty="0" smtClean="0">
              <a:latin typeface="Calibri" pitchFamily="34" charset="0"/>
            </a:endParaRPr>
          </a:p>
          <a:p>
            <a:r>
              <a:rPr lang="en-US" altLang="ja-JP" sz="2000" dirty="0">
                <a:latin typeface="Calibri" pitchFamily="34" charset="0"/>
              </a:rPr>
              <a:t> </a:t>
            </a:r>
            <a:r>
              <a:rPr lang="en-US" altLang="ja-JP" sz="2000" dirty="0" smtClean="0">
                <a:latin typeface="Calibri" pitchFamily="34" charset="0"/>
              </a:rPr>
              <a:t> …</a:t>
            </a:r>
          </a:p>
          <a:p>
            <a:r>
              <a:rPr kumimoji="1" lang="en-US" altLang="ja-JP" sz="2000" dirty="0">
                <a:latin typeface="Calibri" pitchFamily="34" charset="0"/>
              </a:rPr>
              <a:t> </a:t>
            </a:r>
            <a:r>
              <a:rPr kumimoji="1" lang="en-US" altLang="ja-JP" sz="2000" dirty="0" smtClean="0">
                <a:latin typeface="Calibri" pitchFamily="34" charset="0"/>
              </a:rPr>
              <a:t> </a:t>
            </a:r>
            <a:r>
              <a:rPr lang="en-US" altLang="ja-JP" sz="2000" dirty="0" smtClean="0">
                <a:latin typeface="Calibri" pitchFamily="34" charset="0"/>
              </a:rPr>
              <a:t>*    </a:t>
            </a:r>
            <a:r>
              <a:rPr lang="en-US" altLang="ja-JP" sz="2000" dirty="0">
                <a:latin typeface="Calibri" pitchFamily="34" charset="0"/>
              </a:rPr>
              <a:t>change log:</a:t>
            </a:r>
          </a:p>
          <a:p>
            <a:r>
              <a:rPr lang="en-US" altLang="ja-JP" sz="2000" dirty="0">
                <a:latin typeface="Calibri" pitchFamily="34" charset="0"/>
              </a:rPr>
              <a:t>  *    v2.1 Bug </a:t>
            </a:r>
            <a:r>
              <a:rPr lang="en-US" altLang="ja-JP" sz="2000" dirty="0" smtClean="0">
                <a:latin typeface="Calibri" pitchFamily="34" charset="0"/>
              </a:rPr>
              <a:t>fix</a:t>
            </a:r>
            <a:endParaRPr lang="en-US" altLang="ja-JP" sz="2000" dirty="0">
              <a:latin typeface="Calibri" pitchFamily="34" charset="0"/>
            </a:endParaRPr>
          </a:p>
          <a:p>
            <a:r>
              <a:rPr kumimoji="1" lang="en-US" altLang="ja-JP" sz="2000" dirty="0" smtClean="0">
                <a:latin typeface="Calibri" pitchFamily="34" charset="0"/>
              </a:rPr>
              <a:t> </a:t>
            </a:r>
            <a:r>
              <a:rPr lang="ja-JP" altLang="en-US" sz="2000" dirty="0" smtClean="0">
                <a:latin typeface="Calibri" pitchFamily="34" charset="0"/>
              </a:rPr>
              <a:t> </a:t>
            </a:r>
            <a:r>
              <a:rPr lang="en-US" altLang="ja-JP" sz="2000" dirty="0" smtClean="0">
                <a:latin typeface="Calibri" pitchFamily="34" charset="0"/>
              </a:rPr>
              <a:t>…</a:t>
            </a:r>
            <a:endParaRPr kumimoji="1" lang="en-US" altLang="ja-JP" sz="2000" dirty="0" smtClean="0">
              <a:latin typeface="Calibri" pitchFamily="34" charset="0"/>
            </a:endParaRPr>
          </a:p>
          <a:p>
            <a:r>
              <a:rPr lang="en-US" altLang="ja-JP" sz="2000" dirty="0">
                <a:latin typeface="Calibri" pitchFamily="34" charset="0"/>
              </a:rPr>
              <a:t> </a:t>
            </a:r>
            <a:r>
              <a:rPr lang="en-US" altLang="ja-JP" sz="2000" dirty="0" smtClean="0">
                <a:latin typeface="Calibri" pitchFamily="34" charset="0"/>
              </a:rPr>
              <a:t> */</a:t>
            </a:r>
            <a:r>
              <a:rPr kumimoji="1" lang="en-US" altLang="ja-JP" sz="2000" dirty="0" smtClean="0">
                <a:latin typeface="Calibri" pitchFamily="34" charset="0"/>
              </a:rPr>
              <a:t> </a:t>
            </a:r>
            <a:r>
              <a:rPr lang="ja-JP" altLang="en-US" sz="2000" dirty="0" smtClean="0">
                <a:latin typeface="Calibri" pitchFamily="34" charset="0"/>
              </a:rPr>
              <a:t> </a:t>
            </a:r>
            <a:r>
              <a:rPr kumimoji="1" lang="ja-JP" altLang="en-US" sz="2000" dirty="0" smtClean="0">
                <a:latin typeface="Calibri" pitchFamily="34" charset="0"/>
              </a:rPr>
              <a:t>　</a:t>
            </a:r>
            <a:endParaRPr kumimoji="1" lang="ja-JP" altLang="en-US" sz="2000" dirty="0">
              <a:latin typeface="Calibri" pitchFamily="34" charset="0"/>
            </a:endParaRPr>
          </a:p>
        </p:txBody>
      </p:sp>
      <p:sp>
        <p:nvSpPr>
          <p:cNvPr id="9" name="正方形/長方形 8"/>
          <p:cNvSpPr/>
          <p:nvPr/>
        </p:nvSpPr>
        <p:spPr>
          <a:xfrm>
            <a:off x="611560" y="2780928"/>
            <a:ext cx="6048672" cy="6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00649" y="3429064"/>
            <a:ext cx="6048672" cy="11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11560" y="4653136"/>
            <a:ext cx="604867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657528" y="2884294"/>
            <a:ext cx="2442272" cy="369332"/>
          </a:xfrm>
          <a:prstGeom prst="rect">
            <a:avLst/>
          </a:prstGeom>
          <a:noFill/>
        </p:spPr>
        <p:txBody>
          <a:bodyPr wrap="none" rtlCol="0">
            <a:spAutoFit/>
          </a:bodyPr>
          <a:lstStyle/>
          <a:p>
            <a:r>
              <a:rPr kumimoji="1" lang="en-US" altLang="ja-JP" dirty="0" smtClean="0">
                <a:latin typeface="Arial Black" pitchFamily="34" charset="0"/>
              </a:rPr>
              <a:t>Description of file</a:t>
            </a:r>
            <a:endParaRPr kumimoji="1" lang="ja-JP" altLang="en-US" dirty="0">
              <a:latin typeface="Arial Black" pitchFamily="34" charset="0"/>
            </a:endParaRPr>
          </a:p>
        </p:txBody>
      </p:sp>
      <p:sp>
        <p:nvSpPr>
          <p:cNvPr id="13" name="テキスト ボックス 12"/>
          <p:cNvSpPr txBox="1"/>
          <p:nvPr/>
        </p:nvSpPr>
        <p:spPr>
          <a:xfrm>
            <a:off x="6633729" y="3820398"/>
            <a:ext cx="2540311" cy="369332"/>
          </a:xfrm>
          <a:prstGeom prst="rect">
            <a:avLst/>
          </a:prstGeom>
          <a:noFill/>
        </p:spPr>
        <p:txBody>
          <a:bodyPr wrap="none" rtlCol="0">
            <a:spAutoFit/>
          </a:bodyPr>
          <a:lstStyle/>
          <a:p>
            <a:r>
              <a:rPr lang="en-US" altLang="ja-JP" dirty="0">
                <a:latin typeface="Arial Black" pitchFamily="34" charset="0"/>
              </a:rPr>
              <a:t>L</a:t>
            </a:r>
            <a:r>
              <a:rPr kumimoji="1" lang="en-US" altLang="ja-JP" dirty="0" smtClean="0">
                <a:latin typeface="Arial Black" pitchFamily="34" charset="0"/>
              </a:rPr>
              <a:t>icense statement</a:t>
            </a:r>
            <a:endParaRPr kumimoji="1" lang="ja-JP" altLang="en-US" dirty="0">
              <a:latin typeface="Arial Black" pitchFamily="34" charset="0"/>
            </a:endParaRPr>
          </a:p>
        </p:txBody>
      </p:sp>
      <p:sp>
        <p:nvSpPr>
          <p:cNvPr id="14" name="テキスト ボックス 13"/>
          <p:cNvSpPr txBox="1"/>
          <p:nvPr/>
        </p:nvSpPr>
        <p:spPr>
          <a:xfrm>
            <a:off x="6681112" y="5013176"/>
            <a:ext cx="1595309" cy="369332"/>
          </a:xfrm>
          <a:prstGeom prst="rect">
            <a:avLst/>
          </a:prstGeom>
          <a:noFill/>
        </p:spPr>
        <p:txBody>
          <a:bodyPr wrap="none" rtlCol="0">
            <a:spAutoFit/>
          </a:bodyPr>
          <a:lstStyle/>
          <a:p>
            <a:r>
              <a:rPr kumimoji="1" lang="en-US" altLang="ja-JP" dirty="0" smtClean="0">
                <a:latin typeface="Arial Black" pitchFamily="34" charset="0"/>
              </a:rPr>
              <a:t>Change log</a:t>
            </a:r>
            <a:endParaRPr kumimoji="1" lang="ja-JP" altLang="en-US" dirty="0">
              <a:latin typeface="Arial Black" pitchFamily="34" charset="0"/>
            </a:endParaRPr>
          </a:p>
        </p:txBody>
      </p:sp>
    </p:spTree>
    <p:extLst>
      <p:ext uri="{BB962C8B-B14F-4D97-AF65-F5344CB8AC3E}">
        <p14:creationId xmlns="" xmlns:p14="http://schemas.microsoft.com/office/powerpoint/2010/main" val="2303520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13792"/>
            <a:ext cx="8640960" cy="1143000"/>
          </a:xfrm>
        </p:spPr>
        <p:txBody>
          <a:bodyPr>
            <a:noAutofit/>
          </a:bodyPr>
          <a:lstStyle/>
          <a:p>
            <a:pPr lvl="1" algn="ctr"/>
            <a:r>
              <a:rPr lang="en-US" altLang="ja-JP" sz="4000" dirty="0" smtClean="0">
                <a:latin typeface="メイリオ" pitchFamily="50" charset="-128"/>
                <a:ea typeface="メイリオ" pitchFamily="50" charset="-128"/>
                <a:cs typeface="メイリオ" pitchFamily="50" charset="-128"/>
              </a:rPr>
              <a:t>Language Related Issues</a:t>
            </a:r>
            <a:endParaRPr lang="ja-JP" altLang="en-US" sz="4000" dirty="0">
              <a:latin typeface="メイリオ" pitchFamily="50" charset="-128"/>
              <a:ea typeface="メイリオ" pitchFamily="50" charset="-128"/>
              <a:cs typeface="メイリオ" pitchFamily="50" charset="-128"/>
            </a:endParaRPr>
          </a:p>
        </p:txBody>
      </p:sp>
      <p:sp>
        <p:nvSpPr>
          <p:cNvPr id="11" name="コンテンツ プレースホルダー 10"/>
          <p:cNvSpPr>
            <a:spLocks noGrp="1"/>
          </p:cNvSpPr>
          <p:nvPr>
            <p:ph idx="1"/>
          </p:nvPr>
        </p:nvSpPr>
        <p:spPr/>
        <p:txBody>
          <a:bodyPr>
            <a:normAutofit/>
          </a:bodyPr>
          <a:lstStyle/>
          <a:p>
            <a:pPr marL="0" indent="0">
              <a:buNone/>
            </a:pPr>
            <a:r>
              <a:rPr lang="en-US" altLang="ja-JP" dirty="0" smtClean="0"/>
              <a:t>The </a:t>
            </a:r>
            <a:r>
              <a:rPr lang="en-US" altLang="ja-JP" dirty="0"/>
              <a:t>licensors might change the spelling/grammar of the license </a:t>
            </a:r>
            <a:r>
              <a:rPr lang="en-US" altLang="ja-JP" dirty="0" smtClean="0"/>
              <a:t>statement</a:t>
            </a:r>
          </a:p>
          <a:p>
            <a:pPr marL="0" indent="0">
              <a:buNone/>
            </a:pPr>
            <a:endParaRPr kumimoji="1" lang="en-US" altLang="ja-JP" dirty="0" smtClean="0"/>
          </a:p>
          <a:p>
            <a:pPr marL="0" indent="0">
              <a:buNone/>
            </a:pPr>
            <a:r>
              <a:rPr lang="en-US" altLang="ja-JP" dirty="0" smtClean="0"/>
              <a:t>Example</a:t>
            </a:r>
            <a:endParaRPr kumimoji="1" lang="en-US" altLang="ja-JP" dirty="0"/>
          </a:p>
          <a:p>
            <a:pPr lvl="1"/>
            <a:r>
              <a:rPr lang="en-US" altLang="ja-JP" dirty="0"/>
              <a:t>"</a:t>
            </a:r>
            <a:r>
              <a:rPr lang="en-US" altLang="ja-JP" dirty="0" smtClean="0"/>
              <a:t>license</a:t>
            </a:r>
            <a:r>
              <a:rPr lang="en-US" altLang="ja-JP" dirty="0"/>
              <a:t>"</a:t>
            </a:r>
            <a:r>
              <a:rPr lang="ja-JP" altLang="en-US" dirty="0" smtClean="0"/>
              <a:t> → </a:t>
            </a:r>
            <a:r>
              <a:rPr lang="en-US" altLang="ja-JP" dirty="0" smtClean="0"/>
              <a:t>"</a:t>
            </a:r>
            <a:r>
              <a:rPr lang="en-US" altLang="ja-JP" dirty="0" err="1" smtClean="0"/>
              <a:t>licen</a:t>
            </a:r>
            <a:r>
              <a:rPr lang="en-US" altLang="ja-JP" dirty="0" err="1" smtClean="0">
                <a:solidFill>
                  <a:srgbClr val="C00000"/>
                </a:solidFill>
              </a:rPr>
              <a:t>c</a:t>
            </a:r>
            <a:r>
              <a:rPr lang="en-US" altLang="ja-JP" dirty="0" err="1" smtClean="0"/>
              <a:t>e</a:t>
            </a:r>
            <a:r>
              <a:rPr lang="en-US" altLang="ja-JP" dirty="0" smtClean="0"/>
              <a:t>"</a:t>
            </a:r>
          </a:p>
          <a:p>
            <a:pPr lvl="1"/>
            <a:r>
              <a:rPr kumimoji="1" lang="en-US" altLang="ja-JP" dirty="0" smtClean="0"/>
              <a:t>"it would be useful" </a:t>
            </a:r>
            <a:r>
              <a:rPr kumimoji="1" lang="ja-JP" altLang="en-US" dirty="0" smtClean="0"/>
              <a:t>→ </a:t>
            </a:r>
            <a:r>
              <a:rPr kumimoji="1" lang="en-US" altLang="ja-JP" dirty="0" smtClean="0"/>
              <a:t>"it </a:t>
            </a:r>
            <a:r>
              <a:rPr kumimoji="1" lang="en-US" altLang="ja-JP" dirty="0" smtClean="0">
                <a:solidFill>
                  <a:srgbClr val="C00000"/>
                </a:solidFill>
              </a:rPr>
              <a:t>will</a:t>
            </a:r>
            <a:r>
              <a:rPr kumimoji="1" lang="en-US" altLang="ja-JP" dirty="0" smtClean="0"/>
              <a:t> be useful"</a:t>
            </a:r>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44</a:t>
            </a:fld>
            <a:endParaRPr lang="ja-JP" altLang="en-US" dirty="0"/>
          </a:p>
        </p:txBody>
      </p:sp>
    </p:spTree>
    <p:extLst>
      <p:ext uri="{BB962C8B-B14F-4D97-AF65-F5344CB8AC3E}">
        <p14:creationId xmlns="" xmlns:p14="http://schemas.microsoft.com/office/powerpoint/2010/main" val="11368671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9776"/>
            <a:ext cx="8640960" cy="1143000"/>
          </a:xfrm>
        </p:spPr>
        <p:txBody>
          <a:bodyPr>
            <a:noAutofit/>
          </a:bodyPr>
          <a:lstStyle/>
          <a:p>
            <a:r>
              <a:rPr lang="en-US" altLang="ja-JP" sz="4000" dirty="0" smtClean="0"/>
              <a:t>License Customization</a:t>
            </a:r>
            <a:endParaRPr lang="ja-JP" altLang="en-US" sz="4000"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dirty="0"/>
              <a:t>Licensors modify, add or remove conditions to </a:t>
            </a:r>
            <a:r>
              <a:rPr lang="en-US" altLang="ja-JP" dirty="0" smtClean="0"/>
              <a:t>well-known </a:t>
            </a:r>
            <a:r>
              <a:rPr lang="en-US" altLang="ja-JP" dirty="0"/>
              <a:t>licenses </a:t>
            </a:r>
            <a:r>
              <a:rPr lang="en-US" altLang="ja-JP" dirty="0" smtClean="0"/>
              <a:t>to create a new license</a:t>
            </a:r>
          </a:p>
          <a:p>
            <a:endParaRPr lang="en-US" altLang="ja-JP" dirty="0" smtClean="0"/>
          </a:p>
          <a:p>
            <a:r>
              <a:rPr lang="en-US" altLang="ja-JP" dirty="0" smtClean="0"/>
              <a:t>Example</a:t>
            </a:r>
          </a:p>
          <a:p>
            <a:pPr marL="457200" lvl="1" indent="0">
              <a:buNone/>
            </a:pPr>
            <a:r>
              <a:rPr lang="en-US" altLang="ja-JP" dirty="0" smtClean="0"/>
              <a:t>	MIT/X11 license</a:t>
            </a:r>
          </a:p>
          <a:p>
            <a:pPr marL="914400" lvl="2" indent="0">
              <a:buNone/>
            </a:pPr>
            <a:r>
              <a:rPr lang="en-US" altLang="ja-JP" dirty="0"/>
              <a:t> </a:t>
            </a:r>
            <a:r>
              <a:rPr lang="en-US" altLang="ja-JP" dirty="0" smtClean="0"/>
              <a:t>  "Permission to use, copy, modify, </a:t>
            </a:r>
            <a:br>
              <a:rPr lang="en-US" altLang="ja-JP" dirty="0" smtClean="0"/>
            </a:br>
            <a:r>
              <a:rPr lang="en-US" altLang="ja-JP" dirty="0" smtClean="0"/>
              <a:t>distribute and sell this software ..."</a:t>
            </a:r>
          </a:p>
          <a:p>
            <a:pPr marL="914400" lvl="2" indent="0">
              <a:buNone/>
            </a:pPr>
            <a:r>
              <a:rPr lang="ja-JP" altLang="en-US" dirty="0"/>
              <a:t>→</a:t>
            </a:r>
            <a:r>
              <a:rPr lang="en-US" altLang="ja-JP" dirty="0"/>
              <a:t> </a:t>
            </a:r>
            <a:r>
              <a:rPr lang="en-US" altLang="ja-JP" dirty="0" smtClean="0"/>
              <a:t>"Permission </a:t>
            </a:r>
            <a:r>
              <a:rPr lang="en-US" altLang="ja-JP" dirty="0"/>
              <a:t>to use, copy, </a:t>
            </a:r>
            <a:r>
              <a:rPr lang="en-US" altLang="ja-JP" dirty="0" smtClean="0"/>
              <a:t>modify and </a:t>
            </a:r>
            <a:r>
              <a:rPr lang="en-US" altLang="ja-JP" dirty="0"/>
              <a:t>distribute </a:t>
            </a:r>
            <a:r>
              <a:rPr lang="en-US" altLang="ja-JP" dirty="0" smtClean="0"/>
              <a:t>            this </a:t>
            </a:r>
            <a:r>
              <a:rPr lang="en-US" altLang="ja-JP" dirty="0"/>
              <a:t>software </a:t>
            </a:r>
            <a:r>
              <a:rPr lang="en-US" altLang="ja-JP" dirty="0" smtClean="0"/>
              <a:t>..."</a:t>
            </a:r>
            <a:endParaRPr lang="en-US" altLang="ja-JP" dirty="0"/>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45</a:t>
            </a:fld>
            <a:endParaRPr lang="ja-JP" altLang="en-US" dirty="0"/>
          </a:p>
        </p:txBody>
      </p:sp>
      <p:cxnSp>
        <p:nvCxnSpPr>
          <p:cNvPr id="8" name="直線コネクタ 7"/>
          <p:cNvCxnSpPr/>
          <p:nvPr/>
        </p:nvCxnSpPr>
        <p:spPr>
          <a:xfrm>
            <a:off x="2699792" y="5229200"/>
            <a:ext cx="11521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2991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4077792" y="1576505"/>
            <a:ext cx="4814687" cy="8448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ndParaRPr>
          </a:p>
        </p:txBody>
      </p:sp>
      <p:sp>
        <p:nvSpPr>
          <p:cNvPr id="2" name="タイトル 1"/>
          <p:cNvSpPr>
            <a:spLocks noGrp="1"/>
          </p:cNvSpPr>
          <p:nvPr>
            <p:ph type="title"/>
          </p:nvPr>
        </p:nvSpPr>
        <p:spPr/>
        <p:txBody>
          <a:bodyPr>
            <a:noAutofit/>
          </a:bodyPr>
          <a:lstStyle/>
          <a:p>
            <a:r>
              <a:rPr lang="en-US" altLang="ja-JP" sz="2800" dirty="0" smtClean="0"/>
              <a:t>Multi-Knowledgebase Approach for License Identification</a:t>
            </a:r>
            <a:endParaRPr kumimoji="1" lang="ja-JP" altLang="en-US" sz="2800" dirty="0"/>
          </a:p>
        </p:txBody>
      </p:sp>
      <p:sp>
        <p:nvSpPr>
          <p:cNvPr id="5" name="スライド番号プレースホルダ 4"/>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kumimoji="1" lang="ja-JP" altLang="en-US" smtClean="0">
                <a:latin typeface="Calibri" pitchFamily="34" charset="0"/>
              </a:rPr>
              <a:pPr/>
              <a:t>46</a:t>
            </a:fld>
            <a:endParaRPr kumimoji="1" lang="ja-JP" altLang="en-US">
              <a:latin typeface="Calibri" pitchFamily="34" charset="0"/>
            </a:endParaRPr>
          </a:p>
        </p:txBody>
      </p:sp>
      <p:sp>
        <p:nvSpPr>
          <p:cNvPr id="7" name="正方形/長方形 6"/>
          <p:cNvSpPr/>
          <p:nvPr/>
        </p:nvSpPr>
        <p:spPr>
          <a:xfrm>
            <a:off x="784378" y="1899558"/>
            <a:ext cx="3132000" cy="399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chemeClr val="tx1"/>
                </a:solidFill>
                <a:latin typeface="Calibri" pitchFamily="34" charset="0"/>
              </a:rPr>
              <a:t>s</a:t>
            </a:r>
            <a:r>
              <a:rPr kumimoji="1" lang="en-US" altLang="ja-JP" sz="2000" dirty="0" smtClean="0">
                <a:solidFill>
                  <a:schemeClr val="tx1"/>
                </a:solidFill>
                <a:latin typeface="Calibri" pitchFamily="34" charset="0"/>
              </a:rPr>
              <a:t>ource </a:t>
            </a:r>
            <a:r>
              <a:rPr lang="en-US" altLang="ja-JP" sz="2000" dirty="0" smtClean="0">
                <a:solidFill>
                  <a:schemeClr val="tx1"/>
                </a:solidFill>
                <a:latin typeface="Calibri" pitchFamily="34" charset="0"/>
              </a:rPr>
              <a:t>f</a:t>
            </a:r>
            <a:r>
              <a:rPr kumimoji="1" lang="en-US" altLang="ja-JP" sz="2000" dirty="0" smtClean="0">
                <a:solidFill>
                  <a:schemeClr val="tx1"/>
                </a:solidFill>
                <a:latin typeface="Calibri" pitchFamily="34" charset="0"/>
              </a:rPr>
              <a:t>ile</a:t>
            </a:r>
            <a:endParaRPr kumimoji="1" lang="ja-JP" altLang="en-US" sz="2000" dirty="0">
              <a:solidFill>
                <a:schemeClr val="tx1"/>
              </a:solidFill>
              <a:latin typeface="Calibri" pitchFamily="34" charset="0"/>
            </a:endParaRPr>
          </a:p>
        </p:txBody>
      </p:sp>
      <p:sp>
        <p:nvSpPr>
          <p:cNvPr id="13" name="正方形/長方形 12"/>
          <p:cNvSpPr/>
          <p:nvPr/>
        </p:nvSpPr>
        <p:spPr>
          <a:xfrm>
            <a:off x="773370" y="6041107"/>
            <a:ext cx="3132000" cy="32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chemeClr val="tx1"/>
                </a:solidFill>
                <a:latin typeface="Calibri" pitchFamily="34" charset="0"/>
              </a:rPr>
              <a:t>license name</a:t>
            </a:r>
          </a:p>
        </p:txBody>
      </p:sp>
      <p:sp>
        <p:nvSpPr>
          <p:cNvPr id="14" name="角丸四角形 13"/>
          <p:cNvSpPr/>
          <p:nvPr/>
        </p:nvSpPr>
        <p:spPr>
          <a:xfrm>
            <a:off x="784378" y="2508192"/>
            <a:ext cx="3132000" cy="360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Calibri" pitchFamily="34" charset="0"/>
              </a:rPr>
              <a:t>1. License Stmt. Extraction</a:t>
            </a:r>
            <a:endParaRPr kumimoji="1" lang="ja-JP" altLang="en-US" sz="2000" dirty="0">
              <a:solidFill>
                <a:schemeClr val="tx1"/>
              </a:solidFill>
              <a:latin typeface="Calibri" pitchFamily="34" charset="0"/>
            </a:endParaRPr>
          </a:p>
        </p:txBody>
      </p:sp>
      <p:sp>
        <p:nvSpPr>
          <p:cNvPr id="15" name="角丸四角形 14"/>
          <p:cNvSpPr/>
          <p:nvPr/>
        </p:nvSpPr>
        <p:spPr>
          <a:xfrm>
            <a:off x="784378" y="3088295"/>
            <a:ext cx="3132000" cy="360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Calibri" pitchFamily="34" charset="0"/>
              </a:rPr>
              <a:t>2. Text Segmentation</a:t>
            </a:r>
            <a:endParaRPr kumimoji="1" lang="ja-JP" altLang="en-US" sz="2000" dirty="0">
              <a:solidFill>
                <a:schemeClr val="tx1"/>
              </a:solidFill>
              <a:latin typeface="Calibri" pitchFamily="34" charset="0"/>
            </a:endParaRPr>
          </a:p>
        </p:txBody>
      </p:sp>
      <p:sp>
        <p:nvSpPr>
          <p:cNvPr id="16" name="角丸四角形 15"/>
          <p:cNvSpPr/>
          <p:nvPr/>
        </p:nvSpPr>
        <p:spPr>
          <a:xfrm>
            <a:off x="784378" y="3664155"/>
            <a:ext cx="3132000" cy="360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Calibri" pitchFamily="34" charset="0"/>
              </a:rPr>
              <a:t>3. Text normalization</a:t>
            </a:r>
            <a:endParaRPr kumimoji="1" lang="ja-JP" altLang="en-US" sz="2000" dirty="0">
              <a:solidFill>
                <a:schemeClr val="tx1"/>
              </a:solidFill>
              <a:latin typeface="Calibri" pitchFamily="34" charset="0"/>
            </a:endParaRPr>
          </a:p>
        </p:txBody>
      </p:sp>
      <p:sp>
        <p:nvSpPr>
          <p:cNvPr id="17" name="角丸四角形 16"/>
          <p:cNvSpPr/>
          <p:nvPr/>
        </p:nvSpPr>
        <p:spPr>
          <a:xfrm>
            <a:off x="773370" y="4221902"/>
            <a:ext cx="3132000" cy="360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Calibri" pitchFamily="34" charset="0"/>
              </a:rPr>
              <a:t>4. Sentence Filtering</a:t>
            </a:r>
            <a:endParaRPr kumimoji="1" lang="ja-JP" altLang="en-US" sz="2000" dirty="0">
              <a:solidFill>
                <a:schemeClr val="tx1"/>
              </a:solidFill>
              <a:latin typeface="Calibri" pitchFamily="34" charset="0"/>
            </a:endParaRPr>
          </a:p>
        </p:txBody>
      </p:sp>
      <p:sp>
        <p:nvSpPr>
          <p:cNvPr id="18" name="角丸四角形 17"/>
          <p:cNvSpPr/>
          <p:nvPr/>
        </p:nvSpPr>
        <p:spPr>
          <a:xfrm>
            <a:off x="773370" y="4812736"/>
            <a:ext cx="3132000" cy="360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Calibri" pitchFamily="34" charset="0"/>
              </a:rPr>
              <a:t>5. Sentence Token Matching</a:t>
            </a:r>
            <a:endParaRPr kumimoji="1" lang="ja-JP" altLang="en-US" sz="2000" dirty="0">
              <a:solidFill>
                <a:schemeClr val="tx1"/>
              </a:solidFill>
              <a:latin typeface="Calibri" pitchFamily="34" charset="0"/>
            </a:endParaRPr>
          </a:p>
        </p:txBody>
      </p:sp>
      <p:sp>
        <p:nvSpPr>
          <p:cNvPr id="19" name="角丸四角形 18"/>
          <p:cNvSpPr/>
          <p:nvPr/>
        </p:nvSpPr>
        <p:spPr>
          <a:xfrm>
            <a:off x="773370" y="5446034"/>
            <a:ext cx="3132000" cy="360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Calibri" pitchFamily="34" charset="0"/>
              </a:rPr>
              <a:t>6. License Rule Matching</a:t>
            </a:r>
            <a:endParaRPr kumimoji="1" lang="ja-JP" altLang="en-US" sz="2000" dirty="0">
              <a:solidFill>
                <a:schemeClr val="tx1"/>
              </a:solidFill>
              <a:latin typeface="Calibri" pitchFamily="34" charset="0"/>
            </a:endParaRPr>
          </a:p>
        </p:txBody>
      </p:sp>
      <p:cxnSp>
        <p:nvCxnSpPr>
          <p:cNvPr id="49" name="直線矢印コネクタ 48"/>
          <p:cNvCxnSpPr>
            <a:stCxn id="7" idx="2"/>
            <a:endCxn id="14" idx="0"/>
          </p:cNvCxnSpPr>
          <p:nvPr/>
        </p:nvCxnSpPr>
        <p:spPr>
          <a:xfrm>
            <a:off x="2350378" y="2299062"/>
            <a:ext cx="0" cy="2091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14" idx="2"/>
            <a:endCxn id="15" idx="0"/>
          </p:cNvCxnSpPr>
          <p:nvPr/>
        </p:nvCxnSpPr>
        <p:spPr>
          <a:xfrm>
            <a:off x="2350378" y="2868192"/>
            <a:ext cx="0" cy="2201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15" idx="2"/>
            <a:endCxn id="16" idx="0"/>
          </p:cNvCxnSpPr>
          <p:nvPr/>
        </p:nvCxnSpPr>
        <p:spPr>
          <a:xfrm>
            <a:off x="2350378" y="3448295"/>
            <a:ext cx="0" cy="2158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16" idx="2"/>
            <a:endCxn id="17" idx="0"/>
          </p:cNvCxnSpPr>
          <p:nvPr/>
        </p:nvCxnSpPr>
        <p:spPr>
          <a:xfrm flipH="1">
            <a:off x="2339370" y="4024155"/>
            <a:ext cx="11008" cy="1977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17" idx="2"/>
            <a:endCxn id="18" idx="0"/>
          </p:cNvCxnSpPr>
          <p:nvPr/>
        </p:nvCxnSpPr>
        <p:spPr>
          <a:xfrm>
            <a:off x="2339370" y="4581902"/>
            <a:ext cx="0" cy="2308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18" idx="2"/>
            <a:endCxn id="19" idx="0"/>
          </p:cNvCxnSpPr>
          <p:nvPr/>
        </p:nvCxnSpPr>
        <p:spPr>
          <a:xfrm>
            <a:off x="2339370" y="5172736"/>
            <a:ext cx="0" cy="2732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19" idx="2"/>
            <a:endCxn id="13" idx="0"/>
          </p:cNvCxnSpPr>
          <p:nvPr/>
        </p:nvCxnSpPr>
        <p:spPr>
          <a:xfrm>
            <a:off x="2339370" y="5806034"/>
            <a:ext cx="0" cy="2350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stCxn id="3" idx="2"/>
            <a:endCxn id="16" idx="3"/>
          </p:cNvCxnSpPr>
          <p:nvPr/>
        </p:nvCxnSpPr>
        <p:spPr>
          <a:xfrm flipH="1">
            <a:off x="3916378" y="3269395"/>
            <a:ext cx="468630" cy="5747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stCxn id="10" idx="2"/>
            <a:endCxn id="17" idx="3"/>
          </p:cNvCxnSpPr>
          <p:nvPr/>
        </p:nvCxnSpPr>
        <p:spPr>
          <a:xfrm flipH="1">
            <a:off x="3905370" y="4230959"/>
            <a:ext cx="474194" cy="1709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25" idx="2"/>
            <a:endCxn id="18" idx="3"/>
          </p:cNvCxnSpPr>
          <p:nvPr/>
        </p:nvCxnSpPr>
        <p:spPr>
          <a:xfrm flipH="1" flipV="1">
            <a:off x="3905370" y="4992736"/>
            <a:ext cx="452895" cy="1456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stCxn id="36" idx="2"/>
            <a:endCxn id="19" idx="3"/>
          </p:cNvCxnSpPr>
          <p:nvPr/>
        </p:nvCxnSpPr>
        <p:spPr>
          <a:xfrm flipH="1" flipV="1">
            <a:off x="3905370" y="5626034"/>
            <a:ext cx="452895" cy="3695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4149801" y="1576505"/>
            <a:ext cx="864019" cy="369332"/>
          </a:xfrm>
          <a:prstGeom prst="rect">
            <a:avLst/>
          </a:prstGeom>
          <a:noFill/>
        </p:spPr>
        <p:txBody>
          <a:bodyPr wrap="none" rtlCol="0">
            <a:spAutoFit/>
          </a:bodyPr>
          <a:lstStyle/>
          <a:p>
            <a:r>
              <a:rPr kumimoji="1" lang="en-US" altLang="ja-JP" dirty="0" smtClean="0">
                <a:latin typeface="Calibri" pitchFamily="34" charset="0"/>
              </a:rPr>
              <a:t>Legend</a:t>
            </a:r>
            <a:endParaRPr kumimoji="1" lang="ja-JP" altLang="en-US" dirty="0">
              <a:latin typeface="Calibri" pitchFamily="34" charset="0"/>
            </a:endParaRPr>
          </a:p>
        </p:txBody>
      </p:sp>
      <p:sp>
        <p:nvSpPr>
          <p:cNvPr id="114" name="角丸四角形 113"/>
          <p:cNvSpPr/>
          <p:nvPr/>
        </p:nvSpPr>
        <p:spPr>
          <a:xfrm>
            <a:off x="4149801" y="2008553"/>
            <a:ext cx="576064" cy="28803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ndParaRPr>
          </a:p>
        </p:txBody>
      </p:sp>
      <p:sp>
        <p:nvSpPr>
          <p:cNvPr id="115" name="テキスト ボックス 114"/>
          <p:cNvSpPr txBox="1"/>
          <p:nvPr/>
        </p:nvSpPr>
        <p:spPr>
          <a:xfrm>
            <a:off x="4797873" y="1936545"/>
            <a:ext cx="894284" cy="369332"/>
          </a:xfrm>
          <a:prstGeom prst="rect">
            <a:avLst/>
          </a:prstGeom>
          <a:noFill/>
        </p:spPr>
        <p:txBody>
          <a:bodyPr wrap="none" rtlCol="0">
            <a:spAutoFit/>
          </a:bodyPr>
          <a:lstStyle/>
          <a:p>
            <a:r>
              <a:rPr kumimoji="1" lang="en-US" altLang="ja-JP" dirty="0" smtClean="0">
                <a:latin typeface="Calibri" pitchFamily="34" charset="0"/>
              </a:rPr>
              <a:t>Process</a:t>
            </a:r>
            <a:endParaRPr kumimoji="1" lang="ja-JP" altLang="en-US" dirty="0">
              <a:latin typeface="Calibri" pitchFamily="34" charset="0"/>
            </a:endParaRPr>
          </a:p>
        </p:txBody>
      </p:sp>
      <p:sp>
        <p:nvSpPr>
          <p:cNvPr id="116" name="正方形/長方形 115"/>
          <p:cNvSpPr/>
          <p:nvPr/>
        </p:nvSpPr>
        <p:spPr>
          <a:xfrm>
            <a:off x="5733977" y="2008553"/>
            <a:ext cx="57606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ndParaRPr>
          </a:p>
        </p:txBody>
      </p:sp>
      <p:sp>
        <p:nvSpPr>
          <p:cNvPr id="117" name="テキスト ボックス 116"/>
          <p:cNvSpPr txBox="1"/>
          <p:nvPr/>
        </p:nvSpPr>
        <p:spPr>
          <a:xfrm>
            <a:off x="6382049" y="1936545"/>
            <a:ext cx="620554" cy="369332"/>
          </a:xfrm>
          <a:prstGeom prst="rect">
            <a:avLst/>
          </a:prstGeom>
          <a:noFill/>
        </p:spPr>
        <p:txBody>
          <a:bodyPr wrap="none" rtlCol="0">
            <a:spAutoFit/>
          </a:bodyPr>
          <a:lstStyle/>
          <a:p>
            <a:r>
              <a:rPr kumimoji="1" lang="en-US" altLang="ja-JP" dirty="0" smtClean="0">
                <a:latin typeface="Calibri" pitchFamily="34" charset="0"/>
              </a:rPr>
              <a:t>Data</a:t>
            </a:r>
            <a:endParaRPr kumimoji="1" lang="ja-JP" altLang="en-US" dirty="0">
              <a:latin typeface="Calibri" pitchFamily="34" charset="0"/>
            </a:endParaRPr>
          </a:p>
        </p:txBody>
      </p:sp>
      <p:sp>
        <p:nvSpPr>
          <p:cNvPr id="119" name="テキスト ボックス 118"/>
          <p:cNvSpPr txBox="1"/>
          <p:nvPr/>
        </p:nvSpPr>
        <p:spPr>
          <a:xfrm>
            <a:off x="7650714" y="1798110"/>
            <a:ext cx="1368152" cy="646331"/>
          </a:xfrm>
          <a:prstGeom prst="rect">
            <a:avLst/>
          </a:prstGeom>
          <a:noFill/>
        </p:spPr>
        <p:txBody>
          <a:bodyPr wrap="square" rtlCol="0">
            <a:spAutoFit/>
          </a:bodyPr>
          <a:lstStyle/>
          <a:p>
            <a:r>
              <a:rPr kumimoji="1" lang="en-US" altLang="ja-JP" dirty="0" smtClean="0">
                <a:latin typeface="Calibri" pitchFamily="34" charset="0"/>
              </a:rPr>
              <a:t>Knowledge Base</a:t>
            </a:r>
            <a:endParaRPr kumimoji="1" lang="ja-JP" altLang="en-US" dirty="0">
              <a:latin typeface="Calibri" pitchFamily="34" charset="0"/>
            </a:endParaRPr>
          </a:p>
        </p:txBody>
      </p:sp>
      <p:sp>
        <p:nvSpPr>
          <p:cNvPr id="3" name="円柱 2"/>
          <p:cNvSpPr/>
          <p:nvPr/>
        </p:nvSpPr>
        <p:spPr>
          <a:xfrm>
            <a:off x="4385008" y="2874635"/>
            <a:ext cx="2905626" cy="789519"/>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Calibri" pitchFamily="34" charset="0"/>
              </a:rPr>
              <a:t>equiv. phrases</a:t>
            </a:r>
          </a:p>
          <a:p>
            <a:pPr algn="ctr"/>
            <a:r>
              <a:rPr lang="en-US" altLang="ja-JP" dirty="0">
                <a:solidFill>
                  <a:schemeClr val="tx1"/>
                </a:solidFill>
                <a:latin typeface="Calibri" pitchFamily="34" charset="0"/>
              </a:rPr>
              <a:t>(12</a:t>
            </a:r>
            <a:r>
              <a:rPr lang="en-US" altLang="ja-JP" dirty="0" smtClean="0">
                <a:solidFill>
                  <a:schemeClr val="tx1"/>
                </a:solidFill>
                <a:latin typeface="Calibri" pitchFamily="34" charset="0"/>
              </a:rPr>
              <a:t>)</a:t>
            </a:r>
            <a:endParaRPr lang="ja-JP" altLang="en-US" dirty="0">
              <a:solidFill>
                <a:schemeClr val="tx1"/>
              </a:solidFill>
              <a:latin typeface="Calibri" pitchFamily="34" charset="0"/>
            </a:endParaRPr>
          </a:p>
        </p:txBody>
      </p:sp>
      <p:sp>
        <p:nvSpPr>
          <p:cNvPr id="10" name="円柱 9"/>
          <p:cNvSpPr/>
          <p:nvPr/>
        </p:nvSpPr>
        <p:spPr>
          <a:xfrm>
            <a:off x="4379564" y="3844155"/>
            <a:ext cx="2905627" cy="773607"/>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Calibri" pitchFamily="34" charset="0"/>
              </a:rPr>
              <a:t>filtering keywords</a:t>
            </a:r>
          </a:p>
          <a:p>
            <a:pPr algn="ctr"/>
            <a:r>
              <a:rPr lang="en-US" altLang="ja-JP" dirty="0">
                <a:solidFill>
                  <a:schemeClr val="tx1"/>
                </a:solidFill>
                <a:latin typeface="Calibri" pitchFamily="34" charset="0"/>
              </a:rPr>
              <a:t>(82)</a:t>
            </a:r>
          </a:p>
        </p:txBody>
      </p:sp>
      <p:sp>
        <p:nvSpPr>
          <p:cNvPr id="25" name="円柱 24"/>
          <p:cNvSpPr/>
          <p:nvPr/>
        </p:nvSpPr>
        <p:spPr>
          <a:xfrm>
            <a:off x="4358265" y="4763305"/>
            <a:ext cx="2911071" cy="750065"/>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Calibri" pitchFamily="34" charset="0"/>
              </a:rPr>
              <a:t>sentence-token expressions</a:t>
            </a:r>
          </a:p>
          <a:p>
            <a:pPr algn="ctr"/>
            <a:r>
              <a:rPr lang="en-US" altLang="ja-JP" dirty="0">
                <a:solidFill>
                  <a:schemeClr val="tx1"/>
                </a:solidFill>
                <a:latin typeface="Calibri" pitchFamily="34" charset="0"/>
              </a:rPr>
              <a:t>(427)</a:t>
            </a:r>
          </a:p>
        </p:txBody>
      </p:sp>
      <p:sp>
        <p:nvSpPr>
          <p:cNvPr id="36" name="円柱 35"/>
          <p:cNvSpPr/>
          <p:nvPr/>
        </p:nvSpPr>
        <p:spPr>
          <a:xfrm>
            <a:off x="4358265" y="5626034"/>
            <a:ext cx="2911071" cy="739073"/>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Calibri" pitchFamily="34" charset="0"/>
              </a:rPr>
              <a:t>rules</a:t>
            </a:r>
          </a:p>
          <a:p>
            <a:pPr algn="ctr"/>
            <a:r>
              <a:rPr lang="en-US" altLang="ja-JP" dirty="0">
                <a:solidFill>
                  <a:schemeClr val="tx1"/>
                </a:solidFill>
                <a:latin typeface="Calibri" pitchFamily="34" charset="0"/>
              </a:rPr>
              <a:t>(126 for 112 license)</a:t>
            </a:r>
          </a:p>
        </p:txBody>
      </p:sp>
      <p:sp>
        <p:nvSpPr>
          <p:cNvPr id="57" name="円柱 56"/>
          <p:cNvSpPr/>
          <p:nvPr/>
        </p:nvSpPr>
        <p:spPr>
          <a:xfrm>
            <a:off x="7070418" y="1940112"/>
            <a:ext cx="440431" cy="394760"/>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Calibri" pitchFamily="34" charset="0"/>
            </a:endParaRPr>
          </a:p>
        </p:txBody>
      </p:sp>
    </p:spTree>
    <p:extLst>
      <p:ext uri="{BB962C8B-B14F-4D97-AF65-F5344CB8AC3E}">
        <p14:creationId xmlns="" xmlns:p14="http://schemas.microsoft.com/office/powerpoint/2010/main" val="1715247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7004" y="1627103"/>
            <a:ext cx="7011024" cy="5078313"/>
          </a:xfrm>
          <a:prstGeom prst="rect">
            <a:avLst/>
          </a:prstGeom>
          <a:solidFill>
            <a:schemeClr val="bg1"/>
          </a:solidFill>
        </p:spPr>
        <p:txBody>
          <a:bodyPr wrap="square" rtlCol="0">
            <a:spAutoFit/>
          </a:bodyPr>
          <a:lstStyle/>
          <a:p>
            <a:r>
              <a:rPr lang="en-US" altLang="ja-JP" dirty="0" smtClean="0">
                <a:latin typeface="Calibri" pitchFamily="34" charset="0"/>
              </a:rPr>
              <a:t>/*</a:t>
            </a:r>
          </a:p>
          <a:p>
            <a:r>
              <a:rPr lang="en-US" altLang="ja-JP" dirty="0" smtClean="0">
                <a:latin typeface="Calibri" pitchFamily="34" charset="0"/>
              </a:rPr>
              <a:t>* Copyright </a:t>
            </a:r>
            <a:r>
              <a:rPr lang="en-US" altLang="ja-JP" dirty="0">
                <a:latin typeface="Calibri" pitchFamily="34" charset="0"/>
              </a:rPr>
              <a:t>(c) </a:t>
            </a:r>
            <a:r>
              <a:rPr lang="en-US" altLang="ja-JP" dirty="0" smtClean="0">
                <a:latin typeface="Calibri" pitchFamily="34" charset="0"/>
              </a:rPr>
              <a:t>2001 </a:t>
            </a:r>
            <a:r>
              <a:rPr lang="en-US" altLang="ja-JP" dirty="0">
                <a:latin typeface="Calibri" pitchFamily="34" charset="0"/>
              </a:rPr>
              <a:t>foo foo@bar.org </a:t>
            </a:r>
            <a:r>
              <a:rPr lang="en-US" altLang="ja-JP" dirty="0" smtClean="0">
                <a:latin typeface="Calibri" pitchFamily="34" charset="0"/>
              </a:rPr>
              <a:t>All </a:t>
            </a:r>
            <a:r>
              <a:rPr lang="en-US" altLang="ja-JP" dirty="0">
                <a:latin typeface="Calibri" pitchFamily="34" charset="0"/>
              </a:rPr>
              <a:t>rights reserved. </a:t>
            </a:r>
            <a:endParaRPr lang="en-US" altLang="ja-JP" dirty="0" smtClean="0">
              <a:latin typeface="Calibri" pitchFamily="34" charset="0"/>
            </a:endParaRPr>
          </a:p>
          <a:p>
            <a:r>
              <a:rPr lang="en-US" altLang="ja-JP" dirty="0" smtClean="0">
                <a:latin typeface="Calibri" pitchFamily="34" charset="0"/>
              </a:rPr>
              <a:t>*</a:t>
            </a:r>
          </a:p>
          <a:p>
            <a:r>
              <a:rPr lang="en-US" altLang="ja-JP" dirty="0" smtClean="0">
                <a:latin typeface="Calibri" pitchFamily="34" charset="0"/>
              </a:rPr>
              <a:t>* Redistribution </a:t>
            </a:r>
            <a:r>
              <a:rPr lang="en-US" altLang="ja-JP" dirty="0">
                <a:latin typeface="Calibri" pitchFamily="34" charset="0"/>
              </a:rPr>
              <a:t>and use in source and binary forms, with or </a:t>
            </a:r>
            <a:r>
              <a:rPr lang="en-US" altLang="ja-JP" dirty="0" smtClean="0">
                <a:latin typeface="Calibri" pitchFamily="34" charset="0"/>
              </a:rPr>
              <a:t>without</a:t>
            </a:r>
          </a:p>
          <a:p>
            <a:r>
              <a:rPr lang="en-US" altLang="ja-JP" dirty="0" smtClean="0">
                <a:latin typeface="Calibri" pitchFamily="34" charset="0"/>
              </a:rPr>
              <a:t>* modification</a:t>
            </a:r>
            <a:r>
              <a:rPr lang="en-US" altLang="ja-JP" dirty="0">
                <a:latin typeface="Calibri" pitchFamily="34" charset="0"/>
              </a:rPr>
              <a:t>, are permitted provided that the following </a:t>
            </a:r>
            <a:r>
              <a:rPr lang="en-US" altLang="ja-JP" dirty="0" smtClean="0">
                <a:latin typeface="Calibri" pitchFamily="34" charset="0"/>
              </a:rPr>
              <a:t>conditions</a:t>
            </a:r>
            <a:br>
              <a:rPr lang="en-US" altLang="ja-JP" dirty="0" smtClean="0">
                <a:latin typeface="Calibri" pitchFamily="34" charset="0"/>
              </a:rPr>
            </a:br>
            <a:r>
              <a:rPr lang="en-US" altLang="ja-JP" dirty="0" smtClean="0">
                <a:latin typeface="Calibri" pitchFamily="34" charset="0"/>
              </a:rPr>
              <a:t>* </a:t>
            </a:r>
            <a:r>
              <a:rPr lang="en-US" altLang="ja-JP" dirty="0">
                <a:latin typeface="Calibri" pitchFamily="34" charset="0"/>
              </a:rPr>
              <a:t>are met: </a:t>
            </a:r>
            <a:r>
              <a:rPr lang="en-US" altLang="ja-JP" dirty="0" smtClean="0">
                <a:latin typeface="Calibri" pitchFamily="34" charset="0"/>
              </a:rPr>
              <a:t/>
            </a:r>
            <a:br>
              <a:rPr lang="en-US" altLang="ja-JP" dirty="0" smtClean="0">
                <a:latin typeface="Calibri" pitchFamily="34" charset="0"/>
              </a:rPr>
            </a:br>
            <a:r>
              <a:rPr lang="en-US" altLang="ja-JP" dirty="0" smtClean="0">
                <a:latin typeface="Calibri" pitchFamily="34" charset="0"/>
              </a:rPr>
              <a:t>* </a:t>
            </a:r>
            <a:r>
              <a:rPr lang="en-US" altLang="ja-JP" dirty="0">
                <a:latin typeface="Calibri" pitchFamily="34" charset="0"/>
              </a:rPr>
              <a:t>1. Redistributions of source code must retain the above </a:t>
            </a:r>
            <a:r>
              <a:rPr lang="en-US" altLang="ja-JP" dirty="0" smtClean="0">
                <a:latin typeface="Calibri" pitchFamily="34" charset="0"/>
              </a:rPr>
              <a:t>copyright</a:t>
            </a:r>
            <a:br>
              <a:rPr lang="en-US" altLang="ja-JP" dirty="0" smtClean="0">
                <a:latin typeface="Calibri" pitchFamily="34" charset="0"/>
              </a:rPr>
            </a:br>
            <a:r>
              <a:rPr lang="en-US" altLang="ja-JP" dirty="0" smtClean="0">
                <a:latin typeface="Calibri" pitchFamily="34" charset="0"/>
              </a:rPr>
              <a:t> ...</a:t>
            </a:r>
          </a:p>
          <a:p>
            <a:r>
              <a:rPr lang="en-US" altLang="ja-JP" dirty="0" smtClean="0">
                <a:latin typeface="Calibri" pitchFamily="34" charset="0"/>
              </a:rPr>
              <a:t>* </a:t>
            </a:r>
            <a:r>
              <a:rPr lang="en-US" altLang="ja-JP" dirty="0">
                <a:latin typeface="Calibri" pitchFamily="34" charset="0"/>
              </a:rPr>
              <a:t>2. Redistributions in binary form must reproduce the above </a:t>
            </a:r>
            <a:r>
              <a:rPr lang="en-US" altLang="ja-JP" dirty="0" smtClean="0">
                <a:latin typeface="Calibri" pitchFamily="34" charset="0"/>
              </a:rPr>
              <a:t>copyright</a:t>
            </a:r>
            <a:br>
              <a:rPr lang="en-US" altLang="ja-JP" dirty="0" smtClean="0">
                <a:latin typeface="Calibri" pitchFamily="34" charset="0"/>
              </a:rPr>
            </a:br>
            <a:r>
              <a:rPr lang="en-US" altLang="ja-JP" dirty="0" smtClean="0">
                <a:latin typeface="Calibri" pitchFamily="34" charset="0"/>
              </a:rPr>
              <a:t> ...</a:t>
            </a:r>
            <a:br>
              <a:rPr lang="en-US" altLang="ja-JP" dirty="0" smtClean="0">
                <a:latin typeface="Calibri" pitchFamily="34" charset="0"/>
              </a:rPr>
            </a:br>
            <a:r>
              <a:rPr lang="en-US" altLang="ja-JP" dirty="0" smtClean="0">
                <a:latin typeface="Calibri" pitchFamily="34" charset="0"/>
              </a:rPr>
              <a:t>*</a:t>
            </a:r>
            <a:br>
              <a:rPr lang="en-US" altLang="ja-JP" dirty="0" smtClean="0">
                <a:latin typeface="Calibri" pitchFamily="34" charset="0"/>
              </a:rPr>
            </a:br>
            <a:r>
              <a:rPr lang="en-US" altLang="ja-JP" dirty="0" smtClean="0">
                <a:latin typeface="Calibri" pitchFamily="34" charset="0"/>
              </a:rPr>
              <a:t>* </a:t>
            </a:r>
            <a:r>
              <a:rPr lang="en-US" altLang="ja-JP" dirty="0">
                <a:latin typeface="Calibri" pitchFamily="34" charset="0"/>
              </a:rPr>
              <a:t>THIS SOFTWARE IS PROVIDED BY THE AUTHOR AND </a:t>
            </a:r>
            <a:r>
              <a:rPr lang="en-US" altLang="ja-JP" dirty="0" smtClean="0">
                <a:latin typeface="Calibri" pitchFamily="34" charset="0"/>
              </a:rPr>
              <a:t>CONTRIBUTORS ...</a:t>
            </a:r>
          </a:p>
          <a:p>
            <a:r>
              <a:rPr lang="en-US" altLang="ja-JP" dirty="0" smtClean="0">
                <a:latin typeface="Calibri" pitchFamily="34" charset="0"/>
              </a:rPr>
              <a:t>* IN NO EVENT SHALL THE AUTHOR OR CONTRIBUTORS ...</a:t>
            </a:r>
            <a:endParaRPr lang="en-US" altLang="ja-JP" dirty="0">
              <a:latin typeface="Calibri" pitchFamily="34" charset="0"/>
            </a:endParaRPr>
          </a:p>
          <a:p>
            <a:r>
              <a:rPr lang="en-US" altLang="ja-JP" dirty="0" smtClean="0">
                <a:latin typeface="Calibri" pitchFamily="34" charset="0"/>
              </a:rPr>
              <a:t>*/</a:t>
            </a:r>
          </a:p>
          <a:p>
            <a:r>
              <a:rPr lang="en-US" altLang="ja-JP" dirty="0">
                <a:latin typeface="Calibri" pitchFamily="34" charset="0"/>
              </a:rPr>
              <a:t>#include &lt;sys/</a:t>
            </a:r>
            <a:r>
              <a:rPr lang="en-US" altLang="ja-JP" dirty="0" err="1">
                <a:latin typeface="Calibri" pitchFamily="34" charset="0"/>
              </a:rPr>
              <a:t>cdefs.h</a:t>
            </a:r>
            <a:r>
              <a:rPr lang="en-US" altLang="ja-JP" dirty="0" smtClean="0">
                <a:latin typeface="Calibri" pitchFamily="34" charset="0"/>
              </a:rPr>
              <a:t>&gt;</a:t>
            </a:r>
            <a:br>
              <a:rPr lang="en-US" altLang="ja-JP" dirty="0" smtClean="0">
                <a:latin typeface="Calibri" pitchFamily="34" charset="0"/>
              </a:rPr>
            </a:br>
            <a:r>
              <a:rPr lang="en-US" altLang="ja-JP" dirty="0" smtClean="0">
                <a:latin typeface="Calibri" pitchFamily="34" charset="0"/>
              </a:rPr>
              <a:t>#</a:t>
            </a:r>
            <a:r>
              <a:rPr lang="en-US" altLang="ja-JP" dirty="0">
                <a:latin typeface="Calibri" pitchFamily="34" charset="0"/>
              </a:rPr>
              <a:t>include &lt;sys/</a:t>
            </a:r>
            <a:r>
              <a:rPr lang="en-US" altLang="ja-JP" dirty="0" err="1">
                <a:latin typeface="Calibri" pitchFamily="34" charset="0"/>
              </a:rPr>
              <a:t>types.h</a:t>
            </a:r>
            <a:r>
              <a:rPr lang="en-US" altLang="ja-JP" dirty="0" smtClean="0">
                <a:latin typeface="Calibri" pitchFamily="34" charset="0"/>
              </a:rPr>
              <a:t>&gt;</a:t>
            </a:r>
            <a:br>
              <a:rPr lang="en-US" altLang="ja-JP" dirty="0" smtClean="0">
                <a:latin typeface="Calibri" pitchFamily="34" charset="0"/>
              </a:rPr>
            </a:br>
            <a:r>
              <a:rPr lang="en-US" altLang="ja-JP" dirty="0" smtClean="0">
                <a:latin typeface="Calibri" pitchFamily="34" charset="0"/>
              </a:rPr>
              <a:t>#</a:t>
            </a:r>
            <a:r>
              <a:rPr lang="en-US" altLang="ja-JP" dirty="0">
                <a:latin typeface="Calibri" pitchFamily="34" charset="0"/>
              </a:rPr>
              <a:t>include &lt;sys/</a:t>
            </a:r>
            <a:r>
              <a:rPr lang="en-US" altLang="ja-JP" dirty="0" err="1">
                <a:latin typeface="Calibri" pitchFamily="34" charset="0"/>
              </a:rPr>
              <a:t>types.h</a:t>
            </a:r>
            <a:r>
              <a:rPr lang="en-US" altLang="ja-JP" dirty="0" smtClean="0">
                <a:latin typeface="Calibri" pitchFamily="34" charset="0"/>
              </a:rPr>
              <a:t>&gt;</a:t>
            </a:r>
          </a:p>
          <a:p>
            <a:r>
              <a:rPr lang="en-US" altLang="ja-JP" dirty="0">
                <a:latin typeface="Calibri" pitchFamily="34" charset="0"/>
              </a:rPr>
              <a:t>…</a:t>
            </a:r>
          </a:p>
        </p:txBody>
      </p:sp>
      <p:sp>
        <p:nvSpPr>
          <p:cNvPr id="2" name="タイトル 1"/>
          <p:cNvSpPr>
            <a:spLocks noGrp="1"/>
          </p:cNvSpPr>
          <p:nvPr>
            <p:ph type="title"/>
          </p:nvPr>
        </p:nvSpPr>
        <p:spPr/>
        <p:txBody>
          <a:bodyPr>
            <a:normAutofit fontScale="90000"/>
          </a:bodyPr>
          <a:lstStyle/>
          <a:p>
            <a:r>
              <a:rPr kumimoji="1" lang="en-US" altLang="ja-JP" dirty="0" smtClean="0"/>
              <a:t>1 License statement extraction </a:t>
            </a:r>
            <a:endParaRPr kumimoji="1" lang="ja-JP" altLang="en-US" dirty="0"/>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47</a:t>
            </a:fld>
            <a:endParaRPr lang="ja-JP" altLang="en-US" dirty="0"/>
          </a:p>
        </p:txBody>
      </p:sp>
      <p:sp>
        <p:nvSpPr>
          <p:cNvPr id="9" name="正方形/長方形 8"/>
          <p:cNvSpPr/>
          <p:nvPr/>
        </p:nvSpPr>
        <p:spPr>
          <a:xfrm>
            <a:off x="229032" y="1643960"/>
            <a:ext cx="6939016" cy="392217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9032" y="1516934"/>
            <a:ext cx="7011024" cy="3970318"/>
          </a:xfrm>
          <a:prstGeom prst="rect">
            <a:avLst/>
          </a:prstGeom>
          <a:solidFill>
            <a:schemeClr val="bg1"/>
          </a:solidFill>
        </p:spPr>
        <p:txBody>
          <a:bodyPr wrap="square" rtlCol="0">
            <a:spAutoFit/>
          </a:bodyPr>
          <a:lstStyle/>
          <a:p>
            <a:r>
              <a:rPr lang="en-US" altLang="ja-JP" dirty="0" smtClean="0">
                <a:latin typeface="Calibri" pitchFamily="34" charset="0"/>
              </a:rPr>
              <a:t>/*</a:t>
            </a:r>
          </a:p>
          <a:p>
            <a:r>
              <a:rPr lang="en-US" altLang="ja-JP" dirty="0" smtClean="0">
                <a:latin typeface="Calibri" pitchFamily="34" charset="0"/>
              </a:rPr>
              <a:t>* Copyright </a:t>
            </a:r>
            <a:r>
              <a:rPr lang="en-US" altLang="ja-JP" dirty="0">
                <a:latin typeface="Calibri" pitchFamily="34" charset="0"/>
              </a:rPr>
              <a:t>(c) </a:t>
            </a:r>
            <a:r>
              <a:rPr lang="en-US" altLang="ja-JP" dirty="0" smtClean="0">
                <a:latin typeface="Calibri" pitchFamily="34" charset="0"/>
              </a:rPr>
              <a:t>2001 foo foo@bar.org All </a:t>
            </a:r>
            <a:r>
              <a:rPr lang="en-US" altLang="ja-JP" dirty="0">
                <a:latin typeface="Calibri" pitchFamily="34" charset="0"/>
              </a:rPr>
              <a:t>rights reserved. </a:t>
            </a:r>
            <a:endParaRPr lang="en-US" altLang="ja-JP" dirty="0" smtClean="0">
              <a:latin typeface="Calibri" pitchFamily="34" charset="0"/>
            </a:endParaRPr>
          </a:p>
          <a:p>
            <a:r>
              <a:rPr lang="en-US" altLang="ja-JP" dirty="0" smtClean="0">
                <a:latin typeface="Calibri" pitchFamily="34" charset="0"/>
              </a:rPr>
              <a:t>*</a:t>
            </a:r>
          </a:p>
          <a:p>
            <a:r>
              <a:rPr lang="en-US" altLang="ja-JP" dirty="0" smtClean="0">
                <a:latin typeface="Calibri" pitchFamily="34" charset="0"/>
              </a:rPr>
              <a:t>* Redistribution </a:t>
            </a:r>
            <a:r>
              <a:rPr lang="en-US" altLang="ja-JP" dirty="0">
                <a:latin typeface="Calibri" pitchFamily="34" charset="0"/>
              </a:rPr>
              <a:t>and use in source and binary forms, with or </a:t>
            </a:r>
            <a:r>
              <a:rPr lang="en-US" altLang="ja-JP" dirty="0" smtClean="0">
                <a:latin typeface="Calibri" pitchFamily="34" charset="0"/>
              </a:rPr>
              <a:t>without</a:t>
            </a:r>
          </a:p>
          <a:p>
            <a:r>
              <a:rPr lang="en-US" altLang="ja-JP" dirty="0" smtClean="0">
                <a:latin typeface="Calibri" pitchFamily="34" charset="0"/>
              </a:rPr>
              <a:t>* modification</a:t>
            </a:r>
            <a:r>
              <a:rPr lang="en-US" altLang="ja-JP" dirty="0">
                <a:latin typeface="Calibri" pitchFamily="34" charset="0"/>
              </a:rPr>
              <a:t>, are permitted provided that the following </a:t>
            </a:r>
            <a:r>
              <a:rPr lang="en-US" altLang="ja-JP" dirty="0" smtClean="0">
                <a:latin typeface="Calibri" pitchFamily="34" charset="0"/>
              </a:rPr>
              <a:t>conditions</a:t>
            </a:r>
            <a:br>
              <a:rPr lang="en-US" altLang="ja-JP" dirty="0" smtClean="0">
                <a:latin typeface="Calibri" pitchFamily="34" charset="0"/>
              </a:rPr>
            </a:br>
            <a:r>
              <a:rPr lang="en-US" altLang="ja-JP" dirty="0" smtClean="0">
                <a:latin typeface="Calibri" pitchFamily="34" charset="0"/>
              </a:rPr>
              <a:t>* </a:t>
            </a:r>
            <a:r>
              <a:rPr lang="en-US" altLang="ja-JP" dirty="0">
                <a:latin typeface="Calibri" pitchFamily="34" charset="0"/>
              </a:rPr>
              <a:t>are met: </a:t>
            </a:r>
            <a:r>
              <a:rPr lang="en-US" altLang="ja-JP" dirty="0" smtClean="0">
                <a:latin typeface="Calibri" pitchFamily="34" charset="0"/>
              </a:rPr>
              <a:t/>
            </a:r>
            <a:br>
              <a:rPr lang="en-US" altLang="ja-JP" dirty="0" smtClean="0">
                <a:latin typeface="Calibri" pitchFamily="34" charset="0"/>
              </a:rPr>
            </a:br>
            <a:r>
              <a:rPr lang="en-US" altLang="ja-JP" dirty="0" smtClean="0">
                <a:latin typeface="Calibri" pitchFamily="34" charset="0"/>
              </a:rPr>
              <a:t>* </a:t>
            </a:r>
            <a:r>
              <a:rPr lang="en-US" altLang="ja-JP" dirty="0">
                <a:latin typeface="Calibri" pitchFamily="34" charset="0"/>
              </a:rPr>
              <a:t>1. Redistributions of source code must retain the above </a:t>
            </a:r>
            <a:r>
              <a:rPr lang="en-US" altLang="ja-JP" dirty="0" smtClean="0">
                <a:latin typeface="Calibri" pitchFamily="34" charset="0"/>
              </a:rPr>
              <a:t>copyright</a:t>
            </a:r>
            <a:br>
              <a:rPr lang="en-US" altLang="ja-JP" dirty="0" smtClean="0">
                <a:latin typeface="Calibri" pitchFamily="34" charset="0"/>
              </a:rPr>
            </a:br>
            <a:r>
              <a:rPr lang="en-US" altLang="ja-JP" dirty="0" smtClean="0">
                <a:latin typeface="Calibri" pitchFamily="34" charset="0"/>
              </a:rPr>
              <a:t> ...</a:t>
            </a:r>
          </a:p>
          <a:p>
            <a:r>
              <a:rPr lang="en-US" altLang="ja-JP" dirty="0" smtClean="0">
                <a:latin typeface="Calibri" pitchFamily="34" charset="0"/>
              </a:rPr>
              <a:t>* </a:t>
            </a:r>
            <a:r>
              <a:rPr lang="en-US" altLang="ja-JP" dirty="0">
                <a:latin typeface="Calibri" pitchFamily="34" charset="0"/>
              </a:rPr>
              <a:t>2. Redistributions in binary form must reproduce the above </a:t>
            </a:r>
            <a:r>
              <a:rPr lang="en-US" altLang="ja-JP" dirty="0" smtClean="0">
                <a:latin typeface="Calibri" pitchFamily="34" charset="0"/>
              </a:rPr>
              <a:t>copyright</a:t>
            </a:r>
            <a:br>
              <a:rPr lang="en-US" altLang="ja-JP" dirty="0" smtClean="0">
                <a:latin typeface="Calibri" pitchFamily="34" charset="0"/>
              </a:rPr>
            </a:br>
            <a:r>
              <a:rPr lang="en-US" altLang="ja-JP" dirty="0" smtClean="0">
                <a:latin typeface="Calibri" pitchFamily="34" charset="0"/>
              </a:rPr>
              <a:t> ...</a:t>
            </a:r>
            <a:br>
              <a:rPr lang="en-US" altLang="ja-JP" dirty="0" smtClean="0">
                <a:latin typeface="Calibri" pitchFamily="34" charset="0"/>
              </a:rPr>
            </a:br>
            <a:r>
              <a:rPr lang="en-US" altLang="ja-JP" dirty="0" smtClean="0">
                <a:latin typeface="Calibri" pitchFamily="34" charset="0"/>
              </a:rPr>
              <a:t>*</a:t>
            </a:r>
            <a:br>
              <a:rPr lang="en-US" altLang="ja-JP" dirty="0" smtClean="0">
                <a:latin typeface="Calibri" pitchFamily="34" charset="0"/>
              </a:rPr>
            </a:br>
            <a:r>
              <a:rPr lang="en-US" altLang="ja-JP" dirty="0" smtClean="0">
                <a:latin typeface="Calibri" pitchFamily="34" charset="0"/>
              </a:rPr>
              <a:t>* </a:t>
            </a:r>
            <a:r>
              <a:rPr lang="en-US" altLang="ja-JP" dirty="0">
                <a:latin typeface="Calibri" pitchFamily="34" charset="0"/>
              </a:rPr>
              <a:t>THIS SOFTWARE IS PROVIDED BY THE AUTHOR AND </a:t>
            </a:r>
            <a:r>
              <a:rPr lang="en-US" altLang="ja-JP" dirty="0" smtClean="0">
                <a:latin typeface="Calibri" pitchFamily="34" charset="0"/>
              </a:rPr>
              <a:t>CONTRIBUTORS ...</a:t>
            </a:r>
          </a:p>
          <a:p>
            <a:r>
              <a:rPr lang="en-US" altLang="ja-JP" dirty="0" smtClean="0">
                <a:latin typeface="Calibri" pitchFamily="34" charset="0"/>
              </a:rPr>
              <a:t>* IN NO EVENT SHALL THE AUTHOR OR CONTRIBUTORS ...</a:t>
            </a:r>
            <a:endParaRPr lang="en-US" altLang="ja-JP" dirty="0">
              <a:latin typeface="Calibri" pitchFamily="34" charset="0"/>
            </a:endParaRPr>
          </a:p>
          <a:p>
            <a:r>
              <a:rPr lang="en-US" altLang="ja-JP" dirty="0" smtClean="0">
                <a:latin typeface="Calibri" pitchFamily="34" charset="0"/>
              </a:rPr>
              <a:t>*/</a:t>
            </a:r>
          </a:p>
        </p:txBody>
      </p:sp>
      <p:sp>
        <p:nvSpPr>
          <p:cNvPr id="11" name="角丸四角形吹き出し 10"/>
          <p:cNvSpPr/>
          <p:nvPr/>
        </p:nvSpPr>
        <p:spPr>
          <a:xfrm>
            <a:off x="7168048" y="2276872"/>
            <a:ext cx="1903944" cy="1857339"/>
          </a:xfrm>
          <a:prstGeom prst="wedgeRoundRectCallout">
            <a:avLst>
              <a:gd name="adj1" fmla="val -47169"/>
              <a:gd name="adj2" fmla="val 76204"/>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Black" pitchFamily="34" charset="0"/>
              </a:rPr>
              <a:t>The comments at header</a:t>
            </a:r>
          </a:p>
          <a:p>
            <a:pPr algn="ctr"/>
            <a:r>
              <a:rPr lang="ja-JP" altLang="en-US" sz="2000" dirty="0">
                <a:solidFill>
                  <a:schemeClr val="tx1"/>
                </a:solidFill>
                <a:latin typeface="Arial Black" pitchFamily="34" charset="0"/>
              </a:rPr>
              <a:t>↓</a:t>
            </a:r>
            <a:endParaRPr kumimoji="1" lang="en-US" altLang="ja-JP" sz="2000" dirty="0" smtClean="0">
              <a:solidFill>
                <a:schemeClr val="tx1"/>
              </a:solidFill>
              <a:latin typeface="Arial Black" pitchFamily="34" charset="0"/>
            </a:endParaRPr>
          </a:p>
          <a:p>
            <a:pPr algn="ctr"/>
            <a:r>
              <a:rPr kumimoji="1" lang="en-US" altLang="ja-JP" sz="2000" dirty="0" smtClean="0">
                <a:solidFill>
                  <a:schemeClr val="tx1"/>
                </a:solidFill>
                <a:latin typeface="Arial Black" pitchFamily="34" charset="0"/>
              </a:rPr>
              <a:t>License statement</a:t>
            </a:r>
            <a:endParaRPr kumimoji="1" lang="ja-JP" altLang="en-US" sz="2000" dirty="0">
              <a:solidFill>
                <a:schemeClr val="tx1"/>
              </a:solidFill>
              <a:latin typeface="Arial Black" pitchFamily="34" charset="0"/>
            </a:endParaRPr>
          </a:p>
        </p:txBody>
      </p:sp>
    </p:spTree>
    <p:extLst>
      <p:ext uri="{BB962C8B-B14F-4D97-AF65-F5344CB8AC3E}">
        <p14:creationId xmlns="" xmlns:p14="http://schemas.microsoft.com/office/powerpoint/2010/main" val="17898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1" grpId="0" animBg="1"/>
      <p:bldP spid="1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 Text segmentation</a:t>
            </a:r>
            <a:endParaRPr kumimoji="1" lang="ja-JP" altLang="en-US" dirty="0"/>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48</a:t>
            </a:fld>
            <a:endParaRPr lang="ja-JP" altLang="en-US" dirty="0"/>
          </a:p>
        </p:txBody>
      </p:sp>
      <p:sp>
        <p:nvSpPr>
          <p:cNvPr id="55" name="テキスト ボックス 54"/>
          <p:cNvSpPr txBox="1"/>
          <p:nvPr/>
        </p:nvSpPr>
        <p:spPr>
          <a:xfrm>
            <a:off x="213861" y="1595055"/>
            <a:ext cx="7011024" cy="3970318"/>
          </a:xfrm>
          <a:prstGeom prst="rect">
            <a:avLst/>
          </a:prstGeom>
          <a:solidFill>
            <a:schemeClr val="bg1"/>
          </a:solidFill>
          <a:ln w="38100">
            <a:noFill/>
          </a:ln>
        </p:spPr>
        <p:txBody>
          <a:bodyPr wrap="square" rtlCol="0">
            <a:spAutoFit/>
          </a:bodyPr>
          <a:lstStyle/>
          <a:p>
            <a:r>
              <a:rPr lang="en-US" altLang="ja-JP" dirty="0" smtClean="0">
                <a:latin typeface="Calibri" pitchFamily="34" charset="0"/>
              </a:rPr>
              <a:t>/*</a:t>
            </a:r>
          </a:p>
          <a:p>
            <a:r>
              <a:rPr lang="en-US" altLang="ja-JP" dirty="0" smtClean="0">
                <a:latin typeface="Calibri" pitchFamily="34" charset="0"/>
              </a:rPr>
              <a:t>* Copyright </a:t>
            </a:r>
            <a:r>
              <a:rPr lang="en-US" altLang="ja-JP" dirty="0">
                <a:latin typeface="Calibri" pitchFamily="34" charset="0"/>
              </a:rPr>
              <a:t>(c) </a:t>
            </a:r>
            <a:r>
              <a:rPr lang="en-US" altLang="ja-JP" dirty="0" smtClean="0">
                <a:latin typeface="Calibri" pitchFamily="34" charset="0"/>
              </a:rPr>
              <a:t>2001 foo foo@bar.org All </a:t>
            </a:r>
            <a:r>
              <a:rPr lang="en-US" altLang="ja-JP" dirty="0">
                <a:latin typeface="Calibri" pitchFamily="34" charset="0"/>
              </a:rPr>
              <a:t>rights reserved. </a:t>
            </a:r>
            <a:endParaRPr lang="en-US" altLang="ja-JP" dirty="0" smtClean="0">
              <a:latin typeface="Calibri" pitchFamily="34" charset="0"/>
            </a:endParaRPr>
          </a:p>
          <a:p>
            <a:r>
              <a:rPr lang="en-US" altLang="ja-JP" dirty="0" smtClean="0">
                <a:latin typeface="Calibri" pitchFamily="34" charset="0"/>
              </a:rPr>
              <a:t>*</a:t>
            </a:r>
          </a:p>
          <a:p>
            <a:r>
              <a:rPr lang="en-US" altLang="ja-JP" dirty="0" smtClean="0">
                <a:latin typeface="Calibri" pitchFamily="34" charset="0"/>
              </a:rPr>
              <a:t>* Redistribution </a:t>
            </a:r>
            <a:r>
              <a:rPr lang="en-US" altLang="ja-JP" dirty="0">
                <a:latin typeface="Calibri" pitchFamily="34" charset="0"/>
              </a:rPr>
              <a:t>and use in source and binary forms, with or </a:t>
            </a:r>
            <a:r>
              <a:rPr lang="en-US" altLang="ja-JP" dirty="0" smtClean="0">
                <a:latin typeface="Calibri" pitchFamily="34" charset="0"/>
              </a:rPr>
              <a:t>without</a:t>
            </a:r>
          </a:p>
          <a:p>
            <a:r>
              <a:rPr lang="en-US" altLang="ja-JP" dirty="0" smtClean="0">
                <a:latin typeface="Calibri" pitchFamily="34" charset="0"/>
              </a:rPr>
              <a:t>* modification</a:t>
            </a:r>
            <a:r>
              <a:rPr lang="en-US" altLang="ja-JP" dirty="0">
                <a:latin typeface="Calibri" pitchFamily="34" charset="0"/>
              </a:rPr>
              <a:t>, are permitted provided that the following </a:t>
            </a:r>
            <a:r>
              <a:rPr lang="en-US" altLang="ja-JP" dirty="0" smtClean="0">
                <a:latin typeface="Calibri" pitchFamily="34" charset="0"/>
              </a:rPr>
              <a:t>conditions</a:t>
            </a:r>
            <a:br>
              <a:rPr lang="en-US" altLang="ja-JP" dirty="0" smtClean="0">
                <a:latin typeface="Calibri" pitchFamily="34" charset="0"/>
              </a:rPr>
            </a:br>
            <a:r>
              <a:rPr lang="en-US" altLang="ja-JP" dirty="0" smtClean="0">
                <a:latin typeface="Calibri" pitchFamily="34" charset="0"/>
              </a:rPr>
              <a:t>* </a:t>
            </a:r>
            <a:r>
              <a:rPr lang="en-US" altLang="ja-JP" dirty="0">
                <a:latin typeface="Calibri" pitchFamily="34" charset="0"/>
              </a:rPr>
              <a:t>are met: </a:t>
            </a:r>
            <a:r>
              <a:rPr lang="en-US" altLang="ja-JP" dirty="0" smtClean="0">
                <a:latin typeface="Calibri" pitchFamily="34" charset="0"/>
              </a:rPr>
              <a:t/>
            </a:r>
            <a:br>
              <a:rPr lang="en-US" altLang="ja-JP" dirty="0" smtClean="0">
                <a:latin typeface="Calibri" pitchFamily="34" charset="0"/>
              </a:rPr>
            </a:br>
            <a:r>
              <a:rPr lang="en-US" altLang="ja-JP" dirty="0" smtClean="0">
                <a:latin typeface="Calibri" pitchFamily="34" charset="0"/>
              </a:rPr>
              <a:t>* </a:t>
            </a:r>
            <a:r>
              <a:rPr lang="en-US" altLang="ja-JP" dirty="0">
                <a:latin typeface="Calibri" pitchFamily="34" charset="0"/>
              </a:rPr>
              <a:t>1. Redistributions of source code must retain the above </a:t>
            </a:r>
            <a:r>
              <a:rPr lang="en-US" altLang="ja-JP" dirty="0" smtClean="0">
                <a:latin typeface="Calibri" pitchFamily="34" charset="0"/>
              </a:rPr>
              <a:t>copyright</a:t>
            </a:r>
            <a:br>
              <a:rPr lang="en-US" altLang="ja-JP" dirty="0" smtClean="0">
                <a:latin typeface="Calibri" pitchFamily="34" charset="0"/>
              </a:rPr>
            </a:br>
            <a:r>
              <a:rPr lang="en-US" altLang="ja-JP" dirty="0" smtClean="0">
                <a:latin typeface="Calibri" pitchFamily="34" charset="0"/>
              </a:rPr>
              <a:t> ...</a:t>
            </a:r>
          </a:p>
          <a:p>
            <a:r>
              <a:rPr lang="en-US" altLang="ja-JP" dirty="0" smtClean="0">
                <a:latin typeface="Calibri" pitchFamily="34" charset="0"/>
              </a:rPr>
              <a:t>* </a:t>
            </a:r>
            <a:r>
              <a:rPr lang="en-US" altLang="ja-JP" dirty="0">
                <a:latin typeface="Calibri" pitchFamily="34" charset="0"/>
              </a:rPr>
              <a:t>2. Redistributions in binary form must reproduce the above </a:t>
            </a:r>
            <a:r>
              <a:rPr lang="en-US" altLang="ja-JP" dirty="0" smtClean="0">
                <a:latin typeface="Calibri" pitchFamily="34" charset="0"/>
              </a:rPr>
              <a:t>copyright</a:t>
            </a:r>
            <a:br>
              <a:rPr lang="en-US" altLang="ja-JP" dirty="0" smtClean="0">
                <a:latin typeface="Calibri" pitchFamily="34" charset="0"/>
              </a:rPr>
            </a:br>
            <a:r>
              <a:rPr lang="en-US" altLang="ja-JP" dirty="0" smtClean="0">
                <a:latin typeface="Calibri" pitchFamily="34" charset="0"/>
              </a:rPr>
              <a:t> ...</a:t>
            </a:r>
            <a:br>
              <a:rPr lang="en-US" altLang="ja-JP" dirty="0" smtClean="0">
                <a:latin typeface="Calibri" pitchFamily="34" charset="0"/>
              </a:rPr>
            </a:br>
            <a:r>
              <a:rPr lang="en-US" altLang="ja-JP" dirty="0" smtClean="0">
                <a:latin typeface="Calibri" pitchFamily="34" charset="0"/>
              </a:rPr>
              <a:t>*</a:t>
            </a:r>
            <a:br>
              <a:rPr lang="en-US" altLang="ja-JP" dirty="0" smtClean="0">
                <a:latin typeface="Calibri" pitchFamily="34" charset="0"/>
              </a:rPr>
            </a:br>
            <a:r>
              <a:rPr lang="en-US" altLang="ja-JP" dirty="0" smtClean="0">
                <a:latin typeface="Calibri" pitchFamily="34" charset="0"/>
              </a:rPr>
              <a:t>* </a:t>
            </a:r>
            <a:r>
              <a:rPr lang="en-US" altLang="ja-JP" dirty="0">
                <a:latin typeface="Calibri" pitchFamily="34" charset="0"/>
              </a:rPr>
              <a:t>THIS SOFTWARE IS PROVIDED BY THE AUTHOR AND </a:t>
            </a:r>
            <a:r>
              <a:rPr lang="en-US" altLang="ja-JP" dirty="0" smtClean="0">
                <a:latin typeface="Calibri" pitchFamily="34" charset="0"/>
              </a:rPr>
              <a:t>CONTRIBUTORS ...</a:t>
            </a:r>
          </a:p>
          <a:p>
            <a:r>
              <a:rPr lang="en-US" altLang="ja-JP" dirty="0" smtClean="0">
                <a:latin typeface="Calibri" pitchFamily="34" charset="0"/>
              </a:rPr>
              <a:t>* IN NO EVENT SHALL THE AUTHOR OR CONTRIBUTORS ...</a:t>
            </a:r>
            <a:endParaRPr lang="en-US" altLang="ja-JP" dirty="0">
              <a:latin typeface="Calibri" pitchFamily="34" charset="0"/>
            </a:endParaRPr>
          </a:p>
          <a:p>
            <a:r>
              <a:rPr lang="en-US" altLang="ja-JP" dirty="0" smtClean="0">
                <a:latin typeface="Calibri" pitchFamily="34" charset="0"/>
              </a:rPr>
              <a:t>*/</a:t>
            </a:r>
          </a:p>
        </p:txBody>
      </p:sp>
      <p:sp>
        <p:nvSpPr>
          <p:cNvPr id="62" name="正方形/長方形 61"/>
          <p:cNvSpPr/>
          <p:nvPr/>
        </p:nvSpPr>
        <p:spPr>
          <a:xfrm>
            <a:off x="467544" y="1916832"/>
            <a:ext cx="5184576" cy="2880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467544" y="2492896"/>
            <a:ext cx="6264696" cy="79208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467544" y="3284984"/>
            <a:ext cx="216024" cy="29523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344901" y="3284984"/>
            <a:ext cx="6387338" cy="576064"/>
          </a:xfrm>
          <a:custGeom>
            <a:avLst/>
            <a:gdLst>
              <a:gd name="connsiteX0" fmla="*/ 0 w 6048672"/>
              <a:gd name="connsiteY0" fmla="*/ 0 h 576064"/>
              <a:gd name="connsiteX1" fmla="*/ 6048672 w 6048672"/>
              <a:gd name="connsiteY1" fmla="*/ 0 h 576064"/>
              <a:gd name="connsiteX2" fmla="*/ 6048672 w 6048672"/>
              <a:gd name="connsiteY2" fmla="*/ 576064 h 576064"/>
              <a:gd name="connsiteX3" fmla="*/ 0 w 6048672"/>
              <a:gd name="connsiteY3" fmla="*/ 576064 h 576064"/>
              <a:gd name="connsiteX4" fmla="*/ 0 w 6048672"/>
              <a:gd name="connsiteY4" fmla="*/ 0 h 576064"/>
              <a:gd name="connsiteX0" fmla="*/ 6235 w 6054907"/>
              <a:gd name="connsiteY0" fmla="*/ 0 h 576064"/>
              <a:gd name="connsiteX1" fmla="*/ 6054907 w 6054907"/>
              <a:gd name="connsiteY1" fmla="*/ 0 h 576064"/>
              <a:gd name="connsiteX2" fmla="*/ 6054907 w 6054907"/>
              <a:gd name="connsiteY2" fmla="*/ 576064 h 576064"/>
              <a:gd name="connsiteX3" fmla="*/ 6235 w 6054907"/>
              <a:gd name="connsiteY3" fmla="*/ 576064 h 576064"/>
              <a:gd name="connsiteX4" fmla="*/ 0 w 6054907"/>
              <a:gd name="connsiteY4" fmla="*/ 338749 h 576064"/>
              <a:gd name="connsiteX5" fmla="*/ 6235 w 6054907"/>
              <a:gd name="connsiteY5" fmla="*/ 0 h 576064"/>
              <a:gd name="connsiteX0" fmla="*/ 6235 w 6054907"/>
              <a:gd name="connsiteY0" fmla="*/ 0 h 576064"/>
              <a:gd name="connsiteX1" fmla="*/ 6054907 w 6054907"/>
              <a:gd name="connsiteY1" fmla="*/ 0 h 576064"/>
              <a:gd name="connsiteX2" fmla="*/ 6054907 w 6054907"/>
              <a:gd name="connsiteY2" fmla="*/ 576064 h 576064"/>
              <a:gd name="connsiteX3" fmla="*/ 6235 w 6054907"/>
              <a:gd name="connsiteY3" fmla="*/ 576064 h 576064"/>
              <a:gd name="connsiteX4" fmla="*/ 0 w 6054907"/>
              <a:gd name="connsiteY4" fmla="*/ 338749 h 576064"/>
              <a:gd name="connsiteX5" fmla="*/ 1 w 6054907"/>
              <a:gd name="connsiteY5" fmla="*/ 203283 h 576064"/>
              <a:gd name="connsiteX6" fmla="*/ 6235 w 6054907"/>
              <a:gd name="connsiteY6" fmla="*/ 0 h 576064"/>
              <a:gd name="connsiteX0" fmla="*/ 338666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332431 w 6387338"/>
              <a:gd name="connsiteY4" fmla="*/ 338749 h 576064"/>
              <a:gd name="connsiteX5" fmla="*/ 332432 w 6387338"/>
              <a:gd name="connsiteY5" fmla="*/ 203283 h 576064"/>
              <a:gd name="connsiteX6" fmla="*/ 338666 w 6387338"/>
              <a:gd name="connsiteY6" fmla="*/ 0 h 576064"/>
              <a:gd name="connsiteX0" fmla="*/ 338666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04882 h 576064"/>
              <a:gd name="connsiteX5" fmla="*/ 332432 w 6387338"/>
              <a:gd name="connsiteY5" fmla="*/ 203283 h 576064"/>
              <a:gd name="connsiteX6" fmla="*/ 338666 w 6387338"/>
              <a:gd name="connsiteY6" fmla="*/ 0 h 576064"/>
              <a:gd name="connsiteX0" fmla="*/ 338666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04882 h 576064"/>
              <a:gd name="connsiteX5" fmla="*/ 332432 w 6387338"/>
              <a:gd name="connsiteY5" fmla="*/ 321817 h 576064"/>
              <a:gd name="connsiteX6" fmla="*/ 338666 w 6387338"/>
              <a:gd name="connsiteY6" fmla="*/ 0 h 576064"/>
              <a:gd name="connsiteX0" fmla="*/ 338666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04882 h 576064"/>
              <a:gd name="connsiteX5" fmla="*/ 467899 w 6387338"/>
              <a:gd name="connsiteY5" fmla="*/ 287951 h 576064"/>
              <a:gd name="connsiteX6" fmla="*/ 338666 w 6387338"/>
              <a:gd name="connsiteY6" fmla="*/ 0 h 576064"/>
              <a:gd name="connsiteX0" fmla="*/ 474133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04882 h 576064"/>
              <a:gd name="connsiteX5" fmla="*/ 467899 w 6387338"/>
              <a:gd name="connsiteY5" fmla="*/ 287951 h 576064"/>
              <a:gd name="connsiteX6" fmla="*/ 474133 w 6387338"/>
              <a:gd name="connsiteY6" fmla="*/ 0 h 576064"/>
              <a:gd name="connsiteX0" fmla="*/ 474133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55682 h 576064"/>
              <a:gd name="connsiteX5" fmla="*/ 467899 w 6387338"/>
              <a:gd name="connsiteY5" fmla="*/ 287951 h 576064"/>
              <a:gd name="connsiteX6" fmla="*/ 474133 w 6387338"/>
              <a:gd name="connsiteY6" fmla="*/ 0 h 576064"/>
              <a:gd name="connsiteX0" fmla="*/ 474133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55682 h 576064"/>
              <a:gd name="connsiteX5" fmla="*/ 383232 w 6387338"/>
              <a:gd name="connsiteY5" fmla="*/ 372618 h 576064"/>
              <a:gd name="connsiteX6" fmla="*/ 474133 w 6387338"/>
              <a:gd name="connsiteY6" fmla="*/ 0 h 576064"/>
              <a:gd name="connsiteX0" fmla="*/ 474133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55682 h 576064"/>
              <a:gd name="connsiteX5" fmla="*/ 383232 w 6387338"/>
              <a:gd name="connsiteY5" fmla="*/ 321818 h 576064"/>
              <a:gd name="connsiteX6" fmla="*/ 474133 w 6387338"/>
              <a:gd name="connsiteY6" fmla="*/ 0 h 576064"/>
              <a:gd name="connsiteX0" fmla="*/ 372533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55682 h 576064"/>
              <a:gd name="connsiteX5" fmla="*/ 383232 w 6387338"/>
              <a:gd name="connsiteY5" fmla="*/ 321818 h 576064"/>
              <a:gd name="connsiteX6" fmla="*/ 372533 w 6387338"/>
              <a:gd name="connsiteY6" fmla="*/ 0 h 576064"/>
              <a:gd name="connsiteX0" fmla="*/ 372533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55682 h 576064"/>
              <a:gd name="connsiteX5" fmla="*/ 332432 w 6387338"/>
              <a:gd name="connsiteY5" fmla="*/ 287951 h 576064"/>
              <a:gd name="connsiteX6" fmla="*/ 372533 w 6387338"/>
              <a:gd name="connsiteY6" fmla="*/ 0 h 576064"/>
              <a:gd name="connsiteX0" fmla="*/ 372533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55682 h 576064"/>
              <a:gd name="connsiteX5" fmla="*/ 366299 w 6387338"/>
              <a:gd name="connsiteY5" fmla="*/ 338751 h 576064"/>
              <a:gd name="connsiteX6" fmla="*/ 372533 w 6387338"/>
              <a:gd name="connsiteY6" fmla="*/ 0 h 576064"/>
              <a:gd name="connsiteX0" fmla="*/ 372533 w 6387338"/>
              <a:gd name="connsiteY0" fmla="*/ 0 h 576064"/>
              <a:gd name="connsiteX1" fmla="*/ 6387338 w 6387338"/>
              <a:gd name="connsiteY1" fmla="*/ 0 h 576064"/>
              <a:gd name="connsiteX2" fmla="*/ 6387338 w 6387338"/>
              <a:gd name="connsiteY2" fmla="*/ 576064 h 576064"/>
              <a:gd name="connsiteX3" fmla="*/ 0 w 6387338"/>
              <a:gd name="connsiteY3" fmla="*/ 576064 h 576064"/>
              <a:gd name="connsiteX4" fmla="*/ 10698 w 6387338"/>
              <a:gd name="connsiteY4" fmla="*/ 355682 h 576064"/>
              <a:gd name="connsiteX5" fmla="*/ 366299 w 6387338"/>
              <a:gd name="connsiteY5" fmla="*/ 287951 h 576064"/>
              <a:gd name="connsiteX6" fmla="*/ 372533 w 6387338"/>
              <a:gd name="connsiteY6"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7338" h="576064">
                <a:moveTo>
                  <a:pt x="372533" y="0"/>
                </a:moveTo>
                <a:lnTo>
                  <a:pt x="6387338" y="0"/>
                </a:lnTo>
                <a:lnTo>
                  <a:pt x="6387338" y="576064"/>
                </a:lnTo>
                <a:lnTo>
                  <a:pt x="0" y="576064"/>
                </a:lnTo>
                <a:lnTo>
                  <a:pt x="10698" y="355682"/>
                </a:lnTo>
                <a:cubicBezTo>
                  <a:pt x="10698" y="310527"/>
                  <a:pt x="366299" y="333106"/>
                  <a:pt x="366299" y="287951"/>
                </a:cubicBezTo>
                <a:lnTo>
                  <a:pt x="372533" y="0"/>
                </a:ln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270932" y="3861048"/>
            <a:ext cx="6677331" cy="576064"/>
          </a:xfrm>
          <a:custGeom>
            <a:avLst/>
            <a:gdLst>
              <a:gd name="connsiteX0" fmla="*/ 0 w 6480720"/>
              <a:gd name="connsiteY0" fmla="*/ 0 h 576064"/>
              <a:gd name="connsiteX1" fmla="*/ 6480720 w 6480720"/>
              <a:gd name="connsiteY1" fmla="*/ 0 h 576064"/>
              <a:gd name="connsiteX2" fmla="*/ 6480720 w 6480720"/>
              <a:gd name="connsiteY2" fmla="*/ 576064 h 576064"/>
              <a:gd name="connsiteX3" fmla="*/ 0 w 6480720"/>
              <a:gd name="connsiteY3" fmla="*/ 576064 h 576064"/>
              <a:gd name="connsiteX4" fmla="*/ 0 w 6480720"/>
              <a:gd name="connsiteY4" fmla="*/ 0 h 576064"/>
              <a:gd name="connsiteX0" fmla="*/ 10344 w 6491064"/>
              <a:gd name="connsiteY0" fmla="*/ 0 h 576064"/>
              <a:gd name="connsiteX1" fmla="*/ 6491064 w 6491064"/>
              <a:gd name="connsiteY1" fmla="*/ 0 h 576064"/>
              <a:gd name="connsiteX2" fmla="*/ 6491064 w 6491064"/>
              <a:gd name="connsiteY2" fmla="*/ 576064 h 576064"/>
              <a:gd name="connsiteX3" fmla="*/ 10344 w 6491064"/>
              <a:gd name="connsiteY3" fmla="*/ 576064 h 576064"/>
              <a:gd name="connsiteX4" fmla="*/ 0 w 6491064"/>
              <a:gd name="connsiteY4" fmla="*/ 389219 h 576064"/>
              <a:gd name="connsiteX5" fmla="*/ 10344 w 6491064"/>
              <a:gd name="connsiteY5" fmla="*/ 0 h 576064"/>
              <a:gd name="connsiteX0" fmla="*/ 27277 w 6507997"/>
              <a:gd name="connsiteY0" fmla="*/ 0 h 576064"/>
              <a:gd name="connsiteX1" fmla="*/ 6507997 w 6507997"/>
              <a:gd name="connsiteY1" fmla="*/ 0 h 576064"/>
              <a:gd name="connsiteX2" fmla="*/ 6507997 w 6507997"/>
              <a:gd name="connsiteY2" fmla="*/ 576064 h 576064"/>
              <a:gd name="connsiteX3" fmla="*/ 27277 w 6507997"/>
              <a:gd name="connsiteY3" fmla="*/ 576064 h 576064"/>
              <a:gd name="connsiteX4" fmla="*/ 16933 w 6507997"/>
              <a:gd name="connsiteY4" fmla="*/ 389219 h 576064"/>
              <a:gd name="connsiteX5" fmla="*/ 0 w 6507997"/>
              <a:gd name="connsiteY5" fmla="*/ 135219 h 576064"/>
              <a:gd name="connsiteX6" fmla="*/ 27277 w 6507997"/>
              <a:gd name="connsiteY6" fmla="*/ 0 h 576064"/>
              <a:gd name="connsiteX0" fmla="*/ 186267 w 6666987"/>
              <a:gd name="connsiteY0" fmla="*/ 0 h 576064"/>
              <a:gd name="connsiteX1" fmla="*/ 6666987 w 6666987"/>
              <a:gd name="connsiteY1" fmla="*/ 0 h 576064"/>
              <a:gd name="connsiteX2" fmla="*/ 6666987 w 6666987"/>
              <a:gd name="connsiteY2" fmla="*/ 576064 h 576064"/>
              <a:gd name="connsiteX3" fmla="*/ 0 w 6666987"/>
              <a:gd name="connsiteY3" fmla="*/ 576064 h 576064"/>
              <a:gd name="connsiteX4" fmla="*/ 175923 w 6666987"/>
              <a:gd name="connsiteY4" fmla="*/ 389219 h 576064"/>
              <a:gd name="connsiteX5" fmla="*/ 158990 w 6666987"/>
              <a:gd name="connsiteY5" fmla="*/ 135219 h 576064"/>
              <a:gd name="connsiteX6" fmla="*/ 186267 w 6666987"/>
              <a:gd name="connsiteY6" fmla="*/ 0 h 576064"/>
              <a:gd name="connsiteX0" fmla="*/ 196611 w 6677331"/>
              <a:gd name="connsiteY0" fmla="*/ 0 h 576064"/>
              <a:gd name="connsiteX1" fmla="*/ 6677331 w 6677331"/>
              <a:gd name="connsiteY1" fmla="*/ 0 h 576064"/>
              <a:gd name="connsiteX2" fmla="*/ 6677331 w 6677331"/>
              <a:gd name="connsiteY2" fmla="*/ 576064 h 576064"/>
              <a:gd name="connsiteX3" fmla="*/ 10344 w 6677331"/>
              <a:gd name="connsiteY3" fmla="*/ 576064 h 576064"/>
              <a:gd name="connsiteX4" fmla="*/ 0 w 6677331"/>
              <a:gd name="connsiteY4" fmla="*/ 372285 h 576064"/>
              <a:gd name="connsiteX5" fmla="*/ 169334 w 6677331"/>
              <a:gd name="connsiteY5" fmla="*/ 135219 h 576064"/>
              <a:gd name="connsiteX6" fmla="*/ 196611 w 6677331"/>
              <a:gd name="connsiteY6" fmla="*/ 0 h 576064"/>
              <a:gd name="connsiteX0" fmla="*/ 196611 w 6677331"/>
              <a:gd name="connsiteY0" fmla="*/ 0 h 576064"/>
              <a:gd name="connsiteX1" fmla="*/ 6677331 w 6677331"/>
              <a:gd name="connsiteY1" fmla="*/ 0 h 576064"/>
              <a:gd name="connsiteX2" fmla="*/ 6677331 w 6677331"/>
              <a:gd name="connsiteY2" fmla="*/ 576064 h 576064"/>
              <a:gd name="connsiteX3" fmla="*/ 10344 w 6677331"/>
              <a:gd name="connsiteY3" fmla="*/ 576064 h 576064"/>
              <a:gd name="connsiteX4" fmla="*/ 0 w 6677331"/>
              <a:gd name="connsiteY4" fmla="*/ 372285 h 576064"/>
              <a:gd name="connsiteX5" fmla="*/ 203201 w 6677331"/>
              <a:gd name="connsiteY5" fmla="*/ 304553 h 576064"/>
              <a:gd name="connsiteX6" fmla="*/ 196611 w 6677331"/>
              <a:gd name="connsiteY6" fmla="*/ 0 h 576064"/>
              <a:gd name="connsiteX0" fmla="*/ 450611 w 6677331"/>
              <a:gd name="connsiteY0" fmla="*/ 0 h 576064"/>
              <a:gd name="connsiteX1" fmla="*/ 6677331 w 6677331"/>
              <a:gd name="connsiteY1" fmla="*/ 0 h 576064"/>
              <a:gd name="connsiteX2" fmla="*/ 6677331 w 6677331"/>
              <a:gd name="connsiteY2" fmla="*/ 576064 h 576064"/>
              <a:gd name="connsiteX3" fmla="*/ 10344 w 6677331"/>
              <a:gd name="connsiteY3" fmla="*/ 576064 h 576064"/>
              <a:gd name="connsiteX4" fmla="*/ 0 w 6677331"/>
              <a:gd name="connsiteY4" fmla="*/ 372285 h 576064"/>
              <a:gd name="connsiteX5" fmla="*/ 203201 w 6677331"/>
              <a:gd name="connsiteY5" fmla="*/ 304553 h 576064"/>
              <a:gd name="connsiteX6" fmla="*/ 450611 w 6677331"/>
              <a:gd name="connsiteY6" fmla="*/ 0 h 576064"/>
              <a:gd name="connsiteX0" fmla="*/ 450611 w 6677331"/>
              <a:gd name="connsiteY0" fmla="*/ 0 h 576064"/>
              <a:gd name="connsiteX1" fmla="*/ 6677331 w 6677331"/>
              <a:gd name="connsiteY1" fmla="*/ 0 h 576064"/>
              <a:gd name="connsiteX2" fmla="*/ 6677331 w 6677331"/>
              <a:gd name="connsiteY2" fmla="*/ 576064 h 576064"/>
              <a:gd name="connsiteX3" fmla="*/ 10344 w 6677331"/>
              <a:gd name="connsiteY3" fmla="*/ 576064 h 576064"/>
              <a:gd name="connsiteX4" fmla="*/ 0 w 6677331"/>
              <a:gd name="connsiteY4" fmla="*/ 372285 h 576064"/>
              <a:gd name="connsiteX5" fmla="*/ 355601 w 6677331"/>
              <a:gd name="connsiteY5" fmla="*/ 321486 h 576064"/>
              <a:gd name="connsiteX6" fmla="*/ 450611 w 6677331"/>
              <a:gd name="connsiteY6" fmla="*/ 0 h 576064"/>
              <a:gd name="connsiteX0" fmla="*/ 382877 w 6677331"/>
              <a:gd name="connsiteY0" fmla="*/ 0 h 576064"/>
              <a:gd name="connsiteX1" fmla="*/ 6677331 w 6677331"/>
              <a:gd name="connsiteY1" fmla="*/ 0 h 576064"/>
              <a:gd name="connsiteX2" fmla="*/ 6677331 w 6677331"/>
              <a:gd name="connsiteY2" fmla="*/ 576064 h 576064"/>
              <a:gd name="connsiteX3" fmla="*/ 10344 w 6677331"/>
              <a:gd name="connsiteY3" fmla="*/ 576064 h 576064"/>
              <a:gd name="connsiteX4" fmla="*/ 0 w 6677331"/>
              <a:gd name="connsiteY4" fmla="*/ 372285 h 576064"/>
              <a:gd name="connsiteX5" fmla="*/ 355601 w 6677331"/>
              <a:gd name="connsiteY5" fmla="*/ 321486 h 576064"/>
              <a:gd name="connsiteX6" fmla="*/ 382877 w 6677331"/>
              <a:gd name="connsiteY6" fmla="*/ 0 h 576064"/>
              <a:gd name="connsiteX0" fmla="*/ 382877 w 6677331"/>
              <a:gd name="connsiteY0" fmla="*/ 0 h 576064"/>
              <a:gd name="connsiteX1" fmla="*/ 6677331 w 6677331"/>
              <a:gd name="connsiteY1" fmla="*/ 0 h 576064"/>
              <a:gd name="connsiteX2" fmla="*/ 6677331 w 6677331"/>
              <a:gd name="connsiteY2" fmla="*/ 576064 h 576064"/>
              <a:gd name="connsiteX3" fmla="*/ 10344 w 6677331"/>
              <a:gd name="connsiteY3" fmla="*/ 576064 h 576064"/>
              <a:gd name="connsiteX4" fmla="*/ 0 w 6677331"/>
              <a:gd name="connsiteY4" fmla="*/ 372285 h 576064"/>
              <a:gd name="connsiteX5" fmla="*/ 406401 w 6677331"/>
              <a:gd name="connsiteY5" fmla="*/ 321486 h 576064"/>
              <a:gd name="connsiteX6" fmla="*/ 382877 w 6677331"/>
              <a:gd name="connsiteY6" fmla="*/ 0 h 576064"/>
              <a:gd name="connsiteX0" fmla="*/ 382877 w 6677331"/>
              <a:gd name="connsiteY0" fmla="*/ 0 h 576064"/>
              <a:gd name="connsiteX1" fmla="*/ 6677331 w 6677331"/>
              <a:gd name="connsiteY1" fmla="*/ 0 h 576064"/>
              <a:gd name="connsiteX2" fmla="*/ 6677331 w 6677331"/>
              <a:gd name="connsiteY2" fmla="*/ 576064 h 576064"/>
              <a:gd name="connsiteX3" fmla="*/ 10344 w 6677331"/>
              <a:gd name="connsiteY3" fmla="*/ 576064 h 576064"/>
              <a:gd name="connsiteX4" fmla="*/ 0 w 6677331"/>
              <a:gd name="connsiteY4" fmla="*/ 304551 h 576064"/>
              <a:gd name="connsiteX5" fmla="*/ 406401 w 6677331"/>
              <a:gd name="connsiteY5" fmla="*/ 321486 h 576064"/>
              <a:gd name="connsiteX6" fmla="*/ 382877 w 6677331"/>
              <a:gd name="connsiteY6" fmla="*/ 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7331" h="576064">
                <a:moveTo>
                  <a:pt x="382877" y="0"/>
                </a:moveTo>
                <a:lnTo>
                  <a:pt x="6677331" y="0"/>
                </a:lnTo>
                <a:lnTo>
                  <a:pt x="6677331" y="576064"/>
                </a:lnTo>
                <a:lnTo>
                  <a:pt x="10344" y="576064"/>
                </a:lnTo>
                <a:lnTo>
                  <a:pt x="0" y="304551"/>
                </a:lnTo>
                <a:lnTo>
                  <a:pt x="406401" y="321486"/>
                </a:lnTo>
                <a:lnTo>
                  <a:pt x="382877" y="0"/>
                </a:ln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467544" y="3861048"/>
            <a:ext cx="216024" cy="2880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467544" y="4653136"/>
            <a:ext cx="6624736" cy="2880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467544" y="4941168"/>
            <a:ext cx="5328592" cy="2880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270932" y="1651034"/>
            <a:ext cx="7011024" cy="3139321"/>
          </a:xfrm>
          <a:prstGeom prst="rect">
            <a:avLst/>
          </a:prstGeom>
          <a:solidFill>
            <a:schemeClr val="bg1"/>
          </a:solidFill>
          <a:ln w="38100">
            <a:noFill/>
          </a:ln>
        </p:spPr>
        <p:txBody>
          <a:bodyPr wrap="square" rtlCol="0">
            <a:spAutoFit/>
          </a:bodyPr>
          <a:lstStyle/>
          <a:p>
            <a:r>
              <a:rPr lang="en-US" altLang="ja-JP" dirty="0" smtClean="0">
                <a:latin typeface="Calibri" pitchFamily="34" charset="0"/>
              </a:rPr>
              <a:t>[Copyright </a:t>
            </a:r>
            <a:r>
              <a:rPr lang="en-US" altLang="ja-JP" dirty="0">
                <a:latin typeface="Calibri" pitchFamily="34" charset="0"/>
              </a:rPr>
              <a:t>(c) </a:t>
            </a:r>
            <a:r>
              <a:rPr lang="en-US" altLang="ja-JP" dirty="0" smtClean="0">
                <a:latin typeface="Calibri" pitchFamily="34" charset="0"/>
              </a:rPr>
              <a:t>2001 foo </a:t>
            </a:r>
            <a:r>
              <a:rPr lang="en-US" altLang="ja-JP" dirty="0">
                <a:latin typeface="Calibri" pitchFamily="34" charset="0"/>
              </a:rPr>
              <a:t>foo@bar.org </a:t>
            </a:r>
            <a:r>
              <a:rPr lang="en-US" altLang="ja-JP" dirty="0" smtClean="0">
                <a:latin typeface="Calibri" pitchFamily="34" charset="0"/>
              </a:rPr>
              <a:t>All </a:t>
            </a:r>
            <a:r>
              <a:rPr lang="en-US" altLang="ja-JP" dirty="0">
                <a:latin typeface="Calibri" pitchFamily="34" charset="0"/>
              </a:rPr>
              <a:t>rights reserved. </a:t>
            </a:r>
            <a:r>
              <a:rPr lang="en-US" altLang="ja-JP" dirty="0" smtClean="0">
                <a:latin typeface="Calibri" pitchFamily="34" charset="0"/>
              </a:rPr>
              <a:t>]</a:t>
            </a:r>
          </a:p>
          <a:p>
            <a:r>
              <a:rPr lang="en-US" altLang="ja-JP" dirty="0" smtClean="0">
                <a:latin typeface="Calibri" pitchFamily="34" charset="0"/>
              </a:rPr>
              <a:t>[Redistribution </a:t>
            </a:r>
            <a:r>
              <a:rPr lang="en-US" altLang="ja-JP" dirty="0">
                <a:latin typeface="Calibri" pitchFamily="34" charset="0"/>
              </a:rPr>
              <a:t>and use in source and binary forms, with or </a:t>
            </a:r>
            <a:r>
              <a:rPr lang="en-US" altLang="ja-JP" dirty="0" smtClean="0">
                <a:latin typeface="Calibri" pitchFamily="34" charset="0"/>
              </a:rPr>
              <a:t>without modification</a:t>
            </a:r>
            <a:r>
              <a:rPr lang="en-US" altLang="ja-JP" dirty="0">
                <a:latin typeface="Calibri" pitchFamily="34" charset="0"/>
              </a:rPr>
              <a:t>, are permitted provided that the following conditions are </a:t>
            </a:r>
            <a:r>
              <a:rPr lang="en-US" altLang="ja-JP" dirty="0" smtClean="0">
                <a:latin typeface="Calibri" pitchFamily="34" charset="0"/>
              </a:rPr>
              <a:t>met:]</a:t>
            </a:r>
          </a:p>
          <a:p>
            <a:r>
              <a:rPr lang="en-US" altLang="ja-JP" dirty="0" smtClean="0">
                <a:latin typeface="Calibri" pitchFamily="34" charset="0"/>
              </a:rPr>
              <a:t>[1.] </a:t>
            </a:r>
          </a:p>
          <a:p>
            <a:r>
              <a:rPr lang="en-US" altLang="ja-JP" dirty="0" smtClean="0">
                <a:latin typeface="Calibri" pitchFamily="34" charset="0"/>
              </a:rPr>
              <a:t>[Redistributions </a:t>
            </a:r>
            <a:r>
              <a:rPr lang="en-US" altLang="ja-JP" dirty="0">
                <a:latin typeface="Calibri" pitchFamily="34" charset="0"/>
              </a:rPr>
              <a:t>of source code must retain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notice...] </a:t>
            </a:r>
          </a:p>
          <a:p>
            <a:r>
              <a:rPr lang="en-US" altLang="ja-JP" dirty="0" smtClean="0">
                <a:latin typeface="Calibri" pitchFamily="34" charset="0"/>
              </a:rPr>
              <a:t>[2.] </a:t>
            </a:r>
          </a:p>
          <a:p>
            <a:r>
              <a:rPr lang="en-US" altLang="ja-JP" dirty="0" smtClean="0">
                <a:latin typeface="Calibri" pitchFamily="34" charset="0"/>
              </a:rPr>
              <a:t>[Redistributions </a:t>
            </a:r>
            <a:r>
              <a:rPr lang="en-US" altLang="ja-JP" dirty="0">
                <a:latin typeface="Calibri" pitchFamily="34" charset="0"/>
              </a:rPr>
              <a:t>in binary form must reproduce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a:t>
            </a:r>
          </a:p>
          <a:p>
            <a:r>
              <a:rPr lang="en-US" altLang="ja-JP" dirty="0" smtClean="0">
                <a:latin typeface="Calibri" pitchFamily="34" charset="0"/>
              </a:rPr>
              <a:t>[THIS </a:t>
            </a:r>
            <a:r>
              <a:rPr lang="en-US" altLang="ja-JP" dirty="0">
                <a:latin typeface="Calibri" pitchFamily="34" charset="0"/>
              </a:rPr>
              <a:t>SOFTWARE IS PROVIDED BY THE AUTHOR AND </a:t>
            </a:r>
            <a:r>
              <a:rPr lang="en-US" altLang="ja-JP" dirty="0" smtClean="0">
                <a:latin typeface="Calibri" pitchFamily="34" charset="0"/>
              </a:rPr>
              <a:t>CONTRIBUTORS</a:t>
            </a:r>
          </a:p>
          <a:p>
            <a:r>
              <a:rPr lang="en-US" altLang="ja-JP" dirty="0" smtClean="0">
                <a:latin typeface="Calibri" pitchFamily="34" charset="0"/>
              </a:rPr>
              <a:t>"AS IS"...]</a:t>
            </a:r>
            <a:endParaRPr lang="en-US" altLang="ja-JP" dirty="0">
              <a:latin typeface="Calibri" pitchFamily="34" charset="0"/>
            </a:endParaRPr>
          </a:p>
          <a:p>
            <a:r>
              <a:rPr lang="en-US" altLang="ja-JP" dirty="0" smtClean="0">
                <a:latin typeface="Calibri" pitchFamily="34" charset="0"/>
              </a:rPr>
              <a:t>[</a:t>
            </a:r>
            <a:r>
              <a:rPr lang="en-US" altLang="ja-JP" dirty="0">
                <a:latin typeface="Calibri" pitchFamily="34" charset="0"/>
              </a:rPr>
              <a:t>IN NO EVENT SHALL THE AUTHOR OR CONTRIBUTORS </a:t>
            </a:r>
            <a:r>
              <a:rPr lang="en-US" altLang="ja-JP" dirty="0" smtClean="0">
                <a:latin typeface="Calibri" pitchFamily="34" charset="0"/>
              </a:rPr>
              <a:t>...]</a:t>
            </a:r>
            <a:endParaRPr lang="en-US" altLang="ja-JP" dirty="0">
              <a:latin typeface="Calibri" pitchFamily="34" charset="0"/>
            </a:endParaRPr>
          </a:p>
        </p:txBody>
      </p:sp>
      <p:sp>
        <p:nvSpPr>
          <p:cNvPr id="7" name="正方形/長方形 6"/>
          <p:cNvSpPr/>
          <p:nvPr/>
        </p:nvSpPr>
        <p:spPr>
          <a:xfrm>
            <a:off x="3635896" y="5949280"/>
            <a:ext cx="4824536"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[3] P. </a:t>
            </a:r>
            <a:r>
              <a:rPr lang="en-US" altLang="ja-JP" sz="1400" dirty="0" err="1">
                <a:solidFill>
                  <a:schemeClr val="tx1"/>
                </a:solidFill>
              </a:rPr>
              <a:t>Claugh</a:t>
            </a:r>
            <a:r>
              <a:rPr lang="en-US" altLang="ja-JP" sz="1400" dirty="0">
                <a:solidFill>
                  <a:schemeClr val="tx1"/>
                </a:solidFill>
              </a:rPr>
              <a:t>. A Perl program for sentence splitting </a:t>
            </a:r>
            <a:r>
              <a:rPr lang="en-US" altLang="ja-JP" sz="1400" dirty="0" smtClean="0">
                <a:solidFill>
                  <a:schemeClr val="tx1"/>
                </a:solidFill>
              </a:rPr>
              <a:t>using rules</a:t>
            </a:r>
            <a:r>
              <a:rPr lang="en-US" altLang="ja-JP" sz="1400" dirty="0">
                <a:solidFill>
                  <a:schemeClr val="tx1"/>
                </a:solidFill>
              </a:rPr>
              <a:t>. http://</a:t>
            </a:r>
            <a:r>
              <a:rPr lang="en-US" altLang="ja-JP" sz="1400" dirty="0" smtClean="0">
                <a:solidFill>
                  <a:schemeClr val="tx1"/>
                </a:solidFill>
              </a:rPr>
              <a:t>ir.shef.ac.uk/cloughie/software.html, April </a:t>
            </a:r>
            <a:r>
              <a:rPr lang="en-US" altLang="ja-JP" sz="1400" dirty="0">
                <a:solidFill>
                  <a:schemeClr val="tx1"/>
                </a:solidFill>
              </a:rPr>
              <a:t>2001.</a:t>
            </a:r>
          </a:p>
        </p:txBody>
      </p:sp>
      <p:sp>
        <p:nvSpPr>
          <p:cNvPr id="8" name="角丸四角形吹き出し 7"/>
          <p:cNvSpPr/>
          <p:nvPr/>
        </p:nvSpPr>
        <p:spPr>
          <a:xfrm>
            <a:off x="7092280" y="2636912"/>
            <a:ext cx="2003288" cy="2016224"/>
          </a:xfrm>
          <a:prstGeom prst="wedgeRoundRectCallout">
            <a:avLst>
              <a:gd name="adj1" fmla="val -61510"/>
              <a:gd name="adj2" fmla="val -9391"/>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Black" pitchFamily="34" charset="0"/>
              </a:rPr>
              <a:t>Split with an implementation based on [3] with some heuristics</a:t>
            </a:r>
            <a:endParaRPr lang="en-US" altLang="ja-JP" dirty="0">
              <a:solidFill>
                <a:schemeClr val="tx1"/>
              </a:solidFill>
              <a:latin typeface="Arial Black" pitchFamily="34" charset="0"/>
            </a:endParaRPr>
          </a:p>
        </p:txBody>
      </p:sp>
    </p:spTree>
    <p:extLst>
      <p:ext uri="{BB962C8B-B14F-4D97-AF65-F5344CB8AC3E}">
        <p14:creationId xmlns="" xmlns:p14="http://schemas.microsoft.com/office/powerpoint/2010/main" val="404852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6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2" grpId="0" animBg="1"/>
      <p:bldP spid="62" grpId="1" animBg="1"/>
      <p:bldP spid="63" grpId="0" animBg="1"/>
      <p:bldP spid="63" grpId="1" animBg="1"/>
      <p:bldP spid="64" grpId="0" animBg="1"/>
      <p:bldP spid="64"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54"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 Text normalization</a:t>
            </a:r>
            <a:endParaRPr kumimoji="1" lang="ja-JP" altLang="en-US" dirty="0"/>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49</a:t>
            </a:fld>
            <a:endParaRPr lang="ja-JP" altLang="en-US" dirty="0"/>
          </a:p>
        </p:txBody>
      </p:sp>
      <p:sp>
        <p:nvSpPr>
          <p:cNvPr id="29" name="テキスト ボックス 28"/>
          <p:cNvSpPr txBox="1"/>
          <p:nvPr/>
        </p:nvSpPr>
        <p:spPr>
          <a:xfrm>
            <a:off x="196544" y="1638807"/>
            <a:ext cx="7011024" cy="3139321"/>
          </a:xfrm>
          <a:prstGeom prst="rect">
            <a:avLst/>
          </a:prstGeom>
          <a:solidFill>
            <a:schemeClr val="bg1"/>
          </a:solidFill>
        </p:spPr>
        <p:txBody>
          <a:bodyPr wrap="square" rtlCol="0">
            <a:spAutoFit/>
          </a:bodyPr>
          <a:lstStyle/>
          <a:p>
            <a:r>
              <a:rPr lang="en-US" altLang="ja-JP" dirty="0" smtClean="0">
                <a:latin typeface="Calibri" pitchFamily="34" charset="0"/>
              </a:rPr>
              <a:t>[Copyright </a:t>
            </a:r>
            <a:r>
              <a:rPr lang="en-US" altLang="ja-JP" dirty="0">
                <a:latin typeface="Calibri" pitchFamily="34" charset="0"/>
              </a:rPr>
              <a:t>(c) </a:t>
            </a:r>
            <a:r>
              <a:rPr lang="en-US" altLang="ja-JP" dirty="0" smtClean="0">
                <a:latin typeface="Calibri" pitchFamily="34" charset="0"/>
              </a:rPr>
              <a:t>2001 foo </a:t>
            </a:r>
            <a:r>
              <a:rPr lang="en-US" altLang="ja-JP" dirty="0">
                <a:latin typeface="Calibri" pitchFamily="34" charset="0"/>
              </a:rPr>
              <a:t>foo@bar.org </a:t>
            </a:r>
            <a:r>
              <a:rPr lang="en-US" altLang="ja-JP" dirty="0" smtClean="0">
                <a:latin typeface="Calibri" pitchFamily="34" charset="0"/>
              </a:rPr>
              <a:t>All </a:t>
            </a:r>
            <a:r>
              <a:rPr lang="en-US" altLang="ja-JP" dirty="0">
                <a:latin typeface="Calibri" pitchFamily="34" charset="0"/>
              </a:rPr>
              <a:t>rights reserved. </a:t>
            </a:r>
            <a:r>
              <a:rPr lang="en-US" altLang="ja-JP" dirty="0" smtClean="0">
                <a:latin typeface="Calibri" pitchFamily="34" charset="0"/>
              </a:rPr>
              <a:t>]</a:t>
            </a:r>
          </a:p>
          <a:p>
            <a:r>
              <a:rPr lang="en-US" altLang="ja-JP" dirty="0" smtClean="0">
                <a:latin typeface="Calibri" pitchFamily="34" charset="0"/>
              </a:rPr>
              <a:t>[Redistribution </a:t>
            </a:r>
            <a:r>
              <a:rPr lang="en-US" altLang="ja-JP" dirty="0">
                <a:latin typeface="Calibri" pitchFamily="34" charset="0"/>
              </a:rPr>
              <a:t>and use in source and binary forms, with or </a:t>
            </a:r>
            <a:r>
              <a:rPr lang="en-US" altLang="ja-JP" dirty="0" smtClean="0">
                <a:latin typeface="Calibri" pitchFamily="34" charset="0"/>
              </a:rPr>
              <a:t>without modification</a:t>
            </a:r>
            <a:r>
              <a:rPr lang="en-US" altLang="ja-JP" dirty="0">
                <a:latin typeface="Calibri" pitchFamily="34" charset="0"/>
              </a:rPr>
              <a:t>, are permitted provided that the following conditions are </a:t>
            </a:r>
            <a:r>
              <a:rPr lang="en-US" altLang="ja-JP" dirty="0" smtClean="0">
                <a:latin typeface="Calibri" pitchFamily="34" charset="0"/>
              </a:rPr>
              <a:t>met:]</a:t>
            </a:r>
            <a:br>
              <a:rPr lang="en-US" altLang="ja-JP" dirty="0" smtClean="0">
                <a:latin typeface="Calibri" pitchFamily="34" charset="0"/>
              </a:rPr>
            </a:br>
            <a:r>
              <a:rPr lang="en-US" altLang="ja-JP" dirty="0" smtClean="0">
                <a:latin typeface="Calibri" pitchFamily="34" charset="0"/>
              </a:rPr>
              <a:t>[1.] </a:t>
            </a:r>
          </a:p>
          <a:p>
            <a:r>
              <a:rPr lang="en-US" altLang="ja-JP" dirty="0" smtClean="0">
                <a:latin typeface="Calibri" pitchFamily="34" charset="0"/>
              </a:rPr>
              <a:t>[Redistributions </a:t>
            </a:r>
            <a:r>
              <a:rPr lang="en-US" altLang="ja-JP" dirty="0">
                <a:latin typeface="Calibri" pitchFamily="34" charset="0"/>
              </a:rPr>
              <a:t>of source code must retain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notice...] </a:t>
            </a:r>
            <a:br>
              <a:rPr lang="en-US" altLang="ja-JP" dirty="0" smtClean="0">
                <a:latin typeface="Calibri" pitchFamily="34" charset="0"/>
              </a:rPr>
            </a:br>
            <a:r>
              <a:rPr lang="en-US" altLang="ja-JP" dirty="0">
                <a:latin typeface="Calibri" pitchFamily="34" charset="0"/>
              </a:rPr>
              <a:t>[</a:t>
            </a:r>
            <a:r>
              <a:rPr lang="en-US" altLang="ja-JP" dirty="0" smtClean="0">
                <a:latin typeface="Calibri" pitchFamily="34" charset="0"/>
              </a:rPr>
              <a:t>2.] </a:t>
            </a:r>
          </a:p>
          <a:p>
            <a:r>
              <a:rPr lang="en-US" altLang="ja-JP" dirty="0" smtClean="0">
                <a:latin typeface="Calibri" pitchFamily="34" charset="0"/>
              </a:rPr>
              <a:t>[Redistributions </a:t>
            </a:r>
            <a:r>
              <a:rPr lang="en-US" altLang="ja-JP" dirty="0">
                <a:latin typeface="Calibri" pitchFamily="34" charset="0"/>
              </a:rPr>
              <a:t>in binary form must reproduce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a:t>
            </a:r>
          </a:p>
          <a:p>
            <a:r>
              <a:rPr lang="en-US" altLang="ja-JP" dirty="0">
                <a:latin typeface="Calibri" pitchFamily="34" charset="0"/>
              </a:rPr>
              <a:t>[</a:t>
            </a:r>
            <a:r>
              <a:rPr lang="en-US" altLang="ja-JP" dirty="0" smtClean="0">
                <a:latin typeface="Calibri" pitchFamily="34" charset="0"/>
              </a:rPr>
              <a:t>THIS </a:t>
            </a:r>
            <a:r>
              <a:rPr lang="en-US" altLang="ja-JP" dirty="0">
                <a:latin typeface="Calibri" pitchFamily="34" charset="0"/>
              </a:rPr>
              <a:t>SOFTWARE IS PROVIDED BY THE AUTHOR AND </a:t>
            </a:r>
            <a:r>
              <a:rPr lang="en-US" altLang="ja-JP" dirty="0" smtClean="0">
                <a:latin typeface="Calibri" pitchFamily="34" charset="0"/>
              </a:rPr>
              <a:t>CONTRIBUTORS</a:t>
            </a:r>
          </a:p>
          <a:p>
            <a:r>
              <a:rPr lang="en-US" altLang="ja-JP" dirty="0" smtClean="0">
                <a:latin typeface="Calibri" pitchFamily="34" charset="0"/>
              </a:rPr>
              <a:t>"AS IS"...]</a:t>
            </a:r>
            <a:endParaRPr lang="en-US" altLang="ja-JP" dirty="0">
              <a:latin typeface="Calibri" pitchFamily="34" charset="0"/>
            </a:endParaRPr>
          </a:p>
          <a:p>
            <a:r>
              <a:rPr lang="en-US" altLang="ja-JP" dirty="0" smtClean="0">
                <a:latin typeface="Calibri" pitchFamily="34" charset="0"/>
              </a:rPr>
              <a:t>[</a:t>
            </a:r>
            <a:r>
              <a:rPr lang="en-US" altLang="ja-JP" dirty="0">
                <a:latin typeface="Calibri" pitchFamily="34" charset="0"/>
              </a:rPr>
              <a:t>IN NO EVENT SHALL THE AUTHOR OR CONTRIBUTORS </a:t>
            </a:r>
            <a:r>
              <a:rPr lang="en-US" altLang="ja-JP" dirty="0" smtClean="0">
                <a:latin typeface="Calibri" pitchFamily="34" charset="0"/>
              </a:rPr>
              <a:t>...]</a:t>
            </a:r>
            <a:endParaRPr lang="en-US" altLang="ja-JP" dirty="0">
              <a:latin typeface="Calibri" pitchFamily="34" charset="0"/>
            </a:endParaRPr>
          </a:p>
        </p:txBody>
      </p:sp>
      <p:sp>
        <p:nvSpPr>
          <p:cNvPr id="30" name="円/楕円 29"/>
          <p:cNvSpPr/>
          <p:nvPr/>
        </p:nvSpPr>
        <p:spPr>
          <a:xfrm>
            <a:off x="611560" y="2492896"/>
            <a:ext cx="216024" cy="3600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ndParaRPr>
          </a:p>
        </p:txBody>
      </p:sp>
      <p:sp>
        <p:nvSpPr>
          <p:cNvPr id="31" name="円/楕円 30"/>
          <p:cNvSpPr/>
          <p:nvPr/>
        </p:nvSpPr>
        <p:spPr>
          <a:xfrm>
            <a:off x="196544" y="4077072"/>
            <a:ext cx="271000" cy="3600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ndParaRPr>
          </a:p>
        </p:txBody>
      </p:sp>
      <p:sp>
        <p:nvSpPr>
          <p:cNvPr id="32" name="円/楕円 31"/>
          <p:cNvSpPr/>
          <p:nvPr/>
        </p:nvSpPr>
        <p:spPr>
          <a:xfrm>
            <a:off x="719572" y="4077072"/>
            <a:ext cx="252028" cy="3600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ndParaRPr>
          </a:p>
        </p:txBody>
      </p:sp>
      <p:sp>
        <p:nvSpPr>
          <p:cNvPr id="28" name="テキスト ボックス 27"/>
          <p:cNvSpPr txBox="1"/>
          <p:nvPr/>
        </p:nvSpPr>
        <p:spPr>
          <a:xfrm>
            <a:off x="196544" y="1660190"/>
            <a:ext cx="7011024" cy="3139321"/>
          </a:xfrm>
          <a:prstGeom prst="rect">
            <a:avLst/>
          </a:prstGeom>
          <a:solidFill>
            <a:schemeClr val="bg1"/>
          </a:solidFill>
          <a:ln>
            <a:noFill/>
          </a:ln>
        </p:spPr>
        <p:txBody>
          <a:bodyPr wrap="square" rtlCol="0">
            <a:spAutoFit/>
          </a:bodyPr>
          <a:lstStyle/>
          <a:p>
            <a:r>
              <a:rPr lang="en-US" altLang="ja-JP" dirty="0" smtClean="0">
                <a:latin typeface="Calibri" pitchFamily="34" charset="0"/>
              </a:rPr>
              <a:t>[Copyright </a:t>
            </a:r>
            <a:r>
              <a:rPr lang="en-US" altLang="ja-JP" dirty="0">
                <a:latin typeface="Calibri" pitchFamily="34" charset="0"/>
              </a:rPr>
              <a:t>(c) </a:t>
            </a:r>
            <a:r>
              <a:rPr lang="en-US" altLang="ja-JP" dirty="0" smtClean="0">
                <a:latin typeface="Calibri" pitchFamily="34" charset="0"/>
              </a:rPr>
              <a:t>2001 </a:t>
            </a:r>
            <a:r>
              <a:rPr lang="en-US" altLang="ja-JP" dirty="0">
                <a:latin typeface="Calibri" pitchFamily="34" charset="0"/>
              </a:rPr>
              <a:t>foo foo@bar.org </a:t>
            </a:r>
            <a:r>
              <a:rPr lang="en-US" altLang="ja-JP" dirty="0" smtClean="0">
                <a:latin typeface="Calibri" pitchFamily="34" charset="0"/>
              </a:rPr>
              <a:t>All </a:t>
            </a:r>
            <a:r>
              <a:rPr lang="en-US" altLang="ja-JP" dirty="0">
                <a:latin typeface="Calibri" pitchFamily="34" charset="0"/>
              </a:rPr>
              <a:t>rights reserved. </a:t>
            </a:r>
            <a:r>
              <a:rPr lang="en-US" altLang="ja-JP" dirty="0" smtClean="0">
                <a:latin typeface="Calibri" pitchFamily="34" charset="0"/>
              </a:rPr>
              <a:t>]</a:t>
            </a:r>
          </a:p>
          <a:p>
            <a:r>
              <a:rPr lang="en-US" altLang="ja-JP" dirty="0">
                <a:latin typeface="Calibri" pitchFamily="34" charset="0"/>
              </a:rPr>
              <a:t>[Redistribution and use in source and binary forms, with or without modification, are permitted provided that the following conditions are </a:t>
            </a:r>
            <a:r>
              <a:rPr lang="en-US" altLang="ja-JP" dirty="0" smtClean="0">
                <a:latin typeface="Calibri" pitchFamily="34" charset="0"/>
              </a:rPr>
              <a:t>met</a:t>
            </a:r>
            <a:r>
              <a:rPr lang="en-US" altLang="ja-JP" dirty="0" smtClean="0">
                <a:solidFill>
                  <a:srgbClr val="0070C0"/>
                </a:solidFill>
                <a:latin typeface="Calibri" pitchFamily="34" charset="0"/>
              </a:rPr>
              <a:t>&lt;colon&gt;</a:t>
            </a:r>
            <a:r>
              <a:rPr lang="en-US" altLang="ja-JP" dirty="0" smtClean="0">
                <a:latin typeface="Calibri" pitchFamily="34" charset="0"/>
              </a:rPr>
              <a:t>]</a:t>
            </a:r>
            <a:br>
              <a:rPr lang="en-US" altLang="ja-JP" dirty="0" smtClean="0">
                <a:latin typeface="Calibri" pitchFamily="34" charset="0"/>
              </a:rPr>
            </a:br>
            <a:r>
              <a:rPr lang="en-US" altLang="ja-JP" dirty="0" smtClean="0">
                <a:latin typeface="Calibri" pitchFamily="34" charset="0"/>
              </a:rPr>
              <a:t>[1.] </a:t>
            </a:r>
          </a:p>
          <a:p>
            <a:r>
              <a:rPr lang="en-US" altLang="ja-JP" dirty="0" smtClean="0">
                <a:latin typeface="Calibri" pitchFamily="34" charset="0"/>
              </a:rPr>
              <a:t>[Redistributions </a:t>
            </a:r>
            <a:r>
              <a:rPr lang="en-US" altLang="ja-JP" dirty="0">
                <a:latin typeface="Calibri" pitchFamily="34" charset="0"/>
              </a:rPr>
              <a:t>of source code must retain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notice...] </a:t>
            </a:r>
            <a:br>
              <a:rPr lang="en-US" altLang="ja-JP" dirty="0" smtClean="0">
                <a:latin typeface="Calibri" pitchFamily="34" charset="0"/>
              </a:rPr>
            </a:br>
            <a:r>
              <a:rPr lang="en-US" altLang="ja-JP" dirty="0">
                <a:latin typeface="Calibri" pitchFamily="34" charset="0"/>
              </a:rPr>
              <a:t>[</a:t>
            </a:r>
            <a:r>
              <a:rPr lang="en-US" altLang="ja-JP" dirty="0" smtClean="0">
                <a:latin typeface="Calibri" pitchFamily="34" charset="0"/>
              </a:rPr>
              <a:t>2.] </a:t>
            </a:r>
          </a:p>
          <a:p>
            <a:r>
              <a:rPr lang="en-US" altLang="ja-JP" dirty="0" smtClean="0">
                <a:latin typeface="Calibri" pitchFamily="34" charset="0"/>
              </a:rPr>
              <a:t>[Redistributions </a:t>
            </a:r>
            <a:r>
              <a:rPr lang="en-US" altLang="ja-JP" dirty="0">
                <a:latin typeface="Calibri" pitchFamily="34" charset="0"/>
              </a:rPr>
              <a:t>in binary form must reproduce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a:t>
            </a:r>
          </a:p>
          <a:p>
            <a:r>
              <a:rPr lang="en-US" altLang="ja-JP" dirty="0">
                <a:latin typeface="Calibri" pitchFamily="34" charset="0"/>
              </a:rPr>
              <a:t>[</a:t>
            </a:r>
            <a:r>
              <a:rPr lang="en-US" altLang="ja-JP" dirty="0" smtClean="0">
                <a:latin typeface="Calibri" pitchFamily="34" charset="0"/>
              </a:rPr>
              <a:t>THIS </a:t>
            </a:r>
            <a:r>
              <a:rPr lang="en-US" altLang="ja-JP" dirty="0">
                <a:latin typeface="Calibri" pitchFamily="34" charset="0"/>
              </a:rPr>
              <a:t>SOFTWARE IS PROVIDED BY THE AUTHOR AND </a:t>
            </a:r>
            <a:r>
              <a:rPr lang="en-US" altLang="ja-JP" dirty="0" smtClean="0">
                <a:latin typeface="Calibri" pitchFamily="34" charset="0"/>
              </a:rPr>
              <a:t>CONTRIBUTORS</a:t>
            </a:r>
          </a:p>
          <a:p>
            <a:r>
              <a:rPr lang="en-US" altLang="ja-JP" dirty="0" smtClean="0">
                <a:solidFill>
                  <a:srgbClr val="0070C0"/>
                </a:solidFill>
                <a:latin typeface="Calibri" pitchFamily="34" charset="0"/>
              </a:rPr>
              <a:t>&lt;quotes&gt;</a:t>
            </a:r>
            <a:r>
              <a:rPr lang="en-US" altLang="ja-JP" dirty="0" smtClean="0">
                <a:latin typeface="Calibri" pitchFamily="34" charset="0"/>
              </a:rPr>
              <a:t>AS IS</a:t>
            </a:r>
            <a:r>
              <a:rPr lang="en-US" altLang="ja-JP" dirty="0" smtClean="0">
                <a:solidFill>
                  <a:srgbClr val="0070C0"/>
                </a:solidFill>
                <a:latin typeface="Calibri" pitchFamily="34" charset="0"/>
              </a:rPr>
              <a:t>&lt;quotes&gt;</a:t>
            </a:r>
            <a:r>
              <a:rPr lang="en-US" altLang="ja-JP" dirty="0" smtClean="0">
                <a:latin typeface="Calibri" pitchFamily="34" charset="0"/>
              </a:rPr>
              <a:t>...]</a:t>
            </a:r>
            <a:endParaRPr lang="en-US" altLang="ja-JP" dirty="0">
              <a:latin typeface="Calibri" pitchFamily="34" charset="0"/>
            </a:endParaRPr>
          </a:p>
          <a:p>
            <a:r>
              <a:rPr lang="en-US" altLang="ja-JP" dirty="0" smtClean="0">
                <a:latin typeface="Calibri" pitchFamily="34" charset="0"/>
              </a:rPr>
              <a:t>[</a:t>
            </a:r>
            <a:r>
              <a:rPr lang="en-US" altLang="ja-JP" dirty="0">
                <a:latin typeface="Calibri" pitchFamily="34" charset="0"/>
              </a:rPr>
              <a:t>IN NO EVENT SHALL THE AUTHOR OR CONTRIBUTORS </a:t>
            </a:r>
            <a:r>
              <a:rPr lang="en-US" altLang="ja-JP" dirty="0" smtClean="0">
                <a:latin typeface="Calibri" pitchFamily="34" charset="0"/>
              </a:rPr>
              <a:t>...]</a:t>
            </a:r>
            <a:endParaRPr lang="en-US" altLang="ja-JP" dirty="0">
              <a:latin typeface="Calibri" pitchFamily="34" charset="0"/>
            </a:endParaRPr>
          </a:p>
        </p:txBody>
      </p:sp>
      <p:sp>
        <p:nvSpPr>
          <p:cNvPr id="3" name="角丸四角形吹き出し 2"/>
          <p:cNvSpPr/>
          <p:nvPr/>
        </p:nvSpPr>
        <p:spPr>
          <a:xfrm>
            <a:off x="7207568" y="3501008"/>
            <a:ext cx="1756920" cy="576064"/>
          </a:xfrm>
          <a:prstGeom prst="wedgeRoundRectCallout">
            <a:avLst>
              <a:gd name="adj1" fmla="val -403188"/>
              <a:gd name="adj2" fmla="val 82024"/>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Black" pitchFamily="34" charset="0"/>
              </a:rPr>
              <a:t>Convert " to &lt;quotes&gt;</a:t>
            </a:r>
            <a:endParaRPr kumimoji="1" lang="ja-JP" altLang="en-US" dirty="0">
              <a:solidFill>
                <a:schemeClr val="tx1"/>
              </a:solidFill>
              <a:latin typeface="Arial Black" pitchFamily="34" charset="0"/>
            </a:endParaRPr>
          </a:p>
        </p:txBody>
      </p:sp>
      <p:sp>
        <p:nvSpPr>
          <p:cNvPr id="7" name="円柱 6"/>
          <p:cNvSpPr/>
          <p:nvPr/>
        </p:nvSpPr>
        <p:spPr>
          <a:xfrm>
            <a:off x="4502264" y="5301208"/>
            <a:ext cx="4032448" cy="1224136"/>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latin typeface="Calibri" pitchFamily="34" charset="0"/>
              </a:rPr>
              <a:t>' , " ,` </a:t>
            </a:r>
            <a:r>
              <a:rPr lang="ja-JP" altLang="en-US" sz="2400" dirty="0" smtClean="0">
                <a:solidFill>
                  <a:schemeClr val="tx1"/>
                </a:solidFill>
                <a:latin typeface="Calibri" pitchFamily="34" charset="0"/>
              </a:rPr>
              <a:t>→ </a:t>
            </a:r>
            <a:r>
              <a:rPr lang="en-US" altLang="ja-JP" sz="2400" dirty="0" smtClean="0">
                <a:solidFill>
                  <a:schemeClr val="tx1"/>
                </a:solidFill>
                <a:latin typeface="Calibri" pitchFamily="34" charset="0"/>
              </a:rPr>
              <a:t>&lt;quotes&gt;</a:t>
            </a:r>
          </a:p>
          <a:p>
            <a:pPr algn="ctr"/>
            <a:r>
              <a:rPr kumimoji="1" lang="en-US" altLang="ja-JP" sz="2400" dirty="0" smtClean="0">
                <a:solidFill>
                  <a:schemeClr val="tx1"/>
                </a:solidFill>
                <a:latin typeface="Calibri" pitchFamily="34" charset="0"/>
              </a:rPr>
              <a:t>: </a:t>
            </a:r>
            <a:r>
              <a:rPr kumimoji="1" lang="ja-JP" altLang="en-US" sz="2400" dirty="0" smtClean="0">
                <a:solidFill>
                  <a:schemeClr val="tx1"/>
                </a:solidFill>
                <a:latin typeface="Calibri" pitchFamily="34" charset="0"/>
              </a:rPr>
              <a:t>→ </a:t>
            </a:r>
            <a:r>
              <a:rPr kumimoji="1" lang="en-US" altLang="ja-JP" sz="2400" dirty="0" smtClean="0">
                <a:solidFill>
                  <a:schemeClr val="tx1"/>
                </a:solidFill>
                <a:latin typeface="Calibri" pitchFamily="34" charset="0"/>
              </a:rPr>
              <a:t>&lt;colon&gt;</a:t>
            </a:r>
            <a:endParaRPr kumimoji="1" lang="ja-JP" altLang="en-US" sz="2400" dirty="0">
              <a:solidFill>
                <a:schemeClr val="tx1"/>
              </a:solidFill>
              <a:latin typeface="Calibri" pitchFamily="34" charset="0"/>
            </a:endParaRPr>
          </a:p>
        </p:txBody>
      </p:sp>
      <p:sp>
        <p:nvSpPr>
          <p:cNvPr id="8" name="テキスト ボックス 7"/>
          <p:cNvSpPr txBox="1"/>
          <p:nvPr/>
        </p:nvSpPr>
        <p:spPr>
          <a:xfrm>
            <a:off x="5255417" y="4839543"/>
            <a:ext cx="2526141" cy="461665"/>
          </a:xfrm>
          <a:prstGeom prst="rect">
            <a:avLst/>
          </a:prstGeom>
          <a:noFill/>
        </p:spPr>
        <p:txBody>
          <a:bodyPr wrap="none" rtlCol="0">
            <a:spAutoFit/>
          </a:bodyPr>
          <a:lstStyle/>
          <a:p>
            <a:r>
              <a:rPr kumimoji="1" lang="en-US" altLang="ja-JP" sz="2400" dirty="0" smtClean="0">
                <a:latin typeface="Calibri" pitchFamily="34" charset="0"/>
              </a:rPr>
              <a:t>Equivalent Phrases</a:t>
            </a:r>
            <a:endParaRPr kumimoji="1" lang="ja-JP" altLang="en-US" sz="2400" dirty="0">
              <a:latin typeface="Calibri" pitchFamily="34" charset="0"/>
            </a:endParaRPr>
          </a:p>
        </p:txBody>
      </p:sp>
      <p:sp>
        <p:nvSpPr>
          <p:cNvPr id="9" name="角丸四角形吹き出し 8"/>
          <p:cNvSpPr/>
          <p:nvPr/>
        </p:nvSpPr>
        <p:spPr>
          <a:xfrm>
            <a:off x="357236" y="4991765"/>
            <a:ext cx="2952328" cy="1173539"/>
          </a:xfrm>
          <a:prstGeom prst="wedgeRoundRectCallout">
            <a:avLst>
              <a:gd name="adj1" fmla="val 87569"/>
              <a:gd name="adj2" fmla="val 287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Arial Black" pitchFamily="34" charset="0"/>
              </a:rPr>
              <a:t>phrases which should be regarded as having the same meaning.</a:t>
            </a:r>
            <a:endParaRPr kumimoji="1" lang="ja-JP" altLang="en-US" dirty="0">
              <a:latin typeface="Arial Black" pitchFamily="34" charset="0"/>
            </a:endParaRPr>
          </a:p>
        </p:txBody>
      </p:sp>
    </p:spTree>
    <p:extLst>
      <p:ext uri="{BB962C8B-B14F-4D97-AF65-F5344CB8AC3E}">
        <p14:creationId xmlns="" xmlns:p14="http://schemas.microsoft.com/office/powerpoint/2010/main" val="5105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0" grpId="1" animBg="1"/>
      <p:bldP spid="31" grpId="0" animBg="1"/>
      <p:bldP spid="31" grpId="1" animBg="1"/>
      <p:bldP spid="32" grpId="0" animBg="1"/>
      <p:bldP spid="32" grpId="1" animBg="1"/>
      <p:bldP spid="28" grpId="0"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Issues</a:t>
            </a:r>
            <a:endParaRPr kumimoji="1" lang="ja-JP" altLang="en-US" dirty="0"/>
          </a:p>
        </p:txBody>
      </p:sp>
      <p:sp>
        <p:nvSpPr>
          <p:cNvPr id="4" name="コンテンツ プレースホルダ 3"/>
          <p:cNvSpPr>
            <a:spLocks noGrp="1"/>
          </p:cNvSpPr>
          <p:nvPr>
            <p:ph idx="1"/>
          </p:nvPr>
        </p:nvSpPr>
        <p:spPr/>
        <p:txBody>
          <a:bodyPr/>
          <a:lstStyle/>
          <a:p>
            <a:r>
              <a:rPr kumimoji="1" lang="en-US" altLang="ja-JP" dirty="0" smtClean="0"/>
              <a:t>How do we find appropriate software components in huge collection of OSS?</a:t>
            </a:r>
          </a:p>
          <a:p>
            <a:endParaRPr lang="en-US" altLang="ja-JP" dirty="0" smtClean="0"/>
          </a:p>
          <a:p>
            <a:r>
              <a:rPr lang="en-US" altLang="ja-JP" dirty="0" smtClean="0"/>
              <a:t>How can we identify the licenses of each component in the large OSS?</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F34632A1-BAAC-4DD5-9EAA-7C03B1281FF9}" type="slidenum">
              <a:rPr lang="en-US" altLang="ja-JP" smtClean="0"/>
              <a:pPr>
                <a:defRPr/>
              </a:pPr>
              <a:t>5</a:t>
            </a:fld>
            <a:endParaRPr lang="en-US" altLang="ja-JP"/>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1700808"/>
            <a:ext cx="7011024" cy="3139321"/>
          </a:xfrm>
          <a:prstGeom prst="rect">
            <a:avLst/>
          </a:prstGeom>
          <a:solidFill>
            <a:schemeClr val="bg1"/>
          </a:solidFill>
        </p:spPr>
        <p:txBody>
          <a:bodyPr wrap="square" rtlCol="0">
            <a:spAutoFit/>
          </a:bodyPr>
          <a:lstStyle/>
          <a:p>
            <a:r>
              <a:rPr lang="en-US" altLang="ja-JP" dirty="0" smtClean="0">
                <a:latin typeface="Calibri" pitchFamily="34" charset="0"/>
              </a:rPr>
              <a:t>[Copyright </a:t>
            </a:r>
            <a:r>
              <a:rPr lang="en-US" altLang="ja-JP" dirty="0">
                <a:latin typeface="Calibri" pitchFamily="34" charset="0"/>
              </a:rPr>
              <a:t>(c) </a:t>
            </a:r>
            <a:r>
              <a:rPr lang="en-US" altLang="ja-JP" dirty="0" smtClean="0">
                <a:latin typeface="Calibri" pitchFamily="34" charset="0"/>
              </a:rPr>
              <a:t>2001 </a:t>
            </a:r>
            <a:r>
              <a:rPr lang="en-US" altLang="ja-JP" dirty="0">
                <a:latin typeface="Calibri" pitchFamily="34" charset="0"/>
              </a:rPr>
              <a:t>foo foo@bar.org </a:t>
            </a:r>
            <a:r>
              <a:rPr lang="en-US" altLang="ja-JP" dirty="0" smtClean="0">
                <a:latin typeface="Calibri" pitchFamily="34" charset="0"/>
              </a:rPr>
              <a:t>All </a:t>
            </a:r>
            <a:r>
              <a:rPr lang="en-US" altLang="ja-JP" dirty="0">
                <a:latin typeface="Calibri" pitchFamily="34" charset="0"/>
              </a:rPr>
              <a:t>rights reserved. </a:t>
            </a:r>
            <a:r>
              <a:rPr lang="en-US" altLang="ja-JP" dirty="0" smtClean="0">
                <a:latin typeface="Calibri" pitchFamily="34" charset="0"/>
              </a:rPr>
              <a:t>]</a:t>
            </a:r>
          </a:p>
          <a:p>
            <a:r>
              <a:rPr lang="en-US" altLang="ja-JP" dirty="0">
                <a:latin typeface="Calibri" pitchFamily="34" charset="0"/>
              </a:rPr>
              <a:t>[Redistribution and use in source and binary forms, with or without modification, are permitted provided that the following conditions are </a:t>
            </a:r>
            <a:r>
              <a:rPr lang="en-US" altLang="ja-JP" dirty="0" smtClean="0">
                <a:latin typeface="Calibri" pitchFamily="34" charset="0"/>
              </a:rPr>
              <a:t>met&lt;colon&gt;]</a:t>
            </a:r>
            <a:br>
              <a:rPr lang="en-US" altLang="ja-JP" dirty="0" smtClean="0">
                <a:latin typeface="Calibri" pitchFamily="34" charset="0"/>
              </a:rPr>
            </a:br>
            <a:r>
              <a:rPr lang="en-US" altLang="ja-JP" dirty="0" smtClean="0">
                <a:latin typeface="Calibri" pitchFamily="34" charset="0"/>
              </a:rPr>
              <a:t>[1.] </a:t>
            </a:r>
          </a:p>
          <a:p>
            <a:r>
              <a:rPr lang="en-US" altLang="ja-JP" dirty="0" smtClean="0">
                <a:latin typeface="Calibri" pitchFamily="34" charset="0"/>
              </a:rPr>
              <a:t>[Redistributions </a:t>
            </a:r>
            <a:r>
              <a:rPr lang="en-US" altLang="ja-JP" dirty="0">
                <a:latin typeface="Calibri" pitchFamily="34" charset="0"/>
              </a:rPr>
              <a:t>of source code must retain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notice...] </a:t>
            </a:r>
            <a:br>
              <a:rPr lang="en-US" altLang="ja-JP" dirty="0" smtClean="0">
                <a:latin typeface="Calibri" pitchFamily="34" charset="0"/>
              </a:rPr>
            </a:br>
            <a:r>
              <a:rPr lang="en-US" altLang="ja-JP" dirty="0">
                <a:latin typeface="Calibri" pitchFamily="34" charset="0"/>
              </a:rPr>
              <a:t>[</a:t>
            </a:r>
            <a:r>
              <a:rPr lang="en-US" altLang="ja-JP" dirty="0" smtClean="0">
                <a:latin typeface="Calibri" pitchFamily="34" charset="0"/>
              </a:rPr>
              <a:t>2.] </a:t>
            </a:r>
          </a:p>
          <a:p>
            <a:r>
              <a:rPr lang="en-US" altLang="ja-JP" dirty="0" smtClean="0">
                <a:latin typeface="Calibri" pitchFamily="34" charset="0"/>
              </a:rPr>
              <a:t>[Redistributions </a:t>
            </a:r>
            <a:r>
              <a:rPr lang="en-US" altLang="ja-JP" dirty="0">
                <a:latin typeface="Calibri" pitchFamily="34" charset="0"/>
              </a:rPr>
              <a:t>in binary form must reproduce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a:t>
            </a:r>
          </a:p>
          <a:p>
            <a:r>
              <a:rPr lang="en-US" altLang="ja-JP" dirty="0">
                <a:latin typeface="Calibri" pitchFamily="34" charset="0"/>
              </a:rPr>
              <a:t>[</a:t>
            </a:r>
            <a:r>
              <a:rPr lang="en-US" altLang="ja-JP" dirty="0" smtClean="0">
                <a:latin typeface="Calibri" pitchFamily="34" charset="0"/>
              </a:rPr>
              <a:t>THIS </a:t>
            </a:r>
            <a:r>
              <a:rPr lang="en-US" altLang="ja-JP" dirty="0">
                <a:latin typeface="Calibri" pitchFamily="34" charset="0"/>
              </a:rPr>
              <a:t>SOFTWARE IS PROVIDED BY THE AUTHOR AND </a:t>
            </a:r>
            <a:r>
              <a:rPr lang="en-US" altLang="ja-JP" dirty="0" smtClean="0">
                <a:latin typeface="Calibri" pitchFamily="34" charset="0"/>
              </a:rPr>
              <a:t>CONTRIBUTORS</a:t>
            </a:r>
          </a:p>
          <a:p>
            <a:r>
              <a:rPr lang="en-US" altLang="ja-JP" dirty="0" smtClean="0">
                <a:latin typeface="Calibri" pitchFamily="34" charset="0"/>
              </a:rPr>
              <a:t>&lt;quotes&gt;AS IS&lt;quotes&gt;...]</a:t>
            </a:r>
            <a:endParaRPr lang="en-US" altLang="ja-JP" dirty="0">
              <a:latin typeface="Calibri" pitchFamily="34" charset="0"/>
            </a:endParaRPr>
          </a:p>
          <a:p>
            <a:r>
              <a:rPr lang="en-US" altLang="ja-JP" dirty="0" smtClean="0">
                <a:latin typeface="Calibri" pitchFamily="34" charset="0"/>
              </a:rPr>
              <a:t>[</a:t>
            </a:r>
            <a:r>
              <a:rPr lang="en-US" altLang="ja-JP" dirty="0">
                <a:latin typeface="Calibri" pitchFamily="34" charset="0"/>
              </a:rPr>
              <a:t>IN NO EVENT SHALL THE AUTHOR OR CONTRIBUTORS </a:t>
            </a:r>
            <a:r>
              <a:rPr lang="en-US" altLang="ja-JP" dirty="0" smtClean="0">
                <a:latin typeface="Calibri" pitchFamily="34" charset="0"/>
              </a:rPr>
              <a:t>...]</a:t>
            </a:r>
            <a:endParaRPr lang="en-US" altLang="ja-JP" dirty="0">
              <a:latin typeface="Calibri" pitchFamily="34" charset="0"/>
            </a:endParaRPr>
          </a:p>
        </p:txBody>
      </p:sp>
      <p:sp>
        <p:nvSpPr>
          <p:cNvPr id="2" name="タイトル 1"/>
          <p:cNvSpPr>
            <a:spLocks noGrp="1"/>
          </p:cNvSpPr>
          <p:nvPr>
            <p:ph type="title"/>
          </p:nvPr>
        </p:nvSpPr>
        <p:spPr/>
        <p:txBody>
          <a:bodyPr/>
          <a:lstStyle/>
          <a:p>
            <a:r>
              <a:rPr kumimoji="1" lang="en-US" altLang="ja-JP" dirty="0" smtClean="0"/>
              <a:t>4 </a:t>
            </a:r>
            <a:r>
              <a:rPr lang="en-US" altLang="ja-JP" dirty="0"/>
              <a:t>Sentence Filtering</a:t>
            </a:r>
            <a:endParaRPr kumimoji="1" lang="ja-JP" altLang="en-US" dirty="0"/>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50</a:t>
            </a:fld>
            <a:endParaRPr lang="ja-JP" altLang="en-US" dirty="0"/>
          </a:p>
        </p:txBody>
      </p:sp>
      <p:sp>
        <p:nvSpPr>
          <p:cNvPr id="11" name="テキスト ボックス 10"/>
          <p:cNvSpPr txBox="1"/>
          <p:nvPr/>
        </p:nvSpPr>
        <p:spPr>
          <a:xfrm>
            <a:off x="179512" y="1700808"/>
            <a:ext cx="6912768" cy="3416320"/>
          </a:xfrm>
          <a:prstGeom prst="rect">
            <a:avLst/>
          </a:prstGeom>
          <a:solidFill>
            <a:schemeClr val="bg1"/>
          </a:solidFill>
        </p:spPr>
        <p:txBody>
          <a:bodyPr wrap="square" rtlCol="0">
            <a:spAutoFit/>
          </a:bodyPr>
          <a:lstStyle/>
          <a:p>
            <a:r>
              <a:rPr lang="en-US" altLang="ja-JP" dirty="0" smtClean="0">
                <a:latin typeface="Calibri" pitchFamily="34" charset="0"/>
              </a:rPr>
              <a:t>[Copyright </a:t>
            </a:r>
            <a:r>
              <a:rPr lang="en-US" altLang="ja-JP" dirty="0">
                <a:latin typeface="Calibri" pitchFamily="34" charset="0"/>
              </a:rPr>
              <a:t>(c) </a:t>
            </a:r>
            <a:r>
              <a:rPr lang="en-US" altLang="ja-JP" dirty="0" smtClean="0">
                <a:latin typeface="Calibri" pitchFamily="34" charset="0"/>
              </a:rPr>
              <a:t>2001 </a:t>
            </a:r>
            <a:r>
              <a:rPr lang="en-US" altLang="ja-JP" dirty="0">
                <a:latin typeface="Calibri" pitchFamily="34" charset="0"/>
              </a:rPr>
              <a:t>foo foo@bar.org </a:t>
            </a:r>
            <a:r>
              <a:rPr lang="en-US" altLang="ja-JP" dirty="0" smtClean="0">
                <a:solidFill>
                  <a:srgbClr val="0070C0"/>
                </a:solidFill>
                <a:latin typeface="Calibri" pitchFamily="34" charset="0"/>
              </a:rPr>
              <a:t>All </a:t>
            </a:r>
            <a:r>
              <a:rPr lang="en-US" altLang="ja-JP" dirty="0">
                <a:solidFill>
                  <a:srgbClr val="0070C0"/>
                </a:solidFill>
                <a:latin typeface="Calibri" pitchFamily="34" charset="0"/>
              </a:rPr>
              <a:t>rights</a:t>
            </a:r>
            <a:r>
              <a:rPr lang="en-US" altLang="ja-JP" dirty="0">
                <a:latin typeface="Calibri" pitchFamily="34" charset="0"/>
              </a:rPr>
              <a:t> reserved. </a:t>
            </a:r>
            <a:r>
              <a:rPr lang="en-US" altLang="ja-JP" dirty="0" smtClean="0">
                <a:latin typeface="Calibri" pitchFamily="34" charset="0"/>
              </a:rPr>
              <a:t>]</a:t>
            </a:r>
          </a:p>
          <a:p>
            <a:r>
              <a:rPr lang="en-US" altLang="ja-JP" dirty="0">
                <a:latin typeface="Calibri" pitchFamily="34" charset="0"/>
              </a:rPr>
              <a:t>[</a:t>
            </a:r>
            <a:r>
              <a:rPr lang="en-US" altLang="ja-JP" dirty="0">
                <a:solidFill>
                  <a:srgbClr val="0070C0"/>
                </a:solidFill>
                <a:latin typeface="Calibri" pitchFamily="34" charset="0"/>
              </a:rPr>
              <a:t>Redistribution</a:t>
            </a:r>
            <a:r>
              <a:rPr lang="en-US" altLang="ja-JP" dirty="0">
                <a:latin typeface="Calibri" pitchFamily="34" charset="0"/>
              </a:rPr>
              <a:t> and use in source and binary forms, with or without modification, are permitted provided that the following </a:t>
            </a:r>
            <a:r>
              <a:rPr lang="en-US" altLang="ja-JP" dirty="0">
                <a:solidFill>
                  <a:srgbClr val="0070C0"/>
                </a:solidFill>
                <a:latin typeface="Calibri" pitchFamily="34" charset="0"/>
              </a:rPr>
              <a:t>conditions</a:t>
            </a:r>
            <a:r>
              <a:rPr lang="en-US" altLang="ja-JP" dirty="0">
                <a:latin typeface="Calibri" pitchFamily="34" charset="0"/>
              </a:rPr>
              <a:t> are </a:t>
            </a:r>
            <a:r>
              <a:rPr lang="en-US" altLang="ja-JP" dirty="0" smtClean="0">
                <a:latin typeface="Calibri" pitchFamily="34" charset="0"/>
              </a:rPr>
              <a:t>met&lt;colon&gt;]</a:t>
            </a:r>
            <a:br>
              <a:rPr lang="en-US" altLang="ja-JP" dirty="0" smtClean="0">
                <a:latin typeface="Calibri" pitchFamily="34" charset="0"/>
              </a:rPr>
            </a:br>
            <a:r>
              <a:rPr lang="en-US" altLang="ja-JP" dirty="0" smtClean="0">
                <a:latin typeface="Calibri" pitchFamily="34" charset="0"/>
              </a:rPr>
              <a:t>[1.] </a:t>
            </a:r>
          </a:p>
          <a:p>
            <a:r>
              <a:rPr lang="en-US" altLang="ja-JP" dirty="0" smtClean="0">
                <a:latin typeface="Calibri" pitchFamily="34" charset="0"/>
              </a:rPr>
              <a:t>[</a:t>
            </a:r>
            <a:r>
              <a:rPr lang="en-US" altLang="ja-JP" dirty="0" smtClean="0">
                <a:solidFill>
                  <a:srgbClr val="0070C0"/>
                </a:solidFill>
                <a:latin typeface="Calibri" pitchFamily="34" charset="0"/>
              </a:rPr>
              <a:t>Redistributions</a:t>
            </a:r>
            <a:r>
              <a:rPr lang="en-US" altLang="ja-JP" dirty="0" smtClean="0">
                <a:solidFill>
                  <a:srgbClr val="FFC000"/>
                </a:solidFill>
                <a:latin typeface="Calibri" pitchFamily="34" charset="0"/>
              </a:rPr>
              <a:t> </a:t>
            </a:r>
            <a:r>
              <a:rPr lang="en-US" altLang="ja-JP" dirty="0">
                <a:latin typeface="Calibri" pitchFamily="34" charset="0"/>
              </a:rPr>
              <a:t>of source code must retain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notice...] </a:t>
            </a:r>
            <a:br>
              <a:rPr lang="en-US" altLang="ja-JP" dirty="0" smtClean="0">
                <a:latin typeface="Calibri" pitchFamily="34" charset="0"/>
              </a:rPr>
            </a:br>
            <a:r>
              <a:rPr lang="en-US" altLang="ja-JP" dirty="0">
                <a:latin typeface="Calibri" pitchFamily="34" charset="0"/>
              </a:rPr>
              <a:t>[</a:t>
            </a:r>
            <a:r>
              <a:rPr lang="en-US" altLang="ja-JP" dirty="0" smtClean="0">
                <a:latin typeface="Calibri" pitchFamily="34" charset="0"/>
              </a:rPr>
              <a:t>2.] </a:t>
            </a:r>
          </a:p>
          <a:p>
            <a:r>
              <a:rPr lang="en-US" altLang="ja-JP" dirty="0" smtClean="0">
                <a:latin typeface="Calibri" pitchFamily="34" charset="0"/>
              </a:rPr>
              <a:t>[</a:t>
            </a:r>
            <a:r>
              <a:rPr lang="en-US" altLang="ja-JP" dirty="0" smtClean="0">
                <a:solidFill>
                  <a:srgbClr val="0070C0"/>
                </a:solidFill>
                <a:latin typeface="Calibri" pitchFamily="34" charset="0"/>
              </a:rPr>
              <a:t>Redistributions</a:t>
            </a:r>
            <a:r>
              <a:rPr lang="en-US" altLang="ja-JP" dirty="0" smtClean="0">
                <a:latin typeface="Calibri" pitchFamily="34" charset="0"/>
              </a:rPr>
              <a:t> </a:t>
            </a:r>
            <a:r>
              <a:rPr lang="en-US" altLang="ja-JP" dirty="0">
                <a:latin typeface="Calibri" pitchFamily="34" charset="0"/>
              </a:rPr>
              <a:t>in binary form must </a:t>
            </a:r>
            <a:r>
              <a:rPr lang="en-US" altLang="ja-JP" dirty="0">
                <a:solidFill>
                  <a:srgbClr val="0070C0"/>
                </a:solidFill>
                <a:latin typeface="Calibri" pitchFamily="34" charset="0"/>
              </a:rPr>
              <a:t>reproduce</a:t>
            </a:r>
            <a:r>
              <a:rPr lang="en-US" altLang="ja-JP" dirty="0">
                <a:latin typeface="Calibri" pitchFamily="34" charset="0"/>
              </a:rPr>
              <a:t>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a:t>
            </a:r>
          </a:p>
          <a:p>
            <a:r>
              <a:rPr lang="en-US" altLang="ja-JP" dirty="0">
                <a:latin typeface="Calibri" pitchFamily="34" charset="0"/>
              </a:rPr>
              <a:t>[</a:t>
            </a:r>
            <a:r>
              <a:rPr lang="en-US" altLang="ja-JP" dirty="0" smtClean="0">
                <a:latin typeface="Calibri" pitchFamily="34" charset="0"/>
              </a:rPr>
              <a:t>THIS </a:t>
            </a:r>
            <a:r>
              <a:rPr lang="en-US" altLang="ja-JP" dirty="0">
                <a:latin typeface="Calibri" pitchFamily="34" charset="0"/>
              </a:rPr>
              <a:t>SOFTWARE IS PROVIDED BY THE AUTHOR AND </a:t>
            </a:r>
            <a:r>
              <a:rPr lang="en-US" altLang="ja-JP" dirty="0" smtClean="0">
                <a:latin typeface="Calibri" pitchFamily="34" charset="0"/>
              </a:rPr>
              <a:t>CONTRIBUTORS</a:t>
            </a:r>
          </a:p>
          <a:p>
            <a:r>
              <a:rPr lang="en-US" altLang="ja-JP" dirty="0" smtClean="0">
                <a:latin typeface="Calibri" pitchFamily="34" charset="0"/>
              </a:rPr>
              <a:t>&lt;quotes&gt;</a:t>
            </a:r>
            <a:r>
              <a:rPr lang="en-US" altLang="ja-JP" dirty="0" smtClean="0">
                <a:solidFill>
                  <a:srgbClr val="0070C0"/>
                </a:solidFill>
                <a:latin typeface="Calibri" pitchFamily="34" charset="0"/>
              </a:rPr>
              <a:t>AS IS</a:t>
            </a:r>
            <a:r>
              <a:rPr lang="en-US" altLang="ja-JP" dirty="0" smtClean="0">
                <a:latin typeface="Calibri" pitchFamily="34" charset="0"/>
              </a:rPr>
              <a:t>&lt;quotes&gt;...]</a:t>
            </a:r>
            <a:endParaRPr lang="en-US" altLang="ja-JP" dirty="0">
              <a:latin typeface="Calibri" pitchFamily="34" charset="0"/>
            </a:endParaRPr>
          </a:p>
          <a:p>
            <a:r>
              <a:rPr lang="en-US" altLang="ja-JP" dirty="0" smtClean="0">
                <a:latin typeface="Calibri" pitchFamily="34" charset="0"/>
              </a:rPr>
              <a:t>[</a:t>
            </a:r>
            <a:r>
              <a:rPr lang="en-US" altLang="ja-JP" dirty="0">
                <a:latin typeface="Calibri" pitchFamily="34" charset="0"/>
              </a:rPr>
              <a:t>IN NO EVENT SHALL THE AUTHOR OR CONTRIBUTORS </a:t>
            </a:r>
            <a:r>
              <a:rPr lang="en-US" altLang="ja-JP" dirty="0" smtClean="0">
                <a:latin typeface="Calibri" pitchFamily="34" charset="0"/>
              </a:rPr>
              <a:t>... </a:t>
            </a:r>
            <a:r>
              <a:rPr lang="en-US" altLang="ja-JP" dirty="0" smtClean="0">
                <a:solidFill>
                  <a:srgbClr val="0070C0"/>
                </a:solidFill>
                <a:latin typeface="Calibri" pitchFamily="34" charset="0"/>
              </a:rPr>
              <a:t>DAMAGES</a:t>
            </a:r>
            <a:r>
              <a:rPr lang="en-US" altLang="ja-JP" dirty="0" smtClean="0">
                <a:latin typeface="Calibri" pitchFamily="34" charset="0"/>
              </a:rPr>
              <a:t> ...]</a:t>
            </a:r>
            <a:endParaRPr lang="en-US" altLang="ja-JP" dirty="0">
              <a:latin typeface="Calibri" pitchFamily="34" charset="0"/>
            </a:endParaRPr>
          </a:p>
        </p:txBody>
      </p:sp>
      <p:sp>
        <p:nvSpPr>
          <p:cNvPr id="9" name="テキスト ボックス 8"/>
          <p:cNvSpPr txBox="1"/>
          <p:nvPr/>
        </p:nvSpPr>
        <p:spPr>
          <a:xfrm>
            <a:off x="179512" y="1700808"/>
            <a:ext cx="6912768" cy="3416320"/>
          </a:xfrm>
          <a:prstGeom prst="rect">
            <a:avLst/>
          </a:prstGeom>
          <a:solidFill>
            <a:schemeClr val="bg1"/>
          </a:solidFill>
        </p:spPr>
        <p:txBody>
          <a:bodyPr wrap="square" rtlCol="0">
            <a:spAutoFit/>
          </a:bodyPr>
          <a:lstStyle/>
          <a:p>
            <a:r>
              <a:rPr lang="en-US" altLang="ja-JP" dirty="0" smtClean="0">
                <a:latin typeface="Calibri" pitchFamily="34" charset="0"/>
              </a:rPr>
              <a:t>[Copyright </a:t>
            </a:r>
            <a:r>
              <a:rPr lang="en-US" altLang="ja-JP" dirty="0">
                <a:latin typeface="Calibri" pitchFamily="34" charset="0"/>
              </a:rPr>
              <a:t>(c) </a:t>
            </a:r>
            <a:r>
              <a:rPr lang="en-US" altLang="ja-JP" dirty="0" smtClean="0">
                <a:latin typeface="Calibri" pitchFamily="34" charset="0"/>
              </a:rPr>
              <a:t>2001 foo </a:t>
            </a:r>
            <a:r>
              <a:rPr lang="en-US" altLang="ja-JP" dirty="0">
                <a:latin typeface="Calibri" pitchFamily="34" charset="0"/>
              </a:rPr>
              <a:t>foo@bar.org </a:t>
            </a:r>
            <a:r>
              <a:rPr lang="en-US" altLang="ja-JP" dirty="0" smtClean="0">
                <a:latin typeface="Calibri" pitchFamily="34" charset="0"/>
              </a:rPr>
              <a:t>All </a:t>
            </a:r>
            <a:r>
              <a:rPr lang="en-US" altLang="ja-JP" dirty="0">
                <a:latin typeface="Calibri" pitchFamily="34" charset="0"/>
              </a:rPr>
              <a:t>rights reserved. </a:t>
            </a:r>
            <a:r>
              <a:rPr lang="en-US" altLang="ja-JP" dirty="0" smtClean="0">
                <a:latin typeface="Calibri" pitchFamily="34" charset="0"/>
              </a:rPr>
              <a:t>]</a:t>
            </a:r>
          </a:p>
          <a:p>
            <a:r>
              <a:rPr lang="en-US" altLang="ja-JP" dirty="0">
                <a:latin typeface="Calibri" pitchFamily="34" charset="0"/>
              </a:rPr>
              <a:t>[Redistribution and use in source and binary forms, with or without modification, are permitted provided that the following conditions are </a:t>
            </a:r>
            <a:r>
              <a:rPr lang="en-US" altLang="ja-JP" dirty="0" smtClean="0">
                <a:latin typeface="Calibri" pitchFamily="34" charset="0"/>
              </a:rPr>
              <a:t>met&lt;colon&gt;]</a:t>
            </a:r>
            <a:br>
              <a:rPr lang="en-US" altLang="ja-JP" dirty="0" smtClean="0">
                <a:latin typeface="Calibri" pitchFamily="34" charset="0"/>
              </a:rPr>
            </a:br>
            <a:r>
              <a:rPr lang="en-US" altLang="ja-JP" dirty="0" smtClean="0">
                <a:solidFill>
                  <a:schemeClr val="bg1">
                    <a:lumMod val="75000"/>
                  </a:schemeClr>
                </a:solidFill>
                <a:latin typeface="Calibri" pitchFamily="34" charset="0"/>
              </a:rPr>
              <a:t>[1.] </a:t>
            </a:r>
          </a:p>
          <a:p>
            <a:r>
              <a:rPr lang="en-US" altLang="ja-JP" dirty="0" smtClean="0">
                <a:latin typeface="Calibri" pitchFamily="34" charset="0"/>
              </a:rPr>
              <a:t>[Redistributions </a:t>
            </a:r>
            <a:r>
              <a:rPr lang="en-US" altLang="ja-JP" dirty="0">
                <a:latin typeface="Calibri" pitchFamily="34" charset="0"/>
              </a:rPr>
              <a:t>of source code must retain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notice...] </a:t>
            </a:r>
            <a:br>
              <a:rPr lang="en-US" altLang="ja-JP" dirty="0" smtClean="0">
                <a:latin typeface="Calibri" pitchFamily="34" charset="0"/>
              </a:rPr>
            </a:br>
            <a:r>
              <a:rPr lang="en-US" altLang="ja-JP" dirty="0">
                <a:solidFill>
                  <a:schemeClr val="bg1">
                    <a:lumMod val="75000"/>
                  </a:schemeClr>
                </a:solidFill>
                <a:latin typeface="Calibri" pitchFamily="34" charset="0"/>
              </a:rPr>
              <a:t>[</a:t>
            </a:r>
            <a:r>
              <a:rPr lang="en-US" altLang="ja-JP" dirty="0" smtClean="0">
                <a:solidFill>
                  <a:schemeClr val="bg1">
                    <a:lumMod val="75000"/>
                  </a:schemeClr>
                </a:solidFill>
                <a:latin typeface="Calibri" pitchFamily="34" charset="0"/>
              </a:rPr>
              <a:t>2.] </a:t>
            </a:r>
          </a:p>
          <a:p>
            <a:r>
              <a:rPr lang="en-US" altLang="ja-JP" dirty="0" smtClean="0">
                <a:latin typeface="Calibri" pitchFamily="34" charset="0"/>
              </a:rPr>
              <a:t>[Redistributions </a:t>
            </a:r>
            <a:r>
              <a:rPr lang="en-US" altLang="ja-JP" dirty="0">
                <a:latin typeface="Calibri" pitchFamily="34" charset="0"/>
              </a:rPr>
              <a:t>in binary form must reproduce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a:t>
            </a:r>
          </a:p>
          <a:p>
            <a:r>
              <a:rPr lang="en-US" altLang="ja-JP" dirty="0">
                <a:latin typeface="Calibri" pitchFamily="34" charset="0"/>
              </a:rPr>
              <a:t>[</a:t>
            </a:r>
            <a:r>
              <a:rPr lang="en-US" altLang="ja-JP" dirty="0" smtClean="0">
                <a:latin typeface="Calibri" pitchFamily="34" charset="0"/>
              </a:rPr>
              <a:t>THIS </a:t>
            </a:r>
            <a:r>
              <a:rPr lang="en-US" altLang="ja-JP" dirty="0">
                <a:latin typeface="Calibri" pitchFamily="34" charset="0"/>
              </a:rPr>
              <a:t>SOFTWARE IS PROVIDED BY THE AUTHOR AND </a:t>
            </a:r>
            <a:r>
              <a:rPr lang="en-US" altLang="ja-JP" dirty="0" smtClean="0">
                <a:latin typeface="Calibri" pitchFamily="34" charset="0"/>
              </a:rPr>
              <a:t>CONTRIBUTORS</a:t>
            </a:r>
          </a:p>
          <a:p>
            <a:r>
              <a:rPr lang="en-US" altLang="ja-JP" dirty="0" smtClean="0">
                <a:latin typeface="Calibri" pitchFamily="34" charset="0"/>
              </a:rPr>
              <a:t>&lt;quotes&gt;AS IS&lt;quotes&gt;...]</a:t>
            </a:r>
            <a:endParaRPr lang="en-US" altLang="ja-JP" dirty="0">
              <a:latin typeface="Calibri" pitchFamily="34" charset="0"/>
            </a:endParaRPr>
          </a:p>
          <a:p>
            <a:r>
              <a:rPr lang="en-US" altLang="ja-JP" dirty="0">
                <a:latin typeface="Calibri" pitchFamily="34" charset="0"/>
              </a:rPr>
              <a:t>[IN NO EVENT SHALL THE AUTHOR OR CONTRIBUTORS </a:t>
            </a:r>
            <a:r>
              <a:rPr lang="en-US" altLang="ja-JP" dirty="0" smtClean="0">
                <a:latin typeface="Calibri" pitchFamily="34" charset="0"/>
              </a:rPr>
              <a:t>...DAMAGES…]</a:t>
            </a:r>
            <a:endParaRPr lang="en-US" altLang="ja-JP" dirty="0">
              <a:latin typeface="Calibri" pitchFamily="34" charset="0"/>
            </a:endParaRPr>
          </a:p>
        </p:txBody>
      </p:sp>
      <p:sp>
        <p:nvSpPr>
          <p:cNvPr id="7" name="角丸四角形吹き出し 6"/>
          <p:cNvSpPr/>
          <p:nvPr/>
        </p:nvSpPr>
        <p:spPr>
          <a:xfrm>
            <a:off x="7092280" y="2204864"/>
            <a:ext cx="2016223" cy="1065604"/>
          </a:xfrm>
          <a:prstGeom prst="wedgeRoundRectCallout">
            <a:avLst>
              <a:gd name="adj1" fmla="val -368929"/>
              <a:gd name="adj2" fmla="val 30316"/>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Black" pitchFamily="34" charset="0"/>
              </a:rPr>
              <a:t>Removing sentences not related to licenses</a:t>
            </a:r>
            <a:endParaRPr kumimoji="1" lang="ja-JP" altLang="en-US" dirty="0">
              <a:solidFill>
                <a:schemeClr val="tx1"/>
              </a:solidFill>
              <a:latin typeface="Arial Black" pitchFamily="34" charset="0"/>
            </a:endParaRPr>
          </a:p>
        </p:txBody>
      </p:sp>
      <p:sp>
        <p:nvSpPr>
          <p:cNvPr id="8" name="円柱 7"/>
          <p:cNvSpPr/>
          <p:nvPr/>
        </p:nvSpPr>
        <p:spPr>
          <a:xfrm>
            <a:off x="4644008" y="5301208"/>
            <a:ext cx="3960440" cy="1296144"/>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a</a:t>
            </a:r>
            <a:r>
              <a:rPr lang="en-US" altLang="ja-JP" sz="2000" dirty="0" smtClean="0">
                <a:solidFill>
                  <a:schemeClr val="tx1"/>
                </a:solidFill>
              </a:rPr>
              <a:t>ll rights, conditions, distributions, reproduce, damages,  as is</a:t>
            </a:r>
            <a:endParaRPr kumimoji="1" lang="ja-JP" altLang="en-US" sz="2000" dirty="0">
              <a:solidFill>
                <a:schemeClr val="tx1"/>
              </a:solidFill>
            </a:endParaRPr>
          </a:p>
        </p:txBody>
      </p:sp>
      <p:sp>
        <p:nvSpPr>
          <p:cNvPr id="12" name="テキスト ボックス 11"/>
          <p:cNvSpPr txBox="1"/>
          <p:nvPr/>
        </p:nvSpPr>
        <p:spPr>
          <a:xfrm>
            <a:off x="6384419" y="4911551"/>
            <a:ext cx="2364045" cy="461665"/>
          </a:xfrm>
          <a:prstGeom prst="rect">
            <a:avLst/>
          </a:prstGeom>
          <a:noFill/>
        </p:spPr>
        <p:txBody>
          <a:bodyPr wrap="none" rtlCol="0">
            <a:spAutoFit/>
          </a:bodyPr>
          <a:lstStyle/>
          <a:p>
            <a:r>
              <a:rPr kumimoji="1" lang="en-US" altLang="ja-JP" sz="2400" dirty="0" smtClean="0"/>
              <a:t>Filtering Keyword</a:t>
            </a:r>
            <a:endParaRPr kumimoji="1" lang="ja-JP" altLang="en-US" sz="2400" dirty="0"/>
          </a:p>
        </p:txBody>
      </p:sp>
      <p:cxnSp>
        <p:nvCxnSpPr>
          <p:cNvPr id="15" name="直線コネクタ 14"/>
          <p:cNvCxnSpPr>
            <a:endCxn id="8" idx="2"/>
          </p:cNvCxnSpPr>
          <p:nvPr/>
        </p:nvCxnSpPr>
        <p:spPr>
          <a:xfrm flipV="1">
            <a:off x="3879731" y="5949280"/>
            <a:ext cx="764277" cy="41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a:off x="1115616" y="5877272"/>
            <a:ext cx="2960752" cy="512588"/>
          </a:xfrm>
          <a:prstGeom prst="wedgeRoundRectCallout">
            <a:avLst>
              <a:gd name="adj1" fmla="val 69279"/>
              <a:gd name="adj2" fmla="val -3601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Black" pitchFamily="34" charset="0"/>
              </a:rPr>
              <a:t>License-related Keywords </a:t>
            </a:r>
            <a:endParaRPr lang="en-US" altLang="ja-JP" dirty="0">
              <a:solidFill>
                <a:schemeClr val="tx1"/>
              </a:solidFill>
              <a:latin typeface="Arial Black" pitchFamily="34" charset="0"/>
            </a:endParaRPr>
          </a:p>
        </p:txBody>
      </p:sp>
      <p:sp>
        <p:nvSpPr>
          <p:cNvPr id="16" name="対角する 2 つの角を丸めた四角形 15"/>
          <p:cNvSpPr/>
          <p:nvPr/>
        </p:nvSpPr>
        <p:spPr>
          <a:xfrm>
            <a:off x="179512" y="5049962"/>
            <a:ext cx="3896856" cy="6112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Arial Black" pitchFamily="34" charset="0"/>
              </a:rPr>
              <a:t>If no sentences left</a:t>
            </a:r>
            <a:br>
              <a:rPr lang="en-US" altLang="ja-JP" sz="2000" dirty="0">
                <a:solidFill>
                  <a:schemeClr val="tx1"/>
                </a:solidFill>
                <a:latin typeface="Arial Black" pitchFamily="34" charset="0"/>
              </a:rPr>
            </a:br>
            <a:r>
              <a:rPr lang="en-US" altLang="ja-JP" sz="2000" dirty="0">
                <a:solidFill>
                  <a:schemeClr val="tx1"/>
                </a:solidFill>
                <a:latin typeface="Arial Black" pitchFamily="34" charset="0"/>
              </a:rPr>
              <a:t> → "NONE"</a:t>
            </a:r>
          </a:p>
        </p:txBody>
      </p:sp>
    </p:spTree>
    <p:extLst>
      <p:ext uri="{BB962C8B-B14F-4D97-AF65-F5344CB8AC3E}">
        <p14:creationId xmlns="" xmlns:p14="http://schemas.microsoft.com/office/powerpoint/2010/main" val="249313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 Sentence Token Matching</a:t>
            </a:r>
            <a:endParaRPr kumimoji="1" lang="ja-JP" altLang="en-US" dirty="0"/>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51</a:t>
            </a:fld>
            <a:endParaRPr lang="ja-JP" altLang="en-US" dirty="0"/>
          </a:p>
        </p:txBody>
      </p:sp>
      <p:sp>
        <p:nvSpPr>
          <p:cNvPr id="9" name="テキスト ボックス 8"/>
          <p:cNvSpPr txBox="1"/>
          <p:nvPr/>
        </p:nvSpPr>
        <p:spPr>
          <a:xfrm>
            <a:off x="346408" y="1603767"/>
            <a:ext cx="7011024" cy="2585323"/>
          </a:xfrm>
          <a:prstGeom prst="rect">
            <a:avLst/>
          </a:prstGeom>
          <a:solidFill>
            <a:schemeClr val="bg1"/>
          </a:solidFill>
        </p:spPr>
        <p:txBody>
          <a:bodyPr wrap="square" rtlCol="0">
            <a:spAutoFit/>
          </a:bodyPr>
          <a:lstStyle/>
          <a:p>
            <a:r>
              <a:rPr lang="en-US" altLang="ja-JP" dirty="0" smtClean="0">
                <a:latin typeface="Calibri" pitchFamily="34" charset="0"/>
              </a:rPr>
              <a:t>[Copyright </a:t>
            </a:r>
            <a:r>
              <a:rPr lang="en-US" altLang="ja-JP" dirty="0">
                <a:latin typeface="Calibri" pitchFamily="34" charset="0"/>
              </a:rPr>
              <a:t>(c) </a:t>
            </a:r>
            <a:r>
              <a:rPr lang="en-US" altLang="ja-JP" dirty="0" smtClean="0">
                <a:latin typeface="Calibri" pitchFamily="34" charset="0"/>
              </a:rPr>
              <a:t>2001 foo </a:t>
            </a:r>
            <a:r>
              <a:rPr lang="en-US" altLang="ja-JP" dirty="0">
                <a:latin typeface="Calibri" pitchFamily="34" charset="0"/>
              </a:rPr>
              <a:t>foo@bar.org </a:t>
            </a:r>
            <a:r>
              <a:rPr lang="en-US" altLang="ja-JP" dirty="0" smtClean="0">
                <a:latin typeface="Calibri" pitchFamily="34" charset="0"/>
              </a:rPr>
              <a:t>All </a:t>
            </a:r>
            <a:r>
              <a:rPr lang="en-US" altLang="ja-JP" dirty="0">
                <a:latin typeface="Calibri" pitchFamily="34" charset="0"/>
              </a:rPr>
              <a:t>rights reserved. </a:t>
            </a:r>
            <a:r>
              <a:rPr lang="en-US" altLang="ja-JP" dirty="0" smtClean="0">
                <a:latin typeface="Calibri" pitchFamily="34" charset="0"/>
              </a:rPr>
              <a:t>]</a:t>
            </a:r>
          </a:p>
          <a:p>
            <a:r>
              <a:rPr lang="en-US" altLang="ja-JP" dirty="0">
                <a:latin typeface="Calibri" pitchFamily="34" charset="0"/>
              </a:rPr>
              <a:t>[Redistribution and use in source and binary forms, with or without modification, are permitted provided that the following conditions are </a:t>
            </a:r>
            <a:r>
              <a:rPr lang="en-US" altLang="ja-JP" dirty="0" smtClean="0">
                <a:latin typeface="Calibri" pitchFamily="34" charset="0"/>
              </a:rPr>
              <a:t>met&lt;colon&gt;]</a:t>
            </a:r>
            <a:endParaRPr lang="en-US" altLang="ja-JP" dirty="0" smtClean="0">
              <a:solidFill>
                <a:schemeClr val="bg1">
                  <a:lumMod val="75000"/>
                </a:schemeClr>
              </a:solidFill>
              <a:latin typeface="Calibri" pitchFamily="34" charset="0"/>
            </a:endParaRPr>
          </a:p>
          <a:p>
            <a:r>
              <a:rPr lang="en-US" altLang="ja-JP" dirty="0" smtClean="0">
                <a:latin typeface="Calibri" pitchFamily="34" charset="0"/>
              </a:rPr>
              <a:t>[Redistributions </a:t>
            </a:r>
            <a:r>
              <a:rPr lang="en-US" altLang="ja-JP" dirty="0">
                <a:latin typeface="Calibri" pitchFamily="34" charset="0"/>
              </a:rPr>
              <a:t>of source code must retain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notice...] </a:t>
            </a:r>
            <a:endParaRPr lang="en-US" altLang="ja-JP" dirty="0" smtClean="0">
              <a:solidFill>
                <a:schemeClr val="bg1">
                  <a:lumMod val="75000"/>
                </a:schemeClr>
              </a:solidFill>
              <a:latin typeface="Calibri" pitchFamily="34" charset="0"/>
            </a:endParaRPr>
          </a:p>
          <a:p>
            <a:r>
              <a:rPr lang="en-US" altLang="ja-JP" dirty="0" smtClean="0">
                <a:latin typeface="Calibri" pitchFamily="34" charset="0"/>
              </a:rPr>
              <a:t>[Redistributions </a:t>
            </a:r>
            <a:r>
              <a:rPr lang="en-US" altLang="ja-JP" dirty="0">
                <a:latin typeface="Calibri" pitchFamily="34" charset="0"/>
              </a:rPr>
              <a:t>in binary form must reproduce the above </a:t>
            </a:r>
            <a:r>
              <a:rPr lang="en-US" altLang="ja-JP" dirty="0" smtClean="0">
                <a:latin typeface="Calibri" pitchFamily="34" charset="0"/>
              </a:rPr>
              <a:t>copyright</a:t>
            </a:r>
            <a:r>
              <a:rPr lang="en-US" altLang="ja-JP" dirty="0">
                <a:latin typeface="Calibri" pitchFamily="34" charset="0"/>
              </a:rPr>
              <a:t> </a:t>
            </a:r>
            <a:r>
              <a:rPr lang="en-US" altLang="ja-JP" dirty="0" smtClean="0">
                <a:latin typeface="Calibri" pitchFamily="34" charset="0"/>
              </a:rPr>
              <a:t>...]</a:t>
            </a:r>
          </a:p>
          <a:p>
            <a:r>
              <a:rPr lang="en-US" altLang="ja-JP" dirty="0">
                <a:latin typeface="Calibri" pitchFamily="34" charset="0"/>
              </a:rPr>
              <a:t>[</a:t>
            </a:r>
            <a:r>
              <a:rPr lang="en-US" altLang="ja-JP" dirty="0" smtClean="0">
                <a:latin typeface="Calibri" pitchFamily="34" charset="0"/>
              </a:rPr>
              <a:t>THIS </a:t>
            </a:r>
            <a:r>
              <a:rPr lang="en-US" altLang="ja-JP" dirty="0">
                <a:latin typeface="Calibri" pitchFamily="34" charset="0"/>
              </a:rPr>
              <a:t>SOFTWARE IS PROVIDED BY THE AUTHOR AND </a:t>
            </a:r>
            <a:r>
              <a:rPr lang="en-US" altLang="ja-JP" dirty="0" smtClean="0">
                <a:latin typeface="Calibri" pitchFamily="34" charset="0"/>
              </a:rPr>
              <a:t>CONTRIBUTORS</a:t>
            </a:r>
          </a:p>
          <a:p>
            <a:r>
              <a:rPr lang="en-US" altLang="ja-JP" dirty="0" smtClean="0">
                <a:latin typeface="Calibri" pitchFamily="34" charset="0"/>
              </a:rPr>
              <a:t>&lt;quotes&gt;AS IS&lt;quotes&gt;...]</a:t>
            </a:r>
            <a:endParaRPr lang="en-US" altLang="ja-JP" dirty="0">
              <a:latin typeface="Calibri" pitchFamily="34" charset="0"/>
            </a:endParaRPr>
          </a:p>
          <a:p>
            <a:r>
              <a:rPr lang="en-US" altLang="ja-JP" dirty="0">
                <a:latin typeface="Calibri" pitchFamily="34" charset="0"/>
              </a:rPr>
              <a:t>[IN NO EVENT SHALL THE AUTHOR OR CONTRIBUTORS </a:t>
            </a:r>
            <a:r>
              <a:rPr lang="en-US" altLang="ja-JP" dirty="0" smtClean="0">
                <a:latin typeface="Calibri" pitchFamily="34" charset="0"/>
              </a:rPr>
              <a:t>...]</a:t>
            </a:r>
            <a:endParaRPr lang="en-US" altLang="ja-JP" dirty="0">
              <a:latin typeface="Calibri" pitchFamily="34" charset="0"/>
            </a:endParaRPr>
          </a:p>
        </p:txBody>
      </p:sp>
      <p:sp>
        <p:nvSpPr>
          <p:cNvPr id="3" name="円柱 2"/>
          <p:cNvSpPr/>
          <p:nvPr/>
        </p:nvSpPr>
        <p:spPr>
          <a:xfrm>
            <a:off x="4211960" y="4337337"/>
            <a:ext cx="4536504" cy="2404031"/>
          </a:xfrm>
          <a:prstGeom prst="can">
            <a:avLst>
              <a:gd name="adj" fmla="val 135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smtClean="0">
              <a:solidFill>
                <a:schemeClr val="tx1"/>
              </a:solidFill>
              <a:latin typeface="Calibri" pitchFamily="34" charset="0"/>
            </a:endParaRPr>
          </a:p>
          <a:p>
            <a:r>
              <a:rPr lang="en-US" altLang="ja-JP" sz="2000" b="1" i="1" dirty="0" err="1" smtClean="0">
                <a:solidFill>
                  <a:schemeClr val="tx1"/>
                </a:solidFill>
                <a:latin typeface="Calibri" pitchFamily="34" charset="0"/>
              </a:rPr>
              <a:t>BSDcondSource:</a:t>
            </a:r>
            <a:r>
              <a:rPr lang="en-US" altLang="ja-JP" sz="2000" dirty="0" err="1" smtClean="0">
                <a:solidFill>
                  <a:schemeClr val="tx1"/>
                </a:solidFill>
                <a:latin typeface="Calibri" pitchFamily="34" charset="0"/>
              </a:rPr>
              <a:t>Redistributions</a:t>
            </a:r>
            <a:r>
              <a:rPr lang="en-US" altLang="ja-JP" sz="2000" dirty="0">
                <a:solidFill>
                  <a:schemeClr val="tx1"/>
                </a:solidFill>
                <a:latin typeface="Calibri" pitchFamily="34" charset="0"/>
              </a:rPr>
              <a:t>? of source code must retain the (above )?copyright notice, this list of conditions(,)? and the following disclaimer(, without modification</a:t>
            </a:r>
            <a:r>
              <a:rPr lang="en-US" altLang="ja-JP" sz="2000" dirty="0" smtClean="0">
                <a:solidFill>
                  <a:schemeClr val="tx1"/>
                </a:solidFill>
                <a:latin typeface="Calibri" pitchFamily="34" charset="0"/>
              </a:rPr>
              <a:t>)?:</a:t>
            </a:r>
            <a:br>
              <a:rPr lang="en-US" altLang="ja-JP" sz="2000" dirty="0" smtClean="0">
                <a:solidFill>
                  <a:schemeClr val="tx1"/>
                </a:solidFill>
                <a:latin typeface="Calibri" pitchFamily="34" charset="0"/>
              </a:rPr>
            </a:br>
            <a:r>
              <a:rPr lang="en-US" altLang="ja-JP" sz="2000" dirty="0" smtClean="0">
                <a:solidFill>
                  <a:schemeClr val="tx1"/>
                </a:solidFill>
                <a:latin typeface="Calibri" pitchFamily="34" charset="0"/>
              </a:rPr>
              <a:t> …</a:t>
            </a:r>
            <a:endParaRPr lang="en-US" altLang="ja-JP" sz="2000" dirty="0">
              <a:solidFill>
                <a:schemeClr val="tx1"/>
              </a:solidFill>
              <a:latin typeface="Calibri" pitchFamily="34" charset="0"/>
            </a:endParaRPr>
          </a:p>
        </p:txBody>
      </p:sp>
      <p:sp>
        <p:nvSpPr>
          <p:cNvPr id="12" name="テキスト ボックス 11"/>
          <p:cNvSpPr txBox="1"/>
          <p:nvPr/>
        </p:nvSpPr>
        <p:spPr>
          <a:xfrm>
            <a:off x="5084319" y="3990074"/>
            <a:ext cx="3664145" cy="461665"/>
          </a:xfrm>
          <a:prstGeom prst="rect">
            <a:avLst/>
          </a:prstGeom>
          <a:noFill/>
        </p:spPr>
        <p:txBody>
          <a:bodyPr wrap="none" rtlCol="0">
            <a:spAutoFit/>
          </a:bodyPr>
          <a:lstStyle/>
          <a:p>
            <a:r>
              <a:rPr kumimoji="1" lang="en-US" altLang="ja-JP" sz="2400" dirty="0" smtClean="0">
                <a:latin typeface="Calibri" pitchFamily="34" charset="0"/>
              </a:rPr>
              <a:t>Sentence-token expressions</a:t>
            </a:r>
            <a:endParaRPr kumimoji="1" lang="ja-JP" altLang="en-US" sz="2400" dirty="0">
              <a:latin typeface="Calibri" pitchFamily="34" charset="0"/>
            </a:endParaRPr>
          </a:p>
        </p:txBody>
      </p:sp>
      <p:sp>
        <p:nvSpPr>
          <p:cNvPr id="14" name="二方向矢印 13"/>
          <p:cNvSpPr/>
          <p:nvPr/>
        </p:nvSpPr>
        <p:spPr>
          <a:xfrm rot="16200000">
            <a:off x="7400651" y="2822113"/>
            <a:ext cx="946587" cy="84324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452320" y="2395807"/>
            <a:ext cx="1343701" cy="369332"/>
          </a:xfrm>
          <a:prstGeom prst="rect">
            <a:avLst/>
          </a:prstGeom>
          <a:noFill/>
        </p:spPr>
        <p:txBody>
          <a:bodyPr wrap="none" rtlCol="0">
            <a:spAutoFit/>
          </a:bodyPr>
          <a:lstStyle/>
          <a:p>
            <a:r>
              <a:rPr kumimoji="1" lang="en-US" altLang="ja-JP" dirty="0" smtClean="0">
                <a:latin typeface="Arial Black" pitchFamily="34" charset="0"/>
              </a:rPr>
              <a:t>Matching</a:t>
            </a:r>
            <a:endParaRPr kumimoji="1" lang="ja-JP" altLang="en-US" dirty="0">
              <a:latin typeface="Arial Black" pitchFamily="34" charset="0"/>
            </a:endParaRPr>
          </a:p>
        </p:txBody>
      </p:sp>
      <p:sp>
        <p:nvSpPr>
          <p:cNvPr id="16" name="正方形/長方形 15"/>
          <p:cNvSpPr/>
          <p:nvPr/>
        </p:nvSpPr>
        <p:spPr>
          <a:xfrm>
            <a:off x="4211960" y="4797152"/>
            <a:ext cx="4584061" cy="158417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4716016" y="3077489"/>
            <a:ext cx="0" cy="1719663"/>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85120" y="2715367"/>
            <a:ext cx="6638056" cy="36212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36536" y="1603767"/>
            <a:ext cx="2491319" cy="2308324"/>
          </a:xfrm>
          <a:prstGeom prst="rect">
            <a:avLst/>
          </a:prstGeom>
          <a:solidFill>
            <a:schemeClr val="bg1"/>
          </a:solidFill>
        </p:spPr>
        <p:txBody>
          <a:bodyPr wrap="square" rtlCol="0">
            <a:spAutoFit/>
          </a:bodyPr>
          <a:lstStyle/>
          <a:p>
            <a:r>
              <a:rPr lang="en-US" altLang="ja-JP" sz="2400" dirty="0" smtClean="0">
                <a:latin typeface="Calibri" pitchFamily="34" charset="0"/>
              </a:rPr>
              <a:t>[</a:t>
            </a:r>
            <a:r>
              <a:rPr lang="en-US" altLang="ja-JP" sz="2400" dirty="0" err="1" smtClean="0">
                <a:latin typeface="Calibri" pitchFamily="34" charset="0"/>
              </a:rPr>
              <a:t>AllRights</a:t>
            </a:r>
            <a:r>
              <a:rPr lang="en-US" altLang="ja-JP" sz="2400" dirty="0" smtClean="0">
                <a:latin typeface="Calibri" pitchFamily="34" charset="0"/>
              </a:rPr>
              <a:t>]</a:t>
            </a:r>
          </a:p>
          <a:p>
            <a:r>
              <a:rPr lang="en-US" altLang="ja-JP" sz="2400" dirty="0" smtClean="0">
                <a:latin typeface="Calibri" pitchFamily="34" charset="0"/>
              </a:rPr>
              <a:t>[</a:t>
            </a:r>
            <a:r>
              <a:rPr lang="en-US" altLang="ja-JP" sz="2400" dirty="0" err="1" smtClean="0">
                <a:latin typeface="Calibri" pitchFamily="34" charset="0"/>
              </a:rPr>
              <a:t>BSDPre</a:t>
            </a:r>
            <a:r>
              <a:rPr lang="en-US" altLang="ja-JP" sz="2400" dirty="0" smtClean="0">
                <a:latin typeface="Calibri" pitchFamily="34" charset="0"/>
              </a:rPr>
              <a:t>]</a:t>
            </a:r>
            <a:br>
              <a:rPr lang="en-US" altLang="ja-JP" sz="2400" dirty="0" smtClean="0">
                <a:latin typeface="Calibri" pitchFamily="34" charset="0"/>
              </a:rPr>
            </a:br>
            <a:r>
              <a:rPr lang="en-US" altLang="ja-JP" sz="2400" dirty="0" smtClean="0">
                <a:latin typeface="Calibri" pitchFamily="34" charset="0"/>
              </a:rPr>
              <a:t>[</a:t>
            </a:r>
            <a:r>
              <a:rPr lang="en-US" altLang="ja-JP" sz="2400" dirty="0" err="1">
                <a:latin typeface="Calibri" pitchFamily="34" charset="0"/>
              </a:rPr>
              <a:t>BSDcondSource</a:t>
            </a:r>
            <a:r>
              <a:rPr lang="en-US" altLang="ja-JP" sz="2400" dirty="0">
                <a:latin typeface="Calibri" pitchFamily="34" charset="0"/>
              </a:rPr>
              <a:t>] </a:t>
            </a:r>
            <a:r>
              <a:rPr lang="en-US" altLang="ja-JP" sz="2400" dirty="0" smtClean="0">
                <a:latin typeface="Calibri" pitchFamily="34" charset="0"/>
              </a:rPr>
              <a:t/>
            </a:r>
            <a:br>
              <a:rPr lang="en-US" altLang="ja-JP" sz="2400" dirty="0" smtClean="0">
                <a:latin typeface="Calibri" pitchFamily="34" charset="0"/>
              </a:rPr>
            </a:br>
            <a:r>
              <a:rPr lang="en-US" altLang="ja-JP" sz="2400" dirty="0" smtClean="0">
                <a:latin typeface="Calibri" pitchFamily="34" charset="0"/>
              </a:rPr>
              <a:t>[</a:t>
            </a:r>
            <a:r>
              <a:rPr lang="en-US" altLang="ja-JP" sz="2400" dirty="0" err="1" smtClean="0">
                <a:latin typeface="Calibri" pitchFamily="34" charset="0"/>
              </a:rPr>
              <a:t>BSDcondBinary</a:t>
            </a:r>
            <a:r>
              <a:rPr lang="en-US" altLang="ja-JP" sz="2400" dirty="0" smtClean="0">
                <a:latin typeface="Calibri" pitchFamily="34" charset="0"/>
              </a:rPr>
              <a:t>]</a:t>
            </a:r>
          </a:p>
          <a:p>
            <a:r>
              <a:rPr lang="en-US" altLang="ja-JP" sz="2400" dirty="0">
                <a:latin typeface="Calibri" pitchFamily="34" charset="0"/>
              </a:rPr>
              <a:t>[</a:t>
            </a:r>
            <a:r>
              <a:rPr lang="en-US" altLang="ja-JP" sz="2400" dirty="0" err="1">
                <a:latin typeface="Calibri" pitchFamily="34" charset="0"/>
              </a:rPr>
              <a:t>BSDasIs</a:t>
            </a:r>
            <a:r>
              <a:rPr lang="en-US" altLang="ja-JP" sz="2400" dirty="0">
                <a:latin typeface="Calibri" pitchFamily="34" charset="0"/>
              </a:rPr>
              <a:t>]</a:t>
            </a:r>
            <a:endParaRPr lang="en-US" altLang="ja-JP" sz="2400" dirty="0" smtClean="0">
              <a:latin typeface="Calibri" pitchFamily="34" charset="0"/>
            </a:endParaRPr>
          </a:p>
          <a:p>
            <a:r>
              <a:rPr lang="en-US" altLang="ja-JP" sz="2400" dirty="0">
                <a:latin typeface="Calibri" pitchFamily="34" charset="0"/>
              </a:rPr>
              <a:t>[</a:t>
            </a:r>
            <a:r>
              <a:rPr lang="en-US" altLang="ja-JP" sz="2400" dirty="0" err="1">
                <a:latin typeface="Calibri" pitchFamily="34" charset="0"/>
              </a:rPr>
              <a:t>BSDWarr</a:t>
            </a:r>
            <a:r>
              <a:rPr lang="en-US" altLang="ja-JP" sz="2400" dirty="0">
                <a:latin typeface="Calibri" pitchFamily="34" charset="0"/>
              </a:rPr>
              <a:t>]</a:t>
            </a:r>
          </a:p>
        </p:txBody>
      </p:sp>
      <p:sp>
        <p:nvSpPr>
          <p:cNvPr id="22" name="テキスト ボックス 21"/>
          <p:cNvSpPr txBox="1"/>
          <p:nvPr/>
        </p:nvSpPr>
        <p:spPr>
          <a:xfrm>
            <a:off x="4943369" y="2387401"/>
            <a:ext cx="2214837" cy="369332"/>
          </a:xfrm>
          <a:prstGeom prst="rect">
            <a:avLst/>
          </a:prstGeom>
          <a:noFill/>
        </p:spPr>
        <p:txBody>
          <a:bodyPr wrap="none" rtlCol="0">
            <a:spAutoFit/>
          </a:bodyPr>
          <a:lstStyle/>
          <a:p>
            <a:r>
              <a:rPr kumimoji="1" lang="en-US" altLang="ja-JP" dirty="0" err="1" smtClean="0">
                <a:solidFill>
                  <a:srgbClr val="0070C0"/>
                </a:solidFill>
                <a:latin typeface="Arial Black" pitchFamily="34" charset="0"/>
              </a:rPr>
              <a:t>BSDcondSource</a:t>
            </a:r>
            <a:endParaRPr kumimoji="1" lang="ja-JP" altLang="en-US" dirty="0">
              <a:solidFill>
                <a:srgbClr val="0070C0"/>
              </a:solidFill>
              <a:latin typeface="Arial Black" pitchFamily="34" charset="0"/>
            </a:endParaRPr>
          </a:p>
        </p:txBody>
      </p:sp>
    </p:spTree>
    <p:extLst>
      <p:ext uri="{BB962C8B-B14F-4D97-AF65-F5344CB8AC3E}">
        <p14:creationId xmlns="" xmlns:p14="http://schemas.microsoft.com/office/powerpoint/2010/main" val="38503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6" grpId="1" animBg="1"/>
      <p:bldP spid="21" grpId="0" animBg="1"/>
      <p:bldP spid="21" grpId="1" animBg="1"/>
      <p:bldP spid="7" grpId="0" animBg="1"/>
      <p:bldP spid="22" grpId="0"/>
      <p:bldP spid="2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 License Rule Matching</a:t>
            </a:r>
            <a:endParaRPr kumimoji="1" lang="ja-JP" altLang="en-US" dirty="0"/>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52</a:t>
            </a:fld>
            <a:endParaRPr lang="ja-JP" altLang="en-US" dirty="0"/>
          </a:p>
        </p:txBody>
      </p:sp>
      <p:sp>
        <p:nvSpPr>
          <p:cNvPr id="8" name="テキスト ボックス 7"/>
          <p:cNvSpPr txBox="1"/>
          <p:nvPr/>
        </p:nvSpPr>
        <p:spPr>
          <a:xfrm>
            <a:off x="336536" y="2150788"/>
            <a:ext cx="8123896" cy="400110"/>
          </a:xfrm>
          <a:prstGeom prst="rect">
            <a:avLst/>
          </a:prstGeom>
          <a:solidFill>
            <a:schemeClr val="bg1"/>
          </a:solidFill>
        </p:spPr>
        <p:txBody>
          <a:bodyPr wrap="square" rtlCol="0">
            <a:spAutoFit/>
          </a:bodyPr>
          <a:lstStyle/>
          <a:p>
            <a:r>
              <a:rPr lang="en-US" altLang="ja-JP" sz="2000" dirty="0" smtClean="0">
                <a:latin typeface="Calibri" pitchFamily="34" charset="0"/>
              </a:rPr>
              <a:t>[</a:t>
            </a:r>
            <a:r>
              <a:rPr lang="en-US" altLang="ja-JP" sz="2000" dirty="0" err="1" smtClean="0">
                <a:latin typeface="Calibri" pitchFamily="34" charset="0"/>
              </a:rPr>
              <a:t>AllRights</a:t>
            </a:r>
            <a:r>
              <a:rPr lang="en-US" altLang="ja-JP" sz="2000" dirty="0" smtClean="0">
                <a:latin typeface="Calibri" pitchFamily="34" charset="0"/>
              </a:rPr>
              <a:t>][</a:t>
            </a:r>
            <a:r>
              <a:rPr lang="en-US" altLang="ja-JP" sz="2000" dirty="0" err="1" smtClean="0">
                <a:latin typeface="Calibri" pitchFamily="34" charset="0"/>
              </a:rPr>
              <a:t>BSDPre</a:t>
            </a:r>
            <a:r>
              <a:rPr lang="en-US" altLang="ja-JP" sz="2000" dirty="0" smtClean="0">
                <a:latin typeface="Calibri" pitchFamily="34" charset="0"/>
              </a:rPr>
              <a:t>][</a:t>
            </a:r>
            <a:r>
              <a:rPr lang="en-US" altLang="ja-JP" sz="2000" dirty="0" err="1">
                <a:latin typeface="Calibri" pitchFamily="34" charset="0"/>
              </a:rPr>
              <a:t>BSDcondSource</a:t>
            </a:r>
            <a:r>
              <a:rPr lang="en-US" altLang="ja-JP" sz="2000" dirty="0" smtClean="0">
                <a:latin typeface="Calibri" pitchFamily="34" charset="0"/>
              </a:rPr>
              <a:t>][</a:t>
            </a:r>
            <a:r>
              <a:rPr lang="en-US" altLang="ja-JP" sz="2000" dirty="0" err="1" smtClean="0">
                <a:latin typeface="Calibri" pitchFamily="34" charset="0"/>
              </a:rPr>
              <a:t>BSDcondBinary</a:t>
            </a:r>
            <a:r>
              <a:rPr lang="en-US" altLang="ja-JP" sz="2000" dirty="0" smtClean="0">
                <a:latin typeface="Calibri" pitchFamily="34" charset="0"/>
              </a:rPr>
              <a:t>][</a:t>
            </a:r>
            <a:r>
              <a:rPr lang="en-US" altLang="ja-JP" sz="2000" dirty="0" err="1">
                <a:latin typeface="Calibri" pitchFamily="34" charset="0"/>
              </a:rPr>
              <a:t>BSDasIs</a:t>
            </a:r>
            <a:r>
              <a:rPr lang="en-US" altLang="ja-JP" sz="2000" dirty="0" smtClean="0">
                <a:latin typeface="Calibri" pitchFamily="34" charset="0"/>
              </a:rPr>
              <a:t>][</a:t>
            </a:r>
            <a:r>
              <a:rPr lang="en-US" altLang="ja-JP" sz="2000" dirty="0" err="1">
                <a:latin typeface="Calibri" pitchFamily="34" charset="0"/>
              </a:rPr>
              <a:t>BSDWarr</a:t>
            </a:r>
            <a:r>
              <a:rPr lang="en-US" altLang="ja-JP" sz="2000" dirty="0">
                <a:latin typeface="Calibri" pitchFamily="34" charset="0"/>
              </a:rPr>
              <a:t>]</a:t>
            </a:r>
          </a:p>
        </p:txBody>
      </p:sp>
      <p:sp>
        <p:nvSpPr>
          <p:cNvPr id="12" name="テキスト ボックス 11"/>
          <p:cNvSpPr txBox="1"/>
          <p:nvPr/>
        </p:nvSpPr>
        <p:spPr>
          <a:xfrm>
            <a:off x="5052040" y="2636912"/>
            <a:ext cx="3744416" cy="1077218"/>
          </a:xfrm>
          <a:prstGeom prst="rect">
            <a:avLst/>
          </a:prstGeom>
          <a:solidFill>
            <a:schemeClr val="bg1"/>
          </a:solidFill>
        </p:spPr>
        <p:txBody>
          <a:bodyPr wrap="square" rtlCol="0">
            <a:spAutoFit/>
          </a:bodyPr>
          <a:lstStyle/>
          <a:p>
            <a:r>
              <a:rPr kumimoji="1" lang="en-US" altLang="ja-JP" sz="3200" dirty="0" smtClean="0">
                <a:latin typeface="Calibri" pitchFamily="34" charset="0"/>
              </a:rPr>
              <a:t>BSD2 (BSD 2-clauses license) </a:t>
            </a:r>
            <a:endParaRPr kumimoji="1" lang="ja-JP" altLang="en-US" sz="3200" dirty="0">
              <a:latin typeface="Calibri" pitchFamily="34" charset="0"/>
            </a:endParaRPr>
          </a:p>
        </p:txBody>
      </p:sp>
      <p:sp>
        <p:nvSpPr>
          <p:cNvPr id="3" name="右矢印 2"/>
          <p:cNvSpPr/>
          <p:nvPr/>
        </p:nvSpPr>
        <p:spPr>
          <a:xfrm>
            <a:off x="3371199" y="3066492"/>
            <a:ext cx="1440160" cy="44352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ndParaRPr>
          </a:p>
        </p:txBody>
      </p:sp>
      <p:sp>
        <p:nvSpPr>
          <p:cNvPr id="7" name="円柱 6"/>
          <p:cNvSpPr/>
          <p:nvPr/>
        </p:nvSpPr>
        <p:spPr>
          <a:xfrm>
            <a:off x="543930" y="4797152"/>
            <a:ext cx="7412446" cy="831220"/>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i="1" dirty="0" smtClean="0">
                <a:solidFill>
                  <a:schemeClr val="tx1"/>
                </a:solidFill>
                <a:latin typeface="Calibri" pitchFamily="34" charset="0"/>
              </a:rPr>
              <a:t>BSD2</a:t>
            </a:r>
            <a:r>
              <a:rPr kumimoji="1" lang="ja-JP" altLang="en-US" sz="2000" dirty="0" smtClean="0">
                <a:solidFill>
                  <a:schemeClr val="tx1"/>
                </a:solidFill>
                <a:latin typeface="Calibri" pitchFamily="34" charset="0"/>
              </a:rPr>
              <a:t>：</a:t>
            </a:r>
            <a:r>
              <a:rPr kumimoji="1" lang="en-US" altLang="ja-JP" sz="2000" dirty="0" err="1" smtClean="0">
                <a:solidFill>
                  <a:schemeClr val="tx1"/>
                </a:solidFill>
                <a:latin typeface="Calibri" pitchFamily="34" charset="0"/>
              </a:rPr>
              <a:t>BSDPre</a:t>
            </a:r>
            <a:r>
              <a:rPr kumimoji="1" lang="en-US" altLang="ja-JP" sz="2000" dirty="0" smtClean="0">
                <a:solidFill>
                  <a:schemeClr val="tx1"/>
                </a:solidFill>
                <a:latin typeface="Calibri" pitchFamily="34" charset="0"/>
              </a:rPr>
              <a:t>, </a:t>
            </a:r>
            <a:r>
              <a:rPr kumimoji="1" lang="en-US" altLang="ja-JP" sz="2000" dirty="0" err="1" smtClean="0">
                <a:solidFill>
                  <a:schemeClr val="tx1"/>
                </a:solidFill>
                <a:latin typeface="Calibri" pitchFamily="34" charset="0"/>
              </a:rPr>
              <a:t>BSDcondSource</a:t>
            </a:r>
            <a:r>
              <a:rPr kumimoji="1" lang="en-US" altLang="ja-JP" sz="2000" dirty="0" smtClean="0">
                <a:solidFill>
                  <a:schemeClr val="tx1"/>
                </a:solidFill>
                <a:latin typeface="Calibri" pitchFamily="34" charset="0"/>
              </a:rPr>
              <a:t>, </a:t>
            </a:r>
            <a:r>
              <a:rPr kumimoji="1" lang="en-US" altLang="ja-JP" sz="2000" dirty="0" err="1" smtClean="0">
                <a:solidFill>
                  <a:schemeClr val="tx1"/>
                </a:solidFill>
                <a:latin typeface="Calibri" pitchFamily="34" charset="0"/>
              </a:rPr>
              <a:t>BSDcondBinary</a:t>
            </a:r>
            <a:r>
              <a:rPr kumimoji="1" lang="en-US" altLang="ja-JP" sz="2000" dirty="0" smtClean="0">
                <a:solidFill>
                  <a:schemeClr val="tx1"/>
                </a:solidFill>
                <a:latin typeface="Calibri" pitchFamily="34" charset="0"/>
              </a:rPr>
              <a:t>, </a:t>
            </a:r>
            <a:r>
              <a:rPr kumimoji="1" lang="en-US" altLang="ja-JP" sz="2000" dirty="0" err="1" smtClean="0">
                <a:solidFill>
                  <a:schemeClr val="tx1"/>
                </a:solidFill>
                <a:latin typeface="Calibri" pitchFamily="34" charset="0"/>
              </a:rPr>
              <a:t>BSDasIs</a:t>
            </a:r>
            <a:r>
              <a:rPr kumimoji="1" lang="en-US" altLang="ja-JP" sz="2000" dirty="0" smtClean="0">
                <a:solidFill>
                  <a:schemeClr val="tx1"/>
                </a:solidFill>
                <a:latin typeface="Calibri" pitchFamily="34" charset="0"/>
              </a:rPr>
              <a:t>, </a:t>
            </a:r>
            <a:r>
              <a:rPr kumimoji="1" lang="en-US" altLang="ja-JP" sz="2000" dirty="0" err="1" smtClean="0">
                <a:solidFill>
                  <a:schemeClr val="tx1"/>
                </a:solidFill>
                <a:latin typeface="Calibri" pitchFamily="34" charset="0"/>
              </a:rPr>
              <a:t>BSDWarr</a:t>
            </a:r>
            <a:endParaRPr kumimoji="1" lang="ja-JP" altLang="en-US" sz="2000" dirty="0">
              <a:solidFill>
                <a:schemeClr val="tx1"/>
              </a:solidFill>
              <a:latin typeface="Calibri" pitchFamily="34" charset="0"/>
            </a:endParaRPr>
          </a:p>
        </p:txBody>
      </p:sp>
      <p:sp>
        <p:nvSpPr>
          <p:cNvPr id="13" name="テキスト ボックス 12"/>
          <p:cNvSpPr txBox="1"/>
          <p:nvPr/>
        </p:nvSpPr>
        <p:spPr>
          <a:xfrm>
            <a:off x="4091279" y="4361342"/>
            <a:ext cx="737702" cy="461665"/>
          </a:xfrm>
          <a:prstGeom prst="rect">
            <a:avLst/>
          </a:prstGeom>
          <a:noFill/>
        </p:spPr>
        <p:txBody>
          <a:bodyPr wrap="none" rtlCol="0">
            <a:spAutoFit/>
          </a:bodyPr>
          <a:lstStyle/>
          <a:p>
            <a:r>
              <a:rPr kumimoji="1" lang="en-US" altLang="ja-JP" sz="2400" dirty="0" smtClean="0">
                <a:latin typeface="Calibri" pitchFamily="34" charset="0"/>
              </a:rPr>
              <a:t>Rule</a:t>
            </a:r>
            <a:endParaRPr kumimoji="1" lang="ja-JP" altLang="en-US" sz="2400" dirty="0">
              <a:latin typeface="Calibri" pitchFamily="34" charset="0"/>
            </a:endParaRPr>
          </a:p>
        </p:txBody>
      </p:sp>
      <p:sp>
        <p:nvSpPr>
          <p:cNvPr id="15" name="左右矢印 14"/>
          <p:cNvSpPr/>
          <p:nvPr/>
        </p:nvSpPr>
        <p:spPr>
          <a:xfrm rot="5400000">
            <a:off x="1059460" y="3431963"/>
            <a:ext cx="2024849" cy="4347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289260" y="3549405"/>
            <a:ext cx="1343701" cy="369332"/>
          </a:xfrm>
          <a:prstGeom prst="rect">
            <a:avLst/>
          </a:prstGeom>
          <a:noFill/>
        </p:spPr>
        <p:txBody>
          <a:bodyPr wrap="none" rtlCol="0">
            <a:spAutoFit/>
          </a:bodyPr>
          <a:lstStyle/>
          <a:p>
            <a:r>
              <a:rPr kumimoji="1" lang="en-US" altLang="ja-JP" dirty="0" smtClean="0">
                <a:latin typeface="Arial Black" pitchFamily="34" charset="0"/>
              </a:rPr>
              <a:t>Matching</a:t>
            </a:r>
            <a:endParaRPr kumimoji="1" lang="ja-JP" altLang="en-US" dirty="0">
              <a:latin typeface="Arial Black" pitchFamily="34" charset="0"/>
            </a:endParaRPr>
          </a:p>
        </p:txBody>
      </p:sp>
      <p:sp>
        <p:nvSpPr>
          <p:cNvPr id="29" name="正方形/長方形 28"/>
          <p:cNvSpPr/>
          <p:nvPr/>
        </p:nvSpPr>
        <p:spPr>
          <a:xfrm>
            <a:off x="1498991" y="2150788"/>
            <a:ext cx="6624736" cy="4861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itchFamily="34" charset="0"/>
            </a:endParaRPr>
          </a:p>
        </p:txBody>
      </p:sp>
      <p:sp>
        <p:nvSpPr>
          <p:cNvPr id="30" name="正方形/長方形 29"/>
          <p:cNvSpPr/>
          <p:nvPr/>
        </p:nvSpPr>
        <p:spPr>
          <a:xfrm>
            <a:off x="1463740" y="4969700"/>
            <a:ext cx="6276612" cy="4861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807695" y="5949280"/>
            <a:ext cx="7579797" cy="698235"/>
          </a:xfrm>
          <a:prstGeom prst="wedgeRoundRectCallout">
            <a:avLst>
              <a:gd name="adj1" fmla="val -28071"/>
              <a:gd name="adj2" fmla="val -990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Arial Black" pitchFamily="34" charset="0"/>
              </a:rPr>
              <a:t>Rules representing the relations between license name and </a:t>
            </a:r>
            <a:r>
              <a:rPr lang="en-US" altLang="ja-JP" dirty="0" smtClean="0">
                <a:solidFill>
                  <a:schemeClr val="tx1"/>
                </a:solidFill>
                <a:latin typeface="Arial Black" pitchFamily="34" charset="0"/>
              </a:rPr>
              <a:t>a sequence of sentence </a:t>
            </a:r>
            <a:r>
              <a:rPr lang="en-US" altLang="ja-JP" dirty="0">
                <a:solidFill>
                  <a:schemeClr val="tx1"/>
                </a:solidFill>
                <a:latin typeface="Arial Black" pitchFamily="34" charset="0"/>
              </a:rPr>
              <a:t>tokens</a:t>
            </a:r>
          </a:p>
        </p:txBody>
      </p:sp>
      <p:sp>
        <p:nvSpPr>
          <p:cNvPr id="17" name="対角する 2 つの角を丸めた四角形 16"/>
          <p:cNvSpPr/>
          <p:nvPr/>
        </p:nvSpPr>
        <p:spPr>
          <a:xfrm>
            <a:off x="5451296" y="3714130"/>
            <a:ext cx="2951396" cy="94283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Arial Black" pitchFamily="34" charset="0"/>
              </a:rPr>
              <a:t>If no rule matches</a:t>
            </a:r>
            <a:br>
              <a:rPr lang="en-US" altLang="ja-JP" dirty="0">
                <a:solidFill>
                  <a:schemeClr val="tx1"/>
                </a:solidFill>
                <a:latin typeface="Arial Black" pitchFamily="34" charset="0"/>
              </a:rPr>
            </a:br>
            <a:r>
              <a:rPr lang="en-US" altLang="ja-JP" dirty="0">
                <a:solidFill>
                  <a:schemeClr val="tx1"/>
                </a:solidFill>
                <a:latin typeface="Arial Black" pitchFamily="34" charset="0"/>
              </a:rPr>
              <a:t> → "UNKNOWN"</a:t>
            </a:r>
          </a:p>
        </p:txBody>
      </p:sp>
    </p:spTree>
    <p:extLst>
      <p:ext uri="{BB962C8B-B14F-4D97-AF65-F5344CB8AC3E}">
        <p14:creationId xmlns="" xmlns:p14="http://schemas.microsoft.com/office/powerpoint/2010/main" val="154238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29" grpId="0" animBg="1"/>
      <p:bldP spid="29" grpId="1" animBg="1"/>
      <p:bldP spid="30" grpId="0" animBg="1"/>
      <p:bldP spid="30" grpId="1" animBg="1"/>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Ninka</a:t>
            </a:r>
            <a:endParaRPr lang="ja-JP" altLang="en-US" dirty="0"/>
          </a:p>
        </p:txBody>
      </p:sp>
      <p:sp>
        <p:nvSpPr>
          <p:cNvPr id="53" name="コンテンツ プレースホルダー 52"/>
          <p:cNvSpPr>
            <a:spLocks noGrp="1"/>
          </p:cNvSpPr>
          <p:nvPr>
            <p:ph idx="1"/>
          </p:nvPr>
        </p:nvSpPr>
        <p:spPr>
          <a:xfrm>
            <a:off x="457200" y="1600200"/>
            <a:ext cx="8229600" cy="3917032"/>
          </a:xfrm>
        </p:spPr>
        <p:txBody>
          <a:bodyPr>
            <a:noAutofit/>
          </a:bodyPr>
          <a:lstStyle/>
          <a:p>
            <a:pPr marL="0" indent="0">
              <a:buNone/>
            </a:pPr>
            <a:r>
              <a:rPr lang="en-US" altLang="ja-JP" sz="2800" dirty="0"/>
              <a:t> </a:t>
            </a:r>
            <a:r>
              <a:rPr kumimoji="1" lang="en-US" altLang="ja-JP" sz="2800" dirty="0" smtClean="0"/>
              <a:t>Automatically license identification tool </a:t>
            </a:r>
            <a:endParaRPr lang="en-US" altLang="ja-JP" sz="2800" dirty="0"/>
          </a:p>
          <a:p>
            <a:pPr lvl="1"/>
            <a:r>
              <a:rPr lang="en-US" altLang="ja-JP" dirty="0"/>
              <a:t>Reporting license name (112 </a:t>
            </a:r>
            <a:r>
              <a:rPr lang="en-US" altLang="ja-JP" dirty="0" smtClean="0"/>
              <a:t>licenses)</a:t>
            </a:r>
          </a:p>
          <a:p>
            <a:pPr lvl="2"/>
            <a:r>
              <a:rPr lang="en-US" altLang="ja-JP" dirty="0" smtClean="0"/>
              <a:t>BSD4(BSD 4-clause license)</a:t>
            </a:r>
          </a:p>
          <a:p>
            <a:pPr lvl="2"/>
            <a:r>
              <a:rPr lang="en-US" altLang="ja-JP" dirty="0" smtClean="0"/>
              <a:t>BSD3(BSD </a:t>
            </a:r>
            <a:r>
              <a:rPr lang="en-US" altLang="ja-JP" dirty="0"/>
              <a:t>3</a:t>
            </a:r>
            <a:r>
              <a:rPr lang="en-US" altLang="ja-JP" dirty="0" smtClean="0"/>
              <a:t>-clause license)</a:t>
            </a:r>
          </a:p>
          <a:p>
            <a:pPr lvl="2"/>
            <a:r>
              <a:rPr lang="en-US" altLang="ja-JP" dirty="0" smtClean="0"/>
              <a:t>BSD2(BSD 3-clause license)</a:t>
            </a:r>
          </a:p>
          <a:p>
            <a:pPr lvl="2"/>
            <a:r>
              <a:rPr lang="en-US" altLang="ja-JP" dirty="0" smtClean="0"/>
              <a:t>GPLv2</a:t>
            </a:r>
            <a:r>
              <a:rPr lang="en-US" altLang="ja-JP" dirty="0"/>
              <a:t>+(GNU Public License version2 or later</a:t>
            </a:r>
            <a:r>
              <a:rPr lang="en-US" altLang="ja-JP" dirty="0" smtClean="0"/>
              <a:t>)</a:t>
            </a:r>
          </a:p>
          <a:p>
            <a:pPr lvl="2"/>
            <a:r>
              <a:rPr lang="en-US" altLang="ja-JP" dirty="0" smtClean="0"/>
              <a:t>LibraryGPLv2+</a:t>
            </a:r>
          </a:p>
          <a:p>
            <a:pPr lvl="2">
              <a:buNone/>
            </a:pPr>
            <a:r>
              <a:rPr lang="en-US" altLang="ja-JP" dirty="0" smtClean="0"/>
              <a:t>...</a:t>
            </a:r>
            <a:endParaRPr lang="en-US" altLang="ja-JP" dirty="0"/>
          </a:p>
        </p:txBody>
      </p:sp>
      <p:sp>
        <p:nvSpPr>
          <p:cNvPr id="6" name="スライド番号プレースホルダー 5"/>
          <p:cNvSpPr>
            <a:spLocks noGrp="1"/>
          </p:cNvSpPr>
          <p:nvPr>
            <p:ph type="sldNum" sz="quarter" idx="4294967295"/>
          </p:nvPr>
        </p:nvSpPr>
        <p:spPr>
          <a:xfrm>
            <a:off x="8640763" y="6337300"/>
            <a:ext cx="468312" cy="260350"/>
          </a:xfrm>
          <a:prstGeom prst="rect">
            <a:avLst/>
          </a:prstGeom>
        </p:spPr>
        <p:txBody>
          <a:bodyPr/>
          <a:lstStyle/>
          <a:p>
            <a:fld id="{D2D8002D-B5B0-4BAC-B1F6-782DDCCE6D9C}" type="slidenum">
              <a:rPr lang="ja-JP" altLang="en-US" smtClean="0"/>
              <a:pPr/>
              <a:t>53</a:t>
            </a:fld>
            <a:endParaRPr lang="ja-JP" altLang="en-US"/>
          </a:p>
        </p:txBody>
      </p:sp>
    </p:spTree>
    <p:extLst>
      <p:ext uri="{BB962C8B-B14F-4D97-AF65-F5344CB8AC3E}">
        <p14:creationId xmlns="" xmlns:p14="http://schemas.microsoft.com/office/powerpoint/2010/main" val="8604067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Analysis Result of </a:t>
            </a:r>
            <a:r>
              <a:rPr lang="en-US" altLang="ja-JP" dirty="0" err="1" smtClean="0"/>
              <a:t>Debian</a:t>
            </a:r>
            <a:endParaRPr lang="ja-JP" altLang="en-US" dirty="0"/>
          </a:p>
        </p:txBody>
      </p:sp>
      <p:graphicFrame>
        <p:nvGraphicFramePr>
          <p:cNvPr id="7" name="コンテンツ プレースホルダ 6"/>
          <p:cNvGraphicFramePr>
            <a:graphicFrameLocks noGrp="1"/>
          </p:cNvGraphicFramePr>
          <p:nvPr>
            <p:ph idx="1"/>
            <p:extLst>
              <p:ext uri="{D42A27DB-BD31-4B8C-83A1-F6EECF244321}">
                <p14:modId xmlns="" xmlns:p14="http://schemas.microsoft.com/office/powerpoint/2010/main" val="2803238080"/>
              </p:ext>
            </p:extLst>
          </p:nvPr>
        </p:nvGraphicFramePr>
        <p:xfrm>
          <a:off x="457200" y="1600200"/>
          <a:ext cx="8229724" cy="2123440"/>
        </p:xfrm>
        <a:graphic>
          <a:graphicData uri="http://schemas.openxmlformats.org/drawingml/2006/table">
            <a:tbl>
              <a:tblPr firstRow="1" bandRow="1">
                <a:tableStyleId>{5C22544A-7EE6-4342-B048-85BDC9FD1C3A}</a:tableStyleId>
              </a:tblPr>
              <a:tblGrid>
                <a:gridCol w="2026568"/>
                <a:gridCol w="1512168"/>
                <a:gridCol w="1512168"/>
                <a:gridCol w="1512168"/>
                <a:gridCol w="1666652"/>
              </a:tblGrid>
              <a:tr h="370840">
                <a:tc>
                  <a:txBody>
                    <a:bodyPr/>
                    <a:lstStyle/>
                    <a:p>
                      <a:endParaRPr kumimoji="1" lang="ja-JP" altLang="en-US" dirty="0"/>
                    </a:p>
                  </a:txBody>
                  <a:tcPr marL="113593" marR="113593"/>
                </a:tc>
                <a:tc>
                  <a:txBody>
                    <a:bodyPr/>
                    <a:lstStyle/>
                    <a:p>
                      <a:r>
                        <a:rPr kumimoji="1" lang="en-US" altLang="ja-JP" dirty="0" smtClean="0"/>
                        <a:t>Ninka</a:t>
                      </a:r>
                      <a:endParaRPr kumimoji="1" lang="ja-JP" altLang="en-US" dirty="0"/>
                    </a:p>
                  </a:txBody>
                  <a:tcPr marL="113593" marR="113593"/>
                </a:tc>
                <a:tc>
                  <a:txBody>
                    <a:bodyPr/>
                    <a:lstStyle/>
                    <a:p>
                      <a:r>
                        <a:rPr kumimoji="1" lang="en-US" altLang="ja-JP" dirty="0" smtClean="0"/>
                        <a:t>FOSSology</a:t>
                      </a:r>
                      <a:endParaRPr kumimoji="1" lang="ja-JP" altLang="en-US" dirty="0"/>
                    </a:p>
                  </a:txBody>
                  <a:tcPr marL="113593" marR="113593"/>
                </a:tc>
                <a:tc>
                  <a:txBody>
                    <a:bodyPr/>
                    <a:lstStyle/>
                    <a:p>
                      <a:r>
                        <a:rPr kumimoji="1" lang="en-US" altLang="ja-JP" dirty="0" smtClean="0"/>
                        <a:t>ohcount</a:t>
                      </a:r>
                      <a:endParaRPr kumimoji="1" lang="ja-JP" altLang="en-US" dirty="0"/>
                    </a:p>
                  </a:txBody>
                  <a:tcPr marL="113593" marR="113593"/>
                </a:tc>
                <a:tc>
                  <a:txBody>
                    <a:bodyPr/>
                    <a:lstStyle/>
                    <a:p>
                      <a:r>
                        <a:rPr kumimoji="1" lang="en-US" altLang="ja-JP" dirty="0" smtClean="0"/>
                        <a:t>OSLC</a:t>
                      </a:r>
                      <a:endParaRPr kumimoji="1" lang="ja-JP" altLang="en-US" dirty="0"/>
                    </a:p>
                  </a:txBody>
                  <a:tcPr marL="113593" marR="113593"/>
                </a:tc>
              </a:tr>
              <a:tr h="370840">
                <a:tc>
                  <a:txBody>
                    <a:bodyPr/>
                    <a:lstStyle/>
                    <a:p>
                      <a:r>
                        <a:rPr kumimoji="1" lang="en-US" altLang="ja-JP" dirty="0" smtClean="0"/>
                        <a:t>Recall [%]</a:t>
                      </a:r>
                    </a:p>
                  </a:txBody>
                  <a:tcPr marL="113593" marR="113593"/>
                </a:tc>
                <a:tc>
                  <a:txBody>
                    <a:bodyPr/>
                    <a:lstStyle/>
                    <a:p>
                      <a:pPr algn="r"/>
                      <a:r>
                        <a:rPr kumimoji="1" lang="en-US" altLang="ja-JP" dirty="0" smtClean="0"/>
                        <a:t>82.8</a:t>
                      </a:r>
                      <a:endParaRPr kumimoji="1" lang="ja-JP" altLang="en-US" dirty="0"/>
                    </a:p>
                  </a:txBody>
                  <a:tcPr marL="113593" marR="113593"/>
                </a:tc>
                <a:tc>
                  <a:txBody>
                    <a:bodyPr/>
                    <a:lstStyle/>
                    <a:p>
                      <a:pPr algn="r"/>
                      <a:r>
                        <a:rPr kumimoji="1" lang="en-US" altLang="ja-JP" b="0" dirty="0" smtClean="0"/>
                        <a:t>99.6</a:t>
                      </a:r>
                      <a:endParaRPr kumimoji="1" lang="ja-JP" altLang="en-US" b="0" dirty="0"/>
                    </a:p>
                  </a:txBody>
                  <a:tcPr marL="113593" marR="113593"/>
                </a:tc>
                <a:tc>
                  <a:txBody>
                    <a:bodyPr/>
                    <a:lstStyle/>
                    <a:p>
                      <a:pPr algn="r"/>
                      <a:r>
                        <a:rPr kumimoji="1" lang="en-US" altLang="ja-JP" b="1" dirty="0" smtClean="0"/>
                        <a:t>100</a:t>
                      </a:r>
                      <a:endParaRPr kumimoji="1" lang="ja-JP" altLang="en-US" b="1" dirty="0"/>
                    </a:p>
                  </a:txBody>
                  <a:tcPr marL="113593" marR="113593"/>
                </a:tc>
                <a:tc>
                  <a:txBody>
                    <a:bodyPr/>
                    <a:lstStyle/>
                    <a:p>
                      <a:pPr algn="r"/>
                      <a:r>
                        <a:rPr kumimoji="1" lang="en-US" altLang="ja-JP" b="1" dirty="0" smtClean="0"/>
                        <a:t>100</a:t>
                      </a:r>
                      <a:endParaRPr kumimoji="1" lang="ja-JP" altLang="en-US" b="1" dirty="0"/>
                    </a:p>
                  </a:txBody>
                  <a:tcPr marL="113593" marR="113593"/>
                </a:tc>
              </a:tr>
              <a:tr h="370840">
                <a:tc>
                  <a:txBody>
                    <a:bodyPr/>
                    <a:lstStyle/>
                    <a:p>
                      <a:r>
                        <a:rPr kumimoji="1" lang="en-US" altLang="ja-JP" dirty="0" smtClean="0"/>
                        <a:t>Precision [%]</a:t>
                      </a:r>
                      <a:endParaRPr kumimoji="1" lang="ja-JP" altLang="en-US" dirty="0"/>
                    </a:p>
                  </a:txBody>
                  <a:tcPr marL="113593" marR="113593"/>
                </a:tc>
                <a:tc>
                  <a:txBody>
                    <a:bodyPr/>
                    <a:lstStyle/>
                    <a:p>
                      <a:pPr algn="r"/>
                      <a:r>
                        <a:rPr kumimoji="1" lang="en-US" altLang="ja-JP" b="1" dirty="0" smtClean="0"/>
                        <a:t>96.6</a:t>
                      </a:r>
                      <a:endParaRPr kumimoji="1" lang="ja-JP" altLang="en-US" b="1" dirty="0"/>
                    </a:p>
                  </a:txBody>
                  <a:tcPr marL="113593" marR="113593"/>
                </a:tc>
                <a:tc>
                  <a:txBody>
                    <a:bodyPr/>
                    <a:lstStyle/>
                    <a:p>
                      <a:pPr algn="r"/>
                      <a:r>
                        <a:rPr kumimoji="1" lang="en-US" altLang="ja-JP" dirty="0" smtClean="0"/>
                        <a:t>55.0</a:t>
                      </a:r>
                      <a:endParaRPr kumimoji="1" lang="ja-JP" altLang="en-US" dirty="0"/>
                    </a:p>
                  </a:txBody>
                  <a:tcPr marL="113593" marR="113593"/>
                </a:tc>
                <a:tc>
                  <a:txBody>
                    <a:bodyPr/>
                    <a:lstStyle/>
                    <a:p>
                      <a:pPr algn="r"/>
                      <a:r>
                        <a:rPr kumimoji="1" lang="en-US" altLang="ja-JP" dirty="0" smtClean="0"/>
                        <a:t>33.2</a:t>
                      </a:r>
                      <a:endParaRPr kumimoji="1" lang="ja-JP" altLang="en-US" dirty="0"/>
                    </a:p>
                  </a:txBody>
                  <a:tcPr marL="113593" marR="113593"/>
                </a:tc>
                <a:tc>
                  <a:txBody>
                    <a:bodyPr/>
                    <a:lstStyle/>
                    <a:p>
                      <a:pPr algn="r"/>
                      <a:r>
                        <a:rPr kumimoji="1" lang="en-US" altLang="ja-JP" dirty="0" smtClean="0"/>
                        <a:t>29.5</a:t>
                      </a:r>
                      <a:endParaRPr kumimoji="1" lang="ja-JP" altLang="en-US" dirty="0"/>
                    </a:p>
                  </a:txBody>
                  <a:tcPr marL="113593" marR="113593"/>
                </a:tc>
              </a:tr>
              <a:tr h="370840">
                <a:tc>
                  <a:txBody>
                    <a:bodyPr/>
                    <a:lstStyle/>
                    <a:p>
                      <a:r>
                        <a:rPr kumimoji="1" lang="en-US" altLang="ja-JP" dirty="0" smtClean="0"/>
                        <a:t>F-measure</a:t>
                      </a:r>
                      <a:endParaRPr kumimoji="1" lang="ja-JP" altLang="en-US" dirty="0"/>
                    </a:p>
                  </a:txBody>
                  <a:tcPr marL="113593" marR="113593"/>
                </a:tc>
                <a:tc>
                  <a:txBody>
                    <a:bodyPr/>
                    <a:lstStyle/>
                    <a:p>
                      <a:pPr algn="r"/>
                      <a:r>
                        <a:rPr kumimoji="1" lang="en-US" altLang="ja-JP" b="1" dirty="0" smtClean="0"/>
                        <a:t>0.891</a:t>
                      </a:r>
                      <a:endParaRPr kumimoji="1" lang="ja-JP" altLang="en-US" b="1" dirty="0"/>
                    </a:p>
                  </a:txBody>
                  <a:tcPr marL="113593" marR="113593"/>
                </a:tc>
                <a:tc>
                  <a:txBody>
                    <a:bodyPr/>
                    <a:lstStyle/>
                    <a:p>
                      <a:pPr algn="r"/>
                      <a:r>
                        <a:rPr kumimoji="1" lang="en-US" altLang="ja-JP" dirty="0" smtClean="0"/>
                        <a:t>0.709</a:t>
                      </a:r>
                      <a:endParaRPr kumimoji="1" lang="ja-JP" altLang="en-US" dirty="0"/>
                    </a:p>
                  </a:txBody>
                  <a:tcPr marL="113593" marR="113593"/>
                </a:tc>
                <a:tc>
                  <a:txBody>
                    <a:bodyPr/>
                    <a:lstStyle/>
                    <a:p>
                      <a:pPr algn="r"/>
                      <a:r>
                        <a:rPr kumimoji="1" lang="en-US" altLang="ja-JP" dirty="0" smtClean="0"/>
                        <a:t>0.498</a:t>
                      </a:r>
                      <a:endParaRPr kumimoji="1" lang="ja-JP" altLang="en-US" dirty="0"/>
                    </a:p>
                  </a:txBody>
                  <a:tcPr marL="113593" marR="113593"/>
                </a:tc>
                <a:tc>
                  <a:txBody>
                    <a:bodyPr/>
                    <a:lstStyle/>
                    <a:p>
                      <a:pPr algn="r"/>
                      <a:r>
                        <a:rPr kumimoji="1" lang="en-US" altLang="ja-JP" dirty="0" smtClean="0"/>
                        <a:t>0.371</a:t>
                      </a:r>
                      <a:endParaRPr kumimoji="1" lang="ja-JP" altLang="en-US" dirty="0"/>
                    </a:p>
                  </a:txBody>
                  <a:tcPr marL="113593" marR="113593"/>
                </a:tc>
              </a:tr>
              <a:tr h="370840">
                <a:tc>
                  <a:txBody>
                    <a:bodyPr/>
                    <a:lstStyle/>
                    <a:p>
                      <a:r>
                        <a:rPr kumimoji="1" lang="en-US" altLang="ja-JP" dirty="0" smtClean="0"/>
                        <a:t>Execution</a:t>
                      </a:r>
                      <a:r>
                        <a:rPr kumimoji="1" lang="en-US" altLang="ja-JP" baseline="0" dirty="0" smtClean="0"/>
                        <a:t> Time [s]</a:t>
                      </a:r>
                      <a:endParaRPr kumimoji="1" lang="ja-JP" altLang="en-US" dirty="0"/>
                    </a:p>
                  </a:txBody>
                  <a:tcPr marL="113593" marR="113593"/>
                </a:tc>
                <a:tc>
                  <a:txBody>
                    <a:bodyPr/>
                    <a:lstStyle/>
                    <a:p>
                      <a:pPr algn="r"/>
                      <a:r>
                        <a:rPr kumimoji="1" lang="en-US" altLang="ja-JP" b="1" dirty="0" smtClean="0"/>
                        <a:t>22</a:t>
                      </a:r>
                      <a:endParaRPr kumimoji="1" lang="ja-JP" altLang="en-US" b="1" dirty="0"/>
                    </a:p>
                  </a:txBody>
                  <a:tcPr marL="113593" marR="113593"/>
                </a:tc>
                <a:tc>
                  <a:txBody>
                    <a:bodyPr/>
                    <a:lstStyle/>
                    <a:p>
                      <a:pPr algn="r"/>
                      <a:r>
                        <a:rPr kumimoji="1" lang="en-US" altLang="ja-JP" dirty="0" smtClean="0"/>
                        <a:t>923</a:t>
                      </a:r>
                      <a:endParaRPr kumimoji="1" lang="ja-JP" altLang="en-US" dirty="0"/>
                    </a:p>
                  </a:txBody>
                  <a:tcPr marL="113593" marR="113593"/>
                </a:tc>
                <a:tc>
                  <a:txBody>
                    <a:bodyPr/>
                    <a:lstStyle/>
                    <a:p>
                      <a:pPr algn="r"/>
                      <a:r>
                        <a:rPr kumimoji="1" lang="en-US" altLang="ja-JP" dirty="0" smtClean="0"/>
                        <a:t>27</a:t>
                      </a:r>
                      <a:endParaRPr kumimoji="1" lang="ja-JP" altLang="en-US" dirty="0"/>
                    </a:p>
                  </a:txBody>
                  <a:tcPr marL="113593" marR="113593"/>
                </a:tc>
                <a:tc>
                  <a:txBody>
                    <a:bodyPr/>
                    <a:lstStyle/>
                    <a:p>
                      <a:pPr algn="r"/>
                      <a:r>
                        <a:rPr kumimoji="1" lang="en-US" altLang="ja-JP" dirty="0" smtClean="0"/>
                        <a:t>372</a:t>
                      </a:r>
                      <a:endParaRPr kumimoji="1" lang="ja-JP" altLang="en-US" dirty="0"/>
                    </a:p>
                  </a:txBody>
                  <a:tcPr marL="113593" marR="113593"/>
                </a:tc>
              </a:tr>
            </a:tbl>
          </a:graphicData>
        </a:graphic>
      </p:graphicFrame>
      <p:sp>
        <p:nvSpPr>
          <p:cNvPr id="6" name="スライド番号プレースホルダ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54</a:t>
            </a:fld>
            <a:endParaRPr lang="ja-JP" altLang="en-US"/>
          </a:p>
        </p:txBody>
      </p:sp>
      <p:sp>
        <p:nvSpPr>
          <p:cNvPr id="12" name="テキスト ボックス 11"/>
          <p:cNvSpPr txBox="1"/>
          <p:nvPr/>
        </p:nvSpPr>
        <p:spPr>
          <a:xfrm>
            <a:off x="1117536" y="4114527"/>
            <a:ext cx="7054864" cy="1077218"/>
          </a:xfrm>
          <a:prstGeom prst="rect">
            <a:avLst/>
          </a:prstGeom>
          <a:noFill/>
        </p:spPr>
        <p:txBody>
          <a:bodyPr wrap="square" rtlCol="0">
            <a:spAutoFit/>
          </a:bodyPr>
          <a:lstStyle/>
          <a:p>
            <a:r>
              <a:rPr kumimoji="1" lang="en-US" altLang="ja-JP" sz="3200" dirty="0" smtClean="0"/>
              <a:t>Ninka has the highest precision and</a:t>
            </a:r>
            <a:br>
              <a:rPr kumimoji="1" lang="en-US" altLang="ja-JP" sz="3200" dirty="0" smtClean="0"/>
            </a:br>
            <a:r>
              <a:rPr kumimoji="1" lang="en-US" altLang="ja-JP" sz="3200" dirty="0" smtClean="0"/>
              <a:t>faster execution time</a:t>
            </a:r>
            <a:endParaRPr kumimoji="1" lang="ja-JP" altLang="en-US" sz="3200" dirty="0"/>
          </a:p>
        </p:txBody>
      </p:sp>
    </p:spTree>
    <p:extLst>
      <p:ext uri="{BB962C8B-B14F-4D97-AF65-F5344CB8AC3E}">
        <p14:creationId xmlns="" xmlns:p14="http://schemas.microsoft.com/office/powerpoint/2010/main" val="6200531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t>What Licenses Are Used in Debian?</a:t>
            </a:r>
            <a:endParaRPr kumimoji="1" lang="ja-JP" altLang="en-US" sz="3600" dirty="0"/>
          </a:p>
        </p:txBody>
      </p:sp>
      <p:sp>
        <p:nvSpPr>
          <p:cNvPr id="3" name="コンテンツ プレースホルダ 2"/>
          <p:cNvSpPr>
            <a:spLocks noGrp="1"/>
          </p:cNvSpPr>
          <p:nvPr>
            <p:ph idx="1"/>
          </p:nvPr>
        </p:nvSpPr>
        <p:spPr/>
        <p:txBody>
          <a:bodyPr/>
          <a:lstStyle/>
          <a:p>
            <a:r>
              <a:rPr lang="en-US" altLang="ja-JP" sz="2800" dirty="0" smtClean="0">
                <a:latin typeface="+mj-lt"/>
              </a:rPr>
              <a:t>NONE is the most popular</a:t>
            </a:r>
          </a:p>
          <a:p>
            <a:r>
              <a:rPr kumimoji="1" lang="en-US" altLang="ja-JP" sz="2800" dirty="0" smtClean="0">
                <a:latin typeface="+mj-lt"/>
              </a:rPr>
              <a:t>GPLv2+</a:t>
            </a:r>
            <a:r>
              <a:rPr lang="ja-JP" altLang="en-US" sz="2800" dirty="0">
                <a:latin typeface="+mj-lt"/>
              </a:rPr>
              <a:t> </a:t>
            </a:r>
            <a:r>
              <a:rPr lang="en-US" altLang="ja-JP" sz="2800" dirty="0" smtClean="0">
                <a:latin typeface="+mj-lt"/>
              </a:rPr>
              <a:t>is second most used license</a:t>
            </a:r>
          </a:p>
        </p:txBody>
      </p:sp>
      <p:sp>
        <p:nvSpPr>
          <p:cNvPr id="6" name="スライド番号プレースホルダ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kumimoji="1" lang="ja-JP" altLang="en-US" smtClean="0"/>
              <a:pPr/>
              <a:t>55</a:t>
            </a:fld>
            <a:endParaRPr kumimoji="1" lang="ja-JP" altLang="en-US"/>
          </a:p>
        </p:txBody>
      </p:sp>
      <p:graphicFrame>
        <p:nvGraphicFramePr>
          <p:cNvPr id="7" name="表 6"/>
          <p:cNvGraphicFramePr>
            <a:graphicFrameLocks noGrp="1"/>
          </p:cNvGraphicFramePr>
          <p:nvPr>
            <p:extLst>
              <p:ext uri="{D42A27DB-BD31-4B8C-83A1-F6EECF244321}">
                <p14:modId xmlns="" xmlns:p14="http://schemas.microsoft.com/office/powerpoint/2010/main" val="2528157503"/>
              </p:ext>
            </p:extLst>
          </p:nvPr>
        </p:nvGraphicFramePr>
        <p:xfrm>
          <a:off x="1937321" y="2780928"/>
          <a:ext cx="5616624" cy="2743200"/>
        </p:xfrm>
        <a:graphic>
          <a:graphicData uri="http://schemas.openxmlformats.org/drawingml/2006/table">
            <a:tbl>
              <a:tblPr firstRow="1" bandRow="1">
                <a:tableStyleId>{5C22544A-7EE6-4342-B048-85BDC9FD1C3A}</a:tableStyleId>
              </a:tblPr>
              <a:tblGrid>
                <a:gridCol w="2616291"/>
                <a:gridCol w="1488165"/>
                <a:gridCol w="1512168"/>
              </a:tblGrid>
              <a:tr h="423351">
                <a:tc>
                  <a:txBody>
                    <a:bodyPr/>
                    <a:lstStyle/>
                    <a:p>
                      <a:r>
                        <a:rPr kumimoji="1" lang="en-US" altLang="ja-JP" sz="2400" dirty="0" smtClean="0">
                          <a:latin typeface="Calibri" pitchFamily="34" charset="0"/>
                        </a:rPr>
                        <a:t>License</a:t>
                      </a:r>
                      <a:endParaRPr kumimoji="1" lang="ja-JP" altLang="en-US" sz="2400" dirty="0">
                        <a:latin typeface="Calibri" pitchFamily="34" charset="0"/>
                      </a:endParaRPr>
                    </a:p>
                  </a:txBody>
                  <a:tcPr/>
                </a:tc>
                <a:tc>
                  <a:txBody>
                    <a:bodyPr/>
                    <a:lstStyle/>
                    <a:p>
                      <a:r>
                        <a:rPr kumimoji="1" lang="en-US" altLang="ja-JP" sz="2400" dirty="0" smtClean="0">
                          <a:latin typeface="Calibri" pitchFamily="34" charset="0"/>
                        </a:rPr>
                        <a:t>Files</a:t>
                      </a:r>
                      <a:endParaRPr kumimoji="1" lang="ja-JP" altLang="en-US" sz="2400" dirty="0">
                        <a:latin typeface="Calibri" pitchFamily="34" charset="0"/>
                      </a:endParaRPr>
                    </a:p>
                  </a:txBody>
                  <a:tcPr/>
                </a:tc>
                <a:tc>
                  <a:txBody>
                    <a:bodyPr/>
                    <a:lstStyle/>
                    <a:p>
                      <a:r>
                        <a:rPr kumimoji="1" lang="en-US" altLang="ja-JP" sz="2400" dirty="0" smtClean="0">
                          <a:latin typeface="Calibri" pitchFamily="34" charset="0"/>
                        </a:rPr>
                        <a:t>Percent</a:t>
                      </a:r>
                      <a:endParaRPr kumimoji="1" lang="ja-JP" altLang="en-US" sz="2400" dirty="0">
                        <a:latin typeface="Calibri" pitchFamily="34" charset="0"/>
                      </a:endParaRPr>
                    </a:p>
                  </a:txBody>
                  <a:tcPr/>
                </a:tc>
              </a:tr>
              <a:tr h="423351">
                <a:tc>
                  <a:txBody>
                    <a:bodyPr/>
                    <a:lstStyle/>
                    <a:p>
                      <a:r>
                        <a:rPr kumimoji="1" lang="en-US" altLang="ja-JP" sz="2400" dirty="0" smtClean="0">
                          <a:latin typeface="Calibri" pitchFamily="34" charset="0"/>
                        </a:rPr>
                        <a:t>NONE</a:t>
                      </a:r>
                    </a:p>
                  </a:txBody>
                  <a:tcPr/>
                </a:tc>
                <a:tc>
                  <a:txBody>
                    <a:bodyPr/>
                    <a:lstStyle/>
                    <a:p>
                      <a:pPr algn="r"/>
                      <a:r>
                        <a:rPr kumimoji="1" lang="en-US" altLang="ja-JP" sz="2400" dirty="0" smtClean="0">
                          <a:latin typeface="Calibri" pitchFamily="34" charset="0"/>
                        </a:rPr>
                        <a:t>210147</a:t>
                      </a:r>
                      <a:endParaRPr kumimoji="1" lang="ja-JP" altLang="en-US" sz="2400" dirty="0">
                        <a:latin typeface="Calibri" pitchFamily="34" charset="0"/>
                      </a:endParaRPr>
                    </a:p>
                  </a:txBody>
                  <a:tcPr/>
                </a:tc>
                <a:tc>
                  <a:txBody>
                    <a:bodyPr/>
                    <a:lstStyle/>
                    <a:p>
                      <a:pPr algn="r"/>
                      <a:r>
                        <a:rPr kumimoji="1" lang="en-US" altLang="ja-JP" sz="2400" dirty="0" smtClean="0">
                          <a:latin typeface="Calibri" pitchFamily="34" charset="0"/>
                        </a:rPr>
                        <a:t>31.5%</a:t>
                      </a:r>
                      <a:endParaRPr kumimoji="1" lang="ja-JP" altLang="en-US" sz="2400" dirty="0">
                        <a:latin typeface="Calibri" pitchFamily="34" charset="0"/>
                      </a:endParaRPr>
                    </a:p>
                  </a:txBody>
                  <a:tcPr/>
                </a:tc>
              </a:tr>
              <a:tr h="423351">
                <a:tc>
                  <a:txBody>
                    <a:bodyPr/>
                    <a:lstStyle/>
                    <a:p>
                      <a:r>
                        <a:rPr kumimoji="1" lang="en-US" altLang="ja-JP" sz="2400" dirty="0" smtClean="0">
                          <a:latin typeface="Calibri" pitchFamily="34" charset="0"/>
                        </a:rPr>
                        <a:t>GPLv2+</a:t>
                      </a:r>
                      <a:endParaRPr kumimoji="1" lang="ja-JP" altLang="en-US" sz="2400" dirty="0">
                        <a:latin typeface="Calibri" pitchFamily="34" charset="0"/>
                      </a:endParaRPr>
                    </a:p>
                  </a:txBody>
                  <a:tcPr/>
                </a:tc>
                <a:tc>
                  <a:txBody>
                    <a:bodyPr/>
                    <a:lstStyle/>
                    <a:p>
                      <a:pPr algn="r"/>
                      <a:r>
                        <a:rPr kumimoji="1" lang="en-US" altLang="ja-JP" sz="2400" dirty="0" smtClean="0">
                          <a:latin typeface="Calibri" pitchFamily="34" charset="0"/>
                        </a:rPr>
                        <a:t>147535</a:t>
                      </a:r>
                      <a:endParaRPr kumimoji="1" lang="ja-JP" altLang="en-US" sz="2400" dirty="0">
                        <a:latin typeface="Calibri" pitchFamily="34" charset="0"/>
                      </a:endParaRPr>
                    </a:p>
                  </a:txBody>
                  <a:tcPr/>
                </a:tc>
                <a:tc>
                  <a:txBody>
                    <a:bodyPr/>
                    <a:lstStyle/>
                    <a:p>
                      <a:pPr algn="r"/>
                      <a:r>
                        <a:rPr kumimoji="1" lang="en-US" altLang="ja-JP" sz="2400" dirty="0" smtClean="0">
                          <a:latin typeface="Calibri" pitchFamily="34" charset="0"/>
                        </a:rPr>
                        <a:t>22.1%</a:t>
                      </a:r>
                      <a:endParaRPr kumimoji="1" lang="ja-JP" altLang="en-US" sz="2400" dirty="0">
                        <a:latin typeface="Calibri" pitchFamily="34" charset="0"/>
                      </a:endParaRPr>
                    </a:p>
                  </a:txBody>
                  <a:tcPr/>
                </a:tc>
              </a:tr>
              <a:tr h="426323">
                <a:tc>
                  <a:txBody>
                    <a:bodyPr/>
                    <a:lstStyle/>
                    <a:p>
                      <a:r>
                        <a:rPr kumimoji="1" lang="en-US" altLang="ja-JP" sz="2400" dirty="0" smtClean="0">
                          <a:latin typeface="Calibri" pitchFamily="34" charset="0"/>
                        </a:rPr>
                        <a:t>LesserGPLv2.1+</a:t>
                      </a:r>
                      <a:endParaRPr kumimoji="1" lang="ja-JP" altLang="en-US" sz="2400" dirty="0">
                        <a:latin typeface="Calibri" pitchFamily="34" charset="0"/>
                      </a:endParaRPr>
                    </a:p>
                  </a:txBody>
                  <a:tcPr/>
                </a:tc>
                <a:tc>
                  <a:txBody>
                    <a:bodyPr/>
                    <a:lstStyle/>
                    <a:p>
                      <a:pPr algn="r"/>
                      <a:r>
                        <a:rPr kumimoji="1" lang="en-US" altLang="ja-JP" sz="2400" dirty="0" smtClean="0">
                          <a:latin typeface="Calibri" pitchFamily="34" charset="0"/>
                        </a:rPr>
                        <a:t>42692</a:t>
                      </a:r>
                      <a:endParaRPr kumimoji="1" lang="ja-JP" altLang="en-US" sz="2400" dirty="0">
                        <a:latin typeface="Calibri" pitchFamily="34" charset="0"/>
                      </a:endParaRPr>
                    </a:p>
                  </a:txBody>
                  <a:tcPr/>
                </a:tc>
                <a:tc>
                  <a:txBody>
                    <a:bodyPr/>
                    <a:lstStyle/>
                    <a:p>
                      <a:pPr algn="r"/>
                      <a:r>
                        <a:rPr kumimoji="1" lang="en-US" altLang="ja-JP" sz="2400" dirty="0" smtClean="0">
                          <a:latin typeface="Calibri" pitchFamily="34" charset="0"/>
                        </a:rPr>
                        <a:t>6.4%</a:t>
                      </a:r>
                      <a:endParaRPr kumimoji="1" lang="ja-JP" altLang="en-US" sz="2400" dirty="0">
                        <a:latin typeface="Calibri" pitchFamily="34" charset="0"/>
                      </a:endParaRPr>
                    </a:p>
                  </a:txBody>
                  <a:tcPr/>
                </a:tc>
              </a:tr>
              <a:tr h="426323">
                <a:tc>
                  <a:txBody>
                    <a:bodyPr/>
                    <a:lstStyle/>
                    <a:p>
                      <a:r>
                        <a:rPr kumimoji="1" lang="en-US" altLang="ja-JP" sz="2400" dirty="0" smtClean="0">
                          <a:latin typeface="Calibri" pitchFamily="34" charset="0"/>
                        </a:rPr>
                        <a:t>CDDLv1orGPLv2</a:t>
                      </a:r>
                      <a:endParaRPr kumimoji="1" lang="ja-JP" altLang="en-US" sz="2400" dirty="0">
                        <a:latin typeface="Calibri" pitchFamily="34" charset="0"/>
                      </a:endParaRPr>
                    </a:p>
                  </a:txBody>
                  <a:tcPr/>
                </a:tc>
                <a:tc>
                  <a:txBody>
                    <a:bodyPr/>
                    <a:lstStyle/>
                    <a:p>
                      <a:pPr algn="r"/>
                      <a:r>
                        <a:rPr kumimoji="1" lang="en-US" altLang="ja-JP" sz="2400" dirty="0" smtClean="0">
                          <a:latin typeface="Calibri" pitchFamily="34" charset="0"/>
                        </a:rPr>
                        <a:t>37623</a:t>
                      </a:r>
                      <a:endParaRPr kumimoji="1" lang="ja-JP" altLang="en-US" sz="2400" dirty="0">
                        <a:latin typeface="Calibri" pitchFamily="34" charset="0"/>
                      </a:endParaRPr>
                    </a:p>
                  </a:txBody>
                  <a:tcPr/>
                </a:tc>
                <a:tc>
                  <a:txBody>
                    <a:bodyPr/>
                    <a:lstStyle/>
                    <a:p>
                      <a:pPr algn="r"/>
                      <a:r>
                        <a:rPr kumimoji="1" lang="en-US" altLang="ja-JP" sz="2400" dirty="0" smtClean="0">
                          <a:latin typeface="Calibri" pitchFamily="34" charset="0"/>
                        </a:rPr>
                        <a:t>5.6%</a:t>
                      </a:r>
                      <a:endParaRPr kumimoji="1" lang="ja-JP" altLang="en-US" sz="2400" dirty="0">
                        <a:latin typeface="Calibri" pitchFamily="34" charset="0"/>
                      </a:endParaRPr>
                    </a:p>
                  </a:txBody>
                  <a:tcPr/>
                </a:tc>
              </a:tr>
              <a:tr h="423351">
                <a:tc>
                  <a:txBody>
                    <a:bodyPr/>
                    <a:lstStyle/>
                    <a:p>
                      <a:r>
                        <a:rPr kumimoji="1" lang="en-US" altLang="ja-JP" sz="2400" dirty="0" err="1" smtClean="0">
                          <a:latin typeface="Calibri" pitchFamily="34" charset="0"/>
                        </a:rPr>
                        <a:t>SeeFile</a:t>
                      </a:r>
                      <a:endParaRPr kumimoji="1" lang="ja-JP" altLang="en-US" sz="2400" dirty="0">
                        <a:latin typeface="Calibri" pitchFamily="34" charset="0"/>
                      </a:endParaRPr>
                    </a:p>
                  </a:txBody>
                  <a:tcPr/>
                </a:tc>
                <a:tc>
                  <a:txBody>
                    <a:bodyPr/>
                    <a:lstStyle/>
                    <a:p>
                      <a:pPr algn="r"/>
                      <a:r>
                        <a:rPr kumimoji="1" lang="en-US" altLang="ja-JP" sz="2400" dirty="0" smtClean="0">
                          <a:latin typeface="Calibri" pitchFamily="34" charset="0"/>
                        </a:rPr>
                        <a:t>31685</a:t>
                      </a:r>
                      <a:endParaRPr kumimoji="1" lang="ja-JP" altLang="en-US" sz="2400" dirty="0">
                        <a:latin typeface="Calibri" pitchFamily="34" charset="0"/>
                      </a:endParaRPr>
                    </a:p>
                  </a:txBody>
                  <a:tcPr/>
                </a:tc>
                <a:tc>
                  <a:txBody>
                    <a:bodyPr/>
                    <a:lstStyle/>
                    <a:p>
                      <a:pPr algn="r"/>
                      <a:r>
                        <a:rPr kumimoji="1" lang="en-US" altLang="ja-JP" sz="2400" dirty="0" smtClean="0">
                          <a:latin typeface="Calibri" pitchFamily="34" charset="0"/>
                        </a:rPr>
                        <a:t>4.7%</a:t>
                      </a:r>
                      <a:endParaRPr kumimoji="1" lang="ja-JP" altLang="en-US" sz="2400" dirty="0">
                        <a:latin typeface="Calibri" pitchFamily="34" charset="0"/>
                      </a:endParaRPr>
                    </a:p>
                  </a:txBody>
                  <a:tcPr/>
                </a:tc>
              </a:tr>
            </a:tbl>
          </a:graphicData>
        </a:graphic>
      </p:graphicFrame>
      <p:sp>
        <p:nvSpPr>
          <p:cNvPr id="9" name="テキスト ボックス 8"/>
          <p:cNvSpPr txBox="1"/>
          <p:nvPr/>
        </p:nvSpPr>
        <p:spPr>
          <a:xfrm>
            <a:off x="4514800" y="5694929"/>
            <a:ext cx="461665" cy="457818"/>
          </a:xfrm>
          <a:prstGeom prst="rect">
            <a:avLst/>
          </a:prstGeom>
          <a:noFill/>
        </p:spPr>
        <p:txBody>
          <a:bodyPr vert="eaVert" wrap="none" rtlCol="0">
            <a:spAutoFit/>
          </a:bodyPr>
          <a:lstStyle/>
          <a:p>
            <a:r>
              <a:rPr kumimoji="1" lang="en-US" altLang="ja-JP" b="1" dirty="0" smtClean="0"/>
              <a:t>......</a:t>
            </a:r>
            <a:endParaRPr kumimoji="1" lang="ja-JP" altLang="en-US" b="1" dirty="0"/>
          </a:p>
        </p:txBody>
      </p:sp>
    </p:spTree>
    <p:extLst>
      <p:ext uri="{BB962C8B-B14F-4D97-AF65-F5344CB8AC3E}">
        <p14:creationId xmlns="" xmlns:p14="http://schemas.microsoft.com/office/powerpoint/2010/main" val="551458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60648"/>
            <a:ext cx="8784976" cy="1143000"/>
          </a:xfrm>
        </p:spPr>
        <p:txBody>
          <a:bodyPr>
            <a:noAutofit/>
          </a:bodyPr>
          <a:lstStyle/>
          <a:p>
            <a:r>
              <a:rPr lang="en-US" altLang="ja-JP" sz="3600" dirty="0" smtClean="0"/>
              <a:t>Do Different Programming Languages </a:t>
            </a:r>
            <a:br>
              <a:rPr lang="en-US" altLang="ja-JP" sz="3600" dirty="0" smtClean="0"/>
            </a:br>
            <a:r>
              <a:rPr lang="en-US" altLang="ja-JP" sz="3600" dirty="0" smtClean="0"/>
              <a:t>Use Different Licenses?</a:t>
            </a:r>
            <a:endParaRPr lang="ja-JP" altLang="en-US" sz="3600" dirty="0"/>
          </a:p>
        </p:txBody>
      </p:sp>
      <p:sp>
        <p:nvSpPr>
          <p:cNvPr id="16" name="コンテンツ プレースホルダー 15"/>
          <p:cNvSpPr>
            <a:spLocks noGrp="1"/>
          </p:cNvSpPr>
          <p:nvPr>
            <p:ph idx="1"/>
          </p:nvPr>
        </p:nvSpPr>
        <p:spPr>
          <a:xfrm>
            <a:off x="457200" y="1600200"/>
            <a:ext cx="8229600" cy="1096851"/>
          </a:xfrm>
        </p:spPr>
        <p:txBody>
          <a:bodyPr>
            <a:normAutofit/>
          </a:bodyPr>
          <a:lstStyle/>
          <a:p>
            <a:pPr marL="0" indent="0">
              <a:buNone/>
            </a:pPr>
            <a:r>
              <a:rPr lang="en-US" altLang="ja-JP" sz="2400" dirty="0"/>
              <a:t>E</a:t>
            </a:r>
            <a:r>
              <a:rPr lang="en-US" altLang="ja-JP" sz="2400" dirty="0" smtClean="0"/>
              <a:t>xamine </a:t>
            </a:r>
            <a:r>
              <a:rPr lang="en-US" altLang="ja-JP" sz="2400" dirty="0"/>
              <a:t>the number of files written in each programming language (Java, C, C++, Perl </a:t>
            </a:r>
            <a:r>
              <a:rPr lang="en-US" altLang="ja-JP" sz="2400" dirty="0" smtClean="0"/>
              <a:t>) under </a:t>
            </a:r>
            <a:r>
              <a:rPr lang="en-US" altLang="ja-JP" sz="2400" dirty="0"/>
              <a:t>each </a:t>
            </a:r>
            <a:r>
              <a:rPr lang="en-US" altLang="ja-JP" sz="2400" dirty="0" smtClean="0"/>
              <a:t>license</a:t>
            </a:r>
          </a:p>
          <a:p>
            <a:pPr marL="0" indent="0">
              <a:buNone/>
            </a:pPr>
            <a:endParaRPr kumimoji="1" lang="ja-JP" altLang="en-US" sz="2400" dirty="0"/>
          </a:p>
        </p:txBody>
      </p:sp>
      <p:sp>
        <p:nvSpPr>
          <p:cNvPr id="6" name="スライド番号プレースホルダ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56</a:t>
            </a:fld>
            <a:endParaRPr lang="ja-JP" altLang="en-US"/>
          </a:p>
        </p:txBody>
      </p:sp>
      <p:graphicFrame>
        <p:nvGraphicFramePr>
          <p:cNvPr id="8" name="表 7"/>
          <p:cNvGraphicFramePr>
            <a:graphicFrameLocks noGrp="1"/>
          </p:cNvGraphicFramePr>
          <p:nvPr>
            <p:extLst>
              <p:ext uri="{D42A27DB-BD31-4B8C-83A1-F6EECF244321}">
                <p14:modId xmlns="" xmlns:p14="http://schemas.microsoft.com/office/powerpoint/2010/main" val="1741360665"/>
              </p:ext>
            </p:extLst>
          </p:nvPr>
        </p:nvGraphicFramePr>
        <p:xfrm>
          <a:off x="323528" y="2814111"/>
          <a:ext cx="6096000" cy="1483360"/>
        </p:xfrm>
        <a:graphic>
          <a:graphicData uri="http://schemas.openxmlformats.org/drawingml/2006/table">
            <a:tbl>
              <a:tblPr firstRow="1" bandRow="1">
                <a:tableStyleId>{5C22544A-7EE6-4342-B048-85BDC9FD1C3A}</a:tableStyleId>
              </a:tblPr>
              <a:tblGrid>
                <a:gridCol w="1944216"/>
                <a:gridCol w="1440160"/>
                <a:gridCol w="1187624"/>
                <a:gridCol w="1524000"/>
              </a:tblGrid>
              <a:tr h="370840">
                <a:tc>
                  <a:txBody>
                    <a:bodyPr/>
                    <a:lstStyle/>
                    <a:p>
                      <a:r>
                        <a:rPr kumimoji="1" lang="en-US" altLang="ja-JP" dirty="0" smtClean="0"/>
                        <a:t>License</a:t>
                      </a:r>
                      <a:endParaRPr kumimoji="1" lang="ja-JP" altLang="en-US" dirty="0"/>
                    </a:p>
                  </a:txBody>
                  <a:tcPr/>
                </a:tc>
                <a:tc>
                  <a:txBody>
                    <a:bodyPr/>
                    <a:lstStyle/>
                    <a:p>
                      <a:r>
                        <a:rPr kumimoji="1" lang="en-US" altLang="ja-JP" dirty="0" smtClean="0"/>
                        <a:t>Files</a:t>
                      </a:r>
                      <a:endParaRPr kumimoji="1" lang="ja-JP" altLang="en-US" dirty="0"/>
                    </a:p>
                  </a:txBody>
                  <a:tcPr/>
                </a:tc>
                <a:tc>
                  <a:txBody>
                    <a:bodyPr/>
                    <a:lstStyle/>
                    <a:p>
                      <a:r>
                        <a:rPr kumimoji="1" lang="en-US" altLang="ja-JP" dirty="0" smtClean="0"/>
                        <a:t>Percent</a:t>
                      </a:r>
                      <a:endParaRPr kumimoji="1" lang="ja-JP" altLang="en-US" dirty="0"/>
                    </a:p>
                  </a:txBody>
                  <a:tcPr/>
                </a:tc>
                <a:tc>
                  <a:txBody>
                    <a:bodyPr/>
                    <a:lstStyle/>
                    <a:p>
                      <a:r>
                        <a:rPr kumimoji="1" lang="en-US" altLang="ja-JP" dirty="0" smtClean="0"/>
                        <a:t>Apps</a:t>
                      </a:r>
                      <a:endParaRPr kumimoji="1" lang="ja-JP" altLang="en-US" dirty="0"/>
                    </a:p>
                  </a:txBody>
                  <a:tcPr/>
                </a:tc>
              </a:tr>
              <a:tr h="370840">
                <a:tc>
                  <a:txBody>
                    <a:bodyPr/>
                    <a:lstStyle/>
                    <a:p>
                      <a:r>
                        <a:rPr kumimoji="1" lang="en-US" altLang="ja-JP" dirty="0" smtClean="0">
                          <a:latin typeface="Calibri" pitchFamily="34" charset="0"/>
                        </a:rPr>
                        <a:t>CDDLv1orGPLv2</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37562</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25.43%</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2</a:t>
                      </a:r>
                      <a:endParaRPr kumimoji="1" lang="ja-JP" altLang="en-US" dirty="0">
                        <a:latin typeface="Calibri" pitchFamily="34" charset="0"/>
                      </a:endParaRPr>
                    </a:p>
                  </a:txBody>
                  <a:tcPr/>
                </a:tc>
              </a:tr>
              <a:tr h="370840">
                <a:tc>
                  <a:txBody>
                    <a:bodyPr/>
                    <a:lstStyle/>
                    <a:p>
                      <a:r>
                        <a:rPr kumimoji="1" lang="en-US" altLang="ja-JP" dirty="0" smtClean="0">
                          <a:latin typeface="Calibri" pitchFamily="34" charset="0"/>
                        </a:rPr>
                        <a:t>NONE</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25371</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17.17%</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344</a:t>
                      </a:r>
                      <a:endParaRPr kumimoji="1" lang="ja-JP" altLang="en-US" dirty="0">
                        <a:latin typeface="Calibri" pitchFamily="34" charset="0"/>
                      </a:endParaRPr>
                    </a:p>
                  </a:txBody>
                  <a:tcPr/>
                </a:tc>
              </a:tr>
              <a:tr h="370840">
                <a:tc>
                  <a:txBody>
                    <a:bodyPr/>
                    <a:lstStyle/>
                    <a:p>
                      <a:r>
                        <a:rPr kumimoji="1" lang="en-US" altLang="ja-JP" smtClean="0">
                          <a:latin typeface="Calibri" pitchFamily="34" charset="0"/>
                        </a:rPr>
                        <a:t>LesserGPLv2.1</a:t>
                      </a:r>
                      <a:r>
                        <a:rPr kumimoji="1" lang="en-US" altLang="ja-JP" dirty="0" smtClean="0">
                          <a:latin typeface="Calibri" pitchFamily="34" charset="0"/>
                        </a:rPr>
                        <a:t>+</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22834</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15.46%</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61</a:t>
                      </a:r>
                      <a:endParaRPr kumimoji="1" lang="ja-JP" altLang="en-US" dirty="0">
                        <a:latin typeface="Calibri" pitchFamily="34" charset="0"/>
                      </a:endParaRPr>
                    </a:p>
                  </a:txBody>
                  <a:tcPr/>
                </a:tc>
              </a:tr>
            </a:tbl>
          </a:graphicData>
        </a:graphic>
      </p:graphicFrame>
      <p:graphicFrame>
        <p:nvGraphicFramePr>
          <p:cNvPr id="9" name="表 8"/>
          <p:cNvGraphicFramePr>
            <a:graphicFrameLocks noGrp="1"/>
          </p:cNvGraphicFramePr>
          <p:nvPr>
            <p:extLst>
              <p:ext uri="{D42A27DB-BD31-4B8C-83A1-F6EECF244321}">
                <p14:modId xmlns="" xmlns:p14="http://schemas.microsoft.com/office/powerpoint/2010/main" val="1397591363"/>
              </p:ext>
            </p:extLst>
          </p:nvPr>
        </p:nvGraphicFramePr>
        <p:xfrm>
          <a:off x="354776" y="4742741"/>
          <a:ext cx="6096000" cy="1483360"/>
        </p:xfrm>
        <a:graphic>
          <a:graphicData uri="http://schemas.openxmlformats.org/drawingml/2006/table">
            <a:tbl>
              <a:tblPr firstRow="1" bandRow="1">
                <a:tableStyleId>{5C22544A-7EE6-4342-B048-85BDC9FD1C3A}</a:tableStyleId>
              </a:tblPr>
              <a:tblGrid>
                <a:gridCol w="1944216"/>
                <a:gridCol w="1440160"/>
                <a:gridCol w="1187624"/>
                <a:gridCol w="1524000"/>
              </a:tblGrid>
              <a:tr h="370840">
                <a:tc>
                  <a:txBody>
                    <a:bodyPr/>
                    <a:lstStyle/>
                    <a:p>
                      <a:r>
                        <a:rPr kumimoji="1" lang="en-US" altLang="ja-JP" dirty="0" smtClean="0"/>
                        <a:t>License</a:t>
                      </a:r>
                      <a:endParaRPr kumimoji="1" lang="ja-JP" altLang="en-US" dirty="0"/>
                    </a:p>
                  </a:txBody>
                  <a:tcPr/>
                </a:tc>
                <a:tc>
                  <a:txBody>
                    <a:bodyPr/>
                    <a:lstStyle/>
                    <a:p>
                      <a:r>
                        <a:rPr kumimoji="1" lang="en-US" altLang="ja-JP" dirty="0" smtClean="0"/>
                        <a:t>Files</a:t>
                      </a:r>
                      <a:endParaRPr kumimoji="1" lang="ja-JP" altLang="en-US" dirty="0"/>
                    </a:p>
                  </a:txBody>
                  <a:tcPr/>
                </a:tc>
                <a:tc>
                  <a:txBody>
                    <a:bodyPr/>
                    <a:lstStyle/>
                    <a:p>
                      <a:r>
                        <a:rPr kumimoji="1" lang="en-US" altLang="ja-JP" dirty="0" smtClean="0"/>
                        <a:t>Percent</a:t>
                      </a:r>
                      <a:endParaRPr kumimoji="1" lang="ja-JP" altLang="en-US" dirty="0"/>
                    </a:p>
                  </a:txBody>
                  <a:tcPr/>
                </a:tc>
                <a:tc>
                  <a:txBody>
                    <a:bodyPr/>
                    <a:lstStyle/>
                    <a:p>
                      <a:r>
                        <a:rPr kumimoji="1" lang="en-US" altLang="ja-JP" dirty="0" smtClean="0"/>
                        <a:t>Apps</a:t>
                      </a:r>
                      <a:endParaRPr kumimoji="1" lang="ja-JP" altLang="en-US" dirty="0"/>
                    </a:p>
                  </a:txBody>
                  <a:tcPr/>
                </a:tc>
              </a:tr>
              <a:tr h="370840">
                <a:tc>
                  <a:txBody>
                    <a:bodyPr/>
                    <a:lstStyle/>
                    <a:p>
                      <a:r>
                        <a:rPr kumimoji="1" lang="en-US" altLang="ja-JP" dirty="0" smtClean="0">
                          <a:latin typeface="Calibri" pitchFamily="34" charset="0"/>
                        </a:rPr>
                        <a:t>NONE</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18227</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31.63%</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999</a:t>
                      </a:r>
                      <a:endParaRPr kumimoji="1" lang="ja-JP" altLang="en-US" dirty="0">
                        <a:latin typeface="Calibri" pitchFamily="34" charset="0"/>
                      </a:endParaRPr>
                    </a:p>
                  </a:txBody>
                  <a:tcPr/>
                </a:tc>
              </a:tr>
              <a:tr h="370840">
                <a:tc>
                  <a:txBody>
                    <a:bodyPr/>
                    <a:lstStyle/>
                    <a:p>
                      <a:r>
                        <a:rPr kumimoji="1" lang="en-US" altLang="ja-JP" dirty="0" smtClean="0">
                          <a:latin typeface="Calibri" pitchFamily="34" charset="0"/>
                        </a:rPr>
                        <a:t>GPLv2</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3979</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24.40%</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1171</a:t>
                      </a:r>
                      <a:endParaRPr kumimoji="1" lang="ja-JP" altLang="en-US" dirty="0">
                        <a:latin typeface="Calibri" pitchFamily="34" charset="0"/>
                      </a:endParaRPr>
                    </a:p>
                  </a:txBody>
                  <a:tcPr/>
                </a:tc>
              </a:tr>
              <a:tr h="370840">
                <a:tc>
                  <a:txBody>
                    <a:bodyPr/>
                    <a:lstStyle/>
                    <a:p>
                      <a:r>
                        <a:rPr kumimoji="1" lang="en-US" altLang="ja-JP" dirty="0" err="1" smtClean="0">
                          <a:latin typeface="Calibri" pitchFamily="34" charset="0"/>
                        </a:rPr>
                        <a:t>SameAsPerl</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2651</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8.10%</a:t>
                      </a:r>
                      <a:endParaRPr kumimoji="1" lang="ja-JP" altLang="en-US" dirty="0">
                        <a:latin typeface="Calibri" pitchFamily="34" charset="0"/>
                      </a:endParaRPr>
                    </a:p>
                  </a:txBody>
                  <a:tcPr/>
                </a:tc>
                <a:tc>
                  <a:txBody>
                    <a:bodyPr/>
                    <a:lstStyle/>
                    <a:p>
                      <a:pPr algn="r"/>
                      <a:r>
                        <a:rPr kumimoji="1" lang="en-US" altLang="ja-JP" dirty="0" smtClean="0">
                          <a:latin typeface="Calibri" pitchFamily="34" charset="0"/>
                        </a:rPr>
                        <a:t>15</a:t>
                      </a:r>
                      <a:endParaRPr kumimoji="1" lang="ja-JP" altLang="en-US" dirty="0">
                        <a:latin typeface="Calibri" pitchFamily="34" charset="0"/>
                      </a:endParaRPr>
                    </a:p>
                  </a:txBody>
                  <a:tcPr/>
                </a:tc>
              </a:tr>
            </a:tbl>
          </a:graphicData>
        </a:graphic>
      </p:graphicFrame>
      <p:sp>
        <p:nvSpPr>
          <p:cNvPr id="10" name="角丸四角形吹き出し 9"/>
          <p:cNvSpPr/>
          <p:nvPr/>
        </p:nvSpPr>
        <p:spPr>
          <a:xfrm>
            <a:off x="6660232" y="2894964"/>
            <a:ext cx="2088232" cy="1368152"/>
          </a:xfrm>
          <a:prstGeom prst="wedgeRoundRectCallout">
            <a:avLst>
              <a:gd name="adj1" fmla="val -60960"/>
              <a:gd name="adj2" fmla="val -1608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Few application but many </a:t>
            </a:r>
            <a:r>
              <a:rPr lang="en-US" altLang="ja-JP" sz="2000" dirty="0" smtClean="0">
                <a:solidFill>
                  <a:schemeClr val="tx1"/>
                </a:solidFill>
              </a:rPr>
              <a:t>files</a:t>
            </a:r>
            <a:endParaRPr lang="en-US" altLang="ja-JP" sz="2000" dirty="0">
              <a:solidFill>
                <a:schemeClr val="tx1"/>
              </a:solidFill>
            </a:endParaRPr>
          </a:p>
        </p:txBody>
      </p:sp>
      <p:sp>
        <p:nvSpPr>
          <p:cNvPr id="11" name="角丸四角形吹き出し 10"/>
          <p:cNvSpPr/>
          <p:nvPr/>
        </p:nvSpPr>
        <p:spPr>
          <a:xfrm>
            <a:off x="6660232" y="4983196"/>
            <a:ext cx="2088232" cy="1368152"/>
          </a:xfrm>
          <a:prstGeom prst="wedgeRoundRectCallout">
            <a:avLst>
              <a:gd name="adj1" fmla="val -59705"/>
              <a:gd name="adj2" fmla="val 2932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chemeClr val="tx1"/>
                </a:solidFill>
              </a:rPr>
              <a:t>SameAsPerl</a:t>
            </a:r>
            <a:endParaRPr lang="en-US" altLang="ja-JP" sz="2000" dirty="0">
              <a:solidFill>
                <a:schemeClr val="tx1"/>
              </a:solidFill>
            </a:endParaRPr>
          </a:p>
          <a:p>
            <a:pPr algn="ctr"/>
            <a:r>
              <a:rPr lang="en-US" altLang="ja-JP" sz="2000" dirty="0">
                <a:solidFill>
                  <a:schemeClr val="tx1"/>
                </a:solidFill>
              </a:rPr>
              <a:t>Indirect license</a:t>
            </a:r>
          </a:p>
        </p:txBody>
      </p:sp>
      <p:sp>
        <p:nvSpPr>
          <p:cNvPr id="12" name="テキスト ボックス 11"/>
          <p:cNvSpPr txBox="1"/>
          <p:nvPr/>
        </p:nvSpPr>
        <p:spPr>
          <a:xfrm>
            <a:off x="1475656" y="2482463"/>
            <a:ext cx="847604" cy="400110"/>
          </a:xfrm>
          <a:prstGeom prst="rect">
            <a:avLst/>
          </a:prstGeom>
          <a:noFill/>
        </p:spPr>
        <p:txBody>
          <a:bodyPr wrap="none" rtlCol="0">
            <a:spAutoFit/>
          </a:bodyPr>
          <a:lstStyle/>
          <a:p>
            <a:r>
              <a:rPr kumimoji="1" lang="en-US" altLang="ja-JP" sz="2000" dirty="0" smtClean="0">
                <a:latin typeface="Arial Black" pitchFamily="34" charset="0"/>
              </a:rPr>
              <a:t>Java</a:t>
            </a:r>
            <a:endParaRPr kumimoji="1" lang="ja-JP" altLang="en-US" sz="2000" dirty="0">
              <a:latin typeface="Arial Black" pitchFamily="34" charset="0"/>
            </a:endParaRPr>
          </a:p>
        </p:txBody>
      </p:sp>
      <p:sp>
        <p:nvSpPr>
          <p:cNvPr id="13" name="テキスト ボックス 12"/>
          <p:cNvSpPr txBox="1"/>
          <p:nvPr/>
        </p:nvSpPr>
        <p:spPr>
          <a:xfrm>
            <a:off x="1500703" y="4466982"/>
            <a:ext cx="742767" cy="400110"/>
          </a:xfrm>
          <a:prstGeom prst="rect">
            <a:avLst/>
          </a:prstGeom>
          <a:noFill/>
        </p:spPr>
        <p:txBody>
          <a:bodyPr wrap="none" rtlCol="0">
            <a:spAutoFit/>
          </a:bodyPr>
          <a:lstStyle/>
          <a:p>
            <a:r>
              <a:rPr kumimoji="1" lang="en-US" altLang="ja-JP" sz="2000" dirty="0" smtClean="0">
                <a:latin typeface="Arial Black" pitchFamily="34" charset="0"/>
              </a:rPr>
              <a:t>Perl</a:t>
            </a:r>
            <a:endParaRPr kumimoji="1" lang="ja-JP" altLang="en-US" sz="2000" dirty="0">
              <a:latin typeface="Arial Black" pitchFamily="34" charset="0"/>
            </a:endParaRPr>
          </a:p>
        </p:txBody>
      </p:sp>
      <p:sp>
        <p:nvSpPr>
          <p:cNvPr id="14" name="テキスト ボックス 13"/>
          <p:cNvSpPr txBox="1"/>
          <p:nvPr/>
        </p:nvSpPr>
        <p:spPr>
          <a:xfrm>
            <a:off x="3491880" y="4258285"/>
            <a:ext cx="461665" cy="275075"/>
          </a:xfrm>
          <a:prstGeom prst="rect">
            <a:avLst/>
          </a:prstGeom>
          <a:noFill/>
        </p:spPr>
        <p:txBody>
          <a:bodyPr vert="eaVert" wrap="none" rtlCol="0">
            <a:spAutoFit/>
          </a:bodyPr>
          <a:lstStyle/>
          <a:p>
            <a:r>
              <a:rPr kumimoji="1" lang="en-US" altLang="ja-JP" b="1" dirty="0" smtClean="0">
                <a:latin typeface="Calibri" pitchFamily="34" charset="0"/>
              </a:rPr>
              <a:t>...</a:t>
            </a:r>
          </a:p>
        </p:txBody>
      </p:sp>
    </p:spTree>
    <p:extLst>
      <p:ext uri="{BB962C8B-B14F-4D97-AF65-F5344CB8AC3E}">
        <p14:creationId xmlns="" xmlns:p14="http://schemas.microsoft.com/office/powerpoint/2010/main" val="3855098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00290"/>
            <a:ext cx="8229600" cy="725488"/>
          </a:xfrm>
        </p:spPr>
        <p:txBody>
          <a:bodyPr>
            <a:noAutofit/>
          </a:bodyPr>
          <a:lstStyle/>
          <a:p>
            <a:r>
              <a:rPr lang="en-US" altLang="ja-JP" sz="3200" dirty="0" smtClean="0"/>
              <a:t>When Present, What Types of Errors Do License Statements Have?</a:t>
            </a:r>
            <a:r>
              <a:rPr lang="en-US" altLang="ja-JP" sz="3600" dirty="0" smtClean="0"/>
              <a:t> </a:t>
            </a:r>
            <a:endParaRPr kumimoji="1" lang="ja-JP" altLang="en-US" sz="3600" dirty="0"/>
          </a:p>
        </p:txBody>
      </p:sp>
      <p:sp>
        <p:nvSpPr>
          <p:cNvPr id="3" name="コンテンツ プレースホルダ 2"/>
          <p:cNvSpPr>
            <a:spLocks noGrp="1"/>
          </p:cNvSpPr>
          <p:nvPr>
            <p:ph idx="1"/>
          </p:nvPr>
        </p:nvSpPr>
        <p:spPr/>
        <p:txBody>
          <a:bodyPr>
            <a:normAutofit lnSpcReduction="10000"/>
          </a:bodyPr>
          <a:lstStyle/>
          <a:p>
            <a:r>
              <a:rPr lang="en-US" altLang="ja-JP" dirty="0" smtClean="0">
                <a:latin typeface="+mj-lt"/>
              </a:rPr>
              <a:t>Observe</a:t>
            </a:r>
            <a:r>
              <a:rPr kumimoji="1" lang="en-US" altLang="ja-JP" dirty="0" smtClean="0">
                <a:latin typeface="+mj-lt"/>
              </a:rPr>
              <a:t> several potential problems in the licensing of various applications that we analyzed</a:t>
            </a:r>
          </a:p>
          <a:p>
            <a:r>
              <a:rPr lang="en-US" altLang="ja-JP" dirty="0" smtClean="0">
                <a:latin typeface="+mj-lt"/>
              </a:rPr>
              <a:t>Found problems</a:t>
            </a:r>
          </a:p>
          <a:p>
            <a:pPr lvl="1" fontAlgn="t"/>
            <a:r>
              <a:rPr lang="en-US" altLang="ja-JP" dirty="0" smtClean="0">
                <a:latin typeface="+mj-lt"/>
              </a:rPr>
              <a:t>Files without a license</a:t>
            </a:r>
            <a:endParaRPr lang="ja-JP" altLang="ja-JP" dirty="0" smtClean="0">
              <a:latin typeface="+mj-lt"/>
            </a:endParaRPr>
          </a:p>
          <a:p>
            <a:pPr lvl="1" fontAlgn="t"/>
            <a:r>
              <a:rPr lang="en-US" altLang="ja-JP" dirty="0" smtClean="0">
                <a:latin typeface="+mj-lt"/>
              </a:rPr>
              <a:t>Cutting &amp; pasting the wrong  license statement</a:t>
            </a:r>
            <a:endParaRPr lang="ja-JP" altLang="ja-JP" dirty="0" smtClean="0">
              <a:latin typeface="+mj-lt"/>
            </a:endParaRPr>
          </a:p>
          <a:p>
            <a:pPr lvl="1" fontAlgn="t"/>
            <a:r>
              <a:rPr lang="en-US" altLang="ja-JP" dirty="0" smtClean="0">
                <a:latin typeface="+mj-lt"/>
              </a:rPr>
              <a:t>Inconsistent license clauses</a:t>
            </a:r>
            <a:endParaRPr lang="ja-JP" altLang="ja-JP" dirty="0" smtClean="0">
              <a:latin typeface="+mj-lt"/>
            </a:endParaRPr>
          </a:p>
          <a:p>
            <a:pPr lvl="1" fontAlgn="t"/>
            <a:r>
              <a:rPr lang="en-US" altLang="ja-JP" dirty="0" smtClean="0">
                <a:latin typeface="+mj-lt"/>
              </a:rPr>
              <a:t>Incorrect  name of the license</a:t>
            </a:r>
            <a:endParaRPr lang="ja-JP" altLang="ja-JP" dirty="0" smtClean="0">
              <a:latin typeface="+mj-lt"/>
            </a:endParaRPr>
          </a:p>
          <a:p>
            <a:pPr lvl="1" fontAlgn="t">
              <a:buNone/>
            </a:pPr>
            <a:endParaRPr lang="en-US" altLang="ja-JP" dirty="0" smtClean="0">
              <a:latin typeface="+mj-lt"/>
            </a:endParaRPr>
          </a:p>
          <a:p>
            <a:pPr fontAlgn="t"/>
            <a:endParaRPr lang="ja-JP" altLang="ja-JP" dirty="0" smtClean="0">
              <a:latin typeface="+mj-lt"/>
            </a:endParaRPr>
          </a:p>
          <a:p>
            <a:pPr lvl="1"/>
            <a:endParaRPr kumimoji="1" lang="ja-JP" altLang="en-US" dirty="0">
              <a:latin typeface="+mj-lt"/>
            </a:endParaRPr>
          </a:p>
        </p:txBody>
      </p:sp>
      <p:sp>
        <p:nvSpPr>
          <p:cNvPr id="6" name="スライド番号プレースホルダ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kumimoji="1" lang="ja-JP" altLang="en-US" smtClean="0"/>
              <a:pPr/>
              <a:t>57</a:t>
            </a:fld>
            <a:endParaRPr kumimoji="1" lang="ja-JP" altLang="en-US"/>
          </a:p>
        </p:txBody>
      </p:sp>
    </p:spTree>
    <p:extLst>
      <p:ext uri="{BB962C8B-B14F-4D97-AF65-F5344CB8AC3E}">
        <p14:creationId xmlns="" xmlns:p14="http://schemas.microsoft.com/office/powerpoint/2010/main" val="2313172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Evolution of </a:t>
            </a:r>
            <a:r>
              <a:rPr lang="en-US" altLang="ja-JP" dirty="0" smtClean="0"/>
              <a:t>Licenses</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latin typeface="+mj-lt"/>
              </a:rPr>
              <a:t>Software licenses are adapted to environment</a:t>
            </a:r>
            <a:endParaRPr lang="en-US" altLang="ja-JP" dirty="0">
              <a:latin typeface="+mj-lt"/>
            </a:endParaRPr>
          </a:p>
          <a:p>
            <a:r>
              <a:rPr lang="en-US" altLang="ja-JP" dirty="0" smtClean="0">
                <a:latin typeface="+mj-lt"/>
              </a:rPr>
              <a:t>Software licenses evolves </a:t>
            </a:r>
            <a:r>
              <a:rPr lang="en-US" altLang="ja-JP" dirty="0">
                <a:latin typeface="+mj-lt"/>
              </a:rPr>
              <a:t>because </a:t>
            </a:r>
            <a:r>
              <a:rPr lang="en-US" altLang="ja-JP" dirty="0" smtClean="0">
                <a:latin typeface="+mj-lt"/>
              </a:rPr>
              <a:t>of</a:t>
            </a:r>
            <a:endParaRPr lang="en-US" altLang="ja-JP" dirty="0">
              <a:latin typeface="+mj-lt"/>
            </a:endParaRPr>
          </a:p>
          <a:p>
            <a:pPr lvl="1"/>
            <a:r>
              <a:rPr lang="en-US" altLang="ja-JP" dirty="0">
                <a:latin typeface="+mj-lt"/>
              </a:rPr>
              <a:t>author's requirement</a:t>
            </a:r>
          </a:p>
          <a:p>
            <a:pPr lvl="1"/>
            <a:r>
              <a:rPr lang="en-US" altLang="ja-JP" dirty="0">
                <a:latin typeface="+mj-lt"/>
              </a:rPr>
              <a:t>user's demand</a:t>
            </a:r>
          </a:p>
          <a:p>
            <a:pPr lvl="1"/>
            <a:r>
              <a:rPr lang="en-US" altLang="ja-JP" dirty="0">
                <a:latin typeface="+mj-lt"/>
              </a:rPr>
              <a:t>external pressure</a:t>
            </a:r>
          </a:p>
          <a:p>
            <a:r>
              <a:rPr kumimoji="1" lang="en-US" altLang="ja-JP" dirty="0" smtClean="0">
                <a:latin typeface="+mj-lt"/>
              </a:rPr>
              <a:t>N</a:t>
            </a:r>
            <a:r>
              <a:rPr lang="en-US" altLang="ja-JP" dirty="0" smtClean="0">
                <a:latin typeface="+mj-lt"/>
              </a:rPr>
              <a:t>o detail of the evolution characteristics was analyzed</a:t>
            </a:r>
            <a:endParaRPr kumimoji="1" lang="en-US" altLang="ja-JP" dirty="0">
              <a:latin typeface="+mj-lt"/>
            </a:endParaRPr>
          </a:p>
          <a:p>
            <a:endParaRPr kumimoji="1" lang="ja-JP" altLang="en-US" dirty="0">
              <a:latin typeface="+mj-lt"/>
            </a:endParaRPr>
          </a:p>
        </p:txBody>
      </p:sp>
      <p:sp>
        <p:nvSpPr>
          <p:cNvPr id="6" name="スライド番号プレースホルダー 5"/>
          <p:cNvSpPr>
            <a:spLocks noGrp="1"/>
          </p:cNvSpPr>
          <p:nvPr>
            <p:ph type="sldNum" sz="quarter" idx="4294967295"/>
          </p:nvPr>
        </p:nvSpPr>
        <p:spPr>
          <a:xfrm>
            <a:off x="8640763" y="6337300"/>
            <a:ext cx="468312" cy="260350"/>
          </a:xfrm>
          <a:prstGeom prst="rect">
            <a:avLst/>
          </a:prstGeom>
        </p:spPr>
        <p:txBody>
          <a:bodyPr/>
          <a:lstStyle/>
          <a:p>
            <a:fld id="{D2D8002D-B5B0-4BAC-B1F6-782DDCCE6D9C}" type="slidenum">
              <a:rPr kumimoji="1" lang="ja-JP" altLang="en-US" smtClean="0"/>
              <a:pPr/>
              <a:t>58</a:t>
            </a:fld>
            <a:endParaRPr kumimoji="1" lang="ja-JP" altLang="en-US"/>
          </a:p>
        </p:txBody>
      </p:sp>
    </p:spTree>
    <p:extLst>
      <p:ext uri="{BB962C8B-B14F-4D97-AF65-F5344CB8AC3E}">
        <p14:creationId xmlns="" xmlns:p14="http://schemas.microsoft.com/office/powerpoint/2010/main" val="21572168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 xmlns:p14="http://schemas.microsoft.com/office/powerpoint/2010/main" val="4126596264"/>
              </p:ext>
            </p:extLst>
          </p:nvPr>
        </p:nvGraphicFramePr>
        <p:xfrm>
          <a:off x="179511" y="1556792"/>
          <a:ext cx="8784977"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en-US" altLang="ja-JP" dirty="0" smtClean="0"/>
              <a:t>FreeBSD (all)</a:t>
            </a:r>
            <a:endParaRPr lang="ja-JP" altLang="en-US" dirty="0"/>
          </a:p>
        </p:txBody>
      </p:sp>
      <p:sp>
        <p:nvSpPr>
          <p:cNvPr id="4" name="スライド番号プレースホルダ 3"/>
          <p:cNvSpPr>
            <a:spLocks noGrp="1"/>
          </p:cNvSpPr>
          <p:nvPr>
            <p:ph type="sldNum" sz="quarter" idx="4294967295"/>
          </p:nvPr>
        </p:nvSpPr>
        <p:spPr>
          <a:xfrm>
            <a:off x="8640763" y="6337300"/>
            <a:ext cx="468312" cy="260350"/>
          </a:xfrm>
          <a:prstGeom prst="rect">
            <a:avLst/>
          </a:prstGeom>
        </p:spPr>
        <p:txBody>
          <a:bodyPr/>
          <a:lstStyle/>
          <a:p>
            <a:fld id="{89A495F2-B66B-45EC-8F37-D0910DE38D37}" type="slidenum">
              <a:rPr lang="ja-JP" altLang="en-US" smtClean="0"/>
              <a:pPr/>
              <a:t>59</a:t>
            </a:fld>
            <a:endParaRPr lang="ja-JP" altLang="en-US"/>
          </a:p>
        </p:txBody>
      </p:sp>
      <p:cxnSp>
        <p:nvCxnSpPr>
          <p:cNvPr id="20" name="直線コネクタ 19"/>
          <p:cNvCxnSpPr>
            <a:stCxn id="21" idx="0"/>
            <a:endCxn id="23" idx="4"/>
          </p:cNvCxnSpPr>
          <p:nvPr/>
        </p:nvCxnSpPr>
        <p:spPr>
          <a:xfrm rot="16200000" flipV="1">
            <a:off x="6956558" y="4320807"/>
            <a:ext cx="171117" cy="979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099534" y="4896261"/>
            <a:ext cx="2864954" cy="707886"/>
          </a:xfrm>
          <a:prstGeom prst="rect">
            <a:avLst/>
          </a:prstGeom>
          <a:solidFill>
            <a:schemeClr val="bg1"/>
          </a:solidFill>
          <a:ln w="28575">
            <a:solidFill>
              <a:schemeClr val="tx1"/>
            </a:solidFill>
          </a:ln>
        </p:spPr>
        <p:txBody>
          <a:bodyPr wrap="square" rtlCol="0">
            <a:spAutoFit/>
          </a:bodyPr>
          <a:lstStyle/>
          <a:p>
            <a:r>
              <a:rPr kumimoji="1" lang="en-US" altLang="ja-JP" sz="2000" dirty="0" smtClean="0">
                <a:latin typeface="Calibri" pitchFamily="34" charset="0"/>
              </a:rPr>
              <a:t>Decreased BSD4 </a:t>
            </a:r>
          </a:p>
          <a:p>
            <a:r>
              <a:rPr kumimoji="1" lang="en-US" altLang="ja-JP" sz="2000" dirty="0" smtClean="0">
                <a:latin typeface="Calibri" pitchFamily="34" charset="0"/>
              </a:rPr>
              <a:t>Increased</a:t>
            </a:r>
            <a:r>
              <a:rPr lang="en-US" altLang="ja-JP" sz="2000" dirty="0">
                <a:latin typeface="Calibri" pitchFamily="34" charset="0"/>
              </a:rPr>
              <a:t> </a:t>
            </a:r>
            <a:r>
              <a:rPr kumimoji="1" lang="en-US" altLang="ja-JP" sz="2000" dirty="0" smtClean="0">
                <a:latin typeface="Calibri" pitchFamily="34" charset="0"/>
              </a:rPr>
              <a:t>BSD2 and BSD3</a:t>
            </a:r>
          </a:p>
        </p:txBody>
      </p:sp>
      <p:sp>
        <p:nvSpPr>
          <p:cNvPr id="23" name="円/楕円 22"/>
          <p:cNvSpPr/>
          <p:nvPr/>
        </p:nvSpPr>
        <p:spPr>
          <a:xfrm>
            <a:off x="6372200" y="3501008"/>
            <a:ext cx="360040"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7740352" y="3429000"/>
            <a:ext cx="432048"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a:stCxn id="21" idx="0"/>
            <a:endCxn id="24" idx="4"/>
          </p:cNvCxnSpPr>
          <p:nvPr/>
        </p:nvCxnSpPr>
        <p:spPr>
          <a:xfrm rot="5400000" flipH="1" flipV="1">
            <a:off x="7658635" y="4598521"/>
            <a:ext cx="171117" cy="4243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411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4"/>
          <p:cNvSpPr>
            <a:spLocks noGrp="1"/>
          </p:cNvSpPr>
          <p:nvPr>
            <p:ph type="ctrTitle"/>
          </p:nvPr>
        </p:nvSpPr>
        <p:spPr/>
        <p:txBody>
          <a:bodyPr/>
          <a:lstStyle/>
          <a:p>
            <a:pPr eaLnBrk="1" hangingPunct="1"/>
            <a:r>
              <a:rPr lang="en-US" altLang="ja-JP" dirty="0" smtClean="0"/>
              <a:t>Software Space</a:t>
            </a:r>
            <a:endParaRPr lang="ja-JP" altLang="en-US" dirty="0" smtClean="0"/>
          </a:p>
        </p:txBody>
      </p:sp>
      <p:sp>
        <p:nvSpPr>
          <p:cNvPr id="4099" name="サブタイトル 5"/>
          <p:cNvSpPr>
            <a:spLocks noGrp="1"/>
          </p:cNvSpPr>
          <p:nvPr>
            <p:ph type="subTitle" idx="1"/>
          </p:nvPr>
        </p:nvSpPr>
        <p:spPr/>
        <p:txBody>
          <a:bodyPr/>
          <a:lstStyle/>
          <a:p>
            <a:pPr eaLnBrk="1" hangingPunct="1"/>
            <a:endParaRPr lang="ja-JP" altLang="en-US" smtClean="0"/>
          </a:p>
        </p:txBody>
      </p:sp>
      <p:sp>
        <p:nvSpPr>
          <p:cNvPr id="4100"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FAEA0E42-9A68-4F80-B530-E4DA5C7B2879}" type="slidenum">
              <a:rPr lang="en-US" altLang="ja-JP" smtClean="0"/>
              <a:pPr eaLnBrk="1" hangingPunct="1"/>
              <a:t>6</a:t>
            </a:fld>
            <a:endParaRPr lang="en-US" altLang="ja-JP"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p:nvPr>
            <p:extLst>
              <p:ext uri="{D42A27DB-BD31-4B8C-83A1-F6EECF244321}">
                <p14:modId xmlns="" xmlns:p14="http://schemas.microsoft.com/office/powerpoint/2010/main" val="3550009540"/>
              </p:ext>
            </p:extLst>
          </p:nvPr>
        </p:nvGraphicFramePr>
        <p:xfrm>
          <a:off x="158496" y="1484784"/>
          <a:ext cx="8805992"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kumimoji="1" lang="en-US" altLang="ja-JP" dirty="0" smtClean="0"/>
              <a:t>FreeBSD (all)</a:t>
            </a:r>
            <a:endParaRPr kumimoji="1" lang="ja-JP" altLang="en-US" dirty="0"/>
          </a:p>
        </p:txBody>
      </p:sp>
      <p:sp>
        <p:nvSpPr>
          <p:cNvPr id="6" name="スライド番号プレースホルダー 5"/>
          <p:cNvSpPr>
            <a:spLocks noGrp="1"/>
          </p:cNvSpPr>
          <p:nvPr>
            <p:ph type="sldNum" sz="quarter" idx="4294967295"/>
          </p:nvPr>
        </p:nvSpPr>
        <p:spPr>
          <a:xfrm>
            <a:off x="8640763" y="6337300"/>
            <a:ext cx="468312" cy="260350"/>
          </a:xfrm>
          <a:prstGeom prst="rect">
            <a:avLst/>
          </a:prstGeom>
        </p:spPr>
        <p:txBody>
          <a:bodyPr/>
          <a:lstStyle/>
          <a:p>
            <a:fld id="{D2D8002D-B5B0-4BAC-B1F6-782DDCCE6D9C}" type="slidenum">
              <a:rPr kumimoji="1" lang="ja-JP" altLang="en-US" smtClean="0"/>
              <a:pPr/>
              <a:t>60</a:t>
            </a:fld>
            <a:endParaRPr kumimoji="1" lang="ja-JP" altLang="en-US"/>
          </a:p>
        </p:txBody>
      </p:sp>
      <p:sp>
        <p:nvSpPr>
          <p:cNvPr id="8" name="円/楕円 7"/>
          <p:cNvSpPr/>
          <p:nvPr/>
        </p:nvSpPr>
        <p:spPr>
          <a:xfrm>
            <a:off x="6300192" y="2420888"/>
            <a:ext cx="360040" cy="24482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stCxn id="8" idx="4"/>
            <a:endCxn id="13" idx="0"/>
          </p:cNvCxnSpPr>
          <p:nvPr/>
        </p:nvCxnSpPr>
        <p:spPr>
          <a:xfrm>
            <a:off x="6480212" y="486916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112060" y="5085184"/>
            <a:ext cx="27363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latin typeface="Calibri" pitchFamily="34" charset="0"/>
              </a:rPr>
              <a:t>v5.2.1 - v5.3</a:t>
            </a:r>
          </a:p>
          <a:p>
            <a:pPr algn="ctr"/>
            <a:r>
              <a:rPr lang="en-US" altLang="ja-JP" sz="2000" dirty="0" smtClean="0">
                <a:solidFill>
                  <a:schemeClr val="tx1"/>
                </a:solidFill>
                <a:latin typeface="Calibri" pitchFamily="34" charset="0"/>
              </a:rPr>
              <a:t>531 </a:t>
            </a:r>
            <a:r>
              <a:rPr lang="en-US" altLang="ja-JP" sz="2000" dirty="0">
                <a:solidFill>
                  <a:schemeClr val="tx1"/>
                </a:solidFill>
                <a:latin typeface="Calibri" pitchFamily="34" charset="0"/>
              </a:rPr>
              <a:t>files under BSD4 </a:t>
            </a:r>
            <a:br>
              <a:rPr lang="en-US" altLang="ja-JP" sz="2000" dirty="0">
                <a:solidFill>
                  <a:schemeClr val="tx1"/>
                </a:solidFill>
                <a:latin typeface="Calibri" pitchFamily="34" charset="0"/>
              </a:rPr>
            </a:br>
            <a:r>
              <a:rPr lang="en-US" altLang="ja-JP" sz="2000" dirty="0" smtClean="0">
                <a:solidFill>
                  <a:schemeClr val="tx1"/>
                </a:solidFill>
                <a:latin typeface="Calibri" pitchFamily="34" charset="0"/>
              </a:rPr>
              <a:t>were moved </a:t>
            </a:r>
            <a:r>
              <a:rPr lang="en-US" altLang="ja-JP" sz="2000" dirty="0">
                <a:solidFill>
                  <a:schemeClr val="tx1"/>
                </a:solidFill>
                <a:latin typeface="Calibri" pitchFamily="34" charset="0"/>
              </a:rPr>
              <a:t>to other license BSD2 or BSD3.</a:t>
            </a:r>
          </a:p>
        </p:txBody>
      </p:sp>
    </p:spTree>
    <p:extLst>
      <p:ext uri="{BB962C8B-B14F-4D97-AF65-F5344CB8AC3E}">
        <p14:creationId xmlns="" xmlns:p14="http://schemas.microsoft.com/office/powerpoint/2010/main" val="271501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 xmlns:p14="http://schemas.microsoft.com/office/powerpoint/2010/main" val="1005986766"/>
              </p:ext>
            </p:extLst>
          </p:nvPr>
        </p:nvGraphicFramePr>
        <p:xfrm>
          <a:off x="107504" y="1488579"/>
          <a:ext cx="8856984" cy="503297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en-US" altLang="ja-JP" dirty="0" smtClean="0"/>
              <a:t>FreeBSD (kernel)</a:t>
            </a:r>
            <a:endParaRPr lang="ja-JP" altLang="en-US" dirty="0"/>
          </a:p>
        </p:txBody>
      </p:sp>
      <p:sp>
        <p:nvSpPr>
          <p:cNvPr id="4" name="スライド番号プレースホルダ 3"/>
          <p:cNvSpPr>
            <a:spLocks noGrp="1"/>
          </p:cNvSpPr>
          <p:nvPr>
            <p:ph type="sldNum" sz="quarter" idx="4294967295"/>
          </p:nvPr>
        </p:nvSpPr>
        <p:spPr>
          <a:xfrm>
            <a:off x="8640763" y="6337300"/>
            <a:ext cx="468312" cy="260350"/>
          </a:xfrm>
          <a:prstGeom prst="rect">
            <a:avLst/>
          </a:prstGeom>
        </p:spPr>
        <p:txBody>
          <a:bodyPr/>
          <a:lstStyle/>
          <a:p>
            <a:fld id="{89A495F2-B66B-45EC-8F37-D0910DE38D37}" type="slidenum">
              <a:rPr lang="ja-JP" altLang="en-US" smtClean="0"/>
              <a:pPr/>
              <a:t>61</a:t>
            </a:fld>
            <a:endParaRPr lang="ja-JP" altLang="en-US"/>
          </a:p>
        </p:txBody>
      </p:sp>
      <p:sp>
        <p:nvSpPr>
          <p:cNvPr id="7" name="円/楕円 6"/>
          <p:cNvSpPr/>
          <p:nvPr/>
        </p:nvSpPr>
        <p:spPr>
          <a:xfrm>
            <a:off x="6372200" y="3429000"/>
            <a:ext cx="397894"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310575" y="5283656"/>
            <a:ext cx="2823209" cy="707886"/>
          </a:xfrm>
          <a:prstGeom prst="rect">
            <a:avLst/>
          </a:prstGeom>
          <a:solidFill>
            <a:schemeClr val="bg1"/>
          </a:solidFill>
          <a:ln w="28575">
            <a:solidFill>
              <a:schemeClr val="tx1"/>
            </a:solidFill>
          </a:ln>
        </p:spPr>
        <p:txBody>
          <a:bodyPr wrap="none" rtlCol="0">
            <a:spAutoFit/>
          </a:bodyPr>
          <a:lstStyle/>
          <a:p>
            <a:r>
              <a:rPr lang="en-US" altLang="ja-JP" sz="2000" dirty="0" smtClean="0">
                <a:latin typeface="Calibri" pitchFamily="34" charset="0"/>
              </a:rPr>
              <a:t>Decreased BSD4</a:t>
            </a:r>
          </a:p>
          <a:p>
            <a:r>
              <a:rPr lang="en-US" altLang="ja-JP" sz="2000" dirty="0" smtClean="0">
                <a:latin typeface="Calibri" pitchFamily="34" charset="0"/>
              </a:rPr>
              <a:t>Increased</a:t>
            </a:r>
            <a:r>
              <a:rPr kumimoji="1" lang="en-US" altLang="ja-JP" sz="2000" dirty="0" smtClean="0">
                <a:latin typeface="Calibri" pitchFamily="34" charset="0"/>
              </a:rPr>
              <a:t> BSD2 and BSD3</a:t>
            </a:r>
          </a:p>
        </p:txBody>
      </p:sp>
      <p:cxnSp>
        <p:nvCxnSpPr>
          <p:cNvPr id="11" name="直線コネクタ 10"/>
          <p:cNvCxnSpPr>
            <a:stCxn id="9" idx="0"/>
            <a:endCxn id="7" idx="4"/>
          </p:cNvCxnSpPr>
          <p:nvPr/>
        </p:nvCxnSpPr>
        <p:spPr>
          <a:xfrm flipV="1">
            <a:off x="5722180" y="4725144"/>
            <a:ext cx="848967" cy="55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7668344" y="3284984"/>
            <a:ext cx="397894" cy="141113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942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 xmlns:p14="http://schemas.microsoft.com/office/powerpoint/2010/main" val="3468187345"/>
              </p:ext>
            </p:extLst>
          </p:nvPr>
        </p:nvGraphicFramePr>
        <p:xfrm>
          <a:off x="179512" y="1484784"/>
          <a:ext cx="878497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en-US" altLang="ja-JP" dirty="0" smtClean="0"/>
              <a:t>OpenBSD</a:t>
            </a:r>
            <a:r>
              <a:rPr lang="ja-JP" altLang="en-US" dirty="0"/>
              <a:t> </a:t>
            </a:r>
            <a:r>
              <a:rPr lang="en-US" altLang="ja-JP" dirty="0" smtClean="0"/>
              <a:t>(all)</a:t>
            </a:r>
            <a:endParaRPr lang="ja-JP" altLang="en-US" dirty="0"/>
          </a:p>
        </p:txBody>
      </p:sp>
      <p:sp>
        <p:nvSpPr>
          <p:cNvPr id="5" name="スライド番号プレースホルダ 4"/>
          <p:cNvSpPr>
            <a:spLocks noGrp="1"/>
          </p:cNvSpPr>
          <p:nvPr>
            <p:ph type="sldNum" sz="quarter" idx="4294967295"/>
          </p:nvPr>
        </p:nvSpPr>
        <p:spPr>
          <a:xfrm>
            <a:off x="8640763" y="6337300"/>
            <a:ext cx="468312" cy="260350"/>
          </a:xfrm>
          <a:prstGeom prst="rect">
            <a:avLst/>
          </a:prstGeom>
        </p:spPr>
        <p:txBody>
          <a:bodyPr/>
          <a:lstStyle/>
          <a:p>
            <a:fld id="{89A495F2-B66B-45EC-8F37-D0910DE38D37}" type="slidenum">
              <a:rPr lang="ja-JP" altLang="en-US" smtClean="0"/>
              <a:pPr/>
              <a:t>62</a:t>
            </a:fld>
            <a:endParaRPr lang="ja-JP" altLang="en-US"/>
          </a:p>
        </p:txBody>
      </p:sp>
      <p:sp>
        <p:nvSpPr>
          <p:cNvPr id="3" name="円/楕円 2"/>
          <p:cNvSpPr/>
          <p:nvPr/>
        </p:nvSpPr>
        <p:spPr>
          <a:xfrm>
            <a:off x="4788024" y="4096870"/>
            <a:ext cx="432048" cy="8442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7596336" y="4005064"/>
            <a:ext cx="432048"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352841" y="5298896"/>
            <a:ext cx="2586157" cy="646331"/>
          </a:xfrm>
          <a:prstGeom prst="rect">
            <a:avLst/>
          </a:prstGeom>
          <a:solidFill>
            <a:schemeClr val="bg1"/>
          </a:solidFill>
          <a:ln w="28575">
            <a:solidFill>
              <a:schemeClr val="tx1"/>
            </a:solidFill>
          </a:ln>
        </p:spPr>
        <p:txBody>
          <a:bodyPr wrap="none" rtlCol="0">
            <a:spAutoFit/>
          </a:bodyPr>
          <a:lstStyle/>
          <a:p>
            <a:r>
              <a:rPr kumimoji="1" lang="en-US" altLang="ja-JP" dirty="0" smtClean="0">
                <a:latin typeface="Calibri" pitchFamily="34" charset="0"/>
              </a:rPr>
              <a:t>Decreased BSD4</a:t>
            </a:r>
          </a:p>
          <a:p>
            <a:r>
              <a:rPr lang="en-US" altLang="ja-JP" dirty="0" smtClean="0">
                <a:latin typeface="Calibri" pitchFamily="34" charset="0"/>
              </a:rPr>
              <a:t>Increased BSD2 and BSD3</a:t>
            </a:r>
            <a:endParaRPr kumimoji="1" lang="ja-JP" altLang="en-US" dirty="0">
              <a:latin typeface="Calibri" pitchFamily="34" charset="0"/>
            </a:endParaRPr>
          </a:p>
        </p:txBody>
      </p:sp>
      <p:cxnSp>
        <p:nvCxnSpPr>
          <p:cNvPr id="12" name="直線コネクタ 11"/>
          <p:cNvCxnSpPr>
            <a:stCxn id="3" idx="4"/>
            <a:endCxn id="4" idx="0"/>
          </p:cNvCxnSpPr>
          <p:nvPr/>
        </p:nvCxnSpPr>
        <p:spPr>
          <a:xfrm>
            <a:off x="5004048" y="4941167"/>
            <a:ext cx="1641872" cy="357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4" idx="0"/>
            <a:endCxn id="10" idx="4"/>
          </p:cNvCxnSpPr>
          <p:nvPr/>
        </p:nvCxnSpPr>
        <p:spPr>
          <a:xfrm flipV="1">
            <a:off x="6645920" y="4797152"/>
            <a:ext cx="1166440" cy="50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828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 xmlns:p14="http://schemas.microsoft.com/office/powerpoint/2010/main" val="831339242"/>
              </p:ext>
            </p:extLst>
          </p:nvPr>
        </p:nvGraphicFramePr>
        <p:xfrm>
          <a:off x="179513" y="1556792"/>
          <a:ext cx="8712967"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en-US" altLang="ja-JP" dirty="0" smtClean="0"/>
              <a:t>Eclipse</a:t>
            </a:r>
            <a:endParaRPr lang="ja-JP" altLang="en-US" dirty="0"/>
          </a:p>
        </p:txBody>
      </p:sp>
      <p:sp>
        <p:nvSpPr>
          <p:cNvPr id="4" name="スライド番号プレースホルダ 3"/>
          <p:cNvSpPr>
            <a:spLocks noGrp="1"/>
          </p:cNvSpPr>
          <p:nvPr>
            <p:ph type="sldNum" sz="quarter" idx="4294967295"/>
          </p:nvPr>
        </p:nvSpPr>
        <p:spPr>
          <a:xfrm>
            <a:off x="8640763" y="6337300"/>
            <a:ext cx="468312" cy="260350"/>
          </a:xfrm>
          <a:prstGeom prst="rect">
            <a:avLst/>
          </a:prstGeom>
        </p:spPr>
        <p:txBody>
          <a:bodyPr/>
          <a:lstStyle/>
          <a:p>
            <a:fld id="{89A495F2-B66B-45EC-8F37-D0910DE38D37}" type="slidenum">
              <a:rPr lang="ja-JP" altLang="en-US" smtClean="0"/>
              <a:pPr/>
              <a:t>63</a:t>
            </a:fld>
            <a:endParaRPr lang="ja-JP" altLang="en-US"/>
          </a:p>
        </p:txBody>
      </p:sp>
      <p:sp>
        <p:nvSpPr>
          <p:cNvPr id="10" name="テキスト ボックス 9"/>
          <p:cNvSpPr txBox="1"/>
          <p:nvPr/>
        </p:nvSpPr>
        <p:spPr>
          <a:xfrm>
            <a:off x="840166" y="5231080"/>
            <a:ext cx="1847044" cy="369332"/>
          </a:xfrm>
          <a:prstGeom prst="rect">
            <a:avLst/>
          </a:prstGeom>
          <a:solidFill>
            <a:schemeClr val="bg1"/>
          </a:solidFill>
          <a:ln w="28575">
            <a:solidFill>
              <a:schemeClr val="tx1"/>
            </a:solidFill>
          </a:ln>
        </p:spPr>
        <p:txBody>
          <a:bodyPr wrap="none" rtlCol="0">
            <a:spAutoFit/>
          </a:bodyPr>
          <a:lstStyle/>
          <a:p>
            <a:r>
              <a:rPr kumimoji="1" lang="en-US" altLang="ja-JP" dirty="0" smtClean="0">
                <a:latin typeface="Calibri" pitchFamily="34" charset="0"/>
              </a:rPr>
              <a:t>CPLv0.5</a:t>
            </a:r>
            <a:r>
              <a:rPr kumimoji="1" lang="ja-JP" altLang="en-US" dirty="0" smtClean="0">
                <a:latin typeface="Calibri" pitchFamily="34" charset="0"/>
              </a:rPr>
              <a:t>→</a:t>
            </a:r>
            <a:r>
              <a:rPr kumimoji="1" lang="en-US" altLang="ja-JP" dirty="0" smtClean="0">
                <a:latin typeface="Calibri" pitchFamily="34" charset="0"/>
              </a:rPr>
              <a:t>CPLv1.0</a:t>
            </a:r>
            <a:endParaRPr kumimoji="1" lang="ja-JP" altLang="en-US" dirty="0">
              <a:latin typeface="Calibri" pitchFamily="34" charset="0"/>
            </a:endParaRPr>
          </a:p>
        </p:txBody>
      </p:sp>
      <p:sp>
        <p:nvSpPr>
          <p:cNvPr id="5" name="円/楕円 4"/>
          <p:cNvSpPr/>
          <p:nvPr/>
        </p:nvSpPr>
        <p:spPr>
          <a:xfrm>
            <a:off x="3651528" y="2780928"/>
            <a:ext cx="648072" cy="2088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10" idx="0"/>
            <a:endCxn id="3" idx="4"/>
          </p:cNvCxnSpPr>
          <p:nvPr/>
        </p:nvCxnSpPr>
        <p:spPr>
          <a:xfrm flipH="1" flipV="1">
            <a:off x="1727684" y="4869160"/>
            <a:ext cx="36004" cy="3619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1475656" y="4149080"/>
            <a:ext cx="504056"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033169" y="5231080"/>
            <a:ext cx="1884790"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Calibri" pitchFamily="34" charset="0"/>
              </a:rPr>
              <a:t>CPLv1.0→EPLv1.0</a:t>
            </a:r>
          </a:p>
        </p:txBody>
      </p:sp>
      <p:cxnSp>
        <p:nvCxnSpPr>
          <p:cNvPr id="14" name="直線コネクタ 13"/>
          <p:cNvCxnSpPr>
            <a:endCxn id="11" idx="0"/>
          </p:cNvCxnSpPr>
          <p:nvPr/>
        </p:nvCxnSpPr>
        <p:spPr>
          <a:xfrm>
            <a:off x="3975564" y="4869160"/>
            <a:ext cx="0" cy="3619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295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ext uri="{D42A27DB-BD31-4B8C-83A1-F6EECF244321}">
                <p14:modId xmlns="" xmlns:p14="http://schemas.microsoft.com/office/powerpoint/2010/main" val="1442186734"/>
              </p:ext>
            </p:extLst>
          </p:nvPr>
        </p:nvGraphicFramePr>
        <p:xfrm>
          <a:off x="107504" y="1484784"/>
          <a:ext cx="878497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en-US" altLang="ja-JP" dirty="0" smtClean="0"/>
              <a:t>ArgoUML</a:t>
            </a:r>
            <a:endParaRPr lang="ja-JP" altLang="en-US" dirty="0"/>
          </a:p>
        </p:txBody>
      </p:sp>
      <p:sp>
        <p:nvSpPr>
          <p:cNvPr id="4" name="スライド番号プレースホルダ 3"/>
          <p:cNvSpPr>
            <a:spLocks noGrp="1"/>
          </p:cNvSpPr>
          <p:nvPr>
            <p:ph type="sldNum" sz="quarter" idx="4294967295"/>
          </p:nvPr>
        </p:nvSpPr>
        <p:spPr>
          <a:xfrm>
            <a:off x="8640763" y="6337300"/>
            <a:ext cx="468312" cy="260350"/>
          </a:xfrm>
          <a:prstGeom prst="rect">
            <a:avLst/>
          </a:prstGeom>
        </p:spPr>
        <p:txBody>
          <a:bodyPr/>
          <a:lstStyle/>
          <a:p>
            <a:fld id="{89A495F2-B66B-45EC-8F37-D0910DE38D37}" type="slidenum">
              <a:rPr lang="ja-JP" altLang="en-US" smtClean="0"/>
              <a:pPr/>
              <a:t>64</a:t>
            </a:fld>
            <a:endParaRPr lang="ja-JP" altLang="en-US"/>
          </a:p>
        </p:txBody>
      </p:sp>
      <p:sp>
        <p:nvSpPr>
          <p:cNvPr id="10" name="円/楕円 9"/>
          <p:cNvSpPr/>
          <p:nvPr/>
        </p:nvSpPr>
        <p:spPr>
          <a:xfrm>
            <a:off x="8100392" y="1916832"/>
            <a:ext cx="648072" cy="25922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580112" y="5013176"/>
            <a:ext cx="2856551" cy="646331"/>
          </a:xfrm>
          <a:prstGeom prst="rect">
            <a:avLst/>
          </a:prstGeom>
          <a:solidFill>
            <a:schemeClr val="bg1"/>
          </a:solidFill>
          <a:ln w="28575">
            <a:solidFill>
              <a:schemeClr val="tx1"/>
            </a:solidFill>
          </a:ln>
        </p:spPr>
        <p:txBody>
          <a:bodyPr wrap="none" rtlCol="0">
            <a:spAutoFit/>
          </a:bodyPr>
          <a:lstStyle/>
          <a:p>
            <a:r>
              <a:rPr lang="en-US" altLang="ja-JP" dirty="0" smtClean="0">
                <a:latin typeface="Calibri" pitchFamily="34" charset="0"/>
              </a:rPr>
              <a:t>UNKNOWN(BSD-like license)</a:t>
            </a:r>
            <a:br>
              <a:rPr lang="en-US" altLang="ja-JP" dirty="0" smtClean="0">
                <a:latin typeface="Calibri" pitchFamily="34" charset="0"/>
              </a:rPr>
            </a:br>
            <a:r>
              <a:rPr lang="ja-JP" altLang="en-US" dirty="0" smtClean="0">
                <a:latin typeface="Calibri" pitchFamily="34" charset="0"/>
              </a:rPr>
              <a:t>→</a:t>
            </a:r>
            <a:r>
              <a:rPr lang="en-US" altLang="ja-JP" dirty="0" smtClean="0">
                <a:latin typeface="Calibri" pitchFamily="34" charset="0"/>
              </a:rPr>
              <a:t>EPLv1.0</a:t>
            </a:r>
            <a:endParaRPr kumimoji="1" lang="ja-JP" altLang="en-US" dirty="0">
              <a:latin typeface="Calibri" pitchFamily="34" charset="0"/>
            </a:endParaRPr>
          </a:p>
        </p:txBody>
      </p:sp>
      <p:cxnSp>
        <p:nvCxnSpPr>
          <p:cNvPr id="11" name="直線コネクタ 10"/>
          <p:cNvCxnSpPr>
            <a:stCxn id="3" idx="0"/>
            <a:endCxn id="10" idx="4"/>
          </p:cNvCxnSpPr>
          <p:nvPr/>
        </p:nvCxnSpPr>
        <p:spPr>
          <a:xfrm flipV="1">
            <a:off x="7008388" y="4509120"/>
            <a:ext cx="141604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0127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Findings</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T</a:t>
            </a:r>
            <a:r>
              <a:rPr kumimoji="1" lang="en-US" altLang="ja-JP" dirty="0" smtClean="0"/>
              <a:t>here are </a:t>
            </a:r>
            <a:r>
              <a:rPr lang="en-US" altLang="ja-JP" dirty="0" smtClean="0"/>
              <a:t>large shifts</a:t>
            </a:r>
            <a:r>
              <a:rPr kumimoji="1" lang="en-US" altLang="ja-JP" dirty="0" smtClean="0"/>
              <a:t> of license </a:t>
            </a:r>
            <a:r>
              <a:rPr lang="en-US" altLang="ja-JP" dirty="0" smtClean="0"/>
              <a:t>in FreeBSD (all) </a:t>
            </a:r>
            <a:r>
              <a:rPr lang="en-US" altLang="ja-JP" dirty="0"/>
              <a:t>and </a:t>
            </a:r>
            <a:r>
              <a:rPr lang="en-US" altLang="ja-JP" dirty="0" smtClean="0"/>
              <a:t>OpenBSD (all)</a:t>
            </a:r>
            <a:endParaRPr kumimoji="1" lang="en-US" altLang="ja-JP" dirty="0" smtClean="0"/>
          </a:p>
          <a:p>
            <a:r>
              <a:rPr lang="en-US" altLang="ja-JP" dirty="0" smtClean="0"/>
              <a:t>ArgoUML and Eclipse also have similar large shifts</a:t>
            </a:r>
          </a:p>
          <a:p>
            <a:pPr lvl="1"/>
            <a:r>
              <a:rPr lang="en-US" altLang="ja-JP" dirty="0"/>
              <a:t>S</a:t>
            </a:r>
            <a:r>
              <a:rPr lang="en-US" altLang="ja-JP" dirty="0" smtClean="0"/>
              <a:t>ometimes </a:t>
            </a:r>
            <a:r>
              <a:rPr lang="en-US" altLang="ja-JP" dirty="0"/>
              <a:t>those licenses </a:t>
            </a:r>
            <a:r>
              <a:rPr lang="en-US" altLang="ja-JP" dirty="0" smtClean="0"/>
              <a:t>are more drastically changed to others than FreeBSD (all) and OpenBSD (all)</a:t>
            </a:r>
          </a:p>
          <a:p>
            <a:pPr lvl="1"/>
            <a:r>
              <a:rPr lang="en-US" altLang="ja-JP" dirty="0"/>
              <a:t>A</a:t>
            </a:r>
            <a:r>
              <a:rPr lang="en-US" altLang="ja-JP" dirty="0" smtClean="0"/>
              <a:t> </a:t>
            </a:r>
            <a:r>
              <a:rPr lang="en-US" altLang="ja-JP" dirty="0"/>
              <a:t>few licenses cover almost all files in those </a:t>
            </a:r>
            <a:r>
              <a:rPr lang="en-US" altLang="ja-JP" dirty="0" smtClean="0"/>
              <a:t>systems</a:t>
            </a:r>
          </a:p>
          <a:p>
            <a:r>
              <a:rPr lang="en-US" altLang="ja-JP" dirty="0"/>
              <a:t>The kernel of FreeBSD and OpenBSD </a:t>
            </a:r>
            <a:r>
              <a:rPr lang="en-US" altLang="ja-JP" dirty="0" smtClean="0"/>
              <a:t>also have large shifts</a:t>
            </a:r>
            <a:endParaRPr lang="ja-JP" altLang="en-US" dirty="0"/>
          </a:p>
          <a:p>
            <a:endParaRPr lang="en-US" altLang="ja-JP" dirty="0" smtClean="0"/>
          </a:p>
        </p:txBody>
      </p:sp>
      <p:sp>
        <p:nvSpPr>
          <p:cNvPr id="6" name="スライド番号プレースホルダー 5"/>
          <p:cNvSpPr>
            <a:spLocks noGrp="1"/>
          </p:cNvSpPr>
          <p:nvPr>
            <p:ph type="sldNum" sz="quarter" idx="4294967295"/>
          </p:nvPr>
        </p:nvSpPr>
        <p:spPr>
          <a:xfrm>
            <a:off x="8640763" y="6337300"/>
            <a:ext cx="468312" cy="260350"/>
          </a:xfrm>
          <a:prstGeom prst="rect">
            <a:avLst/>
          </a:prstGeom>
        </p:spPr>
        <p:txBody>
          <a:bodyPr/>
          <a:lstStyle/>
          <a:p>
            <a:fld id="{D2D8002D-B5B0-4BAC-B1F6-782DDCCE6D9C}" type="slidenum">
              <a:rPr kumimoji="1" lang="ja-JP" altLang="en-US" smtClean="0"/>
              <a:pPr/>
              <a:t>65</a:t>
            </a:fld>
            <a:endParaRPr kumimoji="1" lang="ja-JP" altLang="en-US"/>
          </a:p>
        </p:txBody>
      </p:sp>
    </p:spTree>
    <p:extLst>
      <p:ext uri="{BB962C8B-B14F-4D97-AF65-F5344CB8AC3E}">
        <p14:creationId xmlns="" xmlns:p14="http://schemas.microsoft.com/office/powerpoint/2010/main" val="30044026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en-US" altLang="ja-JP" dirty="0" smtClean="0"/>
              <a:t>Conclusions</a:t>
            </a:r>
          </a:p>
        </p:txBody>
      </p:sp>
      <p:sp>
        <p:nvSpPr>
          <p:cNvPr id="65539"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p:txBody>
          <a:bodyPr/>
          <a:lstStyle/>
          <a:p>
            <a:r>
              <a:rPr lang="en-US" altLang="ja-JP" dirty="0" smtClean="0"/>
              <a:t>Summary</a:t>
            </a:r>
            <a:endParaRPr lang="ja-JP" altLang="en-US" dirty="0" smtClean="0"/>
          </a:p>
        </p:txBody>
      </p:sp>
      <p:sp>
        <p:nvSpPr>
          <p:cNvPr id="66563" name="コンテンツ プレースホルダー 2"/>
          <p:cNvSpPr>
            <a:spLocks noGrp="1"/>
          </p:cNvSpPr>
          <p:nvPr>
            <p:ph idx="1"/>
          </p:nvPr>
        </p:nvSpPr>
        <p:spPr/>
        <p:txBody>
          <a:bodyPr/>
          <a:lstStyle/>
          <a:p>
            <a:r>
              <a:rPr lang="en-US" altLang="ja-JP" dirty="0" smtClean="0"/>
              <a:t>Searching software components</a:t>
            </a:r>
          </a:p>
          <a:p>
            <a:pPr lvl="1"/>
            <a:r>
              <a:rPr lang="en-US" altLang="ja-JP" dirty="0" smtClean="0"/>
              <a:t>Component-Rank model</a:t>
            </a:r>
          </a:p>
          <a:p>
            <a:pPr lvl="1"/>
            <a:r>
              <a:rPr lang="en-US" altLang="ja-JP" dirty="0" smtClean="0"/>
              <a:t>SPARS-J</a:t>
            </a:r>
          </a:p>
          <a:p>
            <a:r>
              <a:rPr lang="en-US" altLang="ja-JP" dirty="0" smtClean="0"/>
              <a:t>Software license identification</a:t>
            </a:r>
          </a:p>
          <a:p>
            <a:pPr lvl="1"/>
            <a:r>
              <a:rPr lang="en-US" altLang="ja-JP" dirty="0" smtClean="0"/>
              <a:t>Multi-knowledgebase approach</a:t>
            </a:r>
          </a:p>
          <a:p>
            <a:pPr lvl="1"/>
            <a:r>
              <a:rPr lang="en-US" altLang="ja-JP" dirty="0" err="1" smtClean="0"/>
              <a:t>Ninka</a:t>
            </a:r>
            <a:endParaRPr lang="en-US" altLang="ja-JP" dirty="0" smtClean="0"/>
          </a:p>
          <a:p>
            <a:pPr lvl="1"/>
            <a:endParaRPr lang="ja-JP" altLang="en-US" dirty="0" smtClean="0"/>
          </a:p>
        </p:txBody>
      </p:sp>
      <p:sp>
        <p:nvSpPr>
          <p:cNvPr id="66564"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43873372-98D9-4D6C-BC85-FA74BEE518E5}" type="slidenum">
              <a:rPr lang="en-US" altLang="ja-JP" smtClean="0"/>
              <a:pPr eaLnBrk="1" hangingPunct="1"/>
              <a:t>67</a:t>
            </a:fld>
            <a:endParaRPr lang="en-US" altLang="ja-JP"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ja-JP" sz="2800" dirty="0" smtClean="0">
                <a:solidFill>
                  <a:schemeClr val="accent5">
                    <a:lumMod val="50000"/>
                  </a:schemeClr>
                </a:solidFill>
              </a:rPr>
              <a:t>C</a:t>
            </a:r>
            <a:r>
              <a:rPr lang="en-US" altLang="ja-JP" sz="2800" dirty="0" smtClean="0">
                <a:solidFill>
                  <a:schemeClr val="tx1"/>
                </a:solidFill>
              </a:rPr>
              <a:t>omputation </a:t>
            </a:r>
            <a:r>
              <a:rPr lang="en-US" altLang="ja-JP" sz="2800" dirty="0" smtClean="0">
                <a:solidFill>
                  <a:schemeClr val="accent5">
                    <a:lumMod val="50000"/>
                  </a:schemeClr>
                </a:solidFill>
              </a:rPr>
              <a:t>I</a:t>
            </a:r>
            <a:r>
              <a:rPr lang="en-US" altLang="ja-JP" sz="2800" dirty="0" smtClean="0">
                <a:solidFill>
                  <a:schemeClr val="tx1"/>
                </a:solidFill>
              </a:rPr>
              <a:t>ntensive </a:t>
            </a:r>
            <a:r>
              <a:rPr lang="en-US" altLang="ja-JP" sz="2800" dirty="0" smtClean="0">
                <a:solidFill>
                  <a:schemeClr val="accent5">
                    <a:lumMod val="50000"/>
                  </a:schemeClr>
                </a:solidFill>
              </a:rPr>
              <a:t>S</a:t>
            </a:r>
            <a:r>
              <a:rPr lang="en-US" altLang="ja-JP" sz="2800" dirty="0" smtClean="0">
                <a:solidFill>
                  <a:schemeClr val="tx1"/>
                </a:solidFill>
              </a:rPr>
              <a:t>oftware </a:t>
            </a:r>
            <a:r>
              <a:rPr lang="en-US" altLang="ja-JP" sz="2800" dirty="0" smtClean="0">
                <a:solidFill>
                  <a:schemeClr val="accent5">
                    <a:lumMod val="50000"/>
                  </a:schemeClr>
                </a:solidFill>
              </a:rPr>
              <a:t>E</a:t>
            </a:r>
            <a:r>
              <a:rPr lang="en-US" altLang="ja-JP" sz="2800" dirty="0" smtClean="0">
                <a:solidFill>
                  <a:schemeClr val="tx1"/>
                </a:solidFill>
              </a:rPr>
              <a:t>ngineering</a:t>
            </a:r>
            <a:endParaRPr lang="en-US" altLang="ja-JP" sz="2800" dirty="0" smtClean="0">
              <a:solidFill>
                <a:srgbClr val="009999"/>
              </a:solidFill>
            </a:endParaRPr>
          </a:p>
        </p:txBody>
      </p:sp>
      <p:sp>
        <p:nvSpPr>
          <p:cNvPr id="20483" name="Rectangle 3"/>
          <p:cNvSpPr>
            <a:spLocks noGrp="1" noChangeArrowheads="1"/>
          </p:cNvSpPr>
          <p:nvPr>
            <p:ph type="body" idx="1"/>
          </p:nvPr>
        </p:nvSpPr>
        <p:spPr/>
        <p:txBody>
          <a:bodyPr/>
          <a:lstStyle/>
          <a:p>
            <a:pPr algn="ctr">
              <a:buFontTx/>
              <a:buNone/>
            </a:pPr>
            <a:r>
              <a:rPr lang="en-US" altLang="ja-JP" sz="3600" dirty="0" err="1" smtClean="0">
                <a:solidFill>
                  <a:srgbClr val="009999"/>
                </a:solidFill>
              </a:rPr>
              <a:t>CISE</a:t>
            </a:r>
            <a:endParaRPr lang="en-US" altLang="ja-JP" sz="3600" i="1" dirty="0" smtClean="0"/>
          </a:p>
          <a:p>
            <a:r>
              <a:rPr lang="en-US" altLang="ja-JP" dirty="0" smtClean="0"/>
              <a:t>Methods and technologies</a:t>
            </a:r>
            <a:br>
              <a:rPr lang="en-US" altLang="ja-JP" dirty="0" smtClean="0"/>
            </a:br>
            <a:r>
              <a:rPr lang="en-US" altLang="ja-JP" dirty="0" smtClean="0"/>
              <a:t>which efficiently produce </a:t>
            </a:r>
            <a:br>
              <a:rPr lang="en-US" altLang="ja-JP" dirty="0" smtClean="0"/>
            </a:br>
            <a:r>
              <a:rPr lang="en-US" altLang="ja-JP" dirty="0" smtClean="0"/>
              <a:t>quality software </a:t>
            </a:r>
            <a:r>
              <a:rPr lang="en-US" altLang="ja-JP" dirty="0" smtClean="0">
                <a:solidFill>
                  <a:srgbClr val="009999"/>
                </a:solidFill>
              </a:rPr>
              <a:t>using</a:t>
            </a:r>
          </a:p>
          <a:p>
            <a:pPr lvl="1"/>
            <a:r>
              <a:rPr lang="en-US" altLang="ja-JP" dirty="0" smtClean="0"/>
              <a:t>High performance computation environment</a:t>
            </a:r>
          </a:p>
          <a:p>
            <a:pPr lvl="1"/>
            <a:r>
              <a:rPr lang="en-US" altLang="ja-JP" dirty="0" smtClean="0"/>
              <a:t>Huge amount of empirical data collection</a:t>
            </a:r>
          </a:p>
          <a:p>
            <a:pPr lvl="1"/>
            <a:r>
              <a:rPr lang="en-US" altLang="ja-JP" dirty="0" smtClean="0"/>
              <a:t>Comprehensive network with various data</a:t>
            </a:r>
          </a:p>
          <a:p>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1B6D9218-4062-48A2-9BBF-51D108D5C97E}" type="slidenum">
              <a:rPr lang="en-US" altLang="ja-JP" smtClean="0"/>
              <a:pPr>
                <a:defRPr/>
              </a:pPr>
              <a:t>68</a:t>
            </a:fld>
            <a:endParaRPr lang="en-US" altLang="ja-JP" dirty="0"/>
          </a:p>
        </p:txBody>
      </p:sp>
      <p:pic>
        <p:nvPicPr>
          <p:cNvPr id="5" name="Picture 6" descr="http://www.nec.co.jp/press/ja/0906/images/0401-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49455" y="1628800"/>
            <a:ext cx="2778511" cy="194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036046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ja-JP" sz="3600" smtClean="0"/>
              <a:t>Classifying Software Engineering</a:t>
            </a:r>
          </a:p>
        </p:txBody>
      </p:sp>
      <p:pic>
        <p:nvPicPr>
          <p:cNvPr id="22531" name="Picture 2658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31988" y="1679575"/>
            <a:ext cx="6804025" cy="452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2" name="Text Box 26581"/>
          <p:cNvSpPr txBox="1">
            <a:spLocks noChangeArrowheads="1"/>
          </p:cNvSpPr>
          <p:nvPr/>
        </p:nvSpPr>
        <p:spPr bwMode="auto">
          <a:xfrm>
            <a:off x="211138" y="2112963"/>
            <a:ext cx="173672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sz="2000">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sz="2000">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sz="2000">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sz="2000">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9pPr>
          </a:lstStyle>
          <a:p>
            <a:pPr eaLnBrk="1" hangingPunct="1">
              <a:spcBef>
                <a:spcPct val="50000"/>
              </a:spcBef>
            </a:pPr>
            <a:r>
              <a:rPr lang="en-US" altLang="ja-JP" dirty="0">
                <a:solidFill>
                  <a:srgbClr val="FF9900"/>
                </a:solidFill>
                <a:latin typeface="Arial Rounded MT Bold" pitchFamily="34" charset="0"/>
              </a:rPr>
              <a:t>Main target of CISE</a:t>
            </a:r>
          </a:p>
        </p:txBody>
      </p:sp>
      <p:sp>
        <p:nvSpPr>
          <p:cNvPr id="6" name="スライド番号プレースホルダ 5"/>
          <p:cNvSpPr>
            <a:spLocks noGrp="1"/>
          </p:cNvSpPr>
          <p:nvPr>
            <p:ph type="sldNum" sz="quarter" idx="12"/>
          </p:nvPr>
        </p:nvSpPr>
        <p:spPr/>
        <p:txBody>
          <a:bodyPr/>
          <a:lstStyle/>
          <a:p>
            <a:pPr>
              <a:defRPr/>
            </a:pPr>
            <a:fld id="{2F1D5D97-DD3B-48DB-A5C2-D2806E25D5D5}" type="slidenum">
              <a:rPr lang="en-US" altLang="ja-JP" smtClean="0"/>
              <a:pPr>
                <a:defRPr/>
              </a:pPr>
              <a:t>69</a:t>
            </a:fld>
            <a:endParaRPr lang="en-US" altLang="ja-JP"/>
          </a:p>
        </p:txBody>
      </p:sp>
      <p:sp>
        <p:nvSpPr>
          <p:cNvPr id="2" name="正方形/長方形 1"/>
          <p:cNvSpPr/>
          <p:nvPr/>
        </p:nvSpPr>
        <p:spPr>
          <a:xfrm>
            <a:off x="1931988" y="2112963"/>
            <a:ext cx="191740" cy="1316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a:off x="1691680" y="2319784"/>
            <a:ext cx="432048" cy="24512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26581"/>
          <p:cNvSpPr txBox="1">
            <a:spLocks noChangeArrowheads="1"/>
          </p:cNvSpPr>
          <p:nvPr/>
        </p:nvSpPr>
        <p:spPr bwMode="auto">
          <a:xfrm>
            <a:off x="102488" y="4221088"/>
            <a:ext cx="194923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sz="2000">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sz="2000">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sz="2000">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sz="2000">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Arial Unicode MS" pitchFamily="50" charset="-128"/>
                <a:cs typeface="Arial Unicode MS" pitchFamily="50" charset="-128"/>
              </a:defRPr>
            </a:lvl9pPr>
          </a:lstStyle>
          <a:p>
            <a:pPr eaLnBrk="1" hangingPunct="1">
              <a:spcBef>
                <a:spcPct val="50000"/>
              </a:spcBef>
            </a:pPr>
            <a:r>
              <a:rPr lang="en-US" altLang="ja-JP" dirty="0" smtClean="0">
                <a:latin typeface="Arial Rounded MT Bold" pitchFamily="34" charset="0"/>
              </a:rPr>
              <a:t>Ordinary SE tools and environment</a:t>
            </a:r>
            <a:endParaRPr lang="en-US" altLang="ja-JP" dirty="0">
              <a:latin typeface="Arial Rounded MT Bold" pitchFamily="34" charset="0"/>
            </a:endParaRPr>
          </a:p>
        </p:txBody>
      </p:sp>
    </p:spTree>
    <p:extLst>
      <p:ext uri="{BB962C8B-B14F-4D97-AF65-F5344CB8AC3E}">
        <p14:creationId xmlns="" xmlns:p14="http://schemas.microsoft.com/office/powerpoint/2010/main" val="2104206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070AE2B9-C855-4BFA-84AE-D892699E487B}" type="slidenum">
              <a:rPr lang="en-US" altLang="ja-JP" smtClean="0"/>
              <a:pPr eaLnBrk="1" hangingPunct="1"/>
              <a:t>7</a:t>
            </a:fld>
            <a:endParaRPr lang="en-US" altLang="ja-JP" smtClean="0"/>
          </a:p>
        </p:txBody>
      </p:sp>
      <p:sp>
        <p:nvSpPr>
          <p:cNvPr id="5123" name="Rectangle 2"/>
          <p:cNvSpPr>
            <a:spLocks noGrp="1" noChangeArrowheads="1"/>
          </p:cNvSpPr>
          <p:nvPr>
            <p:ph type="title"/>
          </p:nvPr>
        </p:nvSpPr>
        <p:spPr/>
        <p:txBody>
          <a:bodyPr/>
          <a:lstStyle/>
          <a:p>
            <a:pPr eaLnBrk="1" hangingPunct="1"/>
            <a:r>
              <a:rPr lang="en-US" altLang="ja-JP" b="1" dirty="0" err="1" smtClean="0"/>
              <a:t>SourceForge</a:t>
            </a:r>
            <a:endParaRPr lang="en-US" altLang="ja-JP" b="1" dirty="0" smtClean="0"/>
          </a:p>
        </p:txBody>
      </p:sp>
      <p:sp>
        <p:nvSpPr>
          <p:cNvPr id="5124" name="Rectangle 3"/>
          <p:cNvSpPr>
            <a:spLocks noGrp="1" noChangeArrowheads="1"/>
          </p:cNvSpPr>
          <p:nvPr>
            <p:ph type="body" idx="1"/>
          </p:nvPr>
        </p:nvSpPr>
        <p:spPr/>
        <p:txBody>
          <a:bodyPr/>
          <a:lstStyle/>
          <a:p>
            <a:pPr eaLnBrk="1" hangingPunct="1"/>
            <a:r>
              <a:rPr lang="en-US" altLang="ja-JP" dirty="0" smtClean="0">
                <a:latin typeface="+mn-ea"/>
                <a:ea typeface="+mn-ea"/>
                <a:cs typeface=" Geneva"/>
              </a:rPr>
              <a:t>Huge Open Source Software (OSS) development support site</a:t>
            </a:r>
          </a:p>
          <a:p>
            <a:pPr eaLnBrk="1" hangingPunct="1"/>
            <a:r>
              <a:rPr lang="en-US" altLang="ja-JP" dirty="0" smtClean="0">
                <a:latin typeface="+mn-ea"/>
                <a:ea typeface="+mn-ea"/>
                <a:cs typeface=" Geneva"/>
              </a:rPr>
              <a:t>Project repository, software search, ...</a:t>
            </a:r>
          </a:p>
          <a:p>
            <a:pPr eaLnBrk="1" hangingPunct="1">
              <a:buFontTx/>
              <a:buNone/>
            </a:pPr>
            <a:endParaRPr lang="en-US" altLang="ja-JP" dirty="0" smtClean="0">
              <a:latin typeface="+mn-ea"/>
              <a:ea typeface="+mn-ea"/>
              <a:cs typeface=" Geneva"/>
            </a:endParaRPr>
          </a:p>
          <a:p>
            <a:pPr eaLnBrk="1" hangingPunct="1">
              <a:buFontTx/>
              <a:buNone/>
            </a:pPr>
            <a:r>
              <a:rPr lang="en-US" altLang="ja-JP" dirty="0" smtClean="0">
                <a:latin typeface="+mn-ea"/>
                <a:ea typeface="+mn-ea"/>
                <a:cs typeface="Arial" pitchFamily="34" charset="0"/>
              </a:rPr>
              <a:t># Projects &gt;   240,000</a:t>
            </a:r>
          </a:p>
          <a:p>
            <a:pPr eaLnBrk="1" hangingPunct="1">
              <a:buFontTx/>
              <a:buNone/>
            </a:pPr>
            <a:r>
              <a:rPr lang="en-US" altLang="ja-JP" dirty="0" smtClean="0">
                <a:latin typeface="+mn-ea"/>
                <a:ea typeface="+mn-ea"/>
                <a:cs typeface="Arial" pitchFamily="34" charset="0"/>
              </a:rPr>
              <a:t># Users    &gt; 2,600,000</a:t>
            </a:r>
          </a:p>
          <a:p>
            <a:pPr eaLnBrk="1" hangingPunct="1">
              <a:buFontTx/>
              <a:buNone/>
            </a:pPr>
            <a:endParaRPr lang="en-US" altLang="ja-JP" dirty="0" smtClean="0">
              <a:latin typeface="+mn-ea"/>
              <a:ea typeface="+mn-ea"/>
              <a:cs typeface="Arial" pitchFamily="34" charset="0"/>
            </a:endParaRPr>
          </a:p>
          <a:p>
            <a:pPr eaLnBrk="1" hangingPunct="1">
              <a:buFontTx/>
              <a:buNone/>
            </a:pPr>
            <a:r>
              <a:rPr lang="en-US" altLang="ja-JP" dirty="0" smtClean="0">
                <a:latin typeface="+mn-ea"/>
                <a:ea typeface="+mn-ea"/>
                <a:cs typeface="Arial" pitchFamily="34" charset="0"/>
              </a:rPr>
              <a:t>This is only a small part of OSS space</a:t>
            </a:r>
          </a:p>
        </p:txBody>
      </p:sp>
      <p:sp>
        <p:nvSpPr>
          <p:cNvPr id="5125" name="AutoShape 6" descr="mk2a_notour"/>
          <p:cNvSpPr>
            <a:spLocks noChangeAspect="1" noChangeArrowheads="1"/>
          </p:cNvSpPr>
          <p:nvPr/>
        </p:nvSpPr>
        <p:spPr bwMode="auto">
          <a:xfrm>
            <a:off x="3297238" y="2760663"/>
            <a:ext cx="254952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p>
        </p:txBody>
      </p:sp>
      <p:sp>
        <p:nvSpPr>
          <p:cNvPr id="5126" name="AutoShape 8" descr="mk2a_notour"/>
          <p:cNvSpPr>
            <a:spLocks noChangeAspect="1" noChangeArrowheads="1"/>
          </p:cNvSpPr>
          <p:nvPr/>
        </p:nvSpPr>
        <p:spPr bwMode="auto">
          <a:xfrm>
            <a:off x="3297238" y="2760663"/>
            <a:ext cx="254952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p>
        </p:txBody>
      </p:sp>
      <p:pic>
        <p:nvPicPr>
          <p:cNvPr id="5127" name="Picture 9" descr="mk2a_notou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800" y="3581400"/>
            <a:ext cx="254952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96138" y="3851275"/>
            <a:ext cx="1774825" cy="102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374650" y="704850"/>
            <a:ext cx="8229600" cy="725488"/>
          </a:xfrm>
        </p:spPr>
        <p:txBody>
          <a:bodyPr/>
          <a:lstStyle/>
          <a:p>
            <a:r>
              <a:rPr lang="en-US" altLang="ja-JP" smtClean="0"/>
              <a:t>Idea behind CISE</a:t>
            </a:r>
          </a:p>
        </p:txBody>
      </p:sp>
      <p:sp>
        <p:nvSpPr>
          <p:cNvPr id="21508" name="Rectangle 3"/>
          <p:cNvSpPr>
            <a:spLocks noGrp="1" noChangeArrowheads="1"/>
          </p:cNvSpPr>
          <p:nvPr>
            <p:ph type="body" idx="1"/>
          </p:nvPr>
        </p:nvSpPr>
        <p:spPr>
          <a:xfrm>
            <a:off x="522288" y="1600200"/>
            <a:ext cx="8229600" cy="4525963"/>
          </a:xfrm>
        </p:spPr>
        <p:txBody>
          <a:bodyPr/>
          <a:lstStyle/>
          <a:p>
            <a:pPr>
              <a:lnSpc>
                <a:spcPct val="90000"/>
              </a:lnSpc>
            </a:pPr>
            <a:r>
              <a:rPr lang="en-US" altLang="ja-JP" sz="2800" dirty="0" smtClean="0"/>
              <a:t>Ordinary SE does not fully utilize cutting-edge computational power, network performance, data collection, ...</a:t>
            </a:r>
          </a:p>
          <a:p>
            <a:pPr>
              <a:lnSpc>
                <a:spcPct val="90000"/>
              </a:lnSpc>
            </a:pPr>
            <a:r>
              <a:rPr lang="en-US" altLang="ja-JP" sz="2800" dirty="0" smtClean="0"/>
              <a:t>Success of computation intensive approaches in other fields, e.g., Web mining,  bioinformatics, ...</a:t>
            </a:r>
          </a:p>
          <a:p>
            <a:pPr>
              <a:lnSpc>
                <a:spcPct val="90000"/>
              </a:lnSpc>
            </a:pPr>
            <a:r>
              <a:rPr lang="en-US" altLang="ja-JP" sz="2800" dirty="0" smtClean="0"/>
              <a:t>Leading examples of CISE</a:t>
            </a:r>
          </a:p>
          <a:p>
            <a:pPr lvl="1">
              <a:lnSpc>
                <a:spcPct val="90000"/>
              </a:lnSpc>
            </a:pPr>
            <a:r>
              <a:rPr lang="en-US" altLang="ja-JP" sz="2400" dirty="0" smtClean="0"/>
              <a:t>Search-based software engineering</a:t>
            </a:r>
          </a:p>
          <a:p>
            <a:pPr lvl="1">
              <a:lnSpc>
                <a:spcPct val="90000"/>
              </a:lnSpc>
            </a:pPr>
            <a:r>
              <a:rPr lang="en-US" altLang="ja-JP" sz="2400" dirty="0" smtClean="0"/>
              <a:t>Mining software repositories</a:t>
            </a:r>
          </a:p>
          <a:p>
            <a:pPr lvl="1">
              <a:lnSpc>
                <a:spcPct val="90000"/>
              </a:lnSpc>
            </a:pPr>
            <a:r>
              <a:rPr lang="en-US" altLang="ja-JP" sz="2400" dirty="0" smtClean="0"/>
              <a:t>Large code-clone analysis</a:t>
            </a:r>
          </a:p>
          <a:p>
            <a:pPr lvl="1">
              <a:lnSpc>
                <a:spcPct val="90000"/>
              </a:lnSpc>
            </a:pPr>
            <a:r>
              <a:rPr lang="en-US" altLang="ja-JP" sz="2400" dirty="0" smtClean="0">
                <a:solidFill>
                  <a:srgbClr val="0000FF"/>
                </a:solidFill>
              </a:rPr>
              <a:t>Internet-scale code search</a:t>
            </a:r>
          </a:p>
          <a:p>
            <a:pPr lvl="1">
              <a:lnSpc>
                <a:spcPct val="90000"/>
              </a:lnSpc>
            </a:pPr>
            <a:r>
              <a:rPr lang="en-US" altLang="ja-JP" sz="2400" dirty="0" smtClean="0">
                <a:solidFill>
                  <a:srgbClr val="0000FF"/>
                </a:solidFill>
              </a:rPr>
              <a:t>License usage evolution</a:t>
            </a:r>
          </a:p>
          <a:p>
            <a:pPr>
              <a:lnSpc>
                <a:spcPct val="90000"/>
              </a:lnSpc>
              <a:buFontTx/>
              <a:buNone/>
            </a:pPr>
            <a:endParaRPr lang="en-US" altLang="ja-JP" sz="2800" dirty="0" smtClean="0"/>
          </a:p>
        </p:txBody>
      </p:sp>
      <p:pic>
        <p:nvPicPr>
          <p:cNvPr id="21509"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85025" y="5237163"/>
            <a:ext cx="1830388"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スライド番号プレースホルダ 5"/>
          <p:cNvSpPr>
            <a:spLocks noGrp="1"/>
          </p:cNvSpPr>
          <p:nvPr>
            <p:ph type="sldNum" sz="quarter" idx="12"/>
          </p:nvPr>
        </p:nvSpPr>
        <p:spPr/>
        <p:txBody>
          <a:bodyPr/>
          <a:lstStyle/>
          <a:p>
            <a:pPr>
              <a:defRPr/>
            </a:pPr>
            <a:fld id="{CDC047BB-A99F-436A-BFFC-F588DC0515B8}" type="slidenum">
              <a:rPr lang="en-US" altLang="ja-JP" smtClean="0"/>
              <a:pPr>
                <a:defRPr/>
              </a:pPr>
              <a:t>70</a:t>
            </a:fld>
            <a:endParaRPr lang="en-US" altLang="ja-JP"/>
          </a:p>
        </p:txBody>
      </p:sp>
    </p:spTree>
    <p:extLst>
      <p:ext uri="{BB962C8B-B14F-4D97-AF65-F5344CB8AC3E}">
        <p14:creationId xmlns="" xmlns:p14="http://schemas.microsoft.com/office/powerpoint/2010/main" val="4412792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Use of Open Source Systems is still growing</a:t>
            </a:r>
          </a:p>
          <a:p>
            <a:r>
              <a:rPr lang="en-US" altLang="ja-JP" dirty="0" smtClean="0"/>
              <a:t>Total management for the OSS assets using CISE concept is strongly expected</a:t>
            </a:r>
          </a:p>
          <a:p>
            <a:r>
              <a:rPr kumimoji="1" lang="en-US" altLang="ja-JP" dirty="0" smtClean="0"/>
              <a:t>Our approach, SPARS-J and </a:t>
            </a:r>
            <a:r>
              <a:rPr kumimoji="1" lang="en-US" altLang="ja-JP" dirty="0" err="1" smtClean="0"/>
              <a:t>Ninka</a:t>
            </a:r>
            <a:r>
              <a:rPr lang="en-US" altLang="ja-JP" dirty="0" smtClean="0"/>
              <a:t>, would be initial steps for such total management</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94CEB547-349A-441A-8FB7-19C9A3042A4E}" type="slidenum">
              <a:rPr lang="en-US" altLang="ja-JP" smtClean="0"/>
              <a:pPr>
                <a:defRPr/>
              </a:pPr>
              <a:t>71</a:t>
            </a:fld>
            <a:endParaRPr lang="en-US" altLang="ja-JP"/>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ja-JP" dirty="0" smtClean="0"/>
              <a:t>Resources</a:t>
            </a:r>
          </a:p>
        </p:txBody>
      </p:sp>
      <p:sp>
        <p:nvSpPr>
          <p:cNvPr id="93188" name="Rectangle 3"/>
          <p:cNvSpPr>
            <a:spLocks noGrp="1" noChangeArrowheads="1"/>
          </p:cNvSpPr>
          <p:nvPr>
            <p:ph type="body" idx="1"/>
          </p:nvPr>
        </p:nvSpPr>
        <p:spPr/>
        <p:txBody>
          <a:bodyPr/>
          <a:lstStyle/>
          <a:p>
            <a:pPr marL="88900" indent="-88900" eaLnBrk="1" hangingPunct="1">
              <a:lnSpc>
                <a:spcPct val="90000"/>
              </a:lnSpc>
              <a:defRPr/>
            </a:pPr>
            <a:r>
              <a:rPr lang="en-US" altLang="ja-JP" sz="2400" dirty="0" smtClean="0"/>
              <a:t>Papers</a:t>
            </a:r>
          </a:p>
          <a:p>
            <a:pPr marL="488950" lvl="1" indent="-88900" eaLnBrk="1" hangingPunct="1">
              <a:lnSpc>
                <a:spcPct val="90000"/>
              </a:lnSpc>
              <a:defRPr/>
            </a:pPr>
            <a:r>
              <a:rPr lang="en-US" altLang="ja-JP" sz="1400" dirty="0" err="1">
                <a:latin typeface="+mj-lt"/>
                <a:ea typeface="+mn-ea"/>
              </a:rPr>
              <a:t>Katsuro</a:t>
            </a:r>
            <a:r>
              <a:rPr lang="en-US" altLang="ja-JP" sz="1400" dirty="0">
                <a:latin typeface="+mj-lt"/>
                <a:ea typeface="+mn-ea"/>
              </a:rPr>
              <a:t> Inoue, </a:t>
            </a:r>
            <a:r>
              <a:rPr lang="en-US" altLang="ja-JP" sz="1400" dirty="0" err="1">
                <a:latin typeface="+mj-lt"/>
                <a:ea typeface="+mn-ea"/>
              </a:rPr>
              <a:t>Reishi</a:t>
            </a:r>
            <a:r>
              <a:rPr lang="en-US" altLang="ja-JP" sz="1400" dirty="0">
                <a:latin typeface="+mj-lt"/>
                <a:ea typeface="+mn-ea"/>
              </a:rPr>
              <a:t> </a:t>
            </a:r>
            <a:r>
              <a:rPr lang="en-US" altLang="ja-JP" sz="1400" dirty="0" err="1">
                <a:latin typeface="+mj-lt"/>
                <a:ea typeface="+mn-ea"/>
              </a:rPr>
              <a:t>Yokomori</a:t>
            </a:r>
            <a:r>
              <a:rPr lang="en-US" altLang="ja-JP" sz="1400" dirty="0">
                <a:latin typeface="+mj-lt"/>
                <a:ea typeface="+mn-ea"/>
              </a:rPr>
              <a:t>, Tetsuo Yamamoto, Makoto Matsushita, Shinji </a:t>
            </a:r>
            <a:r>
              <a:rPr lang="en-US" altLang="ja-JP" sz="1400" dirty="0" err="1">
                <a:latin typeface="+mj-lt"/>
                <a:ea typeface="+mn-ea"/>
              </a:rPr>
              <a:t>Kusumoto</a:t>
            </a:r>
            <a:r>
              <a:rPr lang="en-US" altLang="ja-JP" sz="1400" dirty="0">
                <a:latin typeface="+mj-lt"/>
                <a:ea typeface="+mn-ea"/>
              </a:rPr>
              <a:t>: "Ranking Significance of Software Components Based on Use Relations", IEEE Transactions on Software Engineering, </a:t>
            </a:r>
            <a:r>
              <a:rPr lang="en-US" altLang="ja-JP" sz="1400" dirty="0" err="1">
                <a:latin typeface="+mj-lt"/>
                <a:ea typeface="+mn-ea"/>
              </a:rPr>
              <a:t>Vol.31</a:t>
            </a:r>
            <a:r>
              <a:rPr lang="en-US" altLang="ja-JP" sz="1400" dirty="0">
                <a:latin typeface="+mj-lt"/>
                <a:ea typeface="+mn-ea"/>
              </a:rPr>
              <a:t>, </a:t>
            </a:r>
            <a:r>
              <a:rPr lang="en-US" altLang="ja-JP" sz="1400" dirty="0" err="1">
                <a:latin typeface="+mj-lt"/>
                <a:ea typeface="+mn-ea"/>
              </a:rPr>
              <a:t>No.3</a:t>
            </a:r>
            <a:r>
              <a:rPr lang="en-US" altLang="ja-JP" sz="1400" dirty="0">
                <a:latin typeface="+mj-lt"/>
                <a:ea typeface="+mn-ea"/>
              </a:rPr>
              <a:t>, </a:t>
            </a:r>
            <a:r>
              <a:rPr lang="en-US" altLang="ja-JP" sz="1400" dirty="0" err="1">
                <a:latin typeface="+mj-lt"/>
                <a:ea typeface="+mn-ea"/>
              </a:rPr>
              <a:t>pp.213</a:t>
            </a:r>
            <a:r>
              <a:rPr lang="en-US" altLang="ja-JP" sz="1400" dirty="0">
                <a:latin typeface="+mj-lt"/>
                <a:ea typeface="+mn-ea"/>
              </a:rPr>
              <a:t>-225, </a:t>
            </a:r>
            <a:r>
              <a:rPr lang="en-US" altLang="ja-JP" sz="1400" dirty="0" smtClean="0">
                <a:latin typeface="+mj-lt"/>
                <a:ea typeface="+mn-ea"/>
              </a:rPr>
              <a:t>2005.</a:t>
            </a:r>
          </a:p>
          <a:p>
            <a:pPr marL="488950" lvl="1" indent="-88900" eaLnBrk="1" hangingPunct="1">
              <a:lnSpc>
                <a:spcPct val="90000"/>
              </a:lnSpc>
              <a:defRPr/>
            </a:pPr>
            <a:r>
              <a:rPr kumimoji="0" lang="en-US" altLang="ja-JP" sz="1400" dirty="0" smtClean="0">
                <a:latin typeface="+mj-lt"/>
                <a:ea typeface="+mn-ea"/>
              </a:rPr>
              <a:t>T. </a:t>
            </a:r>
            <a:r>
              <a:rPr kumimoji="0" lang="en-US" altLang="ja-JP" sz="1400" dirty="0" err="1" smtClean="0">
                <a:latin typeface="+mj-lt"/>
                <a:ea typeface="+mn-ea"/>
              </a:rPr>
              <a:t>Kamiya</a:t>
            </a:r>
            <a:r>
              <a:rPr kumimoji="0" lang="en-US" altLang="ja-JP" sz="1400" dirty="0" smtClean="0">
                <a:latin typeface="+mj-lt"/>
                <a:ea typeface="+mn-ea"/>
              </a:rPr>
              <a:t>, S. </a:t>
            </a:r>
            <a:r>
              <a:rPr kumimoji="0" lang="en-US" altLang="ja-JP" sz="1400" dirty="0" err="1" smtClean="0">
                <a:latin typeface="+mj-lt"/>
                <a:ea typeface="+mn-ea"/>
              </a:rPr>
              <a:t>Kusumoto</a:t>
            </a:r>
            <a:r>
              <a:rPr kumimoji="0" lang="en-US" altLang="ja-JP" sz="1400" dirty="0" smtClean="0">
                <a:latin typeface="+mj-lt"/>
                <a:ea typeface="+mn-ea"/>
              </a:rPr>
              <a:t>, and K. Inoue, </a:t>
            </a:r>
            <a:r>
              <a:rPr kumimoji="0" lang="en-US" altLang="ja-JP" sz="1400" dirty="0" err="1" smtClean="0">
                <a:latin typeface="+mj-lt"/>
                <a:ea typeface="+mn-ea"/>
              </a:rPr>
              <a:t>CCFinder</a:t>
            </a:r>
            <a:r>
              <a:rPr kumimoji="0" lang="en-US" altLang="ja-JP" sz="1400" dirty="0" smtClean="0">
                <a:latin typeface="+mj-lt"/>
                <a:ea typeface="+mn-ea"/>
              </a:rPr>
              <a:t>: A multi-linguistic token-based code clone detection system for large scale source code, IEEE Transactions on Software Engineering, vol. 28, no. 7, pp. 654-670, Jul. 2002.</a:t>
            </a:r>
          </a:p>
          <a:p>
            <a:pPr marL="488950" lvl="1" indent="-88900" eaLnBrk="1" hangingPunct="1">
              <a:lnSpc>
                <a:spcPct val="90000"/>
              </a:lnSpc>
              <a:defRPr/>
            </a:pPr>
            <a:r>
              <a:rPr lang="en-US" altLang="ja-JP" sz="1400" dirty="0" smtClean="0">
                <a:latin typeface="+mj-lt"/>
              </a:rPr>
              <a:t>Yuki </a:t>
            </a:r>
            <a:r>
              <a:rPr lang="en-US" altLang="ja-JP" sz="1400" dirty="0" err="1" smtClean="0">
                <a:latin typeface="+mj-lt"/>
              </a:rPr>
              <a:t>Manabe</a:t>
            </a:r>
            <a:r>
              <a:rPr lang="en-US" altLang="ja-JP" sz="1400" dirty="0" smtClean="0">
                <a:latin typeface="+mj-lt"/>
              </a:rPr>
              <a:t>, Yasuhiro </a:t>
            </a:r>
            <a:r>
              <a:rPr lang="en-US" altLang="ja-JP" sz="1400" dirty="0" err="1" smtClean="0">
                <a:latin typeface="+mj-lt"/>
              </a:rPr>
              <a:t>Hayase</a:t>
            </a:r>
            <a:r>
              <a:rPr lang="en-US" altLang="ja-JP" sz="1400" dirty="0" smtClean="0">
                <a:latin typeface="+mj-lt"/>
              </a:rPr>
              <a:t>, </a:t>
            </a:r>
            <a:r>
              <a:rPr lang="en-US" altLang="ja-JP" sz="1400" dirty="0" err="1" smtClean="0">
                <a:latin typeface="+mj-lt"/>
              </a:rPr>
              <a:t>Katsuro</a:t>
            </a:r>
            <a:r>
              <a:rPr lang="en-US" altLang="ja-JP" sz="1400" dirty="0" smtClean="0">
                <a:latin typeface="+mj-lt"/>
              </a:rPr>
              <a:t> Inoue: "Evolutional Analysis of Licenses in FOSS", Proceedings of the Joint ERCIM Workshop on Software Evolution (EVOL) and International Workshop on Principles of Software Evolution (IWPSE), 2010-9.</a:t>
            </a:r>
          </a:p>
          <a:p>
            <a:pPr marL="488950" lvl="1" indent="-88900" eaLnBrk="1" hangingPunct="1">
              <a:lnSpc>
                <a:spcPct val="90000"/>
              </a:lnSpc>
              <a:defRPr/>
            </a:pPr>
            <a:r>
              <a:rPr lang="en-US" altLang="ja-JP" sz="1400" dirty="0" smtClean="0">
                <a:latin typeface="+mj-lt"/>
              </a:rPr>
              <a:t>Daniel M. German, Yuki </a:t>
            </a:r>
            <a:r>
              <a:rPr lang="en-US" altLang="ja-JP" sz="1400" dirty="0" err="1" smtClean="0">
                <a:latin typeface="+mj-lt"/>
              </a:rPr>
              <a:t>Manabe</a:t>
            </a:r>
            <a:r>
              <a:rPr lang="en-US" altLang="ja-JP" sz="1400" dirty="0" smtClean="0">
                <a:latin typeface="+mj-lt"/>
              </a:rPr>
              <a:t>, </a:t>
            </a:r>
            <a:r>
              <a:rPr lang="en-US" altLang="ja-JP" sz="1400" dirty="0" err="1" smtClean="0">
                <a:latin typeface="+mj-lt"/>
              </a:rPr>
              <a:t>Katsuro</a:t>
            </a:r>
            <a:r>
              <a:rPr lang="en-US" altLang="ja-JP" sz="1400" dirty="0" smtClean="0">
                <a:latin typeface="+mj-lt"/>
              </a:rPr>
              <a:t> Inoue: "A Sentence-Matching Method for Automatic License Identification of Source Code Files", In Proceedings of the IEEE/ACM international Conference on Automated Software Engineering, 2010-9.</a:t>
            </a:r>
          </a:p>
          <a:p>
            <a:pPr marL="88900" indent="-88900" eaLnBrk="1" hangingPunct="1">
              <a:lnSpc>
                <a:spcPct val="90000"/>
              </a:lnSpc>
              <a:defRPr/>
            </a:pPr>
            <a:r>
              <a:rPr lang="en-US" altLang="ja-JP" sz="2400" dirty="0"/>
              <a:t>WEB</a:t>
            </a:r>
            <a:endParaRPr lang="en-US" altLang="ja-JP" sz="2400" dirty="0" smtClean="0"/>
          </a:p>
          <a:p>
            <a:pPr marL="539750" lvl="1" indent="-139700" eaLnBrk="1" hangingPunct="1">
              <a:lnSpc>
                <a:spcPct val="90000"/>
              </a:lnSpc>
              <a:defRPr/>
            </a:pPr>
            <a:r>
              <a:rPr lang="en-US" altLang="ja-JP" sz="1600" dirty="0"/>
              <a:t> </a:t>
            </a:r>
            <a:r>
              <a:rPr lang="en-US" altLang="ja-JP" sz="1600" dirty="0" smtClean="0"/>
              <a:t>SPARS</a:t>
            </a:r>
          </a:p>
          <a:p>
            <a:pPr marL="539750" lvl="1" indent="-139700" eaLnBrk="1" hangingPunct="1">
              <a:lnSpc>
                <a:spcPct val="90000"/>
              </a:lnSpc>
              <a:buFontTx/>
              <a:buNone/>
              <a:defRPr/>
            </a:pPr>
            <a:r>
              <a:rPr lang="en-US" altLang="ja-JP" sz="1600" dirty="0"/>
              <a:t> </a:t>
            </a:r>
            <a:r>
              <a:rPr lang="en-US" altLang="ja-JP" sz="1600" dirty="0" smtClean="0"/>
              <a:t>   </a:t>
            </a:r>
            <a:r>
              <a:rPr lang="en-US" altLang="ja-JP" sz="1600" dirty="0" smtClean="0">
                <a:hlinkClick r:id="rId3"/>
              </a:rPr>
              <a:t>http://www.spars.info/</a:t>
            </a:r>
            <a:endParaRPr lang="en-US" altLang="ja-JP" sz="1600" dirty="0" smtClean="0"/>
          </a:p>
          <a:p>
            <a:pPr marL="539750" lvl="1" indent="-139700" eaLnBrk="1" hangingPunct="1">
              <a:lnSpc>
                <a:spcPct val="90000"/>
              </a:lnSpc>
              <a:defRPr/>
            </a:pPr>
            <a:r>
              <a:rPr lang="en-US" altLang="ja-JP" sz="1600" dirty="0" err="1" smtClean="0"/>
              <a:t>CCFinderX</a:t>
            </a:r>
            <a:r>
              <a:rPr lang="en-US" altLang="ja-JP" sz="1600" dirty="0"/>
              <a:t/>
            </a:r>
            <a:br>
              <a:rPr lang="en-US" altLang="ja-JP" sz="1600" dirty="0"/>
            </a:br>
            <a:r>
              <a:rPr lang="en-US" altLang="ja-JP" sz="1600" dirty="0" smtClean="0">
                <a:hlinkClick r:id="rId4"/>
              </a:rPr>
              <a:t>http://www.ccfinder.net/ccfinderxos-j.html</a:t>
            </a:r>
            <a:endParaRPr lang="en-US" altLang="ja-JP" sz="1600" dirty="0"/>
          </a:p>
          <a:p>
            <a:pPr marL="539750" lvl="1" indent="-139700" eaLnBrk="1" hangingPunct="1">
              <a:lnSpc>
                <a:spcPct val="90000"/>
              </a:lnSpc>
              <a:defRPr/>
            </a:pPr>
            <a:r>
              <a:rPr lang="en-US" altLang="ja-JP" sz="1600" dirty="0" err="1" smtClean="0"/>
              <a:t>CCFinder</a:t>
            </a:r>
            <a:r>
              <a:rPr lang="en-US" altLang="ja-JP" sz="1600" dirty="0" smtClean="0"/>
              <a:t/>
            </a:r>
            <a:br>
              <a:rPr lang="en-US" altLang="ja-JP" sz="1600" dirty="0" smtClean="0"/>
            </a:br>
            <a:r>
              <a:rPr lang="en-US" altLang="ja-JP" sz="1600" dirty="0" smtClean="0">
                <a:hlinkClick r:id="rId5"/>
              </a:rPr>
              <a:t>http://sel.ics.es.osaka-u.ac.jp/cdtools/index.htm</a:t>
            </a:r>
            <a:r>
              <a:rPr lang="en-US" altLang="ja-JP" sz="2000" dirty="0" smtClean="0">
                <a:hlinkClick r:id="rId5"/>
              </a:rPr>
              <a:t>l</a:t>
            </a:r>
            <a:endParaRPr lang="en-US" altLang="ja-JP" sz="2000" dirty="0" smtClean="0"/>
          </a:p>
          <a:p>
            <a:pPr marL="88900" indent="-88900" eaLnBrk="1" hangingPunct="1">
              <a:lnSpc>
                <a:spcPct val="90000"/>
              </a:lnSpc>
              <a:buFont typeface="Wingdings" pitchFamily="2" charset="2"/>
              <a:buNone/>
              <a:defRPr/>
            </a:pPr>
            <a:endParaRPr lang="en-US" altLang="ja-JP" sz="2400" dirty="0" smtClean="0"/>
          </a:p>
        </p:txBody>
      </p:sp>
      <p:sp>
        <p:nvSpPr>
          <p:cNvPr id="68612"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CE0FA2FE-DC1A-4AC3-A31E-3D7F73DBC12F}" type="slidenum">
              <a:rPr lang="en-US" altLang="ja-JP" smtClean="0"/>
              <a:pPr eaLnBrk="1" hangingPunct="1"/>
              <a:t>72</a:t>
            </a:fld>
            <a:endParaRPr lang="en-US" altLang="ja-JP"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dirty="0" smtClean="0"/>
              <a:t>Thank You!</a:t>
            </a:r>
            <a:endParaRPr kumimoji="1" lang="ja-JP" altLang="en-US" dirty="0"/>
          </a:p>
        </p:txBody>
      </p:sp>
      <p:sp>
        <p:nvSpPr>
          <p:cNvPr id="6" name="サブタイトル 5"/>
          <p:cNvSpPr>
            <a:spLocks noGrp="1"/>
          </p:cNvSpPr>
          <p:nvPr>
            <p:ph type="subTitle"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pPr>
              <a:defRPr/>
            </a:pPr>
            <a:fld id="{94CEB547-349A-441A-8FB7-19C9A3042A4E}" type="slidenum">
              <a:rPr lang="en-US" altLang="ja-JP" smtClean="0"/>
              <a:pPr>
                <a:defRPr/>
              </a:pPr>
              <a:t>73</a:t>
            </a:fld>
            <a:endParaRPr lang="en-US" altLang="ja-JP"/>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94CEB547-349A-441A-8FB7-19C9A3042A4E}" type="slidenum">
              <a:rPr lang="en-US" altLang="ja-JP" smtClean="0"/>
              <a:pPr>
                <a:defRPr/>
              </a:pPr>
              <a:t>74</a:t>
            </a:fld>
            <a:endParaRPr lang="en-US" altLang="ja-JP"/>
          </a:p>
        </p:txBody>
      </p:sp>
    </p:spTree>
    <p:extLst>
      <p:ext uri="{BB962C8B-B14F-4D97-AF65-F5344CB8AC3E}">
        <p14:creationId xmlns="" xmlns:p14="http://schemas.microsoft.com/office/powerpoint/2010/main" val="38109873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94CEB547-349A-441A-8FB7-19C9A3042A4E}" type="slidenum">
              <a:rPr lang="en-US" altLang="ja-JP" smtClean="0"/>
              <a:pPr>
                <a:defRPr/>
              </a:pPr>
              <a:t>75</a:t>
            </a:fld>
            <a:endParaRPr lang="en-US" altLang="ja-JP"/>
          </a:p>
        </p:txBody>
      </p:sp>
    </p:spTree>
    <p:extLst>
      <p:ext uri="{BB962C8B-B14F-4D97-AF65-F5344CB8AC3E}">
        <p14:creationId xmlns="" xmlns:p14="http://schemas.microsoft.com/office/powerpoint/2010/main" val="22467919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5"/>
          <p:cNvSpPr>
            <a:spLocks noGrp="1"/>
          </p:cNvSpPr>
          <p:nvPr>
            <p:ph type="sldNum" sz="quarter" idx="12"/>
          </p:nvPr>
        </p:nvSpPr>
        <p:spPr/>
        <p:txBody>
          <a:bodyPr/>
          <a:lstStyle/>
          <a:p>
            <a:fld id="{B45E3C99-AC2A-4DFC-8989-D4687899C933}" type="slidenum">
              <a:rPr lang="en-US" altLang="ja-JP"/>
              <a:pPr/>
              <a:t>76</a:t>
            </a:fld>
            <a:endParaRPr lang="en-US" altLang="ja-JP"/>
          </a:p>
        </p:txBody>
      </p:sp>
      <p:sp>
        <p:nvSpPr>
          <p:cNvPr id="28674" name="Rectangle 2"/>
          <p:cNvSpPr>
            <a:spLocks noGrp="1" noChangeArrowheads="1"/>
          </p:cNvSpPr>
          <p:nvPr>
            <p:ph type="title"/>
          </p:nvPr>
        </p:nvSpPr>
        <p:spPr/>
        <p:txBody>
          <a:bodyPr/>
          <a:lstStyle/>
          <a:p>
            <a:r>
              <a:rPr lang="en-US" altLang="ja-JP"/>
              <a:t>Pseudo Use Relation</a:t>
            </a:r>
          </a:p>
        </p:txBody>
      </p:sp>
      <p:sp>
        <p:nvSpPr>
          <p:cNvPr id="28684" name="Rectangle 12"/>
          <p:cNvSpPr>
            <a:spLocks noChangeArrowheads="1"/>
          </p:cNvSpPr>
          <p:nvPr/>
        </p:nvSpPr>
        <p:spPr bwMode="auto">
          <a:xfrm>
            <a:off x="1219200" y="25908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28685" name="Rectangle 13"/>
          <p:cNvSpPr>
            <a:spLocks noChangeArrowheads="1"/>
          </p:cNvSpPr>
          <p:nvPr/>
        </p:nvSpPr>
        <p:spPr bwMode="auto">
          <a:xfrm>
            <a:off x="3962400" y="25908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28686" name="Rectangle 14"/>
          <p:cNvSpPr>
            <a:spLocks noChangeArrowheads="1"/>
          </p:cNvSpPr>
          <p:nvPr/>
        </p:nvSpPr>
        <p:spPr bwMode="auto">
          <a:xfrm>
            <a:off x="6705600" y="25908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t>
            </a:r>
          </a:p>
        </p:txBody>
      </p:sp>
      <p:sp>
        <p:nvSpPr>
          <p:cNvPr id="28687" name="Line 15"/>
          <p:cNvSpPr>
            <a:spLocks noChangeShapeType="1"/>
          </p:cNvSpPr>
          <p:nvPr/>
        </p:nvSpPr>
        <p:spPr bwMode="auto">
          <a:xfrm>
            <a:off x="2438400" y="2895600"/>
            <a:ext cx="1524000" cy="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8" name="Line 16"/>
          <p:cNvSpPr>
            <a:spLocks noChangeShapeType="1"/>
          </p:cNvSpPr>
          <p:nvPr/>
        </p:nvSpPr>
        <p:spPr bwMode="auto">
          <a:xfrm>
            <a:off x="5181600" y="2743200"/>
            <a:ext cx="1524000" cy="0"/>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9" name="Line 17"/>
          <p:cNvSpPr>
            <a:spLocks noChangeShapeType="1"/>
          </p:cNvSpPr>
          <p:nvPr/>
        </p:nvSpPr>
        <p:spPr bwMode="auto">
          <a:xfrm>
            <a:off x="5181600" y="3048000"/>
            <a:ext cx="1524000" cy="0"/>
          </a:xfrm>
          <a:prstGeom prst="line">
            <a:avLst/>
          </a:prstGeom>
          <a:noFill/>
          <a:ln w="5715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8709" name="Group 37"/>
          <p:cNvGrpSpPr>
            <a:grpSpLocks/>
          </p:cNvGrpSpPr>
          <p:nvPr/>
        </p:nvGrpSpPr>
        <p:grpSpPr bwMode="auto">
          <a:xfrm>
            <a:off x="1498600" y="1905000"/>
            <a:ext cx="6102350" cy="1828800"/>
            <a:chOff x="944" y="1200"/>
            <a:chExt cx="3844" cy="1152"/>
          </a:xfrm>
        </p:grpSpPr>
        <p:sp>
          <p:nvSpPr>
            <p:cNvPr id="28690" name="Freeform 18"/>
            <p:cNvSpPr>
              <a:spLocks/>
            </p:cNvSpPr>
            <p:nvPr/>
          </p:nvSpPr>
          <p:spPr bwMode="auto">
            <a:xfrm>
              <a:off x="944" y="1223"/>
              <a:ext cx="420" cy="409"/>
            </a:xfrm>
            <a:custGeom>
              <a:avLst/>
              <a:gdLst>
                <a:gd name="T0" fmla="*/ 120 w 420"/>
                <a:gd name="T1" fmla="*/ 409 h 409"/>
                <a:gd name="T2" fmla="*/ 40 w 420"/>
                <a:gd name="T3" fmla="*/ 305 h 409"/>
                <a:gd name="T4" fmla="*/ 8 w 420"/>
                <a:gd name="T5" fmla="*/ 201 h 409"/>
                <a:gd name="T6" fmla="*/ 88 w 420"/>
                <a:gd name="T7" fmla="*/ 33 h 409"/>
                <a:gd name="T8" fmla="*/ 224 w 420"/>
                <a:gd name="T9" fmla="*/ 1 h 409"/>
                <a:gd name="T10" fmla="*/ 336 w 420"/>
                <a:gd name="T11" fmla="*/ 33 h 409"/>
                <a:gd name="T12" fmla="*/ 408 w 420"/>
                <a:gd name="T13" fmla="*/ 153 h 409"/>
                <a:gd name="T14" fmla="*/ 408 w 420"/>
                <a:gd name="T15" fmla="*/ 273 h 409"/>
                <a:gd name="T16" fmla="*/ 352 w 420"/>
                <a:gd name="T1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409">
                  <a:moveTo>
                    <a:pt x="120" y="409"/>
                  </a:moveTo>
                  <a:cubicBezTo>
                    <a:pt x="107" y="392"/>
                    <a:pt x="59" y="340"/>
                    <a:pt x="40" y="305"/>
                  </a:cubicBezTo>
                  <a:cubicBezTo>
                    <a:pt x="21" y="270"/>
                    <a:pt x="0" y="246"/>
                    <a:pt x="8" y="201"/>
                  </a:cubicBezTo>
                  <a:cubicBezTo>
                    <a:pt x="16" y="156"/>
                    <a:pt x="52" y="66"/>
                    <a:pt x="88" y="33"/>
                  </a:cubicBezTo>
                  <a:cubicBezTo>
                    <a:pt x="124" y="0"/>
                    <a:pt x="183" y="1"/>
                    <a:pt x="224" y="1"/>
                  </a:cubicBezTo>
                  <a:cubicBezTo>
                    <a:pt x="265" y="1"/>
                    <a:pt x="305" y="8"/>
                    <a:pt x="336" y="33"/>
                  </a:cubicBezTo>
                  <a:cubicBezTo>
                    <a:pt x="367" y="58"/>
                    <a:pt x="396" y="113"/>
                    <a:pt x="408" y="153"/>
                  </a:cubicBezTo>
                  <a:cubicBezTo>
                    <a:pt x="420" y="193"/>
                    <a:pt x="417" y="230"/>
                    <a:pt x="408" y="273"/>
                  </a:cubicBezTo>
                  <a:cubicBezTo>
                    <a:pt x="399" y="316"/>
                    <a:pt x="364" y="381"/>
                    <a:pt x="352" y="409"/>
                  </a:cubicBezTo>
                </a:path>
              </a:pathLst>
            </a:custGeom>
            <a:noFill/>
            <a:ln w="38100" cap="flat" cmpd="sng">
              <a:solidFill>
                <a:srgbClr val="0000FF"/>
              </a:solidFill>
              <a:prstDash val="dash"/>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1" name="Freeform 19"/>
            <p:cNvSpPr>
              <a:spLocks/>
            </p:cNvSpPr>
            <p:nvPr/>
          </p:nvSpPr>
          <p:spPr bwMode="auto">
            <a:xfrm>
              <a:off x="2640" y="1200"/>
              <a:ext cx="420" cy="409"/>
            </a:xfrm>
            <a:custGeom>
              <a:avLst/>
              <a:gdLst>
                <a:gd name="T0" fmla="*/ 120 w 420"/>
                <a:gd name="T1" fmla="*/ 409 h 409"/>
                <a:gd name="T2" fmla="*/ 40 w 420"/>
                <a:gd name="T3" fmla="*/ 305 h 409"/>
                <a:gd name="T4" fmla="*/ 8 w 420"/>
                <a:gd name="T5" fmla="*/ 201 h 409"/>
                <a:gd name="T6" fmla="*/ 88 w 420"/>
                <a:gd name="T7" fmla="*/ 33 h 409"/>
                <a:gd name="T8" fmla="*/ 224 w 420"/>
                <a:gd name="T9" fmla="*/ 1 h 409"/>
                <a:gd name="T10" fmla="*/ 336 w 420"/>
                <a:gd name="T11" fmla="*/ 33 h 409"/>
                <a:gd name="T12" fmla="*/ 408 w 420"/>
                <a:gd name="T13" fmla="*/ 153 h 409"/>
                <a:gd name="T14" fmla="*/ 408 w 420"/>
                <a:gd name="T15" fmla="*/ 273 h 409"/>
                <a:gd name="T16" fmla="*/ 352 w 420"/>
                <a:gd name="T1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409">
                  <a:moveTo>
                    <a:pt x="120" y="409"/>
                  </a:moveTo>
                  <a:cubicBezTo>
                    <a:pt x="107" y="392"/>
                    <a:pt x="59" y="340"/>
                    <a:pt x="40" y="305"/>
                  </a:cubicBezTo>
                  <a:cubicBezTo>
                    <a:pt x="21" y="270"/>
                    <a:pt x="0" y="246"/>
                    <a:pt x="8" y="201"/>
                  </a:cubicBezTo>
                  <a:cubicBezTo>
                    <a:pt x="16" y="156"/>
                    <a:pt x="52" y="66"/>
                    <a:pt x="88" y="33"/>
                  </a:cubicBezTo>
                  <a:cubicBezTo>
                    <a:pt x="124" y="0"/>
                    <a:pt x="183" y="1"/>
                    <a:pt x="224" y="1"/>
                  </a:cubicBezTo>
                  <a:cubicBezTo>
                    <a:pt x="265" y="1"/>
                    <a:pt x="305" y="8"/>
                    <a:pt x="336" y="33"/>
                  </a:cubicBezTo>
                  <a:cubicBezTo>
                    <a:pt x="367" y="58"/>
                    <a:pt x="396" y="113"/>
                    <a:pt x="408" y="153"/>
                  </a:cubicBezTo>
                  <a:cubicBezTo>
                    <a:pt x="420" y="193"/>
                    <a:pt x="417" y="230"/>
                    <a:pt x="408" y="273"/>
                  </a:cubicBezTo>
                  <a:cubicBezTo>
                    <a:pt x="399" y="316"/>
                    <a:pt x="364" y="381"/>
                    <a:pt x="352" y="409"/>
                  </a:cubicBezTo>
                </a:path>
              </a:pathLst>
            </a:custGeom>
            <a:noFill/>
            <a:ln w="38100" cap="flat" cmpd="sng">
              <a:solidFill>
                <a:srgbClr val="0000FF"/>
              </a:solidFill>
              <a:prstDash val="dash"/>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2" name="Freeform 20"/>
            <p:cNvSpPr>
              <a:spLocks/>
            </p:cNvSpPr>
            <p:nvPr/>
          </p:nvSpPr>
          <p:spPr bwMode="auto">
            <a:xfrm>
              <a:off x="4368" y="1200"/>
              <a:ext cx="420" cy="409"/>
            </a:xfrm>
            <a:custGeom>
              <a:avLst/>
              <a:gdLst>
                <a:gd name="T0" fmla="*/ 120 w 420"/>
                <a:gd name="T1" fmla="*/ 409 h 409"/>
                <a:gd name="T2" fmla="*/ 40 w 420"/>
                <a:gd name="T3" fmla="*/ 305 h 409"/>
                <a:gd name="T4" fmla="*/ 8 w 420"/>
                <a:gd name="T5" fmla="*/ 201 h 409"/>
                <a:gd name="T6" fmla="*/ 88 w 420"/>
                <a:gd name="T7" fmla="*/ 33 h 409"/>
                <a:gd name="T8" fmla="*/ 224 w 420"/>
                <a:gd name="T9" fmla="*/ 1 h 409"/>
                <a:gd name="T10" fmla="*/ 336 w 420"/>
                <a:gd name="T11" fmla="*/ 33 h 409"/>
                <a:gd name="T12" fmla="*/ 408 w 420"/>
                <a:gd name="T13" fmla="*/ 153 h 409"/>
                <a:gd name="T14" fmla="*/ 408 w 420"/>
                <a:gd name="T15" fmla="*/ 273 h 409"/>
                <a:gd name="T16" fmla="*/ 352 w 420"/>
                <a:gd name="T1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409">
                  <a:moveTo>
                    <a:pt x="120" y="409"/>
                  </a:moveTo>
                  <a:cubicBezTo>
                    <a:pt x="107" y="392"/>
                    <a:pt x="59" y="340"/>
                    <a:pt x="40" y="305"/>
                  </a:cubicBezTo>
                  <a:cubicBezTo>
                    <a:pt x="21" y="270"/>
                    <a:pt x="0" y="246"/>
                    <a:pt x="8" y="201"/>
                  </a:cubicBezTo>
                  <a:cubicBezTo>
                    <a:pt x="16" y="156"/>
                    <a:pt x="52" y="66"/>
                    <a:pt x="88" y="33"/>
                  </a:cubicBezTo>
                  <a:cubicBezTo>
                    <a:pt x="124" y="0"/>
                    <a:pt x="183" y="1"/>
                    <a:pt x="224" y="1"/>
                  </a:cubicBezTo>
                  <a:cubicBezTo>
                    <a:pt x="265" y="1"/>
                    <a:pt x="305" y="8"/>
                    <a:pt x="336" y="33"/>
                  </a:cubicBezTo>
                  <a:cubicBezTo>
                    <a:pt x="367" y="58"/>
                    <a:pt x="396" y="113"/>
                    <a:pt x="408" y="153"/>
                  </a:cubicBezTo>
                  <a:cubicBezTo>
                    <a:pt x="420" y="193"/>
                    <a:pt x="417" y="230"/>
                    <a:pt x="408" y="273"/>
                  </a:cubicBezTo>
                  <a:cubicBezTo>
                    <a:pt x="399" y="316"/>
                    <a:pt x="364" y="381"/>
                    <a:pt x="352" y="409"/>
                  </a:cubicBezTo>
                </a:path>
              </a:pathLst>
            </a:custGeom>
            <a:noFill/>
            <a:ln w="38100" cap="flat" cmpd="sng">
              <a:solidFill>
                <a:srgbClr val="0000FF"/>
              </a:solidFill>
              <a:prstDash val="dash"/>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3" name="Line 21"/>
            <p:cNvSpPr>
              <a:spLocks noChangeShapeType="1"/>
            </p:cNvSpPr>
            <p:nvPr/>
          </p:nvSpPr>
          <p:spPr bwMode="auto">
            <a:xfrm flipH="1">
              <a:off x="1536" y="1968"/>
              <a:ext cx="960" cy="0"/>
            </a:xfrm>
            <a:prstGeom prst="line">
              <a:avLst/>
            </a:prstGeom>
            <a:noFill/>
            <a:ln w="38100">
              <a:solidFill>
                <a:srgbClr val="0000FF"/>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8703" name="Group 31"/>
            <p:cNvGrpSpPr>
              <a:grpSpLocks/>
            </p:cNvGrpSpPr>
            <p:nvPr/>
          </p:nvGrpSpPr>
          <p:grpSpPr bwMode="auto">
            <a:xfrm>
              <a:off x="1296" y="2016"/>
              <a:ext cx="3168" cy="192"/>
              <a:chOff x="1296" y="3216"/>
              <a:chExt cx="3168" cy="192"/>
            </a:xfrm>
          </p:grpSpPr>
          <p:sp>
            <p:nvSpPr>
              <p:cNvPr id="28697" name="Line 25"/>
              <p:cNvSpPr>
                <a:spLocks noChangeShapeType="1"/>
              </p:cNvSpPr>
              <p:nvPr/>
            </p:nvSpPr>
            <p:spPr bwMode="auto">
              <a:xfrm>
                <a:off x="4464" y="3216"/>
                <a:ext cx="0" cy="192"/>
              </a:xfrm>
              <a:prstGeom prst="line">
                <a:avLst/>
              </a:prstGeom>
              <a:noFill/>
              <a:ln w="38100">
                <a:solidFill>
                  <a:srgbClr val="0000FF"/>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8" name="Line 26"/>
              <p:cNvSpPr>
                <a:spLocks noChangeShapeType="1"/>
              </p:cNvSpPr>
              <p:nvPr/>
            </p:nvSpPr>
            <p:spPr bwMode="auto">
              <a:xfrm>
                <a:off x="1296" y="3216"/>
                <a:ext cx="0" cy="192"/>
              </a:xfrm>
              <a:prstGeom prst="line">
                <a:avLst/>
              </a:prstGeom>
              <a:noFill/>
              <a:ln w="38100">
                <a:solidFill>
                  <a:srgbClr val="0000FF"/>
                </a:solidFill>
                <a:prstDash val="dash"/>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9" name="Line 27"/>
              <p:cNvSpPr>
                <a:spLocks noChangeShapeType="1"/>
              </p:cNvSpPr>
              <p:nvPr/>
            </p:nvSpPr>
            <p:spPr bwMode="auto">
              <a:xfrm>
                <a:off x="1296" y="3408"/>
                <a:ext cx="3168" cy="0"/>
              </a:xfrm>
              <a:prstGeom prst="line">
                <a:avLst/>
              </a:prstGeom>
              <a:noFill/>
              <a:ln w="38100">
                <a:solidFill>
                  <a:srgbClr val="0000FF"/>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8704" name="Group 32"/>
            <p:cNvGrpSpPr>
              <a:grpSpLocks/>
            </p:cNvGrpSpPr>
            <p:nvPr/>
          </p:nvGrpSpPr>
          <p:grpSpPr bwMode="auto">
            <a:xfrm>
              <a:off x="1008" y="2016"/>
              <a:ext cx="3744" cy="336"/>
              <a:chOff x="1008" y="3216"/>
              <a:chExt cx="3744" cy="336"/>
            </a:xfrm>
          </p:grpSpPr>
          <p:sp>
            <p:nvSpPr>
              <p:cNvPr id="28700" name="Line 28"/>
              <p:cNvSpPr>
                <a:spLocks noChangeShapeType="1"/>
              </p:cNvSpPr>
              <p:nvPr/>
            </p:nvSpPr>
            <p:spPr bwMode="auto">
              <a:xfrm>
                <a:off x="1008" y="3216"/>
                <a:ext cx="0" cy="336"/>
              </a:xfrm>
              <a:prstGeom prst="line">
                <a:avLst/>
              </a:prstGeom>
              <a:noFill/>
              <a:ln w="38100">
                <a:solidFill>
                  <a:srgbClr val="0000FF"/>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1" name="Line 29"/>
              <p:cNvSpPr>
                <a:spLocks noChangeShapeType="1"/>
              </p:cNvSpPr>
              <p:nvPr/>
            </p:nvSpPr>
            <p:spPr bwMode="auto">
              <a:xfrm>
                <a:off x="4752" y="3216"/>
                <a:ext cx="0" cy="336"/>
              </a:xfrm>
              <a:prstGeom prst="line">
                <a:avLst/>
              </a:prstGeom>
              <a:noFill/>
              <a:ln w="38100">
                <a:solidFill>
                  <a:srgbClr val="0000FF"/>
                </a:solidFill>
                <a:prstDash val="dash"/>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2" name="Line 30"/>
              <p:cNvSpPr>
                <a:spLocks noChangeShapeType="1"/>
              </p:cNvSpPr>
              <p:nvPr/>
            </p:nvSpPr>
            <p:spPr bwMode="auto">
              <a:xfrm>
                <a:off x="1008" y="3552"/>
                <a:ext cx="3744" cy="0"/>
              </a:xfrm>
              <a:prstGeom prst="line">
                <a:avLst/>
              </a:prstGeom>
              <a:noFill/>
              <a:ln w="38100">
                <a:solidFill>
                  <a:srgbClr val="0000FF"/>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28706" name="Text Box 34"/>
          <p:cNvSpPr txBox="1">
            <a:spLocks noChangeArrowheads="1"/>
          </p:cNvSpPr>
          <p:nvPr/>
        </p:nvSpPr>
        <p:spPr bwMode="auto">
          <a:xfrm>
            <a:off x="838200" y="3810000"/>
            <a:ext cx="8153400"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defRPr kumimoji="1">
                <a:solidFill>
                  <a:schemeClr val="tx1"/>
                </a:solidFill>
                <a:latin typeface="Arial" pitchFamily="34" charset="0"/>
                <a:ea typeface="Arial Unicode MS" pitchFamily="50" charset="-128"/>
                <a:cs typeface="Arial Unicode MS" pitchFamily="50" charset="-128"/>
              </a:defRPr>
            </a:lvl1pPr>
            <a:lvl2pPr marL="800100" indent="-342900">
              <a:defRPr kumimoji="1">
                <a:solidFill>
                  <a:schemeClr val="tx1"/>
                </a:solidFill>
                <a:latin typeface="Arial" pitchFamily="34" charset="0"/>
                <a:ea typeface="Arial Unicode MS" pitchFamily="50" charset="-128"/>
                <a:cs typeface="Arial Unicode MS" pitchFamily="50" charset="-128"/>
              </a:defRPr>
            </a:lvl2pPr>
            <a:lvl3pPr marL="1257300" indent="-342900">
              <a:defRPr kumimoji="1">
                <a:solidFill>
                  <a:schemeClr val="tx1"/>
                </a:solidFill>
                <a:latin typeface="Arial" pitchFamily="34" charset="0"/>
                <a:ea typeface="Arial Unicode MS" pitchFamily="50" charset="-128"/>
                <a:cs typeface="Arial Unicode MS" pitchFamily="50" charset="-128"/>
              </a:defRPr>
            </a:lvl3pPr>
            <a:lvl4pPr marL="1714500" indent="-342900">
              <a:defRPr kumimoji="1">
                <a:solidFill>
                  <a:schemeClr val="tx1"/>
                </a:solidFill>
                <a:latin typeface="Arial" pitchFamily="34" charset="0"/>
                <a:ea typeface="Arial Unicode MS" pitchFamily="50" charset="-128"/>
                <a:cs typeface="Arial Unicode MS" pitchFamily="50" charset="-128"/>
              </a:defRPr>
            </a:lvl4pPr>
            <a:lvl5pPr marL="2171700" indent="-342900">
              <a:defRPr kumimoji="1">
                <a:solidFill>
                  <a:schemeClr val="tx1"/>
                </a:solidFill>
                <a:latin typeface="Arial" pitchFamily="34" charset="0"/>
                <a:ea typeface="Arial Unicode MS" pitchFamily="50" charset="-128"/>
                <a:cs typeface="Arial Unicode MS" pitchFamily="50" charset="-128"/>
              </a:defRPr>
            </a:lvl5pPr>
            <a:lvl6pPr marL="2628900" indent="-342900" fontAlgn="base">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3086100" indent="-342900" fontAlgn="base">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543300" indent="-342900" fontAlgn="base">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4000500" indent="-342900" fontAlgn="base">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a:spcBef>
                <a:spcPct val="50000"/>
              </a:spcBef>
              <a:buFontTx/>
              <a:buChar char="•"/>
            </a:pPr>
            <a:r>
              <a:rPr lang="en-US" altLang="ja-JP" sz="2800"/>
              <a:t>Add pseudo edges to get always convergence </a:t>
            </a:r>
          </a:p>
          <a:p>
            <a:pPr>
              <a:spcBef>
                <a:spcPct val="50000"/>
              </a:spcBef>
              <a:buFontTx/>
              <a:buChar char="•"/>
            </a:pPr>
            <a:r>
              <a:rPr lang="en-US" altLang="ja-JP" sz="2800"/>
              <a:t>Connect from each node to each non-connected node</a:t>
            </a:r>
          </a:p>
          <a:p>
            <a:pPr>
              <a:spcBef>
                <a:spcPct val="50000"/>
              </a:spcBef>
            </a:pPr>
            <a:r>
              <a:rPr lang="en-US" altLang="ja-JP" sz="2800"/>
              <a:t>  </a:t>
            </a:r>
          </a:p>
        </p:txBody>
      </p:sp>
      <p:graphicFrame>
        <p:nvGraphicFramePr>
          <p:cNvPr id="28708" name="Object 36"/>
          <p:cNvGraphicFramePr>
            <a:graphicFrameLocks noChangeAspect="1"/>
          </p:cNvGraphicFramePr>
          <p:nvPr/>
        </p:nvGraphicFramePr>
        <p:xfrm>
          <a:off x="1458913" y="5486400"/>
          <a:ext cx="6605587" cy="657225"/>
        </p:xfrm>
        <a:graphic>
          <a:graphicData uri="http://schemas.openxmlformats.org/presentationml/2006/ole">
            <p:oleObj spid="_x0000_s122886" name="数式" r:id="rId4" imgW="2552700" imgH="254000" progId="Equation.3">
              <p:embed/>
            </p:oleObj>
          </a:graphicData>
        </a:graphic>
      </p:graphicFrame>
    </p:spTree>
    <p:extLst>
      <p:ext uri="{BB962C8B-B14F-4D97-AF65-F5344CB8AC3E}">
        <p14:creationId xmlns="" xmlns:p14="http://schemas.microsoft.com/office/powerpoint/2010/main" val="940806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709"/>
                                        </p:tgtEl>
                                        <p:attrNameLst>
                                          <p:attrName>style.visibility</p:attrName>
                                        </p:attrNameLst>
                                      </p:cBhvr>
                                      <p:to>
                                        <p:strVal val="visible"/>
                                      </p:to>
                                    </p:set>
                                    <p:animEffect transition="in" filter="blinds(horizontal)">
                                      <p:cBhvr>
                                        <p:cTn id="7" dur="500"/>
                                        <p:tgtEl>
                                          <p:spTgt spid="28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ー 5"/>
          <p:cNvSpPr>
            <a:spLocks noGrp="1"/>
          </p:cNvSpPr>
          <p:nvPr>
            <p:ph type="sldNum" sz="quarter" idx="12"/>
          </p:nvPr>
        </p:nvSpPr>
        <p:spPr/>
        <p:txBody>
          <a:bodyPr/>
          <a:lstStyle/>
          <a:p>
            <a:fld id="{B7293577-1546-4665-AE6D-404AEEE566FA}" type="slidenum">
              <a:rPr lang="en-US" altLang="ja-JP"/>
              <a:pPr/>
              <a:t>77</a:t>
            </a:fld>
            <a:endParaRPr lang="en-US" altLang="ja-JP"/>
          </a:p>
        </p:txBody>
      </p:sp>
      <p:sp>
        <p:nvSpPr>
          <p:cNvPr id="32770" name="Rectangle 2"/>
          <p:cNvSpPr>
            <a:spLocks noGrp="1" noChangeArrowheads="1"/>
          </p:cNvSpPr>
          <p:nvPr>
            <p:ph type="title"/>
          </p:nvPr>
        </p:nvSpPr>
        <p:spPr/>
        <p:txBody>
          <a:bodyPr/>
          <a:lstStyle/>
          <a:p>
            <a:r>
              <a:rPr lang="en-US" altLang="ja-JP" sz="3600"/>
              <a:t>Prototyping Component Rank System</a:t>
            </a:r>
          </a:p>
        </p:txBody>
      </p:sp>
      <p:sp>
        <p:nvSpPr>
          <p:cNvPr id="32772" name="AutoShape 4"/>
          <p:cNvSpPr>
            <a:spLocks noChangeArrowheads="1"/>
          </p:cNvSpPr>
          <p:nvPr/>
        </p:nvSpPr>
        <p:spPr bwMode="auto">
          <a:xfrm>
            <a:off x="2286000" y="2286000"/>
            <a:ext cx="2209800" cy="838200"/>
          </a:xfrm>
          <a:prstGeom prst="roundRect">
            <a:avLst>
              <a:gd name="adj" fmla="val 16667"/>
            </a:avLst>
          </a:prstGeom>
          <a:solidFill>
            <a:srgbClr val="FFFF99"/>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similarity measure</a:t>
            </a:r>
          </a:p>
          <a:p>
            <a:pPr algn="ctr"/>
            <a:r>
              <a:rPr lang="en-US" altLang="ja-JP"/>
              <a:t>by SMMT</a:t>
            </a:r>
          </a:p>
        </p:txBody>
      </p:sp>
      <p:sp>
        <p:nvSpPr>
          <p:cNvPr id="32773" name="AutoShape 5"/>
          <p:cNvSpPr>
            <a:spLocks noChangeArrowheads="1"/>
          </p:cNvSpPr>
          <p:nvPr/>
        </p:nvSpPr>
        <p:spPr bwMode="auto">
          <a:xfrm>
            <a:off x="5410200" y="2286000"/>
            <a:ext cx="2133600" cy="762000"/>
          </a:xfrm>
          <a:prstGeom prst="roundRect">
            <a:avLst>
              <a:gd name="adj" fmla="val 16667"/>
            </a:avLst>
          </a:prstGeom>
          <a:solidFill>
            <a:srgbClr val="FFFF99"/>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use relation</a:t>
            </a:r>
          </a:p>
          <a:p>
            <a:pPr algn="ctr"/>
            <a:r>
              <a:rPr lang="en-US" altLang="ja-JP"/>
              <a:t>extraction </a:t>
            </a:r>
          </a:p>
        </p:txBody>
      </p:sp>
      <p:sp>
        <p:nvSpPr>
          <p:cNvPr id="32775" name="AutoShape 7"/>
          <p:cNvSpPr>
            <a:spLocks noChangeArrowheads="1"/>
          </p:cNvSpPr>
          <p:nvPr/>
        </p:nvSpPr>
        <p:spPr bwMode="auto">
          <a:xfrm>
            <a:off x="2286000" y="3581400"/>
            <a:ext cx="2209800" cy="762000"/>
          </a:xfrm>
          <a:prstGeom prst="roundRect">
            <a:avLst>
              <a:gd name="adj" fmla="val 16667"/>
            </a:avLst>
          </a:prstGeom>
          <a:solidFill>
            <a:srgbClr val="FFFF99"/>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clustering</a:t>
            </a:r>
          </a:p>
        </p:txBody>
      </p:sp>
      <p:sp>
        <p:nvSpPr>
          <p:cNvPr id="32776" name="AutoShape 8"/>
          <p:cNvSpPr>
            <a:spLocks noChangeArrowheads="1"/>
          </p:cNvSpPr>
          <p:nvPr/>
        </p:nvSpPr>
        <p:spPr bwMode="auto">
          <a:xfrm>
            <a:off x="5410200" y="3505200"/>
            <a:ext cx="2133600" cy="762000"/>
          </a:xfrm>
          <a:prstGeom prst="roundRect">
            <a:avLst>
              <a:gd name="adj" fmla="val 16667"/>
            </a:avLst>
          </a:prstGeom>
          <a:solidFill>
            <a:srgbClr val="FFFF99"/>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clustered graph </a:t>
            </a:r>
          </a:p>
          <a:p>
            <a:pPr algn="ctr"/>
            <a:r>
              <a:rPr lang="en-US" altLang="ja-JP"/>
              <a:t>construction </a:t>
            </a:r>
          </a:p>
        </p:txBody>
      </p:sp>
      <p:sp>
        <p:nvSpPr>
          <p:cNvPr id="32777" name="AutoShape 9"/>
          <p:cNvSpPr>
            <a:spLocks noChangeArrowheads="1"/>
          </p:cNvSpPr>
          <p:nvPr/>
        </p:nvSpPr>
        <p:spPr bwMode="auto">
          <a:xfrm>
            <a:off x="5410200" y="4876800"/>
            <a:ext cx="2209800" cy="762000"/>
          </a:xfrm>
          <a:prstGeom prst="roundRect">
            <a:avLst>
              <a:gd name="adj" fmla="val 16667"/>
            </a:avLst>
          </a:prstGeom>
          <a:solidFill>
            <a:srgbClr val="FFFF99"/>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node weight</a:t>
            </a:r>
          </a:p>
          <a:p>
            <a:pPr algn="ctr"/>
            <a:r>
              <a:rPr lang="en-US" altLang="ja-JP"/>
              <a:t>computation</a:t>
            </a:r>
          </a:p>
        </p:txBody>
      </p:sp>
      <p:sp>
        <p:nvSpPr>
          <p:cNvPr id="32778" name="AutoShape 10"/>
          <p:cNvSpPr>
            <a:spLocks noChangeArrowheads="1"/>
          </p:cNvSpPr>
          <p:nvPr/>
        </p:nvSpPr>
        <p:spPr bwMode="auto">
          <a:xfrm>
            <a:off x="2286000" y="4876800"/>
            <a:ext cx="2209800" cy="762000"/>
          </a:xfrm>
          <a:prstGeom prst="roundRect">
            <a:avLst>
              <a:gd name="adj" fmla="val 16667"/>
            </a:avLst>
          </a:prstGeom>
          <a:solidFill>
            <a:srgbClr val="FFFF99"/>
          </a:solidFill>
          <a:ln w="285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de-clustering to </a:t>
            </a:r>
          </a:p>
          <a:p>
            <a:pPr algn="ctr"/>
            <a:r>
              <a:rPr lang="en-US" altLang="ja-JP"/>
              <a:t>original graph</a:t>
            </a:r>
          </a:p>
        </p:txBody>
      </p:sp>
      <p:sp>
        <p:nvSpPr>
          <p:cNvPr id="32779" name="AutoShape 11"/>
          <p:cNvSpPr>
            <a:spLocks noChangeArrowheads="1"/>
          </p:cNvSpPr>
          <p:nvPr/>
        </p:nvSpPr>
        <p:spPr bwMode="auto">
          <a:xfrm rot="-5400000">
            <a:off x="1447800" y="1752600"/>
            <a:ext cx="381000" cy="533400"/>
          </a:xfrm>
          <a:prstGeom prst="downArrow">
            <a:avLst>
              <a:gd name="adj1" fmla="val 69167"/>
              <a:gd name="adj2" fmla="val 35298"/>
            </a:avLst>
          </a:prstGeom>
          <a:solidFill>
            <a:srgbClr val="99FF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32781" name="AutoShape 13"/>
          <p:cNvSpPr>
            <a:spLocks noChangeArrowheads="1"/>
          </p:cNvSpPr>
          <p:nvPr/>
        </p:nvSpPr>
        <p:spPr bwMode="auto">
          <a:xfrm>
            <a:off x="1828800" y="1752600"/>
            <a:ext cx="6096000" cy="4267200"/>
          </a:xfrm>
          <a:prstGeom prst="roundRect">
            <a:avLst>
              <a:gd name="adj" fmla="val 16667"/>
            </a:avLst>
          </a:prstGeom>
          <a:noFill/>
          <a:ln w="19050">
            <a:solidFill>
              <a:schemeClr val="tx1"/>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82" name="Line 14"/>
          <p:cNvSpPr>
            <a:spLocks noChangeShapeType="1"/>
          </p:cNvSpPr>
          <p:nvPr/>
        </p:nvSpPr>
        <p:spPr bwMode="auto">
          <a:xfrm>
            <a:off x="1981200" y="2057400"/>
            <a:ext cx="304800" cy="3810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84" name="Line 16"/>
          <p:cNvSpPr>
            <a:spLocks noChangeShapeType="1"/>
          </p:cNvSpPr>
          <p:nvPr/>
        </p:nvSpPr>
        <p:spPr bwMode="auto">
          <a:xfrm>
            <a:off x="1981200" y="2057400"/>
            <a:ext cx="3429000" cy="228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85" name="Line 17"/>
          <p:cNvSpPr>
            <a:spLocks noChangeShapeType="1"/>
          </p:cNvSpPr>
          <p:nvPr/>
        </p:nvSpPr>
        <p:spPr bwMode="auto">
          <a:xfrm>
            <a:off x="3276600" y="3124200"/>
            <a:ext cx="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87" name="Line 19"/>
          <p:cNvSpPr>
            <a:spLocks noChangeShapeType="1"/>
          </p:cNvSpPr>
          <p:nvPr/>
        </p:nvSpPr>
        <p:spPr bwMode="auto">
          <a:xfrm>
            <a:off x="6477000" y="3048000"/>
            <a:ext cx="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88" name="Line 20"/>
          <p:cNvSpPr>
            <a:spLocks noChangeShapeType="1"/>
          </p:cNvSpPr>
          <p:nvPr/>
        </p:nvSpPr>
        <p:spPr bwMode="auto">
          <a:xfrm>
            <a:off x="4495800" y="3886200"/>
            <a:ext cx="914400" cy="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89" name="Line 21"/>
          <p:cNvSpPr>
            <a:spLocks noChangeShapeType="1"/>
          </p:cNvSpPr>
          <p:nvPr/>
        </p:nvSpPr>
        <p:spPr bwMode="auto">
          <a:xfrm>
            <a:off x="6477000" y="426720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90" name="Line 22"/>
          <p:cNvSpPr>
            <a:spLocks noChangeShapeType="1"/>
          </p:cNvSpPr>
          <p:nvPr/>
        </p:nvSpPr>
        <p:spPr bwMode="auto">
          <a:xfrm flipH="1">
            <a:off x="4495800" y="5257800"/>
            <a:ext cx="914400" cy="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91" name="Line 23"/>
          <p:cNvSpPr>
            <a:spLocks noChangeShapeType="1"/>
          </p:cNvSpPr>
          <p:nvPr/>
        </p:nvSpPr>
        <p:spPr bwMode="auto">
          <a:xfrm flipH="1">
            <a:off x="1828800" y="5257800"/>
            <a:ext cx="457200" cy="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93" name="AutoShape 25"/>
          <p:cNvSpPr>
            <a:spLocks noChangeArrowheads="1"/>
          </p:cNvSpPr>
          <p:nvPr/>
        </p:nvSpPr>
        <p:spPr bwMode="auto">
          <a:xfrm rot="5400000" flipH="1">
            <a:off x="1371600" y="4991100"/>
            <a:ext cx="381000" cy="533400"/>
          </a:xfrm>
          <a:prstGeom prst="downArrow">
            <a:avLst>
              <a:gd name="adj1" fmla="val 69167"/>
              <a:gd name="adj2" fmla="val 35298"/>
            </a:avLst>
          </a:prstGeom>
          <a:solidFill>
            <a:srgbClr val="99FF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32794" name="Text Box 26"/>
          <p:cNvSpPr txBox="1">
            <a:spLocks noChangeArrowheads="1"/>
          </p:cNvSpPr>
          <p:nvPr/>
        </p:nvSpPr>
        <p:spPr bwMode="auto">
          <a:xfrm>
            <a:off x="1371600" y="1524000"/>
            <a:ext cx="5683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t>input</a:t>
            </a:r>
          </a:p>
        </p:txBody>
      </p:sp>
      <p:sp>
        <p:nvSpPr>
          <p:cNvPr id="32795" name="Text Box 27"/>
          <p:cNvSpPr txBox="1">
            <a:spLocks noChangeArrowheads="1"/>
          </p:cNvSpPr>
          <p:nvPr/>
        </p:nvSpPr>
        <p:spPr bwMode="auto">
          <a:xfrm>
            <a:off x="1244600" y="4800600"/>
            <a:ext cx="6762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t>output</a:t>
            </a:r>
          </a:p>
        </p:txBody>
      </p:sp>
      <p:sp>
        <p:nvSpPr>
          <p:cNvPr id="32797" name="AutoShape 29"/>
          <p:cNvSpPr>
            <a:spLocks noChangeArrowheads="1"/>
          </p:cNvSpPr>
          <p:nvPr/>
        </p:nvSpPr>
        <p:spPr bwMode="auto">
          <a:xfrm>
            <a:off x="381000" y="1752600"/>
            <a:ext cx="304800" cy="381000"/>
          </a:xfrm>
          <a:prstGeom prst="foldedCorner">
            <a:avLst>
              <a:gd name="adj" fmla="val 125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98" name="AutoShape 30"/>
          <p:cNvSpPr>
            <a:spLocks noChangeArrowheads="1"/>
          </p:cNvSpPr>
          <p:nvPr/>
        </p:nvSpPr>
        <p:spPr bwMode="auto">
          <a:xfrm>
            <a:off x="533400" y="1905000"/>
            <a:ext cx="304800" cy="3810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99" name="AutoShape 31"/>
          <p:cNvSpPr>
            <a:spLocks noChangeArrowheads="1"/>
          </p:cNvSpPr>
          <p:nvPr/>
        </p:nvSpPr>
        <p:spPr bwMode="auto">
          <a:xfrm>
            <a:off x="685800" y="2057400"/>
            <a:ext cx="304800" cy="3810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800" name="Text Box 32"/>
          <p:cNvSpPr txBox="1">
            <a:spLocks noChangeArrowheads="1"/>
          </p:cNvSpPr>
          <p:nvPr/>
        </p:nvSpPr>
        <p:spPr bwMode="auto">
          <a:xfrm>
            <a:off x="152400" y="2551113"/>
            <a:ext cx="1568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.java file =</a:t>
            </a:r>
          </a:p>
          <a:p>
            <a:r>
              <a:rPr lang="en-US" altLang="ja-JP"/>
              <a:t>    component</a:t>
            </a:r>
          </a:p>
        </p:txBody>
      </p:sp>
      <p:sp>
        <p:nvSpPr>
          <p:cNvPr id="32801" name="Text Box 33"/>
          <p:cNvSpPr txBox="1">
            <a:spLocks noChangeArrowheads="1"/>
          </p:cNvSpPr>
          <p:nvPr/>
        </p:nvSpPr>
        <p:spPr bwMode="auto">
          <a:xfrm>
            <a:off x="228600" y="5486400"/>
            <a:ext cx="1524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ja-JP"/>
              <a:t>component-rank pairs</a:t>
            </a:r>
          </a:p>
        </p:txBody>
      </p:sp>
      <p:sp>
        <p:nvSpPr>
          <p:cNvPr id="32802" name="AutoShape 34"/>
          <p:cNvSpPr>
            <a:spLocks noChangeArrowheads="1"/>
          </p:cNvSpPr>
          <p:nvPr/>
        </p:nvSpPr>
        <p:spPr bwMode="auto">
          <a:xfrm>
            <a:off x="609600" y="4876800"/>
            <a:ext cx="381000" cy="5334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803" name="AutoShape 35"/>
          <p:cNvSpPr>
            <a:spLocks noChangeArrowheads="1"/>
          </p:cNvSpPr>
          <p:nvPr/>
        </p:nvSpPr>
        <p:spPr bwMode="auto">
          <a:xfrm>
            <a:off x="7092950" y="1196975"/>
            <a:ext cx="2374900" cy="1290638"/>
          </a:xfrm>
          <a:prstGeom prst="wedgeRectCallout">
            <a:avLst>
              <a:gd name="adj1" fmla="val -31954"/>
              <a:gd name="adj2" fmla="val 7595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buFontTx/>
              <a:buChar char="•"/>
            </a:pPr>
            <a:r>
              <a:rPr lang="en-US" altLang="ja-JP"/>
              <a:t>inheritance</a:t>
            </a:r>
          </a:p>
          <a:p>
            <a:pPr>
              <a:buFontTx/>
              <a:buChar char="•"/>
            </a:pPr>
            <a:r>
              <a:rPr lang="en-US" altLang="ja-JP"/>
              <a:t>method call</a:t>
            </a:r>
          </a:p>
          <a:p>
            <a:pPr>
              <a:buFontTx/>
              <a:buChar char="•"/>
            </a:pPr>
            <a:r>
              <a:rPr lang="en-US" altLang="ja-JP"/>
              <a:t>attribute access</a:t>
            </a:r>
          </a:p>
          <a:p>
            <a:pPr>
              <a:buFontTx/>
              <a:buChar char="•"/>
            </a:pPr>
            <a:r>
              <a:rPr lang="en-US" altLang="ja-JP"/>
              <a:t>abstract class impl.</a:t>
            </a:r>
          </a:p>
        </p:txBody>
      </p:sp>
      <p:sp>
        <p:nvSpPr>
          <p:cNvPr id="32804" name="AutoShape 36"/>
          <p:cNvSpPr>
            <a:spLocks noChangeArrowheads="1"/>
          </p:cNvSpPr>
          <p:nvPr/>
        </p:nvSpPr>
        <p:spPr bwMode="auto">
          <a:xfrm>
            <a:off x="3563938" y="4149725"/>
            <a:ext cx="2916237" cy="863600"/>
          </a:xfrm>
          <a:prstGeom prst="wedgeRectCallout">
            <a:avLst>
              <a:gd name="adj1" fmla="val 17282"/>
              <a:gd name="adj2" fmla="val 60662"/>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ltLang="ja-JP"/>
              <a:t>weight ratio </a:t>
            </a:r>
            <a:r>
              <a:rPr lang="en-US" altLang="ja-JP" i="1"/>
              <a:t>p </a:t>
            </a:r>
            <a:r>
              <a:rPr lang="en-US" altLang="ja-JP"/>
              <a:t>between real and pseudo edges : 0.85 </a:t>
            </a:r>
          </a:p>
        </p:txBody>
      </p:sp>
      <p:sp>
        <p:nvSpPr>
          <p:cNvPr id="32805" name="AutoShape 37"/>
          <p:cNvSpPr>
            <a:spLocks noChangeArrowheads="1"/>
          </p:cNvSpPr>
          <p:nvPr/>
        </p:nvSpPr>
        <p:spPr bwMode="auto">
          <a:xfrm>
            <a:off x="0" y="3141663"/>
            <a:ext cx="2819400" cy="720725"/>
          </a:xfrm>
          <a:prstGeom prst="wedgeRectCallout">
            <a:avLst>
              <a:gd name="adj1" fmla="val 31194"/>
              <a:gd name="adj2" fmla="val 68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ltLang="ja-JP"/>
              <a:t>similarity criterion </a:t>
            </a:r>
            <a:r>
              <a:rPr lang="en-US" altLang="ja-JP" i="1"/>
              <a:t>t</a:t>
            </a:r>
            <a:r>
              <a:rPr lang="en-US" altLang="ja-JP"/>
              <a:t>:</a:t>
            </a:r>
          </a:p>
          <a:p>
            <a:r>
              <a:rPr lang="en-US" altLang="ja-JP"/>
              <a:t> sharing 80% statements</a:t>
            </a:r>
          </a:p>
        </p:txBody>
      </p:sp>
      <p:sp>
        <p:nvSpPr>
          <p:cNvPr id="32806" name="AutoShape 38"/>
          <p:cNvSpPr>
            <a:spLocks noChangeArrowheads="1"/>
          </p:cNvSpPr>
          <p:nvPr/>
        </p:nvSpPr>
        <p:spPr bwMode="auto">
          <a:xfrm>
            <a:off x="6705600" y="5805488"/>
            <a:ext cx="2438400" cy="719137"/>
          </a:xfrm>
          <a:prstGeom prst="wedgeRectCallout">
            <a:avLst>
              <a:gd name="adj1" fmla="val -32162"/>
              <a:gd name="adj2" fmla="val -9393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ltLang="ja-JP"/>
              <a:t>equal distribution ratio </a:t>
            </a:r>
            <a:r>
              <a:rPr lang="en-US" altLang="ja-JP" i="1"/>
              <a:t>d </a:t>
            </a:r>
            <a:r>
              <a:rPr lang="en-US" altLang="ja-JP"/>
              <a:t>to outgoing edges</a:t>
            </a:r>
          </a:p>
        </p:txBody>
      </p:sp>
    </p:spTree>
    <p:extLst>
      <p:ext uri="{BB962C8B-B14F-4D97-AF65-F5344CB8AC3E}">
        <p14:creationId xmlns="" xmlns:p14="http://schemas.microsoft.com/office/powerpoint/2010/main" val="1849866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03"/>
                                        </p:tgtEl>
                                        <p:attrNameLst>
                                          <p:attrName>style.visibility</p:attrName>
                                        </p:attrNameLst>
                                      </p:cBhvr>
                                      <p:to>
                                        <p:strVal val="visible"/>
                                      </p:to>
                                    </p:set>
                                    <p:animEffect transition="in" filter="blinds(horizontal)">
                                      <p:cBhvr>
                                        <p:cTn id="7" dur="500"/>
                                        <p:tgtEl>
                                          <p:spTgt spid="32803"/>
                                        </p:tgtEl>
                                      </p:cBhvr>
                                    </p:animEffect>
                                  </p:childTnLst>
                                  <p:subTnLst>
                                    <p:set>
                                      <p:cBhvr override="childStyle">
                                        <p:cTn dur="1" fill="hold" display="0" masterRel="nextClick" afterEffect="1"/>
                                        <p:tgtEl>
                                          <p:spTgt spid="3280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805"/>
                                        </p:tgtEl>
                                        <p:attrNameLst>
                                          <p:attrName>style.visibility</p:attrName>
                                        </p:attrNameLst>
                                      </p:cBhvr>
                                      <p:to>
                                        <p:strVal val="visible"/>
                                      </p:to>
                                    </p:set>
                                    <p:animEffect transition="in" filter="blinds(horizontal)">
                                      <p:cBhvr>
                                        <p:cTn id="12" dur="500"/>
                                        <p:tgtEl>
                                          <p:spTgt spid="32805"/>
                                        </p:tgtEl>
                                      </p:cBhvr>
                                    </p:animEffect>
                                  </p:childTnLst>
                                  <p:subTnLst>
                                    <p:set>
                                      <p:cBhvr override="childStyle">
                                        <p:cTn dur="1" fill="hold" display="0" masterRel="nextClick" afterEffect="1"/>
                                        <p:tgtEl>
                                          <p:spTgt spid="3280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804"/>
                                        </p:tgtEl>
                                        <p:attrNameLst>
                                          <p:attrName>style.visibility</p:attrName>
                                        </p:attrNameLst>
                                      </p:cBhvr>
                                      <p:to>
                                        <p:strVal val="visible"/>
                                      </p:to>
                                    </p:set>
                                    <p:animEffect transition="in" filter="blinds(horizontal)">
                                      <p:cBhvr>
                                        <p:cTn id="17" dur="500"/>
                                        <p:tgtEl>
                                          <p:spTgt spid="32804"/>
                                        </p:tgtEl>
                                      </p:cBhvr>
                                    </p:animEffect>
                                  </p:childTnLst>
                                  <p:subTnLst>
                                    <p:set>
                                      <p:cBhvr override="childStyle">
                                        <p:cTn dur="1" fill="hold" display="0" masterRel="nextClick" afterEffect="1"/>
                                        <p:tgtEl>
                                          <p:spTgt spid="32804"/>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806"/>
                                        </p:tgtEl>
                                        <p:attrNameLst>
                                          <p:attrName>style.visibility</p:attrName>
                                        </p:attrNameLst>
                                      </p:cBhvr>
                                      <p:to>
                                        <p:strVal val="visible"/>
                                      </p:to>
                                    </p:set>
                                    <p:animEffect transition="in" filter="blinds(horizontal)">
                                      <p:cBhvr>
                                        <p:cTn id="22" dur="500"/>
                                        <p:tgtEl>
                                          <p:spTgt spid="32806"/>
                                        </p:tgtEl>
                                      </p:cBhvr>
                                    </p:animEffect>
                                  </p:childTnLst>
                                  <p:subTnLst>
                                    <p:set>
                                      <p:cBhvr override="childStyle">
                                        <p:cTn dur="1" fill="hold" display="0" masterRel="nextClick" afterEffect="1"/>
                                        <p:tgtEl>
                                          <p:spTgt spid="328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3" grpId="0" animBg="1" autoUpdateAnimBg="0"/>
      <p:bldP spid="32804" grpId="0" animBg="1" autoUpdateAnimBg="0"/>
      <p:bldP spid="32805" grpId="0" animBg="1" autoUpdateAnimBg="0"/>
      <p:bldP spid="32806"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5"/>
          <p:cNvSpPr>
            <a:spLocks noGrp="1"/>
          </p:cNvSpPr>
          <p:nvPr>
            <p:ph type="sldNum" sz="quarter" idx="12"/>
          </p:nvPr>
        </p:nvSpPr>
        <p:spPr/>
        <p:txBody>
          <a:bodyPr/>
          <a:lstStyle/>
          <a:p>
            <a:fld id="{BBB485D9-76E3-4212-A884-9F8F50CFF8A1}" type="slidenum">
              <a:rPr lang="en-US" altLang="ja-JP"/>
              <a:pPr/>
              <a:t>78</a:t>
            </a:fld>
            <a:endParaRPr lang="en-US" altLang="ja-JP"/>
          </a:p>
        </p:txBody>
      </p:sp>
      <p:sp>
        <p:nvSpPr>
          <p:cNvPr id="36876" name="Rectangle 12"/>
          <p:cNvSpPr>
            <a:spLocks noChangeArrowheads="1"/>
          </p:cNvSpPr>
          <p:nvPr/>
        </p:nvSpPr>
        <p:spPr bwMode="auto">
          <a:xfrm>
            <a:off x="990600" y="5562600"/>
            <a:ext cx="7315200" cy="304800"/>
          </a:xfrm>
          <a:prstGeom prst="rect">
            <a:avLst/>
          </a:prstGeom>
          <a:solidFill>
            <a:srgbClr val="FF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873" name="Rectangle 9"/>
          <p:cNvSpPr>
            <a:spLocks noChangeArrowheads="1"/>
          </p:cNvSpPr>
          <p:nvPr/>
        </p:nvSpPr>
        <p:spPr bwMode="auto">
          <a:xfrm>
            <a:off x="1003300" y="5029200"/>
            <a:ext cx="7315200" cy="5334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872" name="Rectangle 8"/>
          <p:cNvSpPr>
            <a:spLocks noChangeArrowheads="1"/>
          </p:cNvSpPr>
          <p:nvPr/>
        </p:nvSpPr>
        <p:spPr bwMode="auto">
          <a:xfrm>
            <a:off x="1003300" y="3352800"/>
            <a:ext cx="7315200" cy="5334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6877" name="Group 13"/>
          <p:cNvGrpSpPr>
            <a:grpSpLocks/>
          </p:cNvGrpSpPr>
          <p:nvPr/>
        </p:nvGrpSpPr>
        <p:grpSpPr bwMode="auto">
          <a:xfrm>
            <a:off x="990600" y="3048000"/>
            <a:ext cx="7315200" cy="1981200"/>
            <a:chOff x="624" y="1920"/>
            <a:chExt cx="4608" cy="1248"/>
          </a:xfrm>
        </p:grpSpPr>
        <p:sp>
          <p:nvSpPr>
            <p:cNvPr id="36875" name="Rectangle 11"/>
            <p:cNvSpPr>
              <a:spLocks noChangeArrowheads="1"/>
            </p:cNvSpPr>
            <p:nvPr/>
          </p:nvSpPr>
          <p:spPr bwMode="auto">
            <a:xfrm>
              <a:off x="624" y="2976"/>
              <a:ext cx="4608" cy="19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874" name="Rectangle 10"/>
            <p:cNvSpPr>
              <a:spLocks noChangeArrowheads="1"/>
            </p:cNvSpPr>
            <p:nvPr/>
          </p:nvSpPr>
          <p:spPr bwMode="auto">
            <a:xfrm>
              <a:off x="624" y="1920"/>
              <a:ext cx="4608" cy="72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6866" name="Rectangle 2"/>
          <p:cNvSpPr>
            <a:spLocks noGrp="1" noChangeArrowheads="1"/>
          </p:cNvSpPr>
          <p:nvPr>
            <p:ph type="title"/>
          </p:nvPr>
        </p:nvSpPr>
        <p:spPr>
          <a:xfrm>
            <a:off x="457200" y="569913"/>
            <a:ext cx="8229600" cy="725487"/>
          </a:xfrm>
        </p:spPr>
        <p:txBody>
          <a:bodyPr/>
          <a:lstStyle/>
          <a:p>
            <a:r>
              <a:rPr lang="en-US" altLang="ja-JP" sz="2400"/>
              <a:t>Experiment 2:</a:t>
            </a:r>
            <a:r>
              <a:rPr lang="en-US" altLang="ja-JP"/>
              <a:t/>
            </a:r>
            <a:br>
              <a:rPr lang="en-US" altLang="ja-JP"/>
            </a:br>
            <a:r>
              <a:rPr lang="en-US" altLang="ja-JP" sz="3600"/>
              <a:t>Collection of SE Tools and Libraries</a:t>
            </a:r>
          </a:p>
        </p:txBody>
      </p:sp>
      <p:sp>
        <p:nvSpPr>
          <p:cNvPr id="36867" name="Rectangle 3"/>
          <p:cNvSpPr>
            <a:spLocks noGrp="1" noChangeArrowheads="1"/>
          </p:cNvSpPr>
          <p:nvPr>
            <p:ph type="body" idx="1"/>
          </p:nvPr>
        </p:nvSpPr>
        <p:spPr>
          <a:xfrm>
            <a:off x="2051050" y="1600200"/>
            <a:ext cx="7092950" cy="990600"/>
          </a:xfrm>
        </p:spPr>
        <p:txBody>
          <a:bodyPr/>
          <a:lstStyle/>
          <a:p>
            <a:pPr lvl="1">
              <a:lnSpc>
                <a:spcPct val="90000"/>
              </a:lnSpc>
            </a:pPr>
            <a:r>
              <a:rPr lang="en-US" altLang="ja-JP" sz="1800"/>
              <a:t>CK metrics measurement tools, component rank system</a:t>
            </a:r>
          </a:p>
          <a:p>
            <a:pPr lvl="1">
              <a:lnSpc>
                <a:spcPct val="90000"/>
              </a:lnSpc>
            </a:pPr>
            <a:r>
              <a:rPr lang="en-US" altLang="ja-JP" sz="1800"/>
              <a:t> ANTLR, JAMA, Caffe Cappuccino</a:t>
            </a:r>
          </a:p>
          <a:p>
            <a:pPr lvl="1">
              <a:lnSpc>
                <a:spcPct val="90000"/>
              </a:lnSpc>
            </a:pPr>
            <a:r>
              <a:rPr lang="en-US" altLang="ja-JP" sz="2000"/>
              <a:t>582 components</a:t>
            </a:r>
            <a:endParaRPr lang="en-US" altLang="ja-JP"/>
          </a:p>
        </p:txBody>
      </p:sp>
      <p:sp>
        <p:nvSpPr>
          <p:cNvPr id="36869" name="Text Box 5"/>
          <p:cNvSpPr txBox="1">
            <a:spLocks noChangeArrowheads="1"/>
          </p:cNvSpPr>
          <p:nvPr/>
        </p:nvSpPr>
        <p:spPr bwMode="auto">
          <a:xfrm>
            <a:off x="990600" y="2590800"/>
            <a:ext cx="5794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t>rank</a:t>
            </a:r>
          </a:p>
        </p:txBody>
      </p:sp>
      <p:sp>
        <p:nvSpPr>
          <p:cNvPr id="36870" name="Text Box 6"/>
          <p:cNvSpPr txBox="1">
            <a:spLocks noChangeArrowheads="1"/>
          </p:cNvSpPr>
          <p:nvPr/>
        </p:nvSpPr>
        <p:spPr bwMode="auto">
          <a:xfrm>
            <a:off x="1676400" y="2590800"/>
            <a:ext cx="12112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t>class name</a:t>
            </a:r>
          </a:p>
        </p:txBody>
      </p:sp>
      <p:sp>
        <p:nvSpPr>
          <p:cNvPr id="36871" name="Text Box 7"/>
          <p:cNvSpPr txBox="1">
            <a:spLocks noChangeArrowheads="1"/>
          </p:cNvSpPr>
          <p:nvPr/>
        </p:nvSpPr>
        <p:spPr bwMode="auto">
          <a:xfrm>
            <a:off x="7459663" y="2590800"/>
            <a:ext cx="76993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t>weight</a:t>
            </a:r>
          </a:p>
        </p:txBody>
      </p:sp>
      <p:sp>
        <p:nvSpPr>
          <p:cNvPr id="36868" name="Text Box 4"/>
          <p:cNvSpPr txBox="1">
            <a:spLocks noChangeArrowheads="1"/>
          </p:cNvSpPr>
          <p:nvPr/>
        </p:nvSpPr>
        <p:spPr bwMode="auto">
          <a:xfrm>
            <a:off x="990600" y="3013075"/>
            <a:ext cx="7337425" cy="33972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itchFamily="18" charset="0"/>
              </a:rPr>
              <a:t>1   antlr.Token 		 				0.10727</a:t>
            </a:r>
          </a:p>
          <a:p>
            <a:r>
              <a:rPr lang="en-US" altLang="ja-JP">
                <a:latin typeface="Times New Roman" pitchFamily="18" charset="0"/>
              </a:rPr>
              <a:t>2   antlr.debug.Event		 			0.06189</a:t>
            </a:r>
          </a:p>
          <a:p>
            <a:r>
              <a:rPr lang="en-US" altLang="ja-JP">
                <a:latin typeface="Times New Roman" pitchFamily="18" charset="0"/>
              </a:rPr>
              <a:t>2   antlr.debug.NewLineEvent				0.06189</a:t>
            </a:r>
          </a:p>
          <a:p>
            <a:r>
              <a:rPr lang="en-US" altLang="ja-JP">
                <a:latin typeface="Times New Roman" pitchFamily="18" charset="0"/>
              </a:rPr>
              <a:t>4   antlr.collections.impl.Vector				0.05434</a:t>
            </a:r>
          </a:p>
          <a:p>
            <a:r>
              <a:rPr lang="en-US" altLang="ja-JP">
                <a:latin typeface="Times New Roman" pitchFamily="18" charset="0"/>
              </a:rPr>
              <a:t>5   jp.gr.java_conf.keisuken.text.html.HtmlParameter		0.05246</a:t>
            </a:r>
          </a:p>
          <a:p>
            <a:r>
              <a:rPr lang="en-US" altLang="ja-JP">
                <a:latin typeface="Times New Roman" pitchFamily="18" charset="0"/>
              </a:rPr>
              <a:t>6   jp.gr.java_conf.keisuken.net.server.ServerProperties		0.03699</a:t>
            </a:r>
          </a:p>
          <a:p>
            <a:r>
              <a:rPr lang="en-US" altLang="ja-JP">
                <a:latin typeface="Times New Roman" pitchFamily="18" charset="0"/>
              </a:rPr>
              <a:t>7   Jama.Matrix 						0.01564</a:t>
            </a:r>
          </a:p>
          <a:p>
            <a:r>
              <a:rPr lang="en-US" altLang="ja-JP">
                <a:latin typeface="Times New Roman" pitchFamily="18" charset="0"/>
              </a:rPr>
              <a:t>8    jp.gr.java_conf.keisuken.util.IntegerArray			0.01390</a:t>
            </a:r>
          </a:p>
          <a:p>
            <a:r>
              <a:rPr lang="en-US" altLang="ja-JP">
                <a:latin typeface="Times New Roman" pitchFamily="18" charset="0"/>
              </a:rPr>
              <a:t>8    jp.gr.java_conf.keisuken.util.LongArray			0.01390</a:t>
            </a:r>
          </a:p>
          <a:p>
            <a:r>
              <a:rPr lang="en-US" altLang="ja-JP">
                <a:latin typeface="Times New Roman" pitchFamily="18" charset="0"/>
              </a:rPr>
              <a:t>10   jp.ac.osaka_u.es.ics.iip_lab.metrics.parser.IdentifierInfo 	0.01365</a:t>
            </a:r>
          </a:p>
          <a:p>
            <a:r>
              <a:rPr lang="en-US" altLang="ja-JP">
                <a:latin typeface="Times New Roman" pitchFamily="18" charset="0"/>
              </a:rPr>
              <a:t>        ...							  ...</a:t>
            </a:r>
          </a:p>
          <a:p>
            <a:r>
              <a:rPr lang="en-US" altLang="ja-JP">
                <a:latin typeface="Times New Roman" pitchFamily="18" charset="0"/>
              </a:rPr>
              <a:t>418 cktool_new.examples.Main				0.00050</a:t>
            </a:r>
          </a:p>
        </p:txBody>
      </p:sp>
    </p:spTree>
    <p:extLst>
      <p:ext uri="{BB962C8B-B14F-4D97-AF65-F5344CB8AC3E}">
        <p14:creationId xmlns="" xmlns:p14="http://schemas.microsoft.com/office/powerpoint/2010/main" val="3193549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blinds(horizontal)">
                                      <p:cBhvr>
                                        <p:cTn id="7" dur="500"/>
                                        <p:tgtEl>
                                          <p:spTgt spid="36872"/>
                                        </p:tgtEl>
                                      </p:cBhvr>
                                    </p:animEffect>
                                  </p:childTnLst>
                                  <p:subTnLst>
                                    <p:set>
                                      <p:cBhvr override="childStyle">
                                        <p:cTn dur="1" fill="hold" display="0" masterRel="nextClick" afterEffect="1"/>
                                        <p:tgtEl>
                                          <p:spTgt spid="3687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blinds(horizontal)">
                                      <p:cBhvr>
                                        <p:cTn id="12" dur="500"/>
                                        <p:tgtEl>
                                          <p:spTgt spid="36873"/>
                                        </p:tgtEl>
                                      </p:cBhvr>
                                    </p:animEffect>
                                  </p:childTnLst>
                                  <p:subTnLst>
                                    <p:set>
                                      <p:cBhvr override="childStyle">
                                        <p:cTn dur="1" fill="hold" display="0" masterRel="nextClick" afterEffect="1"/>
                                        <p:tgtEl>
                                          <p:spTgt spid="3687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6877"/>
                                        </p:tgtEl>
                                        <p:attrNameLst>
                                          <p:attrName>style.visibility</p:attrName>
                                        </p:attrNameLst>
                                      </p:cBhvr>
                                      <p:to>
                                        <p:strVal val="visible"/>
                                      </p:to>
                                    </p:set>
                                    <p:animEffect transition="in" filter="box(in)">
                                      <p:cBhvr>
                                        <p:cTn id="17" dur="500"/>
                                        <p:tgtEl>
                                          <p:spTgt spid="368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76"/>
                                        </p:tgtEl>
                                        <p:attrNameLst>
                                          <p:attrName>style.visibility</p:attrName>
                                        </p:attrNameLst>
                                      </p:cBhvr>
                                      <p:to>
                                        <p:strVal val="visible"/>
                                      </p:to>
                                    </p:set>
                                    <p:animEffect transition="in" filter="blinds(horizontal)">
                                      <p:cBhvr>
                                        <p:cTn id="22" dur="5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animBg="1"/>
      <p:bldP spid="36873" grpId="0" animBg="1"/>
      <p:bldP spid="3687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p:txBody>
          <a:bodyPr/>
          <a:lstStyle/>
          <a:p>
            <a:fld id="{CD5F19BA-1615-4A26-B1F5-41A30D2D122C}" type="slidenum">
              <a:rPr lang="en-US" altLang="ja-JP"/>
              <a:pPr/>
              <a:t>79</a:t>
            </a:fld>
            <a:endParaRPr lang="en-US" altLang="ja-JP"/>
          </a:p>
        </p:txBody>
      </p:sp>
      <p:sp>
        <p:nvSpPr>
          <p:cNvPr id="40965" name="Rectangle 5"/>
          <p:cNvSpPr>
            <a:spLocks noChangeArrowheads="1"/>
          </p:cNvSpPr>
          <p:nvPr/>
        </p:nvSpPr>
        <p:spPr bwMode="auto">
          <a:xfrm>
            <a:off x="1676400" y="2590800"/>
            <a:ext cx="5638800" cy="609600"/>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964" name="Text Box 4"/>
          <p:cNvSpPr txBox="1">
            <a:spLocks noChangeArrowheads="1"/>
          </p:cNvSpPr>
          <p:nvPr/>
        </p:nvSpPr>
        <p:spPr bwMode="auto">
          <a:xfrm>
            <a:off x="1676400" y="2590800"/>
            <a:ext cx="5622925" cy="39465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Times New Roman" pitchFamily="18" charset="0"/>
              </a:rPr>
              <a:t>1(67)	enhydra3.1 ... dom.Node             	0.029110</a:t>
            </a:r>
          </a:p>
          <a:p>
            <a:r>
              <a:rPr lang="en-US" altLang="ja-JP">
                <a:latin typeface="Times New Roman" pitchFamily="18" charset="0"/>
              </a:rPr>
              <a:t>2(169)	saxon7_0 ... saxon.om.NodeInfo        	0.000969</a:t>
            </a:r>
          </a:p>
          <a:p>
            <a:r>
              <a:rPr lang="en-US" altLang="ja-JP">
                <a:latin typeface="Times New Roman" pitchFamily="18" charset="0"/>
              </a:rPr>
              <a:t>3(275)	saxon7_0 ... saxon.pattern.NodeTest    	0.000437</a:t>
            </a:r>
          </a:p>
          <a:p>
            <a:r>
              <a:rPr lang="en-US" altLang="ja-JP">
                <a:latin typeface="Times New Roman" pitchFamily="18" charset="0"/>
              </a:rPr>
              <a:t>4(316)	enhydra3.1 ... dom.DocumentImpl   	0.000368</a:t>
            </a:r>
          </a:p>
          <a:p>
            <a:r>
              <a:rPr lang="en-US" altLang="ja-JP">
                <a:latin typeface="Times New Roman" pitchFamily="18" charset="0"/>
              </a:rPr>
              <a:t>5(355)	saxon7_0 ... saxon.pattern.Pattern     	0.000324</a:t>
            </a:r>
          </a:p>
          <a:p>
            <a:r>
              <a:rPr lang="en-US" altLang="ja-JP">
                <a:latin typeface="Times New Roman" pitchFamily="18" charset="0"/>
              </a:rPr>
              <a:t>6(382)	saxon7_0 ... saxon.Controller          	0.000296</a:t>
            </a:r>
          </a:p>
          <a:p>
            <a:r>
              <a:rPr lang="en-US" altLang="ja-JP">
                <a:latin typeface="Times New Roman" pitchFamily="18" charset="0"/>
              </a:rPr>
              <a:t>7(437)	enhydra3.1 ... xslt.XSLTEngineImpl 	0.000241</a:t>
            </a:r>
          </a:p>
          <a:p>
            <a:r>
              <a:rPr lang="en-US" altLang="ja-JP">
                <a:latin typeface="Times New Roman" pitchFamily="18" charset="0"/>
              </a:rPr>
              <a:t>8(446)	enhydra3.1 ... dom.ElementImpl    	0.000235</a:t>
            </a:r>
          </a:p>
          <a:p>
            <a:r>
              <a:rPr lang="en-US" altLang="ja-JP">
                <a:latin typeface="Times New Roman" pitchFamily="18" charset="0"/>
              </a:rPr>
              <a:t>9(500)	saxon7_0 ... saxon.style.StyleElement 	0.000202</a:t>
            </a:r>
          </a:p>
          <a:p>
            <a:r>
              <a:rPr lang="en-US" altLang="ja-JP">
                <a:latin typeface="Times New Roman" pitchFamily="18" charset="0"/>
              </a:rPr>
              <a:t>10(506)	saxon7_0 ... saxon.tree.NodeImpl       	0.000198</a:t>
            </a:r>
          </a:p>
          <a:p>
            <a:r>
              <a:rPr lang="en-US" altLang="ja-JP">
                <a:latin typeface="Times New Roman" pitchFamily="18" charset="0"/>
              </a:rPr>
              <a:t>  ...					  ...</a:t>
            </a:r>
          </a:p>
          <a:p>
            <a:r>
              <a:rPr lang="en-US" altLang="ja-JP">
                <a:latin typeface="Times New Roman" pitchFamily="18" charset="0"/>
              </a:rPr>
              <a:t>125(4441) enhydra3.1 ... FuncID		0.000029</a:t>
            </a:r>
          </a:p>
          <a:p>
            <a:r>
              <a:rPr lang="en-US" altLang="ja-JP">
                <a:latin typeface="Times New Roman" pitchFamily="18" charset="0"/>
              </a:rPr>
              <a:t> ...					  ...</a:t>
            </a:r>
          </a:p>
          <a:p>
            <a:r>
              <a:rPr lang="en-US" altLang="ja-JP">
                <a:latin typeface="Times New Roman" pitchFamily="18" charset="0"/>
              </a:rPr>
              <a:t>125(4441) </a:t>
            </a:r>
          </a:p>
        </p:txBody>
      </p:sp>
      <p:sp>
        <p:nvSpPr>
          <p:cNvPr id="40962" name="Rectangle 2"/>
          <p:cNvSpPr>
            <a:spLocks noGrp="1" noChangeArrowheads="1"/>
          </p:cNvSpPr>
          <p:nvPr>
            <p:ph type="title"/>
          </p:nvPr>
        </p:nvSpPr>
        <p:spPr>
          <a:xfrm>
            <a:off x="457200" y="533400"/>
            <a:ext cx="8229600" cy="725488"/>
          </a:xfrm>
        </p:spPr>
        <p:txBody>
          <a:bodyPr/>
          <a:lstStyle/>
          <a:p>
            <a:r>
              <a:rPr lang="en-US" altLang="ja-JP" sz="2400"/>
              <a:t>Experiment 4:</a:t>
            </a:r>
            <a:r>
              <a:rPr lang="en-US" altLang="ja-JP"/>
              <a:t/>
            </a:r>
            <a:br>
              <a:rPr lang="en-US" altLang="ja-JP"/>
            </a:br>
            <a:r>
              <a:rPr lang="en-US" altLang="ja-JP" sz="3200"/>
              <a:t>Document Processing Tools and Libraries</a:t>
            </a:r>
            <a:r>
              <a:rPr lang="en-US" altLang="ja-JP" sz="2800"/>
              <a:t> </a:t>
            </a:r>
          </a:p>
        </p:txBody>
      </p:sp>
      <p:sp>
        <p:nvSpPr>
          <p:cNvPr id="40963" name="Rectangle 3"/>
          <p:cNvSpPr>
            <a:spLocks noGrp="1" noChangeArrowheads="1"/>
          </p:cNvSpPr>
          <p:nvPr>
            <p:ph type="body" idx="1"/>
          </p:nvPr>
        </p:nvSpPr>
        <p:spPr>
          <a:xfrm>
            <a:off x="457200" y="1600200"/>
            <a:ext cx="8686800" cy="914400"/>
          </a:xfrm>
        </p:spPr>
        <p:txBody>
          <a:bodyPr/>
          <a:lstStyle/>
          <a:p>
            <a:pPr eaLnBrk="0" hangingPunct="0">
              <a:lnSpc>
                <a:spcPct val="80000"/>
              </a:lnSpc>
              <a:spcBef>
                <a:spcPct val="0"/>
              </a:spcBef>
            </a:pPr>
            <a:r>
              <a:rPr lang="en-US" altLang="ja-JP" sz="2000"/>
              <a:t>JEDIT, jext, Enhydra, saxon, phex, JDK, etc.    (7171 components)</a:t>
            </a:r>
          </a:p>
          <a:p>
            <a:pPr eaLnBrk="0" hangingPunct="0">
              <a:lnSpc>
                <a:spcPct val="80000"/>
              </a:lnSpc>
              <a:spcBef>
                <a:spcPct val="0"/>
              </a:spcBef>
            </a:pPr>
            <a:r>
              <a:rPr lang="en-US" altLang="ja-JP" sz="2000"/>
              <a:t>Search </a:t>
            </a:r>
            <a:r>
              <a:rPr lang="en-US" altLang="ja-JP" sz="2000" i="1"/>
              <a:t>getNodetype</a:t>
            </a:r>
            <a:r>
              <a:rPr lang="en-US" altLang="ja-JP" sz="2000"/>
              <a:t> by grep</a:t>
            </a:r>
            <a:endParaRPr lang="en-US" altLang="ja-JP" sz="2000" i="1"/>
          </a:p>
          <a:p>
            <a:pPr eaLnBrk="0" hangingPunct="0">
              <a:lnSpc>
                <a:spcPct val="80000"/>
              </a:lnSpc>
              <a:spcBef>
                <a:spcPct val="0"/>
              </a:spcBef>
              <a:buFontTx/>
              <a:buNone/>
            </a:pPr>
            <a:endParaRPr lang="en-US" altLang="ja-JP" sz="2000"/>
          </a:p>
        </p:txBody>
      </p:sp>
    </p:spTree>
    <p:extLst>
      <p:ext uri="{BB962C8B-B14F-4D97-AF65-F5344CB8AC3E}">
        <p14:creationId xmlns="" xmlns:p14="http://schemas.microsoft.com/office/powerpoint/2010/main" val="545311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pPr eaLnBrk="1" hangingPunct="1"/>
            <a:r>
              <a:rPr lang="en-US" altLang="ja-JP" dirty="0" smtClean="0"/>
              <a:t>Software Space</a:t>
            </a:r>
            <a:endParaRPr lang="ja-JP" altLang="en-US" dirty="0" smtClean="0"/>
          </a:p>
        </p:txBody>
      </p:sp>
      <p:sp>
        <p:nvSpPr>
          <p:cNvPr id="3" name="コンテンツ プレースホルダー 2"/>
          <p:cNvSpPr>
            <a:spLocks noGrp="1"/>
          </p:cNvSpPr>
          <p:nvPr>
            <p:ph idx="1"/>
          </p:nvPr>
        </p:nvSpPr>
        <p:spPr/>
        <p:txBody>
          <a:bodyPr/>
          <a:lstStyle/>
          <a:p>
            <a:pPr eaLnBrk="1" hangingPunct="1">
              <a:defRPr/>
            </a:pPr>
            <a:r>
              <a:rPr lang="en-US" altLang="ja-JP" dirty="0" smtClean="0"/>
              <a:t>The number of different</a:t>
            </a:r>
            <a:br>
              <a:rPr lang="en-US" altLang="ja-JP" dirty="0" smtClean="0"/>
            </a:br>
            <a:r>
              <a:rPr lang="en-US" altLang="ja-JP" dirty="0" smtClean="0"/>
              <a:t>software</a:t>
            </a:r>
          </a:p>
          <a:p>
            <a:pPr eaLnBrk="1" hangingPunct="1">
              <a:defRPr/>
            </a:pPr>
            <a:r>
              <a:rPr lang="en-US" altLang="ja-JP" dirty="0" err="1" smtClean="0"/>
              <a:t>Countably</a:t>
            </a:r>
            <a:r>
              <a:rPr lang="en-US" altLang="ja-JP" dirty="0" smtClean="0"/>
              <a:t> infinite</a:t>
            </a:r>
          </a:p>
          <a:p>
            <a:pPr eaLnBrk="1" hangingPunct="1">
              <a:defRPr/>
            </a:pPr>
            <a:r>
              <a:rPr lang="en-US" altLang="ja-JP" dirty="0" smtClean="0"/>
              <a:t>However, we feel very similar programs are repeatedly made by ourselves or others</a:t>
            </a:r>
          </a:p>
          <a:p>
            <a:pPr lvl="1" eaLnBrk="1" hangingPunct="1">
              <a:defRPr/>
            </a:pPr>
            <a:r>
              <a:rPr lang="en-US" altLang="ja-JP" dirty="0" smtClean="0"/>
              <a:t>I remember the similar code had been made before ...</a:t>
            </a:r>
          </a:p>
          <a:p>
            <a:pPr lvl="1" eaLnBrk="1" hangingPunct="1">
              <a:defRPr/>
            </a:pPr>
            <a:r>
              <a:rPr lang="en-US" altLang="ja-JP" dirty="0" smtClean="0"/>
              <a:t>I found a similar but better program on the net</a:t>
            </a:r>
          </a:p>
          <a:p>
            <a:pPr marL="457200" lvl="1" indent="0" eaLnBrk="1" hangingPunct="1">
              <a:buFontTx/>
              <a:buNone/>
              <a:defRPr/>
            </a:pPr>
            <a:r>
              <a:rPr lang="ja-JP" altLang="en-US" dirty="0" smtClean="0"/>
              <a:t>　</a:t>
            </a:r>
            <a:r>
              <a:rPr lang="en-US" altLang="ja-JP" dirty="0" smtClean="0"/>
              <a:t>...</a:t>
            </a:r>
            <a:endParaRPr lang="ja-JP" altLang="en-US" dirty="0" smtClean="0"/>
          </a:p>
        </p:txBody>
      </p:sp>
      <p:sp>
        <p:nvSpPr>
          <p:cNvPr id="6148"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A9A9C7A4-CF14-4450-88D6-36197541123E}" type="slidenum">
              <a:rPr lang="en-US" altLang="ja-JP" smtClean="0"/>
              <a:pPr eaLnBrk="1" hangingPunct="1"/>
              <a:t>8</a:t>
            </a:fld>
            <a:endParaRPr lang="en-US" altLang="ja-JP" smtClean="0"/>
          </a:p>
        </p:txBody>
      </p:sp>
      <p:pic>
        <p:nvPicPr>
          <p:cNvPr id="17413" name="Picture 2" descr="C:\Users\inoue\AppData\Local\Microsoft\Windows\Temporary Internet Files\Content.IE5\F5MBTOPE\MC900293218[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096125" y="1773238"/>
            <a:ext cx="1296988"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7" descr="http://www.geocities.co.jp/Technopolis/2061/child/mugen/mugen2.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0425" y="1641475"/>
            <a:ext cx="1803400" cy="180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ー 5"/>
          <p:cNvSpPr>
            <a:spLocks noGrp="1"/>
          </p:cNvSpPr>
          <p:nvPr>
            <p:ph type="sldNum" sz="quarter" idx="12"/>
          </p:nvPr>
        </p:nvSpPr>
        <p:spPr/>
        <p:txBody>
          <a:bodyPr/>
          <a:lstStyle/>
          <a:p>
            <a:fld id="{AF109B6E-3A01-46D8-8AD7-13654ED73E82}" type="slidenum">
              <a:rPr lang="en-US" altLang="ja-JP"/>
              <a:pPr/>
              <a:t>80</a:t>
            </a:fld>
            <a:endParaRPr lang="en-US" altLang="ja-JP"/>
          </a:p>
        </p:txBody>
      </p:sp>
      <p:sp>
        <p:nvSpPr>
          <p:cNvPr id="99330" name="Rectangle 2"/>
          <p:cNvSpPr>
            <a:spLocks noGrp="1" noChangeArrowheads="1"/>
          </p:cNvSpPr>
          <p:nvPr>
            <p:ph type="title"/>
          </p:nvPr>
        </p:nvSpPr>
        <p:spPr>
          <a:xfrm>
            <a:off x="457200" y="533400"/>
            <a:ext cx="8229600" cy="725488"/>
          </a:xfrm>
        </p:spPr>
        <p:txBody>
          <a:bodyPr/>
          <a:lstStyle/>
          <a:p>
            <a:r>
              <a:rPr lang="en-US" altLang="ja-JP" sz="2800"/>
              <a:t>Discussion 1: </a:t>
            </a:r>
            <a:r>
              <a:rPr lang="en-US" altLang="ja-JP"/>
              <a:t/>
            </a:r>
            <a:br>
              <a:rPr lang="en-US" altLang="ja-JP"/>
            </a:br>
            <a:r>
              <a:rPr lang="en-US" altLang="ja-JP" sz="3600"/>
              <a:t>Weight Computation</a:t>
            </a:r>
          </a:p>
        </p:txBody>
      </p:sp>
      <p:sp>
        <p:nvSpPr>
          <p:cNvPr id="99331" name="Rectangle 3"/>
          <p:cNvSpPr>
            <a:spLocks noChangeArrowheads="1"/>
          </p:cNvSpPr>
          <p:nvPr/>
        </p:nvSpPr>
        <p:spPr bwMode="auto">
          <a:xfrm>
            <a:off x="1676400" y="24384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99332" name="Rectangle 4"/>
          <p:cNvSpPr>
            <a:spLocks noChangeArrowheads="1"/>
          </p:cNvSpPr>
          <p:nvPr/>
        </p:nvSpPr>
        <p:spPr bwMode="auto">
          <a:xfrm>
            <a:off x="1676400" y="35052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99333" name="Rectangle 5"/>
          <p:cNvSpPr>
            <a:spLocks noChangeArrowheads="1"/>
          </p:cNvSpPr>
          <p:nvPr/>
        </p:nvSpPr>
        <p:spPr bwMode="auto">
          <a:xfrm>
            <a:off x="381000" y="45720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99334" name="Rectangle 6"/>
          <p:cNvSpPr>
            <a:spLocks noChangeArrowheads="1"/>
          </p:cNvSpPr>
          <p:nvPr/>
        </p:nvSpPr>
        <p:spPr bwMode="auto">
          <a:xfrm>
            <a:off x="1752600" y="45720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
            </a:r>
          </a:p>
        </p:txBody>
      </p:sp>
      <p:sp>
        <p:nvSpPr>
          <p:cNvPr id="99335" name="Rectangle 7"/>
          <p:cNvSpPr>
            <a:spLocks noChangeArrowheads="1"/>
          </p:cNvSpPr>
          <p:nvPr/>
        </p:nvSpPr>
        <p:spPr bwMode="auto">
          <a:xfrm>
            <a:off x="3124200" y="45720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t>
            </a:r>
          </a:p>
        </p:txBody>
      </p:sp>
      <p:sp>
        <p:nvSpPr>
          <p:cNvPr id="99336" name="Line 8"/>
          <p:cNvSpPr>
            <a:spLocks noChangeShapeType="1"/>
          </p:cNvSpPr>
          <p:nvPr/>
        </p:nvSpPr>
        <p:spPr bwMode="auto">
          <a:xfrm flipV="1">
            <a:off x="2260600" y="3048000"/>
            <a:ext cx="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37" name="Line 9"/>
          <p:cNvSpPr>
            <a:spLocks noChangeShapeType="1"/>
          </p:cNvSpPr>
          <p:nvPr/>
        </p:nvSpPr>
        <p:spPr bwMode="auto">
          <a:xfrm flipV="1">
            <a:off x="2260600" y="4114800"/>
            <a:ext cx="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38" name="Line 10"/>
          <p:cNvSpPr>
            <a:spLocks noChangeShapeType="1"/>
          </p:cNvSpPr>
          <p:nvPr/>
        </p:nvSpPr>
        <p:spPr bwMode="auto">
          <a:xfrm flipV="1">
            <a:off x="914400" y="4114800"/>
            <a:ext cx="99060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39" name="Line 11"/>
          <p:cNvSpPr>
            <a:spLocks noChangeShapeType="1"/>
          </p:cNvSpPr>
          <p:nvPr/>
        </p:nvSpPr>
        <p:spPr bwMode="auto">
          <a:xfrm flipH="1" flipV="1">
            <a:off x="2667000" y="4114800"/>
            <a:ext cx="91440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40" name="Rectangle 12"/>
          <p:cNvSpPr>
            <a:spLocks noChangeArrowheads="1"/>
          </p:cNvSpPr>
          <p:nvPr/>
        </p:nvSpPr>
        <p:spPr bwMode="auto">
          <a:xfrm>
            <a:off x="6096000" y="24384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99341" name="Rectangle 13"/>
          <p:cNvSpPr>
            <a:spLocks noChangeArrowheads="1"/>
          </p:cNvSpPr>
          <p:nvPr/>
        </p:nvSpPr>
        <p:spPr bwMode="auto">
          <a:xfrm>
            <a:off x="6096000" y="35052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99342" name="Rectangle 14"/>
          <p:cNvSpPr>
            <a:spLocks noChangeArrowheads="1"/>
          </p:cNvSpPr>
          <p:nvPr/>
        </p:nvSpPr>
        <p:spPr bwMode="auto">
          <a:xfrm>
            <a:off x="4800600" y="45720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99343" name="Rectangle 15"/>
          <p:cNvSpPr>
            <a:spLocks noChangeArrowheads="1"/>
          </p:cNvSpPr>
          <p:nvPr/>
        </p:nvSpPr>
        <p:spPr bwMode="auto">
          <a:xfrm>
            <a:off x="6172200" y="45720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
            </a:r>
          </a:p>
        </p:txBody>
      </p:sp>
      <p:sp>
        <p:nvSpPr>
          <p:cNvPr id="99344" name="Rectangle 16"/>
          <p:cNvSpPr>
            <a:spLocks noChangeArrowheads="1"/>
          </p:cNvSpPr>
          <p:nvPr/>
        </p:nvSpPr>
        <p:spPr bwMode="auto">
          <a:xfrm>
            <a:off x="7543800" y="45720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t>
            </a:r>
          </a:p>
        </p:txBody>
      </p:sp>
      <p:sp>
        <p:nvSpPr>
          <p:cNvPr id="99345" name="Line 17"/>
          <p:cNvSpPr>
            <a:spLocks noChangeShapeType="1"/>
          </p:cNvSpPr>
          <p:nvPr/>
        </p:nvSpPr>
        <p:spPr bwMode="auto">
          <a:xfrm flipV="1">
            <a:off x="6680200" y="3048000"/>
            <a:ext cx="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46" name="Line 18"/>
          <p:cNvSpPr>
            <a:spLocks noChangeShapeType="1"/>
          </p:cNvSpPr>
          <p:nvPr/>
        </p:nvSpPr>
        <p:spPr bwMode="auto">
          <a:xfrm flipV="1">
            <a:off x="6680200" y="4114800"/>
            <a:ext cx="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47" name="Line 19"/>
          <p:cNvSpPr>
            <a:spLocks noChangeShapeType="1"/>
          </p:cNvSpPr>
          <p:nvPr/>
        </p:nvSpPr>
        <p:spPr bwMode="auto">
          <a:xfrm flipV="1">
            <a:off x="5334000" y="4114800"/>
            <a:ext cx="99060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48" name="Line 20"/>
          <p:cNvSpPr>
            <a:spLocks noChangeShapeType="1"/>
          </p:cNvSpPr>
          <p:nvPr/>
        </p:nvSpPr>
        <p:spPr bwMode="auto">
          <a:xfrm flipH="1" flipV="1">
            <a:off x="7086600" y="4114800"/>
            <a:ext cx="914400" cy="4572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49" name="Line 21"/>
          <p:cNvSpPr>
            <a:spLocks noChangeShapeType="1"/>
          </p:cNvSpPr>
          <p:nvPr/>
        </p:nvSpPr>
        <p:spPr bwMode="auto">
          <a:xfrm>
            <a:off x="2895600" y="2667000"/>
            <a:ext cx="914400" cy="19050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50" name="Line 22"/>
          <p:cNvSpPr>
            <a:spLocks noChangeShapeType="1"/>
          </p:cNvSpPr>
          <p:nvPr/>
        </p:nvSpPr>
        <p:spPr bwMode="auto">
          <a:xfrm>
            <a:off x="7315200" y="2679700"/>
            <a:ext cx="914400" cy="19050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351" name="Text Box 23"/>
          <p:cNvSpPr txBox="1">
            <a:spLocks noChangeArrowheads="1"/>
          </p:cNvSpPr>
          <p:nvPr/>
        </p:nvSpPr>
        <p:spPr bwMode="auto">
          <a:xfrm>
            <a:off x="5638800" y="1766888"/>
            <a:ext cx="26479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Component Rank Model</a:t>
            </a:r>
          </a:p>
        </p:txBody>
      </p:sp>
      <p:sp>
        <p:nvSpPr>
          <p:cNvPr id="99352" name="Text Box 24"/>
          <p:cNvSpPr txBox="1">
            <a:spLocks noChangeArrowheads="1"/>
          </p:cNvSpPr>
          <p:nvPr/>
        </p:nvSpPr>
        <p:spPr bwMode="auto">
          <a:xfrm>
            <a:off x="1279525" y="1712913"/>
            <a:ext cx="2597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Reference Count Model</a:t>
            </a:r>
          </a:p>
        </p:txBody>
      </p:sp>
      <p:sp>
        <p:nvSpPr>
          <p:cNvPr id="99353" name="Text Box 25"/>
          <p:cNvSpPr txBox="1">
            <a:spLocks noChangeArrowheads="1"/>
          </p:cNvSpPr>
          <p:nvPr/>
        </p:nvSpPr>
        <p:spPr bwMode="auto">
          <a:xfrm>
            <a:off x="1139825" y="2563813"/>
            <a:ext cx="501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0.2</a:t>
            </a:r>
          </a:p>
        </p:txBody>
      </p:sp>
      <p:sp>
        <p:nvSpPr>
          <p:cNvPr id="99354" name="Text Box 26"/>
          <p:cNvSpPr txBox="1">
            <a:spLocks noChangeArrowheads="1"/>
          </p:cNvSpPr>
          <p:nvPr/>
        </p:nvSpPr>
        <p:spPr bwMode="auto">
          <a:xfrm>
            <a:off x="1116013" y="3617913"/>
            <a:ext cx="501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0.6</a:t>
            </a:r>
          </a:p>
        </p:txBody>
      </p:sp>
      <p:sp>
        <p:nvSpPr>
          <p:cNvPr id="99355" name="Text Box 27"/>
          <p:cNvSpPr txBox="1">
            <a:spLocks noChangeArrowheads="1"/>
          </p:cNvSpPr>
          <p:nvPr/>
        </p:nvSpPr>
        <p:spPr bwMode="auto">
          <a:xfrm>
            <a:off x="784225" y="5218113"/>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a:t>
            </a:r>
          </a:p>
        </p:txBody>
      </p:sp>
      <p:sp>
        <p:nvSpPr>
          <p:cNvPr id="99356" name="Text Box 28"/>
          <p:cNvSpPr txBox="1">
            <a:spLocks noChangeArrowheads="1"/>
          </p:cNvSpPr>
          <p:nvPr/>
        </p:nvSpPr>
        <p:spPr bwMode="auto">
          <a:xfrm>
            <a:off x="2232025" y="5218113"/>
            <a:ext cx="311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a:t>
            </a:r>
          </a:p>
        </p:txBody>
      </p:sp>
      <p:sp>
        <p:nvSpPr>
          <p:cNvPr id="99357" name="Text Box 29"/>
          <p:cNvSpPr txBox="1">
            <a:spLocks noChangeArrowheads="1"/>
          </p:cNvSpPr>
          <p:nvPr/>
        </p:nvSpPr>
        <p:spPr bwMode="auto">
          <a:xfrm>
            <a:off x="3419475" y="5218113"/>
            <a:ext cx="501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0.2</a:t>
            </a:r>
          </a:p>
        </p:txBody>
      </p:sp>
      <p:sp>
        <p:nvSpPr>
          <p:cNvPr id="99358" name="Text Box 30"/>
          <p:cNvSpPr txBox="1">
            <a:spLocks noChangeArrowheads="1"/>
          </p:cNvSpPr>
          <p:nvPr/>
        </p:nvSpPr>
        <p:spPr bwMode="auto">
          <a:xfrm>
            <a:off x="5127625" y="5218113"/>
            <a:ext cx="628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0.03</a:t>
            </a:r>
          </a:p>
        </p:txBody>
      </p:sp>
      <p:sp>
        <p:nvSpPr>
          <p:cNvPr id="99359" name="Text Box 31"/>
          <p:cNvSpPr txBox="1">
            <a:spLocks noChangeArrowheads="1"/>
          </p:cNvSpPr>
          <p:nvPr/>
        </p:nvSpPr>
        <p:spPr bwMode="auto">
          <a:xfrm>
            <a:off x="6499225" y="5218113"/>
            <a:ext cx="628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0.03</a:t>
            </a:r>
          </a:p>
        </p:txBody>
      </p:sp>
      <p:sp>
        <p:nvSpPr>
          <p:cNvPr id="99360" name="Text Box 32"/>
          <p:cNvSpPr txBox="1">
            <a:spLocks noChangeArrowheads="1"/>
          </p:cNvSpPr>
          <p:nvPr/>
        </p:nvSpPr>
        <p:spPr bwMode="auto">
          <a:xfrm>
            <a:off x="7870825" y="5218113"/>
            <a:ext cx="628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0.30</a:t>
            </a:r>
          </a:p>
        </p:txBody>
      </p:sp>
      <p:sp>
        <p:nvSpPr>
          <p:cNvPr id="99361" name="Text Box 33"/>
          <p:cNvSpPr txBox="1">
            <a:spLocks noChangeArrowheads="1"/>
          </p:cNvSpPr>
          <p:nvPr/>
        </p:nvSpPr>
        <p:spPr bwMode="auto">
          <a:xfrm>
            <a:off x="5318125" y="3617913"/>
            <a:ext cx="628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0.33</a:t>
            </a:r>
          </a:p>
        </p:txBody>
      </p:sp>
      <p:sp>
        <p:nvSpPr>
          <p:cNvPr id="99362" name="Text Box 34"/>
          <p:cNvSpPr txBox="1">
            <a:spLocks noChangeArrowheads="1"/>
          </p:cNvSpPr>
          <p:nvPr/>
        </p:nvSpPr>
        <p:spPr bwMode="auto">
          <a:xfrm>
            <a:off x="5318125" y="2551113"/>
            <a:ext cx="628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0.31</a:t>
            </a:r>
          </a:p>
        </p:txBody>
      </p:sp>
    </p:spTree>
    <p:extLst>
      <p:ext uri="{BB962C8B-B14F-4D97-AF65-F5344CB8AC3E}">
        <p14:creationId xmlns="" xmlns:p14="http://schemas.microsoft.com/office/powerpoint/2010/main" val="36308027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ライド番号プレースホルダー 5"/>
          <p:cNvSpPr>
            <a:spLocks noGrp="1"/>
          </p:cNvSpPr>
          <p:nvPr>
            <p:ph type="sldNum" sz="quarter" idx="12"/>
          </p:nvPr>
        </p:nvSpPr>
        <p:spPr/>
        <p:txBody>
          <a:bodyPr/>
          <a:lstStyle/>
          <a:p>
            <a:fld id="{1F54B943-81E9-4F18-B986-CDAAED847B25}" type="slidenum">
              <a:rPr lang="en-US" altLang="ja-JP"/>
              <a:pPr/>
              <a:t>81</a:t>
            </a:fld>
            <a:endParaRPr lang="en-US" altLang="ja-JP"/>
          </a:p>
        </p:txBody>
      </p:sp>
      <p:sp>
        <p:nvSpPr>
          <p:cNvPr id="43010" name="Rectangle 2"/>
          <p:cNvSpPr>
            <a:spLocks noGrp="1" noChangeArrowheads="1"/>
          </p:cNvSpPr>
          <p:nvPr>
            <p:ph type="title"/>
          </p:nvPr>
        </p:nvSpPr>
        <p:spPr>
          <a:xfrm>
            <a:off x="457200" y="533400"/>
            <a:ext cx="8229600" cy="725488"/>
          </a:xfrm>
        </p:spPr>
        <p:txBody>
          <a:bodyPr/>
          <a:lstStyle/>
          <a:p>
            <a:r>
              <a:rPr lang="en-US" altLang="ja-JP" sz="2800"/>
              <a:t>Discussion 2: </a:t>
            </a:r>
            <a:r>
              <a:rPr lang="en-US" altLang="ja-JP"/>
              <a:t/>
            </a:r>
            <a:br>
              <a:rPr lang="en-US" altLang="ja-JP"/>
            </a:br>
            <a:r>
              <a:rPr lang="en-US" altLang="ja-JP" sz="3600"/>
              <a:t>Clustering Policy (1)</a:t>
            </a:r>
          </a:p>
        </p:txBody>
      </p:sp>
      <p:sp>
        <p:nvSpPr>
          <p:cNvPr id="43033" name="Text Box 25"/>
          <p:cNvSpPr txBox="1">
            <a:spLocks noChangeArrowheads="1"/>
          </p:cNvSpPr>
          <p:nvPr/>
        </p:nvSpPr>
        <p:spPr bwMode="auto">
          <a:xfrm>
            <a:off x="457200" y="16002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ja-JP" sz="3200"/>
              <a:t> Simply duplicated components are eliminated</a:t>
            </a:r>
          </a:p>
        </p:txBody>
      </p:sp>
      <p:sp>
        <p:nvSpPr>
          <p:cNvPr id="43034" name="Rectangle 26"/>
          <p:cNvSpPr>
            <a:spLocks noChangeArrowheads="1"/>
          </p:cNvSpPr>
          <p:nvPr/>
        </p:nvSpPr>
        <p:spPr bwMode="auto">
          <a:xfrm>
            <a:off x="1219200" y="3352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43035" name="Rectangle 27"/>
          <p:cNvSpPr>
            <a:spLocks noChangeArrowheads="1"/>
          </p:cNvSpPr>
          <p:nvPr/>
        </p:nvSpPr>
        <p:spPr bwMode="auto">
          <a:xfrm>
            <a:off x="1219200" y="44196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43036" name="Line 28"/>
          <p:cNvSpPr>
            <a:spLocks noChangeShapeType="1"/>
          </p:cNvSpPr>
          <p:nvPr/>
        </p:nvSpPr>
        <p:spPr bwMode="auto">
          <a:xfrm>
            <a:off x="1371600" y="381000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7" name="Line 29"/>
          <p:cNvSpPr>
            <a:spLocks noChangeShapeType="1"/>
          </p:cNvSpPr>
          <p:nvPr/>
        </p:nvSpPr>
        <p:spPr bwMode="auto">
          <a:xfrm>
            <a:off x="1600200" y="3810000"/>
            <a:ext cx="0" cy="609600"/>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8" name="Rectangle 30"/>
          <p:cNvSpPr>
            <a:spLocks noChangeArrowheads="1"/>
          </p:cNvSpPr>
          <p:nvPr/>
        </p:nvSpPr>
        <p:spPr bwMode="auto">
          <a:xfrm>
            <a:off x="1981200" y="3352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43039" name="Rectangle 31"/>
          <p:cNvSpPr>
            <a:spLocks noChangeArrowheads="1"/>
          </p:cNvSpPr>
          <p:nvPr/>
        </p:nvSpPr>
        <p:spPr bwMode="auto">
          <a:xfrm>
            <a:off x="1981200" y="44196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43040" name="Line 32"/>
          <p:cNvSpPr>
            <a:spLocks noChangeShapeType="1"/>
          </p:cNvSpPr>
          <p:nvPr/>
        </p:nvSpPr>
        <p:spPr bwMode="auto">
          <a:xfrm>
            <a:off x="2133600" y="381000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1" name="Line 33"/>
          <p:cNvSpPr>
            <a:spLocks noChangeShapeType="1"/>
          </p:cNvSpPr>
          <p:nvPr/>
        </p:nvSpPr>
        <p:spPr bwMode="auto">
          <a:xfrm>
            <a:off x="2362200" y="3810000"/>
            <a:ext cx="0" cy="609600"/>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2" name="Rectangle 34"/>
          <p:cNvSpPr>
            <a:spLocks noChangeArrowheads="1"/>
          </p:cNvSpPr>
          <p:nvPr/>
        </p:nvSpPr>
        <p:spPr bwMode="auto">
          <a:xfrm>
            <a:off x="2895600" y="3352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X</a:t>
            </a:r>
          </a:p>
        </p:txBody>
      </p:sp>
      <p:sp>
        <p:nvSpPr>
          <p:cNvPr id="43043" name="Rectangle 35"/>
          <p:cNvSpPr>
            <a:spLocks noChangeArrowheads="1"/>
          </p:cNvSpPr>
          <p:nvPr/>
        </p:nvSpPr>
        <p:spPr bwMode="auto">
          <a:xfrm>
            <a:off x="2895600" y="44196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Y</a:t>
            </a:r>
          </a:p>
        </p:txBody>
      </p:sp>
      <p:sp>
        <p:nvSpPr>
          <p:cNvPr id="43044" name="Line 36"/>
          <p:cNvSpPr>
            <a:spLocks noChangeShapeType="1"/>
          </p:cNvSpPr>
          <p:nvPr/>
        </p:nvSpPr>
        <p:spPr bwMode="auto">
          <a:xfrm>
            <a:off x="3048000" y="381000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5" name="Line 37"/>
          <p:cNvSpPr>
            <a:spLocks noChangeShapeType="1"/>
          </p:cNvSpPr>
          <p:nvPr/>
        </p:nvSpPr>
        <p:spPr bwMode="auto">
          <a:xfrm>
            <a:off x="3276600" y="3810000"/>
            <a:ext cx="0" cy="609600"/>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59" name="Text Box 51"/>
          <p:cNvSpPr txBox="1">
            <a:spLocks noChangeArrowheads="1"/>
          </p:cNvSpPr>
          <p:nvPr/>
        </p:nvSpPr>
        <p:spPr bwMode="auto">
          <a:xfrm>
            <a:off x="990600" y="4913313"/>
            <a:ext cx="920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original</a:t>
            </a:r>
          </a:p>
        </p:txBody>
      </p:sp>
      <p:sp>
        <p:nvSpPr>
          <p:cNvPr id="43060" name="Text Box 52"/>
          <p:cNvSpPr txBox="1">
            <a:spLocks noChangeArrowheads="1"/>
          </p:cNvSpPr>
          <p:nvPr/>
        </p:nvSpPr>
        <p:spPr bwMode="auto">
          <a:xfrm>
            <a:off x="1965325" y="4913313"/>
            <a:ext cx="666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copy</a:t>
            </a:r>
          </a:p>
        </p:txBody>
      </p:sp>
      <p:sp>
        <p:nvSpPr>
          <p:cNvPr id="43061" name="Text Box 53"/>
          <p:cNvSpPr txBox="1">
            <a:spLocks noChangeArrowheads="1"/>
          </p:cNvSpPr>
          <p:nvPr/>
        </p:nvSpPr>
        <p:spPr bwMode="auto">
          <a:xfrm>
            <a:off x="2803525" y="4913313"/>
            <a:ext cx="819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others</a:t>
            </a:r>
          </a:p>
        </p:txBody>
      </p:sp>
      <p:grpSp>
        <p:nvGrpSpPr>
          <p:cNvPr id="43066" name="Group 58"/>
          <p:cNvGrpSpPr>
            <a:grpSpLocks/>
          </p:cNvGrpSpPr>
          <p:nvPr/>
        </p:nvGrpSpPr>
        <p:grpSpPr bwMode="auto">
          <a:xfrm>
            <a:off x="4098925" y="3048000"/>
            <a:ext cx="3235325" cy="2347913"/>
            <a:chOff x="2582" y="1920"/>
            <a:chExt cx="2038" cy="1479"/>
          </a:xfrm>
        </p:grpSpPr>
        <p:sp>
          <p:nvSpPr>
            <p:cNvPr id="43046" name="AutoShape 38"/>
            <p:cNvSpPr>
              <a:spLocks noChangeArrowheads="1"/>
            </p:cNvSpPr>
            <p:nvPr/>
          </p:nvSpPr>
          <p:spPr bwMode="auto">
            <a:xfrm>
              <a:off x="2640" y="2448"/>
              <a:ext cx="576" cy="336"/>
            </a:xfrm>
            <a:prstGeom prst="rightArrow">
              <a:avLst>
                <a:gd name="adj1" fmla="val 50000"/>
                <a:gd name="adj2" fmla="val 42857"/>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47" name="Rectangle 39"/>
            <p:cNvSpPr>
              <a:spLocks noChangeArrowheads="1"/>
            </p:cNvSpPr>
            <p:nvPr/>
          </p:nvSpPr>
          <p:spPr bwMode="auto">
            <a:xfrm>
              <a:off x="3648" y="2160"/>
              <a:ext cx="336" cy="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43048" name="Rectangle 40"/>
            <p:cNvSpPr>
              <a:spLocks noChangeArrowheads="1"/>
            </p:cNvSpPr>
            <p:nvPr/>
          </p:nvSpPr>
          <p:spPr bwMode="auto">
            <a:xfrm>
              <a:off x="3648" y="2832"/>
              <a:ext cx="336" cy="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43049" name="Line 41"/>
            <p:cNvSpPr>
              <a:spLocks noChangeShapeType="1"/>
            </p:cNvSpPr>
            <p:nvPr/>
          </p:nvSpPr>
          <p:spPr bwMode="auto">
            <a:xfrm>
              <a:off x="3744" y="2448"/>
              <a:ext cx="0" cy="384"/>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50" name="Line 42"/>
            <p:cNvSpPr>
              <a:spLocks noChangeShapeType="1"/>
            </p:cNvSpPr>
            <p:nvPr/>
          </p:nvSpPr>
          <p:spPr bwMode="auto">
            <a:xfrm>
              <a:off x="3888" y="2448"/>
              <a:ext cx="0" cy="384"/>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51" name="Rectangle 43"/>
            <p:cNvSpPr>
              <a:spLocks noChangeArrowheads="1"/>
            </p:cNvSpPr>
            <p:nvPr/>
          </p:nvSpPr>
          <p:spPr bwMode="auto">
            <a:xfrm>
              <a:off x="4224" y="2160"/>
              <a:ext cx="336" cy="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X</a:t>
              </a:r>
            </a:p>
          </p:txBody>
        </p:sp>
        <p:sp>
          <p:nvSpPr>
            <p:cNvPr id="43052" name="Rectangle 44"/>
            <p:cNvSpPr>
              <a:spLocks noChangeArrowheads="1"/>
            </p:cNvSpPr>
            <p:nvPr/>
          </p:nvSpPr>
          <p:spPr bwMode="auto">
            <a:xfrm>
              <a:off x="4224" y="2832"/>
              <a:ext cx="336" cy="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Y</a:t>
              </a:r>
            </a:p>
          </p:txBody>
        </p:sp>
        <p:sp>
          <p:nvSpPr>
            <p:cNvPr id="43053" name="Line 45"/>
            <p:cNvSpPr>
              <a:spLocks noChangeShapeType="1"/>
            </p:cNvSpPr>
            <p:nvPr/>
          </p:nvSpPr>
          <p:spPr bwMode="auto">
            <a:xfrm>
              <a:off x="4320" y="2448"/>
              <a:ext cx="0" cy="384"/>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54" name="Line 46"/>
            <p:cNvSpPr>
              <a:spLocks noChangeShapeType="1"/>
            </p:cNvSpPr>
            <p:nvPr/>
          </p:nvSpPr>
          <p:spPr bwMode="auto">
            <a:xfrm>
              <a:off x="4464" y="2448"/>
              <a:ext cx="0" cy="384"/>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55" name="Text Box 47"/>
            <p:cNvSpPr txBox="1">
              <a:spLocks noChangeArrowheads="1"/>
            </p:cNvSpPr>
            <p:nvPr/>
          </p:nvSpPr>
          <p:spPr bwMode="auto">
            <a:xfrm>
              <a:off x="3590" y="1920"/>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0.25</a:t>
              </a:r>
            </a:p>
          </p:txBody>
        </p:sp>
        <p:sp>
          <p:nvSpPr>
            <p:cNvPr id="43056" name="Text Box 48"/>
            <p:cNvSpPr txBox="1">
              <a:spLocks noChangeArrowheads="1"/>
            </p:cNvSpPr>
            <p:nvPr/>
          </p:nvSpPr>
          <p:spPr bwMode="auto">
            <a:xfrm>
              <a:off x="4176" y="1920"/>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0.25</a:t>
              </a:r>
            </a:p>
          </p:txBody>
        </p:sp>
        <p:sp>
          <p:nvSpPr>
            <p:cNvPr id="43057" name="Text Box 49"/>
            <p:cNvSpPr txBox="1">
              <a:spLocks noChangeArrowheads="1"/>
            </p:cNvSpPr>
            <p:nvPr/>
          </p:nvSpPr>
          <p:spPr bwMode="auto">
            <a:xfrm>
              <a:off x="4224" y="3168"/>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0.25</a:t>
              </a:r>
            </a:p>
          </p:txBody>
        </p:sp>
        <p:sp>
          <p:nvSpPr>
            <p:cNvPr id="43058" name="Text Box 50"/>
            <p:cNvSpPr txBox="1">
              <a:spLocks noChangeArrowheads="1"/>
            </p:cNvSpPr>
            <p:nvPr/>
          </p:nvSpPr>
          <p:spPr bwMode="auto">
            <a:xfrm>
              <a:off x="3648" y="3168"/>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0.25</a:t>
              </a:r>
            </a:p>
          </p:txBody>
        </p:sp>
        <p:sp>
          <p:nvSpPr>
            <p:cNvPr id="43065" name="Text Box 57"/>
            <p:cNvSpPr txBox="1">
              <a:spLocks noChangeArrowheads="1"/>
            </p:cNvSpPr>
            <p:nvPr/>
          </p:nvSpPr>
          <p:spPr bwMode="auto">
            <a:xfrm>
              <a:off x="2582" y="2807"/>
              <a:ext cx="76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Clustering</a:t>
              </a:r>
            </a:p>
          </p:txBody>
        </p:sp>
      </p:grpSp>
    </p:spTree>
    <p:extLst>
      <p:ext uri="{BB962C8B-B14F-4D97-AF65-F5344CB8AC3E}">
        <p14:creationId xmlns="" xmlns:p14="http://schemas.microsoft.com/office/powerpoint/2010/main" val="2919719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3066"/>
                                        </p:tgtEl>
                                        <p:attrNameLst>
                                          <p:attrName>style.visibility</p:attrName>
                                        </p:attrNameLst>
                                      </p:cBhvr>
                                      <p:to>
                                        <p:strVal val="visible"/>
                                      </p:to>
                                    </p:set>
                                    <p:anim calcmode="lin" valueType="num">
                                      <p:cBhvr additive="base">
                                        <p:cTn id="7" dur="500" fill="hold"/>
                                        <p:tgtEl>
                                          <p:spTgt spid="43066"/>
                                        </p:tgtEl>
                                        <p:attrNameLst>
                                          <p:attrName>ppt_x</p:attrName>
                                        </p:attrNameLst>
                                      </p:cBhvr>
                                      <p:tavLst>
                                        <p:tav tm="0">
                                          <p:val>
                                            <p:strVal val="1+#ppt_w/2"/>
                                          </p:val>
                                        </p:tav>
                                        <p:tav tm="100000">
                                          <p:val>
                                            <p:strVal val="#ppt_x"/>
                                          </p:val>
                                        </p:tav>
                                      </p:tavLst>
                                    </p:anim>
                                    <p:anim calcmode="lin" valueType="num">
                                      <p:cBhvr additive="base">
                                        <p:cTn id="8" dur="500" fill="hold"/>
                                        <p:tgtEl>
                                          <p:spTgt spid="430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スライド番号プレースホルダー 5"/>
          <p:cNvSpPr>
            <a:spLocks noGrp="1"/>
          </p:cNvSpPr>
          <p:nvPr>
            <p:ph type="sldNum" sz="quarter" idx="12"/>
          </p:nvPr>
        </p:nvSpPr>
        <p:spPr/>
        <p:txBody>
          <a:bodyPr/>
          <a:lstStyle/>
          <a:p>
            <a:fld id="{E9C21E45-FC1E-4664-AD90-6BA704B6E366}" type="slidenum">
              <a:rPr lang="en-US" altLang="ja-JP"/>
              <a:pPr/>
              <a:t>82</a:t>
            </a:fld>
            <a:endParaRPr lang="en-US" altLang="ja-JP"/>
          </a:p>
        </p:txBody>
      </p:sp>
      <p:sp>
        <p:nvSpPr>
          <p:cNvPr id="44034" name="Rectangle 2"/>
          <p:cNvSpPr>
            <a:spLocks noGrp="1" noChangeArrowheads="1"/>
          </p:cNvSpPr>
          <p:nvPr>
            <p:ph type="title"/>
          </p:nvPr>
        </p:nvSpPr>
        <p:spPr>
          <a:xfrm>
            <a:off x="457200" y="533400"/>
            <a:ext cx="8229600" cy="725488"/>
          </a:xfrm>
        </p:spPr>
        <p:txBody>
          <a:bodyPr/>
          <a:lstStyle/>
          <a:p>
            <a:r>
              <a:rPr lang="en-US" altLang="ja-JP" sz="2800"/>
              <a:t>Discussion 2: </a:t>
            </a:r>
            <a:r>
              <a:rPr lang="en-US" altLang="ja-JP"/>
              <a:t/>
            </a:r>
            <a:br>
              <a:rPr lang="en-US" altLang="ja-JP"/>
            </a:br>
            <a:r>
              <a:rPr lang="en-US" altLang="ja-JP" sz="3600"/>
              <a:t>Clustering Policy (2)</a:t>
            </a:r>
          </a:p>
        </p:txBody>
      </p:sp>
      <p:sp>
        <p:nvSpPr>
          <p:cNvPr id="44035" name="Text Box 3"/>
          <p:cNvSpPr txBox="1">
            <a:spLocks noChangeArrowheads="1"/>
          </p:cNvSpPr>
          <p:nvPr/>
        </p:nvSpPr>
        <p:spPr bwMode="auto">
          <a:xfrm>
            <a:off x="457200" y="16002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ja-JP" sz="3200"/>
              <a:t> Reused components in different environments are counted</a:t>
            </a:r>
          </a:p>
        </p:txBody>
      </p:sp>
      <p:sp>
        <p:nvSpPr>
          <p:cNvPr id="44036" name="Rectangle 4"/>
          <p:cNvSpPr>
            <a:spLocks noChangeArrowheads="1"/>
          </p:cNvSpPr>
          <p:nvPr/>
        </p:nvSpPr>
        <p:spPr bwMode="auto">
          <a:xfrm>
            <a:off x="1066800" y="3352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44037" name="Rectangle 5"/>
          <p:cNvSpPr>
            <a:spLocks noChangeArrowheads="1"/>
          </p:cNvSpPr>
          <p:nvPr/>
        </p:nvSpPr>
        <p:spPr bwMode="auto">
          <a:xfrm>
            <a:off x="1066800" y="44196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44038" name="Line 6"/>
          <p:cNvSpPr>
            <a:spLocks noChangeShapeType="1"/>
          </p:cNvSpPr>
          <p:nvPr/>
        </p:nvSpPr>
        <p:spPr bwMode="auto">
          <a:xfrm>
            <a:off x="1219200" y="381000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39" name="Line 7"/>
          <p:cNvSpPr>
            <a:spLocks noChangeShapeType="1"/>
          </p:cNvSpPr>
          <p:nvPr/>
        </p:nvSpPr>
        <p:spPr bwMode="auto">
          <a:xfrm>
            <a:off x="1447800" y="3810000"/>
            <a:ext cx="0" cy="609600"/>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0" name="Rectangle 8"/>
          <p:cNvSpPr>
            <a:spLocks noChangeArrowheads="1"/>
          </p:cNvSpPr>
          <p:nvPr/>
        </p:nvSpPr>
        <p:spPr bwMode="auto">
          <a:xfrm>
            <a:off x="1981200" y="3352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44041" name="Rectangle 9"/>
          <p:cNvSpPr>
            <a:spLocks noChangeArrowheads="1"/>
          </p:cNvSpPr>
          <p:nvPr/>
        </p:nvSpPr>
        <p:spPr bwMode="auto">
          <a:xfrm>
            <a:off x="1981200" y="44196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t>
            </a:r>
          </a:p>
        </p:txBody>
      </p:sp>
      <p:sp>
        <p:nvSpPr>
          <p:cNvPr id="44042" name="Line 10"/>
          <p:cNvSpPr>
            <a:spLocks noChangeShapeType="1"/>
          </p:cNvSpPr>
          <p:nvPr/>
        </p:nvSpPr>
        <p:spPr bwMode="auto">
          <a:xfrm>
            <a:off x="2133600" y="381000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3" name="Line 11"/>
          <p:cNvSpPr>
            <a:spLocks noChangeShapeType="1"/>
          </p:cNvSpPr>
          <p:nvPr/>
        </p:nvSpPr>
        <p:spPr bwMode="auto">
          <a:xfrm>
            <a:off x="2362200" y="3810000"/>
            <a:ext cx="0" cy="609600"/>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4" name="Rectangle 12"/>
          <p:cNvSpPr>
            <a:spLocks noChangeArrowheads="1"/>
          </p:cNvSpPr>
          <p:nvPr/>
        </p:nvSpPr>
        <p:spPr bwMode="auto">
          <a:xfrm>
            <a:off x="2895600" y="33528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X</a:t>
            </a:r>
          </a:p>
        </p:txBody>
      </p:sp>
      <p:sp>
        <p:nvSpPr>
          <p:cNvPr id="44045" name="Rectangle 13"/>
          <p:cNvSpPr>
            <a:spLocks noChangeArrowheads="1"/>
          </p:cNvSpPr>
          <p:nvPr/>
        </p:nvSpPr>
        <p:spPr bwMode="auto">
          <a:xfrm>
            <a:off x="2895600" y="4419600"/>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Y</a:t>
            </a:r>
          </a:p>
        </p:txBody>
      </p:sp>
      <p:sp>
        <p:nvSpPr>
          <p:cNvPr id="44046" name="Line 14"/>
          <p:cNvSpPr>
            <a:spLocks noChangeShapeType="1"/>
          </p:cNvSpPr>
          <p:nvPr/>
        </p:nvSpPr>
        <p:spPr bwMode="auto">
          <a:xfrm>
            <a:off x="3048000" y="3810000"/>
            <a:ext cx="0" cy="6096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7" name="Line 15"/>
          <p:cNvSpPr>
            <a:spLocks noChangeShapeType="1"/>
          </p:cNvSpPr>
          <p:nvPr/>
        </p:nvSpPr>
        <p:spPr bwMode="auto">
          <a:xfrm>
            <a:off x="3276600" y="3810000"/>
            <a:ext cx="0" cy="609600"/>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1" name="Text Box 29"/>
          <p:cNvSpPr txBox="1">
            <a:spLocks noChangeArrowheads="1"/>
          </p:cNvSpPr>
          <p:nvPr/>
        </p:nvSpPr>
        <p:spPr bwMode="auto">
          <a:xfrm>
            <a:off x="838200" y="4916488"/>
            <a:ext cx="920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original</a:t>
            </a:r>
          </a:p>
        </p:txBody>
      </p:sp>
      <p:sp>
        <p:nvSpPr>
          <p:cNvPr id="44062" name="Text Box 30"/>
          <p:cNvSpPr txBox="1">
            <a:spLocks noChangeArrowheads="1"/>
          </p:cNvSpPr>
          <p:nvPr/>
        </p:nvSpPr>
        <p:spPr bwMode="auto">
          <a:xfrm>
            <a:off x="1771650" y="4916488"/>
            <a:ext cx="1047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modified</a:t>
            </a:r>
          </a:p>
        </p:txBody>
      </p:sp>
      <p:sp>
        <p:nvSpPr>
          <p:cNvPr id="44063" name="Text Box 31"/>
          <p:cNvSpPr txBox="1">
            <a:spLocks noChangeArrowheads="1"/>
          </p:cNvSpPr>
          <p:nvPr/>
        </p:nvSpPr>
        <p:spPr bwMode="auto">
          <a:xfrm>
            <a:off x="2803525" y="4916488"/>
            <a:ext cx="819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others</a:t>
            </a:r>
          </a:p>
        </p:txBody>
      </p:sp>
      <p:grpSp>
        <p:nvGrpSpPr>
          <p:cNvPr id="44069" name="Group 37"/>
          <p:cNvGrpSpPr>
            <a:grpSpLocks/>
          </p:cNvGrpSpPr>
          <p:nvPr/>
        </p:nvGrpSpPr>
        <p:grpSpPr bwMode="auto">
          <a:xfrm>
            <a:off x="4098925" y="3051175"/>
            <a:ext cx="3444875" cy="2347913"/>
            <a:chOff x="2582" y="1922"/>
            <a:chExt cx="2170" cy="1479"/>
          </a:xfrm>
        </p:grpSpPr>
        <p:sp>
          <p:nvSpPr>
            <p:cNvPr id="44048" name="AutoShape 16"/>
            <p:cNvSpPr>
              <a:spLocks noChangeArrowheads="1"/>
            </p:cNvSpPr>
            <p:nvPr/>
          </p:nvSpPr>
          <p:spPr bwMode="auto">
            <a:xfrm>
              <a:off x="2640" y="2448"/>
              <a:ext cx="576" cy="336"/>
            </a:xfrm>
            <a:prstGeom prst="rightArrow">
              <a:avLst>
                <a:gd name="adj1" fmla="val 50000"/>
                <a:gd name="adj2" fmla="val 42857"/>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49" name="Rectangle 17"/>
            <p:cNvSpPr>
              <a:spLocks noChangeArrowheads="1"/>
            </p:cNvSpPr>
            <p:nvPr/>
          </p:nvSpPr>
          <p:spPr bwMode="auto">
            <a:xfrm>
              <a:off x="3648" y="2160"/>
              <a:ext cx="336" cy="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a:t>
              </a:r>
            </a:p>
          </p:txBody>
        </p:sp>
        <p:sp>
          <p:nvSpPr>
            <p:cNvPr id="44050" name="Rectangle 18"/>
            <p:cNvSpPr>
              <a:spLocks noChangeArrowheads="1"/>
            </p:cNvSpPr>
            <p:nvPr/>
          </p:nvSpPr>
          <p:spPr bwMode="auto">
            <a:xfrm>
              <a:off x="3408" y="2832"/>
              <a:ext cx="336" cy="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B</a:t>
              </a:r>
            </a:p>
          </p:txBody>
        </p:sp>
        <p:sp>
          <p:nvSpPr>
            <p:cNvPr id="44051" name="Line 19"/>
            <p:cNvSpPr>
              <a:spLocks noChangeShapeType="1"/>
            </p:cNvSpPr>
            <p:nvPr/>
          </p:nvSpPr>
          <p:spPr bwMode="auto">
            <a:xfrm flipH="1">
              <a:off x="3568" y="2448"/>
              <a:ext cx="144" cy="384"/>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2" name="Line 20"/>
            <p:cNvSpPr>
              <a:spLocks noChangeShapeType="1"/>
            </p:cNvSpPr>
            <p:nvPr/>
          </p:nvSpPr>
          <p:spPr bwMode="auto">
            <a:xfrm>
              <a:off x="3888" y="2448"/>
              <a:ext cx="192" cy="384"/>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3" name="Rectangle 21"/>
            <p:cNvSpPr>
              <a:spLocks noChangeArrowheads="1"/>
            </p:cNvSpPr>
            <p:nvPr/>
          </p:nvSpPr>
          <p:spPr bwMode="auto">
            <a:xfrm>
              <a:off x="4416" y="2160"/>
              <a:ext cx="336" cy="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X</a:t>
              </a:r>
            </a:p>
          </p:txBody>
        </p:sp>
        <p:sp>
          <p:nvSpPr>
            <p:cNvPr id="44054" name="Rectangle 22"/>
            <p:cNvSpPr>
              <a:spLocks noChangeArrowheads="1"/>
            </p:cNvSpPr>
            <p:nvPr/>
          </p:nvSpPr>
          <p:spPr bwMode="auto">
            <a:xfrm>
              <a:off x="4416" y="2832"/>
              <a:ext cx="336" cy="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Y</a:t>
              </a:r>
            </a:p>
          </p:txBody>
        </p:sp>
        <p:sp>
          <p:nvSpPr>
            <p:cNvPr id="44055" name="Line 23"/>
            <p:cNvSpPr>
              <a:spLocks noChangeShapeType="1"/>
            </p:cNvSpPr>
            <p:nvPr/>
          </p:nvSpPr>
          <p:spPr bwMode="auto">
            <a:xfrm>
              <a:off x="4512" y="2448"/>
              <a:ext cx="0" cy="384"/>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6" name="Line 24"/>
            <p:cNvSpPr>
              <a:spLocks noChangeShapeType="1"/>
            </p:cNvSpPr>
            <p:nvPr/>
          </p:nvSpPr>
          <p:spPr bwMode="auto">
            <a:xfrm>
              <a:off x="4656" y="2448"/>
              <a:ext cx="0" cy="384"/>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7" name="Text Box 25"/>
            <p:cNvSpPr txBox="1">
              <a:spLocks noChangeArrowheads="1"/>
            </p:cNvSpPr>
            <p:nvPr/>
          </p:nvSpPr>
          <p:spPr bwMode="auto">
            <a:xfrm>
              <a:off x="3648" y="1922"/>
              <a:ext cx="31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0.3</a:t>
              </a:r>
            </a:p>
          </p:txBody>
        </p:sp>
        <p:sp>
          <p:nvSpPr>
            <p:cNvPr id="44058" name="Text Box 26"/>
            <p:cNvSpPr txBox="1">
              <a:spLocks noChangeArrowheads="1"/>
            </p:cNvSpPr>
            <p:nvPr/>
          </p:nvSpPr>
          <p:spPr bwMode="auto">
            <a:xfrm>
              <a:off x="4416" y="1922"/>
              <a:ext cx="31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0.2</a:t>
              </a:r>
            </a:p>
          </p:txBody>
        </p:sp>
        <p:sp>
          <p:nvSpPr>
            <p:cNvPr id="44059" name="Text Box 27"/>
            <p:cNvSpPr txBox="1">
              <a:spLocks noChangeArrowheads="1"/>
            </p:cNvSpPr>
            <p:nvPr/>
          </p:nvSpPr>
          <p:spPr bwMode="auto">
            <a:xfrm>
              <a:off x="4416" y="3170"/>
              <a:ext cx="31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0.2</a:t>
              </a:r>
            </a:p>
          </p:txBody>
        </p:sp>
        <p:sp>
          <p:nvSpPr>
            <p:cNvPr id="44060" name="Text Box 28"/>
            <p:cNvSpPr txBox="1">
              <a:spLocks noChangeArrowheads="1"/>
            </p:cNvSpPr>
            <p:nvPr/>
          </p:nvSpPr>
          <p:spPr bwMode="auto">
            <a:xfrm>
              <a:off x="3360" y="3170"/>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0.15</a:t>
              </a:r>
            </a:p>
          </p:txBody>
        </p:sp>
        <p:sp>
          <p:nvSpPr>
            <p:cNvPr id="44064" name="Rectangle 32"/>
            <p:cNvSpPr>
              <a:spLocks noChangeArrowheads="1"/>
            </p:cNvSpPr>
            <p:nvPr/>
          </p:nvSpPr>
          <p:spPr bwMode="auto">
            <a:xfrm>
              <a:off x="3936" y="2832"/>
              <a:ext cx="336" cy="2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t>
              </a:r>
            </a:p>
          </p:txBody>
        </p:sp>
        <p:sp>
          <p:nvSpPr>
            <p:cNvPr id="44065" name="Line 33"/>
            <p:cNvSpPr>
              <a:spLocks noChangeShapeType="1"/>
            </p:cNvSpPr>
            <p:nvPr/>
          </p:nvSpPr>
          <p:spPr bwMode="auto">
            <a:xfrm flipH="1">
              <a:off x="3664" y="2448"/>
              <a:ext cx="144" cy="384"/>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6" name="Line 34"/>
            <p:cNvSpPr>
              <a:spLocks noChangeShapeType="1"/>
            </p:cNvSpPr>
            <p:nvPr/>
          </p:nvSpPr>
          <p:spPr bwMode="auto">
            <a:xfrm>
              <a:off x="3968" y="2456"/>
              <a:ext cx="192" cy="384"/>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7" name="Text Box 35"/>
            <p:cNvSpPr txBox="1">
              <a:spLocks noChangeArrowheads="1"/>
            </p:cNvSpPr>
            <p:nvPr/>
          </p:nvSpPr>
          <p:spPr bwMode="auto">
            <a:xfrm>
              <a:off x="3924" y="3170"/>
              <a:ext cx="3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FF0000"/>
                  </a:solidFill>
                </a:rPr>
                <a:t>0.15</a:t>
              </a:r>
            </a:p>
          </p:txBody>
        </p:sp>
        <p:sp>
          <p:nvSpPr>
            <p:cNvPr id="44068" name="Text Box 36"/>
            <p:cNvSpPr txBox="1">
              <a:spLocks noChangeArrowheads="1"/>
            </p:cNvSpPr>
            <p:nvPr/>
          </p:nvSpPr>
          <p:spPr bwMode="auto">
            <a:xfrm>
              <a:off x="2582" y="2809"/>
              <a:ext cx="76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Clustering</a:t>
              </a:r>
            </a:p>
          </p:txBody>
        </p:sp>
      </p:grpSp>
    </p:spTree>
    <p:extLst>
      <p:ext uri="{BB962C8B-B14F-4D97-AF65-F5344CB8AC3E}">
        <p14:creationId xmlns="" xmlns:p14="http://schemas.microsoft.com/office/powerpoint/2010/main" val="1071906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4069"/>
                                        </p:tgtEl>
                                        <p:attrNameLst>
                                          <p:attrName>style.visibility</p:attrName>
                                        </p:attrNameLst>
                                      </p:cBhvr>
                                      <p:to>
                                        <p:strVal val="visible"/>
                                      </p:to>
                                    </p:set>
                                    <p:anim calcmode="lin" valueType="num">
                                      <p:cBhvr additive="base">
                                        <p:cTn id="7" dur="500" fill="hold"/>
                                        <p:tgtEl>
                                          <p:spTgt spid="44069"/>
                                        </p:tgtEl>
                                        <p:attrNameLst>
                                          <p:attrName>ppt_x</p:attrName>
                                        </p:attrNameLst>
                                      </p:cBhvr>
                                      <p:tavLst>
                                        <p:tav tm="0">
                                          <p:val>
                                            <p:strVal val="1+#ppt_w/2"/>
                                          </p:val>
                                        </p:tav>
                                        <p:tav tm="100000">
                                          <p:val>
                                            <p:strVal val="#ppt_x"/>
                                          </p:val>
                                        </p:tav>
                                      </p:tavLst>
                                    </p:anim>
                                    <p:anim calcmode="lin" valueType="num">
                                      <p:cBhvr additive="base">
                                        <p:cTn id="8" dur="500" fill="hold"/>
                                        <p:tgtEl>
                                          <p:spTgt spid="440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p:txBody>
          <a:bodyPr/>
          <a:lstStyle/>
          <a:p>
            <a:fld id="{88636E28-143B-47A8-A0EA-0301958C7515}" type="slidenum">
              <a:rPr lang="en-US" altLang="ja-JP"/>
              <a:pPr/>
              <a:t>83</a:t>
            </a:fld>
            <a:endParaRPr lang="en-US" altLang="ja-JP"/>
          </a:p>
        </p:txBody>
      </p:sp>
      <p:sp>
        <p:nvSpPr>
          <p:cNvPr id="47106" name="Rectangle 2"/>
          <p:cNvSpPr>
            <a:spLocks noGrp="1" noChangeArrowheads="1"/>
          </p:cNvSpPr>
          <p:nvPr>
            <p:ph type="title"/>
          </p:nvPr>
        </p:nvSpPr>
        <p:spPr>
          <a:xfrm>
            <a:off x="457200" y="569913"/>
            <a:ext cx="8229600" cy="725487"/>
          </a:xfrm>
        </p:spPr>
        <p:txBody>
          <a:bodyPr/>
          <a:lstStyle/>
          <a:p>
            <a:r>
              <a:rPr lang="en-US" altLang="ja-JP" sz="2800"/>
              <a:t>Discussion 3: </a:t>
            </a:r>
            <a:r>
              <a:rPr lang="en-US" altLang="ja-JP"/>
              <a:t/>
            </a:r>
            <a:br>
              <a:rPr lang="en-US" altLang="ja-JP"/>
            </a:br>
            <a:r>
              <a:rPr lang="en-US" altLang="ja-JP" sz="3200"/>
              <a:t>Similarity Criterion and Pseudo Use Relation</a:t>
            </a:r>
          </a:p>
        </p:txBody>
      </p:sp>
      <p:sp>
        <p:nvSpPr>
          <p:cNvPr id="47107" name="Rectangle 3"/>
          <p:cNvSpPr>
            <a:spLocks noGrp="1" noChangeArrowheads="1"/>
          </p:cNvSpPr>
          <p:nvPr>
            <p:ph type="body" idx="1"/>
          </p:nvPr>
        </p:nvSpPr>
        <p:spPr/>
        <p:txBody>
          <a:bodyPr/>
          <a:lstStyle/>
          <a:p>
            <a:r>
              <a:rPr lang="en-US" altLang="ja-JP"/>
              <a:t>Resulting ranks are fairly insensitive to the similarity criterion </a:t>
            </a:r>
            <a:r>
              <a:rPr lang="en-US" altLang="ja-JP" i="1"/>
              <a:t>t</a:t>
            </a:r>
            <a:endParaRPr lang="en-US" altLang="ja-JP"/>
          </a:p>
          <a:p>
            <a:pPr lvl="1"/>
            <a:r>
              <a:rPr lang="en-US" altLang="ja-JP"/>
              <a:t>Some distinct components are in the same cluster if less than 0.8 </a:t>
            </a:r>
          </a:p>
          <a:p>
            <a:r>
              <a:rPr lang="en-US" altLang="ja-JP"/>
              <a:t>Various pseudo use relation ratios </a:t>
            </a:r>
            <a:r>
              <a:rPr lang="en-US" altLang="ja-JP" i="1"/>
              <a:t>p </a:t>
            </a:r>
            <a:r>
              <a:rPr lang="en-US" altLang="ja-JP"/>
              <a:t>have been investigated</a:t>
            </a:r>
          </a:p>
          <a:p>
            <a:pPr lvl="1"/>
            <a:r>
              <a:rPr lang="en-US" altLang="ja-JP"/>
              <a:t>Resulting ranks are stable between </a:t>
            </a:r>
          </a:p>
          <a:p>
            <a:pPr lvl="1">
              <a:buFontTx/>
              <a:buNone/>
            </a:pPr>
            <a:r>
              <a:rPr lang="en-US" altLang="ja-JP"/>
              <a:t>	0.75 - 0.95</a:t>
            </a:r>
          </a:p>
        </p:txBody>
      </p:sp>
    </p:spTree>
    <p:extLst>
      <p:ext uri="{BB962C8B-B14F-4D97-AF65-F5344CB8AC3E}">
        <p14:creationId xmlns="" xmlns:p14="http://schemas.microsoft.com/office/powerpoint/2010/main" val="19046755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ja-JP" dirty="0" smtClean="0"/>
              <a:t>Features of SPARS-J </a:t>
            </a:r>
            <a:r>
              <a:rPr lang="en-US" altLang="ja-JP" sz="3200" dirty="0" smtClean="0"/>
              <a:t>(Registration)</a:t>
            </a:r>
            <a:endParaRPr lang="ja-JP" altLang="en-US" dirty="0" smtClean="0"/>
          </a:p>
        </p:txBody>
      </p:sp>
      <p:sp>
        <p:nvSpPr>
          <p:cNvPr id="40963" name="Rectangle 3"/>
          <p:cNvSpPr>
            <a:spLocks noGrp="1" noChangeArrowheads="1"/>
          </p:cNvSpPr>
          <p:nvPr>
            <p:ph type="body" idx="1"/>
          </p:nvPr>
        </p:nvSpPr>
        <p:spPr/>
        <p:txBody>
          <a:bodyPr/>
          <a:lstStyle/>
          <a:p>
            <a:r>
              <a:rPr lang="en-US" altLang="ja-JP" dirty="0" smtClean="0"/>
              <a:t>One class file in Java (*.java)= Component</a:t>
            </a:r>
          </a:p>
          <a:p>
            <a:r>
              <a:rPr lang="en-US" altLang="ja-JP" dirty="0" smtClean="0"/>
              <a:t>Dependence relations: Inheritance, interface, caller, refer, ...</a:t>
            </a:r>
          </a:p>
          <a:p>
            <a:r>
              <a:rPr lang="en-US" altLang="ja-JP" dirty="0" smtClean="0"/>
              <a:t>Extraction of keywords in the class file</a:t>
            </a:r>
          </a:p>
          <a:p>
            <a:r>
              <a:rPr lang="en-US" altLang="ja-JP" dirty="0" smtClean="0"/>
              <a:t>Indexing using Berkeley DB</a:t>
            </a:r>
          </a:p>
          <a:p>
            <a:endParaRPr lang="en-US" altLang="ja-JP" dirty="0" smtClean="0"/>
          </a:p>
        </p:txBody>
      </p:sp>
      <p:sp>
        <p:nvSpPr>
          <p:cNvPr id="40964"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823EB642-68BE-4D88-8DCB-BD9B98BAB741}" type="slidenum">
              <a:rPr lang="en-US" altLang="ja-JP" smtClean="0"/>
              <a:pPr eaLnBrk="1" hangingPunct="1"/>
              <a:t>84</a:t>
            </a:fld>
            <a:endParaRPr lang="en-US" altLang="ja-JP"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ja-JP" dirty="0" smtClean="0"/>
              <a:t>Features of SPARS-J </a:t>
            </a:r>
            <a:r>
              <a:rPr lang="en-US" altLang="ja-JP" sz="3200" dirty="0" smtClean="0"/>
              <a:t>(Search)</a:t>
            </a:r>
            <a:endParaRPr lang="ja-JP" altLang="en-US" dirty="0" smtClean="0"/>
          </a:p>
        </p:txBody>
      </p:sp>
      <p:sp>
        <p:nvSpPr>
          <p:cNvPr id="41987" name="Rectangle 3"/>
          <p:cNvSpPr>
            <a:spLocks noGrp="1" noChangeArrowheads="1"/>
          </p:cNvSpPr>
          <p:nvPr>
            <p:ph type="body" idx="1"/>
          </p:nvPr>
        </p:nvSpPr>
        <p:spPr/>
        <p:txBody>
          <a:bodyPr/>
          <a:lstStyle/>
          <a:p>
            <a:r>
              <a:rPr lang="en-US" altLang="ja-JP" dirty="0" smtClean="0"/>
              <a:t>Keyword search/ Package-tree browsing</a:t>
            </a:r>
          </a:p>
          <a:p>
            <a:r>
              <a:rPr lang="en-US" altLang="ja-JP" dirty="0" smtClean="0"/>
              <a:t>Displaying source, caller/</a:t>
            </a:r>
            <a:r>
              <a:rPr lang="en-US" altLang="ja-JP" dirty="0" err="1" smtClean="0"/>
              <a:t>callee</a:t>
            </a:r>
            <a:r>
              <a:rPr lang="en-US" altLang="ja-JP" dirty="0" smtClean="0"/>
              <a:t> list (class/method), various metrics</a:t>
            </a:r>
          </a:p>
          <a:p>
            <a:r>
              <a:rPr lang="en-US" altLang="ja-JP" dirty="0" smtClean="0"/>
              <a:t>Search with constraints</a:t>
            </a:r>
          </a:p>
          <a:p>
            <a:r>
              <a:rPr lang="en-US" altLang="ja-JP" dirty="0" smtClean="0"/>
              <a:t>Display the top-ranked components by the component rank and TF-IDF rank</a:t>
            </a:r>
          </a:p>
          <a:p>
            <a:r>
              <a:rPr lang="en-US" altLang="ja-JP" dirty="0" smtClean="0"/>
              <a:t>Clustering by source-code similarity</a:t>
            </a:r>
          </a:p>
          <a:p>
            <a:r>
              <a:rPr lang="en-US" altLang="ja-JP" dirty="0" smtClean="0"/>
              <a:t>English/Japanese</a:t>
            </a:r>
          </a:p>
          <a:p>
            <a:endParaRPr lang="ja-JP" altLang="en-US" dirty="0" smtClean="0"/>
          </a:p>
        </p:txBody>
      </p:sp>
      <p:sp>
        <p:nvSpPr>
          <p:cNvPr id="41988" name="スライド番号プレースホルダー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ED311A31-A520-451F-AC5D-99D0F2CA9BE1}" type="slidenum">
              <a:rPr lang="en-US" altLang="ja-JP" smtClean="0"/>
              <a:pPr eaLnBrk="1" hangingPunct="1"/>
              <a:t>85</a:t>
            </a:fld>
            <a:endParaRPr lang="en-US" altLang="ja-JP"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smtClean="0"/>
              <a:t>Related Works</a:t>
            </a:r>
            <a:endParaRPr lang="ja-JP" altLang="en-US" sz="4000" dirty="0"/>
          </a:p>
        </p:txBody>
      </p:sp>
      <p:sp>
        <p:nvSpPr>
          <p:cNvPr id="3" name="コンテンツ プレースホルダ 2"/>
          <p:cNvSpPr>
            <a:spLocks noGrp="1"/>
          </p:cNvSpPr>
          <p:nvPr>
            <p:ph idx="1"/>
          </p:nvPr>
        </p:nvSpPr>
        <p:spPr>
          <a:xfrm>
            <a:off x="457200" y="1600201"/>
            <a:ext cx="8229600" cy="2404863"/>
          </a:xfrm>
        </p:spPr>
        <p:txBody>
          <a:bodyPr>
            <a:normAutofit fontScale="85000" lnSpcReduction="10000"/>
          </a:bodyPr>
          <a:lstStyle/>
          <a:p>
            <a:r>
              <a:rPr lang="en-US" altLang="ja-JP" dirty="0" smtClean="0"/>
              <a:t>ASLA[21], OSLC, ohcount</a:t>
            </a:r>
          </a:p>
          <a:p>
            <a:pPr lvl="1"/>
            <a:r>
              <a:rPr lang="en-US" altLang="ja-JP" dirty="0" smtClean="0"/>
              <a:t>Matching regular expression pattern corresponding to a license against license statements</a:t>
            </a:r>
          </a:p>
          <a:p>
            <a:r>
              <a:rPr lang="en-US" altLang="ja-JP" dirty="0" smtClean="0"/>
              <a:t>FOSSology[11]</a:t>
            </a:r>
          </a:p>
          <a:p>
            <a:pPr lvl="1"/>
            <a:r>
              <a:rPr lang="en-US" altLang="ja-JP" dirty="0" smtClean="0"/>
              <a:t>Matching simple string corresponding </a:t>
            </a:r>
            <a:r>
              <a:rPr lang="en-US" altLang="ja-JP" dirty="0"/>
              <a:t>to a license </a:t>
            </a:r>
            <a:r>
              <a:rPr lang="en-US" altLang="ja-JP" dirty="0" smtClean="0"/>
              <a:t>against license statements with the bSAM argorithm</a:t>
            </a:r>
          </a:p>
          <a:p>
            <a:pPr lvl="1"/>
            <a:endParaRPr lang="ja-JP" altLang="en-US" dirty="0"/>
          </a:p>
        </p:txBody>
      </p:sp>
      <p:sp>
        <p:nvSpPr>
          <p:cNvPr id="6" name="スライド番号プレースホルダ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lang="ja-JP" altLang="en-US" smtClean="0"/>
              <a:pPr/>
              <a:t>86</a:t>
            </a:fld>
            <a:endParaRPr lang="ja-JP" altLang="en-US"/>
          </a:p>
        </p:txBody>
      </p:sp>
      <p:sp>
        <p:nvSpPr>
          <p:cNvPr id="12" name="下矢印 11"/>
          <p:cNvSpPr/>
          <p:nvPr/>
        </p:nvSpPr>
        <p:spPr>
          <a:xfrm>
            <a:off x="3563888" y="4005064"/>
            <a:ext cx="648072" cy="28803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 2"/>
          <p:cNvSpPr txBox="1">
            <a:spLocks/>
          </p:cNvSpPr>
          <p:nvPr/>
        </p:nvSpPr>
        <p:spPr>
          <a:xfrm>
            <a:off x="457200" y="4293096"/>
            <a:ext cx="8229600" cy="208823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dirty="0"/>
              <a:t>N</a:t>
            </a:r>
            <a:r>
              <a:rPr lang="en-US" altLang="ja-JP" dirty="0" smtClean="0"/>
              <a:t>ot precise enough</a:t>
            </a:r>
          </a:p>
          <a:p>
            <a:r>
              <a:rPr lang="en-US" altLang="ja-JP" dirty="0" smtClean="0"/>
              <a:t>Does not report whether any license exists or not when the tool can't identify the license</a:t>
            </a:r>
          </a:p>
          <a:p>
            <a:r>
              <a:rPr lang="en-US" altLang="ja-JP" dirty="0" smtClean="0"/>
              <a:t>False positives</a:t>
            </a:r>
          </a:p>
          <a:p>
            <a:r>
              <a:rPr lang="en-US" altLang="ja-JP" dirty="0" smtClean="0"/>
              <a:t>Slow execution time</a:t>
            </a:r>
          </a:p>
        </p:txBody>
      </p:sp>
    </p:spTree>
    <p:extLst>
      <p:ext uri="{BB962C8B-B14F-4D97-AF65-F5344CB8AC3E}">
        <p14:creationId xmlns="" xmlns:p14="http://schemas.microsoft.com/office/powerpoint/2010/main" val="40665306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Evaluation of License Identification</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Goal: To show if our approach is better than other methods</a:t>
            </a:r>
            <a:endParaRPr kumimoji="1" lang="en-US" altLang="ja-JP" dirty="0" smtClean="0"/>
          </a:p>
          <a:p>
            <a:r>
              <a:rPr lang="en-US" altLang="ja-JP" dirty="0" smtClean="0"/>
              <a:t>Tools</a:t>
            </a:r>
          </a:p>
          <a:p>
            <a:pPr lvl="1"/>
            <a:r>
              <a:rPr lang="en-US" altLang="ja-JP" dirty="0" smtClean="0"/>
              <a:t>Ninka (implementation of proposed approach), FOSSology 1.0.0, ohcount version 3.90rc, OSLC 3.0</a:t>
            </a:r>
          </a:p>
          <a:p>
            <a:r>
              <a:rPr lang="en-US" altLang="ja-JP" dirty="0" smtClean="0"/>
              <a:t>T</a:t>
            </a:r>
            <a:r>
              <a:rPr kumimoji="1" lang="en-US" altLang="ja-JP" dirty="0" smtClean="0"/>
              <a:t>arget systems</a:t>
            </a:r>
          </a:p>
          <a:p>
            <a:pPr lvl="1"/>
            <a:r>
              <a:rPr kumimoji="1" lang="en-US" altLang="ja-JP" dirty="0" smtClean="0"/>
              <a:t>Source files: 250 files in Debian 5.0.2</a:t>
            </a:r>
          </a:p>
          <a:p>
            <a:pPr lvl="2"/>
            <a:r>
              <a:rPr lang="en-US" altLang="ja-JP" dirty="0" smtClean="0"/>
              <a:t>Randomly select 250 packages in Debian 5.0.2</a:t>
            </a:r>
          </a:p>
          <a:p>
            <a:pPr lvl="2"/>
            <a:r>
              <a:rPr kumimoji="1" lang="en-US" altLang="ja-JP" dirty="0" smtClean="0"/>
              <a:t>For each selected packages, randomly select 1 file in each package in them</a:t>
            </a:r>
          </a:p>
        </p:txBody>
      </p:sp>
      <p:sp>
        <p:nvSpPr>
          <p:cNvPr id="5" name="スライド番号プレースホルダ 4"/>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kumimoji="1" lang="ja-JP" altLang="en-US" smtClean="0"/>
              <a:pPr/>
              <a:t>87</a:t>
            </a:fld>
            <a:endParaRPr kumimoji="1" lang="ja-JP" altLang="en-US"/>
          </a:p>
        </p:txBody>
      </p:sp>
    </p:spTree>
    <p:extLst>
      <p:ext uri="{BB962C8B-B14F-4D97-AF65-F5344CB8AC3E}">
        <p14:creationId xmlns="" xmlns:p14="http://schemas.microsoft.com/office/powerpoint/2010/main" val="25251984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Method</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smtClean="0"/>
              <a:t>Compare the results </a:t>
            </a:r>
            <a:r>
              <a:rPr lang="en-US" altLang="ja-JP" dirty="0"/>
              <a:t>from each tool to </a:t>
            </a:r>
            <a:r>
              <a:rPr lang="en-US" altLang="ja-JP" dirty="0" smtClean="0"/>
              <a:t>the results obtained by manual inspection</a:t>
            </a:r>
            <a:endParaRPr kumimoji="1" lang="en-US" altLang="ja-JP" dirty="0" smtClean="0"/>
          </a:p>
          <a:p>
            <a:r>
              <a:rPr kumimoji="1" lang="en-US" altLang="ja-JP" dirty="0" smtClean="0"/>
              <a:t>Result category</a:t>
            </a:r>
          </a:p>
          <a:p>
            <a:pPr lvl="1"/>
            <a:r>
              <a:rPr kumimoji="1" lang="en-US" altLang="ja-JP" dirty="0" smtClean="0"/>
              <a:t>C: Correct license name and version</a:t>
            </a:r>
          </a:p>
          <a:p>
            <a:pPr lvl="1"/>
            <a:r>
              <a:rPr lang="en-US" altLang="ja-JP" dirty="0" smtClean="0"/>
              <a:t>I: Incorrect</a:t>
            </a:r>
          </a:p>
          <a:p>
            <a:pPr lvl="1"/>
            <a:r>
              <a:rPr kumimoji="1" lang="en-US" altLang="ja-JP" dirty="0" smtClean="0"/>
              <a:t>U: Unknown</a:t>
            </a:r>
          </a:p>
          <a:p>
            <a:r>
              <a:rPr kumimoji="1" lang="en-US" altLang="ja-JP" dirty="0" smtClean="0"/>
              <a:t>Measured values</a:t>
            </a:r>
          </a:p>
          <a:p>
            <a:pPr lvl="1"/>
            <a:r>
              <a:rPr kumimoji="1" lang="en-US" altLang="ja-JP" dirty="0" smtClean="0"/>
              <a:t>Recall</a:t>
            </a:r>
            <a:endParaRPr lang="en-US" altLang="ja-JP" dirty="0"/>
          </a:p>
          <a:p>
            <a:pPr lvl="1"/>
            <a:r>
              <a:rPr kumimoji="1" lang="en-US" altLang="ja-JP" dirty="0" smtClean="0"/>
              <a:t>Precision</a:t>
            </a:r>
          </a:p>
          <a:p>
            <a:pPr lvl="1"/>
            <a:r>
              <a:rPr lang="en-US" altLang="ja-JP" dirty="0" smtClean="0"/>
              <a:t>F-measure</a:t>
            </a:r>
            <a:endParaRPr kumimoji="1" lang="en-US" altLang="ja-JP" dirty="0"/>
          </a:p>
          <a:p>
            <a:pPr lvl="1"/>
            <a:r>
              <a:rPr lang="en-US" altLang="ja-JP" dirty="0" smtClean="0"/>
              <a:t>Execution Time</a:t>
            </a:r>
            <a:endParaRPr kumimoji="1" lang="ja-JP" altLang="en-US" dirty="0"/>
          </a:p>
        </p:txBody>
      </p:sp>
      <p:sp>
        <p:nvSpPr>
          <p:cNvPr id="6" name="スライド番号プレースホルダー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kumimoji="1" lang="ja-JP" altLang="en-US" smtClean="0"/>
              <a:pPr/>
              <a:t>88</a:t>
            </a:fld>
            <a:endParaRPr kumimoji="1" lang="ja-JP" altLang="en-US"/>
          </a:p>
        </p:txBody>
      </p:sp>
    </p:spTree>
    <p:extLst>
      <p:ext uri="{BB962C8B-B14F-4D97-AF65-F5344CB8AC3E}">
        <p14:creationId xmlns="" xmlns:p14="http://schemas.microsoft.com/office/powerpoint/2010/main" val="39110626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Research Questions</a:t>
            </a:r>
            <a:endParaRPr kumimoji="1" lang="ja-JP" altLang="en-US" dirty="0"/>
          </a:p>
        </p:txBody>
      </p:sp>
      <p:sp>
        <p:nvSpPr>
          <p:cNvPr id="3" name="コンテンツ プレースホルダ 2"/>
          <p:cNvSpPr>
            <a:spLocks noGrp="1"/>
          </p:cNvSpPr>
          <p:nvPr>
            <p:ph idx="1"/>
          </p:nvPr>
        </p:nvSpPr>
        <p:spPr/>
        <p:txBody>
          <a:bodyPr>
            <a:normAutofit/>
          </a:bodyPr>
          <a:lstStyle/>
          <a:p>
            <a:pPr marL="0" indent="0">
              <a:buNone/>
            </a:pPr>
            <a:r>
              <a:rPr kumimoji="1" lang="en-US" altLang="ja-JP" dirty="0" smtClean="0"/>
              <a:t>Goal: To demonstrate usefulness of Ninka</a:t>
            </a:r>
          </a:p>
          <a:p>
            <a:endParaRPr kumimoji="1" lang="en-US" altLang="ja-JP" dirty="0" smtClean="0"/>
          </a:p>
          <a:p>
            <a:pPr marL="0" indent="0">
              <a:buNone/>
            </a:pPr>
            <a:r>
              <a:rPr kumimoji="1" lang="en-US" altLang="ja-JP" dirty="0" smtClean="0"/>
              <a:t>RQ1: What are the licenses used in FOSS?</a:t>
            </a:r>
          </a:p>
          <a:p>
            <a:pPr marL="0" indent="0">
              <a:buNone/>
            </a:pPr>
            <a:r>
              <a:rPr lang="en-US" altLang="ja-JP" dirty="0" smtClean="0"/>
              <a:t>RQ2: When present, what types of error do license statements have?</a:t>
            </a:r>
          </a:p>
        </p:txBody>
      </p:sp>
      <p:sp>
        <p:nvSpPr>
          <p:cNvPr id="5" name="スライド番号プレースホルダ 4"/>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kumimoji="1" lang="ja-JP" altLang="en-US" smtClean="0"/>
              <a:pPr/>
              <a:t>89</a:t>
            </a:fld>
            <a:endParaRPr kumimoji="1" lang="ja-JP" altLang="en-US"/>
          </a:p>
        </p:txBody>
      </p:sp>
    </p:spTree>
    <p:extLst>
      <p:ext uri="{BB962C8B-B14F-4D97-AF65-F5344CB8AC3E}">
        <p14:creationId xmlns="" xmlns:p14="http://schemas.microsoft.com/office/powerpoint/2010/main" val="179743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smtClean="0"/>
              <a:t>Managing Software Collection </a:t>
            </a:r>
            <a:endParaRPr lang="ja-JP" altLang="en-US" dirty="0" smtClean="0"/>
          </a:p>
        </p:txBody>
      </p:sp>
      <p:sp>
        <p:nvSpPr>
          <p:cNvPr id="3" name="コンテンツ プレースホルダー 2"/>
          <p:cNvSpPr>
            <a:spLocks noGrp="1"/>
          </p:cNvSpPr>
          <p:nvPr>
            <p:ph idx="1"/>
          </p:nvPr>
        </p:nvSpPr>
        <p:spPr/>
        <p:txBody>
          <a:bodyPr/>
          <a:lstStyle/>
          <a:p>
            <a:pPr marL="0" indent="0" eaLnBrk="1" hangingPunct="1">
              <a:buFontTx/>
              <a:buNone/>
              <a:defRPr/>
            </a:pPr>
            <a:r>
              <a:rPr lang="en-US" altLang="ja-JP" sz="2800" dirty="0" smtClean="0"/>
              <a:t>Collection</a:t>
            </a:r>
          </a:p>
          <a:p>
            <a:pPr eaLnBrk="1" hangingPunct="1">
              <a:defRPr/>
            </a:pPr>
            <a:r>
              <a:rPr lang="en-US" altLang="ja-JP" sz="2400" dirty="0" smtClean="0"/>
              <a:t>Organizational assets in repository</a:t>
            </a:r>
          </a:p>
          <a:p>
            <a:pPr eaLnBrk="1" hangingPunct="1">
              <a:defRPr/>
            </a:pPr>
            <a:r>
              <a:rPr lang="en-US" altLang="ja-JP" sz="2400" dirty="0" smtClean="0"/>
              <a:t>Open source software projects</a:t>
            </a:r>
          </a:p>
          <a:p>
            <a:pPr marL="0" indent="0" eaLnBrk="1" hangingPunct="1">
              <a:buFontTx/>
              <a:buNone/>
              <a:defRPr/>
            </a:pPr>
            <a:r>
              <a:rPr lang="en-US" altLang="ja-JP" sz="2400" dirty="0" smtClean="0"/>
              <a:t>We can collect them relatively easily </a:t>
            </a:r>
            <a:br>
              <a:rPr lang="en-US" altLang="ja-JP" sz="2400" dirty="0" smtClean="0"/>
            </a:br>
            <a:r>
              <a:rPr lang="en-US" altLang="ja-JP" sz="2400" dirty="0" smtClean="0"/>
              <a:t>by simply keeping everything</a:t>
            </a:r>
            <a:endParaRPr lang="en-US" altLang="ja-JP" sz="1200" dirty="0" smtClean="0"/>
          </a:p>
          <a:p>
            <a:pPr marL="0" indent="0" eaLnBrk="1" hangingPunct="1">
              <a:buFontTx/>
              <a:buNone/>
              <a:defRPr/>
            </a:pPr>
            <a:endParaRPr lang="en-US" altLang="ja-JP" sz="1100" dirty="0" smtClean="0"/>
          </a:p>
          <a:p>
            <a:pPr marL="0" indent="0" eaLnBrk="1" hangingPunct="1">
              <a:buFontTx/>
              <a:buNone/>
              <a:defRPr/>
            </a:pPr>
            <a:r>
              <a:rPr lang="en-US" altLang="ja-JP" sz="2800" dirty="0" smtClean="0"/>
              <a:t>Management</a:t>
            </a:r>
          </a:p>
          <a:p>
            <a:pPr eaLnBrk="1" hangingPunct="1">
              <a:defRPr/>
            </a:pPr>
            <a:r>
              <a:rPr lang="en-US" altLang="ja-JP" sz="2400" dirty="0" smtClean="0"/>
              <a:t>Categorize and register software components</a:t>
            </a:r>
          </a:p>
          <a:p>
            <a:pPr eaLnBrk="1" hangingPunct="1">
              <a:defRPr/>
            </a:pPr>
            <a:r>
              <a:rPr lang="en-US" altLang="ja-JP" sz="2400" dirty="0" smtClean="0"/>
              <a:t>Keep track of software evolution</a:t>
            </a:r>
          </a:p>
          <a:p>
            <a:pPr marL="182563" indent="0" eaLnBrk="1" hangingPunct="1">
              <a:buFontTx/>
              <a:buNone/>
              <a:defRPr/>
            </a:pPr>
            <a:r>
              <a:rPr lang="en-US" altLang="ja-JP" sz="2400" dirty="0" smtClean="0"/>
              <a:t>Clustering/labeling/indexing software collection needs an extensive elaboration</a:t>
            </a:r>
          </a:p>
        </p:txBody>
      </p:sp>
      <p:sp>
        <p:nvSpPr>
          <p:cNvPr id="7172" name="スライド番号プレースホルダー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50" charset="-128"/>
                <a:cs typeface="Arial Unicode MS" pitchFamily="50" charset="-128"/>
              </a:defRPr>
            </a:lvl9pPr>
          </a:lstStyle>
          <a:p>
            <a:pPr eaLnBrk="1" hangingPunct="1"/>
            <a:fld id="{66019F87-00CA-4268-B908-C418865D7A35}" type="slidenum">
              <a:rPr lang="en-US" altLang="ja-JP" smtClean="0"/>
              <a:pPr eaLnBrk="1" hangingPunct="1"/>
              <a:t>9</a:t>
            </a:fld>
            <a:endParaRPr lang="en-US" altLang="ja-JP" smtClean="0"/>
          </a:p>
        </p:txBody>
      </p:sp>
      <p:pic>
        <p:nvPicPr>
          <p:cNvPr id="7173" name="Picture 4" descr="C:\Users\inoue\AppData\Local\Microsoft\Windows\Temporary Internet Files\Content.IE5\O92Z59SJ\MP900402692[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43663" y="1844675"/>
            <a:ext cx="2622550" cy="25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6"/>
            <a:ext cx="8229600" cy="725488"/>
          </a:xfrm>
        </p:spPr>
        <p:txBody>
          <a:bodyPr>
            <a:noAutofit/>
          </a:bodyPr>
          <a:lstStyle/>
          <a:p>
            <a:r>
              <a:rPr kumimoji="1" lang="en-US" altLang="ja-JP" sz="2800" dirty="0" smtClean="0"/>
              <a:t>RQ1: What Are the Licenses Used in FOSS?</a:t>
            </a:r>
            <a:endParaRPr kumimoji="1" lang="ja-JP" altLang="en-US" sz="2800"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Sub questions</a:t>
            </a:r>
            <a:endParaRPr kumimoji="1" lang="en-US" altLang="ja-JP" dirty="0" smtClean="0"/>
          </a:p>
          <a:p>
            <a:pPr lvl="1"/>
            <a:r>
              <a:rPr kumimoji="1" lang="en-US" altLang="ja-JP" dirty="0" smtClean="0"/>
              <a:t>What licenses are used in Debian?</a:t>
            </a:r>
          </a:p>
          <a:p>
            <a:pPr lvl="1"/>
            <a:r>
              <a:rPr lang="en-US" altLang="ja-JP" dirty="0" smtClean="0"/>
              <a:t>Do different programming languages use different licenses?</a:t>
            </a:r>
          </a:p>
          <a:p>
            <a:pPr lvl="1"/>
            <a:r>
              <a:rPr lang="en-US" altLang="ja-JP" dirty="0" smtClean="0"/>
              <a:t>Does size matter?</a:t>
            </a:r>
          </a:p>
          <a:p>
            <a:endParaRPr kumimoji="1" lang="en-US" altLang="ja-JP" dirty="0"/>
          </a:p>
          <a:p>
            <a:r>
              <a:rPr lang="en-US" altLang="ja-JP" dirty="0" smtClean="0"/>
              <a:t>Target: source </a:t>
            </a:r>
            <a:r>
              <a:rPr lang="en-US" altLang="ja-JP" dirty="0"/>
              <a:t>code of </a:t>
            </a:r>
            <a:r>
              <a:rPr lang="en-US" altLang="ja-JP" dirty="0" err="1"/>
              <a:t>Debian</a:t>
            </a:r>
            <a:r>
              <a:rPr lang="en-US" altLang="ja-JP" dirty="0"/>
              <a:t> 5.0.2</a:t>
            </a:r>
          </a:p>
          <a:p>
            <a:pPr lvl="1"/>
            <a:r>
              <a:rPr lang="en-US" altLang="ja-JP" dirty="0"/>
              <a:t>794622 files from 11101 applications analyzed</a:t>
            </a:r>
          </a:p>
          <a:p>
            <a:pPr lvl="1"/>
            <a:r>
              <a:rPr lang="en-US" altLang="ja-JP" dirty="0"/>
              <a:t>Ninka could not identify license </a:t>
            </a:r>
            <a:r>
              <a:rPr lang="en-US" altLang="ja-JP" dirty="0" smtClean="0"/>
              <a:t>of 15.9</a:t>
            </a:r>
            <a:r>
              <a:rPr lang="en-US" altLang="ja-JP" dirty="0"/>
              <a:t>% of source </a:t>
            </a:r>
            <a:r>
              <a:rPr lang="en-US" altLang="ja-JP" dirty="0" smtClean="0"/>
              <a:t>files (reported "UNKNOWN")</a:t>
            </a:r>
            <a:endParaRPr lang="en-US" altLang="ja-JP" dirty="0"/>
          </a:p>
          <a:p>
            <a:endParaRPr kumimoji="1" lang="ja-JP" altLang="en-US" dirty="0"/>
          </a:p>
        </p:txBody>
      </p:sp>
      <p:sp>
        <p:nvSpPr>
          <p:cNvPr id="5" name="スライド番号プレースホルダ 4"/>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kumimoji="1" lang="ja-JP" altLang="en-US" smtClean="0"/>
              <a:pPr/>
              <a:t>90</a:t>
            </a:fld>
            <a:endParaRPr kumimoji="1" lang="ja-JP" altLang="en-US"/>
          </a:p>
        </p:txBody>
      </p:sp>
    </p:spTree>
    <p:extLst>
      <p:ext uri="{BB962C8B-B14F-4D97-AF65-F5344CB8AC3E}">
        <p14:creationId xmlns="" xmlns:p14="http://schemas.microsoft.com/office/powerpoint/2010/main" val="12246833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Does Size Matter?</a:t>
            </a:r>
            <a:endParaRPr kumimoji="1" lang="ja-JP" altLang="en-US" dirty="0"/>
          </a:p>
        </p:txBody>
      </p:sp>
      <p:sp>
        <p:nvSpPr>
          <p:cNvPr id="3" name="コンテンツ プレースホルダ 2"/>
          <p:cNvSpPr>
            <a:spLocks noGrp="1"/>
          </p:cNvSpPr>
          <p:nvPr>
            <p:ph idx="1"/>
          </p:nvPr>
        </p:nvSpPr>
        <p:spPr>
          <a:xfrm>
            <a:off x="323528" y="1600200"/>
            <a:ext cx="8686800" cy="5069160"/>
          </a:xfrm>
        </p:spPr>
        <p:txBody>
          <a:bodyPr>
            <a:normAutofit/>
          </a:bodyPr>
          <a:lstStyle/>
          <a:p>
            <a:r>
              <a:rPr kumimoji="1" lang="en-US" altLang="ja-JP" sz="2800" dirty="0" smtClean="0">
                <a:latin typeface="+mj-lt"/>
              </a:rPr>
              <a:t>Examine median of the file size in case of with license and without license </a:t>
            </a:r>
          </a:p>
          <a:p>
            <a:r>
              <a:rPr kumimoji="1" lang="en-US" altLang="ja-JP" sz="2800" dirty="0" smtClean="0">
                <a:latin typeface="+mj-lt"/>
              </a:rPr>
              <a:t>Are smaller files more likely not to have a license?</a:t>
            </a:r>
          </a:p>
          <a:p>
            <a:pPr marL="360363" indent="-360363">
              <a:buNone/>
            </a:pPr>
            <a:r>
              <a:rPr lang="ja-JP" altLang="en-US" sz="2800" dirty="0" smtClean="0">
                <a:latin typeface="+mj-lt"/>
              </a:rPr>
              <a:t>→</a:t>
            </a:r>
            <a:r>
              <a:rPr lang="en-US" altLang="ja-JP" sz="2800" dirty="0" smtClean="0">
                <a:latin typeface="+mj-lt"/>
              </a:rPr>
              <a:t>Are there difference in the size of files between with license and without license?</a:t>
            </a:r>
            <a:endParaRPr lang="en-US" altLang="ja-JP" sz="2800" dirty="0">
              <a:latin typeface="+mj-lt"/>
            </a:endParaRPr>
          </a:p>
          <a:p>
            <a:r>
              <a:rPr kumimoji="1" lang="en-US" altLang="ja-JP" sz="2800" dirty="0" smtClean="0">
                <a:latin typeface="+mj-lt"/>
              </a:rPr>
              <a:t>A Mann-Whitney test confirms that these difference are significant (p&lt;0.0001)</a:t>
            </a:r>
          </a:p>
        </p:txBody>
      </p:sp>
      <p:sp>
        <p:nvSpPr>
          <p:cNvPr id="6" name="スライド番号プレースホルダ 5"/>
          <p:cNvSpPr>
            <a:spLocks noGrp="1"/>
          </p:cNvSpPr>
          <p:nvPr>
            <p:ph type="sldNum" sz="quarter" idx="4294967295"/>
          </p:nvPr>
        </p:nvSpPr>
        <p:spPr>
          <a:xfrm>
            <a:off x="8460432" y="6237312"/>
            <a:ext cx="648643" cy="360338"/>
          </a:xfrm>
          <a:prstGeom prst="rect">
            <a:avLst/>
          </a:prstGeom>
        </p:spPr>
        <p:txBody>
          <a:bodyPr/>
          <a:lstStyle/>
          <a:p>
            <a:fld id="{D2D8002D-B5B0-4BAC-B1F6-782DDCCE6D9C}" type="slidenum">
              <a:rPr kumimoji="1" lang="ja-JP" altLang="en-US" smtClean="0"/>
              <a:pPr/>
              <a:t>91</a:t>
            </a:fld>
            <a:endParaRPr kumimoji="1" lang="ja-JP" altLang="en-US"/>
          </a:p>
        </p:txBody>
      </p:sp>
      <p:graphicFrame>
        <p:nvGraphicFramePr>
          <p:cNvPr id="7" name="表 6"/>
          <p:cNvGraphicFramePr>
            <a:graphicFrameLocks noGrp="1"/>
          </p:cNvGraphicFramePr>
          <p:nvPr>
            <p:extLst>
              <p:ext uri="{D42A27DB-BD31-4B8C-83A1-F6EECF244321}">
                <p14:modId xmlns="" xmlns:p14="http://schemas.microsoft.com/office/powerpoint/2010/main" val="2783290955"/>
              </p:ext>
            </p:extLst>
          </p:nvPr>
        </p:nvGraphicFramePr>
        <p:xfrm>
          <a:off x="683569" y="5013176"/>
          <a:ext cx="8208911" cy="936104"/>
        </p:xfrm>
        <a:graphic>
          <a:graphicData uri="http://schemas.openxmlformats.org/drawingml/2006/table">
            <a:tbl>
              <a:tblPr firstRow="1" bandRow="1">
                <a:tableStyleId>{5C22544A-7EE6-4342-B048-85BDC9FD1C3A}</a:tableStyleId>
              </a:tblPr>
              <a:tblGrid>
                <a:gridCol w="1584175"/>
                <a:gridCol w="1254420"/>
                <a:gridCol w="1534376"/>
                <a:gridCol w="1764532"/>
                <a:gridCol w="2071408"/>
              </a:tblGrid>
              <a:tr h="468052">
                <a:tc>
                  <a:txBody>
                    <a:bodyPr/>
                    <a:lstStyle/>
                    <a:p>
                      <a:endParaRPr kumimoji="1" lang="ja-JP" altLang="en-US" dirty="0">
                        <a:latin typeface="Calibri" pitchFamily="34" charset="0"/>
                      </a:endParaRPr>
                    </a:p>
                  </a:txBody>
                  <a:tcPr/>
                </a:tc>
                <a:tc>
                  <a:txBody>
                    <a:bodyPr/>
                    <a:lstStyle/>
                    <a:p>
                      <a:r>
                        <a:rPr kumimoji="1" lang="en-US" altLang="ja-JP" dirty="0" smtClean="0">
                          <a:latin typeface="Calibri" pitchFamily="34" charset="0"/>
                        </a:rPr>
                        <a:t>overall</a:t>
                      </a:r>
                      <a:endParaRPr kumimoji="1" lang="ja-JP" altLang="en-US" dirty="0">
                        <a:latin typeface="Calibri" pitchFamily="34" charset="0"/>
                      </a:endParaRPr>
                    </a:p>
                  </a:txBody>
                  <a:tcPr/>
                </a:tc>
                <a:tc>
                  <a:txBody>
                    <a:bodyPr/>
                    <a:lstStyle/>
                    <a:p>
                      <a:r>
                        <a:rPr kumimoji="1" lang="en-US" altLang="ja-JP" dirty="0" smtClean="0">
                          <a:latin typeface="Calibri" pitchFamily="34" charset="0"/>
                        </a:rPr>
                        <a:t>with</a:t>
                      </a:r>
                      <a:r>
                        <a:rPr kumimoji="1" lang="en-US" altLang="ja-JP" baseline="0" dirty="0" smtClean="0">
                          <a:latin typeface="Calibri" pitchFamily="34" charset="0"/>
                        </a:rPr>
                        <a:t> </a:t>
                      </a:r>
                      <a:r>
                        <a:rPr kumimoji="1" lang="en-US" altLang="ja-JP" dirty="0" smtClean="0">
                          <a:latin typeface="Calibri" pitchFamily="34" charset="0"/>
                        </a:rPr>
                        <a:t>license</a:t>
                      </a:r>
                      <a:endParaRPr kumimoji="1" lang="ja-JP" altLang="en-US" dirty="0">
                        <a:latin typeface="Calibri" pitchFamily="34" charset="0"/>
                      </a:endParaRPr>
                    </a:p>
                  </a:txBody>
                  <a:tcPr/>
                </a:tc>
                <a:tc>
                  <a:txBody>
                    <a:bodyPr/>
                    <a:lstStyle/>
                    <a:p>
                      <a:r>
                        <a:rPr kumimoji="1" lang="en-US" altLang="ja-JP" dirty="0" smtClean="0">
                          <a:latin typeface="Calibri" pitchFamily="34" charset="0"/>
                        </a:rPr>
                        <a:t>without</a:t>
                      </a:r>
                      <a:r>
                        <a:rPr kumimoji="1" lang="en-US" altLang="ja-JP" baseline="0" dirty="0" smtClean="0">
                          <a:latin typeface="Calibri" pitchFamily="34" charset="0"/>
                        </a:rPr>
                        <a:t> license</a:t>
                      </a:r>
                      <a:endParaRPr kumimoji="1" lang="ja-JP" altLang="en-US" dirty="0">
                        <a:latin typeface="Calibri" pitchFamily="34" charset="0"/>
                      </a:endParaRPr>
                    </a:p>
                  </a:txBody>
                  <a:tcPr/>
                </a:tc>
                <a:tc>
                  <a:txBody>
                    <a:bodyPr/>
                    <a:lstStyle/>
                    <a:p>
                      <a:r>
                        <a:rPr kumimoji="1" lang="en-US" altLang="ja-JP" dirty="0" smtClean="0">
                          <a:latin typeface="Calibri" pitchFamily="34" charset="0"/>
                        </a:rPr>
                        <a:t>license statement</a:t>
                      </a:r>
                      <a:endParaRPr kumimoji="1" lang="ja-JP" altLang="en-US" dirty="0">
                        <a:latin typeface="Calibri" pitchFamily="34" charset="0"/>
                      </a:endParaRPr>
                    </a:p>
                  </a:txBody>
                  <a:tcPr/>
                </a:tc>
              </a:tr>
              <a:tr h="468052">
                <a:tc>
                  <a:txBody>
                    <a:bodyPr/>
                    <a:lstStyle/>
                    <a:p>
                      <a:r>
                        <a:rPr kumimoji="1" lang="en-US" altLang="ja-JP" dirty="0" smtClean="0">
                          <a:latin typeface="Calibri" pitchFamily="34" charset="0"/>
                        </a:rPr>
                        <a:t>Median(bytes)</a:t>
                      </a:r>
                      <a:endParaRPr kumimoji="1" lang="ja-JP" altLang="en-US" dirty="0">
                        <a:latin typeface="Calibri" pitchFamily="34" charset="0"/>
                      </a:endParaRPr>
                    </a:p>
                  </a:txBody>
                  <a:tcPr/>
                </a:tc>
                <a:tc>
                  <a:txBody>
                    <a:bodyPr/>
                    <a:lstStyle/>
                    <a:p>
                      <a:r>
                        <a:rPr kumimoji="1" lang="en-US" altLang="ja-JP" dirty="0" smtClean="0">
                          <a:latin typeface="Calibri" pitchFamily="34" charset="0"/>
                        </a:rPr>
                        <a:t>4633</a:t>
                      </a:r>
                      <a:endParaRPr kumimoji="1" lang="ja-JP" altLang="en-US" dirty="0">
                        <a:latin typeface="Calibri" pitchFamily="34" charset="0"/>
                      </a:endParaRPr>
                    </a:p>
                  </a:txBody>
                  <a:tcPr/>
                </a:tc>
                <a:tc>
                  <a:txBody>
                    <a:bodyPr/>
                    <a:lstStyle/>
                    <a:p>
                      <a:r>
                        <a:rPr kumimoji="1" lang="en-US" altLang="ja-JP" dirty="0" smtClean="0">
                          <a:latin typeface="Calibri" pitchFamily="34" charset="0"/>
                        </a:rPr>
                        <a:t>5488</a:t>
                      </a:r>
                      <a:endParaRPr kumimoji="1" lang="ja-JP" altLang="en-US" dirty="0">
                        <a:latin typeface="Calibri" pitchFamily="34" charset="0"/>
                      </a:endParaRPr>
                    </a:p>
                  </a:txBody>
                  <a:tcPr/>
                </a:tc>
                <a:tc>
                  <a:txBody>
                    <a:bodyPr/>
                    <a:lstStyle/>
                    <a:p>
                      <a:r>
                        <a:rPr kumimoji="1" lang="en-US" altLang="ja-JP" dirty="0" smtClean="0">
                          <a:latin typeface="Calibri" pitchFamily="34" charset="0"/>
                        </a:rPr>
                        <a:t>2137</a:t>
                      </a:r>
                      <a:endParaRPr kumimoji="1" lang="ja-JP" altLang="en-US" dirty="0">
                        <a:latin typeface="Calibri" pitchFamily="34" charset="0"/>
                      </a:endParaRPr>
                    </a:p>
                  </a:txBody>
                  <a:tcPr/>
                </a:tc>
                <a:tc>
                  <a:txBody>
                    <a:bodyPr/>
                    <a:lstStyle/>
                    <a:p>
                      <a:r>
                        <a:rPr kumimoji="1" lang="en-US" altLang="ja-JP" dirty="0" smtClean="0">
                          <a:latin typeface="Calibri" pitchFamily="34" charset="0"/>
                        </a:rPr>
                        <a:t>1005</a:t>
                      </a:r>
                      <a:endParaRPr kumimoji="1" lang="ja-JP" altLang="en-US" dirty="0">
                        <a:latin typeface="Calibri" pitchFamily="34" charset="0"/>
                      </a:endParaRPr>
                    </a:p>
                  </a:txBody>
                  <a:tcPr/>
                </a:tc>
              </a:tr>
            </a:tbl>
          </a:graphicData>
        </a:graphic>
      </p:graphicFrame>
    </p:spTree>
    <p:extLst>
      <p:ext uri="{BB962C8B-B14F-4D97-AF65-F5344CB8AC3E}">
        <p14:creationId xmlns="" xmlns:p14="http://schemas.microsoft.com/office/powerpoint/2010/main" val="11914069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Experiments</a:t>
            </a:r>
            <a:endParaRPr kumimoji="1" lang="ja-JP" altLang="en-US" dirty="0"/>
          </a:p>
        </p:txBody>
      </p:sp>
      <p:sp>
        <p:nvSpPr>
          <p:cNvPr id="3" name="コンテンツ プレースホルダー 2"/>
          <p:cNvSpPr>
            <a:spLocks noGrp="1"/>
          </p:cNvSpPr>
          <p:nvPr>
            <p:ph idx="1"/>
          </p:nvPr>
        </p:nvSpPr>
        <p:spPr/>
        <p:txBody>
          <a:bodyPr>
            <a:normAutofit/>
          </a:bodyPr>
          <a:lstStyle/>
          <a:p>
            <a:pPr marL="514350" lvl="1" indent="-514350">
              <a:buFont typeface="+mj-lt"/>
              <a:buAutoNum type="arabicPeriod"/>
            </a:pPr>
            <a:r>
              <a:rPr lang="en-US" altLang="ja-JP" dirty="0" smtClean="0"/>
              <a:t>Examine </a:t>
            </a:r>
            <a:r>
              <a:rPr lang="en-US" altLang="ja-JP" dirty="0"/>
              <a:t>t</a:t>
            </a:r>
            <a:r>
              <a:rPr lang="en-US" altLang="ja-JP" dirty="0" smtClean="0"/>
              <a:t>he </a:t>
            </a:r>
            <a:r>
              <a:rPr lang="en-US" altLang="ja-JP" dirty="0"/>
              <a:t>number of files under each </a:t>
            </a:r>
            <a:r>
              <a:rPr lang="en-US" altLang="ja-JP" dirty="0" smtClean="0"/>
              <a:t>license at each release version </a:t>
            </a:r>
            <a:r>
              <a:rPr kumimoji="1" lang="en-US" altLang="ja-JP" dirty="0" smtClean="0"/>
              <a:t>in FreeBSD (all), OpenBSD (all), Eclipse and ArgoU</a:t>
            </a:r>
            <a:r>
              <a:rPr lang="en-US" altLang="ja-JP" dirty="0" smtClean="0"/>
              <a:t>ML</a:t>
            </a:r>
          </a:p>
          <a:p>
            <a:pPr marL="514350" lvl="1" indent="-514350">
              <a:buFont typeface="+mj-lt"/>
              <a:buAutoNum type="arabicPeriod"/>
            </a:pPr>
            <a:r>
              <a:rPr lang="en-US" altLang="ja-JP" dirty="0"/>
              <a:t>Analyze the difference of licensed file number across different versions in FreeBSD(all) and OpenBSD(all)</a:t>
            </a:r>
          </a:p>
          <a:p>
            <a:pPr marL="514350" lvl="1" indent="-514350">
              <a:buFont typeface="+mj-lt"/>
              <a:buAutoNum type="arabicPeriod"/>
            </a:pPr>
            <a:r>
              <a:rPr lang="en-US" altLang="ja-JP" dirty="0" smtClean="0"/>
              <a:t>Examine </a:t>
            </a:r>
            <a:r>
              <a:rPr lang="en-US" altLang="ja-JP" dirty="0"/>
              <a:t>the difference in evolution patterns of OS all and OS kernel</a:t>
            </a:r>
          </a:p>
          <a:p>
            <a:endParaRPr kumimoji="1" lang="ja-JP" altLang="en-US" dirty="0"/>
          </a:p>
        </p:txBody>
      </p:sp>
      <p:sp>
        <p:nvSpPr>
          <p:cNvPr id="6" name="スライド番号プレースホルダー 5"/>
          <p:cNvSpPr>
            <a:spLocks noGrp="1"/>
          </p:cNvSpPr>
          <p:nvPr>
            <p:ph type="sldNum" sz="quarter" idx="4294967295"/>
          </p:nvPr>
        </p:nvSpPr>
        <p:spPr>
          <a:xfrm>
            <a:off x="8640763" y="6337300"/>
            <a:ext cx="468312" cy="260350"/>
          </a:xfrm>
          <a:prstGeom prst="rect">
            <a:avLst/>
          </a:prstGeom>
        </p:spPr>
        <p:txBody>
          <a:bodyPr/>
          <a:lstStyle/>
          <a:p>
            <a:fld id="{D2D8002D-B5B0-4BAC-B1F6-782DDCCE6D9C}" type="slidenum">
              <a:rPr kumimoji="1" lang="ja-JP" altLang="en-US" smtClean="0"/>
              <a:pPr/>
              <a:t>92</a:t>
            </a:fld>
            <a:endParaRPr kumimoji="1" lang="ja-JP" altLang="en-US"/>
          </a:p>
        </p:txBody>
      </p:sp>
    </p:spTree>
    <p:extLst>
      <p:ext uri="{BB962C8B-B14F-4D97-AF65-F5344CB8AC3E}">
        <p14:creationId xmlns="" xmlns:p14="http://schemas.microsoft.com/office/powerpoint/2010/main" val="29168658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Analysis Targets</a:t>
            </a:r>
            <a:endParaRPr kumimoji="1" lang="ja-JP" altLang="en-US" dirty="0"/>
          </a:p>
        </p:txBody>
      </p:sp>
      <p:sp>
        <p:nvSpPr>
          <p:cNvPr id="7" name="スライド番号プレースホルダ 6"/>
          <p:cNvSpPr>
            <a:spLocks noGrp="1"/>
          </p:cNvSpPr>
          <p:nvPr>
            <p:ph type="sldNum" sz="quarter" idx="4294967295"/>
          </p:nvPr>
        </p:nvSpPr>
        <p:spPr>
          <a:xfrm>
            <a:off x="8640763" y="6337300"/>
            <a:ext cx="468312" cy="260350"/>
          </a:xfrm>
          <a:prstGeom prst="rect">
            <a:avLst/>
          </a:prstGeom>
        </p:spPr>
        <p:txBody>
          <a:bodyPr/>
          <a:lstStyle/>
          <a:p>
            <a:fld id="{038D8AE5-226D-4CAA-819E-86C67E52CD5E}" type="slidenum">
              <a:rPr kumimoji="1" lang="ja-JP" altLang="en-US" smtClean="0"/>
              <a:pPr/>
              <a:t>93</a:t>
            </a:fld>
            <a:endParaRPr kumimoji="1" lang="ja-JP" altLang="en-US" dirty="0"/>
          </a:p>
        </p:txBody>
      </p:sp>
      <p:graphicFrame>
        <p:nvGraphicFramePr>
          <p:cNvPr id="5" name="表 4"/>
          <p:cNvGraphicFramePr>
            <a:graphicFrameLocks noGrp="1"/>
          </p:cNvGraphicFramePr>
          <p:nvPr>
            <p:extLst>
              <p:ext uri="{D42A27DB-BD31-4B8C-83A1-F6EECF244321}">
                <p14:modId xmlns="" xmlns:p14="http://schemas.microsoft.com/office/powerpoint/2010/main" val="3204757543"/>
              </p:ext>
            </p:extLst>
          </p:nvPr>
        </p:nvGraphicFramePr>
        <p:xfrm>
          <a:off x="179512" y="1628801"/>
          <a:ext cx="8790245" cy="4588074"/>
        </p:xfrm>
        <a:graphic>
          <a:graphicData uri="http://schemas.openxmlformats.org/drawingml/2006/table">
            <a:tbl>
              <a:tblPr firstRow="1" bandRow="1">
                <a:tableStyleId>{5C22544A-7EE6-4342-B048-85BDC9FD1C3A}</a:tableStyleId>
              </a:tblPr>
              <a:tblGrid>
                <a:gridCol w="1168642"/>
                <a:gridCol w="1335951"/>
                <a:gridCol w="1167815"/>
                <a:gridCol w="1340976"/>
                <a:gridCol w="1251760"/>
                <a:gridCol w="1151680"/>
                <a:gridCol w="1373421"/>
              </a:tblGrid>
              <a:tr h="620270">
                <a:tc>
                  <a:txBody>
                    <a:bodyPr/>
                    <a:lstStyle/>
                    <a:p>
                      <a:endParaRPr kumimoji="1" lang="ja-JP" altLang="en-US" dirty="0">
                        <a:latin typeface="Calibri" pitchFamily="34" charset="0"/>
                      </a:endParaRPr>
                    </a:p>
                  </a:txBody>
                  <a:tcPr/>
                </a:tc>
                <a:tc>
                  <a:txBody>
                    <a:bodyPr/>
                    <a:lstStyle/>
                    <a:p>
                      <a:r>
                        <a:rPr kumimoji="1" lang="en-US" altLang="ja-JP" dirty="0" smtClean="0">
                          <a:latin typeface="Calibri" pitchFamily="34" charset="0"/>
                        </a:rPr>
                        <a:t>FreeBSD</a:t>
                      </a:r>
                    </a:p>
                    <a:p>
                      <a:r>
                        <a:rPr kumimoji="1" lang="en-US" altLang="ja-JP" dirty="0" smtClean="0">
                          <a:latin typeface="Calibri" pitchFamily="34" charset="0"/>
                        </a:rPr>
                        <a:t>(all)</a:t>
                      </a:r>
                      <a:endParaRPr kumimoji="1" lang="ja-JP" altLang="en-US" dirty="0">
                        <a:latin typeface="Calibri" pitchFamily="34" charset="0"/>
                      </a:endParaRPr>
                    </a:p>
                  </a:txBody>
                  <a:tcPr/>
                </a:tc>
                <a:tc>
                  <a:txBody>
                    <a:bodyPr/>
                    <a:lstStyle/>
                    <a:p>
                      <a:r>
                        <a:rPr kumimoji="1" lang="en-US" altLang="ja-JP" dirty="0" smtClean="0">
                          <a:latin typeface="Calibri" pitchFamily="34" charset="0"/>
                        </a:rPr>
                        <a:t>FreeBSD</a:t>
                      </a:r>
                      <a:br>
                        <a:rPr kumimoji="1" lang="en-US" altLang="ja-JP" dirty="0" smtClean="0">
                          <a:latin typeface="Calibri" pitchFamily="34" charset="0"/>
                        </a:rPr>
                      </a:br>
                      <a:r>
                        <a:rPr kumimoji="1" lang="en-US" altLang="ja-JP" dirty="0" smtClean="0">
                          <a:latin typeface="Calibri" pitchFamily="34" charset="0"/>
                        </a:rPr>
                        <a:t>(kernel)</a:t>
                      </a:r>
                      <a:endParaRPr kumimoji="1" lang="ja-JP" altLang="en-US" dirty="0">
                        <a:latin typeface="Calibri" pitchFamily="34" charset="0"/>
                      </a:endParaRPr>
                    </a:p>
                  </a:txBody>
                  <a:tcPr/>
                </a:tc>
                <a:tc>
                  <a:txBody>
                    <a:bodyPr/>
                    <a:lstStyle/>
                    <a:p>
                      <a:r>
                        <a:rPr kumimoji="1" lang="en-US" altLang="ja-JP" dirty="0" smtClean="0">
                          <a:latin typeface="Calibri" pitchFamily="34" charset="0"/>
                        </a:rPr>
                        <a:t>OpenBSD</a:t>
                      </a:r>
                      <a:br>
                        <a:rPr kumimoji="1" lang="en-US" altLang="ja-JP" dirty="0" smtClean="0">
                          <a:latin typeface="Calibri" pitchFamily="34" charset="0"/>
                        </a:rPr>
                      </a:br>
                      <a:r>
                        <a:rPr kumimoji="1" lang="en-US" altLang="ja-JP" dirty="0" smtClean="0">
                          <a:latin typeface="Calibri" pitchFamily="34" charset="0"/>
                        </a:rPr>
                        <a:t>(all)</a:t>
                      </a:r>
                      <a:endParaRPr kumimoji="1" lang="ja-JP" altLang="en-US" dirty="0">
                        <a:latin typeface="Calibri" pitchFamily="34" charset="0"/>
                      </a:endParaRPr>
                    </a:p>
                  </a:txBody>
                  <a:tcPr/>
                </a:tc>
                <a:tc>
                  <a:txBody>
                    <a:bodyPr/>
                    <a:lstStyle/>
                    <a:p>
                      <a:r>
                        <a:rPr kumimoji="1" lang="en-US" altLang="ja-JP" dirty="0" smtClean="0">
                          <a:latin typeface="Calibri" pitchFamily="34" charset="0"/>
                        </a:rPr>
                        <a:t>OpenBSD</a:t>
                      </a:r>
                      <a:br>
                        <a:rPr kumimoji="1" lang="en-US" altLang="ja-JP" dirty="0" smtClean="0">
                          <a:latin typeface="Calibri" pitchFamily="34" charset="0"/>
                        </a:rPr>
                      </a:br>
                      <a:r>
                        <a:rPr kumimoji="1" lang="en-US" altLang="ja-JP" dirty="0" smtClean="0">
                          <a:latin typeface="Calibri" pitchFamily="34" charset="0"/>
                        </a:rPr>
                        <a:t>(kernel)</a:t>
                      </a:r>
                      <a:endParaRPr kumimoji="1" lang="ja-JP" altLang="en-US" dirty="0">
                        <a:latin typeface="Calibri" pitchFamily="34" charset="0"/>
                      </a:endParaRPr>
                    </a:p>
                  </a:txBody>
                  <a:tcPr/>
                </a:tc>
                <a:tc>
                  <a:txBody>
                    <a:bodyPr/>
                    <a:lstStyle/>
                    <a:p>
                      <a:r>
                        <a:rPr kumimoji="1" lang="en-US" altLang="ja-JP" dirty="0" smtClean="0">
                          <a:latin typeface="Calibri" pitchFamily="34" charset="0"/>
                        </a:rPr>
                        <a:t>Eclipse</a:t>
                      </a:r>
                      <a:endParaRPr kumimoji="1" lang="ja-JP" altLang="en-US" dirty="0">
                        <a:latin typeface="Calibri" pitchFamily="34" charset="0"/>
                      </a:endParaRPr>
                    </a:p>
                  </a:txBody>
                  <a:tcPr/>
                </a:tc>
                <a:tc>
                  <a:txBody>
                    <a:bodyPr/>
                    <a:lstStyle/>
                    <a:p>
                      <a:r>
                        <a:rPr kumimoji="1" lang="en-US" altLang="ja-JP" dirty="0" smtClean="0">
                          <a:latin typeface="Calibri" pitchFamily="34" charset="0"/>
                        </a:rPr>
                        <a:t>ArgoUML</a:t>
                      </a:r>
                      <a:endParaRPr kumimoji="1" lang="ja-JP" altLang="en-US" dirty="0">
                        <a:latin typeface="Calibri" pitchFamily="34" charset="0"/>
                      </a:endParaRPr>
                    </a:p>
                  </a:txBody>
                  <a:tcPr/>
                </a:tc>
              </a:tr>
              <a:tr h="620270">
                <a:tc>
                  <a:txBody>
                    <a:bodyPr/>
                    <a:lstStyle/>
                    <a:p>
                      <a:r>
                        <a:rPr kumimoji="1" lang="en-US" altLang="ja-JP" dirty="0" smtClean="0">
                          <a:latin typeface="Calibri" pitchFamily="34" charset="0"/>
                        </a:rPr>
                        <a:t>Type</a:t>
                      </a:r>
                      <a:endParaRPr kumimoji="1" lang="ja-JP" altLang="en-US"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Calibri" pitchFamily="34" charset="0"/>
                        </a:rPr>
                        <a:t>OS</a:t>
                      </a:r>
                      <a:r>
                        <a:rPr kumimoji="1" lang="en-US" altLang="ja-JP" baseline="0" dirty="0" smtClean="0">
                          <a:latin typeface="Calibri" pitchFamily="34" charset="0"/>
                        </a:rPr>
                        <a:t> </a:t>
                      </a:r>
                      <a:r>
                        <a:rPr kumimoji="1" lang="en-US" altLang="ja-JP" dirty="0" smtClean="0">
                          <a:latin typeface="Calibri" pitchFamily="34" charset="0"/>
                        </a:rPr>
                        <a:t>kernel,</a:t>
                      </a:r>
                      <a:br>
                        <a:rPr kumimoji="1" lang="en-US" altLang="ja-JP" dirty="0" smtClean="0">
                          <a:latin typeface="Calibri" pitchFamily="34" charset="0"/>
                        </a:rPr>
                      </a:br>
                      <a:r>
                        <a:rPr kumimoji="1" lang="en-US" altLang="ja-JP" baseline="0" dirty="0" smtClean="0">
                          <a:latin typeface="Calibri" pitchFamily="34" charset="0"/>
                        </a:rPr>
                        <a:t>applications</a:t>
                      </a:r>
                      <a:endParaRPr kumimoji="1" lang="ja-JP" altLang="en-US" dirty="0" smtClean="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Calibri" pitchFamily="34" charset="0"/>
                        </a:rPr>
                        <a:t>OS kernel</a:t>
                      </a:r>
                      <a:endParaRPr kumimoji="1" lang="ja-JP" altLang="en-US" dirty="0" smtClean="0">
                        <a:latin typeface="Calibri" pitchFamily="34" charset="0"/>
                      </a:endParaRPr>
                    </a:p>
                  </a:txBody>
                  <a:tcPr/>
                </a:tc>
                <a:tc>
                  <a:txBody>
                    <a:bodyPr/>
                    <a:lstStyle/>
                    <a:p>
                      <a:pPr algn="l"/>
                      <a:r>
                        <a:rPr kumimoji="1" lang="en-US" altLang="ja-JP" dirty="0" smtClean="0">
                          <a:latin typeface="Calibri" pitchFamily="34" charset="0"/>
                        </a:rPr>
                        <a:t>OS kernel,</a:t>
                      </a:r>
                      <a:r>
                        <a:rPr kumimoji="1" lang="en-US" altLang="ja-JP" baseline="0" dirty="0" smtClean="0">
                          <a:latin typeface="Calibri" pitchFamily="34" charset="0"/>
                        </a:rPr>
                        <a:t> applications</a:t>
                      </a:r>
                      <a:endParaRPr kumimoji="1" lang="ja-JP" altLang="en-US" dirty="0">
                        <a:latin typeface="Calibri" pitchFamily="34" charset="0"/>
                      </a:endParaRPr>
                    </a:p>
                  </a:txBody>
                  <a:tcPr/>
                </a:tc>
                <a:tc>
                  <a:txBody>
                    <a:bodyPr/>
                    <a:lstStyle/>
                    <a:p>
                      <a:pPr algn="l"/>
                      <a:r>
                        <a:rPr kumimoji="1" lang="en-US" altLang="ja-JP" dirty="0" smtClean="0">
                          <a:latin typeface="Calibri" pitchFamily="34" charset="0"/>
                        </a:rPr>
                        <a:t>OS kernel</a:t>
                      </a:r>
                      <a:endParaRPr kumimoji="1" lang="ja-JP" altLang="en-US" dirty="0">
                        <a:latin typeface="Calibri" pitchFamily="34" charset="0"/>
                      </a:endParaRPr>
                    </a:p>
                  </a:txBody>
                  <a:tcPr/>
                </a:tc>
                <a:tc>
                  <a:txBody>
                    <a:bodyPr/>
                    <a:lstStyle/>
                    <a:p>
                      <a:pPr algn="l"/>
                      <a:r>
                        <a:rPr kumimoji="1" lang="en-US" altLang="ja-JP" dirty="0" smtClean="0">
                          <a:latin typeface="Calibri" pitchFamily="34" charset="0"/>
                        </a:rPr>
                        <a:t>SDE platform</a:t>
                      </a:r>
                      <a:endParaRPr kumimoji="1" lang="ja-JP" altLang="en-US" dirty="0">
                        <a:latin typeface="Calibri" pitchFamily="34" charset="0"/>
                      </a:endParaRPr>
                    </a:p>
                  </a:txBody>
                  <a:tcPr/>
                </a:tc>
                <a:tc>
                  <a:txBody>
                    <a:bodyPr/>
                    <a:lstStyle/>
                    <a:p>
                      <a:pPr algn="l"/>
                      <a:r>
                        <a:rPr kumimoji="1" lang="en-US" altLang="ja-JP" dirty="0" smtClean="0">
                          <a:latin typeface="Calibri" pitchFamily="34" charset="0"/>
                        </a:rPr>
                        <a:t>UML Design Tools</a:t>
                      </a:r>
                      <a:endParaRPr kumimoji="1" lang="ja-JP" altLang="en-US" dirty="0">
                        <a:latin typeface="Calibri" pitchFamily="34" charset="0"/>
                      </a:endParaRPr>
                    </a:p>
                  </a:txBody>
                  <a:tcPr/>
                </a:tc>
              </a:tr>
              <a:tr h="679343">
                <a:tc>
                  <a:txBody>
                    <a:bodyPr/>
                    <a:lstStyle/>
                    <a:p>
                      <a:r>
                        <a:rPr kumimoji="1" lang="en-US" altLang="ja-JP" dirty="0" smtClean="0">
                          <a:latin typeface="Calibri" pitchFamily="34" charset="0"/>
                        </a:rPr>
                        <a:t>Release Version</a:t>
                      </a:r>
                      <a:endParaRPr kumimoji="1" lang="ja-JP" altLang="en-US" dirty="0">
                        <a:latin typeface="Calibri" pitchFamily="34" charset="0"/>
                      </a:endParaRPr>
                    </a:p>
                  </a:txBody>
                  <a:tcPr/>
                </a:tc>
                <a:tc gridSpan="2">
                  <a:txBody>
                    <a:bodyPr/>
                    <a:lstStyle/>
                    <a:p>
                      <a:pPr algn="ctr"/>
                      <a:r>
                        <a:rPr kumimoji="1" lang="en-US" altLang="ja-JP" sz="2000" dirty="0" smtClean="0">
                          <a:latin typeface="Calibri" pitchFamily="34" charset="0"/>
                        </a:rPr>
                        <a:t>2.2-8.0</a:t>
                      </a:r>
                      <a:endParaRPr kumimoji="1" lang="ja-JP" altLang="en-US" sz="2000" dirty="0">
                        <a:latin typeface="Calibri" pitchFamily="34" charset="0"/>
                      </a:endParaRPr>
                    </a:p>
                  </a:txBody>
                  <a:tcPr/>
                </a:tc>
                <a:tc hMerge="1">
                  <a:txBody>
                    <a:bodyPr/>
                    <a:lstStyle/>
                    <a:p>
                      <a:pPr algn="ctr"/>
                      <a:endParaRPr kumimoji="1" lang="ja-JP" altLang="en-US" dirty="0"/>
                    </a:p>
                  </a:txBody>
                  <a:tcPr/>
                </a:tc>
                <a:tc gridSpan="2">
                  <a:txBody>
                    <a:bodyPr/>
                    <a:lstStyle/>
                    <a:p>
                      <a:pPr algn="ctr"/>
                      <a:r>
                        <a:rPr kumimoji="1" lang="en-US" altLang="ja-JP" sz="2000" dirty="0" smtClean="0">
                          <a:latin typeface="Calibri" pitchFamily="34" charset="0"/>
                        </a:rPr>
                        <a:t>2.0-4.7</a:t>
                      </a:r>
                      <a:endParaRPr kumimoji="1" lang="ja-JP" altLang="en-US" sz="2000" dirty="0">
                        <a:latin typeface="Calibri" pitchFamily="34" charset="0"/>
                      </a:endParaRPr>
                    </a:p>
                  </a:txBody>
                  <a:tcPr/>
                </a:tc>
                <a:tc hMerge="1">
                  <a:txBody>
                    <a:bodyPr/>
                    <a:lstStyle/>
                    <a:p>
                      <a:pPr algn="ctr"/>
                      <a:endParaRPr kumimoji="1" lang="ja-JP" altLang="en-US" dirty="0"/>
                    </a:p>
                  </a:txBody>
                  <a:tcPr/>
                </a:tc>
                <a:tc>
                  <a:txBody>
                    <a:bodyPr/>
                    <a:lstStyle/>
                    <a:p>
                      <a:pPr algn="ctr"/>
                      <a:r>
                        <a:rPr kumimoji="1" lang="en-US" altLang="ja-JP" sz="2000" dirty="0" smtClean="0">
                          <a:latin typeface="Calibri" pitchFamily="34" charset="0"/>
                        </a:rPr>
                        <a:t>2.0-</a:t>
                      </a:r>
                      <a:br>
                        <a:rPr kumimoji="1" lang="en-US" altLang="ja-JP" sz="2000" dirty="0" smtClean="0">
                          <a:latin typeface="Calibri" pitchFamily="34" charset="0"/>
                        </a:rPr>
                      </a:br>
                      <a:r>
                        <a:rPr kumimoji="1" lang="en-US" altLang="ja-JP" sz="2000" dirty="0" smtClean="0">
                          <a:latin typeface="Calibri" pitchFamily="34" charset="0"/>
                        </a:rPr>
                        <a:t>3.5.2</a:t>
                      </a:r>
                      <a:endParaRPr kumimoji="1" lang="ja-JP" altLang="en-US" sz="2000" dirty="0">
                        <a:latin typeface="Calibri" pitchFamily="34" charset="0"/>
                      </a:endParaRPr>
                    </a:p>
                  </a:txBody>
                  <a:tcPr/>
                </a:tc>
                <a:tc>
                  <a:txBody>
                    <a:bodyPr/>
                    <a:lstStyle/>
                    <a:p>
                      <a:pPr algn="ctr"/>
                      <a:r>
                        <a:rPr kumimoji="1" lang="en-US" altLang="ja-JP" sz="2000" dirty="0" smtClean="0">
                          <a:latin typeface="Calibri" pitchFamily="34" charset="0"/>
                        </a:rPr>
                        <a:t>0.8.1-</a:t>
                      </a:r>
                      <a:br>
                        <a:rPr kumimoji="1" lang="en-US" altLang="ja-JP" sz="2000" dirty="0" smtClean="0">
                          <a:latin typeface="Calibri" pitchFamily="34" charset="0"/>
                        </a:rPr>
                      </a:br>
                      <a:r>
                        <a:rPr kumimoji="1" lang="en-US" altLang="ja-JP" sz="2000" dirty="0" smtClean="0">
                          <a:latin typeface="Calibri" pitchFamily="34" charset="0"/>
                        </a:rPr>
                        <a:t>0.31.1</a:t>
                      </a:r>
                      <a:endParaRPr kumimoji="1" lang="ja-JP" altLang="en-US" sz="2000" dirty="0">
                        <a:latin typeface="Calibri" pitchFamily="34" charset="0"/>
                      </a:endParaRPr>
                    </a:p>
                  </a:txBody>
                  <a:tcPr/>
                </a:tc>
              </a:tr>
              <a:tr h="679343">
                <a:tc>
                  <a:txBody>
                    <a:bodyPr/>
                    <a:lstStyle/>
                    <a:p>
                      <a:r>
                        <a:rPr kumimoji="1" lang="en-US" altLang="ja-JP" dirty="0" smtClean="0">
                          <a:latin typeface="Calibri" pitchFamily="34" charset="0"/>
                        </a:rPr>
                        <a:t>Release Date</a:t>
                      </a:r>
                      <a:endParaRPr kumimoji="1" lang="ja-JP" altLang="en-US" dirty="0">
                        <a:latin typeface="Calibri" pitchFamily="34" charset="0"/>
                      </a:endParaRPr>
                    </a:p>
                  </a:txBody>
                  <a:tcPr/>
                </a:tc>
                <a:tc gridSpan="2">
                  <a:txBody>
                    <a:bodyPr/>
                    <a:lstStyle/>
                    <a:p>
                      <a:pPr algn="ctr"/>
                      <a:r>
                        <a:rPr kumimoji="1" lang="en-US" altLang="ja-JP" sz="2000" dirty="0" smtClean="0">
                          <a:latin typeface="Calibri" pitchFamily="34" charset="0"/>
                        </a:rPr>
                        <a:t>1994/11-</a:t>
                      </a:r>
                      <a:br>
                        <a:rPr kumimoji="1" lang="en-US" altLang="ja-JP" sz="2000" dirty="0" smtClean="0">
                          <a:latin typeface="Calibri" pitchFamily="34" charset="0"/>
                        </a:rPr>
                      </a:br>
                      <a:r>
                        <a:rPr kumimoji="1" lang="en-US" altLang="ja-JP" sz="2000" dirty="0" smtClean="0">
                          <a:latin typeface="Calibri" pitchFamily="34" charset="0"/>
                        </a:rPr>
                        <a:t>2009/11</a:t>
                      </a:r>
                      <a:endParaRPr kumimoji="1" lang="ja-JP" altLang="en-US" sz="2000" dirty="0">
                        <a:latin typeface="Calibri" pitchFamily="34" charset="0"/>
                      </a:endParaRPr>
                    </a:p>
                  </a:txBody>
                  <a:tcPr/>
                </a:tc>
                <a:tc hMerge="1">
                  <a:txBody>
                    <a:bodyPr/>
                    <a:lstStyle/>
                    <a:p>
                      <a:pPr algn="ctr"/>
                      <a:endParaRPr kumimoji="1" lang="ja-JP" alt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Calibri" pitchFamily="34" charset="0"/>
                        </a:rPr>
                        <a:t>1996/10-</a:t>
                      </a:r>
                      <a:br>
                        <a:rPr kumimoji="1" lang="en-US" altLang="ja-JP" sz="2000" dirty="0" smtClean="0">
                          <a:latin typeface="Calibri" pitchFamily="34" charset="0"/>
                        </a:rPr>
                      </a:br>
                      <a:r>
                        <a:rPr kumimoji="1" lang="en-US" altLang="ja-JP" sz="2000" dirty="0" smtClean="0">
                          <a:latin typeface="Calibri" pitchFamily="34" charset="0"/>
                        </a:rPr>
                        <a:t>2010/5</a:t>
                      </a:r>
                      <a:endParaRPr kumimoji="1" lang="ja-JP" altLang="en-US" sz="2000" dirty="0" smtClean="0">
                        <a:latin typeface="Calibri"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algn="ctr"/>
                      <a:r>
                        <a:rPr kumimoji="1" lang="en-US" altLang="ja-JP" sz="2000" dirty="0" smtClean="0">
                          <a:latin typeface="Calibri" pitchFamily="34" charset="0"/>
                        </a:rPr>
                        <a:t>2002/6-</a:t>
                      </a:r>
                      <a:br>
                        <a:rPr kumimoji="1" lang="en-US" altLang="ja-JP" sz="2000" dirty="0" smtClean="0">
                          <a:latin typeface="Calibri" pitchFamily="34" charset="0"/>
                        </a:rPr>
                      </a:br>
                      <a:r>
                        <a:rPr kumimoji="1" lang="en-US" altLang="ja-JP" sz="2000" dirty="0" smtClean="0">
                          <a:latin typeface="Calibri" pitchFamily="34" charset="0"/>
                        </a:rPr>
                        <a:t>2009/9</a:t>
                      </a:r>
                      <a:endParaRPr kumimoji="1" lang="ja-JP" altLang="en-US" sz="2000" dirty="0">
                        <a:latin typeface="Calibri" pitchFamily="34" charset="0"/>
                      </a:endParaRPr>
                    </a:p>
                  </a:txBody>
                  <a:tcPr/>
                </a:tc>
                <a:tc>
                  <a:txBody>
                    <a:bodyPr/>
                    <a:lstStyle/>
                    <a:p>
                      <a:pPr algn="ctr"/>
                      <a:r>
                        <a:rPr kumimoji="1" lang="en-US" altLang="ja-JP" sz="2000" dirty="0" smtClean="0">
                          <a:latin typeface="Calibri" pitchFamily="34" charset="0"/>
                        </a:rPr>
                        <a:t>2000/10-</a:t>
                      </a:r>
                      <a:br>
                        <a:rPr kumimoji="1" lang="en-US" altLang="ja-JP" sz="2000" dirty="0" smtClean="0">
                          <a:latin typeface="Calibri" pitchFamily="34" charset="0"/>
                        </a:rPr>
                      </a:br>
                      <a:r>
                        <a:rPr kumimoji="1" lang="en-US" altLang="ja-JP" sz="2000" dirty="0" smtClean="0">
                          <a:latin typeface="Calibri" pitchFamily="34" charset="0"/>
                        </a:rPr>
                        <a:t>2010/6</a:t>
                      </a:r>
                      <a:endParaRPr kumimoji="1" lang="ja-JP" altLang="en-US" sz="2000" dirty="0">
                        <a:latin typeface="Calibri" pitchFamily="34" charset="0"/>
                      </a:endParaRPr>
                    </a:p>
                  </a:txBody>
                  <a:tcPr/>
                </a:tc>
              </a:tr>
              <a:tr h="383977">
                <a:tc>
                  <a:txBody>
                    <a:bodyPr/>
                    <a:lstStyle/>
                    <a:p>
                      <a:r>
                        <a:rPr kumimoji="1" lang="en-US" altLang="ja-JP" sz="1600" dirty="0" smtClean="0">
                          <a:latin typeface="Calibri" pitchFamily="34" charset="0"/>
                        </a:rPr>
                        <a:t># release</a:t>
                      </a:r>
                      <a:endParaRPr kumimoji="1" lang="ja-JP" altLang="en-US" sz="1600" dirty="0">
                        <a:latin typeface="Calibri" pitchFamily="34" charset="0"/>
                      </a:endParaRPr>
                    </a:p>
                  </a:txBody>
                  <a:tcPr/>
                </a:tc>
                <a:tc gridSpan="2">
                  <a:txBody>
                    <a:bodyPr/>
                    <a:lstStyle/>
                    <a:p>
                      <a:pPr algn="ctr"/>
                      <a:r>
                        <a:rPr kumimoji="1" lang="en-US" altLang="ja-JP" sz="2000" dirty="0" smtClean="0">
                          <a:latin typeface="Calibri" pitchFamily="34" charset="0"/>
                        </a:rPr>
                        <a:t>28</a:t>
                      </a:r>
                      <a:endParaRPr kumimoji="1" lang="ja-JP" altLang="en-US" sz="2000" dirty="0">
                        <a:latin typeface="Calibri" pitchFamily="34" charset="0"/>
                      </a:endParaRPr>
                    </a:p>
                  </a:txBody>
                  <a:tcPr/>
                </a:tc>
                <a:tc hMerge="1">
                  <a:txBody>
                    <a:bodyPr/>
                    <a:lstStyle/>
                    <a:p>
                      <a:pPr algn="ctr"/>
                      <a:endParaRPr kumimoji="1" lang="ja-JP" altLang="en-US" dirty="0"/>
                    </a:p>
                  </a:txBody>
                  <a:tcPr/>
                </a:tc>
                <a:tc gridSpan="2">
                  <a:txBody>
                    <a:bodyPr/>
                    <a:lstStyle/>
                    <a:p>
                      <a:pPr algn="ctr"/>
                      <a:r>
                        <a:rPr kumimoji="1" lang="en-US" altLang="ja-JP" sz="2000" dirty="0" smtClean="0">
                          <a:latin typeface="Calibri" pitchFamily="34" charset="0"/>
                        </a:rPr>
                        <a:t>45</a:t>
                      </a:r>
                      <a:endParaRPr kumimoji="1" lang="ja-JP" altLang="en-US" sz="2000" dirty="0">
                        <a:latin typeface="Calibri" pitchFamily="34" charset="0"/>
                      </a:endParaRPr>
                    </a:p>
                  </a:txBody>
                  <a:tcPr/>
                </a:tc>
                <a:tc hMerge="1">
                  <a:txBody>
                    <a:bodyPr/>
                    <a:lstStyle/>
                    <a:p>
                      <a:pPr algn="ctr"/>
                      <a:endParaRPr kumimoji="1" lang="ja-JP" altLang="en-US" dirty="0"/>
                    </a:p>
                  </a:txBody>
                  <a:tcPr/>
                </a:tc>
                <a:tc>
                  <a:txBody>
                    <a:bodyPr/>
                    <a:lstStyle/>
                    <a:p>
                      <a:pPr algn="ctr"/>
                      <a:r>
                        <a:rPr kumimoji="1" lang="en-US" altLang="ja-JP" sz="2000" dirty="0" smtClean="0">
                          <a:latin typeface="Calibri" pitchFamily="34" charset="0"/>
                        </a:rPr>
                        <a:t>25</a:t>
                      </a:r>
                      <a:endParaRPr kumimoji="1" lang="ja-JP" altLang="en-US" sz="2000" dirty="0">
                        <a:latin typeface="Calibri" pitchFamily="34" charset="0"/>
                      </a:endParaRPr>
                    </a:p>
                  </a:txBody>
                  <a:tcPr/>
                </a:tc>
                <a:tc>
                  <a:txBody>
                    <a:bodyPr/>
                    <a:lstStyle/>
                    <a:p>
                      <a:pPr algn="ctr"/>
                      <a:r>
                        <a:rPr kumimoji="1" lang="en-US" altLang="ja-JP" sz="2000" dirty="0" smtClean="0">
                          <a:latin typeface="Calibri" pitchFamily="34" charset="0"/>
                        </a:rPr>
                        <a:t>79</a:t>
                      </a:r>
                      <a:endParaRPr kumimoji="1" lang="ja-JP" altLang="en-US" sz="2000" dirty="0">
                        <a:latin typeface="Calibri" pitchFamily="34" charset="0"/>
                      </a:endParaRPr>
                    </a:p>
                  </a:txBody>
                  <a:tcPr/>
                </a:tc>
              </a:tr>
              <a:tr h="886100">
                <a:tc>
                  <a:txBody>
                    <a:bodyPr/>
                    <a:lstStyle/>
                    <a:p>
                      <a:r>
                        <a:rPr kumimoji="1" lang="en-US" altLang="ja-JP" dirty="0" smtClean="0">
                          <a:latin typeface="Calibri" pitchFamily="34" charset="0"/>
                        </a:rPr>
                        <a:t>#Files</a:t>
                      </a:r>
                      <a:br>
                        <a:rPr kumimoji="1" lang="en-US" altLang="ja-JP" dirty="0" smtClean="0">
                          <a:latin typeface="Calibri" pitchFamily="34" charset="0"/>
                        </a:rPr>
                      </a:br>
                      <a:r>
                        <a:rPr kumimoji="1" lang="en-US" altLang="ja-JP" dirty="0" smtClean="0">
                          <a:latin typeface="Calibri" pitchFamily="34" charset="0"/>
                        </a:rPr>
                        <a:t>(oldest-latest)</a:t>
                      </a:r>
                      <a:endParaRPr kumimoji="1" lang="ja-JP" altLang="en-US" dirty="0">
                        <a:latin typeface="Calibri" pitchFamily="34" charset="0"/>
                      </a:endParaRPr>
                    </a:p>
                  </a:txBody>
                  <a:tcPr/>
                </a:tc>
                <a:tc>
                  <a:txBody>
                    <a:bodyPr/>
                    <a:lstStyle/>
                    <a:p>
                      <a:pPr algn="ctr"/>
                      <a:r>
                        <a:rPr kumimoji="1" lang="en-US" altLang="ja-JP" sz="2000" dirty="0" smtClean="0">
                          <a:latin typeface="Calibri" pitchFamily="34" charset="0"/>
                        </a:rPr>
                        <a:t>4412-</a:t>
                      </a:r>
                      <a:br>
                        <a:rPr kumimoji="1" lang="en-US" altLang="ja-JP" sz="2000" dirty="0" smtClean="0">
                          <a:latin typeface="Calibri" pitchFamily="34" charset="0"/>
                        </a:rPr>
                      </a:br>
                      <a:r>
                        <a:rPr kumimoji="1" lang="en-US" altLang="ja-JP" sz="2000" dirty="0" smtClean="0">
                          <a:latin typeface="Calibri" pitchFamily="34" charset="0"/>
                        </a:rPr>
                        <a:t>21266</a:t>
                      </a:r>
                      <a:endParaRPr kumimoji="1" lang="ja-JP" altLang="en-US" sz="2000" dirty="0">
                        <a:latin typeface="Calibri" pitchFamily="34" charset="0"/>
                      </a:endParaRPr>
                    </a:p>
                  </a:txBody>
                  <a:tcPr/>
                </a:tc>
                <a:tc>
                  <a:txBody>
                    <a:bodyPr/>
                    <a:lstStyle/>
                    <a:p>
                      <a:pPr algn="ctr"/>
                      <a:r>
                        <a:rPr kumimoji="1" lang="en-US" altLang="ja-JP" sz="2000" dirty="0" smtClean="0">
                          <a:latin typeface="Calibri" pitchFamily="34" charset="0"/>
                        </a:rPr>
                        <a:t>627-</a:t>
                      </a:r>
                      <a:br>
                        <a:rPr kumimoji="1" lang="en-US" altLang="ja-JP" sz="2000" dirty="0" smtClean="0">
                          <a:latin typeface="Calibri" pitchFamily="34" charset="0"/>
                        </a:rPr>
                      </a:br>
                      <a:r>
                        <a:rPr kumimoji="1" lang="en-US" altLang="ja-JP" sz="2000" dirty="0" smtClean="0">
                          <a:latin typeface="Calibri" pitchFamily="34" charset="0"/>
                        </a:rPr>
                        <a:t>3490</a:t>
                      </a:r>
                      <a:endParaRPr kumimoji="1" lang="ja-JP" altLang="en-US" sz="2000" dirty="0">
                        <a:latin typeface="Calibri" pitchFamily="34" charset="0"/>
                      </a:endParaRPr>
                    </a:p>
                  </a:txBody>
                  <a:tcPr/>
                </a:tc>
                <a:tc>
                  <a:txBody>
                    <a:bodyPr/>
                    <a:lstStyle/>
                    <a:p>
                      <a:pPr algn="ctr"/>
                      <a:r>
                        <a:rPr kumimoji="1" lang="en-US" altLang="ja-JP" sz="2000" dirty="0" smtClean="0">
                          <a:latin typeface="Calibri" pitchFamily="34" charset="0"/>
                        </a:rPr>
                        <a:t>6245-</a:t>
                      </a:r>
                      <a:br>
                        <a:rPr kumimoji="1" lang="en-US" altLang="ja-JP" sz="2000" dirty="0" smtClean="0">
                          <a:latin typeface="Calibri" pitchFamily="34" charset="0"/>
                        </a:rPr>
                      </a:br>
                      <a:r>
                        <a:rPr kumimoji="1" lang="en-US" altLang="ja-JP" sz="2000" dirty="0" smtClean="0">
                          <a:latin typeface="Calibri" pitchFamily="34" charset="0"/>
                        </a:rPr>
                        <a:t>14181</a:t>
                      </a:r>
                      <a:endParaRPr kumimoji="1" lang="ja-JP" altLang="en-US" sz="2000" dirty="0">
                        <a:latin typeface="Calibri" pitchFamily="34" charset="0"/>
                      </a:endParaRPr>
                    </a:p>
                  </a:txBody>
                  <a:tcPr/>
                </a:tc>
                <a:tc>
                  <a:txBody>
                    <a:bodyPr/>
                    <a:lstStyle/>
                    <a:p>
                      <a:pPr algn="ctr"/>
                      <a:r>
                        <a:rPr kumimoji="1" lang="en-US" altLang="ja-JP" sz="2000" dirty="0" smtClean="0">
                          <a:latin typeface="Calibri" pitchFamily="34" charset="0"/>
                        </a:rPr>
                        <a:t>987-</a:t>
                      </a:r>
                      <a:br>
                        <a:rPr kumimoji="1" lang="en-US" altLang="ja-JP" sz="2000" dirty="0" smtClean="0">
                          <a:latin typeface="Calibri" pitchFamily="34" charset="0"/>
                        </a:rPr>
                      </a:br>
                      <a:r>
                        <a:rPr kumimoji="1" lang="en-US" altLang="ja-JP" sz="2000" dirty="0" smtClean="0">
                          <a:latin typeface="Calibri" pitchFamily="34" charset="0"/>
                        </a:rPr>
                        <a:t>3314</a:t>
                      </a:r>
                      <a:endParaRPr kumimoji="1" lang="ja-JP" altLang="en-US" sz="2000" dirty="0">
                        <a:latin typeface="Calibri" pitchFamily="34" charset="0"/>
                      </a:endParaRPr>
                    </a:p>
                  </a:txBody>
                  <a:tcPr/>
                </a:tc>
                <a:tc>
                  <a:txBody>
                    <a:bodyPr/>
                    <a:lstStyle/>
                    <a:p>
                      <a:pPr algn="ctr"/>
                      <a:r>
                        <a:rPr kumimoji="1" lang="en-US" altLang="ja-JP" sz="2000" dirty="0" smtClean="0">
                          <a:latin typeface="Calibri" pitchFamily="34" charset="0"/>
                        </a:rPr>
                        <a:t>11419-35880</a:t>
                      </a:r>
                      <a:endParaRPr kumimoji="1" lang="ja-JP" altLang="en-US" sz="2000" dirty="0">
                        <a:latin typeface="Calibri" pitchFamily="34" charset="0"/>
                      </a:endParaRPr>
                    </a:p>
                  </a:txBody>
                  <a:tcPr/>
                </a:tc>
                <a:tc>
                  <a:txBody>
                    <a:bodyPr/>
                    <a:lstStyle/>
                    <a:p>
                      <a:pPr algn="ctr"/>
                      <a:r>
                        <a:rPr kumimoji="1" lang="en-US" altLang="ja-JP" sz="2000" dirty="0" smtClean="0">
                          <a:latin typeface="Calibri" pitchFamily="34" charset="0"/>
                        </a:rPr>
                        <a:t>686-</a:t>
                      </a:r>
                      <a:br>
                        <a:rPr kumimoji="1" lang="en-US" altLang="ja-JP" sz="2000" dirty="0" smtClean="0">
                          <a:latin typeface="Calibri" pitchFamily="34" charset="0"/>
                        </a:rPr>
                      </a:br>
                      <a:r>
                        <a:rPr kumimoji="1" lang="en-US" altLang="ja-JP" sz="2000" dirty="0" smtClean="0">
                          <a:latin typeface="Calibri" pitchFamily="34" charset="0"/>
                        </a:rPr>
                        <a:t>2208</a:t>
                      </a:r>
                      <a:endParaRPr kumimoji="1" lang="ja-JP" altLang="en-US" sz="2000" dirty="0">
                        <a:latin typeface="Calibri" pitchFamily="34" charset="0"/>
                      </a:endParaRPr>
                    </a:p>
                  </a:txBody>
                  <a:tcPr/>
                </a:tc>
              </a:tr>
              <a:tr h="595194">
                <a:tc>
                  <a:txBody>
                    <a:bodyPr/>
                    <a:lstStyle/>
                    <a:p>
                      <a:r>
                        <a:rPr kumimoji="1" lang="en-US" altLang="ja-JP" sz="1200" dirty="0" smtClean="0">
                          <a:latin typeface="Calibri" pitchFamily="34" charset="0"/>
                        </a:rPr>
                        <a:t>Version Control System</a:t>
                      </a:r>
                      <a:endParaRPr kumimoji="1" lang="ja-JP" altLang="en-US" sz="1200" dirty="0">
                        <a:latin typeface="Calibri" pitchFamily="34" charset="0"/>
                      </a:endParaRPr>
                    </a:p>
                  </a:txBody>
                  <a:tcPr/>
                </a:tc>
                <a:tc gridSpan="2">
                  <a:txBody>
                    <a:bodyPr/>
                    <a:lstStyle/>
                    <a:p>
                      <a:pPr algn="ctr"/>
                      <a:r>
                        <a:rPr kumimoji="1" lang="en-US" altLang="ja-JP" sz="2000" dirty="0" smtClean="0">
                          <a:latin typeface="Calibri" pitchFamily="34" charset="0"/>
                        </a:rPr>
                        <a:t>CVS</a:t>
                      </a:r>
                      <a:endParaRPr kumimoji="1" lang="ja-JP" altLang="en-US" sz="2000" dirty="0">
                        <a:latin typeface="Calibri" pitchFamily="34" charset="0"/>
                      </a:endParaRPr>
                    </a:p>
                  </a:txBody>
                  <a:tcPr/>
                </a:tc>
                <a:tc hMerge="1">
                  <a:txBody>
                    <a:bodyPr/>
                    <a:lstStyle/>
                    <a:p>
                      <a:pPr algn="ctr"/>
                      <a:endParaRPr kumimoji="1" lang="ja-JP" altLang="en-US" dirty="0"/>
                    </a:p>
                  </a:txBody>
                  <a:tcPr/>
                </a:tc>
                <a:tc gridSpan="2">
                  <a:txBody>
                    <a:bodyPr/>
                    <a:lstStyle/>
                    <a:p>
                      <a:pPr algn="ctr"/>
                      <a:r>
                        <a:rPr kumimoji="1" lang="en-US" altLang="ja-JP" sz="2000" dirty="0" smtClean="0">
                          <a:latin typeface="Calibri" pitchFamily="34" charset="0"/>
                        </a:rPr>
                        <a:t>CVS</a:t>
                      </a:r>
                      <a:endParaRPr kumimoji="1" lang="ja-JP" altLang="en-US" sz="2000" dirty="0">
                        <a:latin typeface="Calibri" pitchFamily="34" charset="0"/>
                      </a:endParaRPr>
                    </a:p>
                  </a:txBody>
                  <a:tcPr/>
                </a:tc>
                <a:tc hMerge="1">
                  <a:txBody>
                    <a:bodyPr/>
                    <a:lstStyle/>
                    <a:p>
                      <a:pPr algn="ctr"/>
                      <a:endParaRPr kumimoji="1" lang="ja-JP" altLang="en-US" dirty="0"/>
                    </a:p>
                  </a:txBody>
                  <a:tcPr/>
                </a:tc>
                <a:tc>
                  <a:txBody>
                    <a:bodyPr/>
                    <a:lstStyle/>
                    <a:p>
                      <a:pPr algn="ctr"/>
                      <a:r>
                        <a:rPr kumimoji="1" lang="en-US" altLang="ja-JP" sz="2000" dirty="0" smtClean="0">
                          <a:latin typeface="Calibri" pitchFamily="34" charset="0"/>
                        </a:rPr>
                        <a:t>CVS</a:t>
                      </a:r>
                      <a:endParaRPr kumimoji="1" lang="ja-JP" altLang="en-US" sz="2000" dirty="0">
                        <a:latin typeface="Calibri" pitchFamily="34" charset="0"/>
                      </a:endParaRPr>
                    </a:p>
                  </a:txBody>
                  <a:tcPr/>
                </a:tc>
                <a:tc>
                  <a:txBody>
                    <a:bodyPr/>
                    <a:lstStyle/>
                    <a:p>
                      <a:pPr algn="ctr"/>
                      <a:r>
                        <a:rPr kumimoji="1" lang="en-US" altLang="ja-JP" sz="2000" dirty="0" smtClean="0">
                          <a:latin typeface="Calibri" pitchFamily="34" charset="0"/>
                        </a:rPr>
                        <a:t>Subversion</a:t>
                      </a:r>
                      <a:endParaRPr kumimoji="1" lang="ja-JP" altLang="en-US" sz="2000" dirty="0">
                        <a:latin typeface="Calibri" pitchFamily="34" charset="0"/>
                      </a:endParaRPr>
                    </a:p>
                  </a:txBody>
                  <a:tcPr/>
                </a:tc>
              </a:tr>
            </a:tbl>
          </a:graphicData>
        </a:graphic>
      </p:graphicFrame>
    </p:spTree>
    <p:extLst>
      <p:ext uri="{BB962C8B-B14F-4D97-AF65-F5344CB8AC3E}">
        <p14:creationId xmlns="" xmlns:p14="http://schemas.microsoft.com/office/powerpoint/2010/main" val="2399181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6761</TotalTime>
  <Words>6425</Words>
  <Application>Microsoft Office PowerPoint</Application>
  <PresentationFormat>画面に合わせる (4:3)</PresentationFormat>
  <Paragraphs>1366</Paragraphs>
  <Slides>93</Slides>
  <Notes>65</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93</vt:i4>
      </vt:variant>
    </vt:vector>
  </HeadingPairs>
  <TitlesOfParts>
    <vt:vector size="96" baseType="lpstr">
      <vt:lpstr>標準デザイン</vt:lpstr>
      <vt:lpstr>数式</vt:lpstr>
      <vt:lpstr>ビットマップ イメージ</vt:lpstr>
      <vt:lpstr>Reusing Open Source Software - Issues on Code Search and License Identification -</vt:lpstr>
      <vt:lpstr>Motivation and Overview</vt:lpstr>
      <vt:lpstr>Open Source Software</vt:lpstr>
      <vt:lpstr>スライド 4</vt:lpstr>
      <vt:lpstr>Issues</vt:lpstr>
      <vt:lpstr>Software Space</vt:lpstr>
      <vt:lpstr>SourceForge</vt:lpstr>
      <vt:lpstr>Software Space</vt:lpstr>
      <vt:lpstr>Managing Software Collection </vt:lpstr>
      <vt:lpstr>Exploring Software Space</vt:lpstr>
      <vt:lpstr>Search Methods</vt:lpstr>
      <vt:lpstr>Related Works (1) Software Search Engines</vt:lpstr>
      <vt:lpstr>Related Works (2) Software Component Recommendation</vt:lpstr>
      <vt:lpstr>Related Works (3) Program Analysis Approach</vt:lpstr>
      <vt:lpstr>Ranking Software Component for Code Search</vt:lpstr>
      <vt:lpstr>Automated Component Library</vt:lpstr>
      <vt:lpstr>Component Graph</vt:lpstr>
      <vt:lpstr>Weight of Nodes</vt:lpstr>
      <vt:lpstr>Weights of Edges</vt:lpstr>
      <vt:lpstr>Weight Equation</vt:lpstr>
      <vt:lpstr>Propagating Weights</vt:lpstr>
      <vt:lpstr>Propagating Weights</vt:lpstr>
      <vt:lpstr>Propagating Weights</vt:lpstr>
      <vt:lpstr>Propagating Weights</vt:lpstr>
      <vt:lpstr>Markov Model</vt:lpstr>
      <vt:lpstr>Clustering Components</vt:lpstr>
      <vt:lpstr>Experiment 1 JDK1.3.0</vt:lpstr>
      <vt:lpstr>Experiment 2: Application to Industry</vt:lpstr>
      <vt:lpstr>Related Works</vt:lpstr>
      <vt:lpstr>S P A R S-J</vt:lpstr>
      <vt:lpstr>SPARS-J Portal</vt:lpstr>
      <vt:lpstr>A Search Result</vt:lpstr>
      <vt:lpstr>Displaying Source</vt:lpstr>
      <vt:lpstr>Similar Component Group</vt:lpstr>
      <vt:lpstr>Callers</vt:lpstr>
      <vt:lpstr>Callees</vt:lpstr>
      <vt:lpstr>Metrics</vt:lpstr>
      <vt:lpstr>Use Cases of SPARS-J</vt:lpstr>
      <vt:lpstr>Applications</vt:lpstr>
      <vt:lpstr>Software License Identification</vt:lpstr>
      <vt:lpstr>Software License</vt:lpstr>
      <vt:lpstr>Challenges</vt:lpstr>
      <vt:lpstr>Finding License Statement</vt:lpstr>
      <vt:lpstr>Language Related Issues</vt:lpstr>
      <vt:lpstr>License Customization</vt:lpstr>
      <vt:lpstr>Multi-Knowledgebase Approach for License Identification</vt:lpstr>
      <vt:lpstr>1 License statement extraction </vt:lpstr>
      <vt:lpstr>2 Text segmentation</vt:lpstr>
      <vt:lpstr>3 Text normalization</vt:lpstr>
      <vt:lpstr>4 Sentence Filtering</vt:lpstr>
      <vt:lpstr>5 Sentence Token Matching</vt:lpstr>
      <vt:lpstr>6 License Rule Matching</vt:lpstr>
      <vt:lpstr>Ninka</vt:lpstr>
      <vt:lpstr>Analysis Result of Debian</vt:lpstr>
      <vt:lpstr>What Licenses Are Used in Debian?</vt:lpstr>
      <vt:lpstr>Do Different Programming Languages  Use Different Licenses?</vt:lpstr>
      <vt:lpstr>When Present, What Types of Errors Do License Statements Have? </vt:lpstr>
      <vt:lpstr>Evolution of Licenses</vt:lpstr>
      <vt:lpstr>FreeBSD (all)</vt:lpstr>
      <vt:lpstr>FreeBSD (all)</vt:lpstr>
      <vt:lpstr>FreeBSD (kernel)</vt:lpstr>
      <vt:lpstr>OpenBSD (all)</vt:lpstr>
      <vt:lpstr>Eclipse</vt:lpstr>
      <vt:lpstr>ArgoUML</vt:lpstr>
      <vt:lpstr>Findings</vt:lpstr>
      <vt:lpstr>Conclusions</vt:lpstr>
      <vt:lpstr>Summary</vt:lpstr>
      <vt:lpstr>Computation Intensive Software Engineering</vt:lpstr>
      <vt:lpstr>Classifying Software Engineering</vt:lpstr>
      <vt:lpstr>Idea behind CISE</vt:lpstr>
      <vt:lpstr>Conclusions</vt:lpstr>
      <vt:lpstr>Resources</vt:lpstr>
      <vt:lpstr>Thank You!</vt:lpstr>
      <vt:lpstr>スライド 74</vt:lpstr>
      <vt:lpstr>スライド 75</vt:lpstr>
      <vt:lpstr>Pseudo Use Relation</vt:lpstr>
      <vt:lpstr>Prototyping Component Rank System</vt:lpstr>
      <vt:lpstr>Experiment 2: Collection of SE Tools and Libraries</vt:lpstr>
      <vt:lpstr>Experiment 4: Document Processing Tools and Libraries </vt:lpstr>
      <vt:lpstr>Discussion 1:  Weight Computation</vt:lpstr>
      <vt:lpstr>Discussion 2:  Clustering Policy (1)</vt:lpstr>
      <vt:lpstr>Discussion 2:  Clustering Policy (2)</vt:lpstr>
      <vt:lpstr>Discussion 3:  Similarity Criterion and Pseudo Use Relation</vt:lpstr>
      <vt:lpstr>Features of SPARS-J (Registration)</vt:lpstr>
      <vt:lpstr>Features of SPARS-J (Search)</vt:lpstr>
      <vt:lpstr>Related Works</vt:lpstr>
      <vt:lpstr>Evaluation of License Identification</vt:lpstr>
      <vt:lpstr>Method</vt:lpstr>
      <vt:lpstr>Research Questions</vt:lpstr>
      <vt:lpstr>RQ1: What Are the Licenses Used in FOSS?</vt:lpstr>
      <vt:lpstr>Does Size Matter?</vt:lpstr>
      <vt:lpstr>Experiments</vt:lpstr>
      <vt:lpstr>Analysis Targets</vt:lpstr>
    </vt:vector>
  </TitlesOfParts>
  <Company>大阪大学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inoue</dc:creator>
  <cp:lastModifiedBy>inoue</cp:lastModifiedBy>
  <cp:revision>182</cp:revision>
  <dcterms:created xsi:type="dcterms:W3CDTF">2003-04-28T10:55:59Z</dcterms:created>
  <dcterms:modified xsi:type="dcterms:W3CDTF">2010-10-09T01:00:14Z</dcterms:modified>
</cp:coreProperties>
</file>