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handoutMasterIdLst>
    <p:handoutMasterId r:id="rId26"/>
  </p:handoutMasterIdLst>
  <p:sldIdLst>
    <p:sldId id="256" r:id="rId2"/>
    <p:sldId id="257" r:id="rId3"/>
    <p:sldId id="258" r:id="rId4"/>
    <p:sldId id="280" r:id="rId5"/>
    <p:sldId id="259" r:id="rId6"/>
    <p:sldId id="260" r:id="rId7"/>
    <p:sldId id="285" r:id="rId8"/>
    <p:sldId id="275" r:id="rId9"/>
    <p:sldId id="262" r:id="rId10"/>
    <p:sldId id="261" r:id="rId11"/>
    <p:sldId id="286" r:id="rId12"/>
    <p:sldId id="282" r:id="rId13"/>
    <p:sldId id="269" r:id="rId14"/>
    <p:sldId id="270" r:id="rId15"/>
    <p:sldId id="271" r:id="rId16"/>
    <p:sldId id="272" r:id="rId17"/>
    <p:sldId id="278" r:id="rId18"/>
    <p:sldId id="279" r:id="rId19"/>
    <p:sldId id="283" r:id="rId20"/>
    <p:sldId id="277" r:id="rId21"/>
    <p:sldId id="274" r:id="rId22"/>
    <p:sldId id="276" r:id="rId23"/>
    <p:sldId id="289" r:id="rId24"/>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CC0000"/>
    <a:srgbClr val="FF3300"/>
    <a:srgbClr val="800000"/>
  </p:clrMru>
</p:presentationPr>
</file>

<file path=ppt/tableStyles.xml><?xml version="1.0" encoding="utf-8"?>
<a:tblStyleLst xmlns:a="http://schemas.openxmlformats.org/drawingml/2006/main" def="{5C22544A-7EE6-4342-B048-85BDC9FD1C3A}">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6" autoAdjust="0"/>
    <p:restoredTop sz="94603" autoAdjust="0"/>
  </p:normalViewPr>
  <p:slideViewPr>
    <p:cSldViewPr>
      <p:cViewPr varScale="1">
        <p:scale>
          <a:sx n="78" d="100"/>
          <a:sy n="78" d="100"/>
        </p:scale>
        <p:origin x="-924" y="-102"/>
      </p:cViewPr>
      <p:guideLst>
        <p:guide orient="horz" pos="2160"/>
        <p:guide pos="2880"/>
      </p:guideLst>
    </p:cSldViewPr>
  </p:slideViewPr>
  <p:outlineViewPr>
    <p:cViewPr>
      <p:scale>
        <a:sx n="33" d="100"/>
        <a:sy n="33" d="100"/>
      </p:scale>
      <p:origin x="0" y="417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y-kasima\Documents\ImportantFiles\SIGSS20100816\Data\Book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ja-JP"/>
  <c:style val="4"/>
  <c:chart>
    <c:plotArea>
      <c:layout/>
      <c:barChart>
        <c:barDir val="col"/>
        <c:grouping val="clustered"/>
        <c:ser>
          <c:idx val="0"/>
          <c:order val="0"/>
          <c:cat>
            <c:strRef>
              <c:f>Sheet29!$D$3:$D$12</c:f>
              <c:strCache>
                <c:ptCount val="10"/>
                <c:pt idx="0">
                  <c:v>Apachev2</c:v>
                </c:pt>
                <c:pt idx="1">
                  <c:v>GPLv2+</c:v>
                </c:pt>
                <c:pt idx="2">
                  <c:v>LesserGPLv2.1+</c:v>
                </c:pt>
                <c:pt idx="3">
                  <c:v>GPLnoVersion,GPLv2+,LinkException</c:v>
                </c:pt>
                <c:pt idx="4">
                  <c:v>GPLv2</c:v>
                </c:pt>
                <c:pt idx="5">
                  <c:v>BSD3</c:v>
                </c:pt>
                <c:pt idx="6">
                  <c:v>GPLv2,ClassPathException</c:v>
                </c:pt>
                <c:pt idx="7">
                  <c:v>その他</c:v>
                </c:pt>
                <c:pt idx="8">
                  <c:v>ライセンス記述無し</c:v>
                </c:pt>
                <c:pt idx="9">
                  <c:v>未知のライセンス</c:v>
                </c:pt>
              </c:strCache>
            </c:strRef>
          </c:cat>
          <c:val>
            <c:numRef>
              <c:f>Sheet29!$E$3:$E$12</c:f>
              <c:numCache>
                <c:formatCode>General</c:formatCode>
                <c:ptCount val="10"/>
                <c:pt idx="0">
                  <c:v>16350</c:v>
                </c:pt>
                <c:pt idx="1">
                  <c:v>8160</c:v>
                </c:pt>
                <c:pt idx="2">
                  <c:v>6534</c:v>
                </c:pt>
                <c:pt idx="3">
                  <c:v>5887</c:v>
                </c:pt>
                <c:pt idx="4">
                  <c:v>3222</c:v>
                </c:pt>
                <c:pt idx="5">
                  <c:v>2181</c:v>
                </c:pt>
                <c:pt idx="6">
                  <c:v>1498</c:v>
                </c:pt>
                <c:pt idx="7">
                  <c:v>10978</c:v>
                </c:pt>
                <c:pt idx="8">
                  <c:v>18599</c:v>
                </c:pt>
                <c:pt idx="9">
                  <c:v>6862</c:v>
                </c:pt>
              </c:numCache>
            </c:numRef>
          </c:val>
        </c:ser>
        <c:axId val="66566784"/>
        <c:axId val="67785088"/>
      </c:barChart>
      <c:catAx>
        <c:axId val="66566784"/>
        <c:scaling>
          <c:orientation val="minMax"/>
        </c:scaling>
        <c:axPos val="b"/>
        <c:tickLblPos val="nextTo"/>
        <c:txPr>
          <a:bodyPr/>
          <a:lstStyle/>
          <a:p>
            <a:pPr>
              <a:defRPr sz="1050" baseline="0"/>
            </a:pPr>
            <a:endParaRPr lang="ja-JP"/>
          </a:p>
        </c:txPr>
        <c:crossAx val="67785088"/>
        <c:crosses val="autoZero"/>
        <c:auto val="1"/>
        <c:lblAlgn val="ctr"/>
        <c:lblOffset val="100"/>
      </c:catAx>
      <c:valAx>
        <c:axId val="67785088"/>
        <c:scaling>
          <c:orientation val="minMax"/>
        </c:scaling>
        <c:axPos val="l"/>
        <c:majorGridlines/>
        <c:numFmt formatCode="General" sourceLinked="1"/>
        <c:tickLblPos val="nextTo"/>
        <c:txPr>
          <a:bodyPr/>
          <a:lstStyle/>
          <a:p>
            <a:pPr>
              <a:defRPr sz="1400"/>
            </a:pPr>
            <a:endParaRPr lang="ja-JP"/>
          </a:p>
        </c:txPr>
        <c:crossAx val="66566784"/>
        <c:crosses val="autoZero"/>
        <c:crossBetween val="between"/>
      </c:valAx>
    </c:plotArea>
    <c:plotVisOnly val="1"/>
  </c:chart>
  <c:txPr>
    <a:bodyPr/>
    <a:lstStyle/>
    <a:p>
      <a:pPr>
        <a:defRPr sz="1800"/>
      </a:pPr>
      <a:endParaRPr lang="ja-JP"/>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0.19266</cdr:x>
      <cdr:y>0.60656</cdr:y>
    </cdr:from>
    <cdr:to>
      <cdr:x>0.23853</cdr:x>
      <cdr:y>0.68852</cdr:y>
    </cdr:to>
    <cdr:sp macro="" textlink="">
      <cdr:nvSpPr>
        <cdr:cNvPr id="3" name="直線コネクタ 2"/>
        <cdr:cNvSpPr/>
      </cdr:nvSpPr>
      <cdr:spPr>
        <a:xfrm xmlns:a="http://schemas.openxmlformats.org/drawingml/2006/main" flipH="1">
          <a:off x="1512168" y="2664296"/>
          <a:ext cx="360040" cy="360040"/>
        </a:xfrm>
        <a:prstGeom xmlns:a="http://schemas.openxmlformats.org/drawingml/2006/main" prst="line">
          <a:avLst/>
        </a:prstGeom>
        <a:ln xmlns:a="http://schemas.openxmlformats.org/drawingml/2006/main">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BDAA95CC-E29F-40B7-86A4-AFA8CB2C914C}" type="datetimeFigureOut">
              <a:rPr kumimoji="1" lang="ja-JP" altLang="en-US" smtClean="0"/>
              <a:pPr/>
              <a:t>2010/10/14</a:t>
            </a:fld>
            <a:endParaRPr kumimoji="1"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A330FAA3-EFAC-430C-9A92-D242F307037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DD60F922-2CFF-4D51-93A4-EC16562683C8}" type="datetimeFigureOut">
              <a:rPr kumimoji="1" lang="ja-JP" altLang="en-US" smtClean="0"/>
              <a:pPr/>
              <a:t>2010/10/14</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65F10A97-30C8-46B7-8735-D48BC59194AA}"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F10A97-30C8-46B7-8735-D48BC59194AA}" type="slidenum">
              <a:rPr kumimoji="1" lang="ja-JP" altLang="en-US" smtClean="0"/>
              <a:pPr/>
              <a:t>8</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GPL</a:t>
            </a:r>
            <a:r>
              <a:rPr kumimoji="1" lang="ja-JP" altLang="en-US" dirty="0" smtClean="0"/>
              <a:t>系列のライセンスに色を付ける？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65F10A97-30C8-46B7-8735-D48BC59194AA}" type="slidenum">
              <a:rPr kumimoji="1" lang="ja-JP" altLang="en-US" smtClean="0"/>
              <a:pPr/>
              <a:t>13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4DDD12EC-E346-4454-93D9-F37CFE7820C4}" type="datetime1">
              <a:rPr kumimoji="1" lang="ja-JP" altLang="en-US" smtClean="0"/>
              <a:pPr/>
              <a:t>2010/10/14</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D053ED80-1C0F-4273-A950-D35B282D149E}" type="datetime1">
              <a:rPr kumimoji="1" lang="ja-JP" altLang="en-US" smtClean="0"/>
              <a:pPr/>
              <a:t>2010/10/14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689749A2-FBF6-44E7-ABCF-8E4C097D8861}" type="datetime1">
              <a:rPr kumimoji="1" lang="ja-JP" altLang="en-US" smtClean="0"/>
              <a:pPr/>
              <a:t>2010/10/14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9F3F33CB-A035-4272-8691-9D3033E7D36C}" type="datetime1">
              <a:rPr kumimoji="1" lang="ja-JP" altLang="en-US" smtClean="0"/>
              <a:pPr/>
              <a:t>2010/10/14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fld id="{21786BC8-17EA-4E4A-B0B8-51A4B75F48E8}" type="datetime1">
              <a:rPr kumimoji="1" lang="ja-JP" altLang="en-US" smtClean="0"/>
              <a:pPr/>
              <a:t>2010/10/14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3FC08783-BA92-485A-9947-686E119F1650}" type="datetime1">
              <a:rPr kumimoji="1" lang="ja-JP" altLang="en-US" smtClean="0"/>
              <a:pPr/>
              <a:t>2010/10/14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E5884EBA-5FF2-4049-9C63-C7761DC2BEFD}" type="datetime1">
              <a:rPr kumimoji="1" lang="ja-JP" altLang="en-US" smtClean="0"/>
              <a:pPr/>
              <a:t>2010/10/14</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48A9B570-B5B8-4E40-9280-5994BED2A524}" type="datetime1">
              <a:rPr kumimoji="1" lang="ja-JP" altLang="en-US" smtClean="0"/>
              <a:pPr/>
              <a:t>2010/10/14</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C2779CCB-7D58-4865-8513-21EB7301F4D5}" type="datetime1">
              <a:rPr kumimoji="1" lang="ja-JP" altLang="en-US" smtClean="0"/>
              <a:pPr/>
              <a:t>2010/10/14</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fld id="{3FA1B98B-D94A-464D-8343-6F574199B652}" type="datetime1">
              <a:rPr kumimoji="1" lang="ja-JP" altLang="en-US" smtClean="0"/>
              <a:pPr/>
              <a:t>2010/10/14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fld id="{284592FA-E108-4553-9BF7-B3199DFCF7FC}" type="datetime1">
              <a:rPr kumimoji="1" lang="ja-JP" altLang="en-US" smtClean="0"/>
              <a:pPr/>
              <a:t>2010/10/14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2D8002D-B5B0-4BAC-B1F6-782DDCCE6D9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B0F65276-9B86-4087-A61C-3E4C6D523DB8}" type="datetime1">
              <a:rPr kumimoji="1" lang="ja-JP" altLang="en-US" smtClean="0"/>
              <a:pPr/>
              <a:t>2010/10/14</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2D8002D-B5B0-4BAC-B1F6-782DDCCE6D9C}" type="slidenum">
              <a:rPr kumimoji="1" lang="ja-JP" altLang="en-US" smtClean="0"/>
              <a:pPr/>
              <a:t>&lt;#&gt;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dirty="0" smtClean="0"/>
              <a:t>ソフトウェアライセンスが</a:t>
            </a:r>
            <a:r>
              <a:rPr lang="en-US" altLang="ja-JP" dirty="0" smtClean="0"/>
              <a:t/>
            </a:r>
            <a:br>
              <a:rPr lang="en-US" altLang="ja-JP" dirty="0" smtClean="0"/>
            </a:br>
            <a:r>
              <a:rPr lang="ja-JP" altLang="en-US" dirty="0" smtClean="0"/>
              <a:t>コピーアンドペーストによる</a:t>
            </a:r>
            <a:r>
              <a:rPr lang="en-US" altLang="ja-JP" dirty="0" smtClean="0"/>
              <a:t/>
            </a:r>
            <a:br>
              <a:rPr lang="en-US" altLang="ja-JP" dirty="0" smtClean="0"/>
            </a:br>
            <a:r>
              <a:rPr lang="ja-JP" altLang="en-US" dirty="0" smtClean="0"/>
              <a:t>再利用に与える影響の調査</a:t>
            </a:r>
            <a:endParaRPr kumimoji="1" lang="ja-JP" altLang="en-US" dirty="0"/>
          </a:p>
        </p:txBody>
      </p:sp>
      <p:sp>
        <p:nvSpPr>
          <p:cNvPr id="3" name="サブタイトル 2"/>
          <p:cNvSpPr>
            <a:spLocks noGrp="1"/>
          </p:cNvSpPr>
          <p:nvPr>
            <p:ph type="subTitle" idx="1"/>
          </p:nvPr>
        </p:nvSpPr>
        <p:spPr>
          <a:xfrm>
            <a:off x="1371600" y="3573462"/>
            <a:ext cx="6400800" cy="2663849"/>
          </a:xfrm>
        </p:spPr>
        <p:txBody>
          <a:bodyPr>
            <a:normAutofit/>
          </a:bodyPr>
          <a:lstStyle/>
          <a:p>
            <a:r>
              <a:rPr lang="ja-JP" altLang="en-US" sz="2800" dirty="0" smtClean="0"/>
              <a:t>鹿島 悠</a:t>
            </a:r>
            <a:r>
              <a:rPr lang="en-US" altLang="ja-JP" sz="2800" baseline="30000" dirty="0" smtClean="0"/>
              <a:t>†</a:t>
            </a:r>
            <a:r>
              <a:rPr lang="ja-JP" altLang="en-US" sz="2800" dirty="0" err="1" smtClean="0"/>
              <a:t>，</a:t>
            </a:r>
            <a:r>
              <a:rPr lang="ja-JP" altLang="en-US" sz="2800" dirty="0" smtClean="0"/>
              <a:t>早瀬 康裕</a:t>
            </a:r>
            <a:r>
              <a:rPr lang="en-US" altLang="ja-JP" sz="2800" baseline="30000" dirty="0" smtClean="0"/>
              <a:t>††</a:t>
            </a:r>
            <a:r>
              <a:rPr lang="ja-JP" altLang="en-US" sz="2800" dirty="0" err="1" smtClean="0"/>
              <a:t>，</a:t>
            </a:r>
            <a:r>
              <a:rPr lang="ja-JP" altLang="en-US" sz="2800" dirty="0" smtClean="0"/>
              <a:t>吉田 則裕</a:t>
            </a:r>
            <a:r>
              <a:rPr lang="en-US" altLang="ja-JP" sz="2800" baseline="30000" dirty="0" smtClean="0"/>
              <a:t>†††</a:t>
            </a:r>
            <a:r>
              <a:rPr lang="ja-JP" altLang="en-US" sz="2800" dirty="0" err="1" smtClean="0"/>
              <a:t>，</a:t>
            </a:r>
            <a:endParaRPr lang="en-US" altLang="ja-JP" sz="2800" dirty="0" smtClean="0"/>
          </a:p>
          <a:p>
            <a:r>
              <a:rPr lang="ja-JP" altLang="en-US" sz="2800" dirty="0" smtClean="0"/>
              <a:t>真鍋 雄貴</a:t>
            </a:r>
            <a:r>
              <a:rPr lang="en-US" altLang="ja-JP" sz="2800" baseline="30000" dirty="0" smtClean="0"/>
              <a:t>† </a:t>
            </a:r>
            <a:r>
              <a:rPr lang="ja-JP" altLang="en-US" sz="2800" dirty="0" err="1" smtClean="0"/>
              <a:t>，</a:t>
            </a:r>
            <a:r>
              <a:rPr lang="ja-JP" altLang="en-US" sz="2800" dirty="0" smtClean="0"/>
              <a:t>井上克郎</a:t>
            </a:r>
            <a:r>
              <a:rPr lang="en-US" altLang="ja-JP" sz="2800" baseline="30000" dirty="0" smtClean="0"/>
              <a:t>†</a:t>
            </a:r>
          </a:p>
          <a:p>
            <a:endParaRPr lang="en-US" altLang="ja-JP" sz="2800" baseline="30000" dirty="0" smtClean="0"/>
          </a:p>
          <a:p>
            <a:r>
              <a:rPr lang="en-US" altLang="ja-JP" sz="2400" baseline="30000" dirty="0" smtClean="0"/>
              <a:t>† </a:t>
            </a:r>
            <a:r>
              <a:rPr kumimoji="1" lang="en-US" altLang="ja-JP" sz="2400" dirty="0" smtClean="0"/>
              <a:t>: </a:t>
            </a:r>
            <a:r>
              <a:rPr kumimoji="1" lang="ja-JP" altLang="en-US" sz="2400" dirty="0" smtClean="0"/>
              <a:t>大阪大学</a:t>
            </a:r>
            <a:r>
              <a:rPr lang="en-US" altLang="ja-JP" sz="2400" dirty="0" smtClean="0"/>
              <a:t>   </a:t>
            </a:r>
            <a:r>
              <a:rPr lang="en-US" altLang="ja-JP" sz="2400" baseline="30000" dirty="0" smtClean="0"/>
              <a:t>††</a:t>
            </a:r>
            <a:r>
              <a:rPr lang="ja-JP" altLang="en-US" sz="2400" dirty="0" smtClean="0"/>
              <a:t>：東洋大学</a:t>
            </a:r>
            <a:endParaRPr lang="en-US" altLang="ja-JP" sz="2400" dirty="0" smtClean="0"/>
          </a:p>
          <a:p>
            <a:r>
              <a:rPr lang="en-US" altLang="ja-JP" sz="2400" baseline="30000" dirty="0" smtClean="0"/>
              <a:t>†††</a:t>
            </a:r>
            <a:r>
              <a:rPr lang="ja-JP" altLang="en-US" sz="2400" baseline="30000" dirty="0" smtClean="0"/>
              <a:t>：</a:t>
            </a:r>
            <a:r>
              <a:rPr lang="ja-JP" altLang="en-US" sz="2400" dirty="0" smtClean="0"/>
              <a:t>奈良先端科学技術大学院大学</a:t>
            </a:r>
            <a:endParaRPr lang="en-US" altLang="ja-JP" sz="2400" dirty="0" smtClean="0"/>
          </a:p>
          <a:p>
            <a:endParaRPr kumimoji="1" lang="en-US" altLang="ja-JP" dirty="0" smtClean="0"/>
          </a:p>
        </p:txBody>
      </p:sp>
      <p:sp>
        <p:nvSpPr>
          <p:cNvPr id="5" name="スライド番号プレースホルダ 4"/>
          <p:cNvSpPr>
            <a:spLocks noGrp="1"/>
          </p:cNvSpPr>
          <p:nvPr>
            <p:ph type="sldNum" sz="quarter" idx="4"/>
          </p:nvPr>
        </p:nvSpPr>
        <p:spPr/>
        <p:txBody>
          <a:bodyPr/>
          <a:lstStyle/>
          <a:p>
            <a:fld id="{D2D8002D-B5B0-4BAC-B1F6-782DDCCE6D9C}"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手順２．コードクローン</a:t>
            </a:r>
            <a:r>
              <a:rPr kumimoji="1" lang="ja-JP" altLang="en-US" dirty="0" smtClean="0"/>
              <a:t>の検出</a:t>
            </a:r>
            <a:endParaRPr kumimoji="1" lang="ja-JP" altLang="en-US" dirty="0"/>
          </a:p>
        </p:txBody>
      </p:sp>
      <p:sp>
        <p:nvSpPr>
          <p:cNvPr id="3" name="コンテンツ プレースホルダ 2"/>
          <p:cNvSpPr>
            <a:spLocks noGrp="1"/>
          </p:cNvSpPr>
          <p:nvPr>
            <p:ph idx="1"/>
          </p:nvPr>
        </p:nvSpPr>
        <p:spPr>
          <a:xfrm>
            <a:off x="457200" y="1600200"/>
            <a:ext cx="8229600" cy="4997152"/>
          </a:xfrm>
        </p:spPr>
        <p:txBody>
          <a:bodyPr>
            <a:normAutofit fontScale="77500" lnSpcReduction="20000"/>
          </a:bodyPr>
          <a:lstStyle/>
          <a:p>
            <a:r>
              <a:rPr lang="en-US" altLang="ja-JP" dirty="0" smtClean="0"/>
              <a:t>CCFinder[2]</a:t>
            </a:r>
            <a:r>
              <a:rPr lang="ja-JP" altLang="en-US" dirty="0" smtClean="0"/>
              <a:t>を利用</a:t>
            </a:r>
            <a:endParaRPr lang="en-US" altLang="ja-JP" dirty="0" smtClean="0"/>
          </a:p>
          <a:p>
            <a:pPr lvl="1"/>
            <a:r>
              <a:rPr lang="ja-JP" altLang="en-US" dirty="0" smtClean="0"/>
              <a:t>異なるソフトウェア間で発生したコードクローンのみ抽出</a:t>
            </a:r>
            <a:endParaRPr lang="en-US" altLang="ja-JP" dirty="0" smtClean="0"/>
          </a:p>
          <a:p>
            <a:pPr lvl="2"/>
            <a:r>
              <a:rPr lang="ja-JP" altLang="en-US" dirty="0" smtClean="0"/>
              <a:t>ソフトウェア内の</a:t>
            </a:r>
            <a:r>
              <a:rPr lang="en-US" altLang="ja-JP" dirty="0" smtClean="0"/>
              <a:t>C&amp;P</a:t>
            </a:r>
            <a:r>
              <a:rPr lang="ja-JP" altLang="en-US" dirty="0" smtClean="0"/>
              <a:t>はライセンスの影響が少ないと考えた</a:t>
            </a:r>
            <a:endParaRPr lang="en-US" altLang="ja-JP" dirty="0" smtClean="0"/>
          </a:p>
          <a:p>
            <a:r>
              <a:rPr lang="en-US" altLang="ja-JP" dirty="0" smtClean="0"/>
              <a:t>C&amp;P</a:t>
            </a:r>
            <a:r>
              <a:rPr lang="ja-JP" altLang="en-US" dirty="0" smtClean="0"/>
              <a:t>以外の理由で生成されたコードクローンを除外</a:t>
            </a:r>
            <a:endParaRPr lang="en-US" altLang="ja-JP" dirty="0" smtClean="0"/>
          </a:p>
          <a:p>
            <a:pPr lvl="1"/>
            <a:r>
              <a:rPr lang="en-US" altLang="ja-JP" dirty="0" smtClean="0"/>
              <a:t>LNR</a:t>
            </a:r>
            <a:r>
              <a:rPr lang="ja-JP" altLang="en-US" dirty="0" smtClean="0"/>
              <a:t>を利用</a:t>
            </a:r>
            <a:r>
              <a:rPr lang="en-US" altLang="ja-JP" dirty="0" smtClean="0"/>
              <a:t>[2]</a:t>
            </a:r>
          </a:p>
          <a:p>
            <a:pPr lvl="2"/>
            <a:r>
              <a:rPr lang="ja-JP" altLang="en-US" dirty="0" smtClean="0"/>
              <a:t>非繰り返し要素のトークン数</a:t>
            </a:r>
            <a:endParaRPr lang="en-US" altLang="ja-JP" dirty="0" smtClean="0"/>
          </a:p>
          <a:p>
            <a:pPr lvl="2"/>
            <a:r>
              <a:rPr lang="en-US" altLang="ja-JP" dirty="0" smtClean="0"/>
              <a:t>LNR50</a:t>
            </a:r>
            <a:r>
              <a:rPr lang="ja-JP" altLang="en-US" dirty="0" smtClean="0"/>
              <a:t>以下のコードクローンを除外</a:t>
            </a:r>
            <a:endParaRPr lang="en-US" altLang="ja-JP" dirty="0" smtClean="0"/>
          </a:p>
          <a:p>
            <a:pPr lvl="2"/>
            <a:endParaRPr lang="en-US" altLang="ja-JP" dirty="0" smtClean="0"/>
          </a:p>
          <a:p>
            <a:pPr lvl="2"/>
            <a:endParaRPr lang="en-US" altLang="ja-JP" dirty="0" smtClean="0"/>
          </a:p>
          <a:p>
            <a:pPr lvl="2"/>
            <a:endParaRPr lang="en-US" altLang="ja-JP" dirty="0" smtClean="0"/>
          </a:p>
          <a:p>
            <a:pPr lvl="2"/>
            <a:endParaRPr lang="en-US" altLang="ja-JP" dirty="0" smtClean="0"/>
          </a:p>
          <a:p>
            <a:pPr lvl="2"/>
            <a:endParaRPr lang="en-US" altLang="ja-JP" dirty="0" smtClean="0"/>
          </a:p>
          <a:p>
            <a:pPr lvl="2">
              <a:buNone/>
            </a:pPr>
            <a:endParaRPr lang="en-US" altLang="ja-JP" dirty="0" smtClean="0"/>
          </a:p>
          <a:p>
            <a:pPr lvl="2"/>
            <a:endParaRPr lang="en-US" altLang="ja-JP" dirty="0" smtClean="0"/>
          </a:p>
          <a:p>
            <a:pPr>
              <a:buNone/>
            </a:pPr>
            <a:r>
              <a:rPr lang="en-US" altLang="ja-JP" sz="1600" dirty="0" smtClean="0"/>
              <a:t>[2] T. </a:t>
            </a:r>
            <a:r>
              <a:rPr lang="en-US" altLang="ja-JP" sz="1600" dirty="0" err="1" smtClean="0"/>
              <a:t>Kamiya</a:t>
            </a:r>
            <a:r>
              <a:rPr lang="en-US" altLang="ja-JP" sz="1600" dirty="0" smtClean="0"/>
              <a:t>, S. </a:t>
            </a:r>
            <a:r>
              <a:rPr lang="en-US" altLang="ja-JP" sz="1600" dirty="0" err="1" smtClean="0"/>
              <a:t>Kusumoto</a:t>
            </a:r>
            <a:r>
              <a:rPr lang="en-US" altLang="ja-JP" sz="1600" dirty="0" smtClean="0"/>
              <a:t> and K. Inoue: “CCFinder: A </a:t>
            </a:r>
            <a:r>
              <a:rPr lang="en-US" altLang="ja-JP" sz="1600" dirty="0" err="1" smtClean="0"/>
              <a:t>multilinguistic</a:t>
            </a:r>
            <a:r>
              <a:rPr lang="en-US" altLang="ja-JP" sz="1600" dirty="0" smtClean="0"/>
              <a:t> token-based code clone detection system for </a:t>
            </a:r>
            <a:r>
              <a:rPr lang="fr-FR" altLang="ja-JP" sz="1600" dirty="0" smtClean="0"/>
              <a:t>large scale source code”, IEEE Transactions on Software </a:t>
            </a:r>
            <a:r>
              <a:rPr lang="en-US" altLang="ja-JP" sz="1600" dirty="0" smtClean="0"/>
              <a:t>Engineering, 28, pp. 654–670 (2002)</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sp>
        <p:nvSpPr>
          <p:cNvPr id="5" name="正方形/長方形 4"/>
          <p:cNvSpPr/>
          <p:nvPr/>
        </p:nvSpPr>
        <p:spPr>
          <a:xfrm>
            <a:off x="4788024" y="4221088"/>
            <a:ext cx="1584176"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2699792" y="4221088"/>
            <a:ext cx="1584176"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683568" y="4221088"/>
            <a:ext cx="1584176" cy="1587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Document"/>
          <p:cNvSpPr>
            <a:spLocks noEditPoints="1" noChangeArrowheads="1"/>
          </p:cNvSpPr>
          <p:nvPr/>
        </p:nvSpPr>
        <p:spPr bwMode="auto">
          <a:xfrm>
            <a:off x="755576" y="4293097"/>
            <a:ext cx="1279439" cy="144528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9" name="正方形/長方形 8"/>
          <p:cNvSpPr/>
          <p:nvPr/>
        </p:nvSpPr>
        <p:spPr>
          <a:xfrm>
            <a:off x="683568" y="4293096"/>
            <a:ext cx="1362314" cy="28753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ライセンス</a:t>
            </a:r>
            <a:r>
              <a:rPr kumimoji="1" lang="en-US" altLang="ja-JP" dirty="0" smtClean="0"/>
              <a:t>A</a:t>
            </a:r>
            <a:endParaRPr kumimoji="1" lang="ja-JP" altLang="en-US" dirty="0"/>
          </a:p>
        </p:txBody>
      </p:sp>
      <p:sp>
        <p:nvSpPr>
          <p:cNvPr id="10" name="Document"/>
          <p:cNvSpPr>
            <a:spLocks noEditPoints="1" noChangeArrowheads="1"/>
          </p:cNvSpPr>
          <p:nvPr/>
        </p:nvSpPr>
        <p:spPr bwMode="auto">
          <a:xfrm>
            <a:off x="2771800" y="4293097"/>
            <a:ext cx="1279439" cy="144528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1" name="正方形/長方形 10"/>
          <p:cNvSpPr/>
          <p:nvPr/>
        </p:nvSpPr>
        <p:spPr>
          <a:xfrm>
            <a:off x="2699792" y="4293096"/>
            <a:ext cx="1362314" cy="28753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ライセンス</a:t>
            </a:r>
            <a:r>
              <a:rPr lang="en-US" altLang="ja-JP" dirty="0" smtClean="0"/>
              <a:t>B</a:t>
            </a:r>
            <a:endParaRPr kumimoji="1" lang="ja-JP" altLang="en-US" dirty="0"/>
          </a:p>
        </p:txBody>
      </p:sp>
      <p:sp>
        <p:nvSpPr>
          <p:cNvPr id="12" name="Document"/>
          <p:cNvSpPr>
            <a:spLocks noEditPoints="1" noChangeArrowheads="1"/>
          </p:cNvSpPr>
          <p:nvPr/>
        </p:nvSpPr>
        <p:spPr bwMode="auto">
          <a:xfrm>
            <a:off x="4932040" y="4293097"/>
            <a:ext cx="1279439" cy="144528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3" name="正方形/長方形 12"/>
          <p:cNvSpPr/>
          <p:nvPr/>
        </p:nvSpPr>
        <p:spPr>
          <a:xfrm>
            <a:off x="4860032" y="4293096"/>
            <a:ext cx="1362314" cy="28753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ライセンス</a:t>
            </a:r>
            <a:r>
              <a:rPr kumimoji="1" lang="en-US" altLang="ja-JP" dirty="0" smtClean="0"/>
              <a:t>C</a:t>
            </a:r>
            <a:endParaRPr kumimoji="1" lang="ja-JP" altLang="en-US" dirty="0"/>
          </a:p>
        </p:txBody>
      </p:sp>
      <p:sp>
        <p:nvSpPr>
          <p:cNvPr id="14" name="正方形/長方形 13"/>
          <p:cNvSpPr/>
          <p:nvPr/>
        </p:nvSpPr>
        <p:spPr>
          <a:xfrm>
            <a:off x="899592" y="4869160"/>
            <a:ext cx="1021735" cy="212693"/>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2915816" y="4869160"/>
            <a:ext cx="1021735" cy="212693"/>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2915816" y="5229200"/>
            <a:ext cx="1021735" cy="21269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5076056" y="5229200"/>
            <a:ext cx="1021735" cy="21269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5076056" y="4869160"/>
            <a:ext cx="1021735" cy="212693"/>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1187624" y="5445224"/>
            <a:ext cx="817388" cy="21269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5292080" y="5517232"/>
            <a:ext cx="885504" cy="21269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a:stCxn id="14" idx="3"/>
            <a:endCxn id="15" idx="1"/>
          </p:cNvCxnSpPr>
          <p:nvPr/>
        </p:nvCxnSpPr>
        <p:spPr>
          <a:xfrm>
            <a:off x="1921327" y="4975507"/>
            <a:ext cx="9944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直線コネクタ 21"/>
          <p:cNvCxnSpPr>
            <a:stCxn id="15" idx="3"/>
            <a:endCxn id="18" idx="1"/>
          </p:cNvCxnSpPr>
          <p:nvPr/>
        </p:nvCxnSpPr>
        <p:spPr>
          <a:xfrm>
            <a:off x="3937551" y="4975507"/>
            <a:ext cx="1138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16" idx="3"/>
            <a:endCxn id="17" idx="1"/>
          </p:cNvCxnSpPr>
          <p:nvPr/>
        </p:nvCxnSpPr>
        <p:spPr>
          <a:xfrm>
            <a:off x="3937551" y="5335547"/>
            <a:ext cx="1138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p:cNvCxnSpPr>
            <a:stCxn id="19" idx="3"/>
            <a:endCxn id="20" idx="1"/>
          </p:cNvCxnSpPr>
          <p:nvPr/>
        </p:nvCxnSpPr>
        <p:spPr>
          <a:xfrm>
            <a:off x="2005012" y="5551571"/>
            <a:ext cx="3287068" cy="72008"/>
          </a:xfrm>
          <a:prstGeom prst="line">
            <a:avLst/>
          </a:prstGeom>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755576" y="3933056"/>
            <a:ext cx="1314784" cy="338554"/>
          </a:xfrm>
          <a:prstGeom prst="rect">
            <a:avLst/>
          </a:prstGeom>
          <a:noFill/>
        </p:spPr>
        <p:txBody>
          <a:bodyPr wrap="square" rtlCol="0">
            <a:spAutoFit/>
          </a:bodyPr>
          <a:lstStyle/>
          <a:p>
            <a:r>
              <a:rPr lang="ja-JP" altLang="en-US" sz="1600" dirty="0" smtClean="0"/>
              <a:t>ソフトウェア</a:t>
            </a:r>
            <a:r>
              <a:rPr lang="en-US" altLang="ja-JP" sz="1600" dirty="0" smtClean="0"/>
              <a:t>X</a:t>
            </a:r>
            <a:endParaRPr kumimoji="1" lang="ja-JP" altLang="en-US" sz="1600" dirty="0"/>
          </a:p>
        </p:txBody>
      </p:sp>
      <p:sp>
        <p:nvSpPr>
          <p:cNvPr id="28" name="テキスト ボックス 27"/>
          <p:cNvSpPr txBox="1"/>
          <p:nvPr/>
        </p:nvSpPr>
        <p:spPr>
          <a:xfrm>
            <a:off x="2771800" y="3933056"/>
            <a:ext cx="1314784" cy="338554"/>
          </a:xfrm>
          <a:prstGeom prst="rect">
            <a:avLst/>
          </a:prstGeom>
          <a:noFill/>
        </p:spPr>
        <p:txBody>
          <a:bodyPr wrap="square" rtlCol="0">
            <a:spAutoFit/>
          </a:bodyPr>
          <a:lstStyle/>
          <a:p>
            <a:r>
              <a:rPr lang="ja-JP" altLang="en-US" sz="1600" dirty="0" smtClean="0"/>
              <a:t>ソフトウェア</a:t>
            </a:r>
            <a:r>
              <a:rPr lang="en-US" altLang="ja-JP" sz="1600" dirty="0" smtClean="0"/>
              <a:t>Y</a:t>
            </a:r>
            <a:endParaRPr kumimoji="1" lang="ja-JP" altLang="en-US" sz="1600" dirty="0"/>
          </a:p>
        </p:txBody>
      </p:sp>
      <p:sp>
        <p:nvSpPr>
          <p:cNvPr id="29" name="テキスト ボックス 28"/>
          <p:cNvSpPr txBox="1"/>
          <p:nvPr/>
        </p:nvSpPr>
        <p:spPr>
          <a:xfrm>
            <a:off x="4932040" y="3933056"/>
            <a:ext cx="1303562" cy="338554"/>
          </a:xfrm>
          <a:prstGeom prst="rect">
            <a:avLst/>
          </a:prstGeom>
          <a:noFill/>
        </p:spPr>
        <p:txBody>
          <a:bodyPr wrap="square" rtlCol="0">
            <a:spAutoFit/>
          </a:bodyPr>
          <a:lstStyle/>
          <a:p>
            <a:r>
              <a:rPr lang="ja-JP" altLang="en-US" sz="1600" dirty="0" smtClean="0"/>
              <a:t>ソフトウェア</a:t>
            </a:r>
            <a:r>
              <a:rPr lang="en-US" altLang="ja-JP" sz="1600" dirty="0" smtClean="0"/>
              <a:t>Z</a:t>
            </a:r>
            <a:endParaRPr kumimoji="1" lang="ja-JP" alt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4355976" y="4581128"/>
            <a:ext cx="1584176" cy="17281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2267744" y="4581128"/>
            <a:ext cx="1584176" cy="17281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251520" y="4581128"/>
            <a:ext cx="1584176"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手順３．コードクローンの数え上げ</a:t>
            </a:r>
            <a:endParaRPr kumimoji="1" lang="ja-JP" altLang="en-US" dirty="0"/>
          </a:p>
        </p:txBody>
      </p:sp>
      <p:sp>
        <p:nvSpPr>
          <p:cNvPr id="3" name="コンテンツ プレースホルダ 2"/>
          <p:cNvSpPr>
            <a:spLocks noGrp="1"/>
          </p:cNvSpPr>
          <p:nvPr>
            <p:ph idx="1"/>
          </p:nvPr>
        </p:nvSpPr>
        <p:spPr>
          <a:xfrm>
            <a:off x="457200" y="1600201"/>
            <a:ext cx="8229600" cy="2692896"/>
          </a:xfrm>
        </p:spPr>
        <p:txBody>
          <a:bodyPr>
            <a:normAutofit fontScale="62500" lnSpcReduction="20000"/>
          </a:bodyPr>
          <a:lstStyle/>
          <a:p>
            <a:pPr marL="514350" indent="-514350">
              <a:buFont typeface="+mj-lt"/>
              <a:buAutoNum type="arabicPeriod"/>
            </a:pPr>
            <a:r>
              <a:rPr kumimoji="1" lang="ja-JP" altLang="en-US" dirty="0" smtClean="0"/>
              <a:t>調査対象とするライセンス</a:t>
            </a:r>
            <a:r>
              <a:rPr lang="ja-JP" altLang="en-US" dirty="0" smtClean="0"/>
              <a:t>で配布されているコード片</a:t>
            </a:r>
            <a:r>
              <a:rPr kumimoji="1" lang="ja-JP" altLang="en-US" dirty="0" smtClean="0"/>
              <a:t>を含むクローンセットを抽出</a:t>
            </a:r>
            <a:endParaRPr kumimoji="1" lang="en-US" altLang="ja-JP" dirty="0" smtClean="0"/>
          </a:p>
          <a:p>
            <a:pPr marL="914400" lvl="1" indent="-514350"/>
            <a:r>
              <a:rPr lang="ja-JP" altLang="en-US" dirty="0" smtClean="0"/>
              <a:t>クローンセットとはコードクローンの同値類を指す</a:t>
            </a:r>
            <a:endParaRPr kumimoji="1" lang="en-US" altLang="ja-JP" dirty="0" smtClean="0"/>
          </a:p>
          <a:p>
            <a:pPr marL="514350" indent="-514350">
              <a:buFont typeface="+mj-lt"/>
              <a:buAutoNum type="arabicPeriod"/>
            </a:pPr>
            <a:r>
              <a:rPr kumimoji="1" lang="ja-JP" altLang="en-US" dirty="0" smtClean="0"/>
              <a:t>クローンセット中に含まれるコード片を，コード片が所属するライセンスで分類して数え上げる</a:t>
            </a:r>
            <a:endParaRPr kumimoji="1" lang="en-US" altLang="ja-JP" dirty="0" smtClean="0"/>
          </a:p>
          <a:p>
            <a:pPr marL="514350" indent="-514350">
              <a:buFont typeface="+mj-lt"/>
              <a:buAutoNum type="arabicPeriod"/>
            </a:pPr>
            <a:endParaRPr kumimoji="1" lang="en-US" altLang="ja-JP" dirty="0" smtClean="0"/>
          </a:p>
          <a:p>
            <a:pPr marL="514350" indent="-514350"/>
            <a:r>
              <a:rPr lang="ja-JP" altLang="en-US" dirty="0" smtClean="0"/>
              <a:t>クローンセット中にはコピー元のコード片とコピー先のコード片が含まれており，</a:t>
            </a:r>
            <a:r>
              <a:rPr lang="en-US" altLang="ja-JP" dirty="0" smtClean="0"/>
              <a:t>C&amp;P</a:t>
            </a:r>
            <a:r>
              <a:rPr lang="ja-JP" altLang="en-US" dirty="0" err="1" smtClean="0"/>
              <a:t>の検</a:t>
            </a:r>
            <a:r>
              <a:rPr lang="ja-JP" altLang="en-US" dirty="0" smtClean="0"/>
              <a:t>出の代わりとなると考えた</a:t>
            </a:r>
            <a:endParaRPr lang="en-US" altLang="ja-JP" dirty="0" smtClean="0"/>
          </a:p>
          <a:p>
            <a:pPr marL="514350" indent="-514350"/>
            <a:r>
              <a:rPr lang="ja-JP" altLang="en-US" dirty="0" smtClean="0"/>
              <a:t>調査対象とするライセンスと</a:t>
            </a:r>
            <a:r>
              <a:rPr lang="en-US" altLang="ja-JP" dirty="0" smtClean="0"/>
              <a:t>C&amp;P</a:t>
            </a:r>
            <a:r>
              <a:rPr lang="ja-JP" altLang="en-US" dirty="0" smtClean="0"/>
              <a:t>の関係にあるライセンスを調べる</a:t>
            </a:r>
            <a:endParaRPr kumimoji="1" lang="en-US" altLang="ja-JP" dirty="0" smtClean="0"/>
          </a:p>
          <a:p>
            <a:pPr marL="514350" indent="-514350">
              <a:buNone/>
            </a:pPr>
            <a:endParaRPr kumimoji="1" lang="en-US" altLang="ja-JP" dirty="0" smtClean="0"/>
          </a:p>
          <a:p>
            <a:pPr marL="514350" indent="-514350">
              <a:buFont typeface="+mj-lt"/>
              <a:buAutoNum type="arabicPeriod"/>
            </a:pPr>
            <a:endParaRPr kumimoji="1" lang="en-US" altLang="ja-JP" dirty="0" smtClean="0"/>
          </a:p>
          <a:p>
            <a:pPr marL="514350" indent="-514350">
              <a:buFont typeface="+mj-lt"/>
              <a:buAutoNum type="arabicPeriod"/>
            </a:pPr>
            <a:endParaRPr lang="en-US" altLang="ja-JP" dirty="0" smtClean="0"/>
          </a:p>
          <a:p>
            <a:pPr marL="514350" indent="-514350">
              <a:buNone/>
            </a:pP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a:p>
        </p:txBody>
      </p:sp>
      <p:sp>
        <p:nvSpPr>
          <p:cNvPr id="5" name="Document"/>
          <p:cNvSpPr>
            <a:spLocks noEditPoints="1" noChangeArrowheads="1"/>
          </p:cNvSpPr>
          <p:nvPr/>
        </p:nvSpPr>
        <p:spPr bwMode="auto">
          <a:xfrm>
            <a:off x="323528" y="4653136"/>
            <a:ext cx="1279439" cy="150812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6" name="正方形/長方形 5"/>
          <p:cNvSpPr/>
          <p:nvPr/>
        </p:nvSpPr>
        <p:spPr>
          <a:xfrm>
            <a:off x="323528" y="4581128"/>
            <a:ext cx="1362314" cy="30003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solidFill>
                  <a:srgbClr val="FF0000"/>
                </a:solidFill>
              </a:rPr>
              <a:t>ライセンス</a:t>
            </a:r>
            <a:r>
              <a:rPr kumimoji="1" lang="en-US" altLang="ja-JP" dirty="0" smtClean="0">
                <a:solidFill>
                  <a:srgbClr val="FF0000"/>
                </a:solidFill>
              </a:rPr>
              <a:t>A</a:t>
            </a:r>
            <a:endParaRPr kumimoji="1" lang="ja-JP" altLang="en-US" dirty="0">
              <a:solidFill>
                <a:srgbClr val="FF0000"/>
              </a:solidFill>
            </a:endParaRPr>
          </a:p>
        </p:txBody>
      </p:sp>
      <p:sp>
        <p:nvSpPr>
          <p:cNvPr id="7" name="Document"/>
          <p:cNvSpPr>
            <a:spLocks noEditPoints="1" noChangeArrowheads="1"/>
          </p:cNvSpPr>
          <p:nvPr/>
        </p:nvSpPr>
        <p:spPr bwMode="auto">
          <a:xfrm>
            <a:off x="2339752" y="4653136"/>
            <a:ext cx="1279439" cy="150812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8" name="正方形/長方形 7"/>
          <p:cNvSpPr/>
          <p:nvPr/>
        </p:nvSpPr>
        <p:spPr>
          <a:xfrm>
            <a:off x="2339752" y="4581128"/>
            <a:ext cx="1362314" cy="30003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ライセンス</a:t>
            </a:r>
            <a:r>
              <a:rPr lang="en-US" altLang="ja-JP" dirty="0" smtClean="0"/>
              <a:t>B</a:t>
            </a:r>
            <a:endParaRPr kumimoji="1" lang="ja-JP" altLang="en-US" dirty="0"/>
          </a:p>
        </p:txBody>
      </p:sp>
      <p:sp>
        <p:nvSpPr>
          <p:cNvPr id="9" name="Document"/>
          <p:cNvSpPr>
            <a:spLocks noEditPoints="1" noChangeArrowheads="1"/>
          </p:cNvSpPr>
          <p:nvPr/>
        </p:nvSpPr>
        <p:spPr bwMode="auto">
          <a:xfrm>
            <a:off x="4499992" y="4653136"/>
            <a:ext cx="1279439" cy="150812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0" name="正方形/長方形 9"/>
          <p:cNvSpPr/>
          <p:nvPr/>
        </p:nvSpPr>
        <p:spPr>
          <a:xfrm>
            <a:off x="4427984" y="4653136"/>
            <a:ext cx="1362314" cy="30003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ライセンス</a:t>
            </a:r>
            <a:r>
              <a:rPr kumimoji="1" lang="en-US" altLang="ja-JP" dirty="0" smtClean="0"/>
              <a:t>C</a:t>
            </a:r>
            <a:endParaRPr kumimoji="1" lang="ja-JP" altLang="en-US" dirty="0"/>
          </a:p>
        </p:txBody>
      </p:sp>
      <p:sp>
        <p:nvSpPr>
          <p:cNvPr id="11" name="正方形/長方形 10"/>
          <p:cNvSpPr/>
          <p:nvPr/>
        </p:nvSpPr>
        <p:spPr>
          <a:xfrm>
            <a:off x="467544" y="5229200"/>
            <a:ext cx="1021735" cy="22194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2483768" y="5229200"/>
            <a:ext cx="1021735" cy="22194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2483768" y="5589240"/>
            <a:ext cx="1021735" cy="2219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644008" y="5589240"/>
            <a:ext cx="1021735" cy="2219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644008" y="5229200"/>
            <a:ext cx="1021735" cy="22194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755576" y="5877272"/>
            <a:ext cx="817388" cy="22194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4860032" y="5877272"/>
            <a:ext cx="885504" cy="22194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a:stCxn id="11" idx="3"/>
            <a:endCxn id="12" idx="1"/>
          </p:cNvCxnSpPr>
          <p:nvPr/>
        </p:nvCxnSpPr>
        <p:spPr>
          <a:xfrm>
            <a:off x="1489279" y="5340170"/>
            <a:ext cx="9944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12" idx="3"/>
            <a:endCxn id="15" idx="1"/>
          </p:cNvCxnSpPr>
          <p:nvPr/>
        </p:nvCxnSpPr>
        <p:spPr>
          <a:xfrm>
            <a:off x="3505503" y="5340170"/>
            <a:ext cx="1138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13" idx="3"/>
            <a:endCxn id="14" idx="1"/>
          </p:cNvCxnSpPr>
          <p:nvPr/>
        </p:nvCxnSpPr>
        <p:spPr>
          <a:xfrm>
            <a:off x="3505503" y="5700210"/>
            <a:ext cx="1138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a:stCxn id="16" idx="3"/>
            <a:endCxn id="17" idx="1"/>
          </p:cNvCxnSpPr>
          <p:nvPr/>
        </p:nvCxnSpPr>
        <p:spPr>
          <a:xfrm>
            <a:off x="1572964" y="5988242"/>
            <a:ext cx="328706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角丸四角形 21"/>
          <p:cNvSpPr/>
          <p:nvPr/>
        </p:nvSpPr>
        <p:spPr>
          <a:xfrm>
            <a:off x="251520" y="5157192"/>
            <a:ext cx="5517370" cy="300033"/>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3" name="角丸四角形 22"/>
          <p:cNvSpPr/>
          <p:nvPr/>
        </p:nvSpPr>
        <p:spPr>
          <a:xfrm>
            <a:off x="611560" y="5805264"/>
            <a:ext cx="5256584" cy="360040"/>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graphicFrame>
        <p:nvGraphicFramePr>
          <p:cNvPr id="24" name="表 23"/>
          <p:cNvGraphicFramePr>
            <a:graphicFrameLocks noGrp="1"/>
          </p:cNvGraphicFramePr>
          <p:nvPr/>
        </p:nvGraphicFramePr>
        <p:xfrm>
          <a:off x="6660232" y="4653136"/>
          <a:ext cx="2256928" cy="1483360"/>
        </p:xfrm>
        <a:graphic>
          <a:graphicData uri="http://schemas.openxmlformats.org/drawingml/2006/table">
            <a:tbl>
              <a:tblPr firstRow="1" bandRow="1">
                <a:tableStyleId>{00A15C55-8517-42AA-B614-E9B94910E393}</a:tableStyleId>
              </a:tblPr>
              <a:tblGrid>
                <a:gridCol w="1371421"/>
                <a:gridCol w="885507"/>
              </a:tblGrid>
              <a:tr h="370840">
                <a:tc>
                  <a:txBody>
                    <a:bodyPr/>
                    <a:lstStyle/>
                    <a:p>
                      <a:r>
                        <a:rPr kumimoji="1" lang="ja-JP" altLang="en-US" sz="1400" dirty="0" smtClean="0"/>
                        <a:t>ライセンス</a:t>
                      </a:r>
                      <a:endParaRPr kumimoji="1" lang="ja-JP" altLang="en-US" sz="1400" dirty="0"/>
                    </a:p>
                  </a:txBody>
                  <a:tcPr/>
                </a:tc>
                <a:tc>
                  <a:txBody>
                    <a:bodyPr/>
                    <a:lstStyle/>
                    <a:p>
                      <a:r>
                        <a:rPr kumimoji="1" lang="en-US" altLang="ja-JP" sz="1200" dirty="0" smtClean="0"/>
                        <a:t>#</a:t>
                      </a:r>
                      <a:r>
                        <a:rPr kumimoji="1" lang="ja-JP" altLang="en-US" sz="1200" dirty="0" smtClean="0"/>
                        <a:t>コード片</a:t>
                      </a:r>
                      <a:endParaRPr kumimoji="1" lang="ja-JP" altLang="en-US" sz="1200" dirty="0"/>
                    </a:p>
                  </a:txBody>
                  <a:tcPr/>
                </a:tc>
              </a:tr>
              <a:tr h="370840">
                <a:tc>
                  <a:txBody>
                    <a:bodyPr/>
                    <a:lstStyle/>
                    <a:p>
                      <a:r>
                        <a:rPr kumimoji="1" lang="ja-JP" altLang="en-US" sz="1400" dirty="0" smtClean="0"/>
                        <a:t>ライセンス</a:t>
                      </a:r>
                      <a:r>
                        <a:rPr kumimoji="1" lang="en-US" altLang="ja-JP" sz="1400" dirty="0" smtClean="0"/>
                        <a:t>A</a:t>
                      </a:r>
                      <a:endParaRPr kumimoji="1" lang="ja-JP" altLang="en-US" sz="1400" dirty="0"/>
                    </a:p>
                  </a:txBody>
                  <a:tcPr/>
                </a:tc>
                <a:tc>
                  <a:txBody>
                    <a:bodyPr/>
                    <a:lstStyle/>
                    <a:p>
                      <a:r>
                        <a:rPr kumimoji="1" lang="en-US" altLang="ja-JP" sz="1400" dirty="0" smtClean="0"/>
                        <a:t>2</a:t>
                      </a:r>
                      <a:endParaRPr kumimoji="1" lang="ja-JP" altLang="en-US" sz="1400" dirty="0"/>
                    </a:p>
                  </a:txBody>
                  <a:tcPr/>
                </a:tc>
              </a:tr>
              <a:tr h="370840">
                <a:tc>
                  <a:txBody>
                    <a:bodyPr/>
                    <a:lstStyle/>
                    <a:p>
                      <a:r>
                        <a:rPr kumimoji="1" lang="ja-JP" altLang="en-US" sz="1400" dirty="0" smtClean="0"/>
                        <a:t>ライセンス</a:t>
                      </a:r>
                      <a:r>
                        <a:rPr kumimoji="1" lang="en-US" altLang="ja-JP" sz="1400" dirty="0" smtClean="0"/>
                        <a:t>B</a:t>
                      </a:r>
                      <a:endParaRPr kumimoji="1" lang="ja-JP" altLang="en-US" sz="1400" dirty="0"/>
                    </a:p>
                  </a:txBody>
                  <a:tcPr/>
                </a:tc>
                <a:tc>
                  <a:txBody>
                    <a:bodyPr/>
                    <a:lstStyle/>
                    <a:p>
                      <a:r>
                        <a:rPr kumimoji="1" lang="en-US" altLang="ja-JP" sz="1400" dirty="0" smtClean="0"/>
                        <a:t>1</a:t>
                      </a:r>
                      <a:endParaRPr kumimoji="1" lang="ja-JP" altLang="en-US" sz="1400" dirty="0"/>
                    </a:p>
                  </a:txBody>
                  <a:tcPr/>
                </a:tc>
              </a:tr>
              <a:tr h="370840">
                <a:tc>
                  <a:txBody>
                    <a:bodyPr/>
                    <a:lstStyle/>
                    <a:p>
                      <a:r>
                        <a:rPr kumimoji="1" lang="ja-JP" altLang="en-US" sz="1400" dirty="0" smtClean="0"/>
                        <a:t>ライセンス</a:t>
                      </a:r>
                      <a:r>
                        <a:rPr kumimoji="1" lang="en-US" altLang="ja-JP" sz="1400" dirty="0" smtClean="0"/>
                        <a:t>C</a:t>
                      </a:r>
                      <a:endParaRPr kumimoji="1" lang="ja-JP" altLang="en-US" sz="1400" dirty="0"/>
                    </a:p>
                  </a:txBody>
                  <a:tcPr/>
                </a:tc>
                <a:tc>
                  <a:txBody>
                    <a:bodyPr/>
                    <a:lstStyle/>
                    <a:p>
                      <a:r>
                        <a:rPr kumimoji="1" lang="en-US" altLang="ja-JP" sz="1400" dirty="0" smtClean="0"/>
                        <a:t>2</a:t>
                      </a:r>
                      <a:endParaRPr kumimoji="1" lang="ja-JP" altLang="en-US" sz="1400" dirty="0"/>
                    </a:p>
                  </a:txBody>
                  <a:tcPr/>
                </a:tc>
              </a:tr>
            </a:tbl>
          </a:graphicData>
        </a:graphic>
      </p:graphicFrame>
      <p:sp>
        <p:nvSpPr>
          <p:cNvPr id="25" name="右矢印 24"/>
          <p:cNvSpPr/>
          <p:nvPr/>
        </p:nvSpPr>
        <p:spPr>
          <a:xfrm>
            <a:off x="6084168" y="5301208"/>
            <a:ext cx="432048" cy="772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323528" y="4293096"/>
            <a:ext cx="1314784" cy="338554"/>
          </a:xfrm>
          <a:prstGeom prst="rect">
            <a:avLst/>
          </a:prstGeom>
          <a:noFill/>
        </p:spPr>
        <p:txBody>
          <a:bodyPr wrap="none" rtlCol="0">
            <a:spAutoFit/>
          </a:bodyPr>
          <a:lstStyle/>
          <a:p>
            <a:r>
              <a:rPr lang="ja-JP" altLang="en-US" sz="1600" dirty="0" smtClean="0"/>
              <a:t>ソフトウェア</a:t>
            </a:r>
            <a:r>
              <a:rPr lang="en-US" altLang="ja-JP" sz="1600" dirty="0" smtClean="0"/>
              <a:t>X</a:t>
            </a:r>
            <a:endParaRPr kumimoji="1" lang="ja-JP" altLang="en-US" sz="1600" dirty="0"/>
          </a:p>
        </p:txBody>
      </p:sp>
      <p:sp>
        <p:nvSpPr>
          <p:cNvPr id="30" name="テキスト ボックス 29"/>
          <p:cNvSpPr txBox="1"/>
          <p:nvPr/>
        </p:nvSpPr>
        <p:spPr>
          <a:xfrm>
            <a:off x="2339752" y="4293096"/>
            <a:ext cx="1314784" cy="338554"/>
          </a:xfrm>
          <a:prstGeom prst="rect">
            <a:avLst/>
          </a:prstGeom>
          <a:noFill/>
        </p:spPr>
        <p:txBody>
          <a:bodyPr wrap="none" rtlCol="0">
            <a:spAutoFit/>
          </a:bodyPr>
          <a:lstStyle/>
          <a:p>
            <a:r>
              <a:rPr lang="ja-JP" altLang="en-US" sz="1600" dirty="0" smtClean="0"/>
              <a:t>ソフトウェア</a:t>
            </a:r>
            <a:r>
              <a:rPr lang="en-US" altLang="ja-JP" sz="1600" dirty="0" smtClean="0"/>
              <a:t>Y</a:t>
            </a:r>
            <a:endParaRPr kumimoji="1" lang="ja-JP" altLang="en-US" sz="1600" dirty="0"/>
          </a:p>
        </p:txBody>
      </p:sp>
      <p:sp>
        <p:nvSpPr>
          <p:cNvPr id="31" name="テキスト ボックス 30"/>
          <p:cNvSpPr txBox="1"/>
          <p:nvPr/>
        </p:nvSpPr>
        <p:spPr>
          <a:xfrm>
            <a:off x="4499992" y="4293096"/>
            <a:ext cx="1303562" cy="338554"/>
          </a:xfrm>
          <a:prstGeom prst="rect">
            <a:avLst/>
          </a:prstGeom>
          <a:noFill/>
        </p:spPr>
        <p:txBody>
          <a:bodyPr wrap="none" rtlCol="0">
            <a:spAutoFit/>
          </a:bodyPr>
          <a:lstStyle/>
          <a:p>
            <a:r>
              <a:rPr lang="ja-JP" altLang="en-US" sz="1600" dirty="0" smtClean="0"/>
              <a:t>ソフトウェア</a:t>
            </a:r>
            <a:r>
              <a:rPr lang="en-US" altLang="ja-JP" sz="1600" dirty="0" smtClean="0"/>
              <a:t>Z</a:t>
            </a:r>
            <a:endParaRPr kumimoji="1" lang="ja-JP" alt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linds(horizontal)">
                                      <p:cBhvr>
                                        <p:cTn id="7" dur="500"/>
                                        <p:tgtEl>
                                          <p:spTgt spid="2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blinds(horizontal)">
                                      <p:cBhvr>
                                        <p:cTn id="10" dur="500"/>
                                        <p:tgtEl>
                                          <p:spTgt spid="23"/>
                                        </p:tgtEl>
                                      </p:cBhvr>
                                    </p:animEffect>
                                  </p:childTnLst>
                                </p:cTn>
                              </p:par>
                              <p:par>
                                <p:cTn id="11" presetID="3" presetClass="entr" presetSubtype="10" fill="hold"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blinds(horizontal)">
                                      <p:cBhvr>
                                        <p:cTn id="13" dur="500"/>
                                        <p:tgtEl>
                                          <p:spTgt spid="2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blinds(horizontal)">
                                      <p:cBhvr>
                                        <p:cTn id="1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実験対象</a:t>
            </a:r>
            <a:endParaRPr kumimoji="1" lang="ja-JP" altLang="en-US" dirty="0"/>
          </a:p>
        </p:txBody>
      </p:sp>
      <p:sp>
        <p:nvSpPr>
          <p:cNvPr id="3" name="コンテンツ プレースホルダ 2"/>
          <p:cNvSpPr>
            <a:spLocks noGrp="1"/>
          </p:cNvSpPr>
          <p:nvPr>
            <p:ph idx="1"/>
          </p:nvPr>
        </p:nvSpPr>
        <p:spPr>
          <a:xfrm>
            <a:off x="457200" y="1600201"/>
            <a:ext cx="8229600" cy="3556991"/>
          </a:xfrm>
        </p:spPr>
        <p:txBody>
          <a:bodyPr>
            <a:normAutofit fontScale="92500"/>
          </a:bodyPr>
          <a:lstStyle/>
          <a:p>
            <a:r>
              <a:rPr kumimoji="1" lang="en-US" altLang="ja-JP" dirty="0" smtClean="0"/>
              <a:t>Debian GNU/Linux 5.0.2</a:t>
            </a:r>
            <a:r>
              <a:rPr kumimoji="1" lang="ja-JP" altLang="en-US" dirty="0" smtClean="0"/>
              <a:t>の</a:t>
            </a:r>
            <a:r>
              <a:rPr kumimoji="1" lang="en-US" altLang="ja-JP" dirty="0" smtClean="0"/>
              <a:t>Main</a:t>
            </a:r>
            <a:r>
              <a:rPr kumimoji="1" lang="ja-JP" altLang="en-US" dirty="0" smtClean="0"/>
              <a:t>セクションの</a:t>
            </a:r>
            <a:r>
              <a:rPr kumimoji="1" lang="en-US" altLang="ja-JP" dirty="0" smtClean="0"/>
              <a:t>Java</a:t>
            </a:r>
            <a:r>
              <a:rPr kumimoji="1" lang="ja-JP" altLang="en-US" dirty="0" smtClean="0"/>
              <a:t>ファイル</a:t>
            </a:r>
            <a:endParaRPr lang="en-US" altLang="ja-JP" dirty="0" smtClean="0"/>
          </a:p>
          <a:p>
            <a:r>
              <a:rPr lang="ja-JP" altLang="en-US" dirty="0" smtClean="0"/>
              <a:t>対象に選んだ理由</a:t>
            </a:r>
            <a:endParaRPr lang="en-US" altLang="ja-JP" dirty="0" smtClean="0"/>
          </a:p>
          <a:p>
            <a:pPr lvl="1"/>
            <a:r>
              <a:rPr kumimoji="1" lang="ja-JP" altLang="en-US" dirty="0" smtClean="0"/>
              <a:t>ソースファイルのライセンスに，多様なライセンスが利用されている</a:t>
            </a:r>
            <a:endParaRPr kumimoji="1" lang="en-US" altLang="ja-JP" dirty="0" smtClean="0"/>
          </a:p>
          <a:p>
            <a:pPr lvl="1"/>
            <a:r>
              <a:rPr lang="en-US" altLang="ja-JP" dirty="0" smtClean="0"/>
              <a:t>Ninka</a:t>
            </a:r>
            <a:r>
              <a:rPr lang="ja-JP" altLang="en-US" dirty="0" err="1" smtClean="0"/>
              <a:t>，</a:t>
            </a:r>
            <a:r>
              <a:rPr lang="en-US" altLang="ja-JP" dirty="0" smtClean="0"/>
              <a:t>CCFinder</a:t>
            </a:r>
            <a:r>
              <a:rPr lang="ja-JP" altLang="en-US" dirty="0" smtClean="0"/>
              <a:t>は共に</a:t>
            </a:r>
            <a:r>
              <a:rPr lang="en-US" altLang="ja-JP" dirty="0" smtClean="0"/>
              <a:t>Java</a:t>
            </a:r>
            <a:r>
              <a:rPr lang="ja-JP" altLang="en-US" dirty="0" smtClean="0"/>
              <a:t>ファイルの解析が可能</a:t>
            </a:r>
            <a:endParaRPr kumimoji="1" lang="en-US" altLang="ja-JP" dirty="0" smtClean="0"/>
          </a:p>
          <a:p>
            <a:pPr lvl="1"/>
            <a:r>
              <a:rPr lang="ja-JP" altLang="en-US" dirty="0" smtClean="0"/>
              <a:t>実験対象の規模として適切であった</a:t>
            </a:r>
            <a:endParaRPr kumimoji="1" lang="en-US" altLang="ja-JP" dirty="0" smtClean="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a:p>
        </p:txBody>
      </p:sp>
      <p:graphicFrame>
        <p:nvGraphicFramePr>
          <p:cNvPr id="6" name="表 5"/>
          <p:cNvGraphicFramePr>
            <a:graphicFrameLocks noGrp="1"/>
          </p:cNvGraphicFramePr>
          <p:nvPr/>
        </p:nvGraphicFramePr>
        <p:xfrm>
          <a:off x="2411760" y="5085184"/>
          <a:ext cx="3168352" cy="1112520"/>
        </p:xfrm>
        <a:graphic>
          <a:graphicData uri="http://schemas.openxmlformats.org/drawingml/2006/table">
            <a:tbl>
              <a:tblPr firstCol="1" bandRow="1">
                <a:tableStyleId>{21E4AEA4-8DFA-4A89-87EB-49C32662AFE0}</a:tableStyleId>
              </a:tblPr>
              <a:tblGrid>
                <a:gridCol w="1584176"/>
                <a:gridCol w="1584176"/>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パッケージ数</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kern="1200" baseline="0" dirty="0" smtClean="0"/>
                        <a:t>452</a:t>
                      </a:r>
                      <a:endParaRPr kumimoji="1" lang="ja-JP" altLang="en-US" dirty="0" smtClean="0"/>
                    </a:p>
                  </a:txBody>
                  <a:tcPr/>
                </a:tc>
              </a:tr>
              <a:tr h="370840">
                <a:tc>
                  <a:txBody>
                    <a:bodyPr/>
                    <a:lstStyle/>
                    <a:p>
                      <a:r>
                        <a:rPr kumimoji="1" lang="ja-JP" altLang="en-US" dirty="0" smtClean="0"/>
                        <a:t>ファイル数</a:t>
                      </a:r>
                      <a:endParaRPr kumimoji="1" lang="ja-JP" alt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dirty="0" smtClean="0"/>
                        <a:t>77,452</a:t>
                      </a:r>
                      <a:endParaRPr kumimoji="1" lang="ja-JP" altLang="en-US" dirty="0" smtClean="0"/>
                    </a:p>
                  </a:txBody>
                  <a:tcPr/>
                </a:tc>
              </a:tr>
              <a:tr h="370840">
                <a:tc>
                  <a:txBody>
                    <a:bodyPr/>
                    <a:lstStyle/>
                    <a:p>
                      <a:r>
                        <a:rPr kumimoji="1" lang="ja-JP" altLang="en-US" dirty="0" smtClean="0"/>
                        <a:t>行数</a:t>
                      </a:r>
                      <a:endParaRPr kumimoji="1" lang="ja-JP" alt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kern="1200" baseline="0" dirty="0" smtClean="0"/>
                        <a:t>8,530,896</a:t>
                      </a:r>
                      <a:endParaRPr kumimoji="1" lang="ja-JP" altLang="en-US" dirty="0" smtClean="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円/楕円 6"/>
          <p:cNvSpPr/>
          <p:nvPr/>
        </p:nvSpPr>
        <p:spPr>
          <a:xfrm rot="18901087">
            <a:off x="4762328" y="4194640"/>
            <a:ext cx="712810" cy="4261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rot="19156222">
            <a:off x="1786763" y="4270307"/>
            <a:ext cx="973394"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円/楕円 4"/>
          <p:cNvSpPr/>
          <p:nvPr/>
        </p:nvSpPr>
        <p:spPr>
          <a:xfrm rot="18901087">
            <a:off x="1126655" y="4279837"/>
            <a:ext cx="953862" cy="4261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実験対象中のライセンスの分布</a:t>
            </a:r>
            <a:endParaRPr kumimoji="1" lang="ja-JP" altLang="en-US" dirty="0"/>
          </a:p>
        </p:txBody>
      </p:sp>
      <p:sp>
        <p:nvSpPr>
          <p:cNvPr id="3" name="コンテンツ プレースホルダ 2"/>
          <p:cNvSpPr>
            <a:spLocks noGrp="1"/>
          </p:cNvSpPr>
          <p:nvPr>
            <p:ph idx="1"/>
          </p:nvPr>
        </p:nvSpPr>
        <p:spPr/>
        <p:txBody>
          <a:bodyPr/>
          <a:lstStyle/>
          <a:p>
            <a:pPr>
              <a:buNone/>
            </a:pPr>
            <a:endParaRPr kumimoji="1" lang="ja-JP" altLang="en-US" dirty="0"/>
          </a:p>
        </p:txBody>
      </p:sp>
      <p:sp>
        <p:nvSpPr>
          <p:cNvPr id="8" name="スライド番号プレースホルダ 7"/>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a:p>
        </p:txBody>
      </p:sp>
      <p:graphicFrame>
        <p:nvGraphicFramePr>
          <p:cNvPr id="9" name="グラフ 8"/>
          <p:cNvGraphicFramePr/>
          <p:nvPr/>
        </p:nvGraphicFramePr>
        <p:xfrm>
          <a:off x="683568" y="1628800"/>
          <a:ext cx="7848872"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12" name="直線コネクタ 11"/>
          <p:cNvSpPr/>
          <p:nvPr/>
        </p:nvSpPr>
        <p:spPr>
          <a:xfrm flipH="1">
            <a:off x="2555776" y="4293096"/>
            <a:ext cx="720080" cy="72008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p>
        </p:txBody>
      </p:sp>
      <p:sp>
        <p:nvSpPr>
          <p:cNvPr id="13" name="直線コネクタ 12"/>
          <p:cNvSpPr/>
          <p:nvPr/>
        </p:nvSpPr>
        <p:spPr>
          <a:xfrm flipH="1">
            <a:off x="2411760" y="4221088"/>
            <a:ext cx="1656184" cy="165618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p>
        </p:txBody>
      </p:sp>
      <p:sp>
        <p:nvSpPr>
          <p:cNvPr id="14" name="直線コネクタ 13"/>
          <p:cNvSpPr/>
          <p:nvPr/>
        </p:nvSpPr>
        <p:spPr>
          <a:xfrm flipH="1">
            <a:off x="4355976" y="4221088"/>
            <a:ext cx="368424" cy="36004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p>
        </p:txBody>
      </p:sp>
      <p:sp>
        <p:nvSpPr>
          <p:cNvPr id="15" name="直線コネクタ 14"/>
          <p:cNvSpPr/>
          <p:nvPr/>
        </p:nvSpPr>
        <p:spPr>
          <a:xfrm flipH="1">
            <a:off x="4860032" y="4221088"/>
            <a:ext cx="1232520" cy="122413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r>
              <a:rPr kumimoji="1" lang="en-US" altLang="ja-JP" dirty="0" smtClean="0"/>
              <a:t>BSD3</a:t>
            </a:r>
            <a:r>
              <a:rPr kumimoji="1" lang="ja-JP" altLang="en-US" dirty="0" smtClean="0"/>
              <a:t>）</a:t>
            </a:r>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a:p>
        </p:txBody>
      </p:sp>
      <p:graphicFrame>
        <p:nvGraphicFramePr>
          <p:cNvPr id="8" name="表 7"/>
          <p:cNvGraphicFramePr>
            <a:graphicFrameLocks noGrp="1"/>
          </p:cNvGraphicFramePr>
          <p:nvPr/>
        </p:nvGraphicFramePr>
        <p:xfrm>
          <a:off x="899592" y="2852936"/>
          <a:ext cx="6264696" cy="2595880"/>
        </p:xfrm>
        <a:graphic>
          <a:graphicData uri="http://schemas.openxmlformats.org/drawingml/2006/table">
            <a:tbl>
              <a:tblPr firstRow="1" bandRow="1">
                <a:tableStyleId>{073A0DAA-6AF3-43AB-8588-CEC1D06C72B9}</a:tableStyleId>
              </a:tblPr>
              <a:tblGrid>
                <a:gridCol w="3303203"/>
                <a:gridCol w="1593341"/>
                <a:gridCol w="1368152"/>
              </a:tblGrid>
              <a:tr h="370840">
                <a:tc>
                  <a:txBody>
                    <a:bodyPr/>
                    <a:lstStyle/>
                    <a:p>
                      <a:r>
                        <a:rPr kumimoji="1" lang="ja-JP" altLang="en-US" dirty="0" smtClean="0"/>
                        <a:t>ライセンス</a:t>
                      </a:r>
                      <a:endParaRPr kumimoji="1" lang="ja-JP" altLang="en-US" dirty="0"/>
                    </a:p>
                  </a:txBody>
                  <a:tcPr/>
                </a:tc>
                <a:tc>
                  <a:txBody>
                    <a:bodyPr/>
                    <a:lstStyle/>
                    <a:p>
                      <a:r>
                        <a:rPr kumimoji="1" lang="en-US" altLang="ja-JP" dirty="0" smtClean="0"/>
                        <a:t>#</a:t>
                      </a:r>
                      <a:r>
                        <a:rPr kumimoji="1" lang="ja-JP" altLang="en-US" dirty="0" smtClean="0"/>
                        <a:t>コード片</a:t>
                      </a:r>
                      <a:endParaRPr kumimoji="1" lang="ja-JP" altLang="en-US" dirty="0"/>
                    </a:p>
                  </a:txBody>
                  <a:tcPr/>
                </a:tc>
                <a:tc>
                  <a:txBody>
                    <a:bodyPr/>
                    <a:lstStyle/>
                    <a:p>
                      <a:r>
                        <a:rPr kumimoji="1" lang="ja-JP" altLang="en-US" dirty="0" smtClean="0"/>
                        <a:t>割合</a:t>
                      </a:r>
                      <a:endParaRPr kumimoji="1" lang="ja-JP" altLang="en-US" dirty="0"/>
                    </a:p>
                  </a:txBody>
                  <a:tcPr/>
                </a:tc>
              </a:tr>
              <a:tr h="370840">
                <a:tc>
                  <a:txBody>
                    <a:bodyPr/>
                    <a:lstStyle/>
                    <a:p>
                      <a:r>
                        <a:rPr kumimoji="1" lang="en-US" altLang="ja-JP" dirty="0" smtClean="0">
                          <a:solidFill>
                            <a:srgbClr val="FF0000"/>
                          </a:solidFill>
                        </a:rPr>
                        <a:t>BSD3</a:t>
                      </a:r>
                      <a:endParaRPr kumimoji="1" lang="ja-JP" altLang="en-US" b="1" dirty="0">
                        <a:solidFill>
                          <a:srgbClr val="FF0000"/>
                        </a:solidFill>
                      </a:endParaRPr>
                    </a:p>
                  </a:txBody>
                  <a:tcPr/>
                </a:tc>
                <a:tc>
                  <a:txBody>
                    <a:bodyPr/>
                    <a:lstStyle/>
                    <a:p>
                      <a:pPr algn="r"/>
                      <a:r>
                        <a:rPr kumimoji="1" lang="en-US" altLang="ja-JP" dirty="0" smtClean="0">
                          <a:solidFill>
                            <a:srgbClr val="FF0000"/>
                          </a:solidFill>
                        </a:rPr>
                        <a:t>613</a:t>
                      </a:r>
                      <a:endParaRPr kumimoji="1" lang="ja-JP" altLang="en-US" dirty="0">
                        <a:solidFill>
                          <a:srgbClr val="FF0000"/>
                        </a:solidFill>
                      </a:endParaRPr>
                    </a:p>
                  </a:txBody>
                  <a:tcPr/>
                </a:tc>
                <a:tc>
                  <a:txBody>
                    <a:bodyPr/>
                    <a:lstStyle/>
                    <a:p>
                      <a:pPr algn="r"/>
                      <a:r>
                        <a:rPr kumimoji="1" lang="en-US" altLang="ja-JP" dirty="0" smtClean="0">
                          <a:solidFill>
                            <a:srgbClr val="FF0000"/>
                          </a:solidFill>
                        </a:rPr>
                        <a:t>92%</a:t>
                      </a:r>
                      <a:endParaRPr kumimoji="1" lang="ja-JP" altLang="en-US" dirty="0">
                        <a:solidFill>
                          <a:srgbClr val="FF0000"/>
                        </a:solidFill>
                      </a:endParaRPr>
                    </a:p>
                  </a:txBody>
                  <a:tcPr/>
                </a:tc>
              </a:tr>
              <a:tr h="370840">
                <a:tc>
                  <a:txBody>
                    <a:bodyPr/>
                    <a:lstStyle/>
                    <a:p>
                      <a:r>
                        <a:rPr kumimoji="1" lang="en-US" altLang="ja-JP" dirty="0" smtClean="0"/>
                        <a:t>GPLv2+</a:t>
                      </a:r>
                      <a:endParaRPr kumimoji="1" lang="ja-JP" altLang="en-US" dirty="0"/>
                    </a:p>
                  </a:txBody>
                  <a:tcPr/>
                </a:tc>
                <a:tc>
                  <a:txBody>
                    <a:bodyPr/>
                    <a:lstStyle/>
                    <a:p>
                      <a:pPr algn="r"/>
                      <a:r>
                        <a:rPr kumimoji="1" lang="en-US" altLang="ja-JP" dirty="0" smtClean="0"/>
                        <a:t>20</a:t>
                      </a:r>
                      <a:endParaRPr kumimoji="1" lang="ja-JP" altLang="en-US" dirty="0"/>
                    </a:p>
                  </a:txBody>
                  <a:tcPr/>
                </a:tc>
                <a:tc>
                  <a:txBody>
                    <a:bodyPr/>
                    <a:lstStyle/>
                    <a:p>
                      <a:pPr algn="r"/>
                      <a:r>
                        <a:rPr kumimoji="1" lang="en-US" altLang="ja-JP" dirty="0" smtClean="0"/>
                        <a:t>3.0%</a:t>
                      </a:r>
                      <a:endParaRPr kumimoji="1" lang="ja-JP" altLang="en-US" dirty="0"/>
                    </a:p>
                  </a:txBody>
                  <a:tcPr/>
                </a:tc>
              </a:tr>
              <a:tr h="370840">
                <a:tc>
                  <a:txBody>
                    <a:bodyPr/>
                    <a:lstStyle/>
                    <a:p>
                      <a:r>
                        <a:rPr kumimoji="1" lang="en-US" altLang="ja-JP" dirty="0" smtClean="0"/>
                        <a:t>Apachev2</a:t>
                      </a:r>
                      <a:endParaRPr kumimoji="1" lang="ja-JP" altLang="en-US" dirty="0"/>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2.4%</a:t>
                      </a:r>
                      <a:endParaRPr kumimoji="1" lang="ja-JP" altLang="en-US" dirty="0"/>
                    </a:p>
                  </a:txBody>
                  <a:tcPr/>
                </a:tc>
              </a:tr>
              <a:tr h="370840">
                <a:tc>
                  <a:txBody>
                    <a:bodyPr/>
                    <a:lstStyle/>
                    <a:p>
                      <a:r>
                        <a:rPr kumimoji="1" lang="en-US" altLang="ja-JP" dirty="0" smtClean="0"/>
                        <a:t>LesserGPL2+</a:t>
                      </a:r>
                      <a:endParaRPr kumimoji="1" lang="ja-JP" altLang="en-US" dirty="0"/>
                    </a:p>
                  </a:txBody>
                  <a:tcPr/>
                </a:tc>
                <a:tc>
                  <a:txBody>
                    <a:bodyPr/>
                    <a:lstStyle/>
                    <a:p>
                      <a:pPr algn="r"/>
                      <a:r>
                        <a:rPr kumimoji="1" lang="en-US" altLang="ja-JP" dirty="0" smtClean="0"/>
                        <a:t>14</a:t>
                      </a:r>
                      <a:endParaRPr kumimoji="1" lang="ja-JP" altLang="en-US" dirty="0"/>
                    </a:p>
                  </a:txBody>
                  <a:tcPr/>
                </a:tc>
                <a:tc>
                  <a:txBody>
                    <a:bodyPr/>
                    <a:lstStyle/>
                    <a:p>
                      <a:pPr algn="r"/>
                      <a:r>
                        <a:rPr kumimoji="1" lang="en-US" altLang="ja-JP" dirty="0" smtClean="0"/>
                        <a:t>2.1%</a:t>
                      </a:r>
                      <a:endParaRPr kumimoji="1"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u="none" strike="noStrike" dirty="0" smtClean="0"/>
                        <a:t>GPLv2,ClassPathException</a:t>
                      </a:r>
                      <a:endParaRPr lang="en-US" altLang="ja-JP" sz="1800" b="0" i="0" u="none" strike="noStrike" dirty="0" smtClean="0">
                        <a:solidFill>
                          <a:srgbClr val="000000"/>
                        </a:solidFill>
                        <a:latin typeface="+mn-lt"/>
                      </a:endParaRPr>
                    </a:p>
                  </a:txBody>
                  <a:tcPr/>
                </a:tc>
                <a:tc>
                  <a:txBody>
                    <a:bodyPr/>
                    <a:lstStyle/>
                    <a:p>
                      <a:pPr algn="r"/>
                      <a:r>
                        <a:rPr kumimoji="1" lang="en-US" altLang="ja-JP" dirty="0" smtClean="0"/>
                        <a:t>1</a:t>
                      </a:r>
                    </a:p>
                  </a:txBody>
                  <a:tcPr/>
                </a:tc>
                <a:tc>
                  <a:txBody>
                    <a:bodyPr/>
                    <a:lstStyle/>
                    <a:p>
                      <a:pPr algn="r"/>
                      <a:r>
                        <a:rPr kumimoji="1" lang="en-US" altLang="ja-JP" dirty="0" smtClean="0"/>
                        <a:t>0.15%</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u="none" strike="noStrike" dirty="0" smtClean="0"/>
                        <a:t>LesserGPL2.1+</a:t>
                      </a:r>
                      <a:endParaRPr lang="en-US" altLang="ja-JP" sz="1800" b="0" i="0" u="none" strike="noStrike" dirty="0" smtClean="0">
                        <a:solidFill>
                          <a:srgbClr val="000000"/>
                        </a:solidFill>
                        <a:latin typeface="+mn-lt"/>
                      </a:endParaRPr>
                    </a:p>
                  </a:txBody>
                  <a:tcPr/>
                </a:tc>
                <a:tc>
                  <a:txBody>
                    <a:bodyPr/>
                    <a:lstStyle/>
                    <a:p>
                      <a:pPr algn="r"/>
                      <a:r>
                        <a:rPr kumimoji="1" lang="en-US" altLang="ja-JP" dirty="0" smtClean="0"/>
                        <a:t>1</a:t>
                      </a:r>
                    </a:p>
                  </a:txBody>
                  <a:tcPr/>
                </a:tc>
                <a:tc>
                  <a:txBody>
                    <a:bodyPr/>
                    <a:lstStyle/>
                    <a:p>
                      <a:pPr algn="r"/>
                      <a:r>
                        <a:rPr kumimoji="1" lang="en-US" altLang="ja-JP" dirty="0" smtClean="0"/>
                        <a:t>0.15%</a:t>
                      </a:r>
                    </a:p>
                  </a:txBody>
                  <a:tcPr/>
                </a:tc>
              </a:tr>
            </a:tbl>
          </a:graphicData>
        </a:graphic>
      </p:graphicFrame>
      <p:sp>
        <p:nvSpPr>
          <p:cNvPr id="7" name="テキスト ボックス 6"/>
          <p:cNvSpPr txBox="1"/>
          <p:nvPr/>
        </p:nvSpPr>
        <p:spPr>
          <a:xfrm>
            <a:off x="524333" y="1484784"/>
            <a:ext cx="8619667" cy="1323439"/>
          </a:xfrm>
          <a:prstGeom prst="rect">
            <a:avLst/>
          </a:prstGeom>
          <a:noFill/>
        </p:spPr>
        <p:txBody>
          <a:bodyPr wrap="none" rtlCol="0">
            <a:spAutoFit/>
          </a:bodyPr>
          <a:lstStyle/>
          <a:p>
            <a:pPr>
              <a:buFont typeface="Arial" pitchFamily="34" charset="0"/>
              <a:buChar char="•"/>
            </a:pPr>
            <a:r>
              <a:rPr kumimoji="1" lang="en-US" altLang="ja-JP" dirty="0" smtClean="0"/>
              <a:t> </a:t>
            </a:r>
            <a:r>
              <a:rPr kumimoji="1" lang="en-US" altLang="ja-JP" dirty="0" smtClean="0"/>
              <a:t>BSD3</a:t>
            </a:r>
            <a:r>
              <a:rPr kumimoji="1" lang="ja-JP" altLang="en-US" dirty="0" smtClean="0"/>
              <a:t>のコード片が含まれる</a:t>
            </a:r>
            <a:r>
              <a:rPr kumimoji="1" lang="ja-JP" altLang="en-US" sz="2000" dirty="0" smtClean="0"/>
              <a:t>クローンセット中</a:t>
            </a:r>
            <a:r>
              <a:rPr kumimoji="1" lang="ja-JP" altLang="en-US" sz="2000" dirty="0" smtClean="0"/>
              <a:t>のコード片をライセンスで分類し</a:t>
            </a:r>
            <a:r>
              <a:rPr kumimoji="1" lang="ja-JP" altLang="en-US" sz="2000" dirty="0" smtClean="0"/>
              <a:t>，</a:t>
            </a:r>
            <a:endParaRPr kumimoji="1" lang="en-US" altLang="ja-JP" sz="2000" dirty="0" smtClean="0"/>
          </a:p>
          <a:p>
            <a:r>
              <a:rPr lang="en-US" altLang="ja-JP" sz="2000" dirty="0" smtClean="0"/>
              <a:t>  </a:t>
            </a:r>
            <a:r>
              <a:rPr kumimoji="1" lang="ja-JP" altLang="en-US" sz="2000" dirty="0" smtClean="0"/>
              <a:t>数え上げた</a:t>
            </a:r>
            <a:r>
              <a:rPr kumimoji="1" lang="ja-JP" altLang="en-US" sz="2000" dirty="0" smtClean="0"/>
              <a:t>表</a:t>
            </a:r>
            <a:endParaRPr kumimoji="1" lang="en-US" altLang="ja-JP" sz="2000" dirty="0" smtClean="0"/>
          </a:p>
          <a:p>
            <a:pPr>
              <a:buFont typeface="Arial" pitchFamily="34" charset="0"/>
              <a:buChar char="•"/>
            </a:pPr>
            <a:r>
              <a:rPr lang="en-US" altLang="ja-JP" sz="2000" dirty="0" smtClean="0"/>
              <a:t> BSD3</a:t>
            </a:r>
            <a:r>
              <a:rPr lang="ja-JP" altLang="en-US" sz="2000" dirty="0" smtClean="0"/>
              <a:t>で配布されているコード片がどのライセンスで配布されているコード片と</a:t>
            </a:r>
            <a:endParaRPr lang="en-US" altLang="ja-JP" sz="2000" dirty="0" smtClean="0"/>
          </a:p>
          <a:p>
            <a:r>
              <a:rPr lang="en-US" altLang="ja-JP" sz="2000" dirty="0" smtClean="0"/>
              <a:t>  C&amp;P</a:t>
            </a:r>
            <a:r>
              <a:rPr lang="ja-JP" altLang="en-US" sz="2000" dirty="0" smtClean="0"/>
              <a:t>の関係にあるのか</a:t>
            </a:r>
            <a:r>
              <a:rPr lang="ja-JP" altLang="en-US" sz="2000" dirty="0" smtClean="0"/>
              <a:t>と，その</a:t>
            </a:r>
            <a:r>
              <a:rPr lang="ja-JP" altLang="en-US" sz="2000" dirty="0" smtClean="0"/>
              <a:t>頻度を示している</a:t>
            </a:r>
            <a:endParaRPr lang="en-US" altLang="ja-JP" sz="2000" dirty="0" smtClean="0"/>
          </a:p>
        </p:txBody>
      </p:sp>
      <p:sp>
        <p:nvSpPr>
          <p:cNvPr id="10" name="テキスト ボックス 9"/>
          <p:cNvSpPr txBox="1"/>
          <p:nvPr/>
        </p:nvSpPr>
        <p:spPr>
          <a:xfrm>
            <a:off x="611560" y="5661248"/>
            <a:ext cx="7537641" cy="400110"/>
          </a:xfrm>
          <a:prstGeom prst="rect">
            <a:avLst/>
          </a:prstGeom>
          <a:noFill/>
        </p:spPr>
        <p:txBody>
          <a:bodyPr wrap="none" rtlCol="0">
            <a:spAutoFit/>
          </a:bodyPr>
          <a:lstStyle/>
          <a:p>
            <a:pPr>
              <a:buFont typeface="Arial" pitchFamily="34" charset="0"/>
              <a:buChar char="•"/>
            </a:pPr>
            <a:r>
              <a:rPr kumimoji="1" lang="en-US" altLang="ja-JP" sz="2000" dirty="0" smtClean="0"/>
              <a:t> BSD3</a:t>
            </a:r>
            <a:r>
              <a:rPr kumimoji="1" lang="ja-JP" altLang="en-US" sz="2000" dirty="0" smtClean="0"/>
              <a:t>で配布されているコード片どうしの</a:t>
            </a:r>
            <a:r>
              <a:rPr kumimoji="1" lang="en-US" altLang="ja-JP" sz="2000" dirty="0" smtClean="0"/>
              <a:t>C&amp;P</a:t>
            </a:r>
            <a:r>
              <a:rPr kumimoji="1" lang="ja-JP" altLang="en-US" sz="2000" dirty="0" smtClean="0"/>
              <a:t>が多いと考えられる</a:t>
            </a:r>
            <a:endParaRPr kumimoji="1" lang="ja-JP" alt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a:t>
            </a:r>
            <a:r>
              <a:rPr lang="en-US" altLang="ja-JP" dirty="0" smtClean="0"/>
              <a:t>Apachev2</a:t>
            </a:r>
            <a:r>
              <a:rPr lang="ja-JP" altLang="en-US" dirty="0" smtClean="0"/>
              <a:t>）</a:t>
            </a:r>
            <a:endParaRPr kumimoji="1" lang="ja-JP" altLang="en-US" dirty="0"/>
          </a:p>
        </p:txBody>
      </p:sp>
      <p:graphicFrame>
        <p:nvGraphicFramePr>
          <p:cNvPr id="10" name="表 9"/>
          <p:cNvGraphicFramePr>
            <a:graphicFrameLocks noGrp="1"/>
          </p:cNvGraphicFramePr>
          <p:nvPr/>
        </p:nvGraphicFramePr>
        <p:xfrm>
          <a:off x="467544" y="1484784"/>
          <a:ext cx="4896544" cy="4724400"/>
        </p:xfrm>
        <a:graphic>
          <a:graphicData uri="http://schemas.openxmlformats.org/drawingml/2006/table">
            <a:tbl>
              <a:tblPr firstRow="1" bandRow="1">
                <a:tableStyleId>{073A0DAA-6AF3-43AB-8588-CEC1D06C72B9}</a:tableStyleId>
              </a:tblPr>
              <a:tblGrid>
                <a:gridCol w="2477120"/>
                <a:gridCol w="1209712"/>
                <a:gridCol w="1209712"/>
              </a:tblGrid>
              <a:tr h="336037">
                <a:tc>
                  <a:txBody>
                    <a:bodyPr/>
                    <a:lstStyle/>
                    <a:p>
                      <a:r>
                        <a:rPr kumimoji="1" lang="ja-JP" altLang="en-US" dirty="0" smtClean="0"/>
                        <a:t>ライセンス</a:t>
                      </a:r>
                      <a:endParaRPr kumimoji="1" lang="ja-JP" altLang="en-US" dirty="0"/>
                    </a:p>
                  </a:txBody>
                  <a:tcPr/>
                </a:tc>
                <a:tc>
                  <a:txBody>
                    <a:bodyPr/>
                    <a:lstStyle/>
                    <a:p>
                      <a:r>
                        <a:rPr kumimoji="1" lang="en-US" altLang="ja-JP" dirty="0" smtClean="0"/>
                        <a:t>#</a:t>
                      </a:r>
                      <a:r>
                        <a:rPr kumimoji="1" lang="ja-JP" altLang="en-US" dirty="0" smtClean="0"/>
                        <a:t>コード片</a:t>
                      </a:r>
                      <a:endParaRPr kumimoji="1" lang="ja-JP" altLang="en-US" dirty="0"/>
                    </a:p>
                  </a:txBody>
                  <a:tcPr/>
                </a:tc>
                <a:tc>
                  <a:txBody>
                    <a:bodyPr/>
                    <a:lstStyle/>
                    <a:p>
                      <a:r>
                        <a:rPr kumimoji="1" lang="ja-JP" altLang="en-US" dirty="0" smtClean="0"/>
                        <a:t>割合</a:t>
                      </a:r>
                      <a:endParaRPr kumimoji="1" lang="ja-JP" altLang="en-US" dirty="0"/>
                    </a:p>
                  </a:txBody>
                  <a:tcPr/>
                </a:tc>
              </a:tr>
              <a:tr h="308034">
                <a:tc>
                  <a:txBody>
                    <a:bodyPr/>
                    <a:lstStyle/>
                    <a:p>
                      <a:r>
                        <a:rPr kumimoji="1" lang="en-US" altLang="ja-JP" sz="1600" dirty="0" smtClean="0">
                          <a:solidFill>
                            <a:srgbClr val="FF0000"/>
                          </a:solidFill>
                        </a:rPr>
                        <a:t>Apachev2</a:t>
                      </a:r>
                      <a:endParaRPr kumimoji="1" lang="ja-JP" altLang="en-US" sz="1600" dirty="0">
                        <a:solidFill>
                          <a:srgbClr val="FF0000"/>
                        </a:solidFill>
                      </a:endParaRPr>
                    </a:p>
                  </a:txBody>
                  <a:tcPr/>
                </a:tc>
                <a:tc>
                  <a:txBody>
                    <a:bodyPr/>
                    <a:lstStyle/>
                    <a:p>
                      <a:pPr algn="r"/>
                      <a:r>
                        <a:rPr kumimoji="1" lang="en-US" altLang="ja-JP" sz="1600" dirty="0" smtClean="0">
                          <a:solidFill>
                            <a:srgbClr val="FF0000"/>
                          </a:solidFill>
                        </a:rPr>
                        <a:t>1533</a:t>
                      </a:r>
                      <a:endParaRPr kumimoji="1" lang="ja-JP" altLang="en-US" sz="1600" dirty="0">
                        <a:solidFill>
                          <a:srgbClr val="FF0000"/>
                        </a:solidFill>
                      </a:endParaRPr>
                    </a:p>
                  </a:txBody>
                  <a:tcPr/>
                </a:tc>
                <a:tc>
                  <a:txBody>
                    <a:bodyPr/>
                    <a:lstStyle/>
                    <a:p>
                      <a:pPr algn="r"/>
                      <a:r>
                        <a:rPr kumimoji="1" lang="en-US" altLang="ja-JP" sz="1600" dirty="0" smtClean="0">
                          <a:solidFill>
                            <a:srgbClr val="FF0000"/>
                          </a:solidFill>
                        </a:rPr>
                        <a:t>77%</a:t>
                      </a:r>
                      <a:endParaRPr kumimoji="1" lang="ja-JP" altLang="en-US" sz="1600" dirty="0">
                        <a:solidFill>
                          <a:srgbClr val="FF0000"/>
                        </a:solidFill>
                      </a:endParaRPr>
                    </a:p>
                  </a:txBody>
                  <a:tcPr/>
                </a:tc>
              </a:tr>
              <a:tr h="308034">
                <a:tc>
                  <a:txBody>
                    <a:bodyPr/>
                    <a:lstStyle/>
                    <a:p>
                      <a:r>
                        <a:rPr kumimoji="1" lang="en-US" altLang="ja-JP" sz="1600" dirty="0" smtClean="0">
                          <a:solidFill>
                            <a:srgbClr val="FF0000"/>
                          </a:solidFill>
                        </a:rPr>
                        <a:t>Apachev1.1</a:t>
                      </a:r>
                      <a:endParaRPr kumimoji="1" lang="ja-JP" altLang="en-US" sz="1600" dirty="0">
                        <a:solidFill>
                          <a:srgbClr val="FF0000"/>
                        </a:solidFill>
                      </a:endParaRPr>
                    </a:p>
                  </a:txBody>
                  <a:tcPr/>
                </a:tc>
                <a:tc>
                  <a:txBody>
                    <a:bodyPr/>
                    <a:lstStyle/>
                    <a:p>
                      <a:pPr algn="r"/>
                      <a:r>
                        <a:rPr kumimoji="1" lang="en-US" altLang="ja-JP" sz="1600" dirty="0" smtClean="0">
                          <a:solidFill>
                            <a:srgbClr val="FF0000"/>
                          </a:solidFill>
                        </a:rPr>
                        <a:t>316</a:t>
                      </a:r>
                      <a:endParaRPr kumimoji="1" lang="ja-JP" altLang="en-US" sz="1600" dirty="0">
                        <a:solidFill>
                          <a:srgbClr val="FF0000"/>
                        </a:solidFill>
                      </a:endParaRPr>
                    </a:p>
                  </a:txBody>
                  <a:tcPr/>
                </a:tc>
                <a:tc>
                  <a:txBody>
                    <a:bodyPr/>
                    <a:lstStyle/>
                    <a:p>
                      <a:pPr algn="r"/>
                      <a:r>
                        <a:rPr kumimoji="1" lang="en-US" altLang="ja-JP" sz="1600" dirty="0" smtClean="0">
                          <a:solidFill>
                            <a:srgbClr val="FF0000"/>
                          </a:solidFill>
                        </a:rPr>
                        <a:t>16%</a:t>
                      </a:r>
                      <a:endParaRPr kumimoji="1" lang="ja-JP" altLang="en-US" sz="1600" dirty="0">
                        <a:solidFill>
                          <a:srgbClr val="FF0000"/>
                        </a:solidFill>
                      </a:endParaRPr>
                    </a:p>
                  </a:txBody>
                  <a:tcPr/>
                </a:tc>
              </a:tr>
              <a:tr h="308034">
                <a:tc>
                  <a:txBody>
                    <a:bodyPr/>
                    <a:lstStyle/>
                    <a:p>
                      <a:r>
                        <a:rPr kumimoji="1" lang="en-US" altLang="ja-JP" sz="1600" dirty="0" smtClean="0"/>
                        <a:t>LesserGPL2.1+</a:t>
                      </a:r>
                      <a:endParaRPr kumimoji="1" lang="ja-JP" altLang="en-US" sz="1600" dirty="0"/>
                    </a:p>
                  </a:txBody>
                  <a:tcPr/>
                </a:tc>
                <a:tc>
                  <a:txBody>
                    <a:bodyPr/>
                    <a:lstStyle/>
                    <a:p>
                      <a:pPr algn="r"/>
                      <a:r>
                        <a:rPr kumimoji="1" lang="en-US" altLang="ja-JP" sz="1600" dirty="0" smtClean="0"/>
                        <a:t>42</a:t>
                      </a:r>
                      <a:endParaRPr kumimoji="1" lang="ja-JP" altLang="en-US" sz="1600" dirty="0"/>
                    </a:p>
                  </a:txBody>
                  <a:tcPr/>
                </a:tc>
                <a:tc>
                  <a:txBody>
                    <a:bodyPr/>
                    <a:lstStyle/>
                    <a:p>
                      <a:pPr algn="r"/>
                      <a:r>
                        <a:rPr kumimoji="1" lang="en-US" altLang="ja-JP" sz="1600" dirty="0" smtClean="0"/>
                        <a:t>2.1%</a:t>
                      </a:r>
                      <a:endParaRPr kumimoji="1" lang="ja-JP" altLang="en-US" sz="1600" dirty="0"/>
                    </a:p>
                  </a:txBody>
                  <a:tcPr/>
                </a:tc>
              </a:tr>
              <a:tr h="308034">
                <a:tc>
                  <a:txBody>
                    <a:bodyPr/>
                    <a:lstStyle/>
                    <a:p>
                      <a:r>
                        <a:rPr kumimoji="1" lang="en-US" altLang="ja-JP" sz="1600" dirty="0" smtClean="0"/>
                        <a:t>MPLv1.1</a:t>
                      </a:r>
                      <a:endParaRPr kumimoji="1" lang="ja-JP" altLang="en-US" sz="1600" dirty="0"/>
                    </a:p>
                  </a:txBody>
                  <a:tcPr/>
                </a:tc>
                <a:tc>
                  <a:txBody>
                    <a:bodyPr/>
                    <a:lstStyle/>
                    <a:p>
                      <a:pPr algn="r"/>
                      <a:r>
                        <a:rPr kumimoji="1" lang="en-US" altLang="ja-JP" sz="1600" dirty="0" smtClean="0"/>
                        <a:t>33</a:t>
                      </a:r>
                      <a:endParaRPr kumimoji="1" lang="ja-JP" altLang="en-US" sz="1600" dirty="0"/>
                    </a:p>
                  </a:txBody>
                  <a:tcPr/>
                </a:tc>
                <a:tc>
                  <a:txBody>
                    <a:bodyPr/>
                    <a:lstStyle/>
                    <a:p>
                      <a:pPr algn="r"/>
                      <a:r>
                        <a:rPr kumimoji="1" lang="en-US" altLang="ja-JP" sz="1600" dirty="0" smtClean="0"/>
                        <a:t>1.6%</a:t>
                      </a:r>
                      <a:endParaRPr kumimoji="1" lang="ja-JP" altLang="en-US" sz="1600" dirty="0"/>
                    </a:p>
                  </a:txBody>
                  <a:tcPr/>
                </a:tc>
              </a:tr>
              <a:tr h="308034">
                <a:tc>
                  <a:txBody>
                    <a:bodyPr/>
                    <a:lstStyle/>
                    <a:p>
                      <a:r>
                        <a:rPr kumimoji="1" lang="en-US" altLang="ja-JP" sz="1600" dirty="0" smtClean="0"/>
                        <a:t>BSD3</a:t>
                      </a:r>
                      <a:endParaRPr kumimoji="1" lang="ja-JP" altLang="en-US" sz="1600" dirty="0"/>
                    </a:p>
                  </a:txBody>
                  <a:tcPr/>
                </a:tc>
                <a:tc>
                  <a:txBody>
                    <a:bodyPr/>
                    <a:lstStyle/>
                    <a:p>
                      <a:pPr algn="r"/>
                      <a:r>
                        <a:rPr kumimoji="1" lang="en-US" altLang="ja-JP" sz="1600" dirty="0" smtClean="0"/>
                        <a:t>29</a:t>
                      </a:r>
                      <a:endParaRPr kumimoji="1" lang="ja-JP" altLang="en-US" sz="1600" dirty="0"/>
                    </a:p>
                  </a:txBody>
                  <a:tcPr/>
                </a:tc>
                <a:tc>
                  <a:txBody>
                    <a:bodyPr/>
                    <a:lstStyle/>
                    <a:p>
                      <a:pPr algn="r"/>
                      <a:r>
                        <a:rPr kumimoji="1" lang="en-US" altLang="ja-JP" sz="1600" dirty="0" smtClean="0"/>
                        <a:t>1.5%</a:t>
                      </a:r>
                      <a:endParaRPr kumimoji="1" lang="ja-JP" altLang="en-US" sz="1600" dirty="0"/>
                    </a:p>
                  </a:txBody>
                  <a:tcPr/>
                </a:tc>
              </a:tr>
              <a:tr h="308034">
                <a:tc>
                  <a:txBody>
                    <a:bodyPr/>
                    <a:lstStyle/>
                    <a:p>
                      <a:r>
                        <a:rPr kumimoji="1" lang="en-US" altLang="ja-JP" sz="1600" dirty="0" smtClean="0"/>
                        <a:t>MX4JLicensev1</a:t>
                      </a:r>
                      <a:endParaRPr kumimoji="1" lang="ja-JP" altLang="en-US" sz="1600" dirty="0"/>
                    </a:p>
                  </a:txBody>
                  <a:tcPr/>
                </a:tc>
                <a:tc>
                  <a:txBody>
                    <a:bodyPr/>
                    <a:lstStyle/>
                    <a:p>
                      <a:pPr algn="r"/>
                      <a:r>
                        <a:rPr kumimoji="1" lang="en-US" altLang="ja-JP" sz="1600" dirty="0" smtClean="0"/>
                        <a:t>16</a:t>
                      </a:r>
                      <a:endParaRPr kumimoji="1" lang="ja-JP" altLang="en-US" sz="1600" dirty="0"/>
                    </a:p>
                  </a:txBody>
                  <a:tcPr/>
                </a:tc>
                <a:tc>
                  <a:txBody>
                    <a:bodyPr/>
                    <a:lstStyle/>
                    <a:p>
                      <a:pPr algn="r"/>
                      <a:r>
                        <a:rPr kumimoji="1" lang="en-US" altLang="ja-JP" sz="1600" dirty="0" smtClean="0"/>
                        <a:t>0.80%</a:t>
                      </a:r>
                      <a:endParaRPr kumimoji="1" lang="ja-JP" altLang="en-US" sz="1600" dirty="0"/>
                    </a:p>
                  </a:txBody>
                  <a:tcPr/>
                </a:tc>
              </a:tr>
              <a:tr h="308034">
                <a:tc>
                  <a:txBody>
                    <a:bodyPr/>
                    <a:lstStyle/>
                    <a:p>
                      <a:r>
                        <a:rPr kumimoji="1" lang="en-US" altLang="ja-JP" sz="1600" dirty="0" smtClean="0"/>
                        <a:t>GPLv2+</a:t>
                      </a:r>
                      <a:endParaRPr kumimoji="1" lang="ja-JP" altLang="en-US" sz="1600" dirty="0"/>
                    </a:p>
                  </a:txBody>
                  <a:tcPr/>
                </a:tc>
                <a:tc>
                  <a:txBody>
                    <a:bodyPr/>
                    <a:lstStyle/>
                    <a:p>
                      <a:pPr algn="r"/>
                      <a:r>
                        <a:rPr kumimoji="1" lang="en-US" altLang="ja-JP" sz="1600" dirty="0" smtClean="0"/>
                        <a:t>4</a:t>
                      </a:r>
                      <a:endParaRPr kumimoji="1" lang="ja-JP" altLang="en-US" sz="1600" dirty="0"/>
                    </a:p>
                  </a:txBody>
                  <a:tcPr/>
                </a:tc>
                <a:tc>
                  <a:txBody>
                    <a:bodyPr/>
                    <a:lstStyle/>
                    <a:p>
                      <a:pPr algn="r"/>
                      <a:r>
                        <a:rPr kumimoji="1" lang="en-US" altLang="ja-JP" sz="1600" dirty="0" smtClean="0"/>
                        <a:t>0.20%</a:t>
                      </a:r>
                      <a:endParaRPr kumimoji="1" lang="ja-JP" altLang="en-US" sz="1600" dirty="0"/>
                    </a:p>
                  </a:txBody>
                  <a:tcPr/>
                </a:tc>
              </a:tr>
              <a:tr h="308034">
                <a:tc>
                  <a:txBody>
                    <a:bodyPr/>
                    <a:lstStyle/>
                    <a:p>
                      <a:r>
                        <a:rPr kumimoji="1" lang="en-US" altLang="ja-JP" sz="1600" dirty="0" smtClean="0"/>
                        <a:t>LibraryGPL2+</a:t>
                      </a:r>
                      <a:endParaRPr kumimoji="1" lang="ja-JP" altLang="en-US" sz="1600" dirty="0"/>
                    </a:p>
                  </a:txBody>
                  <a:tcPr/>
                </a:tc>
                <a:tc>
                  <a:txBody>
                    <a:bodyPr/>
                    <a:lstStyle/>
                    <a:p>
                      <a:pPr algn="r"/>
                      <a:r>
                        <a:rPr kumimoji="1" lang="en-US" altLang="ja-JP" sz="1600" dirty="0" smtClean="0"/>
                        <a:t>3</a:t>
                      </a:r>
                      <a:endParaRPr kumimoji="1" lang="ja-JP" altLang="en-US" sz="1600" dirty="0"/>
                    </a:p>
                  </a:txBody>
                  <a:tcPr/>
                </a:tc>
                <a:tc>
                  <a:txBody>
                    <a:bodyPr/>
                    <a:lstStyle/>
                    <a:p>
                      <a:pPr algn="r"/>
                      <a:r>
                        <a:rPr kumimoji="1" lang="en-US" altLang="ja-JP" sz="1600" dirty="0" smtClean="0"/>
                        <a:t>0.15%</a:t>
                      </a:r>
                      <a:endParaRPr kumimoji="1" lang="ja-JP" altLang="en-US" sz="1600" dirty="0"/>
                    </a:p>
                  </a:txBody>
                  <a:tcPr/>
                </a:tc>
              </a:tr>
              <a:tr h="308034">
                <a:tc>
                  <a:txBody>
                    <a:bodyPr/>
                    <a:lstStyle/>
                    <a:p>
                      <a:r>
                        <a:rPr kumimoji="1" lang="en-US" altLang="ja-JP" sz="1600" dirty="0" smtClean="0"/>
                        <a:t>MPLv1.0</a:t>
                      </a:r>
                      <a:endParaRPr kumimoji="1" lang="ja-JP" altLang="en-US" sz="1600" dirty="0"/>
                    </a:p>
                  </a:txBody>
                  <a:tcPr/>
                </a:tc>
                <a:tc>
                  <a:txBody>
                    <a:bodyPr/>
                    <a:lstStyle/>
                    <a:p>
                      <a:pPr algn="r"/>
                      <a:r>
                        <a:rPr kumimoji="1" lang="en-US" altLang="ja-JP" sz="1600" dirty="0" smtClean="0"/>
                        <a:t>2</a:t>
                      </a:r>
                      <a:endParaRPr kumimoji="1" lang="ja-JP" altLang="en-US" sz="1600" dirty="0"/>
                    </a:p>
                  </a:txBody>
                  <a:tcPr/>
                </a:tc>
                <a:tc>
                  <a:txBody>
                    <a:bodyPr/>
                    <a:lstStyle/>
                    <a:p>
                      <a:pPr algn="r"/>
                      <a:r>
                        <a:rPr kumimoji="1" lang="en-US" altLang="ja-JP" sz="1600" dirty="0" smtClean="0"/>
                        <a:t>0.10%</a:t>
                      </a:r>
                      <a:endParaRPr kumimoji="1" lang="ja-JP" altLang="en-US" sz="1600" dirty="0"/>
                    </a:p>
                  </a:txBody>
                  <a:tcPr/>
                </a:tc>
              </a:tr>
              <a:tr h="308034">
                <a:tc>
                  <a:txBody>
                    <a:bodyPr/>
                    <a:lstStyle/>
                    <a:p>
                      <a:r>
                        <a:rPr kumimoji="1" lang="en-US" altLang="ja-JP" sz="1600" dirty="0" smtClean="0"/>
                        <a:t>MITX11noNotice</a:t>
                      </a:r>
                      <a:endParaRPr kumimoji="1" lang="ja-JP" altLang="en-US" sz="1600" dirty="0"/>
                    </a:p>
                  </a:txBody>
                  <a:tcPr/>
                </a:tc>
                <a:tc>
                  <a:txBody>
                    <a:bodyPr/>
                    <a:lstStyle/>
                    <a:p>
                      <a:pPr algn="r"/>
                      <a:r>
                        <a:rPr kumimoji="1" lang="en-US" altLang="ja-JP" sz="1600" dirty="0" smtClean="0"/>
                        <a:t>2</a:t>
                      </a:r>
                      <a:endParaRPr kumimoji="1" lang="ja-JP" altLang="en-US" sz="1600" dirty="0"/>
                    </a:p>
                  </a:txBody>
                  <a:tcPr/>
                </a:tc>
                <a:tc>
                  <a:txBody>
                    <a:bodyPr/>
                    <a:lstStyle/>
                    <a:p>
                      <a:pPr algn="r"/>
                      <a:r>
                        <a:rPr kumimoji="1" lang="en-US" altLang="ja-JP" sz="1600" dirty="0" smtClean="0"/>
                        <a:t>0.10%</a:t>
                      </a:r>
                      <a:endParaRPr kumimoji="1" lang="ja-JP" altLang="en-US" sz="1600" dirty="0"/>
                    </a:p>
                  </a:txBody>
                  <a:tcPr/>
                </a:tc>
              </a:tr>
              <a:tr h="308034">
                <a:tc>
                  <a:txBody>
                    <a:bodyPr/>
                    <a:lstStyle/>
                    <a:p>
                      <a:r>
                        <a:rPr kumimoji="1" lang="en-US" altLang="ja-JP" sz="1600" dirty="0" smtClean="0"/>
                        <a:t>Public Domain</a:t>
                      </a:r>
                      <a:endParaRPr kumimoji="1" lang="ja-JP" altLang="en-US" sz="1600" dirty="0"/>
                    </a:p>
                  </a:txBody>
                  <a:tcPr/>
                </a:tc>
                <a:tc>
                  <a:txBody>
                    <a:bodyPr/>
                    <a:lstStyle/>
                    <a:p>
                      <a:pPr algn="r"/>
                      <a:r>
                        <a:rPr kumimoji="1" lang="en-US" altLang="ja-JP" sz="1600" dirty="0" smtClean="0"/>
                        <a:t>1</a:t>
                      </a:r>
                      <a:endParaRPr kumimoji="1" lang="ja-JP" altLang="en-US" sz="1600" dirty="0"/>
                    </a:p>
                  </a:txBody>
                  <a:tcPr/>
                </a:tc>
                <a:tc>
                  <a:txBody>
                    <a:bodyPr/>
                    <a:lstStyle/>
                    <a:p>
                      <a:pPr algn="r"/>
                      <a:r>
                        <a:rPr kumimoji="1" lang="en-US" altLang="ja-JP" sz="1600" dirty="0" smtClean="0"/>
                        <a:t>0.050%</a:t>
                      </a:r>
                      <a:endParaRPr kumimoji="1" lang="ja-JP" altLang="en-US" sz="1600" dirty="0"/>
                    </a:p>
                  </a:txBody>
                  <a:tcPr/>
                </a:tc>
              </a:tr>
              <a:tr h="308034">
                <a:tc>
                  <a:txBody>
                    <a:bodyPr/>
                    <a:lstStyle/>
                    <a:p>
                      <a:r>
                        <a:rPr kumimoji="1" lang="en-US" altLang="ja-JP" sz="1600" dirty="0" smtClean="0"/>
                        <a:t>Subversion+</a:t>
                      </a:r>
                      <a:endParaRPr kumimoji="1" lang="ja-JP" altLang="en-US" sz="1600" dirty="0"/>
                    </a:p>
                  </a:txBody>
                  <a:tcPr/>
                </a:tc>
                <a:tc>
                  <a:txBody>
                    <a:bodyPr/>
                    <a:lstStyle/>
                    <a:p>
                      <a:pPr algn="r"/>
                      <a:r>
                        <a:rPr kumimoji="1" lang="en-US" altLang="ja-JP" sz="1600" dirty="0" smtClean="0"/>
                        <a:t>1</a:t>
                      </a:r>
                      <a:endParaRPr kumimoji="1" lang="ja-JP" altLang="en-US" sz="1600" dirty="0"/>
                    </a:p>
                  </a:txBody>
                  <a:tcPr/>
                </a:tc>
                <a:tc>
                  <a:txBody>
                    <a:bodyPr/>
                    <a:lstStyle/>
                    <a:p>
                      <a:pPr algn="r"/>
                      <a:r>
                        <a:rPr kumimoji="1" lang="en-US" altLang="ja-JP" sz="1600" dirty="0" smtClean="0"/>
                        <a:t>0.050%</a:t>
                      </a:r>
                      <a:endParaRPr kumimoji="1" lang="ja-JP" altLang="en-US" sz="1600" dirty="0"/>
                    </a:p>
                  </a:txBody>
                  <a:tcPr/>
                </a:tc>
              </a:tr>
              <a:tr h="308034">
                <a:tc>
                  <a:txBody>
                    <a:bodyPr/>
                    <a:lstStyle/>
                    <a:p>
                      <a:r>
                        <a:rPr kumimoji="1" lang="en-US" altLang="ja-JP" sz="1600" dirty="0" smtClean="0"/>
                        <a:t>EPLv1</a:t>
                      </a:r>
                      <a:endParaRPr kumimoji="1" lang="ja-JP" altLang="en-US" sz="1600" dirty="0"/>
                    </a:p>
                  </a:txBody>
                  <a:tcPr/>
                </a:tc>
                <a:tc>
                  <a:txBody>
                    <a:bodyPr/>
                    <a:lstStyle/>
                    <a:p>
                      <a:pPr algn="r"/>
                      <a:r>
                        <a:rPr kumimoji="1" lang="en-US" altLang="ja-JP" sz="1600" dirty="0" smtClean="0"/>
                        <a:t>1</a:t>
                      </a:r>
                      <a:endParaRPr kumimoji="1" lang="ja-JP" altLang="en-US" sz="1600" dirty="0"/>
                    </a:p>
                  </a:txBody>
                  <a:tcPr/>
                </a:tc>
                <a:tc>
                  <a:txBody>
                    <a:bodyPr/>
                    <a:lstStyle/>
                    <a:p>
                      <a:pPr algn="r"/>
                      <a:r>
                        <a:rPr kumimoji="1" lang="en-US" altLang="ja-JP" sz="1600" dirty="0" smtClean="0"/>
                        <a:t>0.050%</a:t>
                      </a:r>
                      <a:endParaRPr kumimoji="1" lang="ja-JP" altLang="en-US" sz="1600" dirty="0"/>
                    </a:p>
                  </a:txBody>
                  <a:tcPr/>
                </a:tc>
              </a:tr>
            </a:tbl>
          </a:graphicData>
        </a:graphic>
      </p:graphicFrame>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a:p>
        </p:txBody>
      </p:sp>
      <p:sp>
        <p:nvSpPr>
          <p:cNvPr id="8" name="テキスト ボックス 7"/>
          <p:cNvSpPr txBox="1"/>
          <p:nvPr/>
        </p:nvSpPr>
        <p:spPr>
          <a:xfrm>
            <a:off x="5580112" y="1772816"/>
            <a:ext cx="3384376" cy="2862322"/>
          </a:xfrm>
          <a:prstGeom prst="rect">
            <a:avLst/>
          </a:prstGeom>
          <a:noFill/>
        </p:spPr>
        <p:txBody>
          <a:bodyPr wrap="square" rtlCol="0">
            <a:spAutoFit/>
          </a:bodyPr>
          <a:lstStyle/>
          <a:p>
            <a:pPr>
              <a:buFont typeface="Arial" pitchFamily="34" charset="0"/>
              <a:buChar char="•"/>
            </a:pPr>
            <a:r>
              <a:rPr lang="en-US" altLang="ja-JP" dirty="0" smtClean="0"/>
              <a:t> </a:t>
            </a:r>
            <a:r>
              <a:rPr lang="en-US" altLang="ja-JP" sz="2000" dirty="0" smtClean="0"/>
              <a:t>Apachev2</a:t>
            </a:r>
            <a:r>
              <a:rPr lang="ja-JP" altLang="en-US" sz="2000" dirty="0" smtClean="0"/>
              <a:t>で配布されている </a:t>
            </a:r>
            <a:endParaRPr lang="en-US" altLang="ja-JP" sz="2000" dirty="0" smtClean="0"/>
          </a:p>
          <a:p>
            <a:r>
              <a:rPr lang="en-US" altLang="ja-JP" sz="2000" dirty="0" smtClean="0"/>
              <a:t> </a:t>
            </a:r>
            <a:r>
              <a:rPr lang="ja-JP" altLang="en-US" sz="2000" dirty="0" smtClean="0"/>
              <a:t> コード片どうしの</a:t>
            </a:r>
            <a:r>
              <a:rPr lang="en-US" altLang="ja-JP" sz="2000" dirty="0" smtClean="0"/>
              <a:t>C&amp;P</a:t>
            </a:r>
            <a:r>
              <a:rPr lang="ja-JP" altLang="en-US" sz="2000" dirty="0" smtClean="0"/>
              <a:t>が多い</a:t>
            </a:r>
            <a:endParaRPr lang="en-US" altLang="ja-JP" sz="2000" dirty="0" smtClean="0"/>
          </a:p>
          <a:p>
            <a:r>
              <a:rPr lang="ja-JP" altLang="en-US" sz="2000" dirty="0" smtClean="0"/>
              <a:t>  と考えられる</a:t>
            </a:r>
            <a:endParaRPr lang="en-US" altLang="ja-JP" sz="2000" dirty="0" smtClean="0"/>
          </a:p>
          <a:p>
            <a:endParaRPr kumimoji="1" lang="en-US" altLang="ja-JP" sz="2000" dirty="0" smtClean="0"/>
          </a:p>
          <a:p>
            <a:pPr>
              <a:buFont typeface="Arial" pitchFamily="34" charset="0"/>
              <a:buChar char="•"/>
            </a:pPr>
            <a:r>
              <a:rPr lang="en-US" altLang="ja-JP" sz="2000" dirty="0" smtClean="0"/>
              <a:t> Apachev1.1</a:t>
            </a:r>
            <a:r>
              <a:rPr lang="ja-JP" altLang="en-US" sz="2000" dirty="0" smtClean="0"/>
              <a:t>で配布されて</a:t>
            </a:r>
            <a:r>
              <a:rPr lang="ja-JP" altLang="en-US" sz="2000" dirty="0" err="1" smtClean="0"/>
              <a:t>い</a:t>
            </a:r>
            <a:endParaRPr lang="en-US" altLang="ja-JP" sz="2000" dirty="0" smtClean="0"/>
          </a:p>
          <a:p>
            <a:r>
              <a:rPr lang="en-US" altLang="ja-JP" sz="2000" dirty="0" smtClean="0"/>
              <a:t>  </a:t>
            </a:r>
            <a:r>
              <a:rPr lang="ja-JP" altLang="en-US" sz="2000" dirty="0" smtClean="0"/>
              <a:t>るコード片が多く見られたの</a:t>
            </a:r>
            <a:endParaRPr lang="en-US" altLang="ja-JP" sz="2000" dirty="0" smtClean="0"/>
          </a:p>
          <a:p>
            <a:r>
              <a:rPr lang="en-US" altLang="ja-JP" sz="2000" dirty="0" smtClean="0"/>
              <a:t>  </a:t>
            </a:r>
            <a:r>
              <a:rPr lang="ja-JP" altLang="en-US" sz="2000" dirty="0" smtClean="0"/>
              <a:t>は</a:t>
            </a:r>
            <a:r>
              <a:rPr lang="en-US" altLang="ja-JP" sz="2000" dirty="0" smtClean="0"/>
              <a:t>Apachev2</a:t>
            </a:r>
            <a:r>
              <a:rPr lang="ja-JP" altLang="en-US" sz="2000" dirty="0" smtClean="0"/>
              <a:t>へライセンスが</a:t>
            </a:r>
            <a:endParaRPr lang="en-US" altLang="ja-JP" sz="2000" dirty="0" smtClean="0"/>
          </a:p>
          <a:p>
            <a:r>
              <a:rPr lang="en-US" altLang="ja-JP" sz="2000" dirty="0" smtClean="0"/>
              <a:t>  </a:t>
            </a:r>
            <a:r>
              <a:rPr lang="ja-JP" altLang="en-US" sz="2000" dirty="0" smtClean="0"/>
              <a:t>変更されているためと考えら</a:t>
            </a:r>
            <a:endParaRPr lang="en-US" altLang="ja-JP" sz="2000" dirty="0" smtClean="0"/>
          </a:p>
          <a:p>
            <a:r>
              <a:rPr lang="en-US" altLang="ja-JP" sz="2000" dirty="0" smtClean="0"/>
              <a:t>  </a:t>
            </a:r>
            <a:r>
              <a:rPr lang="ja-JP" altLang="en-US" sz="2000" dirty="0" err="1" smtClean="0"/>
              <a:t>れる</a:t>
            </a:r>
            <a:endParaRPr kumimoji="1" lang="ja-JP" alt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a:t>
            </a:r>
            <a:r>
              <a:rPr lang="en-US" altLang="ja-JP" dirty="0" smtClean="0"/>
              <a:t>GPLv2+</a:t>
            </a:r>
            <a:r>
              <a:rPr lang="ja-JP" altLang="en-US" dirty="0" smtClean="0"/>
              <a:t>）</a:t>
            </a:r>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a:p>
        </p:txBody>
      </p:sp>
      <p:graphicFrame>
        <p:nvGraphicFramePr>
          <p:cNvPr id="9" name="表 8"/>
          <p:cNvGraphicFramePr>
            <a:graphicFrameLocks noGrp="1"/>
          </p:cNvGraphicFramePr>
          <p:nvPr/>
        </p:nvGraphicFramePr>
        <p:xfrm>
          <a:off x="1115616" y="1628800"/>
          <a:ext cx="6408712" cy="2595880"/>
        </p:xfrm>
        <a:graphic>
          <a:graphicData uri="http://schemas.openxmlformats.org/drawingml/2006/table">
            <a:tbl>
              <a:tblPr firstRow="1" bandRow="1">
                <a:tableStyleId>{073A0DAA-6AF3-43AB-8588-CEC1D06C72B9}</a:tableStyleId>
              </a:tblPr>
              <a:tblGrid>
                <a:gridCol w="4198172"/>
                <a:gridCol w="1205931"/>
                <a:gridCol w="1004609"/>
              </a:tblGrid>
              <a:tr h="370840">
                <a:tc>
                  <a:txBody>
                    <a:bodyPr/>
                    <a:lstStyle/>
                    <a:p>
                      <a:r>
                        <a:rPr kumimoji="1" lang="ja-JP" altLang="en-US" dirty="0" smtClean="0"/>
                        <a:t>ライセンス</a:t>
                      </a:r>
                      <a:endParaRPr kumimoji="1" lang="ja-JP" altLang="en-US" dirty="0"/>
                    </a:p>
                  </a:txBody>
                  <a:tcPr/>
                </a:tc>
                <a:tc>
                  <a:txBody>
                    <a:bodyPr/>
                    <a:lstStyle/>
                    <a:p>
                      <a:r>
                        <a:rPr kumimoji="1" lang="en-US" altLang="ja-JP" dirty="0" smtClean="0"/>
                        <a:t>#</a:t>
                      </a:r>
                      <a:r>
                        <a:rPr kumimoji="1" lang="ja-JP" altLang="en-US" dirty="0" smtClean="0"/>
                        <a:t>コード片</a:t>
                      </a:r>
                      <a:endParaRPr kumimoji="1" lang="ja-JP" altLang="en-US" dirty="0"/>
                    </a:p>
                  </a:txBody>
                  <a:tcPr/>
                </a:tc>
                <a:tc>
                  <a:txBody>
                    <a:bodyPr/>
                    <a:lstStyle/>
                    <a:p>
                      <a:r>
                        <a:rPr kumimoji="1" lang="ja-JP" altLang="en-US" dirty="0" smtClean="0"/>
                        <a:t>割合</a:t>
                      </a:r>
                      <a:endParaRPr kumimoji="1" lang="ja-JP" altLang="en-US" dirty="0"/>
                    </a:p>
                  </a:txBody>
                  <a:tcPr/>
                </a:tc>
              </a:tr>
              <a:tr h="370840">
                <a:tc>
                  <a:txBody>
                    <a:bodyPr/>
                    <a:lstStyle/>
                    <a:p>
                      <a:r>
                        <a:rPr kumimoji="1" lang="en-US" altLang="ja-JP" dirty="0" smtClean="0">
                          <a:solidFill>
                            <a:srgbClr val="FF0000"/>
                          </a:solidFill>
                        </a:rPr>
                        <a:t>GPLv2+</a:t>
                      </a:r>
                      <a:endParaRPr kumimoji="1" lang="ja-JP" altLang="en-US" dirty="0">
                        <a:solidFill>
                          <a:srgbClr val="FF0000"/>
                        </a:solidFill>
                      </a:endParaRPr>
                    </a:p>
                  </a:txBody>
                  <a:tcPr/>
                </a:tc>
                <a:tc>
                  <a:txBody>
                    <a:bodyPr/>
                    <a:lstStyle/>
                    <a:p>
                      <a:pPr algn="r"/>
                      <a:r>
                        <a:rPr kumimoji="1" lang="en-US" altLang="ja-JP" dirty="0" smtClean="0">
                          <a:solidFill>
                            <a:srgbClr val="FF0000"/>
                          </a:solidFill>
                        </a:rPr>
                        <a:t>268</a:t>
                      </a:r>
                      <a:endParaRPr kumimoji="1" lang="ja-JP" altLang="en-US" dirty="0">
                        <a:solidFill>
                          <a:srgbClr val="FF0000"/>
                        </a:solidFill>
                      </a:endParaRPr>
                    </a:p>
                  </a:txBody>
                  <a:tcPr/>
                </a:tc>
                <a:tc>
                  <a:txBody>
                    <a:bodyPr/>
                    <a:lstStyle/>
                    <a:p>
                      <a:pPr algn="r"/>
                      <a:r>
                        <a:rPr kumimoji="1" lang="en-US" altLang="ja-JP" dirty="0" smtClean="0">
                          <a:solidFill>
                            <a:srgbClr val="FF0000"/>
                          </a:solidFill>
                        </a:rPr>
                        <a:t>44%</a:t>
                      </a:r>
                      <a:endParaRPr kumimoji="1" lang="ja-JP" altLang="en-US" dirty="0">
                        <a:solidFill>
                          <a:srgbClr val="FF0000"/>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i="0" u="none" strike="noStrike" dirty="0" smtClean="0">
                          <a:solidFill>
                            <a:srgbClr val="FF0000"/>
                          </a:solidFill>
                          <a:latin typeface="+mn-lt"/>
                        </a:rPr>
                        <a:t>GPLnoVersion,GPLv2+,LinkException</a:t>
                      </a:r>
                    </a:p>
                  </a:txBody>
                  <a:tcPr/>
                </a:tc>
                <a:tc>
                  <a:txBody>
                    <a:bodyPr/>
                    <a:lstStyle/>
                    <a:p>
                      <a:pPr algn="r"/>
                      <a:r>
                        <a:rPr kumimoji="1" lang="en-US" altLang="ja-JP" dirty="0" smtClean="0">
                          <a:solidFill>
                            <a:srgbClr val="FF0000"/>
                          </a:solidFill>
                        </a:rPr>
                        <a:t>225</a:t>
                      </a:r>
                      <a:endParaRPr kumimoji="1" lang="ja-JP" altLang="en-US" dirty="0">
                        <a:solidFill>
                          <a:srgbClr val="FF0000"/>
                        </a:solidFill>
                      </a:endParaRPr>
                    </a:p>
                  </a:txBody>
                  <a:tcPr/>
                </a:tc>
                <a:tc>
                  <a:txBody>
                    <a:bodyPr/>
                    <a:lstStyle/>
                    <a:p>
                      <a:pPr algn="r"/>
                      <a:r>
                        <a:rPr kumimoji="1" lang="en-US" altLang="ja-JP" dirty="0" smtClean="0">
                          <a:solidFill>
                            <a:srgbClr val="FF0000"/>
                          </a:solidFill>
                        </a:rPr>
                        <a:t>41%</a:t>
                      </a:r>
                      <a:endParaRPr kumimoji="1" lang="ja-JP" altLang="en-US" dirty="0">
                        <a:solidFill>
                          <a:srgbClr val="FF0000"/>
                        </a:solidFill>
                      </a:endParaRPr>
                    </a:p>
                  </a:txBody>
                  <a:tcPr/>
                </a:tc>
              </a:tr>
              <a:tr h="370840">
                <a:tc>
                  <a:txBody>
                    <a:bodyPr/>
                    <a:lstStyle/>
                    <a:p>
                      <a:r>
                        <a:rPr kumimoji="1" lang="en-US" altLang="ja-JP" dirty="0" smtClean="0"/>
                        <a:t>BSD3</a:t>
                      </a:r>
                      <a:endParaRPr kumimoji="1" lang="ja-JP" altLang="en-US" dirty="0"/>
                    </a:p>
                  </a:txBody>
                  <a:tcPr/>
                </a:tc>
                <a:tc>
                  <a:txBody>
                    <a:bodyPr/>
                    <a:lstStyle/>
                    <a:p>
                      <a:pPr algn="r"/>
                      <a:r>
                        <a:rPr kumimoji="1" lang="en-US" altLang="ja-JP" dirty="0" smtClean="0"/>
                        <a:t>28</a:t>
                      </a:r>
                      <a:endParaRPr kumimoji="1" lang="ja-JP" altLang="en-US" dirty="0"/>
                    </a:p>
                  </a:txBody>
                  <a:tcPr/>
                </a:tc>
                <a:tc>
                  <a:txBody>
                    <a:bodyPr/>
                    <a:lstStyle/>
                    <a:p>
                      <a:pPr algn="r"/>
                      <a:r>
                        <a:rPr kumimoji="1" lang="en-US" altLang="ja-JP" dirty="0" smtClean="0"/>
                        <a:t>5.1%</a:t>
                      </a:r>
                      <a:endParaRPr kumimoji="1" lang="ja-JP" altLang="en-US" dirty="0"/>
                    </a:p>
                  </a:txBody>
                  <a:tcPr/>
                </a:tc>
              </a:tr>
              <a:tr h="370840">
                <a:tc>
                  <a:txBody>
                    <a:bodyPr/>
                    <a:lstStyle/>
                    <a:p>
                      <a:r>
                        <a:rPr kumimoji="1" lang="en-US" altLang="ja-JP" dirty="0" smtClean="0">
                          <a:solidFill>
                            <a:srgbClr val="FF0000"/>
                          </a:solidFill>
                        </a:rPr>
                        <a:t>LibraryGPLv2+</a:t>
                      </a:r>
                      <a:endParaRPr kumimoji="1" lang="ja-JP" altLang="en-US" dirty="0">
                        <a:solidFill>
                          <a:srgbClr val="FF0000"/>
                        </a:solidFill>
                      </a:endParaRPr>
                    </a:p>
                  </a:txBody>
                  <a:tcPr/>
                </a:tc>
                <a:tc>
                  <a:txBody>
                    <a:bodyPr/>
                    <a:lstStyle/>
                    <a:p>
                      <a:pPr algn="r"/>
                      <a:r>
                        <a:rPr kumimoji="1" lang="en-US" altLang="ja-JP" dirty="0" smtClean="0">
                          <a:solidFill>
                            <a:srgbClr val="FF0000"/>
                          </a:solidFill>
                        </a:rPr>
                        <a:t>20</a:t>
                      </a:r>
                      <a:endParaRPr kumimoji="1" lang="ja-JP" altLang="en-US" dirty="0">
                        <a:solidFill>
                          <a:srgbClr val="FF0000"/>
                        </a:solidFill>
                      </a:endParaRPr>
                    </a:p>
                  </a:txBody>
                  <a:tcPr/>
                </a:tc>
                <a:tc>
                  <a:txBody>
                    <a:bodyPr/>
                    <a:lstStyle/>
                    <a:p>
                      <a:pPr algn="r"/>
                      <a:r>
                        <a:rPr kumimoji="1" lang="en-US" altLang="ja-JP" dirty="0" smtClean="0">
                          <a:solidFill>
                            <a:srgbClr val="FF0000"/>
                          </a:solidFill>
                        </a:rPr>
                        <a:t>3.6%</a:t>
                      </a:r>
                      <a:endParaRPr kumimoji="1" lang="ja-JP" altLang="en-US" dirty="0">
                        <a:solidFill>
                          <a:srgbClr val="FF0000"/>
                        </a:solidFill>
                      </a:endParaRPr>
                    </a:p>
                  </a:txBody>
                  <a:tcPr/>
                </a:tc>
              </a:tr>
              <a:tr h="370840">
                <a:tc>
                  <a:txBody>
                    <a:bodyPr/>
                    <a:lstStyle/>
                    <a:p>
                      <a:r>
                        <a:rPr kumimoji="1" lang="en-US" altLang="ja-JP" dirty="0" smtClean="0"/>
                        <a:t>Apachev2</a:t>
                      </a:r>
                      <a:endParaRPr kumimoji="1" lang="ja-JP" altLang="en-US" dirty="0"/>
                    </a:p>
                  </a:txBody>
                  <a:tcPr/>
                </a:tc>
                <a:tc>
                  <a:txBody>
                    <a:bodyPr/>
                    <a:lstStyle/>
                    <a:p>
                      <a:pPr algn="r"/>
                      <a:r>
                        <a:rPr kumimoji="1" lang="en-US" altLang="ja-JP" dirty="0" smtClean="0"/>
                        <a:t>4</a:t>
                      </a:r>
                      <a:endParaRPr kumimoji="1" lang="ja-JP" altLang="en-US" dirty="0"/>
                    </a:p>
                  </a:txBody>
                  <a:tcPr/>
                </a:tc>
                <a:tc>
                  <a:txBody>
                    <a:bodyPr/>
                    <a:lstStyle/>
                    <a:p>
                      <a:pPr algn="r"/>
                      <a:r>
                        <a:rPr kumimoji="1" lang="en-US" altLang="ja-JP" dirty="0" smtClean="0"/>
                        <a:t>0.73%</a:t>
                      </a:r>
                      <a:endParaRPr kumimoji="1" lang="ja-JP" altLang="en-US" dirty="0"/>
                    </a:p>
                  </a:txBody>
                  <a:tcPr/>
                </a:tc>
              </a:tr>
              <a:tr h="370840">
                <a:tc>
                  <a:txBody>
                    <a:bodyPr/>
                    <a:lstStyle/>
                    <a:p>
                      <a:r>
                        <a:rPr kumimoji="1" lang="en-US" altLang="ja-JP" dirty="0" smtClean="0">
                          <a:solidFill>
                            <a:srgbClr val="FF0000"/>
                          </a:solidFill>
                        </a:rPr>
                        <a:t>LesserGPLv2.1+</a:t>
                      </a:r>
                      <a:endParaRPr kumimoji="1" lang="ja-JP" altLang="en-US" dirty="0">
                        <a:solidFill>
                          <a:srgbClr val="FF0000"/>
                        </a:solidFill>
                      </a:endParaRPr>
                    </a:p>
                  </a:txBody>
                  <a:tcPr/>
                </a:tc>
                <a:tc>
                  <a:txBody>
                    <a:bodyPr/>
                    <a:lstStyle/>
                    <a:p>
                      <a:pPr algn="r"/>
                      <a:r>
                        <a:rPr kumimoji="1" lang="en-US" altLang="ja-JP" dirty="0" smtClean="0">
                          <a:solidFill>
                            <a:srgbClr val="FF0000"/>
                          </a:solidFill>
                        </a:rPr>
                        <a:t>4</a:t>
                      </a:r>
                      <a:endParaRPr kumimoji="1" lang="ja-JP" altLang="en-US" dirty="0">
                        <a:solidFill>
                          <a:srgbClr val="FF0000"/>
                        </a:solidFill>
                      </a:endParaRPr>
                    </a:p>
                  </a:txBody>
                  <a:tcPr/>
                </a:tc>
                <a:tc>
                  <a:txBody>
                    <a:bodyPr/>
                    <a:lstStyle/>
                    <a:p>
                      <a:pPr algn="r"/>
                      <a:r>
                        <a:rPr kumimoji="1" lang="en-US" altLang="ja-JP" dirty="0" smtClean="0">
                          <a:solidFill>
                            <a:srgbClr val="FF0000"/>
                          </a:solidFill>
                        </a:rPr>
                        <a:t>0.73%</a:t>
                      </a:r>
                      <a:endParaRPr kumimoji="1" lang="ja-JP" altLang="en-US" dirty="0">
                        <a:solidFill>
                          <a:srgbClr val="FF0000"/>
                        </a:solidFill>
                      </a:endParaRPr>
                    </a:p>
                  </a:txBody>
                  <a:tcPr/>
                </a:tc>
              </a:tr>
            </a:tbl>
          </a:graphicData>
        </a:graphic>
      </p:graphicFrame>
      <p:sp>
        <p:nvSpPr>
          <p:cNvPr id="8" name="テキスト ボックス 7"/>
          <p:cNvSpPr txBox="1"/>
          <p:nvPr/>
        </p:nvSpPr>
        <p:spPr>
          <a:xfrm>
            <a:off x="1043608" y="4293097"/>
            <a:ext cx="7849513" cy="2339102"/>
          </a:xfrm>
          <a:prstGeom prst="rect">
            <a:avLst/>
          </a:prstGeom>
          <a:noFill/>
        </p:spPr>
        <p:txBody>
          <a:bodyPr wrap="square" rtlCol="0">
            <a:spAutoFit/>
          </a:bodyPr>
          <a:lstStyle/>
          <a:p>
            <a:pPr>
              <a:buFont typeface="Arial" pitchFamily="34" charset="0"/>
              <a:buChar char="•"/>
            </a:pPr>
            <a:r>
              <a:rPr kumimoji="1" lang="en-US" altLang="ja-JP" dirty="0" smtClean="0"/>
              <a:t> </a:t>
            </a:r>
            <a:r>
              <a:rPr lang="en-US" altLang="ja-JP" sz="1600" dirty="0" smtClean="0"/>
              <a:t>GPLv2+</a:t>
            </a:r>
            <a:r>
              <a:rPr lang="ja-JP" altLang="en-US" sz="1600" dirty="0" smtClean="0"/>
              <a:t>で配布されているコード片どうしの</a:t>
            </a:r>
            <a:r>
              <a:rPr lang="en-US" altLang="ja-JP" sz="1600" dirty="0" smtClean="0"/>
              <a:t>C&amp;P</a:t>
            </a:r>
            <a:r>
              <a:rPr lang="ja-JP" altLang="en-US" sz="1600" dirty="0" smtClean="0"/>
              <a:t>が多いと考えられる</a:t>
            </a:r>
            <a:endParaRPr lang="en-US" altLang="ja-JP" sz="1600" dirty="0" smtClean="0"/>
          </a:p>
          <a:p>
            <a:pPr>
              <a:buFont typeface="Arial" pitchFamily="34" charset="0"/>
              <a:buChar char="•"/>
            </a:pPr>
            <a:r>
              <a:rPr kumimoji="1" lang="en-US" altLang="ja-JP" sz="1600" dirty="0" smtClean="0"/>
              <a:t> GPLnoVersion,GPLv2+,LinkException</a:t>
            </a:r>
            <a:r>
              <a:rPr lang="ja-JP" altLang="en-US" sz="1600" dirty="0" smtClean="0"/>
              <a:t>で配布されている</a:t>
            </a:r>
            <a:endParaRPr lang="en-US" altLang="ja-JP" sz="1600" dirty="0" smtClean="0"/>
          </a:p>
          <a:p>
            <a:r>
              <a:rPr kumimoji="1" lang="en-US" altLang="ja-JP" sz="1600" dirty="0" smtClean="0"/>
              <a:t>   </a:t>
            </a:r>
            <a:r>
              <a:rPr kumimoji="1" lang="ja-JP" altLang="en-US" sz="1600" dirty="0" smtClean="0"/>
              <a:t>コード片が多く見られた</a:t>
            </a:r>
            <a:endParaRPr kumimoji="1" lang="en-US" altLang="ja-JP" sz="1600" dirty="0" smtClean="0"/>
          </a:p>
          <a:p>
            <a:pPr lvl="1">
              <a:buFont typeface="Arial" pitchFamily="34" charset="0"/>
              <a:buChar char="•"/>
            </a:pPr>
            <a:r>
              <a:rPr lang="en-US" altLang="ja-JP" sz="1600" dirty="0" smtClean="0"/>
              <a:t> GPLnoVersion,GPLv2+,LinkException</a:t>
            </a:r>
            <a:r>
              <a:rPr lang="ja-JP" altLang="en-US" sz="1600" dirty="0" smtClean="0"/>
              <a:t>で配布されているコード片を</a:t>
            </a:r>
            <a:endParaRPr lang="en-US" altLang="ja-JP" sz="1600" dirty="0" smtClean="0"/>
          </a:p>
          <a:p>
            <a:pPr lvl="1"/>
            <a:r>
              <a:rPr kumimoji="1" lang="en-US" altLang="ja-JP" sz="1600" dirty="0" smtClean="0"/>
              <a:t>   C&amp;P</a:t>
            </a:r>
            <a:r>
              <a:rPr kumimoji="1" lang="ja-JP" altLang="en-US" sz="1600" dirty="0" smtClean="0"/>
              <a:t>して</a:t>
            </a:r>
            <a:r>
              <a:rPr kumimoji="1" lang="en-US" altLang="ja-JP" sz="1600" dirty="0" smtClean="0"/>
              <a:t>GPLv2+</a:t>
            </a:r>
            <a:r>
              <a:rPr lang="ja-JP" altLang="en-US" sz="1600" dirty="0" smtClean="0"/>
              <a:t>で配布するのは許可されているためと考えられる</a:t>
            </a:r>
            <a:endParaRPr lang="en-US" altLang="ja-JP" sz="1600" dirty="0" smtClean="0"/>
          </a:p>
          <a:p>
            <a:pPr>
              <a:buFont typeface="Arial" pitchFamily="34" charset="0"/>
              <a:buChar char="•"/>
            </a:pPr>
            <a:r>
              <a:rPr lang="en-US" altLang="ja-JP" sz="1600" dirty="0" smtClean="0"/>
              <a:t> GPL</a:t>
            </a:r>
            <a:r>
              <a:rPr lang="ja-JP" altLang="en-US" sz="1600" dirty="0" smtClean="0"/>
              <a:t>系列のライセンスが見られるのは，</a:t>
            </a:r>
            <a:r>
              <a:rPr lang="en-US" altLang="ja-JP" sz="1600" dirty="0" smtClean="0"/>
              <a:t>GPL</a:t>
            </a:r>
            <a:r>
              <a:rPr lang="ja-JP" altLang="en-US" sz="1600" dirty="0" smtClean="0"/>
              <a:t>系列のライセンスで配布されている</a:t>
            </a:r>
            <a:endParaRPr lang="en-US" altLang="ja-JP" sz="1600" dirty="0" smtClean="0"/>
          </a:p>
          <a:p>
            <a:r>
              <a:rPr lang="en-US" altLang="ja-JP" sz="1600" dirty="0" smtClean="0"/>
              <a:t>   </a:t>
            </a:r>
            <a:r>
              <a:rPr lang="ja-JP" altLang="en-US" sz="1600" dirty="0" smtClean="0"/>
              <a:t>コード片を</a:t>
            </a:r>
            <a:r>
              <a:rPr lang="en-US" altLang="ja-JP" sz="1600" dirty="0" smtClean="0"/>
              <a:t>GPLv2+</a:t>
            </a:r>
            <a:r>
              <a:rPr lang="ja-JP" altLang="en-US" sz="1600" dirty="0" smtClean="0"/>
              <a:t>で配布されているコード片にコピーして配布することが許可されて</a:t>
            </a:r>
            <a:r>
              <a:rPr lang="ja-JP" altLang="en-US" sz="1600" dirty="0" err="1" smtClean="0"/>
              <a:t>い</a:t>
            </a:r>
            <a:r>
              <a:rPr lang="ja-JP" altLang="en-US" sz="1600" dirty="0" smtClean="0"/>
              <a:t> </a:t>
            </a:r>
            <a:endParaRPr lang="en-US" altLang="ja-JP" sz="1600" dirty="0" smtClean="0"/>
          </a:p>
          <a:p>
            <a:r>
              <a:rPr lang="en-US" altLang="ja-JP" sz="1600" dirty="0" smtClean="0"/>
              <a:t> </a:t>
            </a:r>
            <a:r>
              <a:rPr lang="ja-JP" altLang="en-US" sz="1600" dirty="0" smtClean="0"/>
              <a:t> るためと考えられる</a:t>
            </a:r>
            <a:endParaRPr lang="en-US" altLang="ja-JP" sz="1600" dirty="0" smtClean="0"/>
          </a:p>
          <a:p>
            <a:r>
              <a:rPr lang="en-US" altLang="ja-JP" sz="1600" dirty="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各ライセンスのファイル数と</a:t>
            </a:r>
            <a:r>
              <a:rPr lang="en-US" altLang="ja-JP" dirty="0" smtClean="0"/>
              <a:t/>
            </a:r>
            <a:br>
              <a:rPr lang="en-US" altLang="ja-JP" dirty="0" smtClean="0"/>
            </a:br>
            <a:r>
              <a:rPr lang="ja-JP" altLang="en-US" dirty="0" smtClean="0"/>
              <a:t>コード片の数</a:t>
            </a:r>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a:p>
        </p:txBody>
      </p:sp>
      <p:graphicFrame>
        <p:nvGraphicFramePr>
          <p:cNvPr id="13" name="表 12"/>
          <p:cNvGraphicFramePr>
            <a:graphicFrameLocks noGrp="1"/>
          </p:cNvGraphicFramePr>
          <p:nvPr/>
        </p:nvGraphicFramePr>
        <p:xfrm>
          <a:off x="467544" y="1844824"/>
          <a:ext cx="8244408" cy="1483360"/>
        </p:xfrm>
        <a:graphic>
          <a:graphicData uri="http://schemas.openxmlformats.org/drawingml/2006/table">
            <a:tbl>
              <a:tblPr firstRow="1" firstCol="1" bandRow="1">
                <a:tableStyleId>{073A0DAA-6AF3-43AB-8588-CEC1D06C72B9}</a:tableStyleId>
              </a:tblPr>
              <a:tblGrid>
                <a:gridCol w="1384854"/>
                <a:gridCol w="2230998"/>
                <a:gridCol w="1959736"/>
                <a:gridCol w="2668820"/>
              </a:tblGrid>
              <a:tr h="370840">
                <a:tc>
                  <a:txBody>
                    <a:bodyPr/>
                    <a:lstStyle/>
                    <a:p>
                      <a:endParaRPr kumimoji="1" lang="ja-JP" altLang="en-US" dirty="0"/>
                    </a:p>
                  </a:txBody>
                  <a:tcPr/>
                </a:tc>
                <a:tc>
                  <a:txBody>
                    <a:bodyPr/>
                    <a:lstStyle/>
                    <a:p>
                      <a:pPr algn="ctr"/>
                      <a:r>
                        <a:rPr kumimoji="1" lang="en-US" altLang="ja-JP" dirty="0" smtClean="0"/>
                        <a:t>#</a:t>
                      </a:r>
                      <a:r>
                        <a:rPr kumimoji="1" lang="ja-JP" altLang="en-US" dirty="0" smtClean="0"/>
                        <a:t>コード片</a:t>
                      </a:r>
                      <a:endParaRPr kumimoji="1" lang="ja-JP" altLang="en-US" dirty="0"/>
                    </a:p>
                  </a:txBody>
                  <a:tcPr/>
                </a:tc>
                <a:tc>
                  <a:txBody>
                    <a:bodyPr/>
                    <a:lstStyle/>
                    <a:p>
                      <a:pPr algn="ctr"/>
                      <a:r>
                        <a:rPr kumimoji="1" lang="en-US" altLang="ja-JP" dirty="0" smtClean="0"/>
                        <a:t>#</a:t>
                      </a:r>
                      <a:r>
                        <a:rPr kumimoji="1" lang="ja-JP" altLang="en-US" dirty="0" smtClean="0"/>
                        <a:t>ファイル</a:t>
                      </a:r>
                      <a:endParaRPr kumimoji="1" lang="ja-JP" altLang="en-US" dirty="0"/>
                    </a:p>
                  </a:txBody>
                  <a:tcPr/>
                </a:tc>
                <a:tc>
                  <a:txBody>
                    <a:bodyPr/>
                    <a:lstStyle/>
                    <a:p>
                      <a:pPr algn="ctr"/>
                      <a:r>
                        <a:rPr kumimoji="1" lang="en-US" altLang="ja-JP" dirty="0" smtClean="0"/>
                        <a:t>#</a:t>
                      </a:r>
                      <a:r>
                        <a:rPr kumimoji="1" lang="ja-JP" altLang="en-US" dirty="0" smtClean="0"/>
                        <a:t>コード片／</a:t>
                      </a:r>
                      <a:r>
                        <a:rPr kumimoji="1" lang="en-US" altLang="ja-JP" dirty="0" smtClean="0"/>
                        <a:t>#</a:t>
                      </a:r>
                      <a:r>
                        <a:rPr kumimoji="1" lang="ja-JP" altLang="en-US" dirty="0" smtClean="0"/>
                        <a:t>ファイル</a:t>
                      </a:r>
                      <a:endParaRPr kumimoji="1" lang="ja-JP" altLang="en-US" dirty="0"/>
                    </a:p>
                  </a:txBody>
                  <a:tcPr/>
                </a:tc>
              </a:tr>
              <a:tr h="370840">
                <a:tc>
                  <a:txBody>
                    <a:bodyPr/>
                    <a:lstStyle/>
                    <a:p>
                      <a:r>
                        <a:rPr kumimoji="1" lang="en-US" altLang="ja-JP" dirty="0" smtClean="0"/>
                        <a:t>BSD3</a:t>
                      </a:r>
                      <a:endParaRPr kumimoji="1" lang="ja-JP" altLang="en-US" dirty="0"/>
                    </a:p>
                  </a:txBody>
                  <a:tcPr/>
                </a:tc>
                <a:tc>
                  <a:txBody>
                    <a:bodyPr/>
                    <a:lstStyle/>
                    <a:p>
                      <a:pPr algn="r"/>
                      <a:r>
                        <a:rPr kumimoji="1" lang="en-US" altLang="ja-JP" dirty="0" smtClean="0"/>
                        <a:t>665</a:t>
                      </a:r>
                      <a:endParaRPr kumimoji="1" lang="ja-JP" altLang="en-US" dirty="0"/>
                    </a:p>
                  </a:txBody>
                  <a:tcPr/>
                </a:tc>
                <a:tc>
                  <a:txBody>
                    <a:bodyPr/>
                    <a:lstStyle/>
                    <a:p>
                      <a:pPr algn="r"/>
                      <a:r>
                        <a:rPr kumimoji="1" lang="en-US" altLang="ja-JP" dirty="0" smtClean="0"/>
                        <a:t>2181</a:t>
                      </a:r>
                      <a:endParaRPr kumimoji="1" lang="ja-JP" altLang="en-US" dirty="0"/>
                    </a:p>
                  </a:txBody>
                  <a:tcPr/>
                </a:tc>
                <a:tc>
                  <a:txBody>
                    <a:bodyPr/>
                    <a:lstStyle/>
                    <a:p>
                      <a:pPr algn="r"/>
                      <a:r>
                        <a:rPr kumimoji="1" lang="en-US" altLang="ja-JP" dirty="0" smtClean="0">
                          <a:solidFill>
                            <a:srgbClr val="FF0000"/>
                          </a:solidFill>
                        </a:rPr>
                        <a:t>0.305</a:t>
                      </a:r>
                      <a:endParaRPr kumimoji="1" lang="ja-JP" altLang="en-US" dirty="0">
                        <a:solidFill>
                          <a:srgbClr val="FF0000"/>
                        </a:solidFill>
                      </a:endParaRPr>
                    </a:p>
                  </a:txBody>
                  <a:tcPr/>
                </a:tc>
              </a:tr>
              <a:tr h="370840">
                <a:tc>
                  <a:txBody>
                    <a:bodyPr/>
                    <a:lstStyle/>
                    <a:p>
                      <a:r>
                        <a:rPr kumimoji="1" lang="en-US" altLang="ja-JP" dirty="0" smtClean="0"/>
                        <a:t>Apachev2</a:t>
                      </a:r>
                      <a:endParaRPr kumimoji="1" lang="ja-JP" altLang="en-US" dirty="0"/>
                    </a:p>
                  </a:txBody>
                  <a:tcPr/>
                </a:tc>
                <a:tc>
                  <a:txBody>
                    <a:bodyPr/>
                    <a:lstStyle/>
                    <a:p>
                      <a:pPr algn="r"/>
                      <a:r>
                        <a:rPr kumimoji="1" lang="en-US" altLang="ja-JP" dirty="0" smtClean="0"/>
                        <a:t>1983</a:t>
                      </a:r>
                      <a:endParaRPr kumimoji="1" lang="ja-JP" altLang="en-US" dirty="0"/>
                    </a:p>
                  </a:txBody>
                  <a:tcPr/>
                </a:tc>
                <a:tc>
                  <a:txBody>
                    <a:bodyPr/>
                    <a:lstStyle/>
                    <a:p>
                      <a:pPr algn="r"/>
                      <a:r>
                        <a:rPr kumimoji="1" lang="en-US" altLang="ja-JP" dirty="0" smtClean="0"/>
                        <a:t>16350</a:t>
                      </a:r>
                      <a:endParaRPr kumimoji="1" lang="ja-JP" altLang="en-US" dirty="0"/>
                    </a:p>
                  </a:txBody>
                  <a:tcPr/>
                </a:tc>
                <a:tc>
                  <a:txBody>
                    <a:bodyPr/>
                    <a:lstStyle/>
                    <a:p>
                      <a:pPr algn="r"/>
                      <a:r>
                        <a:rPr kumimoji="1" lang="en-US" altLang="ja-JP" dirty="0" smtClean="0">
                          <a:solidFill>
                            <a:srgbClr val="FF0000"/>
                          </a:solidFill>
                        </a:rPr>
                        <a:t>0.121</a:t>
                      </a:r>
                      <a:endParaRPr kumimoji="1" lang="ja-JP" altLang="en-US" dirty="0">
                        <a:solidFill>
                          <a:srgbClr val="FF0000"/>
                        </a:solidFill>
                      </a:endParaRPr>
                    </a:p>
                  </a:txBody>
                  <a:tcPr/>
                </a:tc>
              </a:tr>
              <a:tr h="370840">
                <a:tc>
                  <a:txBody>
                    <a:bodyPr/>
                    <a:lstStyle/>
                    <a:p>
                      <a:r>
                        <a:rPr kumimoji="1" lang="en-US" altLang="ja-JP" dirty="0" smtClean="0"/>
                        <a:t>GPLv2+</a:t>
                      </a:r>
                      <a:endParaRPr kumimoji="1" lang="ja-JP" altLang="en-US" dirty="0"/>
                    </a:p>
                  </a:txBody>
                  <a:tcPr/>
                </a:tc>
                <a:tc>
                  <a:txBody>
                    <a:bodyPr/>
                    <a:lstStyle/>
                    <a:p>
                      <a:pPr algn="r"/>
                      <a:r>
                        <a:rPr kumimoji="1" lang="en-US" altLang="ja-JP" dirty="0" smtClean="0"/>
                        <a:t>549</a:t>
                      </a:r>
                      <a:endParaRPr kumimoji="1" lang="ja-JP" altLang="en-US" dirty="0"/>
                    </a:p>
                  </a:txBody>
                  <a:tcPr/>
                </a:tc>
                <a:tc>
                  <a:txBody>
                    <a:bodyPr/>
                    <a:lstStyle/>
                    <a:p>
                      <a:pPr algn="r"/>
                      <a:r>
                        <a:rPr kumimoji="1" lang="en-US" altLang="ja-JP" dirty="0" smtClean="0"/>
                        <a:t>8160</a:t>
                      </a:r>
                      <a:endParaRPr kumimoji="1" lang="ja-JP" altLang="en-US" dirty="0"/>
                    </a:p>
                  </a:txBody>
                  <a:tcPr/>
                </a:tc>
                <a:tc>
                  <a:txBody>
                    <a:bodyPr/>
                    <a:lstStyle/>
                    <a:p>
                      <a:pPr algn="r"/>
                      <a:r>
                        <a:rPr kumimoji="1" lang="en-US" altLang="ja-JP" dirty="0" smtClean="0">
                          <a:solidFill>
                            <a:srgbClr val="FF0000"/>
                          </a:solidFill>
                        </a:rPr>
                        <a:t>0.0673</a:t>
                      </a:r>
                      <a:endParaRPr kumimoji="1" lang="ja-JP" altLang="en-US" dirty="0">
                        <a:solidFill>
                          <a:srgbClr val="FF0000"/>
                        </a:solidFill>
                      </a:endParaRPr>
                    </a:p>
                  </a:txBody>
                  <a:tcPr/>
                </a:tc>
              </a:tr>
            </a:tbl>
          </a:graphicData>
        </a:graphic>
      </p:graphicFrame>
      <p:sp>
        <p:nvSpPr>
          <p:cNvPr id="6" name="テキスト ボックス 5"/>
          <p:cNvSpPr txBox="1"/>
          <p:nvPr/>
        </p:nvSpPr>
        <p:spPr>
          <a:xfrm>
            <a:off x="539552" y="3933056"/>
            <a:ext cx="8278228" cy="830997"/>
          </a:xfrm>
          <a:prstGeom prst="rect">
            <a:avLst/>
          </a:prstGeom>
          <a:noFill/>
        </p:spPr>
        <p:txBody>
          <a:bodyPr wrap="none" rtlCol="0">
            <a:spAutoFit/>
          </a:bodyPr>
          <a:lstStyle/>
          <a:p>
            <a:pPr>
              <a:buFont typeface="Arial" pitchFamily="34" charset="0"/>
              <a:buChar char="•"/>
            </a:pPr>
            <a:r>
              <a:rPr kumimoji="1" lang="en-US" altLang="ja-JP" dirty="0" smtClean="0"/>
              <a:t> </a:t>
            </a:r>
            <a:r>
              <a:rPr kumimoji="1" lang="en-US" altLang="ja-JP" sz="2400" dirty="0" smtClean="0"/>
              <a:t>BSD3</a:t>
            </a:r>
            <a:r>
              <a:rPr kumimoji="1" lang="ja-JP" altLang="en-US" sz="2400" dirty="0" err="1" smtClean="0"/>
              <a:t>，</a:t>
            </a:r>
            <a:r>
              <a:rPr kumimoji="1" lang="en-US" altLang="ja-JP" sz="2400" dirty="0" smtClean="0"/>
              <a:t>Apachev2</a:t>
            </a:r>
            <a:r>
              <a:rPr kumimoji="1" lang="ja-JP" altLang="en-US" sz="2400" dirty="0" err="1" smtClean="0"/>
              <a:t>，</a:t>
            </a:r>
            <a:r>
              <a:rPr kumimoji="1" lang="en-US" altLang="ja-JP" sz="2400" dirty="0" smtClean="0"/>
              <a:t>GPLv2+</a:t>
            </a:r>
            <a:r>
              <a:rPr kumimoji="1" lang="ja-JP" altLang="en-US" sz="2400" dirty="0" smtClean="0"/>
              <a:t>の順に再利用が活発に行われて</a:t>
            </a:r>
            <a:endParaRPr lang="en-US" altLang="ja-JP" sz="2400" dirty="0" smtClean="0"/>
          </a:p>
          <a:p>
            <a:r>
              <a:rPr kumimoji="1" lang="en-US" altLang="ja-JP" sz="2400" dirty="0" smtClean="0"/>
              <a:t>  </a:t>
            </a:r>
            <a:r>
              <a:rPr kumimoji="1" lang="ja-JP" altLang="en-US" sz="2400" dirty="0" smtClean="0"/>
              <a:t>いると考えられる</a:t>
            </a:r>
            <a:endParaRPr kumimoji="1" lang="ja-JP" alt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全体のまとめ</a:t>
            </a:r>
            <a:endParaRPr kumimoji="1" lang="ja-JP" altLang="en-US" dirty="0"/>
          </a:p>
        </p:txBody>
      </p:sp>
      <p:sp>
        <p:nvSpPr>
          <p:cNvPr id="3" name="コンテンツ プレースホルダ 2"/>
          <p:cNvSpPr>
            <a:spLocks noGrp="1"/>
          </p:cNvSpPr>
          <p:nvPr>
            <p:ph idx="1"/>
          </p:nvPr>
        </p:nvSpPr>
        <p:spPr/>
        <p:txBody>
          <a:bodyPr>
            <a:normAutofit fontScale="70000" lnSpcReduction="20000"/>
          </a:bodyPr>
          <a:lstStyle/>
          <a:p>
            <a:r>
              <a:rPr lang="ja-JP" altLang="en-US" dirty="0" smtClean="0"/>
              <a:t>全ライセンスに共通する特徴</a:t>
            </a:r>
            <a:endParaRPr lang="en-US" altLang="ja-JP" dirty="0" smtClean="0"/>
          </a:p>
          <a:p>
            <a:pPr lvl="1"/>
            <a:r>
              <a:rPr lang="ja-JP" altLang="en-US" dirty="0" smtClean="0"/>
              <a:t>同じライセンス，または同じ団体が規定したライセンスで配布されているソースコード間で</a:t>
            </a:r>
            <a:r>
              <a:rPr lang="en-US" altLang="ja-JP" dirty="0" smtClean="0"/>
              <a:t>C&amp;P</a:t>
            </a:r>
            <a:r>
              <a:rPr lang="ja-JP" altLang="en-US" dirty="0" smtClean="0"/>
              <a:t>が多く行われていた</a:t>
            </a:r>
            <a:endParaRPr lang="en-US" altLang="ja-JP" dirty="0" smtClean="0"/>
          </a:p>
          <a:p>
            <a:pPr lvl="2"/>
            <a:r>
              <a:rPr lang="ja-JP" altLang="en-US" dirty="0" smtClean="0"/>
              <a:t>同じ開発団体内で</a:t>
            </a:r>
            <a:r>
              <a:rPr lang="en-US" altLang="ja-JP" dirty="0" smtClean="0"/>
              <a:t>C&amp;P</a:t>
            </a:r>
            <a:r>
              <a:rPr lang="ja-JP" altLang="en-US" dirty="0" smtClean="0"/>
              <a:t>が行われたためと考えられる</a:t>
            </a:r>
            <a:endParaRPr lang="en-US" altLang="ja-JP" dirty="0" smtClean="0"/>
          </a:p>
          <a:p>
            <a:pPr lvl="1"/>
            <a:endParaRPr lang="en-US" altLang="ja-JP" dirty="0" smtClean="0"/>
          </a:p>
          <a:p>
            <a:r>
              <a:rPr lang="en-US" altLang="ja-JP" dirty="0" smtClean="0"/>
              <a:t>Apachev2</a:t>
            </a:r>
            <a:r>
              <a:rPr lang="ja-JP" altLang="en-US" dirty="0" smtClean="0"/>
              <a:t>は多数の種類のライセンスとの</a:t>
            </a:r>
            <a:r>
              <a:rPr lang="en-US" altLang="ja-JP" dirty="0" smtClean="0"/>
              <a:t>C&amp;P</a:t>
            </a:r>
            <a:r>
              <a:rPr lang="ja-JP" altLang="en-US" dirty="0" smtClean="0"/>
              <a:t>が見つかった</a:t>
            </a:r>
            <a:endParaRPr lang="en-US" altLang="ja-JP" dirty="0" smtClean="0"/>
          </a:p>
          <a:p>
            <a:pPr lvl="1"/>
            <a:r>
              <a:rPr lang="en-US" altLang="ja-JP" dirty="0" smtClean="0"/>
              <a:t>Apachev2</a:t>
            </a:r>
            <a:r>
              <a:rPr lang="ja-JP" altLang="en-US" dirty="0" smtClean="0"/>
              <a:t>は</a:t>
            </a:r>
            <a:r>
              <a:rPr lang="en-US" altLang="ja-JP" dirty="0" smtClean="0"/>
              <a:t>13</a:t>
            </a:r>
            <a:r>
              <a:rPr lang="ja-JP" altLang="en-US" dirty="0" smtClean="0"/>
              <a:t>種類，</a:t>
            </a:r>
            <a:r>
              <a:rPr lang="en-US" altLang="ja-JP" dirty="0" smtClean="0"/>
              <a:t>BSD3</a:t>
            </a:r>
            <a:r>
              <a:rPr lang="ja-JP" altLang="en-US" dirty="0" smtClean="0"/>
              <a:t>と</a:t>
            </a:r>
            <a:r>
              <a:rPr lang="en-US" altLang="ja-JP" dirty="0" smtClean="0"/>
              <a:t>GPLv2+</a:t>
            </a:r>
            <a:r>
              <a:rPr lang="ja-JP" altLang="en-US" dirty="0" smtClean="0"/>
              <a:t>は</a:t>
            </a:r>
            <a:r>
              <a:rPr lang="en-US" altLang="ja-JP" dirty="0" smtClean="0"/>
              <a:t>6</a:t>
            </a:r>
            <a:r>
              <a:rPr lang="ja-JP" altLang="en-US" dirty="0" smtClean="0"/>
              <a:t>種類</a:t>
            </a:r>
            <a:endParaRPr lang="en-US" altLang="ja-JP" dirty="0" smtClean="0"/>
          </a:p>
          <a:p>
            <a:pPr lvl="1"/>
            <a:r>
              <a:rPr lang="ja-JP" altLang="en-US" dirty="0" smtClean="0"/>
              <a:t>考えられる理由</a:t>
            </a:r>
            <a:endParaRPr lang="en-US" altLang="ja-JP" dirty="0" smtClean="0"/>
          </a:p>
          <a:p>
            <a:pPr lvl="2"/>
            <a:r>
              <a:rPr lang="en-US" altLang="ja-JP" sz="2600" dirty="0" smtClean="0"/>
              <a:t>Apachev2</a:t>
            </a:r>
            <a:r>
              <a:rPr lang="ja-JP" altLang="en-US" sz="2600" dirty="0" smtClean="0"/>
              <a:t>は実験対象中で最もファイル数が多かった</a:t>
            </a:r>
            <a:endParaRPr lang="en-US" altLang="ja-JP" sz="2600" dirty="0" smtClean="0"/>
          </a:p>
          <a:p>
            <a:pPr lvl="2"/>
            <a:r>
              <a:rPr lang="en-US" altLang="ja-JP" sz="2600" dirty="0" smtClean="0"/>
              <a:t>GPLv2+</a:t>
            </a:r>
            <a:r>
              <a:rPr lang="ja-JP" altLang="en-US" sz="2600" dirty="0" smtClean="0"/>
              <a:t>と比べて多かったのは，</a:t>
            </a:r>
            <a:r>
              <a:rPr lang="en-US" altLang="ja-JP" sz="2600" dirty="0" smtClean="0"/>
              <a:t>GPLv2+</a:t>
            </a:r>
            <a:r>
              <a:rPr lang="ja-JP" altLang="en-US" sz="2600" dirty="0" smtClean="0"/>
              <a:t>よりも</a:t>
            </a:r>
            <a:r>
              <a:rPr lang="en-US" altLang="ja-JP" sz="2600" dirty="0" smtClean="0"/>
              <a:t>Apachev2</a:t>
            </a:r>
            <a:r>
              <a:rPr lang="ja-JP" altLang="en-US" sz="2600" dirty="0" smtClean="0"/>
              <a:t>の方が再利用の条件を満たすのが容易であることも影響している</a:t>
            </a:r>
            <a:endParaRPr lang="en-US" altLang="ja-JP" sz="2600" dirty="0" smtClean="0"/>
          </a:p>
          <a:p>
            <a:pPr lvl="2"/>
            <a:endParaRPr lang="en-US" altLang="ja-JP" sz="2000" dirty="0" smtClean="0"/>
          </a:p>
          <a:p>
            <a:r>
              <a:rPr lang="en-US" altLang="ja-JP" dirty="0" smtClean="0"/>
              <a:t>BSD3</a:t>
            </a:r>
            <a:r>
              <a:rPr lang="ja-JP" altLang="en-US" dirty="0" err="1" smtClean="0"/>
              <a:t>，</a:t>
            </a:r>
            <a:r>
              <a:rPr lang="en-US" altLang="ja-JP" dirty="0" smtClean="0"/>
              <a:t>Apachev2</a:t>
            </a:r>
            <a:r>
              <a:rPr lang="ja-JP" altLang="en-US" dirty="0" err="1" smtClean="0"/>
              <a:t>，</a:t>
            </a:r>
            <a:r>
              <a:rPr lang="en-US" altLang="ja-JP" dirty="0" smtClean="0"/>
              <a:t>GPLv2+</a:t>
            </a:r>
            <a:r>
              <a:rPr lang="ja-JP" altLang="en-US" dirty="0" smtClean="0"/>
              <a:t>の順に再利用が活発に行われていると考えられる</a:t>
            </a:r>
            <a:endParaRPr lang="en-US" altLang="ja-JP" dirty="0" smtClean="0"/>
          </a:p>
          <a:p>
            <a:pPr lvl="1"/>
            <a:endParaRPr lang="en-US" altLang="ja-JP" dirty="0" smtClean="0"/>
          </a:p>
          <a:p>
            <a:pPr lvl="1"/>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妥当性</a:t>
            </a:r>
            <a:endParaRPr kumimoji="1" lang="ja-JP" altLang="en-US" dirty="0"/>
          </a:p>
        </p:txBody>
      </p:sp>
      <p:sp>
        <p:nvSpPr>
          <p:cNvPr id="3" name="コンテンツ プレースホルダ 2"/>
          <p:cNvSpPr>
            <a:spLocks noGrp="1"/>
          </p:cNvSpPr>
          <p:nvPr>
            <p:ph idx="1"/>
          </p:nvPr>
        </p:nvSpPr>
        <p:spPr>
          <a:xfrm>
            <a:off x="457200" y="1600201"/>
            <a:ext cx="8229600" cy="3196951"/>
          </a:xfrm>
        </p:spPr>
        <p:txBody>
          <a:bodyPr>
            <a:normAutofit fontScale="85000" lnSpcReduction="20000"/>
          </a:bodyPr>
          <a:lstStyle/>
          <a:p>
            <a:r>
              <a:rPr lang="ja-JP" altLang="en-US" dirty="0" smtClean="0"/>
              <a:t>結果を</a:t>
            </a:r>
            <a:r>
              <a:rPr lang="en-US" altLang="ja-JP" dirty="0" smtClean="0"/>
              <a:t>OSS</a:t>
            </a:r>
            <a:r>
              <a:rPr lang="ja-JP" altLang="en-US" dirty="0" smtClean="0"/>
              <a:t>一般に適用するのは不適当</a:t>
            </a:r>
            <a:endParaRPr lang="en-US" altLang="ja-JP" dirty="0" smtClean="0"/>
          </a:p>
          <a:p>
            <a:pPr lvl="1"/>
            <a:r>
              <a:rPr lang="ja-JP" altLang="en-US" dirty="0" smtClean="0"/>
              <a:t>実験対象の規模が小さい</a:t>
            </a:r>
            <a:endParaRPr lang="en-US" altLang="ja-JP" dirty="0" smtClean="0"/>
          </a:p>
          <a:p>
            <a:pPr lvl="1"/>
            <a:r>
              <a:rPr lang="en-US" altLang="ja-JP" dirty="0" smtClean="0"/>
              <a:t>Java</a:t>
            </a:r>
            <a:r>
              <a:rPr lang="ja-JP" altLang="en-US" dirty="0" smtClean="0"/>
              <a:t>ファイルしか対象にしていない</a:t>
            </a:r>
            <a:endParaRPr lang="en-US" altLang="ja-JP" dirty="0" smtClean="0"/>
          </a:p>
          <a:p>
            <a:pPr lvl="2"/>
            <a:r>
              <a:rPr lang="en-US" altLang="ja-JP" dirty="0" smtClean="0"/>
              <a:t>C</a:t>
            </a:r>
            <a:r>
              <a:rPr lang="ja-JP" altLang="en-US" dirty="0" smtClean="0"/>
              <a:t>や</a:t>
            </a:r>
            <a:r>
              <a:rPr lang="en-US" altLang="ja-JP" dirty="0" smtClean="0"/>
              <a:t>C++</a:t>
            </a:r>
            <a:r>
              <a:rPr lang="ja-JP" altLang="en-US" dirty="0" smtClean="0"/>
              <a:t>のファイルに比べ歴史が浅い</a:t>
            </a:r>
            <a:endParaRPr lang="en-US" altLang="ja-JP" dirty="0" smtClean="0"/>
          </a:p>
          <a:p>
            <a:pPr lvl="3"/>
            <a:r>
              <a:rPr lang="en-US" altLang="ja-JP" dirty="0" smtClean="0"/>
              <a:t>C&amp;P</a:t>
            </a:r>
            <a:r>
              <a:rPr lang="ja-JP" altLang="en-US" dirty="0" smtClean="0"/>
              <a:t>も余り行われていないと考えられる</a:t>
            </a:r>
            <a:endParaRPr lang="en-US" altLang="ja-JP" dirty="0" smtClean="0"/>
          </a:p>
          <a:p>
            <a:r>
              <a:rPr lang="ja-JP" altLang="en-US" dirty="0" smtClean="0"/>
              <a:t>実験対象と同じライセンスの分布を持つソースファイル集合には適用可能と考えられる</a:t>
            </a:r>
            <a:endParaRPr lang="en-US" altLang="ja-JP" dirty="0" smtClean="0"/>
          </a:p>
          <a:p>
            <a:r>
              <a:rPr lang="en-US" altLang="ja-JP" sz="3100" dirty="0" smtClean="0"/>
              <a:t>C&amp;P</a:t>
            </a:r>
            <a:r>
              <a:rPr lang="ja-JP" altLang="en-US" sz="3100" dirty="0" err="1" smtClean="0"/>
              <a:t>の検</a:t>
            </a:r>
            <a:r>
              <a:rPr lang="ja-JP" altLang="en-US" sz="3100" dirty="0" smtClean="0"/>
              <a:t>出でコード片を重複して数えている可能性がある</a:t>
            </a:r>
            <a:endParaRPr lang="en-US" altLang="ja-JP" sz="3100" dirty="0" smtClean="0"/>
          </a:p>
          <a:p>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dirty="0"/>
          </a:p>
        </p:txBody>
      </p:sp>
      <p:sp>
        <p:nvSpPr>
          <p:cNvPr id="1026" name="Document"/>
          <p:cNvSpPr>
            <a:spLocks noEditPoints="1" noChangeArrowheads="1"/>
          </p:cNvSpPr>
          <p:nvPr/>
        </p:nvSpPr>
        <p:spPr bwMode="auto">
          <a:xfrm>
            <a:off x="2483768" y="5013176"/>
            <a:ext cx="1208534" cy="152171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6" name="正方形/長方形 5"/>
          <p:cNvSpPr/>
          <p:nvPr/>
        </p:nvSpPr>
        <p:spPr>
          <a:xfrm>
            <a:off x="2627784" y="5157192"/>
            <a:ext cx="914400" cy="5040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2699792" y="5373216"/>
            <a:ext cx="914400" cy="62636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8" name="左中かっこ 7"/>
          <p:cNvSpPr/>
          <p:nvPr/>
        </p:nvSpPr>
        <p:spPr>
          <a:xfrm>
            <a:off x="2195736" y="5157192"/>
            <a:ext cx="216024" cy="504056"/>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テキスト ボックス 8"/>
          <p:cNvSpPr txBox="1"/>
          <p:nvPr/>
        </p:nvSpPr>
        <p:spPr>
          <a:xfrm>
            <a:off x="971600" y="5229200"/>
            <a:ext cx="1138453" cy="369332"/>
          </a:xfrm>
          <a:prstGeom prst="rect">
            <a:avLst/>
          </a:prstGeom>
          <a:noFill/>
        </p:spPr>
        <p:txBody>
          <a:bodyPr wrap="none" rtlCol="0">
            <a:spAutoFit/>
          </a:bodyPr>
          <a:lstStyle/>
          <a:p>
            <a:r>
              <a:rPr kumimoji="1" lang="ja-JP" altLang="en-US" dirty="0" smtClean="0"/>
              <a:t>コード片</a:t>
            </a:r>
            <a:r>
              <a:rPr kumimoji="1" lang="en-US" altLang="ja-JP" dirty="0" smtClean="0"/>
              <a:t>A</a:t>
            </a:r>
            <a:endParaRPr kumimoji="1" lang="ja-JP" altLang="en-US" dirty="0"/>
          </a:p>
        </p:txBody>
      </p:sp>
      <p:sp>
        <p:nvSpPr>
          <p:cNvPr id="11" name="テキスト ボックス 10"/>
          <p:cNvSpPr txBox="1"/>
          <p:nvPr/>
        </p:nvSpPr>
        <p:spPr>
          <a:xfrm>
            <a:off x="1043608" y="5589240"/>
            <a:ext cx="1138453" cy="369332"/>
          </a:xfrm>
          <a:prstGeom prst="rect">
            <a:avLst/>
          </a:prstGeom>
          <a:noFill/>
        </p:spPr>
        <p:txBody>
          <a:bodyPr wrap="none" rtlCol="0">
            <a:spAutoFit/>
          </a:bodyPr>
          <a:lstStyle/>
          <a:p>
            <a:r>
              <a:rPr kumimoji="1" lang="ja-JP" altLang="en-US" dirty="0" smtClean="0"/>
              <a:t>コード片</a:t>
            </a:r>
            <a:r>
              <a:rPr kumimoji="1" lang="en-US" altLang="ja-JP" dirty="0" smtClean="0"/>
              <a:t>B</a:t>
            </a:r>
            <a:endParaRPr kumimoji="1" lang="ja-JP" altLang="en-US" dirty="0"/>
          </a:p>
        </p:txBody>
      </p:sp>
      <p:sp>
        <p:nvSpPr>
          <p:cNvPr id="12" name="Document"/>
          <p:cNvSpPr>
            <a:spLocks noEditPoints="1" noChangeArrowheads="1"/>
          </p:cNvSpPr>
          <p:nvPr/>
        </p:nvSpPr>
        <p:spPr bwMode="auto">
          <a:xfrm>
            <a:off x="5292080" y="5013176"/>
            <a:ext cx="1208534" cy="152171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cxnSp>
        <p:nvCxnSpPr>
          <p:cNvPr id="24" name="直線コネクタ 23"/>
          <p:cNvCxnSpPr>
            <a:endCxn id="19" idx="1"/>
          </p:cNvCxnSpPr>
          <p:nvPr/>
        </p:nvCxnSpPr>
        <p:spPr>
          <a:xfrm>
            <a:off x="3491880" y="5229200"/>
            <a:ext cx="1944216" cy="25202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7" idx="3"/>
            <a:endCxn id="13" idx="1"/>
          </p:cNvCxnSpPr>
          <p:nvPr/>
        </p:nvCxnSpPr>
        <p:spPr>
          <a:xfrm>
            <a:off x="3614192" y="5686400"/>
            <a:ext cx="1893912"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5436096" y="5229200"/>
            <a:ext cx="914400" cy="5040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左中かっこ 27"/>
          <p:cNvSpPr/>
          <p:nvPr/>
        </p:nvSpPr>
        <p:spPr>
          <a:xfrm>
            <a:off x="2195736" y="5373216"/>
            <a:ext cx="360040" cy="626368"/>
          </a:xfrm>
          <a:prstGeom prst="leftBrace">
            <a:avLst/>
          </a:prstGeom>
          <a:noFill/>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正方形/長方形 12"/>
          <p:cNvSpPr/>
          <p:nvPr/>
        </p:nvSpPr>
        <p:spPr>
          <a:xfrm>
            <a:off x="5508104" y="5373216"/>
            <a:ext cx="914400" cy="62636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ソフトウェア再利用</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ソフトウェア再利用の目的</a:t>
            </a:r>
            <a:endParaRPr lang="en-US" altLang="ja-JP" dirty="0" smtClean="0"/>
          </a:p>
          <a:p>
            <a:pPr lvl="1"/>
            <a:r>
              <a:rPr lang="ja-JP" altLang="en-US" dirty="0" smtClean="0"/>
              <a:t>信頼性の高いソフトウェアの開発</a:t>
            </a:r>
            <a:endParaRPr lang="en-US" altLang="ja-JP" dirty="0" smtClean="0"/>
          </a:p>
          <a:p>
            <a:pPr lvl="1"/>
            <a:r>
              <a:rPr kumimoji="1" lang="ja-JP" altLang="en-US" dirty="0" smtClean="0"/>
              <a:t>ソフトウェアの生産性の向上</a:t>
            </a:r>
            <a:endParaRPr kumimoji="1" lang="en-US" altLang="ja-JP" dirty="0" smtClean="0"/>
          </a:p>
          <a:p>
            <a:r>
              <a:rPr lang="ja-JP" altLang="en-US" sz="2800" dirty="0" smtClean="0"/>
              <a:t>本研究ではソースコードのコピーアンドペースト</a:t>
            </a:r>
            <a:r>
              <a:rPr lang="en-US" altLang="ja-JP" sz="2800" dirty="0" smtClean="0"/>
              <a:t>(C&amp;P)</a:t>
            </a:r>
            <a:r>
              <a:rPr lang="ja-JP" altLang="en-US" sz="2800" dirty="0" smtClean="0"/>
              <a:t>に着目</a:t>
            </a:r>
            <a:endParaRPr lang="en-US" altLang="ja-JP" sz="2800" dirty="0" smtClean="0"/>
          </a:p>
          <a:p>
            <a:pPr lvl="1"/>
            <a:r>
              <a:rPr lang="ja-JP" altLang="en-US" dirty="0" smtClean="0"/>
              <a:t>ソースコード再利用の基本的な方法の一つ</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大規模な対象への適用可能性</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各ステップの大規模対象への適用可能性</a:t>
            </a:r>
            <a:endParaRPr lang="en-US" altLang="ja-JP" dirty="0" smtClean="0"/>
          </a:p>
          <a:p>
            <a:pPr lvl="1"/>
            <a:r>
              <a:rPr lang="ja-JP" altLang="en-US" dirty="0" smtClean="0"/>
              <a:t>ライセンスの特定</a:t>
            </a:r>
            <a:endParaRPr kumimoji="1" lang="en-US" altLang="ja-JP" dirty="0" smtClean="0"/>
          </a:p>
          <a:p>
            <a:pPr lvl="2"/>
            <a:r>
              <a:rPr kumimoji="1" lang="en-US" altLang="ja-JP" dirty="0" smtClean="0"/>
              <a:t>Ninka</a:t>
            </a:r>
            <a:r>
              <a:rPr kumimoji="1" lang="ja-JP" altLang="en-US" dirty="0" smtClean="0"/>
              <a:t>はファイルを一つずつ処理するだけなので</a:t>
            </a:r>
            <a:r>
              <a:rPr lang="ja-JP" altLang="en-US" dirty="0" smtClean="0"/>
              <a:t>大規模な対象にも適用可能</a:t>
            </a:r>
            <a:endParaRPr kumimoji="1" lang="en-US" altLang="ja-JP" dirty="0" smtClean="0"/>
          </a:p>
          <a:p>
            <a:pPr lvl="1"/>
            <a:r>
              <a:rPr lang="ja-JP" altLang="en-US" dirty="0" smtClean="0"/>
              <a:t>コードクローンの検出</a:t>
            </a:r>
            <a:endParaRPr lang="en-US" altLang="ja-JP" dirty="0" smtClean="0"/>
          </a:p>
          <a:p>
            <a:pPr lvl="2"/>
            <a:r>
              <a:rPr lang="en-US" altLang="ja-JP" dirty="0" smtClean="0"/>
              <a:t>CCFinder</a:t>
            </a:r>
            <a:r>
              <a:rPr lang="ja-JP" altLang="en-US" dirty="0" smtClean="0"/>
              <a:t>は，入力を分割し，出力を統合することで大規模な対象にも適用可能</a:t>
            </a:r>
            <a:endParaRPr lang="en-US" altLang="ja-JP" dirty="0" smtClean="0"/>
          </a:p>
          <a:p>
            <a:pPr lvl="1"/>
            <a:r>
              <a:rPr lang="ja-JP" altLang="en-US" dirty="0" smtClean="0"/>
              <a:t>コードクローンの数え上げ</a:t>
            </a:r>
            <a:endParaRPr lang="en-US" altLang="ja-JP" dirty="0" smtClean="0"/>
          </a:p>
          <a:p>
            <a:pPr lvl="2"/>
            <a:r>
              <a:rPr lang="ja-JP" altLang="en-US" dirty="0" smtClean="0"/>
              <a:t>大規模な対象にも適用可能な統計処理</a:t>
            </a:r>
            <a:endParaRPr lang="en-US" altLang="ja-JP" dirty="0" smtClean="0"/>
          </a:p>
          <a:p>
            <a:r>
              <a:rPr lang="ja-JP" altLang="en-US" dirty="0" smtClean="0"/>
              <a:t>全ステップが大規模対象に適用可能なため，</a:t>
            </a:r>
            <a:endParaRPr lang="en-US" altLang="ja-JP" dirty="0" smtClean="0"/>
          </a:p>
          <a:p>
            <a:pPr>
              <a:buNone/>
            </a:pPr>
            <a:r>
              <a:rPr lang="en-US" altLang="ja-JP" dirty="0" smtClean="0"/>
              <a:t>   </a:t>
            </a:r>
            <a:r>
              <a:rPr lang="ja-JP" altLang="en-US" dirty="0" smtClean="0"/>
              <a:t>本手法は大規模対象に適用可能</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20</a:t>
            </a:fld>
            <a:endParaRPr kumimoji="1" lang="ja-JP"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en-US" altLang="ja-JP" dirty="0" smtClean="0"/>
              <a:t>C&amp;P</a:t>
            </a:r>
            <a:r>
              <a:rPr lang="ja-JP" altLang="en-US" dirty="0" smtClean="0"/>
              <a:t>に対するライセンスの影響を調査する予備的実験を行った</a:t>
            </a:r>
            <a:endParaRPr lang="en-US" altLang="ja-JP" dirty="0" smtClean="0"/>
          </a:p>
          <a:p>
            <a:pPr lvl="1"/>
            <a:r>
              <a:rPr kumimoji="1" lang="en-US" altLang="ja-JP" dirty="0" smtClean="0"/>
              <a:t>Debian/GNU Linux</a:t>
            </a:r>
            <a:r>
              <a:rPr kumimoji="1" lang="ja-JP" altLang="en-US" dirty="0" smtClean="0"/>
              <a:t>の</a:t>
            </a:r>
            <a:r>
              <a:rPr lang="en-US" altLang="ja-JP" dirty="0" smtClean="0"/>
              <a:t>Main</a:t>
            </a:r>
            <a:r>
              <a:rPr lang="ja-JP" altLang="en-US" dirty="0" smtClean="0"/>
              <a:t>セクション中の</a:t>
            </a:r>
            <a:r>
              <a:rPr lang="en-US" altLang="ja-JP" dirty="0" smtClean="0"/>
              <a:t>Java</a:t>
            </a:r>
            <a:r>
              <a:rPr lang="ja-JP" altLang="en-US" dirty="0" smtClean="0"/>
              <a:t>ファイルを調査</a:t>
            </a:r>
            <a:endParaRPr lang="en-US" altLang="ja-JP" dirty="0" smtClean="0"/>
          </a:p>
          <a:p>
            <a:r>
              <a:rPr lang="ja-JP" altLang="en-US" dirty="0" smtClean="0"/>
              <a:t>同じライセンス，または同じ団体の規定したライセンスで配布されているソースコード間の</a:t>
            </a:r>
            <a:r>
              <a:rPr lang="en-US" altLang="ja-JP" dirty="0" smtClean="0"/>
              <a:t>C&amp;P</a:t>
            </a:r>
            <a:r>
              <a:rPr lang="ja-JP" altLang="en-US" dirty="0" smtClean="0"/>
              <a:t>が多く見られた</a:t>
            </a:r>
            <a:endParaRPr lang="en-US" altLang="ja-JP" dirty="0" smtClean="0"/>
          </a:p>
          <a:p>
            <a:r>
              <a:rPr lang="en-US" altLang="ja-JP" dirty="0" smtClean="0"/>
              <a:t>BSD3</a:t>
            </a:r>
            <a:r>
              <a:rPr lang="ja-JP" altLang="en-US" dirty="0" err="1" smtClean="0"/>
              <a:t>，</a:t>
            </a:r>
            <a:r>
              <a:rPr lang="en-US" altLang="ja-JP" dirty="0" smtClean="0"/>
              <a:t>Apachev2</a:t>
            </a:r>
            <a:r>
              <a:rPr lang="ja-JP" altLang="en-US" dirty="0" err="1" smtClean="0"/>
              <a:t>，</a:t>
            </a:r>
            <a:r>
              <a:rPr lang="en-US" altLang="ja-JP" dirty="0" smtClean="0"/>
              <a:t>GPLv2+</a:t>
            </a:r>
            <a:r>
              <a:rPr lang="ja-JP" altLang="en-US" dirty="0" smtClean="0"/>
              <a:t>の順に再利用が活発に行われていた</a:t>
            </a:r>
            <a:endParaRPr lang="en-US" altLang="ja-JP" dirty="0" smtClean="0"/>
          </a:p>
          <a:p>
            <a:r>
              <a:rPr lang="ja-JP" altLang="en-US" dirty="0" smtClean="0"/>
              <a:t>本手法が大規模な対象にも適用可能なことを確認した</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21</a:t>
            </a:fld>
            <a:endParaRPr kumimoji="1" lang="ja-JP" altLang="en-US"/>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今後の課題</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大規模なソースファイル集合に対する本手法の適用</a:t>
            </a:r>
            <a:endParaRPr lang="en-US" altLang="ja-JP" dirty="0" smtClean="0"/>
          </a:p>
          <a:p>
            <a:r>
              <a:rPr lang="ja-JP" altLang="en-US" dirty="0" smtClean="0"/>
              <a:t>実験では，どのコード片からどのコード片へと</a:t>
            </a:r>
            <a:r>
              <a:rPr lang="en-US" altLang="ja-JP" dirty="0" smtClean="0"/>
              <a:t>C&amp;P</a:t>
            </a:r>
            <a:r>
              <a:rPr lang="ja-JP" altLang="en-US" dirty="0" smtClean="0"/>
              <a:t>が行われたのかを特定出来ていない</a:t>
            </a:r>
            <a:endParaRPr lang="en-US" altLang="ja-JP" dirty="0" smtClean="0"/>
          </a:p>
          <a:p>
            <a:pPr lvl="1"/>
            <a:r>
              <a:rPr lang="en-US" altLang="ja-JP" dirty="0" smtClean="0"/>
              <a:t>C&amp;P</a:t>
            </a:r>
            <a:r>
              <a:rPr lang="ja-JP" altLang="en-US" dirty="0" smtClean="0"/>
              <a:t>の向きの特定する手法の適用</a:t>
            </a:r>
            <a:endParaRPr lang="en-US" altLang="ja-JP" dirty="0" smtClean="0"/>
          </a:p>
          <a:p>
            <a:r>
              <a:rPr kumimoji="1" lang="ja-JP" altLang="en-US" dirty="0" smtClean="0"/>
              <a:t>同じ開発団体</a:t>
            </a:r>
            <a:r>
              <a:rPr lang="ja-JP" altLang="en-US" dirty="0" smtClean="0"/>
              <a:t>内</a:t>
            </a:r>
            <a:r>
              <a:rPr kumimoji="1" lang="ja-JP" altLang="en-US" dirty="0" smtClean="0"/>
              <a:t>で</a:t>
            </a:r>
            <a:r>
              <a:rPr kumimoji="1" lang="en-US" altLang="ja-JP" dirty="0" smtClean="0"/>
              <a:t>C&amp;P</a:t>
            </a:r>
            <a:r>
              <a:rPr lang="ja-JP" altLang="en-US" dirty="0" smtClean="0"/>
              <a:t>が行われたという考察の検証</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22</a:t>
            </a:fld>
            <a:endParaRPr kumimoji="1" lang="ja-JP"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C&amp;P</a:t>
            </a:r>
            <a:r>
              <a:rPr kumimoji="1" lang="ja-JP" altLang="en-US" dirty="0" err="1" smtClean="0"/>
              <a:t>の検</a:t>
            </a:r>
            <a:r>
              <a:rPr kumimoji="1" lang="ja-JP" altLang="en-US" dirty="0" smtClean="0"/>
              <a:t>出の近似</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kumimoji="1" lang="ja-JP" altLang="en-US" dirty="0" smtClean="0"/>
              <a:t>コードクローンの検出を利用</a:t>
            </a:r>
            <a:endParaRPr kumimoji="1" lang="en-US" altLang="ja-JP" dirty="0" smtClean="0"/>
          </a:p>
          <a:p>
            <a:pPr lvl="1"/>
            <a:r>
              <a:rPr kumimoji="1" lang="ja-JP" altLang="en-US" dirty="0" smtClean="0"/>
              <a:t>コードクローンとは他のコードと一致または類似しているコード片を指し，</a:t>
            </a:r>
            <a:r>
              <a:rPr kumimoji="1" lang="en-US" altLang="ja-JP" dirty="0" smtClean="0"/>
              <a:t>C&amp;P</a:t>
            </a:r>
            <a:r>
              <a:rPr kumimoji="1" lang="ja-JP" altLang="en-US" dirty="0" smtClean="0"/>
              <a:t>等で生成される</a:t>
            </a:r>
            <a:endParaRPr kumimoji="1" lang="en-US" altLang="ja-JP" dirty="0" smtClean="0"/>
          </a:p>
          <a:p>
            <a:r>
              <a:rPr lang="ja-JP" altLang="en-US" dirty="0" smtClean="0"/>
              <a:t>近似法</a:t>
            </a:r>
            <a:endParaRPr kumimoji="1" lang="en-US" altLang="ja-JP" dirty="0" smtClean="0"/>
          </a:p>
          <a:p>
            <a:pPr lvl="1"/>
            <a:r>
              <a:rPr lang="ja-JP" altLang="en-US" dirty="0" smtClean="0"/>
              <a:t>コードクローンの同値類であるクローンセットを抽出し，そのコード片を数え上げる</a:t>
            </a:r>
            <a:endParaRPr lang="en-US" altLang="ja-JP" dirty="0" smtClean="0"/>
          </a:p>
          <a:p>
            <a:r>
              <a:rPr lang="ja-JP" altLang="en-US" dirty="0" smtClean="0"/>
              <a:t>近似として適当と考えた理由</a:t>
            </a:r>
            <a:endParaRPr lang="en-US" altLang="ja-JP" dirty="0" smtClean="0"/>
          </a:p>
          <a:p>
            <a:pPr lvl="1"/>
            <a:r>
              <a:rPr lang="ja-JP" altLang="en-US" dirty="0" smtClean="0"/>
              <a:t>クローンセットにはコピー元のコード片とコピー先のコード片が含まれている</a:t>
            </a:r>
            <a:endParaRPr lang="en-US" altLang="ja-JP" dirty="0" smtClean="0"/>
          </a:p>
          <a:p>
            <a:pPr lvl="1"/>
            <a:r>
              <a:rPr lang="ja-JP" altLang="en-US" dirty="0" smtClean="0"/>
              <a:t>コード片を数え上げれば</a:t>
            </a:r>
            <a:r>
              <a:rPr lang="en-US" altLang="ja-JP" dirty="0" smtClean="0"/>
              <a:t>C&amp;P</a:t>
            </a:r>
            <a:r>
              <a:rPr lang="ja-JP" altLang="en-US" dirty="0" smtClean="0"/>
              <a:t>の回数の近似となると考えた</a:t>
            </a:r>
            <a:endParaRPr lang="en-US" altLang="ja-JP" dirty="0" smtClean="0"/>
          </a:p>
          <a:p>
            <a:pPr lvl="1"/>
            <a:r>
              <a:rPr lang="ja-JP" altLang="en-US" dirty="0" smtClean="0"/>
              <a:t>ただし，どのコード片からどのコード片へと</a:t>
            </a:r>
            <a:r>
              <a:rPr lang="en-US" altLang="ja-JP" dirty="0" smtClean="0"/>
              <a:t>C&amp;P</a:t>
            </a:r>
            <a:r>
              <a:rPr lang="ja-JP" altLang="en-US" dirty="0" smtClean="0"/>
              <a:t>が行われたのかはわからない</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23</a:t>
            </a:fld>
            <a:endParaRPr kumimoji="1" lang="ja-JP" alt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オープンソースソフトウェアと</a:t>
            </a:r>
            <a:r>
              <a:rPr lang="en-US" altLang="ja-JP" dirty="0" smtClean="0"/>
              <a:t/>
            </a:r>
            <a:br>
              <a:rPr lang="en-US" altLang="ja-JP" dirty="0" smtClean="0"/>
            </a:br>
            <a:r>
              <a:rPr lang="ja-JP" altLang="en-US" dirty="0" smtClean="0"/>
              <a:t>ライセンス</a:t>
            </a:r>
            <a:endParaRPr kumimoji="1" lang="ja-JP" altLang="en-US" dirty="0"/>
          </a:p>
        </p:txBody>
      </p:sp>
      <p:sp>
        <p:nvSpPr>
          <p:cNvPr id="3" name="コンテンツ プレースホルダ 2"/>
          <p:cNvSpPr>
            <a:spLocks noGrp="1"/>
          </p:cNvSpPr>
          <p:nvPr>
            <p:ph idx="1"/>
          </p:nvPr>
        </p:nvSpPr>
        <p:spPr/>
        <p:txBody>
          <a:bodyPr>
            <a:normAutofit fontScale="92500"/>
          </a:bodyPr>
          <a:lstStyle/>
          <a:p>
            <a:r>
              <a:rPr lang="ja-JP" altLang="en-US" dirty="0" smtClean="0"/>
              <a:t>オープンソースソフトウェア</a:t>
            </a:r>
            <a:r>
              <a:rPr lang="en-US" altLang="ja-JP" dirty="0" smtClean="0"/>
              <a:t>(OSS)</a:t>
            </a:r>
          </a:p>
          <a:p>
            <a:pPr lvl="1"/>
            <a:r>
              <a:rPr lang="ja-JP" altLang="en-US" dirty="0" smtClean="0"/>
              <a:t>ソースコードの再利用が可能</a:t>
            </a:r>
            <a:endParaRPr lang="en-US" altLang="ja-JP" dirty="0" smtClean="0"/>
          </a:p>
          <a:p>
            <a:pPr lvl="1"/>
            <a:r>
              <a:rPr lang="en-US" altLang="ja-JP" dirty="0" smtClean="0"/>
              <a:t>OSS</a:t>
            </a:r>
            <a:r>
              <a:rPr lang="ja-JP" altLang="en-US" dirty="0" smtClean="0"/>
              <a:t>の増加により，再利用可能なソースコードが増加している</a:t>
            </a:r>
            <a:endParaRPr lang="en-US" altLang="ja-JP" dirty="0" smtClean="0"/>
          </a:p>
          <a:p>
            <a:r>
              <a:rPr lang="en-US" altLang="ja-JP" dirty="0" smtClean="0"/>
              <a:t>OSS</a:t>
            </a:r>
            <a:r>
              <a:rPr lang="ja-JP" altLang="en-US" dirty="0" smtClean="0"/>
              <a:t>ライセンス</a:t>
            </a:r>
            <a:endParaRPr lang="en-US" altLang="ja-JP" dirty="0" smtClean="0"/>
          </a:p>
          <a:p>
            <a:pPr lvl="1"/>
            <a:r>
              <a:rPr lang="ja-JP" altLang="en-US" dirty="0" smtClean="0"/>
              <a:t>多様な開発者の意図を満たすため様々な</a:t>
            </a:r>
            <a:r>
              <a:rPr lang="en-US" altLang="ja-JP" dirty="0" smtClean="0"/>
              <a:t>OSS</a:t>
            </a:r>
            <a:r>
              <a:rPr lang="ja-JP" altLang="en-US" dirty="0" smtClean="0"/>
              <a:t>ライセンスが存在</a:t>
            </a:r>
            <a:endParaRPr lang="en-US" altLang="ja-JP" dirty="0" smtClean="0"/>
          </a:p>
          <a:p>
            <a:pPr lvl="1"/>
            <a:r>
              <a:rPr lang="ja-JP" altLang="en-US" sz="2600" dirty="0" smtClean="0"/>
              <a:t>ライセンスごとにソフトウェアを利用する条件は異なる</a:t>
            </a:r>
            <a:endParaRPr lang="en-US" altLang="ja-JP" sz="2600" dirty="0" smtClean="0"/>
          </a:p>
          <a:p>
            <a:pPr lvl="2"/>
            <a:r>
              <a:rPr lang="ja-JP" altLang="en-US" dirty="0" smtClean="0"/>
              <a:t>再利用はソフトウェア利用の一形態であり，ライセンスにより制限または許可されている</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代表的な</a:t>
            </a:r>
            <a:r>
              <a:rPr kumimoji="1" lang="en-US" altLang="ja-JP" dirty="0" smtClean="0"/>
              <a:t>OSS</a:t>
            </a:r>
            <a:r>
              <a:rPr kumimoji="1" lang="ja-JP" altLang="en-US" dirty="0" smtClean="0"/>
              <a:t>ライセンス</a:t>
            </a:r>
            <a:endParaRPr kumimoji="1" lang="ja-JP" altLang="en-US" dirty="0"/>
          </a:p>
        </p:txBody>
      </p:sp>
      <p:sp>
        <p:nvSpPr>
          <p:cNvPr id="3" name="コンテンツ プレースホルダ 2"/>
          <p:cNvSpPr>
            <a:spLocks noGrp="1"/>
          </p:cNvSpPr>
          <p:nvPr>
            <p:ph idx="1"/>
          </p:nvPr>
        </p:nvSpPr>
        <p:spPr/>
        <p:txBody>
          <a:bodyPr>
            <a:normAutofit fontScale="70000" lnSpcReduction="20000"/>
          </a:bodyPr>
          <a:lstStyle/>
          <a:p>
            <a:r>
              <a:rPr kumimoji="1" lang="en-US" altLang="ja-JP" dirty="0" smtClean="0"/>
              <a:t>BSD</a:t>
            </a:r>
            <a:r>
              <a:rPr lang="ja-JP" altLang="en-US" dirty="0" smtClean="0"/>
              <a:t> </a:t>
            </a:r>
            <a:r>
              <a:rPr lang="en-US" altLang="ja-JP" dirty="0" smtClean="0"/>
              <a:t>3</a:t>
            </a:r>
            <a:r>
              <a:rPr lang="ja-JP" altLang="en-US" dirty="0" smtClean="0"/>
              <a:t>項ライセンス</a:t>
            </a:r>
            <a:r>
              <a:rPr lang="en-US" altLang="ja-JP" dirty="0" smtClean="0"/>
              <a:t>(BSD3)</a:t>
            </a:r>
          </a:p>
          <a:p>
            <a:pPr lvl="1"/>
            <a:r>
              <a:rPr lang="ja-JP" altLang="en-US" dirty="0" smtClean="0"/>
              <a:t>著作権，免責事項，ライセンス条文を明記すれば異なるライセンスで配布されているソースコードに対して</a:t>
            </a:r>
            <a:r>
              <a:rPr lang="en-US" altLang="ja-JP" dirty="0" smtClean="0"/>
              <a:t>C&amp;P</a:t>
            </a:r>
            <a:r>
              <a:rPr lang="ja-JP" altLang="en-US" dirty="0" smtClean="0"/>
              <a:t>して配布することを許可している</a:t>
            </a:r>
            <a:endParaRPr kumimoji="1" lang="en-US" altLang="ja-JP" dirty="0" smtClean="0"/>
          </a:p>
          <a:p>
            <a:r>
              <a:rPr kumimoji="1" lang="en-US" altLang="ja-JP" dirty="0" smtClean="0"/>
              <a:t>Apache License Version 2 (Apachev2)</a:t>
            </a:r>
          </a:p>
          <a:p>
            <a:pPr lvl="1"/>
            <a:r>
              <a:rPr lang="en-US" altLang="ja-JP" dirty="0" smtClean="0"/>
              <a:t>BSD3</a:t>
            </a:r>
            <a:r>
              <a:rPr lang="ja-JP" altLang="en-US" dirty="0" smtClean="0"/>
              <a:t>と同じく，他のライセンスで配布されているソースコードに</a:t>
            </a:r>
            <a:r>
              <a:rPr lang="en-US" altLang="ja-JP" dirty="0" smtClean="0"/>
              <a:t>C&amp;P</a:t>
            </a:r>
            <a:r>
              <a:rPr lang="ja-JP" altLang="en-US" dirty="0" smtClean="0"/>
              <a:t>して配布することを許可している</a:t>
            </a:r>
            <a:endParaRPr kumimoji="1" lang="en-US" altLang="ja-JP" dirty="0" smtClean="0"/>
          </a:p>
          <a:p>
            <a:pPr lvl="1"/>
            <a:r>
              <a:rPr lang="ja-JP" altLang="en-US" dirty="0" smtClean="0"/>
              <a:t>著作権，特許，商標に関する条件は，元のまま保持されなければならない</a:t>
            </a:r>
            <a:endParaRPr lang="en-US" altLang="ja-JP" dirty="0" smtClean="0"/>
          </a:p>
          <a:p>
            <a:r>
              <a:rPr lang="en-US" altLang="ja-JP" sz="3000" dirty="0" smtClean="0"/>
              <a:t>GNU General Public License Version 2(GPLv2)</a:t>
            </a:r>
          </a:p>
          <a:p>
            <a:pPr lvl="1"/>
            <a:r>
              <a:rPr lang="ja-JP" altLang="en-US" dirty="0" smtClean="0"/>
              <a:t>再利用したソースコードを組み込むソフトウェアのライセンスも</a:t>
            </a:r>
            <a:r>
              <a:rPr lang="en-US" altLang="ja-JP" dirty="0" smtClean="0"/>
              <a:t>GPLv2</a:t>
            </a:r>
            <a:r>
              <a:rPr lang="ja-JP" altLang="en-US" dirty="0" smtClean="0"/>
              <a:t>にしなければならない</a:t>
            </a:r>
            <a:endParaRPr lang="en-US" altLang="ja-JP" dirty="0" smtClean="0"/>
          </a:p>
          <a:p>
            <a:pPr lvl="1"/>
            <a:endParaRPr lang="en-US" altLang="ja-JP" dirty="0" smtClean="0"/>
          </a:p>
          <a:p>
            <a:r>
              <a:rPr lang="ja-JP" altLang="en-US" dirty="0" smtClean="0"/>
              <a:t>ライセンスごとに再利用の条件は異なっている</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ライセンスと</a:t>
            </a:r>
            <a:r>
              <a:rPr kumimoji="1" lang="en-US" altLang="ja-JP" dirty="0" smtClean="0"/>
              <a:t>C&amp;P</a:t>
            </a:r>
            <a:endParaRPr kumimoji="1" lang="ja-JP" altLang="en-US" dirty="0"/>
          </a:p>
        </p:txBody>
      </p:sp>
      <p:sp>
        <p:nvSpPr>
          <p:cNvPr id="3" name="コンテンツ プレースホルダ 2"/>
          <p:cNvSpPr>
            <a:spLocks noGrp="1"/>
          </p:cNvSpPr>
          <p:nvPr>
            <p:ph idx="1"/>
          </p:nvPr>
        </p:nvSpPr>
        <p:spPr>
          <a:xfrm>
            <a:off x="467544" y="1556792"/>
            <a:ext cx="8229600" cy="4525963"/>
          </a:xfrm>
        </p:spPr>
        <p:txBody>
          <a:bodyPr/>
          <a:lstStyle/>
          <a:p>
            <a:r>
              <a:rPr lang="en-US" altLang="ja-JP" dirty="0" smtClean="0"/>
              <a:t>C&amp;P</a:t>
            </a:r>
            <a:r>
              <a:rPr kumimoji="1" lang="ja-JP" altLang="en-US" dirty="0" smtClean="0"/>
              <a:t>する際には，</a:t>
            </a:r>
            <a:r>
              <a:rPr lang="ja-JP" altLang="en-US" dirty="0" smtClean="0"/>
              <a:t>コピー元のライセンスとコピー先</a:t>
            </a:r>
            <a:r>
              <a:rPr kumimoji="1" lang="ja-JP" altLang="en-US" dirty="0" smtClean="0"/>
              <a:t>のライセンス</a:t>
            </a:r>
            <a:r>
              <a:rPr lang="ja-JP" altLang="en-US" dirty="0" smtClean="0"/>
              <a:t>の両方を守る必要がある</a:t>
            </a:r>
            <a:endParaRPr kumimoji="1" lang="en-US" altLang="ja-JP" dirty="0" smtClean="0"/>
          </a:p>
          <a:p>
            <a:r>
              <a:rPr lang="ja-JP" altLang="en-US" dirty="0" smtClean="0"/>
              <a:t>どちらかのライセンスを変更しない限り，</a:t>
            </a:r>
            <a:r>
              <a:rPr lang="en-US" altLang="ja-JP" dirty="0" smtClean="0"/>
              <a:t>C&amp;P</a:t>
            </a:r>
            <a:r>
              <a:rPr lang="ja-JP" altLang="en-US" dirty="0" smtClean="0"/>
              <a:t>した後配布ができなくなる場合がある</a:t>
            </a:r>
            <a:endParaRPr kumimoji="1" lang="en-US" altLang="ja-JP" dirty="0" smtClean="0"/>
          </a:p>
        </p:txBody>
      </p:sp>
      <p:sp>
        <p:nvSpPr>
          <p:cNvPr id="1026" name="Documents"/>
          <p:cNvSpPr>
            <a:spLocks noEditPoints="1" noChangeArrowheads="1"/>
          </p:cNvSpPr>
          <p:nvPr/>
        </p:nvSpPr>
        <p:spPr bwMode="auto">
          <a:xfrm>
            <a:off x="539552" y="4653136"/>
            <a:ext cx="1008112" cy="1233686"/>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ltLang="ja-JP" dirty="0" smtClean="0"/>
          </a:p>
        </p:txBody>
      </p:sp>
      <p:sp>
        <p:nvSpPr>
          <p:cNvPr id="1027" name="Documents"/>
          <p:cNvSpPr>
            <a:spLocks noEditPoints="1" noChangeArrowheads="1"/>
          </p:cNvSpPr>
          <p:nvPr/>
        </p:nvSpPr>
        <p:spPr bwMode="auto">
          <a:xfrm>
            <a:off x="3275856" y="4653136"/>
            <a:ext cx="1064518" cy="1296144"/>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ltLang="ja-JP" dirty="0" smtClean="0"/>
          </a:p>
          <a:p>
            <a:endParaRPr lang="ja-JP" altLang="en-US" dirty="0"/>
          </a:p>
        </p:txBody>
      </p:sp>
      <p:sp>
        <p:nvSpPr>
          <p:cNvPr id="9" name="右矢印 8"/>
          <p:cNvSpPr/>
          <p:nvPr/>
        </p:nvSpPr>
        <p:spPr>
          <a:xfrm>
            <a:off x="1979712" y="5373216"/>
            <a:ext cx="1080120" cy="70065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dirty="0" smtClean="0"/>
              <a:t>コピー</a:t>
            </a:r>
            <a:endParaRPr kumimoji="1" lang="ja-JP" altLang="en-US" dirty="0"/>
          </a:p>
        </p:txBody>
      </p:sp>
      <p:sp>
        <p:nvSpPr>
          <p:cNvPr id="14" name="スライド番号プレースホルダ 13"/>
          <p:cNvSpPr>
            <a:spLocks noGrp="1"/>
          </p:cNvSpPr>
          <p:nvPr>
            <p:ph type="sldNum" sz="quarter" idx="12"/>
          </p:nvPr>
        </p:nvSpPr>
        <p:spPr/>
        <p:txBody>
          <a:bodyPr/>
          <a:lstStyle/>
          <a:p>
            <a:fld id="{D2D8002D-B5B0-4BAC-B1F6-782DDCCE6D9C}" type="slidenum">
              <a:rPr kumimoji="1" lang="ja-JP" altLang="en-US" smtClean="0"/>
              <a:pPr/>
              <a:t>5</a:t>
            </a:fld>
            <a:endParaRPr kumimoji="1" lang="ja-JP" altLang="en-US"/>
          </a:p>
        </p:txBody>
      </p:sp>
      <p:sp>
        <p:nvSpPr>
          <p:cNvPr id="16" name="テキスト ボックス 15"/>
          <p:cNvSpPr txBox="1"/>
          <p:nvPr/>
        </p:nvSpPr>
        <p:spPr>
          <a:xfrm>
            <a:off x="755576" y="4365104"/>
            <a:ext cx="787395" cy="369332"/>
          </a:xfrm>
          <a:prstGeom prst="rect">
            <a:avLst/>
          </a:prstGeom>
          <a:noFill/>
        </p:spPr>
        <p:txBody>
          <a:bodyPr wrap="none" rtlCol="0">
            <a:spAutoFit/>
          </a:bodyPr>
          <a:lstStyle/>
          <a:p>
            <a:r>
              <a:rPr kumimoji="1" lang="en-US" altLang="ja-JP" dirty="0" smtClean="0"/>
              <a:t>BSD3</a:t>
            </a:r>
            <a:endParaRPr kumimoji="1" lang="ja-JP" altLang="en-US" dirty="0"/>
          </a:p>
        </p:txBody>
      </p:sp>
      <p:sp>
        <p:nvSpPr>
          <p:cNvPr id="17" name="テキスト ボックス 16"/>
          <p:cNvSpPr txBox="1"/>
          <p:nvPr/>
        </p:nvSpPr>
        <p:spPr>
          <a:xfrm>
            <a:off x="3419872" y="4365104"/>
            <a:ext cx="889987" cy="369332"/>
          </a:xfrm>
          <a:prstGeom prst="rect">
            <a:avLst/>
          </a:prstGeom>
          <a:noFill/>
        </p:spPr>
        <p:txBody>
          <a:bodyPr wrap="none" rtlCol="0">
            <a:spAutoFit/>
          </a:bodyPr>
          <a:lstStyle/>
          <a:p>
            <a:r>
              <a:rPr kumimoji="1" lang="en-US" altLang="ja-JP" dirty="0" smtClean="0"/>
              <a:t>GPLv2</a:t>
            </a:r>
            <a:endParaRPr kumimoji="1" lang="ja-JP" altLang="en-US" dirty="0"/>
          </a:p>
        </p:txBody>
      </p:sp>
      <p:sp>
        <p:nvSpPr>
          <p:cNvPr id="18" name="左矢印 17"/>
          <p:cNvSpPr/>
          <p:nvPr/>
        </p:nvSpPr>
        <p:spPr>
          <a:xfrm>
            <a:off x="2195736" y="4653136"/>
            <a:ext cx="978408" cy="628648"/>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dirty="0" smtClean="0"/>
              <a:t>コピー</a:t>
            </a:r>
            <a:endParaRPr lang="ja-JP" altLang="en-US" dirty="0"/>
          </a:p>
        </p:txBody>
      </p:sp>
      <p:sp>
        <p:nvSpPr>
          <p:cNvPr id="27" name="Documents"/>
          <p:cNvSpPr>
            <a:spLocks noEditPoints="1" noChangeArrowheads="1"/>
          </p:cNvSpPr>
          <p:nvPr/>
        </p:nvSpPr>
        <p:spPr bwMode="auto">
          <a:xfrm>
            <a:off x="4716016" y="4653136"/>
            <a:ext cx="1008112" cy="1233686"/>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ltLang="ja-JP" dirty="0" smtClean="0"/>
          </a:p>
        </p:txBody>
      </p:sp>
      <p:sp>
        <p:nvSpPr>
          <p:cNvPr id="28" name="Documents"/>
          <p:cNvSpPr>
            <a:spLocks noEditPoints="1" noChangeArrowheads="1"/>
          </p:cNvSpPr>
          <p:nvPr/>
        </p:nvSpPr>
        <p:spPr bwMode="auto">
          <a:xfrm>
            <a:off x="7596336" y="4653136"/>
            <a:ext cx="1064518" cy="1296144"/>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ltLang="ja-JP" dirty="0" smtClean="0"/>
          </a:p>
          <a:p>
            <a:endParaRPr lang="ja-JP" altLang="en-US" dirty="0"/>
          </a:p>
        </p:txBody>
      </p:sp>
      <p:sp>
        <p:nvSpPr>
          <p:cNvPr id="29" name="右矢印 28"/>
          <p:cNvSpPr/>
          <p:nvPr/>
        </p:nvSpPr>
        <p:spPr>
          <a:xfrm>
            <a:off x="5940152" y="5373216"/>
            <a:ext cx="1080120" cy="70065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dirty="0" smtClean="0"/>
              <a:t>コピー</a:t>
            </a:r>
            <a:endParaRPr kumimoji="1" lang="ja-JP" altLang="en-US" dirty="0"/>
          </a:p>
        </p:txBody>
      </p:sp>
      <p:sp>
        <p:nvSpPr>
          <p:cNvPr id="30" name="テキスト ボックス 29"/>
          <p:cNvSpPr txBox="1"/>
          <p:nvPr/>
        </p:nvSpPr>
        <p:spPr>
          <a:xfrm>
            <a:off x="4716016" y="4365104"/>
            <a:ext cx="1210588" cy="369332"/>
          </a:xfrm>
          <a:prstGeom prst="rect">
            <a:avLst/>
          </a:prstGeom>
          <a:noFill/>
        </p:spPr>
        <p:txBody>
          <a:bodyPr wrap="none" rtlCol="0">
            <a:spAutoFit/>
          </a:bodyPr>
          <a:lstStyle/>
          <a:p>
            <a:r>
              <a:rPr lang="en-US" altLang="ja-JP" dirty="0" smtClean="0"/>
              <a:t>Apachev2</a:t>
            </a:r>
            <a:endParaRPr kumimoji="1" lang="ja-JP" altLang="en-US" dirty="0"/>
          </a:p>
        </p:txBody>
      </p:sp>
      <p:sp>
        <p:nvSpPr>
          <p:cNvPr id="31" name="テキスト ボックス 30"/>
          <p:cNvSpPr txBox="1"/>
          <p:nvPr/>
        </p:nvSpPr>
        <p:spPr>
          <a:xfrm>
            <a:off x="7740352" y="4365104"/>
            <a:ext cx="889987" cy="369332"/>
          </a:xfrm>
          <a:prstGeom prst="rect">
            <a:avLst/>
          </a:prstGeom>
          <a:noFill/>
        </p:spPr>
        <p:txBody>
          <a:bodyPr wrap="none" rtlCol="0">
            <a:spAutoFit/>
          </a:bodyPr>
          <a:lstStyle/>
          <a:p>
            <a:r>
              <a:rPr kumimoji="1" lang="en-US" altLang="ja-JP" dirty="0" smtClean="0"/>
              <a:t>GPLv2</a:t>
            </a:r>
            <a:endParaRPr kumimoji="1" lang="ja-JP" altLang="en-US" dirty="0"/>
          </a:p>
        </p:txBody>
      </p:sp>
      <p:sp>
        <p:nvSpPr>
          <p:cNvPr id="32" name="左矢印 31"/>
          <p:cNvSpPr/>
          <p:nvPr/>
        </p:nvSpPr>
        <p:spPr>
          <a:xfrm>
            <a:off x="6372200" y="4653136"/>
            <a:ext cx="978408" cy="628648"/>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dirty="0" smtClean="0"/>
              <a:t>コピー</a:t>
            </a:r>
            <a:endParaRPr lang="ja-JP" altLang="en-US" dirty="0"/>
          </a:p>
        </p:txBody>
      </p:sp>
      <p:pic>
        <p:nvPicPr>
          <p:cNvPr id="4" name="Picture 2" descr="C:\Users\y-kasima\AppData\Local\Microsoft\Windows\Temporary Internet Files\Content.IE5\4QOCDHPK\MC900432537[1].png"/>
          <p:cNvPicPr>
            <a:picLocks noChangeAspect="1" noChangeArrowheads="1"/>
          </p:cNvPicPr>
          <p:nvPr/>
        </p:nvPicPr>
        <p:blipFill>
          <a:blip r:embed="rId2" cstate="print"/>
          <a:srcRect/>
          <a:stretch>
            <a:fillRect/>
          </a:stretch>
        </p:blipFill>
        <p:spPr bwMode="auto">
          <a:xfrm>
            <a:off x="1691680" y="4725144"/>
            <a:ext cx="583372" cy="583372"/>
          </a:xfrm>
          <a:prstGeom prst="rect">
            <a:avLst/>
          </a:prstGeom>
          <a:noFill/>
        </p:spPr>
      </p:pic>
      <p:pic>
        <p:nvPicPr>
          <p:cNvPr id="23" name="Picture 2" descr="C:\Users\y-kasima\AppData\Local\Microsoft\Windows\Temporary Internet Files\Content.IE5\4QOCDHPK\MC900432537[1].png"/>
          <p:cNvPicPr>
            <a:picLocks noChangeAspect="1" noChangeArrowheads="1"/>
          </p:cNvPicPr>
          <p:nvPr/>
        </p:nvPicPr>
        <p:blipFill>
          <a:blip r:embed="rId2" cstate="print"/>
          <a:srcRect/>
          <a:stretch>
            <a:fillRect/>
          </a:stretch>
        </p:blipFill>
        <p:spPr bwMode="auto">
          <a:xfrm>
            <a:off x="5868144" y="4653136"/>
            <a:ext cx="583372" cy="583372"/>
          </a:xfrm>
          <a:prstGeom prst="rect">
            <a:avLst/>
          </a:prstGeom>
          <a:noFill/>
        </p:spPr>
      </p:pic>
      <p:pic>
        <p:nvPicPr>
          <p:cNvPr id="24" name="Picture 2" descr="C:\Users\y-kasima\AppData\Local\Microsoft\Windows\Temporary Internet Files\Content.IE5\4QOCDHPK\MC900432537[1].png"/>
          <p:cNvPicPr>
            <a:picLocks noChangeAspect="1" noChangeArrowheads="1"/>
          </p:cNvPicPr>
          <p:nvPr/>
        </p:nvPicPr>
        <p:blipFill>
          <a:blip r:embed="rId2" cstate="print"/>
          <a:srcRect/>
          <a:stretch>
            <a:fillRect/>
          </a:stretch>
        </p:blipFill>
        <p:spPr bwMode="auto">
          <a:xfrm>
            <a:off x="6948264" y="5445224"/>
            <a:ext cx="583372" cy="58337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C&amp;P</a:t>
            </a:r>
            <a:r>
              <a:rPr lang="ja-JP" altLang="en-US" dirty="0" smtClean="0"/>
              <a:t>に対するライセンスの</a:t>
            </a:r>
            <a:r>
              <a:rPr kumimoji="1" lang="ja-JP" altLang="en-US" dirty="0" smtClean="0"/>
              <a:t>影響</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仮説</a:t>
            </a:r>
            <a:endParaRPr lang="en-US" altLang="ja-JP" dirty="0" smtClean="0"/>
          </a:p>
          <a:p>
            <a:pPr lvl="1"/>
            <a:r>
              <a:rPr kumimoji="1" lang="ja-JP" altLang="en-US" dirty="0" smtClean="0"/>
              <a:t>ライセンスごとに再利用のされ方に違いがある</a:t>
            </a:r>
            <a:endParaRPr kumimoji="1" lang="en-US" altLang="ja-JP" dirty="0" smtClean="0"/>
          </a:p>
          <a:p>
            <a:pPr lvl="2"/>
            <a:r>
              <a:rPr lang="en-US" altLang="ja-JP" dirty="0" smtClean="0"/>
              <a:t>C&amp;P</a:t>
            </a:r>
            <a:r>
              <a:rPr lang="ja-JP" altLang="en-US" dirty="0" smtClean="0"/>
              <a:t>が行われる</a:t>
            </a:r>
            <a:r>
              <a:rPr kumimoji="1" lang="ja-JP" altLang="en-US" dirty="0" smtClean="0"/>
              <a:t>頻度</a:t>
            </a:r>
            <a:endParaRPr kumimoji="1" lang="en-US" altLang="ja-JP" dirty="0" smtClean="0"/>
          </a:p>
          <a:p>
            <a:pPr lvl="2"/>
            <a:r>
              <a:rPr lang="ja-JP" altLang="en-US" dirty="0" smtClean="0"/>
              <a:t>コピー先の</a:t>
            </a:r>
            <a:r>
              <a:rPr lang="ja-JP" altLang="en-US" dirty="0" smtClean="0"/>
              <a:t>ソースコードが</a:t>
            </a:r>
            <a:r>
              <a:rPr lang="ja-JP" altLang="en-US" dirty="0" smtClean="0"/>
              <a:t>利用</a:t>
            </a:r>
            <a:r>
              <a:rPr lang="ja-JP" altLang="en-US" dirty="0" smtClean="0"/>
              <a:t>する</a:t>
            </a:r>
            <a:r>
              <a:rPr lang="ja-JP" altLang="en-US" dirty="0" smtClean="0"/>
              <a:t>ライセンスの種類</a:t>
            </a:r>
            <a:endParaRPr lang="en-US" altLang="ja-JP" dirty="0" smtClean="0"/>
          </a:p>
          <a:p>
            <a:r>
              <a:rPr lang="en-US" altLang="ja-JP" dirty="0" smtClean="0"/>
              <a:t>C&amp;P</a:t>
            </a:r>
            <a:r>
              <a:rPr lang="ja-JP" altLang="en-US" dirty="0" smtClean="0"/>
              <a:t>による再利用をライセンスの観点で分析した研究は確認されていない</a:t>
            </a:r>
            <a:endParaRPr lang="en-US" altLang="ja-JP" dirty="0" smtClean="0"/>
          </a:p>
          <a:p>
            <a:r>
              <a:rPr lang="ja-JP" altLang="en-US" dirty="0" smtClean="0"/>
              <a:t>そこで実際の</a:t>
            </a:r>
            <a:r>
              <a:rPr lang="en-US" altLang="ja-JP" dirty="0" smtClean="0"/>
              <a:t>OSS</a:t>
            </a:r>
            <a:r>
              <a:rPr lang="ja-JP" altLang="en-US" dirty="0" smtClean="0"/>
              <a:t>に対して調査を行う</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a:t>
            </a:fld>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ja-JP" altLang="en-US" dirty="0" smtClean="0"/>
              <a:t>目的</a:t>
            </a:r>
            <a:endParaRPr kumimoji="1" lang="en-US" altLang="ja-JP" dirty="0" smtClean="0"/>
          </a:p>
          <a:p>
            <a:pPr lvl="1"/>
            <a:r>
              <a:rPr lang="ja-JP" altLang="en-US" dirty="0" smtClean="0"/>
              <a:t>実際の</a:t>
            </a:r>
            <a:r>
              <a:rPr lang="en-US" altLang="ja-JP" dirty="0" smtClean="0"/>
              <a:t>OSS</a:t>
            </a:r>
            <a:r>
              <a:rPr lang="ja-JP" altLang="en-US" dirty="0" smtClean="0"/>
              <a:t>を対象にした，</a:t>
            </a:r>
            <a:r>
              <a:rPr lang="en-US" altLang="ja-JP" dirty="0" smtClean="0"/>
              <a:t>C&amp;P</a:t>
            </a:r>
            <a:r>
              <a:rPr lang="ja-JP" altLang="en-US" dirty="0" smtClean="0"/>
              <a:t>による再利用に対するライセンスの影響の調査</a:t>
            </a:r>
            <a:endParaRPr lang="en-US" altLang="ja-JP" dirty="0" smtClean="0"/>
          </a:p>
          <a:p>
            <a:pPr lvl="2"/>
            <a:r>
              <a:rPr kumimoji="1" lang="ja-JP" altLang="en-US" dirty="0" smtClean="0"/>
              <a:t>ただし，本実験は予備的実験であり実験対象は小規模</a:t>
            </a:r>
            <a:endParaRPr kumimoji="1" lang="en-US" altLang="ja-JP" dirty="0" smtClean="0"/>
          </a:p>
          <a:p>
            <a:pPr lvl="1"/>
            <a:r>
              <a:rPr lang="ja-JP" altLang="en-US" dirty="0" smtClean="0"/>
              <a:t>本手法が大規模な対象に適用可能か検証</a:t>
            </a:r>
            <a:endParaRPr lang="en-US" altLang="ja-JP" dirty="0" smtClean="0"/>
          </a:p>
          <a:p>
            <a:r>
              <a:rPr lang="ja-JP" altLang="en-US" dirty="0" smtClean="0"/>
              <a:t>概要</a:t>
            </a:r>
            <a:endParaRPr lang="en-US" altLang="ja-JP" dirty="0" smtClean="0"/>
          </a:p>
          <a:p>
            <a:pPr lvl="1"/>
            <a:r>
              <a:rPr lang="ja-JP" altLang="en-US" dirty="0" smtClean="0"/>
              <a:t>実際の</a:t>
            </a:r>
            <a:r>
              <a:rPr lang="en-US" altLang="ja-JP" dirty="0" smtClean="0"/>
              <a:t>OSS</a:t>
            </a:r>
            <a:r>
              <a:rPr lang="ja-JP" altLang="en-US" dirty="0" smtClean="0"/>
              <a:t>を対象に以下の</a:t>
            </a:r>
            <a:r>
              <a:rPr lang="en-US" altLang="ja-JP" dirty="0" smtClean="0"/>
              <a:t>2</a:t>
            </a:r>
            <a:r>
              <a:rPr lang="ja-JP" altLang="en-US" dirty="0" err="1" smtClean="0"/>
              <a:t>つを</a:t>
            </a:r>
            <a:r>
              <a:rPr lang="ja-JP" altLang="en-US" dirty="0" smtClean="0"/>
              <a:t>調べ，両者を統合した結果を調査する</a:t>
            </a:r>
            <a:endParaRPr lang="en-US" altLang="ja-JP" dirty="0" smtClean="0"/>
          </a:p>
          <a:p>
            <a:pPr lvl="2"/>
            <a:r>
              <a:rPr lang="ja-JP" altLang="en-US" dirty="0" smtClean="0"/>
              <a:t>ライセンスの分布</a:t>
            </a:r>
            <a:endParaRPr lang="en-US" altLang="ja-JP" dirty="0" smtClean="0"/>
          </a:p>
          <a:p>
            <a:pPr lvl="2"/>
            <a:r>
              <a:rPr lang="en-US" altLang="ja-JP" dirty="0" smtClean="0"/>
              <a:t>C&amp;P</a:t>
            </a:r>
            <a:r>
              <a:rPr lang="ja-JP" altLang="en-US" dirty="0" smtClean="0"/>
              <a:t>の分布</a:t>
            </a:r>
            <a:endParaRPr lang="en-US" altLang="ja-JP" dirty="0" smtClean="0"/>
          </a:p>
          <a:p>
            <a:pPr lvl="3"/>
            <a:r>
              <a:rPr lang="ja-JP" altLang="en-US" dirty="0" smtClean="0"/>
              <a:t>ソースコードから直接</a:t>
            </a:r>
            <a:r>
              <a:rPr lang="en-US" altLang="ja-JP" dirty="0" smtClean="0"/>
              <a:t>C&amp;P</a:t>
            </a:r>
            <a:r>
              <a:rPr lang="ja-JP" altLang="en-US" dirty="0" err="1" smtClean="0"/>
              <a:t>の検</a:t>
            </a:r>
            <a:r>
              <a:rPr lang="ja-JP" altLang="en-US" dirty="0" smtClean="0"/>
              <a:t>出を行うのは難しい</a:t>
            </a:r>
            <a:r>
              <a:rPr lang="ja-JP" altLang="en-US" smtClean="0"/>
              <a:t>ため</a:t>
            </a:r>
            <a:r>
              <a:rPr lang="ja-JP" altLang="en-US" smtClean="0"/>
              <a:t>，コードクローン</a:t>
            </a:r>
            <a:r>
              <a:rPr lang="ja-JP" altLang="en-US" dirty="0" smtClean="0"/>
              <a:t>の検出を利用する</a:t>
            </a:r>
            <a:endParaRPr lang="en-US" altLang="ja-JP" dirty="0" smtClean="0"/>
          </a:p>
          <a:p>
            <a:pPr lvl="4"/>
            <a:r>
              <a:rPr lang="ja-JP" altLang="en-US" dirty="0" smtClean="0"/>
              <a:t>コードクローンとは，他のコード片と一致または類似しているコード片を指す</a:t>
            </a:r>
            <a:endParaRPr lang="en-US"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a:t>
            </a:fld>
            <a:endParaRPr kumimoji="1"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正方形/長方形 46"/>
          <p:cNvSpPr/>
          <p:nvPr/>
        </p:nvSpPr>
        <p:spPr>
          <a:xfrm>
            <a:off x="1979712" y="1556792"/>
            <a:ext cx="1296144" cy="345638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実験方法</a:t>
            </a:r>
            <a:endParaRPr kumimoji="1" lang="ja-JP" altLang="en-US" dirty="0"/>
          </a:p>
        </p:txBody>
      </p:sp>
      <p:pic>
        <p:nvPicPr>
          <p:cNvPr id="1026" name="Picture 2" descr="C:\Users\y-kasima\AppData\Local\Microsoft\Windows\Temporary Internet Files\Content.IE5\4QOCDHPK\MC900295555[1].wmf"/>
          <p:cNvPicPr>
            <a:picLocks noChangeAspect="1" noChangeArrowheads="1"/>
          </p:cNvPicPr>
          <p:nvPr/>
        </p:nvPicPr>
        <p:blipFill>
          <a:blip r:embed="rId3" cstate="print"/>
          <a:srcRect/>
          <a:stretch>
            <a:fillRect/>
          </a:stretch>
        </p:blipFill>
        <p:spPr bwMode="auto">
          <a:xfrm>
            <a:off x="179512" y="2564904"/>
            <a:ext cx="1152128" cy="1754863"/>
          </a:xfrm>
          <a:prstGeom prst="rect">
            <a:avLst/>
          </a:prstGeom>
          <a:noFill/>
        </p:spPr>
      </p:pic>
      <p:sp>
        <p:nvSpPr>
          <p:cNvPr id="5" name="右矢印 4"/>
          <p:cNvSpPr/>
          <p:nvPr/>
        </p:nvSpPr>
        <p:spPr>
          <a:xfrm>
            <a:off x="1259632" y="2420888"/>
            <a:ext cx="792088" cy="2592288"/>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t>手順１．ライセンスの特定</a:t>
            </a:r>
            <a:endParaRPr kumimoji="1" lang="ja-JP" altLang="en-US" sz="1200" dirty="0"/>
          </a:p>
        </p:txBody>
      </p:sp>
      <p:sp>
        <p:nvSpPr>
          <p:cNvPr id="6" name="テキスト ボックス 5"/>
          <p:cNvSpPr txBox="1"/>
          <p:nvPr/>
        </p:nvSpPr>
        <p:spPr>
          <a:xfrm>
            <a:off x="0" y="4293096"/>
            <a:ext cx="1582484" cy="646331"/>
          </a:xfrm>
          <a:prstGeom prst="rect">
            <a:avLst/>
          </a:prstGeom>
          <a:noFill/>
        </p:spPr>
        <p:txBody>
          <a:bodyPr wrap="none" rtlCol="0">
            <a:spAutoFit/>
          </a:bodyPr>
          <a:lstStyle/>
          <a:p>
            <a:pPr algn="ctr"/>
            <a:r>
              <a:rPr kumimoji="1" lang="ja-JP" altLang="en-US" dirty="0" smtClean="0"/>
              <a:t>ソースファイル</a:t>
            </a:r>
            <a:endParaRPr kumimoji="1" lang="en-US" altLang="ja-JP" dirty="0" smtClean="0"/>
          </a:p>
          <a:p>
            <a:pPr algn="ctr"/>
            <a:r>
              <a:rPr kumimoji="1" lang="ja-JP" altLang="en-US" dirty="0" smtClean="0"/>
              <a:t>集合</a:t>
            </a:r>
            <a:endParaRPr kumimoji="1" lang="ja-JP" altLang="en-US" dirty="0"/>
          </a:p>
        </p:txBody>
      </p:sp>
      <p:sp>
        <p:nvSpPr>
          <p:cNvPr id="25" name="右矢印 24"/>
          <p:cNvSpPr/>
          <p:nvPr/>
        </p:nvSpPr>
        <p:spPr>
          <a:xfrm>
            <a:off x="3275856" y="2420888"/>
            <a:ext cx="936104" cy="2592288"/>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t>手順２．コードクローンの検出</a:t>
            </a:r>
            <a:endParaRPr kumimoji="1" lang="ja-JP" altLang="en-US" sz="1400" dirty="0"/>
          </a:p>
        </p:txBody>
      </p:sp>
      <p:sp>
        <p:nvSpPr>
          <p:cNvPr id="29" name="正方形/長方形 28"/>
          <p:cNvSpPr/>
          <p:nvPr/>
        </p:nvSpPr>
        <p:spPr>
          <a:xfrm>
            <a:off x="4211960" y="1700808"/>
            <a:ext cx="2376264" cy="410445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30" name="正方形/長方形 29"/>
          <p:cNvSpPr/>
          <p:nvPr/>
        </p:nvSpPr>
        <p:spPr>
          <a:xfrm>
            <a:off x="4427984" y="2060848"/>
            <a:ext cx="2016224" cy="1368152"/>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dirty="0"/>
          </a:p>
        </p:txBody>
      </p:sp>
      <p:sp>
        <p:nvSpPr>
          <p:cNvPr id="31" name="Document"/>
          <p:cNvSpPr>
            <a:spLocks noEditPoints="1" noChangeArrowheads="1"/>
          </p:cNvSpPr>
          <p:nvPr/>
        </p:nvSpPr>
        <p:spPr bwMode="auto">
          <a:xfrm>
            <a:off x="4499992" y="2420888"/>
            <a:ext cx="634907" cy="90487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2" name="テキスト ボックス 31"/>
          <p:cNvSpPr txBox="1"/>
          <p:nvPr/>
        </p:nvSpPr>
        <p:spPr>
          <a:xfrm>
            <a:off x="4644008" y="1700808"/>
            <a:ext cx="1584176" cy="369332"/>
          </a:xfrm>
          <a:prstGeom prst="rect">
            <a:avLst/>
          </a:prstGeom>
          <a:noFill/>
        </p:spPr>
        <p:txBody>
          <a:bodyPr wrap="square" rtlCol="0">
            <a:spAutoFit/>
          </a:bodyPr>
          <a:lstStyle/>
          <a:p>
            <a:r>
              <a:rPr lang="ja-JP" altLang="en-US" dirty="0" smtClean="0"/>
              <a:t>ソフトウェア</a:t>
            </a:r>
            <a:r>
              <a:rPr lang="en-US" altLang="ja-JP" dirty="0" smtClean="0"/>
              <a:t>X</a:t>
            </a:r>
            <a:endParaRPr kumimoji="1" lang="en-US" altLang="ja-JP" dirty="0" smtClean="0"/>
          </a:p>
        </p:txBody>
      </p:sp>
      <p:sp>
        <p:nvSpPr>
          <p:cNvPr id="33" name="正方形/長方形 32"/>
          <p:cNvSpPr/>
          <p:nvPr/>
        </p:nvSpPr>
        <p:spPr>
          <a:xfrm>
            <a:off x="4427984" y="4149080"/>
            <a:ext cx="2016224" cy="129614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35" name="Document"/>
          <p:cNvSpPr>
            <a:spLocks noEditPoints="1" noChangeArrowheads="1"/>
          </p:cNvSpPr>
          <p:nvPr/>
        </p:nvSpPr>
        <p:spPr bwMode="auto">
          <a:xfrm>
            <a:off x="5580112" y="2420888"/>
            <a:ext cx="634907" cy="90487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6" name="Document"/>
          <p:cNvSpPr>
            <a:spLocks noEditPoints="1" noChangeArrowheads="1"/>
          </p:cNvSpPr>
          <p:nvPr/>
        </p:nvSpPr>
        <p:spPr bwMode="auto">
          <a:xfrm>
            <a:off x="4499992" y="4437112"/>
            <a:ext cx="634907" cy="90487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7" name="Document"/>
          <p:cNvSpPr>
            <a:spLocks noEditPoints="1" noChangeArrowheads="1"/>
          </p:cNvSpPr>
          <p:nvPr/>
        </p:nvSpPr>
        <p:spPr bwMode="auto">
          <a:xfrm>
            <a:off x="5652120" y="4437112"/>
            <a:ext cx="634907" cy="90487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032" name="Documents"/>
          <p:cNvSpPr>
            <a:spLocks noEditPoints="1" noChangeArrowheads="1"/>
          </p:cNvSpPr>
          <p:nvPr/>
        </p:nvSpPr>
        <p:spPr bwMode="auto">
          <a:xfrm>
            <a:off x="2123728" y="1916832"/>
            <a:ext cx="864096" cy="1008112"/>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033" name="Documents"/>
          <p:cNvSpPr>
            <a:spLocks noEditPoints="1" noChangeArrowheads="1"/>
          </p:cNvSpPr>
          <p:nvPr/>
        </p:nvSpPr>
        <p:spPr bwMode="auto">
          <a:xfrm>
            <a:off x="2123728" y="3501008"/>
            <a:ext cx="864096" cy="1008112"/>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6" name="Documents"/>
          <p:cNvSpPr>
            <a:spLocks noEditPoints="1" noChangeArrowheads="1"/>
          </p:cNvSpPr>
          <p:nvPr/>
        </p:nvSpPr>
        <p:spPr bwMode="auto">
          <a:xfrm>
            <a:off x="2123728" y="5445224"/>
            <a:ext cx="864096" cy="1008112"/>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9" name="正方形/長方形 48"/>
          <p:cNvSpPr/>
          <p:nvPr/>
        </p:nvSpPr>
        <p:spPr>
          <a:xfrm>
            <a:off x="4572000" y="2564904"/>
            <a:ext cx="432048"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4572000" y="4869160"/>
            <a:ext cx="432048"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p:cNvSpPr/>
          <p:nvPr/>
        </p:nvSpPr>
        <p:spPr>
          <a:xfrm>
            <a:off x="5724128" y="4581128"/>
            <a:ext cx="432048"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3" name="直線コネクタ 52"/>
          <p:cNvCxnSpPr>
            <a:stCxn id="49" idx="2"/>
            <a:endCxn id="50" idx="0"/>
          </p:cNvCxnSpPr>
          <p:nvPr/>
        </p:nvCxnSpPr>
        <p:spPr>
          <a:xfrm rot="5400000">
            <a:off x="3743908" y="3825044"/>
            <a:ext cx="2088232" cy="0"/>
          </a:xfrm>
          <a:prstGeom prst="line">
            <a:avLst/>
          </a:prstGeom>
        </p:spPr>
        <p:style>
          <a:lnRef idx="1">
            <a:schemeClr val="dk1"/>
          </a:lnRef>
          <a:fillRef idx="0">
            <a:schemeClr val="dk1"/>
          </a:fillRef>
          <a:effectRef idx="0">
            <a:schemeClr val="dk1"/>
          </a:effectRef>
          <a:fontRef idx="minor">
            <a:schemeClr val="tx1"/>
          </a:fontRef>
        </p:style>
      </p:cxnSp>
      <p:cxnSp>
        <p:nvCxnSpPr>
          <p:cNvPr id="56" name="直線コネクタ 55"/>
          <p:cNvCxnSpPr>
            <a:stCxn id="49" idx="2"/>
            <a:endCxn id="51" idx="0"/>
          </p:cNvCxnSpPr>
          <p:nvPr/>
        </p:nvCxnSpPr>
        <p:spPr>
          <a:xfrm rot="16200000" flipH="1">
            <a:off x="4463988" y="3104964"/>
            <a:ext cx="1800200" cy="1152128"/>
          </a:xfrm>
          <a:prstGeom prst="line">
            <a:avLst/>
          </a:prstGeom>
        </p:spPr>
        <p:style>
          <a:lnRef idx="1">
            <a:schemeClr val="dk1"/>
          </a:lnRef>
          <a:fillRef idx="0">
            <a:schemeClr val="dk1"/>
          </a:fillRef>
          <a:effectRef idx="0">
            <a:schemeClr val="dk1"/>
          </a:effectRef>
          <a:fontRef idx="minor">
            <a:schemeClr val="tx1"/>
          </a:fontRef>
        </p:style>
      </p:cxnSp>
      <p:sp>
        <p:nvSpPr>
          <p:cNvPr id="34" name="テキスト ボックス 33"/>
          <p:cNvSpPr txBox="1"/>
          <p:nvPr/>
        </p:nvSpPr>
        <p:spPr>
          <a:xfrm>
            <a:off x="4644008" y="3789040"/>
            <a:ext cx="1584176" cy="369332"/>
          </a:xfrm>
          <a:prstGeom prst="rect">
            <a:avLst/>
          </a:prstGeom>
          <a:solidFill>
            <a:schemeClr val="bg1"/>
          </a:solidFill>
        </p:spPr>
        <p:txBody>
          <a:bodyPr wrap="square" rtlCol="0">
            <a:spAutoFit/>
          </a:bodyPr>
          <a:lstStyle/>
          <a:p>
            <a:r>
              <a:rPr lang="ja-JP" altLang="en-US" dirty="0" smtClean="0"/>
              <a:t>ソフトウェア</a:t>
            </a:r>
            <a:r>
              <a:rPr lang="en-US" altLang="ja-JP" dirty="0" smtClean="0"/>
              <a:t>Y</a:t>
            </a:r>
            <a:endParaRPr kumimoji="1" lang="ja-JP" altLang="en-US" dirty="0"/>
          </a:p>
        </p:txBody>
      </p:sp>
      <p:sp>
        <p:nvSpPr>
          <p:cNvPr id="60" name="右矢印 59"/>
          <p:cNvSpPr/>
          <p:nvPr/>
        </p:nvSpPr>
        <p:spPr>
          <a:xfrm>
            <a:off x="6588224" y="2564904"/>
            <a:ext cx="864096" cy="2952328"/>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smtClean="0"/>
              <a:t>手順３．コードクローンの数え上げ</a:t>
            </a:r>
            <a:endParaRPr kumimoji="1" lang="ja-JP" altLang="en-US" sz="1200" dirty="0"/>
          </a:p>
        </p:txBody>
      </p:sp>
      <p:sp>
        <p:nvSpPr>
          <p:cNvPr id="62" name="テキスト ボックス 61"/>
          <p:cNvSpPr txBox="1"/>
          <p:nvPr/>
        </p:nvSpPr>
        <p:spPr>
          <a:xfrm>
            <a:off x="7452320" y="2564904"/>
            <a:ext cx="1691680" cy="738664"/>
          </a:xfrm>
          <a:prstGeom prst="rect">
            <a:avLst/>
          </a:prstGeom>
          <a:noFill/>
        </p:spPr>
        <p:txBody>
          <a:bodyPr wrap="square" rtlCol="0">
            <a:spAutoFit/>
          </a:bodyPr>
          <a:lstStyle/>
          <a:p>
            <a:r>
              <a:rPr lang="ja-JP" altLang="en-US" sz="1400" dirty="0" smtClean="0"/>
              <a:t>ライセンス</a:t>
            </a:r>
            <a:r>
              <a:rPr lang="en-US" altLang="ja-JP" sz="1400" dirty="0" smtClean="0"/>
              <a:t>A</a:t>
            </a:r>
            <a:r>
              <a:rPr lang="ja-JP" altLang="en-US" sz="1400" dirty="0" smtClean="0"/>
              <a:t>が含まれるクローンセットの集合</a:t>
            </a:r>
            <a:endParaRPr kumimoji="1" lang="ja-JP" altLang="en-US" sz="1400" dirty="0"/>
          </a:p>
        </p:txBody>
      </p:sp>
      <p:sp>
        <p:nvSpPr>
          <p:cNvPr id="41" name="スライド番号プレースホルダ 40"/>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graphicFrame>
        <p:nvGraphicFramePr>
          <p:cNvPr id="48" name="表 47"/>
          <p:cNvGraphicFramePr>
            <a:graphicFrameLocks noGrp="1"/>
          </p:cNvGraphicFramePr>
          <p:nvPr/>
        </p:nvGraphicFramePr>
        <p:xfrm>
          <a:off x="7452320" y="3356992"/>
          <a:ext cx="1691680" cy="1350306"/>
        </p:xfrm>
        <a:graphic>
          <a:graphicData uri="http://schemas.openxmlformats.org/drawingml/2006/table">
            <a:tbl>
              <a:tblPr firstRow="1" bandRow="1">
                <a:tableStyleId>{073A0DAA-6AF3-43AB-8588-CEC1D06C72B9}</a:tableStyleId>
              </a:tblPr>
              <a:tblGrid>
                <a:gridCol w="1038598"/>
                <a:gridCol w="653082"/>
              </a:tblGrid>
              <a:tr h="227314">
                <a:tc>
                  <a:txBody>
                    <a:bodyPr/>
                    <a:lstStyle/>
                    <a:p>
                      <a:r>
                        <a:rPr kumimoji="1" lang="ja-JP" altLang="en-US" sz="1200" dirty="0" smtClean="0"/>
                        <a:t>ライセンス</a:t>
                      </a:r>
                      <a:endParaRPr kumimoji="1" lang="ja-JP" altLang="en-US" sz="1200" dirty="0"/>
                    </a:p>
                  </a:txBody>
                  <a:tcPr/>
                </a:tc>
                <a:tc>
                  <a:txBody>
                    <a:bodyPr/>
                    <a:lstStyle/>
                    <a:p>
                      <a:r>
                        <a:rPr kumimoji="1" lang="en-US" altLang="ja-JP" sz="1200" dirty="0" smtClean="0"/>
                        <a:t>#</a:t>
                      </a:r>
                      <a:r>
                        <a:rPr kumimoji="1" lang="ja-JP" altLang="en-US" sz="1200" dirty="0" smtClean="0"/>
                        <a:t>コード片</a:t>
                      </a:r>
                      <a:endParaRPr kumimoji="1" lang="ja-JP" altLang="en-US" sz="1200" dirty="0"/>
                    </a:p>
                  </a:txBody>
                  <a:tcPr/>
                </a:tc>
              </a:tr>
              <a:tr h="344466">
                <a:tc>
                  <a:txBody>
                    <a:bodyPr/>
                    <a:lstStyle/>
                    <a:p>
                      <a:r>
                        <a:rPr kumimoji="1" lang="ja-JP" altLang="en-US" sz="1200" dirty="0" smtClean="0"/>
                        <a:t>ライセンス</a:t>
                      </a:r>
                      <a:r>
                        <a:rPr kumimoji="1" lang="en-US" altLang="ja-JP" sz="1200" dirty="0" smtClean="0"/>
                        <a:t>A</a:t>
                      </a:r>
                      <a:endParaRPr kumimoji="1" lang="ja-JP" altLang="en-US" sz="1200" dirty="0"/>
                    </a:p>
                  </a:txBody>
                  <a:tcPr/>
                </a:tc>
                <a:tc>
                  <a:txBody>
                    <a:bodyPr/>
                    <a:lstStyle/>
                    <a:p>
                      <a:r>
                        <a:rPr kumimoji="1" lang="en-US" altLang="ja-JP" sz="1200" dirty="0" smtClean="0"/>
                        <a:t>10</a:t>
                      </a:r>
                      <a:endParaRPr kumimoji="1" lang="ja-JP" altLang="en-US" sz="1200" dirty="0"/>
                    </a:p>
                  </a:txBody>
                  <a:tcPr/>
                </a:tc>
              </a:tr>
              <a:tr h="227314">
                <a:tc>
                  <a:txBody>
                    <a:bodyPr/>
                    <a:lstStyle/>
                    <a:p>
                      <a:r>
                        <a:rPr kumimoji="1" lang="ja-JP" altLang="en-US" sz="1200" dirty="0" smtClean="0"/>
                        <a:t>ライセンス</a:t>
                      </a:r>
                      <a:r>
                        <a:rPr kumimoji="1" lang="en-US" altLang="ja-JP" sz="1200" dirty="0" smtClean="0"/>
                        <a:t>B</a:t>
                      </a:r>
                      <a:endParaRPr kumimoji="1" lang="ja-JP" altLang="en-US" sz="1200" dirty="0"/>
                    </a:p>
                  </a:txBody>
                  <a:tcPr/>
                </a:tc>
                <a:tc>
                  <a:txBody>
                    <a:bodyPr/>
                    <a:lstStyle/>
                    <a:p>
                      <a:r>
                        <a:rPr kumimoji="1" lang="en-US" altLang="ja-JP" sz="1200" dirty="0" smtClean="0"/>
                        <a:t>3</a:t>
                      </a:r>
                      <a:endParaRPr kumimoji="1" lang="ja-JP" altLang="en-US" sz="1200" dirty="0"/>
                    </a:p>
                  </a:txBody>
                  <a:tcPr/>
                </a:tc>
              </a:tr>
              <a:tr h="227314">
                <a:tc>
                  <a:txBody>
                    <a:bodyPr/>
                    <a:lstStyle/>
                    <a:p>
                      <a:r>
                        <a:rPr kumimoji="1" lang="en-US" altLang="ja-JP" sz="1200" dirty="0" smtClean="0"/>
                        <a:t>…</a:t>
                      </a:r>
                      <a:endParaRPr kumimoji="1" lang="ja-JP" altLang="en-US" sz="1200" dirty="0"/>
                    </a:p>
                  </a:txBody>
                  <a:tcPr/>
                </a:tc>
                <a:tc>
                  <a:txBody>
                    <a:bodyPr/>
                    <a:lstStyle/>
                    <a:p>
                      <a:r>
                        <a:rPr kumimoji="1" lang="en-US" altLang="ja-JP" sz="1200" dirty="0" smtClean="0"/>
                        <a:t>…</a:t>
                      </a:r>
                      <a:endParaRPr kumimoji="1" lang="ja-JP" altLang="en-US" sz="1200" dirty="0"/>
                    </a:p>
                  </a:txBody>
                  <a:tcPr/>
                </a:tc>
              </a:tr>
            </a:tbl>
          </a:graphicData>
        </a:graphic>
      </p:graphicFrame>
      <p:sp>
        <p:nvSpPr>
          <p:cNvPr id="52" name="正方形/長方形 51"/>
          <p:cNvSpPr/>
          <p:nvPr/>
        </p:nvSpPr>
        <p:spPr>
          <a:xfrm>
            <a:off x="2123728" y="5517232"/>
            <a:ext cx="864096" cy="21602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smtClean="0"/>
              <a:t>不明</a:t>
            </a:r>
            <a:endParaRPr kumimoji="1" lang="ja-JP" altLang="en-US" sz="1400" dirty="0"/>
          </a:p>
        </p:txBody>
      </p:sp>
      <p:sp>
        <p:nvSpPr>
          <p:cNvPr id="54" name="正方形/長方形 53"/>
          <p:cNvSpPr/>
          <p:nvPr/>
        </p:nvSpPr>
        <p:spPr>
          <a:xfrm>
            <a:off x="2051720" y="1916832"/>
            <a:ext cx="1152128" cy="21602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smtClean="0"/>
              <a:t>ライセンス</a:t>
            </a:r>
            <a:r>
              <a:rPr kumimoji="1" lang="en-US" altLang="ja-JP" sz="1400" dirty="0" smtClean="0"/>
              <a:t>A</a:t>
            </a:r>
            <a:endParaRPr kumimoji="1" lang="ja-JP" altLang="en-US" sz="1400" dirty="0"/>
          </a:p>
        </p:txBody>
      </p:sp>
      <p:sp>
        <p:nvSpPr>
          <p:cNvPr id="55" name="正方形/長方形 54"/>
          <p:cNvSpPr/>
          <p:nvPr/>
        </p:nvSpPr>
        <p:spPr>
          <a:xfrm>
            <a:off x="2051720" y="3501008"/>
            <a:ext cx="1152128" cy="21602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smtClean="0"/>
              <a:t>ライセンス</a:t>
            </a:r>
            <a:r>
              <a:rPr lang="en-US" altLang="ja-JP" sz="1400" dirty="0" smtClean="0"/>
              <a:t>B</a:t>
            </a:r>
            <a:endParaRPr kumimoji="1" lang="ja-JP" altLang="en-US" sz="1400" dirty="0"/>
          </a:p>
        </p:txBody>
      </p:sp>
      <p:sp>
        <p:nvSpPr>
          <p:cNvPr id="57" name="正方形/長方形 56"/>
          <p:cNvSpPr/>
          <p:nvPr/>
        </p:nvSpPr>
        <p:spPr>
          <a:xfrm>
            <a:off x="4355976" y="2276872"/>
            <a:ext cx="1008112" cy="21602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t>ライセンス</a:t>
            </a:r>
            <a:r>
              <a:rPr kumimoji="1" lang="en-US" altLang="ja-JP" sz="1200" dirty="0" smtClean="0"/>
              <a:t>A</a:t>
            </a:r>
            <a:endParaRPr kumimoji="1" lang="ja-JP" altLang="en-US" sz="1200" dirty="0"/>
          </a:p>
        </p:txBody>
      </p:sp>
      <p:sp>
        <p:nvSpPr>
          <p:cNvPr id="58" name="正方形/長方形 57"/>
          <p:cNvSpPr/>
          <p:nvPr/>
        </p:nvSpPr>
        <p:spPr>
          <a:xfrm>
            <a:off x="5436096" y="2276872"/>
            <a:ext cx="1008112" cy="21602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t>ライセンス</a:t>
            </a:r>
            <a:r>
              <a:rPr kumimoji="1" lang="en-US" altLang="ja-JP" sz="1200" dirty="0" smtClean="0"/>
              <a:t>A</a:t>
            </a:r>
            <a:endParaRPr kumimoji="1" lang="ja-JP" altLang="en-US" sz="1200" dirty="0"/>
          </a:p>
        </p:txBody>
      </p:sp>
      <p:sp>
        <p:nvSpPr>
          <p:cNvPr id="59" name="正方形/長方形 58"/>
          <p:cNvSpPr/>
          <p:nvPr/>
        </p:nvSpPr>
        <p:spPr>
          <a:xfrm>
            <a:off x="4427984" y="4293096"/>
            <a:ext cx="1008112" cy="21602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t>ライセンス</a:t>
            </a:r>
            <a:r>
              <a:rPr kumimoji="1" lang="en-US" altLang="ja-JP" sz="1200" dirty="0" smtClean="0"/>
              <a:t>A</a:t>
            </a:r>
            <a:endParaRPr kumimoji="1" lang="ja-JP" altLang="en-US" sz="1200" dirty="0"/>
          </a:p>
        </p:txBody>
      </p:sp>
      <p:sp>
        <p:nvSpPr>
          <p:cNvPr id="61" name="正方形/長方形 60"/>
          <p:cNvSpPr/>
          <p:nvPr/>
        </p:nvSpPr>
        <p:spPr>
          <a:xfrm>
            <a:off x="5508104" y="4293096"/>
            <a:ext cx="1008112" cy="21602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t>ライセンス</a:t>
            </a:r>
            <a:r>
              <a:rPr lang="en-US" altLang="ja-JP" sz="1200" dirty="0" smtClean="0"/>
              <a:t>B</a:t>
            </a:r>
            <a:endParaRPr kumimoji="1" lang="ja-JP" altLang="en-US"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手順１．ライセンス</a:t>
            </a:r>
            <a:r>
              <a:rPr lang="ja-JP" altLang="en-US" dirty="0" smtClean="0"/>
              <a:t>の特定</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en-US" altLang="ja-JP" dirty="0" smtClean="0"/>
              <a:t>Ninka[1]</a:t>
            </a:r>
            <a:r>
              <a:rPr kumimoji="1" lang="ja-JP" altLang="en-US" dirty="0" smtClean="0"/>
              <a:t>を利用</a:t>
            </a:r>
            <a:endParaRPr kumimoji="1" lang="en-US" altLang="ja-JP" dirty="0" smtClean="0"/>
          </a:p>
          <a:p>
            <a:pPr lvl="1"/>
            <a:r>
              <a:rPr kumimoji="1" lang="ja-JP" altLang="en-US" dirty="0" smtClean="0"/>
              <a:t>ファイル中のライセンス記述を解析し，ライセンスの特定を行う</a:t>
            </a:r>
            <a:r>
              <a:rPr lang="ja-JP" altLang="en-US" dirty="0" smtClean="0"/>
              <a:t>ツール</a:t>
            </a:r>
            <a:endParaRPr lang="en-US" altLang="ja-JP" dirty="0" smtClean="0"/>
          </a:p>
          <a:p>
            <a:pPr lvl="1"/>
            <a:r>
              <a:rPr lang="ja-JP" altLang="en-US" dirty="0" smtClean="0"/>
              <a:t>特定されたライセンスが間違っている可能性は低い</a:t>
            </a:r>
            <a:endParaRPr lang="en-US" altLang="ja-JP" dirty="0" smtClean="0"/>
          </a:p>
          <a:p>
            <a:r>
              <a:rPr lang="ja-JP" altLang="en-US" dirty="0" smtClean="0"/>
              <a:t>ライセンスの特定が出来なかったファイルは対象から除外</a:t>
            </a:r>
            <a:endParaRPr lang="en-US" altLang="ja-JP" dirty="0" smtClean="0"/>
          </a:p>
          <a:p>
            <a:pPr lvl="1"/>
            <a:r>
              <a:rPr lang="ja-JP" altLang="en-US" dirty="0" smtClean="0"/>
              <a:t>ライセンス記述が無いファイル</a:t>
            </a:r>
            <a:endParaRPr lang="en-US" altLang="ja-JP" dirty="0" smtClean="0"/>
          </a:p>
          <a:p>
            <a:pPr lvl="1"/>
            <a:r>
              <a:rPr lang="ja-JP" altLang="en-US" dirty="0" smtClean="0"/>
              <a:t>未知のライセンス記述が使用されているファイル</a:t>
            </a:r>
            <a:endParaRPr lang="en-US" altLang="ja-JP" dirty="0" smtClean="0"/>
          </a:p>
          <a:p>
            <a:pPr lvl="1"/>
            <a:endParaRPr lang="en-US" altLang="ja-JP" dirty="0" smtClean="0"/>
          </a:p>
          <a:p>
            <a:pPr>
              <a:buNone/>
            </a:pPr>
            <a:r>
              <a:rPr lang="en-US" altLang="ja-JP" sz="1300" dirty="0" smtClean="0"/>
              <a:t>[1] D. M. German, Y. </a:t>
            </a:r>
            <a:r>
              <a:rPr lang="en-US" altLang="ja-JP" sz="1300" dirty="0" err="1" smtClean="0"/>
              <a:t>Manabe</a:t>
            </a:r>
            <a:r>
              <a:rPr lang="en-US" altLang="ja-JP" sz="1300" dirty="0" smtClean="0"/>
              <a:t> and K. Inoue: “A sentence-matching method for automatic license identification of </a:t>
            </a:r>
            <a:r>
              <a:rPr lang="fr-FR" altLang="ja-JP" sz="1300" dirty="0" smtClean="0"/>
              <a:t>source code files”, ASE 2010, pp. 437–446 (2010)</a:t>
            </a:r>
            <a:endParaRPr kumimoji="1" lang="en-US" altLang="ja-JP" sz="1300"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5603</TotalTime>
  <Words>1840</Words>
  <Application>Microsoft Office PowerPoint</Application>
  <PresentationFormat>画面に合わせる (4:3)</PresentationFormat>
  <Paragraphs>356</Paragraphs>
  <Slides>23</Slides>
  <Notes>2</Notes>
  <HiddenSlides>1</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Sel-CoolMetal-white</vt:lpstr>
      <vt:lpstr>ソフトウェアライセンスが コピーアンドペーストによる 再利用に与える影響の調査</vt:lpstr>
      <vt:lpstr>ソフトウェア再利用</vt:lpstr>
      <vt:lpstr>オープンソースソフトウェアと ライセンス</vt:lpstr>
      <vt:lpstr>代表的なOSSライセンス</vt:lpstr>
      <vt:lpstr>ライセンスとC&amp;P</vt:lpstr>
      <vt:lpstr>C&amp;Pに対するライセンスの影響</vt:lpstr>
      <vt:lpstr>実験</vt:lpstr>
      <vt:lpstr>実験方法</vt:lpstr>
      <vt:lpstr>手順１．ライセンスの特定</vt:lpstr>
      <vt:lpstr>手順２．コードクローンの検出</vt:lpstr>
      <vt:lpstr>手順３．コードクローンの数え上げ</vt:lpstr>
      <vt:lpstr>実験対象</vt:lpstr>
      <vt:lpstr>実験対象中のライセンスの分布</vt:lpstr>
      <vt:lpstr>実験結果（BSD3）</vt:lpstr>
      <vt:lpstr>実験結果（Apachev2）</vt:lpstr>
      <vt:lpstr>実験結果（GPLv2+）</vt:lpstr>
      <vt:lpstr>各ライセンスのファイル数と コード片の数</vt:lpstr>
      <vt:lpstr>全体のまとめ</vt:lpstr>
      <vt:lpstr>妥当性</vt:lpstr>
      <vt:lpstr>大規模な対象への適用可能性</vt:lpstr>
      <vt:lpstr>まとめ</vt:lpstr>
      <vt:lpstr>今後の課題</vt:lpstr>
      <vt:lpstr>C&amp;Pの検出の近似</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ソフトウェアライセンスがコピーアンドペーストによる再利用に与える影響の調査</dc:title>
  <dc:creator>y-kasima</dc:creator>
  <cp:lastModifiedBy>y-kasima</cp:lastModifiedBy>
  <cp:revision>707</cp:revision>
  <dcterms:created xsi:type="dcterms:W3CDTF">2010-10-02T14:44:45Z</dcterms:created>
  <dcterms:modified xsi:type="dcterms:W3CDTF">2010-10-14T01:50:04Z</dcterms:modified>
</cp:coreProperties>
</file>