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82" r:id="rId3"/>
    <p:sldId id="280" r:id="rId4"/>
    <p:sldId id="272" r:id="rId5"/>
    <p:sldId id="264" r:id="rId6"/>
    <p:sldId id="265" r:id="rId7"/>
    <p:sldId id="291" r:id="rId8"/>
    <p:sldId id="292" r:id="rId9"/>
    <p:sldId id="293" r:id="rId10"/>
    <p:sldId id="294" r:id="rId11"/>
    <p:sldId id="310" r:id="rId12"/>
    <p:sldId id="267" r:id="rId13"/>
    <p:sldId id="296" r:id="rId14"/>
    <p:sldId id="300" r:id="rId15"/>
    <p:sldId id="295" r:id="rId16"/>
    <p:sldId id="301" r:id="rId17"/>
    <p:sldId id="302" r:id="rId18"/>
    <p:sldId id="307" r:id="rId19"/>
    <p:sldId id="303" r:id="rId20"/>
    <p:sldId id="315" r:id="rId21"/>
    <p:sldId id="306" r:id="rId22"/>
    <p:sldId id="304" r:id="rId23"/>
    <p:sldId id="314" r:id="rId24"/>
    <p:sldId id="305" r:id="rId25"/>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1010"/>
    <a:srgbClr val="FFCCCC"/>
    <a:srgbClr val="FCE5C2"/>
    <a:srgbClr val="FFCC99"/>
    <a:srgbClr val="FFFFCC"/>
    <a:srgbClr val="FFFF99"/>
    <a:srgbClr val="0033CC"/>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44" autoAdjust="0"/>
    <p:restoredTop sz="92222" autoAdjust="0"/>
  </p:normalViewPr>
  <p:slideViewPr>
    <p:cSldViewPr>
      <p:cViewPr varScale="1">
        <p:scale>
          <a:sx n="128" d="100"/>
          <a:sy n="128" d="100"/>
        </p:scale>
        <p:origin x="-36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saitoh\Documents\lab\output_evolution.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saitoh\Documents\lab\output_evolution.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a-saitoh\Documents\lab\output_evolution.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a-saitoh\Documents\lab\output_gimp.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plotArea>
      <c:layout/>
      <c:lineChart>
        <c:grouping val="standard"/>
        <c:ser>
          <c:idx val="0"/>
          <c:order val="0"/>
          <c:tx>
            <c:strRef>
              <c:f>Sheet3!$A$16</c:f>
              <c:strCache>
                <c:ptCount val="1"/>
                <c:pt idx="0">
                  <c:v>C_long</c:v>
                </c:pt>
              </c:strCache>
            </c:strRef>
          </c:tx>
          <c:spPr>
            <a:ln>
              <a:solidFill>
                <a:srgbClr val="F01010"/>
              </a:solidFill>
            </a:ln>
          </c:spPr>
          <c:marker>
            <c:symbol val="none"/>
          </c:marker>
          <c:cat>
            <c:numRef>
              <c:f>'C:\Users\a-saitoh\Documents\lab\[output.xlsx]Sheet2'!$D$20:$D$29</c:f>
              <c:numCache>
                <c:formatCode>General</c:formatCode>
                <c:ptCount val="10"/>
                <c:pt idx="0">
                  <c:v>0.1</c:v>
                </c:pt>
                <c:pt idx="1">
                  <c:v>0.2</c:v>
                </c:pt>
                <c:pt idx="2">
                  <c:v>0.30000000000000032</c:v>
                </c:pt>
                <c:pt idx="3">
                  <c:v>0.4</c:v>
                </c:pt>
                <c:pt idx="4">
                  <c:v>0.5</c:v>
                </c:pt>
                <c:pt idx="5">
                  <c:v>0.60000000000000064</c:v>
                </c:pt>
                <c:pt idx="6">
                  <c:v>0.70000000000000062</c:v>
                </c:pt>
                <c:pt idx="7">
                  <c:v>0.8</c:v>
                </c:pt>
                <c:pt idx="8">
                  <c:v>0.9</c:v>
                </c:pt>
                <c:pt idx="9">
                  <c:v>1</c:v>
                </c:pt>
              </c:numCache>
            </c:numRef>
          </c:cat>
          <c:val>
            <c:numRef>
              <c:f>'C:\Users\a-saitoh\Documents\lab\[output.xlsx]Sheet2'!$E$20:$E$29</c:f>
              <c:numCache>
                <c:formatCode>General</c:formatCode>
                <c:ptCount val="10"/>
                <c:pt idx="0">
                  <c:v>0.41203703703703676</c:v>
                </c:pt>
                <c:pt idx="1">
                  <c:v>0.60185185185185264</c:v>
                </c:pt>
                <c:pt idx="2">
                  <c:v>0.69907407407407696</c:v>
                </c:pt>
                <c:pt idx="3">
                  <c:v>0.77962962962963134</c:v>
                </c:pt>
                <c:pt idx="4">
                  <c:v>0.82777777777777772</c:v>
                </c:pt>
                <c:pt idx="5">
                  <c:v>0.85740740740740762</c:v>
                </c:pt>
                <c:pt idx="6">
                  <c:v>0.87129629629629779</c:v>
                </c:pt>
                <c:pt idx="7">
                  <c:v>0.89907407407407636</c:v>
                </c:pt>
                <c:pt idx="8">
                  <c:v>0.90925925925925921</c:v>
                </c:pt>
                <c:pt idx="9">
                  <c:v>1</c:v>
                </c:pt>
              </c:numCache>
            </c:numRef>
          </c:val>
        </c:ser>
        <c:ser>
          <c:idx val="1"/>
          <c:order val="1"/>
          <c:tx>
            <c:strRef>
              <c:f>Sheet3!$A$17</c:f>
              <c:strCache>
                <c:ptCount val="1"/>
                <c:pt idx="0">
                  <c:v>C_short</c:v>
                </c:pt>
              </c:strCache>
            </c:strRef>
          </c:tx>
          <c:marker>
            <c:symbol val="none"/>
          </c:marker>
          <c:cat>
            <c:numRef>
              <c:f>'C:\Users\a-saitoh\Documents\lab\[output.xlsx]Sheet2'!$D$20:$D$29</c:f>
              <c:numCache>
                <c:formatCode>General</c:formatCode>
                <c:ptCount val="10"/>
                <c:pt idx="0">
                  <c:v>0.1</c:v>
                </c:pt>
                <c:pt idx="1">
                  <c:v>0.2</c:v>
                </c:pt>
                <c:pt idx="2">
                  <c:v>0.30000000000000032</c:v>
                </c:pt>
                <c:pt idx="3">
                  <c:v>0.4</c:v>
                </c:pt>
                <c:pt idx="4">
                  <c:v>0.5</c:v>
                </c:pt>
                <c:pt idx="5">
                  <c:v>0.60000000000000064</c:v>
                </c:pt>
                <c:pt idx="6">
                  <c:v>0.70000000000000062</c:v>
                </c:pt>
                <c:pt idx="7">
                  <c:v>0.8</c:v>
                </c:pt>
                <c:pt idx="8">
                  <c:v>0.9</c:v>
                </c:pt>
                <c:pt idx="9">
                  <c:v>1</c:v>
                </c:pt>
              </c:numCache>
            </c:numRef>
          </c:cat>
          <c:val>
            <c:numRef>
              <c:f>'C:\Users\a-saitoh\Documents\lab\[output.xlsx]Sheet2'!$F$20:$F$29</c:f>
              <c:numCache>
                <c:formatCode>General</c:formatCode>
                <c:ptCount val="10"/>
                <c:pt idx="0">
                  <c:v>0.37202230106437029</c:v>
                </c:pt>
                <c:pt idx="1">
                  <c:v>0.501773948302078</c:v>
                </c:pt>
                <c:pt idx="2">
                  <c:v>0.5691839837810424</c:v>
                </c:pt>
                <c:pt idx="3">
                  <c:v>0.61226558540293818</c:v>
                </c:pt>
                <c:pt idx="4">
                  <c:v>0.65838824125696849</c:v>
                </c:pt>
                <c:pt idx="5">
                  <c:v>0.68373035985808561</c:v>
                </c:pt>
                <c:pt idx="6">
                  <c:v>0.72883933096806963</c:v>
                </c:pt>
                <c:pt idx="7">
                  <c:v>0.7764825139381647</c:v>
                </c:pt>
                <c:pt idx="8">
                  <c:v>0.7942219969589458</c:v>
                </c:pt>
                <c:pt idx="9">
                  <c:v>1</c:v>
                </c:pt>
              </c:numCache>
            </c:numRef>
          </c:val>
        </c:ser>
        <c:marker val="1"/>
        <c:axId val="230501376"/>
        <c:axId val="230582912"/>
      </c:lineChart>
      <c:catAx>
        <c:axId val="230501376"/>
        <c:scaling>
          <c:orientation val="minMax"/>
        </c:scaling>
        <c:axPos val="b"/>
        <c:numFmt formatCode="General" sourceLinked="1"/>
        <c:majorTickMark val="none"/>
        <c:tickLblPos val="nextTo"/>
        <c:crossAx val="230582912"/>
        <c:crosses val="autoZero"/>
        <c:auto val="1"/>
        <c:lblAlgn val="ctr"/>
        <c:lblOffset val="100"/>
      </c:catAx>
      <c:valAx>
        <c:axId val="230582912"/>
        <c:scaling>
          <c:orientation val="minMax"/>
        </c:scaling>
        <c:axPos val="l"/>
        <c:majorGridlines/>
        <c:numFmt formatCode="General" sourceLinked="1"/>
        <c:tickLblPos val="nextTo"/>
        <c:crossAx val="230501376"/>
        <c:crosses val="autoZero"/>
        <c:crossBetween val="between"/>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strRef>
              <c:f>Sheet3!$A$16</c:f>
              <c:strCache>
                <c:ptCount val="1"/>
                <c:pt idx="0">
                  <c:v>C_long</c:v>
                </c:pt>
              </c:strCache>
            </c:strRef>
          </c:tx>
          <c:spPr>
            <a:ln>
              <a:solidFill>
                <a:srgbClr val="F01010"/>
              </a:solidFill>
            </a:ln>
          </c:spPr>
          <c:marker>
            <c:symbol val="none"/>
          </c:marker>
          <c:cat>
            <c:numRef>
              <c:f>Sheet3!$E$2:$E$11</c:f>
              <c:numCache>
                <c:formatCode>General</c:formatCode>
                <c:ptCount val="10"/>
                <c:pt idx="0">
                  <c:v>0.1</c:v>
                </c:pt>
                <c:pt idx="1">
                  <c:v>0.2</c:v>
                </c:pt>
                <c:pt idx="2">
                  <c:v>0.30000000000000032</c:v>
                </c:pt>
                <c:pt idx="3">
                  <c:v>0.4</c:v>
                </c:pt>
                <c:pt idx="4">
                  <c:v>0.5</c:v>
                </c:pt>
                <c:pt idx="5">
                  <c:v>0.60000000000000064</c:v>
                </c:pt>
                <c:pt idx="6">
                  <c:v>0.70000000000000062</c:v>
                </c:pt>
                <c:pt idx="7">
                  <c:v>0.8</c:v>
                </c:pt>
                <c:pt idx="8">
                  <c:v>0.9</c:v>
                </c:pt>
                <c:pt idx="9">
                  <c:v>1</c:v>
                </c:pt>
              </c:numCache>
            </c:numRef>
          </c:cat>
          <c:val>
            <c:numRef>
              <c:f>Sheet3!$C$2:$C$11</c:f>
              <c:numCache>
                <c:formatCode>0.00%</c:formatCode>
                <c:ptCount val="10"/>
                <c:pt idx="0" formatCode="General">
                  <c:v>0.26545454545454561</c:v>
                </c:pt>
                <c:pt idx="1">
                  <c:v>0.54545454545454541</c:v>
                </c:pt>
                <c:pt idx="2">
                  <c:v>0.69272727272727275</c:v>
                </c:pt>
                <c:pt idx="3">
                  <c:v>0.77272727272727415</c:v>
                </c:pt>
                <c:pt idx="4">
                  <c:v>0.82000000000000062</c:v>
                </c:pt>
                <c:pt idx="5">
                  <c:v>0.84000000000000064</c:v>
                </c:pt>
                <c:pt idx="6">
                  <c:v>0.86181818181818182</c:v>
                </c:pt>
                <c:pt idx="7">
                  <c:v>0.88363636363636244</c:v>
                </c:pt>
                <c:pt idx="8">
                  <c:v>0.89818181818181864</c:v>
                </c:pt>
                <c:pt idx="9">
                  <c:v>1</c:v>
                </c:pt>
              </c:numCache>
            </c:numRef>
          </c:val>
        </c:ser>
        <c:ser>
          <c:idx val="1"/>
          <c:order val="1"/>
          <c:tx>
            <c:strRef>
              <c:f>Sheet3!$A$17</c:f>
              <c:strCache>
                <c:ptCount val="1"/>
                <c:pt idx="0">
                  <c:v>C_short</c:v>
                </c:pt>
              </c:strCache>
            </c:strRef>
          </c:tx>
          <c:marker>
            <c:symbol val="none"/>
          </c:marker>
          <c:cat>
            <c:numRef>
              <c:f>Sheet3!$E$2:$E$11</c:f>
              <c:numCache>
                <c:formatCode>General</c:formatCode>
                <c:ptCount val="10"/>
                <c:pt idx="0">
                  <c:v>0.1</c:v>
                </c:pt>
                <c:pt idx="1">
                  <c:v>0.2</c:v>
                </c:pt>
                <c:pt idx="2">
                  <c:v>0.30000000000000032</c:v>
                </c:pt>
                <c:pt idx="3">
                  <c:v>0.4</c:v>
                </c:pt>
                <c:pt idx="4">
                  <c:v>0.5</c:v>
                </c:pt>
                <c:pt idx="5">
                  <c:v>0.60000000000000064</c:v>
                </c:pt>
                <c:pt idx="6">
                  <c:v>0.70000000000000062</c:v>
                </c:pt>
                <c:pt idx="7">
                  <c:v>0.8</c:v>
                </c:pt>
                <c:pt idx="8">
                  <c:v>0.9</c:v>
                </c:pt>
                <c:pt idx="9">
                  <c:v>1</c:v>
                </c:pt>
              </c:numCache>
            </c:numRef>
          </c:cat>
          <c:val>
            <c:numRef>
              <c:f>Sheet3!$G$2:$G$11</c:f>
              <c:numCache>
                <c:formatCode>0.00%</c:formatCode>
                <c:ptCount val="10"/>
                <c:pt idx="0">
                  <c:v>0.35752212389380655</c:v>
                </c:pt>
                <c:pt idx="1">
                  <c:v>0.53451327433628248</c:v>
                </c:pt>
                <c:pt idx="2">
                  <c:v>0.61592920353982605</c:v>
                </c:pt>
                <c:pt idx="3">
                  <c:v>0.68672566371681465</c:v>
                </c:pt>
                <c:pt idx="4">
                  <c:v>0.70973451327433756</c:v>
                </c:pt>
                <c:pt idx="5">
                  <c:v>0.71858407079645958</c:v>
                </c:pt>
                <c:pt idx="6">
                  <c:v>0.74336283185840712</c:v>
                </c:pt>
                <c:pt idx="7">
                  <c:v>0.78053097345132738</c:v>
                </c:pt>
                <c:pt idx="8">
                  <c:v>0.78938053097345129</c:v>
                </c:pt>
                <c:pt idx="9">
                  <c:v>1</c:v>
                </c:pt>
              </c:numCache>
            </c:numRef>
          </c:val>
        </c:ser>
        <c:marker val="1"/>
        <c:axId val="236472576"/>
        <c:axId val="236638208"/>
      </c:lineChart>
      <c:catAx>
        <c:axId val="236472576"/>
        <c:scaling>
          <c:orientation val="minMax"/>
        </c:scaling>
        <c:axPos val="b"/>
        <c:numFmt formatCode="General" sourceLinked="1"/>
        <c:majorTickMark val="none"/>
        <c:tickLblPos val="nextTo"/>
        <c:crossAx val="236638208"/>
        <c:crosses val="autoZero"/>
        <c:auto val="1"/>
        <c:lblAlgn val="ctr"/>
        <c:lblOffset val="100"/>
      </c:catAx>
      <c:valAx>
        <c:axId val="236638208"/>
        <c:scaling>
          <c:orientation val="minMax"/>
        </c:scaling>
        <c:axPos val="l"/>
        <c:majorGridlines/>
        <c:numFmt formatCode="General" sourceLinked="1"/>
        <c:tickLblPos val="nextTo"/>
        <c:crossAx val="236472576"/>
        <c:crosses val="autoZero"/>
        <c:crossBetween val="between"/>
      </c:valAx>
    </c:plotArea>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ja-JP"/>
  <c:chart>
    <c:plotArea>
      <c:layout/>
      <c:lineChart>
        <c:grouping val="standard"/>
        <c:ser>
          <c:idx val="0"/>
          <c:order val="0"/>
          <c:spPr>
            <a:ln>
              <a:solidFill>
                <a:srgbClr val="F01010"/>
              </a:solidFill>
            </a:ln>
          </c:spPr>
          <c:marker>
            <c:symbol val="none"/>
          </c:marker>
          <c:cat>
            <c:numRef>
              <c:f>Sheet3!$A$2:$A$11</c:f>
              <c:numCache>
                <c:formatCode>General</c:formatCode>
                <c:ptCount val="10"/>
                <c:pt idx="0">
                  <c:v>0.1</c:v>
                </c:pt>
                <c:pt idx="1">
                  <c:v>0.2</c:v>
                </c:pt>
                <c:pt idx="2">
                  <c:v>0.30000000000000004</c:v>
                </c:pt>
                <c:pt idx="3">
                  <c:v>0.4</c:v>
                </c:pt>
                <c:pt idx="4">
                  <c:v>0.5</c:v>
                </c:pt>
                <c:pt idx="5">
                  <c:v>0.60000000000000009</c:v>
                </c:pt>
                <c:pt idx="6">
                  <c:v>0.70000000000000007</c:v>
                </c:pt>
                <c:pt idx="7">
                  <c:v>0.8</c:v>
                </c:pt>
                <c:pt idx="8">
                  <c:v>0.9</c:v>
                </c:pt>
                <c:pt idx="9">
                  <c:v>1</c:v>
                </c:pt>
              </c:numCache>
            </c:numRef>
          </c:cat>
          <c:val>
            <c:numRef>
              <c:f>Sheet3!$E$2:$E$11</c:f>
              <c:numCache>
                <c:formatCode>General</c:formatCode>
                <c:ptCount val="10"/>
                <c:pt idx="0">
                  <c:v>0.2654545454545455</c:v>
                </c:pt>
                <c:pt idx="1">
                  <c:v>0.28000000000000008</c:v>
                </c:pt>
                <c:pt idx="2">
                  <c:v>0.14727272727272728</c:v>
                </c:pt>
                <c:pt idx="3">
                  <c:v>8.0000000000000016E-2</c:v>
                </c:pt>
                <c:pt idx="4">
                  <c:v>4.7272727272727279E-2</c:v>
                </c:pt>
                <c:pt idx="5">
                  <c:v>2.0000000000000004E-2</c:v>
                </c:pt>
                <c:pt idx="6">
                  <c:v>2.181818181818182E-2</c:v>
                </c:pt>
                <c:pt idx="7">
                  <c:v>2.181818181818182E-2</c:v>
                </c:pt>
                <c:pt idx="8">
                  <c:v>1.4545454545454545E-2</c:v>
                </c:pt>
                <c:pt idx="9">
                  <c:v>0.10181818181818182</c:v>
                </c:pt>
              </c:numCache>
            </c:numRef>
          </c:val>
        </c:ser>
        <c:ser>
          <c:idx val="1"/>
          <c:order val="1"/>
          <c:marker>
            <c:symbol val="none"/>
          </c:marker>
          <c:cat>
            <c:numRef>
              <c:f>Sheet3!$A$2:$A$11</c:f>
              <c:numCache>
                <c:formatCode>General</c:formatCode>
                <c:ptCount val="10"/>
                <c:pt idx="0">
                  <c:v>0.1</c:v>
                </c:pt>
                <c:pt idx="1">
                  <c:v>0.2</c:v>
                </c:pt>
                <c:pt idx="2">
                  <c:v>0.30000000000000004</c:v>
                </c:pt>
                <c:pt idx="3">
                  <c:v>0.4</c:v>
                </c:pt>
                <c:pt idx="4">
                  <c:v>0.5</c:v>
                </c:pt>
                <c:pt idx="5">
                  <c:v>0.60000000000000009</c:v>
                </c:pt>
                <c:pt idx="6">
                  <c:v>0.70000000000000007</c:v>
                </c:pt>
                <c:pt idx="7">
                  <c:v>0.8</c:v>
                </c:pt>
                <c:pt idx="8">
                  <c:v>0.9</c:v>
                </c:pt>
                <c:pt idx="9">
                  <c:v>1</c:v>
                </c:pt>
              </c:numCache>
            </c:numRef>
          </c:cat>
          <c:val>
            <c:numRef>
              <c:f>Sheet3!$O$2:$O$11</c:f>
              <c:numCache>
                <c:formatCode>General</c:formatCode>
                <c:ptCount val="10"/>
                <c:pt idx="0">
                  <c:v>0.35752212389380544</c:v>
                </c:pt>
                <c:pt idx="1">
                  <c:v>0.17699115044247796</c:v>
                </c:pt>
                <c:pt idx="2">
                  <c:v>8.1415929203539822E-2</c:v>
                </c:pt>
                <c:pt idx="3">
                  <c:v>7.0796460176991177E-2</c:v>
                </c:pt>
                <c:pt idx="4">
                  <c:v>2.3008849557522131E-2</c:v>
                </c:pt>
                <c:pt idx="5">
                  <c:v>8.8495575221238972E-3</c:v>
                </c:pt>
                <c:pt idx="6">
                  <c:v>2.4778761061946899E-2</c:v>
                </c:pt>
                <c:pt idx="7">
                  <c:v>3.716814159292036E-2</c:v>
                </c:pt>
                <c:pt idx="8">
                  <c:v>8.8495575221238972E-3</c:v>
                </c:pt>
                <c:pt idx="9">
                  <c:v>0.21061946902654871</c:v>
                </c:pt>
              </c:numCache>
            </c:numRef>
          </c:val>
        </c:ser>
        <c:marker val="1"/>
        <c:axId val="236876928"/>
        <c:axId val="236905216"/>
      </c:lineChart>
      <c:catAx>
        <c:axId val="236876928"/>
        <c:scaling>
          <c:orientation val="minMax"/>
        </c:scaling>
        <c:axPos val="b"/>
        <c:numFmt formatCode="General" sourceLinked="1"/>
        <c:tickLblPos val="nextTo"/>
        <c:crossAx val="236905216"/>
        <c:crosses val="autoZero"/>
        <c:auto val="1"/>
        <c:lblAlgn val="ctr"/>
        <c:lblOffset val="100"/>
      </c:catAx>
      <c:valAx>
        <c:axId val="236905216"/>
        <c:scaling>
          <c:orientation val="minMax"/>
        </c:scaling>
        <c:axPos val="l"/>
        <c:majorGridlines/>
        <c:numFmt formatCode="General" sourceLinked="1"/>
        <c:tickLblPos val="nextTo"/>
        <c:crossAx val="236876928"/>
        <c:crosses val="autoZero"/>
        <c:crossBetween val="between"/>
      </c:valAx>
    </c:plotArea>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ja-JP"/>
  <c:chart>
    <c:plotArea>
      <c:layout/>
      <c:lineChart>
        <c:grouping val="standard"/>
        <c:ser>
          <c:idx val="0"/>
          <c:order val="0"/>
          <c:spPr>
            <a:ln>
              <a:solidFill>
                <a:srgbClr val="F01010"/>
              </a:solidFill>
            </a:ln>
          </c:spPr>
          <c:marker>
            <c:symbol val="none"/>
          </c:marker>
          <c:cat>
            <c:numRef>
              <c:f>Sheet2!$A$2:$A$11</c:f>
              <c:numCache>
                <c:formatCode>General</c:formatCode>
                <c:ptCount val="10"/>
                <c:pt idx="0">
                  <c:v>0.1</c:v>
                </c:pt>
                <c:pt idx="1">
                  <c:v>0.2</c:v>
                </c:pt>
                <c:pt idx="2">
                  <c:v>0.30000000000000004</c:v>
                </c:pt>
                <c:pt idx="3">
                  <c:v>0.4</c:v>
                </c:pt>
                <c:pt idx="4">
                  <c:v>0.5</c:v>
                </c:pt>
                <c:pt idx="5">
                  <c:v>0.60000000000000009</c:v>
                </c:pt>
                <c:pt idx="6">
                  <c:v>0.70000000000000007</c:v>
                </c:pt>
                <c:pt idx="7">
                  <c:v>0.8</c:v>
                </c:pt>
                <c:pt idx="8">
                  <c:v>0.9</c:v>
                </c:pt>
                <c:pt idx="9">
                  <c:v>1</c:v>
                </c:pt>
              </c:numCache>
            </c:numRef>
          </c:cat>
          <c:val>
            <c:numRef>
              <c:f>Sheet2!$F$2:$F$11</c:f>
              <c:numCache>
                <c:formatCode>General</c:formatCode>
                <c:ptCount val="10"/>
                <c:pt idx="0">
                  <c:v>0.41203703703703703</c:v>
                </c:pt>
                <c:pt idx="1">
                  <c:v>0.18981481481481485</c:v>
                </c:pt>
                <c:pt idx="2">
                  <c:v>9.7222222222222224E-2</c:v>
                </c:pt>
                <c:pt idx="3">
                  <c:v>8.0555555555555575E-2</c:v>
                </c:pt>
                <c:pt idx="4">
                  <c:v>4.8148148148148148E-2</c:v>
                </c:pt>
                <c:pt idx="5">
                  <c:v>2.9629629629629634E-2</c:v>
                </c:pt>
                <c:pt idx="6">
                  <c:v>1.3888888888888892E-2</c:v>
                </c:pt>
                <c:pt idx="7">
                  <c:v>2.777777777777779E-2</c:v>
                </c:pt>
                <c:pt idx="8">
                  <c:v>1.0185185185185189E-2</c:v>
                </c:pt>
                <c:pt idx="9">
                  <c:v>9.0740740740740733E-2</c:v>
                </c:pt>
              </c:numCache>
            </c:numRef>
          </c:val>
        </c:ser>
        <c:ser>
          <c:idx val="1"/>
          <c:order val="1"/>
          <c:marker>
            <c:symbol val="none"/>
          </c:marker>
          <c:cat>
            <c:numRef>
              <c:f>Sheet2!$A$2:$A$11</c:f>
              <c:numCache>
                <c:formatCode>General</c:formatCode>
                <c:ptCount val="10"/>
                <c:pt idx="0">
                  <c:v>0.1</c:v>
                </c:pt>
                <c:pt idx="1">
                  <c:v>0.2</c:v>
                </c:pt>
                <c:pt idx="2">
                  <c:v>0.30000000000000004</c:v>
                </c:pt>
                <c:pt idx="3">
                  <c:v>0.4</c:v>
                </c:pt>
                <c:pt idx="4">
                  <c:v>0.5</c:v>
                </c:pt>
                <c:pt idx="5">
                  <c:v>0.60000000000000009</c:v>
                </c:pt>
                <c:pt idx="6">
                  <c:v>0.70000000000000007</c:v>
                </c:pt>
                <c:pt idx="7">
                  <c:v>0.8</c:v>
                </c:pt>
                <c:pt idx="8">
                  <c:v>0.9</c:v>
                </c:pt>
                <c:pt idx="9">
                  <c:v>1</c:v>
                </c:pt>
              </c:numCache>
            </c:numRef>
          </c:cat>
          <c:val>
            <c:numRef>
              <c:f>Sheet2!$M$2:$M$11</c:f>
              <c:numCache>
                <c:formatCode>General</c:formatCode>
                <c:ptCount val="10"/>
                <c:pt idx="0">
                  <c:v>0.37202230106436907</c:v>
                </c:pt>
                <c:pt idx="1">
                  <c:v>0.12975164723770907</c:v>
                </c:pt>
                <c:pt idx="2">
                  <c:v>6.7410035478966054E-2</c:v>
                </c:pt>
                <c:pt idx="3">
                  <c:v>4.3081601621895595E-2</c:v>
                </c:pt>
                <c:pt idx="4">
                  <c:v>4.6122655854029401E-2</c:v>
                </c:pt>
                <c:pt idx="5">
                  <c:v>2.5342118601115057E-2</c:v>
                </c:pt>
                <c:pt idx="6">
                  <c:v>4.5108971109984804E-2</c:v>
                </c:pt>
                <c:pt idx="7">
                  <c:v>4.7643182970096301E-2</c:v>
                </c:pt>
                <c:pt idx="8">
                  <c:v>1.7739483020780537E-2</c:v>
                </c:pt>
                <c:pt idx="9">
                  <c:v>0.20577800304105423</c:v>
                </c:pt>
              </c:numCache>
            </c:numRef>
          </c:val>
        </c:ser>
        <c:marker val="1"/>
        <c:axId val="108916736"/>
        <c:axId val="108918272"/>
      </c:lineChart>
      <c:catAx>
        <c:axId val="108916736"/>
        <c:scaling>
          <c:orientation val="minMax"/>
        </c:scaling>
        <c:axPos val="b"/>
        <c:numFmt formatCode="General" sourceLinked="1"/>
        <c:tickLblPos val="nextTo"/>
        <c:crossAx val="108918272"/>
        <c:crosses val="autoZero"/>
        <c:auto val="1"/>
        <c:lblAlgn val="ctr"/>
        <c:lblOffset val="100"/>
      </c:catAx>
      <c:valAx>
        <c:axId val="108918272"/>
        <c:scaling>
          <c:orientation val="minMax"/>
        </c:scaling>
        <c:axPos val="l"/>
        <c:majorGridlines/>
        <c:numFmt formatCode="General" sourceLinked="1"/>
        <c:tickLblPos val="nextTo"/>
        <c:crossAx val="108916736"/>
        <c:crosses val="autoZero"/>
        <c:crossBetween val="between"/>
      </c:valAx>
    </c:plotArea>
    <c:plotVisOnly val="1"/>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D3AABC47-67DF-4FE5-B066-440714CCFC6D}" type="datetimeFigureOut">
              <a:rPr kumimoji="1" lang="ja-JP" altLang="en-US" smtClean="0"/>
              <a:pPr/>
              <a:t>2010/10/18</a:t>
            </a:fld>
            <a:endParaRPr kumimoji="1" lang="ja-JP" altLang="en-US"/>
          </a:p>
        </p:txBody>
      </p:sp>
      <p:sp>
        <p:nvSpPr>
          <p:cNvPr id="4" name="フッター プレースホルダ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E7C3DCDD-A5D6-4DF5-819D-A022CA05AB26}"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C37B3DF3-83D3-4523-A391-A528E52028F7}" type="datetimeFigureOut">
              <a:rPr kumimoji="1" lang="ja-JP" altLang="en-US" smtClean="0"/>
              <a:pPr/>
              <a:t>2010/10/18</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A9888614-5AFB-476C-BD5A-87C86A3ADF68}"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理ファクタリングは</a:t>
            </a:r>
            <a:r>
              <a:rPr kumimoji="1" lang="en-US" altLang="ja-JP" dirty="0" err="1" smtClean="0"/>
              <a:t>Ki</a:t>
            </a:r>
            <a:r>
              <a:rPr kumimoji="1" lang="ja-JP" altLang="en-US" dirty="0" err="1" smtClean="0"/>
              <a:t>ｍ</a:t>
            </a:r>
            <a:r>
              <a:rPr kumimoji="1" lang="ja-JP" altLang="en-US" dirty="0" smtClean="0"/>
              <a:t>がやってる</a:t>
            </a:r>
            <a:endParaRPr kumimoji="1" lang="en-US" altLang="ja-JP" dirty="0" smtClean="0"/>
          </a:p>
          <a:p>
            <a:r>
              <a:rPr kumimoji="1" lang="ja-JP" altLang="en-US" dirty="0" smtClean="0"/>
              <a:t>クローンとバグの関係はまだ探していない</a:t>
            </a:r>
            <a:endParaRPr kumimoji="1" lang="en-US" altLang="ja-JP" dirty="0" smtClean="0"/>
          </a:p>
          <a:p>
            <a:r>
              <a:rPr kumimoji="1" lang="ja-JP" altLang="en-US" dirty="0" smtClean="0"/>
              <a:t>だ</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10</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重要なとこを強調</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11</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重要なとこを強調</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12</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重要なとこを強調</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13</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重要なとこを強調</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14</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重要なとこを強調</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15</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16</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17</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全体でクローンはいくつあった？？</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18</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重複率</a:t>
            </a:r>
            <a:r>
              <a:rPr kumimoji="1" lang="en-US" altLang="ja-JP" dirty="0" smtClean="0"/>
              <a:t>4</a:t>
            </a:r>
            <a:r>
              <a:rPr kumimoji="1" lang="ja-JP" altLang="en-US" dirty="0" smtClean="0"/>
              <a:t>割以下は</a:t>
            </a:r>
            <a:r>
              <a:rPr kumimoji="1" lang="en-US" altLang="ja-JP" dirty="0" err="1" smtClean="0"/>
              <a:t>Clong</a:t>
            </a:r>
            <a:r>
              <a:rPr kumimoji="1" lang="ja-JP" altLang="en-US" dirty="0" smtClean="0"/>
              <a:t>では</a:t>
            </a:r>
            <a:r>
              <a:rPr kumimoji="1" lang="en-US" altLang="ja-JP" dirty="0" smtClean="0"/>
              <a:t>8</a:t>
            </a:r>
            <a:r>
              <a:rPr kumimoji="1" lang="ja-JP" altLang="en-US" dirty="0" smtClean="0"/>
              <a:t>割をしめるのに</a:t>
            </a:r>
            <a:r>
              <a:rPr kumimoji="1" lang="en-US" altLang="ja-JP" dirty="0" err="1" smtClean="0"/>
              <a:t>Cshort</a:t>
            </a:r>
            <a:r>
              <a:rPr kumimoji="1" lang="ja-JP" altLang="en-US" dirty="0" smtClean="0"/>
              <a:t>は</a:t>
            </a:r>
            <a:r>
              <a:rPr kumimoji="1" lang="en-US" altLang="ja-JP" dirty="0" smtClean="0"/>
              <a:t>6</a:t>
            </a:r>
            <a:r>
              <a:rPr kumimoji="1" lang="ja-JP" altLang="en-US" dirty="0" smtClean="0"/>
              <a:t>割程度しかない</a:t>
            </a:r>
            <a:endParaRPr kumimoji="1" lang="en-US" altLang="ja-JP" dirty="0" smtClean="0"/>
          </a:p>
          <a:p>
            <a:r>
              <a:rPr kumimoji="1" lang="ja-JP" altLang="en-US" dirty="0" smtClean="0"/>
              <a:t>これは</a:t>
            </a:r>
            <a:r>
              <a:rPr kumimoji="1" lang="en-US" altLang="ja-JP" dirty="0" err="1" smtClean="0"/>
              <a:t>Cshort</a:t>
            </a:r>
            <a:r>
              <a:rPr kumimoji="1" lang="ja-JP" altLang="en-US" dirty="0" err="1" smtClean="0"/>
              <a:t>のほうが</a:t>
            </a:r>
            <a:r>
              <a:rPr kumimoji="1" lang="ja-JP" altLang="en-US" dirty="0" smtClean="0"/>
              <a:t>それ以上に重複率が高いものを多く含むことを表している</a:t>
            </a:r>
            <a:endParaRPr kumimoji="1" lang="en-US" altLang="ja-JP" dirty="0" smtClean="0"/>
          </a:p>
          <a:p>
            <a:r>
              <a:rPr kumimoji="1" lang="ja-JP" altLang="en-US" dirty="0" smtClean="0"/>
              <a:t>よって生存期間が短いクローンの方が欠陥修正に多く含まれる</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19</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概要にもっていく</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2</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重複率</a:t>
            </a:r>
            <a:r>
              <a:rPr kumimoji="1" lang="en-US" altLang="ja-JP" dirty="0" smtClean="0"/>
              <a:t>4</a:t>
            </a:r>
            <a:r>
              <a:rPr kumimoji="1" lang="ja-JP" altLang="en-US" dirty="0" smtClean="0"/>
              <a:t>割以下は</a:t>
            </a:r>
            <a:r>
              <a:rPr kumimoji="1" lang="en-US" altLang="ja-JP" dirty="0" err="1" smtClean="0"/>
              <a:t>Clong</a:t>
            </a:r>
            <a:r>
              <a:rPr kumimoji="1" lang="ja-JP" altLang="en-US" dirty="0" smtClean="0"/>
              <a:t>では</a:t>
            </a:r>
            <a:r>
              <a:rPr kumimoji="1" lang="en-US" altLang="ja-JP" dirty="0" smtClean="0"/>
              <a:t>8</a:t>
            </a:r>
            <a:r>
              <a:rPr kumimoji="1" lang="ja-JP" altLang="en-US" dirty="0" smtClean="0"/>
              <a:t>割をしめるのに</a:t>
            </a:r>
            <a:r>
              <a:rPr kumimoji="1" lang="en-US" altLang="ja-JP" dirty="0" err="1" smtClean="0"/>
              <a:t>Cshort</a:t>
            </a:r>
            <a:r>
              <a:rPr kumimoji="1" lang="ja-JP" altLang="en-US" dirty="0" smtClean="0"/>
              <a:t>は</a:t>
            </a:r>
            <a:r>
              <a:rPr kumimoji="1" lang="en-US" altLang="ja-JP" dirty="0" smtClean="0"/>
              <a:t>6</a:t>
            </a:r>
            <a:r>
              <a:rPr kumimoji="1" lang="ja-JP" altLang="en-US" dirty="0" smtClean="0"/>
              <a:t>割程度しかない</a:t>
            </a:r>
            <a:endParaRPr kumimoji="1" lang="en-US" altLang="ja-JP" dirty="0" smtClean="0"/>
          </a:p>
          <a:p>
            <a:r>
              <a:rPr kumimoji="1" lang="ja-JP" altLang="en-US" dirty="0" smtClean="0"/>
              <a:t>これは</a:t>
            </a:r>
            <a:r>
              <a:rPr kumimoji="1" lang="en-US" altLang="ja-JP" dirty="0" err="1" smtClean="0"/>
              <a:t>Cshort</a:t>
            </a:r>
            <a:r>
              <a:rPr kumimoji="1" lang="ja-JP" altLang="en-US" dirty="0" err="1" smtClean="0"/>
              <a:t>のほうが</a:t>
            </a:r>
            <a:r>
              <a:rPr kumimoji="1" lang="ja-JP" altLang="en-US" dirty="0" smtClean="0"/>
              <a:t>それ以上に重複率が高いものを多く含むことを表している</a:t>
            </a:r>
            <a:endParaRPr kumimoji="1" lang="en-US" altLang="ja-JP" dirty="0" smtClean="0"/>
          </a:p>
          <a:p>
            <a:r>
              <a:rPr kumimoji="1" lang="ja-JP" altLang="en-US" dirty="0" smtClean="0"/>
              <a:t>よって生存期間が短いクローンの方が欠陥修正に多く含まれる</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20</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21</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22</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23</a:t>
            </a:fld>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24</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修正を検討する必要がある，</a:t>
            </a:r>
            <a:r>
              <a:rPr kumimoji="1" lang="ja-JP" altLang="en-US" dirty="0" err="1" smtClean="0"/>
              <a:t>ぐらいに</a:t>
            </a:r>
            <a:r>
              <a:rPr kumimoji="1" lang="ja-JP" altLang="en-US" dirty="0" smtClean="0"/>
              <a:t>言っておく</a:t>
            </a:r>
            <a:endParaRPr kumimoji="1" lang="en-US" altLang="ja-JP" dirty="0" smtClean="0"/>
          </a:p>
          <a:p>
            <a:r>
              <a:rPr kumimoji="1" lang="ja-JP" altLang="en-US" dirty="0" smtClean="0"/>
              <a:t>バグの原因になりやすい理由を言う</a:t>
            </a:r>
            <a:endParaRPr kumimoji="1" lang="en-US" altLang="ja-JP" dirty="0" smtClean="0"/>
          </a:p>
          <a:p>
            <a:endParaRPr kumimoji="1" lang="en-US" altLang="ja-JP" dirty="0" smtClean="0"/>
          </a:p>
          <a:p>
            <a:r>
              <a:rPr kumimoji="1" lang="ja-JP" altLang="en-US" dirty="0" smtClean="0"/>
              <a:t>クローンペア：２つの要素からなるクローンの対</a:t>
            </a:r>
            <a:endParaRPr kumimoji="1" lang="en-US" altLang="ja-JP" dirty="0" smtClean="0"/>
          </a:p>
          <a:p>
            <a:r>
              <a:rPr kumimoji="1" lang="ja-JP" altLang="en-US" dirty="0" smtClean="0"/>
              <a:t>クローンセット：推移関係が成り立つクローンの集合</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76B0AFE4-4DA0-408E-9455-C5F013D09567}" type="slidenum">
              <a:rPr lang="en-US" altLang="ja-JP" smtClean="0"/>
              <a:pPr>
                <a:defRPr/>
              </a:pPr>
              <a:t>3</a:t>
            </a:fld>
            <a:endParaRPr lang="en-US"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このスライドいらない？</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ちょうふく</a:t>
            </a:r>
            <a:endParaRPr kumimoji="1" lang="en-US" altLang="ja-JP" dirty="0" smtClean="0"/>
          </a:p>
          <a:p>
            <a:r>
              <a:rPr kumimoji="1" lang="ja-JP" altLang="en-US" dirty="0" smtClean="0"/>
              <a:t>ちょうふく</a:t>
            </a:r>
            <a:endParaRPr kumimoji="1" lang="en-US" altLang="ja-JP" dirty="0" smtClean="0"/>
          </a:p>
          <a:p>
            <a:r>
              <a:rPr kumimoji="1" lang="ja-JP" altLang="en-US" dirty="0" smtClean="0"/>
              <a:t>ちょうふく</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欠陥管理システムには修正済みの欠陥情報の一覧が取得できます</a:t>
            </a:r>
            <a:endParaRPr kumimoji="1" lang="en-US" altLang="ja-JP" dirty="0" smtClean="0"/>
          </a:p>
          <a:p>
            <a:r>
              <a:rPr kumimoji="1" lang="ja-JP" altLang="en-US" dirty="0" smtClean="0"/>
              <a:t>これらの欠陥情報には，それぞれ一意の欠陥</a:t>
            </a:r>
            <a:r>
              <a:rPr kumimoji="1" lang="en-US" altLang="ja-JP" dirty="0" smtClean="0"/>
              <a:t>ID</a:t>
            </a:r>
            <a:r>
              <a:rPr kumimoji="1" lang="ja-JP" altLang="en-US" dirty="0" smtClean="0"/>
              <a:t>を持っています．</a:t>
            </a:r>
            <a:endParaRPr kumimoji="1" lang="en-US" altLang="ja-JP" dirty="0" smtClean="0"/>
          </a:p>
          <a:p>
            <a:r>
              <a:rPr kumimoji="1" lang="ja-JP" altLang="en-US" dirty="0" smtClean="0"/>
              <a:t>またリポジトリのコミットログには欠陥が修正された場合，修正者が修正を行った欠陥</a:t>
            </a:r>
            <a:r>
              <a:rPr kumimoji="1" lang="en-US" altLang="ja-JP" dirty="0" smtClean="0"/>
              <a:t>ID</a:t>
            </a:r>
            <a:r>
              <a:rPr kumimoji="1" lang="ja-JP" altLang="en-US" dirty="0" smtClean="0"/>
              <a:t>を記述している場合が</a:t>
            </a:r>
            <a:endParaRPr kumimoji="1" lang="en-US" altLang="ja-JP" dirty="0" smtClean="0"/>
          </a:p>
          <a:p>
            <a:r>
              <a:rPr kumimoji="1" lang="ja-JP" altLang="en-US" dirty="0" smtClean="0"/>
              <a:t>多くあります．</a:t>
            </a:r>
            <a:endParaRPr kumimoji="1" lang="en-US" altLang="ja-JP" dirty="0" smtClean="0"/>
          </a:p>
          <a:p>
            <a:r>
              <a:rPr kumimoji="1" lang="ja-JP" altLang="en-US" dirty="0" smtClean="0"/>
              <a:t>また修正に関する</a:t>
            </a:r>
            <a:r>
              <a:rPr kumimoji="1" lang="en-US" altLang="ja-JP" dirty="0" smtClean="0"/>
              <a:t>”fixed”</a:t>
            </a:r>
            <a:r>
              <a:rPr kumimoji="1" lang="ja-JP" altLang="en-US" dirty="0" smtClean="0"/>
              <a:t>などの文言もあり，それらの情報を基にコミットログを解析して欠陥情報と対応付けを行います．</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82" name="Rectangle 10" descr="横線"/>
          <p:cNvSpPr>
            <a:spLocks noChangeArrowheads="1"/>
          </p:cNvSpPr>
          <p:nvPr/>
        </p:nvSpPr>
        <p:spPr bwMode="auto">
          <a:xfrm>
            <a:off x="6699250" y="908050"/>
            <a:ext cx="2192338" cy="5473700"/>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784225" y="2133600"/>
            <a:ext cx="5781675" cy="1008063"/>
          </a:xfrm>
        </p:spPr>
        <p:txBody>
          <a:bodyPr/>
          <a:lstStyle>
            <a:lvl1pPr>
              <a:defRPr sz="4400" b="1"/>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784225" y="3357563"/>
            <a:ext cx="5781675" cy="792162"/>
          </a:xfrm>
        </p:spPr>
        <p:txBody>
          <a:bodyPr/>
          <a:lstStyle>
            <a:lvl1pPr marL="0" indent="0">
              <a:buFontTx/>
              <a:buNone/>
              <a:defRPr/>
            </a:lvl1pPr>
          </a:lstStyle>
          <a:p>
            <a:r>
              <a:rPr lang="ja-JP" altLang="en-US" smtClean="0"/>
              <a:t>マスタ サブタイトルの書式設定</a:t>
            </a:r>
            <a:endParaRPr lang="ja-JP" altLang="en-US"/>
          </a:p>
        </p:txBody>
      </p:sp>
      <p:sp>
        <p:nvSpPr>
          <p:cNvPr id="3085" name="Rectangle 13"/>
          <p:cNvSpPr>
            <a:spLocks noChangeArrowheads="1"/>
          </p:cNvSpPr>
          <p:nvPr/>
        </p:nvSpPr>
        <p:spPr bwMode="auto">
          <a:xfrm>
            <a:off x="317500" y="404813"/>
            <a:ext cx="6381750" cy="503237"/>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a:p>
        </p:txBody>
      </p:sp>
      <p:sp>
        <p:nvSpPr>
          <p:cNvPr id="3086" name="Rectangle 14"/>
          <p:cNvSpPr>
            <a:spLocks noChangeArrowheads="1"/>
          </p:cNvSpPr>
          <p:nvPr/>
        </p:nvSpPr>
        <p:spPr bwMode="auto">
          <a:xfrm>
            <a:off x="6699250" y="404813"/>
            <a:ext cx="2193925" cy="503237"/>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a:p>
        </p:txBody>
      </p:sp>
      <p:sp>
        <p:nvSpPr>
          <p:cNvPr id="3087" name="Rectangle 15"/>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w="9525">
            <a:noFill/>
            <a:miter lim="800000"/>
            <a:headEnd/>
            <a:tailEnd/>
          </a:ln>
          <a:effectLst/>
        </p:spPr>
        <p:txBody>
          <a:bodyPr wrap="none" anchor="ctr"/>
          <a:lstStyle/>
          <a:p>
            <a:endParaRPr lang="ja-JP" altLang="en-US"/>
          </a:p>
        </p:txBody>
      </p:sp>
      <p:sp>
        <p:nvSpPr>
          <p:cNvPr id="3089" name="Line 17"/>
          <p:cNvSpPr>
            <a:spLocks noChangeShapeType="1"/>
          </p:cNvSpPr>
          <p:nvPr/>
        </p:nvSpPr>
        <p:spPr bwMode="auto">
          <a:xfrm>
            <a:off x="450850" y="3213100"/>
            <a:ext cx="6116638" cy="0"/>
          </a:xfrm>
          <a:prstGeom prst="line">
            <a:avLst/>
          </a:prstGeom>
          <a:noFill/>
          <a:ln w="9525">
            <a:solidFill>
              <a:srgbClr val="C0C0C0"/>
            </a:solidFill>
            <a:round/>
            <a:headEnd/>
            <a:tailEnd/>
          </a:ln>
          <a:effectLst/>
        </p:spPr>
        <p:txBody>
          <a:bodyPr/>
          <a:lstStyle/>
          <a:p>
            <a:endParaRPr lang="ja-JP" altLang="en-US"/>
          </a:p>
        </p:txBody>
      </p:sp>
      <p:pic>
        <p:nvPicPr>
          <p:cNvPr id="3092" name="Picture 20" descr="sel-logo"/>
          <p:cNvPicPr>
            <a:picLocks noChangeAspect="1" noChangeArrowheads="1"/>
          </p:cNvPicPr>
          <p:nvPr/>
        </p:nvPicPr>
        <p:blipFill>
          <a:blip r:embed="rId2" cstate="print"/>
          <a:srcRect/>
          <a:stretch>
            <a:fillRect/>
          </a:stretch>
        </p:blipFill>
        <p:spPr bwMode="auto">
          <a:xfrm>
            <a:off x="827088" y="5824538"/>
            <a:ext cx="1624012" cy="557212"/>
          </a:xfrm>
          <a:prstGeom prst="rect">
            <a:avLst/>
          </a:prstGeom>
          <a:noFill/>
        </p:spPr>
      </p:pic>
      <p:sp>
        <p:nvSpPr>
          <p:cNvPr id="3093" name="Rectangle 21"/>
          <p:cNvSpPr>
            <a:spLocks noChangeArrowheads="1"/>
          </p:cNvSpPr>
          <p:nvPr/>
        </p:nvSpPr>
        <p:spPr bwMode="auto">
          <a:xfrm>
            <a:off x="2484438" y="5805488"/>
            <a:ext cx="4392612" cy="574675"/>
          </a:xfrm>
          <a:prstGeom prst="rect">
            <a:avLst/>
          </a:prstGeom>
          <a:noFill/>
          <a:ln w="9525">
            <a:noFill/>
            <a:miter lim="800000"/>
            <a:headEnd/>
            <a:tailEnd/>
          </a:ln>
          <a:effectLst/>
        </p:spPr>
        <p:txBody>
          <a:bodyPr wrap="none" anchor="ctr"/>
          <a:lstStyle/>
          <a:p>
            <a:r>
              <a:rPr lang="en-US" altLang="ja-JP" sz="1200" b="1" i="1">
                <a:solidFill>
                  <a:srgbClr val="3366CC"/>
                </a:solidFill>
              </a:rPr>
              <a:t>Department of Computer Science, </a:t>
            </a:r>
          </a:p>
          <a:p>
            <a:r>
              <a:rPr lang="en-US" altLang="ja-JP" sz="1200" b="1" i="1">
                <a:solidFill>
                  <a:srgbClr val="3366CC"/>
                </a:solidFill>
              </a:rPr>
              <a:t>Graduate School of Information Science &amp; Technology,</a:t>
            </a:r>
          </a:p>
          <a:p>
            <a:r>
              <a:rPr lang="en-US" altLang="ja-JP" sz="1200" b="1" i="1">
                <a:solidFill>
                  <a:srgbClr val="3366CC"/>
                </a:solidFill>
              </a:rPr>
              <a:t>Osaka University</a:t>
            </a:r>
          </a:p>
        </p:txBody>
      </p:sp>
      <p:sp>
        <p:nvSpPr>
          <p:cNvPr id="3098" name="Rectangle 26"/>
          <p:cNvSpPr>
            <a:spLocks noChangeArrowheads="1"/>
          </p:cNvSpPr>
          <p:nvPr/>
        </p:nvSpPr>
        <p:spPr bwMode="auto">
          <a:xfrm>
            <a:off x="439738" y="3201988"/>
            <a:ext cx="4614862" cy="125412"/>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a:p>
        </p:txBody>
      </p:sp>
      <p:sp>
        <p:nvSpPr>
          <p:cNvPr id="3099" name="Rectangle 27"/>
          <p:cNvSpPr>
            <a:spLocks noChangeArrowheads="1"/>
          </p:cNvSpPr>
          <p:nvPr/>
        </p:nvSpPr>
        <p:spPr bwMode="auto">
          <a:xfrm>
            <a:off x="5054600" y="3201988"/>
            <a:ext cx="1511300" cy="125412"/>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a:p>
        </p:txBody>
      </p:sp>
      <p:sp>
        <p:nvSpPr>
          <p:cNvPr id="3107" name="Rectangle 35"/>
          <p:cNvSpPr>
            <a:spLocks noGrp="1" noChangeArrowheads="1"/>
          </p:cNvSpPr>
          <p:nvPr>
            <p:ph type="dt" sz="half" idx="2"/>
          </p:nvPr>
        </p:nvSpPr>
        <p:spPr>
          <a:xfrm>
            <a:off x="539750" y="6526213"/>
            <a:ext cx="1511300" cy="287337"/>
          </a:xfrm>
        </p:spPr>
        <p:txBody>
          <a:bodyPr/>
          <a:lstStyle>
            <a:lvl1pPr algn="l">
              <a:defRPr/>
            </a:lvl1pPr>
          </a:lstStyle>
          <a:p>
            <a:fld id="{76B77B28-724F-4F6E-8423-E60DEFC70EF4}" type="datetime1">
              <a:rPr kumimoji="1" lang="ja-JP" altLang="en-US" smtClean="0"/>
              <a:pPr/>
              <a:t>2010/10/18</a:t>
            </a:fld>
            <a:endParaRPr kumimoji="1" lang="ja-JP" altLang="en-US"/>
          </a:p>
        </p:txBody>
      </p:sp>
      <p:sp>
        <p:nvSpPr>
          <p:cNvPr id="3108" name="Rectangle 36"/>
          <p:cNvSpPr>
            <a:spLocks noGrp="1" noChangeArrowheads="1"/>
          </p:cNvSpPr>
          <p:nvPr>
            <p:ph type="ftr" sz="quarter" idx="3"/>
          </p:nvPr>
        </p:nvSpPr>
        <p:spPr>
          <a:xfrm>
            <a:off x="2087563" y="6526213"/>
            <a:ext cx="4968875" cy="287337"/>
          </a:xfrm>
        </p:spPr>
        <p:txBody>
          <a:bodyPr/>
          <a:lstStyle>
            <a:lvl1pPr>
              <a:defRPr/>
            </a:lvl1pPr>
          </a:lstStyle>
          <a:p>
            <a:endParaRPr kumimoji="1" lang="ja-JP" altLang="en-US"/>
          </a:p>
        </p:txBody>
      </p:sp>
      <p:sp>
        <p:nvSpPr>
          <p:cNvPr id="3110" name="Rectangle 38"/>
          <p:cNvSpPr>
            <a:spLocks noGrp="1" noChangeArrowheads="1"/>
          </p:cNvSpPr>
          <p:nvPr>
            <p:ph type="sldNum" sz="quarter" idx="4"/>
          </p:nvPr>
        </p:nvSpPr>
        <p:spPr>
          <a:xfrm>
            <a:off x="7667625" y="6526213"/>
            <a:ext cx="1225550" cy="287337"/>
          </a:xfrm>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kumimoji="1" lang="ja-JP" altLang="en-US"/>
          </a:p>
        </p:txBody>
      </p:sp>
      <p:sp>
        <p:nvSpPr>
          <p:cNvPr id="5" name="日付プレースホルダ 4"/>
          <p:cNvSpPr>
            <a:spLocks noGrp="1"/>
          </p:cNvSpPr>
          <p:nvPr>
            <p:ph type="dt" sz="half" idx="11"/>
          </p:nvPr>
        </p:nvSpPr>
        <p:spPr/>
        <p:txBody>
          <a:bodyPr/>
          <a:lstStyle>
            <a:lvl1pPr>
              <a:defRPr/>
            </a:lvl1pPr>
          </a:lstStyle>
          <a:p>
            <a:fld id="{EC431716-CE7E-43FB-83CE-CBC302295B0A}" type="datetime1">
              <a:rPr kumimoji="1" lang="ja-JP" altLang="en-US" smtClean="0"/>
              <a:pPr/>
              <a:t>2010/10/18</a:t>
            </a:fld>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88"/>
            <a:ext cx="2143125" cy="6121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17500" y="115888"/>
            <a:ext cx="6278563" cy="6121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kumimoji="1" lang="ja-JP" altLang="en-US"/>
          </a:p>
        </p:txBody>
      </p:sp>
      <p:sp>
        <p:nvSpPr>
          <p:cNvPr id="5" name="日付プレースホルダ 4"/>
          <p:cNvSpPr>
            <a:spLocks noGrp="1"/>
          </p:cNvSpPr>
          <p:nvPr>
            <p:ph type="dt" sz="half" idx="11"/>
          </p:nvPr>
        </p:nvSpPr>
        <p:spPr/>
        <p:txBody>
          <a:bodyPr/>
          <a:lstStyle>
            <a:lvl1pPr>
              <a:defRPr/>
            </a:lvl1pPr>
          </a:lstStyle>
          <a:p>
            <a:fld id="{C5395CEF-C3D2-4345-83A2-B02F4CF47211}" type="datetime1">
              <a:rPr kumimoji="1" lang="ja-JP" altLang="en-US" smtClean="0"/>
              <a:pPr/>
              <a:t>2010/10/18</a:t>
            </a:fld>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kumimoji="1" lang="ja-JP" altLang="en-US"/>
          </a:p>
        </p:txBody>
      </p:sp>
      <p:sp>
        <p:nvSpPr>
          <p:cNvPr id="5" name="日付プレースホルダ 4"/>
          <p:cNvSpPr>
            <a:spLocks noGrp="1"/>
          </p:cNvSpPr>
          <p:nvPr>
            <p:ph type="dt" sz="half" idx="11"/>
          </p:nvPr>
        </p:nvSpPr>
        <p:spPr/>
        <p:txBody>
          <a:bodyPr/>
          <a:lstStyle>
            <a:lvl1pPr>
              <a:defRPr/>
            </a:lvl1pPr>
          </a:lstStyle>
          <a:p>
            <a:fld id="{332775E0-2B0D-4BED-862E-767F1E7A4A4B}" type="datetime1">
              <a:rPr kumimoji="1" lang="ja-JP" altLang="en-US" smtClean="0"/>
              <a:pPr/>
              <a:t>2010/10/18</a:t>
            </a:fld>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フッター プレースホルダ 3"/>
          <p:cNvSpPr>
            <a:spLocks noGrp="1"/>
          </p:cNvSpPr>
          <p:nvPr>
            <p:ph type="ftr" sz="quarter" idx="10"/>
          </p:nvPr>
        </p:nvSpPr>
        <p:spPr/>
        <p:txBody>
          <a:bodyPr/>
          <a:lstStyle>
            <a:lvl1pPr>
              <a:defRPr/>
            </a:lvl1pPr>
          </a:lstStyle>
          <a:p>
            <a:endParaRPr kumimoji="1" lang="ja-JP" altLang="en-US"/>
          </a:p>
        </p:txBody>
      </p:sp>
      <p:sp>
        <p:nvSpPr>
          <p:cNvPr id="5" name="日付プレースホルダ 4"/>
          <p:cNvSpPr>
            <a:spLocks noGrp="1"/>
          </p:cNvSpPr>
          <p:nvPr>
            <p:ph type="dt" sz="half" idx="11"/>
          </p:nvPr>
        </p:nvSpPr>
        <p:spPr/>
        <p:txBody>
          <a:bodyPr/>
          <a:lstStyle>
            <a:lvl1pPr>
              <a:defRPr/>
            </a:lvl1pPr>
          </a:lstStyle>
          <a:p>
            <a:fld id="{9219AC37-0025-425D-9F65-C9D3CF6167D6}" type="datetime1">
              <a:rPr kumimoji="1" lang="ja-JP" altLang="en-US" smtClean="0"/>
              <a:pPr/>
              <a:t>2010/10/18</a:t>
            </a:fld>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フッター プレースホルダ 4"/>
          <p:cNvSpPr>
            <a:spLocks noGrp="1"/>
          </p:cNvSpPr>
          <p:nvPr>
            <p:ph type="ftr" sz="quarter" idx="10"/>
          </p:nvPr>
        </p:nvSpPr>
        <p:spPr/>
        <p:txBody>
          <a:bodyPr/>
          <a:lstStyle>
            <a:lvl1pPr>
              <a:defRPr/>
            </a:lvl1pPr>
          </a:lstStyle>
          <a:p>
            <a:endParaRPr kumimoji="1" lang="ja-JP" altLang="en-US"/>
          </a:p>
        </p:txBody>
      </p:sp>
      <p:sp>
        <p:nvSpPr>
          <p:cNvPr id="6" name="日付プレースホルダ 5"/>
          <p:cNvSpPr>
            <a:spLocks noGrp="1"/>
          </p:cNvSpPr>
          <p:nvPr>
            <p:ph type="dt" sz="half" idx="11"/>
          </p:nvPr>
        </p:nvSpPr>
        <p:spPr/>
        <p:txBody>
          <a:bodyPr/>
          <a:lstStyle>
            <a:lvl1pPr>
              <a:defRPr/>
            </a:lvl1pPr>
          </a:lstStyle>
          <a:p>
            <a:fld id="{B9ADDEE1-3030-425D-8259-54EE78A87A40}" type="datetime1">
              <a:rPr kumimoji="1" lang="ja-JP" altLang="en-US" smtClean="0"/>
              <a:pPr/>
              <a:t>2010/10/18</a:t>
            </a:fld>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フッター プレースホルダ 6"/>
          <p:cNvSpPr>
            <a:spLocks noGrp="1"/>
          </p:cNvSpPr>
          <p:nvPr>
            <p:ph type="ftr" sz="quarter" idx="10"/>
          </p:nvPr>
        </p:nvSpPr>
        <p:spPr/>
        <p:txBody>
          <a:bodyPr/>
          <a:lstStyle>
            <a:lvl1pPr>
              <a:defRPr/>
            </a:lvl1pPr>
          </a:lstStyle>
          <a:p>
            <a:endParaRPr kumimoji="1" lang="ja-JP" altLang="en-US"/>
          </a:p>
        </p:txBody>
      </p:sp>
      <p:sp>
        <p:nvSpPr>
          <p:cNvPr id="8" name="日付プレースホルダ 7"/>
          <p:cNvSpPr>
            <a:spLocks noGrp="1"/>
          </p:cNvSpPr>
          <p:nvPr>
            <p:ph type="dt" sz="half" idx="11"/>
          </p:nvPr>
        </p:nvSpPr>
        <p:spPr/>
        <p:txBody>
          <a:bodyPr/>
          <a:lstStyle>
            <a:lvl1pPr>
              <a:defRPr/>
            </a:lvl1pPr>
          </a:lstStyle>
          <a:p>
            <a:fld id="{7D7BC38E-E040-4ED1-8ED3-170AAB716BEE}" type="datetime1">
              <a:rPr kumimoji="1" lang="ja-JP" altLang="en-US" smtClean="0"/>
              <a:pPr/>
              <a:t>2010/10/18</a:t>
            </a:fld>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フッター プレースホルダ 2"/>
          <p:cNvSpPr>
            <a:spLocks noGrp="1"/>
          </p:cNvSpPr>
          <p:nvPr>
            <p:ph type="ftr" sz="quarter" idx="10"/>
          </p:nvPr>
        </p:nvSpPr>
        <p:spPr/>
        <p:txBody>
          <a:bodyPr/>
          <a:lstStyle>
            <a:lvl1pPr>
              <a:defRPr/>
            </a:lvl1pPr>
          </a:lstStyle>
          <a:p>
            <a:endParaRPr kumimoji="1" lang="ja-JP" altLang="en-US"/>
          </a:p>
        </p:txBody>
      </p:sp>
      <p:sp>
        <p:nvSpPr>
          <p:cNvPr id="4" name="日付プレースホルダ 3"/>
          <p:cNvSpPr>
            <a:spLocks noGrp="1"/>
          </p:cNvSpPr>
          <p:nvPr>
            <p:ph type="dt" sz="half" idx="11"/>
          </p:nvPr>
        </p:nvSpPr>
        <p:spPr/>
        <p:txBody>
          <a:bodyPr/>
          <a:lstStyle>
            <a:lvl1pPr>
              <a:defRPr/>
            </a:lvl1pPr>
          </a:lstStyle>
          <a:p>
            <a:fld id="{FAE5AB7F-7009-4D8B-81AA-505EFC03B3B5}" type="datetime1">
              <a:rPr kumimoji="1" lang="ja-JP" altLang="en-US" smtClean="0"/>
              <a:pPr/>
              <a:t>2010/10/18</a:t>
            </a:fld>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 1"/>
          <p:cNvSpPr>
            <a:spLocks noGrp="1"/>
          </p:cNvSpPr>
          <p:nvPr>
            <p:ph type="ftr" sz="quarter" idx="10"/>
          </p:nvPr>
        </p:nvSpPr>
        <p:spPr/>
        <p:txBody>
          <a:bodyPr/>
          <a:lstStyle>
            <a:lvl1pPr>
              <a:defRPr/>
            </a:lvl1pPr>
          </a:lstStyle>
          <a:p>
            <a:endParaRPr kumimoji="1" lang="ja-JP" altLang="en-US"/>
          </a:p>
        </p:txBody>
      </p:sp>
      <p:sp>
        <p:nvSpPr>
          <p:cNvPr id="3" name="日付プレースホルダ 2"/>
          <p:cNvSpPr>
            <a:spLocks noGrp="1"/>
          </p:cNvSpPr>
          <p:nvPr>
            <p:ph type="dt" sz="half" idx="11"/>
          </p:nvPr>
        </p:nvSpPr>
        <p:spPr/>
        <p:txBody>
          <a:bodyPr/>
          <a:lstStyle>
            <a:lvl1pPr>
              <a:defRPr/>
            </a:lvl1pPr>
          </a:lstStyle>
          <a:p>
            <a:fld id="{04B70202-02EF-4AA6-A860-65E41CCCF950}" type="datetime1">
              <a:rPr kumimoji="1" lang="ja-JP" altLang="en-US" smtClean="0"/>
              <a:pPr/>
              <a:t>2010/10/18</a:t>
            </a:fld>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endParaRPr kumimoji="1" lang="ja-JP" altLang="en-US"/>
          </a:p>
        </p:txBody>
      </p:sp>
      <p:sp>
        <p:nvSpPr>
          <p:cNvPr id="6" name="日付プレースホルダ 5"/>
          <p:cNvSpPr>
            <a:spLocks noGrp="1"/>
          </p:cNvSpPr>
          <p:nvPr>
            <p:ph type="dt" sz="half" idx="11"/>
          </p:nvPr>
        </p:nvSpPr>
        <p:spPr/>
        <p:txBody>
          <a:bodyPr/>
          <a:lstStyle>
            <a:lvl1pPr>
              <a:defRPr/>
            </a:lvl1pPr>
          </a:lstStyle>
          <a:p>
            <a:fld id="{2A52A423-247A-41B1-9829-6DA534B951F0}" type="datetime1">
              <a:rPr kumimoji="1" lang="ja-JP" altLang="en-US" smtClean="0"/>
              <a:pPr/>
              <a:t>2010/10/18</a:t>
            </a:fld>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endParaRPr kumimoji="1" lang="ja-JP" altLang="en-US"/>
          </a:p>
        </p:txBody>
      </p:sp>
      <p:sp>
        <p:nvSpPr>
          <p:cNvPr id="6" name="日付プレースホルダ 5"/>
          <p:cNvSpPr>
            <a:spLocks noGrp="1"/>
          </p:cNvSpPr>
          <p:nvPr>
            <p:ph type="dt" sz="half" idx="11"/>
          </p:nvPr>
        </p:nvSpPr>
        <p:spPr/>
        <p:txBody>
          <a:bodyPr/>
          <a:lstStyle>
            <a:lvl1pPr>
              <a:defRPr/>
            </a:lvl1pPr>
          </a:lstStyle>
          <a:p>
            <a:fld id="{4EBADC18-9C49-4A38-9E66-8C0C0A35A4CB}" type="datetime1">
              <a:rPr kumimoji="1" lang="ja-JP" altLang="en-US" smtClean="0"/>
              <a:pPr/>
              <a:t>2010/10/18</a:t>
            </a:fld>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1" name="Rectangle 37" descr="横線"/>
          <p:cNvSpPr>
            <a:spLocks noChangeArrowheads="1"/>
          </p:cNvSpPr>
          <p:nvPr/>
        </p:nvSpPr>
        <p:spPr bwMode="auto">
          <a:xfrm>
            <a:off x="1908175" y="6588125"/>
            <a:ext cx="6551613" cy="274638"/>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a:p>
        </p:txBody>
      </p:sp>
      <p:sp>
        <p:nvSpPr>
          <p:cNvPr id="1057" name="Rectangle 33"/>
          <p:cNvSpPr>
            <a:spLocks noChangeArrowheads="1"/>
          </p:cNvSpPr>
          <p:nvPr/>
        </p:nvSpPr>
        <p:spPr bwMode="auto">
          <a:xfrm>
            <a:off x="317500" y="1052513"/>
            <a:ext cx="6381750" cy="144462"/>
          </a:xfrm>
          <a:prstGeom prst="rect">
            <a:avLst/>
          </a:prstGeom>
          <a:solidFill>
            <a:srgbClr val="333399"/>
          </a:solidFill>
          <a:ln w="9525">
            <a:noFill/>
            <a:miter lim="800000"/>
            <a:headEnd/>
            <a:tailEnd/>
          </a:ln>
          <a:effectLst/>
        </p:spPr>
        <p:txBody>
          <a:bodyPr wrap="none" anchor="ctr"/>
          <a:lstStyle/>
          <a:p>
            <a:endParaRPr lang="ja-JP" altLang="en-US"/>
          </a:p>
        </p:txBody>
      </p:sp>
      <p:sp>
        <p:nvSpPr>
          <p:cNvPr id="1059" name="Rectangle 35" descr="横線"/>
          <p:cNvSpPr>
            <a:spLocks noChangeArrowheads="1"/>
          </p:cNvSpPr>
          <p:nvPr/>
        </p:nvSpPr>
        <p:spPr bwMode="auto">
          <a:xfrm>
            <a:off x="6699250" y="1138238"/>
            <a:ext cx="2192338" cy="274637"/>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a:p>
        </p:txBody>
      </p:sp>
      <p:sp>
        <p:nvSpPr>
          <p:cNvPr id="1058" name="Rectangle 34"/>
          <p:cNvSpPr>
            <a:spLocks noChangeArrowheads="1"/>
          </p:cNvSpPr>
          <p:nvPr/>
        </p:nvSpPr>
        <p:spPr bwMode="auto">
          <a:xfrm>
            <a:off x="6699250" y="1052513"/>
            <a:ext cx="2193925" cy="144462"/>
          </a:xfrm>
          <a:prstGeom prst="rect">
            <a:avLst/>
          </a:prstGeom>
          <a:solidFill>
            <a:srgbClr val="000066"/>
          </a:solidFill>
          <a:ln w="9525">
            <a:noFill/>
            <a:miter lim="800000"/>
            <a:headEnd/>
            <a:tailEnd/>
          </a:ln>
          <a:effectLst/>
        </p:spPr>
        <p:txBody>
          <a:bodyPr wrap="none" anchor="ctr"/>
          <a:lstStyle/>
          <a:p>
            <a:endParaRPr lang="ja-JP" altLang="en-US"/>
          </a:p>
        </p:txBody>
      </p:sp>
      <p:sp>
        <p:nvSpPr>
          <p:cNvPr id="1026" name="Rectangle 2"/>
          <p:cNvSpPr>
            <a:spLocks noGrp="1" noChangeArrowheads="1"/>
          </p:cNvSpPr>
          <p:nvPr>
            <p:ph type="title"/>
          </p:nvPr>
        </p:nvSpPr>
        <p:spPr bwMode="auto">
          <a:xfrm>
            <a:off x="317500" y="115888"/>
            <a:ext cx="8574088" cy="8651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412875"/>
            <a:ext cx="8229600" cy="4824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62" name="Picture 38" descr="sel-logo"/>
          <p:cNvPicPr>
            <a:picLocks noChangeAspect="1" noChangeArrowheads="1"/>
          </p:cNvPicPr>
          <p:nvPr/>
        </p:nvPicPr>
        <p:blipFill>
          <a:blip r:embed="rId13" cstate="print"/>
          <a:srcRect/>
          <a:stretch>
            <a:fillRect/>
          </a:stretch>
        </p:blipFill>
        <p:spPr bwMode="auto">
          <a:xfrm>
            <a:off x="355600" y="6381750"/>
            <a:ext cx="1408113" cy="484188"/>
          </a:xfrm>
          <a:prstGeom prst="rect">
            <a:avLst/>
          </a:prstGeom>
          <a:noFill/>
        </p:spPr>
      </p:pic>
      <p:sp>
        <p:nvSpPr>
          <p:cNvPr id="1063" name="Rectangle 39"/>
          <p:cNvSpPr>
            <a:spLocks noChangeArrowheads="1"/>
          </p:cNvSpPr>
          <p:nvPr/>
        </p:nvSpPr>
        <p:spPr bwMode="auto">
          <a:xfrm>
            <a:off x="1835150" y="6608763"/>
            <a:ext cx="6689725" cy="244475"/>
          </a:xfrm>
          <a:prstGeom prst="rect">
            <a:avLst/>
          </a:prstGeom>
          <a:noFill/>
          <a:ln w="9525">
            <a:noFill/>
            <a:miter lim="800000"/>
            <a:headEnd/>
            <a:tailEnd/>
          </a:ln>
          <a:effectLst/>
        </p:spPr>
        <p:txBody>
          <a:bodyPr anchor="ctr">
            <a:spAutoFit/>
          </a:bodyPr>
          <a:lstStyle/>
          <a:p>
            <a:r>
              <a:rPr lang="en-US" altLang="ja-JP" sz="1000" b="1" i="1">
                <a:solidFill>
                  <a:srgbClr val="3366CC"/>
                </a:solidFill>
              </a:rPr>
              <a:t>Department of Computer Science, Graduate School of Information Science &amp; Technology, Osaka University</a:t>
            </a:r>
          </a:p>
        </p:txBody>
      </p:sp>
      <p:sp>
        <p:nvSpPr>
          <p:cNvPr id="1065" name="Rectangle 41"/>
          <p:cNvSpPr>
            <a:spLocks noGrp="1" noChangeArrowheads="1"/>
          </p:cNvSpPr>
          <p:nvPr>
            <p:ph type="ftr" sz="quarter" idx="3"/>
          </p:nvPr>
        </p:nvSpPr>
        <p:spPr bwMode="auto">
          <a:xfrm>
            <a:off x="1908175" y="6308725"/>
            <a:ext cx="5616575"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kumimoji="1" lang="ja-JP" altLang="en-US"/>
          </a:p>
        </p:txBody>
      </p:sp>
      <p:sp>
        <p:nvSpPr>
          <p:cNvPr id="1066" name="Rectangle 42"/>
          <p:cNvSpPr>
            <a:spLocks noGrp="1" noChangeArrowheads="1"/>
          </p:cNvSpPr>
          <p:nvPr>
            <p:ph type="dt" sz="half" idx="2"/>
          </p:nvPr>
        </p:nvSpPr>
        <p:spPr bwMode="auto">
          <a:xfrm>
            <a:off x="7596188" y="6308725"/>
            <a:ext cx="1414462"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ECB37624-A723-4825-82CC-084C7DE5028B}" type="datetime1">
              <a:rPr kumimoji="1" lang="ja-JP" altLang="en-US" smtClean="0"/>
              <a:pPr/>
              <a:t>2010/10/18</a:t>
            </a:fld>
            <a:endParaRPr kumimoji="1" lang="ja-JP" altLang="en-US"/>
          </a:p>
        </p:txBody>
      </p:sp>
      <p:sp>
        <p:nvSpPr>
          <p:cNvPr id="1067" name="Rectangle 43"/>
          <p:cNvSpPr>
            <a:spLocks noGrp="1" noChangeArrowheads="1"/>
          </p:cNvSpPr>
          <p:nvPr>
            <p:ph type="sldNum" sz="quarter" idx="4"/>
          </p:nvPr>
        </p:nvSpPr>
        <p:spPr bwMode="auto">
          <a:xfrm>
            <a:off x="8459788" y="6584950"/>
            <a:ext cx="550862" cy="273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F577564E-C688-4BFF-AF2A-15D3AB08729B}"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kumimoji="1" sz="4000">
          <a:solidFill>
            <a:schemeClr val="tx2"/>
          </a:solidFill>
          <a:latin typeface="+mj-lt"/>
          <a:ea typeface="+mj-ea"/>
          <a:cs typeface="+mj-cs"/>
        </a:defRPr>
      </a:lvl1pPr>
      <a:lvl2pPr algn="l" rtl="0" eaLnBrk="1" fontAlgn="base" hangingPunct="1">
        <a:spcBef>
          <a:spcPct val="0"/>
        </a:spcBef>
        <a:spcAft>
          <a:spcPct val="0"/>
        </a:spcAft>
        <a:defRPr kumimoji="1" sz="4000">
          <a:solidFill>
            <a:schemeClr val="tx2"/>
          </a:solidFill>
          <a:latin typeface="Arial" charset="0"/>
          <a:ea typeface="ＭＳ Ｐゴシック" pitchFamily="50" charset="-128"/>
        </a:defRPr>
      </a:lvl2pPr>
      <a:lvl3pPr algn="l" rtl="0" eaLnBrk="1" fontAlgn="base" hangingPunct="1">
        <a:spcBef>
          <a:spcPct val="0"/>
        </a:spcBef>
        <a:spcAft>
          <a:spcPct val="0"/>
        </a:spcAft>
        <a:defRPr kumimoji="1" sz="4000">
          <a:solidFill>
            <a:schemeClr val="tx2"/>
          </a:solidFill>
          <a:latin typeface="Arial" charset="0"/>
          <a:ea typeface="ＭＳ Ｐゴシック" pitchFamily="50" charset="-128"/>
        </a:defRPr>
      </a:lvl3pPr>
      <a:lvl4pPr algn="l" rtl="0" eaLnBrk="1" fontAlgn="base" hangingPunct="1">
        <a:spcBef>
          <a:spcPct val="0"/>
        </a:spcBef>
        <a:spcAft>
          <a:spcPct val="0"/>
        </a:spcAft>
        <a:defRPr kumimoji="1" sz="4000">
          <a:solidFill>
            <a:schemeClr val="tx2"/>
          </a:solidFill>
          <a:latin typeface="Arial" charset="0"/>
          <a:ea typeface="ＭＳ Ｐゴシック" pitchFamily="50" charset="-128"/>
        </a:defRPr>
      </a:lvl4pPr>
      <a:lvl5pPr algn="l" rtl="0" eaLnBrk="1" fontAlgn="base" hangingPunct="1">
        <a:spcBef>
          <a:spcPct val="0"/>
        </a:spcBef>
        <a:spcAft>
          <a:spcPct val="0"/>
        </a:spcAft>
        <a:defRPr kumimoji="1" sz="4000">
          <a:solidFill>
            <a:schemeClr val="tx2"/>
          </a:solidFill>
          <a:latin typeface="Arial" charset="0"/>
          <a:ea typeface="ＭＳ Ｐゴシック" pitchFamily="50" charset="-128"/>
        </a:defRPr>
      </a:lvl5pPr>
      <a:lvl6pPr marL="457200" algn="l" rtl="0" eaLnBrk="1" fontAlgn="base" hangingPunct="1">
        <a:spcBef>
          <a:spcPct val="0"/>
        </a:spcBef>
        <a:spcAft>
          <a:spcPct val="0"/>
        </a:spcAft>
        <a:defRPr kumimoji="1" sz="4000">
          <a:solidFill>
            <a:schemeClr val="tx2"/>
          </a:solidFill>
          <a:latin typeface="Arial" charset="0"/>
          <a:ea typeface="ＭＳ Ｐゴシック" pitchFamily="50" charset="-128"/>
        </a:defRPr>
      </a:lvl6pPr>
      <a:lvl7pPr marL="914400" algn="l" rtl="0" eaLnBrk="1" fontAlgn="base" hangingPunct="1">
        <a:spcBef>
          <a:spcPct val="0"/>
        </a:spcBef>
        <a:spcAft>
          <a:spcPct val="0"/>
        </a:spcAft>
        <a:defRPr kumimoji="1" sz="4000">
          <a:solidFill>
            <a:schemeClr val="tx2"/>
          </a:solidFill>
          <a:latin typeface="Arial" charset="0"/>
          <a:ea typeface="ＭＳ Ｐゴシック" pitchFamily="50" charset="-128"/>
        </a:defRPr>
      </a:lvl7pPr>
      <a:lvl8pPr marL="1371600" algn="l" rtl="0" eaLnBrk="1" fontAlgn="base" hangingPunct="1">
        <a:spcBef>
          <a:spcPct val="0"/>
        </a:spcBef>
        <a:spcAft>
          <a:spcPct val="0"/>
        </a:spcAft>
        <a:defRPr kumimoji="1" sz="4000">
          <a:solidFill>
            <a:schemeClr val="tx2"/>
          </a:solidFill>
          <a:latin typeface="Arial" charset="0"/>
          <a:ea typeface="ＭＳ Ｐゴシック" pitchFamily="50" charset="-128"/>
        </a:defRPr>
      </a:lvl8pPr>
      <a:lvl9pPr marL="1828800" algn="l" rtl="0" eaLnBrk="1" fontAlgn="base" hangingPunct="1">
        <a:spcBef>
          <a:spcPct val="0"/>
        </a:spcBef>
        <a:spcAft>
          <a:spcPct val="0"/>
        </a:spcAft>
        <a:defRPr kumimoji="1" sz="40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67544" y="1412776"/>
            <a:ext cx="6164039" cy="1368152"/>
          </a:xfrm>
        </p:spPr>
        <p:txBody>
          <a:bodyPr>
            <a:noAutofit/>
          </a:bodyPr>
          <a:lstStyle/>
          <a:p>
            <a:r>
              <a:rPr lang="ja-JP" altLang="en-US" sz="3200" dirty="0" smtClean="0"/>
              <a:t>コードの生存期間を考慮したコードクローンと欠陥修正の関係調査</a:t>
            </a:r>
            <a:endParaRPr kumimoji="1" lang="ja-JP" altLang="en-US" sz="3200" dirty="0"/>
          </a:p>
        </p:txBody>
      </p:sp>
      <p:sp>
        <p:nvSpPr>
          <p:cNvPr id="3" name="サブタイトル 2"/>
          <p:cNvSpPr>
            <a:spLocks noGrp="1"/>
          </p:cNvSpPr>
          <p:nvPr>
            <p:ph type="subTitle" idx="1"/>
          </p:nvPr>
        </p:nvSpPr>
        <p:spPr>
          <a:xfrm>
            <a:off x="784225" y="3357562"/>
            <a:ext cx="6092031" cy="935533"/>
          </a:xfrm>
        </p:spPr>
        <p:txBody>
          <a:bodyPr/>
          <a:lstStyle/>
          <a:p>
            <a:r>
              <a:rPr kumimoji="1" lang="ja-JP" altLang="en-US" dirty="0" smtClean="0"/>
              <a:t>大阪大学 大学院情報科学研究科</a:t>
            </a:r>
            <a:endParaRPr kumimoji="1" lang="en-US" altLang="ja-JP" dirty="0" smtClean="0"/>
          </a:p>
        </p:txBody>
      </p:sp>
      <p:sp>
        <p:nvSpPr>
          <p:cNvPr id="4" name="スライド番号プレースホルダ 3"/>
          <p:cNvSpPr>
            <a:spLocks noGrp="1"/>
          </p:cNvSpPr>
          <p:nvPr>
            <p:ph type="sldNum" sz="quarter" idx="4"/>
          </p:nvPr>
        </p:nvSpPr>
        <p:spPr/>
        <p:txBody>
          <a:bodyPr/>
          <a:lstStyle/>
          <a:p>
            <a:fld id="{F577564E-C688-4BFF-AF2A-15D3AB08729B}" type="slidenum">
              <a:rPr kumimoji="1" lang="ja-JP" altLang="en-US" smtClean="0"/>
              <a:pPr/>
              <a:t>1</a:t>
            </a:fld>
            <a:endParaRPr kumimoji="1" lang="ja-JP" altLang="en-US"/>
          </a:p>
        </p:txBody>
      </p:sp>
      <p:sp>
        <p:nvSpPr>
          <p:cNvPr id="5" name="サブタイトル 2"/>
          <p:cNvSpPr txBox="1">
            <a:spLocks/>
          </p:cNvSpPr>
          <p:nvPr/>
        </p:nvSpPr>
        <p:spPr bwMode="auto">
          <a:xfrm>
            <a:off x="568201" y="4437683"/>
            <a:ext cx="6092031" cy="9355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ja-JP" altLang="en-US" sz="3200" b="0" i="0" u="none" strike="noStrike" kern="0" cap="none" spc="0" normalizeH="0" baseline="0" noProof="0" dirty="0" smtClean="0">
                <a:ln>
                  <a:noFill/>
                </a:ln>
                <a:solidFill>
                  <a:schemeClr val="tx1"/>
                </a:solidFill>
                <a:effectLst/>
                <a:uLnTx/>
                <a:uFillTx/>
                <a:latin typeface="+mn-lt"/>
                <a:ea typeface="+mn-ea"/>
                <a:cs typeface="+mn-cs"/>
              </a:rPr>
              <a:t>○齋藤 晃，吉田 則裕，</a:t>
            </a:r>
            <a:endParaRPr kumimoji="1" lang="en-US" altLang="ja-JP" sz="32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ja-JP" altLang="en-US" sz="3200" b="0" i="0" u="none" strike="noStrike" kern="0" cap="none" spc="0" normalizeH="0" baseline="0" noProof="0" dirty="0" smtClean="0">
                <a:ln>
                  <a:noFill/>
                </a:ln>
                <a:solidFill>
                  <a:schemeClr val="tx1"/>
                </a:solidFill>
                <a:effectLst/>
                <a:uLnTx/>
                <a:uFillTx/>
                <a:latin typeface="+mn-lt"/>
                <a:ea typeface="+mn-ea"/>
                <a:cs typeface="+mn-cs"/>
              </a:rPr>
              <a:t> 　 松下</a:t>
            </a:r>
            <a:r>
              <a:rPr kumimoji="1" lang="ja-JP" altLang="en-US" sz="3200" b="0" i="0" u="none" strike="noStrike" kern="0" cap="none" spc="0" normalizeH="0" noProof="0" dirty="0" smtClean="0">
                <a:ln>
                  <a:noFill/>
                </a:ln>
                <a:solidFill>
                  <a:schemeClr val="tx1"/>
                </a:solidFill>
                <a:effectLst/>
                <a:uLnTx/>
                <a:uFillTx/>
                <a:latin typeface="+mn-lt"/>
                <a:ea typeface="+mn-ea"/>
                <a:cs typeface="+mn-cs"/>
              </a:rPr>
              <a:t> </a:t>
            </a:r>
            <a:r>
              <a:rPr kumimoji="1" lang="ja-JP" altLang="en-US" sz="3200" b="0" i="0" u="none" strike="noStrike" kern="0" cap="none" spc="0" normalizeH="0" baseline="0" noProof="0" dirty="0" smtClean="0">
                <a:ln>
                  <a:noFill/>
                </a:ln>
                <a:solidFill>
                  <a:schemeClr val="tx1"/>
                </a:solidFill>
                <a:effectLst/>
                <a:uLnTx/>
                <a:uFillTx/>
                <a:latin typeface="+mn-lt"/>
                <a:ea typeface="+mn-ea"/>
                <a:cs typeface="+mn-cs"/>
              </a:rPr>
              <a:t>誠，井上 克郎</a:t>
            </a: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４．欠陥修正に含まれるクローンの割合を算出</a:t>
            </a:r>
            <a:endParaRPr kumimoji="1" lang="ja-JP" altLang="en-US" sz="3200" dirty="0"/>
          </a:p>
        </p:txBody>
      </p:sp>
      <p:sp>
        <p:nvSpPr>
          <p:cNvPr id="3" name="コンテンツ プレースホルダ 2"/>
          <p:cNvSpPr>
            <a:spLocks noGrp="1"/>
          </p:cNvSpPr>
          <p:nvPr>
            <p:ph idx="1"/>
          </p:nvPr>
        </p:nvSpPr>
        <p:spPr>
          <a:xfrm>
            <a:off x="457200" y="1412875"/>
            <a:ext cx="8229600" cy="1368053"/>
          </a:xfrm>
        </p:spPr>
        <p:txBody>
          <a:bodyPr/>
          <a:lstStyle/>
          <a:p>
            <a:r>
              <a:rPr lang="ja-JP" altLang="en-US" dirty="0" smtClean="0"/>
              <a:t>欠陥修正が行われたリビジョンと最も近い　スナップショットを取得</a:t>
            </a:r>
            <a:endParaRPr lang="en-US" altLang="ja-JP" dirty="0" smtClean="0"/>
          </a:p>
          <a:p>
            <a:pPr lvl="1"/>
            <a:r>
              <a:rPr lang="ja-JP" altLang="en-US" dirty="0" smtClean="0"/>
              <a:t>スナップショットと間に変更が生じている可能性があるので，</a:t>
            </a:r>
            <a:r>
              <a:rPr lang="en-US" altLang="ja-JP" dirty="0" smtClean="0"/>
              <a:t>diff</a:t>
            </a:r>
            <a:r>
              <a:rPr lang="ja-JP" altLang="en-US" dirty="0" smtClean="0"/>
              <a:t>コマンドによって調整</a:t>
            </a:r>
            <a:endParaRPr lang="en-US" altLang="ja-JP" dirty="0" smtClean="0"/>
          </a:p>
          <a:p>
            <a:r>
              <a:rPr lang="en-US" altLang="ja-JP" dirty="0" smtClean="0"/>
              <a:t>Buggy Code</a:t>
            </a:r>
            <a:r>
              <a:rPr lang="ja-JP" altLang="en-US" dirty="0" smtClean="0"/>
              <a:t>内に含まれるコードクローンの重複率</a:t>
            </a:r>
            <a:r>
              <a:rPr lang="en-US" altLang="ja-JP" dirty="0" smtClean="0"/>
              <a:t>d</a:t>
            </a:r>
            <a:r>
              <a:rPr lang="ja-JP" altLang="en-US" dirty="0" smtClean="0"/>
              <a:t>を算出</a:t>
            </a:r>
            <a:endParaRPr lang="en-US" altLang="ja-JP" dirty="0" smtClean="0"/>
          </a:p>
          <a:p>
            <a:endParaRPr lang="en-US" altLang="ja-JP"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10</a:t>
            </a:fld>
            <a:endParaRPr kumimoji="1" lang="ja-JP" altLang="en-US"/>
          </a:p>
        </p:txBody>
      </p:sp>
      <p:graphicFrame>
        <p:nvGraphicFramePr>
          <p:cNvPr id="23555" name="Object 3"/>
          <p:cNvGraphicFramePr>
            <a:graphicFrameLocks noChangeAspect="1"/>
          </p:cNvGraphicFramePr>
          <p:nvPr/>
        </p:nvGraphicFramePr>
        <p:xfrm>
          <a:off x="1043608" y="4581252"/>
          <a:ext cx="5547896" cy="719956"/>
        </p:xfrm>
        <a:graphic>
          <a:graphicData uri="http://schemas.openxmlformats.org/presentationml/2006/ole">
            <p:oleObj spid="_x0000_s23555" name="数式" r:id="rId4" imgW="3327120" imgH="431640" progId="Equation.3">
              <p:embed/>
            </p:oleObj>
          </a:graphicData>
        </a:graphic>
      </p:graphicFrame>
      <p:sp>
        <p:nvSpPr>
          <p:cNvPr id="7" name="コンテンツ プレースホルダ 2"/>
          <p:cNvSpPr txBox="1">
            <a:spLocks/>
          </p:cNvSpPr>
          <p:nvPr/>
        </p:nvSpPr>
        <p:spPr bwMode="auto">
          <a:xfrm>
            <a:off x="323528" y="5445224"/>
            <a:ext cx="8136904"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ja-JP" altLang="en-US" sz="2800" dirty="0" smtClean="0"/>
              <a:t>多くのコードクローンは欠陥修正に含まれていないという結果を報告</a:t>
            </a:r>
          </a:p>
          <a:p>
            <a:endParaRPr lang="ja-JP" alt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角丸四角形 125"/>
          <p:cNvSpPr/>
          <p:nvPr/>
        </p:nvSpPr>
        <p:spPr>
          <a:xfrm>
            <a:off x="226374" y="4402712"/>
            <a:ext cx="6605686" cy="1224136"/>
          </a:xfrm>
          <a:prstGeom prst="roundRect">
            <a:avLst/>
          </a:prstGeom>
          <a:gradFill>
            <a:gsLst>
              <a:gs pos="0">
                <a:schemeClr val="accent1"/>
              </a:gs>
              <a:gs pos="35000">
                <a:schemeClr val="accent1"/>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既存手法の問題点</a:t>
            </a:r>
            <a:r>
              <a:rPr lang="en-US" altLang="ja-JP" dirty="0" smtClean="0"/>
              <a:t>				(1/2)</a:t>
            </a:r>
            <a:endParaRPr kumimoji="1" lang="ja-JP" altLang="en-US" dirty="0"/>
          </a:p>
        </p:txBody>
      </p:sp>
      <p:sp>
        <p:nvSpPr>
          <p:cNvPr id="3" name="コンテンツ プレースホルダ 2"/>
          <p:cNvSpPr>
            <a:spLocks noGrp="1"/>
          </p:cNvSpPr>
          <p:nvPr>
            <p:ph idx="1"/>
          </p:nvPr>
        </p:nvSpPr>
        <p:spPr>
          <a:xfrm>
            <a:off x="457200" y="1412875"/>
            <a:ext cx="8229600" cy="2160141"/>
          </a:xfrm>
        </p:spPr>
        <p:txBody>
          <a:bodyPr/>
          <a:lstStyle/>
          <a:p>
            <a:pPr>
              <a:buNone/>
            </a:pPr>
            <a:r>
              <a:rPr kumimoji="1" lang="ja-JP" altLang="en-US" sz="2400" dirty="0" smtClean="0"/>
              <a:t>既存研究の</a:t>
            </a:r>
            <a:r>
              <a:rPr lang="ja-JP" altLang="en-US" sz="2400" dirty="0" smtClean="0"/>
              <a:t>調査はクローンの生存期間を考慮していない</a:t>
            </a:r>
          </a:p>
          <a:p>
            <a:pPr lvl="1"/>
            <a:r>
              <a:rPr lang="ja-JP" altLang="en-US" sz="2000" dirty="0" smtClean="0"/>
              <a:t>既に修正が頻繁に生じているコード片は今後も変更が生じやすい</a:t>
            </a:r>
            <a:endParaRPr lang="en-US" altLang="ja-JP" sz="2000" dirty="0" smtClean="0"/>
          </a:p>
          <a:p>
            <a:pPr lvl="1"/>
            <a:r>
              <a:rPr lang="ja-JP" altLang="en-US" sz="2000" dirty="0" smtClean="0"/>
              <a:t>たとえコードクローンであってもよく知られたプログラミングロジックであれば欠陥修正との関連は小さくなりやすい</a:t>
            </a:r>
            <a:endParaRPr lang="en-US" altLang="ja-JP" sz="2000"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11</a:t>
            </a:fld>
            <a:endParaRPr kumimoji="1" lang="ja-JP" altLang="en-US"/>
          </a:p>
        </p:txBody>
      </p:sp>
      <p:sp>
        <p:nvSpPr>
          <p:cNvPr id="96" name="角丸四角形 95"/>
          <p:cNvSpPr/>
          <p:nvPr/>
        </p:nvSpPr>
        <p:spPr>
          <a:xfrm>
            <a:off x="226374" y="2948835"/>
            <a:ext cx="6605686" cy="1237853"/>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100" name="メモ 99"/>
          <p:cNvSpPr/>
          <p:nvPr/>
        </p:nvSpPr>
        <p:spPr>
          <a:xfrm>
            <a:off x="623647" y="3034560"/>
            <a:ext cx="1124420" cy="2530754"/>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Freeform 27"/>
          <p:cNvSpPr>
            <a:spLocks/>
          </p:cNvSpPr>
          <p:nvPr/>
        </p:nvSpPr>
        <p:spPr bwMode="auto">
          <a:xfrm>
            <a:off x="739955" y="3143904"/>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rgbClr val="FFCCCC"/>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04" name="Freeform 27"/>
          <p:cNvSpPr>
            <a:spLocks/>
          </p:cNvSpPr>
          <p:nvPr/>
        </p:nvSpPr>
        <p:spPr bwMode="auto">
          <a:xfrm>
            <a:off x="730430" y="3575953"/>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rgbClr val="FFCCCC"/>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05" name="Freeform 27"/>
          <p:cNvSpPr>
            <a:spLocks/>
          </p:cNvSpPr>
          <p:nvPr/>
        </p:nvSpPr>
        <p:spPr bwMode="auto">
          <a:xfrm>
            <a:off x="734622" y="4485194"/>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07" name="Freeform 27"/>
          <p:cNvSpPr>
            <a:spLocks/>
          </p:cNvSpPr>
          <p:nvPr/>
        </p:nvSpPr>
        <p:spPr bwMode="auto">
          <a:xfrm>
            <a:off x="739955" y="5016113"/>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cxnSp>
        <p:nvCxnSpPr>
          <p:cNvPr id="108" name="直線矢印コネクタ 107"/>
          <p:cNvCxnSpPr/>
          <p:nvPr/>
        </p:nvCxnSpPr>
        <p:spPr bwMode="auto">
          <a:xfrm>
            <a:off x="1819670" y="3378856"/>
            <a:ext cx="1143008" cy="1588"/>
          </a:xfrm>
          <a:prstGeom prst="straightConnector1">
            <a:avLst/>
          </a:prstGeom>
          <a:solidFill>
            <a:schemeClr val="accent1"/>
          </a:solidFill>
          <a:ln w="19050" cap="flat" cmpd="sng" algn="ctr">
            <a:solidFill>
              <a:schemeClr val="tx1"/>
            </a:solidFill>
            <a:prstDash val="solid"/>
            <a:round/>
            <a:headEnd type="none" w="med" len="med"/>
            <a:tailEnd type="arrow"/>
          </a:ln>
          <a:effectLst/>
        </p:spPr>
      </p:cxnSp>
      <p:cxnSp>
        <p:nvCxnSpPr>
          <p:cNvPr id="109" name="直線矢印コネクタ 108"/>
          <p:cNvCxnSpPr/>
          <p:nvPr/>
        </p:nvCxnSpPr>
        <p:spPr bwMode="auto">
          <a:xfrm>
            <a:off x="1819670" y="3737633"/>
            <a:ext cx="1143008" cy="1588"/>
          </a:xfrm>
          <a:prstGeom prst="straightConnector1">
            <a:avLst/>
          </a:prstGeom>
          <a:solidFill>
            <a:schemeClr val="accent1"/>
          </a:solidFill>
          <a:ln w="19050" cap="flat" cmpd="sng" algn="ctr">
            <a:solidFill>
              <a:schemeClr val="tx1"/>
            </a:solidFill>
            <a:prstDash val="solid"/>
            <a:round/>
            <a:headEnd type="none" w="med" len="med"/>
            <a:tailEnd type="arrow"/>
          </a:ln>
          <a:effectLst/>
        </p:spPr>
      </p:cxnSp>
      <p:sp>
        <p:nvSpPr>
          <p:cNvPr id="110" name="円/楕円 109"/>
          <p:cNvSpPr/>
          <p:nvPr/>
        </p:nvSpPr>
        <p:spPr bwMode="auto">
          <a:xfrm>
            <a:off x="1901023" y="3291427"/>
            <a:ext cx="908865" cy="519351"/>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non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b="0" i="0" u="none" strike="noStrike" cap="none" normalizeH="0" baseline="0" dirty="0" smtClean="0">
                <a:ln>
                  <a:noFill/>
                </a:ln>
                <a:solidFill>
                  <a:schemeClr val="tx1"/>
                </a:solidFill>
                <a:effectLst/>
                <a:latin typeface="Times New Roman" pitchFamily="18" charset="0"/>
                <a:ea typeface="ＭＳ ゴシック" pitchFamily="49" charset="-128"/>
              </a:rPr>
              <a:t>修正</a:t>
            </a:r>
          </a:p>
        </p:txBody>
      </p:sp>
      <p:cxnSp>
        <p:nvCxnSpPr>
          <p:cNvPr id="122" name="直線矢印コネクタ 121"/>
          <p:cNvCxnSpPr/>
          <p:nvPr/>
        </p:nvCxnSpPr>
        <p:spPr bwMode="auto">
          <a:xfrm>
            <a:off x="4248892" y="3375676"/>
            <a:ext cx="1143008" cy="1588"/>
          </a:xfrm>
          <a:prstGeom prst="straightConnector1">
            <a:avLst/>
          </a:prstGeom>
          <a:solidFill>
            <a:schemeClr val="accent1"/>
          </a:solidFill>
          <a:ln w="19050" cap="flat" cmpd="sng" algn="ctr">
            <a:solidFill>
              <a:schemeClr val="tx1"/>
            </a:solidFill>
            <a:prstDash val="solid"/>
            <a:round/>
            <a:headEnd type="none" w="med" len="med"/>
            <a:tailEnd type="arrow"/>
          </a:ln>
          <a:effectLst/>
        </p:spPr>
      </p:cxnSp>
      <p:cxnSp>
        <p:nvCxnSpPr>
          <p:cNvPr id="123" name="直線矢印コネクタ 122"/>
          <p:cNvCxnSpPr/>
          <p:nvPr/>
        </p:nvCxnSpPr>
        <p:spPr bwMode="auto">
          <a:xfrm>
            <a:off x="4248892" y="3734453"/>
            <a:ext cx="1143008" cy="1588"/>
          </a:xfrm>
          <a:prstGeom prst="straightConnector1">
            <a:avLst/>
          </a:prstGeom>
          <a:solidFill>
            <a:schemeClr val="accent1"/>
          </a:solidFill>
          <a:ln w="19050" cap="flat" cmpd="sng" algn="ctr">
            <a:solidFill>
              <a:schemeClr val="tx1"/>
            </a:solidFill>
            <a:prstDash val="solid"/>
            <a:round/>
            <a:headEnd type="none" w="med" len="med"/>
            <a:tailEnd type="arrow"/>
          </a:ln>
          <a:effectLst/>
        </p:spPr>
      </p:cxnSp>
      <p:sp>
        <p:nvSpPr>
          <p:cNvPr id="124" name="円/楕円 123"/>
          <p:cNvSpPr/>
          <p:nvPr/>
        </p:nvSpPr>
        <p:spPr bwMode="auto">
          <a:xfrm>
            <a:off x="4330245" y="3288247"/>
            <a:ext cx="908865" cy="519351"/>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non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b="0" i="0" u="none" strike="noStrike" cap="none" normalizeH="0" baseline="0" dirty="0" smtClean="0">
                <a:ln>
                  <a:noFill/>
                </a:ln>
                <a:solidFill>
                  <a:schemeClr val="tx1"/>
                </a:solidFill>
                <a:effectLst/>
                <a:latin typeface="Times New Roman" pitchFamily="18" charset="0"/>
                <a:ea typeface="ＭＳ ゴシック" pitchFamily="49" charset="-128"/>
              </a:rPr>
              <a:t>修正</a:t>
            </a:r>
          </a:p>
        </p:txBody>
      </p:sp>
      <p:sp>
        <p:nvSpPr>
          <p:cNvPr id="127" name="メモ 126"/>
          <p:cNvSpPr/>
          <p:nvPr/>
        </p:nvSpPr>
        <p:spPr>
          <a:xfrm>
            <a:off x="3024294" y="3034560"/>
            <a:ext cx="1124420" cy="2530754"/>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Freeform 27"/>
          <p:cNvSpPr>
            <a:spLocks/>
          </p:cNvSpPr>
          <p:nvPr/>
        </p:nvSpPr>
        <p:spPr bwMode="auto">
          <a:xfrm>
            <a:off x="3140602" y="3143904"/>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rgbClr val="FFCCCC"/>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29" name="Freeform 27"/>
          <p:cNvSpPr>
            <a:spLocks/>
          </p:cNvSpPr>
          <p:nvPr/>
        </p:nvSpPr>
        <p:spPr bwMode="auto">
          <a:xfrm>
            <a:off x="3131077" y="3575953"/>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rgbClr val="FFCCCC"/>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30" name="Freeform 27"/>
          <p:cNvSpPr>
            <a:spLocks/>
          </p:cNvSpPr>
          <p:nvPr/>
        </p:nvSpPr>
        <p:spPr bwMode="auto">
          <a:xfrm>
            <a:off x="3135269" y="4485194"/>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31" name="Freeform 27"/>
          <p:cNvSpPr>
            <a:spLocks/>
          </p:cNvSpPr>
          <p:nvPr/>
        </p:nvSpPr>
        <p:spPr bwMode="auto">
          <a:xfrm>
            <a:off x="3140602" y="5016113"/>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32" name="メモ 131"/>
          <p:cNvSpPr/>
          <p:nvPr/>
        </p:nvSpPr>
        <p:spPr>
          <a:xfrm>
            <a:off x="5463908" y="3034560"/>
            <a:ext cx="1124420" cy="2530754"/>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3" name="Freeform 27"/>
          <p:cNvSpPr>
            <a:spLocks/>
          </p:cNvSpPr>
          <p:nvPr/>
        </p:nvSpPr>
        <p:spPr bwMode="auto">
          <a:xfrm>
            <a:off x="5580216" y="3143904"/>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rgbClr val="FFCCCC"/>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34" name="Freeform 27"/>
          <p:cNvSpPr>
            <a:spLocks/>
          </p:cNvSpPr>
          <p:nvPr/>
        </p:nvSpPr>
        <p:spPr bwMode="auto">
          <a:xfrm>
            <a:off x="5570691" y="3575953"/>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rgbClr val="FFCCCC"/>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35" name="Freeform 27"/>
          <p:cNvSpPr>
            <a:spLocks/>
          </p:cNvSpPr>
          <p:nvPr/>
        </p:nvSpPr>
        <p:spPr bwMode="auto">
          <a:xfrm>
            <a:off x="5574883" y="4485194"/>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36" name="Freeform 27"/>
          <p:cNvSpPr>
            <a:spLocks/>
          </p:cNvSpPr>
          <p:nvPr/>
        </p:nvSpPr>
        <p:spPr bwMode="auto">
          <a:xfrm>
            <a:off x="5580216" y="5016113"/>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37" name="Text Box 47"/>
          <p:cNvSpPr txBox="1">
            <a:spLocks noChangeArrowheads="1"/>
          </p:cNvSpPr>
          <p:nvPr/>
        </p:nvSpPr>
        <p:spPr bwMode="auto">
          <a:xfrm>
            <a:off x="960989" y="3106568"/>
            <a:ext cx="417513" cy="338046"/>
          </a:xfrm>
          <a:prstGeom prst="rect">
            <a:avLst/>
          </a:prstGeom>
          <a:solidFill>
            <a:srgbClr val="FF0000">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1</a:t>
            </a:r>
            <a:endParaRPr lang="en-US" altLang="ja-JP" sz="1200" b="1" dirty="0">
              <a:latin typeface="Arial" charset="0"/>
            </a:endParaRPr>
          </a:p>
        </p:txBody>
      </p:sp>
      <p:sp>
        <p:nvSpPr>
          <p:cNvPr id="138" name="Text Box 47"/>
          <p:cNvSpPr txBox="1">
            <a:spLocks noChangeArrowheads="1"/>
          </p:cNvSpPr>
          <p:nvPr/>
        </p:nvSpPr>
        <p:spPr bwMode="auto">
          <a:xfrm>
            <a:off x="3298335" y="3099987"/>
            <a:ext cx="474810" cy="338554"/>
          </a:xfrm>
          <a:prstGeom prst="rect">
            <a:avLst/>
          </a:prstGeom>
          <a:solidFill>
            <a:srgbClr val="FF0000">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1</a:t>
            </a:r>
            <a:endParaRPr lang="en-US" altLang="ja-JP" sz="1200" b="1" dirty="0">
              <a:latin typeface="Arial" charset="0"/>
            </a:endParaRPr>
          </a:p>
        </p:txBody>
      </p:sp>
      <p:sp>
        <p:nvSpPr>
          <p:cNvPr id="139" name="Text Box 47"/>
          <p:cNvSpPr txBox="1">
            <a:spLocks noChangeArrowheads="1"/>
          </p:cNvSpPr>
          <p:nvPr/>
        </p:nvSpPr>
        <p:spPr bwMode="auto">
          <a:xfrm>
            <a:off x="5727557" y="3106568"/>
            <a:ext cx="522900" cy="338554"/>
          </a:xfrm>
          <a:prstGeom prst="rect">
            <a:avLst/>
          </a:prstGeom>
          <a:solidFill>
            <a:srgbClr val="FF0000">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1</a:t>
            </a:r>
            <a:endParaRPr lang="en-US" altLang="ja-JP" sz="1200" b="1" dirty="0">
              <a:latin typeface="Arial" charset="0"/>
            </a:endParaRPr>
          </a:p>
        </p:txBody>
      </p:sp>
      <p:sp>
        <p:nvSpPr>
          <p:cNvPr id="140" name="Text Box 47"/>
          <p:cNvSpPr txBox="1">
            <a:spLocks noChangeArrowheads="1"/>
          </p:cNvSpPr>
          <p:nvPr/>
        </p:nvSpPr>
        <p:spPr bwMode="auto">
          <a:xfrm>
            <a:off x="957003" y="3531527"/>
            <a:ext cx="417102" cy="338554"/>
          </a:xfrm>
          <a:prstGeom prst="rect">
            <a:avLst/>
          </a:prstGeom>
          <a:solidFill>
            <a:srgbClr val="FF0000">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2</a:t>
            </a:r>
            <a:endParaRPr lang="en-US" altLang="ja-JP" sz="1200" b="1" dirty="0">
              <a:latin typeface="Arial" charset="0"/>
            </a:endParaRPr>
          </a:p>
        </p:txBody>
      </p:sp>
      <p:sp>
        <p:nvSpPr>
          <p:cNvPr id="141" name="Text Box 47"/>
          <p:cNvSpPr txBox="1">
            <a:spLocks noChangeArrowheads="1"/>
          </p:cNvSpPr>
          <p:nvPr/>
        </p:nvSpPr>
        <p:spPr bwMode="auto">
          <a:xfrm>
            <a:off x="3294349" y="3524946"/>
            <a:ext cx="474810" cy="338554"/>
          </a:xfrm>
          <a:prstGeom prst="rect">
            <a:avLst/>
          </a:prstGeom>
          <a:solidFill>
            <a:srgbClr val="FF0000">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2</a:t>
            </a:r>
            <a:endParaRPr lang="en-US" altLang="ja-JP" sz="1200" b="1" dirty="0">
              <a:latin typeface="Arial" charset="0"/>
            </a:endParaRPr>
          </a:p>
        </p:txBody>
      </p:sp>
      <p:sp>
        <p:nvSpPr>
          <p:cNvPr id="142" name="Text Box 47"/>
          <p:cNvSpPr txBox="1">
            <a:spLocks noChangeArrowheads="1"/>
          </p:cNvSpPr>
          <p:nvPr/>
        </p:nvSpPr>
        <p:spPr bwMode="auto">
          <a:xfrm>
            <a:off x="5723571" y="3531527"/>
            <a:ext cx="524887" cy="338554"/>
          </a:xfrm>
          <a:prstGeom prst="rect">
            <a:avLst/>
          </a:prstGeom>
          <a:solidFill>
            <a:srgbClr val="FF0000">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2</a:t>
            </a:r>
            <a:endParaRPr lang="en-US" altLang="ja-JP" sz="1200" b="1" dirty="0">
              <a:latin typeface="Arial" charset="0"/>
            </a:endParaRPr>
          </a:p>
        </p:txBody>
      </p:sp>
      <p:sp>
        <p:nvSpPr>
          <p:cNvPr id="143" name="Text Box 45"/>
          <p:cNvSpPr txBox="1">
            <a:spLocks noChangeArrowheads="1"/>
          </p:cNvSpPr>
          <p:nvPr/>
        </p:nvSpPr>
        <p:spPr bwMode="auto">
          <a:xfrm>
            <a:off x="975029" y="4431287"/>
            <a:ext cx="417102" cy="338554"/>
          </a:xfrm>
          <a:prstGeom prst="rect">
            <a:avLst/>
          </a:prstGeom>
          <a:solidFill>
            <a:srgbClr val="0000FF">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3</a:t>
            </a:r>
            <a:endParaRPr lang="en-US" altLang="ja-JP" sz="1200" b="1" dirty="0">
              <a:latin typeface="Arial" charset="0"/>
            </a:endParaRPr>
          </a:p>
        </p:txBody>
      </p:sp>
      <p:sp>
        <p:nvSpPr>
          <p:cNvPr id="145" name="Text Box 45"/>
          <p:cNvSpPr txBox="1">
            <a:spLocks noChangeArrowheads="1"/>
          </p:cNvSpPr>
          <p:nvPr/>
        </p:nvSpPr>
        <p:spPr bwMode="auto">
          <a:xfrm>
            <a:off x="965504" y="4978776"/>
            <a:ext cx="417102" cy="338554"/>
          </a:xfrm>
          <a:prstGeom prst="rect">
            <a:avLst/>
          </a:prstGeom>
          <a:solidFill>
            <a:srgbClr val="0000FF">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4</a:t>
            </a:r>
            <a:endParaRPr lang="en-US" altLang="ja-JP" sz="1200" b="1" dirty="0">
              <a:latin typeface="Arial" charset="0"/>
            </a:endParaRPr>
          </a:p>
        </p:txBody>
      </p:sp>
      <p:sp>
        <p:nvSpPr>
          <p:cNvPr id="146" name="Text Box 45"/>
          <p:cNvSpPr txBox="1">
            <a:spLocks noChangeArrowheads="1"/>
          </p:cNvSpPr>
          <p:nvPr/>
        </p:nvSpPr>
        <p:spPr bwMode="auto">
          <a:xfrm>
            <a:off x="3351293" y="4443248"/>
            <a:ext cx="417102" cy="338554"/>
          </a:xfrm>
          <a:prstGeom prst="rect">
            <a:avLst/>
          </a:prstGeom>
          <a:solidFill>
            <a:srgbClr val="0000FF">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3</a:t>
            </a:r>
            <a:endParaRPr lang="en-US" altLang="ja-JP" sz="1200" b="1" dirty="0">
              <a:latin typeface="Arial" charset="0"/>
            </a:endParaRPr>
          </a:p>
        </p:txBody>
      </p:sp>
      <p:sp>
        <p:nvSpPr>
          <p:cNvPr id="147" name="Text Box 45"/>
          <p:cNvSpPr txBox="1">
            <a:spLocks noChangeArrowheads="1"/>
          </p:cNvSpPr>
          <p:nvPr/>
        </p:nvSpPr>
        <p:spPr bwMode="auto">
          <a:xfrm>
            <a:off x="3341768" y="4990737"/>
            <a:ext cx="417102" cy="338554"/>
          </a:xfrm>
          <a:prstGeom prst="rect">
            <a:avLst/>
          </a:prstGeom>
          <a:solidFill>
            <a:srgbClr val="0000FF">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4</a:t>
            </a:r>
            <a:endParaRPr lang="en-US" altLang="ja-JP" sz="1200" b="1" dirty="0">
              <a:latin typeface="Arial" charset="0"/>
            </a:endParaRPr>
          </a:p>
        </p:txBody>
      </p:sp>
      <p:sp>
        <p:nvSpPr>
          <p:cNvPr id="148" name="Text Box 45"/>
          <p:cNvSpPr txBox="1">
            <a:spLocks noChangeArrowheads="1"/>
          </p:cNvSpPr>
          <p:nvPr/>
        </p:nvSpPr>
        <p:spPr bwMode="auto">
          <a:xfrm>
            <a:off x="5819844" y="4452773"/>
            <a:ext cx="417102" cy="338554"/>
          </a:xfrm>
          <a:prstGeom prst="rect">
            <a:avLst/>
          </a:prstGeom>
          <a:solidFill>
            <a:srgbClr val="0000FF">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3</a:t>
            </a:r>
            <a:endParaRPr lang="en-US" altLang="ja-JP" sz="1200" b="1" dirty="0">
              <a:latin typeface="Arial" charset="0"/>
            </a:endParaRPr>
          </a:p>
        </p:txBody>
      </p:sp>
      <p:sp>
        <p:nvSpPr>
          <p:cNvPr id="149" name="Text Box 45"/>
          <p:cNvSpPr txBox="1">
            <a:spLocks noChangeArrowheads="1"/>
          </p:cNvSpPr>
          <p:nvPr/>
        </p:nvSpPr>
        <p:spPr bwMode="auto">
          <a:xfrm>
            <a:off x="5810319" y="5000262"/>
            <a:ext cx="417102" cy="338554"/>
          </a:xfrm>
          <a:prstGeom prst="rect">
            <a:avLst/>
          </a:prstGeom>
          <a:solidFill>
            <a:srgbClr val="0000FF">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4</a:t>
            </a:r>
            <a:endParaRPr lang="en-US" altLang="ja-JP" sz="1200" b="1" dirty="0">
              <a:latin typeface="Arial" charset="0"/>
            </a:endParaRPr>
          </a:p>
        </p:txBody>
      </p:sp>
      <p:sp>
        <p:nvSpPr>
          <p:cNvPr id="150" name="下矢印 149"/>
          <p:cNvSpPr/>
          <p:nvPr/>
        </p:nvSpPr>
        <p:spPr>
          <a:xfrm rot="16200000" flipH="1">
            <a:off x="6964266" y="3213629"/>
            <a:ext cx="504056" cy="616068"/>
          </a:xfrm>
          <a:prstGeom prst="downArrow">
            <a:avLst/>
          </a:prstGeom>
          <a:gradFill>
            <a:gsLst>
              <a:gs pos="0">
                <a:srgbClr val="FFFF99"/>
              </a:gs>
              <a:gs pos="35000">
                <a:srgbClr val="FFFFCC"/>
              </a:gs>
              <a:gs pos="100000">
                <a:srgbClr val="FFFFCC"/>
              </a:gs>
            </a:gsLst>
          </a:gradFill>
          <a:ln w="19050"/>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51" name="下矢印 150"/>
          <p:cNvSpPr/>
          <p:nvPr/>
        </p:nvSpPr>
        <p:spPr>
          <a:xfrm rot="16200000" flipH="1">
            <a:off x="6950550" y="4634738"/>
            <a:ext cx="504056" cy="616068"/>
          </a:xfrm>
          <a:prstGeom prst="downArrow">
            <a:avLst/>
          </a:prstGeom>
          <a:gradFill>
            <a:gsLst>
              <a:gs pos="0">
                <a:schemeClr val="accent1"/>
              </a:gs>
              <a:gs pos="72000">
                <a:schemeClr val="accent1"/>
              </a:gs>
              <a:gs pos="100000">
                <a:schemeClr val="accent5"/>
              </a:gs>
            </a:gsLst>
          </a:gradFill>
          <a:ln w="19050"/>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53" name="正方形/長方形 152"/>
          <p:cNvSpPr/>
          <p:nvPr/>
        </p:nvSpPr>
        <p:spPr bwMode="auto">
          <a:xfrm>
            <a:off x="7596336" y="3171720"/>
            <a:ext cx="1467068" cy="707886"/>
          </a:xfrm>
          <a:prstGeom prst="rect">
            <a:avLst/>
          </a:prstGeom>
          <a:solidFill>
            <a:srgbClr val="FFFF00">
              <a:alpha val="20000"/>
            </a:srgbClr>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Times New Roman" pitchFamily="18" charset="0"/>
                <a:ea typeface="ＭＳ ゴシック" pitchFamily="49" charset="-128"/>
              </a:rPr>
              <a:t>修正</a:t>
            </a:r>
            <a:endParaRPr kumimoji="1" lang="en-US" altLang="ja-JP" sz="2000" b="0" i="0" u="none" strike="noStrike" cap="none" normalizeH="0" baseline="0" dirty="0" smtClean="0">
              <a:ln>
                <a:noFill/>
              </a:ln>
              <a:solidFill>
                <a:schemeClr val="tx1"/>
              </a:solidFill>
              <a:effectLst/>
              <a:latin typeface="Times New Roman" pitchFamily="18" charset="0"/>
              <a:ea typeface="ＭＳ ゴシック" pitchFamily="49"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Times New Roman" pitchFamily="18" charset="0"/>
                <a:ea typeface="ＭＳ ゴシック" pitchFamily="49" charset="-128"/>
              </a:rPr>
              <a:t>されやすい</a:t>
            </a:r>
          </a:p>
        </p:txBody>
      </p:sp>
      <p:sp>
        <p:nvSpPr>
          <p:cNvPr id="154" name="正方形/長方形 153"/>
          <p:cNvSpPr/>
          <p:nvPr/>
        </p:nvSpPr>
        <p:spPr bwMode="auto">
          <a:xfrm>
            <a:off x="7620719" y="4763244"/>
            <a:ext cx="1467069" cy="707886"/>
          </a:xfrm>
          <a:prstGeom prst="rect">
            <a:avLst/>
          </a:prstGeom>
          <a:solidFill>
            <a:schemeClr val="accent1">
              <a:alpha val="20000"/>
            </a:schemeClr>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Times New Roman" pitchFamily="18" charset="0"/>
                <a:ea typeface="ＭＳ ゴシック" pitchFamily="49" charset="-128"/>
              </a:rPr>
              <a:t>修正</a:t>
            </a:r>
            <a:endParaRPr kumimoji="1" lang="en-US" altLang="ja-JP" sz="2000" b="0" i="0" u="none" strike="noStrike" cap="none" normalizeH="0" baseline="0" dirty="0" smtClean="0">
              <a:ln>
                <a:noFill/>
              </a:ln>
              <a:solidFill>
                <a:schemeClr val="tx1"/>
              </a:solidFill>
              <a:effectLst/>
              <a:latin typeface="Times New Roman" pitchFamily="18" charset="0"/>
              <a:ea typeface="ＭＳ ゴシック" pitchFamily="49"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Times New Roman" pitchFamily="18" charset="0"/>
                <a:ea typeface="ＭＳ ゴシック" pitchFamily="49" charset="-128"/>
              </a:rPr>
              <a:t>されにくい</a:t>
            </a:r>
          </a:p>
        </p:txBody>
      </p:sp>
      <p:sp>
        <p:nvSpPr>
          <p:cNvPr id="59" name="コンテンツ プレースホルダ 2"/>
          <p:cNvSpPr txBox="1">
            <a:spLocks/>
          </p:cNvSpPr>
          <p:nvPr/>
        </p:nvSpPr>
        <p:spPr bwMode="auto">
          <a:xfrm>
            <a:off x="302840" y="5949379"/>
            <a:ext cx="8229600" cy="216014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1" lang="en-US" altLang="ja-JP" sz="2000" b="0" i="0" u="none" strike="noStrike" kern="0" cap="none" spc="0" normalizeH="0" baseline="0" noProof="0" dirty="0" smtClean="0">
              <a:ln>
                <a:noFill/>
              </a:ln>
              <a:solidFill>
                <a:schemeClr val="tx1"/>
              </a:solidFill>
              <a:effectLst/>
              <a:uLnTx/>
              <a:uFillTx/>
              <a:latin typeface="+mn-lt"/>
              <a:ea typeface="+mn-ea"/>
            </a:endParaRPr>
          </a:p>
        </p:txBody>
      </p:sp>
      <p:sp>
        <p:nvSpPr>
          <p:cNvPr id="61" name="Text Box 83"/>
          <p:cNvSpPr txBox="1">
            <a:spLocks noChangeArrowheads="1"/>
          </p:cNvSpPr>
          <p:nvPr/>
        </p:nvSpPr>
        <p:spPr bwMode="auto">
          <a:xfrm>
            <a:off x="352134" y="5679305"/>
            <a:ext cx="8217476" cy="666849"/>
          </a:xfrm>
          <a:prstGeom prst="rect">
            <a:avLst/>
          </a:prstGeom>
          <a:noFill/>
          <a:ln w="9525">
            <a:noFill/>
            <a:miter lim="800000"/>
            <a:headEnd/>
            <a:tailEnd/>
          </a:ln>
          <a:effectLst/>
        </p:spPr>
        <p:txBody>
          <a:bodyPr wrap="square">
            <a:spAutoFit/>
          </a:bodyPr>
          <a:lstStyle/>
          <a:p>
            <a:pPr>
              <a:buFontTx/>
              <a:buNone/>
            </a:pPr>
            <a:r>
              <a:rPr lang="ja-JP" altLang="en-US" sz="2800" baseline="-25000" dirty="0" smtClean="0">
                <a:latin typeface="Times New Roman" pitchFamily="18" charset="0"/>
              </a:rPr>
              <a:t>生存期間に着目することでより欠陥に起因するコードクローンを特定できる　　　のではないか？</a:t>
            </a:r>
            <a:endParaRPr lang="en-US" altLang="ja-JP" sz="2800" baseline="-25000" dirty="0" smtClean="0">
              <a:latin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既存手法の問題点</a:t>
            </a:r>
            <a:r>
              <a:rPr lang="en-US" altLang="ja-JP" dirty="0" smtClean="0"/>
              <a:t>				(2/2)</a:t>
            </a:r>
            <a:endParaRPr kumimoji="1" lang="ja-JP" altLang="en-US" dirty="0"/>
          </a:p>
        </p:txBody>
      </p:sp>
      <p:sp>
        <p:nvSpPr>
          <p:cNvPr id="3" name="コンテンツ プレースホルダ 2"/>
          <p:cNvSpPr>
            <a:spLocks noGrp="1"/>
          </p:cNvSpPr>
          <p:nvPr>
            <p:ph idx="1"/>
          </p:nvPr>
        </p:nvSpPr>
        <p:spPr>
          <a:xfrm>
            <a:off x="457200" y="2132955"/>
            <a:ext cx="8291264" cy="863997"/>
          </a:xfrm>
        </p:spPr>
        <p:txBody>
          <a:bodyPr/>
          <a:lstStyle/>
          <a:p>
            <a:pPr lvl="1"/>
            <a:r>
              <a:rPr lang="ja-JP" altLang="en-US" sz="2000" dirty="0" smtClean="0"/>
              <a:t>欠陥修正時ではコードクローンであってもスナップショットではクローンでない可能性がある</a:t>
            </a:r>
            <a:endParaRPr lang="en-US" altLang="ja-JP" sz="2000" dirty="0" smtClean="0"/>
          </a:p>
        </p:txBody>
      </p:sp>
      <p:sp>
        <p:nvSpPr>
          <p:cNvPr id="4" name="スライド番号プレースホルダ 3"/>
          <p:cNvSpPr>
            <a:spLocks noGrp="1"/>
          </p:cNvSpPr>
          <p:nvPr>
            <p:ph type="sldNum" sz="quarter" idx="12"/>
          </p:nvPr>
        </p:nvSpPr>
        <p:spPr>
          <a:xfrm>
            <a:off x="8459788" y="6597352"/>
            <a:ext cx="550862" cy="273050"/>
          </a:xfrm>
        </p:spPr>
        <p:txBody>
          <a:bodyPr/>
          <a:lstStyle/>
          <a:p>
            <a:fld id="{F577564E-C688-4BFF-AF2A-15D3AB08729B}" type="slidenum">
              <a:rPr kumimoji="1" lang="ja-JP" altLang="en-US" smtClean="0"/>
              <a:pPr/>
              <a:t>12</a:t>
            </a:fld>
            <a:endParaRPr kumimoji="1" lang="ja-JP" altLang="en-US" dirty="0"/>
          </a:p>
        </p:txBody>
      </p:sp>
      <p:sp>
        <p:nvSpPr>
          <p:cNvPr id="5" name="角丸四角形 4"/>
          <p:cNvSpPr/>
          <p:nvPr/>
        </p:nvSpPr>
        <p:spPr>
          <a:xfrm>
            <a:off x="1145332" y="3528392"/>
            <a:ext cx="1584176" cy="1278051"/>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grpSp>
        <p:nvGrpSpPr>
          <p:cNvPr id="6" name="グループ化 5"/>
          <p:cNvGrpSpPr/>
          <p:nvPr/>
        </p:nvGrpSpPr>
        <p:grpSpPr>
          <a:xfrm>
            <a:off x="1433364" y="3661935"/>
            <a:ext cx="857240" cy="1000492"/>
            <a:chOff x="1691680" y="4660756"/>
            <a:chExt cx="857240" cy="1000492"/>
          </a:xfrm>
        </p:grpSpPr>
        <p:sp>
          <p:nvSpPr>
            <p:cNvPr id="7" name="メモ 6"/>
            <p:cNvSpPr/>
            <p:nvPr/>
          </p:nvSpPr>
          <p:spPr>
            <a:xfrm>
              <a:off x="1691680" y="4797152"/>
              <a:ext cx="720080" cy="864096"/>
            </a:xfrm>
            <a:prstGeom prst="foldedCorner">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1763688" y="4732764"/>
              <a:ext cx="720080" cy="864096"/>
            </a:xfrm>
            <a:prstGeom prst="foldedCorner">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1828840" y="4660756"/>
              <a:ext cx="720080" cy="86409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 name="コンテンツ プレースホルダ 2"/>
          <p:cNvSpPr txBox="1">
            <a:spLocks/>
          </p:cNvSpPr>
          <p:nvPr/>
        </p:nvSpPr>
        <p:spPr bwMode="auto">
          <a:xfrm>
            <a:off x="539552" y="4781103"/>
            <a:ext cx="2808312"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ja-JP" altLang="en-US" sz="2000" kern="0" dirty="0" smtClean="0"/>
              <a:t>取得したスナップショット</a:t>
            </a:r>
            <a:endParaRPr kumimoji="1" lang="en-US" altLang="ja-JP" sz="20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11" name="Freeform 27"/>
          <p:cNvSpPr>
            <a:spLocks/>
          </p:cNvSpPr>
          <p:nvPr/>
        </p:nvSpPr>
        <p:spPr bwMode="auto">
          <a:xfrm>
            <a:off x="1626528" y="3771279"/>
            <a:ext cx="614164" cy="148208"/>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3" name="角丸四角形 12"/>
          <p:cNvSpPr/>
          <p:nvPr/>
        </p:nvSpPr>
        <p:spPr>
          <a:xfrm>
            <a:off x="6545932" y="3527435"/>
            <a:ext cx="1584176" cy="1278051"/>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grpSp>
        <p:nvGrpSpPr>
          <p:cNvPr id="14" name="グループ化 13"/>
          <p:cNvGrpSpPr/>
          <p:nvPr/>
        </p:nvGrpSpPr>
        <p:grpSpPr>
          <a:xfrm>
            <a:off x="6833964" y="3660978"/>
            <a:ext cx="857240" cy="1000492"/>
            <a:chOff x="1691680" y="4660756"/>
            <a:chExt cx="857240" cy="1000492"/>
          </a:xfrm>
        </p:grpSpPr>
        <p:sp>
          <p:nvSpPr>
            <p:cNvPr id="15" name="メモ 14"/>
            <p:cNvSpPr/>
            <p:nvPr/>
          </p:nvSpPr>
          <p:spPr>
            <a:xfrm>
              <a:off x="1691680" y="4797152"/>
              <a:ext cx="720080" cy="864096"/>
            </a:xfrm>
            <a:prstGeom prst="foldedCorner">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メモ 15"/>
            <p:cNvSpPr/>
            <p:nvPr/>
          </p:nvSpPr>
          <p:spPr>
            <a:xfrm>
              <a:off x="1763688" y="4732764"/>
              <a:ext cx="720080" cy="864096"/>
            </a:xfrm>
            <a:prstGeom prst="foldedCorner">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メモ 16"/>
            <p:cNvSpPr/>
            <p:nvPr/>
          </p:nvSpPr>
          <p:spPr>
            <a:xfrm>
              <a:off x="1828840" y="4660756"/>
              <a:ext cx="720080" cy="86409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8" name="Freeform 27"/>
          <p:cNvSpPr>
            <a:spLocks/>
          </p:cNvSpPr>
          <p:nvPr/>
        </p:nvSpPr>
        <p:spPr bwMode="auto">
          <a:xfrm>
            <a:off x="7027128" y="3770322"/>
            <a:ext cx="614164" cy="148208"/>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9" name="Freeform 27"/>
          <p:cNvSpPr>
            <a:spLocks/>
          </p:cNvSpPr>
          <p:nvPr/>
        </p:nvSpPr>
        <p:spPr bwMode="auto">
          <a:xfrm>
            <a:off x="7019508" y="4043114"/>
            <a:ext cx="614164" cy="148208"/>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22" name="コンテンツ プレースホルダ 2"/>
          <p:cNvSpPr txBox="1">
            <a:spLocks/>
          </p:cNvSpPr>
          <p:nvPr/>
        </p:nvSpPr>
        <p:spPr bwMode="auto">
          <a:xfrm>
            <a:off x="5753844" y="4796060"/>
            <a:ext cx="3203848"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欠陥修正を行ったリビジョン</a:t>
            </a:r>
            <a:endParaRPr kumimoji="1" lang="en-US" altLang="ja-JP" sz="20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23" name="角丸四角形 22"/>
          <p:cNvSpPr/>
          <p:nvPr/>
        </p:nvSpPr>
        <p:spPr>
          <a:xfrm>
            <a:off x="3809628" y="3546485"/>
            <a:ext cx="1584176" cy="1278051"/>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grpSp>
        <p:nvGrpSpPr>
          <p:cNvPr id="24" name="グループ化 23"/>
          <p:cNvGrpSpPr/>
          <p:nvPr/>
        </p:nvGrpSpPr>
        <p:grpSpPr>
          <a:xfrm>
            <a:off x="4097660" y="3680028"/>
            <a:ext cx="857240" cy="1000492"/>
            <a:chOff x="1691680" y="4660756"/>
            <a:chExt cx="857240" cy="1000492"/>
          </a:xfrm>
        </p:grpSpPr>
        <p:sp>
          <p:nvSpPr>
            <p:cNvPr id="25" name="メモ 24"/>
            <p:cNvSpPr/>
            <p:nvPr/>
          </p:nvSpPr>
          <p:spPr>
            <a:xfrm>
              <a:off x="1691680" y="4797152"/>
              <a:ext cx="720080" cy="864096"/>
            </a:xfrm>
            <a:prstGeom prst="foldedCorner">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メモ 25"/>
            <p:cNvSpPr/>
            <p:nvPr/>
          </p:nvSpPr>
          <p:spPr>
            <a:xfrm>
              <a:off x="1763688" y="4732764"/>
              <a:ext cx="720080" cy="864096"/>
            </a:xfrm>
            <a:prstGeom prst="foldedCorner">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メモ 26"/>
            <p:cNvSpPr/>
            <p:nvPr/>
          </p:nvSpPr>
          <p:spPr>
            <a:xfrm>
              <a:off x="1828840" y="4660756"/>
              <a:ext cx="720080" cy="86409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8" name="Freeform 27"/>
          <p:cNvSpPr>
            <a:spLocks/>
          </p:cNvSpPr>
          <p:nvPr/>
        </p:nvSpPr>
        <p:spPr bwMode="auto">
          <a:xfrm>
            <a:off x="4290824" y="3789372"/>
            <a:ext cx="614164" cy="148208"/>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29" name="Freeform 27"/>
          <p:cNvSpPr>
            <a:spLocks/>
          </p:cNvSpPr>
          <p:nvPr/>
        </p:nvSpPr>
        <p:spPr bwMode="auto">
          <a:xfrm>
            <a:off x="4283204" y="4062164"/>
            <a:ext cx="614164" cy="148208"/>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3">
              <a:lumMod val="95000"/>
            </a:schemeClr>
          </a:solidFill>
          <a:ln w="15875">
            <a:solidFill>
              <a:srgbClr val="000000"/>
            </a:solidFill>
            <a:prstDash val="sysDash"/>
            <a:round/>
            <a:headEnd/>
            <a:tailEnd/>
          </a:ln>
        </p:spPr>
        <p:txBody>
          <a:bodyPr/>
          <a:lstStyle/>
          <a:p>
            <a:endParaRPr lang="ja-JP" altLang="ja-JP" sz="1800" u="sng">
              <a:latin typeface="Arial" charset="0"/>
              <a:ea typeface="MS UI Gothic" pitchFamily="50" charset="-128"/>
            </a:endParaRPr>
          </a:p>
        </p:txBody>
      </p:sp>
      <p:sp>
        <p:nvSpPr>
          <p:cNvPr id="30" name="コンテンツ プレースホルダ 2"/>
          <p:cNvSpPr txBox="1">
            <a:spLocks/>
          </p:cNvSpPr>
          <p:nvPr/>
        </p:nvSpPr>
        <p:spPr bwMode="auto">
          <a:xfrm>
            <a:off x="3809628" y="4796060"/>
            <a:ext cx="1656184"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コードを修正</a:t>
            </a:r>
            <a:endParaRPr kumimoji="1" lang="en-US" altLang="ja-JP" sz="20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31" name="Freeform 27"/>
          <p:cNvSpPr>
            <a:spLocks/>
          </p:cNvSpPr>
          <p:nvPr/>
        </p:nvSpPr>
        <p:spPr bwMode="auto">
          <a:xfrm>
            <a:off x="1611288" y="4297238"/>
            <a:ext cx="614164" cy="148208"/>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32" name="Freeform 27"/>
          <p:cNvSpPr>
            <a:spLocks/>
          </p:cNvSpPr>
          <p:nvPr/>
        </p:nvSpPr>
        <p:spPr bwMode="auto">
          <a:xfrm>
            <a:off x="4294634" y="4296097"/>
            <a:ext cx="614164" cy="148208"/>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33" name="Freeform 27"/>
          <p:cNvSpPr>
            <a:spLocks/>
          </p:cNvSpPr>
          <p:nvPr/>
        </p:nvSpPr>
        <p:spPr bwMode="auto">
          <a:xfrm>
            <a:off x="7025605" y="4297238"/>
            <a:ext cx="614164" cy="148208"/>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34" name="Freeform 27"/>
          <p:cNvSpPr>
            <a:spLocks/>
          </p:cNvSpPr>
          <p:nvPr/>
        </p:nvSpPr>
        <p:spPr bwMode="auto">
          <a:xfrm>
            <a:off x="1620813" y="4051498"/>
            <a:ext cx="614164" cy="148208"/>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3">
              <a:lumMod val="95000"/>
            </a:schemeClr>
          </a:solidFill>
          <a:ln w="15875">
            <a:solidFill>
              <a:srgbClr val="000000"/>
            </a:solidFill>
            <a:prstDash val="sysDash"/>
            <a:round/>
            <a:headEnd/>
            <a:tailEnd/>
          </a:ln>
        </p:spPr>
        <p:txBody>
          <a:bodyPr/>
          <a:lstStyle/>
          <a:p>
            <a:endParaRPr lang="ja-JP" altLang="ja-JP" sz="1800" u="sng">
              <a:latin typeface="Arial" charset="0"/>
              <a:ea typeface="MS UI Gothic" pitchFamily="50" charset="-128"/>
            </a:endParaRPr>
          </a:p>
        </p:txBody>
      </p:sp>
      <p:sp>
        <p:nvSpPr>
          <p:cNvPr id="35" name="下矢印 34"/>
          <p:cNvSpPr/>
          <p:nvPr/>
        </p:nvSpPr>
        <p:spPr>
          <a:xfrm rot="5400000">
            <a:off x="5681836" y="3904434"/>
            <a:ext cx="504056" cy="616068"/>
          </a:xfrm>
          <a:prstGeom prst="downArrow">
            <a:avLst/>
          </a:prstGeom>
          <a:ln w="19050"/>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37" name="下矢印 36"/>
          <p:cNvSpPr/>
          <p:nvPr/>
        </p:nvSpPr>
        <p:spPr>
          <a:xfrm rot="5400000">
            <a:off x="3033542" y="3904434"/>
            <a:ext cx="504056" cy="616068"/>
          </a:xfrm>
          <a:prstGeom prst="downArrow">
            <a:avLst/>
          </a:prstGeom>
          <a:ln w="19050"/>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38" name="角丸四角形吹き出し 37"/>
          <p:cNvSpPr/>
          <p:nvPr/>
        </p:nvSpPr>
        <p:spPr>
          <a:xfrm>
            <a:off x="4745732" y="3585542"/>
            <a:ext cx="720080" cy="354707"/>
          </a:xfrm>
          <a:prstGeom prst="wedgeRoundRectCallout">
            <a:avLst>
              <a:gd name="adj1" fmla="val -45304"/>
              <a:gd name="adj2" fmla="val 83982"/>
              <a:gd name="adj3" fmla="val 16667"/>
            </a:avLst>
          </a:prstGeom>
          <a:solidFill>
            <a:srgbClr val="FCE5C2"/>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修正</a:t>
            </a:r>
            <a:endParaRPr kumimoji="1" lang="ja-JP" altLang="en-US" dirty="0">
              <a:solidFill>
                <a:schemeClr val="tx1"/>
              </a:solidFill>
            </a:endParaRPr>
          </a:p>
        </p:txBody>
      </p:sp>
      <p:sp>
        <p:nvSpPr>
          <p:cNvPr id="39" name="角丸四角形吹き出し 38"/>
          <p:cNvSpPr/>
          <p:nvPr/>
        </p:nvSpPr>
        <p:spPr>
          <a:xfrm>
            <a:off x="2119536" y="3528393"/>
            <a:ext cx="1114028" cy="470148"/>
          </a:xfrm>
          <a:prstGeom prst="wedgeRoundRectCallout">
            <a:avLst>
              <a:gd name="adj1" fmla="val -45304"/>
              <a:gd name="adj2" fmla="val 83982"/>
              <a:gd name="adj3" fmla="val 16667"/>
            </a:avLst>
          </a:prstGeom>
          <a:solidFill>
            <a:srgbClr val="FCE5C2"/>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クローンでない</a:t>
            </a:r>
            <a:endParaRPr kumimoji="1" lang="ja-JP" altLang="en-US" dirty="0">
              <a:solidFill>
                <a:schemeClr val="tx1"/>
              </a:solidFill>
            </a:endParaRPr>
          </a:p>
        </p:txBody>
      </p:sp>
      <p:sp>
        <p:nvSpPr>
          <p:cNvPr id="40" name="コンテンツ プレースホルダ 2"/>
          <p:cNvSpPr txBox="1">
            <a:spLocks/>
          </p:cNvSpPr>
          <p:nvPr/>
        </p:nvSpPr>
        <p:spPr bwMode="auto">
          <a:xfrm>
            <a:off x="467544" y="1384300"/>
            <a:ext cx="7632848"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ja-JP" altLang="en-US" sz="2400" dirty="0" smtClean="0"/>
              <a:t>欠陥修正を行ったリビジョンとスナップショットとの期間が増えると誤差が大きくなる</a:t>
            </a:r>
            <a:endParaRPr lang="en-US" altLang="ja-JP" sz="24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研究内容</a:t>
            </a:r>
            <a:endParaRPr kumimoji="1" lang="ja-JP" altLang="en-US"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13</a:t>
            </a:fld>
            <a:endParaRPr kumimoji="1" lang="ja-JP" altLang="en-US"/>
          </a:p>
        </p:txBody>
      </p:sp>
      <p:sp>
        <p:nvSpPr>
          <p:cNvPr id="11" name="コンテンツ プレースホルダ 2"/>
          <p:cNvSpPr>
            <a:spLocks noGrp="1"/>
          </p:cNvSpPr>
          <p:nvPr>
            <p:ph idx="1"/>
          </p:nvPr>
        </p:nvSpPr>
        <p:spPr>
          <a:xfrm>
            <a:off x="457200" y="1484907"/>
            <a:ext cx="8229600" cy="4824413"/>
          </a:xfrm>
        </p:spPr>
        <p:txBody>
          <a:bodyPr/>
          <a:lstStyle/>
          <a:p>
            <a:pPr>
              <a:buNone/>
            </a:pPr>
            <a:r>
              <a:rPr lang="ja-JP" altLang="en-US" dirty="0" smtClean="0"/>
              <a:t>既存手法の手順に以下の手順を追加</a:t>
            </a:r>
            <a:endParaRPr lang="en-US" altLang="ja-JP" dirty="0" smtClean="0"/>
          </a:p>
          <a:p>
            <a:r>
              <a:rPr lang="en-US" altLang="ja-JP" dirty="0" smtClean="0"/>
              <a:t>Buggy Code</a:t>
            </a:r>
            <a:r>
              <a:rPr lang="ja-JP" altLang="en-US" dirty="0" smtClean="0"/>
              <a:t>に含まれているコードクローンに包含されるコード片の生存期間を取得</a:t>
            </a:r>
            <a:endParaRPr lang="en-US" altLang="ja-JP" dirty="0" smtClean="0"/>
          </a:p>
          <a:p>
            <a:pPr lvl="1"/>
            <a:r>
              <a:rPr lang="en-US" altLang="ja-JP" dirty="0" smtClean="0"/>
              <a:t>RQ:</a:t>
            </a:r>
            <a:r>
              <a:rPr lang="ja-JP" altLang="en-US" dirty="0" smtClean="0"/>
              <a:t> 生存期間の長いクローンは欠陥が少なく、生存期間が短いクローンは欠陥を多く含む</a:t>
            </a:r>
            <a:endParaRPr lang="en-US" altLang="ja-JP" dirty="0" smtClean="0"/>
          </a:p>
          <a:p>
            <a:r>
              <a:rPr lang="ja-JP" altLang="en-US" dirty="0" smtClean="0"/>
              <a:t>スナップショットを欠陥修正と対応付けした   リビジョン全てにコードクローン検出を実行</a:t>
            </a:r>
            <a:endParaRPr lang="en-US" altLang="ja-JP" dirty="0" smtClean="0"/>
          </a:p>
          <a:p>
            <a:pPr lvl="1"/>
            <a:r>
              <a:rPr lang="ja-JP" altLang="en-US" dirty="0" smtClean="0"/>
              <a:t>取得したスナップショットとの誤差を小さくする</a:t>
            </a:r>
            <a:endParaRPr lang="en-US" altLang="ja-JP" dirty="0" smtClean="0"/>
          </a:p>
          <a:p>
            <a:pPr>
              <a:buNone/>
            </a:pPr>
            <a:endParaRPr kumimoji="1" lang="en-US" altLang="ja-JP" dirty="0" smtClean="0"/>
          </a:p>
        </p:txBody>
      </p:sp>
      <p:sp>
        <p:nvSpPr>
          <p:cNvPr id="6" name="コンテンツ プレースホルダ 2"/>
          <p:cNvSpPr txBox="1">
            <a:spLocks/>
          </p:cNvSpPr>
          <p:nvPr/>
        </p:nvSpPr>
        <p:spPr bwMode="auto">
          <a:xfrm>
            <a:off x="1144191" y="3246884"/>
            <a:ext cx="698477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クローンの生存期間の取得方法</a:t>
            </a:r>
            <a:endParaRPr kumimoji="1" lang="ja-JP" altLang="en-US"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14</a:t>
            </a:fld>
            <a:endParaRPr kumimoji="1" lang="ja-JP" altLang="en-US"/>
          </a:p>
        </p:txBody>
      </p:sp>
      <p:sp>
        <p:nvSpPr>
          <p:cNvPr id="11" name="コンテンツ プレースホルダ 2"/>
          <p:cNvSpPr>
            <a:spLocks noGrp="1"/>
          </p:cNvSpPr>
          <p:nvPr>
            <p:ph idx="1"/>
          </p:nvPr>
        </p:nvSpPr>
        <p:spPr>
          <a:xfrm>
            <a:off x="457200" y="1484907"/>
            <a:ext cx="8229600" cy="4824413"/>
          </a:xfrm>
        </p:spPr>
        <p:txBody>
          <a:bodyPr/>
          <a:lstStyle/>
          <a:p>
            <a:pPr marL="514350" indent="-514350">
              <a:buNone/>
            </a:pPr>
            <a:r>
              <a:rPr lang="ja-JP" altLang="en-US" dirty="0" smtClean="0"/>
              <a:t>手順１－４．</a:t>
            </a:r>
            <a:r>
              <a:rPr lang="en-US" altLang="ja-JP" dirty="0" smtClean="0"/>
              <a:t>Buggy Code</a:t>
            </a:r>
            <a:r>
              <a:rPr lang="ja-JP" altLang="en-US" dirty="0" smtClean="0"/>
              <a:t>内に含まれるクローンの抽出と重複率の算出</a:t>
            </a:r>
            <a:endParaRPr lang="en-US" altLang="ja-JP" dirty="0" smtClean="0"/>
          </a:p>
          <a:p>
            <a:pPr marL="914400" lvl="1" indent="-514350"/>
            <a:r>
              <a:rPr lang="ja-JP" altLang="en-US" dirty="0" smtClean="0"/>
              <a:t>既存手法と同様</a:t>
            </a:r>
            <a:endParaRPr lang="en-US" altLang="ja-JP" dirty="0" smtClean="0"/>
          </a:p>
          <a:p>
            <a:pPr marL="514350" indent="-514350">
              <a:buFont typeface="+mj-lt"/>
              <a:buAutoNum type="arabicPeriod"/>
            </a:pPr>
            <a:endParaRPr lang="en-US" altLang="ja-JP" dirty="0" smtClean="0"/>
          </a:p>
          <a:p>
            <a:pPr marL="514350" indent="-514350">
              <a:buNone/>
            </a:pPr>
            <a:r>
              <a:rPr lang="ja-JP" altLang="en-US" dirty="0" smtClean="0"/>
              <a:t>以下の手順</a:t>
            </a:r>
            <a:r>
              <a:rPr lang="en-US" altLang="ja-JP" dirty="0" smtClean="0"/>
              <a:t>A, B</a:t>
            </a:r>
            <a:r>
              <a:rPr lang="ja-JP" altLang="en-US" dirty="0" smtClean="0"/>
              <a:t>を追加</a:t>
            </a:r>
            <a:endParaRPr lang="en-US" altLang="ja-JP" dirty="0" smtClean="0"/>
          </a:p>
          <a:p>
            <a:pPr marL="514350" indent="-514350">
              <a:buNone/>
            </a:pPr>
            <a:r>
              <a:rPr lang="en-US" altLang="ja-JP" dirty="0" smtClean="0"/>
              <a:t>A</a:t>
            </a:r>
            <a:r>
              <a:rPr lang="ja-JP" altLang="en-US" dirty="0" err="1" smtClean="0"/>
              <a:t>．</a:t>
            </a:r>
            <a:r>
              <a:rPr lang="ja-JP" altLang="en-US" dirty="0" smtClean="0"/>
              <a:t>コード片の変更の有無を過去のリビジョンと比較</a:t>
            </a:r>
            <a:endParaRPr lang="en-US" altLang="ja-JP" dirty="0" smtClean="0"/>
          </a:p>
          <a:p>
            <a:pPr marL="514350" indent="-514350">
              <a:buNone/>
            </a:pPr>
            <a:r>
              <a:rPr lang="en-US" altLang="ja-JP" dirty="0" smtClean="0"/>
              <a:t>B</a:t>
            </a:r>
            <a:r>
              <a:rPr lang="ja-JP" altLang="en-US" dirty="0" err="1" smtClean="0"/>
              <a:t>．</a:t>
            </a:r>
            <a:r>
              <a:rPr lang="ja-JP" altLang="en-US" dirty="0" smtClean="0"/>
              <a:t>コード片の生存期間を算出</a:t>
            </a:r>
            <a:endParaRPr lang="en-US" altLang="ja-JP"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正方形/長方形 88"/>
          <p:cNvSpPr/>
          <p:nvPr/>
        </p:nvSpPr>
        <p:spPr>
          <a:xfrm>
            <a:off x="107504" y="6021288"/>
            <a:ext cx="8352928" cy="8640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 name="グループ化 9"/>
          <p:cNvGrpSpPr/>
          <p:nvPr/>
        </p:nvGrpSpPr>
        <p:grpSpPr>
          <a:xfrm>
            <a:off x="2822600" y="3836403"/>
            <a:ext cx="1215405" cy="2403597"/>
            <a:chOff x="6317710" y="3263310"/>
            <a:chExt cx="1215405" cy="2403597"/>
          </a:xfrm>
        </p:grpSpPr>
        <p:sp>
          <p:nvSpPr>
            <p:cNvPr id="11" name="AutoShape 91"/>
            <p:cNvSpPr>
              <a:spLocks noChangeArrowheads="1"/>
            </p:cNvSpPr>
            <p:nvPr/>
          </p:nvSpPr>
          <p:spPr bwMode="auto">
            <a:xfrm rot="10800000" flipH="1">
              <a:off x="6317710" y="3340114"/>
              <a:ext cx="1152525" cy="2326793"/>
            </a:xfrm>
            <a:prstGeom prst="foldedCorner">
              <a:avLst>
                <a:gd name="adj" fmla="val 13227"/>
              </a:avLst>
            </a:prstGeom>
            <a:solidFill>
              <a:schemeClr val="bg1"/>
            </a:solidFill>
            <a:ln w="15875">
              <a:solidFill>
                <a:schemeClr val="tx1">
                  <a:lumMod val="65000"/>
                  <a:lumOff val="35000"/>
                </a:schemeClr>
              </a:solidFill>
              <a:round/>
              <a:headEnd/>
              <a:tailEnd/>
            </a:ln>
            <a:effectLst/>
          </p:spPr>
          <p:txBody>
            <a:bodyPr wrap="none" anchor="ctr"/>
            <a:lstStyle/>
            <a:p>
              <a:endParaRPr lang="ja-JP" altLang="en-US"/>
            </a:p>
          </p:txBody>
        </p:sp>
        <p:sp>
          <p:nvSpPr>
            <p:cNvPr id="12" name="AutoShape 91"/>
            <p:cNvSpPr>
              <a:spLocks noChangeArrowheads="1"/>
            </p:cNvSpPr>
            <p:nvPr/>
          </p:nvSpPr>
          <p:spPr bwMode="auto">
            <a:xfrm rot="10800000" flipH="1">
              <a:off x="6380590" y="3263310"/>
              <a:ext cx="1152525" cy="2326793"/>
            </a:xfrm>
            <a:prstGeom prst="foldedCorner">
              <a:avLst>
                <a:gd name="adj" fmla="val 13227"/>
              </a:avLst>
            </a:prstGeom>
            <a:solidFill>
              <a:schemeClr val="bg1"/>
            </a:solidFill>
            <a:ln w="15875">
              <a:solidFill>
                <a:schemeClr val="tx1"/>
              </a:solidFill>
              <a:round/>
              <a:headEnd/>
              <a:tailEnd/>
            </a:ln>
            <a:effectLst/>
          </p:spPr>
          <p:txBody>
            <a:bodyPr wrap="none" anchor="ctr"/>
            <a:lstStyle/>
            <a:p>
              <a:endParaRPr lang="ja-JP" altLang="en-US"/>
            </a:p>
          </p:txBody>
        </p:sp>
      </p:grpSp>
      <p:grpSp>
        <p:nvGrpSpPr>
          <p:cNvPr id="13" name="グループ化 12"/>
          <p:cNvGrpSpPr/>
          <p:nvPr/>
        </p:nvGrpSpPr>
        <p:grpSpPr>
          <a:xfrm>
            <a:off x="4771355" y="3836403"/>
            <a:ext cx="1215405" cy="2403597"/>
            <a:chOff x="6317710" y="3263310"/>
            <a:chExt cx="1215405" cy="2403597"/>
          </a:xfrm>
        </p:grpSpPr>
        <p:sp>
          <p:nvSpPr>
            <p:cNvPr id="14" name="AutoShape 91"/>
            <p:cNvSpPr>
              <a:spLocks noChangeArrowheads="1"/>
            </p:cNvSpPr>
            <p:nvPr/>
          </p:nvSpPr>
          <p:spPr bwMode="auto">
            <a:xfrm rot="10800000" flipH="1">
              <a:off x="6317710" y="3340114"/>
              <a:ext cx="1152525" cy="2326793"/>
            </a:xfrm>
            <a:prstGeom prst="foldedCorner">
              <a:avLst>
                <a:gd name="adj" fmla="val 13227"/>
              </a:avLst>
            </a:prstGeom>
            <a:solidFill>
              <a:schemeClr val="bg1"/>
            </a:solidFill>
            <a:ln w="15875">
              <a:solidFill>
                <a:schemeClr val="tx1">
                  <a:lumMod val="65000"/>
                  <a:lumOff val="35000"/>
                </a:schemeClr>
              </a:solidFill>
              <a:round/>
              <a:headEnd/>
              <a:tailEnd/>
            </a:ln>
            <a:effectLst/>
          </p:spPr>
          <p:txBody>
            <a:bodyPr wrap="none" anchor="ctr"/>
            <a:lstStyle/>
            <a:p>
              <a:endParaRPr lang="ja-JP" altLang="en-US"/>
            </a:p>
          </p:txBody>
        </p:sp>
        <p:sp>
          <p:nvSpPr>
            <p:cNvPr id="15" name="AutoShape 91"/>
            <p:cNvSpPr>
              <a:spLocks noChangeArrowheads="1"/>
            </p:cNvSpPr>
            <p:nvPr/>
          </p:nvSpPr>
          <p:spPr bwMode="auto">
            <a:xfrm rot="10800000" flipH="1">
              <a:off x="6380590" y="3263310"/>
              <a:ext cx="1152525" cy="2326793"/>
            </a:xfrm>
            <a:prstGeom prst="foldedCorner">
              <a:avLst>
                <a:gd name="adj" fmla="val 13227"/>
              </a:avLst>
            </a:prstGeom>
            <a:solidFill>
              <a:schemeClr val="bg1"/>
            </a:solidFill>
            <a:ln w="15875">
              <a:solidFill>
                <a:schemeClr val="tx1"/>
              </a:solidFill>
              <a:round/>
              <a:headEnd/>
              <a:tailEnd/>
            </a:ln>
            <a:effectLst/>
          </p:spPr>
          <p:txBody>
            <a:bodyPr wrap="none" anchor="ctr"/>
            <a:lstStyle/>
            <a:p>
              <a:endParaRPr lang="ja-JP" altLang="en-US"/>
            </a:p>
          </p:txBody>
        </p:sp>
      </p:grpSp>
      <p:sp>
        <p:nvSpPr>
          <p:cNvPr id="2" name="タイトル 1"/>
          <p:cNvSpPr>
            <a:spLocks noGrp="1"/>
          </p:cNvSpPr>
          <p:nvPr>
            <p:ph type="title"/>
          </p:nvPr>
        </p:nvSpPr>
        <p:spPr/>
        <p:txBody>
          <a:bodyPr/>
          <a:lstStyle/>
          <a:p>
            <a:r>
              <a:rPr lang="ja-JP" altLang="en-US" sz="3600" dirty="0" smtClean="0"/>
              <a:t>コード片の変更の判定・生存期間の算出</a:t>
            </a:r>
            <a:endParaRPr kumimoji="1" lang="ja-JP" altLang="en-US" sz="3600" dirty="0"/>
          </a:p>
        </p:txBody>
      </p:sp>
      <p:sp>
        <p:nvSpPr>
          <p:cNvPr id="3" name="コンテンツ プレースホルダ 2"/>
          <p:cNvSpPr>
            <a:spLocks noGrp="1"/>
          </p:cNvSpPr>
          <p:nvPr>
            <p:ph idx="1"/>
          </p:nvPr>
        </p:nvSpPr>
        <p:spPr>
          <a:xfrm>
            <a:off x="457200" y="1340769"/>
            <a:ext cx="8229600" cy="792088"/>
          </a:xfrm>
        </p:spPr>
        <p:txBody>
          <a:bodyPr/>
          <a:lstStyle/>
          <a:p>
            <a:r>
              <a:rPr lang="en-US" altLang="ja-JP" sz="2800" dirty="0" smtClean="0"/>
              <a:t>1</a:t>
            </a:r>
            <a:r>
              <a:rPr lang="ja-JP" altLang="en-US" sz="2800" dirty="0" smtClean="0"/>
              <a:t>ケ月おきに過去のリビジョンから該当するコード片に変更があるかどうかを判定</a:t>
            </a:r>
            <a:endParaRPr lang="en-US" altLang="ja-JP" sz="2800" dirty="0" smtClean="0"/>
          </a:p>
          <a:p>
            <a:pPr lvl="1"/>
            <a:r>
              <a:rPr lang="ja-JP" altLang="en-US" sz="2400" dirty="0" smtClean="0"/>
              <a:t>差異は</a:t>
            </a:r>
            <a:r>
              <a:rPr lang="en-US" altLang="ja-JP" sz="2400" dirty="0" smtClean="0"/>
              <a:t>diff</a:t>
            </a:r>
            <a:r>
              <a:rPr lang="ja-JP" altLang="en-US" sz="2400" dirty="0" smtClean="0"/>
              <a:t>が存在するかどうか</a:t>
            </a:r>
            <a:endParaRPr lang="en-US" altLang="ja-JP" sz="2400" dirty="0" smtClean="0"/>
          </a:p>
          <a:p>
            <a:r>
              <a:rPr lang="ja-JP" altLang="en-US" sz="2800" dirty="0" smtClean="0"/>
              <a:t>変更が生じたリビジョンと</a:t>
            </a:r>
            <a:r>
              <a:rPr lang="en-US" altLang="ja-JP" sz="2800" dirty="0" smtClean="0"/>
              <a:t>Buggy Code</a:t>
            </a:r>
            <a:r>
              <a:rPr lang="ja-JP" altLang="en-US" sz="2800" dirty="0" err="1" smtClean="0"/>
              <a:t>が検</a:t>
            </a:r>
            <a:r>
              <a:rPr lang="ja-JP" altLang="en-US" sz="2800" dirty="0" smtClean="0"/>
              <a:t>出されたリビジョンとの日付の差が生存期間</a:t>
            </a:r>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15</a:t>
            </a:fld>
            <a:endParaRPr kumimoji="1" lang="ja-JP" altLang="en-US"/>
          </a:p>
        </p:txBody>
      </p:sp>
      <p:sp>
        <p:nvSpPr>
          <p:cNvPr id="16" name="Text Box 83"/>
          <p:cNvSpPr txBox="1">
            <a:spLocks noChangeArrowheads="1"/>
          </p:cNvSpPr>
          <p:nvPr/>
        </p:nvSpPr>
        <p:spPr bwMode="auto">
          <a:xfrm>
            <a:off x="6776774" y="6402814"/>
            <a:ext cx="1198270" cy="338554"/>
          </a:xfrm>
          <a:prstGeom prst="rect">
            <a:avLst/>
          </a:prstGeom>
          <a:noFill/>
          <a:ln w="9525">
            <a:noFill/>
            <a:miter lim="800000"/>
            <a:headEnd/>
            <a:tailEnd/>
          </a:ln>
          <a:effectLst/>
        </p:spPr>
        <p:txBody>
          <a:bodyPr wrap="square">
            <a:spAutoFit/>
          </a:bodyPr>
          <a:lstStyle/>
          <a:p>
            <a:pPr algn="l">
              <a:buFontTx/>
              <a:buNone/>
            </a:pPr>
            <a:r>
              <a:rPr lang="en-US" altLang="ja-JP" sz="1600" dirty="0" smtClean="0">
                <a:latin typeface="Times New Roman" pitchFamily="18" charset="0"/>
              </a:rPr>
              <a:t>2009-06-01</a:t>
            </a:r>
            <a:endParaRPr lang="en-US" altLang="ja-JP" sz="1600" baseline="-25000" dirty="0">
              <a:latin typeface="Times New Roman" pitchFamily="18" charset="0"/>
            </a:endParaRPr>
          </a:p>
        </p:txBody>
      </p:sp>
      <p:cxnSp>
        <p:nvCxnSpPr>
          <p:cNvPr id="17" name="直線矢印コネクタ 16"/>
          <p:cNvCxnSpPr/>
          <p:nvPr/>
        </p:nvCxnSpPr>
        <p:spPr>
          <a:xfrm rot="10800000">
            <a:off x="6040536" y="4911004"/>
            <a:ext cx="691705" cy="1588"/>
          </a:xfrm>
          <a:prstGeom prst="straightConnector1">
            <a:avLst/>
          </a:prstGeom>
          <a:ln w="190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rot="10800000">
            <a:off x="6019432" y="5796839"/>
            <a:ext cx="712808" cy="1588"/>
          </a:xfrm>
          <a:prstGeom prst="straightConnector1">
            <a:avLst/>
          </a:prstGeom>
          <a:ln w="19050">
            <a:solidFill>
              <a:schemeClr val="tx1"/>
            </a:solidFill>
            <a:prstDash val="dash"/>
            <a:tailEnd type="stealth" w="lg" len="lg"/>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2123728" y="6038712"/>
            <a:ext cx="653087" cy="1588"/>
          </a:xfrm>
          <a:prstGeom prst="straightConnector1">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 name="Text Box 82"/>
          <p:cNvSpPr txBox="1">
            <a:spLocks noChangeArrowheads="1"/>
          </p:cNvSpPr>
          <p:nvPr/>
        </p:nvSpPr>
        <p:spPr bwMode="auto">
          <a:xfrm>
            <a:off x="2089820" y="5997278"/>
            <a:ext cx="771365" cy="297517"/>
          </a:xfrm>
          <a:prstGeom prst="rect">
            <a:avLst/>
          </a:prstGeom>
          <a:noFill/>
          <a:ln w="9525">
            <a:noFill/>
            <a:miter lim="800000"/>
            <a:headEnd/>
            <a:tailEnd/>
          </a:ln>
          <a:effectLst/>
        </p:spPr>
        <p:txBody>
          <a:bodyPr wrap="none">
            <a:spAutoFit/>
          </a:bodyPr>
          <a:lstStyle/>
          <a:p>
            <a:pPr algn="l">
              <a:buFontTx/>
              <a:buNone/>
            </a:pPr>
            <a:r>
              <a:rPr lang="ja-JP" altLang="en-US" sz="2000" baseline="-25000" dirty="0" smtClean="0">
                <a:latin typeface="Times New Roman" pitchFamily="18" charset="0"/>
              </a:rPr>
              <a:t>約</a:t>
            </a:r>
            <a:r>
              <a:rPr lang="en-US" altLang="ja-JP" sz="2000" baseline="-25000" dirty="0" smtClean="0">
                <a:latin typeface="Times New Roman" pitchFamily="18" charset="0"/>
              </a:rPr>
              <a:t>1</a:t>
            </a:r>
            <a:r>
              <a:rPr lang="ja-JP" altLang="en-US" sz="2000" baseline="-25000" dirty="0" smtClean="0">
                <a:latin typeface="Times New Roman" pitchFamily="18" charset="0"/>
              </a:rPr>
              <a:t>ケ月</a:t>
            </a:r>
            <a:endParaRPr lang="en-US" altLang="ja-JP" sz="1200" baseline="-25000" dirty="0">
              <a:latin typeface="Times New Roman" pitchFamily="18" charset="0"/>
            </a:endParaRPr>
          </a:p>
        </p:txBody>
      </p:sp>
      <p:sp>
        <p:nvSpPr>
          <p:cNvPr id="21" name="Text Box 83"/>
          <p:cNvSpPr txBox="1">
            <a:spLocks noChangeArrowheads="1"/>
          </p:cNvSpPr>
          <p:nvPr/>
        </p:nvSpPr>
        <p:spPr bwMode="auto">
          <a:xfrm>
            <a:off x="4842203" y="6380034"/>
            <a:ext cx="1332641" cy="338554"/>
          </a:xfrm>
          <a:prstGeom prst="rect">
            <a:avLst/>
          </a:prstGeom>
          <a:noFill/>
          <a:ln w="9525">
            <a:noFill/>
            <a:miter lim="800000"/>
            <a:headEnd/>
            <a:tailEnd/>
          </a:ln>
          <a:effectLst/>
        </p:spPr>
        <p:txBody>
          <a:bodyPr wrap="square">
            <a:spAutoFit/>
          </a:bodyPr>
          <a:lstStyle/>
          <a:p>
            <a:pPr algn="l">
              <a:buFontTx/>
              <a:buNone/>
            </a:pPr>
            <a:r>
              <a:rPr lang="en-US" altLang="ja-JP" sz="1600" dirty="0" smtClean="0">
                <a:latin typeface="Times New Roman" pitchFamily="18" charset="0"/>
              </a:rPr>
              <a:t>2009-05-01</a:t>
            </a:r>
            <a:endParaRPr lang="en-US" altLang="ja-JP" sz="1600" baseline="-25000" dirty="0">
              <a:latin typeface="Times New Roman" pitchFamily="18" charset="0"/>
            </a:endParaRPr>
          </a:p>
        </p:txBody>
      </p:sp>
      <p:sp>
        <p:nvSpPr>
          <p:cNvPr id="22" name="Text Box 83"/>
          <p:cNvSpPr txBox="1">
            <a:spLocks noChangeArrowheads="1"/>
          </p:cNvSpPr>
          <p:nvPr/>
        </p:nvSpPr>
        <p:spPr bwMode="auto">
          <a:xfrm>
            <a:off x="2905055" y="6387911"/>
            <a:ext cx="1181557" cy="338554"/>
          </a:xfrm>
          <a:prstGeom prst="rect">
            <a:avLst/>
          </a:prstGeom>
          <a:noFill/>
          <a:ln w="9525">
            <a:noFill/>
            <a:miter lim="800000"/>
            <a:headEnd/>
            <a:tailEnd/>
          </a:ln>
          <a:effectLst/>
        </p:spPr>
        <p:txBody>
          <a:bodyPr wrap="square">
            <a:spAutoFit/>
          </a:bodyPr>
          <a:lstStyle/>
          <a:p>
            <a:pPr algn="l">
              <a:buFontTx/>
              <a:buNone/>
            </a:pPr>
            <a:r>
              <a:rPr lang="en-US" altLang="ja-JP" sz="1600" dirty="0" smtClean="0">
                <a:latin typeface="Times New Roman" pitchFamily="18" charset="0"/>
              </a:rPr>
              <a:t>2009-04-04</a:t>
            </a:r>
            <a:endParaRPr lang="en-US" altLang="ja-JP" sz="1600" baseline="-25000" dirty="0">
              <a:latin typeface="Times New Roman" pitchFamily="18" charset="0"/>
            </a:endParaRPr>
          </a:p>
        </p:txBody>
      </p:sp>
      <p:sp>
        <p:nvSpPr>
          <p:cNvPr id="23" name="Text Box 83"/>
          <p:cNvSpPr txBox="1">
            <a:spLocks noChangeArrowheads="1"/>
          </p:cNvSpPr>
          <p:nvPr/>
        </p:nvSpPr>
        <p:spPr bwMode="auto">
          <a:xfrm>
            <a:off x="890569" y="6395194"/>
            <a:ext cx="1179819" cy="338554"/>
          </a:xfrm>
          <a:prstGeom prst="rect">
            <a:avLst/>
          </a:prstGeom>
          <a:noFill/>
          <a:ln w="9525">
            <a:noFill/>
            <a:miter lim="800000"/>
            <a:headEnd/>
            <a:tailEnd/>
          </a:ln>
          <a:effectLst/>
        </p:spPr>
        <p:txBody>
          <a:bodyPr wrap="square">
            <a:spAutoFit/>
          </a:bodyPr>
          <a:lstStyle/>
          <a:p>
            <a:pPr algn="l">
              <a:buFontTx/>
              <a:buNone/>
            </a:pPr>
            <a:r>
              <a:rPr lang="en-US" altLang="ja-JP" sz="1600" dirty="0" smtClean="0">
                <a:latin typeface="Times New Roman" pitchFamily="18" charset="0"/>
              </a:rPr>
              <a:t>2009-03-02</a:t>
            </a:r>
            <a:endParaRPr lang="en-US" altLang="ja-JP" sz="1600" baseline="-25000" dirty="0">
              <a:latin typeface="Times New Roman" pitchFamily="18" charset="0"/>
            </a:endParaRPr>
          </a:p>
        </p:txBody>
      </p:sp>
      <p:grpSp>
        <p:nvGrpSpPr>
          <p:cNvPr id="25" name="グループ化 24"/>
          <p:cNvGrpSpPr/>
          <p:nvPr/>
        </p:nvGrpSpPr>
        <p:grpSpPr>
          <a:xfrm>
            <a:off x="6749758" y="3840129"/>
            <a:ext cx="1422642" cy="2403597"/>
            <a:chOff x="6317710" y="3263310"/>
            <a:chExt cx="1215405" cy="2403597"/>
          </a:xfrm>
        </p:grpSpPr>
        <p:sp>
          <p:nvSpPr>
            <p:cNvPr id="26" name="AutoShape 91"/>
            <p:cNvSpPr>
              <a:spLocks noChangeArrowheads="1"/>
            </p:cNvSpPr>
            <p:nvPr/>
          </p:nvSpPr>
          <p:spPr bwMode="auto">
            <a:xfrm rot="10800000" flipH="1">
              <a:off x="6317710" y="3340114"/>
              <a:ext cx="1152525" cy="2326793"/>
            </a:xfrm>
            <a:prstGeom prst="foldedCorner">
              <a:avLst>
                <a:gd name="adj" fmla="val 13227"/>
              </a:avLst>
            </a:prstGeom>
            <a:solidFill>
              <a:schemeClr val="bg1"/>
            </a:solidFill>
            <a:ln w="15875">
              <a:solidFill>
                <a:schemeClr val="tx1">
                  <a:lumMod val="65000"/>
                  <a:lumOff val="35000"/>
                </a:schemeClr>
              </a:solidFill>
              <a:round/>
              <a:headEnd/>
              <a:tailEnd/>
            </a:ln>
            <a:effectLst/>
          </p:spPr>
          <p:txBody>
            <a:bodyPr wrap="none" anchor="ctr"/>
            <a:lstStyle/>
            <a:p>
              <a:endParaRPr lang="ja-JP" altLang="en-US"/>
            </a:p>
          </p:txBody>
        </p:sp>
        <p:sp>
          <p:nvSpPr>
            <p:cNvPr id="27" name="AutoShape 91"/>
            <p:cNvSpPr>
              <a:spLocks noChangeArrowheads="1"/>
            </p:cNvSpPr>
            <p:nvPr/>
          </p:nvSpPr>
          <p:spPr bwMode="auto">
            <a:xfrm rot="10800000" flipH="1">
              <a:off x="6380590" y="3263310"/>
              <a:ext cx="1152525" cy="2326793"/>
            </a:xfrm>
            <a:prstGeom prst="foldedCorner">
              <a:avLst>
                <a:gd name="adj" fmla="val 13227"/>
              </a:avLst>
            </a:prstGeom>
            <a:solidFill>
              <a:schemeClr val="bg1"/>
            </a:solidFill>
            <a:ln w="15875">
              <a:solidFill>
                <a:schemeClr val="tx1"/>
              </a:solidFill>
              <a:round/>
              <a:headEnd/>
              <a:tailEnd/>
            </a:ln>
            <a:effectLst/>
          </p:spPr>
          <p:txBody>
            <a:bodyPr wrap="none" anchor="ctr"/>
            <a:lstStyle/>
            <a:p>
              <a:endParaRPr lang="ja-JP" altLang="en-US"/>
            </a:p>
          </p:txBody>
        </p:sp>
      </p:grpSp>
      <p:sp>
        <p:nvSpPr>
          <p:cNvPr id="49" name="円弧 48"/>
          <p:cNvSpPr/>
          <p:nvPr/>
        </p:nvSpPr>
        <p:spPr>
          <a:xfrm flipH="1">
            <a:off x="4067944" y="4453107"/>
            <a:ext cx="2664296" cy="936104"/>
          </a:xfrm>
          <a:prstGeom prst="arc">
            <a:avLst>
              <a:gd name="adj1" fmla="val 10876193"/>
              <a:gd name="adj2" fmla="val 21312174"/>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0" name="円弧 49"/>
          <p:cNvSpPr/>
          <p:nvPr/>
        </p:nvSpPr>
        <p:spPr>
          <a:xfrm flipH="1">
            <a:off x="1979712" y="4339571"/>
            <a:ext cx="4752528" cy="1103744"/>
          </a:xfrm>
          <a:prstGeom prst="arc">
            <a:avLst>
              <a:gd name="adj1" fmla="val 10876193"/>
              <a:gd name="adj2" fmla="val 21312174"/>
            </a:avLst>
          </a:prstGeom>
          <a:ln w="25400">
            <a:solidFill>
              <a:schemeClr val="tx1"/>
            </a:solidFill>
            <a:prstDash val="dash"/>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1" name="Text Box 47"/>
          <p:cNvSpPr txBox="1">
            <a:spLocks noChangeArrowheads="1"/>
          </p:cNvSpPr>
          <p:nvPr/>
        </p:nvSpPr>
        <p:spPr bwMode="auto">
          <a:xfrm>
            <a:off x="7155787" y="6147232"/>
            <a:ext cx="373820" cy="369332"/>
          </a:xfrm>
          <a:prstGeom prst="rect">
            <a:avLst/>
          </a:prstGeom>
          <a:noFill/>
          <a:ln w="9525">
            <a:noFill/>
            <a:miter lim="800000"/>
            <a:headEnd/>
            <a:tailEnd/>
          </a:ln>
        </p:spPr>
        <p:txBody>
          <a:bodyPr wrap="none">
            <a:spAutoFit/>
          </a:bodyPr>
          <a:lstStyle/>
          <a:p>
            <a:r>
              <a:rPr lang="en-US" altLang="ja-JP" b="1" dirty="0" err="1" smtClean="0">
                <a:latin typeface="Arial" charset="0"/>
              </a:rPr>
              <a:t>r</a:t>
            </a:r>
            <a:r>
              <a:rPr lang="en-US" altLang="ja-JP" sz="1400" b="1" dirty="0" err="1" smtClean="0">
                <a:latin typeface="Arial" charset="0"/>
              </a:rPr>
              <a:t>s</a:t>
            </a:r>
            <a:endParaRPr lang="en-US" altLang="ja-JP" sz="1400" b="1" dirty="0">
              <a:latin typeface="Arial" charset="0"/>
            </a:endParaRPr>
          </a:p>
        </p:txBody>
      </p:sp>
      <p:sp>
        <p:nvSpPr>
          <p:cNvPr id="52" name="Text Box 47"/>
          <p:cNvSpPr txBox="1">
            <a:spLocks noChangeArrowheads="1"/>
          </p:cNvSpPr>
          <p:nvPr/>
        </p:nvSpPr>
        <p:spPr bwMode="auto">
          <a:xfrm>
            <a:off x="5215096" y="6147232"/>
            <a:ext cx="373820" cy="369332"/>
          </a:xfrm>
          <a:prstGeom prst="rect">
            <a:avLst/>
          </a:prstGeom>
          <a:noFill/>
          <a:ln w="9525">
            <a:noFill/>
            <a:miter lim="800000"/>
            <a:headEnd/>
            <a:tailEnd/>
          </a:ln>
        </p:spPr>
        <p:txBody>
          <a:bodyPr wrap="none">
            <a:spAutoFit/>
          </a:bodyPr>
          <a:lstStyle/>
          <a:p>
            <a:r>
              <a:rPr lang="en-US" altLang="ja-JP" b="1" dirty="0" smtClean="0">
                <a:latin typeface="Arial" charset="0"/>
              </a:rPr>
              <a:t>r</a:t>
            </a:r>
            <a:r>
              <a:rPr lang="en-US" altLang="ja-JP" sz="1400" b="1" dirty="0" smtClean="0">
                <a:latin typeface="Arial" charset="0"/>
              </a:rPr>
              <a:t>0</a:t>
            </a:r>
            <a:endParaRPr lang="en-US" altLang="ja-JP" sz="1400" b="1" dirty="0">
              <a:latin typeface="Arial" charset="0"/>
            </a:endParaRPr>
          </a:p>
        </p:txBody>
      </p:sp>
      <p:sp>
        <p:nvSpPr>
          <p:cNvPr id="53" name="Text Box 47"/>
          <p:cNvSpPr txBox="1">
            <a:spLocks noChangeArrowheads="1"/>
          </p:cNvSpPr>
          <p:nvPr/>
        </p:nvSpPr>
        <p:spPr bwMode="auto">
          <a:xfrm>
            <a:off x="3286120" y="6147232"/>
            <a:ext cx="373820" cy="369332"/>
          </a:xfrm>
          <a:prstGeom prst="rect">
            <a:avLst/>
          </a:prstGeom>
          <a:noFill/>
          <a:ln w="9525">
            <a:noFill/>
            <a:miter lim="800000"/>
            <a:headEnd/>
            <a:tailEnd/>
          </a:ln>
        </p:spPr>
        <p:txBody>
          <a:bodyPr wrap="none">
            <a:spAutoFit/>
          </a:bodyPr>
          <a:lstStyle/>
          <a:p>
            <a:r>
              <a:rPr lang="en-US" altLang="ja-JP" b="1" dirty="0" smtClean="0">
                <a:latin typeface="Arial" charset="0"/>
              </a:rPr>
              <a:t>r</a:t>
            </a:r>
            <a:r>
              <a:rPr lang="en-US" altLang="ja-JP" sz="1400" b="1" dirty="0" smtClean="0">
                <a:latin typeface="Arial" charset="0"/>
              </a:rPr>
              <a:t>1</a:t>
            </a:r>
            <a:endParaRPr lang="en-US" altLang="ja-JP" sz="1400" b="1" dirty="0">
              <a:latin typeface="Arial" charset="0"/>
            </a:endParaRPr>
          </a:p>
        </p:txBody>
      </p:sp>
      <p:sp>
        <p:nvSpPr>
          <p:cNvPr id="54" name="Text Box 47"/>
          <p:cNvSpPr txBox="1">
            <a:spLocks noChangeArrowheads="1"/>
          </p:cNvSpPr>
          <p:nvPr/>
        </p:nvSpPr>
        <p:spPr bwMode="auto">
          <a:xfrm>
            <a:off x="1269896" y="6147232"/>
            <a:ext cx="373820" cy="369332"/>
          </a:xfrm>
          <a:prstGeom prst="rect">
            <a:avLst/>
          </a:prstGeom>
          <a:noFill/>
          <a:ln w="9525">
            <a:noFill/>
            <a:miter lim="800000"/>
            <a:headEnd/>
            <a:tailEnd/>
          </a:ln>
        </p:spPr>
        <p:txBody>
          <a:bodyPr wrap="none">
            <a:spAutoFit/>
          </a:bodyPr>
          <a:lstStyle/>
          <a:p>
            <a:r>
              <a:rPr lang="en-US" altLang="ja-JP" b="1" dirty="0" smtClean="0">
                <a:latin typeface="Arial" charset="0"/>
              </a:rPr>
              <a:t>r</a:t>
            </a:r>
            <a:r>
              <a:rPr lang="en-US" altLang="ja-JP" sz="1400" b="1" dirty="0" smtClean="0">
                <a:latin typeface="Arial" charset="0"/>
              </a:rPr>
              <a:t>2</a:t>
            </a:r>
            <a:endParaRPr lang="en-US" altLang="ja-JP" sz="1400" b="1" dirty="0">
              <a:latin typeface="Arial" charset="0"/>
            </a:endParaRPr>
          </a:p>
        </p:txBody>
      </p:sp>
      <p:grpSp>
        <p:nvGrpSpPr>
          <p:cNvPr id="61" name="グループ化 60"/>
          <p:cNvGrpSpPr/>
          <p:nvPr/>
        </p:nvGrpSpPr>
        <p:grpSpPr>
          <a:xfrm>
            <a:off x="836315" y="3834470"/>
            <a:ext cx="1215405" cy="2403597"/>
            <a:chOff x="6317710" y="3263310"/>
            <a:chExt cx="1215405" cy="2403597"/>
          </a:xfrm>
        </p:grpSpPr>
        <p:sp>
          <p:nvSpPr>
            <p:cNvPr id="62" name="AutoShape 91"/>
            <p:cNvSpPr>
              <a:spLocks noChangeArrowheads="1"/>
            </p:cNvSpPr>
            <p:nvPr/>
          </p:nvSpPr>
          <p:spPr bwMode="auto">
            <a:xfrm rot="10800000" flipH="1">
              <a:off x="6317710" y="3340114"/>
              <a:ext cx="1152525" cy="2326793"/>
            </a:xfrm>
            <a:prstGeom prst="foldedCorner">
              <a:avLst>
                <a:gd name="adj" fmla="val 13227"/>
              </a:avLst>
            </a:prstGeom>
            <a:solidFill>
              <a:schemeClr val="bg1"/>
            </a:solidFill>
            <a:ln w="15875">
              <a:solidFill>
                <a:schemeClr val="tx1">
                  <a:lumMod val="65000"/>
                  <a:lumOff val="35000"/>
                </a:schemeClr>
              </a:solidFill>
              <a:round/>
              <a:headEnd/>
              <a:tailEnd/>
            </a:ln>
            <a:effectLst/>
          </p:spPr>
          <p:txBody>
            <a:bodyPr wrap="none" anchor="ctr"/>
            <a:lstStyle/>
            <a:p>
              <a:endParaRPr lang="ja-JP" altLang="en-US"/>
            </a:p>
          </p:txBody>
        </p:sp>
        <p:sp>
          <p:nvSpPr>
            <p:cNvPr id="63" name="AutoShape 91"/>
            <p:cNvSpPr>
              <a:spLocks noChangeArrowheads="1"/>
            </p:cNvSpPr>
            <p:nvPr/>
          </p:nvSpPr>
          <p:spPr bwMode="auto">
            <a:xfrm rot="10800000" flipH="1">
              <a:off x="6380590" y="3263310"/>
              <a:ext cx="1152525" cy="2326793"/>
            </a:xfrm>
            <a:prstGeom prst="foldedCorner">
              <a:avLst>
                <a:gd name="adj" fmla="val 13227"/>
              </a:avLst>
            </a:prstGeom>
            <a:solidFill>
              <a:schemeClr val="bg1"/>
            </a:solidFill>
            <a:ln w="15875">
              <a:solidFill>
                <a:schemeClr val="tx1"/>
              </a:solidFill>
              <a:round/>
              <a:headEnd/>
              <a:tailEnd/>
            </a:ln>
            <a:effectLst/>
          </p:spPr>
          <p:txBody>
            <a:bodyPr wrap="none" anchor="ctr"/>
            <a:lstStyle/>
            <a:p>
              <a:endParaRPr lang="ja-JP" altLang="en-US"/>
            </a:p>
          </p:txBody>
        </p:sp>
      </p:grpSp>
      <p:grpSp>
        <p:nvGrpSpPr>
          <p:cNvPr id="70" name="Group 51"/>
          <p:cNvGrpSpPr>
            <a:grpSpLocks/>
          </p:cNvGrpSpPr>
          <p:nvPr/>
        </p:nvGrpSpPr>
        <p:grpSpPr bwMode="auto">
          <a:xfrm>
            <a:off x="4868582" y="4674344"/>
            <a:ext cx="1071570" cy="338046"/>
            <a:chOff x="385" y="3113"/>
            <a:chExt cx="862" cy="226"/>
          </a:xfrm>
        </p:grpSpPr>
        <p:sp>
          <p:nvSpPr>
            <p:cNvPr id="71" name="Freeform 13"/>
            <p:cNvSpPr>
              <a:spLocks/>
            </p:cNvSpPr>
            <p:nvPr/>
          </p:nvSpPr>
          <p:spPr bwMode="auto">
            <a:xfrm>
              <a:off x="385" y="3113"/>
              <a:ext cx="862" cy="1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0000">
                <a:alpha val="20000"/>
              </a:srgb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72" name="Text Box 47"/>
            <p:cNvSpPr txBox="1">
              <a:spLocks noChangeArrowheads="1"/>
            </p:cNvSpPr>
            <p:nvPr/>
          </p:nvSpPr>
          <p:spPr bwMode="auto">
            <a:xfrm>
              <a:off x="611" y="3113"/>
              <a:ext cx="263" cy="226"/>
            </a:xfrm>
            <a:prstGeom prst="rect">
              <a:avLst/>
            </a:prstGeom>
            <a:solidFill>
              <a:srgbClr val="FF0000">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2</a:t>
              </a:r>
              <a:endParaRPr lang="en-US" altLang="ja-JP" sz="1200" b="1" dirty="0">
                <a:latin typeface="Arial" charset="0"/>
              </a:endParaRPr>
            </a:p>
          </p:txBody>
        </p:sp>
      </p:grpSp>
      <p:grpSp>
        <p:nvGrpSpPr>
          <p:cNvPr id="73" name="Group 51"/>
          <p:cNvGrpSpPr>
            <a:grpSpLocks/>
          </p:cNvGrpSpPr>
          <p:nvPr/>
        </p:nvGrpSpPr>
        <p:grpSpPr bwMode="auto">
          <a:xfrm>
            <a:off x="2928516" y="4678536"/>
            <a:ext cx="1071570" cy="338046"/>
            <a:chOff x="385" y="3113"/>
            <a:chExt cx="862" cy="226"/>
          </a:xfrm>
        </p:grpSpPr>
        <p:sp>
          <p:nvSpPr>
            <p:cNvPr id="74" name="Freeform 13"/>
            <p:cNvSpPr>
              <a:spLocks/>
            </p:cNvSpPr>
            <p:nvPr/>
          </p:nvSpPr>
          <p:spPr bwMode="auto">
            <a:xfrm>
              <a:off x="385" y="3113"/>
              <a:ext cx="862" cy="1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0000">
                <a:alpha val="20000"/>
              </a:srgb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75" name="Text Box 47"/>
            <p:cNvSpPr txBox="1">
              <a:spLocks noChangeArrowheads="1"/>
            </p:cNvSpPr>
            <p:nvPr/>
          </p:nvSpPr>
          <p:spPr bwMode="auto">
            <a:xfrm>
              <a:off x="611" y="3113"/>
              <a:ext cx="263" cy="226"/>
            </a:xfrm>
            <a:prstGeom prst="rect">
              <a:avLst/>
            </a:prstGeom>
            <a:solidFill>
              <a:srgbClr val="FF0000">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2</a:t>
              </a:r>
              <a:endParaRPr lang="en-US" altLang="ja-JP" sz="1200" b="1" dirty="0">
                <a:latin typeface="Arial" charset="0"/>
              </a:endParaRPr>
            </a:p>
          </p:txBody>
        </p:sp>
      </p:grpSp>
      <p:grpSp>
        <p:nvGrpSpPr>
          <p:cNvPr id="77" name="グループ化 76"/>
          <p:cNvGrpSpPr/>
          <p:nvPr/>
        </p:nvGrpSpPr>
        <p:grpSpPr>
          <a:xfrm>
            <a:off x="6855048" y="5292870"/>
            <a:ext cx="1071570" cy="338046"/>
            <a:chOff x="6855048" y="5292870"/>
            <a:chExt cx="1071570" cy="338046"/>
          </a:xfrm>
        </p:grpSpPr>
        <p:sp>
          <p:nvSpPr>
            <p:cNvPr id="80" name="Freeform 13"/>
            <p:cNvSpPr>
              <a:spLocks/>
            </p:cNvSpPr>
            <p:nvPr/>
          </p:nvSpPr>
          <p:spPr bwMode="auto">
            <a:xfrm>
              <a:off x="6855048" y="5292870"/>
              <a:ext cx="1071570" cy="29167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2">
                <a:lumMod val="20000"/>
                <a:lumOff val="80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81" name="Text Box 47"/>
            <p:cNvSpPr txBox="1">
              <a:spLocks noChangeArrowheads="1"/>
            </p:cNvSpPr>
            <p:nvPr/>
          </p:nvSpPr>
          <p:spPr bwMode="auto">
            <a:xfrm>
              <a:off x="7135993" y="5292870"/>
              <a:ext cx="417689" cy="338046"/>
            </a:xfrm>
            <a:prstGeom prst="rect">
              <a:avLst/>
            </a:prstGeom>
            <a:solidFill>
              <a:srgbClr val="0033CC">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3</a:t>
              </a:r>
              <a:endParaRPr lang="en-US" altLang="ja-JP" sz="1200" b="1" dirty="0">
                <a:latin typeface="Arial" charset="0"/>
              </a:endParaRPr>
            </a:p>
          </p:txBody>
        </p:sp>
      </p:grpSp>
      <p:sp>
        <p:nvSpPr>
          <p:cNvPr id="7" name="コンテンツ プレースホルダ 2"/>
          <p:cNvSpPr txBox="1">
            <a:spLocks/>
          </p:cNvSpPr>
          <p:nvPr/>
        </p:nvSpPr>
        <p:spPr bwMode="auto">
          <a:xfrm>
            <a:off x="230832" y="3933155"/>
            <a:ext cx="8229600" cy="295222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742950" marR="0" lvl="1" indent="-285750" algn="l" defTabSz="914400" rtl="0" eaLnBrk="1" fontAlgn="base" latinLnBrk="0" hangingPunct="1">
              <a:lnSpc>
                <a:spcPct val="100000"/>
              </a:lnSpc>
              <a:spcBef>
                <a:spcPct val="20000"/>
              </a:spcBef>
              <a:spcAft>
                <a:spcPct val="0"/>
              </a:spcAft>
              <a:buClrTx/>
              <a:buSzTx/>
              <a:buFontTx/>
              <a:buChar char="–"/>
              <a:tabLst/>
              <a:defRPr/>
            </a:pPr>
            <a:endParaRPr kumimoji="1" lang="en-US" altLang="ja-JP" sz="2000" b="0" i="0" u="none" strike="noStrike" kern="0" cap="none" spc="0" normalizeH="0" baseline="0" noProof="0" dirty="0" smtClean="0">
              <a:ln>
                <a:noFill/>
              </a:ln>
              <a:solidFill>
                <a:schemeClr val="tx1"/>
              </a:solidFill>
              <a:effectLst/>
              <a:uLnTx/>
              <a:uFillTx/>
              <a:latin typeface="+mn-lt"/>
              <a:ea typeface="+mn-ea"/>
            </a:endParaRPr>
          </a:p>
        </p:txBody>
      </p:sp>
      <p:sp>
        <p:nvSpPr>
          <p:cNvPr id="59" name="正方形/長方形 58"/>
          <p:cNvSpPr/>
          <p:nvPr/>
        </p:nvSpPr>
        <p:spPr>
          <a:xfrm>
            <a:off x="6857206" y="4634086"/>
            <a:ext cx="1171178" cy="451098"/>
          </a:xfrm>
          <a:prstGeom prst="rect">
            <a:avLst/>
          </a:prstGeom>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0" name="グループ化 59"/>
          <p:cNvGrpSpPr/>
          <p:nvPr/>
        </p:nvGrpSpPr>
        <p:grpSpPr>
          <a:xfrm>
            <a:off x="6859406" y="4275368"/>
            <a:ext cx="1071570" cy="338046"/>
            <a:chOff x="6859406" y="4275368"/>
            <a:chExt cx="1071570" cy="338046"/>
          </a:xfrm>
        </p:grpSpPr>
        <p:sp>
          <p:nvSpPr>
            <p:cNvPr id="65" name="Freeform 13"/>
            <p:cNvSpPr>
              <a:spLocks/>
            </p:cNvSpPr>
            <p:nvPr/>
          </p:nvSpPr>
          <p:spPr bwMode="auto">
            <a:xfrm>
              <a:off x="6859406" y="4275368"/>
              <a:ext cx="1071570" cy="29167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CCC"/>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66" name="Text Box 47"/>
            <p:cNvSpPr txBox="1">
              <a:spLocks noChangeArrowheads="1"/>
            </p:cNvSpPr>
            <p:nvPr/>
          </p:nvSpPr>
          <p:spPr bwMode="auto">
            <a:xfrm>
              <a:off x="7067007" y="4275368"/>
              <a:ext cx="417689" cy="338046"/>
            </a:xfrm>
            <a:prstGeom prst="rect">
              <a:avLst/>
            </a:prstGeom>
            <a:solidFill>
              <a:srgbClr val="FF0000">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1</a:t>
              </a:r>
              <a:endParaRPr lang="en-US" altLang="ja-JP" sz="1200" b="1" dirty="0">
                <a:latin typeface="Arial" charset="0"/>
              </a:endParaRPr>
            </a:p>
          </p:txBody>
        </p:sp>
      </p:grpSp>
      <p:grpSp>
        <p:nvGrpSpPr>
          <p:cNvPr id="76" name="グループ化 75"/>
          <p:cNvGrpSpPr/>
          <p:nvPr/>
        </p:nvGrpSpPr>
        <p:grpSpPr>
          <a:xfrm>
            <a:off x="6863556" y="4676523"/>
            <a:ext cx="1071570" cy="338046"/>
            <a:chOff x="6863556" y="4676523"/>
            <a:chExt cx="1071570" cy="338046"/>
          </a:xfrm>
        </p:grpSpPr>
        <p:sp>
          <p:nvSpPr>
            <p:cNvPr id="68" name="Freeform 13"/>
            <p:cNvSpPr>
              <a:spLocks/>
            </p:cNvSpPr>
            <p:nvPr/>
          </p:nvSpPr>
          <p:spPr bwMode="auto">
            <a:xfrm>
              <a:off x="6863556" y="4676523"/>
              <a:ext cx="1071570" cy="29167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CCC"/>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69" name="Text Box 47"/>
            <p:cNvSpPr txBox="1">
              <a:spLocks noChangeArrowheads="1"/>
            </p:cNvSpPr>
            <p:nvPr/>
          </p:nvSpPr>
          <p:spPr bwMode="auto">
            <a:xfrm>
              <a:off x="7144501" y="4676523"/>
              <a:ext cx="326941" cy="338046"/>
            </a:xfrm>
            <a:prstGeom prst="rect">
              <a:avLst/>
            </a:prstGeom>
            <a:solidFill>
              <a:srgbClr val="FF0000">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2</a:t>
              </a:r>
              <a:endParaRPr lang="en-US" altLang="ja-JP" sz="1200" b="1" dirty="0">
                <a:latin typeface="Arial" charset="0"/>
              </a:endParaRPr>
            </a:p>
          </p:txBody>
        </p:sp>
      </p:grpSp>
      <p:sp>
        <p:nvSpPr>
          <p:cNvPr id="88" name="正方形/長方形 87"/>
          <p:cNvSpPr/>
          <p:nvPr/>
        </p:nvSpPr>
        <p:spPr>
          <a:xfrm>
            <a:off x="6876256" y="3986014"/>
            <a:ext cx="1152128" cy="163066"/>
          </a:xfrm>
          <a:prstGeom prst="rect">
            <a:avLst/>
          </a:prstGeom>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正方形/長方形 89"/>
          <p:cNvSpPr/>
          <p:nvPr/>
        </p:nvSpPr>
        <p:spPr>
          <a:xfrm>
            <a:off x="6857206" y="5684490"/>
            <a:ext cx="1171178" cy="177924"/>
          </a:xfrm>
          <a:prstGeom prst="rect">
            <a:avLst/>
          </a:prstGeom>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8" name="グループ化 77"/>
          <p:cNvGrpSpPr/>
          <p:nvPr/>
        </p:nvGrpSpPr>
        <p:grpSpPr>
          <a:xfrm>
            <a:off x="6862981" y="5749587"/>
            <a:ext cx="1071570" cy="338046"/>
            <a:chOff x="6862981" y="5749587"/>
            <a:chExt cx="1071570" cy="338046"/>
          </a:xfrm>
        </p:grpSpPr>
        <p:sp>
          <p:nvSpPr>
            <p:cNvPr id="83" name="Freeform 13"/>
            <p:cNvSpPr>
              <a:spLocks/>
            </p:cNvSpPr>
            <p:nvPr/>
          </p:nvSpPr>
          <p:spPr bwMode="auto">
            <a:xfrm>
              <a:off x="6862981" y="5749587"/>
              <a:ext cx="1071570" cy="29167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2">
                <a:lumMod val="20000"/>
                <a:lumOff val="80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84" name="Text Box 47"/>
            <p:cNvSpPr txBox="1">
              <a:spLocks noChangeArrowheads="1"/>
            </p:cNvSpPr>
            <p:nvPr/>
          </p:nvSpPr>
          <p:spPr bwMode="auto">
            <a:xfrm>
              <a:off x="7143926" y="5749587"/>
              <a:ext cx="417689" cy="338046"/>
            </a:xfrm>
            <a:prstGeom prst="rect">
              <a:avLst/>
            </a:prstGeom>
            <a:solidFill>
              <a:srgbClr val="0033CC">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4</a:t>
              </a:r>
              <a:endParaRPr lang="en-US" altLang="ja-JP" sz="1200" b="1" dirty="0">
                <a:latin typeface="Arial" charset="0"/>
              </a:endParaRPr>
            </a:p>
          </p:txBody>
        </p:sp>
      </p:grpSp>
      <p:sp>
        <p:nvSpPr>
          <p:cNvPr id="92" name="角丸四角形吹き出し 91"/>
          <p:cNvSpPr/>
          <p:nvPr/>
        </p:nvSpPr>
        <p:spPr>
          <a:xfrm>
            <a:off x="7452320" y="3428999"/>
            <a:ext cx="1440160" cy="354707"/>
          </a:xfrm>
          <a:prstGeom prst="wedgeRoundRectCallout">
            <a:avLst>
              <a:gd name="adj1" fmla="val -40674"/>
              <a:gd name="adj2" fmla="val 118891"/>
              <a:gd name="adj3" fmla="val 16667"/>
            </a:avLst>
          </a:prstGeom>
          <a:solidFill>
            <a:srgbClr val="FCE5C2"/>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BuggyCode</a:t>
            </a:r>
            <a:endParaRPr kumimoji="1" lang="ja-JP" altLang="en-US" dirty="0">
              <a:solidFill>
                <a:schemeClr val="tx1"/>
              </a:solidFill>
            </a:endParaRPr>
          </a:p>
        </p:txBody>
      </p:sp>
      <p:sp>
        <p:nvSpPr>
          <p:cNvPr id="94" name="角丸四角形吹き出し 93"/>
          <p:cNvSpPr/>
          <p:nvPr/>
        </p:nvSpPr>
        <p:spPr>
          <a:xfrm>
            <a:off x="4932040" y="5162525"/>
            <a:ext cx="1512168" cy="570731"/>
          </a:xfrm>
          <a:prstGeom prst="wedgeRoundRectCallout">
            <a:avLst>
              <a:gd name="adj1" fmla="val 43983"/>
              <a:gd name="adj2" fmla="val -79822"/>
              <a:gd name="adj3" fmla="val 16667"/>
            </a:avLst>
          </a:prstGeom>
          <a:solidFill>
            <a:srgbClr val="FCE5C2"/>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過去にコード片が存在</a:t>
            </a:r>
            <a:endParaRPr kumimoji="1" lang="ja-JP" altLang="en-US" dirty="0">
              <a:solidFill>
                <a:schemeClr val="tx1"/>
              </a:solidFill>
            </a:endParaRPr>
          </a:p>
        </p:txBody>
      </p:sp>
      <p:sp>
        <p:nvSpPr>
          <p:cNvPr id="95" name="角丸四角形吹き出し 94"/>
          <p:cNvSpPr/>
          <p:nvPr/>
        </p:nvSpPr>
        <p:spPr>
          <a:xfrm>
            <a:off x="755576" y="4941168"/>
            <a:ext cx="1800200" cy="570731"/>
          </a:xfrm>
          <a:prstGeom prst="wedgeRoundRectCallout">
            <a:avLst>
              <a:gd name="adj1" fmla="val 43983"/>
              <a:gd name="adj2" fmla="val -79822"/>
              <a:gd name="adj3" fmla="val 16667"/>
            </a:avLst>
          </a:prstGeom>
          <a:solidFill>
            <a:srgbClr val="FCE5C2"/>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過去にコード片が存在しない</a:t>
            </a:r>
            <a:endParaRPr kumimoji="1" lang="ja-JP" altLang="en-US" dirty="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角丸四角形 40"/>
          <p:cNvSpPr/>
          <p:nvPr/>
        </p:nvSpPr>
        <p:spPr>
          <a:xfrm>
            <a:off x="2429669" y="3501008"/>
            <a:ext cx="2188714" cy="2592288"/>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30" name="角丸四角形 29"/>
          <p:cNvSpPr/>
          <p:nvPr/>
        </p:nvSpPr>
        <p:spPr>
          <a:xfrm>
            <a:off x="4729733" y="3501008"/>
            <a:ext cx="2188714" cy="2550387"/>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変更の有無の判定</a:t>
            </a:r>
            <a:endParaRPr kumimoji="1" lang="ja-JP" altLang="en-US" dirty="0"/>
          </a:p>
        </p:txBody>
      </p:sp>
      <p:sp>
        <p:nvSpPr>
          <p:cNvPr id="3" name="コンテンツ プレースホルダ 2"/>
          <p:cNvSpPr>
            <a:spLocks noGrp="1"/>
          </p:cNvSpPr>
          <p:nvPr>
            <p:ph idx="1"/>
          </p:nvPr>
        </p:nvSpPr>
        <p:spPr>
          <a:xfrm>
            <a:off x="457200" y="1260475"/>
            <a:ext cx="8507288" cy="2016125"/>
          </a:xfrm>
        </p:spPr>
        <p:txBody>
          <a:bodyPr/>
          <a:lstStyle/>
          <a:p>
            <a:r>
              <a:rPr kumimoji="1" lang="ja-JP" altLang="en-US" dirty="0" smtClean="0"/>
              <a:t>変更の有無は</a:t>
            </a:r>
            <a:r>
              <a:rPr kumimoji="1" lang="en-US" altLang="ja-JP" dirty="0" smtClean="0"/>
              <a:t>diff</a:t>
            </a:r>
            <a:r>
              <a:rPr lang="ja-JP" altLang="en-US" dirty="0" smtClean="0"/>
              <a:t>コマンドを使用</a:t>
            </a:r>
            <a:endParaRPr lang="en-US" altLang="ja-JP" dirty="0" smtClean="0"/>
          </a:p>
          <a:p>
            <a:pPr lvl="1"/>
            <a:r>
              <a:rPr lang="ja-JP" altLang="en-US" dirty="0" smtClean="0"/>
              <a:t>変更が生じた周りの行は取得しないよう設定</a:t>
            </a:r>
            <a:endParaRPr lang="en-US" altLang="ja-JP" dirty="0" smtClean="0"/>
          </a:p>
          <a:p>
            <a:r>
              <a:rPr lang="ja-JP" altLang="en-US" dirty="0" smtClean="0"/>
              <a:t>過去にリビジョンに対して，下記の１～４の場所に差分が存在すれば変更が生じたと判定</a:t>
            </a:r>
            <a:endParaRPr kumimoji="1" lang="ja-JP" altLang="en-US" dirty="0"/>
          </a:p>
        </p:txBody>
      </p:sp>
      <p:sp>
        <p:nvSpPr>
          <p:cNvPr id="4" name="スライド番号プレースホルダ 3"/>
          <p:cNvSpPr>
            <a:spLocks noGrp="1"/>
          </p:cNvSpPr>
          <p:nvPr>
            <p:ph type="sldNum" sz="quarter" idx="12"/>
          </p:nvPr>
        </p:nvSpPr>
        <p:spPr>
          <a:xfrm>
            <a:off x="8425880" y="6584950"/>
            <a:ext cx="550862" cy="273050"/>
          </a:xfrm>
        </p:spPr>
        <p:txBody>
          <a:bodyPr/>
          <a:lstStyle/>
          <a:p>
            <a:fld id="{F577564E-C688-4BFF-AF2A-15D3AB08729B}" type="slidenum">
              <a:rPr kumimoji="1" lang="ja-JP" altLang="en-US" smtClean="0"/>
              <a:pPr/>
              <a:t>16</a:t>
            </a:fld>
            <a:endParaRPr kumimoji="1" lang="ja-JP" altLang="en-US"/>
          </a:p>
        </p:txBody>
      </p:sp>
      <p:sp>
        <p:nvSpPr>
          <p:cNvPr id="7" name="AutoShape 91"/>
          <p:cNvSpPr>
            <a:spLocks noChangeArrowheads="1"/>
          </p:cNvSpPr>
          <p:nvPr/>
        </p:nvSpPr>
        <p:spPr bwMode="auto">
          <a:xfrm rot="10800000" flipH="1">
            <a:off x="4920435" y="3717032"/>
            <a:ext cx="1733235" cy="2188714"/>
          </a:xfrm>
          <a:prstGeom prst="foldedCorner">
            <a:avLst>
              <a:gd name="adj" fmla="val 13227"/>
            </a:avLst>
          </a:prstGeom>
          <a:solidFill>
            <a:schemeClr val="bg1"/>
          </a:solidFill>
          <a:ln w="15875">
            <a:solidFill>
              <a:schemeClr val="tx1"/>
            </a:solidFill>
            <a:round/>
            <a:headEnd/>
            <a:tailEnd/>
          </a:ln>
          <a:effectLst/>
        </p:spPr>
        <p:txBody>
          <a:bodyPr wrap="none" anchor="ctr"/>
          <a:lstStyle/>
          <a:p>
            <a:endParaRPr lang="ja-JP" altLang="en-US"/>
          </a:p>
        </p:txBody>
      </p:sp>
      <p:sp>
        <p:nvSpPr>
          <p:cNvPr id="8" name="Freeform 13"/>
          <p:cNvSpPr>
            <a:spLocks/>
          </p:cNvSpPr>
          <p:nvPr/>
        </p:nvSpPr>
        <p:spPr bwMode="auto">
          <a:xfrm>
            <a:off x="4954341" y="4314770"/>
            <a:ext cx="1599095" cy="70832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cxnSp>
        <p:nvCxnSpPr>
          <p:cNvPr id="9" name="直線コネクタ 8"/>
          <p:cNvCxnSpPr/>
          <p:nvPr/>
        </p:nvCxnSpPr>
        <p:spPr>
          <a:xfrm rot="5400000">
            <a:off x="1945906" y="4302526"/>
            <a:ext cx="594920" cy="0"/>
          </a:xfrm>
          <a:prstGeom prst="line">
            <a:avLst/>
          </a:prstGeom>
          <a:ln w="31750">
            <a:solidFill>
              <a:schemeClr val="tx1"/>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rot="5400000">
            <a:off x="1117714" y="4666838"/>
            <a:ext cx="1368152" cy="1"/>
          </a:xfrm>
          <a:prstGeom prst="line">
            <a:avLst/>
          </a:prstGeom>
          <a:ln w="31750">
            <a:solidFill>
              <a:schemeClr val="tx1"/>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19" name="Text Box 47"/>
          <p:cNvSpPr txBox="1">
            <a:spLocks noChangeArrowheads="1"/>
          </p:cNvSpPr>
          <p:nvPr/>
        </p:nvSpPr>
        <p:spPr bwMode="auto">
          <a:xfrm>
            <a:off x="2064946" y="3604954"/>
            <a:ext cx="503888" cy="400110"/>
          </a:xfrm>
          <a:prstGeom prst="rect">
            <a:avLst/>
          </a:prstGeom>
          <a:noFill/>
          <a:ln w="9525">
            <a:noFill/>
            <a:miter lim="800000"/>
            <a:headEnd/>
            <a:tailEnd/>
          </a:ln>
        </p:spPr>
        <p:txBody>
          <a:bodyPr wrap="square">
            <a:spAutoFit/>
          </a:bodyPr>
          <a:lstStyle/>
          <a:p>
            <a:r>
              <a:rPr lang="en-US" altLang="ja-JP" sz="2000" b="1" dirty="0" smtClean="0">
                <a:latin typeface="Arial" charset="0"/>
              </a:rPr>
              <a:t>1.</a:t>
            </a:r>
            <a:endParaRPr lang="en-US" altLang="ja-JP" sz="1600" b="1" dirty="0">
              <a:latin typeface="Arial" charset="0"/>
            </a:endParaRPr>
          </a:p>
        </p:txBody>
      </p:sp>
      <p:sp>
        <p:nvSpPr>
          <p:cNvPr id="21" name="Text Box 47"/>
          <p:cNvSpPr txBox="1">
            <a:spLocks noChangeArrowheads="1"/>
          </p:cNvSpPr>
          <p:nvPr/>
        </p:nvSpPr>
        <p:spPr bwMode="auto">
          <a:xfrm>
            <a:off x="1873796" y="4072880"/>
            <a:ext cx="503888" cy="400110"/>
          </a:xfrm>
          <a:prstGeom prst="rect">
            <a:avLst/>
          </a:prstGeom>
          <a:noFill/>
          <a:ln w="9525">
            <a:noFill/>
            <a:miter lim="800000"/>
            <a:headEnd/>
            <a:tailEnd/>
          </a:ln>
        </p:spPr>
        <p:txBody>
          <a:bodyPr wrap="square">
            <a:spAutoFit/>
          </a:bodyPr>
          <a:lstStyle/>
          <a:p>
            <a:r>
              <a:rPr lang="en-US" altLang="ja-JP" sz="2000" b="1" dirty="0" smtClean="0">
                <a:latin typeface="Arial" charset="0"/>
              </a:rPr>
              <a:t>3.</a:t>
            </a:r>
            <a:endParaRPr lang="en-US" altLang="ja-JP" sz="1050" b="1" dirty="0">
              <a:latin typeface="Arial" charset="0"/>
            </a:endParaRPr>
          </a:p>
        </p:txBody>
      </p:sp>
      <p:sp>
        <p:nvSpPr>
          <p:cNvPr id="22" name="Text Box 47"/>
          <p:cNvSpPr txBox="1">
            <a:spLocks noChangeArrowheads="1"/>
          </p:cNvSpPr>
          <p:nvPr/>
        </p:nvSpPr>
        <p:spPr bwMode="auto">
          <a:xfrm>
            <a:off x="1619946" y="3573016"/>
            <a:ext cx="503888" cy="400110"/>
          </a:xfrm>
          <a:prstGeom prst="rect">
            <a:avLst/>
          </a:prstGeom>
          <a:noFill/>
          <a:ln w="9525">
            <a:noFill/>
            <a:miter lim="800000"/>
            <a:headEnd/>
            <a:tailEnd/>
          </a:ln>
        </p:spPr>
        <p:txBody>
          <a:bodyPr wrap="square">
            <a:spAutoFit/>
          </a:bodyPr>
          <a:lstStyle/>
          <a:p>
            <a:r>
              <a:rPr lang="en-US" altLang="ja-JP" sz="2000" b="1" dirty="0" smtClean="0">
                <a:latin typeface="Arial" charset="0"/>
              </a:rPr>
              <a:t>4.</a:t>
            </a:r>
            <a:endParaRPr lang="en-US" altLang="ja-JP" sz="1600" b="1" dirty="0">
              <a:latin typeface="Arial" charset="0"/>
            </a:endParaRPr>
          </a:p>
        </p:txBody>
      </p:sp>
      <p:sp>
        <p:nvSpPr>
          <p:cNvPr id="23" name="角丸四角形 22"/>
          <p:cNvSpPr/>
          <p:nvPr/>
        </p:nvSpPr>
        <p:spPr>
          <a:xfrm>
            <a:off x="5031667" y="4141038"/>
            <a:ext cx="1276750" cy="395850"/>
          </a:xfrm>
          <a:prstGeom prst="roundRect">
            <a:avLst/>
          </a:prstGeom>
          <a:solidFill>
            <a:schemeClr val="bg1">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コード片</a:t>
            </a:r>
            <a:endParaRPr kumimoji="1" lang="ja-JP" altLang="en-US" dirty="0">
              <a:solidFill>
                <a:schemeClr val="tx1"/>
              </a:solidFill>
            </a:endParaRPr>
          </a:p>
        </p:txBody>
      </p:sp>
      <p:sp>
        <p:nvSpPr>
          <p:cNvPr id="25" name="Text Box 83"/>
          <p:cNvSpPr txBox="1">
            <a:spLocks noChangeArrowheads="1"/>
          </p:cNvSpPr>
          <p:nvPr/>
        </p:nvSpPr>
        <p:spPr bwMode="auto">
          <a:xfrm>
            <a:off x="4360167" y="5949280"/>
            <a:ext cx="3143622" cy="666849"/>
          </a:xfrm>
          <a:prstGeom prst="rect">
            <a:avLst/>
          </a:prstGeom>
          <a:noFill/>
          <a:ln w="9525">
            <a:noFill/>
            <a:miter lim="800000"/>
            <a:headEnd/>
            <a:tailEnd/>
          </a:ln>
          <a:effectLst/>
        </p:spPr>
        <p:txBody>
          <a:bodyPr wrap="square">
            <a:spAutoFit/>
          </a:bodyPr>
          <a:lstStyle/>
          <a:p>
            <a:pPr algn="ctr">
              <a:buFontTx/>
              <a:buNone/>
            </a:pPr>
            <a:r>
              <a:rPr lang="ja-JP" altLang="en-US" sz="2800" baseline="-25000" dirty="0" smtClean="0">
                <a:latin typeface="Times New Roman" pitchFamily="18" charset="0"/>
              </a:rPr>
              <a:t>欠陥修正が行われた</a:t>
            </a:r>
            <a:endParaRPr lang="en-US" altLang="ja-JP" sz="2800" baseline="-25000" dirty="0" smtClean="0">
              <a:latin typeface="Times New Roman" pitchFamily="18" charset="0"/>
            </a:endParaRPr>
          </a:p>
          <a:p>
            <a:pPr algn="ctr">
              <a:buFontTx/>
              <a:buNone/>
            </a:pPr>
            <a:r>
              <a:rPr lang="ja-JP" altLang="en-US" sz="2800" baseline="-25000" dirty="0" smtClean="0">
                <a:latin typeface="Times New Roman" pitchFamily="18" charset="0"/>
              </a:rPr>
              <a:t>リビジョン</a:t>
            </a:r>
            <a:endParaRPr lang="en-US" altLang="ja-JP" sz="2800" baseline="-25000" dirty="0">
              <a:latin typeface="Times New Roman" pitchFamily="18" charset="0"/>
            </a:endParaRPr>
          </a:p>
        </p:txBody>
      </p:sp>
      <p:sp>
        <p:nvSpPr>
          <p:cNvPr id="26" name="Text Box 83"/>
          <p:cNvSpPr txBox="1">
            <a:spLocks noChangeArrowheads="1"/>
          </p:cNvSpPr>
          <p:nvPr/>
        </p:nvSpPr>
        <p:spPr bwMode="auto">
          <a:xfrm>
            <a:off x="577652" y="3265433"/>
            <a:ext cx="2108364" cy="379591"/>
          </a:xfrm>
          <a:prstGeom prst="rect">
            <a:avLst/>
          </a:prstGeom>
          <a:noFill/>
          <a:ln w="9525">
            <a:noFill/>
            <a:miter lim="800000"/>
            <a:headEnd/>
            <a:tailEnd/>
          </a:ln>
          <a:effectLst/>
        </p:spPr>
        <p:txBody>
          <a:bodyPr wrap="square">
            <a:spAutoFit/>
          </a:bodyPr>
          <a:lstStyle/>
          <a:p>
            <a:pPr algn="ctr">
              <a:buFontTx/>
              <a:buNone/>
            </a:pPr>
            <a:r>
              <a:rPr lang="en-US" altLang="ja-JP" sz="2800" baseline="-25000" dirty="0" smtClean="0">
                <a:latin typeface="Times New Roman" pitchFamily="18" charset="0"/>
              </a:rPr>
              <a:t>diff</a:t>
            </a:r>
            <a:r>
              <a:rPr lang="ja-JP" altLang="en-US" sz="2800" baseline="-25000" dirty="0" smtClean="0">
                <a:latin typeface="Times New Roman" pitchFamily="18" charset="0"/>
              </a:rPr>
              <a:t>の開始行</a:t>
            </a:r>
            <a:endParaRPr lang="en-US" altLang="ja-JP" sz="2800" baseline="-25000" dirty="0" smtClean="0">
              <a:latin typeface="Times New Roman" pitchFamily="18" charset="0"/>
            </a:endParaRPr>
          </a:p>
        </p:txBody>
      </p:sp>
      <p:sp>
        <p:nvSpPr>
          <p:cNvPr id="28" name="Text Box 83"/>
          <p:cNvSpPr txBox="1">
            <a:spLocks noChangeArrowheads="1"/>
          </p:cNvSpPr>
          <p:nvPr/>
        </p:nvSpPr>
        <p:spPr bwMode="auto">
          <a:xfrm>
            <a:off x="6747108" y="4005064"/>
            <a:ext cx="2195736" cy="379591"/>
          </a:xfrm>
          <a:prstGeom prst="rect">
            <a:avLst/>
          </a:prstGeom>
          <a:noFill/>
          <a:ln w="9525">
            <a:noFill/>
            <a:miter lim="800000"/>
            <a:headEnd/>
            <a:tailEnd/>
          </a:ln>
          <a:effectLst/>
        </p:spPr>
        <p:txBody>
          <a:bodyPr wrap="square">
            <a:spAutoFit/>
          </a:bodyPr>
          <a:lstStyle/>
          <a:p>
            <a:pPr algn="ctr">
              <a:buFontTx/>
              <a:buNone/>
            </a:pPr>
            <a:r>
              <a:rPr lang="ja-JP" altLang="en-US" sz="2800" baseline="-25000" dirty="0" smtClean="0">
                <a:latin typeface="Times New Roman" pitchFamily="18" charset="0"/>
              </a:rPr>
              <a:t>コード片の開始行</a:t>
            </a:r>
            <a:endParaRPr lang="en-US" altLang="ja-JP" sz="2800" baseline="-25000" dirty="0" smtClean="0">
              <a:latin typeface="Times New Roman" pitchFamily="18" charset="0"/>
            </a:endParaRPr>
          </a:p>
        </p:txBody>
      </p:sp>
      <p:sp>
        <p:nvSpPr>
          <p:cNvPr id="35" name="Text Box 83"/>
          <p:cNvSpPr txBox="1">
            <a:spLocks noChangeArrowheads="1"/>
          </p:cNvSpPr>
          <p:nvPr/>
        </p:nvSpPr>
        <p:spPr bwMode="auto">
          <a:xfrm>
            <a:off x="2094011" y="6021288"/>
            <a:ext cx="3143623" cy="379591"/>
          </a:xfrm>
          <a:prstGeom prst="rect">
            <a:avLst/>
          </a:prstGeom>
          <a:noFill/>
          <a:ln w="9525">
            <a:noFill/>
            <a:miter lim="800000"/>
            <a:headEnd/>
            <a:tailEnd/>
          </a:ln>
          <a:effectLst/>
        </p:spPr>
        <p:txBody>
          <a:bodyPr wrap="square">
            <a:spAutoFit/>
          </a:bodyPr>
          <a:lstStyle/>
          <a:p>
            <a:pPr algn="ctr">
              <a:buFontTx/>
              <a:buNone/>
            </a:pPr>
            <a:r>
              <a:rPr lang="ja-JP" altLang="en-US" sz="2800" baseline="-25000" dirty="0" smtClean="0">
                <a:latin typeface="Times New Roman" pitchFamily="18" charset="0"/>
              </a:rPr>
              <a:t>過去のリビジョン</a:t>
            </a:r>
            <a:endParaRPr lang="en-US" altLang="ja-JP" sz="2800" baseline="-25000" dirty="0" smtClean="0">
              <a:latin typeface="Times New Roman" pitchFamily="18" charset="0"/>
            </a:endParaRPr>
          </a:p>
        </p:txBody>
      </p:sp>
      <p:sp>
        <p:nvSpPr>
          <p:cNvPr id="37" name="Text Box 83"/>
          <p:cNvSpPr txBox="1">
            <a:spLocks noChangeArrowheads="1"/>
          </p:cNvSpPr>
          <p:nvPr/>
        </p:nvSpPr>
        <p:spPr bwMode="auto">
          <a:xfrm>
            <a:off x="6732240" y="4561577"/>
            <a:ext cx="2195736" cy="379591"/>
          </a:xfrm>
          <a:prstGeom prst="rect">
            <a:avLst/>
          </a:prstGeom>
          <a:noFill/>
          <a:ln w="9525">
            <a:noFill/>
            <a:miter lim="800000"/>
            <a:headEnd/>
            <a:tailEnd/>
          </a:ln>
          <a:effectLst/>
        </p:spPr>
        <p:txBody>
          <a:bodyPr wrap="square">
            <a:spAutoFit/>
          </a:bodyPr>
          <a:lstStyle/>
          <a:p>
            <a:pPr algn="ctr">
              <a:buFontTx/>
              <a:buNone/>
            </a:pPr>
            <a:r>
              <a:rPr lang="ja-JP" altLang="en-US" sz="2800" baseline="-25000" dirty="0" smtClean="0">
                <a:latin typeface="Times New Roman" pitchFamily="18" charset="0"/>
              </a:rPr>
              <a:t>コード片の終了行</a:t>
            </a:r>
            <a:endParaRPr lang="en-US" altLang="ja-JP" sz="2800" baseline="-25000" dirty="0" smtClean="0">
              <a:latin typeface="Times New Roman" pitchFamily="18" charset="0"/>
            </a:endParaRPr>
          </a:p>
        </p:txBody>
      </p:sp>
      <p:sp>
        <p:nvSpPr>
          <p:cNvPr id="38" name="AutoShape 91"/>
          <p:cNvSpPr>
            <a:spLocks noChangeArrowheads="1"/>
          </p:cNvSpPr>
          <p:nvPr/>
        </p:nvSpPr>
        <p:spPr bwMode="auto">
          <a:xfrm rot="10800000" flipH="1">
            <a:off x="2695679" y="3717032"/>
            <a:ext cx="1733235" cy="2188714"/>
          </a:xfrm>
          <a:prstGeom prst="foldedCorner">
            <a:avLst>
              <a:gd name="adj" fmla="val 13227"/>
            </a:avLst>
          </a:prstGeom>
          <a:solidFill>
            <a:schemeClr val="bg1"/>
          </a:solidFill>
          <a:ln w="15875">
            <a:solidFill>
              <a:schemeClr val="tx1"/>
            </a:solidFill>
            <a:round/>
            <a:headEnd/>
            <a:tailEnd/>
          </a:ln>
          <a:effectLst/>
        </p:spPr>
        <p:txBody>
          <a:bodyPr wrap="none" anchor="ctr"/>
          <a:lstStyle/>
          <a:p>
            <a:endParaRPr lang="ja-JP" altLang="en-US"/>
          </a:p>
        </p:txBody>
      </p:sp>
      <p:sp>
        <p:nvSpPr>
          <p:cNvPr id="39" name="Freeform 13"/>
          <p:cNvSpPr>
            <a:spLocks/>
          </p:cNvSpPr>
          <p:nvPr/>
        </p:nvSpPr>
        <p:spPr bwMode="auto">
          <a:xfrm>
            <a:off x="2729585" y="4314770"/>
            <a:ext cx="1599095" cy="70832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42" name="Text Box 83"/>
          <p:cNvSpPr txBox="1">
            <a:spLocks noChangeArrowheads="1"/>
          </p:cNvSpPr>
          <p:nvPr/>
        </p:nvSpPr>
        <p:spPr bwMode="auto">
          <a:xfrm>
            <a:off x="539552" y="5589240"/>
            <a:ext cx="2108364" cy="379591"/>
          </a:xfrm>
          <a:prstGeom prst="rect">
            <a:avLst/>
          </a:prstGeom>
          <a:noFill/>
          <a:ln w="9525">
            <a:noFill/>
            <a:miter lim="800000"/>
            <a:headEnd/>
            <a:tailEnd/>
          </a:ln>
          <a:effectLst/>
        </p:spPr>
        <p:txBody>
          <a:bodyPr wrap="square">
            <a:spAutoFit/>
          </a:bodyPr>
          <a:lstStyle/>
          <a:p>
            <a:pPr algn="ctr">
              <a:buFontTx/>
              <a:buNone/>
            </a:pPr>
            <a:r>
              <a:rPr lang="en-US" altLang="ja-JP" sz="2800" baseline="-25000" dirty="0" smtClean="0">
                <a:latin typeface="Times New Roman" pitchFamily="18" charset="0"/>
              </a:rPr>
              <a:t>diff</a:t>
            </a:r>
            <a:r>
              <a:rPr lang="ja-JP" altLang="en-US" sz="2800" baseline="-25000" dirty="0" smtClean="0">
                <a:latin typeface="Times New Roman" pitchFamily="18" charset="0"/>
              </a:rPr>
              <a:t>の終了行</a:t>
            </a:r>
            <a:endParaRPr lang="en-US" altLang="ja-JP" sz="2800" baseline="-25000" dirty="0" smtClean="0">
              <a:latin typeface="Times New Roman" pitchFamily="18" charset="0"/>
            </a:endParaRPr>
          </a:p>
        </p:txBody>
      </p:sp>
      <p:sp>
        <p:nvSpPr>
          <p:cNvPr id="48" name="Text Box 47"/>
          <p:cNvSpPr txBox="1">
            <a:spLocks noChangeArrowheads="1"/>
          </p:cNvSpPr>
          <p:nvPr/>
        </p:nvSpPr>
        <p:spPr bwMode="auto">
          <a:xfrm>
            <a:off x="2051888" y="5333146"/>
            <a:ext cx="503888" cy="400110"/>
          </a:xfrm>
          <a:prstGeom prst="rect">
            <a:avLst/>
          </a:prstGeom>
          <a:noFill/>
          <a:ln w="9525">
            <a:noFill/>
            <a:miter lim="800000"/>
            <a:headEnd/>
            <a:tailEnd/>
          </a:ln>
        </p:spPr>
        <p:txBody>
          <a:bodyPr wrap="square">
            <a:spAutoFit/>
          </a:bodyPr>
          <a:lstStyle/>
          <a:p>
            <a:r>
              <a:rPr lang="en-US" altLang="ja-JP" sz="2000" b="1" dirty="0" smtClean="0">
                <a:latin typeface="Arial" charset="0"/>
              </a:rPr>
              <a:t>2.</a:t>
            </a:r>
            <a:endParaRPr lang="en-US" altLang="ja-JP" sz="1600" b="1" dirty="0">
              <a:latin typeface="Arial" charset="0"/>
            </a:endParaRPr>
          </a:p>
        </p:txBody>
      </p:sp>
      <p:cxnSp>
        <p:nvCxnSpPr>
          <p:cNvPr id="49" name="直線コネクタ 48"/>
          <p:cNvCxnSpPr/>
          <p:nvPr/>
        </p:nvCxnSpPr>
        <p:spPr>
          <a:xfrm rot="5400000">
            <a:off x="1816744" y="4677422"/>
            <a:ext cx="431854" cy="1"/>
          </a:xfrm>
          <a:prstGeom prst="line">
            <a:avLst/>
          </a:prstGeom>
          <a:ln w="31750">
            <a:solidFill>
              <a:schemeClr val="tx1"/>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rot="5400000">
            <a:off x="1947982" y="5046020"/>
            <a:ext cx="594920" cy="0"/>
          </a:xfrm>
          <a:prstGeom prst="line">
            <a:avLst/>
          </a:prstGeom>
          <a:ln w="31750">
            <a:solidFill>
              <a:schemeClr val="tx1"/>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適用実験</a:t>
            </a:r>
            <a:endParaRPr kumimoji="1" lang="ja-JP" altLang="en-US" dirty="0"/>
          </a:p>
        </p:txBody>
      </p:sp>
      <p:sp>
        <p:nvSpPr>
          <p:cNvPr id="3" name="コンテンツ プレースホルダ 2"/>
          <p:cNvSpPr>
            <a:spLocks noGrp="1"/>
          </p:cNvSpPr>
          <p:nvPr>
            <p:ph idx="1"/>
          </p:nvPr>
        </p:nvSpPr>
        <p:spPr>
          <a:xfrm>
            <a:off x="457200" y="1412875"/>
            <a:ext cx="8507288" cy="4824413"/>
          </a:xfrm>
        </p:spPr>
        <p:txBody>
          <a:bodyPr/>
          <a:lstStyle/>
          <a:p>
            <a:r>
              <a:rPr kumimoji="1" lang="ja-JP" altLang="en-US" dirty="0" smtClean="0"/>
              <a:t>下記のオープンソースソフトウェアを調査</a:t>
            </a:r>
            <a:endParaRPr kumimoji="1" lang="en-US" altLang="ja-JP" dirty="0" smtClean="0"/>
          </a:p>
          <a:p>
            <a:pPr lvl="1"/>
            <a:r>
              <a:rPr lang="en-US" altLang="ja-JP" dirty="0" smtClean="0"/>
              <a:t>gimp</a:t>
            </a:r>
            <a:r>
              <a:rPr lang="ja-JP" altLang="en-US" dirty="0" smtClean="0"/>
              <a:t>・・・画像処理ソフトウェア</a:t>
            </a:r>
            <a:endParaRPr lang="en-US" altLang="ja-JP" dirty="0" smtClean="0"/>
          </a:p>
          <a:p>
            <a:pPr lvl="1"/>
            <a:r>
              <a:rPr lang="en-US" altLang="ja-JP" dirty="0" smtClean="0"/>
              <a:t>evolution</a:t>
            </a:r>
            <a:r>
              <a:rPr lang="ja-JP" altLang="en-US" dirty="0" smtClean="0"/>
              <a:t>・・・</a:t>
            </a:r>
            <a:r>
              <a:rPr lang="en-US" altLang="ja-JP" dirty="0" smtClean="0"/>
              <a:t>Gnome</a:t>
            </a:r>
            <a:r>
              <a:rPr lang="ja-JP" altLang="en-US" dirty="0" smtClean="0"/>
              <a:t>環境に付属するメールクライアント</a:t>
            </a:r>
            <a:endParaRPr lang="en-US" altLang="ja-JP" dirty="0" smtClean="0"/>
          </a:p>
          <a:p>
            <a:pPr lvl="2"/>
            <a:r>
              <a:rPr lang="ja-JP" altLang="en-US" dirty="0" smtClean="0"/>
              <a:t>これらは既存研究でも調査対象</a:t>
            </a:r>
            <a:endParaRPr lang="en-US" altLang="ja-JP" dirty="0" smtClean="0"/>
          </a:p>
          <a:p>
            <a:r>
              <a:rPr lang="ja-JP" altLang="en-US" dirty="0" smtClean="0"/>
              <a:t>リポジトリは</a:t>
            </a:r>
            <a:r>
              <a:rPr lang="en-US" altLang="ja-JP" dirty="0" err="1" smtClean="0"/>
              <a:t>Git</a:t>
            </a:r>
            <a:r>
              <a:rPr lang="ja-JP" altLang="en-US" dirty="0" smtClean="0"/>
              <a:t>を使用</a:t>
            </a:r>
            <a:endParaRPr lang="en-US" altLang="ja-JP" dirty="0" smtClean="0"/>
          </a:p>
          <a:p>
            <a:r>
              <a:rPr lang="en-US" altLang="ja-JP" dirty="0" smtClean="0"/>
              <a:t>BugZilla</a:t>
            </a:r>
            <a:r>
              <a:rPr lang="ja-JP" altLang="en-US" dirty="0" smtClean="0"/>
              <a:t>から修正完了したバグレポートを取得</a:t>
            </a:r>
            <a:endParaRPr lang="en-US" altLang="ja-JP" dirty="0" smtClean="0"/>
          </a:p>
          <a:p>
            <a:pPr lvl="1"/>
            <a:r>
              <a:rPr lang="en-US" altLang="ja-JP" dirty="0" smtClean="0"/>
              <a:t>Status</a:t>
            </a:r>
            <a:r>
              <a:rPr lang="ja-JP" altLang="en-US" dirty="0" smtClean="0"/>
              <a:t>が</a:t>
            </a:r>
            <a:r>
              <a:rPr lang="en-US" altLang="ja-JP" dirty="0" smtClean="0"/>
              <a:t>“RESOLVED”, “VERIFIED”, </a:t>
            </a:r>
            <a:r>
              <a:rPr lang="ja-JP" altLang="en-US" dirty="0" smtClean="0"/>
              <a:t> </a:t>
            </a:r>
            <a:r>
              <a:rPr lang="en-US" altLang="ja-JP" dirty="0" smtClean="0"/>
              <a:t>“CLOSED”</a:t>
            </a:r>
            <a:r>
              <a:rPr lang="ja-JP" altLang="en-US" dirty="0" smtClean="0"/>
              <a:t>のいずれかに設定</a:t>
            </a:r>
            <a:endParaRPr lang="en-US" altLang="ja-JP" dirty="0" smtClean="0"/>
          </a:p>
          <a:p>
            <a:pPr lvl="1"/>
            <a:r>
              <a:rPr lang="en-US" altLang="ja-JP" dirty="0" smtClean="0"/>
              <a:t>Resolution</a:t>
            </a:r>
            <a:r>
              <a:rPr lang="ja-JP" altLang="en-US" dirty="0" smtClean="0"/>
              <a:t>が</a:t>
            </a:r>
            <a:r>
              <a:rPr lang="en-US" altLang="ja-JP" dirty="0" smtClean="0"/>
              <a:t>“FIXED”</a:t>
            </a:r>
            <a:r>
              <a:rPr lang="ja-JP" altLang="en-US" dirty="0" smtClean="0"/>
              <a:t>に設定</a:t>
            </a:r>
            <a:endParaRPr lang="en-US" altLang="ja-JP"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17</a:t>
            </a:fld>
            <a:endParaRPr kumimoji="1" lang="ja-JP"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実験結果：生存期間の抽出</a:t>
            </a:r>
            <a:endParaRPr kumimoji="1" lang="ja-JP" altLang="en-US" dirty="0"/>
          </a:p>
        </p:txBody>
      </p:sp>
      <p:graphicFrame>
        <p:nvGraphicFramePr>
          <p:cNvPr id="5" name="コンテンツ プレースホルダ 4"/>
          <p:cNvGraphicFramePr>
            <a:graphicFrameLocks noGrp="1"/>
          </p:cNvGraphicFramePr>
          <p:nvPr>
            <p:ph idx="1"/>
          </p:nvPr>
        </p:nvGraphicFramePr>
        <p:xfrm>
          <a:off x="539552" y="2511152"/>
          <a:ext cx="8229600" cy="2286000"/>
        </p:xfrm>
        <a:graphic>
          <a:graphicData uri="http://schemas.openxmlformats.org/drawingml/2006/table">
            <a:tbl>
              <a:tblPr firstRow="1" bandRow="1">
                <a:tableStyleId>{5C22544A-7EE6-4342-B048-85BDC9FD1C3A}</a:tableStyleId>
              </a:tblPr>
              <a:tblGrid>
                <a:gridCol w="3096344"/>
                <a:gridCol w="2520280"/>
                <a:gridCol w="2612976"/>
              </a:tblGrid>
              <a:tr h="370840">
                <a:tc>
                  <a:txBody>
                    <a:bodyPr/>
                    <a:lstStyle/>
                    <a:p>
                      <a:pPr algn="ctr"/>
                      <a:r>
                        <a:rPr kumimoji="1" lang="ja-JP" altLang="en-US" sz="2400" dirty="0" smtClean="0">
                          <a:solidFill>
                            <a:sysClr val="windowText" lastClr="000000"/>
                          </a:solidFill>
                        </a:rPr>
                        <a:t>プロジェクト名</a:t>
                      </a:r>
                      <a:endParaRPr kumimoji="1" lang="ja-JP" altLang="en-US" sz="2400" dirty="0">
                        <a:solidFill>
                          <a:sysClr val="windowText" lastClr="000000"/>
                        </a:solidFill>
                      </a:endParaRPr>
                    </a:p>
                  </a:txBody>
                  <a:tcPr/>
                </a:tc>
                <a:tc>
                  <a:txBody>
                    <a:bodyPr/>
                    <a:lstStyle/>
                    <a:p>
                      <a:pPr algn="ctr"/>
                      <a:r>
                        <a:rPr kumimoji="1" lang="en-US" altLang="ja-JP" sz="2400" dirty="0" smtClean="0">
                          <a:solidFill>
                            <a:sysClr val="windowText" lastClr="000000"/>
                          </a:solidFill>
                        </a:rPr>
                        <a:t>Gimp</a:t>
                      </a:r>
                      <a:endParaRPr kumimoji="1" lang="ja-JP" altLang="en-US" sz="2400" dirty="0">
                        <a:solidFill>
                          <a:sysClr val="windowText" lastClr="000000"/>
                        </a:solidFill>
                      </a:endParaRPr>
                    </a:p>
                  </a:txBody>
                  <a:tcPr/>
                </a:tc>
                <a:tc>
                  <a:txBody>
                    <a:bodyPr/>
                    <a:lstStyle/>
                    <a:p>
                      <a:pPr algn="ctr"/>
                      <a:r>
                        <a:rPr kumimoji="1" lang="en-US" altLang="ja-JP" sz="2400" dirty="0" smtClean="0">
                          <a:solidFill>
                            <a:sysClr val="windowText" lastClr="000000"/>
                          </a:solidFill>
                        </a:rPr>
                        <a:t>Evolution</a:t>
                      </a:r>
                      <a:endParaRPr kumimoji="1" lang="ja-JP" altLang="en-US" sz="2400" dirty="0">
                        <a:solidFill>
                          <a:sysClr val="windowText" lastClr="000000"/>
                        </a:solidFill>
                      </a:endParaRPr>
                    </a:p>
                  </a:txBody>
                  <a:tcPr/>
                </a:tc>
              </a:tr>
              <a:tr h="370840">
                <a:tc>
                  <a:txBody>
                    <a:bodyPr/>
                    <a:lstStyle/>
                    <a:p>
                      <a:pPr algn="ctr"/>
                      <a:r>
                        <a:rPr kumimoji="1" lang="ja-JP" altLang="en-US" sz="2400" dirty="0" smtClean="0">
                          <a:solidFill>
                            <a:sysClr val="windowText" lastClr="000000"/>
                          </a:solidFill>
                        </a:rPr>
                        <a:t>コードクローンの数</a:t>
                      </a:r>
                      <a:endParaRPr kumimoji="1" lang="en-US" altLang="ja-JP" sz="2400" dirty="0" smtClean="0">
                        <a:solidFill>
                          <a:sysClr val="windowText" lastClr="000000"/>
                        </a:solidFill>
                      </a:endParaRPr>
                    </a:p>
                  </a:txBody>
                  <a:tcPr/>
                </a:tc>
                <a:tc>
                  <a:txBody>
                    <a:bodyPr/>
                    <a:lstStyle/>
                    <a:p>
                      <a:pPr algn="ctr"/>
                      <a:r>
                        <a:rPr kumimoji="1" lang="en-US" altLang="ja-JP" sz="2400" dirty="0" smtClean="0">
                          <a:solidFill>
                            <a:sysClr val="windowText" lastClr="000000"/>
                          </a:solidFill>
                        </a:rPr>
                        <a:t>1093</a:t>
                      </a:r>
                      <a:endParaRPr kumimoji="1" lang="ja-JP" altLang="en-US" sz="2400" dirty="0">
                        <a:solidFill>
                          <a:sysClr val="windowText" lastClr="000000"/>
                        </a:solidFill>
                      </a:endParaRPr>
                    </a:p>
                  </a:txBody>
                  <a:tcPr/>
                </a:tc>
                <a:tc>
                  <a:txBody>
                    <a:bodyPr/>
                    <a:lstStyle/>
                    <a:p>
                      <a:pPr algn="ctr"/>
                      <a:r>
                        <a:rPr kumimoji="1" lang="en-US" altLang="ja-JP" sz="2400" dirty="0" smtClean="0">
                          <a:solidFill>
                            <a:sysClr val="windowText" lastClr="000000"/>
                          </a:solidFill>
                        </a:rPr>
                        <a:t>1114</a:t>
                      </a:r>
                      <a:endParaRPr kumimoji="1" lang="ja-JP" altLang="en-US" sz="2400" dirty="0">
                        <a:solidFill>
                          <a:sysClr val="windowText" lastClr="000000"/>
                        </a:solidFill>
                      </a:endParaRPr>
                    </a:p>
                  </a:txBody>
                  <a:tcPr/>
                </a:tc>
              </a:tr>
              <a:tr h="370840">
                <a:tc>
                  <a:txBody>
                    <a:bodyPr/>
                    <a:lstStyle/>
                    <a:p>
                      <a:pPr algn="ctr"/>
                      <a:r>
                        <a:rPr kumimoji="1" lang="ja-JP" altLang="en-US" sz="2400" dirty="0" smtClean="0">
                          <a:solidFill>
                            <a:sysClr val="windowText" lastClr="000000"/>
                          </a:solidFill>
                        </a:rPr>
                        <a:t>生存期間最大</a:t>
                      </a:r>
                      <a:r>
                        <a:rPr kumimoji="1" lang="en-US" altLang="ja-JP" sz="2400" dirty="0" smtClean="0">
                          <a:solidFill>
                            <a:sysClr val="windowText" lastClr="000000"/>
                          </a:solidFill>
                        </a:rPr>
                        <a:t>(</a:t>
                      </a:r>
                      <a:r>
                        <a:rPr kumimoji="1" lang="ja-JP" altLang="en-US" sz="2400" dirty="0" smtClean="0">
                          <a:solidFill>
                            <a:sysClr val="windowText" lastClr="000000"/>
                          </a:solidFill>
                        </a:rPr>
                        <a:t>日</a:t>
                      </a:r>
                      <a:r>
                        <a:rPr kumimoji="1" lang="en-US" altLang="ja-JP" sz="2400" dirty="0" smtClean="0">
                          <a:solidFill>
                            <a:sysClr val="windowText" lastClr="000000"/>
                          </a:solidFill>
                        </a:rPr>
                        <a:t>)</a:t>
                      </a:r>
                      <a:endParaRPr kumimoji="1" lang="ja-JP" altLang="en-US" sz="2400" dirty="0">
                        <a:solidFill>
                          <a:sysClr val="windowText" lastClr="000000"/>
                        </a:solidFill>
                      </a:endParaRPr>
                    </a:p>
                  </a:txBody>
                  <a:tcPr/>
                </a:tc>
                <a:tc>
                  <a:txBody>
                    <a:bodyPr/>
                    <a:lstStyle/>
                    <a:p>
                      <a:pPr algn="ctr"/>
                      <a:r>
                        <a:rPr kumimoji="1" lang="en-US" altLang="ja-JP" sz="2400" dirty="0" smtClean="0">
                          <a:solidFill>
                            <a:sysClr val="windowText" lastClr="000000"/>
                          </a:solidFill>
                        </a:rPr>
                        <a:t>3460</a:t>
                      </a:r>
                      <a:endParaRPr kumimoji="1" lang="ja-JP" altLang="en-US" sz="2400" dirty="0">
                        <a:solidFill>
                          <a:sysClr val="windowText" lastClr="000000"/>
                        </a:solidFill>
                      </a:endParaRPr>
                    </a:p>
                  </a:txBody>
                  <a:tcPr/>
                </a:tc>
                <a:tc>
                  <a:txBody>
                    <a:bodyPr/>
                    <a:lstStyle/>
                    <a:p>
                      <a:pPr algn="ctr"/>
                      <a:r>
                        <a:rPr kumimoji="1" lang="en-US" altLang="ja-JP" sz="2400" dirty="0" smtClean="0">
                          <a:solidFill>
                            <a:sysClr val="windowText" lastClr="000000"/>
                          </a:solidFill>
                        </a:rPr>
                        <a:t>3812</a:t>
                      </a:r>
                      <a:endParaRPr kumimoji="1" lang="ja-JP" altLang="en-US" sz="2400" dirty="0">
                        <a:solidFill>
                          <a:sysClr val="windowText" lastClr="000000"/>
                        </a:solidFill>
                      </a:endParaRPr>
                    </a:p>
                  </a:txBody>
                  <a:tcPr/>
                </a:tc>
              </a:tr>
              <a:tr h="370840">
                <a:tc>
                  <a:txBody>
                    <a:bodyPr/>
                    <a:lstStyle/>
                    <a:p>
                      <a:pPr algn="ctr"/>
                      <a:r>
                        <a:rPr kumimoji="1" lang="ja-JP" altLang="en-US" sz="2400" dirty="0" smtClean="0">
                          <a:solidFill>
                            <a:sysClr val="windowText" lastClr="000000"/>
                          </a:solidFill>
                        </a:rPr>
                        <a:t>生存期間最小</a:t>
                      </a:r>
                      <a:r>
                        <a:rPr kumimoji="1" lang="en-US" altLang="ja-JP" sz="2400" dirty="0" smtClean="0">
                          <a:solidFill>
                            <a:sysClr val="windowText" lastClr="000000"/>
                          </a:solidFill>
                        </a:rPr>
                        <a:t>(</a:t>
                      </a:r>
                      <a:r>
                        <a:rPr kumimoji="1" lang="ja-JP" altLang="en-US" sz="2400" dirty="0" smtClean="0">
                          <a:solidFill>
                            <a:sysClr val="windowText" lastClr="000000"/>
                          </a:solidFill>
                        </a:rPr>
                        <a:t>日</a:t>
                      </a:r>
                      <a:r>
                        <a:rPr kumimoji="1" lang="en-US" altLang="ja-JP" sz="2400" dirty="0" smtClean="0">
                          <a:solidFill>
                            <a:sysClr val="windowText" lastClr="000000"/>
                          </a:solidFill>
                        </a:rPr>
                        <a:t>)</a:t>
                      </a:r>
                      <a:endParaRPr kumimoji="1" lang="ja-JP" altLang="en-US" sz="2400" dirty="0">
                        <a:solidFill>
                          <a:sysClr val="windowText" lastClr="000000"/>
                        </a:solidFill>
                      </a:endParaRPr>
                    </a:p>
                  </a:txBody>
                  <a:tcPr/>
                </a:tc>
                <a:tc>
                  <a:txBody>
                    <a:bodyPr/>
                    <a:lstStyle/>
                    <a:p>
                      <a:pPr algn="ctr"/>
                      <a:r>
                        <a:rPr kumimoji="1" lang="en-US" altLang="ja-JP" sz="2400" dirty="0" smtClean="0">
                          <a:solidFill>
                            <a:sysClr val="windowText" lastClr="000000"/>
                          </a:solidFill>
                        </a:rPr>
                        <a:t>32</a:t>
                      </a:r>
                      <a:endParaRPr kumimoji="1" lang="ja-JP" altLang="en-US" sz="2400" dirty="0">
                        <a:solidFill>
                          <a:sysClr val="windowText" lastClr="000000"/>
                        </a:solidFill>
                      </a:endParaRPr>
                    </a:p>
                  </a:txBody>
                  <a:tcPr/>
                </a:tc>
                <a:tc>
                  <a:txBody>
                    <a:bodyPr/>
                    <a:lstStyle/>
                    <a:p>
                      <a:pPr algn="ctr"/>
                      <a:r>
                        <a:rPr kumimoji="1" lang="en-US" altLang="ja-JP" sz="2400" dirty="0" smtClean="0">
                          <a:solidFill>
                            <a:sysClr val="windowText" lastClr="000000"/>
                          </a:solidFill>
                        </a:rPr>
                        <a:t>41</a:t>
                      </a:r>
                      <a:endParaRPr kumimoji="1" lang="ja-JP" altLang="en-US" sz="2400" dirty="0">
                        <a:solidFill>
                          <a:sysClr val="windowText" lastClr="000000"/>
                        </a:solidFill>
                      </a:endParaRPr>
                    </a:p>
                  </a:txBody>
                  <a:tcPr/>
                </a:tc>
              </a:tr>
              <a:tr h="370840">
                <a:tc>
                  <a:txBody>
                    <a:bodyPr/>
                    <a:lstStyle/>
                    <a:p>
                      <a:pPr algn="ctr"/>
                      <a:r>
                        <a:rPr kumimoji="1" lang="ja-JP" altLang="en-US" sz="2400" dirty="0" smtClean="0">
                          <a:solidFill>
                            <a:sysClr val="windowText" lastClr="000000"/>
                          </a:solidFill>
                        </a:rPr>
                        <a:t>生存期間中央値</a:t>
                      </a:r>
                      <a:r>
                        <a:rPr kumimoji="1" lang="en-US" altLang="ja-JP" sz="2400" dirty="0" smtClean="0">
                          <a:solidFill>
                            <a:sysClr val="windowText" lastClr="000000"/>
                          </a:solidFill>
                        </a:rPr>
                        <a:t>(</a:t>
                      </a:r>
                      <a:r>
                        <a:rPr kumimoji="1" lang="ja-JP" altLang="en-US" sz="2400" dirty="0" smtClean="0">
                          <a:solidFill>
                            <a:sysClr val="windowText" lastClr="000000"/>
                          </a:solidFill>
                        </a:rPr>
                        <a:t>日</a:t>
                      </a:r>
                      <a:r>
                        <a:rPr kumimoji="1" lang="en-US" altLang="ja-JP" sz="2400" dirty="0" smtClean="0">
                          <a:solidFill>
                            <a:sysClr val="windowText" lastClr="000000"/>
                          </a:solidFill>
                        </a:rPr>
                        <a:t>)</a:t>
                      </a:r>
                      <a:endParaRPr kumimoji="1" lang="ja-JP" altLang="en-US" sz="2400" dirty="0">
                        <a:solidFill>
                          <a:sysClr val="windowText" lastClr="000000"/>
                        </a:solidFill>
                      </a:endParaRPr>
                    </a:p>
                  </a:txBody>
                  <a:tcPr/>
                </a:tc>
                <a:tc>
                  <a:txBody>
                    <a:bodyPr/>
                    <a:lstStyle/>
                    <a:p>
                      <a:pPr algn="ctr"/>
                      <a:r>
                        <a:rPr kumimoji="1" lang="en-US" altLang="ja-JP" sz="2400" dirty="0" smtClean="0">
                          <a:solidFill>
                            <a:sysClr val="windowText" lastClr="000000"/>
                          </a:solidFill>
                        </a:rPr>
                        <a:t>574</a:t>
                      </a:r>
                      <a:endParaRPr kumimoji="1" lang="ja-JP" altLang="en-US" sz="2400" dirty="0">
                        <a:solidFill>
                          <a:sysClr val="windowText" lastClr="000000"/>
                        </a:solidFill>
                      </a:endParaRPr>
                    </a:p>
                  </a:txBody>
                  <a:tcPr/>
                </a:tc>
                <a:tc>
                  <a:txBody>
                    <a:bodyPr/>
                    <a:lstStyle/>
                    <a:p>
                      <a:pPr algn="ctr"/>
                      <a:r>
                        <a:rPr kumimoji="1" lang="en-US" altLang="ja-JP" sz="2400" dirty="0" smtClean="0">
                          <a:solidFill>
                            <a:sysClr val="windowText" lastClr="000000"/>
                          </a:solidFill>
                        </a:rPr>
                        <a:t>1791</a:t>
                      </a:r>
                      <a:endParaRPr kumimoji="1" lang="ja-JP" altLang="en-US" sz="2400" dirty="0">
                        <a:solidFill>
                          <a:sysClr val="windowText" lastClr="000000"/>
                        </a:solidFill>
                      </a:endParaRPr>
                    </a:p>
                  </a:txBody>
                  <a:tcPr/>
                </a:tc>
              </a:tr>
            </a:tbl>
          </a:graphicData>
        </a:graphic>
      </p:graphicFrame>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18</a:t>
            </a:fld>
            <a:endParaRPr kumimoji="1" lang="ja-JP" altLang="en-US"/>
          </a:p>
        </p:txBody>
      </p:sp>
      <p:sp>
        <p:nvSpPr>
          <p:cNvPr id="6" name="コンテンツ プレースホルダ 2"/>
          <p:cNvSpPr txBox="1">
            <a:spLocks/>
          </p:cNvSpPr>
          <p:nvPr/>
        </p:nvSpPr>
        <p:spPr bwMode="auto">
          <a:xfrm>
            <a:off x="457200" y="1412875"/>
            <a:ext cx="8229600" cy="9360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lang="ja-JP" altLang="en-US" sz="3200" kern="0" noProof="0" dirty="0" smtClean="0"/>
              <a:t>抽出したコードクローンの数と生存期間</a:t>
            </a: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7" name="コンテンツ プレースホルダ 2"/>
          <p:cNvSpPr txBox="1">
            <a:spLocks/>
          </p:cNvSpPr>
          <p:nvPr/>
        </p:nvSpPr>
        <p:spPr bwMode="auto">
          <a:xfrm>
            <a:off x="590872" y="5157291"/>
            <a:ext cx="8229600" cy="9360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8" name="テキスト ボックス 7"/>
          <p:cNvSpPr txBox="1"/>
          <p:nvPr/>
        </p:nvSpPr>
        <p:spPr>
          <a:xfrm>
            <a:off x="539552" y="5085184"/>
            <a:ext cx="8136904" cy="1175706"/>
          </a:xfrm>
          <a:prstGeom prst="rect">
            <a:avLst/>
          </a:prstGeom>
          <a:noFill/>
        </p:spPr>
        <p:txBody>
          <a:bodyPr wrap="square" rtlCol="0">
            <a:spAutoFit/>
          </a:bodyPr>
          <a:lstStyle/>
          <a:p>
            <a:pPr marL="342900" lvl="0" indent="-342900" fontAlgn="base">
              <a:spcBef>
                <a:spcPct val="20000"/>
              </a:spcBef>
              <a:spcAft>
                <a:spcPct val="0"/>
              </a:spcAft>
              <a:defRPr/>
            </a:pPr>
            <a:r>
              <a:rPr lang="ja-JP" altLang="en-US" sz="3200" kern="0" dirty="0" smtClean="0"/>
              <a:t>生存期間中央値よりも長いコードクローン</a:t>
            </a:r>
            <a:endParaRPr lang="en-US" altLang="ja-JP" sz="3200" kern="0" dirty="0" smtClean="0"/>
          </a:p>
          <a:p>
            <a:pPr marL="342900" lvl="0" indent="-342900" fontAlgn="base">
              <a:spcBef>
                <a:spcPct val="20000"/>
              </a:spcBef>
              <a:spcAft>
                <a:spcPct val="0"/>
              </a:spcAft>
              <a:defRPr/>
            </a:pPr>
            <a:r>
              <a:rPr lang="en-US" altLang="ja-JP" sz="3200" kern="0" dirty="0" smtClean="0"/>
              <a:t>(C</a:t>
            </a:r>
            <a:r>
              <a:rPr lang="en-US" altLang="ja-JP" sz="3200" kern="0" baseline="-25000" dirty="0" smtClean="0"/>
              <a:t>long</a:t>
            </a:r>
            <a:r>
              <a:rPr lang="en-US" altLang="ja-JP" sz="3200" kern="0" dirty="0" smtClean="0"/>
              <a:t>)</a:t>
            </a:r>
            <a:r>
              <a:rPr lang="ja-JP" altLang="en-US" sz="3200" kern="0" dirty="0" smtClean="0"/>
              <a:t>と短いコードクローン</a:t>
            </a:r>
            <a:r>
              <a:rPr lang="en-US" altLang="ja-JP" sz="3200" kern="0" dirty="0" smtClean="0"/>
              <a:t>(C</a:t>
            </a:r>
            <a:r>
              <a:rPr lang="en-US" altLang="ja-JP" sz="3200" kern="0" baseline="-25000" dirty="0" smtClean="0"/>
              <a:t>short</a:t>
            </a:r>
            <a:r>
              <a:rPr lang="en-US" altLang="ja-JP" sz="3200" kern="0" dirty="0" smtClean="0"/>
              <a:t>)</a:t>
            </a:r>
            <a:r>
              <a:rPr lang="ja-JP" altLang="en-US" sz="3200" kern="0" dirty="0" smtClean="0"/>
              <a:t>に分割</a:t>
            </a:r>
            <a:endParaRPr lang="ja-JP" altLang="en-US" sz="3200" kern="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実験結果：欠陥修正に含まれるクローンの分布</a:t>
            </a:r>
            <a:endParaRPr kumimoji="1" lang="ja-JP" altLang="en-US"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19</a:t>
            </a:fld>
            <a:endParaRPr kumimoji="1" lang="ja-JP" altLang="en-US"/>
          </a:p>
        </p:txBody>
      </p:sp>
      <p:sp>
        <p:nvSpPr>
          <p:cNvPr id="9" name="角丸四角形 8"/>
          <p:cNvSpPr/>
          <p:nvPr/>
        </p:nvSpPr>
        <p:spPr>
          <a:xfrm>
            <a:off x="0" y="6146254"/>
            <a:ext cx="8748464"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2800" kern="0" dirty="0" smtClean="0">
                <a:solidFill>
                  <a:schemeClr val="tx1"/>
                </a:solidFill>
              </a:rPr>
              <a:t>生存期間が短いクローンの方が欠陥修正に多く含まれる</a:t>
            </a:r>
            <a:endParaRPr kumimoji="1" lang="ja-JP" altLang="en-US" sz="1400" dirty="0"/>
          </a:p>
        </p:txBody>
      </p:sp>
      <p:graphicFrame>
        <p:nvGraphicFramePr>
          <p:cNvPr id="15" name="グラフ 14"/>
          <p:cNvGraphicFramePr/>
          <p:nvPr/>
        </p:nvGraphicFramePr>
        <p:xfrm>
          <a:off x="971600" y="2276872"/>
          <a:ext cx="4104456"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 Box 83"/>
          <p:cNvSpPr txBox="1">
            <a:spLocks noChangeArrowheads="1"/>
          </p:cNvSpPr>
          <p:nvPr/>
        </p:nvSpPr>
        <p:spPr bwMode="auto">
          <a:xfrm>
            <a:off x="1304206" y="4777601"/>
            <a:ext cx="4104456" cy="379591"/>
          </a:xfrm>
          <a:prstGeom prst="rect">
            <a:avLst/>
          </a:prstGeom>
          <a:noFill/>
          <a:ln w="9525">
            <a:noFill/>
            <a:miter lim="800000"/>
            <a:headEnd/>
            <a:tailEnd/>
          </a:ln>
          <a:effectLst/>
        </p:spPr>
        <p:txBody>
          <a:bodyPr wrap="square">
            <a:spAutoFit/>
          </a:bodyPr>
          <a:lstStyle/>
          <a:p>
            <a:pPr algn="ctr">
              <a:buFontTx/>
              <a:buNone/>
            </a:pPr>
            <a:r>
              <a:rPr lang="ja-JP" altLang="en-US" sz="2800" baseline="-25000" dirty="0" smtClean="0">
                <a:latin typeface="Times New Roman" pitchFamily="18" charset="0"/>
              </a:rPr>
              <a:t>欠陥修正に含まれるクローンの重複率</a:t>
            </a:r>
            <a:endParaRPr lang="en-US" altLang="ja-JP" sz="2800" baseline="-25000" dirty="0" smtClean="0">
              <a:latin typeface="Times New Roman" pitchFamily="18" charset="0"/>
            </a:endParaRPr>
          </a:p>
        </p:txBody>
      </p:sp>
      <p:sp>
        <p:nvSpPr>
          <p:cNvPr id="17" name="Text Box 83"/>
          <p:cNvSpPr txBox="1">
            <a:spLocks noChangeArrowheads="1"/>
          </p:cNvSpPr>
          <p:nvPr/>
        </p:nvSpPr>
        <p:spPr bwMode="auto">
          <a:xfrm>
            <a:off x="-108520" y="2924944"/>
            <a:ext cx="1296144" cy="666849"/>
          </a:xfrm>
          <a:prstGeom prst="rect">
            <a:avLst/>
          </a:prstGeom>
          <a:noFill/>
          <a:ln w="9525">
            <a:noFill/>
            <a:miter lim="800000"/>
            <a:headEnd/>
            <a:tailEnd/>
          </a:ln>
          <a:effectLst/>
        </p:spPr>
        <p:txBody>
          <a:bodyPr wrap="square">
            <a:spAutoFit/>
          </a:bodyPr>
          <a:lstStyle/>
          <a:p>
            <a:pPr algn="ctr">
              <a:buFontTx/>
              <a:buNone/>
            </a:pPr>
            <a:r>
              <a:rPr lang="ja-JP" altLang="en-US" sz="2800" baseline="-25000" dirty="0" smtClean="0">
                <a:latin typeface="Times New Roman" pitchFamily="18" charset="0"/>
              </a:rPr>
              <a:t>累積</a:t>
            </a:r>
            <a:endParaRPr lang="en-US" altLang="ja-JP" sz="2800" baseline="-25000" dirty="0" smtClean="0">
              <a:latin typeface="Times New Roman" pitchFamily="18" charset="0"/>
            </a:endParaRPr>
          </a:p>
          <a:p>
            <a:pPr algn="ctr">
              <a:buFontTx/>
              <a:buNone/>
            </a:pPr>
            <a:r>
              <a:rPr lang="ja-JP" altLang="en-US" sz="2800" baseline="-25000" dirty="0" smtClean="0">
                <a:latin typeface="Times New Roman" pitchFamily="18" charset="0"/>
              </a:rPr>
              <a:t>カバレッジ</a:t>
            </a:r>
            <a:endParaRPr lang="en-US" altLang="ja-JP" sz="2800" baseline="-25000" dirty="0" smtClean="0">
              <a:latin typeface="Times New Roman" pitchFamily="18" charset="0"/>
            </a:endParaRPr>
          </a:p>
        </p:txBody>
      </p:sp>
      <p:graphicFrame>
        <p:nvGraphicFramePr>
          <p:cNvPr id="24" name="グラフ 23"/>
          <p:cNvGraphicFramePr/>
          <p:nvPr/>
        </p:nvGraphicFramePr>
        <p:xfrm>
          <a:off x="4967536" y="2276872"/>
          <a:ext cx="4176464" cy="2752726"/>
        </p:xfrm>
        <a:graphic>
          <a:graphicData uri="http://schemas.openxmlformats.org/drawingml/2006/chart">
            <c:chart xmlns:c="http://schemas.openxmlformats.org/drawingml/2006/chart" xmlns:r="http://schemas.openxmlformats.org/officeDocument/2006/relationships" r:id="rId4"/>
          </a:graphicData>
        </a:graphic>
      </p:graphicFrame>
      <p:grpSp>
        <p:nvGrpSpPr>
          <p:cNvPr id="25" name="グループ化 24"/>
          <p:cNvGrpSpPr/>
          <p:nvPr/>
        </p:nvGrpSpPr>
        <p:grpSpPr>
          <a:xfrm>
            <a:off x="7524328" y="3645024"/>
            <a:ext cx="1440160" cy="864096"/>
            <a:chOff x="7643961" y="2060848"/>
            <a:chExt cx="1440160" cy="864096"/>
          </a:xfrm>
        </p:grpSpPr>
        <p:sp>
          <p:nvSpPr>
            <p:cNvPr id="23" name="角丸四角形 22"/>
            <p:cNvSpPr/>
            <p:nvPr/>
          </p:nvSpPr>
          <p:spPr>
            <a:xfrm>
              <a:off x="7643961" y="2060848"/>
              <a:ext cx="1440160" cy="864096"/>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 name="直線コネクタ 18"/>
            <p:cNvCxnSpPr/>
            <p:nvPr/>
          </p:nvCxnSpPr>
          <p:spPr>
            <a:xfrm>
              <a:off x="7880176" y="2305447"/>
              <a:ext cx="360040" cy="0"/>
            </a:xfrm>
            <a:prstGeom prst="line">
              <a:avLst/>
            </a:prstGeom>
            <a:ln w="25400">
              <a:solidFill>
                <a:srgbClr val="F01010"/>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7880176" y="2617862"/>
              <a:ext cx="360040"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1" name="Text Box 83"/>
            <p:cNvSpPr txBox="1">
              <a:spLocks noChangeArrowheads="1"/>
            </p:cNvSpPr>
            <p:nvPr/>
          </p:nvSpPr>
          <p:spPr bwMode="auto">
            <a:xfrm>
              <a:off x="8139633" y="2060848"/>
              <a:ext cx="936104" cy="400110"/>
            </a:xfrm>
            <a:prstGeom prst="rect">
              <a:avLst/>
            </a:prstGeom>
            <a:noFill/>
            <a:ln w="9525">
              <a:noFill/>
              <a:miter lim="800000"/>
              <a:headEnd/>
              <a:tailEnd/>
            </a:ln>
            <a:effectLst/>
          </p:spPr>
          <p:txBody>
            <a:bodyPr wrap="square">
              <a:spAutoFit/>
            </a:bodyPr>
            <a:lstStyle/>
            <a:p>
              <a:pPr algn="ctr">
                <a:buFontTx/>
                <a:buNone/>
              </a:pPr>
              <a:r>
                <a:rPr lang="en-US" altLang="ja-JP" sz="2000" dirty="0" err="1" smtClean="0"/>
                <a:t>C</a:t>
              </a:r>
              <a:r>
                <a:rPr lang="en-US" altLang="ja-JP" sz="2000" baseline="-25000" dirty="0" err="1" smtClean="0"/>
                <a:t>long</a:t>
              </a:r>
              <a:endParaRPr lang="en-US" altLang="ja-JP" sz="2000" baseline="-25000" dirty="0" smtClean="0">
                <a:latin typeface="Times New Roman" pitchFamily="18" charset="0"/>
              </a:endParaRPr>
            </a:p>
          </p:txBody>
        </p:sp>
        <p:sp>
          <p:nvSpPr>
            <p:cNvPr id="22" name="Text Box 83"/>
            <p:cNvSpPr txBox="1">
              <a:spLocks noChangeArrowheads="1"/>
            </p:cNvSpPr>
            <p:nvPr/>
          </p:nvSpPr>
          <p:spPr bwMode="auto">
            <a:xfrm>
              <a:off x="8115250" y="2414726"/>
              <a:ext cx="936104" cy="400110"/>
            </a:xfrm>
            <a:prstGeom prst="rect">
              <a:avLst/>
            </a:prstGeom>
            <a:noFill/>
            <a:ln w="9525">
              <a:noFill/>
              <a:miter lim="800000"/>
              <a:headEnd/>
              <a:tailEnd/>
            </a:ln>
            <a:effectLst/>
          </p:spPr>
          <p:txBody>
            <a:bodyPr wrap="square">
              <a:spAutoFit/>
            </a:bodyPr>
            <a:lstStyle/>
            <a:p>
              <a:pPr algn="ctr">
                <a:buFontTx/>
                <a:buNone/>
              </a:pPr>
              <a:r>
                <a:rPr lang="en-US" altLang="ja-JP" sz="2000" dirty="0" err="1" smtClean="0"/>
                <a:t>C</a:t>
              </a:r>
              <a:r>
                <a:rPr lang="en-US" altLang="ja-JP" sz="2000" baseline="-25000" dirty="0" err="1" smtClean="0"/>
                <a:t>short</a:t>
              </a:r>
              <a:endParaRPr lang="en-US" altLang="ja-JP" sz="2000" baseline="-25000" dirty="0" smtClean="0">
                <a:latin typeface="Times New Roman" pitchFamily="18" charset="0"/>
              </a:endParaRPr>
            </a:p>
          </p:txBody>
        </p:sp>
      </p:grpSp>
      <p:sp>
        <p:nvSpPr>
          <p:cNvPr id="26" name="Text Box 83"/>
          <p:cNvSpPr txBox="1">
            <a:spLocks noChangeArrowheads="1"/>
          </p:cNvSpPr>
          <p:nvPr/>
        </p:nvSpPr>
        <p:spPr bwMode="auto">
          <a:xfrm>
            <a:off x="395536" y="5373216"/>
            <a:ext cx="7272808" cy="666849"/>
          </a:xfrm>
          <a:prstGeom prst="rect">
            <a:avLst/>
          </a:prstGeom>
          <a:noFill/>
          <a:ln w="9525">
            <a:noFill/>
            <a:miter lim="800000"/>
            <a:headEnd/>
            <a:tailEnd/>
          </a:ln>
          <a:effectLst/>
        </p:spPr>
        <p:txBody>
          <a:bodyPr wrap="square">
            <a:spAutoFit/>
          </a:bodyPr>
          <a:lstStyle/>
          <a:p>
            <a:pPr>
              <a:buFontTx/>
              <a:buNone/>
            </a:pPr>
            <a:r>
              <a:rPr lang="ja-JP" altLang="en-US" sz="2800" baseline="-25000" dirty="0" smtClean="0">
                <a:latin typeface="Times New Roman" pitchFamily="18" charset="0"/>
              </a:rPr>
              <a:t>累積カバレッジ</a:t>
            </a:r>
            <a:r>
              <a:rPr lang="en-US" altLang="ja-JP" sz="2800" baseline="-25000" dirty="0" smtClean="0">
                <a:latin typeface="Times New Roman" pitchFamily="18" charset="0"/>
              </a:rPr>
              <a:t>(</a:t>
            </a:r>
            <a:r>
              <a:rPr lang="ja-JP" altLang="en-US" sz="2800" baseline="-25000" dirty="0" smtClean="0">
                <a:latin typeface="Times New Roman" pitchFamily="18" charset="0"/>
              </a:rPr>
              <a:t>縦軸</a:t>
            </a:r>
            <a:r>
              <a:rPr lang="en-US" altLang="ja-JP" sz="2800" baseline="-25000" dirty="0" smtClean="0">
                <a:latin typeface="Times New Roman" pitchFamily="18" charset="0"/>
              </a:rPr>
              <a:t>)</a:t>
            </a:r>
            <a:r>
              <a:rPr lang="ja-JP" altLang="en-US" sz="2800" baseline="-25000" dirty="0" smtClean="0">
                <a:latin typeface="Times New Roman" pitchFamily="18" charset="0"/>
              </a:rPr>
              <a:t>は欠陥修正に含まれるクローンが</a:t>
            </a:r>
            <a:r>
              <a:rPr lang="ja-JP" altLang="en-US" sz="2800" baseline="-25000" dirty="0" err="1" smtClean="0">
                <a:latin typeface="Times New Roman" pitchFamily="18" charset="0"/>
              </a:rPr>
              <a:t>ｘ</a:t>
            </a:r>
            <a:r>
              <a:rPr lang="ja-JP" altLang="en-US" sz="2800" baseline="-25000" dirty="0" smtClean="0">
                <a:latin typeface="Times New Roman" pitchFamily="18" charset="0"/>
              </a:rPr>
              <a:t>％以下のものが全体の何割を占めるかを表す</a:t>
            </a:r>
            <a:endParaRPr lang="en-US" altLang="ja-JP" sz="2800" baseline="-25000" dirty="0" smtClean="0">
              <a:latin typeface="Times New Roman" pitchFamily="18" charset="0"/>
            </a:endParaRPr>
          </a:p>
        </p:txBody>
      </p:sp>
      <p:sp>
        <p:nvSpPr>
          <p:cNvPr id="27" name="Text Box 83"/>
          <p:cNvSpPr txBox="1">
            <a:spLocks noChangeArrowheads="1"/>
          </p:cNvSpPr>
          <p:nvPr/>
        </p:nvSpPr>
        <p:spPr bwMode="auto">
          <a:xfrm>
            <a:off x="395536" y="1340768"/>
            <a:ext cx="8424936" cy="954107"/>
          </a:xfrm>
          <a:prstGeom prst="rect">
            <a:avLst/>
          </a:prstGeom>
          <a:noFill/>
          <a:ln w="9525">
            <a:noFill/>
            <a:miter lim="800000"/>
            <a:headEnd/>
            <a:tailEnd/>
          </a:ln>
          <a:effectLst/>
        </p:spPr>
        <p:txBody>
          <a:bodyPr wrap="square">
            <a:spAutoFit/>
          </a:bodyPr>
          <a:lstStyle/>
          <a:p>
            <a:r>
              <a:rPr lang="en-US" altLang="ja-JP" sz="2800" dirty="0" err="1" smtClean="0"/>
              <a:t>C</a:t>
            </a:r>
            <a:r>
              <a:rPr lang="en-US" altLang="ja-JP" sz="2800" baseline="-25000" dirty="0" err="1" smtClean="0"/>
              <a:t>long</a:t>
            </a:r>
            <a:r>
              <a:rPr lang="ja-JP" altLang="en-US" sz="2800" dirty="0" smtClean="0"/>
              <a:t>と</a:t>
            </a:r>
            <a:r>
              <a:rPr lang="en-US" altLang="ja-JP" sz="2800" dirty="0" err="1" smtClean="0"/>
              <a:t>C</a:t>
            </a:r>
            <a:r>
              <a:rPr lang="en-US" altLang="ja-JP" sz="2800" baseline="-25000" dirty="0" err="1" smtClean="0"/>
              <a:t>short</a:t>
            </a:r>
            <a:r>
              <a:rPr lang="ja-JP" altLang="en-US" sz="2800" dirty="0" smtClean="0"/>
              <a:t>に対して欠陥修正にクローンが含まれる　割合を算出</a:t>
            </a:r>
            <a:endParaRPr lang="ja-JP" altLang="en-US" sz="2800" dirty="0"/>
          </a:p>
        </p:txBody>
      </p:sp>
      <p:sp>
        <p:nvSpPr>
          <p:cNvPr id="29" name="正方形/長方形 28"/>
          <p:cNvSpPr/>
          <p:nvPr/>
        </p:nvSpPr>
        <p:spPr>
          <a:xfrm>
            <a:off x="899592" y="2348880"/>
            <a:ext cx="8244408"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Text Box 83"/>
          <p:cNvSpPr txBox="1">
            <a:spLocks noChangeArrowheads="1"/>
          </p:cNvSpPr>
          <p:nvPr/>
        </p:nvSpPr>
        <p:spPr bwMode="auto">
          <a:xfrm>
            <a:off x="1619672" y="1988840"/>
            <a:ext cx="3168352" cy="379591"/>
          </a:xfrm>
          <a:prstGeom prst="rect">
            <a:avLst/>
          </a:prstGeom>
          <a:noFill/>
          <a:ln w="9525">
            <a:noFill/>
            <a:miter lim="800000"/>
            <a:headEnd/>
            <a:tailEnd/>
          </a:ln>
          <a:effectLst/>
        </p:spPr>
        <p:txBody>
          <a:bodyPr wrap="square">
            <a:spAutoFit/>
          </a:bodyPr>
          <a:lstStyle/>
          <a:p>
            <a:pPr algn="ctr">
              <a:buFontTx/>
              <a:buNone/>
            </a:pPr>
            <a:r>
              <a:rPr lang="ja-JP" altLang="en-US" sz="2800" baseline="-25000" dirty="0" smtClean="0">
                <a:latin typeface="Times New Roman" pitchFamily="18" charset="0"/>
              </a:rPr>
              <a:t>（</a:t>
            </a:r>
            <a:r>
              <a:rPr lang="en-US" altLang="ja-JP" sz="2800" baseline="-25000" dirty="0" smtClean="0">
                <a:latin typeface="Times New Roman" pitchFamily="18" charset="0"/>
              </a:rPr>
              <a:t>a</a:t>
            </a:r>
            <a:r>
              <a:rPr lang="ja-JP" altLang="en-US" sz="2800" baseline="-25000" dirty="0" smtClean="0">
                <a:latin typeface="Times New Roman" pitchFamily="18" charset="0"/>
              </a:rPr>
              <a:t>）</a:t>
            </a:r>
            <a:r>
              <a:rPr lang="en-US" altLang="ja-JP" sz="2800" baseline="-25000" dirty="0" smtClean="0">
                <a:latin typeface="Times New Roman" pitchFamily="18" charset="0"/>
              </a:rPr>
              <a:t>Gimp</a:t>
            </a:r>
          </a:p>
        </p:txBody>
      </p:sp>
      <p:sp>
        <p:nvSpPr>
          <p:cNvPr id="18" name="Text Box 83"/>
          <p:cNvSpPr txBox="1">
            <a:spLocks noChangeArrowheads="1"/>
          </p:cNvSpPr>
          <p:nvPr/>
        </p:nvSpPr>
        <p:spPr bwMode="auto">
          <a:xfrm>
            <a:off x="5555729" y="1988840"/>
            <a:ext cx="3168352" cy="379591"/>
          </a:xfrm>
          <a:prstGeom prst="rect">
            <a:avLst/>
          </a:prstGeom>
          <a:noFill/>
          <a:ln w="9525">
            <a:noFill/>
            <a:miter lim="800000"/>
            <a:headEnd/>
            <a:tailEnd/>
          </a:ln>
          <a:effectLst/>
        </p:spPr>
        <p:txBody>
          <a:bodyPr wrap="square">
            <a:spAutoFit/>
          </a:bodyPr>
          <a:lstStyle/>
          <a:p>
            <a:pPr algn="ctr">
              <a:buFontTx/>
              <a:buNone/>
            </a:pPr>
            <a:r>
              <a:rPr lang="ja-JP" altLang="en-US" sz="2800" baseline="-25000" dirty="0" smtClean="0">
                <a:latin typeface="Times New Roman" pitchFamily="18" charset="0"/>
              </a:rPr>
              <a:t>（ｂ）</a:t>
            </a:r>
            <a:r>
              <a:rPr lang="en-US" altLang="ja-JP" sz="2800" baseline="-25000" dirty="0" smtClean="0">
                <a:latin typeface="Times New Roman" pitchFamily="18" charset="0"/>
              </a:rPr>
              <a:t>Evolution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概要</a:t>
            </a:r>
            <a:endParaRPr kumimoji="1" lang="ja-JP" altLang="en-US" dirty="0"/>
          </a:p>
        </p:txBody>
      </p:sp>
      <p:sp>
        <p:nvSpPr>
          <p:cNvPr id="3" name="コンテンツ プレースホルダ 2"/>
          <p:cNvSpPr>
            <a:spLocks noGrp="1"/>
          </p:cNvSpPr>
          <p:nvPr>
            <p:ph idx="1"/>
          </p:nvPr>
        </p:nvSpPr>
        <p:spPr>
          <a:xfrm>
            <a:off x="457200" y="1362075"/>
            <a:ext cx="8363272" cy="4824413"/>
          </a:xfrm>
        </p:spPr>
        <p:txBody>
          <a:bodyPr/>
          <a:lstStyle/>
          <a:p>
            <a:r>
              <a:rPr lang="ja-JP" altLang="en-US" dirty="0" smtClean="0"/>
              <a:t>コードクローンと欠陥修正の関係には様々な報告が存在</a:t>
            </a:r>
            <a:endParaRPr lang="en-US" altLang="ja-JP" dirty="0" smtClean="0"/>
          </a:p>
          <a:p>
            <a:r>
              <a:rPr lang="ja-JP" altLang="en-US" dirty="0" smtClean="0"/>
              <a:t>既存研究においてコードクローンと欠陥修正の関連は小さいと報告</a:t>
            </a:r>
            <a:endParaRPr lang="en-US" altLang="ja-JP" dirty="0" smtClean="0"/>
          </a:p>
          <a:p>
            <a:pPr lvl="1"/>
            <a:r>
              <a:rPr lang="ja-JP" altLang="en-US" dirty="0" smtClean="0"/>
              <a:t>しかし既存研究ではコードクローンの生存期間を考慮していない</a:t>
            </a:r>
            <a:endParaRPr lang="en-US" altLang="ja-JP" dirty="0" smtClean="0"/>
          </a:p>
          <a:p>
            <a:r>
              <a:rPr lang="ja-JP" altLang="en-US" dirty="0" smtClean="0"/>
              <a:t>コードクローンの生存期間を考慮してクローンと欠陥修正の関係を再調査</a:t>
            </a:r>
            <a:endParaRPr lang="en-US" altLang="ja-JP" dirty="0" smtClean="0"/>
          </a:p>
          <a:p>
            <a:pPr lvl="1"/>
            <a:r>
              <a:rPr lang="ja-JP" altLang="en-US" dirty="0" smtClean="0"/>
              <a:t>調査の結果，生存期間の短いクローンのほうが 欠陥修正に含まれる割合が多い</a:t>
            </a:r>
            <a:endParaRPr lang="en-US" altLang="ja-JP"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2</a:t>
            </a:fld>
            <a:endParaRPr kumimoji="1" lang="ja-JP"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 name="グラフ 30"/>
          <p:cNvGraphicFramePr/>
          <p:nvPr/>
        </p:nvGraphicFramePr>
        <p:xfrm>
          <a:off x="4932040" y="2492896"/>
          <a:ext cx="4211960" cy="2599184"/>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lstStyle/>
          <a:p>
            <a:r>
              <a:rPr kumimoji="1" lang="ja-JP" altLang="en-US" sz="3200" dirty="0" smtClean="0"/>
              <a:t>実験結果：欠陥修正に含まれるクローンの分布</a:t>
            </a:r>
            <a:endParaRPr kumimoji="1" lang="ja-JP" altLang="en-US"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20</a:t>
            </a:fld>
            <a:endParaRPr kumimoji="1" lang="ja-JP" altLang="en-US"/>
          </a:p>
        </p:txBody>
      </p:sp>
      <p:sp>
        <p:nvSpPr>
          <p:cNvPr id="9" name="角丸四角形 8"/>
          <p:cNvSpPr/>
          <p:nvPr/>
        </p:nvSpPr>
        <p:spPr>
          <a:xfrm>
            <a:off x="0" y="6146254"/>
            <a:ext cx="8748464"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2800" kern="0" dirty="0" smtClean="0">
                <a:solidFill>
                  <a:schemeClr val="tx1"/>
                </a:solidFill>
              </a:rPr>
              <a:t>生存期間が短いクローンの方が欠陥修正に多く含まれる</a:t>
            </a:r>
            <a:endParaRPr kumimoji="1" lang="ja-JP" altLang="en-US" sz="1400" dirty="0"/>
          </a:p>
        </p:txBody>
      </p:sp>
      <p:sp>
        <p:nvSpPr>
          <p:cNvPr id="16" name="Text Box 83"/>
          <p:cNvSpPr txBox="1">
            <a:spLocks noChangeArrowheads="1"/>
          </p:cNvSpPr>
          <p:nvPr/>
        </p:nvSpPr>
        <p:spPr bwMode="auto">
          <a:xfrm>
            <a:off x="1259632" y="5281657"/>
            <a:ext cx="4104456" cy="379591"/>
          </a:xfrm>
          <a:prstGeom prst="rect">
            <a:avLst/>
          </a:prstGeom>
          <a:noFill/>
          <a:ln w="9525">
            <a:noFill/>
            <a:miter lim="800000"/>
            <a:headEnd/>
            <a:tailEnd/>
          </a:ln>
          <a:effectLst/>
        </p:spPr>
        <p:txBody>
          <a:bodyPr wrap="square">
            <a:spAutoFit/>
          </a:bodyPr>
          <a:lstStyle/>
          <a:p>
            <a:pPr algn="ctr">
              <a:buFontTx/>
              <a:buNone/>
            </a:pPr>
            <a:r>
              <a:rPr lang="ja-JP" altLang="en-US" sz="2800" baseline="-25000" dirty="0" smtClean="0">
                <a:latin typeface="Times New Roman" pitchFamily="18" charset="0"/>
              </a:rPr>
              <a:t>欠陥修正に含まれるクローンの重複率</a:t>
            </a:r>
            <a:endParaRPr lang="en-US" altLang="ja-JP" sz="2800" baseline="-25000" dirty="0" smtClean="0">
              <a:latin typeface="Times New Roman" pitchFamily="18" charset="0"/>
            </a:endParaRPr>
          </a:p>
        </p:txBody>
      </p:sp>
      <p:sp>
        <p:nvSpPr>
          <p:cNvPr id="17" name="Text Box 83"/>
          <p:cNvSpPr txBox="1">
            <a:spLocks noChangeArrowheads="1"/>
          </p:cNvSpPr>
          <p:nvPr/>
        </p:nvSpPr>
        <p:spPr bwMode="auto">
          <a:xfrm>
            <a:off x="-108520" y="2924944"/>
            <a:ext cx="1296144" cy="666849"/>
          </a:xfrm>
          <a:prstGeom prst="rect">
            <a:avLst/>
          </a:prstGeom>
          <a:noFill/>
          <a:ln w="9525">
            <a:noFill/>
            <a:miter lim="800000"/>
            <a:headEnd/>
            <a:tailEnd/>
          </a:ln>
          <a:effectLst/>
        </p:spPr>
        <p:txBody>
          <a:bodyPr wrap="square">
            <a:spAutoFit/>
          </a:bodyPr>
          <a:lstStyle/>
          <a:p>
            <a:pPr algn="ctr">
              <a:buFontTx/>
              <a:buNone/>
            </a:pPr>
            <a:r>
              <a:rPr lang="ja-JP" altLang="en-US" sz="2800" baseline="-25000" dirty="0" smtClean="0">
                <a:latin typeface="Times New Roman" pitchFamily="18" charset="0"/>
              </a:rPr>
              <a:t>全体に対する割合</a:t>
            </a:r>
            <a:endParaRPr lang="en-US" altLang="ja-JP" sz="2800" baseline="-25000" dirty="0" smtClean="0">
              <a:latin typeface="Times New Roman" pitchFamily="18" charset="0"/>
            </a:endParaRPr>
          </a:p>
        </p:txBody>
      </p:sp>
      <p:sp>
        <p:nvSpPr>
          <p:cNvPr id="27" name="Text Box 83"/>
          <p:cNvSpPr txBox="1">
            <a:spLocks noChangeArrowheads="1"/>
          </p:cNvSpPr>
          <p:nvPr/>
        </p:nvSpPr>
        <p:spPr bwMode="auto">
          <a:xfrm>
            <a:off x="395536" y="1340768"/>
            <a:ext cx="8424936" cy="954107"/>
          </a:xfrm>
          <a:prstGeom prst="rect">
            <a:avLst/>
          </a:prstGeom>
          <a:noFill/>
          <a:ln w="9525">
            <a:noFill/>
            <a:miter lim="800000"/>
            <a:headEnd/>
            <a:tailEnd/>
          </a:ln>
          <a:effectLst/>
        </p:spPr>
        <p:txBody>
          <a:bodyPr wrap="square">
            <a:spAutoFit/>
          </a:bodyPr>
          <a:lstStyle/>
          <a:p>
            <a:r>
              <a:rPr lang="en-US" altLang="ja-JP" sz="2800" dirty="0" err="1" smtClean="0"/>
              <a:t>C</a:t>
            </a:r>
            <a:r>
              <a:rPr lang="en-US" altLang="ja-JP" sz="2800" baseline="-25000" dirty="0" err="1" smtClean="0"/>
              <a:t>long</a:t>
            </a:r>
            <a:r>
              <a:rPr lang="ja-JP" altLang="en-US" sz="2800" dirty="0" smtClean="0"/>
              <a:t>と</a:t>
            </a:r>
            <a:r>
              <a:rPr lang="en-US" altLang="ja-JP" sz="2800" dirty="0" err="1" smtClean="0"/>
              <a:t>C</a:t>
            </a:r>
            <a:r>
              <a:rPr lang="en-US" altLang="ja-JP" sz="2800" baseline="-25000" dirty="0" err="1" smtClean="0"/>
              <a:t>short</a:t>
            </a:r>
            <a:r>
              <a:rPr lang="ja-JP" altLang="en-US" sz="2800" dirty="0" smtClean="0"/>
              <a:t>に対して欠陥修正にクローンが含まれる　割合を算出</a:t>
            </a:r>
            <a:endParaRPr lang="ja-JP" altLang="en-US" sz="2800" dirty="0"/>
          </a:p>
        </p:txBody>
      </p:sp>
      <p:grpSp>
        <p:nvGrpSpPr>
          <p:cNvPr id="3" name="グループ化 24"/>
          <p:cNvGrpSpPr/>
          <p:nvPr/>
        </p:nvGrpSpPr>
        <p:grpSpPr>
          <a:xfrm>
            <a:off x="7308304" y="2708920"/>
            <a:ext cx="1440160" cy="864096"/>
            <a:chOff x="7643961" y="2060848"/>
            <a:chExt cx="1440160" cy="864096"/>
          </a:xfrm>
        </p:grpSpPr>
        <p:sp>
          <p:nvSpPr>
            <p:cNvPr id="23" name="角丸四角形 22"/>
            <p:cNvSpPr/>
            <p:nvPr/>
          </p:nvSpPr>
          <p:spPr>
            <a:xfrm>
              <a:off x="7643961" y="2060848"/>
              <a:ext cx="1440160" cy="864096"/>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 name="直線コネクタ 18"/>
            <p:cNvCxnSpPr/>
            <p:nvPr/>
          </p:nvCxnSpPr>
          <p:spPr>
            <a:xfrm>
              <a:off x="7880176" y="2305447"/>
              <a:ext cx="360040" cy="0"/>
            </a:xfrm>
            <a:prstGeom prst="line">
              <a:avLst/>
            </a:prstGeom>
            <a:ln w="25400">
              <a:solidFill>
                <a:srgbClr val="F01010"/>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7880176" y="2617862"/>
              <a:ext cx="360040"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1" name="Text Box 83"/>
            <p:cNvSpPr txBox="1">
              <a:spLocks noChangeArrowheads="1"/>
            </p:cNvSpPr>
            <p:nvPr/>
          </p:nvSpPr>
          <p:spPr bwMode="auto">
            <a:xfrm>
              <a:off x="8139633" y="2060848"/>
              <a:ext cx="936104" cy="400110"/>
            </a:xfrm>
            <a:prstGeom prst="rect">
              <a:avLst/>
            </a:prstGeom>
            <a:noFill/>
            <a:ln w="9525">
              <a:noFill/>
              <a:miter lim="800000"/>
              <a:headEnd/>
              <a:tailEnd/>
            </a:ln>
            <a:effectLst/>
          </p:spPr>
          <p:txBody>
            <a:bodyPr wrap="square">
              <a:spAutoFit/>
            </a:bodyPr>
            <a:lstStyle/>
            <a:p>
              <a:pPr algn="ctr">
                <a:buFontTx/>
                <a:buNone/>
              </a:pPr>
              <a:r>
                <a:rPr lang="en-US" altLang="ja-JP" sz="2000" dirty="0" err="1" smtClean="0"/>
                <a:t>C</a:t>
              </a:r>
              <a:r>
                <a:rPr lang="en-US" altLang="ja-JP" sz="2000" baseline="-25000" dirty="0" err="1" smtClean="0"/>
                <a:t>long</a:t>
              </a:r>
              <a:endParaRPr lang="en-US" altLang="ja-JP" sz="2000" baseline="-25000" dirty="0" smtClean="0">
                <a:latin typeface="Times New Roman" pitchFamily="18" charset="0"/>
              </a:endParaRPr>
            </a:p>
          </p:txBody>
        </p:sp>
        <p:sp>
          <p:nvSpPr>
            <p:cNvPr id="22" name="Text Box 83"/>
            <p:cNvSpPr txBox="1">
              <a:spLocks noChangeArrowheads="1"/>
            </p:cNvSpPr>
            <p:nvPr/>
          </p:nvSpPr>
          <p:spPr bwMode="auto">
            <a:xfrm>
              <a:off x="8115250" y="2414726"/>
              <a:ext cx="936104" cy="400110"/>
            </a:xfrm>
            <a:prstGeom prst="rect">
              <a:avLst/>
            </a:prstGeom>
            <a:noFill/>
            <a:ln w="9525">
              <a:noFill/>
              <a:miter lim="800000"/>
              <a:headEnd/>
              <a:tailEnd/>
            </a:ln>
            <a:effectLst/>
          </p:spPr>
          <p:txBody>
            <a:bodyPr wrap="square">
              <a:spAutoFit/>
            </a:bodyPr>
            <a:lstStyle/>
            <a:p>
              <a:pPr algn="ctr">
                <a:buFontTx/>
                <a:buNone/>
              </a:pPr>
              <a:r>
                <a:rPr lang="en-US" altLang="ja-JP" sz="2000" dirty="0" err="1" smtClean="0"/>
                <a:t>C</a:t>
              </a:r>
              <a:r>
                <a:rPr lang="en-US" altLang="ja-JP" sz="2000" baseline="-25000" dirty="0" err="1" smtClean="0"/>
                <a:t>short</a:t>
              </a:r>
              <a:endParaRPr lang="en-US" altLang="ja-JP" sz="2000" baseline="-25000" dirty="0" smtClean="0">
                <a:latin typeface="Times New Roman" pitchFamily="18" charset="0"/>
              </a:endParaRPr>
            </a:p>
          </p:txBody>
        </p:sp>
      </p:grpSp>
      <p:sp>
        <p:nvSpPr>
          <p:cNvPr id="28" name="Text Box 83"/>
          <p:cNvSpPr txBox="1">
            <a:spLocks noChangeArrowheads="1"/>
          </p:cNvSpPr>
          <p:nvPr/>
        </p:nvSpPr>
        <p:spPr bwMode="auto">
          <a:xfrm>
            <a:off x="1619672" y="1988840"/>
            <a:ext cx="3168352" cy="379591"/>
          </a:xfrm>
          <a:prstGeom prst="rect">
            <a:avLst/>
          </a:prstGeom>
          <a:noFill/>
          <a:ln w="9525">
            <a:noFill/>
            <a:miter lim="800000"/>
            <a:headEnd/>
            <a:tailEnd/>
          </a:ln>
          <a:effectLst/>
        </p:spPr>
        <p:txBody>
          <a:bodyPr wrap="square">
            <a:spAutoFit/>
          </a:bodyPr>
          <a:lstStyle/>
          <a:p>
            <a:pPr algn="ctr">
              <a:buFontTx/>
              <a:buNone/>
            </a:pPr>
            <a:r>
              <a:rPr lang="ja-JP" altLang="en-US" sz="2800" baseline="-25000" dirty="0" smtClean="0">
                <a:latin typeface="Times New Roman" pitchFamily="18" charset="0"/>
              </a:rPr>
              <a:t>（</a:t>
            </a:r>
            <a:r>
              <a:rPr lang="en-US" altLang="ja-JP" sz="2800" baseline="-25000" dirty="0" smtClean="0">
                <a:latin typeface="Times New Roman" pitchFamily="18" charset="0"/>
              </a:rPr>
              <a:t>a</a:t>
            </a:r>
            <a:r>
              <a:rPr lang="ja-JP" altLang="en-US" sz="2800" baseline="-25000" dirty="0" smtClean="0">
                <a:latin typeface="Times New Roman" pitchFamily="18" charset="0"/>
              </a:rPr>
              <a:t>）</a:t>
            </a:r>
            <a:r>
              <a:rPr lang="en-US" altLang="ja-JP" sz="2800" baseline="-25000" dirty="0" smtClean="0">
                <a:latin typeface="Times New Roman" pitchFamily="18" charset="0"/>
              </a:rPr>
              <a:t>Gimp</a:t>
            </a:r>
          </a:p>
        </p:txBody>
      </p:sp>
      <p:sp>
        <p:nvSpPr>
          <p:cNvPr id="18" name="Text Box 83"/>
          <p:cNvSpPr txBox="1">
            <a:spLocks noChangeArrowheads="1"/>
          </p:cNvSpPr>
          <p:nvPr/>
        </p:nvSpPr>
        <p:spPr bwMode="auto">
          <a:xfrm>
            <a:off x="5555729" y="1988840"/>
            <a:ext cx="3168352" cy="379591"/>
          </a:xfrm>
          <a:prstGeom prst="rect">
            <a:avLst/>
          </a:prstGeom>
          <a:noFill/>
          <a:ln w="9525">
            <a:noFill/>
            <a:miter lim="800000"/>
            <a:headEnd/>
            <a:tailEnd/>
          </a:ln>
          <a:effectLst/>
        </p:spPr>
        <p:txBody>
          <a:bodyPr wrap="square">
            <a:spAutoFit/>
          </a:bodyPr>
          <a:lstStyle/>
          <a:p>
            <a:pPr algn="ctr">
              <a:buFontTx/>
              <a:buNone/>
            </a:pPr>
            <a:r>
              <a:rPr lang="ja-JP" altLang="en-US" sz="2800" baseline="-25000" dirty="0" smtClean="0">
                <a:latin typeface="Times New Roman" pitchFamily="18" charset="0"/>
              </a:rPr>
              <a:t>（ｂ）</a:t>
            </a:r>
            <a:r>
              <a:rPr lang="en-US" altLang="ja-JP" sz="2800" baseline="-25000" dirty="0" smtClean="0">
                <a:latin typeface="Times New Roman" pitchFamily="18" charset="0"/>
              </a:rPr>
              <a:t>Evolution</a:t>
            </a:r>
          </a:p>
        </p:txBody>
      </p:sp>
      <p:graphicFrame>
        <p:nvGraphicFramePr>
          <p:cNvPr id="30" name="グラフ 29"/>
          <p:cNvGraphicFramePr/>
          <p:nvPr/>
        </p:nvGraphicFramePr>
        <p:xfrm>
          <a:off x="1043608" y="2492896"/>
          <a:ext cx="3816424" cy="2592288"/>
        </p:xfrm>
        <a:graphic>
          <a:graphicData uri="http://schemas.openxmlformats.org/drawingml/2006/chart">
            <c:chart xmlns:c="http://schemas.openxmlformats.org/drawingml/2006/chart" xmlns:r="http://schemas.openxmlformats.org/officeDocument/2006/relationships" r:id="rId4"/>
          </a:graphicData>
        </a:graphic>
      </p:graphicFrame>
      <p:sp>
        <p:nvSpPr>
          <p:cNvPr id="29" name="正方形/長方形 28"/>
          <p:cNvSpPr/>
          <p:nvPr/>
        </p:nvSpPr>
        <p:spPr>
          <a:xfrm>
            <a:off x="899592" y="-315416"/>
            <a:ext cx="8244408"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r>
              <a:rPr kumimoji="1" lang="en-US" altLang="ja-JP" dirty="0" smtClean="0"/>
              <a:t>							(1/2)</a:t>
            </a:r>
            <a:endParaRPr kumimoji="1" lang="ja-JP" altLang="en-US" dirty="0"/>
          </a:p>
        </p:txBody>
      </p:sp>
      <p:sp>
        <p:nvSpPr>
          <p:cNvPr id="3" name="コンテンツ プレースホルダ 2"/>
          <p:cNvSpPr>
            <a:spLocks noGrp="1"/>
          </p:cNvSpPr>
          <p:nvPr>
            <p:ph idx="1"/>
          </p:nvPr>
        </p:nvSpPr>
        <p:spPr>
          <a:xfrm>
            <a:off x="251520" y="4869160"/>
            <a:ext cx="8229600" cy="720080"/>
          </a:xfrm>
        </p:spPr>
        <p:txBody>
          <a:bodyPr/>
          <a:lstStyle/>
          <a:p>
            <a:pPr lvl="1"/>
            <a:r>
              <a:rPr lang="ja-JP" altLang="en-US" dirty="0" smtClean="0"/>
              <a:t>全てのコードクローンのリファクタリングは現実的でなく，優先的に対象を選ぶ必要がある</a:t>
            </a:r>
            <a:endParaRPr lang="en-US" altLang="ja-JP" dirty="0" smtClean="0"/>
          </a:p>
          <a:p>
            <a:endParaRPr kumimoji="1" lang="en-US" altLang="ja-JP"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21</a:t>
            </a:fld>
            <a:endParaRPr kumimoji="1" lang="ja-JP" altLang="en-US"/>
          </a:p>
        </p:txBody>
      </p:sp>
      <p:sp>
        <p:nvSpPr>
          <p:cNvPr id="5" name="角丸四角形 4"/>
          <p:cNvSpPr/>
          <p:nvPr/>
        </p:nvSpPr>
        <p:spPr>
          <a:xfrm>
            <a:off x="279720" y="1556792"/>
            <a:ext cx="4076256"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2800" kern="0" dirty="0" smtClean="0">
                <a:solidFill>
                  <a:schemeClr val="tx1"/>
                </a:solidFill>
              </a:rPr>
              <a:t>本調査から得られた知見</a:t>
            </a:r>
            <a:endParaRPr kumimoji="1" lang="ja-JP" altLang="en-US" sz="1400" dirty="0"/>
          </a:p>
        </p:txBody>
      </p:sp>
      <p:sp>
        <p:nvSpPr>
          <p:cNvPr id="6" name="コンテンツ プレースホルダ 2"/>
          <p:cNvSpPr txBox="1">
            <a:spLocks/>
          </p:cNvSpPr>
          <p:nvPr/>
        </p:nvSpPr>
        <p:spPr bwMode="auto">
          <a:xfrm>
            <a:off x="567752" y="2276872"/>
            <a:ext cx="806489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ja-JP" altLang="en-US" sz="3200" dirty="0" smtClean="0"/>
              <a:t>生存期間の短いコードクローンはより欠陥に</a:t>
            </a:r>
            <a:r>
              <a:rPr lang="ja-JP" altLang="en-US" sz="3200" smtClean="0"/>
              <a:t>　含まれる</a:t>
            </a:r>
            <a:endParaRPr lang="en-US" altLang="ja-JP" sz="3200" dirty="0" smtClean="0"/>
          </a:p>
        </p:txBody>
      </p:sp>
      <p:sp>
        <p:nvSpPr>
          <p:cNvPr id="7" name="角丸四角形 6"/>
          <p:cNvSpPr/>
          <p:nvPr/>
        </p:nvSpPr>
        <p:spPr>
          <a:xfrm>
            <a:off x="323528" y="3573115"/>
            <a:ext cx="2088232"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2800" kern="0" dirty="0" smtClean="0">
                <a:solidFill>
                  <a:schemeClr val="tx1"/>
                </a:solidFill>
              </a:rPr>
              <a:t>有効な場面</a:t>
            </a:r>
            <a:endParaRPr kumimoji="1" lang="ja-JP" altLang="en-US" sz="1400" dirty="0"/>
          </a:p>
        </p:txBody>
      </p:sp>
      <p:sp>
        <p:nvSpPr>
          <p:cNvPr id="8" name="コンテンツ プレースホルダ 2"/>
          <p:cNvSpPr txBox="1">
            <a:spLocks/>
          </p:cNvSpPr>
          <p:nvPr/>
        </p:nvSpPr>
        <p:spPr bwMode="auto">
          <a:xfrm>
            <a:off x="611560" y="4293195"/>
            <a:ext cx="806489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ja-JP" altLang="en-US" sz="3200" dirty="0" smtClean="0"/>
              <a:t>コードクローンのリファクタリングによる除去</a:t>
            </a:r>
            <a:endParaRPr lang="en-US" altLang="ja-JP" sz="32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角丸四角形 34"/>
          <p:cNvSpPr/>
          <p:nvPr/>
        </p:nvSpPr>
        <p:spPr>
          <a:xfrm>
            <a:off x="7293064" y="3053720"/>
            <a:ext cx="1440160" cy="2048162"/>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考察</a:t>
            </a:r>
            <a:r>
              <a:rPr lang="en-US" altLang="ja-JP" dirty="0" smtClean="0"/>
              <a:t>							(2/2)</a:t>
            </a:r>
            <a:endParaRPr lang="ja-JP" altLang="en-US"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22</a:t>
            </a:fld>
            <a:endParaRPr kumimoji="1" lang="ja-JP" altLang="en-US"/>
          </a:p>
        </p:txBody>
      </p:sp>
      <p:sp>
        <p:nvSpPr>
          <p:cNvPr id="29" name="Text Box 47"/>
          <p:cNvSpPr txBox="1">
            <a:spLocks noChangeArrowheads="1"/>
          </p:cNvSpPr>
          <p:nvPr/>
        </p:nvSpPr>
        <p:spPr bwMode="auto">
          <a:xfrm>
            <a:off x="6307409" y="3968934"/>
            <a:ext cx="994183" cy="369332"/>
          </a:xfrm>
          <a:prstGeom prst="rect">
            <a:avLst/>
          </a:prstGeom>
          <a:noFill/>
          <a:ln w="9525">
            <a:noFill/>
            <a:miter lim="800000"/>
            <a:headEnd/>
            <a:tailEnd/>
          </a:ln>
        </p:spPr>
        <p:txBody>
          <a:bodyPr wrap="none">
            <a:spAutoFit/>
          </a:bodyPr>
          <a:lstStyle/>
          <a:p>
            <a:r>
              <a:rPr lang="ja-JP" altLang="en-US" b="1" dirty="0" smtClean="0">
                <a:latin typeface="Arial" charset="0"/>
              </a:rPr>
              <a:t>クローン</a:t>
            </a:r>
            <a:endParaRPr lang="en-US" altLang="ja-JP" sz="1100" b="1" dirty="0">
              <a:latin typeface="Arial" charset="0"/>
            </a:endParaRPr>
          </a:p>
        </p:txBody>
      </p:sp>
      <p:cxnSp>
        <p:nvCxnSpPr>
          <p:cNvPr id="30" name="直線矢印コネクタ 29"/>
          <p:cNvCxnSpPr/>
          <p:nvPr/>
        </p:nvCxnSpPr>
        <p:spPr>
          <a:xfrm rot="10800000">
            <a:off x="2627784" y="2422476"/>
            <a:ext cx="5904656" cy="1588"/>
          </a:xfrm>
          <a:prstGeom prst="straightConnector1">
            <a:avLst/>
          </a:prstGeom>
          <a:ln w="19050">
            <a:solidFill>
              <a:srgbClr val="0070C0"/>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31" name="Text Box 47"/>
          <p:cNvSpPr txBox="1">
            <a:spLocks noChangeArrowheads="1"/>
          </p:cNvSpPr>
          <p:nvPr/>
        </p:nvSpPr>
        <p:spPr bwMode="auto">
          <a:xfrm>
            <a:off x="3421082" y="1988840"/>
            <a:ext cx="3432350" cy="400110"/>
          </a:xfrm>
          <a:prstGeom prst="rect">
            <a:avLst/>
          </a:prstGeom>
          <a:noFill/>
          <a:ln w="9525">
            <a:noFill/>
            <a:miter lim="800000"/>
            <a:headEnd/>
            <a:tailEnd/>
          </a:ln>
        </p:spPr>
        <p:txBody>
          <a:bodyPr wrap="none">
            <a:spAutoFit/>
          </a:bodyPr>
          <a:lstStyle/>
          <a:p>
            <a:r>
              <a:rPr lang="ja-JP" altLang="en-US" sz="2000" b="1" dirty="0" smtClean="0">
                <a:latin typeface="Arial" charset="0"/>
              </a:rPr>
              <a:t>提案手法で取得した生存期間</a:t>
            </a:r>
            <a:endParaRPr lang="en-US" altLang="ja-JP" sz="2000" b="1" dirty="0">
              <a:latin typeface="Arial" charset="0"/>
            </a:endParaRPr>
          </a:p>
        </p:txBody>
      </p:sp>
      <p:cxnSp>
        <p:nvCxnSpPr>
          <p:cNvPr id="32" name="直線矢印コネクタ 31"/>
          <p:cNvCxnSpPr/>
          <p:nvPr/>
        </p:nvCxnSpPr>
        <p:spPr>
          <a:xfrm rot="10800000">
            <a:off x="395536" y="2883179"/>
            <a:ext cx="8136904" cy="1588"/>
          </a:xfrm>
          <a:prstGeom prst="straightConnector1">
            <a:avLst/>
          </a:prstGeom>
          <a:ln w="25400">
            <a:solidFill>
              <a:srgbClr val="F01010"/>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33" name="Text Box 47"/>
          <p:cNvSpPr txBox="1">
            <a:spLocks noChangeArrowheads="1"/>
          </p:cNvSpPr>
          <p:nvPr/>
        </p:nvSpPr>
        <p:spPr bwMode="auto">
          <a:xfrm>
            <a:off x="323528" y="2460958"/>
            <a:ext cx="3797835" cy="400110"/>
          </a:xfrm>
          <a:prstGeom prst="rect">
            <a:avLst/>
          </a:prstGeom>
          <a:noFill/>
          <a:ln w="9525">
            <a:noFill/>
            <a:miter lim="800000"/>
            <a:headEnd/>
            <a:tailEnd/>
          </a:ln>
        </p:spPr>
        <p:txBody>
          <a:bodyPr wrap="none">
            <a:spAutoFit/>
          </a:bodyPr>
          <a:lstStyle/>
          <a:p>
            <a:r>
              <a:rPr lang="ja-JP" altLang="en-US" sz="2000" b="1" dirty="0" smtClean="0">
                <a:latin typeface="Arial" charset="0"/>
              </a:rPr>
              <a:t>コード片そのものが存在する期間</a:t>
            </a:r>
            <a:endParaRPr lang="en-US" altLang="ja-JP" sz="2000" b="1" dirty="0">
              <a:latin typeface="Arial" charset="0"/>
            </a:endParaRPr>
          </a:p>
        </p:txBody>
      </p:sp>
      <p:sp>
        <p:nvSpPr>
          <p:cNvPr id="36" name="AutoShape 91"/>
          <p:cNvSpPr>
            <a:spLocks noChangeArrowheads="1"/>
          </p:cNvSpPr>
          <p:nvPr/>
        </p:nvSpPr>
        <p:spPr bwMode="auto">
          <a:xfrm rot="10800000" flipH="1">
            <a:off x="7461067" y="3360529"/>
            <a:ext cx="1140458" cy="1585674"/>
          </a:xfrm>
          <a:prstGeom prst="foldedCorner">
            <a:avLst>
              <a:gd name="adj" fmla="val 13227"/>
            </a:avLst>
          </a:prstGeom>
          <a:solidFill>
            <a:schemeClr val="bg1"/>
          </a:solidFill>
          <a:ln w="15875">
            <a:solidFill>
              <a:schemeClr val="tx1"/>
            </a:solidFill>
            <a:round/>
            <a:headEnd/>
            <a:tailEnd/>
          </a:ln>
          <a:effectLst/>
        </p:spPr>
        <p:txBody>
          <a:bodyPr wrap="none" anchor="ctr"/>
          <a:lstStyle/>
          <a:p>
            <a:endParaRPr lang="ja-JP" altLang="en-US"/>
          </a:p>
        </p:txBody>
      </p:sp>
      <p:sp>
        <p:nvSpPr>
          <p:cNvPr id="40" name="Freeform 13"/>
          <p:cNvSpPr>
            <a:spLocks/>
          </p:cNvSpPr>
          <p:nvPr/>
        </p:nvSpPr>
        <p:spPr bwMode="auto">
          <a:xfrm>
            <a:off x="7534488" y="3773801"/>
            <a:ext cx="981273" cy="26427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0000">
              <a:alpha val="20000"/>
            </a:srgb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53" name="コンテンツ プレースホルダ 2"/>
          <p:cNvSpPr txBox="1">
            <a:spLocks/>
          </p:cNvSpPr>
          <p:nvPr/>
        </p:nvSpPr>
        <p:spPr bwMode="auto">
          <a:xfrm>
            <a:off x="323528" y="5250408"/>
            <a:ext cx="8229600" cy="86399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過去のバージョンにおいてクローン検出を行い対応付ける必要がある</a:t>
            </a:r>
            <a:endParaRPr kumimoji="1" lang="ja-JP" altLang="en-US" sz="2400" b="0" i="0" u="none" strike="noStrike" kern="0" cap="none" spc="0" normalizeH="0" baseline="0" noProof="0" dirty="0">
              <a:ln>
                <a:noFill/>
              </a:ln>
              <a:solidFill>
                <a:schemeClr val="tx1"/>
              </a:solidFill>
              <a:effectLst/>
              <a:uLnTx/>
              <a:uFillTx/>
              <a:latin typeface="+mn-lt"/>
              <a:ea typeface="+mn-ea"/>
              <a:cs typeface="+mn-cs"/>
            </a:endParaRPr>
          </a:p>
        </p:txBody>
      </p:sp>
      <p:sp>
        <p:nvSpPr>
          <p:cNvPr id="24" name="コンテンツ プレースホルダ 2"/>
          <p:cNvSpPr txBox="1">
            <a:spLocks/>
          </p:cNvSpPr>
          <p:nvPr/>
        </p:nvSpPr>
        <p:spPr bwMode="auto">
          <a:xfrm>
            <a:off x="251520" y="1412776"/>
            <a:ext cx="8229600" cy="86399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lang="ja-JP" altLang="en-US" sz="2400" kern="0" dirty="0" smtClean="0"/>
              <a:t>提案手法で取得した生存期間の定義の検討が必要</a:t>
            </a:r>
            <a:endParaRPr kumimoji="1" lang="ja-JP" altLang="en-US" sz="2400" b="0" i="0" u="none" strike="noStrike" kern="0" cap="none" spc="0" normalizeH="0" baseline="0" noProof="0" dirty="0">
              <a:ln>
                <a:noFill/>
              </a:ln>
              <a:solidFill>
                <a:schemeClr val="tx1"/>
              </a:solidFill>
              <a:effectLst/>
              <a:uLnTx/>
              <a:uFillTx/>
              <a:latin typeface="+mn-lt"/>
              <a:ea typeface="+mn-ea"/>
              <a:cs typeface="+mn-cs"/>
            </a:endParaRPr>
          </a:p>
        </p:txBody>
      </p:sp>
      <p:sp>
        <p:nvSpPr>
          <p:cNvPr id="49" name="角丸四角形 48"/>
          <p:cNvSpPr/>
          <p:nvPr/>
        </p:nvSpPr>
        <p:spPr>
          <a:xfrm>
            <a:off x="4981188" y="3068960"/>
            <a:ext cx="1440160" cy="2048162"/>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51" name="AutoShape 91"/>
          <p:cNvSpPr>
            <a:spLocks noChangeArrowheads="1"/>
          </p:cNvSpPr>
          <p:nvPr/>
        </p:nvSpPr>
        <p:spPr bwMode="auto">
          <a:xfrm rot="10800000" flipH="1">
            <a:off x="5149191" y="3375769"/>
            <a:ext cx="1140458" cy="1585674"/>
          </a:xfrm>
          <a:prstGeom prst="foldedCorner">
            <a:avLst>
              <a:gd name="adj" fmla="val 13227"/>
            </a:avLst>
          </a:prstGeom>
          <a:solidFill>
            <a:schemeClr val="bg1"/>
          </a:solidFill>
          <a:ln w="15875">
            <a:solidFill>
              <a:schemeClr val="tx1"/>
            </a:solidFill>
            <a:round/>
            <a:headEnd/>
            <a:tailEnd/>
          </a:ln>
          <a:effectLst/>
        </p:spPr>
        <p:txBody>
          <a:bodyPr wrap="none" anchor="ctr"/>
          <a:lstStyle/>
          <a:p>
            <a:endParaRPr lang="ja-JP" altLang="en-US"/>
          </a:p>
        </p:txBody>
      </p:sp>
      <p:sp>
        <p:nvSpPr>
          <p:cNvPr id="52" name="Freeform 13"/>
          <p:cNvSpPr>
            <a:spLocks/>
          </p:cNvSpPr>
          <p:nvPr/>
        </p:nvSpPr>
        <p:spPr bwMode="auto">
          <a:xfrm>
            <a:off x="5260712" y="3789041"/>
            <a:ext cx="981273" cy="26427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0000">
              <a:alpha val="20000"/>
            </a:srgb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cxnSp>
        <p:nvCxnSpPr>
          <p:cNvPr id="26" name="直線矢印コネクタ 25"/>
          <p:cNvCxnSpPr/>
          <p:nvPr/>
        </p:nvCxnSpPr>
        <p:spPr>
          <a:xfrm rot="10800000">
            <a:off x="6300192" y="3902705"/>
            <a:ext cx="1080120" cy="1588"/>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27" name="フリーフォーム 26"/>
          <p:cNvSpPr/>
          <p:nvPr/>
        </p:nvSpPr>
        <p:spPr>
          <a:xfrm>
            <a:off x="6220564" y="3899520"/>
            <a:ext cx="139566" cy="579120"/>
          </a:xfrm>
          <a:custGeom>
            <a:avLst/>
            <a:gdLst>
              <a:gd name="connsiteX0" fmla="*/ 15240 w 254000"/>
              <a:gd name="connsiteY0" fmla="*/ 0 h 579120"/>
              <a:gd name="connsiteX1" fmla="*/ 251460 w 254000"/>
              <a:gd name="connsiteY1" fmla="*/ 281940 h 579120"/>
              <a:gd name="connsiteX2" fmla="*/ 0 w 254000"/>
              <a:gd name="connsiteY2" fmla="*/ 579120 h 579120"/>
              <a:gd name="connsiteX3" fmla="*/ 0 w 254000"/>
              <a:gd name="connsiteY3" fmla="*/ 579120 h 579120"/>
            </a:gdLst>
            <a:ahLst/>
            <a:cxnLst>
              <a:cxn ang="0">
                <a:pos x="connsiteX0" y="connsiteY0"/>
              </a:cxn>
              <a:cxn ang="0">
                <a:pos x="connsiteX1" y="connsiteY1"/>
              </a:cxn>
              <a:cxn ang="0">
                <a:pos x="connsiteX2" y="connsiteY2"/>
              </a:cxn>
              <a:cxn ang="0">
                <a:pos x="connsiteX3" y="connsiteY3"/>
              </a:cxn>
            </a:cxnLst>
            <a:rect l="l" t="t" r="r" b="b"/>
            <a:pathLst>
              <a:path w="254000" h="579120">
                <a:moveTo>
                  <a:pt x="15240" y="0"/>
                </a:moveTo>
                <a:cubicBezTo>
                  <a:pt x="134620" y="92710"/>
                  <a:pt x="254000" y="185420"/>
                  <a:pt x="251460" y="281940"/>
                </a:cubicBezTo>
                <a:cubicBezTo>
                  <a:pt x="248920" y="378460"/>
                  <a:pt x="0" y="579120"/>
                  <a:pt x="0" y="579120"/>
                </a:cubicBezTo>
                <a:lnTo>
                  <a:pt x="0" y="579120"/>
                </a:lnTo>
              </a:path>
            </a:pathLst>
          </a:cu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4" name="Freeform 13"/>
          <p:cNvSpPr>
            <a:spLocks/>
          </p:cNvSpPr>
          <p:nvPr/>
        </p:nvSpPr>
        <p:spPr bwMode="auto">
          <a:xfrm>
            <a:off x="5250552" y="4348093"/>
            <a:ext cx="981273" cy="26427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0000">
              <a:alpha val="20000"/>
            </a:srgb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55" name="角丸四角形 54"/>
          <p:cNvSpPr/>
          <p:nvPr/>
        </p:nvSpPr>
        <p:spPr>
          <a:xfrm>
            <a:off x="2627784" y="3037022"/>
            <a:ext cx="1440160" cy="2048162"/>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56" name="AutoShape 91"/>
          <p:cNvSpPr>
            <a:spLocks noChangeArrowheads="1"/>
          </p:cNvSpPr>
          <p:nvPr/>
        </p:nvSpPr>
        <p:spPr bwMode="auto">
          <a:xfrm rot="10800000" flipH="1">
            <a:off x="2795787" y="3343831"/>
            <a:ext cx="1140458" cy="1585674"/>
          </a:xfrm>
          <a:prstGeom prst="foldedCorner">
            <a:avLst>
              <a:gd name="adj" fmla="val 13227"/>
            </a:avLst>
          </a:prstGeom>
          <a:solidFill>
            <a:schemeClr val="bg1"/>
          </a:solidFill>
          <a:ln w="15875">
            <a:solidFill>
              <a:schemeClr val="tx1"/>
            </a:solidFill>
            <a:round/>
            <a:headEnd/>
            <a:tailEnd/>
          </a:ln>
          <a:effectLst/>
        </p:spPr>
        <p:txBody>
          <a:bodyPr wrap="none" anchor="ctr"/>
          <a:lstStyle/>
          <a:p>
            <a:endParaRPr lang="ja-JP" altLang="en-US"/>
          </a:p>
        </p:txBody>
      </p:sp>
      <p:sp>
        <p:nvSpPr>
          <p:cNvPr id="57" name="Freeform 13"/>
          <p:cNvSpPr>
            <a:spLocks/>
          </p:cNvSpPr>
          <p:nvPr/>
        </p:nvSpPr>
        <p:spPr bwMode="auto">
          <a:xfrm>
            <a:off x="2869208" y="4349864"/>
            <a:ext cx="981273" cy="26427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0000">
              <a:alpha val="20000"/>
            </a:srgb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cxnSp>
        <p:nvCxnSpPr>
          <p:cNvPr id="41" name="直線矢印コネクタ 40"/>
          <p:cNvCxnSpPr/>
          <p:nvPr/>
        </p:nvCxnSpPr>
        <p:spPr>
          <a:xfrm rot="10800000">
            <a:off x="3995936" y="4492291"/>
            <a:ext cx="1080120" cy="1588"/>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58" name="角丸四角形 57"/>
          <p:cNvSpPr/>
          <p:nvPr/>
        </p:nvSpPr>
        <p:spPr>
          <a:xfrm>
            <a:off x="293792" y="3044642"/>
            <a:ext cx="1440160" cy="2048162"/>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59" name="AutoShape 91"/>
          <p:cNvSpPr>
            <a:spLocks noChangeArrowheads="1"/>
          </p:cNvSpPr>
          <p:nvPr/>
        </p:nvSpPr>
        <p:spPr bwMode="auto">
          <a:xfrm rot="10800000" flipH="1">
            <a:off x="461795" y="3351451"/>
            <a:ext cx="1140458" cy="1585674"/>
          </a:xfrm>
          <a:prstGeom prst="foldedCorner">
            <a:avLst>
              <a:gd name="adj" fmla="val 13227"/>
            </a:avLst>
          </a:prstGeom>
          <a:solidFill>
            <a:schemeClr val="bg1"/>
          </a:solidFill>
          <a:ln w="15875">
            <a:solidFill>
              <a:schemeClr val="tx1"/>
            </a:solidFill>
            <a:round/>
            <a:headEnd/>
            <a:tailEnd/>
          </a:ln>
          <a:effectLst/>
        </p:spPr>
        <p:txBody>
          <a:bodyPr wrap="none" anchor="ctr"/>
          <a:lstStyle/>
          <a:p>
            <a:endParaRPr lang="ja-JP" altLang="en-US"/>
          </a:p>
        </p:txBody>
      </p:sp>
      <p:cxnSp>
        <p:nvCxnSpPr>
          <p:cNvPr id="61" name="直線矢印コネクタ 60"/>
          <p:cNvCxnSpPr/>
          <p:nvPr/>
        </p:nvCxnSpPr>
        <p:spPr>
          <a:xfrm rot="10800000">
            <a:off x="1634913" y="4475212"/>
            <a:ext cx="1080120" cy="1588"/>
          </a:xfrm>
          <a:prstGeom prst="straightConnector1">
            <a:avLst/>
          </a:prstGeom>
          <a:ln w="25400">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cxnSp>
        <p:nvCxnSpPr>
          <p:cNvPr id="63" name="直線矢印コネクタ 62"/>
          <p:cNvCxnSpPr/>
          <p:nvPr/>
        </p:nvCxnSpPr>
        <p:spPr>
          <a:xfrm rot="10800000">
            <a:off x="3995936" y="3916599"/>
            <a:ext cx="1080120" cy="1588"/>
          </a:xfrm>
          <a:prstGeom prst="straightConnector1">
            <a:avLst/>
          </a:prstGeom>
          <a:ln w="25400">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sp>
        <p:nvSpPr>
          <p:cNvPr id="64" name="角丸四角形吹き出し 63"/>
          <p:cNvSpPr/>
          <p:nvPr/>
        </p:nvSpPr>
        <p:spPr>
          <a:xfrm>
            <a:off x="827584" y="3722365"/>
            <a:ext cx="1584176" cy="570731"/>
          </a:xfrm>
          <a:prstGeom prst="wedgeRoundRectCallout">
            <a:avLst>
              <a:gd name="adj1" fmla="val 37789"/>
              <a:gd name="adj2" fmla="val 69973"/>
              <a:gd name="adj3" fmla="val 16667"/>
            </a:avLst>
          </a:prstGeom>
          <a:solidFill>
            <a:srgbClr val="FCE5C2"/>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コード片が存在</a:t>
            </a:r>
            <a:endParaRPr kumimoji="1" lang="en-US" altLang="ja-JP" sz="1600" dirty="0" smtClean="0">
              <a:solidFill>
                <a:schemeClr val="tx1"/>
              </a:solidFill>
            </a:endParaRPr>
          </a:p>
          <a:p>
            <a:pPr algn="ctr"/>
            <a:r>
              <a:rPr kumimoji="1" lang="ja-JP" altLang="en-US" sz="1600" dirty="0" smtClean="0">
                <a:solidFill>
                  <a:schemeClr val="tx1"/>
                </a:solidFill>
              </a:rPr>
              <a:t>しない</a:t>
            </a:r>
            <a:endParaRPr kumimoji="1" lang="ja-JP" altLang="en-US" sz="1600" dirty="0">
              <a:solidFill>
                <a:schemeClr val="tx1"/>
              </a:solidFill>
            </a:endParaRPr>
          </a:p>
        </p:txBody>
      </p:sp>
      <p:sp>
        <p:nvSpPr>
          <p:cNvPr id="65" name="角丸四角形吹き出し 64"/>
          <p:cNvSpPr/>
          <p:nvPr/>
        </p:nvSpPr>
        <p:spPr>
          <a:xfrm>
            <a:off x="2771800" y="4760213"/>
            <a:ext cx="1584176" cy="354707"/>
          </a:xfrm>
          <a:prstGeom prst="wedgeRoundRectCallout">
            <a:avLst>
              <a:gd name="adj1" fmla="val 53744"/>
              <a:gd name="adj2" fmla="val -80929"/>
              <a:gd name="adj3" fmla="val 16667"/>
            </a:avLst>
          </a:prstGeom>
          <a:solidFill>
            <a:srgbClr val="FCE5C2"/>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コード片が存在</a:t>
            </a:r>
            <a:endParaRPr kumimoji="1" lang="en-US" altLang="ja-JP" sz="1600" dirty="0" smtClean="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生存期間を考慮して欠陥修正に含まれるコードクローンの割合を調査</a:t>
            </a:r>
            <a:endParaRPr kumimoji="1" lang="en-US" altLang="ja-JP" dirty="0" smtClean="0"/>
          </a:p>
          <a:p>
            <a:r>
              <a:rPr lang="ja-JP" altLang="en-US" dirty="0" smtClean="0"/>
              <a:t>生存期間が短いコードクローンのほうが欠陥修正に含まれる割合が大きい</a:t>
            </a:r>
            <a:endParaRPr lang="en-US" altLang="ja-JP" dirty="0" smtClean="0"/>
          </a:p>
          <a:p>
            <a:r>
              <a:rPr lang="ja-JP" altLang="en-US" smtClean="0"/>
              <a:t>今後は生存期間の取得方法を再検討</a:t>
            </a:r>
            <a:endParaRPr lang="en-US" altLang="ja-JP" dirty="0" smtClean="0"/>
          </a:p>
          <a:p>
            <a:endParaRPr kumimoji="1" lang="en-US" altLang="ja-JP"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23</a:t>
            </a:fld>
            <a:endParaRPr kumimoji="1" lang="ja-JP" alt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24</a:t>
            </a:fld>
            <a:endParaRPr kumimoji="1" lang="ja-JP"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背景：</a:t>
            </a:r>
            <a:r>
              <a:rPr kumimoji="1" lang="ja-JP" altLang="en-US" dirty="0" smtClean="0"/>
              <a:t>コードクローン</a:t>
            </a:r>
            <a:r>
              <a:rPr lang="ja-JP" altLang="en-US" dirty="0" smtClean="0"/>
              <a:t>とは</a:t>
            </a:r>
            <a:endParaRPr kumimoji="1" lang="ja-JP" altLang="en-US" dirty="0"/>
          </a:p>
        </p:txBody>
      </p:sp>
      <p:sp>
        <p:nvSpPr>
          <p:cNvPr id="4" name="フッター プレースホルダ 3"/>
          <p:cNvSpPr>
            <a:spLocks noGrp="1"/>
          </p:cNvSpPr>
          <p:nvPr>
            <p:ph type="ftr" sz="quarter" idx="10"/>
          </p:nvPr>
        </p:nvSpPr>
        <p:spPr>
          <a:xfrm>
            <a:off x="2339801" y="6526038"/>
            <a:ext cx="5616575" cy="287338"/>
          </a:xfrm>
        </p:spPr>
        <p:txBody>
          <a:bodyPr/>
          <a:lstStyle/>
          <a:p>
            <a:pPr>
              <a:defRPr/>
            </a:pPr>
            <a:endParaRPr lang="en-US" altLang="ja-JP" dirty="0"/>
          </a:p>
        </p:txBody>
      </p:sp>
      <p:sp>
        <p:nvSpPr>
          <p:cNvPr id="6" name="スライド番号プレースホルダ 5"/>
          <p:cNvSpPr>
            <a:spLocks noGrp="1"/>
          </p:cNvSpPr>
          <p:nvPr>
            <p:ph type="sldNum" sz="quarter" idx="12"/>
          </p:nvPr>
        </p:nvSpPr>
        <p:spPr/>
        <p:txBody>
          <a:bodyPr/>
          <a:lstStyle/>
          <a:p>
            <a:pPr>
              <a:defRPr/>
            </a:pPr>
            <a:fld id="{CFDD3E1C-8DA9-4123-9B5A-D3D747292E2C}" type="slidenum">
              <a:rPr lang="en-US" altLang="ja-JP" smtClean="0"/>
              <a:pPr>
                <a:defRPr/>
              </a:pPr>
              <a:t>3</a:t>
            </a:fld>
            <a:endParaRPr lang="en-US" altLang="ja-JP"/>
          </a:p>
        </p:txBody>
      </p:sp>
      <p:grpSp>
        <p:nvGrpSpPr>
          <p:cNvPr id="3" name="Group 44"/>
          <p:cNvGrpSpPr>
            <a:grpSpLocks/>
          </p:cNvGrpSpPr>
          <p:nvPr/>
        </p:nvGrpSpPr>
        <p:grpSpPr bwMode="auto">
          <a:xfrm>
            <a:off x="4293866" y="5159648"/>
            <a:ext cx="1317625" cy="314325"/>
            <a:chOff x="1759" y="3123"/>
            <a:chExt cx="830" cy="198"/>
          </a:xfrm>
        </p:grpSpPr>
        <p:sp>
          <p:nvSpPr>
            <p:cNvPr id="9" name="Line 28"/>
            <p:cNvSpPr>
              <a:spLocks noChangeShapeType="1"/>
            </p:cNvSpPr>
            <p:nvPr/>
          </p:nvSpPr>
          <p:spPr bwMode="auto">
            <a:xfrm>
              <a:off x="1759" y="3189"/>
              <a:ext cx="830" cy="1"/>
            </a:xfrm>
            <a:prstGeom prst="line">
              <a:avLst/>
            </a:prstGeom>
            <a:noFill/>
            <a:ln w="9525">
              <a:solidFill>
                <a:srgbClr val="000000"/>
              </a:solidFill>
              <a:round/>
              <a:headEnd/>
              <a:tailEnd/>
            </a:ln>
          </p:spPr>
          <p:txBody>
            <a:bodyPr/>
            <a:lstStyle/>
            <a:p>
              <a:endParaRPr lang="ja-JP" altLang="en-US"/>
            </a:p>
          </p:txBody>
        </p:sp>
        <p:sp>
          <p:nvSpPr>
            <p:cNvPr id="10" name="Line 29"/>
            <p:cNvSpPr>
              <a:spLocks noChangeShapeType="1"/>
            </p:cNvSpPr>
            <p:nvPr/>
          </p:nvSpPr>
          <p:spPr bwMode="auto">
            <a:xfrm>
              <a:off x="1759" y="3254"/>
              <a:ext cx="504" cy="2"/>
            </a:xfrm>
            <a:prstGeom prst="line">
              <a:avLst/>
            </a:prstGeom>
            <a:noFill/>
            <a:ln w="9525">
              <a:solidFill>
                <a:srgbClr val="000000"/>
              </a:solidFill>
              <a:round/>
              <a:headEnd/>
              <a:tailEnd/>
            </a:ln>
          </p:spPr>
          <p:txBody>
            <a:bodyPr/>
            <a:lstStyle/>
            <a:p>
              <a:endParaRPr lang="ja-JP" altLang="en-US"/>
            </a:p>
          </p:txBody>
        </p:sp>
        <p:sp>
          <p:nvSpPr>
            <p:cNvPr id="11" name="Line 30"/>
            <p:cNvSpPr>
              <a:spLocks noChangeShapeType="1"/>
            </p:cNvSpPr>
            <p:nvPr/>
          </p:nvSpPr>
          <p:spPr bwMode="auto">
            <a:xfrm>
              <a:off x="1759" y="3320"/>
              <a:ext cx="647" cy="1"/>
            </a:xfrm>
            <a:prstGeom prst="line">
              <a:avLst/>
            </a:prstGeom>
            <a:noFill/>
            <a:ln w="9525">
              <a:solidFill>
                <a:srgbClr val="000000"/>
              </a:solidFill>
              <a:round/>
              <a:headEnd/>
              <a:tailEnd/>
            </a:ln>
          </p:spPr>
          <p:txBody>
            <a:bodyPr/>
            <a:lstStyle/>
            <a:p>
              <a:endParaRPr lang="ja-JP" altLang="en-US"/>
            </a:p>
          </p:txBody>
        </p:sp>
        <p:sp>
          <p:nvSpPr>
            <p:cNvPr id="12" name="Line 31"/>
            <p:cNvSpPr>
              <a:spLocks noChangeShapeType="1"/>
            </p:cNvSpPr>
            <p:nvPr/>
          </p:nvSpPr>
          <p:spPr bwMode="auto">
            <a:xfrm>
              <a:off x="1759" y="3123"/>
              <a:ext cx="504" cy="2"/>
            </a:xfrm>
            <a:prstGeom prst="line">
              <a:avLst/>
            </a:prstGeom>
            <a:noFill/>
            <a:ln w="9525">
              <a:solidFill>
                <a:srgbClr val="000000"/>
              </a:solidFill>
              <a:round/>
              <a:headEnd/>
              <a:tailEnd/>
            </a:ln>
          </p:spPr>
          <p:txBody>
            <a:bodyPr/>
            <a:lstStyle/>
            <a:p>
              <a:endParaRPr lang="ja-JP" altLang="en-US"/>
            </a:p>
          </p:txBody>
        </p:sp>
      </p:grpSp>
      <p:grpSp>
        <p:nvGrpSpPr>
          <p:cNvPr id="5" name="Group 43"/>
          <p:cNvGrpSpPr>
            <a:grpSpLocks/>
          </p:cNvGrpSpPr>
          <p:nvPr/>
        </p:nvGrpSpPr>
        <p:grpSpPr bwMode="auto">
          <a:xfrm>
            <a:off x="4293866" y="4546773"/>
            <a:ext cx="1027113" cy="106363"/>
            <a:chOff x="1759" y="2732"/>
            <a:chExt cx="647" cy="67"/>
          </a:xfrm>
        </p:grpSpPr>
        <p:sp>
          <p:nvSpPr>
            <p:cNvPr id="14" name="Line 32"/>
            <p:cNvSpPr>
              <a:spLocks noChangeShapeType="1"/>
            </p:cNvSpPr>
            <p:nvPr/>
          </p:nvSpPr>
          <p:spPr bwMode="auto">
            <a:xfrm>
              <a:off x="1759" y="2732"/>
              <a:ext cx="504" cy="1"/>
            </a:xfrm>
            <a:prstGeom prst="line">
              <a:avLst/>
            </a:prstGeom>
            <a:noFill/>
            <a:ln w="9525">
              <a:solidFill>
                <a:srgbClr val="000000"/>
              </a:solidFill>
              <a:round/>
              <a:headEnd/>
              <a:tailEnd/>
            </a:ln>
          </p:spPr>
          <p:txBody>
            <a:bodyPr/>
            <a:lstStyle/>
            <a:p>
              <a:endParaRPr lang="ja-JP" altLang="en-US"/>
            </a:p>
          </p:txBody>
        </p:sp>
        <p:sp>
          <p:nvSpPr>
            <p:cNvPr id="15" name="Line 33"/>
            <p:cNvSpPr>
              <a:spLocks noChangeShapeType="1"/>
            </p:cNvSpPr>
            <p:nvPr/>
          </p:nvSpPr>
          <p:spPr bwMode="auto">
            <a:xfrm>
              <a:off x="1759" y="2798"/>
              <a:ext cx="647" cy="1"/>
            </a:xfrm>
            <a:prstGeom prst="line">
              <a:avLst/>
            </a:prstGeom>
            <a:noFill/>
            <a:ln w="9525">
              <a:solidFill>
                <a:srgbClr val="000000"/>
              </a:solidFill>
              <a:round/>
              <a:headEnd/>
              <a:tailEnd/>
            </a:ln>
          </p:spPr>
          <p:txBody>
            <a:bodyPr/>
            <a:lstStyle/>
            <a:p>
              <a:endParaRPr lang="ja-JP" altLang="en-US"/>
            </a:p>
          </p:txBody>
        </p:sp>
      </p:grpSp>
      <p:sp>
        <p:nvSpPr>
          <p:cNvPr id="16" name="AutoShape 42"/>
          <p:cNvSpPr>
            <a:spLocks noChangeArrowheads="1"/>
          </p:cNvSpPr>
          <p:nvPr/>
        </p:nvSpPr>
        <p:spPr bwMode="auto">
          <a:xfrm rot="10800000">
            <a:off x="4112890" y="4365104"/>
            <a:ext cx="1731963" cy="1878806"/>
          </a:xfrm>
          <a:prstGeom prst="foldedCorner">
            <a:avLst>
              <a:gd name="adj" fmla="val 12500"/>
            </a:avLst>
          </a:prstGeom>
          <a:noFill/>
          <a:ln w="9525">
            <a:solidFill>
              <a:schemeClr val="tx1"/>
            </a:solidFill>
            <a:round/>
            <a:headEnd/>
            <a:tailEnd/>
          </a:ln>
        </p:spPr>
        <p:txBody>
          <a:bodyPr rot="10800000" wrap="none" anchor="ctr"/>
          <a:lstStyle/>
          <a:p>
            <a:pPr algn="ctr"/>
            <a:endParaRPr lang="ja-JP" altLang="ja-JP" sz="1800">
              <a:latin typeface="Arial" charset="0"/>
            </a:endParaRPr>
          </a:p>
        </p:txBody>
      </p:sp>
      <p:sp>
        <p:nvSpPr>
          <p:cNvPr id="17" name="AutoShape 5"/>
          <p:cNvSpPr>
            <a:spLocks noChangeAspect="1" noChangeArrowheads="1"/>
          </p:cNvSpPr>
          <p:nvPr/>
        </p:nvSpPr>
        <p:spPr bwMode="auto">
          <a:xfrm>
            <a:off x="1979291" y="4154760"/>
            <a:ext cx="1612900" cy="2206625"/>
          </a:xfrm>
          <a:prstGeom prst="rect">
            <a:avLst/>
          </a:prstGeom>
          <a:noFill/>
          <a:ln w="9525">
            <a:noFill/>
            <a:miter lim="800000"/>
            <a:headEnd/>
            <a:tailEnd/>
          </a:ln>
        </p:spPr>
        <p:txBody>
          <a:bodyPr/>
          <a:lstStyle/>
          <a:p>
            <a:endParaRPr lang="ja-JP" altLang="ja-JP" sz="1800" u="sng">
              <a:latin typeface="Arial" charset="0"/>
              <a:ea typeface="MS UI Gothic" pitchFamily="50" charset="-128"/>
            </a:endParaRPr>
          </a:p>
        </p:txBody>
      </p:sp>
      <p:sp>
        <p:nvSpPr>
          <p:cNvPr id="18" name="Freeform 8"/>
          <p:cNvSpPr>
            <a:spLocks/>
          </p:cNvSpPr>
          <p:nvPr/>
        </p:nvSpPr>
        <p:spPr bwMode="auto">
          <a:xfrm>
            <a:off x="3177854" y="4180160"/>
            <a:ext cx="390525" cy="393700"/>
          </a:xfrm>
          <a:custGeom>
            <a:avLst/>
            <a:gdLst>
              <a:gd name="T0" fmla="*/ 0 w 209"/>
              <a:gd name="T1" fmla="*/ 0 h 200"/>
              <a:gd name="T2" fmla="*/ 2147483647 w 209"/>
              <a:gd name="T3" fmla="*/ 2147483647 h 200"/>
              <a:gd name="T4" fmla="*/ 0 w 209"/>
              <a:gd name="T5" fmla="*/ 2147483647 h 200"/>
              <a:gd name="T6" fmla="*/ 0 w 209"/>
              <a:gd name="T7" fmla="*/ 0 h 200"/>
              <a:gd name="T8" fmla="*/ 0 60000 65536"/>
              <a:gd name="T9" fmla="*/ 0 60000 65536"/>
              <a:gd name="T10" fmla="*/ 0 60000 65536"/>
              <a:gd name="T11" fmla="*/ 0 60000 65536"/>
              <a:gd name="T12" fmla="*/ 0 w 209"/>
              <a:gd name="T13" fmla="*/ 0 h 200"/>
              <a:gd name="T14" fmla="*/ 209 w 209"/>
              <a:gd name="T15" fmla="*/ 200 h 200"/>
            </a:gdLst>
            <a:ahLst/>
            <a:cxnLst>
              <a:cxn ang="T8">
                <a:pos x="T0" y="T1"/>
              </a:cxn>
              <a:cxn ang="T9">
                <a:pos x="T2" y="T3"/>
              </a:cxn>
              <a:cxn ang="T10">
                <a:pos x="T4" y="T5"/>
              </a:cxn>
              <a:cxn ang="T11">
                <a:pos x="T6" y="T7"/>
              </a:cxn>
            </a:cxnLst>
            <a:rect l="T12" t="T13" r="T14" b="T15"/>
            <a:pathLst>
              <a:path w="209" h="200">
                <a:moveTo>
                  <a:pt x="0" y="0"/>
                </a:moveTo>
                <a:lnTo>
                  <a:pt x="209" y="200"/>
                </a:lnTo>
                <a:lnTo>
                  <a:pt x="0" y="200"/>
                </a:lnTo>
                <a:lnTo>
                  <a:pt x="0" y="0"/>
                </a:lnTo>
                <a:close/>
              </a:path>
            </a:pathLst>
          </a:custGeom>
          <a:solidFill>
            <a:srgbClr val="FFFFFF"/>
          </a:solidFill>
          <a:ln w="9525">
            <a:noFill/>
            <a:round/>
            <a:headEnd/>
            <a:tailEnd/>
          </a:ln>
        </p:spPr>
        <p:txBody>
          <a:bodyPr/>
          <a:lstStyle/>
          <a:p>
            <a:endParaRPr lang="ja-JP" altLang="ja-JP" sz="1800" u="sng">
              <a:latin typeface="Arial" charset="0"/>
              <a:ea typeface="MS UI Gothic" pitchFamily="50" charset="-128"/>
            </a:endParaRPr>
          </a:p>
        </p:txBody>
      </p:sp>
      <p:grpSp>
        <p:nvGrpSpPr>
          <p:cNvPr id="13" name="グループ化 42"/>
          <p:cNvGrpSpPr>
            <a:grpSpLocks/>
          </p:cNvGrpSpPr>
          <p:nvPr/>
        </p:nvGrpSpPr>
        <p:grpSpPr bwMode="auto">
          <a:xfrm>
            <a:off x="2122166" y="4581128"/>
            <a:ext cx="1330325" cy="87601"/>
            <a:chOff x="5354640" y="3363017"/>
            <a:chExt cx="1128712" cy="70737"/>
          </a:xfrm>
        </p:grpSpPr>
        <p:sp>
          <p:nvSpPr>
            <p:cNvPr id="23" name="Line 14"/>
            <p:cNvSpPr>
              <a:spLocks noChangeShapeType="1"/>
            </p:cNvSpPr>
            <p:nvPr/>
          </p:nvSpPr>
          <p:spPr bwMode="auto">
            <a:xfrm>
              <a:off x="5354640" y="3432166"/>
              <a:ext cx="1128712" cy="1588"/>
            </a:xfrm>
            <a:prstGeom prst="line">
              <a:avLst/>
            </a:prstGeom>
            <a:noFill/>
            <a:ln w="7938" cap="rnd">
              <a:solidFill>
                <a:srgbClr val="000000"/>
              </a:solidFill>
              <a:round/>
              <a:headEnd/>
              <a:tailEnd/>
            </a:ln>
          </p:spPr>
          <p:txBody>
            <a:bodyPr/>
            <a:lstStyle/>
            <a:p>
              <a:endParaRPr lang="ja-JP" altLang="en-US"/>
            </a:p>
          </p:txBody>
        </p:sp>
        <p:sp>
          <p:nvSpPr>
            <p:cNvPr id="26" name="Line 19"/>
            <p:cNvSpPr>
              <a:spLocks noChangeShapeType="1"/>
            </p:cNvSpPr>
            <p:nvPr/>
          </p:nvSpPr>
          <p:spPr bwMode="auto">
            <a:xfrm>
              <a:off x="5354640" y="3363017"/>
              <a:ext cx="679450" cy="1588"/>
            </a:xfrm>
            <a:prstGeom prst="line">
              <a:avLst/>
            </a:prstGeom>
            <a:noFill/>
            <a:ln w="7938" cap="rnd">
              <a:solidFill>
                <a:srgbClr val="000000"/>
              </a:solidFill>
              <a:round/>
              <a:headEnd/>
              <a:tailEnd/>
            </a:ln>
          </p:spPr>
          <p:txBody>
            <a:bodyPr/>
            <a:lstStyle/>
            <a:p>
              <a:endParaRPr lang="ja-JP" altLang="en-US"/>
            </a:p>
          </p:txBody>
        </p:sp>
      </p:grpSp>
      <p:grpSp>
        <p:nvGrpSpPr>
          <p:cNvPr id="8" name="Group 39"/>
          <p:cNvGrpSpPr>
            <a:grpSpLocks/>
          </p:cNvGrpSpPr>
          <p:nvPr/>
        </p:nvGrpSpPr>
        <p:grpSpPr bwMode="auto">
          <a:xfrm>
            <a:off x="2122166" y="5310460"/>
            <a:ext cx="1133475" cy="98425"/>
            <a:chOff x="397" y="3027"/>
            <a:chExt cx="714" cy="66"/>
          </a:xfrm>
        </p:grpSpPr>
        <p:sp>
          <p:nvSpPr>
            <p:cNvPr id="20" name="Line 17"/>
            <p:cNvSpPr>
              <a:spLocks noChangeShapeType="1"/>
            </p:cNvSpPr>
            <p:nvPr/>
          </p:nvSpPr>
          <p:spPr bwMode="auto">
            <a:xfrm>
              <a:off x="397" y="3027"/>
              <a:ext cx="714" cy="2"/>
            </a:xfrm>
            <a:prstGeom prst="line">
              <a:avLst/>
            </a:prstGeom>
            <a:noFill/>
            <a:ln w="7938" cap="rnd">
              <a:solidFill>
                <a:srgbClr val="000000"/>
              </a:solidFill>
              <a:round/>
              <a:headEnd/>
              <a:tailEnd/>
            </a:ln>
          </p:spPr>
          <p:txBody>
            <a:bodyPr/>
            <a:lstStyle/>
            <a:p>
              <a:endParaRPr lang="ja-JP" altLang="en-US"/>
            </a:p>
          </p:txBody>
        </p:sp>
        <p:sp>
          <p:nvSpPr>
            <p:cNvPr id="21" name="Line 18"/>
            <p:cNvSpPr>
              <a:spLocks noChangeShapeType="1"/>
            </p:cNvSpPr>
            <p:nvPr/>
          </p:nvSpPr>
          <p:spPr bwMode="auto">
            <a:xfrm>
              <a:off x="397" y="3092"/>
              <a:ext cx="468" cy="1"/>
            </a:xfrm>
            <a:prstGeom prst="line">
              <a:avLst/>
            </a:prstGeom>
            <a:noFill/>
            <a:ln w="7938" cap="rnd">
              <a:solidFill>
                <a:srgbClr val="000000"/>
              </a:solidFill>
              <a:round/>
              <a:headEnd/>
              <a:tailEnd/>
            </a:ln>
          </p:spPr>
          <p:txBody>
            <a:bodyPr/>
            <a:lstStyle/>
            <a:p>
              <a:endParaRPr lang="ja-JP" altLang="en-US"/>
            </a:p>
          </p:txBody>
        </p:sp>
      </p:grpSp>
      <p:grpSp>
        <p:nvGrpSpPr>
          <p:cNvPr id="19" name="Group 40"/>
          <p:cNvGrpSpPr>
            <a:grpSpLocks/>
          </p:cNvGrpSpPr>
          <p:nvPr/>
        </p:nvGrpSpPr>
        <p:grpSpPr bwMode="auto">
          <a:xfrm>
            <a:off x="2122166" y="5989910"/>
            <a:ext cx="1035050" cy="98425"/>
            <a:chOff x="373" y="3420"/>
            <a:chExt cx="652" cy="65"/>
          </a:xfrm>
        </p:grpSpPr>
        <p:sp>
          <p:nvSpPr>
            <p:cNvPr id="28" name="Line 20"/>
            <p:cNvSpPr>
              <a:spLocks noChangeShapeType="1"/>
            </p:cNvSpPr>
            <p:nvPr/>
          </p:nvSpPr>
          <p:spPr bwMode="auto">
            <a:xfrm>
              <a:off x="373" y="3420"/>
              <a:ext cx="504" cy="1"/>
            </a:xfrm>
            <a:prstGeom prst="line">
              <a:avLst/>
            </a:prstGeom>
            <a:noFill/>
            <a:ln w="7938" cap="rnd">
              <a:solidFill>
                <a:srgbClr val="000000"/>
              </a:solidFill>
              <a:round/>
              <a:headEnd/>
              <a:tailEnd/>
            </a:ln>
          </p:spPr>
          <p:txBody>
            <a:bodyPr/>
            <a:lstStyle/>
            <a:p>
              <a:endParaRPr lang="ja-JP" altLang="en-US"/>
            </a:p>
          </p:txBody>
        </p:sp>
        <p:sp>
          <p:nvSpPr>
            <p:cNvPr id="29" name="Line 21"/>
            <p:cNvSpPr>
              <a:spLocks noChangeShapeType="1"/>
            </p:cNvSpPr>
            <p:nvPr/>
          </p:nvSpPr>
          <p:spPr bwMode="auto">
            <a:xfrm>
              <a:off x="373" y="3484"/>
              <a:ext cx="652" cy="1"/>
            </a:xfrm>
            <a:prstGeom prst="line">
              <a:avLst/>
            </a:prstGeom>
            <a:noFill/>
            <a:ln w="7938" cap="rnd">
              <a:solidFill>
                <a:srgbClr val="000000"/>
              </a:solidFill>
              <a:round/>
              <a:headEnd/>
              <a:tailEnd/>
            </a:ln>
          </p:spPr>
          <p:txBody>
            <a:bodyPr/>
            <a:lstStyle/>
            <a:p>
              <a:endParaRPr lang="ja-JP" altLang="en-US"/>
            </a:p>
          </p:txBody>
        </p:sp>
      </p:grpSp>
      <p:sp>
        <p:nvSpPr>
          <p:cNvPr id="30" name="AutoShape 36"/>
          <p:cNvSpPr>
            <a:spLocks noChangeArrowheads="1"/>
          </p:cNvSpPr>
          <p:nvPr/>
        </p:nvSpPr>
        <p:spPr bwMode="auto">
          <a:xfrm rot="10800000">
            <a:off x="1979290" y="4365104"/>
            <a:ext cx="1655763" cy="2304256"/>
          </a:xfrm>
          <a:prstGeom prst="foldedCorner">
            <a:avLst>
              <a:gd name="adj" fmla="val 12500"/>
            </a:avLst>
          </a:prstGeom>
          <a:noFill/>
          <a:ln w="9525">
            <a:solidFill>
              <a:schemeClr val="tx1"/>
            </a:solidFill>
            <a:round/>
            <a:headEnd/>
            <a:tailEnd/>
          </a:ln>
        </p:spPr>
        <p:txBody>
          <a:bodyPr rot="10800000" wrap="none" anchor="ctr"/>
          <a:lstStyle/>
          <a:p>
            <a:pPr algn="ctr"/>
            <a:endParaRPr lang="ja-JP" altLang="ja-JP" sz="1800">
              <a:latin typeface="Arial" charset="0"/>
            </a:endParaRPr>
          </a:p>
        </p:txBody>
      </p:sp>
      <p:grpSp>
        <p:nvGrpSpPr>
          <p:cNvPr id="27" name="Group 52"/>
          <p:cNvGrpSpPr>
            <a:grpSpLocks/>
          </p:cNvGrpSpPr>
          <p:nvPr/>
        </p:nvGrpSpPr>
        <p:grpSpPr bwMode="auto">
          <a:xfrm>
            <a:off x="2122166" y="6194698"/>
            <a:ext cx="1368425" cy="336550"/>
            <a:chOff x="385" y="3521"/>
            <a:chExt cx="862" cy="225"/>
          </a:xfrm>
        </p:grpSpPr>
        <p:sp>
          <p:nvSpPr>
            <p:cNvPr id="35" name="Freeform 11"/>
            <p:cNvSpPr>
              <a:spLocks/>
            </p:cNvSpPr>
            <p:nvPr/>
          </p:nvSpPr>
          <p:spPr bwMode="auto">
            <a:xfrm>
              <a:off x="385" y="3521"/>
              <a:ext cx="862" cy="197"/>
            </a:xfrm>
            <a:custGeom>
              <a:avLst/>
              <a:gdLst>
                <a:gd name="T0" fmla="*/ 0 w 732"/>
                <a:gd name="T1" fmla="*/ 0 h 150"/>
                <a:gd name="T2" fmla="*/ 6125 w 732"/>
                <a:gd name="T3" fmla="*/ 0 h 150"/>
                <a:gd name="T4" fmla="*/ 6125 w 732"/>
                <a:gd name="T5" fmla="*/ 3450 h 150"/>
                <a:gd name="T6" fmla="*/ 3930 w 732"/>
                <a:gd name="T7" fmla="*/ 3450 h 150"/>
                <a:gd name="T8" fmla="*/ 3930 w 732"/>
                <a:gd name="T9" fmla="*/ 5197 h 150"/>
                <a:gd name="T10" fmla="*/ 0 w 732"/>
                <a:gd name="T11" fmla="*/ 5197 h 150"/>
                <a:gd name="T12" fmla="*/ 0 w 732"/>
                <a:gd name="T13" fmla="*/ 0 h 150"/>
                <a:gd name="T14" fmla="*/ 0 60000 65536"/>
                <a:gd name="T15" fmla="*/ 0 60000 65536"/>
                <a:gd name="T16" fmla="*/ 0 60000 65536"/>
                <a:gd name="T17" fmla="*/ 0 60000 65536"/>
                <a:gd name="T18" fmla="*/ 0 60000 65536"/>
                <a:gd name="T19" fmla="*/ 0 60000 65536"/>
                <a:gd name="T20" fmla="*/ 0 60000 65536"/>
                <a:gd name="T21" fmla="*/ 0 w 732"/>
                <a:gd name="T22" fmla="*/ 0 h 150"/>
                <a:gd name="T23" fmla="*/ 732 w 732"/>
                <a:gd name="T24" fmla="*/ 150 h 1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50">
                  <a:moveTo>
                    <a:pt x="0" y="0"/>
                  </a:moveTo>
                  <a:lnTo>
                    <a:pt x="732" y="0"/>
                  </a:lnTo>
                  <a:lnTo>
                    <a:pt x="732" y="100"/>
                  </a:lnTo>
                  <a:lnTo>
                    <a:pt x="470" y="100"/>
                  </a:lnTo>
                  <a:lnTo>
                    <a:pt x="470" y="150"/>
                  </a:lnTo>
                  <a:lnTo>
                    <a:pt x="0" y="150"/>
                  </a:lnTo>
                  <a:lnTo>
                    <a:pt x="0" y="0"/>
                  </a:lnTo>
                  <a:close/>
                </a:path>
              </a:pathLst>
            </a:custGeom>
            <a:solidFill>
              <a:srgbClr val="0000FF">
                <a:alpha val="20000"/>
              </a:srgb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36" name="Text Box 46"/>
            <p:cNvSpPr txBox="1">
              <a:spLocks noChangeArrowheads="1"/>
            </p:cNvSpPr>
            <p:nvPr/>
          </p:nvSpPr>
          <p:spPr bwMode="auto">
            <a:xfrm>
              <a:off x="612" y="3521"/>
              <a:ext cx="261" cy="225"/>
            </a:xfrm>
            <a:prstGeom prst="rect">
              <a:avLst/>
            </a:prstGeom>
            <a:solidFill>
              <a:srgbClr val="0000FF">
                <a:alpha val="20000"/>
              </a:srgbClr>
            </a:solidFill>
            <a:ln w="9525">
              <a:noFill/>
              <a:miter lim="800000"/>
              <a:headEnd/>
              <a:tailEnd/>
            </a:ln>
          </p:spPr>
          <p:txBody>
            <a:bodyPr wrap="none">
              <a:spAutoFit/>
            </a:bodyPr>
            <a:lstStyle/>
            <a:p>
              <a:r>
                <a:rPr lang="en-US" altLang="ja-JP" sz="1600" b="1" dirty="0">
                  <a:latin typeface="Arial" charset="0"/>
                </a:rPr>
                <a:t>C</a:t>
              </a:r>
              <a:r>
                <a:rPr lang="en-US" altLang="ja-JP" sz="1200" b="1" dirty="0">
                  <a:latin typeface="Arial" charset="0"/>
                </a:rPr>
                <a:t>3</a:t>
              </a:r>
            </a:p>
          </p:txBody>
        </p:sp>
      </p:grpSp>
      <p:grpSp>
        <p:nvGrpSpPr>
          <p:cNvPr id="31" name="Group 51"/>
          <p:cNvGrpSpPr>
            <a:grpSpLocks/>
          </p:cNvGrpSpPr>
          <p:nvPr/>
        </p:nvGrpSpPr>
        <p:grpSpPr bwMode="auto">
          <a:xfrm>
            <a:off x="2122166" y="5535873"/>
            <a:ext cx="1368425" cy="336550"/>
            <a:chOff x="385" y="3113"/>
            <a:chExt cx="862" cy="225"/>
          </a:xfrm>
        </p:grpSpPr>
        <p:sp>
          <p:nvSpPr>
            <p:cNvPr id="38" name="Freeform 13"/>
            <p:cNvSpPr>
              <a:spLocks/>
            </p:cNvSpPr>
            <p:nvPr/>
          </p:nvSpPr>
          <p:spPr bwMode="auto">
            <a:xfrm>
              <a:off x="385" y="3113"/>
              <a:ext cx="862" cy="1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0000">
                <a:alpha val="20000"/>
              </a:srgb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39" name="Text Box 47"/>
            <p:cNvSpPr txBox="1">
              <a:spLocks noChangeArrowheads="1"/>
            </p:cNvSpPr>
            <p:nvPr/>
          </p:nvSpPr>
          <p:spPr bwMode="auto">
            <a:xfrm>
              <a:off x="612" y="3113"/>
              <a:ext cx="261" cy="225"/>
            </a:xfrm>
            <a:prstGeom prst="rect">
              <a:avLst/>
            </a:prstGeom>
            <a:solidFill>
              <a:srgbClr val="FF0000">
                <a:alpha val="20000"/>
              </a:srgbClr>
            </a:solidFill>
            <a:ln w="9525">
              <a:noFill/>
              <a:miter lim="800000"/>
              <a:headEnd/>
              <a:tailEnd/>
            </a:ln>
          </p:spPr>
          <p:txBody>
            <a:bodyPr wrap="none">
              <a:spAutoFit/>
            </a:bodyPr>
            <a:lstStyle/>
            <a:p>
              <a:r>
                <a:rPr lang="en-US" altLang="ja-JP" sz="1600" b="1">
                  <a:latin typeface="Arial" charset="0"/>
                </a:rPr>
                <a:t>C</a:t>
              </a:r>
              <a:r>
                <a:rPr lang="en-US" altLang="ja-JP" sz="1200" b="1">
                  <a:latin typeface="Arial" charset="0"/>
                </a:rPr>
                <a:t>2</a:t>
              </a:r>
            </a:p>
          </p:txBody>
        </p:sp>
      </p:grpSp>
      <p:grpSp>
        <p:nvGrpSpPr>
          <p:cNvPr id="34" name="Group 54"/>
          <p:cNvGrpSpPr>
            <a:grpSpLocks/>
          </p:cNvGrpSpPr>
          <p:nvPr/>
        </p:nvGrpSpPr>
        <p:grpSpPr bwMode="auto">
          <a:xfrm>
            <a:off x="4293866" y="4727848"/>
            <a:ext cx="1363663" cy="336550"/>
            <a:chOff x="1746" y="2659"/>
            <a:chExt cx="859" cy="212"/>
          </a:xfrm>
        </p:grpSpPr>
        <p:sp>
          <p:nvSpPr>
            <p:cNvPr id="41" name="Freeform 27"/>
            <p:cNvSpPr>
              <a:spLocks/>
            </p:cNvSpPr>
            <p:nvPr/>
          </p:nvSpPr>
          <p:spPr bwMode="auto">
            <a:xfrm>
              <a:off x="1746" y="2659"/>
              <a:ext cx="859" cy="196"/>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rgbClr val="0000FF">
                <a:alpha val="20000"/>
              </a:srgb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42" name="Text Box 48"/>
            <p:cNvSpPr txBox="1">
              <a:spLocks noChangeArrowheads="1"/>
            </p:cNvSpPr>
            <p:nvPr/>
          </p:nvSpPr>
          <p:spPr bwMode="auto">
            <a:xfrm>
              <a:off x="1973" y="2659"/>
              <a:ext cx="261" cy="212"/>
            </a:xfrm>
            <a:prstGeom prst="rect">
              <a:avLst/>
            </a:prstGeom>
            <a:solidFill>
              <a:srgbClr val="0000FF">
                <a:alpha val="20000"/>
              </a:srgbClr>
            </a:solidFill>
            <a:ln w="9525">
              <a:noFill/>
              <a:miter lim="800000"/>
              <a:headEnd/>
              <a:tailEnd/>
            </a:ln>
          </p:spPr>
          <p:txBody>
            <a:bodyPr wrap="none">
              <a:spAutoFit/>
            </a:bodyPr>
            <a:lstStyle/>
            <a:p>
              <a:r>
                <a:rPr lang="en-US" altLang="ja-JP" sz="1600" b="1">
                  <a:latin typeface="Arial" charset="0"/>
                </a:rPr>
                <a:t>C</a:t>
              </a:r>
              <a:r>
                <a:rPr lang="en-US" altLang="ja-JP" sz="1200" b="1">
                  <a:latin typeface="Arial" charset="0"/>
                </a:rPr>
                <a:t>4</a:t>
              </a:r>
            </a:p>
          </p:txBody>
        </p:sp>
      </p:grpSp>
      <p:grpSp>
        <p:nvGrpSpPr>
          <p:cNvPr id="37" name="Group 53"/>
          <p:cNvGrpSpPr>
            <a:grpSpLocks/>
          </p:cNvGrpSpPr>
          <p:nvPr/>
        </p:nvGrpSpPr>
        <p:grpSpPr bwMode="auto">
          <a:xfrm>
            <a:off x="4293866" y="5591448"/>
            <a:ext cx="1368425" cy="336550"/>
            <a:chOff x="1746" y="3203"/>
            <a:chExt cx="862" cy="212"/>
          </a:xfrm>
        </p:grpSpPr>
        <p:sp>
          <p:nvSpPr>
            <p:cNvPr id="44" name="Freeform 11"/>
            <p:cNvSpPr>
              <a:spLocks/>
            </p:cNvSpPr>
            <p:nvPr/>
          </p:nvSpPr>
          <p:spPr bwMode="auto">
            <a:xfrm>
              <a:off x="1746" y="3203"/>
              <a:ext cx="862" cy="197"/>
            </a:xfrm>
            <a:custGeom>
              <a:avLst/>
              <a:gdLst>
                <a:gd name="T0" fmla="*/ 0 w 732"/>
                <a:gd name="T1" fmla="*/ 0 h 150"/>
                <a:gd name="T2" fmla="*/ 6125 w 732"/>
                <a:gd name="T3" fmla="*/ 0 h 150"/>
                <a:gd name="T4" fmla="*/ 6125 w 732"/>
                <a:gd name="T5" fmla="*/ 3450 h 150"/>
                <a:gd name="T6" fmla="*/ 3930 w 732"/>
                <a:gd name="T7" fmla="*/ 3450 h 150"/>
                <a:gd name="T8" fmla="*/ 3930 w 732"/>
                <a:gd name="T9" fmla="*/ 5197 h 150"/>
                <a:gd name="T10" fmla="*/ 0 w 732"/>
                <a:gd name="T11" fmla="*/ 5197 h 150"/>
                <a:gd name="T12" fmla="*/ 0 w 732"/>
                <a:gd name="T13" fmla="*/ 0 h 150"/>
                <a:gd name="T14" fmla="*/ 0 60000 65536"/>
                <a:gd name="T15" fmla="*/ 0 60000 65536"/>
                <a:gd name="T16" fmla="*/ 0 60000 65536"/>
                <a:gd name="T17" fmla="*/ 0 60000 65536"/>
                <a:gd name="T18" fmla="*/ 0 60000 65536"/>
                <a:gd name="T19" fmla="*/ 0 60000 65536"/>
                <a:gd name="T20" fmla="*/ 0 60000 65536"/>
                <a:gd name="T21" fmla="*/ 0 w 732"/>
                <a:gd name="T22" fmla="*/ 0 h 150"/>
                <a:gd name="T23" fmla="*/ 732 w 732"/>
                <a:gd name="T24" fmla="*/ 150 h 1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50">
                  <a:moveTo>
                    <a:pt x="0" y="0"/>
                  </a:moveTo>
                  <a:lnTo>
                    <a:pt x="732" y="0"/>
                  </a:lnTo>
                  <a:lnTo>
                    <a:pt x="732" y="100"/>
                  </a:lnTo>
                  <a:lnTo>
                    <a:pt x="470" y="100"/>
                  </a:lnTo>
                  <a:lnTo>
                    <a:pt x="470" y="150"/>
                  </a:lnTo>
                  <a:lnTo>
                    <a:pt x="0" y="150"/>
                  </a:lnTo>
                  <a:lnTo>
                    <a:pt x="0" y="0"/>
                  </a:lnTo>
                  <a:close/>
                </a:path>
              </a:pathLst>
            </a:custGeom>
            <a:solidFill>
              <a:srgbClr val="FF0000">
                <a:alpha val="20000"/>
              </a:srgb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45" name="Text Box 49"/>
            <p:cNvSpPr txBox="1">
              <a:spLocks noChangeArrowheads="1"/>
            </p:cNvSpPr>
            <p:nvPr/>
          </p:nvSpPr>
          <p:spPr bwMode="auto">
            <a:xfrm>
              <a:off x="1973" y="3203"/>
              <a:ext cx="261" cy="212"/>
            </a:xfrm>
            <a:prstGeom prst="rect">
              <a:avLst/>
            </a:prstGeom>
            <a:solidFill>
              <a:srgbClr val="FF0000">
                <a:alpha val="20000"/>
              </a:srgbClr>
            </a:solidFill>
            <a:ln w="9525">
              <a:noFill/>
              <a:miter lim="800000"/>
              <a:headEnd/>
              <a:tailEnd/>
            </a:ln>
          </p:spPr>
          <p:txBody>
            <a:bodyPr wrap="none">
              <a:spAutoFit/>
            </a:bodyPr>
            <a:lstStyle/>
            <a:p>
              <a:r>
                <a:rPr lang="en-US" altLang="ja-JP" sz="1600" b="1">
                  <a:latin typeface="Arial" charset="0"/>
                </a:rPr>
                <a:t>C</a:t>
              </a:r>
              <a:r>
                <a:rPr lang="en-US" altLang="ja-JP" sz="1200" b="1">
                  <a:latin typeface="Arial" charset="0"/>
                </a:rPr>
                <a:t>5</a:t>
              </a:r>
            </a:p>
          </p:txBody>
        </p:sp>
      </p:grpSp>
      <p:cxnSp>
        <p:nvCxnSpPr>
          <p:cNvPr id="46" name="AutoShape 69"/>
          <p:cNvCxnSpPr>
            <a:cxnSpLocks noChangeShapeType="1"/>
          </p:cNvCxnSpPr>
          <p:nvPr/>
        </p:nvCxnSpPr>
        <p:spPr bwMode="auto">
          <a:xfrm>
            <a:off x="2123728" y="5017567"/>
            <a:ext cx="1588" cy="1292225"/>
          </a:xfrm>
          <a:prstGeom prst="curvedConnector3">
            <a:avLst>
              <a:gd name="adj1" fmla="val -20400000"/>
            </a:avLst>
          </a:prstGeom>
          <a:noFill/>
          <a:ln w="9525">
            <a:solidFill>
              <a:schemeClr val="accent2"/>
            </a:solidFill>
            <a:round/>
            <a:headEnd/>
            <a:tailEnd type="triangle" w="med" len="med"/>
          </a:ln>
          <a:effectLst/>
        </p:spPr>
      </p:cxnSp>
      <p:cxnSp>
        <p:nvCxnSpPr>
          <p:cNvPr id="47" name="AutoShape 70"/>
          <p:cNvCxnSpPr>
            <a:cxnSpLocks noChangeShapeType="1"/>
          </p:cNvCxnSpPr>
          <p:nvPr/>
        </p:nvCxnSpPr>
        <p:spPr bwMode="auto">
          <a:xfrm rot="16200000">
            <a:off x="3404866" y="4013473"/>
            <a:ext cx="174625" cy="1603375"/>
          </a:xfrm>
          <a:prstGeom prst="curvedConnector4">
            <a:avLst>
              <a:gd name="adj1" fmla="val 147269"/>
              <a:gd name="adj2" fmla="val 73759"/>
            </a:avLst>
          </a:prstGeom>
          <a:noFill/>
          <a:ln w="9525">
            <a:solidFill>
              <a:schemeClr val="accent2"/>
            </a:solidFill>
            <a:round/>
            <a:headEnd/>
            <a:tailEnd type="triangle" w="med" len="med"/>
          </a:ln>
          <a:effectLst/>
        </p:spPr>
      </p:cxnSp>
      <p:cxnSp>
        <p:nvCxnSpPr>
          <p:cNvPr id="48" name="AutoShape 73"/>
          <p:cNvCxnSpPr>
            <a:cxnSpLocks noChangeShapeType="1"/>
          </p:cNvCxnSpPr>
          <p:nvPr/>
        </p:nvCxnSpPr>
        <p:spPr bwMode="auto">
          <a:xfrm rot="5400000" flipV="1">
            <a:off x="3464397" y="4761979"/>
            <a:ext cx="65088" cy="1593850"/>
          </a:xfrm>
          <a:prstGeom prst="curvedConnector4">
            <a:avLst>
              <a:gd name="adj1" fmla="val -212199"/>
              <a:gd name="adj2" fmla="val 76292"/>
            </a:avLst>
          </a:prstGeom>
          <a:noFill/>
          <a:ln w="9525">
            <a:solidFill>
              <a:schemeClr val="accent2"/>
            </a:solidFill>
            <a:round/>
            <a:headEnd/>
            <a:tailEnd type="triangle" w="med" len="med"/>
          </a:ln>
          <a:effectLst/>
        </p:spPr>
      </p:cxnSp>
      <p:sp>
        <p:nvSpPr>
          <p:cNvPr id="51" name="コンテンツ プレースホルダ 2"/>
          <p:cNvSpPr>
            <a:spLocks noGrp="1"/>
          </p:cNvSpPr>
          <p:nvPr>
            <p:ph idx="1"/>
          </p:nvPr>
        </p:nvSpPr>
        <p:spPr>
          <a:xfrm>
            <a:off x="457200" y="1196851"/>
            <a:ext cx="8229600" cy="2304157"/>
          </a:xfrm>
        </p:spPr>
        <p:txBody>
          <a:bodyPr/>
          <a:lstStyle/>
          <a:p>
            <a:r>
              <a:rPr lang="ja-JP" altLang="en-US" dirty="0" smtClean="0"/>
              <a:t>ソ</a:t>
            </a:r>
            <a:r>
              <a:rPr lang="ja-JP" altLang="en-US" dirty="0" smtClean="0">
                <a:latin typeface="+mn-ea"/>
              </a:rPr>
              <a:t>ースコード中に存在する一致または類似  したコード片</a:t>
            </a:r>
            <a:endParaRPr lang="en-US" altLang="ja-JP" dirty="0" smtClean="0"/>
          </a:p>
          <a:p>
            <a:pPr lvl="1"/>
            <a:r>
              <a:rPr lang="ja-JP" altLang="en-US" dirty="0" smtClean="0"/>
              <a:t>コ</a:t>
            </a:r>
            <a:r>
              <a:rPr lang="ja-JP" altLang="en-US" dirty="0" smtClean="0">
                <a:latin typeface="+mn-ea"/>
              </a:rPr>
              <a:t>ピーアンドペーストなどの理由により生成</a:t>
            </a:r>
            <a:endParaRPr lang="ja-JP" altLang="en-US" sz="2400" dirty="0" smtClean="0"/>
          </a:p>
          <a:p>
            <a:r>
              <a:rPr kumimoji="1" lang="ja-JP" altLang="en-US" dirty="0" smtClean="0"/>
              <a:t>コードクローンに修正漏れがあると</a:t>
            </a:r>
            <a:r>
              <a:rPr lang="ja-JP" altLang="en-US" dirty="0" smtClean="0"/>
              <a:t>欠陥</a:t>
            </a:r>
            <a:r>
              <a:rPr kumimoji="1" lang="ja-JP" altLang="en-US" dirty="0" smtClean="0"/>
              <a:t>の  要因となる</a:t>
            </a:r>
            <a:endParaRPr kumimoji="1" lang="en-US" altLang="ja-JP" dirty="0" smtClean="0"/>
          </a:p>
          <a:p>
            <a:pPr lvl="1"/>
            <a:r>
              <a:rPr lang="ja-JP" altLang="en-US" dirty="0" smtClean="0"/>
              <a:t>リファクタリング等を用いて除去する必要がある</a:t>
            </a:r>
            <a:endParaRPr kumimoji="1" lang="ja-JP" altLang="en-US" dirty="0"/>
          </a:p>
        </p:txBody>
      </p:sp>
      <p:sp>
        <p:nvSpPr>
          <p:cNvPr id="56" name="爆発 1 55"/>
          <p:cNvSpPr/>
          <p:nvPr/>
        </p:nvSpPr>
        <p:spPr>
          <a:xfrm>
            <a:off x="2051720" y="4862503"/>
            <a:ext cx="288032" cy="288032"/>
          </a:xfrm>
          <a:prstGeom prst="irregularSeal1">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爆発 1 57"/>
          <p:cNvSpPr/>
          <p:nvPr/>
        </p:nvSpPr>
        <p:spPr>
          <a:xfrm>
            <a:off x="2051720" y="6169695"/>
            <a:ext cx="288032" cy="288032"/>
          </a:xfrm>
          <a:prstGeom prst="irregularSeal1">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爆発 1 58"/>
          <p:cNvSpPr/>
          <p:nvPr/>
        </p:nvSpPr>
        <p:spPr>
          <a:xfrm>
            <a:off x="4211960" y="4698167"/>
            <a:ext cx="288032" cy="288032"/>
          </a:xfrm>
          <a:prstGeom prst="irregularSeal1">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角丸四角形 54"/>
          <p:cNvSpPr/>
          <p:nvPr/>
        </p:nvSpPr>
        <p:spPr>
          <a:xfrm>
            <a:off x="1403648" y="4729535"/>
            <a:ext cx="792088" cy="288032"/>
          </a:xfrm>
          <a:prstGeom prst="roundRect">
            <a:avLst/>
          </a:prstGeom>
          <a:solidFill>
            <a:srgbClr val="FFCCCC"/>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欠陥</a:t>
            </a:r>
            <a:endParaRPr kumimoji="1" lang="ja-JP" altLang="en-US" dirty="0">
              <a:solidFill>
                <a:schemeClr val="tx1"/>
              </a:solidFill>
            </a:endParaRPr>
          </a:p>
        </p:txBody>
      </p:sp>
      <p:grpSp>
        <p:nvGrpSpPr>
          <p:cNvPr id="22" name="Group 50"/>
          <p:cNvGrpSpPr>
            <a:grpSpLocks/>
          </p:cNvGrpSpPr>
          <p:nvPr/>
        </p:nvGrpSpPr>
        <p:grpSpPr bwMode="auto">
          <a:xfrm>
            <a:off x="2122166" y="4902473"/>
            <a:ext cx="1368425" cy="336550"/>
            <a:chOff x="385" y="2659"/>
            <a:chExt cx="862" cy="225"/>
          </a:xfrm>
        </p:grpSpPr>
        <p:sp>
          <p:nvSpPr>
            <p:cNvPr id="32" name="Freeform 11"/>
            <p:cNvSpPr>
              <a:spLocks/>
            </p:cNvSpPr>
            <p:nvPr/>
          </p:nvSpPr>
          <p:spPr bwMode="auto">
            <a:xfrm>
              <a:off x="385" y="2659"/>
              <a:ext cx="862" cy="197"/>
            </a:xfrm>
            <a:custGeom>
              <a:avLst/>
              <a:gdLst>
                <a:gd name="T0" fmla="*/ 0 w 732"/>
                <a:gd name="T1" fmla="*/ 0 h 150"/>
                <a:gd name="T2" fmla="*/ 6125 w 732"/>
                <a:gd name="T3" fmla="*/ 0 h 150"/>
                <a:gd name="T4" fmla="*/ 6125 w 732"/>
                <a:gd name="T5" fmla="*/ 3450 h 150"/>
                <a:gd name="T6" fmla="*/ 3930 w 732"/>
                <a:gd name="T7" fmla="*/ 3450 h 150"/>
                <a:gd name="T8" fmla="*/ 3930 w 732"/>
                <a:gd name="T9" fmla="*/ 5197 h 150"/>
                <a:gd name="T10" fmla="*/ 0 w 732"/>
                <a:gd name="T11" fmla="*/ 5197 h 150"/>
                <a:gd name="T12" fmla="*/ 0 w 732"/>
                <a:gd name="T13" fmla="*/ 0 h 150"/>
                <a:gd name="T14" fmla="*/ 0 60000 65536"/>
                <a:gd name="T15" fmla="*/ 0 60000 65536"/>
                <a:gd name="T16" fmla="*/ 0 60000 65536"/>
                <a:gd name="T17" fmla="*/ 0 60000 65536"/>
                <a:gd name="T18" fmla="*/ 0 60000 65536"/>
                <a:gd name="T19" fmla="*/ 0 60000 65536"/>
                <a:gd name="T20" fmla="*/ 0 60000 65536"/>
                <a:gd name="T21" fmla="*/ 0 w 732"/>
                <a:gd name="T22" fmla="*/ 0 h 150"/>
                <a:gd name="T23" fmla="*/ 732 w 732"/>
                <a:gd name="T24" fmla="*/ 150 h 1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50">
                  <a:moveTo>
                    <a:pt x="0" y="0"/>
                  </a:moveTo>
                  <a:lnTo>
                    <a:pt x="732" y="0"/>
                  </a:lnTo>
                  <a:lnTo>
                    <a:pt x="732" y="100"/>
                  </a:lnTo>
                  <a:lnTo>
                    <a:pt x="470" y="100"/>
                  </a:lnTo>
                  <a:lnTo>
                    <a:pt x="470" y="150"/>
                  </a:lnTo>
                  <a:lnTo>
                    <a:pt x="0" y="150"/>
                  </a:lnTo>
                  <a:lnTo>
                    <a:pt x="0" y="0"/>
                  </a:lnTo>
                  <a:close/>
                </a:path>
              </a:pathLst>
            </a:custGeom>
            <a:solidFill>
              <a:srgbClr val="0000FF">
                <a:alpha val="20000"/>
              </a:srgb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33" name="Text Box 45"/>
            <p:cNvSpPr txBox="1">
              <a:spLocks noChangeArrowheads="1"/>
            </p:cNvSpPr>
            <p:nvPr/>
          </p:nvSpPr>
          <p:spPr bwMode="auto">
            <a:xfrm>
              <a:off x="612" y="2659"/>
              <a:ext cx="261" cy="225"/>
            </a:xfrm>
            <a:prstGeom prst="rect">
              <a:avLst/>
            </a:prstGeom>
            <a:solidFill>
              <a:srgbClr val="0000FF">
                <a:alpha val="20000"/>
              </a:srgbClr>
            </a:solidFill>
            <a:ln w="9525">
              <a:noFill/>
              <a:miter lim="800000"/>
              <a:headEnd/>
              <a:tailEnd/>
            </a:ln>
          </p:spPr>
          <p:txBody>
            <a:bodyPr wrap="none">
              <a:spAutoFit/>
            </a:bodyPr>
            <a:lstStyle/>
            <a:p>
              <a:r>
                <a:rPr lang="en-US" altLang="ja-JP" sz="1600" b="1">
                  <a:latin typeface="Arial" charset="0"/>
                </a:rPr>
                <a:t>C</a:t>
              </a:r>
              <a:r>
                <a:rPr lang="en-US" altLang="ja-JP" sz="1200" b="1">
                  <a:latin typeface="Arial" charset="0"/>
                </a:rPr>
                <a:t>1</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58" grpId="0" animBg="1"/>
      <p:bldP spid="59" grpId="0" animBg="1"/>
      <p:bldP spid="5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r>
              <a:rPr lang="ja-JP" altLang="en-US" dirty="0" smtClean="0"/>
              <a:t>：欠陥管理</a:t>
            </a:r>
            <a:r>
              <a:rPr kumimoji="1" lang="ja-JP" altLang="en-US" dirty="0" smtClean="0"/>
              <a:t>システム</a:t>
            </a:r>
            <a:endParaRPr kumimoji="1" lang="ja-JP" altLang="en-US" dirty="0"/>
          </a:p>
        </p:txBody>
      </p:sp>
      <p:sp>
        <p:nvSpPr>
          <p:cNvPr id="3" name="コンテンツ プレースホルダ 2"/>
          <p:cNvSpPr>
            <a:spLocks noGrp="1"/>
          </p:cNvSpPr>
          <p:nvPr>
            <p:ph idx="1"/>
          </p:nvPr>
        </p:nvSpPr>
        <p:spPr>
          <a:xfrm>
            <a:off x="457200" y="1412875"/>
            <a:ext cx="8363272" cy="3888333"/>
          </a:xfrm>
        </p:spPr>
        <p:txBody>
          <a:bodyPr/>
          <a:lstStyle/>
          <a:p>
            <a:r>
              <a:rPr kumimoji="1" lang="ja-JP" altLang="en-US" dirty="0" smtClean="0"/>
              <a:t>欠陥に関する内容・発見日時・修正履歴などの情報を一元管理</a:t>
            </a:r>
            <a:endParaRPr kumimoji="1" lang="en-US" altLang="ja-JP" dirty="0" smtClean="0"/>
          </a:p>
          <a:p>
            <a:r>
              <a:rPr lang="ja-JP" altLang="en-US" dirty="0" smtClean="0"/>
              <a:t>多くの欠陥管理システムは</a:t>
            </a:r>
            <a:r>
              <a:rPr lang="en-US" altLang="ja-JP" dirty="0" smtClean="0"/>
              <a:t>Web</a:t>
            </a:r>
            <a:r>
              <a:rPr lang="ja-JP" altLang="en-US" dirty="0" smtClean="0"/>
              <a:t>サーバ上で 動作</a:t>
            </a:r>
            <a:endParaRPr lang="en-US" altLang="ja-JP" dirty="0" smtClean="0"/>
          </a:p>
          <a:p>
            <a:r>
              <a:rPr lang="ja-JP" altLang="en-US" dirty="0" smtClean="0"/>
              <a:t>オープンソースソフトウェアの有名な欠陥管理システムとして</a:t>
            </a:r>
            <a:r>
              <a:rPr lang="en-US" altLang="ja-JP" dirty="0" smtClean="0"/>
              <a:t>BugZilla</a:t>
            </a:r>
            <a:r>
              <a:rPr lang="ja-JP" altLang="en-US" dirty="0" smtClean="0"/>
              <a:t>が代表的</a:t>
            </a:r>
            <a:r>
              <a:rPr lang="en-US" altLang="ja-JP" dirty="0" smtClean="0"/>
              <a:t>	</a:t>
            </a:r>
            <a:endParaRPr kumimoji="1" lang="ja-JP" altLang="en-US"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4</a:t>
            </a:fld>
            <a:endParaRPr kumimoji="1" lang="ja-JP"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r>
              <a:rPr lang="ja-JP" altLang="en-US" dirty="0" smtClean="0"/>
              <a:t>：</a:t>
            </a:r>
            <a:r>
              <a:rPr kumimoji="1" lang="ja-JP" altLang="en-US" dirty="0" smtClean="0"/>
              <a:t>コードクローンと</a:t>
            </a:r>
            <a:r>
              <a:rPr lang="ja-JP" altLang="en-US" dirty="0" smtClean="0"/>
              <a:t>欠陥</a:t>
            </a:r>
            <a:r>
              <a:rPr kumimoji="1" lang="ja-JP" altLang="en-US" dirty="0" smtClean="0"/>
              <a:t>の関係</a:t>
            </a:r>
            <a:endParaRPr kumimoji="1" lang="ja-JP" altLang="en-US" dirty="0"/>
          </a:p>
        </p:txBody>
      </p:sp>
      <p:sp>
        <p:nvSpPr>
          <p:cNvPr id="3" name="コンテンツ プレースホルダ 2"/>
          <p:cNvSpPr>
            <a:spLocks noGrp="1"/>
          </p:cNvSpPr>
          <p:nvPr>
            <p:ph idx="1"/>
          </p:nvPr>
        </p:nvSpPr>
        <p:spPr>
          <a:xfrm>
            <a:off x="457200" y="1268760"/>
            <a:ext cx="8229600" cy="4752429"/>
          </a:xfrm>
        </p:spPr>
        <p:txBody>
          <a:bodyPr/>
          <a:lstStyle/>
          <a:p>
            <a:r>
              <a:rPr lang="ja-JP" altLang="en-US" dirty="0" smtClean="0"/>
              <a:t>コードクローンと欠陥との関係には様々な   報告がある</a:t>
            </a:r>
            <a:endParaRPr lang="en-US" altLang="ja-JP" dirty="0" smtClean="0"/>
          </a:p>
          <a:p>
            <a:pPr lvl="1"/>
            <a:r>
              <a:rPr lang="ja-JP" altLang="en-US" dirty="0" smtClean="0"/>
              <a:t>重複したコードは不吉な匂い</a:t>
            </a:r>
            <a:r>
              <a:rPr lang="en-US" altLang="ja-JP" dirty="0" smtClean="0"/>
              <a:t>(Bad Smell) </a:t>
            </a:r>
            <a:r>
              <a:rPr lang="en-US" altLang="ja-JP" sz="2000" dirty="0" smtClean="0"/>
              <a:t>[Fowler1999]</a:t>
            </a:r>
            <a:endParaRPr lang="en-US" altLang="ja-JP" dirty="0" smtClean="0"/>
          </a:p>
          <a:p>
            <a:pPr lvl="1"/>
            <a:r>
              <a:rPr lang="ja-JP" altLang="en-US" dirty="0" smtClean="0"/>
              <a:t>コードクローンは保守性を低下させるので積極的に除去すべき</a:t>
            </a:r>
            <a:r>
              <a:rPr lang="en-US" altLang="ja-JP" sz="2000" dirty="0" smtClean="0"/>
              <a:t>[Jiang2007]</a:t>
            </a:r>
            <a:endParaRPr lang="en-US" altLang="ja-JP" dirty="0" smtClean="0"/>
          </a:p>
          <a:p>
            <a:pPr lvl="1"/>
            <a:r>
              <a:rPr lang="ja-JP" altLang="en-US" dirty="0" smtClean="0"/>
              <a:t>コードクローンと欠陥修正の関連は小さい</a:t>
            </a:r>
            <a:r>
              <a:rPr lang="en-US" altLang="ja-JP" sz="2000" dirty="0" smtClean="0"/>
              <a:t>[Rahman2010]</a:t>
            </a:r>
            <a:endParaRPr lang="en-US" altLang="ja-JP"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5</a:t>
            </a:fld>
            <a:endParaRPr kumimoji="1" lang="ja-JP" altLang="en-US"/>
          </a:p>
        </p:txBody>
      </p:sp>
      <p:sp>
        <p:nvSpPr>
          <p:cNvPr id="6" name="テキスト ボックス 5"/>
          <p:cNvSpPr txBox="1"/>
          <p:nvPr/>
        </p:nvSpPr>
        <p:spPr>
          <a:xfrm>
            <a:off x="9072" y="6021288"/>
            <a:ext cx="8752092" cy="830997"/>
          </a:xfrm>
          <a:prstGeom prst="rect">
            <a:avLst/>
          </a:prstGeom>
          <a:solidFill>
            <a:srgbClr val="FFFFCC"/>
          </a:solidFill>
          <a:ln>
            <a:solidFill>
              <a:schemeClr val="tx1"/>
            </a:solidFill>
          </a:ln>
        </p:spPr>
        <p:txBody>
          <a:bodyPr wrap="square" rtlCol="0">
            <a:spAutoFit/>
          </a:bodyPr>
          <a:lstStyle/>
          <a:p>
            <a:r>
              <a:rPr lang="en-US" altLang="ja-JP" sz="1200" dirty="0" smtClean="0"/>
              <a:t>[Fowler1999]M. Fowler, K. Beck, J. Brant, W. </a:t>
            </a:r>
            <a:r>
              <a:rPr lang="en-US" altLang="ja-JP" sz="1200" dirty="0" err="1" smtClean="0"/>
              <a:t>Opdyke</a:t>
            </a:r>
            <a:r>
              <a:rPr lang="en-US" altLang="ja-JP" sz="1200" dirty="0" smtClean="0"/>
              <a:t>, and D. </a:t>
            </a:r>
            <a:r>
              <a:rPr lang="en-US" altLang="ja-JP" sz="1200" dirty="0" err="1" smtClean="0"/>
              <a:t>Roberts,</a:t>
            </a:r>
            <a:r>
              <a:rPr lang="en-US" altLang="ja-JP" sz="1200" i="1" dirty="0" err="1" smtClean="0"/>
              <a:t>“</a:t>
            </a:r>
            <a:r>
              <a:rPr lang="en-US" altLang="ja-JP" sz="1200" b="1" dirty="0" err="1" smtClean="0"/>
              <a:t>Refactoring</a:t>
            </a:r>
            <a:r>
              <a:rPr lang="en-US" altLang="ja-JP" sz="1200" b="1" dirty="0" smtClean="0"/>
              <a:t>: Improving the Design of Existing Code</a:t>
            </a:r>
            <a:r>
              <a:rPr lang="en-US" altLang="ja-JP" sz="1200" dirty="0" smtClean="0"/>
              <a:t>”</a:t>
            </a:r>
            <a:r>
              <a:rPr lang="en-US" altLang="ja-JP" sz="1200" i="1" dirty="0" smtClean="0"/>
              <a:t>, 1st </a:t>
            </a:r>
            <a:r>
              <a:rPr lang="en-US" altLang="ja-JP" sz="1200" i="1" dirty="0" err="1" smtClean="0"/>
              <a:t>ed.</a:t>
            </a:r>
            <a:r>
              <a:rPr lang="en-US" altLang="ja-JP" sz="1200" dirty="0" err="1" smtClean="0"/>
              <a:t>Addison</a:t>
            </a:r>
            <a:r>
              <a:rPr lang="en-US" altLang="ja-JP" sz="1200" dirty="0" smtClean="0"/>
              <a:t>-Wesley Professional, July 1999.</a:t>
            </a:r>
          </a:p>
          <a:p>
            <a:r>
              <a:rPr kumimoji="1" lang="en-US" altLang="ja-JP" sz="1200" dirty="0" smtClean="0"/>
              <a:t>[Jiang2007]</a:t>
            </a:r>
            <a:r>
              <a:rPr lang="en-US" altLang="ja-JP" sz="1200" dirty="0" smtClean="0"/>
              <a:t> L. Jiang, Z. Su, and E. Chiu, “</a:t>
            </a:r>
            <a:r>
              <a:rPr lang="en-US" altLang="ja-JP" sz="1200" b="1" dirty="0" smtClean="0"/>
              <a:t>Context-based detection</a:t>
            </a:r>
            <a:r>
              <a:rPr lang="ja-JP" altLang="en-US" sz="1200" b="1" dirty="0" smtClean="0"/>
              <a:t> </a:t>
            </a:r>
            <a:r>
              <a:rPr lang="en-US" altLang="ja-JP" sz="1200" b="1" dirty="0" smtClean="0"/>
              <a:t>of clone-related bugs</a:t>
            </a:r>
            <a:r>
              <a:rPr lang="en-US" altLang="ja-JP" sz="1200" dirty="0" smtClean="0"/>
              <a:t>” ESEC-FSE 2007</a:t>
            </a:r>
          </a:p>
          <a:p>
            <a:r>
              <a:rPr lang="en-US" altLang="ja-JP" sz="1200" dirty="0" smtClean="0"/>
              <a:t>[Rahman2010]</a:t>
            </a:r>
            <a:r>
              <a:rPr lang="ja-JP" altLang="en-US" sz="1200" dirty="0" smtClean="0"/>
              <a:t> </a:t>
            </a:r>
            <a:r>
              <a:rPr lang="en-US" altLang="ja-JP" sz="1200" dirty="0" smtClean="0"/>
              <a:t>F. </a:t>
            </a:r>
            <a:r>
              <a:rPr lang="en-US" altLang="ja-JP" sz="1200" dirty="0" err="1" smtClean="0"/>
              <a:t>Rahman</a:t>
            </a:r>
            <a:r>
              <a:rPr lang="en-US" altLang="ja-JP" sz="1200" dirty="0" smtClean="0"/>
              <a:t>, C. Bird, P. </a:t>
            </a:r>
            <a:r>
              <a:rPr lang="en-US" altLang="ja-JP" sz="1200" dirty="0" err="1" smtClean="0"/>
              <a:t>Devanbu</a:t>
            </a:r>
            <a:r>
              <a:rPr lang="en-US" altLang="ja-JP" sz="1200" dirty="0" smtClean="0"/>
              <a:t>, </a:t>
            </a:r>
            <a:r>
              <a:rPr lang="en-US" altLang="ja-JP" sz="1200" b="1" dirty="0" smtClean="0"/>
              <a:t>"</a:t>
            </a:r>
            <a:r>
              <a:rPr lang="en-US" altLang="ja-JP" sz="1200" b="1" dirty="0" err="1" smtClean="0"/>
              <a:t>Clones:What</a:t>
            </a:r>
            <a:r>
              <a:rPr lang="en-US" altLang="ja-JP" sz="1200" b="1" dirty="0" smtClean="0"/>
              <a:t> is that Smell?“, </a:t>
            </a:r>
            <a:r>
              <a:rPr lang="en-US" altLang="ja-JP" sz="1200" dirty="0" smtClean="0"/>
              <a:t>MSR2010</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既存研究</a:t>
            </a:r>
            <a:r>
              <a:rPr kumimoji="1" lang="en-US" altLang="ja-JP" dirty="0" smtClean="0"/>
              <a:t>						</a:t>
            </a:r>
            <a:endParaRPr kumimoji="1" lang="ja-JP" altLang="en-US" dirty="0"/>
          </a:p>
        </p:txBody>
      </p:sp>
      <p:sp>
        <p:nvSpPr>
          <p:cNvPr id="3" name="コンテンツ プレースホルダ 2"/>
          <p:cNvSpPr>
            <a:spLocks noGrp="1"/>
          </p:cNvSpPr>
          <p:nvPr>
            <p:ph idx="1"/>
          </p:nvPr>
        </p:nvSpPr>
        <p:spPr>
          <a:xfrm>
            <a:off x="518864" y="1412875"/>
            <a:ext cx="8229600" cy="4752429"/>
          </a:xfrm>
        </p:spPr>
        <p:txBody>
          <a:bodyPr/>
          <a:lstStyle/>
          <a:p>
            <a:pPr>
              <a:buNone/>
            </a:pPr>
            <a:r>
              <a:rPr lang="ja-JP" altLang="en-US" sz="2800" dirty="0" smtClean="0"/>
              <a:t>コードクローンと欠陥修正の関連を調査</a:t>
            </a:r>
            <a:r>
              <a:rPr lang="en-US" altLang="ja-JP" sz="1800" dirty="0" smtClean="0"/>
              <a:t>[Rahman2010]</a:t>
            </a:r>
          </a:p>
          <a:p>
            <a:pPr marL="514350" indent="-457200">
              <a:buNone/>
            </a:pPr>
            <a:r>
              <a:rPr lang="ja-JP" altLang="en-US" sz="2800" dirty="0" smtClean="0"/>
              <a:t>手順１．過去のソースコードのスナップショットを取得</a:t>
            </a:r>
            <a:endParaRPr lang="en-US" altLang="ja-JP" sz="2800" dirty="0" smtClean="0"/>
          </a:p>
          <a:p>
            <a:pPr marL="514350" indent="-457200">
              <a:buNone/>
            </a:pPr>
            <a:r>
              <a:rPr lang="ja-JP" altLang="en-US" sz="2800" dirty="0" smtClean="0"/>
              <a:t>手順２．コードクローン検出</a:t>
            </a:r>
            <a:endParaRPr lang="en-US" altLang="ja-JP" sz="2800" dirty="0" smtClean="0"/>
          </a:p>
          <a:p>
            <a:pPr marL="514350" indent="-457200">
              <a:buNone/>
            </a:pPr>
            <a:r>
              <a:rPr lang="ja-JP" altLang="en-US" sz="2800" dirty="0" smtClean="0"/>
              <a:t>手順３．欠陥修正と対応するコミットの取得</a:t>
            </a:r>
            <a:endParaRPr lang="en-US" altLang="ja-JP" sz="2800" dirty="0" smtClean="0"/>
          </a:p>
          <a:p>
            <a:pPr marL="514350" indent="-457200">
              <a:buNone/>
            </a:pPr>
            <a:r>
              <a:rPr lang="ja-JP" altLang="en-US" sz="2800" dirty="0" smtClean="0"/>
              <a:t>手順４．欠陥修正に含まれるコードクローンの割合を算出</a:t>
            </a:r>
            <a:endParaRPr lang="en-US" altLang="ja-JP" sz="2800"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6</a:t>
            </a:fld>
            <a:endParaRPr kumimoji="1" lang="ja-JP" altLang="en-US"/>
          </a:p>
        </p:txBody>
      </p:sp>
      <p:sp>
        <p:nvSpPr>
          <p:cNvPr id="6" name="テキスト ボックス 5"/>
          <p:cNvSpPr txBox="1"/>
          <p:nvPr/>
        </p:nvSpPr>
        <p:spPr>
          <a:xfrm>
            <a:off x="9072" y="6568777"/>
            <a:ext cx="8752092" cy="276999"/>
          </a:xfrm>
          <a:prstGeom prst="rect">
            <a:avLst/>
          </a:prstGeom>
          <a:solidFill>
            <a:srgbClr val="FFFFCC"/>
          </a:solidFill>
          <a:ln>
            <a:solidFill>
              <a:schemeClr val="tx1"/>
            </a:solidFill>
          </a:ln>
        </p:spPr>
        <p:txBody>
          <a:bodyPr wrap="square" rtlCol="0">
            <a:spAutoFit/>
          </a:bodyPr>
          <a:lstStyle/>
          <a:p>
            <a:r>
              <a:rPr lang="en-US" altLang="ja-JP" sz="1200" dirty="0" smtClean="0"/>
              <a:t>[Rahman2010]</a:t>
            </a:r>
            <a:r>
              <a:rPr lang="ja-JP" altLang="en-US" sz="1200" dirty="0" smtClean="0"/>
              <a:t> </a:t>
            </a:r>
            <a:r>
              <a:rPr lang="en-US" altLang="ja-JP" sz="1200" dirty="0" smtClean="0"/>
              <a:t>F. </a:t>
            </a:r>
            <a:r>
              <a:rPr lang="en-US" altLang="ja-JP" sz="1200" dirty="0" err="1" smtClean="0"/>
              <a:t>Rahman</a:t>
            </a:r>
            <a:r>
              <a:rPr lang="en-US" altLang="ja-JP" sz="1200" dirty="0" smtClean="0"/>
              <a:t>, C. Bird, P. </a:t>
            </a:r>
            <a:r>
              <a:rPr lang="en-US" altLang="ja-JP" sz="1200" dirty="0" err="1" smtClean="0"/>
              <a:t>Devanbu</a:t>
            </a:r>
            <a:r>
              <a:rPr lang="en-US" altLang="ja-JP" sz="1200" dirty="0" smtClean="0"/>
              <a:t>, </a:t>
            </a:r>
            <a:r>
              <a:rPr lang="en-US" altLang="ja-JP" sz="1200" b="1" dirty="0" smtClean="0"/>
              <a:t>“</a:t>
            </a:r>
            <a:r>
              <a:rPr lang="en-US" altLang="ja-JP" sz="1200" b="1" dirty="0" err="1" smtClean="0"/>
              <a:t>Clones:What</a:t>
            </a:r>
            <a:r>
              <a:rPr lang="ja-JP" altLang="en-US" sz="1200" b="1" dirty="0" smtClean="0"/>
              <a:t> </a:t>
            </a:r>
            <a:r>
              <a:rPr lang="en-US" altLang="ja-JP" sz="1200" b="1" dirty="0" smtClean="0"/>
              <a:t>is that Smell?“, </a:t>
            </a:r>
            <a:r>
              <a:rPr lang="en-US" altLang="ja-JP" sz="1200" dirty="0" smtClean="0"/>
              <a:t>MSR2010</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1403648" y="4101068"/>
            <a:ext cx="1584176" cy="1224136"/>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sz="3200" dirty="0" smtClean="0"/>
              <a:t>１．過去のソースコードのスナップショットを取得</a:t>
            </a:r>
            <a:endParaRPr kumimoji="1" lang="ja-JP" altLang="en-US" dirty="0"/>
          </a:p>
        </p:txBody>
      </p:sp>
      <p:sp>
        <p:nvSpPr>
          <p:cNvPr id="3" name="コンテンツ プレースホルダ 2"/>
          <p:cNvSpPr>
            <a:spLocks noGrp="1"/>
          </p:cNvSpPr>
          <p:nvPr>
            <p:ph idx="1"/>
          </p:nvPr>
        </p:nvSpPr>
        <p:spPr>
          <a:xfrm>
            <a:off x="457200" y="1412875"/>
            <a:ext cx="8229600" cy="863997"/>
          </a:xfrm>
        </p:spPr>
        <p:txBody>
          <a:bodyPr/>
          <a:lstStyle/>
          <a:p>
            <a:pPr>
              <a:buNone/>
            </a:pPr>
            <a:r>
              <a:rPr lang="en-US" altLang="ja-JP" sz="2800" dirty="0" smtClean="0"/>
              <a:t>1</a:t>
            </a:r>
            <a:r>
              <a:rPr lang="ja-JP" altLang="en-US" sz="2800" dirty="0" smtClean="0"/>
              <a:t>ケ月おきにリポジトリからスナップショットを取得</a:t>
            </a:r>
            <a:endParaRPr lang="en-US" altLang="ja-JP" sz="1800"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7</a:t>
            </a:fld>
            <a:endParaRPr kumimoji="1" lang="ja-JP" altLang="en-US"/>
          </a:p>
        </p:txBody>
      </p:sp>
      <p:sp>
        <p:nvSpPr>
          <p:cNvPr id="5" name="フローチャート : 磁気ディスク 4"/>
          <p:cNvSpPr/>
          <p:nvPr/>
        </p:nvSpPr>
        <p:spPr>
          <a:xfrm>
            <a:off x="3342532" y="2002552"/>
            <a:ext cx="1224136" cy="1080120"/>
          </a:xfrm>
          <a:prstGeom prst="flowChartMagneticDisk">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コンテンツ プレースホルダ 2"/>
          <p:cNvSpPr txBox="1">
            <a:spLocks/>
          </p:cNvSpPr>
          <p:nvPr/>
        </p:nvSpPr>
        <p:spPr bwMode="auto">
          <a:xfrm>
            <a:off x="4538092" y="2007890"/>
            <a:ext cx="3674368" cy="1037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ja-JP" altLang="en-US" sz="2800" kern="0" dirty="0" smtClean="0"/>
              <a:t>ソフトウェア</a:t>
            </a:r>
            <a:endParaRPr lang="en-US" altLang="ja-JP" sz="2800" kern="0" dirty="0" smtClean="0"/>
          </a:p>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ja-JP" altLang="en-US" sz="2800" kern="0" dirty="0" smtClean="0"/>
              <a:t>リポジトリ</a:t>
            </a:r>
            <a:r>
              <a:rPr lang="en-US" altLang="ja-JP" sz="2800" kern="0" dirty="0" smtClean="0"/>
              <a:t>(SVN, </a:t>
            </a:r>
            <a:r>
              <a:rPr lang="en-US" altLang="ja-JP" sz="2800" kern="0" dirty="0" err="1" smtClean="0"/>
              <a:t>Git</a:t>
            </a:r>
            <a:r>
              <a:rPr lang="ja-JP" altLang="en-US" sz="2800" kern="0" dirty="0" smtClean="0"/>
              <a:t>等</a:t>
            </a:r>
            <a:r>
              <a:rPr lang="en-US" altLang="ja-JP" sz="2800" kern="0" dirty="0" smtClean="0"/>
              <a:t>)</a:t>
            </a:r>
            <a:endParaRPr kumimoji="1" lang="en-US" altLang="ja-JP" sz="18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7" name="下矢印 6"/>
          <p:cNvSpPr/>
          <p:nvPr/>
        </p:nvSpPr>
        <p:spPr>
          <a:xfrm>
            <a:off x="3662964" y="3212976"/>
            <a:ext cx="648072" cy="792088"/>
          </a:xfrm>
          <a:prstGeom prst="downArrow">
            <a:avLst/>
          </a:prstGeom>
          <a:ln w="19050"/>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grpSp>
        <p:nvGrpSpPr>
          <p:cNvPr id="12" name="グループ化 11"/>
          <p:cNvGrpSpPr/>
          <p:nvPr/>
        </p:nvGrpSpPr>
        <p:grpSpPr>
          <a:xfrm>
            <a:off x="1691680" y="4180696"/>
            <a:ext cx="857240" cy="1000492"/>
            <a:chOff x="1691680" y="4660756"/>
            <a:chExt cx="857240" cy="1000492"/>
          </a:xfrm>
        </p:grpSpPr>
        <p:sp>
          <p:nvSpPr>
            <p:cNvPr id="8" name="メモ 7"/>
            <p:cNvSpPr/>
            <p:nvPr/>
          </p:nvSpPr>
          <p:spPr>
            <a:xfrm>
              <a:off x="1691680" y="4797152"/>
              <a:ext cx="720080" cy="864096"/>
            </a:xfrm>
            <a:prstGeom prst="foldedCorner">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1763688" y="4732764"/>
              <a:ext cx="720080" cy="864096"/>
            </a:xfrm>
            <a:prstGeom prst="foldedCorner">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メモ 9"/>
            <p:cNvSpPr/>
            <p:nvPr/>
          </p:nvSpPr>
          <p:spPr>
            <a:xfrm>
              <a:off x="1828840" y="4660756"/>
              <a:ext cx="720080" cy="86409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3" name="角丸四角形 12"/>
          <p:cNvSpPr/>
          <p:nvPr/>
        </p:nvSpPr>
        <p:spPr>
          <a:xfrm>
            <a:off x="3275856" y="4101068"/>
            <a:ext cx="1584176" cy="1224136"/>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grpSp>
        <p:nvGrpSpPr>
          <p:cNvPr id="14" name="グループ化 13"/>
          <p:cNvGrpSpPr/>
          <p:nvPr/>
        </p:nvGrpSpPr>
        <p:grpSpPr>
          <a:xfrm>
            <a:off x="3563888" y="4180696"/>
            <a:ext cx="857240" cy="1000492"/>
            <a:chOff x="1691680" y="4660756"/>
            <a:chExt cx="857240" cy="1000492"/>
          </a:xfrm>
        </p:grpSpPr>
        <p:sp>
          <p:nvSpPr>
            <p:cNvPr id="15" name="メモ 14"/>
            <p:cNvSpPr/>
            <p:nvPr/>
          </p:nvSpPr>
          <p:spPr>
            <a:xfrm>
              <a:off x="1691680" y="4797152"/>
              <a:ext cx="720080" cy="864096"/>
            </a:xfrm>
            <a:prstGeom prst="foldedCorner">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メモ 15"/>
            <p:cNvSpPr/>
            <p:nvPr/>
          </p:nvSpPr>
          <p:spPr>
            <a:xfrm>
              <a:off x="1763688" y="4732764"/>
              <a:ext cx="720080" cy="864096"/>
            </a:xfrm>
            <a:prstGeom prst="foldedCorner">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メモ 16"/>
            <p:cNvSpPr/>
            <p:nvPr/>
          </p:nvSpPr>
          <p:spPr>
            <a:xfrm>
              <a:off x="1828840" y="4660756"/>
              <a:ext cx="720080" cy="86409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8" name="角丸四角形 17"/>
          <p:cNvSpPr/>
          <p:nvPr/>
        </p:nvSpPr>
        <p:spPr>
          <a:xfrm>
            <a:off x="6300192" y="4101068"/>
            <a:ext cx="1584176" cy="1224136"/>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grpSp>
        <p:nvGrpSpPr>
          <p:cNvPr id="19" name="グループ化 18"/>
          <p:cNvGrpSpPr/>
          <p:nvPr/>
        </p:nvGrpSpPr>
        <p:grpSpPr>
          <a:xfrm>
            <a:off x="6588224" y="4180696"/>
            <a:ext cx="857240" cy="1000492"/>
            <a:chOff x="1691680" y="4660756"/>
            <a:chExt cx="857240" cy="1000492"/>
          </a:xfrm>
        </p:grpSpPr>
        <p:sp>
          <p:nvSpPr>
            <p:cNvPr id="20" name="メモ 19"/>
            <p:cNvSpPr/>
            <p:nvPr/>
          </p:nvSpPr>
          <p:spPr>
            <a:xfrm>
              <a:off x="1691680" y="4797152"/>
              <a:ext cx="720080" cy="864096"/>
            </a:xfrm>
            <a:prstGeom prst="foldedCorner">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メモ 20"/>
            <p:cNvSpPr/>
            <p:nvPr/>
          </p:nvSpPr>
          <p:spPr>
            <a:xfrm>
              <a:off x="1763688" y="4732764"/>
              <a:ext cx="720080" cy="864096"/>
            </a:xfrm>
            <a:prstGeom prst="foldedCorner">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メモ 21"/>
            <p:cNvSpPr/>
            <p:nvPr/>
          </p:nvSpPr>
          <p:spPr>
            <a:xfrm>
              <a:off x="1828840" y="4660756"/>
              <a:ext cx="720080" cy="86409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3" name="コンテンツ プレースホルダ 2"/>
          <p:cNvSpPr txBox="1">
            <a:spLocks/>
          </p:cNvSpPr>
          <p:nvPr/>
        </p:nvSpPr>
        <p:spPr bwMode="auto">
          <a:xfrm>
            <a:off x="5298504" y="4461207"/>
            <a:ext cx="857672" cy="4319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ja-JP" altLang="en-US" sz="1800" b="0" i="0" u="none" strike="noStrike" kern="0" cap="none" spc="0" normalizeH="0" baseline="0" noProof="0" dirty="0" smtClean="0">
                <a:ln>
                  <a:noFill/>
                </a:ln>
                <a:solidFill>
                  <a:schemeClr val="tx1"/>
                </a:solidFill>
                <a:effectLst/>
                <a:uLnTx/>
                <a:uFillTx/>
                <a:latin typeface="+mn-lt"/>
                <a:ea typeface="+mn-ea"/>
                <a:cs typeface="+mn-cs"/>
              </a:rPr>
              <a:t>・・・</a:t>
            </a:r>
            <a:endParaRPr kumimoji="1" lang="en-US" altLang="ja-JP" sz="18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24" name="コンテンツ プレースホルダ 2"/>
          <p:cNvSpPr txBox="1">
            <a:spLocks/>
          </p:cNvSpPr>
          <p:nvPr/>
        </p:nvSpPr>
        <p:spPr bwMode="auto">
          <a:xfrm>
            <a:off x="4283968" y="3343941"/>
            <a:ext cx="3674368"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チェックアウト</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25" name="コンテンツ プレースホルダ 2"/>
          <p:cNvSpPr txBox="1">
            <a:spLocks/>
          </p:cNvSpPr>
          <p:nvPr/>
        </p:nvSpPr>
        <p:spPr bwMode="auto">
          <a:xfrm>
            <a:off x="1501944" y="5278447"/>
            <a:ext cx="158417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2008/03/01</a:t>
            </a:r>
          </a:p>
        </p:txBody>
      </p:sp>
      <p:sp>
        <p:nvSpPr>
          <p:cNvPr id="26" name="コンテンツ プレースホルダ 2"/>
          <p:cNvSpPr txBox="1">
            <a:spLocks/>
          </p:cNvSpPr>
          <p:nvPr/>
        </p:nvSpPr>
        <p:spPr bwMode="auto">
          <a:xfrm>
            <a:off x="3347864" y="5301307"/>
            <a:ext cx="158417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2008/04/03</a:t>
            </a:r>
          </a:p>
        </p:txBody>
      </p:sp>
      <p:sp>
        <p:nvSpPr>
          <p:cNvPr id="27" name="コンテンツ プレースホルダ 2"/>
          <p:cNvSpPr txBox="1">
            <a:spLocks/>
          </p:cNvSpPr>
          <p:nvPr/>
        </p:nvSpPr>
        <p:spPr bwMode="auto">
          <a:xfrm>
            <a:off x="6372200" y="5301208"/>
            <a:ext cx="158417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2009/02/02</a:t>
            </a:r>
          </a:p>
        </p:txBody>
      </p:sp>
      <p:sp>
        <p:nvSpPr>
          <p:cNvPr id="28" name="コンテンツ プレースホルダ 2"/>
          <p:cNvSpPr txBox="1">
            <a:spLocks/>
          </p:cNvSpPr>
          <p:nvPr/>
        </p:nvSpPr>
        <p:spPr bwMode="auto">
          <a:xfrm>
            <a:off x="323528" y="5733355"/>
            <a:ext cx="7776864"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その月の中で最も早い日</a:t>
            </a:r>
            <a:r>
              <a:rPr lang="ja-JP" altLang="en-US" sz="2400" kern="0" dirty="0" smtClean="0"/>
              <a:t>にコミットされたファイル群を取得</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２．</a:t>
            </a:r>
            <a:r>
              <a:rPr lang="ja-JP" altLang="en-US" sz="3600" dirty="0" smtClean="0"/>
              <a:t>コードクローン検出</a:t>
            </a:r>
            <a:endParaRPr kumimoji="1" lang="ja-JP" altLang="en-US" sz="3600"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8</a:t>
            </a:fld>
            <a:endParaRPr kumimoji="1" lang="ja-JP" altLang="en-US"/>
          </a:p>
        </p:txBody>
      </p:sp>
      <p:sp>
        <p:nvSpPr>
          <p:cNvPr id="30" name="角丸四角形 29"/>
          <p:cNvSpPr/>
          <p:nvPr/>
        </p:nvSpPr>
        <p:spPr>
          <a:xfrm>
            <a:off x="1403648" y="4427026"/>
            <a:ext cx="1728192" cy="1532175"/>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grpSp>
        <p:nvGrpSpPr>
          <p:cNvPr id="31" name="グループ化 30"/>
          <p:cNvGrpSpPr/>
          <p:nvPr/>
        </p:nvGrpSpPr>
        <p:grpSpPr>
          <a:xfrm>
            <a:off x="1691680" y="4772500"/>
            <a:ext cx="857240" cy="1000492"/>
            <a:chOff x="1691680" y="4660756"/>
            <a:chExt cx="857240" cy="1000492"/>
          </a:xfrm>
        </p:grpSpPr>
        <p:sp>
          <p:nvSpPr>
            <p:cNvPr id="32" name="メモ 31"/>
            <p:cNvSpPr/>
            <p:nvPr/>
          </p:nvSpPr>
          <p:spPr>
            <a:xfrm>
              <a:off x="1691680" y="4797152"/>
              <a:ext cx="720080" cy="864096"/>
            </a:xfrm>
            <a:prstGeom prst="foldedCorner">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メモ 32"/>
            <p:cNvSpPr/>
            <p:nvPr/>
          </p:nvSpPr>
          <p:spPr>
            <a:xfrm>
              <a:off x="1763688" y="4732764"/>
              <a:ext cx="720080" cy="864096"/>
            </a:xfrm>
            <a:prstGeom prst="foldedCorner">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メモ 33"/>
            <p:cNvSpPr/>
            <p:nvPr/>
          </p:nvSpPr>
          <p:spPr>
            <a:xfrm>
              <a:off x="1828840" y="4660756"/>
              <a:ext cx="720080" cy="86409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5" name="角丸四角形 34"/>
          <p:cNvSpPr/>
          <p:nvPr/>
        </p:nvSpPr>
        <p:spPr>
          <a:xfrm>
            <a:off x="3275856" y="4384833"/>
            <a:ext cx="1584176" cy="1532175"/>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grpSp>
        <p:nvGrpSpPr>
          <p:cNvPr id="36" name="グループ化 35"/>
          <p:cNvGrpSpPr/>
          <p:nvPr/>
        </p:nvGrpSpPr>
        <p:grpSpPr>
          <a:xfrm>
            <a:off x="3563888" y="4772500"/>
            <a:ext cx="857240" cy="1000492"/>
            <a:chOff x="1691680" y="4660756"/>
            <a:chExt cx="857240" cy="1000492"/>
          </a:xfrm>
        </p:grpSpPr>
        <p:sp>
          <p:nvSpPr>
            <p:cNvPr id="37" name="メモ 36"/>
            <p:cNvSpPr/>
            <p:nvPr/>
          </p:nvSpPr>
          <p:spPr>
            <a:xfrm>
              <a:off x="1691680" y="4797152"/>
              <a:ext cx="720080" cy="864096"/>
            </a:xfrm>
            <a:prstGeom prst="foldedCorner">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メモ 37"/>
            <p:cNvSpPr/>
            <p:nvPr/>
          </p:nvSpPr>
          <p:spPr>
            <a:xfrm>
              <a:off x="1763688" y="4732764"/>
              <a:ext cx="720080" cy="864096"/>
            </a:xfrm>
            <a:prstGeom prst="foldedCorner">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メモ 38"/>
            <p:cNvSpPr/>
            <p:nvPr/>
          </p:nvSpPr>
          <p:spPr>
            <a:xfrm>
              <a:off x="1828840" y="4660756"/>
              <a:ext cx="720080" cy="86409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0" name="角丸四角形 39"/>
          <p:cNvSpPr/>
          <p:nvPr/>
        </p:nvSpPr>
        <p:spPr>
          <a:xfrm>
            <a:off x="6300192" y="4384833"/>
            <a:ext cx="1584176" cy="1532175"/>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grpSp>
        <p:nvGrpSpPr>
          <p:cNvPr id="41" name="グループ化 40"/>
          <p:cNvGrpSpPr/>
          <p:nvPr/>
        </p:nvGrpSpPr>
        <p:grpSpPr>
          <a:xfrm>
            <a:off x="6588224" y="4772500"/>
            <a:ext cx="857240" cy="1000492"/>
            <a:chOff x="1691680" y="4660756"/>
            <a:chExt cx="857240" cy="1000492"/>
          </a:xfrm>
        </p:grpSpPr>
        <p:sp>
          <p:nvSpPr>
            <p:cNvPr id="42" name="メモ 41"/>
            <p:cNvSpPr/>
            <p:nvPr/>
          </p:nvSpPr>
          <p:spPr>
            <a:xfrm>
              <a:off x="1691680" y="4797152"/>
              <a:ext cx="720080" cy="864096"/>
            </a:xfrm>
            <a:prstGeom prst="foldedCorner">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メモ 42"/>
            <p:cNvSpPr/>
            <p:nvPr/>
          </p:nvSpPr>
          <p:spPr>
            <a:xfrm>
              <a:off x="1763688" y="4732764"/>
              <a:ext cx="720080" cy="864096"/>
            </a:xfrm>
            <a:prstGeom prst="foldedCorner">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メモ 43"/>
            <p:cNvSpPr/>
            <p:nvPr/>
          </p:nvSpPr>
          <p:spPr>
            <a:xfrm>
              <a:off x="1828840" y="4660756"/>
              <a:ext cx="720080" cy="86409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5" name="コンテンツ プレースホルダ 2"/>
          <p:cNvSpPr txBox="1">
            <a:spLocks/>
          </p:cNvSpPr>
          <p:nvPr/>
        </p:nvSpPr>
        <p:spPr bwMode="auto">
          <a:xfrm>
            <a:off x="5220072" y="5053011"/>
            <a:ext cx="857672" cy="4319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ja-JP" altLang="en-US" kern="0" dirty="0" smtClean="0"/>
              <a:t>・・</a:t>
            </a:r>
            <a:r>
              <a:rPr kumimoji="1" lang="ja-JP" altLang="en-US" sz="1800" b="0" i="0" u="none" strike="noStrike" kern="0" cap="none" spc="0" normalizeH="0" baseline="0" noProof="0" dirty="0" smtClean="0">
                <a:ln>
                  <a:noFill/>
                </a:ln>
                <a:solidFill>
                  <a:schemeClr val="tx1"/>
                </a:solidFill>
                <a:effectLst/>
                <a:uLnTx/>
                <a:uFillTx/>
                <a:latin typeface="+mn-lt"/>
                <a:ea typeface="+mn-ea"/>
                <a:cs typeface="+mn-cs"/>
              </a:rPr>
              <a:t>・・・</a:t>
            </a:r>
            <a:endParaRPr kumimoji="1" lang="en-US" altLang="ja-JP" sz="18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46" name="コンテンツ プレースホルダ 2"/>
          <p:cNvSpPr txBox="1">
            <a:spLocks/>
          </p:cNvSpPr>
          <p:nvPr/>
        </p:nvSpPr>
        <p:spPr bwMode="auto">
          <a:xfrm>
            <a:off x="1501944" y="5908351"/>
            <a:ext cx="158417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2008/03/01</a:t>
            </a:r>
          </a:p>
        </p:txBody>
      </p:sp>
      <p:sp>
        <p:nvSpPr>
          <p:cNvPr id="47" name="コンテンツ プレースホルダ 2"/>
          <p:cNvSpPr txBox="1">
            <a:spLocks/>
          </p:cNvSpPr>
          <p:nvPr/>
        </p:nvSpPr>
        <p:spPr bwMode="auto">
          <a:xfrm>
            <a:off x="3275856" y="5935200"/>
            <a:ext cx="158417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2008/04/03</a:t>
            </a:r>
          </a:p>
        </p:txBody>
      </p:sp>
      <p:sp>
        <p:nvSpPr>
          <p:cNvPr id="48" name="コンテンツ プレースホルダ 2"/>
          <p:cNvSpPr txBox="1">
            <a:spLocks/>
          </p:cNvSpPr>
          <p:nvPr/>
        </p:nvSpPr>
        <p:spPr bwMode="auto">
          <a:xfrm>
            <a:off x="6372200" y="5931112"/>
            <a:ext cx="158417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2009/02/02</a:t>
            </a:r>
          </a:p>
        </p:txBody>
      </p:sp>
      <p:sp>
        <p:nvSpPr>
          <p:cNvPr id="49" name="Freeform 27"/>
          <p:cNvSpPr>
            <a:spLocks/>
          </p:cNvSpPr>
          <p:nvPr/>
        </p:nvSpPr>
        <p:spPr bwMode="auto">
          <a:xfrm>
            <a:off x="1900084" y="4886036"/>
            <a:ext cx="614164" cy="148208"/>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50" name="Freeform 27"/>
          <p:cNvSpPr>
            <a:spLocks/>
          </p:cNvSpPr>
          <p:nvPr/>
        </p:nvSpPr>
        <p:spPr bwMode="auto">
          <a:xfrm>
            <a:off x="1892464" y="5215596"/>
            <a:ext cx="614164" cy="148208"/>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51" name="Freeform 27"/>
          <p:cNvSpPr>
            <a:spLocks/>
          </p:cNvSpPr>
          <p:nvPr/>
        </p:nvSpPr>
        <p:spPr bwMode="auto">
          <a:xfrm>
            <a:off x="3757052" y="4881844"/>
            <a:ext cx="614164" cy="148208"/>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52" name="Freeform 27"/>
          <p:cNvSpPr>
            <a:spLocks/>
          </p:cNvSpPr>
          <p:nvPr/>
        </p:nvSpPr>
        <p:spPr bwMode="auto">
          <a:xfrm>
            <a:off x="3749432" y="5154636"/>
            <a:ext cx="614164" cy="148208"/>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53" name="角丸四角形吹き出し 52"/>
          <p:cNvSpPr/>
          <p:nvPr/>
        </p:nvSpPr>
        <p:spPr>
          <a:xfrm>
            <a:off x="467544" y="4606289"/>
            <a:ext cx="1008112" cy="288032"/>
          </a:xfrm>
          <a:prstGeom prst="wedgeRoundRectCallout">
            <a:avLst>
              <a:gd name="adj1" fmla="val 88012"/>
              <a:gd name="adj2" fmla="val 70437"/>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クローン</a:t>
            </a:r>
            <a:endParaRPr kumimoji="1" lang="ja-JP" altLang="en-US" dirty="0"/>
          </a:p>
        </p:txBody>
      </p:sp>
      <p:sp>
        <p:nvSpPr>
          <p:cNvPr id="54" name="コンテンツ プレースホルダ 2"/>
          <p:cNvSpPr txBox="1">
            <a:spLocks/>
          </p:cNvSpPr>
          <p:nvPr/>
        </p:nvSpPr>
        <p:spPr bwMode="auto">
          <a:xfrm>
            <a:off x="395536" y="5897100"/>
            <a:ext cx="7776864"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55" name="コンテンツ プレースホルダ 2"/>
          <p:cNvSpPr txBox="1">
            <a:spLocks/>
          </p:cNvSpPr>
          <p:nvPr/>
        </p:nvSpPr>
        <p:spPr bwMode="auto">
          <a:xfrm>
            <a:off x="323528" y="6957491"/>
            <a:ext cx="8136904"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defRPr/>
            </a:pPr>
            <a:r>
              <a:rPr lang="ja-JP" altLang="en-US" sz="2000" kern="0" dirty="0" smtClean="0"/>
              <a:t>各コードクローンは含まれるスナップショット，ファイル名，開始行，終了行の情報を持つ</a:t>
            </a:r>
            <a:endParaRPr lang="en-US" altLang="ja-JP" sz="2000" kern="0" dirty="0" smtClean="0"/>
          </a:p>
          <a:p>
            <a:endParaRPr lang="ja-JP" altLang="en-US" sz="2400" dirty="0"/>
          </a:p>
        </p:txBody>
      </p:sp>
      <p:sp>
        <p:nvSpPr>
          <p:cNvPr id="56" name="コンテンツ プレースホルダ 2"/>
          <p:cNvSpPr>
            <a:spLocks noGrp="1"/>
          </p:cNvSpPr>
          <p:nvPr>
            <p:ph idx="1"/>
          </p:nvPr>
        </p:nvSpPr>
        <p:spPr>
          <a:xfrm>
            <a:off x="457200" y="1268760"/>
            <a:ext cx="8229600" cy="1008112"/>
          </a:xfrm>
        </p:spPr>
        <p:txBody>
          <a:bodyPr/>
          <a:lstStyle/>
          <a:p>
            <a:pPr lvl="0">
              <a:defRPr/>
            </a:pPr>
            <a:r>
              <a:rPr lang="ja-JP" altLang="en-US" sz="2800" dirty="0" smtClean="0"/>
              <a:t>コードクローン検出ツール</a:t>
            </a:r>
            <a:r>
              <a:rPr lang="en-US" altLang="ja-JP" sz="2800" dirty="0" smtClean="0"/>
              <a:t>DECKARD</a:t>
            </a:r>
            <a:r>
              <a:rPr lang="ja-JP" altLang="en-US" sz="2800" dirty="0" smtClean="0"/>
              <a:t>を使用</a:t>
            </a:r>
            <a:r>
              <a:rPr lang="en-US" altLang="ja-JP" sz="1600" dirty="0" smtClean="0"/>
              <a:t>[Jiang2007]</a:t>
            </a:r>
            <a:endParaRPr lang="en-US" altLang="ja-JP" sz="2800" dirty="0" smtClean="0"/>
          </a:p>
          <a:p>
            <a:pPr lvl="1"/>
            <a:r>
              <a:rPr lang="ja-JP" altLang="en-US" sz="2400" dirty="0" smtClean="0"/>
              <a:t>抽象構文木</a:t>
            </a:r>
            <a:r>
              <a:rPr lang="en-US" altLang="ja-JP" sz="2400" dirty="0" smtClean="0"/>
              <a:t>(AST)</a:t>
            </a:r>
            <a:r>
              <a:rPr lang="ja-JP" altLang="en-US" sz="2400" dirty="0" smtClean="0"/>
              <a:t>を構築し，それらの等価性を比較することによりクローンを検出</a:t>
            </a:r>
            <a:endParaRPr lang="en-US" altLang="ja-JP" sz="2400" dirty="0" smtClean="0"/>
          </a:p>
          <a:p>
            <a:r>
              <a:rPr lang="ja-JP" altLang="en-US" sz="2800" dirty="0" smtClean="0"/>
              <a:t>コードクローンは位置を特定する情報を保有</a:t>
            </a:r>
            <a:endParaRPr lang="en-US" altLang="ja-JP" dirty="0" smtClean="0"/>
          </a:p>
          <a:p>
            <a:pPr lvl="1"/>
            <a:r>
              <a:rPr lang="ja-JP" altLang="en-US" sz="2400" dirty="0" smtClean="0"/>
              <a:t>クローンが含まれるスナップショット</a:t>
            </a:r>
            <a:r>
              <a:rPr lang="en-US" altLang="ja-JP" sz="2400" dirty="0" smtClean="0"/>
              <a:t>(</a:t>
            </a:r>
            <a:r>
              <a:rPr lang="en-US" altLang="ja-JP" sz="2400" b="1" dirty="0" smtClean="0">
                <a:latin typeface="Batang" pitchFamily="18" charset="-127"/>
                <a:ea typeface="Batang" pitchFamily="18" charset="-127"/>
              </a:rPr>
              <a:t>s</a:t>
            </a:r>
            <a:r>
              <a:rPr lang="en-US" altLang="ja-JP" sz="2400" b="1" baseline="-25000" dirty="0" smtClean="0">
                <a:latin typeface="Batang" pitchFamily="18" charset="-127"/>
                <a:ea typeface="Batang" pitchFamily="18" charset="-127"/>
              </a:rPr>
              <a:t>n</a:t>
            </a:r>
            <a:r>
              <a:rPr lang="en-US" altLang="ja-JP" sz="2400" dirty="0" smtClean="0"/>
              <a:t>), </a:t>
            </a:r>
            <a:r>
              <a:rPr lang="ja-JP" altLang="en-US" sz="2400" dirty="0" smtClean="0"/>
              <a:t>ファイル名</a:t>
            </a:r>
            <a:r>
              <a:rPr lang="en-US" altLang="ja-JP" sz="2400" dirty="0" smtClean="0"/>
              <a:t>(</a:t>
            </a:r>
            <a:r>
              <a:rPr lang="en-US" altLang="ja-JP" sz="2400" b="1" dirty="0" smtClean="0">
                <a:latin typeface="Batang" pitchFamily="18" charset="-127"/>
                <a:ea typeface="Batang" pitchFamily="18" charset="-127"/>
              </a:rPr>
              <a:t>f</a:t>
            </a:r>
            <a:r>
              <a:rPr lang="en-US" altLang="ja-JP" sz="2400" b="1" baseline="-25000" dirty="0" smtClean="0">
                <a:latin typeface="Batang" pitchFamily="18" charset="-127"/>
                <a:ea typeface="Batang" pitchFamily="18" charset="-127"/>
              </a:rPr>
              <a:t>n</a:t>
            </a:r>
            <a:r>
              <a:rPr lang="en-US" altLang="ja-JP" sz="2400" dirty="0" smtClean="0"/>
              <a:t>)</a:t>
            </a:r>
          </a:p>
          <a:p>
            <a:pPr lvl="1"/>
            <a:r>
              <a:rPr lang="ja-JP" altLang="en-US" sz="2400" dirty="0" smtClean="0"/>
              <a:t>クローンの開始行</a:t>
            </a:r>
            <a:r>
              <a:rPr lang="en-US" altLang="ja-JP" sz="2400" dirty="0" smtClean="0"/>
              <a:t>(</a:t>
            </a:r>
            <a:r>
              <a:rPr lang="en-US" altLang="ja-JP" sz="2400" b="1" dirty="0" err="1" smtClean="0">
                <a:latin typeface="Batang" pitchFamily="18" charset="-127"/>
                <a:ea typeface="Batang" pitchFamily="18" charset="-127"/>
              </a:rPr>
              <a:t>l</a:t>
            </a:r>
            <a:r>
              <a:rPr lang="en-US" altLang="ja-JP" sz="2400" b="1" baseline="-25000" dirty="0" err="1" smtClean="0">
                <a:latin typeface="Batang" pitchFamily="18" charset="-127"/>
                <a:ea typeface="Batang" pitchFamily="18" charset="-127"/>
              </a:rPr>
              <a:t>begin</a:t>
            </a:r>
            <a:r>
              <a:rPr lang="en-US" altLang="ja-JP" sz="2400" dirty="0" smtClean="0"/>
              <a:t>), </a:t>
            </a:r>
            <a:r>
              <a:rPr lang="ja-JP" altLang="en-US" sz="2400" dirty="0" smtClean="0"/>
              <a:t>終了行</a:t>
            </a:r>
            <a:r>
              <a:rPr lang="en-US" altLang="ja-JP" sz="2400" smtClean="0"/>
              <a:t>(</a:t>
            </a:r>
            <a:r>
              <a:rPr lang="en-US" altLang="ja-JP" sz="2400" b="1" smtClean="0">
                <a:latin typeface="Batang" pitchFamily="18" charset="-127"/>
                <a:ea typeface="Batang" pitchFamily="18" charset="-127"/>
              </a:rPr>
              <a:t>l</a:t>
            </a:r>
            <a:r>
              <a:rPr lang="en-US" altLang="ja-JP" sz="2400" b="1" baseline="-25000" smtClean="0">
                <a:latin typeface="Batang" pitchFamily="18" charset="-127"/>
                <a:ea typeface="Batang" pitchFamily="18" charset="-127"/>
              </a:rPr>
              <a:t>end</a:t>
            </a:r>
            <a:r>
              <a:rPr lang="en-US" altLang="ja-JP" sz="2400" smtClean="0"/>
              <a:t>)</a:t>
            </a:r>
            <a:endParaRPr lang="en-US" altLang="ja-JP" sz="2400" dirty="0" smtClean="0"/>
          </a:p>
        </p:txBody>
      </p:sp>
      <p:sp>
        <p:nvSpPr>
          <p:cNvPr id="57" name="テキスト ボックス 56"/>
          <p:cNvSpPr txBox="1"/>
          <p:nvPr/>
        </p:nvSpPr>
        <p:spPr>
          <a:xfrm>
            <a:off x="9072" y="6362278"/>
            <a:ext cx="8752092" cy="461665"/>
          </a:xfrm>
          <a:prstGeom prst="rect">
            <a:avLst/>
          </a:prstGeom>
          <a:solidFill>
            <a:srgbClr val="FFFFCC"/>
          </a:solidFill>
          <a:ln>
            <a:solidFill>
              <a:schemeClr val="tx1"/>
            </a:solidFill>
          </a:ln>
        </p:spPr>
        <p:txBody>
          <a:bodyPr wrap="square" rtlCol="0">
            <a:spAutoFit/>
          </a:bodyPr>
          <a:lstStyle/>
          <a:p>
            <a:r>
              <a:rPr lang="en-US" altLang="ja-JP" sz="1200" dirty="0" smtClean="0"/>
              <a:t>[Jiang2007]</a:t>
            </a:r>
            <a:r>
              <a:rPr lang="ja-JP" altLang="en-US" sz="1200" dirty="0" smtClean="0"/>
              <a:t> </a:t>
            </a:r>
            <a:r>
              <a:rPr lang="en-US" altLang="ja-JP" sz="1200" dirty="0" err="1" smtClean="0"/>
              <a:t>L.Jiang</a:t>
            </a:r>
            <a:r>
              <a:rPr lang="en-US" altLang="ja-JP" sz="1200" dirty="0" smtClean="0"/>
              <a:t>, </a:t>
            </a:r>
            <a:r>
              <a:rPr lang="en-US" altLang="ja-JP" sz="1200" dirty="0" err="1" smtClean="0"/>
              <a:t>Z.Su</a:t>
            </a:r>
            <a:r>
              <a:rPr lang="en-US" altLang="ja-JP" sz="1200" dirty="0" smtClean="0"/>
              <a:t>, </a:t>
            </a:r>
            <a:r>
              <a:rPr lang="en-US" altLang="ja-JP" sz="1200" dirty="0" err="1" smtClean="0"/>
              <a:t>G.Misherghi</a:t>
            </a:r>
            <a:r>
              <a:rPr lang="en-US" altLang="ja-JP" sz="1200" dirty="0" smtClean="0"/>
              <a:t>, </a:t>
            </a:r>
            <a:r>
              <a:rPr lang="en-US" altLang="ja-JP" sz="1200" dirty="0" err="1" smtClean="0"/>
              <a:t>S.Glondu</a:t>
            </a:r>
            <a:r>
              <a:rPr lang="en-US" altLang="ja-JP" sz="1200" dirty="0" smtClean="0"/>
              <a:t>,  </a:t>
            </a:r>
            <a:r>
              <a:rPr lang="en-US" altLang="ja-JP" sz="1200" b="1" dirty="0" smtClean="0"/>
              <a:t>“</a:t>
            </a:r>
            <a:r>
              <a:rPr lang="en-US" altLang="ja-JP" sz="1200" b="1" dirty="0" err="1" smtClean="0"/>
              <a:t>DECKARD:scalable</a:t>
            </a:r>
            <a:r>
              <a:rPr lang="en-US" altLang="ja-JP" sz="1200" b="1" dirty="0" smtClean="0"/>
              <a:t> and accurate tree-based detection of code clones“, </a:t>
            </a:r>
            <a:r>
              <a:rPr lang="en-US" altLang="ja-JP" sz="1200" dirty="0" smtClean="0"/>
              <a:t>ICSE2007</a:t>
            </a:r>
          </a:p>
        </p:txBody>
      </p:sp>
      <p:sp>
        <p:nvSpPr>
          <p:cNvPr id="59" name="コンテンツ プレースホルダ 2"/>
          <p:cNvSpPr txBox="1">
            <a:spLocks/>
          </p:cNvSpPr>
          <p:nvPr/>
        </p:nvSpPr>
        <p:spPr bwMode="auto">
          <a:xfrm>
            <a:off x="1960662" y="3889362"/>
            <a:ext cx="792088"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en-US" altLang="ja-JP" sz="2800" b="1" kern="0" dirty="0" smtClean="0">
                <a:latin typeface="Batang" pitchFamily="18" charset="-127"/>
                <a:ea typeface="Batang" pitchFamily="18" charset="-127"/>
              </a:rPr>
              <a:t>s</a:t>
            </a:r>
            <a:r>
              <a:rPr kumimoji="1" lang="en-US" altLang="ja-JP" sz="2800" b="1" i="0" u="none" strike="noStrike" kern="0" cap="none" spc="0" normalizeH="0" baseline="-25000" noProof="0" dirty="0" smtClean="0">
                <a:ln>
                  <a:noFill/>
                </a:ln>
                <a:solidFill>
                  <a:schemeClr val="tx1"/>
                </a:solidFill>
                <a:effectLst/>
                <a:uLnTx/>
                <a:uFillTx/>
                <a:latin typeface="Batang" pitchFamily="18" charset="-127"/>
                <a:ea typeface="Batang" pitchFamily="18" charset="-127"/>
              </a:rPr>
              <a:t>1</a:t>
            </a:r>
          </a:p>
        </p:txBody>
      </p:sp>
      <p:sp>
        <p:nvSpPr>
          <p:cNvPr id="62" name="コンテンツ プレースホルダ 2"/>
          <p:cNvSpPr txBox="1">
            <a:spLocks/>
          </p:cNvSpPr>
          <p:nvPr/>
        </p:nvSpPr>
        <p:spPr bwMode="auto">
          <a:xfrm>
            <a:off x="1758355" y="4312924"/>
            <a:ext cx="101344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fontAlgn="base">
              <a:spcBef>
                <a:spcPct val="20000"/>
              </a:spcBef>
              <a:spcAft>
                <a:spcPct val="0"/>
              </a:spcAft>
              <a:defRPr/>
            </a:pPr>
            <a:r>
              <a:rPr lang="en-US" altLang="ja-JP" sz="2400" b="1" kern="0" noProof="0" dirty="0" smtClean="0">
                <a:latin typeface="Batang" pitchFamily="18" charset="-127"/>
                <a:ea typeface="Batang" pitchFamily="18" charset="-127"/>
              </a:rPr>
              <a:t>f</a:t>
            </a:r>
            <a:r>
              <a:rPr kumimoji="1" lang="en-US" altLang="ja-JP" sz="2400" b="1" i="0" u="none" strike="noStrike" kern="0" cap="none" spc="0" normalizeH="0" baseline="-25000" noProof="0" dirty="0" smtClean="0">
                <a:ln>
                  <a:noFill/>
                </a:ln>
                <a:solidFill>
                  <a:schemeClr val="tx1"/>
                </a:solidFill>
                <a:effectLst/>
                <a:uLnTx/>
                <a:uFillTx/>
                <a:latin typeface="Batang" pitchFamily="18" charset="-127"/>
                <a:ea typeface="Batang" pitchFamily="18" charset="-127"/>
              </a:rPr>
              <a:t>1…</a:t>
            </a:r>
            <a:r>
              <a:rPr lang="en-US" altLang="ja-JP" sz="2400" b="1" kern="0" dirty="0" smtClean="0">
                <a:latin typeface="Batang" pitchFamily="18" charset="-127"/>
                <a:ea typeface="Batang" pitchFamily="18" charset="-127"/>
              </a:rPr>
              <a:t>f</a:t>
            </a:r>
            <a:r>
              <a:rPr lang="en-US" altLang="ja-JP" sz="2400" b="1" kern="0" baseline="-25000" dirty="0" smtClean="0">
                <a:latin typeface="Batang" pitchFamily="18" charset="-127"/>
                <a:ea typeface="Batang" pitchFamily="18" charset="-127"/>
              </a:rPr>
              <a:t>n</a:t>
            </a:r>
          </a:p>
        </p:txBody>
      </p:sp>
      <p:sp>
        <p:nvSpPr>
          <p:cNvPr id="65" name="コンテンツ プレースホルダ 2"/>
          <p:cNvSpPr txBox="1">
            <a:spLocks/>
          </p:cNvSpPr>
          <p:nvPr/>
        </p:nvSpPr>
        <p:spPr bwMode="auto">
          <a:xfrm>
            <a:off x="3904878" y="3893653"/>
            <a:ext cx="792088"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en-US" altLang="ja-JP" sz="2800" b="1" kern="0" dirty="0" smtClean="0">
                <a:latin typeface="Batang" pitchFamily="18" charset="-127"/>
                <a:ea typeface="Batang" pitchFamily="18" charset="-127"/>
              </a:rPr>
              <a:t>s</a:t>
            </a:r>
            <a:r>
              <a:rPr lang="en-US" altLang="ja-JP" sz="2800" b="1" kern="0" baseline="-25000" dirty="0" smtClean="0">
                <a:latin typeface="Batang" pitchFamily="18" charset="-127"/>
                <a:ea typeface="Batang" pitchFamily="18" charset="-127"/>
              </a:rPr>
              <a:t>2</a:t>
            </a:r>
            <a:endParaRPr kumimoji="1" lang="en-US" altLang="ja-JP" sz="2800" b="1" i="0" u="none" strike="noStrike" kern="0" cap="none" spc="0" normalizeH="0" baseline="-25000" noProof="0" dirty="0" smtClean="0">
              <a:ln>
                <a:noFill/>
              </a:ln>
              <a:solidFill>
                <a:schemeClr val="tx1"/>
              </a:solidFill>
              <a:effectLst/>
              <a:uLnTx/>
              <a:uFillTx/>
              <a:latin typeface="Batang" pitchFamily="18" charset="-127"/>
              <a:ea typeface="Batang" pitchFamily="18" charset="-127"/>
            </a:endParaRPr>
          </a:p>
        </p:txBody>
      </p:sp>
      <p:sp>
        <p:nvSpPr>
          <p:cNvPr id="66" name="コンテンツ プレースホルダ 2"/>
          <p:cNvSpPr txBox="1">
            <a:spLocks/>
          </p:cNvSpPr>
          <p:nvPr/>
        </p:nvSpPr>
        <p:spPr bwMode="auto">
          <a:xfrm>
            <a:off x="6785198" y="3893554"/>
            <a:ext cx="792088"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en-US" altLang="ja-JP" sz="2800" b="1" kern="0" dirty="0" smtClean="0">
                <a:latin typeface="Batang" pitchFamily="18" charset="-127"/>
                <a:ea typeface="Batang" pitchFamily="18" charset="-127"/>
              </a:rPr>
              <a:t>s</a:t>
            </a:r>
            <a:r>
              <a:rPr lang="en-US" altLang="ja-JP" sz="2800" b="1" kern="0" baseline="-25000" dirty="0" smtClean="0">
                <a:latin typeface="Batang" pitchFamily="18" charset="-127"/>
                <a:ea typeface="Batang" pitchFamily="18" charset="-127"/>
              </a:rPr>
              <a:t>3</a:t>
            </a:r>
            <a:endParaRPr kumimoji="1" lang="en-US" altLang="ja-JP" sz="2800" b="1" i="0" u="none" strike="noStrike" kern="0" cap="none" spc="0" normalizeH="0" baseline="-25000" noProof="0" dirty="0" smtClean="0">
              <a:ln>
                <a:noFill/>
              </a:ln>
              <a:solidFill>
                <a:schemeClr val="tx1"/>
              </a:solidFill>
              <a:effectLst/>
              <a:uLnTx/>
              <a:uFillTx/>
              <a:latin typeface="Batang" pitchFamily="18" charset="-127"/>
              <a:ea typeface="Batang" pitchFamily="18" charset="-127"/>
            </a:endParaRPr>
          </a:p>
        </p:txBody>
      </p:sp>
      <p:sp>
        <p:nvSpPr>
          <p:cNvPr id="67" name="コンテンツ プレースホルダ 2"/>
          <p:cNvSpPr txBox="1">
            <a:spLocks/>
          </p:cNvSpPr>
          <p:nvPr/>
        </p:nvSpPr>
        <p:spPr bwMode="auto">
          <a:xfrm>
            <a:off x="3630562" y="4303300"/>
            <a:ext cx="101344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fontAlgn="base">
              <a:spcBef>
                <a:spcPct val="20000"/>
              </a:spcBef>
              <a:spcAft>
                <a:spcPct val="0"/>
              </a:spcAft>
              <a:defRPr/>
            </a:pPr>
            <a:r>
              <a:rPr lang="en-US" altLang="ja-JP" sz="2400" b="1" kern="0" noProof="0" dirty="0" smtClean="0">
                <a:latin typeface="Batang" pitchFamily="18" charset="-127"/>
                <a:ea typeface="Batang" pitchFamily="18" charset="-127"/>
              </a:rPr>
              <a:t>f</a:t>
            </a:r>
            <a:r>
              <a:rPr kumimoji="1" lang="en-US" altLang="ja-JP" sz="2400" b="1" i="0" u="none" strike="noStrike" kern="0" cap="none" spc="0" normalizeH="0" baseline="-25000" noProof="0" dirty="0" smtClean="0">
                <a:ln>
                  <a:noFill/>
                </a:ln>
                <a:solidFill>
                  <a:schemeClr val="tx1"/>
                </a:solidFill>
                <a:effectLst/>
                <a:uLnTx/>
                <a:uFillTx/>
                <a:latin typeface="Batang" pitchFamily="18" charset="-127"/>
                <a:ea typeface="Batang" pitchFamily="18" charset="-127"/>
              </a:rPr>
              <a:t>1…</a:t>
            </a:r>
            <a:r>
              <a:rPr lang="en-US" altLang="ja-JP" sz="2400" b="1" kern="0" dirty="0" smtClean="0">
                <a:latin typeface="Batang" pitchFamily="18" charset="-127"/>
                <a:ea typeface="Batang" pitchFamily="18" charset="-127"/>
              </a:rPr>
              <a:t>f</a:t>
            </a:r>
            <a:r>
              <a:rPr lang="en-US" altLang="ja-JP" sz="2400" b="1" kern="0" baseline="-25000" dirty="0" smtClean="0">
                <a:latin typeface="Batang" pitchFamily="18" charset="-127"/>
                <a:ea typeface="Batang" pitchFamily="18" charset="-127"/>
              </a:rPr>
              <a:t>n</a:t>
            </a:r>
          </a:p>
        </p:txBody>
      </p:sp>
      <p:sp>
        <p:nvSpPr>
          <p:cNvPr id="68" name="コンテンツ プレースホルダ 2"/>
          <p:cNvSpPr txBox="1">
            <a:spLocks/>
          </p:cNvSpPr>
          <p:nvPr/>
        </p:nvSpPr>
        <p:spPr bwMode="auto">
          <a:xfrm>
            <a:off x="6654898" y="4312825"/>
            <a:ext cx="101344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fontAlgn="base">
              <a:spcBef>
                <a:spcPct val="20000"/>
              </a:spcBef>
              <a:spcAft>
                <a:spcPct val="0"/>
              </a:spcAft>
              <a:defRPr/>
            </a:pPr>
            <a:r>
              <a:rPr lang="en-US" altLang="ja-JP" sz="2400" b="1" kern="0" noProof="0" dirty="0" smtClean="0">
                <a:latin typeface="Batang" pitchFamily="18" charset="-127"/>
                <a:ea typeface="Batang" pitchFamily="18" charset="-127"/>
              </a:rPr>
              <a:t>f</a:t>
            </a:r>
            <a:r>
              <a:rPr kumimoji="1" lang="en-US" altLang="ja-JP" sz="2400" b="1" i="0" u="none" strike="noStrike" kern="0" cap="none" spc="0" normalizeH="0" baseline="-25000" noProof="0" dirty="0" smtClean="0">
                <a:ln>
                  <a:noFill/>
                </a:ln>
                <a:solidFill>
                  <a:schemeClr val="tx1"/>
                </a:solidFill>
                <a:effectLst/>
                <a:uLnTx/>
                <a:uFillTx/>
                <a:latin typeface="Batang" pitchFamily="18" charset="-127"/>
                <a:ea typeface="Batang" pitchFamily="18" charset="-127"/>
              </a:rPr>
              <a:t>1…</a:t>
            </a:r>
            <a:r>
              <a:rPr lang="en-US" altLang="ja-JP" sz="2400" b="1" kern="0" dirty="0" smtClean="0">
                <a:latin typeface="Batang" pitchFamily="18" charset="-127"/>
                <a:ea typeface="Batang" pitchFamily="18" charset="-127"/>
              </a:rPr>
              <a:t>f</a:t>
            </a:r>
            <a:r>
              <a:rPr lang="en-US" altLang="ja-JP" sz="2400" b="1" kern="0" baseline="-25000" dirty="0" smtClean="0">
                <a:latin typeface="Batang" pitchFamily="18" charset="-127"/>
                <a:ea typeface="Batang" pitchFamily="18" charset="-127"/>
              </a:rPr>
              <a:t>n</a:t>
            </a:r>
          </a:p>
        </p:txBody>
      </p:sp>
      <p:sp>
        <p:nvSpPr>
          <p:cNvPr id="69" name="コンテンツ プレースホルダ 2"/>
          <p:cNvSpPr txBox="1">
            <a:spLocks/>
          </p:cNvSpPr>
          <p:nvPr/>
        </p:nvSpPr>
        <p:spPr bwMode="auto">
          <a:xfrm>
            <a:off x="2531392" y="4619907"/>
            <a:ext cx="672455" cy="41299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en-US" altLang="ja-JP" b="1" kern="0" dirty="0" err="1" smtClean="0">
                <a:latin typeface="Batang" pitchFamily="18" charset="-127"/>
                <a:ea typeface="Batang" pitchFamily="18" charset="-127"/>
              </a:rPr>
              <a:t>l</a:t>
            </a:r>
            <a:r>
              <a:rPr lang="en-US" altLang="ja-JP" b="1" kern="0" baseline="-25000" dirty="0" err="1" smtClean="0">
                <a:latin typeface="Batang" pitchFamily="18" charset="-127"/>
                <a:ea typeface="Batang" pitchFamily="18" charset="-127"/>
              </a:rPr>
              <a:t>begin</a:t>
            </a:r>
            <a:endParaRPr lang="en-US" altLang="ja-JP" b="1" kern="0" baseline="-25000" dirty="0" smtClean="0">
              <a:latin typeface="Batang" pitchFamily="18" charset="-127"/>
              <a:ea typeface="Batang" pitchFamily="18" charset="-127"/>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1" lang="en-US" altLang="ja-JP" b="1" i="0" u="none" strike="noStrike" kern="0" cap="none" spc="0" normalizeH="0" baseline="-25000" noProof="0" dirty="0" smtClean="0">
              <a:ln>
                <a:noFill/>
              </a:ln>
              <a:solidFill>
                <a:schemeClr val="tx1"/>
              </a:solidFill>
              <a:effectLst/>
              <a:uLnTx/>
              <a:uFillTx/>
              <a:latin typeface="Batang" pitchFamily="18" charset="-127"/>
              <a:ea typeface="Batang" pitchFamily="18" charset="-127"/>
            </a:endParaRPr>
          </a:p>
        </p:txBody>
      </p:sp>
      <p:sp>
        <p:nvSpPr>
          <p:cNvPr id="70" name="コンテンツ プレースホルダ 2"/>
          <p:cNvSpPr txBox="1">
            <a:spLocks/>
          </p:cNvSpPr>
          <p:nvPr/>
        </p:nvSpPr>
        <p:spPr bwMode="auto">
          <a:xfrm>
            <a:off x="2536726" y="4902606"/>
            <a:ext cx="595114" cy="41299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en-US" altLang="ja-JP" b="1" kern="0" dirty="0" smtClean="0">
                <a:latin typeface="Batang" pitchFamily="18" charset="-127"/>
                <a:ea typeface="Batang" pitchFamily="18" charset="-127"/>
              </a:rPr>
              <a:t>l</a:t>
            </a:r>
            <a:r>
              <a:rPr lang="en-US" altLang="ja-JP" b="1" kern="0" baseline="-25000" dirty="0" smtClean="0">
                <a:latin typeface="Batang" pitchFamily="18" charset="-127"/>
                <a:ea typeface="Batang" pitchFamily="18" charset="-127"/>
              </a:rPr>
              <a:t>end</a:t>
            </a:r>
            <a:endParaRPr kumimoji="1" lang="en-US" altLang="ja-JP" b="1" i="0" u="none" strike="noStrike" kern="0" cap="none" spc="0" normalizeH="0" baseline="-25000" noProof="0" dirty="0" smtClean="0">
              <a:ln>
                <a:noFill/>
              </a:ln>
              <a:solidFill>
                <a:schemeClr val="tx1"/>
              </a:solidFill>
              <a:effectLst/>
              <a:uLnTx/>
              <a:uFillTx/>
              <a:latin typeface="Batang" pitchFamily="18" charset="-127"/>
              <a:ea typeface="Batang" pitchFamily="18" charset="-127"/>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 16"/>
          <p:cNvSpPr/>
          <p:nvPr/>
        </p:nvSpPr>
        <p:spPr>
          <a:xfrm>
            <a:off x="4572000" y="4077072"/>
            <a:ext cx="4248472" cy="1944216"/>
          </a:xfrm>
          <a:prstGeom prst="roundRect">
            <a:avLst/>
          </a:prstGeom>
          <a:gradFill>
            <a:gsLst>
              <a:gs pos="0">
                <a:schemeClr val="accent1"/>
              </a:gs>
              <a:gs pos="35000">
                <a:schemeClr val="accent1"/>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16" name="角丸四角形 15"/>
          <p:cNvSpPr/>
          <p:nvPr/>
        </p:nvSpPr>
        <p:spPr>
          <a:xfrm>
            <a:off x="539552" y="4437112"/>
            <a:ext cx="3888432" cy="1584176"/>
          </a:xfrm>
          <a:prstGeom prst="roundRect">
            <a:avLst/>
          </a:prstGeom>
          <a:gradFill>
            <a:gsLst>
              <a:gs pos="0">
                <a:schemeClr val="accent1"/>
              </a:gs>
              <a:gs pos="35000">
                <a:schemeClr val="accent1"/>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sz="3200" dirty="0" smtClean="0"/>
              <a:t>３．欠陥修正と対応するコミットの取得</a:t>
            </a:r>
            <a:r>
              <a:rPr kumimoji="1" lang="en-US" altLang="ja-JP" sz="3200" dirty="0" smtClean="0"/>
              <a:t>	</a:t>
            </a:r>
            <a:endParaRPr kumimoji="1" lang="ja-JP" altLang="en-US" sz="3200"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9</a:t>
            </a:fld>
            <a:endParaRPr kumimoji="1" lang="ja-JP" altLang="en-US"/>
          </a:p>
        </p:txBody>
      </p:sp>
      <p:sp>
        <p:nvSpPr>
          <p:cNvPr id="6" name="コンテンツ プレースホルダ 2"/>
          <p:cNvSpPr txBox="1">
            <a:spLocks/>
          </p:cNvSpPr>
          <p:nvPr/>
        </p:nvSpPr>
        <p:spPr bwMode="auto">
          <a:xfrm>
            <a:off x="457200" y="1268859"/>
            <a:ext cx="8229600" cy="136805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欠陥を含むコードの位置を特定することは困難</a:t>
            </a:r>
            <a:endParaRPr kumimoji="1" lang="en-US" altLang="ja-JP" sz="2800" b="0" i="0" u="none" strike="noStrike" kern="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lang="ja-JP" altLang="en-US" sz="2400" kern="0" dirty="0" smtClean="0"/>
              <a:t>修正済みのバグレポートを取得し，欠陥が修正されたコード全てを</a:t>
            </a:r>
            <a:r>
              <a:rPr lang="ja-JP" altLang="en-US" sz="2400" u="sng" kern="0" dirty="0" smtClean="0">
                <a:solidFill>
                  <a:schemeClr val="accent2"/>
                </a:solidFill>
              </a:rPr>
              <a:t>欠陥コード</a:t>
            </a:r>
            <a:r>
              <a:rPr lang="en-US" altLang="ja-JP" sz="2400" u="sng" kern="0" dirty="0" smtClean="0">
                <a:solidFill>
                  <a:schemeClr val="accent2"/>
                </a:solidFill>
              </a:rPr>
              <a:t>(Buggy Code)</a:t>
            </a:r>
            <a:r>
              <a:rPr lang="ja-JP" altLang="en-US" sz="2400" kern="0" dirty="0" smtClean="0"/>
              <a:t>とする</a:t>
            </a:r>
            <a:endParaRPr lang="en-US" altLang="ja-JP" sz="2400" kern="0" dirty="0" smtClean="0"/>
          </a:p>
        </p:txBody>
      </p:sp>
      <p:graphicFrame>
        <p:nvGraphicFramePr>
          <p:cNvPr id="7" name="表 6"/>
          <p:cNvGraphicFramePr>
            <a:graphicFrameLocks noGrp="1"/>
          </p:cNvGraphicFramePr>
          <p:nvPr/>
        </p:nvGraphicFramePr>
        <p:xfrm>
          <a:off x="827584" y="4797152"/>
          <a:ext cx="3384375" cy="1097280"/>
        </p:xfrm>
        <a:graphic>
          <a:graphicData uri="http://schemas.openxmlformats.org/drawingml/2006/table">
            <a:tbl>
              <a:tblPr firstRow="1" bandRow="1">
                <a:tableStyleId>{5C22544A-7EE6-4342-B048-85BDC9FD1C3A}</a:tableStyleId>
              </a:tblPr>
              <a:tblGrid>
                <a:gridCol w="936103"/>
                <a:gridCol w="1152128"/>
                <a:gridCol w="1296144"/>
              </a:tblGrid>
              <a:tr h="270030">
                <a:tc>
                  <a:txBody>
                    <a:bodyPr/>
                    <a:lstStyle/>
                    <a:p>
                      <a:r>
                        <a:rPr kumimoji="1" lang="ja-JP" altLang="en-US" sz="1200" dirty="0" smtClean="0">
                          <a:solidFill>
                            <a:sysClr val="windowText" lastClr="000000"/>
                          </a:solidFill>
                        </a:rPr>
                        <a:t>欠陥</a:t>
                      </a:r>
                      <a:r>
                        <a:rPr kumimoji="1" lang="en-US" altLang="ja-JP" sz="1200" dirty="0" smtClean="0">
                          <a:solidFill>
                            <a:sysClr val="windowText" lastClr="000000"/>
                          </a:solidFill>
                        </a:rPr>
                        <a:t>ID</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solidFill>
                            <a:sysClr val="windowText" lastClr="000000"/>
                          </a:solidFill>
                        </a:rPr>
                        <a:t>状態</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solidFill>
                            <a:sysClr val="windowText" lastClr="000000"/>
                          </a:solidFill>
                        </a:rPr>
                        <a:t>詳細</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0030">
                <a:tc>
                  <a:txBody>
                    <a:bodyPr/>
                    <a:lstStyle/>
                    <a:p>
                      <a:r>
                        <a:rPr kumimoji="1" lang="en-US" altLang="ja-JP" sz="1200" dirty="0" smtClean="0">
                          <a:solidFill>
                            <a:sysClr val="windowText" lastClr="000000"/>
                          </a:solidFill>
                        </a:rPr>
                        <a:t>10001</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200" dirty="0" smtClean="0">
                          <a:solidFill>
                            <a:sysClr val="windowText" lastClr="000000"/>
                          </a:solidFill>
                        </a:rPr>
                        <a:t>RESOLVED</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solidFill>
                            <a:sysClr val="windowText" lastClr="000000"/>
                          </a:solidFill>
                        </a:rPr>
                        <a:t>・・・</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0030">
                <a:tc>
                  <a:txBody>
                    <a:bodyPr/>
                    <a:lstStyle/>
                    <a:p>
                      <a:r>
                        <a:rPr kumimoji="1" lang="en-US" altLang="ja-JP" sz="1200" dirty="0" smtClean="0">
                          <a:solidFill>
                            <a:sysClr val="windowText" lastClr="000000"/>
                          </a:solidFill>
                        </a:rPr>
                        <a:t>10002</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200" dirty="0" smtClean="0">
                          <a:solidFill>
                            <a:sysClr val="windowText" lastClr="000000"/>
                          </a:solidFill>
                        </a:rPr>
                        <a:t>RESOLVED</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solidFill>
                            <a:sysClr val="windowText" lastClr="000000"/>
                          </a:solidFill>
                        </a:rPr>
                        <a:t>・・・</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0030">
                <a:tc>
                  <a:txBody>
                    <a:bodyPr/>
                    <a:lstStyle/>
                    <a:p>
                      <a:r>
                        <a:rPr kumimoji="1" lang="ja-JP" altLang="en-US" sz="1200" dirty="0" smtClean="0">
                          <a:solidFill>
                            <a:sysClr val="windowText" lastClr="000000"/>
                          </a:solidFill>
                        </a:rPr>
                        <a:t>・・・</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solidFill>
                            <a:sysClr val="windowText" lastClr="000000"/>
                          </a:solidFill>
                        </a:rPr>
                        <a:t>・・・</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solidFill>
                            <a:sysClr val="windowText" lastClr="000000"/>
                          </a:solidFill>
                        </a:rPr>
                        <a:t>・・・</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9" name="テキスト ボックス 8"/>
          <p:cNvSpPr txBox="1"/>
          <p:nvPr/>
        </p:nvSpPr>
        <p:spPr>
          <a:xfrm>
            <a:off x="4765928" y="4270236"/>
            <a:ext cx="3960440" cy="1677382"/>
          </a:xfrm>
          <a:prstGeom prst="rect">
            <a:avLst/>
          </a:prstGeom>
          <a:solidFill>
            <a:schemeClr val="bg1"/>
          </a:solidFill>
          <a:ln>
            <a:solidFill>
              <a:schemeClr val="tx1"/>
            </a:solidFill>
          </a:ln>
        </p:spPr>
        <p:txBody>
          <a:bodyPr wrap="square" rtlCol="0">
            <a:spAutoFit/>
          </a:bodyPr>
          <a:lstStyle/>
          <a:p>
            <a:r>
              <a:rPr lang="en-US" altLang="ja-JP" sz="1200" dirty="0" smtClean="0"/>
              <a:t>------------------------------------------------------------------------</a:t>
            </a:r>
          </a:p>
          <a:p>
            <a:r>
              <a:rPr lang="en-US" altLang="ja-JP" sz="1200" dirty="0" smtClean="0"/>
              <a:t>r201 </a:t>
            </a:r>
            <a:r>
              <a:rPr lang="ja-JP" altLang="en-US" sz="1200" dirty="0" smtClean="0"/>
              <a:t>　</a:t>
            </a:r>
            <a:r>
              <a:rPr lang="en-US" altLang="ja-JP" sz="1200" dirty="0" smtClean="0"/>
              <a:t>| </a:t>
            </a:r>
            <a:r>
              <a:rPr lang="en-US" altLang="ja-JP" sz="1200" dirty="0" err="1" smtClean="0"/>
              <a:t>authorName</a:t>
            </a:r>
            <a:r>
              <a:rPr lang="ja-JP" altLang="en-US" sz="1200" dirty="0" smtClean="0"/>
              <a:t>  </a:t>
            </a:r>
            <a:r>
              <a:rPr lang="en-US" altLang="ja-JP" sz="1200" dirty="0" smtClean="0"/>
              <a:t>| 2009-01-01 </a:t>
            </a:r>
          </a:p>
          <a:p>
            <a:endParaRPr lang="en-US" altLang="ja-JP" sz="400" dirty="0" smtClean="0"/>
          </a:p>
          <a:p>
            <a:r>
              <a:rPr lang="en-US" altLang="ja-JP" sz="1200" dirty="0" smtClean="0"/>
              <a:t>add feature: </a:t>
            </a:r>
            <a:r>
              <a:rPr lang="ja-JP" altLang="en-US" sz="1200" dirty="0" smtClean="0"/>
              <a:t>・・・・</a:t>
            </a:r>
            <a:endParaRPr lang="en-US" altLang="ja-JP" sz="1200" dirty="0" smtClean="0"/>
          </a:p>
          <a:p>
            <a:endParaRPr lang="en-US" altLang="ja-JP" sz="600" dirty="0" smtClean="0"/>
          </a:p>
          <a:p>
            <a:r>
              <a:rPr lang="en-US" altLang="ja-JP" sz="1200" dirty="0" smtClean="0"/>
              <a:t>------------------------------------------------------------------------</a:t>
            </a:r>
          </a:p>
          <a:p>
            <a:r>
              <a:rPr lang="en-US" altLang="ja-JP" sz="1200" dirty="0" smtClean="0"/>
              <a:t>r202</a:t>
            </a:r>
            <a:r>
              <a:rPr lang="ja-JP" altLang="en-US" sz="1200" dirty="0" smtClean="0"/>
              <a:t>　</a:t>
            </a:r>
            <a:r>
              <a:rPr lang="en-US" altLang="ja-JP" sz="1200" dirty="0" smtClean="0"/>
              <a:t> | </a:t>
            </a:r>
            <a:r>
              <a:rPr lang="en-US" altLang="ja-JP" sz="1200" dirty="0" err="1" smtClean="0"/>
              <a:t>authorName</a:t>
            </a:r>
            <a:r>
              <a:rPr lang="en-US" altLang="ja-JP" sz="1200" dirty="0" smtClean="0"/>
              <a:t>  | 2009-02-01 </a:t>
            </a:r>
          </a:p>
          <a:p>
            <a:endParaRPr lang="en-US" altLang="ja-JP" sz="800" dirty="0" smtClean="0"/>
          </a:p>
          <a:p>
            <a:r>
              <a:rPr lang="en-US" altLang="ja-JP" sz="1200" dirty="0" smtClean="0"/>
              <a:t>bug fixed: #10002 </a:t>
            </a:r>
          </a:p>
          <a:p>
            <a:r>
              <a:rPr lang="en-US" altLang="ja-JP" sz="1200" dirty="0" smtClean="0"/>
              <a:t>------------------------------------------------------------------------</a:t>
            </a:r>
          </a:p>
        </p:txBody>
      </p:sp>
      <p:sp>
        <p:nvSpPr>
          <p:cNvPr id="10" name="角丸四角形 9"/>
          <p:cNvSpPr/>
          <p:nvPr/>
        </p:nvSpPr>
        <p:spPr>
          <a:xfrm>
            <a:off x="4804296" y="5172432"/>
            <a:ext cx="432048" cy="216024"/>
          </a:xfrm>
          <a:prstGeom prst="round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4067944" y="6165304"/>
            <a:ext cx="3240360" cy="369332"/>
          </a:xfrm>
          <a:prstGeom prst="rect">
            <a:avLst/>
          </a:prstGeom>
          <a:noFill/>
        </p:spPr>
        <p:txBody>
          <a:bodyPr wrap="square" rtlCol="0">
            <a:spAutoFit/>
          </a:bodyPr>
          <a:lstStyle/>
          <a:p>
            <a:r>
              <a:rPr kumimoji="1" lang="ja-JP" altLang="en-US" dirty="0" smtClean="0"/>
              <a:t>コミットログを解析して対応付け</a:t>
            </a:r>
            <a:endParaRPr kumimoji="1" lang="ja-JP" altLang="en-US" sz="1400" dirty="0"/>
          </a:p>
        </p:txBody>
      </p:sp>
      <p:sp>
        <p:nvSpPr>
          <p:cNvPr id="13" name="角丸四角形 12"/>
          <p:cNvSpPr/>
          <p:nvPr/>
        </p:nvSpPr>
        <p:spPr>
          <a:xfrm>
            <a:off x="5049004" y="4975076"/>
            <a:ext cx="1016276" cy="216024"/>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rPr>
              <a:t>リビジョン番号</a:t>
            </a:r>
            <a:endParaRPr kumimoji="1" lang="ja-JP" altLang="en-US" sz="1050" dirty="0">
              <a:solidFill>
                <a:schemeClr val="tx1"/>
              </a:solidFill>
            </a:endParaRPr>
          </a:p>
        </p:txBody>
      </p:sp>
      <p:sp>
        <p:nvSpPr>
          <p:cNvPr id="14" name="コンテンツ プレースホルダ 2"/>
          <p:cNvSpPr>
            <a:spLocks noGrp="1"/>
          </p:cNvSpPr>
          <p:nvPr>
            <p:ph idx="1"/>
          </p:nvPr>
        </p:nvSpPr>
        <p:spPr>
          <a:xfrm>
            <a:off x="403156" y="2508136"/>
            <a:ext cx="8229600" cy="1368053"/>
          </a:xfrm>
        </p:spPr>
        <p:txBody>
          <a:bodyPr/>
          <a:lstStyle/>
          <a:p>
            <a:r>
              <a:rPr kumimoji="1" lang="en-US" altLang="ja-JP" sz="2800" dirty="0" smtClean="0"/>
              <a:t>Buggy Code</a:t>
            </a:r>
            <a:r>
              <a:rPr kumimoji="1" lang="ja-JP" altLang="en-US" sz="2800" dirty="0" smtClean="0"/>
              <a:t>を取得するために，リポジトリから欠陥が修正されたコミットとバグレポートを対応付けを実行</a:t>
            </a:r>
            <a:endParaRPr kumimoji="1" lang="en-US" altLang="ja-JP" sz="2800" dirty="0" smtClean="0"/>
          </a:p>
        </p:txBody>
      </p:sp>
      <p:sp>
        <p:nvSpPr>
          <p:cNvPr id="15" name="角丸四角形 14"/>
          <p:cNvSpPr/>
          <p:nvPr/>
        </p:nvSpPr>
        <p:spPr>
          <a:xfrm>
            <a:off x="1346880" y="4296524"/>
            <a:ext cx="2088232" cy="288032"/>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欠陥管理システム</a:t>
            </a:r>
            <a:endParaRPr kumimoji="1" lang="ja-JP" altLang="en-US" dirty="0"/>
          </a:p>
        </p:txBody>
      </p:sp>
      <p:sp>
        <p:nvSpPr>
          <p:cNvPr id="19" name="角丸四角形 18"/>
          <p:cNvSpPr/>
          <p:nvPr/>
        </p:nvSpPr>
        <p:spPr>
          <a:xfrm>
            <a:off x="5459720" y="3928864"/>
            <a:ext cx="2520280" cy="288032"/>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リポジトリのコミットログ</a:t>
            </a:r>
            <a:endParaRPr kumimoji="1" lang="ja-JP" altLang="en-US" dirty="0"/>
          </a:p>
        </p:txBody>
      </p:sp>
      <p:sp>
        <p:nvSpPr>
          <p:cNvPr id="24" name="フリーフォーム 23"/>
          <p:cNvSpPr/>
          <p:nvPr/>
        </p:nvSpPr>
        <p:spPr>
          <a:xfrm>
            <a:off x="1089660" y="5593080"/>
            <a:ext cx="4099560" cy="866140"/>
          </a:xfrm>
          <a:custGeom>
            <a:avLst/>
            <a:gdLst>
              <a:gd name="connsiteX0" fmla="*/ 0 w 4099560"/>
              <a:gd name="connsiteY0" fmla="*/ 0 h 866140"/>
              <a:gd name="connsiteX1" fmla="*/ 2072640 w 4099560"/>
              <a:gd name="connsiteY1" fmla="*/ 845820 h 866140"/>
              <a:gd name="connsiteX2" fmla="*/ 4099560 w 4099560"/>
              <a:gd name="connsiteY2" fmla="*/ 121920 h 866140"/>
            </a:gdLst>
            <a:ahLst/>
            <a:cxnLst>
              <a:cxn ang="0">
                <a:pos x="connsiteX0" y="connsiteY0"/>
              </a:cxn>
              <a:cxn ang="0">
                <a:pos x="connsiteX1" y="connsiteY1"/>
              </a:cxn>
              <a:cxn ang="0">
                <a:pos x="connsiteX2" y="connsiteY2"/>
              </a:cxn>
            </a:cxnLst>
            <a:rect l="l" t="t" r="r" b="b"/>
            <a:pathLst>
              <a:path w="4099560" h="866140">
                <a:moveTo>
                  <a:pt x="0" y="0"/>
                </a:moveTo>
                <a:cubicBezTo>
                  <a:pt x="694690" y="412750"/>
                  <a:pt x="1389380" y="825500"/>
                  <a:pt x="2072640" y="845820"/>
                </a:cubicBezTo>
                <a:cubicBezTo>
                  <a:pt x="2755900" y="866140"/>
                  <a:pt x="3427730" y="494030"/>
                  <a:pt x="4099560" y="121920"/>
                </a:cubicBezTo>
              </a:path>
            </a:pathLst>
          </a:custGeom>
          <a:ln w="25400">
            <a:solidFill>
              <a:schemeClr val="tx1"/>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角丸四角形 17"/>
          <p:cNvSpPr/>
          <p:nvPr/>
        </p:nvSpPr>
        <p:spPr>
          <a:xfrm>
            <a:off x="5508104" y="5482394"/>
            <a:ext cx="576064" cy="216024"/>
          </a:xfrm>
          <a:prstGeom prst="round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角丸四角形 21"/>
          <p:cNvSpPr/>
          <p:nvPr/>
        </p:nvSpPr>
        <p:spPr>
          <a:xfrm>
            <a:off x="6057336" y="5380836"/>
            <a:ext cx="2331088" cy="280412"/>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rPr>
              <a:t>欠陥</a:t>
            </a:r>
            <a:r>
              <a:rPr lang="en-US" altLang="ja-JP" sz="1400" dirty="0" smtClean="0">
                <a:solidFill>
                  <a:schemeClr val="tx1"/>
                </a:solidFill>
              </a:rPr>
              <a:t>ID</a:t>
            </a:r>
            <a:r>
              <a:rPr lang="ja-JP" altLang="en-US" sz="1400" dirty="0" smtClean="0">
                <a:solidFill>
                  <a:schemeClr val="tx1"/>
                </a:solidFill>
              </a:rPr>
              <a:t>がコミットログに記述</a:t>
            </a:r>
            <a:endParaRPr lang="ja-JP" altLang="en-US" sz="1400"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el-BlueMonday-white">
  <a:themeElements>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new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new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new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new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new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new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new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new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new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new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new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new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Rinko</Template>
  <TotalTime>19018</TotalTime>
  <Words>1868</Words>
  <Application>Microsoft Office PowerPoint</Application>
  <PresentationFormat>画面に合わせる (4:3)</PresentationFormat>
  <Paragraphs>356</Paragraphs>
  <Slides>24</Slides>
  <Notes>24</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24</vt:i4>
      </vt:variant>
    </vt:vector>
  </HeadingPairs>
  <TitlesOfParts>
    <vt:vector size="26" baseType="lpstr">
      <vt:lpstr>Sel-BlueMonday-white</vt:lpstr>
      <vt:lpstr>数式</vt:lpstr>
      <vt:lpstr>コードの生存期間を考慮したコードクローンと欠陥修正の関係調査</vt:lpstr>
      <vt:lpstr>概要</vt:lpstr>
      <vt:lpstr>背景：コードクローンとは</vt:lpstr>
      <vt:lpstr>背景：欠陥管理システム</vt:lpstr>
      <vt:lpstr>背景：コードクローンと欠陥の関係</vt:lpstr>
      <vt:lpstr>既存研究      </vt:lpstr>
      <vt:lpstr>１．過去のソースコードのスナップショットを取得</vt:lpstr>
      <vt:lpstr>２．コードクローン検出</vt:lpstr>
      <vt:lpstr>３．欠陥修正と対応するコミットの取得 </vt:lpstr>
      <vt:lpstr>４．欠陥修正に含まれるクローンの割合を算出</vt:lpstr>
      <vt:lpstr>既存手法の問題点    (1/2)</vt:lpstr>
      <vt:lpstr>既存手法の問題点    (2/2)</vt:lpstr>
      <vt:lpstr>研究内容</vt:lpstr>
      <vt:lpstr>クローンの生存期間の取得方法</vt:lpstr>
      <vt:lpstr>コード片の変更の判定・生存期間の算出</vt:lpstr>
      <vt:lpstr>変更の有無の判定</vt:lpstr>
      <vt:lpstr>適用実験</vt:lpstr>
      <vt:lpstr>実験結果：生存期間の抽出</vt:lpstr>
      <vt:lpstr>実験結果：欠陥修正に含まれるクローンの分布</vt:lpstr>
      <vt:lpstr>実験結果：欠陥修正に含まれるクローンの分布</vt:lpstr>
      <vt:lpstr>考察       (1/2)</vt:lpstr>
      <vt:lpstr>考察       (2/2)</vt:lpstr>
      <vt:lpstr>まとめ</vt:lpstr>
      <vt:lpstr>スライド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a-saitoh</dc:creator>
  <cp:lastModifiedBy>a-saitoh</cp:lastModifiedBy>
  <cp:revision>815</cp:revision>
  <dcterms:created xsi:type="dcterms:W3CDTF">2010-05-24T02:21:26Z</dcterms:created>
  <dcterms:modified xsi:type="dcterms:W3CDTF">2010-10-18T03:08:34Z</dcterms:modified>
</cp:coreProperties>
</file>