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88" r:id="rId5"/>
    <p:sldId id="259" r:id="rId6"/>
    <p:sldId id="260" r:id="rId7"/>
    <p:sldId id="285" r:id="rId8"/>
    <p:sldId id="275" r:id="rId9"/>
    <p:sldId id="262" r:id="rId10"/>
    <p:sldId id="261" r:id="rId11"/>
    <p:sldId id="286" r:id="rId12"/>
    <p:sldId id="290" r:id="rId13"/>
    <p:sldId id="282" r:id="rId14"/>
    <p:sldId id="269" r:id="rId15"/>
    <p:sldId id="270" r:id="rId16"/>
    <p:sldId id="271" r:id="rId17"/>
    <p:sldId id="272" r:id="rId18"/>
    <p:sldId id="278" r:id="rId19"/>
    <p:sldId id="279" r:id="rId20"/>
    <p:sldId id="283" r:id="rId21"/>
    <p:sldId id="277" r:id="rId22"/>
    <p:sldId id="274" r:id="rId23"/>
    <p:sldId id="276" r:id="rId24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CC3300"/>
    <a:srgbClr val="CC0000"/>
    <a:srgbClr val="FF3300"/>
    <a:srgbClr val="800000"/>
  </p:clrMru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テーマ スタイル 2 - アクセント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6" autoAdjust="0"/>
    <p:restoredTop sz="72927" autoAdjust="0"/>
  </p:normalViewPr>
  <p:slideViewPr>
    <p:cSldViewPr>
      <p:cViewPr varScale="1">
        <p:scale>
          <a:sx n="55" d="100"/>
          <a:sy n="55" d="100"/>
        </p:scale>
        <p:origin x="-15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70"/>
    </p:cViewPr>
  </p:outlineViewPr>
  <p:notesTextViewPr>
    <p:cViewPr>
      <p:scale>
        <a:sx n="100" d="100"/>
        <a:sy n="100" d="100"/>
      </p:scale>
      <p:origin x="0" y="942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y-kasima\Documents\ImportantFiles\SIGSS20100816\Data\Book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style val="4"/>
  <c:chart>
    <c:plotArea>
      <c:layout/>
      <c:barChart>
        <c:barDir val="col"/>
        <c:grouping val="clustered"/>
        <c:ser>
          <c:idx val="0"/>
          <c:order val="0"/>
          <c:cat>
            <c:strRef>
              <c:f>Sheet29!$D$3:$D$12</c:f>
              <c:strCache>
                <c:ptCount val="10"/>
                <c:pt idx="0">
                  <c:v>Apachev2</c:v>
                </c:pt>
                <c:pt idx="1">
                  <c:v>GPLv2+</c:v>
                </c:pt>
                <c:pt idx="2">
                  <c:v>LesserGPLv2.1+</c:v>
                </c:pt>
                <c:pt idx="3">
                  <c:v>GPLnoVersion,GPLv2+,LinkException</c:v>
                </c:pt>
                <c:pt idx="4">
                  <c:v>GPLv2</c:v>
                </c:pt>
                <c:pt idx="5">
                  <c:v>BSD3</c:v>
                </c:pt>
                <c:pt idx="6">
                  <c:v>GPLv2,ClassPathException</c:v>
                </c:pt>
                <c:pt idx="7">
                  <c:v>other</c:v>
                </c:pt>
                <c:pt idx="8">
                  <c:v>No Notification</c:v>
                </c:pt>
                <c:pt idx="9">
                  <c:v>Unknown license</c:v>
                </c:pt>
              </c:strCache>
            </c:strRef>
          </c:cat>
          <c:val>
            <c:numRef>
              <c:f>Sheet29!$E$3:$E$12</c:f>
              <c:numCache>
                <c:formatCode>General</c:formatCode>
                <c:ptCount val="10"/>
                <c:pt idx="0">
                  <c:v>16350</c:v>
                </c:pt>
                <c:pt idx="1">
                  <c:v>8160</c:v>
                </c:pt>
                <c:pt idx="2">
                  <c:v>6534</c:v>
                </c:pt>
                <c:pt idx="3">
                  <c:v>5887</c:v>
                </c:pt>
                <c:pt idx="4">
                  <c:v>3222</c:v>
                </c:pt>
                <c:pt idx="5">
                  <c:v>2181</c:v>
                </c:pt>
                <c:pt idx="6">
                  <c:v>1498</c:v>
                </c:pt>
                <c:pt idx="7">
                  <c:v>10978</c:v>
                </c:pt>
                <c:pt idx="8">
                  <c:v>18599</c:v>
                </c:pt>
                <c:pt idx="9">
                  <c:v>6862</c:v>
                </c:pt>
              </c:numCache>
            </c:numRef>
          </c:val>
        </c:ser>
        <c:axId val="76872704"/>
        <c:axId val="77308672"/>
      </c:barChart>
      <c:catAx>
        <c:axId val="76872704"/>
        <c:scaling>
          <c:orientation val="minMax"/>
        </c:scaling>
        <c:axPos val="b"/>
        <c:tickLblPos val="nextTo"/>
        <c:txPr>
          <a:bodyPr/>
          <a:lstStyle/>
          <a:p>
            <a:pPr>
              <a:defRPr sz="1050" baseline="0"/>
            </a:pPr>
            <a:endParaRPr lang="ja-JP"/>
          </a:p>
        </c:txPr>
        <c:crossAx val="77308672"/>
        <c:crosses val="autoZero"/>
        <c:auto val="1"/>
        <c:lblAlgn val="ctr"/>
        <c:lblOffset val="100"/>
      </c:catAx>
      <c:valAx>
        <c:axId val="7730867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7687270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ja-JP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0.19266</cdr:x>
      <cdr:y>0.60656</cdr:y>
    </cdr:from>
    <cdr:to>
      <cdr:x>0.23853</cdr:x>
      <cdr:y>0.68852</cdr:y>
    </cdr:to>
    <cdr:sp macro="" textlink="">
      <cdr:nvSpPr>
        <cdr:cNvPr id="3" name="直線コネクタ 2"/>
        <cdr:cNvSpPr/>
      </cdr:nvSpPr>
      <cdr:spPr>
        <a:xfrm xmlns:a="http://schemas.openxmlformats.org/drawingml/2006/main" flipH="1">
          <a:off x="1512168" y="2664296"/>
          <a:ext cx="360040" cy="36004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AA95CC-E29F-40B7-86A4-AFA8CB2C914C}" type="datetimeFigureOut">
              <a:rPr kumimoji="1" lang="ja-JP" altLang="en-US" smtClean="0"/>
              <a:pPr/>
              <a:t>2010/12/6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30FAA3-EFAC-430C-9A92-D242F307037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0F922-2CFF-4D51-93A4-EC16562683C8}" type="datetimeFigureOut">
              <a:rPr kumimoji="1" lang="ja-JP" altLang="en-US" smtClean="0"/>
              <a:pPr/>
              <a:t>2010/12/6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F10A97-30C8-46B7-8735-D48BC59194A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aseline="0" dirty="0" smtClean="0"/>
              <a:t>Thank you chair.</a:t>
            </a:r>
          </a:p>
          <a:p>
            <a:r>
              <a:rPr kumimoji="1" lang="en-US" altLang="ja-JP" baseline="0" dirty="0" smtClean="0"/>
              <a:t>Let me talk about a preliminary study on impact of software licenses on Copy-and-Paste Reuse.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0A97-30C8-46B7-8735-D48BC59194AA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In code clone detection step,</a:t>
            </a:r>
            <a:r>
              <a:rPr kumimoji="1" lang="en-US" altLang="ja-JP" baseline="0" dirty="0" smtClean="0"/>
              <a:t> CCFinder is used for extracting code clone only across different application.</a:t>
            </a:r>
          </a:p>
          <a:p>
            <a:r>
              <a:rPr kumimoji="1" lang="en-US" altLang="ja-JP" baseline="0" dirty="0" smtClean="0"/>
              <a:t>We do not extract code clone within application.</a:t>
            </a:r>
          </a:p>
          <a:p>
            <a:r>
              <a:rPr kumimoji="1" lang="en-US" altLang="ja-JP" baseline="0" dirty="0" smtClean="0"/>
              <a:t>Because CnP within application will not cause license problems.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Furthermore,  we exclude code clones generated by other than CnP.</a:t>
            </a:r>
          </a:p>
          <a:p>
            <a:r>
              <a:rPr kumimoji="1" lang="en-US" altLang="ja-JP" baseline="0" dirty="0" smtClean="0"/>
              <a:t>For example, we exclude code clones contains mostly getter/setter, variable declarations.</a:t>
            </a:r>
          </a:p>
          <a:p>
            <a:r>
              <a:rPr kumimoji="1" lang="en-US" altLang="ja-JP" baseline="0" dirty="0" smtClean="0"/>
              <a:t>And, keep code clones generated by CnP, as this (animation).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However, the directions of CnP are undecided.</a:t>
            </a:r>
          </a:p>
          <a:p>
            <a:r>
              <a:rPr kumimoji="1" lang="en-US" altLang="ja-JP" baseline="0" dirty="0" smtClean="0"/>
              <a:t>It is the limitation of this method.</a:t>
            </a:r>
          </a:p>
          <a:p>
            <a:endParaRPr kumimoji="1" lang="en-US" altLang="ja-JP" baseline="0" dirty="0" smtClean="0"/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0A97-30C8-46B7-8735-D48BC59194AA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In counting</a:t>
            </a:r>
            <a:r>
              <a:rPr kumimoji="1" lang="en-US" altLang="ja-JP" baseline="0" dirty="0" smtClean="0"/>
              <a:t> code clone step, we repeat the following steps to target license.</a:t>
            </a:r>
          </a:p>
          <a:p>
            <a:r>
              <a:rPr kumimoji="1" lang="en-US" altLang="ja-JP" baseline="0" dirty="0" smtClean="0"/>
              <a:t>First, we select a license as an analysis target.</a:t>
            </a:r>
          </a:p>
          <a:p>
            <a:r>
              <a:rPr kumimoji="1" lang="en-US" altLang="ja-JP" baseline="0" dirty="0" smtClean="0"/>
              <a:t>Second, we extract clone sets including the license code</a:t>
            </a:r>
          </a:p>
          <a:p>
            <a:r>
              <a:rPr kumimoji="1" lang="en-US" altLang="ja-JP" baseline="0" dirty="0" smtClean="0"/>
              <a:t>Clone set is a set of code clones similar to each other.</a:t>
            </a:r>
          </a:p>
          <a:p>
            <a:r>
              <a:rPr kumimoji="1" lang="en-US" altLang="ja-JP" baseline="0" dirty="0" smtClean="0"/>
              <a:t>Third, we count code fragments in clone sets grouped by their license.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In this figure, same color boxes are a clone set.</a:t>
            </a:r>
          </a:p>
          <a:p>
            <a:r>
              <a:rPr kumimoji="1" lang="en-US" altLang="ja-JP" baseline="0" dirty="0" smtClean="0"/>
              <a:t>We extract two clone set including code under License A.</a:t>
            </a:r>
          </a:p>
          <a:p>
            <a:r>
              <a:rPr kumimoji="1" lang="en-US" altLang="ja-JP" baseline="0" dirty="0" smtClean="0"/>
              <a:t>Next, we count these code fragments grouped by their licenses.</a:t>
            </a:r>
          </a:p>
          <a:p>
            <a:r>
              <a:rPr kumimoji="1" lang="en-US" altLang="ja-JP" baseline="0" dirty="0" smtClean="0"/>
              <a:t>This table is the result.</a:t>
            </a:r>
          </a:p>
          <a:p>
            <a:r>
              <a:rPr kumimoji="1" lang="en-US" altLang="ja-JP" baseline="0" dirty="0" smtClean="0"/>
              <a:t>Number of code fragments under license A is two, similarly, that of license B is one, that of license C is two.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0A97-30C8-46B7-8735-D48BC59194AA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aseline="0" dirty="0" smtClean="0"/>
              <a:t>We think this method alternate CnP detection</a:t>
            </a:r>
          </a:p>
          <a:p>
            <a:r>
              <a:rPr kumimoji="1" lang="en-US" altLang="ja-JP" baseline="0" dirty="0" smtClean="0"/>
              <a:t>Because clone set including original code fragments and fragments generated by CnP.</a:t>
            </a:r>
          </a:p>
          <a:p>
            <a:r>
              <a:rPr kumimoji="1" lang="en-US" altLang="ja-JP" baseline="0" dirty="0" smtClean="0"/>
              <a:t>Therefore, counting code fragments in clone sets approximates counting number of CnP.</a:t>
            </a:r>
          </a:p>
          <a:p>
            <a:r>
              <a:rPr kumimoji="1" lang="en-US" altLang="ja-JP" baseline="0" dirty="0" smtClean="0"/>
              <a:t>This means counting number of CnP to/from specific license code.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Although this table includes the CnP of opposite direction, it is enough to understand the brief off summary.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0A97-30C8-46B7-8735-D48BC59194AA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In</a:t>
            </a:r>
            <a:r>
              <a:rPr kumimoji="1" lang="en-US" altLang="ja-JP" baseline="0" dirty="0" smtClean="0"/>
              <a:t> this experiment, Java files in Debian GNU/Linux 5.0..2 main section were analyzed for the following reasons: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It is consisted of various licenses; is enabled to be analyzed by both Ninka and CCFinder ; is an feasible scale for this experiment.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Consequently, the scale of analyzed code is this.</a:t>
            </a:r>
          </a:p>
          <a:p>
            <a:endParaRPr kumimoji="1" lang="en-US" altLang="ja-JP" baseline="0" dirty="0" smtClean="0"/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0A97-30C8-46B7-8735-D48BC59194AA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We investigated three</a:t>
            </a:r>
            <a:r>
              <a:rPr kumimoji="1" lang="en-US" altLang="ja-JP" baseline="0" dirty="0" smtClean="0"/>
              <a:t> licenses which are representative and widely used.</a:t>
            </a:r>
            <a:endParaRPr kumimoji="1" lang="en-US" altLang="ja-JP" dirty="0" smtClean="0"/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Firstly, we investigated license distribution in Analyzed Code. </a:t>
            </a:r>
          </a:p>
          <a:p>
            <a:r>
              <a:rPr kumimoji="1" lang="en-US" altLang="ja-JP" baseline="0" dirty="0" smtClean="0"/>
              <a:t>This graph shows it.</a:t>
            </a:r>
          </a:p>
          <a:p>
            <a:r>
              <a:rPr kumimoji="1" lang="en-US" altLang="ja-JP" baseline="0" dirty="0" smtClean="0"/>
              <a:t>X-axis shows licenses, Y-axis shows the number of files distributed under X-axis license.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First, we selected Apachev2. </a:t>
            </a:r>
          </a:p>
          <a:p>
            <a:r>
              <a:rPr kumimoji="1" lang="en-US" altLang="ja-JP" baseline="0" dirty="0" smtClean="0"/>
              <a:t>It is used by the largest number of files.</a:t>
            </a:r>
          </a:p>
          <a:p>
            <a:r>
              <a:rPr kumimoji="1" lang="en-US" altLang="ja-JP" baseline="0" dirty="0" smtClean="0"/>
              <a:t>Second, we selected GPLv2+. </a:t>
            </a:r>
          </a:p>
          <a:p>
            <a:r>
              <a:rPr kumimoji="1" lang="en-US" altLang="ja-JP" baseline="0" dirty="0" smtClean="0"/>
              <a:t>GPLv2+ means GPL version 2 or later.</a:t>
            </a:r>
          </a:p>
          <a:p>
            <a:r>
              <a:rPr kumimoji="1" lang="en-US" altLang="ja-JP" baseline="0" dirty="0" smtClean="0"/>
              <a:t>The analyzed code includes GPL family licenses.</a:t>
            </a:r>
          </a:p>
          <a:p>
            <a:r>
              <a:rPr kumimoji="1" lang="en-US" altLang="ja-JP" baseline="0" dirty="0" smtClean="0"/>
              <a:t>Licenses underlined in this graph are GPL family licenses.</a:t>
            </a:r>
          </a:p>
          <a:p>
            <a:r>
              <a:rPr kumimoji="1" lang="en-US" altLang="ja-JP" baseline="0" dirty="0" smtClean="0"/>
              <a:t>GPLv2+ is used by the largest number of files in the GPL family licenses.</a:t>
            </a:r>
          </a:p>
          <a:p>
            <a:r>
              <a:rPr kumimoji="1" lang="en-US" altLang="ja-JP" baseline="0" dirty="0" smtClean="0"/>
              <a:t>Finally, we selected BSD3. </a:t>
            </a:r>
          </a:p>
          <a:p>
            <a:r>
              <a:rPr kumimoji="1" lang="en-US" altLang="ja-JP" baseline="0" dirty="0" smtClean="0"/>
              <a:t>It is used by the largest number of files except Apachev2 and GPL family license.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0A97-30C8-46B7-8735-D48BC59194AA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Now,</a:t>
            </a:r>
            <a:r>
              <a:rPr kumimoji="1" lang="en-US" altLang="ja-JP" baseline="0" dirty="0" smtClean="0"/>
              <a:t> </a:t>
            </a:r>
            <a:r>
              <a:rPr kumimoji="1" lang="en-US" altLang="ja-JP" dirty="0" smtClean="0"/>
              <a:t>I</a:t>
            </a:r>
            <a:r>
              <a:rPr kumimoji="1" lang="en-US" altLang="ja-JP" baseline="0" dirty="0" smtClean="0"/>
              <a:t> show the analysis results.</a:t>
            </a:r>
          </a:p>
          <a:p>
            <a:r>
              <a:rPr kumimoji="1" lang="en-US" altLang="ja-JP" baseline="0" dirty="0" smtClean="0"/>
              <a:t>Firstly, this show the case of BSD3.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This table shows the result of counting code fragments in clone sets including BSD3 fragments grouped by their license.</a:t>
            </a:r>
          </a:p>
          <a:p>
            <a:r>
              <a:rPr kumimoji="1" lang="en-US" altLang="ja-JP" baseline="0" dirty="0" smtClean="0"/>
              <a:t>It shows the frequency of license used by code fragments having CnP relationship to BSD3 fragments.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This shows BSD3 code fragments have the highest percentage.</a:t>
            </a:r>
          </a:p>
          <a:p>
            <a:r>
              <a:rPr kumimoji="1" lang="en-US" altLang="ja-JP" baseline="0" dirty="0" smtClean="0"/>
              <a:t>We think that BSD3 code is mostly reused by BSD3 code.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0A97-30C8-46B7-8735-D48BC59194AA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aseline="0" dirty="0" smtClean="0"/>
              <a:t>This is the case of Apachev2.</a:t>
            </a:r>
          </a:p>
          <a:p>
            <a:r>
              <a:rPr kumimoji="1" lang="en-US" altLang="ja-JP" baseline="0" dirty="0" smtClean="0"/>
              <a:t>Similar to previous case, Apachev2 code is mostly reused by Apachev2 code.</a:t>
            </a:r>
          </a:p>
          <a:p>
            <a:r>
              <a:rPr kumimoji="1" lang="en-US" altLang="ja-JP" baseline="0" dirty="0" smtClean="0"/>
              <a:t>Furthermore, Apachv1.1 has the high percentage.</a:t>
            </a:r>
          </a:p>
          <a:p>
            <a:r>
              <a:rPr kumimoji="1" lang="en-US" altLang="ja-JP" baseline="0" dirty="0" smtClean="0"/>
              <a:t>We think that this reason is that Apachev1.1 code has been changed their license to Apachev2.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0A97-30C8-46B7-8735-D48BC59194AA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aseline="0" dirty="0" smtClean="0"/>
              <a:t>This is the case of GPLv2+.</a:t>
            </a:r>
          </a:p>
          <a:p>
            <a:r>
              <a:rPr kumimoji="1" lang="en-US" altLang="ja-JP" baseline="0" dirty="0" smtClean="0"/>
              <a:t>Similar to other case,  CnP within GPLv2+ code occupy the highest percentage.</a:t>
            </a:r>
          </a:p>
          <a:p>
            <a:r>
              <a:rPr kumimoji="1" lang="en-US" altLang="ja-JP" baseline="0" dirty="0" smtClean="0"/>
              <a:t>Furthermore, the percentage of (Animation) this code is nearly equal to that of GPLv2+.</a:t>
            </a:r>
          </a:p>
          <a:p>
            <a:r>
              <a:rPr kumimoji="1" lang="en-US" altLang="ja-JP" baseline="0" dirty="0" smtClean="0"/>
              <a:t>This license means GPLnoVersion or GPL version 2 or later with GNU link exception.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We think that this license code is reused by GPLv2+ code.</a:t>
            </a:r>
          </a:p>
          <a:p>
            <a:r>
              <a:rPr kumimoji="1" lang="en-US" altLang="ja-JP" baseline="0" dirty="0" smtClean="0"/>
              <a:t>Because this license is compatible to GPLv2+.</a:t>
            </a:r>
          </a:p>
          <a:p>
            <a:r>
              <a:rPr kumimoji="1" lang="en-US" altLang="ja-JP" baseline="0" dirty="0" smtClean="0"/>
              <a:t>but, GPLv2+ is not compatible to this license.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0A97-30C8-46B7-8735-D48BC59194AA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Next,</a:t>
            </a:r>
            <a:r>
              <a:rPr kumimoji="1" lang="en-US" altLang="ja-JP" baseline="0" dirty="0" smtClean="0"/>
              <a:t> we surveyed results from the point of view of number of fragments per number of files.</a:t>
            </a:r>
          </a:p>
          <a:p>
            <a:r>
              <a:rPr kumimoji="1" lang="en-US" altLang="ja-JP" baseline="0" dirty="0" smtClean="0"/>
              <a:t>This table shows number of fragments, number of files, and the value of number of fragments per number of files in each licenses.</a:t>
            </a:r>
          </a:p>
          <a:p>
            <a:r>
              <a:rPr kumimoji="1" lang="en-US" altLang="ja-JP" baseline="0" dirty="0" smtClean="0"/>
              <a:t>If  (pointing #Fragments/#Files column) this values is large, code under the license is copy-and-pasted frequently.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Number of fragments under BSD3 is small, but this value is the largest.</a:t>
            </a:r>
          </a:p>
          <a:p>
            <a:r>
              <a:rPr kumimoji="1" lang="en-US" altLang="ja-JP" baseline="0" dirty="0" smtClean="0"/>
              <a:t>On the other hand, GPLv2+ is used by more files than BSD3, but this value is smallest.</a:t>
            </a:r>
          </a:p>
          <a:p>
            <a:r>
              <a:rPr kumimoji="1" lang="en-US" altLang="ja-JP" baseline="0" dirty="0" smtClean="0"/>
              <a:t>Therefore, we think that the frequency of CnP per file; BS3 larger than Apachev2 larger than GPLv2+.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0A97-30C8-46B7-8735-D48BC59194AA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This</a:t>
            </a:r>
            <a:r>
              <a:rPr kumimoji="1" lang="en-US" altLang="ja-JP" baseline="0" dirty="0" smtClean="0"/>
              <a:t> is the summary of the results.</a:t>
            </a:r>
          </a:p>
          <a:p>
            <a:endParaRPr kumimoji="1" lang="en-US" altLang="ja-JP" dirty="0" smtClean="0"/>
          </a:p>
          <a:p>
            <a:r>
              <a:rPr kumimoji="1" lang="en-US" altLang="ja-JP" baseline="0" dirty="0" smtClean="0"/>
              <a:t>We found the common characteristic of all licenses.</a:t>
            </a:r>
          </a:p>
          <a:p>
            <a:r>
              <a:rPr kumimoji="1" lang="en-US" altLang="ja-JP" baseline="0" dirty="0" smtClean="0"/>
              <a:t>CnP within code under same license or licenses designed by the same organization have a majority.</a:t>
            </a:r>
          </a:p>
          <a:p>
            <a:r>
              <a:rPr kumimoji="1" lang="en-US" altLang="ja-JP" baseline="0" dirty="0" smtClean="0"/>
              <a:t>For this characteristic, we suggest that CnP might happen mostly in an organization.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Apachev2 has CnP relations to various licenses.</a:t>
            </a:r>
          </a:p>
          <a:p>
            <a:r>
              <a:rPr kumimoji="1" lang="en-US" altLang="ja-JP" baseline="0" dirty="0" smtClean="0"/>
              <a:t>We think these reasons.</a:t>
            </a:r>
          </a:p>
          <a:p>
            <a:r>
              <a:rPr kumimoji="1" lang="en-US" altLang="ja-JP" baseline="0" dirty="0" smtClean="0"/>
              <a:t>number of  files under Apachev2 have the largest number.</a:t>
            </a:r>
          </a:p>
          <a:p>
            <a:r>
              <a:rPr kumimoji="1" lang="en-US" altLang="ja-JP" baseline="0" dirty="0" smtClean="0"/>
              <a:t>the condition of Apachev2 is more relaxed than that of GPLv2+.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The frequency of CnP per file are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BSD3 larger than  Apachev2 larger than  GPLv2+.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0A97-30C8-46B7-8735-D48BC59194AA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kumimoji="1" lang="en-US" altLang="ja-JP" dirty="0" smtClean="0"/>
              <a:t>Purpose of software reuse is developing</a:t>
            </a:r>
            <a:r>
              <a:rPr kumimoji="1" lang="en-US" altLang="ja-JP" baseline="0" dirty="0" smtClean="0"/>
              <a:t> reliable software effectively.</a:t>
            </a:r>
          </a:p>
          <a:p>
            <a:pPr algn="l"/>
            <a:r>
              <a:rPr kumimoji="1" lang="en-US" altLang="ja-JP" baseline="0" dirty="0" smtClean="0"/>
              <a:t>There are many method for reusing software, in this study, we focus on Copy-and-Paste.</a:t>
            </a:r>
          </a:p>
          <a:p>
            <a:pPr algn="l"/>
            <a:r>
              <a:rPr kumimoji="1" lang="en-US" altLang="ja-JP" baseline="0" dirty="0" smtClean="0"/>
              <a:t>Because, copy-and-paste is a basic method of software reuse.</a:t>
            </a:r>
          </a:p>
          <a:p>
            <a:pPr algn="l"/>
            <a:endParaRPr kumimoji="1" lang="en-US" altLang="ja-JP" baseline="0" dirty="0" smtClean="0"/>
          </a:p>
          <a:p>
            <a:pPr algn="l"/>
            <a:r>
              <a:rPr kumimoji="1" lang="en-US" altLang="ja-JP" baseline="0" dirty="0" smtClean="0"/>
              <a:t>Note that, in this paper, CnP means Copy-and-Paste.</a:t>
            </a:r>
          </a:p>
          <a:p>
            <a:pPr algn="l"/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0A97-30C8-46B7-8735-D48BC59194AA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aseline="0" dirty="0" smtClean="0"/>
              <a:t>We think it is inappropriate to apply this result in general OSS.</a:t>
            </a:r>
          </a:p>
          <a:p>
            <a:r>
              <a:rPr kumimoji="1" lang="en-US" altLang="ja-JP" baseline="0" dirty="0" smtClean="0"/>
              <a:t>First, this analysis target is small. </a:t>
            </a:r>
          </a:p>
          <a:p>
            <a:r>
              <a:rPr kumimoji="1" lang="en-US" altLang="ja-JP" baseline="0" dirty="0" smtClean="0"/>
              <a:t>Hence, we plan large scale analysis.</a:t>
            </a:r>
          </a:p>
          <a:p>
            <a:r>
              <a:rPr kumimoji="1" lang="en-US" altLang="ja-JP" baseline="0" dirty="0" smtClean="0"/>
              <a:t>Second, only Java files were analyzed. History of Java files is short.</a:t>
            </a:r>
          </a:p>
          <a:p>
            <a:r>
              <a:rPr kumimoji="1" lang="en-US" altLang="ja-JP" baseline="0" dirty="0" smtClean="0"/>
              <a:t>hence, Java files are less copy-and-pasted than others.</a:t>
            </a:r>
          </a:p>
          <a:p>
            <a:r>
              <a:rPr kumimoji="1" lang="en-US" altLang="ja-JP" baseline="0" dirty="0" smtClean="0"/>
              <a:t>Therefore, we plan analysis of C/C++ files.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Besides, in this experiment, overlap code fragments may be counted separately.</a:t>
            </a:r>
          </a:p>
          <a:p>
            <a:r>
              <a:rPr kumimoji="1" lang="en-US" altLang="ja-JP" baseline="0" dirty="0" smtClean="0"/>
              <a:t>In this figure, fragment A overlaps fragment B.</a:t>
            </a:r>
          </a:p>
          <a:p>
            <a:r>
              <a:rPr kumimoji="1" lang="en-US" altLang="ja-JP" baseline="0" dirty="0" smtClean="0"/>
              <a:t>If both A and B are detected as code clone, we counted them separately.</a:t>
            </a:r>
          </a:p>
          <a:p>
            <a:r>
              <a:rPr kumimoji="1" lang="en-US" altLang="ja-JP" baseline="0" dirty="0" smtClean="0"/>
              <a:t>However, we think that these code fragments are copy-and-pasted at once.</a:t>
            </a:r>
          </a:p>
          <a:p>
            <a:r>
              <a:rPr kumimoji="1" lang="en-US" altLang="ja-JP" baseline="0" dirty="0" smtClean="0"/>
              <a:t>But,  number of overlap code fragments might be small, and we think this problem did not have major impact.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0A97-30C8-46B7-8735-D48BC59194AA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aseline="0" dirty="0" smtClean="0"/>
              <a:t>We believe our analysis method can  apply to large target, because each step can.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In license detection step, Ninka can analyze files in linear order.</a:t>
            </a:r>
          </a:p>
          <a:p>
            <a:r>
              <a:rPr kumimoji="1" lang="en-US" altLang="ja-JP" baseline="0" dirty="0" smtClean="0"/>
              <a:t>In code clone detection step, there are more scalable tools such as </a:t>
            </a:r>
            <a:r>
              <a:rPr kumimoji="1" lang="en-US" altLang="ja-JP" baseline="0" dirty="0" err="1" smtClean="0"/>
              <a:t>CCFinderX</a:t>
            </a:r>
            <a:r>
              <a:rPr kumimoji="1" lang="en-US" altLang="ja-JP" baseline="0" dirty="0" smtClean="0"/>
              <a:t> and D-CCFinder.</a:t>
            </a:r>
            <a:endParaRPr kumimoji="1" lang="en-US" altLang="ja-JP" dirty="0" smtClean="0"/>
          </a:p>
          <a:p>
            <a:r>
              <a:rPr kumimoji="1" lang="en-US" altLang="ja-JP" baseline="0" dirty="0" smtClean="0"/>
              <a:t>In counting code clone step, the execution time was short in this experiment, hence, do not have major impact on the scalability.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0A97-30C8-46B7-8735-D48BC59194AA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aseline="0" dirty="0" smtClean="0"/>
              <a:t>This is the conclusion.</a:t>
            </a:r>
          </a:p>
          <a:p>
            <a:r>
              <a:rPr kumimoji="1" lang="en-US" altLang="ja-JP" baseline="0" dirty="0" smtClean="0"/>
              <a:t>A preliminary study of  impact of licenses on CnP reuse was performed.</a:t>
            </a:r>
          </a:p>
          <a:p>
            <a:r>
              <a:rPr kumimoji="1" lang="en-US" altLang="ja-JP" baseline="0" dirty="0" smtClean="0"/>
              <a:t>Then, Java files in Debian/GNU Linux 5.0.2 main section were analyzed.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We found CnP are happened mainly within code under the same license or licenses designed by same organization.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The frequency of CnP per file; BSD3 larger than Apachev2 larger than GPLv2+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Finally, we made sure that our analysis method can be applied a large target.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0A97-30C8-46B7-8735-D48BC59194AA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aseline="0" dirty="0" smtClean="0"/>
              <a:t>Let me talk about future work.</a:t>
            </a:r>
          </a:p>
          <a:p>
            <a:r>
              <a:rPr kumimoji="1" lang="en-US" altLang="ja-JP" baseline="0" dirty="0" smtClean="0"/>
              <a:t>We plan Large scale experiment, additionally, plan to investigate that code fragments are copy-and-pasted mostly in an organization.</a:t>
            </a:r>
          </a:p>
          <a:p>
            <a:r>
              <a:rPr kumimoji="1" lang="en-US" altLang="ja-JP" baseline="0" dirty="0" smtClean="0"/>
              <a:t>Furthermore,  detecting direction of CnP is considered.</a:t>
            </a:r>
          </a:p>
          <a:p>
            <a:endParaRPr kumimoji="1" lang="en-US" altLang="ja-JP" baseline="0" dirty="0" smtClean="0"/>
          </a:p>
          <a:p>
            <a:r>
              <a:rPr lang="en-US" altLang="ja-JP" dirty="0" smtClean="0"/>
              <a:t>Thank you very much for kind attention.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0A97-30C8-46B7-8735-D48BC59194AA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aseline="0" dirty="0" smtClean="0"/>
              <a:t>Derivative works from OSS products are allowed to be distributed.</a:t>
            </a:r>
          </a:p>
          <a:p>
            <a:pPr algn="l"/>
            <a:r>
              <a:rPr kumimoji="1" lang="en-US" altLang="ja-JP" baseline="0" dirty="0" smtClean="0"/>
              <a:t>Nowadays, reusable source code is increasing because of increasing open source software products.</a:t>
            </a:r>
          </a:p>
          <a:p>
            <a:pPr algn="l"/>
            <a:endParaRPr kumimoji="1" lang="en-US" altLang="ja-JP" baseline="0" dirty="0" smtClean="0"/>
          </a:p>
          <a:p>
            <a:pPr algn="l"/>
            <a:r>
              <a:rPr kumimoji="1" lang="en-US" altLang="ja-JP" baseline="0" dirty="0" smtClean="0"/>
              <a:t>Open source software is distributed under open source software license.</a:t>
            </a:r>
          </a:p>
          <a:p>
            <a:pPr algn="l"/>
            <a:r>
              <a:rPr kumimoji="1" lang="en-US" altLang="ja-JP" baseline="0" dirty="0" smtClean="0"/>
              <a:t>Many kind of licenses are designed for satisfying various developer’s intent. </a:t>
            </a:r>
          </a:p>
          <a:p>
            <a:pPr algn="l"/>
            <a:r>
              <a:rPr kumimoji="1" lang="en-US" altLang="ja-JP" baseline="0" dirty="0" smtClean="0"/>
              <a:t>And, each OSS licenses have different conditions.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Reuse is also restricted by the licenses.</a:t>
            </a:r>
          </a:p>
          <a:p>
            <a:pPr algn="l"/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0A97-30C8-46B7-8735-D48BC59194AA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These</a:t>
            </a:r>
            <a:r>
              <a:rPr lang="en-US" altLang="ja-JP" baseline="0" dirty="0" smtClean="0"/>
              <a:t> are</a:t>
            </a:r>
            <a:r>
              <a:rPr lang="en-US" altLang="ja-JP" dirty="0" smtClean="0"/>
              <a:t> representative open source software licenses.</a:t>
            </a:r>
          </a:p>
          <a:p>
            <a:r>
              <a:rPr lang="en-US" altLang="ja-JP" dirty="0" smtClean="0"/>
              <a:t>A derivative</a:t>
            </a:r>
            <a:r>
              <a:rPr lang="en-US" altLang="ja-JP" baseline="0" dirty="0" smtClean="0"/>
              <a:t> work from the 3-clause BSD license product must retain copyright notices, list of conditions and disclaimer of warranties.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Apache License Version 2 is like 3-clause BSD license.</a:t>
            </a:r>
          </a:p>
          <a:p>
            <a:r>
              <a:rPr lang="en-US" altLang="ja-JP" dirty="0" smtClean="0"/>
              <a:t>A</a:t>
            </a:r>
            <a:r>
              <a:rPr lang="en-US" altLang="ja-JP" baseline="0" dirty="0" smtClean="0"/>
              <a:t> derivative work must retain copyrights, patents, trademarks and attribution notices.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GNU General Public License Version 2 is very different from above two licenses.</a:t>
            </a:r>
          </a:p>
          <a:p>
            <a:r>
              <a:rPr lang="en-US" altLang="ja-JP" dirty="0" smtClean="0"/>
              <a:t>A</a:t>
            </a:r>
            <a:r>
              <a:rPr lang="en-US" altLang="ja-JP" baseline="0" dirty="0" smtClean="0"/>
              <a:t> derivative work must be distributed under GNU General Public License Version 2.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Note that</a:t>
            </a:r>
            <a:r>
              <a:rPr lang="en-US" altLang="ja-JP" baseline="0" dirty="0" smtClean="0"/>
              <a:t> </a:t>
            </a:r>
            <a:r>
              <a:rPr lang="en-US" altLang="ja-JP" dirty="0" smtClean="0"/>
              <a:t>BSD3</a:t>
            </a:r>
            <a:r>
              <a:rPr lang="en-US" altLang="ja-JP" baseline="0" dirty="0" smtClean="0"/>
              <a:t> means this, Apachev2</a:t>
            </a:r>
            <a:r>
              <a:rPr lang="en-US" altLang="ja-JP" dirty="0" smtClean="0"/>
              <a:t> means this, GPLv2 means</a:t>
            </a:r>
            <a:r>
              <a:rPr lang="en-US" altLang="ja-JP" baseline="0" dirty="0" smtClean="0"/>
              <a:t> this.</a:t>
            </a:r>
          </a:p>
          <a:p>
            <a:r>
              <a:rPr kumimoji="1" lang="en-US" altLang="ja-JP" dirty="0" smtClean="0"/>
              <a:t>In addition, License Name code means source code</a:t>
            </a:r>
            <a:r>
              <a:rPr kumimoji="1" lang="en-US" altLang="ja-JP" baseline="0" dirty="0" smtClean="0"/>
              <a:t> distributed</a:t>
            </a:r>
            <a:r>
              <a:rPr kumimoji="1" lang="en-US" altLang="ja-JP" dirty="0" smtClean="0"/>
              <a:t> under License Name.</a:t>
            </a:r>
          </a:p>
          <a:p>
            <a:r>
              <a:rPr kumimoji="1" lang="en-US" altLang="ja-JP" dirty="0" smtClean="0"/>
              <a:t>For example,</a:t>
            </a:r>
            <a:r>
              <a:rPr kumimoji="1" lang="en-US" altLang="ja-JP" baseline="0" dirty="0" smtClean="0"/>
              <a:t> BSD3 code means source code under BSD3.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0A97-30C8-46B7-8735-D48BC59194AA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aseline="0" dirty="0" smtClean="0"/>
              <a:t>If a developer reuse source code, both license of reused code and license of developing code must be satisfied simultaneously.</a:t>
            </a:r>
          </a:p>
          <a:p>
            <a:r>
              <a:rPr kumimoji="1" lang="en-US" altLang="ja-JP" baseline="0" dirty="0" smtClean="0"/>
              <a:t>Therefore, distributions of developing code are prohibited in case.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For example;</a:t>
            </a:r>
          </a:p>
          <a:p>
            <a:r>
              <a:rPr kumimoji="1" lang="en-US" altLang="ja-JP" baseline="0" dirty="0" smtClean="0"/>
              <a:t>BSD3 code copy-and-pasted from GPLv2 code are prohibited to be distributed.</a:t>
            </a:r>
          </a:p>
          <a:p>
            <a:r>
              <a:rPr kumimoji="1" lang="en-US" altLang="ja-JP" baseline="0" dirty="0" smtClean="0"/>
              <a:t>On the other hand,  GPLv2 code copy-and-pasted from BSD3 code are permitted to be distributed.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Another example,</a:t>
            </a:r>
          </a:p>
          <a:p>
            <a:r>
              <a:rPr kumimoji="1" lang="en-US" altLang="ja-JP" baseline="0" dirty="0" smtClean="0"/>
              <a:t>Both Apachev2 code copy-and-pasted from GPLv2 code and GPLv2 code copy-and-pasted from Apachev2 code are prohibited to be distributed.</a:t>
            </a:r>
          </a:p>
          <a:p>
            <a:pPr algn="l"/>
            <a:r>
              <a:rPr kumimoji="1" lang="en-US" altLang="ja-JP" baseline="0" dirty="0" smtClean="0"/>
              <a:t>Because,  the conditions of Apachev2 and GPLv2 cannot be satisfied simultaneously.</a:t>
            </a:r>
          </a:p>
          <a:p>
            <a:pPr algn="l"/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0A97-30C8-46B7-8735-D48BC59194AA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aseline="0" dirty="0" smtClean="0"/>
              <a:t>For these facts, we made this hypothesis.</a:t>
            </a:r>
          </a:p>
          <a:p>
            <a:r>
              <a:rPr kumimoji="1" lang="en-US" altLang="ja-JP" baseline="0" dirty="0" smtClean="0"/>
              <a:t>Characteristic of source code reuse such as frequency of CnP, kind of licenses used by source code developed by CnP, depends on their license.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However, To our knowledge, there are no previous studies on CnP reuse from the aspect of software license.</a:t>
            </a:r>
          </a:p>
          <a:p>
            <a:r>
              <a:rPr kumimoji="1" lang="en-US" altLang="ja-JP" baseline="0" dirty="0" smtClean="0"/>
              <a:t>Therefore, we investigate actual OSS to confirm this hypothesis.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0A97-30C8-46B7-8735-D48BC59194AA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We perform</a:t>
            </a:r>
            <a:r>
              <a:rPr kumimoji="1" lang="en-US" altLang="ja-JP" baseline="0" dirty="0" smtClean="0"/>
              <a:t>ed an quantitative experiment on a small set</a:t>
            </a:r>
          </a:p>
          <a:p>
            <a:r>
              <a:rPr kumimoji="1" lang="en-US" altLang="ja-JP" baseline="0" dirty="0" smtClean="0"/>
              <a:t>The purposes of this experiment are confirming our hypothesis and investigating the scalability of our method.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An overview of this experiment is an investigation of number of CnP on each license.</a:t>
            </a:r>
          </a:p>
          <a:p>
            <a:r>
              <a:rPr kumimoji="1" lang="en-US" altLang="ja-JP" baseline="0" dirty="0" smtClean="0"/>
              <a:t>Note that code clone detection is used for CnP detection.</a:t>
            </a:r>
          </a:p>
          <a:p>
            <a:r>
              <a:rPr kumimoji="1" lang="en-US" altLang="ja-JP" baseline="0" dirty="0" smtClean="0"/>
              <a:t>Code clone is a code fragment similar to other and typically generated by CnP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0A97-30C8-46B7-8735-D48BC59194AA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This</a:t>
            </a:r>
            <a:r>
              <a:rPr kumimoji="1" lang="en-US" altLang="ja-JP" baseline="0" dirty="0" smtClean="0"/>
              <a:t> is our method of experiment.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Step1 is license detection.</a:t>
            </a:r>
          </a:p>
          <a:p>
            <a:r>
              <a:rPr kumimoji="1" lang="en-US" altLang="ja-JP" baseline="0" dirty="0" smtClean="0"/>
              <a:t>Step2 is code clone detection.</a:t>
            </a:r>
          </a:p>
          <a:p>
            <a:r>
              <a:rPr kumimoji="1" lang="en-US" altLang="ja-JP" baseline="0" dirty="0" smtClean="0"/>
              <a:t>Step3 is counting code clone.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In</a:t>
            </a:r>
            <a:r>
              <a:rPr kumimoji="1" lang="en-US" altLang="ja-JP" baseline="0" dirty="0" smtClean="0"/>
              <a:t> </a:t>
            </a:r>
            <a:r>
              <a:rPr kumimoji="1" lang="en-US" altLang="ja-JP" dirty="0" smtClean="0"/>
              <a:t>Step1,</a:t>
            </a:r>
            <a:r>
              <a:rPr kumimoji="1" lang="en-US" altLang="ja-JP" baseline="0" dirty="0" smtClean="0"/>
              <a:t> we identify licenses of source files, then we exclude source files which are failed to identify their license.</a:t>
            </a:r>
          </a:p>
          <a:p>
            <a:r>
              <a:rPr kumimoji="1" lang="en-US" altLang="ja-JP" baseline="0" dirty="0" smtClean="0"/>
              <a:t>In Step2, we detect code clone only across different application.</a:t>
            </a:r>
          </a:p>
          <a:p>
            <a:r>
              <a:rPr kumimoji="1" lang="en-US" altLang="ja-JP" baseline="0" dirty="0" smtClean="0"/>
              <a:t>In Step3, we count code clones grouped by their license.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Now, I’ll explain these steps in detail.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0A97-30C8-46B7-8735-D48BC59194AA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In license detection step,</a:t>
            </a:r>
            <a:r>
              <a:rPr kumimoji="1" lang="en-US" altLang="ja-JP" baseline="0" dirty="0" smtClean="0"/>
              <a:t> Ninka is used for detecting license of source files.</a:t>
            </a:r>
          </a:p>
          <a:p>
            <a:r>
              <a:rPr kumimoji="1" lang="en-US" altLang="ja-JP" baseline="0" dirty="0" smtClean="0"/>
              <a:t>Ninka is a tool for detecting source code licenses by analyzing license description in the source file, and having the high precision of the detected license.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However, Ninka cannot detect licenses of files which contain no license description and files under unknown licenses.</a:t>
            </a:r>
          </a:p>
          <a:p>
            <a:r>
              <a:rPr kumimoji="1" lang="en-US" altLang="ja-JP" baseline="0" dirty="0" smtClean="0"/>
              <a:t>Therefore, we exclude these files.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0A97-30C8-46B7-8735-D48BC59194AA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4DDD12EC-E346-4454-93D9-F37CFE7820C4}" type="datetime1">
              <a:rPr kumimoji="1" lang="ja-JP" altLang="en-US" smtClean="0"/>
              <a:pPr/>
              <a:t>2010/12/6</a:t>
            </a:fld>
            <a:endParaRPr kumimoji="1" lang="ja-JP" altLang="en-US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53ED80-1C0F-4273-A950-D35B282D149E}" type="datetime1">
              <a:rPr kumimoji="1" lang="ja-JP" altLang="en-US" smtClean="0"/>
              <a:pPr/>
              <a:t>2010/12/6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9749A2-FBF6-44E7-ABCF-8E4C097D8861}" type="datetime1">
              <a:rPr kumimoji="1" lang="ja-JP" altLang="en-US" smtClean="0"/>
              <a:pPr/>
              <a:t>2010/12/6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3F33CB-A035-4272-8691-9D3033E7D36C}" type="datetime1">
              <a:rPr kumimoji="1" lang="ja-JP" altLang="en-US" smtClean="0"/>
              <a:pPr/>
              <a:t>2010/12/6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786BC8-17EA-4E4A-B0B8-51A4B75F48E8}" type="datetime1">
              <a:rPr kumimoji="1" lang="ja-JP" altLang="en-US" smtClean="0"/>
              <a:pPr/>
              <a:t>2010/12/6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C08783-BA92-485A-9947-686E119F1650}" type="datetime1">
              <a:rPr kumimoji="1" lang="ja-JP" altLang="en-US" smtClean="0"/>
              <a:pPr/>
              <a:t>2010/12/6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884EBA-5FF2-4049-9C63-C7761DC2BEFD}" type="datetime1">
              <a:rPr kumimoji="1" lang="ja-JP" altLang="en-US" smtClean="0"/>
              <a:pPr/>
              <a:t>2010/12/6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A9B570-B5B8-4E40-9280-5994BED2A524}" type="datetime1">
              <a:rPr kumimoji="1" lang="ja-JP" altLang="en-US" smtClean="0"/>
              <a:pPr/>
              <a:t>2010/12/6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779CCB-7D58-4865-8513-21EB7301F4D5}" type="datetime1">
              <a:rPr kumimoji="1" lang="ja-JP" altLang="en-US" smtClean="0"/>
              <a:pPr/>
              <a:t>2010/12/6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A1B98B-D94A-464D-8343-6F574199B652}" type="datetime1">
              <a:rPr kumimoji="1" lang="ja-JP" altLang="en-US" smtClean="0"/>
              <a:pPr/>
              <a:t>2010/12/6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4592FA-E108-4553-9BF7-B3199DFCF7FC}" type="datetime1">
              <a:rPr kumimoji="1" lang="ja-JP" altLang="en-US" smtClean="0"/>
              <a:pPr/>
              <a:t>2010/12/6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B0F65276-9B86-4087-A61C-3E4C6D523DB8}" type="datetime1">
              <a:rPr kumimoji="1" lang="ja-JP" altLang="en-US" smtClean="0"/>
              <a:pPr/>
              <a:t>2010/12/6</a:t>
            </a:fld>
            <a:endParaRPr kumimoji="1" lang="ja-JP" altLang="en-US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kumimoji="1" lang="ja-JP" altLang="en-US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ja-JP" sz="3600" b="1" dirty="0" smtClean="0"/>
              <a:t>A Preliminary Study on </a:t>
            </a:r>
            <a:br>
              <a:rPr lang="en-US" altLang="ja-JP" sz="3600" b="1" dirty="0" smtClean="0"/>
            </a:br>
            <a:r>
              <a:rPr lang="en-US" altLang="ja-JP" sz="3600" b="1" dirty="0" smtClean="0"/>
              <a:t>Impact of Software Licenses on Copy-and-Paste Reuse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573462"/>
            <a:ext cx="6400800" cy="2663849"/>
          </a:xfrm>
        </p:spPr>
        <p:txBody>
          <a:bodyPr>
            <a:normAutofit lnSpcReduction="10000"/>
          </a:bodyPr>
          <a:lstStyle/>
          <a:p>
            <a:r>
              <a:rPr lang="ja-JP" altLang="en-US" sz="2800" dirty="0" smtClean="0"/>
              <a:t> </a:t>
            </a:r>
            <a:r>
              <a:rPr lang="en-US" altLang="ja-JP" sz="2800" dirty="0" smtClean="0"/>
              <a:t>Yu Kashima</a:t>
            </a:r>
            <a:r>
              <a:rPr lang="en-US" altLang="ja-JP" sz="2800" baseline="30000" dirty="0" smtClean="0"/>
              <a:t>†</a:t>
            </a:r>
            <a:r>
              <a:rPr lang="ja-JP" altLang="en-US" sz="2800" dirty="0" err="1" smtClean="0"/>
              <a:t>，</a:t>
            </a:r>
            <a:r>
              <a:rPr lang="en-US" altLang="ja-JP" sz="2800" dirty="0" smtClean="0"/>
              <a:t>Yasuhiro </a:t>
            </a:r>
            <a:r>
              <a:rPr lang="en-US" altLang="ja-JP" sz="2800" dirty="0" err="1" smtClean="0"/>
              <a:t>Hayase</a:t>
            </a:r>
            <a:r>
              <a:rPr lang="en-US" altLang="ja-JP" sz="2800" baseline="30000" dirty="0" smtClean="0"/>
              <a:t>††</a:t>
            </a:r>
            <a:r>
              <a:rPr lang="ja-JP" altLang="en-US" sz="2800" dirty="0" err="1" smtClean="0"/>
              <a:t>，</a:t>
            </a:r>
            <a:r>
              <a:rPr lang="en-US" altLang="ja-JP" sz="2800" dirty="0" err="1" smtClean="0"/>
              <a:t>Norihiro</a:t>
            </a:r>
            <a:r>
              <a:rPr lang="en-US" altLang="ja-JP" sz="2800" dirty="0" smtClean="0"/>
              <a:t> Yoshida</a:t>
            </a:r>
            <a:r>
              <a:rPr lang="en-US" altLang="ja-JP" sz="2800" baseline="30000" dirty="0" smtClean="0"/>
              <a:t>†††</a:t>
            </a:r>
            <a:r>
              <a:rPr lang="ja-JP" altLang="en-US" sz="2800" dirty="0" err="1" smtClean="0"/>
              <a:t>，</a:t>
            </a:r>
            <a:endParaRPr lang="en-US" altLang="ja-JP" sz="2800" dirty="0" smtClean="0"/>
          </a:p>
          <a:p>
            <a:r>
              <a:rPr lang="en-US" altLang="ja-JP" sz="2800" dirty="0" smtClean="0"/>
              <a:t>Yuki </a:t>
            </a:r>
            <a:r>
              <a:rPr lang="en-US" altLang="ja-JP" sz="2800" dirty="0" err="1" smtClean="0"/>
              <a:t>Manabe</a:t>
            </a:r>
            <a:r>
              <a:rPr lang="en-US" altLang="ja-JP" sz="2800" baseline="30000" dirty="0" smtClean="0"/>
              <a:t>† </a:t>
            </a:r>
            <a:r>
              <a:rPr lang="ja-JP" altLang="en-US" sz="2800" dirty="0" err="1" smtClean="0"/>
              <a:t>，</a:t>
            </a:r>
            <a:r>
              <a:rPr lang="en-US" altLang="ja-JP" sz="2800" dirty="0" err="1" smtClean="0"/>
              <a:t>Katsuro</a:t>
            </a:r>
            <a:r>
              <a:rPr lang="en-US" altLang="ja-JP" sz="2800" dirty="0" smtClean="0"/>
              <a:t> Inoue</a:t>
            </a:r>
            <a:r>
              <a:rPr lang="en-US" altLang="ja-JP" sz="2800" baseline="30000" dirty="0" smtClean="0"/>
              <a:t>†</a:t>
            </a:r>
          </a:p>
          <a:p>
            <a:endParaRPr lang="en-US" altLang="ja-JP" sz="2800" baseline="30000" dirty="0" smtClean="0"/>
          </a:p>
          <a:p>
            <a:r>
              <a:rPr lang="en-US" altLang="ja-JP" sz="2400" baseline="30000" dirty="0" smtClean="0"/>
              <a:t>† </a:t>
            </a:r>
            <a:r>
              <a:rPr kumimoji="1" lang="en-US" altLang="ja-JP" sz="2400" dirty="0" smtClean="0"/>
              <a:t>: </a:t>
            </a:r>
            <a:r>
              <a:rPr lang="en-US" altLang="ja-JP" sz="2400" dirty="0" smtClean="0"/>
              <a:t>Osaka University   </a:t>
            </a:r>
            <a:r>
              <a:rPr lang="en-US" altLang="ja-JP" sz="2400" baseline="30000" dirty="0" smtClean="0"/>
              <a:t>††</a:t>
            </a:r>
            <a:r>
              <a:rPr lang="ja-JP" altLang="en-US" sz="2400" dirty="0" smtClean="0"/>
              <a:t>：</a:t>
            </a:r>
            <a:r>
              <a:rPr lang="en-US" altLang="ja-JP" sz="2400" dirty="0" smtClean="0"/>
              <a:t>Toyo University</a:t>
            </a:r>
          </a:p>
          <a:p>
            <a:r>
              <a:rPr lang="en-US" altLang="ja-JP" sz="2400" baseline="30000" dirty="0" smtClean="0"/>
              <a:t>†††:</a:t>
            </a:r>
            <a:r>
              <a:rPr lang="en-US" altLang="ja-JP" sz="2400" dirty="0" smtClean="0"/>
              <a:t> Nara Institute of Science and Technology</a:t>
            </a:r>
          </a:p>
          <a:p>
            <a:endParaRPr lang="en-US" altLang="ja-JP" sz="2400" dirty="0" smtClean="0"/>
          </a:p>
          <a:p>
            <a:endParaRPr kumimoji="1" lang="en-US" altLang="ja-JP" dirty="0" smtClean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Step2. Code Clone Detection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04864"/>
          </a:xfrm>
          <a:ln>
            <a:noFill/>
          </a:ln>
        </p:spPr>
        <p:txBody>
          <a:bodyPr>
            <a:normAutofit fontScale="62500" lnSpcReduction="20000"/>
          </a:bodyPr>
          <a:lstStyle/>
          <a:p>
            <a:r>
              <a:rPr lang="en-US" altLang="ja-JP" dirty="0" smtClean="0"/>
              <a:t>CCFinder[2] is used for extracting code clone across different application</a:t>
            </a:r>
          </a:p>
          <a:p>
            <a:pPr lvl="1"/>
            <a:r>
              <a:rPr lang="en-US" altLang="ja-JP" dirty="0" smtClean="0"/>
              <a:t>We assume that CnP within application will not cause license problems</a:t>
            </a:r>
          </a:p>
          <a:p>
            <a:r>
              <a:rPr lang="en-US" altLang="ja-JP" dirty="0" smtClean="0"/>
              <a:t>Filtering</a:t>
            </a:r>
          </a:p>
          <a:p>
            <a:pPr lvl="1"/>
            <a:r>
              <a:rPr lang="en-US" altLang="ja-JP" dirty="0" smtClean="0"/>
              <a:t>Excluding code clones generated by other than CnP</a:t>
            </a:r>
          </a:p>
          <a:p>
            <a:pPr lvl="2">
              <a:buNone/>
            </a:pPr>
            <a:r>
              <a:rPr lang="en-US" altLang="ja-JP" dirty="0" smtClean="0"/>
              <a:t>Ex.    getter/setter,  variable declarations</a:t>
            </a:r>
          </a:p>
          <a:p>
            <a:r>
              <a:rPr lang="en-US" altLang="ja-JP" dirty="0" smtClean="0"/>
              <a:t>Directions of CnP are undecided</a:t>
            </a:r>
          </a:p>
          <a:p>
            <a:pPr lvl="2"/>
            <a:endParaRPr lang="en-US" altLang="ja-JP" dirty="0" smtClean="0"/>
          </a:p>
          <a:p>
            <a:pPr lvl="2"/>
            <a:endParaRPr lang="en-US" altLang="ja-JP" dirty="0" smtClean="0"/>
          </a:p>
          <a:p>
            <a:pPr lvl="2"/>
            <a:endParaRPr lang="en-US" altLang="ja-JP" dirty="0" smtClean="0"/>
          </a:p>
          <a:p>
            <a:pPr lvl="2">
              <a:buNone/>
            </a:pPr>
            <a:endParaRPr lang="en-US" altLang="ja-JP" dirty="0" smtClean="0"/>
          </a:p>
          <a:p>
            <a:pPr lvl="2">
              <a:buNone/>
            </a:pPr>
            <a:endParaRPr lang="en-US" altLang="ja-JP" dirty="0" smtClean="0"/>
          </a:p>
          <a:p>
            <a:pPr lvl="2">
              <a:buNone/>
            </a:pPr>
            <a:endParaRPr lang="en-US" altLang="ja-JP" dirty="0" smtClean="0"/>
          </a:p>
          <a:p>
            <a:pPr lvl="2"/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7308304" y="4149079"/>
            <a:ext cx="1656184" cy="22322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419872" y="4149081"/>
            <a:ext cx="1656184" cy="2088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251520" y="4149079"/>
            <a:ext cx="1656184" cy="20882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Document"/>
          <p:cNvSpPr>
            <a:spLocks noEditPoints="1" noChangeArrowheads="1"/>
          </p:cNvSpPr>
          <p:nvPr/>
        </p:nvSpPr>
        <p:spPr bwMode="auto">
          <a:xfrm>
            <a:off x="323528" y="4221088"/>
            <a:ext cx="1337595" cy="1901551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251519" y="4221088"/>
            <a:ext cx="1424237" cy="3250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License </a:t>
            </a:r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10" name="Document"/>
          <p:cNvSpPr>
            <a:spLocks noEditPoints="1" noChangeArrowheads="1"/>
          </p:cNvSpPr>
          <p:nvPr/>
        </p:nvSpPr>
        <p:spPr bwMode="auto">
          <a:xfrm>
            <a:off x="3491880" y="4221089"/>
            <a:ext cx="1337595" cy="1944215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419871" y="4221089"/>
            <a:ext cx="1424237" cy="3250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License B</a:t>
            </a:r>
            <a:endParaRPr kumimoji="1" lang="ja-JP" altLang="en-US" dirty="0"/>
          </a:p>
        </p:txBody>
      </p:sp>
      <p:sp>
        <p:nvSpPr>
          <p:cNvPr id="12" name="Document"/>
          <p:cNvSpPr>
            <a:spLocks noEditPoints="1" noChangeArrowheads="1"/>
          </p:cNvSpPr>
          <p:nvPr/>
        </p:nvSpPr>
        <p:spPr bwMode="auto">
          <a:xfrm>
            <a:off x="7452320" y="4221089"/>
            <a:ext cx="1337595" cy="1947996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380311" y="4221088"/>
            <a:ext cx="1424237" cy="3250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License </a:t>
            </a:r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>
            <a:off x="467544" y="4653136"/>
            <a:ext cx="1068178" cy="24043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3635896" y="4653137"/>
            <a:ext cx="1068178" cy="24043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3635896" y="4988765"/>
            <a:ext cx="1068178" cy="240436"/>
          </a:xfrm>
          <a:prstGeom prst="rect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7596336" y="4941168"/>
            <a:ext cx="1068178" cy="240436"/>
          </a:xfrm>
          <a:prstGeom prst="rect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7596336" y="4653136"/>
            <a:ext cx="1068178" cy="24043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683568" y="5877272"/>
            <a:ext cx="854542" cy="240436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3779912" y="5877273"/>
            <a:ext cx="925754" cy="240436"/>
          </a:xfrm>
          <a:prstGeom prst="rect">
            <a:avLst/>
          </a:prstGeom>
          <a:solidFill>
            <a:srgbClr val="CC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23527" y="3861047"/>
            <a:ext cx="1580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Application X</a:t>
            </a:r>
            <a:endParaRPr kumimoji="1" lang="ja-JP" altLang="en-US" sz="16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491880" y="3861048"/>
            <a:ext cx="15056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Application Y</a:t>
            </a:r>
            <a:endParaRPr kumimoji="1" lang="ja-JP" altLang="en-US" sz="16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452319" y="3861047"/>
            <a:ext cx="14303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Application Z</a:t>
            </a:r>
            <a:endParaRPr kumimoji="1" lang="ja-JP" altLang="en-US" sz="16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195736" y="4355813"/>
            <a:ext cx="662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CnP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594677" y="4355813"/>
            <a:ext cx="662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CnP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835696" y="5939989"/>
            <a:ext cx="1501966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Getter/Setter</a:t>
            </a:r>
            <a:endParaRPr kumimoji="1" lang="ja-JP" altLang="en-US" dirty="0"/>
          </a:p>
        </p:txBody>
      </p:sp>
      <p:cxnSp>
        <p:nvCxnSpPr>
          <p:cNvPr id="35" name="直線コネクタ 34"/>
          <p:cNvCxnSpPr>
            <a:stCxn id="19" idx="3"/>
            <a:endCxn id="32" idx="1"/>
          </p:cNvCxnSpPr>
          <p:nvPr/>
        </p:nvCxnSpPr>
        <p:spPr>
          <a:xfrm>
            <a:off x="1538110" y="5997490"/>
            <a:ext cx="297586" cy="12716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/>
          <p:cNvCxnSpPr>
            <a:stCxn id="32" idx="3"/>
            <a:endCxn id="20" idx="1"/>
          </p:cNvCxnSpPr>
          <p:nvPr/>
        </p:nvCxnSpPr>
        <p:spPr>
          <a:xfrm flipV="1">
            <a:off x="3337662" y="5997491"/>
            <a:ext cx="442250" cy="1271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/>
          <p:cNvCxnSpPr>
            <a:stCxn id="16" idx="3"/>
            <a:endCxn id="40" idx="1"/>
          </p:cNvCxnSpPr>
          <p:nvPr/>
        </p:nvCxnSpPr>
        <p:spPr>
          <a:xfrm flipV="1">
            <a:off x="4704074" y="5095058"/>
            <a:ext cx="443990" cy="1392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>
            <a:stCxn id="17" idx="1"/>
            <a:endCxn id="17" idx="1"/>
          </p:cNvCxnSpPr>
          <p:nvPr/>
        </p:nvCxnSpPr>
        <p:spPr>
          <a:xfrm rot="10800000">
            <a:off x="7596336" y="5061386"/>
            <a:ext cx="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45"/>
          <p:cNvSpPr txBox="1"/>
          <p:nvPr/>
        </p:nvSpPr>
        <p:spPr>
          <a:xfrm>
            <a:off x="539552" y="6325870"/>
            <a:ext cx="7632848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1050" dirty="0" smtClean="0"/>
              <a:t>[2] T. </a:t>
            </a:r>
            <a:r>
              <a:rPr lang="en-US" altLang="ja-JP" sz="1050" dirty="0" err="1" smtClean="0"/>
              <a:t>Kamiya</a:t>
            </a:r>
            <a:r>
              <a:rPr lang="en-US" altLang="ja-JP" sz="1050" dirty="0" smtClean="0"/>
              <a:t>, S. </a:t>
            </a:r>
            <a:r>
              <a:rPr lang="en-US" altLang="ja-JP" sz="1050" dirty="0" err="1" smtClean="0"/>
              <a:t>Kusumoto</a:t>
            </a:r>
            <a:r>
              <a:rPr lang="en-US" altLang="ja-JP" sz="1050" dirty="0" smtClean="0"/>
              <a:t> and K. Inoue: “CCFinder: A </a:t>
            </a:r>
            <a:r>
              <a:rPr lang="en-US" altLang="ja-JP" sz="1050" dirty="0" err="1" smtClean="0"/>
              <a:t>multilinguistic</a:t>
            </a:r>
            <a:r>
              <a:rPr lang="en-US" altLang="ja-JP" sz="1050" dirty="0" smtClean="0"/>
              <a:t> token-based code clone detection system </a:t>
            </a:r>
          </a:p>
          <a:p>
            <a:r>
              <a:rPr lang="en-US" altLang="ja-JP" sz="1050" dirty="0" smtClean="0"/>
              <a:t>for </a:t>
            </a:r>
            <a:r>
              <a:rPr lang="fr-FR" altLang="ja-JP" sz="1050" dirty="0" smtClean="0"/>
              <a:t>large scale source code”,  IEEE Transactions on Software </a:t>
            </a:r>
            <a:r>
              <a:rPr lang="en-US" altLang="ja-JP" sz="1050" dirty="0" smtClean="0"/>
              <a:t>Engineering, 28, pp. 654–670 (2002)</a:t>
            </a:r>
            <a:endParaRPr kumimoji="1" lang="ja-JP" altLang="en-US" dirty="0"/>
          </a:p>
        </p:txBody>
      </p:sp>
      <p:sp>
        <p:nvSpPr>
          <p:cNvPr id="49" name="右矢印 48"/>
          <p:cNvSpPr/>
          <p:nvPr/>
        </p:nvSpPr>
        <p:spPr>
          <a:xfrm>
            <a:off x="4860031" y="4653137"/>
            <a:ext cx="2664297" cy="2442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右矢印 50"/>
          <p:cNvSpPr/>
          <p:nvPr/>
        </p:nvSpPr>
        <p:spPr>
          <a:xfrm>
            <a:off x="1763688" y="4653136"/>
            <a:ext cx="1656184" cy="24420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5148064" y="4941169"/>
            <a:ext cx="1872208" cy="30777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 smtClean="0"/>
              <a:t>Variable Declarations</a:t>
            </a:r>
            <a:endParaRPr kumimoji="1" lang="ja-JP" altLang="en-US" sz="1400" dirty="0"/>
          </a:p>
        </p:txBody>
      </p:sp>
      <p:cxnSp>
        <p:nvCxnSpPr>
          <p:cNvPr id="75" name="直線コネクタ 74"/>
          <p:cNvCxnSpPr>
            <a:stCxn id="40" idx="3"/>
            <a:endCxn id="17" idx="1"/>
          </p:cNvCxnSpPr>
          <p:nvPr/>
        </p:nvCxnSpPr>
        <p:spPr>
          <a:xfrm flipV="1">
            <a:off x="7020272" y="5061386"/>
            <a:ext cx="576064" cy="336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3635896" y="5301209"/>
            <a:ext cx="1021735" cy="2219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正方形/長方形 78"/>
          <p:cNvSpPr/>
          <p:nvPr/>
        </p:nvSpPr>
        <p:spPr>
          <a:xfrm>
            <a:off x="7596336" y="5295293"/>
            <a:ext cx="1021735" cy="2219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0" name="直線コネクタ 79"/>
          <p:cNvCxnSpPr>
            <a:stCxn id="78" idx="3"/>
            <a:endCxn id="79" idx="1"/>
          </p:cNvCxnSpPr>
          <p:nvPr/>
        </p:nvCxnSpPr>
        <p:spPr>
          <a:xfrm flipV="1">
            <a:off x="4657631" y="5406263"/>
            <a:ext cx="2938705" cy="59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正方形/長方形 82"/>
          <p:cNvSpPr/>
          <p:nvPr/>
        </p:nvSpPr>
        <p:spPr>
          <a:xfrm>
            <a:off x="611560" y="5583325"/>
            <a:ext cx="817388" cy="22194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正方形/長方形 83"/>
          <p:cNvSpPr/>
          <p:nvPr/>
        </p:nvSpPr>
        <p:spPr>
          <a:xfrm>
            <a:off x="3707904" y="5583325"/>
            <a:ext cx="885504" cy="22194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5" name="直線コネクタ 84"/>
          <p:cNvCxnSpPr>
            <a:stCxn id="83" idx="3"/>
            <a:endCxn id="84" idx="1"/>
          </p:cNvCxnSpPr>
          <p:nvPr/>
        </p:nvCxnSpPr>
        <p:spPr>
          <a:xfrm>
            <a:off x="1428948" y="5694295"/>
            <a:ext cx="22789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右矢印 86"/>
          <p:cNvSpPr/>
          <p:nvPr/>
        </p:nvSpPr>
        <p:spPr>
          <a:xfrm>
            <a:off x="4716016" y="5301209"/>
            <a:ext cx="2808312" cy="24420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右矢印 91"/>
          <p:cNvSpPr/>
          <p:nvPr/>
        </p:nvSpPr>
        <p:spPr>
          <a:xfrm flipH="1">
            <a:off x="1475656" y="5552681"/>
            <a:ext cx="2160240" cy="25258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4" name="直線コネクタ 93"/>
          <p:cNvCxnSpPr>
            <a:stCxn id="14" idx="3"/>
            <a:endCxn id="15" idx="1"/>
          </p:cNvCxnSpPr>
          <p:nvPr/>
        </p:nvCxnSpPr>
        <p:spPr>
          <a:xfrm>
            <a:off x="1535722" y="4773354"/>
            <a:ext cx="2100174" cy="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コネクタ 96"/>
          <p:cNvCxnSpPr>
            <a:stCxn id="15" idx="3"/>
            <a:endCxn id="18" idx="1"/>
          </p:cNvCxnSpPr>
          <p:nvPr/>
        </p:nvCxnSpPr>
        <p:spPr>
          <a:xfrm flipV="1">
            <a:off x="4704074" y="4773354"/>
            <a:ext cx="2892262" cy="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コネクタ 105"/>
          <p:cNvCxnSpPr/>
          <p:nvPr/>
        </p:nvCxnSpPr>
        <p:spPr>
          <a:xfrm>
            <a:off x="3347864" y="5013177"/>
            <a:ext cx="547260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線コネクタ 108"/>
          <p:cNvCxnSpPr/>
          <p:nvPr/>
        </p:nvCxnSpPr>
        <p:spPr>
          <a:xfrm>
            <a:off x="3347864" y="5157193"/>
            <a:ext cx="547260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直線コネクタ 117"/>
          <p:cNvCxnSpPr/>
          <p:nvPr/>
        </p:nvCxnSpPr>
        <p:spPr>
          <a:xfrm>
            <a:off x="251520" y="5949281"/>
            <a:ext cx="504056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線コネクタ 118"/>
          <p:cNvCxnSpPr/>
          <p:nvPr/>
        </p:nvCxnSpPr>
        <p:spPr>
          <a:xfrm>
            <a:off x="251520" y="6093297"/>
            <a:ext cx="504056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>
            <a:off x="4355976" y="4581128"/>
            <a:ext cx="158417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2267744" y="4581128"/>
            <a:ext cx="158417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251520" y="4581128"/>
            <a:ext cx="1584176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Step3. Counting Code Clones(1/2)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92896"/>
          </a:xfrm>
        </p:spPr>
        <p:txBody>
          <a:bodyPr>
            <a:normAutofit lnSpcReduction="10000"/>
          </a:bodyPr>
          <a:lstStyle/>
          <a:p>
            <a:pPr marL="514350" indent="-514350"/>
            <a:r>
              <a:rPr lang="en-US" altLang="ja-JP" sz="2400" dirty="0" smtClean="0"/>
              <a:t>Repeating the following steps to target licenses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altLang="ja-JP" sz="2400" dirty="0" smtClean="0"/>
              <a:t>Select a license as an analysis target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altLang="ja-JP" sz="2400" dirty="0" smtClean="0"/>
              <a:t>Extract clone sets including the license code</a:t>
            </a:r>
          </a:p>
          <a:p>
            <a:pPr marL="1314450" lvl="2" indent="-514350"/>
            <a:r>
              <a:rPr lang="en-US" altLang="ja-JP" dirty="0" smtClean="0"/>
              <a:t>Clone set is a set of code clones similar to each other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altLang="ja-JP" sz="2400" dirty="0" smtClean="0"/>
              <a:t>Count code fragments in extracted clone sets grouped by their license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  <p:sp>
        <p:nvSpPr>
          <p:cNvPr id="5" name="Document"/>
          <p:cNvSpPr>
            <a:spLocks noEditPoints="1" noChangeArrowheads="1"/>
          </p:cNvSpPr>
          <p:nvPr/>
        </p:nvSpPr>
        <p:spPr bwMode="auto">
          <a:xfrm>
            <a:off x="323528" y="4653136"/>
            <a:ext cx="1279439" cy="1508125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23528" y="4581128"/>
            <a:ext cx="1362314" cy="30003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License </a:t>
            </a:r>
            <a:r>
              <a:rPr kumimoji="1" lang="en-US" altLang="ja-JP" dirty="0" smtClean="0">
                <a:solidFill>
                  <a:schemeClr val="tx1"/>
                </a:solidFill>
              </a:rPr>
              <a:t>A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Document"/>
          <p:cNvSpPr>
            <a:spLocks noEditPoints="1" noChangeArrowheads="1"/>
          </p:cNvSpPr>
          <p:nvPr/>
        </p:nvSpPr>
        <p:spPr bwMode="auto">
          <a:xfrm>
            <a:off x="2339752" y="4653136"/>
            <a:ext cx="1279439" cy="1508125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339752" y="4581128"/>
            <a:ext cx="1362314" cy="30003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License B</a:t>
            </a:r>
            <a:endParaRPr kumimoji="1" lang="ja-JP" altLang="en-US" dirty="0"/>
          </a:p>
        </p:txBody>
      </p:sp>
      <p:sp>
        <p:nvSpPr>
          <p:cNvPr id="9" name="Document"/>
          <p:cNvSpPr>
            <a:spLocks noEditPoints="1" noChangeArrowheads="1"/>
          </p:cNvSpPr>
          <p:nvPr/>
        </p:nvSpPr>
        <p:spPr bwMode="auto">
          <a:xfrm>
            <a:off x="4499992" y="4653136"/>
            <a:ext cx="1279439" cy="1508125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4427984" y="4581128"/>
            <a:ext cx="1362314" cy="30003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License </a:t>
            </a:r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467544" y="5229200"/>
            <a:ext cx="1021735" cy="2219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2483768" y="5229200"/>
            <a:ext cx="1021735" cy="2219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2483768" y="5589240"/>
            <a:ext cx="1021735" cy="2219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4644008" y="5589240"/>
            <a:ext cx="1021735" cy="2219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4644008" y="5229200"/>
            <a:ext cx="1021735" cy="2219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755576" y="5877272"/>
            <a:ext cx="817388" cy="22194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4860032" y="5877272"/>
            <a:ext cx="885504" cy="22194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直線コネクタ 17"/>
          <p:cNvCxnSpPr>
            <a:stCxn id="11" idx="3"/>
            <a:endCxn id="12" idx="1"/>
          </p:cNvCxnSpPr>
          <p:nvPr/>
        </p:nvCxnSpPr>
        <p:spPr>
          <a:xfrm>
            <a:off x="1489279" y="5340170"/>
            <a:ext cx="99448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>
            <a:stCxn id="12" idx="3"/>
            <a:endCxn id="15" idx="1"/>
          </p:cNvCxnSpPr>
          <p:nvPr/>
        </p:nvCxnSpPr>
        <p:spPr>
          <a:xfrm>
            <a:off x="3505503" y="5340170"/>
            <a:ext cx="113850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>
            <a:stCxn id="13" idx="3"/>
            <a:endCxn id="14" idx="1"/>
          </p:cNvCxnSpPr>
          <p:nvPr/>
        </p:nvCxnSpPr>
        <p:spPr>
          <a:xfrm>
            <a:off x="3505503" y="5700210"/>
            <a:ext cx="113850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>
            <a:stCxn id="16" idx="3"/>
            <a:endCxn id="17" idx="1"/>
          </p:cNvCxnSpPr>
          <p:nvPr/>
        </p:nvCxnSpPr>
        <p:spPr>
          <a:xfrm>
            <a:off x="1572964" y="5988242"/>
            <a:ext cx="328706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角丸四角形 21"/>
          <p:cNvSpPr/>
          <p:nvPr/>
        </p:nvSpPr>
        <p:spPr>
          <a:xfrm>
            <a:off x="251520" y="5157192"/>
            <a:ext cx="5517370" cy="30003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角丸四角形 22"/>
          <p:cNvSpPr/>
          <p:nvPr/>
        </p:nvSpPr>
        <p:spPr>
          <a:xfrm>
            <a:off x="611560" y="5805264"/>
            <a:ext cx="5256584" cy="36004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6516216" y="4653136"/>
          <a:ext cx="2448272" cy="15697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96144"/>
                <a:gridCol w="1152128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License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#Code</a:t>
                      </a:r>
                      <a:r>
                        <a:rPr kumimoji="1" lang="en-US" altLang="ja-JP" sz="1200" baseline="0" dirty="0" smtClean="0"/>
                        <a:t> Fragments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License</a:t>
                      </a:r>
                      <a:r>
                        <a:rPr kumimoji="1" lang="en-US" altLang="ja-JP" sz="1400" baseline="0" dirty="0" smtClean="0"/>
                        <a:t> </a:t>
                      </a:r>
                      <a:r>
                        <a:rPr kumimoji="1" lang="en-US" altLang="ja-JP" sz="1400" dirty="0" smtClean="0"/>
                        <a:t>A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License</a:t>
                      </a:r>
                      <a:r>
                        <a:rPr kumimoji="1" lang="en-US" altLang="ja-JP" sz="1400" baseline="0" dirty="0" smtClean="0"/>
                        <a:t> </a:t>
                      </a:r>
                      <a:r>
                        <a:rPr kumimoji="1" lang="en-US" altLang="ja-JP" sz="1400" dirty="0" smtClean="0"/>
                        <a:t>B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License</a:t>
                      </a:r>
                      <a:r>
                        <a:rPr kumimoji="1" lang="en-US" altLang="ja-JP" sz="1400" baseline="0" dirty="0" smtClean="0"/>
                        <a:t> </a:t>
                      </a:r>
                      <a:r>
                        <a:rPr kumimoji="1" lang="en-US" altLang="ja-JP" sz="1400" dirty="0" smtClean="0"/>
                        <a:t>C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</a:t>
                      </a:r>
                      <a:endParaRPr kumimoji="1" lang="ja-JP" alt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右矢印 24"/>
          <p:cNvSpPr/>
          <p:nvPr/>
        </p:nvSpPr>
        <p:spPr>
          <a:xfrm>
            <a:off x="6084168" y="5301208"/>
            <a:ext cx="432048" cy="7726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23528" y="4293096"/>
            <a:ext cx="13789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/>
              <a:t>Application X</a:t>
            </a:r>
            <a:endParaRPr kumimoji="1" lang="ja-JP" altLang="en-US" sz="16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339752" y="4293096"/>
            <a:ext cx="13751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/>
              <a:t>Application Y</a:t>
            </a:r>
            <a:endParaRPr kumimoji="1" lang="ja-JP" altLang="en-US" sz="16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499992" y="4293096"/>
            <a:ext cx="13676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/>
              <a:t>Application Z</a:t>
            </a:r>
            <a:endParaRPr kumimoji="1" lang="ja-JP" altLang="en-US" sz="16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804248" y="3861048"/>
            <a:ext cx="194421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500" dirty="0" smtClean="0"/>
              <a:t>F</a:t>
            </a:r>
            <a:r>
              <a:rPr kumimoji="1" lang="en-US" altLang="ja-JP" sz="1500" dirty="0" smtClean="0"/>
              <a:t>ragments  having </a:t>
            </a:r>
          </a:p>
          <a:p>
            <a:r>
              <a:rPr kumimoji="1" lang="en-US" altLang="ja-JP" sz="1500" dirty="0" smtClean="0"/>
              <a:t>CnP relations  </a:t>
            </a:r>
          </a:p>
          <a:p>
            <a:r>
              <a:rPr kumimoji="1" lang="en-US" altLang="ja-JP" sz="1500" dirty="0" smtClean="0"/>
              <a:t>to  License A code</a:t>
            </a:r>
            <a:endParaRPr kumimoji="1" lang="ja-JP" altLang="en-US" sz="1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>
            <a:off x="4355976" y="4581128"/>
            <a:ext cx="158417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2267744" y="4581128"/>
            <a:ext cx="158417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251520" y="4581128"/>
            <a:ext cx="1584176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Step3. Counting Code Clones(2/2)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92896"/>
          </a:xfrm>
        </p:spPr>
        <p:txBody>
          <a:bodyPr>
            <a:normAutofit fontScale="55000" lnSpcReduction="20000"/>
          </a:bodyPr>
          <a:lstStyle/>
          <a:p>
            <a:pPr marL="514350" indent="-514350"/>
            <a:r>
              <a:rPr lang="en-US" altLang="ja-JP" sz="3800" dirty="0" smtClean="0"/>
              <a:t>A clone set  including  both original code fragments and code fragments generated by CnP</a:t>
            </a:r>
          </a:p>
          <a:p>
            <a:pPr marL="514350" indent="-514350">
              <a:buNone/>
            </a:pPr>
            <a:r>
              <a:rPr kumimoji="1" lang="en-US" altLang="ja-JP" sz="3800" dirty="0" smtClean="0"/>
              <a:t>  </a:t>
            </a:r>
            <a:r>
              <a:rPr kumimoji="1" lang="ja-JP" altLang="en-US" sz="3800" dirty="0" smtClean="0"/>
              <a:t>→ </a:t>
            </a:r>
            <a:r>
              <a:rPr kumimoji="1" lang="en-US" altLang="ja-JP" sz="3800" dirty="0" smtClean="0"/>
              <a:t>Counting code fragments in clone sets approximates counting the number of CnP</a:t>
            </a:r>
          </a:p>
          <a:p>
            <a:pPr marL="514350" indent="-514350"/>
            <a:r>
              <a:rPr lang="en-US" altLang="ja-JP" sz="3800" dirty="0" smtClean="0"/>
              <a:t> Counting the number of  CnP to/from target license code fragments</a:t>
            </a:r>
          </a:p>
          <a:p>
            <a:pPr marL="514350" indent="-514350"/>
            <a:r>
              <a:rPr lang="en-US" altLang="ja-JP" sz="3800" dirty="0" smtClean="0"/>
              <a:t>Although this table includes the CnP of opposite direction, it </a:t>
            </a:r>
            <a:r>
              <a:rPr kumimoji="1" lang="en-US" altLang="ja-JP" sz="3800" dirty="0" smtClean="0"/>
              <a:t>is enough to understand the brief of </a:t>
            </a:r>
            <a:r>
              <a:rPr lang="en-US" altLang="ja-JP" sz="3800" dirty="0" smtClean="0"/>
              <a:t>summary</a:t>
            </a:r>
            <a:endParaRPr lang="en-US" altLang="ja-JP" dirty="0" smtClean="0"/>
          </a:p>
          <a:p>
            <a:pPr marL="514350" indent="-514350">
              <a:buNone/>
            </a:pP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  <p:sp>
        <p:nvSpPr>
          <p:cNvPr id="5" name="Document"/>
          <p:cNvSpPr>
            <a:spLocks noEditPoints="1" noChangeArrowheads="1"/>
          </p:cNvSpPr>
          <p:nvPr/>
        </p:nvSpPr>
        <p:spPr bwMode="auto">
          <a:xfrm>
            <a:off x="323528" y="4653136"/>
            <a:ext cx="1279439" cy="1508125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23528" y="4581128"/>
            <a:ext cx="1362314" cy="30003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0000"/>
                </a:solidFill>
              </a:rPr>
              <a:t>License </a:t>
            </a:r>
            <a:r>
              <a:rPr kumimoji="1" lang="en-US" altLang="ja-JP" dirty="0" smtClean="0">
                <a:solidFill>
                  <a:srgbClr val="FF0000"/>
                </a:solidFill>
              </a:rPr>
              <a:t>A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7" name="Document"/>
          <p:cNvSpPr>
            <a:spLocks noEditPoints="1" noChangeArrowheads="1"/>
          </p:cNvSpPr>
          <p:nvPr/>
        </p:nvSpPr>
        <p:spPr bwMode="auto">
          <a:xfrm>
            <a:off x="2339752" y="4653136"/>
            <a:ext cx="1279439" cy="1508125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339752" y="4581128"/>
            <a:ext cx="1362314" cy="30003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License B</a:t>
            </a:r>
            <a:endParaRPr kumimoji="1" lang="ja-JP" altLang="en-US" dirty="0"/>
          </a:p>
        </p:txBody>
      </p:sp>
      <p:sp>
        <p:nvSpPr>
          <p:cNvPr id="9" name="Document"/>
          <p:cNvSpPr>
            <a:spLocks noEditPoints="1" noChangeArrowheads="1"/>
          </p:cNvSpPr>
          <p:nvPr/>
        </p:nvSpPr>
        <p:spPr bwMode="auto">
          <a:xfrm>
            <a:off x="4499992" y="4653136"/>
            <a:ext cx="1279439" cy="1508125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4427984" y="4581128"/>
            <a:ext cx="1362314" cy="30003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License </a:t>
            </a:r>
            <a:r>
              <a:rPr kumimoji="1"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467544" y="5229200"/>
            <a:ext cx="1021735" cy="2219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2483768" y="5229200"/>
            <a:ext cx="1021735" cy="2219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2483768" y="5589240"/>
            <a:ext cx="1021735" cy="2219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4644008" y="5589240"/>
            <a:ext cx="1021735" cy="2219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4644008" y="5229200"/>
            <a:ext cx="1021735" cy="2219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755576" y="5877272"/>
            <a:ext cx="817388" cy="22194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4860032" y="5877272"/>
            <a:ext cx="885504" cy="22194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直線コネクタ 17"/>
          <p:cNvCxnSpPr>
            <a:stCxn id="11" idx="3"/>
            <a:endCxn id="12" idx="1"/>
          </p:cNvCxnSpPr>
          <p:nvPr/>
        </p:nvCxnSpPr>
        <p:spPr>
          <a:xfrm>
            <a:off x="1489279" y="5340170"/>
            <a:ext cx="994489" cy="0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>
            <a:stCxn id="12" idx="3"/>
            <a:endCxn id="15" idx="1"/>
          </p:cNvCxnSpPr>
          <p:nvPr/>
        </p:nvCxnSpPr>
        <p:spPr>
          <a:xfrm>
            <a:off x="3505503" y="5340170"/>
            <a:ext cx="1138505" cy="0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>
            <a:stCxn id="13" idx="3"/>
            <a:endCxn id="14" idx="1"/>
          </p:cNvCxnSpPr>
          <p:nvPr/>
        </p:nvCxnSpPr>
        <p:spPr>
          <a:xfrm>
            <a:off x="3505503" y="5700210"/>
            <a:ext cx="1138505" cy="0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>
            <a:stCxn id="16" idx="3"/>
            <a:endCxn id="17" idx="1"/>
          </p:cNvCxnSpPr>
          <p:nvPr/>
        </p:nvCxnSpPr>
        <p:spPr>
          <a:xfrm>
            <a:off x="1572964" y="5988242"/>
            <a:ext cx="3287068" cy="0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角丸四角形 21"/>
          <p:cNvSpPr/>
          <p:nvPr/>
        </p:nvSpPr>
        <p:spPr>
          <a:xfrm>
            <a:off x="251520" y="5157192"/>
            <a:ext cx="5517370" cy="30003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角丸四角形 22"/>
          <p:cNvSpPr/>
          <p:nvPr/>
        </p:nvSpPr>
        <p:spPr>
          <a:xfrm>
            <a:off x="611560" y="5805264"/>
            <a:ext cx="5256584" cy="36004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6516216" y="4653136"/>
          <a:ext cx="2448272" cy="15697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96144"/>
                <a:gridCol w="1152128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License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#Code</a:t>
                      </a:r>
                      <a:r>
                        <a:rPr kumimoji="1" lang="en-US" altLang="ja-JP" sz="1200" baseline="0" dirty="0" smtClean="0"/>
                        <a:t> Fragments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License</a:t>
                      </a:r>
                      <a:r>
                        <a:rPr kumimoji="1" lang="en-US" altLang="ja-JP" sz="1400" baseline="0" dirty="0" smtClean="0"/>
                        <a:t> </a:t>
                      </a:r>
                      <a:r>
                        <a:rPr kumimoji="1" lang="en-US" altLang="ja-JP" sz="1400" dirty="0" smtClean="0"/>
                        <a:t>A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License</a:t>
                      </a:r>
                      <a:r>
                        <a:rPr kumimoji="1" lang="en-US" altLang="ja-JP" sz="1400" baseline="0" dirty="0" smtClean="0"/>
                        <a:t> </a:t>
                      </a:r>
                      <a:r>
                        <a:rPr kumimoji="1" lang="en-US" altLang="ja-JP" sz="1400" dirty="0" smtClean="0"/>
                        <a:t>B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License</a:t>
                      </a:r>
                      <a:r>
                        <a:rPr kumimoji="1" lang="en-US" altLang="ja-JP" sz="1400" baseline="0" dirty="0" smtClean="0"/>
                        <a:t> </a:t>
                      </a:r>
                      <a:r>
                        <a:rPr kumimoji="1" lang="en-US" altLang="ja-JP" sz="1400" dirty="0" smtClean="0"/>
                        <a:t>C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</a:t>
                      </a:r>
                      <a:endParaRPr kumimoji="1" lang="ja-JP" alt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右矢印 24"/>
          <p:cNvSpPr/>
          <p:nvPr/>
        </p:nvSpPr>
        <p:spPr>
          <a:xfrm>
            <a:off x="6084168" y="5301208"/>
            <a:ext cx="432048" cy="7726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23528" y="4293096"/>
            <a:ext cx="13789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/>
              <a:t>Application X</a:t>
            </a:r>
            <a:endParaRPr kumimoji="1" lang="ja-JP" altLang="en-US" sz="16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339752" y="4293096"/>
            <a:ext cx="13751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/>
              <a:t>Application Y</a:t>
            </a:r>
            <a:endParaRPr kumimoji="1" lang="ja-JP" altLang="en-US" sz="16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499992" y="4293096"/>
            <a:ext cx="13676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/>
              <a:t>Application Z</a:t>
            </a:r>
            <a:endParaRPr kumimoji="1" lang="ja-JP" altLang="en-US" sz="1600" dirty="0"/>
          </a:p>
        </p:txBody>
      </p:sp>
      <p:sp>
        <p:nvSpPr>
          <p:cNvPr id="32" name="正方形/長方形 31"/>
          <p:cNvSpPr/>
          <p:nvPr/>
        </p:nvSpPr>
        <p:spPr>
          <a:xfrm>
            <a:off x="6840760" y="3729806"/>
            <a:ext cx="23032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/>
              <a:t>Fragments  having </a:t>
            </a:r>
          </a:p>
          <a:p>
            <a:r>
              <a:rPr lang="en-US" altLang="ja-JP" dirty="0" smtClean="0"/>
              <a:t>CnP relations  </a:t>
            </a:r>
          </a:p>
          <a:p>
            <a:r>
              <a:rPr lang="en-US" altLang="ja-JP" dirty="0" smtClean="0"/>
              <a:t>to  License A code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Analyzed Code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56991"/>
          </a:xfrm>
        </p:spPr>
        <p:txBody>
          <a:bodyPr>
            <a:normAutofit lnSpcReduction="10000"/>
          </a:bodyPr>
          <a:lstStyle/>
          <a:p>
            <a:r>
              <a:rPr lang="en-US" altLang="ja-JP" dirty="0" smtClean="0"/>
              <a:t>Java files(.java) in Debian GNU/Linux 5.0.2 main section</a:t>
            </a:r>
          </a:p>
          <a:p>
            <a:r>
              <a:rPr lang="en-US" altLang="ja-JP" dirty="0" smtClean="0"/>
              <a:t>Reasons for selecting this target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consisted of various licenses</a:t>
            </a:r>
          </a:p>
          <a:p>
            <a:pPr lvl="1"/>
            <a:r>
              <a:rPr lang="en-US" altLang="ja-JP" dirty="0" smtClean="0"/>
              <a:t>enable to be analyzed by both Ninka and CCFinder</a:t>
            </a:r>
          </a:p>
          <a:p>
            <a:pPr lvl="1"/>
            <a:r>
              <a:rPr lang="en-US" altLang="ja-JP" dirty="0" smtClean="0"/>
              <a:t>a</a:t>
            </a:r>
            <a:r>
              <a:rPr kumimoji="1" lang="en-US" altLang="ja-JP" dirty="0" smtClean="0"/>
              <a:t>n feasible scale for this experiment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411760" y="5085184"/>
          <a:ext cx="3168352" cy="111252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1584176"/>
                <a:gridCol w="1584176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#Packages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kern="1200" baseline="0" dirty="0" smtClean="0"/>
                        <a:t>452</a:t>
                      </a:r>
                      <a:endParaRPr kumimoji="1" lang="ja-JP" alt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#Files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/>
                        <a:t>77,452</a:t>
                      </a:r>
                      <a:endParaRPr kumimoji="1" lang="ja-JP" alt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LOC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kern="1200" baseline="0" dirty="0" smtClean="0"/>
                        <a:t>8,530,896</a:t>
                      </a:r>
                      <a:endParaRPr kumimoji="1" lang="ja-JP" alt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円/楕円 6"/>
          <p:cNvSpPr/>
          <p:nvPr/>
        </p:nvSpPr>
        <p:spPr>
          <a:xfrm rot="18901087">
            <a:off x="4690320" y="4266648"/>
            <a:ext cx="712810" cy="4261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5"/>
          <p:cNvSpPr/>
          <p:nvPr/>
        </p:nvSpPr>
        <p:spPr>
          <a:xfrm rot="19156222">
            <a:off x="1714755" y="4342315"/>
            <a:ext cx="973394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円/楕円 4"/>
          <p:cNvSpPr/>
          <p:nvPr/>
        </p:nvSpPr>
        <p:spPr>
          <a:xfrm rot="18901087">
            <a:off x="1054647" y="4351845"/>
            <a:ext cx="953862" cy="4261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License Distribution </a:t>
            </a:r>
            <a:br>
              <a:rPr lang="en-US" altLang="ja-JP" dirty="0" smtClean="0"/>
            </a:br>
            <a:r>
              <a:rPr lang="en-US" altLang="ja-JP" dirty="0" smtClean="0"/>
              <a:t>in Analyzed Code</a:t>
            </a:r>
            <a:endParaRPr kumimoji="1" lang="ja-JP" altLang="en-US" dirty="0"/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  <p:graphicFrame>
        <p:nvGraphicFramePr>
          <p:cNvPr id="9" name="グラフ 8"/>
          <p:cNvGraphicFramePr/>
          <p:nvPr/>
        </p:nvGraphicFramePr>
        <p:xfrm>
          <a:off x="611560" y="1772816"/>
          <a:ext cx="7848872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直線コネクタ 11"/>
          <p:cNvSpPr/>
          <p:nvPr/>
        </p:nvSpPr>
        <p:spPr>
          <a:xfrm flipH="1">
            <a:off x="2475384" y="4437112"/>
            <a:ext cx="720080" cy="7200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/>
          </a:p>
        </p:txBody>
      </p:sp>
      <p:sp>
        <p:nvSpPr>
          <p:cNvPr id="13" name="直線コネクタ 12"/>
          <p:cNvSpPr/>
          <p:nvPr/>
        </p:nvSpPr>
        <p:spPr>
          <a:xfrm flipH="1">
            <a:off x="2403376" y="4293096"/>
            <a:ext cx="1656184" cy="16561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/>
          </a:p>
        </p:txBody>
      </p:sp>
      <p:sp>
        <p:nvSpPr>
          <p:cNvPr id="14" name="直線コネクタ 13"/>
          <p:cNvSpPr/>
          <p:nvPr/>
        </p:nvSpPr>
        <p:spPr>
          <a:xfrm flipH="1">
            <a:off x="4275584" y="4365104"/>
            <a:ext cx="368424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/>
          </a:p>
        </p:txBody>
      </p:sp>
      <p:sp>
        <p:nvSpPr>
          <p:cNvPr id="15" name="直線コネクタ 14"/>
          <p:cNvSpPr/>
          <p:nvPr/>
        </p:nvSpPr>
        <p:spPr>
          <a:xfrm flipH="1">
            <a:off x="4851648" y="4293096"/>
            <a:ext cx="1232520" cy="12241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11560" y="1484784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#Files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Result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BSD3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899592" y="2852936"/>
          <a:ext cx="6696744" cy="25958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531010"/>
                <a:gridCol w="1703227"/>
                <a:gridCol w="1462507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License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#Fragments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Percentage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rgbClr val="FF0000"/>
                          </a:solidFill>
                        </a:rPr>
                        <a:t>BSD3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rgbClr val="FF0000"/>
                          </a:solidFill>
                        </a:rPr>
                        <a:t>613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rgbClr val="FF0000"/>
                          </a:solidFill>
                        </a:rPr>
                        <a:t>92%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GPLv2+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3.0%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Apachev2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2.4%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LesserGPL2+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2.1%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u="none" strike="noStrike" dirty="0" smtClean="0"/>
                        <a:t>GPLv2,ClassPathException</a:t>
                      </a:r>
                      <a:endParaRPr lang="en-US" altLang="ja-JP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0.15%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u="none" strike="noStrike" dirty="0" smtClean="0"/>
                        <a:t>LesserGPL2.1+</a:t>
                      </a:r>
                      <a:endParaRPr lang="en-US" altLang="ja-JP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0.15%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524333" y="1484784"/>
            <a:ext cx="83681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en-US" altLang="ja-JP" sz="2000" dirty="0" smtClean="0"/>
              <a:t> </a:t>
            </a:r>
            <a:r>
              <a:rPr lang="en-US" altLang="ja-JP" sz="2000" dirty="0" smtClean="0"/>
              <a:t>Result of counting code fragments in clone sets including BSD3 fragments grouped by their license</a:t>
            </a:r>
          </a:p>
          <a:p>
            <a:pPr>
              <a:buFont typeface="Arial" pitchFamily="34" charset="0"/>
              <a:buChar char="•"/>
            </a:pPr>
            <a:r>
              <a:rPr kumimoji="1" lang="en-US" altLang="ja-JP" sz="2000" dirty="0" smtClean="0"/>
              <a:t> </a:t>
            </a:r>
            <a:r>
              <a:rPr lang="en-US" altLang="ja-JP" sz="2000" dirty="0" smtClean="0"/>
              <a:t>T</a:t>
            </a:r>
            <a:r>
              <a:rPr kumimoji="1" lang="en-US" altLang="ja-JP" sz="2000" dirty="0" smtClean="0"/>
              <a:t>he frequency of </a:t>
            </a:r>
            <a:r>
              <a:rPr lang="en-US" altLang="ja-JP" sz="2000" dirty="0" smtClean="0"/>
              <a:t>license used by code fragments having CnP relationship to BSD3 fragments</a:t>
            </a:r>
            <a:endParaRPr kumimoji="1" lang="en-US" altLang="ja-JP" sz="2000" dirty="0" smtClean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11560" y="5661248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ja-JP" sz="2000" dirty="0" smtClean="0"/>
              <a:t> </a:t>
            </a:r>
            <a:r>
              <a:rPr lang="en-US" altLang="ja-JP" sz="2400" dirty="0" smtClean="0"/>
              <a:t> BSD3 code is mostly reused by BSD3 code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Result</a:t>
            </a:r>
            <a:r>
              <a:rPr lang="ja-JP" altLang="en-US" dirty="0" smtClean="0"/>
              <a:t>（</a:t>
            </a:r>
            <a:r>
              <a:rPr lang="en-US" altLang="ja-JP" dirty="0" smtClean="0"/>
              <a:t>Apachev2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467544" y="1484784"/>
          <a:ext cx="4896544" cy="4724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16224"/>
                <a:gridCol w="1670608"/>
                <a:gridCol w="1209712"/>
              </a:tblGrid>
              <a:tr h="336037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License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#Fragments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Percentage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308034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Apachev2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1533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77%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08034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rgbClr val="0070C0"/>
                          </a:solidFill>
                        </a:rPr>
                        <a:t>Apachev1.1</a:t>
                      </a:r>
                      <a:endParaRPr kumimoji="1" lang="ja-JP" altLang="en-US" sz="16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0070C0"/>
                          </a:solidFill>
                        </a:rPr>
                        <a:t>316</a:t>
                      </a:r>
                      <a:endParaRPr kumimoji="1" lang="ja-JP" altLang="en-US" sz="16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0070C0"/>
                          </a:solidFill>
                        </a:rPr>
                        <a:t>16%</a:t>
                      </a:r>
                      <a:endParaRPr kumimoji="1" lang="ja-JP" altLang="en-US" sz="16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08034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LesserGPL2.1+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42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2.1%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8034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MPLv1.1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33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1.6%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8034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BSD3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29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1.5%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8034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MX4JLicensev1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0.80%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8034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GPLv2+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0.20%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8034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LibraryGPL2+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0.15%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8034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MPLv1.0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0.10%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8034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MITX11noNotice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0.10%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8034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Public Domain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0.050%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8034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Subversion+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0.050%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8034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EPLv1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0.050%</a:t>
                      </a:r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580112" y="1772816"/>
            <a:ext cx="3384376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ja-JP" dirty="0" smtClean="0"/>
              <a:t> Large percentage of CnP between Apachev2 code fragments</a:t>
            </a:r>
            <a:endParaRPr lang="en-US" altLang="ja-JP" sz="2000" dirty="0" smtClean="0"/>
          </a:p>
          <a:p>
            <a:endParaRPr kumimoji="1" lang="en-US" altLang="ja-JP" sz="2000" dirty="0" smtClean="0"/>
          </a:p>
          <a:p>
            <a:pPr>
              <a:buFont typeface="Arial" pitchFamily="34" charset="0"/>
              <a:buChar char="•"/>
            </a:pPr>
            <a:r>
              <a:rPr lang="en-US" altLang="ja-JP" sz="2000" dirty="0" smtClean="0"/>
              <a:t> Apachev1.1 code has been changed their license to Apachev2 </a:t>
            </a:r>
            <a:endParaRPr kumimoji="1" lang="en-US" altLang="ja-JP" sz="2000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323528" y="2204864"/>
            <a:ext cx="5184576" cy="338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Result</a:t>
            </a:r>
            <a:r>
              <a:rPr lang="ja-JP" altLang="en-US" dirty="0" smtClean="0"/>
              <a:t>（</a:t>
            </a:r>
            <a:r>
              <a:rPr lang="en-US" altLang="ja-JP" dirty="0" smtClean="0"/>
              <a:t>GPLv2+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539552" y="1628800"/>
          <a:ext cx="7920880" cy="25958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824536"/>
                <a:gridCol w="1584176"/>
                <a:gridCol w="1512168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License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#Fragments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Percentage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rgbClr val="FF0000"/>
                          </a:solidFill>
                        </a:rPr>
                        <a:t>GPLv2+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rgbClr val="FF0000"/>
                          </a:solidFill>
                        </a:rPr>
                        <a:t>268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rgbClr val="FF0000"/>
                          </a:solidFill>
                        </a:rPr>
                        <a:t>44%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b="0" i="0" u="none" strike="noStrike" dirty="0" smtClean="0">
                          <a:solidFill>
                            <a:srgbClr val="0070C0"/>
                          </a:solidFill>
                          <a:latin typeface="+mn-lt"/>
                        </a:rPr>
                        <a:t>GPLnoVersion,GPLv2+,LinkException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rgbClr val="0070C0"/>
                          </a:solidFill>
                        </a:rPr>
                        <a:t>225</a:t>
                      </a:r>
                      <a:endParaRPr kumimoji="1" lang="ja-JP" alt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rgbClr val="0070C0"/>
                          </a:solidFill>
                        </a:rPr>
                        <a:t>41%</a:t>
                      </a:r>
                      <a:endParaRPr kumimoji="1" lang="ja-JP" alt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BSD3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5.1%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LibraryGPLv2+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dirty="0" smtClean="0"/>
                        <a:t>20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dirty="0" smtClean="0"/>
                        <a:t>3.6%</a:t>
                      </a:r>
                      <a:endParaRPr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Apachev2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0.73%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LesserGPLv2.1+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dirty="0" smtClean="0"/>
                        <a:t>4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dirty="0" smtClean="0"/>
                        <a:t>0.73%</a:t>
                      </a:r>
                      <a:endParaRPr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467544" y="4293097"/>
            <a:ext cx="84255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ja-JP" dirty="0" smtClean="0"/>
              <a:t> CnP within GPLv2+ code occupy the highest percentage</a:t>
            </a:r>
            <a:r>
              <a:rPr kumimoji="1" lang="en-US" altLang="ja-JP" dirty="0" smtClean="0"/>
              <a:t> </a:t>
            </a:r>
            <a:endParaRPr lang="en-US" altLang="ja-JP" sz="1600" dirty="0" smtClean="0"/>
          </a:p>
          <a:p>
            <a:pPr>
              <a:buFont typeface="Arial" pitchFamily="34" charset="0"/>
              <a:buChar char="•"/>
            </a:pPr>
            <a:r>
              <a:rPr kumimoji="1" lang="en-US" altLang="ja-JP" sz="1600" dirty="0" smtClean="0"/>
              <a:t> </a:t>
            </a:r>
            <a:r>
              <a:rPr kumimoji="1" lang="en-US" altLang="ja-JP" dirty="0" smtClean="0"/>
              <a:t>“GPLnoVersion, GPLv2+, LinkException”  </a:t>
            </a:r>
            <a:r>
              <a:rPr lang="en-US" altLang="ja-JP" dirty="0" smtClean="0"/>
              <a:t>has high percentage</a:t>
            </a:r>
          </a:p>
          <a:p>
            <a:pPr lvl="1">
              <a:buFont typeface="Arial" pitchFamily="34" charset="0"/>
              <a:buChar char="•"/>
            </a:pPr>
            <a:r>
              <a:rPr kumimoji="1" lang="en-US" altLang="ja-JP" dirty="0" smtClean="0"/>
              <a:t> </a:t>
            </a:r>
            <a:r>
              <a:rPr lang="en-US" altLang="ja-JP" dirty="0" smtClean="0"/>
              <a:t>“GPLnoVersion, GPLv2+, LinkException” code is reused by GPLv2+ code.</a:t>
            </a:r>
            <a:r>
              <a:rPr lang="en-US" altLang="ja-JP" sz="1600" dirty="0" smtClean="0"/>
              <a:t>  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323528" y="2348880"/>
            <a:ext cx="8352928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Documents"/>
          <p:cNvSpPr>
            <a:spLocks noEditPoints="1" noChangeArrowheads="1"/>
          </p:cNvSpPr>
          <p:nvPr/>
        </p:nvSpPr>
        <p:spPr bwMode="auto">
          <a:xfrm>
            <a:off x="2699792" y="5704382"/>
            <a:ext cx="999456" cy="892970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ja-JP" dirty="0" smtClean="0"/>
          </a:p>
        </p:txBody>
      </p:sp>
      <p:sp>
        <p:nvSpPr>
          <p:cNvPr id="12" name="Documents"/>
          <p:cNvSpPr>
            <a:spLocks noEditPoints="1" noChangeArrowheads="1"/>
          </p:cNvSpPr>
          <p:nvPr/>
        </p:nvSpPr>
        <p:spPr bwMode="auto">
          <a:xfrm>
            <a:off x="5724128" y="5661248"/>
            <a:ext cx="1055378" cy="951454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ja-JP" dirty="0" smtClean="0"/>
          </a:p>
          <a:p>
            <a:endParaRPr lang="ja-JP" altLang="en-US" dirty="0"/>
          </a:p>
        </p:txBody>
      </p:sp>
      <p:sp>
        <p:nvSpPr>
          <p:cNvPr id="13" name="右矢印 12"/>
          <p:cNvSpPr/>
          <p:nvPr/>
        </p:nvSpPr>
        <p:spPr>
          <a:xfrm>
            <a:off x="3923928" y="6165304"/>
            <a:ext cx="1368152" cy="47694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CnP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187624" y="5373216"/>
            <a:ext cx="4309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GPLnoVersion, GPLv2+, LinkException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796136" y="537321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GPLv2+</a:t>
            </a:r>
            <a:endParaRPr kumimoji="1" lang="ja-JP" altLang="en-US" dirty="0"/>
          </a:p>
        </p:txBody>
      </p:sp>
      <p:sp>
        <p:nvSpPr>
          <p:cNvPr id="16" name="左矢印 15"/>
          <p:cNvSpPr/>
          <p:nvPr/>
        </p:nvSpPr>
        <p:spPr>
          <a:xfrm>
            <a:off x="4572000" y="5733256"/>
            <a:ext cx="970007" cy="492533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CnP</a:t>
            </a:r>
            <a:endParaRPr lang="ja-JP" altLang="en-US" dirty="0"/>
          </a:p>
        </p:txBody>
      </p:sp>
      <p:pic>
        <p:nvPicPr>
          <p:cNvPr id="17" name="Picture 2" descr="C:\Users\y-kasima\AppData\Local\Microsoft\Windows\Temporary Internet Files\Content.IE5\4QOCDHPK\MC90043253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5733256"/>
            <a:ext cx="624457" cy="4570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sz="3600" dirty="0" smtClean="0"/>
              <a:t>#Files and #Fragments under </a:t>
            </a:r>
            <a:br>
              <a:rPr lang="en-US" altLang="ja-JP" sz="3600" dirty="0" smtClean="0"/>
            </a:br>
            <a:r>
              <a:rPr lang="en-US" altLang="ja-JP" sz="3600" dirty="0" smtClean="0"/>
              <a:t>Each License</a:t>
            </a:r>
            <a:endParaRPr kumimoji="1" lang="ja-JP" altLang="en-US" sz="3600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395536" y="2636912"/>
          <a:ext cx="8244408" cy="148336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384854"/>
                <a:gridCol w="2230998"/>
                <a:gridCol w="1959736"/>
                <a:gridCol w="2668820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#</a:t>
                      </a:r>
                      <a:r>
                        <a:rPr kumimoji="1" lang="en-US" altLang="ja-JP" baseline="0" dirty="0" smtClean="0"/>
                        <a:t>Fragments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#Files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#Fragments / #Files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BSD3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665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2181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rgbClr val="FF0000"/>
                          </a:solidFill>
                        </a:rPr>
                        <a:t>0.305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Apachev2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1983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16350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rgbClr val="FF0000"/>
                          </a:solidFill>
                        </a:rPr>
                        <a:t>0.121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GPLv2+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549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8160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rgbClr val="FF0000"/>
                          </a:solidFill>
                        </a:rPr>
                        <a:t>0.0673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467545" y="4725144"/>
            <a:ext cx="84249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ja-JP" sz="2400" dirty="0" smtClean="0"/>
              <a:t> The frequency of CnP per file</a:t>
            </a:r>
            <a:endParaRPr kumimoji="1" lang="en-US" altLang="ja-JP" sz="2400" dirty="0" smtClean="0"/>
          </a:p>
          <a:p>
            <a:pPr lvl="1"/>
            <a:r>
              <a:rPr kumimoji="1" lang="en-US" altLang="ja-JP" sz="2400" dirty="0" smtClean="0"/>
              <a:t> BSD3 &gt; Apachev2 &gt; GPLv2+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95536" y="1628800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en-US" altLang="ja-JP" dirty="0" smtClean="0"/>
              <a:t> </a:t>
            </a:r>
            <a:r>
              <a:rPr lang="en-US" altLang="ja-JP" sz="2400" dirty="0" smtClean="0"/>
              <a:t>Code under a license is copy-and-pasted frequently,        </a:t>
            </a:r>
          </a:p>
          <a:p>
            <a:r>
              <a:rPr kumimoji="1" lang="en-US" altLang="ja-JP" sz="2400" dirty="0" smtClean="0"/>
              <a:t>  if “#Fragments / #Files” of the license is large</a:t>
            </a:r>
            <a:endParaRPr kumimoji="1" lang="ja-JP" altLang="en-US" sz="2400" dirty="0"/>
          </a:p>
        </p:txBody>
      </p:sp>
      <p:sp>
        <p:nvSpPr>
          <p:cNvPr id="10" name="正方形/長方形 9"/>
          <p:cNvSpPr/>
          <p:nvPr/>
        </p:nvSpPr>
        <p:spPr>
          <a:xfrm>
            <a:off x="251520" y="2996952"/>
            <a:ext cx="8496944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251520" y="3717032"/>
            <a:ext cx="8496944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Summary of the Results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ja-JP" dirty="0" smtClean="0"/>
              <a:t>Common characteristic of all licenses</a:t>
            </a:r>
          </a:p>
          <a:p>
            <a:pPr lvl="1"/>
            <a:r>
              <a:rPr lang="en-US" altLang="ja-JP" dirty="0" smtClean="0"/>
              <a:t>CnP within code distributed under same license or licenses designed by the same organization have a majority</a:t>
            </a:r>
          </a:p>
          <a:p>
            <a:pPr lvl="2"/>
            <a:r>
              <a:rPr lang="en-US" altLang="ja-JP" dirty="0" smtClean="0"/>
              <a:t>CnP might happen mostly in an organization</a:t>
            </a:r>
          </a:p>
          <a:p>
            <a:r>
              <a:rPr lang="en-US" altLang="ja-JP" dirty="0" smtClean="0"/>
              <a:t>Apachev2 has CnP relations to various licenses</a:t>
            </a:r>
          </a:p>
          <a:p>
            <a:pPr lvl="1"/>
            <a:r>
              <a:rPr lang="en-US" altLang="ja-JP" sz="3000" dirty="0" smtClean="0"/>
              <a:t>Files under Apachev2 have the largest number</a:t>
            </a:r>
          </a:p>
          <a:p>
            <a:pPr lvl="1"/>
            <a:r>
              <a:rPr lang="en-US" altLang="ja-JP" sz="3000" dirty="0" smtClean="0"/>
              <a:t>The condition of Apachev2 is more relaxed than that of GPLv2+</a:t>
            </a:r>
          </a:p>
          <a:p>
            <a:r>
              <a:rPr lang="en-US" altLang="ja-JP" dirty="0" smtClean="0"/>
              <a:t>The frequency of CnP per file</a:t>
            </a:r>
          </a:p>
          <a:p>
            <a:pPr lvl="1">
              <a:buNone/>
            </a:pPr>
            <a:r>
              <a:rPr lang="en-US" altLang="ja-JP" dirty="0" smtClean="0"/>
              <a:t>BSD3 &gt; Apachev2 &gt; GPLv2+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Software Reuse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Purpose of software reuse</a:t>
            </a:r>
          </a:p>
          <a:p>
            <a:pPr lvl="1"/>
            <a:r>
              <a:rPr lang="en-US" altLang="ja-JP" dirty="0" smtClean="0"/>
              <a:t>Development of reliable software</a:t>
            </a:r>
          </a:p>
          <a:p>
            <a:pPr lvl="1"/>
            <a:r>
              <a:rPr lang="en-US" altLang="ja-JP" dirty="0" smtClean="0"/>
              <a:t>Increasing software productivity</a:t>
            </a:r>
          </a:p>
          <a:p>
            <a:r>
              <a:rPr lang="en-US" altLang="ja-JP" sz="2800" dirty="0" smtClean="0"/>
              <a:t>We focus on Copy-and-Paste(CnP)</a:t>
            </a:r>
          </a:p>
          <a:p>
            <a:pPr lvl="1"/>
            <a:r>
              <a:rPr lang="en-US" altLang="ja-JP" dirty="0" smtClean="0"/>
              <a:t>A basic method of software reuse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Threat to Validity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96951"/>
          </a:xfrm>
        </p:spPr>
        <p:txBody>
          <a:bodyPr>
            <a:normAutofit fontScale="85000" lnSpcReduction="20000"/>
          </a:bodyPr>
          <a:lstStyle/>
          <a:p>
            <a:r>
              <a:rPr lang="en-US" altLang="ja-JP" sz="2600" dirty="0" smtClean="0"/>
              <a:t>Insufficient to apply this result to general OSS</a:t>
            </a:r>
          </a:p>
          <a:p>
            <a:pPr lvl="1"/>
            <a:r>
              <a:rPr lang="en-US" altLang="ja-JP" sz="2600" dirty="0" smtClean="0"/>
              <a:t>This analysis target is small</a:t>
            </a:r>
          </a:p>
          <a:p>
            <a:pPr lvl="1">
              <a:buNone/>
            </a:pPr>
            <a:r>
              <a:rPr lang="ja-JP" altLang="en-US" sz="2600" dirty="0" smtClean="0"/>
              <a:t> → </a:t>
            </a:r>
            <a:r>
              <a:rPr lang="en-US" altLang="ja-JP" sz="2600" dirty="0" smtClean="0"/>
              <a:t>We plan large scale analysis</a:t>
            </a:r>
          </a:p>
          <a:p>
            <a:pPr lvl="1"/>
            <a:r>
              <a:rPr lang="en-US" altLang="ja-JP" sz="2600" dirty="0" smtClean="0"/>
              <a:t>Only Java files were analyzed</a:t>
            </a:r>
          </a:p>
          <a:p>
            <a:pPr lvl="2"/>
            <a:r>
              <a:rPr lang="en-US" altLang="ja-JP" dirty="0" smtClean="0"/>
              <a:t>History of Java files is short, hence Java files are less copy-and-pasted than others</a:t>
            </a:r>
            <a:endParaRPr lang="en-US" altLang="ja-JP" sz="2600" dirty="0" smtClean="0"/>
          </a:p>
          <a:p>
            <a:pPr lvl="1">
              <a:buNone/>
            </a:pPr>
            <a:r>
              <a:rPr lang="ja-JP" altLang="en-US" sz="3000" dirty="0" smtClean="0"/>
              <a:t> </a:t>
            </a:r>
            <a:r>
              <a:rPr lang="ja-JP" altLang="en-US" sz="2600" dirty="0" smtClean="0"/>
              <a:t>→ </a:t>
            </a:r>
            <a:r>
              <a:rPr lang="en-US" altLang="ja-JP" sz="2600" dirty="0" smtClean="0"/>
              <a:t>We plan analysis of C/C++ files</a:t>
            </a:r>
          </a:p>
          <a:p>
            <a:r>
              <a:rPr lang="en-US" altLang="ja-JP" sz="2600" dirty="0" smtClean="0"/>
              <a:t>Overlap code fragments may be counted separately</a:t>
            </a:r>
          </a:p>
          <a:p>
            <a:pPr lvl="1"/>
            <a:r>
              <a:rPr lang="en-US" altLang="ja-JP" sz="2200" dirty="0" smtClean="0"/>
              <a:t>Number of overlap code fragments might be small</a:t>
            </a:r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20</a:t>
            </a:fld>
            <a:endParaRPr kumimoji="1" lang="ja-JP" altLang="en-US" dirty="0"/>
          </a:p>
        </p:txBody>
      </p:sp>
      <p:sp>
        <p:nvSpPr>
          <p:cNvPr id="1026" name="Document"/>
          <p:cNvSpPr>
            <a:spLocks noEditPoints="1" noChangeArrowheads="1"/>
          </p:cNvSpPr>
          <p:nvPr/>
        </p:nvSpPr>
        <p:spPr bwMode="auto">
          <a:xfrm>
            <a:off x="2483768" y="5013176"/>
            <a:ext cx="1208534" cy="1521718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627784" y="5157192"/>
            <a:ext cx="914400" cy="5040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2699792" y="5373216"/>
            <a:ext cx="914400" cy="6263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左中かっこ 7"/>
          <p:cNvSpPr/>
          <p:nvPr/>
        </p:nvSpPr>
        <p:spPr>
          <a:xfrm>
            <a:off x="2195736" y="5157192"/>
            <a:ext cx="216024" cy="504056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55576" y="5229200"/>
            <a:ext cx="1377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Fragment </a:t>
            </a:r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755576" y="5589240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Fragment </a:t>
            </a:r>
            <a:r>
              <a:rPr kumimoji="1"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12" name="Document"/>
          <p:cNvSpPr>
            <a:spLocks noEditPoints="1" noChangeArrowheads="1"/>
          </p:cNvSpPr>
          <p:nvPr/>
        </p:nvSpPr>
        <p:spPr bwMode="auto">
          <a:xfrm>
            <a:off x="5292080" y="5013176"/>
            <a:ext cx="1208534" cy="1521718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cxnSp>
        <p:nvCxnSpPr>
          <p:cNvPr id="24" name="直線コネクタ 23"/>
          <p:cNvCxnSpPr>
            <a:endCxn id="19" idx="1"/>
          </p:cNvCxnSpPr>
          <p:nvPr/>
        </p:nvCxnSpPr>
        <p:spPr>
          <a:xfrm>
            <a:off x="3491880" y="5229200"/>
            <a:ext cx="1944216" cy="252028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>
            <a:stCxn id="7" idx="3"/>
            <a:endCxn id="13" idx="1"/>
          </p:cNvCxnSpPr>
          <p:nvPr/>
        </p:nvCxnSpPr>
        <p:spPr>
          <a:xfrm>
            <a:off x="3614192" y="5686400"/>
            <a:ext cx="189391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5436096" y="5229200"/>
            <a:ext cx="914400" cy="5040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左中かっこ 27"/>
          <p:cNvSpPr/>
          <p:nvPr/>
        </p:nvSpPr>
        <p:spPr>
          <a:xfrm>
            <a:off x="2195736" y="5373216"/>
            <a:ext cx="360040" cy="626368"/>
          </a:xfrm>
          <a:prstGeom prst="leftBrace">
            <a:avLst/>
          </a:prstGeom>
          <a:noFill/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5508104" y="5373216"/>
            <a:ext cx="914400" cy="6263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Scalability of Investigating Method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This method can apply to large target, because each step can</a:t>
            </a:r>
          </a:p>
          <a:p>
            <a:pPr lvl="1"/>
            <a:r>
              <a:rPr lang="en-US" altLang="ja-JP" dirty="0" smtClean="0"/>
              <a:t>License detection</a:t>
            </a:r>
          </a:p>
          <a:p>
            <a:pPr lvl="2"/>
            <a:r>
              <a:rPr lang="en-US" altLang="ja-JP" dirty="0" smtClean="0"/>
              <a:t>Ninka can analyze files in linear order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Code clone detection</a:t>
            </a:r>
          </a:p>
          <a:p>
            <a:pPr lvl="2"/>
            <a:r>
              <a:rPr lang="en-US" altLang="ja-JP" dirty="0" smtClean="0"/>
              <a:t>There are more scalable tools than CCFinder such as </a:t>
            </a:r>
            <a:r>
              <a:rPr lang="en-US" altLang="ja-JP" dirty="0" err="1" smtClean="0"/>
              <a:t>CCFinderX</a:t>
            </a:r>
            <a:r>
              <a:rPr lang="en-US" altLang="ja-JP" dirty="0" smtClean="0"/>
              <a:t> and D-CCFinder.</a:t>
            </a:r>
          </a:p>
          <a:p>
            <a:pPr lvl="1"/>
            <a:r>
              <a:rPr lang="en-US" altLang="ja-JP" dirty="0" smtClean="0"/>
              <a:t>Counting code clone</a:t>
            </a:r>
          </a:p>
          <a:p>
            <a:pPr lvl="2"/>
            <a:r>
              <a:rPr lang="en-US" altLang="ja-JP" dirty="0" smtClean="0"/>
              <a:t>This process did not take a long time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A preliminary study of impact of licenses on CnP was performed</a:t>
            </a:r>
          </a:p>
          <a:p>
            <a:pPr lvl="1"/>
            <a:r>
              <a:rPr lang="en-US" altLang="ja-JP" dirty="0" smtClean="0"/>
              <a:t>Java files in Debian/GNU Linux 5.0.2 main section were analyzed</a:t>
            </a:r>
          </a:p>
          <a:p>
            <a:r>
              <a:rPr lang="en-US" altLang="ja-JP" dirty="0" smtClean="0"/>
              <a:t>CnP are happened mostly within code distributed under the same license or licenses designed by the same organization</a:t>
            </a:r>
          </a:p>
          <a:p>
            <a:r>
              <a:rPr lang="en-US" altLang="ja-JP" dirty="0" smtClean="0"/>
              <a:t>The frequency of CnP per file</a:t>
            </a:r>
          </a:p>
          <a:p>
            <a:pPr lvl="1"/>
            <a:r>
              <a:rPr lang="en-US" altLang="ja-JP" dirty="0" smtClean="0"/>
              <a:t>BSD3 &gt; Apachev2 &gt; GPLv2+</a:t>
            </a:r>
          </a:p>
          <a:p>
            <a:r>
              <a:rPr lang="en-US" altLang="ja-JP" dirty="0" smtClean="0"/>
              <a:t>Our method can be applied to a large target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Future Work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Large Scale Experiment</a:t>
            </a:r>
          </a:p>
          <a:p>
            <a:r>
              <a:rPr lang="en-US" altLang="ja-JP" dirty="0" smtClean="0"/>
              <a:t>Investigating</a:t>
            </a:r>
            <a:r>
              <a:rPr kumimoji="1" lang="en-US" altLang="ja-JP" dirty="0" smtClean="0"/>
              <a:t> that code fragments are copy-and-pasted mostly in an organization</a:t>
            </a:r>
          </a:p>
          <a:p>
            <a:r>
              <a:rPr lang="en-US" altLang="ja-JP" dirty="0" smtClean="0"/>
              <a:t>Detecting direction of CnP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Open Source Software </a:t>
            </a:r>
            <a:br>
              <a:rPr lang="en-US" altLang="ja-JP" dirty="0" smtClean="0"/>
            </a:br>
            <a:r>
              <a:rPr lang="en-US" altLang="ja-JP" dirty="0" smtClean="0"/>
              <a:t>and Licenses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Open Source Software(OSS)</a:t>
            </a:r>
          </a:p>
          <a:p>
            <a:pPr lvl="1"/>
            <a:r>
              <a:rPr lang="en-US" altLang="ja-JP" dirty="0" smtClean="0"/>
              <a:t>Derivative works from OSS products are allowed to be distributed</a:t>
            </a:r>
          </a:p>
          <a:p>
            <a:pPr lvl="1"/>
            <a:r>
              <a:rPr lang="en-US" altLang="ja-JP" dirty="0" smtClean="0"/>
              <a:t>Reusable source code is increasing because of increasing OSS products</a:t>
            </a:r>
          </a:p>
          <a:p>
            <a:r>
              <a:rPr lang="en-US" altLang="ja-JP" dirty="0" smtClean="0"/>
              <a:t>OSS</a:t>
            </a:r>
            <a:r>
              <a:rPr lang="ja-JP" altLang="en-US" dirty="0" smtClean="0"/>
              <a:t> </a:t>
            </a:r>
            <a:r>
              <a:rPr lang="en-US" altLang="ja-JP" dirty="0" smtClean="0"/>
              <a:t>Licenses</a:t>
            </a:r>
          </a:p>
          <a:p>
            <a:pPr lvl="1"/>
            <a:r>
              <a:rPr lang="en-US" altLang="ja-JP" dirty="0" smtClean="0"/>
              <a:t>Many kind of licenses are designed for satisfying various developer’s intent</a:t>
            </a:r>
          </a:p>
          <a:p>
            <a:pPr lvl="1"/>
            <a:r>
              <a:rPr lang="en-US" altLang="ja-JP" dirty="0" smtClean="0"/>
              <a:t>Each OSS licenses have different conditions</a:t>
            </a:r>
          </a:p>
          <a:p>
            <a:pPr lvl="1"/>
            <a:r>
              <a:rPr lang="en-US" altLang="ja-JP" dirty="0" smtClean="0"/>
              <a:t>Reuse is also restricted by the licenses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3</a:t>
            </a:fld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Representative OSS</a:t>
            </a:r>
            <a:r>
              <a:rPr lang="ja-JP" altLang="en-US" dirty="0" smtClean="0"/>
              <a:t> </a:t>
            </a:r>
            <a:r>
              <a:rPr lang="en-US" altLang="ja-JP" dirty="0" smtClean="0"/>
              <a:t>Licenses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kumimoji="1" lang="en-US" altLang="ja-JP" dirty="0" smtClean="0"/>
              <a:t>3-clause BSD License(BSD3)</a:t>
            </a:r>
          </a:p>
          <a:p>
            <a:pPr lvl="1"/>
            <a:r>
              <a:rPr lang="en-US" altLang="ja-JP" dirty="0" smtClean="0"/>
              <a:t>A derivative work must retain copyright notices, list of conditions and disclaimer of warranties</a:t>
            </a:r>
            <a:endParaRPr kumimoji="1" lang="en-US" altLang="ja-JP" dirty="0" smtClean="0"/>
          </a:p>
          <a:p>
            <a:r>
              <a:rPr lang="en-US" altLang="ja-JP" dirty="0" smtClean="0"/>
              <a:t>Apache License Version 2(Apachev2)</a:t>
            </a:r>
          </a:p>
          <a:p>
            <a:pPr lvl="1"/>
            <a:r>
              <a:rPr lang="en-US" altLang="ja-JP" dirty="0" smtClean="0"/>
              <a:t>A derivative work must retain copyrights, patents, trademarks and attribution notices</a:t>
            </a:r>
          </a:p>
          <a:p>
            <a:r>
              <a:rPr kumimoji="1" lang="en-US" altLang="ja-JP" dirty="0" smtClean="0"/>
              <a:t>GNU General Public License Version 2(GPLv2)</a:t>
            </a:r>
          </a:p>
          <a:p>
            <a:pPr lvl="1"/>
            <a:r>
              <a:rPr lang="en-US" altLang="ja-JP" dirty="0" smtClean="0"/>
              <a:t>A derivative work must be distributed under GPLv2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en-US" altLang="ja-JP" i="1" dirty="0" err="1" smtClean="0"/>
              <a:t>LicenseName</a:t>
            </a:r>
            <a:r>
              <a:rPr kumimoji="1" lang="en-US" altLang="ja-JP" i="1" dirty="0" smtClean="0"/>
              <a:t> </a:t>
            </a:r>
            <a:r>
              <a:rPr kumimoji="1" lang="en-US" altLang="ja-JP" dirty="0" smtClean="0"/>
              <a:t>Code </a:t>
            </a:r>
            <a:r>
              <a:rPr kumimoji="1" lang="ja-JP" altLang="en-US" dirty="0" smtClean="0"/>
              <a:t>≡ </a:t>
            </a:r>
            <a:r>
              <a:rPr kumimoji="1" lang="en-US" altLang="ja-JP" dirty="0" smtClean="0"/>
              <a:t>source code distributed under </a:t>
            </a:r>
            <a:r>
              <a:rPr kumimoji="1" lang="en-US" altLang="ja-JP" i="1" dirty="0" err="1" smtClean="0"/>
              <a:t>LicenseName</a:t>
            </a:r>
            <a:endParaRPr kumimoji="1" lang="en-US" altLang="ja-JP" i="1" dirty="0" smtClean="0"/>
          </a:p>
          <a:p>
            <a:pPr lvl="1">
              <a:buNone/>
            </a:pPr>
            <a:r>
              <a:rPr lang="en-US" altLang="ja-JP" dirty="0" smtClean="0"/>
              <a:t>Ex. BSD3 code </a:t>
            </a:r>
            <a:r>
              <a:rPr lang="ja-JP" altLang="en-US" dirty="0" smtClean="0"/>
              <a:t>≡ </a:t>
            </a:r>
            <a:r>
              <a:rPr lang="en-US" altLang="ja-JP" dirty="0" smtClean="0"/>
              <a:t>source code distributed under BSD3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CnP between different license files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r>
              <a:rPr lang="en-US" altLang="ja-JP" dirty="0" smtClean="0"/>
              <a:t>If a developer reuse source code; </a:t>
            </a:r>
          </a:p>
          <a:p>
            <a:pPr lvl="1"/>
            <a:r>
              <a:rPr lang="en-US" altLang="ja-JP" dirty="0" smtClean="0"/>
              <a:t>Both license of reused code and license of developing code must be satisfied simultaneously</a:t>
            </a:r>
          </a:p>
          <a:p>
            <a:pPr lvl="1"/>
            <a:r>
              <a:rPr lang="en-US" altLang="ja-JP" dirty="0" smtClean="0"/>
              <a:t>Distributions of developing code are prohibited in case</a:t>
            </a:r>
          </a:p>
        </p:txBody>
      </p:sp>
      <p:sp>
        <p:nvSpPr>
          <p:cNvPr id="1026" name="Documents"/>
          <p:cNvSpPr>
            <a:spLocks noEditPoints="1" noChangeArrowheads="1"/>
          </p:cNvSpPr>
          <p:nvPr/>
        </p:nvSpPr>
        <p:spPr bwMode="auto">
          <a:xfrm>
            <a:off x="539552" y="4653136"/>
            <a:ext cx="1008112" cy="1233686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ja-JP" dirty="0" smtClean="0"/>
          </a:p>
        </p:txBody>
      </p:sp>
      <p:sp>
        <p:nvSpPr>
          <p:cNvPr id="1027" name="Documents"/>
          <p:cNvSpPr>
            <a:spLocks noEditPoints="1" noChangeArrowheads="1"/>
          </p:cNvSpPr>
          <p:nvPr/>
        </p:nvSpPr>
        <p:spPr bwMode="auto">
          <a:xfrm>
            <a:off x="3275856" y="4653136"/>
            <a:ext cx="1064518" cy="1296144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ja-JP" dirty="0" smtClean="0"/>
          </a:p>
          <a:p>
            <a:endParaRPr lang="ja-JP" altLang="en-US" dirty="0"/>
          </a:p>
        </p:txBody>
      </p:sp>
      <p:sp>
        <p:nvSpPr>
          <p:cNvPr id="9" name="右矢印 8"/>
          <p:cNvSpPr/>
          <p:nvPr/>
        </p:nvSpPr>
        <p:spPr>
          <a:xfrm>
            <a:off x="1979712" y="5373216"/>
            <a:ext cx="1080120" cy="70065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CnP</a:t>
            </a:r>
            <a:endParaRPr kumimoji="1" lang="ja-JP" altLang="en-US" dirty="0"/>
          </a:p>
        </p:txBody>
      </p:sp>
      <p:sp>
        <p:nvSpPr>
          <p:cNvPr id="14" name="スライド番号プレースホルダ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755576" y="4365104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BSD3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419872" y="4365104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GPLv2</a:t>
            </a:r>
            <a:endParaRPr kumimoji="1" lang="ja-JP" altLang="en-US" dirty="0"/>
          </a:p>
        </p:txBody>
      </p:sp>
      <p:sp>
        <p:nvSpPr>
          <p:cNvPr id="18" name="左矢印 17"/>
          <p:cNvSpPr/>
          <p:nvPr/>
        </p:nvSpPr>
        <p:spPr>
          <a:xfrm>
            <a:off x="2195736" y="4653136"/>
            <a:ext cx="978408" cy="628648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CnP</a:t>
            </a:r>
            <a:endParaRPr lang="ja-JP" altLang="en-US" dirty="0"/>
          </a:p>
        </p:txBody>
      </p:sp>
      <p:sp>
        <p:nvSpPr>
          <p:cNvPr id="27" name="Documents"/>
          <p:cNvSpPr>
            <a:spLocks noEditPoints="1" noChangeArrowheads="1"/>
          </p:cNvSpPr>
          <p:nvPr/>
        </p:nvSpPr>
        <p:spPr bwMode="auto">
          <a:xfrm>
            <a:off x="4716016" y="4653136"/>
            <a:ext cx="1008112" cy="1233686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ja-JP" dirty="0" smtClean="0"/>
          </a:p>
        </p:txBody>
      </p:sp>
      <p:sp>
        <p:nvSpPr>
          <p:cNvPr id="28" name="Documents"/>
          <p:cNvSpPr>
            <a:spLocks noEditPoints="1" noChangeArrowheads="1"/>
          </p:cNvSpPr>
          <p:nvPr/>
        </p:nvSpPr>
        <p:spPr bwMode="auto">
          <a:xfrm>
            <a:off x="7596336" y="4653136"/>
            <a:ext cx="1064518" cy="1296144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ja-JP" dirty="0" smtClean="0"/>
          </a:p>
          <a:p>
            <a:endParaRPr lang="ja-JP" altLang="en-US" dirty="0"/>
          </a:p>
        </p:txBody>
      </p:sp>
      <p:sp>
        <p:nvSpPr>
          <p:cNvPr id="29" name="右矢印 28"/>
          <p:cNvSpPr/>
          <p:nvPr/>
        </p:nvSpPr>
        <p:spPr>
          <a:xfrm>
            <a:off x="5940152" y="5373216"/>
            <a:ext cx="1080120" cy="70065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CnP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716016" y="4365104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Apachev2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7740352" y="4365104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GPLv2</a:t>
            </a:r>
            <a:endParaRPr kumimoji="1" lang="ja-JP" altLang="en-US" dirty="0"/>
          </a:p>
        </p:txBody>
      </p:sp>
      <p:sp>
        <p:nvSpPr>
          <p:cNvPr id="32" name="左矢印 31"/>
          <p:cNvSpPr/>
          <p:nvPr/>
        </p:nvSpPr>
        <p:spPr>
          <a:xfrm>
            <a:off x="6372200" y="4653136"/>
            <a:ext cx="978408" cy="628648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CnP</a:t>
            </a:r>
            <a:endParaRPr lang="ja-JP" altLang="en-US" dirty="0"/>
          </a:p>
        </p:txBody>
      </p:sp>
      <p:pic>
        <p:nvPicPr>
          <p:cNvPr id="4" name="Picture 2" descr="C:\Users\y-kasima\AppData\Local\Microsoft\Windows\Temporary Internet Files\Content.IE5\4QOCDHPK\MC90043253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4725144"/>
            <a:ext cx="583372" cy="583372"/>
          </a:xfrm>
          <a:prstGeom prst="rect">
            <a:avLst/>
          </a:prstGeom>
          <a:noFill/>
        </p:spPr>
      </p:pic>
      <p:pic>
        <p:nvPicPr>
          <p:cNvPr id="23" name="Picture 2" descr="C:\Users\y-kasima\AppData\Local\Microsoft\Windows\Temporary Internet Files\Content.IE5\4QOCDHPK\MC90043253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4653136"/>
            <a:ext cx="583372" cy="583372"/>
          </a:xfrm>
          <a:prstGeom prst="rect">
            <a:avLst/>
          </a:prstGeom>
          <a:noFill/>
        </p:spPr>
      </p:pic>
      <p:pic>
        <p:nvPicPr>
          <p:cNvPr id="24" name="Picture 2" descr="C:\Users\y-kasima\AppData\Local\Microsoft\Windows\Temporary Internet Files\Content.IE5\4QOCDHPK\MC90043253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5445224"/>
            <a:ext cx="583372" cy="5833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Impact of License on CnP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518864" y="16002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altLang="ja-JP" dirty="0" smtClean="0"/>
              <a:t>Hypothesis</a:t>
            </a:r>
          </a:p>
          <a:p>
            <a:pPr lvl="1"/>
            <a:r>
              <a:rPr lang="en-US" altLang="ja-JP" dirty="0" smtClean="0"/>
              <a:t>Characteristic of source code reuse depends on their license</a:t>
            </a:r>
          </a:p>
          <a:p>
            <a:pPr lvl="2"/>
            <a:r>
              <a:rPr lang="en-US" altLang="ja-JP" dirty="0" smtClean="0"/>
              <a:t>Frequency of CnP</a:t>
            </a:r>
            <a:endParaRPr kumimoji="1" lang="en-US" altLang="ja-JP" dirty="0" smtClean="0"/>
          </a:p>
          <a:p>
            <a:pPr lvl="2"/>
            <a:r>
              <a:rPr lang="en-US" altLang="ja-JP" dirty="0" smtClean="0"/>
              <a:t>Kind of licenses used by source code developed by CnP</a:t>
            </a:r>
          </a:p>
          <a:p>
            <a:r>
              <a:rPr lang="en-US" altLang="ja-JP" dirty="0" smtClean="0"/>
              <a:t>To our knowledge,  there are no quantitative studies on CnP reuse from the aspect of software license</a:t>
            </a:r>
          </a:p>
          <a:p>
            <a:r>
              <a:rPr lang="en-US" altLang="ja-JP" dirty="0" smtClean="0"/>
              <a:t>We investigate actual OSS to confirm this hypothesis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Experiment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lvl="2" indent="-342900"/>
            <a:r>
              <a:rPr lang="en-US" altLang="ja-JP" sz="3100" dirty="0" smtClean="0"/>
              <a:t>An quantitative experiment was performed on a small set</a:t>
            </a:r>
            <a:endParaRPr kumimoji="1" lang="en-US" altLang="ja-JP" sz="3100" dirty="0" smtClean="0"/>
          </a:p>
          <a:p>
            <a:r>
              <a:rPr kumimoji="1" lang="en-US" altLang="ja-JP" dirty="0" smtClean="0"/>
              <a:t>Purpose</a:t>
            </a:r>
          </a:p>
          <a:p>
            <a:pPr lvl="1"/>
            <a:r>
              <a:rPr lang="en-US" altLang="ja-JP" dirty="0" smtClean="0"/>
              <a:t>Confirming our hypothesis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Investigating</a:t>
            </a:r>
            <a:r>
              <a:rPr kumimoji="1" lang="en-US" altLang="ja-JP" dirty="0" smtClean="0"/>
              <a:t> the scalability </a:t>
            </a:r>
            <a:r>
              <a:rPr lang="en-US" altLang="ja-JP" dirty="0" smtClean="0"/>
              <a:t>of</a:t>
            </a:r>
            <a:r>
              <a:rPr kumimoji="1" lang="en-US" altLang="ja-JP" dirty="0" smtClean="0"/>
              <a:t> </a:t>
            </a:r>
            <a:r>
              <a:rPr lang="en-US" altLang="ja-JP" dirty="0" smtClean="0"/>
              <a:t>our</a:t>
            </a:r>
            <a:r>
              <a:rPr kumimoji="1" lang="en-US" altLang="ja-JP" dirty="0" smtClean="0"/>
              <a:t> method</a:t>
            </a:r>
            <a:endParaRPr lang="en-US" altLang="ja-JP" dirty="0" smtClean="0"/>
          </a:p>
          <a:p>
            <a:r>
              <a:rPr lang="en-US" altLang="ja-JP" dirty="0" smtClean="0"/>
              <a:t>Overview</a:t>
            </a:r>
          </a:p>
          <a:p>
            <a:pPr lvl="1"/>
            <a:r>
              <a:rPr lang="en-US" altLang="ja-JP" dirty="0" smtClean="0"/>
              <a:t>Investigation of the number of CnP on each license</a:t>
            </a:r>
          </a:p>
          <a:p>
            <a:pPr lvl="1"/>
            <a:r>
              <a:rPr lang="en-US" altLang="ja-JP" dirty="0" smtClean="0"/>
              <a:t>Code clone detection is used for CnP detection</a:t>
            </a:r>
          </a:p>
          <a:p>
            <a:pPr lvl="2"/>
            <a:r>
              <a:rPr lang="en-US" altLang="ja-JP" dirty="0" smtClean="0"/>
              <a:t>Code clone is a code fragment similar to other</a:t>
            </a:r>
          </a:p>
          <a:p>
            <a:pPr lvl="2"/>
            <a:r>
              <a:rPr lang="en-US" altLang="ja-JP" dirty="0" smtClean="0"/>
              <a:t>Code clone is typically generated  by CnP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正方形/長方形 46"/>
          <p:cNvSpPr/>
          <p:nvPr/>
        </p:nvSpPr>
        <p:spPr>
          <a:xfrm>
            <a:off x="1907704" y="1556792"/>
            <a:ext cx="1296144" cy="34563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Method of Experiment</a:t>
            </a:r>
            <a:endParaRPr kumimoji="1" lang="ja-JP" altLang="en-US" dirty="0"/>
          </a:p>
        </p:txBody>
      </p:sp>
      <p:pic>
        <p:nvPicPr>
          <p:cNvPr id="1026" name="Picture 2" descr="C:\Users\y-kasima\AppData\Local\Microsoft\Windows\Temporary Internet Files\Content.IE5\4QOCDHPK\MC90029555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20888"/>
            <a:ext cx="936104" cy="1754863"/>
          </a:xfrm>
          <a:prstGeom prst="rect">
            <a:avLst/>
          </a:prstGeom>
          <a:noFill/>
        </p:spPr>
      </p:pic>
      <p:sp>
        <p:nvSpPr>
          <p:cNvPr id="5" name="右矢印 4"/>
          <p:cNvSpPr/>
          <p:nvPr/>
        </p:nvSpPr>
        <p:spPr>
          <a:xfrm>
            <a:off x="899592" y="2420888"/>
            <a:ext cx="1080120" cy="2592288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Step1. </a:t>
            </a:r>
            <a:r>
              <a:rPr lang="en-US" altLang="ja-JP" sz="1200" dirty="0" smtClean="0"/>
              <a:t>License detection</a:t>
            </a:r>
            <a:endParaRPr kumimoji="1" lang="ja-JP" altLang="en-US" sz="1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4509120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Source Files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4211960" y="1700808"/>
            <a:ext cx="2376264" cy="41044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4427984" y="2060848"/>
            <a:ext cx="2016224" cy="136815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Document"/>
          <p:cNvSpPr>
            <a:spLocks noEditPoints="1" noChangeArrowheads="1"/>
          </p:cNvSpPr>
          <p:nvPr/>
        </p:nvSpPr>
        <p:spPr bwMode="auto">
          <a:xfrm>
            <a:off x="4499992" y="2420888"/>
            <a:ext cx="634907" cy="904875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644008" y="170080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Application X</a:t>
            </a:r>
            <a:endParaRPr kumimoji="1" lang="en-US" altLang="ja-JP" dirty="0" smtClean="0"/>
          </a:p>
        </p:txBody>
      </p:sp>
      <p:sp>
        <p:nvSpPr>
          <p:cNvPr id="33" name="正方形/長方形 32"/>
          <p:cNvSpPr/>
          <p:nvPr/>
        </p:nvSpPr>
        <p:spPr>
          <a:xfrm>
            <a:off x="4427984" y="4149080"/>
            <a:ext cx="2016224" cy="129614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Document"/>
          <p:cNvSpPr>
            <a:spLocks noEditPoints="1" noChangeArrowheads="1"/>
          </p:cNvSpPr>
          <p:nvPr/>
        </p:nvSpPr>
        <p:spPr bwMode="auto">
          <a:xfrm>
            <a:off x="5580112" y="2420888"/>
            <a:ext cx="634907" cy="904875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6" name="Document"/>
          <p:cNvSpPr>
            <a:spLocks noEditPoints="1" noChangeArrowheads="1"/>
          </p:cNvSpPr>
          <p:nvPr/>
        </p:nvSpPr>
        <p:spPr bwMode="auto">
          <a:xfrm>
            <a:off x="4499992" y="4437112"/>
            <a:ext cx="634907" cy="904875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7" name="Document"/>
          <p:cNvSpPr>
            <a:spLocks noEditPoints="1" noChangeArrowheads="1"/>
          </p:cNvSpPr>
          <p:nvPr/>
        </p:nvSpPr>
        <p:spPr bwMode="auto">
          <a:xfrm>
            <a:off x="5652120" y="4437112"/>
            <a:ext cx="634907" cy="904875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32" name="Documents"/>
          <p:cNvSpPr>
            <a:spLocks noEditPoints="1" noChangeArrowheads="1"/>
          </p:cNvSpPr>
          <p:nvPr/>
        </p:nvSpPr>
        <p:spPr bwMode="auto">
          <a:xfrm>
            <a:off x="2051720" y="1916832"/>
            <a:ext cx="864096" cy="1008112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33" name="Documents"/>
          <p:cNvSpPr>
            <a:spLocks noEditPoints="1" noChangeArrowheads="1"/>
          </p:cNvSpPr>
          <p:nvPr/>
        </p:nvSpPr>
        <p:spPr bwMode="auto">
          <a:xfrm>
            <a:off x="2051720" y="3501008"/>
            <a:ext cx="864096" cy="1008112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6" name="Documents"/>
          <p:cNvSpPr>
            <a:spLocks noEditPoints="1" noChangeArrowheads="1"/>
          </p:cNvSpPr>
          <p:nvPr/>
        </p:nvSpPr>
        <p:spPr bwMode="auto">
          <a:xfrm>
            <a:off x="2123728" y="5229200"/>
            <a:ext cx="864096" cy="1008112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9" name="正方形/長方形 48"/>
          <p:cNvSpPr/>
          <p:nvPr/>
        </p:nvSpPr>
        <p:spPr>
          <a:xfrm>
            <a:off x="4572000" y="2564904"/>
            <a:ext cx="432048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/>
          <p:cNvSpPr/>
          <p:nvPr/>
        </p:nvSpPr>
        <p:spPr>
          <a:xfrm>
            <a:off x="4572000" y="4869160"/>
            <a:ext cx="432048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正方形/長方形 50"/>
          <p:cNvSpPr/>
          <p:nvPr/>
        </p:nvSpPr>
        <p:spPr>
          <a:xfrm>
            <a:off x="5724128" y="4581128"/>
            <a:ext cx="432048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3" name="直線コネクタ 52"/>
          <p:cNvCxnSpPr>
            <a:stCxn id="49" idx="2"/>
            <a:endCxn id="50" idx="0"/>
          </p:cNvCxnSpPr>
          <p:nvPr/>
        </p:nvCxnSpPr>
        <p:spPr>
          <a:xfrm rot="5400000">
            <a:off x="3743908" y="3825044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直線コネクタ 55"/>
          <p:cNvCxnSpPr>
            <a:stCxn id="49" idx="2"/>
            <a:endCxn id="51" idx="0"/>
          </p:cNvCxnSpPr>
          <p:nvPr/>
        </p:nvCxnSpPr>
        <p:spPr>
          <a:xfrm rot="16200000" flipH="1">
            <a:off x="4463988" y="3104964"/>
            <a:ext cx="1800200" cy="11521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4644008" y="3789040"/>
            <a:ext cx="158417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Application Y</a:t>
            </a:r>
            <a:endParaRPr kumimoji="1" lang="ja-JP" altLang="en-US" dirty="0"/>
          </a:p>
        </p:txBody>
      </p:sp>
      <p:sp>
        <p:nvSpPr>
          <p:cNvPr id="60" name="右矢印 59"/>
          <p:cNvSpPr/>
          <p:nvPr/>
        </p:nvSpPr>
        <p:spPr>
          <a:xfrm>
            <a:off x="6588224" y="2564904"/>
            <a:ext cx="864096" cy="2952328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0" rtlCol="0" anchor="ctr"/>
          <a:lstStyle/>
          <a:p>
            <a:pPr algn="ctr"/>
            <a:r>
              <a:rPr lang="en-US" altLang="ja-JP" sz="1400" dirty="0" smtClean="0"/>
              <a:t>Step3. </a:t>
            </a:r>
            <a:r>
              <a:rPr lang="en-US" altLang="ja-JP" sz="1200" dirty="0" smtClean="0"/>
              <a:t>Counting Code Clones</a:t>
            </a:r>
            <a:endParaRPr kumimoji="1" lang="ja-JP" altLang="en-US" sz="1200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7452320" y="2276872"/>
            <a:ext cx="1691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Code fragments g</a:t>
            </a:r>
            <a:r>
              <a:rPr kumimoji="1" lang="en-US" altLang="ja-JP" sz="1600" dirty="0" smtClean="0"/>
              <a:t>rouped by their license</a:t>
            </a:r>
            <a:endParaRPr kumimoji="1" lang="ja-JP" altLang="en-US" sz="1600" dirty="0"/>
          </a:p>
        </p:txBody>
      </p:sp>
      <p:sp>
        <p:nvSpPr>
          <p:cNvPr id="41" name="スライド番号プレースホルダ 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  <p:graphicFrame>
        <p:nvGraphicFramePr>
          <p:cNvPr id="48" name="表 47"/>
          <p:cNvGraphicFramePr>
            <a:graphicFrameLocks noGrp="1"/>
          </p:cNvGraphicFramePr>
          <p:nvPr/>
        </p:nvGraphicFramePr>
        <p:xfrm>
          <a:off x="7452320" y="3356992"/>
          <a:ext cx="1691680" cy="153318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38598"/>
                <a:gridCol w="653082"/>
              </a:tblGrid>
              <a:tr h="22731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License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#Code</a:t>
                      </a:r>
                      <a:r>
                        <a:rPr kumimoji="1" lang="en-US" altLang="ja-JP" sz="1200" baseline="0" dirty="0" smtClean="0"/>
                        <a:t> Fragments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344466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License</a:t>
                      </a:r>
                      <a:r>
                        <a:rPr kumimoji="1" lang="en-US" altLang="ja-JP" sz="1200" baseline="0" dirty="0" smtClean="0"/>
                        <a:t> </a:t>
                      </a:r>
                      <a:r>
                        <a:rPr kumimoji="1" lang="en-US" altLang="ja-JP" sz="1200" dirty="0" smtClean="0"/>
                        <a:t>A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10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22731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License</a:t>
                      </a:r>
                      <a:r>
                        <a:rPr kumimoji="1" lang="en-US" altLang="ja-JP" sz="1200" baseline="0" dirty="0" smtClean="0"/>
                        <a:t> </a:t>
                      </a:r>
                      <a:r>
                        <a:rPr kumimoji="1" lang="en-US" altLang="ja-JP" sz="1200" dirty="0" smtClean="0"/>
                        <a:t>B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3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22731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…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…</a:t>
                      </a:r>
                      <a:endParaRPr kumimoji="1" lang="ja-JP" alt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2" name="正方形/長方形 51"/>
          <p:cNvSpPr/>
          <p:nvPr/>
        </p:nvSpPr>
        <p:spPr>
          <a:xfrm>
            <a:off x="2051720" y="5157192"/>
            <a:ext cx="1008112" cy="2160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Unknown</a:t>
            </a:r>
            <a:endParaRPr kumimoji="1" lang="ja-JP" altLang="en-US" sz="1400" dirty="0"/>
          </a:p>
        </p:txBody>
      </p:sp>
      <p:sp>
        <p:nvSpPr>
          <p:cNvPr id="54" name="正方形/長方形 53"/>
          <p:cNvSpPr/>
          <p:nvPr/>
        </p:nvSpPr>
        <p:spPr>
          <a:xfrm>
            <a:off x="1979712" y="1916832"/>
            <a:ext cx="1152128" cy="2160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License </a:t>
            </a:r>
            <a:r>
              <a:rPr kumimoji="1" lang="en-US" altLang="ja-JP" sz="1400" dirty="0" smtClean="0"/>
              <a:t>A</a:t>
            </a:r>
            <a:endParaRPr kumimoji="1" lang="ja-JP" altLang="en-US" sz="1400" dirty="0"/>
          </a:p>
        </p:txBody>
      </p:sp>
      <p:sp>
        <p:nvSpPr>
          <p:cNvPr id="55" name="正方形/長方形 54"/>
          <p:cNvSpPr/>
          <p:nvPr/>
        </p:nvSpPr>
        <p:spPr>
          <a:xfrm>
            <a:off x="1979712" y="3501008"/>
            <a:ext cx="1152128" cy="2160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License B</a:t>
            </a:r>
            <a:endParaRPr kumimoji="1" lang="ja-JP" altLang="en-US" sz="1400" dirty="0"/>
          </a:p>
        </p:txBody>
      </p:sp>
      <p:sp>
        <p:nvSpPr>
          <p:cNvPr id="57" name="正方形/長方形 56"/>
          <p:cNvSpPr/>
          <p:nvPr/>
        </p:nvSpPr>
        <p:spPr>
          <a:xfrm>
            <a:off x="4355976" y="2276872"/>
            <a:ext cx="1008112" cy="2160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/>
              <a:t>License </a:t>
            </a:r>
            <a:r>
              <a:rPr kumimoji="1" lang="en-US" altLang="ja-JP" sz="1200" dirty="0" smtClean="0"/>
              <a:t>A</a:t>
            </a:r>
            <a:endParaRPr kumimoji="1" lang="ja-JP" altLang="en-US" sz="1200" dirty="0"/>
          </a:p>
        </p:txBody>
      </p:sp>
      <p:sp>
        <p:nvSpPr>
          <p:cNvPr id="58" name="正方形/長方形 57"/>
          <p:cNvSpPr/>
          <p:nvPr/>
        </p:nvSpPr>
        <p:spPr>
          <a:xfrm>
            <a:off x="5436096" y="2276872"/>
            <a:ext cx="1008112" cy="2160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/>
              <a:t>License </a:t>
            </a:r>
            <a:r>
              <a:rPr kumimoji="1" lang="en-US" altLang="ja-JP" sz="1200" dirty="0" smtClean="0"/>
              <a:t>A</a:t>
            </a:r>
            <a:endParaRPr kumimoji="1" lang="ja-JP" altLang="en-US" sz="1200" dirty="0"/>
          </a:p>
        </p:txBody>
      </p:sp>
      <p:sp>
        <p:nvSpPr>
          <p:cNvPr id="59" name="正方形/長方形 58"/>
          <p:cNvSpPr/>
          <p:nvPr/>
        </p:nvSpPr>
        <p:spPr>
          <a:xfrm>
            <a:off x="4427984" y="4293096"/>
            <a:ext cx="1008112" cy="2160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/>
              <a:t>License </a:t>
            </a:r>
            <a:r>
              <a:rPr kumimoji="1" lang="en-US" altLang="ja-JP" sz="1200" dirty="0" smtClean="0"/>
              <a:t>A</a:t>
            </a:r>
            <a:endParaRPr kumimoji="1" lang="ja-JP" altLang="en-US" sz="1200" dirty="0"/>
          </a:p>
        </p:txBody>
      </p:sp>
      <p:sp>
        <p:nvSpPr>
          <p:cNvPr id="61" name="正方形/長方形 60"/>
          <p:cNvSpPr/>
          <p:nvPr/>
        </p:nvSpPr>
        <p:spPr>
          <a:xfrm>
            <a:off x="5508104" y="4293096"/>
            <a:ext cx="1008112" cy="2160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/>
              <a:t>License B</a:t>
            </a:r>
            <a:endParaRPr kumimoji="1" lang="ja-JP" altLang="en-US" sz="1200" dirty="0"/>
          </a:p>
        </p:txBody>
      </p:sp>
      <p:sp>
        <p:nvSpPr>
          <p:cNvPr id="25" name="右矢印 24"/>
          <p:cNvSpPr/>
          <p:nvPr/>
        </p:nvSpPr>
        <p:spPr>
          <a:xfrm>
            <a:off x="3203848" y="2420888"/>
            <a:ext cx="1152128" cy="2592288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Step2. </a:t>
            </a:r>
            <a:r>
              <a:rPr lang="en-US" altLang="ja-JP" sz="1200" dirty="0" smtClean="0"/>
              <a:t>Code Clone Detection</a:t>
            </a:r>
            <a:endParaRPr kumimoji="1" lang="ja-JP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Step1. License Detection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ja-JP" dirty="0" smtClean="0"/>
              <a:t>Ninka[1] </a:t>
            </a:r>
            <a:r>
              <a:rPr lang="en-US" altLang="ja-JP" dirty="0" smtClean="0"/>
              <a:t>is used </a:t>
            </a:r>
            <a:r>
              <a:rPr kumimoji="1" lang="en-US" altLang="ja-JP" dirty="0" smtClean="0"/>
              <a:t>for detecting licenses of source </a:t>
            </a:r>
            <a:r>
              <a:rPr lang="en-US" altLang="ja-JP" dirty="0" smtClean="0"/>
              <a:t>files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Analyzing license description in the source file</a:t>
            </a:r>
          </a:p>
          <a:p>
            <a:pPr lvl="1"/>
            <a:r>
              <a:rPr lang="en-US" altLang="ja-JP" dirty="0" smtClean="0"/>
              <a:t>Having the high precision of the detected license</a:t>
            </a:r>
          </a:p>
          <a:p>
            <a:r>
              <a:rPr lang="en-US" altLang="ja-JP" dirty="0" smtClean="0"/>
              <a:t>Excluding files Ninka fails to detect their licenses</a:t>
            </a:r>
          </a:p>
          <a:p>
            <a:pPr lvl="1"/>
            <a:r>
              <a:rPr lang="en-US" altLang="ja-JP" dirty="0" smtClean="0"/>
              <a:t>Files which contain no license description or unknown license description</a:t>
            </a:r>
          </a:p>
          <a:p>
            <a:pPr lvl="1"/>
            <a:endParaRPr lang="en-US" altLang="ja-JP" dirty="0" smtClean="0"/>
          </a:p>
          <a:p>
            <a:pPr>
              <a:buNone/>
            </a:pPr>
            <a:r>
              <a:rPr lang="en-US" altLang="ja-JP" sz="1300" dirty="0" smtClean="0"/>
              <a:t>[1] D. M. German, Y. </a:t>
            </a:r>
            <a:r>
              <a:rPr lang="en-US" altLang="ja-JP" sz="1300" dirty="0" err="1" smtClean="0"/>
              <a:t>Manabe</a:t>
            </a:r>
            <a:r>
              <a:rPr lang="en-US" altLang="ja-JP" sz="1300" dirty="0" smtClean="0"/>
              <a:t> and K. Inoue: “A sentence-matching method for automatic license identification of </a:t>
            </a:r>
            <a:r>
              <a:rPr lang="fr-FR" altLang="ja-JP" sz="1300" dirty="0" smtClean="0"/>
              <a:t>source code files”, ASE 2010, pp. 437–446 (2010)</a:t>
            </a:r>
            <a:endParaRPr kumimoji="1" lang="en-US" altLang="ja-JP" sz="1300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</Template>
  <TotalTime>13865</TotalTime>
  <Words>3327</Words>
  <Application>Microsoft Office PowerPoint</Application>
  <PresentationFormat>画面に合わせる (4:3)</PresentationFormat>
  <Paragraphs>559</Paragraphs>
  <Slides>23</Slides>
  <Notes>23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24" baseType="lpstr">
      <vt:lpstr>Sel-CoolMetal-white</vt:lpstr>
      <vt:lpstr>A Preliminary Study on  Impact of Software Licenses on Copy-and-Paste Reuse</vt:lpstr>
      <vt:lpstr>Software Reuse</vt:lpstr>
      <vt:lpstr>Open Source Software  and Licenses</vt:lpstr>
      <vt:lpstr>Representative OSS Licenses</vt:lpstr>
      <vt:lpstr>CnP between different license files</vt:lpstr>
      <vt:lpstr>Impact of License on CnP</vt:lpstr>
      <vt:lpstr>Experiment</vt:lpstr>
      <vt:lpstr>Method of Experiment</vt:lpstr>
      <vt:lpstr>Step1. License Detection</vt:lpstr>
      <vt:lpstr>Step2. Code Clone Detection</vt:lpstr>
      <vt:lpstr>Step3. Counting Code Clones(1/2)</vt:lpstr>
      <vt:lpstr>Step3. Counting Code Clones(2/2)</vt:lpstr>
      <vt:lpstr>Analyzed Code</vt:lpstr>
      <vt:lpstr>License Distribution  in Analyzed Code</vt:lpstr>
      <vt:lpstr>Result（BSD3）</vt:lpstr>
      <vt:lpstr>Result（Apachev2）</vt:lpstr>
      <vt:lpstr>Result（GPLv2+）</vt:lpstr>
      <vt:lpstr>#Files and #Fragments under  Each License</vt:lpstr>
      <vt:lpstr>Summary of the Results</vt:lpstr>
      <vt:lpstr>Threat to Validity</vt:lpstr>
      <vt:lpstr>Scalability of Investigating Method</vt:lpstr>
      <vt:lpstr>Conclusion</vt:lpstr>
      <vt:lpstr>Future 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ソフトウェアライセンスがコピーアンドペーストによる再利用に与える影響の調査</dc:title>
  <dc:creator>y-kasima</dc:creator>
  <cp:lastModifiedBy>y-kasima</cp:lastModifiedBy>
  <cp:revision>2268</cp:revision>
  <dcterms:created xsi:type="dcterms:W3CDTF">2010-10-02T14:44:45Z</dcterms:created>
  <dcterms:modified xsi:type="dcterms:W3CDTF">2010-12-06T13:08:26Z</dcterms:modified>
</cp:coreProperties>
</file>