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267" r:id="rId3"/>
    <p:sldId id="264" r:id="rId4"/>
    <p:sldId id="265" r:id="rId5"/>
    <p:sldId id="268" r:id="rId6"/>
    <p:sldId id="277" r:id="rId7"/>
    <p:sldId id="292" r:id="rId8"/>
    <p:sldId id="273" r:id="rId9"/>
    <p:sldId id="274" r:id="rId10"/>
    <p:sldId id="272" r:id="rId11"/>
    <p:sldId id="295" r:id="rId12"/>
    <p:sldId id="270" r:id="rId13"/>
    <p:sldId id="266" r:id="rId14"/>
    <p:sldId id="276" r:id="rId15"/>
    <p:sldId id="305" r:id="rId16"/>
    <p:sldId id="301" r:id="rId17"/>
    <p:sldId id="302" r:id="rId18"/>
    <p:sldId id="307" r:id="rId19"/>
    <p:sldId id="279" r:id="rId20"/>
    <p:sldId id="309" r:id="rId21"/>
    <p:sldId id="310" r:id="rId22"/>
    <p:sldId id="308" r:id="rId23"/>
    <p:sldId id="303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9" r:id="rId32"/>
    <p:sldId id="297" r:id="rId33"/>
    <p:sldId id="290" r:id="rId34"/>
    <p:sldId id="291" r:id="rId35"/>
    <p:sldId id="298" r:id="rId36"/>
    <p:sldId id="299" r:id="rId3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siy" initials="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6" autoAdjust="0"/>
    <p:restoredTop sz="94660"/>
  </p:normalViewPr>
  <p:slideViewPr>
    <p:cSldViewPr>
      <p:cViewPr varScale="1">
        <p:scale>
          <a:sx n="66" d="100"/>
          <a:sy n="66" d="100"/>
        </p:scale>
        <p:origin x="-5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13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5D808-F0C0-459B-B446-746536DBC582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EF93-A252-4949-8E34-C147D272A3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91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EF93-A252-4949-8E34-C147D272A39B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106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EF93-A252-4949-8E34-C147D272A39B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106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 clone groups?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EF93-A252-4949-8E34-C147D272A39B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EF93-A252-4949-8E34-C147D272A39B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EF93-A252-4949-8E34-C147D272A39B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EF93-A252-4949-8E34-C147D272A39B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0EF93-A252-4949-8E34-C147D272A39B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16" name="日付プレースホル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2" name="フッター プレースホル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スライド番号プレースホル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7" name="コンテンツ プレースホル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テキスト プレースホル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9" name="日付プレースホル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25" name="テキスト プレースホル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8" name="コンテンツ プレースホル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2" name="日付プレースホル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24" name="フッター プレースホル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29" name="フッター プレースホル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図プレースホル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7" name="タイトル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1" name="日付プレースホル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2011/3/29</a:t>
            </a:fld>
            <a:endParaRPr kumimoji="1" lang="ja-JP" altLang="en-US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0" name="タイトル プレースホル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1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1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1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en-US" altLang="ja-JP" b="1" dirty="0">
                <a:effectLst>
                  <a:reflection blurRad="12700" stA="89000" endPos="10000" dir="5400000" sy="-90000" algn="bl" rotWithShape="0"/>
                </a:effectLst>
              </a:rPr>
              <a:t>Measuring the Effects of </a:t>
            </a:r>
            <a:r>
              <a:rPr lang="en-US" altLang="ja-JP" b="1" dirty="0" smtClean="0">
                <a:effectLst>
                  <a:reflection blurRad="12700" stA="89000" endPos="10000" dir="5400000" sy="-90000" algn="bl" rotWithShape="0"/>
                </a:effectLst>
              </a:rPr>
              <a:t>Aspect Oriented </a:t>
            </a:r>
            <a:r>
              <a:rPr lang="en-US" altLang="ja-JP" b="1" dirty="0">
                <a:effectLst>
                  <a:reflection blurRad="12700" stA="89000" endPos="10000" dir="5400000" sy="-90000" algn="bl" rotWithShape="0"/>
                </a:effectLst>
              </a:rPr>
              <a:t>Refactoring </a:t>
            </a:r>
            <a:r>
              <a:rPr lang="en-US" altLang="ja-JP" b="1" dirty="0" smtClean="0">
                <a:effectLst>
                  <a:reflection blurRad="12700" stA="89000" endPos="10000" dir="5400000" sy="-90000" algn="bl" rotWithShape="0"/>
                </a:effectLst>
              </a:rPr>
              <a:t>on Component </a:t>
            </a:r>
            <a:r>
              <a:rPr lang="en-US" altLang="ja-JP" b="1" dirty="0">
                <a:effectLst>
                  <a:reflection blurRad="12700" stA="89000" endPos="10000" dir="5400000" sy="-90000" algn="bl" rotWithShape="0"/>
                </a:effectLst>
              </a:rPr>
              <a:t>Relationships:  </a:t>
            </a:r>
            <a:r>
              <a:rPr lang="en-US" altLang="ja-JP" b="1" dirty="0" smtClean="0">
                <a:effectLst>
                  <a:reflection blurRad="12700" stA="89000" endPos="10000" dir="5400000" sy="-90000" algn="bl" rotWithShape="0"/>
                </a:effectLst>
              </a:rPr>
              <a:t>Two </a:t>
            </a:r>
            <a:r>
              <a:rPr lang="en-US" altLang="ja-JP" b="1" dirty="0">
                <a:effectLst>
                  <a:reflection blurRad="12700" stA="89000" endPos="10000" dir="5400000" sy="-90000" algn="bl" rotWithShape="0"/>
                </a:effectLst>
              </a:rPr>
              <a:t>Case Studies</a:t>
            </a:r>
            <a:endParaRPr kumimoji="1" lang="ja-JP" altLang="en-US" dirty="0">
              <a:effectLst>
                <a:reflection blurRad="12700" stA="89000" endPos="10000" dir="5400000" sy="-90000" algn="bl" rotWithShape="0"/>
              </a:effectLst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81000" y="2060848"/>
            <a:ext cx="8458200" cy="4464496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   </a:t>
            </a:r>
            <a:r>
              <a:rPr lang="en-US" altLang="ja-JP" dirty="0" err="1" smtClean="0">
                <a:latin typeface="+mn-ea"/>
              </a:rPr>
              <a:t>Reishi</a:t>
            </a:r>
            <a:r>
              <a:rPr lang="en-US" altLang="ja-JP" dirty="0" smtClean="0">
                <a:latin typeface="+mn-ea"/>
              </a:rPr>
              <a:t> </a:t>
            </a:r>
            <a:r>
              <a:rPr lang="en-US" altLang="ja-JP" dirty="0" err="1">
                <a:latin typeface="+mn-ea"/>
              </a:rPr>
              <a:t>Yokomori</a:t>
            </a:r>
            <a:r>
              <a:rPr lang="en-US" altLang="ja-JP" dirty="0">
                <a:latin typeface="+mn-ea"/>
              </a:rPr>
              <a:t> </a:t>
            </a:r>
          </a:p>
          <a:p>
            <a:r>
              <a:rPr lang="en-US" altLang="ja-JP" dirty="0">
                <a:latin typeface="+mn-ea"/>
              </a:rPr>
              <a:t>      </a:t>
            </a:r>
            <a:r>
              <a:rPr lang="en-US" altLang="ja-JP" dirty="0" err="1" smtClean="0">
                <a:latin typeface="+mn-ea"/>
              </a:rPr>
              <a:t>Nanzan</a:t>
            </a:r>
            <a:r>
              <a:rPr lang="en-US" altLang="ja-JP" dirty="0" smtClean="0">
                <a:latin typeface="+mn-ea"/>
              </a:rPr>
              <a:t> </a:t>
            </a:r>
            <a:r>
              <a:rPr lang="en-US" altLang="ja-JP" dirty="0">
                <a:latin typeface="+mn-ea"/>
              </a:rPr>
              <a:t>University, Japan</a:t>
            </a:r>
          </a:p>
          <a:p>
            <a:r>
              <a:rPr lang="en-US" altLang="ja-JP" dirty="0">
                <a:latin typeface="+mn-ea"/>
              </a:rPr>
              <a:t> </a:t>
            </a:r>
            <a:r>
              <a:rPr lang="en-US" altLang="ja-JP" dirty="0" smtClean="0">
                <a:latin typeface="+mn-ea"/>
              </a:rPr>
              <a:t> Harvey </a:t>
            </a:r>
            <a:r>
              <a:rPr lang="en-US" altLang="ja-JP" dirty="0" err="1">
                <a:latin typeface="+mn-ea"/>
              </a:rPr>
              <a:t>Siy</a:t>
            </a:r>
            <a:endParaRPr lang="en-US" altLang="ja-JP" dirty="0">
              <a:latin typeface="+mn-ea"/>
            </a:endParaRPr>
          </a:p>
          <a:p>
            <a:r>
              <a:rPr lang="en-US" altLang="ja-JP" dirty="0">
                <a:latin typeface="+mn-ea"/>
              </a:rPr>
              <a:t>      </a:t>
            </a:r>
            <a:r>
              <a:rPr lang="en-US" altLang="ja-JP" dirty="0" smtClean="0">
                <a:latin typeface="+mn-ea"/>
              </a:rPr>
              <a:t>University </a:t>
            </a:r>
            <a:r>
              <a:rPr lang="en-US" altLang="ja-JP" dirty="0">
                <a:latin typeface="+mn-ea"/>
              </a:rPr>
              <a:t>of Nebraska at Omaha, </a:t>
            </a:r>
            <a:r>
              <a:rPr lang="en-US" altLang="ja-JP" dirty="0" smtClean="0">
                <a:latin typeface="+mn-ea"/>
              </a:rPr>
              <a:t>USA</a:t>
            </a:r>
          </a:p>
          <a:p>
            <a:r>
              <a:rPr lang="en-US" altLang="ja-JP" dirty="0">
                <a:latin typeface="+mn-ea"/>
              </a:rPr>
              <a:t>  </a:t>
            </a:r>
            <a:r>
              <a:rPr lang="en-US" altLang="ja-JP" dirty="0" err="1">
                <a:latin typeface="+mn-ea"/>
              </a:rPr>
              <a:t>Norihiro</a:t>
            </a:r>
            <a:r>
              <a:rPr lang="en-US" altLang="ja-JP" dirty="0">
                <a:latin typeface="+mn-ea"/>
              </a:rPr>
              <a:t> </a:t>
            </a:r>
            <a:r>
              <a:rPr lang="en-US" altLang="ja-JP" dirty="0" smtClean="0">
                <a:latin typeface="+mn-ea"/>
              </a:rPr>
              <a:t>Yoshida</a:t>
            </a:r>
          </a:p>
          <a:p>
            <a:r>
              <a:rPr lang="en-US" altLang="ja-JP" dirty="0">
                <a:latin typeface="+mn-ea"/>
              </a:rPr>
              <a:t>      </a:t>
            </a:r>
            <a:r>
              <a:rPr lang="en-US" altLang="ja-JP" dirty="0" smtClean="0">
                <a:latin typeface="+mn-ea"/>
              </a:rPr>
              <a:t>Nara </a:t>
            </a:r>
            <a:r>
              <a:rPr lang="en-US" altLang="ja-JP" dirty="0">
                <a:latin typeface="+mn-ea"/>
              </a:rPr>
              <a:t>Institute of Science and Technology, Japan</a:t>
            </a:r>
          </a:p>
          <a:p>
            <a:r>
              <a:rPr lang="en-US" altLang="ja-JP" dirty="0">
                <a:latin typeface="+mn-ea"/>
              </a:rPr>
              <a:t>  </a:t>
            </a:r>
            <a:r>
              <a:rPr lang="en-US" altLang="ja-JP" dirty="0" smtClean="0">
                <a:latin typeface="+mn-ea"/>
              </a:rPr>
              <a:t>Masami </a:t>
            </a:r>
            <a:r>
              <a:rPr lang="en-US" altLang="ja-JP" dirty="0" err="1">
                <a:latin typeface="+mn-ea"/>
              </a:rPr>
              <a:t>Noro</a:t>
            </a:r>
            <a:endParaRPr lang="en-US" altLang="ja-JP" dirty="0">
              <a:latin typeface="+mn-ea"/>
            </a:endParaRPr>
          </a:p>
          <a:p>
            <a:r>
              <a:rPr lang="en-US" altLang="ja-JP" dirty="0">
                <a:latin typeface="+mn-ea"/>
              </a:rPr>
              <a:t>      </a:t>
            </a:r>
            <a:r>
              <a:rPr lang="en-US" altLang="ja-JP" dirty="0" err="1" smtClean="0">
                <a:latin typeface="+mn-ea"/>
              </a:rPr>
              <a:t>Nanzan</a:t>
            </a:r>
            <a:r>
              <a:rPr lang="en-US" altLang="ja-JP" dirty="0" smtClean="0">
                <a:latin typeface="+mn-ea"/>
              </a:rPr>
              <a:t> </a:t>
            </a:r>
            <a:r>
              <a:rPr lang="en-US" altLang="ja-JP" dirty="0">
                <a:latin typeface="+mn-ea"/>
              </a:rPr>
              <a:t>University, Japan</a:t>
            </a:r>
          </a:p>
          <a:p>
            <a:r>
              <a:rPr lang="en-US" altLang="ja-JP" dirty="0">
                <a:latin typeface="+mn-ea"/>
              </a:rPr>
              <a:t>  </a:t>
            </a:r>
            <a:r>
              <a:rPr lang="en-US" altLang="ja-JP" dirty="0" smtClean="0">
                <a:latin typeface="+mn-ea"/>
              </a:rPr>
              <a:t>Katsuro </a:t>
            </a:r>
            <a:r>
              <a:rPr lang="en-US" altLang="ja-JP" dirty="0">
                <a:latin typeface="+mn-ea"/>
              </a:rPr>
              <a:t>Inoue</a:t>
            </a:r>
          </a:p>
          <a:p>
            <a:r>
              <a:rPr lang="en-US" altLang="ja-JP" dirty="0">
                <a:latin typeface="+mn-ea"/>
              </a:rPr>
              <a:t>      </a:t>
            </a:r>
            <a:r>
              <a:rPr lang="en-US" altLang="ja-JP" dirty="0" smtClean="0">
                <a:latin typeface="+mn-ea"/>
              </a:rPr>
              <a:t>Osaka </a:t>
            </a:r>
            <a:r>
              <a:rPr lang="en-US" altLang="ja-JP" dirty="0">
                <a:latin typeface="+mn-ea"/>
              </a:rPr>
              <a:t>University, </a:t>
            </a:r>
            <a:r>
              <a:rPr lang="en-US" altLang="ja-JP" dirty="0" smtClean="0">
                <a:latin typeface="+mn-ea"/>
              </a:rPr>
              <a:t>Japan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Use relation </a:t>
            </a:r>
            <a:r>
              <a:rPr lang="en-US" altLang="ja-JP" dirty="0"/>
              <a:t>From </a:t>
            </a:r>
            <a:r>
              <a:rPr lang="en-US" altLang="ja-JP" dirty="0" smtClean="0"/>
              <a:t>classes to </a:t>
            </a:r>
            <a:r>
              <a:rPr lang="en-US" altLang="ja-JP" dirty="0"/>
              <a:t>Aspects </a:t>
            </a:r>
            <a:endParaRPr lang="en-US" altLang="ja-JP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60784" y="1584946"/>
            <a:ext cx="5707360" cy="4525963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We defined use relation</a:t>
            </a:r>
            <a:br>
              <a:rPr lang="en-US" altLang="ja-JP" dirty="0" smtClean="0"/>
            </a:br>
            <a:r>
              <a:rPr lang="en-US" altLang="ja-JP" dirty="0" smtClean="0"/>
              <a:t>between class &amp; aspect.</a:t>
            </a:r>
          </a:p>
          <a:p>
            <a:pPr lvl="1"/>
            <a:r>
              <a:rPr kumimoji="1" lang="en-US" altLang="ja-JP" dirty="0" smtClean="0"/>
              <a:t>From class to aspect</a:t>
            </a:r>
          </a:p>
          <a:p>
            <a:pPr lvl="2"/>
            <a:r>
              <a:rPr lang="en-US" altLang="ja-JP" dirty="0" smtClean="0"/>
              <a:t>Class A uses code defined in Aspect B</a:t>
            </a:r>
          </a:p>
          <a:p>
            <a:pPr lvl="2"/>
            <a:r>
              <a:rPr kumimoji="1" lang="en-US" altLang="ja-JP" dirty="0" smtClean="0"/>
              <a:t>To understan</a:t>
            </a:r>
            <a:r>
              <a:rPr lang="en-US" altLang="ja-JP" dirty="0" smtClean="0"/>
              <a:t>d A’s behavior, advices in Aspect B are necessary.</a:t>
            </a:r>
          </a:p>
          <a:p>
            <a:pPr lvl="1"/>
            <a:r>
              <a:rPr lang="en-US" altLang="ja-JP" dirty="0" smtClean="0"/>
              <a:t>How does code in Class A spread into aspects?</a:t>
            </a:r>
            <a:endParaRPr kumimoji="1"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3951548" y="5661248"/>
            <a:ext cx="220462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400" dirty="0" smtClean="0"/>
              <a:t>Class A</a:t>
            </a:r>
            <a:endParaRPr kumimoji="1" lang="ja-JP" altLang="en-US" sz="4400" dirty="0"/>
          </a:p>
        </p:txBody>
      </p:sp>
      <p:sp>
        <p:nvSpPr>
          <p:cNvPr id="13" name="正方形/長方形 12"/>
          <p:cNvSpPr/>
          <p:nvPr/>
        </p:nvSpPr>
        <p:spPr>
          <a:xfrm>
            <a:off x="7150478" y="5773452"/>
            <a:ext cx="1669994" cy="7116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Aspect B</a:t>
            </a:r>
            <a:endParaRPr kumimoji="1" lang="ja-JP" altLang="en-US" sz="2800" dirty="0"/>
          </a:p>
        </p:txBody>
      </p:sp>
      <p:sp>
        <p:nvSpPr>
          <p:cNvPr id="14" name="右矢印 13"/>
          <p:cNvSpPr/>
          <p:nvPr/>
        </p:nvSpPr>
        <p:spPr>
          <a:xfrm flipH="1">
            <a:off x="6203951" y="6003286"/>
            <a:ext cx="648072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形吹き出し 14"/>
          <p:cNvSpPr/>
          <p:nvPr/>
        </p:nvSpPr>
        <p:spPr>
          <a:xfrm>
            <a:off x="6095939" y="4725143"/>
            <a:ext cx="1644413" cy="1045175"/>
          </a:xfrm>
          <a:prstGeom prst="wedgeEllipse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Weaves advices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300192" y="2708920"/>
            <a:ext cx="220462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400" dirty="0" smtClean="0"/>
              <a:t>Class A</a:t>
            </a:r>
            <a:endParaRPr kumimoji="1" lang="ja-JP" altLang="en-US" sz="4400" dirty="0"/>
          </a:p>
        </p:txBody>
      </p:sp>
      <p:sp>
        <p:nvSpPr>
          <p:cNvPr id="17" name="正方形/長方形 16"/>
          <p:cNvSpPr/>
          <p:nvPr/>
        </p:nvSpPr>
        <p:spPr>
          <a:xfrm>
            <a:off x="6567509" y="1412776"/>
            <a:ext cx="1669994" cy="7116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Aspect B</a:t>
            </a:r>
            <a:endParaRPr kumimoji="1" lang="ja-JP" altLang="en-US" sz="2800" dirty="0"/>
          </a:p>
        </p:txBody>
      </p:sp>
      <p:cxnSp>
        <p:nvCxnSpPr>
          <p:cNvPr id="18" name="直線矢印コネクタ 17"/>
          <p:cNvCxnSpPr>
            <a:stCxn id="16" idx="0"/>
            <a:endCxn id="17" idx="2"/>
          </p:cNvCxnSpPr>
          <p:nvPr/>
        </p:nvCxnSpPr>
        <p:spPr>
          <a:xfrm flipV="1">
            <a:off x="7402506" y="2124472"/>
            <a:ext cx="0" cy="5844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上矢印 21"/>
          <p:cNvSpPr/>
          <p:nvPr/>
        </p:nvSpPr>
        <p:spPr>
          <a:xfrm>
            <a:off x="6228184" y="4077072"/>
            <a:ext cx="2232248" cy="504055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Use relation </a:t>
            </a:r>
            <a:r>
              <a:rPr lang="en-US" altLang="ja-JP" dirty="0"/>
              <a:t>From </a:t>
            </a:r>
            <a:r>
              <a:rPr lang="en-US" altLang="ja-JP" dirty="0" err="1" smtClean="0"/>
              <a:t>AsPECTS</a:t>
            </a:r>
            <a:r>
              <a:rPr lang="en-US" altLang="ja-JP" dirty="0" smtClean="0"/>
              <a:t> to CLASSEs 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60784" y="1584946"/>
            <a:ext cx="5844902" cy="4525963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We defined use relation</a:t>
            </a:r>
            <a:br>
              <a:rPr lang="en-US" altLang="ja-JP" dirty="0" smtClean="0"/>
            </a:br>
            <a:r>
              <a:rPr lang="en-US" altLang="ja-JP" dirty="0" smtClean="0"/>
              <a:t>between class &amp; aspect.</a:t>
            </a:r>
          </a:p>
          <a:p>
            <a:pPr lvl="1"/>
            <a:r>
              <a:rPr kumimoji="1" lang="en-US" altLang="ja-JP" dirty="0" smtClean="0"/>
              <a:t>From aspect to class</a:t>
            </a:r>
          </a:p>
          <a:p>
            <a:pPr lvl="2"/>
            <a:r>
              <a:rPr lang="en-US" altLang="ja-JP" dirty="0" smtClean="0"/>
              <a:t>Advices woven by C uses Class A.</a:t>
            </a:r>
          </a:p>
          <a:p>
            <a:pPr lvl="2"/>
            <a:r>
              <a:rPr kumimoji="1" lang="en-US" altLang="ja-JP" dirty="0" smtClean="0"/>
              <a:t>To understan</a:t>
            </a:r>
            <a:r>
              <a:rPr lang="en-US" altLang="ja-JP" dirty="0" smtClean="0"/>
              <a:t>d how class A is used, advices in Aspect C are necessary.</a:t>
            </a:r>
          </a:p>
          <a:p>
            <a:pPr lvl="1"/>
            <a:r>
              <a:rPr kumimoji="1" lang="en-US" altLang="ja-JP" dirty="0" smtClean="0"/>
              <a:t>How does usage of </a:t>
            </a:r>
            <a:br>
              <a:rPr kumimoji="1" lang="en-US" altLang="ja-JP" dirty="0" smtClean="0"/>
            </a:br>
            <a:r>
              <a:rPr kumimoji="1" lang="en-US" altLang="ja-JP" dirty="0" smtClean="0"/>
              <a:t>Class A  spread into </a:t>
            </a:r>
            <a:br>
              <a:rPr kumimoji="1" lang="en-US" altLang="ja-JP" dirty="0" smtClean="0"/>
            </a:br>
            <a:r>
              <a:rPr kumimoji="1" lang="en-US" altLang="ja-JP" dirty="0" smtClean="0"/>
              <a:t>aspects?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814799" y="4683684"/>
            <a:ext cx="1966410" cy="905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400" dirty="0" smtClean="0"/>
              <a:t>Class A</a:t>
            </a:r>
            <a:endParaRPr kumimoji="1" lang="ja-JP" altLang="en-US" sz="4400" dirty="0"/>
          </a:p>
        </p:txBody>
      </p:sp>
      <p:sp>
        <p:nvSpPr>
          <p:cNvPr id="13" name="正方形/長方形 12"/>
          <p:cNvSpPr/>
          <p:nvPr/>
        </p:nvSpPr>
        <p:spPr>
          <a:xfrm>
            <a:off x="7407087" y="5885656"/>
            <a:ext cx="1669994" cy="7116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Aspect C</a:t>
            </a:r>
            <a:endParaRPr kumimoji="1" lang="ja-JP" altLang="en-US" sz="2800" dirty="0"/>
          </a:p>
        </p:txBody>
      </p:sp>
      <p:sp>
        <p:nvSpPr>
          <p:cNvPr id="15" name="円形吹き出し 14"/>
          <p:cNvSpPr/>
          <p:nvPr/>
        </p:nvSpPr>
        <p:spPr>
          <a:xfrm>
            <a:off x="6975039" y="4653136"/>
            <a:ext cx="1485393" cy="1045175"/>
          </a:xfrm>
          <a:prstGeom prst="wedgeEllipseCallout">
            <a:avLst>
              <a:gd name="adj1" fmla="val -62850"/>
              <a:gd name="adj2" fmla="val 98606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Weaves advices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300192" y="1340768"/>
            <a:ext cx="220462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400" dirty="0" smtClean="0"/>
              <a:t>Class A</a:t>
            </a:r>
            <a:endParaRPr kumimoji="1" lang="ja-JP" altLang="en-US" sz="4400" dirty="0"/>
          </a:p>
        </p:txBody>
      </p:sp>
      <p:sp>
        <p:nvSpPr>
          <p:cNvPr id="17" name="正方形/長方形 16"/>
          <p:cNvSpPr/>
          <p:nvPr/>
        </p:nvSpPr>
        <p:spPr>
          <a:xfrm>
            <a:off x="6567509" y="3077344"/>
            <a:ext cx="1669994" cy="71169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Aspect C</a:t>
            </a:r>
            <a:endParaRPr kumimoji="1" lang="ja-JP" altLang="en-US" sz="2800" dirty="0"/>
          </a:p>
        </p:txBody>
      </p:sp>
      <p:cxnSp>
        <p:nvCxnSpPr>
          <p:cNvPr id="18" name="直線矢印コネクタ 17"/>
          <p:cNvCxnSpPr>
            <a:stCxn id="17" idx="0"/>
            <a:endCxn id="16" idx="2"/>
          </p:cNvCxnSpPr>
          <p:nvPr/>
        </p:nvCxnSpPr>
        <p:spPr>
          <a:xfrm flipV="1">
            <a:off x="7402506" y="2420888"/>
            <a:ext cx="0" cy="6564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上矢印 21"/>
          <p:cNvSpPr/>
          <p:nvPr/>
        </p:nvSpPr>
        <p:spPr>
          <a:xfrm>
            <a:off x="6228184" y="4077072"/>
            <a:ext cx="2232248" cy="504055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4788024" y="5802536"/>
            <a:ext cx="1966410" cy="905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dirty="0"/>
          </a:p>
        </p:txBody>
      </p:sp>
      <p:sp>
        <p:nvSpPr>
          <p:cNvPr id="19" name="正方形/長方形 18"/>
          <p:cNvSpPr/>
          <p:nvPr/>
        </p:nvSpPr>
        <p:spPr>
          <a:xfrm>
            <a:off x="5390863" y="5910802"/>
            <a:ext cx="1214693" cy="35584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Advice</a:t>
            </a:r>
            <a:endParaRPr kumimoji="1" lang="ja-JP" altLang="en-US" sz="2800" dirty="0"/>
          </a:p>
        </p:txBody>
      </p:sp>
      <p:sp>
        <p:nvSpPr>
          <p:cNvPr id="14" name="右矢印 13"/>
          <p:cNvSpPr/>
          <p:nvPr/>
        </p:nvSpPr>
        <p:spPr>
          <a:xfrm flipH="1">
            <a:off x="6651003" y="6129300"/>
            <a:ext cx="648072" cy="25202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矢印コネクタ 19"/>
          <p:cNvCxnSpPr/>
          <p:nvPr/>
        </p:nvCxnSpPr>
        <p:spPr>
          <a:xfrm flipH="1" flipV="1">
            <a:off x="5998209" y="5589240"/>
            <a:ext cx="7477" cy="3215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99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Clone Relation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Use Relation (directed edge</a:t>
            </a:r>
            <a:r>
              <a:rPr lang="en-US" altLang="ja-JP" dirty="0" smtClean="0"/>
              <a:t>)</a:t>
            </a:r>
          </a:p>
          <a:p>
            <a:r>
              <a:rPr lang="en-US" altLang="ja-JP" dirty="0"/>
              <a:t>Clone Relation (undirected edge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If class A and B have similar code fragments,</a:t>
            </a:r>
            <a:br>
              <a:rPr lang="en-US" altLang="ja-JP" dirty="0" smtClean="0"/>
            </a:br>
            <a:r>
              <a:rPr lang="en-US" altLang="ja-JP" dirty="0" smtClean="0"/>
              <a:t>there is a clone relation between A and B.</a:t>
            </a:r>
          </a:p>
          <a:p>
            <a:pPr lvl="1"/>
            <a:r>
              <a:rPr lang="en-US" altLang="ja-JP" dirty="0" smtClean="0"/>
              <a:t>We detected clone relation by using CCFinder.</a:t>
            </a:r>
          </a:p>
          <a:p>
            <a:pPr lvl="2"/>
            <a:r>
              <a:rPr lang="en-US" altLang="ja-JP" dirty="0" smtClean="0"/>
              <a:t>Similar code fragments more than 25 tokens</a:t>
            </a:r>
          </a:p>
          <a:p>
            <a:pPr lvl="1"/>
            <a:r>
              <a:rPr lang="en-US" altLang="ja-JP" dirty="0" smtClean="0"/>
              <a:t>Advices in each aspect are also analyzed.</a:t>
            </a:r>
          </a:p>
          <a:p>
            <a:pPr lvl="2"/>
            <a:r>
              <a:rPr lang="en-US" altLang="ja-JP" dirty="0" smtClean="0"/>
              <a:t>Clone relation between classes and aspects.</a:t>
            </a:r>
          </a:p>
          <a:p>
            <a:pPr lvl="3"/>
            <a:endParaRPr kumimoji="1" lang="en-US" altLang="ja-JP" dirty="0" smtClean="0"/>
          </a:p>
          <a:p>
            <a:pPr lvl="2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Experiments: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Target Refactoring Projects</a:t>
            </a:r>
          </a:p>
          <a:p>
            <a:pPr lvl="1"/>
            <a:r>
              <a:rPr lang="en-US" altLang="ja-JP" dirty="0" err="1" smtClean="0"/>
              <a:t>AJHotDraw</a:t>
            </a:r>
            <a:endParaRPr lang="en-US" altLang="ja-JP" dirty="0"/>
          </a:p>
          <a:p>
            <a:pPr lvl="1"/>
            <a:r>
              <a:rPr lang="en-US" altLang="ja-JP" dirty="0" err="1" smtClean="0"/>
              <a:t>Aspectized</a:t>
            </a:r>
            <a:r>
              <a:rPr lang="en-US" altLang="ja-JP" dirty="0" smtClean="0"/>
              <a:t> Berkeley DB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AJHotDraw</a:t>
            </a:r>
            <a:r>
              <a:rPr lang="en-US" altLang="ja-JP" dirty="0" smtClean="0"/>
              <a:t> Project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err="1"/>
              <a:t>JHotDraw</a:t>
            </a:r>
            <a:r>
              <a:rPr lang="en-US" altLang="ja-JP" dirty="0"/>
              <a:t> :</a:t>
            </a:r>
            <a:r>
              <a:rPr lang="en-US" altLang="ja-JP" dirty="0" smtClean="0"/>
              <a:t> </a:t>
            </a:r>
            <a:r>
              <a:rPr lang="en-US" altLang="ja-JP" dirty="0"/>
              <a:t>a Java-based GUI framework for </a:t>
            </a:r>
            <a:r>
              <a:rPr lang="en-US" altLang="ja-JP" dirty="0" smtClean="0"/>
              <a:t>technical and </a:t>
            </a:r>
            <a:r>
              <a:rPr lang="en-US" altLang="ja-JP" dirty="0"/>
              <a:t>structured graphics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/>
              <a:t>The </a:t>
            </a:r>
            <a:r>
              <a:rPr lang="en-US" altLang="ja-JP" dirty="0" err="1"/>
              <a:t>AJHotDraw</a:t>
            </a:r>
            <a:r>
              <a:rPr lang="en-US" altLang="ja-JP" dirty="0"/>
              <a:t> </a:t>
            </a:r>
            <a:r>
              <a:rPr lang="en-US" altLang="ja-JP" dirty="0" smtClean="0"/>
              <a:t>project was</a:t>
            </a:r>
            <a:r>
              <a:rPr lang="en-US" altLang="ja-JP" dirty="0"/>
              <a:t> </a:t>
            </a:r>
            <a:r>
              <a:rPr lang="en-US" altLang="ja-JP" dirty="0" smtClean="0"/>
              <a:t>formed </a:t>
            </a:r>
            <a:r>
              <a:rPr lang="en-US" altLang="ja-JP" dirty="0"/>
              <a:t>to identify and evaluate template-based solutions </a:t>
            </a:r>
            <a:r>
              <a:rPr lang="en-US" altLang="ja-JP" dirty="0" smtClean="0"/>
              <a:t>for </a:t>
            </a:r>
            <a:r>
              <a:rPr lang="en-US" altLang="ja-JP" dirty="0"/>
              <a:t>refactoring object-oriented into aspect-oriented </a:t>
            </a:r>
            <a:r>
              <a:rPr lang="en-US" altLang="ja-JP" dirty="0" smtClean="0"/>
              <a:t>code.</a:t>
            </a:r>
          </a:p>
          <a:p>
            <a:pPr lvl="1"/>
            <a:r>
              <a:rPr lang="en-US" altLang="ja-JP" dirty="0" smtClean="0"/>
              <a:t>JHotDraw6.0 </a:t>
            </a:r>
            <a:r>
              <a:rPr lang="ja-JP" altLang="en-US" dirty="0" smtClean="0"/>
              <a:t>→ </a:t>
            </a:r>
            <a:r>
              <a:rPr lang="en-US" altLang="ja-JP" dirty="0" err="1" smtClean="0"/>
              <a:t>AJHotDraw</a:t>
            </a:r>
            <a:r>
              <a:rPr lang="en-US" altLang="ja-JP" dirty="0" smtClean="0"/>
              <a:t> Ver. 0.2, 0.3 and 0.4.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AJHotDraw</a:t>
            </a:r>
            <a:r>
              <a:rPr lang="ja-JP" altLang="en-US" dirty="0" smtClean="0"/>
              <a:t>（</a:t>
            </a:r>
            <a:r>
              <a:rPr lang="en-US" altLang="ja-JP" dirty="0" err="1" smtClean="0"/>
              <a:t>Ver</a:t>
            </a:r>
            <a:r>
              <a:rPr lang="en-US" altLang="ja-JP" dirty="0" smtClean="0"/>
              <a:t> 0.2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 lot of read</a:t>
            </a:r>
            <a:r>
              <a:rPr lang="en-US" altLang="ja-JP" dirty="0"/>
              <a:t>() </a:t>
            </a:r>
            <a:r>
              <a:rPr lang="en-US" altLang="ja-JP" dirty="0" smtClean="0"/>
              <a:t>&amp; </a:t>
            </a:r>
            <a:r>
              <a:rPr lang="en-US" altLang="ja-JP" dirty="0"/>
              <a:t>write</a:t>
            </a:r>
            <a:r>
              <a:rPr lang="en-US" altLang="ja-JP" dirty="0" smtClean="0"/>
              <a:t>() methods are extracted from Figure-related classes.</a:t>
            </a:r>
          </a:p>
          <a:p>
            <a:pPr lvl="1"/>
            <a:r>
              <a:rPr lang="en-US" altLang="ja-JP" dirty="0" smtClean="0"/>
              <a:t>From a </a:t>
            </a:r>
            <a:r>
              <a:rPr lang="en-US" altLang="ja-JP" dirty="0"/>
              <a:t>base </a:t>
            </a:r>
            <a:r>
              <a:rPr lang="en-US" altLang="ja-JP" dirty="0" smtClean="0"/>
              <a:t>program, some use-relations and clone-relations are extracted. </a:t>
            </a:r>
          </a:p>
          <a:p>
            <a:pPr lvl="1"/>
            <a:r>
              <a:rPr lang="en-US" altLang="ja-JP" dirty="0" smtClean="0"/>
              <a:t>Most of extracted codes became advices in aspect.  </a:t>
            </a:r>
          </a:p>
        </p:txBody>
      </p:sp>
    </p:spTree>
    <p:extLst>
      <p:ext uri="{BB962C8B-B14F-4D97-AF65-F5344CB8AC3E}">
        <p14:creationId xmlns:p14="http://schemas.microsoft.com/office/powerpoint/2010/main" val="417751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角丸四角形 105"/>
          <p:cNvSpPr/>
          <p:nvPr/>
        </p:nvSpPr>
        <p:spPr>
          <a:xfrm>
            <a:off x="214282" y="500042"/>
            <a:ext cx="8643998" cy="614366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4572000" y="2500306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Text Area</a:t>
            </a:r>
            <a:r>
              <a:rPr kumimoji="1" lang="en-US" altLang="ja-JP" dirty="0" smtClean="0">
                <a:solidFill>
                  <a:schemeClr val="tx1"/>
                </a:solidFill>
              </a:rPr>
              <a:t> 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728" y="2571744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Pert</a:t>
            </a:r>
            <a:br>
              <a:rPr kumimoji="1" lang="en-US" altLang="ja-JP" dirty="0" smtClean="0">
                <a:solidFill>
                  <a:schemeClr val="tx1"/>
                </a:solidFill>
              </a:rPr>
            </a:b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3428992" y="357166"/>
            <a:ext cx="2286016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Clone relation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214414" y="3643314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Ellipse 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3143240" y="4286256"/>
            <a:ext cx="150019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Round Rectangle 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5357818" y="3500438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Rectangle 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928926" y="1714488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Text </a:t>
            </a: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143240" y="5643578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Image </a:t>
            </a: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6786578" y="1928802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Composite </a:t>
            </a: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1357290" y="928670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Arrow Trip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4500562" y="928670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Draw Application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143768" y="3143248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Poly Line</a:t>
            </a:r>
            <a:br>
              <a:rPr lang="en-US" altLang="ja-JP" dirty="0" smtClean="0">
                <a:solidFill>
                  <a:schemeClr val="tx1"/>
                </a:solidFill>
              </a:rPr>
            </a:b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4" name="直線矢印コネクタ 83"/>
          <p:cNvCxnSpPr>
            <a:stCxn id="75" idx="3"/>
            <a:endCxn id="69" idx="0"/>
          </p:cNvCxnSpPr>
          <p:nvPr/>
        </p:nvCxnSpPr>
        <p:spPr>
          <a:xfrm>
            <a:off x="2857488" y="1214422"/>
            <a:ext cx="821537" cy="500066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>
            <a:stCxn id="35" idx="3"/>
            <a:endCxn id="15" idx="1"/>
          </p:cNvCxnSpPr>
          <p:nvPr/>
        </p:nvCxnSpPr>
        <p:spPr>
          <a:xfrm flipV="1">
            <a:off x="2928926" y="2786058"/>
            <a:ext cx="1643074" cy="7143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stCxn id="35" idx="3"/>
            <a:endCxn id="68" idx="1"/>
          </p:cNvCxnSpPr>
          <p:nvPr/>
        </p:nvCxnSpPr>
        <p:spPr>
          <a:xfrm>
            <a:off x="2928926" y="2857496"/>
            <a:ext cx="2428892" cy="92869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>
            <a:stCxn id="35" idx="2"/>
            <a:endCxn id="63" idx="0"/>
          </p:cNvCxnSpPr>
          <p:nvPr/>
        </p:nvCxnSpPr>
        <p:spPr>
          <a:xfrm rot="5400000">
            <a:off x="1821637" y="3286124"/>
            <a:ext cx="500066" cy="21431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矢印コネクタ 107"/>
          <p:cNvCxnSpPr>
            <a:stCxn id="35" idx="3"/>
            <a:endCxn id="64" idx="0"/>
          </p:cNvCxnSpPr>
          <p:nvPr/>
        </p:nvCxnSpPr>
        <p:spPr>
          <a:xfrm>
            <a:off x="2928926" y="2857496"/>
            <a:ext cx="964413" cy="1428760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矢印コネクタ 110"/>
          <p:cNvCxnSpPr>
            <a:stCxn id="15" idx="1"/>
            <a:endCxn id="63" idx="3"/>
          </p:cNvCxnSpPr>
          <p:nvPr/>
        </p:nvCxnSpPr>
        <p:spPr>
          <a:xfrm rot="10800000" flipV="1">
            <a:off x="2714612" y="2786058"/>
            <a:ext cx="1857388" cy="114300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矢印コネクタ 112"/>
          <p:cNvCxnSpPr>
            <a:stCxn id="64" idx="0"/>
            <a:endCxn id="63" idx="3"/>
          </p:cNvCxnSpPr>
          <p:nvPr/>
        </p:nvCxnSpPr>
        <p:spPr>
          <a:xfrm rot="16200000" flipV="1">
            <a:off x="3125381" y="3518297"/>
            <a:ext cx="357190" cy="1178727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/>
          <p:cNvCxnSpPr>
            <a:stCxn id="15" idx="1"/>
            <a:endCxn id="64" idx="0"/>
          </p:cNvCxnSpPr>
          <p:nvPr/>
        </p:nvCxnSpPr>
        <p:spPr>
          <a:xfrm rot="10800000" flipV="1">
            <a:off x="3893340" y="2786058"/>
            <a:ext cx="678661" cy="150019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矢印コネクタ 126"/>
          <p:cNvCxnSpPr>
            <a:stCxn id="68" idx="1"/>
            <a:endCxn id="64" idx="0"/>
          </p:cNvCxnSpPr>
          <p:nvPr/>
        </p:nvCxnSpPr>
        <p:spPr>
          <a:xfrm rot="10800000" flipV="1">
            <a:off x="3893340" y="3786190"/>
            <a:ext cx="1464479" cy="50006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矢印コネクタ 129"/>
          <p:cNvCxnSpPr>
            <a:stCxn id="15" idx="2"/>
            <a:endCxn id="68" idx="0"/>
          </p:cNvCxnSpPr>
          <p:nvPr/>
        </p:nvCxnSpPr>
        <p:spPr>
          <a:xfrm rot="16200000" flipH="1">
            <a:off x="5500694" y="2893215"/>
            <a:ext cx="428628" cy="78581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矢印コネクタ 132"/>
          <p:cNvCxnSpPr>
            <a:stCxn id="35" idx="3"/>
            <a:endCxn id="69" idx="2"/>
          </p:cNvCxnSpPr>
          <p:nvPr/>
        </p:nvCxnSpPr>
        <p:spPr>
          <a:xfrm flipV="1">
            <a:off x="2928926" y="2285992"/>
            <a:ext cx="750099" cy="57150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矢印コネクタ 135"/>
          <p:cNvCxnSpPr>
            <a:stCxn id="15" idx="1"/>
            <a:endCxn id="69" idx="2"/>
          </p:cNvCxnSpPr>
          <p:nvPr/>
        </p:nvCxnSpPr>
        <p:spPr>
          <a:xfrm rot="10800000">
            <a:off x="3679026" y="2285992"/>
            <a:ext cx="892975" cy="50006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線矢印コネクタ 138"/>
          <p:cNvCxnSpPr>
            <a:stCxn id="74" idx="1"/>
            <a:endCxn id="15" idx="3"/>
          </p:cNvCxnSpPr>
          <p:nvPr/>
        </p:nvCxnSpPr>
        <p:spPr>
          <a:xfrm rot="10800000" flipV="1">
            <a:off x="6072198" y="2214554"/>
            <a:ext cx="714380" cy="57150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矢印コネクタ 141"/>
          <p:cNvCxnSpPr>
            <a:stCxn id="77" idx="0"/>
            <a:endCxn id="74" idx="2"/>
          </p:cNvCxnSpPr>
          <p:nvPr/>
        </p:nvCxnSpPr>
        <p:spPr>
          <a:xfrm rot="16200000" flipV="1">
            <a:off x="7393801" y="2643182"/>
            <a:ext cx="642942" cy="357190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線矢印コネクタ 146"/>
          <p:cNvCxnSpPr>
            <a:stCxn id="69" idx="0"/>
            <a:endCxn id="76" idx="1"/>
          </p:cNvCxnSpPr>
          <p:nvPr/>
        </p:nvCxnSpPr>
        <p:spPr>
          <a:xfrm rot="5400000" flipH="1" flipV="1">
            <a:off x="3839760" y="1053687"/>
            <a:ext cx="500066" cy="821537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正方形/長方形 235"/>
          <p:cNvSpPr/>
          <p:nvPr/>
        </p:nvSpPr>
        <p:spPr>
          <a:xfrm>
            <a:off x="5500694" y="5643578"/>
            <a:ext cx="3286148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      not changed clone relation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removed clone relation     m</a:t>
            </a:r>
            <a:r>
              <a:rPr kumimoji="1" lang="en-US" altLang="ja-JP" dirty="0" smtClean="0">
                <a:solidFill>
                  <a:schemeClr val="tx1"/>
                </a:solidFill>
              </a:rPr>
              <a:t>odified components 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37" name="直線矢印コネクタ 236"/>
          <p:cNvCxnSpPr/>
          <p:nvPr/>
        </p:nvCxnSpPr>
        <p:spPr>
          <a:xfrm rot="10800000">
            <a:off x="5572134" y="5857892"/>
            <a:ext cx="428627" cy="158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直線矢印コネクタ 238"/>
          <p:cNvCxnSpPr/>
          <p:nvPr/>
        </p:nvCxnSpPr>
        <p:spPr>
          <a:xfrm rot="10800000">
            <a:off x="5572133" y="6143644"/>
            <a:ext cx="357189" cy="1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星 5 242"/>
          <p:cNvSpPr/>
          <p:nvPr/>
        </p:nvSpPr>
        <p:spPr>
          <a:xfrm>
            <a:off x="6572264" y="1714488"/>
            <a:ext cx="500066" cy="428628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5" name="星 5 244"/>
          <p:cNvSpPr/>
          <p:nvPr/>
        </p:nvSpPr>
        <p:spPr>
          <a:xfrm>
            <a:off x="2643174" y="1500174"/>
            <a:ext cx="500066" cy="428628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6" name="星 5 245"/>
          <p:cNvSpPr/>
          <p:nvPr/>
        </p:nvSpPr>
        <p:spPr>
          <a:xfrm>
            <a:off x="2928926" y="5429264"/>
            <a:ext cx="500066" cy="428628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7" name="星 5 246"/>
          <p:cNvSpPr/>
          <p:nvPr/>
        </p:nvSpPr>
        <p:spPr>
          <a:xfrm>
            <a:off x="5643570" y="6286520"/>
            <a:ext cx="357190" cy="285752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8" name="直線矢印コネクタ 247"/>
          <p:cNvCxnSpPr>
            <a:stCxn id="35" idx="3"/>
            <a:endCxn id="70" idx="1"/>
          </p:cNvCxnSpPr>
          <p:nvPr/>
        </p:nvCxnSpPr>
        <p:spPr>
          <a:xfrm>
            <a:off x="2928926" y="2857496"/>
            <a:ext cx="214314" cy="3071834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直線矢印コネクタ 248"/>
          <p:cNvCxnSpPr>
            <a:stCxn id="63" idx="2"/>
            <a:endCxn id="70" idx="1"/>
          </p:cNvCxnSpPr>
          <p:nvPr/>
        </p:nvCxnSpPr>
        <p:spPr>
          <a:xfrm rot="16200000" flipH="1">
            <a:off x="1696620" y="4482710"/>
            <a:ext cx="1714512" cy="1178727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直線矢印コネクタ 249"/>
          <p:cNvCxnSpPr>
            <a:stCxn id="68" idx="2"/>
            <a:endCxn id="70" idx="3"/>
          </p:cNvCxnSpPr>
          <p:nvPr/>
        </p:nvCxnSpPr>
        <p:spPr>
          <a:xfrm rot="5400000">
            <a:off x="4446984" y="4268397"/>
            <a:ext cx="1857388" cy="1464479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直線矢印コネクタ 250"/>
          <p:cNvCxnSpPr>
            <a:stCxn id="15" idx="2"/>
            <a:endCxn id="70" idx="3"/>
          </p:cNvCxnSpPr>
          <p:nvPr/>
        </p:nvCxnSpPr>
        <p:spPr>
          <a:xfrm rot="5400000">
            <a:off x="3554009" y="4161240"/>
            <a:ext cx="2857520" cy="678661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直線矢印コネクタ 251"/>
          <p:cNvCxnSpPr>
            <a:stCxn id="64" idx="2"/>
            <a:endCxn id="70" idx="0"/>
          </p:cNvCxnSpPr>
          <p:nvPr/>
        </p:nvCxnSpPr>
        <p:spPr>
          <a:xfrm rot="5400000">
            <a:off x="3607587" y="5357826"/>
            <a:ext cx="571504" cy="1588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直線矢印コネクタ 284"/>
          <p:cNvCxnSpPr>
            <a:stCxn id="68" idx="1"/>
            <a:endCxn id="63" idx="3"/>
          </p:cNvCxnSpPr>
          <p:nvPr/>
        </p:nvCxnSpPr>
        <p:spPr>
          <a:xfrm rot="10800000" flipV="1">
            <a:off x="2714612" y="3786190"/>
            <a:ext cx="2643206" cy="14287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83"/>
          <p:cNvCxnSpPr/>
          <p:nvPr/>
        </p:nvCxnSpPr>
        <p:spPr>
          <a:xfrm>
            <a:off x="2847989" y="1196752"/>
            <a:ext cx="821537" cy="50006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141"/>
          <p:cNvCxnSpPr/>
          <p:nvPr/>
        </p:nvCxnSpPr>
        <p:spPr>
          <a:xfrm rot="16200000" flipV="1">
            <a:off x="7384302" y="2625512"/>
            <a:ext cx="642942" cy="357190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146"/>
          <p:cNvCxnSpPr/>
          <p:nvPr/>
        </p:nvCxnSpPr>
        <p:spPr>
          <a:xfrm rot="5400000" flipH="1" flipV="1">
            <a:off x="3868640" y="1036017"/>
            <a:ext cx="500066" cy="821537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247"/>
          <p:cNvCxnSpPr/>
          <p:nvPr/>
        </p:nvCxnSpPr>
        <p:spPr>
          <a:xfrm>
            <a:off x="2919427" y="2839826"/>
            <a:ext cx="214314" cy="307183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248"/>
          <p:cNvCxnSpPr/>
          <p:nvPr/>
        </p:nvCxnSpPr>
        <p:spPr>
          <a:xfrm rot="16200000" flipH="1">
            <a:off x="1687121" y="4465040"/>
            <a:ext cx="1714512" cy="1178727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249"/>
          <p:cNvCxnSpPr/>
          <p:nvPr/>
        </p:nvCxnSpPr>
        <p:spPr>
          <a:xfrm rot="5400000">
            <a:off x="4447554" y="4250727"/>
            <a:ext cx="1857388" cy="1464479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250"/>
          <p:cNvCxnSpPr/>
          <p:nvPr/>
        </p:nvCxnSpPr>
        <p:spPr>
          <a:xfrm rot="5400000">
            <a:off x="3554579" y="4143570"/>
            <a:ext cx="2857520" cy="678661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251"/>
          <p:cNvCxnSpPr/>
          <p:nvPr/>
        </p:nvCxnSpPr>
        <p:spPr>
          <a:xfrm rot="5400000">
            <a:off x="3598088" y="5340156"/>
            <a:ext cx="571504" cy="158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0" animBg="1"/>
      <p:bldP spid="243" grpId="0" animBg="1"/>
      <p:bldP spid="245" grpId="0" animBg="1"/>
      <p:bldP spid="246" grpId="0" animBg="1"/>
      <p:bldP spid="2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角丸四角形 105"/>
          <p:cNvSpPr/>
          <p:nvPr/>
        </p:nvSpPr>
        <p:spPr>
          <a:xfrm>
            <a:off x="214282" y="500042"/>
            <a:ext cx="8643998" cy="614366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4572000" y="2500306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Text Area</a:t>
            </a:r>
            <a:r>
              <a:rPr kumimoji="1" lang="en-US" altLang="ja-JP" dirty="0" smtClean="0">
                <a:solidFill>
                  <a:schemeClr val="tx1"/>
                </a:solidFill>
              </a:rPr>
              <a:t> 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28728" y="2571744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Pert</a:t>
            </a:r>
            <a:br>
              <a:rPr kumimoji="1" lang="en-US" altLang="ja-JP" dirty="0" smtClean="0">
                <a:solidFill>
                  <a:schemeClr val="tx1"/>
                </a:solidFill>
              </a:rPr>
            </a:b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3428992" y="357166"/>
            <a:ext cx="2286016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C</a:t>
            </a:r>
            <a:r>
              <a:rPr kumimoji="1" lang="en-US" altLang="ja-JP" dirty="0" smtClean="0">
                <a:solidFill>
                  <a:schemeClr val="tx1"/>
                </a:solidFill>
              </a:rPr>
              <a:t>lasses and Aspects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214414" y="3643314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Ellipse 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3143240" y="4286256"/>
            <a:ext cx="150019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Round Rectangle 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5357818" y="3500438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Rectangle 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928926" y="1714488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Text </a:t>
            </a: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143240" y="5715016"/>
            <a:ext cx="1643074" cy="571504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Persistent</a:t>
            </a:r>
          </a:p>
          <a:p>
            <a:pPr algn="ctr"/>
            <a:r>
              <a:rPr lang="en-US" altLang="ja-JP" dirty="0" err="1" smtClean="0">
                <a:solidFill>
                  <a:schemeClr val="tx1"/>
                </a:solidFill>
              </a:rPr>
              <a:t>Image</a:t>
            </a:r>
            <a:r>
              <a:rPr kumimoji="1" lang="en-US" altLang="ja-JP" dirty="0" err="1" smtClean="0">
                <a:solidFill>
                  <a:schemeClr val="tx1"/>
                </a:solidFill>
              </a:rPr>
              <a:t>Figure.aj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6786578" y="1928802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Composite </a:t>
            </a: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928662" y="928670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Arrow Trip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4857752" y="928670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Draw Application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215206" y="4071942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Poly Line</a:t>
            </a:r>
            <a:br>
              <a:rPr lang="en-US" altLang="ja-JP" dirty="0" smtClean="0">
                <a:solidFill>
                  <a:schemeClr val="tx1"/>
                </a:solidFill>
              </a:rPr>
            </a:b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9" name="直線矢印コネクタ 88"/>
          <p:cNvCxnSpPr>
            <a:stCxn id="35" idx="3"/>
            <a:endCxn id="15" idx="1"/>
          </p:cNvCxnSpPr>
          <p:nvPr/>
        </p:nvCxnSpPr>
        <p:spPr>
          <a:xfrm flipV="1">
            <a:off x="2928926" y="2786058"/>
            <a:ext cx="1643074" cy="7143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stCxn id="35" idx="3"/>
            <a:endCxn id="68" idx="1"/>
          </p:cNvCxnSpPr>
          <p:nvPr/>
        </p:nvCxnSpPr>
        <p:spPr>
          <a:xfrm>
            <a:off x="2928926" y="2857496"/>
            <a:ext cx="2428892" cy="92869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>
            <a:stCxn id="35" idx="2"/>
            <a:endCxn id="63" idx="0"/>
          </p:cNvCxnSpPr>
          <p:nvPr/>
        </p:nvCxnSpPr>
        <p:spPr>
          <a:xfrm rot="5400000">
            <a:off x="1821637" y="3286124"/>
            <a:ext cx="500066" cy="21431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矢印コネクタ 107"/>
          <p:cNvCxnSpPr>
            <a:stCxn id="35" idx="3"/>
            <a:endCxn id="64" idx="0"/>
          </p:cNvCxnSpPr>
          <p:nvPr/>
        </p:nvCxnSpPr>
        <p:spPr>
          <a:xfrm>
            <a:off x="2928926" y="2857496"/>
            <a:ext cx="964413" cy="1428760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矢印コネクタ 110"/>
          <p:cNvCxnSpPr>
            <a:stCxn id="15" idx="1"/>
            <a:endCxn id="63" idx="3"/>
          </p:cNvCxnSpPr>
          <p:nvPr/>
        </p:nvCxnSpPr>
        <p:spPr>
          <a:xfrm rot="10800000" flipV="1">
            <a:off x="2714612" y="2786058"/>
            <a:ext cx="1857388" cy="114300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矢印コネクタ 112"/>
          <p:cNvCxnSpPr>
            <a:stCxn id="64" idx="0"/>
            <a:endCxn id="63" idx="3"/>
          </p:cNvCxnSpPr>
          <p:nvPr/>
        </p:nvCxnSpPr>
        <p:spPr>
          <a:xfrm rot="16200000" flipV="1">
            <a:off x="3125381" y="3518297"/>
            <a:ext cx="357190" cy="1178727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/>
          <p:cNvCxnSpPr>
            <a:stCxn id="15" idx="1"/>
            <a:endCxn id="64" idx="0"/>
          </p:cNvCxnSpPr>
          <p:nvPr/>
        </p:nvCxnSpPr>
        <p:spPr>
          <a:xfrm rot="10800000" flipV="1">
            <a:off x="3893340" y="2786058"/>
            <a:ext cx="678661" cy="150019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矢印コネクタ 126"/>
          <p:cNvCxnSpPr>
            <a:stCxn id="68" idx="1"/>
            <a:endCxn id="64" idx="0"/>
          </p:cNvCxnSpPr>
          <p:nvPr/>
        </p:nvCxnSpPr>
        <p:spPr>
          <a:xfrm rot="10800000" flipV="1">
            <a:off x="3893340" y="3786190"/>
            <a:ext cx="1464479" cy="50006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矢印コネクタ 129"/>
          <p:cNvCxnSpPr>
            <a:stCxn id="15" idx="2"/>
            <a:endCxn id="68" idx="0"/>
          </p:cNvCxnSpPr>
          <p:nvPr/>
        </p:nvCxnSpPr>
        <p:spPr>
          <a:xfrm rot="16200000" flipH="1">
            <a:off x="5500694" y="2893215"/>
            <a:ext cx="428628" cy="78581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矢印コネクタ 132"/>
          <p:cNvCxnSpPr>
            <a:stCxn id="35" idx="3"/>
            <a:endCxn id="69" idx="2"/>
          </p:cNvCxnSpPr>
          <p:nvPr/>
        </p:nvCxnSpPr>
        <p:spPr>
          <a:xfrm flipV="1">
            <a:off x="2928926" y="2285992"/>
            <a:ext cx="750099" cy="57150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矢印コネクタ 135"/>
          <p:cNvCxnSpPr>
            <a:stCxn id="15" idx="1"/>
            <a:endCxn id="69" idx="2"/>
          </p:cNvCxnSpPr>
          <p:nvPr/>
        </p:nvCxnSpPr>
        <p:spPr>
          <a:xfrm rot="10800000">
            <a:off x="3679026" y="2285992"/>
            <a:ext cx="892975" cy="50006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線矢印コネクタ 138"/>
          <p:cNvCxnSpPr>
            <a:stCxn id="74" idx="1"/>
            <a:endCxn id="15" idx="3"/>
          </p:cNvCxnSpPr>
          <p:nvPr/>
        </p:nvCxnSpPr>
        <p:spPr>
          <a:xfrm rot="10800000" flipV="1">
            <a:off x="6072198" y="2214554"/>
            <a:ext cx="714380" cy="57150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直線矢印コネクタ 149"/>
          <p:cNvCxnSpPr>
            <a:stCxn id="35" idx="3"/>
            <a:endCxn id="70" idx="1"/>
          </p:cNvCxnSpPr>
          <p:nvPr/>
        </p:nvCxnSpPr>
        <p:spPr>
          <a:xfrm>
            <a:off x="2928926" y="2857496"/>
            <a:ext cx="214314" cy="3143272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直線矢印コネクタ 151"/>
          <p:cNvCxnSpPr>
            <a:stCxn id="63" idx="2"/>
            <a:endCxn id="70" idx="1"/>
          </p:cNvCxnSpPr>
          <p:nvPr/>
        </p:nvCxnSpPr>
        <p:spPr>
          <a:xfrm rot="16200000" flipH="1">
            <a:off x="1660901" y="4518429"/>
            <a:ext cx="1785950" cy="1178727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直線矢印コネクタ 155"/>
          <p:cNvCxnSpPr>
            <a:stCxn id="68" idx="2"/>
            <a:endCxn id="70" idx="3"/>
          </p:cNvCxnSpPr>
          <p:nvPr/>
        </p:nvCxnSpPr>
        <p:spPr>
          <a:xfrm rot="5400000">
            <a:off x="4482703" y="4375554"/>
            <a:ext cx="1928826" cy="1321603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線矢印コネクタ 162"/>
          <p:cNvCxnSpPr>
            <a:stCxn id="15" idx="2"/>
            <a:endCxn id="70" idx="3"/>
          </p:cNvCxnSpPr>
          <p:nvPr/>
        </p:nvCxnSpPr>
        <p:spPr>
          <a:xfrm rot="5400000">
            <a:off x="3589728" y="4268397"/>
            <a:ext cx="2928958" cy="535785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線矢印コネクタ 177"/>
          <p:cNvCxnSpPr>
            <a:stCxn id="64" idx="2"/>
            <a:endCxn id="70" idx="0"/>
          </p:cNvCxnSpPr>
          <p:nvPr/>
        </p:nvCxnSpPr>
        <p:spPr>
          <a:xfrm rot="16200000" flipH="1">
            <a:off x="3607587" y="5357826"/>
            <a:ext cx="642942" cy="71438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正方形/長方形 235"/>
          <p:cNvSpPr/>
          <p:nvPr/>
        </p:nvSpPr>
        <p:spPr>
          <a:xfrm>
            <a:off x="5214942" y="5643578"/>
            <a:ext cx="3677538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      unchanged clone relation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     clone between class and aspect    created aspects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37" name="直線矢印コネクタ 236"/>
          <p:cNvCxnSpPr/>
          <p:nvPr/>
        </p:nvCxnSpPr>
        <p:spPr>
          <a:xfrm rot="10800000">
            <a:off x="5286381" y="5857892"/>
            <a:ext cx="428627" cy="158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星 5 245"/>
          <p:cNvSpPr/>
          <p:nvPr/>
        </p:nvSpPr>
        <p:spPr>
          <a:xfrm>
            <a:off x="3000364" y="5500702"/>
            <a:ext cx="500066" cy="428628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7" name="星 5 246"/>
          <p:cNvSpPr/>
          <p:nvPr/>
        </p:nvSpPr>
        <p:spPr>
          <a:xfrm>
            <a:off x="5286380" y="6286520"/>
            <a:ext cx="357190" cy="285752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2928926" y="928670"/>
            <a:ext cx="1500198" cy="571504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Persistent</a:t>
            </a:r>
            <a:br>
              <a:rPr lang="en-US" altLang="ja-JP" dirty="0" smtClean="0">
                <a:solidFill>
                  <a:schemeClr val="tx1"/>
                </a:solidFill>
              </a:rPr>
            </a:br>
            <a:r>
              <a:rPr lang="en-US" altLang="ja-JP" dirty="0" smtClean="0">
                <a:solidFill>
                  <a:schemeClr val="tx1"/>
                </a:solidFill>
              </a:rPr>
              <a:t>Text </a:t>
            </a:r>
            <a:r>
              <a:rPr kumimoji="1" lang="en-US" altLang="ja-JP" dirty="0" err="1" smtClean="0">
                <a:solidFill>
                  <a:schemeClr val="tx1"/>
                </a:solidFill>
              </a:rPr>
              <a:t>Figure.aj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215206" y="2643182"/>
            <a:ext cx="1571636" cy="928694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Persistent</a:t>
            </a:r>
            <a:br>
              <a:rPr lang="en-US" altLang="ja-JP" dirty="0" smtClean="0">
                <a:solidFill>
                  <a:schemeClr val="tx1"/>
                </a:solidFill>
              </a:rPr>
            </a:br>
            <a:r>
              <a:rPr lang="en-US" altLang="ja-JP" dirty="0" smtClean="0">
                <a:solidFill>
                  <a:schemeClr val="tx1"/>
                </a:solidFill>
              </a:rPr>
              <a:t>Composite </a:t>
            </a:r>
            <a:r>
              <a:rPr kumimoji="1" lang="en-US" altLang="ja-JP" dirty="0" err="1" smtClean="0">
                <a:solidFill>
                  <a:schemeClr val="tx1"/>
                </a:solidFill>
              </a:rPr>
              <a:t>Figure.aj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3" name="星 5 242"/>
          <p:cNvSpPr/>
          <p:nvPr/>
        </p:nvSpPr>
        <p:spPr>
          <a:xfrm>
            <a:off x="7000892" y="2571744"/>
            <a:ext cx="500066" cy="428628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5" name="星 5 244"/>
          <p:cNvSpPr/>
          <p:nvPr/>
        </p:nvSpPr>
        <p:spPr>
          <a:xfrm>
            <a:off x="2643174" y="714356"/>
            <a:ext cx="500066" cy="428628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1214414" y="5715016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Image </a:t>
            </a:r>
            <a:r>
              <a:rPr kumimoji="1" lang="en-US" altLang="ja-JP" dirty="0" smtClean="0">
                <a:solidFill>
                  <a:schemeClr val="tx1"/>
                </a:solidFill>
              </a:rPr>
              <a:t>Figure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55" name="直線矢印コネクタ 54"/>
          <p:cNvCxnSpPr>
            <a:stCxn id="75" idx="3"/>
            <a:endCxn id="42" idx="1"/>
          </p:cNvCxnSpPr>
          <p:nvPr/>
        </p:nvCxnSpPr>
        <p:spPr>
          <a:xfrm>
            <a:off x="2428860" y="1214422"/>
            <a:ext cx="500066" cy="1588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>
            <a:stCxn id="42" idx="3"/>
            <a:endCxn id="76" idx="1"/>
          </p:cNvCxnSpPr>
          <p:nvPr/>
        </p:nvCxnSpPr>
        <p:spPr>
          <a:xfrm>
            <a:off x="4429124" y="1214422"/>
            <a:ext cx="428628" cy="1588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>
            <a:stCxn id="43" idx="2"/>
            <a:endCxn id="77" idx="0"/>
          </p:cNvCxnSpPr>
          <p:nvPr/>
        </p:nvCxnSpPr>
        <p:spPr>
          <a:xfrm rot="5400000">
            <a:off x="7733132" y="3804050"/>
            <a:ext cx="500066" cy="35719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/>
          <p:nvPr/>
        </p:nvCxnSpPr>
        <p:spPr>
          <a:xfrm rot="10800000" flipV="1">
            <a:off x="5286380" y="6143644"/>
            <a:ext cx="357188" cy="1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矢印コネクタ 93"/>
          <p:cNvCxnSpPr>
            <a:stCxn id="68" idx="1"/>
            <a:endCxn id="63" idx="3"/>
          </p:cNvCxnSpPr>
          <p:nvPr/>
        </p:nvCxnSpPr>
        <p:spPr>
          <a:xfrm rot="10800000" flipV="1">
            <a:off x="2714612" y="3786190"/>
            <a:ext cx="2643206" cy="14287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236" grpId="0" animBg="1"/>
      <p:bldP spid="246" grpId="0" animBg="1"/>
      <p:bldP spid="247" grpId="0" animBg="1"/>
      <p:bldP spid="42" grpId="0" animBg="1"/>
      <p:bldP spid="43" grpId="0" animBg="1"/>
      <p:bldP spid="243" grpId="0" animBg="1"/>
      <p:bldP spid="24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AJHotDraw</a:t>
            </a:r>
            <a:r>
              <a:rPr lang="ja-JP" altLang="en-US" dirty="0" smtClean="0"/>
              <a:t>（</a:t>
            </a:r>
            <a:r>
              <a:rPr lang="en-US" altLang="ja-JP" dirty="0" err="1" smtClean="0"/>
              <a:t>Ver</a:t>
            </a:r>
            <a:r>
              <a:rPr lang="en-US" altLang="ja-JP" dirty="0" smtClean="0"/>
              <a:t> 0.2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In Ver. 0.2, there are clone relations between advices in aspects and classes in base program. </a:t>
            </a:r>
          </a:p>
          <a:p>
            <a:pPr lvl="1"/>
            <a:r>
              <a:rPr lang="en-US" altLang="ja-JP" dirty="0" smtClean="0"/>
              <a:t>There are 37 classes that </a:t>
            </a:r>
            <a:r>
              <a:rPr lang="en-US" altLang="ja-JP" dirty="0"/>
              <a:t>have read() &amp; write() </a:t>
            </a:r>
            <a:r>
              <a:rPr lang="en-US" altLang="ja-JP" dirty="0" smtClean="0"/>
              <a:t>methods.</a:t>
            </a:r>
          </a:p>
          <a:p>
            <a:pPr lvl="2"/>
            <a:r>
              <a:rPr lang="en-US" altLang="ja-JP" dirty="0" smtClean="0"/>
              <a:t>However, developers extracted from only 5 classes.</a:t>
            </a:r>
          </a:p>
          <a:p>
            <a:pPr lvl="1"/>
            <a:r>
              <a:rPr lang="en-US" altLang="ja-JP" dirty="0" smtClean="0"/>
              <a:t>Clone relations </a:t>
            </a:r>
            <a:r>
              <a:rPr lang="en-US" altLang="ja-JP" dirty="0"/>
              <a:t>between classes </a:t>
            </a:r>
            <a:r>
              <a:rPr lang="en-US" altLang="ja-JP" dirty="0" smtClean="0"/>
              <a:t>moved into the ones between classes and aspects.</a:t>
            </a:r>
          </a:p>
          <a:p>
            <a:pPr lvl="2"/>
            <a:r>
              <a:rPr lang="en-US" altLang="ja-JP" dirty="0" smtClean="0"/>
              <a:t>Only a part of similar code fragments are extracted as aspect.  </a:t>
            </a:r>
          </a:p>
        </p:txBody>
      </p:sp>
    </p:spTree>
    <p:extLst>
      <p:ext uri="{BB962C8B-B14F-4D97-AF65-F5344CB8AC3E}">
        <p14:creationId xmlns:p14="http://schemas.microsoft.com/office/powerpoint/2010/main" val="354452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AJHotDraw</a:t>
            </a:r>
            <a:r>
              <a:rPr lang="ja-JP" altLang="en-US" dirty="0"/>
              <a:t>（</a:t>
            </a:r>
            <a:r>
              <a:rPr lang="en-US" altLang="ja-JP" dirty="0" err="1"/>
              <a:t>Ver</a:t>
            </a:r>
            <a:r>
              <a:rPr lang="en-US" altLang="ja-JP" dirty="0"/>
              <a:t> </a:t>
            </a:r>
            <a:r>
              <a:rPr lang="en-US" altLang="ja-JP" dirty="0" smtClean="0"/>
              <a:t>0.3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554162"/>
            <a:ext cx="8731696" cy="4525963"/>
          </a:xfrm>
        </p:spPr>
        <p:txBody>
          <a:bodyPr>
            <a:normAutofit fontScale="92500"/>
          </a:bodyPr>
          <a:lstStyle/>
          <a:p>
            <a:r>
              <a:rPr lang="en-US" altLang="ja-JP" dirty="0" smtClean="0"/>
              <a:t>Mainly,  aspects superimposing </a:t>
            </a:r>
            <a:r>
              <a:rPr lang="en-US" altLang="ja-JP" dirty="0"/>
              <a:t>an observer pattern </a:t>
            </a:r>
            <a:r>
              <a:rPr lang="en-US" altLang="ja-JP" dirty="0" smtClean="0"/>
              <a:t>used for </a:t>
            </a:r>
            <a:r>
              <a:rPr lang="en-US" altLang="ja-JP" dirty="0"/>
              <a:t>notifying and </a:t>
            </a:r>
            <a:r>
              <a:rPr lang="en-US" altLang="ja-JP" dirty="0" smtClean="0"/>
              <a:t>handling changes </a:t>
            </a:r>
            <a:r>
              <a:rPr lang="en-US" altLang="ja-JP" dirty="0"/>
              <a:t>in selecting </a:t>
            </a:r>
            <a:r>
              <a:rPr lang="en-US" altLang="ja-JP" dirty="0" smtClean="0"/>
              <a:t>figures are added</a:t>
            </a:r>
            <a:r>
              <a:rPr lang="en-US" altLang="ja-JP" dirty="0"/>
              <a:t>.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Use relations to </a:t>
            </a:r>
            <a:r>
              <a:rPr lang="en-US" altLang="ja-JP" dirty="0" err="1" smtClean="0"/>
              <a:t>FigureSelectionListener</a:t>
            </a:r>
            <a:r>
              <a:rPr lang="en-US" altLang="ja-JP" dirty="0" smtClean="0"/>
              <a:t> are extracted.</a:t>
            </a:r>
          </a:p>
          <a:p>
            <a:r>
              <a:rPr lang="en-US" altLang="ja-JP" dirty="0" smtClean="0"/>
              <a:t>Method call statements for its super-class are eliminated.</a:t>
            </a:r>
          </a:p>
          <a:p>
            <a:pPr lvl="1"/>
            <a:r>
              <a:rPr lang="en-US" altLang="ja-JP" dirty="0" smtClean="0"/>
              <a:t>Manifested on 7 similar XXX-Command classes.</a:t>
            </a:r>
          </a:p>
          <a:p>
            <a:pPr lvl="1"/>
            <a:r>
              <a:rPr lang="en-US" altLang="ja-JP" dirty="0" smtClean="0"/>
              <a:t>Clone relations are decomposed.</a:t>
            </a:r>
          </a:p>
          <a:p>
            <a:pPr lvl="2"/>
            <a:r>
              <a:rPr lang="en-US" altLang="ja-JP" sz="2600" dirty="0" smtClean="0"/>
              <a:t>They </a:t>
            </a:r>
            <a:r>
              <a:rPr lang="en-US" altLang="ja-JP" sz="2600" dirty="0"/>
              <a:t>were strongly connected </a:t>
            </a:r>
            <a:r>
              <a:rPr lang="en-US" altLang="ja-JP" sz="2600" dirty="0" smtClean="0"/>
              <a:t>by clone relations in ver.02.</a:t>
            </a:r>
            <a:endParaRPr lang="en-US" altLang="ja-JP" sz="2600" dirty="0"/>
          </a:p>
          <a:p>
            <a:pPr lvl="1"/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Background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Many </a:t>
            </a:r>
            <a:r>
              <a:rPr lang="en-US" altLang="ja-JP" dirty="0" smtClean="0"/>
              <a:t>software are maintained under a cycle of incremental development.</a:t>
            </a:r>
          </a:p>
          <a:p>
            <a:pPr lvl="1"/>
            <a:r>
              <a:rPr lang="en-US" altLang="ja-JP" dirty="0" smtClean="0"/>
              <a:t>After each feature-addition, readability and maintainability of the software can deteriorate. </a:t>
            </a:r>
          </a:p>
          <a:p>
            <a:r>
              <a:rPr lang="en-US" altLang="ja-JP" dirty="0" smtClean="0"/>
              <a:t>Refactoring has </a:t>
            </a:r>
            <a:r>
              <a:rPr lang="en-US" altLang="ja-JP" dirty="0"/>
              <a:t>become one of the essential activities </a:t>
            </a:r>
            <a:r>
              <a:rPr lang="en-US" altLang="ja-JP" dirty="0" smtClean="0"/>
              <a:t>in </a:t>
            </a:r>
            <a:r>
              <a:rPr lang="en-US" altLang="ja-JP" dirty="0"/>
              <a:t>development </a:t>
            </a:r>
            <a:r>
              <a:rPr lang="en-US" altLang="ja-JP" dirty="0" smtClean="0"/>
              <a:t>of large </a:t>
            </a:r>
            <a:r>
              <a:rPr lang="en-US" altLang="ja-JP" dirty="0"/>
              <a:t>software </a:t>
            </a:r>
            <a:r>
              <a:rPr lang="en-US" altLang="ja-JP" dirty="0" smtClean="0"/>
              <a:t>systems.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AJHotDraw</a:t>
            </a:r>
            <a:r>
              <a:rPr lang="ja-JP" altLang="en-US" dirty="0"/>
              <a:t>（</a:t>
            </a:r>
            <a:r>
              <a:rPr lang="en-US" altLang="ja-JP" dirty="0" err="1"/>
              <a:t>Ver</a:t>
            </a:r>
            <a:r>
              <a:rPr lang="en-US" altLang="ja-JP" dirty="0"/>
              <a:t> </a:t>
            </a:r>
            <a:r>
              <a:rPr lang="en-US" altLang="ja-JP" dirty="0" smtClean="0"/>
              <a:t>0.4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sz="2400" dirty="0" smtClean="0"/>
              <a:t>Features related Undo are extracted.</a:t>
            </a:r>
          </a:p>
          <a:p>
            <a:pPr lvl="1"/>
            <a:r>
              <a:rPr lang="en-US" altLang="ja-JP" sz="2400" dirty="0" smtClean="0"/>
              <a:t>From several XXX-Command classes.</a:t>
            </a:r>
          </a:p>
          <a:p>
            <a:pPr lvl="1"/>
            <a:r>
              <a:rPr lang="en-US" altLang="ja-JP" sz="2400" dirty="0" smtClean="0"/>
              <a:t>Inner classes about Undo are also extracted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by aspects.</a:t>
            </a:r>
            <a:endParaRPr lang="en-US" altLang="ja-JP" sz="2400" dirty="0"/>
          </a:p>
          <a:p>
            <a:pPr lvl="1"/>
            <a:r>
              <a:rPr lang="en-US" altLang="ja-JP" sz="2400" dirty="0" smtClean="0"/>
              <a:t>Clone relations existed in the Undo feature.</a:t>
            </a:r>
          </a:p>
          <a:p>
            <a:pPr marL="457200" lvl="1" indent="0">
              <a:buNone/>
            </a:pPr>
            <a:endParaRPr lang="en-US" altLang="ja-JP" sz="2400" dirty="0"/>
          </a:p>
          <a:p>
            <a:pPr lvl="1"/>
            <a:r>
              <a:rPr lang="en-US" altLang="ja-JP" sz="2400" dirty="0" smtClean="0"/>
              <a:t>Undo related Use </a:t>
            </a:r>
            <a:r>
              <a:rPr lang="en-US" altLang="ja-JP" sz="2400" dirty="0"/>
              <a:t>&amp; Clone relations </a:t>
            </a:r>
            <a:r>
              <a:rPr lang="en-US" altLang="ja-JP" sz="2400" dirty="0" smtClean="0"/>
              <a:t>are </a:t>
            </a:r>
            <a:r>
              <a:rPr lang="en-US" altLang="ja-JP" sz="2400" dirty="0"/>
              <a:t>extracted</a:t>
            </a:r>
            <a:r>
              <a:rPr lang="en-US" altLang="ja-JP" sz="2400" dirty="0" smtClean="0"/>
              <a:t>.</a:t>
            </a:r>
          </a:p>
          <a:p>
            <a:pPr lvl="2"/>
            <a:r>
              <a:rPr lang="en-US" altLang="ja-JP" dirty="0"/>
              <a:t>Most of extracted codes became </a:t>
            </a:r>
            <a:r>
              <a:rPr lang="en-US" altLang="ja-JP" dirty="0" smtClean="0"/>
              <a:t>advices.</a:t>
            </a:r>
          </a:p>
          <a:p>
            <a:r>
              <a:rPr lang="en-US" altLang="ja-JP" sz="2400" dirty="0" smtClean="0"/>
              <a:t>However, clone relations exist between class and aspect. </a:t>
            </a:r>
          </a:p>
          <a:p>
            <a:pPr lvl="1"/>
            <a:r>
              <a:rPr lang="en-US" altLang="ja-JP" sz="2400" dirty="0" smtClean="0"/>
              <a:t>Only 7 of 26 inner-classes are extracted.</a:t>
            </a:r>
          </a:p>
          <a:p>
            <a:pPr lvl="2"/>
            <a:r>
              <a:rPr lang="en-US" altLang="ja-JP" dirty="0"/>
              <a:t>Only a part of similar code fragments are extracted as aspect</a:t>
            </a:r>
            <a:r>
              <a:rPr lang="en-US" altLang="ja-JP" dirty="0" smtClean="0"/>
              <a:t>.  </a:t>
            </a:r>
            <a:r>
              <a:rPr lang="en-US" altLang="ja-JP" dirty="0"/>
              <a:t>(</a:t>
            </a:r>
            <a:r>
              <a:rPr lang="en-US" altLang="ja-JP" dirty="0" smtClean="0"/>
              <a:t>The same as in the case of ver.0.2.)</a:t>
            </a:r>
          </a:p>
          <a:p>
            <a:pPr marL="0" indent="0">
              <a:buNone/>
            </a:pPr>
            <a:endParaRPr lang="en-US" altLang="ja-JP" sz="2400" dirty="0" smtClean="0"/>
          </a:p>
        </p:txBody>
      </p:sp>
      <p:sp>
        <p:nvSpPr>
          <p:cNvPr id="4" name="下矢印 3"/>
          <p:cNvSpPr/>
          <p:nvPr/>
        </p:nvSpPr>
        <p:spPr>
          <a:xfrm>
            <a:off x="3131840" y="3368723"/>
            <a:ext cx="144016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61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732111" y="-106558"/>
            <a:ext cx="8030696" cy="6858048"/>
            <a:chOff x="285720" y="285728"/>
            <a:chExt cx="8643998" cy="7643866"/>
          </a:xfrm>
        </p:grpSpPr>
        <p:sp>
          <p:nvSpPr>
            <p:cNvPr id="5" name="角丸四角形 4"/>
            <p:cNvSpPr/>
            <p:nvPr/>
          </p:nvSpPr>
          <p:spPr>
            <a:xfrm>
              <a:off x="285720" y="500042"/>
              <a:ext cx="8643998" cy="7429552"/>
            </a:xfrm>
            <a:prstGeom prst="round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3428992" y="285728"/>
              <a:ext cx="2286016" cy="428628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Original Program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5429257" y="3929066"/>
              <a:ext cx="1857388" cy="571506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Connection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5072066" y="1428736"/>
              <a:ext cx="1500198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Paste</a:t>
              </a:r>
              <a:br>
                <a:rPr lang="en-US" altLang="ja-JP" dirty="0" smtClean="0">
                  <a:solidFill>
                    <a:schemeClr val="tx1"/>
                  </a:solidFill>
                </a:rPr>
              </a:br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7000892" y="1571612"/>
              <a:ext cx="1500198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Border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928794" y="928670"/>
              <a:ext cx="1500198" cy="357190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Text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6072196" y="642919"/>
              <a:ext cx="1964546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JHD Drag</a:t>
              </a: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Source Listener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7143768" y="2571744"/>
              <a:ext cx="1500198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Select All</a:t>
              </a: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矢印コネクタ 12"/>
            <p:cNvCxnSpPr>
              <a:stCxn id="10" idx="3"/>
              <a:endCxn id="8" idx="1"/>
            </p:cNvCxnSpPr>
            <p:nvPr/>
          </p:nvCxnSpPr>
          <p:spPr>
            <a:xfrm>
              <a:off x="3428992" y="1107265"/>
              <a:ext cx="1643074" cy="607223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>
              <a:stCxn id="7" idx="1"/>
              <a:endCxn id="68" idx="3"/>
            </p:cNvCxnSpPr>
            <p:nvPr/>
          </p:nvCxnSpPr>
          <p:spPr>
            <a:xfrm flipH="1" flipV="1">
              <a:off x="4143372" y="1937731"/>
              <a:ext cx="1285885" cy="2277088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矢印コネクタ 14"/>
            <p:cNvCxnSpPr>
              <a:stCxn id="8" idx="0"/>
              <a:endCxn id="11" idx="1"/>
            </p:cNvCxnSpPr>
            <p:nvPr/>
          </p:nvCxnSpPr>
          <p:spPr>
            <a:xfrm flipV="1">
              <a:off x="5822165" y="928671"/>
              <a:ext cx="250031" cy="500066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正方形/長方形 15"/>
            <p:cNvSpPr/>
            <p:nvPr/>
          </p:nvSpPr>
          <p:spPr>
            <a:xfrm>
              <a:off x="5072066" y="6572273"/>
              <a:ext cx="3714776" cy="128588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        not changed clone relation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     removed from base code m</a:t>
              </a:r>
              <a:r>
                <a:rPr kumimoji="1" lang="en-US" altLang="ja-JP" dirty="0" smtClean="0">
                  <a:solidFill>
                    <a:schemeClr val="tx1"/>
                  </a:solidFill>
                </a:rPr>
                <a:t>odified components 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7" name="直線矢印コネクタ 16"/>
            <p:cNvCxnSpPr/>
            <p:nvPr/>
          </p:nvCxnSpPr>
          <p:spPr>
            <a:xfrm rot="10800000">
              <a:off x="5268521" y="6906113"/>
              <a:ext cx="428627" cy="1588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矢印コネクタ 17"/>
            <p:cNvCxnSpPr/>
            <p:nvPr/>
          </p:nvCxnSpPr>
          <p:spPr>
            <a:xfrm rot="10800000">
              <a:off x="5339958" y="7215213"/>
              <a:ext cx="357189" cy="1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星 5 18"/>
            <p:cNvSpPr/>
            <p:nvPr/>
          </p:nvSpPr>
          <p:spPr>
            <a:xfrm>
              <a:off x="5429257" y="7391841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0" name="直線矢印コネクタ 19"/>
            <p:cNvCxnSpPr>
              <a:stCxn id="8" idx="3"/>
              <a:endCxn id="9" idx="1"/>
            </p:cNvCxnSpPr>
            <p:nvPr/>
          </p:nvCxnSpPr>
          <p:spPr>
            <a:xfrm>
              <a:off x="6572264" y="1714488"/>
              <a:ext cx="428628" cy="142876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正方形/長方形 20"/>
            <p:cNvSpPr/>
            <p:nvPr/>
          </p:nvSpPr>
          <p:spPr>
            <a:xfrm>
              <a:off x="4714876" y="2285992"/>
              <a:ext cx="1500198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Un Group</a:t>
              </a: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5429256" y="3071810"/>
              <a:ext cx="1500198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Group</a:t>
              </a: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357554" y="3429000"/>
              <a:ext cx="1750231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Send To Back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3357554" y="4214818"/>
              <a:ext cx="1643074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Bring To Front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1071538" y="3500439"/>
              <a:ext cx="2071704" cy="678661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Change Attribute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571472" y="5072074"/>
              <a:ext cx="1928825" cy="571503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Undoable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Adapter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714348" y="1643050"/>
              <a:ext cx="1500198" cy="714380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Connected Text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2928926" y="5357824"/>
              <a:ext cx="1643074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Cut 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571472" y="5715016"/>
              <a:ext cx="2000264" cy="357190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Delete </a:t>
              </a:r>
              <a:r>
                <a:rPr kumimoji="1"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4786314" y="5072074"/>
              <a:ext cx="2000264" cy="357190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Pert Figure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7215206" y="5357826"/>
              <a:ext cx="1643074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Abstract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4786314" y="5715016"/>
              <a:ext cx="2000264" cy="357190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Abstract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571472" y="6429396"/>
              <a:ext cx="2000264" cy="357190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Undoable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Handle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928926" y="6643710"/>
              <a:ext cx="1643074" cy="571504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Undoable Command</a:t>
              </a:r>
              <a:endParaRPr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571472" y="7072338"/>
              <a:ext cx="2000264" cy="357190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Undoable Tool</a:t>
              </a:r>
              <a:endParaRPr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36" name="直線矢印コネクタ 35"/>
            <p:cNvCxnSpPr>
              <a:stCxn id="26" idx="3"/>
              <a:endCxn id="28" idx="1"/>
            </p:cNvCxnSpPr>
            <p:nvPr/>
          </p:nvCxnSpPr>
          <p:spPr>
            <a:xfrm>
              <a:off x="2500298" y="5357826"/>
              <a:ext cx="428628" cy="285751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矢印コネクタ 36"/>
            <p:cNvCxnSpPr>
              <a:stCxn id="29" idx="3"/>
              <a:endCxn id="28" idx="1"/>
            </p:cNvCxnSpPr>
            <p:nvPr/>
          </p:nvCxnSpPr>
          <p:spPr>
            <a:xfrm flipV="1">
              <a:off x="2571737" y="5643577"/>
              <a:ext cx="357189" cy="250034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矢印コネクタ 37"/>
            <p:cNvCxnSpPr>
              <a:stCxn id="30" idx="3"/>
              <a:endCxn id="31" idx="1"/>
            </p:cNvCxnSpPr>
            <p:nvPr/>
          </p:nvCxnSpPr>
          <p:spPr>
            <a:xfrm>
              <a:off x="6786578" y="5250669"/>
              <a:ext cx="428628" cy="392909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矢印コネクタ 38"/>
            <p:cNvCxnSpPr>
              <a:stCxn id="32" idx="3"/>
              <a:endCxn id="31" idx="1"/>
            </p:cNvCxnSpPr>
            <p:nvPr/>
          </p:nvCxnSpPr>
          <p:spPr>
            <a:xfrm flipV="1">
              <a:off x="6786578" y="5643578"/>
              <a:ext cx="428628" cy="250033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矢印コネクタ 39"/>
            <p:cNvCxnSpPr>
              <a:stCxn id="33" idx="3"/>
              <a:endCxn id="34" idx="1"/>
            </p:cNvCxnSpPr>
            <p:nvPr/>
          </p:nvCxnSpPr>
          <p:spPr>
            <a:xfrm>
              <a:off x="2571736" y="6607991"/>
              <a:ext cx="357190" cy="321471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矢印コネクタ 40"/>
            <p:cNvCxnSpPr>
              <a:stCxn id="35" idx="3"/>
              <a:endCxn id="34" idx="1"/>
            </p:cNvCxnSpPr>
            <p:nvPr/>
          </p:nvCxnSpPr>
          <p:spPr>
            <a:xfrm flipV="1">
              <a:off x="2571736" y="6929462"/>
              <a:ext cx="357190" cy="321471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矢印コネクタ 41"/>
            <p:cNvCxnSpPr>
              <a:stCxn id="32" idx="0"/>
              <a:endCxn id="30" idx="2"/>
            </p:cNvCxnSpPr>
            <p:nvPr/>
          </p:nvCxnSpPr>
          <p:spPr>
            <a:xfrm rot="5400000" flipH="1" flipV="1">
              <a:off x="5643570" y="5572140"/>
              <a:ext cx="285752" cy="1588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矢印コネクタ 42"/>
            <p:cNvCxnSpPr>
              <a:stCxn id="35" idx="0"/>
              <a:endCxn id="33" idx="2"/>
            </p:cNvCxnSpPr>
            <p:nvPr/>
          </p:nvCxnSpPr>
          <p:spPr>
            <a:xfrm rot="5400000" flipH="1" flipV="1">
              <a:off x="1428728" y="6929462"/>
              <a:ext cx="285752" cy="1588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矢印コネクタ 43"/>
            <p:cNvCxnSpPr>
              <a:stCxn id="24" idx="0"/>
              <a:endCxn id="23" idx="2"/>
            </p:cNvCxnSpPr>
            <p:nvPr/>
          </p:nvCxnSpPr>
          <p:spPr>
            <a:xfrm flipV="1">
              <a:off x="4179091" y="4000504"/>
              <a:ext cx="53578" cy="214314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/>
            <p:cNvCxnSpPr>
              <a:stCxn id="27" idx="3"/>
              <a:endCxn id="10" idx="2"/>
            </p:cNvCxnSpPr>
            <p:nvPr/>
          </p:nvCxnSpPr>
          <p:spPr>
            <a:xfrm flipV="1">
              <a:off x="2214545" y="1285860"/>
              <a:ext cx="464348" cy="71438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矢印コネクタ 45"/>
            <p:cNvCxnSpPr>
              <a:stCxn id="10" idx="2"/>
              <a:endCxn id="68" idx="0"/>
            </p:cNvCxnSpPr>
            <p:nvPr/>
          </p:nvCxnSpPr>
          <p:spPr>
            <a:xfrm>
              <a:off x="2678894" y="1285860"/>
              <a:ext cx="642941" cy="30361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/>
            <p:cNvCxnSpPr>
              <a:stCxn id="27" idx="3"/>
              <a:endCxn id="68" idx="1"/>
            </p:cNvCxnSpPr>
            <p:nvPr/>
          </p:nvCxnSpPr>
          <p:spPr>
            <a:xfrm flipV="1">
              <a:off x="2214545" y="1937731"/>
              <a:ext cx="285752" cy="62509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/>
            <p:cNvCxnSpPr>
              <a:stCxn id="21" idx="2"/>
              <a:endCxn id="23" idx="0"/>
            </p:cNvCxnSpPr>
            <p:nvPr/>
          </p:nvCxnSpPr>
          <p:spPr>
            <a:xfrm flipH="1">
              <a:off x="4232670" y="2857495"/>
              <a:ext cx="1232306" cy="571505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/>
            <p:cNvCxnSpPr>
              <a:stCxn id="9" idx="1"/>
              <a:endCxn id="21" idx="3"/>
            </p:cNvCxnSpPr>
            <p:nvPr/>
          </p:nvCxnSpPr>
          <p:spPr>
            <a:xfrm rot="10800000" flipV="1">
              <a:off x="6215074" y="1857364"/>
              <a:ext cx="785818" cy="71438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/>
            <p:cNvCxnSpPr>
              <a:stCxn id="12" idx="0"/>
              <a:endCxn id="9" idx="2"/>
            </p:cNvCxnSpPr>
            <p:nvPr/>
          </p:nvCxnSpPr>
          <p:spPr>
            <a:xfrm rot="16200000" flipV="1">
              <a:off x="7608115" y="2285992"/>
              <a:ext cx="428628" cy="142876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/>
            <p:cNvCxnSpPr>
              <a:stCxn id="12" idx="1"/>
              <a:endCxn id="21" idx="3"/>
            </p:cNvCxnSpPr>
            <p:nvPr/>
          </p:nvCxnSpPr>
          <p:spPr>
            <a:xfrm rot="10800000">
              <a:off x="6215074" y="2571744"/>
              <a:ext cx="928694" cy="285752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/>
            <p:cNvCxnSpPr>
              <a:stCxn id="12" idx="2"/>
              <a:endCxn id="7" idx="3"/>
            </p:cNvCxnSpPr>
            <p:nvPr/>
          </p:nvCxnSpPr>
          <p:spPr>
            <a:xfrm flipH="1">
              <a:off x="7286645" y="3143248"/>
              <a:ext cx="607222" cy="1071572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/>
            <p:cNvCxnSpPr>
              <a:stCxn id="27" idx="3"/>
              <a:endCxn id="23" idx="0"/>
            </p:cNvCxnSpPr>
            <p:nvPr/>
          </p:nvCxnSpPr>
          <p:spPr>
            <a:xfrm>
              <a:off x="2214545" y="2000240"/>
              <a:ext cx="2018124" cy="142876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矢印コネクタ 53"/>
            <p:cNvCxnSpPr>
              <a:stCxn id="8" idx="3"/>
              <a:endCxn id="12" idx="1"/>
            </p:cNvCxnSpPr>
            <p:nvPr/>
          </p:nvCxnSpPr>
          <p:spPr>
            <a:xfrm>
              <a:off x="6572264" y="1714488"/>
              <a:ext cx="571504" cy="1143008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/>
            <p:cNvCxnSpPr>
              <a:stCxn id="8" idx="2"/>
              <a:endCxn id="21" idx="0"/>
            </p:cNvCxnSpPr>
            <p:nvPr/>
          </p:nvCxnSpPr>
          <p:spPr>
            <a:xfrm rot="5400000">
              <a:off x="5500694" y="1964521"/>
              <a:ext cx="285752" cy="35719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矢印コネクタ 55"/>
            <p:cNvCxnSpPr>
              <a:stCxn id="8" idx="3"/>
              <a:endCxn id="22" idx="0"/>
            </p:cNvCxnSpPr>
            <p:nvPr/>
          </p:nvCxnSpPr>
          <p:spPr>
            <a:xfrm flipH="1">
              <a:off x="6179355" y="1714488"/>
              <a:ext cx="392909" cy="1357322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/>
            <p:cNvCxnSpPr>
              <a:stCxn id="21" idx="2"/>
              <a:endCxn id="22" idx="0"/>
            </p:cNvCxnSpPr>
            <p:nvPr/>
          </p:nvCxnSpPr>
          <p:spPr>
            <a:xfrm rot="16200000" flipH="1">
              <a:off x="5715008" y="2607463"/>
              <a:ext cx="214314" cy="71438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矢印コネクタ 57"/>
            <p:cNvCxnSpPr>
              <a:stCxn id="9" idx="1"/>
              <a:endCxn id="22" idx="0"/>
            </p:cNvCxnSpPr>
            <p:nvPr/>
          </p:nvCxnSpPr>
          <p:spPr>
            <a:xfrm rot="10800000" flipV="1">
              <a:off x="6179356" y="1857364"/>
              <a:ext cx="821537" cy="1214446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/>
            <p:cNvCxnSpPr>
              <a:stCxn id="12" idx="2"/>
              <a:endCxn id="22" idx="3"/>
            </p:cNvCxnSpPr>
            <p:nvPr/>
          </p:nvCxnSpPr>
          <p:spPr>
            <a:xfrm rot="5400000">
              <a:off x="7304504" y="2768199"/>
              <a:ext cx="214314" cy="964413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矢印コネクタ 59"/>
            <p:cNvCxnSpPr>
              <a:stCxn id="7" idx="0"/>
              <a:endCxn id="22" idx="2"/>
            </p:cNvCxnSpPr>
            <p:nvPr/>
          </p:nvCxnSpPr>
          <p:spPr>
            <a:xfrm flipH="1" flipV="1">
              <a:off x="6179355" y="3643313"/>
              <a:ext cx="178596" cy="285752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矢印コネクタ 60"/>
            <p:cNvCxnSpPr>
              <a:stCxn id="67" idx="3"/>
              <a:endCxn id="22" idx="1"/>
            </p:cNvCxnSpPr>
            <p:nvPr/>
          </p:nvCxnSpPr>
          <p:spPr>
            <a:xfrm>
              <a:off x="2857488" y="2875355"/>
              <a:ext cx="2571768" cy="482207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/>
            <p:cNvCxnSpPr>
              <a:stCxn id="27" idx="2"/>
              <a:endCxn id="67" idx="0"/>
            </p:cNvCxnSpPr>
            <p:nvPr/>
          </p:nvCxnSpPr>
          <p:spPr>
            <a:xfrm>
              <a:off x="1464447" y="2357430"/>
              <a:ext cx="535786" cy="214314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矢印コネクタ 62"/>
            <p:cNvCxnSpPr>
              <a:stCxn id="67" idx="2"/>
              <a:endCxn id="23" idx="0"/>
            </p:cNvCxnSpPr>
            <p:nvPr/>
          </p:nvCxnSpPr>
          <p:spPr>
            <a:xfrm>
              <a:off x="2000233" y="3178967"/>
              <a:ext cx="2232437" cy="250033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矢印コネクタ 63"/>
            <p:cNvCxnSpPr>
              <a:stCxn id="67" idx="2"/>
              <a:endCxn id="25" idx="0"/>
            </p:cNvCxnSpPr>
            <p:nvPr/>
          </p:nvCxnSpPr>
          <p:spPr>
            <a:xfrm>
              <a:off x="2000233" y="3178967"/>
              <a:ext cx="107157" cy="321473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矢印コネクタ 64"/>
            <p:cNvCxnSpPr>
              <a:stCxn id="27" idx="1"/>
            </p:cNvCxnSpPr>
            <p:nvPr/>
          </p:nvCxnSpPr>
          <p:spPr>
            <a:xfrm>
              <a:off x="714348" y="2000240"/>
              <a:ext cx="321471" cy="1893106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矢印コネクタ 65"/>
            <p:cNvCxnSpPr>
              <a:endCxn id="25" idx="0"/>
            </p:cNvCxnSpPr>
            <p:nvPr/>
          </p:nvCxnSpPr>
          <p:spPr>
            <a:xfrm flipH="1">
              <a:off x="2107390" y="1357298"/>
              <a:ext cx="607225" cy="2143141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正方形/長方形 66"/>
            <p:cNvSpPr/>
            <p:nvPr/>
          </p:nvSpPr>
          <p:spPr>
            <a:xfrm>
              <a:off x="1142976" y="2571744"/>
              <a:ext cx="1714512" cy="607223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Align 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2500298" y="1589471"/>
              <a:ext cx="1643074" cy="696520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Text Area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785786" y="4429131"/>
              <a:ext cx="2071702" cy="530882"/>
            </a:xfrm>
            <a:prstGeom prst="rect">
              <a:avLst/>
            </a:prstGeom>
            <a:solidFill>
              <a:schemeClr val="bg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Composite Figure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70" name="直線矢印コネクタ 69"/>
            <p:cNvCxnSpPr>
              <a:stCxn id="25" idx="2"/>
              <a:endCxn id="69" idx="0"/>
            </p:cNvCxnSpPr>
            <p:nvPr/>
          </p:nvCxnSpPr>
          <p:spPr>
            <a:xfrm flipH="1">
              <a:off x="1821637" y="4179100"/>
              <a:ext cx="285752" cy="250031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矢印コネクタ 70"/>
            <p:cNvCxnSpPr>
              <a:stCxn id="25" idx="3"/>
              <a:endCxn id="23" idx="1"/>
            </p:cNvCxnSpPr>
            <p:nvPr/>
          </p:nvCxnSpPr>
          <p:spPr>
            <a:xfrm flipV="1">
              <a:off x="3143242" y="3714753"/>
              <a:ext cx="214313" cy="125017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矢印コネクタ 71"/>
            <p:cNvCxnSpPr>
              <a:stCxn id="25" idx="3"/>
              <a:endCxn id="24" idx="1"/>
            </p:cNvCxnSpPr>
            <p:nvPr/>
          </p:nvCxnSpPr>
          <p:spPr>
            <a:xfrm>
              <a:off x="3143242" y="3839770"/>
              <a:ext cx="214313" cy="660801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矢印コネクタ 72"/>
            <p:cNvCxnSpPr>
              <a:stCxn id="7" idx="1"/>
              <a:endCxn id="24" idx="3"/>
            </p:cNvCxnSpPr>
            <p:nvPr/>
          </p:nvCxnSpPr>
          <p:spPr>
            <a:xfrm flipH="1">
              <a:off x="5000628" y="4214819"/>
              <a:ext cx="428629" cy="285751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矢印コネクタ 73"/>
            <p:cNvCxnSpPr>
              <a:stCxn id="7" idx="1"/>
              <a:endCxn id="23" idx="3"/>
            </p:cNvCxnSpPr>
            <p:nvPr/>
          </p:nvCxnSpPr>
          <p:spPr>
            <a:xfrm flipH="1" flipV="1">
              <a:off x="5107785" y="3714753"/>
              <a:ext cx="321472" cy="500067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矢印コネクタ 74"/>
            <p:cNvCxnSpPr>
              <a:stCxn id="10" idx="2"/>
              <a:endCxn id="67" idx="0"/>
            </p:cNvCxnSpPr>
            <p:nvPr/>
          </p:nvCxnSpPr>
          <p:spPr>
            <a:xfrm flipH="1">
              <a:off x="2000233" y="1285860"/>
              <a:ext cx="678661" cy="1285884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星 5 75"/>
            <p:cNvSpPr/>
            <p:nvPr/>
          </p:nvSpPr>
          <p:spPr>
            <a:xfrm>
              <a:off x="5000628" y="1357298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星 5 76"/>
            <p:cNvSpPr/>
            <p:nvPr/>
          </p:nvSpPr>
          <p:spPr>
            <a:xfrm>
              <a:off x="4714876" y="2285992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星 5 77"/>
            <p:cNvSpPr/>
            <p:nvPr/>
          </p:nvSpPr>
          <p:spPr>
            <a:xfrm>
              <a:off x="5429256" y="3071810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星 5 78"/>
            <p:cNvSpPr/>
            <p:nvPr/>
          </p:nvSpPr>
          <p:spPr>
            <a:xfrm>
              <a:off x="7143768" y="2571744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星 5 79"/>
            <p:cNvSpPr/>
            <p:nvPr/>
          </p:nvSpPr>
          <p:spPr>
            <a:xfrm>
              <a:off x="3286116" y="3357562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星 5 80"/>
            <p:cNvSpPr/>
            <p:nvPr/>
          </p:nvSpPr>
          <p:spPr>
            <a:xfrm>
              <a:off x="3357554" y="4500570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星 5 81"/>
            <p:cNvSpPr/>
            <p:nvPr/>
          </p:nvSpPr>
          <p:spPr>
            <a:xfrm>
              <a:off x="1357290" y="3786190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星 5 82"/>
            <p:cNvSpPr/>
            <p:nvPr/>
          </p:nvSpPr>
          <p:spPr>
            <a:xfrm>
              <a:off x="1071538" y="2428868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星 5 83"/>
            <p:cNvSpPr/>
            <p:nvPr/>
          </p:nvSpPr>
          <p:spPr>
            <a:xfrm>
              <a:off x="714348" y="1571612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星 5 84"/>
            <p:cNvSpPr/>
            <p:nvPr/>
          </p:nvSpPr>
          <p:spPr>
            <a:xfrm>
              <a:off x="3714744" y="2000240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星 5 85"/>
            <p:cNvSpPr/>
            <p:nvPr/>
          </p:nvSpPr>
          <p:spPr>
            <a:xfrm>
              <a:off x="2000232" y="857232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星 5 86"/>
            <p:cNvSpPr/>
            <p:nvPr/>
          </p:nvSpPr>
          <p:spPr>
            <a:xfrm>
              <a:off x="2857488" y="5286388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星 5 87"/>
            <p:cNvSpPr/>
            <p:nvPr/>
          </p:nvSpPr>
          <p:spPr>
            <a:xfrm>
              <a:off x="500034" y="5643578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星 5 88"/>
            <p:cNvSpPr/>
            <p:nvPr/>
          </p:nvSpPr>
          <p:spPr>
            <a:xfrm>
              <a:off x="7215206" y="5286388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星 5 89"/>
            <p:cNvSpPr/>
            <p:nvPr/>
          </p:nvSpPr>
          <p:spPr>
            <a:xfrm>
              <a:off x="2928926" y="6572272"/>
              <a:ext cx="214314" cy="214314"/>
            </a:xfrm>
            <a:prstGeom prst="star5">
              <a:avLst/>
            </a:prstGeom>
            <a:solidFill>
              <a:schemeClr val="tx1"/>
            </a:solidFill>
            <a:ln w="2540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1" name="直線矢印コネクタ 90"/>
            <p:cNvCxnSpPr>
              <a:stCxn id="25" idx="3"/>
              <a:endCxn id="68" idx="2"/>
            </p:cNvCxnSpPr>
            <p:nvPr/>
          </p:nvCxnSpPr>
          <p:spPr>
            <a:xfrm flipV="1">
              <a:off x="3143242" y="2285990"/>
              <a:ext cx="178593" cy="1553779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7817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732111" y="-106558"/>
            <a:ext cx="8030696" cy="6858048"/>
            <a:chOff x="285720" y="285728"/>
            <a:chExt cx="8643998" cy="7643866"/>
          </a:xfrm>
        </p:grpSpPr>
        <p:sp>
          <p:nvSpPr>
            <p:cNvPr id="5" name="角丸四角形 4"/>
            <p:cNvSpPr/>
            <p:nvPr/>
          </p:nvSpPr>
          <p:spPr>
            <a:xfrm>
              <a:off x="285720" y="500042"/>
              <a:ext cx="8643998" cy="742955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3428992" y="285728"/>
              <a:ext cx="2286016" cy="4286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After refactoring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5429257" y="3929066"/>
              <a:ext cx="1857388" cy="5715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Connection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5072066" y="1428736"/>
              <a:ext cx="1500198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Paste</a:t>
              </a:r>
              <a:br>
                <a:rPr lang="en-US" altLang="ja-JP" dirty="0" smtClean="0">
                  <a:solidFill>
                    <a:schemeClr val="tx1"/>
                  </a:solidFill>
                </a:rPr>
              </a:br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7000892" y="1571612"/>
              <a:ext cx="1500198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Border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928794" y="928670"/>
              <a:ext cx="1500198" cy="3571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Text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6072196" y="642919"/>
              <a:ext cx="1964546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JHD Drag</a:t>
              </a: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Source Listener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7143768" y="2571744"/>
              <a:ext cx="1500198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Select All</a:t>
              </a: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矢印コネクタ 12"/>
            <p:cNvCxnSpPr>
              <a:stCxn id="10" idx="3"/>
              <a:endCxn id="8" idx="1"/>
            </p:cNvCxnSpPr>
            <p:nvPr/>
          </p:nvCxnSpPr>
          <p:spPr>
            <a:xfrm>
              <a:off x="3428992" y="1107265"/>
              <a:ext cx="1643074" cy="607223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>
              <a:stCxn id="7" idx="1"/>
              <a:endCxn id="68" idx="3"/>
            </p:cNvCxnSpPr>
            <p:nvPr/>
          </p:nvCxnSpPr>
          <p:spPr>
            <a:xfrm flipH="1" flipV="1">
              <a:off x="4143372" y="1937731"/>
              <a:ext cx="1285885" cy="2277088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矢印コネクタ 14"/>
            <p:cNvCxnSpPr>
              <a:stCxn id="8" idx="0"/>
              <a:endCxn id="11" idx="1"/>
            </p:cNvCxnSpPr>
            <p:nvPr/>
          </p:nvCxnSpPr>
          <p:spPr>
            <a:xfrm flipV="1">
              <a:off x="5822165" y="928671"/>
              <a:ext cx="250031" cy="500066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正方形/長方形 15"/>
            <p:cNvSpPr/>
            <p:nvPr/>
          </p:nvSpPr>
          <p:spPr>
            <a:xfrm>
              <a:off x="5072066" y="6572273"/>
              <a:ext cx="3714776" cy="12858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        not changed clone relation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     removed from base code m</a:t>
              </a:r>
              <a:r>
                <a:rPr kumimoji="1" lang="en-US" altLang="ja-JP" dirty="0" smtClean="0">
                  <a:solidFill>
                    <a:schemeClr val="tx1"/>
                  </a:solidFill>
                </a:rPr>
                <a:t>odified components 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7" name="直線矢印コネクタ 16"/>
            <p:cNvCxnSpPr/>
            <p:nvPr/>
          </p:nvCxnSpPr>
          <p:spPr>
            <a:xfrm rot="10800000">
              <a:off x="5268521" y="6906113"/>
              <a:ext cx="428627" cy="1588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矢印コネクタ 17"/>
            <p:cNvCxnSpPr/>
            <p:nvPr/>
          </p:nvCxnSpPr>
          <p:spPr>
            <a:xfrm rot="10800000">
              <a:off x="5339958" y="7215213"/>
              <a:ext cx="357189" cy="1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星 5 18"/>
            <p:cNvSpPr/>
            <p:nvPr/>
          </p:nvSpPr>
          <p:spPr>
            <a:xfrm>
              <a:off x="5429257" y="7391841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0" name="直線矢印コネクタ 19"/>
            <p:cNvCxnSpPr>
              <a:stCxn id="8" idx="3"/>
              <a:endCxn id="9" idx="1"/>
            </p:cNvCxnSpPr>
            <p:nvPr/>
          </p:nvCxnSpPr>
          <p:spPr>
            <a:xfrm>
              <a:off x="6572264" y="1714488"/>
              <a:ext cx="428628" cy="142876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正方形/長方形 20"/>
            <p:cNvSpPr/>
            <p:nvPr/>
          </p:nvSpPr>
          <p:spPr>
            <a:xfrm>
              <a:off x="4714876" y="2285992"/>
              <a:ext cx="1500198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Un Group</a:t>
              </a: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5429256" y="3071810"/>
              <a:ext cx="1500198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Group</a:t>
              </a:r>
            </a:p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357554" y="3429000"/>
              <a:ext cx="1750231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Send To Back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3357554" y="4214818"/>
              <a:ext cx="1643074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Bring To Front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1071538" y="3500439"/>
              <a:ext cx="2071704" cy="6786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Change Attribute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571472" y="5072074"/>
              <a:ext cx="1928825" cy="57150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Undoable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Adapter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714348" y="1643050"/>
              <a:ext cx="1500199" cy="5715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Connected Text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2964644" y="5357824"/>
              <a:ext cx="1607355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Cut 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571472" y="5715016"/>
              <a:ext cx="2000264" cy="3571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Delete </a:t>
              </a:r>
              <a:r>
                <a:rPr kumimoji="1"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4786314" y="5072074"/>
              <a:ext cx="2000264" cy="3571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Pert Figure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7215206" y="5357826"/>
              <a:ext cx="1643074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Abstract</a:t>
              </a:r>
            </a:p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4786314" y="5715016"/>
              <a:ext cx="2000264" cy="3571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Abstract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571472" y="6429396"/>
              <a:ext cx="2000264" cy="3571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Undoable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Handle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928926" y="6643710"/>
              <a:ext cx="1643074" cy="571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Undoable Command</a:t>
              </a:r>
              <a:endParaRPr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571472" y="7072338"/>
              <a:ext cx="2000264" cy="3571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Undoable Tool</a:t>
              </a:r>
              <a:endParaRPr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36" name="直線矢印コネクタ 35"/>
            <p:cNvCxnSpPr>
              <a:stCxn id="26" idx="3"/>
              <a:endCxn id="28" idx="1"/>
            </p:cNvCxnSpPr>
            <p:nvPr/>
          </p:nvCxnSpPr>
          <p:spPr>
            <a:xfrm>
              <a:off x="2500298" y="5357826"/>
              <a:ext cx="464346" cy="285751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矢印コネクタ 36"/>
            <p:cNvCxnSpPr>
              <a:stCxn id="29" idx="3"/>
              <a:endCxn id="28" idx="1"/>
            </p:cNvCxnSpPr>
            <p:nvPr/>
          </p:nvCxnSpPr>
          <p:spPr>
            <a:xfrm flipV="1">
              <a:off x="2571737" y="5643577"/>
              <a:ext cx="392907" cy="250034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矢印コネクタ 37"/>
            <p:cNvCxnSpPr>
              <a:stCxn id="30" idx="3"/>
              <a:endCxn id="31" idx="1"/>
            </p:cNvCxnSpPr>
            <p:nvPr/>
          </p:nvCxnSpPr>
          <p:spPr>
            <a:xfrm>
              <a:off x="6786578" y="5250669"/>
              <a:ext cx="428628" cy="392909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矢印コネクタ 38"/>
            <p:cNvCxnSpPr>
              <a:stCxn id="32" idx="3"/>
              <a:endCxn id="31" idx="1"/>
            </p:cNvCxnSpPr>
            <p:nvPr/>
          </p:nvCxnSpPr>
          <p:spPr>
            <a:xfrm flipV="1">
              <a:off x="6786578" y="5643578"/>
              <a:ext cx="428628" cy="250033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矢印コネクタ 39"/>
            <p:cNvCxnSpPr>
              <a:stCxn id="33" idx="3"/>
              <a:endCxn id="34" idx="1"/>
            </p:cNvCxnSpPr>
            <p:nvPr/>
          </p:nvCxnSpPr>
          <p:spPr>
            <a:xfrm>
              <a:off x="2571736" y="6607991"/>
              <a:ext cx="357190" cy="321471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矢印コネクタ 40"/>
            <p:cNvCxnSpPr>
              <a:stCxn id="35" idx="3"/>
              <a:endCxn id="34" idx="1"/>
            </p:cNvCxnSpPr>
            <p:nvPr/>
          </p:nvCxnSpPr>
          <p:spPr>
            <a:xfrm flipV="1">
              <a:off x="2571736" y="6929462"/>
              <a:ext cx="357190" cy="321471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矢印コネクタ 41"/>
            <p:cNvCxnSpPr>
              <a:stCxn id="32" idx="0"/>
              <a:endCxn id="30" idx="2"/>
            </p:cNvCxnSpPr>
            <p:nvPr/>
          </p:nvCxnSpPr>
          <p:spPr>
            <a:xfrm rot="5400000" flipH="1" flipV="1">
              <a:off x="5643570" y="5572140"/>
              <a:ext cx="285752" cy="1588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矢印コネクタ 42"/>
            <p:cNvCxnSpPr>
              <a:stCxn id="35" idx="0"/>
              <a:endCxn id="33" idx="2"/>
            </p:cNvCxnSpPr>
            <p:nvPr/>
          </p:nvCxnSpPr>
          <p:spPr>
            <a:xfrm rot="5400000" flipH="1" flipV="1">
              <a:off x="1428728" y="6929462"/>
              <a:ext cx="285752" cy="1588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矢印コネクタ 43"/>
            <p:cNvCxnSpPr>
              <a:stCxn id="24" idx="0"/>
              <a:endCxn id="23" idx="2"/>
            </p:cNvCxnSpPr>
            <p:nvPr/>
          </p:nvCxnSpPr>
          <p:spPr>
            <a:xfrm flipV="1">
              <a:off x="4179091" y="4000504"/>
              <a:ext cx="53578" cy="214314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/>
            <p:cNvCxnSpPr>
              <a:stCxn id="27" idx="3"/>
              <a:endCxn id="10" idx="2"/>
            </p:cNvCxnSpPr>
            <p:nvPr/>
          </p:nvCxnSpPr>
          <p:spPr>
            <a:xfrm flipV="1">
              <a:off x="2214547" y="1285860"/>
              <a:ext cx="464347" cy="642942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矢印コネクタ 45"/>
            <p:cNvCxnSpPr>
              <a:stCxn id="10" idx="2"/>
              <a:endCxn id="68" idx="0"/>
            </p:cNvCxnSpPr>
            <p:nvPr/>
          </p:nvCxnSpPr>
          <p:spPr>
            <a:xfrm>
              <a:off x="2678894" y="1285860"/>
              <a:ext cx="642941" cy="303610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/>
            <p:cNvCxnSpPr>
              <a:stCxn id="27" idx="3"/>
              <a:endCxn id="68" idx="1"/>
            </p:cNvCxnSpPr>
            <p:nvPr/>
          </p:nvCxnSpPr>
          <p:spPr>
            <a:xfrm>
              <a:off x="2214547" y="1928802"/>
              <a:ext cx="285751" cy="8929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/>
            <p:cNvCxnSpPr>
              <a:stCxn id="21" idx="2"/>
              <a:endCxn id="23" idx="0"/>
            </p:cNvCxnSpPr>
            <p:nvPr/>
          </p:nvCxnSpPr>
          <p:spPr>
            <a:xfrm flipH="1">
              <a:off x="4232670" y="2857495"/>
              <a:ext cx="1232306" cy="571505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/>
            <p:cNvCxnSpPr>
              <a:stCxn id="9" idx="1"/>
              <a:endCxn id="21" idx="3"/>
            </p:cNvCxnSpPr>
            <p:nvPr/>
          </p:nvCxnSpPr>
          <p:spPr>
            <a:xfrm rot="10800000" flipV="1">
              <a:off x="6215074" y="1857364"/>
              <a:ext cx="785818" cy="714380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/>
            <p:cNvCxnSpPr>
              <a:stCxn id="12" idx="0"/>
              <a:endCxn id="9" idx="2"/>
            </p:cNvCxnSpPr>
            <p:nvPr/>
          </p:nvCxnSpPr>
          <p:spPr>
            <a:xfrm rot="16200000" flipV="1">
              <a:off x="7608115" y="2285992"/>
              <a:ext cx="428628" cy="142876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/>
            <p:cNvCxnSpPr>
              <a:stCxn id="12" idx="1"/>
              <a:endCxn id="21" idx="3"/>
            </p:cNvCxnSpPr>
            <p:nvPr/>
          </p:nvCxnSpPr>
          <p:spPr>
            <a:xfrm rot="10800000">
              <a:off x="6215074" y="2571744"/>
              <a:ext cx="928694" cy="285752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/>
            <p:cNvCxnSpPr>
              <a:stCxn id="12" idx="2"/>
              <a:endCxn id="7" idx="3"/>
            </p:cNvCxnSpPr>
            <p:nvPr/>
          </p:nvCxnSpPr>
          <p:spPr>
            <a:xfrm flipH="1">
              <a:off x="7286645" y="3143248"/>
              <a:ext cx="607222" cy="1071572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/>
            <p:cNvCxnSpPr>
              <a:stCxn id="27" idx="3"/>
              <a:endCxn id="23" idx="0"/>
            </p:cNvCxnSpPr>
            <p:nvPr/>
          </p:nvCxnSpPr>
          <p:spPr>
            <a:xfrm>
              <a:off x="2214547" y="1928802"/>
              <a:ext cx="2018123" cy="1500198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prstDash val="soli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矢印コネクタ 53"/>
            <p:cNvCxnSpPr>
              <a:stCxn id="8" idx="3"/>
              <a:endCxn id="12" idx="1"/>
            </p:cNvCxnSpPr>
            <p:nvPr/>
          </p:nvCxnSpPr>
          <p:spPr>
            <a:xfrm>
              <a:off x="6572264" y="1714488"/>
              <a:ext cx="571504" cy="114300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/>
            <p:cNvCxnSpPr>
              <a:stCxn id="8" idx="2"/>
              <a:endCxn id="21" idx="0"/>
            </p:cNvCxnSpPr>
            <p:nvPr/>
          </p:nvCxnSpPr>
          <p:spPr>
            <a:xfrm rot="5400000">
              <a:off x="5500694" y="1964521"/>
              <a:ext cx="285752" cy="35719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矢印コネクタ 55"/>
            <p:cNvCxnSpPr>
              <a:stCxn id="8" idx="3"/>
              <a:endCxn id="22" idx="0"/>
            </p:cNvCxnSpPr>
            <p:nvPr/>
          </p:nvCxnSpPr>
          <p:spPr>
            <a:xfrm flipH="1">
              <a:off x="6179355" y="1714488"/>
              <a:ext cx="392909" cy="1357322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/>
            <p:cNvCxnSpPr>
              <a:stCxn id="21" idx="2"/>
              <a:endCxn id="22" idx="0"/>
            </p:cNvCxnSpPr>
            <p:nvPr/>
          </p:nvCxnSpPr>
          <p:spPr>
            <a:xfrm rot="16200000" flipH="1">
              <a:off x="5715008" y="2607463"/>
              <a:ext cx="214314" cy="714380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矢印コネクタ 57"/>
            <p:cNvCxnSpPr>
              <a:stCxn id="9" idx="1"/>
              <a:endCxn id="22" idx="0"/>
            </p:cNvCxnSpPr>
            <p:nvPr/>
          </p:nvCxnSpPr>
          <p:spPr>
            <a:xfrm rot="10800000" flipV="1">
              <a:off x="6179356" y="1857364"/>
              <a:ext cx="821537" cy="1214446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/>
            <p:cNvCxnSpPr>
              <a:stCxn id="12" idx="2"/>
              <a:endCxn id="22" idx="3"/>
            </p:cNvCxnSpPr>
            <p:nvPr/>
          </p:nvCxnSpPr>
          <p:spPr>
            <a:xfrm rot="5400000">
              <a:off x="7304504" y="2768199"/>
              <a:ext cx="214314" cy="964413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矢印コネクタ 59"/>
            <p:cNvCxnSpPr>
              <a:stCxn id="7" idx="0"/>
              <a:endCxn id="22" idx="2"/>
            </p:cNvCxnSpPr>
            <p:nvPr/>
          </p:nvCxnSpPr>
          <p:spPr>
            <a:xfrm flipH="1" flipV="1">
              <a:off x="6179355" y="3643313"/>
              <a:ext cx="178596" cy="285752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矢印コネクタ 60"/>
            <p:cNvCxnSpPr>
              <a:stCxn id="67" idx="3"/>
              <a:endCxn id="22" idx="1"/>
            </p:cNvCxnSpPr>
            <p:nvPr/>
          </p:nvCxnSpPr>
          <p:spPr>
            <a:xfrm>
              <a:off x="2857488" y="2875355"/>
              <a:ext cx="2571768" cy="482207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/>
            <p:cNvCxnSpPr>
              <a:stCxn id="27" idx="2"/>
              <a:endCxn id="67" idx="0"/>
            </p:cNvCxnSpPr>
            <p:nvPr/>
          </p:nvCxnSpPr>
          <p:spPr>
            <a:xfrm>
              <a:off x="1464447" y="2214555"/>
              <a:ext cx="535786" cy="357189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矢印コネクタ 62"/>
            <p:cNvCxnSpPr>
              <a:stCxn id="67" idx="2"/>
              <a:endCxn id="23" idx="0"/>
            </p:cNvCxnSpPr>
            <p:nvPr/>
          </p:nvCxnSpPr>
          <p:spPr>
            <a:xfrm>
              <a:off x="2000233" y="3178967"/>
              <a:ext cx="2232437" cy="250033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矢印コネクタ 63"/>
            <p:cNvCxnSpPr>
              <a:stCxn id="67" idx="2"/>
              <a:endCxn id="25" idx="0"/>
            </p:cNvCxnSpPr>
            <p:nvPr/>
          </p:nvCxnSpPr>
          <p:spPr>
            <a:xfrm>
              <a:off x="2000233" y="3178967"/>
              <a:ext cx="107157" cy="321473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矢印コネクタ 64"/>
            <p:cNvCxnSpPr>
              <a:stCxn id="27" idx="1"/>
              <a:endCxn id="25" idx="1"/>
            </p:cNvCxnSpPr>
            <p:nvPr/>
          </p:nvCxnSpPr>
          <p:spPr>
            <a:xfrm>
              <a:off x="714348" y="1928802"/>
              <a:ext cx="357190" cy="191096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矢印コネクタ 65"/>
            <p:cNvCxnSpPr>
              <a:endCxn id="25" idx="0"/>
            </p:cNvCxnSpPr>
            <p:nvPr/>
          </p:nvCxnSpPr>
          <p:spPr>
            <a:xfrm flipH="1">
              <a:off x="2107390" y="1357298"/>
              <a:ext cx="607225" cy="2143141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正方形/長方形 66"/>
            <p:cNvSpPr/>
            <p:nvPr/>
          </p:nvSpPr>
          <p:spPr>
            <a:xfrm>
              <a:off x="1142976" y="2571744"/>
              <a:ext cx="1714512" cy="60722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Align Command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2500298" y="1589471"/>
              <a:ext cx="1643074" cy="6965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Text Area Tool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785786" y="4429131"/>
              <a:ext cx="2071702" cy="5308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Composite Figure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70" name="直線矢印コネクタ 69"/>
            <p:cNvCxnSpPr>
              <a:stCxn id="25" idx="2"/>
              <a:endCxn id="69" idx="0"/>
            </p:cNvCxnSpPr>
            <p:nvPr/>
          </p:nvCxnSpPr>
          <p:spPr>
            <a:xfrm flipH="1">
              <a:off x="1821637" y="4179100"/>
              <a:ext cx="285752" cy="250031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矢印コネクタ 70"/>
            <p:cNvCxnSpPr>
              <a:stCxn id="25" idx="3"/>
              <a:endCxn id="23" idx="1"/>
            </p:cNvCxnSpPr>
            <p:nvPr/>
          </p:nvCxnSpPr>
          <p:spPr>
            <a:xfrm flipV="1">
              <a:off x="3143242" y="3714753"/>
              <a:ext cx="214313" cy="125017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矢印コネクタ 71"/>
            <p:cNvCxnSpPr>
              <a:stCxn id="25" idx="3"/>
              <a:endCxn id="24" idx="1"/>
            </p:cNvCxnSpPr>
            <p:nvPr/>
          </p:nvCxnSpPr>
          <p:spPr>
            <a:xfrm>
              <a:off x="3143242" y="3839770"/>
              <a:ext cx="214313" cy="660801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矢印コネクタ 72"/>
            <p:cNvCxnSpPr>
              <a:stCxn id="7" idx="1"/>
              <a:endCxn id="24" idx="3"/>
            </p:cNvCxnSpPr>
            <p:nvPr/>
          </p:nvCxnSpPr>
          <p:spPr>
            <a:xfrm flipH="1">
              <a:off x="5000628" y="4214819"/>
              <a:ext cx="428629" cy="285751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矢印コネクタ 73"/>
            <p:cNvCxnSpPr>
              <a:stCxn id="7" idx="1"/>
              <a:endCxn id="23" idx="3"/>
            </p:cNvCxnSpPr>
            <p:nvPr/>
          </p:nvCxnSpPr>
          <p:spPr>
            <a:xfrm flipH="1" flipV="1">
              <a:off x="5107785" y="3714753"/>
              <a:ext cx="321472" cy="500067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矢印コネクタ 74"/>
            <p:cNvCxnSpPr>
              <a:stCxn id="10" idx="2"/>
              <a:endCxn id="67" idx="0"/>
            </p:cNvCxnSpPr>
            <p:nvPr/>
          </p:nvCxnSpPr>
          <p:spPr>
            <a:xfrm flipH="1">
              <a:off x="2000233" y="1285860"/>
              <a:ext cx="678661" cy="1285884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星 5 75"/>
            <p:cNvSpPr/>
            <p:nvPr/>
          </p:nvSpPr>
          <p:spPr>
            <a:xfrm>
              <a:off x="5000628" y="1357298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星 5 76"/>
            <p:cNvSpPr/>
            <p:nvPr/>
          </p:nvSpPr>
          <p:spPr>
            <a:xfrm>
              <a:off x="4714876" y="2285992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星 5 77"/>
            <p:cNvSpPr/>
            <p:nvPr/>
          </p:nvSpPr>
          <p:spPr>
            <a:xfrm>
              <a:off x="5429256" y="3071810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星 5 78"/>
            <p:cNvSpPr/>
            <p:nvPr/>
          </p:nvSpPr>
          <p:spPr>
            <a:xfrm>
              <a:off x="7143768" y="2571744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星 5 79"/>
            <p:cNvSpPr/>
            <p:nvPr/>
          </p:nvSpPr>
          <p:spPr>
            <a:xfrm>
              <a:off x="3286116" y="3357562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星 5 80"/>
            <p:cNvSpPr/>
            <p:nvPr/>
          </p:nvSpPr>
          <p:spPr>
            <a:xfrm>
              <a:off x="3357554" y="4500570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星 5 81"/>
            <p:cNvSpPr/>
            <p:nvPr/>
          </p:nvSpPr>
          <p:spPr>
            <a:xfrm>
              <a:off x="1357290" y="3786190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星 5 82"/>
            <p:cNvSpPr/>
            <p:nvPr/>
          </p:nvSpPr>
          <p:spPr>
            <a:xfrm>
              <a:off x="1071538" y="2428868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星 5 83"/>
            <p:cNvSpPr/>
            <p:nvPr/>
          </p:nvSpPr>
          <p:spPr>
            <a:xfrm>
              <a:off x="714348" y="1571612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星 5 84"/>
            <p:cNvSpPr/>
            <p:nvPr/>
          </p:nvSpPr>
          <p:spPr>
            <a:xfrm>
              <a:off x="3714744" y="2000240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星 5 85"/>
            <p:cNvSpPr/>
            <p:nvPr/>
          </p:nvSpPr>
          <p:spPr>
            <a:xfrm>
              <a:off x="2000232" y="857232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星 5 86"/>
            <p:cNvSpPr/>
            <p:nvPr/>
          </p:nvSpPr>
          <p:spPr>
            <a:xfrm>
              <a:off x="2857488" y="5286388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星 5 87"/>
            <p:cNvSpPr/>
            <p:nvPr/>
          </p:nvSpPr>
          <p:spPr>
            <a:xfrm>
              <a:off x="500034" y="5643578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星 5 88"/>
            <p:cNvSpPr/>
            <p:nvPr/>
          </p:nvSpPr>
          <p:spPr>
            <a:xfrm>
              <a:off x="7215206" y="5286388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星 5 89"/>
            <p:cNvSpPr/>
            <p:nvPr/>
          </p:nvSpPr>
          <p:spPr>
            <a:xfrm>
              <a:off x="2928926" y="6572272"/>
              <a:ext cx="214314" cy="214314"/>
            </a:xfrm>
            <a:prstGeom prst="star5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1" name="直線矢印コネクタ 90"/>
            <p:cNvCxnSpPr>
              <a:stCxn id="25" idx="3"/>
              <a:endCxn id="68" idx="2"/>
            </p:cNvCxnSpPr>
            <p:nvPr/>
          </p:nvCxnSpPr>
          <p:spPr>
            <a:xfrm flipV="1">
              <a:off x="3143242" y="2285990"/>
              <a:ext cx="178593" cy="1553779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4551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角丸四角形 81"/>
          <p:cNvSpPr/>
          <p:nvPr/>
        </p:nvSpPr>
        <p:spPr>
          <a:xfrm>
            <a:off x="285720" y="247920"/>
            <a:ext cx="8643998" cy="64934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3428992" y="33606"/>
            <a:ext cx="2286016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Classes and Aspects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5500694" y="3676944"/>
            <a:ext cx="1785950" cy="4286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Connection Tool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4857752" y="1176614"/>
            <a:ext cx="1714512" cy="571504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Paste Command Undo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7000892" y="1319490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Border Tool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1928794" y="676548"/>
            <a:ext cx="150019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Text Tool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6072198" y="390796"/>
            <a:ext cx="1643074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JHD Drag</a:t>
            </a:r>
          </a:p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Source Listener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143768" y="2319622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Select All</a:t>
            </a:r>
          </a:p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Command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84" name="直線矢印コネクタ 83"/>
          <p:cNvCxnSpPr>
            <a:stCxn id="75" idx="3"/>
            <a:endCxn id="69" idx="1"/>
          </p:cNvCxnSpPr>
          <p:nvPr/>
        </p:nvCxnSpPr>
        <p:spPr>
          <a:xfrm>
            <a:off x="3428992" y="855143"/>
            <a:ext cx="1428760" cy="607223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線矢印コネクタ 138"/>
          <p:cNvCxnSpPr>
            <a:stCxn id="68" idx="1"/>
            <a:endCxn id="92" idx="3"/>
          </p:cNvCxnSpPr>
          <p:nvPr/>
        </p:nvCxnSpPr>
        <p:spPr>
          <a:xfrm rot="10800000">
            <a:off x="4000496" y="1712400"/>
            <a:ext cx="1500198" cy="2178859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線矢印コネクタ 146"/>
          <p:cNvCxnSpPr>
            <a:stCxn id="69" idx="0"/>
            <a:endCxn id="76" idx="1"/>
          </p:cNvCxnSpPr>
          <p:nvPr/>
        </p:nvCxnSpPr>
        <p:spPr>
          <a:xfrm rot="5400000" flipH="1" flipV="1">
            <a:off x="5643570" y="747986"/>
            <a:ext cx="500066" cy="357190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直線矢印コネクタ 249"/>
          <p:cNvCxnSpPr>
            <a:stCxn id="69" idx="3"/>
            <a:endCxn id="74" idx="1"/>
          </p:cNvCxnSpPr>
          <p:nvPr/>
        </p:nvCxnSpPr>
        <p:spPr>
          <a:xfrm>
            <a:off x="6572264" y="1462366"/>
            <a:ext cx="428628" cy="142876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4714876" y="2033870"/>
            <a:ext cx="1500198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Un Group</a:t>
            </a:r>
          </a:p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Command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286380" y="2819688"/>
            <a:ext cx="1785950" cy="571504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Group</a:t>
            </a:r>
            <a:r>
              <a:rPr lang="ja-JP" altLang="en-US" sz="1400" dirty="0" smtClean="0">
                <a:solidFill>
                  <a:schemeClr val="tx1"/>
                </a:solidFill>
              </a:rPr>
              <a:t>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Command Undo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3357554" y="3176878"/>
            <a:ext cx="157163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Send To Back</a:t>
            </a:r>
          </a:p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Command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357554" y="3962696"/>
            <a:ext cx="1643074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Bring To Front</a:t>
            </a:r>
          </a:p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Command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827584" y="4819952"/>
            <a:ext cx="1744152" cy="2652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Undoable </a:t>
            </a:r>
            <a:r>
              <a:rPr lang="en-US" altLang="ja-JP" sz="1400" dirty="0" smtClean="0">
                <a:solidFill>
                  <a:schemeClr val="tx1"/>
                </a:solidFill>
              </a:rPr>
              <a:t>Adapter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14348" y="1390928"/>
            <a:ext cx="1500198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Connected Text Tool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915816" y="4941168"/>
            <a:ext cx="1643074" cy="483536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Cut Command</a:t>
            </a:r>
          </a:p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Undo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467544" y="5301208"/>
            <a:ext cx="2104192" cy="342370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Delete 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Command Undo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5292080" y="4725144"/>
            <a:ext cx="1638514" cy="2851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Pert Figure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7359222" y="4938888"/>
            <a:ext cx="1389242" cy="506336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Command</a:t>
            </a:r>
          </a:p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Observer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5292080" y="5301208"/>
            <a:ext cx="163851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Abstract Tool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971600" y="5805264"/>
            <a:ext cx="1600136" cy="2760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Undoable </a:t>
            </a:r>
            <a:r>
              <a:rPr lang="en-US" altLang="ja-JP" sz="1400" dirty="0" smtClean="0">
                <a:solidFill>
                  <a:schemeClr val="tx1"/>
                </a:solidFill>
              </a:rPr>
              <a:t>Handle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2915816" y="5949280"/>
            <a:ext cx="1368152" cy="504056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Undoable Command</a:t>
            </a: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971600" y="6288776"/>
            <a:ext cx="1600136" cy="281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Undoable Tool</a:t>
            </a:r>
            <a:endParaRPr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112" name="直線矢印コネクタ 111"/>
          <p:cNvCxnSpPr>
            <a:stCxn id="88" idx="3"/>
            <a:endCxn id="95" idx="1"/>
          </p:cNvCxnSpPr>
          <p:nvPr/>
        </p:nvCxnSpPr>
        <p:spPr>
          <a:xfrm>
            <a:off x="2571736" y="4952568"/>
            <a:ext cx="344080" cy="230368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矢印コネクタ 115"/>
          <p:cNvCxnSpPr>
            <a:stCxn id="97" idx="3"/>
            <a:endCxn id="95" idx="1"/>
          </p:cNvCxnSpPr>
          <p:nvPr/>
        </p:nvCxnSpPr>
        <p:spPr>
          <a:xfrm flipV="1">
            <a:off x="2571736" y="5182936"/>
            <a:ext cx="344080" cy="289457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矢印コネクタ 118"/>
          <p:cNvCxnSpPr>
            <a:stCxn id="102" idx="3"/>
            <a:endCxn id="103" idx="1"/>
          </p:cNvCxnSpPr>
          <p:nvPr/>
        </p:nvCxnSpPr>
        <p:spPr>
          <a:xfrm>
            <a:off x="6930594" y="4867735"/>
            <a:ext cx="428628" cy="324321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矢印コネクタ 121"/>
          <p:cNvCxnSpPr>
            <a:stCxn id="104" idx="3"/>
            <a:endCxn id="103" idx="1"/>
          </p:cNvCxnSpPr>
          <p:nvPr/>
        </p:nvCxnSpPr>
        <p:spPr>
          <a:xfrm flipV="1">
            <a:off x="6930594" y="5192056"/>
            <a:ext cx="428628" cy="253168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矢印コネクタ 127"/>
          <p:cNvCxnSpPr>
            <a:stCxn id="107" idx="3"/>
            <a:endCxn id="109" idx="1"/>
          </p:cNvCxnSpPr>
          <p:nvPr/>
        </p:nvCxnSpPr>
        <p:spPr>
          <a:xfrm>
            <a:off x="2571736" y="5943295"/>
            <a:ext cx="344080" cy="258013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矢印コネクタ 131"/>
          <p:cNvCxnSpPr>
            <a:stCxn id="110" idx="3"/>
            <a:endCxn id="109" idx="1"/>
          </p:cNvCxnSpPr>
          <p:nvPr/>
        </p:nvCxnSpPr>
        <p:spPr>
          <a:xfrm flipV="1">
            <a:off x="2571736" y="6201308"/>
            <a:ext cx="344080" cy="228064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線矢印コネクタ 137"/>
          <p:cNvCxnSpPr>
            <a:stCxn id="104" idx="0"/>
            <a:endCxn id="102" idx="2"/>
          </p:cNvCxnSpPr>
          <p:nvPr/>
        </p:nvCxnSpPr>
        <p:spPr>
          <a:xfrm rot="5400000" flipH="1" flipV="1">
            <a:off x="5965896" y="5155767"/>
            <a:ext cx="290882" cy="158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矢印コネクタ 142"/>
          <p:cNvCxnSpPr>
            <a:stCxn id="110" idx="0"/>
            <a:endCxn id="107" idx="2"/>
          </p:cNvCxnSpPr>
          <p:nvPr/>
        </p:nvCxnSpPr>
        <p:spPr>
          <a:xfrm rot="5400000" flipH="1" flipV="1">
            <a:off x="1667943" y="6185051"/>
            <a:ext cx="207450" cy="158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矢印コネクタ 145"/>
          <p:cNvCxnSpPr>
            <a:stCxn id="85" idx="0"/>
            <a:endCxn id="83" idx="2"/>
          </p:cNvCxnSpPr>
          <p:nvPr/>
        </p:nvCxnSpPr>
        <p:spPr>
          <a:xfrm rot="16200000" flipV="1">
            <a:off x="4054075" y="3837679"/>
            <a:ext cx="214314" cy="35719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直線矢印コネクタ 149"/>
          <p:cNvCxnSpPr>
            <a:stCxn id="93" idx="3"/>
            <a:endCxn id="75" idx="2"/>
          </p:cNvCxnSpPr>
          <p:nvPr/>
        </p:nvCxnSpPr>
        <p:spPr>
          <a:xfrm flipV="1">
            <a:off x="2214546" y="1033738"/>
            <a:ext cx="464347" cy="607223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線矢印コネクタ 152"/>
          <p:cNvCxnSpPr>
            <a:stCxn id="75" idx="2"/>
            <a:endCxn id="92" idx="0"/>
          </p:cNvCxnSpPr>
          <p:nvPr/>
        </p:nvCxnSpPr>
        <p:spPr>
          <a:xfrm rot="16200000" flipH="1">
            <a:off x="2714612" y="998019"/>
            <a:ext cx="500066" cy="57150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直線矢印コネクタ 155"/>
          <p:cNvCxnSpPr>
            <a:stCxn id="93" idx="3"/>
            <a:endCxn id="92" idx="1"/>
          </p:cNvCxnSpPr>
          <p:nvPr/>
        </p:nvCxnSpPr>
        <p:spPr>
          <a:xfrm>
            <a:off x="2214546" y="1640961"/>
            <a:ext cx="285752" cy="7143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線矢印コネクタ 162"/>
          <p:cNvCxnSpPr>
            <a:stCxn id="78" idx="2"/>
            <a:endCxn id="83" idx="0"/>
          </p:cNvCxnSpPr>
          <p:nvPr/>
        </p:nvCxnSpPr>
        <p:spPr>
          <a:xfrm rot="5400000">
            <a:off x="4518422" y="2230325"/>
            <a:ext cx="571504" cy="1321603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直線矢印コネクタ 165"/>
          <p:cNvCxnSpPr>
            <a:stCxn id="74" idx="1"/>
            <a:endCxn id="78" idx="3"/>
          </p:cNvCxnSpPr>
          <p:nvPr/>
        </p:nvCxnSpPr>
        <p:spPr>
          <a:xfrm rot="10800000" flipV="1">
            <a:off x="6215074" y="1605242"/>
            <a:ext cx="785818" cy="714380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線矢印コネクタ 168"/>
          <p:cNvCxnSpPr>
            <a:stCxn id="77" idx="0"/>
            <a:endCxn id="74" idx="2"/>
          </p:cNvCxnSpPr>
          <p:nvPr/>
        </p:nvCxnSpPr>
        <p:spPr>
          <a:xfrm rot="16200000" flipV="1">
            <a:off x="7608115" y="2033870"/>
            <a:ext cx="428628" cy="14287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線矢印コネクタ 171"/>
          <p:cNvCxnSpPr>
            <a:stCxn id="77" idx="1"/>
            <a:endCxn id="78" idx="3"/>
          </p:cNvCxnSpPr>
          <p:nvPr/>
        </p:nvCxnSpPr>
        <p:spPr>
          <a:xfrm rot="10800000">
            <a:off x="6215074" y="2319622"/>
            <a:ext cx="928694" cy="285752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矢印コネクタ 174"/>
          <p:cNvCxnSpPr>
            <a:stCxn id="77" idx="2"/>
            <a:endCxn id="68" idx="3"/>
          </p:cNvCxnSpPr>
          <p:nvPr/>
        </p:nvCxnSpPr>
        <p:spPr>
          <a:xfrm rot="5400000">
            <a:off x="7090190" y="3087581"/>
            <a:ext cx="1000132" cy="607223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線矢印コネクタ 177"/>
          <p:cNvCxnSpPr>
            <a:stCxn id="93" idx="3"/>
            <a:endCxn id="83" idx="0"/>
          </p:cNvCxnSpPr>
          <p:nvPr/>
        </p:nvCxnSpPr>
        <p:spPr>
          <a:xfrm>
            <a:off x="2214546" y="1640961"/>
            <a:ext cx="1928826" cy="1535917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直線矢印コネクタ 182"/>
          <p:cNvCxnSpPr>
            <a:stCxn id="69" idx="3"/>
            <a:endCxn id="77" idx="1"/>
          </p:cNvCxnSpPr>
          <p:nvPr/>
        </p:nvCxnSpPr>
        <p:spPr>
          <a:xfrm>
            <a:off x="6572264" y="1462366"/>
            <a:ext cx="571504" cy="1143008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直線矢印コネクタ 185"/>
          <p:cNvCxnSpPr>
            <a:stCxn id="69" idx="2"/>
            <a:endCxn id="78" idx="0"/>
          </p:cNvCxnSpPr>
          <p:nvPr/>
        </p:nvCxnSpPr>
        <p:spPr>
          <a:xfrm rot="5400000">
            <a:off x="5447116" y="1765978"/>
            <a:ext cx="285752" cy="250033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直線矢印コネクタ 189"/>
          <p:cNvCxnSpPr>
            <a:stCxn id="69" idx="3"/>
            <a:endCxn id="79" idx="0"/>
          </p:cNvCxnSpPr>
          <p:nvPr/>
        </p:nvCxnSpPr>
        <p:spPr>
          <a:xfrm flipH="1">
            <a:off x="6179355" y="1462366"/>
            <a:ext cx="392909" cy="1357322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直線矢印コネクタ 192"/>
          <p:cNvCxnSpPr>
            <a:stCxn id="78" idx="2"/>
            <a:endCxn id="79" idx="0"/>
          </p:cNvCxnSpPr>
          <p:nvPr/>
        </p:nvCxnSpPr>
        <p:spPr>
          <a:xfrm rot="16200000" flipH="1">
            <a:off x="5715008" y="2355341"/>
            <a:ext cx="214314" cy="714380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直線矢印コネクタ 195"/>
          <p:cNvCxnSpPr>
            <a:stCxn id="74" idx="1"/>
            <a:endCxn id="79" idx="0"/>
          </p:cNvCxnSpPr>
          <p:nvPr/>
        </p:nvCxnSpPr>
        <p:spPr>
          <a:xfrm rot="10800000" flipV="1">
            <a:off x="6179356" y="1605242"/>
            <a:ext cx="821537" cy="1214446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直線矢印コネクタ 198"/>
          <p:cNvCxnSpPr>
            <a:stCxn id="77" idx="2"/>
            <a:endCxn id="79" idx="3"/>
          </p:cNvCxnSpPr>
          <p:nvPr/>
        </p:nvCxnSpPr>
        <p:spPr>
          <a:xfrm rot="5400000">
            <a:off x="7375942" y="2587515"/>
            <a:ext cx="214314" cy="821537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直線矢印コネクタ 201"/>
          <p:cNvCxnSpPr>
            <a:stCxn id="68" idx="0"/>
            <a:endCxn id="79" idx="2"/>
          </p:cNvCxnSpPr>
          <p:nvPr/>
        </p:nvCxnSpPr>
        <p:spPr>
          <a:xfrm rot="16200000" flipV="1">
            <a:off x="6143636" y="3426911"/>
            <a:ext cx="285752" cy="214314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直線矢印コネクタ 204"/>
          <p:cNvCxnSpPr>
            <a:stCxn id="90" idx="3"/>
            <a:endCxn id="79" idx="1"/>
          </p:cNvCxnSpPr>
          <p:nvPr/>
        </p:nvCxnSpPr>
        <p:spPr>
          <a:xfrm>
            <a:off x="2857488" y="2533936"/>
            <a:ext cx="2428892" cy="571504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直線矢印コネクタ 207"/>
          <p:cNvCxnSpPr>
            <a:stCxn id="93" idx="2"/>
            <a:endCxn id="90" idx="0"/>
          </p:cNvCxnSpPr>
          <p:nvPr/>
        </p:nvCxnSpPr>
        <p:spPr>
          <a:xfrm rot="16200000" flipH="1">
            <a:off x="1518025" y="1837415"/>
            <a:ext cx="428628" cy="535785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直線矢印コネクタ 210"/>
          <p:cNvCxnSpPr>
            <a:stCxn id="90" idx="2"/>
            <a:endCxn id="83" idx="0"/>
          </p:cNvCxnSpPr>
          <p:nvPr/>
        </p:nvCxnSpPr>
        <p:spPr>
          <a:xfrm rot="16200000" flipH="1">
            <a:off x="2857488" y="1890994"/>
            <a:ext cx="428628" cy="2143140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線矢印コネクタ 213"/>
          <p:cNvCxnSpPr>
            <a:stCxn id="90" idx="2"/>
            <a:endCxn id="86" idx="0"/>
          </p:cNvCxnSpPr>
          <p:nvPr/>
        </p:nvCxnSpPr>
        <p:spPr>
          <a:xfrm rot="16200000" flipH="1">
            <a:off x="1875215" y="2873266"/>
            <a:ext cx="500066" cy="250033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直線矢印コネクタ 224"/>
          <p:cNvCxnSpPr>
            <a:stCxn id="93" idx="1"/>
          </p:cNvCxnSpPr>
          <p:nvPr/>
        </p:nvCxnSpPr>
        <p:spPr>
          <a:xfrm rot="10800000" flipH="1" flipV="1">
            <a:off x="714348" y="1640960"/>
            <a:ext cx="642942" cy="2035983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直線矢印コネクタ 227"/>
          <p:cNvCxnSpPr>
            <a:endCxn id="86" idx="0"/>
          </p:cNvCxnSpPr>
          <p:nvPr/>
        </p:nvCxnSpPr>
        <p:spPr>
          <a:xfrm rot="5400000">
            <a:off x="1410870" y="1944572"/>
            <a:ext cx="2143140" cy="464349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正方形/長方形 91"/>
          <p:cNvSpPr/>
          <p:nvPr/>
        </p:nvSpPr>
        <p:spPr>
          <a:xfrm>
            <a:off x="2500298" y="1533804"/>
            <a:ext cx="150019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Text Area Tool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30" name="正方形/長方形 229"/>
          <p:cNvSpPr/>
          <p:nvPr/>
        </p:nvSpPr>
        <p:spPr>
          <a:xfrm>
            <a:off x="785786" y="4177010"/>
            <a:ext cx="200026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Composite Figure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231" name="直線矢印コネクタ 230"/>
          <p:cNvCxnSpPr>
            <a:stCxn id="86" idx="2"/>
            <a:endCxn id="230" idx="0"/>
          </p:cNvCxnSpPr>
          <p:nvPr/>
        </p:nvCxnSpPr>
        <p:spPr>
          <a:xfrm rot="5400000">
            <a:off x="1768059" y="3694804"/>
            <a:ext cx="500066" cy="464347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直線矢印コネクタ 233"/>
          <p:cNvCxnSpPr>
            <a:stCxn id="86" idx="3"/>
            <a:endCxn id="83" idx="1"/>
          </p:cNvCxnSpPr>
          <p:nvPr/>
        </p:nvCxnSpPr>
        <p:spPr>
          <a:xfrm>
            <a:off x="3143240" y="3462630"/>
            <a:ext cx="214314" cy="1588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直線矢印コネクタ 239"/>
          <p:cNvCxnSpPr>
            <a:stCxn id="86" idx="3"/>
            <a:endCxn id="85" idx="1"/>
          </p:cNvCxnSpPr>
          <p:nvPr/>
        </p:nvCxnSpPr>
        <p:spPr>
          <a:xfrm>
            <a:off x="3143240" y="3462630"/>
            <a:ext cx="214314" cy="785818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直線矢印コネクタ 243"/>
          <p:cNvCxnSpPr/>
          <p:nvPr/>
        </p:nvCxnSpPr>
        <p:spPr>
          <a:xfrm rot="10800000" flipV="1">
            <a:off x="5000628" y="3935906"/>
            <a:ext cx="500066" cy="357190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直線矢印コネクタ 254"/>
          <p:cNvCxnSpPr>
            <a:stCxn id="68" idx="1"/>
            <a:endCxn id="83" idx="3"/>
          </p:cNvCxnSpPr>
          <p:nvPr/>
        </p:nvCxnSpPr>
        <p:spPr>
          <a:xfrm rot="10800000">
            <a:off x="4929190" y="3462630"/>
            <a:ext cx="571504" cy="428628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直線矢印コネクタ 257"/>
          <p:cNvCxnSpPr>
            <a:stCxn id="75" idx="2"/>
            <a:endCxn id="90" idx="0"/>
          </p:cNvCxnSpPr>
          <p:nvPr/>
        </p:nvCxnSpPr>
        <p:spPr>
          <a:xfrm rot="5400000">
            <a:off x="1696621" y="1337350"/>
            <a:ext cx="1285884" cy="678661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直線矢印コネクタ 275"/>
          <p:cNvCxnSpPr>
            <a:stCxn id="86" idx="3"/>
            <a:endCxn id="92" idx="2"/>
          </p:cNvCxnSpPr>
          <p:nvPr/>
        </p:nvCxnSpPr>
        <p:spPr>
          <a:xfrm flipV="1">
            <a:off x="3143240" y="1890994"/>
            <a:ext cx="107157" cy="1571636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正方形/長方形 88"/>
          <p:cNvSpPr/>
          <p:nvPr/>
        </p:nvSpPr>
        <p:spPr>
          <a:xfrm>
            <a:off x="5214942" y="5733256"/>
            <a:ext cx="3173482" cy="10704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 smtClean="0">
                <a:solidFill>
                  <a:schemeClr val="tx1"/>
                </a:solidFill>
              </a:rPr>
              <a:t>            unchanged clone relation</a:t>
            </a:r>
          </a:p>
          <a:p>
            <a:r>
              <a:rPr lang="en-US" altLang="ja-JP" sz="1400" dirty="0" smtClean="0">
                <a:solidFill>
                  <a:schemeClr val="tx1"/>
                </a:solidFill>
              </a:rPr>
              <a:t>            clone between class and aspect</a:t>
            </a:r>
          </a:p>
          <a:p>
            <a:r>
              <a:rPr lang="en-US" altLang="ja-JP" sz="1400" dirty="0" smtClean="0">
                <a:solidFill>
                  <a:schemeClr val="tx1"/>
                </a:solidFill>
              </a:rPr>
              <a:t>            created aspects</a:t>
            </a:r>
          </a:p>
          <a:p>
            <a:r>
              <a:rPr kumimoji="1" lang="en-US" altLang="ja-JP" sz="1400" dirty="0" smtClean="0">
                <a:solidFill>
                  <a:schemeClr val="tx1"/>
                </a:solidFill>
              </a:rPr>
              <a:t>            disappeared relation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91" name="直線矢印コネクタ 90"/>
          <p:cNvCxnSpPr/>
          <p:nvPr/>
        </p:nvCxnSpPr>
        <p:spPr>
          <a:xfrm rot="10800000">
            <a:off x="5286380" y="5947691"/>
            <a:ext cx="428627" cy="158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星 5 93"/>
          <p:cNvSpPr/>
          <p:nvPr/>
        </p:nvSpPr>
        <p:spPr>
          <a:xfrm>
            <a:off x="5400112" y="6309320"/>
            <a:ext cx="180000" cy="180000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6" name="直線矢印コネクタ 95"/>
          <p:cNvCxnSpPr/>
          <p:nvPr/>
        </p:nvCxnSpPr>
        <p:spPr>
          <a:xfrm rot="10800000" flipV="1">
            <a:off x="5286380" y="6165302"/>
            <a:ext cx="357188" cy="1"/>
          </a:xfrm>
          <a:prstGeom prst="straightConnector1">
            <a:avLst/>
          </a:prstGeom>
          <a:ln w="76200" cmpd="tri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/>
          <p:nvPr/>
        </p:nvCxnSpPr>
        <p:spPr>
          <a:xfrm rot="10800000">
            <a:off x="5286380" y="6597352"/>
            <a:ext cx="357189" cy="1"/>
          </a:xfrm>
          <a:prstGeom prst="straightConnector1">
            <a:avLst/>
          </a:prstGeom>
          <a:ln w="12700" cmpd="sng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星 5 160"/>
          <p:cNvSpPr/>
          <p:nvPr/>
        </p:nvSpPr>
        <p:spPr>
          <a:xfrm>
            <a:off x="2987824" y="6093296"/>
            <a:ext cx="180000" cy="180000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2" name="星 5 161"/>
          <p:cNvSpPr/>
          <p:nvPr/>
        </p:nvSpPr>
        <p:spPr>
          <a:xfrm>
            <a:off x="467544" y="5373216"/>
            <a:ext cx="180000" cy="180000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4" name="星 5 163"/>
          <p:cNvSpPr/>
          <p:nvPr/>
        </p:nvSpPr>
        <p:spPr>
          <a:xfrm>
            <a:off x="3071802" y="5157192"/>
            <a:ext cx="180000" cy="180000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5" name="星 5 164"/>
          <p:cNvSpPr/>
          <p:nvPr/>
        </p:nvSpPr>
        <p:spPr>
          <a:xfrm>
            <a:off x="7430660" y="5010326"/>
            <a:ext cx="180000" cy="180000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7" name="星 5 166"/>
          <p:cNvSpPr/>
          <p:nvPr/>
        </p:nvSpPr>
        <p:spPr>
          <a:xfrm>
            <a:off x="5214942" y="2748250"/>
            <a:ext cx="180000" cy="180000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8" name="星 5 167"/>
          <p:cNvSpPr/>
          <p:nvPr/>
        </p:nvSpPr>
        <p:spPr>
          <a:xfrm>
            <a:off x="4896056" y="1232776"/>
            <a:ext cx="180000" cy="180000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2" name="直線矢印コネクタ 239"/>
          <p:cNvCxnSpPr/>
          <p:nvPr/>
        </p:nvCxnSpPr>
        <p:spPr>
          <a:xfrm>
            <a:off x="3150650" y="3481628"/>
            <a:ext cx="214314" cy="78581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矢印コネクタ 243"/>
          <p:cNvCxnSpPr/>
          <p:nvPr/>
        </p:nvCxnSpPr>
        <p:spPr>
          <a:xfrm rot="10800000" flipV="1">
            <a:off x="5008038" y="3935906"/>
            <a:ext cx="500066" cy="357190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正方形/長方形 89"/>
          <p:cNvSpPr/>
          <p:nvPr/>
        </p:nvSpPr>
        <p:spPr>
          <a:xfrm>
            <a:off x="1187624" y="2348880"/>
            <a:ext cx="1656184" cy="360040"/>
          </a:xfrm>
          <a:prstGeom prst="rect">
            <a:avLst/>
          </a:prstGeom>
          <a:solidFill>
            <a:schemeClr val="bg1"/>
          </a:solidFill>
          <a:ln w="254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Align Command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155" name="直線矢印コネクタ 254"/>
          <p:cNvCxnSpPr/>
          <p:nvPr/>
        </p:nvCxnSpPr>
        <p:spPr>
          <a:xfrm rot="10800000">
            <a:off x="4936600" y="3481628"/>
            <a:ext cx="571504" cy="428628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矢印コネクタ 257"/>
          <p:cNvCxnSpPr/>
          <p:nvPr/>
        </p:nvCxnSpPr>
        <p:spPr>
          <a:xfrm rot="5400000">
            <a:off x="1676101" y="1356348"/>
            <a:ext cx="1285884" cy="678661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線矢印コネクタ 275"/>
          <p:cNvCxnSpPr/>
          <p:nvPr/>
        </p:nvCxnSpPr>
        <p:spPr>
          <a:xfrm flipV="1">
            <a:off x="3150650" y="1909992"/>
            <a:ext cx="107157" cy="157163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正方形/長方形 89"/>
          <p:cNvSpPr/>
          <p:nvPr/>
        </p:nvSpPr>
        <p:spPr>
          <a:xfrm>
            <a:off x="1142976" y="2319622"/>
            <a:ext cx="1714512" cy="428628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Align Command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70" name="星 5 169"/>
          <p:cNvSpPr/>
          <p:nvPr/>
        </p:nvSpPr>
        <p:spPr>
          <a:xfrm>
            <a:off x="1071538" y="2248184"/>
            <a:ext cx="180000" cy="180000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9" name="正方形/長方形 85"/>
          <p:cNvSpPr/>
          <p:nvPr/>
        </p:nvSpPr>
        <p:spPr>
          <a:xfrm>
            <a:off x="1403648" y="3288404"/>
            <a:ext cx="1713942" cy="356620"/>
          </a:xfrm>
          <a:prstGeom prst="rect">
            <a:avLst/>
          </a:prstGeom>
          <a:solidFill>
            <a:schemeClr val="bg1"/>
          </a:solidFill>
          <a:ln w="254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Change Attribute</a:t>
            </a:r>
          </a:p>
        </p:txBody>
      </p:sp>
      <p:sp>
        <p:nvSpPr>
          <p:cNvPr id="86" name="正方形/長方形 85"/>
          <p:cNvSpPr/>
          <p:nvPr/>
        </p:nvSpPr>
        <p:spPr>
          <a:xfrm>
            <a:off x="1357290" y="3248316"/>
            <a:ext cx="1785950" cy="428628"/>
          </a:xfrm>
          <a:prstGeom prst="rect">
            <a:avLst/>
          </a:prstGeom>
          <a:solidFill>
            <a:schemeClr val="bg1"/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Change Attribute</a:t>
            </a:r>
          </a:p>
        </p:txBody>
      </p:sp>
      <p:sp>
        <p:nvSpPr>
          <p:cNvPr id="171" name="星 5 170"/>
          <p:cNvSpPr/>
          <p:nvPr/>
        </p:nvSpPr>
        <p:spPr>
          <a:xfrm>
            <a:off x="1357290" y="3176878"/>
            <a:ext cx="180000" cy="180000"/>
          </a:xfrm>
          <a:prstGeom prst="star5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9" grpId="0" animBg="1"/>
      <p:bldP spid="95" grpId="0" animBg="1"/>
      <p:bldP spid="97" grpId="0" animBg="1"/>
      <p:bldP spid="103" grpId="0" animBg="1"/>
      <p:bldP spid="109" grpId="0" animBg="1"/>
      <p:bldP spid="89" grpId="0" animBg="1"/>
      <p:bldP spid="94" grpId="0" animBg="1"/>
      <p:bldP spid="161" grpId="0" animBg="1"/>
      <p:bldP spid="162" grpId="0" animBg="1"/>
      <p:bldP spid="164" grpId="0" animBg="1"/>
      <p:bldP spid="165" grpId="0" animBg="1"/>
      <p:bldP spid="167" grpId="0" animBg="1"/>
      <p:bldP spid="168" grpId="0" animBg="1"/>
      <p:bldP spid="90" grpId="0" animBg="1"/>
      <p:bldP spid="170" grpId="0" animBg="1"/>
      <p:bldP spid="86" grpId="0" animBg="1"/>
      <p:bldP spid="17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Aspectized</a:t>
            </a:r>
            <a:r>
              <a:rPr kumimoji="1" lang="en-US" altLang="ja-JP" dirty="0" smtClean="0"/>
              <a:t> Berkeley DB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Several features</a:t>
            </a:r>
            <a:r>
              <a:rPr lang="en-US" altLang="ja-JP" dirty="0" smtClean="0"/>
              <a:t> are extracted to aspects</a:t>
            </a:r>
            <a:r>
              <a:rPr kumimoji="1" lang="en-US" altLang="ja-JP" dirty="0" smtClean="0"/>
              <a:t>.</a:t>
            </a:r>
          </a:p>
          <a:p>
            <a:pPr lvl="1"/>
            <a:r>
              <a:rPr lang="en-US" altLang="ja-JP" dirty="0" smtClean="0"/>
              <a:t>107 aspects in 28 packages are extracted. </a:t>
            </a:r>
          </a:p>
          <a:p>
            <a:pPr lvl="1"/>
            <a:r>
              <a:rPr lang="en-US" altLang="ja-JP" dirty="0"/>
              <a:t>Java base classes and related aspects are public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smtClean="0"/>
              <a:t>ABDB or ABDB with aspects</a:t>
            </a:r>
          </a:p>
          <a:p>
            <a:r>
              <a:rPr lang="en-US" altLang="ja-JP" dirty="0" smtClean="0"/>
              <a:t>From publicly </a:t>
            </a:r>
            <a:r>
              <a:rPr lang="en-US" altLang="ja-JP" dirty="0"/>
              <a:t>available </a:t>
            </a:r>
            <a:r>
              <a:rPr lang="en-US" altLang="ja-JP" dirty="0" smtClean="0"/>
              <a:t>versions, we select </a:t>
            </a:r>
            <a:r>
              <a:rPr lang="en-US" altLang="ja-JP" dirty="0"/>
              <a:t>Berkeley </a:t>
            </a:r>
            <a:r>
              <a:rPr lang="en-US" altLang="ja-JP" dirty="0" smtClean="0"/>
              <a:t>DB Ver.2.1.30 as an original program.</a:t>
            </a:r>
            <a:endParaRPr lang="en-US" altLang="ja-JP" dirty="0"/>
          </a:p>
          <a:p>
            <a:pPr lvl="1"/>
            <a:r>
              <a:rPr lang="en-US" altLang="ja-JP" dirty="0" smtClean="0"/>
              <a:t>Most similar to the refactored one(ABDB).</a:t>
            </a:r>
          </a:p>
          <a:p>
            <a:pPr lvl="1"/>
            <a:r>
              <a:rPr lang="en-US" altLang="ja-JP" dirty="0"/>
              <a:t>S</a:t>
            </a:r>
            <a:r>
              <a:rPr lang="en-US" altLang="ja-JP" dirty="0" smtClean="0"/>
              <a:t>ome packages in BDB don’t exist in ABDB.</a:t>
            </a:r>
          </a:p>
          <a:p>
            <a:pPr lvl="2"/>
            <a:r>
              <a:rPr lang="en-US" altLang="ja-JP" dirty="0" smtClean="0"/>
              <a:t>We removed them for comparison.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changes in Use Relations</a:t>
            </a:r>
            <a:r>
              <a:rPr lang="en-US" altLang="ja-JP" dirty="0" smtClean="0"/>
              <a:t> (1/3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525963"/>
          </a:xfrm>
        </p:spPr>
        <p:txBody>
          <a:bodyPr>
            <a:noAutofit/>
          </a:bodyPr>
          <a:lstStyle/>
          <a:p>
            <a:r>
              <a:rPr lang="en-US" altLang="ja-JP" sz="2400" dirty="0" smtClean="0"/>
              <a:t>Considering </a:t>
            </a:r>
            <a:r>
              <a:rPr lang="en-US" altLang="ja-JP" sz="2400" b="1" dirty="0" smtClean="0"/>
              <a:t>only classes </a:t>
            </a:r>
            <a:r>
              <a:rPr lang="en-US" altLang="ja-JP" sz="2400" dirty="0" smtClean="0"/>
              <a:t>between BDB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and ABDB.</a:t>
            </a:r>
            <a:r>
              <a:rPr lang="ja-JP" altLang="en-US" sz="2400" dirty="0" smtClean="0"/>
              <a:t> 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Node(# of classes) : 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331</a:t>
            </a:r>
            <a:r>
              <a:rPr lang="ja-JP" altLang="en-US" sz="2400" dirty="0" smtClean="0"/>
              <a:t>→</a:t>
            </a:r>
            <a:r>
              <a:rPr lang="en-US" altLang="ja-JP" sz="2400" dirty="0" smtClean="0"/>
              <a:t>336</a:t>
            </a:r>
          </a:p>
          <a:p>
            <a:pPr lvl="1"/>
            <a:r>
              <a:rPr lang="en-US" altLang="ja-JP" sz="2400" dirty="0" smtClean="0"/>
              <a:t>Use Relation: 1977</a:t>
            </a:r>
            <a:r>
              <a:rPr lang="ja-JP" altLang="en-US" sz="2400" dirty="0" smtClean="0"/>
              <a:t>→</a:t>
            </a:r>
            <a:r>
              <a:rPr lang="en-US" altLang="ja-JP" sz="2400" dirty="0" smtClean="0"/>
              <a:t>1681</a:t>
            </a:r>
            <a:r>
              <a:rPr lang="ja-JP" altLang="en-US" sz="2400" dirty="0" smtClean="0"/>
              <a:t>（</a:t>
            </a:r>
            <a:r>
              <a:rPr lang="en-US" altLang="ja-JP" sz="2400" dirty="0" smtClean="0"/>
              <a:t>15</a:t>
            </a:r>
            <a:r>
              <a:rPr lang="ja-JP" altLang="en-US" sz="2400" dirty="0" smtClean="0"/>
              <a:t>％ </a:t>
            </a:r>
            <a:r>
              <a:rPr lang="en-US" altLang="ja-JP" sz="2400" dirty="0" smtClean="0"/>
              <a:t>decrease</a:t>
            </a:r>
            <a:r>
              <a:rPr lang="ja-JP" altLang="en-US" sz="2400" dirty="0" smtClean="0"/>
              <a:t>）</a:t>
            </a:r>
            <a:endParaRPr lang="en-US" altLang="ja-JP" sz="2400" dirty="0" smtClean="0"/>
          </a:p>
          <a:p>
            <a:r>
              <a:rPr lang="en-US" altLang="ja-JP" sz="2400" dirty="0" smtClean="0"/>
              <a:t>Statistical analysis</a:t>
            </a:r>
            <a:r>
              <a:rPr lang="en-US" altLang="ja-JP" sz="2400" dirty="0"/>
              <a:t>: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Incoming edge: BDB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&gt; ABDB</a:t>
            </a:r>
          </a:p>
          <a:p>
            <a:pPr lvl="1"/>
            <a:r>
              <a:rPr lang="en-US" altLang="ja-JP" sz="2400" dirty="0" smtClean="0"/>
              <a:t>Outgoing edge: BDB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&gt; ABDB</a:t>
            </a:r>
          </a:p>
          <a:p>
            <a:pPr lvl="1"/>
            <a:r>
              <a:rPr lang="en-US" altLang="ja-JP" sz="2400" dirty="0" smtClean="0"/>
              <a:t>The reduction in relations is statistically significant.</a:t>
            </a:r>
          </a:p>
          <a:p>
            <a:r>
              <a:rPr lang="en-US" altLang="ja-JP" sz="2400" dirty="0" smtClean="0"/>
              <a:t>Affected classes</a:t>
            </a:r>
          </a:p>
          <a:p>
            <a:pPr lvl="1"/>
            <a:r>
              <a:rPr lang="en-US" altLang="ja-JP" sz="2400" dirty="0" smtClean="0"/>
              <a:t>Outgoing edge: classes that use the extracted features</a:t>
            </a:r>
          </a:p>
          <a:p>
            <a:pPr lvl="2"/>
            <a:r>
              <a:rPr lang="en-US" altLang="ja-JP" dirty="0" smtClean="0"/>
              <a:t>Environment, Tree, Database</a:t>
            </a:r>
          </a:p>
          <a:p>
            <a:pPr lvl="1"/>
            <a:r>
              <a:rPr lang="en-US" altLang="ja-JP" sz="2400" dirty="0" smtClean="0"/>
              <a:t>Incoming edge: classes that control the extracted features</a:t>
            </a:r>
          </a:p>
          <a:p>
            <a:pPr lvl="2"/>
            <a:r>
              <a:rPr lang="en-US" altLang="ja-JP" dirty="0" err="1" smtClean="0"/>
              <a:t>MemoryBudget</a:t>
            </a:r>
            <a:r>
              <a:rPr lang="en-US" altLang="ja-JP" dirty="0" smtClean="0"/>
              <a:t>, Latch, Transaction</a:t>
            </a:r>
          </a:p>
        </p:txBody>
      </p:sp>
    </p:spTree>
    <p:extLst>
      <p:ext uri="{BB962C8B-B14F-4D97-AF65-F5344CB8AC3E}">
        <p14:creationId xmlns:p14="http://schemas.microsoft.com/office/powerpoint/2010/main" val="43337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changes in Use Relations (2/3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554162"/>
            <a:ext cx="8856984" cy="4971182"/>
          </a:xfrm>
        </p:spPr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Considering relations </a:t>
            </a:r>
            <a:r>
              <a:rPr lang="en-US" altLang="ja-JP" b="1" dirty="0" smtClean="0"/>
              <a:t>from/to aspects</a:t>
            </a:r>
          </a:p>
          <a:p>
            <a:pPr lvl="1"/>
            <a:r>
              <a:rPr lang="en-US" altLang="ja-JP" dirty="0" smtClean="0"/>
              <a:t>From class to aspect</a:t>
            </a:r>
          </a:p>
          <a:p>
            <a:pPr lvl="2"/>
            <a:r>
              <a:rPr lang="en-US" altLang="ja-JP" sz="2800" dirty="0" smtClean="0"/>
              <a:t>The aspect weaves to the class.</a:t>
            </a:r>
          </a:p>
          <a:p>
            <a:pPr lvl="1"/>
            <a:r>
              <a:rPr lang="en-US" altLang="ja-JP" dirty="0" smtClean="0"/>
              <a:t>From aspect to class</a:t>
            </a:r>
          </a:p>
          <a:p>
            <a:pPr lvl="2"/>
            <a:r>
              <a:rPr lang="en-US" altLang="ja-JP" sz="2800" dirty="0"/>
              <a:t>A</a:t>
            </a:r>
            <a:r>
              <a:rPr lang="en-US" altLang="ja-JP" sz="2800" dirty="0" smtClean="0"/>
              <a:t>dvices in the aspect uses the class.</a:t>
            </a:r>
          </a:p>
          <a:p>
            <a:r>
              <a:rPr lang="en-US" altLang="ja-JP" dirty="0"/>
              <a:t>Statistical analysis</a:t>
            </a:r>
            <a:r>
              <a:rPr lang="en-US" altLang="ja-JP" dirty="0" smtClean="0"/>
              <a:t>:</a:t>
            </a:r>
            <a:endParaRPr lang="en-US" altLang="ja-JP" dirty="0"/>
          </a:p>
          <a:p>
            <a:pPr lvl="1"/>
            <a:r>
              <a:rPr lang="en-US" altLang="ja-JP" dirty="0" smtClean="0"/>
              <a:t>Outgoing edges: BDB</a:t>
            </a:r>
            <a:r>
              <a:rPr lang="ja-JP" altLang="en-US" dirty="0" smtClean="0"/>
              <a:t>≒</a:t>
            </a:r>
            <a:r>
              <a:rPr lang="en-US" altLang="ja-JP" dirty="0"/>
              <a:t> </a:t>
            </a:r>
            <a:r>
              <a:rPr lang="en-US" altLang="ja-JP" dirty="0" smtClean="0"/>
              <a:t>ABDB + edges to aspects</a:t>
            </a:r>
          </a:p>
          <a:p>
            <a:pPr lvl="2"/>
            <a:r>
              <a:rPr lang="en-US" altLang="ja-JP" sz="2600" dirty="0"/>
              <a:t>The center of distribution of increasing / decreasing is around 0.</a:t>
            </a:r>
          </a:p>
          <a:p>
            <a:pPr lvl="2"/>
            <a:r>
              <a:rPr lang="en-US" altLang="ja-JP" sz="2800" dirty="0" smtClean="0"/>
              <a:t>The extraction seems to be done by proper number of aspects.</a:t>
            </a:r>
          </a:p>
          <a:p>
            <a:pPr lvl="1"/>
            <a:r>
              <a:rPr lang="en-US" altLang="ja-JP" dirty="0" smtClean="0"/>
              <a:t>Incoming edges: BDB</a:t>
            </a:r>
            <a:r>
              <a:rPr lang="ja-JP" altLang="en-US" dirty="0" smtClean="0"/>
              <a:t>＜</a:t>
            </a:r>
            <a:r>
              <a:rPr lang="en-US" altLang="ja-JP" dirty="0" smtClean="0"/>
              <a:t> ABDB+ edges from aspects</a:t>
            </a:r>
            <a:endParaRPr lang="en-US" altLang="ja-JP" dirty="0"/>
          </a:p>
          <a:p>
            <a:pPr lvl="2"/>
            <a:r>
              <a:rPr lang="en-US" altLang="ja-JP" sz="2600" dirty="0"/>
              <a:t>The center of </a:t>
            </a:r>
            <a:r>
              <a:rPr lang="en-US" altLang="ja-JP" sz="2600" dirty="0" smtClean="0"/>
              <a:t>distribution of </a:t>
            </a:r>
            <a:r>
              <a:rPr lang="en-US" altLang="ja-JP" sz="2600" dirty="0"/>
              <a:t>increasing / decreasing is </a:t>
            </a:r>
            <a:r>
              <a:rPr lang="en-US" altLang="ja-JP" sz="2600" dirty="0" smtClean="0"/>
              <a:t>over </a:t>
            </a:r>
            <a:r>
              <a:rPr lang="en-US" altLang="ja-JP" sz="2600" dirty="0"/>
              <a:t>0.</a:t>
            </a:r>
          </a:p>
          <a:p>
            <a:pPr lvl="1"/>
            <a:endParaRPr lang="en-US" altLang="ja-JP" dirty="0"/>
          </a:p>
          <a:p>
            <a:pPr marL="457200" lvl="1" indent="0">
              <a:buNone/>
            </a:pP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799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changes in Use Relations (3/3)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87206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/>
              <a:t>Incoming edges: BDB</a:t>
            </a:r>
            <a:r>
              <a:rPr lang="ja-JP" altLang="en-US" dirty="0" smtClean="0"/>
              <a:t>＜</a:t>
            </a:r>
            <a:r>
              <a:rPr lang="en-US" altLang="ja-JP" dirty="0" err="1" smtClean="0"/>
              <a:t>ABDB+edges</a:t>
            </a:r>
            <a:r>
              <a:rPr lang="en-US" altLang="ja-JP" dirty="0" smtClean="0"/>
              <a:t> </a:t>
            </a:r>
            <a:r>
              <a:rPr lang="en-US" altLang="ja-JP" dirty="0"/>
              <a:t>from aspects</a:t>
            </a:r>
          </a:p>
          <a:p>
            <a:pPr lvl="1"/>
            <a:r>
              <a:rPr lang="en-US" altLang="ja-JP" sz="3100" dirty="0" smtClean="0"/>
              <a:t>Classes related with extracted feature decreases its incoming edge, even if aspect is taken into account for.</a:t>
            </a:r>
          </a:p>
          <a:p>
            <a:pPr lvl="1"/>
            <a:r>
              <a:rPr lang="en-US" altLang="ja-JP" sz="3100" dirty="0" smtClean="0"/>
              <a:t>Some classes are used a lot of times in aspects.</a:t>
            </a:r>
          </a:p>
          <a:p>
            <a:pPr lvl="2"/>
            <a:r>
              <a:rPr lang="en-US" altLang="ja-JP" sz="2800" dirty="0" smtClean="0"/>
              <a:t>Example</a:t>
            </a:r>
            <a:r>
              <a:rPr lang="ja-JP" altLang="en-US" sz="2800" dirty="0" smtClean="0"/>
              <a:t>：</a:t>
            </a:r>
            <a:r>
              <a:rPr lang="en-US" altLang="ja-JP" sz="2800" dirty="0" err="1" smtClean="0"/>
              <a:t>DababaseException</a:t>
            </a:r>
            <a:r>
              <a:rPr lang="ja-JP" altLang="en-US" sz="2800" dirty="0" smtClean="0"/>
              <a:t>：</a:t>
            </a:r>
            <a:r>
              <a:rPr lang="en-US" altLang="ja-JP" sz="2800" dirty="0" smtClean="0"/>
              <a:t>81 </a:t>
            </a:r>
            <a:r>
              <a:rPr lang="ja-JP" altLang="en-US" sz="2800" dirty="0" smtClean="0"/>
              <a:t>／</a:t>
            </a:r>
            <a:r>
              <a:rPr lang="en-US" altLang="ja-JP" sz="2800" dirty="0" smtClean="0"/>
              <a:t>107 aspects</a:t>
            </a:r>
          </a:p>
          <a:p>
            <a:pPr lvl="3"/>
            <a:r>
              <a:rPr lang="en-US" altLang="ja-JP" sz="2800" dirty="0" smtClean="0"/>
              <a:t>Developers have to use an unified </a:t>
            </a:r>
            <a:r>
              <a:rPr lang="en-US" altLang="ja-JP" sz="2800" dirty="0"/>
              <a:t>exception class </a:t>
            </a:r>
            <a:r>
              <a:rPr lang="en-US" altLang="ja-JP" sz="2800" dirty="0" smtClean="0"/>
              <a:t>because </a:t>
            </a:r>
            <a:r>
              <a:rPr lang="en-US" altLang="ja-JP" sz="2800" dirty="0"/>
              <a:t>of constraints of AspectJ</a:t>
            </a:r>
            <a:r>
              <a:rPr lang="en-US" altLang="ja-JP" sz="2800" dirty="0" smtClean="0"/>
              <a:t>.</a:t>
            </a:r>
          </a:p>
          <a:p>
            <a:pPr lvl="2"/>
            <a:r>
              <a:rPr lang="en-US" altLang="ja-JP" sz="2800" dirty="0" smtClean="0"/>
              <a:t>Example 2</a:t>
            </a:r>
            <a:r>
              <a:rPr lang="ja-JP" altLang="en-US" sz="2800" dirty="0" smtClean="0"/>
              <a:t>：</a:t>
            </a:r>
            <a:r>
              <a:rPr lang="en-US" altLang="ja-JP" sz="2800" dirty="0" err="1" smtClean="0"/>
              <a:t>EnvironmentImpl</a:t>
            </a:r>
            <a:r>
              <a:rPr lang="ja-JP" altLang="en-US" sz="2800" dirty="0" smtClean="0"/>
              <a:t>：</a:t>
            </a:r>
            <a:r>
              <a:rPr lang="en-US" altLang="ja-JP" sz="2800" dirty="0" smtClean="0"/>
              <a:t>60 </a:t>
            </a:r>
            <a:r>
              <a:rPr lang="ja-JP" altLang="en-US" sz="2800" dirty="0" smtClean="0"/>
              <a:t>／ </a:t>
            </a:r>
            <a:r>
              <a:rPr lang="en-US" altLang="ja-JP" sz="2800" dirty="0" smtClean="0"/>
              <a:t>107 aspects</a:t>
            </a:r>
            <a:endParaRPr lang="en-US" altLang="ja-JP" sz="2800" dirty="0"/>
          </a:p>
          <a:p>
            <a:pPr lvl="3"/>
            <a:r>
              <a:rPr lang="en-US" altLang="ja-JP" sz="2800" dirty="0" smtClean="0"/>
              <a:t>Developers uses this for parameter passing</a:t>
            </a:r>
            <a:br>
              <a:rPr lang="en-US" altLang="ja-JP" sz="2800" dirty="0" smtClean="0"/>
            </a:br>
            <a:r>
              <a:rPr lang="en-US" altLang="ja-JP" sz="2800" dirty="0" smtClean="0"/>
              <a:t> in a lot of method calls. </a:t>
            </a:r>
          </a:p>
          <a:p>
            <a:pPr lvl="1"/>
            <a:r>
              <a:rPr lang="en-US" altLang="ja-JP" sz="3000" dirty="0"/>
              <a:t>Use relations to these classes are not separated clearly.</a:t>
            </a:r>
          </a:p>
          <a:p>
            <a:pPr lvl="2"/>
            <a:r>
              <a:rPr lang="en-US" altLang="ja-JP" sz="3000" dirty="0" smtClean="0"/>
              <a:t>Some of them move to </a:t>
            </a:r>
            <a:r>
              <a:rPr lang="en-US" altLang="ja-JP" sz="3000" dirty="0"/>
              <a:t>the created aspect</a:t>
            </a:r>
            <a:r>
              <a:rPr lang="en-US" altLang="ja-JP" sz="3000" dirty="0" smtClean="0"/>
              <a:t>.</a:t>
            </a:r>
          </a:p>
          <a:p>
            <a:pPr lvl="2"/>
            <a:r>
              <a:rPr lang="en-US" altLang="ja-JP" sz="3000" dirty="0" smtClean="0"/>
              <a:t>The others still remain in the base </a:t>
            </a:r>
            <a:r>
              <a:rPr lang="en-US" altLang="ja-JP" sz="3000" dirty="0"/>
              <a:t>program</a:t>
            </a:r>
            <a:r>
              <a:rPr lang="en-US" altLang="ja-JP" sz="3000" dirty="0" smtClean="0"/>
              <a:t>.</a:t>
            </a:r>
          </a:p>
          <a:p>
            <a:pPr marL="400050" lvl="2" indent="0">
              <a:buNone/>
            </a:pPr>
            <a:endParaRPr lang="en-US" altLang="ja-JP" sz="2600" dirty="0" smtClean="0"/>
          </a:p>
        </p:txBody>
      </p:sp>
    </p:spTree>
    <p:extLst>
      <p:ext uri="{BB962C8B-B14F-4D97-AF65-F5344CB8AC3E}">
        <p14:creationId xmlns:p14="http://schemas.microsoft.com/office/powerpoint/2010/main" val="104839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changes in </a:t>
            </a:r>
            <a:r>
              <a:rPr lang="en-US" altLang="ja-JP" dirty="0" err="1" smtClean="0"/>
              <a:t>CLone</a:t>
            </a:r>
            <a:r>
              <a:rPr lang="en-US" altLang="ja-JP" dirty="0" smtClean="0"/>
              <a:t> Relations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Comparing clone relations between BDB and ABDB.</a:t>
            </a:r>
          </a:p>
          <a:p>
            <a:pPr lvl="1"/>
            <a:r>
              <a:rPr lang="en-US" altLang="ja-JP" dirty="0" smtClean="0"/>
              <a:t>Inside of classes </a:t>
            </a:r>
          </a:p>
          <a:p>
            <a:pPr lvl="2"/>
            <a:r>
              <a:rPr lang="en-US" altLang="ja-JP" sz="2600" dirty="0"/>
              <a:t>Node (# of </a:t>
            </a:r>
            <a:r>
              <a:rPr lang="en-US" altLang="ja-JP" sz="2600" dirty="0" smtClean="0"/>
              <a:t>.java files) : </a:t>
            </a:r>
            <a:r>
              <a:rPr lang="ja-JP" altLang="en-US" sz="2600" dirty="0" smtClean="0"/>
              <a:t> </a:t>
            </a:r>
            <a:r>
              <a:rPr lang="en-US" altLang="ja-JP" sz="2600" dirty="0" smtClean="0"/>
              <a:t>277 </a:t>
            </a:r>
            <a:r>
              <a:rPr lang="ja-JP" altLang="en-US" sz="2600" dirty="0" smtClean="0"/>
              <a:t>→ </a:t>
            </a:r>
            <a:r>
              <a:rPr lang="en-US" altLang="ja-JP" sz="2600" dirty="0" smtClean="0"/>
              <a:t>282</a:t>
            </a:r>
          </a:p>
          <a:p>
            <a:pPr lvl="2"/>
            <a:r>
              <a:rPr lang="en-US" altLang="ja-JP" sz="2600" dirty="0" smtClean="0"/>
              <a:t>Clone Relations :  365 </a:t>
            </a:r>
            <a:r>
              <a:rPr lang="ja-JP" altLang="en-US" sz="2600" dirty="0" smtClean="0"/>
              <a:t>→ </a:t>
            </a:r>
            <a:r>
              <a:rPr lang="en-US" altLang="ja-JP" sz="2600" dirty="0" smtClean="0"/>
              <a:t>158</a:t>
            </a:r>
          </a:p>
          <a:p>
            <a:pPr lvl="3"/>
            <a:r>
              <a:rPr kumimoji="1" lang="en-US" altLang="ja-JP" sz="2600" dirty="0" smtClean="0"/>
              <a:t>218 decreased</a:t>
            </a:r>
            <a:r>
              <a:rPr lang="en-US" altLang="ja-JP" sz="2600" dirty="0" smtClean="0"/>
              <a:t>, </a:t>
            </a:r>
            <a:r>
              <a:rPr kumimoji="1" lang="en-US" altLang="ja-JP" sz="2600" dirty="0" smtClean="0"/>
              <a:t>11 newly added</a:t>
            </a:r>
          </a:p>
          <a:p>
            <a:pPr lvl="1"/>
            <a:r>
              <a:rPr lang="en-US" altLang="ja-JP" dirty="0" smtClean="0"/>
              <a:t>Between classes and aspects:  0 </a:t>
            </a:r>
            <a:r>
              <a:rPr lang="ja-JP" altLang="en-US" dirty="0"/>
              <a:t>→</a:t>
            </a:r>
            <a:r>
              <a:rPr lang="en-US" altLang="ja-JP" dirty="0" smtClean="0"/>
              <a:t> 35 </a:t>
            </a:r>
          </a:p>
          <a:p>
            <a:pPr lvl="2"/>
            <a:r>
              <a:rPr kumimoji="1" lang="en-US" altLang="ja-JP" sz="2600" dirty="0" smtClean="0"/>
              <a:t>We cannot find any significant clones in them.</a:t>
            </a:r>
          </a:p>
          <a:p>
            <a:pPr lvl="1"/>
            <a:r>
              <a:rPr lang="en-US" altLang="ja-JP" dirty="0" smtClean="0"/>
              <a:t>Between aspects :</a:t>
            </a:r>
            <a:r>
              <a:rPr lang="en-US" altLang="ja-JP" dirty="0"/>
              <a:t> </a:t>
            </a:r>
            <a:r>
              <a:rPr lang="en-US" altLang="ja-JP" dirty="0" smtClean="0"/>
              <a:t>0 </a:t>
            </a:r>
            <a:r>
              <a:rPr lang="ja-JP" altLang="en-US" dirty="0"/>
              <a:t>→</a:t>
            </a:r>
            <a:r>
              <a:rPr lang="en-US" altLang="ja-JP" dirty="0" smtClean="0"/>
              <a:t> 46</a:t>
            </a:r>
          </a:p>
          <a:p>
            <a:r>
              <a:rPr lang="en-US" altLang="ja-JP" dirty="0"/>
              <a:t>T</a:t>
            </a:r>
            <a:r>
              <a:rPr lang="en-US" altLang="ja-JP" dirty="0" smtClean="0"/>
              <a:t>his </a:t>
            </a:r>
            <a:r>
              <a:rPr lang="en-US" altLang="ja-JP" dirty="0"/>
              <a:t>refactoring was </a:t>
            </a:r>
            <a:r>
              <a:rPr lang="en-US" altLang="ja-JP" dirty="0" smtClean="0"/>
              <a:t>very effective </a:t>
            </a:r>
            <a:r>
              <a:rPr lang="en-US" altLang="ja-JP" dirty="0"/>
              <a:t>from the perspective of clone removal.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292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554162"/>
            <a:ext cx="8640960" cy="5115198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Q1-1,2: Is </a:t>
            </a:r>
            <a:r>
              <a:rPr lang="en-US" altLang="ja-JP" dirty="0"/>
              <a:t>aspect-oriented refactoring effective for improving modularity and complexity</a:t>
            </a:r>
            <a:r>
              <a:rPr lang="en-US" altLang="ja-JP" dirty="0" smtClean="0"/>
              <a:t>?</a:t>
            </a:r>
          </a:p>
          <a:p>
            <a:pPr lvl="1"/>
            <a:r>
              <a:rPr kumimoji="1" lang="en-US" altLang="ja-JP" b="1" dirty="0" smtClean="0"/>
              <a:t>A1-1: Considering only classes, aspect-refactoring decreases complexities between components. </a:t>
            </a:r>
          </a:p>
          <a:p>
            <a:pPr lvl="1"/>
            <a:r>
              <a:rPr lang="en-US" altLang="ja-JP" b="1" dirty="0" smtClean="0"/>
              <a:t>A1-2: If edges from / to aspects are accounted for,  in many cases, total complexity seems to be preserved.</a:t>
            </a:r>
          </a:p>
          <a:p>
            <a:pPr lvl="2"/>
            <a:r>
              <a:rPr lang="en-US" altLang="ja-JP" sz="2800" dirty="0" smtClean="0"/>
              <a:t>We can say the same thing for </a:t>
            </a:r>
            <a:r>
              <a:rPr lang="en-US" altLang="ja-JP" sz="2800" dirty="0" err="1" smtClean="0"/>
              <a:t>AJHotDraw</a:t>
            </a:r>
            <a:r>
              <a:rPr lang="en-US" altLang="ja-JP" sz="2800" dirty="0" smtClean="0"/>
              <a:t>.</a:t>
            </a:r>
          </a:p>
          <a:p>
            <a:pPr lvl="2"/>
            <a:r>
              <a:rPr lang="en-US" altLang="ja-JP" sz="2800" dirty="0" smtClean="0"/>
              <a:t>However, certain classes show drastic increase in incoming use relations.</a:t>
            </a:r>
          </a:p>
          <a:p>
            <a:pPr lvl="3"/>
            <a:r>
              <a:rPr lang="en-US" altLang="ja-JP" sz="2800" dirty="0"/>
              <a:t>S</a:t>
            </a:r>
            <a:r>
              <a:rPr lang="en-US" altLang="ja-JP" sz="2800" dirty="0" smtClean="0"/>
              <a:t>uch classes are </a:t>
            </a:r>
            <a:r>
              <a:rPr lang="en-US" altLang="ja-JP" sz="2800" dirty="0"/>
              <a:t>global resources of the </a:t>
            </a:r>
            <a:r>
              <a:rPr lang="en-US" altLang="ja-JP" sz="2800" dirty="0" smtClean="0"/>
              <a:t>system.</a:t>
            </a:r>
          </a:p>
          <a:p>
            <a:pPr lvl="3"/>
            <a:r>
              <a:rPr lang="en-US" altLang="ja-JP" sz="2800" dirty="0" smtClean="0"/>
              <a:t>It arises if a scale of refactoring’s scope becomes  large. </a:t>
            </a:r>
          </a:p>
          <a:p>
            <a:pPr lvl="2"/>
            <a:r>
              <a:rPr lang="en-US" altLang="ja-JP" sz="2800" dirty="0" smtClean="0"/>
              <a:t>For such classes, it becomes more difficult to understand how these classes are used. 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32169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Refactoring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Refactoring improves </a:t>
            </a:r>
            <a:r>
              <a:rPr lang="en-US" altLang="ja-JP" dirty="0"/>
              <a:t>software’s </a:t>
            </a:r>
            <a:r>
              <a:rPr lang="en-US" altLang="ja-JP" dirty="0" smtClean="0"/>
              <a:t>internal structure without changing external behavior.</a:t>
            </a:r>
          </a:p>
          <a:p>
            <a:r>
              <a:rPr lang="en-US" altLang="ja-JP" dirty="0"/>
              <a:t>Refactoring is a suite of activities for</a:t>
            </a:r>
          </a:p>
          <a:p>
            <a:pPr lvl="1"/>
            <a:r>
              <a:rPr lang="en-US" altLang="ja-JP" dirty="0"/>
              <a:t>Recovery of readability and maintainability, etc. </a:t>
            </a:r>
          </a:p>
          <a:p>
            <a:pPr lvl="1"/>
            <a:r>
              <a:rPr lang="en-US" altLang="ja-JP" dirty="0"/>
              <a:t>Preparation for future extensions</a:t>
            </a:r>
            <a:r>
              <a:rPr lang="en-US" altLang="ja-JP" dirty="0" smtClean="0"/>
              <a:t>.</a:t>
            </a:r>
          </a:p>
          <a:p>
            <a:pPr marL="514350" indent="-457200"/>
            <a:r>
              <a:rPr lang="en-US" altLang="ja-JP" dirty="0"/>
              <a:t>M</a:t>
            </a:r>
            <a:r>
              <a:rPr lang="en-US" altLang="ja-JP" dirty="0" smtClean="0"/>
              <a:t>any approaches are suggested to perform the refactoring. </a:t>
            </a: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pPr lvl="1"/>
            <a:endParaRPr lang="en-US" altLang="ja-JP" dirty="0"/>
          </a:p>
          <a:p>
            <a:pPr marL="457200" lvl="1" indent="0">
              <a:buNone/>
            </a:pP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04800" y="1554162"/>
            <a:ext cx="8659688" cy="5115198"/>
          </a:xfrm>
        </p:spPr>
        <p:txBody>
          <a:bodyPr>
            <a:noAutofit/>
          </a:bodyPr>
          <a:lstStyle/>
          <a:p>
            <a:r>
              <a:rPr kumimoji="1" lang="en-US" altLang="ja-JP" sz="2800" b="1" dirty="0" smtClean="0"/>
              <a:t>AQ1-2: Clone relations may spread also into aspects.</a:t>
            </a:r>
          </a:p>
          <a:p>
            <a:pPr lvl="1"/>
            <a:r>
              <a:rPr kumimoji="1" lang="en-US" altLang="ja-JP" sz="2400" dirty="0" smtClean="0"/>
              <a:t>In some cases, we cannot avoid the situation that produces clone relations between aspects.</a:t>
            </a:r>
          </a:p>
          <a:p>
            <a:pPr lvl="2"/>
            <a:r>
              <a:rPr lang="en-US" altLang="ja-JP" dirty="0" smtClean="0"/>
              <a:t>For future maintenance, clone </a:t>
            </a:r>
            <a:r>
              <a:rPr lang="en-US" altLang="ja-JP" dirty="0"/>
              <a:t>between </a:t>
            </a:r>
            <a:r>
              <a:rPr lang="en-US" altLang="ja-JP" dirty="0" smtClean="0"/>
              <a:t>aspects is better than clone between class and aspect.</a:t>
            </a:r>
          </a:p>
          <a:p>
            <a:pPr lvl="1"/>
            <a:r>
              <a:rPr lang="en-US" altLang="ja-JP" sz="2400" dirty="0" smtClean="0"/>
              <a:t>Clone </a:t>
            </a:r>
            <a:r>
              <a:rPr lang="en-US" altLang="ja-JP" sz="2400" dirty="0"/>
              <a:t>between class and </a:t>
            </a:r>
            <a:r>
              <a:rPr lang="en-US" altLang="ja-JP" sz="2400" dirty="0" smtClean="0"/>
              <a:t>aspect occurs when the scope considered for refactoring is too small. </a:t>
            </a:r>
          </a:p>
          <a:p>
            <a:pPr lvl="2"/>
            <a:r>
              <a:rPr kumimoji="1" lang="en-US" altLang="ja-JP" dirty="0" smtClean="0"/>
              <a:t>In the case of </a:t>
            </a:r>
            <a:r>
              <a:rPr kumimoji="1" lang="en-US" altLang="ja-JP" dirty="0" err="1" smtClean="0"/>
              <a:t>AJHotDraw</a:t>
            </a:r>
            <a:r>
              <a:rPr kumimoji="1" lang="en-US" altLang="ja-JP" dirty="0" smtClean="0"/>
              <a:t>, developers interest about a </a:t>
            </a:r>
            <a:r>
              <a:rPr lang="en-US" altLang="ja-JP" dirty="0" smtClean="0"/>
              <a:t>scope </a:t>
            </a:r>
            <a:r>
              <a:rPr lang="en-US" altLang="ja-JP" dirty="0"/>
              <a:t>of refactoring </a:t>
            </a:r>
            <a:r>
              <a:rPr kumimoji="1" lang="en-US" altLang="ja-JP" dirty="0" smtClean="0"/>
              <a:t>would be different.</a:t>
            </a:r>
          </a:p>
          <a:p>
            <a:pPr lvl="1"/>
            <a:r>
              <a:rPr lang="en-US" altLang="ja-JP" sz="2400" dirty="0" smtClean="0"/>
              <a:t>Can we define minimum scope of refactoring from a distribution of clone?</a:t>
            </a:r>
          </a:p>
          <a:p>
            <a:pPr lvl="2"/>
            <a:r>
              <a:rPr lang="en-US" altLang="ja-JP" dirty="0" smtClean="0"/>
              <a:t>The scale of the scope becomes easily too large.</a:t>
            </a:r>
          </a:p>
        </p:txBody>
      </p:sp>
    </p:spTree>
    <p:extLst>
      <p:ext uri="{BB962C8B-B14F-4D97-AF65-F5344CB8AC3E}">
        <p14:creationId xmlns:p14="http://schemas.microsoft.com/office/powerpoint/2010/main" val="341464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71182"/>
          </a:xfrm>
        </p:spPr>
        <p:txBody>
          <a:bodyPr>
            <a:normAutofit/>
          </a:bodyPr>
          <a:lstStyle/>
          <a:p>
            <a:r>
              <a:rPr lang="en-US" altLang="ja-JP" dirty="0"/>
              <a:t>Q2:What are the characteristics of classes likely to be strongly affected by such refactoring activities?</a:t>
            </a:r>
          </a:p>
          <a:p>
            <a:pPr lvl="1"/>
            <a:r>
              <a:rPr lang="en-US" altLang="ja-JP" b="1" dirty="0" smtClean="0"/>
              <a:t>A2-1</a:t>
            </a:r>
            <a:r>
              <a:rPr lang="en-US" altLang="ja-JP" b="1" dirty="0"/>
              <a:t>: from </a:t>
            </a:r>
            <a:r>
              <a:rPr lang="en-US" altLang="ja-JP" b="1" dirty="0" smtClean="0"/>
              <a:t>the perspective of </a:t>
            </a:r>
            <a:r>
              <a:rPr lang="en-US" altLang="ja-JP" b="1" dirty="0"/>
              <a:t>use </a:t>
            </a:r>
            <a:r>
              <a:rPr lang="en-US" altLang="ja-JP" b="1" dirty="0" smtClean="0"/>
              <a:t>relations.</a:t>
            </a:r>
          </a:p>
          <a:p>
            <a:pPr lvl="2"/>
            <a:r>
              <a:rPr lang="en-US" altLang="ja-JP" dirty="0" smtClean="0"/>
              <a:t>Classes related to the extracted features</a:t>
            </a:r>
          </a:p>
          <a:p>
            <a:pPr lvl="3"/>
            <a:r>
              <a:rPr lang="en-US" altLang="ja-JP" sz="2400" dirty="0"/>
              <a:t>API related classes, Manager classes, </a:t>
            </a:r>
            <a:r>
              <a:rPr lang="en-US" altLang="ja-JP" sz="2400" dirty="0" err="1"/>
              <a:t>Impl</a:t>
            </a:r>
            <a:r>
              <a:rPr lang="en-US" altLang="ja-JP" sz="2400" dirty="0"/>
              <a:t> classes</a:t>
            </a:r>
            <a:endParaRPr lang="en-US" altLang="ja-JP" sz="2400" dirty="0" smtClean="0"/>
          </a:p>
          <a:p>
            <a:pPr lvl="3"/>
            <a:r>
              <a:rPr lang="en-US" altLang="ja-JP" sz="2400" dirty="0" smtClean="0"/>
              <a:t>Implementing the feature, using the feature. </a:t>
            </a:r>
            <a:endParaRPr lang="en-US" altLang="ja-JP" sz="2400" dirty="0"/>
          </a:p>
          <a:p>
            <a:pPr lvl="1"/>
            <a:r>
              <a:rPr lang="en-US" altLang="ja-JP" b="1" dirty="0" smtClean="0"/>
              <a:t>A2-2</a:t>
            </a:r>
            <a:r>
              <a:rPr lang="en-US" altLang="ja-JP" b="1" dirty="0"/>
              <a:t>: from </a:t>
            </a:r>
            <a:r>
              <a:rPr lang="en-US" altLang="ja-JP" b="1" dirty="0" smtClean="0"/>
              <a:t>the perspective of clone relations.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Inner-class, pre-processing or post-processing code </a:t>
            </a:r>
            <a:r>
              <a:rPr lang="en-US" altLang="ja-JP" dirty="0"/>
              <a:t>of </a:t>
            </a:r>
            <a:r>
              <a:rPr lang="en-US" altLang="ja-JP" dirty="0" smtClean="0"/>
              <a:t>the extracted feature.</a:t>
            </a:r>
          </a:p>
        </p:txBody>
      </p:sp>
    </p:spTree>
    <p:extLst>
      <p:ext uri="{BB962C8B-B14F-4D97-AF65-F5344CB8AC3E}">
        <p14:creationId xmlns:p14="http://schemas.microsoft.com/office/powerpoint/2010/main" val="100948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b="1" dirty="0" smtClean="0"/>
              <a:t>AQ1: Aspect refactoring seems to be effective, however, it seems difficult to complete it.</a:t>
            </a:r>
          </a:p>
          <a:p>
            <a:pPr lvl="1"/>
            <a:r>
              <a:rPr lang="en-US" altLang="ja-JP" dirty="0" smtClean="0"/>
              <a:t>It is hard to decide the proper scope of refactoring.</a:t>
            </a:r>
          </a:p>
          <a:p>
            <a:pPr lvl="2"/>
            <a:r>
              <a:rPr kumimoji="1" lang="en-US" altLang="ja-JP" dirty="0" smtClean="0"/>
              <a:t>If the scale is too small, it produces clones between classes and aspects.</a:t>
            </a:r>
          </a:p>
          <a:p>
            <a:pPr lvl="2"/>
            <a:r>
              <a:rPr lang="en-US" altLang="ja-JP" dirty="0" smtClean="0"/>
              <a:t>If the scale is defined by a distribution of clone, the scope may be too large.</a:t>
            </a:r>
          </a:p>
          <a:p>
            <a:pPr lvl="1"/>
            <a:r>
              <a:rPr lang="en-US" altLang="ja-JP" dirty="0" smtClean="0"/>
              <a:t>Hybrid approach seems to be effective.</a:t>
            </a:r>
          </a:p>
          <a:p>
            <a:pPr lvl="2"/>
            <a:r>
              <a:rPr lang="en-US" altLang="ja-JP" dirty="0" smtClean="0"/>
              <a:t>Use OO refactoring to decrease the number of clones.</a:t>
            </a:r>
          </a:p>
          <a:p>
            <a:pPr lvl="2"/>
            <a:r>
              <a:rPr lang="en-US" altLang="ja-JP" dirty="0" smtClean="0"/>
              <a:t>Then use aspect refactoring to separate features </a:t>
            </a:r>
            <a:r>
              <a:rPr lang="en-US" altLang="ja-JP" dirty="0"/>
              <a:t>implemented in a crosscutting </a:t>
            </a:r>
            <a:r>
              <a:rPr lang="en-US" altLang="ja-JP" dirty="0" smtClean="0"/>
              <a:t>manner.  </a:t>
            </a:r>
          </a:p>
        </p:txBody>
      </p:sp>
    </p:spTree>
    <p:extLst>
      <p:ext uri="{BB962C8B-B14F-4D97-AF65-F5344CB8AC3E}">
        <p14:creationId xmlns:p14="http://schemas.microsoft.com/office/powerpoint/2010/main" val="411917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 fontScale="85000" lnSpcReduction="10000"/>
          </a:bodyPr>
          <a:lstStyle/>
          <a:p>
            <a:r>
              <a:rPr lang="en-US" altLang="ja-JP" sz="3300" dirty="0" smtClean="0"/>
              <a:t>We examined </a:t>
            </a:r>
            <a:r>
              <a:rPr lang="en-US" altLang="ja-JP" sz="3300" dirty="0"/>
              <a:t>the effectiveness of </a:t>
            </a:r>
            <a:r>
              <a:rPr lang="en-US" altLang="ja-JP" sz="3300" dirty="0" smtClean="0"/>
              <a:t>aspect-oriented refactoring with respect to changes in component relations.</a:t>
            </a:r>
          </a:p>
          <a:p>
            <a:pPr lvl="1"/>
            <a:r>
              <a:rPr lang="en-US" altLang="ja-JP" dirty="0" smtClean="0"/>
              <a:t>Use relations</a:t>
            </a:r>
          </a:p>
          <a:p>
            <a:pPr lvl="1"/>
            <a:r>
              <a:rPr kumimoji="1" lang="en-US" altLang="ja-JP" dirty="0" smtClean="0"/>
              <a:t>Clone relations</a:t>
            </a:r>
          </a:p>
          <a:p>
            <a:r>
              <a:rPr lang="en-US" altLang="ja-JP" sz="3300" dirty="0" smtClean="0"/>
              <a:t>We applied to </a:t>
            </a:r>
            <a:r>
              <a:rPr lang="en-US" altLang="ja-JP" sz="3300" dirty="0" err="1" smtClean="0"/>
              <a:t>AJHotDraw</a:t>
            </a:r>
            <a:r>
              <a:rPr lang="en-US" altLang="ja-JP" sz="3300" dirty="0" smtClean="0"/>
              <a:t> and ABDB.</a:t>
            </a:r>
          </a:p>
          <a:p>
            <a:pPr lvl="1"/>
            <a:r>
              <a:rPr lang="en-US" altLang="ja-JP" dirty="0" smtClean="0"/>
              <a:t>Complexity of base classes alone decreases.</a:t>
            </a:r>
          </a:p>
          <a:p>
            <a:pPr lvl="1"/>
            <a:r>
              <a:rPr lang="en-US" altLang="ja-JP" dirty="0" smtClean="0"/>
              <a:t>Total complexity of the system seems to be almost the </a:t>
            </a:r>
            <a:r>
              <a:rPr lang="en-US" altLang="ja-JP" smtClean="0"/>
              <a:t>same.</a:t>
            </a:r>
          </a:p>
          <a:p>
            <a:pPr lvl="1"/>
            <a:r>
              <a:rPr lang="en-US" altLang="ja-JP" smtClean="0"/>
              <a:t>For </a:t>
            </a:r>
            <a:r>
              <a:rPr lang="en-US" altLang="ja-JP" dirty="0" smtClean="0"/>
              <a:t>some classes, complexity increases.</a:t>
            </a:r>
          </a:p>
          <a:p>
            <a:pPr lvl="2"/>
            <a:r>
              <a:rPr lang="en-US" altLang="ja-JP" sz="2800" dirty="0"/>
              <a:t>propagation of </a:t>
            </a:r>
            <a:r>
              <a:rPr lang="en-US" altLang="ja-JP" sz="2800" dirty="0" smtClean="0"/>
              <a:t>use relations </a:t>
            </a:r>
            <a:r>
              <a:rPr lang="en-US" altLang="ja-JP" sz="2800" dirty="0"/>
              <a:t>for a certain set of </a:t>
            </a:r>
            <a:r>
              <a:rPr lang="en-US" altLang="ja-JP" sz="2800" dirty="0" smtClean="0"/>
              <a:t>classes.</a:t>
            </a:r>
          </a:p>
          <a:p>
            <a:pPr lvl="2"/>
            <a:r>
              <a:rPr lang="en-US" altLang="ja-JP" sz="2800" dirty="0"/>
              <a:t>propagation of </a:t>
            </a:r>
            <a:r>
              <a:rPr lang="en-US" altLang="ja-JP" sz="2800" dirty="0" smtClean="0"/>
              <a:t>clone </a:t>
            </a:r>
            <a:r>
              <a:rPr lang="en-US" altLang="ja-JP" sz="2800" dirty="0"/>
              <a:t>relations </a:t>
            </a:r>
            <a:r>
              <a:rPr lang="en-US" altLang="ja-JP" sz="2800" dirty="0" smtClean="0"/>
              <a:t>into aspects.</a:t>
            </a:r>
            <a:endParaRPr kumimoji="1" lang="en-US" altLang="ja-JP" sz="2800" dirty="0" smtClean="0"/>
          </a:p>
          <a:p>
            <a:pPr lvl="1"/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70052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For aspect refactoring, we need effort both </a:t>
            </a:r>
            <a:br>
              <a:rPr lang="en-US" altLang="ja-JP" dirty="0" smtClean="0"/>
            </a:br>
            <a:r>
              <a:rPr lang="en-US" altLang="ja-JP" b="1" dirty="0" smtClean="0"/>
              <a:t>to identify the proper scope of refactoring</a:t>
            </a:r>
            <a:r>
              <a:rPr lang="en-US" altLang="ja-JP" dirty="0" smtClean="0"/>
              <a:t>, </a:t>
            </a:r>
            <a:br>
              <a:rPr lang="en-US" altLang="ja-JP" dirty="0" smtClean="0"/>
            </a:br>
            <a:r>
              <a:rPr lang="en-US" altLang="ja-JP" dirty="0" smtClean="0"/>
              <a:t>and </a:t>
            </a:r>
            <a:r>
              <a:rPr lang="en-US" altLang="ja-JP" b="1" dirty="0" smtClean="0"/>
              <a:t>to make the scope as small as possible</a:t>
            </a:r>
            <a:r>
              <a:rPr lang="en-US" altLang="ja-JP" dirty="0" smtClean="0"/>
              <a:t>. </a:t>
            </a:r>
          </a:p>
          <a:p>
            <a:r>
              <a:rPr lang="en-US" altLang="ja-JP" dirty="0" smtClean="0"/>
              <a:t>Aspect refactoring seems to be effective but to be difficult also; </a:t>
            </a:r>
            <a:br>
              <a:rPr lang="en-US" altLang="ja-JP" dirty="0" smtClean="0"/>
            </a:br>
            <a:r>
              <a:rPr lang="en-US" altLang="ja-JP" dirty="0" smtClean="0"/>
              <a:t>prior preparations before refactoring is important.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Collaboration between aspect refactoring experts and experts of the target system is most important.</a:t>
            </a:r>
            <a:endParaRPr lang="en-US" altLang="ja-JP" dirty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70052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FUTURE WORKS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04800" y="1554162"/>
            <a:ext cx="8659688" cy="5043190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Application to another project.</a:t>
            </a:r>
          </a:p>
          <a:p>
            <a:pPr lvl="1"/>
            <a:r>
              <a:rPr lang="en-US" altLang="ja-JP" dirty="0" smtClean="0"/>
              <a:t>To support generality.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To get new insights.</a:t>
            </a:r>
          </a:p>
          <a:p>
            <a:r>
              <a:rPr lang="en-US" altLang="ja-JP" dirty="0" smtClean="0"/>
              <a:t>Further analysis to </a:t>
            </a:r>
            <a:r>
              <a:rPr lang="en-US" altLang="ja-JP" dirty="0" err="1"/>
              <a:t>AJHotDraw</a:t>
            </a:r>
            <a:r>
              <a:rPr lang="en-US" altLang="ja-JP" dirty="0"/>
              <a:t> and </a:t>
            </a:r>
            <a:r>
              <a:rPr lang="en-US" altLang="ja-JP" dirty="0" smtClean="0"/>
              <a:t>ABDB</a:t>
            </a:r>
          </a:p>
          <a:p>
            <a:pPr lvl="1"/>
            <a:r>
              <a:rPr kumimoji="1" lang="en-US" altLang="ja-JP" dirty="0" smtClean="0"/>
              <a:t>Component Rank analysis – examine indirect relationships.</a:t>
            </a:r>
            <a:r>
              <a:rPr lang="en-US" altLang="ja-JP" dirty="0" smtClean="0"/>
              <a:t> </a:t>
            </a:r>
          </a:p>
          <a:p>
            <a:r>
              <a:rPr lang="en-US" altLang="ja-JP" dirty="0" smtClean="0"/>
              <a:t>Tool for analysis</a:t>
            </a:r>
          </a:p>
          <a:p>
            <a:pPr lvl="1"/>
            <a:r>
              <a:rPr lang="en-US" altLang="ja-JP" dirty="0" smtClean="0"/>
              <a:t>“Use </a:t>
            </a:r>
            <a:r>
              <a:rPr lang="en-US" altLang="ja-JP" dirty="0"/>
              <a:t>r</a:t>
            </a:r>
            <a:r>
              <a:rPr lang="en-US" altLang="ja-JP" dirty="0" smtClean="0"/>
              <a:t>elations between classes” and “clone relations” are almost automatically collected by existing systems.</a:t>
            </a:r>
          </a:p>
          <a:p>
            <a:pPr lvl="1"/>
            <a:r>
              <a:rPr lang="en-US" altLang="ja-JP" dirty="0" smtClean="0"/>
              <a:t>Use relation related with aspects and </a:t>
            </a:r>
            <a:br>
              <a:rPr lang="en-US" altLang="ja-JP" dirty="0" smtClean="0"/>
            </a:br>
            <a:r>
              <a:rPr lang="en-US" altLang="ja-JP" dirty="0" smtClean="0"/>
              <a:t>overall comparison is done by manually.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506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Thank you for your attention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07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Aspect-oriented Refactoring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Extracting </a:t>
            </a:r>
            <a:r>
              <a:rPr lang="en-US" altLang="ja-JP" dirty="0"/>
              <a:t>several </a:t>
            </a:r>
            <a:r>
              <a:rPr lang="en-US" altLang="ja-JP" dirty="0" smtClean="0"/>
              <a:t>features</a:t>
            </a:r>
            <a:r>
              <a:rPr lang="en-US" altLang="ja-JP" dirty="0"/>
              <a:t> from </a:t>
            </a:r>
            <a:r>
              <a:rPr lang="en-US" altLang="ja-JP" dirty="0" smtClean="0"/>
              <a:t>existing system into aspects.</a:t>
            </a:r>
            <a:endParaRPr lang="en-US" altLang="ja-JP" dirty="0"/>
          </a:p>
          <a:p>
            <a:pPr lvl="1"/>
            <a:r>
              <a:rPr lang="en-US" altLang="ja-JP" dirty="0" smtClean="0"/>
              <a:t>Features implemented </a:t>
            </a:r>
            <a:r>
              <a:rPr lang="en-US" altLang="ja-JP" dirty="0"/>
              <a:t>in a crosscutting manner would be </a:t>
            </a:r>
            <a:r>
              <a:rPr lang="en-US" altLang="ja-JP" dirty="0" smtClean="0"/>
              <a:t>separated from </a:t>
            </a:r>
            <a:r>
              <a:rPr lang="en-US" altLang="ja-JP" dirty="0"/>
              <a:t>the structure of the </a:t>
            </a:r>
            <a:r>
              <a:rPr lang="en-US" altLang="ja-JP" dirty="0" smtClean="0"/>
              <a:t>base code.</a:t>
            </a:r>
          </a:p>
          <a:p>
            <a:pPr lvl="1"/>
            <a:r>
              <a:rPr lang="en-US" altLang="ja-JP" dirty="0" smtClean="0"/>
              <a:t>These features are treated as aspects.</a:t>
            </a:r>
            <a:endParaRPr lang="en-US" altLang="ja-JP" dirty="0"/>
          </a:p>
          <a:p>
            <a:r>
              <a:rPr lang="en-US" altLang="ja-JP" dirty="0" smtClean="0"/>
              <a:t>Expected results</a:t>
            </a:r>
          </a:p>
          <a:p>
            <a:pPr lvl="1"/>
            <a:r>
              <a:rPr lang="en-US" altLang="ja-JP" dirty="0"/>
              <a:t>We can manage </a:t>
            </a:r>
            <a:r>
              <a:rPr lang="en-US" altLang="ja-JP" dirty="0" smtClean="0"/>
              <a:t>cross-cutting code</a:t>
            </a:r>
            <a:br>
              <a:rPr lang="en-US" altLang="ja-JP" dirty="0" smtClean="0"/>
            </a:br>
            <a:r>
              <a:rPr lang="en-US" altLang="ja-JP" dirty="0" smtClean="0"/>
              <a:t>in </a:t>
            </a:r>
            <a:r>
              <a:rPr lang="en-US" altLang="ja-JP" dirty="0"/>
              <a:t>one aspect (or </a:t>
            </a:r>
            <a:r>
              <a:rPr lang="en-US" altLang="ja-JP" dirty="0" smtClean="0"/>
              <a:t>in one </a:t>
            </a:r>
            <a:r>
              <a:rPr lang="en-US" altLang="ja-JP" dirty="0"/>
              <a:t>package).</a:t>
            </a:r>
          </a:p>
          <a:p>
            <a:pPr lvl="1"/>
            <a:r>
              <a:rPr lang="en-US" altLang="ja-JP" dirty="0" smtClean="0"/>
              <a:t>We can manage a set of such features just before  building it into the structure of the base code.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The purpose of our Study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ja-JP" dirty="0" smtClean="0"/>
              <a:t>We would like to investigate that </a:t>
            </a:r>
            <a:br>
              <a:rPr kumimoji="1" lang="en-US" altLang="ja-JP" dirty="0" smtClean="0"/>
            </a:br>
            <a:r>
              <a:rPr kumimoji="1" lang="en-US" altLang="ja-JP" dirty="0" smtClean="0"/>
              <a:t>“How relationship between components changes through the </a:t>
            </a:r>
            <a:r>
              <a:rPr lang="en-US" altLang="ja-JP" dirty="0"/>
              <a:t>aspect-oriented refactoring </a:t>
            </a:r>
            <a:r>
              <a:rPr kumimoji="1" lang="en-US" altLang="ja-JP" dirty="0" smtClean="0"/>
              <a:t>?”</a:t>
            </a:r>
          </a:p>
          <a:p>
            <a:endParaRPr kumimoji="1" lang="en-US" altLang="ja-JP" dirty="0" smtClean="0"/>
          </a:p>
          <a:p>
            <a:r>
              <a:rPr lang="en-US" altLang="ja-JP" b="1" dirty="0" smtClean="0"/>
              <a:t>Q1 </a:t>
            </a:r>
            <a:r>
              <a:rPr lang="en-US" altLang="ja-JP" b="1" dirty="0"/>
              <a:t>Is aspect-oriented refactoring effective for improving </a:t>
            </a:r>
            <a:r>
              <a:rPr lang="en-US" altLang="ja-JP" b="1" dirty="0" smtClean="0"/>
              <a:t>modularity and </a:t>
            </a:r>
            <a:r>
              <a:rPr lang="en-US" altLang="ja-JP" b="1" dirty="0"/>
              <a:t>complexity</a:t>
            </a:r>
            <a:r>
              <a:rPr lang="en-US" altLang="ja-JP" b="1" dirty="0" smtClean="0"/>
              <a:t>?</a:t>
            </a:r>
            <a:endParaRPr lang="en-US" altLang="ja-JP" b="1" dirty="0"/>
          </a:p>
          <a:p>
            <a:r>
              <a:rPr lang="en-US" altLang="ja-JP" b="1" dirty="0"/>
              <a:t>Q2 What are the characteristics of classes likely to be </a:t>
            </a:r>
            <a:r>
              <a:rPr lang="en-US" altLang="ja-JP" b="1" dirty="0" smtClean="0"/>
              <a:t>strongly affected </a:t>
            </a:r>
            <a:r>
              <a:rPr lang="en-US" altLang="ja-JP" b="1" dirty="0"/>
              <a:t>by such refactoring activities</a:t>
            </a:r>
            <a:r>
              <a:rPr lang="en-US" altLang="ja-JP" b="1" dirty="0" smtClean="0"/>
              <a:t>?</a:t>
            </a:r>
            <a:endParaRPr lang="ja-JP" altLang="en-US" b="1" dirty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Actual Approaches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Study: Refactoring projects that use </a:t>
            </a:r>
            <a:r>
              <a:rPr kumimoji="1" lang="en-US" altLang="ja-JP" dirty="0" smtClean="0"/>
              <a:t>AspectJ</a:t>
            </a:r>
          </a:p>
          <a:p>
            <a:pPr lvl="1"/>
            <a:r>
              <a:rPr lang="en-US" altLang="ja-JP" dirty="0" smtClean="0"/>
              <a:t>Inputs: software written in Java.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Outputs:</a:t>
            </a:r>
          </a:p>
          <a:p>
            <a:pPr lvl="2"/>
            <a:r>
              <a:rPr lang="en-US" altLang="ja-JP" sz="2600" dirty="0"/>
              <a:t>Java </a:t>
            </a:r>
            <a:r>
              <a:rPr lang="en-US" altLang="ja-JP" sz="2600" dirty="0" smtClean="0"/>
              <a:t>programs as a base program</a:t>
            </a:r>
          </a:p>
          <a:p>
            <a:pPr lvl="3"/>
            <a:r>
              <a:rPr lang="en-US" altLang="ja-JP" sz="2600" dirty="0"/>
              <a:t>F</a:t>
            </a:r>
            <a:r>
              <a:rPr lang="en-US" altLang="ja-JP" sz="2600" dirty="0" smtClean="0"/>
              <a:t>eatures are extracted as aspects from the base.</a:t>
            </a:r>
          </a:p>
          <a:p>
            <a:pPr lvl="2"/>
            <a:r>
              <a:rPr kumimoji="1" lang="en-US" altLang="ja-JP" sz="2600" dirty="0" smtClean="0"/>
              <a:t>Aspects that describe about the extracted features</a:t>
            </a:r>
            <a:r>
              <a:rPr lang="en-US" altLang="ja-JP" dirty="0"/>
              <a:t>.</a:t>
            </a:r>
          </a:p>
          <a:p>
            <a:pPr lvl="3"/>
            <a:r>
              <a:rPr kumimoji="1" lang="en-US" altLang="ja-JP" sz="2600" dirty="0" smtClean="0"/>
              <a:t>Code fragments and information for embedding.</a:t>
            </a:r>
          </a:p>
          <a:p>
            <a:r>
              <a:rPr lang="en-US" altLang="ja-JP" dirty="0" smtClean="0"/>
              <a:t>We compare refactored programs against original ones </a:t>
            </a:r>
            <a:r>
              <a:rPr lang="en-US" altLang="ja-JP" dirty="0"/>
              <a:t>from </a:t>
            </a:r>
            <a:r>
              <a:rPr lang="en-US" altLang="ja-JP" dirty="0" smtClean="0"/>
              <a:t>the perspective of </a:t>
            </a:r>
            <a:r>
              <a:rPr lang="en-US" altLang="ja-JP" dirty="0"/>
              <a:t>use </a:t>
            </a:r>
            <a:r>
              <a:rPr lang="en-US" altLang="ja-JP" dirty="0" smtClean="0"/>
              <a:t>and clone relations.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The purpose of our Study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We would like to investigate that </a:t>
            </a:r>
            <a:br>
              <a:rPr kumimoji="1" lang="en-US" altLang="ja-JP" dirty="0" smtClean="0"/>
            </a:br>
            <a:r>
              <a:rPr kumimoji="1" lang="en-US" altLang="ja-JP" dirty="0" smtClean="0"/>
              <a:t>“How relationship between components changes through the </a:t>
            </a:r>
            <a:r>
              <a:rPr lang="en-US" altLang="ja-JP" dirty="0"/>
              <a:t>aspect-oriented refactoring </a:t>
            </a:r>
            <a:r>
              <a:rPr kumimoji="1" lang="en-US" altLang="ja-JP" dirty="0" smtClean="0"/>
              <a:t>?”</a:t>
            </a:r>
          </a:p>
          <a:p>
            <a:r>
              <a:rPr lang="en-US" altLang="ja-JP" b="1" dirty="0" smtClean="0"/>
              <a:t>Q1 </a:t>
            </a:r>
            <a:r>
              <a:rPr lang="en-US" altLang="ja-JP" b="1" dirty="0"/>
              <a:t>Is aspect-oriented refactoring effective for improving </a:t>
            </a:r>
            <a:r>
              <a:rPr lang="en-US" altLang="ja-JP" b="1" dirty="0" smtClean="0"/>
              <a:t>modularity and </a:t>
            </a:r>
            <a:r>
              <a:rPr lang="en-US" altLang="ja-JP" b="1" dirty="0"/>
              <a:t>complexity</a:t>
            </a:r>
            <a:r>
              <a:rPr lang="en-US" altLang="ja-JP" b="1" dirty="0" smtClean="0"/>
              <a:t>?</a:t>
            </a:r>
          </a:p>
          <a:p>
            <a:pPr lvl="1"/>
            <a:r>
              <a:rPr lang="en-US" altLang="ja-JP" b="1" dirty="0" smtClean="0"/>
              <a:t>Q1-1: between classes?</a:t>
            </a:r>
          </a:p>
          <a:p>
            <a:pPr lvl="1"/>
            <a:r>
              <a:rPr lang="en-US" altLang="ja-JP" b="1" dirty="0" smtClean="0"/>
              <a:t>Q1-2: between classes and aspects?</a:t>
            </a:r>
            <a:endParaRPr lang="en-US" altLang="ja-JP" b="1" dirty="0"/>
          </a:p>
          <a:p>
            <a:r>
              <a:rPr lang="en-US" altLang="ja-JP" b="1" dirty="0"/>
              <a:t>Q2 What are the characteristics of classes likely to be </a:t>
            </a:r>
            <a:r>
              <a:rPr lang="en-US" altLang="ja-JP" b="1" dirty="0" smtClean="0"/>
              <a:t>strongly affected </a:t>
            </a:r>
            <a:r>
              <a:rPr lang="en-US" altLang="ja-JP" b="1" dirty="0"/>
              <a:t>by such refactoring activities</a:t>
            </a:r>
            <a:r>
              <a:rPr lang="en-US" altLang="ja-JP" b="1" dirty="0" smtClean="0"/>
              <a:t>?</a:t>
            </a:r>
          </a:p>
          <a:p>
            <a:pPr lvl="1"/>
            <a:r>
              <a:rPr kumimoji="1" lang="en-US" altLang="ja-JP" b="1" dirty="0" smtClean="0"/>
              <a:t>Q2-1: from the perspective of use relations?</a:t>
            </a:r>
          </a:p>
          <a:p>
            <a:pPr lvl="1"/>
            <a:r>
              <a:rPr lang="en-US" altLang="ja-JP" b="1" dirty="0" smtClean="0"/>
              <a:t>Q2-2: </a:t>
            </a:r>
            <a:r>
              <a:rPr lang="en-US" altLang="ja-JP" b="1" dirty="0"/>
              <a:t>from </a:t>
            </a:r>
            <a:r>
              <a:rPr lang="en-US" altLang="ja-JP" b="1" dirty="0" smtClean="0"/>
              <a:t>the perspective of clone relations?</a:t>
            </a:r>
            <a:endParaRPr lang="ja-JP" altLang="en-US" b="1" dirty="0"/>
          </a:p>
          <a:p>
            <a:pPr lvl="1"/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0273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Relationship between components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Use Relation (</a:t>
            </a:r>
            <a:r>
              <a:rPr lang="en-US" altLang="ja-JP" dirty="0" smtClean="0"/>
              <a:t>directed edge)</a:t>
            </a:r>
          </a:p>
          <a:p>
            <a:pPr lvl="1"/>
            <a:r>
              <a:rPr lang="en-US" altLang="ja-JP" dirty="0" smtClean="0"/>
              <a:t>We used SPARS-J ‘s component registration.</a:t>
            </a:r>
          </a:p>
          <a:p>
            <a:pPr lvl="2"/>
            <a:r>
              <a:rPr lang="en-US" altLang="ja-JP" sz="2600" dirty="0" smtClean="0"/>
              <a:t>Use relation is used for navigating from search result. </a:t>
            </a:r>
          </a:p>
          <a:p>
            <a:pPr marL="457200" lvl="1" indent="0">
              <a:buNone/>
            </a:pPr>
            <a:r>
              <a:rPr lang="en-US" altLang="ja-JP" dirty="0" smtClean="0"/>
              <a:t>Extracted Use Relation</a:t>
            </a:r>
          </a:p>
          <a:p>
            <a:pPr lvl="1"/>
            <a:r>
              <a:rPr lang="en-US" altLang="ja-JP" dirty="0" smtClean="0"/>
              <a:t>inheritance,</a:t>
            </a:r>
          </a:p>
          <a:p>
            <a:pPr lvl="1"/>
            <a:r>
              <a:rPr lang="en-US" altLang="ja-JP" dirty="0" smtClean="0"/>
              <a:t>implementation </a:t>
            </a:r>
            <a:r>
              <a:rPr lang="en-US" altLang="ja-JP" dirty="0"/>
              <a:t>of abstract class and </a:t>
            </a:r>
            <a:r>
              <a:rPr lang="en-US" altLang="ja-JP" dirty="0" smtClean="0"/>
              <a:t>interface,</a:t>
            </a:r>
          </a:p>
          <a:p>
            <a:pPr lvl="1"/>
            <a:r>
              <a:rPr lang="en-US" altLang="ja-JP" dirty="0" smtClean="0"/>
              <a:t>declaration </a:t>
            </a:r>
            <a:r>
              <a:rPr lang="en-US" altLang="ja-JP" dirty="0"/>
              <a:t>of </a:t>
            </a:r>
            <a:r>
              <a:rPr lang="en-US" altLang="ja-JP" dirty="0" smtClean="0"/>
              <a:t>variables,</a:t>
            </a:r>
          </a:p>
          <a:p>
            <a:pPr lvl="1"/>
            <a:r>
              <a:rPr lang="en-US" altLang="ja-JP" dirty="0" smtClean="0"/>
              <a:t>creation </a:t>
            </a:r>
            <a:r>
              <a:rPr lang="en-US" altLang="ja-JP" dirty="0"/>
              <a:t>of </a:t>
            </a:r>
            <a:r>
              <a:rPr lang="en-US" altLang="ja-JP" dirty="0" smtClean="0"/>
              <a:t>instances,</a:t>
            </a:r>
          </a:p>
          <a:p>
            <a:pPr lvl="1"/>
            <a:r>
              <a:rPr lang="en-US" altLang="ja-JP" dirty="0" smtClean="0"/>
              <a:t>method </a:t>
            </a:r>
            <a:r>
              <a:rPr lang="en-US" altLang="ja-JP" dirty="0"/>
              <a:t>calls, </a:t>
            </a:r>
            <a:r>
              <a:rPr lang="en-US" altLang="ja-JP" dirty="0" smtClean="0"/>
              <a:t>and</a:t>
            </a:r>
          </a:p>
          <a:p>
            <a:pPr lvl="1"/>
            <a:r>
              <a:rPr lang="en-US" altLang="ja-JP" dirty="0" smtClean="0"/>
              <a:t>class </a:t>
            </a:r>
            <a:r>
              <a:rPr lang="en-US" altLang="ja-JP" dirty="0"/>
              <a:t>attribute references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/>
              <a:t>Clone Relation (undirected </a:t>
            </a:r>
            <a:r>
              <a:rPr lang="en-US" altLang="ja-JP" dirty="0"/>
              <a:t>edge)</a:t>
            </a:r>
            <a:endParaRPr kumimoji="1" lang="en-US" altLang="ja-JP" dirty="0" smtClean="0"/>
          </a:p>
          <a:p>
            <a:pPr lvl="2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meaning OF Use Relation From </a:t>
            </a:r>
            <a:r>
              <a:rPr lang="en-US" altLang="ja-JP" dirty="0"/>
              <a:t>a </a:t>
            </a:r>
            <a:r>
              <a:rPr lang="en-US" altLang="ja-JP" dirty="0" smtClean="0"/>
              <a:t>Perspective of </a:t>
            </a:r>
            <a:r>
              <a:rPr lang="en-US" altLang="ja-JP" dirty="0"/>
              <a:t>program-understanding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lang="en-US" altLang="ja-JP" dirty="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800" y="1554162"/>
            <a:ext cx="4987280" cy="4539134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From class A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Relations are used for understanding </a:t>
            </a:r>
            <a:br>
              <a:rPr lang="en-US" altLang="ja-JP" dirty="0" smtClean="0"/>
            </a:br>
            <a:r>
              <a:rPr lang="en-US" altLang="ja-JP" dirty="0" smtClean="0"/>
              <a:t>how the class A performs.</a:t>
            </a:r>
          </a:p>
          <a:p>
            <a:r>
              <a:rPr lang="en-US" altLang="ja-JP" dirty="0" smtClean="0"/>
              <a:t>To class A</a:t>
            </a:r>
          </a:p>
          <a:p>
            <a:pPr lvl="1"/>
            <a:r>
              <a:rPr lang="en-US" altLang="ja-JP" dirty="0" smtClean="0"/>
              <a:t>Relations are used for understanding </a:t>
            </a:r>
            <a:br>
              <a:rPr lang="en-US" altLang="ja-JP" dirty="0" smtClean="0"/>
            </a:br>
            <a:r>
              <a:rPr lang="en-US" altLang="ja-JP" dirty="0" smtClean="0"/>
              <a:t>how the </a:t>
            </a:r>
            <a:r>
              <a:rPr lang="en-US" altLang="ja-JP" dirty="0"/>
              <a:t>class </a:t>
            </a:r>
            <a:r>
              <a:rPr lang="en-US" altLang="ja-JP" dirty="0" smtClean="0"/>
              <a:t>A is used.</a:t>
            </a:r>
            <a:endParaRPr lang="en-US" altLang="ja-JP" dirty="0"/>
          </a:p>
        </p:txBody>
      </p:sp>
      <p:sp>
        <p:nvSpPr>
          <p:cNvPr id="4" name="正方形/長方形 3"/>
          <p:cNvSpPr/>
          <p:nvPr/>
        </p:nvSpPr>
        <p:spPr>
          <a:xfrm>
            <a:off x="6012160" y="2924944"/>
            <a:ext cx="252028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400" dirty="0" smtClean="0"/>
              <a:t>Class A</a:t>
            </a:r>
            <a:endParaRPr kumimoji="1" lang="ja-JP" altLang="en-US" sz="4400" dirty="0"/>
          </a:p>
        </p:txBody>
      </p:sp>
      <p:cxnSp>
        <p:nvCxnSpPr>
          <p:cNvPr id="6" name="直線矢印コネクタ 5"/>
          <p:cNvCxnSpPr/>
          <p:nvPr/>
        </p:nvCxnSpPr>
        <p:spPr>
          <a:xfrm flipH="1" flipV="1">
            <a:off x="6228184" y="1988840"/>
            <a:ext cx="216024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flipH="1" flipV="1">
            <a:off x="7020272" y="1988840"/>
            <a:ext cx="216024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5868144" y="1412776"/>
            <a:ext cx="72008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class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6768244" y="1412776"/>
            <a:ext cx="72008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class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5868144" y="5517232"/>
            <a:ext cx="72008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class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6768244" y="5517232"/>
            <a:ext cx="72008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class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>
            <a:stCxn id="12" idx="0"/>
          </p:cNvCxnSpPr>
          <p:nvPr/>
        </p:nvCxnSpPr>
        <p:spPr>
          <a:xfrm flipV="1">
            <a:off x="6228184" y="4260788"/>
            <a:ext cx="432048" cy="12564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stCxn id="13" idx="0"/>
          </p:cNvCxnSpPr>
          <p:nvPr/>
        </p:nvCxnSpPr>
        <p:spPr>
          <a:xfrm flipV="1">
            <a:off x="7128284" y="4293096"/>
            <a:ext cx="152400" cy="1224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トラベル">
  <a:themeElements>
    <a:clrScheme name="トラベル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トラベル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トラベル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5849</TotalTime>
  <Words>1966</Words>
  <Application>Microsoft Office PowerPoint</Application>
  <PresentationFormat>画面に合わせる (4:3)</PresentationFormat>
  <Paragraphs>402</Paragraphs>
  <Slides>36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7" baseType="lpstr">
      <vt:lpstr>トラベル</vt:lpstr>
      <vt:lpstr>Measuring the Effects of Aspect Oriented Refactoring on Component Relationships:  Two Case Studies</vt:lpstr>
      <vt:lpstr>Background</vt:lpstr>
      <vt:lpstr>Refactoring</vt:lpstr>
      <vt:lpstr>Aspect-oriented Refactoring</vt:lpstr>
      <vt:lpstr>The purpose of our Study</vt:lpstr>
      <vt:lpstr>Actual Approaches</vt:lpstr>
      <vt:lpstr>The purpose of our Study</vt:lpstr>
      <vt:lpstr>Relationship between components</vt:lpstr>
      <vt:lpstr>meaning OF Use Relation From a Perspective of program-understanding </vt:lpstr>
      <vt:lpstr>Use relation From classes to Aspects </vt:lpstr>
      <vt:lpstr>Use relation From AsPECTS to CLASSEs </vt:lpstr>
      <vt:lpstr>Clone Relation</vt:lpstr>
      <vt:lpstr>Experiments:</vt:lpstr>
      <vt:lpstr>AJHotDraw Project</vt:lpstr>
      <vt:lpstr>AJHotDraw（Ver 0.2）</vt:lpstr>
      <vt:lpstr>PowerPoint プレゼンテーション</vt:lpstr>
      <vt:lpstr>PowerPoint プレゼンテーション</vt:lpstr>
      <vt:lpstr>AJHotDraw（Ver 0.2）</vt:lpstr>
      <vt:lpstr>AJHotDraw（Ver 0.3）</vt:lpstr>
      <vt:lpstr>AJHotDraw（Ver 0.4）</vt:lpstr>
      <vt:lpstr>PowerPoint プレゼンテーション</vt:lpstr>
      <vt:lpstr>PowerPoint プレゼンテーション</vt:lpstr>
      <vt:lpstr>PowerPoint プレゼンテーション</vt:lpstr>
      <vt:lpstr>Aspectized Berkeley DB</vt:lpstr>
      <vt:lpstr>changes in Use Relations (1/3)</vt:lpstr>
      <vt:lpstr>changes in Use Relations (2/3)</vt:lpstr>
      <vt:lpstr>changes in Use Relations (3/3)</vt:lpstr>
      <vt:lpstr>changes in CLone Relations</vt:lpstr>
      <vt:lpstr>Discussion</vt:lpstr>
      <vt:lpstr>Discussion</vt:lpstr>
      <vt:lpstr>Discussion</vt:lpstr>
      <vt:lpstr>Discussion</vt:lpstr>
      <vt:lpstr>Conclusion</vt:lpstr>
      <vt:lpstr>Conclusion</vt:lpstr>
      <vt:lpstr>FUTURE WORKS</vt:lpstr>
      <vt:lpstr>Thank you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ソフトウェア部品間の関係の変化 に基づく分析手法について</dc:title>
  <dc:creator>yokomori</dc:creator>
  <cp:lastModifiedBy>yokomori</cp:lastModifiedBy>
  <cp:revision>154</cp:revision>
  <dcterms:created xsi:type="dcterms:W3CDTF">2010-10-12T07:13:15Z</dcterms:created>
  <dcterms:modified xsi:type="dcterms:W3CDTF">2011-03-29T05:54:39Z</dcterms:modified>
</cp:coreProperties>
</file>