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6" r:id="rId3"/>
    <p:sldId id="318" r:id="rId4"/>
    <p:sldId id="319" r:id="rId5"/>
    <p:sldId id="321" r:id="rId6"/>
    <p:sldId id="323" r:id="rId7"/>
    <p:sldId id="338" r:id="rId8"/>
    <p:sldId id="324" r:id="rId9"/>
    <p:sldId id="325" r:id="rId10"/>
    <p:sldId id="327" r:id="rId11"/>
    <p:sldId id="336" r:id="rId12"/>
    <p:sldId id="329" r:id="rId13"/>
    <p:sldId id="346" r:id="rId14"/>
    <p:sldId id="345" r:id="rId15"/>
    <p:sldId id="328" r:id="rId16"/>
    <p:sldId id="330" r:id="rId17"/>
    <p:sldId id="360" r:id="rId18"/>
    <p:sldId id="333" r:id="rId19"/>
    <p:sldId id="351" r:id="rId20"/>
    <p:sldId id="343" r:id="rId21"/>
    <p:sldId id="341" r:id="rId22"/>
    <p:sldId id="354" r:id="rId23"/>
    <p:sldId id="334" r:id="rId24"/>
    <p:sldId id="331" r:id="rId25"/>
    <p:sldId id="355" r:id="rId26"/>
    <p:sldId id="366" r:id="rId27"/>
  </p:sldIdLst>
  <p:sldSz cx="9144000" cy="6858000" type="screen4x3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0000"/>
    <a:srgbClr val="EDF2AC"/>
    <a:srgbClr val="CCFFFF"/>
    <a:srgbClr val="CCECFF"/>
    <a:srgbClr val="FF99FF"/>
    <a:srgbClr val="E7BFB7"/>
    <a:srgbClr val="EAF5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85612" autoAdjust="0"/>
  </p:normalViewPr>
  <p:slideViewPr>
    <p:cSldViewPr>
      <p:cViewPr varScale="1">
        <p:scale>
          <a:sx n="63" d="100"/>
          <a:sy n="63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5" y="1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r">
              <a:defRPr sz="1200"/>
            </a:lvl1pPr>
          </a:lstStyle>
          <a:p>
            <a:fld id="{D05E66AE-C04C-44CC-81C1-76810548F317}" type="datetimeFigureOut">
              <a:rPr kumimoji="1" lang="ja-JP" altLang="en-US" smtClean="0"/>
              <a:pPr/>
              <a:t>2011/1/28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4302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5" y="9374302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r">
              <a:defRPr sz="1200"/>
            </a:lvl1pPr>
          </a:lstStyle>
          <a:p>
            <a:fld id="{4343EC5E-3966-4E7D-8E58-3131127B554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151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/>
          <a:lstStyle>
            <a:lvl1pPr algn="r">
              <a:defRPr sz="1200"/>
            </a:lvl1pPr>
          </a:lstStyle>
          <a:p>
            <a:fld id="{5CC3A6BC-8166-454D-A5FE-944E61BA66FB}" type="datetimeFigureOut">
              <a:rPr kumimoji="1" lang="ja-JP" altLang="en-US" smtClean="0"/>
              <a:pPr/>
              <a:t>2011/1/28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1363"/>
            <a:ext cx="4932363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2" tIns="45386" rIns="90772" bIns="45386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0772" tIns="45386" rIns="90772" bIns="45386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4302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5" y="9374302"/>
            <a:ext cx="2918831" cy="493474"/>
          </a:xfrm>
          <a:prstGeom prst="rect">
            <a:avLst/>
          </a:prstGeom>
        </p:spPr>
        <p:txBody>
          <a:bodyPr vert="horz" lIns="90772" tIns="45386" rIns="90772" bIns="45386" rtlCol="0" anchor="b"/>
          <a:lstStyle>
            <a:lvl1pPr algn="r">
              <a:defRPr sz="1200"/>
            </a:lvl1pPr>
          </a:lstStyle>
          <a:p>
            <a:fld id="{CF3BE27D-B5A6-455E-BB8C-E523E5DFBB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699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439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7807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87227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0911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215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20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7540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7567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6092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4121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443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170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3230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5477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8558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1710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3352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426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637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993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382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242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657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805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264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1603474"/>
            <a:ext cx="8424936" cy="1470025"/>
          </a:xfrm>
        </p:spPr>
        <p:txBody>
          <a:bodyPr/>
          <a:lstStyle/>
          <a:p>
            <a:r>
              <a:rPr lang="en-US" altLang="ja-JP" sz="3600" dirty="0"/>
              <a:t>A lightweight dataflow analysis to support source code reading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692624"/>
            <a:ext cx="6400800" cy="1752600"/>
          </a:xfrm>
        </p:spPr>
        <p:txBody>
          <a:bodyPr/>
          <a:lstStyle/>
          <a:p>
            <a:endParaRPr kumimoji="1" lang="en-US" altLang="ja-JP" sz="2000" dirty="0" smtClean="0"/>
          </a:p>
          <a:p>
            <a:r>
              <a:rPr kumimoji="1" lang="en-US" altLang="ja-JP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Takashi </a:t>
            </a:r>
            <a:r>
              <a:rPr kumimoji="1" lang="en-US" altLang="ja-JP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Ishio</a:t>
            </a:r>
            <a:endParaRPr kumimoji="1" lang="en-US" altLang="ja-JP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ja-JP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Shogo </a:t>
            </a:r>
            <a:r>
              <a:rPr lang="en-US" altLang="ja-JP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Etsuda</a:t>
            </a:r>
            <a:r>
              <a:rPr lang="en-US" altLang="ja-JP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altLang="ja-JP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Katsuro</a:t>
            </a:r>
            <a:r>
              <a:rPr lang="en-US" altLang="ja-JP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Inoue</a:t>
            </a:r>
            <a:endParaRPr kumimoji="1" lang="ja-JP" altLang="en-US" sz="36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382348" y="5807005"/>
            <a:ext cx="1197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Osaka </a:t>
            </a:r>
          </a:p>
          <a:p>
            <a:r>
              <a:rPr lang="en-US" altLang="ja-JP" dirty="0" smtClean="0"/>
              <a:t>University</a:t>
            </a:r>
            <a:endParaRPr lang="ja-JP" altLang="en-US" dirty="0"/>
          </a:p>
        </p:txBody>
      </p:sp>
      <p:pic>
        <p:nvPicPr>
          <p:cNvPr id="5122" name="Picture 2" descr="C:\Home\sdoc\lab\misc\logo\rogo4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5805264"/>
            <a:ext cx="609654" cy="601281"/>
          </a:xfrm>
          <a:prstGeom prst="rect">
            <a:avLst/>
          </a:prstGeom>
          <a:noFill/>
        </p:spPr>
      </p:pic>
      <p:sp>
        <p:nvSpPr>
          <p:cNvPr id="9" name="スライド番号プレースホルダ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正方形/長方形 61"/>
          <p:cNvSpPr/>
          <p:nvPr/>
        </p:nvSpPr>
        <p:spPr>
          <a:xfrm flipV="1">
            <a:off x="4860032" y="476672"/>
            <a:ext cx="4104456" cy="61206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341784"/>
            <a:ext cx="4834880" cy="1143000"/>
          </a:xfrm>
        </p:spPr>
        <p:txBody>
          <a:bodyPr/>
          <a:lstStyle/>
          <a:p>
            <a:r>
              <a:rPr lang="en-US" altLang="ja-JP" dirty="0" smtClean="0"/>
              <a:t>A method graph</a:t>
            </a:r>
            <a:endParaRPr kumimoji="1" lang="ja-JP" altLang="en-US" dirty="0"/>
          </a:p>
        </p:txBody>
      </p:sp>
      <p:cxnSp>
        <p:nvCxnSpPr>
          <p:cNvPr id="5" name="曲線コネクタ 4"/>
          <p:cNvCxnSpPr/>
          <p:nvPr/>
        </p:nvCxnSpPr>
        <p:spPr>
          <a:xfrm rot="5400000">
            <a:off x="4975038" y="2396196"/>
            <a:ext cx="1723008" cy="127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H="1">
            <a:off x="6748012" y="1442220"/>
            <a:ext cx="301320" cy="3754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6158332" y="1421700"/>
            <a:ext cx="230400" cy="396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647976" y="2022329"/>
            <a:ext cx="3708000" cy="3278879"/>
          </a:xfrm>
          <a:prstGeom prst="rect">
            <a:avLst/>
          </a:prstGeom>
          <a:solidFill>
            <a:srgbClr val="CCFF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16" name="テキスト プレースホルダー 14"/>
          <p:cNvSpPr txBox="1">
            <a:spLocks/>
          </p:cNvSpPr>
          <p:nvPr/>
        </p:nvSpPr>
        <p:spPr bwMode="auto">
          <a:xfrm>
            <a:off x="611560" y="2318544"/>
            <a:ext cx="3650008" cy="24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tabLst/>
              <a:defRPr lang="en-US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/>
                <a:cs typeface="Tahoma" pitchFamily="2"/>
              </a:defRPr>
            </a:defPPr>
            <a:lvl1pPr marL="432000" lvl="0" indent="-324000" algn="l" rtl="0" eaLnBrk="1" fontAlgn="base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tabLst/>
              <a:defRPr kumimoji="1" lang="en-US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/>
                <a:cs typeface="Tahoma" pitchFamily="2"/>
              </a:defRPr>
            </a:lvl1pPr>
            <a:lvl2pPr marL="864000" lvl="1" indent="-324000" algn="l" rtl="0" eaLnBrk="1" fontAlgn="base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tabLst/>
              <a:defRPr kumimoji="1" lang="en-US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2pPr>
            <a:lvl3pPr marL="1295999" lvl="2" indent="-288000" algn="l" rtl="0" eaLnBrk="1" fontAlgn="base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3pPr>
            <a:lvl4pPr marL="1728000" lvl="3" indent="-216000" algn="l" rtl="0" eaLnBrk="1" fontAlgn="base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4pPr>
            <a:lvl5pPr marL="2160000" lvl="4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5pPr>
            <a:lvl6pPr marL="2592000" lvl="5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6pPr>
            <a:lvl7pPr marL="3024000" lvl="6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7pPr>
            <a:lvl8pPr marL="3456000" lvl="7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8pPr>
            <a:lvl9pPr marL="3887999" lvl="8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9pPr>
          </a:lstStyle>
          <a:p>
            <a:pPr>
              <a:spcAft>
                <a:spcPts val="1701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static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max (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x,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y ) {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result = y ;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if ( x &gt; y )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     result = x ;</a:t>
            </a:r>
          </a:p>
          <a:p>
            <a:pPr>
              <a:spcAft>
                <a:spcPts val="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return result ;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}</a:t>
            </a:r>
            <a:endParaRPr lang="en-US" sz="2200" dirty="0">
              <a:latin typeface="Arial" pitchFamily="34"/>
            </a:endParaRPr>
          </a:p>
        </p:txBody>
      </p:sp>
      <p:cxnSp>
        <p:nvCxnSpPr>
          <p:cNvPr id="18" name="直線矢印コネクタ 17"/>
          <p:cNvCxnSpPr>
            <a:stCxn id="30" idx="2"/>
          </p:cNvCxnSpPr>
          <p:nvPr/>
        </p:nvCxnSpPr>
        <p:spPr>
          <a:xfrm flipH="1">
            <a:off x="5976532" y="2234449"/>
            <a:ext cx="655830" cy="1023251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曲線コネクタ 19"/>
          <p:cNvCxnSpPr>
            <a:stCxn id="29" idx="5"/>
            <a:endCxn id="45" idx="0"/>
          </p:cNvCxnSpPr>
          <p:nvPr/>
        </p:nvCxnSpPr>
        <p:spPr>
          <a:xfrm rot="16200000" flipH="1">
            <a:off x="6589597" y="2377775"/>
            <a:ext cx="1756294" cy="57427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円/楕円 27"/>
          <p:cNvSpPr/>
          <p:nvPr/>
        </p:nvSpPr>
        <p:spPr>
          <a:xfrm>
            <a:off x="5694941" y="1106848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x</a:t>
            </a:r>
            <a:endParaRPr kumimoji="1" lang="ja-JP" altLang="en-US" sz="1600" dirty="0"/>
          </a:p>
        </p:txBody>
      </p:sp>
      <p:sp>
        <p:nvSpPr>
          <p:cNvPr id="29" name="円/楕円 28"/>
          <p:cNvSpPr/>
          <p:nvPr/>
        </p:nvSpPr>
        <p:spPr>
          <a:xfrm>
            <a:off x="6847069" y="1124396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y</a:t>
            </a:r>
            <a:endParaRPr kumimoji="1" lang="ja-JP" altLang="en-US" sz="1600" dirty="0"/>
          </a:p>
        </p:txBody>
      </p:sp>
      <p:sp>
        <p:nvSpPr>
          <p:cNvPr id="30" name="角丸四角形 29"/>
          <p:cNvSpPr/>
          <p:nvPr/>
        </p:nvSpPr>
        <p:spPr>
          <a:xfrm>
            <a:off x="6012160" y="1817700"/>
            <a:ext cx="1240404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x &gt; y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6804248" y="3284636"/>
            <a:ext cx="1384420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result </a:t>
            </a:r>
            <a:r>
              <a:rPr kumimoji="1" lang="en-US" altLang="ja-JP" dirty="0" smtClean="0"/>
              <a:t>= y</a:t>
            </a:r>
          </a:p>
        </p:txBody>
      </p:sp>
      <p:cxnSp>
        <p:nvCxnSpPr>
          <p:cNvPr id="46" name="直線矢印コネクタ 45"/>
          <p:cNvCxnSpPr>
            <a:stCxn id="45" idx="2"/>
            <a:endCxn id="48" idx="7"/>
          </p:cNvCxnSpPr>
          <p:nvPr/>
        </p:nvCxnSpPr>
        <p:spPr>
          <a:xfrm flipH="1">
            <a:off x="7233684" y="3701385"/>
            <a:ext cx="262774" cy="300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5884412" y="3932708"/>
            <a:ext cx="1580770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result</a:t>
            </a:r>
            <a:endParaRPr kumimoji="1" lang="ja-JP" altLang="en-US" sz="1100" dirty="0"/>
          </a:p>
        </p:txBody>
      </p:sp>
      <p:sp>
        <p:nvSpPr>
          <p:cNvPr id="50" name="角丸四角形 49"/>
          <p:cNvSpPr/>
          <p:nvPr/>
        </p:nvSpPr>
        <p:spPr>
          <a:xfrm>
            <a:off x="5220072" y="3284636"/>
            <a:ext cx="1384420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result </a:t>
            </a:r>
            <a:r>
              <a:rPr kumimoji="1" lang="en-US" altLang="ja-JP" dirty="0" smtClean="0"/>
              <a:t>= x</a:t>
            </a:r>
          </a:p>
        </p:txBody>
      </p:sp>
      <p:cxnSp>
        <p:nvCxnSpPr>
          <p:cNvPr id="52" name="直線矢印コネクタ 51"/>
          <p:cNvCxnSpPr>
            <a:stCxn id="50" idx="2"/>
            <a:endCxn id="48" idx="1"/>
          </p:cNvCxnSpPr>
          <p:nvPr/>
        </p:nvCxnSpPr>
        <p:spPr>
          <a:xfrm>
            <a:off x="5912282" y="3701385"/>
            <a:ext cx="203628" cy="300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角丸四角形 55"/>
          <p:cNvSpPr/>
          <p:nvPr/>
        </p:nvSpPr>
        <p:spPr>
          <a:xfrm>
            <a:off x="5590735" y="4724796"/>
            <a:ext cx="2168124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return result;</a:t>
            </a:r>
            <a:endParaRPr kumimoji="1" lang="en-US" altLang="ja-JP" dirty="0" smtClean="0"/>
          </a:p>
        </p:txBody>
      </p:sp>
      <p:cxnSp>
        <p:nvCxnSpPr>
          <p:cNvPr id="57" name="直線矢印コネクタ 56"/>
          <p:cNvCxnSpPr>
            <a:stCxn id="48" idx="4"/>
            <a:endCxn id="56" idx="0"/>
          </p:cNvCxnSpPr>
          <p:nvPr/>
        </p:nvCxnSpPr>
        <p:spPr>
          <a:xfrm>
            <a:off x="6674797" y="4405960"/>
            <a:ext cx="0" cy="3188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円/楕円 62"/>
          <p:cNvSpPr/>
          <p:nvPr/>
        </p:nvSpPr>
        <p:spPr>
          <a:xfrm>
            <a:off x="5652120" y="5444876"/>
            <a:ext cx="2016224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&lt;&lt;return&gt;&gt;</a:t>
            </a:r>
            <a:endParaRPr kumimoji="1" lang="ja-JP" altLang="en-US" sz="1100" dirty="0"/>
          </a:p>
        </p:txBody>
      </p:sp>
      <p:cxnSp>
        <p:nvCxnSpPr>
          <p:cNvPr id="64" name="直線矢印コネクタ 63"/>
          <p:cNvCxnSpPr/>
          <p:nvPr/>
        </p:nvCxnSpPr>
        <p:spPr>
          <a:xfrm>
            <a:off x="6676500" y="515684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>
            <a:endCxn id="28" idx="0"/>
          </p:cNvCxnSpPr>
          <p:nvPr/>
        </p:nvCxnSpPr>
        <p:spPr>
          <a:xfrm>
            <a:off x="6041705" y="548680"/>
            <a:ext cx="0" cy="55816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テキスト ボックス 73"/>
          <p:cNvSpPr txBox="1"/>
          <p:nvPr/>
        </p:nvSpPr>
        <p:spPr>
          <a:xfrm>
            <a:off x="7380312" y="476672"/>
            <a:ext cx="1531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dataflow </a:t>
            </a:r>
          </a:p>
          <a:p>
            <a:r>
              <a:rPr kumimoji="1" lang="en-US" altLang="ja-JP" dirty="0" smtClean="0"/>
              <a:t>from </a:t>
            </a:r>
            <a:r>
              <a:rPr kumimoji="1" lang="en-US" altLang="ja-JP" dirty="0" err="1" smtClean="0"/>
              <a:t>callsites</a:t>
            </a:r>
            <a:endParaRPr kumimoji="1" lang="ja-JP" altLang="en-US" dirty="0"/>
          </a:p>
        </p:txBody>
      </p:sp>
      <p:cxnSp>
        <p:nvCxnSpPr>
          <p:cNvPr id="79" name="直線矢印コネクタ 78"/>
          <p:cNvCxnSpPr>
            <a:endCxn id="29" idx="0"/>
          </p:cNvCxnSpPr>
          <p:nvPr/>
        </p:nvCxnSpPr>
        <p:spPr>
          <a:xfrm>
            <a:off x="7193833" y="548680"/>
            <a:ext cx="0" cy="57571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>
            <a:stCxn id="63" idx="4"/>
          </p:cNvCxnSpPr>
          <p:nvPr/>
        </p:nvCxnSpPr>
        <p:spPr>
          <a:xfrm>
            <a:off x="6660232" y="5918128"/>
            <a:ext cx="0" cy="49455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9" name="テキスト ボックス 88"/>
          <p:cNvSpPr txBox="1"/>
          <p:nvPr/>
        </p:nvSpPr>
        <p:spPr>
          <a:xfrm>
            <a:off x="6910516" y="622802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to </a:t>
            </a:r>
            <a:r>
              <a:rPr kumimoji="1" lang="en-US" altLang="ja-JP" dirty="0" err="1" smtClean="0"/>
              <a:t>callsites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712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Inter-procedural Edges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ja-JP" dirty="0" smtClean="0"/>
              <a:t>Method Call</a:t>
            </a:r>
          </a:p>
          <a:p>
            <a:pPr lvl="1"/>
            <a:endParaRPr lang="en-US" altLang="ja-JP" sz="2400" dirty="0" smtClean="0"/>
          </a:p>
          <a:p>
            <a:pPr lvl="1"/>
            <a:endParaRPr lang="en-US" altLang="ja-JP" sz="2400" dirty="0"/>
          </a:p>
          <a:p>
            <a:pPr lvl="1"/>
            <a:endParaRPr lang="en-US" altLang="ja-JP" sz="2400" dirty="0" smtClean="0"/>
          </a:p>
          <a:p>
            <a:r>
              <a:rPr lang="en-US" altLang="ja-JP" dirty="0" smtClean="0"/>
              <a:t>Field Access</a:t>
            </a:r>
          </a:p>
          <a:p>
            <a:pPr lvl="1"/>
            <a:r>
              <a:rPr kumimoji="1" lang="en-US" altLang="ja-JP" dirty="0" smtClean="0"/>
              <a:t>A field is also a variable vertex.</a:t>
            </a:r>
          </a:p>
          <a:p>
            <a:pPr lvl="2"/>
            <a:r>
              <a:rPr lang="en-US" altLang="ja-JP" dirty="0" smtClean="0"/>
              <a:t>Object-insensitive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308427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 dirty="0"/>
          </a:p>
        </p:txBody>
      </p:sp>
      <p:sp>
        <p:nvSpPr>
          <p:cNvPr id="11" name="角丸四角形 10"/>
          <p:cNvSpPr/>
          <p:nvPr/>
        </p:nvSpPr>
        <p:spPr>
          <a:xfrm>
            <a:off x="3635896" y="1700808"/>
            <a:ext cx="4608512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&lt;&lt;invoke&gt;&gt;</a:t>
            </a:r>
            <a:endParaRPr lang="en-US" altLang="ja-JP" dirty="0"/>
          </a:p>
          <a:p>
            <a:r>
              <a:rPr lang="en-US" altLang="ja-JP" sz="2400" dirty="0" smtClean="0"/>
              <a:t>max(x, y)</a:t>
            </a:r>
            <a:endParaRPr kumimoji="1" lang="en-US" altLang="ja-JP" sz="2400" dirty="0" smtClean="0"/>
          </a:p>
        </p:txBody>
      </p:sp>
      <p:sp>
        <p:nvSpPr>
          <p:cNvPr id="12" name="正方形/長方形 11"/>
          <p:cNvSpPr/>
          <p:nvPr/>
        </p:nvSpPr>
        <p:spPr>
          <a:xfrm>
            <a:off x="5347899" y="1796916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x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6238956" y="1796916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y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7164288" y="1796916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return</a:t>
            </a:r>
            <a:endParaRPr kumimoji="1" lang="ja-JP" altLang="en-US" dirty="0"/>
          </a:p>
        </p:txBody>
      </p:sp>
      <p:sp>
        <p:nvSpPr>
          <p:cNvPr id="19" name="角丸四角形 18"/>
          <p:cNvSpPr/>
          <p:nvPr/>
        </p:nvSpPr>
        <p:spPr>
          <a:xfrm>
            <a:off x="3635896" y="2636912"/>
            <a:ext cx="5299048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&lt;&lt;Method&gt;&gt;</a:t>
            </a:r>
            <a:endParaRPr lang="en-US" altLang="ja-JP" dirty="0"/>
          </a:p>
          <a:p>
            <a:r>
              <a:rPr lang="en-US" altLang="ja-JP" sz="2400" dirty="0" smtClean="0"/>
              <a:t>max(x, y)</a:t>
            </a:r>
            <a:endParaRPr kumimoji="1" lang="en-US" altLang="ja-JP" sz="2400" dirty="0" smtClean="0"/>
          </a:p>
        </p:txBody>
      </p:sp>
      <p:sp>
        <p:nvSpPr>
          <p:cNvPr id="23" name="円/楕円 22"/>
          <p:cNvSpPr/>
          <p:nvPr/>
        </p:nvSpPr>
        <p:spPr>
          <a:xfrm>
            <a:off x="5406909" y="2748422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x</a:t>
            </a:r>
            <a:endParaRPr kumimoji="1" lang="ja-JP" altLang="en-US" sz="1600" dirty="0"/>
          </a:p>
        </p:txBody>
      </p:sp>
      <p:sp>
        <p:nvSpPr>
          <p:cNvPr id="24" name="円/楕円 23"/>
          <p:cNvSpPr/>
          <p:nvPr/>
        </p:nvSpPr>
        <p:spPr>
          <a:xfrm>
            <a:off x="6228184" y="2739724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y</a:t>
            </a:r>
            <a:endParaRPr kumimoji="1" lang="ja-JP" altLang="en-US" sz="1600" dirty="0"/>
          </a:p>
        </p:txBody>
      </p:sp>
      <p:sp>
        <p:nvSpPr>
          <p:cNvPr id="26" name="円/楕円 25"/>
          <p:cNvSpPr/>
          <p:nvPr/>
        </p:nvSpPr>
        <p:spPr>
          <a:xfrm>
            <a:off x="7030994" y="2739724"/>
            <a:ext cx="1831942" cy="4819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&lt;&lt;</a:t>
            </a:r>
            <a:r>
              <a:rPr lang="en-US" altLang="ja-JP" dirty="0" smtClean="0"/>
              <a:t>return</a:t>
            </a:r>
            <a:r>
              <a:rPr lang="en-US" altLang="ja-JP" sz="1600" dirty="0" smtClean="0"/>
              <a:t>&gt;&gt;</a:t>
            </a:r>
            <a:endParaRPr kumimoji="1" lang="ja-JP" altLang="en-US" sz="1100" dirty="0"/>
          </a:p>
        </p:txBody>
      </p:sp>
      <p:cxnSp>
        <p:nvCxnSpPr>
          <p:cNvPr id="27" name="直線矢印コネクタ 26"/>
          <p:cNvCxnSpPr/>
          <p:nvPr/>
        </p:nvCxnSpPr>
        <p:spPr>
          <a:xfrm>
            <a:off x="6634449" y="2220098"/>
            <a:ext cx="7826" cy="6001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>
            <a:off x="5743417" y="2220098"/>
            <a:ext cx="526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V="1">
            <a:off x="7560306" y="2218635"/>
            <a:ext cx="0" cy="57899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角丸四角形 31"/>
          <p:cNvSpPr/>
          <p:nvPr/>
        </p:nvSpPr>
        <p:spPr>
          <a:xfrm>
            <a:off x="179512" y="5325308"/>
            <a:ext cx="3240360" cy="672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&lt;&lt;Field 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Write&gt;&gt;</a:t>
            </a:r>
            <a:endParaRPr lang="en-US" altLang="ja-JP" dirty="0"/>
          </a:p>
        </p:txBody>
      </p:sp>
      <p:sp>
        <p:nvSpPr>
          <p:cNvPr id="34" name="円/楕円 33"/>
          <p:cNvSpPr/>
          <p:nvPr/>
        </p:nvSpPr>
        <p:spPr>
          <a:xfrm>
            <a:off x="3851920" y="5301208"/>
            <a:ext cx="1800200" cy="6962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&lt;&lt;Field&gt;&gt;</a:t>
            </a:r>
          </a:p>
          <a:p>
            <a:pPr algn="ctr"/>
            <a:r>
              <a:rPr lang="en-US" altLang="ja-JP" sz="2200" dirty="0" smtClean="0"/>
              <a:t>size</a:t>
            </a:r>
            <a:endParaRPr kumimoji="1" lang="ja-JP" altLang="en-US" sz="2200" dirty="0"/>
          </a:p>
        </p:txBody>
      </p:sp>
      <p:sp>
        <p:nvSpPr>
          <p:cNvPr id="37" name="正方形/長方形 36"/>
          <p:cNvSpPr/>
          <p:nvPr/>
        </p:nvSpPr>
        <p:spPr>
          <a:xfrm>
            <a:off x="1475656" y="5397316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2366187" y="5397316"/>
            <a:ext cx="79203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size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>
            <a:stCxn id="38" idx="3"/>
            <a:endCxn id="34" idx="2"/>
          </p:cNvCxnSpPr>
          <p:nvPr/>
        </p:nvCxnSpPr>
        <p:spPr>
          <a:xfrm>
            <a:off x="3158225" y="5649344"/>
            <a:ext cx="693695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角丸四角形 45"/>
          <p:cNvSpPr/>
          <p:nvPr/>
        </p:nvSpPr>
        <p:spPr>
          <a:xfrm>
            <a:off x="5940152" y="5301208"/>
            <a:ext cx="3138808" cy="672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&lt;&lt;Field </a:t>
            </a:r>
          </a:p>
          <a:p>
            <a:r>
              <a:rPr lang="en-US" altLang="ja-JP" dirty="0" smtClean="0"/>
              <a:t>     Read&gt;&gt;</a:t>
            </a:r>
            <a:endParaRPr lang="en-US" altLang="ja-JP" dirty="0"/>
          </a:p>
        </p:txBody>
      </p:sp>
      <p:sp>
        <p:nvSpPr>
          <p:cNvPr id="47" name="正方形/長方形 46"/>
          <p:cNvSpPr/>
          <p:nvPr/>
        </p:nvSpPr>
        <p:spPr>
          <a:xfrm>
            <a:off x="7236296" y="5373216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8142906" y="5373216"/>
            <a:ext cx="79203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return</a:t>
            </a:r>
            <a:endParaRPr kumimoji="1" lang="ja-JP" altLang="en-US" dirty="0"/>
          </a:p>
        </p:txBody>
      </p:sp>
      <p:cxnSp>
        <p:nvCxnSpPr>
          <p:cNvPr id="58" name="曲線コネクタ 57"/>
          <p:cNvCxnSpPr>
            <a:stCxn id="34" idx="4"/>
            <a:endCxn id="48" idx="2"/>
          </p:cNvCxnSpPr>
          <p:nvPr/>
        </p:nvCxnSpPr>
        <p:spPr>
          <a:xfrm rot="5400000" flipH="1" flipV="1">
            <a:off x="6585368" y="4043923"/>
            <a:ext cx="120208" cy="3786905"/>
          </a:xfrm>
          <a:prstGeom prst="curvedConnector3">
            <a:avLst>
              <a:gd name="adj1" fmla="val -190170"/>
            </a:avLst>
          </a:prstGeom>
          <a:ln w="762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79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147736" y="1757014"/>
            <a:ext cx="4045879" cy="2578728"/>
          </a:xfrm>
          <a:prstGeom prst="rect">
            <a:avLst/>
          </a:prstGeom>
          <a:solidFill>
            <a:srgbClr val="FFFFCC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4792342" y="4509120"/>
            <a:ext cx="4036508" cy="1512168"/>
          </a:xfrm>
          <a:prstGeom prst="rect">
            <a:avLst/>
          </a:prstGeom>
          <a:solidFill>
            <a:srgbClr val="CCFFFF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角丸四角形 85"/>
          <p:cNvSpPr/>
          <p:nvPr/>
        </p:nvSpPr>
        <p:spPr>
          <a:xfrm>
            <a:off x="4986300" y="5229200"/>
            <a:ext cx="3664024" cy="672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&lt;&lt;Field Write&gt;&gt;</a:t>
            </a:r>
            <a:endParaRPr lang="en-US" altLang="ja-JP" dirty="0"/>
          </a:p>
        </p:txBody>
      </p:sp>
      <p:sp>
        <p:nvSpPr>
          <p:cNvPr id="29" name="正方形/長方形 28"/>
          <p:cNvSpPr/>
          <p:nvPr/>
        </p:nvSpPr>
        <p:spPr>
          <a:xfrm>
            <a:off x="128353" y="1556792"/>
            <a:ext cx="3708000" cy="2538600"/>
          </a:xfrm>
          <a:prstGeom prst="rect">
            <a:avLst/>
          </a:prstGeom>
          <a:solidFill>
            <a:srgbClr val="FFFFCC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5192" y="346646"/>
            <a:ext cx="8363272" cy="994122"/>
          </a:xfrm>
        </p:spPr>
        <p:txBody>
          <a:bodyPr/>
          <a:lstStyle/>
          <a:p>
            <a:r>
              <a:rPr lang="en-US" altLang="ja-JP" dirty="0" smtClean="0"/>
              <a:t>Graph Traversal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634287" y="6290405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z="1200" smtClean="0"/>
              <a:pPr/>
              <a:t>12</a:t>
            </a:fld>
            <a:endParaRPr lang="en-US" altLang="ja-JP" sz="1200"/>
          </a:p>
        </p:txBody>
      </p:sp>
      <p:sp>
        <p:nvSpPr>
          <p:cNvPr id="6" name="角丸四角形 5"/>
          <p:cNvSpPr/>
          <p:nvPr/>
        </p:nvSpPr>
        <p:spPr>
          <a:xfrm>
            <a:off x="5102440" y="1892732"/>
            <a:ext cx="3862048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&lt;&lt;invoke&gt;&gt;</a:t>
            </a:r>
            <a:endParaRPr lang="en-US" altLang="ja-JP" dirty="0"/>
          </a:p>
          <a:p>
            <a:r>
              <a:rPr kumimoji="1" lang="en-US" altLang="ja-JP" sz="2400" dirty="0" smtClean="0"/>
              <a:t>max(</a:t>
            </a:r>
            <a:r>
              <a:rPr kumimoji="1" lang="en-US" altLang="ja-JP" sz="2400" dirty="0" err="1" smtClean="0"/>
              <a:t>int,int</a:t>
            </a:r>
            <a:r>
              <a:rPr kumimoji="1" lang="en-US" altLang="ja-JP" sz="2400" dirty="0" smtClean="0"/>
              <a:t>)</a:t>
            </a:r>
          </a:p>
        </p:txBody>
      </p:sp>
      <p:sp>
        <p:nvSpPr>
          <p:cNvPr id="17" name="円/楕円 16"/>
          <p:cNvSpPr/>
          <p:nvPr/>
        </p:nvSpPr>
        <p:spPr>
          <a:xfrm>
            <a:off x="3937156" y="1451546"/>
            <a:ext cx="1049144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C.p</a:t>
            </a:r>
            <a:endParaRPr kumimoji="1" lang="ja-JP" altLang="en-US" sz="2200" dirty="0"/>
          </a:p>
        </p:txBody>
      </p:sp>
      <p:sp>
        <p:nvSpPr>
          <p:cNvPr id="18" name="円/楕円 17"/>
          <p:cNvSpPr/>
          <p:nvPr/>
        </p:nvSpPr>
        <p:spPr>
          <a:xfrm>
            <a:off x="7843033" y="2852936"/>
            <a:ext cx="1049447" cy="38688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size</a:t>
            </a:r>
            <a:endParaRPr kumimoji="1" lang="ja-JP" altLang="en-US" sz="1400" dirty="0"/>
          </a:p>
        </p:txBody>
      </p:sp>
      <p:sp>
        <p:nvSpPr>
          <p:cNvPr id="7" name="正方形/長方形 6"/>
          <p:cNvSpPr/>
          <p:nvPr/>
        </p:nvSpPr>
        <p:spPr>
          <a:xfrm>
            <a:off x="277649" y="1628800"/>
            <a:ext cx="34094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class C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  void m()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    </a:t>
            </a:r>
            <a:r>
              <a:rPr lang="en-US" altLang="ja-JP" sz="2400" dirty="0" err="1" smtClean="0">
                <a:latin typeface="Arial" pitchFamily="34"/>
              </a:rPr>
              <a:t>int</a:t>
            </a:r>
            <a:r>
              <a:rPr lang="en-US" altLang="ja-JP" sz="2400" dirty="0" smtClean="0">
                <a:latin typeface="Arial" pitchFamily="34"/>
              </a:rPr>
              <a:t> </a:t>
            </a:r>
            <a:r>
              <a:rPr lang="en-US" altLang="ja-JP" sz="2400" dirty="0">
                <a:latin typeface="Arial" pitchFamily="34"/>
              </a:rPr>
              <a:t>size = </a:t>
            </a:r>
            <a:r>
              <a:rPr lang="en-US" altLang="ja-JP" sz="2400" dirty="0" smtClean="0">
                <a:latin typeface="Arial" pitchFamily="34"/>
              </a:rPr>
              <a:t>max(p, q);</a:t>
            </a:r>
            <a:endParaRPr lang="en-US" altLang="ja-JP" sz="2400" dirty="0">
              <a:latin typeface="Arial" pitchFamily="34"/>
            </a:endParaRP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    </a:t>
            </a:r>
            <a:r>
              <a:rPr lang="en-US" altLang="ja-JP" sz="2400" dirty="0" err="1" smtClean="0">
                <a:latin typeface="Arial" pitchFamily="34"/>
              </a:rPr>
              <a:t>y.setSize</a:t>
            </a:r>
            <a:r>
              <a:rPr lang="en-US" altLang="ja-JP" sz="2400" dirty="0" smtClean="0">
                <a:latin typeface="Arial" pitchFamily="34"/>
              </a:rPr>
              <a:t>(size);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}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6717419" y="2012940"/>
            <a:ext cx="662893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arg1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8172400" y="2012940"/>
            <a:ext cx="656450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</a:t>
            </a:r>
            <a:endParaRPr kumimoji="1" lang="ja-JP" altLang="en-US" dirty="0"/>
          </a:p>
        </p:txBody>
      </p:sp>
      <p:cxnSp>
        <p:nvCxnSpPr>
          <p:cNvPr id="25" name="直線矢印コネクタ 24"/>
          <p:cNvCxnSpPr>
            <a:stCxn id="23" idx="2"/>
            <a:endCxn id="18" idx="0"/>
          </p:cNvCxnSpPr>
          <p:nvPr/>
        </p:nvCxnSpPr>
        <p:spPr>
          <a:xfrm flipH="1">
            <a:off x="8367757" y="2516996"/>
            <a:ext cx="132868" cy="3359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角丸四角形 29"/>
          <p:cNvSpPr/>
          <p:nvPr/>
        </p:nvSpPr>
        <p:spPr>
          <a:xfrm>
            <a:off x="5091719" y="3404900"/>
            <a:ext cx="3600400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&lt;&lt;invoke&gt;&gt;</a:t>
            </a:r>
            <a:endParaRPr lang="en-US" altLang="ja-JP" dirty="0"/>
          </a:p>
          <a:p>
            <a:r>
              <a:rPr kumimoji="1" lang="en-US" altLang="ja-JP" sz="2400" dirty="0" err="1" smtClean="0"/>
              <a:t>setSize</a:t>
            </a:r>
            <a:r>
              <a:rPr kumimoji="1" lang="en-US" altLang="ja-JP" sz="2400" dirty="0" smtClean="0"/>
              <a:t>()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6803722" y="3501008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7694779" y="3501008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cxnSp>
        <p:nvCxnSpPr>
          <p:cNvPr id="33" name="直線矢印コネクタ 32"/>
          <p:cNvCxnSpPr>
            <a:stCxn id="18" idx="4"/>
            <a:endCxn id="32" idx="0"/>
          </p:cNvCxnSpPr>
          <p:nvPr/>
        </p:nvCxnSpPr>
        <p:spPr>
          <a:xfrm flipH="1">
            <a:off x="8090798" y="3239820"/>
            <a:ext cx="276959" cy="2611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円/楕円 37"/>
          <p:cNvSpPr/>
          <p:nvPr/>
        </p:nvSpPr>
        <p:spPr>
          <a:xfrm>
            <a:off x="3923928" y="3068960"/>
            <a:ext cx="1062700" cy="42042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C.y</a:t>
            </a:r>
            <a:endParaRPr kumimoji="1" lang="ja-JP" altLang="en-US" sz="2200" dirty="0"/>
          </a:p>
        </p:txBody>
      </p:sp>
      <p:cxnSp>
        <p:nvCxnSpPr>
          <p:cNvPr id="43" name="直線矢印コネクタ 42"/>
          <p:cNvCxnSpPr>
            <a:stCxn id="32" idx="2"/>
            <a:endCxn id="47" idx="0"/>
          </p:cNvCxnSpPr>
          <p:nvPr/>
        </p:nvCxnSpPr>
        <p:spPr>
          <a:xfrm>
            <a:off x="8090798" y="4005064"/>
            <a:ext cx="7826" cy="6001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円/楕円 46"/>
          <p:cNvSpPr/>
          <p:nvPr/>
        </p:nvSpPr>
        <p:spPr>
          <a:xfrm>
            <a:off x="7666576" y="4605228"/>
            <a:ext cx="864096" cy="4079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s</a:t>
            </a:r>
            <a:endParaRPr kumimoji="1" lang="ja-JP" altLang="en-US" sz="1600" dirty="0"/>
          </a:p>
        </p:txBody>
      </p:sp>
      <p:sp>
        <p:nvSpPr>
          <p:cNvPr id="48" name="正方形/長方形 47"/>
          <p:cNvSpPr/>
          <p:nvPr/>
        </p:nvSpPr>
        <p:spPr>
          <a:xfrm>
            <a:off x="107504" y="4268758"/>
            <a:ext cx="3708000" cy="2376264"/>
          </a:xfrm>
          <a:prstGeom prst="rect">
            <a:avLst/>
          </a:prstGeom>
          <a:solidFill>
            <a:srgbClr val="CCFF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35952" y="4347354"/>
            <a:ext cx="34511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class D { 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  void </a:t>
            </a:r>
            <a:r>
              <a:rPr lang="en-US" altLang="ja-JP" sz="2400" dirty="0" err="1" smtClean="0">
                <a:latin typeface="Arial" pitchFamily="34"/>
              </a:rPr>
              <a:t>setSize</a:t>
            </a:r>
            <a:r>
              <a:rPr lang="en-US" altLang="ja-JP" sz="2400" dirty="0" smtClean="0">
                <a:latin typeface="Arial" pitchFamily="34"/>
              </a:rPr>
              <a:t> (</a:t>
            </a:r>
            <a:r>
              <a:rPr lang="en-US" altLang="ja-JP" sz="2400" dirty="0" err="1" smtClean="0">
                <a:latin typeface="Arial" pitchFamily="34"/>
              </a:rPr>
              <a:t>int</a:t>
            </a:r>
            <a:r>
              <a:rPr lang="en-US" altLang="ja-JP" sz="2400" dirty="0" smtClean="0">
                <a:latin typeface="Arial" pitchFamily="34"/>
              </a:rPr>
              <a:t> s)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     </a:t>
            </a:r>
            <a:r>
              <a:rPr lang="en-US" altLang="ja-JP" sz="2400" dirty="0" err="1" smtClean="0">
                <a:latin typeface="Arial" pitchFamily="34"/>
              </a:rPr>
              <a:t>this.size</a:t>
            </a:r>
            <a:r>
              <a:rPr lang="en-US" altLang="ja-JP" sz="2400" dirty="0" smtClean="0">
                <a:latin typeface="Arial" pitchFamily="34"/>
              </a:rPr>
              <a:t> = s;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 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 ….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}</a:t>
            </a:r>
            <a:endParaRPr lang="en-US" altLang="ja-JP" sz="2400" dirty="0" smtClean="0">
              <a:latin typeface="Arial" pitchFamily="34"/>
            </a:endParaRPr>
          </a:p>
        </p:txBody>
      </p:sp>
      <p:sp>
        <p:nvSpPr>
          <p:cNvPr id="50" name="円/楕円 49"/>
          <p:cNvSpPr/>
          <p:nvPr/>
        </p:nvSpPr>
        <p:spPr>
          <a:xfrm>
            <a:off x="5147736" y="6153492"/>
            <a:ext cx="1368480" cy="4438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D.size</a:t>
            </a:r>
            <a:endParaRPr kumimoji="1" lang="ja-JP" altLang="en-US" sz="2200" dirty="0"/>
          </a:p>
        </p:txBody>
      </p:sp>
      <p:cxnSp>
        <p:nvCxnSpPr>
          <p:cNvPr id="53" name="直線矢印コネクタ 52"/>
          <p:cNvCxnSpPr>
            <a:stCxn id="47" idx="4"/>
            <a:endCxn id="88" idx="0"/>
          </p:cNvCxnSpPr>
          <p:nvPr/>
        </p:nvCxnSpPr>
        <p:spPr>
          <a:xfrm flipH="1">
            <a:off x="8090798" y="5013176"/>
            <a:ext cx="7826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>
            <a:endCxn id="23" idx="0"/>
          </p:cNvCxnSpPr>
          <p:nvPr/>
        </p:nvCxnSpPr>
        <p:spPr>
          <a:xfrm flipH="1">
            <a:off x="8500625" y="1645920"/>
            <a:ext cx="247135" cy="36702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flipV="1">
            <a:off x="7956376" y="1628800"/>
            <a:ext cx="441442" cy="38414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テキスト ボックス 77"/>
          <p:cNvSpPr txBox="1"/>
          <p:nvPr/>
        </p:nvSpPr>
        <p:spPr>
          <a:xfrm>
            <a:off x="8000508" y="1268760"/>
            <a:ext cx="1005403" cy="369332"/>
          </a:xfrm>
          <a:prstGeom prst="rect">
            <a:avLst/>
          </a:prstGeom>
          <a:solidFill>
            <a:schemeClr val="accent3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max(…)</a:t>
            </a:r>
            <a:endParaRPr kumimoji="1" lang="ja-JP" altLang="en-US" dirty="0"/>
          </a:p>
        </p:txBody>
      </p:sp>
      <p:cxnSp>
        <p:nvCxnSpPr>
          <p:cNvPr id="82" name="直線矢印コネクタ 81"/>
          <p:cNvCxnSpPr>
            <a:stCxn id="31" idx="2"/>
            <a:endCxn id="85" idx="0"/>
          </p:cNvCxnSpPr>
          <p:nvPr/>
        </p:nvCxnSpPr>
        <p:spPr>
          <a:xfrm>
            <a:off x="7199766" y="4005064"/>
            <a:ext cx="526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円/楕円 84"/>
          <p:cNvSpPr/>
          <p:nvPr/>
        </p:nvSpPr>
        <p:spPr>
          <a:xfrm>
            <a:off x="6735414" y="4581128"/>
            <a:ext cx="929755" cy="4217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(this)</a:t>
            </a:r>
            <a:endParaRPr kumimoji="1" lang="ja-JP" altLang="en-US" sz="1600" dirty="0"/>
          </a:p>
        </p:txBody>
      </p:sp>
      <p:sp>
        <p:nvSpPr>
          <p:cNvPr id="87" name="正方形/長方形 86"/>
          <p:cNvSpPr/>
          <p:nvPr/>
        </p:nvSpPr>
        <p:spPr>
          <a:xfrm>
            <a:off x="6804248" y="5301208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88" name="正方形/長方形 87"/>
          <p:cNvSpPr/>
          <p:nvPr/>
        </p:nvSpPr>
        <p:spPr>
          <a:xfrm>
            <a:off x="7694779" y="5301208"/>
            <a:ext cx="79203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cxnSp>
        <p:nvCxnSpPr>
          <p:cNvPr id="98" name="直線矢印コネクタ 97"/>
          <p:cNvCxnSpPr>
            <a:stCxn id="85" idx="4"/>
            <a:endCxn id="87" idx="0"/>
          </p:cNvCxnSpPr>
          <p:nvPr/>
        </p:nvCxnSpPr>
        <p:spPr>
          <a:xfrm>
            <a:off x="7200292" y="5002852"/>
            <a:ext cx="0" cy="2983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直線矢印コネクタ 104"/>
          <p:cNvCxnSpPr>
            <a:stCxn id="88" idx="2"/>
            <a:endCxn id="50" idx="6"/>
          </p:cNvCxnSpPr>
          <p:nvPr/>
        </p:nvCxnSpPr>
        <p:spPr>
          <a:xfrm flipH="1">
            <a:off x="6516216" y="5805264"/>
            <a:ext cx="1574582" cy="57015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V="1">
            <a:off x="7380312" y="1628800"/>
            <a:ext cx="620196" cy="36702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7452320" y="2015064"/>
            <a:ext cx="662893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arg2</a:t>
            </a:r>
            <a:endParaRPr kumimoji="1" lang="ja-JP" altLang="en-US" dirty="0"/>
          </a:p>
        </p:txBody>
      </p:sp>
      <p:sp>
        <p:nvSpPr>
          <p:cNvPr id="51" name="円/楕円 50"/>
          <p:cNvSpPr/>
          <p:nvPr/>
        </p:nvSpPr>
        <p:spPr>
          <a:xfrm>
            <a:off x="3941591" y="2636912"/>
            <a:ext cx="1049144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C.q</a:t>
            </a:r>
            <a:endParaRPr kumimoji="1" lang="ja-JP" altLang="en-US" sz="2200" dirty="0"/>
          </a:p>
        </p:txBody>
      </p:sp>
      <p:cxnSp>
        <p:nvCxnSpPr>
          <p:cNvPr id="41" name="カギ線コネクタ 40"/>
          <p:cNvCxnSpPr>
            <a:stCxn id="17" idx="6"/>
            <a:endCxn id="16" idx="0"/>
          </p:cNvCxnSpPr>
          <p:nvPr/>
        </p:nvCxnSpPr>
        <p:spPr>
          <a:xfrm>
            <a:off x="4986300" y="1667570"/>
            <a:ext cx="2062566" cy="345370"/>
          </a:xfrm>
          <a:prstGeom prst="bentConnector2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カギ線コネクタ 61"/>
          <p:cNvCxnSpPr>
            <a:endCxn id="40" idx="2"/>
          </p:cNvCxnSpPr>
          <p:nvPr/>
        </p:nvCxnSpPr>
        <p:spPr>
          <a:xfrm flipV="1">
            <a:off x="5004048" y="2519120"/>
            <a:ext cx="2779719" cy="333196"/>
          </a:xfrm>
          <a:prstGeom prst="bentConnector2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/>
          <p:nvPr/>
        </p:nvCxnSpPr>
        <p:spPr>
          <a:xfrm>
            <a:off x="5004048" y="3279173"/>
            <a:ext cx="1872208" cy="221835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70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Implementation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  <p:pic>
        <p:nvPicPr>
          <p:cNvPr id="2050" name="Picture 2" descr="C:\Users\ishio\AppData\Local\Temp\B2Temp\Attach\pic2.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3663"/>
            <a:ext cx="9144000" cy="541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四角形吹き出し 5"/>
          <p:cNvSpPr/>
          <p:nvPr/>
        </p:nvSpPr>
        <p:spPr>
          <a:xfrm>
            <a:off x="3779912" y="5733256"/>
            <a:ext cx="5184576" cy="936104"/>
          </a:xfrm>
          <a:prstGeom prst="wedgeRectCallout">
            <a:avLst>
              <a:gd name="adj1" fmla="val -23061"/>
              <a:gd name="adj2" fmla="val -5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Data-flow edges are automatically traversed from a method where the caret is located.</a:t>
            </a:r>
          </a:p>
        </p:txBody>
      </p:sp>
      <p:sp>
        <p:nvSpPr>
          <p:cNvPr id="7" name="四角形吹き出し 6"/>
          <p:cNvSpPr/>
          <p:nvPr/>
        </p:nvSpPr>
        <p:spPr>
          <a:xfrm>
            <a:off x="3563888" y="1700808"/>
            <a:ext cx="5472608" cy="936104"/>
          </a:xfrm>
          <a:prstGeom prst="wedgeRectCallout">
            <a:avLst>
              <a:gd name="adj1" fmla="val -23061"/>
              <a:gd name="adj2" fmla="val -5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ja-JP" sz="2400" dirty="0" smtClean="0"/>
              <a:t>Graph Construction: a batch system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sz="2400" dirty="0" smtClean="0"/>
              <a:t>Viewer: an Eclipse plug-in</a:t>
            </a:r>
          </a:p>
        </p:txBody>
      </p:sp>
    </p:spTree>
    <p:extLst>
      <p:ext uri="{BB962C8B-B14F-4D97-AF65-F5344CB8AC3E}">
        <p14:creationId xmlns:p14="http://schemas.microsoft.com/office/powerpoint/2010/main" val="412331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Implementation 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  <p:pic>
        <p:nvPicPr>
          <p:cNvPr id="1026" name="Picture 2" descr="C:\Users\ishio\AppData\Local\Temp\B2Temp\Attach\pic2.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541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四角形吹き出し 7"/>
          <p:cNvSpPr/>
          <p:nvPr/>
        </p:nvSpPr>
        <p:spPr>
          <a:xfrm>
            <a:off x="5364088" y="5597624"/>
            <a:ext cx="3456384" cy="711696"/>
          </a:xfrm>
          <a:prstGeom prst="wedgeRectCallout">
            <a:avLst>
              <a:gd name="adj1" fmla="val -23061"/>
              <a:gd name="adj2" fmla="val -5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Only method calls, parameters and fields are visible.</a:t>
            </a:r>
          </a:p>
        </p:txBody>
      </p:sp>
    </p:spTree>
    <p:extLst>
      <p:ext uri="{BB962C8B-B14F-4D97-AF65-F5344CB8AC3E}">
        <p14:creationId xmlns:p14="http://schemas.microsoft.com/office/powerpoint/2010/main" val="305751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Tradeoff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en-US" altLang="ja-JP" dirty="0" smtClean="0"/>
              <a:t>Simplified analysis</a:t>
            </a:r>
          </a:p>
          <a:p>
            <a:pPr lvl="1"/>
            <a:r>
              <a:rPr lang="en-US" altLang="ja-JP" dirty="0" smtClean="0"/>
              <a:t>AST and symbol table</a:t>
            </a:r>
          </a:p>
          <a:p>
            <a:pPr lvl="1"/>
            <a:r>
              <a:rPr lang="en-US" altLang="ja-JP" dirty="0" smtClean="0"/>
              <a:t>Class Hierarchy Analysis</a:t>
            </a:r>
          </a:p>
          <a:p>
            <a:pPr marL="914400" lvl="2" indent="0">
              <a:buNone/>
            </a:pPr>
            <a:endParaRPr lang="en-US" altLang="ja-JP" sz="1000" dirty="0" smtClean="0"/>
          </a:p>
          <a:p>
            <a:pPr marL="914400" lvl="2" indent="0">
              <a:buNone/>
            </a:pPr>
            <a:r>
              <a:rPr lang="en-US" altLang="ja-JP" dirty="0" smtClean="0"/>
              <a:t>No control-flow graph, no </a:t>
            </a:r>
            <a:r>
              <a:rPr lang="en-US" altLang="ja-JP" dirty="0" err="1" smtClean="0"/>
              <a:t>def</a:t>
            </a:r>
            <a:r>
              <a:rPr lang="en-US" altLang="ja-JP" dirty="0" smtClean="0"/>
              <a:t>-use analysis</a:t>
            </a:r>
          </a:p>
          <a:p>
            <a:pPr marL="914400" lvl="2" indent="0">
              <a:buNone/>
            </a:pPr>
            <a:endParaRPr lang="en-US" altLang="ja-JP" dirty="0" smtClean="0"/>
          </a:p>
          <a:p>
            <a:pPr>
              <a:buFont typeface="Arial" pitchFamily="34" charset="0"/>
              <a:buChar char="×"/>
            </a:pP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en-US" altLang="ja-JP" dirty="0" smtClean="0"/>
              <a:t>Infeasible paths, unrealizable paths</a:t>
            </a:r>
          </a:p>
          <a:p>
            <a:pPr lvl="1"/>
            <a:r>
              <a:rPr lang="en-US" altLang="ja-JP" dirty="0" smtClean="0"/>
              <a:t>Because of c</a:t>
            </a:r>
            <a:r>
              <a:rPr kumimoji="1" lang="en-US" altLang="ja-JP" dirty="0" smtClean="0"/>
              <a:t>ontrol-flow insensitivity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180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Experiment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Is it </a:t>
            </a:r>
            <a:r>
              <a:rPr lang="en-US" altLang="ja-JP" dirty="0"/>
              <a:t>efficient</a:t>
            </a:r>
            <a:r>
              <a:rPr lang="en-US" altLang="ja-JP" dirty="0" smtClean="0"/>
              <a:t>?</a:t>
            </a:r>
          </a:p>
          <a:p>
            <a:pPr lvl="1"/>
            <a:r>
              <a:rPr lang="en-US" altLang="ja-JP" dirty="0" smtClean="0"/>
              <a:t>Analyzed several Java programs</a:t>
            </a:r>
          </a:p>
          <a:p>
            <a:pPr lvl="1"/>
            <a:endParaRPr lang="en-US" altLang="ja-JP" dirty="0"/>
          </a:p>
          <a:p>
            <a:r>
              <a:rPr lang="en-US" altLang="ja-JP" dirty="0"/>
              <a:t>Is </a:t>
            </a:r>
            <a:r>
              <a:rPr lang="en-US" altLang="ja-JP" dirty="0" smtClean="0"/>
              <a:t>it effective for program understanding? </a:t>
            </a:r>
            <a:endParaRPr lang="en-US" altLang="ja-JP" dirty="0"/>
          </a:p>
          <a:p>
            <a:pPr lvl="1"/>
            <a:r>
              <a:rPr lang="en-US" altLang="ja-JP" dirty="0"/>
              <a:t>We have assigned program understanding tasks to graduate students.</a:t>
            </a:r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85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Performance Measurement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094240"/>
              </p:ext>
            </p:extLst>
          </p:nvPr>
        </p:nvGraphicFramePr>
        <p:xfrm>
          <a:off x="457200" y="1600200"/>
          <a:ext cx="8435280" cy="3779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4560"/>
                <a:gridCol w="1080120"/>
                <a:gridCol w="2160240"/>
                <a:gridCol w="1872208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Software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Size</a:t>
                      </a:r>
                      <a:r>
                        <a:rPr kumimoji="1" lang="en-US" altLang="ja-JP" baseline="0" dirty="0" smtClean="0"/>
                        <a:t> </a:t>
                      </a:r>
                    </a:p>
                    <a:p>
                      <a:r>
                        <a:rPr kumimoji="1" lang="en-US" altLang="ja-JP" baseline="0" dirty="0" smtClean="0"/>
                        <a:t>(LOC)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Time</a:t>
                      </a:r>
                      <a:r>
                        <a:rPr kumimoji="1" lang="en-US" altLang="ja-JP" baseline="0" dirty="0" smtClean="0"/>
                        <a:t> to construct AST and symbol table (sec.)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Time to analyze</a:t>
                      </a:r>
                      <a:r>
                        <a:rPr kumimoji="1" lang="en-US" altLang="ja-JP" baseline="0" dirty="0" smtClean="0"/>
                        <a:t> d</a:t>
                      </a:r>
                      <a:r>
                        <a:rPr kumimoji="1" lang="en-US" altLang="ja-JP" dirty="0" smtClean="0"/>
                        <a:t>ataflow (sec.)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Total Time</a:t>
                      </a:r>
                    </a:p>
                    <a:p>
                      <a:r>
                        <a:rPr kumimoji="1" lang="en-US" altLang="ja-JP" dirty="0" smtClean="0"/>
                        <a:t>(sec.)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ANTLR 3.0.1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71,845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4.3pre11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168,872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Batik 1.6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297,320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188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Cocoon 2.1.11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505,715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490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561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Azureus</a:t>
                      </a:r>
                      <a:r>
                        <a:rPr kumimoji="1" lang="en-US" altLang="ja-JP" dirty="0" smtClean="0"/>
                        <a:t> 3.0.3.4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552,295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353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468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Jboss</a:t>
                      </a:r>
                      <a:r>
                        <a:rPr kumimoji="1" lang="en-US" altLang="ja-JP" dirty="0" smtClean="0"/>
                        <a:t> 4.2.3GA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696,761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703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348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JDK 1.5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885,887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2,055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5703639"/>
            <a:ext cx="8787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on Windows Vista SP2, Intel® Core2 Duo 1.80 GHz, 2GB RAM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2604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Program Understanding Tasks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29208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800" dirty="0"/>
              <a:t>Identify </a:t>
            </a:r>
            <a:r>
              <a:rPr lang="en-US" altLang="ja-JP" sz="2800" dirty="0" smtClean="0"/>
              <a:t>how a user’s action makes a sound beep </a:t>
            </a:r>
          </a:p>
          <a:p>
            <a:pPr marL="0" indent="0">
              <a:buNone/>
            </a:pPr>
            <a:r>
              <a:rPr lang="en-US" altLang="ja-JP" sz="2800" dirty="0" smtClean="0"/>
              <a:t>in </a:t>
            </a:r>
            <a:r>
              <a:rPr lang="en-US" altLang="ja-JP" sz="2800" dirty="0" err="1" smtClean="0"/>
              <a:t>JEdit</a:t>
            </a:r>
            <a:r>
              <a:rPr lang="en-US" altLang="ja-JP" sz="2800" dirty="0" smtClean="0"/>
              <a:t>.</a:t>
            </a:r>
          </a:p>
          <a:p>
            <a:pPr marL="0" indent="0">
              <a:buNone/>
            </a:pPr>
            <a:r>
              <a:rPr lang="en-US" altLang="ja-JP" sz="2400" dirty="0" smtClean="0"/>
              <a:t>	EditAbbervDialog.java,   Line 153   (Task A)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 smtClean="0"/>
              <a:t>	JEditBuffer.java,  	       Line 2038 (Task B)</a:t>
            </a:r>
            <a:endParaRPr lang="en-US" altLang="ja-JP" sz="2400" dirty="0"/>
          </a:p>
          <a:p>
            <a:endParaRPr lang="en-US" altLang="ja-JP" sz="1200" dirty="0" smtClean="0"/>
          </a:p>
          <a:p>
            <a:pPr marL="0" indent="0">
              <a:buNone/>
            </a:pPr>
            <a:r>
              <a:rPr lang="en-US" altLang="ja-JP" sz="2400" dirty="0" smtClean="0"/>
              <a:t>    30 minutes for each task (excluding graph construction)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196253"/>
              </p:ext>
            </p:extLst>
          </p:nvPr>
        </p:nvGraphicFramePr>
        <p:xfrm>
          <a:off x="611560" y="4437112"/>
          <a:ext cx="8064896" cy="15841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50405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Participant 1, 2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Participant 3, 4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Participant 5,</a:t>
                      </a:r>
                      <a:r>
                        <a:rPr kumimoji="1" lang="en-US" altLang="ja-JP" sz="2000" baseline="0" dirty="0" smtClean="0"/>
                        <a:t> 6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Participant</a:t>
                      </a:r>
                      <a:r>
                        <a:rPr kumimoji="1" lang="en-US" altLang="ja-JP" sz="2000" baseline="0" dirty="0" smtClean="0"/>
                        <a:t> 7, 8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A with</a:t>
                      </a:r>
                      <a:r>
                        <a:rPr kumimoji="1" lang="en-US" altLang="ja-JP" sz="2000" baseline="0" dirty="0" smtClean="0"/>
                        <a:t>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A w/o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with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w/o Tool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w/o</a:t>
                      </a:r>
                      <a:r>
                        <a:rPr kumimoji="1" lang="en-US" altLang="ja-JP" sz="2000" baseline="0" dirty="0" smtClean="0"/>
                        <a:t> </a:t>
                      </a:r>
                      <a:r>
                        <a:rPr kumimoji="1" lang="en-US" altLang="ja-JP" sz="2000" dirty="0" smtClean="0"/>
                        <a:t>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with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</a:t>
                      </a:r>
                      <a:r>
                        <a:rPr kumimoji="1" lang="en-US" altLang="ja-JP" sz="2000" baseline="0" dirty="0" smtClean="0"/>
                        <a:t> A w/o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</a:t>
                      </a:r>
                      <a:r>
                        <a:rPr kumimoji="1" lang="en-US" altLang="ja-JP" sz="2000" baseline="0" dirty="0" smtClean="0"/>
                        <a:t> A with Tool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691680" y="6165304"/>
            <a:ext cx="627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“w/o Tool” means a regular Eclipse SDK without our plug-in.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082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sz="3600" dirty="0"/>
              <a:t>Task A: </a:t>
            </a:r>
            <a:r>
              <a:rPr lang="en-US" altLang="ja-JP" sz="3600" dirty="0" err="1" smtClean="0"/>
              <a:t>JEdit</a:t>
            </a:r>
            <a:r>
              <a:rPr lang="en-US" altLang="ja-JP" sz="3600" dirty="0" smtClean="0"/>
              <a:t> sounds beep </a:t>
            </a:r>
            <a:br>
              <a:rPr lang="en-US" altLang="ja-JP" sz="3600" dirty="0" smtClean="0"/>
            </a:br>
            <a:r>
              <a:rPr lang="en-US" altLang="ja-JP" sz="3600" dirty="0" smtClean="0"/>
              <a:t>         at EditAbbervDialog.java</a:t>
            </a:r>
            <a:r>
              <a:rPr lang="en-US" altLang="ja-JP" sz="3600" dirty="0"/>
              <a:t>: </a:t>
            </a:r>
            <a:r>
              <a:rPr lang="en-US" altLang="ja-JP" sz="3600" dirty="0" smtClean="0"/>
              <a:t>line 153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248272"/>
            <a:ext cx="8291264" cy="4133056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000" dirty="0"/>
              <a:t>public void </a:t>
            </a:r>
            <a:r>
              <a:rPr lang="en-US" altLang="ja-JP" sz="2000" dirty="0" err="1"/>
              <a:t>actionPerformed</a:t>
            </a:r>
            <a:r>
              <a:rPr lang="en-US" altLang="ja-JP" sz="2000" dirty="0"/>
              <a:t>(</a:t>
            </a:r>
            <a:r>
              <a:rPr lang="en-US" altLang="ja-JP" sz="2000" dirty="0" err="1"/>
              <a:t>ActionEvent</a:t>
            </a:r>
            <a:r>
              <a:rPr lang="en-US" altLang="ja-JP" sz="2000" dirty="0"/>
              <a:t> </a:t>
            </a:r>
            <a:r>
              <a:rPr lang="en-US" altLang="ja-JP" sz="2000" dirty="0" err="1"/>
              <a:t>evt</a:t>
            </a:r>
            <a:r>
              <a:rPr lang="en-US" altLang="ja-JP" sz="2000" dirty="0" smtClean="0"/>
              <a:t>) {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if </a:t>
            </a:r>
            <a:r>
              <a:rPr lang="en-US" altLang="ja-JP" sz="2000" dirty="0"/>
              <a:t>(</a:t>
            </a:r>
            <a:r>
              <a:rPr lang="en-US" altLang="ja-JP" sz="2000" dirty="0" err="1"/>
              <a:t>evt.getSource</a:t>
            </a:r>
            <a:r>
              <a:rPr lang="en-US" altLang="ja-JP" sz="2000" dirty="0"/>
              <a:t>() == ok</a:t>
            </a:r>
            <a:r>
              <a:rPr lang="en-US" altLang="ja-JP" sz="2000" dirty="0" smtClean="0"/>
              <a:t>) {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    if </a:t>
            </a:r>
            <a:r>
              <a:rPr lang="en-US" altLang="ja-JP" sz="2000" dirty="0"/>
              <a:t>(</a:t>
            </a:r>
            <a:r>
              <a:rPr lang="en-US" altLang="ja-JP" sz="2000" dirty="0" err="1"/>
              <a:t>editor.getAbbrev</a:t>
            </a:r>
            <a:r>
              <a:rPr lang="en-US" altLang="ja-JP" sz="2000" dirty="0"/>
              <a:t>() == </a:t>
            </a:r>
            <a:r>
              <a:rPr lang="en-US" altLang="ja-JP" sz="2000" dirty="0" smtClean="0"/>
              <a:t>null  || </a:t>
            </a:r>
            <a:r>
              <a:rPr lang="en-US" altLang="ja-JP" sz="2000" dirty="0" err="1"/>
              <a:t>editor.getAbbrev</a:t>
            </a:r>
            <a:r>
              <a:rPr lang="en-US" altLang="ja-JP" sz="2000" dirty="0"/>
              <a:t>().length() == 0) {</a:t>
            </a:r>
          </a:p>
          <a:p>
            <a:pPr marL="0" indent="0">
              <a:buNone/>
            </a:pPr>
            <a:r>
              <a:rPr lang="en-US" altLang="ja-JP" sz="2400" b="1" dirty="0" smtClean="0">
                <a:solidFill>
                  <a:srgbClr val="FF0000"/>
                </a:solidFill>
              </a:rPr>
              <a:t>            </a:t>
            </a:r>
            <a:r>
              <a:rPr lang="en-US" altLang="ja-JP" sz="2400" b="1" dirty="0" err="1" smtClean="0">
                <a:solidFill>
                  <a:srgbClr val="FF0000"/>
                </a:solidFill>
              </a:rPr>
              <a:t>getToolkit</a:t>
            </a:r>
            <a:r>
              <a:rPr lang="en-US" altLang="ja-JP" sz="2400" b="1" dirty="0">
                <a:solidFill>
                  <a:srgbClr val="FF0000"/>
                </a:solidFill>
              </a:rPr>
              <a:t>().beep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();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2000" dirty="0" smtClean="0"/>
              <a:t>    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       return</a:t>
            </a:r>
            <a:r>
              <a:rPr lang="en-US" altLang="ja-JP" sz="2000" dirty="0"/>
              <a:t>;</a:t>
            </a:r>
          </a:p>
          <a:p>
            <a:pPr marL="0" indent="0">
              <a:buNone/>
            </a:pPr>
            <a:r>
              <a:rPr lang="en-US" altLang="ja-JP" sz="2000" dirty="0" smtClean="0"/>
              <a:t>        }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    if </a:t>
            </a:r>
            <a:r>
              <a:rPr lang="en-US" altLang="ja-JP" sz="2000" dirty="0"/>
              <a:t>(!</a:t>
            </a:r>
            <a:r>
              <a:rPr lang="en-US" altLang="ja-JP" sz="2000" dirty="0" err="1"/>
              <a:t>checkForExistingAbbrev</a:t>
            </a:r>
            <a:r>
              <a:rPr lang="en-US" altLang="ja-JP" sz="2000" dirty="0" smtClean="0"/>
              <a:t>()) return</a:t>
            </a:r>
            <a:r>
              <a:rPr lang="en-US" altLang="ja-JP" sz="2000" dirty="0"/>
              <a:t>;</a:t>
            </a:r>
          </a:p>
          <a:p>
            <a:pPr marL="0" indent="0">
              <a:buNone/>
            </a:pPr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isOK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= true;</a:t>
            </a:r>
          </a:p>
          <a:p>
            <a:pPr marL="0" indent="0">
              <a:buNone/>
            </a:pPr>
            <a:r>
              <a:rPr lang="en-US" altLang="ja-JP" sz="2000" dirty="0" smtClean="0"/>
              <a:t>        }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dispose</a:t>
            </a:r>
            <a:r>
              <a:rPr lang="en-US" altLang="ja-JP" sz="2000" dirty="0"/>
              <a:t>();</a:t>
            </a:r>
          </a:p>
          <a:p>
            <a:pPr marL="0" indent="0">
              <a:buNone/>
            </a:pPr>
            <a:r>
              <a:rPr lang="en-US" altLang="ja-JP" sz="2000" dirty="0" smtClean="0"/>
              <a:t>}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4283968" y="4509121"/>
            <a:ext cx="3960440" cy="43204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The argument of </a:t>
            </a:r>
            <a:r>
              <a:rPr lang="en-US" altLang="ja-JP" dirty="0" err="1" smtClean="0"/>
              <a:t>setText</a:t>
            </a:r>
            <a:r>
              <a:rPr lang="en-US" altLang="ja-JP" dirty="0" smtClean="0"/>
              <a:t>(String)</a:t>
            </a:r>
            <a:endParaRPr lang="en-US" altLang="ja-JP" dirty="0"/>
          </a:p>
        </p:txBody>
      </p:sp>
      <p:sp>
        <p:nvSpPr>
          <p:cNvPr id="7" name="角丸四角形 6"/>
          <p:cNvSpPr/>
          <p:nvPr/>
        </p:nvSpPr>
        <p:spPr>
          <a:xfrm>
            <a:off x="4283968" y="3789040"/>
            <a:ext cx="3960440" cy="36003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 </a:t>
            </a:r>
            <a:r>
              <a:rPr lang="en-US" altLang="ja-JP" dirty="0" err="1" smtClean="0"/>
              <a:t>JTextField.getText</a:t>
            </a:r>
            <a:r>
              <a:rPr lang="en-US" altLang="ja-JP" dirty="0" smtClean="0"/>
              <a:t>()</a:t>
            </a:r>
            <a:endParaRPr lang="en-US" altLang="ja-JP" dirty="0"/>
          </a:p>
        </p:txBody>
      </p:sp>
      <p:cxnSp>
        <p:nvCxnSpPr>
          <p:cNvPr id="11" name="直線矢印コネクタ 10"/>
          <p:cNvCxnSpPr>
            <a:stCxn id="7" idx="0"/>
          </p:cNvCxnSpPr>
          <p:nvPr/>
        </p:nvCxnSpPr>
        <p:spPr>
          <a:xfrm flipH="1" flipV="1">
            <a:off x="5996156" y="3284986"/>
            <a:ext cx="268032" cy="5040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stCxn id="6" idx="0"/>
            <a:endCxn id="7" idx="2"/>
          </p:cNvCxnSpPr>
          <p:nvPr/>
        </p:nvCxnSpPr>
        <p:spPr>
          <a:xfrm flipV="1">
            <a:off x="6264188" y="4149079"/>
            <a:ext cx="0" cy="3600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角丸四角形 27"/>
          <p:cNvSpPr/>
          <p:nvPr/>
        </p:nvSpPr>
        <p:spPr>
          <a:xfrm>
            <a:off x="539552" y="6050396"/>
            <a:ext cx="396044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/>
              <a:t>AbbrevsOptionPane</a:t>
            </a:r>
            <a:r>
              <a:rPr lang="en-US" altLang="ja-JP" dirty="0" smtClean="0"/>
              <a:t>.</a:t>
            </a:r>
          </a:p>
          <a:p>
            <a:pPr algn="ctr"/>
            <a:r>
              <a:rPr lang="en-US" altLang="ja-JP" dirty="0" err="1" smtClean="0"/>
              <a:t>actionPerformed</a:t>
            </a:r>
            <a:r>
              <a:rPr lang="en-US" altLang="ja-JP" dirty="0" smtClean="0"/>
              <a:t> is called.</a:t>
            </a:r>
            <a:endParaRPr kumimoji="1" lang="ja-JP" altLang="en-US" dirty="0"/>
          </a:p>
        </p:txBody>
      </p:sp>
      <p:cxnSp>
        <p:nvCxnSpPr>
          <p:cNvPr id="31" name="直線矢印コネクタ 30"/>
          <p:cNvCxnSpPr>
            <a:stCxn id="38" idx="0"/>
            <a:endCxn id="6" idx="2"/>
          </p:cNvCxnSpPr>
          <p:nvPr/>
        </p:nvCxnSpPr>
        <p:spPr>
          <a:xfrm flipV="1">
            <a:off x="6264188" y="4941169"/>
            <a:ext cx="0" cy="4028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角丸四角形 37"/>
          <p:cNvSpPr/>
          <p:nvPr/>
        </p:nvSpPr>
        <p:spPr>
          <a:xfrm>
            <a:off x="4283968" y="5343999"/>
            <a:ext cx="3960440" cy="60528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The argument of </a:t>
            </a:r>
          </a:p>
          <a:p>
            <a:pPr algn="ctr"/>
            <a:r>
              <a:rPr lang="en-US" altLang="ja-JP" dirty="0" err="1" smtClean="0"/>
              <a:t>AbbrevEditor.setAbbrev</a:t>
            </a:r>
            <a:r>
              <a:rPr lang="en-US" altLang="ja-JP" dirty="0" smtClean="0"/>
              <a:t>(String)</a:t>
            </a:r>
            <a:endParaRPr lang="en-US" altLang="ja-JP" dirty="0"/>
          </a:p>
        </p:txBody>
      </p:sp>
      <p:cxnSp>
        <p:nvCxnSpPr>
          <p:cNvPr id="60" name="カギ線コネクタ 59"/>
          <p:cNvCxnSpPr>
            <a:stCxn id="28" idx="3"/>
            <a:endCxn id="38" idx="2"/>
          </p:cNvCxnSpPr>
          <p:nvPr/>
        </p:nvCxnSpPr>
        <p:spPr>
          <a:xfrm flipV="1">
            <a:off x="4499992" y="5949280"/>
            <a:ext cx="1764196" cy="425152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4900984" y="6161856"/>
            <a:ext cx="1095172" cy="369332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(omitted)</a:t>
            </a:r>
            <a:endParaRPr kumimoji="1" lang="ja-JP" altLang="en-US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331640" y="5733256"/>
            <a:ext cx="23647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“Add” Butto</a:t>
            </a:r>
            <a:r>
              <a:rPr lang="en-US" altLang="ja-JP" dirty="0" smtClean="0"/>
              <a:t>n Clicked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81054" y="1556792"/>
            <a:ext cx="8943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The correct answer is defined as a data-flow </a:t>
            </a:r>
            <a:r>
              <a:rPr lang="en-US" altLang="ja-JP" sz="2800" dirty="0" err="1" smtClean="0"/>
              <a:t>subgraph</a:t>
            </a:r>
            <a:r>
              <a:rPr lang="en-US" altLang="ja-JP" sz="2800" dirty="0" smtClean="0"/>
              <a:t>.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6705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8" grpId="0" animBg="1"/>
      <p:bldP spid="38" grpId="0" animBg="1"/>
      <p:bldP spid="61" grpId="0" animBg="1"/>
      <p:bldP spid="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Research Background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kumimoji="1" lang="en-US" altLang="ja-JP" dirty="0" smtClean="0"/>
              <a:t>Developers often read source code </a:t>
            </a:r>
            <a:r>
              <a:rPr lang="en-US" altLang="ja-JP" dirty="0" smtClean="0"/>
              <a:t>written by other developers.</a:t>
            </a:r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smtClean="0"/>
              <a:t>Software Inspection: </a:t>
            </a:r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to find potential problems</a:t>
            </a:r>
          </a:p>
          <a:p>
            <a:pPr marL="457200" lvl="1" indent="0">
              <a:buNone/>
            </a:pPr>
            <a:endParaRPr lang="en-US" altLang="ja-JP" dirty="0" smtClean="0"/>
          </a:p>
          <a:p>
            <a:pPr lvl="1"/>
            <a:r>
              <a:rPr lang="en-US" altLang="ja-JP" dirty="0" smtClean="0"/>
              <a:t>Code Search: </a:t>
            </a:r>
          </a:p>
          <a:p>
            <a:pPr marL="457200" lvl="1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to find reusable components </a:t>
            </a:r>
          </a:p>
          <a:p>
            <a:pPr marL="457200" lvl="1" indent="0">
              <a:buNone/>
            </a:pPr>
            <a:r>
              <a:rPr kumimoji="1" lang="en-US" altLang="ja-JP" dirty="0"/>
              <a:t>	</a:t>
            </a:r>
            <a:r>
              <a:rPr kumimoji="1" lang="en-US" altLang="ja-JP" dirty="0" smtClean="0"/>
              <a:t>in a software repository.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pic>
        <p:nvPicPr>
          <p:cNvPr id="5" name="Picture 6" descr="C:\Documents and Settings\ishio\Local Settings\Temporary Internet Files\Content.IE5\OXMRKLQF\MC9002953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816932"/>
            <a:ext cx="2091842" cy="23402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02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Correctness of answer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34888" y="3861048"/>
            <a:ext cx="8229600" cy="2749964"/>
          </a:xfrm>
        </p:spPr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Score = </a:t>
            </a:r>
          </a:p>
          <a:p>
            <a:pPr marL="0" indent="0">
              <a:buNone/>
            </a:pPr>
            <a:r>
              <a:rPr kumimoji="1" lang="en-US" altLang="ja-JP" sz="2400" i="1" dirty="0" smtClean="0"/>
              <a:t>path(v1, m):	</a:t>
            </a:r>
            <a:r>
              <a:rPr kumimoji="1" lang="en-US" altLang="ja-JP" dirty="0" smtClean="0"/>
              <a:t>0.5 * (1 edge / 2 edges) +</a:t>
            </a:r>
          </a:p>
          <a:p>
            <a:pPr marL="0" indent="0">
              <a:buNone/>
            </a:pPr>
            <a:r>
              <a:rPr lang="en-US" altLang="ja-JP" sz="2400" i="1" dirty="0" smtClean="0"/>
              <a:t>path(v2, m):	</a:t>
            </a:r>
            <a:r>
              <a:rPr lang="en-US" altLang="ja-JP" dirty="0" smtClean="0"/>
              <a:t>0.5 * (2 edge / 2 edges) = 0.75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7" name="円/楕円 6"/>
          <p:cNvSpPr/>
          <p:nvPr/>
        </p:nvSpPr>
        <p:spPr>
          <a:xfrm>
            <a:off x="6372200" y="2070140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7164288" y="2924944"/>
            <a:ext cx="1080120" cy="432048"/>
          </a:xfrm>
          <a:prstGeom prst="ellipse">
            <a:avLst/>
          </a:prstGeom>
          <a:solidFill>
            <a:srgbClr val="EDF2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円/楕円 10"/>
          <p:cNvSpPr/>
          <p:nvPr/>
        </p:nvSpPr>
        <p:spPr>
          <a:xfrm>
            <a:off x="7164288" y="3861048"/>
            <a:ext cx="1080120" cy="432048"/>
          </a:xfrm>
          <a:prstGeom prst="ellipse">
            <a:avLst/>
          </a:prstGeom>
          <a:solidFill>
            <a:srgbClr val="EDF2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6" name="直線矢印コネクタ 15"/>
          <p:cNvCxnSpPr>
            <a:stCxn id="8" idx="4"/>
            <a:endCxn id="11" idx="0"/>
          </p:cNvCxnSpPr>
          <p:nvPr/>
        </p:nvCxnSpPr>
        <p:spPr>
          <a:xfrm>
            <a:off x="7704348" y="3356992"/>
            <a:ext cx="0" cy="504056"/>
          </a:xfrm>
          <a:prstGeom prst="straightConnector1">
            <a:avLst/>
          </a:prstGeom>
          <a:ln w="57150">
            <a:solidFill>
              <a:srgbClr val="CC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円/楕円 18"/>
          <p:cNvSpPr/>
          <p:nvPr/>
        </p:nvSpPr>
        <p:spPr>
          <a:xfrm>
            <a:off x="7956376" y="2060848"/>
            <a:ext cx="1080120" cy="432048"/>
          </a:xfrm>
          <a:prstGeom prst="ellipse">
            <a:avLst/>
          </a:prstGeom>
          <a:solidFill>
            <a:srgbClr val="EDF2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cxnSp>
        <p:nvCxnSpPr>
          <p:cNvPr id="23" name="直線矢印コネクタ 22"/>
          <p:cNvCxnSpPr>
            <a:stCxn id="19" idx="4"/>
            <a:endCxn id="8" idx="7"/>
          </p:cNvCxnSpPr>
          <p:nvPr/>
        </p:nvCxnSpPr>
        <p:spPr>
          <a:xfrm flipH="1">
            <a:off x="8086228" y="2492896"/>
            <a:ext cx="410208" cy="495320"/>
          </a:xfrm>
          <a:prstGeom prst="straightConnector1">
            <a:avLst/>
          </a:prstGeom>
          <a:ln w="57150">
            <a:solidFill>
              <a:srgbClr val="CC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7" idx="4"/>
            <a:endCxn id="8" idx="1"/>
          </p:cNvCxnSpPr>
          <p:nvPr/>
        </p:nvCxnSpPr>
        <p:spPr>
          <a:xfrm>
            <a:off x="6912260" y="2502188"/>
            <a:ext cx="410208" cy="4860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7551839" y="386104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658886" y="170080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v1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8244408" y="169151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v2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22697" y="2988216"/>
            <a:ext cx="5249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[Example</a:t>
            </a:r>
            <a:r>
              <a:rPr lang="en-US" altLang="ja-JP" sz="2400" dirty="0"/>
              <a:t>]</a:t>
            </a:r>
            <a:endParaRPr lang="en-US" altLang="ja-JP" sz="2400" dirty="0" smtClean="0"/>
          </a:p>
          <a:p>
            <a:r>
              <a:rPr lang="en-US" altLang="ja-JP" sz="2400" dirty="0" smtClean="0"/>
              <a:t>Correct Answer: V = {v1, v2}</a:t>
            </a:r>
            <a:endParaRPr kumimoji="1" lang="en-US" altLang="ja-JP" sz="2400" dirty="0" smtClean="0"/>
          </a:p>
          <a:p>
            <a:r>
              <a:rPr kumimoji="1" lang="en-US" altLang="ja-JP" sz="2400" dirty="0" smtClean="0"/>
              <a:t>A participant identified two red edges</a:t>
            </a:r>
            <a:r>
              <a:rPr lang="en-US" altLang="ja-JP" sz="2400" dirty="0"/>
              <a:t>.</a:t>
            </a:r>
            <a:endParaRPr kumimoji="1"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テキスト ボックス 31"/>
              <p:cNvSpPr txBox="1"/>
              <p:nvPr/>
            </p:nvSpPr>
            <p:spPr>
              <a:xfrm>
                <a:off x="539552" y="1772816"/>
                <a:ext cx="5558780" cy="9951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/>
                        </a:rPr>
                        <m:t>𝑆𝑐𝑜𝑟𝑒</m:t>
                      </m:r>
                      <m:r>
                        <a:rPr kumimoji="1" lang="pt-BR" altLang="ja-JP" sz="240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kumimoji="1" lang="pt-BR" altLang="ja-JP" sz="2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kumimoji="1" lang="en-US" altLang="ja-JP" sz="2400" i="1" smtClean="0">
                              <a:latin typeface="Cambria Math"/>
                            </a:rPr>
                            <m:t>𝑣</m:t>
                          </m:r>
                          <m:r>
                            <a:rPr lang="en-US" altLang="ja-JP" sz="2400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altLang="ja-JP" sz="2400" b="0" i="1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sub>
                        <m:sup/>
                        <m:e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𝑤𝑒𝑖𝑔h𝑡</m:t>
                          </m:r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(</m:t>
                          </m:r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𝑣</m:t>
                          </m:r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)</m:t>
                          </m:r>
                          <m:f>
                            <m:fPr>
                              <m:ctrlPr>
                                <a:rPr kumimoji="1" lang="pt-BR" altLang="ja-JP" sz="24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kumimoji="1" lang="pt-BR" altLang="ja-JP" sz="2400" i="1" smtClean="0">
                                  <a:latin typeface="Cambria Math"/>
                                  <a:ea typeface="Cambria Math"/>
                                </a:rPr>
                                <m:t>∩</m:t>
                              </m:r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𝑝𝑎𝑡h</m:t>
                              </m:r>
                              <m:d>
                                <m:dPr>
                                  <m:ctrlPr>
                                    <a:rPr kumimoji="1" lang="en-US" altLang="ja-JP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𝑣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</m:d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𝑝𝑎𝑡h</m:t>
                              </m:r>
                              <m:d>
                                <m:dPr>
                                  <m:ctrlPr>
                                    <a:rPr kumimoji="1" lang="en-US" altLang="ja-JP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𝑣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</m:d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32" name="テキスト ボックス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772816"/>
                <a:ext cx="5558780" cy="99514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762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71134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Average Score: </a:t>
            </a:r>
          </a:p>
          <a:p>
            <a:pPr marL="0" indent="0">
              <a:buNone/>
            </a:pPr>
            <a:r>
              <a:rPr lang="en-US" altLang="ja-JP" dirty="0" smtClean="0"/>
              <a:t>with tool:  0.83</a:t>
            </a:r>
          </a:p>
          <a:p>
            <a:pPr marL="0" indent="0">
              <a:buNone/>
            </a:pPr>
            <a:r>
              <a:rPr lang="en-US" altLang="ja-JP" dirty="0" smtClean="0"/>
              <a:t>w/o tool: 0.73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sz="2800" dirty="0" smtClean="0"/>
              <a:t>t-test (a=0.05) </a:t>
            </a:r>
          </a:p>
          <a:p>
            <a:pPr marL="0" indent="0">
              <a:buNone/>
            </a:pPr>
            <a:r>
              <a:rPr lang="en-US" altLang="ja-JP" sz="2800" dirty="0" smtClean="0"/>
              <a:t>shows the difference</a:t>
            </a:r>
          </a:p>
          <a:p>
            <a:pPr marL="0" indent="0">
              <a:buNone/>
            </a:pPr>
            <a:r>
              <a:rPr lang="en-US" altLang="ja-JP" sz="2800" dirty="0" smtClean="0"/>
              <a:t>is significant</a:t>
            </a:r>
            <a:r>
              <a:rPr lang="en-US" altLang="ja-JP" sz="2800" dirty="0"/>
              <a:t>.</a:t>
            </a:r>
            <a:endParaRPr lang="en-US" altLang="ja-JP" sz="2800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  <p:sp>
        <p:nvSpPr>
          <p:cNvPr id="7" name="正方形/長方形 6"/>
          <p:cNvSpPr/>
          <p:nvPr/>
        </p:nvSpPr>
        <p:spPr>
          <a:xfrm>
            <a:off x="4355976" y="5564222"/>
            <a:ext cx="4536504" cy="480561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with Tool          without tool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0988" y="2060848"/>
            <a:ext cx="5143500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86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Observation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ja-JP" sz="3200" dirty="0" smtClean="0"/>
              <a:t>No </a:t>
            </a:r>
            <a:r>
              <a:rPr lang="en-US" altLang="ja-JP" sz="3200" dirty="0"/>
              <a:t>problem caused by infeasible paths.</a:t>
            </a:r>
          </a:p>
          <a:p>
            <a:pPr lvl="1"/>
            <a:r>
              <a:rPr lang="en-US" altLang="ja-JP" dirty="0" smtClean="0"/>
              <a:t>Participants might manually investigate meaningful paths in the interactive view.</a:t>
            </a:r>
          </a:p>
          <a:p>
            <a:pPr lvl="1"/>
            <a:r>
              <a:rPr lang="en-US" altLang="ja-JP" dirty="0" smtClean="0"/>
              <a:t>We need to evaluate how infeasible paths affect automated analysis.</a:t>
            </a:r>
          </a:p>
          <a:p>
            <a:pPr lvl="1"/>
            <a:endParaRPr lang="en-US" altLang="ja-JP" sz="1600" dirty="0" smtClean="0"/>
          </a:p>
          <a:p>
            <a:r>
              <a:rPr lang="en-US" altLang="ja-JP" dirty="0"/>
              <a:t>Detailed Analysis is still </a:t>
            </a:r>
            <a:r>
              <a:rPr lang="en-US" altLang="ja-JP" dirty="0" smtClean="0"/>
              <a:t>ongoing.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428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Related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altLang="ja-JP" dirty="0" smtClean="0"/>
              <a:t>Execution-After </a:t>
            </a:r>
            <a:r>
              <a:rPr lang="en-US" altLang="ja-JP" dirty="0"/>
              <a:t>Relation </a:t>
            </a:r>
            <a:r>
              <a:rPr lang="en-US" altLang="ja-JP" sz="2400" dirty="0"/>
              <a:t>[</a:t>
            </a:r>
            <a:r>
              <a:rPr lang="en-US" altLang="ja-JP" sz="2400" dirty="0" err="1" smtClean="0"/>
              <a:t>Beszédes</a:t>
            </a:r>
            <a:r>
              <a:rPr lang="en-US" altLang="ja-JP" sz="2400" dirty="0" smtClean="0"/>
              <a:t>, ICSM2007]</a:t>
            </a:r>
            <a:endParaRPr lang="en-US" altLang="ja-JP" dirty="0"/>
          </a:p>
          <a:p>
            <a:pPr lvl="1"/>
            <a:r>
              <a:rPr lang="en-US" altLang="ja-JP" dirty="0" smtClean="0"/>
              <a:t>Control-flow based approximation of SDG </a:t>
            </a:r>
          </a:p>
          <a:p>
            <a:endParaRPr lang="en-US" altLang="ja-JP" dirty="0" smtClean="0"/>
          </a:p>
          <a:p>
            <a:r>
              <a:rPr lang="en-US" altLang="ja-JP" dirty="0" err="1" smtClean="0"/>
              <a:t>GrouMiner</a:t>
            </a:r>
            <a:r>
              <a:rPr lang="en-US" altLang="ja-JP" dirty="0" smtClean="0"/>
              <a:t> </a:t>
            </a:r>
            <a:r>
              <a:rPr lang="en-US" altLang="ja-JP" sz="2400" dirty="0" smtClean="0"/>
              <a:t>[Nguyen, FSE2009]</a:t>
            </a:r>
            <a:r>
              <a:rPr lang="en-US" altLang="ja-JP" dirty="0" smtClean="0"/>
              <a:t> </a:t>
            </a:r>
          </a:p>
          <a:p>
            <a:pPr lvl="1"/>
            <a:r>
              <a:rPr lang="en-US" altLang="ja-JP" sz="2400" dirty="0" smtClean="0"/>
              <a:t>API Usage Mining based on Graph Mining</a:t>
            </a:r>
          </a:p>
          <a:p>
            <a:pPr lvl="1"/>
            <a:r>
              <a:rPr lang="en-US" altLang="ja-JP" sz="2400" dirty="0" smtClean="0"/>
              <a:t>Each method is translated to a “</a:t>
            </a:r>
            <a:r>
              <a:rPr lang="en-US" altLang="ja-JP" sz="2400" dirty="0" err="1" smtClean="0"/>
              <a:t>groum</a:t>
            </a:r>
            <a:r>
              <a:rPr lang="en-US" altLang="ja-JP" sz="2400" dirty="0" smtClean="0"/>
              <a:t>” that approximates control- and data-flow.</a:t>
            </a:r>
          </a:p>
          <a:p>
            <a:pPr lvl="2"/>
            <a:r>
              <a:rPr lang="en-US" altLang="ja-JP" sz="2000" dirty="0" smtClean="0"/>
              <a:t>Intra-procedural analysis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756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kumimoji="1" lang="en-US" altLang="ja-JP" dirty="0" smtClean="0"/>
              <a:t>Simplified data-flow analysis</a:t>
            </a:r>
          </a:p>
          <a:p>
            <a:pPr lvl="1"/>
            <a:r>
              <a:rPr lang="en-US" altLang="ja-JP" dirty="0" smtClean="0"/>
              <a:t>Much faster than regular dependence analysis</a:t>
            </a:r>
          </a:p>
          <a:p>
            <a:pPr lvl="1"/>
            <a:r>
              <a:rPr lang="en-US" altLang="ja-JP" dirty="0" smtClean="0"/>
              <a:t>The analysis may generate infeasible paths, but it is still effective.</a:t>
            </a:r>
          </a:p>
          <a:p>
            <a:pPr lvl="1"/>
            <a:endParaRPr kumimoji="1" lang="en-US" altLang="ja-JP" dirty="0"/>
          </a:p>
          <a:p>
            <a:r>
              <a:rPr lang="en-US" altLang="ja-JP" dirty="0" smtClean="0"/>
              <a:t>Future Work</a:t>
            </a:r>
          </a:p>
          <a:p>
            <a:pPr lvl="1"/>
            <a:r>
              <a:rPr lang="en-US" altLang="ja-JP" dirty="0"/>
              <a:t>Detailed </a:t>
            </a:r>
            <a:r>
              <a:rPr lang="en-US" altLang="ja-JP" dirty="0" smtClean="0"/>
              <a:t>analysis on the result</a:t>
            </a:r>
            <a:endParaRPr lang="en-US" altLang="ja-JP" dirty="0"/>
          </a:p>
          <a:p>
            <a:pPr lvl="1"/>
            <a:r>
              <a:rPr lang="en-US" altLang="ja-JP" dirty="0" smtClean="0"/>
              <a:t>A replicated study with industrial developers</a:t>
            </a:r>
          </a:p>
          <a:p>
            <a:pPr lvl="1"/>
            <a:r>
              <a:rPr lang="en-US" altLang="ja-JP" dirty="0" smtClean="0"/>
              <a:t>Comparison with Program Slicing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299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417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Threats to Validity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Just a single case study.</a:t>
            </a:r>
          </a:p>
          <a:p>
            <a:r>
              <a:rPr lang="en-US" altLang="ja-JP" dirty="0" smtClean="0"/>
              <a:t>The effectiveness of an interactive view is included in the study.</a:t>
            </a:r>
          </a:p>
          <a:p>
            <a:r>
              <a:rPr lang="en-US" altLang="ja-JP" dirty="0" smtClean="0"/>
              <a:t>Score definition is fair?</a:t>
            </a:r>
          </a:p>
          <a:p>
            <a:r>
              <a:rPr kumimoji="1" lang="en-US" altLang="ja-JP" dirty="0" smtClean="0"/>
              <a:t>t-test assumes normal distribution of score.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2392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Program slicing is promising 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Program slicing has been applied to debugging and program comprehension.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en-US" altLang="ja-JP" dirty="0" smtClean="0"/>
              <a:t>We implemented a program slicing tool for Java based on Soot framework.</a:t>
            </a:r>
          </a:p>
          <a:p>
            <a:pPr lvl="1"/>
            <a:endParaRPr lang="en-US" altLang="ja-JP" dirty="0" smtClean="0"/>
          </a:p>
          <a:p>
            <a:pPr marL="914400" lvl="2" indent="0">
              <a:buNone/>
            </a:pPr>
            <a:r>
              <a:rPr lang="en-US" altLang="ja-JP" dirty="0" smtClean="0"/>
              <a:t>Soot is a Java </a:t>
            </a:r>
            <a:r>
              <a:rPr lang="en-US" altLang="ja-JP" dirty="0" err="1" smtClean="0"/>
              <a:t>bytecode</a:t>
            </a:r>
            <a:r>
              <a:rPr lang="en-US" altLang="ja-JP" dirty="0" smtClean="0"/>
              <a:t> analysis framework developed by McGill University.</a:t>
            </a:r>
            <a:r>
              <a:rPr lang="en-US" altLang="ja-JP" dirty="0"/>
              <a:t>	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4562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… but, not so effective</a:t>
            </a:r>
            <a:r>
              <a:rPr lang="en-US" altLang="ja-JP" dirty="0" smtClean="0"/>
              <a:t>?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US" altLang="ja-JP" dirty="0" smtClean="0"/>
              <a:t>The slicing tool takes </a:t>
            </a:r>
            <a:r>
              <a:rPr lang="en-US" altLang="ja-JP" b="1" dirty="0" smtClean="0">
                <a:solidFill>
                  <a:srgbClr val="FF0000"/>
                </a:solidFill>
              </a:rPr>
              <a:t>40 </a:t>
            </a:r>
            <a:r>
              <a:rPr lang="en-US" altLang="ja-JP" b="1" dirty="0">
                <a:solidFill>
                  <a:srgbClr val="FF0000"/>
                </a:solidFill>
              </a:rPr>
              <a:t>minutes</a:t>
            </a:r>
            <a:r>
              <a:rPr lang="en-US" altLang="ja-JP" dirty="0"/>
              <a:t> to construct SDG for </a:t>
            </a:r>
            <a:r>
              <a:rPr lang="en-US" altLang="ja-JP" dirty="0" err="1" smtClean="0"/>
              <a:t>JEdit</a:t>
            </a:r>
            <a:r>
              <a:rPr lang="en-US" altLang="ja-JP" dirty="0" smtClean="0"/>
              <a:t> 4.2 (140 </a:t>
            </a:r>
            <a:r>
              <a:rPr lang="en-US" altLang="ja-JP" dirty="0"/>
              <a:t>KLOC</a:t>
            </a:r>
            <a:r>
              <a:rPr lang="en-US" altLang="ja-JP" dirty="0" smtClean="0"/>
              <a:t>).</a:t>
            </a:r>
          </a:p>
          <a:p>
            <a:pPr lvl="1"/>
            <a:r>
              <a:rPr lang="en-US" altLang="ja-JP" dirty="0" smtClean="0"/>
              <a:t>few </a:t>
            </a:r>
            <a:r>
              <a:rPr lang="en-US" altLang="ja-JP" dirty="0"/>
              <a:t>seconds to compute a program </a:t>
            </a:r>
            <a:r>
              <a:rPr lang="en-US" altLang="ja-JP" dirty="0" smtClean="0"/>
              <a:t>slice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Developers in a company said:</a:t>
            </a:r>
          </a:p>
          <a:p>
            <a:pPr marL="0" indent="0">
              <a:buNone/>
            </a:pPr>
            <a:r>
              <a:rPr lang="en-US" altLang="ja-JP" dirty="0" smtClean="0"/>
              <a:t>    “It </a:t>
            </a:r>
            <a:r>
              <a:rPr lang="en-US" altLang="ja-JP" dirty="0"/>
              <a:t>is much faster than </a:t>
            </a:r>
            <a:r>
              <a:rPr lang="en-US" altLang="ja-JP" dirty="0" smtClean="0"/>
              <a:t>our previous tool!”</a:t>
            </a:r>
          </a:p>
          <a:p>
            <a:pPr marL="0" indent="0">
              <a:buNone/>
            </a:pPr>
            <a:r>
              <a:rPr lang="en-US" altLang="ja-JP" dirty="0" smtClean="0"/>
              <a:t>    but “</a:t>
            </a:r>
            <a:r>
              <a:rPr lang="en-US" altLang="ja-JP" dirty="0" smtClean="0">
                <a:solidFill>
                  <a:srgbClr val="FF0000"/>
                </a:solidFill>
              </a:rPr>
              <a:t>it </a:t>
            </a:r>
            <a:r>
              <a:rPr lang="en-US" altLang="ja-JP" dirty="0" smtClean="0">
                <a:solidFill>
                  <a:srgbClr val="FF0000"/>
                </a:solidFill>
              </a:rPr>
              <a:t>is still impractical for daily work.</a:t>
            </a:r>
            <a:r>
              <a:rPr lang="en-US" altLang="ja-JP" dirty="0" smtClean="0"/>
              <a:t>”</a:t>
            </a:r>
          </a:p>
          <a:p>
            <a:pPr lvl="2"/>
            <a:r>
              <a:rPr lang="en-US" altLang="ja-JP" dirty="0" smtClean="0"/>
              <a:t>Their source code is frequently updated.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696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sz="2800" dirty="0" smtClean="0"/>
              <a:t>Our Approach: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en-US" altLang="ja-JP" sz="4000" dirty="0" smtClean="0"/>
              <a:t>  Simplified Data-flow Analysis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3600" b="1" dirty="0" smtClean="0"/>
              <a:t>Imprecise</a:t>
            </a:r>
            <a:r>
              <a:rPr lang="en-US" altLang="ja-JP" sz="3600" b="1" dirty="0"/>
              <a:t>, but </a:t>
            </a:r>
            <a:r>
              <a:rPr lang="en-US" altLang="ja-JP" sz="3600" b="1" dirty="0" smtClean="0"/>
              <a:t>efficient 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kumimoji="1" lang="en-US" altLang="ja-JP" b="1" dirty="0" smtClean="0">
                <a:solidFill>
                  <a:srgbClr val="00B050"/>
                </a:solidFill>
              </a:rPr>
              <a:t>Control-flow insensitive</a:t>
            </a:r>
            <a:endParaRPr lang="en-US" altLang="ja-JP" sz="28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altLang="ja-JP" sz="28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ja-JP" sz="2800" b="1" dirty="0" smtClean="0">
                <a:solidFill>
                  <a:srgbClr val="00B050"/>
                </a:solidFill>
              </a:rPr>
              <a:t>	</a:t>
            </a:r>
            <a:r>
              <a:rPr lang="en-US" altLang="ja-JP" sz="2800" dirty="0" smtClean="0"/>
              <a:t>Object insensitive</a:t>
            </a:r>
            <a:endParaRPr lang="en-US" altLang="ja-JP" sz="2800" dirty="0"/>
          </a:p>
          <a:p>
            <a:pPr marL="0" indent="0">
              <a:buNone/>
            </a:pPr>
            <a:endParaRPr kumimoji="1" lang="en-US" altLang="ja-JP" sz="2800" dirty="0" smtClean="0"/>
          </a:p>
          <a:p>
            <a:pPr marL="0" indent="0">
              <a:buNone/>
            </a:pPr>
            <a:r>
              <a:rPr kumimoji="1" lang="en-US" altLang="ja-JP" sz="2800" dirty="0" smtClean="0"/>
              <a:t>	Inter-procedural</a:t>
            </a:r>
          </a:p>
          <a:p>
            <a:endParaRPr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16016" y="5626234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Target: Java Programs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6471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Variable Data-flow Graph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A directed graph</a:t>
            </a:r>
          </a:p>
          <a:p>
            <a:r>
              <a:rPr lang="en-US" altLang="ja-JP" sz="2800" dirty="0" smtClean="0"/>
              <a:t>Node: variable, statement</a:t>
            </a:r>
          </a:p>
          <a:p>
            <a:r>
              <a:rPr lang="en-US" altLang="ja-JP" sz="2800" dirty="0" smtClean="0"/>
              <a:t>Edge: </a:t>
            </a:r>
            <a:r>
              <a:rPr lang="en-US" altLang="ja-JP" sz="2800" dirty="0" err="1" smtClean="0"/>
              <a:t>apporximated</a:t>
            </a:r>
            <a:r>
              <a:rPr lang="en-US" altLang="ja-JP" sz="2800" dirty="0" smtClean="0"/>
              <a:t> control- and data-flow</a:t>
            </a:r>
          </a:p>
          <a:p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We directly extract </a:t>
            </a:r>
            <a:r>
              <a:rPr lang="en-US" altLang="ja-JP" sz="2800" dirty="0" smtClean="0"/>
              <a:t>a data-flow graph from AST.</a:t>
            </a:r>
          </a:p>
          <a:p>
            <a:pPr lvl="1"/>
            <a:r>
              <a:rPr lang="en-US" altLang="ja-JP" sz="2400" dirty="0" smtClean="0"/>
              <a:t>without a control-flow graph</a:t>
            </a:r>
          </a:p>
          <a:p>
            <a:pPr marL="0" indent="0">
              <a:buNone/>
            </a:pPr>
            <a:endParaRPr lang="en-US" altLang="ja-JP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991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Data-flow Extraction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15616" y="3356992"/>
            <a:ext cx="7725544" cy="936104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A </a:t>
            </a:r>
            <a:r>
              <a:rPr lang="en-US" altLang="ja-JP" dirty="0"/>
              <a:t>statement “a = b + c;” is translated to: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5" name="角丸四角形 4"/>
          <p:cNvSpPr/>
          <p:nvPr/>
        </p:nvSpPr>
        <p:spPr>
          <a:xfrm>
            <a:off x="3779912" y="4437112"/>
            <a:ext cx="2016224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&lt;&lt;Statement&gt;&gt;</a:t>
            </a:r>
            <a:endParaRPr lang="en-US" altLang="ja-JP" dirty="0"/>
          </a:p>
          <a:p>
            <a:pPr algn="ctr"/>
            <a:r>
              <a:rPr kumimoji="1" lang="en-US" altLang="ja-JP" sz="3200" dirty="0" smtClean="0"/>
              <a:t>a = b + c;</a:t>
            </a: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3131840" y="465313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>
            <a:off x="5796136" y="494116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円/楕円 7"/>
          <p:cNvSpPr/>
          <p:nvPr/>
        </p:nvSpPr>
        <p:spPr>
          <a:xfrm>
            <a:off x="1223628" y="4293096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b</a:t>
            </a:r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6444208" y="4553339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r>
              <a:rPr lang="en-US" altLang="ja-JP" sz="3200" dirty="0" smtClean="0"/>
              <a:t>a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59832" y="422108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96136" y="450912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2" name="円/楕円 11"/>
          <p:cNvSpPr/>
          <p:nvPr/>
        </p:nvSpPr>
        <p:spPr>
          <a:xfrm>
            <a:off x="1259632" y="5301208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c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>
            <a:stCxn id="12" idx="7"/>
          </p:cNvCxnSpPr>
          <p:nvPr/>
        </p:nvCxnSpPr>
        <p:spPr>
          <a:xfrm flipV="1">
            <a:off x="2888393" y="5301208"/>
            <a:ext cx="891519" cy="1159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2915816" y="501317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95536" y="1556792"/>
            <a:ext cx="75608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altLang="ja-JP" sz="1600" i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n-US" altLang="ja-JP" sz="3600" i="1" dirty="0">
                <a:latin typeface="Bookman Old Style" pitchFamily="18" charset="0"/>
              </a:rPr>
              <a:t>		lhs</a:t>
            </a:r>
            <a:r>
              <a:rPr lang="en-US" altLang="ja-JP" sz="3600" dirty="0"/>
              <a:t> = </a:t>
            </a:r>
            <a:r>
              <a:rPr lang="en-US" altLang="ja-JP" sz="3600" i="1" dirty="0" err="1">
                <a:latin typeface="Bookman Old Style" pitchFamily="18" charset="0"/>
              </a:rPr>
              <a:t>rhs</a:t>
            </a:r>
            <a:r>
              <a:rPr lang="en-US" altLang="ja-JP" sz="3600" dirty="0"/>
              <a:t>;  </a:t>
            </a:r>
            <a:r>
              <a:rPr lang="en-US" altLang="ja-JP" sz="2400" dirty="0"/>
              <a:t>is regarded as</a:t>
            </a:r>
          </a:p>
          <a:p>
            <a:pPr marL="0" indent="0">
              <a:buNone/>
            </a:pPr>
            <a:r>
              <a:rPr lang="en-US" altLang="ja-JP" sz="3600" i="1" dirty="0">
                <a:latin typeface="Bookman Old Style" pitchFamily="18" charset="0"/>
              </a:rPr>
              <a:t>		</a:t>
            </a:r>
            <a:r>
              <a:rPr lang="en-US" altLang="ja-JP" sz="2800" dirty="0" smtClean="0">
                <a:latin typeface="+mn-lt"/>
              </a:rPr>
              <a:t>a dataflow</a:t>
            </a:r>
            <a:r>
              <a:rPr lang="en-US" altLang="ja-JP" sz="3600" i="1" dirty="0" smtClean="0">
                <a:latin typeface="Bookman Old Style" pitchFamily="18" charset="0"/>
              </a:rPr>
              <a:t> </a:t>
            </a:r>
            <a:r>
              <a:rPr lang="en-US" altLang="ja-JP" sz="3600" i="1" dirty="0" err="1" smtClean="0">
                <a:latin typeface="Bookman Old Style" pitchFamily="18" charset="0"/>
              </a:rPr>
              <a:t>rhs</a:t>
            </a:r>
            <a:r>
              <a:rPr lang="en-US" altLang="ja-JP" sz="3600" i="1" dirty="0" smtClean="0">
                <a:latin typeface="Bookman Old Style" pitchFamily="18" charset="0"/>
              </a:rPr>
              <a:t> </a:t>
            </a:r>
            <a:r>
              <a:rPr lang="en-US" altLang="ja-JP" sz="2800" dirty="0" smtClean="0">
                <a:latin typeface="+mn-lt"/>
                <a:sym typeface="Wingdings" pitchFamily="2" charset="2"/>
              </a:rPr>
              <a:t></a:t>
            </a:r>
            <a:r>
              <a:rPr lang="en-US" altLang="ja-JP" sz="3600" i="1" dirty="0" smtClean="0">
                <a:latin typeface="Bookman Old Style" pitchFamily="18" charset="0"/>
              </a:rPr>
              <a:t> lhs.</a:t>
            </a:r>
            <a:endParaRPr lang="en-US" altLang="ja-JP" sz="3600" i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5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Control-flow Insensitivity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215406"/>
            <a:ext cx="8435280" cy="1645642"/>
          </a:xfrm>
        </p:spPr>
        <p:txBody>
          <a:bodyPr/>
          <a:lstStyle/>
          <a:p>
            <a:pPr marL="0" indent="0"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lang="en-US" altLang="ja-JP" sz="1100" dirty="0" smtClean="0"/>
          </a:p>
          <a:p>
            <a:pPr marL="400050" lvl="1" indent="0">
              <a:buNone/>
            </a:pPr>
            <a:r>
              <a:rPr lang="en-US" altLang="ja-JP" dirty="0" smtClean="0"/>
              <a:t>(a)  X = Y;                 	(b) Y = Z;</a:t>
            </a:r>
          </a:p>
          <a:p>
            <a:pPr marL="400050" lvl="1" indent="0">
              <a:buNone/>
            </a:pPr>
            <a:r>
              <a:rPr lang="en-US" altLang="ja-JP" dirty="0" smtClean="0"/>
              <a:t>(b)  Y = Z;                 	(a) X = Y;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5" name="角丸四角形 4"/>
          <p:cNvSpPr/>
          <p:nvPr/>
        </p:nvSpPr>
        <p:spPr>
          <a:xfrm>
            <a:off x="5724128" y="4326195"/>
            <a:ext cx="1512168" cy="84957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&lt;&lt;Statement&gt;&gt;</a:t>
            </a:r>
            <a:endParaRPr lang="en-US" altLang="ja-JP" sz="1600" dirty="0"/>
          </a:p>
          <a:p>
            <a:pPr algn="ctr"/>
            <a:r>
              <a:rPr kumimoji="1" lang="en-US" altLang="ja-JP" sz="3200" dirty="0" smtClean="0"/>
              <a:t>X = Y;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7740352" y="4335487"/>
            <a:ext cx="1331640" cy="84028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&lt;&lt;Variable&gt;&gt;</a:t>
            </a:r>
            <a:endParaRPr lang="en-US" altLang="ja-JP" sz="1400" dirty="0"/>
          </a:p>
          <a:p>
            <a:pPr algn="ctr"/>
            <a:r>
              <a:rPr kumimoji="1" lang="en-US" altLang="ja-JP" sz="3200" dirty="0" smtClean="0"/>
              <a:t>X</a:t>
            </a:r>
          </a:p>
        </p:txBody>
      </p:sp>
      <p:cxnSp>
        <p:nvCxnSpPr>
          <p:cNvPr id="8" name="直線矢印コネクタ 7"/>
          <p:cNvCxnSpPr>
            <a:stCxn id="5" idx="3"/>
            <a:endCxn id="7" idx="1"/>
          </p:cNvCxnSpPr>
          <p:nvPr/>
        </p:nvCxnSpPr>
        <p:spPr>
          <a:xfrm>
            <a:off x="7236296" y="4750982"/>
            <a:ext cx="504056" cy="46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角丸四角形 9"/>
          <p:cNvSpPr/>
          <p:nvPr/>
        </p:nvSpPr>
        <p:spPr>
          <a:xfrm>
            <a:off x="107504" y="4314755"/>
            <a:ext cx="1368152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&lt;&lt;Variable&gt;&gt;</a:t>
            </a:r>
            <a:endParaRPr lang="en-US" altLang="ja-JP" sz="1400" dirty="0"/>
          </a:p>
          <a:p>
            <a:pPr algn="ctr"/>
            <a:r>
              <a:rPr lang="en-US" altLang="ja-JP" sz="3200" dirty="0"/>
              <a:t>Z</a:t>
            </a:r>
            <a:endParaRPr kumimoji="1" lang="en-US" altLang="ja-JP" sz="3200" dirty="0" smtClean="0"/>
          </a:p>
        </p:txBody>
      </p:sp>
      <p:sp>
        <p:nvSpPr>
          <p:cNvPr id="11" name="角丸四角形 10"/>
          <p:cNvSpPr/>
          <p:nvPr/>
        </p:nvSpPr>
        <p:spPr>
          <a:xfrm>
            <a:off x="1979712" y="4311672"/>
            <a:ext cx="1512168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&lt;&lt;Statement&gt;&gt;</a:t>
            </a:r>
            <a:endParaRPr lang="en-US" altLang="ja-JP" sz="1400" dirty="0"/>
          </a:p>
          <a:p>
            <a:pPr algn="ctr"/>
            <a:r>
              <a:rPr kumimoji="1" lang="en-US" altLang="ja-JP" sz="3200" dirty="0" smtClean="0"/>
              <a:t>Y = Z;</a:t>
            </a:r>
          </a:p>
        </p:txBody>
      </p:sp>
      <p:cxnSp>
        <p:nvCxnSpPr>
          <p:cNvPr id="12" name="直線矢印コネクタ 11"/>
          <p:cNvCxnSpPr>
            <a:stCxn id="10" idx="3"/>
            <a:endCxn id="11" idx="1"/>
          </p:cNvCxnSpPr>
          <p:nvPr/>
        </p:nvCxnSpPr>
        <p:spPr>
          <a:xfrm flipV="1">
            <a:off x="1475656" y="4743720"/>
            <a:ext cx="504056" cy="30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11" idx="3"/>
            <a:endCxn id="36" idx="1"/>
          </p:cNvCxnSpPr>
          <p:nvPr/>
        </p:nvCxnSpPr>
        <p:spPr>
          <a:xfrm>
            <a:off x="3491880" y="474372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角丸四角形 35"/>
          <p:cNvSpPr/>
          <p:nvPr/>
        </p:nvSpPr>
        <p:spPr>
          <a:xfrm>
            <a:off x="3923928" y="4311672"/>
            <a:ext cx="1368152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&lt;&lt;Variable&gt;&gt;</a:t>
            </a:r>
            <a:endParaRPr lang="en-US" altLang="ja-JP" sz="1400" dirty="0"/>
          </a:p>
          <a:p>
            <a:pPr algn="ctr"/>
            <a:r>
              <a:rPr kumimoji="1" lang="en-US" altLang="ja-JP" sz="3200" dirty="0" smtClean="0"/>
              <a:t>Y</a:t>
            </a:r>
          </a:p>
        </p:txBody>
      </p:sp>
      <p:cxnSp>
        <p:nvCxnSpPr>
          <p:cNvPr id="40" name="直線矢印コネクタ 39"/>
          <p:cNvCxnSpPr>
            <a:stCxn id="36" idx="3"/>
            <a:endCxn id="5" idx="1"/>
          </p:cNvCxnSpPr>
          <p:nvPr/>
        </p:nvCxnSpPr>
        <p:spPr>
          <a:xfrm>
            <a:off x="5292080" y="4743720"/>
            <a:ext cx="432048" cy="72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5292080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(a)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236296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(a)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475656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(b)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457134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(b)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08116" y="5733256"/>
            <a:ext cx="7680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The transitive path Z </a:t>
            </a:r>
            <a:r>
              <a:rPr lang="en-US" altLang="ja-JP" sz="2400" dirty="0" smtClean="0">
                <a:sym typeface="Wingdings" pitchFamily="2" charset="2"/>
              </a:rPr>
              <a:t> X is infeasible for the left code.</a:t>
            </a:r>
          </a:p>
        </p:txBody>
      </p:sp>
      <p:sp>
        <p:nvSpPr>
          <p:cNvPr id="9" name="左カーブ矢印 8"/>
          <p:cNvSpPr/>
          <p:nvPr/>
        </p:nvSpPr>
        <p:spPr>
          <a:xfrm>
            <a:off x="6804248" y="2892077"/>
            <a:ext cx="360040" cy="648072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308304" y="2820069"/>
            <a:ext cx="1492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</a:p>
          <a:p>
            <a:r>
              <a:rPr lang="en-US" altLang="ja-JP" dirty="0" smtClean="0"/>
              <a:t>Dependence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843808" y="2892077"/>
            <a:ext cx="1492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No Data</a:t>
            </a:r>
          </a:p>
          <a:p>
            <a:r>
              <a:rPr lang="en-US" altLang="ja-JP" dirty="0" smtClean="0"/>
              <a:t>Dependence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971600" y="1815207"/>
            <a:ext cx="7604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The same graph may be extracted from different code.</a:t>
            </a:r>
            <a:endParaRPr lang="en-US" altLang="ja-JP" sz="24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51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 smtClean="0"/>
              <a:t>Approximated Control-Dependence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An </a:t>
            </a:r>
            <a:r>
              <a:rPr lang="en-US" altLang="ja-JP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altLang="ja-JP" dirty="0"/>
              <a:t> statement controls its </a:t>
            </a:r>
            <a:r>
              <a:rPr lang="en-US" altLang="ja-JP" dirty="0">
                <a:latin typeface="Courier New" pitchFamily="49" charset="0"/>
                <a:cs typeface="Courier New" pitchFamily="49" charset="0"/>
              </a:rPr>
              <a:t>then/else</a:t>
            </a:r>
            <a:r>
              <a:rPr lang="en-US" altLang="ja-JP" dirty="0"/>
              <a:t> blocks.</a:t>
            </a:r>
          </a:p>
          <a:p>
            <a:pPr lvl="1"/>
            <a:r>
              <a:rPr lang="en-US" altLang="ja-JP" dirty="0" smtClean="0"/>
              <a:t>“if (X) { Y = Z; }” is translated to: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5" name="角丸四角形 4"/>
          <p:cNvSpPr/>
          <p:nvPr/>
        </p:nvSpPr>
        <p:spPr>
          <a:xfrm>
            <a:off x="3635896" y="4725144"/>
            <a:ext cx="2016224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&lt;&lt;Statement&gt;&gt;</a:t>
            </a:r>
            <a:endParaRPr lang="en-US" altLang="ja-JP" dirty="0"/>
          </a:p>
          <a:p>
            <a:pPr algn="ctr"/>
            <a:r>
              <a:rPr kumimoji="1" lang="en-US" altLang="ja-JP" sz="3200" dirty="0" smtClean="0"/>
              <a:t>Y = Z;</a:t>
            </a:r>
          </a:p>
        </p:txBody>
      </p:sp>
      <p:cxnSp>
        <p:nvCxnSpPr>
          <p:cNvPr id="8" name="直線矢印コネクタ 7"/>
          <p:cNvCxnSpPr>
            <a:endCxn id="5" idx="1"/>
          </p:cNvCxnSpPr>
          <p:nvPr/>
        </p:nvCxnSpPr>
        <p:spPr>
          <a:xfrm>
            <a:off x="2987824" y="522920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5652120" y="522920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endCxn id="5" idx="0"/>
          </p:cNvCxnSpPr>
          <p:nvPr/>
        </p:nvCxnSpPr>
        <p:spPr>
          <a:xfrm>
            <a:off x="4644008" y="4149080"/>
            <a:ext cx="0" cy="576064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4716016" y="422108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control</a:t>
            </a:r>
            <a:endParaRPr kumimoji="1" lang="ja-JP" altLang="en-US" dirty="0"/>
          </a:p>
        </p:txBody>
      </p:sp>
      <p:sp>
        <p:nvSpPr>
          <p:cNvPr id="14" name="円/楕円 13"/>
          <p:cNvSpPr/>
          <p:nvPr/>
        </p:nvSpPr>
        <p:spPr>
          <a:xfrm>
            <a:off x="6300192" y="4833156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Y</a:t>
            </a:r>
            <a:endParaRPr kumimoji="1" lang="ja-JP" altLang="en-US" dirty="0"/>
          </a:p>
        </p:txBody>
      </p:sp>
      <p:sp>
        <p:nvSpPr>
          <p:cNvPr id="15" name="円/楕円 14"/>
          <p:cNvSpPr/>
          <p:nvPr/>
        </p:nvSpPr>
        <p:spPr>
          <a:xfrm>
            <a:off x="1097868" y="4833156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Z</a:t>
            </a:r>
            <a:endParaRPr kumimoji="1" lang="ja-JP" altLang="en-US" dirty="0"/>
          </a:p>
        </p:txBody>
      </p:sp>
      <p:sp>
        <p:nvSpPr>
          <p:cNvPr id="16" name="円/楕円 15"/>
          <p:cNvSpPr/>
          <p:nvPr/>
        </p:nvSpPr>
        <p:spPr>
          <a:xfrm>
            <a:off x="3689902" y="3356992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X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15816" y="479715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652120" y="478786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142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Slicing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ProgramSlicing</Template>
  <TotalTime>0</TotalTime>
  <Words>1191</Words>
  <Application>Microsoft Office PowerPoint</Application>
  <PresentationFormat>画面に合わせる (4:3)</PresentationFormat>
  <Paragraphs>385</Paragraphs>
  <Slides>26</Slides>
  <Notes>25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27" baseType="lpstr">
      <vt:lpstr>ProgramSlicing</vt:lpstr>
      <vt:lpstr>A lightweight dataflow analysis to support source code reading</vt:lpstr>
      <vt:lpstr>Research Background</vt:lpstr>
      <vt:lpstr>Program slicing is promising …</vt:lpstr>
      <vt:lpstr>… but, not so effective?</vt:lpstr>
      <vt:lpstr>Our Approach:   Simplified Data-flow Analysis</vt:lpstr>
      <vt:lpstr>Variable Data-flow Graph</vt:lpstr>
      <vt:lpstr>Data-flow Extraction</vt:lpstr>
      <vt:lpstr>Control-flow Insensitivity</vt:lpstr>
      <vt:lpstr>Approximated Control-Dependence</vt:lpstr>
      <vt:lpstr>A method graph</vt:lpstr>
      <vt:lpstr>Inter-procedural Edges</vt:lpstr>
      <vt:lpstr>Graph Traversal</vt:lpstr>
      <vt:lpstr>Implementation (1/2)</vt:lpstr>
      <vt:lpstr>Implementation (2/2)</vt:lpstr>
      <vt:lpstr>Tradeoff</vt:lpstr>
      <vt:lpstr>Experiment</vt:lpstr>
      <vt:lpstr>Performance Measurement</vt:lpstr>
      <vt:lpstr>Program Understanding Tasks</vt:lpstr>
      <vt:lpstr>Task A: JEdit sounds beep           at EditAbbervDialog.java: line 153</vt:lpstr>
      <vt:lpstr>Correctness of answer</vt:lpstr>
      <vt:lpstr>Result</vt:lpstr>
      <vt:lpstr>Observation</vt:lpstr>
      <vt:lpstr>Related Work</vt:lpstr>
      <vt:lpstr>Conclusion</vt:lpstr>
      <vt:lpstr>PowerPoint プレゼンテーション</vt:lpstr>
      <vt:lpstr>Threats to Validity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2011-01-25T09:26:49Z</dcterms:created>
  <dcterms:modified xsi:type="dcterms:W3CDTF">2011-01-28T10:32:37Z</dcterms:modified>
</cp:coreProperties>
</file>