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96" r:id="rId4"/>
    <p:sldId id="285" r:id="rId5"/>
    <p:sldId id="271" r:id="rId6"/>
    <p:sldId id="287" r:id="rId7"/>
    <p:sldId id="280" r:id="rId8"/>
    <p:sldId id="276" r:id="rId9"/>
    <p:sldId id="258" r:id="rId10"/>
    <p:sldId id="267" r:id="rId11"/>
    <p:sldId id="275" r:id="rId12"/>
    <p:sldId id="282" r:id="rId13"/>
    <p:sldId id="281" r:id="rId14"/>
    <p:sldId id="277" r:id="rId15"/>
    <p:sldId id="266" r:id="rId16"/>
    <p:sldId id="265" r:id="rId17"/>
    <p:sldId id="286" r:id="rId18"/>
    <p:sldId id="289" r:id="rId19"/>
    <p:sldId id="283" r:id="rId20"/>
    <p:sldId id="299" r:id="rId21"/>
    <p:sldId id="259" r:id="rId22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2" autoAdjust="0"/>
    <p:restoredTop sz="94660"/>
  </p:normalViewPr>
  <p:slideViewPr>
    <p:cSldViewPr>
      <p:cViewPr varScale="1">
        <p:scale>
          <a:sx n="73" d="100"/>
          <a:sy n="7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59F1A-4877-49A6-9926-97640DFEEA89}" type="datetimeFigureOut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BD1B-3103-4F4B-8A7E-37229E019C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520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9BE10-2A96-4F76-B35B-6463F06A08F4}" type="datetimeFigureOut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7F47C-6245-485E-80FA-193B1C8E7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73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629545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F84AB6BC-DC3E-4205-A7FE-9124B5677952}" type="datetime1">
              <a:rPr lang="ja-JP" altLang="en-US" smtClean="0"/>
              <a:t>2011/3/4</a:t>
            </a:fld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5C4B49CD-90C5-4535-BECE-F4EAF1B7461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577525-9915-4C45-A81D-EFE8D4D310BF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0B28FB-6F15-4ED6-AF81-027432F0D0E8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06DF73-23DA-4E54-B9F1-A9602B314D8E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FE224-41C3-4A20-A3AC-718364BB51AD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545AF4-F1DE-4EFD-AF6F-82F1B132D013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B3CA19-BC8C-4B26-BD32-2D6F1BF198A4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CDC365-8D04-42AD-A5C7-DB198E26710C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FD975C-A9B8-4CD7-958F-153D4E01B62E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6A8142-50E5-4322-A68D-349B46DE8549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94D9B7-CD79-48A6-8B47-289A331B725A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28000" y="2160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FFBB1D-26D4-4230-AE1D-40CEDA7C9D58}" type="datetime1">
              <a:rPr kumimoji="1" lang="ja-JP" altLang="en-US" smtClean="0"/>
              <a:t>2011/3/4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A68F5E-645D-4C2C-9624-42D1BEF5CB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3.png"/><Relationship Id="rId7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7" Type="http://schemas.openxmlformats.org/officeDocument/2006/relationships/image" Target="../media/image9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484313"/>
            <a:ext cx="8784976" cy="1470025"/>
          </a:xfrm>
        </p:spPr>
        <p:txBody>
          <a:bodyPr/>
          <a:lstStyle/>
          <a:p>
            <a:r>
              <a:rPr lang="en-US" altLang="ja-JP" sz="4000" dirty="0" smtClean="0"/>
              <a:t>Android</a:t>
            </a:r>
            <a:r>
              <a:rPr lang="ja-JP" altLang="en-US" sz="4000" dirty="0" smtClean="0"/>
              <a:t>用</a:t>
            </a:r>
            <a:r>
              <a:rPr lang="ja-JP" altLang="en-US" sz="4000" dirty="0"/>
              <a:t>アプリケーション</a:t>
            </a:r>
            <a:r>
              <a:rPr lang="ja-JP" altLang="en-US" sz="4000" dirty="0" smtClean="0"/>
              <a:t>の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部品</a:t>
            </a:r>
            <a:r>
              <a:rPr lang="ja-JP" altLang="en-US" sz="4000" dirty="0"/>
              <a:t>グラフを対象と</a:t>
            </a:r>
            <a:r>
              <a:rPr lang="ja-JP" altLang="en-US" sz="4000" dirty="0" smtClean="0"/>
              <a:t>したべき乗則</a:t>
            </a:r>
            <a:r>
              <a:rPr lang="ja-JP" altLang="en-US" sz="4000" dirty="0"/>
              <a:t>の調査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573463"/>
            <a:ext cx="6400800" cy="1367706"/>
          </a:xfrm>
        </p:spPr>
        <p:txBody>
          <a:bodyPr/>
          <a:lstStyle/>
          <a:p>
            <a:r>
              <a:rPr lang="ja-JP" altLang="en-US" dirty="0" smtClean="0"/>
              <a:t>○</a:t>
            </a:r>
            <a:r>
              <a:rPr lang="zh-TW" altLang="en-US" dirty="0" smtClean="0"/>
              <a:t>神田 哲也</a:t>
            </a:r>
            <a:r>
              <a:rPr lang="en-US" altLang="ja-JP" baseline="30000" dirty="0" smtClean="0"/>
              <a:t>†</a:t>
            </a:r>
            <a:r>
              <a:rPr lang="ja-JP" altLang="en-US" dirty="0" err="1" smtClean="0"/>
              <a:t>，</a:t>
            </a:r>
            <a:r>
              <a:rPr lang="zh-TW" altLang="en-US" dirty="0" smtClean="0"/>
              <a:t>真鍋 雄貴</a:t>
            </a:r>
            <a:r>
              <a:rPr lang="en-US" altLang="ja-JP" baseline="30000" dirty="0" smtClean="0"/>
              <a:t>‡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松下 誠</a:t>
            </a:r>
            <a:r>
              <a:rPr lang="en-US" altLang="ja-JP" baseline="30000" dirty="0"/>
              <a:t>‡ </a:t>
            </a:r>
            <a:r>
              <a:rPr lang="ja-JP" altLang="en-US" dirty="0" err="1" smtClean="0"/>
              <a:t>，</a:t>
            </a:r>
            <a:r>
              <a:rPr lang="zh-TW" altLang="en-US" dirty="0" smtClean="0"/>
              <a:t>井上 克郎</a:t>
            </a:r>
            <a:r>
              <a:rPr lang="en-US" altLang="ja-JP" baseline="30000" dirty="0" smtClean="0"/>
              <a:t>‡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23928" y="5373216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aseline="30000" dirty="0"/>
              <a:t>†</a:t>
            </a:r>
            <a:r>
              <a:rPr lang="ja-JP" altLang="en-US" sz="2400" dirty="0"/>
              <a:t>大阪大学基礎工</a:t>
            </a:r>
            <a:r>
              <a:rPr lang="ja-JP" altLang="en-US" sz="2400" dirty="0" smtClean="0"/>
              <a:t>学部情報科</a:t>
            </a:r>
            <a:r>
              <a:rPr lang="ja-JP" altLang="en-US" sz="2400" dirty="0"/>
              <a:t>学科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baseline="30000" dirty="0"/>
              <a:t>‡</a:t>
            </a:r>
            <a:r>
              <a:rPr lang="ja-JP" altLang="en-US" sz="2400" dirty="0"/>
              <a:t>大阪大学</a:t>
            </a:r>
            <a:r>
              <a:rPr lang="ja-JP" altLang="en-US" sz="2400" dirty="0" smtClean="0"/>
              <a:t>大学院情報</a:t>
            </a:r>
            <a:r>
              <a:rPr lang="ja-JP" altLang="en-US" sz="2400" dirty="0"/>
              <a:t>科学研究科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4099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3513200" y="4184295"/>
            <a:ext cx="5398571" cy="21127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2400" dirty="0" smtClean="0"/>
              <a:t>SPARS/R</a:t>
            </a:r>
            <a:endParaRPr kumimoji="1" lang="ja-JP" altLang="en-US" sz="24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手法</a:t>
            </a:r>
            <a:r>
              <a:rPr lang="en-US" altLang="ja-JP" dirty="0" smtClean="0"/>
              <a:t>(1/3)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ソフトウェア部品の利用関係の解析</a:t>
            </a:r>
          </a:p>
          <a:p>
            <a:pPr lvl="1"/>
            <a:r>
              <a:rPr lang="en-US" altLang="ja-JP" dirty="0"/>
              <a:t>SPARS/R</a:t>
            </a:r>
            <a:r>
              <a:rPr lang="ja-JP" altLang="en-US" dirty="0"/>
              <a:t>を用いてソースコードをデータベースに</a:t>
            </a:r>
            <a:r>
              <a:rPr lang="ja-JP" altLang="en-US" dirty="0" smtClean="0"/>
              <a:t>登録</a:t>
            </a:r>
            <a:endParaRPr lang="en-US" altLang="ja-JP" dirty="0" smtClean="0"/>
          </a:p>
          <a:p>
            <a:pPr lvl="1"/>
            <a:r>
              <a:rPr lang="en-US" altLang="ja-JP" dirty="0"/>
              <a:t>SPARS/R:</a:t>
            </a:r>
            <a:r>
              <a:rPr lang="ja-JP" altLang="en-US" dirty="0"/>
              <a:t>ソフトウェア部品検索</a:t>
            </a:r>
            <a:r>
              <a:rPr lang="ja-JP" altLang="en-US" dirty="0" smtClean="0"/>
              <a:t>システム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ソースコード登録時に利用</a:t>
            </a:r>
            <a:r>
              <a:rPr lang="ja-JP" altLang="en-US" dirty="0"/>
              <a:t>関係</a:t>
            </a:r>
            <a:r>
              <a:rPr lang="ja-JP" altLang="en-US" dirty="0" smtClean="0"/>
              <a:t>が解析される</a:t>
            </a:r>
            <a:endParaRPr lang="en-US" altLang="ja-JP" dirty="0" smtClean="0"/>
          </a:p>
        </p:txBody>
      </p:sp>
      <p:sp>
        <p:nvSpPr>
          <p:cNvPr id="5" name="フローチャート : 磁気ディスク 4"/>
          <p:cNvSpPr/>
          <p:nvPr/>
        </p:nvSpPr>
        <p:spPr>
          <a:xfrm>
            <a:off x="6876256" y="4322573"/>
            <a:ext cx="1800200" cy="1836204"/>
          </a:xfrm>
          <a:prstGeom prst="flowChartMagneticDisk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DB</a:t>
            </a:r>
            <a:endParaRPr kumimoji="1" lang="ja-JP" altLang="en-US" sz="2800" dirty="0"/>
          </a:p>
        </p:txBody>
      </p:sp>
      <p:sp>
        <p:nvSpPr>
          <p:cNvPr id="6" name="フローチャート : 複数書類 5"/>
          <p:cNvSpPr/>
          <p:nvPr/>
        </p:nvSpPr>
        <p:spPr>
          <a:xfrm>
            <a:off x="539552" y="4184295"/>
            <a:ext cx="2088232" cy="2112760"/>
          </a:xfrm>
          <a:prstGeom prst="flowChartMulti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ソースコード</a:t>
            </a:r>
            <a:endParaRPr kumimoji="1" lang="ja-JP" altLang="en-US" sz="2400" dirty="0"/>
          </a:p>
        </p:txBody>
      </p:sp>
      <p:sp>
        <p:nvSpPr>
          <p:cNvPr id="8" name="右矢印 7"/>
          <p:cNvSpPr/>
          <p:nvPr/>
        </p:nvSpPr>
        <p:spPr>
          <a:xfrm>
            <a:off x="2817045" y="4928462"/>
            <a:ext cx="1392311" cy="624427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4355976" y="4808628"/>
            <a:ext cx="1571094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/>
              <a:t>利用</a:t>
            </a:r>
            <a:r>
              <a:rPr lang="ja-JP" altLang="en-US" sz="2400" dirty="0" smtClean="0"/>
              <a:t>関係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解析</a:t>
            </a:r>
            <a:endParaRPr kumimoji="1" lang="ja-JP" altLang="en-US" sz="2400" dirty="0"/>
          </a:p>
        </p:txBody>
      </p:sp>
      <p:sp>
        <p:nvSpPr>
          <p:cNvPr id="10" name="右矢印 9"/>
          <p:cNvSpPr/>
          <p:nvPr/>
        </p:nvSpPr>
        <p:spPr>
          <a:xfrm>
            <a:off x="6076235" y="4928462"/>
            <a:ext cx="728013" cy="62442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1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コンテンツ プレースホルダ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70415" y="5165552"/>
            <a:ext cx="1215776" cy="121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コンテンツ プレースホルダー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8344" y="3869408"/>
            <a:ext cx="1215776" cy="121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手法</a:t>
            </a:r>
            <a:r>
              <a:rPr kumimoji="1" lang="en-US" altLang="ja-JP" dirty="0" smtClean="0"/>
              <a:t>(2/3)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ja-JP" altLang="en-US" dirty="0"/>
              <a:t>得られた利用関係から部品グラフを</a:t>
            </a:r>
            <a:r>
              <a:rPr lang="ja-JP" altLang="en-US" dirty="0" smtClean="0"/>
              <a:t>構築し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入</a:t>
            </a:r>
            <a:r>
              <a:rPr lang="ja-JP" altLang="en-US" dirty="0"/>
              <a:t>次数，出次数</a:t>
            </a:r>
            <a:r>
              <a:rPr lang="ja-JP" altLang="en-US" dirty="0" smtClean="0"/>
              <a:t>の累積度数</a:t>
            </a:r>
            <a:r>
              <a:rPr lang="ja-JP" altLang="en-US" dirty="0"/>
              <a:t>分布を求める</a:t>
            </a:r>
            <a:endParaRPr lang="en-US" altLang="ja-JP" dirty="0"/>
          </a:p>
          <a:p>
            <a:pPr lvl="1"/>
            <a:r>
              <a:rPr lang="ja-JP" altLang="en-US" dirty="0"/>
              <a:t>累積度数分布を両対数軸にプロット</a:t>
            </a:r>
            <a:endParaRPr lang="en-US" altLang="ja-JP" dirty="0"/>
          </a:p>
          <a:p>
            <a:pPr lvl="1"/>
            <a:r>
              <a:rPr lang="ja-JP" altLang="en-US" dirty="0"/>
              <a:t>分布が</a:t>
            </a:r>
            <a:r>
              <a:rPr lang="ja-JP" altLang="en-US" dirty="0" smtClean="0"/>
              <a:t>べき乗則に</a:t>
            </a:r>
            <a:r>
              <a:rPr lang="ja-JP" altLang="en-US" dirty="0"/>
              <a:t>従っている</a:t>
            </a:r>
            <a:r>
              <a:rPr lang="ja-JP" altLang="en-US" dirty="0" smtClean="0"/>
              <a:t>ならば，</a:t>
            </a:r>
            <a:r>
              <a:rPr lang="ja-JP" altLang="en-US" dirty="0"/>
              <a:t>プロットした値は直線状に並ぶ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625715" y="4095074"/>
            <a:ext cx="2251539" cy="24302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2400" dirty="0" smtClean="0"/>
              <a:t>SPARS/R</a:t>
            </a:r>
            <a:endParaRPr kumimoji="1" lang="ja-JP" altLang="en-US" sz="2400" dirty="0"/>
          </a:p>
        </p:txBody>
      </p:sp>
      <p:sp>
        <p:nvSpPr>
          <p:cNvPr id="5" name="フローチャート : 磁気ディスク 4"/>
          <p:cNvSpPr/>
          <p:nvPr/>
        </p:nvSpPr>
        <p:spPr>
          <a:xfrm>
            <a:off x="833716" y="4695667"/>
            <a:ext cx="1800200" cy="1613653"/>
          </a:xfrm>
          <a:prstGeom prst="flowChartMagneticDisk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DB</a:t>
            </a:r>
            <a:endParaRPr kumimoji="1" lang="ja-JP" altLang="en-US" sz="2800" dirty="0"/>
          </a:p>
        </p:txBody>
      </p:sp>
      <p:sp>
        <p:nvSpPr>
          <p:cNvPr id="9" name="右矢印 8"/>
          <p:cNvSpPr/>
          <p:nvPr/>
        </p:nvSpPr>
        <p:spPr>
          <a:xfrm>
            <a:off x="2763867" y="4869160"/>
            <a:ext cx="728013" cy="62442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ローチャート: 処理 9"/>
          <p:cNvSpPr/>
          <p:nvPr/>
        </p:nvSpPr>
        <p:spPr>
          <a:xfrm>
            <a:off x="3523591" y="4428750"/>
            <a:ext cx="722396" cy="51241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A</a:t>
            </a:r>
            <a:endParaRPr kumimoji="1" lang="ja-JP" altLang="en-US" sz="3200" dirty="0"/>
          </a:p>
        </p:txBody>
      </p:sp>
      <p:sp>
        <p:nvSpPr>
          <p:cNvPr id="11" name="フローチャート: 処理 10"/>
          <p:cNvSpPr/>
          <p:nvPr/>
        </p:nvSpPr>
        <p:spPr>
          <a:xfrm>
            <a:off x="4684440" y="4952886"/>
            <a:ext cx="714663" cy="51241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C</a:t>
            </a:r>
            <a:endParaRPr kumimoji="1" lang="ja-JP" altLang="en-US" sz="3200" dirty="0"/>
          </a:p>
        </p:txBody>
      </p:sp>
      <p:cxnSp>
        <p:nvCxnSpPr>
          <p:cNvPr id="12" name="直線矢印コネクタ 11"/>
          <p:cNvCxnSpPr>
            <a:stCxn id="10" idx="3"/>
          </p:cNvCxnSpPr>
          <p:nvPr/>
        </p:nvCxnSpPr>
        <p:spPr>
          <a:xfrm>
            <a:off x="4245987" y="4684959"/>
            <a:ext cx="438453" cy="387295"/>
          </a:xfrm>
          <a:prstGeom prst="straightConnector1">
            <a:avLst/>
          </a:prstGeom>
          <a:ln>
            <a:tailEnd type="arrow" w="lg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フローチャート: 処理 12"/>
          <p:cNvSpPr/>
          <p:nvPr/>
        </p:nvSpPr>
        <p:spPr>
          <a:xfrm>
            <a:off x="3529405" y="5364854"/>
            <a:ext cx="714663" cy="51241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B</a:t>
            </a:r>
            <a:endParaRPr kumimoji="1" lang="ja-JP" altLang="en-US" sz="3200" dirty="0"/>
          </a:p>
        </p:txBody>
      </p:sp>
      <p:cxnSp>
        <p:nvCxnSpPr>
          <p:cNvPr id="14" name="直線矢印コネクタ 13"/>
          <p:cNvCxnSpPr>
            <a:stCxn id="13" idx="3"/>
          </p:cNvCxnSpPr>
          <p:nvPr/>
        </p:nvCxnSpPr>
        <p:spPr>
          <a:xfrm flipV="1">
            <a:off x="4244068" y="5364854"/>
            <a:ext cx="440372" cy="256209"/>
          </a:xfrm>
          <a:prstGeom prst="straightConnector1">
            <a:avLst/>
          </a:prstGeom>
          <a:ln>
            <a:tailEnd type="arrow" w="lg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スライド番号プレースホルダー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5580112" y="4896881"/>
            <a:ext cx="728013" cy="62442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721702"/>
              </p:ext>
            </p:extLst>
          </p:nvPr>
        </p:nvGraphicFramePr>
        <p:xfrm>
          <a:off x="6444208" y="5382531"/>
          <a:ext cx="1800200" cy="7416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36104"/>
                <a:gridCol w="288032"/>
                <a:gridCol w="288032"/>
                <a:gridCol w="28803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出次数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度数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089873"/>
              </p:ext>
            </p:extLst>
          </p:nvPr>
        </p:nvGraphicFramePr>
        <p:xfrm>
          <a:off x="6443335" y="4077072"/>
          <a:ext cx="1800200" cy="7416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36104"/>
                <a:gridCol w="288032"/>
                <a:gridCol w="288032"/>
                <a:gridCol w="28803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入次数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度数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69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手法</a:t>
            </a:r>
            <a:r>
              <a:rPr lang="en-US" altLang="ja-JP" dirty="0" smtClean="0"/>
              <a:t>(3/3)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ja-JP" altLang="en-US" dirty="0"/>
              <a:t>回帰直線</a:t>
            </a:r>
            <a:r>
              <a:rPr lang="ja-JP" altLang="en-US" dirty="0" smtClean="0"/>
              <a:t>を求め、べき乗則</a:t>
            </a:r>
            <a:r>
              <a:rPr lang="ja-JP" altLang="en-US" dirty="0"/>
              <a:t>に従っている</a:t>
            </a:r>
            <a:r>
              <a:rPr lang="ja-JP" altLang="en-US" dirty="0" smtClean="0"/>
              <a:t>かを評価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傾き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自由度</a:t>
            </a:r>
            <a:r>
              <a:rPr lang="ja-JP" altLang="en-US" dirty="0"/>
              <a:t>調整済み</a:t>
            </a:r>
            <a:r>
              <a:rPr lang="ja-JP" altLang="en-US" dirty="0" smtClean="0"/>
              <a:t>寄与率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12</a:t>
            </a:fld>
            <a:endParaRPr kumimoji="1" lang="ja-JP" altLang="en-US"/>
          </a:p>
        </p:txBody>
      </p:sp>
      <p:pic>
        <p:nvPicPr>
          <p:cNvPr id="5" name="コンテンツ プレースホルダ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8035" y="3696630"/>
            <a:ext cx="2756706" cy="275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直線コネクタ 6"/>
          <p:cNvCxnSpPr/>
          <p:nvPr/>
        </p:nvCxnSpPr>
        <p:spPr>
          <a:xfrm>
            <a:off x="3210872" y="3696630"/>
            <a:ext cx="3009511" cy="2509546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012160" y="5661248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回帰直線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557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タイトル 5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自由度調整済み寄与率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/>
                          </a:rPr>
                          <m:t> </m:t>
                        </m:r>
                        <m:r>
                          <a:rPr lang="en-US" altLang="ja-JP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US" altLang="ja-JP" i="1">
                            <a:latin typeface="Cambria Math"/>
                          </a:rPr>
                          <m:t>∗2</m:t>
                        </m:r>
                      </m:sup>
                    </m:sSup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" name="タイトル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コンテンツ プレースホルダー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 smtClean="0"/>
                  <a:t>説明</a:t>
                </a:r>
                <a:r>
                  <a:rPr lang="ja-JP" altLang="en-US" dirty="0"/>
                  <a:t>変数が増えるに従い寄与率</a:t>
                </a:r>
                <a:r>
                  <a:rPr lang="en-US" altLang="ja-JP" dirty="0"/>
                  <a:t>(</a:t>
                </a:r>
                <a:r>
                  <a:rPr lang="ja-JP" altLang="en-US" dirty="0"/>
                  <a:t>重相関係数の</a:t>
                </a:r>
                <a:r>
                  <a:rPr lang="en-US" altLang="ja-JP" dirty="0"/>
                  <a:t>2</a:t>
                </a:r>
                <a:r>
                  <a:rPr lang="ja-JP" altLang="en-US" dirty="0"/>
                  <a:t>乗</a:t>
                </a:r>
                <a:r>
                  <a:rPr lang="en-US" altLang="ja-JP" dirty="0"/>
                  <a:t>)</a:t>
                </a:r>
                <a:r>
                  <a:rPr lang="ja-JP" altLang="en-US" dirty="0"/>
                  <a:t>が</a:t>
                </a:r>
                <a:r>
                  <a:rPr lang="en-US" altLang="ja-JP" dirty="0" smtClean="0"/>
                  <a:t>1</a:t>
                </a:r>
                <a:r>
                  <a:rPr lang="ja-JP" altLang="en-US" dirty="0" smtClean="0"/>
                  <a:t>に</a:t>
                </a:r>
                <a:r>
                  <a:rPr lang="ja-JP" altLang="en-US" dirty="0"/>
                  <a:t>近づくことを補正した値</a:t>
                </a:r>
                <a:endParaRPr lang="en-US" altLang="ja-JP" dirty="0"/>
              </a:p>
              <a:p>
                <a:r>
                  <a:rPr lang="ja-JP" altLang="en-US" dirty="0"/>
                  <a:t>度数分布が直線に近いほど</a:t>
                </a:r>
                <a:r>
                  <a:rPr lang="en-US" altLang="ja-JP" dirty="0" smtClean="0"/>
                  <a:t>1</a:t>
                </a:r>
                <a:r>
                  <a:rPr lang="ja-JP" altLang="en-US" dirty="0" smtClean="0"/>
                  <a:t>に</a:t>
                </a:r>
                <a:r>
                  <a:rPr lang="ja-JP" altLang="en-US" dirty="0"/>
                  <a:t>近くなる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𝑌</m:t>
                    </m:r>
                  </m:oMath>
                </a14:m>
                <a:r>
                  <a:rPr lang="en-US" altLang="ja-JP" dirty="0"/>
                  <a:t>:</a:t>
                </a:r>
                <a:r>
                  <a:rPr lang="ja-JP" altLang="en-US" dirty="0"/>
                  <a:t>標本値，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ja-JP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altLang="ja-JP" dirty="0"/>
                  <a:t>: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𝑌</m:t>
                    </m:r>
                  </m:oMath>
                </a14:m>
                <a:r>
                  <a:rPr lang="ja-JP" altLang="en-US" dirty="0"/>
                  <a:t>の平均，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ja-JP" alt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altLang="ja-JP" dirty="0"/>
                  <a:t>:</a:t>
                </a:r>
                <a:r>
                  <a:rPr lang="ja-JP" altLang="en-US" dirty="0" smtClean="0"/>
                  <a:t>推定値</a:t>
                </a:r>
                <a:r>
                  <a:rPr lang="en-US" altLang="ja-JP" dirty="0"/>
                  <a:t/>
                </a:r>
                <a:br>
                  <a:rPr lang="en-US" altLang="ja-JP" dirty="0"/>
                </a:b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𝑁</m:t>
                    </m:r>
                    <m:r>
                      <a:rPr lang="en-US" altLang="ja-JP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ja-JP" dirty="0"/>
                  <a:t>:</a:t>
                </a:r>
                <a:r>
                  <a:rPr lang="ja-JP" altLang="en-US" dirty="0"/>
                  <a:t>標本数，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𝑝</m:t>
                    </m:r>
                    <m:r>
                      <a:rPr lang="en-US" altLang="ja-JP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ja-JP" dirty="0"/>
                  <a:t>:</a:t>
                </a:r>
                <a:r>
                  <a:rPr lang="ja-JP" altLang="en-US" dirty="0"/>
                  <a:t>説明変数の</a:t>
                </a:r>
                <a:r>
                  <a:rPr lang="ja-JP" altLang="en-US" dirty="0" smtClean="0"/>
                  <a:t>数として</a:t>
                </a:r>
                <a:endParaRPr lang="en-US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7" name="コンテンツ プレースホルダー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21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13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008253" y="4365104"/>
                <a:ext cx="5127494" cy="1176797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∗2</m:t>
                          </m:r>
                        </m:sup>
                      </m:sSup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ja-JP" sz="2800" i="1">
                                  <a:latin typeface="Cambria Math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subSup"/>
                                  <m:supHide m:val="on"/>
                                  <m:ctrlPr>
                                    <a:rPr lang="en-US" altLang="ja-JP" sz="2800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en-US" altLang="ja-JP" sz="28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altLang="ja-JP" sz="28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sz="2800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sz="2800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kumimoji="1" lang="en-US" altLang="ja-JP" sz="2800" i="1" smtClean="0">
                                                  <a:latin typeface="Cambria Math"/>
                                                </a:rPr>
                                              </m:ctrlPr>
                                            </m:acc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kumimoji="1" lang="en-US" altLang="ja-JP" sz="2800" i="1" smtClean="0"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kumimoji="1" lang="en-US" altLang="ja-JP" sz="2800" b="0" i="1" smtClean="0">
                                                      <a:latin typeface="Cambria Math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kumimoji="1" lang="en-US" altLang="ja-JP" sz="2800" b="0" i="1" smtClean="0">
                                                      <a:latin typeface="Cambria Math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sz="28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/>
                                    </a:rPr>
                                    <m:t>𝑁</m:t>
                                  </m:r>
                                  <m:r>
                                    <a:rPr lang="en-US" altLang="ja-JP" sz="2800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altLang="ja-JP" sz="2800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altLang="ja-JP" sz="28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kumimoji="1" lang="en-US" altLang="ja-JP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subSup"/>
                                  <m:supHide m:val="on"/>
                                  <m:ctrlPr>
                                    <a:rPr lang="en-US" altLang="ja-JP" sz="2800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en-US" altLang="ja-JP" sz="28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altLang="ja-JP" sz="28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sz="2800" i="1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sz="2800" i="1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ja-JP" sz="2800" i="1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kumimoji="1" lang="en-US" altLang="ja-JP" sz="2800" i="1" smtClean="0">
                                                  <a:latin typeface="Cambria Math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kumimoji="1" lang="en-US" altLang="ja-JP" sz="2800" b="0" i="1" smtClean="0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sz="28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d>
                                <m:dPr>
                                  <m:ctrlPr>
                                    <a:rPr kumimoji="1" lang="en-US" altLang="ja-JP" sz="2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800" b="0" i="1" smtClean="0">
                                      <a:latin typeface="Cambria Math"/>
                                    </a:rPr>
                                    <m:t>𝑁</m:t>
                                  </m:r>
                                  <m:r>
                                    <a:rPr kumimoji="1" lang="en-US" altLang="ja-JP" sz="28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den>
                          </m:f>
                        </m:den>
                      </m:f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253" y="4365104"/>
                <a:ext cx="5127494" cy="11767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811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アプリケーションの収集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Google Code</a:t>
            </a:r>
            <a:r>
              <a:rPr lang="ja-JP" altLang="en-US" dirty="0"/>
              <a:t>に投稿されているプロジェクト</a:t>
            </a:r>
            <a:endParaRPr lang="en-US" altLang="ja-JP" dirty="0"/>
          </a:p>
          <a:p>
            <a:pPr lvl="1"/>
            <a:r>
              <a:rPr lang="en-US" altLang="ja-JP" dirty="0"/>
              <a:t>Android</a:t>
            </a:r>
            <a:r>
              <a:rPr lang="ja-JP" altLang="en-US" dirty="0"/>
              <a:t>上で動作するアプリケーションであれば種類は問わない</a:t>
            </a:r>
            <a:endParaRPr lang="en-US" altLang="ja-JP" dirty="0"/>
          </a:p>
          <a:p>
            <a:r>
              <a:rPr lang="en-US" altLang="ja-JP" dirty="0" smtClean="0"/>
              <a:t>“Android”</a:t>
            </a:r>
            <a:r>
              <a:rPr lang="ja-JP" altLang="en-US" dirty="0" smtClean="0"/>
              <a:t>のラベルがつけられたプロジェクトを</a:t>
            </a:r>
            <a:r>
              <a:rPr lang="ja-JP" altLang="ja-JP" dirty="0" smtClean="0"/>
              <a:t>検索</a:t>
            </a:r>
            <a:endParaRPr lang="ja-JP" altLang="ja-JP" dirty="0"/>
          </a:p>
          <a:p>
            <a:pPr lvl="1"/>
            <a:r>
              <a:rPr lang="en-US" altLang="ja-JP" dirty="0"/>
              <a:t>5236</a:t>
            </a:r>
            <a:r>
              <a:rPr lang="ja-JP" altLang="ja-JP" dirty="0"/>
              <a:t>件ヒット（</a:t>
            </a:r>
            <a:r>
              <a:rPr lang="en-US" altLang="ja-JP" dirty="0"/>
              <a:t>2010/11/15</a:t>
            </a:r>
            <a:r>
              <a:rPr lang="ja-JP" altLang="en-US" dirty="0"/>
              <a:t>）</a:t>
            </a:r>
            <a:endParaRPr lang="en-US" altLang="ja-JP" dirty="0"/>
          </a:p>
          <a:p>
            <a:r>
              <a:rPr lang="ja-JP" altLang="en-US" dirty="0"/>
              <a:t>検索結果上位</a:t>
            </a:r>
            <a:r>
              <a:rPr lang="en-US" altLang="ja-JP" dirty="0"/>
              <a:t>1000</a:t>
            </a:r>
            <a:r>
              <a:rPr lang="ja-JP" altLang="en-US" dirty="0"/>
              <a:t>件から</a:t>
            </a:r>
            <a:r>
              <a:rPr lang="ja-JP" altLang="en-US" dirty="0" smtClean="0"/>
              <a:t>アプリケーションを</a:t>
            </a:r>
            <a:r>
              <a:rPr lang="ja-JP" altLang="en-US" dirty="0"/>
              <a:t>取得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55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対象とする集合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92110160"/>
              </p:ext>
            </p:extLst>
          </p:nvPr>
        </p:nvGraphicFramePr>
        <p:xfrm>
          <a:off x="457200" y="1600200"/>
          <a:ext cx="8219256" cy="227038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95939"/>
                <a:gridCol w="6123317"/>
              </a:tblGrid>
              <a:tr h="213996">
                <a:tc gridSpan="2">
                  <a:txBody>
                    <a:bodyPr/>
                    <a:lstStyle/>
                    <a:p>
                      <a:r>
                        <a:rPr lang="ja-JP" altLang="en-US" sz="2400" dirty="0" smtClean="0"/>
                        <a:t>今回調査する集合</a:t>
                      </a:r>
                      <a:r>
                        <a:rPr lang="en-US" altLang="ja-JP" sz="2400" dirty="0" smtClean="0"/>
                        <a:t>(Android)</a:t>
                      </a:r>
                      <a:endParaRPr lang="ja-JP" altLang="en-US" sz="2400" dirty="0"/>
                    </a:p>
                  </a:txBody>
                  <a:tcPr marL="44873" marR="44873"/>
                </a:tc>
                <a:tc hMerge="1"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</a:tr>
              <a:tr h="21399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集合</a:t>
                      </a:r>
                      <a:endParaRPr kumimoji="1" lang="ja-JP" altLang="en-US" sz="2400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概要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213996">
                <a:tc>
                  <a:txBody>
                    <a:bodyPr/>
                    <a:lstStyle/>
                    <a:p>
                      <a:r>
                        <a:rPr kumimoji="1" lang="en-US" altLang="ja-JP" sz="2400" i="1" dirty="0" smtClean="0"/>
                        <a:t>SDK</a:t>
                      </a:r>
                      <a:endParaRPr kumimoji="1" lang="ja-JP" altLang="en-US" sz="2400" i="1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Android SDK</a:t>
                      </a:r>
                      <a:r>
                        <a:rPr kumimoji="1" lang="ja-JP" altLang="en-US" sz="2400" dirty="0" smtClean="0"/>
                        <a:t>のみ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98781">
                <a:tc>
                  <a:txBody>
                    <a:bodyPr/>
                    <a:lstStyle/>
                    <a:p>
                      <a:r>
                        <a:rPr kumimoji="1" lang="en-US" altLang="ja-JP" sz="2400" i="1" dirty="0" err="1" smtClean="0"/>
                        <a:t>SDK+Apps</a:t>
                      </a:r>
                      <a:endParaRPr kumimoji="1" lang="ja-JP" altLang="en-US" sz="2400" i="1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Android SDK</a:t>
                      </a:r>
                      <a:r>
                        <a:rPr kumimoji="1" lang="ja-JP" altLang="en-US" sz="2400" dirty="0" smtClean="0"/>
                        <a:t>に</a:t>
                      </a:r>
                      <a:r>
                        <a:rPr kumimoji="1" lang="en-US" altLang="ja-JP" sz="2400" dirty="0" smtClean="0"/>
                        <a:t>Android</a:t>
                      </a:r>
                      <a:r>
                        <a:rPr kumimoji="1" lang="ja-JP" altLang="en-US" sz="2400" dirty="0" smtClean="0"/>
                        <a:t>用アプリケーション</a:t>
                      </a:r>
                      <a:r>
                        <a:rPr kumimoji="1" lang="en-US" altLang="ja-JP" sz="2400" dirty="0" smtClean="0"/>
                        <a:t/>
                      </a:r>
                      <a:br>
                        <a:rPr kumimoji="1" lang="en-US" altLang="ja-JP" sz="2400" dirty="0" smtClean="0"/>
                      </a:br>
                      <a:r>
                        <a:rPr kumimoji="1" lang="ja-JP" altLang="en-US" sz="2400" dirty="0" smtClean="0"/>
                        <a:t>を加えたもの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6" name="コンテンツ プレースホルダー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0957514"/>
              </p:ext>
            </p:extLst>
          </p:nvPr>
        </p:nvGraphicFramePr>
        <p:xfrm>
          <a:off x="467544" y="4005063"/>
          <a:ext cx="8219256" cy="230425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95939"/>
                <a:gridCol w="6123317"/>
              </a:tblGrid>
              <a:tr h="480054">
                <a:tc gridSpan="2"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既存研究で用いられた集合</a:t>
                      </a:r>
                      <a:r>
                        <a:rPr kumimoji="1" lang="en-US" altLang="ja-JP" sz="2400" dirty="0" smtClean="0"/>
                        <a:t>(Java</a:t>
                      </a:r>
                      <a:r>
                        <a:rPr kumimoji="1" lang="ja-JP" altLang="en-US" sz="2400" dirty="0" smtClean="0"/>
                        <a:t>一般</a:t>
                      </a:r>
                      <a:r>
                        <a:rPr kumimoji="1" lang="en-US" altLang="ja-JP" sz="2400" dirty="0" smtClean="0"/>
                        <a:t>)</a:t>
                      </a:r>
                      <a:endParaRPr kumimoji="1" lang="ja-JP" altLang="en-US" sz="2400" dirty="0"/>
                    </a:p>
                  </a:txBody>
                  <a:tcPr marL="44873" marR="44873"/>
                </a:tc>
                <a:tc hMerge="1"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480054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集合</a:t>
                      </a:r>
                      <a:endParaRPr kumimoji="1" lang="ja-JP" altLang="en-US" sz="2400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概要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  <a:tr h="480054">
                <a:tc>
                  <a:txBody>
                    <a:bodyPr/>
                    <a:lstStyle/>
                    <a:p>
                      <a:r>
                        <a:rPr kumimoji="1" lang="en-US" altLang="ja-JP" sz="2400" i="1" dirty="0" smtClean="0"/>
                        <a:t>JDK</a:t>
                      </a:r>
                      <a:endParaRPr kumimoji="1" lang="ja-JP" altLang="en-US" sz="2400" i="1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JDK1.4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kumimoji="1" lang="en-US" altLang="ja-JP" sz="2400" i="1" dirty="0" smtClean="0"/>
                        <a:t>ALL</a:t>
                      </a:r>
                      <a:endParaRPr kumimoji="1" lang="ja-JP" altLang="en-US" sz="2400" i="1" dirty="0"/>
                    </a:p>
                  </a:txBody>
                  <a:tcPr marL="44873" marR="44873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JDK1.4</a:t>
                      </a:r>
                      <a:r>
                        <a:rPr kumimoji="1" lang="ja-JP" altLang="en-US" sz="2400" dirty="0" smtClean="0"/>
                        <a:t>に様々なオープンソースソフトウェアを加えたもの</a:t>
                      </a:r>
                      <a:endParaRPr kumimoji="1" lang="ja-JP" altLang="en-US" sz="2400" dirty="0"/>
                    </a:p>
                  </a:txBody>
                  <a:tcPr marL="44873" marR="44873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98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調査規模の比較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142204"/>
              </p:ext>
            </p:extLst>
          </p:nvPr>
        </p:nvGraphicFramePr>
        <p:xfrm>
          <a:off x="457200" y="2204864"/>
          <a:ext cx="8229600" cy="33229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738536"/>
                <a:gridCol w="1440160"/>
                <a:gridCol w="1584176"/>
                <a:gridCol w="1584176"/>
                <a:gridCol w="1882552"/>
              </a:tblGrid>
              <a:tr h="62498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effectLst/>
                        </a:rPr>
                        <a:t>対象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effectLst/>
                        </a:rPr>
                        <a:t>頂</a:t>
                      </a:r>
                      <a:r>
                        <a:rPr lang="ja-JP" altLang="en-US" sz="2400" u="none" strike="noStrike" dirty="0" smtClean="0">
                          <a:effectLst/>
                        </a:rPr>
                        <a:t>点数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/>
                      </a:r>
                      <a:br>
                        <a:rPr lang="en-US" altLang="ja-JP" sz="2400" u="none" strike="noStrike" dirty="0" smtClean="0">
                          <a:effectLst/>
                        </a:rPr>
                      </a:br>
                      <a:r>
                        <a:rPr lang="ja-JP" altLang="en-US" sz="2400" u="none" strike="noStrike" dirty="0" smtClean="0">
                          <a:effectLst/>
                        </a:rPr>
                        <a:t>（部品数）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effectLst/>
                        </a:rPr>
                        <a:t>辺数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dirty="0">
                          <a:effectLst/>
                        </a:rPr>
                        <a:t>コード行数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u="none" strike="noStrike" smtClean="0">
                          <a:effectLst/>
                        </a:rPr>
                        <a:t>部品の平均コード行数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4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i="1" u="none" strike="noStrike" dirty="0">
                          <a:effectLst/>
                        </a:rPr>
                        <a:t>SDK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 dirty="0">
                          <a:effectLst/>
                        </a:rPr>
                        <a:t>4,437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>
                          <a:effectLst/>
                        </a:rPr>
                        <a:t>95,891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0.7M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 smtClean="0">
                          <a:effectLst/>
                        </a:rPr>
                        <a:t>158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4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i="1" u="none" strike="noStrike" dirty="0" err="1">
                          <a:effectLst/>
                        </a:rPr>
                        <a:t>SDK+Apps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 dirty="0">
                          <a:effectLst/>
                        </a:rPr>
                        <a:t>31,109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 dirty="0">
                          <a:effectLst/>
                        </a:rPr>
                        <a:t>758,747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3.7M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 smtClean="0">
                          <a:effectLst/>
                        </a:rPr>
                        <a:t>119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i="1" u="none" strike="noStrike" dirty="0">
                          <a:effectLst/>
                        </a:rPr>
                        <a:t>JDK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>
                          <a:effectLst/>
                        </a:rPr>
                        <a:t>11,556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>
                          <a:effectLst/>
                        </a:rPr>
                        <a:t>107,198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1.1M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 smtClean="0">
                          <a:effectLst/>
                        </a:rPr>
                        <a:t>95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4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i="1" u="none" strike="noStrike" dirty="0">
                          <a:effectLst/>
                        </a:rPr>
                        <a:t>ALL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>
                          <a:effectLst/>
                        </a:rPr>
                        <a:t>180,637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u="none" strike="noStrike">
                          <a:effectLst/>
                        </a:rPr>
                        <a:t>1,808,982</a:t>
                      </a:r>
                      <a:endParaRPr lang="en-US" altLang="ja-JP" sz="24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>
                          <a:effectLst/>
                        </a:rPr>
                        <a:t>14M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u="none" strike="noStrike" dirty="0" smtClean="0">
                          <a:effectLst/>
                        </a:rPr>
                        <a:t>77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8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入</a:t>
            </a:r>
            <a:r>
              <a:rPr lang="ja-JP" altLang="en-US" dirty="0" smtClean="0"/>
              <a:t>次数</a:t>
            </a:r>
            <a:r>
              <a:rPr lang="ja-JP" altLang="en-US" dirty="0"/>
              <a:t>の</a:t>
            </a:r>
            <a:r>
              <a:rPr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17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971600" y="6166399"/>
                <a:ext cx="7848872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ctr"/>
                <a14:m>
                  <m:oMath xmlns:m="http://schemas.openxmlformats.org/officeDocument/2006/math">
                    <m:r>
                      <a:rPr lang="en-US" altLang="ja-JP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ja-JP" altLang="en-US" dirty="0" smtClean="0"/>
                  <a:t> ： 直線回帰時の傾き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1" i="1">
                            <a:latin typeface="Cambria Math"/>
                          </a:rPr>
                          <m:t>𝑹</m:t>
                        </m:r>
                      </m:e>
                      <m:sup>
                        <m:r>
                          <a:rPr lang="en-US" altLang="ja-JP" b="1" i="1">
                            <a:latin typeface="Cambria Math"/>
                          </a:rPr>
                          <m:t>∗</m:t>
                        </m:r>
                        <m:r>
                          <a:rPr lang="en-US" altLang="ja-JP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ja-JP" dirty="0" smtClean="0"/>
                  <a:t> : </a:t>
                </a:r>
                <a:r>
                  <a:rPr lang="ja-JP" altLang="en-US" dirty="0" smtClean="0"/>
                  <a:t>自由度調整済み寄与率</a:t>
                </a:r>
                <a:endParaRPr lang="ja-JP" altLang="ja-JP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6166399"/>
                <a:ext cx="7848872" cy="375552"/>
              </a:xfrm>
              <a:prstGeom prst="rect">
                <a:avLst/>
              </a:prstGeom>
              <a:blipFill rotWithShape="1">
                <a:blip r:embed="rId3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906" y="1568593"/>
            <a:ext cx="2418598" cy="2321502"/>
          </a:xfrm>
          <a:prstGeom prst="rect">
            <a:avLst/>
          </a:prstGeom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6248" y="1808998"/>
            <a:ext cx="2194488" cy="204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コンテンツ プレースホルダー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74053"/>
            <a:ext cx="2330157" cy="2330157"/>
          </a:xfrm>
          <a:prstGeom prst="rect">
            <a:avLst/>
          </a:prstGeom>
        </p:spPr>
      </p:pic>
      <p:pic>
        <p:nvPicPr>
          <p:cNvPr id="9" name="コンテンツ プレースホルダー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2650" y="1568593"/>
            <a:ext cx="2323366" cy="232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コンテンツ プレースホルダー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05741535"/>
                  </p:ext>
                </p:extLst>
              </p:nvPr>
            </p:nvGraphicFramePr>
            <p:xfrm>
              <a:off x="458030" y="4149080"/>
              <a:ext cx="8227941" cy="1988122"/>
            </p:xfrm>
            <a:graphic>
              <a:graphicData uri="http://schemas.openxmlformats.org/drawingml/2006/table">
                <a:tbl>
                  <a:tblPr firstRow="1">
                    <a:tableStyleId>{9DCAF9ED-07DC-4A11-8D7F-57B35C25682E}</a:tableStyleId>
                  </a:tblPr>
                  <a:tblGrid>
                    <a:gridCol w="2194118"/>
                    <a:gridCol w="3291177"/>
                    <a:gridCol w="2742646"/>
                  </a:tblGrid>
                  <a:tr h="23278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ja-JP" altLang="en-US" sz="2000" u="none" strike="noStrike" dirty="0">
                              <a:effectLst/>
                              <a:latin typeface="+mn-lt"/>
                            </a:rPr>
                            <a:t>対象</a:t>
                          </a:r>
                          <a:endParaRPr lang="ja-JP" alt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l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u="none" strike="noStrike" smtClean="0">
                                    <a:effectLst/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l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ja-JP" sz="2000" i="1" u="none" strike="noStrike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𝑹</m:t>
                                    </m:r>
                                  </m:e>
                                  <m:sup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∗</m:t>
                                    </m:r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2287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SDK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-0.99±0.00556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</a:rPr>
                            <a:t>0.994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2287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 err="1">
                              <a:effectLst/>
                              <a:latin typeface="+mn-lt"/>
                            </a:rPr>
                            <a:t>SDK+Apps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-0.87±0.00510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0.986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287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JDK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</a:rPr>
                            <a:t>-1.11±0.00866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0.987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2287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ALL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-1.02±0.00145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0.999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コンテンツ プレースホルダー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05741535"/>
                  </p:ext>
                </p:extLst>
              </p:nvPr>
            </p:nvGraphicFramePr>
            <p:xfrm>
              <a:off x="458030" y="4149080"/>
              <a:ext cx="8227941" cy="1988122"/>
            </p:xfrm>
            <a:graphic>
              <a:graphicData uri="http://schemas.openxmlformats.org/drawingml/2006/table">
                <a:tbl>
                  <a:tblPr firstRow="1">
                    <a:tableStyleId>{9DCAF9ED-07DC-4A11-8D7F-57B35C25682E}</a:tableStyleId>
                  </a:tblPr>
                  <a:tblGrid>
                    <a:gridCol w="2194118"/>
                    <a:gridCol w="3291177"/>
                    <a:gridCol w="2742646"/>
                  </a:tblGrid>
                  <a:tr h="403162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ja-JP" altLang="en-US" sz="2000" u="none" strike="noStrike" dirty="0">
                              <a:effectLst/>
                              <a:latin typeface="+mn-lt"/>
                            </a:rPr>
                            <a:t>対象</a:t>
                          </a:r>
                          <a:endParaRPr lang="ja-JP" alt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8"/>
                          <a:stretch>
                            <a:fillRect l="-66667" t="-7576" r="-83333" b="-4212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8"/>
                          <a:stretch>
                            <a:fillRect l="-200000" t="-7576" b="-421212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SDK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-0.99±0.00556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</a:rPr>
                            <a:t>0.994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 err="1">
                              <a:effectLst/>
                              <a:latin typeface="+mn-lt"/>
                            </a:rPr>
                            <a:t>SDK+Apps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-0.87±0.00510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0.986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JDK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</a:rPr>
                            <a:t>-1.11±0.00866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0.987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ALL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05386" marR="105386"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-1.02±0.00145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</a:rPr>
                            <a:t>0.999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marL="105386" marR="105386"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5382956" y="1556792"/>
            <a:ext cx="641071" cy="27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JDK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81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628800"/>
            <a:ext cx="2200493" cy="2237596"/>
          </a:xfrm>
          <a:prstGeom prst="rect">
            <a:avLst/>
          </a:prstGeom>
        </p:spPr>
      </p:pic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出次数の</a:t>
            </a:r>
            <a:r>
              <a:rPr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18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コンテンツ プレースホルダー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21610957"/>
                  </p:ext>
                </p:extLst>
              </p:nvPr>
            </p:nvGraphicFramePr>
            <p:xfrm>
              <a:off x="462372" y="4149080"/>
              <a:ext cx="8219256" cy="1988122"/>
            </p:xfrm>
            <a:graphic>
              <a:graphicData uri="http://schemas.openxmlformats.org/drawingml/2006/table">
                <a:tbl>
                  <a:tblPr firstRow="1">
                    <a:tableStyleId>{9DCAF9ED-07DC-4A11-8D7F-57B35C25682E}</a:tableStyleId>
                  </a:tblPr>
                  <a:tblGrid>
                    <a:gridCol w="2191802"/>
                    <a:gridCol w="3287703"/>
                    <a:gridCol w="2739751"/>
                  </a:tblGrid>
                  <a:tr h="346801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ja-JP" altLang="en-US" sz="2000" u="none" strike="noStrike" dirty="0">
                              <a:effectLst/>
                              <a:latin typeface="+mn-lt"/>
                            </a:rPr>
                            <a:t>対象</a:t>
                          </a:r>
                          <a:endParaRPr lang="ja-JP" alt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l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u="none" strike="noStrike" smtClean="0">
                                    <a:effectLst/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l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altLang="ja-JP" sz="2000" i="1" u="none" strike="noStrike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𝑹</m:t>
                                    </m:r>
                                  </m:e>
                                  <m:sup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∗</m:t>
                                    </m:r>
                                    <m:r>
                                      <a:rPr lang="en-US" altLang="ja-JP" sz="2000" b="1" i="1" u="none" strike="noStrike" smtClean="0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ＭＳ Ｐゴシック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563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SDK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-2.05±0.0767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  <a:latin typeface="+mn-lt"/>
                            </a:rPr>
                            <a:t>0.876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563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 err="1">
                              <a:effectLst/>
                              <a:latin typeface="+mn-lt"/>
                            </a:rPr>
                            <a:t>SDK+Apps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-2.56±0.0860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 smtClean="0">
                              <a:effectLst/>
                              <a:latin typeface="+mn-lt"/>
                            </a:rPr>
                            <a:t>0.870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563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JDK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  <a:latin typeface="+mn-lt"/>
                            </a:rPr>
                            <a:t>-2.10±0.0818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0.876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56383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ALL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-2.66±0.0693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0.903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コンテンツ プレースホルダー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21610957"/>
                  </p:ext>
                </p:extLst>
              </p:nvPr>
            </p:nvGraphicFramePr>
            <p:xfrm>
              <a:off x="462372" y="4149080"/>
              <a:ext cx="8219256" cy="1988122"/>
            </p:xfrm>
            <a:graphic>
              <a:graphicData uri="http://schemas.openxmlformats.org/drawingml/2006/table">
                <a:tbl>
                  <a:tblPr firstRow="1">
                    <a:tableStyleId>{9DCAF9ED-07DC-4A11-8D7F-57B35C25682E}</a:tableStyleId>
                  </a:tblPr>
                  <a:tblGrid>
                    <a:gridCol w="2191802"/>
                    <a:gridCol w="3287703"/>
                    <a:gridCol w="2739751"/>
                  </a:tblGrid>
                  <a:tr h="403162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ja-JP" altLang="en-US" sz="2000" u="none" strike="noStrike" dirty="0">
                              <a:effectLst/>
                              <a:latin typeface="+mn-lt"/>
                            </a:rPr>
                            <a:t>対象</a:t>
                          </a:r>
                          <a:endParaRPr lang="ja-JP" altLang="en-US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66667" t="-7576" r="-83333" b="-4212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200445" t="-7576" r="-223" b="-421212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SDK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-2.05±0.0767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  <a:latin typeface="+mn-lt"/>
                            </a:rPr>
                            <a:t>0.876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 err="1">
                              <a:effectLst/>
                              <a:latin typeface="+mn-lt"/>
                            </a:rPr>
                            <a:t>SDK+Apps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-2.56±0.0860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 smtClean="0">
                              <a:effectLst/>
                              <a:latin typeface="+mn-lt"/>
                            </a:rPr>
                            <a:t>0.870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JDK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>
                              <a:effectLst/>
                              <a:latin typeface="+mn-lt"/>
                            </a:rPr>
                            <a:t>-2.10±0.0818</a:t>
                          </a:r>
                          <a:endParaRPr lang="en-US" altLang="ja-JP" sz="20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0.876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 algn="l" fontAlgn="ctr"/>
                          <a:r>
                            <a:rPr lang="en-US" sz="2000" i="1" u="none" strike="noStrike" dirty="0">
                              <a:effectLst/>
                              <a:latin typeface="+mn-lt"/>
                            </a:rPr>
                            <a:t>ALL</a:t>
                          </a:r>
                          <a:endParaRPr lang="en-US" sz="2000" b="0" i="1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-2.66±0.0693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en-US" altLang="ja-JP" sz="2000" u="none" strike="noStrike" dirty="0">
                              <a:effectLst/>
                              <a:latin typeface="+mn-lt"/>
                            </a:rPr>
                            <a:t>0.903</a:t>
                          </a:r>
                          <a:endParaRPr lang="en-US" altLang="ja-JP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/>
              <p:cNvSpPr txBox="1"/>
              <p:nvPr/>
            </p:nvSpPr>
            <p:spPr>
              <a:xfrm>
                <a:off x="971600" y="6166399"/>
                <a:ext cx="7848872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ctr"/>
                <a14:m>
                  <m:oMath xmlns:m="http://schemas.openxmlformats.org/officeDocument/2006/math">
                    <m:r>
                      <a:rPr lang="en-US" altLang="ja-JP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ja-JP" altLang="en-US" dirty="0" smtClean="0"/>
                  <a:t> ： 直線回帰時の傾き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1" i="1">
                            <a:latin typeface="Cambria Math"/>
                          </a:rPr>
                          <m:t>𝑹</m:t>
                        </m:r>
                      </m:e>
                      <m:sup>
                        <m:r>
                          <a:rPr lang="en-US" altLang="ja-JP" b="1" i="1">
                            <a:latin typeface="Cambria Math"/>
                          </a:rPr>
                          <m:t>∗</m:t>
                        </m:r>
                        <m:r>
                          <a:rPr lang="en-US" altLang="ja-JP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ja-JP" dirty="0" smtClean="0"/>
                  <a:t> : </a:t>
                </a:r>
                <a:r>
                  <a:rPr lang="ja-JP" altLang="en-US" dirty="0" smtClean="0"/>
                  <a:t>自由度調整済み寄与率</a:t>
                </a:r>
                <a:endParaRPr lang="ja-JP" altLang="ja-JP" dirty="0"/>
              </a:p>
            </p:txBody>
          </p:sp>
        </mc:Choice>
        <mc:Fallback xmlns="">
          <p:sp>
            <p:nvSpPr>
              <p:cNvPr id="9" name="テキスト ボックス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6166399"/>
                <a:ext cx="7848872" cy="375552"/>
              </a:xfrm>
              <a:prstGeom prst="rect">
                <a:avLst/>
              </a:prstGeom>
              <a:blipFill rotWithShape="1">
                <a:blip r:embed="rId4"/>
                <a:stretch>
                  <a:fillRect t="-6557" b="-26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70306" y="1842434"/>
            <a:ext cx="2033942" cy="1958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コンテンツ プレースホルダー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628800"/>
            <a:ext cx="2242242" cy="2242242"/>
          </a:xfrm>
          <a:prstGeom prst="rect">
            <a:avLst/>
          </a:prstGeom>
        </p:spPr>
      </p:pic>
      <p:pic>
        <p:nvPicPr>
          <p:cNvPr id="10" name="コンテンツ プレースホルダー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618807"/>
            <a:ext cx="2242241" cy="224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テキスト ボックス 2"/>
          <p:cNvSpPr txBox="1"/>
          <p:nvPr/>
        </p:nvSpPr>
        <p:spPr>
          <a:xfrm>
            <a:off x="5480989" y="1617000"/>
            <a:ext cx="6125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JDK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81860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Java</a:t>
            </a:r>
            <a:r>
              <a:rPr lang="ja-JP" altLang="en-US" dirty="0"/>
              <a:t>一般と</a:t>
            </a:r>
            <a:r>
              <a:rPr lang="en-US" altLang="ja-JP" dirty="0" smtClean="0"/>
              <a:t>Android</a:t>
            </a:r>
            <a:r>
              <a:rPr lang="ja-JP" altLang="en-US" dirty="0"/>
              <a:t>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共通する性質に対する</a:t>
            </a:r>
            <a:r>
              <a:rPr kumimoji="1" lang="ja-JP" altLang="en-US" dirty="0" smtClean="0"/>
              <a:t>考察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sz="2800" dirty="0" smtClean="0"/>
              <a:t>入</a:t>
            </a:r>
            <a:r>
              <a:rPr lang="ja-JP" altLang="en-US" sz="2800" dirty="0"/>
              <a:t>次数は全体</a:t>
            </a:r>
            <a:r>
              <a:rPr lang="ja-JP" altLang="en-US" sz="2800" dirty="0" smtClean="0"/>
              <a:t>がべき乗</a:t>
            </a:r>
            <a:r>
              <a:rPr lang="ja-JP" altLang="en-US" sz="2800" dirty="0"/>
              <a:t>則</a:t>
            </a:r>
            <a:r>
              <a:rPr lang="ja-JP" altLang="en-US" sz="2800" dirty="0" smtClean="0"/>
              <a:t>に従う</a:t>
            </a:r>
            <a:endParaRPr lang="en-US" altLang="ja-JP" sz="2800" dirty="0" smtClean="0"/>
          </a:p>
          <a:p>
            <a:r>
              <a:rPr lang="ja-JP" altLang="en-US" sz="2800" dirty="0" smtClean="0"/>
              <a:t>出</a:t>
            </a:r>
            <a:r>
              <a:rPr lang="ja-JP" altLang="en-US" sz="2800" dirty="0"/>
              <a:t>次数も次数の</a:t>
            </a:r>
            <a:r>
              <a:rPr lang="ja-JP" altLang="en-US" sz="2800" dirty="0" smtClean="0"/>
              <a:t>大きな部分</a:t>
            </a:r>
            <a:r>
              <a:rPr lang="ja-JP" altLang="en-US" sz="2800" dirty="0"/>
              <a:t>がべき乗則に</a:t>
            </a:r>
            <a:r>
              <a:rPr lang="ja-JP" altLang="en-US" sz="2800" dirty="0" smtClean="0"/>
              <a:t>従う</a:t>
            </a:r>
            <a:endParaRPr lang="en-US" altLang="ja-JP" sz="2800" dirty="0" smtClean="0"/>
          </a:p>
          <a:p>
            <a:pPr marL="57150" indent="0">
              <a:buNone/>
            </a:pPr>
            <a:r>
              <a:rPr lang="en-US" altLang="ja-JP" sz="2800" dirty="0" smtClean="0">
                <a:sym typeface="Wingdings" pitchFamily="2" charset="2"/>
              </a:rPr>
              <a:t></a:t>
            </a:r>
            <a:r>
              <a:rPr lang="ja-JP" altLang="en-US" sz="2800" dirty="0" smtClean="0">
                <a:sym typeface="Wingdings" pitchFamily="2" charset="2"/>
              </a:rPr>
              <a:t>ドメインにより部品グラフの性質が大きく変わることはない</a:t>
            </a:r>
            <a:endParaRPr lang="en-US" altLang="ja-JP" sz="2800" dirty="0" smtClean="0">
              <a:sym typeface="Wingdings" pitchFamily="2" charset="2"/>
            </a:endParaRPr>
          </a:p>
          <a:p>
            <a:pPr marL="57150" indent="0">
              <a:buNone/>
            </a:pPr>
            <a:r>
              <a:rPr lang="ja-JP" altLang="en-US" sz="1200" dirty="0"/>
              <a:t>　</a:t>
            </a:r>
            <a:endParaRPr lang="en-US" altLang="ja-JP" sz="1200" dirty="0"/>
          </a:p>
          <a:p>
            <a:r>
              <a:rPr lang="ja-JP" altLang="en-US" sz="2800" dirty="0" smtClean="0">
                <a:sym typeface="Wingdings" pitchFamily="2" charset="2"/>
              </a:rPr>
              <a:t>アプリケーションを加えた際の回帰直線の傾きの変化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入次数：傾きがゆるやかに</a:t>
            </a:r>
            <a:endParaRPr lang="en-US" altLang="ja-JP" sz="24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出次数：傾きが急に</a:t>
            </a:r>
            <a:endParaRPr lang="en-US" altLang="ja-JP" sz="2400" dirty="0" smtClean="0">
              <a:sym typeface="Wingdings" pitchFamily="2" charset="2"/>
            </a:endParaRPr>
          </a:p>
          <a:p>
            <a:pPr marL="57150" indent="0">
              <a:buNone/>
            </a:pPr>
            <a:r>
              <a:rPr lang="en-US" altLang="ja-JP" sz="2800" dirty="0" smtClean="0">
                <a:sym typeface="Wingdings" pitchFamily="2" charset="2"/>
              </a:rPr>
              <a:t></a:t>
            </a:r>
            <a:r>
              <a:rPr lang="ja-JP" altLang="en-US" sz="2800" dirty="0" smtClean="0">
                <a:sym typeface="Wingdings" pitchFamily="2" charset="2"/>
              </a:rPr>
              <a:t>プラットフォームとアプリケーションの規模の違いが</a:t>
            </a:r>
            <a:r>
              <a:rPr lang="en-US" altLang="ja-JP" sz="2800" dirty="0" smtClean="0">
                <a:sym typeface="Wingdings" pitchFamily="2" charset="2"/>
              </a:rPr>
              <a:t/>
            </a:r>
            <a:br>
              <a:rPr lang="en-US" altLang="ja-JP" sz="2800" dirty="0" smtClean="0">
                <a:sym typeface="Wingdings" pitchFamily="2" charset="2"/>
              </a:rPr>
            </a:br>
            <a:r>
              <a:rPr lang="ja-JP" altLang="en-US" sz="2800" dirty="0" smtClean="0">
                <a:sym typeface="Wingdings" pitchFamily="2" charset="2"/>
              </a:rPr>
              <a:t>原因か</a:t>
            </a:r>
            <a:endParaRPr lang="en-US" altLang="ja-JP" sz="2800" dirty="0" smtClean="0">
              <a:sym typeface="Wingdings" pitchFamily="2" charset="2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34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ソフトウェア部品（部品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ソフトウェア</a:t>
            </a:r>
            <a:r>
              <a:rPr lang="ja-JP" altLang="en-US" dirty="0"/>
              <a:t>構成</a:t>
            </a:r>
            <a:r>
              <a:rPr lang="ja-JP" altLang="en-US" dirty="0" smtClean="0"/>
              <a:t>要素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例：クラス，関数，</a:t>
            </a:r>
            <a:r>
              <a:rPr lang="en-US" altLang="ja-JP" dirty="0" smtClean="0"/>
              <a:t>…</a:t>
            </a:r>
            <a:endParaRPr lang="en-US" altLang="ja-JP" dirty="0"/>
          </a:p>
          <a:p>
            <a:r>
              <a:rPr lang="ja-JP" altLang="en-US" dirty="0"/>
              <a:t>互いに利用しあうこと</a:t>
            </a:r>
            <a:r>
              <a:rPr lang="ja-JP" altLang="en-US" dirty="0" smtClean="0"/>
              <a:t>でソフトウェアの機能</a:t>
            </a:r>
            <a:r>
              <a:rPr lang="ja-JP" altLang="en-US" dirty="0"/>
              <a:t>を</a:t>
            </a:r>
            <a:r>
              <a:rPr lang="ja-JP" altLang="en-US" dirty="0" smtClean="0"/>
              <a:t>実現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利用関係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例：メソッド呼び出し，継承，</a:t>
            </a:r>
            <a:r>
              <a:rPr lang="en-US" altLang="ja-JP" dirty="0" smtClean="0"/>
              <a:t>…</a:t>
            </a: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76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Java</a:t>
            </a:r>
            <a:r>
              <a:rPr lang="ja-JP" altLang="en-US" dirty="0"/>
              <a:t>一般と</a:t>
            </a:r>
            <a:r>
              <a:rPr lang="en-US" altLang="ja-JP" dirty="0" smtClean="0"/>
              <a:t>Android</a:t>
            </a:r>
            <a:r>
              <a:rPr lang="ja-JP" altLang="en-US" dirty="0" smtClean="0"/>
              <a:t>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異なる性質に対する</a:t>
            </a:r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回帰直線の傾きに差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入次数・出次数ともに</a:t>
            </a:r>
            <a:r>
              <a:rPr lang="en-US" altLang="ja-JP" sz="2400" dirty="0" smtClean="0"/>
              <a:t>Android</a:t>
            </a:r>
            <a:r>
              <a:rPr lang="ja-JP" altLang="en-US" sz="2400" dirty="0" err="1" smtClean="0"/>
              <a:t>のほうが</a:t>
            </a:r>
            <a:r>
              <a:rPr lang="ja-JP" altLang="en-US" sz="2400" dirty="0" smtClean="0"/>
              <a:t>傾きが</a:t>
            </a:r>
            <a:r>
              <a:rPr lang="ja-JP" altLang="en-US" sz="2400" dirty="0"/>
              <a:t>急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次数の大きな部品が少なく，小さな部品が多い傾向</a:t>
            </a:r>
            <a:endParaRPr lang="en-US" altLang="ja-JP" sz="2400" dirty="0" smtClean="0"/>
          </a:p>
          <a:p>
            <a:pPr marL="57150" indent="0">
              <a:buNone/>
            </a:pPr>
            <a:r>
              <a:rPr lang="en-US" altLang="ja-JP" sz="2800" dirty="0" smtClean="0">
                <a:sym typeface="Wingdings" pitchFamily="2" charset="2"/>
              </a:rPr>
              <a:t></a:t>
            </a:r>
            <a:r>
              <a:rPr lang="ja-JP" altLang="en-US" sz="2800" dirty="0" smtClean="0">
                <a:sym typeface="Wingdings" pitchFamily="2" charset="2"/>
              </a:rPr>
              <a:t>プラットフォームとなるライブラリの</a:t>
            </a:r>
            <a:r>
              <a:rPr lang="ja-JP" altLang="en-US" sz="2800" dirty="0">
                <a:sym typeface="Wingdings" pitchFamily="2" charset="2"/>
              </a:rPr>
              <a:t>性質</a:t>
            </a:r>
            <a:r>
              <a:rPr lang="ja-JP" altLang="en-US" sz="2800" dirty="0" smtClean="0">
                <a:sym typeface="Wingdings" pitchFamily="2" charset="2"/>
              </a:rPr>
              <a:t>の違い</a:t>
            </a:r>
            <a:endParaRPr lang="en-US" altLang="ja-JP" sz="2800" dirty="0" smtClean="0">
              <a:sym typeface="Wingdings" pitchFamily="2" charset="2"/>
            </a:endParaRPr>
          </a:p>
          <a:p>
            <a:pPr marL="57150" indent="0">
              <a:buNone/>
            </a:pPr>
            <a:endParaRPr lang="en-US" altLang="ja-JP" sz="1200" dirty="0">
              <a:sym typeface="Wingdings" pitchFamily="2" charset="2"/>
            </a:endParaRPr>
          </a:p>
          <a:p>
            <a:r>
              <a:rPr lang="ja-JP" altLang="en-US" dirty="0"/>
              <a:t>アプリケーションを加えた</a:t>
            </a:r>
            <a:r>
              <a:rPr lang="ja-JP" altLang="en-US" dirty="0" smtClean="0"/>
              <a:t>際の寄与率の変化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Java</a:t>
            </a:r>
            <a:r>
              <a:rPr lang="ja-JP" altLang="en-US" sz="2400" dirty="0"/>
              <a:t>一般</a:t>
            </a:r>
            <a:r>
              <a:rPr lang="en-US" altLang="ja-JP" sz="2400" dirty="0"/>
              <a:t>	</a:t>
            </a:r>
            <a:r>
              <a:rPr lang="ja-JP" altLang="en-US" sz="2400" dirty="0"/>
              <a:t>：寄与率が増加</a:t>
            </a:r>
            <a:endParaRPr lang="en-US" altLang="ja-JP" sz="2400" dirty="0"/>
          </a:p>
          <a:p>
            <a:pPr lvl="1"/>
            <a:r>
              <a:rPr lang="en-US" altLang="ja-JP" sz="2400" dirty="0"/>
              <a:t>Android	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：</a:t>
            </a:r>
            <a:r>
              <a:rPr lang="ja-JP" altLang="en-US" sz="2400" dirty="0"/>
              <a:t>寄与率が</a:t>
            </a:r>
            <a:r>
              <a:rPr lang="ja-JP" altLang="en-US" sz="2400" dirty="0" smtClean="0"/>
              <a:t>減少</a:t>
            </a:r>
            <a:endParaRPr lang="en-US" altLang="ja-JP" sz="2400" dirty="0" smtClean="0"/>
          </a:p>
          <a:p>
            <a:pPr marL="114300" indent="0">
              <a:buNone/>
            </a:pPr>
            <a:r>
              <a:rPr lang="en-US" altLang="ja-JP" sz="2800" dirty="0" smtClean="0">
                <a:sym typeface="Wingdings" pitchFamily="2" charset="2"/>
              </a:rPr>
              <a:t>SDK</a:t>
            </a:r>
            <a:r>
              <a:rPr lang="ja-JP" altLang="en-US" sz="2800" dirty="0" smtClean="0">
                <a:sym typeface="Wingdings" pitchFamily="2" charset="2"/>
              </a:rPr>
              <a:t>呼び出しが多くなり，</a:t>
            </a:r>
            <a:r>
              <a:rPr lang="en-US" altLang="ja-JP" sz="2800" dirty="0" smtClean="0">
                <a:sym typeface="Wingdings" pitchFamily="2" charset="2"/>
              </a:rPr>
              <a:t>Java</a:t>
            </a:r>
            <a:r>
              <a:rPr lang="ja-JP" altLang="en-US" sz="2800" dirty="0" smtClean="0">
                <a:sym typeface="Wingdings" pitchFamily="2" charset="2"/>
              </a:rPr>
              <a:t>一般とは違う部品の利用が増加している可能性</a:t>
            </a:r>
            <a:endParaRPr lang="en-US" altLang="ja-JP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8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Android</a:t>
            </a:r>
            <a:r>
              <a:rPr kumimoji="1" lang="ja-JP" altLang="en-US" dirty="0" smtClean="0"/>
              <a:t>用アプリケーションの部品グラフの次数の累積</a:t>
            </a:r>
            <a:r>
              <a:rPr lang="ja-JP" altLang="en-US" dirty="0"/>
              <a:t>度数</a:t>
            </a:r>
            <a:r>
              <a:rPr kumimoji="1" lang="ja-JP" altLang="en-US" dirty="0" smtClean="0"/>
              <a:t>分布が</a:t>
            </a:r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一般のアプリケーションと同様のべき乗則に従うことを確認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細かな部分で</a:t>
            </a:r>
            <a:r>
              <a:rPr lang="ja-JP" altLang="en-US" dirty="0" smtClean="0"/>
              <a:t>は差異がみられた</a:t>
            </a:r>
            <a:endParaRPr kumimoji="1" lang="en-US" altLang="ja-JP" dirty="0" smtClean="0"/>
          </a:p>
          <a:p>
            <a:r>
              <a:rPr kumimoji="1" lang="ja-JP" altLang="en-US" dirty="0" smtClean="0"/>
              <a:t>今後の課題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ドメインの</a:t>
            </a:r>
            <a:r>
              <a:rPr lang="ja-JP" altLang="en-US" dirty="0" smtClean="0"/>
              <a:t>種類を増やして結果を比較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利用</a:t>
            </a:r>
            <a:r>
              <a:rPr kumimoji="1" lang="ja-JP" altLang="en-US" dirty="0"/>
              <a:t>関係の</a:t>
            </a:r>
            <a:r>
              <a:rPr kumimoji="1" lang="ja-JP" altLang="en-US" dirty="0" smtClean="0"/>
              <a:t>種類（メソッド呼び出し，継承）ごとにもべき乗則が成り立つかを調査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3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ソフトウェア部品</a:t>
            </a:r>
            <a:r>
              <a:rPr lang="ja-JP" altLang="en-US" dirty="0" smtClean="0"/>
              <a:t>グラフ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4000" dirty="0" smtClean="0"/>
              <a:t>（</a:t>
            </a:r>
            <a:r>
              <a:rPr lang="ja-JP" altLang="en-US" sz="4000" dirty="0"/>
              <a:t>部品グラフ</a:t>
            </a:r>
            <a:r>
              <a:rPr lang="ja-JP" altLang="en-US" sz="4000" dirty="0" smtClean="0"/>
              <a:t>）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ja-JP" altLang="en-US" dirty="0" smtClean="0"/>
              <a:t>部品間</a:t>
            </a:r>
            <a:r>
              <a:rPr lang="ja-JP" altLang="en-US" dirty="0"/>
              <a:t>の利用関係を有向辺で表現した</a:t>
            </a:r>
            <a:r>
              <a:rPr lang="ja-JP" altLang="en-US" dirty="0" smtClean="0"/>
              <a:t>グラフ</a:t>
            </a:r>
            <a:endParaRPr lang="en-US" altLang="ja-JP" dirty="0" smtClean="0"/>
          </a:p>
          <a:p>
            <a:r>
              <a:rPr lang="ja-JP" altLang="en-US" dirty="0" smtClean="0"/>
              <a:t>ソフトウェア</a:t>
            </a:r>
            <a:r>
              <a:rPr lang="ja-JP" altLang="en-US" dirty="0"/>
              <a:t>解析の際に</a:t>
            </a:r>
            <a:r>
              <a:rPr lang="ja-JP" altLang="en-US" dirty="0" smtClean="0"/>
              <a:t>利用</a:t>
            </a:r>
            <a:endParaRPr lang="en-US" altLang="ja-JP" dirty="0" smtClean="0"/>
          </a:p>
          <a:p>
            <a:pPr lvl="1"/>
            <a:r>
              <a:rPr lang="ja-JP" altLang="en-US" dirty="0"/>
              <a:t>入次数が</a:t>
            </a:r>
            <a:r>
              <a:rPr lang="ja-JP" altLang="en-US" dirty="0" smtClean="0"/>
              <a:t>大きい</a:t>
            </a:r>
            <a:r>
              <a:rPr lang="ja-JP" altLang="en-US" dirty="0"/>
              <a:t>：</a:t>
            </a:r>
            <a:r>
              <a:rPr lang="ja-JP" altLang="en-US" dirty="0" smtClean="0"/>
              <a:t>よく</a:t>
            </a:r>
            <a:r>
              <a:rPr lang="ja-JP" altLang="en-US" dirty="0"/>
              <a:t>利用される部品</a:t>
            </a:r>
            <a:endParaRPr lang="en-US" altLang="ja-JP" dirty="0"/>
          </a:p>
          <a:p>
            <a:pPr lvl="1"/>
            <a:r>
              <a:rPr lang="ja-JP" altLang="en-US" dirty="0"/>
              <a:t>出次数が</a:t>
            </a:r>
            <a:r>
              <a:rPr lang="ja-JP" altLang="en-US" dirty="0" smtClean="0"/>
              <a:t>大きい：ほかの部品をよく利用する部品</a:t>
            </a:r>
            <a:endParaRPr lang="en-US" altLang="ja-JP" dirty="0"/>
          </a:p>
          <a:p>
            <a:r>
              <a:rPr lang="ja-JP" altLang="en-US" dirty="0" smtClean="0"/>
              <a:t>例：</a:t>
            </a:r>
            <a:endParaRPr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1835696" y="4480477"/>
            <a:ext cx="6048672" cy="20448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処理 3"/>
          <p:cNvSpPr/>
          <p:nvPr/>
        </p:nvSpPr>
        <p:spPr>
          <a:xfrm>
            <a:off x="3269644" y="4552486"/>
            <a:ext cx="1086332" cy="69607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A</a:t>
            </a:r>
            <a:endParaRPr kumimoji="1" lang="ja-JP" altLang="en-US" sz="3200" dirty="0"/>
          </a:p>
        </p:txBody>
      </p:sp>
      <p:sp>
        <p:nvSpPr>
          <p:cNvPr id="5" name="フローチャート: 処理 4"/>
          <p:cNvSpPr/>
          <p:nvPr/>
        </p:nvSpPr>
        <p:spPr>
          <a:xfrm>
            <a:off x="5585529" y="5064904"/>
            <a:ext cx="1074703" cy="69607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C</a:t>
            </a:r>
            <a:endParaRPr kumimoji="1" lang="ja-JP" altLang="en-US" sz="3200" dirty="0"/>
          </a:p>
        </p:txBody>
      </p:sp>
      <p:cxnSp>
        <p:nvCxnSpPr>
          <p:cNvPr id="6" name="直線矢印コネクタ 5"/>
          <p:cNvCxnSpPr>
            <a:stCxn id="4" idx="3"/>
          </p:cNvCxnSpPr>
          <p:nvPr/>
        </p:nvCxnSpPr>
        <p:spPr>
          <a:xfrm>
            <a:off x="4355976" y="4900525"/>
            <a:ext cx="1229553" cy="409633"/>
          </a:xfrm>
          <a:prstGeom prst="straightConnector1">
            <a:avLst/>
          </a:prstGeom>
          <a:ln>
            <a:tailEnd type="arrow" w="lg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フローチャート: 処理 13"/>
          <p:cNvSpPr/>
          <p:nvPr/>
        </p:nvSpPr>
        <p:spPr>
          <a:xfrm>
            <a:off x="3275458" y="5488590"/>
            <a:ext cx="1074703" cy="69607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B</a:t>
            </a:r>
            <a:endParaRPr kumimoji="1" lang="ja-JP" altLang="en-US" sz="3200" dirty="0"/>
          </a:p>
        </p:txBody>
      </p:sp>
      <p:cxnSp>
        <p:nvCxnSpPr>
          <p:cNvPr id="16" name="直線矢印コネクタ 15"/>
          <p:cNvCxnSpPr>
            <a:stCxn id="14" idx="3"/>
          </p:cNvCxnSpPr>
          <p:nvPr/>
        </p:nvCxnSpPr>
        <p:spPr>
          <a:xfrm flipV="1">
            <a:off x="4350161" y="5535580"/>
            <a:ext cx="1235368" cy="301049"/>
          </a:xfrm>
          <a:prstGeom prst="straightConnector1">
            <a:avLst/>
          </a:prstGeom>
          <a:ln>
            <a:tailEnd type="arrow" w="lg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2051720" y="460815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入次数</a:t>
            </a:r>
            <a:r>
              <a:rPr lang="en-US" altLang="ja-JP" sz="2000" dirty="0"/>
              <a:t>:0</a:t>
            </a:r>
            <a:endParaRPr lang="ja-JP" altLang="en-US" sz="2000" dirty="0"/>
          </a:p>
          <a:p>
            <a:r>
              <a:rPr kumimoji="1" lang="ja-JP" altLang="en-US" sz="2000" dirty="0" smtClean="0"/>
              <a:t>出次数</a:t>
            </a:r>
            <a:r>
              <a:rPr kumimoji="1" lang="en-US" altLang="ja-JP" sz="2000" dirty="0" smtClean="0"/>
              <a:t>:1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51720" y="5499442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入次数</a:t>
            </a:r>
            <a:r>
              <a:rPr lang="en-US" altLang="ja-JP" sz="2000" dirty="0"/>
              <a:t>:0</a:t>
            </a:r>
            <a:endParaRPr lang="ja-JP" altLang="en-US" sz="2000" dirty="0"/>
          </a:p>
          <a:p>
            <a:r>
              <a:rPr kumimoji="1" lang="ja-JP" altLang="en-US" sz="2000" dirty="0" smtClean="0"/>
              <a:t>出次数</a:t>
            </a:r>
            <a:r>
              <a:rPr kumimoji="1" lang="en-US" altLang="ja-JP" sz="2000" dirty="0" smtClean="0"/>
              <a:t>:1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660232" y="5059000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入次数</a:t>
            </a:r>
            <a:r>
              <a:rPr lang="en-US" altLang="ja-JP" sz="2000" dirty="0"/>
              <a:t>:2</a:t>
            </a:r>
            <a:endParaRPr lang="ja-JP" altLang="en-US" sz="2000" dirty="0"/>
          </a:p>
          <a:p>
            <a:r>
              <a:rPr kumimoji="1" lang="ja-JP" altLang="en-US" sz="2000" dirty="0" smtClean="0"/>
              <a:t>出次数</a:t>
            </a:r>
            <a:r>
              <a:rPr kumimoji="1" lang="en-US" altLang="ja-JP" sz="2000" dirty="0" smtClean="0"/>
              <a:t>:0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38769" y="4552486"/>
            <a:ext cx="1296144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A</a:t>
            </a:r>
            <a:r>
              <a:rPr kumimoji="1" lang="ja-JP" altLang="en-US" sz="1600" dirty="0" smtClean="0"/>
              <a:t>が</a:t>
            </a:r>
            <a:r>
              <a:rPr kumimoji="1" lang="en-US" altLang="ja-JP" sz="1600" dirty="0" smtClean="0"/>
              <a:t>C</a:t>
            </a:r>
            <a:r>
              <a:rPr kumimoji="1" lang="ja-JP" altLang="en-US" sz="1600" dirty="0" smtClean="0"/>
              <a:t>を継承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95904" y="5848630"/>
            <a:ext cx="1632279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B</a:t>
            </a:r>
            <a:r>
              <a:rPr kumimoji="1" lang="ja-JP" altLang="en-US" sz="1600" dirty="0" smtClean="0"/>
              <a:t>が</a:t>
            </a:r>
            <a:r>
              <a:rPr kumimoji="1" lang="en-US" altLang="ja-JP" sz="1600" dirty="0" smtClean="0"/>
              <a:t>C</a:t>
            </a:r>
            <a:r>
              <a:rPr kumimoji="1" lang="ja-JP" altLang="en-US" sz="1600" dirty="0" smtClean="0"/>
              <a:t>のメソッドを呼び出す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4206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6234" y="4077072"/>
            <a:ext cx="2291532" cy="220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べき乗</a:t>
            </a:r>
            <a:r>
              <a:rPr lang="ja-JP" altLang="en-US" dirty="0"/>
              <a:t>則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 smtClean="0"/>
                  <a:t>あるデータが、パラメータのべき乗に比例</a:t>
                </a:r>
                <a:endParaRPr lang="en-US" altLang="ja-JP" dirty="0" smtClean="0"/>
              </a:p>
              <a:p>
                <a:pPr lvl="1"/>
                <a:r>
                  <a:rPr lang="ja-JP" altLang="en-US" dirty="0"/>
                  <a:t>要素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ja-JP" altLang="en-US" dirty="0" smtClean="0"/>
                  <a:t>が値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ja-JP" altLang="en-US" dirty="0" smtClean="0"/>
                  <a:t>をもつ</a:t>
                </a:r>
                <a:r>
                  <a:rPr lang="ja-JP" altLang="en-US" dirty="0"/>
                  <a:t>確率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ja-JP" altLang="en-US" dirty="0" smtClean="0"/>
                  <a:t>は，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altLang="ja-JP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US" altLang="ja-JP" b="0" i="1" dirty="0" smtClean="0">
                            <a:latin typeface="Cambria Math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ja-JP" altLang="en-US" dirty="0" smtClean="0"/>
                  <a:t>に比例</a:t>
                </a:r>
                <a:endParaRPr lang="en-US" altLang="ja-JP" dirty="0" smtClean="0"/>
              </a:p>
              <a:p>
                <a:r>
                  <a:rPr lang="ja-JP" altLang="en-US" dirty="0" smtClean="0"/>
                  <a:t>累積度数</a:t>
                </a:r>
                <a:r>
                  <a:rPr lang="ja-JP" altLang="en-US" dirty="0"/>
                  <a:t>分布を両対数グラフにプロットすると、直線で</a:t>
                </a:r>
                <a:r>
                  <a:rPr lang="ja-JP" altLang="en-US" dirty="0" smtClean="0"/>
                  <a:t>あらわされる（</a:t>
                </a:r>
                <a:r>
                  <a:rPr lang="ja-JP" altLang="en-US" dirty="0"/>
                  <a:t>図</a:t>
                </a:r>
                <a:r>
                  <a:rPr lang="ja-JP" altLang="en-US" dirty="0" smtClean="0"/>
                  <a:t>）</a:t>
                </a:r>
                <a:endParaRPr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21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68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既存</a:t>
            </a:r>
            <a:r>
              <a:rPr lang="ja-JP" altLang="en-US" dirty="0" smtClean="0"/>
              <a:t>研究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ja-JP" sz="2800" dirty="0"/>
              <a:t>「</a:t>
            </a:r>
            <a:r>
              <a:rPr lang="en-US" altLang="ja-JP" sz="2800" dirty="0"/>
              <a:t>Java</a:t>
            </a:r>
            <a:r>
              <a:rPr lang="ja-JP" altLang="ja-JP" sz="2800" dirty="0"/>
              <a:t>ソフトウェアの部品グラフにおけるべき乗則の調査</a:t>
            </a:r>
            <a:r>
              <a:rPr lang="en-US" altLang="ja-JP" sz="2800" baseline="30000" dirty="0"/>
              <a:t>†</a:t>
            </a:r>
            <a:r>
              <a:rPr lang="ja-JP" altLang="ja-JP" sz="2800" dirty="0"/>
              <a:t>」</a:t>
            </a:r>
            <a:endParaRPr lang="en-US" altLang="ja-JP" sz="2800" dirty="0"/>
          </a:p>
          <a:p>
            <a:pPr lvl="1"/>
            <a:r>
              <a:rPr lang="ja-JP" altLang="en-US" dirty="0" smtClean="0"/>
              <a:t>様々な</a:t>
            </a:r>
            <a:r>
              <a:rPr lang="ja-JP" altLang="en-US" dirty="0"/>
              <a:t>静的な利用関係を用いた部品</a:t>
            </a:r>
            <a:r>
              <a:rPr lang="ja-JP" altLang="en-US" dirty="0" smtClean="0"/>
              <a:t>グラフの入時数・出次数の累積度数分布がべき乗則</a:t>
            </a:r>
            <a:r>
              <a:rPr lang="ja-JP" altLang="en-US" dirty="0"/>
              <a:t>に</a:t>
            </a:r>
            <a:r>
              <a:rPr lang="ja-JP" altLang="en-US" dirty="0" smtClean="0"/>
              <a:t>従う</a:t>
            </a:r>
            <a:r>
              <a:rPr lang="ja-JP" altLang="en-US" dirty="0"/>
              <a:t>か</a:t>
            </a:r>
            <a:r>
              <a:rPr lang="ja-JP" altLang="en-US" dirty="0" smtClean="0"/>
              <a:t>どうかを調査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対象は</a:t>
            </a:r>
            <a:r>
              <a:rPr lang="en-US" altLang="ja-JP" dirty="0" smtClean="0"/>
              <a:t>JDK</a:t>
            </a:r>
            <a:r>
              <a:rPr lang="ja-JP" altLang="en-US" dirty="0"/>
              <a:t>や</a:t>
            </a:r>
            <a:r>
              <a:rPr lang="en-US" altLang="ja-JP" dirty="0"/>
              <a:t>Java</a:t>
            </a:r>
            <a:r>
              <a:rPr lang="ja-JP" altLang="en-US" dirty="0"/>
              <a:t>のオープンソースソフトウェア</a:t>
            </a:r>
            <a:r>
              <a:rPr lang="ja-JP" altLang="en-US" dirty="0" smtClean="0"/>
              <a:t>集合</a:t>
            </a:r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7904" y="5357568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aseline="30000" dirty="0"/>
              <a:t>† </a:t>
            </a:r>
            <a:r>
              <a:rPr lang="ja-JP" altLang="en-US" sz="1600" dirty="0"/>
              <a:t>市井誠，松下誠，井上克郎，“</a:t>
            </a:r>
            <a:r>
              <a:rPr lang="en-US" altLang="ja-JP" sz="1600" dirty="0"/>
              <a:t>Java</a:t>
            </a:r>
            <a:r>
              <a:rPr lang="ja-JP" altLang="en-US" sz="1600" dirty="0"/>
              <a:t>ソフトウェアの部品グラフにおけるべき乗則の調査，”電子情報通信学会論文誌</a:t>
            </a:r>
            <a:r>
              <a:rPr lang="en-US" altLang="ja-JP" sz="1600" dirty="0"/>
              <a:t>D</a:t>
            </a:r>
            <a:r>
              <a:rPr lang="ja-JP" altLang="en-US" sz="1600" dirty="0" err="1"/>
              <a:t>，</a:t>
            </a:r>
            <a:r>
              <a:rPr lang="en-US" altLang="ja-JP" sz="1600" dirty="0"/>
              <a:t>Vol.J90-D</a:t>
            </a:r>
            <a:r>
              <a:rPr lang="ja-JP" altLang="en-US" sz="1600" dirty="0" err="1"/>
              <a:t>，</a:t>
            </a:r>
            <a:r>
              <a:rPr lang="en-US" altLang="ja-JP" sz="1600" dirty="0"/>
              <a:t>No.7</a:t>
            </a:r>
            <a:r>
              <a:rPr lang="ja-JP" altLang="en-US" sz="1600" dirty="0" err="1"/>
              <a:t>，</a:t>
            </a:r>
            <a:r>
              <a:rPr lang="en-US" altLang="ja-JP" sz="1600" dirty="0"/>
              <a:t>pp.1733-1743</a:t>
            </a:r>
            <a:r>
              <a:rPr lang="ja-JP" altLang="en-US" sz="1600" dirty="0" err="1"/>
              <a:t>，</a:t>
            </a:r>
            <a:r>
              <a:rPr lang="en-US" altLang="ja-JP" sz="1600" dirty="0"/>
              <a:t>July 2007.</a:t>
            </a:r>
            <a:endParaRPr kumimoji="1" lang="ja-JP" altLang="en-US" sz="16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7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既存研究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ソフトウェア</a:t>
            </a:r>
            <a:r>
              <a:rPr lang="ja-JP" altLang="en-US" sz="2800" dirty="0"/>
              <a:t>部品グラフの</a:t>
            </a:r>
            <a:r>
              <a:rPr lang="ja-JP" altLang="en-US" sz="2800" dirty="0" smtClean="0"/>
              <a:t>以下</a:t>
            </a:r>
            <a:r>
              <a:rPr lang="ja-JP" altLang="en-US" sz="2800" dirty="0"/>
              <a:t>２つがべき乗則に従う</a:t>
            </a:r>
            <a:endParaRPr lang="en-US" altLang="ja-JP" sz="2800" dirty="0"/>
          </a:p>
          <a:p>
            <a:pPr lvl="1"/>
            <a:r>
              <a:rPr lang="ja-JP" altLang="en-US" sz="2400" dirty="0" smtClean="0"/>
              <a:t>入</a:t>
            </a:r>
            <a:r>
              <a:rPr lang="ja-JP" altLang="en-US" sz="2400" dirty="0"/>
              <a:t>次数と出現頻度</a:t>
            </a:r>
            <a:r>
              <a:rPr lang="ja-JP" altLang="en-US" sz="2400" dirty="0" smtClean="0"/>
              <a:t>の累積度数分布</a:t>
            </a:r>
            <a:r>
              <a:rPr lang="ja-JP" altLang="en-US" sz="2400" dirty="0"/>
              <a:t>（左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pPr lvl="2"/>
            <a:r>
              <a:rPr lang="ja-JP" altLang="en-US" sz="2000" dirty="0"/>
              <a:t>利用される部品は一部に</a:t>
            </a:r>
            <a:r>
              <a:rPr lang="ja-JP" altLang="en-US" sz="2000" dirty="0" smtClean="0"/>
              <a:t>集中</a:t>
            </a:r>
            <a:endParaRPr lang="en-US" altLang="ja-JP" sz="2000" dirty="0"/>
          </a:p>
          <a:p>
            <a:pPr lvl="1"/>
            <a:r>
              <a:rPr lang="ja-JP" altLang="en-US" sz="2400" dirty="0" smtClean="0"/>
              <a:t>出</a:t>
            </a:r>
            <a:r>
              <a:rPr lang="ja-JP" altLang="en-US" sz="2400" dirty="0"/>
              <a:t>次数と出現頻度</a:t>
            </a:r>
            <a:r>
              <a:rPr lang="ja-JP" altLang="en-US" sz="2400" dirty="0" smtClean="0"/>
              <a:t>の累積度数分布</a:t>
            </a:r>
            <a:r>
              <a:rPr lang="ja-JP" altLang="en-US" sz="2400" dirty="0"/>
              <a:t>（右）</a:t>
            </a:r>
            <a:endParaRPr lang="en-US" altLang="ja-JP" sz="2400" dirty="0"/>
          </a:p>
          <a:p>
            <a:pPr lvl="2"/>
            <a:r>
              <a:rPr lang="ja-JP" altLang="en-US" sz="2000" dirty="0"/>
              <a:t>出次数の大きな部分のみべき乗則に</a:t>
            </a:r>
            <a:r>
              <a:rPr lang="ja-JP" altLang="en-US" sz="2000" dirty="0" smtClean="0"/>
              <a:t>従う</a:t>
            </a:r>
            <a:endParaRPr lang="en-US" altLang="ja-JP" sz="2000" dirty="0" smtClean="0"/>
          </a:p>
          <a:p>
            <a:pPr lvl="2"/>
            <a:r>
              <a:rPr lang="ja-JP" altLang="en-US" sz="2000" dirty="0"/>
              <a:t>複雑</a:t>
            </a:r>
            <a:r>
              <a:rPr lang="ja-JP" altLang="en-US" sz="2000" dirty="0" smtClean="0"/>
              <a:t>な部品が存在</a:t>
            </a:r>
            <a:endParaRPr lang="en-US" altLang="ja-JP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9098" y="4379591"/>
            <a:ext cx="2459528" cy="2289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3" y="4379495"/>
            <a:ext cx="2376264" cy="2288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99792" y="4091870"/>
            <a:ext cx="641071" cy="27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JDK</a:t>
            </a:r>
            <a:endParaRPr kumimoji="1" lang="ja-JP" altLang="en-US" sz="11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00192" y="4091870"/>
            <a:ext cx="641071" cy="271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JDK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4692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問題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既存のソースコード分析手法で得られた結果は、携帯端末向けアプリケーションと</a:t>
            </a:r>
            <a:r>
              <a:rPr lang="ja-JP" altLang="en-US" dirty="0" smtClean="0"/>
              <a:t>いう</a:t>
            </a:r>
            <a:r>
              <a:rPr lang="ja-JP" altLang="en-US" dirty="0"/>
              <a:t>制限の</a:t>
            </a:r>
            <a:r>
              <a:rPr lang="ja-JP" altLang="en-US" dirty="0" smtClean="0"/>
              <a:t>ある範囲</a:t>
            </a:r>
            <a:r>
              <a:rPr lang="ja-JP" altLang="en-US" dirty="0"/>
              <a:t>でも</a:t>
            </a:r>
            <a:r>
              <a:rPr lang="ja-JP" altLang="en-US" dirty="0" smtClean="0"/>
              <a:t>成り立つのか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同じプログラミング言語</a:t>
            </a:r>
            <a:r>
              <a:rPr lang="ja-JP" altLang="en-US" dirty="0"/>
              <a:t>でも</a:t>
            </a:r>
            <a:r>
              <a:rPr lang="ja-JP" altLang="en-US" dirty="0" smtClean="0"/>
              <a:t>，</a:t>
            </a:r>
            <a:endParaRPr lang="en-US" altLang="ja-JP" dirty="0" smtClean="0"/>
          </a:p>
          <a:p>
            <a:pPr lvl="2"/>
            <a:r>
              <a:rPr lang="ja-JP" altLang="en-US" dirty="0"/>
              <a:t>利用</a:t>
            </a:r>
            <a:r>
              <a:rPr lang="ja-JP" altLang="en-US" dirty="0" smtClean="0"/>
              <a:t>するライブラリが違う</a:t>
            </a:r>
            <a:endParaRPr lang="en-US" altLang="ja-JP" dirty="0" smtClean="0"/>
          </a:p>
          <a:p>
            <a:pPr lvl="2"/>
            <a:r>
              <a:rPr lang="ja-JP" altLang="en-US" dirty="0"/>
              <a:t>アプリケーション</a:t>
            </a:r>
            <a:r>
              <a:rPr lang="ja-JP" altLang="en-US" dirty="0" smtClean="0"/>
              <a:t>の</a:t>
            </a:r>
            <a:r>
              <a:rPr lang="ja-JP" altLang="en-US" dirty="0"/>
              <a:t>規模が</a:t>
            </a:r>
            <a:r>
              <a:rPr lang="ja-JP" altLang="en-US" dirty="0" smtClean="0"/>
              <a:t>違う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 smtClean="0"/>
              <a:t>　 などの差異により結果が変わる可能性がある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6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既存のソースコード分析手法を携帯端末向けアプリケーションにも適用</a:t>
            </a:r>
          </a:p>
          <a:p>
            <a:r>
              <a:rPr lang="ja-JP" altLang="en-US" dirty="0"/>
              <a:t>一般的な</a:t>
            </a:r>
            <a:r>
              <a:rPr lang="ja-JP" altLang="en-US" dirty="0" smtClean="0"/>
              <a:t>アプリケーションに適用した場合と</a:t>
            </a:r>
            <a:r>
              <a:rPr lang="ja-JP" altLang="en-US" dirty="0"/>
              <a:t>比較し、性質の違いを調査</a:t>
            </a:r>
          </a:p>
          <a:p>
            <a:r>
              <a:rPr lang="ja-JP" altLang="en-US" dirty="0"/>
              <a:t>今回</a:t>
            </a:r>
            <a:r>
              <a:rPr lang="ja-JP" altLang="en-US" dirty="0" smtClean="0"/>
              <a:t>の調査では</a:t>
            </a:r>
            <a:r>
              <a:rPr lang="ja-JP" altLang="en-US" dirty="0"/>
              <a:t>以下を比較する</a:t>
            </a:r>
          </a:p>
          <a:p>
            <a:pPr lvl="1"/>
            <a:r>
              <a:rPr lang="ja-JP" altLang="en-US" dirty="0"/>
              <a:t>携帯端末向けアプリケーションとして</a:t>
            </a:r>
            <a:br>
              <a:rPr lang="ja-JP" altLang="en-US" dirty="0"/>
            </a:br>
            <a:r>
              <a:rPr lang="en-US" altLang="ja-JP" dirty="0"/>
              <a:t>Android</a:t>
            </a:r>
            <a:r>
              <a:rPr lang="ja-JP" altLang="en-US" dirty="0"/>
              <a:t>用アプリケーション</a:t>
            </a:r>
          </a:p>
          <a:p>
            <a:pPr lvl="1"/>
            <a:r>
              <a:rPr lang="ja-JP" altLang="en-US" dirty="0"/>
              <a:t>一般的なアプリケーションとして</a:t>
            </a:r>
            <a:br>
              <a:rPr lang="ja-JP" altLang="en-US" dirty="0"/>
            </a:br>
            <a:r>
              <a:rPr lang="en-US" altLang="ja-JP" dirty="0"/>
              <a:t>Java</a:t>
            </a:r>
            <a:r>
              <a:rPr lang="ja-JP" altLang="en-US" dirty="0"/>
              <a:t>で書かれた</a:t>
            </a:r>
            <a:r>
              <a:rPr lang="ja-JP" altLang="en-US" dirty="0" smtClean="0"/>
              <a:t>ソフトウェア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3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Android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r>
              <a:rPr lang="ja-JP" altLang="en-US" dirty="0"/>
              <a:t>携帯端末向け</a:t>
            </a:r>
            <a:r>
              <a:rPr lang="ja-JP" altLang="en-US" dirty="0" smtClean="0"/>
              <a:t>プラットフォーム</a:t>
            </a:r>
            <a:endParaRPr lang="en-US" altLang="ja-JP" dirty="0" smtClean="0"/>
          </a:p>
          <a:p>
            <a:r>
              <a:rPr lang="ja-JP" altLang="en-US" dirty="0" smtClean="0"/>
              <a:t>アプリケーションの多くは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で記述される</a:t>
            </a:r>
            <a:endParaRPr lang="en-US" altLang="ja-JP" dirty="0"/>
          </a:p>
          <a:p>
            <a:r>
              <a:rPr lang="en-US" altLang="ja-JP" dirty="0"/>
              <a:t>Android SDK</a:t>
            </a:r>
            <a:r>
              <a:rPr lang="ja-JP" altLang="en-US" dirty="0"/>
              <a:t>（ソフトウェア開発キット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Java</a:t>
            </a:r>
            <a:r>
              <a:rPr lang="ja-JP" altLang="en-US" dirty="0" smtClean="0"/>
              <a:t>由来の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GUI</a:t>
            </a:r>
            <a:r>
              <a:rPr lang="ja-JP" altLang="en-US" dirty="0" smtClean="0"/>
              <a:t>関連の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などを除去</a:t>
            </a:r>
            <a:endParaRPr lang="en-US" altLang="ja-JP" dirty="0"/>
          </a:p>
          <a:p>
            <a:pPr lvl="1"/>
            <a:r>
              <a:rPr lang="ja-JP" altLang="en-US" dirty="0"/>
              <a:t>カメラ，</a:t>
            </a:r>
            <a:r>
              <a:rPr lang="en-US" altLang="ja-JP" dirty="0"/>
              <a:t>GPS</a:t>
            </a:r>
            <a:r>
              <a:rPr lang="ja-JP" altLang="en-US" dirty="0"/>
              <a:t>位置情報などを利用するため</a:t>
            </a:r>
            <a:r>
              <a:rPr lang="ja-JP" altLang="en-US" dirty="0" smtClean="0"/>
              <a:t>の独特の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を付加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JDK</a:t>
            </a:r>
            <a:r>
              <a:rPr lang="ja-JP" altLang="en-US" dirty="0" err="1" smtClean="0"/>
              <a:t>と共</a:t>
            </a:r>
            <a:r>
              <a:rPr lang="ja-JP" altLang="en-US" dirty="0" smtClean="0"/>
              <a:t>通する</a:t>
            </a:r>
            <a:r>
              <a:rPr lang="en-US" altLang="ja-JP" dirty="0" smtClean="0"/>
              <a:t>API</a:t>
            </a:r>
            <a:r>
              <a:rPr lang="ja-JP" altLang="en-US" dirty="0" err="1" smtClean="0"/>
              <a:t>，</a:t>
            </a:r>
            <a:r>
              <a:rPr lang="ja-JP" altLang="en-US" dirty="0" smtClean="0"/>
              <a:t>共通しない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がある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8F5E-645D-4C2C-9624-42D1BEF5CBA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66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_COLORS">
  <a:themeElements>
    <a:clrScheme name="t-kand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Sel-CoolMetal-white_COLORS</Template>
  <TotalTime>1766</TotalTime>
  <Words>1047</Words>
  <Application>Microsoft Office PowerPoint</Application>
  <PresentationFormat>画面に合わせる (4:3)</PresentationFormat>
  <Paragraphs>235</Paragraphs>
  <Slides>21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Sel-CoolMetal-white_COLORS</vt:lpstr>
      <vt:lpstr>Android用アプリケーションの 部品グラフを対象としたべき乗則の調査</vt:lpstr>
      <vt:lpstr>ソフトウェア部品（部品）</vt:lpstr>
      <vt:lpstr>ソフトウェア部品グラフ （部品グラフ）</vt:lpstr>
      <vt:lpstr>べき乗則</vt:lpstr>
      <vt:lpstr>既存研究(1/2)</vt:lpstr>
      <vt:lpstr>既存研究(2/2)</vt:lpstr>
      <vt:lpstr>問題</vt:lpstr>
      <vt:lpstr>目的</vt:lpstr>
      <vt:lpstr>Android</vt:lpstr>
      <vt:lpstr>手法(1/3)</vt:lpstr>
      <vt:lpstr>手法(2/3)</vt:lpstr>
      <vt:lpstr>手法(3/3)</vt:lpstr>
      <vt:lpstr>自由度調整済み寄与率〖 R〗^(∗2)</vt:lpstr>
      <vt:lpstr>アプリケーションの収集</vt:lpstr>
      <vt:lpstr>対象とする集合</vt:lpstr>
      <vt:lpstr>調査規模の比較</vt:lpstr>
      <vt:lpstr>入次数の比較</vt:lpstr>
      <vt:lpstr>出次数の比較</vt:lpstr>
      <vt:lpstr>Java一般とAndroidで 共通する性質に対する考察 </vt:lpstr>
      <vt:lpstr>Java一般とAndroidで 異なる性質に対する考察</vt:lpstr>
      <vt:lpstr>まとめと今後の課題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Android用アプリケーションの 部品グラフを対象としたべき乗則の調査</dc:title>
  <dc:creator>t-kanda</dc:creator>
  <cp:lastModifiedBy>KANDA Tetsuya</cp:lastModifiedBy>
  <cp:revision>87</cp:revision>
  <cp:lastPrinted>2011-02-25T01:20:12Z</cp:lastPrinted>
  <dcterms:created xsi:type="dcterms:W3CDTF">2011-02-24T04:56:33Z</dcterms:created>
  <dcterms:modified xsi:type="dcterms:W3CDTF">2011-03-03T23:08:47Z</dcterms:modified>
</cp:coreProperties>
</file>