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2"/>
  </p:notesMasterIdLst>
  <p:handoutMasterIdLst>
    <p:handoutMasterId r:id="rId23"/>
  </p:handoutMasterIdLst>
  <p:sldIdLst>
    <p:sldId id="272" r:id="rId2"/>
    <p:sldId id="299" r:id="rId3"/>
    <p:sldId id="302" r:id="rId4"/>
    <p:sldId id="300" r:id="rId5"/>
    <p:sldId id="303" r:id="rId6"/>
    <p:sldId id="279" r:id="rId7"/>
    <p:sldId id="319" r:id="rId8"/>
    <p:sldId id="280" r:id="rId9"/>
    <p:sldId id="281" r:id="rId10"/>
    <p:sldId id="318" r:id="rId11"/>
    <p:sldId id="323" r:id="rId12"/>
    <p:sldId id="289" r:id="rId13"/>
    <p:sldId id="329" r:id="rId14"/>
    <p:sldId id="292" r:id="rId15"/>
    <p:sldId id="294" r:id="rId16"/>
    <p:sldId id="295" r:id="rId17"/>
    <p:sldId id="310" r:id="rId18"/>
    <p:sldId id="296" r:id="rId19"/>
    <p:sldId id="327" r:id="rId20"/>
    <p:sldId id="298" r:id="rId21"/>
  </p:sldIdLst>
  <p:sldSz cx="9144000" cy="6858000" type="screen4x3"/>
  <p:notesSz cx="6802438" cy="99345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16BD9173-E7F3-4D6E-B913-FA32F78BC666}">
          <p14:sldIdLst>
            <p14:sldId id="272"/>
          </p14:sldIdLst>
        </p14:section>
        <p14:section name="Introduction" id="{6E494DFD-5473-45BE-908D-908EAB14C670}">
          <p14:sldIdLst>
            <p14:sldId id="299"/>
            <p14:sldId id="302"/>
            <p14:sldId id="300"/>
          </p14:sldIdLst>
        </p14:section>
        <p14:section name="Approaech and Method" id="{F7E563A5-7ECF-460B-91AC-7770ECFE3374}">
          <p14:sldIdLst>
            <p14:sldId id="303"/>
            <p14:sldId id="279"/>
            <p14:sldId id="319"/>
            <p14:sldId id="280"/>
            <p14:sldId id="281"/>
          </p14:sldIdLst>
        </p14:section>
        <p14:section name="Evaluation" id="{5D1764AC-E3F9-4873-8DCF-C005B6D7D233}">
          <p14:sldIdLst>
            <p14:sldId id="318"/>
            <p14:sldId id="323"/>
            <p14:sldId id="289"/>
            <p14:sldId id="329"/>
            <p14:sldId id="292"/>
            <p14:sldId id="294"/>
            <p14:sldId id="295"/>
            <p14:sldId id="310"/>
            <p14:sldId id="296"/>
            <p14:sldId id="327"/>
            <p14:sldId id="298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-kasima" initials="y" lastIdx="8" clrIdx="0"/>
  <p:cmAuthor id="1" name="YOU" initials="Y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C80000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4" autoAdjust="0"/>
    <p:restoredTop sz="84741" autoAdjust="0"/>
  </p:normalViewPr>
  <p:slideViewPr>
    <p:cSldViewPr>
      <p:cViewPr varScale="1">
        <p:scale>
          <a:sx n="66" d="100"/>
          <a:sy n="66" d="100"/>
        </p:scale>
        <p:origin x="-127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5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you\My%20Documents\SugarSync\NEWREPOS\SIGSE20100601\Tab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you\My%20Documents\SugarSync\NEWREPOS\SIGSE20100601\Tab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you\My%20Documents\SugarSync\NEWREPOS\SIGSE20100601\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Sheet7!$A$4</c:f>
              <c:strCache>
                <c:ptCount val="1"/>
                <c:pt idx="0">
                  <c:v>The Dictionary Domain</c:v>
                </c:pt>
              </c:strCache>
            </c:strRef>
          </c:tx>
          <c:spPr>
            <a:solidFill>
              <a:srgbClr val="009A46"/>
            </a:solidFill>
          </c:spPr>
          <c:invertIfNegative val="0"/>
          <c:cat>
            <c:strRef>
              <c:f>Sheet7!$B$3:$E$3</c:f>
              <c:strCache>
                <c:ptCount val="4"/>
                <c:pt idx="0">
                  <c:v>WEB</c:v>
                </c:pt>
                <c:pt idx="1">
                  <c:v>XML</c:v>
                </c:pt>
                <c:pt idx="2">
                  <c:v>DB</c:v>
                </c:pt>
                <c:pt idx="3">
                  <c:v>GUI</c:v>
                </c:pt>
              </c:strCache>
            </c:strRef>
          </c:cat>
          <c:val>
            <c:numRef>
              <c:f>Sheet7!$B$4:$E$4</c:f>
              <c:numCache>
                <c:formatCode>0%</c:formatCode>
                <c:ptCount val="4"/>
                <c:pt idx="0">
                  <c:v>0.62</c:v>
                </c:pt>
                <c:pt idx="1">
                  <c:v>0.68</c:v>
                </c:pt>
                <c:pt idx="2">
                  <c:v>0.75</c:v>
                </c:pt>
                <c:pt idx="3">
                  <c:v>0.75</c:v>
                </c:pt>
              </c:numCache>
            </c:numRef>
          </c:val>
        </c:ser>
        <c:ser>
          <c:idx val="1"/>
          <c:order val="1"/>
          <c:tx>
            <c:strRef>
              <c:f>Sheet7!$A$5</c:f>
              <c:strCache>
                <c:ptCount val="1"/>
                <c:pt idx="0">
                  <c:v>Java</c:v>
                </c:pt>
              </c:strCache>
            </c:strRef>
          </c:tx>
          <c:invertIfNegative val="0"/>
          <c:cat>
            <c:strRef>
              <c:f>Sheet7!$B$3:$E$3</c:f>
              <c:strCache>
                <c:ptCount val="4"/>
                <c:pt idx="0">
                  <c:v>WEB</c:v>
                </c:pt>
                <c:pt idx="1">
                  <c:v>XML</c:v>
                </c:pt>
                <c:pt idx="2">
                  <c:v>DB</c:v>
                </c:pt>
                <c:pt idx="3">
                  <c:v>GUI</c:v>
                </c:pt>
              </c:strCache>
            </c:strRef>
          </c:cat>
          <c:val>
            <c:numRef>
              <c:f>Sheet7!$B$5:$E$5</c:f>
              <c:numCache>
                <c:formatCode>0%</c:formatCode>
                <c:ptCount val="4"/>
                <c:pt idx="0">
                  <c:v>0.5</c:v>
                </c:pt>
                <c:pt idx="1">
                  <c:v>0.48</c:v>
                </c:pt>
                <c:pt idx="2">
                  <c:v>0.38</c:v>
                </c:pt>
                <c:pt idx="3">
                  <c:v>0.76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0524288"/>
        <c:axId val="92561792"/>
      </c:barChart>
      <c:catAx>
        <c:axId val="905242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ja-JP"/>
          </a:p>
        </c:txPr>
        <c:crossAx val="92561792"/>
        <c:crosses val="autoZero"/>
        <c:auto val="1"/>
        <c:lblAlgn val="ctr"/>
        <c:lblOffset val="100"/>
        <c:noMultiLvlLbl val="0"/>
      </c:catAx>
      <c:valAx>
        <c:axId val="92561792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90524288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80000"/>
            </a:solidFill>
          </c:spPr>
          <c:invertIfNegative val="0"/>
          <c:cat>
            <c:strRef>
              <c:f>Sheet7!$N$3:$Q$3</c:f>
              <c:strCache>
                <c:ptCount val="4"/>
                <c:pt idx="0">
                  <c:v>WEB</c:v>
                </c:pt>
                <c:pt idx="1">
                  <c:v>XML</c:v>
                </c:pt>
                <c:pt idx="2">
                  <c:v>DB</c:v>
                </c:pt>
                <c:pt idx="3">
                  <c:v>GUI</c:v>
                </c:pt>
              </c:strCache>
            </c:strRef>
          </c:cat>
          <c:val>
            <c:numRef>
              <c:f>Sheet7!$N$4:$Q$4</c:f>
              <c:numCache>
                <c:formatCode>0%</c:formatCode>
                <c:ptCount val="4"/>
                <c:pt idx="0">
                  <c:v>6.0000000000000005E-2</c:v>
                </c:pt>
                <c:pt idx="1">
                  <c:v>0.13</c:v>
                </c:pt>
                <c:pt idx="2">
                  <c:v>0.12000000000000001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375808"/>
        <c:axId val="102377344"/>
      </c:barChart>
      <c:catAx>
        <c:axId val="1023758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ja-JP"/>
          </a:p>
        </c:txPr>
        <c:crossAx val="102377344"/>
        <c:crosses val="autoZero"/>
        <c:auto val="1"/>
        <c:lblAlgn val="ctr"/>
        <c:lblOffset val="100"/>
        <c:noMultiLvlLbl val="0"/>
      </c:catAx>
      <c:valAx>
        <c:axId val="102377344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02375808"/>
        <c:crosses val="autoZero"/>
        <c:crossBetween val="between"/>
        <c:majorUnit val="0.2"/>
      </c:valAx>
    </c:plotArea>
    <c:plotVisOnly val="1"/>
    <c:dispBlanksAs val="gap"/>
    <c:showDLblsOverMax val="0"/>
  </c:chart>
  <c:spPr>
    <a:ln>
      <a:solidFill>
        <a:srgbClr val="4F81BD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Sheet7!$H$4</c:f>
              <c:strCache>
                <c:ptCount val="1"/>
                <c:pt idx="0">
                  <c:v>The Dictionary Domain</c:v>
                </c:pt>
              </c:strCache>
            </c:strRef>
          </c:tx>
          <c:spPr>
            <a:solidFill>
              <a:srgbClr val="009A46"/>
            </a:solidFill>
          </c:spPr>
          <c:invertIfNegative val="0"/>
          <c:cat>
            <c:strRef>
              <c:f>Sheet7!$I$3:$L$3</c:f>
              <c:strCache>
                <c:ptCount val="4"/>
                <c:pt idx="0">
                  <c:v>WEB</c:v>
                </c:pt>
                <c:pt idx="1">
                  <c:v>XML</c:v>
                </c:pt>
                <c:pt idx="2">
                  <c:v>DB</c:v>
                </c:pt>
                <c:pt idx="3">
                  <c:v>GUI</c:v>
                </c:pt>
              </c:strCache>
            </c:strRef>
          </c:cat>
          <c:val>
            <c:numRef>
              <c:f>Sheet7!$I$4:$L$4</c:f>
              <c:numCache>
                <c:formatCode>0%</c:formatCode>
                <c:ptCount val="4"/>
                <c:pt idx="0">
                  <c:v>0.56000000000000005</c:v>
                </c:pt>
                <c:pt idx="1">
                  <c:v>0.53</c:v>
                </c:pt>
                <c:pt idx="2">
                  <c:v>0.71</c:v>
                </c:pt>
                <c:pt idx="3">
                  <c:v>0.64</c:v>
                </c:pt>
              </c:numCache>
            </c:numRef>
          </c:val>
        </c:ser>
        <c:ser>
          <c:idx val="1"/>
          <c:order val="1"/>
          <c:tx>
            <c:strRef>
              <c:f>Sheet7!$H$5</c:f>
              <c:strCache>
                <c:ptCount val="1"/>
                <c:pt idx="0">
                  <c:v>Java</c:v>
                </c:pt>
              </c:strCache>
            </c:strRef>
          </c:tx>
          <c:invertIfNegative val="0"/>
          <c:cat>
            <c:strRef>
              <c:f>Sheet7!$I$3:$L$3</c:f>
              <c:strCache>
                <c:ptCount val="4"/>
                <c:pt idx="0">
                  <c:v>WEB</c:v>
                </c:pt>
                <c:pt idx="1">
                  <c:v>XML</c:v>
                </c:pt>
                <c:pt idx="2">
                  <c:v>DB</c:v>
                </c:pt>
                <c:pt idx="3">
                  <c:v>GUI</c:v>
                </c:pt>
              </c:strCache>
            </c:strRef>
          </c:cat>
          <c:val>
            <c:numRef>
              <c:f>Sheet7!$I$5:$L$5</c:f>
              <c:numCache>
                <c:formatCode>0%</c:formatCode>
                <c:ptCount val="4"/>
                <c:pt idx="0">
                  <c:v>0.35</c:v>
                </c:pt>
                <c:pt idx="1">
                  <c:v>0.3</c:v>
                </c:pt>
                <c:pt idx="2">
                  <c:v>0.48</c:v>
                </c:pt>
                <c:pt idx="3">
                  <c:v>0.61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02426880"/>
        <c:axId val="107937792"/>
      </c:barChart>
      <c:catAx>
        <c:axId val="1024268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ja-JP"/>
          </a:p>
        </c:txPr>
        <c:crossAx val="107937792"/>
        <c:crosses val="autoZero"/>
        <c:auto val="1"/>
        <c:lblAlgn val="ctr"/>
        <c:lblOffset val="100"/>
        <c:noMultiLvlLbl val="0"/>
      </c:catAx>
      <c:valAx>
        <c:axId val="107937792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102426880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spPr>
    <a:ln>
      <a:solidFill>
        <a:srgbClr val="4F81BD"/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199" cy="49665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2653" y="0"/>
            <a:ext cx="2948199" cy="496650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F0CF08E5-2396-4B91-8F87-DC7D860A6F68}" type="datetimeFigureOut">
              <a:rPr kumimoji="1" lang="ja-JP" altLang="en-US" smtClean="0"/>
              <a:pPr/>
              <a:t>2011/3/7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36340"/>
            <a:ext cx="2948199" cy="496649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2653" y="9436340"/>
            <a:ext cx="2948199" cy="496649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2A3F6190-1D05-4E0C-B3DD-CA98295D04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858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7723" cy="496729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2" y="1"/>
            <a:ext cx="2947723" cy="496729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35A4B13A-68EA-4952-9FFE-2CBB56811C70}" type="datetimeFigureOut">
              <a:rPr kumimoji="1" lang="ja-JP" altLang="en-US" smtClean="0"/>
              <a:pPr/>
              <a:t>2011/3/7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2" rIns="91385" bIns="456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18923"/>
            <a:ext cx="5441950" cy="4470559"/>
          </a:xfrm>
          <a:prstGeom prst="rect">
            <a:avLst/>
          </a:prstGeom>
        </p:spPr>
        <p:txBody>
          <a:bodyPr vert="horz" lIns="91385" tIns="45692" rIns="91385" bIns="4569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36123"/>
            <a:ext cx="2947723" cy="496729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2" y="9436123"/>
            <a:ext cx="2947723" cy="496729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D2A6AEE9-C2A7-4CF4-AB59-7F2287382B4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764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Thank</a:t>
            </a:r>
            <a:r>
              <a:rPr kumimoji="1" lang="en-US" altLang="ja-JP" baseline="0" dirty="0" smtClean="0"/>
              <a:t> you chair.</a:t>
            </a:r>
          </a:p>
          <a:p>
            <a:r>
              <a:rPr kumimoji="1" lang="en-US" altLang="ja-JP" baseline="0" dirty="0" smtClean="0"/>
              <a:t>I am Yu Kashima from Osaka University.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Let me talk about Building Domain Specific Dictionaries ….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166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evaluated</a:t>
            </a:r>
            <a:r>
              <a:rPr kumimoji="1" lang="en-US" altLang="ja-JP" baseline="0" dirty="0" smtClean="0"/>
              <a:t> the validity of the dictionary build with our method.</a:t>
            </a:r>
          </a:p>
          <a:p>
            <a:r>
              <a:rPr kumimoji="1" lang="en-US" altLang="ja-JP" baseline="0" dirty="0" smtClean="0"/>
              <a:t>An overview is this.</a:t>
            </a:r>
          </a:p>
          <a:p>
            <a:r>
              <a:rPr kumimoji="1" lang="en-US" altLang="ja-JP" baseline="0" dirty="0" smtClean="0"/>
              <a:t>First, prepare 31 extraction patterns by hand.</a:t>
            </a:r>
          </a:p>
          <a:p>
            <a:r>
              <a:rPr kumimoji="1" lang="en-US" altLang="ja-JP" baseline="0" dirty="0" smtClean="0"/>
              <a:t>Second, build 4 domain dictionaries using the pattern as the experimental target.</a:t>
            </a:r>
          </a:p>
          <a:p>
            <a:r>
              <a:rPr kumimoji="1" lang="en-US" altLang="ja-JP" baseline="0" dirty="0" smtClean="0"/>
              <a:t>Third, evaluate tuples in the dictionaries by questionnaire investigation by 6 students in a software engineering laboratory.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09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Experimental target is 4 domain dictionaries.</a:t>
            </a:r>
          </a:p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4 domain are Web application, XML processing, Database, and GUI.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table shows the number of input software products, the number of method in the input products, and the number of tuples in the dictionary.</a:t>
            </a:r>
          </a:p>
          <a:p>
            <a:r>
              <a:rPr kumimoji="1" lang="en-US" altLang="ja-JP" baseline="0" dirty="0" smtClean="0"/>
              <a:t>The dictionaries include several hundred tuples.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0201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Questionnaire investigation were performed through these steps.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extract 90 tuples randomly from each dictionary.</a:t>
            </a:r>
          </a:p>
          <a:p>
            <a:r>
              <a:rPr kumimoji="1" lang="en-US" altLang="ja-JP" baseline="0" dirty="0" smtClean="0"/>
              <a:t>Second,  evaluated the tuples by 6 students in a software engineering laboratory.</a:t>
            </a:r>
          </a:p>
          <a:p>
            <a:r>
              <a:rPr kumimoji="1" lang="en-US" altLang="ja-JP" baseline="0" dirty="0" smtClean="0"/>
              <a:t>Question 1 is, is the v-o relation of the tuple actually used in the dictionary domain or in common java programs?</a:t>
            </a:r>
          </a:p>
          <a:p>
            <a:r>
              <a:rPr kumimoji="1" lang="en-US" altLang="ja-JP" baseline="0" dirty="0" smtClean="0"/>
              <a:t>Question 2 is, does the tuple include an inappropriate Verb, DO, or IO?</a:t>
            </a:r>
          </a:p>
          <a:p>
            <a:r>
              <a:rPr kumimoji="1" lang="en-US" altLang="ja-JP" baseline="0" dirty="0" smtClean="0"/>
              <a:t>Question 3 is, is the tuple useful for appropriate naming of identifiers?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465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figure shows the assignment of the evaluated tuples.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One participant was assigned two dictionaries</a:t>
            </a:r>
            <a:r>
              <a:rPr kumimoji="1" lang="en-US" altLang="ja-JP" baseline="0" dirty="0" smtClean="0"/>
              <a:t> that he/she has an experience in the dictionary domain.</a:t>
            </a:r>
          </a:p>
          <a:p>
            <a:r>
              <a:rPr kumimoji="1" lang="en-US" altLang="ja-JP" baseline="0" dirty="0" smtClean="0"/>
              <a:t>90 tuples in one dictionary were assigned to three participants.</a:t>
            </a:r>
            <a:endParaRPr kumimoji="1" lang="en-US" altLang="ja-JP" dirty="0" smtClean="0"/>
          </a:p>
          <a:p>
            <a:r>
              <a:rPr kumimoji="1" lang="en-US" altLang="ja-JP" dirty="0" smtClean="0"/>
              <a:t>Each</a:t>
            </a:r>
            <a:r>
              <a:rPr kumimoji="1" lang="en-US" altLang="ja-JP" baseline="0" dirty="0" smtClean="0"/>
              <a:t> participant was assigned 30 tuples per one dictionary.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Now, the following slides show the results.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826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the result of Q1</a:t>
            </a:r>
            <a:r>
              <a:rPr kumimoji="1" lang="en-US" altLang="ja-JP" baseline="0" dirty="0" smtClean="0"/>
              <a:t>, Is the V-O relation of tuple is actually used in the domain or in Java programs?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graph shows the ratio of tuples evaluated actually used in the domain or in Java programs.</a:t>
            </a:r>
          </a:p>
          <a:p>
            <a:r>
              <a:rPr kumimoji="1" lang="en-US" altLang="ja-JP" baseline="0" dirty="0" smtClean="0"/>
              <a:t>The green bar shows that in the dictionary domain.</a:t>
            </a:r>
          </a:p>
          <a:p>
            <a:r>
              <a:rPr kumimoji="1" lang="en-US" altLang="ja-JP" baseline="0" dirty="0" smtClean="0"/>
              <a:t>The blue bar shows that in common Java programs.</a:t>
            </a:r>
          </a:p>
          <a:p>
            <a:r>
              <a:rPr kumimoji="1" lang="en-US" altLang="ja-JP" baseline="0" dirty="0" smtClean="0"/>
              <a:t>The ratio of tuples in the dictionary domain are totally large, but the ratios of tuple used in common Java program are not small.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result show the dictionaries include:</a:t>
            </a:r>
          </a:p>
          <a:p>
            <a:r>
              <a:rPr kumimoji="1" lang="en-US" altLang="ja-JP" baseline="0" dirty="0" smtClean="0"/>
              <a:t>Many tuples used in the dictionary domain.</a:t>
            </a:r>
          </a:p>
          <a:p>
            <a:r>
              <a:rPr kumimoji="1" lang="en-US" altLang="ja-JP" baseline="0" dirty="0" smtClean="0"/>
              <a:t>However, also include tuples used in common java programs.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1778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the result of Q2;</a:t>
            </a:r>
            <a:r>
              <a:rPr kumimoji="1" lang="en-US" altLang="ja-JP" baseline="0" dirty="0" smtClean="0"/>
              <a:t> Does the tuple include an inappropriate Verb, DO, or IO?</a:t>
            </a:r>
          </a:p>
          <a:p>
            <a:r>
              <a:rPr kumimoji="1" lang="en-US" altLang="ja-JP" baseline="0" dirty="0" smtClean="0"/>
              <a:t>This graph shows the ratio of tuples evaluated having inappropriate Verb, DO or IO.</a:t>
            </a:r>
          </a:p>
          <a:p>
            <a:r>
              <a:rPr kumimoji="1" lang="en-US" altLang="ja-JP" baseline="0" dirty="0" smtClean="0"/>
              <a:t>The ratios are totally small.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result shows Most tuples are given an appropriate word as Verb, DO and IO.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0733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</a:t>
            </a:r>
            <a:r>
              <a:rPr kumimoji="1" lang="en-US" altLang="ja-JP" baseline="0" dirty="0" smtClean="0"/>
              <a:t>s shows the result of Q3, Is the tuple useful for appropriate naming of identifiers?</a:t>
            </a:r>
          </a:p>
          <a:p>
            <a:r>
              <a:rPr kumimoji="1" lang="en-US" altLang="ja-JP" baseline="0" dirty="0" smtClean="0"/>
              <a:t>This graph shows the ratio of useful tuples.</a:t>
            </a:r>
          </a:p>
          <a:p>
            <a:r>
              <a:rPr kumimoji="1" lang="en-US" altLang="ja-JP" baseline="0" dirty="0" smtClean="0"/>
              <a:t>Similar to the graph of Q1,  green bars show that in the dictionary domain.</a:t>
            </a:r>
          </a:p>
          <a:p>
            <a:r>
              <a:rPr kumimoji="1" lang="en-US" altLang="ja-JP" baseline="0" dirty="0" smtClean="0"/>
              <a:t>The blue bars show that in common Java programs.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Similar to the result of Q1, the ratios of useful tuples in the dictionary domain are large.</a:t>
            </a:r>
          </a:p>
          <a:p>
            <a:r>
              <a:rPr kumimoji="1" lang="en-US" altLang="ja-JP" baseline="0" dirty="0" smtClean="0"/>
              <a:t>And the ratios of useful tuples in common Java program are not small.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result shows many tuples used in each domain are useful for naming.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2943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These</a:t>
            </a:r>
            <a:r>
              <a:rPr kumimoji="1" lang="en-US" altLang="ja-JP" baseline="0" dirty="0" smtClean="0"/>
              <a:t> are tuples evaluated useful for appropriate naming in the dictionary domain.</a:t>
            </a:r>
          </a:p>
          <a:p>
            <a:r>
              <a:rPr kumimoji="1" lang="en-US" altLang="ja-JP" dirty="0" smtClean="0"/>
              <a:t>For example,</a:t>
            </a:r>
            <a:r>
              <a:rPr kumimoji="1" lang="en-US" altLang="ja-JP" baseline="0" dirty="0" smtClean="0"/>
              <a:t> WEB dictionary includes a tuple Destroy Session </a:t>
            </a:r>
            <a:r>
              <a:rPr kumimoji="1" lang="en-US" altLang="ja-JP" baseline="0" dirty="0" err="1" smtClean="0"/>
              <a:t>HttpSessionEvent</a:t>
            </a:r>
            <a:r>
              <a:rPr kumimoji="1" lang="en-US" altLang="ja-JP" baseline="0" dirty="0" smtClean="0"/>
              <a:t> evaluated useful for naming.</a:t>
            </a:r>
          </a:p>
          <a:p>
            <a:r>
              <a:rPr kumimoji="1" lang="en-US" altLang="ja-JP" baseline="0" dirty="0" smtClean="0"/>
              <a:t>This tuple shows an operation, destroy session when </a:t>
            </a:r>
            <a:r>
              <a:rPr kumimoji="1" lang="en-US" altLang="ja-JP" baseline="0" dirty="0" err="1" smtClean="0"/>
              <a:t>httpSessionEvent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Similarly, these tuples are evaluated useful.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29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These tuples were</a:t>
            </a:r>
            <a:r>
              <a:rPr kumimoji="1" lang="en-US" altLang="ja-JP" baseline="0" dirty="0" smtClean="0"/>
              <a:t> evaluated not useful in Q3.</a:t>
            </a:r>
            <a:r>
              <a:rPr kumimoji="1" lang="en-US" altLang="ja-JP" dirty="0" smtClean="0"/>
              <a:t> </a:t>
            </a:r>
          </a:p>
          <a:p>
            <a:r>
              <a:rPr kumimoji="1" lang="en-US" altLang="ja-JP" baseline="0" dirty="0" smtClean="0"/>
              <a:t>First, release mouse </a:t>
            </a:r>
            <a:r>
              <a:rPr kumimoji="1" lang="en-US" altLang="ja-JP" baseline="0" dirty="0" err="1" smtClean="0"/>
              <a:t>mouseevent</a:t>
            </a:r>
            <a:r>
              <a:rPr kumimoji="1" lang="en-US" altLang="ja-JP" baseline="0" dirty="0" smtClean="0"/>
              <a:t> tuple </a:t>
            </a:r>
            <a:r>
              <a:rPr kumimoji="1" lang="en-US" altLang="ja-JP" baseline="0" dirty="0" err="1" smtClean="0"/>
              <a:t>tuple</a:t>
            </a:r>
            <a:r>
              <a:rPr kumimoji="1" lang="en-US" altLang="ja-JP" baseline="0" dirty="0" smtClean="0"/>
              <a:t> in DB dictionary was evaluated not useful.</a:t>
            </a:r>
          </a:p>
          <a:p>
            <a:r>
              <a:rPr kumimoji="1" lang="en-US" altLang="ja-JP" baseline="0" dirty="0" smtClean="0"/>
              <a:t>Because, this tuple belongs to other domain.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Second, Gain focus </a:t>
            </a:r>
            <a:r>
              <a:rPr kumimoji="1" lang="en-US" altLang="ja-JP" baseline="0" dirty="0" err="1" smtClean="0"/>
              <a:t>fe</a:t>
            </a:r>
            <a:r>
              <a:rPr kumimoji="1" lang="en-US" altLang="ja-JP" baseline="0" dirty="0" smtClean="0"/>
              <a:t> tuple in GUI dictionary was also evaluated not useful.</a:t>
            </a:r>
          </a:p>
          <a:p>
            <a:r>
              <a:rPr kumimoji="1" lang="en-US" altLang="ja-JP" baseline="0" dirty="0" smtClean="0"/>
              <a:t>Because this tuple contain uncertain words.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Other reasons were answered by participants.</a:t>
            </a:r>
          </a:p>
          <a:p>
            <a:r>
              <a:rPr kumimoji="1" lang="en-US" altLang="ja-JP" baseline="0" dirty="0" smtClean="0"/>
              <a:t>These tuples are common sense for average developers.</a:t>
            </a:r>
          </a:p>
          <a:p>
            <a:r>
              <a:rPr kumimoji="1" lang="en-US" altLang="ja-JP" baseline="0" dirty="0" smtClean="0"/>
              <a:t>And are used not in the whole domain, but in the programs that dependent on a specific library.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3811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</a:t>
            </a:r>
            <a:r>
              <a:rPr kumimoji="1" lang="en-US" altLang="ja-JP" baseline="0" dirty="0" smtClean="0"/>
              <a:t> improve the usefulness of the dictionaries, perform discussion from the aspect of Q1 and Q2.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result of Q1 shows the dictionaries included tuples in other domains.</a:t>
            </a:r>
          </a:p>
          <a:p>
            <a:r>
              <a:rPr kumimoji="1" lang="en-US" altLang="ja-JP" baseline="0" dirty="0" smtClean="0"/>
              <a:t>We think two reasons.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 reason is the threshold for filtering was too low to remove noise.</a:t>
            </a:r>
          </a:p>
          <a:p>
            <a:r>
              <a:rPr kumimoji="1" lang="en-US" altLang="ja-JP" baseline="0" dirty="0" smtClean="0"/>
              <a:t>The number of the input product is approximately 10, so the threshold is set 2.</a:t>
            </a:r>
          </a:p>
          <a:p>
            <a:r>
              <a:rPr kumimoji="1" lang="en-US" altLang="ja-JP" baseline="0" dirty="0" smtClean="0"/>
              <a:t>Therefore, more input products are needed to use a higher threshold.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Second reason is some of the input products belong to multiple domains (e.g., both WEB and DB)</a:t>
            </a:r>
          </a:p>
          <a:p>
            <a:r>
              <a:rPr kumimoji="1" lang="en-US" altLang="ja-JP" baseline="0" dirty="0" smtClean="0"/>
              <a:t>To solve this problem, If a tuple is appeared in multiple dictionaries, treat the tuple specially.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Q2 shows another problem.</a:t>
            </a:r>
          </a:p>
          <a:p>
            <a:r>
              <a:rPr kumimoji="1" lang="en-US" altLang="ja-JP" baseline="0" dirty="0" smtClean="0"/>
              <a:t>The POS tagger gave inaccurate POSs to words in a method.</a:t>
            </a:r>
          </a:p>
          <a:p>
            <a:r>
              <a:rPr kumimoji="1" lang="en-US" altLang="ja-JP" baseline="0" dirty="0" smtClean="0"/>
              <a:t>Our POS tagger use </a:t>
            </a:r>
            <a:r>
              <a:rPr kumimoji="1" lang="en-US" altLang="ja-JP" baseline="0" dirty="0" err="1" smtClean="0"/>
              <a:t>opennlp</a:t>
            </a:r>
            <a:r>
              <a:rPr kumimoji="1" lang="en-US" altLang="ja-JP" baseline="0" dirty="0" smtClean="0"/>
              <a:t> plus several heuristic but the tagger was not effective in case.</a:t>
            </a:r>
          </a:p>
          <a:p>
            <a:r>
              <a:rPr kumimoji="1" lang="en-US" altLang="ja-JP" baseline="0" dirty="0" smtClean="0"/>
              <a:t>Therefore, Optimization of the method of POS tagging for wards in method is needed.</a:t>
            </a:r>
          </a:p>
          <a:p>
            <a:r>
              <a:rPr kumimoji="1" lang="en-US" altLang="ja-JP" baseline="0" dirty="0" smtClean="0"/>
              <a:t/>
            </a:r>
            <a:br>
              <a:rPr kumimoji="1" lang="en-US" altLang="ja-JP" baseline="0" dirty="0" smtClean="0"/>
            </a:b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719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スライド読む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540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Finally,</a:t>
            </a:r>
            <a:r>
              <a:rPr kumimoji="1" lang="en-US" altLang="ja-JP" baseline="0" dirty="0" smtClean="0"/>
              <a:t> t</a:t>
            </a:r>
            <a:r>
              <a:rPr kumimoji="1" lang="en-US" altLang="ja-JP" dirty="0" smtClean="0"/>
              <a:t>his</a:t>
            </a:r>
            <a:r>
              <a:rPr kumimoji="1" lang="en-US" altLang="ja-JP" baseline="0" dirty="0" smtClean="0"/>
              <a:t> slide shows conclusion and future work.</a:t>
            </a:r>
          </a:p>
          <a:p>
            <a:r>
              <a:rPr kumimoji="1" lang="en-US" altLang="ja-JP" baseline="0" dirty="0" smtClean="0"/>
              <a:t>We proposed an approach for building domain specific dictionary of V-O relations in methods.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Future Works are to develop a method for filtering out tuples in other domains.</a:t>
            </a:r>
          </a:p>
          <a:p>
            <a:r>
              <a:rPr kumimoji="1" lang="en-US" altLang="ja-JP" baseline="0" dirty="0" smtClean="0"/>
              <a:t>And to develop an environment to support naming with a dictionary built by our method.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Thank you very much for listening this presentation.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466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Combinations</a:t>
            </a:r>
            <a:r>
              <a:rPr kumimoji="1" lang="en-US" altLang="ja-JP" baseline="0" dirty="0" smtClean="0"/>
              <a:t> of multiple identifiers in source code represent program behaviors.</a:t>
            </a:r>
          </a:p>
          <a:p>
            <a:r>
              <a:rPr kumimoji="1" lang="en-US" altLang="ja-JP" baseline="0" dirty="0" smtClean="0"/>
              <a:t>For example, there is source code and its operation.</a:t>
            </a:r>
          </a:p>
          <a:p>
            <a:r>
              <a:rPr kumimoji="1" lang="en-US" altLang="ja-JP" baseline="0" dirty="0" smtClean="0"/>
              <a:t>The method </a:t>
            </a:r>
            <a:r>
              <a:rPr kumimoji="1" lang="en-US" altLang="ja-JP" baseline="0" dirty="0" err="1" smtClean="0"/>
              <a:t>addMenuListener</a:t>
            </a:r>
            <a:r>
              <a:rPr kumimoji="1" lang="en-US" altLang="ja-JP" baseline="0" dirty="0" smtClean="0"/>
              <a:t> in </a:t>
            </a:r>
            <a:r>
              <a:rPr kumimoji="1" lang="en-US" altLang="ja-JP" baseline="0" dirty="0" err="1" smtClean="0"/>
              <a:t>JMenu</a:t>
            </a:r>
            <a:r>
              <a:rPr kumimoji="1" lang="en-US" altLang="ja-JP" baseline="0" dirty="0" smtClean="0"/>
              <a:t> class, shows an operation, add </a:t>
            </a:r>
            <a:r>
              <a:rPr kumimoji="1" lang="en-US" altLang="ja-JP" baseline="0" dirty="0" err="1" smtClean="0"/>
              <a:t>MenuListener</a:t>
            </a:r>
            <a:r>
              <a:rPr kumimoji="1" lang="en-US" altLang="ja-JP" baseline="0" dirty="0" smtClean="0"/>
              <a:t> to </a:t>
            </a:r>
            <a:r>
              <a:rPr kumimoji="1" lang="en-US" altLang="ja-JP" baseline="0" dirty="0" err="1" smtClean="0"/>
              <a:t>JMenu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These words correspond to verb, direct object, and indirect object.</a:t>
            </a:r>
          </a:p>
          <a:p>
            <a:r>
              <a:rPr kumimoji="1" lang="en-US" altLang="ja-JP" baseline="0" dirty="0" smtClean="0"/>
              <a:t>As this example method has verb-object relations.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As above, complicate combinations of identifiers represent rich meaning.</a:t>
            </a:r>
          </a:p>
          <a:p>
            <a:r>
              <a:rPr kumimoji="1" lang="en-US" altLang="ja-JP" baseline="0" dirty="0" smtClean="0"/>
              <a:t>Therefore, Understanding these combinations is important for program comprehension.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Presentation, V-O relations mean Verb-Object relations.</a:t>
            </a:r>
          </a:p>
          <a:p>
            <a:r>
              <a:rPr kumimoji="1" lang="en-US" altLang="ja-JP" baseline="0" dirty="0" smtClean="0"/>
              <a:t>Do means Direct object. And IO means indirect Object.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013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For understanding, developers</a:t>
            </a:r>
            <a:r>
              <a:rPr kumimoji="1" lang="en-US" altLang="ja-JP" baseline="0" dirty="0" smtClean="0"/>
              <a:t> need to learn the rules of various word and their combinations in different domain, such as Programming language, Organization and Application domain.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If the rules are not documented, the only way to learn these rules is through examples.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920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However, there</a:t>
            </a:r>
            <a:r>
              <a:rPr kumimoji="1" lang="en-US" altLang="ja-JP" baseline="0" dirty="0" smtClean="0"/>
              <a:t> is a problem.</a:t>
            </a:r>
          </a:p>
          <a:p>
            <a:r>
              <a:rPr kumimoji="1" lang="en-US" altLang="ja-JP" baseline="0" dirty="0" smtClean="0"/>
              <a:t>The learning through examples is difficult and time-consuming task.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</a:t>
            </a:r>
            <a:r>
              <a:rPr kumimoji="1" lang="en-US" altLang="ja-JP" baseline="0" dirty="0" smtClean="0"/>
              <a:t>o solve this problem, we propose this approach.</a:t>
            </a:r>
          </a:p>
          <a:p>
            <a:r>
              <a:rPr kumimoji="1" lang="en-US" altLang="ja-JP" baseline="0" dirty="0" smtClean="0"/>
              <a:t>Building dictionary by collecting V-O relations from software products in a domain.</a:t>
            </a:r>
          </a:p>
          <a:p>
            <a:r>
              <a:rPr kumimoji="1" lang="en-US" altLang="ja-JP" baseline="0" dirty="0" smtClean="0"/>
              <a:t>And then, Presenting good example for appropriate naming.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Input is software products in a same domain, written in object-oriented programming language.</a:t>
            </a:r>
          </a:p>
          <a:p>
            <a:r>
              <a:rPr kumimoji="1" lang="en-US" altLang="ja-JP" baseline="0" dirty="0" smtClean="0"/>
              <a:t>Output is a dictionary including &lt;verb, direct object, indirect object&gt; tuples and is represented as the form of this table.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562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an overview of our method.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Step1 is obtaining method property from all method signatures in input software products.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Second, step2 extracts Verb-Object relations from method property based on extraction patterns prepared by hand.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Finally, step3 filter V-O relations.</a:t>
            </a:r>
          </a:p>
          <a:p>
            <a:r>
              <a:rPr kumimoji="1" lang="en-US" altLang="ja-JP" baseline="0" dirty="0" smtClean="0"/>
              <a:t>This step excludes tuples appeared in one application and kept tuples appeared in multiple applications.</a:t>
            </a:r>
          </a:p>
          <a:p>
            <a:r>
              <a:rPr kumimoji="1" lang="en-US" altLang="ja-JP" baseline="0" dirty="0" smtClean="0"/>
              <a:t>Then, build a dictionary including kept tuples.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following slides introduce Method Property, Extraction Patterns, and Extracting V-O Relations.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696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Method</a:t>
            </a:r>
            <a:r>
              <a:rPr kumimoji="1" lang="en-US" altLang="ja-JP" baseline="0" dirty="0" smtClean="0"/>
              <a:t> Property is a tuple of four sequences of words together with part-of-speech. That is to say word class.</a:t>
            </a:r>
          </a:p>
          <a:p>
            <a:r>
              <a:rPr kumimoji="1" lang="en-US" altLang="ja-JP" baseline="0" dirty="0" smtClean="0"/>
              <a:t>In this presentation, POS means part of speech.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Four sequences of words are words in Return type, Method name, argument, class name respectively.</a:t>
            </a:r>
          </a:p>
          <a:p>
            <a:r>
              <a:rPr kumimoji="1" lang="en-US" altLang="ja-JP" baseline="0" dirty="0" smtClean="0"/>
              <a:t>Then, give a POS to each sequence.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Return Type is tagged with Noun or void.</a:t>
            </a:r>
          </a:p>
          <a:p>
            <a:r>
              <a:rPr kumimoji="1" lang="en-US" altLang="ja-JP" baseline="0" dirty="0" smtClean="0"/>
              <a:t>Method name is split composed word, and then perform POS tagging.</a:t>
            </a:r>
          </a:p>
          <a:p>
            <a:r>
              <a:rPr kumimoji="1" lang="en-US" altLang="ja-JP" baseline="0" dirty="0" smtClean="0"/>
              <a:t>Our implementation uses Open NLP added several heuristics.</a:t>
            </a:r>
          </a:p>
          <a:p>
            <a:r>
              <a:rPr kumimoji="1" lang="en-US" altLang="ja-JP" baseline="0" dirty="0" smtClean="0"/>
              <a:t>Argument is tagged with Noun sequence.</a:t>
            </a:r>
          </a:p>
          <a:p>
            <a:r>
              <a:rPr kumimoji="1" lang="en-US" altLang="ja-JP" baseline="0" dirty="0" smtClean="0"/>
              <a:t>Class name is tagged with noun.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For example, the method property of </a:t>
            </a:r>
            <a:r>
              <a:rPr kumimoji="1" lang="en-US" altLang="ja-JP" baseline="0" dirty="0" err="1" smtClean="0"/>
              <a:t>createTicketForUser</a:t>
            </a:r>
            <a:r>
              <a:rPr kumimoji="1" lang="en-US" altLang="ja-JP" baseline="0" dirty="0" smtClean="0"/>
              <a:t> is this.</a:t>
            </a:r>
          </a:p>
          <a:p>
            <a:r>
              <a:rPr kumimoji="1" lang="en-US" altLang="ja-JP" baseline="0" dirty="0" smtClean="0"/>
              <a:t>Return type, void, is tagged void.</a:t>
            </a:r>
          </a:p>
          <a:p>
            <a:r>
              <a:rPr kumimoji="1" lang="en-US" altLang="ja-JP" baseline="0" dirty="0" smtClean="0"/>
              <a:t>Method name, </a:t>
            </a:r>
            <a:r>
              <a:rPr kumimoji="1" lang="en-US" altLang="ja-JP" baseline="0" dirty="0" err="1" smtClean="0"/>
              <a:t>createTicketForUser</a:t>
            </a:r>
            <a:r>
              <a:rPr kumimoji="1" lang="en-US" altLang="ja-JP" baseline="0" dirty="0" smtClean="0"/>
              <a:t>, is split into these four words, and then tagged with this POS sequence.</a:t>
            </a:r>
          </a:p>
          <a:p>
            <a:r>
              <a:rPr kumimoji="1" lang="en-US" altLang="ja-JP" baseline="0" dirty="0" smtClean="0"/>
              <a:t>Argument, User, and Class name, Server, are tagged with Noun.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850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Extraction Pattern</a:t>
            </a:r>
            <a:r>
              <a:rPr kumimoji="1" lang="en-US" altLang="ja-JP" baseline="0" dirty="0" smtClean="0"/>
              <a:t> consists of structure spec and extraction spec.</a:t>
            </a:r>
          </a:p>
          <a:p>
            <a:r>
              <a:rPr kumimoji="1" lang="en-US" altLang="ja-JP" baseline="0" dirty="0" smtClean="0"/>
              <a:t>Structure spec specify pattern of each elements in a method.</a:t>
            </a:r>
          </a:p>
          <a:p>
            <a:r>
              <a:rPr kumimoji="1" lang="en-US" altLang="ja-JP" baseline="0" dirty="0" smtClean="0"/>
              <a:t>Return type is specified void, Noun or Wild card.</a:t>
            </a:r>
          </a:p>
          <a:p>
            <a:r>
              <a:rPr kumimoji="1" lang="en-US" altLang="ja-JP" baseline="0" dirty="0" smtClean="0"/>
              <a:t>Method name is specified a certain POS Sequence.</a:t>
            </a:r>
          </a:p>
          <a:p>
            <a:r>
              <a:rPr kumimoji="1" lang="en-US" altLang="ja-JP" baseline="0" dirty="0" smtClean="0"/>
              <a:t>Argument is specified a Noun sequence or Wild card.</a:t>
            </a:r>
          </a:p>
          <a:p>
            <a:r>
              <a:rPr kumimoji="1" lang="en-US" altLang="ja-JP" baseline="0" dirty="0" smtClean="0"/>
              <a:t>Class name is specified Noun or Wild card.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Extraction spec</a:t>
            </a:r>
            <a:r>
              <a:rPr kumimoji="1" lang="en-US" altLang="ja-JP" baseline="0" dirty="0" smtClean="0"/>
              <a:t> is three words in a structure spec.</a:t>
            </a:r>
          </a:p>
          <a:p>
            <a:r>
              <a:rPr kumimoji="1" lang="en-US" altLang="ja-JP" baseline="0" dirty="0" smtClean="0"/>
              <a:t>And these words are specified Verb, DO, and IO respectively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is an example of a extraction pattern.</a:t>
            </a:r>
          </a:p>
          <a:p>
            <a:r>
              <a:rPr kumimoji="1" lang="en-US" altLang="ja-JP" baseline="0" dirty="0" smtClean="0"/>
              <a:t>this structure spec consists of these patterns.</a:t>
            </a:r>
          </a:p>
          <a:p>
            <a:r>
              <a:rPr kumimoji="1" lang="en-US" altLang="ja-JP" baseline="0" dirty="0" smtClean="0"/>
              <a:t>Return type is specified void.</a:t>
            </a:r>
          </a:p>
          <a:p>
            <a:r>
              <a:rPr kumimoji="1" lang="en-US" altLang="ja-JP" baseline="0" dirty="0" smtClean="0"/>
              <a:t>Method name is this </a:t>
            </a:r>
            <a:r>
              <a:rPr kumimoji="1" lang="en-US" altLang="ja-JP" baseline="0" dirty="0" err="1" smtClean="0"/>
              <a:t>pos</a:t>
            </a:r>
            <a:r>
              <a:rPr kumimoji="1" lang="en-US" altLang="ja-JP" baseline="0" dirty="0" smtClean="0"/>
              <a:t> sequence.</a:t>
            </a:r>
          </a:p>
          <a:p>
            <a:r>
              <a:rPr kumimoji="1" lang="en-US" altLang="ja-JP" baseline="0" dirty="0" smtClean="0"/>
              <a:t>Both argument and class name are wild card.</a:t>
            </a:r>
          </a:p>
          <a:p>
            <a:r>
              <a:rPr kumimoji="1" lang="en-US" altLang="ja-JP" baseline="0" dirty="0" smtClean="0"/>
              <a:t>The extraction spec specify Verb is Verb1, DO is Noun2, and IO is Noun4.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03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Now, this slide</a:t>
            </a:r>
            <a:r>
              <a:rPr kumimoji="1" lang="en-US" altLang="ja-JP" baseline="0" dirty="0" smtClean="0"/>
              <a:t> introduce extracting V-O relations..</a:t>
            </a:r>
            <a:endParaRPr kumimoji="1" lang="en-US" altLang="ja-JP" dirty="0" smtClean="0"/>
          </a:p>
          <a:p>
            <a:r>
              <a:rPr kumimoji="1" lang="en-US" altLang="ja-JP" dirty="0" smtClean="0"/>
              <a:t>Extracting V-O relations consists</a:t>
            </a:r>
            <a:r>
              <a:rPr kumimoji="1" lang="en-US" altLang="ja-JP" baseline="0" dirty="0" smtClean="0"/>
              <a:t> of two steps.</a:t>
            </a:r>
          </a:p>
          <a:p>
            <a:r>
              <a:rPr kumimoji="1" lang="en-US" altLang="ja-JP" baseline="0" dirty="0" smtClean="0"/>
              <a:t>First, Match method property to a structure spec</a:t>
            </a:r>
          </a:p>
          <a:p>
            <a:r>
              <a:rPr kumimoji="1" lang="en-US" altLang="ja-JP" baseline="0" dirty="0" smtClean="0"/>
              <a:t>This matching succeed if all </a:t>
            </a:r>
            <a:r>
              <a:rPr kumimoji="1" lang="en-US" altLang="ja-JP" baseline="0" dirty="0" err="1" smtClean="0"/>
              <a:t>pos</a:t>
            </a:r>
            <a:r>
              <a:rPr kumimoji="1" lang="en-US" altLang="ja-JP" baseline="0" dirty="0" smtClean="0"/>
              <a:t> sequence in extraction pattern are exactly equal to </a:t>
            </a:r>
            <a:r>
              <a:rPr kumimoji="1" lang="en-US" altLang="ja-JP" baseline="0" dirty="0" err="1" smtClean="0"/>
              <a:t>pos</a:t>
            </a:r>
            <a:r>
              <a:rPr kumimoji="1" lang="en-US" altLang="ja-JP" baseline="0" dirty="0" smtClean="0"/>
              <a:t> sequence in method property.</a:t>
            </a:r>
          </a:p>
          <a:p>
            <a:r>
              <a:rPr kumimoji="1" lang="en-US" altLang="ja-JP" baseline="0" dirty="0" smtClean="0"/>
              <a:t>Note that if a pattern in structure spec is wild card, the elements having wild card is ignored when matching.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If the matching</a:t>
            </a:r>
            <a:r>
              <a:rPr kumimoji="1" lang="en-US" altLang="ja-JP" baseline="0" dirty="0" smtClean="0"/>
              <a:t> succeed, extract a &lt;Verb, DO, IO&gt; tuple according to the extraction spec.</a:t>
            </a:r>
            <a:endParaRPr kumimoji="1" lang="en-US" altLang="ja-JP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figure, these are the method property and the extraction pattern introduced in previous slide.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perform matching and check whether four sequence in structure spec is equal to that in method property.</a:t>
            </a:r>
          </a:p>
          <a:p>
            <a:r>
              <a:rPr kumimoji="1" lang="en-US" altLang="ja-JP" baseline="0" dirty="0" smtClean="0"/>
              <a:t>For example, Return Type in structure spec is equal to </a:t>
            </a:r>
            <a:r>
              <a:rPr kumimoji="1" lang="en-US" altLang="ja-JP" baseline="0" dirty="0" err="1" smtClean="0"/>
              <a:t>pos</a:t>
            </a:r>
            <a:r>
              <a:rPr kumimoji="1" lang="en-US" altLang="ja-JP" baseline="0" dirty="0" smtClean="0"/>
              <a:t> in method property.</a:t>
            </a:r>
          </a:p>
          <a:p>
            <a:r>
              <a:rPr kumimoji="1" lang="en-US" altLang="ja-JP" baseline="0" dirty="0" smtClean="0"/>
              <a:t>Similarly, method name in structure spec is equal to that in method property.</a:t>
            </a:r>
          </a:p>
          <a:p>
            <a:r>
              <a:rPr kumimoji="1" lang="en-US" altLang="ja-JP" baseline="0" dirty="0" smtClean="0"/>
              <a:t>Argument and Class name are ignored because these are wild card.</a:t>
            </a:r>
          </a:p>
          <a:p>
            <a:r>
              <a:rPr kumimoji="1" lang="en-US" altLang="ja-JP" baseline="0" dirty="0" smtClean="0"/>
              <a:t>Therefore, the matching succeed.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Then, extract a &lt;Verb, DO, IO&gt; tuple according to this extraction spec.</a:t>
            </a:r>
          </a:p>
          <a:p>
            <a:r>
              <a:rPr kumimoji="1" lang="en-US" altLang="ja-JP" baseline="0" dirty="0" smtClean="0"/>
              <a:t>This step extract verb1 create as Verb, Noun2 Ticket, as DO, and Noun4 User as IO.</a:t>
            </a:r>
          </a:p>
          <a:p>
            <a:r>
              <a:rPr kumimoji="1" lang="en-US" altLang="ja-JP" baseline="0" dirty="0" smtClean="0"/>
              <a:t>Consequently, this tuple is extracted.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AEE9-C2A7-4CF4-AB59-7F2287382B4F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958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504F-3A8D-43BA-829F-BFDA34BA758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E6A9E-CB6A-4677-B603-F6AE8BC944E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2F9B2-9102-46F3-A7AC-390E287FB91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B38C4-4AB9-45BF-81D4-795710A6587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63204-739C-4AEF-9631-7C587AA83CA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4FAFF-65E3-4FA0-817F-FA0CFCB36D7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F48F3-0ECD-4855-A4DF-E73DE3DD40D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14F2A-61D0-4335-94AF-48062F1D142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46F59-FD16-4C40-81CD-AF6E139C723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E8E71-98C6-4E2D-90FC-B7ED0D70A39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752"/>
            <a:ext cx="8218488" cy="638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6712"/>
            <a:ext cx="8229600" cy="5289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764704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/>
              <a:t>Building Domain Specific Dictionaries of Verb-Object Relation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from </a:t>
            </a:r>
            <a:r>
              <a:rPr lang="en-US" altLang="ja-JP" sz="3600" dirty="0"/>
              <a:t>Source Code</a:t>
            </a:r>
            <a:endParaRPr kumimoji="1" lang="ja-JP" altLang="en-US" sz="3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Yasuhiro </a:t>
            </a:r>
            <a:r>
              <a:rPr kumimoji="1" lang="en-US" altLang="ja-JP" dirty="0" err="1" smtClean="0"/>
              <a:t>Hayase</a:t>
            </a:r>
            <a:r>
              <a:rPr kumimoji="1" lang="en-US" altLang="ja-JP" baseline="30000" dirty="0" smtClean="0"/>
              <a:t>†</a:t>
            </a:r>
            <a:r>
              <a:rPr kumimoji="1" lang="en-US" altLang="ja-JP" dirty="0" smtClean="0"/>
              <a:t>, </a:t>
            </a:r>
            <a:r>
              <a:rPr kumimoji="1" lang="en-US" altLang="ja-JP" u="sng" dirty="0" smtClean="0"/>
              <a:t>Yu Kashima</a:t>
            </a:r>
            <a:r>
              <a:rPr kumimoji="1" lang="en-US" altLang="ja-JP" baseline="30000" dirty="0" smtClean="0"/>
              <a:t>‡</a:t>
            </a:r>
            <a:r>
              <a:rPr kumimoji="1" lang="en-US" altLang="ja-JP" dirty="0" smtClean="0"/>
              <a:t>, Yuki </a:t>
            </a:r>
            <a:r>
              <a:rPr kumimoji="1" lang="en-US" altLang="ja-JP" dirty="0" err="1" smtClean="0"/>
              <a:t>Manabe</a:t>
            </a:r>
            <a:r>
              <a:rPr kumimoji="1" lang="en-US" altLang="ja-JP" baseline="30000" dirty="0" smtClean="0"/>
              <a:t>‡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Katsuro</a:t>
            </a:r>
            <a:r>
              <a:rPr kumimoji="1" lang="en-US" altLang="ja-JP" dirty="0" smtClean="0"/>
              <a:t> Inoue</a:t>
            </a:r>
            <a:r>
              <a:rPr kumimoji="1" lang="en-US" altLang="ja-JP" baseline="30000" dirty="0" smtClean="0"/>
              <a:t>‡</a:t>
            </a:r>
          </a:p>
          <a:p>
            <a:r>
              <a:rPr lang="en-US" altLang="ja-JP" sz="1600" baseline="30000" dirty="0" smtClean="0"/>
              <a:t>†: </a:t>
            </a:r>
            <a:r>
              <a:rPr lang="en-US" altLang="ja-JP" baseline="30000" dirty="0" smtClean="0"/>
              <a:t> </a:t>
            </a:r>
            <a:r>
              <a:rPr lang="en-US" altLang="ja-JP" sz="1600" dirty="0"/>
              <a:t>Faculty of Information Sciences and </a:t>
            </a:r>
            <a:r>
              <a:rPr lang="en-US" altLang="ja-JP" sz="1600" dirty="0" smtClean="0"/>
              <a:t>Arts, Toyo University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srgbClr val="000000"/>
                </a:solidFill>
              </a:rPr>
              <a:pPr/>
              <a:t>1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3608" y="5034662"/>
            <a:ext cx="7102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aseline="30000" dirty="0"/>
              <a:t>‡</a:t>
            </a:r>
            <a:r>
              <a:rPr lang="ja-JP" altLang="en-US" sz="1600" baseline="30000" dirty="0"/>
              <a:t>： </a:t>
            </a:r>
            <a:r>
              <a:rPr lang="en-US" altLang="ja-JP" sz="1600" dirty="0"/>
              <a:t>Graduate School of Information Science and </a:t>
            </a:r>
            <a:r>
              <a:rPr lang="en-US" altLang="ja-JP" sz="1600" dirty="0" smtClean="0"/>
              <a:t>Technology, Osaka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University</a:t>
            </a:r>
            <a:endParaRPr lang="ja-JP" altLang="en-US" sz="1600" baseline="30000" dirty="0"/>
          </a:p>
        </p:txBody>
      </p:sp>
    </p:spTree>
    <p:extLst>
      <p:ext uri="{BB962C8B-B14F-4D97-AF65-F5344CB8AC3E}">
        <p14:creationId xmlns:p14="http://schemas.microsoft.com/office/powerpoint/2010/main" val="34233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Evaluate the validity of the dictionary built with our method</a:t>
            </a:r>
          </a:p>
          <a:p>
            <a:r>
              <a:rPr kumimoji="1" lang="en-US" altLang="ja-JP" dirty="0" smtClean="0"/>
              <a:t>Overview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Prepare 31 extraction patterns by hand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Build 4 domain dictionaries using the patterns as the experimental target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Evaluate tuples in the dictionaries by questionnaire investigation by </a:t>
            </a:r>
            <a:r>
              <a:rPr lang="en-US" altLang="ja-JP" dirty="0"/>
              <a:t>6</a:t>
            </a:r>
            <a:r>
              <a:rPr lang="en-US" altLang="ja-JP" dirty="0" smtClean="0"/>
              <a:t> students in a software engineering laboratory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36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Experimental Target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Built 4</a:t>
            </a:r>
            <a:r>
              <a:rPr lang="en-US" altLang="ja-JP" dirty="0" smtClean="0"/>
              <a:t> </a:t>
            </a:r>
            <a:r>
              <a:rPr lang="en-US" altLang="ja-JP" dirty="0"/>
              <a:t>domain dictionaries</a:t>
            </a:r>
          </a:p>
          <a:p>
            <a:pPr lvl="1"/>
            <a:r>
              <a:rPr lang="en-US" altLang="ja-JP" dirty="0"/>
              <a:t>Web application (WEB)</a:t>
            </a:r>
          </a:p>
          <a:p>
            <a:pPr lvl="1"/>
            <a:r>
              <a:rPr lang="en-US" altLang="ja-JP" dirty="0"/>
              <a:t>XML </a:t>
            </a:r>
            <a:r>
              <a:rPr lang="en-US" altLang="ja-JP" dirty="0" smtClean="0"/>
              <a:t>processing </a:t>
            </a:r>
            <a:r>
              <a:rPr lang="en-US" altLang="ja-JP" dirty="0"/>
              <a:t>(XML)</a:t>
            </a:r>
          </a:p>
          <a:p>
            <a:pPr lvl="1"/>
            <a:r>
              <a:rPr lang="en-US" altLang="ja-JP" dirty="0" smtClean="0"/>
              <a:t>Database (</a:t>
            </a:r>
            <a:r>
              <a:rPr lang="en-US" altLang="ja-JP" dirty="0"/>
              <a:t>DB)</a:t>
            </a:r>
          </a:p>
          <a:p>
            <a:pPr lvl="1"/>
            <a:r>
              <a:rPr lang="en-US" altLang="ja-JP" dirty="0"/>
              <a:t>GUI</a:t>
            </a:r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11</a:t>
            </a:fld>
            <a:endParaRPr lang="en-US" altLang="ja-JP"/>
          </a:p>
        </p:txBody>
      </p:sp>
      <p:pic>
        <p:nvPicPr>
          <p:cNvPr id="5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773" y="836712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93" y="842440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086" y="2132856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206" y="2138584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6442326" y="1778544"/>
            <a:ext cx="654988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Web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587538" y="1778544"/>
            <a:ext cx="659155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XML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603655" y="3074688"/>
            <a:ext cx="505267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DB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682564" y="3074688"/>
            <a:ext cx="595035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GUI</a:t>
            </a:r>
            <a:endParaRPr kumimoji="1" lang="ja-JP" altLang="en-US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645557"/>
              </p:ext>
            </p:extLst>
          </p:nvPr>
        </p:nvGraphicFramePr>
        <p:xfrm>
          <a:off x="395536" y="3501008"/>
          <a:ext cx="8215372" cy="27832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53843"/>
                <a:gridCol w="2053843"/>
                <a:gridCol w="2053843"/>
                <a:gridCol w="2053843"/>
              </a:tblGrid>
              <a:tr h="428628"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Input 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Output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862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1" lang="en-US" altLang="ja-JP" b="1" baseline="0" dirty="0" smtClean="0">
                          <a:solidFill>
                            <a:schemeClr val="bg1"/>
                          </a:solidFill>
                        </a:rPr>
                        <a:t># of Software Products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# of Methods in the Products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# of tuples</a:t>
                      </a:r>
                      <a:r>
                        <a:rPr kumimoji="1" lang="en-US" altLang="ja-JP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in</a:t>
                      </a:r>
                      <a:r>
                        <a:rPr kumimoji="1" lang="en-US" altLang="ja-JP" b="1" baseline="0" dirty="0" smtClean="0">
                          <a:solidFill>
                            <a:schemeClr val="bg1"/>
                          </a:solidFill>
                        </a:rPr>
                        <a:t> the dictionary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WEB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74707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282</a:t>
                      </a:r>
                      <a:endParaRPr kumimoji="1" lang="ja-JP" altLang="en-US" b="1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XML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55812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547</a:t>
                      </a:r>
                      <a:endParaRPr kumimoji="1" lang="ja-JP" altLang="en-US" b="1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74127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672</a:t>
                      </a:r>
                      <a:endParaRPr kumimoji="1" lang="ja-JP" altLang="en-US" b="1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GUI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298696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407</a:t>
                      </a:r>
                      <a:endParaRPr kumimoji="1" lang="ja-JP" alt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05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Questionnaire Investigation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Extract 90 tuples randomly from each dictionary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Evaluate the tuples by </a:t>
            </a:r>
            <a:r>
              <a:rPr lang="en-US" altLang="ja-JP" dirty="0"/>
              <a:t>6</a:t>
            </a:r>
            <a:r>
              <a:rPr lang="en-US" altLang="ja-JP" dirty="0" smtClean="0"/>
              <a:t> students in a software engineering laboratory</a:t>
            </a:r>
          </a:p>
          <a:p>
            <a:pPr marL="400050" lvl="1" indent="0">
              <a:buNone/>
            </a:pPr>
            <a:endParaRPr lang="en-US" altLang="ja-JP" b="1" dirty="0" smtClean="0"/>
          </a:p>
          <a:p>
            <a:pPr marL="400050" lvl="1" indent="0">
              <a:buNone/>
            </a:pPr>
            <a:endParaRPr lang="en-US" altLang="ja-JP" b="1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12</a:t>
            </a:fld>
            <a:endParaRPr lang="en-US" altLang="ja-JP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55598"/>
              </p:ext>
            </p:extLst>
          </p:nvPr>
        </p:nvGraphicFramePr>
        <p:xfrm>
          <a:off x="755576" y="3114640"/>
          <a:ext cx="7488832" cy="2834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"/>
                <a:gridCol w="6696744"/>
              </a:tblGrid>
              <a:tr h="425214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Q1.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1" dirty="0" smtClean="0"/>
                        <a:t>Is the V-O relation of the tuple actually used in the dictionary</a:t>
                      </a:r>
                      <a:r>
                        <a:rPr lang="en-US" altLang="ja-JP" sz="2400" b="1" baseline="0" dirty="0" smtClean="0"/>
                        <a:t> domain</a:t>
                      </a:r>
                      <a:r>
                        <a:rPr lang="en-US" altLang="ja-JP" sz="2400" b="1" dirty="0" smtClean="0"/>
                        <a:t> or in common Java programs?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5214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Q2.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1" dirty="0" smtClean="0"/>
                        <a:t>Does the tuple include an inappropriate Verb, DO, or IO?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6354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Q3.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b="1" dirty="0" smtClean="0"/>
                        <a:t>Is the tuple useful for appropriate naming of identifiers?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40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 Assignment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13</a:t>
            </a:fld>
            <a:endParaRPr lang="en-US" altLang="ja-JP"/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980" y="2135203"/>
            <a:ext cx="689293" cy="689293"/>
          </a:xfrm>
          <a:prstGeom prst="rect">
            <a:avLst/>
          </a:prstGeom>
        </p:spPr>
      </p:pic>
      <p:pic>
        <p:nvPicPr>
          <p:cNvPr id="28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147" y="1340768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147" y="2515697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直線矢印コネクタ 29"/>
          <p:cNvCxnSpPr>
            <a:stCxn id="27" idx="3"/>
            <a:endCxn id="28" idx="1"/>
          </p:cNvCxnSpPr>
          <p:nvPr/>
        </p:nvCxnSpPr>
        <p:spPr>
          <a:xfrm flipV="1">
            <a:off x="1498273" y="1811684"/>
            <a:ext cx="1035874" cy="66816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stCxn id="27" idx="3"/>
            <a:endCxn id="29" idx="1"/>
          </p:cNvCxnSpPr>
          <p:nvPr/>
        </p:nvCxnSpPr>
        <p:spPr>
          <a:xfrm>
            <a:off x="1498273" y="2479850"/>
            <a:ext cx="1035874" cy="506763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67544" y="3857667"/>
            <a:ext cx="383651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One </a:t>
            </a:r>
            <a:r>
              <a:rPr lang="en-US" altLang="ja-JP" sz="2000" dirty="0" smtClean="0"/>
              <a:t>participant</a:t>
            </a: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was assigned</a:t>
            </a:r>
            <a:r>
              <a:rPr kumimoji="1" lang="en-US" altLang="ja-JP" sz="2000" dirty="0" smtClean="0"/>
              <a:t> </a:t>
            </a:r>
          </a:p>
          <a:p>
            <a:r>
              <a:rPr kumimoji="1" lang="en-US" altLang="ja-JP" sz="2000" dirty="0" smtClean="0"/>
              <a:t>two dictionaries </a:t>
            </a:r>
            <a:r>
              <a:rPr lang="en-US" altLang="ja-JP" sz="2000" dirty="0" smtClean="0"/>
              <a:t>in which domain </a:t>
            </a:r>
          </a:p>
          <a:p>
            <a:r>
              <a:rPr lang="en-US" altLang="ja-JP" sz="2000" dirty="0"/>
              <a:t>h</a:t>
            </a:r>
            <a:r>
              <a:rPr lang="en-US" altLang="ja-JP" sz="2000" dirty="0" smtClean="0"/>
              <a:t>e/she has an experience.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341319" y="1512190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30 tuples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454027" y="298661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30 tuples</a:t>
            </a:r>
            <a:endParaRPr kumimoji="1" lang="ja-JP" altLang="en-US" dirty="0"/>
          </a:p>
        </p:txBody>
      </p:sp>
      <p:pic>
        <p:nvPicPr>
          <p:cNvPr id="35" name="Picture 2" descr="C:\Documents and Settings\you\Local Settings\Temporary Internet Files\Content.IE5\ZJHFFXKW\MC90038938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434" y="2327202"/>
            <a:ext cx="719633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174" y="1340768"/>
            <a:ext cx="689293" cy="689293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12" y="2477885"/>
            <a:ext cx="689293" cy="689293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174" y="3531795"/>
            <a:ext cx="689293" cy="689293"/>
          </a:xfrm>
          <a:prstGeom prst="rect">
            <a:avLst/>
          </a:prstGeom>
        </p:spPr>
      </p:pic>
      <p:cxnSp>
        <p:nvCxnSpPr>
          <p:cNvPr id="39" name="直線矢印コネクタ 38"/>
          <p:cNvCxnSpPr>
            <a:stCxn id="36" idx="3"/>
            <a:endCxn id="35" idx="1"/>
          </p:cNvCxnSpPr>
          <p:nvPr/>
        </p:nvCxnSpPr>
        <p:spPr>
          <a:xfrm>
            <a:off x="5415467" y="1685415"/>
            <a:ext cx="2152967" cy="1112703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37" idx="3"/>
            <a:endCxn id="35" idx="1"/>
          </p:cNvCxnSpPr>
          <p:nvPr/>
        </p:nvCxnSpPr>
        <p:spPr>
          <a:xfrm flipV="1">
            <a:off x="5382505" y="2798118"/>
            <a:ext cx="2185929" cy="2441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stCxn id="38" idx="3"/>
            <a:endCxn id="35" idx="1"/>
          </p:cNvCxnSpPr>
          <p:nvPr/>
        </p:nvCxnSpPr>
        <p:spPr>
          <a:xfrm flipV="1">
            <a:off x="5415467" y="2798118"/>
            <a:ext cx="2152967" cy="107832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4512064" y="4438853"/>
            <a:ext cx="386035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90 tuples in one dictionary were </a:t>
            </a:r>
          </a:p>
          <a:p>
            <a:r>
              <a:rPr lang="en-US" altLang="ja-JP" sz="2000" dirty="0" smtClean="0"/>
              <a:t>assigned to</a:t>
            </a:r>
            <a:r>
              <a:rPr kumimoji="1" lang="en-US" altLang="ja-JP" sz="2000" dirty="0" smtClean="0"/>
              <a:t> three </a:t>
            </a:r>
            <a:r>
              <a:rPr lang="en-US" altLang="ja-JP" sz="2000" dirty="0" smtClean="0"/>
              <a:t>participants</a:t>
            </a:r>
            <a:r>
              <a:rPr kumimoji="1" lang="en-US" altLang="ja-JP" sz="2000" dirty="0" smtClean="0"/>
              <a:t>.</a:t>
            </a:r>
          </a:p>
          <a:p>
            <a:r>
              <a:rPr lang="en-US" altLang="ja-JP" sz="2000" dirty="0" smtClean="0"/>
              <a:t>Each participant was assigned</a:t>
            </a:r>
          </a:p>
          <a:p>
            <a:r>
              <a:rPr kumimoji="1" lang="en-US" altLang="ja-JP" sz="2000" dirty="0" smtClean="0"/>
              <a:t>30 tuples per one dictionary.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339612" y="193530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90 tuples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600183" y="134076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 tuples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373791" y="233978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 tuples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098511" y="321588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 tuples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578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( </a:t>
            </a:r>
            <a:r>
              <a:rPr lang="en-US" altLang="ja-JP" dirty="0" smtClean="0"/>
              <a:t>Q1</a:t>
            </a:r>
            <a:r>
              <a:rPr kumimoji="1" lang="en-US" altLang="ja-JP" dirty="0" smtClean="0"/>
              <a:t> )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14</a:t>
            </a:fld>
            <a:endParaRPr lang="en-US" altLang="ja-JP"/>
          </a:p>
        </p:txBody>
      </p:sp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728739"/>
              </p:ext>
            </p:extLst>
          </p:nvPr>
        </p:nvGraphicFramePr>
        <p:xfrm>
          <a:off x="683568" y="1632282"/>
          <a:ext cx="7992888" cy="2372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827584" y="4077072"/>
            <a:ext cx="58849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sz="2000" dirty="0" smtClean="0"/>
              <a:t>Ratios of tuples used in the dictionary domain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sz="2000" dirty="0" smtClean="0">
                <a:solidFill>
                  <a:srgbClr val="FF0000"/>
                </a:solidFill>
              </a:rPr>
              <a:t>62</a:t>
            </a:r>
            <a:r>
              <a:rPr lang="en-US" altLang="ja-JP" dirty="0"/>
              <a:t>% </a:t>
            </a:r>
            <a:r>
              <a:rPr lang="ja-JP" altLang="en-US" dirty="0"/>
              <a:t>～ </a:t>
            </a:r>
            <a:r>
              <a:rPr lang="en-US" altLang="ja-JP" sz="2000" dirty="0">
                <a:solidFill>
                  <a:srgbClr val="FF0000"/>
                </a:solidFill>
              </a:rPr>
              <a:t>75</a:t>
            </a:r>
            <a:r>
              <a:rPr lang="en-US" altLang="ja-JP" dirty="0" smtClean="0"/>
              <a:t>%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000" dirty="0" smtClean="0"/>
              <a:t>Ratios of tuples used in common Java program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sz="2000" dirty="0">
                <a:solidFill>
                  <a:srgbClr val="FF0000"/>
                </a:solidFill>
              </a:rPr>
              <a:t>38</a:t>
            </a:r>
            <a:r>
              <a:rPr lang="en-US" altLang="ja-JP" dirty="0"/>
              <a:t>% </a:t>
            </a:r>
            <a:r>
              <a:rPr lang="ja-JP" altLang="en-US" dirty="0"/>
              <a:t>～ </a:t>
            </a:r>
            <a:r>
              <a:rPr lang="en-US" altLang="ja-JP" sz="2000" dirty="0">
                <a:solidFill>
                  <a:srgbClr val="FF0000"/>
                </a:solidFill>
              </a:rPr>
              <a:t>76</a:t>
            </a:r>
            <a:r>
              <a:rPr lang="en-US" altLang="ja-JP" dirty="0"/>
              <a:t>%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41088" y="910461"/>
            <a:ext cx="6288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altLang="ja-JP" b="1" dirty="0" smtClean="0"/>
              <a:t>Q1. Is </a:t>
            </a:r>
            <a:r>
              <a:rPr lang="en-US" altLang="ja-JP" b="1" dirty="0"/>
              <a:t>the </a:t>
            </a:r>
            <a:r>
              <a:rPr lang="en-US" altLang="ja-JP" b="1" dirty="0" smtClean="0"/>
              <a:t>V-O </a:t>
            </a:r>
            <a:r>
              <a:rPr lang="en-US" altLang="ja-JP" b="1" dirty="0"/>
              <a:t>relation of the </a:t>
            </a:r>
            <a:r>
              <a:rPr lang="en-US" altLang="ja-JP" b="1" dirty="0" smtClean="0"/>
              <a:t>tuple </a:t>
            </a:r>
            <a:r>
              <a:rPr lang="en-US" altLang="ja-JP" b="1" dirty="0"/>
              <a:t>actually used </a:t>
            </a:r>
            <a:endParaRPr lang="en-US" altLang="ja-JP" b="1" dirty="0" smtClean="0"/>
          </a:p>
          <a:p>
            <a:pPr marL="0" lvl="1" algn="ctr"/>
            <a:r>
              <a:rPr lang="en-US" altLang="ja-JP" b="1" dirty="0" smtClean="0"/>
              <a:t>in </a:t>
            </a:r>
            <a:r>
              <a:rPr lang="en-US" altLang="ja-JP" b="1" dirty="0"/>
              <a:t>the </a:t>
            </a:r>
            <a:r>
              <a:rPr lang="en-US" altLang="ja-JP" b="1" dirty="0" smtClean="0"/>
              <a:t>dictionary domain </a:t>
            </a:r>
            <a:r>
              <a:rPr lang="en-US" altLang="ja-JP" b="1" dirty="0"/>
              <a:t>or in </a:t>
            </a:r>
            <a:r>
              <a:rPr lang="en-US" altLang="ja-JP" b="1" dirty="0" smtClean="0"/>
              <a:t>common Java </a:t>
            </a:r>
            <a:r>
              <a:rPr lang="en-US" altLang="ja-JP" b="1" dirty="0"/>
              <a:t>programs</a:t>
            </a:r>
            <a:r>
              <a:rPr lang="en-US" altLang="ja-JP" b="1" dirty="0" smtClean="0"/>
              <a:t>?</a:t>
            </a:r>
            <a:endParaRPr lang="en-US" altLang="ja-JP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7504" y="1988840"/>
            <a:ext cx="461665" cy="16183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higher is better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 flipV="1">
            <a:off x="539552" y="1700808"/>
            <a:ext cx="0" cy="2304256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27584" y="5373216"/>
            <a:ext cx="701433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 smtClean="0"/>
              <a:t>The dictionaries include: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400" dirty="0"/>
              <a:t>M</a:t>
            </a:r>
            <a:r>
              <a:rPr lang="en-US" altLang="ja-JP" sz="2400" dirty="0" smtClean="0"/>
              <a:t>any tuples used in the dictionary domain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/>
              <a:t> T</a:t>
            </a:r>
            <a:r>
              <a:rPr lang="en-US" altLang="ja-JP" sz="2400" dirty="0" smtClean="0"/>
              <a:t>uples used in common Java programs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021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( Q2 )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3933056"/>
            <a:ext cx="8229600" cy="1329011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Ratios of tuples </a:t>
            </a:r>
            <a:r>
              <a:rPr lang="en-US" altLang="ja-JP" dirty="0" smtClean="0"/>
              <a:t>including an</a:t>
            </a:r>
            <a:r>
              <a:rPr kumimoji="1" lang="en-US" altLang="ja-JP" dirty="0" smtClean="0"/>
              <a:t> inappropriate Verb, DO, or IO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3200" dirty="0">
                <a:solidFill>
                  <a:srgbClr val="FF0000"/>
                </a:solidFill>
              </a:rPr>
              <a:t>6</a:t>
            </a:r>
            <a:r>
              <a:rPr lang="en-US" altLang="ja-JP" dirty="0"/>
              <a:t>% </a:t>
            </a:r>
            <a:r>
              <a:rPr lang="ja-JP" altLang="en-US" dirty="0"/>
              <a:t>～ </a:t>
            </a:r>
            <a:r>
              <a:rPr lang="en-US" altLang="ja-JP" sz="3200" dirty="0" smtClean="0">
                <a:solidFill>
                  <a:srgbClr val="FF0000"/>
                </a:solidFill>
              </a:rPr>
              <a:t>13</a:t>
            </a:r>
            <a:r>
              <a:rPr lang="en-US" altLang="ja-JP" dirty="0" smtClean="0"/>
              <a:t>%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15</a:t>
            </a:fld>
            <a:endParaRPr lang="en-US" altLang="ja-JP"/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071538"/>
              </p:ext>
            </p:extLst>
          </p:nvPr>
        </p:nvGraphicFramePr>
        <p:xfrm>
          <a:off x="866417" y="1379909"/>
          <a:ext cx="7666023" cy="2337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475656" y="908720"/>
            <a:ext cx="680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b="1" dirty="0" smtClean="0"/>
              <a:t>Q2. Does </a:t>
            </a:r>
            <a:r>
              <a:rPr lang="en-US" altLang="ja-JP" b="1" dirty="0"/>
              <a:t>the tuple </a:t>
            </a:r>
            <a:r>
              <a:rPr lang="en-US" altLang="ja-JP" b="1" dirty="0" smtClean="0"/>
              <a:t>include an </a:t>
            </a:r>
            <a:r>
              <a:rPr lang="en-US" altLang="ja-JP" b="1" dirty="0"/>
              <a:t>inappropriate Verb, DO, or IO</a:t>
            </a:r>
            <a:r>
              <a:rPr lang="en-US" altLang="ja-JP" b="1" dirty="0" smtClean="0"/>
              <a:t>?</a:t>
            </a:r>
            <a:endParaRPr lang="en-US" altLang="ja-JP" b="1" dirty="0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728280" y="1484784"/>
            <a:ext cx="0" cy="2088232"/>
          </a:xfrm>
          <a:prstGeom prst="straightConnector1">
            <a:avLst/>
          </a:prstGeom>
          <a:ln w="25400">
            <a:solidFill>
              <a:srgbClr val="C8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32744" y="1803060"/>
            <a:ext cx="461665" cy="15286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lower is </a:t>
            </a:r>
            <a:r>
              <a:rPr lang="en-US" altLang="ja-JP" dirty="0" smtClean="0"/>
              <a:t>better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80937" y="5373216"/>
            <a:ext cx="631134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Most tuples are given an appropriate word</a:t>
            </a:r>
            <a:r>
              <a:rPr kumimoji="1" lang="en-US" altLang="ja-JP" sz="2400" dirty="0" smtClean="0"/>
              <a:t>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185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( Q</a:t>
            </a:r>
            <a:r>
              <a:rPr lang="en-US" altLang="ja-JP" dirty="0" smtClean="0"/>
              <a:t>3</a:t>
            </a:r>
            <a:r>
              <a:rPr kumimoji="1" lang="en-US" altLang="ja-JP" dirty="0" smtClean="0"/>
              <a:t> 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4044205"/>
            <a:ext cx="8229600" cy="1617043"/>
          </a:xfrm>
        </p:spPr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Ratios of </a:t>
            </a:r>
            <a:r>
              <a:rPr lang="en-US" altLang="ja-JP" dirty="0" smtClean="0"/>
              <a:t>useful</a:t>
            </a:r>
            <a:r>
              <a:rPr kumimoji="1" lang="en-US" altLang="ja-JP" dirty="0" smtClean="0"/>
              <a:t> tuples in the dictionary </a:t>
            </a:r>
            <a:r>
              <a:rPr lang="en-US" altLang="ja-JP" dirty="0" smtClean="0"/>
              <a:t>d</a:t>
            </a:r>
            <a:r>
              <a:rPr kumimoji="1" lang="en-US" altLang="ja-JP" dirty="0" smtClean="0"/>
              <a:t>omain 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3200" dirty="0">
                <a:solidFill>
                  <a:srgbClr val="FF0000"/>
                </a:solidFill>
              </a:rPr>
              <a:t>53</a:t>
            </a:r>
            <a:r>
              <a:rPr lang="en-US" altLang="ja-JP" dirty="0"/>
              <a:t>% </a:t>
            </a:r>
            <a:r>
              <a:rPr lang="ja-JP" altLang="en-US" dirty="0"/>
              <a:t>～ </a:t>
            </a:r>
            <a:r>
              <a:rPr lang="en-US" altLang="ja-JP" sz="3200" dirty="0">
                <a:solidFill>
                  <a:srgbClr val="FF0000"/>
                </a:solidFill>
              </a:rPr>
              <a:t>71</a:t>
            </a:r>
            <a:r>
              <a:rPr lang="en-US" altLang="ja-JP" dirty="0" smtClean="0"/>
              <a:t>%</a:t>
            </a:r>
          </a:p>
          <a:p>
            <a:r>
              <a:rPr lang="en-US" altLang="ja-JP" dirty="0" smtClean="0"/>
              <a:t>Ratios of useful tuples in common Java program</a:t>
            </a:r>
            <a:endParaRPr lang="en-US" altLang="ja-JP" dirty="0"/>
          </a:p>
          <a:p>
            <a:pPr lvl="1">
              <a:buFont typeface="Arial" pitchFamily="34" charset="0"/>
              <a:buChar char="•"/>
            </a:pPr>
            <a:r>
              <a:rPr lang="en-US" altLang="ja-JP" sz="3200" dirty="0">
                <a:solidFill>
                  <a:srgbClr val="FF0000"/>
                </a:solidFill>
              </a:rPr>
              <a:t>30</a:t>
            </a:r>
            <a:r>
              <a:rPr lang="en-US" altLang="ja-JP" dirty="0"/>
              <a:t>% </a:t>
            </a:r>
            <a:r>
              <a:rPr lang="ja-JP" altLang="en-US" dirty="0"/>
              <a:t>～ </a:t>
            </a:r>
            <a:r>
              <a:rPr lang="en-US" altLang="ja-JP" sz="3200" dirty="0">
                <a:solidFill>
                  <a:srgbClr val="FF0000"/>
                </a:solidFill>
              </a:rPr>
              <a:t>61</a:t>
            </a:r>
            <a:r>
              <a:rPr lang="en-US" altLang="ja-JP" dirty="0"/>
              <a:t>%</a:t>
            </a:r>
            <a:endParaRPr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16</a:t>
            </a:fld>
            <a:endParaRPr lang="en-US" altLang="ja-JP"/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0543946"/>
              </p:ext>
            </p:extLst>
          </p:nvPr>
        </p:nvGraphicFramePr>
        <p:xfrm>
          <a:off x="539552" y="1307901"/>
          <a:ext cx="8064896" cy="2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331640" y="836712"/>
            <a:ext cx="6763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b="1" dirty="0" smtClean="0"/>
              <a:t>Q3. Is </a:t>
            </a:r>
            <a:r>
              <a:rPr lang="en-US" altLang="ja-JP" b="1" dirty="0"/>
              <a:t>the tuple useful </a:t>
            </a:r>
            <a:r>
              <a:rPr lang="en-US" altLang="ja-JP" b="1" dirty="0" smtClean="0"/>
              <a:t>for </a:t>
            </a:r>
            <a:r>
              <a:rPr lang="en-US" altLang="ja-JP" b="1" dirty="0"/>
              <a:t>appropriate naming of identifiers</a:t>
            </a:r>
            <a:r>
              <a:rPr lang="en-US" altLang="ja-JP" b="1" dirty="0" smtClean="0"/>
              <a:t>?</a:t>
            </a:r>
            <a:endParaRPr lang="en-US" altLang="ja-JP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79" y="1988840"/>
            <a:ext cx="461665" cy="16183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higher is </a:t>
            </a:r>
            <a:r>
              <a:rPr lang="en-US" altLang="ja-JP" dirty="0" smtClean="0"/>
              <a:t>better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437927" y="1484784"/>
            <a:ext cx="0" cy="2304256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95536" y="5589240"/>
            <a:ext cx="7848872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The </a:t>
            </a:r>
            <a:r>
              <a:rPr lang="en-US" altLang="ja-JP" sz="2400" smtClean="0"/>
              <a:t>dictionaries include </a:t>
            </a:r>
            <a:r>
              <a:rPr lang="en-US" altLang="ja-JP" sz="2400" dirty="0" smtClean="0"/>
              <a:t>many</a:t>
            </a:r>
            <a:r>
              <a:rPr kumimoji="1" lang="en-US" altLang="ja-JP" sz="2400" dirty="0" smtClean="0"/>
              <a:t> useful tuples used in each domain.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6586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Tuples evaluated useful in Q3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17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471539"/>
              </p:ext>
            </p:extLst>
          </p:nvPr>
        </p:nvGraphicFramePr>
        <p:xfrm>
          <a:off x="323528" y="1484786"/>
          <a:ext cx="8530054" cy="460851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512168"/>
                <a:gridCol w="1512168"/>
                <a:gridCol w="1905318"/>
                <a:gridCol w="3600400"/>
              </a:tblGrid>
              <a:tr h="921702"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Verb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DO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IO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WEB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Destroy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Session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HttpSessionEvent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XML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Declare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Prefix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NamespaceSupport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DB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Add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Constraint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Table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GUI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Click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Mouse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MouseEvent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611560" y="908720"/>
            <a:ext cx="7872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Tuples evaluated useful in the dictionary domain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6166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53752"/>
            <a:ext cx="8856984" cy="638944"/>
          </a:xfrm>
        </p:spPr>
        <p:txBody>
          <a:bodyPr/>
          <a:lstStyle/>
          <a:p>
            <a:r>
              <a:rPr lang="en-US" altLang="ja-JP" dirty="0"/>
              <a:t>Tuples </a:t>
            </a:r>
            <a:r>
              <a:rPr lang="en-US" altLang="ja-JP" dirty="0" smtClean="0"/>
              <a:t>evaluated Not Useful in Q3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Reasons why tuples evaluated not useful</a:t>
            </a:r>
          </a:p>
          <a:p>
            <a:pPr marL="457200" lvl="1" indent="0">
              <a:buNone/>
            </a:pPr>
            <a:r>
              <a:rPr lang="en-US" altLang="ja-JP" dirty="0" smtClean="0"/>
              <a:t>These tuples:   </a:t>
            </a:r>
            <a:endParaRPr lang="en-US" altLang="ja-JP" dirty="0"/>
          </a:p>
          <a:p>
            <a:pPr lvl="1"/>
            <a:r>
              <a:rPr lang="en-US" altLang="ja-JP" dirty="0" smtClean="0"/>
              <a:t>belong to other domains</a:t>
            </a:r>
            <a:endParaRPr lang="en-US" altLang="ja-JP" dirty="0"/>
          </a:p>
          <a:p>
            <a:pPr lvl="1"/>
            <a:r>
              <a:rPr lang="en-US" altLang="ja-JP" dirty="0" smtClean="0"/>
              <a:t>contain </a:t>
            </a:r>
            <a:r>
              <a:rPr lang="en-US" altLang="ja-JP" dirty="0"/>
              <a:t>uncertain </a:t>
            </a:r>
            <a:r>
              <a:rPr lang="en-US" altLang="ja-JP" dirty="0" smtClean="0"/>
              <a:t>words</a:t>
            </a:r>
          </a:p>
          <a:p>
            <a:pPr lvl="1"/>
            <a:r>
              <a:rPr lang="en-US" altLang="ja-JP" dirty="0" smtClean="0"/>
              <a:t>are common </a:t>
            </a:r>
            <a:r>
              <a:rPr lang="en-US" altLang="ja-JP" dirty="0"/>
              <a:t>sense for average developers</a:t>
            </a:r>
          </a:p>
          <a:p>
            <a:pPr lvl="1"/>
            <a:r>
              <a:rPr lang="en-US" altLang="ja-JP" dirty="0" smtClean="0"/>
              <a:t>are used </a:t>
            </a:r>
            <a:r>
              <a:rPr lang="en-US" altLang="ja-JP" dirty="0"/>
              <a:t>not in the whole domain, but in the programs that dependent on a specific </a:t>
            </a:r>
            <a:r>
              <a:rPr lang="en-US" altLang="ja-JP" dirty="0" smtClean="0"/>
              <a:t>library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18</a:t>
            </a:fld>
            <a:endParaRPr lang="en-US" altLang="ja-JP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356888"/>
              </p:ext>
            </p:extLst>
          </p:nvPr>
        </p:nvGraphicFramePr>
        <p:xfrm>
          <a:off x="539552" y="908720"/>
          <a:ext cx="7929619" cy="14106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982405"/>
                <a:gridCol w="1660933"/>
                <a:gridCol w="1922645"/>
                <a:gridCol w="2363636"/>
              </a:tblGrid>
              <a:tr h="147170">
                <a:tc>
                  <a:txBody>
                    <a:bodyPr/>
                    <a:lstStyle/>
                    <a:p>
                      <a:pPr algn="l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smtClean="0"/>
                        <a:t>Verb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smtClean="0"/>
                        <a:t>DO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smtClean="0"/>
                        <a:t>IO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0721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DB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Release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Mouse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MouseEvent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0721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GUI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Gain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Focus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Fe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9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T</a:t>
            </a:r>
            <a:r>
              <a:rPr lang="en-US" altLang="ja-JP" dirty="0" smtClean="0"/>
              <a:t>he dictionaries included</a:t>
            </a:r>
            <a:r>
              <a:rPr kumimoji="1" lang="en-US" altLang="ja-JP" dirty="0" smtClean="0"/>
              <a:t> tuples in other domains.</a:t>
            </a:r>
          </a:p>
          <a:p>
            <a:pPr lvl="1"/>
            <a:r>
              <a:rPr lang="en-US" altLang="ja-JP" dirty="0" smtClean="0"/>
              <a:t>The threshold for filtering was too low to remove noise.</a:t>
            </a:r>
            <a:endParaRPr kumimoji="1" lang="en-US" altLang="ja-JP" dirty="0" smtClean="0"/>
          </a:p>
          <a:p>
            <a:pPr lvl="1">
              <a:buFont typeface="Arial" pitchFamily="34" charset="0"/>
              <a:buChar char="→"/>
            </a:pPr>
            <a:r>
              <a:rPr lang="en-US" altLang="ja-JP" dirty="0" smtClean="0"/>
              <a:t> More input products are needed to use a higher threshold.</a:t>
            </a:r>
          </a:p>
          <a:p>
            <a:pPr lvl="1">
              <a:buFont typeface="Arial" pitchFamily="34" charset="0"/>
              <a:buChar char="→"/>
            </a:pPr>
            <a:endParaRPr lang="en-US" altLang="ja-JP" dirty="0" smtClean="0"/>
          </a:p>
          <a:p>
            <a:pPr lvl="1"/>
            <a:r>
              <a:rPr lang="en-US" altLang="ja-JP" dirty="0" smtClean="0"/>
              <a:t>Some of the input products belong to multiple domains (e.g., both WEB and DB)</a:t>
            </a:r>
          </a:p>
          <a:p>
            <a:pPr lvl="1">
              <a:buFont typeface="Arial" pitchFamily="34" charset="0"/>
              <a:buChar char="→"/>
            </a:pPr>
            <a:r>
              <a:rPr lang="en-US" altLang="ja-JP" dirty="0" smtClean="0"/>
              <a:t> If a tuple is appeared in multiple dictionaries, treat the tuple specially</a:t>
            </a:r>
            <a:endParaRPr lang="en-US" altLang="ja-JP" dirty="0"/>
          </a:p>
          <a:p>
            <a:pPr lvl="2"/>
            <a:endParaRPr lang="en-US" altLang="ja-JP" dirty="0" smtClean="0"/>
          </a:p>
          <a:p>
            <a:r>
              <a:rPr lang="en-US" altLang="ja-JP" dirty="0"/>
              <a:t>T</a:t>
            </a:r>
            <a:r>
              <a:rPr lang="en-US" altLang="ja-JP" dirty="0" smtClean="0"/>
              <a:t>he POS tagger gave inaccurate POSs to words in a method.</a:t>
            </a:r>
          </a:p>
          <a:p>
            <a:pPr lvl="1"/>
            <a:r>
              <a:rPr lang="en-US" altLang="ja-JP" dirty="0" smtClean="0"/>
              <a:t>Our POS tagger uses </a:t>
            </a:r>
            <a:r>
              <a:rPr lang="en-US" altLang="ja-JP" dirty="0" err="1" smtClean="0"/>
              <a:t>OpenNLP</a:t>
            </a:r>
            <a:r>
              <a:rPr lang="en-US" altLang="ja-JP" smtClean="0"/>
              <a:t> with </a:t>
            </a:r>
            <a:r>
              <a:rPr lang="en-US" altLang="ja-JP" dirty="0" smtClean="0"/>
              <a:t>several heuristic but the tagger was not effective in case.</a:t>
            </a:r>
          </a:p>
          <a:p>
            <a:pPr lvl="1">
              <a:buFont typeface="Arial" pitchFamily="34" charset="0"/>
              <a:buChar char="→"/>
            </a:pPr>
            <a:r>
              <a:rPr lang="en-US" altLang="ja-JP" dirty="0" smtClean="0"/>
              <a:t> Optimize the method of POS tagging for words in a method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288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 Comprehension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43068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Program comprehension consumes at least half the time allocated to the software maintenance process</a:t>
            </a:r>
            <a:r>
              <a:rPr lang="en-US" altLang="ja-JP" dirty="0"/>
              <a:t>.</a:t>
            </a:r>
            <a:r>
              <a:rPr lang="en-US" altLang="ja-JP" baseline="30000" dirty="0" smtClean="0"/>
              <a:t>[1]</a:t>
            </a:r>
          </a:p>
          <a:p>
            <a:r>
              <a:rPr lang="en-US" altLang="ja-JP" dirty="0"/>
              <a:t>I</a:t>
            </a:r>
            <a:r>
              <a:rPr lang="en-US" altLang="ja-JP" dirty="0" smtClean="0"/>
              <a:t>dentifiers in source code are very important for program comprehension</a:t>
            </a:r>
            <a:r>
              <a:rPr lang="en-US" altLang="ja-JP" dirty="0"/>
              <a:t>.</a:t>
            </a:r>
            <a:r>
              <a:rPr lang="en-US" altLang="ja-JP" baseline="30000" dirty="0" smtClean="0"/>
              <a:t>[2][3]</a:t>
            </a:r>
          </a:p>
          <a:p>
            <a:pPr lvl="1"/>
            <a:r>
              <a:rPr lang="en-US" altLang="ja-JP" dirty="0" smtClean="0"/>
              <a:t>Software developers try to understand a program by </a:t>
            </a:r>
            <a:r>
              <a:rPr kumimoji="1" lang="en-US" altLang="ja-JP" dirty="0" smtClean="0"/>
              <a:t>guessing the roles of the program elements from their identifiers.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5143512"/>
            <a:ext cx="7786742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[1]: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R. K. </a:t>
            </a:r>
            <a:r>
              <a:rPr lang="en-US" altLang="ja-JP" sz="1400" dirty="0" err="1" smtClean="0"/>
              <a:t>Fieldstad</a:t>
            </a:r>
            <a:r>
              <a:rPr lang="en-US" altLang="ja-JP" sz="1400" dirty="0" smtClean="0"/>
              <a:t> and W. T. </a:t>
            </a:r>
            <a:r>
              <a:rPr lang="en-US" altLang="ja-JP" sz="1400" dirty="0" err="1" smtClean="0"/>
              <a:t>Hamlen</a:t>
            </a:r>
            <a:r>
              <a:rPr lang="en-US" altLang="ja-JP" sz="1400" dirty="0" smtClean="0"/>
              <a:t>.</a:t>
            </a:r>
            <a:r>
              <a:rPr lang="ja-JP" altLang="en-US" sz="1400" b="1" dirty="0" smtClean="0"/>
              <a:t>  </a:t>
            </a:r>
            <a:r>
              <a:rPr lang="en-US" altLang="ja-JP" sz="1400" dirty="0" smtClean="0"/>
              <a:t>Application Program Maintenance Study: Report to Our </a:t>
            </a:r>
          </a:p>
          <a:p>
            <a:r>
              <a:rPr lang="en-US" altLang="ja-JP" sz="1400" dirty="0" smtClean="0"/>
              <a:t>        Respondents</a:t>
            </a:r>
          </a:p>
          <a:p>
            <a:r>
              <a:rPr lang="en-US" altLang="ja-JP" sz="1400" dirty="0" smtClean="0"/>
              <a:t>[</a:t>
            </a:r>
            <a:r>
              <a:rPr kumimoji="1" lang="en-US" altLang="ja-JP" sz="1400" dirty="0" smtClean="0"/>
              <a:t>2]</a:t>
            </a:r>
            <a:r>
              <a:rPr lang="en-US" altLang="ja-JP" sz="1400" dirty="0" smtClean="0"/>
              <a:t>:</a:t>
            </a:r>
            <a:r>
              <a:rPr kumimoji="1" lang="ja-JP" altLang="en-US" sz="1400" dirty="0" smtClean="0"/>
              <a:t> </a:t>
            </a:r>
            <a:r>
              <a:rPr lang="fr-FR" altLang="ja-JP" sz="1400" dirty="0" smtClean="0"/>
              <a:t>A. Von Mayrhauser and A. M. Vans. </a:t>
            </a:r>
            <a:r>
              <a:rPr lang="en-US" altLang="ja-JP" sz="1400" dirty="0" smtClean="0"/>
              <a:t>Identification of Dynamic Comprehension </a:t>
            </a:r>
            <a:r>
              <a:rPr lang="fr-FR" altLang="ja-JP" sz="1400" dirty="0" smtClean="0"/>
              <a:t>Processes </a:t>
            </a:r>
          </a:p>
          <a:p>
            <a:r>
              <a:rPr lang="fr-FR" altLang="ja-JP" sz="1400" dirty="0" smtClean="0"/>
              <a:t>      During Large Scale Maintenance</a:t>
            </a:r>
            <a:endParaRPr kumimoji="1" lang="fr-FR" altLang="ja-JP" sz="1400" dirty="0" smtClean="0"/>
          </a:p>
          <a:p>
            <a:r>
              <a:rPr lang="en-US" altLang="ja-JP" sz="1400" dirty="0" smtClean="0"/>
              <a:t>[3]: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Nancy Pennington. Comprehension strategies in programming</a:t>
            </a:r>
          </a:p>
        </p:txBody>
      </p:sp>
    </p:spTree>
    <p:extLst>
      <p:ext uri="{BB962C8B-B14F-4D97-AF65-F5344CB8AC3E}">
        <p14:creationId xmlns:p14="http://schemas.microsoft.com/office/powerpoint/2010/main" val="9755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</a:p>
          <a:p>
            <a:pPr lvl="1"/>
            <a:r>
              <a:rPr lang="en-US" altLang="ja-JP" dirty="0" smtClean="0"/>
              <a:t>Proposed an approach for building domain specific dictionary of V-O relations in methods</a:t>
            </a:r>
          </a:p>
          <a:p>
            <a:r>
              <a:rPr kumimoji="1"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Develop a method for filtering out tuples in other domains</a:t>
            </a:r>
          </a:p>
          <a:p>
            <a:pPr lvl="1"/>
            <a:r>
              <a:rPr lang="en-US" altLang="ja-JP" dirty="0" smtClean="0"/>
              <a:t>D</a:t>
            </a:r>
            <a:r>
              <a:rPr kumimoji="1" lang="en-US" altLang="ja-JP" dirty="0" smtClean="0"/>
              <a:t>evelop an environment to support naming with </a:t>
            </a:r>
            <a:r>
              <a:rPr lang="en-US" altLang="ja-JP" dirty="0"/>
              <a:t>a</a:t>
            </a:r>
            <a:r>
              <a:rPr kumimoji="1" lang="en-US" altLang="ja-JP" dirty="0" smtClean="0"/>
              <a:t> dictionary built by our method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367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3752"/>
            <a:ext cx="8928992" cy="638944"/>
          </a:xfrm>
        </p:spPr>
        <p:txBody>
          <a:bodyPr>
            <a:normAutofit fontScale="90000"/>
          </a:bodyPr>
          <a:lstStyle/>
          <a:p>
            <a:r>
              <a:rPr lang="en-US" altLang="ja-JP" sz="3100" dirty="0" smtClean="0"/>
              <a:t>Presenting </a:t>
            </a:r>
            <a:r>
              <a:rPr lang="en-US" altLang="ja-JP" sz="3100" dirty="0"/>
              <a:t>B</a:t>
            </a:r>
            <a:r>
              <a:rPr lang="en-US" altLang="ja-JP" sz="3100" dirty="0" smtClean="0"/>
              <a:t>ehavior using Combination of Identifiers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Combinations of multiple identifiers in source code represent program behaviors.</a:t>
            </a:r>
          </a:p>
          <a:p>
            <a:pPr marL="0" indent="0">
              <a:buNone/>
            </a:pPr>
            <a:r>
              <a:rPr lang="en-US" altLang="ja-JP" sz="2800" dirty="0" smtClean="0"/>
              <a:t>Ex.</a:t>
            </a:r>
          </a:p>
          <a:p>
            <a:endParaRPr lang="en-US" altLang="ja-JP" dirty="0"/>
          </a:p>
          <a:p>
            <a:pPr lvl="1">
              <a:buNone/>
            </a:pPr>
            <a:endParaRPr lang="en-US" altLang="ja-JP" sz="2400" dirty="0"/>
          </a:p>
          <a:p>
            <a:pPr lvl="1">
              <a:buNone/>
            </a:pPr>
            <a:endParaRPr lang="en-US" altLang="ja-JP" sz="2000" dirty="0" smtClean="0"/>
          </a:p>
          <a:p>
            <a:r>
              <a:rPr lang="en-US" altLang="ja-JP" sz="2400" dirty="0"/>
              <a:t>Method has  Verb-Object (V-O) </a:t>
            </a:r>
            <a:r>
              <a:rPr lang="en-US" altLang="ja-JP" sz="2400" dirty="0" smtClean="0"/>
              <a:t>relations</a:t>
            </a:r>
            <a:r>
              <a:rPr lang="en-US" altLang="ja-JP" dirty="0"/>
              <a:t>.</a:t>
            </a:r>
            <a:r>
              <a:rPr lang="en-US" altLang="ja-JP" sz="2400" baseline="30000" dirty="0" smtClean="0"/>
              <a:t>[</a:t>
            </a:r>
            <a:r>
              <a:rPr lang="en-US" altLang="ja-JP" sz="2400" baseline="30000" dirty="0"/>
              <a:t>4</a:t>
            </a:r>
            <a:r>
              <a:rPr lang="en-US" altLang="ja-JP" sz="2400" baseline="30000" dirty="0" smtClean="0"/>
              <a:t>]</a:t>
            </a:r>
            <a:endParaRPr lang="en-US" altLang="ja-JP" sz="2400" dirty="0" smtClean="0"/>
          </a:p>
          <a:p>
            <a:r>
              <a:rPr lang="en-US" altLang="ja-JP" sz="2400" dirty="0" smtClean="0"/>
              <a:t>Complicate </a:t>
            </a:r>
            <a:r>
              <a:rPr lang="en-US" altLang="ja-JP" sz="2400" dirty="0"/>
              <a:t>c</a:t>
            </a:r>
            <a:r>
              <a:rPr lang="en-US" altLang="ja-JP" sz="2400" dirty="0" smtClean="0"/>
              <a:t>ombinations of identifiers represent rich meaning.</a:t>
            </a:r>
          </a:p>
          <a:p>
            <a:r>
              <a:rPr lang="en-US" altLang="ja-JP" sz="2400" dirty="0" smtClean="0"/>
              <a:t>Understanding these combinations is important for program comprehension.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19672" y="614614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ja-JP" sz="1400" dirty="0" smtClean="0"/>
              <a:t>[4</a:t>
            </a:r>
            <a:r>
              <a:rPr lang="en-US" altLang="ja-JP" sz="1400" dirty="0"/>
              <a:t>] : D. Shepherd, L. Pollock, K and Vijay-</a:t>
            </a:r>
            <a:r>
              <a:rPr lang="en-US" altLang="ja-JP" sz="1400" dirty="0" err="1"/>
              <a:t>Shanker</a:t>
            </a:r>
            <a:r>
              <a:rPr lang="en-US" altLang="ja-JP" sz="1400" dirty="0"/>
              <a:t>. Analyzing source code: looking </a:t>
            </a:r>
            <a:r>
              <a:rPr lang="en-US" altLang="ja-JP" sz="1400" dirty="0" smtClean="0"/>
              <a:t>for useful </a:t>
            </a:r>
            <a:r>
              <a:rPr lang="en-US" altLang="ja-JP" sz="1400" dirty="0"/>
              <a:t>verb-direct object pairs in all the right places 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31640" y="1916832"/>
            <a:ext cx="5987537" cy="1200329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c</a:t>
            </a:r>
            <a:r>
              <a:rPr kumimoji="1" lang="en-US" altLang="ja-JP" sz="2400" dirty="0" smtClean="0"/>
              <a:t>lass </a:t>
            </a:r>
            <a:r>
              <a:rPr kumimoji="1" lang="en-US" altLang="ja-JP" sz="2400" dirty="0" err="1" smtClean="0"/>
              <a:t>JMenu</a:t>
            </a:r>
            <a:r>
              <a:rPr kumimoji="1" lang="en-US" altLang="ja-JP" sz="2400" dirty="0" smtClean="0"/>
              <a:t> {</a:t>
            </a:r>
          </a:p>
          <a:p>
            <a:r>
              <a:rPr lang="en-US" altLang="ja-JP" sz="2400" dirty="0" smtClean="0"/>
              <a:t>     void </a:t>
            </a:r>
            <a:r>
              <a:rPr lang="en-US" altLang="ja-JP" sz="2400" dirty="0" err="1" smtClean="0"/>
              <a:t>addMenuListener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MenuListener</a:t>
            </a:r>
            <a:r>
              <a:rPr lang="en-US" altLang="ja-JP" sz="2400" dirty="0" smtClean="0"/>
              <a:t>) { </a:t>
            </a: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     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31639" y="3117161"/>
            <a:ext cx="5987537" cy="738664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1">
              <a:buNone/>
            </a:pPr>
            <a:r>
              <a:rPr lang="en-US" altLang="ja-JP" sz="2400" i="1" dirty="0"/>
              <a:t>add</a:t>
            </a:r>
            <a:r>
              <a:rPr lang="en-US" altLang="ja-JP" sz="2400" dirty="0"/>
              <a:t> </a:t>
            </a:r>
            <a:r>
              <a:rPr lang="en-US" altLang="ja-JP" sz="2400" i="1" dirty="0" err="1"/>
              <a:t>MenuListener</a:t>
            </a:r>
            <a:r>
              <a:rPr lang="ja-JP" altLang="en-US" sz="2400" dirty="0"/>
              <a:t>  </a:t>
            </a:r>
            <a:r>
              <a:rPr lang="en-US" altLang="ja-JP" sz="2400" dirty="0"/>
              <a:t>to </a:t>
            </a:r>
            <a:r>
              <a:rPr lang="en-US" altLang="ja-JP" sz="2400" i="1" dirty="0" err="1"/>
              <a:t>JMenu</a:t>
            </a:r>
            <a:r>
              <a:rPr lang="ja-JP" altLang="en-US" sz="2400" dirty="0"/>
              <a:t> 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dirty="0" smtClean="0"/>
              <a:t>Verb</a:t>
            </a:r>
            <a:r>
              <a:rPr lang="ja-JP" altLang="en-US" dirty="0" smtClean="0"/>
              <a:t>   </a:t>
            </a:r>
            <a:r>
              <a:rPr lang="en-US" altLang="ja-JP" dirty="0" smtClean="0"/>
              <a:t>Direct </a:t>
            </a:r>
            <a:r>
              <a:rPr lang="en-US" altLang="ja-JP" dirty="0"/>
              <a:t>Object (DO)</a:t>
            </a:r>
            <a:r>
              <a:rPr lang="ja-JP" altLang="en-US" dirty="0"/>
              <a:t>      </a:t>
            </a:r>
            <a:r>
              <a:rPr lang="en-US" altLang="ja-JP" dirty="0"/>
              <a:t>Indirect Object (IO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157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Problem for Naming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Developers need to learn the rules of various word and their combinations</a:t>
            </a:r>
            <a:r>
              <a:rPr lang="en-US" altLang="ja-JP" dirty="0"/>
              <a:t> </a:t>
            </a:r>
            <a:r>
              <a:rPr lang="en-US" altLang="ja-JP" dirty="0" smtClean="0"/>
              <a:t>in different domain.</a:t>
            </a:r>
          </a:p>
          <a:p>
            <a:pPr lvl="1"/>
            <a:r>
              <a:rPr lang="en-US" altLang="ja-JP" dirty="0"/>
              <a:t>P</a:t>
            </a:r>
            <a:r>
              <a:rPr kumimoji="1" lang="en-US" altLang="ja-JP" dirty="0" smtClean="0"/>
              <a:t>rogramming language</a:t>
            </a:r>
          </a:p>
          <a:p>
            <a:pPr lvl="1"/>
            <a:r>
              <a:rPr lang="en-US" altLang="ja-JP" dirty="0"/>
              <a:t>O</a:t>
            </a:r>
            <a:r>
              <a:rPr lang="en-US" altLang="ja-JP" dirty="0" smtClean="0"/>
              <a:t>rganization</a:t>
            </a:r>
          </a:p>
          <a:p>
            <a:pPr lvl="1"/>
            <a:r>
              <a:rPr lang="en-US" altLang="ja-JP" dirty="0"/>
              <a:t>A</a:t>
            </a:r>
            <a:r>
              <a:rPr kumimoji="1" lang="en-US" altLang="ja-JP" dirty="0" smtClean="0"/>
              <a:t>pplication domain</a:t>
            </a:r>
          </a:p>
          <a:p>
            <a:r>
              <a:rPr lang="en-US" altLang="ja-JP" dirty="0" smtClean="0"/>
              <a:t>If the rules are not documented, the only way to learn these rules is through examples.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18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Approach for Support Naming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4320480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Problem</a:t>
            </a:r>
          </a:p>
          <a:p>
            <a:pPr lvl="1"/>
            <a:r>
              <a:rPr lang="en-US" altLang="ja-JP" dirty="0" smtClean="0"/>
              <a:t>The learning through examples is difficult and time-consuming task.</a:t>
            </a:r>
            <a:endParaRPr kumimoji="1" lang="en-US" altLang="ja-JP" dirty="0" smtClean="0"/>
          </a:p>
          <a:p>
            <a:r>
              <a:rPr kumimoji="1" lang="en-US" altLang="ja-JP" dirty="0" smtClean="0"/>
              <a:t>Approach</a:t>
            </a:r>
          </a:p>
          <a:p>
            <a:pPr lvl="1"/>
            <a:r>
              <a:rPr kumimoji="1" lang="en-US" altLang="ja-JP" dirty="0" smtClean="0"/>
              <a:t>Building dictionary by collecting V-O</a:t>
            </a:r>
            <a:r>
              <a:rPr lang="en-US" altLang="ja-JP" dirty="0" smtClean="0"/>
              <a:t> relations </a:t>
            </a:r>
            <a:r>
              <a:rPr lang="en-US" altLang="ja-JP" dirty="0"/>
              <a:t>from software </a:t>
            </a:r>
            <a:r>
              <a:rPr lang="en-US" altLang="ja-JP" dirty="0" smtClean="0"/>
              <a:t>products </a:t>
            </a:r>
            <a:r>
              <a:rPr lang="en-US" altLang="ja-JP" dirty="0"/>
              <a:t>in </a:t>
            </a:r>
            <a:r>
              <a:rPr lang="en-US" altLang="ja-JP" dirty="0" smtClean="0"/>
              <a:t>a domain</a:t>
            </a:r>
          </a:p>
          <a:p>
            <a:pPr lvl="2"/>
            <a:r>
              <a:rPr lang="en-US" altLang="ja-JP" dirty="0" smtClean="0"/>
              <a:t>Presenting good example for appropriate naming</a:t>
            </a:r>
            <a:endParaRPr kumimoji="1" lang="en-US" altLang="ja-JP" dirty="0" smtClean="0"/>
          </a:p>
          <a:p>
            <a:r>
              <a:rPr lang="en-US" altLang="ja-JP" dirty="0" smtClean="0"/>
              <a:t>Input</a:t>
            </a:r>
          </a:p>
          <a:p>
            <a:pPr lvl="1"/>
            <a:r>
              <a:rPr lang="en-US" altLang="ja-JP" dirty="0" smtClean="0"/>
              <a:t>Software products in a same domain written in object-oriented programming language</a:t>
            </a:r>
          </a:p>
          <a:p>
            <a:r>
              <a:rPr lang="en-US" altLang="ja-JP" dirty="0" smtClean="0"/>
              <a:t>Output</a:t>
            </a:r>
          </a:p>
          <a:p>
            <a:pPr lvl="1"/>
            <a:r>
              <a:rPr lang="en-US" altLang="ja-JP" dirty="0" smtClean="0"/>
              <a:t>A </a:t>
            </a:r>
            <a:r>
              <a:rPr lang="en-US" altLang="ja-JP" dirty="0"/>
              <a:t>d</a:t>
            </a:r>
            <a:r>
              <a:rPr lang="en-US" altLang="ja-JP" dirty="0" smtClean="0"/>
              <a:t>ictionary including &lt;Verb, DO, IO&gt; tuples </a:t>
            </a:r>
          </a:p>
          <a:p>
            <a:pPr lvl="1"/>
            <a:endParaRPr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5</a:t>
            </a:fld>
            <a:endParaRPr lang="en-US" altLang="ja-JP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227204"/>
              </p:ext>
            </p:extLst>
          </p:nvPr>
        </p:nvGraphicFramePr>
        <p:xfrm>
          <a:off x="1574983" y="5196800"/>
          <a:ext cx="5085249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5083"/>
                <a:gridCol w="1695083"/>
                <a:gridCol w="169508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Product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Stock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Password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User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37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表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488888"/>
              </p:ext>
            </p:extLst>
          </p:nvPr>
        </p:nvGraphicFramePr>
        <p:xfrm>
          <a:off x="899592" y="4969976"/>
          <a:ext cx="708227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5083"/>
                <a:gridCol w="1695083"/>
                <a:gridCol w="1695083"/>
                <a:gridCol w="1997029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 of Products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Product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Stock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i="0" strike="sngStrike" dirty="0" smtClean="0"/>
                        <a:t>Build</a:t>
                      </a:r>
                      <a:endParaRPr kumimoji="1" lang="ja-JP" altLang="en-US" b="0" i="0" strike="sngStrike" dirty="0"/>
                    </a:p>
                  </a:txBody>
                  <a:tcPr>
                    <a:pattFill prst="openDmnd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 strike="sngStrike" dirty="0" smtClean="0"/>
                        <a:t>Data</a:t>
                      </a:r>
                      <a:endParaRPr kumimoji="1" lang="ja-JP" altLang="en-US" b="0" i="0" strike="sngStrike" dirty="0"/>
                    </a:p>
                  </a:txBody>
                  <a:tcPr>
                    <a:pattFill prst="openDmnd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 strike="sngStrike" dirty="0" err="1" smtClean="0"/>
                        <a:t>BooleanMatrix</a:t>
                      </a:r>
                      <a:endParaRPr kumimoji="1" lang="ja-JP" altLang="en-US" b="0" i="0" strike="sngStrike" dirty="0"/>
                    </a:p>
                  </a:txBody>
                  <a:tcPr>
                    <a:pattFill prst="openDmnd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 strike="sngStrike" dirty="0" smtClean="0"/>
                        <a:t>1</a:t>
                      </a:r>
                      <a:endParaRPr kumimoji="1" lang="ja-JP" altLang="en-US" b="0" i="0" strike="sngStrike" dirty="0"/>
                    </a:p>
                  </a:txBody>
                  <a:tcPr>
                    <a:pattFill prst="openDmnd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Password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User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0" name="表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015449"/>
              </p:ext>
            </p:extLst>
          </p:nvPr>
        </p:nvGraphicFramePr>
        <p:xfrm>
          <a:off x="912403" y="4967924"/>
          <a:ext cx="708227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5083"/>
                <a:gridCol w="1695083"/>
                <a:gridCol w="1695083"/>
                <a:gridCol w="1997029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 of Products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Product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Stock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Build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Data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BooleanMatrix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Password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User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Method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565087" y="836712"/>
            <a:ext cx="2286016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rgbClr val="008000"/>
                </a:solidFill>
                <a:latin typeface="Arial" charset="0"/>
                <a:ea typeface="HGS創英角ｺﾞｼｯｸUB" pitchFamily="50" charset="-128"/>
              </a:rPr>
              <a:t>Extraction Patterns</a:t>
            </a:r>
            <a:endParaRPr lang="ja-JP" altLang="en-US" sz="1600" dirty="0">
              <a:solidFill>
                <a:srgbClr val="008000"/>
              </a:solidFill>
              <a:latin typeface="Arial" charset="0"/>
              <a:ea typeface="HGS創英角ｺﾞｼｯｸUB" pitchFamily="50" charset="-128"/>
            </a:endParaRP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107504" y="2204864"/>
            <a:ext cx="18614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rgbClr val="008000"/>
                </a:solidFill>
                <a:ea typeface="HGS創英角ｺﾞｼｯｸUB" pitchFamily="50" charset="-128"/>
              </a:rPr>
              <a:t>Method Properties</a:t>
            </a:r>
            <a:endParaRPr lang="ja-JP" altLang="en-US" sz="1600" dirty="0">
              <a:solidFill>
                <a:srgbClr val="008000"/>
              </a:solidFill>
              <a:ea typeface="HGS創英角ｺﾞｼｯｸUB" pitchFamily="50" charset="-128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50269" y="4602614"/>
            <a:ext cx="21435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rgbClr val="008000"/>
                </a:solidFill>
                <a:latin typeface="HGS創英角ｺﾞｼｯｸUB" pitchFamily="50" charset="-128"/>
                <a:ea typeface="HGS創英角ｺﾞｼｯｸUB" pitchFamily="50" charset="-128"/>
              </a:rPr>
              <a:t>&lt;Verb, DO, IO&gt; tuples</a:t>
            </a:r>
            <a:endParaRPr lang="ja-JP" altLang="en-US" sz="1600" dirty="0">
              <a:solidFill>
                <a:srgbClr val="008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9" name="Documents"/>
          <p:cNvSpPr>
            <a:spLocks noEditPoints="1" noChangeArrowheads="1"/>
          </p:cNvSpPr>
          <p:nvPr/>
        </p:nvSpPr>
        <p:spPr bwMode="auto">
          <a:xfrm>
            <a:off x="1475656" y="1268760"/>
            <a:ext cx="762000" cy="5334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133821" y="908720"/>
            <a:ext cx="35718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600" dirty="0" smtClean="0">
                <a:solidFill>
                  <a:srgbClr val="008000"/>
                </a:solidFill>
                <a:latin typeface="Arial" charset="0"/>
                <a:ea typeface="HGS創英角ｺﾞｼｯｸUB" pitchFamily="50" charset="-128"/>
              </a:rPr>
              <a:t>Software Products in a Same Domain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7380312" y="888975"/>
            <a:ext cx="1606530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>
                <a:ea typeface="メイリオ" pitchFamily="50" charset="-128"/>
              </a:rPr>
              <a:t>Prepared by hand</a:t>
            </a:r>
            <a:endParaRPr lang="ja-JP" altLang="en-US" sz="1400" i="1" dirty="0">
              <a:ea typeface="メイリオ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36525" y="1193902"/>
            <a:ext cx="4214842" cy="186309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565087" y="1265339"/>
            <a:ext cx="4214842" cy="194403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4493649" y="1336777"/>
            <a:ext cx="4214842" cy="200446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40" name="テキスト ボックス 95"/>
          <p:cNvSpPr txBox="1"/>
          <p:nvPr/>
        </p:nvSpPr>
        <p:spPr>
          <a:xfrm>
            <a:off x="4552647" y="1408216"/>
            <a:ext cx="811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 smtClean="0"/>
              <a:t>Return </a:t>
            </a:r>
          </a:p>
          <a:p>
            <a:pPr algn="ctr"/>
            <a:r>
              <a:rPr lang="en-US" altLang="ja-JP" sz="1400" b="1" dirty="0" smtClean="0"/>
              <a:t>Type</a:t>
            </a:r>
            <a:endParaRPr kumimoji="1" lang="ja-JP" altLang="en-US" sz="1400" b="1" dirty="0"/>
          </a:p>
        </p:txBody>
      </p:sp>
      <p:sp>
        <p:nvSpPr>
          <p:cNvPr id="41" name="テキスト ボックス 96"/>
          <p:cNvSpPr txBox="1"/>
          <p:nvPr/>
        </p:nvSpPr>
        <p:spPr>
          <a:xfrm>
            <a:off x="5636657" y="1408216"/>
            <a:ext cx="869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 smtClean="0"/>
              <a:t>Method </a:t>
            </a:r>
          </a:p>
          <a:p>
            <a:pPr algn="ctr"/>
            <a:r>
              <a:rPr lang="en-US" altLang="ja-JP" sz="1400" b="1" dirty="0" smtClean="0"/>
              <a:t>Name</a:t>
            </a:r>
            <a:endParaRPr kumimoji="1" lang="ja-JP" altLang="en-US" sz="1400" b="1" dirty="0"/>
          </a:p>
        </p:txBody>
      </p:sp>
      <p:sp>
        <p:nvSpPr>
          <p:cNvPr id="42" name="テキスト ボックス 97"/>
          <p:cNvSpPr txBox="1"/>
          <p:nvPr/>
        </p:nvSpPr>
        <p:spPr>
          <a:xfrm>
            <a:off x="6537897" y="1515937"/>
            <a:ext cx="1055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 smtClean="0"/>
              <a:t>Argument</a:t>
            </a:r>
            <a:endParaRPr kumimoji="1" lang="ja-JP" altLang="en-US" sz="1400" b="1" dirty="0"/>
          </a:p>
        </p:txBody>
      </p:sp>
      <p:sp>
        <p:nvSpPr>
          <p:cNvPr id="43" name="テキスト ボックス 98"/>
          <p:cNvSpPr txBox="1"/>
          <p:nvPr/>
        </p:nvSpPr>
        <p:spPr>
          <a:xfrm>
            <a:off x="7748378" y="1412776"/>
            <a:ext cx="71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 smtClean="0"/>
              <a:t>Class </a:t>
            </a:r>
          </a:p>
          <a:p>
            <a:r>
              <a:rPr lang="en-US" altLang="ja-JP" sz="1400" b="1" dirty="0" smtClean="0"/>
              <a:t>Name</a:t>
            </a:r>
            <a:endParaRPr kumimoji="1" lang="ja-JP" altLang="en-US" sz="1400" b="1" dirty="0"/>
          </a:p>
        </p:txBody>
      </p:sp>
      <p:sp>
        <p:nvSpPr>
          <p:cNvPr id="44" name="テキスト ボックス 99"/>
          <p:cNvSpPr txBox="1"/>
          <p:nvPr/>
        </p:nvSpPr>
        <p:spPr>
          <a:xfrm>
            <a:off x="4636525" y="2176569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i="1" dirty="0" smtClean="0"/>
              <a:t>void</a:t>
            </a:r>
            <a:endParaRPr kumimoji="1" lang="ja-JP" altLang="en-US" sz="1400" i="1" dirty="0"/>
          </a:p>
        </p:txBody>
      </p:sp>
      <p:sp>
        <p:nvSpPr>
          <p:cNvPr id="45" name="テキスト ボックス 100"/>
          <p:cNvSpPr txBox="1"/>
          <p:nvPr/>
        </p:nvSpPr>
        <p:spPr>
          <a:xfrm>
            <a:off x="5493781" y="2176569"/>
            <a:ext cx="1229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Verb1</a:t>
            </a:r>
            <a:r>
              <a:rPr lang="ja-JP" altLang="en-US" sz="1400" i="1" dirty="0" smtClean="0"/>
              <a:t> </a:t>
            </a:r>
            <a:r>
              <a:rPr lang="en-US" altLang="ja-JP" sz="1400" i="1" dirty="0" smtClean="0"/>
              <a:t>Noun2</a:t>
            </a:r>
            <a:endParaRPr kumimoji="1" lang="ja-JP" altLang="en-US" sz="1400" i="1" dirty="0"/>
          </a:p>
        </p:txBody>
      </p:sp>
      <p:sp>
        <p:nvSpPr>
          <p:cNvPr id="46" name="テキスト ボックス 101"/>
          <p:cNvSpPr txBox="1"/>
          <p:nvPr/>
        </p:nvSpPr>
        <p:spPr>
          <a:xfrm>
            <a:off x="6779664" y="2176569"/>
            <a:ext cx="744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Noun2</a:t>
            </a:r>
            <a:endParaRPr kumimoji="1" lang="ja-JP" altLang="en-US" sz="1400" i="1" dirty="0"/>
          </a:p>
        </p:txBody>
      </p:sp>
      <p:sp>
        <p:nvSpPr>
          <p:cNvPr id="47" name="テキスト ボックス 102"/>
          <p:cNvSpPr txBox="1"/>
          <p:nvPr/>
        </p:nvSpPr>
        <p:spPr>
          <a:xfrm>
            <a:off x="7715621" y="2185119"/>
            <a:ext cx="7448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Noun3</a:t>
            </a:r>
            <a:endParaRPr kumimoji="1" lang="ja-JP" altLang="en-US" sz="1400" i="1" dirty="0"/>
          </a:p>
        </p:txBody>
      </p:sp>
      <p:sp>
        <p:nvSpPr>
          <p:cNvPr id="48" name="正方形/長方形 47"/>
          <p:cNvSpPr/>
          <p:nvPr/>
        </p:nvSpPr>
        <p:spPr>
          <a:xfrm>
            <a:off x="4565087" y="1408216"/>
            <a:ext cx="4071966" cy="10773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49" name="屈折矢印 48"/>
          <p:cNvSpPr/>
          <p:nvPr/>
        </p:nvSpPr>
        <p:spPr>
          <a:xfrm rot="5400000">
            <a:off x="4779413" y="2485504"/>
            <a:ext cx="571480" cy="571504"/>
          </a:xfrm>
          <a:prstGeom prst="bent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1" name="下矢印 50"/>
          <p:cNvSpPr/>
          <p:nvPr/>
        </p:nvSpPr>
        <p:spPr>
          <a:xfrm>
            <a:off x="5922409" y="1962255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52" name="下矢印 51"/>
          <p:cNvSpPr/>
          <p:nvPr/>
        </p:nvSpPr>
        <p:spPr>
          <a:xfrm>
            <a:off x="4788024" y="1962255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53" name="下矢印 52"/>
          <p:cNvSpPr/>
          <p:nvPr/>
        </p:nvSpPr>
        <p:spPr>
          <a:xfrm>
            <a:off x="6922541" y="1962255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54" name="下矢印 53"/>
          <p:cNvSpPr/>
          <p:nvPr/>
        </p:nvSpPr>
        <p:spPr>
          <a:xfrm>
            <a:off x="7922673" y="1962255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55" name="下矢印 54"/>
          <p:cNvSpPr/>
          <p:nvPr/>
        </p:nvSpPr>
        <p:spPr>
          <a:xfrm>
            <a:off x="1619672" y="1916832"/>
            <a:ext cx="484632" cy="428628"/>
          </a:xfrm>
          <a:prstGeom prst="down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268985" y="2564903"/>
            <a:ext cx="4071966" cy="1430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197547" y="2636342"/>
            <a:ext cx="4071966" cy="15127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126109" y="2707779"/>
            <a:ext cx="4071966" cy="15835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61" name="テキスト ボックス 77"/>
          <p:cNvSpPr txBox="1"/>
          <p:nvPr/>
        </p:nvSpPr>
        <p:spPr>
          <a:xfrm>
            <a:off x="314302" y="3121223"/>
            <a:ext cx="513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 smtClean="0"/>
              <a:t>void    </a:t>
            </a:r>
            <a:endParaRPr kumimoji="1" lang="ja-JP" altLang="en-US" sz="1400" dirty="0"/>
          </a:p>
        </p:txBody>
      </p:sp>
      <p:sp>
        <p:nvSpPr>
          <p:cNvPr id="62" name="テキスト ボックス 78"/>
          <p:cNvSpPr txBox="1"/>
          <p:nvPr/>
        </p:nvSpPr>
        <p:spPr>
          <a:xfrm>
            <a:off x="1090692" y="3121223"/>
            <a:ext cx="10999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 smtClean="0"/>
              <a:t>addProduct</a:t>
            </a:r>
            <a:endParaRPr kumimoji="1" lang="ja-JP" altLang="en-US" sz="1400" dirty="0"/>
          </a:p>
        </p:txBody>
      </p:sp>
      <p:sp>
        <p:nvSpPr>
          <p:cNvPr id="63" name="テキスト ボックス 79"/>
          <p:cNvSpPr txBox="1"/>
          <p:nvPr/>
        </p:nvSpPr>
        <p:spPr>
          <a:xfrm>
            <a:off x="2330017" y="3121223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 smtClean="0"/>
              <a:t>Product</a:t>
            </a:r>
            <a:endParaRPr kumimoji="1" lang="ja-JP" altLang="en-US" sz="1400" dirty="0"/>
          </a:p>
        </p:txBody>
      </p:sp>
      <p:sp>
        <p:nvSpPr>
          <p:cNvPr id="64" name="テキスト ボックス 80"/>
          <p:cNvSpPr txBox="1"/>
          <p:nvPr/>
        </p:nvSpPr>
        <p:spPr>
          <a:xfrm>
            <a:off x="3362429" y="3121223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 smtClean="0"/>
              <a:t>Stock</a:t>
            </a:r>
            <a:endParaRPr kumimoji="1" lang="ja-JP" altLang="en-US" sz="1400" dirty="0"/>
          </a:p>
        </p:txBody>
      </p:sp>
      <p:sp>
        <p:nvSpPr>
          <p:cNvPr id="65" name="下矢印 64"/>
          <p:cNvSpPr/>
          <p:nvPr/>
        </p:nvSpPr>
        <p:spPr>
          <a:xfrm>
            <a:off x="1447882" y="3842443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66" name="テキスト ボックス 82"/>
          <p:cNvSpPr txBox="1"/>
          <p:nvPr/>
        </p:nvSpPr>
        <p:spPr>
          <a:xfrm>
            <a:off x="268985" y="3985319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void</a:t>
            </a:r>
            <a:endParaRPr kumimoji="1" lang="ja-JP" altLang="en-US" sz="1400" i="1" dirty="0"/>
          </a:p>
        </p:txBody>
      </p:sp>
      <p:sp>
        <p:nvSpPr>
          <p:cNvPr id="67" name="テキスト ボックス 83"/>
          <p:cNvSpPr txBox="1"/>
          <p:nvPr/>
        </p:nvSpPr>
        <p:spPr>
          <a:xfrm>
            <a:off x="1090692" y="3985319"/>
            <a:ext cx="1080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Verb</a:t>
            </a:r>
            <a:r>
              <a:rPr lang="ja-JP" altLang="en-US" sz="1400" i="1" dirty="0" smtClean="0"/>
              <a:t>  </a:t>
            </a:r>
            <a:r>
              <a:rPr lang="en-US" altLang="ja-JP" sz="1400" i="1" dirty="0" smtClean="0"/>
              <a:t>Noun</a:t>
            </a:r>
            <a:endParaRPr kumimoji="1" lang="ja-JP" altLang="en-US" sz="1400" i="1" dirty="0"/>
          </a:p>
        </p:txBody>
      </p:sp>
      <p:sp>
        <p:nvSpPr>
          <p:cNvPr id="68" name="テキスト ボックス 84"/>
          <p:cNvSpPr txBox="1"/>
          <p:nvPr/>
        </p:nvSpPr>
        <p:spPr>
          <a:xfrm>
            <a:off x="2401455" y="3985319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Noun</a:t>
            </a:r>
            <a:endParaRPr kumimoji="1" lang="ja-JP" altLang="en-US" sz="1400" i="1" dirty="0"/>
          </a:p>
        </p:txBody>
      </p:sp>
      <p:sp>
        <p:nvSpPr>
          <p:cNvPr id="69" name="テキスト ボックス 85"/>
          <p:cNvSpPr txBox="1"/>
          <p:nvPr/>
        </p:nvSpPr>
        <p:spPr>
          <a:xfrm>
            <a:off x="3362429" y="3985319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i="1" dirty="0" smtClean="0"/>
              <a:t>Noun</a:t>
            </a:r>
            <a:endParaRPr kumimoji="1" lang="ja-JP" altLang="en-US" sz="1400" i="1" dirty="0"/>
          </a:p>
        </p:txBody>
      </p:sp>
      <p:sp>
        <p:nvSpPr>
          <p:cNvPr id="70" name="テキスト ボックス 86"/>
          <p:cNvSpPr txBox="1"/>
          <p:nvPr/>
        </p:nvSpPr>
        <p:spPr>
          <a:xfrm>
            <a:off x="160159" y="2689756"/>
            <a:ext cx="811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 smtClean="0"/>
              <a:t>Return </a:t>
            </a:r>
          </a:p>
          <a:p>
            <a:pPr algn="ctr"/>
            <a:r>
              <a:rPr lang="en-US" altLang="ja-JP" sz="1400" b="1" dirty="0" smtClean="0"/>
              <a:t>Type</a:t>
            </a:r>
            <a:endParaRPr kumimoji="1" lang="ja-JP" altLang="en-US" sz="1400" b="1" dirty="0"/>
          </a:p>
        </p:txBody>
      </p:sp>
      <p:sp>
        <p:nvSpPr>
          <p:cNvPr id="71" name="テキスト ボックス 87"/>
          <p:cNvSpPr txBox="1"/>
          <p:nvPr/>
        </p:nvSpPr>
        <p:spPr>
          <a:xfrm>
            <a:off x="1182571" y="2707780"/>
            <a:ext cx="869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 smtClean="0"/>
              <a:t>Method </a:t>
            </a:r>
          </a:p>
          <a:p>
            <a:pPr algn="ctr"/>
            <a:r>
              <a:rPr lang="en-US" altLang="ja-JP" sz="1400" b="1" dirty="0" smtClean="0"/>
              <a:t>Name</a:t>
            </a:r>
            <a:endParaRPr kumimoji="1" lang="ja-JP" altLang="en-US" sz="1400" b="1" dirty="0"/>
          </a:p>
        </p:txBody>
      </p:sp>
      <p:sp>
        <p:nvSpPr>
          <p:cNvPr id="72" name="テキスト ボックス 88"/>
          <p:cNvSpPr txBox="1"/>
          <p:nvPr/>
        </p:nvSpPr>
        <p:spPr>
          <a:xfrm>
            <a:off x="2195736" y="2833191"/>
            <a:ext cx="1031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 smtClean="0"/>
              <a:t>Argument</a:t>
            </a:r>
            <a:endParaRPr kumimoji="1" lang="ja-JP" altLang="en-US" sz="1400" b="1" dirty="0"/>
          </a:p>
        </p:txBody>
      </p:sp>
      <p:sp>
        <p:nvSpPr>
          <p:cNvPr id="73" name="テキスト ボックス 89"/>
          <p:cNvSpPr txBox="1"/>
          <p:nvPr/>
        </p:nvSpPr>
        <p:spPr>
          <a:xfrm>
            <a:off x="3340819" y="2707780"/>
            <a:ext cx="71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 smtClean="0"/>
              <a:t>Class </a:t>
            </a:r>
          </a:p>
          <a:p>
            <a:pPr algn="ctr"/>
            <a:r>
              <a:rPr lang="en-US" altLang="ja-JP" sz="1400" b="1" dirty="0" smtClean="0"/>
              <a:t>Name</a:t>
            </a:r>
            <a:endParaRPr kumimoji="1" lang="ja-JP" altLang="en-US" sz="1400" b="1" dirty="0"/>
          </a:p>
        </p:txBody>
      </p:sp>
      <p:sp>
        <p:nvSpPr>
          <p:cNvPr id="74" name="下矢印 73"/>
          <p:cNvSpPr/>
          <p:nvPr/>
        </p:nvSpPr>
        <p:spPr>
          <a:xfrm>
            <a:off x="411861" y="3413245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75" name="テキスト ボックス 91"/>
          <p:cNvSpPr txBox="1"/>
          <p:nvPr/>
        </p:nvSpPr>
        <p:spPr>
          <a:xfrm>
            <a:off x="1090692" y="3556691"/>
            <a:ext cx="1249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 smtClean="0"/>
              <a:t>add   Product</a:t>
            </a:r>
            <a:endParaRPr kumimoji="1" lang="ja-JP" altLang="en-US" sz="1400" dirty="0"/>
          </a:p>
        </p:txBody>
      </p:sp>
      <p:sp>
        <p:nvSpPr>
          <p:cNvPr id="77" name="下矢印 76"/>
          <p:cNvSpPr/>
          <p:nvPr/>
        </p:nvSpPr>
        <p:spPr>
          <a:xfrm>
            <a:off x="2544331" y="3432990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sp>
        <p:nvSpPr>
          <p:cNvPr id="78" name="下矢印 77"/>
          <p:cNvSpPr/>
          <p:nvPr/>
        </p:nvSpPr>
        <p:spPr>
          <a:xfrm>
            <a:off x="3505305" y="3413245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/>
          </a:p>
        </p:txBody>
      </p:sp>
      <p:graphicFrame>
        <p:nvGraphicFramePr>
          <p:cNvPr id="79" name="表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503881"/>
              </p:ext>
            </p:extLst>
          </p:nvPr>
        </p:nvGraphicFramePr>
        <p:xfrm>
          <a:off x="5398541" y="2543304"/>
          <a:ext cx="2989884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6628"/>
                <a:gridCol w="996628"/>
                <a:gridCol w="9966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Verb1</a:t>
                      </a:r>
                      <a:endParaRPr kumimoji="1" lang="ja-JP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Noun2</a:t>
                      </a:r>
                      <a:endParaRPr kumimoji="1" lang="ja-JP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Noun3</a:t>
                      </a:r>
                      <a:endParaRPr kumimoji="1" lang="ja-JP" alt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2267744" y="1774557"/>
            <a:ext cx="1967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Step1. Obtaining </a:t>
            </a:r>
          </a:p>
          <a:p>
            <a:r>
              <a:rPr lang="en-US" altLang="ja-JP" i="1" dirty="0" smtClean="0"/>
              <a:t>Method Property</a:t>
            </a:r>
            <a:endParaRPr kumimoji="1" lang="ja-JP" altLang="en-US" i="1" dirty="0"/>
          </a:p>
        </p:txBody>
      </p:sp>
      <p:sp>
        <p:nvSpPr>
          <p:cNvPr id="5" name="下矢印 4"/>
          <p:cNvSpPr/>
          <p:nvPr/>
        </p:nvSpPr>
        <p:spPr>
          <a:xfrm>
            <a:off x="6280169" y="3493779"/>
            <a:ext cx="484632" cy="1278111"/>
          </a:xfrm>
          <a:prstGeom prst="down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647650" y="3850970"/>
            <a:ext cx="1796557" cy="2747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04248" y="3717032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/>
              <a:t>Step2. </a:t>
            </a:r>
            <a:r>
              <a:rPr lang="en-US" altLang="ja-JP" i="1" dirty="0" smtClean="0"/>
              <a:t>Extracting </a:t>
            </a:r>
          </a:p>
          <a:p>
            <a:r>
              <a:rPr lang="en-US" altLang="ja-JP" i="1" dirty="0" smtClean="0"/>
              <a:t>V-O Relations</a:t>
            </a:r>
            <a:endParaRPr kumimoji="1" lang="ja-JP" altLang="en-US" i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41261" y="4571836"/>
            <a:ext cx="3224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/>
              <a:t>Step3. Filtering </a:t>
            </a:r>
            <a:r>
              <a:rPr lang="en-US" altLang="ja-JP" i="1" dirty="0"/>
              <a:t>V-O</a:t>
            </a:r>
            <a:r>
              <a:rPr kumimoji="1" lang="en-US" altLang="ja-JP" i="1" dirty="0" smtClean="0"/>
              <a:t> Relations</a:t>
            </a:r>
            <a:endParaRPr kumimoji="1" lang="ja-JP" altLang="en-US" i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2893" y="4611906"/>
            <a:ext cx="10615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solidFill>
                  <a:srgbClr val="008000"/>
                </a:solidFill>
                <a:latin typeface="HGS創英角ｺﾞｼｯｸUB" pitchFamily="50" charset="-128"/>
                <a:ea typeface="HGS創英角ｺﾞｼｯｸUB" pitchFamily="50" charset="-128"/>
              </a:rPr>
              <a:t>Dictionary</a:t>
            </a:r>
            <a:endParaRPr lang="ja-JP" altLang="en-US" sz="1600" dirty="0">
              <a:solidFill>
                <a:srgbClr val="008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cxnSp>
        <p:nvCxnSpPr>
          <p:cNvPr id="11" name="直線コネクタ 10"/>
          <p:cNvCxnSpPr>
            <a:stCxn id="62" idx="2"/>
          </p:cNvCxnSpPr>
          <p:nvPr/>
        </p:nvCxnSpPr>
        <p:spPr>
          <a:xfrm flipH="1">
            <a:off x="1304942" y="3429000"/>
            <a:ext cx="335741" cy="144016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62" idx="2"/>
          </p:cNvCxnSpPr>
          <p:nvPr/>
        </p:nvCxnSpPr>
        <p:spPr>
          <a:xfrm>
            <a:off x="1640683" y="3429000"/>
            <a:ext cx="267021" cy="144016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76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Method Property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dirty="0" smtClean="0"/>
              <a:t>A tuple of four sequences of words together with part-of-speech (i.e., word class, POS)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28" name="正方形/長方形 27"/>
          <p:cNvSpPr/>
          <p:nvPr/>
        </p:nvSpPr>
        <p:spPr>
          <a:xfrm>
            <a:off x="539552" y="1916832"/>
            <a:ext cx="8064896" cy="21364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47206" y="1988270"/>
            <a:ext cx="1576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Return Type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39752" y="1988270"/>
            <a:ext cx="17940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Method Name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148064" y="1988270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Argument</a:t>
            </a:r>
            <a:endParaRPr kumimoji="1" lang="ja-JP" altLang="en-US" sz="2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949956" y="1988270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Class Name</a:t>
            </a:r>
            <a:endParaRPr kumimoji="1" lang="ja-JP" altLang="en-US" sz="2000" dirty="0"/>
          </a:p>
        </p:txBody>
      </p:sp>
      <p:sp>
        <p:nvSpPr>
          <p:cNvPr id="33" name="下矢印 32"/>
          <p:cNvSpPr/>
          <p:nvPr/>
        </p:nvSpPr>
        <p:spPr>
          <a:xfrm>
            <a:off x="973880" y="241689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3059832" y="241689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5672640" y="241689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7606008" y="241689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55576" y="2916964"/>
            <a:ext cx="73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i="1" dirty="0" smtClean="0"/>
              <a:t>Noun</a:t>
            </a:r>
            <a:endParaRPr lang="en-US" altLang="ja-JP" i="1" dirty="0"/>
          </a:p>
          <a:p>
            <a:pPr algn="ctr"/>
            <a:r>
              <a:rPr kumimoji="1" lang="en-US" altLang="ja-JP" i="1" dirty="0" smtClean="0"/>
              <a:t>void</a:t>
            </a:r>
            <a:endParaRPr kumimoji="1" lang="ja-JP" altLang="en-US" i="1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631263" y="2937718"/>
            <a:ext cx="3679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Split composed word,</a:t>
            </a:r>
          </a:p>
          <a:p>
            <a:r>
              <a:rPr lang="en-US" altLang="ja-JP" dirty="0" smtClean="0"/>
              <a:t>then perform POS tagging</a:t>
            </a:r>
          </a:p>
          <a:p>
            <a:r>
              <a:rPr lang="en-US" altLang="ja-JP" dirty="0" smtClean="0"/>
              <a:t>( OpenNLP </a:t>
            </a:r>
            <a:r>
              <a:rPr lang="en-US" altLang="ja-JP" baseline="30000" dirty="0" smtClean="0"/>
              <a:t>[5]</a:t>
            </a:r>
            <a:r>
              <a:rPr lang="en-US" altLang="ja-JP" dirty="0" smtClean="0"/>
              <a:t> + several heuristics)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932040" y="2916964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 Sequence</a:t>
            </a:r>
            <a:endParaRPr kumimoji="1" lang="ja-JP" altLang="en-US" i="1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437993" y="291696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</a:t>
            </a:r>
            <a:endParaRPr kumimoji="1" lang="ja-JP" altLang="en-US" i="1" dirty="0"/>
          </a:p>
        </p:txBody>
      </p:sp>
      <p:sp>
        <p:nvSpPr>
          <p:cNvPr id="56" name="正方形/長方形 55"/>
          <p:cNvSpPr/>
          <p:nvPr/>
        </p:nvSpPr>
        <p:spPr>
          <a:xfrm>
            <a:off x="1166916" y="4664536"/>
            <a:ext cx="6429420" cy="142876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309792" y="466453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void    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309924" y="4664536"/>
            <a:ext cx="2266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createTicketForUser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310320" y="466453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User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453328" y="466453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Server</a:t>
            </a:r>
            <a:endParaRPr kumimoji="1" lang="ja-JP" altLang="en-US" dirty="0"/>
          </a:p>
        </p:txBody>
      </p:sp>
      <p:sp>
        <p:nvSpPr>
          <p:cNvPr id="61" name="下矢印 60"/>
          <p:cNvSpPr/>
          <p:nvPr/>
        </p:nvSpPr>
        <p:spPr>
          <a:xfrm>
            <a:off x="1452668" y="5021726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309792" y="572396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void</a:t>
            </a:r>
            <a:endParaRPr kumimoji="1" lang="ja-JP" altLang="en-US" i="1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58166" y="5754742"/>
            <a:ext cx="2601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Verb</a:t>
            </a:r>
            <a:r>
              <a:rPr lang="ja-JP" altLang="en-US" sz="1600" i="1" dirty="0" smtClean="0"/>
              <a:t>  </a:t>
            </a:r>
            <a:r>
              <a:rPr lang="en-US" altLang="ja-JP" sz="1600" i="1" dirty="0" smtClean="0"/>
              <a:t>Noun </a:t>
            </a:r>
            <a:r>
              <a:rPr lang="ja-JP" altLang="en-US" sz="1600" i="1" dirty="0" smtClean="0"/>
              <a:t> </a:t>
            </a:r>
            <a:r>
              <a:rPr lang="en-US" altLang="ja-JP" sz="1600" i="1" dirty="0" err="1" smtClean="0"/>
              <a:t>PrePos</a:t>
            </a:r>
            <a:r>
              <a:rPr lang="en-US" altLang="ja-JP" sz="1600" i="1" dirty="0" smtClean="0"/>
              <a:t> 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</a:t>
            </a:r>
            <a:endParaRPr kumimoji="1" lang="ja-JP" altLang="en-US" sz="1600" i="1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310320" y="572396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</a:t>
            </a:r>
            <a:endParaRPr kumimoji="1" lang="ja-JP" altLang="en-US" i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596204" y="572396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</a:t>
            </a:r>
            <a:endParaRPr kumimoji="1" lang="ja-JP" altLang="en-US" i="1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238486" y="5164602"/>
            <a:ext cx="2518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create Ticket For User</a:t>
            </a:r>
            <a:endParaRPr kumimoji="1" lang="ja-JP" altLang="en-US" dirty="0"/>
          </a:p>
        </p:txBody>
      </p:sp>
      <p:sp>
        <p:nvSpPr>
          <p:cNvPr id="68" name="下矢印 67"/>
          <p:cNvSpPr/>
          <p:nvPr/>
        </p:nvSpPr>
        <p:spPr>
          <a:xfrm>
            <a:off x="3275856" y="5521792"/>
            <a:ext cx="357190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下矢印 68"/>
          <p:cNvSpPr/>
          <p:nvPr/>
        </p:nvSpPr>
        <p:spPr>
          <a:xfrm>
            <a:off x="5453196" y="5021726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下矢印 69"/>
          <p:cNvSpPr/>
          <p:nvPr/>
        </p:nvSpPr>
        <p:spPr>
          <a:xfrm>
            <a:off x="6739080" y="5021726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813549" y="429309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Ex.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25717" y="6228020"/>
            <a:ext cx="507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[5</a:t>
            </a:r>
            <a:r>
              <a:rPr lang="en-US" altLang="ja-JP" dirty="0" smtClean="0"/>
              <a:t>] : </a:t>
            </a:r>
            <a:r>
              <a:rPr lang="en-US" altLang="ja-JP" dirty="0"/>
              <a:t>http://opennlp.sourceforge.net/projects.html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92012" y="4293096"/>
            <a:ext cx="4991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Server</a:t>
            </a:r>
            <a:r>
              <a:rPr lang="en-US" altLang="ja-JP" dirty="0" smtClean="0"/>
              <a:t> Class : </a:t>
            </a:r>
            <a:r>
              <a:rPr lang="en-US" altLang="ja-JP" i="1" dirty="0" smtClean="0"/>
              <a:t>void </a:t>
            </a:r>
            <a:r>
              <a:rPr lang="en-US" altLang="ja-JP" i="1" dirty="0" err="1" smtClean="0"/>
              <a:t>createTicketForUser</a:t>
            </a:r>
            <a:r>
              <a:rPr lang="en-US" altLang="ja-JP" dirty="0" smtClean="0"/>
              <a:t>(</a:t>
            </a:r>
            <a:r>
              <a:rPr lang="en-US" altLang="ja-JP" i="1" dirty="0" smtClean="0"/>
              <a:t>User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>
            <a:stCxn id="58" idx="2"/>
          </p:cNvCxnSpPr>
          <p:nvPr/>
        </p:nvCxnSpPr>
        <p:spPr>
          <a:xfrm flipH="1">
            <a:off x="2525717" y="5033868"/>
            <a:ext cx="917402" cy="19533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>
            <a:stCxn id="58" idx="2"/>
          </p:cNvCxnSpPr>
          <p:nvPr/>
        </p:nvCxnSpPr>
        <p:spPr>
          <a:xfrm flipH="1">
            <a:off x="3345584" y="5033868"/>
            <a:ext cx="97535" cy="19533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58" idx="2"/>
          </p:cNvCxnSpPr>
          <p:nvPr/>
        </p:nvCxnSpPr>
        <p:spPr>
          <a:xfrm>
            <a:off x="3443119" y="5033868"/>
            <a:ext cx="408432" cy="19533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58" idx="2"/>
          </p:cNvCxnSpPr>
          <p:nvPr/>
        </p:nvCxnSpPr>
        <p:spPr>
          <a:xfrm>
            <a:off x="3443119" y="5033868"/>
            <a:ext cx="914400" cy="19533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31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539552" y="4172408"/>
            <a:ext cx="7632848" cy="249695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39552" y="908720"/>
            <a:ext cx="7632848" cy="303362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dirty="0" smtClean="0"/>
              <a:t>Extraction Pattern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4" name="正方形/長方形 3"/>
          <p:cNvSpPr/>
          <p:nvPr/>
        </p:nvSpPr>
        <p:spPr>
          <a:xfrm>
            <a:off x="753296" y="1278052"/>
            <a:ext cx="7143800" cy="15001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5" name="テキスト ボックス 5"/>
          <p:cNvSpPr txBox="1"/>
          <p:nvPr/>
        </p:nvSpPr>
        <p:spPr>
          <a:xfrm>
            <a:off x="899592" y="1278052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Return Type</a:t>
            </a:r>
            <a:endParaRPr kumimoji="1" lang="ja-JP" altLang="en-US" dirty="0"/>
          </a:p>
        </p:txBody>
      </p:sp>
      <p:sp>
        <p:nvSpPr>
          <p:cNvPr id="6" name="下矢印 5"/>
          <p:cNvSpPr/>
          <p:nvPr/>
        </p:nvSpPr>
        <p:spPr>
          <a:xfrm>
            <a:off x="1396238" y="163524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7" name="テキスト ボックス 7"/>
          <p:cNvSpPr txBox="1"/>
          <p:nvPr/>
        </p:nvSpPr>
        <p:spPr>
          <a:xfrm>
            <a:off x="936038" y="1920994"/>
            <a:ext cx="11977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i="1" dirty="0" smtClean="0"/>
              <a:t>void</a:t>
            </a:r>
            <a:endParaRPr kumimoji="1" lang="en-US" altLang="ja-JP" i="1" dirty="0" smtClean="0"/>
          </a:p>
          <a:p>
            <a:pPr algn="ctr"/>
            <a:r>
              <a:rPr lang="en-US" altLang="ja-JP" i="1" dirty="0" smtClean="0"/>
              <a:t>Noun</a:t>
            </a:r>
            <a:endParaRPr kumimoji="1" lang="en-US" altLang="ja-JP" i="1" dirty="0" smtClean="0"/>
          </a:p>
          <a:p>
            <a:r>
              <a:rPr lang="en-US" altLang="ja-JP" i="1" dirty="0" smtClean="0"/>
              <a:t>Wild Card</a:t>
            </a:r>
            <a:endParaRPr kumimoji="1" lang="ja-JP" altLang="en-US" i="1" dirty="0"/>
          </a:p>
        </p:txBody>
      </p:sp>
      <p:sp>
        <p:nvSpPr>
          <p:cNvPr id="8" name="テキスト ボックス 8"/>
          <p:cNvSpPr txBox="1"/>
          <p:nvPr/>
        </p:nvSpPr>
        <p:spPr>
          <a:xfrm>
            <a:off x="2578179" y="127805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Method Name</a:t>
            </a:r>
            <a:endParaRPr kumimoji="1" lang="ja-JP" altLang="en-US" dirty="0"/>
          </a:p>
        </p:txBody>
      </p:sp>
      <p:sp>
        <p:nvSpPr>
          <p:cNvPr id="9" name="下矢印 8"/>
          <p:cNvSpPr/>
          <p:nvPr/>
        </p:nvSpPr>
        <p:spPr>
          <a:xfrm>
            <a:off x="3274319" y="163524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10" name="テキスト ボックス 11"/>
          <p:cNvSpPr txBox="1"/>
          <p:nvPr/>
        </p:nvSpPr>
        <p:spPr>
          <a:xfrm>
            <a:off x="2555776" y="2063870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i="1" dirty="0" smtClean="0"/>
              <a:t>POS Sequence</a:t>
            </a:r>
          </a:p>
        </p:txBody>
      </p:sp>
      <p:sp>
        <p:nvSpPr>
          <p:cNvPr id="11" name="テキスト ボックス 12"/>
          <p:cNvSpPr txBox="1"/>
          <p:nvPr/>
        </p:nvSpPr>
        <p:spPr>
          <a:xfrm>
            <a:off x="4716016" y="1278052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Argument</a:t>
            </a:r>
            <a:endParaRPr kumimoji="1" lang="ja-JP" altLang="en-US" dirty="0"/>
          </a:p>
        </p:txBody>
      </p:sp>
      <p:sp>
        <p:nvSpPr>
          <p:cNvPr id="12" name="下矢印 11"/>
          <p:cNvSpPr/>
          <p:nvPr/>
        </p:nvSpPr>
        <p:spPr>
          <a:xfrm>
            <a:off x="5182452" y="163524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13" name="テキスト ボックス 15"/>
          <p:cNvSpPr txBox="1"/>
          <p:nvPr/>
        </p:nvSpPr>
        <p:spPr>
          <a:xfrm>
            <a:off x="4473089" y="1992432"/>
            <a:ext cx="1838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i="1" dirty="0" smtClean="0"/>
              <a:t>Noun Sequence</a:t>
            </a:r>
            <a:endParaRPr kumimoji="1" lang="en-US" altLang="ja-JP" i="1" dirty="0" smtClean="0"/>
          </a:p>
          <a:p>
            <a:pPr algn="ctr"/>
            <a:r>
              <a:rPr lang="en-US" altLang="ja-JP" i="1" dirty="0" smtClean="0"/>
              <a:t>Wild Card</a:t>
            </a:r>
            <a:endParaRPr kumimoji="1" lang="ja-JP" altLang="en-US" i="1" dirty="0"/>
          </a:p>
        </p:txBody>
      </p:sp>
      <p:sp>
        <p:nvSpPr>
          <p:cNvPr id="14" name="テキスト ボックス 16"/>
          <p:cNvSpPr txBox="1"/>
          <p:nvPr/>
        </p:nvSpPr>
        <p:spPr>
          <a:xfrm>
            <a:off x="6372200" y="1278052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Class Name</a:t>
            </a:r>
            <a:endParaRPr kumimoji="1" lang="ja-JP" altLang="en-US" dirty="0"/>
          </a:p>
        </p:txBody>
      </p:sp>
      <p:sp>
        <p:nvSpPr>
          <p:cNvPr id="15" name="テキスト ボックス 18"/>
          <p:cNvSpPr txBox="1"/>
          <p:nvPr/>
        </p:nvSpPr>
        <p:spPr>
          <a:xfrm>
            <a:off x="6508202" y="1992432"/>
            <a:ext cx="1197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i="1" dirty="0" smtClean="0"/>
              <a:t> Noun</a:t>
            </a:r>
            <a:endParaRPr kumimoji="1" lang="en-US" altLang="ja-JP" i="1" dirty="0" smtClean="0"/>
          </a:p>
          <a:p>
            <a:pPr algn="ctr"/>
            <a:r>
              <a:rPr lang="en-US" altLang="ja-JP" i="1" dirty="0" smtClean="0"/>
              <a:t>Wild Card</a:t>
            </a:r>
            <a:endParaRPr kumimoji="1" lang="ja-JP" altLang="en-US" i="1" dirty="0"/>
          </a:p>
        </p:txBody>
      </p:sp>
      <p:sp>
        <p:nvSpPr>
          <p:cNvPr id="17" name="下矢印 16"/>
          <p:cNvSpPr/>
          <p:nvPr/>
        </p:nvSpPr>
        <p:spPr>
          <a:xfrm>
            <a:off x="6968402" y="163524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18" name="屈折矢印 17"/>
          <p:cNvSpPr/>
          <p:nvPr/>
        </p:nvSpPr>
        <p:spPr>
          <a:xfrm rot="5400000">
            <a:off x="1158207" y="2873405"/>
            <a:ext cx="707516" cy="660082"/>
          </a:xfrm>
          <a:prstGeom prst="bent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0" name="テキスト ボックス 30"/>
          <p:cNvSpPr txBox="1"/>
          <p:nvPr/>
        </p:nvSpPr>
        <p:spPr>
          <a:xfrm>
            <a:off x="78517" y="397235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 smtClean="0"/>
              <a:t>Ex.</a:t>
            </a:r>
            <a:endParaRPr kumimoji="1" lang="ja-JP" altLang="en-US" dirty="0"/>
          </a:p>
        </p:txBody>
      </p:sp>
      <p:sp>
        <p:nvSpPr>
          <p:cNvPr id="21" name="テキスト ボックス 31"/>
          <p:cNvSpPr txBox="1"/>
          <p:nvPr/>
        </p:nvSpPr>
        <p:spPr>
          <a:xfrm>
            <a:off x="758996" y="4496640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Return Type</a:t>
            </a:r>
            <a:endParaRPr kumimoji="1" lang="ja-JP" altLang="en-US" dirty="0"/>
          </a:p>
        </p:txBody>
      </p:sp>
      <p:sp>
        <p:nvSpPr>
          <p:cNvPr id="22" name="テキスト ボックス 32"/>
          <p:cNvSpPr txBox="1"/>
          <p:nvPr/>
        </p:nvSpPr>
        <p:spPr>
          <a:xfrm>
            <a:off x="2612964" y="4496640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Method Name</a:t>
            </a:r>
            <a:endParaRPr kumimoji="1" lang="ja-JP" altLang="en-US" dirty="0"/>
          </a:p>
        </p:txBody>
      </p:sp>
      <p:sp>
        <p:nvSpPr>
          <p:cNvPr id="23" name="テキスト ボックス 33"/>
          <p:cNvSpPr txBox="1"/>
          <p:nvPr/>
        </p:nvSpPr>
        <p:spPr>
          <a:xfrm>
            <a:off x="4833276" y="4496640"/>
            <a:ext cx="125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Argument</a:t>
            </a:r>
            <a:endParaRPr kumimoji="1" lang="ja-JP" altLang="en-US" dirty="0"/>
          </a:p>
        </p:txBody>
      </p:sp>
      <p:sp>
        <p:nvSpPr>
          <p:cNvPr id="24" name="テキスト ボックス 34"/>
          <p:cNvSpPr txBox="1"/>
          <p:nvPr/>
        </p:nvSpPr>
        <p:spPr>
          <a:xfrm>
            <a:off x="6230344" y="449664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Class Name</a:t>
            </a:r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1184204" y="48538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26" name="テキスト ボックス 36"/>
          <p:cNvSpPr txBox="1"/>
          <p:nvPr/>
        </p:nvSpPr>
        <p:spPr>
          <a:xfrm>
            <a:off x="1041328" y="521102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i="1" dirty="0" smtClean="0"/>
              <a:t>void</a:t>
            </a:r>
            <a:endParaRPr kumimoji="1" lang="ja-JP" altLang="en-US" i="1" dirty="0"/>
          </a:p>
        </p:txBody>
      </p:sp>
      <p:sp>
        <p:nvSpPr>
          <p:cNvPr id="27" name="テキスト ボックス 37"/>
          <p:cNvSpPr txBox="1"/>
          <p:nvPr/>
        </p:nvSpPr>
        <p:spPr>
          <a:xfrm>
            <a:off x="1911124" y="5211020"/>
            <a:ext cx="2883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i="1" dirty="0" smtClean="0"/>
              <a:t>Verb1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Noun2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PrePos3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Noun4</a:t>
            </a:r>
            <a:endParaRPr kumimoji="1" lang="ja-JP" altLang="en-US" sz="1600" i="1" dirty="0"/>
          </a:p>
        </p:txBody>
      </p:sp>
      <p:sp>
        <p:nvSpPr>
          <p:cNvPr id="28" name="下矢印 27"/>
          <p:cNvSpPr/>
          <p:nvPr/>
        </p:nvSpPr>
        <p:spPr>
          <a:xfrm>
            <a:off x="2970154" y="48538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29" name="テキスト ボックス 40"/>
          <p:cNvSpPr txBox="1"/>
          <p:nvPr/>
        </p:nvSpPr>
        <p:spPr>
          <a:xfrm>
            <a:off x="4898980" y="5219570"/>
            <a:ext cx="1188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i="1" dirty="0" smtClean="0"/>
              <a:t>Wild Card</a:t>
            </a:r>
            <a:endParaRPr kumimoji="1" lang="ja-JP" altLang="en-US" sz="1600" i="1" dirty="0"/>
          </a:p>
        </p:txBody>
      </p:sp>
      <p:sp>
        <p:nvSpPr>
          <p:cNvPr id="30" name="下矢印 29"/>
          <p:cNvSpPr/>
          <p:nvPr/>
        </p:nvSpPr>
        <p:spPr>
          <a:xfrm>
            <a:off x="6756368" y="48538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31" name="テキスト ボックス 42"/>
          <p:cNvSpPr txBox="1"/>
          <p:nvPr/>
        </p:nvSpPr>
        <p:spPr>
          <a:xfrm>
            <a:off x="6327740" y="5219570"/>
            <a:ext cx="112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i="1" dirty="0" smtClean="0"/>
              <a:t>Wild Card</a:t>
            </a:r>
            <a:endParaRPr kumimoji="1" lang="ja-JP" altLang="en-US" sz="1600" i="1" dirty="0"/>
          </a:p>
        </p:txBody>
      </p:sp>
      <p:sp>
        <p:nvSpPr>
          <p:cNvPr id="32" name="正方形/長方形 31"/>
          <p:cNvSpPr/>
          <p:nvPr/>
        </p:nvSpPr>
        <p:spPr>
          <a:xfrm>
            <a:off x="755576" y="4496640"/>
            <a:ext cx="7000924" cy="1143008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33" name="屈折矢印 32"/>
          <p:cNvSpPr/>
          <p:nvPr/>
        </p:nvSpPr>
        <p:spPr>
          <a:xfrm rot="5400000">
            <a:off x="1884934" y="5724736"/>
            <a:ext cx="741680" cy="571504"/>
          </a:xfrm>
          <a:prstGeom prst="bent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5327608" y="48538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9552" y="90872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Structure Spec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459548"/>
              </p:ext>
            </p:extLst>
          </p:nvPr>
        </p:nvGraphicFramePr>
        <p:xfrm>
          <a:off x="2597308" y="5892844"/>
          <a:ext cx="4495602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8534"/>
                <a:gridCol w="1498534"/>
                <a:gridCol w="149853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Verb1</a:t>
                      </a:r>
                      <a:endParaRPr kumimoji="1" lang="ja-JP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Noun2</a:t>
                      </a:r>
                      <a:endParaRPr kumimoji="1" lang="ja-JP" alt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i="1" dirty="0" smtClean="0"/>
                        <a:t>Noun4</a:t>
                      </a:r>
                      <a:endParaRPr kumimoji="1" lang="ja-JP" alt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テキスト ボックス 37"/>
          <p:cNvSpPr txBox="1"/>
          <p:nvPr/>
        </p:nvSpPr>
        <p:spPr>
          <a:xfrm>
            <a:off x="1763688" y="28529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Extraction Spec</a:t>
            </a:r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86582"/>
              </p:ext>
            </p:extLst>
          </p:nvPr>
        </p:nvGraphicFramePr>
        <p:xfrm>
          <a:off x="2149402" y="3176591"/>
          <a:ext cx="3862758" cy="731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67019"/>
                <a:gridCol w="1211345"/>
                <a:gridCol w="1384394"/>
              </a:tblGrid>
              <a:tr h="22466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224667"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Three words</a:t>
                      </a:r>
                      <a:r>
                        <a:rPr kumimoji="1" lang="en-US" altLang="ja-JP" baseline="0" dirty="0" smtClean="0"/>
                        <a:t> in the structure spec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テキスト ボックス 39"/>
          <p:cNvSpPr txBox="1"/>
          <p:nvPr/>
        </p:nvSpPr>
        <p:spPr>
          <a:xfrm>
            <a:off x="679557" y="4172408"/>
            <a:ext cx="1542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Structure Spec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584590" y="5605421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Extraction Spec</a:t>
            </a:r>
          </a:p>
        </p:txBody>
      </p:sp>
    </p:spTree>
    <p:extLst>
      <p:ext uri="{BB962C8B-B14F-4D97-AF65-F5344CB8AC3E}">
        <p14:creationId xmlns:p14="http://schemas.microsoft.com/office/powerpoint/2010/main" val="222340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35496" y="4343618"/>
            <a:ext cx="7344816" cy="239775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Extracting V-O Relations</a:t>
            </a:r>
            <a:endParaRPr kumimoji="1" lang="ja-JP" altLang="en-US" dirty="0"/>
          </a:p>
        </p:txBody>
      </p:sp>
      <p:sp>
        <p:nvSpPr>
          <p:cNvPr id="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142875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sz="2400" dirty="0" smtClean="0"/>
              <a:t>Match method property to a structure spec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2400" dirty="0" smtClean="0"/>
              <a:t>If the matching succeed, extract a &lt;Verb, DO, IO&gt; tuple according to the extraction spec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F9B2-9102-46F3-A7AC-390E287FB91D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4604259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Return Type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39752" y="4604259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Method Name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75705" y="4604259"/>
            <a:ext cx="1264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Argument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40690" y="4604259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Class Name</a:t>
            </a:r>
            <a:endParaRPr kumimoji="1" lang="ja-JP" altLang="en-US" dirty="0"/>
          </a:p>
        </p:txBody>
      </p:sp>
      <p:sp>
        <p:nvSpPr>
          <p:cNvPr id="9" name="下矢印 8"/>
          <p:cNvSpPr/>
          <p:nvPr/>
        </p:nvSpPr>
        <p:spPr>
          <a:xfrm>
            <a:off x="613840" y="4961449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7544" y="5291916"/>
            <a:ext cx="559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i="1" dirty="0" smtClean="0"/>
              <a:t>void</a:t>
            </a:r>
            <a:endParaRPr kumimoji="1" lang="ja-JP" altLang="en-US" sz="1600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19672" y="5318639"/>
            <a:ext cx="2883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Verb1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Noun2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PrePos3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Noun4</a:t>
            </a:r>
            <a:endParaRPr kumimoji="1" lang="ja-JP" altLang="en-US" sz="1600" i="1" dirty="0"/>
          </a:p>
        </p:txBody>
      </p:sp>
      <p:sp>
        <p:nvSpPr>
          <p:cNvPr id="12" name="下矢印 11"/>
          <p:cNvSpPr/>
          <p:nvPr/>
        </p:nvSpPr>
        <p:spPr>
          <a:xfrm>
            <a:off x="3015277" y="4961449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11392" y="5318639"/>
            <a:ext cx="114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i="1" dirty="0" smtClean="0"/>
              <a:t>Wild Card</a:t>
            </a:r>
            <a:endParaRPr kumimoji="1" lang="ja-JP" altLang="en-US" sz="1600" i="1" dirty="0"/>
          </a:p>
        </p:txBody>
      </p:sp>
      <p:sp>
        <p:nvSpPr>
          <p:cNvPr id="14" name="下矢印 13"/>
          <p:cNvSpPr/>
          <p:nvPr/>
        </p:nvSpPr>
        <p:spPr>
          <a:xfrm>
            <a:off x="6308172" y="4961449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79544" y="5318639"/>
            <a:ext cx="114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i="1" dirty="0" smtClean="0"/>
              <a:t>Wild Card</a:t>
            </a:r>
            <a:endParaRPr kumimoji="1" lang="ja-JP" altLang="en-US" sz="1600" i="1" dirty="0"/>
          </a:p>
        </p:txBody>
      </p:sp>
      <p:sp>
        <p:nvSpPr>
          <p:cNvPr id="16" name="正方形/長方形 15"/>
          <p:cNvSpPr/>
          <p:nvPr/>
        </p:nvSpPr>
        <p:spPr>
          <a:xfrm>
            <a:off x="179512" y="4604259"/>
            <a:ext cx="7056784" cy="1143008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屈折矢印 16"/>
          <p:cNvSpPr/>
          <p:nvPr/>
        </p:nvSpPr>
        <p:spPr>
          <a:xfrm rot="5400000">
            <a:off x="1076389" y="5850555"/>
            <a:ext cx="778078" cy="571504"/>
          </a:xfrm>
          <a:prstGeom prst="bentUp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28225"/>
              </p:ext>
            </p:extLst>
          </p:nvPr>
        </p:nvGraphicFramePr>
        <p:xfrm>
          <a:off x="6187319" y="2020198"/>
          <a:ext cx="2385986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787"/>
                <a:gridCol w="886042"/>
                <a:gridCol w="707157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Verb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DO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IO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create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Ticket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User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33218" y="3995772"/>
            <a:ext cx="2229284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ja-JP" b="1" dirty="0"/>
              <a:t>Extraction Pattern</a:t>
            </a:r>
            <a:endParaRPr lang="ja-JP" altLang="en-US" b="1" dirty="0"/>
          </a:p>
        </p:txBody>
      </p:sp>
      <p:sp>
        <p:nvSpPr>
          <p:cNvPr id="22" name="正方形/長方形 21"/>
          <p:cNvSpPr/>
          <p:nvPr/>
        </p:nvSpPr>
        <p:spPr>
          <a:xfrm>
            <a:off x="395568" y="2490616"/>
            <a:ext cx="4929190" cy="142876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5568" y="249061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void    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81354" y="2490616"/>
            <a:ext cx="2266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createTicketForUser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681684" y="249061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User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396064" y="249061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Server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05" y="347803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void</a:t>
            </a:r>
            <a:endParaRPr kumimoji="1" lang="ja-JP" altLang="en-US" i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15616" y="3490748"/>
            <a:ext cx="2601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Verb</a:t>
            </a:r>
            <a:r>
              <a:rPr lang="ja-JP" altLang="en-US" sz="1600" i="1" dirty="0" smtClean="0"/>
              <a:t>  </a:t>
            </a:r>
            <a:r>
              <a:rPr lang="en-US" altLang="ja-JP" sz="1600" i="1" dirty="0" smtClean="0"/>
              <a:t>Noun </a:t>
            </a:r>
            <a:r>
              <a:rPr lang="ja-JP" altLang="en-US" sz="1600" i="1" dirty="0" smtClean="0"/>
              <a:t> </a:t>
            </a:r>
            <a:r>
              <a:rPr lang="en-US" altLang="ja-JP" sz="1600" i="1" dirty="0" err="1" smtClean="0"/>
              <a:t>PrePos</a:t>
            </a:r>
            <a:r>
              <a:rPr lang="en-US" altLang="ja-JP" sz="1600" i="1" dirty="0" smtClean="0"/>
              <a:t> </a:t>
            </a:r>
            <a:r>
              <a:rPr lang="ja-JP" altLang="en-US" sz="1600" i="1" dirty="0" smtClean="0"/>
              <a:t> </a:t>
            </a:r>
            <a:r>
              <a:rPr lang="en-US" altLang="ja-JP" sz="1600" i="1" dirty="0" smtClean="0"/>
              <a:t>Noun</a:t>
            </a:r>
            <a:endParaRPr kumimoji="1" lang="ja-JP" altLang="en-US" sz="1600" i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81684" y="349074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</a:t>
            </a:r>
            <a:endParaRPr kumimoji="1" lang="ja-JP" altLang="en-US" i="1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38940" y="349074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dirty="0" smtClean="0"/>
              <a:t>Noun</a:t>
            </a:r>
            <a:endParaRPr kumimoji="1" lang="ja-JP" altLang="en-US" i="1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109916" y="2990682"/>
            <a:ext cx="2518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create Ticket For User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95536" y="2154342"/>
            <a:ext cx="1814920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600" b="1" dirty="0" smtClean="0"/>
              <a:t>Method Property</a:t>
            </a:r>
            <a:endParaRPr kumimoji="1" lang="ja-JP" altLang="en-US" sz="1600" b="1" dirty="0"/>
          </a:p>
        </p:txBody>
      </p:sp>
      <p:sp>
        <p:nvSpPr>
          <p:cNvPr id="38" name="下矢印 37"/>
          <p:cNvSpPr/>
          <p:nvPr/>
        </p:nvSpPr>
        <p:spPr>
          <a:xfrm>
            <a:off x="4940052" y="4961449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359136"/>
              </p:ext>
            </p:extLst>
          </p:nvPr>
        </p:nvGraphicFramePr>
        <p:xfrm>
          <a:off x="1822586" y="5963240"/>
          <a:ext cx="3357586" cy="706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5198"/>
                <a:gridCol w="1195066"/>
                <a:gridCol w="1357322"/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Verb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DO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IO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i="1" dirty="0" smtClean="0"/>
                        <a:t>Verb1</a:t>
                      </a:r>
                      <a:endParaRPr kumimoji="1" lang="ja-JP" alt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i="1" dirty="0" smtClean="0"/>
                        <a:t>Noun2</a:t>
                      </a:r>
                      <a:endParaRPr kumimoji="1" lang="ja-JP" alt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i="1" dirty="0" smtClean="0"/>
                        <a:t>Noun4</a:t>
                      </a:r>
                      <a:endParaRPr kumimoji="1" lang="ja-JP" altLang="en-US" sz="1600" i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3" name="直線コネクタ 32"/>
          <p:cNvCxnSpPr>
            <a:stCxn id="24" idx="2"/>
          </p:cNvCxnSpPr>
          <p:nvPr/>
        </p:nvCxnSpPr>
        <p:spPr>
          <a:xfrm flipH="1">
            <a:off x="1547665" y="2859948"/>
            <a:ext cx="766884" cy="130734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stCxn id="24" idx="2"/>
          </p:cNvCxnSpPr>
          <p:nvPr/>
        </p:nvCxnSpPr>
        <p:spPr>
          <a:xfrm flipH="1">
            <a:off x="2210456" y="2859948"/>
            <a:ext cx="104093" cy="130734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stCxn id="24" idx="2"/>
          </p:cNvCxnSpPr>
          <p:nvPr/>
        </p:nvCxnSpPr>
        <p:spPr>
          <a:xfrm>
            <a:off x="2314549" y="2859948"/>
            <a:ext cx="457200" cy="195332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>
            <a:stCxn id="24" idx="2"/>
          </p:cNvCxnSpPr>
          <p:nvPr/>
        </p:nvCxnSpPr>
        <p:spPr>
          <a:xfrm>
            <a:off x="2314549" y="2859948"/>
            <a:ext cx="914400" cy="195332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下矢印 47"/>
          <p:cNvSpPr/>
          <p:nvPr/>
        </p:nvSpPr>
        <p:spPr>
          <a:xfrm>
            <a:off x="539552" y="2859948"/>
            <a:ext cx="285752" cy="627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>
            <a:off x="3926208" y="2839256"/>
            <a:ext cx="285752" cy="627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下矢印 50"/>
          <p:cNvSpPr/>
          <p:nvPr/>
        </p:nvSpPr>
        <p:spPr>
          <a:xfrm>
            <a:off x="4718296" y="2839256"/>
            <a:ext cx="285752" cy="627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下矢印 51"/>
          <p:cNvSpPr/>
          <p:nvPr/>
        </p:nvSpPr>
        <p:spPr>
          <a:xfrm>
            <a:off x="2157818" y="3343312"/>
            <a:ext cx="285752" cy="1998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9512" y="18355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Ex.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5364088" y="3356992"/>
            <a:ext cx="2666588" cy="2593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7476015" y="5131815"/>
            <a:ext cx="554661" cy="2593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5" name="上矢印 34"/>
          <p:cNvSpPr/>
          <p:nvPr/>
        </p:nvSpPr>
        <p:spPr>
          <a:xfrm>
            <a:off x="7672928" y="2839257"/>
            <a:ext cx="484632" cy="2373314"/>
          </a:xfrm>
          <a:prstGeom prst="up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79512" y="4314582"/>
            <a:ext cx="1542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Structure Spec</a:t>
            </a:r>
            <a:endParaRPr kumimoji="1" lang="ja-JP" altLang="en-US" sz="16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6907" y="5689376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Extraction Spec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6893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4395</TotalTime>
  <Words>3144</Words>
  <Application>Microsoft Office PowerPoint</Application>
  <PresentationFormat>画面に合わせる (4:3)</PresentationFormat>
  <Paragraphs>587</Paragraphs>
  <Slides>20</Slides>
  <Notes>20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Sel-CoolMetal-white</vt:lpstr>
      <vt:lpstr>Building Domain Specific Dictionaries of Verb-Object Relation  from Source Code</vt:lpstr>
      <vt:lpstr>Program Comprehension</vt:lpstr>
      <vt:lpstr>Presenting Behavior using Combination of Identifiers </vt:lpstr>
      <vt:lpstr>Problem for Naming</vt:lpstr>
      <vt:lpstr>Approach for Support Naming</vt:lpstr>
      <vt:lpstr>Overview of Method</vt:lpstr>
      <vt:lpstr>Method Property</vt:lpstr>
      <vt:lpstr>Extraction Pattern</vt:lpstr>
      <vt:lpstr>Extracting V-O Relations</vt:lpstr>
      <vt:lpstr>Evaluation</vt:lpstr>
      <vt:lpstr>Experimental Target</vt:lpstr>
      <vt:lpstr>Questionnaire Investigation</vt:lpstr>
      <vt:lpstr>Task Assignment</vt:lpstr>
      <vt:lpstr>Result ( Q1 ) </vt:lpstr>
      <vt:lpstr>Result ( Q2 )</vt:lpstr>
      <vt:lpstr>Result ( Q3 )</vt:lpstr>
      <vt:lpstr>Tuples evaluated useful in Q3</vt:lpstr>
      <vt:lpstr>Tuples evaluated Not Useful in Q3 </vt:lpstr>
      <vt:lpstr>Discussion</vt:lpstr>
      <vt:lpstr>Conclusion and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識別子の命名支援を目的とした動詞-目的語関係の辞書構築</dc:title>
  <dc:creator>y-kasima</dc:creator>
  <cp:lastModifiedBy>y-kasima</cp:lastModifiedBy>
  <cp:revision>1706</cp:revision>
  <cp:lastPrinted>2011-02-22T05:05:51Z</cp:lastPrinted>
  <dcterms:created xsi:type="dcterms:W3CDTF">2011-02-04T03:15:32Z</dcterms:created>
  <dcterms:modified xsi:type="dcterms:W3CDTF">2011-03-07T02:02:27Z</dcterms:modified>
</cp:coreProperties>
</file>