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2"/>
  </p:notesMasterIdLst>
  <p:handoutMasterIdLst>
    <p:handoutMasterId r:id="rId73"/>
  </p:handoutMasterIdLst>
  <p:sldIdLst>
    <p:sldId id="323" r:id="rId2"/>
    <p:sldId id="336" r:id="rId3"/>
    <p:sldId id="337" r:id="rId4"/>
    <p:sldId id="378" r:id="rId5"/>
    <p:sldId id="341" r:id="rId6"/>
    <p:sldId id="335" r:id="rId7"/>
    <p:sldId id="382" r:id="rId8"/>
    <p:sldId id="435" r:id="rId9"/>
    <p:sldId id="443" r:id="rId10"/>
    <p:sldId id="385" r:id="rId11"/>
    <p:sldId id="386" r:id="rId12"/>
    <p:sldId id="381" r:id="rId13"/>
    <p:sldId id="444" r:id="rId14"/>
    <p:sldId id="311" r:id="rId15"/>
    <p:sldId id="313" r:id="rId16"/>
    <p:sldId id="407" r:id="rId17"/>
    <p:sldId id="408" r:id="rId18"/>
    <p:sldId id="416" r:id="rId19"/>
    <p:sldId id="417" r:id="rId20"/>
    <p:sldId id="409" r:id="rId21"/>
    <p:sldId id="418" r:id="rId22"/>
    <p:sldId id="411" r:id="rId23"/>
    <p:sldId id="419" r:id="rId24"/>
    <p:sldId id="410" r:id="rId25"/>
    <p:sldId id="420" r:id="rId26"/>
    <p:sldId id="412" r:id="rId27"/>
    <p:sldId id="421" r:id="rId28"/>
    <p:sldId id="422" r:id="rId29"/>
    <p:sldId id="423" r:id="rId30"/>
    <p:sldId id="424" r:id="rId31"/>
    <p:sldId id="445" r:id="rId32"/>
    <p:sldId id="428" r:id="rId33"/>
    <p:sldId id="438" r:id="rId34"/>
    <p:sldId id="439" r:id="rId35"/>
    <p:sldId id="334" r:id="rId36"/>
    <p:sldId id="340" r:id="rId37"/>
    <p:sldId id="446" r:id="rId38"/>
    <p:sldId id="450" r:id="rId39"/>
    <p:sldId id="451" r:id="rId40"/>
    <p:sldId id="447" r:id="rId41"/>
    <p:sldId id="449" r:id="rId42"/>
    <p:sldId id="448" r:id="rId43"/>
    <p:sldId id="429" r:id="rId44"/>
    <p:sldId id="430" r:id="rId45"/>
    <p:sldId id="431" r:id="rId46"/>
    <p:sldId id="442" r:id="rId47"/>
    <p:sldId id="432" r:id="rId48"/>
    <p:sldId id="364" r:id="rId49"/>
    <p:sldId id="339" r:id="rId50"/>
    <p:sldId id="363" r:id="rId51"/>
    <p:sldId id="365" r:id="rId52"/>
    <p:sldId id="390" r:id="rId53"/>
    <p:sldId id="391" r:id="rId54"/>
    <p:sldId id="392" r:id="rId55"/>
    <p:sldId id="393" r:id="rId56"/>
    <p:sldId id="394" r:id="rId57"/>
    <p:sldId id="395" r:id="rId58"/>
    <p:sldId id="396" r:id="rId59"/>
    <p:sldId id="397" r:id="rId60"/>
    <p:sldId id="398" r:id="rId61"/>
    <p:sldId id="399" r:id="rId62"/>
    <p:sldId id="400" r:id="rId63"/>
    <p:sldId id="401" r:id="rId64"/>
    <p:sldId id="402" r:id="rId65"/>
    <p:sldId id="403" r:id="rId66"/>
    <p:sldId id="404" r:id="rId67"/>
    <p:sldId id="405" r:id="rId68"/>
    <p:sldId id="406" r:id="rId69"/>
    <p:sldId id="437" r:id="rId70"/>
    <p:sldId id="333" r:id="rId71"/>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F3"/>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5" autoAdjust="0"/>
    <p:restoredTop sz="81475" autoAdjust="0"/>
  </p:normalViewPr>
  <p:slideViewPr>
    <p:cSldViewPr>
      <p:cViewPr>
        <p:scale>
          <a:sx n="65" d="100"/>
          <a:sy n="65" d="100"/>
        </p:scale>
        <p:origin x="-684" y="24"/>
      </p:cViewPr>
      <p:guideLst>
        <p:guide orient="horz" pos="2160"/>
        <p:guide pos="2880"/>
      </p:guideLst>
    </p:cSldViewPr>
  </p:slideViewPr>
  <p:outlineViewPr>
    <p:cViewPr>
      <p:scale>
        <a:sx n="33" d="100"/>
        <a:sy n="33" d="100"/>
      </p:scale>
      <p:origin x="0" y="921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B9262EE4-0668-42FC-A4E7-DC8A837D2E27}" type="datetimeFigureOut">
              <a:rPr kumimoji="1" lang="ja-JP" altLang="en-US" smtClean="0"/>
              <a:pPr/>
              <a:t>2011/7/21</a:t>
            </a:fld>
            <a:endParaRPr kumimoji="1" lang="ja-JP" altLang="en-US" dirty="0"/>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493E9E4F-4897-46D1-9385-C331DCE6064B}" type="slidenum">
              <a:rPr kumimoji="1" lang="ja-JP" altLang="en-US" smtClean="0"/>
              <a:pPr/>
              <a:t>‹#›</a:t>
            </a:fld>
            <a:endParaRPr kumimoji="1" lang="ja-JP" altLang="en-US" dirty="0"/>
          </a:p>
        </p:txBody>
      </p:sp>
    </p:spTree>
    <p:extLst>
      <p:ext uri="{BB962C8B-B14F-4D97-AF65-F5344CB8AC3E}">
        <p14:creationId xmlns:p14="http://schemas.microsoft.com/office/powerpoint/2010/main" val="11881870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4939" y="1"/>
            <a:ext cx="2949099" cy="496967"/>
          </a:xfrm>
          <a:prstGeom prst="rect">
            <a:avLst/>
          </a:prstGeom>
        </p:spPr>
        <p:txBody>
          <a:bodyPr vert="horz" lIns="91440" tIns="45720" rIns="91440" bIns="45720" rtlCol="0"/>
          <a:lstStyle>
            <a:lvl1pPr algn="r">
              <a:defRPr sz="1200"/>
            </a:lvl1pPr>
          </a:lstStyle>
          <a:p>
            <a:fld id="{00178621-AEBE-42A4-B8BF-8B40F93E1718}" type="datetimeFigureOut">
              <a:rPr kumimoji="1" lang="ja-JP" altLang="en-US" smtClean="0"/>
              <a:pPr/>
              <a:t>2011/7/21</a:t>
            </a:fld>
            <a:endParaRPr kumimoji="1" lang="ja-JP" altLang="en-US" dirty="0"/>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646"/>
            <a:ext cx="2949099"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5AD2BCD1-BE9C-46A1-83B1-33586773BDA1}" type="slidenum">
              <a:rPr kumimoji="1" lang="ja-JP" altLang="en-US" smtClean="0"/>
              <a:pPr/>
              <a:t>‹#›</a:t>
            </a:fld>
            <a:endParaRPr kumimoji="1" lang="ja-JP" altLang="en-US" dirty="0"/>
          </a:p>
        </p:txBody>
      </p:sp>
    </p:spTree>
    <p:extLst>
      <p:ext uri="{BB962C8B-B14F-4D97-AF65-F5344CB8AC3E}">
        <p14:creationId xmlns:p14="http://schemas.microsoft.com/office/powerpoint/2010/main" val="482817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タイトルのフォントサイズ統一する</a:t>
            </a:r>
            <a:endParaRPr kumimoji="1" lang="en-US" altLang="ja-JP" dirty="0" smtClean="0"/>
          </a:p>
          <a:p>
            <a:r>
              <a:rPr kumimoji="1" lang="ja-JP" altLang="en-US" dirty="0" smtClean="0"/>
              <a:t>質問は</a:t>
            </a:r>
            <a:r>
              <a:rPr kumimoji="1" lang="en-US" altLang="ja-JP" dirty="0" smtClean="0"/>
              <a:t>yes no</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10</a:t>
            </a:fld>
            <a:endParaRPr kumimoji="1" lang="ja-JP" altLang="en-US" dirty="0"/>
          </a:p>
        </p:txBody>
      </p:sp>
    </p:spTree>
    <p:extLst>
      <p:ext uri="{BB962C8B-B14F-4D97-AF65-F5344CB8AC3E}">
        <p14:creationId xmlns:p14="http://schemas.microsoft.com/office/powerpoint/2010/main" val="679508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適応＞対応</a:t>
            </a:r>
            <a:endParaRPr kumimoji="1" lang="en-US" altLang="ja-JP" dirty="0" smtClean="0"/>
          </a:p>
          <a:p>
            <a:r>
              <a:rPr kumimoji="1" lang="ja-JP" altLang="en-US" dirty="0" smtClean="0"/>
              <a:t>全体</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12</a:t>
            </a:fld>
            <a:endParaRPr kumimoji="1" lang="ja-JP" altLang="en-US" dirty="0"/>
          </a:p>
        </p:txBody>
      </p:sp>
    </p:spTree>
    <p:extLst>
      <p:ext uri="{BB962C8B-B14F-4D97-AF65-F5344CB8AC3E}">
        <p14:creationId xmlns:p14="http://schemas.microsoft.com/office/powerpoint/2010/main" val="2692431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13</a:t>
            </a:fld>
            <a:endParaRPr kumimoji="1" lang="ja-JP" altLang="en-US" dirty="0"/>
          </a:p>
        </p:txBody>
      </p:sp>
    </p:spTree>
    <p:extLst>
      <p:ext uri="{BB962C8B-B14F-4D97-AF65-F5344CB8AC3E}">
        <p14:creationId xmlns:p14="http://schemas.microsoft.com/office/powerpoint/2010/main" val="2666481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クローン部の長さについての軽い説明</a:t>
            </a:r>
            <a:endParaRPr kumimoji="1" lang="en-US" altLang="ja-JP" dirty="0" smtClean="0"/>
          </a:p>
          <a:p>
            <a:r>
              <a:rPr kumimoji="1" lang="ja-JP" altLang="en-US" dirty="0" smtClean="0"/>
              <a:t>必要なとこだけ読む</a:t>
            </a:r>
            <a:endParaRPr kumimoji="1" lang="en-US" altLang="ja-JP" dirty="0" smtClean="0"/>
          </a:p>
          <a:p>
            <a:r>
              <a:rPr kumimoji="1" lang="ja-JP" altLang="en-US" dirty="0" smtClean="0"/>
              <a:t>本パターンは文章であらわした。</a:t>
            </a:r>
            <a:endParaRPr kumimoji="1" lang="en-US" altLang="ja-JP" dirty="0" smtClean="0"/>
          </a:p>
          <a:p>
            <a:r>
              <a:rPr kumimoji="1" lang="ja-JP" altLang="en-US" dirty="0" smtClean="0"/>
              <a:t>アイテマイズ</a:t>
            </a:r>
            <a:endParaRPr kumimoji="1" lang="en-US" altLang="ja-JP" dirty="0" smtClean="0"/>
          </a:p>
          <a:p>
            <a:r>
              <a:rPr kumimoji="1" lang="en-US" altLang="ja-JP" dirty="0" smtClean="0"/>
              <a:t>//clear</a:t>
            </a:r>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14</a:t>
            </a:fld>
            <a:endParaRPr kumimoji="1"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説明するごとにコードを増やしていく</a:t>
            </a:r>
            <a:endParaRPr kumimoji="1" lang="en-US" altLang="ja-JP" dirty="0" smtClean="0"/>
          </a:p>
          <a:p>
            <a:r>
              <a:rPr kumimoji="1" lang="ja-JP" altLang="en-US" dirty="0" smtClean="0"/>
              <a:t>！フォント変える！</a:t>
            </a:r>
            <a:endParaRPr kumimoji="1" lang="en-US" altLang="ja-JP" dirty="0" smtClean="0"/>
          </a:p>
          <a:p>
            <a:r>
              <a:rPr kumimoji="1" lang="ja-JP" altLang="en-US" dirty="0" smtClean="0"/>
              <a:t>！</a:t>
            </a:r>
            <a:r>
              <a:rPr kumimoji="1" lang="en-US" altLang="ja-JP" dirty="0" smtClean="0"/>
              <a:t>Courier New</a:t>
            </a:r>
            <a:r>
              <a:rPr kumimoji="1" lang="en-US" altLang="ja-JP" baseline="0" dirty="0" smtClean="0"/>
              <a:t> </a:t>
            </a:r>
            <a:r>
              <a:rPr kumimoji="1" lang="ja-JP" altLang="en-US" baseline="0" dirty="0" smtClean="0"/>
              <a:t>に</a:t>
            </a:r>
            <a:endParaRPr kumimoji="1" lang="en-US" altLang="ja-JP" dirty="0" smtClean="0"/>
          </a:p>
          <a:p>
            <a:endParaRPr kumimoji="1" lang="en-US" altLang="ja-JP" dirty="0" smtClean="0"/>
          </a:p>
          <a:p>
            <a:endParaRPr kumimoji="1" lang="en-US" altLang="ja-JP" dirty="0" smtClean="0"/>
          </a:p>
          <a:p>
            <a:r>
              <a:rPr kumimoji="1" lang="ja-JP" altLang="en-US" dirty="0" smtClean="0"/>
              <a:t>　！！アニメーション使う！！</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15</a:t>
            </a:fld>
            <a:endParaRPr kumimoji="1"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１－５だけ赤くして</a:t>
            </a:r>
            <a:endParaRPr kumimoji="1" lang="en-US" altLang="ja-JP" dirty="0" smtClean="0"/>
          </a:p>
          <a:p>
            <a:r>
              <a:rPr kumimoji="1" lang="ja-JP" altLang="en-US" dirty="0" smtClean="0"/>
              <a:t>その後に１－６に触れる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26</a:t>
            </a:fld>
            <a:endParaRPr kumimoji="1" lang="ja-JP" altLang="en-US" dirty="0"/>
          </a:p>
        </p:txBody>
      </p:sp>
    </p:spTree>
    <p:extLst>
      <p:ext uri="{BB962C8B-B14F-4D97-AF65-F5344CB8AC3E}">
        <p14:creationId xmlns:p14="http://schemas.microsoft.com/office/powerpoint/2010/main" val="3565595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１－５だけ赤くして</a:t>
            </a:r>
            <a:endParaRPr kumimoji="1" lang="en-US" altLang="ja-JP" dirty="0" smtClean="0"/>
          </a:p>
          <a:p>
            <a:r>
              <a:rPr kumimoji="1" lang="ja-JP" altLang="en-US" dirty="0" smtClean="0"/>
              <a:t>その後に１－６に触れる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28</a:t>
            </a:fld>
            <a:endParaRPr kumimoji="1" lang="ja-JP" altLang="en-US" dirty="0"/>
          </a:p>
        </p:txBody>
      </p:sp>
    </p:spTree>
    <p:extLst>
      <p:ext uri="{BB962C8B-B14F-4D97-AF65-F5344CB8AC3E}">
        <p14:creationId xmlns:p14="http://schemas.microsoft.com/office/powerpoint/2010/main" val="35655956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何が変わったかわからない</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30</a:t>
            </a:fld>
            <a:endParaRPr kumimoji="1" lang="ja-JP"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31</a:t>
            </a:fld>
            <a:endParaRPr kumimoji="1" lang="ja-JP" altLang="en-US" dirty="0"/>
          </a:p>
        </p:txBody>
      </p:sp>
    </p:spTree>
    <p:extLst>
      <p:ext uri="{BB962C8B-B14F-4D97-AF65-F5344CB8AC3E}">
        <p14:creationId xmlns:p14="http://schemas.microsoft.com/office/powerpoint/2010/main" val="1102315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提案したパターンと</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32</a:t>
            </a:fld>
            <a:endParaRPr kumimoji="1" lang="ja-JP" altLang="en-US" dirty="0"/>
          </a:p>
        </p:txBody>
      </p:sp>
    </p:spTree>
    <p:extLst>
      <p:ext uri="{BB962C8B-B14F-4D97-AF65-F5344CB8AC3E}">
        <p14:creationId xmlns:p14="http://schemas.microsoft.com/office/powerpoint/2010/main" val="168205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発表いたします</a:t>
            </a:r>
            <a:endParaRPr kumimoji="1" lang="en-US" altLang="ja-JP" dirty="0" smtClean="0"/>
          </a:p>
          <a:p>
            <a:r>
              <a:rPr kumimoji="1" lang="ja-JP" altLang="en-US" dirty="0" smtClean="0"/>
              <a:t>えー、なくす</a:t>
            </a:r>
            <a:endParaRPr kumimoji="1" lang="en-US" altLang="ja-JP" dirty="0" smtClean="0"/>
          </a:p>
          <a:p>
            <a:r>
              <a:rPr kumimoji="1" lang="ja-JP" altLang="en-US" dirty="0" smtClean="0"/>
              <a:t>クローンのリファクタリングの例</a:t>
            </a:r>
            <a:endParaRPr kumimoji="1" lang="en-US" altLang="ja-JP" dirty="0" smtClean="0"/>
          </a:p>
          <a:p>
            <a:r>
              <a:rPr kumimoji="1" lang="ja-JP" altLang="en-US" dirty="0" smtClean="0"/>
              <a:t>図修正</a:t>
            </a:r>
            <a:endParaRPr kumimoji="1" lang="en-US" altLang="ja-JP" dirty="0" smtClean="0"/>
          </a:p>
          <a:p>
            <a:endParaRPr kumimoji="1" lang="en-US" altLang="ja-JP" dirty="0" smtClean="0"/>
          </a:p>
          <a:p>
            <a:endParaRPr kumimoji="1" lang="en-US" altLang="ja-JP" dirty="0" smtClean="0"/>
          </a:p>
          <a:p>
            <a:r>
              <a:rPr kumimoji="1" lang="ja-JP" altLang="en-US" dirty="0" smtClean="0"/>
              <a:t>まず、研究の背景としてコードクローンについて説明します。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コードクローンとは</a:t>
            </a:r>
            <a:r>
              <a:rPr kumimoji="1" lang="ja-JP" altLang="en-US" sz="1200" dirty="0" smtClean="0"/>
              <a:t>ソースコード中のコード片で，同一または類似したコード片を持つものです。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ここで表示されている例だとＦ１に二つの同一のコード片が、Ｆ２に</a:t>
            </a:r>
            <a:r>
              <a:rPr kumimoji="1" lang="ja-JP" altLang="en-US" sz="1200" dirty="0" err="1" smtClean="0"/>
              <a:t>にも</a:t>
            </a:r>
            <a:r>
              <a:rPr kumimoji="1" lang="ja-JP" altLang="en-US" sz="1200" dirty="0" smtClean="0"/>
              <a:t>同一のコード片があります。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これらをコードクローンと呼び，コードクローンの対のことをクローンペアと呼びます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もしもコード片に</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a:t>
            </a:fld>
            <a:endParaRPr kumimoji="1"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33</a:t>
            </a:fld>
            <a:endParaRPr kumimoji="1" lang="ja-JP" altLang="en-US" dirty="0"/>
          </a:p>
        </p:txBody>
      </p:sp>
    </p:spTree>
    <p:extLst>
      <p:ext uri="{BB962C8B-B14F-4D97-AF65-F5344CB8AC3E}">
        <p14:creationId xmlns:p14="http://schemas.microsoft.com/office/powerpoint/2010/main" val="11328191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34</a:t>
            </a:fld>
            <a:endParaRPr kumimoji="1" lang="ja-JP" altLang="en-US" dirty="0"/>
          </a:p>
        </p:txBody>
      </p:sp>
    </p:spTree>
    <p:extLst>
      <p:ext uri="{BB962C8B-B14F-4D97-AF65-F5344CB8AC3E}">
        <p14:creationId xmlns:p14="http://schemas.microsoft.com/office/powerpoint/2010/main" val="13692291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時間を減らすには</a:t>
            </a:r>
            <a:endParaRPr kumimoji="1" lang="en-US" altLang="ja-JP" dirty="0" smtClean="0"/>
          </a:p>
          <a:p>
            <a:r>
              <a:rPr kumimoji="1" lang="ja-JP" altLang="en-US" dirty="0" smtClean="0"/>
              <a:t>他のソースコード増やす（難しいコードとか）</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被験者増やす</a:t>
            </a:r>
            <a:endParaRPr kumimoji="1" lang="en-US" altLang="ja-JP" dirty="0" smtClean="0"/>
          </a:p>
          <a:p>
            <a:r>
              <a:rPr kumimoji="1" lang="ja-JP" altLang="en-US" dirty="0" smtClean="0"/>
              <a:t>もっと違う分野の人とか</a:t>
            </a:r>
            <a:endParaRPr kumimoji="1" lang="en-US" altLang="ja-JP" dirty="0" smtClean="0"/>
          </a:p>
          <a:p>
            <a:r>
              <a:rPr kumimoji="1" lang="ja-JP" altLang="en-US" dirty="0" smtClean="0"/>
              <a:t>人力＞人手</a:t>
            </a:r>
            <a:endParaRPr kumimoji="1" lang="en-US" altLang="ja-JP" dirty="0" smtClean="0"/>
          </a:p>
          <a:p>
            <a:endParaRPr kumimoji="1" lang="en-US" altLang="ja-JP" dirty="0" smtClean="0"/>
          </a:p>
          <a:p>
            <a:endParaRPr kumimoji="1" lang="en-US" altLang="ja-JP" dirty="0" smtClean="0"/>
          </a:p>
          <a:p>
            <a:r>
              <a:rPr kumimoji="1" lang="en-US" altLang="ja-JP" dirty="0" smtClean="0"/>
              <a:t>×</a:t>
            </a:r>
            <a:r>
              <a:rPr kumimoji="1" lang="ja-JP" altLang="en-US" dirty="0" smtClean="0"/>
              <a:t>Ｃｃファインダー使うこと最初に言う</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35</a:t>
            </a:fld>
            <a:endParaRPr kumimoji="1" lang="ja-JP"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36</a:t>
            </a:fld>
            <a:endParaRPr kumimoji="1" lang="ja-JP"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このスライド消す</a:t>
            </a:r>
            <a:endParaRPr kumimoji="1" lang="en-US" altLang="ja-JP" dirty="0" smtClean="0"/>
          </a:p>
          <a:p>
            <a:r>
              <a:rPr kumimoji="1" lang="ja-JP" altLang="en-US" dirty="0" smtClean="0"/>
              <a:t>上の相手マイズを前のスライドにうまく言える</a:t>
            </a:r>
            <a:endParaRPr kumimoji="1" lang="en-US" altLang="ja-JP" dirty="0" smtClean="0"/>
          </a:p>
          <a:p>
            <a:endParaRPr kumimoji="1" lang="en-US" altLang="ja-JP" dirty="0" smtClean="0"/>
          </a:p>
          <a:p>
            <a:endParaRPr kumimoji="1" lang="en-US" altLang="ja-JP" dirty="0" smtClean="0"/>
          </a:p>
          <a:p>
            <a:r>
              <a:rPr kumimoji="1" lang="ja-JP" altLang="en-US" dirty="0" smtClean="0"/>
              <a:t>下，考察じゃない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37</a:t>
            </a:fld>
            <a:endParaRPr kumimoji="1" lang="ja-JP" altLang="en-US" dirty="0"/>
          </a:p>
        </p:txBody>
      </p:sp>
    </p:spTree>
    <p:extLst>
      <p:ext uri="{BB962C8B-B14F-4D97-AF65-F5344CB8AC3E}">
        <p14:creationId xmlns:p14="http://schemas.microsoft.com/office/powerpoint/2010/main" val="18899000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もうもじでいいや</a:t>
            </a:r>
            <a:r>
              <a:rPr kumimoji="1" lang="ja-JP" altLang="en-US" dirty="0" err="1" smtClean="0"/>
              <a:t>ん</a:t>
            </a:r>
            <a:endParaRPr kumimoji="1" lang="en-US" altLang="ja-JP" dirty="0" smtClean="0"/>
          </a:p>
          <a:p>
            <a:r>
              <a:rPr kumimoji="1" lang="ja-JP" altLang="en-US" dirty="0" smtClean="0"/>
              <a:t>自分で考えては分かりづらい</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38</a:t>
            </a:fld>
            <a:endParaRPr kumimoji="1" lang="ja-JP" altLang="en-US" dirty="0"/>
          </a:p>
        </p:txBody>
      </p:sp>
    </p:spTree>
    <p:extLst>
      <p:ext uri="{BB962C8B-B14F-4D97-AF65-F5344CB8AC3E}">
        <p14:creationId xmlns:p14="http://schemas.microsoft.com/office/powerpoint/2010/main" val="31575616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３２から３４を１枚にまとめる</a:t>
            </a:r>
            <a:endParaRPr kumimoji="1" lang="en-US" altLang="ja-JP" dirty="0" smtClean="0"/>
          </a:p>
          <a:p>
            <a:r>
              <a:rPr kumimoji="1" lang="ja-JP" altLang="en-US" dirty="0" smtClean="0"/>
              <a:t>タイトルは実験概要</a:t>
            </a:r>
            <a:endParaRPr kumimoji="1" lang="en-US" altLang="ja-JP" dirty="0" smtClean="0"/>
          </a:p>
          <a:p>
            <a:r>
              <a:rPr kumimoji="1" lang="ja-JP" altLang="en-US" dirty="0" smtClean="0"/>
              <a:t>パターンを用いてリファクタリング</a:t>
            </a:r>
            <a:endParaRPr kumimoji="1" lang="en-US" altLang="ja-JP" dirty="0" smtClean="0"/>
          </a:p>
          <a:p>
            <a:r>
              <a:rPr kumimoji="1" lang="en-US" altLang="ja-JP" dirty="0" smtClean="0"/>
              <a:t>	</a:t>
            </a:r>
            <a:r>
              <a:rPr kumimoji="1" lang="ja-JP" altLang="en-US" dirty="0" smtClean="0"/>
              <a:t>比較</a:t>
            </a:r>
            <a:endParaRPr kumimoji="1" lang="en-US" altLang="ja-JP" dirty="0" smtClean="0"/>
          </a:p>
          <a:p>
            <a:r>
              <a:rPr kumimoji="1" lang="ja-JP" altLang="en-US" dirty="0" smtClean="0"/>
              <a:t>ソフトウェア</a:t>
            </a:r>
            <a:endParaRPr kumimoji="1" lang="en-US" altLang="ja-JP" dirty="0" smtClean="0"/>
          </a:p>
          <a:p>
            <a:r>
              <a:rPr kumimoji="1" lang="ja-JP" altLang="en-US" dirty="0" smtClean="0"/>
              <a:t>被験者の正体　　いうときは学生３名</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実験の目的</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40</a:t>
            </a:fld>
            <a:endParaRPr kumimoji="1" lang="ja-JP" altLang="en-US" dirty="0"/>
          </a:p>
        </p:txBody>
      </p:sp>
    </p:spTree>
    <p:extLst>
      <p:ext uri="{BB962C8B-B14F-4D97-AF65-F5344CB8AC3E}">
        <p14:creationId xmlns:p14="http://schemas.microsoft.com/office/powerpoint/2010/main" val="30502328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既存パターンの色を分かりやすく変える</a:t>
            </a:r>
            <a:endParaRPr kumimoji="1" lang="en-US" altLang="ja-JP" dirty="0" smtClean="0"/>
          </a:p>
          <a:p>
            <a:r>
              <a:rPr kumimoji="1" lang="ja-JP" altLang="en-US" dirty="0" smtClean="0"/>
              <a:t>提案を強調する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42</a:t>
            </a:fld>
            <a:endParaRPr kumimoji="1" lang="ja-JP" altLang="en-US" dirty="0"/>
          </a:p>
        </p:txBody>
      </p:sp>
    </p:spTree>
    <p:extLst>
      <p:ext uri="{BB962C8B-B14F-4D97-AF65-F5344CB8AC3E}">
        <p14:creationId xmlns:p14="http://schemas.microsoft.com/office/powerpoint/2010/main" val="2382981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クローン部の長さ</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43</a:t>
            </a:fld>
            <a:endParaRPr kumimoji="1" lang="ja-JP" altLang="en-US" dirty="0"/>
          </a:p>
        </p:txBody>
      </p:sp>
    </p:spTree>
    <p:extLst>
      <p:ext uri="{BB962C8B-B14F-4D97-AF65-F5344CB8AC3E}">
        <p14:creationId xmlns:p14="http://schemas.microsoft.com/office/powerpoint/2010/main" val="11416220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削る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44</a:t>
            </a:fld>
            <a:endParaRPr kumimoji="1" lang="ja-JP" altLang="en-US" dirty="0"/>
          </a:p>
        </p:txBody>
      </p:sp>
    </p:spTree>
    <p:extLst>
      <p:ext uri="{BB962C8B-B14F-4D97-AF65-F5344CB8AC3E}">
        <p14:creationId xmlns:p14="http://schemas.microsoft.com/office/powerpoint/2010/main" val="3508069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！リファクタリングの説明</a:t>
            </a:r>
            <a:endParaRPr kumimoji="1" lang="en-US" altLang="ja-JP" dirty="0" smtClean="0"/>
          </a:p>
          <a:p>
            <a:r>
              <a:rPr kumimoji="1" lang="ja-JP" altLang="en-US" dirty="0" smtClean="0"/>
              <a:t>！ターンの形式についてもう言う</a:t>
            </a:r>
            <a:endParaRPr kumimoji="1" lang="en-US" altLang="ja-JP" dirty="0" smtClean="0"/>
          </a:p>
          <a:p>
            <a:r>
              <a:rPr kumimoji="1" lang="ja-JP" altLang="en-US" dirty="0" smtClean="0"/>
              <a:t>　リファクタリングパターンの説明</a:t>
            </a:r>
            <a:endParaRPr kumimoji="1" lang="en-US" altLang="ja-JP" dirty="0" smtClean="0"/>
          </a:p>
          <a:p>
            <a:r>
              <a:rPr kumimoji="1" lang="en-US" altLang="ja-JP" dirty="0" smtClean="0"/>
              <a:t>!</a:t>
            </a:r>
            <a:r>
              <a:rPr kumimoji="1" lang="ja-JP" altLang="en-US" dirty="0" smtClean="0"/>
              <a:t>ファウラー頑張れ</a:t>
            </a:r>
            <a:endParaRPr kumimoji="1" lang="en-US" altLang="ja-JP" dirty="0" smtClean="0"/>
          </a:p>
          <a:p>
            <a:r>
              <a:rPr kumimoji="1" lang="en-US" altLang="ja-JP" dirty="0" smtClean="0"/>
              <a:t>!</a:t>
            </a:r>
            <a:r>
              <a:rPr kumimoji="1" lang="ja-JP" altLang="en-US" dirty="0" smtClean="0"/>
              <a:t>ここか次ぐらいでクローンのリファクタリングの例</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a:t>
            </a:fld>
            <a:endParaRPr kumimoji="1" lang="ja-JP"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削る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45</a:t>
            </a:fld>
            <a:endParaRPr kumimoji="1" lang="ja-JP" altLang="en-US" dirty="0"/>
          </a:p>
        </p:txBody>
      </p:sp>
    </p:spTree>
    <p:extLst>
      <p:ext uri="{BB962C8B-B14F-4D97-AF65-F5344CB8AC3E}">
        <p14:creationId xmlns:p14="http://schemas.microsoft.com/office/powerpoint/2010/main" val="16585614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図で現して</a:t>
            </a:r>
            <a:endParaRPr kumimoji="1" lang="en-US" altLang="ja-JP" dirty="0" smtClean="0"/>
          </a:p>
          <a:p>
            <a:r>
              <a:rPr kumimoji="1" lang="ja-JP" altLang="en-US" dirty="0" smtClean="0"/>
              <a:t>頑張る！</a:t>
            </a:r>
            <a:endParaRPr kumimoji="1" lang="en-US" altLang="ja-JP" dirty="0" smtClean="0"/>
          </a:p>
          <a:p>
            <a:r>
              <a:rPr kumimoji="1" lang="ja-JP" altLang="en-US" dirty="0" smtClean="0"/>
              <a:t>棒人間とか</a:t>
            </a:r>
            <a:endParaRPr kumimoji="1" lang="en-US" altLang="ja-JP" dirty="0" smtClean="0"/>
          </a:p>
          <a:p>
            <a:endParaRPr kumimoji="1" lang="en-US" altLang="ja-JP" dirty="0" smtClean="0"/>
          </a:p>
          <a:p>
            <a:endParaRPr kumimoji="1" lang="en-US" altLang="ja-JP" dirty="0" smtClean="0"/>
          </a:p>
          <a:p>
            <a:r>
              <a:rPr kumimoji="1" lang="ja-JP" altLang="en-US" dirty="0" smtClean="0"/>
              <a:t>アンケート</a:t>
            </a:r>
            <a:r>
              <a:rPr kumimoji="1" lang="ja-JP" altLang="en-US" dirty="0" err="1" smtClean="0"/>
              <a:t>でって</a:t>
            </a:r>
            <a:r>
              <a:rPr kumimoji="1" lang="ja-JP" altLang="en-US" dirty="0" smtClean="0"/>
              <a:t>はっきり言う</a:t>
            </a:r>
            <a:endParaRPr kumimoji="1" lang="en-US" altLang="ja-JP" dirty="0" smtClean="0"/>
          </a:p>
          <a:p>
            <a:r>
              <a:rPr kumimoji="1" lang="ja-JP" altLang="en-US" dirty="0" smtClean="0"/>
              <a:t>提案したパターンを既存パターンとの比較評価を行ってもらう</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47</a:t>
            </a:fld>
            <a:endParaRPr kumimoji="1" lang="ja-JP" alt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これは表示する</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49</a:t>
            </a:fld>
            <a:endParaRPr kumimoji="1" lang="ja-JP" alt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r>
              <a:rPr kumimoji="1" lang="en-US" altLang="ja-JP" dirty="0" smtClean="0"/>
              <a:t>	</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50</a:t>
            </a:fld>
            <a:endParaRPr kumimoji="1" lang="ja-JP" alt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噴出しの外枠統一</a:t>
            </a:r>
            <a:endParaRPr kumimoji="1" lang="en-US" altLang="ja-JP" dirty="0" smtClean="0"/>
          </a:p>
          <a:p>
            <a:r>
              <a:rPr kumimoji="1" lang="ja-JP" altLang="en-US" dirty="0" smtClean="0"/>
              <a:t>サブクラス消してもっと横長</a:t>
            </a:r>
            <a:endParaRPr kumimoji="1" lang="en-US" altLang="ja-JP" dirty="0" smtClean="0"/>
          </a:p>
          <a:p>
            <a:endParaRPr kumimoji="1" lang="en-US" altLang="ja-JP" dirty="0" smtClean="0"/>
          </a:p>
          <a:p>
            <a:r>
              <a:rPr kumimoji="1" lang="ja-JP" altLang="en-US" dirty="0" smtClean="0"/>
              <a:t>サブクラス下に</a:t>
            </a:r>
            <a:endParaRPr kumimoji="1" lang="en-US" altLang="ja-JP" dirty="0" smtClean="0"/>
          </a:p>
          <a:p>
            <a:r>
              <a:rPr kumimoji="1" lang="ja-JP" altLang="en-US" dirty="0" smtClean="0"/>
              <a:t>親クラス上にもっと分かりやすく</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57</a:t>
            </a:fld>
            <a:endParaRPr kumimoji="1" lang="ja-JP" alt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変更内容もっと分かりやすく！</a:t>
            </a:r>
            <a:endParaRPr kumimoji="1" lang="en-US" altLang="ja-JP" dirty="0" smtClean="0"/>
          </a:p>
          <a:p>
            <a:r>
              <a:rPr kumimoji="1" lang="ja-JP" altLang="en-US" dirty="0" smtClean="0"/>
              <a:t>変更前と変更後を同じスライドに</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60</a:t>
            </a:fld>
            <a:endParaRPr kumimoji="1" lang="ja-JP" alt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右下簡潔に</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62</a:t>
            </a:fld>
            <a:endParaRPr kumimoji="1" lang="ja-JP" alt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！噴出しとはっきり違うとわかるように色変える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63</a:t>
            </a:fld>
            <a:endParaRPr kumimoji="1" lang="ja-JP" altLang="en-US" dirty="0"/>
          </a:p>
        </p:txBody>
      </p:sp>
    </p:spTree>
    <p:extLst>
      <p:ext uri="{BB962C8B-B14F-4D97-AF65-F5344CB8AC3E}">
        <p14:creationId xmlns:p14="http://schemas.microsoft.com/office/powerpoint/2010/main" val="36298966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１－５だけ赤くして</a:t>
            </a:r>
            <a:endParaRPr kumimoji="1" lang="en-US" altLang="ja-JP" dirty="0" smtClean="0"/>
          </a:p>
          <a:p>
            <a:r>
              <a:rPr kumimoji="1" lang="ja-JP" altLang="en-US" dirty="0" smtClean="0"/>
              <a:t>その後に１－６に触れる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64</a:t>
            </a:fld>
            <a:endParaRPr kumimoji="1" lang="ja-JP" altLang="en-US" dirty="0"/>
          </a:p>
        </p:txBody>
      </p:sp>
    </p:spTree>
    <p:extLst>
      <p:ext uri="{BB962C8B-B14F-4D97-AF65-F5344CB8AC3E}">
        <p14:creationId xmlns:p14="http://schemas.microsoft.com/office/powerpoint/2010/main" val="356559561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ソースコード的にする</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66</a:t>
            </a:fld>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図を使って説明</a:t>
            </a:r>
            <a:endParaRPr kumimoji="1" lang="en-US" altLang="ja-JP" dirty="0" smtClean="0"/>
          </a:p>
          <a:p>
            <a:endParaRPr kumimoji="1" lang="en-US" altLang="ja-JP" dirty="0" smtClean="0"/>
          </a:p>
          <a:p>
            <a:r>
              <a:rPr kumimoji="1" lang="en-US" altLang="ja-JP" dirty="0" smtClean="0"/>
              <a:t>!</a:t>
            </a:r>
            <a:r>
              <a:rPr kumimoji="1" lang="ja-JP" altLang="en-US" dirty="0" smtClean="0"/>
              <a:t>既存パターン＞適切な名前に　リファクタリング入れる</a:t>
            </a:r>
            <a:endParaRPr kumimoji="1" lang="en-US" altLang="ja-JP" dirty="0" smtClean="0"/>
          </a:p>
          <a:p>
            <a:r>
              <a:rPr kumimoji="1" lang="en-US" altLang="ja-JP" dirty="0" smtClean="0"/>
              <a:t>!</a:t>
            </a:r>
            <a:r>
              <a:rPr kumimoji="1" lang="ja-JP" altLang="en-US" dirty="0" smtClean="0"/>
              <a:t>アニメーションで例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4</a:t>
            </a:fld>
            <a:endParaRPr kumimoji="1" lang="ja-JP" altLang="en-US" dirty="0"/>
          </a:p>
        </p:txBody>
      </p:sp>
    </p:spTree>
    <p:extLst>
      <p:ext uri="{BB962C8B-B14F-4D97-AF65-F5344CB8AC3E}">
        <p14:creationId xmlns:p14="http://schemas.microsoft.com/office/powerpoint/2010/main" val="36282888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何が変わったかわからない</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68</a:t>
            </a:fld>
            <a:endParaRPr kumimoji="1" lang="ja-JP" alt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手順中心にする</a:t>
            </a:r>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69</a:t>
            </a:fld>
            <a:endParaRPr kumimoji="1" lang="ja-JP" altLang="en-US" dirty="0"/>
          </a:p>
        </p:txBody>
      </p:sp>
    </p:spTree>
    <p:extLst>
      <p:ext uri="{BB962C8B-B14F-4D97-AF65-F5344CB8AC3E}">
        <p14:creationId xmlns:p14="http://schemas.microsoft.com/office/powerpoint/2010/main" val="31757124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良かった点と悪かった点別にスライド作る</a:t>
            </a:r>
            <a:endParaRPr kumimoji="1" lang="en-US" altLang="ja-JP" dirty="0" smtClean="0"/>
          </a:p>
          <a:p>
            <a:r>
              <a:rPr kumimoji="1" lang="ja-JP" altLang="en-US" dirty="0" smtClean="0"/>
              <a:t>先にアンケート</a:t>
            </a:r>
            <a:endParaRPr kumimoji="1" lang="en-US" altLang="ja-JP" dirty="0" smtClean="0"/>
          </a:p>
          <a:p>
            <a:r>
              <a:rPr kumimoji="1" lang="ja-JP" altLang="en-US" dirty="0" smtClean="0"/>
              <a:t>！前のスライド削ってこっちでいう</a:t>
            </a:r>
            <a:endParaRPr kumimoji="1" lang="en-US" altLang="ja-JP" dirty="0" smtClean="0"/>
          </a:p>
          <a:p>
            <a:r>
              <a:rPr kumimoji="1" lang="ja-JP" altLang="en-US" dirty="0" smtClean="0"/>
              <a:t>妥当性の確認のときに振る舞いの一貫性の事をいう</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スライド増やす　良かった点悪かった点を次のスライドで詳しく文章で</a:t>
            </a:r>
            <a:endParaRPr kumimoji="1" lang="en-US" altLang="ja-JP" dirty="0" smtClean="0"/>
          </a:p>
          <a:p>
            <a:r>
              <a:rPr kumimoji="1" lang="ja-JP" altLang="en-US" dirty="0" smtClean="0"/>
              <a:t>評価実験でいいところを手順で強調する</a:t>
            </a:r>
            <a:endParaRPr kumimoji="1" lang="en-US" altLang="ja-JP" dirty="0" smtClean="0"/>
          </a:p>
          <a:p>
            <a:r>
              <a:rPr kumimoji="1" lang="ja-JP" altLang="en-US" dirty="0" smtClean="0"/>
              <a:t>ヴぉい</a:t>
            </a:r>
            <a:r>
              <a:rPr kumimoji="1" lang="ja-JP" altLang="en-US" dirty="0" err="1" smtClean="0"/>
              <a:t>ｄ</a:t>
            </a:r>
            <a:r>
              <a:rPr kumimoji="1" lang="ja-JP" altLang="en-US" dirty="0" smtClean="0"/>
              <a:t>の話出す</a:t>
            </a:r>
            <a:endParaRPr kumimoji="1" lang="en-US" altLang="ja-JP" dirty="0" smtClean="0"/>
          </a:p>
          <a:p>
            <a:r>
              <a:rPr kumimoji="1" lang="ja-JP" altLang="en-US" dirty="0" smtClean="0"/>
              <a:t>開発者の要求に応じて手順変えれるようにする</a:t>
            </a:r>
            <a:endParaRPr kumimoji="1" lang="en-US" altLang="ja-JP" dirty="0" smtClean="0"/>
          </a:p>
          <a:p>
            <a:r>
              <a:rPr kumimoji="1" lang="ja-JP" altLang="en-US" dirty="0" smtClean="0"/>
              <a:t>↓</a:t>
            </a:r>
            <a:endParaRPr kumimoji="1" lang="en-US" altLang="ja-JP" dirty="0" smtClean="0"/>
          </a:p>
          <a:p>
            <a:r>
              <a:rPr kumimoji="1" lang="ja-JP" altLang="en-US" dirty="0" smtClean="0"/>
              <a:t>時間は同じ</a:t>
            </a:r>
            <a:endParaRPr kumimoji="1" lang="en-US" altLang="ja-JP" dirty="0" smtClean="0"/>
          </a:p>
          <a:p>
            <a:r>
              <a:rPr kumimoji="1" lang="ja-JP" altLang="en-US" dirty="0" smtClean="0"/>
              <a:t>↓</a:t>
            </a:r>
            <a:endParaRPr kumimoji="1" lang="en-US" altLang="ja-JP" dirty="0" smtClean="0"/>
          </a:p>
          <a:p>
            <a:r>
              <a:rPr kumimoji="1" lang="ja-JP" altLang="en-US" dirty="0" smtClean="0"/>
              <a:t>今のスライド</a:t>
            </a:r>
            <a:endParaRPr kumimoji="1" lang="en-US" altLang="ja-JP" dirty="0" smtClean="0"/>
          </a:p>
          <a:p>
            <a:r>
              <a:rPr kumimoji="1" lang="ja-JP" altLang="en-US" dirty="0" smtClean="0"/>
              <a:t>三名の評価で提案パターンが既存のパターンよりも優れていると</a:t>
            </a:r>
            <a:endParaRPr kumimoji="1" lang="en-US" altLang="ja-JP" dirty="0" smtClean="0"/>
          </a:p>
          <a:p>
            <a:r>
              <a:rPr kumimoji="1" lang="ja-JP" altLang="en-US" dirty="0" smtClean="0"/>
              <a:t>評価している箱の三点</a:t>
            </a:r>
            <a:endParaRPr kumimoji="1" lang="en-US" altLang="ja-JP" dirty="0" smtClean="0"/>
          </a:p>
          <a:p>
            <a:r>
              <a:rPr kumimoji="1" lang="en-US" altLang="ja-JP" dirty="0" smtClean="0"/>
              <a:t>×</a:t>
            </a:r>
            <a:r>
              <a:rPr kumimoji="1" lang="ja-JP" altLang="en-US" dirty="0" smtClean="0"/>
              <a:t>禁止</a:t>
            </a:r>
            <a:endParaRPr kumimoji="1" lang="en-US" altLang="ja-JP" dirty="0" smtClean="0"/>
          </a:p>
          <a:p>
            <a:r>
              <a:rPr kumimoji="1" lang="ja-JP" altLang="en-US" dirty="0" smtClean="0"/>
              <a:t>悪い点も良い点と同様に表す</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70</a:t>
            </a:fld>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このときあいまいみたいな例　　</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5</a:t>
            </a:fld>
            <a:endParaRPr kumimoji="1"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詳細は言わずに題目だけ言う</a:t>
            </a:r>
            <a:endParaRPr kumimoji="1" lang="en-US" altLang="ja-JP" dirty="0" smtClean="0"/>
          </a:p>
          <a:p>
            <a:endParaRPr kumimoji="1" lang="en-US" altLang="ja-JP" dirty="0" smtClean="0"/>
          </a:p>
          <a:p>
            <a:endParaRPr kumimoji="1" lang="en-US" altLang="ja-JP" dirty="0" smtClean="0"/>
          </a:p>
          <a:p>
            <a:r>
              <a:rPr kumimoji="1" lang="ja-JP" altLang="en-US" dirty="0" smtClean="0"/>
              <a:t>出てこない奴はいらない</a:t>
            </a:r>
            <a:endParaRPr kumimoji="1" lang="en-US" altLang="ja-JP" dirty="0" smtClean="0"/>
          </a:p>
          <a:p>
            <a:endParaRPr kumimoji="1" lang="en-US" altLang="ja-JP" dirty="0" smtClean="0"/>
          </a:p>
          <a:p>
            <a:endParaRPr kumimoji="1" lang="en-US" altLang="ja-JP" dirty="0" smtClean="0"/>
          </a:p>
          <a:p>
            <a:r>
              <a:rPr kumimoji="1" lang="ja-JP" altLang="en-US" dirty="0" smtClean="0"/>
              <a:t>！引用変える</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6</a:t>
            </a:fld>
            <a:endParaRPr kumimoji="1"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図を修正</a:t>
            </a:r>
            <a:r>
              <a:rPr kumimoji="1" lang="en-US" altLang="ja-JP" dirty="0" err="1" smtClean="0"/>
              <a:t>suru</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7</a:t>
            </a:fld>
            <a:endParaRPr kumimoji="1" lang="ja-JP" altLang="en-US" dirty="0"/>
          </a:p>
        </p:txBody>
      </p:sp>
    </p:spTree>
    <p:extLst>
      <p:ext uri="{BB962C8B-B14F-4D97-AF65-F5344CB8AC3E}">
        <p14:creationId xmlns:p14="http://schemas.microsoft.com/office/powerpoint/2010/main" val="3939370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図を修正</a:t>
            </a:r>
            <a:r>
              <a:rPr kumimoji="1" lang="en-US" altLang="ja-JP" dirty="0" err="1" smtClean="0"/>
              <a:t>suru</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8</a:t>
            </a:fld>
            <a:endParaRPr kumimoji="1" lang="ja-JP" altLang="en-US" dirty="0"/>
          </a:p>
        </p:txBody>
      </p:sp>
    </p:spTree>
    <p:extLst>
      <p:ext uri="{BB962C8B-B14F-4D97-AF65-F5344CB8AC3E}">
        <p14:creationId xmlns:p14="http://schemas.microsoft.com/office/powerpoint/2010/main" val="3939370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D2BCD1-BE9C-46A1-83B1-33586773BDA1}" type="slidenum">
              <a:rPr kumimoji="1" lang="ja-JP" altLang="en-US" smtClean="0"/>
              <a:pPr/>
              <a:t>9</a:t>
            </a:fld>
            <a:endParaRPr kumimoji="1" lang="ja-JP" altLang="en-US" dirty="0"/>
          </a:p>
        </p:txBody>
      </p:sp>
    </p:spTree>
    <p:extLst>
      <p:ext uri="{BB962C8B-B14F-4D97-AF65-F5344CB8AC3E}">
        <p14:creationId xmlns:p14="http://schemas.microsoft.com/office/powerpoint/2010/main" val="281851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26094AFA-FD3A-4F8D-BFEE-52587DA9C203}" type="datetime1">
              <a:rPr kumimoji="1" lang="ja-JP" altLang="en-US" smtClean="0">
                <a:solidFill>
                  <a:srgbClr val="464653"/>
                </a:solidFill>
              </a:rPr>
              <a:pPr/>
              <a:t>2011/7/21</a:t>
            </a:fld>
            <a:endParaRPr kumimoji="1" lang="ja-JP" altLang="en-US" dirty="0">
              <a:solidFill>
                <a:srgbClr val="464653"/>
              </a:solidFill>
            </a:endParaRPr>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dirty="0">
              <a:solidFill>
                <a:srgbClr val="464653"/>
              </a:solidFill>
            </a:endParaRPr>
          </a:p>
        </p:txBody>
      </p:sp>
      <p:sp>
        <p:nvSpPr>
          <p:cNvPr id="29" name="スライド番号プレースホルダ 28"/>
          <p:cNvSpPr>
            <a:spLocks noGrp="1"/>
          </p:cNvSpPr>
          <p:nvPr>
            <p:ph type="sldNum" sz="quarter" idx="12"/>
          </p:nvPr>
        </p:nvSpPr>
        <p:spPr>
          <a:xfrm>
            <a:off x="1216152" y="6355080"/>
            <a:ext cx="1219200" cy="365760"/>
          </a:xfrm>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EDA1BB5-886A-4548-B4EB-2B4C86CD1B9B}" type="datetime1">
              <a:rPr kumimoji="1" lang="ja-JP" altLang="en-US" smtClean="0">
                <a:solidFill>
                  <a:srgbClr val="464653"/>
                </a:solidFill>
              </a:rPr>
              <a:pPr/>
              <a:t>2011/7/21</a:t>
            </a:fld>
            <a:endParaRPr kumimoji="1" lang="ja-JP" altLang="en-US" dirty="0">
              <a:solidFill>
                <a:srgbClr val="464653"/>
              </a:solidFill>
            </a:endParaRPr>
          </a:p>
        </p:txBody>
      </p:sp>
      <p:sp>
        <p:nvSpPr>
          <p:cNvPr id="5" name="フッター プレースホルダ 4"/>
          <p:cNvSpPr>
            <a:spLocks noGrp="1"/>
          </p:cNvSpPr>
          <p:nvPr>
            <p:ph type="ftr" sz="quarter" idx="11"/>
          </p:nvPr>
        </p:nvSpPr>
        <p:spPr/>
        <p:txBody>
          <a:bodyPr/>
          <a:lstStyle/>
          <a:p>
            <a:endParaRPr kumimoji="1" lang="ja-JP" altLang="en-US" dirty="0">
              <a:solidFill>
                <a:srgbClr val="464653"/>
              </a:solidFill>
            </a:endParaRPr>
          </a:p>
        </p:txBody>
      </p:sp>
      <p:sp>
        <p:nvSpPr>
          <p:cNvPr id="6" name="スライド番号プレースホルダ 5"/>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3C67114-949B-4641-A02D-A4187CD05368}" type="datetime1">
              <a:rPr kumimoji="1" lang="ja-JP" altLang="en-US" smtClean="0">
                <a:solidFill>
                  <a:srgbClr val="464653"/>
                </a:solidFill>
              </a:rPr>
              <a:pPr/>
              <a:t>2011/7/21</a:t>
            </a:fld>
            <a:endParaRPr kumimoji="1" lang="ja-JP" altLang="en-US" dirty="0">
              <a:solidFill>
                <a:srgbClr val="464653"/>
              </a:solidFill>
            </a:endParaRPr>
          </a:p>
        </p:txBody>
      </p:sp>
      <p:sp>
        <p:nvSpPr>
          <p:cNvPr id="5" name="フッター プレースホルダ 4"/>
          <p:cNvSpPr>
            <a:spLocks noGrp="1"/>
          </p:cNvSpPr>
          <p:nvPr>
            <p:ph type="ftr" sz="quarter" idx="11"/>
          </p:nvPr>
        </p:nvSpPr>
        <p:spPr/>
        <p:txBody>
          <a:bodyPr/>
          <a:lstStyle/>
          <a:p>
            <a:endParaRPr kumimoji="1" lang="ja-JP" altLang="en-US" dirty="0">
              <a:solidFill>
                <a:srgbClr val="464653"/>
              </a:solidFill>
            </a:endParaRPr>
          </a:p>
        </p:txBody>
      </p:sp>
      <p:sp>
        <p:nvSpPr>
          <p:cNvPr id="6" name="スライド番号プレースホルダ 5"/>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2F09E2BC-3E49-49C0-87A7-14E4D3423ED1}" type="datetime1">
              <a:rPr kumimoji="1" lang="ja-JP" altLang="en-US" smtClean="0">
                <a:solidFill>
                  <a:srgbClr val="464653"/>
                </a:solidFill>
              </a:rPr>
              <a:pPr/>
              <a:t>2011/7/21</a:t>
            </a:fld>
            <a:endParaRPr kumimoji="1" lang="ja-JP" altLang="en-US" dirty="0">
              <a:solidFill>
                <a:srgbClr val="464653"/>
              </a:solidFill>
            </a:endParaRPr>
          </a:p>
        </p:txBody>
      </p:sp>
      <p:sp>
        <p:nvSpPr>
          <p:cNvPr id="5" name="フッター プレースホルダ 4"/>
          <p:cNvSpPr>
            <a:spLocks noGrp="1"/>
          </p:cNvSpPr>
          <p:nvPr>
            <p:ph type="ftr" sz="quarter" idx="11"/>
          </p:nvPr>
        </p:nvSpPr>
        <p:spPr/>
        <p:txBody>
          <a:bodyPr/>
          <a:lstStyle/>
          <a:p>
            <a:endParaRPr kumimoji="1" lang="ja-JP" altLang="en-US" dirty="0">
              <a:solidFill>
                <a:srgbClr val="464653"/>
              </a:solidFill>
            </a:endParaRPr>
          </a:p>
        </p:txBody>
      </p:sp>
      <p:sp>
        <p:nvSpPr>
          <p:cNvPr id="6" name="スライド番号プレースホルダ 5"/>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F46E3730-5BD9-4F83-990E-7417E605A9CE}" type="datetime1">
              <a:rPr kumimoji="1" lang="ja-JP" altLang="en-US" smtClean="0">
                <a:solidFill>
                  <a:srgbClr val="DDE9EC"/>
                </a:solidFill>
              </a:rPr>
              <a:pPr/>
              <a:t>2011/7/21</a:t>
            </a:fld>
            <a:endParaRPr kumimoji="1" lang="ja-JP" altLang="en-US" dirty="0">
              <a:solidFill>
                <a:srgbClr val="DDE9EC"/>
              </a:solidFill>
            </a:endParaRPr>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dirty="0">
              <a:solidFill>
                <a:srgbClr val="DDE9EC"/>
              </a:solidFill>
            </a:endParaRPr>
          </a:p>
        </p:txBody>
      </p:sp>
      <p:sp>
        <p:nvSpPr>
          <p:cNvPr id="6" name="スライド番号プレースホルダ 5"/>
          <p:cNvSpPr>
            <a:spLocks noGrp="1"/>
          </p:cNvSpPr>
          <p:nvPr>
            <p:ph type="sldNum" sz="quarter" idx="12"/>
          </p:nvPr>
        </p:nvSpPr>
        <p:spPr>
          <a:xfrm>
            <a:off x="1069848" y="6355080"/>
            <a:ext cx="1520952" cy="365760"/>
          </a:xfrm>
        </p:spPr>
        <p:txBody>
          <a:bodyPr/>
          <a:lstStyle/>
          <a:p>
            <a:fld id="{9A22E84F-3A95-451D-8782-DE8511DF207C}" type="slidenum">
              <a:rPr kumimoji="1" lang="ja-JP" altLang="en-US" smtClean="0">
                <a:solidFill>
                  <a:srgbClr val="DDE9EC"/>
                </a:solidFill>
              </a:rPr>
              <a:pPr/>
              <a:t>‹#›</a:t>
            </a:fld>
            <a:endParaRPr kumimoji="1" lang="ja-JP" altLang="en-US" dirty="0">
              <a:solidFill>
                <a:srgbClr val="DDE9EC"/>
              </a:solidFill>
            </a:endParaRPr>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44C51B19-F633-4AD5-A829-55A0BFECE156}" type="datetime1">
              <a:rPr kumimoji="1" lang="ja-JP" altLang="en-US" smtClean="0">
                <a:solidFill>
                  <a:srgbClr val="464653"/>
                </a:solidFill>
              </a:rPr>
              <a:pPr/>
              <a:t>2011/7/21</a:t>
            </a:fld>
            <a:endParaRPr kumimoji="1" lang="ja-JP" altLang="en-US" dirty="0">
              <a:solidFill>
                <a:srgbClr val="464653"/>
              </a:solidFill>
            </a:endParaRPr>
          </a:p>
        </p:txBody>
      </p:sp>
      <p:sp>
        <p:nvSpPr>
          <p:cNvPr id="6" name="フッター プレースホルダ 5"/>
          <p:cNvSpPr>
            <a:spLocks noGrp="1"/>
          </p:cNvSpPr>
          <p:nvPr>
            <p:ph type="ftr" sz="quarter" idx="11"/>
          </p:nvPr>
        </p:nvSpPr>
        <p:spPr/>
        <p:txBody>
          <a:bodyPr/>
          <a:lstStyle/>
          <a:p>
            <a:endParaRPr kumimoji="1" lang="ja-JP" altLang="en-US" dirty="0">
              <a:solidFill>
                <a:srgbClr val="464653"/>
              </a:solidFill>
            </a:endParaRPr>
          </a:p>
        </p:txBody>
      </p:sp>
      <p:sp>
        <p:nvSpPr>
          <p:cNvPr id="7" name="スライド番号プレースホルダ 6"/>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733DAEAA-004F-428E-9AA9-091550EB2BDB}" type="datetime1">
              <a:rPr kumimoji="1" lang="ja-JP" altLang="en-US" smtClean="0">
                <a:solidFill>
                  <a:srgbClr val="464653"/>
                </a:solidFill>
              </a:rPr>
              <a:pPr/>
              <a:t>2011/7/21</a:t>
            </a:fld>
            <a:endParaRPr kumimoji="1" lang="ja-JP" altLang="en-US" dirty="0">
              <a:solidFill>
                <a:srgbClr val="464653"/>
              </a:solidFill>
            </a:endParaRPr>
          </a:p>
        </p:txBody>
      </p:sp>
      <p:sp>
        <p:nvSpPr>
          <p:cNvPr id="8" name="フッター プレースホルダ 7"/>
          <p:cNvSpPr>
            <a:spLocks noGrp="1"/>
          </p:cNvSpPr>
          <p:nvPr>
            <p:ph type="ftr" sz="quarter" idx="11"/>
          </p:nvPr>
        </p:nvSpPr>
        <p:spPr/>
        <p:txBody>
          <a:bodyPr/>
          <a:lstStyle/>
          <a:p>
            <a:endParaRPr kumimoji="1" lang="ja-JP" altLang="en-US" dirty="0">
              <a:solidFill>
                <a:srgbClr val="464653"/>
              </a:solidFill>
            </a:endParaRPr>
          </a:p>
        </p:txBody>
      </p:sp>
      <p:sp>
        <p:nvSpPr>
          <p:cNvPr id="9" name="スライド番号プレースホルダ 8"/>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C14B0D3E-B224-49F8-8C1E-C875A1391192}" type="datetime1">
              <a:rPr kumimoji="1" lang="ja-JP" altLang="en-US" smtClean="0">
                <a:solidFill>
                  <a:srgbClr val="464653"/>
                </a:solidFill>
              </a:rPr>
              <a:pPr/>
              <a:t>2011/7/21</a:t>
            </a:fld>
            <a:endParaRPr kumimoji="1" lang="ja-JP" altLang="en-US" dirty="0">
              <a:solidFill>
                <a:srgbClr val="464653"/>
              </a:solidFill>
            </a:endParaRPr>
          </a:p>
        </p:txBody>
      </p:sp>
      <p:sp>
        <p:nvSpPr>
          <p:cNvPr id="4" name="フッター プレースホルダ 3"/>
          <p:cNvSpPr>
            <a:spLocks noGrp="1"/>
          </p:cNvSpPr>
          <p:nvPr>
            <p:ph type="ftr" sz="quarter" idx="11"/>
          </p:nvPr>
        </p:nvSpPr>
        <p:spPr/>
        <p:txBody>
          <a:bodyPr/>
          <a:lstStyle/>
          <a:p>
            <a:endParaRPr kumimoji="1" lang="ja-JP" altLang="en-US" dirty="0">
              <a:solidFill>
                <a:srgbClr val="464653"/>
              </a:solidFill>
            </a:endParaRPr>
          </a:p>
        </p:txBody>
      </p:sp>
      <p:sp>
        <p:nvSpPr>
          <p:cNvPr id="5" name="スライド番号プレースホルダ 4"/>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150D90E-3AAD-460B-A5F1-557E72549C88}" type="datetime1">
              <a:rPr kumimoji="1" lang="ja-JP" altLang="en-US" smtClean="0">
                <a:solidFill>
                  <a:srgbClr val="464653"/>
                </a:solidFill>
              </a:rPr>
              <a:pPr/>
              <a:t>2011/7/21</a:t>
            </a:fld>
            <a:endParaRPr kumimoji="1" lang="ja-JP" altLang="en-US" dirty="0">
              <a:solidFill>
                <a:srgbClr val="464653"/>
              </a:solidFill>
            </a:endParaRPr>
          </a:p>
        </p:txBody>
      </p:sp>
      <p:sp>
        <p:nvSpPr>
          <p:cNvPr id="3" name="フッター プレースホルダ 2"/>
          <p:cNvSpPr>
            <a:spLocks noGrp="1"/>
          </p:cNvSpPr>
          <p:nvPr>
            <p:ph type="ftr" sz="quarter" idx="11"/>
          </p:nvPr>
        </p:nvSpPr>
        <p:spPr/>
        <p:txBody>
          <a:bodyPr/>
          <a:lstStyle/>
          <a:p>
            <a:endParaRPr kumimoji="1" lang="ja-JP" altLang="en-US" dirty="0">
              <a:solidFill>
                <a:srgbClr val="464653"/>
              </a:solidFill>
            </a:endParaRPr>
          </a:p>
        </p:txBody>
      </p:sp>
      <p:sp>
        <p:nvSpPr>
          <p:cNvPr id="4" name="スライド番号プレースホルダ 3"/>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6C8C665A-29F6-4320-A2DE-C30501325329}" type="datetime1">
              <a:rPr kumimoji="1" lang="ja-JP" altLang="en-US" smtClean="0">
                <a:solidFill>
                  <a:srgbClr val="464653"/>
                </a:solidFill>
              </a:rPr>
              <a:pPr/>
              <a:t>2011/7/21</a:t>
            </a:fld>
            <a:endParaRPr kumimoji="1" lang="ja-JP" altLang="en-US" dirty="0">
              <a:solidFill>
                <a:srgbClr val="464653"/>
              </a:solidFill>
            </a:endParaRPr>
          </a:p>
        </p:txBody>
      </p:sp>
      <p:sp>
        <p:nvSpPr>
          <p:cNvPr id="6" name="フッター プレースホルダ 5"/>
          <p:cNvSpPr>
            <a:spLocks noGrp="1"/>
          </p:cNvSpPr>
          <p:nvPr>
            <p:ph type="ftr" sz="quarter" idx="11"/>
          </p:nvPr>
        </p:nvSpPr>
        <p:spPr/>
        <p:txBody>
          <a:bodyPr/>
          <a:lstStyle/>
          <a:p>
            <a:endParaRPr kumimoji="1" lang="ja-JP" altLang="en-US" dirty="0">
              <a:solidFill>
                <a:srgbClr val="464653"/>
              </a:solidFill>
            </a:endParaRPr>
          </a:p>
        </p:txBody>
      </p:sp>
      <p:sp>
        <p:nvSpPr>
          <p:cNvPr id="7" name="スライド番号プレースホルダ 6"/>
          <p:cNvSpPr>
            <a:spLocks noGrp="1"/>
          </p:cNvSpPr>
          <p:nvPr>
            <p:ph type="sldNum" sz="quarter" idx="12"/>
          </p:nvPr>
        </p:nvSpPr>
        <p:spPr/>
        <p:txBody>
          <a:body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dirty="0"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778487A3-B6D3-430A-B885-2AD29557E4BD}" type="datetime1">
              <a:rPr kumimoji="1" lang="ja-JP" altLang="en-US" smtClean="0">
                <a:solidFill>
                  <a:srgbClr val="DDE9EC"/>
                </a:solidFill>
              </a:rPr>
              <a:pPr/>
              <a:t>2011/7/21</a:t>
            </a:fld>
            <a:endParaRPr kumimoji="1" lang="ja-JP" altLang="en-US" dirty="0">
              <a:solidFill>
                <a:srgbClr val="DDE9EC"/>
              </a:solidFill>
            </a:endParaRPr>
          </a:p>
        </p:txBody>
      </p:sp>
      <p:sp>
        <p:nvSpPr>
          <p:cNvPr id="6" name="フッター プレースホルダ 5"/>
          <p:cNvSpPr>
            <a:spLocks noGrp="1"/>
          </p:cNvSpPr>
          <p:nvPr>
            <p:ph type="ftr" sz="quarter" idx="11"/>
          </p:nvPr>
        </p:nvSpPr>
        <p:spPr/>
        <p:txBody>
          <a:bodyPr/>
          <a:lstStyle/>
          <a:p>
            <a:endParaRPr kumimoji="1" lang="ja-JP" altLang="en-US" dirty="0">
              <a:solidFill>
                <a:srgbClr val="DDE9EC"/>
              </a:solidFill>
            </a:endParaRPr>
          </a:p>
        </p:txBody>
      </p:sp>
      <p:sp>
        <p:nvSpPr>
          <p:cNvPr id="7" name="スライド番号プレースホルダ 6"/>
          <p:cNvSpPr>
            <a:spLocks noGrp="1"/>
          </p:cNvSpPr>
          <p:nvPr>
            <p:ph type="sldNum" sz="quarter" idx="12"/>
          </p:nvPr>
        </p:nvSpPr>
        <p:spPr/>
        <p:txBody>
          <a:bodyPr/>
          <a:lstStyle/>
          <a:p>
            <a:fld id="{9A22E84F-3A95-451D-8782-DE8511DF207C}" type="slidenum">
              <a:rPr kumimoji="1" lang="ja-JP" altLang="en-US" smtClean="0">
                <a:solidFill>
                  <a:srgbClr val="DDE9EC"/>
                </a:solidFill>
              </a:rPr>
              <a:pPr/>
              <a:t>‹#›</a:t>
            </a:fld>
            <a:endParaRPr kumimoji="1" lang="ja-JP" altLang="en-US" dirty="0">
              <a:solidFill>
                <a:srgbClr val="DDE9EC"/>
              </a:solidFill>
            </a:endParaRPr>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white"/>
              </a:solidFill>
            </a:endParaRPr>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1FBC617-5BB2-4C65-BD65-BBB9170049C2}" type="datetime1">
              <a:rPr kumimoji="1" lang="ja-JP" altLang="en-US" smtClean="0">
                <a:solidFill>
                  <a:srgbClr val="464653"/>
                </a:solidFill>
              </a:rPr>
              <a:pPr/>
              <a:t>2011/7/21</a:t>
            </a:fld>
            <a:endParaRPr kumimoji="1" lang="ja-JP" altLang="en-US" dirty="0">
              <a:solidFill>
                <a:srgbClr val="464653"/>
              </a:solidFill>
            </a:endParaRPr>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dirty="0">
              <a:solidFill>
                <a:srgbClr val="464653"/>
              </a:solidFill>
            </a:endParaRPr>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A22E84F-3A95-451D-8782-DE8511DF207C}" type="slidenum">
              <a:rPr kumimoji="1" lang="ja-JP" altLang="en-US" smtClean="0">
                <a:solidFill>
                  <a:srgbClr val="464653"/>
                </a:solidFill>
              </a:rPr>
              <a:pPr/>
              <a:t>‹#›</a:t>
            </a:fld>
            <a:endParaRPr kumimoji="1" lang="ja-JP" altLang="en-US" dirty="0">
              <a:solidFill>
                <a:srgbClr val="464653"/>
              </a:solidFill>
            </a:endParaRPr>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7584" y="3861048"/>
            <a:ext cx="7457256" cy="990600"/>
          </a:xfrm>
        </p:spPr>
        <p:txBody>
          <a:bodyPr>
            <a:noAutofit/>
          </a:bodyPr>
          <a:lstStyle/>
          <a:p>
            <a:r>
              <a:rPr lang="ja-JP" altLang="en-US" sz="2400" dirty="0" smtClean="0"/>
              <a:t>コードクローン</a:t>
            </a:r>
            <a:r>
              <a:rPr lang="ja-JP" altLang="en-US" sz="2400" dirty="0" smtClean="0"/>
              <a:t>の</a:t>
            </a:r>
            <a:r>
              <a:rPr lang="ja-JP" altLang="en-US" sz="2400" dirty="0"/>
              <a:t>特徴に基づく</a:t>
            </a:r>
            <a:r>
              <a:rPr lang="en-US" altLang="ja-JP" sz="2400" dirty="0" smtClean="0"/>
              <a:t/>
            </a:r>
            <a:br>
              <a:rPr lang="en-US" altLang="ja-JP" sz="2400" dirty="0" smtClean="0"/>
            </a:br>
            <a:r>
              <a:rPr lang="ja-JP" altLang="en-US" sz="2400" dirty="0" smtClean="0"/>
              <a:t>メソッド引き上げリファクタリングパターンの提案</a:t>
            </a:r>
            <a:endParaRPr kumimoji="1" lang="ja-JP" altLang="en-US" sz="2400" dirty="0"/>
          </a:p>
        </p:txBody>
      </p:sp>
      <p:sp>
        <p:nvSpPr>
          <p:cNvPr id="3" name="サブタイトル 2"/>
          <p:cNvSpPr>
            <a:spLocks noGrp="1"/>
          </p:cNvSpPr>
          <p:nvPr>
            <p:ph type="subTitle" idx="1"/>
          </p:nvPr>
        </p:nvSpPr>
        <p:spPr/>
        <p:txBody>
          <a:bodyPr>
            <a:normAutofit fontScale="55000" lnSpcReduction="20000"/>
          </a:bodyPr>
          <a:lstStyle/>
          <a:p>
            <a:r>
              <a:rPr kumimoji="1" lang="ja-JP" altLang="en-US" sz="2600" dirty="0" smtClean="0"/>
              <a:t>○吉岡一樹</a:t>
            </a:r>
            <a:r>
              <a:rPr lang="ja-JP" altLang="en-US" sz="2600" dirty="0"/>
              <a:t>（阪大）</a:t>
            </a:r>
            <a:r>
              <a:rPr lang="en-US" altLang="ja-JP" sz="2600" dirty="0"/>
              <a:t>,</a:t>
            </a:r>
            <a:r>
              <a:rPr lang="ja-JP" altLang="en-US" sz="2600" dirty="0"/>
              <a:t>　吉田 則裕（奈良先端大）</a:t>
            </a:r>
            <a:r>
              <a:rPr lang="ja-JP" altLang="en-US" sz="2600" dirty="0" smtClean="0"/>
              <a:t>，徳永 将之</a:t>
            </a:r>
            <a:endParaRPr lang="en-US" altLang="ja-JP" sz="2600" dirty="0"/>
          </a:p>
          <a:p>
            <a:r>
              <a:rPr lang="ja-JP" altLang="en-US" sz="2600" dirty="0"/>
              <a:t>松下 誠</a:t>
            </a:r>
            <a:r>
              <a:rPr lang="en-US" altLang="ja-JP" sz="2600" dirty="0"/>
              <a:t>,</a:t>
            </a:r>
            <a:r>
              <a:rPr lang="ja-JP" altLang="en-US" sz="2600" dirty="0"/>
              <a:t>　井上 克郎（阪大）</a:t>
            </a:r>
          </a:p>
          <a:p>
            <a:endParaRPr kumimoji="1" lang="ja-JP" altLang="en-US" dirty="0"/>
          </a:p>
        </p:txBody>
      </p:sp>
      <p:sp>
        <p:nvSpPr>
          <p:cNvPr id="4" name="スライド番号プレースホルダ 3"/>
          <p:cNvSpPr>
            <a:spLocks noGrp="1"/>
          </p:cNvSpPr>
          <p:nvPr>
            <p:ph type="sldNum" sz="quarter" idx="12"/>
          </p:nvPr>
        </p:nvSpPr>
        <p:spPr/>
        <p:txBody>
          <a:bodyPr/>
          <a:lstStyle/>
          <a:p>
            <a:fld id="{9A22E84F-3A95-451D-8782-DE8511DF207C}"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4584" y="188640"/>
            <a:ext cx="8686800" cy="990600"/>
          </a:xfrm>
        </p:spPr>
        <p:txBody>
          <a:bodyPr>
            <a:normAutofit fontScale="90000"/>
          </a:bodyPr>
          <a:lstStyle/>
          <a:p>
            <a:r>
              <a:rPr kumimoji="1" lang="ja-JP" altLang="en-US" dirty="0" smtClean="0"/>
              <a:t>メソッド抽出の際に必要となるオブジェクト</a:t>
            </a:r>
            <a:r>
              <a:rPr lang="ja-JP" altLang="en-US" dirty="0" smtClean="0"/>
              <a:t>の種類</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10</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オブジェクトのスコープや可視性によって分類する</a:t>
            </a:r>
            <a:endParaRPr kumimoji="1" lang="en-US" altLang="ja-JP" dirty="0" smtClean="0"/>
          </a:p>
          <a:p>
            <a:pPr marL="0" indent="0">
              <a:buNone/>
            </a:pPr>
            <a:endParaRPr kumimoji="1" lang="en-US" altLang="ja-JP" dirty="0" smtClean="0"/>
          </a:p>
          <a:p>
            <a:r>
              <a:rPr lang="ja-JP" altLang="en-US" dirty="0" smtClean="0"/>
              <a:t>抽出するオブジェクトが，抽出先でスコープ外になっていまうとき，抽出</a:t>
            </a:r>
            <a:r>
              <a:rPr lang="ja-JP" altLang="en-US" dirty="0"/>
              <a:t>に</a:t>
            </a:r>
            <a:r>
              <a:rPr lang="ja-JP" altLang="en-US" dirty="0" smtClean="0"/>
              <a:t>注意が必要</a:t>
            </a:r>
            <a:endParaRPr lang="en-US" altLang="ja-JP" dirty="0" smtClean="0"/>
          </a:p>
        </p:txBody>
      </p:sp>
      <p:sp>
        <p:nvSpPr>
          <p:cNvPr id="7" name="メモ 6"/>
          <p:cNvSpPr/>
          <p:nvPr/>
        </p:nvSpPr>
        <p:spPr>
          <a:xfrm>
            <a:off x="1403648" y="3573016"/>
            <a:ext cx="2376264" cy="2664296"/>
          </a:xfrm>
          <a:prstGeom prst="foldedCorne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 </a:t>
            </a:r>
            <a:r>
              <a:rPr kumimoji="1" lang="en-US" altLang="ja-JP" dirty="0" err="1" smtClean="0">
                <a:solidFill>
                  <a:schemeClr val="tx1"/>
                </a:solidFill>
              </a:rPr>
              <a:t>int</a:t>
            </a:r>
            <a:r>
              <a:rPr kumimoji="1" lang="en-US" altLang="ja-JP" dirty="0" smtClean="0">
                <a:solidFill>
                  <a:schemeClr val="tx1"/>
                </a:solidFill>
              </a:rPr>
              <a:t> a=0;</a:t>
            </a:r>
          </a:p>
          <a:p>
            <a:r>
              <a:rPr lang="en-US" altLang="ja-JP" dirty="0" smtClean="0">
                <a:solidFill>
                  <a:schemeClr val="tx1"/>
                </a:solidFill>
              </a:rPr>
              <a:t>	:</a:t>
            </a:r>
          </a:p>
          <a:p>
            <a:r>
              <a:rPr kumimoji="1" lang="en-US" altLang="ja-JP" dirty="0" smtClean="0">
                <a:solidFill>
                  <a:schemeClr val="tx1"/>
                </a:solidFill>
              </a:rPr>
              <a:t>	:</a:t>
            </a:r>
          </a:p>
          <a:p>
            <a:r>
              <a:rPr lang="en-US" altLang="ja-JP" dirty="0" smtClean="0">
                <a:solidFill>
                  <a:schemeClr val="tx1"/>
                </a:solidFill>
              </a:rPr>
              <a:t>while(a&lt;100){</a:t>
            </a:r>
          </a:p>
          <a:p>
            <a:r>
              <a:rPr lang="en-US" altLang="ja-JP" dirty="0">
                <a:solidFill>
                  <a:schemeClr val="tx1"/>
                </a:solidFill>
              </a:rPr>
              <a:t>	</a:t>
            </a:r>
            <a:r>
              <a:rPr lang="en-US" altLang="ja-JP" dirty="0" smtClean="0">
                <a:solidFill>
                  <a:schemeClr val="tx1"/>
                </a:solidFill>
              </a:rPr>
              <a:t>:</a:t>
            </a:r>
          </a:p>
          <a:p>
            <a:r>
              <a:rPr lang="en-US" altLang="ja-JP" dirty="0">
                <a:solidFill>
                  <a:schemeClr val="tx1"/>
                </a:solidFill>
              </a:rPr>
              <a:t>	</a:t>
            </a:r>
            <a:r>
              <a:rPr lang="en-US" altLang="ja-JP" dirty="0" smtClean="0">
                <a:solidFill>
                  <a:schemeClr val="tx1"/>
                </a:solidFill>
              </a:rPr>
              <a:t>a++;</a:t>
            </a:r>
          </a:p>
          <a:p>
            <a:r>
              <a:rPr lang="en-US" altLang="ja-JP" dirty="0">
                <a:solidFill>
                  <a:schemeClr val="tx1"/>
                </a:solidFill>
              </a:rPr>
              <a:t>}</a:t>
            </a:r>
            <a:endParaRPr lang="en-US" altLang="ja-JP" dirty="0" smtClean="0">
              <a:solidFill>
                <a:schemeClr val="tx1"/>
              </a:solidFill>
            </a:endParaRPr>
          </a:p>
        </p:txBody>
      </p:sp>
      <p:sp>
        <p:nvSpPr>
          <p:cNvPr id="9" name="Rectangle 33"/>
          <p:cNvSpPr>
            <a:spLocks noChangeArrowheads="1"/>
          </p:cNvSpPr>
          <p:nvPr/>
        </p:nvSpPr>
        <p:spPr bwMode="auto">
          <a:xfrm>
            <a:off x="1394998" y="4617032"/>
            <a:ext cx="1880858" cy="1116223"/>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 name="Rectangle 33"/>
          <p:cNvSpPr>
            <a:spLocks noChangeArrowheads="1"/>
          </p:cNvSpPr>
          <p:nvPr/>
        </p:nvSpPr>
        <p:spPr bwMode="auto">
          <a:xfrm>
            <a:off x="5580112" y="3284885"/>
            <a:ext cx="1511300" cy="576262"/>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dirty="0" smtClean="0">
                <a:solidFill>
                  <a:srgbClr val="00B050"/>
                </a:solidFill>
              </a:rPr>
              <a:t>抽出範囲</a:t>
            </a:r>
            <a:endParaRPr lang="ja-JP" altLang="en-US" b="1" dirty="0">
              <a:solidFill>
                <a:srgbClr val="00B050"/>
              </a:solidFill>
            </a:endParaRPr>
          </a:p>
        </p:txBody>
      </p:sp>
      <p:cxnSp>
        <p:nvCxnSpPr>
          <p:cNvPr id="13" name="直線矢印コネクタ 12"/>
          <p:cNvCxnSpPr>
            <a:stCxn id="12" idx="1"/>
            <a:endCxn id="9" idx="3"/>
          </p:cNvCxnSpPr>
          <p:nvPr/>
        </p:nvCxnSpPr>
        <p:spPr>
          <a:xfrm flipH="1">
            <a:off x="3275856" y="3573016"/>
            <a:ext cx="2304256" cy="160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角丸四角形 16"/>
          <p:cNvSpPr/>
          <p:nvPr/>
        </p:nvSpPr>
        <p:spPr>
          <a:xfrm>
            <a:off x="5012738" y="4032042"/>
            <a:ext cx="3456384" cy="68407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変数</a:t>
            </a:r>
            <a:r>
              <a:rPr lang="ja-JP" altLang="en-US" sz="1600" b="1" dirty="0" smtClean="0">
                <a:solidFill>
                  <a:schemeClr val="tx1"/>
                </a:solidFill>
              </a:rPr>
              <a:t>の宣言がスコープの外にある</a:t>
            </a:r>
            <a:endParaRPr kumimoji="1" lang="ja-JP" altLang="en-US" sz="1600" b="1" dirty="0" smtClean="0">
              <a:solidFill>
                <a:schemeClr val="tx1"/>
              </a:solidFill>
            </a:endParaRPr>
          </a:p>
        </p:txBody>
      </p:sp>
      <p:sp>
        <p:nvSpPr>
          <p:cNvPr id="18" name="正方形/長方形 17"/>
          <p:cNvSpPr/>
          <p:nvPr/>
        </p:nvSpPr>
        <p:spPr>
          <a:xfrm>
            <a:off x="4427984" y="5301208"/>
            <a:ext cx="4176464" cy="127819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変数を引数で渡す，抽出先で</a:t>
            </a:r>
            <a:r>
              <a:rPr lang="ja-JP" altLang="en-US" sz="2000" b="1" dirty="0">
                <a:solidFill>
                  <a:schemeClr val="tx1"/>
                </a:solidFill>
              </a:rPr>
              <a:t>変数</a:t>
            </a:r>
            <a:r>
              <a:rPr lang="ja-JP" altLang="en-US" sz="2000" b="1" dirty="0" smtClean="0">
                <a:solidFill>
                  <a:schemeClr val="tx1"/>
                </a:solidFill>
              </a:rPr>
              <a:t>を生成するなどの処理</a:t>
            </a:r>
            <a:endParaRPr kumimoji="1" lang="ja-JP" altLang="en-US" sz="2000" b="1" dirty="0" smtClean="0">
              <a:solidFill>
                <a:schemeClr val="tx1"/>
              </a:solidFill>
            </a:endParaRPr>
          </a:p>
        </p:txBody>
      </p:sp>
    </p:spTree>
    <p:extLst>
      <p:ext uri="{BB962C8B-B14F-4D97-AF65-F5344CB8AC3E}">
        <p14:creationId xmlns:p14="http://schemas.microsoft.com/office/powerpoint/2010/main" val="20634739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52400"/>
            <a:ext cx="8507288" cy="990600"/>
          </a:xfrm>
        </p:spPr>
        <p:txBody>
          <a:bodyPr>
            <a:normAutofit/>
          </a:bodyPr>
          <a:lstStyle/>
          <a:p>
            <a:r>
              <a:rPr kumimoji="1" lang="ja-JP" altLang="en-US" sz="2800" dirty="0" smtClean="0"/>
              <a:t>メソッド抽出の際に必要となる</a:t>
            </a:r>
            <a:r>
              <a:rPr lang="ja-JP" altLang="en-US" sz="2800" dirty="0" smtClean="0"/>
              <a:t>戻り値</a:t>
            </a:r>
            <a:r>
              <a:rPr kumimoji="1" lang="ja-JP" altLang="en-US" sz="2800" dirty="0" smtClean="0"/>
              <a:t>の数</a:t>
            </a:r>
            <a:endParaRPr kumimoji="1" lang="ja-JP" altLang="en-US" sz="2800"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11</a:t>
            </a:fld>
            <a:endParaRPr kumimoji="1" lang="ja-JP" altLang="en-US" dirty="0">
              <a:solidFill>
                <a:srgbClr val="464653"/>
              </a:solidFill>
            </a:endParaRPr>
          </a:p>
        </p:txBody>
      </p:sp>
      <p:sp>
        <p:nvSpPr>
          <p:cNvPr id="4" name="コンテンツ プレースホルダー 3"/>
          <p:cNvSpPr>
            <a:spLocks noGrp="1"/>
          </p:cNvSpPr>
          <p:nvPr>
            <p:ph sz="quarter" idx="1"/>
          </p:nvPr>
        </p:nvSpPr>
        <p:spPr>
          <a:xfrm>
            <a:off x="457200" y="1268760"/>
            <a:ext cx="8229600" cy="4937760"/>
          </a:xfrm>
        </p:spPr>
        <p:txBody>
          <a:bodyPr/>
          <a:lstStyle/>
          <a:p>
            <a:r>
              <a:rPr lang="ja-JP" altLang="en-US" dirty="0"/>
              <a:t>戻り値と</a:t>
            </a:r>
            <a:r>
              <a:rPr lang="ja-JP" altLang="en-US" dirty="0" smtClean="0"/>
              <a:t>なる変数，</a:t>
            </a:r>
            <a:r>
              <a:rPr kumimoji="1" lang="ja-JP" altLang="en-US" dirty="0" smtClean="0"/>
              <a:t>オブジェクトの数が</a:t>
            </a:r>
            <a:r>
              <a:rPr kumimoji="1" lang="en-US" altLang="ja-JP" dirty="0" smtClean="0"/>
              <a:t>0</a:t>
            </a:r>
            <a:r>
              <a:rPr kumimoji="1" lang="ja-JP" altLang="en-US" dirty="0" err="1" smtClean="0"/>
              <a:t>なのか</a:t>
            </a:r>
            <a:r>
              <a:rPr kumimoji="1" lang="en-US" altLang="ja-JP" dirty="0" smtClean="0"/>
              <a:t>1</a:t>
            </a:r>
            <a:r>
              <a:rPr kumimoji="1" lang="ja-JP" altLang="en-US" dirty="0" err="1" smtClean="0"/>
              <a:t>なのか</a:t>
            </a:r>
            <a:r>
              <a:rPr kumimoji="1" lang="ja-JP" altLang="en-US" dirty="0" smtClean="0"/>
              <a:t>複数なのかで分類する</a:t>
            </a:r>
            <a:endParaRPr kumimoji="1" lang="en-US" altLang="ja-JP" dirty="0" smtClean="0"/>
          </a:p>
          <a:p>
            <a:endParaRPr lang="en-US" altLang="ja-JP" dirty="0"/>
          </a:p>
          <a:p>
            <a:r>
              <a:rPr kumimoji="1" lang="ja-JP" altLang="en-US" dirty="0" smtClean="0"/>
              <a:t>もし</a:t>
            </a:r>
            <a:r>
              <a:rPr lang="ja-JP" altLang="en-US" dirty="0"/>
              <a:t>戻り値と</a:t>
            </a:r>
            <a:r>
              <a:rPr lang="ja-JP" altLang="en-US" dirty="0" smtClean="0"/>
              <a:t>なる変数，</a:t>
            </a:r>
            <a:r>
              <a:rPr kumimoji="1" lang="ja-JP" altLang="en-US" dirty="0" smtClean="0"/>
              <a:t>オブジェクトが複数であれば，メソッドとして抽出することは難しい</a:t>
            </a:r>
            <a:endParaRPr kumimoji="1" lang="ja-JP" altLang="en-US" dirty="0"/>
          </a:p>
        </p:txBody>
      </p:sp>
      <p:sp>
        <p:nvSpPr>
          <p:cNvPr id="5" name="AutoShape 32"/>
          <p:cNvSpPr>
            <a:spLocks noChangeArrowheads="1"/>
          </p:cNvSpPr>
          <p:nvPr/>
        </p:nvSpPr>
        <p:spPr bwMode="auto">
          <a:xfrm flipV="1">
            <a:off x="5795565" y="3610099"/>
            <a:ext cx="1944687" cy="1798638"/>
          </a:xfrm>
          <a:prstGeom prst="foldedCorner">
            <a:avLst>
              <a:gd name="adj" fmla="val 12500"/>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b"/>
          <a:lstStyle/>
          <a:p>
            <a:r>
              <a:rPr lang="en-US" altLang="ja-JP" sz="2000" dirty="0"/>
              <a:t>…</a:t>
            </a:r>
          </a:p>
          <a:p>
            <a:r>
              <a:rPr lang="en-US" altLang="ja-JP" sz="2000" dirty="0"/>
              <a:t>a = base();</a:t>
            </a:r>
          </a:p>
          <a:p>
            <a:r>
              <a:rPr lang="en-US" altLang="ja-JP" sz="2000" dirty="0"/>
              <a:t>b = a*rate();</a:t>
            </a:r>
          </a:p>
          <a:p>
            <a:r>
              <a:rPr lang="en-US" altLang="ja-JP" sz="2000" dirty="0"/>
              <a:t>c = cost();</a:t>
            </a:r>
          </a:p>
          <a:p>
            <a:r>
              <a:rPr lang="en-US" altLang="ja-JP" sz="2000" dirty="0" err="1"/>
              <a:t>calc</a:t>
            </a:r>
            <a:r>
              <a:rPr lang="en-US" altLang="ja-JP" sz="2000" dirty="0"/>
              <a:t>(a, b, c);</a:t>
            </a:r>
          </a:p>
          <a:p>
            <a:r>
              <a:rPr lang="en-US" altLang="ja-JP" sz="2000" dirty="0"/>
              <a:t>return;</a:t>
            </a:r>
          </a:p>
        </p:txBody>
      </p:sp>
      <p:sp>
        <p:nvSpPr>
          <p:cNvPr id="6" name="Rectangle 33"/>
          <p:cNvSpPr>
            <a:spLocks noChangeArrowheads="1"/>
          </p:cNvSpPr>
          <p:nvPr/>
        </p:nvSpPr>
        <p:spPr bwMode="auto">
          <a:xfrm>
            <a:off x="5795565" y="4221287"/>
            <a:ext cx="1511300" cy="576262"/>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 name="角丸四角形 6"/>
          <p:cNvSpPr/>
          <p:nvPr/>
        </p:nvSpPr>
        <p:spPr>
          <a:xfrm>
            <a:off x="1547664" y="4939606"/>
            <a:ext cx="3096344" cy="100811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複数の変数を返すので抽出は困難</a:t>
            </a:r>
          </a:p>
        </p:txBody>
      </p:sp>
      <p:cxnSp>
        <p:nvCxnSpPr>
          <p:cNvPr id="8" name="直線矢印コネクタ 7"/>
          <p:cNvCxnSpPr>
            <a:stCxn id="7" idx="0"/>
            <a:endCxn id="6" idx="1"/>
          </p:cNvCxnSpPr>
          <p:nvPr/>
        </p:nvCxnSpPr>
        <p:spPr>
          <a:xfrm flipV="1">
            <a:off x="3095836" y="4509418"/>
            <a:ext cx="2699729" cy="4301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33"/>
          <p:cNvSpPr>
            <a:spLocks noChangeArrowheads="1"/>
          </p:cNvSpPr>
          <p:nvPr/>
        </p:nvSpPr>
        <p:spPr bwMode="auto">
          <a:xfrm>
            <a:off x="2555776" y="3645025"/>
            <a:ext cx="1511300" cy="576262"/>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dirty="0" smtClean="0">
                <a:solidFill>
                  <a:srgbClr val="00B050"/>
                </a:solidFill>
              </a:rPr>
              <a:t>抽出範囲</a:t>
            </a:r>
            <a:endParaRPr lang="ja-JP" altLang="en-US" b="1" dirty="0">
              <a:solidFill>
                <a:srgbClr val="00B050"/>
              </a:solidFill>
            </a:endParaRPr>
          </a:p>
        </p:txBody>
      </p:sp>
      <p:cxnSp>
        <p:nvCxnSpPr>
          <p:cNvPr id="16" name="直線矢印コネクタ 15"/>
          <p:cNvCxnSpPr>
            <a:stCxn id="14" idx="3"/>
            <a:endCxn id="6" idx="1"/>
          </p:cNvCxnSpPr>
          <p:nvPr/>
        </p:nvCxnSpPr>
        <p:spPr>
          <a:xfrm>
            <a:off x="4067076" y="3933156"/>
            <a:ext cx="1728489" cy="5762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2710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コードクローンの分類と詳細化</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12</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lang="ja-JP" altLang="en-US" dirty="0"/>
              <a:t>パターンの適用状況を詳細化することで，修正手順を明確化する</a:t>
            </a:r>
            <a:endParaRPr lang="en-US" altLang="ja-JP" dirty="0"/>
          </a:p>
          <a:p>
            <a:pPr lvl="1"/>
            <a:r>
              <a:rPr lang="ja-JP" altLang="en-US" dirty="0" smtClean="0"/>
              <a:t>修正する対象の明確化</a:t>
            </a:r>
            <a:endParaRPr lang="en-US" altLang="ja-JP" dirty="0" smtClean="0"/>
          </a:p>
          <a:p>
            <a:pPr lvl="2"/>
            <a:r>
              <a:rPr lang="ja-JP" altLang="en-US" dirty="0" smtClean="0"/>
              <a:t>コードの差異</a:t>
            </a:r>
            <a:endParaRPr lang="en-US" altLang="ja-JP" dirty="0" smtClean="0"/>
          </a:p>
          <a:p>
            <a:pPr lvl="2"/>
            <a:r>
              <a:rPr lang="ja-JP" altLang="en-US" dirty="0"/>
              <a:t>スコープ外</a:t>
            </a:r>
            <a:r>
              <a:rPr lang="ja-JP" altLang="en-US" dirty="0" smtClean="0"/>
              <a:t>のオブジェクト</a:t>
            </a:r>
            <a:endParaRPr lang="en-US" altLang="ja-JP" dirty="0"/>
          </a:p>
          <a:p>
            <a:endParaRPr lang="en-US" altLang="ja-JP" dirty="0" smtClean="0"/>
          </a:p>
          <a:p>
            <a:r>
              <a:rPr lang="ja-JP" altLang="en-US" dirty="0" smtClean="0"/>
              <a:t>前述の</a:t>
            </a:r>
            <a:r>
              <a:rPr lang="ja-JP" altLang="en-US" dirty="0"/>
              <a:t>分類によってコードクローンを</a:t>
            </a:r>
            <a:r>
              <a:rPr lang="ja-JP" altLang="en-US" dirty="0" smtClean="0"/>
              <a:t>分類</a:t>
            </a:r>
            <a:endParaRPr lang="en-US" altLang="ja-JP" dirty="0" smtClean="0"/>
          </a:p>
          <a:p>
            <a:pPr lvl="1"/>
            <a:r>
              <a:rPr lang="ja-JP" altLang="en-US" dirty="0" smtClean="0"/>
              <a:t>各分類に対応した手順を考案し，問題なく抽出，もしくは抽出できないものを分類する</a:t>
            </a:r>
            <a:endParaRPr lang="en-US" altLang="ja-JP" dirty="0" smtClean="0"/>
          </a:p>
          <a:p>
            <a:endParaRPr lang="en-US" altLang="ja-JP" dirty="0"/>
          </a:p>
          <a:p>
            <a:endParaRPr kumimoji="1" lang="ja-JP" altLang="en-US" dirty="0"/>
          </a:p>
        </p:txBody>
      </p:sp>
    </p:spTree>
    <p:extLst>
      <p:ext uri="{BB962C8B-B14F-4D97-AF65-F5344CB8AC3E}">
        <p14:creationId xmlns:p14="http://schemas.microsoft.com/office/powerpoint/2010/main" val="216340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本研究の提案内容</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13</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コードクローンの分類の一つを用いてリファクタリングパターンを提案する</a:t>
            </a:r>
            <a:endParaRPr kumimoji="1" lang="en-US" altLang="ja-JP" dirty="0" smtClean="0"/>
          </a:p>
          <a:p>
            <a:endParaRPr lang="en-US" altLang="ja-JP" dirty="0"/>
          </a:p>
          <a:p>
            <a:r>
              <a:rPr kumimoji="1" lang="ja-JP" altLang="en-US" dirty="0" smtClean="0"/>
              <a:t>従来のリファクタリングにおいては，コードクローンを取り除く際の修正を開発者自らが考えて行っていた</a:t>
            </a:r>
            <a:endParaRPr kumimoji="1" lang="en-US" altLang="ja-JP" dirty="0" smtClean="0"/>
          </a:p>
          <a:p>
            <a:endParaRPr lang="en-US" altLang="ja-JP" dirty="0"/>
          </a:p>
          <a:p>
            <a:r>
              <a:rPr kumimoji="1" lang="ja-JP" altLang="en-US" dirty="0" smtClean="0"/>
              <a:t>リファクタ</a:t>
            </a:r>
            <a:r>
              <a:rPr lang="ja-JP" altLang="en-US" dirty="0" smtClean="0"/>
              <a:t>リングパターンを提案することで，パターンの状況に合うコードクローンの修正を容易に</a:t>
            </a:r>
            <a:endParaRPr kumimoji="1" lang="ja-JP" altLang="en-US" dirty="0"/>
          </a:p>
        </p:txBody>
      </p:sp>
    </p:spTree>
    <p:extLst>
      <p:ext uri="{BB962C8B-B14F-4D97-AF65-F5344CB8AC3E}">
        <p14:creationId xmlns:p14="http://schemas.microsoft.com/office/powerpoint/2010/main" val="448939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提案したパターン</a:t>
            </a:r>
            <a:endParaRPr kumimoji="1" lang="ja-JP" altLang="en-US" dirty="0"/>
          </a:p>
        </p:txBody>
      </p:sp>
      <p:sp>
        <p:nvSpPr>
          <p:cNvPr id="3" name="コンテンツ プレースホルダ 2"/>
          <p:cNvSpPr>
            <a:spLocks noGrp="1"/>
          </p:cNvSpPr>
          <p:nvPr>
            <p:ph sz="quarter" idx="1"/>
          </p:nvPr>
        </p:nvSpPr>
        <p:spPr/>
        <p:txBody>
          <a:bodyPr>
            <a:normAutofit fontScale="85000" lnSpcReduction="20000"/>
          </a:bodyPr>
          <a:lstStyle/>
          <a:p>
            <a:pPr lvl="1"/>
            <a:r>
              <a:rPr lang="ja-JP" altLang="en-US" dirty="0" smtClean="0"/>
              <a:t>要約</a:t>
            </a:r>
            <a:endParaRPr lang="en-US" altLang="ja-JP" dirty="0" smtClean="0"/>
          </a:p>
          <a:p>
            <a:pPr lvl="2"/>
            <a:r>
              <a:rPr lang="ja-JP" altLang="en-US" dirty="0" smtClean="0"/>
              <a:t>ユーザ記述データ，定数を差異に持つ</a:t>
            </a:r>
            <a:endParaRPr lang="en-US" altLang="ja-JP" dirty="0" smtClean="0"/>
          </a:p>
          <a:p>
            <a:pPr lvl="2"/>
            <a:r>
              <a:rPr lang="ja-JP" altLang="en-US" dirty="0" smtClean="0"/>
              <a:t>兄弟クラス間クローンを親クラスに引き上げ</a:t>
            </a:r>
            <a:endParaRPr lang="en-US" altLang="ja-JP" dirty="0" smtClean="0"/>
          </a:p>
          <a:p>
            <a:pPr lvl="1"/>
            <a:r>
              <a:rPr lang="ja-JP" altLang="en-US" dirty="0" smtClean="0"/>
              <a:t>状況</a:t>
            </a:r>
            <a:endParaRPr lang="en-US" altLang="ja-JP" dirty="0" smtClean="0"/>
          </a:p>
          <a:p>
            <a:pPr lvl="2"/>
            <a:r>
              <a:rPr lang="ja-JP" altLang="en-US" dirty="0" smtClean="0"/>
              <a:t>差異</a:t>
            </a:r>
            <a:endParaRPr lang="en-US" altLang="ja-JP" dirty="0" smtClean="0"/>
          </a:p>
          <a:p>
            <a:pPr lvl="3"/>
            <a:r>
              <a:rPr lang="ja-JP" altLang="en-US" dirty="0" smtClean="0"/>
              <a:t>上記の差異</a:t>
            </a:r>
            <a:endParaRPr lang="en-US" altLang="ja-JP" dirty="0" smtClean="0"/>
          </a:p>
          <a:p>
            <a:pPr lvl="2"/>
            <a:r>
              <a:rPr lang="ja-JP" altLang="en-US" dirty="0" smtClean="0"/>
              <a:t>位置</a:t>
            </a:r>
            <a:endParaRPr lang="en-US" altLang="ja-JP" dirty="0" smtClean="0"/>
          </a:p>
          <a:p>
            <a:pPr lvl="3"/>
            <a:r>
              <a:rPr lang="ja-JP" altLang="en-US" dirty="0" smtClean="0"/>
              <a:t>兄弟クラス間クローン</a:t>
            </a:r>
            <a:endParaRPr lang="en-US" altLang="ja-JP" dirty="0" smtClean="0"/>
          </a:p>
          <a:p>
            <a:pPr lvl="2"/>
            <a:r>
              <a:rPr lang="ja-JP" altLang="en-US" dirty="0" smtClean="0"/>
              <a:t>クローン部の長さ</a:t>
            </a:r>
            <a:endParaRPr lang="en-US" altLang="ja-JP" dirty="0" smtClean="0"/>
          </a:p>
          <a:p>
            <a:pPr lvl="3"/>
            <a:r>
              <a:rPr lang="ja-JP" altLang="en-US" dirty="0" smtClean="0"/>
              <a:t>ブロック</a:t>
            </a:r>
            <a:endParaRPr lang="en-US" altLang="ja-JP" dirty="0" smtClean="0"/>
          </a:p>
          <a:p>
            <a:pPr lvl="2"/>
            <a:r>
              <a:rPr lang="ja-JP" altLang="en-US" dirty="0" smtClean="0"/>
              <a:t>メソッド抽出の際に必要となるオブジェクトの種類</a:t>
            </a:r>
            <a:endParaRPr lang="en-US" altLang="ja-JP" dirty="0" smtClean="0"/>
          </a:p>
          <a:p>
            <a:pPr lvl="3"/>
            <a:r>
              <a:rPr lang="ja-JP" altLang="en-US" dirty="0" smtClean="0"/>
              <a:t>引数の権限</a:t>
            </a:r>
            <a:r>
              <a:rPr lang="en-US" altLang="ja-JP" dirty="0" smtClean="0"/>
              <a:t>:private</a:t>
            </a:r>
          </a:p>
          <a:p>
            <a:pPr lvl="2"/>
            <a:r>
              <a:rPr lang="ja-JP" altLang="en-US" dirty="0" smtClean="0"/>
              <a:t>メソッド抽出の際に戻り値となるオブジェクトの数</a:t>
            </a:r>
            <a:endParaRPr lang="en-US" altLang="ja-JP" dirty="0"/>
          </a:p>
          <a:p>
            <a:pPr lvl="3"/>
            <a:r>
              <a:rPr lang="en-US" altLang="ja-JP" dirty="0" smtClean="0"/>
              <a:t>0</a:t>
            </a:r>
            <a:r>
              <a:rPr lang="ja-JP" altLang="en-US" dirty="0" err="1" smtClean="0"/>
              <a:t>，</a:t>
            </a:r>
            <a:r>
              <a:rPr lang="ja-JP" altLang="en-US" dirty="0" smtClean="0"/>
              <a:t>もしくは</a:t>
            </a:r>
            <a:r>
              <a:rPr lang="en-US" altLang="ja-JP" dirty="0" smtClean="0"/>
              <a:t>1</a:t>
            </a:r>
          </a:p>
          <a:p>
            <a:pPr lvl="2"/>
            <a:r>
              <a:rPr lang="ja-JP" altLang="en-US" dirty="0" smtClean="0"/>
              <a:t>制御構造要素</a:t>
            </a:r>
            <a:endParaRPr lang="en-US" altLang="ja-JP" dirty="0" smtClean="0"/>
          </a:p>
          <a:p>
            <a:pPr lvl="3"/>
            <a:r>
              <a:rPr lang="ja-JP" altLang="en-US" dirty="0" smtClean="0"/>
              <a:t>なし</a:t>
            </a:r>
            <a:endParaRPr lang="en-US" altLang="ja-JP" dirty="0" smtClean="0"/>
          </a:p>
          <a:p>
            <a:pPr lvl="2"/>
            <a:r>
              <a:rPr lang="en-US" altLang="ja-JP" dirty="0" err="1" smtClean="0"/>
              <a:t>Instanceof</a:t>
            </a:r>
            <a:r>
              <a:rPr lang="ja-JP" altLang="en-US" dirty="0" smtClean="0"/>
              <a:t>演算子</a:t>
            </a:r>
            <a:endParaRPr lang="en-US" altLang="ja-JP" dirty="0" smtClean="0"/>
          </a:p>
          <a:p>
            <a:pPr lvl="3"/>
            <a:r>
              <a:rPr lang="ja-JP" altLang="en-US" dirty="0" smtClean="0"/>
              <a:t>なし</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9A22E84F-3A95-451D-8782-DE8511DF207C}" type="slidenum">
              <a:rPr kumimoji="1" lang="ja-JP" altLang="en-US" smtClean="0">
                <a:solidFill>
                  <a:srgbClr val="464653"/>
                </a:solidFill>
              </a:rPr>
              <a:pPr/>
              <a:t>14</a:t>
            </a:fld>
            <a:endParaRPr kumimoji="1" lang="ja-JP" altLang="en-US">
              <a:solidFill>
                <a:srgbClr val="464653"/>
              </a:solidFill>
            </a:endParaRPr>
          </a:p>
        </p:txBody>
      </p:sp>
      <p:sp>
        <p:nvSpPr>
          <p:cNvPr id="7" name="円/楕円 6"/>
          <p:cNvSpPr/>
          <p:nvPr/>
        </p:nvSpPr>
        <p:spPr>
          <a:xfrm>
            <a:off x="6012160" y="980728"/>
            <a:ext cx="2808312" cy="4176464"/>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リファクタリングパターンは，</a:t>
            </a:r>
            <a:endParaRPr kumimoji="1" lang="en-US" altLang="ja-JP" sz="2000" dirty="0" smtClean="0">
              <a:solidFill>
                <a:schemeClr val="tx1"/>
              </a:solidFill>
            </a:endParaRPr>
          </a:p>
          <a:p>
            <a:pPr>
              <a:buFont typeface="Arial" pitchFamily="34" charset="0"/>
              <a:buChar char="•"/>
            </a:pPr>
            <a:r>
              <a:rPr kumimoji="1" lang="ja-JP" altLang="en-US" sz="2000" dirty="0" smtClean="0">
                <a:solidFill>
                  <a:schemeClr val="tx1"/>
                </a:solidFill>
              </a:rPr>
              <a:t>状況</a:t>
            </a:r>
            <a:endParaRPr kumimoji="1" lang="en-US" altLang="ja-JP" sz="2000" dirty="0" smtClean="0">
              <a:solidFill>
                <a:schemeClr val="tx1"/>
              </a:solidFill>
            </a:endParaRPr>
          </a:p>
          <a:p>
            <a:pPr>
              <a:buFont typeface="Arial" pitchFamily="34" charset="0"/>
              <a:buChar char="•"/>
            </a:pPr>
            <a:r>
              <a:rPr kumimoji="1" lang="ja-JP" altLang="en-US" sz="2000" dirty="0" smtClean="0">
                <a:solidFill>
                  <a:schemeClr val="tx1"/>
                </a:solidFill>
              </a:rPr>
              <a:t>手順</a:t>
            </a:r>
            <a:endParaRPr kumimoji="1" lang="en-US" altLang="ja-JP" sz="2000" dirty="0" smtClean="0">
              <a:solidFill>
                <a:schemeClr val="tx1"/>
              </a:solidFill>
            </a:endParaRPr>
          </a:p>
          <a:p>
            <a:pPr>
              <a:buFont typeface="Arial" pitchFamily="34" charset="0"/>
              <a:buChar char="•"/>
            </a:pPr>
            <a:r>
              <a:rPr kumimoji="1" lang="ja-JP" altLang="en-US" sz="2000" dirty="0" smtClean="0">
                <a:solidFill>
                  <a:schemeClr val="tx1"/>
                </a:solidFill>
              </a:rPr>
              <a:t>実例</a:t>
            </a:r>
            <a:endParaRPr kumimoji="1" lang="en-US" altLang="ja-JP" sz="2000" dirty="0" smtClean="0">
              <a:solidFill>
                <a:schemeClr val="tx1"/>
              </a:solidFill>
            </a:endParaRPr>
          </a:p>
          <a:p>
            <a:r>
              <a:rPr kumimoji="1" lang="ja-JP" altLang="en-US" sz="2000" dirty="0" smtClean="0">
                <a:solidFill>
                  <a:schemeClr val="tx1"/>
                </a:solidFill>
              </a:rPr>
              <a:t>からなる文章で記述される</a:t>
            </a:r>
            <a:endParaRPr kumimoji="1" lang="ja-JP" altLang="en-US" sz="20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15</a:t>
            </a:fld>
            <a:endParaRPr kumimoji="1" lang="ja-JP" altLang="en-US">
              <a:solidFill>
                <a:srgbClr val="464653"/>
              </a:solidFill>
            </a:endParaRPr>
          </a:p>
        </p:txBody>
      </p:sp>
      <p:sp>
        <p:nvSpPr>
          <p:cNvPr id="5" name="メモ 4"/>
          <p:cNvSpPr/>
          <p:nvPr/>
        </p:nvSpPr>
        <p:spPr>
          <a:xfrm>
            <a:off x="251520" y="232616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7" name="角丸四角形 6"/>
          <p:cNvSpPr/>
          <p:nvPr/>
        </p:nvSpPr>
        <p:spPr>
          <a:xfrm>
            <a:off x="2915816" y="188640"/>
            <a:ext cx="3456384" cy="98072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以下の</a:t>
            </a:r>
            <a:r>
              <a:rPr lang="en-US" altLang="ja-JP" dirty="0">
                <a:solidFill>
                  <a:schemeClr val="tx1"/>
                </a:solidFill>
              </a:rPr>
              <a:t>2</a:t>
            </a:r>
            <a:r>
              <a:rPr lang="ja-JP" altLang="en-US" dirty="0" err="1">
                <a:solidFill>
                  <a:schemeClr val="tx1"/>
                </a:solidFill>
              </a:rPr>
              <a:t>つの</a:t>
            </a:r>
            <a:r>
              <a:rPr lang="ja-JP" altLang="en-US" dirty="0">
                <a:solidFill>
                  <a:schemeClr val="tx1"/>
                </a:solidFill>
              </a:rPr>
              <a:t>コードは兄弟クラス間のクローンである</a:t>
            </a:r>
          </a:p>
        </p:txBody>
      </p:sp>
      <p:sp>
        <p:nvSpPr>
          <p:cNvPr id="11" name="円形吹き出し 10"/>
          <p:cNvSpPr/>
          <p:nvPr/>
        </p:nvSpPr>
        <p:spPr>
          <a:xfrm>
            <a:off x="3626349" y="4686372"/>
            <a:ext cx="2088232" cy="1260720"/>
          </a:xfrm>
          <a:prstGeom prst="wedgeEllipseCallout">
            <a:avLst>
              <a:gd name="adj1" fmla="val -67203"/>
              <a:gd name="adj2" fmla="val -7426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smtClean="0">
              <a:solidFill>
                <a:schemeClr val="tx1"/>
              </a:solidFill>
            </a:endParaRPr>
          </a:p>
        </p:txBody>
      </p:sp>
      <p:sp>
        <p:nvSpPr>
          <p:cNvPr id="15" name="円形吹き出し 14"/>
          <p:cNvSpPr/>
          <p:nvPr/>
        </p:nvSpPr>
        <p:spPr>
          <a:xfrm>
            <a:off x="827584" y="4238800"/>
            <a:ext cx="2088232" cy="1260720"/>
          </a:xfrm>
          <a:prstGeom prst="wedgeEllipseCallout">
            <a:avLst>
              <a:gd name="adj1" fmla="val 45979"/>
              <a:gd name="adj2" fmla="val -7069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顧客番号のセット</a:t>
            </a:r>
            <a:endParaRPr kumimoji="1" lang="ja-JP" altLang="en-US" b="1" dirty="0" smtClean="0">
              <a:solidFill>
                <a:schemeClr val="tx1"/>
              </a:solidFill>
            </a:endParaRPr>
          </a:p>
        </p:txBody>
      </p:sp>
      <p:sp>
        <p:nvSpPr>
          <p:cNvPr id="17" name="メモ 16"/>
          <p:cNvSpPr/>
          <p:nvPr/>
        </p:nvSpPr>
        <p:spPr>
          <a:xfrm>
            <a:off x="4670465" y="2313456"/>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4" name="円形吹き出し 13"/>
          <p:cNvSpPr/>
          <p:nvPr/>
        </p:nvSpPr>
        <p:spPr>
          <a:xfrm>
            <a:off x="6372200" y="1484784"/>
            <a:ext cx="2088232" cy="1260720"/>
          </a:xfrm>
          <a:prstGeom prst="wedgeEllipseCallout">
            <a:avLst>
              <a:gd name="adj1" fmla="val -10522"/>
              <a:gd name="adj2" fmla="val 110926"/>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顧客名のセット</a:t>
            </a:r>
            <a:endParaRPr kumimoji="1" lang="ja-JP" altLang="en-US" b="1" dirty="0" smtClean="0">
              <a:solidFill>
                <a:schemeClr val="tx1"/>
              </a:solidFill>
            </a:endParaRPr>
          </a:p>
        </p:txBody>
      </p:sp>
      <p:sp>
        <p:nvSpPr>
          <p:cNvPr id="16" name="円形吹き出し 15"/>
          <p:cNvSpPr/>
          <p:nvPr/>
        </p:nvSpPr>
        <p:spPr>
          <a:xfrm>
            <a:off x="7596336" y="3974599"/>
            <a:ext cx="2088232" cy="1260720"/>
          </a:xfrm>
          <a:prstGeom prst="wedgeEllipseCallout">
            <a:avLst>
              <a:gd name="adj1" fmla="val -42994"/>
              <a:gd name="adj2" fmla="val -55828"/>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顧客番号のセット</a:t>
            </a:r>
            <a:endParaRPr kumimoji="1" lang="ja-JP" altLang="en-US" b="1" dirty="0" smtClean="0">
              <a:solidFill>
                <a:schemeClr val="tx1"/>
              </a:solidFill>
            </a:endParaRPr>
          </a:p>
        </p:txBody>
      </p:sp>
      <p:sp>
        <p:nvSpPr>
          <p:cNvPr id="12" name="円形吹き出し 11"/>
          <p:cNvSpPr/>
          <p:nvPr/>
        </p:nvSpPr>
        <p:spPr>
          <a:xfrm>
            <a:off x="3666678" y="4686372"/>
            <a:ext cx="2088232" cy="1260720"/>
          </a:xfrm>
          <a:prstGeom prst="wedgeEllipseCallout">
            <a:avLst>
              <a:gd name="adj1" fmla="val 101715"/>
              <a:gd name="adj2" fmla="val -835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差異</a:t>
            </a:r>
          </a:p>
        </p:txBody>
      </p:sp>
      <p:sp>
        <p:nvSpPr>
          <p:cNvPr id="13" name="円形吹き出し 12"/>
          <p:cNvSpPr/>
          <p:nvPr/>
        </p:nvSpPr>
        <p:spPr>
          <a:xfrm>
            <a:off x="2771800" y="1801854"/>
            <a:ext cx="2088232" cy="1260720"/>
          </a:xfrm>
          <a:prstGeom prst="wedgeEllipseCallout">
            <a:avLst>
              <a:gd name="adj1" fmla="val -40972"/>
              <a:gd name="adj2" fmla="val 82319"/>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顧客名のセット</a:t>
            </a:r>
            <a:endParaRPr kumimoji="1" lang="ja-JP" altLang="en-US" b="1" dirty="0" smtClean="0">
              <a:solidFill>
                <a:schemeClr val="tx1"/>
              </a:solidFill>
            </a:endParaRPr>
          </a:p>
        </p:txBody>
      </p:sp>
      <p:sp>
        <p:nvSpPr>
          <p:cNvPr id="10" name="円形吹き出し 9"/>
          <p:cNvSpPr/>
          <p:nvPr/>
        </p:nvSpPr>
        <p:spPr>
          <a:xfrm>
            <a:off x="3456713" y="1169368"/>
            <a:ext cx="2088232" cy="1260720"/>
          </a:xfrm>
          <a:prstGeom prst="wedgeEllipseCallout">
            <a:avLst>
              <a:gd name="adj1" fmla="val -1212"/>
              <a:gd name="adj2" fmla="val 2606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銀行口座のオブジェクト生成</a:t>
            </a:r>
            <a:endParaRPr kumimoji="1" lang="ja-JP" altLang="en-US" b="1"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xit" presetSubtype="0" fill="hold" grpId="1" nodeType="withEffect">
                                  <p:stCondLst>
                                    <p:cond delay="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14"/>
                                        </p:tgtEl>
                                      </p:cBhvr>
                                    </p:animEffect>
                                    <p:set>
                                      <p:cBhvr>
                                        <p:cTn id="26" dur="1" fill="hold">
                                          <p:stCondLst>
                                            <p:cond delay="499"/>
                                          </p:stCondLst>
                                        </p:cTn>
                                        <p:tgtEl>
                                          <p:spTgt spid="14"/>
                                        </p:tgtEl>
                                        <p:attrNameLst>
                                          <p:attrName>style.visibility</p:attrName>
                                        </p:attrNameLst>
                                      </p:cBhvr>
                                      <p:to>
                                        <p:strVal val="hidden"/>
                                      </p:to>
                                    </p:set>
                                  </p:childTnLst>
                                </p:cTn>
                              </p:par>
                              <p:par>
                                <p:cTn id="27" presetID="10"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500"/>
                                        <p:tgtEl>
                                          <p:spTgt spid="12"/>
                                        </p:tgtEl>
                                      </p:cBhvr>
                                    </p:animEffect>
                                  </p:childTnLst>
                                </p:cTn>
                              </p:par>
                              <p:par>
                                <p:cTn id="41" presetID="10" presetClass="exit" presetSubtype="0" fill="hold" grpId="1" nodeType="withEffect">
                                  <p:stCondLst>
                                    <p:cond delay="0"/>
                                  </p:stCondLst>
                                  <p:childTnLst>
                                    <p:animEffect transition="out" filter="fade">
                                      <p:cBhvr>
                                        <p:cTn id="42" dur="500"/>
                                        <p:tgtEl>
                                          <p:spTgt spid="15"/>
                                        </p:tgtEl>
                                      </p:cBhvr>
                                    </p:animEffect>
                                    <p:set>
                                      <p:cBhvr>
                                        <p:cTn id="43" dur="1" fill="hold">
                                          <p:stCondLst>
                                            <p:cond delay="499"/>
                                          </p:stCondLst>
                                        </p:cTn>
                                        <p:tgtEl>
                                          <p:spTgt spid="15"/>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16"/>
                                        </p:tgtEl>
                                      </p:cBhvr>
                                    </p:animEffect>
                                    <p:set>
                                      <p:cBhvr>
                                        <p:cTn id="46"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5" grpId="1" animBg="1"/>
      <p:bldP spid="14" grpId="0" animBg="1"/>
      <p:bldP spid="14" grpId="1" animBg="1"/>
      <p:bldP spid="16" grpId="0" animBg="1"/>
      <p:bldP spid="16" grpId="1" animBg="1"/>
      <p:bldP spid="12" grpId="0" animBg="1"/>
      <p:bldP spid="13" grpId="0" animBg="1"/>
      <p:bldP spid="13" grpId="1" animBg="1"/>
      <p:bldP spid="10" grpId="0" animBg="1"/>
      <p:bldP spid="10"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16</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手順</a:t>
            </a:r>
            <a:r>
              <a:rPr kumimoji="1" lang="en-US" altLang="ja-JP" sz="2400" dirty="0" smtClean="0">
                <a:solidFill>
                  <a:schemeClr val="tx1"/>
                </a:solidFill>
              </a:rPr>
              <a:t>1:</a:t>
            </a:r>
            <a:r>
              <a:rPr kumimoji="1" lang="ja-JP" altLang="en-US" sz="2400" dirty="0" smtClean="0">
                <a:solidFill>
                  <a:schemeClr val="tx1"/>
                </a:solidFill>
              </a:rPr>
              <a:t>親クラスのメソッド宣言</a:t>
            </a:r>
            <a:endParaRPr kumimoji="1" lang="en-US" altLang="ja-JP" sz="2400" dirty="0" smtClean="0">
              <a:solidFill>
                <a:schemeClr val="tx1"/>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121485937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17</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rgbClr val="C00000"/>
              </a:solidFill>
            </a:endParaRPr>
          </a:p>
          <a:p>
            <a:r>
              <a:rPr kumimoji="1" lang="en-US" altLang="ja-JP" sz="2400" dirty="0" smtClean="0">
                <a:solidFill>
                  <a:srgbClr val="C00000"/>
                </a:solidFill>
              </a:rPr>
              <a:t>	</a:t>
            </a:r>
            <a:r>
              <a:rPr kumimoji="1" lang="ja-JP" altLang="en-US" sz="2400" dirty="0" smtClean="0">
                <a:solidFill>
                  <a:srgbClr val="C00000"/>
                </a:solidFill>
              </a:rPr>
              <a:t>手順</a:t>
            </a:r>
            <a:r>
              <a:rPr kumimoji="1" lang="en-US" altLang="ja-JP" sz="2400" dirty="0" smtClean="0">
                <a:solidFill>
                  <a:srgbClr val="C00000"/>
                </a:solidFill>
              </a:rPr>
              <a:t>1-1:</a:t>
            </a:r>
            <a:r>
              <a:rPr kumimoji="1" lang="ja-JP" altLang="en-US" sz="2400" dirty="0" smtClean="0">
                <a:solidFill>
                  <a:srgbClr val="C00000"/>
                </a:solidFill>
              </a:rPr>
              <a:t>　</a:t>
            </a:r>
            <a:r>
              <a:rPr lang="ja-JP" altLang="en-US" sz="2400" dirty="0" smtClean="0">
                <a:solidFill>
                  <a:srgbClr val="C00000"/>
                </a:solidFill>
              </a:rPr>
              <a:t>メソッドの宣言，コンパイル</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3919918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1-1:</a:t>
            </a:r>
            <a:r>
              <a:rPr lang="ja-JP" altLang="en-US" dirty="0" smtClean="0"/>
              <a:t>　メソッドの宣言，コンパイル</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18</a:t>
            </a:fld>
            <a:endParaRPr kumimoji="1" lang="ja-JP" altLang="en-US" dirty="0">
              <a:solidFill>
                <a:srgbClr val="464653"/>
              </a:solidFill>
            </a:endParaRPr>
          </a:p>
        </p:txBody>
      </p:sp>
      <p:sp>
        <p:nvSpPr>
          <p:cNvPr id="10" name="メモ 9"/>
          <p:cNvSpPr/>
          <p:nvPr/>
        </p:nvSpPr>
        <p:spPr>
          <a:xfrm>
            <a:off x="251520" y="292494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1" name="メモ 10"/>
          <p:cNvSpPr/>
          <p:nvPr/>
        </p:nvSpPr>
        <p:spPr>
          <a:xfrm>
            <a:off x="4670465" y="2912236"/>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2" name="メモ 11"/>
          <p:cNvSpPr/>
          <p:nvPr/>
        </p:nvSpPr>
        <p:spPr>
          <a:xfrm>
            <a:off x="2474150" y="1518966"/>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p:txBody>
      </p:sp>
      <p:sp>
        <p:nvSpPr>
          <p:cNvPr id="13" name="円形吹き出し 12"/>
          <p:cNvSpPr/>
          <p:nvPr/>
        </p:nvSpPr>
        <p:spPr>
          <a:xfrm>
            <a:off x="6660232" y="2587620"/>
            <a:ext cx="2016224" cy="1512168"/>
          </a:xfrm>
          <a:prstGeom prst="wedgeEllipseCallout">
            <a:avLst>
              <a:gd name="adj1" fmla="val -69056"/>
              <a:gd name="adj2" fmla="val -12333"/>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親クラスに処理を記述する</a:t>
            </a:r>
          </a:p>
        </p:txBody>
      </p:sp>
    </p:spTree>
    <p:extLst>
      <p:ext uri="{BB962C8B-B14F-4D97-AF65-F5344CB8AC3E}">
        <p14:creationId xmlns:p14="http://schemas.microsoft.com/office/powerpoint/2010/main" val="198434030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1-1:</a:t>
            </a:r>
            <a:r>
              <a:rPr lang="ja-JP" altLang="en-US" dirty="0" smtClean="0"/>
              <a:t>　メソッドの宣言，コンパイル</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19</a:t>
            </a:fld>
            <a:endParaRPr kumimoji="1" lang="ja-JP" altLang="en-US" dirty="0">
              <a:solidFill>
                <a:srgbClr val="464653"/>
              </a:solidFill>
            </a:endParaRPr>
          </a:p>
        </p:txBody>
      </p:sp>
      <p:sp>
        <p:nvSpPr>
          <p:cNvPr id="10" name="メモ 9"/>
          <p:cNvSpPr/>
          <p:nvPr/>
        </p:nvSpPr>
        <p:spPr>
          <a:xfrm>
            <a:off x="251520" y="292494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1" name="メモ 10"/>
          <p:cNvSpPr/>
          <p:nvPr/>
        </p:nvSpPr>
        <p:spPr>
          <a:xfrm>
            <a:off x="4670465" y="2912236"/>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8" name="メモ 7"/>
          <p:cNvSpPr/>
          <p:nvPr/>
        </p:nvSpPr>
        <p:spPr>
          <a:xfrm>
            <a:off x="2468091" y="1366507"/>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latin typeface="Courier New" pitchFamily="49" charset="0"/>
                <a:cs typeface="Courier New" pitchFamily="49" charset="0"/>
              </a:rPr>
              <a:t>void </a:t>
            </a:r>
            <a:r>
              <a:rPr lang="en-US" altLang="ja-JP" sz="2000" dirty="0" err="1" smtClean="0">
                <a:solidFill>
                  <a:schemeClr val="tx1"/>
                </a:solidFill>
                <a:latin typeface="Courier New" pitchFamily="49" charset="0"/>
                <a:cs typeface="Courier New" pitchFamily="49" charset="0"/>
              </a:rPr>
              <a:t>intialAccount</a:t>
            </a:r>
            <a:r>
              <a:rPr lang="en-US" altLang="ja-JP" sz="2000" dirty="0" smtClean="0">
                <a:solidFill>
                  <a:schemeClr val="tx1"/>
                </a:solidFill>
                <a:latin typeface="Courier New" pitchFamily="49" charset="0"/>
                <a:cs typeface="Courier New" pitchFamily="49" charset="0"/>
              </a:rPr>
              <a:t>(){</a:t>
            </a:r>
          </a:p>
          <a:p>
            <a:endParaRPr lang="en-US" altLang="ja-JP" sz="2000" dirty="0">
              <a:solidFill>
                <a:schemeClr val="tx1"/>
              </a:solidFill>
              <a:latin typeface="Courier New" pitchFamily="49" charset="0"/>
              <a:cs typeface="Courier New" pitchFamily="49" charset="0"/>
            </a:endParaRPr>
          </a:p>
          <a:p>
            <a:endParaRPr lang="en-US" altLang="ja-JP" sz="2000" dirty="0" smtClean="0">
              <a:solidFill>
                <a:schemeClr val="tx1"/>
              </a:solidFill>
              <a:latin typeface="Courier New" pitchFamily="49" charset="0"/>
              <a:cs typeface="Courier New" pitchFamily="49" charset="0"/>
            </a:endParaRPr>
          </a:p>
          <a:p>
            <a:endParaRPr lang="en-US" altLang="ja-JP" sz="2000" dirty="0">
              <a:solidFill>
                <a:schemeClr val="tx1"/>
              </a:solidFill>
              <a:latin typeface="Courier New" pitchFamily="49" charset="0"/>
              <a:cs typeface="Courier New" pitchFamily="49" charset="0"/>
            </a:endParaRPr>
          </a:p>
          <a:p>
            <a:endParaRPr lang="en-US" altLang="ja-JP" sz="2000" dirty="0" smtClean="0">
              <a:solidFill>
                <a:schemeClr val="tx1"/>
              </a:solidFill>
              <a:latin typeface="Courier New" pitchFamily="49" charset="0"/>
              <a:cs typeface="Courier New" pitchFamily="49" charset="0"/>
            </a:endParaRPr>
          </a:p>
          <a:p>
            <a:r>
              <a:rPr lang="en-US" altLang="ja-JP" sz="2000" dirty="0">
                <a:solidFill>
                  <a:schemeClr val="tx1"/>
                </a:solidFill>
                <a:latin typeface="Courier New" pitchFamily="49" charset="0"/>
                <a:cs typeface="Courier New" pitchFamily="49" charset="0"/>
              </a:rPr>
              <a:t>}</a:t>
            </a:r>
            <a:endParaRPr lang="en-US" altLang="ja-JP" sz="2000" dirty="0" smtClean="0">
              <a:solidFill>
                <a:schemeClr val="tx1"/>
              </a:solidFill>
              <a:latin typeface="Courier New" pitchFamily="49" charset="0"/>
              <a:cs typeface="Courier New" pitchFamily="49" charset="0"/>
            </a:endParaRPr>
          </a:p>
        </p:txBody>
      </p:sp>
      <p:sp>
        <p:nvSpPr>
          <p:cNvPr id="9" name="円形吹き出し 8"/>
          <p:cNvSpPr/>
          <p:nvPr/>
        </p:nvSpPr>
        <p:spPr>
          <a:xfrm>
            <a:off x="6374771" y="1366388"/>
            <a:ext cx="2736304" cy="2699839"/>
          </a:xfrm>
          <a:prstGeom prst="wedgeEllipseCallout">
            <a:avLst>
              <a:gd name="adj1" fmla="val -84756"/>
              <a:gd name="adj2" fmla="val 576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メソッドの名前はメソッドの役割，処理の内容から決める</a:t>
            </a:r>
          </a:p>
        </p:txBody>
      </p:sp>
      <p:sp>
        <p:nvSpPr>
          <p:cNvPr id="14" name="円形吹き出し 13"/>
          <p:cNvSpPr/>
          <p:nvPr/>
        </p:nvSpPr>
        <p:spPr>
          <a:xfrm>
            <a:off x="12955" y="1905603"/>
            <a:ext cx="2736304" cy="1800200"/>
          </a:xfrm>
          <a:prstGeom prst="wedgeEllipseCallout">
            <a:avLst>
              <a:gd name="adj1" fmla="val 39212"/>
              <a:gd name="adj2" fmla="val -41218"/>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メソッドで返す型は</a:t>
            </a:r>
            <a:r>
              <a:rPr kumimoji="1" lang="en-US" altLang="ja-JP" sz="2000" b="1" dirty="0" smtClean="0">
                <a:solidFill>
                  <a:schemeClr val="tx1"/>
                </a:solidFill>
              </a:rPr>
              <a:t>void</a:t>
            </a:r>
            <a:r>
              <a:rPr kumimoji="1" lang="ja-JP" altLang="en-US" sz="2000" b="1" dirty="0" smtClean="0">
                <a:solidFill>
                  <a:schemeClr val="tx1"/>
                </a:solidFill>
              </a:rPr>
              <a:t>にする</a:t>
            </a:r>
          </a:p>
        </p:txBody>
      </p:sp>
    </p:spTree>
    <p:extLst>
      <p:ext uri="{BB962C8B-B14F-4D97-AF65-F5344CB8AC3E}">
        <p14:creationId xmlns:p14="http://schemas.microsoft.com/office/powerpoint/2010/main" val="283394840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kumimoji="1" lang="en-US" altLang="ja-JP" dirty="0" smtClean="0"/>
              <a:t>	</a:t>
            </a:r>
            <a:endParaRPr kumimoji="1" lang="ja-JP" altLang="en-US" dirty="0"/>
          </a:p>
        </p:txBody>
      </p:sp>
      <p:sp>
        <p:nvSpPr>
          <p:cNvPr id="3" name="スライド番号プレースホルダ 2"/>
          <p:cNvSpPr>
            <a:spLocks noGrp="1"/>
          </p:cNvSpPr>
          <p:nvPr>
            <p:ph type="sldNum" sz="quarter" idx="12"/>
          </p:nvPr>
        </p:nvSpPr>
        <p:spPr>
          <a:xfrm>
            <a:off x="972688" y="5924302"/>
            <a:ext cx="1981200" cy="365760"/>
          </a:xfrm>
        </p:spPr>
        <p:txBody>
          <a:bodyPr/>
          <a:lstStyle/>
          <a:p>
            <a:fld id="{9A22E84F-3A95-451D-8782-DE8511DF207C}" type="slidenum">
              <a:rPr kumimoji="1" lang="ja-JP" altLang="en-US" smtClean="0">
                <a:solidFill>
                  <a:srgbClr val="464653"/>
                </a:solidFill>
              </a:rPr>
              <a:pPr/>
              <a:t>2</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a:bodyPr>
          <a:lstStyle/>
          <a:p>
            <a:r>
              <a:rPr kumimoji="1" lang="ja-JP" altLang="en-US" sz="2800" dirty="0" smtClean="0"/>
              <a:t>ソースコード中のコード片で，同一または類似したコード片を持つもの</a:t>
            </a:r>
            <a:endParaRPr kumimoji="1" lang="en-US" altLang="ja-JP" sz="2800" dirty="0" smtClean="0"/>
          </a:p>
          <a:p>
            <a:pPr lvl="1"/>
            <a:endParaRPr lang="en-US" altLang="ja-JP" sz="2500" dirty="0" smtClean="0"/>
          </a:p>
          <a:p>
            <a:r>
              <a:rPr lang="ja-JP" altLang="en-US" sz="2800" dirty="0" smtClean="0"/>
              <a:t>コード片の修正　</a:t>
            </a:r>
            <a:endParaRPr lang="en-US" altLang="ja-JP" sz="2800" dirty="0" smtClean="0"/>
          </a:p>
          <a:p>
            <a:pPr lvl="1"/>
            <a:r>
              <a:rPr lang="ja-JP" altLang="en-US" sz="2500" dirty="0" smtClean="0"/>
              <a:t>　コードクローンすべてに検討を修正</a:t>
            </a:r>
            <a:endParaRPr lang="en-US" altLang="ja-JP" sz="2500" dirty="0" smtClean="0"/>
          </a:p>
          <a:p>
            <a:endParaRPr lang="en-US" altLang="ja-JP" sz="2800" dirty="0" smtClean="0"/>
          </a:p>
          <a:p>
            <a:endParaRPr kumimoji="1" lang="ja-JP" altLang="en-US" sz="2800" dirty="0"/>
          </a:p>
        </p:txBody>
      </p:sp>
      <p:sp>
        <p:nvSpPr>
          <p:cNvPr id="5" name="AutoShape 4"/>
          <p:cNvSpPr>
            <a:spLocks noChangeArrowheads="1"/>
          </p:cNvSpPr>
          <p:nvPr/>
        </p:nvSpPr>
        <p:spPr bwMode="auto">
          <a:xfrm flipV="1">
            <a:off x="2123157" y="4293418"/>
            <a:ext cx="1728788" cy="1655763"/>
          </a:xfrm>
          <a:prstGeom prst="foldedCorner">
            <a:avLst>
              <a:gd name="adj" fmla="val 12500"/>
            </a:avLst>
          </a:prstGeom>
          <a:solidFill>
            <a:schemeClr val="bg1"/>
          </a:solidFill>
          <a:ln w="9525">
            <a:solidFill>
              <a:schemeClr val="tx1"/>
            </a:solidFill>
            <a:round/>
            <a:headEnd/>
            <a:tailEnd/>
          </a:ln>
          <a:effectLst/>
        </p:spPr>
        <p:txBody>
          <a:bodyPr wrap="none" anchor="ctr"/>
          <a:lstStyle/>
          <a:p>
            <a:endParaRPr lang="ja-JP" altLang="en-US"/>
          </a:p>
        </p:txBody>
      </p:sp>
      <p:sp>
        <p:nvSpPr>
          <p:cNvPr id="6" name="AutoShape 5"/>
          <p:cNvSpPr>
            <a:spLocks noChangeArrowheads="1"/>
          </p:cNvSpPr>
          <p:nvPr/>
        </p:nvSpPr>
        <p:spPr bwMode="auto">
          <a:xfrm flipV="1">
            <a:off x="5364832" y="4364856"/>
            <a:ext cx="1728788" cy="1584325"/>
          </a:xfrm>
          <a:prstGeom prst="foldedCorner">
            <a:avLst>
              <a:gd name="adj" fmla="val 12500"/>
            </a:avLst>
          </a:prstGeom>
          <a:solidFill>
            <a:schemeClr val="bg1"/>
          </a:solidFill>
          <a:ln w="9525">
            <a:solidFill>
              <a:schemeClr val="tx1"/>
            </a:solidFill>
            <a:round/>
            <a:headEnd/>
            <a:tailEnd/>
          </a:ln>
          <a:effectLst/>
        </p:spPr>
        <p:txBody>
          <a:bodyPr wrap="none" anchor="ctr"/>
          <a:lstStyle/>
          <a:p>
            <a:endParaRPr lang="ja-JP" altLang="en-US"/>
          </a:p>
        </p:txBody>
      </p:sp>
      <p:sp>
        <p:nvSpPr>
          <p:cNvPr id="7" name="Rectangle 6"/>
          <p:cNvSpPr>
            <a:spLocks noChangeArrowheads="1"/>
          </p:cNvSpPr>
          <p:nvPr/>
        </p:nvSpPr>
        <p:spPr bwMode="auto">
          <a:xfrm>
            <a:off x="2196182" y="4653781"/>
            <a:ext cx="1584325" cy="360362"/>
          </a:xfrm>
          <a:prstGeom prst="rect">
            <a:avLst/>
          </a:prstGeom>
          <a:solidFill>
            <a:srgbClr val="99CCFF"/>
          </a:solidFill>
          <a:ln w="9525">
            <a:solidFill>
              <a:schemeClr val="tx1"/>
            </a:solidFill>
            <a:miter lim="800000"/>
            <a:headEnd/>
            <a:tailEnd/>
          </a:ln>
          <a:effectLst/>
        </p:spPr>
        <p:txBody>
          <a:bodyPr wrap="none" anchor="ctr"/>
          <a:lstStyle/>
          <a:p>
            <a:endParaRPr lang="ja-JP" altLang="en-US"/>
          </a:p>
        </p:txBody>
      </p:sp>
      <p:sp>
        <p:nvSpPr>
          <p:cNvPr id="8" name="Rectangle 7"/>
          <p:cNvSpPr>
            <a:spLocks noChangeArrowheads="1"/>
          </p:cNvSpPr>
          <p:nvPr/>
        </p:nvSpPr>
        <p:spPr bwMode="auto">
          <a:xfrm>
            <a:off x="3131220" y="4869681"/>
            <a:ext cx="649287" cy="142875"/>
          </a:xfrm>
          <a:prstGeom prst="rect">
            <a:avLst/>
          </a:prstGeom>
          <a:solidFill>
            <a:schemeClr val="bg1"/>
          </a:solidFill>
          <a:ln w="9525">
            <a:solidFill>
              <a:schemeClr val="bg1"/>
            </a:solidFill>
            <a:miter lim="800000"/>
            <a:headEnd/>
            <a:tailEnd/>
          </a:ln>
          <a:effectLst/>
        </p:spPr>
        <p:txBody>
          <a:bodyPr wrap="none" anchor="ctr"/>
          <a:lstStyle/>
          <a:p>
            <a:endParaRPr lang="ja-JP" altLang="en-US"/>
          </a:p>
        </p:txBody>
      </p:sp>
      <p:sp>
        <p:nvSpPr>
          <p:cNvPr id="9" name="Line 8"/>
          <p:cNvSpPr>
            <a:spLocks noChangeShapeType="1"/>
          </p:cNvSpPr>
          <p:nvPr/>
        </p:nvSpPr>
        <p:spPr bwMode="auto">
          <a:xfrm flipV="1">
            <a:off x="3131220" y="4869681"/>
            <a:ext cx="1587" cy="142875"/>
          </a:xfrm>
          <a:prstGeom prst="line">
            <a:avLst/>
          </a:prstGeom>
          <a:noFill/>
          <a:ln w="9525">
            <a:solidFill>
              <a:schemeClr val="tx1"/>
            </a:solidFill>
            <a:round/>
            <a:headEnd/>
            <a:tailEnd/>
          </a:ln>
          <a:effectLst/>
        </p:spPr>
        <p:txBody>
          <a:bodyPr/>
          <a:lstStyle/>
          <a:p>
            <a:endParaRPr lang="ja-JP" altLang="en-US"/>
          </a:p>
        </p:txBody>
      </p:sp>
      <p:sp>
        <p:nvSpPr>
          <p:cNvPr id="10" name="Line 9"/>
          <p:cNvSpPr>
            <a:spLocks noChangeShapeType="1"/>
          </p:cNvSpPr>
          <p:nvPr/>
        </p:nvSpPr>
        <p:spPr bwMode="auto">
          <a:xfrm>
            <a:off x="3131220" y="4869681"/>
            <a:ext cx="649287" cy="0"/>
          </a:xfrm>
          <a:prstGeom prst="line">
            <a:avLst/>
          </a:prstGeom>
          <a:noFill/>
          <a:ln w="9525">
            <a:solidFill>
              <a:schemeClr val="tx1"/>
            </a:solidFill>
            <a:round/>
            <a:headEnd/>
            <a:tailEnd/>
          </a:ln>
          <a:effectLst/>
        </p:spPr>
        <p:txBody>
          <a:bodyPr/>
          <a:lstStyle/>
          <a:p>
            <a:endParaRPr lang="ja-JP" altLang="en-US"/>
          </a:p>
        </p:txBody>
      </p:sp>
      <p:sp>
        <p:nvSpPr>
          <p:cNvPr id="11" name="Rectangle 10"/>
          <p:cNvSpPr>
            <a:spLocks noChangeArrowheads="1"/>
          </p:cNvSpPr>
          <p:nvPr/>
        </p:nvSpPr>
        <p:spPr bwMode="auto">
          <a:xfrm>
            <a:off x="2196182" y="5301481"/>
            <a:ext cx="1584325" cy="360362"/>
          </a:xfrm>
          <a:prstGeom prst="rect">
            <a:avLst/>
          </a:prstGeom>
          <a:solidFill>
            <a:srgbClr val="99CCFF"/>
          </a:solidFill>
          <a:ln w="9525">
            <a:solidFill>
              <a:schemeClr val="tx1"/>
            </a:solidFill>
            <a:miter lim="800000"/>
            <a:headEnd/>
            <a:tailEnd/>
          </a:ln>
          <a:effectLst/>
        </p:spPr>
        <p:txBody>
          <a:bodyPr wrap="none" anchor="ctr"/>
          <a:lstStyle/>
          <a:p>
            <a:endParaRPr lang="ja-JP" altLang="en-US"/>
          </a:p>
        </p:txBody>
      </p:sp>
      <p:sp>
        <p:nvSpPr>
          <p:cNvPr id="12" name="Rectangle 11"/>
          <p:cNvSpPr>
            <a:spLocks noChangeArrowheads="1"/>
          </p:cNvSpPr>
          <p:nvPr/>
        </p:nvSpPr>
        <p:spPr bwMode="auto">
          <a:xfrm>
            <a:off x="3131220" y="5517381"/>
            <a:ext cx="649287" cy="215900"/>
          </a:xfrm>
          <a:prstGeom prst="rect">
            <a:avLst/>
          </a:prstGeom>
          <a:solidFill>
            <a:schemeClr val="bg1"/>
          </a:solidFill>
          <a:ln w="9525">
            <a:solidFill>
              <a:schemeClr val="bg1"/>
            </a:solidFill>
            <a:miter lim="800000"/>
            <a:headEnd/>
            <a:tailEnd/>
          </a:ln>
          <a:effectLst/>
        </p:spPr>
        <p:txBody>
          <a:bodyPr wrap="none" anchor="ctr"/>
          <a:lstStyle/>
          <a:p>
            <a:endParaRPr lang="ja-JP" altLang="en-US"/>
          </a:p>
        </p:txBody>
      </p:sp>
      <p:sp>
        <p:nvSpPr>
          <p:cNvPr id="13" name="Line 12"/>
          <p:cNvSpPr>
            <a:spLocks noChangeShapeType="1"/>
          </p:cNvSpPr>
          <p:nvPr/>
        </p:nvSpPr>
        <p:spPr bwMode="auto">
          <a:xfrm flipV="1">
            <a:off x="3131220" y="5517381"/>
            <a:ext cx="1587" cy="142875"/>
          </a:xfrm>
          <a:prstGeom prst="line">
            <a:avLst/>
          </a:prstGeom>
          <a:noFill/>
          <a:ln w="9525">
            <a:solidFill>
              <a:schemeClr val="tx1"/>
            </a:solidFill>
            <a:round/>
            <a:headEnd/>
            <a:tailEnd/>
          </a:ln>
          <a:effectLst/>
        </p:spPr>
        <p:txBody>
          <a:bodyPr/>
          <a:lstStyle/>
          <a:p>
            <a:endParaRPr lang="ja-JP" altLang="en-US"/>
          </a:p>
        </p:txBody>
      </p:sp>
      <p:sp>
        <p:nvSpPr>
          <p:cNvPr id="14" name="Line 13"/>
          <p:cNvSpPr>
            <a:spLocks noChangeShapeType="1"/>
          </p:cNvSpPr>
          <p:nvPr/>
        </p:nvSpPr>
        <p:spPr bwMode="auto">
          <a:xfrm>
            <a:off x="3131220" y="5517381"/>
            <a:ext cx="649287" cy="0"/>
          </a:xfrm>
          <a:prstGeom prst="line">
            <a:avLst/>
          </a:prstGeom>
          <a:noFill/>
          <a:ln w="9525">
            <a:solidFill>
              <a:schemeClr val="tx1"/>
            </a:solidFill>
            <a:round/>
            <a:headEnd/>
            <a:tailEnd/>
          </a:ln>
          <a:effectLst/>
        </p:spPr>
        <p:txBody>
          <a:bodyPr/>
          <a:lstStyle/>
          <a:p>
            <a:endParaRPr lang="ja-JP" altLang="en-US"/>
          </a:p>
        </p:txBody>
      </p:sp>
      <p:sp>
        <p:nvSpPr>
          <p:cNvPr id="15" name="Rectangle 14"/>
          <p:cNvSpPr>
            <a:spLocks noChangeArrowheads="1"/>
          </p:cNvSpPr>
          <p:nvPr/>
        </p:nvSpPr>
        <p:spPr bwMode="auto">
          <a:xfrm>
            <a:off x="5436270" y="4653781"/>
            <a:ext cx="1584325" cy="360362"/>
          </a:xfrm>
          <a:prstGeom prst="rect">
            <a:avLst/>
          </a:prstGeom>
          <a:solidFill>
            <a:srgbClr val="99CCFF"/>
          </a:solidFill>
          <a:ln w="9525">
            <a:solidFill>
              <a:schemeClr val="tx1"/>
            </a:solidFill>
            <a:miter lim="800000"/>
            <a:headEnd/>
            <a:tailEnd/>
          </a:ln>
          <a:effectLst/>
        </p:spPr>
        <p:txBody>
          <a:bodyPr wrap="none" anchor="ctr"/>
          <a:lstStyle/>
          <a:p>
            <a:endParaRPr lang="ja-JP" altLang="en-US"/>
          </a:p>
        </p:txBody>
      </p:sp>
      <p:sp>
        <p:nvSpPr>
          <p:cNvPr id="16" name="Rectangle 15"/>
          <p:cNvSpPr>
            <a:spLocks noChangeArrowheads="1"/>
          </p:cNvSpPr>
          <p:nvPr/>
        </p:nvSpPr>
        <p:spPr bwMode="auto">
          <a:xfrm>
            <a:off x="6371307" y="4869681"/>
            <a:ext cx="649288" cy="142875"/>
          </a:xfrm>
          <a:prstGeom prst="rect">
            <a:avLst/>
          </a:prstGeom>
          <a:solidFill>
            <a:schemeClr val="bg1"/>
          </a:solidFill>
          <a:ln w="9525">
            <a:solidFill>
              <a:schemeClr val="bg1"/>
            </a:solidFill>
            <a:miter lim="800000"/>
            <a:headEnd/>
            <a:tailEnd/>
          </a:ln>
          <a:effectLst/>
        </p:spPr>
        <p:txBody>
          <a:bodyPr wrap="none" anchor="ctr"/>
          <a:lstStyle/>
          <a:p>
            <a:endParaRPr lang="ja-JP" altLang="en-US"/>
          </a:p>
        </p:txBody>
      </p:sp>
      <p:sp>
        <p:nvSpPr>
          <p:cNvPr id="17" name="Line 16"/>
          <p:cNvSpPr>
            <a:spLocks noChangeShapeType="1"/>
          </p:cNvSpPr>
          <p:nvPr/>
        </p:nvSpPr>
        <p:spPr bwMode="auto">
          <a:xfrm flipV="1">
            <a:off x="6371307" y="4869681"/>
            <a:ext cx="1588" cy="142875"/>
          </a:xfrm>
          <a:prstGeom prst="line">
            <a:avLst/>
          </a:prstGeom>
          <a:noFill/>
          <a:ln w="9525">
            <a:solidFill>
              <a:schemeClr val="tx1"/>
            </a:solidFill>
            <a:round/>
            <a:headEnd/>
            <a:tailEnd/>
          </a:ln>
          <a:effectLst/>
        </p:spPr>
        <p:txBody>
          <a:bodyPr/>
          <a:lstStyle/>
          <a:p>
            <a:endParaRPr lang="ja-JP" altLang="en-US"/>
          </a:p>
        </p:txBody>
      </p:sp>
      <p:sp>
        <p:nvSpPr>
          <p:cNvPr id="18" name="Line 17"/>
          <p:cNvSpPr>
            <a:spLocks noChangeShapeType="1"/>
          </p:cNvSpPr>
          <p:nvPr/>
        </p:nvSpPr>
        <p:spPr bwMode="auto">
          <a:xfrm>
            <a:off x="6371307" y="4869681"/>
            <a:ext cx="649288" cy="0"/>
          </a:xfrm>
          <a:prstGeom prst="line">
            <a:avLst/>
          </a:prstGeom>
          <a:noFill/>
          <a:ln w="9525">
            <a:solidFill>
              <a:schemeClr val="tx1"/>
            </a:solidFill>
            <a:round/>
            <a:headEnd/>
            <a:tailEnd/>
          </a:ln>
          <a:effectLst/>
        </p:spPr>
        <p:txBody>
          <a:bodyPr/>
          <a:lstStyle/>
          <a:p>
            <a:endParaRPr lang="ja-JP" altLang="en-US"/>
          </a:p>
        </p:txBody>
      </p:sp>
      <p:sp>
        <p:nvSpPr>
          <p:cNvPr id="19" name="Line 18"/>
          <p:cNvSpPr>
            <a:spLocks noChangeShapeType="1"/>
          </p:cNvSpPr>
          <p:nvPr/>
        </p:nvSpPr>
        <p:spPr bwMode="auto">
          <a:xfrm>
            <a:off x="2196182" y="5157018"/>
            <a:ext cx="1150938" cy="0"/>
          </a:xfrm>
          <a:prstGeom prst="line">
            <a:avLst/>
          </a:prstGeom>
          <a:noFill/>
          <a:ln w="9525">
            <a:solidFill>
              <a:schemeClr val="tx1"/>
            </a:solidFill>
            <a:round/>
            <a:headEnd/>
            <a:tailEnd/>
          </a:ln>
          <a:effectLst/>
        </p:spPr>
        <p:txBody>
          <a:bodyPr/>
          <a:lstStyle/>
          <a:p>
            <a:endParaRPr lang="ja-JP" altLang="en-US"/>
          </a:p>
        </p:txBody>
      </p:sp>
      <p:sp>
        <p:nvSpPr>
          <p:cNvPr id="20" name="Line 19"/>
          <p:cNvSpPr>
            <a:spLocks noChangeShapeType="1"/>
          </p:cNvSpPr>
          <p:nvPr/>
        </p:nvSpPr>
        <p:spPr bwMode="auto">
          <a:xfrm>
            <a:off x="2196182" y="4509318"/>
            <a:ext cx="719138" cy="0"/>
          </a:xfrm>
          <a:prstGeom prst="line">
            <a:avLst/>
          </a:prstGeom>
          <a:noFill/>
          <a:ln w="9525">
            <a:solidFill>
              <a:schemeClr val="tx1"/>
            </a:solidFill>
            <a:round/>
            <a:headEnd/>
            <a:tailEnd/>
          </a:ln>
          <a:effectLst/>
        </p:spPr>
        <p:txBody>
          <a:bodyPr/>
          <a:lstStyle/>
          <a:p>
            <a:endParaRPr lang="ja-JP" altLang="en-US"/>
          </a:p>
        </p:txBody>
      </p:sp>
      <p:sp>
        <p:nvSpPr>
          <p:cNvPr id="21" name="Line 20"/>
          <p:cNvSpPr>
            <a:spLocks noChangeShapeType="1"/>
          </p:cNvSpPr>
          <p:nvPr/>
        </p:nvSpPr>
        <p:spPr bwMode="auto">
          <a:xfrm>
            <a:off x="2196182" y="5804718"/>
            <a:ext cx="1079500" cy="0"/>
          </a:xfrm>
          <a:prstGeom prst="line">
            <a:avLst/>
          </a:prstGeom>
          <a:noFill/>
          <a:ln w="9525">
            <a:solidFill>
              <a:schemeClr val="tx1"/>
            </a:solidFill>
            <a:round/>
            <a:headEnd/>
            <a:tailEnd/>
          </a:ln>
          <a:effectLst/>
        </p:spPr>
        <p:txBody>
          <a:bodyPr/>
          <a:lstStyle/>
          <a:p>
            <a:endParaRPr lang="ja-JP" altLang="en-US"/>
          </a:p>
        </p:txBody>
      </p:sp>
      <p:sp>
        <p:nvSpPr>
          <p:cNvPr id="22" name="Line 21"/>
          <p:cNvSpPr>
            <a:spLocks noChangeShapeType="1"/>
          </p:cNvSpPr>
          <p:nvPr/>
        </p:nvSpPr>
        <p:spPr bwMode="auto">
          <a:xfrm>
            <a:off x="5436270" y="5157018"/>
            <a:ext cx="504825" cy="0"/>
          </a:xfrm>
          <a:prstGeom prst="line">
            <a:avLst/>
          </a:prstGeom>
          <a:noFill/>
          <a:ln w="9525">
            <a:solidFill>
              <a:schemeClr val="tx1"/>
            </a:solidFill>
            <a:round/>
            <a:headEnd/>
            <a:tailEnd/>
          </a:ln>
          <a:effectLst/>
        </p:spPr>
        <p:txBody>
          <a:bodyPr/>
          <a:lstStyle/>
          <a:p>
            <a:endParaRPr lang="ja-JP" altLang="en-US"/>
          </a:p>
        </p:txBody>
      </p:sp>
      <p:sp>
        <p:nvSpPr>
          <p:cNvPr id="23" name="Line 22"/>
          <p:cNvSpPr>
            <a:spLocks noChangeShapeType="1"/>
          </p:cNvSpPr>
          <p:nvPr/>
        </p:nvSpPr>
        <p:spPr bwMode="auto">
          <a:xfrm>
            <a:off x="5436270" y="5301481"/>
            <a:ext cx="792162" cy="0"/>
          </a:xfrm>
          <a:prstGeom prst="line">
            <a:avLst/>
          </a:prstGeom>
          <a:noFill/>
          <a:ln w="9525">
            <a:solidFill>
              <a:schemeClr val="tx1"/>
            </a:solidFill>
            <a:round/>
            <a:headEnd/>
            <a:tailEnd/>
          </a:ln>
          <a:effectLst/>
        </p:spPr>
        <p:txBody>
          <a:bodyPr/>
          <a:lstStyle/>
          <a:p>
            <a:endParaRPr lang="ja-JP" altLang="en-US"/>
          </a:p>
        </p:txBody>
      </p:sp>
      <p:sp>
        <p:nvSpPr>
          <p:cNvPr id="24" name="Line 23"/>
          <p:cNvSpPr>
            <a:spLocks noChangeShapeType="1"/>
          </p:cNvSpPr>
          <p:nvPr/>
        </p:nvSpPr>
        <p:spPr bwMode="auto">
          <a:xfrm>
            <a:off x="5436270" y="5445943"/>
            <a:ext cx="576262" cy="0"/>
          </a:xfrm>
          <a:prstGeom prst="line">
            <a:avLst/>
          </a:prstGeom>
          <a:noFill/>
          <a:ln w="9525">
            <a:solidFill>
              <a:schemeClr val="tx1"/>
            </a:solidFill>
            <a:round/>
            <a:headEnd/>
            <a:tailEnd/>
          </a:ln>
          <a:effectLst/>
        </p:spPr>
        <p:txBody>
          <a:bodyPr/>
          <a:lstStyle/>
          <a:p>
            <a:endParaRPr lang="ja-JP" altLang="en-US"/>
          </a:p>
        </p:txBody>
      </p:sp>
      <p:sp>
        <p:nvSpPr>
          <p:cNvPr id="25" name="Line 24"/>
          <p:cNvSpPr>
            <a:spLocks noChangeShapeType="1"/>
          </p:cNvSpPr>
          <p:nvPr/>
        </p:nvSpPr>
        <p:spPr bwMode="auto">
          <a:xfrm>
            <a:off x="5436270" y="4509318"/>
            <a:ext cx="1295400" cy="0"/>
          </a:xfrm>
          <a:prstGeom prst="line">
            <a:avLst/>
          </a:prstGeom>
          <a:noFill/>
          <a:ln w="9525">
            <a:solidFill>
              <a:schemeClr val="tx1"/>
            </a:solidFill>
            <a:round/>
            <a:headEnd/>
            <a:tailEnd/>
          </a:ln>
          <a:effectLst/>
        </p:spPr>
        <p:txBody>
          <a:bodyPr/>
          <a:lstStyle/>
          <a:p>
            <a:endParaRPr lang="ja-JP" altLang="en-US"/>
          </a:p>
        </p:txBody>
      </p:sp>
      <p:sp>
        <p:nvSpPr>
          <p:cNvPr id="26" name="Line 25"/>
          <p:cNvSpPr>
            <a:spLocks noChangeShapeType="1"/>
          </p:cNvSpPr>
          <p:nvPr/>
        </p:nvSpPr>
        <p:spPr bwMode="auto">
          <a:xfrm>
            <a:off x="3780507" y="4796656"/>
            <a:ext cx="1656000" cy="0"/>
          </a:xfrm>
          <a:prstGeom prst="line">
            <a:avLst/>
          </a:prstGeom>
          <a:noFill/>
          <a:ln w="28575">
            <a:solidFill>
              <a:schemeClr val="tx1"/>
            </a:solidFill>
            <a:round/>
            <a:headEnd type="triangle" w="lg" len="lg"/>
            <a:tailEnd type="triangle" w="lg" len="lg"/>
          </a:ln>
          <a:effectLst/>
        </p:spPr>
        <p:txBody>
          <a:bodyPr/>
          <a:lstStyle/>
          <a:p>
            <a:endParaRPr lang="ja-JP" altLang="en-US"/>
          </a:p>
        </p:txBody>
      </p:sp>
      <p:sp>
        <p:nvSpPr>
          <p:cNvPr id="28" name="Line 27"/>
          <p:cNvSpPr>
            <a:spLocks noChangeShapeType="1"/>
          </p:cNvSpPr>
          <p:nvPr/>
        </p:nvSpPr>
        <p:spPr bwMode="auto">
          <a:xfrm flipV="1">
            <a:off x="3780507" y="5012556"/>
            <a:ext cx="1655763" cy="433387"/>
          </a:xfrm>
          <a:prstGeom prst="line">
            <a:avLst/>
          </a:prstGeom>
          <a:noFill/>
          <a:ln w="28575">
            <a:solidFill>
              <a:schemeClr val="tx1"/>
            </a:solidFill>
            <a:round/>
            <a:headEnd type="triangle" w="lg" len="lg"/>
            <a:tailEnd type="triangle" w="lg" len="lg"/>
          </a:ln>
          <a:effectLst/>
        </p:spPr>
        <p:txBody>
          <a:bodyPr/>
          <a:lstStyle/>
          <a:p>
            <a:endParaRPr lang="ja-JP" altLang="en-US"/>
          </a:p>
        </p:txBody>
      </p:sp>
      <p:sp>
        <p:nvSpPr>
          <p:cNvPr id="29" name="Text Box 36"/>
          <p:cNvSpPr txBox="1">
            <a:spLocks noChangeArrowheads="1"/>
          </p:cNvSpPr>
          <p:nvPr/>
        </p:nvSpPr>
        <p:spPr bwMode="auto">
          <a:xfrm>
            <a:off x="2051720" y="3933056"/>
            <a:ext cx="1800225" cy="336550"/>
          </a:xfrm>
          <a:prstGeom prst="rect">
            <a:avLst/>
          </a:prstGeom>
          <a:noFill/>
          <a:ln w="19050" algn="ctr">
            <a:noFill/>
            <a:miter lim="800000"/>
            <a:headEnd/>
            <a:tailEnd/>
          </a:ln>
          <a:effectLst/>
        </p:spPr>
        <p:txBody>
          <a:bodyPr>
            <a:spAutoFit/>
          </a:bodyPr>
          <a:lstStyle/>
          <a:p>
            <a:pPr algn="l"/>
            <a:r>
              <a:rPr lang="ja-JP" altLang="en-US" sz="1600" b="0">
                <a:latin typeface="Arial" charset="0"/>
                <a:ea typeface="ＭＳ Ｐゴシック" charset="-128"/>
              </a:rPr>
              <a:t>ソースファイル</a:t>
            </a:r>
            <a:r>
              <a:rPr lang="en-US" altLang="ja-JP" sz="1600" b="0">
                <a:latin typeface="Arial" charset="0"/>
                <a:ea typeface="ＭＳ Ｐゴシック" charset="-128"/>
              </a:rPr>
              <a:t>F1</a:t>
            </a:r>
          </a:p>
        </p:txBody>
      </p:sp>
      <p:sp>
        <p:nvSpPr>
          <p:cNvPr id="30" name="Text Box 37"/>
          <p:cNvSpPr txBox="1">
            <a:spLocks noChangeArrowheads="1"/>
          </p:cNvSpPr>
          <p:nvPr/>
        </p:nvSpPr>
        <p:spPr bwMode="auto">
          <a:xfrm>
            <a:off x="5364832" y="4004493"/>
            <a:ext cx="1727200" cy="336550"/>
          </a:xfrm>
          <a:prstGeom prst="rect">
            <a:avLst/>
          </a:prstGeom>
          <a:noFill/>
          <a:ln w="19050" algn="ctr">
            <a:noFill/>
            <a:miter lim="800000"/>
            <a:headEnd/>
            <a:tailEnd/>
          </a:ln>
          <a:effectLst/>
        </p:spPr>
        <p:txBody>
          <a:bodyPr>
            <a:spAutoFit/>
          </a:bodyPr>
          <a:lstStyle/>
          <a:p>
            <a:pPr algn="l"/>
            <a:r>
              <a:rPr lang="ja-JP" altLang="en-US" sz="1600" b="0">
                <a:latin typeface="Arial" charset="0"/>
                <a:ea typeface="ＭＳ Ｐゴシック" charset="-128"/>
              </a:rPr>
              <a:t>ソースファイル</a:t>
            </a:r>
            <a:r>
              <a:rPr lang="en-US" altLang="ja-JP" sz="1600" b="0">
                <a:latin typeface="Arial" charset="0"/>
                <a:ea typeface="ＭＳ Ｐゴシック" charset="-128"/>
              </a:rPr>
              <a:t>F2</a:t>
            </a:r>
          </a:p>
        </p:txBody>
      </p:sp>
      <p:sp>
        <p:nvSpPr>
          <p:cNvPr id="32" name="Text Box 40"/>
          <p:cNvSpPr txBox="1">
            <a:spLocks noChangeArrowheads="1"/>
          </p:cNvSpPr>
          <p:nvPr/>
        </p:nvSpPr>
        <p:spPr bwMode="auto">
          <a:xfrm>
            <a:off x="3923382" y="4293418"/>
            <a:ext cx="1403350" cy="336550"/>
          </a:xfrm>
          <a:prstGeom prst="rect">
            <a:avLst/>
          </a:prstGeom>
          <a:noFill/>
          <a:ln w="19050" algn="ctr">
            <a:noFill/>
            <a:miter lim="800000"/>
            <a:headEnd/>
            <a:tailEnd/>
          </a:ln>
          <a:effectLst/>
        </p:spPr>
        <p:txBody>
          <a:bodyPr>
            <a:spAutoFit/>
          </a:bodyPr>
          <a:lstStyle/>
          <a:p>
            <a:pPr algn="l"/>
            <a:r>
              <a:rPr lang="ja-JP" altLang="en-US" sz="1600" b="0" dirty="0">
                <a:latin typeface="Arial" charset="0"/>
                <a:ea typeface="ＭＳ Ｐゴシック" charset="-128"/>
              </a:rPr>
              <a:t>クローンペア</a:t>
            </a:r>
          </a:p>
        </p:txBody>
      </p:sp>
      <p:sp>
        <p:nvSpPr>
          <p:cNvPr id="33" name="Text Box 41"/>
          <p:cNvSpPr txBox="1">
            <a:spLocks noChangeArrowheads="1"/>
          </p:cNvSpPr>
          <p:nvPr/>
        </p:nvSpPr>
        <p:spPr bwMode="auto">
          <a:xfrm>
            <a:off x="3996407" y="5444356"/>
            <a:ext cx="1403350" cy="336550"/>
          </a:xfrm>
          <a:prstGeom prst="rect">
            <a:avLst/>
          </a:prstGeom>
          <a:noFill/>
          <a:ln w="19050" algn="ctr">
            <a:noFill/>
            <a:miter lim="800000"/>
            <a:headEnd/>
            <a:tailEnd/>
          </a:ln>
          <a:effectLst/>
        </p:spPr>
        <p:txBody>
          <a:bodyPr>
            <a:spAutoFit/>
          </a:bodyPr>
          <a:lstStyle/>
          <a:p>
            <a:pPr algn="l"/>
            <a:r>
              <a:rPr lang="ja-JP" altLang="en-US" sz="1600" b="0">
                <a:latin typeface="Arial" charset="0"/>
                <a:ea typeface="ＭＳ Ｐゴシック" charset="-128"/>
              </a:rPr>
              <a:t>クローンペア</a:t>
            </a:r>
          </a:p>
        </p:txBody>
      </p:sp>
      <p:cxnSp>
        <p:nvCxnSpPr>
          <p:cNvPr id="34" name="AutoShape 44"/>
          <p:cNvCxnSpPr>
            <a:cxnSpLocks noChangeShapeType="1"/>
            <a:endCxn id="7" idx="1"/>
          </p:cNvCxnSpPr>
          <p:nvPr/>
        </p:nvCxnSpPr>
        <p:spPr bwMode="auto">
          <a:xfrm>
            <a:off x="1727870" y="4677593"/>
            <a:ext cx="468312" cy="157163"/>
          </a:xfrm>
          <a:prstGeom prst="straightConnector1">
            <a:avLst/>
          </a:prstGeom>
          <a:noFill/>
          <a:ln w="28575">
            <a:solidFill>
              <a:schemeClr val="tx1"/>
            </a:solidFill>
            <a:round/>
            <a:headEnd/>
            <a:tailEnd type="triangle" w="lg" len="lg"/>
          </a:ln>
          <a:effectLst/>
        </p:spPr>
      </p:cxnSp>
      <p:cxnSp>
        <p:nvCxnSpPr>
          <p:cNvPr id="35" name="AutoShape 45"/>
          <p:cNvCxnSpPr>
            <a:cxnSpLocks noChangeShapeType="1"/>
            <a:endCxn id="11" idx="1"/>
          </p:cNvCxnSpPr>
          <p:nvPr/>
        </p:nvCxnSpPr>
        <p:spPr bwMode="auto">
          <a:xfrm>
            <a:off x="1727870" y="4677593"/>
            <a:ext cx="468000" cy="804863"/>
          </a:xfrm>
          <a:prstGeom prst="straightConnector1">
            <a:avLst/>
          </a:prstGeom>
          <a:ln w="28575">
            <a:headEnd/>
            <a:tailEnd type="triangle" w="lg" len="lg"/>
          </a:ln>
        </p:spPr>
        <p:style>
          <a:lnRef idx="1">
            <a:schemeClr val="dk1"/>
          </a:lnRef>
          <a:fillRef idx="0">
            <a:schemeClr val="dk1"/>
          </a:fillRef>
          <a:effectRef idx="0">
            <a:schemeClr val="dk1"/>
          </a:effectRef>
          <a:fontRef idx="minor">
            <a:schemeClr val="tx1"/>
          </a:fontRef>
        </p:style>
      </p:cxnSp>
      <p:sp>
        <p:nvSpPr>
          <p:cNvPr id="39" name="Text Box 40"/>
          <p:cNvSpPr txBox="1">
            <a:spLocks noChangeArrowheads="1"/>
          </p:cNvSpPr>
          <p:nvPr/>
        </p:nvSpPr>
        <p:spPr bwMode="auto">
          <a:xfrm>
            <a:off x="755576" y="4293096"/>
            <a:ext cx="1403350" cy="336550"/>
          </a:xfrm>
          <a:prstGeom prst="rect">
            <a:avLst/>
          </a:prstGeom>
          <a:noFill/>
          <a:ln w="19050" algn="ctr">
            <a:noFill/>
            <a:miter lim="800000"/>
            <a:headEnd/>
            <a:tailEnd/>
          </a:ln>
          <a:effectLst/>
        </p:spPr>
        <p:txBody>
          <a:bodyPr>
            <a:spAutoFit/>
          </a:bodyPr>
          <a:lstStyle/>
          <a:p>
            <a:pPr algn="l"/>
            <a:r>
              <a:rPr lang="ja-JP" altLang="en-US" sz="1600" b="0" dirty="0" smtClean="0">
                <a:latin typeface="Arial" charset="0"/>
                <a:ea typeface="ＭＳ Ｐゴシック" charset="-128"/>
              </a:rPr>
              <a:t>クロ</a:t>
            </a:r>
            <a:r>
              <a:rPr lang="en-US" altLang="ja-JP" sz="1600" b="0" dirty="0" smtClean="0">
                <a:latin typeface="Arial" charset="0"/>
                <a:ea typeface="ＭＳ Ｐゴシック" charset="-128"/>
              </a:rPr>
              <a:t>―</a:t>
            </a:r>
            <a:r>
              <a:rPr lang="ja-JP" altLang="en-US" sz="1600" b="0" dirty="0" smtClean="0">
                <a:latin typeface="Arial" charset="0"/>
                <a:ea typeface="ＭＳ Ｐゴシック" charset="-128"/>
              </a:rPr>
              <a:t>ンペア</a:t>
            </a:r>
            <a:endParaRPr lang="ja-JP" altLang="en-US" sz="1600" b="0" dirty="0">
              <a:latin typeface="Arial" charset="0"/>
              <a:ea typeface="ＭＳ Ｐゴシック" charset="-128"/>
            </a:endParaRPr>
          </a:p>
        </p:txBody>
      </p:sp>
      <p:sp>
        <p:nvSpPr>
          <p:cNvPr id="40" name="円形吹き出し 39"/>
          <p:cNvSpPr/>
          <p:nvPr/>
        </p:nvSpPr>
        <p:spPr>
          <a:xfrm>
            <a:off x="467544" y="5013176"/>
            <a:ext cx="1368152" cy="720080"/>
          </a:xfrm>
          <a:prstGeom prst="wedgeEllipseCallout">
            <a:avLst>
              <a:gd name="adj1" fmla="val 75194"/>
              <a:gd name="adj2" fmla="val 2892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smtClean="0">
                <a:solidFill>
                  <a:srgbClr val="FF0000"/>
                </a:solidFill>
              </a:rPr>
              <a:t>修正</a:t>
            </a:r>
            <a:endParaRPr kumimoji="1" lang="ja-JP" altLang="en-US" sz="2000" b="1" dirty="0" smtClean="0">
              <a:solidFill>
                <a:srgbClr val="FF0000"/>
              </a:solidFill>
            </a:endParaRPr>
          </a:p>
        </p:txBody>
      </p:sp>
      <p:sp>
        <p:nvSpPr>
          <p:cNvPr id="41" name="円形吹き出し 40"/>
          <p:cNvSpPr/>
          <p:nvPr/>
        </p:nvSpPr>
        <p:spPr>
          <a:xfrm>
            <a:off x="4143601" y="5803969"/>
            <a:ext cx="2808312" cy="648072"/>
          </a:xfrm>
          <a:prstGeom prst="wedgeEllipseCallout">
            <a:avLst>
              <a:gd name="adj1" fmla="val -64203"/>
              <a:gd name="adj2" fmla="val -17831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43" name="円形吹き出し 42"/>
          <p:cNvSpPr/>
          <p:nvPr/>
        </p:nvSpPr>
        <p:spPr>
          <a:xfrm>
            <a:off x="4110636" y="5818211"/>
            <a:ext cx="2808312" cy="648072"/>
          </a:xfrm>
          <a:prstGeom prst="wedgeEllipseCallout">
            <a:avLst>
              <a:gd name="adj1" fmla="val 38537"/>
              <a:gd name="adj2" fmla="val -15654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rgbClr val="FF0000"/>
                </a:solidFill>
              </a:rPr>
              <a:t>修正を検討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20</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手順</a:t>
            </a:r>
            <a:r>
              <a:rPr kumimoji="1" lang="en-US" altLang="ja-JP" sz="2400" dirty="0" smtClean="0">
                <a:solidFill>
                  <a:srgbClr val="C00000"/>
                </a:solidFill>
              </a:rPr>
              <a:t>1-2:</a:t>
            </a:r>
            <a:r>
              <a:rPr kumimoji="1" lang="ja-JP" altLang="en-US" sz="2400" dirty="0" smtClean="0">
                <a:solidFill>
                  <a:srgbClr val="C00000"/>
                </a:solidFill>
              </a:rPr>
              <a:t>　</a:t>
            </a:r>
            <a:r>
              <a:rPr lang="ja-JP" altLang="en-US" sz="2400" dirty="0" smtClean="0">
                <a:solidFill>
                  <a:srgbClr val="C00000"/>
                </a:solidFill>
              </a:rPr>
              <a:t>クローン部の引き上げ</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3833752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8525" y="260648"/>
            <a:ext cx="8229600" cy="914400"/>
          </a:xfrm>
        </p:spPr>
        <p:txBody>
          <a:bodyPr>
            <a:normAutofit/>
          </a:bodyPr>
          <a:lstStyle/>
          <a:p>
            <a:pPr algn="ctr"/>
            <a:r>
              <a:rPr lang="ja-JP" altLang="en-US" dirty="0" smtClean="0"/>
              <a:t>手順</a:t>
            </a:r>
            <a:r>
              <a:rPr lang="en-US" altLang="ja-JP" dirty="0" smtClean="0"/>
              <a:t>1-2:</a:t>
            </a:r>
            <a:r>
              <a:rPr lang="ja-JP" altLang="en-US" dirty="0" smtClean="0"/>
              <a:t>　</a:t>
            </a:r>
            <a:r>
              <a:rPr lang="ja-JP" altLang="en-US" dirty="0"/>
              <a:t>クローン部</a:t>
            </a:r>
            <a:r>
              <a:rPr lang="ja-JP" altLang="en-US" dirty="0" smtClean="0"/>
              <a:t>の引き上げ</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21</a:t>
            </a:fld>
            <a:endParaRPr kumimoji="1" lang="ja-JP" altLang="en-US" dirty="0">
              <a:solidFill>
                <a:srgbClr val="464653"/>
              </a:solidFill>
            </a:endParaRPr>
          </a:p>
        </p:txBody>
      </p:sp>
      <p:sp>
        <p:nvSpPr>
          <p:cNvPr id="10" name="メモ 9"/>
          <p:cNvSpPr/>
          <p:nvPr/>
        </p:nvSpPr>
        <p:spPr>
          <a:xfrm>
            <a:off x="251520"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1" name="メモ 10"/>
          <p:cNvSpPr/>
          <p:nvPr/>
        </p:nvSpPr>
        <p:spPr>
          <a:xfrm>
            <a:off x="4670465"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8" name="メモ 7"/>
          <p:cNvSpPr/>
          <p:nvPr/>
        </p:nvSpPr>
        <p:spPr>
          <a:xfrm>
            <a:off x="24275" y="1465233"/>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void </a:t>
            </a:r>
            <a:r>
              <a:rPr lang="en-US" altLang="ja-JP" sz="1600" dirty="0" err="1" smtClean="0">
                <a:solidFill>
                  <a:schemeClr val="tx1"/>
                </a:solidFill>
                <a:latin typeface="Courier New" pitchFamily="49" charset="0"/>
                <a:cs typeface="Courier New" pitchFamily="49" charset="0"/>
              </a:rPr>
              <a:t>intialAccount</a:t>
            </a:r>
            <a:r>
              <a:rPr lang="en-US" altLang="ja-JP" sz="1600" dirty="0" smtClean="0">
                <a:solidFill>
                  <a:schemeClr val="tx1"/>
                </a:solidFill>
                <a:latin typeface="Courier New" pitchFamily="49" charset="0"/>
                <a:cs typeface="Courier New" pitchFamily="49" charset="0"/>
              </a:rPr>
              <a:t>(){</a:t>
            </a:r>
          </a:p>
          <a:p>
            <a:endParaRPr lang="en-US" altLang="ja-JP" sz="1600" dirty="0">
              <a:solidFill>
                <a:schemeClr val="tx1"/>
              </a:solidFill>
              <a:latin typeface="Courier New" pitchFamily="49" charset="0"/>
              <a:cs typeface="Courier New" pitchFamily="49" charset="0"/>
            </a:endParaRPr>
          </a:p>
          <a:p>
            <a:endParaRPr lang="en-US" altLang="ja-JP" sz="1600" dirty="0" smtClean="0">
              <a:solidFill>
                <a:schemeClr val="tx1"/>
              </a:solidFill>
              <a:latin typeface="Courier New" pitchFamily="49" charset="0"/>
              <a:cs typeface="Courier New" pitchFamily="49" charset="0"/>
            </a:endParaRPr>
          </a:p>
          <a:p>
            <a:endParaRPr lang="en-US" altLang="ja-JP" sz="1600" dirty="0">
              <a:solidFill>
                <a:schemeClr val="tx1"/>
              </a:solidFill>
              <a:latin typeface="Courier New" pitchFamily="49" charset="0"/>
              <a:cs typeface="Courier New" pitchFamily="49" charset="0"/>
            </a:endParaRPr>
          </a:p>
          <a:p>
            <a:endParaRPr lang="en-US" altLang="ja-JP" sz="1600" dirty="0" smtClean="0">
              <a:solidFill>
                <a:schemeClr val="tx1"/>
              </a:solidFill>
              <a:latin typeface="Courier New" pitchFamily="49" charset="0"/>
              <a:cs typeface="Courier New" pitchFamily="49" charset="0"/>
            </a:endParaRPr>
          </a:p>
          <a:p>
            <a:r>
              <a:rPr lang="en-US" altLang="ja-JP" sz="1600" dirty="0">
                <a:solidFill>
                  <a:schemeClr val="tx1"/>
                </a:solidFill>
                <a:latin typeface="Courier New" pitchFamily="49" charset="0"/>
                <a:cs typeface="Courier New" pitchFamily="49" charset="0"/>
              </a:rPr>
              <a:t>}</a:t>
            </a:r>
            <a:endParaRPr lang="en-US" altLang="ja-JP" sz="1600" dirty="0" smtClean="0">
              <a:solidFill>
                <a:schemeClr val="tx1"/>
              </a:solidFill>
              <a:latin typeface="Courier New" pitchFamily="49" charset="0"/>
              <a:cs typeface="Courier New" pitchFamily="49" charset="0"/>
            </a:endParaRPr>
          </a:p>
        </p:txBody>
      </p:sp>
      <p:sp>
        <p:nvSpPr>
          <p:cNvPr id="12" name="メモ 11"/>
          <p:cNvSpPr/>
          <p:nvPr/>
        </p:nvSpPr>
        <p:spPr>
          <a:xfrm>
            <a:off x="4860032" y="1465233"/>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void </a:t>
            </a:r>
            <a:r>
              <a:rPr lang="en-US" altLang="ja-JP" sz="1600" dirty="0" err="1" smtClean="0">
                <a:solidFill>
                  <a:schemeClr val="tx1"/>
                </a:solidFill>
                <a:latin typeface="Courier New" pitchFamily="49" charset="0"/>
                <a:cs typeface="Courier New" pitchFamily="49" charset="0"/>
              </a:rPr>
              <a:t>intialAccount</a:t>
            </a:r>
            <a:r>
              <a:rPr lang="en-US" altLang="ja-JP" sz="1600" dirty="0" smtClean="0">
                <a:solidFill>
                  <a:schemeClr val="tx1"/>
                </a:solidFill>
                <a:latin typeface="Courier New" pitchFamily="49" charset="0"/>
                <a:cs typeface="Courier New" pitchFamily="49" charset="0"/>
              </a:rPr>
              <a:t>(){</a:t>
            </a:r>
          </a:p>
          <a:p>
            <a:r>
              <a:rPr lang="en-US" altLang="ja-JP" sz="1600" dirty="0">
                <a:solidFill>
                  <a:srgbClr val="FF0000"/>
                </a:solidFill>
                <a:latin typeface="Courier New" pitchFamily="49" charset="0"/>
                <a:cs typeface="Courier New" pitchFamily="49" charset="0"/>
              </a:rPr>
              <a:t>Account customer = </a:t>
            </a:r>
          </a:p>
          <a:p>
            <a:r>
              <a:rPr lang="en-US" altLang="ja-JP" sz="1600" dirty="0">
                <a:solidFill>
                  <a:srgbClr val="FF0000"/>
                </a:solidFill>
                <a:latin typeface="Courier New" pitchFamily="49" charset="0"/>
                <a:cs typeface="Courier New" pitchFamily="49" charset="0"/>
              </a:rPr>
              <a:t>         new Account();</a:t>
            </a:r>
          </a:p>
          <a:p>
            <a:r>
              <a:rPr lang="en-US" altLang="ja-JP" sz="1600" dirty="0" err="1">
                <a:solidFill>
                  <a:srgbClr val="FF0000"/>
                </a:solidFill>
                <a:latin typeface="Courier New" pitchFamily="49" charset="0"/>
                <a:cs typeface="Courier New" pitchFamily="49" charset="0"/>
              </a:rPr>
              <a:t>customer.setName</a:t>
            </a:r>
            <a:r>
              <a:rPr lang="en-US" altLang="ja-JP" sz="1600" dirty="0">
                <a:solidFill>
                  <a:srgbClr val="FF0000"/>
                </a:solidFill>
                <a:latin typeface="Courier New" pitchFamily="49" charset="0"/>
                <a:cs typeface="Courier New" pitchFamily="49" charset="0"/>
              </a:rPr>
              <a:t>(name);</a:t>
            </a:r>
          </a:p>
          <a:p>
            <a:r>
              <a:rPr lang="en-US" altLang="ja-JP" sz="1600" dirty="0" err="1">
                <a:solidFill>
                  <a:srgbClr val="FF0000"/>
                </a:solidFill>
                <a:latin typeface="Courier New" pitchFamily="49" charset="0"/>
                <a:cs typeface="Courier New" pitchFamily="49" charset="0"/>
              </a:rPr>
              <a:t>customer.setNumber</a:t>
            </a:r>
            <a:r>
              <a:rPr lang="en-US" altLang="ja-JP" sz="1600" dirty="0">
                <a:solidFill>
                  <a:srgbClr val="FF0000"/>
                </a:solidFill>
                <a:latin typeface="Courier New" pitchFamily="49" charset="0"/>
                <a:cs typeface="Courier New" pitchFamily="49" charset="0"/>
              </a:rPr>
              <a:t>(number);</a:t>
            </a:r>
          </a:p>
          <a:p>
            <a:r>
              <a:rPr lang="en-US" altLang="ja-JP" sz="1600" dirty="0" err="1">
                <a:solidFill>
                  <a:srgbClr val="FF0000"/>
                </a:solidFill>
                <a:latin typeface="Courier New" pitchFamily="49" charset="0"/>
                <a:cs typeface="Courier New" pitchFamily="49" charset="0"/>
              </a:rPr>
              <a:t>customer.setRate</a:t>
            </a:r>
            <a:r>
              <a:rPr lang="en-US" altLang="ja-JP" sz="1600" dirty="0">
                <a:solidFill>
                  <a:srgbClr val="FF0000"/>
                </a:solidFill>
                <a:latin typeface="Courier New" pitchFamily="49" charset="0"/>
                <a:cs typeface="Courier New" pitchFamily="49" charset="0"/>
              </a:rPr>
              <a:t>(ORDINARY_RATE</a:t>
            </a:r>
            <a:r>
              <a:rPr lang="en-US" altLang="ja-JP" sz="1600" dirty="0" smtClean="0">
                <a:solidFill>
                  <a:srgbClr val="FF0000"/>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a:t>
            </a:r>
            <a:endParaRPr lang="en-US" altLang="ja-JP" sz="1600" dirty="0" smtClean="0">
              <a:solidFill>
                <a:schemeClr val="tx1"/>
              </a:solidFill>
              <a:latin typeface="Courier New" pitchFamily="49" charset="0"/>
              <a:cs typeface="Courier New" pitchFamily="49" charset="0"/>
            </a:endParaRPr>
          </a:p>
        </p:txBody>
      </p:sp>
      <p:sp>
        <p:nvSpPr>
          <p:cNvPr id="5" name="右矢印 4"/>
          <p:cNvSpPr/>
          <p:nvPr/>
        </p:nvSpPr>
        <p:spPr>
          <a:xfrm>
            <a:off x="4164735" y="2276872"/>
            <a:ext cx="695297" cy="1080120"/>
          </a:xfrm>
          <a:prstGeom prst="righ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 name="円形吹き出し 12"/>
          <p:cNvSpPr/>
          <p:nvPr/>
        </p:nvSpPr>
        <p:spPr>
          <a:xfrm>
            <a:off x="1687782" y="3518357"/>
            <a:ext cx="3604297" cy="2376264"/>
          </a:xfrm>
          <a:prstGeom prst="wedgeEllipseCallout">
            <a:avLst>
              <a:gd name="adj1" fmla="val 41161"/>
              <a:gd name="adj2" fmla="val -42065"/>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サブクラスからのコピーペースト</a:t>
            </a:r>
          </a:p>
        </p:txBody>
      </p:sp>
    </p:spTree>
    <p:extLst>
      <p:ext uri="{BB962C8B-B14F-4D97-AF65-F5344CB8AC3E}">
        <p14:creationId xmlns:p14="http://schemas.microsoft.com/office/powerpoint/2010/main" val="68947939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22</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a:t>
            </a:r>
            <a:r>
              <a:rPr lang="ja-JP" altLang="en-US" sz="2400" dirty="0" smtClean="0">
                <a:solidFill>
                  <a:srgbClr val="C00000"/>
                </a:solidFill>
              </a:rPr>
              <a:t>順</a:t>
            </a:r>
            <a:r>
              <a:rPr lang="en-US" altLang="ja-JP" sz="2400" dirty="0" smtClean="0">
                <a:solidFill>
                  <a:srgbClr val="C00000"/>
                </a:solidFill>
              </a:rPr>
              <a:t>1-3:</a:t>
            </a:r>
            <a:r>
              <a:rPr lang="ja-JP" altLang="en-US" sz="2400" dirty="0" smtClean="0">
                <a:solidFill>
                  <a:srgbClr val="C00000"/>
                </a:solidFill>
              </a:rPr>
              <a:t>　変数，オブジェクトの処理</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4045492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8525" y="260648"/>
            <a:ext cx="8229600" cy="914400"/>
          </a:xfrm>
        </p:spPr>
        <p:txBody>
          <a:bodyPr>
            <a:noAutofit/>
          </a:bodyPr>
          <a:lstStyle/>
          <a:p>
            <a:pPr algn="ctr"/>
            <a:r>
              <a:rPr lang="ja-JP" altLang="en-US" dirty="0" smtClean="0"/>
              <a:t>手順</a:t>
            </a:r>
            <a:r>
              <a:rPr lang="en-US" altLang="ja-JP" dirty="0"/>
              <a:t>1</a:t>
            </a:r>
            <a:r>
              <a:rPr lang="en-US" altLang="ja-JP" dirty="0" smtClean="0"/>
              <a:t>-3:</a:t>
            </a:r>
            <a:r>
              <a:rPr lang="ja-JP" altLang="en-US" dirty="0"/>
              <a:t>クローン部の差異以外の変数，オブジェクトの引数を用意する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23</a:t>
            </a:fld>
            <a:endParaRPr kumimoji="1" lang="ja-JP" altLang="en-US" dirty="0">
              <a:solidFill>
                <a:srgbClr val="464653"/>
              </a:solidFill>
            </a:endParaRPr>
          </a:p>
        </p:txBody>
      </p:sp>
      <p:sp>
        <p:nvSpPr>
          <p:cNvPr id="10" name="メモ 9"/>
          <p:cNvSpPr/>
          <p:nvPr/>
        </p:nvSpPr>
        <p:spPr>
          <a:xfrm>
            <a:off x="251520"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1" name="メモ 10"/>
          <p:cNvSpPr/>
          <p:nvPr/>
        </p:nvSpPr>
        <p:spPr>
          <a:xfrm>
            <a:off x="4670465"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8" name="メモ 7"/>
          <p:cNvSpPr/>
          <p:nvPr/>
        </p:nvSpPr>
        <p:spPr>
          <a:xfrm>
            <a:off x="24275" y="1465233"/>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a:solidFill>
                  <a:schemeClr val="tx1"/>
                </a:solidFill>
                <a:latin typeface="Courier New" pitchFamily="49" charset="0"/>
                <a:cs typeface="Courier New" pitchFamily="49" charset="0"/>
              </a:rPr>
              <a:t>void </a:t>
            </a:r>
            <a:r>
              <a:rPr lang="en-US" altLang="ja-JP" sz="1600" dirty="0" err="1">
                <a:solidFill>
                  <a:schemeClr val="tx1"/>
                </a:solidFill>
                <a:latin typeface="Courier New" pitchFamily="49" charset="0"/>
                <a:cs typeface="Courier New" pitchFamily="49" charset="0"/>
              </a:rPr>
              <a:t>intialAccount</a:t>
            </a:r>
            <a:r>
              <a:rPr lang="en-US" altLang="ja-JP" sz="1600" dirty="0">
                <a:solidFill>
                  <a:schemeClr val="tx1"/>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Account customer = </a:t>
            </a:r>
          </a:p>
          <a:p>
            <a:r>
              <a:rPr lang="en-US" altLang="ja-JP" sz="1600" dirty="0">
                <a:solidFill>
                  <a:schemeClr val="tx1"/>
                </a:solidFill>
                <a:latin typeface="Courier New" pitchFamily="49" charset="0"/>
                <a:cs typeface="Courier New" pitchFamily="49" charset="0"/>
              </a:rPr>
              <a:t>         new Account();</a:t>
            </a:r>
          </a:p>
          <a:p>
            <a:r>
              <a:rPr lang="en-US" altLang="ja-JP" sz="1600" dirty="0" err="1">
                <a:solidFill>
                  <a:schemeClr val="tx1"/>
                </a:solidFill>
                <a:latin typeface="Courier New" pitchFamily="49" charset="0"/>
                <a:cs typeface="Courier New" pitchFamily="49" charset="0"/>
              </a:rPr>
              <a:t>customer.setName</a:t>
            </a:r>
            <a:r>
              <a:rPr lang="en-US" altLang="ja-JP" sz="1600" dirty="0">
                <a:solidFill>
                  <a:schemeClr val="tx1"/>
                </a:solidFill>
                <a:latin typeface="Courier New" pitchFamily="49" charset="0"/>
                <a:cs typeface="Courier New" pitchFamily="49" charset="0"/>
              </a:rPr>
              <a:t>(name);</a:t>
            </a:r>
          </a:p>
          <a:p>
            <a:r>
              <a:rPr lang="en-US" altLang="ja-JP" sz="1600" dirty="0" err="1">
                <a:solidFill>
                  <a:schemeClr val="tx1"/>
                </a:solidFill>
                <a:latin typeface="Courier New" pitchFamily="49" charset="0"/>
                <a:cs typeface="Courier New" pitchFamily="49" charset="0"/>
              </a:rPr>
              <a:t>customer.setNumber</a:t>
            </a:r>
            <a:r>
              <a:rPr lang="en-US" altLang="ja-JP" sz="1600" dirty="0">
                <a:solidFill>
                  <a:schemeClr val="tx1"/>
                </a:solidFill>
                <a:latin typeface="Courier New" pitchFamily="49" charset="0"/>
                <a:cs typeface="Courier New" pitchFamily="49" charset="0"/>
              </a:rPr>
              <a:t>(number);</a:t>
            </a:r>
          </a:p>
          <a:p>
            <a:r>
              <a:rPr lang="en-US" altLang="ja-JP" sz="1600" dirty="0" err="1">
                <a:solidFill>
                  <a:schemeClr val="tx1"/>
                </a:solidFill>
                <a:latin typeface="Courier New" pitchFamily="49" charset="0"/>
                <a:cs typeface="Courier New" pitchFamily="49" charset="0"/>
              </a:rPr>
              <a:t>customer.setRate</a:t>
            </a:r>
            <a:r>
              <a:rPr lang="en-US" altLang="ja-JP" sz="1600" dirty="0">
                <a:solidFill>
                  <a:schemeClr val="tx1"/>
                </a:solidFill>
                <a:latin typeface="Courier New" pitchFamily="49" charset="0"/>
                <a:cs typeface="Courier New" pitchFamily="49" charset="0"/>
              </a:rPr>
              <a:t>(ORDINARY_RATE);</a:t>
            </a:r>
          </a:p>
          <a:p>
            <a:r>
              <a:rPr lang="en-US" altLang="ja-JP" sz="1600" dirty="0">
                <a:solidFill>
                  <a:schemeClr val="tx1"/>
                </a:solidFill>
                <a:latin typeface="Courier New" pitchFamily="49" charset="0"/>
                <a:cs typeface="Courier New" pitchFamily="49" charset="0"/>
              </a:rPr>
              <a:t>}</a:t>
            </a:r>
          </a:p>
        </p:txBody>
      </p:sp>
      <p:sp>
        <p:nvSpPr>
          <p:cNvPr id="12" name="メモ 11"/>
          <p:cNvSpPr/>
          <p:nvPr/>
        </p:nvSpPr>
        <p:spPr>
          <a:xfrm>
            <a:off x="4860032" y="1465233"/>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void </a:t>
            </a:r>
            <a:r>
              <a:rPr lang="en-US" altLang="ja-JP" sz="1600" dirty="0" err="1" smtClean="0">
                <a:solidFill>
                  <a:schemeClr val="tx1"/>
                </a:solidFill>
                <a:latin typeface="Courier New" pitchFamily="49" charset="0"/>
                <a:cs typeface="Courier New" pitchFamily="49" charset="0"/>
              </a:rPr>
              <a:t>intialAccount</a:t>
            </a:r>
            <a:r>
              <a:rPr lang="en-US" altLang="ja-JP" sz="1600" dirty="0" smtClean="0">
                <a:solidFill>
                  <a:schemeClr val="tx1"/>
                </a:solidFill>
                <a:latin typeface="Courier New" pitchFamily="49" charset="0"/>
                <a:cs typeface="Courier New" pitchFamily="49" charset="0"/>
              </a:rPr>
              <a:t>(</a:t>
            </a:r>
            <a:r>
              <a:rPr lang="ja-JP" altLang="en-US" sz="1600" dirty="0" smtClean="0">
                <a:solidFill>
                  <a:schemeClr val="tx1"/>
                </a:solidFill>
                <a:latin typeface="Courier New" pitchFamily="49" charset="0"/>
                <a:cs typeface="Courier New" pitchFamily="49" charset="0"/>
              </a:rPr>
              <a:t>　</a:t>
            </a:r>
            <a:r>
              <a:rPr lang="en-US" altLang="ja-JP" sz="1600" dirty="0" err="1" smtClean="0">
                <a:solidFill>
                  <a:srgbClr val="FF0000"/>
                </a:solidFill>
                <a:latin typeface="Courier New" pitchFamily="49" charset="0"/>
                <a:cs typeface="Courier New" pitchFamily="49" charset="0"/>
              </a:rPr>
              <a:t>int</a:t>
            </a:r>
            <a:r>
              <a:rPr lang="en-US" altLang="ja-JP" sz="1600" dirty="0" smtClean="0">
                <a:solidFill>
                  <a:srgbClr val="FF0000"/>
                </a:solidFill>
                <a:latin typeface="Courier New" pitchFamily="49" charset="0"/>
                <a:cs typeface="Courier New" pitchFamily="49" charset="0"/>
              </a:rPr>
              <a:t> number,</a:t>
            </a:r>
          </a:p>
          <a:p>
            <a:r>
              <a:rPr lang="en-US" altLang="ja-JP" sz="1600" dirty="0">
                <a:solidFill>
                  <a:srgbClr val="FF0000"/>
                </a:solidFill>
                <a:latin typeface="Courier New" pitchFamily="49" charset="0"/>
                <a:cs typeface="Courier New" pitchFamily="49" charset="0"/>
              </a:rPr>
              <a:t>	</a:t>
            </a:r>
            <a:r>
              <a:rPr lang="en-US" altLang="ja-JP" sz="1600" dirty="0" smtClean="0">
                <a:solidFill>
                  <a:srgbClr val="FF0000"/>
                </a:solidFill>
                <a:latin typeface="Courier New" pitchFamily="49" charset="0"/>
                <a:cs typeface="Courier New" pitchFamily="49" charset="0"/>
              </a:rPr>
              <a:t>String name</a:t>
            </a:r>
            <a:r>
              <a:rPr lang="en-US" altLang="ja-JP" sz="1600" dirty="0" smtClean="0">
                <a:solidFill>
                  <a:schemeClr val="tx1"/>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Account customer = </a:t>
            </a:r>
          </a:p>
          <a:p>
            <a:r>
              <a:rPr lang="en-US" altLang="ja-JP" sz="1600" dirty="0">
                <a:solidFill>
                  <a:schemeClr val="tx1"/>
                </a:solidFill>
                <a:latin typeface="Courier New" pitchFamily="49" charset="0"/>
                <a:cs typeface="Courier New" pitchFamily="49" charset="0"/>
              </a:rPr>
              <a:t>         new Account();</a:t>
            </a:r>
          </a:p>
          <a:p>
            <a:r>
              <a:rPr lang="en-US" altLang="ja-JP" sz="1600" dirty="0" err="1">
                <a:solidFill>
                  <a:schemeClr val="tx1"/>
                </a:solidFill>
                <a:latin typeface="Courier New" pitchFamily="49" charset="0"/>
                <a:cs typeface="Courier New" pitchFamily="49" charset="0"/>
              </a:rPr>
              <a:t>customer.setName</a:t>
            </a:r>
            <a:r>
              <a:rPr lang="en-US" altLang="ja-JP" sz="1600" dirty="0">
                <a:solidFill>
                  <a:schemeClr val="tx1"/>
                </a:solidFill>
                <a:latin typeface="Courier New" pitchFamily="49" charset="0"/>
                <a:cs typeface="Courier New" pitchFamily="49" charset="0"/>
              </a:rPr>
              <a:t>(name);</a:t>
            </a:r>
          </a:p>
          <a:p>
            <a:r>
              <a:rPr lang="en-US" altLang="ja-JP" sz="1600" dirty="0" err="1">
                <a:solidFill>
                  <a:schemeClr val="tx1"/>
                </a:solidFill>
                <a:latin typeface="Courier New" pitchFamily="49" charset="0"/>
                <a:cs typeface="Courier New" pitchFamily="49" charset="0"/>
              </a:rPr>
              <a:t>customer.setNumber</a:t>
            </a:r>
            <a:r>
              <a:rPr lang="en-US" altLang="ja-JP" sz="1600" dirty="0">
                <a:solidFill>
                  <a:schemeClr val="tx1"/>
                </a:solidFill>
                <a:latin typeface="Courier New" pitchFamily="49" charset="0"/>
                <a:cs typeface="Courier New" pitchFamily="49" charset="0"/>
              </a:rPr>
              <a:t>(number);</a:t>
            </a:r>
          </a:p>
          <a:p>
            <a:r>
              <a:rPr lang="en-US" altLang="ja-JP" sz="1600" dirty="0" err="1">
                <a:solidFill>
                  <a:schemeClr val="tx1"/>
                </a:solidFill>
                <a:latin typeface="Courier New" pitchFamily="49" charset="0"/>
                <a:cs typeface="Courier New" pitchFamily="49" charset="0"/>
              </a:rPr>
              <a:t>customer.setRate</a:t>
            </a:r>
            <a:r>
              <a:rPr lang="en-US" altLang="ja-JP" sz="1600" dirty="0">
                <a:solidFill>
                  <a:schemeClr val="tx1"/>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a:t>
            </a:r>
            <a:endParaRPr lang="en-US" altLang="ja-JP" sz="1600" dirty="0" smtClean="0">
              <a:solidFill>
                <a:schemeClr val="tx1"/>
              </a:solidFill>
              <a:latin typeface="Courier New" pitchFamily="49" charset="0"/>
              <a:cs typeface="Courier New" pitchFamily="49" charset="0"/>
            </a:endParaRPr>
          </a:p>
        </p:txBody>
      </p:sp>
      <p:sp>
        <p:nvSpPr>
          <p:cNvPr id="5" name="右矢印 4"/>
          <p:cNvSpPr/>
          <p:nvPr/>
        </p:nvSpPr>
        <p:spPr>
          <a:xfrm>
            <a:off x="4164735" y="2276872"/>
            <a:ext cx="695297" cy="1080120"/>
          </a:xfrm>
          <a:prstGeom prst="righ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9" name="円形吹き出し 8"/>
          <p:cNvSpPr/>
          <p:nvPr/>
        </p:nvSpPr>
        <p:spPr>
          <a:xfrm>
            <a:off x="1687783" y="3518357"/>
            <a:ext cx="2736304" cy="2376264"/>
          </a:xfrm>
          <a:prstGeom prst="wedgeEllipseCallout">
            <a:avLst>
              <a:gd name="adj1" fmla="val 57119"/>
              <a:gd name="adj2" fmla="val -5820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変数の名前をそのまま，引数に宣言する</a:t>
            </a:r>
            <a:endParaRPr kumimoji="1" lang="ja-JP" altLang="en-US" sz="2400" dirty="0" smtClean="0">
              <a:solidFill>
                <a:schemeClr val="tx1"/>
              </a:solidFill>
            </a:endParaRPr>
          </a:p>
        </p:txBody>
      </p:sp>
    </p:spTree>
    <p:extLst>
      <p:ext uri="{BB962C8B-B14F-4D97-AF65-F5344CB8AC3E}">
        <p14:creationId xmlns:p14="http://schemas.microsoft.com/office/powerpoint/2010/main" val="117488702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24</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手順</a:t>
            </a:r>
            <a:r>
              <a:rPr lang="en-US" altLang="ja-JP" sz="2400" dirty="0" smtClean="0">
                <a:solidFill>
                  <a:srgbClr val="C00000"/>
                </a:solidFill>
              </a:rPr>
              <a:t>1-4:</a:t>
            </a:r>
            <a:r>
              <a:rPr lang="ja-JP" altLang="en-US" sz="2400" dirty="0" smtClean="0">
                <a:solidFill>
                  <a:srgbClr val="C00000"/>
                </a:solidFill>
              </a:rPr>
              <a:t>　戻り値の処理</a:t>
            </a:r>
            <a:endParaRPr lang="en-US" altLang="ja-JP" sz="2400" dirty="0" smtClean="0">
              <a:solidFill>
                <a:srgbClr val="C00000"/>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20060982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8525" y="260648"/>
            <a:ext cx="8229600" cy="914400"/>
          </a:xfrm>
        </p:spPr>
        <p:txBody>
          <a:bodyPr>
            <a:noAutofit/>
          </a:bodyPr>
          <a:lstStyle/>
          <a:p>
            <a:pPr algn="ctr"/>
            <a:r>
              <a:rPr lang="ja-JP" altLang="en-US" dirty="0"/>
              <a:t>手順</a:t>
            </a:r>
            <a:r>
              <a:rPr lang="en-US" altLang="ja-JP" dirty="0"/>
              <a:t>1-4:</a:t>
            </a:r>
            <a:r>
              <a:rPr lang="ja-JP" altLang="en-US" dirty="0"/>
              <a:t>戻り値がある</a:t>
            </a:r>
            <a:r>
              <a:rPr lang="ja-JP" altLang="en-US" dirty="0" smtClean="0"/>
              <a:t>なら</a:t>
            </a:r>
            <a:r>
              <a:rPr lang="en-US" altLang="ja-JP" dirty="0" smtClean="0"/>
              <a:t>return</a:t>
            </a:r>
            <a:r>
              <a:rPr lang="ja-JP" altLang="en-US" dirty="0"/>
              <a:t>文</a:t>
            </a:r>
            <a:r>
              <a:rPr lang="ja-JP" altLang="en-US" dirty="0" smtClean="0"/>
              <a:t>を</a:t>
            </a:r>
            <a:r>
              <a:rPr lang="ja-JP" altLang="en-US" dirty="0"/>
              <a:t>追加し，メソッドの型を戻り値の型にする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25</a:t>
            </a:fld>
            <a:endParaRPr kumimoji="1" lang="ja-JP" altLang="en-US" dirty="0">
              <a:solidFill>
                <a:srgbClr val="464653"/>
              </a:solidFill>
            </a:endParaRPr>
          </a:p>
        </p:txBody>
      </p:sp>
      <p:sp>
        <p:nvSpPr>
          <p:cNvPr id="10" name="メモ 9"/>
          <p:cNvSpPr/>
          <p:nvPr/>
        </p:nvSpPr>
        <p:spPr>
          <a:xfrm>
            <a:off x="251520"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1" name="メモ 10"/>
          <p:cNvSpPr/>
          <p:nvPr/>
        </p:nvSpPr>
        <p:spPr>
          <a:xfrm>
            <a:off x="4670465"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8" name="メモ 7"/>
          <p:cNvSpPr/>
          <p:nvPr/>
        </p:nvSpPr>
        <p:spPr>
          <a:xfrm>
            <a:off x="24275" y="1465233"/>
            <a:ext cx="4140460" cy="269972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a:solidFill>
                  <a:schemeClr val="tx1"/>
                </a:solidFill>
                <a:latin typeface="Courier New" pitchFamily="49" charset="0"/>
                <a:cs typeface="Courier New" pitchFamily="49" charset="0"/>
              </a:rPr>
              <a:t>void </a:t>
            </a:r>
            <a:r>
              <a:rPr lang="en-US" altLang="ja-JP" sz="1600" dirty="0" err="1">
                <a:solidFill>
                  <a:schemeClr val="tx1"/>
                </a:solidFill>
                <a:latin typeface="Courier New" pitchFamily="49" charset="0"/>
                <a:cs typeface="Courier New" pitchFamily="49" charset="0"/>
              </a:rPr>
              <a:t>intialAccount</a:t>
            </a:r>
            <a:r>
              <a:rPr lang="en-US" altLang="ja-JP" sz="1600" dirty="0">
                <a:solidFill>
                  <a:schemeClr val="tx1"/>
                </a:solidFill>
                <a:latin typeface="Courier New" pitchFamily="49" charset="0"/>
                <a:cs typeface="Courier New" pitchFamily="49" charset="0"/>
              </a:rPr>
              <a:t>(</a:t>
            </a:r>
            <a:r>
              <a:rPr lang="en-US" altLang="ja-JP" sz="1600" dirty="0" err="1">
                <a:solidFill>
                  <a:schemeClr val="tx1"/>
                </a:solidFill>
                <a:latin typeface="Courier New" pitchFamily="49" charset="0"/>
                <a:cs typeface="Courier New" pitchFamily="49" charset="0"/>
              </a:rPr>
              <a:t>int</a:t>
            </a:r>
            <a:r>
              <a:rPr lang="en-US" altLang="ja-JP" sz="1600" dirty="0">
                <a:solidFill>
                  <a:schemeClr val="tx1"/>
                </a:solidFill>
                <a:latin typeface="Courier New" pitchFamily="49" charset="0"/>
                <a:cs typeface="Courier New" pitchFamily="49" charset="0"/>
              </a:rPr>
              <a:t> number,</a:t>
            </a:r>
          </a:p>
          <a:p>
            <a:r>
              <a:rPr lang="en-US" altLang="ja-JP" sz="1600" dirty="0">
                <a:solidFill>
                  <a:schemeClr val="tx1"/>
                </a:solidFill>
                <a:latin typeface="Courier New" pitchFamily="49" charset="0"/>
                <a:cs typeface="Courier New" pitchFamily="49" charset="0"/>
              </a:rPr>
              <a:t>	String name){</a:t>
            </a:r>
          </a:p>
          <a:p>
            <a:r>
              <a:rPr lang="en-US" altLang="ja-JP" sz="1600" dirty="0">
                <a:solidFill>
                  <a:schemeClr val="tx1"/>
                </a:solidFill>
                <a:latin typeface="Courier New" pitchFamily="49" charset="0"/>
                <a:cs typeface="Courier New" pitchFamily="49" charset="0"/>
              </a:rPr>
              <a:t>Account customer = </a:t>
            </a:r>
          </a:p>
          <a:p>
            <a:r>
              <a:rPr lang="en-US" altLang="ja-JP" sz="1600" dirty="0">
                <a:solidFill>
                  <a:schemeClr val="tx1"/>
                </a:solidFill>
                <a:latin typeface="Courier New" pitchFamily="49" charset="0"/>
                <a:cs typeface="Courier New" pitchFamily="49" charset="0"/>
              </a:rPr>
              <a:t>         new Account();</a:t>
            </a:r>
          </a:p>
          <a:p>
            <a:r>
              <a:rPr lang="en-US" altLang="ja-JP" sz="1600" dirty="0" err="1">
                <a:solidFill>
                  <a:schemeClr val="tx1"/>
                </a:solidFill>
                <a:latin typeface="Courier New" pitchFamily="49" charset="0"/>
                <a:cs typeface="Courier New" pitchFamily="49" charset="0"/>
              </a:rPr>
              <a:t>customer.setName</a:t>
            </a:r>
            <a:r>
              <a:rPr lang="en-US" altLang="ja-JP" sz="1600" dirty="0">
                <a:solidFill>
                  <a:schemeClr val="tx1"/>
                </a:solidFill>
                <a:latin typeface="Courier New" pitchFamily="49" charset="0"/>
                <a:cs typeface="Courier New" pitchFamily="49" charset="0"/>
              </a:rPr>
              <a:t>(name);</a:t>
            </a:r>
          </a:p>
          <a:p>
            <a:r>
              <a:rPr lang="en-US" altLang="ja-JP" sz="1600" dirty="0" err="1">
                <a:solidFill>
                  <a:schemeClr val="tx1"/>
                </a:solidFill>
                <a:latin typeface="Courier New" pitchFamily="49" charset="0"/>
                <a:cs typeface="Courier New" pitchFamily="49" charset="0"/>
              </a:rPr>
              <a:t>customer.setNumber</a:t>
            </a:r>
            <a:r>
              <a:rPr lang="en-US" altLang="ja-JP" sz="1600" dirty="0">
                <a:solidFill>
                  <a:schemeClr val="tx1"/>
                </a:solidFill>
                <a:latin typeface="Courier New" pitchFamily="49" charset="0"/>
                <a:cs typeface="Courier New" pitchFamily="49" charset="0"/>
              </a:rPr>
              <a:t>(number);</a:t>
            </a:r>
          </a:p>
          <a:p>
            <a:r>
              <a:rPr lang="en-US" altLang="ja-JP" sz="1600" dirty="0" err="1">
                <a:solidFill>
                  <a:schemeClr val="tx1"/>
                </a:solidFill>
                <a:latin typeface="Courier New" pitchFamily="49" charset="0"/>
                <a:cs typeface="Courier New" pitchFamily="49" charset="0"/>
              </a:rPr>
              <a:t>customer.setRate</a:t>
            </a:r>
            <a:r>
              <a:rPr lang="en-US" altLang="ja-JP" sz="1600" dirty="0">
                <a:solidFill>
                  <a:schemeClr val="tx1"/>
                </a:solidFill>
                <a:latin typeface="Courier New" pitchFamily="49" charset="0"/>
                <a:cs typeface="Courier New" pitchFamily="49" charset="0"/>
              </a:rPr>
              <a:t>(ORDINARY_RATE);</a:t>
            </a:r>
            <a:endParaRPr lang="en-US" altLang="ja-JP" sz="1600" dirty="0">
              <a:solidFill>
                <a:schemeClr val="tx1"/>
              </a:solidFill>
            </a:endParaRPr>
          </a:p>
          <a:p>
            <a:r>
              <a:rPr lang="en-US" altLang="ja-JP" sz="1600" dirty="0">
                <a:solidFill>
                  <a:schemeClr val="tx1"/>
                </a:solidFill>
              </a:rPr>
              <a:t>}</a:t>
            </a:r>
          </a:p>
        </p:txBody>
      </p:sp>
      <p:sp>
        <p:nvSpPr>
          <p:cNvPr id="12" name="メモ 11"/>
          <p:cNvSpPr/>
          <p:nvPr/>
        </p:nvSpPr>
        <p:spPr>
          <a:xfrm>
            <a:off x="4860032" y="1465232"/>
            <a:ext cx="4140460" cy="2971880"/>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smtClean="0">
                <a:solidFill>
                  <a:srgbClr val="FF0000"/>
                </a:solidFill>
                <a:latin typeface="Courier New" pitchFamily="49" charset="0"/>
                <a:cs typeface="Courier New" pitchFamily="49" charset="0"/>
              </a:rPr>
              <a:t>Account</a:t>
            </a:r>
            <a:r>
              <a:rPr lang="en-US" altLang="ja-JP" sz="1600" dirty="0" smtClean="0">
                <a:solidFill>
                  <a:schemeClr val="tx1"/>
                </a:solidFill>
                <a:latin typeface="Courier New" pitchFamily="49" charset="0"/>
                <a:cs typeface="Courier New" pitchFamily="49" charset="0"/>
              </a:rPr>
              <a:t> </a:t>
            </a:r>
            <a:r>
              <a:rPr lang="en-US" altLang="ja-JP" sz="1600" dirty="0" err="1" smtClean="0">
                <a:solidFill>
                  <a:schemeClr val="tx1"/>
                </a:solidFill>
                <a:latin typeface="Courier New" pitchFamily="49" charset="0"/>
                <a:cs typeface="Courier New" pitchFamily="49" charset="0"/>
              </a:rPr>
              <a:t>intialAccount</a:t>
            </a:r>
            <a:r>
              <a:rPr lang="en-US" altLang="ja-JP" sz="1600" dirty="0" smtClean="0">
                <a:solidFill>
                  <a:schemeClr val="tx1"/>
                </a:solidFill>
                <a:latin typeface="Courier New" pitchFamily="49" charset="0"/>
                <a:cs typeface="Courier New" pitchFamily="49" charset="0"/>
              </a:rPr>
              <a:t>(</a:t>
            </a:r>
            <a:r>
              <a:rPr lang="en-US" altLang="ja-JP" sz="1600" dirty="0" err="1" smtClean="0">
                <a:solidFill>
                  <a:schemeClr val="tx1"/>
                </a:solidFill>
                <a:latin typeface="Courier New" pitchFamily="49" charset="0"/>
                <a:cs typeface="Courier New" pitchFamily="49" charset="0"/>
              </a:rPr>
              <a:t>int</a:t>
            </a:r>
            <a:r>
              <a:rPr lang="en-US" altLang="ja-JP" sz="1600" dirty="0" smtClean="0">
                <a:solidFill>
                  <a:schemeClr val="tx1"/>
                </a:solidFill>
                <a:latin typeface="Courier New" pitchFamily="49" charset="0"/>
                <a:cs typeface="Courier New" pitchFamily="49" charset="0"/>
              </a:rPr>
              <a:t> number,</a:t>
            </a:r>
          </a:p>
          <a:p>
            <a:r>
              <a:rPr lang="en-US" altLang="ja-JP" sz="1600" dirty="0">
                <a:solidFill>
                  <a:schemeClr val="tx1"/>
                </a:solidFill>
                <a:latin typeface="Courier New" pitchFamily="49" charset="0"/>
                <a:cs typeface="Courier New" pitchFamily="49" charset="0"/>
              </a:rPr>
              <a:t>	</a:t>
            </a:r>
            <a:r>
              <a:rPr lang="en-US" altLang="ja-JP" sz="1600" dirty="0" smtClean="0">
                <a:solidFill>
                  <a:schemeClr val="tx1"/>
                </a:solidFill>
                <a:latin typeface="Courier New" pitchFamily="49" charset="0"/>
                <a:cs typeface="Courier New" pitchFamily="49" charset="0"/>
              </a:rPr>
              <a:t>String name){</a:t>
            </a:r>
          </a:p>
          <a:p>
            <a:r>
              <a:rPr lang="en-US" altLang="ja-JP" sz="1600" dirty="0">
                <a:solidFill>
                  <a:schemeClr val="tx1"/>
                </a:solidFill>
                <a:latin typeface="Courier New" pitchFamily="49" charset="0"/>
                <a:cs typeface="Courier New" pitchFamily="49" charset="0"/>
              </a:rPr>
              <a:t>Account customer = </a:t>
            </a:r>
          </a:p>
          <a:p>
            <a:r>
              <a:rPr lang="en-US" altLang="ja-JP" sz="1600" dirty="0">
                <a:solidFill>
                  <a:schemeClr val="tx1"/>
                </a:solidFill>
                <a:latin typeface="Courier New" pitchFamily="49" charset="0"/>
                <a:cs typeface="Courier New" pitchFamily="49" charset="0"/>
              </a:rPr>
              <a:t>         new Account();</a:t>
            </a:r>
          </a:p>
          <a:p>
            <a:r>
              <a:rPr lang="en-US" altLang="ja-JP" sz="1600" dirty="0" err="1">
                <a:solidFill>
                  <a:schemeClr val="tx1"/>
                </a:solidFill>
                <a:latin typeface="Courier New" pitchFamily="49" charset="0"/>
                <a:cs typeface="Courier New" pitchFamily="49" charset="0"/>
              </a:rPr>
              <a:t>customer.setName</a:t>
            </a:r>
            <a:r>
              <a:rPr lang="en-US" altLang="ja-JP" sz="1600" dirty="0">
                <a:solidFill>
                  <a:schemeClr val="tx1"/>
                </a:solidFill>
                <a:latin typeface="Courier New" pitchFamily="49" charset="0"/>
                <a:cs typeface="Courier New" pitchFamily="49" charset="0"/>
              </a:rPr>
              <a:t>(name);</a:t>
            </a:r>
          </a:p>
          <a:p>
            <a:r>
              <a:rPr lang="en-US" altLang="ja-JP" sz="1600" dirty="0" err="1">
                <a:solidFill>
                  <a:schemeClr val="tx1"/>
                </a:solidFill>
                <a:latin typeface="Courier New" pitchFamily="49" charset="0"/>
                <a:cs typeface="Courier New" pitchFamily="49" charset="0"/>
              </a:rPr>
              <a:t>customer.setNumber</a:t>
            </a:r>
            <a:r>
              <a:rPr lang="en-US" altLang="ja-JP" sz="1600" dirty="0">
                <a:solidFill>
                  <a:schemeClr val="tx1"/>
                </a:solidFill>
                <a:latin typeface="Courier New" pitchFamily="49" charset="0"/>
                <a:cs typeface="Courier New" pitchFamily="49" charset="0"/>
              </a:rPr>
              <a:t>(number);</a:t>
            </a:r>
          </a:p>
          <a:p>
            <a:r>
              <a:rPr lang="en-US" altLang="ja-JP" sz="1600" dirty="0" err="1">
                <a:solidFill>
                  <a:schemeClr val="tx1"/>
                </a:solidFill>
                <a:latin typeface="Courier New" pitchFamily="49" charset="0"/>
                <a:cs typeface="Courier New" pitchFamily="49" charset="0"/>
              </a:rPr>
              <a:t>customer.setRate</a:t>
            </a:r>
            <a:r>
              <a:rPr lang="en-US" altLang="ja-JP" sz="1600" dirty="0">
                <a:solidFill>
                  <a:schemeClr val="tx1"/>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p>
          <a:p>
            <a:r>
              <a:rPr lang="en-US" altLang="ja-JP" sz="1600" dirty="0" smtClean="0">
                <a:solidFill>
                  <a:srgbClr val="FF0000"/>
                </a:solidFill>
                <a:latin typeface="Courier New" pitchFamily="49" charset="0"/>
                <a:cs typeface="Courier New" pitchFamily="49" charset="0"/>
              </a:rPr>
              <a:t>return customer;</a:t>
            </a:r>
          </a:p>
          <a:p>
            <a:r>
              <a:rPr lang="en-US" altLang="ja-JP" sz="1600" dirty="0">
                <a:solidFill>
                  <a:schemeClr val="tx1"/>
                </a:solidFill>
                <a:latin typeface="Courier New" pitchFamily="49" charset="0"/>
                <a:cs typeface="Courier New" pitchFamily="49" charset="0"/>
              </a:rPr>
              <a:t>}</a:t>
            </a:r>
            <a:endParaRPr lang="en-US" altLang="ja-JP" sz="1600" dirty="0" smtClean="0">
              <a:solidFill>
                <a:schemeClr val="tx1"/>
              </a:solidFill>
              <a:latin typeface="Courier New" pitchFamily="49" charset="0"/>
              <a:cs typeface="Courier New" pitchFamily="49" charset="0"/>
            </a:endParaRPr>
          </a:p>
        </p:txBody>
      </p:sp>
      <p:sp>
        <p:nvSpPr>
          <p:cNvPr id="5" name="右矢印 4"/>
          <p:cNvSpPr/>
          <p:nvPr/>
        </p:nvSpPr>
        <p:spPr>
          <a:xfrm>
            <a:off x="4164735" y="2276872"/>
            <a:ext cx="695297" cy="1080120"/>
          </a:xfrm>
          <a:prstGeom prst="righ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9" name="正方形/長方形 8"/>
          <p:cNvSpPr/>
          <p:nvPr/>
        </p:nvSpPr>
        <p:spPr>
          <a:xfrm>
            <a:off x="5580112" y="4797152"/>
            <a:ext cx="3096344" cy="187220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戻り値がないときにはこの手順での操作はない</a:t>
            </a:r>
            <a:endParaRPr kumimoji="1" lang="ja-JP" altLang="en-US" sz="2400" b="1" dirty="0">
              <a:solidFill>
                <a:schemeClr val="tx1"/>
              </a:solidFill>
            </a:endParaRPr>
          </a:p>
        </p:txBody>
      </p:sp>
    </p:spTree>
    <p:extLst>
      <p:ext uri="{BB962C8B-B14F-4D97-AF65-F5344CB8AC3E}">
        <p14:creationId xmlns:p14="http://schemas.microsoft.com/office/powerpoint/2010/main" val="387371528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26</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rgbClr val="C00000"/>
                </a:solidFill>
              </a:rPr>
              <a:t>手順</a:t>
            </a:r>
            <a:r>
              <a:rPr lang="en-US" altLang="ja-JP" sz="2400" dirty="0" smtClean="0">
                <a:solidFill>
                  <a:srgbClr val="C00000"/>
                </a:solidFill>
              </a:rPr>
              <a:t>1-5:</a:t>
            </a:r>
            <a:r>
              <a:rPr lang="ja-JP" altLang="en-US" sz="2400" dirty="0" smtClean="0">
                <a:solidFill>
                  <a:srgbClr val="C00000"/>
                </a:solidFill>
              </a:rPr>
              <a:t>　差異の処理</a:t>
            </a:r>
            <a:endParaRPr lang="en-US" altLang="ja-JP" sz="2400" dirty="0" smtClean="0">
              <a:solidFill>
                <a:srgbClr val="C00000"/>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455838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8525" y="260648"/>
            <a:ext cx="8229600" cy="914400"/>
          </a:xfrm>
        </p:spPr>
        <p:txBody>
          <a:bodyPr>
            <a:noAutofit/>
          </a:bodyPr>
          <a:lstStyle/>
          <a:p>
            <a:pPr algn="ctr"/>
            <a:r>
              <a:rPr lang="ja-JP" altLang="en-US" dirty="0"/>
              <a:t>手順</a:t>
            </a:r>
            <a:r>
              <a:rPr lang="en-US" altLang="ja-JP" dirty="0"/>
              <a:t>1-5:</a:t>
            </a:r>
            <a:r>
              <a:rPr lang="ja-JP" altLang="en-US" dirty="0"/>
              <a:t>差異のための引数を作成し</a:t>
            </a:r>
            <a:r>
              <a:rPr lang="ja-JP" altLang="en-US" dirty="0" smtClean="0"/>
              <a:t>，</a:t>
            </a:r>
            <a:r>
              <a:rPr lang="en-US" altLang="ja-JP" dirty="0" smtClean="0"/>
              <a:t/>
            </a:r>
            <a:br>
              <a:rPr lang="en-US" altLang="ja-JP" dirty="0" smtClean="0"/>
            </a:br>
            <a:r>
              <a:rPr lang="ja-JP" altLang="en-US" dirty="0" smtClean="0"/>
              <a:t>差異</a:t>
            </a:r>
            <a:r>
              <a:rPr lang="ja-JP" altLang="en-US" dirty="0"/>
              <a:t>を引数で置き換える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27</a:t>
            </a:fld>
            <a:endParaRPr kumimoji="1" lang="ja-JP" altLang="en-US" dirty="0">
              <a:solidFill>
                <a:srgbClr val="464653"/>
              </a:solidFill>
            </a:endParaRPr>
          </a:p>
        </p:txBody>
      </p:sp>
      <p:sp>
        <p:nvSpPr>
          <p:cNvPr id="10" name="メモ 9"/>
          <p:cNvSpPr/>
          <p:nvPr/>
        </p:nvSpPr>
        <p:spPr>
          <a:xfrm>
            <a:off x="251520"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11" name="メモ 10"/>
          <p:cNvSpPr/>
          <p:nvPr/>
        </p:nvSpPr>
        <p:spPr>
          <a:xfrm>
            <a:off x="4670465" y="3284984"/>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p>
          <a:p>
            <a:r>
              <a:rPr lang="en-US" altLang="ja-JP" sz="1600" dirty="0" smtClean="0">
                <a:solidFill>
                  <a:schemeClr val="tx1"/>
                </a:solidFill>
                <a:latin typeface="Courier New" pitchFamily="49" charset="0"/>
                <a:cs typeface="Courier New" pitchFamily="49" charset="0"/>
              </a:rPr>
              <a:t>         new Account();</a:t>
            </a:r>
          </a:p>
          <a:p>
            <a:r>
              <a:rPr lang="en-US" altLang="ja-JP" sz="1600" dirty="0" err="1" smtClean="0">
                <a:solidFill>
                  <a:schemeClr val="tx1"/>
                </a:solidFill>
                <a:latin typeface="Courier New" pitchFamily="49" charset="0"/>
                <a:cs typeface="Courier New" pitchFamily="49" charset="0"/>
              </a:rPr>
              <a:t>customer.setName</a:t>
            </a:r>
            <a:r>
              <a:rPr lang="en-US" altLang="ja-JP" sz="1600" dirty="0" smtClean="0">
                <a:solidFill>
                  <a:schemeClr val="tx1"/>
                </a:solidFill>
                <a:latin typeface="Courier New" pitchFamily="49" charset="0"/>
                <a:cs typeface="Courier New" pitchFamily="49" charset="0"/>
              </a:rPr>
              <a:t>(name);</a:t>
            </a:r>
          </a:p>
          <a:p>
            <a:r>
              <a:rPr lang="en-US" altLang="ja-JP" sz="1600" dirty="0" err="1" smtClean="0">
                <a:solidFill>
                  <a:schemeClr val="tx1"/>
                </a:solidFill>
                <a:latin typeface="Courier New" pitchFamily="49" charset="0"/>
                <a:cs typeface="Courier New" pitchFamily="49" charset="0"/>
              </a:rPr>
              <a:t>customer.setNumber</a:t>
            </a:r>
            <a:r>
              <a:rPr lang="en-US" altLang="ja-JP" sz="1600" dirty="0" smtClean="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00B050"/>
                </a:solidFill>
                <a:latin typeface="Courier New" pitchFamily="49" charset="0"/>
                <a:cs typeface="Courier New" pitchFamily="49" charset="0"/>
              </a:rPr>
              <a:t>FIXED_RATE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8" name="メモ 7"/>
          <p:cNvSpPr/>
          <p:nvPr/>
        </p:nvSpPr>
        <p:spPr>
          <a:xfrm>
            <a:off x="24275" y="1465232"/>
            <a:ext cx="4140460" cy="2971879"/>
          </a:xfrm>
          <a:prstGeom prst="foldedCorner">
            <a:avLst/>
          </a:prstGeom>
          <a:solidFill>
            <a:schemeClr val="accent3">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a:solidFill>
                  <a:schemeClr val="tx1"/>
                </a:solidFill>
                <a:latin typeface="Courier New" pitchFamily="49" charset="0"/>
                <a:cs typeface="Courier New" pitchFamily="49" charset="0"/>
              </a:rPr>
              <a:t>Account </a:t>
            </a:r>
            <a:r>
              <a:rPr lang="en-US" altLang="ja-JP" sz="1600" dirty="0" err="1">
                <a:solidFill>
                  <a:schemeClr val="tx1"/>
                </a:solidFill>
                <a:latin typeface="Courier New" pitchFamily="49" charset="0"/>
                <a:cs typeface="Courier New" pitchFamily="49" charset="0"/>
              </a:rPr>
              <a:t>intialAccount</a:t>
            </a:r>
            <a:r>
              <a:rPr lang="en-US" altLang="ja-JP" sz="1600" dirty="0">
                <a:solidFill>
                  <a:schemeClr val="tx1"/>
                </a:solidFill>
                <a:latin typeface="Courier New" pitchFamily="49" charset="0"/>
                <a:cs typeface="Courier New" pitchFamily="49" charset="0"/>
              </a:rPr>
              <a:t>(</a:t>
            </a:r>
            <a:r>
              <a:rPr lang="en-US" altLang="ja-JP" sz="1600" dirty="0" err="1">
                <a:solidFill>
                  <a:schemeClr val="tx1"/>
                </a:solidFill>
                <a:latin typeface="Courier New" pitchFamily="49" charset="0"/>
                <a:cs typeface="Courier New" pitchFamily="49" charset="0"/>
              </a:rPr>
              <a:t>int</a:t>
            </a:r>
            <a:r>
              <a:rPr lang="en-US" altLang="ja-JP" sz="1600" dirty="0">
                <a:solidFill>
                  <a:schemeClr val="tx1"/>
                </a:solidFill>
                <a:latin typeface="Courier New" pitchFamily="49" charset="0"/>
                <a:cs typeface="Courier New" pitchFamily="49" charset="0"/>
              </a:rPr>
              <a:t> number,</a:t>
            </a:r>
          </a:p>
          <a:p>
            <a:r>
              <a:rPr lang="en-US" altLang="ja-JP" sz="1600" dirty="0">
                <a:solidFill>
                  <a:schemeClr val="tx1"/>
                </a:solidFill>
                <a:latin typeface="Courier New" pitchFamily="49" charset="0"/>
                <a:cs typeface="Courier New" pitchFamily="49" charset="0"/>
              </a:rPr>
              <a:t>	String name){</a:t>
            </a:r>
          </a:p>
          <a:p>
            <a:r>
              <a:rPr lang="en-US" altLang="ja-JP" sz="1600" dirty="0">
                <a:solidFill>
                  <a:schemeClr val="tx1"/>
                </a:solidFill>
                <a:latin typeface="Courier New" pitchFamily="49" charset="0"/>
                <a:cs typeface="Courier New" pitchFamily="49" charset="0"/>
              </a:rPr>
              <a:t>Account customer = </a:t>
            </a:r>
          </a:p>
          <a:p>
            <a:r>
              <a:rPr lang="en-US" altLang="ja-JP" sz="1600" dirty="0">
                <a:solidFill>
                  <a:schemeClr val="tx1"/>
                </a:solidFill>
                <a:latin typeface="Courier New" pitchFamily="49" charset="0"/>
                <a:cs typeface="Courier New" pitchFamily="49" charset="0"/>
              </a:rPr>
              <a:t>         new Account();</a:t>
            </a:r>
          </a:p>
          <a:p>
            <a:r>
              <a:rPr lang="en-US" altLang="ja-JP" sz="1600" dirty="0" err="1">
                <a:solidFill>
                  <a:schemeClr val="tx1"/>
                </a:solidFill>
                <a:latin typeface="Courier New" pitchFamily="49" charset="0"/>
                <a:cs typeface="Courier New" pitchFamily="49" charset="0"/>
              </a:rPr>
              <a:t>customer.setName</a:t>
            </a:r>
            <a:r>
              <a:rPr lang="en-US" altLang="ja-JP" sz="1600" dirty="0">
                <a:solidFill>
                  <a:schemeClr val="tx1"/>
                </a:solidFill>
                <a:latin typeface="Courier New" pitchFamily="49" charset="0"/>
                <a:cs typeface="Courier New" pitchFamily="49" charset="0"/>
              </a:rPr>
              <a:t>(name);</a:t>
            </a:r>
          </a:p>
          <a:p>
            <a:r>
              <a:rPr lang="en-US" altLang="ja-JP" sz="1600" dirty="0" err="1">
                <a:solidFill>
                  <a:schemeClr val="tx1"/>
                </a:solidFill>
                <a:latin typeface="Courier New" pitchFamily="49" charset="0"/>
                <a:cs typeface="Courier New" pitchFamily="49" charset="0"/>
              </a:rPr>
              <a:t>customer.setNumber</a:t>
            </a:r>
            <a:r>
              <a:rPr lang="en-US" altLang="ja-JP" sz="1600" dirty="0">
                <a:solidFill>
                  <a:schemeClr val="tx1"/>
                </a:solidFill>
                <a:latin typeface="Courier New" pitchFamily="49" charset="0"/>
                <a:cs typeface="Courier New" pitchFamily="49" charset="0"/>
              </a:rPr>
              <a:t>(number);</a:t>
            </a:r>
          </a:p>
          <a:p>
            <a:r>
              <a:rPr lang="en-US" altLang="ja-JP" sz="1600" dirty="0" err="1">
                <a:solidFill>
                  <a:schemeClr val="tx1"/>
                </a:solidFill>
                <a:latin typeface="Courier New" pitchFamily="49" charset="0"/>
                <a:cs typeface="Courier New" pitchFamily="49" charset="0"/>
              </a:rPr>
              <a:t>customer.setRate</a:t>
            </a:r>
            <a:r>
              <a:rPr lang="en-US" altLang="ja-JP" sz="1600" dirty="0">
                <a:solidFill>
                  <a:schemeClr val="tx1"/>
                </a:solidFill>
                <a:latin typeface="Courier New" pitchFamily="49" charset="0"/>
                <a:cs typeface="Courier New" pitchFamily="49" charset="0"/>
              </a:rPr>
              <a:t>(ORDINARY_RATE);</a:t>
            </a:r>
          </a:p>
          <a:p>
            <a:r>
              <a:rPr lang="en-US" altLang="ja-JP" sz="1600" dirty="0">
                <a:solidFill>
                  <a:schemeClr val="tx1"/>
                </a:solidFill>
                <a:latin typeface="Courier New" pitchFamily="49" charset="0"/>
                <a:cs typeface="Courier New" pitchFamily="49" charset="0"/>
              </a:rPr>
              <a:t>return customer;</a:t>
            </a:r>
          </a:p>
          <a:p>
            <a:r>
              <a:rPr lang="en-US" altLang="ja-JP" sz="1600" dirty="0">
                <a:solidFill>
                  <a:schemeClr val="tx1"/>
                </a:solidFill>
                <a:latin typeface="Courier New" pitchFamily="49" charset="0"/>
                <a:cs typeface="Courier New" pitchFamily="49" charset="0"/>
              </a:rPr>
              <a:t>}</a:t>
            </a:r>
          </a:p>
        </p:txBody>
      </p:sp>
      <p:sp>
        <p:nvSpPr>
          <p:cNvPr id="12" name="メモ 11"/>
          <p:cNvSpPr/>
          <p:nvPr/>
        </p:nvSpPr>
        <p:spPr>
          <a:xfrm>
            <a:off x="4860032" y="1465232"/>
            <a:ext cx="4140460" cy="2971880"/>
          </a:xfrm>
          <a:prstGeom prst="foldedCorner">
            <a:avLst/>
          </a:prstGeom>
          <a:solidFill>
            <a:schemeClr val="accent2">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a:t>
            </a:r>
            <a:r>
              <a:rPr lang="en-US" altLang="ja-JP" sz="1600" dirty="0" err="1" smtClean="0">
                <a:solidFill>
                  <a:schemeClr val="tx1"/>
                </a:solidFill>
                <a:latin typeface="Courier New" pitchFamily="49" charset="0"/>
                <a:cs typeface="Courier New" pitchFamily="49" charset="0"/>
              </a:rPr>
              <a:t>intialAccount</a:t>
            </a:r>
            <a:r>
              <a:rPr lang="en-US" altLang="ja-JP" sz="1600" dirty="0" smtClean="0">
                <a:solidFill>
                  <a:schemeClr val="tx1"/>
                </a:solidFill>
                <a:latin typeface="Courier New" pitchFamily="49" charset="0"/>
                <a:cs typeface="Courier New" pitchFamily="49" charset="0"/>
              </a:rPr>
              <a:t>(</a:t>
            </a:r>
            <a:r>
              <a:rPr lang="en-US" altLang="ja-JP" sz="1600" dirty="0" err="1" smtClean="0">
                <a:solidFill>
                  <a:schemeClr val="tx1"/>
                </a:solidFill>
                <a:latin typeface="Courier New" pitchFamily="49" charset="0"/>
                <a:cs typeface="Courier New" pitchFamily="49" charset="0"/>
              </a:rPr>
              <a:t>int</a:t>
            </a:r>
            <a:r>
              <a:rPr lang="en-US" altLang="ja-JP" sz="1600" dirty="0" smtClean="0">
                <a:solidFill>
                  <a:schemeClr val="tx1"/>
                </a:solidFill>
                <a:latin typeface="Courier New" pitchFamily="49" charset="0"/>
                <a:cs typeface="Courier New" pitchFamily="49" charset="0"/>
              </a:rPr>
              <a:t> number,</a:t>
            </a:r>
          </a:p>
          <a:p>
            <a:r>
              <a:rPr lang="en-US" altLang="ja-JP" sz="1600" dirty="0">
                <a:solidFill>
                  <a:schemeClr val="tx1"/>
                </a:solidFill>
                <a:latin typeface="Courier New" pitchFamily="49" charset="0"/>
                <a:cs typeface="Courier New" pitchFamily="49" charset="0"/>
              </a:rPr>
              <a:t>	</a:t>
            </a:r>
            <a:r>
              <a:rPr lang="en-US" altLang="ja-JP" sz="1600" dirty="0" smtClean="0">
                <a:solidFill>
                  <a:schemeClr val="tx1"/>
                </a:solidFill>
                <a:latin typeface="Courier New" pitchFamily="49" charset="0"/>
                <a:cs typeface="Courier New" pitchFamily="49" charset="0"/>
              </a:rPr>
              <a:t>String </a:t>
            </a:r>
            <a:r>
              <a:rPr lang="en-US" altLang="ja-JP" sz="1600" dirty="0" err="1" smtClean="0">
                <a:solidFill>
                  <a:schemeClr val="tx1"/>
                </a:solidFill>
                <a:latin typeface="Courier New" pitchFamily="49" charset="0"/>
                <a:cs typeface="Courier New" pitchFamily="49" charset="0"/>
              </a:rPr>
              <a:t>name,</a:t>
            </a:r>
            <a:r>
              <a:rPr lang="en-US" altLang="ja-JP" sz="1600" dirty="0" err="1" smtClean="0">
                <a:solidFill>
                  <a:srgbClr val="FF0000"/>
                </a:solidFill>
                <a:latin typeface="Courier New" pitchFamily="49" charset="0"/>
                <a:cs typeface="Courier New" pitchFamily="49" charset="0"/>
              </a:rPr>
              <a:t>int</a:t>
            </a:r>
            <a:r>
              <a:rPr lang="en-US" altLang="ja-JP" sz="1600" dirty="0" smtClean="0">
                <a:solidFill>
                  <a:srgbClr val="FF0000"/>
                </a:solidFill>
                <a:latin typeface="Courier New" pitchFamily="49" charset="0"/>
                <a:cs typeface="Courier New" pitchFamily="49" charset="0"/>
              </a:rPr>
              <a:t> rate</a:t>
            </a:r>
            <a:r>
              <a:rPr lang="en-US" altLang="ja-JP" sz="1600" dirty="0" smtClean="0">
                <a:solidFill>
                  <a:schemeClr val="tx1"/>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Account customer = </a:t>
            </a:r>
          </a:p>
          <a:p>
            <a:r>
              <a:rPr lang="en-US" altLang="ja-JP" sz="1600" dirty="0">
                <a:solidFill>
                  <a:schemeClr val="tx1"/>
                </a:solidFill>
                <a:latin typeface="Courier New" pitchFamily="49" charset="0"/>
                <a:cs typeface="Courier New" pitchFamily="49" charset="0"/>
              </a:rPr>
              <a:t>         new Account();</a:t>
            </a:r>
          </a:p>
          <a:p>
            <a:r>
              <a:rPr lang="en-US" altLang="ja-JP" sz="1600" dirty="0" err="1">
                <a:solidFill>
                  <a:schemeClr val="tx1"/>
                </a:solidFill>
                <a:latin typeface="Courier New" pitchFamily="49" charset="0"/>
                <a:cs typeface="Courier New" pitchFamily="49" charset="0"/>
              </a:rPr>
              <a:t>customer.setName</a:t>
            </a:r>
            <a:r>
              <a:rPr lang="en-US" altLang="ja-JP" sz="1600" dirty="0">
                <a:solidFill>
                  <a:schemeClr val="tx1"/>
                </a:solidFill>
                <a:latin typeface="Courier New" pitchFamily="49" charset="0"/>
                <a:cs typeface="Courier New" pitchFamily="49" charset="0"/>
              </a:rPr>
              <a:t>(name);</a:t>
            </a:r>
          </a:p>
          <a:p>
            <a:r>
              <a:rPr lang="en-US" altLang="ja-JP" sz="1600" dirty="0" err="1">
                <a:solidFill>
                  <a:schemeClr val="tx1"/>
                </a:solidFill>
                <a:latin typeface="Courier New" pitchFamily="49" charset="0"/>
                <a:cs typeface="Courier New" pitchFamily="49" charset="0"/>
              </a:rPr>
              <a:t>customer.setNumber</a:t>
            </a:r>
            <a:r>
              <a:rPr lang="en-US" altLang="ja-JP" sz="1600" dirty="0">
                <a:solidFill>
                  <a:schemeClr val="tx1"/>
                </a:solidFill>
                <a:latin typeface="Courier New" pitchFamily="49" charset="0"/>
                <a:cs typeface="Courier New" pitchFamily="49" charset="0"/>
              </a:rPr>
              <a:t>(number);</a:t>
            </a:r>
          </a:p>
          <a:p>
            <a:r>
              <a:rPr lang="en-US" altLang="ja-JP" sz="1600" dirty="0" err="1" smtClean="0">
                <a:solidFill>
                  <a:schemeClr val="tx1"/>
                </a:solidFill>
                <a:latin typeface="Courier New" pitchFamily="49" charset="0"/>
                <a:cs typeface="Courier New" pitchFamily="49" charset="0"/>
              </a:rPr>
              <a:t>customer.setRate</a:t>
            </a:r>
            <a:r>
              <a:rPr lang="en-US" altLang="ja-JP" sz="1600" dirty="0" smtClean="0">
                <a:solidFill>
                  <a:schemeClr val="tx1"/>
                </a:solidFill>
                <a:latin typeface="Courier New" pitchFamily="49" charset="0"/>
                <a:cs typeface="Courier New" pitchFamily="49" charset="0"/>
              </a:rPr>
              <a:t>(</a:t>
            </a:r>
            <a:r>
              <a:rPr lang="en-US" altLang="ja-JP" sz="1600" dirty="0" smtClean="0">
                <a:solidFill>
                  <a:srgbClr val="FF0000"/>
                </a:solidFill>
                <a:latin typeface="Courier New" pitchFamily="49" charset="0"/>
                <a:cs typeface="Courier New" pitchFamily="49" charset="0"/>
              </a:rPr>
              <a:t>rate</a:t>
            </a:r>
            <a:r>
              <a:rPr lang="en-US" altLang="ja-JP" sz="1600" dirty="0" smtClean="0">
                <a:solidFill>
                  <a:schemeClr val="tx1"/>
                </a:solidFill>
                <a:latin typeface="Courier New" pitchFamily="49" charset="0"/>
                <a:cs typeface="Courier New" pitchFamily="49" charset="0"/>
              </a:rPr>
              <a:t>);</a:t>
            </a:r>
          </a:p>
          <a:p>
            <a:r>
              <a:rPr lang="en-US" altLang="ja-JP" sz="1600" dirty="0" smtClean="0">
                <a:solidFill>
                  <a:schemeClr val="tx1"/>
                </a:solidFill>
                <a:latin typeface="Courier New" pitchFamily="49" charset="0"/>
                <a:cs typeface="Courier New" pitchFamily="49" charset="0"/>
              </a:rPr>
              <a:t>return customer;</a:t>
            </a:r>
          </a:p>
          <a:p>
            <a:r>
              <a:rPr lang="en-US" altLang="ja-JP" sz="1600" dirty="0">
                <a:solidFill>
                  <a:schemeClr val="tx1"/>
                </a:solidFill>
                <a:latin typeface="Courier New" pitchFamily="49" charset="0"/>
                <a:cs typeface="Courier New" pitchFamily="49" charset="0"/>
              </a:rPr>
              <a:t>}</a:t>
            </a:r>
            <a:endParaRPr lang="en-US" altLang="ja-JP" sz="1600" dirty="0" smtClean="0">
              <a:solidFill>
                <a:schemeClr val="tx1"/>
              </a:solidFill>
              <a:latin typeface="Courier New" pitchFamily="49" charset="0"/>
              <a:cs typeface="Courier New" pitchFamily="49" charset="0"/>
            </a:endParaRPr>
          </a:p>
        </p:txBody>
      </p:sp>
      <p:sp>
        <p:nvSpPr>
          <p:cNvPr id="5" name="右矢印 4"/>
          <p:cNvSpPr/>
          <p:nvPr/>
        </p:nvSpPr>
        <p:spPr>
          <a:xfrm>
            <a:off x="4164735" y="2276872"/>
            <a:ext cx="695297" cy="1080120"/>
          </a:xfrm>
          <a:prstGeom prst="righ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9" name="円形吹き出し 8"/>
          <p:cNvSpPr/>
          <p:nvPr/>
        </p:nvSpPr>
        <p:spPr>
          <a:xfrm>
            <a:off x="6156176" y="4202505"/>
            <a:ext cx="2682220" cy="1782199"/>
          </a:xfrm>
          <a:prstGeom prst="wedgeEllipseCallout">
            <a:avLst>
              <a:gd name="adj1" fmla="val 1938"/>
              <a:gd name="adj2" fmla="val -87165"/>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共通部分</a:t>
            </a:r>
            <a:r>
              <a:rPr lang="ja-JP" altLang="en-US" sz="2400" dirty="0" smtClean="0">
                <a:solidFill>
                  <a:schemeClr val="tx1"/>
                </a:solidFill>
              </a:rPr>
              <a:t>を名前にしている</a:t>
            </a:r>
            <a:endParaRPr kumimoji="1" lang="ja-JP" altLang="en-US" sz="2400" dirty="0" smtClean="0">
              <a:solidFill>
                <a:schemeClr val="tx1"/>
              </a:solidFill>
            </a:endParaRPr>
          </a:p>
        </p:txBody>
      </p:sp>
    </p:spTree>
    <p:extLst>
      <p:ext uri="{BB962C8B-B14F-4D97-AF65-F5344CB8AC3E}">
        <p14:creationId xmlns:p14="http://schemas.microsoft.com/office/powerpoint/2010/main" val="1458283049"/>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28</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rgbClr val="C00000"/>
                </a:solidFill>
              </a:rPr>
              <a:t>手順</a:t>
            </a:r>
            <a:r>
              <a:rPr lang="en-US" altLang="ja-JP" sz="2400" dirty="0" smtClean="0">
                <a:solidFill>
                  <a:srgbClr val="C00000"/>
                </a:solidFill>
              </a:rPr>
              <a:t>1-6:</a:t>
            </a:r>
            <a:r>
              <a:rPr lang="ja-JP" altLang="en-US" sz="2400" dirty="0" smtClean="0">
                <a:solidFill>
                  <a:srgbClr val="C00000"/>
                </a:solidFill>
              </a:rPr>
              <a:t>　親クラスのコンパイル，テスト</a:t>
            </a:r>
            <a:endParaRPr lang="en-US" altLang="ja-JP" sz="2400" dirty="0" smtClean="0">
              <a:solidFill>
                <a:srgbClr val="C00000"/>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2317235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29</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手順</a:t>
            </a:r>
            <a:r>
              <a:rPr kumimoji="1" lang="en-US" altLang="ja-JP" sz="2400" dirty="0" smtClean="0">
                <a:solidFill>
                  <a:schemeClr val="tx1"/>
                </a:solidFill>
              </a:rPr>
              <a:t>1:</a:t>
            </a:r>
            <a:r>
              <a:rPr kumimoji="1" lang="ja-JP" altLang="en-US" sz="2400" dirty="0" smtClean="0">
                <a:solidFill>
                  <a:schemeClr val="tx1"/>
                </a:solidFill>
              </a:rPr>
              <a:t>親クラスのメソッド宣言</a:t>
            </a:r>
            <a:endParaRPr kumimoji="1" lang="en-US" altLang="ja-JP" sz="2400" dirty="0" smtClean="0">
              <a:solidFill>
                <a:schemeClr val="tx1"/>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rgbClr val="C00000"/>
                </a:solidFill>
              </a:rPr>
              <a:t>手順</a:t>
            </a:r>
            <a:r>
              <a:rPr kumimoji="1" lang="en-US" altLang="ja-JP" sz="2400" dirty="0" smtClean="0">
                <a:solidFill>
                  <a:srgbClr val="C00000"/>
                </a:solidFill>
              </a:rPr>
              <a:t>2:</a:t>
            </a:r>
            <a:r>
              <a:rPr kumimoji="1" lang="ja-JP" altLang="en-US" sz="2400" dirty="0" smtClean="0">
                <a:solidFill>
                  <a:srgbClr val="C00000"/>
                </a:solidFill>
              </a:rPr>
              <a:t>子クラスのメソッド宣言</a:t>
            </a:r>
            <a:endParaRPr kumimoji="1" lang="en-US" altLang="ja-JP" sz="2400" dirty="0" smtClean="0">
              <a:solidFill>
                <a:srgbClr val="C00000"/>
              </a:solidFill>
            </a:endParaRPr>
          </a:p>
        </p:txBody>
      </p:sp>
    </p:spTree>
    <p:extLst>
      <p:ext uri="{BB962C8B-B14F-4D97-AF65-F5344CB8AC3E}">
        <p14:creationId xmlns:p14="http://schemas.microsoft.com/office/powerpoint/2010/main" val="1351334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リファクタリングパターン</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a:bodyPr>
          <a:lstStyle/>
          <a:p>
            <a:r>
              <a:rPr kumimoji="1" lang="ja-JP" altLang="en-US" dirty="0" smtClean="0"/>
              <a:t>パターンは，特定の状況で発生する問題の解法である</a:t>
            </a:r>
            <a:endParaRPr kumimoji="1" lang="en-US" altLang="ja-JP" dirty="0" smtClean="0"/>
          </a:p>
          <a:p>
            <a:pPr lvl="1"/>
            <a:r>
              <a:rPr lang="ja-JP" altLang="en-US" dirty="0" smtClean="0"/>
              <a:t>状況，手順，実例で構成</a:t>
            </a:r>
            <a:endParaRPr kumimoji="1" lang="en-US" altLang="ja-JP" dirty="0" smtClean="0"/>
          </a:p>
          <a:p>
            <a:r>
              <a:rPr kumimoji="1" lang="ja-JP" altLang="en-US" dirty="0" smtClean="0"/>
              <a:t>外部的振る舞いに変更を加えずに内部的振る舞いを修正することをリファクタリングという</a:t>
            </a:r>
            <a:r>
              <a:rPr kumimoji="1" lang="en-US" altLang="ja-JP" dirty="0" smtClean="0"/>
              <a:t>[1]</a:t>
            </a:r>
          </a:p>
          <a:p>
            <a:pPr lvl="1"/>
            <a:r>
              <a:rPr lang="ja-JP" altLang="en-US" dirty="0" smtClean="0"/>
              <a:t>特に繰り返し行われる修正を，修正をする状況と手順をまとめて</a:t>
            </a:r>
            <a:r>
              <a:rPr lang="ja-JP" altLang="en-US" b="1" dirty="0" smtClean="0"/>
              <a:t>リファクタリングパターン</a:t>
            </a:r>
            <a:r>
              <a:rPr lang="ja-JP" altLang="en-US" dirty="0" smtClean="0"/>
              <a:t>という</a:t>
            </a:r>
            <a:endParaRPr kumimoji="1" lang="en-US" altLang="ja-JP" dirty="0" smtClean="0"/>
          </a:p>
        </p:txBody>
      </p:sp>
      <p:sp>
        <p:nvSpPr>
          <p:cNvPr id="5" name="テキスト ボックス 4"/>
          <p:cNvSpPr txBox="1"/>
          <p:nvPr/>
        </p:nvSpPr>
        <p:spPr>
          <a:xfrm>
            <a:off x="395536" y="5517232"/>
            <a:ext cx="8748464" cy="646331"/>
          </a:xfrm>
          <a:prstGeom prst="rect">
            <a:avLst/>
          </a:prstGeom>
          <a:noFill/>
        </p:spPr>
        <p:txBody>
          <a:bodyPr wrap="square" rtlCol="0">
            <a:spAutoFit/>
          </a:bodyPr>
          <a:lstStyle/>
          <a:p>
            <a:r>
              <a:rPr lang="en-US" altLang="ja-JP" dirty="0" smtClean="0"/>
              <a:t>[</a:t>
            </a:r>
            <a:r>
              <a:rPr lang="ja-JP" altLang="en-US" dirty="0" smtClean="0"/>
              <a:t>１</a:t>
            </a:r>
            <a:r>
              <a:rPr lang="en-US" altLang="ja-JP" dirty="0" smtClean="0"/>
              <a:t>]  </a:t>
            </a:r>
            <a:r>
              <a:rPr lang="en-US" altLang="ja-JP" dirty="0" err="1" smtClean="0"/>
              <a:t>Fowler.:Refactoring</a:t>
            </a:r>
            <a:r>
              <a:rPr lang="en-US" altLang="ja-JP" dirty="0" smtClean="0"/>
              <a:t>:”Improving The Design Existing Code”</a:t>
            </a:r>
            <a:r>
              <a:rPr lang="ja-JP" altLang="en-US" dirty="0" smtClean="0"/>
              <a:t>，</a:t>
            </a:r>
            <a:r>
              <a:rPr lang="en-US" altLang="ja-JP" dirty="0" smtClean="0"/>
              <a:t>Addison Wesley (1999)</a:t>
            </a:r>
          </a:p>
          <a:p>
            <a:endParaRPr kumimoji="1" lang="ja-JP"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dirty="0" smtClean="0"/>
              <a:t>手順</a:t>
            </a:r>
            <a:r>
              <a:rPr kumimoji="1" lang="en-US" altLang="ja-JP" dirty="0" smtClean="0"/>
              <a:t>2:</a:t>
            </a:r>
            <a:r>
              <a:rPr kumimoji="1" lang="ja-JP" altLang="en-US" dirty="0" smtClean="0"/>
              <a:t>元の子クラスのクローン部を取り除き，メソッド呼び出しを追加する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30</a:t>
            </a:fld>
            <a:endParaRPr kumimoji="1" lang="ja-JP" altLang="en-US" dirty="0">
              <a:solidFill>
                <a:srgbClr val="464653"/>
              </a:solidFill>
            </a:endParaRPr>
          </a:p>
        </p:txBody>
      </p:sp>
      <p:sp>
        <p:nvSpPr>
          <p:cNvPr id="11" name="正方形/長方形 10"/>
          <p:cNvSpPr/>
          <p:nvPr/>
        </p:nvSpPr>
        <p:spPr>
          <a:xfrm>
            <a:off x="1475656" y="5445224"/>
            <a:ext cx="6984776" cy="100811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各クラスをコンパイルして，テストする</a:t>
            </a:r>
          </a:p>
        </p:txBody>
      </p:sp>
      <p:sp>
        <p:nvSpPr>
          <p:cNvPr id="7" name="メモ 6"/>
          <p:cNvSpPr/>
          <p:nvPr/>
        </p:nvSpPr>
        <p:spPr>
          <a:xfrm>
            <a:off x="251520" y="2300003"/>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p>
          <a:p>
            <a:r>
              <a:rPr lang="en-US" altLang="ja-JP" sz="1600" dirty="0" smtClean="0">
                <a:solidFill>
                  <a:schemeClr val="tx1"/>
                </a:solidFill>
                <a:latin typeface="Courier New" pitchFamily="49" charset="0"/>
                <a:cs typeface="Courier New" pitchFamily="49" charset="0"/>
              </a:rPr>
              <a:t>Account customer = </a:t>
            </a:r>
            <a:r>
              <a:rPr lang="en-US" altLang="ja-JP" sz="1600" dirty="0" err="1" smtClean="0">
                <a:solidFill>
                  <a:schemeClr val="tx1"/>
                </a:solidFill>
                <a:latin typeface="Courier New" pitchFamily="49" charset="0"/>
                <a:cs typeface="Courier New" pitchFamily="49" charset="0"/>
              </a:rPr>
              <a:t>initialAccount</a:t>
            </a:r>
            <a:r>
              <a:rPr lang="en-US" altLang="ja-JP" sz="1600" dirty="0" smtClean="0">
                <a:solidFill>
                  <a:schemeClr val="tx1"/>
                </a:solidFill>
                <a:latin typeface="Courier New" pitchFamily="49" charset="0"/>
                <a:cs typeface="Courier New" pitchFamily="49" charset="0"/>
              </a:rPr>
              <a:t>(</a:t>
            </a:r>
            <a:r>
              <a:rPr lang="en-US" altLang="ja-JP" sz="1600" dirty="0" err="1" smtClean="0">
                <a:solidFill>
                  <a:schemeClr val="tx1"/>
                </a:solidFill>
                <a:latin typeface="Courier New" pitchFamily="49" charset="0"/>
                <a:cs typeface="Courier New" pitchFamily="49" charset="0"/>
              </a:rPr>
              <a:t>number,name</a:t>
            </a:r>
            <a:r>
              <a:rPr lang="en-US" altLang="ja-JP" sz="1600" dirty="0" smtClean="0">
                <a:solidFill>
                  <a:schemeClr val="tx1"/>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	</a:t>
            </a:r>
            <a:r>
              <a:rPr lang="en-US" altLang="ja-JP" sz="1600" dirty="0" smtClean="0">
                <a:solidFill>
                  <a:schemeClr val="tx1"/>
                </a:solidFill>
                <a:latin typeface="Courier New" pitchFamily="49" charset="0"/>
                <a:cs typeface="Courier New" pitchFamily="49" charset="0"/>
              </a:rPr>
              <a:t>	</a:t>
            </a:r>
            <a:r>
              <a:rPr lang="en-US" altLang="ja-JP" sz="1600" dirty="0" smtClean="0">
                <a:solidFill>
                  <a:srgbClr val="00B050"/>
                </a:solidFill>
                <a:latin typeface="Courier New" pitchFamily="49" charset="0"/>
                <a:cs typeface="Courier New" pitchFamily="49" charset="0"/>
              </a:rPr>
              <a:t>ORDINARY_RATE</a:t>
            </a:r>
            <a:r>
              <a:rPr lang="en-US" altLang="ja-JP" sz="1600" dirty="0" smtClean="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smtClean="0">
                <a:solidFill>
                  <a:srgbClr val="FF0000"/>
                </a:solidFill>
                <a:latin typeface="Courier New" pitchFamily="49" charset="0"/>
                <a:cs typeface="Courier New" pitchFamily="49" charset="0"/>
              </a:rPr>
              <a:t>	</a:t>
            </a:r>
            <a:r>
              <a:rPr lang="en-US" altLang="ja-JP" sz="2000" dirty="0" smtClean="0">
                <a:solidFill>
                  <a:srgbClr val="464653"/>
                </a:solidFill>
              </a:rPr>
              <a:t>:</a:t>
            </a:r>
            <a:endParaRPr lang="en-US" altLang="ja-JP" sz="2000" dirty="0">
              <a:solidFill>
                <a:srgbClr val="464653"/>
              </a:solidFill>
            </a:endParaRPr>
          </a:p>
        </p:txBody>
      </p:sp>
      <p:sp>
        <p:nvSpPr>
          <p:cNvPr id="9" name="メモ 8"/>
          <p:cNvSpPr/>
          <p:nvPr/>
        </p:nvSpPr>
        <p:spPr>
          <a:xfrm>
            <a:off x="4670465" y="2313456"/>
            <a:ext cx="4140460" cy="269972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r>
              <a:rPr lang="en-US" altLang="ja-JP" sz="2000" dirty="0">
                <a:solidFill>
                  <a:schemeClr val="tx1"/>
                </a:solidFill>
              </a:rPr>
              <a:t>:</a:t>
            </a:r>
          </a:p>
          <a:p>
            <a:r>
              <a:rPr lang="en-US" altLang="ja-JP" sz="1600" dirty="0">
                <a:solidFill>
                  <a:schemeClr val="tx1"/>
                </a:solidFill>
                <a:latin typeface="Courier New" pitchFamily="49" charset="0"/>
                <a:cs typeface="Courier New" pitchFamily="49" charset="0"/>
              </a:rPr>
              <a:t>Account customer = </a:t>
            </a:r>
            <a:r>
              <a:rPr lang="en-US" altLang="ja-JP" sz="1600" dirty="0" err="1">
                <a:solidFill>
                  <a:schemeClr val="tx1"/>
                </a:solidFill>
                <a:latin typeface="Courier New" pitchFamily="49" charset="0"/>
                <a:cs typeface="Courier New" pitchFamily="49" charset="0"/>
              </a:rPr>
              <a:t>initialAccount</a:t>
            </a:r>
            <a:r>
              <a:rPr lang="en-US" altLang="ja-JP" sz="1600" dirty="0">
                <a:solidFill>
                  <a:schemeClr val="tx1"/>
                </a:solidFill>
                <a:latin typeface="Courier New" pitchFamily="49" charset="0"/>
                <a:cs typeface="Courier New" pitchFamily="49" charset="0"/>
              </a:rPr>
              <a:t>(</a:t>
            </a:r>
            <a:r>
              <a:rPr lang="en-US" altLang="ja-JP" sz="1600" dirty="0" err="1">
                <a:solidFill>
                  <a:schemeClr val="tx1"/>
                </a:solidFill>
                <a:latin typeface="Courier New" pitchFamily="49" charset="0"/>
                <a:cs typeface="Courier New" pitchFamily="49" charset="0"/>
              </a:rPr>
              <a:t>number,name</a:t>
            </a:r>
            <a:r>
              <a:rPr lang="en-US" altLang="ja-JP" sz="1600" dirty="0">
                <a:solidFill>
                  <a:schemeClr val="tx1"/>
                </a:solidFill>
                <a:latin typeface="Courier New" pitchFamily="49" charset="0"/>
                <a:cs typeface="Courier New" pitchFamily="49" charset="0"/>
              </a:rPr>
              <a:t>,</a:t>
            </a:r>
          </a:p>
          <a:p>
            <a:r>
              <a:rPr lang="en-US" altLang="ja-JP" sz="1600" dirty="0">
                <a:solidFill>
                  <a:schemeClr val="tx1"/>
                </a:solidFill>
                <a:latin typeface="Courier New" pitchFamily="49" charset="0"/>
                <a:cs typeface="Courier New" pitchFamily="49" charset="0"/>
              </a:rPr>
              <a:t>		</a:t>
            </a:r>
            <a:r>
              <a:rPr lang="en-US" altLang="ja-JP" sz="1600" dirty="0" smtClean="0">
                <a:solidFill>
                  <a:schemeClr val="tx1"/>
                </a:solidFill>
                <a:latin typeface="Courier New" pitchFamily="49" charset="0"/>
                <a:cs typeface="Courier New" pitchFamily="49" charset="0"/>
              </a:rPr>
              <a:t> </a:t>
            </a:r>
            <a:r>
              <a:rPr lang="en-US" altLang="ja-JP" sz="1600" dirty="0" smtClean="0">
                <a:solidFill>
                  <a:srgbClr val="00B050"/>
                </a:solidFill>
                <a:latin typeface="Courier New" pitchFamily="49" charset="0"/>
                <a:cs typeface="Courier New" pitchFamily="49" charset="0"/>
              </a:rPr>
              <a:t>FIXED_RATE</a:t>
            </a:r>
            <a:r>
              <a:rPr lang="en-US" altLang="ja-JP" sz="1600" dirty="0">
                <a:solidFill>
                  <a:schemeClr val="tx1"/>
                </a:solidFill>
                <a:latin typeface="Courier New" pitchFamily="49" charset="0"/>
                <a:cs typeface="Courier New" pitchFamily="49" charset="0"/>
              </a:rPr>
              <a:t>);</a:t>
            </a:r>
            <a:endParaRPr lang="en-US" altLang="ja-JP" sz="2000" dirty="0">
              <a:solidFill>
                <a:srgbClr val="FF0000"/>
              </a:solidFill>
              <a:latin typeface="Courier New" pitchFamily="49" charset="0"/>
              <a:cs typeface="Courier New" pitchFamily="49" charset="0"/>
            </a:endParaRPr>
          </a:p>
          <a:p>
            <a:r>
              <a:rPr lang="en-US" altLang="ja-JP" sz="2000" dirty="0">
                <a:solidFill>
                  <a:srgbClr val="FF0000"/>
                </a:solidFill>
                <a:latin typeface="Courier New" pitchFamily="49" charset="0"/>
                <a:cs typeface="Courier New" pitchFamily="49" charset="0"/>
              </a:rPr>
              <a:t>		</a:t>
            </a:r>
            <a:r>
              <a:rPr lang="en-US" altLang="ja-JP" sz="2000" dirty="0">
                <a:solidFill>
                  <a:srgbClr val="464653"/>
                </a:solidFill>
              </a:rPr>
              <a:t>:</a:t>
            </a:r>
          </a:p>
        </p:txBody>
      </p:sp>
    </p:spTree>
    <p:extLst>
      <p:ext uri="{BB962C8B-B14F-4D97-AF65-F5344CB8AC3E}">
        <p14:creationId xmlns:p14="http://schemas.microsoft.com/office/powerpoint/2010/main" val="3838451478"/>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実験概要</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31</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提案したパターンの実験として被験者にパターンを用いてリファクタリングしてもらう</a:t>
            </a:r>
            <a:endParaRPr kumimoji="1" lang="en-US" altLang="ja-JP" dirty="0" smtClean="0"/>
          </a:p>
          <a:p>
            <a:pPr lvl="1"/>
            <a:r>
              <a:rPr lang="ja-JP" altLang="en-US" dirty="0"/>
              <a:t>既存パターンと</a:t>
            </a:r>
            <a:r>
              <a:rPr lang="ja-JP" altLang="en-US" dirty="0" smtClean="0"/>
              <a:t>の比較実験</a:t>
            </a:r>
            <a:endParaRPr lang="en-US" altLang="ja-JP" dirty="0" smtClean="0"/>
          </a:p>
          <a:p>
            <a:pPr lvl="2"/>
            <a:r>
              <a:rPr lang="ja-JP" altLang="en-US" dirty="0"/>
              <a:t>かかった</a:t>
            </a:r>
            <a:r>
              <a:rPr lang="ja-JP" altLang="en-US" dirty="0" smtClean="0"/>
              <a:t>時間とアンケートで評価</a:t>
            </a:r>
            <a:endParaRPr lang="en-US" altLang="ja-JP" dirty="0" smtClean="0"/>
          </a:p>
          <a:p>
            <a:r>
              <a:rPr lang="ja-JP" altLang="en-US" dirty="0" smtClean="0"/>
              <a:t>対象</a:t>
            </a:r>
            <a:r>
              <a:rPr lang="ja-JP" altLang="en-US" dirty="0"/>
              <a:t>ソフトウェアは </a:t>
            </a:r>
            <a:r>
              <a:rPr lang="en-US" altLang="ja-JP" dirty="0"/>
              <a:t>Soot-2.2.4</a:t>
            </a:r>
          </a:p>
          <a:p>
            <a:pPr lvl="1"/>
            <a:r>
              <a:rPr lang="ja-JP" altLang="en-US" dirty="0"/>
              <a:t>実験対象のコードは</a:t>
            </a:r>
            <a:r>
              <a:rPr lang="en-US" altLang="ja-JP" dirty="0"/>
              <a:t>3</a:t>
            </a:r>
            <a:r>
              <a:rPr lang="ja-JP" altLang="en-US" dirty="0" smtClean="0"/>
              <a:t>種類</a:t>
            </a:r>
            <a:endParaRPr lang="en-US" altLang="ja-JP" dirty="0" smtClean="0"/>
          </a:p>
          <a:p>
            <a:pPr lvl="1"/>
            <a:endParaRPr lang="en-US" altLang="ja-JP" dirty="0"/>
          </a:p>
          <a:p>
            <a:r>
              <a:rPr lang="ja-JP" altLang="en-US" dirty="0"/>
              <a:t>被験者は計</a:t>
            </a:r>
            <a:r>
              <a:rPr lang="en-US" altLang="ja-JP" dirty="0"/>
              <a:t>3</a:t>
            </a:r>
            <a:r>
              <a:rPr lang="ja-JP" altLang="en-US" dirty="0"/>
              <a:t>名</a:t>
            </a:r>
            <a:endParaRPr lang="en-US" altLang="ja-JP" dirty="0"/>
          </a:p>
          <a:p>
            <a:pPr lvl="1"/>
            <a:r>
              <a:rPr lang="ja-JP" altLang="en-US" dirty="0"/>
              <a:t>コンピュータサイエンス専攻の研究生</a:t>
            </a:r>
            <a:r>
              <a:rPr lang="en-US" altLang="ja-JP" dirty="0"/>
              <a:t>1</a:t>
            </a:r>
            <a:r>
              <a:rPr lang="ja-JP" altLang="en-US" dirty="0"/>
              <a:t>名</a:t>
            </a:r>
            <a:endParaRPr lang="en-US" altLang="ja-JP" dirty="0"/>
          </a:p>
          <a:p>
            <a:pPr lvl="1"/>
            <a:r>
              <a:rPr lang="ja-JP" altLang="en-US" dirty="0"/>
              <a:t>博士前期課程</a:t>
            </a:r>
            <a:r>
              <a:rPr lang="en-US" altLang="ja-JP" dirty="0"/>
              <a:t>2</a:t>
            </a:r>
            <a:r>
              <a:rPr lang="ja-JP" altLang="en-US" dirty="0"/>
              <a:t>名</a:t>
            </a:r>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7634122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実験の結果</a:t>
            </a:r>
            <a:r>
              <a:rPr kumimoji="1" lang="en-US" altLang="ja-JP" dirty="0" smtClean="0"/>
              <a:t>(1/3)</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32</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normAutofit lnSpcReduction="10000"/>
          </a:bodyPr>
          <a:lstStyle/>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r>
              <a:rPr lang="en-US" altLang="ja-JP" dirty="0" err="1"/>
              <a:t>Junit</a:t>
            </a:r>
            <a:r>
              <a:rPr lang="ja-JP" altLang="en-US" dirty="0"/>
              <a:t>のテストケース</a:t>
            </a:r>
            <a:r>
              <a:rPr lang="en-US" altLang="ja-JP" dirty="0"/>
              <a:t>66</a:t>
            </a:r>
            <a:r>
              <a:rPr lang="ja-JP" altLang="en-US" dirty="0"/>
              <a:t>個を用いて，振る舞いの一貫性を確かめた</a:t>
            </a:r>
            <a:endParaRPr lang="en-US" altLang="ja-JP" dirty="0"/>
          </a:p>
          <a:p>
            <a:r>
              <a:rPr lang="ja-JP" altLang="en-US" dirty="0" smtClean="0"/>
              <a:t>時間的優位性は見られなかった</a:t>
            </a:r>
            <a:endParaRPr lang="en-US" altLang="ja-JP" dirty="0" smtClean="0"/>
          </a:p>
          <a:p>
            <a:pPr lvl="1"/>
            <a:r>
              <a:rPr lang="ja-JP" altLang="en-US" dirty="0" smtClean="0"/>
              <a:t>他の被験者やソースコードで実験を行うべき</a:t>
            </a:r>
            <a:endParaRPr lang="en-US" altLang="ja-JP" dirty="0" smtClean="0"/>
          </a:p>
          <a:p>
            <a:pPr lvl="1"/>
            <a:endParaRPr kumimoji="1" lang="ja-JP" altLang="en-US" dirty="0"/>
          </a:p>
        </p:txBody>
      </p:sp>
      <p:graphicFrame>
        <p:nvGraphicFramePr>
          <p:cNvPr id="7" name="コンテンツ プレースホルダ 6"/>
          <p:cNvGraphicFramePr>
            <a:graphicFrameLocks/>
          </p:cNvGraphicFramePr>
          <p:nvPr>
            <p:extLst>
              <p:ext uri="{D42A27DB-BD31-4B8C-83A1-F6EECF244321}">
                <p14:modId xmlns:p14="http://schemas.microsoft.com/office/powerpoint/2010/main" val="2902614145"/>
              </p:ext>
            </p:extLst>
          </p:nvPr>
        </p:nvGraphicFramePr>
        <p:xfrm>
          <a:off x="683568" y="2708920"/>
          <a:ext cx="7787208" cy="1463040"/>
        </p:xfrm>
        <a:graphic>
          <a:graphicData uri="http://schemas.openxmlformats.org/drawingml/2006/table">
            <a:tbl>
              <a:tblPr firstRow="1" bandRow="1">
                <a:tableStyleId>{5C22544A-7EE6-4342-B048-85BDC9FD1C3A}</a:tableStyleId>
              </a:tblPr>
              <a:tblGrid>
                <a:gridCol w="1946802"/>
                <a:gridCol w="1946802"/>
                <a:gridCol w="1946802"/>
                <a:gridCol w="1946802"/>
              </a:tblGrid>
              <a:tr h="330004">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330004">
                <a:tc>
                  <a:txBody>
                    <a:bodyPr/>
                    <a:lstStyle/>
                    <a:p>
                      <a:r>
                        <a:rPr kumimoji="1" lang="ja-JP" altLang="en-US" dirty="0" smtClean="0"/>
                        <a:t>対象１</a:t>
                      </a:r>
                      <a:endParaRPr kumimoji="1" lang="ja-JP" altLang="en-US" dirty="0"/>
                    </a:p>
                  </a:txBody>
                  <a:tcPr/>
                </a:tc>
                <a:tc>
                  <a:txBody>
                    <a:bodyPr/>
                    <a:lstStyle/>
                    <a:p>
                      <a:r>
                        <a:rPr kumimoji="1" lang="en-US" altLang="ja-JP" dirty="0" smtClean="0">
                          <a:solidFill>
                            <a:srgbClr val="FF0000"/>
                          </a:solidFill>
                        </a:rPr>
                        <a:t>10:57</a:t>
                      </a:r>
                      <a:endParaRPr kumimoji="1" lang="ja-JP" altLang="en-US" dirty="0">
                        <a:solidFill>
                          <a:srgbClr val="FF0000"/>
                        </a:solidFill>
                      </a:endParaRPr>
                    </a:p>
                  </a:txBody>
                  <a:tcPr/>
                </a:tc>
                <a:tc>
                  <a:txBody>
                    <a:bodyPr/>
                    <a:lstStyle/>
                    <a:p>
                      <a:r>
                        <a:rPr kumimoji="1" lang="en-US" altLang="ja-JP" dirty="0" smtClean="0"/>
                        <a:t>9:32</a:t>
                      </a:r>
                      <a:endParaRPr kumimoji="1" lang="ja-JP" altLang="en-US" dirty="0"/>
                    </a:p>
                  </a:txBody>
                  <a:tcPr/>
                </a:tc>
                <a:tc>
                  <a:txBody>
                    <a:bodyPr/>
                    <a:lstStyle/>
                    <a:p>
                      <a:r>
                        <a:rPr kumimoji="1" lang="en-US" altLang="ja-JP" dirty="0" smtClean="0"/>
                        <a:t>10:00</a:t>
                      </a:r>
                      <a:endParaRPr kumimoji="1" lang="ja-JP" altLang="en-US" dirty="0"/>
                    </a:p>
                  </a:txBody>
                  <a:tcPr/>
                </a:tc>
              </a:tr>
              <a:tr h="334588">
                <a:tc>
                  <a:txBody>
                    <a:bodyPr/>
                    <a:lstStyle/>
                    <a:p>
                      <a:r>
                        <a:rPr kumimoji="1" lang="ja-JP" altLang="en-US" dirty="0" smtClean="0"/>
                        <a:t>対象２</a:t>
                      </a:r>
                      <a:endParaRPr kumimoji="1" lang="ja-JP" altLang="en-US" dirty="0"/>
                    </a:p>
                  </a:txBody>
                  <a:tcPr/>
                </a:tc>
                <a:tc>
                  <a:txBody>
                    <a:bodyPr/>
                    <a:lstStyle/>
                    <a:p>
                      <a:r>
                        <a:rPr kumimoji="1" lang="en-US" altLang="ja-JP" dirty="0" smtClean="0"/>
                        <a:t>9:16</a:t>
                      </a:r>
                      <a:endParaRPr kumimoji="1" lang="ja-JP" altLang="en-US" dirty="0"/>
                    </a:p>
                  </a:txBody>
                  <a:tcPr/>
                </a:tc>
                <a:tc>
                  <a:txBody>
                    <a:bodyPr/>
                    <a:lstStyle/>
                    <a:p>
                      <a:r>
                        <a:rPr kumimoji="1" lang="en-US" altLang="ja-JP" dirty="0" smtClean="0">
                          <a:solidFill>
                            <a:srgbClr val="FF0000"/>
                          </a:solidFill>
                        </a:rPr>
                        <a:t>6:38</a:t>
                      </a:r>
                      <a:endParaRPr kumimoji="1" lang="ja-JP" altLang="en-US" dirty="0">
                        <a:solidFill>
                          <a:srgbClr val="FF0000"/>
                        </a:solidFill>
                      </a:endParaRPr>
                    </a:p>
                  </a:txBody>
                  <a:tcPr/>
                </a:tc>
                <a:tc>
                  <a:txBody>
                    <a:bodyPr/>
                    <a:lstStyle/>
                    <a:p>
                      <a:r>
                        <a:rPr kumimoji="1" lang="en-US" altLang="ja-JP" dirty="0" smtClean="0">
                          <a:solidFill>
                            <a:srgbClr val="FF0000"/>
                          </a:solidFill>
                        </a:rPr>
                        <a:t>5:39</a:t>
                      </a:r>
                      <a:endParaRPr kumimoji="1" lang="ja-JP" altLang="en-US" dirty="0">
                        <a:solidFill>
                          <a:srgbClr val="FF0000"/>
                        </a:solidFill>
                      </a:endParaRPr>
                    </a:p>
                  </a:txBody>
                  <a:tcPr/>
                </a:tc>
              </a:tr>
              <a:tr h="334588">
                <a:tc>
                  <a:txBody>
                    <a:bodyPr/>
                    <a:lstStyle/>
                    <a:p>
                      <a:r>
                        <a:rPr kumimoji="1" lang="ja-JP" altLang="en-US" dirty="0" smtClean="0"/>
                        <a:t>対象３</a:t>
                      </a:r>
                      <a:endParaRPr kumimoji="1" lang="ja-JP" altLang="en-US" dirty="0"/>
                    </a:p>
                  </a:txBody>
                  <a:tcPr/>
                </a:tc>
                <a:tc>
                  <a:txBody>
                    <a:bodyPr/>
                    <a:lstStyle/>
                    <a:p>
                      <a:r>
                        <a:rPr kumimoji="1" lang="en-US" altLang="ja-JP" dirty="0" smtClean="0">
                          <a:solidFill>
                            <a:srgbClr val="FF0000"/>
                          </a:solidFill>
                        </a:rPr>
                        <a:t>6:27</a:t>
                      </a:r>
                      <a:endParaRPr kumimoji="1" lang="ja-JP" altLang="en-US" dirty="0">
                        <a:solidFill>
                          <a:srgbClr val="FF0000"/>
                        </a:solidFill>
                      </a:endParaRPr>
                    </a:p>
                  </a:txBody>
                  <a:tcPr/>
                </a:tc>
                <a:tc>
                  <a:txBody>
                    <a:bodyPr/>
                    <a:lstStyle/>
                    <a:p>
                      <a:r>
                        <a:rPr kumimoji="1" lang="en-US" altLang="ja-JP" dirty="0" smtClean="0"/>
                        <a:t>3:02</a:t>
                      </a:r>
                      <a:endParaRPr kumimoji="1" lang="ja-JP" altLang="en-US" dirty="0"/>
                    </a:p>
                  </a:txBody>
                  <a:tcPr/>
                </a:tc>
                <a:tc>
                  <a:txBody>
                    <a:bodyPr/>
                    <a:lstStyle/>
                    <a:p>
                      <a:r>
                        <a:rPr kumimoji="1" lang="en-US" altLang="ja-JP" dirty="0" smtClean="0">
                          <a:solidFill>
                            <a:srgbClr val="FF0000"/>
                          </a:solidFill>
                        </a:rPr>
                        <a:t>6:08</a:t>
                      </a:r>
                      <a:endParaRPr kumimoji="1" lang="ja-JP" altLang="en-US" dirty="0">
                        <a:solidFill>
                          <a:srgbClr val="FF0000"/>
                        </a:solidFill>
                      </a:endParaRPr>
                    </a:p>
                  </a:txBody>
                  <a:tcPr/>
                </a:tc>
              </a:tr>
            </a:tbl>
          </a:graphicData>
        </a:graphic>
      </p:graphicFrame>
      <p:graphicFrame>
        <p:nvGraphicFramePr>
          <p:cNvPr id="8" name="コンテンツ プレースホルダ 6"/>
          <p:cNvGraphicFramePr>
            <a:graphicFrameLocks/>
          </p:cNvGraphicFramePr>
          <p:nvPr>
            <p:extLst>
              <p:ext uri="{D42A27DB-BD31-4B8C-83A1-F6EECF244321}">
                <p14:modId xmlns:p14="http://schemas.microsoft.com/office/powerpoint/2010/main" val="1453047952"/>
              </p:ext>
            </p:extLst>
          </p:nvPr>
        </p:nvGraphicFramePr>
        <p:xfrm>
          <a:off x="683568" y="1196752"/>
          <a:ext cx="7725544" cy="1463040"/>
        </p:xfrm>
        <a:graphic>
          <a:graphicData uri="http://schemas.openxmlformats.org/drawingml/2006/table">
            <a:tbl>
              <a:tblPr firstRow="1" bandRow="1">
                <a:tableStyleId>{5C22544A-7EE6-4342-B048-85BDC9FD1C3A}</a:tableStyleId>
              </a:tblPr>
              <a:tblGrid>
                <a:gridCol w="1931386"/>
                <a:gridCol w="1931386"/>
                <a:gridCol w="1931386"/>
                <a:gridCol w="1931386"/>
              </a:tblGrid>
              <a:tr h="365760">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329756">
                <a:tc>
                  <a:txBody>
                    <a:bodyPr/>
                    <a:lstStyle/>
                    <a:p>
                      <a:r>
                        <a:rPr kumimoji="1" lang="ja-JP" altLang="en-US" dirty="0" smtClean="0"/>
                        <a:t>対象１</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c>
                  <a:txBody>
                    <a:bodyPr/>
                    <a:lstStyle/>
                    <a:p>
                      <a:r>
                        <a:rPr kumimoji="1" lang="ja-JP" altLang="en-US" dirty="0" smtClean="0"/>
                        <a:t>既存パターン</a:t>
                      </a:r>
                      <a:endParaRPr kumimoji="1" lang="ja-JP" altLang="en-US" dirty="0"/>
                    </a:p>
                  </a:txBody>
                  <a:tcPr/>
                </a:tc>
                <a:tc>
                  <a:txBody>
                    <a:bodyPr/>
                    <a:lstStyle/>
                    <a:p>
                      <a:r>
                        <a:rPr kumimoji="1" lang="ja-JP" altLang="en-US" dirty="0" smtClean="0"/>
                        <a:t>既存パターン</a:t>
                      </a:r>
                      <a:endParaRPr kumimoji="1" lang="ja-JP" altLang="en-US" dirty="0"/>
                    </a:p>
                  </a:txBody>
                  <a:tcPr/>
                </a:tc>
              </a:tr>
              <a:tr h="329756">
                <a:tc>
                  <a:txBody>
                    <a:bodyPr/>
                    <a:lstStyle/>
                    <a:p>
                      <a:r>
                        <a:rPr kumimoji="1" lang="ja-JP" altLang="en-US" dirty="0" smtClean="0"/>
                        <a:t>対象２</a:t>
                      </a:r>
                      <a:endParaRPr kumimoji="1" lang="ja-JP" altLang="en-US" dirty="0"/>
                    </a:p>
                  </a:txBody>
                  <a:tcPr/>
                </a:tc>
                <a:tc>
                  <a:txBody>
                    <a:bodyPr/>
                    <a:lstStyle/>
                    <a:p>
                      <a:r>
                        <a:rPr kumimoji="1" lang="ja-JP" altLang="en-US" dirty="0" smtClean="0"/>
                        <a:t>既存パターン</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r>
              <a:tr h="329756">
                <a:tc>
                  <a:txBody>
                    <a:bodyPr/>
                    <a:lstStyle/>
                    <a:p>
                      <a:r>
                        <a:rPr kumimoji="1" lang="ja-JP" altLang="en-US" dirty="0" smtClean="0"/>
                        <a:t>対象３</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c>
                  <a:txBody>
                    <a:bodyPr/>
                    <a:lstStyle/>
                    <a:p>
                      <a:r>
                        <a:rPr kumimoji="1" lang="ja-JP" altLang="en-US" dirty="0" smtClean="0"/>
                        <a:t>既存パターン</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r>
            </a:tbl>
          </a:graphicData>
        </a:graphic>
      </p:graphicFrame>
    </p:spTree>
    <p:extLst>
      <p:ext uri="{BB962C8B-B14F-4D97-AF65-F5344CB8AC3E}">
        <p14:creationId xmlns:p14="http://schemas.microsoft.com/office/powerpoint/2010/main" val="11809880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実験の結果</a:t>
            </a:r>
            <a:r>
              <a:rPr kumimoji="1" lang="en-US" altLang="ja-JP" dirty="0" smtClean="0"/>
              <a:t>(2/3)</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33</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lang="ja-JP" altLang="en-US" dirty="0"/>
              <a:t>評価された</a:t>
            </a:r>
            <a:r>
              <a:rPr lang="ja-JP" altLang="en-US" dirty="0" smtClean="0"/>
              <a:t>点</a:t>
            </a:r>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a:p>
          <a:p>
            <a:endParaRPr lang="en-US" altLang="ja-JP" dirty="0" smtClean="0"/>
          </a:p>
          <a:p>
            <a:r>
              <a:rPr lang="ja-JP" altLang="en-US" dirty="0"/>
              <a:t>アンケート</a:t>
            </a:r>
            <a:r>
              <a:rPr lang="ja-JP" altLang="en-US" dirty="0" smtClean="0"/>
              <a:t>を取った結果手順そのものの評価を受けたので，手順の内容を評価された点とした</a:t>
            </a:r>
            <a:endParaRPr lang="en-US" altLang="ja-JP" dirty="0" smtClean="0"/>
          </a:p>
          <a:p>
            <a:endParaRPr kumimoji="1" lang="ja-JP" altLang="en-US" dirty="0"/>
          </a:p>
        </p:txBody>
      </p:sp>
      <p:graphicFrame>
        <p:nvGraphicFramePr>
          <p:cNvPr id="6" name="コンテンツ プレースホルダ 4"/>
          <p:cNvGraphicFramePr>
            <a:graphicFrameLocks/>
          </p:cNvGraphicFramePr>
          <p:nvPr>
            <p:extLst>
              <p:ext uri="{D42A27DB-BD31-4B8C-83A1-F6EECF244321}">
                <p14:modId xmlns:p14="http://schemas.microsoft.com/office/powerpoint/2010/main" val="2916522014"/>
              </p:ext>
            </p:extLst>
          </p:nvPr>
        </p:nvGraphicFramePr>
        <p:xfrm>
          <a:off x="467544" y="1772816"/>
          <a:ext cx="8291264" cy="2502519"/>
        </p:xfrm>
        <a:graphic>
          <a:graphicData uri="http://schemas.openxmlformats.org/drawingml/2006/table">
            <a:tbl>
              <a:tblPr firstRow="1">
                <a:tableStyleId>{5C22544A-7EE6-4342-B048-85BDC9FD1C3A}</a:tableStyleId>
              </a:tblPr>
              <a:tblGrid>
                <a:gridCol w="2072816"/>
                <a:gridCol w="2072816"/>
                <a:gridCol w="2072816"/>
                <a:gridCol w="2072816"/>
              </a:tblGrid>
              <a:tr h="149736">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623221">
                <a:tc>
                  <a:txBody>
                    <a:bodyPr/>
                    <a:lstStyle/>
                    <a:p>
                      <a:r>
                        <a:rPr kumimoji="1" lang="ja-JP" altLang="en-US" b="1" dirty="0" smtClean="0"/>
                        <a:t>引数に対する扱い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890317">
                <a:tc>
                  <a:txBody>
                    <a:bodyPr/>
                    <a:lstStyle/>
                    <a:p>
                      <a:r>
                        <a:rPr kumimoji="1" lang="ja-JP" altLang="en-US" b="1" dirty="0" smtClean="0"/>
                        <a:t>戻り値があるときの扱い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623221">
                <a:tc>
                  <a:txBody>
                    <a:bodyPr/>
                    <a:lstStyle/>
                    <a:p>
                      <a:r>
                        <a:rPr kumimoji="1" lang="ja-JP" altLang="en-US" b="1" dirty="0" smtClean="0"/>
                        <a:t>差異に対する扱い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bl>
          </a:graphicData>
        </a:graphic>
      </p:graphicFrame>
    </p:spTree>
    <p:extLst>
      <p:ext uri="{BB962C8B-B14F-4D97-AF65-F5344CB8AC3E}">
        <p14:creationId xmlns:p14="http://schemas.microsoft.com/office/powerpoint/2010/main" val="36699655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実験の結果</a:t>
            </a:r>
            <a:r>
              <a:rPr kumimoji="1" lang="en-US" altLang="ja-JP" dirty="0" smtClean="0"/>
              <a:t>(3/3)</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34</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normAutofit/>
          </a:bodyPr>
          <a:lstStyle/>
          <a:p>
            <a:r>
              <a:rPr kumimoji="1" lang="ja-JP" altLang="en-US" dirty="0" smtClean="0"/>
              <a:t>悪い評価をされた点</a:t>
            </a:r>
            <a:endParaRPr kumimoji="1" lang="en-US" altLang="ja-JP" dirty="0" smtClean="0"/>
          </a:p>
          <a:p>
            <a:endParaRPr lang="en-US" altLang="ja-JP" dirty="0"/>
          </a:p>
          <a:p>
            <a:endParaRPr kumimoji="1" lang="en-US" altLang="ja-JP" dirty="0" smtClean="0"/>
          </a:p>
          <a:p>
            <a:endParaRPr lang="en-US" altLang="ja-JP" dirty="0"/>
          </a:p>
          <a:p>
            <a:r>
              <a:rPr kumimoji="1" lang="ja-JP" altLang="en-US" dirty="0" smtClean="0"/>
              <a:t>詳細化を進めたために，手順を拘束されるという評価</a:t>
            </a:r>
            <a:endParaRPr kumimoji="1" lang="en-US" altLang="ja-JP" dirty="0" smtClean="0"/>
          </a:p>
          <a:p>
            <a:pPr lvl="1"/>
            <a:r>
              <a:rPr lang="ja-JP" altLang="en-US" dirty="0"/>
              <a:t>手順の道筋を複数考える必要</a:t>
            </a:r>
            <a:endParaRPr lang="en-US" altLang="ja-JP" dirty="0"/>
          </a:p>
          <a:p>
            <a:endParaRPr kumimoji="1" lang="en-US" altLang="ja-JP" dirty="0" smtClean="0"/>
          </a:p>
          <a:p>
            <a:r>
              <a:rPr kumimoji="1" lang="ja-JP" altLang="en-US" dirty="0" smtClean="0"/>
              <a:t>両方の意見を総合して提案手法の方が良い評価を</a:t>
            </a:r>
            <a:r>
              <a:rPr lang="ja-JP" altLang="en-US" dirty="0" smtClean="0"/>
              <a:t>得たと判断できる</a:t>
            </a:r>
            <a:endParaRPr lang="en-US" altLang="ja-JP" dirty="0" smtClean="0"/>
          </a:p>
          <a:p>
            <a:endParaRPr kumimoji="1" lang="en-US" altLang="ja-JP" dirty="0" smtClean="0"/>
          </a:p>
          <a:p>
            <a:endParaRPr kumimoji="1" lang="en-US" altLang="ja-JP" dirty="0" smtClean="0"/>
          </a:p>
          <a:p>
            <a:endParaRPr kumimoji="1" lang="ja-JP" altLang="en-US" dirty="0"/>
          </a:p>
        </p:txBody>
      </p:sp>
      <p:graphicFrame>
        <p:nvGraphicFramePr>
          <p:cNvPr id="5" name="コンテンツ プレースホルダ 4"/>
          <p:cNvGraphicFramePr>
            <a:graphicFrameLocks/>
          </p:cNvGraphicFramePr>
          <p:nvPr>
            <p:extLst>
              <p:ext uri="{D42A27DB-BD31-4B8C-83A1-F6EECF244321}">
                <p14:modId xmlns:p14="http://schemas.microsoft.com/office/powerpoint/2010/main" val="1697362348"/>
              </p:ext>
            </p:extLst>
          </p:nvPr>
        </p:nvGraphicFramePr>
        <p:xfrm>
          <a:off x="539552" y="1772816"/>
          <a:ext cx="8003232" cy="944880"/>
        </p:xfrm>
        <a:graphic>
          <a:graphicData uri="http://schemas.openxmlformats.org/drawingml/2006/table">
            <a:tbl>
              <a:tblPr firstRow="1">
                <a:tableStyleId>{5C22544A-7EE6-4342-B048-85BDC9FD1C3A}</a:tableStyleId>
              </a:tblPr>
              <a:tblGrid>
                <a:gridCol w="2000808"/>
                <a:gridCol w="2000808"/>
                <a:gridCol w="2000808"/>
                <a:gridCol w="2000808"/>
              </a:tblGrid>
              <a:tr h="293752">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449809">
                <a:tc>
                  <a:txBody>
                    <a:bodyPr/>
                    <a:lstStyle/>
                    <a:p>
                      <a:r>
                        <a:rPr kumimoji="1" lang="ja-JP" altLang="en-US" b="1" dirty="0" smtClean="0">
                          <a:solidFill>
                            <a:schemeClr val="tx1"/>
                          </a:solidFill>
                        </a:rPr>
                        <a:t>手順全体の柔軟さ</a:t>
                      </a:r>
                      <a:endParaRPr kumimoji="1" lang="ja-JP" altLang="en-US" b="1" dirty="0">
                        <a:solidFill>
                          <a:schemeClr val="tx1"/>
                        </a:solidFill>
                      </a:endParaRPr>
                    </a:p>
                  </a:txBody>
                  <a:tcPr>
                    <a:solidFill>
                      <a:schemeClr val="accent2">
                        <a:lumMod val="20000"/>
                        <a:lumOff val="80000"/>
                      </a:schemeClr>
                    </a:solidFill>
                  </a:tcPr>
                </a:tc>
                <a:tc>
                  <a:txBody>
                    <a:bodyPr/>
                    <a:lstStyle/>
                    <a:p>
                      <a:pPr algn="ctr"/>
                      <a:endParaRPr kumimoji="1" lang="ja-JP" altLang="en-US" sz="3200" dirty="0"/>
                    </a:p>
                  </a:txBody>
                  <a:tcPr>
                    <a:solidFill>
                      <a:schemeClr val="accent2">
                        <a:lumMod val="20000"/>
                        <a:lumOff val="80000"/>
                      </a:schemeClr>
                    </a:solidFill>
                  </a:tcPr>
                </a:tc>
                <a:tc>
                  <a:txBody>
                    <a:bodyPr/>
                    <a:lstStyle/>
                    <a:p>
                      <a:pPr algn="ctr"/>
                      <a:endParaRPr kumimoji="1" lang="ja-JP" altLang="en-US" sz="3200" dirty="0"/>
                    </a:p>
                  </a:txBody>
                  <a:tcPr>
                    <a:solidFill>
                      <a:schemeClr val="accent2">
                        <a:lumMod val="20000"/>
                        <a:lumOff val="80000"/>
                      </a:schemeClr>
                    </a:solidFill>
                  </a:tcPr>
                </a:tc>
                <a:tc>
                  <a:txBody>
                    <a:bodyPr/>
                    <a:lstStyle/>
                    <a:p>
                      <a:pPr algn="ctr"/>
                      <a:r>
                        <a:rPr kumimoji="1" lang="ja-JP" altLang="en-US" sz="3200" dirty="0" smtClean="0">
                          <a:solidFill>
                            <a:schemeClr val="tx1"/>
                          </a:solidFill>
                        </a:rPr>
                        <a:t>✓</a:t>
                      </a:r>
                      <a:endParaRPr kumimoji="1" lang="ja-JP" altLang="en-US" sz="3200" dirty="0">
                        <a:solidFill>
                          <a:schemeClr val="tx1"/>
                        </a:solidFill>
                      </a:endParaRPr>
                    </a:p>
                  </a:txBody>
                  <a:tcPr>
                    <a:solidFill>
                      <a:schemeClr val="accent2">
                        <a:lumMod val="20000"/>
                        <a:lumOff val="80000"/>
                      </a:schemeClr>
                    </a:solidFill>
                  </a:tcPr>
                </a:tc>
              </a:tr>
            </a:tbl>
          </a:graphicData>
        </a:graphic>
      </p:graphicFrame>
    </p:spTree>
    <p:extLst>
      <p:ext uri="{BB962C8B-B14F-4D97-AF65-F5344CB8AC3E}">
        <p14:creationId xmlns:p14="http://schemas.microsoft.com/office/powerpoint/2010/main" val="30553316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r>
              <a:rPr lang="en-US" altLang="ja-JP" dirty="0" smtClean="0"/>
              <a:t>	</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35</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lnSpcReduction="10000"/>
          </a:bodyPr>
          <a:lstStyle/>
          <a:p>
            <a:r>
              <a:rPr kumimoji="1" lang="ja-JP" altLang="en-US" dirty="0" smtClean="0"/>
              <a:t>まとめ</a:t>
            </a:r>
            <a:endParaRPr kumimoji="1" lang="en-US" altLang="ja-JP" dirty="0" smtClean="0"/>
          </a:p>
          <a:p>
            <a:pPr lvl="1"/>
            <a:r>
              <a:rPr lang="ja-JP" altLang="en-US" dirty="0" smtClean="0"/>
              <a:t>コードクローンの分類に基づいたメソッド引き上げ手順を提案した</a:t>
            </a:r>
            <a:endParaRPr lang="en-US" altLang="ja-JP" dirty="0" smtClean="0"/>
          </a:p>
          <a:p>
            <a:pPr lvl="1"/>
            <a:endParaRPr kumimoji="1" lang="en-US" altLang="ja-JP" dirty="0" smtClean="0"/>
          </a:p>
          <a:p>
            <a:pPr lvl="1"/>
            <a:r>
              <a:rPr kumimoji="1" lang="ja-JP" altLang="en-US" dirty="0" smtClean="0"/>
              <a:t>既存のパターンとの比較実験を行った</a:t>
            </a:r>
            <a:endParaRPr lang="en-US" altLang="ja-JP" dirty="0"/>
          </a:p>
          <a:p>
            <a:pPr lvl="1"/>
            <a:endParaRPr kumimoji="1" lang="en-US" altLang="ja-JP" dirty="0" smtClean="0"/>
          </a:p>
          <a:p>
            <a:r>
              <a:rPr lang="ja-JP" altLang="en-US" dirty="0" smtClean="0"/>
              <a:t>今後の課題</a:t>
            </a:r>
            <a:endParaRPr lang="en-US" altLang="ja-JP" dirty="0" smtClean="0"/>
          </a:p>
          <a:p>
            <a:pPr lvl="1"/>
            <a:r>
              <a:rPr lang="ja-JP" altLang="en-US" dirty="0" smtClean="0"/>
              <a:t>様々な技術習熟度の被験者を増やしての実験</a:t>
            </a:r>
            <a:endParaRPr lang="en-US" altLang="ja-JP" dirty="0" smtClean="0"/>
          </a:p>
          <a:p>
            <a:pPr lvl="1"/>
            <a:endParaRPr lang="en-US" altLang="ja-JP" dirty="0" smtClean="0"/>
          </a:p>
          <a:p>
            <a:pPr lvl="1"/>
            <a:r>
              <a:rPr lang="ja-JP" altLang="en-US" dirty="0" smtClean="0"/>
              <a:t>コードクローンの特徴ごとの分類の自動化</a:t>
            </a:r>
            <a:endParaRPr lang="en-US" altLang="ja-JP" dirty="0" smtClean="0"/>
          </a:p>
          <a:p>
            <a:pPr lvl="1"/>
            <a:endParaRPr kumimoji="1" lang="en-US" altLang="ja-JP" dirty="0" smtClean="0"/>
          </a:p>
          <a:p>
            <a:pPr lvl="1"/>
            <a:r>
              <a:rPr lang="ja-JP" altLang="en-US" dirty="0" smtClean="0"/>
              <a:t>他の分類に対しての</a:t>
            </a:r>
            <a:r>
              <a:rPr kumimoji="1" lang="ja-JP" altLang="en-US" dirty="0" smtClean="0"/>
              <a:t>リファクタリングパターンの提案</a:t>
            </a:r>
            <a:endParaRPr kumimoji="1" lang="ja-JP" alt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36</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kumimoji="1" lang="ja-JP" altLang="en-US" dirty="0" smtClean="0"/>
              <a:t>ご静聴ありがとうございました</a:t>
            </a:r>
            <a:endParaRPr kumimoji="1" lang="en-US" altLang="ja-JP"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37</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normAutofit/>
          </a:bodyPr>
          <a:lstStyle/>
          <a:p>
            <a:r>
              <a:rPr lang="ja-JP" altLang="en-US" dirty="0" smtClean="0"/>
              <a:t>手順全体の柔軟さが劣っていると評価</a:t>
            </a:r>
            <a:endParaRPr lang="en-US" altLang="ja-JP" dirty="0" smtClean="0"/>
          </a:p>
          <a:p>
            <a:pPr lvl="1"/>
            <a:r>
              <a:rPr lang="ja-JP" altLang="en-US" dirty="0" smtClean="0"/>
              <a:t>今回提案したパターンは</a:t>
            </a:r>
            <a:r>
              <a:rPr lang="en-US" altLang="ja-JP" dirty="0" smtClean="0"/>
              <a:t>1</a:t>
            </a:r>
            <a:r>
              <a:rPr lang="ja-JP" altLang="en-US" dirty="0" err="1" smtClean="0"/>
              <a:t>つの</a:t>
            </a:r>
            <a:r>
              <a:rPr lang="ja-JP" altLang="en-US" dirty="0" smtClean="0"/>
              <a:t>状況に</a:t>
            </a:r>
            <a:r>
              <a:rPr lang="en-US" altLang="ja-JP" dirty="0" smtClean="0"/>
              <a:t>1</a:t>
            </a:r>
            <a:r>
              <a:rPr lang="ja-JP" altLang="en-US" dirty="0" err="1" smtClean="0"/>
              <a:t>つの</a:t>
            </a:r>
            <a:r>
              <a:rPr lang="ja-JP" altLang="en-US" dirty="0" smtClean="0"/>
              <a:t>手順しかない</a:t>
            </a:r>
            <a:endParaRPr lang="en-US" altLang="ja-JP" dirty="0" smtClean="0"/>
          </a:p>
          <a:p>
            <a:pPr lvl="2"/>
            <a:r>
              <a:rPr lang="ja-JP" altLang="en-US" dirty="0"/>
              <a:t>手順</a:t>
            </a:r>
            <a:r>
              <a:rPr lang="ja-JP" altLang="en-US" dirty="0" smtClean="0"/>
              <a:t>の道筋を複数考える必要</a:t>
            </a:r>
            <a:endParaRPr lang="en-US" altLang="ja-JP" dirty="0" smtClean="0"/>
          </a:p>
          <a:p>
            <a:pPr lvl="2"/>
            <a:r>
              <a:rPr lang="ja-JP" altLang="en-US" dirty="0" smtClean="0"/>
              <a:t>簡略化した</a:t>
            </a:r>
            <a:r>
              <a:rPr lang="ja-JP" altLang="en-US" dirty="0"/>
              <a:t>手順</a:t>
            </a:r>
            <a:r>
              <a:rPr lang="ja-JP" altLang="en-US" dirty="0" smtClean="0"/>
              <a:t>の考案</a:t>
            </a:r>
            <a:endParaRPr lang="en-US" altLang="ja-JP" dirty="0" smtClean="0"/>
          </a:p>
          <a:p>
            <a:pPr lvl="2"/>
            <a:endParaRPr lang="en-US" altLang="ja-JP" dirty="0"/>
          </a:p>
          <a:p>
            <a:r>
              <a:rPr lang="ja-JP" altLang="en-US" dirty="0"/>
              <a:t>実験</a:t>
            </a:r>
            <a:r>
              <a:rPr lang="ja-JP" altLang="en-US" dirty="0" smtClean="0"/>
              <a:t>の時間が変わらなかった事実について</a:t>
            </a:r>
            <a:endParaRPr lang="en-US" altLang="ja-JP" dirty="0" smtClean="0"/>
          </a:p>
          <a:p>
            <a:pPr lvl="1"/>
            <a:r>
              <a:rPr lang="ja-JP" altLang="en-US" dirty="0"/>
              <a:t>他</a:t>
            </a:r>
            <a:r>
              <a:rPr lang="ja-JP" altLang="en-US" dirty="0" smtClean="0"/>
              <a:t>のソースコードや被験者で実験を行うべき</a:t>
            </a:r>
            <a:endParaRPr lang="en-US" altLang="ja-JP" dirty="0" smtClean="0"/>
          </a:p>
          <a:p>
            <a:pPr lvl="1"/>
            <a:r>
              <a:rPr lang="ja-JP" altLang="en-US" dirty="0" smtClean="0"/>
              <a:t>今回提案したパターンが簡単すぎたという可能性</a:t>
            </a:r>
            <a:endParaRPr lang="en-US" altLang="ja-JP" dirty="0" smtClean="0"/>
          </a:p>
          <a:p>
            <a:pPr lvl="2"/>
            <a:r>
              <a:rPr lang="ja-JP" altLang="en-US" dirty="0" smtClean="0"/>
              <a:t>もっと抽出の難しい適用状況のパターンを</a:t>
            </a:r>
            <a:r>
              <a:rPr lang="ja-JP" altLang="en-US" dirty="0"/>
              <a:t>考える</a:t>
            </a:r>
            <a:endParaRPr lang="en-US" altLang="ja-JP" dirty="0" smtClean="0"/>
          </a:p>
          <a:p>
            <a:pPr lvl="2"/>
            <a:endParaRPr lang="en-US" altLang="ja-JP" dirty="0" smtClean="0"/>
          </a:p>
          <a:p>
            <a:pPr lvl="2"/>
            <a:endParaRPr kumimoji="1" lang="ja-JP" altLang="en-US" dirty="0"/>
          </a:p>
        </p:txBody>
      </p:sp>
    </p:spTree>
    <p:extLst>
      <p:ext uri="{BB962C8B-B14F-4D97-AF65-F5344CB8AC3E}">
        <p14:creationId xmlns:p14="http://schemas.microsoft.com/office/powerpoint/2010/main" val="3219609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本研究の提案内容</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38</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endParaRPr kumimoji="1" lang="ja-JP" altLang="en-US" dirty="0"/>
          </a:p>
        </p:txBody>
      </p:sp>
      <p:sp>
        <p:nvSpPr>
          <p:cNvPr id="5" name="メモ 4"/>
          <p:cNvSpPr/>
          <p:nvPr/>
        </p:nvSpPr>
        <p:spPr>
          <a:xfrm>
            <a:off x="832707" y="3933056"/>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右矢印 6"/>
          <p:cNvSpPr/>
          <p:nvPr/>
        </p:nvSpPr>
        <p:spPr>
          <a:xfrm>
            <a:off x="2372564" y="4769602"/>
            <a:ext cx="3672408" cy="74218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リファクタリング</a:t>
            </a:r>
          </a:p>
        </p:txBody>
      </p:sp>
      <p:sp>
        <p:nvSpPr>
          <p:cNvPr id="8" name="正方形/長方形 7"/>
          <p:cNvSpPr/>
          <p:nvPr/>
        </p:nvSpPr>
        <p:spPr>
          <a:xfrm>
            <a:off x="1763688" y="3224675"/>
            <a:ext cx="1296144" cy="43204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開発者</a:t>
            </a:r>
          </a:p>
        </p:txBody>
      </p:sp>
      <p:sp>
        <p:nvSpPr>
          <p:cNvPr id="9" name="下矢印 8"/>
          <p:cNvSpPr/>
          <p:nvPr/>
        </p:nvSpPr>
        <p:spPr>
          <a:xfrm>
            <a:off x="3808379" y="3962363"/>
            <a:ext cx="576064" cy="841993"/>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正方形/長方形 9"/>
          <p:cNvSpPr/>
          <p:nvPr/>
        </p:nvSpPr>
        <p:spPr>
          <a:xfrm>
            <a:off x="4407625" y="4174928"/>
            <a:ext cx="1648647" cy="5946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自分</a:t>
            </a:r>
            <a:r>
              <a:rPr lang="ja-JP" altLang="en-US" b="1" dirty="0" smtClean="0">
                <a:solidFill>
                  <a:schemeClr val="tx1"/>
                </a:solidFill>
              </a:rPr>
              <a:t>で考えて修正</a:t>
            </a:r>
            <a:endParaRPr kumimoji="1" lang="ja-JP" altLang="en-US" b="1" dirty="0" smtClean="0">
              <a:solidFill>
                <a:schemeClr val="tx1"/>
              </a:solidFill>
            </a:endParaRPr>
          </a:p>
        </p:txBody>
      </p:sp>
      <p:sp>
        <p:nvSpPr>
          <p:cNvPr id="11" name="メモ 10"/>
          <p:cNvSpPr/>
          <p:nvPr/>
        </p:nvSpPr>
        <p:spPr>
          <a:xfrm>
            <a:off x="6660232" y="3883598"/>
            <a:ext cx="1368152" cy="1501593"/>
          </a:xfrm>
          <a:prstGeom prst="foldedCorne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 name="メモ 11"/>
          <p:cNvSpPr/>
          <p:nvPr/>
        </p:nvSpPr>
        <p:spPr>
          <a:xfrm>
            <a:off x="683568" y="4106273"/>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コード</a:t>
            </a:r>
            <a:endParaRPr kumimoji="1" lang="en-US" altLang="ja-JP" dirty="0" smtClean="0">
              <a:solidFill>
                <a:schemeClr val="tx1"/>
              </a:solidFill>
            </a:endParaRPr>
          </a:p>
          <a:p>
            <a:pPr algn="ctr"/>
            <a:r>
              <a:rPr kumimoji="1" lang="ja-JP" altLang="en-US" dirty="0" smtClean="0">
                <a:solidFill>
                  <a:schemeClr val="tx1"/>
                </a:solidFill>
              </a:rPr>
              <a:t>クローンを含むコード</a:t>
            </a:r>
          </a:p>
        </p:txBody>
      </p:sp>
      <p:sp>
        <p:nvSpPr>
          <p:cNvPr id="13" name="メモ 12"/>
          <p:cNvSpPr/>
          <p:nvPr/>
        </p:nvSpPr>
        <p:spPr>
          <a:xfrm>
            <a:off x="6444208" y="4071136"/>
            <a:ext cx="1368152" cy="1438426"/>
          </a:xfrm>
          <a:prstGeom prst="foldedCorne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修正されたコード</a:t>
            </a:r>
          </a:p>
        </p:txBody>
      </p:sp>
      <p:sp>
        <p:nvSpPr>
          <p:cNvPr id="15" name="円/楕円 14"/>
          <p:cNvSpPr/>
          <p:nvPr/>
        </p:nvSpPr>
        <p:spPr>
          <a:xfrm>
            <a:off x="3275856" y="2815597"/>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6" name="正方形/長方形 15"/>
          <p:cNvSpPr/>
          <p:nvPr/>
        </p:nvSpPr>
        <p:spPr>
          <a:xfrm>
            <a:off x="3277570" y="3238464"/>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7" name="円/楕円 16"/>
          <p:cNvSpPr/>
          <p:nvPr/>
        </p:nvSpPr>
        <p:spPr>
          <a:xfrm>
            <a:off x="3860344" y="2810129"/>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 name="正方形/長方形 17"/>
          <p:cNvSpPr/>
          <p:nvPr/>
        </p:nvSpPr>
        <p:spPr>
          <a:xfrm>
            <a:off x="3860344" y="3231853"/>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9" name="円/楕円 18"/>
          <p:cNvSpPr/>
          <p:nvPr/>
        </p:nvSpPr>
        <p:spPr>
          <a:xfrm>
            <a:off x="4439324" y="2811578"/>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0" name="正方形/長方形 19"/>
          <p:cNvSpPr/>
          <p:nvPr/>
        </p:nvSpPr>
        <p:spPr>
          <a:xfrm>
            <a:off x="4439324" y="3238464"/>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1" name="角丸四角形 20"/>
          <p:cNvSpPr/>
          <p:nvPr/>
        </p:nvSpPr>
        <p:spPr>
          <a:xfrm>
            <a:off x="6444208" y="2348880"/>
            <a:ext cx="1728192" cy="1307843"/>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保守コストの増大</a:t>
            </a:r>
          </a:p>
        </p:txBody>
      </p:sp>
      <p:sp>
        <p:nvSpPr>
          <p:cNvPr id="23" name="正方形/長方形 22"/>
          <p:cNvSpPr/>
          <p:nvPr/>
        </p:nvSpPr>
        <p:spPr>
          <a:xfrm>
            <a:off x="832707" y="1268760"/>
            <a:ext cx="3971780" cy="6480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0000"/>
                </a:solidFill>
              </a:rPr>
              <a:t>従来のリファクタリング</a:t>
            </a:r>
          </a:p>
        </p:txBody>
      </p:sp>
    </p:spTree>
    <p:extLst>
      <p:ext uri="{BB962C8B-B14F-4D97-AF65-F5344CB8AC3E}">
        <p14:creationId xmlns:p14="http://schemas.microsoft.com/office/powerpoint/2010/main" val="779852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本研究の提案内容</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39</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endParaRPr kumimoji="1" lang="ja-JP" altLang="en-US" dirty="0"/>
          </a:p>
        </p:txBody>
      </p:sp>
      <p:sp>
        <p:nvSpPr>
          <p:cNvPr id="5" name="メモ 4"/>
          <p:cNvSpPr/>
          <p:nvPr/>
        </p:nvSpPr>
        <p:spPr>
          <a:xfrm>
            <a:off x="832707" y="3933056"/>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右矢印 6"/>
          <p:cNvSpPr/>
          <p:nvPr/>
        </p:nvSpPr>
        <p:spPr>
          <a:xfrm>
            <a:off x="2372564" y="4769602"/>
            <a:ext cx="3672408" cy="74218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リファクタリング</a:t>
            </a:r>
          </a:p>
        </p:txBody>
      </p:sp>
      <p:sp>
        <p:nvSpPr>
          <p:cNvPr id="8" name="正方形/長方形 7"/>
          <p:cNvSpPr/>
          <p:nvPr/>
        </p:nvSpPr>
        <p:spPr>
          <a:xfrm>
            <a:off x="1854690" y="3224675"/>
            <a:ext cx="1296144" cy="43204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開発者</a:t>
            </a:r>
          </a:p>
        </p:txBody>
      </p:sp>
      <p:sp>
        <p:nvSpPr>
          <p:cNvPr id="9" name="下矢印 8"/>
          <p:cNvSpPr/>
          <p:nvPr/>
        </p:nvSpPr>
        <p:spPr>
          <a:xfrm>
            <a:off x="3808379" y="3962363"/>
            <a:ext cx="576064" cy="841993"/>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正方形/長方形 9"/>
          <p:cNvSpPr/>
          <p:nvPr/>
        </p:nvSpPr>
        <p:spPr>
          <a:xfrm>
            <a:off x="4407625" y="4174928"/>
            <a:ext cx="1648647" cy="5946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rgbClr val="FF0000"/>
                </a:solidFill>
              </a:rPr>
              <a:t>提案手法</a:t>
            </a:r>
            <a:endParaRPr kumimoji="1" lang="ja-JP" altLang="en-US" b="1" dirty="0" smtClean="0">
              <a:solidFill>
                <a:srgbClr val="FF0000"/>
              </a:solidFill>
            </a:endParaRPr>
          </a:p>
        </p:txBody>
      </p:sp>
      <p:sp>
        <p:nvSpPr>
          <p:cNvPr id="11" name="メモ 10"/>
          <p:cNvSpPr/>
          <p:nvPr/>
        </p:nvSpPr>
        <p:spPr>
          <a:xfrm>
            <a:off x="6660232" y="3883598"/>
            <a:ext cx="1368152" cy="1501593"/>
          </a:xfrm>
          <a:prstGeom prst="foldedCorne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 name="メモ 11"/>
          <p:cNvSpPr/>
          <p:nvPr/>
        </p:nvSpPr>
        <p:spPr>
          <a:xfrm>
            <a:off x="683568" y="4106273"/>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コード</a:t>
            </a:r>
            <a:endParaRPr kumimoji="1" lang="en-US" altLang="ja-JP" dirty="0" smtClean="0">
              <a:solidFill>
                <a:schemeClr val="tx1"/>
              </a:solidFill>
            </a:endParaRPr>
          </a:p>
          <a:p>
            <a:pPr algn="ctr"/>
            <a:r>
              <a:rPr kumimoji="1" lang="ja-JP" altLang="en-US" dirty="0" smtClean="0">
                <a:solidFill>
                  <a:schemeClr val="tx1"/>
                </a:solidFill>
              </a:rPr>
              <a:t>クローンを含むコード</a:t>
            </a:r>
          </a:p>
        </p:txBody>
      </p:sp>
      <p:sp>
        <p:nvSpPr>
          <p:cNvPr id="13" name="メモ 12"/>
          <p:cNvSpPr/>
          <p:nvPr/>
        </p:nvSpPr>
        <p:spPr>
          <a:xfrm>
            <a:off x="6444208" y="4071136"/>
            <a:ext cx="1368152" cy="1438426"/>
          </a:xfrm>
          <a:prstGeom prst="foldedCorne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修正されたコード</a:t>
            </a:r>
          </a:p>
        </p:txBody>
      </p:sp>
      <p:sp>
        <p:nvSpPr>
          <p:cNvPr id="15" name="円/楕円 14"/>
          <p:cNvSpPr/>
          <p:nvPr/>
        </p:nvSpPr>
        <p:spPr>
          <a:xfrm>
            <a:off x="3275856" y="2815597"/>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6" name="正方形/長方形 15"/>
          <p:cNvSpPr/>
          <p:nvPr/>
        </p:nvSpPr>
        <p:spPr>
          <a:xfrm>
            <a:off x="3277570" y="3238464"/>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7" name="円/楕円 16"/>
          <p:cNvSpPr/>
          <p:nvPr/>
        </p:nvSpPr>
        <p:spPr>
          <a:xfrm>
            <a:off x="3860344" y="2810129"/>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8" name="正方形/長方形 17"/>
          <p:cNvSpPr/>
          <p:nvPr/>
        </p:nvSpPr>
        <p:spPr>
          <a:xfrm>
            <a:off x="3860344" y="3231853"/>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9" name="円/楕円 18"/>
          <p:cNvSpPr/>
          <p:nvPr/>
        </p:nvSpPr>
        <p:spPr>
          <a:xfrm>
            <a:off x="4439324" y="2811578"/>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0" name="正方形/長方形 19"/>
          <p:cNvSpPr/>
          <p:nvPr/>
        </p:nvSpPr>
        <p:spPr>
          <a:xfrm>
            <a:off x="4439324" y="3238464"/>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1" name="角丸四角形 20"/>
          <p:cNvSpPr/>
          <p:nvPr/>
        </p:nvSpPr>
        <p:spPr>
          <a:xfrm>
            <a:off x="6444208" y="2348880"/>
            <a:ext cx="1728192" cy="1307843"/>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保守コストの削減</a:t>
            </a:r>
          </a:p>
        </p:txBody>
      </p:sp>
      <p:sp>
        <p:nvSpPr>
          <p:cNvPr id="23" name="円/楕円 22"/>
          <p:cNvSpPr/>
          <p:nvPr/>
        </p:nvSpPr>
        <p:spPr>
          <a:xfrm>
            <a:off x="2996208" y="1628800"/>
            <a:ext cx="432048" cy="426886"/>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4" name="正方形/長方形 23"/>
          <p:cNvSpPr/>
          <p:nvPr/>
        </p:nvSpPr>
        <p:spPr>
          <a:xfrm>
            <a:off x="3000779" y="2055686"/>
            <a:ext cx="432048" cy="68696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5" name="メモ 24"/>
          <p:cNvSpPr/>
          <p:nvPr/>
        </p:nvSpPr>
        <p:spPr>
          <a:xfrm>
            <a:off x="830781" y="1580944"/>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コード</a:t>
            </a:r>
          </a:p>
          <a:p>
            <a:pPr algn="ctr"/>
            <a:r>
              <a:rPr kumimoji="1" lang="ja-JP" altLang="en-US" dirty="0" smtClean="0">
                <a:solidFill>
                  <a:schemeClr val="tx1"/>
                </a:solidFill>
              </a:rPr>
              <a:t>クローンを含むコード</a:t>
            </a:r>
          </a:p>
        </p:txBody>
      </p:sp>
      <p:sp>
        <p:nvSpPr>
          <p:cNvPr id="26" name="右矢印 25"/>
          <p:cNvSpPr/>
          <p:nvPr/>
        </p:nvSpPr>
        <p:spPr>
          <a:xfrm>
            <a:off x="2198933" y="2115078"/>
            <a:ext cx="714957" cy="29988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7" name="正方形/長方形 26"/>
          <p:cNvSpPr/>
          <p:nvPr/>
        </p:nvSpPr>
        <p:spPr>
          <a:xfrm>
            <a:off x="4439324" y="1842243"/>
            <a:ext cx="1716852" cy="7226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rgbClr val="FF0000"/>
                </a:solidFill>
              </a:rPr>
              <a:t>パターンの</a:t>
            </a:r>
            <a:endParaRPr kumimoji="1" lang="en-US" altLang="ja-JP" sz="2400" b="1" dirty="0" smtClean="0">
              <a:solidFill>
                <a:srgbClr val="FF0000"/>
              </a:solidFill>
            </a:endParaRPr>
          </a:p>
          <a:p>
            <a:pPr algn="ctr"/>
            <a:r>
              <a:rPr kumimoji="1" lang="ja-JP" altLang="en-US" sz="2400" b="1" dirty="0" smtClean="0">
                <a:solidFill>
                  <a:srgbClr val="FF0000"/>
                </a:solidFill>
              </a:rPr>
              <a:t>提案</a:t>
            </a:r>
          </a:p>
        </p:txBody>
      </p:sp>
      <p:sp>
        <p:nvSpPr>
          <p:cNvPr id="28" name="右矢印 27"/>
          <p:cNvSpPr/>
          <p:nvPr/>
        </p:nvSpPr>
        <p:spPr>
          <a:xfrm>
            <a:off x="3577435" y="2117536"/>
            <a:ext cx="714957" cy="29988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9" name="正方形/長方形 28"/>
          <p:cNvSpPr/>
          <p:nvPr/>
        </p:nvSpPr>
        <p:spPr>
          <a:xfrm>
            <a:off x="4439324" y="362949"/>
            <a:ext cx="3276912" cy="7769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0000"/>
                </a:solidFill>
              </a:rPr>
              <a:t>本研究</a:t>
            </a:r>
            <a:r>
              <a:rPr lang="ja-JP" altLang="en-US" sz="2400" b="1" dirty="0" smtClean="0">
                <a:solidFill>
                  <a:srgbClr val="FF0000"/>
                </a:solidFill>
              </a:rPr>
              <a:t>で提案する</a:t>
            </a:r>
            <a:endParaRPr lang="en-US" altLang="ja-JP" sz="2400" b="1" dirty="0" smtClean="0">
              <a:solidFill>
                <a:srgbClr val="FF0000"/>
              </a:solidFill>
            </a:endParaRPr>
          </a:p>
          <a:p>
            <a:pPr algn="ctr"/>
            <a:r>
              <a:rPr lang="ja-JP" altLang="en-US" sz="2400" b="1" dirty="0" smtClean="0">
                <a:solidFill>
                  <a:srgbClr val="FF0000"/>
                </a:solidFill>
              </a:rPr>
              <a:t>リファクタリング</a:t>
            </a:r>
            <a:endParaRPr lang="ja-JP" altLang="en-US" sz="2400" b="1" dirty="0">
              <a:solidFill>
                <a:srgbClr val="FF0000"/>
              </a:solidFill>
            </a:endParaRPr>
          </a:p>
        </p:txBody>
      </p:sp>
      <p:sp>
        <p:nvSpPr>
          <p:cNvPr id="30" name="下矢印 29"/>
          <p:cNvSpPr/>
          <p:nvPr/>
        </p:nvSpPr>
        <p:spPr>
          <a:xfrm>
            <a:off x="1367644" y="3002801"/>
            <a:ext cx="324036" cy="880797"/>
          </a:xfrm>
          <a:prstGeom prst="down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1" name="テキスト ボックス 30"/>
          <p:cNvSpPr txBox="1"/>
          <p:nvPr/>
        </p:nvSpPr>
        <p:spPr>
          <a:xfrm>
            <a:off x="539552" y="3086756"/>
            <a:ext cx="1152128" cy="707886"/>
          </a:xfrm>
          <a:prstGeom prst="rect">
            <a:avLst/>
          </a:prstGeom>
          <a:noFill/>
        </p:spPr>
        <p:txBody>
          <a:bodyPr wrap="square" rtlCol="0">
            <a:spAutoFit/>
          </a:bodyPr>
          <a:lstStyle/>
          <a:p>
            <a:r>
              <a:rPr kumimoji="1" lang="ja-JP" altLang="en-US" sz="2000" b="1" dirty="0" smtClean="0"/>
              <a:t>同様の</a:t>
            </a:r>
            <a:endParaRPr kumimoji="1" lang="en-US" altLang="ja-JP" sz="2000" b="1" dirty="0" smtClean="0"/>
          </a:p>
          <a:p>
            <a:r>
              <a:rPr kumimoji="1" lang="ja-JP" altLang="en-US" sz="2000" b="1" dirty="0" smtClean="0"/>
              <a:t>状況</a:t>
            </a:r>
            <a:endParaRPr kumimoji="1" lang="ja-JP" altLang="en-US" sz="2000" b="1" dirty="0"/>
          </a:p>
        </p:txBody>
      </p:sp>
      <p:sp>
        <p:nvSpPr>
          <p:cNvPr id="32" name="下矢印 31"/>
          <p:cNvSpPr/>
          <p:nvPr/>
        </p:nvSpPr>
        <p:spPr>
          <a:xfrm>
            <a:off x="4949854" y="2886558"/>
            <a:ext cx="564188" cy="1219715"/>
          </a:xfrm>
          <a:prstGeom prst="down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3" name="テキスト ボックス 32"/>
          <p:cNvSpPr txBox="1"/>
          <p:nvPr/>
        </p:nvSpPr>
        <p:spPr>
          <a:xfrm>
            <a:off x="2771800" y="1167534"/>
            <a:ext cx="937818" cy="461665"/>
          </a:xfrm>
          <a:prstGeom prst="rect">
            <a:avLst/>
          </a:prstGeom>
          <a:noFill/>
        </p:spPr>
        <p:txBody>
          <a:bodyPr wrap="square" rtlCol="0">
            <a:spAutoFit/>
          </a:bodyPr>
          <a:lstStyle/>
          <a:p>
            <a:pPr algn="ctr"/>
            <a:r>
              <a:rPr lang="ja-JP" altLang="en-US" sz="2400" b="1" dirty="0"/>
              <a:t>考案</a:t>
            </a:r>
            <a:endParaRPr kumimoji="1" lang="ja-JP" altLang="en-US" sz="2400" b="1" dirty="0"/>
          </a:p>
        </p:txBody>
      </p:sp>
    </p:spTree>
    <p:extLst>
      <p:ext uri="{BB962C8B-B14F-4D97-AF65-F5344CB8AC3E}">
        <p14:creationId xmlns:p14="http://schemas.microsoft.com/office/powerpoint/2010/main" val="3836167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Fowler</a:t>
            </a:r>
            <a:r>
              <a:rPr lang="ja-JP" altLang="en-US" dirty="0" smtClean="0"/>
              <a:t>のパターンの例</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lang="en-US" altLang="ja-JP" dirty="0"/>
              <a:t>Fowler</a:t>
            </a:r>
            <a:r>
              <a:rPr lang="ja-JP" altLang="en-US" dirty="0"/>
              <a:t>はコードクローンに対する代表的なリファクタリングパターンを提案して</a:t>
            </a:r>
            <a:r>
              <a:rPr lang="ja-JP" altLang="en-US" dirty="0" smtClean="0"/>
              <a:t>いる</a:t>
            </a:r>
            <a:endParaRPr lang="en-US" altLang="ja-JP" dirty="0"/>
          </a:p>
          <a:p>
            <a:r>
              <a:rPr kumimoji="1" lang="ja-JP" altLang="en-US" dirty="0" smtClean="0"/>
              <a:t>メソッドの引き上げ</a:t>
            </a:r>
            <a:endParaRPr kumimoji="1" lang="en-US" altLang="ja-JP" dirty="0" smtClean="0"/>
          </a:p>
          <a:p>
            <a:pPr lvl="2"/>
            <a:r>
              <a:rPr lang="ja-JP" altLang="en-US" dirty="0"/>
              <a:t>メソッド</a:t>
            </a:r>
            <a:r>
              <a:rPr lang="ja-JP" altLang="en-US" dirty="0" smtClean="0"/>
              <a:t>が同一であることの確認</a:t>
            </a:r>
            <a:endParaRPr lang="en-US" altLang="ja-JP" dirty="0" smtClean="0"/>
          </a:p>
          <a:p>
            <a:pPr lvl="2"/>
            <a:r>
              <a:rPr kumimoji="1" lang="ja-JP" altLang="en-US" dirty="0" smtClean="0"/>
              <a:t>シグニチャ（メソッド名，引数のリスト）の変更</a:t>
            </a:r>
            <a:endParaRPr kumimoji="1" lang="en-US" altLang="ja-JP" dirty="0" smtClean="0"/>
          </a:p>
          <a:p>
            <a:pPr lvl="2"/>
            <a:r>
              <a:rPr kumimoji="1" lang="ja-JP" altLang="en-US" dirty="0" smtClean="0"/>
              <a:t>親クラスにメソッドを作成</a:t>
            </a:r>
            <a:r>
              <a:rPr lang="ja-JP" altLang="en-US" dirty="0" smtClean="0"/>
              <a:t>．サブクラスからコピーするときに必要であれば修正を行い，コンパイルを行う</a:t>
            </a:r>
            <a:endParaRPr lang="en-US" altLang="ja-JP" dirty="0" smtClean="0"/>
          </a:p>
          <a:p>
            <a:pPr lvl="2"/>
            <a:r>
              <a:rPr lang="ja-JP" altLang="en-US" dirty="0"/>
              <a:t>サブクラス</a:t>
            </a:r>
            <a:r>
              <a:rPr lang="ja-JP" altLang="en-US" dirty="0" smtClean="0"/>
              <a:t>からメソッドを取り除き，コンパイルを行う</a:t>
            </a:r>
            <a:endParaRPr lang="en-US" altLang="ja-JP" dirty="0" smtClean="0"/>
          </a:p>
          <a:p>
            <a:pPr lvl="1"/>
            <a:endParaRPr lang="en-US" altLang="ja-JP" dirty="0" smtClean="0"/>
          </a:p>
          <a:p>
            <a:pPr lvl="1"/>
            <a:endParaRPr kumimoji="1" lang="ja-JP" altLang="en-US" dirty="0"/>
          </a:p>
        </p:txBody>
      </p:sp>
      <p:sp>
        <p:nvSpPr>
          <p:cNvPr id="7" name="Rectangle 5"/>
          <p:cNvSpPr>
            <a:spLocks noChangeArrowheads="1"/>
          </p:cNvSpPr>
          <p:nvPr/>
        </p:nvSpPr>
        <p:spPr bwMode="auto">
          <a:xfrm>
            <a:off x="2411413" y="4433888"/>
            <a:ext cx="1152525" cy="5762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800" dirty="0"/>
              <a:t>Employee</a:t>
            </a:r>
          </a:p>
        </p:txBody>
      </p:sp>
      <p:sp>
        <p:nvSpPr>
          <p:cNvPr id="8" name="Rectangle 6"/>
          <p:cNvSpPr>
            <a:spLocks noChangeArrowheads="1"/>
          </p:cNvSpPr>
          <p:nvPr/>
        </p:nvSpPr>
        <p:spPr bwMode="auto">
          <a:xfrm>
            <a:off x="1763713" y="5441950"/>
            <a:ext cx="1152525" cy="2889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800"/>
              <a:t>Salesman</a:t>
            </a:r>
          </a:p>
        </p:txBody>
      </p:sp>
      <p:sp>
        <p:nvSpPr>
          <p:cNvPr id="9" name="Rectangle 7"/>
          <p:cNvSpPr>
            <a:spLocks noChangeArrowheads="1"/>
          </p:cNvSpPr>
          <p:nvPr/>
        </p:nvSpPr>
        <p:spPr bwMode="auto">
          <a:xfrm>
            <a:off x="1763713" y="5730875"/>
            <a:ext cx="1152525" cy="714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sz="2000"/>
          </a:p>
        </p:txBody>
      </p:sp>
      <p:sp>
        <p:nvSpPr>
          <p:cNvPr id="10" name="Rectangle 8"/>
          <p:cNvSpPr>
            <a:spLocks noChangeArrowheads="1"/>
          </p:cNvSpPr>
          <p:nvPr/>
        </p:nvSpPr>
        <p:spPr bwMode="auto">
          <a:xfrm>
            <a:off x="1763713" y="5802313"/>
            <a:ext cx="1152525" cy="2889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600">
                <a:solidFill>
                  <a:srgbClr val="FF0000"/>
                </a:solidFill>
              </a:rPr>
              <a:t>getName()</a:t>
            </a:r>
          </a:p>
        </p:txBody>
      </p:sp>
      <p:sp>
        <p:nvSpPr>
          <p:cNvPr id="11" name="Rectangle 9"/>
          <p:cNvSpPr>
            <a:spLocks noChangeArrowheads="1"/>
          </p:cNvSpPr>
          <p:nvPr/>
        </p:nvSpPr>
        <p:spPr bwMode="auto">
          <a:xfrm>
            <a:off x="3130550" y="5441950"/>
            <a:ext cx="1152525" cy="2889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800"/>
              <a:t>Engineer</a:t>
            </a:r>
          </a:p>
        </p:txBody>
      </p:sp>
      <p:sp>
        <p:nvSpPr>
          <p:cNvPr id="12" name="Rectangle 10"/>
          <p:cNvSpPr>
            <a:spLocks noChangeArrowheads="1"/>
          </p:cNvSpPr>
          <p:nvPr/>
        </p:nvSpPr>
        <p:spPr bwMode="auto">
          <a:xfrm>
            <a:off x="3130550" y="5730875"/>
            <a:ext cx="1152525" cy="714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sz="2000"/>
          </a:p>
        </p:txBody>
      </p:sp>
      <p:sp>
        <p:nvSpPr>
          <p:cNvPr id="13" name="Rectangle 11"/>
          <p:cNvSpPr>
            <a:spLocks noChangeArrowheads="1"/>
          </p:cNvSpPr>
          <p:nvPr/>
        </p:nvSpPr>
        <p:spPr bwMode="auto">
          <a:xfrm>
            <a:off x="3130550" y="5802313"/>
            <a:ext cx="1152525" cy="2889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600">
                <a:solidFill>
                  <a:srgbClr val="FF0000"/>
                </a:solidFill>
              </a:rPr>
              <a:t>getName()</a:t>
            </a:r>
          </a:p>
        </p:txBody>
      </p:sp>
      <p:cxnSp>
        <p:nvCxnSpPr>
          <p:cNvPr id="14" name="AutoShape 12"/>
          <p:cNvCxnSpPr>
            <a:cxnSpLocks noChangeShapeType="1"/>
            <a:stCxn id="11" idx="0"/>
            <a:endCxn id="7" idx="2"/>
          </p:cNvCxnSpPr>
          <p:nvPr/>
        </p:nvCxnSpPr>
        <p:spPr bwMode="auto">
          <a:xfrm rot="5400000" flipH="1">
            <a:off x="3131344" y="4866481"/>
            <a:ext cx="431800" cy="719138"/>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AutoShape 13"/>
          <p:cNvCxnSpPr>
            <a:cxnSpLocks noChangeShapeType="1"/>
            <a:stCxn id="8" idx="0"/>
            <a:endCxn id="7" idx="2"/>
          </p:cNvCxnSpPr>
          <p:nvPr/>
        </p:nvCxnSpPr>
        <p:spPr bwMode="auto">
          <a:xfrm rot="16200000">
            <a:off x="2447925" y="4902200"/>
            <a:ext cx="431800" cy="647700"/>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AutoShape 14"/>
          <p:cNvSpPr>
            <a:spLocks noChangeArrowheads="1"/>
          </p:cNvSpPr>
          <p:nvPr/>
        </p:nvSpPr>
        <p:spPr bwMode="auto">
          <a:xfrm>
            <a:off x="2771775" y="5013325"/>
            <a:ext cx="430213" cy="141288"/>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 name="Rectangle 15"/>
          <p:cNvSpPr>
            <a:spLocks noChangeArrowheads="1"/>
          </p:cNvSpPr>
          <p:nvPr/>
        </p:nvSpPr>
        <p:spPr bwMode="auto">
          <a:xfrm>
            <a:off x="5868988" y="4437063"/>
            <a:ext cx="1150937" cy="2873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800"/>
              <a:t>Employee</a:t>
            </a:r>
          </a:p>
        </p:txBody>
      </p:sp>
      <p:sp>
        <p:nvSpPr>
          <p:cNvPr id="18" name="Rectangle 16"/>
          <p:cNvSpPr>
            <a:spLocks noChangeArrowheads="1"/>
          </p:cNvSpPr>
          <p:nvPr/>
        </p:nvSpPr>
        <p:spPr bwMode="auto">
          <a:xfrm>
            <a:off x="5868988" y="4725988"/>
            <a:ext cx="1150937" cy="714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sz="2000"/>
          </a:p>
        </p:txBody>
      </p:sp>
      <p:sp>
        <p:nvSpPr>
          <p:cNvPr id="19" name="Rectangle 17"/>
          <p:cNvSpPr>
            <a:spLocks noChangeArrowheads="1"/>
          </p:cNvSpPr>
          <p:nvPr/>
        </p:nvSpPr>
        <p:spPr bwMode="auto">
          <a:xfrm>
            <a:off x="5868988" y="4797425"/>
            <a:ext cx="1150937" cy="2873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600">
                <a:solidFill>
                  <a:srgbClr val="FF0000"/>
                </a:solidFill>
              </a:rPr>
              <a:t>getName()</a:t>
            </a:r>
          </a:p>
        </p:txBody>
      </p:sp>
      <p:sp>
        <p:nvSpPr>
          <p:cNvPr id="20" name="Rectangle 18"/>
          <p:cNvSpPr>
            <a:spLocks noChangeArrowheads="1"/>
          </p:cNvSpPr>
          <p:nvPr/>
        </p:nvSpPr>
        <p:spPr bwMode="auto">
          <a:xfrm>
            <a:off x="5146675" y="5514975"/>
            <a:ext cx="1152525" cy="5762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800"/>
              <a:t>Salesman</a:t>
            </a:r>
          </a:p>
        </p:txBody>
      </p:sp>
      <p:sp>
        <p:nvSpPr>
          <p:cNvPr id="21" name="Rectangle 19"/>
          <p:cNvSpPr>
            <a:spLocks noChangeArrowheads="1"/>
          </p:cNvSpPr>
          <p:nvPr/>
        </p:nvSpPr>
        <p:spPr bwMode="auto">
          <a:xfrm>
            <a:off x="6586538" y="5514975"/>
            <a:ext cx="1152525" cy="5762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800"/>
              <a:t>Engineer</a:t>
            </a:r>
          </a:p>
        </p:txBody>
      </p:sp>
      <p:cxnSp>
        <p:nvCxnSpPr>
          <p:cNvPr id="22" name="AutoShape 20"/>
          <p:cNvCxnSpPr>
            <a:cxnSpLocks noChangeShapeType="1"/>
            <a:stCxn id="20" idx="0"/>
            <a:endCxn id="19" idx="2"/>
          </p:cNvCxnSpPr>
          <p:nvPr/>
        </p:nvCxnSpPr>
        <p:spPr bwMode="auto">
          <a:xfrm rot="16200000">
            <a:off x="5868988" y="4938713"/>
            <a:ext cx="430212" cy="722312"/>
          </a:xfrm>
          <a:prstGeom prst="bentConnector3">
            <a:avLst>
              <a:gd name="adj1" fmla="val 50185"/>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AutoShape 21"/>
          <p:cNvCxnSpPr>
            <a:cxnSpLocks noChangeShapeType="1"/>
            <a:stCxn id="21" idx="0"/>
            <a:endCxn id="19" idx="2"/>
          </p:cNvCxnSpPr>
          <p:nvPr/>
        </p:nvCxnSpPr>
        <p:spPr bwMode="auto">
          <a:xfrm rot="5400000" flipH="1">
            <a:off x="6588919" y="4941094"/>
            <a:ext cx="430212" cy="717550"/>
          </a:xfrm>
          <a:prstGeom prst="bentConnector3">
            <a:avLst>
              <a:gd name="adj1" fmla="val 50185"/>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AutoShape 22"/>
          <p:cNvSpPr>
            <a:spLocks noChangeArrowheads="1"/>
          </p:cNvSpPr>
          <p:nvPr/>
        </p:nvSpPr>
        <p:spPr bwMode="auto">
          <a:xfrm>
            <a:off x="6227763" y="5084763"/>
            <a:ext cx="431800" cy="141287"/>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5" name="AutoShape 23"/>
          <p:cNvSpPr>
            <a:spLocks noChangeArrowheads="1"/>
          </p:cNvSpPr>
          <p:nvPr/>
        </p:nvSpPr>
        <p:spPr bwMode="auto">
          <a:xfrm>
            <a:off x="4427538" y="4652963"/>
            <a:ext cx="576262" cy="647700"/>
          </a:xfrm>
          <a:prstGeom prst="rightArrow">
            <a:avLst>
              <a:gd name="adj1" fmla="val 32352"/>
              <a:gd name="adj2" fmla="val 52616"/>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extLst>
      <p:ext uri="{BB962C8B-B14F-4D97-AF65-F5344CB8AC3E}">
        <p14:creationId xmlns:p14="http://schemas.microsoft.com/office/powerpoint/2010/main" val="7626550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実験について</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40</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normAutofit/>
          </a:bodyPr>
          <a:lstStyle/>
          <a:p>
            <a:r>
              <a:rPr kumimoji="1" lang="ja-JP" altLang="en-US" dirty="0" smtClean="0"/>
              <a:t>既存のものよりも詳細な</a:t>
            </a:r>
            <a:r>
              <a:rPr lang="ja-JP" altLang="en-US" dirty="0" smtClean="0"/>
              <a:t>記述を行ったパターンに優位性があるのかを実験する</a:t>
            </a:r>
            <a:endParaRPr kumimoji="1" lang="en-US" altLang="ja-JP" dirty="0" smtClean="0"/>
          </a:p>
          <a:p>
            <a:endParaRPr lang="en-US" altLang="ja-JP" dirty="0"/>
          </a:p>
          <a:p>
            <a:r>
              <a:rPr kumimoji="1" lang="ja-JP" altLang="en-US" dirty="0" smtClean="0"/>
              <a:t>対象ソフトウェアは </a:t>
            </a:r>
            <a:r>
              <a:rPr kumimoji="1" lang="en-US" altLang="ja-JP" dirty="0" smtClean="0"/>
              <a:t>Soot-2.2.4</a:t>
            </a:r>
          </a:p>
          <a:p>
            <a:pPr lvl="1"/>
            <a:r>
              <a:rPr lang="ja-JP" altLang="en-US" dirty="0"/>
              <a:t>実験対象</a:t>
            </a:r>
            <a:r>
              <a:rPr lang="ja-JP" altLang="en-US" dirty="0" smtClean="0"/>
              <a:t>のコードは</a:t>
            </a:r>
            <a:r>
              <a:rPr lang="en-US" altLang="ja-JP" dirty="0" smtClean="0"/>
              <a:t>3</a:t>
            </a:r>
            <a:r>
              <a:rPr lang="ja-JP" altLang="en-US" dirty="0" smtClean="0"/>
              <a:t>種類</a:t>
            </a:r>
            <a:endParaRPr kumimoji="1" lang="en-US" altLang="ja-JP" dirty="0" smtClean="0"/>
          </a:p>
          <a:p>
            <a:endParaRPr lang="en-US" altLang="ja-JP" dirty="0"/>
          </a:p>
          <a:p>
            <a:r>
              <a:rPr kumimoji="1" lang="ja-JP" altLang="en-US" dirty="0" smtClean="0"/>
              <a:t>被験者は</a:t>
            </a:r>
            <a:r>
              <a:rPr lang="ja-JP" altLang="en-US" dirty="0"/>
              <a:t>計</a:t>
            </a:r>
            <a:r>
              <a:rPr lang="en-US" altLang="ja-JP" dirty="0"/>
              <a:t>3</a:t>
            </a:r>
            <a:r>
              <a:rPr lang="ja-JP" altLang="en-US" dirty="0"/>
              <a:t>名</a:t>
            </a:r>
            <a:endParaRPr lang="en-US" altLang="ja-JP" dirty="0"/>
          </a:p>
          <a:p>
            <a:pPr lvl="1"/>
            <a:r>
              <a:rPr kumimoji="1" lang="ja-JP" altLang="en-US" dirty="0" smtClean="0"/>
              <a:t>コンピュータサイエンス専攻の</a:t>
            </a:r>
            <a:r>
              <a:rPr lang="ja-JP" altLang="en-US" dirty="0" smtClean="0"/>
              <a:t>研究生</a:t>
            </a:r>
            <a:r>
              <a:rPr lang="en-US" altLang="ja-JP" dirty="0" smtClean="0"/>
              <a:t>1</a:t>
            </a:r>
            <a:r>
              <a:rPr lang="ja-JP" altLang="en-US" dirty="0" smtClean="0"/>
              <a:t>名</a:t>
            </a:r>
            <a:endParaRPr lang="en-US" altLang="ja-JP" dirty="0"/>
          </a:p>
          <a:p>
            <a:pPr lvl="1"/>
            <a:r>
              <a:rPr kumimoji="1" lang="ja-JP" altLang="en-US" dirty="0" smtClean="0"/>
              <a:t>博士前期課程</a:t>
            </a:r>
            <a:r>
              <a:rPr lang="en-US" altLang="ja-JP" dirty="0"/>
              <a:t>2</a:t>
            </a:r>
            <a:r>
              <a:rPr lang="ja-JP" altLang="en-US" dirty="0" smtClean="0"/>
              <a:t>名</a:t>
            </a:r>
            <a:endParaRPr lang="en-US" altLang="ja-JP" dirty="0"/>
          </a:p>
          <a:p>
            <a:r>
              <a:rPr lang="ja-JP" altLang="en-US" dirty="0"/>
              <a:t>既存パターンと提案したパターンで比較実験を行う</a:t>
            </a:r>
            <a:endParaRPr lang="en-US" altLang="ja-JP" dirty="0"/>
          </a:p>
          <a:p>
            <a:endParaRPr kumimoji="1" lang="ja-JP" altLang="en-US" dirty="0"/>
          </a:p>
        </p:txBody>
      </p:sp>
    </p:spTree>
    <p:extLst>
      <p:ext uri="{BB962C8B-B14F-4D97-AF65-F5344CB8AC3E}">
        <p14:creationId xmlns:p14="http://schemas.microsoft.com/office/powerpoint/2010/main" val="26381268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適用実験の流れ</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41</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コードクローン検出ツールを用いてオープンソースソフトウェアからコードクローンを検出</a:t>
            </a:r>
            <a:endParaRPr kumimoji="1" lang="en-US" altLang="ja-JP" dirty="0" smtClean="0"/>
          </a:p>
          <a:p>
            <a:pPr lvl="1"/>
            <a:r>
              <a:rPr lang="ja-JP" altLang="en-US" dirty="0" smtClean="0"/>
              <a:t>見つけたコードクローンから，提案したパターンの状況に合うコードを人手で見つける</a:t>
            </a:r>
            <a:endParaRPr lang="en-US" altLang="ja-JP" dirty="0" smtClean="0"/>
          </a:p>
          <a:p>
            <a:endParaRPr kumimoji="1" lang="en-US" altLang="ja-JP" dirty="0"/>
          </a:p>
          <a:p>
            <a:r>
              <a:rPr lang="ja-JP" altLang="en-US" dirty="0" smtClean="0"/>
              <a:t>被験者に提案したパターンを用いてリファクタリングを行ってもらう</a:t>
            </a:r>
            <a:endParaRPr lang="en-US" altLang="ja-JP" dirty="0" smtClean="0"/>
          </a:p>
          <a:p>
            <a:pPr lvl="1"/>
            <a:r>
              <a:rPr kumimoji="1" lang="ja-JP" altLang="en-US" dirty="0"/>
              <a:t>既存パターンと</a:t>
            </a:r>
            <a:r>
              <a:rPr kumimoji="1" lang="ja-JP" altLang="en-US" dirty="0" smtClean="0"/>
              <a:t>の比較実験</a:t>
            </a:r>
            <a:endParaRPr kumimoji="1" lang="en-US" altLang="ja-JP" dirty="0" smtClean="0"/>
          </a:p>
          <a:p>
            <a:pPr lvl="1"/>
            <a:endParaRPr lang="en-US" altLang="ja-JP" dirty="0"/>
          </a:p>
          <a:p>
            <a:r>
              <a:rPr kumimoji="1" lang="ja-JP" altLang="en-US" dirty="0" smtClean="0"/>
              <a:t>適用にかかった時間と被験者のアンケートを取る</a:t>
            </a:r>
            <a:endParaRPr kumimoji="1" lang="ja-JP" altLang="en-US" dirty="0"/>
          </a:p>
        </p:txBody>
      </p:sp>
    </p:spTree>
    <p:extLst>
      <p:ext uri="{BB962C8B-B14F-4D97-AF65-F5344CB8AC3E}">
        <p14:creationId xmlns:p14="http://schemas.microsoft.com/office/powerpoint/2010/main" val="1553246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実験の評価</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42</a:t>
            </a:fld>
            <a:endParaRPr kumimoji="1" lang="ja-JP" altLang="en-US" dirty="0">
              <a:solidFill>
                <a:srgbClr val="464653"/>
              </a:solidFill>
            </a:endParaRPr>
          </a:p>
        </p:txBody>
      </p:sp>
      <p:sp>
        <p:nvSpPr>
          <p:cNvPr id="4" name="コンテンツ プレースホルダー 3"/>
          <p:cNvSpPr>
            <a:spLocks noGrp="1"/>
          </p:cNvSpPr>
          <p:nvPr>
            <p:ph sz="quarter" idx="1"/>
          </p:nvPr>
        </p:nvSpPr>
        <p:spPr>
          <a:xfrm>
            <a:off x="467544" y="1268760"/>
            <a:ext cx="8229600" cy="4937760"/>
          </a:xfrm>
        </p:spPr>
        <p:txBody>
          <a:bodyPr>
            <a:normAutofit fontScale="92500"/>
          </a:bodyPr>
          <a:lstStyle/>
          <a:p>
            <a:endParaRPr kumimoji="1" lang="en-US" altLang="ja-JP" dirty="0" smtClean="0"/>
          </a:p>
          <a:p>
            <a:endParaRPr lang="en-US" altLang="ja-JP" dirty="0"/>
          </a:p>
          <a:p>
            <a:endParaRPr kumimoji="1" lang="en-US" altLang="ja-JP" dirty="0" smtClean="0"/>
          </a:p>
          <a:p>
            <a:pPr marL="274320" lvl="1">
              <a:spcBef>
                <a:spcPts val="600"/>
              </a:spcBef>
              <a:buClr>
                <a:schemeClr val="accent1"/>
              </a:buClr>
            </a:pPr>
            <a:endParaRPr lang="en-US" altLang="ja-JP" dirty="0" smtClean="0"/>
          </a:p>
          <a:p>
            <a:pPr marL="274320" lvl="1">
              <a:spcBef>
                <a:spcPts val="600"/>
              </a:spcBef>
              <a:buClr>
                <a:schemeClr val="accent1"/>
              </a:buClr>
            </a:pPr>
            <a:r>
              <a:rPr lang="ja-JP" altLang="en-US" dirty="0" smtClean="0"/>
              <a:t>パターン</a:t>
            </a:r>
            <a:r>
              <a:rPr lang="ja-JP" altLang="en-US" dirty="0"/>
              <a:t>の実行する順番を変えることで学習効果による影響を抑える</a:t>
            </a:r>
            <a:endParaRPr lang="en-US" altLang="ja-JP" dirty="0"/>
          </a:p>
          <a:p>
            <a:r>
              <a:rPr lang="ja-JP" altLang="en-US" dirty="0" smtClean="0"/>
              <a:t>リファクタリングを行ったあとに</a:t>
            </a:r>
            <a:r>
              <a:rPr lang="en-US" altLang="ja-JP" dirty="0" err="1" smtClean="0"/>
              <a:t>Junit</a:t>
            </a:r>
            <a:r>
              <a:rPr lang="ja-JP" altLang="en-US" dirty="0" smtClean="0"/>
              <a:t>によるテストを行い，振る舞いの一貫性を確かめる</a:t>
            </a:r>
            <a:endParaRPr kumimoji="1" lang="en-US" altLang="ja-JP" dirty="0" smtClean="0"/>
          </a:p>
          <a:p>
            <a:r>
              <a:rPr lang="ja-JP" altLang="en-US" dirty="0"/>
              <a:t>実験</a:t>
            </a:r>
            <a:r>
              <a:rPr lang="ja-JP" altLang="en-US" dirty="0" smtClean="0"/>
              <a:t>の時間を記録し，実験後にアンケートを取る</a:t>
            </a:r>
            <a:endParaRPr lang="en-US" altLang="ja-JP" dirty="0" smtClean="0"/>
          </a:p>
          <a:p>
            <a:pPr lvl="1"/>
            <a:r>
              <a:rPr kumimoji="1" lang="ja-JP" altLang="en-US" dirty="0" smtClean="0"/>
              <a:t>詳細な記述によって，リファクタリング時に考える時間が減り優位性がうまれるのではないか</a:t>
            </a:r>
            <a:endParaRPr kumimoji="1" lang="en-US" altLang="ja-JP" dirty="0" smtClean="0"/>
          </a:p>
          <a:p>
            <a:pPr lvl="1"/>
            <a:r>
              <a:rPr kumimoji="1" lang="ja-JP" altLang="en-US" dirty="0" smtClean="0"/>
              <a:t>被験者にアンケートを取って，記述の詳細な</a:t>
            </a:r>
            <a:r>
              <a:rPr lang="ja-JP" altLang="en-US" dirty="0"/>
              <a:t>もの</a:t>
            </a:r>
            <a:r>
              <a:rPr lang="ja-JP" altLang="en-US" dirty="0" smtClean="0"/>
              <a:t>が良いか，あるとすれば何が良いのかを確かめる</a:t>
            </a:r>
            <a:endParaRPr kumimoji="1" lang="ja-JP" altLang="en-US" dirty="0"/>
          </a:p>
        </p:txBody>
      </p:sp>
      <p:graphicFrame>
        <p:nvGraphicFramePr>
          <p:cNvPr id="5" name="コンテンツ プレースホルダ 6"/>
          <p:cNvGraphicFramePr>
            <a:graphicFrameLocks/>
          </p:cNvGraphicFramePr>
          <p:nvPr>
            <p:extLst>
              <p:ext uri="{D42A27DB-BD31-4B8C-83A1-F6EECF244321}">
                <p14:modId xmlns:p14="http://schemas.microsoft.com/office/powerpoint/2010/main" val="2026521096"/>
              </p:ext>
            </p:extLst>
          </p:nvPr>
        </p:nvGraphicFramePr>
        <p:xfrm>
          <a:off x="539552" y="1196752"/>
          <a:ext cx="8229600" cy="1478280"/>
        </p:xfrm>
        <a:graphic>
          <a:graphicData uri="http://schemas.openxmlformats.org/drawingml/2006/table">
            <a:tbl>
              <a:tblPr firstRow="1" bandRow="1">
                <a:tableStyleId>{5C22544A-7EE6-4342-B048-85BDC9FD1C3A}</a:tableStyleId>
              </a:tblPr>
              <a:tblGrid>
                <a:gridCol w="2057400"/>
                <a:gridCol w="2057400"/>
                <a:gridCol w="2057400"/>
                <a:gridCol w="2057400"/>
              </a:tblGrid>
              <a:tr h="249272">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370840">
                <a:tc>
                  <a:txBody>
                    <a:bodyPr/>
                    <a:lstStyle/>
                    <a:p>
                      <a:r>
                        <a:rPr kumimoji="1" lang="ja-JP" altLang="en-US" dirty="0" smtClean="0"/>
                        <a:t>対象１</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c>
                  <a:txBody>
                    <a:bodyPr/>
                    <a:lstStyle/>
                    <a:p>
                      <a:r>
                        <a:rPr kumimoji="1" lang="ja-JP" altLang="en-US" dirty="0" smtClean="0"/>
                        <a:t>既存パターン</a:t>
                      </a:r>
                      <a:endParaRPr kumimoji="1" lang="ja-JP" altLang="en-US" dirty="0"/>
                    </a:p>
                  </a:txBody>
                  <a:tcPr/>
                </a:tc>
                <a:tc>
                  <a:txBody>
                    <a:bodyPr/>
                    <a:lstStyle/>
                    <a:p>
                      <a:r>
                        <a:rPr kumimoji="1" lang="ja-JP" altLang="en-US" b="0" dirty="0" smtClean="0">
                          <a:solidFill>
                            <a:schemeClr val="tx1"/>
                          </a:solidFill>
                        </a:rPr>
                        <a:t>既存パターン</a:t>
                      </a:r>
                      <a:endParaRPr kumimoji="1" lang="ja-JP" altLang="en-US" b="0" dirty="0">
                        <a:solidFill>
                          <a:schemeClr val="tx1"/>
                        </a:solidFill>
                      </a:endParaRPr>
                    </a:p>
                  </a:txBody>
                  <a:tcPr/>
                </a:tc>
              </a:tr>
              <a:tr h="370840">
                <a:tc>
                  <a:txBody>
                    <a:bodyPr/>
                    <a:lstStyle/>
                    <a:p>
                      <a:r>
                        <a:rPr kumimoji="1" lang="ja-JP" altLang="en-US" dirty="0" smtClean="0"/>
                        <a:t>対象２</a:t>
                      </a:r>
                      <a:endParaRPr kumimoji="1" lang="ja-JP" altLang="en-US" dirty="0"/>
                    </a:p>
                  </a:txBody>
                  <a:tcPr/>
                </a:tc>
                <a:tc>
                  <a:txBody>
                    <a:bodyPr/>
                    <a:lstStyle/>
                    <a:p>
                      <a:r>
                        <a:rPr kumimoji="1" lang="ja-JP" altLang="en-US" dirty="0" smtClean="0"/>
                        <a:t>既存パターン</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r>
              <a:tr h="370840">
                <a:tc>
                  <a:txBody>
                    <a:bodyPr/>
                    <a:lstStyle/>
                    <a:p>
                      <a:r>
                        <a:rPr kumimoji="1" lang="ja-JP" altLang="en-US" dirty="0" smtClean="0"/>
                        <a:t>対象３</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c>
                  <a:txBody>
                    <a:bodyPr/>
                    <a:lstStyle/>
                    <a:p>
                      <a:r>
                        <a:rPr kumimoji="1" lang="ja-JP" altLang="en-US" dirty="0" smtClean="0"/>
                        <a:t>既存パターン</a:t>
                      </a:r>
                      <a:endParaRPr kumimoji="1" lang="ja-JP" altLang="en-US" dirty="0"/>
                    </a:p>
                  </a:txBody>
                  <a:tcPr/>
                </a:tc>
                <a:tc>
                  <a:txBody>
                    <a:bodyPr/>
                    <a:lstStyle/>
                    <a:p>
                      <a:r>
                        <a:rPr kumimoji="1" lang="ja-JP" altLang="en-US" b="1" dirty="0" smtClean="0">
                          <a:solidFill>
                            <a:srgbClr val="FF0000"/>
                          </a:solidFill>
                        </a:rPr>
                        <a:t>提案パターン</a:t>
                      </a:r>
                      <a:endParaRPr kumimoji="1" lang="ja-JP" altLang="en-US" b="1" dirty="0">
                        <a:solidFill>
                          <a:srgbClr val="FF0000"/>
                        </a:solidFill>
                      </a:endParaRPr>
                    </a:p>
                  </a:txBody>
                  <a:tcPr/>
                </a:tc>
              </a:tr>
            </a:tbl>
          </a:graphicData>
        </a:graphic>
      </p:graphicFrame>
    </p:spTree>
    <p:extLst>
      <p:ext uri="{BB962C8B-B14F-4D97-AF65-F5344CB8AC3E}">
        <p14:creationId xmlns:p14="http://schemas.microsoft.com/office/powerpoint/2010/main" val="3027236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クローン部の長さ</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43</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クローン部の長さがブロック単位なのか，メソッド単位なのか，クラス単位なのかで分類する</a:t>
            </a:r>
            <a:endParaRPr kumimoji="1" lang="en-US" altLang="ja-JP" dirty="0" smtClean="0"/>
          </a:p>
          <a:p>
            <a:endParaRPr lang="en-US" altLang="ja-JP" dirty="0" smtClean="0"/>
          </a:p>
          <a:p>
            <a:r>
              <a:rPr lang="ja-JP" altLang="en-US" dirty="0"/>
              <a:t>メソッド</a:t>
            </a:r>
            <a:r>
              <a:rPr lang="ja-JP" altLang="en-US" dirty="0" smtClean="0"/>
              <a:t>単位のクローンであれば，メソッドそのものの抽出が可能になる可能性がある</a:t>
            </a:r>
            <a:endParaRPr lang="en-US" altLang="ja-JP" dirty="0" smtClean="0"/>
          </a:p>
          <a:p>
            <a:pPr lvl="1"/>
            <a:r>
              <a:rPr lang="ja-JP" altLang="en-US" dirty="0"/>
              <a:t>抽出範囲</a:t>
            </a:r>
            <a:r>
              <a:rPr lang="ja-JP" altLang="en-US" dirty="0" smtClean="0"/>
              <a:t>の大きさによって手法が変わる</a:t>
            </a:r>
            <a:endParaRPr lang="en-US" altLang="ja-JP" dirty="0"/>
          </a:p>
          <a:p>
            <a:pPr marL="274320" lvl="1" indent="0">
              <a:buNone/>
            </a:pPr>
            <a:endParaRPr kumimoji="1" lang="ja-JP" altLang="en-US" dirty="0"/>
          </a:p>
        </p:txBody>
      </p:sp>
    </p:spTree>
    <p:extLst>
      <p:ext uri="{BB962C8B-B14F-4D97-AF65-F5344CB8AC3E}">
        <p14:creationId xmlns:p14="http://schemas.microsoft.com/office/powerpoint/2010/main" val="34459863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制御構造要素の有無</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44</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メソッドとして抽出する範囲に制御構造要素が含まれているかで分類する</a:t>
            </a:r>
            <a:endParaRPr kumimoji="1" lang="en-US" altLang="ja-JP" dirty="0" smtClean="0"/>
          </a:p>
          <a:p>
            <a:endParaRPr lang="en-US" altLang="ja-JP" dirty="0"/>
          </a:p>
          <a:p>
            <a:r>
              <a:rPr lang="en-US" altLang="ja-JP" dirty="0" smtClean="0"/>
              <a:t>break</a:t>
            </a:r>
            <a:r>
              <a:rPr lang="ja-JP" altLang="en-US" dirty="0"/>
              <a:t>文</a:t>
            </a:r>
            <a:r>
              <a:rPr lang="ja-JP" altLang="en-US" dirty="0" smtClean="0"/>
              <a:t>を含んでいる，</a:t>
            </a:r>
            <a:r>
              <a:rPr lang="en-US" altLang="ja-JP" dirty="0" smtClean="0"/>
              <a:t>if</a:t>
            </a:r>
            <a:r>
              <a:rPr lang="ja-JP" altLang="en-US" dirty="0" smtClean="0"/>
              <a:t>文が閉じていないなどで構造を変化させてしまう時抽出は難しい</a:t>
            </a:r>
            <a:endParaRPr lang="en-US" altLang="ja-JP" dirty="0" smtClean="0"/>
          </a:p>
          <a:p>
            <a:endParaRPr kumimoji="1" lang="ja-JP" altLang="en-US" dirty="0"/>
          </a:p>
        </p:txBody>
      </p:sp>
      <p:sp>
        <p:nvSpPr>
          <p:cNvPr id="5" name="AutoShape 32"/>
          <p:cNvSpPr>
            <a:spLocks noChangeArrowheads="1"/>
          </p:cNvSpPr>
          <p:nvPr/>
        </p:nvSpPr>
        <p:spPr bwMode="auto">
          <a:xfrm flipV="1">
            <a:off x="736868" y="3964059"/>
            <a:ext cx="2376835" cy="2411189"/>
          </a:xfrm>
          <a:prstGeom prst="foldedCorner">
            <a:avLst>
              <a:gd name="adj" fmla="val 12500"/>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b"/>
          <a:lstStyle/>
          <a:p>
            <a:r>
              <a:rPr lang="en-US" altLang="ja-JP" sz="2400" dirty="0" smtClean="0"/>
              <a:t>while(i&lt;10){</a:t>
            </a:r>
          </a:p>
          <a:p>
            <a:r>
              <a:rPr lang="en-US" altLang="ja-JP" sz="2400" dirty="0"/>
              <a:t> </a:t>
            </a:r>
            <a:r>
              <a:rPr lang="en-US" altLang="ja-JP" sz="2400" dirty="0" smtClean="0"/>
              <a:t>  if(i&lt;0)</a:t>
            </a:r>
            <a:endParaRPr lang="en-US" altLang="ja-JP" sz="2400" dirty="0"/>
          </a:p>
          <a:p>
            <a:r>
              <a:rPr lang="en-US" altLang="ja-JP" sz="2400" dirty="0"/>
              <a:t> </a:t>
            </a:r>
            <a:r>
              <a:rPr lang="en-US" altLang="ja-JP" sz="2400" dirty="0" smtClean="0"/>
              <a:t>     break;</a:t>
            </a:r>
            <a:endParaRPr lang="en-US" altLang="ja-JP" sz="2400" dirty="0"/>
          </a:p>
          <a:p>
            <a:r>
              <a:rPr lang="en-US" altLang="ja-JP" sz="2400" dirty="0"/>
              <a:t> </a:t>
            </a:r>
            <a:r>
              <a:rPr lang="en-US" altLang="ja-JP" sz="2400" dirty="0" smtClean="0"/>
              <a:t>  i++;</a:t>
            </a:r>
            <a:endParaRPr lang="en-US" altLang="ja-JP" sz="2400" dirty="0"/>
          </a:p>
          <a:p>
            <a:r>
              <a:rPr lang="en-US" altLang="ja-JP" sz="2400" dirty="0"/>
              <a:t> </a:t>
            </a:r>
            <a:r>
              <a:rPr lang="en-US" altLang="ja-JP" sz="2400" dirty="0" smtClean="0"/>
              <a:t>  </a:t>
            </a:r>
            <a:r>
              <a:rPr lang="en-US" altLang="ja-JP" sz="2400" dirty="0" err="1" smtClean="0"/>
              <a:t>ans</a:t>
            </a:r>
            <a:r>
              <a:rPr lang="en-US" altLang="ja-JP" sz="2400" dirty="0" smtClean="0"/>
              <a:t>=i;</a:t>
            </a:r>
            <a:endParaRPr lang="en-US" altLang="ja-JP" sz="2400" dirty="0"/>
          </a:p>
          <a:p>
            <a:r>
              <a:rPr lang="en-US" altLang="ja-JP" sz="2400" dirty="0"/>
              <a:t>}</a:t>
            </a:r>
          </a:p>
        </p:txBody>
      </p:sp>
      <p:sp>
        <p:nvSpPr>
          <p:cNvPr id="6" name="Rectangle 33"/>
          <p:cNvSpPr>
            <a:spLocks noChangeArrowheads="1"/>
          </p:cNvSpPr>
          <p:nvPr/>
        </p:nvSpPr>
        <p:spPr bwMode="auto">
          <a:xfrm>
            <a:off x="971600" y="4437112"/>
            <a:ext cx="1366713" cy="1224136"/>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 name="角丸四角形 6"/>
          <p:cNvSpPr/>
          <p:nvPr/>
        </p:nvSpPr>
        <p:spPr>
          <a:xfrm>
            <a:off x="3923928" y="3645024"/>
            <a:ext cx="2952328" cy="1080121"/>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1"/>
                </a:solidFill>
              </a:rPr>
              <a:t> break</a:t>
            </a:r>
            <a:r>
              <a:rPr kumimoji="1" lang="ja-JP" altLang="en-US" b="1" dirty="0" smtClean="0">
                <a:solidFill>
                  <a:schemeClr val="tx1"/>
                </a:solidFill>
              </a:rPr>
              <a:t>文を含んでおり，抽出が難し</a:t>
            </a:r>
            <a:r>
              <a:rPr lang="ja-JP" altLang="en-US" b="1" dirty="0">
                <a:solidFill>
                  <a:schemeClr val="tx1"/>
                </a:solidFill>
              </a:rPr>
              <a:t>い</a:t>
            </a:r>
            <a:endParaRPr kumimoji="1" lang="ja-JP" altLang="en-US" b="1" dirty="0" smtClean="0">
              <a:solidFill>
                <a:schemeClr val="tx1"/>
              </a:solidFill>
            </a:endParaRPr>
          </a:p>
        </p:txBody>
      </p:sp>
      <p:sp>
        <p:nvSpPr>
          <p:cNvPr id="8" name="角丸四角形 7"/>
          <p:cNvSpPr/>
          <p:nvPr/>
        </p:nvSpPr>
        <p:spPr>
          <a:xfrm>
            <a:off x="3635896" y="5169653"/>
            <a:ext cx="4464496" cy="142769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solidFill>
                  <a:schemeClr val="tx1"/>
                </a:solidFill>
              </a:rPr>
              <a:t>抽出範囲を変更する</a:t>
            </a:r>
          </a:p>
        </p:txBody>
      </p:sp>
    </p:spTree>
    <p:extLst>
      <p:ext uri="{BB962C8B-B14F-4D97-AF65-F5344CB8AC3E}">
        <p14:creationId xmlns:p14="http://schemas.microsoft.com/office/powerpoint/2010/main" val="3568269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instanceof</a:t>
            </a:r>
            <a:r>
              <a:rPr kumimoji="1" lang="ja-JP" altLang="en-US" dirty="0" smtClean="0"/>
              <a:t>演算子</a:t>
            </a:r>
            <a:r>
              <a:rPr lang="ja-JP" altLang="en-US" dirty="0" smtClean="0"/>
              <a:t>の有無</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45</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endParaRPr kumimoji="1" lang="en-US" altLang="ja-JP" dirty="0" smtClean="0"/>
          </a:p>
          <a:p>
            <a:r>
              <a:rPr kumimoji="1" lang="en-US" altLang="ja-JP" dirty="0" err="1" smtClean="0"/>
              <a:t>instanceof</a:t>
            </a:r>
            <a:r>
              <a:rPr lang="ja-JP" altLang="en-US" dirty="0" smtClean="0"/>
              <a:t>演算子をふくんでいるかで分類する</a:t>
            </a:r>
            <a:endParaRPr lang="en-US" altLang="ja-JP" dirty="0" smtClean="0"/>
          </a:p>
          <a:p>
            <a:endParaRPr kumimoji="1" lang="en-US" altLang="ja-JP" dirty="0"/>
          </a:p>
          <a:p>
            <a:endParaRPr kumimoji="1" lang="ja-JP" altLang="en-US" dirty="0"/>
          </a:p>
        </p:txBody>
      </p:sp>
      <p:sp>
        <p:nvSpPr>
          <p:cNvPr id="5" name="メモ 4"/>
          <p:cNvSpPr/>
          <p:nvPr/>
        </p:nvSpPr>
        <p:spPr>
          <a:xfrm>
            <a:off x="971600" y="3140968"/>
            <a:ext cx="2880320" cy="2952328"/>
          </a:xfrm>
          <a:prstGeom prst="foldedCorner">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if(variable </a:t>
            </a:r>
            <a:r>
              <a:rPr kumimoji="1" lang="en-US" altLang="ja-JP" dirty="0" err="1" smtClean="0">
                <a:solidFill>
                  <a:schemeClr val="tx1"/>
                </a:solidFill>
              </a:rPr>
              <a:t>instanceof</a:t>
            </a:r>
            <a:r>
              <a:rPr kumimoji="1" lang="en-US" altLang="ja-JP" dirty="0" smtClean="0">
                <a:solidFill>
                  <a:schemeClr val="tx1"/>
                </a:solidFill>
              </a:rPr>
              <a:t> Short){</a:t>
            </a:r>
          </a:p>
          <a:p>
            <a:r>
              <a:rPr lang="en-US" altLang="ja-JP" dirty="0">
                <a:solidFill>
                  <a:schemeClr val="tx1"/>
                </a:solidFill>
              </a:rPr>
              <a:t>	</a:t>
            </a:r>
            <a:r>
              <a:rPr lang="en-US" altLang="ja-JP" dirty="0" smtClean="0">
                <a:solidFill>
                  <a:schemeClr val="tx1"/>
                </a:solidFill>
              </a:rPr>
              <a:t>:</a:t>
            </a:r>
            <a:endParaRPr lang="en-US" altLang="ja-JP" dirty="0">
              <a:solidFill>
                <a:schemeClr val="tx1"/>
              </a:solidFill>
            </a:endParaRPr>
          </a:p>
          <a:p>
            <a:r>
              <a:rPr kumimoji="1" lang="en-US" altLang="ja-JP" dirty="0" smtClean="0">
                <a:solidFill>
                  <a:schemeClr val="tx1"/>
                </a:solidFill>
              </a:rPr>
              <a:t>	:</a:t>
            </a:r>
          </a:p>
          <a:p>
            <a:r>
              <a:rPr lang="en-US" altLang="ja-JP" dirty="0" smtClean="0">
                <a:solidFill>
                  <a:schemeClr val="tx1"/>
                </a:solidFill>
              </a:rPr>
              <a:t>	:</a:t>
            </a:r>
          </a:p>
          <a:p>
            <a:r>
              <a:rPr kumimoji="1" lang="en-US" altLang="ja-JP" dirty="0" smtClean="0">
                <a:solidFill>
                  <a:schemeClr val="tx1"/>
                </a:solidFill>
              </a:rPr>
              <a:t>}</a:t>
            </a:r>
            <a:endParaRPr kumimoji="1" lang="ja-JP" altLang="en-US" dirty="0" smtClean="0">
              <a:solidFill>
                <a:schemeClr val="tx1"/>
              </a:solidFill>
            </a:endParaRPr>
          </a:p>
        </p:txBody>
      </p:sp>
      <p:sp>
        <p:nvSpPr>
          <p:cNvPr id="6" name="メモ 5"/>
          <p:cNvSpPr/>
          <p:nvPr/>
        </p:nvSpPr>
        <p:spPr>
          <a:xfrm>
            <a:off x="4644008" y="3140968"/>
            <a:ext cx="3168352" cy="2952328"/>
          </a:xfrm>
          <a:prstGeom prst="foldedCorner">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if(variable </a:t>
            </a:r>
            <a:r>
              <a:rPr kumimoji="1" lang="en-US" altLang="ja-JP" dirty="0" err="1" smtClean="0">
                <a:solidFill>
                  <a:schemeClr val="tx1"/>
                </a:solidFill>
              </a:rPr>
              <a:t>instanceof</a:t>
            </a:r>
            <a:r>
              <a:rPr kumimoji="1" lang="en-US" altLang="ja-JP" dirty="0" smtClean="0">
                <a:solidFill>
                  <a:schemeClr val="tx1"/>
                </a:solidFill>
              </a:rPr>
              <a:t> Integer){</a:t>
            </a:r>
          </a:p>
          <a:p>
            <a:r>
              <a:rPr lang="en-US" altLang="ja-JP" dirty="0">
                <a:solidFill>
                  <a:schemeClr val="tx1"/>
                </a:solidFill>
              </a:rPr>
              <a:t>	</a:t>
            </a:r>
            <a:r>
              <a:rPr lang="en-US" altLang="ja-JP" dirty="0" smtClean="0">
                <a:solidFill>
                  <a:schemeClr val="tx1"/>
                </a:solidFill>
              </a:rPr>
              <a:t>:</a:t>
            </a:r>
            <a:endParaRPr lang="en-US" altLang="ja-JP" dirty="0">
              <a:solidFill>
                <a:schemeClr val="tx1"/>
              </a:solidFill>
            </a:endParaRPr>
          </a:p>
          <a:p>
            <a:r>
              <a:rPr kumimoji="1" lang="en-US" altLang="ja-JP" dirty="0" smtClean="0">
                <a:solidFill>
                  <a:schemeClr val="tx1"/>
                </a:solidFill>
              </a:rPr>
              <a:t>	:</a:t>
            </a:r>
          </a:p>
          <a:p>
            <a:r>
              <a:rPr lang="en-US" altLang="ja-JP" dirty="0" smtClean="0">
                <a:solidFill>
                  <a:schemeClr val="tx1"/>
                </a:solidFill>
              </a:rPr>
              <a:t>	:</a:t>
            </a:r>
          </a:p>
          <a:p>
            <a:r>
              <a:rPr kumimoji="1" lang="en-US" altLang="ja-JP" dirty="0" smtClean="0">
                <a:solidFill>
                  <a:schemeClr val="tx1"/>
                </a:solidFill>
              </a:rPr>
              <a:t>}</a:t>
            </a:r>
            <a:endParaRPr kumimoji="1" lang="ja-JP" altLang="en-US" dirty="0" smtClean="0">
              <a:solidFill>
                <a:schemeClr val="tx1"/>
              </a:solidFill>
            </a:endParaRPr>
          </a:p>
        </p:txBody>
      </p:sp>
      <p:sp>
        <p:nvSpPr>
          <p:cNvPr id="7" name="角丸四角形 6"/>
          <p:cNvSpPr/>
          <p:nvPr/>
        </p:nvSpPr>
        <p:spPr>
          <a:xfrm>
            <a:off x="3275856" y="5229200"/>
            <a:ext cx="3528392" cy="1296144"/>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チェック</a:t>
            </a:r>
            <a:r>
              <a:rPr lang="ja-JP" altLang="en-US" b="1" dirty="0" smtClean="0">
                <a:solidFill>
                  <a:schemeClr val="tx1"/>
                </a:solidFill>
              </a:rPr>
              <a:t>するクラスが違うので単純に抽出できない</a:t>
            </a:r>
            <a:endParaRPr kumimoji="1" lang="ja-JP" altLang="en-US" b="1" dirty="0" smtClean="0">
              <a:solidFill>
                <a:schemeClr val="tx1"/>
              </a:solidFill>
            </a:endParaRPr>
          </a:p>
        </p:txBody>
      </p:sp>
      <p:cxnSp>
        <p:nvCxnSpPr>
          <p:cNvPr id="9" name="直線矢印コネクタ 8"/>
          <p:cNvCxnSpPr>
            <a:stCxn id="7" idx="0"/>
          </p:cNvCxnSpPr>
          <p:nvPr/>
        </p:nvCxnSpPr>
        <p:spPr>
          <a:xfrm flipH="1" flipV="1">
            <a:off x="3491880" y="4149080"/>
            <a:ext cx="1548172" cy="108012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7" idx="0"/>
          </p:cNvCxnSpPr>
          <p:nvPr/>
        </p:nvCxnSpPr>
        <p:spPr>
          <a:xfrm flipV="1">
            <a:off x="5040052" y="4005064"/>
            <a:ext cx="1764196" cy="1224136"/>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0120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本研究の提案内容</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46</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lang="ja-JP" altLang="en-US" dirty="0"/>
              <a:t>分類の一つを用いてリファクタリングパターンを</a:t>
            </a:r>
            <a:r>
              <a:rPr lang="ja-JP" altLang="en-US" dirty="0" smtClean="0"/>
              <a:t>提案</a:t>
            </a:r>
            <a:endParaRPr lang="en-US" altLang="ja-JP" dirty="0" smtClean="0"/>
          </a:p>
          <a:p>
            <a:pPr lvl="1"/>
            <a:r>
              <a:rPr lang="ja-JP" altLang="en-US" dirty="0"/>
              <a:t>コードクローン</a:t>
            </a:r>
            <a:r>
              <a:rPr lang="ja-JP" altLang="en-US" dirty="0" smtClean="0"/>
              <a:t>が発生する状況とその解法</a:t>
            </a:r>
            <a:endParaRPr lang="en-US" altLang="ja-JP" dirty="0"/>
          </a:p>
          <a:p>
            <a:endParaRPr kumimoji="1" lang="ja-JP" altLang="en-US" dirty="0"/>
          </a:p>
        </p:txBody>
      </p:sp>
      <p:sp>
        <p:nvSpPr>
          <p:cNvPr id="5" name="メモ 4"/>
          <p:cNvSpPr/>
          <p:nvPr/>
        </p:nvSpPr>
        <p:spPr>
          <a:xfrm>
            <a:off x="832707" y="3933056"/>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pic>
        <p:nvPicPr>
          <p:cNvPr id="1026"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63888" y="2659463"/>
            <a:ext cx="1289760" cy="1224136"/>
          </a:xfrm>
          <a:prstGeom prst="rect">
            <a:avLst/>
          </a:prstGeom>
          <a:noFill/>
          <a:extLst>
            <a:ext uri="{909E8E84-426E-40DD-AFC4-6F175D3DCCD1}">
              <a14:hiddenFill xmlns:a14="http://schemas.microsoft.com/office/drawing/2010/main">
                <a:solidFill>
                  <a:srgbClr val="FFFFFF"/>
                </a:solidFill>
              </a14:hiddenFill>
            </a:ext>
          </a:extLst>
        </p:spPr>
      </p:pic>
      <p:sp>
        <p:nvSpPr>
          <p:cNvPr id="7" name="右矢印 6"/>
          <p:cNvSpPr/>
          <p:nvPr/>
        </p:nvSpPr>
        <p:spPr>
          <a:xfrm>
            <a:off x="2372564" y="4769602"/>
            <a:ext cx="3672408" cy="74218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リファクタリング</a:t>
            </a:r>
          </a:p>
        </p:txBody>
      </p:sp>
      <p:sp>
        <p:nvSpPr>
          <p:cNvPr id="8" name="正方形/長方形 7"/>
          <p:cNvSpPr/>
          <p:nvPr/>
        </p:nvSpPr>
        <p:spPr>
          <a:xfrm>
            <a:off x="2235617" y="3271531"/>
            <a:ext cx="1296144" cy="43204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開発者</a:t>
            </a:r>
          </a:p>
        </p:txBody>
      </p:sp>
      <p:sp>
        <p:nvSpPr>
          <p:cNvPr id="9" name="下矢印 8"/>
          <p:cNvSpPr/>
          <p:nvPr/>
        </p:nvSpPr>
        <p:spPr>
          <a:xfrm>
            <a:off x="3808379" y="3962363"/>
            <a:ext cx="576064" cy="841993"/>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正方形/長方形 9"/>
          <p:cNvSpPr/>
          <p:nvPr/>
        </p:nvSpPr>
        <p:spPr>
          <a:xfrm>
            <a:off x="4407625" y="4174928"/>
            <a:ext cx="1648647" cy="41686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提案手法</a:t>
            </a:r>
          </a:p>
        </p:txBody>
      </p:sp>
      <p:sp>
        <p:nvSpPr>
          <p:cNvPr id="11" name="メモ 10"/>
          <p:cNvSpPr/>
          <p:nvPr/>
        </p:nvSpPr>
        <p:spPr>
          <a:xfrm>
            <a:off x="6660232" y="3883598"/>
            <a:ext cx="1368152" cy="1501593"/>
          </a:xfrm>
          <a:prstGeom prst="foldedCorne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 name="メモ 12"/>
          <p:cNvSpPr/>
          <p:nvPr/>
        </p:nvSpPr>
        <p:spPr>
          <a:xfrm>
            <a:off x="683568" y="4106273"/>
            <a:ext cx="1368152" cy="1368152"/>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パターンの状況に合うコード</a:t>
            </a:r>
          </a:p>
        </p:txBody>
      </p:sp>
      <p:sp>
        <p:nvSpPr>
          <p:cNvPr id="14" name="メモ 13"/>
          <p:cNvSpPr/>
          <p:nvPr/>
        </p:nvSpPr>
        <p:spPr>
          <a:xfrm>
            <a:off x="6444208" y="4071136"/>
            <a:ext cx="1368152" cy="1438426"/>
          </a:xfrm>
          <a:prstGeom prst="foldedCorne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修正されたコード</a:t>
            </a:r>
          </a:p>
        </p:txBody>
      </p:sp>
      <p:sp>
        <p:nvSpPr>
          <p:cNvPr id="12" name="角丸四角形 11"/>
          <p:cNvSpPr/>
          <p:nvPr/>
        </p:nvSpPr>
        <p:spPr>
          <a:xfrm>
            <a:off x="6056272" y="2492896"/>
            <a:ext cx="2764200" cy="121068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保守コストの削減</a:t>
            </a:r>
          </a:p>
        </p:txBody>
      </p:sp>
    </p:spTree>
    <p:extLst>
      <p:ext uri="{BB962C8B-B14F-4D97-AF65-F5344CB8AC3E}">
        <p14:creationId xmlns:p14="http://schemas.microsoft.com/office/powerpoint/2010/main" val="465477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本研究の提案内容</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47</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kumimoji="1" lang="ja-JP" altLang="en-US" dirty="0" smtClean="0"/>
              <a:t>分類の一つを用いてリファクタリングパターンを提案</a:t>
            </a:r>
            <a:endParaRPr kumimoji="1" lang="en-US" altLang="ja-JP" dirty="0" smtClean="0"/>
          </a:p>
          <a:p>
            <a:endParaRPr lang="en-US" altLang="ja-JP" dirty="0" smtClean="0"/>
          </a:p>
          <a:p>
            <a:r>
              <a:rPr lang="ja-JP" altLang="en-US" dirty="0" smtClean="0"/>
              <a:t>提案したパターンを用いて実験として被験者がリファクタリング</a:t>
            </a:r>
            <a:endParaRPr lang="en-US" altLang="ja-JP" dirty="0" smtClean="0"/>
          </a:p>
          <a:p>
            <a:pPr lvl="1"/>
            <a:r>
              <a:rPr lang="en-US" altLang="ja-JP" dirty="0" smtClean="0"/>
              <a:t>Fowler</a:t>
            </a:r>
            <a:r>
              <a:rPr lang="ja-JP" altLang="en-US" dirty="0" smtClean="0"/>
              <a:t>が提唱している既存パターンとの比較実験</a:t>
            </a:r>
            <a:endParaRPr lang="en-US" altLang="ja-JP" dirty="0" smtClean="0"/>
          </a:p>
          <a:p>
            <a:pPr lvl="1"/>
            <a:endParaRPr lang="en-US" altLang="ja-JP" dirty="0" smtClean="0"/>
          </a:p>
          <a:p>
            <a:pPr lvl="1"/>
            <a:endParaRPr lang="en-US" altLang="ja-JP" dirty="0" smtClean="0"/>
          </a:p>
          <a:p>
            <a:pPr>
              <a:buNone/>
            </a:pPr>
            <a:endParaRPr lang="en-US" altLang="ja-JP" dirty="0" smtClean="0"/>
          </a:p>
          <a:p>
            <a:pPr>
              <a:buNone/>
            </a:pPr>
            <a:endParaRPr lang="en-US" altLang="ja-JP" dirty="0" smtClean="0"/>
          </a:p>
        </p:txBody>
      </p:sp>
    </p:spTree>
    <p:extLst>
      <p:ext uri="{BB962C8B-B14F-4D97-AF65-F5344CB8AC3E}">
        <p14:creationId xmlns:p14="http://schemas.microsoft.com/office/powerpoint/2010/main" val="2108507775"/>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適用実験の結果</a:t>
            </a:r>
            <a:r>
              <a:rPr kumimoji="1" lang="en-US" altLang="ja-JP" dirty="0" smtClean="0"/>
              <a:t>(1/2)</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48</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lang="ja-JP" altLang="en-US" dirty="0" smtClean="0"/>
              <a:t>提案手法が優れていると評価された点</a:t>
            </a:r>
            <a:endParaRPr lang="en-US" altLang="ja-JP" dirty="0" smtClean="0"/>
          </a:p>
          <a:p>
            <a:pPr lvl="1"/>
            <a:r>
              <a:rPr kumimoji="1" lang="ja-JP" altLang="en-US" dirty="0" smtClean="0"/>
              <a:t>引数に対する扱い</a:t>
            </a:r>
            <a:endParaRPr kumimoji="1" lang="en-US" altLang="ja-JP" dirty="0" smtClean="0"/>
          </a:p>
          <a:p>
            <a:pPr lvl="2"/>
            <a:r>
              <a:rPr kumimoji="1" lang="ja-JP" altLang="en-US" dirty="0" smtClean="0"/>
              <a:t>手順</a:t>
            </a:r>
            <a:r>
              <a:rPr kumimoji="1" lang="en-US" altLang="ja-JP" dirty="0" smtClean="0"/>
              <a:t>1-3:</a:t>
            </a:r>
            <a:r>
              <a:rPr lang="ja-JP" altLang="en-US" dirty="0" smtClean="0"/>
              <a:t>変数，オブジェクトの処理</a:t>
            </a:r>
            <a:r>
              <a:rPr kumimoji="1" lang="ja-JP" altLang="en-US" dirty="0" smtClean="0"/>
              <a:t>を評価</a:t>
            </a:r>
            <a:endParaRPr kumimoji="1" lang="en-US" altLang="ja-JP" dirty="0" smtClean="0"/>
          </a:p>
          <a:p>
            <a:pPr lvl="1"/>
            <a:r>
              <a:rPr kumimoji="1" lang="ja-JP" altLang="en-US" dirty="0" smtClean="0"/>
              <a:t>戻り値があるときの扱い</a:t>
            </a:r>
            <a:endParaRPr kumimoji="1" lang="en-US" altLang="ja-JP" dirty="0" smtClean="0"/>
          </a:p>
          <a:p>
            <a:pPr lvl="2"/>
            <a:r>
              <a:rPr lang="ja-JP" altLang="en-US" dirty="0" smtClean="0"/>
              <a:t>手順</a:t>
            </a:r>
            <a:r>
              <a:rPr lang="en-US" altLang="ja-JP" dirty="0" smtClean="0"/>
              <a:t>1-4:</a:t>
            </a:r>
            <a:r>
              <a:rPr lang="ja-JP" altLang="en-US" dirty="0" smtClean="0"/>
              <a:t>戻り値の処理を評価</a:t>
            </a:r>
            <a:endParaRPr kumimoji="1" lang="en-US" altLang="ja-JP" dirty="0" smtClean="0"/>
          </a:p>
          <a:p>
            <a:pPr lvl="1"/>
            <a:r>
              <a:rPr kumimoji="1" lang="ja-JP" altLang="en-US" dirty="0" smtClean="0"/>
              <a:t>差異に対する扱い</a:t>
            </a:r>
            <a:endParaRPr kumimoji="1" lang="en-US" altLang="ja-JP" dirty="0" smtClean="0"/>
          </a:p>
          <a:p>
            <a:pPr lvl="2"/>
            <a:r>
              <a:rPr lang="ja-JP" altLang="en-US" dirty="0" smtClean="0"/>
              <a:t>手順</a:t>
            </a:r>
            <a:r>
              <a:rPr lang="en-US" altLang="ja-JP" dirty="0" smtClean="0"/>
              <a:t>1-5:</a:t>
            </a:r>
            <a:r>
              <a:rPr lang="ja-JP" altLang="en-US" dirty="0" smtClean="0"/>
              <a:t>差異の処理を評価</a:t>
            </a:r>
          </a:p>
          <a:p>
            <a:r>
              <a:rPr kumimoji="1" lang="ja-JP" altLang="en-US" dirty="0" smtClean="0"/>
              <a:t>提案手法が劣っていると評価された点</a:t>
            </a:r>
            <a:endParaRPr kumimoji="1" lang="en-US" altLang="ja-JP" dirty="0" smtClean="0"/>
          </a:p>
          <a:p>
            <a:pPr lvl="1"/>
            <a:r>
              <a:rPr lang="ja-JP" altLang="en-US" dirty="0" smtClean="0"/>
              <a:t>手順全体の柔軟さ</a:t>
            </a:r>
            <a:endParaRPr lang="en-US" altLang="ja-JP"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実験にかかった時間</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49</a:t>
            </a:fld>
            <a:endParaRPr kumimoji="1" lang="ja-JP" altLang="en-US" dirty="0">
              <a:solidFill>
                <a:srgbClr val="464653"/>
              </a:solidFill>
            </a:endParaRPr>
          </a:p>
        </p:txBody>
      </p:sp>
      <p:graphicFrame>
        <p:nvGraphicFramePr>
          <p:cNvPr id="7" name="コンテンツ プレースホルダ 6"/>
          <p:cNvGraphicFramePr>
            <a:graphicFrameLocks noGrp="1"/>
          </p:cNvGraphicFramePr>
          <p:nvPr>
            <p:ph sz="quarter" idx="1"/>
          </p:nvPr>
        </p:nvGraphicFramePr>
        <p:xfrm>
          <a:off x="457200" y="1219200"/>
          <a:ext cx="8229600" cy="14833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370840">
                <a:tc>
                  <a:txBody>
                    <a:bodyPr/>
                    <a:lstStyle/>
                    <a:p>
                      <a:r>
                        <a:rPr kumimoji="1" lang="ja-JP" altLang="en-US" dirty="0" smtClean="0"/>
                        <a:t>対象１</a:t>
                      </a:r>
                      <a:endParaRPr kumimoji="1" lang="ja-JP" altLang="en-US" dirty="0"/>
                    </a:p>
                  </a:txBody>
                  <a:tcPr/>
                </a:tc>
                <a:tc>
                  <a:txBody>
                    <a:bodyPr/>
                    <a:lstStyle/>
                    <a:p>
                      <a:r>
                        <a:rPr kumimoji="1" lang="en-US" altLang="ja-JP" dirty="0" smtClean="0"/>
                        <a:t>10:57</a:t>
                      </a:r>
                      <a:endParaRPr kumimoji="1" lang="ja-JP" altLang="en-US" dirty="0"/>
                    </a:p>
                  </a:txBody>
                  <a:tcPr/>
                </a:tc>
                <a:tc>
                  <a:txBody>
                    <a:bodyPr/>
                    <a:lstStyle/>
                    <a:p>
                      <a:r>
                        <a:rPr kumimoji="1" lang="en-US" altLang="ja-JP" dirty="0" smtClean="0"/>
                        <a:t>9:32</a:t>
                      </a:r>
                      <a:endParaRPr kumimoji="1" lang="ja-JP" altLang="en-US" dirty="0"/>
                    </a:p>
                  </a:txBody>
                  <a:tcPr/>
                </a:tc>
                <a:tc>
                  <a:txBody>
                    <a:bodyPr/>
                    <a:lstStyle/>
                    <a:p>
                      <a:r>
                        <a:rPr kumimoji="1" lang="en-US" altLang="ja-JP" dirty="0" smtClean="0"/>
                        <a:t>10:00</a:t>
                      </a:r>
                      <a:endParaRPr kumimoji="1" lang="ja-JP" altLang="en-US" dirty="0"/>
                    </a:p>
                  </a:txBody>
                  <a:tcPr/>
                </a:tc>
              </a:tr>
              <a:tr h="370840">
                <a:tc>
                  <a:txBody>
                    <a:bodyPr/>
                    <a:lstStyle/>
                    <a:p>
                      <a:r>
                        <a:rPr kumimoji="1" lang="ja-JP" altLang="en-US" dirty="0" smtClean="0"/>
                        <a:t>対象２</a:t>
                      </a:r>
                      <a:endParaRPr kumimoji="1" lang="ja-JP" altLang="en-US" dirty="0"/>
                    </a:p>
                  </a:txBody>
                  <a:tcPr/>
                </a:tc>
                <a:tc>
                  <a:txBody>
                    <a:bodyPr/>
                    <a:lstStyle/>
                    <a:p>
                      <a:r>
                        <a:rPr kumimoji="1" lang="en-US" altLang="ja-JP" dirty="0" smtClean="0"/>
                        <a:t>9:16</a:t>
                      </a:r>
                      <a:endParaRPr kumimoji="1" lang="ja-JP" altLang="en-US" dirty="0"/>
                    </a:p>
                  </a:txBody>
                  <a:tcPr/>
                </a:tc>
                <a:tc>
                  <a:txBody>
                    <a:bodyPr/>
                    <a:lstStyle/>
                    <a:p>
                      <a:r>
                        <a:rPr kumimoji="1" lang="en-US" altLang="ja-JP" dirty="0" smtClean="0"/>
                        <a:t>6:38</a:t>
                      </a:r>
                      <a:endParaRPr kumimoji="1" lang="ja-JP" altLang="en-US" dirty="0"/>
                    </a:p>
                  </a:txBody>
                  <a:tcPr/>
                </a:tc>
                <a:tc>
                  <a:txBody>
                    <a:bodyPr/>
                    <a:lstStyle/>
                    <a:p>
                      <a:r>
                        <a:rPr kumimoji="1" lang="en-US" altLang="ja-JP" dirty="0" smtClean="0"/>
                        <a:t>5:39</a:t>
                      </a:r>
                      <a:endParaRPr kumimoji="1" lang="ja-JP" altLang="en-US" dirty="0"/>
                    </a:p>
                  </a:txBody>
                  <a:tcPr/>
                </a:tc>
              </a:tr>
              <a:tr h="370840">
                <a:tc>
                  <a:txBody>
                    <a:bodyPr/>
                    <a:lstStyle/>
                    <a:p>
                      <a:r>
                        <a:rPr kumimoji="1" lang="ja-JP" altLang="en-US" dirty="0" smtClean="0"/>
                        <a:t>対象３</a:t>
                      </a:r>
                      <a:endParaRPr kumimoji="1" lang="ja-JP" altLang="en-US" dirty="0"/>
                    </a:p>
                  </a:txBody>
                  <a:tcPr/>
                </a:tc>
                <a:tc>
                  <a:txBody>
                    <a:bodyPr/>
                    <a:lstStyle/>
                    <a:p>
                      <a:r>
                        <a:rPr kumimoji="1" lang="en-US" altLang="ja-JP" dirty="0" smtClean="0"/>
                        <a:t>6:27</a:t>
                      </a:r>
                      <a:endParaRPr kumimoji="1" lang="ja-JP" altLang="en-US" dirty="0"/>
                    </a:p>
                  </a:txBody>
                  <a:tcPr/>
                </a:tc>
                <a:tc>
                  <a:txBody>
                    <a:bodyPr/>
                    <a:lstStyle/>
                    <a:p>
                      <a:r>
                        <a:rPr kumimoji="1" lang="en-US" altLang="ja-JP" dirty="0" smtClean="0"/>
                        <a:t>3:02</a:t>
                      </a:r>
                      <a:endParaRPr kumimoji="1" lang="ja-JP" altLang="en-US" dirty="0"/>
                    </a:p>
                  </a:txBody>
                  <a:tcPr/>
                </a:tc>
                <a:tc>
                  <a:txBody>
                    <a:bodyPr/>
                    <a:lstStyle/>
                    <a:p>
                      <a:r>
                        <a:rPr kumimoji="1" lang="en-US" altLang="ja-JP" dirty="0" smtClean="0"/>
                        <a:t>6:08</a:t>
                      </a:r>
                      <a:endParaRPr kumimoji="1" lang="ja-JP" altLang="en-US" dirty="0"/>
                    </a:p>
                  </a:txBody>
                  <a:tcP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既存のパターンの問題点</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a:t>
            </a:fld>
            <a:endParaRPr kumimoji="1" lang="ja-JP" altLang="en-US" dirty="0">
              <a:solidFill>
                <a:srgbClr val="464653"/>
              </a:solidFill>
            </a:endParaRPr>
          </a:p>
        </p:txBody>
      </p:sp>
      <p:sp>
        <p:nvSpPr>
          <p:cNvPr id="4" name="コンテンツ プレースホルダ 3"/>
          <p:cNvSpPr>
            <a:spLocks noGrp="1"/>
          </p:cNvSpPr>
          <p:nvPr>
            <p:ph sz="quarter" idx="1"/>
          </p:nvPr>
        </p:nvSpPr>
        <p:spPr>
          <a:xfrm>
            <a:off x="521410" y="1155536"/>
            <a:ext cx="8229600" cy="4937760"/>
          </a:xfrm>
        </p:spPr>
        <p:txBody>
          <a:bodyPr/>
          <a:lstStyle/>
          <a:p>
            <a:r>
              <a:rPr lang="en-US" altLang="ja-JP" sz="2800" dirty="0" smtClean="0"/>
              <a:t>Fowler</a:t>
            </a:r>
            <a:r>
              <a:rPr lang="ja-JP" altLang="en-US" sz="2800" dirty="0" smtClean="0"/>
              <a:t>のパターンでは，あいまいさを残すことで修正に柔軟に対応するようにしている</a:t>
            </a:r>
            <a:endParaRPr lang="en-US" altLang="ja-JP" sz="2800" dirty="0" smtClean="0"/>
          </a:p>
          <a:p>
            <a:pPr lvl="2"/>
            <a:r>
              <a:rPr lang="ja-JP" altLang="en-US" sz="2800" dirty="0" smtClean="0"/>
              <a:t>対応できるだけの開発者の技術が必要になる</a:t>
            </a:r>
            <a:endParaRPr lang="en-US" altLang="ja-JP" sz="2800" dirty="0" smtClean="0"/>
          </a:p>
          <a:p>
            <a:pPr lvl="2"/>
            <a:r>
              <a:rPr lang="ja-JP" altLang="en-US" sz="2800" dirty="0" smtClean="0"/>
              <a:t>未熟な開発者が利用するには手順の詳細化が必要</a:t>
            </a:r>
            <a:endParaRPr lang="en-US" altLang="ja-JP" sz="2800" dirty="0" smtClean="0"/>
          </a:p>
          <a:p>
            <a:endParaRPr kumimoji="1" lang="ja-JP" altLang="en-US" dirty="0"/>
          </a:p>
        </p:txBody>
      </p:sp>
      <p:sp>
        <p:nvSpPr>
          <p:cNvPr id="6" name="メモ 5"/>
          <p:cNvSpPr/>
          <p:nvPr/>
        </p:nvSpPr>
        <p:spPr>
          <a:xfrm>
            <a:off x="1403648" y="3789040"/>
            <a:ext cx="2376264" cy="2304256"/>
          </a:xfrm>
          <a:prstGeom prst="foldedCorne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 </a:t>
            </a:r>
            <a:r>
              <a:rPr kumimoji="1" lang="en-US" altLang="ja-JP" dirty="0" err="1" smtClean="0">
                <a:solidFill>
                  <a:schemeClr val="tx1"/>
                </a:solidFill>
              </a:rPr>
              <a:t>int</a:t>
            </a:r>
            <a:r>
              <a:rPr kumimoji="1" lang="en-US" altLang="ja-JP" dirty="0" smtClean="0">
                <a:solidFill>
                  <a:schemeClr val="tx1"/>
                </a:solidFill>
              </a:rPr>
              <a:t> a=0;</a:t>
            </a:r>
          </a:p>
          <a:p>
            <a:r>
              <a:rPr lang="en-US" altLang="ja-JP" dirty="0" smtClean="0">
                <a:solidFill>
                  <a:schemeClr val="tx1"/>
                </a:solidFill>
              </a:rPr>
              <a:t>	:</a:t>
            </a:r>
            <a:endParaRPr kumimoji="1" lang="en-US" altLang="ja-JP" dirty="0" smtClean="0">
              <a:solidFill>
                <a:schemeClr val="tx1"/>
              </a:solidFill>
            </a:endParaRPr>
          </a:p>
          <a:p>
            <a:r>
              <a:rPr lang="en-US" altLang="ja-JP" dirty="0" smtClean="0">
                <a:solidFill>
                  <a:schemeClr val="tx1"/>
                </a:solidFill>
              </a:rPr>
              <a:t>while(a&lt;100){</a:t>
            </a:r>
          </a:p>
          <a:p>
            <a:r>
              <a:rPr lang="en-US" altLang="ja-JP" dirty="0">
                <a:solidFill>
                  <a:schemeClr val="tx1"/>
                </a:solidFill>
              </a:rPr>
              <a:t>	</a:t>
            </a:r>
            <a:r>
              <a:rPr lang="en-US" altLang="ja-JP" dirty="0" smtClean="0">
                <a:solidFill>
                  <a:schemeClr val="tx1"/>
                </a:solidFill>
              </a:rPr>
              <a:t>:</a:t>
            </a:r>
          </a:p>
          <a:p>
            <a:r>
              <a:rPr lang="en-US" altLang="ja-JP" dirty="0">
                <a:solidFill>
                  <a:schemeClr val="tx1"/>
                </a:solidFill>
              </a:rPr>
              <a:t>	</a:t>
            </a:r>
            <a:r>
              <a:rPr lang="en-US" altLang="ja-JP" dirty="0" smtClean="0">
                <a:solidFill>
                  <a:schemeClr val="tx1"/>
                </a:solidFill>
              </a:rPr>
              <a:t>a++;</a:t>
            </a:r>
          </a:p>
          <a:p>
            <a:r>
              <a:rPr lang="en-US" altLang="ja-JP" dirty="0" smtClean="0">
                <a:solidFill>
                  <a:schemeClr val="tx1"/>
                </a:solidFill>
              </a:rPr>
              <a:t>}</a:t>
            </a:r>
          </a:p>
          <a:p>
            <a:r>
              <a:rPr lang="en-US" altLang="ja-JP" dirty="0" smtClean="0">
                <a:solidFill>
                  <a:schemeClr val="tx1"/>
                </a:solidFill>
              </a:rPr>
              <a:t>b = a*100;</a:t>
            </a:r>
          </a:p>
        </p:txBody>
      </p:sp>
      <p:sp>
        <p:nvSpPr>
          <p:cNvPr id="7" name="Rectangle 33"/>
          <p:cNvSpPr>
            <a:spLocks noChangeArrowheads="1"/>
          </p:cNvSpPr>
          <p:nvPr/>
        </p:nvSpPr>
        <p:spPr bwMode="auto">
          <a:xfrm>
            <a:off x="1403649" y="4365104"/>
            <a:ext cx="1853054" cy="1132685"/>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Rectangle 33"/>
          <p:cNvSpPr>
            <a:spLocks noChangeArrowheads="1"/>
          </p:cNvSpPr>
          <p:nvPr/>
        </p:nvSpPr>
        <p:spPr bwMode="auto">
          <a:xfrm>
            <a:off x="4535996" y="3500909"/>
            <a:ext cx="1511300" cy="576262"/>
          </a:xfrm>
          <a:prstGeom prst="rect">
            <a:avLst/>
          </a:prstGeom>
          <a:noFill/>
          <a:ln w="254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dirty="0" smtClean="0">
                <a:solidFill>
                  <a:srgbClr val="00B050"/>
                </a:solidFill>
              </a:rPr>
              <a:t>抽出範囲</a:t>
            </a:r>
            <a:endParaRPr lang="ja-JP" altLang="en-US" b="1" dirty="0">
              <a:solidFill>
                <a:srgbClr val="00B050"/>
              </a:solidFill>
            </a:endParaRPr>
          </a:p>
        </p:txBody>
      </p:sp>
      <p:cxnSp>
        <p:nvCxnSpPr>
          <p:cNvPr id="10" name="直線矢印コネクタ 9"/>
          <p:cNvCxnSpPr>
            <a:stCxn id="9" idx="1"/>
            <a:endCxn id="7" idx="3"/>
          </p:cNvCxnSpPr>
          <p:nvPr/>
        </p:nvCxnSpPr>
        <p:spPr>
          <a:xfrm flipH="1">
            <a:off x="3256703" y="3789040"/>
            <a:ext cx="1279293" cy="1142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33"/>
          <p:cNvSpPr>
            <a:spLocks noChangeArrowheads="1"/>
          </p:cNvSpPr>
          <p:nvPr/>
        </p:nvSpPr>
        <p:spPr bwMode="auto">
          <a:xfrm>
            <a:off x="4711842" y="4240028"/>
            <a:ext cx="2960126" cy="701140"/>
          </a:xfrm>
          <a:prstGeom prst="rect">
            <a:avLst/>
          </a:prstGeom>
          <a:noFill/>
          <a:ln w="254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dirty="0">
                <a:solidFill>
                  <a:srgbClr val="FF0000"/>
                </a:solidFill>
              </a:rPr>
              <a:t>使用する</a:t>
            </a:r>
            <a:r>
              <a:rPr lang="ja-JP" altLang="en-US" b="1" dirty="0" smtClean="0">
                <a:solidFill>
                  <a:srgbClr val="FF0000"/>
                </a:solidFill>
              </a:rPr>
              <a:t>変数の宣言が</a:t>
            </a:r>
            <a:endParaRPr lang="en-US" altLang="ja-JP" b="1" dirty="0" smtClean="0">
              <a:solidFill>
                <a:srgbClr val="FF0000"/>
              </a:solidFill>
            </a:endParaRPr>
          </a:p>
          <a:p>
            <a:pPr algn="ctr"/>
            <a:r>
              <a:rPr lang="ja-JP" altLang="en-US" b="1" dirty="0" smtClean="0">
                <a:solidFill>
                  <a:srgbClr val="FF0000"/>
                </a:solidFill>
              </a:rPr>
              <a:t>抽出部の外にある</a:t>
            </a:r>
            <a:endParaRPr lang="ja-JP" altLang="en-US" b="1" dirty="0">
              <a:solidFill>
                <a:srgbClr val="FF0000"/>
              </a:solidFill>
            </a:endParaRPr>
          </a:p>
        </p:txBody>
      </p:sp>
      <p:cxnSp>
        <p:nvCxnSpPr>
          <p:cNvPr id="16" name="直線矢印コネクタ 15"/>
          <p:cNvCxnSpPr>
            <a:stCxn id="15" idx="1"/>
          </p:cNvCxnSpPr>
          <p:nvPr/>
        </p:nvCxnSpPr>
        <p:spPr>
          <a:xfrm flipH="1" flipV="1">
            <a:off x="2405808" y="3933056"/>
            <a:ext cx="2306034" cy="6575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ectangle 33"/>
          <p:cNvSpPr>
            <a:spLocks noChangeArrowheads="1"/>
          </p:cNvSpPr>
          <p:nvPr/>
        </p:nvSpPr>
        <p:spPr bwMode="auto">
          <a:xfrm>
            <a:off x="4711842" y="5147219"/>
            <a:ext cx="2960126" cy="701140"/>
          </a:xfrm>
          <a:prstGeom prst="rect">
            <a:avLst/>
          </a:prstGeom>
          <a:noFill/>
          <a:ln w="254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dirty="0">
                <a:solidFill>
                  <a:srgbClr val="FF0000"/>
                </a:solidFill>
              </a:rPr>
              <a:t>使用する</a:t>
            </a:r>
            <a:r>
              <a:rPr lang="ja-JP" altLang="en-US" b="1" dirty="0" smtClean="0">
                <a:solidFill>
                  <a:srgbClr val="FF0000"/>
                </a:solidFill>
              </a:rPr>
              <a:t>変数を戻り値に</a:t>
            </a:r>
            <a:endParaRPr lang="en-US" altLang="ja-JP" b="1" dirty="0" smtClean="0">
              <a:solidFill>
                <a:srgbClr val="FF0000"/>
              </a:solidFill>
            </a:endParaRPr>
          </a:p>
          <a:p>
            <a:pPr algn="ctr"/>
            <a:r>
              <a:rPr lang="ja-JP" altLang="en-US" b="1" dirty="0" smtClean="0">
                <a:solidFill>
                  <a:srgbClr val="FF0000"/>
                </a:solidFill>
              </a:rPr>
              <a:t>する必要がある</a:t>
            </a:r>
            <a:endParaRPr lang="ja-JP" altLang="en-US" b="1" dirty="0">
              <a:solidFill>
                <a:srgbClr val="FF0000"/>
              </a:solidFill>
            </a:endParaRPr>
          </a:p>
        </p:txBody>
      </p:sp>
      <p:cxnSp>
        <p:nvCxnSpPr>
          <p:cNvPr id="20" name="直線矢印コネクタ 19"/>
          <p:cNvCxnSpPr/>
          <p:nvPr/>
        </p:nvCxnSpPr>
        <p:spPr>
          <a:xfrm flipH="1">
            <a:off x="2591779" y="5497789"/>
            <a:ext cx="2120063" cy="117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1371522" y="3717777"/>
            <a:ext cx="6408712" cy="11326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修正の手順についてファウラーは述べていない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想定</a:t>
            </a:r>
            <a:r>
              <a:rPr kumimoji="1" lang="ja-JP" altLang="en-US" dirty="0" smtClean="0"/>
              <a:t>質問</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50</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fontScale="92500" lnSpcReduction="20000"/>
          </a:bodyPr>
          <a:lstStyle/>
          <a:p>
            <a:r>
              <a:rPr kumimoji="1" lang="ja-JP" altLang="en-US" dirty="0" smtClean="0"/>
              <a:t>時間は？</a:t>
            </a:r>
            <a:endParaRPr kumimoji="1" lang="en-US" altLang="ja-JP" dirty="0" smtClean="0"/>
          </a:p>
          <a:p>
            <a:pPr lvl="1"/>
            <a:r>
              <a:rPr lang="ja-JP" altLang="en-US" dirty="0" smtClean="0"/>
              <a:t>負けた</a:t>
            </a:r>
            <a:r>
              <a:rPr lang="ja-JP" altLang="en-US" dirty="0" err="1" smtClean="0"/>
              <a:t>は</a:t>
            </a:r>
            <a:r>
              <a:rPr lang="ja-JP" altLang="en-US" dirty="0" smtClean="0"/>
              <a:t>よい</a:t>
            </a:r>
            <a:endParaRPr lang="en-US" altLang="ja-JP" dirty="0" smtClean="0"/>
          </a:p>
          <a:p>
            <a:pPr lvl="2"/>
            <a:r>
              <a:rPr kumimoji="1" lang="ja-JP" altLang="en-US" dirty="0" smtClean="0"/>
              <a:t>原因</a:t>
            </a:r>
            <a:endParaRPr kumimoji="1" lang="en-US" altLang="ja-JP" dirty="0" smtClean="0"/>
          </a:p>
          <a:p>
            <a:pPr lvl="2"/>
            <a:r>
              <a:rPr lang="ja-JP" altLang="en-US" dirty="0" smtClean="0"/>
              <a:t>負けたけど問題ない</a:t>
            </a:r>
            <a:endParaRPr lang="en-US" altLang="ja-JP" dirty="0" smtClean="0"/>
          </a:p>
          <a:p>
            <a:pPr lvl="2"/>
            <a:r>
              <a:rPr kumimoji="1" lang="ja-JP" altLang="en-US" dirty="0" smtClean="0"/>
              <a:t>実験がいまい</a:t>
            </a:r>
            <a:r>
              <a:rPr kumimoji="1" lang="ja-JP" altLang="en-US" dirty="0" err="1" smtClean="0"/>
              <a:t>ち</a:t>
            </a:r>
            <a:endParaRPr kumimoji="1" lang="en-US" altLang="ja-JP" dirty="0" smtClean="0"/>
          </a:p>
          <a:p>
            <a:r>
              <a:rPr lang="ja-JP" altLang="en-US" dirty="0" smtClean="0"/>
              <a:t>あいまいなままでいいんじゃないの？</a:t>
            </a:r>
            <a:endParaRPr lang="en-US" altLang="ja-JP" dirty="0" smtClean="0"/>
          </a:p>
          <a:p>
            <a:pPr lvl="1"/>
            <a:r>
              <a:rPr kumimoji="1" lang="ja-JP" altLang="en-US" dirty="0" smtClean="0"/>
              <a:t>特徴が複雑化したとき有効</a:t>
            </a:r>
            <a:endParaRPr kumimoji="1" lang="en-US" altLang="ja-JP" dirty="0" smtClean="0"/>
          </a:p>
          <a:p>
            <a:pPr lvl="1"/>
            <a:r>
              <a:rPr kumimoji="1" lang="ja-JP" altLang="en-US" dirty="0" smtClean="0"/>
              <a:t>開発者が未熟な時</a:t>
            </a:r>
            <a:endParaRPr kumimoji="1" lang="en-US" altLang="ja-JP" dirty="0" smtClean="0"/>
          </a:p>
          <a:p>
            <a:r>
              <a:rPr lang="ja-JP" altLang="en-US" dirty="0" smtClean="0"/>
              <a:t>自動化してよ</a:t>
            </a:r>
            <a:endParaRPr lang="en-US" altLang="ja-JP" dirty="0" smtClean="0"/>
          </a:p>
          <a:p>
            <a:pPr lvl="1"/>
            <a:r>
              <a:rPr kumimoji="1" lang="ja-JP" altLang="en-US" dirty="0" smtClean="0"/>
              <a:t>主観で判断する余地があるのでアウト</a:t>
            </a:r>
            <a:endParaRPr kumimoji="1" lang="en-US" altLang="ja-JP" dirty="0" smtClean="0"/>
          </a:p>
          <a:p>
            <a:pPr lvl="1"/>
            <a:r>
              <a:rPr lang="ja-JP" altLang="en-US" dirty="0" smtClean="0"/>
              <a:t>主観が関わらない部分を詳細化</a:t>
            </a:r>
            <a:endParaRPr lang="en-US" altLang="ja-JP" dirty="0" smtClean="0"/>
          </a:p>
          <a:p>
            <a:r>
              <a:rPr kumimoji="1" lang="ja-JP" altLang="en-US" dirty="0" smtClean="0"/>
              <a:t>他のツールの時は？</a:t>
            </a:r>
            <a:endParaRPr kumimoji="1" lang="en-US" altLang="ja-JP" dirty="0" smtClean="0"/>
          </a:p>
          <a:p>
            <a:pPr lvl="1"/>
            <a:r>
              <a:rPr kumimoji="1" lang="ja-JP" altLang="en-US" dirty="0" smtClean="0"/>
              <a:t>変数はたいていつぶす</a:t>
            </a:r>
            <a:endParaRPr kumimoji="1" lang="en-US" altLang="ja-JP" dirty="0" smtClean="0"/>
          </a:p>
          <a:p>
            <a:pPr lvl="1"/>
            <a:r>
              <a:rPr kumimoji="1" lang="ja-JP" altLang="en-US" dirty="0" smtClean="0"/>
              <a:t>構文木はリファクタリングしにくいツール</a:t>
            </a:r>
            <a:endParaRPr kumimoji="1" lang="ja-JP" altLang="en-US"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51</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手順</a:t>
            </a:r>
            <a:r>
              <a:rPr kumimoji="1" lang="en-US" altLang="ja-JP" sz="2400" dirty="0" smtClean="0">
                <a:solidFill>
                  <a:schemeClr val="tx1"/>
                </a:solidFill>
              </a:rPr>
              <a:t>1:</a:t>
            </a:r>
            <a:r>
              <a:rPr kumimoji="1" lang="ja-JP" altLang="en-US" sz="2400" dirty="0" smtClean="0">
                <a:solidFill>
                  <a:schemeClr val="tx1"/>
                </a:solidFill>
              </a:rPr>
              <a:t>親クラスのメソッド宣言</a:t>
            </a:r>
            <a:endParaRPr kumimoji="1" lang="en-US" altLang="ja-JP" sz="2400" dirty="0" smtClean="0">
              <a:solidFill>
                <a:schemeClr val="tx1"/>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52</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rgbClr val="C00000"/>
              </a:solidFill>
            </a:endParaRPr>
          </a:p>
          <a:p>
            <a:r>
              <a:rPr kumimoji="1" lang="en-US" altLang="ja-JP" sz="2400" dirty="0" smtClean="0">
                <a:solidFill>
                  <a:srgbClr val="C00000"/>
                </a:solidFill>
              </a:rPr>
              <a:t>	</a:t>
            </a:r>
            <a:r>
              <a:rPr kumimoji="1" lang="ja-JP" altLang="en-US" sz="2400" dirty="0" smtClean="0">
                <a:solidFill>
                  <a:srgbClr val="C00000"/>
                </a:solidFill>
              </a:rPr>
              <a:t>手順</a:t>
            </a:r>
            <a:r>
              <a:rPr kumimoji="1" lang="en-US" altLang="ja-JP" sz="2400" dirty="0" smtClean="0">
                <a:solidFill>
                  <a:srgbClr val="C00000"/>
                </a:solidFill>
              </a:rPr>
              <a:t>1-1:</a:t>
            </a:r>
            <a:r>
              <a:rPr kumimoji="1" lang="ja-JP" altLang="en-US" sz="2400" dirty="0" smtClean="0">
                <a:solidFill>
                  <a:srgbClr val="C00000"/>
                </a:solidFill>
              </a:rPr>
              <a:t>　</a:t>
            </a:r>
            <a:r>
              <a:rPr lang="ja-JP" altLang="en-US" sz="2400" dirty="0" smtClean="0">
                <a:solidFill>
                  <a:srgbClr val="C00000"/>
                </a:solidFill>
              </a:rPr>
              <a:t>メソッドの宣言，コンパイル</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2678479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1-1:</a:t>
            </a:r>
            <a:r>
              <a:rPr lang="ja-JP" altLang="en-US" dirty="0" smtClean="0"/>
              <a:t>　メソッドの宣言，コンパイル</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53</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    </a:t>
            </a:r>
          </a:p>
          <a:p>
            <a:pPr algn="ctr"/>
            <a:endParaRPr lang="en-US" altLang="ja-JP" sz="2000" dirty="0" smtClean="0"/>
          </a:p>
          <a:p>
            <a:pPr algn="ctr"/>
            <a:endParaRPr kumimoji="1" lang="ja-JP" altLang="en-US" sz="2000" dirty="0"/>
          </a:p>
        </p:txBody>
      </p:sp>
      <p:sp>
        <p:nvSpPr>
          <p:cNvPr id="7" name="円形吹き出し 6"/>
          <p:cNvSpPr/>
          <p:nvPr/>
        </p:nvSpPr>
        <p:spPr>
          <a:xfrm>
            <a:off x="6660232" y="1988840"/>
            <a:ext cx="2016224" cy="1512168"/>
          </a:xfrm>
          <a:prstGeom prst="wedgeEllipseCallout">
            <a:avLst>
              <a:gd name="adj1" fmla="val -95389"/>
              <a:gd name="adj2" fmla="val 4326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親クラスに処理を記述する</a:t>
            </a:r>
          </a:p>
        </p:txBody>
      </p:sp>
    </p:spTree>
    <p:extLst>
      <p:ext uri="{BB962C8B-B14F-4D97-AF65-F5344CB8AC3E}">
        <p14:creationId xmlns:p14="http://schemas.microsoft.com/office/powerpoint/2010/main" val="2992567873"/>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1-1:</a:t>
            </a:r>
            <a:r>
              <a:rPr lang="ja-JP" altLang="en-US" dirty="0" smtClean="0"/>
              <a:t>　メソッドの宣言，コンパイル</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54</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void</a:t>
            </a:r>
            <a:r>
              <a:rPr lang="ja-JP" altLang="en-US" sz="2000" dirty="0">
                <a:solidFill>
                  <a:srgbClr val="00B050"/>
                </a:solidFill>
              </a:rPr>
              <a:t> </a:t>
            </a:r>
            <a:r>
              <a:rPr lang="en-US" altLang="ja-JP" sz="2000" dirty="0" err="1" smtClean="0">
                <a:solidFill>
                  <a:srgbClr val="00B050"/>
                </a:solidFill>
              </a:rPr>
              <a:t>initialAccount</a:t>
            </a:r>
            <a:r>
              <a:rPr lang="en-US" altLang="ja-JP" sz="2000" dirty="0" smtClean="0">
                <a:solidFill>
                  <a:srgbClr val="00B050"/>
                </a:solidFill>
              </a:rPr>
              <a:t>(){</a:t>
            </a:r>
          </a:p>
          <a:p>
            <a:endParaRPr kumimoji="1" lang="en-US" altLang="ja-JP" sz="2000" dirty="0" smtClean="0">
              <a:solidFill>
                <a:srgbClr val="00B050"/>
              </a:solidFill>
            </a:endParaRPr>
          </a:p>
          <a:p>
            <a:endParaRPr lang="en-US" altLang="ja-JP" sz="2000" dirty="0" smtClean="0">
              <a:solidFill>
                <a:srgbClr val="00B050"/>
              </a:solidFill>
            </a:endParaRPr>
          </a:p>
          <a:p>
            <a:r>
              <a:rPr kumimoji="1" lang="en-US" altLang="ja-JP" sz="2000" dirty="0" smtClean="0">
                <a:solidFill>
                  <a:srgbClr val="00B050"/>
                </a:solidFill>
              </a:rPr>
              <a:t>}             </a:t>
            </a:r>
          </a:p>
          <a:p>
            <a:pPr algn="ctr"/>
            <a:endParaRPr lang="en-US" altLang="ja-JP" sz="2000" dirty="0" smtClean="0"/>
          </a:p>
          <a:p>
            <a:pPr algn="ctr"/>
            <a:endParaRPr kumimoji="1" lang="ja-JP" altLang="en-US" sz="2000" dirty="0"/>
          </a:p>
        </p:txBody>
      </p:sp>
      <p:sp>
        <p:nvSpPr>
          <p:cNvPr id="7" name="円形吹き出し 6"/>
          <p:cNvSpPr/>
          <p:nvPr/>
        </p:nvSpPr>
        <p:spPr>
          <a:xfrm>
            <a:off x="6156176" y="1196751"/>
            <a:ext cx="2736304" cy="2699839"/>
          </a:xfrm>
          <a:prstGeom prst="wedgeEllipseCallout">
            <a:avLst>
              <a:gd name="adj1" fmla="val -84756"/>
              <a:gd name="adj2" fmla="val 576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メソッドの名前はメソッドの役割，処理の内容から決める</a:t>
            </a:r>
          </a:p>
        </p:txBody>
      </p:sp>
      <p:sp>
        <p:nvSpPr>
          <p:cNvPr id="10" name="円形吹き出し 9"/>
          <p:cNvSpPr/>
          <p:nvPr/>
        </p:nvSpPr>
        <p:spPr>
          <a:xfrm>
            <a:off x="179512" y="2924945"/>
            <a:ext cx="2736304" cy="1800200"/>
          </a:xfrm>
          <a:prstGeom prst="wedgeEllipseCallout">
            <a:avLst>
              <a:gd name="adj1" fmla="val 44602"/>
              <a:gd name="adj2" fmla="val -4941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メソッドで返す型は</a:t>
            </a:r>
            <a:r>
              <a:rPr kumimoji="1" lang="en-US" altLang="ja-JP" sz="2000" b="1" dirty="0" smtClean="0">
                <a:solidFill>
                  <a:schemeClr val="tx1"/>
                </a:solidFill>
              </a:rPr>
              <a:t>void</a:t>
            </a:r>
            <a:r>
              <a:rPr kumimoji="1" lang="ja-JP" altLang="en-US" sz="2000" b="1" dirty="0" smtClean="0">
                <a:solidFill>
                  <a:schemeClr val="tx1"/>
                </a:solidFill>
              </a:rPr>
              <a:t>にする</a:t>
            </a:r>
          </a:p>
        </p:txBody>
      </p:sp>
    </p:spTree>
    <p:extLst>
      <p:ext uri="{BB962C8B-B14F-4D97-AF65-F5344CB8AC3E}">
        <p14:creationId xmlns:p14="http://schemas.microsoft.com/office/powerpoint/2010/main" val="2788491553"/>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55</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手順</a:t>
            </a:r>
            <a:r>
              <a:rPr kumimoji="1" lang="en-US" altLang="ja-JP" sz="2400" dirty="0" smtClean="0">
                <a:solidFill>
                  <a:srgbClr val="C00000"/>
                </a:solidFill>
              </a:rPr>
              <a:t>1-2:</a:t>
            </a:r>
            <a:r>
              <a:rPr kumimoji="1" lang="ja-JP" altLang="en-US" sz="2400" dirty="0" smtClean="0">
                <a:solidFill>
                  <a:srgbClr val="C00000"/>
                </a:solidFill>
              </a:rPr>
              <a:t>　</a:t>
            </a:r>
            <a:r>
              <a:rPr lang="ja-JP" altLang="en-US" sz="2400" dirty="0" smtClean="0">
                <a:solidFill>
                  <a:srgbClr val="C00000"/>
                </a:solidFill>
              </a:rPr>
              <a:t>クローン部の引き上げ</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2433701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1-2:</a:t>
            </a:r>
            <a:r>
              <a:rPr lang="ja-JP" altLang="en-US" dirty="0" smtClean="0"/>
              <a:t>クローン部の引き上げ</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56</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void </a:t>
            </a:r>
            <a:r>
              <a:rPr kumimoji="1" lang="ja-JP" altLang="en-US" sz="2000" dirty="0" smtClean="0">
                <a:solidFill>
                  <a:srgbClr val="00B050"/>
                </a:solidFill>
              </a:rPr>
              <a:t>　</a:t>
            </a:r>
            <a:r>
              <a:rPr lang="en-US" altLang="ja-JP" sz="2000" dirty="0" err="1" smtClean="0">
                <a:solidFill>
                  <a:srgbClr val="00B050"/>
                </a:solidFill>
              </a:rPr>
              <a:t>initialAccount</a:t>
            </a:r>
            <a:r>
              <a:rPr lang="en-US" altLang="ja-JP" sz="2000" dirty="0" smtClean="0">
                <a:solidFill>
                  <a:srgbClr val="00B050"/>
                </a:solidFill>
              </a:rPr>
              <a:t>(){</a:t>
            </a:r>
          </a:p>
          <a:p>
            <a:endParaRPr kumimoji="1" lang="en-US" altLang="ja-JP" sz="2000" dirty="0" smtClean="0">
              <a:solidFill>
                <a:srgbClr val="00B050"/>
              </a:solidFill>
            </a:endParaRPr>
          </a:p>
          <a:p>
            <a:endParaRPr lang="en-US" altLang="ja-JP" sz="2000" dirty="0" smtClean="0">
              <a:solidFill>
                <a:srgbClr val="00B050"/>
              </a:solidFill>
            </a:endParaRPr>
          </a:p>
          <a:p>
            <a:r>
              <a:rPr kumimoji="1" lang="en-US" altLang="ja-JP" sz="2000" dirty="0" smtClean="0">
                <a:solidFill>
                  <a:srgbClr val="00B050"/>
                </a:solidFill>
              </a:rPr>
              <a:t>}             </a:t>
            </a:r>
          </a:p>
          <a:p>
            <a:pPr algn="ctr"/>
            <a:endParaRPr lang="en-US" altLang="ja-JP" sz="2000" dirty="0" smtClean="0"/>
          </a:p>
          <a:p>
            <a:pPr algn="ctr"/>
            <a:endParaRPr kumimoji="1" lang="ja-JP" altLang="en-US" sz="2000" dirty="0"/>
          </a:p>
        </p:txBody>
      </p:sp>
    </p:spTree>
    <p:extLst>
      <p:ext uri="{BB962C8B-B14F-4D97-AF65-F5344CB8AC3E}">
        <p14:creationId xmlns:p14="http://schemas.microsoft.com/office/powerpoint/2010/main" val="1691935307"/>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dirty="0" smtClean="0"/>
              <a:t>手順</a:t>
            </a:r>
            <a:r>
              <a:rPr kumimoji="1" lang="en-US" altLang="ja-JP" dirty="0" smtClean="0"/>
              <a:t>1-2:</a:t>
            </a:r>
            <a:r>
              <a:rPr kumimoji="1" lang="ja-JP" altLang="en-US" dirty="0" smtClean="0"/>
              <a:t>クローン部の引き上げ</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57</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FF0000"/>
                </a:solidFill>
              </a:rPr>
              <a:t>Account customer = </a:t>
            </a:r>
          </a:p>
          <a:p>
            <a:r>
              <a:rPr lang="en-US" altLang="ja-JP" sz="2000" dirty="0" smtClean="0">
                <a:solidFill>
                  <a:srgbClr val="FF0000"/>
                </a:solidFill>
              </a:rPr>
              <a:t>           new Account();</a:t>
            </a:r>
          </a:p>
          <a:p>
            <a:r>
              <a:rPr lang="en-US" altLang="ja-JP" sz="2000" dirty="0" err="1" smtClean="0">
                <a:solidFill>
                  <a:srgbClr val="FF0000"/>
                </a:solidFill>
              </a:rPr>
              <a:t>customer.setName</a:t>
            </a:r>
            <a:r>
              <a:rPr lang="en-US" altLang="ja-JP" sz="2000" dirty="0" smtClean="0">
                <a:solidFill>
                  <a:srgbClr val="FF0000"/>
                </a:solidFill>
              </a:rPr>
              <a:t>(name);</a:t>
            </a:r>
          </a:p>
          <a:p>
            <a:r>
              <a:rPr lang="en-US" altLang="ja-JP" sz="2000" dirty="0" err="1" smtClean="0">
                <a:solidFill>
                  <a:srgbClr val="FF0000"/>
                </a:solidFill>
              </a:rPr>
              <a:t>customer.setNumber</a:t>
            </a:r>
            <a:r>
              <a:rPr lang="en-US" altLang="ja-JP" sz="2000" dirty="0" smtClean="0">
                <a:solidFill>
                  <a:srgbClr val="FF0000"/>
                </a:solidFill>
              </a:rPr>
              <a:t>(</a:t>
            </a:r>
          </a:p>
          <a:p>
            <a:r>
              <a:rPr lang="en-US" altLang="ja-JP" sz="2000" dirty="0" smtClean="0">
                <a:solidFill>
                  <a:srgbClr val="FF0000"/>
                </a:solidFill>
              </a:rPr>
              <a:t>number);</a:t>
            </a:r>
          </a:p>
          <a:p>
            <a:r>
              <a:rPr lang="en-US" altLang="ja-JP" sz="2000" dirty="0" err="1" smtClean="0">
                <a:solidFill>
                  <a:srgbClr val="FF0000"/>
                </a:solidFill>
              </a:rPr>
              <a:t>customer.setRate</a:t>
            </a:r>
            <a:r>
              <a:rPr lang="en-US" altLang="ja-JP" sz="2000" dirty="0" smtClean="0">
                <a:solidFill>
                  <a:srgbClr val="FF0000"/>
                </a:solidFill>
              </a:rPr>
              <a:t> (ORDINARY_RATE</a:t>
            </a:r>
            <a:r>
              <a:rPr lang="ja-JP" altLang="en-US" sz="2000" dirty="0" smtClean="0">
                <a:solidFill>
                  <a:srgbClr val="FF0000"/>
                </a:solidFill>
              </a:rPr>
              <a:t>）</a:t>
            </a:r>
            <a:r>
              <a:rPr lang="en-US" altLang="ja-JP" sz="2000" dirty="0" smtClean="0">
                <a:solidFill>
                  <a:srgbClr val="FF0000"/>
                </a:solidFill>
              </a:rPr>
              <a:t>;</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10" name="円形吹き出し 9"/>
          <p:cNvSpPr/>
          <p:nvPr/>
        </p:nvSpPr>
        <p:spPr>
          <a:xfrm>
            <a:off x="2987824" y="5057800"/>
            <a:ext cx="2376264" cy="1800200"/>
          </a:xfrm>
          <a:prstGeom prst="wedgeEllipseCallout">
            <a:avLst>
              <a:gd name="adj1" fmla="val 17512"/>
              <a:gd name="adj2" fmla="val -82631"/>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 name="円形吹き出し 11"/>
          <p:cNvSpPr/>
          <p:nvPr/>
        </p:nvSpPr>
        <p:spPr>
          <a:xfrm>
            <a:off x="2987824" y="5057800"/>
            <a:ext cx="2592288" cy="1800200"/>
          </a:xfrm>
          <a:prstGeom prst="wedgeEllipseCallout">
            <a:avLst>
              <a:gd name="adj1" fmla="val -88310"/>
              <a:gd name="adj2" fmla="val -67624"/>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コピー＆ペースト</a:t>
            </a:r>
          </a:p>
        </p:txBody>
      </p:sp>
    </p:spTree>
    <p:extLst>
      <p:ext uri="{BB962C8B-B14F-4D97-AF65-F5344CB8AC3E}">
        <p14:creationId xmlns:p14="http://schemas.microsoft.com/office/powerpoint/2010/main" val="1395288995"/>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58</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a:t>
            </a:r>
            <a:r>
              <a:rPr lang="ja-JP" altLang="en-US" sz="2400" dirty="0" smtClean="0">
                <a:solidFill>
                  <a:srgbClr val="C00000"/>
                </a:solidFill>
              </a:rPr>
              <a:t>順</a:t>
            </a:r>
            <a:r>
              <a:rPr lang="en-US" altLang="ja-JP" sz="2400" dirty="0" smtClean="0">
                <a:solidFill>
                  <a:srgbClr val="C00000"/>
                </a:solidFill>
              </a:rPr>
              <a:t>1-3:</a:t>
            </a:r>
            <a:r>
              <a:rPr lang="ja-JP" altLang="en-US" sz="2400" dirty="0" smtClean="0">
                <a:solidFill>
                  <a:srgbClr val="C00000"/>
                </a:solidFill>
              </a:rPr>
              <a:t>　変数，オブジェクトの処理</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42944558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ctr"/>
            <a:r>
              <a:rPr lang="ja-JP" altLang="en-US" dirty="0" smtClean="0"/>
              <a:t>手順</a:t>
            </a:r>
            <a:r>
              <a:rPr lang="en-US" altLang="ja-JP" dirty="0" smtClean="0"/>
              <a:t>1-3:</a:t>
            </a:r>
            <a:r>
              <a:rPr lang="ja-JP" altLang="en-US" dirty="0" smtClean="0"/>
              <a:t>クローン部の差異以外の変数，オブジェクトの引数を用意する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59</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Account customer = </a:t>
            </a:r>
          </a:p>
          <a:p>
            <a:r>
              <a:rPr lang="en-US" altLang="ja-JP" sz="2000" dirty="0" smtClean="0">
                <a:solidFill>
                  <a:srgbClr val="00B050"/>
                </a:solidFill>
              </a:rPr>
              <a:t>           new Account();</a:t>
            </a:r>
          </a:p>
          <a:p>
            <a:r>
              <a:rPr lang="en-US" altLang="ja-JP" sz="2000" dirty="0" err="1" smtClean="0">
                <a:solidFill>
                  <a:srgbClr val="00B050"/>
                </a:solidFill>
              </a:rPr>
              <a:t>customer.setName</a:t>
            </a:r>
            <a:r>
              <a:rPr lang="en-US" altLang="ja-JP" sz="2000" dirty="0" smtClean="0">
                <a:solidFill>
                  <a:srgbClr val="00B050"/>
                </a:solidFill>
              </a:rPr>
              <a:t>(name);</a:t>
            </a:r>
          </a:p>
          <a:p>
            <a:r>
              <a:rPr lang="en-US" altLang="ja-JP" sz="2000" dirty="0" err="1" smtClean="0">
                <a:solidFill>
                  <a:srgbClr val="00B050"/>
                </a:solidFill>
              </a:rPr>
              <a:t>customer.setNumber</a:t>
            </a:r>
            <a:r>
              <a:rPr lang="en-US" altLang="ja-JP" sz="2000" dirty="0" smtClean="0">
                <a:solidFill>
                  <a:srgbClr val="00B050"/>
                </a:solidFill>
              </a:rPr>
              <a:t>(</a:t>
            </a:r>
          </a:p>
          <a:p>
            <a:r>
              <a:rPr lang="en-US" altLang="ja-JP" sz="2000" dirty="0" smtClean="0">
                <a:solidFill>
                  <a:srgbClr val="00B050"/>
                </a:solidFill>
              </a:rPr>
              <a:t>number);</a:t>
            </a:r>
          </a:p>
          <a:p>
            <a:r>
              <a:rPr lang="en-US" altLang="ja-JP" sz="2000" dirty="0" err="1" smtClean="0">
                <a:solidFill>
                  <a:srgbClr val="00B050"/>
                </a:solidFill>
              </a:rPr>
              <a:t>customer.setRate</a:t>
            </a:r>
            <a:r>
              <a:rPr lang="en-US" altLang="ja-JP" sz="2000" dirty="0" smtClean="0">
                <a:solidFill>
                  <a:srgbClr val="00B050"/>
                </a:solidFill>
              </a:rPr>
              <a:t> (ORDINARY_RATE</a:t>
            </a:r>
            <a:r>
              <a:rPr lang="ja-JP" altLang="en-US" sz="2000" dirty="0" smtClean="0">
                <a:solidFill>
                  <a:srgbClr val="00B050"/>
                </a:solidFill>
              </a:rPr>
              <a:t>）</a:t>
            </a:r>
            <a:r>
              <a:rPr lang="en-US" altLang="ja-JP" sz="2000" dirty="0" smtClean="0">
                <a:solidFill>
                  <a:srgbClr val="00B050"/>
                </a:solidFill>
              </a:rPr>
              <a:t>;</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Tree>
    <p:extLst>
      <p:ext uri="{BB962C8B-B14F-4D97-AF65-F5344CB8AC3E}">
        <p14:creationId xmlns:p14="http://schemas.microsoft.com/office/powerpoint/2010/main" val="230952578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a:bodyPr>
          <a:lstStyle/>
          <a:p>
            <a:r>
              <a:rPr kumimoji="1" lang="ja-JP" altLang="en-US" dirty="0" smtClean="0"/>
              <a:t>徳永の</a:t>
            </a:r>
            <a:r>
              <a:rPr lang="ja-JP" altLang="en-US" dirty="0" smtClean="0"/>
              <a:t>論文</a:t>
            </a:r>
            <a:r>
              <a:rPr kumimoji="1" lang="en-US" altLang="ja-JP" dirty="0" smtClean="0"/>
              <a:t>[2]</a:t>
            </a:r>
            <a:r>
              <a:rPr kumimoji="1" lang="ja-JP" altLang="en-US" dirty="0" smtClean="0"/>
              <a:t>ではコードクローンの特徴ごとに分類しており，分類</a:t>
            </a:r>
            <a:r>
              <a:rPr lang="ja-JP" altLang="en-US" dirty="0"/>
              <a:t>毎</a:t>
            </a:r>
            <a:r>
              <a:rPr kumimoji="1" lang="ja-JP" altLang="en-US" dirty="0" smtClean="0"/>
              <a:t>にリファクタリングパターンを提案していく</a:t>
            </a:r>
            <a:endParaRPr lang="en-US" altLang="ja-JP" dirty="0" smtClean="0"/>
          </a:p>
          <a:p>
            <a:r>
              <a:rPr kumimoji="1" lang="ja-JP" altLang="en-US" dirty="0" smtClean="0"/>
              <a:t>分類項目は以下の７つ</a:t>
            </a:r>
            <a:endParaRPr kumimoji="1" lang="en-US" altLang="ja-JP" dirty="0" smtClean="0"/>
          </a:p>
          <a:p>
            <a:pPr lvl="1"/>
            <a:r>
              <a:rPr lang="ja-JP" altLang="en-US" dirty="0" smtClean="0"/>
              <a:t>クローンペアの差異</a:t>
            </a:r>
            <a:endParaRPr lang="en-US" altLang="ja-JP" dirty="0" smtClean="0"/>
          </a:p>
          <a:p>
            <a:pPr lvl="1"/>
            <a:r>
              <a:rPr lang="ja-JP" altLang="en-US" dirty="0" smtClean="0"/>
              <a:t>クローンペアの位置</a:t>
            </a:r>
            <a:endParaRPr lang="en-US" altLang="ja-JP" dirty="0" smtClean="0"/>
          </a:p>
          <a:p>
            <a:pPr lvl="1"/>
            <a:r>
              <a:rPr lang="ja-JP" altLang="en-US" dirty="0" smtClean="0"/>
              <a:t>クローン部の長さ</a:t>
            </a:r>
            <a:endParaRPr lang="en-US" altLang="ja-JP" dirty="0" smtClean="0"/>
          </a:p>
          <a:p>
            <a:pPr lvl="1"/>
            <a:r>
              <a:rPr kumimoji="1" lang="ja-JP" altLang="en-US" dirty="0" smtClean="0"/>
              <a:t>メソッド抽出の際に引数となるオブジェクトの種類</a:t>
            </a:r>
            <a:endParaRPr kumimoji="1" lang="en-US" altLang="ja-JP" dirty="0" smtClean="0"/>
          </a:p>
          <a:p>
            <a:pPr lvl="1"/>
            <a:r>
              <a:rPr lang="ja-JP" altLang="en-US" dirty="0" smtClean="0"/>
              <a:t>メソッド抽出の際に戻り値となるオブジェクトの数</a:t>
            </a:r>
            <a:endParaRPr lang="en-US" altLang="ja-JP" dirty="0" smtClean="0"/>
          </a:p>
          <a:p>
            <a:pPr lvl="1"/>
            <a:r>
              <a:rPr kumimoji="1" lang="ja-JP" altLang="en-US" dirty="0" smtClean="0"/>
              <a:t>制御構造要素の有無</a:t>
            </a:r>
            <a:endParaRPr kumimoji="1" lang="en-US" altLang="ja-JP" dirty="0" smtClean="0"/>
          </a:p>
          <a:p>
            <a:pPr lvl="1"/>
            <a:r>
              <a:rPr lang="en-US" altLang="ja-JP" dirty="0" err="1" smtClean="0"/>
              <a:t>Instanceof</a:t>
            </a:r>
            <a:r>
              <a:rPr lang="ja-JP" altLang="en-US" dirty="0" smtClean="0"/>
              <a:t>演算子の有無</a:t>
            </a:r>
            <a:endParaRPr lang="en-US" altLang="ja-JP" dirty="0" smtClean="0"/>
          </a:p>
          <a:p>
            <a:pPr lvl="1"/>
            <a:endParaRPr kumimoji="1" lang="en-US" altLang="ja-JP" dirty="0" smtClean="0"/>
          </a:p>
        </p:txBody>
      </p:sp>
      <p:sp>
        <p:nvSpPr>
          <p:cNvPr id="5" name="テキスト ボックス 4"/>
          <p:cNvSpPr txBox="1"/>
          <p:nvPr/>
        </p:nvSpPr>
        <p:spPr>
          <a:xfrm>
            <a:off x="5364088" y="5661248"/>
            <a:ext cx="184731" cy="369332"/>
          </a:xfrm>
          <a:prstGeom prst="rect">
            <a:avLst/>
          </a:prstGeom>
          <a:noFill/>
        </p:spPr>
        <p:txBody>
          <a:bodyPr wrap="none" rtlCol="0">
            <a:spAutoFit/>
          </a:bodyPr>
          <a:lstStyle/>
          <a:p>
            <a:endParaRPr lang="en-US" altLang="ja-JP" dirty="0" smtClean="0"/>
          </a:p>
        </p:txBody>
      </p:sp>
      <p:sp>
        <p:nvSpPr>
          <p:cNvPr id="7" name="テキスト ボックス 6"/>
          <p:cNvSpPr txBox="1"/>
          <p:nvPr/>
        </p:nvSpPr>
        <p:spPr>
          <a:xfrm>
            <a:off x="1187624" y="5661248"/>
            <a:ext cx="7114426" cy="923330"/>
          </a:xfrm>
          <a:prstGeom prst="rect">
            <a:avLst/>
          </a:prstGeom>
          <a:noFill/>
        </p:spPr>
        <p:txBody>
          <a:bodyPr wrap="square" rtlCol="0">
            <a:spAutoFit/>
          </a:bodyPr>
          <a:lstStyle/>
          <a:p>
            <a:r>
              <a:rPr kumimoji="1" lang="en-US" altLang="ja-JP" dirty="0" smtClean="0"/>
              <a:t>[2]</a:t>
            </a:r>
            <a:r>
              <a:rPr lang="en-US" altLang="ja-JP" dirty="0"/>
              <a:t> </a:t>
            </a:r>
            <a:r>
              <a:rPr lang="en-US" altLang="ja-JP" dirty="0" smtClean="0"/>
              <a:t>Masayuki </a:t>
            </a:r>
            <a:r>
              <a:rPr lang="en-US" altLang="ja-JP" dirty="0"/>
              <a:t>Tokunaga,  </a:t>
            </a:r>
            <a:r>
              <a:rPr lang="en-US" altLang="ja-JP" dirty="0" smtClean="0"/>
              <a:t>et al., "Towards </a:t>
            </a:r>
            <a:r>
              <a:rPr lang="en-US" altLang="ja-JP" dirty="0"/>
              <a:t>Collection of Refactoring Patterns Based on Code Clone Classification", </a:t>
            </a:r>
            <a:r>
              <a:rPr lang="en-US" altLang="ja-JP" dirty="0" smtClean="0"/>
              <a:t>  </a:t>
            </a:r>
            <a:r>
              <a:rPr lang="en-US" altLang="ja-JP" dirty="0" err="1" smtClean="0"/>
              <a:t>AsianPLoP</a:t>
            </a:r>
            <a:r>
              <a:rPr lang="en-US" altLang="ja-JP" dirty="0" smtClean="0"/>
              <a:t> 2011 ( to appear )</a:t>
            </a:r>
            <a:endParaRPr lang="en-US" altLang="ja-JP" dirty="0"/>
          </a:p>
          <a:p>
            <a:endParaRPr lang="en-US" altLang="ja-JP"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ctr"/>
            <a:r>
              <a:rPr kumimoji="1" lang="ja-JP" altLang="en-US" dirty="0" smtClean="0"/>
              <a:t>手順</a:t>
            </a:r>
            <a:r>
              <a:rPr kumimoji="1" lang="en-US" altLang="ja-JP" dirty="0" smtClean="0"/>
              <a:t>1-3:</a:t>
            </a:r>
            <a:r>
              <a:rPr kumimoji="1" lang="ja-JP" altLang="en-US" dirty="0" smtClean="0"/>
              <a:t>クローン部の差異以外の変数，オブジェクトの引数を用意する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60</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String </a:t>
            </a:r>
            <a:r>
              <a:rPr lang="en-US" altLang="ja-JP" sz="2000" dirty="0" err="1" smtClean="0">
                <a:solidFill>
                  <a:srgbClr val="00B050"/>
                </a:solidFill>
              </a:rPr>
              <a:t>name,int</a:t>
            </a:r>
            <a:r>
              <a:rPr lang="en-US" altLang="ja-JP" sz="2000" dirty="0" smtClean="0">
                <a:solidFill>
                  <a:srgbClr val="00B050"/>
                </a:solidFill>
              </a:rPr>
              <a:t> number</a:t>
            </a:r>
            <a:r>
              <a:rPr lang="en-US" altLang="ja-JP" sz="2000" dirty="0" smtClean="0">
                <a:solidFill>
                  <a:schemeClr val="tx1"/>
                </a:solidFill>
              </a:rPr>
              <a:t>){</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(ORDINARY_RATE</a:t>
            </a:r>
            <a:r>
              <a:rPr lang="ja-JP" altLang="en-US" sz="2000" dirty="0" smtClean="0">
                <a:solidFill>
                  <a:schemeClr val="tx1"/>
                </a:solidFill>
              </a:rPr>
              <a:t>）</a:t>
            </a:r>
            <a:r>
              <a:rPr lang="en-US" altLang="ja-JP" sz="2000" dirty="0" smtClean="0">
                <a:solidFill>
                  <a:schemeClr val="tx1"/>
                </a:solidFill>
              </a:rPr>
              <a:t>;</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11" name="円形吹き出し 10"/>
          <p:cNvSpPr/>
          <p:nvPr/>
        </p:nvSpPr>
        <p:spPr>
          <a:xfrm>
            <a:off x="6156176" y="2348880"/>
            <a:ext cx="2736304" cy="2376264"/>
          </a:xfrm>
          <a:prstGeom prst="wedgeEllipseCallout">
            <a:avLst>
              <a:gd name="adj1" fmla="val -86791"/>
              <a:gd name="adj2" fmla="val -5013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変数の名前をそのまま，引数に宣言する</a:t>
            </a:r>
            <a:endParaRPr kumimoji="1" lang="ja-JP" altLang="en-US" sz="2400" dirty="0" smtClean="0">
              <a:solidFill>
                <a:schemeClr val="tx1"/>
              </a:solidFill>
            </a:endParaRPr>
          </a:p>
        </p:txBody>
      </p:sp>
    </p:spTree>
    <p:extLst>
      <p:ext uri="{BB962C8B-B14F-4D97-AF65-F5344CB8AC3E}">
        <p14:creationId xmlns:p14="http://schemas.microsoft.com/office/powerpoint/2010/main" val="801957882"/>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61</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手順</a:t>
            </a:r>
            <a:r>
              <a:rPr lang="en-US" altLang="ja-JP" sz="2400" dirty="0" smtClean="0">
                <a:solidFill>
                  <a:srgbClr val="C00000"/>
                </a:solidFill>
              </a:rPr>
              <a:t>1-4:</a:t>
            </a:r>
            <a:r>
              <a:rPr lang="ja-JP" altLang="en-US" sz="2400" dirty="0" smtClean="0">
                <a:solidFill>
                  <a:srgbClr val="C00000"/>
                </a:solidFill>
              </a:rPr>
              <a:t>　戻り値の処理</a:t>
            </a:r>
            <a:endParaRPr lang="en-US" altLang="ja-JP" sz="2400" dirty="0" smtClean="0">
              <a:solidFill>
                <a:srgbClr val="C00000"/>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3714576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lang="ja-JP" altLang="en-US" sz="2800" dirty="0" smtClean="0"/>
              <a:t>手順</a:t>
            </a:r>
            <a:r>
              <a:rPr lang="en-US" altLang="ja-JP" sz="2800" dirty="0" smtClean="0"/>
              <a:t>1-4:</a:t>
            </a:r>
            <a:r>
              <a:rPr lang="ja-JP" altLang="en-US" sz="2800" dirty="0" smtClean="0"/>
              <a:t>戻り値があるならオブジェクトの</a:t>
            </a:r>
            <a:r>
              <a:rPr lang="en-US" altLang="ja-JP" sz="2800" dirty="0" smtClean="0"/>
              <a:t>return</a:t>
            </a:r>
            <a:r>
              <a:rPr lang="ja-JP" altLang="en-US" sz="2800" dirty="0" smtClean="0"/>
              <a:t>を追加し，メソッドの型を戻り値の型にする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62</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String </a:t>
            </a:r>
            <a:r>
              <a:rPr lang="en-US" altLang="ja-JP" sz="2000" dirty="0" err="1" smtClean="0">
                <a:solidFill>
                  <a:srgbClr val="00B050"/>
                </a:solidFill>
              </a:rPr>
              <a:t>name,int</a:t>
            </a:r>
            <a:r>
              <a:rPr lang="en-US" altLang="ja-JP" sz="2000" dirty="0" smtClean="0">
                <a:solidFill>
                  <a:srgbClr val="00B050"/>
                </a:solidFill>
              </a:rPr>
              <a:t> number</a:t>
            </a:r>
            <a:r>
              <a:rPr lang="en-US" altLang="ja-JP" sz="2000" dirty="0" smtClean="0">
                <a:solidFill>
                  <a:schemeClr val="tx1"/>
                </a:solidFill>
              </a:rPr>
              <a:t>){</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(ORDINARY_RATE</a:t>
            </a:r>
            <a:r>
              <a:rPr lang="ja-JP" altLang="en-US" sz="2000" dirty="0" smtClean="0">
                <a:solidFill>
                  <a:schemeClr val="tx1"/>
                </a:solidFill>
              </a:rPr>
              <a:t>）</a:t>
            </a:r>
            <a:r>
              <a:rPr lang="en-US" altLang="ja-JP" sz="2000" dirty="0" smtClean="0">
                <a:solidFill>
                  <a:schemeClr val="tx1"/>
                </a:solidFill>
              </a:rPr>
              <a:t>;</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Tree>
    <p:extLst>
      <p:ext uri="{BB962C8B-B14F-4D97-AF65-F5344CB8AC3E}">
        <p14:creationId xmlns:p14="http://schemas.microsoft.com/office/powerpoint/2010/main" val="1609935298"/>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sz="2800" dirty="0" smtClean="0"/>
              <a:t>手順</a:t>
            </a:r>
            <a:r>
              <a:rPr kumimoji="1" lang="en-US" altLang="ja-JP" sz="2800" dirty="0" smtClean="0"/>
              <a:t>1-4:</a:t>
            </a:r>
            <a:r>
              <a:rPr kumimoji="1" lang="ja-JP" altLang="en-US" sz="2800" dirty="0" smtClean="0"/>
              <a:t>戻り値があるならオブジェクトの</a:t>
            </a:r>
            <a:r>
              <a:rPr kumimoji="1" lang="en-US" altLang="ja-JP" sz="2800" dirty="0" smtClean="0"/>
              <a:t>return</a:t>
            </a:r>
            <a:r>
              <a:rPr kumimoji="1" lang="ja-JP" altLang="en-US" sz="2800" dirty="0" smtClean="0"/>
              <a:t>を追加し，メソッドの型を戻り値の型にする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63</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Account</a:t>
            </a:r>
            <a:r>
              <a:rPr kumimoji="1" lang="en-US" altLang="ja-JP" sz="2000" dirty="0" smtClean="0">
                <a:solidFill>
                  <a:schemeClr val="tx1"/>
                </a:solidFill>
              </a:rPr>
              <a:t>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chemeClr val="tx1"/>
                </a:solidFill>
              </a:rPr>
              <a:t>String </a:t>
            </a:r>
            <a:r>
              <a:rPr lang="en-US" altLang="ja-JP" sz="2000" dirty="0" err="1" smtClean="0">
                <a:solidFill>
                  <a:schemeClr val="tx1"/>
                </a:solidFill>
              </a:rPr>
              <a:t>name,int</a:t>
            </a:r>
            <a:r>
              <a:rPr lang="en-US" altLang="ja-JP" sz="2000" dirty="0" smtClean="0">
                <a:solidFill>
                  <a:schemeClr val="tx1"/>
                </a:solidFill>
              </a:rPr>
              <a:t> number){</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(ORDINARY_RATE</a:t>
            </a:r>
            <a:r>
              <a:rPr lang="ja-JP" altLang="en-US" sz="2000" dirty="0" smtClean="0">
                <a:solidFill>
                  <a:schemeClr val="tx1"/>
                </a:solidFill>
              </a:rPr>
              <a:t>）</a:t>
            </a:r>
            <a:r>
              <a:rPr lang="en-US" altLang="ja-JP" sz="2000" dirty="0" smtClean="0">
                <a:solidFill>
                  <a:schemeClr val="tx1"/>
                </a:solidFill>
              </a:rPr>
              <a:t>;</a:t>
            </a:r>
          </a:p>
          <a:p>
            <a:r>
              <a:rPr lang="en-US" altLang="ja-JP" sz="2000" dirty="0" smtClean="0">
                <a:solidFill>
                  <a:srgbClr val="00B050"/>
                </a:solidFill>
              </a:rPr>
              <a:t>return customer;</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7" name="正方形/長方形 6"/>
          <p:cNvSpPr/>
          <p:nvPr/>
        </p:nvSpPr>
        <p:spPr>
          <a:xfrm>
            <a:off x="5580112" y="4797152"/>
            <a:ext cx="3096344" cy="187220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戻り値がないときにはこの手順での操作はない</a:t>
            </a:r>
            <a:endParaRPr kumimoji="1" lang="ja-JP" altLang="en-US" sz="2400" b="1" dirty="0">
              <a:solidFill>
                <a:schemeClr val="tx1"/>
              </a:solidFill>
            </a:endParaRPr>
          </a:p>
        </p:txBody>
      </p:sp>
    </p:spTree>
    <p:extLst>
      <p:ext uri="{BB962C8B-B14F-4D97-AF65-F5344CB8AC3E}">
        <p14:creationId xmlns:p14="http://schemas.microsoft.com/office/powerpoint/2010/main" val="1758691652"/>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64</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rgbClr val="C00000"/>
                </a:solidFill>
              </a:rPr>
              <a:t>手順</a:t>
            </a:r>
            <a:r>
              <a:rPr lang="en-US" altLang="ja-JP" sz="2400" dirty="0" smtClean="0">
                <a:solidFill>
                  <a:srgbClr val="C00000"/>
                </a:solidFill>
              </a:rPr>
              <a:t>1-5:</a:t>
            </a:r>
            <a:r>
              <a:rPr lang="ja-JP" altLang="en-US" sz="2400" dirty="0" smtClean="0">
                <a:solidFill>
                  <a:srgbClr val="C00000"/>
                </a:solidFill>
              </a:rPr>
              <a:t>　差異の処理</a:t>
            </a:r>
            <a:endParaRPr lang="en-US" altLang="ja-JP" sz="2400" dirty="0" smtClean="0">
              <a:solidFill>
                <a:srgbClr val="C00000"/>
              </a:solidFill>
            </a:endParaRPr>
          </a:p>
          <a:p>
            <a:r>
              <a:rPr lang="en-US" altLang="ja-JP" sz="2400" dirty="0" smtClean="0">
                <a:solidFill>
                  <a:schemeClr val="tx1"/>
                </a:solidFill>
              </a:rPr>
              <a:t>	</a:t>
            </a:r>
            <a:r>
              <a:rPr lang="ja-JP" altLang="en-US" sz="2400" dirty="0" smtClean="0">
                <a:solidFill>
                  <a:srgbClr val="C00000"/>
                </a:solidFill>
              </a:rPr>
              <a:t>手順</a:t>
            </a:r>
            <a:r>
              <a:rPr lang="en-US" altLang="ja-JP" sz="2400" dirty="0" smtClean="0">
                <a:solidFill>
                  <a:srgbClr val="C00000"/>
                </a:solidFill>
              </a:rPr>
              <a:t>1-6:</a:t>
            </a:r>
            <a:r>
              <a:rPr lang="ja-JP" altLang="en-US" sz="2400" dirty="0" smtClean="0">
                <a:solidFill>
                  <a:srgbClr val="C00000"/>
                </a:solidFill>
              </a:rPr>
              <a:t>　親クラスのコンパイル，テスト</a:t>
            </a:r>
            <a:endParaRPr lang="en-US" altLang="ja-JP" sz="2400" dirty="0" smtClean="0">
              <a:solidFill>
                <a:srgbClr val="C00000"/>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extLst>
      <p:ext uri="{BB962C8B-B14F-4D97-AF65-F5344CB8AC3E}">
        <p14:creationId xmlns:p14="http://schemas.microsoft.com/office/powerpoint/2010/main" val="1478493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lang="ja-JP" altLang="en-US" sz="2800" dirty="0" smtClean="0"/>
              <a:t>手順</a:t>
            </a:r>
            <a:r>
              <a:rPr lang="en-US" altLang="ja-JP" sz="2800" dirty="0" smtClean="0"/>
              <a:t>1-5:</a:t>
            </a:r>
            <a:r>
              <a:rPr lang="ja-JP" altLang="en-US" sz="2800" dirty="0" smtClean="0"/>
              <a:t>差異のための引数を作成し，差異を引数で置き換える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65</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Account</a:t>
            </a:r>
            <a:r>
              <a:rPr kumimoji="1" lang="en-US" altLang="ja-JP" sz="2000" dirty="0" smtClean="0">
                <a:solidFill>
                  <a:schemeClr val="tx1"/>
                </a:solidFill>
              </a:rPr>
              <a:t>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chemeClr val="tx1"/>
                </a:solidFill>
              </a:rPr>
              <a:t>String </a:t>
            </a:r>
            <a:r>
              <a:rPr lang="en-US" altLang="ja-JP" sz="2000" dirty="0" err="1" smtClean="0">
                <a:solidFill>
                  <a:schemeClr val="tx1"/>
                </a:solidFill>
              </a:rPr>
              <a:t>name,int</a:t>
            </a:r>
            <a:r>
              <a:rPr lang="en-US" altLang="ja-JP" sz="2000" dirty="0" smtClean="0">
                <a:solidFill>
                  <a:schemeClr val="tx1"/>
                </a:solidFill>
              </a:rPr>
              <a:t> number){</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(ORDINARY_RATE</a:t>
            </a:r>
            <a:r>
              <a:rPr lang="ja-JP" altLang="en-US" sz="2000" dirty="0" smtClean="0">
                <a:solidFill>
                  <a:schemeClr val="tx1"/>
                </a:solidFill>
              </a:rPr>
              <a:t>）</a:t>
            </a:r>
            <a:r>
              <a:rPr lang="en-US" altLang="ja-JP" sz="2000" dirty="0" smtClean="0">
                <a:solidFill>
                  <a:schemeClr val="tx1"/>
                </a:solidFill>
              </a:rPr>
              <a:t>;</a:t>
            </a:r>
          </a:p>
          <a:p>
            <a:r>
              <a:rPr lang="en-US" altLang="ja-JP" sz="2000" dirty="0" smtClean="0">
                <a:solidFill>
                  <a:srgbClr val="00B050"/>
                </a:solidFill>
              </a:rPr>
              <a:t>return customer;</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Tree>
    <p:extLst>
      <p:ext uri="{BB962C8B-B14F-4D97-AF65-F5344CB8AC3E}">
        <p14:creationId xmlns:p14="http://schemas.microsoft.com/office/powerpoint/2010/main" val="1164747806"/>
      </p:ext>
    </p:extLst>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sz="2800" dirty="0" smtClean="0"/>
              <a:t>手順</a:t>
            </a:r>
            <a:r>
              <a:rPr kumimoji="1" lang="en-US" altLang="ja-JP" sz="2800" dirty="0" smtClean="0"/>
              <a:t>1-5:</a:t>
            </a:r>
            <a:r>
              <a:rPr kumimoji="1" lang="ja-JP" altLang="en-US" sz="2800" dirty="0" smtClean="0"/>
              <a:t>差異のための</a:t>
            </a:r>
            <a:r>
              <a:rPr lang="ja-JP" altLang="en-US" sz="2800" dirty="0" smtClean="0"/>
              <a:t>引数を作成し，差異を引数で置き換える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66</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 = FIXED_RATE);</a:t>
            </a:r>
            <a:r>
              <a:rPr lang="en-US" altLang="ja-JP" sz="2000" dirty="0" smtClean="0">
                <a:solidFill>
                  <a:srgbClr val="FF0000"/>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Account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chemeClr val="tx1"/>
                </a:solidFill>
              </a:rPr>
              <a:t>String </a:t>
            </a:r>
            <a:r>
              <a:rPr lang="en-US" altLang="ja-JP" sz="2000" dirty="0" err="1" smtClean="0">
                <a:solidFill>
                  <a:schemeClr val="tx1"/>
                </a:solidFill>
              </a:rPr>
              <a:t>name,int</a:t>
            </a:r>
            <a:r>
              <a:rPr lang="en-US" altLang="ja-JP" sz="2000" dirty="0" smtClean="0">
                <a:solidFill>
                  <a:schemeClr val="tx1"/>
                </a:solidFill>
              </a:rPr>
              <a:t> number</a:t>
            </a:r>
          </a:p>
          <a:p>
            <a:r>
              <a:rPr lang="en-US" altLang="ja-JP" sz="2000" dirty="0" smtClean="0">
                <a:solidFill>
                  <a:srgbClr val="FF0000"/>
                </a:solidFill>
              </a:rPr>
              <a:t>            </a:t>
            </a:r>
            <a:r>
              <a:rPr lang="en-US" altLang="ja-JP" sz="2000" dirty="0" smtClean="0">
                <a:solidFill>
                  <a:srgbClr val="00B050"/>
                </a:solidFill>
              </a:rPr>
              <a:t>,</a:t>
            </a:r>
            <a:r>
              <a:rPr lang="en-US" altLang="ja-JP" sz="2000" dirty="0" err="1" smtClean="0">
                <a:solidFill>
                  <a:srgbClr val="00B050"/>
                </a:solidFill>
              </a:rPr>
              <a:t>int</a:t>
            </a:r>
            <a:r>
              <a:rPr lang="en-US" altLang="ja-JP" sz="2000" dirty="0" smtClean="0">
                <a:solidFill>
                  <a:srgbClr val="00B050"/>
                </a:solidFill>
              </a:rPr>
              <a:t> rate</a:t>
            </a:r>
            <a:r>
              <a:rPr lang="en-US" altLang="ja-JP" sz="2000" dirty="0" smtClean="0">
                <a:solidFill>
                  <a:schemeClr val="tx1"/>
                </a:solidFill>
              </a:rPr>
              <a:t>){</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rgbClr val="00B050"/>
                </a:solidFill>
              </a:rPr>
              <a:t>rate</a:t>
            </a:r>
            <a:r>
              <a:rPr lang="ja-JP" altLang="en-US" sz="2000" dirty="0" smtClean="0">
                <a:solidFill>
                  <a:schemeClr val="tx1"/>
                </a:solidFill>
              </a:rPr>
              <a:t>）</a:t>
            </a:r>
            <a:r>
              <a:rPr lang="en-US" altLang="ja-JP" sz="2000" dirty="0" smtClean="0">
                <a:solidFill>
                  <a:schemeClr val="tx1"/>
                </a:solidFill>
              </a:rPr>
              <a:t>;</a:t>
            </a:r>
          </a:p>
          <a:p>
            <a:r>
              <a:rPr lang="en-US" altLang="ja-JP" sz="2000" dirty="0" smtClean="0">
                <a:solidFill>
                  <a:schemeClr val="tx1"/>
                </a:solidFill>
              </a:rPr>
              <a:t>return customer;</a:t>
            </a: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12" name="円形吹き出し 11"/>
          <p:cNvSpPr/>
          <p:nvPr/>
        </p:nvSpPr>
        <p:spPr>
          <a:xfrm>
            <a:off x="5724128" y="2348880"/>
            <a:ext cx="2664296" cy="1476744"/>
          </a:xfrm>
          <a:prstGeom prst="wedgeEllipseCallout">
            <a:avLst>
              <a:gd name="adj1" fmla="val -61253"/>
              <a:gd name="adj2" fmla="val 66219"/>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共通部分を名前にしている</a:t>
            </a:r>
          </a:p>
        </p:txBody>
      </p:sp>
    </p:spTree>
    <p:extLst>
      <p:ext uri="{BB962C8B-B14F-4D97-AF65-F5344CB8AC3E}">
        <p14:creationId xmlns:p14="http://schemas.microsoft.com/office/powerpoint/2010/main" val="658698151"/>
      </p:ext>
    </p:extLst>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67</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手順</a:t>
            </a:r>
            <a:r>
              <a:rPr kumimoji="1" lang="en-US" altLang="ja-JP" sz="2400" dirty="0" smtClean="0">
                <a:solidFill>
                  <a:schemeClr val="tx1"/>
                </a:solidFill>
              </a:rPr>
              <a:t>1:</a:t>
            </a:r>
            <a:r>
              <a:rPr kumimoji="1" lang="ja-JP" altLang="en-US" sz="2400" dirty="0" smtClean="0">
                <a:solidFill>
                  <a:schemeClr val="tx1"/>
                </a:solidFill>
              </a:rPr>
              <a:t>親クラスのメソッド宣言</a:t>
            </a:r>
            <a:endParaRPr kumimoji="1" lang="en-US" altLang="ja-JP" sz="2400" dirty="0" smtClean="0">
              <a:solidFill>
                <a:schemeClr val="tx1"/>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rgbClr val="C00000"/>
                </a:solidFill>
              </a:rPr>
              <a:t>手順</a:t>
            </a:r>
            <a:r>
              <a:rPr kumimoji="1" lang="en-US" altLang="ja-JP" sz="2400" dirty="0" smtClean="0">
                <a:solidFill>
                  <a:srgbClr val="C00000"/>
                </a:solidFill>
              </a:rPr>
              <a:t>2:</a:t>
            </a:r>
            <a:r>
              <a:rPr kumimoji="1" lang="ja-JP" altLang="en-US" sz="2400" dirty="0" smtClean="0">
                <a:solidFill>
                  <a:srgbClr val="C00000"/>
                </a:solidFill>
              </a:rPr>
              <a:t>子クラスのメソッド宣言</a:t>
            </a:r>
            <a:endParaRPr kumimoji="1" lang="en-US" altLang="ja-JP" sz="2400" dirty="0" smtClean="0">
              <a:solidFill>
                <a:srgbClr val="C00000"/>
              </a:solidFill>
            </a:endParaRPr>
          </a:p>
        </p:txBody>
      </p:sp>
    </p:spTree>
    <p:extLst>
      <p:ext uri="{BB962C8B-B14F-4D97-AF65-F5344CB8AC3E}">
        <p14:creationId xmlns:p14="http://schemas.microsoft.com/office/powerpoint/2010/main" val="2790114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sz="2800" dirty="0" smtClean="0"/>
              <a:t>手順</a:t>
            </a:r>
            <a:r>
              <a:rPr kumimoji="1" lang="en-US" altLang="ja-JP" sz="2800" dirty="0" smtClean="0"/>
              <a:t>2:</a:t>
            </a:r>
            <a:r>
              <a:rPr kumimoji="1" lang="ja-JP" altLang="en-US" sz="2800" dirty="0" smtClean="0"/>
              <a:t>元の子クラスのクローン部を取り除き，メソッド呼び出しを追加する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68</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p>
          <a:p>
            <a:r>
              <a:rPr lang="en-US" altLang="ja-JP" sz="2000" dirty="0" err="1" smtClean="0">
                <a:solidFill>
                  <a:srgbClr val="00B050"/>
                </a:solidFill>
              </a:rPr>
              <a:t>initialAccount</a:t>
            </a:r>
            <a:r>
              <a:rPr lang="en-US" altLang="ja-JP" sz="2000" dirty="0" smtClean="0">
                <a:solidFill>
                  <a:srgbClr val="00B050"/>
                </a:solidFill>
              </a:rPr>
              <a:t>(name,</a:t>
            </a:r>
          </a:p>
          <a:p>
            <a:r>
              <a:rPr lang="en-US" altLang="ja-JP" sz="2000" dirty="0" smtClean="0">
                <a:solidFill>
                  <a:srgbClr val="00B050"/>
                </a:solidFill>
              </a:rPr>
              <a:t>  number,</a:t>
            </a:r>
          </a:p>
          <a:p>
            <a:r>
              <a:rPr lang="en-US" altLang="ja-JP" sz="2000" dirty="0" smtClean="0">
                <a:solidFill>
                  <a:srgbClr val="00B050"/>
                </a:solidFill>
              </a:rPr>
              <a:t>    ORDINARY_RATE );</a:t>
            </a:r>
            <a:endParaRPr lang="en-US" altLang="ja-JP" sz="2000" dirty="0">
              <a:solidFill>
                <a:srgbClr val="00B05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a:t>
            </a:r>
          </a:p>
          <a:p>
            <a:r>
              <a:rPr lang="en-US" altLang="ja-JP" sz="2000" dirty="0" err="1" smtClean="0">
                <a:solidFill>
                  <a:srgbClr val="00B050"/>
                </a:solidFill>
              </a:rPr>
              <a:t>initialAccount</a:t>
            </a:r>
            <a:r>
              <a:rPr lang="en-US" altLang="ja-JP" sz="2000" dirty="0" smtClean="0">
                <a:solidFill>
                  <a:srgbClr val="00B050"/>
                </a:solidFill>
              </a:rPr>
              <a:t>(name,</a:t>
            </a:r>
          </a:p>
          <a:p>
            <a:r>
              <a:rPr lang="en-US" altLang="ja-JP" sz="2000" dirty="0" smtClean="0">
                <a:solidFill>
                  <a:srgbClr val="00B050"/>
                </a:solidFill>
              </a:rPr>
              <a:t>  number,</a:t>
            </a:r>
          </a:p>
          <a:p>
            <a:r>
              <a:rPr lang="en-US" altLang="ja-JP" sz="2000" dirty="0" smtClean="0">
                <a:solidFill>
                  <a:srgbClr val="00B050"/>
                </a:solidFill>
              </a:rPr>
              <a:t>    FIXED_RATE );</a:t>
            </a:r>
          </a:p>
          <a:p>
            <a:r>
              <a:rPr lang="en-US" altLang="ja-JP" sz="2000" dirty="0" smtClean="0">
                <a:solidFill>
                  <a:schemeClr val="tx1"/>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11" name="正方形/長方形 10"/>
          <p:cNvSpPr/>
          <p:nvPr/>
        </p:nvSpPr>
        <p:spPr>
          <a:xfrm>
            <a:off x="1475656" y="5445224"/>
            <a:ext cx="6984776" cy="100811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各クラスをコンパイルして，テストする</a:t>
            </a:r>
          </a:p>
        </p:txBody>
      </p:sp>
    </p:spTree>
    <p:extLst>
      <p:ext uri="{BB962C8B-B14F-4D97-AF65-F5344CB8AC3E}">
        <p14:creationId xmlns:p14="http://schemas.microsoft.com/office/powerpoint/2010/main" val="599089795"/>
      </p:ext>
    </p:extLst>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正方形/長方形 9"/>
          <p:cNvSpPr/>
          <p:nvPr/>
        </p:nvSpPr>
        <p:spPr>
          <a:xfrm>
            <a:off x="537350" y="4581128"/>
            <a:ext cx="2880320" cy="151216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3" name="メモ 12"/>
          <p:cNvSpPr/>
          <p:nvPr/>
        </p:nvSpPr>
        <p:spPr>
          <a:xfrm>
            <a:off x="1509458" y="4797152"/>
            <a:ext cx="936104" cy="1152128"/>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 name="タイトル 1"/>
          <p:cNvSpPr>
            <a:spLocks noGrp="1"/>
          </p:cNvSpPr>
          <p:nvPr>
            <p:ph type="title"/>
          </p:nvPr>
        </p:nvSpPr>
        <p:spPr/>
        <p:txBody>
          <a:bodyPr/>
          <a:lstStyle/>
          <a:p>
            <a:r>
              <a:rPr lang="ja-JP" altLang="en-US" dirty="0"/>
              <a:t>実験</a:t>
            </a:r>
            <a:r>
              <a:rPr kumimoji="1" lang="ja-JP" altLang="en-US" dirty="0" smtClean="0"/>
              <a:t>の流れ</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69</a:t>
            </a:fld>
            <a:endParaRPr kumimoji="1" lang="ja-JP" altLang="en-US" dirty="0">
              <a:solidFill>
                <a:srgbClr val="464653"/>
              </a:solidFill>
            </a:endParaRPr>
          </a:p>
        </p:txBody>
      </p:sp>
      <p:sp>
        <p:nvSpPr>
          <p:cNvPr id="4" name="コンテンツ プレースホルダー 3"/>
          <p:cNvSpPr>
            <a:spLocks noGrp="1"/>
          </p:cNvSpPr>
          <p:nvPr>
            <p:ph sz="quarter" idx="1"/>
          </p:nvPr>
        </p:nvSpPr>
        <p:spPr>
          <a:xfrm>
            <a:off x="399183" y="1166039"/>
            <a:ext cx="8229600" cy="4937760"/>
          </a:xfrm>
        </p:spPr>
        <p:txBody>
          <a:bodyPr/>
          <a:lstStyle/>
          <a:p>
            <a:endParaRPr kumimoji="1" lang="ja-JP" altLang="en-US" dirty="0">
              <a:solidFill>
                <a:srgbClr val="C00000"/>
              </a:solidFill>
            </a:endParaRPr>
          </a:p>
        </p:txBody>
      </p:sp>
      <p:sp>
        <p:nvSpPr>
          <p:cNvPr id="5" name="フローチャート : 磁気ディスク 4"/>
          <p:cNvSpPr/>
          <p:nvPr/>
        </p:nvSpPr>
        <p:spPr>
          <a:xfrm>
            <a:off x="966279" y="1365462"/>
            <a:ext cx="1944216" cy="1368152"/>
          </a:xfrm>
          <a:prstGeom prst="flowChartMagneticDisk">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ソフトウェア</a:t>
            </a:r>
          </a:p>
        </p:txBody>
      </p:sp>
      <p:sp>
        <p:nvSpPr>
          <p:cNvPr id="6" name="正方形/長方形 5"/>
          <p:cNvSpPr/>
          <p:nvPr/>
        </p:nvSpPr>
        <p:spPr>
          <a:xfrm>
            <a:off x="503548" y="3336603"/>
            <a:ext cx="2880320" cy="64807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コードクローン</a:t>
            </a:r>
            <a:endParaRPr kumimoji="1" lang="en-US" altLang="ja-JP" dirty="0" smtClean="0">
              <a:solidFill>
                <a:schemeClr val="tx1"/>
              </a:solidFill>
            </a:endParaRPr>
          </a:p>
          <a:p>
            <a:pPr algn="ctr"/>
            <a:r>
              <a:rPr lang="ja-JP" altLang="en-US" dirty="0">
                <a:solidFill>
                  <a:schemeClr val="tx1"/>
                </a:solidFill>
              </a:rPr>
              <a:t>検出ツール</a:t>
            </a:r>
            <a:endParaRPr kumimoji="1" lang="ja-JP" altLang="en-US" dirty="0" smtClean="0">
              <a:solidFill>
                <a:schemeClr val="tx1"/>
              </a:solidFill>
            </a:endParaRPr>
          </a:p>
        </p:txBody>
      </p:sp>
      <p:cxnSp>
        <p:nvCxnSpPr>
          <p:cNvPr id="8" name="直線矢印コネクタ 7"/>
          <p:cNvCxnSpPr>
            <a:stCxn id="5" idx="3"/>
            <a:endCxn id="6" idx="0"/>
          </p:cNvCxnSpPr>
          <p:nvPr/>
        </p:nvCxnSpPr>
        <p:spPr>
          <a:xfrm>
            <a:off x="1938387" y="2733614"/>
            <a:ext cx="5321" cy="6029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Freeform 149"/>
          <p:cNvSpPr>
            <a:spLocks/>
          </p:cNvSpPr>
          <p:nvPr/>
        </p:nvSpPr>
        <p:spPr bwMode="auto">
          <a:xfrm>
            <a:off x="1662720" y="5013176"/>
            <a:ext cx="561975" cy="123825"/>
          </a:xfrm>
          <a:custGeom>
            <a:avLst/>
            <a:gdLst>
              <a:gd name="T0" fmla="*/ 0 w 363"/>
              <a:gd name="T1" fmla="*/ 0 h 181"/>
              <a:gd name="T2" fmla="*/ 363 w 363"/>
              <a:gd name="T3" fmla="*/ 0 h 181"/>
              <a:gd name="T4" fmla="*/ 363 w 363"/>
              <a:gd name="T5" fmla="*/ 90 h 181"/>
              <a:gd name="T6" fmla="*/ 272 w 363"/>
              <a:gd name="T7" fmla="*/ 90 h 181"/>
              <a:gd name="T8" fmla="*/ 272 w 363"/>
              <a:gd name="T9" fmla="*/ 181 h 181"/>
              <a:gd name="T10" fmla="*/ 0 w 363"/>
              <a:gd name="T11" fmla="*/ 181 h 181"/>
              <a:gd name="T12" fmla="*/ 0 w 363"/>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363" h="181">
                <a:moveTo>
                  <a:pt x="0" y="0"/>
                </a:moveTo>
                <a:lnTo>
                  <a:pt x="363" y="0"/>
                </a:lnTo>
                <a:lnTo>
                  <a:pt x="363" y="90"/>
                </a:lnTo>
                <a:lnTo>
                  <a:pt x="272" y="90"/>
                </a:lnTo>
                <a:lnTo>
                  <a:pt x="272" y="181"/>
                </a:lnTo>
                <a:lnTo>
                  <a:pt x="0" y="181"/>
                </a:lnTo>
                <a:lnTo>
                  <a:pt x="0" y="0"/>
                </a:lnTo>
                <a:close/>
              </a:path>
            </a:pathLst>
          </a:custGeom>
          <a:solidFill>
            <a:srgbClr val="008080"/>
          </a:solid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Freeform 150"/>
          <p:cNvSpPr>
            <a:spLocks/>
          </p:cNvSpPr>
          <p:nvPr/>
        </p:nvSpPr>
        <p:spPr bwMode="auto">
          <a:xfrm>
            <a:off x="1696522" y="5378019"/>
            <a:ext cx="561975" cy="123825"/>
          </a:xfrm>
          <a:custGeom>
            <a:avLst/>
            <a:gdLst>
              <a:gd name="T0" fmla="*/ 0 w 363"/>
              <a:gd name="T1" fmla="*/ 0 h 181"/>
              <a:gd name="T2" fmla="*/ 363 w 363"/>
              <a:gd name="T3" fmla="*/ 0 h 181"/>
              <a:gd name="T4" fmla="*/ 363 w 363"/>
              <a:gd name="T5" fmla="*/ 90 h 181"/>
              <a:gd name="T6" fmla="*/ 272 w 363"/>
              <a:gd name="T7" fmla="*/ 90 h 181"/>
              <a:gd name="T8" fmla="*/ 272 w 363"/>
              <a:gd name="T9" fmla="*/ 181 h 181"/>
              <a:gd name="T10" fmla="*/ 0 w 363"/>
              <a:gd name="T11" fmla="*/ 181 h 181"/>
              <a:gd name="T12" fmla="*/ 0 w 363"/>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363" h="181">
                <a:moveTo>
                  <a:pt x="0" y="0"/>
                </a:moveTo>
                <a:lnTo>
                  <a:pt x="363" y="0"/>
                </a:lnTo>
                <a:lnTo>
                  <a:pt x="363" y="90"/>
                </a:lnTo>
                <a:lnTo>
                  <a:pt x="272" y="90"/>
                </a:lnTo>
                <a:lnTo>
                  <a:pt x="272" y="181"/>
                </a:lnTo>
                <a:lnTo>
                  <a:pt x="0" y="181"/>
                </a:lnTo>
                <a:lnTo>
                  <a:pt x="0" y="0"/>
                </a:lnTo>
                <a:close/>
              </a:path>
            </a:pathLst>
          </a:custGeom>
          <a:solidFill>
            <a:srgbClr val="99CC00"/>
          </a:solid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 name="直線矢印コネクタ 17"/>
          <p:cNvCxnSpPr/>
          <p:nvPr/>
        </p:nvCxnSpPr>
        <p:spPr>
          <a:xfrm>
            <a:off x="1943708" y="3984675"/>
            <a:ext cx="0" cy="8124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右矢印 19"/>
          <p:cNvSpPr/>
          <p:nvPr/>
        </p:nvSpPr>
        <p:spPr>
          <a:xfrm>
            <a:off x="3535268" y="4972369"/>
            <a:ext cx="2160240" cy="364843"/>
          </a:xfrm>
          <a:prstGeom prst="right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1" name="テキスト ボックス 20"/>
          <p:cNvSpPr txBox="1"/>
          <p:nvPr/>
        </p:nvSpPr>
        <p:spPr>
          <a:xfrm>
            <a:off x="3895308" y="4390913"/>
            <a:ext cx="1440160" cy="369332"/>
          </a:xfrm>
          <a:prstGeom prst="rect">
            <a:avLst/>
          </a:prstGeom>
          <a:noFill/>
        </p:spPr>
        <p:txBody>
          <a:bodyPr wrap="square" rtlCol="0">
            <a:spAutoFit/>
          </a:bodyPr>
          <a:lstStyle/>
          <a:p>
            <a:pPr algn="ctr"/>
            <a:r>
              <a:rPr kumimoji="1" lang="ja-JP" altLang="en-US" b="1" dirty="0" smtClean="0"/>
              <a:t>分類</a:t>
            </a:r>
            <a:endParaRPr kumimoji="1" lang="ja-JP" altLang="en-US" b="1" dirty="0"/>
          </a:p>
        </p:txBody>
      </p:sp>
      <p:sp>
        <p:nvSpPr>
          <p:cNvPr id="25" name="正方形/長方形 24"/>
          <p:cNvSpPr/>
          <p:nvPr/>
        </p:nvSpPr>
        <p:spPr>
          <a:xfrm>
            <a:off x="1116074" y="6103799"/>
            <a:ext cx="1722871" cy="3600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コードクローン</a:t>
            </a:r>
          </a:p>
        </p:txBody>
      </p:sp>
      <p:sp>
        <p:nvSpPr>
          <p:cNvPr id="26" name="円/楕円 25"/>
          <p:cNvSpPr/>
          <p:nvPr/>
        </p:nvSpPr>
        <p:spPr>
          <a:xfrm>
            <a:off x="6516216" y="1844824"/>
            <a:ext cx="576064" cy="576064"/>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7" name="正方形/長方形 26"/>
          <p:cNvSpPr/>
          <p:nvPr/>
        </p:nvSpPr>
        <p:spPr>
          <a:xfrm>
            <a:off x="6516216" y="2426050"/>
            <a:ext cx="576064" cy="92702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8" name="円/楕円 27"/>
          <p:cNvSpPr/>
          <p:nvPr/>
        </p:nvSpPr>
        <p:spPr>
          <a:xfrm>
            <a:off x="7316728" y="1839662"/>
            <a:ext cx="576064" cy="576064"/>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29" name="正方形/長方形 28"/>
          <p:cNvSpPr/>
          <p:nvPr/>
        </p:nvSpPr>
        <p:spPr>
          <a:xfrm>
            <a:off x="7316728" y="2420888"/>
            <a:ext cx="576064" cy="92702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0" name="円/楕円 29"/>
          <p:cNvSpPr/>
          <p:nvPr/>
        </p:nvSpPr>
        <p:spPr>
          <a:xfrm>
            <a:off x="8028384" y="1844823"/>
            <a:ext cx="576064" cy="576064"/>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1" name="正方形/長方形 30"/>
          <p:cNvSpPr/>
          <p:nvPr/>
        </p:nvSpPr>
        <p:spPr>
          <a:xfrm>
            <a:off x="8028384" y="2426049"/>
            <a:ext cx="576064" cy="92702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2" name="正方形/長方形 31"/>
          <p:cNvSpPr/>
          <p:nvPr/>
        </p:nvSpPr>
        <p:spPr>
          <a:xfrm>
            <a:off x="6880468" y="1365462"/>
            <a:ext cx="1448584" cy="335346"/>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被験者</a:t>
            </a:r>
          </a:p>
        </p:txBody>
      </p:sp>
      <p:sp>
        <p:nvSpPr>
          <p:cNvPr id="33" name="メモ 32"/>
          <p:cNvSpPr/>
          <p:nvPr/>
        </p:nvSpPr>
        <p:spPr>
          <a:xfrm>
            <a:off x="6516216" y="4546011"/>
            <a:ext cx="2232248" cy="1522671"/>
          </a:xfrm>
          <a:prstGeom prst="foldedCorner">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状況に一致した</a:t>
            </a:r>
            <a:endParaRPr kumimoji="1" lang="en-US" altLang="ja-JP" dirty="0" smtClean="0">
              <a:solidFill>
                <a:schemeClr val="tx1"/>
              </a:solidFill>
            </a:endParaRPr>
          </a:p>
          <a:p>
            <a:pPr algn="ctr"/>
            <a:r>
              <a:rPr kumimoji="1" lang="ja-JP" altLang="en-US" dirty="0" smtClean="0">
                <a:solidFill>
                  <a:schemeClr val="tx1"/>
                </a:solidFill>
              </a:rPr>
              <a:t>コード</a:t>
            </a:r>
          </a:p>
        </p:txBody>
      </p:sp>
      <p:sp>
        <p:nvSpPr>
          <p:cNvPr id="34" name="下矢印 33"/>
          <p:cNvSpPr/>
          <p:nvPr/>
        </p:nvSpPr>
        <p:spPr>
          <a:xfrm>
            <a:off x="7352732" y="3677978"/>
            <a:ext cx="504056" cy="885372"/>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35" name="テキスト ボックス 34"/>
          <p:cNvSpPr txBox="1"/>
          <p:nvPr/>
        </p:nvSpPr>
        <p:spPr>
          <a:xfrm>
            <a:off x="5580112" y="3861048"/>
            <a:ext cx="1736616" cy="369332"/>
          </a:xfrm>
          <a:prstGeom prst="rect">
            <a:avLst/>
          </a:prstGeom>
          <a:noFill/>
        </p:spPr>
        <p:txBody>
          <a:bodyPr wrap="square" rtlCol="0">
            <a:spAutoFit/>
          </a:bodyPr>
          <a:lstStyle/>
          <a:p>
            <a:r>
              <a:rPr kumimoji="1" lang="ja-JP" altLang="en-US" b="1" dirty="0" smtClean="0"/>
              <a:t>リファクタリング</a:t>
            </a:r>
            <a:endParaRPr kumimoji="1" lang="ja-JP" altLang="en-US" b="1" dirty="0"/>
          </a:p>
        </p:txBody>
      </p:sp>
      <p:sp>
        <p:nvSpPr>
          <p:cNvPr id="37" name="円/楕円 36"/>
          <p:cNvSpPr/>
          <p:nvPr/>
        </p:nvSpPr>
        <p:spPr>
          <a:xfrm>
            <a:off x="3535268" y="1751511"/>
            <a:ext cx="2304256" cy="1987613"/>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提案手法と</a:t>
            </a:r>
            <a:endParaRPr kumimoji="1" lang="en-US" altLang="ja-JP" b="1" dirty="0" smtClean="0">
              <a:solidFill>
                <a:schemeClr val="tx1"/>
              </a:solidFill>
            </a:endParaRPr>
          </a:p>
          <a:p>
            <a:pPr algn="ctr"/>
            <a:r>
              <a:rPr lang="ja-JP" altLang="en-US" b="1" dirty="0" smtClean="0">
                <a:solidFill>
                  <a:schemeClr val="tx1"/>
                </a:solidFill>
              </a:rPr>
              <a:t>既存手法で</a:t>
            </a:r>
            <a:endParaRPr lang="en-US" altLang="ja-JP" b="1" dirty="0" smtClean="0">
              <a:solidFill>
                <a:schemeClr val="tx1"/>
              </a:solidFill>
            </a:endParaRPr>
          </a:p>
          <a:p>
            <a:pPr algn="ctr"/>
            <a:r>
              <a:rPr kumimoji="1" lang="ja-JP" altLang="en-US" b="1" dirty="0" smtClean="0">
                <a:solidFill>
                  <a:schemeClr val="tx1"/>
                </a:solidFill>
              </a:rPr>
              <a:t>比較を行う</a:t>
            </a:r>
          </a:p>
        </p:txBody>
      </p:sp>
    </p:spTree>
    <p:extLst>
      <p:ext uri="{BB962C8B-B14F-4D97-AF65-F5344CB8AC3E}">
        <p14:creationId xmlns:p14="http://schemas.microsoft.com/office/powerpoint/2010/main" val="358942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クローンペアの差異</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7</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メソッド名や変数名の識別子名の変更に着目</a:t>
            </a:r>
            <a:endParaRPr kumimoji="1" lang="en-US" altLang="ja-JP" dirty="0" smtClean="0"/>
          </a:p>
          <a:p>
            <a:endParaRPr lang="en-US" altLang="ja-JP" dirty="0"/>
          </a:p>
          <a:p>
            <a:r>
              <a:rPr lang="ja-JP" altLang="en-US" dirty="0"/>
              <a:t>単純な変更で</a:t>
            </a:r>
            <a:r>
              <a:rPr lang="ja-JP" altLang="en-US" dirty="0" smtClean="0"/>
              <a:t>あれば，引数として与えて解決する</a:t>
            </a:r>
            <a:endParaRPr lang="en-US" altLang="ja-JP" dirty="0" smtClean="0"/>
          </a:p>
          <a:p>
            <a:endParaRPr kumimoji="1" lang="en-US" altLang="ja-JP" dirty="0"/>
          </a:p>
          <a:p>
            <a:r>
              <a:rPr lang="ja-JP" altLang="en-US" dirty="0"/>
              <a:t>宣言</a:t>
            </a:r>
            <a:r>
              <a:rPr lang="ja-JP" altLang="en-US" dirty="0" smtClean="0"/>
              <a:t>する型などが差異になると抽出は難しい</a:t>
            </a:r>
            <a:endParaRPr kumimoji="1" lang="ja-JP" altLang="en-US" dirty="0"/>
          </a:p>
        </p:txBody>
      </p:sp>
      <p:sp>
        <p:nvSpPr>
          <p:cNvPr id="5" name="メモ 4"/>
          <p:cNvSpPr/>
          <p:nvPr/>
        </p:nvSpPr>
        <p:spPr>
          <a:xfrm>
            <a:off x="323528" y="4293096"/>
            <a:ext cx="3871320" cy="13681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double salary = </a:t>
            </a:r>
            <a:r>
              <a:rPr lang="en-US" altLang="ja-JP" dirty="0" err="1" smtClean="0">
                <a:solidFill>
                  <a:schemeClr val="tx1"/>
                </a:solidFill>
              </a:rPr>
              <a:t>this.base</a:t>
            </a:r>
            <a:r>
              <a:rPr lang="en-US" altLang="ja-JP" dirty="0" smtClean="0">
                <a:solidFill>
                  <a:schemeClr val="tx1"/>
                </a:solidFill>
              </a:rPr>
              <a:t>*</a:t>
            </a:r>
            <a:r>
              <a:rPr lang="en-US" altLang="ja-JP" dirty="0" err="1" smtClean="0">
                <a:solidFill>
                  <a:schemeClr val="tx1"/>
                </a:solidFill>
              </a:rPr>
              <a:t>this.rate</a:t>
            </a:r>
            <a:r>
              <a:rPr lang="en-US" altLang="ja-JP" dirty="0" smtClean="0">
                <a:solidFill>
                  <a:schemeClr val="tx1"/>
                </a:solidFill>
              </a:rPr>
              <a:t>;</a:t>
            </a:r>
          </a:p>
          <a:p>
            <a:r>
              <a:rPr kumimoji="1" lang="en-US" altLang="ja-JP" dirty="0" err="1" smtClean="0">
                <a:solidFill>
                  <a:schemeClr val="tx1"/>
                </a:solidFill>
              </a:rPr>
              <a:t>System.out.println</a:t>
            </a:r>
            <a:r>
              <a:rPr kumimoji="1" lang="en-US" altLang="ja-JP" dirty="0" smtClean="0">
                <a:solidFill>
                  <a:schemeClr val="tx1"/>
                </a:solidFill>
              </a:rPr>
              <a:t>(“salary = ”+salary);</a:t>
            </a:r>
          </a:p>
          <a:p>
            <a:r>
              <a:rPr lang="en-US" altLang="ja-JP" dirty="0" err="1" smtClean="0">
                <a:solidFill>
                  <a:schemeClr val="tx1"/>
                </a:solidFill>
              </a:rPr>
              <a:t>employee.setSalary</a:t>
            </a:r>
            <a:r>
              <a:rPr lang="en-US" altLang="ja-JP" dirty="0" smtClean="0">
                <a:solidFill>
                  <a:schemeClr val="tx1"/>
                </a:solidFill>
              </a:rPr>
              <a:t>(</a:t>
            </a:r>
            <a:r>
              <a:rPr lang="en-US" altLang="ja-JP" dirty="0" err="1" smtClean="0">
                <a:solidFill>
                  <a:schemeClr val="tx1"/>
                </a:solidFill>
              </a:rPr>
              <a:t>saraly</a:t>
            </a:r>
            <a:r>
              <a:rPr lang="en-US" altLang="ja-JP" dirty="0" smtClean="0">
                <a:solidFill>
                  <a:schemeClr val="tx1"/>
                </a:solidFill>
              </a:rPr>
              <a:t>);</a:t>
            </a:r>
          </a:p>
        </p:txBody>
      </p:sp>
      <p:sp>
        <p:nvSpPr>
          <p:cNvPr id="7" name="メモ 6"/>
          <p:cNvSpPr/>
          <p:nvPr/>
        </p:nvSpPr>
        <p:spPr>
          <a:xfrm>
            <a:off x="4444655" y="4293096"/>
            <a:ext cx="3871320" cy="13681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double </a:t>
            </a:r>
            <a:r>
              <a:rPr lang="en-US" altLang="ja-JP" dirty="0" smtClean="0">
                <a:solidFill>
                  <a:srgbClr val="FF0000"/>
                </a:solidFill>
              </a:rPr>
              <a:t>pay </a:t>
            </a:r>
            <a:r>
              <a:rPr lang="en-US" altLang="ja-JP" dirty="0" smtClean="0">
                <a:solidFill>
                  <a:schemeClr val="tx1"/>
                </a:solidFill>
              </a:rPr>
              <a:t>= </a:t>
            </a:r>
            <a:r>
              <a:rPr lang="en-US" altLang="ja-JP" dirty="0" err="1" smtClean="0">
                <a:solidFill>
                  <a:schemeClr val="tx1"/>
                </a:solidFill>
              </a:rPr>
              <a:t>this.base</a:t>
            </a:r>
            <a:r>
              <a:rPr lang="en-US" altLang="ja-JP" dirty="0" smtClean="0">
                <a:solidFill>
                  <a:schemeClr val="tx1"/>
                </a:solidFill>
              </a:rPr>
              <a:t>*</a:t>
            </a:r>
            <a:r>
              <a:rPr lang="en-US" altLang="ja-JP" dirty="0" err="1" smtClean="0">
                <a:solidFill>
                  <a:schemeClr val="tx1"/>
                </a:solidFill>
              </a:rPr>
              <a:t>this.rate</a:t>
            </a:r>
            <a:r>
              <a:rPr lang="en-US" altLang="ja-JP" dirty="0" smtClean="0">
                <a:solidFill>
                  <a:schemeClr val="tx1"/>
                </a:solidFill>
              </a:rPr>
              <a:t>;</a:t>
            </a:r>
          </a:p>
          <a:p>
            <a:r>
              <a:rPr kumimoji="1" lang="en-US" altLang="ja-JP" dirty="0" err="1" smtClean="0">
                <a:solidFill>
                  <a:schemeClr val="tx1"/>
                </a:solidFill>
              </a:rPr>
              <a:t>System.out.println</a:t>
            </a:r>
            <a:r>
              <a:rPr kumimoji="1" lang="en-US" altLang="ja-JP" dirty="0" smtClean="0">
                <a:solidFill>
                  <a:schemeClr val="tx1"/>
                </a:solidFill>
              </a:rPr>
              <a:t>(“salary = ”+</a:t>
            </a:r>
            <a:r>
              <a:rPr kumimoji="1" lang="en-US" altLang="ja-JP" dirty="0" smtClean="0">
                <a:solidFill>
                  <a:srgbClr val="FF0000"/>
                </a:solidFill>
              </a:rPr>
              <a:t>pay</a:t>
            </a:r>
            <a:r>
              <a:rPr kumimoji="1" lang="en-US" altLang="ja-JP" dirty="0" smtClean="0">
                <a:solidFill>
                  <a:schemeClr val="tx1"/>
                </a:solidFill>
              </a:rPr>
              <a:t>);</a:t>
            </a:r>
          </a:p>
          <a:p>
            <a:r>
              <a:rPr lang="en-US" altLang="ja-JP" dirty="0" err="1" smtClean="0">
                <a:solidFill>
                  <a:schemeClr val="tx1"/>
                </a:solidFill>
              </a:rPr>
              <a:t>employee.setSalary</a:t>
            </a:r>
            <a:r>
              <a:rPr lang="en-US" altLang="ja-JP" dirty="0" smtClean="0">
                <a:solidFill>
                  <a:schemeClr val="tx1"/>
                </a:solidFill>
              </a:rPr>
              <a:t>(</a:t>
            </a:r>
            <a:r>
              <a:rPr lang="en-US" altLang="ja-JP" dirty="0" smtClean="0">
                <a:solidFill>
                  <a:srgbClr val="FF0000"/>
                </a:solidFill>
              </a:rPr>
              <a:t>pay</a:t>
            </a:r>
            <a:r>
              <a:rPr lang="en-US" altLang="ja-JP" dirty="0" smtClean="0">
                <a:solidFill>
                  <a:schemeClr val="tx1"/>
                </a:solidFill>
              </a:rPr>
              <a:t>);</a:t>
            </a:r>
          </a:p>
        </p:txBody>
      </p:sp>
      <p:sp>
        <p:nvSpPr>
          <p:cNvPr id="6" name="曲折矢印 5"/>
          <p:cNvSpPr/>
          <p:nvPr/>
        </p:nvSpPr>
        <p:spPr>
          <a:xfrm flipV="1">
            <a:off x="2163722" y="5676688"/>
            <a:ext cx="720080" cy="828092"/>
          </a:xfrm>
          <a:prstGeom prst="ben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9" name="曲折矢印 8"/>
          <p:cNvSpPr/>
          <p:nvPr/>
        </p:nvSpPr>
        <p:spPr>
          <a:xfrm rot="16200000" flipV="1">
            <a:off x="5479820" y="5632963"/>
            <a:ext cx="704639" cy="792088"/>
          </a:xfrm>
          <a:prstGeom prst="ben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8" name="正方形/長方形 7"/>
          <p:cNvSpPr/>
          <p:nvPr/>
        </p:nvSpPr>
        <p:spPr>
          <a:xfrm>
            <a:off x="2883802" y="6075294"/>
            <a:ext cx="2552294" cy="41404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ローカル変数名</a:t>
            </a:r>
            <a:r>
              <a:rPr lang="ja-JP" altLang="en-US" b="1" dirty="0" smtClean="0">
                <a:solidFill>
                  <a:schemeClr val="tx1"/>
                </a:solidFill>
              </a:rPr>
              <a:t>の変更</a:t>
            </a:r>
            <a:endParaRPr kumimoji="1" lang="ja-JP" altLang="en-US" b="1" dirty="0" smtClean="0">
              <a:solidFill>
                <a:schemeClr val="tx1"/>
              </a:solidFill>
            </a:endParaRPr>
          </a:p>
        </p:txBody>
      </p:sp>
    </p:spTree>
    <p:extLst>
      <p:ext uri="{BB962C8B-B14F-4D97-AF65-F5344CB8AC3E}">
        <p14:creationId xmlns:p14="http://schemas.microsoft.com/office/powerpoint/2010/main" val="1647385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実験の結果</a:t>
            </a:r>
            <a:r>
              <a:rPr kumimoji="1" lang="en-US" altLang="ja-JP" dirty="0" smtClean="0"/>
              <a:t>(2/2)</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70</a:t>
            </a:fld>
            <a:endParaRPr kumimoji="1" lang="ja-JP" altLang="en-US" dirty="0">
              <a:solidFill>
                <a:srgbClr val="464653"/>
              </a:solidFill>
            </a:endParaRPr>
          </a:p>
        </p:txBody>
      </p:sp>
      <p:graphicFrame>
        <p:nvGraphicFramePr>
          <p:cNvPr id="5" name="コンテンツ プレースホルダ 4"/>
          <p:cNvGraphicFramePr>
            <a:graphicFrameLocks noGrp="1"/>
          </p:cNvGraphicFramePr>
          <p:nvPr>
            <p:ph sz="quarter" idx="1"/>
            <p:extLst>
              <p:ext uri="{D42A27DB-BD31-4B8C-83A1-F6EECF244321}">
                <p14:modId xmlns:p14="http://schemas.microsoft.com/office/powerpoint/2010/main" val="4089724036"/>
              </p:ext>
            </p:extLst>
          </p:nvPr>
        </p:nvGraphicFramePr>
        <p:xfrm>
          <a:off x="426368" y="1196752"/>
          <a:ext cx="8291264" cy="3081639"/>
        </p:xfrm>
        <a:graphic>
          <a:graphicData uri="http://schemas.openxmlformats.org/drawingml/2006/table">
            <a:tbl>
              <a:tblPr firstRow="1">
                <a:tableStyleId>{5C22544A-7EE6-4342-B048-85BDC9FD1C3A}</a:tableStyleId>
              </a:tblPr>
              <a:tblGrid>
                <a:gridCol w="2072816"/>
                <a:gridCol w="2072816"/>
                <a:gridCol w="2072816"/>
                <a:gridCol w="2072816"/>
              </a:tblGrid>
              <a:tr h="293752">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623221">
                <a:tc>
                  <a:txBody>
                    <a:bodyPr/>
                    <a:lstStyle/>
                    <a:p>
                      <a:r>
                        <a:rPr kumimoji="1" lang="ja-JP" altLang="en-US" b="1" dirty="0" smtClean="0"/>
                        <a:t>引数に対する扱い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890317">
                <a:tc>
                  <a:txBody>
                    <a:bodyPr/>
                    <a:lstStyle/>
                    <a:p>
                      <a:r>
                        <a:rPr kumimoji="1" lang="ja-JP" altLang="en-US" b="1" dirty="0" smtClean="0"/>
                        <a:t>戻り値があるときの扱い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623221">
                <a:tc>
                  <a:txBody>
                    <a:bodyPr/>
                    <a:lstStyle/>
                    <a:p>
                      <a:r>
                        <a:rPr kumimoji="1" lang="ja-JP" altLang="en-US" b="1" dirty="0" smtClean="0"/>
                        <a:t>差異に対する扱い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449809">
                <a:tc>
                  <a:txBody>
                    <a:bodyPr/>
                    <a:lstStyle/>
                    <a:p>
                      <a:r>
                        <a:rPr kumimoji="1" lang="ja-JP" altLang="en-US" b="1" dirty="0" smtClean="0">
                          <a:solidFill>
                            <a:srgbClr val="FF0000"/>
                          </a:solidFill>
                        </a:rPr>
                        <a:t>手順全体の柔軟さ</a:t>
                      </a:r>
                      <a:endParaRPr kumimoji="1" lang="ja-JP" altLang="en-US" b="1" dirty="0">
                        <a:solidFill>
                          <a:srgbClr val="FF0000"/>
                        </a:solidFill>
                      </a:endParaRPr>
                    </a:p>
                  </a:txBody>
                  <a:tcPr>
                    <a:solidFill>
                      <a:schemeClr val="accent4">
                        <a:lumMod val="60000"/>
                        <a:lumOff val="40000"/>
                      </a:schemeClr>
                    </a:solidFill>
                  </a:tcPr>
                </a:tc>
                <a:tc>
                  <a:txBody>
                    <a:bodyPr/>
                    <a:lstStyle/>
                    <a:p>
                      <a:pPr algn="ctr"/>
                      <a:endParaRPr kumimoji="1" lang="ja-JP" altLang="en-US" sz="3200" dirty="0"/>
                    </a:p>
                  </a:txBody>
                  <a:tcPr>
                    <a:solidFill>
                      <a:schemeClr val="accent4">
                        <a:lumMod val="60000"/>
                        <a:lumOff val="40000"/>
                      </a:schemeClr>
                    </a:solidFill>
                  </a:tcPr>
                </a:tc>
                <a:tc>
                  <a:txBody>
                    <a:bodyPr/>
                    <a:lstStyle/>
                    <a:p>
                      <a:pPr algn="ctr"/>
                      <a:endParaRPr kumimoji="1" lang="ja-JP" altLang="en-US" sz="3200" dirty="0"/>
                    </a:p>
                  </a:txBody>
                  <a:tcPr>
                    <a:solidFill>
                      <a:schemeClr val="accent4">
                        <a:lumMod val="60000"/>
                        <a:lumOff val="40000"/>
                      </a:schemeClr>
                    </a:solidFill>
                  </a:tcPr>
                </a:tc>
                <a:tc>
                  <a:txBody>
                    <a:bodyPr/>
                    <a:lstStyle/>
                    <a:p>
                      <a:pPr algn="ctr"/>
                      <a:r>
                        <a:rPr kumimoji="1" lang="ja-JP" altLang="en-US" sz="3200" dirty="0" smtClean="0">
                          <a:solidFill>
                            <a:srgbClr val="FF0000"/>
                          </a:solidFill>
                        </a:rPr>
                        <a:t>✓</a:t>
                      </a:r>
                      <a:endParaRPr kumimoji="1" lang="ja-JP" altLang="en-US" sz="3200" dirty="0">
                        <a:solidFill>
                          <a:srgbClr val="FF0000"/>
                        </a:solidFill>
                      </a:endParaRPr>
                    </a:p>
                  </a:txBody>
                  <a:tcPr>
                    <a:solidFill>
                      <a:schemeClr val="accent4">
                        <a:lumMod val="60000"/>
                        <a:lumOff val="40000"/>
                      </a:schemeClr>
                    </a:solidFill>
                  </a:tcPr>
                </a:tc>
              </a:tr>
            </a:tbl>
          </a:graphicData>
        </a:graphic>
      </p:graphicFrame>
      <p:sp>
        <p:nvSpPr>
          <p:cNvPr id="8" name="正方形/長方形 7"/>
          <p:cNvSpPr/>
          <p:nvPr/>
        </p:nvSpPr>
        <p:spPr>
          <a:xfrm>
            <a:off x="503548" y="4365562"/>
            <a:ext cx="8208912" cy="57606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提案したパターンの手順の優位性を示している</a:t>
            </a:r>
            <a:endParaRPr kumimoji="1" lang="ja-JP" altLang="en-US" sz="2400" dirty="0">
              <a:solidFill>
                <a:schemeClr val="tx1"/>
              </a:solidFill>
            </a:endParaRPr>
          </a:p>
        </p:txBody>
      </p:sp>
      <p:sp>
        <p:nvSpPr>
          <p:cNvPr id="4" name="角丸四角形 3"/>
          <p:cNvSpPr/>
          <p:nvPr/>
        </p:nvSpPr>
        <p:spPr>
          <a:xfrm>
            <a:off x="683568" y="5301208"/>
            <a:ext cx="7848872" cy="648072"/>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両方の共通点として識別子などへの命名が困難であるという意見</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クローンペアの差異</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8</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メソッド名や変数名の識別子名の変更に着目</a:t>
            </a:r>
            <a:endParaRPr kumimoji="1" lang="en-US" altLang="ja-JP" dirty="0" smtClean="0"/>
          </a:p>
          <a:p>
            <a:endParaRPr lang="en-US" altLang="ja-JP" dirty="0"/>
          </a:p>
          <a:p>
            <a:r>
              <a:rPr lang="ja-JP" altLang="en-US" dirty="0"/>
              <a:t>単純な変更で</a:t>
            </a:r>
            <a:r>
              <a:rPr lang="ja-JP" altLang="en-US" dirty="0" smtClean="0"/>
              <a:t>あれば，引数として与えて解決する</a:t>
            </a:r>
            <a:endParaRPr lang="en-US" altLang="ja-JP" dirty="0" smtClean="0"/>
          </a:p>
          <a:p>
            <a:endParaRPr kumimoji="1" lang="en-US" altLang="ja-JP" dirty="0"/>
          </a:p>
          <a:p>
            <a:r>
              <a:rPr lang="ja-JP" altLang="en-US" dirty="0"/>
              <a:t>宣言</a:t>
            </a:r>
            <a:r>
              <a:rPr lang="ja-JP" altLang="en-US" dirty="0" smtClean="0"/>
              <a:t>する型などが差異になると抽出は難しい</a:t>
            </a:r>
            <a:endParaRPr kumimoji="1" lang="ja-JP" altLang="en-US" dirty="0"/>
          </a:p>
        </p:txBody>
      </p:sp>
      <p:sp>
        <p:nvSpPr>
          <p:cNvPr id="5" name="メモ 4"/>
          <p:cNvSpPr/>
          <p:nvPr/>
        </p:nvSpPr>
        <p:spPr>
          <a:xfrm>
            <a:off x="323528" y="4293096"/>
            <a:ext cx="3871320" cy="13681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double salary = </a:t>
            </a:r>
            <a:r>
              <a:rPr lang="en-US" altLang="ja-JP" dirty="0" err="1" smtClean="0">
                <a:solidFill>
                  <a:schemeClr val="tx1"/>
                </a:solidFill>
              </a:rPr>
              <a:t>this.base</a:t>
            </a:r>
            <a:r>
              <a:rPr lang="en-US" altLang="ja-JP" dirty="0" smtClean="0">
                <a:solidFill>
                  <a:schemeClr val="tx1"/>
                </a:solidFill>
              </a:rPr>
              <a:t>*</a:t>
            </a:r>
            <a:r>
              <a:rPr lang="en-US" altLang="ja-JP" dirty="0" err="1" smtClean="0">
                <a:solidFill>
                  <a:schemeClr val="tx1"/>
                </a:solidFill>
              </a:rPr>
              <a:t>this.rate</a:t>
            </a:r>
            <a:r>
              <a:rPr lang="en-US" altLang="ja-JP" dirty="0" smtClean="0">
                <a:solidFill>
                  <a:schemeClr val="tx1"/>
                </a:solidFill>
              </a:rPr>
              <a:t>;</a:t>
            </a:r>
          </a:p>
          <a:p>
            <a:r>
              <a:rPr kumimoji="1" lang="en-US" altLang="ja-JP" dirty="0" err="1" smtClean="0">
                <a:solidFill>
                  <a:schemeClr val="tx1"/>
                </a:solidFill>
              </a:rPr>
              <a:t>System.out.println</a:t>
            </a:r>
            <a:r>
              <a:rPr kumimoji="1" lang="en-US" altLang="ja-JP" dirty="0" smtClean="0">
                <a:solidFill>
                  <a:schemeClr val="tx1"/>
                </a:solidFill>
              </a:rPr>
              <a:t>(“salary = ”+salary);</a:t>
            </a:r>
          </a:p>
          <a:p>
            <a:r>
              <a:rPr lang="en-US" altLang="ja-JP" dirty="0" err="1" smtClean="0">
                <a:solidFill>
                  <a:schemeClr val="tx1"/>
                </a:solidFill>
              </a:rPr>
              <a:t>employee.setSalary</a:t>
            </a:r>
            <a:r>
              <a:rPr lang="en-US" altLang="ja-JP" dirty="0" smtClean="0">
                <a:solidFill>
                  <a:schemeClr val="tx1"/>
                </a:solidFill>
              </a:rPr>
              <a:t>(</a:t>
            </a:r>
            <a:r>
              <a:rPr lang="en-US" altLang="ja-JP" dirty="0" err="1" smtClean="0">
                <a:solidFill>
                  <a:schemeClr val="tx1"/>
                </a:solidFill>
              </a:rPr>
              <a:t>saraly</a:t>
            </a:r>
            <a:r>
              <a:rPr lang="en-US" altLang="ja-JP" dirty="0" smtClean="0">
                <a:solidFill>
                  <a:schemeClr val="tx1"/>
                </a:solidFill>
              </a:rPr>
              <a:t>);</a:t>
            </a:r>
          </a:p>
        </p:txBody>
      </p:sp>
      <p:sp>
        <p:nvSpPr>
          <p:cNvPr id="7" name="メモ 6"/>
          <p:cNvSpPr/>
          <p:nvPr/>
        </p:nvSpPr>
        <p:spPr>
          <a:xfrm>
            <a:off x="4444655" y="4293096"/>
            <a:ext cx="3871320" cy="13681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rgbClr val="FF0000"/>
                </a:solidFill>
              </a:rPr>
              <a:t>int</a:t>
            </a:r>
            <a:r>
              <a:rPr lang="en-US" altLang="ja-JP" dirty="0" smtClean="0">
                <a:solidFill>
                  <a:schemeClr val="tx1"/>
                </a:solidFill>
              </a:rPr>
              <a:t> salary = </a:t>
            </a:r>
            <a:r>
              <a:rPr lang="en-US" altLang="ja-JP" dirty="0" err="1" smtClean="0">
                <a:solidFill>
                  <a:schemeClr val="tx1"/>
                </a:solidFill>
              </a:rPr>
              <a:t>this.base</a:t>
            </a:r>
            <a:r>
              <a:rPr lang="en-US" altLang="ja-JP" dirty="0" smtClean="0">
                <a:solidFill>
                  <a:schemeClr val="tx1"/>
                </a:solidFill>
              </a:rPr>
              <a:t>*</a:t>
            </a:r>
            <a:r>
              <a:rPr lang="en-US" altLang="ja-JP" dirty="0" err="1" smtClean="0">
                <a:solidFill>
                  <a:schemeClr val="tx1"/>
                </a:solidFill>
              </a:rPr>
              <a:t>this.rate</a:t>
            </a:r>
            <a:r>
              <a:rPr lang="en-US" altLang="ja-JP" dirty="0" smtClean="0">
                <a:solidFill>
                  <a:schemeClr val="tx1"/>
                </a:solidFill>
              </a:rPr>
              <a:t>;</a:t>
            </a:r>
          </a:p>
          <a:p>
            <a:r>
              <a:rPr kumimoji="1" lang="en-US" altLang="ja-JP" dirty="0" err="1" smtClean="0">
                <a:solidFill>
                  <a:schemeClr val="tx1"/>
                </a:solidFill>
              </a:rPr>
              <a:t>System.out.println</a:t>
            </a:r>
            <a:r>
              <a:rPr kumimoji="1" lang="en-US" altLang="ja-JP" dirty="0" smtClean="0">
                <a:solidFill>
                  <a:schemeClr val="tx1"/>
                </a:solidFill>
              </a:rPr>
              <a:t>(“salary = ”+salary);</a:t>
            </a:r>
          </a:p>
          <a:p>
            <a:r>
              <a:rPr lang="en-US" altLang="ja-JP" dirty="0" err="1" smtClean="0">
                <a:solidFill>
                  <a:schemeClr val="tx1"/>
                </a:solidFill>
              </a:rPr>
              <a:t>employee.setSalary</a:t>
            </a:r>
            <a:r>
              <a:rPr lang="en-US" altLang="ja-JP" dirty="0" smtClean="0">
                <a:solidFill>
                  <a:schemeClr val="tx1"/>
                </a:solidFill>
              </a:rPr>
              <a:t>(salary);</a:t>
            </a:r>
          </a:p>
        </p:txBody>
      </p:sp>
      <p:sp>
        <p:nvSpPr>
          <p:cNvPr id="6" name="曲折矢印 5"/>
          <p:cNvSpPr/>
          <p:nvPr/>
        </p:nvSpPr>
        <p:spPr>
          <a:xfrm flipV="1">
            <a:off x="2163722" y="5676688"/>
            <a:ext cx="720080" cy="828092"/>
          </a:xfrm>
          <a:prstGeom prst="ben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9" name="曲折矢印 8"/>
          <p:cNvSpPr/>
          <p:nvPr/>
        </p:nvSpPr>
        <p:spPr>
          <a:xfrm rot="16200000" flipV="1">
            <a:off x="5479820" y="5632963"/>
            <a:ext cx="704639" cy="792088"/>
          </a:xfrm>
          <a:prstGeom prst="ben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8" name="正方形/長方形 7"/>
          <p:cNvSpPr/>
          <p:nvPr/>
        </p:nvSpPr>
        <p:spPr>
          <a:xfrm>
            <a:off x="2883802" y="6075294"/>
            <a:ext cx="2552294" cy="41404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型</a:t>
            </a:r>
            <a:r>
              <a:rPr lang="ja-JP" altLang="en-US" b="1" dirty="0" smtClean="0">
                <a:solidFill>
                  <a:schemeClr val="tx1"/>
                </a:solidFill>
              </a:rPr>
              <a:t>の変更</a:t>
            </a:r>
            <a:endParaRPr kumimoji="1" lang="ja-JP" altLang="en-US" b="1" dirty="0" smtClean="0">
              <a:solidFill>
                <a:schemeClr val="tx1"/>
              </a:solidFill>
            </a:endParaRPr>
          </a:p>
        </p:txBody>
      </p:sp>
    </p:spTree>
    <p:extLst>
      <p:ext uri="{BB962C8B-B14F-4D97-AF65-F5344CB8AC3E}">
        <p14:creationId xmlns:p14="http://schemas.microsoft.com/office/powerpoint/2010/main" val="2916014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クローンペアの位置</a:t>
            </a:r>
            <a:endParaRPr kumimoji="1" lang="ja-JP" altLang="en-US" dirty="0"/>
          </a:p>
        </p:txBody>
      </p:sp>
      <p:sp>
        <p:nvSpPr>
          <p:cNvPr id="3" name="スライド番号プレースホルダー 2"/>
          <p:cNvSpPr>
            <a:spLocks noGrp="1"/>
          </p:cNvSpPr>
          <p:nvPr>
            <p:ph type="sldNum" sz="quarter" idx="12"/>
          </p:nvPr>
        </p:nvSpPr>
        <p:spPr/>
        <p:txBody>
          <a:bodyPr/>
          <a:lstStyle/>
          <a:p>
            <a:fld id="{9A22E84F-3A95-451D-8782-DE8511DF207C}" type="slidenum">
              <a:rPr kumimoji="1" lang="ja-JP" altLang="en-US" smtClean="0">
                <a:solidFill>
                  <a:srgbClr val="464653"/>
                </a:solidFill>
              </a:rPr>
              <a:pPr/>
              <a:t>9</a:t>
            </a:fld>
            <a:endParaRPr kumimoji="1" lang="ja-JP" altLang="en-US" dirty="0">
              <a:solidFill>
                <a:srgbClr val="464653"/>
              </a:solidFill>
            </a:endParaRPr>
          </a:p>
        </p:txBody>
      </p:sp>
      <p:sp>
        <p:nvSpPr>
          <p:cNvPr id="4" name="コンテンツ プレースホルダー 3"/>
          <p:cNvSpPr>
            <a:spLocks noGrp="1"/>
          </p:cNvSpPr>
          <p:nvPr>
            <p:ph sz="quarter" idx="1"/>
          </p:nvPr>
        </p:nvSpPr>
        <p:spPr/>
        <p:txBody>
          <a:bodyPr/>
          <a:lstStyle/>
          <a:p>
            <a:r>
              <a:rPr kumimoji="1" lang="ja-JP" altLang="en-US" dirty="0" smtClean="0"/>
              <a:t>クローンペアの位置が同じクラスなのか，兄弟クラスなのか，継承関係にないクラスなのか</a:t>
            </a:r>
            <a:endParaRPr kumimoji="1" lang="en-US" altLang="ja-JP" dirty="0" smtClean="0"/>
          </a:p>
          <a:p>
            <a:pPr lvl="1"/>
            <a:r>
              <a:rPr lang="ja-JP" altLang="en-US" dirty="0"/>
              <a:t>同じクラスで</a:t>
            </a:r>
            <a:r>
              <a:rPr lang="ja-JP" altLang="en-US" dirty="0" smtClean="0"/>
              <a:t>あれば，メソッドとして抽出</a:t>
            </a:r>
            <a:endParaRPr lang="en-US" altLang="ja-JP" dirty="0" smtClean="0"/>
          </a:p>
          <a:p>
            <a:pPr lvl="1"/>
            <a:r>
              <a:rPr kumimoji="1" lang="ja-JP" altLang="en-US" dirty="0"/>
              <a:t>兄弟クラスで</a:t>
            </a:r>
            <a:r>
              <a:rPr kumimoji="1" lang="ja-JP" altLang="en-US" dirty="0" smtClean="0"/>
              <a:t>あれば，親クラスに引き上げ</a:t>
            </a:r>
            <a:endParaRPr kumimoji="1" lang="en-US" altLang="ja-JP" dirty="0" smtClean="0"/>
          </a:p>
          <a:p>
            <a:pPr lvl="1"/>
            <a:r>
              <a:rPr lang="ja-JP" altLang="en-US" dirty="0"/>
              <a:t>共通</a:t>
            </a:r>
            <a:r>
              <a:rPr lang="ja-JP" altLang="en-US" dirty="0" smtClean="0"/>
              <a:t>の親クラスを持たない無関係なクラスであれば，親クラスを作成</a:t>
            </a:r>
            <a:endParaRPr kumimoji="1" lang="ja-JP" altLang="en-US" dirty="0"/>
          </a:p>
        </p:txBody>
      </p:sp>
      <p:sp>
        <p:nvSpPr>
          <p:cNvPr id="5" name="メモ 4"/>
          <p:cNvSpPr/>
          <p:nvPr/>
        </p:nvSpPr>
        <p:spPr>
          <a:xfrm>
            <a:off x="1509458" y="4797152"/>
            <a:ext cx="936104" cy="1152128"/>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7" name="Freeform 150"/>
          <p:cNvSpPr>
            <a:spLocks/>
          </p:cNvSpPr>
          <p:nvPr/>
        </p:nvSpPr>
        <p:spPr bwMode="auto">
          <a:xfrm>
            <a:off x="1602990" y="4956557"/>
            <a:ext cx="749039" cy="272644"/>
          </a:xfrm>
          <a:custGeom>
            <a:avLst/>
            <a:gdLst>
              <a:gd name="T0" fmla="*/ 0 w 363"/>
              <a:gd name="T1" fmla="*/ 0 h 181"/>
              <a:gd name="T2" fmla="*/ 363 w 363"/>
              <a:gd name="T3" fmla="*/ 0 h 181"/>
              <a:gd name="T4" fmla="*/ 363 w 363"/>
              <a:gd name="T5" fmla="*/ 90 h 181"/>
              <a:gd name="T6" fmla="*/ 272 w 363"/>
              <a:gd name="T7" fmla="*/ 90 h 181"/>
              <a:gd name="T8" fmla="*/ 272 w 363"/>
              <a:gd name="T9" fmla="*/ 181 h 181"/>
              <a:gd name="T10" fmla="*/ 0 w 363"/>
              <a:gd name="T11" fmla="*/ 181 h 181"/>
              <a:gd name="T12" fmla="*/ 0 w 363"/>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363" h="181">
                <a:moveTo>
                  <a:pt x="0" y="0"/>
                </a:moveTo>
                <a:lnTo>
                  <a:pt x="363" y="0"/>
                </a:lnTo>
                <a:lnTo>
                  <a:pt x="363" y="90"/>
                </a:lnTo>
                <a:lnTo>
                  <a:pt x="272" y="90"/>
                </a:lnTo>
                <a:lnTo>
                  <a:pt x="272" y="181"/>
                </a:lnTo>
                <a:lnTo>
                  <a:pt x="0" y="181"/>
                </a:lnTo>
                <a:lnTo>
                  <a:pt x="0" y="0"/>
                </a:lnTo>
                <a:close/>
              </a:path>
            </a:pathLst>
          </a:custGeom>
          <a:solidFill>
            <a:srgbClr val="99CC00"/>
          </a:solid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Freeform 150"/>
          <p:cNvSpPr>
            <a:spLocks/>
          </p:cNvSpPr>
          <p:nvPr/>
        </p:nvSpPr>
        <p:spPr bwMode="auto">
          <a:xfrm>
            <a:off x="1602990" y="5387616"/>
            <a:ext cx="749039" cy="272644"/>
          </a:xfrm>
          <a:custGeom>
            <a:avLst/>
            <a:gdLst>
              <a:gd name="T0" fmla="*/ 0 w 363"/>
              <a:gd name="T1" fmla="*/ 0 h 181"/>
              <a:gd name="T2" fmla="*/ 363 w 363"/>
              <a:gd name="T3" fmla="*/ 0 h 181"/>
              <a:gd name="T4" fmla="*/ 363 w 363"/>
              <a:gd name="T5" fmla="*/ 90 h 181"/>
              <a:gd name="T6" fmla="*/ 272 w 363"/>
              <a:gd name="T7" fmla="*/ 90 h 181"/>
              <a:gd name="T8" fmla="*/ 272 w 363"/>
              <a:gd name="T9" fmla="*/ 181 h 181"/>
              <a:gd name="T10" fmla="*/ 0 w 363"/>
              <a:gd name="T11" fmla="*/ 181 h 181"/>
              <a:gd name="T12" fmla="*/ 0 w 363"/>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363" h="181">
                <a:moveTo>
                  <a:pt x="0" y="0"/>
                </a:moveTo>
                <a:lnTo>
                  <a:pt x="363" y="0"/>
                </a:lnTo>
                <a:lnTo>
                  <a:pt x="363" y="90"/>
                </a:lnTo>
                <a:lnTo>
                  <a:pt x="272" y="90"/>
                </a:lnTo>
                <a:lnTo>
                  <a:pt x="272" y="181"/>
                </a:lnTo>
                <a:lnTo>
                  <a:pt x="0" y="181"/>
                </a:lnTo>
                <a:lnTo>
                  <a:pt x="0" y="0"/>
                </a:lnTo>
                <a:close/>
              </a:path>
            </a:pathLst>
          </a:custGeom>
          <a:solidFill>
            <a:srgbClr val="99CC00"/>
          </a:solid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メモ 8"/>
          <p:cNvSpPr/>
          <p:nvPr/>
        </p:nvSpPr>
        <p:spPr>
          <a:xfrm>
            <a:off x="3059832" y="4783503"/>
            <a:ext cx="936104" cy="1152128"/>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Freeform 150"/>
          <p:cNvSpPr>
            <a:spLocks/>
          </p:cNvSpPr>
          <p:nvPr/>
        </p:nvSpPr>
        <p:spPr bwMode="auto">
          <a:xfrm>
            <a:off x="3153364" y="4962572"/>
            <a:ext cx="749039" cy="272644"/>
          </a:xfrm>
          <a:custGeom>
            <a:avLst/>
            <a:gdLst>
              <a:gd name="T0" fmla="*/ 0 w 363"/>
              <a:gd name="T1" fmla="*/ 0 h 181"/>
              <a:gd name="T2" fmla="*/ 363 w 363"/>
              <a:gd name="T3" fmla="*/ 0 h 181"/>
              <a:gd name="T4" fmla="*/ 363 w 363"/>
              <a:gd name="T5" fmla="*/ 90 h 181"/>
              <a:gd name="T6" fmla="*/ 272 w 363"/>
              <a:gd name="T7" fmla="*/ 90 h 181"/>
              <a:gd name="T8" fmla="*/ 272 w 363"/>
              <a:gd name="T9" fmla="*/ 181 h 181"/>
              <a:gd name="T10" fmla="*/ 0 w 363"/>
              <a:gd name="T11" fmla="*/ 181 h 181"/>
              <a:gd name="T12" fmla="*/ 0 w 363"/>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363" h="181">
                <a:moveTo>
                  <a:pt x="0" y="0"/>
                </a:moveTo>
                <a:lnTo>
                  <a:pt x="363" y="0"/>
                </a:lnTo>
                <a:lnTo>
                  <a:pt x="363" y="90"/>
                </a:lnTo>
                <a:lnTo>
                  <a:pt x="272" y="90"/>
                </a:lnTo>
                <a:lnTo>
                  <a:pt x="272" y="181"/>
                </a:lnTo>
                <a:lnTo>
                  <a:pt x="0" y="181"/>
                </a:lnTo>
                <a:lnTo>
                  <a:pt x="0" y="0"/>
                </a:lnTo>
                <a:close/>
              </a:path>
            </a:pathLst>
          </a:custGeom>
          <a:solidFill>
            <a:srgbClr val="99CC00"/>
          </a:solid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メモ 10"/>
          <p:cNvSpPr/>
          <p:nvPr/>
        </p:nvSpPr>
        <p:spPr>
          <a:xfrm>
            <a:off x="6012160" y="4783503"/>
            <a:ext cx="936104" cy="1152128"/>
          </a:xfrm>
          <a:prstGeom prst="foldedCorner">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 name="Freeform 150"/>
          <p:cNvSpPr>
            <a:spLocks/>
          </p:cNvSpPr>
          <p:nvPr/>
        </p:nvSpPr>
        <p:spPr bwMode="auto">
          <a:xfrm>
            <a:off x="6105692" y="4923184"/>
            <a:ext cx="749039" cy="272644"/>
          </a:xfrm>
          <a:custGeom>
            <a:avLst/>
            <a:gdLst>
              <a:gd name="T0" fmla="*/ 0 w 363"/>
              <a:gd name="T1" fmla="*/ 0 h 181"/>
              <a:gd name="T2" fmla="*/ 363 w 363"/>
              <a:gd name="T3" fmla="*/ 0 h 181"/>
              <a:gd name="T4" fmla="*/ 363 w 363"/>
              <a:gd name="T5" fmla="*/ 90 h 181"/>
              <a:gd name="T6" fmla="*/ 272 w 363"/>
              <a:gd name="T7" fmla="*/ 90 h 181"/>
              <a:gd name="T8" fmla="*/ 272 w 363"/>
              <a:gd name="T9" fmla="*/ 181 h 181"/>
              <a:gd name="T10" fmla="*/ 0 w 363"/>
              <a:gd name="T11" fmla="*/ 181 h 181"/>
              <a:gd name="T12" fmla="*/ 0 w 363"/>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363" h="181">
                <a:moveTo>
                  <a:pt x="0" y="0"/>
                </a:moveTo>
                <a:lnTo>
                  <a:pt x="363" y="0"/>
                </a:lnTo>
                <a:lnTo>
                  <a:pt x="363" y="90"/>
                </a:lnTo>
                <a:lnTo>
                  <a:pt x="272" y="90"/>
                </a:lnTo>
                <a:lnTo>
                  <a:pt x="272" y="181"/>
                </a:lnTo>
                <a:lnTo>
                  <a:pt x="0" y="181"/>
                </a:lnTo>
                <a:lnTo>
                  <a:pt x="0" y="0"/>
                </a:lnTo>
                <a:close/>
              </a:path>
            </a:pathLst>
          </a:custGeom>
          <a:solidFill>
            <a:srgbClr val="99CC00"/>
          </a:solid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4" name="直線コネクタ 13"/>
          <p:cNvCxnSpPr>
            <a:stCxn id="5" idx="0"/>
          </p:cNvCxnSpPr>
          <p:nvPr/>
        </p:nvCxnSpPr>
        <p:spPr>
          <a:xfrm flipV="1">
            <a:off x="1977510" y="4365104"/>
            <a:ext cx="0"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1977510" y="4365104"/>
            <a:ext cx="15503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9" idx="0"/>
          </p:cNvCxnSpPr>
          <p:nvPr/>
        </p:nvCxnSpPr>
        <p:spPr>
          <a:xfrm flipV="1">
            <a:off x="3527884" y="4365104"/>
            <a:ext cx="0" cy="418399"/>
          </a:xfrm>
          <a:prstGeom prst="line">
            <a:avLst/>
          </a:prstGeom>
        </p:spPr>
        <p:style>
          <a:lnRef idx="1">
            <a:schemeClr val="accent1"/>
          </a:lnRef>
          <a:fillRef idx="0">
            <a:schemeClr val="accent1"/>
          </a:fillRef>
          <a:effectRef idx="0">
            <a:schemeClr val="accent1"/>
          </a:effectRef>
          <a:fontRef idx="minor">
            <a:schemeClr val="tx1"/>
          </a:fontRef>
        </p:style>
      </p:cxnSp>
      <p:sp>
        <p:nvSpPr>
          <p:cNvPr id="19" name="メモ 18"/>
          <p:cNvSpPr/>
          <p:nvPr/>
        </p:nvSpPr>
        <p:spPr>
          <a:xfrm>
            <a:off x="2164770" y="3432029"/>
            <a:ext cx="1175854" cy="576064"/>
          </a:xfrm>
          <a:prstGeom prst="foldedCorner">
            <a:avLst>
              <a:gd name="adj" fmla="val 44829"/>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cxnSp>
        <p:nvCxnSpPr>
          <p:cNvPr id="21" name="直線コネクタ 20"/>
          <p:cNvCxnSpPr>
            <a:stCxn id="19" idx="2"/>
          </p:cNvCxnSpPr>
          <p:nvPr/>
        </p:nvCxnSpPr>
        <p:spPr>
          <a:xfrm>
            <a:off x="2752697" y="4008093"/>
            <a:ext cx="0" cy="357011"/>
          </a:xfrm>
          <a:prstGeom prst="line">
            <a:avLst/>
          </a:prstGeom>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0" y="3746089"/>
            <a:ext cx="1728192" cy="929279"/>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同じクラスに存在</a:t>
            </a:r>
          </a:p>
        </p:txBody>
      </p:sp>
      <p:sp>
        <p:nvSpPr>
          <p:cNvPr id="24" name="円/楕円 23"/>
          <p:cNvSpPr/>
          <p:nvPr/>
        </p:nvSpPr>
        <p:spPr>
          <a:xfrm>
            <a:off x="3595567" y="3746089"/>
            <a:ext cx="1728192" cy="929279"/>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兄弟</a:t>
            </a:r>
            <a:r>
              <a:rPr kumimoji="1" lang="ja-JP" altLang="en-US" b="1" dirty="0" smtClean="0">
                <a:solidFill>
                  <a:schemeClr val="tx1"/>
                </a:solidFill>
              </a:rPr>
              <a:t>クラスに存在</a:t>
            </a:r>
          </a:p>
        </p:txBody>
      </p:sp>
      <p:sp>
        <p:nvSpPr>
          <p:cNvPr id="25" name="円/楕円 24"/>
          <p:cNvSpPr/>
          <p:nvPr/>
        </p:nvSpPr>
        <p:spPr>
          <a:xfrm>
            <a:off x="6372200" y="3645024"/>
            <a:ext cx="2160240" cy="11521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継承関係</a:t>
            </a:r>
            <a:r>
              <a:rPr lang="ja-JP" altLang="en-US" b="1" dirty="0" smtClean="0">
                <a:solidFill>
                  <a:schemeClr val="tx1"/>
                </a:solidFill>
              </a:rPr>
              <a:t>に</a:t>
            </a:r>
            <a:endParaRPr lang="en-US" altLang="ja-JP" b="1" dirty="0" smtClean="0">
              <a:solidFill>
                <a:schemeClr val="tx1"/>
              </a:solidFill>
            </a:endParaRPr>
          </a:p>
          <a:p>
            <a:pPr algn="ctr"/>
            <a:r>
              <a:rPr lang="ja-JP" altLang="en-US" b="1" dirty="0" smtClean="0">
                <a:solidFill>
                  <a:schemeClr val="tx1"/>
                </a:solidFill>
              </a:rPr>
              <a:t>ない</a:t>
            </a:r>
            <a:r>
              <a:rPr kumimoji="1" lang="ja-JP" altLang="en-US" b="1" dirty="0" smtClean="0">
                <a:solidFill>
                  <a:schemeClr val="tx1"/>
                </a:solidFill>
              </a:rPr>
              <a:t>クラスに存在</a:t>
            </a:r>
          </a:p>
        </p:txBody>
      </p:sp>
    </p:spTree>
    <p:extLst>
      <p:ext uri="{BB962C8B-B14F-4D97-AF65-F5344CB8AC3E}">
        <p14:creationId xmlns:p14="http://schemas.microsoft.com/office/powerpoint/2010/main" val="36948095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solidFill>
          <a:schemeClr val="bg2">
            <a:lumMod val="90000"/>
          </a:schemeClr>
        </a:solidFill>
      </a:spPr>
      <a:bodyPr rtlCol="0" anchor="ctr"/>
      <a:lstStyle>
        <a:defPPr algn="ct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51022</TotalTime>
  <Words>3759</Words>
  <Application>Microsoft Office PowerPoint</Application>
  <PresentationFormat>画面に合わせる (4:3)</PresentationFormat>
  <Paragraphs>1394</Paragraphs>
  <Slides>70</Slides>
  <Notes>42</Notes>
  <HiddenSlides>39</HiddenSlides>
  <MMClips>0</MMClips>
  <ScaleCrop>false</ScaleCrop>
  <HeadingPairs>
    <vt:vector size="4" baseType="variant">
      <vt:variant>
        <vt:lpstr>テーマ</vt:lpstr>
      </vt:variant>
      <vt:variant>
        <vt:i4>1</vt:i4>
      </vt:variant>
      <vt:variant>
        <vt:lpstr>スライド タイトル</vt:lpstr>
      </vt:variant>
      <vt:variant>
        <vt:i4>70</vt:i4>
      </vt:variant>
    </vt:vector>
  </HeadingPairs>
  <TitlesOfParts>
    <vt:vector size="71" baseType="lpstr">
      <vt:lpstr>1_アース</vt:lpstr>
      <vt:lpstr>コードクローンの特徴に基づく メソッド引き上げリファクタリングパターンの提案</vt:lpstr>
      <vt:lpstr>コードクローン </vt:lpstr>
      <vt:lpstr>リファクタリングパターン</vt:lpstr>
      <vt:lpstr>Fowlerのパターンの例</vt:lpstr>
      <vt:lpstr>既存のパターンの問題点</vt:lpstr>
      <vt:lpstr>コードクローンの分類</vt:lpstr>
      <vt:lpstr>クローンペアの差異</vt:lpstr>
      <vt:lpstr>クローンペアの差異</vt:lpstr>
      <vt:lpstr>クローンペアの位置</vt:lpstr>
      <vt:lpstr>メソッド抽出の際に必要となるオブジェクトの種類</vt:lpstr>
      <vt:lpstr>メソッド抽出の際に必要となる戻り値の数</vt:lpstr>
      <vt:lpstr>コードクローンの分類と詳細化</vt:lpstr>
      <vt:lpstr>本研究の提案内容</vt:lpstr>
      <vt:lpstr>提案したパターン</vt:lpstr>
      <vt:lpstr>PowerPoint プレゼンテーション</vt:lpstr>
      <vt:lpstr>PowerPoint プレゼンテーション</vt:lpstr>
      <vt:lpstr>PowerPoint プレゼンテーション</vt:lpstr>
      <vt:lpstr>手順1-1:　メソッドの宣言，コンパイル</vt:lpstr>
      <vt:lpstr>手順1-1:　メソッドの宣言，コンパイル</vt:lpstr>
      <vt:lpstr>PowerPoint プレゼンテーション</vt:lpstr>
      <vt:lpstr>手順1-2:　クローン部の引き上げ</vt:lpstr>
      <vt:lpstr>PowerPoint プレゼンテーション</vt:lpstr>
      <vt:lpstr>手順1-3:クローン部の差異以外の変数，オブジェクトの引数を用意する</vt:lpstr>
      <vt:lpstr>PowerPoint プレゼンテーション</vt:lpstr>
      <vt:lpstr>手順1-4:戻り値があるならreturn文を追加し，メソッドの型を戻り値の型にする</vt:lpstr>
      <vt:lpstr>PowerPoint プレゼンテーション</vt:lpstr>
      <vt:lpstr>手順1-5:差異のための引数を作成し， 差異を引数で置き換える</vt:lpstr>
      <vt:lpstr>PowerPoint プレゼンテーション</vt:lpstr>
      <vt:lpstr>PowerPoint プレゼンテーション</vt:lpstr>
      <vt:lpstr>手順2:元の子クラスのクローン部を取り除き，メソッド呼び出しを追加する</vt:lpstr>
      <vt:lpstr>実験概要</vt:lpstr>
      <vt:lpstr>実験の結果(1/3)</vt:lpstr>
      <vt:lpstr>実験の結果(2/3)</vt:lpstr>
      <vt:lpstr>実験の結果(3/3)</vt:lpstr>
      <vt:lpstr>まとめと今後の課題 </vt:lpstr>
      <vt:lpstr>PowerPoint プレゼンテーション</vt:lpstr>
      <vt:lpstr>考察</vt:lpstr>
      <vt:lpstr>本研究の提案内容</vt:lpstr>
      <vt:lpstr>本研究の提案内容</vt:lpstr>
      <vt:lpstr>実験について</vt:lpstr>
      <vt:lpstr>適用実験の流れ</vt:lpstr>
      <vt:lpstr>実験の評価</vt:lpstr>
      <vt:lpstr>クローン部の長さ</vt:lpstr>
      <vt:lpstr>制御構造要素の有無</vt:lpstr>
      <vt:lpstr>instanceof演算子の有無</vt:lpstr>
      <vt:lpstr>本研究の提案内容</vt:lpstr>
      <vt:lpstr>本研究の提案内容</vt:lpstr>
      <vt:lpstr>適用実験の結果(1/2)</vt:lpstr>
      <vt:lpstr>実験にかかった時間</vt:lpstr>
      <vt:lpstr>想定質問</vt:lpstr>
      <vt:lpstr>PowerPoint プレゼンテーション</vt:lpstr>
      <vt:lpstr>PowerPoint プレゼンテーション</vt:lpstr>
      <vt:lpstr>手順1-1:　メソッドの宣言，コンパイル</vt:lpstr>
      <vt:lpstr>手順1-1:　メソッドの宣言，コンパイル</vt:lpstr>
      <vt:lpstr>PowerPoint プレゼンテーション</vt:lpstr>
      <vt:lpstr>手順1-2:クローン部の引き上げ</vt:lpstr>
      <vt:lpstr>手順1-2:クローン部の引き上げ</vt:lpstr>
      <vt:lpstr>PowerPoint プレゼンテーション</vt:lpstr>
      <vt:lpstr>手順1-3:クローン部の差異以外の変数，オブジェクトの引数を用意する</vt:lpstr>
      <vt:lpstr>手順1-3:クローン部の差異以外の変数，オブジェクトの引数を用意する</vt:lpstr>
      <vt:lpstr>PowerPoint プレゼンテーション</vt:lpstr>
      <vt:lpstr>手順1-4:戻り値があるならオブジェクトのreturnを追加し，メソッドの型を戻り値の型にする</vt:lpstr>
      <vt:lpstr>手順1-4:戻り値があるならオブジェクトのreturnを追加し，メソッドの型を戻り値の型にする</vt:lpstr>
      <vt:lpstr>PowerPoint プレゼンテーション</vt:lpstr>
      <vt:lpstr>手順1-5:差異のための引数を作成し，差異を引数で置き換える</vt:lpstr>
      <vt:lpstr>手順1-5:差異のための引数を作成し，差異を引数で置き換える</vt:lpstr>
      <vt:lpstr>PowerPoint プレゼンテーション</vt:lpstr>
      <vt:lpstr>手順2:元の子クラスのクローン部を取り除き，メソッド呼び出しを追加する</vt:lpstr>
      <vt:lpstr>実験の流れ</vt:lpstr>
      <vt:lpstr>実験の結果(2/2)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CC発生時におけるリファクタリングのデザインパターン（適当）</dc:title>
  <dc:creator>k-yosiok</dc:creator>
  <cp:lastModifiedBy>k-yosiok</cp:lastModifiedBy>
  <cp:revision>231</cp:revision>
  <cp:lastPrinted>2011-07-19T05:33:50Z</cp:lastPrinted>
  <dcterms:created xsi:type="dcterms:W3CDTF">2010-06-22T23:25:00Z</dcterms:created>
  <dcterms:modified xsi:type="dcterms:W3CDTF">2011-07-21T07:10:14Z</dcterms:modified>
</cp:coreProperties>
</file>