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54"/>
  </p:notesMasterIdLst>
  <p:handoutMasterIdLst>
    <p:handoutMasterId r:id="rId55"/>
  </p:handoutMasterIdLst>
  <p:sldIdLst>
    <p:sldId id="256" r:id="rId2"/>
    <p:sldId id="315" r:id="rId3"/>
    <p:sldId id="286" r:id="rId4"/>
    <p:sldId id="336" r:id="rId5"/>
    <p:sldId id="325" r:id="rId6"/>
    <p:sldId id="290" r:id="rId7"/>
    <p:sldId id="357" r:id="rId8"/>
    <p:sldId id="291" r:id="rId9"/>
    <p:sldId id="259" r:id="rId10"/>
    <p:sldId id="287" r:id="rId11"/>
    <p:sldId id="349" r:id="rId12"/>
    <p:sldId id="301" r:id="rId13"/>
    <p:sldId id="333" r:id="rId14"/>
    <p:sldId id="316" r:id="rId15"/>
    <p:sldId id="334" r:id="rId16"/>
    <p:sldId id="294" r:id="rId17"/>
    <p:sldId id="361" r:id="rId18"/>
    <p:sldId id="360" r:id="rId19"/>
    <p:sldId id="322" r:id="rId20"/>
    <p:sldId id="347" r:id="rId21"/>
    <p:sldId id="350" r:id="rId22"/>
    <p:sldId id="346" r:id="rId23"/>
    <p:sldId id="351" r:id="rId24"/>
    <p:sldId id="345" r:id="rId25"/>
    <p:sldId id="352" r:id="rId26"/>
    <p:sldId id="344" r:id="rId27"/>
    <p:sldId id="353" r:id="rId28"/>
    <p:sldId id="343" r:id="rId29"/>
    <p:sldId id="354" r:id="rId30"/>
    <p:sldId id="342" r:id="rId31"/>
    <p:sldId id="335" r:id="rId32"/>
    <p:sldId id="309" r:id="rId33"/>
    <p:sldId id="337" r:id="rId34"/>
    <p:sldId id="323" r:id="rId35"/>
    <p:sldId id="324" r:id="rId36"/>
    <p:sldId id="359" r:id="rId37"/>
    <p:sldId id="317" r:id="rId38"/>
    <p:sldId id="348" r:id="rId39"/>
    <p:sldId id="308" r:id="rId40"/>
    <p:sldId id="303" r:id="rId41"/>
    <p:sldId id="326" r:id="rId42"/>
    <p:sldId id="288" r:id="rId43"/>
    <p:sldId id="289" r:id="rId44"/>
    <p:sldId id="313" r:id="rId45"/>
    <p:sldId id="314" r:id="rId46"/>
    <p:sldId id="298" r:id="rId47"/>
    <p:sldId id="299" r:id="rId48"/>
    <p:sldId id="300" r:id="rId49"/>
    <p:sldId id="302" r:id="rId50"/>
    <p:sldId id="305" r:id="rId51"/>
    <p:sldId id="304" r:id="rId52"/>
    <p:sldId id="306" r:id="rId53"/>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4035D"/>
    <a:srgbClr val="5C04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2" autoAdjust="0"/>
    <p:restoredTop sz="77195" autoAdjust="0"/>
  </p:normalViewPr>
  <p:slideViewPr>
    <p:cSldViewPr>
      <p:cViewPr varScale="1">
        <p:scale>
          <a:sx n="59" d="100"/>
          <a:sy n="59" d="100"/>
        </p:scale>
        <p:origin x="-1458"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54450" y="0"/>
            <a:ext cx="2949575" cy="496888"/>
          </a:xfrm>
          <a:prstGeom prst="rect">
            <a:avLst/>
          </a:prstGeom>
        </p:spPr>
        <p:txBody>
          <a:bodyPr vert="horz" lIns="91440" tIns="45720" rIns="91440" bIns="45720" rtlCol="0"/>
          <a:lstStyle>
            <a:lvl1pPr algn="r">
              <a:defRPr sz="1200"/>
            </a:lvl1pPr>
          </a:lstStyle>
          <a:p>
            <a:fld id="{5D8CD14F-F285-4228-A9E0-4D92EFC580E7}" type="datetimeFigureOut">
              <a:rPr kumimoji="1" lang="ja-JP" altLang="en-US" smtClean="0"/>
              <a:pPr/>
              <a:t>2011/7/21</a:t>
            </a:fld>
            <a:endParaRPr kumimoji="1" lang="ja-JP" altLang="en-US"/>
          </a:p>
        </p:txBody>
      </p:sp>
      <p:sp>
        <p:nvSpPr>
          <p:cNvPr id="4" name="フッター プレースホルダ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54450" y="9440863"/>
            <a:ext cx="2949575" cy="496887"/>
          </a:xfrm>
          <a:prstGeom prst="rect">
            <a:avLst/>
          </a:prstGeom>
        </p:spPr>
        <p:txBody>
          <a:bodyPr vert="horz" lIns="91440" tIns="45720" rIns="91440" bIns="45720" rtlCol="0" anchor="b"/>
          <a:lstStyle>
            <a:lvl1pPr algn="r">
              <a:defRPr sz="1200"/>
            </a:lvl1pPr>
          </a:lstStyle>
          <a:p>
            <a:fld id="{A05EFA57-D3E3-434E-90B1-A5FE94835FD7}" type="slidenum">
              <a:rPr kumimoji="1" lang="ja-JP" altLang="en-US" smtClean="0"/>
              <a:pPr/>
              <a:t>‹#›</a:t>
            </a:fld>
            <a:endParaRPr kumimoji="1" lang="ja-JP" altLang="en-US"/>
          </a:p>
        </p:txBody>
      </p:sp>
    </p:spTree>
    <p:extLst>
      <p:ext uri="{BB962C8B-B14F-4D97-AF65-F5344CB8AC3E}">
        <p14:creationId xmlns:p14="http://schemas.microsoft.com/office/powerpoint/2010/main" val="33403653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942A7A4F-F86D-4975-B7EB-9FA703F748F9}" type="datetimeFigureOut">
              <a:rPr kumimoji="1" lang="ja-JP" altLang="en-US" smtClean="0"/>
              <a:pPr/>
              <a:t>2011/7/21</a:t>
            </a:fld>
            <a:endParaRPr kumimoji="1" lang="ja-JP" altLang="en-US"/>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562" y="4721186"/>
            <a:ext cx="5444490" cy="44727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929249AE-22E7-477C-B29B-BA3D50FFC4A9}" type="slidenum">
              <a:rPr kumimoji="1" lang="ja-JP" altLang="en-US" smtClean="0"/>
              <a:pPr/>
              <a:t>‹#›</a:t>
            </a:fld>
            <a:endParaRPr kumimoji="1" lang="ja-JP" altLang="en-US"/>
          </a:p>
        </p:txBody>
      </p:sp>
    </p:spTree>
    <p:extLst>
      <p:ext uri="{BB962C8B-B14F-4D97-AF65-F5344CB8AC3E}">
        <p14:creationId xmlns:p14="http://schemas.microsoft.com/office/powerpoint/2010/main" val="232109344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929249AE-22E7-477C-B29B-BA3D50FFC4A9}" type="slidenum">
              <a:rPr kumimoji="1" lang="ja-JP" altLang="en-US" smtClean="0"/>
              <a:pPr/>
              <a:t>1</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929249AE-22E7-477C-B29B-BA3D50FFC4A9}" type="slidenum">
              <a:rPr kumimoji="1" lang="ja-JP" altLang="en-US" smtClean="0"/>
              <a:pPr/>
              <a:t>12</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2</a:t>
            </a:r>
            <a:r>
              <a:rPr kumimoji="1" lang="ja-JP" altLang="en-US" dirty="0" smtClean="0"/>
              <a:t>　クローン検出</a:t>
            </a:r>
            <a:endParaRPr kumimoji="1" lang="en-US" altLang="ja-JP" dirty="0" smtClean="0"/>
          </a:p>
          <a:p>
            <a:r>
              <a:rPr kumimoji="1" lang="en-US" altLang="ja-JP" dirty="0" smtClean="0"/>
              <a:t>3</a:t>
            </a:r>
            <a:r>
              <a:rPr kumimoji="1" lang="ja-JP" altLang="en-US" dirty="0" smtClean="0"/>
              <a:t>　比較</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929249AE-22E7-477C-B29B-BA3D50FFC4A9}" type="slidenum">
              <a:rPr kumimoji="1" lang="ja-JP" altLang="en-US" smtClean="0"/>
              <a:pPr/>
              <a:t>13</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2</a:t>
            </a:r>
            <a:r>
              <a:rPr kumimoji="1" lang="ja-JP" altLang="en-US" dirty="0" smtClean="0"/>
              <a:t>　クローン検出</a:t>
            </a:r>
            <a:endParaRPr kumimoji="1" lang="en-US" altLang="ja-JP" dirty="0" smtClean="0"/>
          </a:p>
          <a:p>
            <a:r>
              <a:rPr kumimoji="1" lang="en-US" altLang="ja-JP" dirty="0" smtClean="0"/>
              <a:t>3</a:t>
            </a:r>
            <a:r>
              <a:rPr kumimoji="1" lang="ja-JP" altLang="en-US" dirty="0" smtClean="0"/>
              <a:t>　比較</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929249AE-22E7-477C-B29B-BA3D50FFC4A9}" type="slidenum">
              <a:rPr kumimoji="1" lang="ja-JP" altLang="en-US" smtClean="0"/>
              <a:pPr/>
              <a:t>15</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「対応する位置にある識別子」があること，「名前の対応関係」と「種別の対応関係」を区別しないと説明は難しい</a:t>
            </a:r>
            <a:endParaRPr kumimoji="1" lang="ja-JP" altLang="en-US" dirty="0"/>
          </a:p>
        </p:txBody>
      </p:sp>
      <p:sp>
        <p:nvSpPr>
          <p:cNvPr id="4" name="スライド番号プレースホルダー 3"/>
          <p:cNvSpPr>
            <a:spLocks noGrp="1"/>
          </p:cNvSpPr>
          <p:nvPr>
            <p:ph type="sldNum" sz="quarter" idx="10"/>
          </p:nvPr>
        </p:nvSpPr>
        <p:spPr/>
        <p:txBody>
          <a:bodyPr/>
          <a:lstStyle/>
          <a:p>
            <a:fld id="{929249AE-22E7-477C-B29B-BA3D50FFC4A9}" type="slidenum">
              <a:rPr kumimoji="1" lang="ja-JP" altLang="en-US" smtClean="0"/>
              <a:pPr/>
              <a:t>16</a:t>
            </a:fld>
            <a:endParaRPr kumimoji="1" lang="ja-JP" altLang="en-US"/>
          </a:p>
        </p:txBody>
      </p:sp>
    </p:spTree>
    <p:extLst>
      <p:ext uri="{BB962C8B-B14F-4D97-AF65-F5344CB8AC3E}">
        <p14:creationId xmlns:p14="http://schemas.microsoft.com/office/powerpoint/2010/main" val="18063742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「対応する位置にある識別子」があること，「名前の対応関係」と「種別の対応関係」を区別しないと説明は難しい</a:t>
            </a:r>
            <a:endParaRPr kumimoji="1" lang="ja-JP" altLang="en-US" dirty="0"/>
          </a:p>
        </p:txBody>
      </p:sp>
      <p:sp>
        <p:nvSpPr>
          <p:cNvPr id="4" name="スライド番号プレースホルダー 3"/>
          <p:cNvSpPr>
            <a:spLocks noGrp="1"/>
          </p:cNvSpPr>
          <p:nvPr>
            <p:ph type="sldNum" sz="quarter" idx="10"/>
          </p:nvPr>
        </p:nvSpPr>
        <p:spPr/>
        <p:txBody>
          <a:bodyPr/>
          <a:lstStyle/>
          <a:p>
            <a:fld id="{929249AE-22E7-477C-B29B-BA3D50FFC4A9}" type="slidenum">
              <a:rPr kumimoji="1" lang="ja-JP" altLang="en-US" smtClean="0"/>
              <a:pPr/>
              <a:t>18</a:t>
            </a:fld>
            <a:endParaRPr kumimoji="1" lang="ja-JP" altLang="en-US"/>
          </a:p>
        </p:txBody>
      </p:sp>
    </p:spTree>
    <p:extLst>
      <p:ext uri="{BB962C8B-B14F-4D97-AF65-F5344CB8AC3E}">
        <p14:creationId xmlns:p14="http://schemas.microsoft.com/office/powerpoint/2010/main" val="18063742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・１対１対応の例が間違い．</a:t>
            </a:r>
            <a:r>
              <a:rPr kumimoji="1" lang="en-US" altLang="ja-JP" dirty="0" smtClean="0"/>
              <a:t>a-d-h</a:t>
            </a:r>
            <a:r>
              <a:rPr kumimoji="1" lang="en-US" altLang="ja-JP" baseline="0" dirty="0" smtClean="0"/>
              <a:t> </a:t>
            </a:r>
            <a:r>
              <a:rPr kumimoji="1" lang="ja-JP" altLang="en-US" baseline="0" dirty="0" smtClean="0"/>
              <a:t>の対応関係のはず</a:t>
            </a:r>
            <a:endParaRPr kumimoji="1" lang="en-US" altLang="ja-JP" dirty="0" smtClean="0"/>
          </a:p>
          <a:p>
            <a:r>
              <a:rPr kumimoji="1" lang="ja-JP" altLang="en-US" dirty="0" smtClean="0"/>
              <a:t>・字を大きく</a:t>
            </a:r>
            <a:r>
              <a:rPr kumimoji="1" lang="ja-JP" altLang="en-US" baseline="0" dirty="0" smtClean="0"/>
              <a:t> </a:t>
            </a:r>
            <a:r>
              <a:rPr kumimoji="1" lang="en-US" altLang="ja-JP" baseline="0" dirty="0" smtClean="0"/>
              <a:t>[</a:t>
            </a:r>
            <a:r>
              <a:rPr kumimoji="1" lang="ja-JP" altLang="en-US" baseline="0" dirty="0" smtClean="0"/>
              <a:t>このままだと遠くからはまったく見えない</a:t>
            </a:r>
            <a:r>
              <a:rPr kumimoji="1" lang="en-US" altLang="ja-JP" baseline="0" dirty="0" smtClean="0"/>
              <a:t>]</a:t>
            </a:r>
            <a:endParaRPr kumimoji="1" lang="ja-JP" altLang="en-US" dirty="0"/>
          </a:p>
        </p:txBody>
      </p:sp>
      <p:sp>
        <p:nvSpPr>
          <p:cNvPr id="4" name="スライド番号プレースホルダー 3"/>
          <p:cNvSpPr>
            <a:spLocks noGrp="1"/>
          </p:cNvSpPr>
          <p:nvPr>
            <p:ph type="sldNum" sz="quarter" idx="10"/>
          </p:nvPr>
        </p:nvSpPr>
        <p:spPr/>
        <p:txBody>
          <a:bodyPr/>
          <a:lstStyle/>
          <a:p>
            <a:fld id="{929249AE-22E7-477C-B29B-BA3D50FFC4A9}" type="slidenum">
              <a:rPr kumimoji="1" lang="ja-JP" altLang="en-US" smtClean="0"/>
              <a:pPr/>
              <a:t>19</a:t>
            </a:fld>
            <a:endParaRPr kumimoji="1" lang="ja-JP" altLang="en-US"/>
          </a:p>
        </p:txBody>
      </p:sp>
    </p:spTree>
    <p:extLst>
      <p:ext uri="{BB962C8B-B14F-4D97-AF65-F5344CB8AC3E}">
        <p14:creationId xmlns:p14="http://schemas.microsoft.com/office/powerpoint/2010/main" val="4112984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・１対１対応の例が間違い．</a:t>
            </a:r>
            <a:r>
              <a:rPr kumimoji="1" lang="en-US" altLang="ja-JP" dirty="0" smtClean="0"/>
              <a:t>a-d-h</a:t>
            </a:r>
            <a:r>
              <a:rPr kumimoji="1" lang="en-US" altLang="ja-JP" baseline="0" dirty="0" smtClean="0"/>
              <a:t> </a:t>
            </a:r>
            <a:r>
              <a:rPr kumimoji="1" lang="ja-JP" altLang="en-US" baseline="0" dirty="0" smtClean="0"/>
              <a:t>の対応関係のはず</a:t>
            </a:r>
            <a:endParaRPr kumimoji="1" lang="en-US" altLang="ja-JP" dirty="0" smtClean="0"/>
          </a:p>
          <a:p>
            <a:r>
              <a:rPr kumimoji="1" lang="ja-JP" altLang="en-US" dirty="0" smtClean="0"/>
              <a:t>・字を大きく</a:t>
            </a:r>
            <a:r>
              <a:rPr kumimoji="1" lang="ja-JP" altLang="en-US" baseline="0" dirty="0" smtClean="0"/>
              <a:t> </a:t>
            </a:r>
            <a:r>
              <a:rPr kumimoji="1" lang="en-US" altLang="ja-JP" baseline="0" dirty="0" smtClean="0"/>
              <a:t>[</a:t>
            </a:r>
            <a:r>
              <a:rPr kumimoji="1" lang="ja-JP" altLang="en-US" baseline="0" dirty="0" smtClean="0"/>
              <a:t>このままだと遠くからはまったく見えない</a:t>
            </a:r>
            <a:r>
              <a:rPr kumimoji="1" lang="en-US" altLang="ja-JP" baseline="0" dirty="0" smtClean="0"/>
              <a:t>]</a:t>
            </a:r>
            <a:endParaRPr kumimoji="1" lang="ja-JP" altLang="en-US" dirty="0"/>
          </a:p>
        </p:txBody>
      </p:sp>
      <p:sp>
        <p:nvSpPr>
          <p:cNvPr id="4" name="スライド番号プレースホルダー 3"/>
          <p:cNvSpPr>
            <a:spLocks noGrp="1"/>
          </p:cNvSpPr>
          <p:nvPr>
            <p:ph type="sldNum" sz="quarter" idx="10"/>
          </p:nvPr>
        </p:nvSpPr>
        <p:spPr/>
        <p:txBody>
          <a:bodyPr/>
          <a:lstStyle/>
          <a:p>
            <a:fld id="{929249AE-22E7-477C-B29B-BA3D50FFC4A9}" type="slidenum">
              <a:rPr kumimoji="1" lang="ja-JP" altLang="en-US" smtClean="0"/>
              <a:pPr/>
              <a:t>20</a:t>
            </a:fld>
            <a:endParaRPr kumimoji="1" lang="ja-JP" altLang="en-US"/>
          </a:p>
        </p:txBody>
      </p:sp>
    </p:spTree>
    <p:extLst>
      <p:ext uri="{BB962C8B-B14F-4D97-AF65-F5344CB8AC3E}">
        <p14:creationId xmlns:p14="http://schemas.microsoft.com/office/powerpoint/2010/main" val="4112984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・１対１対応の例が間違い．</a:t>
            </a:r>
            <a:r>
              <a:rPr kumimoji="1" lang="en-US" altLang="ja-JP" dirty="0" smtClean="0"/>
              <a:t>a-d-h</a:t>
            </a:r>
            <a:r>
              <a:rPr kumimoji="1" lang="en-US" altLang="ja-JP" baseline="0" dirty="0" smtClean="0"/>
              <a:t> </a:t>
            </a:r>
            <a:r>
              <a:rPr kumimoji="1" lang="ja-JP" altLang="en-US" baseline="0" dirty="0" smtClean="0"/>
              <a:t>の対応関係のはず</a:t>
            </a:r>
            <a:endParaRPr kumimoji="1" lang="en-US" altLang="ja-JP" dirty="0" smtClean="0"/>
          </a:p>
          <a:p>
            <a:r>
              <a:rPr kumimoji="1" lang="ja-JP" altLang="en-US" dirty="0" smtClean="0"/>
              <a:t>・字を大きく</a:t>
            </a:r>
            <a:r>
              <a:rPr kumimoji="1" lang="ja-JP" altLang="en-US" baseline="0" dirty="0" smtClean="0"/>
              <a:t> </a:t>
            </a:r>
            <a:r>
              <a:rPr kumimoji="1" lang="en-US" altLang="ja-JP" baseline="0" dirty="0" smtClean="0"/>
              <a:t>[</a:t>
            </a:r>
            <a:r>
              <a:rPr kumimoji="1" lang="ja-JP" altLang="en-US" baseline="0" dirty="0" smtClean="0"/>
              <a:t>このままだと遠くからはまったく見えない</a:t>
            </a:r>
            <a:r>
              <a:rPr kumimoji="1" lang="en-US" altLang="ja-JP" baseline="0" dirty="0" smtClean="0"/>
              <a:t>]</a:t>
            </a:r>
            <a:endParaRPr kumimoji="1" lang="ja-JP" altLang="en-US" dirty="0"/>
          </a:p>
        </p:txBody>
      </p:sp>
      <p:sp>
        <p:nvSpPr>
          <p:cNvPr id="4" name="スライド番号プレースホルダー 3"/>
          <p:cNvSpPr>
            <a:spLocks noGrp="1"/>
          </p:cNvSpPr>
          <p:nvPr>
            <p:ph type="sldNum" sz="quarter" idx="10"/>
          </p:nvPr>
        </p:nvSpPr>
        <p:spPr/>
        <p:txBody>
          <a:bodyPr/>
          <a:lstStyle/>
          <a:p>
            <a:fld id="{929249AE-22E7-477C-B29B-BA3D50FFC4A9}" type="slidenum">
              <a:rPr kumimoji="1" lang="ja-JP" altLang="en-US" smtClean="0"/>
              <a:pPr/>
              <a:t>21</a:t>
            </a:fld>
            <a:endParaRPr kumimoji="1" lang="ja-JP" altLang="en-US"/>
          </a:p>
        </p:txBody>
      </p:sp>
    </p:spTree>
    <p:extLst>
      <p:ext uri="{BB962C8B-B14F-4D97-AF65-F5344CB8AC3E}">
        <p14:creationId xmlns:p14="http://schemas.microsoft.com/office/powerpoint/2010/main" val="4112984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・１対１対応の例が間違い．</a:t>
            </a:r>
            <a:r>
              <a:rPr kumimoji="1" lang="en-US" altLang="ja-JP" dirty="0" smtClean="0"/>
              <a:t>a-d-h</a:t>
            </a:r>
            <a:r>
              <a:rPr kumimoji="1" lang="en-US" altLang="ja-JP" baseline="0" dirty="0" smtClean="0"/>
              <a:t> </a:t>
            </a:r>
            <a:r>
              <a:rPr kumimoji="1" lang="ja-JP" altLang="en-US" baseline="0" dirty="0" smtClean="0"/>
              <a:t>の対応関係のはず</a:t>
            </a:r>
            <a:endParaRPr kumimoji="1" lang="en-US" altLang="ja-JP" dirty="0" smtClean="0"/>
          </a:p>
          <a:p>
            <a:r>
              <a:rPr kumimoji="1" lang="ja-JP" altLang="en-US" dirty="0" smtClean="0"/>
              <a:t>・字を大きく</a:t>
            </a:r>
            <a:r>
              <a:rPr kumimoji="1" lang="ja-JP" altLang="en-US" baseline="0" dirty="0" smtClean="0"/>
              <a:t> </a:t>
            </a:r>
            <a:r>
              <a:rPr kumimoji="1" lang="en-US" altLang="ja-JP" baseline="0" dirty="0" smtClean="0"/>
              <a:t>[</a:t>
            </a:r>
            <a:r>
              <a:rPr kumimoji="1" lang="ja-JP" altLang="en-US" baseline="0" dirty="0" smtClean="0"/>
              <a:t>このままだと遠くからはまったく見えない</a:t>
            </a:r>
            <a:r>
              <a:rPr kumimoji="1" lang="en-US" altLang="ja-JP" baseline="0" dirty="0" smtClean="0"/>
              <a:t>]</a:t>
            </a:r>
            <a:endParaRPr kumimoji="1" lang="ja-JP" altLang="en-US" dirty="0"/>
          </a:p>
        </p:txBody>
      </p:sp>
      <p:sp>
        <p:nvSpPr>
          <p:cNvPr id="4" name="スライド番号プレースホルダー 3"/>
          <p:cNvSpPr>
            <a:spLocks noGrp="1"/>
          </p:cNvSpPr>
          <p:nvPr>
            <p:ph type="sldNum" sz="quarter" idx="10"/>
          </p:nvPr>
        </p:nvSpPr>
        <p:spPr/>
        <p:txBody>
          <a:bodyPr/>
          <a:lstStyle/>
          <a:p>
            <a:fld id="{929249AE-22E7-477C-B29B-BA3D50FFC4A9}" type="slidenum">
              <a:rPr kumimoji="1" lang="ja-JP" altLang="en-US" smtClean="0"/>
              <a:pPr/>
              <a:t>22</a:t>
            </a:fld>
            <a:endParaRPr kumimoji="1" lang="ja-JP" altLang="en-US"/>
          </a:p>
        </p:txBody>
      </p:sp>
    </p:spTree>
    <p:extLst>
      <p:ext uri="{BB962C8B-B14F-4D97-AF65-F5344CB8AC3E}">
        <p14:creationId xmlns:p14="http://schemas.microsoft.com/office/powerpoint/2010/main" val="4112984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・１対１対応の例が間違い．</a:t>
            </a:r>
            <a:r>
              <a:rPr kumimoji="1" lang="en-US" altLang="ja-JP" dirty="0" smtClean="0"/>
              <a:t>a-d-h</a:t>
            </a:r>
            <a:r>
              <a:rPr kumimoji="1" lang="en-US" altLang="ja-JP" baseline="0" dirty="0" smtClean="0"/>
              <a:t> </a:t>
            </a:r>
            <a:r>
              <a:rPr kumimoji="1" lang="ja-JP" altLang="en-US" baseline="0" dirty="0" smtClean="0"/>
              <a:t>の対応関係のはず</a:t>
            </a:r>
            <a:endParaRPr kumimoji="1" lang="en-US" altLang="ja-JP" dirty="0" smtClean="0"/>
          </a:p>
          <a:p>
            <a:r>
              <a:rPr kumimoji="1" lang="ja-JP" altLang="en-US" dirty="0" smtClean="0"/>
              <a:t>・字を大きく</a:t>
            </a:r>
            <a:r>
              <a:rPr kumimoji="1" lang="ja-JP" altLang="en-US" baseline="0" dirty="0" smtClean="0"/>
              <a:t> </a:t>
            </a:r>
            <a:r>
              <a:rPr kumimoji="1" lang="en-US" altLang="ja-JP" baseline="0" dirty="0" smtClean="0"/>
              <a:t>[</a:t>
            </a:r>
            <a:r>
              <a:rPr kumimoji="1" lang="ja-JP" altLang="en-US" baseline="0" dirty="0" smtClean="0"/>
              <a:t>このままだと遠くからはまったく見えない</a:t>
            </a:r>
            <a:r>
              <a:rPr kumimoji="1" lang="en-US" altLang="ja-JP" baseline="0" dirty="0" smtClean="0"/>
              <a:t>]</a:t>
            </a:r>
            <a:endParaRPr kumimoji="1" lang="ja-JP" altLang="en-US" dirty="0"/>
          </a:p>
        </p:txBody>
      </p:sp>
      <p:sp>
        <p:nvSpPr>
          <p:cNvPr id="4" name="スライド番号プレースホルダー 3"/>
          <p:cNvSpPr>
            <a:spLocks noGrp="1"/>
          </p:cNvSpPr>
          <p:nvPr>
            <p:ph type="sldNum" sz="quarter" idx="10"/>
          </p:nvPr>
        </p:nvSpPr>
        <p:spPr/>
        <p:txBody>
          <a:bodyPr/>
          <a:lstStyle/>
          <a:p>
            <a:fld id="{929249AE-22E7-477C-B29B-BA3D50FFC4A9}" type="slidenum">
              <a:rPr kumimoji="1" lang="ja-JP" altLang="en-US" smtClean="0"/>
              <a:pPr/>
              <a:t>23</a:t>
            </a:fld>
            <a:endParaRPr kumimoji="1" lang="ja-JP" altLang="en-US"/>
          </a:p>
        </p:txBody>
      </p:sp>
    </p:spTree>
    <p:extLst>
      <p:ext uri="{BB962C8B-B14F-4D97-AF65-F5344CB8AC3E}">
        <p14:creationId xmlns:p14="http://schemas.microsoft.com/office/powerpoint/2010/main" val="4112984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929249AE-22E7-477C-B29B-BA3D50FFC4A9}" type="slidenum">
              <a:rPr kumimoji="1" lang="ja-JP" altLang="en-US" smtClean="0"/>
              <a:pPr/>
              <a:t>3</a:t>
            </a:fld>
            <a:endParaRPr kumimoji="1" lang="ja-JP"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・１対１対応の例が間違い．</a:t>
            </a:r>
            <a:r>
              <a:rPr kumimoji="1" lang="en-US" altLang="ja-JP" dirty="0" smtClean="0"/>
              <a:t>a-d-h</a:t>
            </a:r>
            <a:r>
              <a:rPr kumimoji="1" lang="en-US" altLang="ja-JP" baseline="0" dirty="0" smtClean="0"/>
              <a:t> </a:t>
            </a:r>
            <a:r>
              <a:rPr kumimoji="1" lang="ja-JP" altLang="en-US" baseline="0" dirty="0" smtClean="0"/>
              <a:t>の対応関係のはず</a:t>
            </a:r>
            <a:endParaRPr kumimoji="1" lang="en-US" altLang="ja-JP" dirty="0" smtClean="0"/>
          </a:p>
          <a:p>
            <a:r>
              <a:rPr kumimoji="1" lang="ja-JP" altLang="en-US" dirty="0" smtClean="0"/>
              <a:t>・字を大きく</a:t>
            </a:r>
            <a:r>
              <a:rPr kumimoji="1" lang="ja-JP" altLang="en-US" baseline="0" dirty="0" smtClean="0"/>
              <a:t> </a:t>
            </a:r>
            <a:r>
              <a:rPr kumimoji="1" lang="en-US" altLang="ja-JP" baseline="0" dirty="0" smtClean="0"/>
              <a:t>[</a:t>
            </a:r>
            <a:r>
              <a:rPr kumimoji="1" lang="ja-JP" altLang="en-US" baseline="0" dirty="0" smtClean="0"/>
              <a:t>このままだと遠くからはまったく見えない</a:t>
            </a:r>
            <a:r>
              <a:rPr kumimoji="1" lang="en-US" altLang="ja-JP" baseline="0" dirty="0" smtClean="0"/>
              <a:t>]</a:t>
            </a:r>
            <a:endParaRPr kumimoji="1" lang="ja-JP" altLang="en-US" dirty="0"/>
          </a:p>
        </p:txBody>
      </p:sp>
      <p:sp>
        <p:nvSpPr>
          <p:cNvPr id="4" name="スライド番号プレースホルダー 3"/>
          <p:cNvSpPr>
            <a:spLocks noGrp="1"/>
          </p:cNvSpPr>
          <p:nvPr>
            <p:ph type="sldNum" sz="quarter" idx="10"/>
          </p:nvPr>
        </p:nvSpPr>
        <p:spPr/>
        <p:txBody>
          <a:bodyPr/>
          <a:lstStyle/>
          <a:p>
            <a:fld id="{929249AE-22E7-477C-B29B-BA3D50FFC4A9}" type="slidenum">
              <a:rPr kumimoji="1" lang="ja-JP" altLang="en-US" smtClean="0"/>
              <a:pPr/>
              <a:t>24</a:t>
            </a:fld>
            <a:endParaRPr kumimoji="1" lang="ja-JP" altLang="en-US"/>
          </a:p>
        </p:txBody>
      </p:sp>
    </p:spTree>
    <p:extLst>
      <p:ext uri="{BB962C8B-B14F-4D97-AF65-F5344CB8AC3E}">
        <p14:creationId xmlns:p14="http://schemas.microsoft.com/office/powerpoint/2010/main" val="4112984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・１対１対応の例が間違い．</a:t>
            </a:r>
            <a:r>
              <a:rPr kumimoji="1" lang="en-US" altLang="ja-JP" dirty="0" smtClean="0"/>
              <a:t>a-d-h</a:t>
            </a:r>
            <a:r>
              <a:rPr kumimoji="1" lang="en-US" altLang="ja-JP" baseline="0" dirty="0" smtClean="0"/>
              <a:t> </a:t>
            </a:r>
            <a:r>
              <a:rPr kumimoji="1" lang="ja-JP" altLang="en-US" baseline="0" dirty="0" smtClean="0"/>
              <a:t>の対応関係のはず</a:t>
            </a:r>
            <a:endParaRPr kumimoji="1" lang="en-US" altLang="ja-JP" dirty="0" smtClean="0"/>
          </a:p>
          <a:p>
            <a:r>
              <a:rPr kumimoji="1" lang="ja-JP" altLang="en-US" dirty="0" smtClean="0"/>
              <a:t>・字を大きく</a:t>
            </a:r>
            <a:r>
              <a:rPr kumimoji="1" lang="ja-JP" altLang="en-US" baseline="0" dirty="0" smtClean="0"/>
              <a:t> </a:t>
            </a:r>
            <a:r>
              <a:rPr kumimoji="1" lang="en-US" altLang="ja-JP" baseline="0" dirty="0" smtClean="0"/>
              <a:t>[</a:t>
            </a:r>
            <a:r>
              <a:rPr kumimoji="1" lang="ja-JP" altLang="en-US" baseline="0" dirty="0" smtClean="0"/>
              <a:t>このままだと遠くからはまったく見えない</a:t>
            </a:r>
            <a:r>
              <a:rPr kumimoji="1" lang="en-US" altLang="ja-JP" baseline="0" dirty="0" smtClean="0"/>
              <a:t>]</a:t>
            </a:r>
            <a:endParaRPr kumimoji="1" lang="ja-JP" altLang="en-US" dirty="0"/>
          </a:p>
        </p:txBody>
      </p:sp>
      <p:sp>
        <p:nvSpPr>
          <p:cNvPr id="4" name="スライド番号プレースホルダー 3"/>
          <p:cNvSpPr>
            <a:spLocks noGrp="1"/>
          </p:cNvSpPr>
          <p:nvPr>
            <p:ph type="sldNum" sz="quarter" idx="10"/>
          </p:nvPr>
        </p:nvSpPr>
        <p:spPr/>
        <p:txBody>
          <a:bodyPr/>
          <a:lstStyle/>
          <a:p>
            <a:fld id="{929249AE-22E7-477C-B29B-BA3D50FFC4A9}" type="slidenum">
              <a:rPr kumimoji="1" lang="ja-JP" altLang="en-US" smtClean="0"/>
              <a:pPr/>
              <a:t>25</a:t>
            </a:fld>
            <a:endParaRPr kumimoji="1" lang="ja-JP" altLang="en-US"/>
          </a:p>
        </p:txBody>
      </p:sp>
    </p:spTree>
    <p:extLst>
      <p:ext uri="{BB962C8B-B14F-4D97-AF65-F5344CB8AC3E}">
        <p14:creationId xmlns:p14="http://schemas.microsoft.com/office/powerpoint/2010/main" val="41129843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・１対１対応の例が間違い．</a:t>
            </a:r>
            <a:r>
              <a:rPr kumimoji="1" lang="en-US" altLang="ja-JP" dirty="0" smtClean="0"/>
              <a:t>a-d-h</a:t>
            </a:r>
            <a:r>
              <a:rPr kumimoji="1" lang="en-US" altLang="ja-JP" baseline="0" dirty="0" smtClean="0"/>
              <a:t> </a:t>
            </a:r>
            <a:r>
              <a:rPr kumimoji="1" lang="ja-JP" altLang="en-US" baseline="0" dirty="0" smtClean="0"/>
              <a:t>の対応関係のはず</a:t>
            </a:r>
            <a:endParaRPr kumimoji="1" lang="en-US" altLang="ja-JP" dirty="0" smtClean="0"/>
          </a:p>
          <a:p>
            <a:r>
              <a:rPr kumimoji="1" lang="ja-JP" altLang="en-US" dirty="0" smtClean="0"/>
              <a:t>・字を大きく</a:t>
            </a:r>
            <a:r>
              <a:rPr kumimoji="1" lang="ja-JP" altLang="en-US" baseline="0" dirty="0" smtClean="0"/>
              <a:t> </a:t>
            </a:r>
            <a:r>
              <a:rPr kumimoji="1" lang="en-US" altLang="ja-JP" baseline="0" dirty="0" smtClean="0"/>
              <a:t>[</a:t>
            </a:r>
            <a:r>
              <a:rPr kumimoji="1" lang="ja-JP" altLang="en-US" baseline="0" dirty="0" smtClean="0"/>
              <a:t>このままだと遠くからはまったく見えない</a:t>
            </a:r>
            <a:r>
              <a:rPr kumimoji="1" lang="en-US" altLang="ja-JP" baseline="0" dirty="0" smtClean="0"/>
              <a:t>]</a:t>
            </a:r>
            <a:endParaRPr kumimoji="1" lang="ja-JP" altLang="en-US" dirty="0"/>
          </a:p>
        </p:txBody>
      </p:sp>
      <p:sp>
        <p:nvSpPr>
          <p:cNvPr id="4" name="スライド番号プレースホルダー 3"/>
          <p:cNvSpPr>
            <a:spLocks noGrp="1"/>
          </p:cNvSpPr>
          <p:nvPr>
            <p:ph type="sldNum" sz="quarter" idx="10"/>
          </p:nvPr>
        </p:nvSpPr>
        <p:spPr/>
        <p:txBody>
          <a:bodyPr/>
          <a:lstStyle/>
          <a:p>
            <a:fld id="{929249AE-22E7-477C-B29B-BA3D50FFC4A9}" type="slidenum">
              <a:rPr kumimoji="1" lang="ja-JP" altLang="en-US" smtClean="0"/>
              <a:pPr/>
              <a:t>26</a:t>
            </a:fld>
            <a:endParaRPr kumimoji="1" lang="ja-JP" altLang="en-US"/>
          </a:p>
        </p:txBody>
      </p:sp>
    </p:spTree>
    <p:extLst>
      <p:ext uri="{BB962C8B-B14F-4D97-AF65-F5344CB8AC3E}">
        <p14:creationId xmlns:p14="http://schemas.microsoft.com/office/powerpoint/2010/main" val="4112984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・１対１対応の例が間違い．</a:t>
            </a:r>
            <a:r>
              <a:rPr kumimoji="1" lang="en-US" altLang="ja-JP" dirty="0" smtClean="0"/>
              <a:t>a-d-h</a:t>
            </a:r>
            <a:r>
              <a:rPr kumimoji="1" lang="en-US" altLang="ja-JP" baseline="0" dirty="0" smtClean="0"/>
              <a:t> </a:t>
            </a:r>
            <a:r>
              <a:rPr kumimoji="1" lang="ja-JP" altLang="en-US" baseline="0" dirty="0" smtClean="0"/>
              <a:t>の対応関係のはず</a:t>
            </a:r>
            <a:endParaRPr kumimoji="1" lang="en-US" altLang="ja-JP" dirty="0" smtClean="0"/>
          </a:p>
          <a:p>
            <a:r>
              <a:rPr kumimoji="1" lang="ja-JP" altLang="en-US" dirty="0" smtClean="0"/>
              <a:t>・字を大きく</a:t>
            </a:r>
            <a:r>
              <a:rPr kumimoji="1" lang="ja-JP" altLang="en-US" baseline="0" dirty="0" smtClean="0"/>
              <a:t> </a:t>
            </a:r>
            <a:r>
              <a:rPr kumimoji="1" lang="en-US" altLang="ja-JP" baseline="0" dirty="0" smtClean="0"/>
              <a:t>[</a:t>
            </a:r>
            <a:r>
              <a:rPr kumimoji="1" lang="ja-JP" altLang="en-US" baseline="0" dirty="0" smtClean="0"/>
              <a:t>このままだと遠くからはまったく見えない</a:t>
            </a:r>
            <a:r>
              <a:rPr kumimoji="1" lang="en-US" altLang="ja-JP" baseline="0" dirty="0" smtClean="0"/>
              <a:t>]</a:t>
            </a:r>
            <a:endParaRPr kumimoji="1" lang="ja-JP" altLang="en-US" dirty="0"/>
          </a:p>
        </p:txBody>
      </p:sp>
      <p:sp>
        <p:nvSpPr>
          <p:cNvPr id="4" name="スライド番号プレースホルダー 3"/>
          <p:cNvSpPr>
            <a:spLocks noGrp="1"/>
          </p:cNvSpPr>
          <p:nvPr>
            <p:ph type="sldNum" sz="quarter" idx="10"/>
          </p:nvPr>
        </p:nvSpPr>
        <p:spPr/>
        <p:txBody>
          <a:bodyPr/>
          <a:lstStyle/>
          <a:p>
            <a:fld id="{929249AE-22E7-477C-B29B-BA3D50FFC4A9}" type="slidenum">
              <a:rPr kumimoji="1" lang="ja-JP" altLang="en-US" smtClean="0"/>
              <a:pPr/>
              <a:t>27</a:t>
            </a:fld>
            <a:endParaRPr kumimoji="1" lang="ja-JP" altLang="en-US"/>
          </a:p>
        </p:txBody>
      </p:sp>
    </p:spTree>
    <p:extLst>
      <p:ext uri="{BB962C8B-B14F-4D97-AF65-F5344CB8AC3E}">
        <p14:creationId xmlns:p14="http://schemas.microsoft.com/office/powerpoint/2010/main" val="41129843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・１対１対応の例が間違い．</a:t>
            </a:r>
            <a:r>
              <a:rPr kumimoji="1" lang="en-US" altLang="ja-JP" dirty="0" smtClean="0"/>
              <a:t>a-d-h</a:t>
            </a:r>
            <a:r>
              <a:rPr kumimoji="1" lang="en-US" altLang="ja-JP" baseline="0" dirty="0" smtClean="0"/>
              <a:t> </a:t>
            </a:r>
            <a:r>
              <a:rPr kumimoji="1" lang="ja-JP" altLang="en-US" baseline="0" dirty="0" smtClean="0"/>
              <a:t>の対応関係のはず</a:t>
            </a:r>
            <a:endParaRPr kumimoji="1" lang="en-US" altLang="ja-JP" dirty="0" smtClean="0"/>
          </a:p>
          <a:p>
            <a:r>
              <a:rPr kumimoji="1" lang="ja-JP" altLang="en-US" dirty="0" smtClean="0"/>
              <a:t>・字を大きく</a:t>
            </a:r>
            <a:r>
              <a:rPr kumimoji="1" lang="ja-JP" altLang="en-US" baseline="0" dirty="0" smtClean="0"/>
              <a:t> </a:t>
            </a:r>
            <a:r>
              <a:rPr kumimoji="1" lang="en-US" altLang="ja-JP" baseline="0" dirty="0" smtClean="0"/>
              <a:t>[</a:t>
            </a:r>
            <a:r>
              <a:rPr kumimoji="1" lang="ja-JP" altLang="en-US" baseline="0" dirty="0" smtClean="0"/>
              <a:t>このままだと遠くからはまったく見えない</a:t>
            </a:r>
            <a:r>
              <a:rPr kumimoji="1" lang="en-US" altLang="ja-JP" baseline="0" dirty="0" smtClean="0"/>
              <a:t>]</a:t>
            </a:r>
            <a:endParaRPr kumimoji="1" lang="ja-JP" altLang="en-US" dirty="0"/>
          </a:p>
        </p:txBody>
      </p:sp>
      <p:sp>
        <p:nvSpPr>
          <p:cNvPr id="4" name="スライド番号プレースホルダー 3"/>
          <p:cNvSpPr>
            <a:spLocks noGrp="1"/>
          </p:cNvSpPr>
          <p:nvPr>
            <p:ph type="sldNum" sz="quarter" idx="10"/>
          </p:nvPr>
        </p:nvSpPr>
        <p:spPr/>
        <p:txBody>
          <a:bodyPr/>
          <a:lstStyle/>
          <a:p>
            <a:fld id="{929249AE-22E7-477C-B29B-BA3D50FFC4A9}" type="slidenum">
              <a:rPr kumimoji="1" lang="ja-JP" altLang="en-US" smtClean="0"/>
              <a:pPr/>
              <a:t>28</a:t>
            </a:fld>
            <a:endParaRPr kumimoji="1" lang="ja-JP" altLang="en-US"/>
          </a:p>
        </p:txBody>
      </p:sp>
    </p:spTree>
    <p:extLst>
      <p:ext uri="{BB962C8B-B14F-4D97-AF65-F5344CB8AC3E}">
        <p14:creationId xmlns:p14="http://schemas.microsoft.com/office/powerpoint/2010/main" val="41129843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・１対１対応の例が間違い．</a:t>
            </a:r>
            <a:r>
              <a:rPr kumimoji="1" lang="en-US" altLang="ja-JP" dirty="0" smtClean="0"/>
              <a:t>a-d-h</a:t>
            </a:r>
            <a:r>
              <a:rPr kumimoji="1" lang="en-US" altLang="ja-JP" baseline="0" dirty="0" smtClean="0"/>
              <a:t> </a:t>
            </a:r>
            <a:r>
              <a:rPr kumimoji="1" lang="ja-JP" altLang="en-US" baseline="0" dirty="0" smtClean="0"/>
              <a:t>の対応関係のはず</a:t>
            </a:r>
            <a:endParaRPr kumimoji="1" lang="en-US" altLang="ja-JP" dirty="0" smtClean="0"/>
          </a:p>
          <a:p>
            <a:r>
              <a:rPr kumimoji="1" lang="ja-JP" altLang="en-US" dirty="0" smtClean="0"/>
              <a:t>・字を大きく</a:t>
            </a:r>
            <a:r>
              <a:rPr kumimoji="1" lang="ja-JP" altLang="en-US" baseline="0" dirty="0" smtClean="0"/>
              <a:t> </a:t>
            </a:r>
            <a:r>
              <a:rPr kumimoji="1" lang="en-US" altLang="ja-JP" baseline="0" dirty="0" smtClean="0"/>
              <a:t>[</a:t>
            </a:r>
            <a:r>
              <a:rPr kumimoji="1" lang="ja-JP" altLang="en-US" baseline="0" dirty="0" smtClean="0"/>
              <a:t>このままだと遠くからはまったく見えない</a:t>
            </a:r>
            <a:r>
              <a:rPr kumimoji="1" lang="en-US" altLang="ja-JP" baseline="0" dirty="0" smtClean="0"/>
              <a:t>]</a:t>
            </a:r>
            <a:endParaRPr kumimoji="1" lang="ja-JP" altLang="en-US" dirty="0"/>
          </a:p>
        </p:txBody>
      </p:sp>
      <p:sp>
        <p:nvSpPr>
          <p:cNvPr id="4" name="スライド番号プレースホルダー 3"/>
          <p:cNvSpPr>
            <a:spLocks noGrp="1"/>
          </p:cNvSpPr>
          <p:nvPr>
            <p:ph type="sldNum" sz="quarter" idx="10"/>
          </p:nvPr>
        </p:nvSpPr>
        <p:spPr/>
        <p:txBody>
          <a:bodyPr/>
          <a:lstStyle/>
          <a:p>
            <a:fld id="{929249AE-22E7-477C-B29B-BA3D50FFC4A9}" type="slidenum">
              <a:rPr kumimoji="1" lang="ja-JP" altLang="en-US" smtClean="0"/>
              <a:pPr/>
              <a:t>29</a:t>
            </a:fld>
            <a:endParaRPr kumimoji="1" lang="ja-JP" altLang="en-US"/>
          </a:p>
        </p:txBody>
      </p:sp>
    </p:spTree>
    <p:extLst>
      <p:ext uri="{BB962C8B-B14F-4D97-AF65-F5344CB8AC3E}">
        <p14:creationId xmlns:p14="http://schemas.microsoft.com/office/powerpoint/2010/main" val="41129843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・１対１対応の例が間違い．</a:t>
            </a:r>
            <a:r>
              <a:rPr kumimoji="1" lang="en-US" altLang="ja-JP" dirty="0" smtClean="0"/>
              <a:t>a-d-h</a:t>
            </a:r>
            <a:r>
              <a:rPr kumimoji="1" lang="en-US" altLang="ja-JP" baseline="0" dirty="0" smtClean="0"/>
              <a:t> </a:t>
            </a:r>
            <a:r>
              <a:rPr kumimoji="1" lang="ja-JP" altLang="en-US" baseline="0" dirty="0" smtClean="0"/>
              <a:t>の対応関係のはず</a:t>
            </a:r>
            <a:endParaRPr kumimoji="1" lang="en-US" altLang="ja-JP" dirty="0" smtClean="0"/>
          </a:p>
          <a:p>
            <a:r>
              <a:rPr kumimoji="1" lang="ja-JP" altLang="en-US" dirty="0" smtClean="0"/>
              <a:t>・字を大きく</a:t>
            </a:r>
            <a:r>
              <a:rPr kumimoji="1" lang="ja-JP" altLang="en-US" baseline="0" dirty="0" smtClean="0"/>
              <a:t> </a:t>
            </a:r>
            <a:r>
              <a:rPr kumimoji="1" lang="en-US" altLang="ja-JP" baseline="0" dirty="0" smtClean="0"/>
              <a:t>[</a:t>
            </a:r>
            <a:r>
              <a:rPr kumimoji="1" lang="ja-JP" altLang="en-US" baseline="0" dirty="0" smtClean="0"/>
              <a:t>このままだと遠くからはまったく見えない</a:t>
            </a:r>
            <a:r>
              <a:rPr kumimoji="1" lang="en-US" altLang="ja-JP" baseline="0" dirty="0" smtClean="0"/>
              <a:t>]</a:t>
            </a:r>
            <a:endParaRPr kumimoji="1" lang="ja-JP" altLang="en-US" dirty="0"/>
          </a:p>
        </p:txBody>
      </p:sp>
      <p:sp>
        <p:nvSpPr>
          <p:cNvPr id="4" name="スライド番号プレースホルダー 3"/>
          <p:cNvSpPr>
            <a:spLocks noGrp="1"/>
          </p:cNvSpPr>
          <p:nvPr>
            <p:ph type="sldNum" sz="quarter" idx="10"/>
          </p:nvPr>
        </p:nvSpPr>
        <p:spPr/>
        <p:txBody>
          <a:bodyPr/>
          <a:lstStyle/>
          <a:p>
            <a:fld id="{929249AE-22E7-477C-B29B-BA3D50FFC4A9}" type="slidenum">
              <a:rPr kumimoji="1" lang="ja-JP" altLang="en-US" smtClean="0"/>
              <a:pPr/>
              <a:t>30</a:t>
            </a:fld>
            <a:endParaRPr kumimoji="1" lang="ja-JP" altLang="en-US"/>
          </a:p>
        </p:txBody>
      </p:sp>
    </p:spTree>
    <p:extLst>
      <p:ext uri="{BB962C8B-B14F-4D97-AF65-F5344CB8AC3E}">
        <p14:creationId xmlns:p14="http://schemas.microsoft.com/office/powerpoint/2010/main" val="4112984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2</a:t>
            </a:r>
            <a:r>
              <a:rPr kumimoji="1" lang="ja-JP" altLang="en-US" dirty="0" smtClean="0"/>
              <a:t>　クローン検出</a:t>
            </a:r>
            <a:endParaRPr kumimoji="1" lang="en-US" altLang="ja-JP" dirty="0" smtClean="0"/>
          </a:p>
          <a:p>
            <a:r>
              <a:rPr kumimoji="1" lang="en-US" altLang="ja-JP" dirty="0" smtClean="0"/>
              <a:t>3</a:t>
            </a:r>
            <a:r>
              <a:rPr kumimoji="1" lang="ja-JP" altLang="en-US" dirty="0" smtClean="0"/>
              <a:t>　比較</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929249AE-22E7-477C-B29B-BA3D50FFC4A9}" type="slidenum">
              <a:rPr kumimoji="1" lang="ja-JP" altLang="en-US" smtClean="0"/>
              <a:pPr/>
              <a:t>31</a:t>
            </a:fld>
            <a:endParaRPr kumimoji="1" lang="ja-JP"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変数名 </a:t>
            </a:r>
            <a:r>
              <a:rPr kumimoji="1" lang="en-US" altLang="ja-JP" dirty="0" smtClean="0"/>
              <a:t>A,</a:t>
            </a:r>
            <a:r>
              <a:rPr kumimoji="1" lang="en-US" altLang="ja-JP" baseline="0" dirty="0" smtClean="0"/>
              <a:t> D, H </a:t>
            </a:r>
            <a:r>
              <a:rPr kumimoji="1" lang="ja-JP" altLang="en-US" baseline="0" dirty="0" smtClean="0"/>
              <a:t>は</a:t>
            </a:r>
            <a:r>
              <a:rPr kumimoji="1" lang="en-US" altLang="ja-JP" baseline="0" dirty="0" smtClean="0"/>
              <a:t>1</a:t>
            </a:r>
            <a:r>
              <a:rPr kumimoji="1" lang="ja-JP" altLang="en-US" baseline="0" dirty="0" smtClean="0"/>
              <a:t>対</a:t>
            </a:r>
            <a:r>
              <a:rPr kumimoji="1" lang="en-US" altLang="ja-JP" baseline="0" dirty="0" smtClean="0"/>
              <a:t>1</a:t>
            </a:r>
            <a:r>
              <a:rPr kumimoji="1" lang="ja-JP" altLang="en-US" baseline="0" dirty="0" smtClean="0"/>
              <a:t>対応．コード片</a:t>
            </a:r>
            <a:r>
              <a:rPr kumimoji="1" lang="en-US" altLang="ja-JP" baseline="0" dirty="0" smtClean="0"/>
              <a:t>1</a:t>
            </a:r>
            <a:r>
              <a:rPr kumimoji="1" lang="ja-JP" altLang="en-US" baseline="0" dirty="0" smtClean="0"/>
              <a:t>に出現するすべての変数</a:t>
            </a:r>
            <a:r>
              <a:rPr kumimoji="1" lang="en-US" altLang="ja-JP" baseline="0" dirty="0" smtClean="0"/>
              <a:t> A </a:t>
            </a:r>
            <a:r>
              <a:rPr kumimoji="1" lang="ja-JP" altLang="en-US" baseline="0" dirty="0" smtClean="0"/>
              <a:t>について，</a:t>
            </a:r>
            <a:r>
              <a:rPr kumimoji="1" lang="en-US" altLang="ja-JP" baseline="0" dirty="0" smtClean="0"/>
              <a:t>A</a:t>
            </a:r>
            <a:r>
              <a:rPr kumimoji="1" lang="en-US" altLang="ja-JP" baseline="0" dirty="0" smtClean="0">
                <a:sym typeface="Wingdings" pitchFamily="2" charset="2"/>
              </a:rPr>
              <a:t>D</a:t>
            </a:r>
            <a:r>
              <a:rPr kumimoji="1" lang="ja-JP" altLang="en-US" baseline="0" dirty="0" smtClean="0">
                <a:sym typeface="Wingdings" pitchFamily="2" charset="2"/>
              </a:rPr>
              <a:t>という変換を適用するとコード片２に変換できる．</a:t>
            </a:r>
            <a:endParaRPr kumimoji="1" lang="en-US" altLang="ja-JP" baseline="0" dirty="0" smtClean="0">
              <a:sym typeface="Wingdings" pitchFamily="2" charset="2"/>
            </a:endParaRPr>
          </a:p>
          <a:p>
            <a:r>
              <a:rPr kumimoji="1" lang="ja-JP" altLang="en-US" baseline="0" dirty="0" smtClean="0">
                <a:sym typeface="Wingdings" pitchFamily="2" charset="2"/>
              </a:rPr>
              <a:t>（どのコード片からでも，他のコード片に変換できる）</a:t>
            </a:r>
            <a:endParaRPr kumimoji="1" lang="en-US" altLang="ja-JP" baseline="0" dirty="0" smtClean="0">
              <a:sym typeface="Wingdings" pitchFamily="2" charset="2"/>
            </a:endParaRPr>
          </a:p>
          <a:p>
            <a:r>
              <a:rPr kumimoji="1" lang="ja-JP" altLang="en-US" baseline="0" dirty="0" smtClean="0">
                <a:sym typeface="Wingdings" pitchFamily="2" charset="2"/>
              </a:rPr>
              <a:t>変数</a:t>
            </a:r>
            <a:r>
              <a:rPr kumimoji="1" lang="en-US" altLang="ja-JP" baseline="0" dirty="0" smtClean="0">
                <a:sym typeface="Wingdings" pitchFamily="2" charset="2"/>
              </a:rPr>
              <a:t>B, F, {G,P} </a:t>
            </a:r>
            <a:r>
              <a:rPr kumimoji="1" lang="ja-JP" altLang="en-US" baseline="0" dirty="0" smtClean="0">
                <a:sym typeface="Wingdings" pitchFamily="2" charset="2"/>
              </a:rPr>
              <a:t>は</a:t>
            </a:r>
            <a:r>
              <a:rPr kumimoji="1" lang="en-US" altLang="ja-JP" baseline="0" dirty="0" smtClean="0">
                <a:sym typeface="Wingdings" pitchFamily="2" charset="2"/>
              </a:rPr>
              <a:t>N</a:t>
            </a:r>
            <a:r>
              <a:rPr kumimoji="1" lang="ja-JP" altLang="en-US" baseline="0" dirty="0" smtClean="0">
                <a:sym typeface="Wingdings" pitchFamily="2" charset="2"/>
              </a:rPr>
              <a:t>対</a:t>
            </a:r>
            <a:r>
              <a:rPr kumimoji="1" lang="en-US" altLang="ja-JP" baseline="0" dirty="0" smtClean="0">
                <a:sym typeface="Wingdings" pitchFamily="2" charset="2"/>
              </a:rPr>
              <a:t>N</a:t>
            </a:r>
            <a:r>
              <a:rPr kumimoji="1" lang="ja-JP" altLang="en-US" baseline="0" dirty="0" smtClean="0">
                <a:sym typeface="Wingdings" pitchFamily="2" charset="2"/>
              </a:rPr>
              <a:t>対応．１対１変換が定義できないから．</a:t>
            </a:r>
            <a:endParaRPr kumimoji="1" lang="en-US" altLang="ja-JP" baseline="0" dirty="0" smtClean="0">
              <a:sym typeface="Wingdings" pitchFamily="2" charset="2"/>
            </a:endParaRPr>
          </a:p>
          <a:p>
            <a:r>
              <a:rPr kumimoji="1" lang="ja-JP" altLang="en-US" baseline="0" dirty="0" smtClean="0">
                <a:sym typeface="Wingdings" pitchFamily="2" charset="2"/>
              </a:rPr>
              <a:t>識別子以外の部分（ </a:t>
            </a:r>
            <a:r>
              <a:rPr kumimoji="1" lang="en-US" altLang="ja-JP" baseline="0" dirty="0" smtClean="0">
                <a:sym typeface="Wingdings" pitchFamily="2" charset="2"/>
              </a:rPr>
              <a:t>“=” </a:t>
            </a:r>
            <a:r>
              <a:rPr kumimoji="1" lang="ja-JP" altLang="en-US" baseline="0" dirty="0" smtClean="0">
                <a:sym typeface="Wingdings" pitchFamily="2" charset="2"/>
              </a:rPr>
              <a:t>や </a:t>
            </a:r>
            <a:r>
              <a:rPr kumimoji="1" lang="en-US" altLang="ja-JP" baseline="0" dirty="0" smtClean="0">
                <a:sym typeface="Wingdings" pitchFamily="2" charset="2"/>
              </a:rPr>
              <a:t>“;” )</a:t>
            </a:r>
            <a:r>
              <a:rPr kumimoji="1" lang="ja-JP" altLang="en-US" baseline="0" dirty="0" smtClean="0">
                <a:sym typeface="Wingdings" pitchFamily="2" charset="2"/>
              </a:rPr>
              <a:t> は，</a:t>
            </a:r>
            <a:r>
              <a:rPr kumimoji="1" lang="en-US" altLang="ja-JP" baseline="0" dirty="0" err="1" smtClean="0">
                <a:sym typeface="Wingdings" pitchFamily="2" charset="2"/>
              </a:rPr>
              <a:t>CCFinder</a:t>
            </a:r>
            <a:r>
              <a:rPr kumimoji="1" lang="en-US" altLang="ja-JP" baseline="0" dirty="0" smtClean="0">
                <a:sym typeface="Wingdings" pitchFamily="2" charset="2"/>
              </a:rPr>
              <a:t> </a:t>
            </a:r>
            <a:r>
              <a:rPr kumimoji="1" lang="ja-JP" altLang="en-US" baseline="0" dirty="0" smtClean="0">
                <a:sym typeface="Wingdings" pitchFamily="2" charset="2"/>
              </a:rPr>
              <a:t>は完全一致で検出してくれる．</a:t>
            </a:r>
            <a:endParaRPr kumimoji="1" lang="ja-JP" altLang="en-US" dirty="0"/>
          </a:p>
        </p:txBody>
      </p:sp>
      <p:sp>
        <p:nvSpPr>
          <p:cNvPr id="4" name="スライド番号プレースホルダー 3"/>
          <p:cNvSpPr>
            <a:spLocks noGrp="1"/>
          </p:cNvSpPr>
          <p:nvPr>
            <p:ph type="sldNum" sz="quarter" idx="10"/>
          </p:nvPr>
        </p:nvSpPr>
        <p:spPr/>
        <p:txBody>
          <a:bodyPr/>
          <a:lstStyle/>
          <a:p>
            <a:fld id="{929249AE-22E7-477C-B29B-BA3D50FFC4A9}" type="slidenum">
              <a:rPr kumimoji="1" lang="ja-JP" altLang="en-US" smtClean="0"/>
              <a:pPr/>
              <a:t>32</a:t>
            </a:fld>
            <a:endParaRPr kumimoji="1" lang="ja-JP" altLang="en-US"/>
          </a:p>
        </p:txBody>
      </p:sp>
    </p:spTree>
    <p:extLst>
      <p:ext uri="{BB962C8B-B14F-4D97-AF65-F5344CB8AC3E}">
        <p14:creationId xmlns:p14="http://schemas.microsoft.com/office/powerpoint/2010/main" val="414427625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en-US" dirty="0" smtClean="0"/>
              <a:t>クローンになっているコード片の間で識別子を比較し，識別子名の変更状況を調査</a:t>
            </a:r>
            <a:endParaRPr lang="en-US" altLang="ja-JP" dirty="0" smtClean="0"/>
          </a:p>
          <a:p>
            <a:pPr lvl="1"/>
            <a:r>
              <a:rPr lang="ja-JP" altLang="en-US" dirty="0" smtClean="0"/>
              <a:t>変更された識別子の種類</a:t>
            </a:r>
            <a:endParaRPr lang="en-US" altLang="ja-JP" dirty="0" smtClean="0"/>
          </a:p>
          <a:p>
            <a:pPr lvl="1"/>
            <a:r>
              <a:rPr lang="ja-JP" altLang="en-US" dirty="0" smtClean="0"/>
              <a:t>変更された識別子の対応関係</a:t>
            </a:r>
            <a:endParaRPr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929249AE-22E7-477C-B29B-BA3D50FFC4A9}" type="slidenum">
              <a:rPr kumimoji="1" lang="ja-JP" altLang="en-US" smtClean="0"/>
              <a:pPr/>
              <a:t>33</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929249AE-22E7-477C-B29B-BA3D50FFC4A9}" type="slidenum">
              <a:rPr kumimoji="1" lang="ja-JP" altLang="en-US" smtClean="0"/>
              <a:pPr/>
              <a:t>5</a:t>
            </a:fld>
            <a:endParaRPr kumimoji="1" lang="ja-JP"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algn="l" rtl="0" eaLnBrk="1" fontAlgn="t" latinLnBrk="0" hangingPunct="1">
              <a:spcBef>
                <a:spcPts val="0"/>
              </a:spcBef>
              <a:spcAft>
                <a:spcPts val="0"/>
              </a:spcAft>
            </a:pPr>
            <a:r>
              <a:rPr kumimoji="1" lang="ja-JP" altLang="ja-JP" sz="1200" b="1" i="0" u="none" strike="noStrike" kern="1200" dirty="0" smtClean="0">
                <a:solidFill>
                  <a:schemeClr val="lt1"/>
                </a:solidFill>
                <a:latin typeface="Gill Sans MT"/>
              </a:rPr>
              <a:t>型が変更</a:t>
            </a:r>
            <a:endParaRPr kumimoji="1" lang="en-US" altLang="ja-JP" sz="1200" b="1" i="0" u="none" strike="noStrike" kern="1200" dirty="0" smtClean="0">
              <a:solidFill>
                <a:schemeClr val="lt1"/>
              </a:solidFill>
              <a:latin typeface="Gill Sans MT"/>
            </a:endParaRPr>
          </a:p>
          <a:p>
            <a:pPr marL="0" algn="r" rtl="0" eaLnBrk="1" fontAlgn="t" latinLnBrk="0" hangingPunct="1">
              <a:spcBef>
                <a:spcPts val="0"/>
              </a:spcBef>
              <a:spcAft>
                <a:spcPts val="0"/>
              </a:spcAft>
            </a:pPr>
            <a:r>
              <a:rPr kumimoji="1" lang="en-US" altLang="ja-JP" sz="1200" b="1" i="0" u="none" strike="noStrike" kern="1200" dirty="0" smtClean="0">
                <a:solidFill>
                  <a:schemeClr val="lt1"/>
                </a:solidFill>
                <a:latin typeface="Gill Sans MT"/>
              </a:rPr>
              <a:t>162622</a:t>
            </a:r>
            <a:endParaRPr kumimoji="1" lang="ja-JP" altLang="ja-JP" sz="1200" b="1" i="0" u="none" strike="noStrike" kern="1200" dirty="0" smtClean="0">
              <a:solidFill>
                <a:schemeClr val="lt1"/>
              </a:solidFill>
              <a:latin typeface="Gill Sans MT"/>
              <a:ea typeface="Gill Sans MT"/>
            </a:endParaRPr>
          </a:p>
          <a:p>
            <a:pPr marL="0" algn="r" rtl="0" eaLnBrk="1" fontAlgn="t" latinLnBrk="0" hangingPunct="1">
              <a:spcBef>
                <a:spcPts val="0"/>
              </a:spcBef>
              <a:spcAft>
                <a:spcPts val="0"/>
              </a:spcAft>
            </a:pPr>
            <a:r>
              <a:rPr kumimoji="1" lang="en-US" altLang="ja-JP" sz="1200" b="1" i="0" u="none" strike="noStrike" kern="1200" dirty="0" smtClean="0">
                <a:solidFill>
                  <a:schemeClr val="lt1"/>
                </a:solidFill>
                <a:latin typeface="Gill Sans MT"/>
              </a:rPr>
              <a:t>23.4%</a:t>
            </a:r>
            <a:endParaRPr kumimoji="1" lang="ja-JP" altLang="ja-JP" sz="1200" b="1" i="0" u="none" strike="noStrike" kern="1200" dirty="0" smtClean="0">
              <a:solidFill>
                <a:schemeClr val="lt1"/>
              </a:solidFill>
              <a:latin typeface="Gill Sans MT"/>
              <a:ea typeface="Gill Sans MT"/>
            </a:endParaRPr>
          </a:p>
          <a:p>
            <a:pPr marL="0" algn="r" rtl="0" eaLnBrk="1" fontAlgn="t" latinLnBrk="0" hangingPunct="1">
              <a:spcBef>
                <a:spcPts val="0"/>
              </a:spcBef>
              <a:spcAft>
                <a:spcPts val="0"/>
              </a:spcAft>
            </a:pPr>
            <a:r>
              <a:rPr kumimoji="1" lang="en-US" altLang="ja-JP" sz="1200" b="1" i="0" u="none" strike="noStrike" kern="1200" dirty="0" smtClean="0">
                <a:solidFill>
                  <a:schemeClr val="lt1"/>
                </a:solidFill>
                <a:latin typeface="Gill Sans MT"/>
              </a:rPr>
              <a:t>78.3%</a:t>
            </a:r>
            <a:endParaRPr kumimoji="1" lang="ja-JP" altLang="ja-JP" sz="1200" b="1" i="0" u="none" strike="noStrike" kern="1200" dirty="0" smtClean="0">
              <a:solidFill>
                <a:schemeClr val="lt1"/>
              </a:solidFill>
              <a:latin typeface="Gill Sans MT"/>
              <a:ea typeface="Gill Sans MT"/>
            </a:endParaRPr>
          </a:p>
          <a:p>
            <a:pPr marL="0" algn="l" rtl="0" eaLnBrk="1" fontAlgn="t" latinLnBrk="0" hangingPunct="1">
              <a:spcBef>
                <a:spcPts val="0"/>
              </a:spcBef>
              <a:spcAft>
                <a:spcPts val="0"/>
              </a:spcAft>
            </a:pPr>
            <a:r>
              <a:rPr kumimoji="1" lang="ja-JP" altLang="ja-JP" sz="1200" b="0" i="0" u="none" strike="noStrike" kern="1200" dirty="0" smtClean="0">
                <a:solidFill>
                  <a:schemeClr val="dk1"/>
                </a:solidFill>
                <a:latin typeface="Gill Sans MT"/>
              </a:rPr>
              <a:t>メソッドが変更</a:t>
            </a:r>
            <a:endParaRPr kumimoji="1" lang="en-US" altLang="ja-JP" sz="1200" b="0" i="0" u="none" strike="noStrike" kern="1200" dirty="0" smtClean="0">
              <a:solidFill>
                <a:schemeClr val="dk1"/>
              </a:solidFill>
              <a:latin typeface="Gill Sans MT"/>
            </a:endParaRPr>
          </a:p>
          <a:p>
            <a:pPr marL="0" algn="r" rtl="0" eaLnBrk="1" fontAlgn="t" latinLnBrk="0" hangingPunct="1">
              <a:spcBef>
                <a:spcPts val="0"/>
              </a:spcBef>
              <a:spcAft>
                <a:spcPts val="0"/>
              </a:spcAft>
            </a:pPr>
            <a:r>
              <a:rPr kumimoji="1" lang="en-US" altLang="ja-JP" sz="1200" b="0" i="0" u="none" strike="noStrike" kern="1200" dirty="0" smtClean="0">
                <a:solidFill>
                  <a:schemeClr val="dk1"/>
                </a:solidFill>
                <a:latin typeface="Gill Sans MT"/>
              </a:rPr>
              <a:t>288419</a:t>
            </a:r>
            <a:endParaRPr kumimoji="1" lang="ja-JP" altLang="ja-JP" sz="1200" b="0" i="0" u="none" strike="noStrike" kern="1200" dirty="0" smtClean="0">
              <a:solidFill>
                <a:schemeClr val="dk1"/>
              </a:solidFill>
              <a:latin typeface="Gill Sans MT"/>
              <a:ea typeface="Gill Sans MT"/>
            </a:endParaRPr>
          </a:p>
          <a:p>
            <a:pPr marL="0" algn="r" rtl="0" eaLnBrk="1" fontAlgn="t" latinLnBrk="0" hangingPunct="1">
              <a:spcBef>
                <a:spcPts val="0"/>
              </a:spcBef>
              <a:spcAft>
                <a:spcPts val="0"/>
              </a:spcAft>
            </a:pPr>
            <a:r>
              <a:rPr kumimoji="1" lang="en-US" altLang="ja-JP" sz="1200" b="0" i="0" u="none" strike="noStrike" kern="1200" dirty="0" smtClean="0">
                <a:solidFill>
                  <a:schemeClr val="dk1"/>
                </a:solidFill>
                <a:latin typeface="Gill Sans MT"/>
              </a:rPr>
              <a:t>41.5%</a:t>
            </a:r>
            <a:endParaRPr kumimoji="1" lang="ja-JP" altLang="ja-JP" sz="1200" b="0" i="0" u="none" strike="noStrike" kern="1200" dirty="0" smtClean="0">
              <a:solidFill>
                <a:schemeClr val="dk1"/>
              </a:solidFill>
              <a:latin typeface="Gill Sans MT"/>
              <a:ea typeface="Gill Sans MT"/>
            </a:endParaRPr>
          </a:p>
          <a:p>
            <a:pPr marL="0" algn="r" rtl="0" eaLnBrk="1" fontAlgn="t" latinLnBrk="0" hangingPunct="1">
              <a:spcBef>
                <a:spcPts val="0"/>
              </a:spcBef>
              <a:spcAft>
                <a:spcPts val="0"/>
              </a:spcAft>
            </a:pPr>
            <a:r>
              <a:rPr kumimoji="1" lang="en-US" altLang="ja-JP" sz="1200" b="0" i="0" u="none" strike="noStrike" kern="1200" dirty="0" smtClean="0">
                <a:solidFill>
                  <a:schemeClr val="dk1"/>
                </a:solidFill>
                <a:latin typeface="Gill Sans MT"/>
              </a:rPr>
              <a:t>74.0%</a:t>
            </a:r>
            <a:endParaRPr kumimoji="1" lang="ja-JP" altLang="ja-JP" sz="1200" b="0" i="0" u="none" strike="noStrike" kern="1200" dirty="0" smtClean="0">
              <a:solidFill>
                <a:schemeClr val="dk1"/>
              </a:solidFill>
              <a:latin typeface="Gill Sans MT"/>
              <a:ea typeface="Gill Sans MT"/>
            </a:endParaRPr>
          </a:p>
          <a:p>
            <a:pPr marL="0" algn="l" rtl="0" eaLnBrk="1" fontAlgn="t" latinLnBrk="0" hangingPunct="1">
              <a:spcBef>
                <a:spcPts val="0"/>
              </a:spcBef>
              <a:spcAft>
                <a:spcPts val="0"/>
              </a:spcAft>
            </a:pPr>
            <a:r>
              <a:rPr kumimoji="1" lang="ja-JP" altLang="ja-JP" sz="1200" b="0" i="0" u="none" strike="noStrike" kern="1200" dirty="0" smtClean="0">
                <a:solidFill>
                  <a:schemeClr val="dk1"/>
                </a:solidFill>
                <a:latin typeface="Gill Sans MT"/>
              </a:rPr>
              <a:t>型またはメソッドが変更</a:t>
            </a:r>
            <a:endParaRPr kumimoji="1" lang="en-US" altLang="ja-JP" sz="1200" b="0" i="0" u="none" strike="noStrike" kern="1200" dirty="0" smtClean="0">
              <a:solidFill>
                <a:schemeClr val="dk1"/>
              </a:solidFill>
              <a:latin typeface="Gill Sans MT"/>
            </a:endParaRPr>
          </a:p>
          <a:p>
            <a:pPr marL="0" algn="r" rtl="0" eaLnBrk="1" fontAlgn="t" latinLnBrk="0" hangingPunct="1">
              <a:spcBef>
                <a:spcPts val="0"/>
              </a:spcBef>
              <a:spcAft>
                <a:spcPts val="0"/>
              </a:spcAft>
            </a:pPr>
            <a:r>
              <a:rPr kumimoji="1" lang="en-US" altLang="ja-JP" sz="1200" b="0" i="0" u="none" strike="noStrike" kern="1200" dirty="0" smtClean="0">
                <a:solidFill>
                  <a:schemeClr val="dk1"/>
                </a:solidFill>
                <a:latin typeface="Gill Sans MT"/>
              </a:rPr>
              <a:t>364005</a:t>
            </a:r>
            <a:endParaRPr kumimoji="1" lang="ja-JP" altLang="ja-JP" sz="1200" b="0" i="0" u="none" strike="noStrike" kern="1200" dirty="0" smtClean="0">
              <a:solidFill>
                <a:schemeClr val="dk1"/>
              </a:solidFill>
              <a:latin typeface="Gill Sans MT"/>
              <a:ea typeface="Gill Sans MT"/>
            </a:endParaRPr>
          </a:p>
          <a:p>
            <a:pPr marL="0" algn="r" rtl="0" eaLnBrk="1" fontAlgn="t" latinLnBrk="0" hangingPunct="1">
              <a:spcBef>
                <a:spcPts val="0"/>
              </a:spcBef>
              <a:spcAft>
                <a:spcPts val="0"/>
              </a:spcAft>
            </a:pPr>
            <a:r>
              <a:rPr kumimoji="1" lang="en-US" altLang="ja-JP" sz="1200" b="0" i="0" u="none" strike="noStrike" kern="1200" dirty="0" smtClean="0">
                <a:solidFill>
                  <a:schemeClr val="dk1"/>
                </a:solidFill>
                <a:latin typeface="Gill Sans MT"/>
              </a:rPr>
              <a:t>52.4%</a:t>
            </a:r>
            <a:endParaRPr kumimoji="1" lang="ja-JP" altLang="ja-JP" sz="1200" b="0" i="0" u="none" strike="noStrike" kern="1200" dirty="0" smtClean="0">
              <a:solidFill>
                <a:schemeClr val="dk1"/>
              </a:solidFill>
              <a:latin typeface="Gill Sans MT"/>
              <a:ea typeface="Gill Sans MT"/>
            </a:endParaRPr>
          </a:p>
          <a:p>
            <a:pPr marL="0" algn="r" rtl="0" eaLnBrk="1" fontAlgn="t" latinLnBrk="0" hangingPunct="1">
              <a:spcBef>
                <a:spcPts val="0"/>
              </a:spcBef>
              <a:spcAft>
                <a:spcPts val="0"/>
              </a:spcAft>
            </a:pPr>
            <a:endParaRPr kumimoji="1" lang="ja-JP" altLang="ja-JP" sz="1200" b="0" i="0" u="none" strike="noStrike" kern="1200" dirty="0" smtClean="0">
              <a:solidFill>
                <a:schemeClr val="dk1"/>
              </a:solidFill>
              <a:latin typeface="Gill Sans MT"/>
              <a:ea typeface="Gill Sans MT"/>
            </a:endParaRPr>
          </a:p>
          <a:p>
            <a:endParaRPr kumimoji="1" lang="ja-JP" altLang="en-US" dirty="0"/>
          </a:p>
        </p:txBody>
      </p:sp>
      <p:sp>
        <p:nvSpPr>
          <p:cNvPr id="4" name="スライド番号プレースホルダ 3"/>
          <p:cNvSpPr>
            <a:spLocks noGrp="1"/>
          </p:cNvSpPr>
          <p:nvPr>
            <p:ph type="sldNum" sz="quarter" idx="10"/>
          </p:nvPr>
        </p:nvSpPr>
        <p:spPr/>
        <p:txBody>
          <a:bodyPr/>
          <a:lstStyle/>
          <a:p>
            <a:fld id="{929249AE-22E7-477C-B29B-BA3D50FFC4A9}" type="slidenum">
              <a:rPr kumimoji="1" lang="ja-JP" altLang="en-US" smtClean="0"/>
              <a:pPr/>
              <a:t>35</a:t>
            </a:fld>
            <a:endParaRPr kumimoji="1" lang="ja-JP"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algn="l" rtl="0" eaLnBrk="1" fontAlgn="t" latinLnBrk="0" hangingPunct="1">
              <a:spcBef>
                <a:spcPts val="0"/>
              </a:spcBef>
              <a:spcAft>
                <a:spcPts val="0"/>
              </a:spcAft>
            </a:pPr>
            <a:r>
              <a:rPr kumimoji="1" lang="ja-JP" altLang="ja-JP" sz="1200" b="1" i="0" u="none" strike="noStrike" kern="1200" dirty="0" smtClean="0">
                <a:solidFill>
                  <a:schemeClr val="lt1"/>
                </a:solidFill>
                <a:latin typeface="Gill Sans MT"/>
              </a:rPr>
              <a:t>型が変更</a:t>
            </a:r>
            <a:endParaRPr kumimoji="1" lang="en-US" altLang="ja-JP" sz="1200" b="1" i="0" u="none" strike="noStrike" kern="1200" dirty="0" smtClean="0">
              <a:solidFill>
                <a:schemeClr val="lt1"/>
              </a:solidFill>
              <a:latin typeface="Gill Sans MT"/>
            </a:endParaRPr>
          </a:p>
          <a:p>
            <a:pPr marL="0" algn="r" rtl="0" eaLnBrk="1" fontAlgn="t" latinLnBrk="0" hangingPunct="1">
              <a:spcBef>
                <a:spcPts val="0"/>
              </a:spcBef>
              <a:spcAft>
                <a:spcPts val="0"/>
              </a:spcAft>
            </a:pPr>
            <a:r>
              <a:rPr kumimoji="1" lang="en-US" altLang="ja-JP" sz="1200" b="1" i="0" u="none" strike="noStrike" kern="1200" dirty="0" smtClean="0">
                <a:solidFill>
                  <a:schemeClr val="lt1"/>
                </a:solidFill>
                <a:latin typeface="Gill Sans MT"/>
              </a:rPr>
              <a:t>162622</a:t>
            </a:r>
            <a:endParaRPr kumimoji="1" lang="ja-JP" altLang="ja-JP" sz="1200" b="1" i="0" u="none" strike="noStrike" kern="1200" dirty="0" smtClean="0">
              <a:solidFill>
                <a:schemeClr val="lt1"/>
              </a:solidFill>
              <a:latin typeface="Gill Sans MT"/>
              <a:ea typeface="Gill Sans MT"/>
            </a:endParaRPr>
          </a:p>
          <a:p>
            <a:pPr marL="0" algn="r" rtl="0" eaLnBrk="1" fontAlgn="t" latinLnBrk="0" hangingPunct="1">
              <a:spcBef>
                <a:spcPts val="0"/>
              </a:spcBef>
              <a:spcAft>
                <a:spcPts val="0"/>
              </a:spcAft>
            </a:pPr>
            <a:r>
              <a:rPr kumimoji="1" lang="en-US" altLang="ja-JP" sz="1200" b="1" i="0" u="none" strike="noStrike" kern="1200" dirty="0" smtClean="0">
                <a:solidFill>
                  <a:schemeClr val="lt1"/>
                </a:solidFill>
                <a:latin typeface="Gill Sans MT"/>
              </a:rPr>
              <a:t>23.4%</a:t>
            </a:r>
            <a:endParaRPr kumimoji="1" lang="ja-JP" altLang="ja-JP" sz="1200" b="1" i="0" u="none" strike="noStrike" kern="1200" dirty="0" smtClean="0">
              <a:solidFill>
                <a:schemeClr val="lt1"/>
              </a:solidFill>
              <a:latin typeface="Gill Sans MT"/>
              <a:ea typeface="Gill Sans MT"/>
            </a:endParaRPr>
          </a:p>
          <a:p>
            <a:pPr marL="0" algn="r" rtl="0" eaLnBrk="1" fontAlgn="t" latinLnBrk="0" hangingPunct="1">
              <a:spcBef>
                <a:spcPts val="0"/>
              </a:spcBef>
              <a:spcAft>
                <a:spcPts val="0"/>
              </a:spcAft>
            </a:pPr>
            <a:r>
              <a:rPr kumimoji="1" lang="en-US" altLang="ja-JP" sz="1200" b="1" i="0" u="none" strike="noStrike" kern="1200" dirty="0" smtClean="0">
                <a:solidFill>
                  <a:schemeClr val="lt1"/>
                </a:solidFill>
                <a:latin typeface="Gill Sans MT"/>
              </a:rPr>
              <a:t>78.3%</a:t>
            </a:r>
            <a:endParaRPr kumimoji="1" lang="ja-JP" altLang="ja-JP" sz="1200" b="1" i="0" u="none" strike="noStrike" kern="1200" dirty="0" smtClean="0">
              <a:solidFill>
                <a:schemeClr val="lt1"/>
              </a:solidFill>
              <a:latin typeface="Gill Sans MT"/>
              <a:ea typeface="Gill Sans MT"/>
            </a:endParaRPr>
          </a:p>
          <a:p>
            <a:pPr marL="0" algn="l" rtl="0" eaLnBrk="1" fontAlgn="t" latinLnBrk="0" hangingPunct="1">
              <a:spcBef>
                <a:spcPts val="0"/>
              </a:spcBef>
              <a:spcAft>
                <a:spcPts val="0"/>
              </a:spcAft>
            </a:pPr>
            <a:r>
              <a:rPr kumimoji="1" lang="ja-JP" altLang="ja-JP" sz="1200" b="0" i="0" u="none" strike="noStrike" kern="1200" dirty="0" smtClean="0">
                <a:solidFill>
                  <a:schemeClr val="dk1"/>
                </a:solidFill>
                <a:latin typeface="Gill Sans MT"/>
              </a:rPr>
              <a:t>メソッドが変更</a:t>
            </a:r>
            <a:endParaRPr kumimoji="1" lang="en-US" altLang="ja-JP" sz="1200" b="0" i="0" u="none" strike="noStrike" kern="1200" dirty="0" smtClean="0">
              <a:solidFill>
                <a:schemeClr val="dk1"/>
              </a:solidFill>
              <a:latin typeface="Gill Sans MT"/>
            </a:endParaRPr>
          </a:p>
          <a:p>
            <a:pPr marL="0" algn="r" rtl="0" eaLnBrk="1" fontAlgn="t" latinLnBrk="0" hangingPunct="1">
              <a:spcBef>
                <a:spcPts val="0"/>
              </a:spcBef>
              <a:spcAft>
                <a:spcPts val="0"/>
              </a:spcAft>
            </a:pPr>
            <a:r>
              <a:rPr kumimoji="1" lang="en-US" altLang="ja-JP" sz="1200" b="0" i="0" u="none" strike="noStrike" kern="1200" dirty="0" smtClean="0">
                <a:solidFill>
                  <a:schemeClr val="dk1"/>
                </a:solidFill>
                <a:latin typeface="Gill Sans MT"/>
              </a:rPr>
              <a:t>288419</a:t>
            </a:r>
            <a:endParaRPr kumimoji="1" lang="ja-JP" altLang="ja-JP" sz="1200" b="0" i="0" u="none" strike="noStrike" kern="1200" dirty="0" smtClean="0">
              <a:solidFill>
                <a:schemeClr val="dk1"/>
              </a:solidFill>
              <a:latin typeface="Gill Sans MT"/>
              <a:ea typeface="Gill Sans MT"/>
            </a:endParaRPr>
          </a:p>
          <a:p>
            <a:pPr marL="0" algn="r" rtl="0" eaLnBrk="1" fontAlgn="t" latinLnBrk="0" hangingPunct="1">
              <a:spcBef>
                <a:spcPts val="0"/>
              </a:spcBef>
              <a:spcAft>
                <a:spcPts val="0"/>
              </a:spcAft>
            </a:pPr>
            <a:r>
              <a:rPr kumimoji="1" lang="en-US" altLang="ja-JP" sz="1200" b="0" i="0" u="none" strike="noStrike" kern="1200" dirty="0" smtClean="0">
                <a:solidFill>
                  <a:schemeClr val="dk1"/>
                </a:solidFill>
                <a:latin typeface="Gill Sans MT"/>
              </a:rPr>
              <a:t>41.5%</a:t>
            </a:r>
            <a:endParaRPr kumimoji="1" lang="ja-JP" altLang="ja-JP" sz="1200" b="0" i="0" u="none" strike="noStrike" kern="1200" dirty="0" smtClean="0">
              <a:solidFill>
                <a:schemeClr val="dk1"/>
              </a:solidFill>
              <a:latin typeface="Gill Sans MT"/>
              <a:ea typeface="Gill Sans MT"/>
            </a:endParaRPr>
          </a:p>
          <a:p>
            <a:pPr marL="0" algn="r" rtl="0" eaLnBrk="1" fontAlgn="t" latinLnBrk="0" hangingPunct="1">
              <a:spcBef>
                <a:spcPts val="0"/>
              </a:spcBef>
              <a:spcAft>
                <a:spcPts val="0"/>
              </a:spcAft>
            </a:pPr>
            <a:r>
              <a:rPr kumimoji="1" lang="en-US" altLang="ja-JP" sz="1200" b="0" i="0" u="none" strike="noStrike" kern="1200" dirty="0" smtClean="0">
                <a:solidFill>
                  <a:schemeClr val="dk1"/>
                </a:solidFill>
                <a:latin typeface="Gill Sans MT"/>
              </a:rPr>
              <a:t>74.0%</a:t>
            </a:r>
            <a:endParaRPr kumimoji="1" lang="ja-JP" altLang="ja-JP" sz="1200" b="0" i="0" u="none" strike="noStrike" kern="1200" dirty="0" smtClean="0">
              <a:solidFill>
                <a:schemeClr val="dk1"/>
              </a:solidFill>
              <a:latin typeface="Gill Sans MT"/>
              <a:ea typeface="Gill Sans MT"/>
            </a:endParaRPr>
          </a:p>
          <a:p>
            <a:pPr marL="0" algn="l" rtl="0" eaLnBrk="1" fontAlgn="t" latinLnBrk="0" hangingPunct="1">
              <a:spcBef>
                <a:spcPts val="0"/>
              </a:spcBef>
              <a:spcAft>
                <a:spcPts val="0"/>
              </a:spcAft>
            </a:pPr>
            <a:r>
              <a:rPr kumimoji="1" lang="ja-JP" altLang="ja-JP" sz="1200" b="0" i="0" u="none" strike="noStrike" kern="1200" dirty="0" smtClean="0">
                <a:solidFill>
                  <a:schemeClr val="dk1"/>
                </a:solidFill>
                <a:latin typeface="Gill Sans MT"/>
              </a:rPr>
              <a:t>型またはメソッドが変更</a:t>
            </a:r>
            <a:endParaRPr kumimoji="1" lang="en-US" altLang="ja-JP" sz="1200" b="0" i="0" u="none" strike="noStrike" kern="1200" dirty="0" smtClean="0">
              <a:solidFill>
                <a:schemeClr val="dk1"/>
              </a:solidFill>
              <a:latin typeface="Gill Sans MT"/>
            </a:endParaRPr>
          </a:p>
          <a:p>
            <a:pPr marL="0" algn="r" rtl="0" eaLnBrk="1" fontAlgn="t" latinLnBrk="0" hangingPunct="1">
              <a:spcBef>
                <a:spcPts val="0"/>
              </a:spcBef>
              <a:spcAft>
                <a:spcPts val="0"/>
              </a:spcAft>
            </a:pPr>
            <a:r>
              <a:rPr kumimoji="1" lang="en-US" altLang="ja-JP" sz="1200" b="0" i="0" u="none" strike="noStrike" kern="1200" dirty="0" smtClean="0">
                <a:solidFill>
                  <a:schemeClr val="dk1"/>
                </a:solidFill>
                <a:latin typeface="Gill Sans MT"/>
              </a:rPr>
              <a:t>364005</a:t>
            </a:r>
            <a:endParaRPr kumimoji="1" lang="ja-JP" altLang="ja-JP" sz="1200" b="0" i="0" u="none" strike="noStrike" kern="1200" dirty="0" smtClean="0">
              <a:solidFill>
                <a:schemeClr val="dk1"/>
              </a:solidFill>
              <a:latin typeface="Gill Sans MT"/>
              <a:ea typeface="Gill Sans MT"/>
            </a:endParaRPr>
          </a:p>
          <a:p>
            <a:pPr marL="0" algn="r" rtl="0" eaLnBrk="1" fontAlgn="t" latinLnBrk="0" hangingPunct="1">
              <a:spcBef>
                <a:spcPts val="0"/>
              </a:spcBef>
              <a:spcAft>
                <a:spcPts val="0"/>
              </a:spcAft>
            </a:pPr>
            <a:r>
              <a:rPr kumimoji="1" lang="en-US" altLang="ja-JP" sz="1200" b="0" i="0" u="none" strike="noStrike" kern="1200" dirty="0" smtClean="0">
                <a:solidFill>
                  <a:schemeClr val="dk1"/>
                </a:solidFill>
                <a:latin typeface="Gill Sans MT"/>
              </a:rPr>
              <a:t>52.4%</a:t>
            </a:r>
            <a:endParaRPr kumimoji="1" lang="ja-JP" altLang="ja-JP" sz="1200" b="0" i="0" u="none" strike="noStrike" kern="1200" dirty="0" smtClean="0">
              <a:solidFill>
                <a:schemeClr val="dk1"/>
              </a:solidFill>
              <a:latin typeface="Gill Sans MT"/>
              <a:ea typeface="Gill Sans MT"/>
            </a:endParaRPr>
          </a:p>
          <a:p>
            <a:pPr marL="0" algn="r" rtl="0" eaLnBrk="1" fontAlgn="t" latinLnBrk="0" hangingPunct="1">
              <a:spcBef>
                <a:spcPts val="0"/>
              </a:spcBef>
              <a:spcAft>
                <a:spcPts val="0"/>
              </a:spcAft>
            </a:pPr>
            <a:endParaRPr kumimoji="1" lang="ja-JP" altLang="ja-JP" sz="1200" b="0" i="0" u="none" strike="noStrike" kern="1200" dirty="0" smtClean="0">
              <a:solidFill>
                <a:schemeClr val="dk1"/>
              </a:solidFill>
              <a:latin typeface="Gill Sans MT"/>
              <a:ea typeface="Gill Sans MT"/>
            </a:endParaRPr>
          </a:p>
          <a:p>
            <a:endParaRPr kumimoji="1" lang="ja-JP" altLang="en-US" dirty="0"/>
          </a:p>
        </p:txBody>
      </p:sp>
      <p:sp>
        <p:nvSpPr>
          <p:cNvPr id="4" name="スライド番号プレースホルダ 3"/>
          <p:cNvSpPr>
            <a:spLocks noGrp="1"/>
          </p:cNvSpPr>
          <p:nvPr>
            <p:ph type="sldNum" sz="quarter" idx="10"/>
          </p:nvPr>
        </p:nvSpPr>
        <p:spPr/>
        <p:txBody>
          <a:bodyPr/>
          <a:lstStyle/>
          <a:p>
            <a:fld id="{929249AE-22E7-477C-B29B-BA3D50FFC4A9}" type="slidenum">
              <a:rPr kumimoji="1" lang="ja-JP" altLang="en-US" smtClean="0"/>
              <a:pPr/>
              <a:t>36</a:t>
            </a:fld>
            <a:endParaRPr kumimoji="1" lang="ja-JP"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en-US" dirty="0" smtClean="0"/>
              <a:t>また、集約が困難なクローンも、その</a:t>
            </a:r>
            <a:r>
              <a:rPr lang="en-US" altLang="ja-JP" dirty="0" smtClean="0"/>
              <a:t>4</a:t>
            </a:r>
            <a:r>
              <a:rPr lang="ja-JP" altLang="en-US" dirty="0" smtClean="0"/>
              <a:t>分の</a:t>
            </a:r>
            <a:r>
              <a:rPr lang="en-US" altLang="ja-JP" dirty="0" smtClean="0"/>
              <a:t>3</a:t>
            </a:r>
            <a:r>
              <a:rPr lang="ja-JP" altLang="en-US" dirty="0" err="1" smtClean="0"/>
              <a:t>は識</a:t>
            </a:r>
            <a:r>
              <a:rPr lang="ja-JP" altLang="en-US" dirty="0" smtClean="0"/>
              <a:t>別子が</a:t>
            </a:r>
            <a:r>
              <a:rPr lang="en-US" altLang="ja-JP" dirty="0" smtClean="0"/>
              <a:t>1</a:t>
            </a:r>
            <a:r>
              <a:rPr lang="ja-JP" altLang="en-US" dirty="0" smtClean="0"/>
              <a:t>対</a:t>
            </a:r>
            <a:r>
              <a:rPr lang="en-US" altLang="ja-JP" dirty="0" smtClean="0"/>
              <a:t>1</a:t>
            </a:r>
            <a:r>
              <a:rPr lang="ja-JP" altLang="en-US" dirty="0" smtClean="0"/>
              <a:t>対応のクローンであった</a:t>
            </a:r>
            <a:endParaRPr lang="en-US" altLang="ja-JP" dirty="0" smtClean="0"/>
          </a:p>
          <a:p>
            <a:pPr lvl="1"/>
            <a:r>
              <a:rPr lang="ja-JP" altLang="en-US" dirty="0" smtClean="0"/>
              <a:t>違いを吸収する手法を確立できれば</a:t>
            </a:r>
            <a:r>
              <a:rPr lang="en-US" altLang="ja-JP" dirty="0" smtClean="0"/>
              <a:t>,</a:t>
            </a:r>
            <a:r>
              <a:rPr lang="ja-JP" altLang="en-US" dirty="0" smtClean="0"/>
              <a:t>多くのクローンをリファクタリングすることができる？</a:t>
            </a:r>
            <a:endParaRPr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929249AE-22E7-477C-B29B-BA3D50FFC4A9}" type="slidenum">
              <a:rPr kumimoji="1" lang="ja-JP" altLang="en-US" smtClean="0"/>
              <a:pPr/>
              <a:t>37</a:t>
            </a:fld>
            <a:endParaRPr kumimoji="1" lang="ja-JP"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29249AE-22E7-477C-B29B-BA3D50FFC4A9}" type="slidenum">
              <a:rPr kumimoji="1" lang="ja-JP" altLang="en-US" smtClean="0"/>
              <a:pPr/>
              <a:t>42</a:t>
            </a:fld>
            <a:endParaRPr kumimoji="1" lang="ja-JP" altLang="en-US"/>
          </a:p>
        </p:txBody>
      </p:sp>
    </p:spTree>
    <p:extLst>
      <p:ext uri="{BB962C8B-B14F-4D97-AF65-F5344CB8AC3E}">
        <p14:creationId xmlns:p14="http://schemas.microsoft.com/office/powerpoint/2010/main" val="119492508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・１対１対応の例が間違い．</a:t>
            </a:r>
            <a:r>
              <a:rPr kumimoji="1" lang="en-US" altLang="ja-JP" dirty="0" smtClean="0"/>
              <a:t>a-d-h</a:t>
            </a:r>
            <a:r>
              <a:rPr kumimoji="1" lang="en-US" altLang="ja-JP" baseline="0" dirty="0" smtClean="0"/>
              <a:t> </a:t>
            </a:r>
            <a:r>
              <a:rPr kumimoji="1" lang="ja-JP" altLang="en-US" baseline="0" dirty="0" smtClean="0"/>
              <a:t>の対応関係のはず</a:t>
            </a:r>
            <a:endParaRPr kumimoji="1" lang="en-US" altLang="ja-JP" dirty="0" smtClean="0"/>
          </a:p>
          <a:p>
            <a:r>
              <a:rPr kumimoji="1" lang="ja-JP" altLang="en-US" dirty="0" smtClean="0"/>
              <a:t>・字を大きく</a:t>
            </a:r>
            <a:r>
              <a:rPr kumimoji="1" lang="ja-JP" altLang="en-US" baseline="0" dirty="0" smtClean="0"/>
              <a:t> </a:t>
            </a:r>
            <a:r>
              <a:rPr kumimoji="1" lang="en-US" altLang="ja-JP" baseline="0" dirty="0" smtClean="0"/>
              <a:t>[</a:t>
            </a:r>
            <a:r>
              <a:rPr kumimoji="1" lang="ja-JP" altLang="en-US" baseline="0" dirty="0" smtClean="0"/>
              <a:t>このままだと遠くからはまったく見えない</a:t>
            </a:r>
            <a:r>
              <a:rPr kumimoji="1" lang="en-US" altLang="ja-JP" baseline="0" dirty="0" smtClean="0"/>
              <a:t>]</a:t>
            </a:r>
            <a:endParaRPr kumimoji="1" lang="ja-JP" altLang="en-US" dirty="0"/>
          </a:p>
        </p:txBody>
      </p:sp>
      <p:sp>
        <p:nvSpPr>
          <p:cNvPr id="4" name="スライド番号プレースホルダー 3"/>
          <p:cNvSpPr>
            <a:spLocks noGrp="1"/>
          </p:cNvSpPr>
          <p:nvPr>
            <p:ph type="sldNum" sz="quarter" idx="10"/>
          </p:nvPr>
        </p:nvSpPr>
        <p:spPr/>
        <p:txBody>
          <a:bodyPr/>
          <a:lstStyle/>
          <a:p>
            <a:fld id="{929249AE-22E7-477C-B29B-BA3D50FFC4A9}" type="slidenum">
              <a:rPr kumimoji="1" lang="ja-JP" altLang="en-US" smtClean="0"/>
              <a:pPr/>
              <a:t>44</a:t>
            </a:fld>
            <a:endParaRPr kumimoji="1" lang="ja-JP" altLang="en-US"/>
          </a:p>
        </p:txBody>
      </p:sp>
    </p:spTree>
    <p:extLst>
      <p:ext uri="{BB962C8B-B14F-4D97-AF65-F5344CB8AC3E}">
        <p14:creationId xmlns:p14="http://schemas.microsoft.com/office/powerpoint/2010/main" val="4112984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こういうふうにリファクタリングしますみたいなの</a:t>
            </a:r>
          </a:p>
          <a:p>
            <a:endParaRPr kumimoji="1" lang="en-US" altLang="ja-JP" dirty="0" smtClean="0"/>
          </a:p>
          <a:p>
            <a:endParaRPr kumimoji="1" lang="en-US" altLang="ja-JP" dirty="0" smtClean="0"/>
          </a:p>
          <a:p>
            <a:r>
              <a:rPr lang="ja-JP" altLang="en-US" dirty="0" smtClean="0"/>
              <a:t>手続きを作る場合：</a:t>
            </a:r>
            <a:endParaRPr lang="en-US" altLang="ja-JP" dirty="0" smtClean="0"/>
          </a:p>
          <a:p>
            <a:pPr lvl="1"/>
            <a:r>
              <a:rPr lang="ja-JP" altLang="en-US" dirty="0" smtClean="0"/>
              <a:t>参照する変数の違い ＝ 手続きの引数として扱う</a:t>
            </a:r>
            <a:endParaRPr lang="en-US" altLang="ja-JP" dirty="0" smtClean="0"/>
          </a:p>
          <a:p>
            <a:pPr lvl="1"/>
            <a:r>
              <a:rPr lang="ja-JP" altLang="en-US" dirty="0" smtClean="0"/>
              <a:t>参照する変数の型の違い ＝ 扱えることもある </a:t>
            </a:r>
            <a:endParaRPr lang="en-US" altLang="ja-JP" dirty="0" smtClean="0"/>
          </a:p>
          <a:p>
            <a:pPr lvl="1"/>
            <a:r>
              <a:rPr lang="ja-JP" altLang="en-US" dirty="0" smtClean="0"/>
              <a:t>参照する手続きの違い ＝ 手続きとしてはまとめにくい</a:t>
            </a:r>
            <a:endParaRPr lang="en-US" altLang="ja-JP" dirty="0" smtClean="0"/>
          </a:p>
          <a:p>
            <a:pPr lvl="1"/>
            <a:endParaRPr lang="en-US" altLang="ja-JP" dirty="0" smtClean="0"/>
          </a:p>
          <a:p>
            <a:r>
              <a:rPr kumimoji="1" lang="ja-JP" altLang="en-US" dirty="0" smtClean="0"/>
              <a:t>すべてのクローンが集約できるとは限らない</a:t>
            </a:r>
            <a:endParaRPr kumimoji="1" lang="en-US" altLang="ja-JP" dirty="0" smtClean="0"/>
          </a:p>
          <a:p>
            <a:pPr lvl="1"/>
            <a:r>
              <a:rPr lang="ja-JP" altLang="en-US" dirty="0" smtClean="0"/>
              <a:t>クローン間の識別子名の違いを吸収する必要性がある</a:t>
            </a:r>
            <a:endParaRPr lang="en-US" altLang="ja-JP" dirty="0" smtClean="0"/>
          </a:p>
          <a:p>
            <a:pPr lvl="1"/>
            <a:endParaRPr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929249AE-22E7-477C-B29B-BA3D50FFC4A9}" type="slidenum">
              <a:rPr kumimoji="1" lang="ja-JP" altLang="en-US" smtClean="0"/>
              <a:pPr/>
              <a:t>6</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929249AE-22E7-477C-B29B-BA3D50FFC4A9}" type="slidenum">
              <a:rPr kumimoji="1" lang="ja-JP" altLang="en-US" smtClean="0"/>
              <a:pPr/>
              <a:t>7</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en-US" dirty="0" smtClean="0"/>
              <a:t>クローンになっているコード片の間で識別子を比較し，識別子名の変更状況を調査</a:t>
            </a:r>
            <a:endParaRPr lang="en-US" altLang="ja-JP" dirty="0" smtClean="0"/>
          </a:p>
          <a:p>
            <a:pPr lvl="1"/>
            <a:r>
              <a:rPr lang="ja-JP" altLang="en-US" dirty="0" smtClean="0"/>
              <a:t>変更された識別子の種類</a:t>
            </a:r>
            <a:endParaRPr lang="en-US" altLang="ja-JP" dirty="0" smtClean="0"/>
          </a:p>
          <a:p>
            <a:pPr lvl="1"/>
            <a:r>
              <a:rPr lang="ja-JP" altLang="en-US" dirty="0" smtClean="0"/>
              <a:t>変更された識別子の対応関係</a:t>
            </a:r>
            <a:endParaRPr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929249AE-22E7-477C-B29B-BA3D50FFC4A9}" type="slidenum">
              <a:rPr kumimoji="1" lang="ja-JP" altLang="en-US" smtClean="0"/>
              <a:pPr/>
              <a:t>8</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dirty="0" smtClean="0"/>
              <a:t>細かいので省く：</a:t>
            </a:r>
            <a:r>
              <a:rPr lang="ja-JP" altLang="en-US" baseline="0" dirty="0" smtClean="0"/>
              <a:t> </a:t>
            </a:r>
            <a:r>
              <a:rPr lang="en-US" altLang="ja-JP" dirty="0" err="1" smtClean="0"/>
              <a:t>CCFinder</a:t>
            </a:r>
            <a:r>
              <a:rPr lang="en-US" altLang="ja-JP" dirty="0" smtClean="0"/>
              <a:t> </a:t>
            </a:r>
            <a:r>
              <a:rPr lang="ja-JP" altLang="en-US" dirty="0" smtClean="0"/>
              <a:t>標準の長さ </a:t>
            </a:r>
            <a:r>
              <a:rPr lang="en-US" altLang="ja-JP" dirty="0" smtClean="0"/>
              <a:t>30</a:t>
            </a:r>
            <a:r>
              <a:rPr lang="ja-JP" altLang="en-US" dirty="0" smtClean="0"/>
              <a:t>トークン以上のコード片，</a:t>
            </a:r>
            <a:r>
              <a:rPr lang="en-US" altLang="ja-JP" dirty="0" smtClean="0"/>
              <a:t>RNR=0.5</a:t>
            </a:r>
            <a:r>
              <a:rPr lang="ja-JP" altLang="en-US" dirty="0" smtClean="0"/>
              <a:t>以上</a:t>
            </a:r>
            <a:endParaRPr lang="en-US" altLang="ja-JP" dirty="0" smtClean="0"/>
          </a:p>
        </p:txBody>
      </p:sp>
      <p:sp>
        <p:nvSpPr>
          <p:cNvPr id="4" name="スライド番号プレースホルダー 3"/>
          <p:cNvSpPr>
            <a:spLocks noGrp="1"/>
          </p:cNvSpPr>
          <p:nvPr>
            <p:ph type="sldNum" sz="quarter" idx="10"/>
          </p:nvPr>
        </p:nvSpPr>
        <p:spPr/>
        <p:txBody>
          <a:bodyPr/>
          <a:lstStyle/>
          <a:p>
            <a:fld id="{929249AE-22E7-477C-B29B-BA3D50FFC4A9}" type="slidenum">
              <a:rPr kumimoji="1" lang="ja-JP" altLang="en-US" smtClean="0"/>
              <a:pPr/>
              <a:t>9</a:t>
            </a:fld>
            <a:endParaRPr kumimoji="1" lang="ja-JP" altLang="en-US"/>
          </a:p>
        </p:txBody>
      </p:sp>
    </p:spTree>
    <p:extLst>
      <p:ext uri="{BB962C8B-B14F-4D97-AF65-F5344CB8AC3E}">
        <p14:creationId xmlns:p14="http://schemas.microsoft.com/office/powerpoint/2010/main" val="786964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2</a:t>
            </a:r>
            <a:r>
              <a:rPr kumimoji="1" lang="ja-JP" altLang="en-US" dirty="0" smtClean="0"/>
              <a:t>　クローン検出</a:t>
            </a:r>
            <a:endParaRPr kumimoji="1" lang="en-US" altLang="ja-JP" dirty="0" smtClean="0"/>
          </a:p>
          <a:p>
            <a:r>
              <a:rPr kumimoji="1" lang="en-US" altLang="ja-JP" dirty="0" smtClean="0"/>
              <a:t>3</a:t>
            </a:r>
            <a:r>
              <a:rPr kumimoji="1" lang="ja-JP" altLang="en-US" dirty="0" smtClean="0"/>
              <a:t>　比較</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929249AE-22E7-477C-B29B-BA3D50FFC4A9}" type="slidenum">
              <a:rPr kumimoji="1" lang="ja-JP" altLang="en-US" smtClean="0"/>
              <a:pPr/>
              <a:t>10</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2</a:t>
            </a:r>
            <a:r>
              <a:rPr kumimoji="1" lang="ja-JP" altLang="en-US" dirty="0" smtClean="0"/>
              <a:t>　クローン検出</a:t>
            </a:r>
            <a:endParaRPr kumimoji="1" lang="en-US" altLang="ja-JP" dirty="0" smtClean="0"/>
          </a:p>
          <a:p>
            <a:r>
              <a:rPr kumimoji="1" lang="en-US" altLang="ja-JP" dirty="0" smtClean="0"/>
              <a:t>3</a:t>
            </a:r>
            <a:r>
              <a:rPr kumimoji="1" lang="ja-JP" altLang="en-US" dirty="0" smtClean="0"/>
              <a:t>　比較</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929249AE-22E7-477C-B29B-BA3D50FFC4A9}" type="slidenum">
              <a:rPr kumimoji="1" lang="ja-JP" altLang="en-US" smtClean="0"/>
              <a:pPr/>
              <a:t>11</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8" name="タイトル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ja-JP" altLang="en-US" smtClean="0"/>
              <a:t>マスタ タイトルの書式設定</a:t>
            </a:r>
            <a:endParaRPr kumimoji="0" lang="en-US"/>
          </a:p>
        </p:txBody>
      </p:sp>
      <p:sp>
        <p:nvSpPr>
          <p:cNvPr id="9" name="サブタイトル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28" name="日付プレースホルダ 27"/>
          <p:cNvSpPr>
            <a:spLocks noGrp="1"/>
          </p:cNvSpPr>
          <p:nvPr>
            <p:ph type="dt" sz="half" idx="10"/>
          </p:nvPr>
        </p:nvSpPr>
        <p:spPr>
          <a:xfrm>
            <a:off x="6400800" y="6355080"/>
            <a:ext cx="2286000" cy="365760"/>
          </a:xfrm>
        </p:spPr>
        <p:txBody>
          <a:bodyPr/>
          <a:lstStyle>
            <a:lvl1pPr>
              <a:defRPr sz="1400"/>
            </a:lvl1pPr>
          </a:lstStyle>
          <a:p>
            <a:fld id="{1340153F-B692-45A5-85BA-8EEB1EC06D88}" type="datetime1">
              <a:rPr kumimoji="1" lang="ja-JP" altLang="en-US" smtClean="0"/>
              <a:pPr/>
              <a:t>2011/7/21</a:t>
            </a:fld>
            <a:endParaRPr kumimoji="1" lang="ja-JP" altLang="en-US"/>
          </a:p>
        </p:txBody>
      </p:sp>
      <p:sp>
        <p:nvSpPr>
          <p:cNvPr id="17" name="フッター プレースホルダ 16"/>
          <p:cNvSpPr>
            <a:spLocks noGrp="1"/>
          </p:cNvSpPr>
          <p:nvPr>
            <p:ph type="ftr" sz="quarter" idx="11"/>
          </p:nvPr>
        </p:nvSpPr>
        <p:spPr>
          <a:xfrm>
            <a:off x="2898648" y="6355080"/>
            <a:ext cx="3474720" cy="365760"/>
          </a:xfrm>
        </p:spPr>
        <p:txBody>
          <a:bodyPr/>
          <a:lstStyle/>
          <a:p>
            <a:endParaRPr kumimoji="1" lang="ja-JP" altLang="en-US"/>
          </a:p>
        </p:txBody>
      </p:sp>
      <p:sp>
        <p:nvSpPr>
          <p:cNvPr id="29" name="スライド番号プレースホルダ 28"/>
          <p:cNvSpPr>
            <a:spLocks noGrp="1"/>
          </p:cNvSpPr>
          <p:nvPr>
            <p:ph type="sldNum" sz="quarter" idx="12"/>
          </p:nvPr>
        </p:nvSpPr>
        <p:spPr>
          <a:xfrm>
            <a:off x="1216152" y="6355080"/>
            <a:ext cx="1219200" cy="365760"/>
          </a:xfrm>
        </p:spPr>
        <p:txBody>
          <a:bodyPr/>
          <a:lstStyle/>
          <a:p>
            <a:fld id="{F81A0F36-08C2-48D1-B66F-990A663397CD}" type="slidenum">
              <a:rPr kumimoji="1" lang="ja-JP" altLang="en-US" smtClean="0"/>
              <a:pPr/>
              <a:t>‹#›</a:t>
            </a:fld>
            <a:endParaRPr kumimoji="1" lang="ja-JP" altLang="en-US"/>
          </a:p>
        </p:txBody>
      </p:sp>
      <p:sp>
        <p:nvSpPr>
          <p:cNvPr id="21" name="正方形/長方形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正方形/長方形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正方形/長方形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正方形/長方形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74925E93-F283-46C1-A7D8-B892D696944C}" type="datetime1">
              <a:rPr kumimoji="1" lang="ja-JP" altLang="en-US" smtClean="0"/>
              <a:pPr/>
              <a:t>2011/7/21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81A0F36-08C2-48D1-B66F-990A663397CD}"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AEC7F532-C261-42D9-8BA8-982650385A79}" type="datetime1">
              <a:rPr kumimoji="1" lang="ja-JP" altLang="en-US" smtClean="0"/>
              <a:pPr/>
              <a:t>2011/7/21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81A0F36-08C2-48D1-B66F-990A663397CD}" type="slidenum">
              <a:rPr kumimoji="1" lang="ja-JP" altLang="en-US" smtClean="0"/>
              <a:pPr/>
              <a:t>‹#›</a:t>
            </a:fld>
            <a:endParaRPr kumimoji="1" lang="ja-JP" altLang="en-US"/>
          </a:p>
        </p:txBody>
      </p:sp>
      <p:sp>
        <p:nvSpPr>
          <p:cNvPr id="7"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二等辺三角形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直線コネクタ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4" name="日付プレースホルダ 3"/>
          <p:cNvSpPr>
            <a:spLocks noGrp="1"/>
          </p:cNvSpPr>
          <p:nvPr>
            <p:ph type="dt" sz="half" idx="10"/>
          </p:nvPr>
        </p:nvSpPr>
        <p:spPr/>
        <p:txBody>
          <a:bodyPr/>
          <a:lstStyle/>
          <a:p>
            <a:fld id="{D003B5E7-D746-4AAF-9852-408DCF09CC7C}" type="datetime1">
              <a:rPr kumimoji="1" lang="ja-JP" altLang="en-US" smtClean="0"/>
              <a:pPr/>
              <a:t>2011/7/21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81A0F36-08C2-48D1-B66F-990A663397CD}" type="slidenum">
              <a:rPr kumimoji="1" lang="ja-JP" altLang="en-US" smtClean="0"/>
              <a:pPr/>
              <a:t>‹#›</a:t>
            </a:fld>
            <a:endParaRPr kumimoji="1" lang="ja-JP" altLang="en-US"/>
          </a:p>
        </p:txBody>
      </p:sp>
      <p:sp>
        <p:nvSpPr>
          <p:cNvPr id="8" name="コンテンツ プレースホルダ 7"/>
          <p:cNvSpPr>
            <a:spLocks noGrp="1"/>
          </p:cNvSpPr>
          <p:nvPr>
            <p:ph sz="quarter" idx="1"/>
          </p:nvPr>
        </p:nvSpPr>
        <p:spPr>
          <a:xfrm>
            <a:off x="457200" y="1219200"/>
            <a:ext cx="8229600"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a:xfrm>
            <a:off x="6400800" y="6355080"/>
            <a:ext cx="2286000" cy="365760"/>
          </a:xfrm>
        </p:spPr>
        <p:txBody>
          <a:bodyPr/>
          <a:lstStyle/>
          <a:p>
            <a:fld id="{D8FEE105-87F2-4151-BD0E-9BD91B829C03}" type="datetime1">
              <a:rPr kumimoji="1" lang="ja-JP" altLang="en-US" smtClean="0"/>
              <a:pPr/>
              <a:t>2011/7/21</a:t>
            </a:fld>
            <a:endParaRPr kumimoji="1" lang="ja-JP" altLang="en-US"/>
          </a:p>
        </p:txBody>
      </p:sp>
      <p:sp>
        <p:nvSpPr>
          <p:cNvPr id="5" name="フッター プレースホルダ 4"/>
          <p:cNvSpPr>
            <a:spLocks noGrp="1"/>
          </p:cNvSpPr>
          <p:nvPr>
            <p:ph type="ftr" sz="quarter" idx="11"/>
          </p:nvPr>
        </p:nvSpPr>
        <p:spPr>
          <a:xfrm>
            <a:off x="2898648" y="6355080"/>
            <a:ext cx="3474720" cy="365760"/>
          </a:xfrm>
        </p:spPr>
        <p:txBody>
          <a:bodyPr/>
          <a:lstStyle/>
          <a:p>
            <a:endParaRPr kumimoji="1" lang="ja-JP" altLang="en-US"/>
          </a:p>
        </p:txBody>
      </p:sp>
      <p:sp>
        <p:nvSpPr>
          <p:cNvPr id="6" name="スライド番号プレースホルダ 5"/>
          <p:cNvSpPr>
            <a:spLocks noGrp="1"/>
          </p:cNvSpPr>
          <p:nvPr>
            <p:ph type="sldNum" sz="quarter" idx="12"/>
          </p:nvPr>
        </p:nvSpPr>
        <p:spPr>
          <a:xfrm>
            <a:off x="1069848" y="6355080"/>
            <a:ext cx="1520952" cy="365760"/>
          </a:xfrm>
        </p:spPr>
        <p:txBody>
          <a:bodyPr/>
          <a:lstStyle/>
          <a:p>
            <a:fld id="{F81A0F36-08C2-48D1-B66F-990A663397CD}" type="slidenum">
              <a:rPr kumimoji="1" lang="ja-JP" altLang="en-US" smtClean="0"/>
              <a:pPr/>
              <a:t>‹#›</a:t>
            </a:fld>
            <a:endParaRPr kumimoji="1" lang="ja-JP" altLang="en-US"/>
          </a:p>
        </p:txBody>
      </p:sp>
      <p:sp>
        <p:nvSpPr>
          <p:cNvPr id="7" name="正方形/長方形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kumimoji="0" lang="ja-JP" altLang="en-US" smtClean="0"/>
              <a:t>マスタ タイトルの書式設定</a:t>
            </a:r>
            <a:endParaRPr kumimoji="0" lang="en-US"/>
          </a:p>
        </p:txBody>
      </p:sp>
      <p:sp>
        <p:nvSpPr>
          <p:cNvPr id="5" name="日付プレースホルダ 4"/>
          <p:cNvSpPr>
            <a:spLocks noGrp="1"/>
          </p:cNvSpPr>
          <p:nvPr>
            <p:ph type="dt" sz="half" idx="10"/>
          </p:nvPr>
        </p:nvSpPr>
        <p:spPr/>
        <p:txBody>
          <a:bodyPr/>
          <a:lstStyle/>
          <a:p>
            <a:fld id="{841BCB16-E389-42AE-A376-31A38314B9F9}" type="datetime1">
              <a:rPr kumimoji="1" lang="ja-JP" altLang="en-US" smtClean="0"/>
              <a:pPr/>
              <a:t>2011/7/21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F81A0F36-08C2-48D1-B66F-990A663397CD}" type="slidenum">
              <a:rPr kumimoji="1" lang="ja-JP" altLang="en-US" smtClean="0"/>
              <a:pPr/>
              <a:t>‹#›</a:t>
            </a:fld>
            <a:endParaRPr kumimoji="1" lang="ja-JP" altLang="en-US"/>
          </a:p>
        </p:txBody>
      </p:sp>
      <p:sp>
        <p:nvSpPr>
          <p:cNvPr id="9" name="コンテンツ プレースホルダ 8"/>
          <p:cNvSpPr>
            <a:spLocks noGrp="1"/>
          </p:cNvSpPr>
          <p:nvPr>
            <p:ph sz="quarter" idx="1"/>
          </p:nvPr>
        </p:nvSpPr>
        <p:spPr>
          <a:xfrm>
            <a:off x="457200" y="1219200"/>
            <a:ext cx="4041648"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1" name="コンテンツ プレースホルダ 10"/>
          <p:cNvSpPr>
            <a:spLocks noGrp="1"/>
          </p:cNvSpPr>
          <p:nvPr>
            <p:ph sz="quarter" idx="2"/>
          </p:nvPr>
        </p:nvSpPr>
        <p:spPr>
          <a:xfrm>
            <a:off x="4632198" y="1216152"/>
            <a:ext cx="4041648"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nchor="ctr"/>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7" name="日付プレースホルダ 6"/>
          <p:cNvSpPr>
            <a:spLocks noGrp="1"/>
          </p:cNvSpPr>
          <p:nvPr>
            <p:ph type="dt" sz="half" idx="10"/>
          </p:nvPr>
        </p:nvSpPr>
        <p:spPr/>
        <p:txBody>
          <a:bodyPr/>
          <a:lstStyle/>
          <a:p>
            <a:fld id="{5DE5D67F-E83E-443E-9265-EBA1642A9B85}" type="datetime1">
              <a:rPr kumimoji="1" lang="ja-JP" altLang="en-US" smtClean="0"/>
              <a:pPr/>
              <a:t>2011/7/21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F81A0F36-08C2-48D1-B66F-990A663397CD}" type="slidenum">
              <a:rPr kumimoji="1" lang="ja-JP" altLang="en-US" smtClean="0"/>
              <a:pPr/>
              <a:t>‹#›</a:t>
            </a:fld>
            <a:endParaRPr kumimoji="1" lang="ja-JP" altLang="en-US"/>
          </a:p>
        </p:txBody>
      </p:sp>
      <p:sp>
        <p:nvSpPr>
          <p:cNvPr id="11" name="コンテンツ プレースホルダ 10"/>
          <p:cNvSpPr>
            <a:spLocks noGrp="1"/>
          </p:cNvSpPr>
          <p:nvPr>
            <p:ph sz="quarter" idx="2"/>
          </p:nvPr>
        </p:nvSpPr>
        <p:spPr>
          <a:xfrm>
            <a:off x="457200" y="2133600"/>
            <a:ext cx="4038600" cy="40386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コンテンツ プレースホルダ 12"/>
          <p:cNvSpPr>
            <a:spLocks noGrp="1"/>
          </p:cNvSpPr>
          <p:nvPr>
            <p:ph sz="quarter" idx="4"/>
          </p:nvPr>
        </p:nvSpPr>
        <p:spPr>
          <a:xfrm>
            <a:off x="4648200" y="2133600"/>
            <a:ext cx="4038600" cy="40386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fld id="{44D16318-4874-490B-846A-E48CDDCE886C}" type="datetime1">
              <a:rPr kumimoji="1" lang="ja-JP" altLang="en-US" smtClean="0"/>
              <a:pPr/>
              <a:t>2011/7/21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F81A0F36-08C2-48D1-B66F-990A663397CD}" type="slidenum">
              <a:rPr kumimoji="1" lang="ja-JP" altLang="en-US" smtClean="0"/>
              <a:pPr/>
              <a:t>‹#›</a:t>
            </a:fld>
            <a:endParaRPr kumimoji="1" lang="ja-JP" altLang="en-US"/>
          </a:p>
        </p:txBody>
      </p:sp>
      <p:sp>
        <p:nvSpPr>
          <p:cNvPr id="6" name="二等辺三角形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38E22825-675B-4CA0-B9EE-97E347DBB6D0}" type="datetime1">
              <a:rPr kumimoji="1" lang="ja-JP" altLang="en-US" smtClean="0"/>
              <a:pPr/>
              <a:t>2011/7/21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F81A0F36-08C2-48D1-B66F-990A663397CD}" type="slidenum">
              <a:rPr kumimoji="1" lang="ja-JP" altLang="en-US" smtClean="0"/>
              <a:pPr/>
              <a:t>‹#›</a:t>
            </a:fld>
            <a:endParaRPr kumimoji="1" lang="ja-JP" altLang="en-US"/>
          </a:p>
        </p:txBody>
      </p:sp>
      <p:sp>
        <p:nvSpPr>
          <p:cNvPr id="5"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二等辺三角形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DD683901-8087-49DE-9140-3F3B448E3A6B}" type="datetime1">
              <a:rPr kumimoji="1" lang="ja-JP" altLang="en-US" smtClean="0"/>
              <a:pPr/>
              <a:t>2011/7/21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F81A0F36-08C2-48D1-B66F-990A663397CD}" type="slidenum">
              <a:rPr kumimoji="1" lang="ja-JP" altLang="en-US" smtClean="0"/>
              <a:pPr/>
              <a:t>‹#›</a:t>
            </a:fld>
            <a:endParaRPr kumimoji="1" lang="ja-JP" altLang="en-US"/>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直線コネクタ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二等辺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コンテンツ プレースホルダ 11"/>
          <p:cNvSpPr>
            <a:spLocks noGrp="1"/>
          </p:cNvSpPr>
          <p:nvPr>
            <p:ph sz="quarter" idx="1"/>
          </p:nvPr>
        </p:nvSpPr>
        <p:spPr>
          <a:xfrm>
            <a:off x="304800" y="304800"/>
            <a:ext cx="5715000" cy="57150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ja-JP" altLang="en-US" smtClean="0"/>
              <a:t>アイコンをクリックして図を追加</a:t>
            </a:r>
            <a:endParaRPr kumimoji="0" lang="en-US" dirty="0"/>
          </a:p>
        </p:txBody>
      </p:sp>
      <p:sp>
        <p:nvSpPr>
          <p:cNvPr id="4" name="テキスト プレースホルダ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C0EDECE4-A7A4-4155-AA9B-A33F15CFC7EF}" type="datetime1">
              <a:rPr kumimoji="1" lang="ja-JP" altLang="en-US" smtClean="0"/>
              <a:pPr/>
              <a:t>2011/7/21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F81A0F36-08C2-48D1-B66F-990A663397CD}" type="slidenum">
              <a:rPr kumimoji="1" lang="ja-JP" altLang="en-US" smtClean="0"/>
              <a:pPr/>
              <a:t>‹#›</a:t>
            </a:fld>
            <a:endParaRPr kumimoji="1" lang="ja-JP" altLang="en-US"/>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二等辺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タイトル プレースホルダ 21"/>
          <p:cNvSpPr>
            <a:spLocks noGrp="1"/>
          </p:cNvSpPr>
          <p:nvPr>
            <p:ph type="title"/>
          </p:nvPr>
        </p:nvSpPr>
        <p:spPr>
          <a:xfrm>
            <a:off x="457200" y="152400"/>
            <a:ext cx="8229600" cy="990600"/>
          </a:xfrm>
          <a:prstGeom prst="rect">
            <a:avLst/>
          </a:prstGeom>
        </p:spPr>
        <p:txBody>
          <a:bodyPr vert="horz" anchor="b" anchorCtr="0">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C0077CBC-70B1-413E-8180-9FACB2EB3F33}" type="datetime1">
              <a:rPr kumimoji="1" lang="ja-JP" altLang="en-US" smtClean="0"/>
              <a:pPr/>
              <a:t>2011/7/21</a:t>
            </a:fld>
            <a:endParaRPr kumimoji="1" lang="ja-JP" altLang="en-US"/>
          </a:p>
        </p:txBody>
      </p:sp>
      <p:sp>
        <p:nvSpPr>
          <p:cNvPr id="3" name="フッター プレースホルダ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kumimoji="1" lang="ja-JP" altLang="en-US"/>
          </a:p>
        </p:txBody>
      </p:sp>
      <p:sp>
        <p:nvSpPr>
          <p:cNvPr id="23" name="スライド番号プレースホルダ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F81A0F36-08C2-48D1-B66F-990A663397CD}" type="slidenum">
              <a:rPr kumimoji="1" lang="ja-JP" altLang="en-US" smtClean="0"/>
              <a:pPr/>
              <a:t>‹#›</a:t>
            </a:fld>
            <a:endParaRPr kumimoji="1" lang="ja-JP" altLang="en-US"/>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直線コネクタ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二等辺三角形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hf hdr="0" ftr="0" dt="0"/>
  <p:txStyles>
    <p:titleStyle>
      <a:lvl1pPr algn="l" rtl="0" eaLnBrk="1" latinLnBrk="0" hangingPunct="1">
        <a:spcBef>
          <a:spcPct val="0"/>
        </a:spcBef>
        <a:buNone/>
        <a:defRPr kumimoji="1"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24544" y="3645024"/>
            <a:ext cx="8496944" cy="1463824"/>
          </a:xfrm>
        </p:spPr>
        <p:txBody>
          <a:bodyPr>
            <a:normAutofit/>
          </a:bodyPr>
          <a:lstStyle/>
          <a:p>
            <a:r>
              <a:rPr lang="ja-JP" altLang="en-US" sz="2400" dirty="0" smtClean="0"/>
              <a:t>リファクタリング支援のための</a:t>
            </a:r>
            <a:r>
              <a:rPr lang="en-US" altLang="ja-JP" sz="2400" dirty="0" smtClean="0"/>
              <a:t/>
            </a:r>
            <a:br>
              <a:rPr lang="en-US" altLang="ja-JP" sz="2400" dirty="0" smtClean="0"/>
            </a:br>
            <a:r>
              <a:rPr lang="ja-JP" altLang="en-US" sz="2400" dirty="0" smtClean="0"/>
              <a:t>コードクローンに含まれる識別子の対応</a:t>
            </a:r>
            <a:r>
              <a:rPr lang="ja-JP" altLang="en-US" sz="2400" dirty="0"/>
              <a:t>関係</a:t>
            </a:r>
            <a:r>
              <a:rPr lang="ja-JP" altLang="en-US" sz="2400" dirty="0" smtClean="0"/>
              <a:t>分析</a:t>
            </a:r>
            <a:endParaRPr kumimoji="1" lang="ja-JP" altLang="en-US" sz="2400" dirty="0"/>
          </a:p>
        </p:txBody>
      </p:sp>
      <p:sp>
        <p:nvSpPr>
          <p:cNvPr id="3" name="サブタイトル 2"/>
          <p:cNvSpPr>
            <a:spLocks noGrp="1"/>
          </p:cNvSpPr>
          <p:nvPr>
            <p:ph type="subTitle" idx="1"/>
          </p:nvPr>
        </p:nvSpPr>
        <p:spPr>
          <a:xfrm>
            <a:off x="1331640" y="5085184"/>
            <a:ext cx="6858000" cy="533400"/>
          </a:xfrm>
        </p:spPr>
        <p:txBody>
          <a:bodyPr>
            <a:normAutofit fontScale="85000" lnSpcReduction="10000"/>
          </a:bodyPr>
          <a:lstStyle/>
          <a:p>
            <a:pPr algn="r"/>
            <a:r>
              <a:rPr kumimoji="1" lang="ja-JP" altLang="en-US" sz="2400" dirty="0" smtClean="0">
                <a:uFill>
                  <a:solidFill>
                    <a:srgbClr val="FF0000"/>
                  </a:solidFill>
                </a:uFill>
              </a:rPr>
              <a:t>○工藤 </a:t>
            </a:r>
            <a:r>
              <a:rPr kumimoji="1" lang="ja-JP" altLang="en-US" sz="2400" dirty="0" smtClean="0">
                <a:uFill>
                  <a:solidFill>
                    <a:srgbClr val="FF0000"/>
                  </a:solidFill>
                </a:uFill>
              </a:rPr>
              <a:t>良介</a:t>
            </a:r>
            <a:r>
              <a:rPr kumimoji="1" lang="ja-JP" altLang="en-US" sz="2400" dirty="0" smtClean="0"/>
              <a:t>　伊達 浩典　石尾 隆　</a:t>
            </a:r>
            <a:r>
              <a:rPr lang="ja-JP" altLang="en-US" sz="2400" dirty="0" smtClean="0"/>
              <a:t>井上克郎（阪大）</a:t>
            </a:r>
            <a:endParaRPr kumimoji="1" lang="ja-JP" altLang="en-US" sz="2400" dirty="0"/>
          </a:p>
        </p:txBody>
      </p:sp>
      <p:sp>
        <p:nvSpPr>
          <p:cNvPr id="4" name="スライド番号プレースホルダ 3"/>
          <p:cNvSpPr>
            <a:spLocks noGrp="1"/>
          </p:cNvSpPr>
          <p:nvPr>
            <p:ph type="sldNum" sz="quarter" idx="12"/>
          </p:nvPr>
        </p:nvSpPr>
        <p:spPr/>
        <p:txBody>
          <a:bodyPr/>
          <a:lstStyle/>
          <a:p>
            <a:fld id="{F81A0F36-08C2-48D1-B66F-990A663397CD}" type="slidenum">
              <a:rPr kumimoji="1" lang="ja-JP" altLang="en-US" smtClean="0"/>
              <a:pPr/>
              <a:t>1</a:t>
            </a:fld>
            <a:endParaRPr kumimoji="1" lang="ja-JP"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調査手法</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10</a:t>
            </a:fld>
            <a:endParaRPr kumimoji="1" lang="ja-JP" altLang="en-US" dirty="0"/>
          </a:p>
        </p:txBody>
      </p:sp>
      <p:sp>
        <p:nvSpPr>
          <p:cNvPr id="4" name="コンテンツ プレースホルダ 3"/>
          <p:cNvSpPr>
            <a:spLocks noGrp="1"/>
          </p:cNvSpPr>
          <p:nvPr>
            <p:ph sz="quarter" idx="1"/>
          </p:nvPr>
        </p:nvSpPr>
        <p:spPr/>
        <p:txBody>
          <a:bodyPr>
            <a:normAutofit/>
          </a:bodyPr>
          <a:lstStyle/>
          <a:p>
            <a:pPr marL="514350" indent="-514350">
              <a:buFont typeface="+mj-lt"/>
              <a:buAutoNum type="arabicPeriod"/>
            </a:pPr>
            <a:r>
              <a:rPr lang="ja-JP" altLang="en-US" dirty="0" smtClean="0"/>
              <a:t>ソースコード中のクローンセット情報を出力する</a:t>
            </a:r>
            <a:endParaRPr kumimoji="1" lang="en-US" altLang="ja-JP" dirty="0" smtClean="0"/>
          </a:p>
          <a:p>
            <a:pPr marL="514350" indent="-514350">
              <a:buFont typeface="+mj-lt"/>
              <a:buAutoNum type="arabicPeriod"/>
            </a:pPr>
            <a:r>
              <a:rPr kumimoji="1" lang="ja-JP" altLang="en-US" dirty="0" smtClean="0"/>
              <a:t>ソースコード中に出現する識別子のリストを作成する</a:t>
            </a:r>
            <a:endParaRPr kumimoji="1" lang="en-US" altLang="ja-JP" dirty="0" smtClean="0"/>
          </a:p>
          <a:p>
            <a:pPr marL="514350" indent="-514350">
              <a:buFont typeface="+mj-lt"/>
              <a:buAutoNum type="arabicPeriod"/>
            </a:pPr>
            <a:r>
              <a:rPr lang="ja-JP" altLang="en-US" dirty="0" smtClean="0"/>
              <a:t>クローン中の識別子をそれぞれリストから抽出し</a:t>
            </a:r>
            <a:r>
              <a:rPr lang="en-US" altLang="ja-JP" dirty="0" smtClean="0"/>
              <a:t>,</a:t>
            </a:r>
            <a:r>
              <a:rPr lang="ja-JP" altLang="en-US" dirty="0" smtClean="0"/>
              <a:t>比較することで，識別子の対応関係表を作成する</a:t>
            </a:r>
            <a:endParaRPr lang="en-US" altLang="ja-JP" dirty="0" smtClean="0"/>
          </a:p>
          <a:p>
            <a:pPr marL="514350" indent="-514350">
              <a:buFont typeface="+mj-lt"/>
              <a:buAutoNum type="arabicPeriod"/>
            </a:pPr>
            <a:r>
              <a:rPr lang="ja-JP" altLang="en-US" dirty="0" smtClean="0"/>
              <a:t>対応関係表によってクローンセットを分類する</a:t>
            </a:r>
            <a:endParaRPr kumimoji="1" lang="ja-JP" altLang="en-US" dirty="0"/>
          </a:p>
        </p:txBody>
      </p:sp>
      <p:sp>
        <p:nvSpPr>
          <p:cNvPr id="5" name="メモ 4"/>
          <p:cNvSpPr/>
          <p:nvPr/>
        </p:nvSpPr>
        <p:spPr>
          <a:xfrm>
            <a:off x="1331640" y="4653136"/>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メモ 6"/>
          <p:cNvSpPr/>
          <p:nvPr/>
        </p:nvSpPr>
        <p:spPr>
          <a:xfrm>
            <a:off x="1259632" y="4581128"/>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メモ 7"/>
          <p:cNvSpPr/>
          <p:nvPr/>
        </p:nvSpPr>
        <p:spPr>
          <a:xfrm>
            <a:off x="1187624" y="4509120"/>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メモ 8"/>
          <p:cNvSpPr/>
          <p:nvPr/>
        </p:nvSpPr>
        <p:spPr>
          <a:xfrm>
            <a:off x="2771800" y="3789040"/>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メモ 10"/>
          <p:cNvSpPr/>
          <p:nvPr/>
        </p:nvSpPr>
        <p:spPr>
          <a:xfrm>
            <a:off x="2915816" y="5373216"/>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メモ 11"/>
          <p:cNvSpPr/>
          <p:nvPr/>
        </p:nvSpPr>
        <p:spPr>
          <a:xfrm>
            <a:off x="2843808" y="5301208"/>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メモ 12"/>
          <p:cNvSpPr/>
          <p:nvPr/>
        </p:nvSpPr>
        <p:spPr>
          <a:xfrm>
            <a:off x="2771800" y="5229200"/>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 name="直線矢印コネクタ 14"/>
          <p:cNvCxnSpPr/>
          <p:nvPr/>
        </p:nvCxnSpPr>
        <p:spPr>
          <a:xfrm flipV="1">
            <a:off x="2123728" y="4149080"/>
            <a:ext cx="576064"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p:nvPr/>
        </p:nvCxnSpPr>
        <p:spPr>
          <a:xfrm rot="16200000" flipH="1">
            <a:off x="2087724" y="5049180"/>
            <a:ext cx="648072"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正方形/長方形 17"/>
          <p:cNvSpPr/>
          <p:nvPr/>
        </p:nvSpPr>
        <p:spPr>
          <a:xfrm>
            <a:off x="4644008" y="4581128"/>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 name="直線コネクタ 19"/>
          <p:cNvCxnSpPr/>
          <p:nvPr/>
        </p:nvCxnSpPr>
        <p:spPr>
          <a:xfrm>
            <a:off x="4644008" y="472514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a:off x="4644008" y="4869160"/>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a:off x="4644008" y="501317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4644008" y="5157192"/>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rot="5400000" flipH="1" flipV="1">
            <a:off x="4499992" y="4941168"/>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直線コネクタ 26"/>
          <p:cNvCxnSpPr>
            <a:stCxn id="18" idx="2"/>
            <a:endCxn id="18" idx="0"/>
          </p:cNvCxnSpPr>
          <p:nvPr/>
        </p:nvCxnSpPr>
        <p:spPr>
          <a:xfrm rot="5400000" flipH="1">
            <a:off x="4788024" y="4941168"/>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rot="5400000" flipH="1" flipV="1">
            <a:off x="5076056" y="4941168"/>
            <a:ext cx="720080" cy="0"/>
          </a:xfrm>
          <a:prstGeom prst="line">
            <a:avLst/>
          </a:prstGeom>
        </p:spPr>
        <p:style>
          <a:lnRef idx="1">
            <a:schemeClr val="accent1"/>
          </a:lnRef>
          <a:fillRef idx="0">
            <a:schemeClr val="accent1"/>
          </a:fillRef>
          <a:effectRef idx="0">
            <a:schemeClr val="accent1"/>
          </a:effectRef>
          <a:fontRef idx="minor">
            <a:schemeClr val="tx1"/>
          </a:fontRef>
        </p:style>
      </p:cxnSp>
      <p:sp>
        <p:nvSpPr>
          <p:cNvPr id="40" name="正方形/長方形 39"/>
          <p:cNvSpPr/>
          <p:nvPr/>
        </p:nvSpPr>
        <p:spPr>
          <a:xfrm>
            <a:off x="4572000" y="4509120"/>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1" name="直線コネクタ 40"/>
          <p:cNvCxnSpPr/>
          <p:nvPr/>
        </p:nvCxnSpPr>
        <p:spPr>
          <a:xfrm>
            <a:off x="4572000" y="465313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線コネクタ 41"/>
          <p:cNvCxnSpPr/>
          <p:nvPr/>
        </p:nvCxnSpPr>
        <p:spPr>
          <a:xfrm>
            <a:off x="4572000" y="4797152"/>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直線コネクタ 42"/>
          <p:cNvCxnSpPr/>
          <p:nvPr/>
        </p:nvCxnSpPr>
        <p:spPr>
          <a:xfrm>
            <a:off x="4572000" y="4941168"/>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a:off x="4572000" y="508518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rot="5400000" flipH="1" flipV="1">
            <a:off x="4427984" y="4869160"/>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直線コネクタ 45"/>
          <p:cNvCxnSpPr>
            <a:stCxn id="40" idx="2"/>
            <a:endCxn id="40" idx="0"/>
          </p:cNvCxnSpPr>
          <p:nvPr/>
        </p:nvCxnSpPr>
        <p:spPr>
          <a:xfrm rot="5400000" flipH="1">
            <a:off x="4716016" y="4869160"/>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直線コネクタ 46"/>
          <p:cNvCxnSpPr/>
          <p:nvPr/>
        </p:nvCxnSpPr>
        <p:spPr>
          <a:xfrm rot="5400000" flipH="1" flipV="1">
            <a:off x="5004048" y="4869160"/>
            <a:ext cx="720080" cy="0"/>
          </a:xfrm>
          <a:prstGeom prst="line">
            <a:avLst/>
          </a:prstGeom>
        </p:spPr>
        <p:style>
          <a:lnRef idx="1">
            <a:schemeClr val="accent1"/>
          </a:lnRef>
          <a:fillRef idx="0">
            <a:schemeClr val="accent1"/>
          </a:fillRef>
          <a:effectRef idx="0">
            <a:schemeClr val="accent1"/>
          </a:effectRef>
          <a:fontRef idx="minor">
            <a:schemeClr val="tx1"/>
          </a:fontRef>
        </p:style>
      </p:cxnSp>
      <p:sp>
        <p:nvSpPr>
          <p:cNvPr id="48" name="正方形/長方形 47"/>
          <p:cNvSpPr/>
          <p:nvPr/>
        </p:nvSpPr>
        <p:spPr>
          <a:xfrm>
            <a:off x="4499992" y="4437112"/>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9" name="直線コネクタ 48"/>
          <p:cNvCxnSpPr/>
          <p:nvPr/>
        </p:nvCxnSpPr>
        <p:spPr>
          <a:xfrm>
            <a:off x="4499992" y="4581128"/>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a:xfrm>
            <a:off x="4499992" y="472514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a:xfrm>
            <a:off x="4499992" y="4869160"/>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直線コネクタ 51"/>
          <p:cNvCxnSpPr/>
          <p:nvPr/>
        </p:nvCxnSpPr>
        <p:spPr>
          <a:xfrm>
            <a:off x="4499992" y="501317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直線コネクタ 52"/>
          <p:cNvCxnSpPr/>
          <p:nvPr/>
        </p:nvCxnSpPr>
        <p:spPr>
          <a:xfrm rot="5400000" flipH="1" flipV="1">
            <a:off x="4355976" y="479715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直線コネクタ 53"/>
          <p:cNvCxnSpPr>
            <a:stCxn id="48" idx="2"/>
            <a:endCxn id="48" idx="0"/>
          </p:cNvCxnSpPr>
          <p:nvPr/>
        </p:nvCxnSpPr>
        <p:spPr>
          <a:xfrm rot="5400000" flipH="1">
            <a:off x="4644008" y="479715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a:xfrm rot="5400000" flipH="1" flipV="1">
            <a:off x="4932040" y="479715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直線矢印コネクタ 56"/>
          <p:cNvCxnSpPr/>
          <p:nvPr/>
        </p:nvCxnSpPr>
        <p:spPr>
          <a:xfrm>
            <a:off x="3707904" y="4149080"/>
            <a:ext cx="648072"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9" name="直線矢印コネクタ 58"/>
          <p:cNvCxnSpPr/>
          <p:nvPr/>
        </p:nvCxnSpPr>
        <p:spPr>
          <a:xfrm rot="5400000" flipH="1" flipV="1">
            <a:off x="3743908" y="5049180"/>
            <a:ext cx="648072"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3" name="正方形/長方形 62"/>
          <p:cNvSpPr/>
          <p:nvPr/>
        </p:nvSpPr>
        <p:spPr>
          <a:xfrm>
            <a:off x="6588224" y="3645024"/>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4" name="直線コネクタ 63"/>
          <p:cNvCxnSpPr/>
          <p:nvPr/>
        </p:nvCxnSpPr>
        <p:spPr>
          <a:xfrm>
            <a:off x="6588224" y="3789040"/>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直線コネクタ 64"/>
          <p:cNvCxnSpPr/>
          <p:nvPr/>
        </p:nvCxnSpPr>
        <p:spPr>
          <a:xfrm>
            <a:off x="6588224" y="393305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直線コネクタ 65"/>
          <p:cNvCxnSpPr/>
          <p:nvPr/>
        </p:nvCxnSpPr>
        <p:spPr>
          <a:xfrm>
            <a:off x="6588224" y="4077072"/>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直線コネクタ 66"/>
          <p:cNvCxnSpPr/>
          <p:nvPr/>
        </p:nvCxnSpPr>
        <p:spPr>
          <a:xfrm>
            <a:off x="6588224" y="4221088"/>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直線コネクタ 67"/>
          <p:cNvCxnSpPr/>
          <p:nvPr/>
        </p:nvCxnSpPr>
        <p:spPr>
          <a:xfrm rot="5400000" flipH="1" flipV="1">
            <a:off x="6444208" y="4005064"/>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直線コネクタ 68"/>
          <p:cNvCxnSpPr>
            <a:stCxn id="63" idx="2"/>
            <a:endCxn id="63" idx="0"/>
          </p:cNvCxnSpPr>
          <p:nvPr/>
        </p:nvCxnSpPr>
        <p:spPr>
          <a:xfrm rot="5400000" flipH="1">
            <a:off x="6732240" y="4005064"/>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直線コネクタ 69"/>
          <p:cNvCxnSpPr/>
          <p:nvPr/>
        </p:nvCxnSpPr>
        <p:spPr>
          <a:xfrm rot="5400000" flipH="1" flipV="1">
            <a:off x="7020272" y="4005064"/>
            <a:ext cx="720080" cy="0"/>
          </a:xfrm>
          <a:prstGeom prst="line">
            <a:avLst/>
          </a:prstGeom>
        </p:spPr>
        <p:style>
          <a:lnRef idx="1">
            <a:schemeClr val="accent1"/>
          </a:lnRef>
          <a:fillRef idx="0">
            <a:schemeClr val="accent1"/>
          </a:fillRef>
          <a:effectRef idx="0">
            <a:schemeClr val="accent1"/>
          </a:effectRef>
          <a:fontRef idx="minor">
            <a:schemeClr val="tx1"/>
          </a:fontRef>
        </p:style>
      </p:cxnSp>
      <p:sp>
        <p:nvSpPr>
          <p:cNvPr id="71" name="正方形/長方形 70"/>
          <p:cNvSpPr/>
          <p:nvPr/>
        </p:nvSpPr>
        <p:spPr>
          <a:xfrm>
            <a:off x="6516216" y="3573016"/>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2" name="直線コネクタ 71"/>
          <p:cNvCxnSpPr/>
          <p:nvPr/>
        </p:nvCxnSpPr>
        <p:spPr>
          <a:xfrm>
            <a:off x="6516216" y="3717032"/>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直線コネクタ 72"/>
          <p:cNvCxnSpPr/>
          <p:nvPr/>
        </p:nvCxnSpPr>
        <p:spPr>
          <a:xfrm>
            <a:off x="6516216" y="3861048"/>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直線コネクタ 73"/>
          <p:cNvCxnSpPr/>
          <p:nvPr/>
        </p:nvCxnSpPr>
        <p:spPr>
          <a:xfrm>
            <a:off x="6516216" y="400506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5" name="直線コネクタ 74"/>
          <p:cNvCxnSpPr/>
          <p:nvPr/>
        </p:nvCxnSpPr>
        <p:spPr>
          <a:xfrm>
            <a:off x="6516216" y="4149080"/>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直線コネクタ 75"/>
          <p:cNvCxnSpPr/>
          <p:nvPr/>
        </p:nvCxnSpPr>
        <p:spPr>
          <a:xfrm rot="5400000" flipH="1" flipV="1">
            <a:off x="6372200" y="3933056"/>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直線コネクタ 76"/>
          <p:cNvCxnSpPr>
            <a:stCxn id="71" idx="2"/>
            <a:endCxn id="71" idx="0"/>
          </p:cNvCxnSpPr>
          <p:nvPr/>
        </p:nvCxnSpPr>
        <p:spPr>
          <a:xfrm rot="5400000" flipH="1">
            <a:off x="6660232" y="3933056"/>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直線コネクタ 77"/>
          <p:cNvCxnSpPr/>
          <p:nvPr/>
        </p:nvCxnSpPr>
        <p:spPr>
          <a:xfrm rot="5400000" flipH="1" flipV="1">
            <a:off x="6948264" y="3933056"/>
            <a:ext cx="720080" cy="0"/>
          </a:xfrm>
          <a:prstGeom prst="line">
            <a:avLst/>
          </a:prstGeom>
        </p:spPr>
        <p:style>
          <a:lnRef idx="1">
            <a:schemeClr val="accent1"/>
          </a:lnRef>
          <a:fillRef idx="0">
            <a:schemeClr val="accent1"/>
          </a:fillRef>
          <a:effectRef idx="0">
            <a:schemeClr val="accent1"/>
          </a:effectRef>
          <a:fontRef idx="minor">
            <a:schemeClr val="tx1"/>
          </a:fontRef>
        </p:style>
      </p:cxnSp>
      <p:sp>
        <p:nvSpPr>
          <p:cNvPr id="79" name="正方形/長方形 78"/>
          <p:cNvSpPr/>
          <p:nvPr/>
        </p:nvSpPr>
        <p:spPr>
          <a:xfrm>
            <a:off x="6516216" y="4581128"/>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0" name="直線コネクタ 79"/>
          <p:cNvCxnSpPr/>
          <p:nvPr/>
        </p:nvCxnSpPr>
        <p:spPr>
          <a:xfrm>
            <a:off x="6516216" y="472514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1" name="直線コネクタ 80"/>
          <p:cNvCxnSpPr/>
          <p:nvPr/>
        </p:nvCxnSpPr>
        <p:spPr>
          <a:xfrm>
            <a:off x="6516216" y="4869160"/>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直線コネクタ 81"/>
          <p:cNvCxnSpPr/>
          <p:nvPr/>
        </p:nvCxnSpPr>
        <p:spPr>
          <a:xfrm>
            <a:off x="6516216" y="501317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3" name="直線コネクタ 82"/>
          <p:cNvCxnSpPr/>
          <p:nvPr/>
        </p:nvCxnSpPr>
        <p:spPr>
          <a:xfrm>
            <a:off x="6516216" y="5157192"/>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4" name="直線コネクタ 83"/>
          <p:cNvCxnSpPr/>
          <p:nvPr/>
        </p:nvCxnSpPr>
        <p:spPr>
          <a:xfrm rot="5400000" flipH="1" flipV="1">
            <a:off x="6372200" y="4941168"/>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5" name="直線コネクタ 84"/>
          <p:cNvCxnSpPr>
            <a:stCxn id="79" idx="2"/>
            <a:endCxn id="79" idx="0"/>
          </p:cNvCxnSpPr>
          <p:nvPr/>
        </p:nvCxnSpPr>
        <p:spPr>
          <a:xfrm rot="5400000" flipH="1">
            <a:off x="6660232" y="4941168"/>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6" name="直線コネクタ 85"/>
          <p:cNvCxnSpPr/>
          <p:nvPr/>
        </p:nvCxnSpPr>
        <p:spPr>
          <a:xfrm rot="5400000" flipH="1" flipV="1">
            <a:off x="6948264" y="4941168"/>
            <a:ext cx="720080" cy="0"/>
          </a:xfrm>
          <a:prstGeom prst="line">
            <a:avLst/>
          </a:prstGeom>
        </p:spPr>
        <p:style>
          <a:lnRef idx="1">
            <a:schemeClr val="accent1"/>
          </a:lnRef>
          <a:fillRef idx="0">
            <a:schemeClr val="accent1"/>
          </a:fillRef>
          <a:effectRef idx="0">
            <a:schemeClr val="accent1"/>
          </a:effectRef>
          <a:fontRef idx="minor">
            <a:schemeClr val="tx1"/>
          </a:fontRef>
        </p:style>
      </p:cxnSp>
      <p:sp>
        <p:nvSpPr>
          <p:cNvPr id="87" name="正方形/長方形 86"/>
          <p:cNvSpPr/>
          <p:nvPr/>
        </p:nvSpPr>
        <p:spPr>
          <a:xfrm>
            <a:off x="6588224" y="5589240"/>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8" name="直線コネクタ 87"/>
          <p:cNvCxnSpPr/>
          <p:nvPr/>
        </p:nvCxnSpPr>
        <p:spPr>
          <a:xfrm>
            <a:off x="6588224" y="573325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直線コネクタ 88"/>
          <p:cNvCxnSpPr/>
          <p:nvPr/>
        </p:nvCxnSpPr>
        <p:spPr>
          <a:xfrm>
            <a:off x="6588224" y="5877272"/>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0" name="直線コネクタ 89"/>
          <p:cNvCxnSpPr/>
          <p:nvPr/>
        </p:nvCxnSpPr>
        <p:spPr>
          <a:xfrm>
            <a:off x="6588224" y="6021288"/>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1" name="直線コネクタ 90"/>
          <p:cNvCxnSpPr/>
          <p:nvPr/>
        </p:nvCxnSpPr>
        <p:spPr>
          <a:xfrm>
            <a:off x="6588224" y="616530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2" name="直線コネクタ 91"/>
          <p:cNvCxnSpPr/>
          <p:nvPr/>
        </p:nvCxnSpPr>
        <p:spPr>
          <a:xfrm rot="5400000" flipH="1" flipV="1">
            <a:off x="6444208" y="5949280"/>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3" name="直線コネクタ 92"/>
          <p:cNvCxnSpPr>
            <a:stCxn id="87" idx="2"/>
            <a:endCxn id="87" idx="0"/>
          </p:cNvCxnSpPr>
          <p:nvPr/>
        </p:nvCxnSpPr>
        <p:spPr>
          <a:xfrm rot="5400000" flipH="1">
            <a:off x="6732240" y="5949280"/>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4" name="直線コネクタ 93"/>
          <p:cNvCxnSpPr/>
          <p:nvPr/>
        </p:nvCxnSpPr>
        <p:spPr>
          <a:xfrm rot="5400000" flipH="1" flipV="1">
            <a:off x="7020272" y="5949280"/>
            <a:ext cx="720080" cy="0"/>
          </a:xfrm>
          <a:prstGeom prst="line">
            <a:avLst/>
          </a:prstGeom>
        </p:spPr>
        <p:style>
          <a:lnRef idx="1">
            <a:schemeClr val="accent1"/>
          </a:lnRef>
          <a:fillRef idx="0">
            <a:schemeClr val="accent1"/>
          </a:fillRef>
          <a:effectRef idx="0">
            <a:schemeClr val="accent1"/>
          </a:effectRef>
          <a:fontRef idx="minor">
            <a:schemeClr val="tx1"/>
          </a:fontRef>
        </p:style>
      </p:cxnSp>
      <p:sp>
        <p:nvSpPr>
          <p:cNvPr id="95" name="正方形/長方形 94"/>
          <p:cNvSpPr/>
          <p:nvPr/>
        </p:nvSpPr>
        <p:spPr>
          <a:xfrm>
            <a:off x="6516216" y="5517232"/>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6" name="直線コネクタ 95"/>
          <p:cNvCxnSpPr/>
          <p:nvPr/>
        </p:nvCxnSpPr>
        <p:spPr>
          <a:xfrm>
            <a:off x="6516216" y="5661248"/>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7" name="直線コネクタ 96"/>
          <p:cNvCxnSpPr/>
          <p:nvPr/>
        </p:nvCxnSpPr>
        <p:spPr>
          <a:xfrm>
            <a:off x="6516216" y="580526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8" name="直線コネクタ 97"/>
          <p:cNvCxnSpPr/>
          <p:nvPr/>
        </p:nvCxnSpPr>
        <p:spPr>
          <a:xfrm>
            <a:off x="6516216" y="5949280"/>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9" name="直線コネクタ 98"/>
          <p:cNvCxnSpPr/>
          <p:nvPr/>
        </p:nvCxnSpPr>
        <p:spPr>
          <a:xfrm>
            <a:off x="6516216" y="609329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0" name="直線コネクタ 99"/>
          <p:cNvCxnSpPr/>
          <p:nvPr/>
        </p:nvCxnSpPr>
        <p:spPr>
          <a:xfrm rot="5400000" flipH="1" flipV="1">
            <a:off x="6372200" y="587727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1" name="直線コネクタ 100"/>
          <p:cNvCxnSpPr>
            <a:stCxn id="95" idx="2"/>
            <a:endCxn id="95" idx="0"/>
          </p:cNvCxnSpPr>
          <p:nvPr/>
        </p:nvCxnSpPr>
        <p:spPr>
          <a:xfrm rot="5400000" flipH="1">
            <a:off x="6660232" y="587727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2" name="直線コネクタ 101"/>
          <p:cNvCxnSpPr/>
          <p:nvPr/>
        </p:nvCxnSpPr>
        <p:spPr>
          <a:xfrm rot="5400000" flipH="1" flipV="1">
            <a:off x="6948264" y="587727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4" name="直線矢印コネクタ 103"/>
          <p:cNvCxnSpPr/>
          <p:nvPr/>
        </p:nvCxnSpPr>
        <p:spPr>
          <a:xfrm rot="5400000" flipH="1" flipV="1">
            <a:off x="5760132" y="4113076"/>
            <a:ext cx="72008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6" name="直線矢印コネクタ 105"/>
          <p:cNvCxnSpPr/>
          <p:nvPr/>
        </p:nvCxnSpPr>
        <p:spPr>
          <a:xfrm>
            <a:off x="5868144" y="4941168"/>
            <a:ext cx="50405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8" name="直線矢印コネクタ 107"/>
          <p:cNvCxnSpPr/>
          <p:nvPr/>
        </p:nvCxnSpPr>
        <p:spPr>
          <a:xfrm rot="16200000" flipH="1">
            <a:off x="5760132" y="5265204"/>
            <a:ext cx="72008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9" name="テキスト ボックス 108"/>
          <p:cNvSpPr txBox="1"/>
          <p:nvPr/>
        </p:nvSpPr>
        <p:spPr>
          <a:xfrm>
            <a:off x="1187624" y="5373216"/>
            <a:ext cx="1008112" cy="276999"/>
          </a:xfrm>
          <a:prstGeom prst="rect">
            <a:avLst/>
          </a:prstGeom>
          <a:noFill/>
        </p:spPr>
        <p:txBody>
          <a:bodyPr wrap="square" rtlCol="0">
            <a:spAutoFit/>
          </a:bodyPr>
          <a:lstStyle/>
          <a:p>
            <a:r>
              <a:rPr kumimoji="1" lang="ja-JP" altLang="en-US" sz="1200" dirty="0" smtClean="0"/>
              <a:t>ソースコード</a:t>
            </a:r>
            <a:endParaRPr kumimoji="1" lang="ja-JP" altLang="en-US" sz="1200" dirty="0"/>
          </a:p>
        </p:txBody>
      </p:sp>
      <p:sp>
        <p:nvSpPr>
          <p:cNvPr id="127" name="テキスト ボックス 126"/>
          <p:cNvSpPr txBox="1"/>
          <p:nvPr/>
        </p:nvSpPr>
        <p:spPr>
          <a:xfrm>
            <a:off x="2123728" y="3933056"/>
            <a:ext cx="360040" cy="338554"/>
          </a:xfrm>
          <a:prstGeom prst="rect">
            <a:avLst/>
          </a:prstGeom>
          <a:noFill/>
        </p:spPr>
        <p:txBody>
          <a:bodyPr wrap="square" rtlCol="0">
            <a:spAutoFit/>
          </a:bodyPr>
          <a:lstStyle/>
          <a:p>
            <a:r>
              <a:rPr lang="ja-JP" altLang="en-US" sz="1600" dirty="0" smtClean="0"/>
              <a:t>①</a:t>
            </a:r>
            <a:endParaRPr kumimoji="1" lang="ja-JP" altLang="en-US" sz="1600" dirty="0"/>
          </a:p>
        </p:txBody>
      </p:sp>
      <p:sp>
        <p:nvSpPr>
          <p:cNvPr id="128" name="テキスト ボックス 127"/>
          <p:cNvSpPr txBox="1"/>
          <p:nvPr/>
        </p:nvSpPr>
        <p:spPr>
          <a:xfrm>
            <a:off x="2195736" y="5589240"/>
            <a:ext cx="360040" cy="338554"/>
          </a:xfrm>
          <a:prstGeom prst="rect">
            <a:avLst/>
          </a:prstGeom>
          <a:noFill/>
        </p:spPr>
        <p:txBody>
          <a:bodyPr wrap="square" rtlCol="0">
            <a:spAutoFit/>
          </a:bodyPr>
          <a:lstStyle/>
          <a:p>
            <a:r>
              <a:rPr lang="ja-JP" altLang="en-US" sz="1600" dirty="0" smtClean="0"/>
              <a:t>②</a:t>
            </a:r>
            <a:endParaRPr kumimoji="1" lang="ja-JP" altLang="en-US" sz="1600" dirty="0"/>
          </a:p>
        </p:txBody>
      </p:sp>
      <p:sp>
        <p:nvSpPr>
          <p:cNvPr id="129" name="テキスト ボックス 128"/>
          <p:cNvSpPr txBox="1"/>
          <p:nvPr/>
        </p:nvSpPr>
        <p:spPr>
          <a:xfrm>
            <a:off x="3851920" y="4653136"/>
            <a:ext cx="360040" cy="338554"/>
          </a:xfrm>
          <a:prstGeom prst="rect">
            <a:avLst/>
          </a:prstGeom>
          <a:noFill/>
        </p:spPr>
        <p:txBody>
          <a:bodyPr wrap="square" rtlCol="0">
            <a:spAutoFit/>
          </a:bodyPr>
          <a:lstStyle/>
          <a:p>
            <a:r>
              <a:rPr kumimoji="1" lang="ja-JP" altLang="en-US" sz="1600" dirty="0" smtClean="0"/>
              <a:t>③</a:t>
            </a:r>
            <a:endParaRPr kumimoji="1" lang="ja-JP" altLang="en-US" sz="1600" dirty="0"/>
          </a:p>
        </p:txBody>
      </p:sp>
      <p:sp>
        <p:nvSpPr>
          <p:cNvPr id="130" name="テキスト ボックス 129"/>
          <p:cNvSpPr txBox="1"/>
          <p:nvPr/>
        </p:nvSpPr>
        <p:spPr>
          <a:xfrm>
            <a:off x="5940152" y="3645024"/>
            <a:ext cx="360040" cy="338554"/>
          </a:xfrm>
          <a:prstGeom prst="rect">
            <a:avLst/>
          </a:prstGeom>
          <a:noFill/>
        </p:spPr>
        <p:txBody>
          <a:bodyPr wrap="square" rtlCol="0">
            <a:spAutoFit/>
          </a:bodyPr>
          <a:lstStyle/>
          <a:p>
            <a:r>
              <a:rPr kumimoji="1" lang="ja-JP" altLang="en-US" sz="1600" dirty="0" smtClean="0"/>
              <a:t>④</a:t>
            </a:r>
            <a:endParaRPr kumimoji="1" lang="ja-JP" altLang="en-US" sz="1600" dirty="0"/>
          </a:p>
        </p:txBody>
      </p:sp>
      <p:sp>
        <p:nvSpPr>
          <p:cNvPr id="132" name="テキスト ボックス 131"/>
          <p:cNvSpPr txBox="1"/>
          <p:nvPr/>
        </p:nvSpPr>
        <p:spPr>
          <a:xfrm>
            <a:off x="2483768" y="4509120"/>
            <a:ext cx="1440160" cy="276999"/>
          </a:xfrm>
          <a:prstGeom prst="rect">
            <a:avLst/>
          </a:prstGeom>
          <a:noFill/>
        </p:spPr>
        <p:txBody>
          <a:bodyPr wrap="square" rtlCol="0">
            <a:spAutoFit/>
          </a:bodyPr>
          <a:lstStyle/>
          <a:p>
            <a:r>
              <a:rPr kumimoji="1" lang="ja-JP" altLang="en-US" sz="1200" dirty="0" smtClean="0"/>
              <a:t>クローンセット情報</a:t>
            </a:r>
            <a:endParaRPr kumimoji="1" lang="ja-JP" altLang="en-US" sz="1200" dirty="0"/>
          </a:p>
        </p:txBody>
      </p:sp>
      <p:sp>
        <p:nvSpPr>
          <p:cNvPr id="133" name="テキスト ボックス 132"/>
          <p:cNvSpPr txBox="1"/>
          <p:nvPr/>
        </p:nvSpPr>
        <p:spPr>
          <a:xfrm>
            <a:off x="2699792" y="6093296"/>
            <a:ext cx="1008112" cy="276999"/>
          </a:xfrm>
          <a:prstGeom prst="rect">
            <a:avLst/>
          </a:prstGeom>
          <a:noFill/>
        </p:spPr>
        <p:txBody>
          <a:bodyPr wrap="square" rtlCol="0">
            <a:spAutoFit/>
          </a:bodyPr>
          <a:lstStyle/>
          <a:p>
            <a:r>
              <a:rPr kumimoji="1" lang="ja-JP" altLang="en-US" sz="1200" dirty="0" smtClean="0"/>
              <a:t>識別子リスト</a:t>
            </a:r>
            <a:endParaRPr kumimoji="1" lang="ja-JP" altLang="en-US" sz="1200" dirty="0"/>
          </a:p>
        </p:txBody>
      </p:sp>
      <p:sp>
        <p:nvSpPr>
          <p:cNvPr id="134" name="テキスト ボックス 133"/>
          <p:cNvSpPr txBox="1"/>
          <p:nvPr/>
        </p:nvSpPr>
        <p:spPr>
          <a:xfrm>
            <a:off x="4572000" y="5445224"/>
            <a:ext cx="1008112" cy="276999"/>
          </a:xfrm>
          <a:prstGeom prst="rect">
            <a:avLst/>
          </a:prstGeom>
          <a:noFill/>
        </p:spPr>
        <p:txBody>
          <a:bodyPr wrap="square" rtlCol="0">
            <a:spAutoFit/>
          </a:bodyPr>
          <a:lstStyle/>
          <a:p>
            <a:r>
              <a:rPr kumimoji="1" lang="ja-JP" altLang="en-US" sz="1200" dirty="0" smtClean="0"/>
              <a:t>対応関係表</a:t>
            </a:r>
            <a:endParaRPr kumimoji="1" lang="ja-JP" altLang="en-US" sz="1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調査手法</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11</a:t>
            </a:fld>
            <a:endParaRPr kumimoji="1" lang="ja-JP" altLang="en-US" dirty="0"/>
          </a:p>
        </p:txBody>
      </p:sp>
      <p:sp>
        <p:nvSpPr>
          <p:cNvPr id="4" name="コンテンツ プレースホルダ 3"/>
          <p:cNvSpPr>
            <a:spLocks noGrp="1"/>
          </p:cNvSpPr>
          <p:nvPr>
            <p:ph sz="quarter" idx="1"/>
          </p:nvPr>
        </p:nvSpPr>
        <p:spPr/>
        <p:txBody>
          <a:bodyPr>
            <a:normAutofit/>
          </a:bodyPr>
          <a:lstStyle/>
          <a:p>
            <a:pPr marL="514350" indent="-514350">
              <a:buFont typeface="+mj-lt"/>
              <a:buAutoNum type="arabicPeriod"/>
            </a:pPr>
            <a:r>
              <a:rPr lang="ja-JP" altLang="en-US" dirty="0" smtClean="0">
                <a:solidFill>
                  <a:srgbClr val="FF0000"/>
                </a:solidFill>
              </a:rPr>
              <a:t>ソースコード中のクローンセット情報を出力する</a:t>
            </a:r>
            <a:endParaRPr kumimoji="1" lang="en-US" altLang="ja-JP" dirty="0" smtClean="0">
              <a:solidFill>
                <a:srgbClr val="FF0000"/>
              </a:solidFill>
            </a:endParaRPr>
          </a:p>
          <a:p>
            <a:pPr marL="514350" indent="-514350">
              <a:buFont typeface="+mj-lt"/>
              <a:buAutoNum type="arabicPeriod"/>
            </a:pPr>
            <a:r>
              <a:rPr kumimoji="1" lang="ja-JP" altLang="en-US" dirty="0" smtClean="0"/>
              <a:t>ソースコード中に出現する識別子のリストを作成する</a:t>
            </a:r>
            <a:endParaRPr kumimoji="1" lang="en-US" altLang="ja-JP" dirty="0" smtClean="0"/>
          </a:p>
          <a:p>
            <a:pPr marL="514350" indent="-514350">
              <a:buFont typeface="+mj-lt"/>
              <a:buAutoNum type="arabicPeriod"/>
            </a:pPr>
            <a:r>
              <a:rPr lang="ja-JP" altLang="en-US" dirty="0" smtClean="0"/>
              <a:t>クローン中の識別子をそれぞれリストから抽出し</a:t>
            </a:r>
            <a:r>
              <a:rPr lang="en-US" altLang="ja-JP" dirty="0" smtClean="0"/>
              <a:t>,</a:t>
            </a:r>
            <a:r>
              <a:rPr lang="ja-JP" altLang="en-US" dirty="0" smtClean="0"/>
              <a:t>比較することで，識別子の対応関係表を作成する</a:t>
            </a:r>
            <a:endParaRPr lang="en-US" altLang="ja-JP" dirty="0" smtClean="0"/>
          </a:p>
          <a:p>
            <a:pPr marL="514350" indent="-514350">
              <a:buFont typeface="+mj-lt"/>
              <a:buAutoNum type="arabicPeriod"/>
            </a:pPr>
            <a:r>
              <a:rPr lang="ja-JP" altLang="en-US" dirty="0" smtClean="0"/>
              <a:t>対応関係表によってクローンセットを分類する</a:t>
            </a:r>
            <a:endParaRPr lang="ja-JP" altLang="en-US" dirty="0"/>
          </a:p>
        </p:txBody>
      </p:sp>
      <p:sp>
        <p:nvSpPr>
          <p:cNvPr id="5" name="メモ 4"/>
          <p:cNvSpPr/>
          <p:nvPr/>
        </p:nvSpPr>
        <p:spPr>
          <a:xfrm>
            <a:off x="1331640" y="4653136"/>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メモ 5"/>
          <p:cNvSpPr/>
          <p:nvPr/>
        </p:nvSpPr>
        <p:spPr>
          <a:xfrm>
            <a:off x="1259632" y="4581128"/>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メモ 6"/>
          <p:cNvSpPr/>
          <p:nvPr/>
        </p:nvSpPr>
        <p:spPr>
          <a:xfrm>
            <a:off x="1187624" y="4509120"/>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メモ 7"/>
          <p:cNvSpPr/>
          <p:nvPr/>
        </p:nvSpPr>
        <p:spPr>
          <a:xfrm>
            <a:off x="2771800" y="3789040"/>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メモ 8"/>
          <p:cNvSpPr/>
          <p:nvPr/>
        </p:nvSpPr>
        <p:spPr>
          <a:xfrm>
            <a:off x="2915816" y="5373216"/>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メモ 9"/>
          <p:cNvSpPr/>
          <p:nvPr/>
        </p:nvSpPr>
        <p:spPr>
          <a:xfrm>
            <a:off x="2843808" y="5301208"/>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メモ 10"/>
          <p:cNvSpPr/>
          <p:nvPr/>
        </p:nvSpPr>
        <p:spPr>
          <a:xfrm>
            <a:off x="2771800" y="5229200"/>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 name="直線矢印コネクタ 11"/>
          <p:cNvCxnSpPr/>
          <p:nvPr/>
        </p:nvCxnSpPr>
        <p:spPr>
          <a:xfrm flipV="1">
            <a:off x="2123728" y="4149080"/>
            <a:ext cx="576064"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p:nvPr/>
        </p:nvCxnSpPr>
        <p:spPr>
          <a:xfrm rot="16200000" flipH="1">
            <a:off x="2087724" y="5049180"/>
            <a:ext cx="648072"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正方形/長方形 13"/>
          <p:cNvSpPr/>
          <p:nvPr/>
        </p:nvSpPr>
        <p:spPr>
          <a:xfrm>
            <a:off x="4644008" y="4581128"/>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 name="直線コネクタ 14"/>
          <p:cNvCxnSpPr/>
          <p:nvPr/>
        </p:nvCxnSpPr>
        <p:spPr>
          <a:xfrm>
            <a:off x="4644008" y="472514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a:off x="4644008" y="4869160"/>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4644008" y="501317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a:off x="4644008" y="5157192"/>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rot="5400000" flipH="1" flipV="1">
            <a:off x="4499992" y="4941168"/>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直線コネクタ 19"/>
          <p:cNvCxnSpPr>
            <a:stCxn id="14" idx="2"/>
            <a:endCxn id="14" idx="0"/>
          </p:cNvCxnSpPr>
          <p:nvPr/>
        </p:nvCxnSpPr>
        <p:spPr>
          <a:xfrm rot="5400000" flipH="1">
            <a:off x="4788024" y="4941168"/>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rot="5400000" flipH="1" flipV="1">
            <a:off x="5076056" y="4941168"/>
            <a:ext cx="720080" cy="0"/>
          </a:xfrm>
          <a:prstGeom prst="line">
            <a:avLst/>
          </a:prstGeom>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4572000" y="4509120"/>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3" name="直線コネクタ 22"/>
          <p:cNvCxnSpPr/>
          <p:nvPr/>
        </p:nvCxnSpPr>
        <p:spPr>
          <a:xfrm>
            <a:off x="4572000" y="465313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a:off x="4572000" y="4797152"/>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a:off x="4572000" y="4941168"/>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a:off x="4572000" y="508518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rot="5400000" flipH="1" flipV="1">
            <a:off x="4427984" y="4869160"/>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直線コネクタ 27"/>
          <p:cNvCxnSpPr>
            <a:stCxn id="22" idx="2"/>
            <a:endCxn id="22" idx="0"/>
          </p:cNvCxnSpPr>
          <p:nvPr/>
        </p:nvCxnSpPr>
        <p:spPr>
          <a:xfrm rot="5400000" flipH="1">
            <a:off x="4716016" y="4869160"/>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rot="5400000" flipH="1" flipV="1">
            <a:off x="5004048" y="4869160"/>
            <a:ext cx="720080" cy="0"/>
          </a:xfrm>
          <a:prstGeom prst="line">
            <a:avLst/>
          </a:prstGeom>
        </p:spPr>
        <p:style>
          <a:lnRef idx="1">
            <a:schemeClr val="accent1"/>
          </a:lnRef>
          <a:fillRef idx="0">
            <a:schemeClr val="accent1"/>
          </a:fillRef>
          <a:effectRef idx="0">
            <a:schemeClr val="accent1"/>
          </a:effectRef>
          <a:fontRef idx="minor">
            <a:schemeClr val="tx1"/>
          </a:fontRef>
        </p:style>
      </p:cxnSp>
      <p:sp>
        <p:nvSpPr>
          <p:cNvPr id="30" name="正方形/長方形 29"/>
          <p:cNvSpPr/>
          <p:nvPr/>
        </p:nvSpPr>
        <p:spPr>
          <a:xfrm>
            <a:off x="4499992" y="4437112"/>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1" name="直線コネクタ 30"/>
          <p:cNvCxnSpPr/>
          <p:nvPr/>
        </p:nvCxnSpPr>
        <p:spPr>
          <a:xfrm>
            <a:off x="4499992" y="4581128"/>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a:off x="4499992" y="472514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a:off x="4499992" y="4869160"/>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a:off x="4499992" y="501317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rot="5400000" flipH="1" flipV="1">
            <a:off x="4355976" y="479715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直線コネクタ 35"/>
          <p:cNvCxnSpPr>
            <a:stCxn id="30" idx="2"/>
            <a:endCxn id="30" idx="0"/>
          </p:cNvCxnSpPr>
          <p:nvPr/>
        </p:nvCxnSpPr>
        <p:spPr>
          <a:xfrm rot="5400000" flipH="1">
            <a:off x="4644008" y="479715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rot="5400000" flipH="1" flipV="1">
            <a:off x="4932040" y="479715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直線矢印コネクタ 37"/>
          <p:cNvCxnSpPr/>
          <p:nvPr/>
        </p:nvCxnSpPr>
        <p:spPr>
          <a:xfrm>
            <a:off x="3707904" y="4149080"/>
            <a:ext cx="648072"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直線矢印コネクタ 38"/>
          <p:cNvCxnSpPr/>
          <p:nvPr/>
        </p:nvCxnSpPr>
        <p:spPr>
          <a:xfrm rot="5400000" flipH="1" flipV="1">
            <a:off x="3743908" y="5049180"/>
            <a:ext cx="648072"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0" name="正方形/長方形 39"/>
          <p:cNvSpPr/>
          <p:nvPr/>
        </p:nvSpPr>
        <p:spPr>
          <a:xfrm>
            <a:off x="6588224" y="3645024"/>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1" name="直線コネクタ 40"/>
          <p:cNvCxnSpPr/>
          <p:nvPr/>
        </p:nvCxnSpPr>
        <p:spPr>
          <a:xfrm>
            <a:off x="6588224" y="3789040"/>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線コネクタ 41"/>
          <p:cNvCxnSpPr/>
          <p:nvPr/>
        </p:nvCxnSpPr>
        <p:spPr>
          <a:xfrm>
            <a:off x="6588224" y="393305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直線コネクタ 42"/>
          <p:cNvCxnSpPr/>
          <p:nvPr/>
        </p:nvCxnSpPr>
        <p:spPr>
          <a:xfrm>
            <a:off x="6588224" y="4077072"/>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a:off x="6588224" y="4221088"/>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rot="5400000" flipH="1" flipV="1">
            <a:off x="6444208" y="4005064"/>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直線コネクタ 45"/>
          <p:cNvCxnSpPr>
            <a:stCxn id="40" idx="2"/>
            <a:endCxn id="40" idx="0"/>
          </p:cNvCxnSpPr>
          <p:nvPr/>
        </p:nvCxnSpPr>
        <p:spPr>
          <a:xfrm rot="5400000" flipH="1">
            <a:off x="6732240" y="4005064"/>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直線コネクタ 46"/>
          <p:cNvCxnSpPr/>
          <p:nvPr/>
        </p:nvCxnSpPr>
        <p:spPr>
          <a:xfrm rot="5400000" flipH="1" flipV="1">
            <a:off x="7020272" y="4005064"/>
            <a:ext cx="720080" cy="0"/>
          </a:xfrm>
          <a:prstGeom prst="line">
            <a:avLst/>
          </a:prstGeom>
        </p:spPr>
        <p:style>
          <a:lnRef idx="1">
            <a:schemeClr val="accent1"/>
          </a:lnRef>
          <a:fillRef idx="0">
            <a:schemeClr val="accent1"/>
          </a:fillRef>
          <a:effectRef idx="0">
            <a:schemeClr val="accent1"/>
          </a:effectRef>
          <a:fontRef idx="minor">
            <a:schemeClr val="tx1"/>
          </a:fontRef>
        </p:style>
      </p:cxnSp>
      <p:sp>
        <p:nvSpPr>
          <p:cNvPr id="48" name="正方形/長方形 47"/>
          <p:cNvSpPr/>
          <p:nvPr/>
        </p:nvSpPr>
        <p:spPr>
          <a:xfrm>
            <a:off x="6516216" y="3573016"/>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9" name="直線コネクタ 48"/>
          <p:cNvCxnSpPr/>
          <p:nvPr/>
        </p:nvCxnSpPr>
        <p:spPr>
          <a:xfrm>
            <a:off x="6516216" y="3717032"/>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a:xfrm>
            <a:off x="6516216" y="3861048"/>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a:xfrm>
            <a:off x="6516216" y="400506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直線コネクタ 51"/>
          <p:cNvCxnSpPr/>
          <p:nvPr/>
        </p:nvCxnSpPr>
        <p:spPr>
          <a:xfrm>
            <a:off x="6516216" y="4149080"/>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直線コネクタ 52"/>
          <p:cNvCxnSpPr/>
          <p:nvPr/>
        </p:nvCxnSpPr>
        <p:spPr>
          <a:xfrm rot="5400000" flipH="1" flipV="1">
            <a:off x="6372200" y="3933056"/>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直線コネクタ 53"/>
          <p:cNvCxnSpPr>
            <a:stCxn id="48" idx="2"/>
            <a:endCxn id="48" idx="0"/>
          </p:cNvCxnSpPr>
          <p:nvPr/>
        </p:nvCxnSpPr>
        <p:spPr>
          <a:xfrm rot="5400000" flipH="1">
            <a:off x="6660232" y="3933056"/>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a:xfrm rot="5400000" flipH="1" flipV="1">
            <a:off x="6948264" y="3933056"/>
            <a:ext cx="720080" cy="0"/>
          </a:xfrm>
          <a:prstGeom prst="line">
            <a:avLst/>
          </a:prstGeom>
        </p:spPr>
        <p:style>
          <a:lnRef idx="1">
            <a:schemeClr val="accent1"/>
          </a:lnRef>
          <a:fillRef idx="0">
            <a:schemeClr val="accent1"/>
          </a:fillRef>
          <a:effectRef idx="0">
            <a:schemeClr val="accent1"/>
          </a:effectRef>
          <a:fontRef idx="minor">
            <a:schemeClr val="tx1"/>
          </a:fontRef>
        </p:style>
      </p:cxnSp>
      <p:sp>
        <p:nvSpPr>
          <p:cNvPr id="56" name="正方形/長方形 55"/>
          <p:cNvSpPr/>
          <p:nvPr/>
        </p:nvSpPr>
        <p:spPr>
          <a:xfrm>
            <a:off x="6516216" y="4581128"/>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7" name="直線コネクタ 56"/>
          <p:cNvCxnSpPr/>
          <p:nvPr/>
        </p:nvCxnSpPr>
        <p:spPr>
          <a:xfrm>
            <a:off x="6516216" y="472514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6516216" y="4869160"/>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直線コネクタ 58"/>
          <p:cNvCxnSpPr/>
          <p:nvPr/>
        </p:nvCxnSpPr>
        <p:spPr>
          <a:xfrm>
            <a:off x="6516216" y="501317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直線コネクタ 59"/>
          <p:cNvCxnSpPr/>
          <p:nvPr/>
        </p:nvCxnSpPr>
        <p:spPr>
          <a:xfrm>
            <a:off x="6516216" y="5157192"/>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直線コネクタ 60"/>
          <p:cNvCxnSpPr/>
          <p:nvPr/>
        </p:nvCxnSpPr>
        <p:spPr>
          <a:xfrm rot="5400000" flipH="1" flipV="1">
            <a:off x="6372200" y="4941168"/>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直線コネクタ 61"/>
          <p:cNvCxnSpPr>
            <a:stCxn id="56" idx="2"/>
            <a:endCxn id="56" idx="0"/>
          </p:cNvCxnSpPr>
          <p:nvPr/>
        </p:nvCxnSpPr>
        <p:spPr>
          <a:xfrm rot="5400000" flipH="1">
            <a:off x="6660232" y="4941168"/>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直線コネクタ 62"/>
          <p:cNvCxnSpPr/>
          <p:nvPr/>
        </p:nvCxnSpPr>
        <p:spPr>
          <a:xfrm rot="5400000" flipH="1" flipV="1">
            <a:off x="6948264" y="4941168"/>
            <a:ext cx="720080" cy="0"/>
          </a:xfrm>
          <a:prstGeom prst="line">
            <a:avLst/>
          </a:prstGeom>
        </p:spPr>
        <p:style>
          <a:lnRef idx="1">
            <a:schemeClr val="accent1"/>
          </a:lnRef>
          <a:fillRef idx="0">
            <a:schemeClr val="accent1"/>
          </a:fillRef>
          <a:effectRef idx="0">
            <a:schemeClr val="accent1"/>
          </a:effectRef>
          <a:fontRef idx="minor">
            <a:schemeClr val="tx1"/>
          </a:fontRef>
        </p:style>
      </p:cxnSp>
      <p:sp>
        <p:nvSpPr>
          <p:cNvPr id="64" name="正方形/長方形 63"/>
          <p:cNvSpPr/>
          <p:nvPr/>
        </p:nvSpPr>
        <p:spPr>
          <a:xfrm>
            <a:off x="6588224" y="5589240"/>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5" name="直線コネクタ 64"/>
          <p:cNvCxnSpPr/>
          <p:nvPr/>
        </p:nvCxnSpPr>
        <p:spPr>
          <a:xfrm>
            <a:off x="6588224" y="573325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直線コネクタ 65"/>
          <p:cNvCxnSpPr/>
          <p:nvPr/>
        </p:nvCxnSpPr>
        <p:spPr>
          <a:xfrm>
            <a:off x="6588224" y="5877272"/>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直線コネクタ 66"/>
          <p:cNvCxnSpPr/>
          <p:nvPr/>
        </p:nvCxnSpPr>
        <p:spPr>
          <a:xfrm>
            <a:off x="6588224" y="6021288"/>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直線コネクタ 67"/>
          <p:cNvCxnSpPr/>
          <p:nvPr/>
        </p:nvCxnSpPr>
        <p:spPr>
          <a:xfrm>
            <a:off x="6588224" y="616530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直線コネクタ 68"/>
          <p:cNvCxnSpPr/>
          <p:nvPr/>
        </p:nvCxnSpPr>
        <p:spPr>
          <a:xfrm rot="5400000" flipH="1" flipV="1">
            <a:off x="6444208" y="5949280"/>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直線コネクタ 69"/>
          <p:cNvCxnSpPr>
            <a:stCxn id="64" idx="2"/>
            <a:endCxn id="64" idx="0"/>
          </p:cNvCxnSpPr>
          <p:nvPr/>
        </p:nvCxnSpPr>
        <p:spPr>
          <a:xfrm rot="5400000" flipH="1">
            <a:off x="6732240" y="5949280"/>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直線コネクタ 70"/>
          <p:cNvCxnSpPr/>
          <p:nvPr/>
        </p:nvCxnSpPr>
        <p:spPr>
          <a:xfrm rot="5400000" flipH="1" flipV="1">
            <a:off x="7020272" y="5949280"/>
            <a:ext cx="720080" cy="0"/>
          </a:xfrm>
          <a:prstGeom prst="line">
            <a:avLst/>
          </a:prstGeom>
        </p:spPr>
        <p:style>
          <a:lnRef idx="1">
            <a:schemeClr val="accent1"/>
          </a:lnRef>
          <a:fillRef idx="0">
            <a:schemeClr val="accent1"/>
          </a:fillRef>
          <a:effectRef idx="0">
            <a:schemeClr val="accent1"/>
          </a:effectRef>
          <a:fontRef idx="minor">
            <a:schemeClr val="tx1"/>
          </a:fontRef>
        </p:style>
      </p:cxnSp>
      <p:sp>
        <p:nvSpPr>
          <p:cNvPr id="72" name="正方形/長方形 71"/>
          <p:cNvSpPr/>
          <p:nvPr/>
        </p:nvSpPr>
        <p:spPr>
          <a:xfrm>
            <a:off x="6516216" y="5517232"/>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3" name="直線コネクタ 72"/>
          <p:cNvCxnSpPr/>
          <p:nvPr/>
        </p:nvCxnSpPr>
        <p:spPr>
          <a:xfrm>
            <a:off x="6516216" y="5661248"/>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直線コネクタ 73"/>
          <p:cNvCxnSpPr/>
          <p:nvPr/>
        </p:nvCxnSpPr>
        <p:spPr>
          <a:xfrm>
            <a:off x="6516216" y="580526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5" name="直線コネクタ 74"/>
          <p:cNvCxnSpPr/>
          <p:nvPr/>
        </p:nvCxnSpPr>
        <p:spPr>
          <a:xfrm>
            <a:off x="6516216" y="5949280"/>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直線コネクタ 75"/>
          <p:cNvCxnSpPr/>
          <p:nvPr/>
        </p:nvCxnSpPr>
        <p:spPr>
          <a:xfrm>
            <a:off x="6516216" y="609329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直線コネクタ 76"/>
          <p:cNvCxnSpPr/>
          <p:nvPr/>
        </p:nvCxnSpPr>
        <p:spPr>
          <a:xfrm rot="5400000" flipH="1" flipV="1">
            <a:off x="6372200" y="587727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直線コネクタ 77"/>
          <p:cNvCxnSpPr>
            <a:stCxn id="72" idx="2"/>
            <a:endCxn id="72" idx="0"/>
          </p:cNvCxnSpPr>
          <p:nvPr/>
        </p:nvCxnSpPr>
        <p:spPr>
          <a:xfrm rot="5400000" flipH="1">
            <a:off x="6660232" y="587727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直線コネクタ 78"/>
          <p:cNvCxnSpPr/>
          <p:nvPr/>
        </p:nvCxnSpPr>
        <p:spPr>
          <a:xfrm rot="5400000" flipH="1" flipV="1">
            <a:off x="6948264" y="587727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0" name="直線矢印コネクタ 79"/>
          <p:cNvCxnSpPr/>
          <p:nvPr/>
        </p:nvCxnSpPr>
        <p:spPr>
          <a:xfrm rot="5400000" flipH="1" flipV="1">
            <a:off x="5760132" y="4113076"/>
            <a:ext cx="72008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1" name="直線矢印コネクタ 80"/>
          <p:cNvCxnSpPr/>
          <p:nvPr/>
        </p:nvCxnSpPr>
        <p:spPr>
          <a:xfrm>
            <a:off x="5868144" y="4941168"/>
            <a:ext cx="50405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2" name="直線矢印コネクタ 81"/>
          <p:cNvCxnSpPr/>
          <p:nvPr/>
        </p:nvCxnSpPr>
        <p:spPr>
          <a:xfrm rot="16200000" flipH="1">
            <a:off x="5760132" y="5265204"/>
            <a:ext cx="72008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3" name="テキスト ボックス 82"/>
          <p:cNvSpPr txBox="1"/>
          <p:nvPr/>
        </p:nvSpPr>
        <p:spPr>
          <a:xfrm>
            <a:off x="1187624" y="5373216"/>
            <a:ext cx="1008112" cy="276999"/>
          </a:xfrm>
          <a:prstGeom prst="rect">
            <a:avLst/>
          </a:prstGeom>
          <a:noFill/>
        </p:spPr>
        <p:txBody>
          <a:bodyPr wrap="square" rtlCol="0">
            <a:spAutoFit/>
          </a:bodyPr>
          <a:lstStyle/>
          <a:p>
            <a:r>
              <a:rPr kumimoji="1" lang="ja-JP" altLang="en-US" sz="1200" dirty="0" smtClean="0"/>
              <a:t>ソースコード</a:t>
            </a:r>
            <a:endParaRPr kumimoji="1" lang="ja-JP" altLang="en-US" sz="1200" dirty="0"/>
          </a:p>
        </p:txBody>
      </p:sp>
      <p:sp>
        <p:nvSpPr>
          <p:cNvPr id="84" name="テキスト ボックス 83"/>
          <p:cNvSpPr txBox="1"/>
          <p:nvPr/>
        </p:nvSpPr>
        <p:spPr>
          <a:xfrm>
            <a:off x="2123728" y="3933056"/>
            <a:ext cx="360040" cy="338554"/>
          </a:xfrm>
          <a:prstGeom prst="rect">
            <a:avLst/>
          </a:prstGeom>
          <a:noFill/>
        </p:spPr>
        <p:txBody>
          <a:bodyPr wrap="square" rtlCol="0">
            <a:spAutoFit/>
          </a:bodyPr>
          <a:lstStyle/>
          <a:p>
            <a:r>
              <a:rPr lang="ja-JP" altLang="en-US" sz="1600" dirty="0" smtClean="0">
                <a:solidFill>
                  <a:srgbClr val="FF0000"/>
                </a:solidFill>
              </a:rPr>
              <a:t>①</a:t>
            </a:r>
            <a:endParaRPr kumimoji="1" lang="ja-JP" altLang="en-US" sz="1600" dirty="0">
              <a:solidFill>
                <a:srgbClr val="FF0000"/>
              </a:solidFill>
            </a:endParaRPr>
          </a:p>
        </p:txBody>
      </p:sp>
      <p:sp>
        <p:nvSpPr>
          <p:cNvPr id="85" name="テキスト ボックス 84"/>
          <p:cNvSpPr txBox="1"/>
          <p:nvPr/>
        </p:nvSpPr>
        <p:spPr>
          <a:xfrm>
            <a:off x="2195736" y="5589240"/>
            <a:ext cx="360040" cy="338554"/>
          </a:xfrm>
          <a:prstGeom prst="rect">
            <a:avLst/>
          </a:prstGeom>
          <a:noFill/>
        </p:spPr>
        <p:txBody>
          <a:bodyPr wrap="square" rtlCol="0">
            <a:spAutoFit/>
          </a:bodyPr>
          <a:lstStyle/>
          <a:p>
            <a:r>
              <a:rPr lang="ja-JP" altLang="en-US" sz="1600" dirty="0" smtClean="0"/>
              <a:t>②</a:t>
            </a:r>
            <a:endParaRPr kumimoji="1" lang="ja-JP" altLang="en-US" sz="1600" dirty="0"/>
          </a:p>
        </p:txBody>
      </p:sp>
      <p:sp>
        <p:nvSpPr>
          <p:cNvPr id="86" name="テキスト ボックス 85"/>
          <p:cNvSpPr txBox="1"/>
          <p:nvPr/>
        </p:nvSpPr>
        <p:spPr>
          <a:xfrm>
            <a:off x="3851920" y="4653136"/>
            <a:ext cx="360040" cy="338554"/>
          </a:xfrm>
          <a:prstGeom prst="rect">
            <a:avLst/>
          </a:prstGeom>
          <a:noFill/>
        </p:spPr>
        <p:txBody>
          <a:bodyPr wrap="square" rtlCol="0">
            <a:spAutoFit/>
          </a:bodyPr>
          <a:lstStyle/>
          <a:p>
            <a:r>
              <a:rPr kumimoji="1" lang="ja-JP" altLang="en-US" sz="1600" dirty="0" smtClean="0"/>
              <a:t>③</a:t>
            </a:r>
            <a:endParaRPr kumimoji="1" lang="ja-JP" altLang="en-US" sz="1600" dirty="0"/>
          </a:p>
        </p:txBody>
      </p:sp>
      <p:sp>
        <p:nvSpPr>
          <p:cNvPr id="87" name="テキスト ボックス 86"/>
          <p:cNvSpPr txBox="1"/>
          <p:nvPr/>
        </p:nvSpPr>
        <p:spPr>
          <a:xfrm>
            <a:off x="5940152" y="3645024"/>
            <a:ext cx="360040" cy="338554"/>
          </a:xfrm>
          <a:prstGeom prst="rect">
            <a:avLst/>
          </a:prstGeom>
          <a:noFill/>
        </p:spPr>
        <p:txBody>
          <a:bodyPr wrap="square" rtlCol="0">
            <a:spAutoFit/>
          </a:bodyPr>
          <a:lstStyle/>
          <a:p>
            <a:r>
              <a:rPr kumimoji="1" lang="ja-JP" altLang="en-US" sz="1600" dirty="0" smtClean="0"/>
              <a:t>④</a:t>
            </a:r>
            <a:endParaRPr kumimoji="1" lang="ja-JP" altLang="en-US" sz="1600" dirty="0"/>
          </a:p>
        </p:txBody>
      </p:sp>
      <p:sp>
        <p:nvSpPr>
          <p:cNvPr id="88" name="テキスト ボックス 87"/>
          <p:cNvSpPr txBox="1"/>
          <p:nvPr/>
        </p:nvSpPr>
        <p:spPr>
          <a:xfrm>
            <a:off x="2483768" y="4509120"/>
            <a:ext cx="1440160" cy="276999"/>
          </a:xfrm>
          <a:prstGeom prst="rect">
            <a:avLst/>
          </a:prstGeom>
          <a:noFill/>
        </p:spPr>
        <p:txBody>
          <a:bodyPr wrap="square" rtlCol="0">
            <a:spAutoFit/>
          </a:bodyPr>
          <a:lstStyle/>
          <a:p>
            <a:r>
              <a:rPr kumimoji="1" lang="ja-JP" altLang="en-US" sz="1200" dirty="0" smtClean="0"/>
              <a:t>クローンセット情報</a:t>
            </a:r>
            <a:endParaRPr kumimoji="1" lang="ja-JP" altLang="en-US" sz="1200" dirty="0"/>
          </a:p>
        </p:txBody>
      </p:sp>
      <p:sp>
        <p:nvSpPr>
          <p:cNvPr id="89" name="テキスト ボックス 88"/>
          <p:cNvSpPr txBox="1"/>
          <p:nvPr/>
        </p:nvSpPr>
        <p:spPr>
          <a:xfrm>
            <a:off x="2699792" y="6093296"/>
            <a:ext cx="1008112" cy="276999"/>
          </a:xfrm>
          <a:prstGeom prst="rect">
            <a:avLst/>
          </a:prstGeom>
          <a:noFill/>
        </p:spPr>
        <p:txBody>
          <a:bodyPr wrap="square" rtlCol="0">
            <a:spAutoFit/>
          </a:bodyPr>
          <a:lstStyle/>
          <a:p>
            <a:r>
              <a:rPr kumimoji="1" lang="ja-JP" altLang="en-US" sz="1200" dirty="0" smtClean="0"/>
              <a:t>識別子リスト</a:t>
            </a:r>
            <a:endParaRPr kumimoji="1" lang="ja-JP" altLang="en-US" sz="1200" dirty="0"/>
          </a:p>
        </p:txBody>
      </p:sp>
      <p:sp>
        <p:nvSpPr>
          <p:cNvPr id="90" name="テキスト ボックス 89"/>
          <p:cNvSpPr txBox="1"/>
          <p:nvPr/>
        </p:nvSpPr>
        <p:spPr>
          <a:xfrm>
            <a:off x="4572000" y="5445224"/>
            <a:ext cx="1008112" cy="276999"/>
          </a:xfrm>
          <a:prstGeom prst="rect">
            <a:avLst/>
          </a:prstGeom>
          <a:noFill/>
        </p:spPr>
        <p:txBody>
          <a:bodyPr wrap="square" rtlCol="0">
            <a:spAutoFit/>
          </a:bodyPr>
          <a:lstStyle/>
          <a:p>
            <a:r>
              <a:rPr kumimoji="1" lang="ja-JP" altLang="en-US" sz="1200" dirty="0" smtClean="0"/>
              <a:t>対応関係表</a:t>
            </a:r>
            <a:endParaRPr kumimoji="1" lang="ja-JP" altLang="en-US" sz="1200" dirty="0"/>
          </a:p>
        </p:txBody>
      </p:sp>
    </p:spTree>
    <p:extLst>
      <p:ext uri="{BB962C8B-B14F-4D97-AF65-F5344CB8AC3E}">
        <p14:creationId xmlns:p14="http://schemas.microsoft.com/office/powerpoint/2010/main" val="18335883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1</a:t>
            </a:r>
            <a:r>
              <a:rPr kumimoji="1" lang="ja-JP" altLang="en-US" dirty="0" err="1" smtClean="0"/>
              <a:t>．</a:t>
            </a:r>
            <a:r>
              <a:rPr kumimoji="1" lang="ja-JP" altLang="en-US" dirty="0" smtClean="0"/>
              <a:t>クローンセットの検出</a:t>
            </a:r>
            <a:endParaRPr kumimoji="1" lang="ja-JP" altLang="en-US" dirty="0"/>
          </a:p>
        </p:txBody>
      </p:sp>
      <p:sp>
        <p:nvSpPr>
          <p:cNvPr id="3" name="スライド番号プレースホルダー 2"/>
          <p:cNvSpPr>
            <a:spLocks noGrp="1"/>
          </p:cNvSpPr>
          <p:nvPr>
            <p:ph type="sldNum" sz="quarter" idx="12"/>
          </p:nvPr>
        </p:nvSpPr>
        <p:spPr/>
        <p:txBody>
          <a:bodyPr/>
          <a:lstStyle/>
          <a:p>
            <a:fld id="{F81A0F36-08C2-48D1-B66F-990A663397CD}" type="slidenum">
              <a:rPr kumimoji="1" lang="ja-JP" altLang="en-US" smtClean="0"/>
              <a:pPr/>
              <a:t>12</a:t>
            </a:fld>
            <a:endParaRPr kumimoji="1" lang="ja-JP" altLang="en-US"/>
          </a:p>
        </p:txBody>
      </p:sp>
      <p:sp>
        <p:nvSpPr>
          <p:cNvPr id="4" name="コンテンツ プレースホルダー 3"/>
          <p:cNvSpPr>
            <a:spLocks noGrp="1"/>
          </p:cNvSpPr>
          <p:nvPr>
            <p:ph sz="quarter" idx="1"/>
          </p:nvPr>
        </p:nvSpPr>
        <p:spPr>
          <a:xfrm>
            <a:off x="683568" y="1196752"/>
            <a:ext cx="8229600" cy="4937760"/>
          </a:xfrm>
        </p:spPr>
        <p:txBody>
          <a:bodyPr/>
          <a:lstStyle/>
          <a:p>
            <a:r>
              <a:rPr lang="ja-JP" altLang="en-US" dirty="0" smtClean="0"/>
              <a:t>コードクローン検出ツール</a:t>
            </a:r>
            <a:r>
              <a:rPr lang="en-US" altLang="ja-JP" dirty="0" err="1" smtClean="0"/>
              <a:t>CCFinder</a:t>
            </a:r>
            <a:r>
              <a:rPr lang="ja-JP" altLang="en-US" dirty="0" smtClean="0"/>
              <a:t>を利用</a:t>
            </a:r>
            <a:endParaRPr lang="en-US" altLang="ja-JP" dirty="0" smtClean="0"/>
          </a:p>
          <a:p>
            <a:pPr lvl="1"/>
            <a:r>
              <a:rPr lang="ja-JP" altLang="en-US" dirty="0" smtClean="0"/>
              <a:t>コードクローンの位置情報を出力</a:t>
            </a:r>
            <a:endParaRPr lang="en-US" altLang="ja-JP" dirty="0" smtClean="0"/>
          </a:p>
          <a:p>
            <a:pPr lvl="1"/>
            <a:r>
              <a:rPr lang="ja-JP" altLang="en-US" dirty="0" smtClean="0"/>
              <a:t>タイプ</a:t>
            </a:r>
            <a:r>
              <a:rPr lang="en-US" altLang="ja-JP" dirty="0" smtClean="0"/>
              <a:t>1</a:t>
            </a:r>
            <a:r>
              <a:rPr lang="ja-JP" altLang="en-US" dirty="0" smtClean="0"/>
              <a:t>及びタイプ</a:t>
            </a:r>
            <a:r>
              <a:rPr lang="en-US" altLang="ja-JP" dirty="0" smtClean="0"/>
              <a:t>2</a:t>
            </a:r>
            <a:r>
              <a:rPr lang="ja-JP" altLang="en-US" dirty="0" smtClean="0"/>
              <a:t>のクローンセットを検出</a:t>
            </a:r>
            <a:endParaRPr lang="en-US" altLang="ja-JP" dirty="0" smtClean="0"/>
          </a:p>
        </p:txBody>
      </p:sp>
      <p:sp>
        <p:nvSpPr>
          <p:cNvPr id="5" name="メモ 4"/>
          <p:cNvSpPr/>
          <p:nvPr/>
        </p:nvSpPr>
        <p:spPr>
          <a:xfrm>
            <a:off x="3756094" y="2708920"/>
            <a:ext cx="1968034" cy="194421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メモ 5"/>
          <p:cNvSpPr/>
          <p:nvPr/>
        </p:nvSpPr>
        <p:spPr>
          <a:xfrm>
            <a:off x="683568" y="2713436"/>
            <a:ext cx="2088232" cy="208371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メモ 6"/>
          <p:cNvSpPr/>
          <p:nvPr/>
        </p:nvSpPr>
        <p:spPr>
          <a:xfrm>
            <a:off x="6804248" y="2713436"/>
            <a:ext cx="1944216" cy="1939700"/>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3756096" y="2780928"/>
            <a:ext cx="2112048" cy="1384995"/>
          </a:xfrm>
          <a:prstGeom prst="rect">
            <a:avLst/>
          </a:prstGeom>
          <a:noFill/>
        </p:spPr>
        <p:txBody>
          <a:bodyPr wrap="square" rtlCol="0">
            <a:spAutoFit/>
          </a:bodyPr>
          <a:lstStyle/>
          <a:p>
            <a:r>
              <a:rPr lang="en-US" altLang="ja-JP" sz="1400" dirty="0" smtClean="0"/>
              <a:t>…</a:t>
            </a:r>
          </a:p>
          <a:p>
            <a:r>
              <a:rPr lang="en-US" altLang="ja-JP" sz="1400" dirty="0" err="1" smtClean="0"/>
              <a:t>int</a:t>
            </a:r>
            <a:r>
              <a:rPr lang="en-US" altLang="ja-JP" sz="1400" dirty="0" smtClean="0"/>
              <a:t> </a:t>
            </a:r>
            <a:r>
              <a:rPr lang="en-US" altLang="ja-JP" sz="1400" dirty="0" smtClean="0">
                <a:solidFill>
                  <a:srgbClr val="FF0000"/>
                </a:solidFill>
              </a:rPr>
              <a:t>y</a:t>
            </a:r>
            <a:r>
              <a:rPr lang="en-US" altLang="ja-JP" sz="1400" dirty="0" smtClean="0"/>
              <a:t> =</a:t>
            </a:r>
            <a:r>
              <a:rPr lang="ja-JP" altLang="en-US" sz="1400" dirty="0" smtClean="0"/>
              <a:t>　</a:t>
            </a:r>
            <a:r>
              <a:rPr lang="en-US" altLang="ja-JP" sz="1400" dirty="0" err="1" smtClean="0">
                <a:solidFill>
                  <a:srgbClr val="00B050"/>
                </a:solidFill>
              </a:rPr>
              <a:t>getY</a:t>
            </a:r>
            <a:r>
              <a:rPr lang="en-US" altLang="ja-JP" sz="1400" dirty="0" smtClean="0"/>
              <a:t>();</a:t>
            </a:r>
          </a:p>
          <a:p>
            <a:r>
              <a:rPr lang="en-US" altLang="ja-JP" sz="1400" dirty="0" err="1"/>
              <a:t>System.out.println</a:t>
            </a:r>
            <a:r>
              <a:rPr lang="en-US" altLang="ja-JP" sz="1400" dirty="0"/>
              <a:t>(</a:t>
            </a:r>
          </a:p>
          <a:p>
            <a:r>
              <a:rPr lang="en-US" altLang="ja-JP" sz="1400" dirty="0"/>
              <a:t>  “</a:t>
            </a:r>
            <a:r>
              <a:rPr lang="en-US" altLang="ja-JP" sz="1400" dirty="0" err="1"/>
              <a:t>Freefall</a:t>
            </a:r>
            <a:r>
              <a:rPr lang="en-US" altLang="ja-JP" sz="1400" dirty="0"/>
              <a:t>:”);</a:t>
            </a:r>
          </a:p>
          <a:p>
            <a:r>
              <a:rPr lang="en-US" altLang="ja-JP" sz="1400" dirty="0" err="1" smtClean="0"/>
              <a:t>int</a:t>
            </a:r>
            <a:r>
              <a:rPr lang="en-US" altLang="ja-JP" sz="1400" dirty="0" smtClean="0"/>
              <a:t> </a:t>
            </a:r>
            <a:r>
              <a:rPr lang="en-US" altLang="ja-JP" sz="1400" dirty="0" smtClean="0">
                <a:solidFill>
                  <a:srgbClr val="FF0000"/>
                </a:solidFill>
              </a:rPr>
              <a:t>t</a:t>
            </a:r>
            <a:r>
              <a:rPr lang="en-US" altLang="ja-JP" sz="1400" dirty="0" smtClean="0"/>
              <a:t> =freefall(y) </a:t>
            </a:r>
          </a:p>
          <a:p>
            <a:r>
              <a:rPr lang="en-US" altLang="ja-JP" sz="1400" dirty="0" smtClean="0"/>
              <a:t>…</a:t>
            </a:r>
          </a:p>
        </p:txBody>
      </p:sp>
      <p:sp>
        <p:nvSpPr>
          <p:cNvPr id="9" name="テキスト ボックス 8"/>
          <p:cNvSpPr txBox="1"/>
          <p:nvPr/>
        </p:nvSpPr>
        <p:spPr>
          <a:xfrm>
            <a:off x="683568" y="2780928"/>
            <a:ext cx="2016224" cy="1384995"/>
          </a:xfrm>
          <a:prstGeom prst="rect">
            <a:avLst/>
          </a:prstGeom>
          <a:noFill/>
        </p:spPr>
        <p:txBody>
          <a:bodyPr wrap="square" rtlCol="0">
            <a:spAutoFit/>
          </a:bodyPr>
          <a:lstStyle/>
          <a:p>
            <a:r>
              <a:rPr lang="en-US" altLang="ja-JP" sz="1400" dirty="0" smtClean="0"/>
              <a:t>…</a:t>
            </a:r>
          </a:p>
          <a:p>
            <a:r>
              <a:rPr lang="en-US" altLang="ja-JP" sz="1400" dirty="0" err="1" smtClean="0"/>
              <a:t>int</a:t>
            </a:r>
            <a:r>
              <a:rPr lang="en-US" altLang="ja-JP" sz="1400" dirty="0" smtClean="0"/>
              <a:t> </a:t>
            </a:r>
            <a:r>
              <a:rPr lang="en-US" altLang="ja-JP" sz="1400" dirty="0" smtClean="0">
                <a:solidFill>
                  <a:srgbClr val="FF0000"/>
                </a:solidFill>
              </a:rPr>
              <a:t>height</a:t>
            </a:r>
            <a:r>
              <a:rPr lang="en-US" altLang="ja-JP" sz="1400" dirty="0" smtClean="0"/>
              <a:t> = </a:t>
            </a:r>
            <a:r>
              <a:rPr lang="en-US" altLang="ja-JP" sz="1400" dirty="0" err="1" smtClean="0"/>
              <a:t>getY</a:t>
            </a:r>
            <a:r>
              <a:rPr lang="en-US" altLang="ja-JP" sz="1400" dirty="0" smtClean="0"/>
              <a:t>();</a:t>
            </a:r>
          </a:p>
          <a:p>
            <a:r>
              <a:rPr lang="en-US" altLang="ja-JP" sz="1400" dirty="0" err="1" smtClean="0"/>
              <a:t>System.out.println</a:t>
            </a:r>
            <a:r>
              <a:rPr lang="en-US" altLang="ja-JP" sz="1400" dirty="0" smtClean="0"/>
              <a:t>(</a:t>
            </a:r>
          </a:p>
          <a:p>
            <a:r>
              <a:rPr lang="en-US" altLang="ja-JP" sz="1400" dirty="0"/>
              <a:t> </a:t>
            </a:r>
            <a:r>
              <a:rPr lang="en-US" altLang="ja-JP" sz="1400" dirty="0" smtClean="0"/>
              <a:t> “</a:t>
            </a:r>
            <a:r>
              <a:rPr lang="en-US" altLang="ja-JP" sz="1400" dirty="0" err="1" smtClean="0"/>
              <a:t>Freefall</a:t>
            </a:r>
            <a:r>
              <a:rPr lang="en-US" altLang="ja-JP" sz="1400" dirty="0" smtClean="0"/>
              <a:t>:”);</a:t>
            </a:r>
          </a:p>
          <a:p>
            <a:r>
              <a:rPr lang="en-US" altLang="ja-JP" sz="1400" dirty="0" err="1" smtClean="0"/>
              <a:t>int</a:t>
            </a:r>
            <a:r>
              <a:rPr lang="en-US" altLang="ja-JP" sz="1400" dirty="0" smtClean="0"/>
              <a:t> </a:t>
            </a:r>
            <a:r>
              <a:rPr lang="en-US" altLang="ja-JP" sz="1400" dirty="0" smtClean="0">
                <a:solidFill>
                  <a:srgbClr val="FF0000"/>
                </a:solidFill>
              </a:rPr>
              <a:t>time</a:t>
            </a:r>
            <a:r>
              <a:rPr lang="ja-JP" altLang="en-US" sz="1400" dirty="0" smtClean="0">
                <a:solidFill>
                  <a:srgbClr val="FF0000"/>
                </a:solidFill>
              </a:rPr>
              <a:t>　</a:t>
            </a:r>
            <a:r>
              <a:rPr lang="en-US" altLang="ja-JP" sz="1400" dirty="0" smtClean="0"/>
              <a:t>=</a:t>
            </a:r>
            <a:r>
              <a:rPr lang="en-US" altLang="ja-JP" sz="1400" dirty="0" err="1" smtClean="0"/>
              <a:t>freefall</a:t>
            </a:r>
            <a:r>
              <a:rPr lang="en-US" altLang="ja-JP" sz="1400" dirty="0" smtClean="0"/>
              <a:t>(height) </a:t>
            </a:r>
          </a:p>
          <a:p>
            <a:r>
              <a:rPr lang="en-US" altLang="ja-JP" sz="1400" dirty="0" smtClean="0"/>
              <a:t>…</a:t>
            </a:r>
          </a:p>
        </p:txBody>
      </p:sp>
      <p:sp>
        <p:nvSpPr>
          <p:cNvPr id="10" name="テキスト ボックス 9"/>
          <p:cNvSpPr txBox="1"/>
          <p:nvPr/>
        </p:nvSpPr>
        <p:spPr>
          <a:xfrm>
            <a:off x="6883392" y="2852936"/>
            <a:ext cx="2081096" cy="1384995"/>
          </a:xfrm>
          <a:prstGeom prst="rect">
            <a:avLst/>
          </a:prstGeom>
          <a:noFill/>
        </p:spPr>
        <p:txBody>
          <a:bodyPr wrap="square" rtlCol="0">
            <a:spAutoFit/>
          </a:bodyPr>
          <a:lstStyle/>
          <a:p>
            <a:r>
              <a:rPr lang="en-US" altLang="ja-JP" sz="1400" dirty="0" smtClean="0"/>
              <a:t>…</a:t>
            </a:r>
          </a:p>
          <a:p>
            <a:r>
              <a:rPr lang="en-US" altLang="ja-JP" sz="1400" dirty="0" err="1" smtClean="0"/>
              <a:t>int</a:t>
            </a:r>
            <a:r>
              <a:rPr lang="en-US" altLang="ja-JP" sz="1400" dirty="0" smtClean="0"/>
              <a:t> y = </a:t>
            </a:r>
            <a:r>
              <a:rPr lang="en-US" altLang="ja-JP" sz="1400" dirty="0" err="1" smtClean="0">
                <a:solidFill>
                  <a:srgbClr val="00B050"/>
                </a:solidFill>
              </a:rPr>
              <a:t>getHeight</a:t>
            </a:r>
            <a:r>
              <a:rPr lang="en-US" altLang="ja-JP" sz="1400" dirty="0" smtClean="0"/>
              <a:t>();</a:t>
            </a:r>
          </a:p>
          <a:p>
            <a:r>
              <a:rPr lang="en-US" altLang="ja-JP" sz="1400" dirty="0" err="1"/>
              <a:t>System.out.println</a:t>
            </a:r>
            <a:r>
              <a:rPr lang="en-US" altLang="ja-JP" sz="1400" dirty="0"/>
              <a:t>(</a:t>
            </a:r>
          </a:p>
          <a:p>
            <a:r>
              <a:rPr lang="en-US" altLang="ja-JP" sz="1400" dirty="0"/>
              <a:t>  “</a:t>
            </a:r>
            <a:r>
              <a:rPr lang="en-US" altLang="ja-JP" sz="1400" dirty="0" err="1"/>
              <a:t>Freefall</a:t>
            </a:r>
            <a:r>
              <a:rPr lang="en-US" altLang="ja-JP" sz="1400" dirty="0"/>
              <a:t>:”);</a:t>
            </a:r>
          </a:p>
          <a:p>
            <a:r>
              <a:rPr lang="en-US" altLang="ja-JP" sz="1400" dirty="0" err="1" smtClean="0"/>
              <a:t>int</a:t>
            </a:r>
            <a:r>
              <a:rPr lang="en-US" altLang="ja-JP" sz="1400" dirty="0" smtClean="0"/>
              <a:t> t =freefall(y) </a:t>
            </a:r>
          </a:p>
          <a:p>
            <a:r>
              <a:rPr lang="en-US" altLang="ja-JP" sz="1400" dirty="0" smtClean="0"/>
              <a:t>…</a:t>
            </a:r>
          </a:p>
        </p:txBody>
      </p:sp>
      <p:cxnSp>
        <p:nvCxnSpPr>
          <p:cNvPr id="12" name="直線矢印コネクタ 11"/>
          <p:cNvCxnSpPr/>
          <p:nvPr/>
        </p:nvCxnSpPr>
        <p:spPr>
          <a:xfrm>
            <a:off x="2771800" y="3717032"/>
            <a:ext cx="936104"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p:nvPr/>
        </p:nvCxnSpPr>
        <p:spPr>
          <a:xfrm>
            <a:off x="5724128" y="3717032"/>
            <a:ext cx="1056304" cy="225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93583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調査手法</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13</a:t>
            </a:fld>
            <a:endParaRPr kumimoji="1" lang="ja-JP" altLang="en-US"/>
          </a:p>
        </p:txBody>
      </p:sp>
      <p:sp>
        <p:nvSpPr>
          <p:cNvPr id="4" name="コンテンツ プレースホルダ 3"/>
          <p:cNvSpPr>
            <a:spLocks noGrp="1"/>
          </p:cNvSpPr>
          <p:nvPr>
            <p:ph sz="quarter" idx="1"/>
          </p:nvPr>
        </p:nvSpPr>
        <p:spPr/>
        <p:txBody>
          <a:bodyPr>
            <a:normAutofit/>
          </a:bodyPr>
          <a:lstStyle/>
          <a:p>
            <a:pPr marL="514350" indent="-514350">
              <a:buFont typeface="+mj-lt"/>
              <a:buAutoNum type="arabicPeriod"/>
            </a:pPr>
            <a:r>
              <a:rPr lang="ja-JP" altLang="en-US" dirty="0" smtClean="0"/>
              <a:t>ソースコード中のクローンセット情報を出力する</a:t>
            </a:r>
            <a:endParaRPr kumimoji="1" lang="en-US" altLang="ja-JP" dirty="0" smtClean="0"/>
          </a:p>
          <a:p>
            <a:pPr marL="514350" indent="-514350">
              <a:buFont typeface="+mj-lt"/>
              <a:buAutoNum type="arabicPeriod"/>
            </a:pPr>
            <a:r>
              <a:rPr kumimoji="1" lang="ja-JP" altLang="en-US" dirty="0" smtClean="0">
                <a:solidFill>
                  <a:srgbClr val="FF0000"/>
                </a:solidFill>
              </a:rPr>
              <a:t>ソースコード中に出現する識別子のリストを作成する</a:t>
            </a:r>
            <a:endParaRPr kumimoji="1" lang="en-US" altLang="ja-JP" dirty="0" smtClean="0">
              <a:solidFill>
                <a:srgbClr val="FF0000"/>
              </a:solidFill>
            </a:endParaRPr>
          </a:p>
          <a:p>
            <a:pPr marL="514350" indent="-514350">
              <a:buFont typeface="+mj-lt"/>
              <a:buAutoNum type="arabicPeriod"/>
            </a:pPr>
            <a:r>
              <a:rPr lang="ja-JP" altLang="en-US" dirty="0" smtClean="0"/>
              <a:t>クローン中の識別子をそれぞれリストから抽出し</a:t>
            </a:r>
            <a:r>
              <a:rPr lang="en-US" altLang="ja-JP" dirty="0" smtClean="0"/>
              <a:t>,</a:t>
            </a:r>
            <a:r>
              <a:rPr lang="ja-JP" altLang="en-US" dirty="0" smtClean="0"/>
              <a:t>比較することで，識別子の対応関係表を作成する</a:t>
            </a:r>
            <a:endParaRPr lang="en-US" altLang="ja-JP" dirty="0" smtClean="0"/>
          </a:p>
          <a:p>
            <a:pPr marL="514350" indent="-514350">
              <a:buFont typeface="+mj-lt"/>
              <a:buAutoNum type="arabicPeriod"/>
            </a:pPr>
            <a:r>
              <a:rPr lang="ja-JP" altLang="en-US" dirty="0" smtClean="0"/>
              <a:t>対応関係表によってクローンを分類する</a:t>
            </a:r>
            <a:endParaRPr lang="ja-JP" altLang="en-US" dirty="0"/>
          </a:p>
        </p:txBody>
      </p:sp>
      <p:sp>
        <p:nvSpPr>
          <p:cNvPr id="5" name="メモ 4"/>
          <p:cNvSpPr/>
          <p:nvPr/>
        </p:nvSpPr>
        <p:spPr>
          <a:xfrm>
            <a:off x="1331640" y="4653136"/>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メモ 5"/>
          <p:cNvSpPr/>
          <p:nvPr/>
        </p:nvSpPr>
        <p:spPr>
          <a:xfrm>
            <a:off x="1259632" y="4581128"/>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メモ 6"/>
          <p:cNvSpPr/>
          <p:nvPr/>
        </p:nvSpPr>
        <p:spPr>
          <a:xfrm>
            <a:off x="1187624" y="4509120"/>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メモ 7"/>
          <p:cNvSpPr/>
          <p:nvPr/>
        </p:nvSpPr>
        <p:spPr>
          <a:xfrm>
            <a:off x="2771800" y="3789040"/>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メモ 8"/>
          <p:cNvSpPr/>
          <p:nvPr/>
        </p:nvSpPr>
        <p:spPr>
          <a:xfrm>
            <a:off x="2915816" y="5373216"/>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メモ 9"/>
          <p:cNvSpPr/>
          <p:nvPr/>
        </p:nvSpPr>
        <p:spPr>
          <a:xfrm>
            <a:off x="2843808" y="5301208"/>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メモ 10"/>
          <p:cNvSpPr/>
          <p:nvPr/>
        </p:nvSpPr>
        <p:spPr>
          <a:xfrm>
            <a:off x="2771800" y="5229200"/>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 name="直線矢印コネクタ 11"/>
          <p:cNvCxnSpPr/>
          <p:nvPr/>
        </p:nvCxnSpPr>
        <p:spPr>
          <a:xfrm flipV="1">
            <a:off x="2123728" y="4149080"/>
            <a:ext cx="576064"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p:nvPr/>
        </p:nvCxnSpPr>
        <p:spPr>
          <a:xfrm rot="16200000" flipH="1">
            <a:off x="2087724" y="5049180"/>
            <a:ext cx="648072"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正方形/長方形 13"/>
          <p:cNvSpPr/>
          <p:nvPr/>
        </p:nvSpPr>
        <p:spPr>
          <a:xfrm>
            <a:off x="4644008" y="4581128"/>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 name="直線コネクタ 14"/>
          <p:cNvCxnSpPr/>
          <p:nvPr/>
        </p:nvCxnSpPr>
        <p:spPr>
          <a:xfrm>
            <a:off x="4644008" y="472514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a:off x="4644008" y="4869160"/>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4644008" y="501317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a:off x="4644008" y="5157192"/>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rot="5400000" flipH="1" flipV="1">
            <a:off x="4499992" y="4941168"/>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直線コネクタ 19"/>
          <p:cNvCxnSpPr>
            <a:stCxn id="14" idx="2"/>
            <a:endCxn id="14" idx="0"/>
          </p:cNvCxnSpPr>
          <p:nvPr/>
        </p:nvCxnSpPr>
        <p:spPr>
          <a:xfrm rot="5400000" flipH="1">
            <a:off x="4788024" y="4941168"/>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rot="5400000" flipH="1" flipV="1">
            <a:off x="5076056" y="4941168"/>
            <a:ext cx="720080" cy="0"/>
          </a:xfrm>
          <a:prstGeom prst="line">
            <a:avLst/>
          </a:prstGeom>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4572000" y="4509120"/>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3" name="直線コネクタ 22"/>
          <p:cNvCxnSpPr/>
          <p:nvPr/>
        </p:nvCxnSpPr>
        <p:spPr>
          <a:xfrm>
            <a:off x="4572000" y="465313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a:off x="4572000" y="4797152"/>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a:off x="4572000" y="4941168"/>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a:off x="4572000" y="508518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rot="5400000" flipH="1" flipV="1">
            <a:off x="4427984" y="4869160"/>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直線コネクタ 27"/>
          <p:cNvCxnSpPr>
            <a:stCxn id="22" idx="2"/>
            <a:endCxn id="22" idx="0"/>
          </p:cNvCxnSpPr>
          <p:nvPr/>
        </p:nvCxnSpPr>
        <p:spPr>
          <a:xfrm rot="5400000" flipH="1">
            <a:off x="4716016" y="4869160"/>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rot="5400000" flipH="1" flipV="1">
            <a:off x="5004048" y="4869160"/>
            <a:ext cx="720080" cy="0"/>
          </a:xfrm>
          <a:prstGeom prst="line">
            <a:avLst/>
          </a:prstGeom>
        </p:spPr>
        <p:style>
          <a:lnRef idx="1">
            <a:schemeClr val="accent1"/>
          </a:lnRef>
          <a:fillRef idx="0">
            <a:schemeClr val="accent1"/>
          </a:fillRef>
          <a:effectRef idx="0">
            <a:schemeClr val="accent1"/>
          </a:effectRef>
          <a:fontRef idx="minor">
            <a:schemeClr val="tx1"/>
          </a:fontRef>
        </p:style>
      </p:cxnSp>
      <p:sp>
        <p:nvSpPr>
          <p:cNvPr id="30" name="正方形/長方形 29"/>
          <p:cNvSpPr/>
          <p:nvPr/>
        </p:nvSpPr>
        <p:spPr>
          <a:xfrm>
            <a:off x="4499992" y="4437112"/>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1" name="直線コネクタ 30"/>
          <p:cNvCxnSpPr/>
          <p:nvPr/>
        </p:nvCxnSpPr>
        <p:spPr>
          <a:xfrm>
            <a:off x="4499992" y="4581128"/>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a:off x="4499992" y="472514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a:off x="4499992" y="4869160"/>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a:off x="4499992" y="501317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rot="5400000" flipH="1" flipV="1">
            <a:off x="4355976" y="479715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直線コネクタ 35"/>
          <p:cNvCxnSpPr>
            <a:stCxn id="30" idx="2"/>
            <a:endCxn id="30" idx="0"/>
          </p:cNvCxnSpPr>
          <p:nvPr/>
        </p:nvCxnSpPr>
        <p:spPr>
          <a:xfrm rot="5400000" flipH="1">
            <a:off x="4644008" y="479715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rot="5400000" flipH="1" flipV="1">
            <a:off x="4932040" y="479715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直線矢印コネクタ 37"/>
          <p:cNvCxnSpPr/>
          <p:nvPr/>
        </p:nvCxnSpPr>
        <p:spPr>
          <a:xfrm>
            <a:off x="3707904" y="4149080"/>
            <a:ext cx="648072"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直線矢印コネクタ 38"/>
          <p:cNvCxnSpPr/>
          <p:nvPr/>
        </p:nvCxnSpPr>
        <p:spPr>
          <a:xfrm rot="5400000" flipH="1" flipV="1">
            <a:off x="3743908" y="5049180"/>
            <a:ext cx="648072"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0" name="正方形/長方形 39"/>
          <p:cNvSpPr/>
          <p:nvPr/>
        </p:nvSpPr>
        <p:spPr>
          <a:xfrm>
            <a:off x="6588224" y="3645024"/>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1" name="直線コネクタ 40"/>
          <p:cNvCxnSpPr/>
          <p:nvPr/>
        </p:nvCxnSpPr>
        <p:spPr>
          <a:xfrm>
            <a:off x="6588224" y="3789040"/>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線コネクタ 41"/>
          <p:cNvCxnSpPr/>
          <p:nvPr/>
        </p:nvCxnSpPr>
        <p:spPr>
          <a:xfrm>
            <a:off x="6588224" y="393305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直線コネクタ 42"/>
          <p:cNvCxnSpPr/>
          <p:nvPr/>
        </p:nvCxnSpPr>
        <p:spPr>
          <a:xfrm>
            <a:off x="6588224" y="4077072"/>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a:off x="6588224" y="4221088"/>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rot="5400000" flipH="1" flipV="1">
            <a:off x="6444208" y="4005064"/>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直線コネクタ 45"/>
          <p:cNvCxnSpPr>
            <a:stCxn id="40" idx="2"/>
            <a:endCxn id="40" idx="0"/>
          </p:cNvCxnSpPr>
          <p:nvPr/>
        </p:nvCxnSpPr>
        <p:spPr>
          <a:xfrm rot="5400000" flipH="1">
            <a:off x="6732240" y="4005064"/>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直線コネクタ 46"/>
          <p:cNvCxnSpPr/>
          <p:nvPr/>
        </p:nvCxnSpPr>
        <p:spPr>
          <a:xfrm rot="5400000" flipH="1" flipV="1">
            <a:off x="7020272" y="4005064"/>
            <a:ext cx="720080" cy="0"/>
          </a:xfrm>
          <a:prstGeom prst="line">
            <a:avLst/>
          </a:prstGeom>
        </p:spPr>
        <p:style>
          <a:lnRef idx="1">
            <a:schemeClr val="accent1"/>
          </a:lnRef>
          <a:fillRef idx="0">
            <a:schemeClr val="accent1"/>
          </a:fillRef>
          <a:effectRef idx="0">
            <a:schemeClr val="accent1"/>
          </a:effectRef>
          <a:fontRef idx="minor">
            <a:schemeClr val="tx1"/>
          </a:fontRef>
        </p:style>
      </p:cxnSp>
      <p:sp>
        <p:nvSpPr>
          <p:cNvPr id="48" name="正方形/長方形 47"/>
          <p:cNvSpPr/>
          <p:nvPr/>
        </p:nvSpPr>
        <p:spPr>
          <a:xfrm>
            <a:off x="6516216" y="3573016"/>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9" name="直線コネクタ 48"/>
          <p:cNvCxnSpPr/>
          <p:nvPr/>
        </p:nvCxnSpPr>
        <p:spPr>
          <a:xfrm>
            <a:off x="6516216" y="3717032"/>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a:xfrm>
            <a:off x="6516216" y="3861048"/>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a:xfrm>
            <a:off x="6516216" y="400506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直線コネクタ 51"/>
          <p:cNvCxnSpPr/>
          <p:nvPr/>
        </p:nvCxnSpPr>
        <p:spPr>
          <a:xfrm>
            <a:off x="6516216" y="4149080"/>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直線コネクタ 52"/>
          <p:cNvCxnSpPr/>
          <p:nvPr/>
        </p:nvCxnSpPr>
        <p:spPr>
          <a:xfrm rot="5400000" flipH="1" flipV="1">
            <a:off x="6372200" y="3933056"/>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直線コネクタ 53"/>
          <p:cNvCxnSpPr>
            <a:stCxn id="48" idx="2"/>
            <a:endCxn id="48" idx="0"/>
          </p:cNvCxnSpPr>
          <p:nvPr/>
        </p:nvCxnSpPr>
        <p:spPr>
          <a:xfrm rot="5400000" flipH="1">
            <a:off x="6660232" y="3933056"/>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a:xfrm rot="5400000" flipH="1" flipV="1">
            <a:off x="6948264" y="3933056"/>
            <a:ext cx="720080" cy="0"/>
          </a:xfrm>
          <a:prstGeom prst="line">
            <a:avLst/>
          </a:prstGeom>
        </p:spPr>
        <p:style>
          <a:lnRef idx="1">
            <a:schemeClr val="accent1"/>
          </a:lnRef>
          <a:fillRef idx="0">
            <a:schemeClr val="accent1"/>
          </a:fillRef>
          <a:effectRef idx="0">
            <a:schemeClr val="accent1"/>
          </a:effectRef>
          <a:fontRef idx="minor">
            <a:schemeClr val="tx1"/>
          </a:fontRef>
        </p:style>
      </p:cxnSp>
      <p:sp>
        <p:nvSpPr>
          <p:cNvPr id="56" name="正方形/長方形 55"/>
          <p:cNvSpPr/>
          <p:nvPr/>
        </p:nvSpPr>
        <p:spPr>
          <a:xfrm>
            <a:off x="6516216" y="4581128"/>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7" name="直線コネクタ 56"/>
          <p:cNvCxnSpPr/>
          <p:nvPr/>
        </p:nvCxnSpPr>
        <p:spPr>
          <a:xfrm>
            <a:off x="6516216" y="472514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6516216" y="4869160"/>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直線コネクタ 58"/>
          <p:cNvCxnSpPr/>
          <p:nvPr/>
        </p:nvCxnSpPr>
        <p:spPr>
          <a:xfrm>
            <a:off x="6516216" y="501317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直線コネクタ 59"/>
          <p:cNvCxnSpPr/>
          <p:nvPr/>
        </p:nvCxnSpPr>
        <p:spPr>
          <a:xfrm>
            <a:off x="6516216" y="5157192"/>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直線コネクタ 60"/>
          <p:cNvCxnSpPr/>
          <p:nvPr/>
        </p:nvCxnSpPr>
        <p:spPr>
          <a:xfrm rot="5400000" flipH="1" flipV="1">
            <a:off x="6372200" y="4941168"/>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直線コネクタ 61"/>
          <p:cNvCxnSpPr>
            <a:stCxn id="56" idx="2"/>
            <a:endCxn id="56" idx="0"/>
          </p:cNvCxnSpPr>
          <p:nvPr/>
        </p:nvCxnSpPr>
        <p:spPr>
          <a:xfrm rot="5400000" flipH="1">
            <a:off x="6660232" y="4941168"/>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直線コネクタ 62"/>
          <p:cNvCxnSpPr/>
          <p:nvPr/>
        </p:nvCxnSpPr>
        <p:spPr>
          <a:xfrm rot="5400000" flipH="1" flipV="1">
            <a:off x="6948264" y="4941168"/>
            <a:ext cx="720080" cy="0"/>
          </a:xfrm>
          <a:prstGeom prst="line">
            <a:avLst/>
          </a:prstGeom>
        </p:spPr>
        <p:style>
          <a:lnRef idx="1">
            <a:schemeClr val="accent1"/>
          </a:lnRef>
          <a:fillRef idx="0">
            <a:schemeClr val="accent1"/>
          </a:fillRef>
          <a:effectRef idx="0">
            <a:schemeClr val="accent1"/>
          </a:effectRef>
          <a:fontRef idx="minor">
            <a:schemeClr val="tx1"/>
          </a:fontRef>
        </p:style>
      </p:cxnSp>
      <p:sp>
        <p:nvSpPr>
          <p:cNvPr id="64" name="正方形/長方形 63"/>
          <p:cNvSpPr/>
          <p:nvPr/>
        </p:nvSpPr>
        <p:spPr>
          <a:xfrm>
            <a:off x="6588224" y="5589240"/>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5" name="直線コネクタ 64"/>
          <p:cNvCxnSpPr/>
          <p:nvPr/>
        </p:nvCxnSpPr>
        <p:spPr>
          <a:xfrm>
            <a:off x="6588224" y="573325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直線コネクタ 65"/>
          <p:cNvCxnSpPr/>
          <p:nvPr/>
        </p:nvCxnSpPr>
        <p:spPr>
          <a:xfrm>
            <a:off x="6588224" y="5877272"/>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直線コネクタ 66"/>
          <p:cNvCxnSpPr/>
          <p:nvPr/>
        </p:nvCxnSpPr>
        <p:spPr>
          <a:xfrm>
            <a:off x="6588224" y="6021288"/>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直線コネクタ 67"/>
          <p:cNvCxnSpPr/>
          <p:nvPr/>
        </p:nvCxnSpPr>
        <p:spPr>
          <a:xfrm>
            <a:off x="6588224" y="616530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直線コネクタ 68"/>
          <p:cNvCxnSpPr/>
          <p:nvPr/>
        </p:nvCxnSpPr>
        <p:spPr>
          <a:xfrm rot="5400000" flipH="1" flipV="1">
            <a:off x="6444208" y="5949280"/>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直線コネクタ 69"/>
          <p:cNvCxnSpPr>
            <a:stCxn id="64" idx="2"/>
            <a:endCxn id="64" idx="0"/>
          </p:cNvCxnSpPr>
          <p:nvPr/>
        </p:nvCxnSpPr>
        <p:spPr>
          <a:xfrm rot="5400000" flipH="1">
            <a:off x="6732240" y="5949280"/>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直線コネクタ 70"/>
          <p:cNvCxnSpPr/>
          <p:nvPr/>
        </p:nvCxnSpPr>
        <p:spPr>
          <a:xfrm rot="5400000" flipH="1" flipV="1">
            <a:off x="7020272" y="5949280"/>
            <a:ext cx="720080" cy="0"/>
          </a:xfrm>
          <a:prstGeom prst="line">
            <a:avLst/>
          </a:prstGeom>
        </p:spPr>
        <p:style>
          <a:lnRef idx="1">
            <a:schemeClr val="accent1"/>
          </a:lnRef>
          <a:fillRef idx="0">
            <a:schemeClr val="accent1"/>
          </a:fillRef>
          <a:effectRef idx="0">
            <a:schemeClr val="accent1"/>
          </a:effectRef>
          <a:fontRef idx="minor">
            <a:schemeClr val="tx1"/>
          </a:fontRef>
        </p:style>
      </p:cxnSp>
      <p:sp>
        <p:nvSpPr>
          <p:cNvPr id="72" name="正方形/長方形 71"/>
          <p:cNvSpPr/>
          <p:nvPr/>
        </p:nvSpPr>
        <p:spPr>
          <a:xfrm>
            <a:off x="6516216" y="5517232"/>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3" name="直線コネクタ 72"/>
          <p:cNvCxnSpPr/>
          <p:nvPr/>
        </p:nvCxnSpPr>
        <p:spPr>
          <a:xfrm>
            <a:off x="6516216" y="5661248"/>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直線コネクタ 73"/>
          <p:cNvCxnSpPr/>
          <p:nvPr/>
        </p:nvCxnSpPr>
        <p:spPr>
          <a:xfrm>
            <a:off x="6516216" y="580526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5" name="直線コネクタ 74"/>
          <p:cNvCxnSpPr/>
          <p:nvPr/>
        </p:nvCxnSpPr>
        <p:spPr>
          <a:xfrm>
            <a:off x="6516216" y="5949280"/>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直線コネクタ 75"/>
          <p:cNvCxnSpPr/>
          <p:nvPr/>
        </p:nvCxnSpPr>
        <p:spPr>
          <a:xfrm>
            <a:off x="6516216" y="609329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直線コネクタ 76"/>
          <p:cNvCxnSpPr/>
          <p:nvPr/>
        </p:nvCxnSpPr>
        <p:spPr>
          <a:xfrm rot="5400000" flipH="1" flipV="1">
            <a:off x="6372200" y="587727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直線コネクタ 77"/>
          <p:cNvCxnSpPr>
            <a:stCxn id="72" idx="2"/>
            <a:endCxn id="72" idx="0"/>
          </p:cNvCxnSpPr>
          <p:nvPr/>
        </p:nvCxnSpPr>
        <p:spPr>
          <a:xfrm rot="5400000" flipH="1">
            <a:off x="6660232" y="587727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直線コネクタ 78"/>
          <p:cNvCxnSpPr/>
          <p:nvPr/>
        </p:nvCxnSpPr>
        <p:spPr>
          <a:xfrm rot="5400000" flipH="1" flipV="1">
            <a:off x="6948264" y="587727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0" name="直線矢印コネクタ 79"/>
          <p:cNvCxnSpPr/>
          <p:nvPr/>
        </p:nvCxnSpPr>
        <p:spPr>
          <a:xfrm rot="5400000" flipH="1" flipV="1">
            <a:off x="5760132" y="4113076"/>
            <a:ext cx="72008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1" name="直線矢印コネクタ 80"/>
          <p:cNvCxnSpPr/>
          <p:nvPr/>
        </p:nvCxnSpPr>
        <p:spPr>
          <a:xfrm>
            <a:off x="5868144" y="4941168"/>
            <a:ext cx="50405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2" name="直線矢印コネクタ 81"/>
          <p:cNvCxnSpPr/>
          <p:nvPr/>
        </p:nvCxnSpPr>
        <p:spPr>
          <a:xfrm rot="16200000" flipH="1">
            <a:off x="5760132" y="5265204"/>
            <a:ext cx="72008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3" name="テキスト ボックス 82"/>
          <p:cNvSpPr txBox="1"/>
          <p:nvPr/>
        </p:nvSpPr>
        <p:spPr>
          <a:xfrm>
            <a:off x="1187624" y="5373216"/>
            <a:ext cx="1008112" cy="276999"/>
          </a:xfrm>
          <a:prstGeom prst="rect">
            <a:avLst/>
          </a:prstGeom>
          <a:noFill/>
        </p:spPr>
        <p:txBody>
          <a:bodyPr wrap="square" rtlCol="0">
            <a:spAutoFit/>
          </a:bodyPr>
          <a:lstStyle/>
          <a:p>
            <a:r>
              <a:rPr kumimoji="1" lang="ja-JP" altLang="en-US" sz="1200" dirty="0" smtClean="0"/>
              <a:t>ソースコード</a:t>
            </a:r>
            <a:endParaRPr kumimoji="1" lang="ja-JP" altLang="en-US" sz="1200" dirty="0"/>
          </a:p>
        </p:txBody>
      </p:sp>
      <p:sp>
        <p:nvSpPr>
          <p:cNvPr id="84" name="テキスト ボックス 83"/>
          <p:cNvSpPr txBox="1"/>
          <p:nvPr/>
        </p:nvSpPr>
        <p:spPr>
          <a:xfrm>
            <a:off x="2123728" y="3933056"/>
            <a:ext cx="360040" cy="338554"/>
          </a:xfrm>
          <a:prstGeom prst="rect">
            <a:avLst/>
          </a:prstGeom>
          <a:noFill/>
        </p:spPr>
        <p:txBody>
          <a:bodyPr wrap="square" rtlCol="0">
            <a:spAutoFit/>
          </a:bodyPr>
          <a:lstStyle/>
          <a:p>
            <a:r>
              <a:rPr lang="ja-JP" altLang="en-US" sz="1600" dirty="0" smtClean="0"/>
              <a:t>①</a:t>
            </a:r>
            <a:endParaRPr kumimoji="1" lang="ja-JP" altLang="en-US" sz="1600" dirty="0"/>
          </a:p>
        </p:txBody>
      </p:sp>
      <p:sp>
        <p:nvSpPr>
          <p:cNvPr id="85" name="テキスト ボックス 84"/>
          <p:cNvSpPr txBox="1"/>
          <p:nvPr/>
        </p:nvSpPr>
        <p:spPr>
          <a:xfrm>
            <a:off x="2195736" y="5589240"/>
            <a:ext cx="360040" cy="338554"/>
          </a:xfrm>
          <a:prstGeom prst="rect">
            <a:avLst/>
          </a:prstGeom>
          <a:noFill/>
        </p:spPr>
        <p:txBody>
          <a:bodyPr wrap="square" rtlCol="0">
            <a:spAutoFit/>
          </a:bodyPr>
          <a:lstStyle/>
          <a:p>
            <a:r>
              <a:rPr lang="ja-JP" altLang="en-US" sz="1600" dirty="0" smtClean="0">
                <a:solidFill>
                  <a:srgbClr val="FF0000"/>
                </a:solidFill>
              </a:rPr>
              <a:t>②</a:t>
            </a:r>
            <a:endParaRPr kumimoji="1" lang="ja-JP" altLang="en-US" sz="1600" dirty="0">
              <a:solidFill>
                <a:srgbClr val="FF0000"/>
              </a:solidFill>
            </a:endParaRPr>
          </a:p>
        </p:txBody>
      </p:sp>
      <p:sp>
        <p:nvSpPr>
          <p:cNvPr id="86" name="テキスト ボックス 85"/>
          <p:cNvSpPr txBox="1"/>
          <p:nvPr/>
        </p:nvSpPr>
        <p:spPr>
          <a:xfrm>
            <a:off x="3851920" y="4653136"/>
            <a:ext cx="360040" cy="338554"/>
          </a:xfrm>
          <a:prstGeom prst="rect">
            <a:avLst/>
          </a:prstGeom>
          <a:noFill/>
        </p:spPr>
        <p:txBody>
          <a:bodyPr wrap="square" rtlCol="0">
            <a:spAutoFit/>
          </a:bodyPr>
          <a:lstStyle/>
          <a:p>
            <a:r>
              <a:rPr kumimoji="1" lang="ja-JP" altLang="en-US" sz="1600" dirty="0" smtClean="0"/>
              <a:t>③</a:t>
            </a:r>
            <a:endParaRPr kumimoji="1" lang="ja-JP" altLang="en-US" sz="1600" dirty="0"/>
          </a:p>
        </p:txBody>
      </p:sp>
      <p:sp>
        <p:nvSpPr>
          <p:cNvPr id="87" name="テキスト ボックス 86"/>
          <p:cNvSpPr txBox="1"/>
          <p:nvPr/>
        </p:nvSpPr>
        <p:spPr>
          <a:xfrm>
            <a:off x="5940152" y="3645024"/>
            <a:ext cx="360040" cy="338554"/>
          </a:xfrm>
          <a:prstGeom prst="rect">
            <a:avLst/>
          </a:prstGeom>
          <a:noFill/>
        </p:spPr>
        <p:txBody>
          <a:bodyPr wrap="square" rtlCol="0">
            <a:spAutoFit/>
          </a:bodyPr>
          <a:lstStyle/>
          <a:p>
            <a:r>
              <a:rPr kumimoji="1" lang="ja-JP" altLang="en-US" sz="1600" dirty="0" smtClean="0"/>
              <a:t>④</a:t>
            </a:r>
            <a:endParaRPr kumimoji="1" lang="ja-JP" altLang="en-US" sz="1600" dirty="0"/>
          </a:p>
        </p:txBody>
      </p:sp>
      <p:sp>
        <p:nvSpPr>
          <p:cNvPr id="88" name="テキスト ボックス 87"/>
          <p:cNvSpPr txBox="1"/>
          <p:nvPr/>
        </p:nvSpPr>
        <p:spPr>
          <a:xfrm>
            <a:off x="2483768" y="4509120"/>
            <a:ext cx="1440160" cy="276999"/>
          </a:xfrm>
          <a:prstGeom prst="rect">
            <a:avLst/>
          </a:prstGeom>
          <a:noFill/>
        </p:spPr>
        <p:txBody>
          <a:bodyPr wrap="square" rtlCol="0">
            <a:spAutoFit/>
          </a:bodyPr>
          <a:lstStyle/>
          <a:p>
            <a:r>
              <a:rPr kumimoji="1" lang="ja-JP" altLang="en-US" sz="1200" dirty="0" smtClean="0"/>
              <a:t>クローンセット情報</a:t>
            </a:r>
            <a:endParaRPr kumimoji="1" lang="ja-JP" altLang="en-US" sz="1200" dirty="0"/>
          </a:p>
        </p:txBody>
      </p:sp>
      <p:sp>
        <p:nvSpPr>
          <p:cNvPr id="89" name="テキスト ボックス 88"/>
          <p:cNvSpPr txBox="1"/>
          <p:nvPr/>
        </p:nvSpPr>
        <p:spPr>
          <a:xfrm>
            <a:off x="2699792" y="6093296"/>
            <a:ext cx="1008112" cy="276999"/>
          </a:xfrm>
          <a:prstGeom prst="rect">
            <a:avLst/>
          </a:prstGeom>
          <a:noFill/>
        </p:spPr>
        <p:txBody>
          <a:bodyPr wrap="square" rtlCol="0">
            <a:spAutoFit/>
          </a:bodyPr>
          <a:lstStyle/>
          <a:p>
            <a:r>
              <a:rPr kumimoji="1" lang="ja-JP" altLang="en-US" sz="1200" dirty="0" smtClean="0"/>
              <a:t>識別子リスト</a:t>
            </a:r>
            <a:endParaRPr kumimoji="1" lang="ja-JP" altLang="en-US" sz="1200" dirty="0"/>
          </a:p>
        </p:txBody>
      </p:sp>
      <p:sp>
        <p:nvSpPr>
          <p:cNvPr id="90" name="テキスト ボックス 89"/>
          <p:cNvSpPr txBox="1"/>
          <p:nvPr/>
        </p:nvSpPr>
        <p:spPr>
          <a:xfrm>
            <a:off x="4572000" y="5445224"/>
            <a:ext cx="1008112" cy="276999"/>
          </a:xfrm>
          <a:prstGeom prst="rect">
            <a:avLst/>
          </a:prstGeom>
          <a:noFill/>
        </p:spPr>
        <p:txBody>
          <a:bodyPr wrap="square" rtlCol="0">
            <a:spAutoFit/>
          </a:bodyPr>
          <a:lstStyle/>
          <a:p>
            <a:r>
              <a:rPr kumimoji="1" lang="ja-JP" altLang="en-US" sz="1200" dirty="0" smtClean="0"/>
              <a:t>対応関係表</a:t>
            </a:r>
            <a:endParaRPr kumimoji="1" lang="ja-JP" altLang="en-US" sz="1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a:t>
            </a:r>
            <a:r>
              <a:rPr kumimoji="1" lang="ja-JP" altLang="en-US" dirty="0" err="1" smtClean="0"/>
              <a:t>．</a:t>
            </a:r>
            <a:r>
              <a:rPr kumimoji="1" lang="ja-JP" altLang="en-US" dirty="0" smtClean="0"/>
              <a:t>識別子のリスト作成</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14</a:t>
            </a:fld>
            <a:endParaRPr kumimoji="1" lang="ja-JP" altLang="en-US"/>
          </a:p>
        </p:txBody>
      </p:sp>
      <p:sp>
        <p:nvSpPr>
          <p:cNvPr id="4" name="コンテンツ プレースホルダ 3"/>
          <p:cNvSpPr>
            <a:spLocks noGrp="1"/>
          </p:cNvSpPr>
          <p:nvPr>
            <p:ph sz="quarter" idx="1"/>
          </p:nvPr>
        </p:nvSpPr>
        <p:spPr/>
        <p:txBody>
          <a:bodyPr/>
          <a:lstStyle/>
          <a:p>
            <a:pPr marL="240030" indent="-514350"/>
            <a:r>
              <a:rPr lang="en-US" altLang="ja-JP" dirty="0" smtClean="0"/>
              <a:t>ANTLR</a:t>
            </a:r>
            <a:r>
              <a:rPr lang="ja-JP" altLang="en-US" dirty="0" smtClean="0"/>
              <a:t>を利用して</a:t>
            </a:r>
            <a:r>
              <a:rPr lang="en-US" altLang="ja-JP" dirty="0" smtClean="0"/>
              <a:t>Java</a:t>
            </a:r>
            <a:r>
              <a:rPr lang="ja-JP" altLang="en-US" dirty="0" smtClean="0"/>
              <a:t>の構文解析を行う</a:t>
            </a:r>
            <a:endParaRPr lang="en-US" altLang="ja-JP" dirty="0" smtClean="0"/>
          </a:p>
          <a:p>
            <a:pPr marL="240030" indent="-514350"/>
            <a:r>
              <a:rPr lang="ja-JP" altLang="en-US" dirty="0" smtClean="0"/>
              <a:t>出力する情報は</a:t>
            </a:r>
            <a:r>
              <a:rPr lang="en-US" altLang="ja-JP" dirty="0" smtClean="0"/>
              <a:t>{</a:t>
            </a:r>
            <a:r>
              <a:rPr lang="ja-JP" altLang="en-US" dirty="0" smtClean="0"/>
              <a:t>識別子名</a:t>
            </a:r>
            <a:r>
              <a:rPr lang="en-US" altLang="ja-JP" dirty="0" smtClean="0"/>
              <a:t>,</a:t>
            </a:r>
            <a:r>
              <a:rPr lang="ja-JP" altLang="en-US" dirty="0" smtClean="0"/>
              <a:t>出現位置</a:t>
            </a:r>
            <a:r>
              <a:rPr lang="en-US" altLang="ja-JP" dirty="0" smtClean="0"/>
              <a:t>,</a:t>
            </a:r>
            <a:r>
              <a:rPr lang="ja-JP" altLang="en-US" dirty="0" smtClean="0"/>
              <a:t>種類</a:t>
            </a:r>
            <a:r>
              <a:rPr lang="en-US" altLang="ja-JP" dirty="0" smtClean="0"/>
              <a:t>}</a:t>
            </a:r>
          </a:p>
          <a:p>
            <a:pPr marL="788670" lvl="1" indent="-514350"/>
            <a:r>
              <a:rPr lang="ja-JP" altLang="en-US" dirty="0" smtClean="0"/>
              <a:t>識別子の種類は</a:t>
            </a:r>
            <a:r>
              <a:rPr lang="en-US" altLang="ja-JP" dirty="0" smtClean="0"/>
              <a:t>{</a:t>
            </a:r>
            <a:r>
              <a:rPr lang="ja-JP" altLang="en-US" dirty="0" smtClean="0"/>
              <a:t>変数</a:t>
            </a:r>
            <a:r>
              <a:rPr lang="en-US" altLang="ja-JP" dirty="0" smtClean="0"/>
              <a:t>,</a:t>
            </a:r>
            <a:r>
              <a:rPr lang="ja-JP" altLang="en-US" dirty="0" smtClean="0"/>
              <a:t>メソッド</a:t>
            </a:r>
            <a:r>
              <a:rPr lang="en-US" altLang="ja-JP" dirty="0" smtClean="0"/>
              <a:t>,</a:t>
            </a:r>
            <a:r>
              <a:rPr lang="ja-JP" altLang="en-US" dirty="0" smtClean="0"/>
              <a:t>型</a:t>
            </a:r>
            <a:r>
              <a:rPr lang="en-US" altLang="ja-JP" dirty="0" smtClean="0"/>
              <a:t>,</a:t>
            </a:r>
            <a:r>
              <a:rPr lang="ja-JP" altLang="en-US" dirty="0" smtClean="0"/>
              <a:t>レシーバ</a:t>
            </a:r>
            <a:r>
              <a:rPr lang="en-US" altLang="ja-JP" dirty="0" smtClean="0"/>
              <a:t>,</a:t>
            </a:r>
            <a:r>
              <a:rPr lang="ja-JP" altLang="en-US" dirty="0" smtClean="0"/>
              <a:t>リテラル</a:t>
            </a:r>
            <a:r>
              <a:rPr lang="en-US" altLang="ja-JP" dirty="0" smtClean="0"/>
              <a:t>,</a:t>
            </a:r>
            <a:r>
              <a:rPr lang="ja-JP" altLang="en-US" dirty="0" smtClean="0"/>
              <a:t>その他</a:t>
            </a:r>
            <a:r>
              <a:rPr lang="en-US" altLang="ja-JP" dirty="0" smtClean="0"/>
              <a:t>}</a:t>
            </a:r>
            <a:r>
              <a:rPr lang="ja-JP" altLang="en-US" dirty="0" smtClean="0"/>
              <a:t>とした</a:t>
            </a:r>
            <a:endParaRPr lang="en-US" altLang="ja-JP" dirty="0" smtClean="0"/>
          </a:p>
          <a:p>
            <a:endParaRPr kumimoji="1" lang="ja-JP" altLang="en-US" dirty="0"/>
          </a:p>
        </p:txBody>
      </p:sp>
      <p:sp>
        <p:nvSpPr>
          <p:cNvPr id="5" name="メモ 4"/>
          <p:cNvSpPr/>
          <p:nvPr/>
        </p:nvSpPr>
        <p:spPr>
          <a:xfrm>
            <a:off x="1043608" y="3501008"/>
            <a:ext cx="1968034" cy="194421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1043610" y="3573016"/>
            <a:ext cx="2112048" cy="1384995"/>
          </a:xfrm>
          <a:prstGeom prst="rect">
            <a:avLst/>
          </a:prstGeom>
          <a:noFill/>
        </p:spPr>
        <p:txBody>
          <a:bodyPr wrap="square" rtlCol="0">
            <a:spAutoFit/>
          </a:bodyPr>
          <a:lstStyle/>
          <a:p>
            <a:r>
              <a:rPr lang="en-US" altLang="ja-JP" sz="1400" dirty="0" smtClean="0"/>
              <a:t>…</a:t>
            </a:r>
          </a:p>
          <a:p>
            <a:r>
              <a:rPr lang="en-US" altLang="ja-JP" sz="1400" dirty="0" err="1" smtClean="0"/>
              <a:t>int</a:t>
            </a:r>
            <a:r>
              <a:rPr lang="en-US" altLang="ja-JP" sz="1400" dirty="0" smtClean="0"/>
              <a:t> </a:t>
            </a:r>
            <a:r>
              <a:rPr lang="en-US" altLang="ja-JP" sz="1400" dirty="0" smtClean="0">
                <a:solidFill>
                  <a:srgbClr val="FF0000"/>
                </a:solidFill>
              </a:rPr>
              <a:t>y</a:t>
            </a:r>
            <a:r>
              <a:rPr lang="en-US" altLang="ja-JP" sz="1400" dirty="0" smtClean="0"/>
              <a:t> =</a:t>
            </a:r>
            <a:r>
              <a:rPr lang="ja-JP" altLang="en-US" sz="1400" dirty="0" smtClean="0"/>
              <a:t>　</a:t>
            </a:r>
            <a:r>
              <a:rPr lang="en-US" altLang="ja-JP" sz="1400" dirty="0" err="1" smtClean="0">
                <a:solidFill>
                  <a:srgbClr val="54035D"/>
                </a:solidFill>
              </a:rPr>
              <a:t>getY</a:t>
            </a:r>
            <a:r>
              <a:rPr lang="en-US" altLang="ja-JP" sz="1400" dirty="0" smtClean="0"/>
              <a:t>();</a:t>
            </a:r>
          </a:p>
          <a:p>
            <a:r>
              <a:rPr lang="en-US" altLang="ja-JP" sz="1400" dirty="0" err="1"/>
              <a:t>System.out.println</a:t>
            </a:r>
            <a:r>
              <a:rPr lang="en-US" altLang="ja-JP" sz="1400" dirty="0"/>
              <a:t>(</a:t>
            </a:r>
          </a:p>
          <a:p>
            <a:r>
              <a:rPr lang="en-US" altLang="ja-JP" sz="1400" dirty="0"/>
              <a:t>  “</a:t>
            </a:r>
            <a:r>
              <a:rPr lang="en-US" altLang="ja-JP" sz="1400" dirty="0" err="1"/>
              <a:t>Freefall</a:t>
            </a:r>
            <a:r>
              <a:rPr lang="en-US" altLang="ja-JP" sz="1400" dirty="0"/>
              <a:t>:”);</a:t>
            </a:r>
          </a:p>
          <a:p>
            <a:r>
              <a:rPr lang="en-US" altLang="ja-JP" sz="1400" dirty="0" err="1" smtClean="0"/>
              <a:t>int</a:t>
            </a:r>
            <a:r>
              <a:rPr lang="en-US" altLang="ja-JP" sz="1400" dirty="0" smtClean="0"/>
              <a:t> </a:t>
            </a:r>
            <a:r>
              <a:rPr lang="en-US" altLang="ja-JP" sz="1400" dirty="0" smtClean="0">
                <a:solidFill>
                  <a:srgbClr val="FF0000"/>
                </a:solidFill>
              </a:rPr>
              <a:t>t</a:t>
            </a:r>
            <a:r>
              <a:rPr lang="en-US" altLang="ja-JP" sz="1400" dirty="0" smtClean="0"/>
              <a:t> = freefall(y) </a:t>
            </a:r>
          </a:p>
          <a:p>
            <a:r>
              <a:rPr lang="en-US" altLang="ja-JP" sz="1400" dirty="0" smtClean="0"/>
              <a:t>…</a:t>
            </a:r>
          </a:p>
        </p:txBody>
      </p:sp>
      <p:graphicFrame>
        <p:nvGraphicFramePr>
          <p:cNvPr id="7" name="表 6"/>
          <p:cNvGraphicFramePr>
            <a:graphicFrameLocks noGrp="1"/>
          </p:cNvGraphicFramePr>
          <p:nvPr/>
        </p:nvGraphicFramePr>
        <p:xfrm>
          <a:off x="4283968" y="2708920"/>
          <a:ext cx="4392488" cy="3722818"/>
        </p:xfrm>
        <a:graphic>
          <a:graphicData uri="http://schemas.openxmlformats.org/drawingml/2006/table">
            <a:tbl>
              <a:tblPr firstRow="1" bandRow="1">
                <a:tableStyleId>{5C22544A-7EE6-4342-B048-85BDC9FD1C3A}</a:tableStyleId>
              </a:tblPr>
              <a:tblGrid>
                <a:gridCol w="1728192"/>
                <a:gridCol w="792088"/>
                <a:gridCol w="774086"/>
                <a:gridCol w="1098122"/>
              </a:tblGrid>
              <a:tr h="338438">
                <a:tc>
                  <a:txBody>
                    <a:bodyPr/>
                    <a:lstStyle/>
                    <a:p>
                      <a:r>
                        <a:rPr kumimoji="1" lang="ja-JP" altLang="en-US" sz="1600" dirty="0" smtClean="0">
                          <a:solidFill>
                            <a:schemeClr val="tx1"/>
                          </a:solidFill>
                        </a:rPr>
                        <a:t>名前</a:t>
                      </a:r>
                      <a:endParaRPr kumimoji="1" lang="en-US" altLang="ja-JP" sz="1600" dirty="0" smtClean="0">
                        <a:solidFill>
                          <a:schemeClr val="tx1"/>
                        </a:solidFill>
                      </a:endParaRPr>
                    </a:p>
                  </a:txBody>
                  <a:tcPr/>
                </a:tc>
                <a:tc>
                  <a:txBody>
                    <a:bodyPr/>
                    <a:lstStyle/>
                    <a:p>
                      <a:r>
                        <a:rPr kumimoji="1" lang="ja-JP" altLang="en-US" sz="1600" dirty="0" smtClean="0"/>
                        <a:t>行</a:t>
                      </a:r>
                      <a:endParaRPr kumimoji="1" lang="ja-JP" altLang="en-US" sz="1600" dirty="0"/>
                    </a:p>
                  </a:txBody>
                  <a:tcPr/>
                </a:tc>
                <a:tc>
                  <a:txBody>
                    <a:bodyPr/>
                    <a:lstStyle/>
                    <a:p>
                      <a:r>
                        <a:rPr kumimoji="1" lang="ja-JP" altLang="en-US" sz="1600" dirty="0" smtClean="0"/>
                        <a:t>桁</a:t>
                      </a:r>
                      <a:endParaRPr kumimoji="1" lang="ja-JP" altLang="en-US" sz="1600" dirty="0"/>
                    </a:p>
                  </a:txBody>
                  <a:tcPr/>
                </a:tc>
                <a:tc>
                  <a:txBody>
                    <a:bodyPr/>
                    <a:lstStyle/>
                    <a:p>
                      <a:r>
                        <a:rPr kumimoji="1" lang="ja-JP" altLang="en-US" sz="1600" dirty="0" smtClean="0"/>
                        <a:t>種類</a:t>
                      </a:r>
                      <a:endParaRPr kumimoji="1" lang="en-US" altLang="ja-JP" sz="1600" dirty="0" smtClean="0"/>
                    </a:p>
                  </a:txBody>
                  <a:tcPr/>
                </a:tc>
              </a:tr>
              <a:tr h="338438">
                <a:tc>
                  <a:txBody>
                    <a:bodyPr/>
                    <a:lstStyle/>
                    <a:p>
                      <a:r>
                        <a:rPr kumimoji="1" lang="en-US" altLang="ja-JP" sz="1600" dirty="0" err="1" smtClean="0"/>
                        <a:t>int</a:t>
                      </a:r>
                      <a:endParaRPr kumimoji="1" lang="ja-JP" altLang="en-US" sz="1600" dirty="0"/>
                    </a:p>
                  </a:txBody>
                  <a:tcPr/>
                </a:tc>
                <a:tc>
                  <a:txBody>
                    <a:bodyPr/>
                    <a:lstStyle/>
                    <a:p>
                      <a:r>
                        <a:rPr kumimoji="1" lang="en-US" altLang="ja-JP" sz="1600" dirty="0" smtClean="0"/>
                        <a:t>10</a:t>
                      </a:r>
                      <a:endParaRPr kumimoji="1" lang="ja-JP" altLang="en-US" sz="1600" dirty="0"/>
                    </a:p>
                  </a:txBody>
                  <a:tcPr/>
                </a:tc>
                <a:tc>
                  <a:txBody>
                    <a:bodyPr/>
                    <a:lstStyle/>
                    <a:p>
                      <a:r>
                        <a:rPr kumimoji="1" lang="en-US" altLang="ja-JP" sz="1600" dirty="0" smtClean="0"/>
                        <a:t>1</a:t>
                      </a:r>
                    </a:p>
                  </a:txBody>
                  <a:tcPr/>
                </a:tc>
                <a:tc>
                  <a:txBody>
                    <a:bodyPr/>
                    <a:lstStyle/>
                    <a:p>
                      <a:r>
                        <a:rPr kumimoji="1" lang="ja-JP" altLang="en-US" sz="1600" dirty="0" smtClean="0"/>
                        <a:t>型</a:t>
                      </a:r>
                      <a:endParaRPr kumimoji="1" lang="ja-JP" altLang="en-US" sz="1600" dirty="0"/>
                    </a:p>
                  </a:txBody>
                  <a:tcPr/>
                </a:tc>
              </a:tr>
              <a:tr h="338438">
                <a:tc>
                  <a:txBody>
                    <a:bodyPr/>
                    <a:lstStyle/>
                    <a:p>
                      <a:r>
                        <a:rPr kumimoji="1" lang="en-US" altLang="ja-JP" sz="1600" dirty="0" smtClean="0"/>
                        <a:t>y</a:t>
                      </a:r>
                      <a:endParaRPr kumimoji="1" lang="ja-JP" altLang="en-US" sz="1600" dirty="0"/>
                    </a:p>
                  </a:txBody>
                  <a:tcPr/>
                </a:tc>
                <a:tc>
                  <a:txBody>
                    <a:bodyPr/>
                    <a:lstStyle/>
                    <a:p>
                      <a:r>
                        <a:rPr kumimoji="1" lang="en-US" altLang="ja-JP" sz="1600" dirty="0" smtClean="0"/>
                        <a:t>10</a:t>
                      </a:r>
                      <a:endParaRPr kumimoji="1" lang="ja-JP" altLang="en-US" sz="1600" dirty="0"/>
                    </a:p>
                  </a:txBody>
                  <a:tcPr/>
                </a:tc>
                <a:tc>
                  <a:txBody>
                    <a:bodyPr/>
                    <a:lstStyle/>
                    <a:p>
                      <a:r>
                        <a:rPr kumimoji="1" lang="en-US" altLang="ja-JP" sz="1600" dirty="0" smtClean="0"/>
                        <a:t>5</a:t>
                      </a:r>
                      <a:endParaRPr kumimoji="1" lang="ja-JP" altLang="en-US" sz="1600" dirty="0"/>
                    </a:p>
                  </a:txBody>
                  <a:tcPr/>
                </a:tc>
                <a:tc>
                  <a:txBody>
                    <a:bodyPr/>
                    <a:lstStyle/>
                    <a:p>
                      <a:r>
                        <a:rPr kumimoji="1" lang="ja-JP" altLang="en-US" sz="1600" dirty="0" smtClean="0"/>
                        <a:t>変数</a:t>
                      </a:r>
                      <a:endParaRPr kumimoji="1" lang="ja-JP" altLang="en-US" sz="1600" dirty="0"/>
                    </a:p>
                  </a:txBody>
                  <a:tcPr/>
                </a:tc>
              </a:tr>
              <a:tr h="338438">
                <a:tc>
                  <a:txBody>
                    <a:bodyPr/>
                    <a:lstStyle/>
                    <a:p>
                      <a:r>
                        <a:rPr kumimoji="1" lang="en-US" altLang="ja-JP" sz="1600" dirty="0" err="1" smtClean="0"/>
                        <a:t>getY</a:t>
                      </a:r>
                      <a:endParaRPr kumimoji="1" lang="ja-JP" altLang="en-US" sz="1600" dirty="0"/>
                    </a:p>
                  </a:txBody>
                  <a:tcPr/>
                </a:tc>
                <a:tc>
                  <a:txBody>
                    <a:bodyPr/>
                    <a:lstStyle/>
                    <a:p>
                      <a:r>
                        <a:rPr kumimoji="1" lang="en-US" altLang="ja-JP" sz="1600" dirty="0" smtClean="0"/>
                        <a:t>10</a:t>
                      </a:r>
                      <a:endParaRPr kumimoji="1" lang="ja-JP" altLang="en-US" sz="1600" dirty="0"/>
                    </a:p>
                  </a:txBody>
                  <a:tcPr/>
                </a:tc>
                <a:tc>
                  <a:txBody>
                    <a:bodyPr/>
                    <a:lstStyle/>
                    <a:p>
                      <a:r>
                        <a:rPr kumimoji="1" lang="en-US" altLang="ja-JP" sz="1600" dirty="0" smtClean="0"/>
                        <a:t>9</a:t>
                      </a:r>
                      <a:endParaRPr kumimoji="1" lang="ja-JP" altLang="en-US" sz="1600" dirty="0"/>
                    </a:p>
                  </a:txBody>
                  <a:tcPr/>
                </a:tc>
                <a:tc>
                  <a:txBody>
                    <a:bodyPr/>
                    <a:lstStyle/>
                    <a:p>
                      <a:r>
                        <a:rPr kumimoji="1" lang="ja-JP" altLang="en-US" sz="1600" dirty="0" smtClean="0"/>
                        <a:t>メソッド</a:t>
                      </a:r>
                      <a:endParaRPr kumimoji="1" lang="ja-JP" altLang="en-US" sz="1600" dirty="0"/>
                    </a:p>
                  </a:txBody>
                  <a:tcPr/>
                </a:tc>
              </a:tr>
              <a:tr h="338438">
                <a:tc>
                  <a:txBody>
                    <a:bodyPr/>
                    <a:lstStyle/>
                    <a:p>
                      <a:r>
                        <a:rPr kumimoji="1" lang="en-US" altLang="ja-JP" sz="1600" dirty="0" err="1" smtClean="0"/>
                        <a:t>System.out</a:t>
                      </a:r>
                      <a:r>
                        <a:rPr kumimoji="1" lang="ja-JP" altLang="en-US" sz="1600" dirty="0" err="1" smtClean="0"/>
                        <a:t>．</a:t>
                      </a:r>
                      <a:endParaRPr kumimoji="1" lang="ja-JP" altLang="en-US" sz="1600" dirty="0"/>
                    </a:p>
                  </a:txBody>
                  <a:tcPr/>
                </a:tc>
                <a:tc>
                  <a:txBody>
                    <a:bodyPr/>
                    <a:lstStyle/>
                    <a:p>
                      <a:r>
                        <a:rPr kumimoji="1" lang="en-US" altLang="ja-JP" sz="1600" dirty="0" smtClean="0"/>
                        <a:t>11</a:t>
                      </a:r>
                      <a:endParaRPr kumimoji="1" lang="ja-JP" altLang="en-US" sz="1600" dirty="0"/>
                    </a:p>
                  </a:txBody>
                  <a:tcPr/>
                </a:tc>
                <a:tc>
                  <a:txBody>
                    <a:bodyPr/>
                    <a:lstStyle/>
                    <a:p>
                      <a:r>
                        <a:rPr kumimoji="1" lang="en-US" altLang="ja-JP" sz="1600" dirty="0" smtClean="0"/>
                        <a:t>1</a:t>
                      </a:r>
                      <a:endParaRPr kumimoji="1" lang="ja-JP" altLang="en-US" sz="1600" dirty="0"/>
                    </a:p>
                  </a:txBody>
                  <a:tcPr/>
                </a:tc>
                <a:tc>
                  <a:txBody>
                    <a:bodyPr/>
                    <a:lstStyle/>
                    <a:p>
                      <a:r>
                        <a:rPr kumimoji="1" lang="ja-JP" altLang="en-US" sz="1600" dirty="0" smtClean="0"/>
                        <a:t>レシーバ</a:t>
                      </a:r>
                      <a:endParaRPr kumimoji="1" lang="ja-JP" altLang="en-US" sz="1600" dirty="0"/>
                    </a:p>
                  </a:txBody>
                  <a:tcPr/>
                </a:tc>
              </a:tr>
              <a:tr h="338438">
                <a:tc>
                  <a:txBody>
                    <a:bodyPr/>
                    <a:lstStyle/>
                    <a:p>
                      <a:r>
                        <a:rPr kumimoji="1" lang="en-US" altLang="ja-JP" sz="1600" dirty="0" err="1" smtClean="0"/>
                        <a:t>println</a:t>
                      </a:r>
                      <a:endParaRPr kumimoji="1" lang="ja-JP" altLang="en-US" sz="1600" dirty="0"/>
                    </a:p>
                  </a:txBody>
                  <a:tcPr/>
                </a:tc>
                <a:tc>
                  <a:txBody>
                    <a:bodyPr/>
                    <a:lstStyle/>
                    <a:p>
                      <a:r>
                        <a:rPr kumimoji="1" lang="en-US" altLang="ja-JP" sz="1600" dirty="0" smtClean="0"/>
                        <a:t>11</a:t>
                      </a:r>
                      <a:endParaRPr kumimoji="1" lang="ja-JP" altLang="en-US" sz="1600" dirty="0"/>
                    </a:p>
                  </a:txBody>
                  <a:tcPr/>
                </a:tc>
                <a:tc>
                  <a:txBody>
                    <a:bodyPr/>
                    <a:lstStyle/>
                    <a:p>
                      <a:r>
                        <a:rPr kumimoji="1" lang="en-US" altLang="ja-JP" sz="1600" dirty="0" smtClean="0"/>
                        <a:t>12</a:t>
                      </a:r>
                      <a:endParaRPr kumimoji="1" lang="ja-JP" altLang="en-US" sz="1600" dirty="0"/>
                    </a:p>
                  </a:txBody>
                  <a:tcPr/>
                </a:tc>
                <a:tc>
                  <a:txBody>
                    <a:bodyPr/>
                    <a:lstStyle/>
                    <a:p>
                      <a:r>
                        <a:rPr kumimoji="1" lang="ja-JP" altLang="en-US" sz="1600" dirty="0" smtClean="0"/>
                        <a:t>メソッド</a:t>
                      </a:r>
                      <a:endParaRPr kumimoji="1" lang="ja-JP" altLang="en-US" sz="1600" dirty="0"/>
                    </a:p>
                  </a:txBody>
                  <a:tcPr/>
                </a:tc>
              </a:tr>
              <a:tr h="338438">
                <a:tc>
                  <a:txBody>
                    <a:bodyPr/>
                    <a:lstStyle/>
                    <a:p>
                      <a:r>
                        <a:rPr kumimoji="1" lang="en-US" altLang="ja-JP" sz="1600" dirty="0" smtClean="0"/>
                        <a:t>“Freefall:”</a:t>
                      </a:r>
                      <a:endParaRPr kumimoji="1" lang="ja-JP" altLang="en-US" sz="1600" dirty="0"/>
                    </a:p>
                  </a:txBody>
                  <a:tcPr/>
                </a:tc>
                <a:tc>
                  <a:txBody>
                    <a:bodyPr/>
                    <a:lstStyle/>
                    <a:p>
                      <a:r>
                        <a:rPr kumimoji="1" lang="en-US" altLang="ja-JP" sz="1600" dirty="0" smtClean="0"/>
                        <a:t>11</a:t>
                      </a:r>
                      <a:endParaRPr kumimoji="1" lang="ja-JP" altLang="en-US" sz="1600" dirty="0"/>
                    </a:p>
                  </a:txBody>
                  <a:tcPr/>
                </a:tc>
                <a:tc>
                  <a:txBody>
                    <a:bodyPr/>
                    <a:lstStyle/>
                    <a:p>
                      <a:r>
                        <a:rPr kumimoji="1" lang="en-US" altLang="ja-JP" sz="1600" dirty="0" smtClean="0"/>
                        <a:t>19</a:t>
                      </a:r>
                      <a:endParaRPr kumimoji="1" lang="ja-JP" altLang="en-US" sz="1600" dirty="0"/>
                    </a:p>
                  </a:txBody>
                  <a:tcPr/>
                </a:tc>
                <a:tc>
                  <a:txBody>
                    <a:bodyPr/>
                    <a:lstStyle/>
                    <a:p>
                      <a:r>
                        <a:rPr kumimoji="1" lang="ja-JP" altLang="en-US" sz="1600" dirty="0" smtClean="0"/>
                        <a:t>リテラル</a:t>
                      </a:r>
                      <a:endParaRPr kumimoji="1" lang="ja-JP" altLang="en-US" sz="1600" dirty="0"/>
                    </a:p>
                  </a:txBody>
                  <a:tcPr/>
                </a:tc>
              </a:tr>
              <a:tr h="338438">
                <a:tc>
                  <a:txBody>
                    <a:bodyPr/>
                    <a:lstStyle/>
                    <a:p>
                      <a:r>
                        <a:rPr kumimoji="1" lang="en-US" altLang="ja-JP" sz="1600" smtClean="0"/>
                        <a:t>int</a:t>
                      </a:r>
                      <a:endParaRPr kumimoji="1" lang="ja-JP" altLang="en-US" sz="1600" dirty="0"/>
                    </a:p>
                  </a:txBody>
                  <a:tcPr/>
                </a:tc>
                <a:tc>
                  <a:txBody>
                    <a:bodyPr/>
                    <a:lstStyle/>
                    <a:p>
                      <a:r>
                        <a:rPr kumimoji="1" lang="en-US" altLang="ja-JP" sz="1600" dirty="0" smtClean="0"/>
                        <a:t>12</a:t>
                      </a:r>
                      <a:endParaRPr kumimoji="1" lang="ja-JP" altLang="en-US" sz="1600" dirty="0"/>
                    </a:p>
                  </a:txBody>
                  <a:tcPr/>
                </a:tc>
                <a:tc>
                  <a:txBody>
                    <a:bodyPr/>
                    <a:lstStyle/>
                    <a:p>
                      <a:r>
                        <a:rPr kumimoji="1" lang="en-US" altLang="ja-JP" sz="1600" dirty="0" smtClean="0"/>
                        <a:t>1</a:t>
                      </a:r>
                      <a:endParaRPr kumimoji="1" lang="ja-JP" altLang="en-US" sz="1600" dirty="0"/>
                    </a:p>
                  </a:txBody>
                  <a:tcPr/>
                </a:tc>
                <a:tc>
                  <a:txBody>
                    <a:bodyPr/>
                    <a:lstStyle/>
                    <a:p>
                      <a:r>
                        <a:rPr kumimoji="1" lang="ja-JP" altLang="en-US" sz="1600" dirty="0" smtClean="0"/>
                        <a:t>型</a:t>
                      </a:r>
                      <a:endParaRPr kumimoji="1" lang="ja-JP" altLang="en-US" sz="1600" dirty="0"/>
                    </a:p>
                  </a:txBody>
                  <a:tcPr/>
                </a:tc>
              </a:tr>
              <a:tr h="338438">
                <a:tc>
                  <a:txBody>
                    <a:bodyPr/>
                    <a:lstStyle/>
                    <a:p>
                      <a:r>
                        <a:rPr kumimoji="1" lang="en-US" altLang="ja-JP" sz="1600" dirty="0" smtClean="0"/>
                        <a:t>t</a:t>
                      </a:r>
                      <a:endParaRPr kumimoji="1" lang="ja-JP" altLang="en-US" sz="1600" dirty="0"/>
                    </a:p>
                  </a:txBody>
                  <a:tcPr/>
                </a:tc>
                <a:tc>
                  <a:txBody>
                    <a:bodyPr/>
                    <a:lstStyle/>
                    <a:p>
                      <a:r>
                        <a:rPr kumimoji="1" lang="en-US" altLang="ja-JP" sz="1600" dirty="0" smtClean="0"/>
                        <a:t>12</a:t>
                      </a:r>
                      <a:endParaRPr kumimoji="1" lang="ja-JP" altLang="en-US" sz="1600" dirty="0"/>
                    </a:p>
                  </a:txBody>
                  <a:tcPr/>
                </a:tc>
                <a:tc>
                  <a:txBody>
                    <a:bodyPr/>
                    <a:lstStyle/>
                    <a:p>
                      <a:r>
                        <a:rPr kumimoji="1" lang="en-US" altLang="ja-JP" sz="1600" dirty="0" smtClean="0"/>
                        <a:t>5</a:t>
                      </a:r>
                      <a:endParaRPr kumimoji="1" lang="ja-JP" altLang="en-US" sz="1600" dirty="0"/>
                    </a:p>
                  </a:txBody>
                  <a:tcPr/>
                </a:tc>
                <a:tc>
                  <a:txBody>
                    <a:bodyPr/>
                    <a:lstStyle/>
                    <a:p>
                      <a:r>
                        <a:rPr kumimoji="1" lang="ja-JP" altLang="en-US" sz="1600" dirty="0" smtClean="0"/>
                        <a:t>変数</a:t>
                      </a:r>
                      <a:endParaRPr kumimoji="1" lang="ja-JP" altLang="en-US" sz="1600" dirty="0"/>
                    </a:p>
                  </a:txBody>
                  <a:tcPr/>
                </a:tc>
              </a:tr>
              <a:tr h="338438">
                <a:tc>
                  <a:txBody>
                    <a:bodyPr/>
                    <a:lstStyle/>
                    <a:p>
                      <a:r>
                        <a:rPr kumimoji="1" lang="en-US" altLang="ja-JP" sz="1600" dirty="0" smtClean="0"/>
                        <a:t>freefall</a:t>
                      </a:r>
                      <a:endParaRPr kumimoji="1" lang="ja-JP" altLang="en-US" sz="1600" dirty="0"/>
                    </a:p>
                  </a:txBody>
                  <a:tcPr/>
                </a:tc>
                <a:tc>
                  <a:txBody>
                    <a:bodyPr/>
                    <a:lstStyle/>
                    <a:p>
                      <a:r>
                        <a:rPr kumimoji="1" lang="en-US" altLang="ja-JP" sz="1600" dirty="0" smtClean="0"/>
                        <a:t>12</a:t>
                      </a:r>
                      <a:endParaRPr kumimoji="1" lang="ja-JP" altLang="en-US" sz="1600" dirty="0"/>
                    </a:p>
                  </a:txBody>
                  <a:tcPr/>
                </a:tc>
                <a:tc>
                  <a:txBody>
                    <a:bodyPr/>
                    <a:lstStyle/>
                    <a:p>
                      <a:r>
                        <a:rPr kumimoji="1" lang="en-US" altLang="ja-JP" sz="1600" dirty="0" smtClean="0"/>
                        <a:t>9</a:t>
                      </a:r>
                      <a:endParaRPr kumimoji="1" lang="ja-JP" altLang="en-US" sz="1600" dirty="0"/>
                    </a:p>
                  </a:txBody>
                  <a:tcPr/>
                </a:tc>
                <a:tc>
                  <a:txBody>
                    <a:bodyPr/>
                    <a:lstStyle/>
                    <a:p>
                      <a:r>
                        <a:rPr kumimoji="1" lang="ja-JP" altLang="en-US" sz="1600" dirty="0" smtClean="0"/>
                        <a:t>メソッド</a:t>
                      </a:r>
                      <a:endParaRPr kumimoji="1" lang="en-US" altLang="ja-JP" sz="1600" dirty="0" smtClean="0"/>
                    </a:p>
                  </a:txBody>
                  <a:tcPr/>
                </a:tc>
              </a:tr>
              <a:tr h="338438">
                <a:tc>
                  <a:txBody>
                    <a:bodyPr/>
                    <a:lstStyle/>
                    <a:p>
                      <a:r>
                        <a:rPr kumimoji="1" lang="en-US" altLang="ja-JP" sz="1600" smtClean="0"/>
                        <a:t>y</a:t>
                      </a:r>
                      <a:endParaRPr kumimoji="1" lang="ja-JP" altLang="en-US" sz="1600" dirty="0"/>
                    </a:p>
                  </a:txBody>
                  <a:tcPr/>
                </a:tc>
                <a:tc>
                  <a:txBody>
                    <a:bodyPr/>
                    <a:lstStyle/>
                    <a:p>
                      <a:r>
                        <a:rPr kumimoji="1" lang="en-US" altLang="ja-JP" sz="1600" dirty="0" smtClean="0"/>
                        <a:t>12</a:t>
                      </a:r>
                      <a:endParaRPr kumimoji="1" lang="ja-JP" altLang="en-US" sz="1600" dirty="0"/>
                    </a:p>
                  </a:txBody>
                  <a:tcPr/>
                </a:tc>
                <a:tc>
                  <a:txBody>
                    <a:bodyPr/>
                    <a:lstStyle/>
                    <a:p>
                      <a:r>
                        <a:rPr kumimoji="1" lang="en-US" altLang="ja-JP" sz="1600" dirty="0" smtClean="0"/>
                        <a:t>18</a:t>
                      </a:r>
                      <a:endParaRPr kumimoji="1" lang="ja-JP" altLang="en-US" sz="1600" dirty="0"/>
                    </a:p>
                  </a:txBody>
                  <a:tcPr/>
                </a:tc>
                <a:tc>
                  <a:txBody>
                    <a:bodyPr/>
                    <a:lstStyle/>
                    <a:p>
                      <a:r>
                        <a:rPr kumimoji="1" lang="ja-JP" altLang="en-US" sz="1600" dirty="0" smtClean="0"/>
                        <a:t>変数</a:t>
                      </a:r>
                      <a:endParaRPr kumimoji="1" lang="ja-JP" altLang="en-US" sz="1600" dirty="0"/>
                    </a:p>
                  </a:txBody>
                  <a:tcPr/>
                </a:tc>
              </a:tr>
            </a:tbl>
          </a:graphicData>
        </a:graphic>
      </p:graphicFrame>
      <p:sp>
        <p:nvSpPr>
          <p:cNvPr id="8" name="右矢印 7"/>
          <p:cNvSpPr/>
          <p:nvPr/>
        </p:nvSpPr>
        <p:spPr>
          <a:xfrm>
            <a:off x="3203848" y="4221088"/>
            <a:ext cx="936104" cy="216024"/>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調査手法</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15</a:t>
            </a:fld>
            <a:endParaRPr kumimoji="1" lang="ja-JP" altLang="en-US"/>
          </a:p>
        </p:txBody>
      </p:sp>
      <p:sp>
        <p:nvSpPr>
          <p:cNvPr id="4" name="コンテンツ プレースホルダ 3"/>
          <p:cNvSpPr>
            <a:spLocks noGrp="1"/>
          </p:cNvSpPr>
          <p:nvPr>
            <p:ph sz="quarter" idx="1"/>
          </p:nvPr>
        </p:nvSpPr>
        <p:spPr/>
        <p:txBody>
          <a:bodyPr>
            <a:normAutofit/>
          </a:bodyPr>
          <a:lstStyle/>
          <a:p>
            <a:pPr marL="514350" indent="-514350">
              <a:buFont typeface="+mj-lt"/>
              <a:buAutoNum type="arabicPeriod"/>
            </a:pPr>
            <a:r>
              <a:rPr lang="ja-JP" altLang="en-US" dirty="0" smtClean="0"/>
              <a:t>ソースコード中のクローンセット情報を出力する</a:t>
            </a:r>
            <a:endParaRPr lang="en-US" altLang="ja-JP" dirty="0" smtClean="0"/>
          </a:p>
          <a:p>
            <a:pPr marL="514350" indent="-514350">
              <a:buFont typeface="+mj-lt"/>
              <a:buAutoNum type="arabicPeriod"/>
            </a:pPr>
            <a:r>
              <a:rPr kumimoji="1" lang="ja-JP" altLang="en-US" dirty="0" smtClean="0"/>
              <a:t>ソースコード中に出現する識別子のリストを作成する</a:t>
            </a:r>
            <a:endParaRPr kumimoji="1" lang="en-US" altLang="ja-JP" dirty="0" smtClean="0"/>
          </a:p>
          <a:p>
            <a:pPr marL="514350" indent="-514350">
              <a:buFont typeface="+mj-lt"/>
              <a:buAutoNum type="arabicPeriod"/>
            </a:pPr>
            <a:r>
              <a:rPr lang="ja-JP" altLang="en-US" dirty="0" smtClean="0">
                <a:solidFill>
                  <a:srgbClr val="FF0000"/>
                </a:solidFill>
              </a:rPr>
              <a:t>クローン中の識別子をそれぞれリストから抽出し</a:t>
            </a:r>
            <a:r>
              <a:rPr lang="en-US" altLang="ja-JP" dirty="0" smtClean="0">
                <a:solidFill>
                  <a:srgbClr val="FF0000"/>
                </a:solidFill>
              </a:rPr>
              <a:t>,</a:t>
            </a:r>
            <a:r>
              <a:rPr lang="ja-JP" altLang="en-US" dirty="0" smtClean="0">
                <a:solidFill>
                  <a:srgbClr val="FF0000"/>
                </a:solidFill>
              </a:rPr>
              <a:t>比較することで，識別子の対応関係表を作成する</a:t>
            </a:r>
            <a:endParaRPr lang="en-US" altLang="ja-JP" dirty="0" smtClean="0">
              <a:solidFill>
                <a:srgbClr val="FF0000"/>
              </a:solidFill>
            </a:endParaRPr>
          </a:p>
          <a:p>
            <a:pPr marL="514350" indent="-514350">
              <a:buFont typeface="+mj-lt"/>
              <a:buAutoNum type="arabicPeriod"/>
            </a:pPr>
            <a:r>
              <a:rPr lang="ja-JP" altLang="en-US" dirty="0" smtClean="0"/>
              <a:t>対応関係表によってクローンを分類する</a:t>
            </a:r>
            <a:endParaRPr lang="ja-JP" altLang="en-US" dirty="0"/>
          </a:p>
        </p:txBody>
      </p:sp>
      <p:sp>
        <p:nvSpPr>
          <p:cNvPr id="5" name="メモ 4"/>
          <p:cNvSpPr/>
          <p:nvPr/>
        </p:nvSpPr>
        <p:spPr>
          <a:xfrm>
            <a:off x="1331640" y="4653136"/>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メモ 5"/>
          <p:cNvSpPr/>
          <p:nvPr/>
        </p:nvSpPr>
        <p:spPr>
          <a:xfrm>
            <a:off x="1259632" y="4581128"/>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メモ 6"/>
          <p:cNvSpPr/>
          <p:nvPr/>
        </p:nvSpPr>
        <p:spPr>
          <a:xfrm>
            <a:off x="1187624" y="4509120"/>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メモ 7"/>
          <p:cNvSpPr/>
          <p:nvPr/>
        </p:nvSpPr>
        <p:spPr>
          <a:xfrm>
            <a:off x="2771800" y="3789040"/>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メモ 8"/>
          <p:cNvSpPr/>
          <p:nvPr/>
        </p:nvSpPr>
        <p:spPr>
          <a:xfrm>
            <a:off x="2915816" y="5373216"/>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メモ 9"/>
          <p:cNvSpPr/>
          <p:nvPr/>
        </p:nvSpPr>
        <p:spPr>
          <a:xfrm>
            <a:off x="2843808" y="5301208"/>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メモ 10"/>
          <p:cNvSpPr/>
          <p:nvPr/>
        </p:nvSpPr>
        <p:spPr>
          <a:xfrm>
            <a:off x="2771800" y="5229200"/>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 name="直線矢印コネクタ 11"/>
          <p:cNvCxnSpPr/>
          <p:nvPr/>
        </p:nvCxnSpPr>
        <p:spPr>
          <a:xfrm flipV="1">
            <a:off x="2123728" y="4149080"/>
            <a:ext cx="576064"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p:nvPr/>
        </p:nvCxnSpPr>
        <p:spPr>
          <a:xfrm rot="16200000" flipH="1">
            <a:off x="2087724" y="5049180"/>
            <a:ext cx="648072"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正方形/長方形 13"/>
          <p:cNvSpPr/>
          <p:nvPr/>
        </p:nvSpPr>
        <p:spPr>
          <a:xfrm>
            <a:off x="4644008" y="4581128"/>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 name="直線コネクタ 14"/>
          <p:cNvCxnSpPr/>
          <p:nvPr/>
        </p:nvCxnSpPr>
        <p:spPr>
          <a:xfrm>
            <a:off x="4644008" y="472514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a:off x="4644008" y="4869160"/>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4644008" y="501317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a:off x="4644008" y="5157192"/>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rot="5400000" flipH="1" flipV="1">
            <a:off x="4499992" y="4941168"/>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直線コネクタ 19"/>
          <p:cNvCxnSpPr>
            <a:stCxn id="14" idx="2"/>
            <a:endCxn id="14" idx="0"/>
          </p:cNvCxnSpPr>
          <p:nvPr/>
        </p:nvCxnSpPr>
        <p:spPr>
          <a:xfrm rot="5400000" flipH="1">
            <a:off x="4788024" y="4941168"/>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rot="5400000" flipH="1" flipV="1">
            <a:off x="5076056" y="4941168"/>
            <a:ext cx="720080" cy="0"/>
          </a:xfrm>
          <a:prstGeom prst="line">
            <a:avLst/>
          </a:prstGeom>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4572000" y="4509120"/>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3" name="直線コネクタ 22"/>
          <p:cNvCxnSpPr/>
          <p:nvPr/>
        </p:nvCxnSpPr>
        <p:spPr>
          <a:xfrm>
            <a:off x="4572000" y="465313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a:off x="4572000" y="4797152"/>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a:off x="4572000" y="4941168"/>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a:off x="4572000" y="508518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rot="5400000" flipH="1" flipV="1">
            <a:off x="4427984" y="4869160"/>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直線コネクタ 27"/>
          <p:cNvCxnSpPr>
            <a:stCxn id="22" idx="2"/>
            <a:endCxn id="22" idx="0"/>
          </p:cNvCxnSpPr>
          <p:nvPr/>
        </p:nvCxnSpPr>
        <p:spPr>
          <a:xfrm rot="5400000" flipH="1">
            <a:off x="4716016" y="4869160"/>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rot="5400000" flipH="1" flipV="1">
            <a:off x="5004048" y="4869160"/>
            <a:ext cx="720080" cy="0"/>
          </a:xfrm>
          <a:prstGeom prst="line">
            <a:avLst/>
          </a:prstGeom>
        </p:spPr>
        <p:style>
          <a:lnRef idx="1">
            <a:schemeClr val="accent1"/>
          </a:lnRef>
          <a:fillRef idx="0">
            <a:schemeClr val="accent1"/>
          </a:fillRef>
          <a:effectRef idx="0">
            <a:schemeClr val="accent1"/>
          </a:effectRef>
          <a:fontRef idx="minor">
            <a:schemeClr val="tx1"/>
          </a:fontRef>
        </p:style>
      </p:cxnSp>
      <p:sp>
        <p:nvSpPr>
          <p:cNvPr id="30" name="正方形/長方形 29"/>
          <p:cNvSpPr/>
          <p:nvPr/>
        </p:nvSpPr>
        <p:spPr>
          <a:xfrm>
            <a:off x="4499992" y="4437112"/>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1" name="直線コネクタ 30"/>
          <p:cNvCxnSpPr/>
          <p:nvPr/>
        </p:nvCxnSpPr>
        <p:spPr>
          <a:xfrm>
            <a:off x="4499992" y="4581128"/>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a:off x="4499992" y="472514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a:off x="4499992" y="4869160"/>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a:off x="4499992" y="501317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rot="5400000" flipH="1" flipV="1">
            <a:off x="4355976" y="479715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直線コネクタ 35"/>
          <p:cNvCxnSpPr>
            <a:stCxn id="30" idx="2"/>
            <a:endCxn id="30" idx="0"/>
          </p:cNvCxnSpPr>
          <p:nvPr/>
        </p:nvCxnSpPr>
        <p:spPr>
          <a:xfrm rot="5400000" flipH="1">
            <a:off x="4644008" y="479715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rot="5400000" flipH="1" flipV="1">
            <a:off x="4932040" y="479715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直線矢印コネクタ 37"/>
          <p:cNvCxnSpPr/>
          <p:nvPr/>
        </p:nvCxnSpPr>
        <p:spPr>
          <a:xfrm>
            <a:off x="3707904" y="4149080"/>
            <a:ext cx="648072"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直線矢印コネクタ 38"/>
          <p:cNvCxnSpPr/>
          <p:nvPr/>
        </p:nvCxnSpPr>
        <p:spPr>
          <a:xfrm rot="5400000" flipH="1" flipV="1">
            <a:off x="3743908" y="5049180"/>
            <a:ext cx="648072"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0" name="正方形/長方形 39"/>
          <p:cNvSpPr/>
          <p:nvPr/>
        </p:nvSpPr>
        <p:spPr>
          <a:xfrm>
            <a:off x="6588224" y="3645024"/>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1" name="直線コネクタ 40"/>
          <p:cNvCxnSpPr/>
          <p:nvPr/>
        </p:nvCxnSpPr>
        <p:spPr>
          <a:xfrm>
            <a:off x="6588224" y="3789040"/>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線コネクタ 41"/>
          <p:cNvCxnSpPr/>
          <p:nvPr/>
        </p:nvCxnSpPr>
        <p:spPr>
          <a:xfrm>
            <a:off x="6588224" y="393305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直線コネクタ 42"/>
          <p:cNvCxnSpPr/>
          <p:nvPr/>
        </p:nvCxnSpPr>
        <p:spPr>
          <a:xfrm>
            <a:off x="6588224" y="4077072"/>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a:off x="6588224" y="4221088"/>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rot="5400000" flipH="1" flipV="1">
            <a:off x="6444208" y="4005064"/>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直線コネクタ 45"/>
          <p:cNvCxnSpPr>
            <a:stCxn id="40" idx="2"/>
            <a:endCxn id="40" idx="0"/>
          </p:cNvCxnSpPr>
          <p:nvPr/>
        </p:nvCxnSpPr>
        <p:spPr>
          <a:xfrm rot="5400000" flipH="1">
            <a:off x="6732240" y="4005064"/>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直線コネクタ 46"/>
          <p:cNvCxnSpPr/>
          <p:nvPr/>
        </p:nvCxnSpPr>
        <p:spPr>
          <a:xfrm rot="5400000" flipH="1" flipV="1">
            <a:off x="7020272" y="4005064"/>
            <a:ext cx="720080" cy="0"/>
          </a:xfrm>
          <a:prstGeom prst="line">
            <a:avLst/>
          </a:prstGeom>
        </p:spPr>
        <p:style>
          <a:lnRef idx="1">
            <a:schemeClr val="accent1"/>
          </a:lnRef>
          <a:fillRef idx="0">
            <a:schemeClr val="accent1"/>
          </a:fillRef>
          <a:effectRef idx="0">
            <a:schemeClr val="accent1"/>
          </a:effectRef>
          <a:fontRef idx="minor">
            <a:schemeClr val="tx1"/>
          </a:fontRef>
        </p:style>
      </p:cxnSp>
      <p:sp>
        <p:nvSpPr>
          <p:cNvPr id="48" name="正方形/長方形 47"/>
          <p:cNvSpPr/>
          <p:nvPr/>
        </p:nvSpPr>
        <p:spPr>
          <a:xfrm>
            <a:off x="6516216" y="3573016"/>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9" name="直線コネクタ 48"/>
          <p:cNvCxnSpPr/>
          <p:nvPr/>
        </p:nvCxnSpPr>
        <p:spPr>
          <a:xfrm>
            <a:off x="6516216" y="3717032"/>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a:xfrm>
            <a:off x="6516216" y="3861048"/>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a:xfrm>
            <a:off x="6516216" y="400506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直線コネクタ 51"/>
          <p:cNvCxnSpPr/>
          <p:nvPr/>
        </p:nvCxnSpPr>
        <p:spPr>
          <a:xfrm>
            <a:off x="6516216" y="4149080"/>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直線コネクタ 52"/>
          <p:cNvCxnSpPr/>
          <p:nvPr/>
        </p:nvCxnSpPr>
        <p:spPr>
          <a:xfrm rot="5400000" flipH="1" flipV="1">
            <a:off x="6372200" y="3933056"/>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直線コネクタ 53"/>
          <p:cNvCxnSpPr>
            <a:stCxn id="48" idx="2"/>
            <a:endCxn id="48" idx="0"/>
          </p:cNvCxnSpPr>
          <p:nvPr/>
        </p:nvCxnSpPr>
        <p:spPr>
          <a:xfrm rot="5400000" flipH="1">
            <a:off x="6660232" y="3933056"/>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a:xfrm rot="5400000" flipH="1" flipV="1">
            <a:off x="6948264" y="3933056"/>
            <a:ext cx="720080" cy="0"/>
          </a:xfrm>
          <a:prstGeom prst="line">
            <a:avLst/>
          </a:prstGeom>
        </p:spPr>
        <p:style>
          <a:lnRef idx="1">
            <a:schemeClr val="accent1"/>
          </a:lnRef>
          <a:fillRef idx="0">
            <a:schemeClr val="accent1"/>
          </a:fillRef>
          <a:effectRef idx="0">
            <a:schemeClr val="accent1"/>
          </a:effectRef>
          <a:fontRef idx="minor">
            <a:schemeClr val="tx1"/>
          </a:fontRef>
        </p:style>
      </p:cxnSp>
      <p:sp>
        <p:nvSpPr>
          <p:cNvPr id="56" name="正方形/長方形 55"/>
          <p:cNvSpPr/>
          <p:nvPr/>
        </p:nvSpPr>
        <p:spPr>
          <a:xfrm>
            <a:off x="6516216" y="4581128"/>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7" name="直線コネクタ 56"/>
          <p:cNvCxnSpPr/>
          <p:nvPr/>
        </p:nvCxnSpPr>
        <p:spPr>
          <a:xfrm>
            <a:off x="6516216" y="472514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6516216" y="4869160"/>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直線コネクタ 58"/>
          <p:cNvCxnSpPr/>
          <p:nvPr/>
        </p:nvCxnSpPr>
        <p:spPr>
          <a:xfrm>
            <a:off x="6516216" y="501317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直線コネクタ 59"/>
          <p:cNvCxnSpPr/>
          <p:nvPr/>
        </p:nvCxnSpPr>
        <p:spPr>
          <a:xfrm>
            <a:off x="6516216" y="5157192"/>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直線コネクタ 60"/>
          <p:cNvCxnSpPr/>
          <p:nvPr/>
        </p:nvCxnSpPr>
        <p:spPr>
          <a:xfrm rot="5400000" flipH="1" flipV="1">
            <a:off x="6372200" y="4941168"/>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直線コネクタ 61"/>
          <p:cNvCxnSpPr>
            <a:stCxn id="56" idx="2"/>
            <a:endCxn id="56" idx="0"/>
          </p:cNvCxnSpPr>
          <p:nvPr/>
        </p:nvCxnSpPr>
        <p:spPr>
          <a:xfrm rot="5400000" flipH="1">
            <a:off x="6660232" y="4941168"/>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直線コネクタ 62"/>
          <p:cNvCxnSpPr/>
          <p:nvPr/>
        </p:nvCxnSpPr>
        <p:spPr>
          <a:xfrm rot="5400000" flipH="1" flipV="1">
            <a:off x="6948264" y="4941168"/>
            <a:ext cx="720080" cy="0"/>
          </a:xfrm>
          <a:prstGeom prst="line">
            <a:avLst/>
          </a:prstGeom>
        </p:spPr>
        <p:style>
          <a:lnRef idx="1">
            <a:schemeClr val="accent1"/>
          </a:lnRef>
          <a:fillRef idx="0">
            <a:schemeClr val="accent1"/>
          </a:fillRef>
          <a:effectRef idx="0">
            <a:schemeClr val="accent1"/>
          </a:effectRef>
          <a:fontRef idx="minor">
            <a:schemeClr val="tx1"/>
          </a:fontRef>
        </p:style>
      </p:cxnSp>
      <p:sp>
        <p:nvSpPr>
          <p:cNvPr id="64" name="正方形/長方形 63"/>
          <p:cNvSpPr/>
          <p:nvPr/>
        </p:nvSpPr>
        <p:spPr>
          <a:xfrm>
            <a:off x="6588224" y="5589240"/>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5" name="直線コネクタ 64"/>
          <p:cNvCxnSpPr/>
          <p:nvPr/>
        </p:nvCxnSpPr>
        <p:spPr>
          <a:xfrm>
            <a:off x="6588224" y="573325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直線コネクタ 65"/>
          <p:cNvCxnSpPr/>
          <p:nvPr/>
        </p:nvCxnSpPr>
        <p:spPr>
          <a:xfrm>
            <a:off x="6588224" y="5877272"/>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直線コネクタ 66"/>
          <p:cNvCxnSpPr/>
          <p:nvPr/>
        </p:nvCxnSpPr>
        <p:spPr>
          <a:xfrm>
            <a:off x="6588224" y="6021288"/>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直線コネクタ 67"/>
          <p:cNvCxnSpPr/>
          <p:nvPr/>
        </p:nvCxnSpPr>
        <p:spPr>
          <a:xfrm>
            <a:off x="6588224" y="616530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直線コネクタ 68"/>
          <p:cNvCxnSpPr/>
          <p:nvPr/>
        </p:nvCxnSpPr>
        <p:spPr>
          <a:xfrm rot="5400000" flipH="1" flipV="1">
            <a:off x="6444208" y="5949280"/>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直線コネクタ 69"/>
          <p:cNvCxnSpPr>
            <a:stCxn id="64" idx="2"/>
            <a:endCxn id="64" idx="0"/>
          </p:cNvCxnSpPr>
          <p:nvPr/>
        </p:nvCxnSpPr>
        <p:spPr>
          <a:xfrm rot="5400000" flipH="1">
            <a:off x="6732240" y="5949280"/>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直線コネクタ 70"/>
          <p:cNvCxnSpPr/>
          <p:nvPr/>
        </p:nvCxnSpPr>
        <p:spPr>
          <a:xfrm rot="5400000" flipH="1" flipV="1">
            <a:off x="7020272" y="5949280"/>
            <a:ext cx="720080" cy="0"/>
          </a:xfrm>
          <a:prstGeom prst="line">
            <a:avLst/>
          </a:prstGeom>
        </p:spPr>
        <p:style>
          <a:lnRef idx="1">
            <a:schemeClr val="accent1"/>
          </a:lnRef>
          <a:fillRef idx="0">
            <a:schemeClr val="accent1"/>
          </a:fillRef>
          <a:effectRef idx="0">
            <a:schemeClr val="accent1"/>
          </a:effectRef>
          <a:fontRef idx="minor">
            <a:schemeClr val="tx1"/>
          </a:fontRef>
        </p:style>
      </p:cxnSp>
      <p:sp>
        <p:nvSpPr>
          <p:cNvPr id="72" name="正方形/長方形 71"/>
          <p:cNvSpPr/>
          <p:nvPr/>
        </p:nvSpPr>
        <p:spPr>
          <a:xfrm>
            <a:off x="6516216" y="5517232"/>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3" name="直線コネクタ 72"/>
          <p:cNvCxnSpPr/>
          <p:nvPr/>
        </p:nvCxnSpPr>
        <p:spPr>
          <a:xfrm>
            <a:off x="6516216" y="5661248"/>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直線コネクタ 73"/>
          <p:cNvCxnSpPr/>
          <p:nvPr/>
        </p:nvCxnSpPr>
        <p:spPr>
          <a:xfrm>
            <a:off x="6516216" y="580526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5" name="直線コネクタ 74"/>
          <p:cNvCxnSpPr/>
          <p:nvPr/>
        </p:nvCxnSpPr>
        <p:spPr>
          <a:xfrm>
            <a:off x="6516216" y="5949280"/>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直線コネクタ 75"/>
          <p:cNvCxnSpPr/>
          <p:nvPr/>
        </p:nvCxnSpPr>
        <p:spPr>
          <a:xfrm>
            <a:off x="6516216" y="609329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直線コネクタ 76"/>
          <p:cNvCxnSpPr/>
          <p:nvPr/>
        </p:nvCxnSpPr>
        <p:spPr>
          <a:xfrm rot="5400000" flipH="1" flipV="1">
            <a:off x="6372200" y="587727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直線コネクタ 77"/>
          <p:cNvCxnSpPr>
            <a:stCxn id="72" idx="2"/>
            <a:endCxn id="72" idx="0"/>
          </p:cNvCxnSpPr>
          <p:nvPr/>
        </p:nvCxnSpPr>
        <p:spPr>
          <a:xfrm rot="5400000" flipH="1">
            <a:off x="6660232" y="587727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直線コネクタ 78"/>
          <p:cNvCxnSpPr/>
          <p:nvPr/>
        </p:nvCxnSpPr>
        <p:spPr>
          <a:xfrm rot="5400000" flipH="1" flipV="1">
            <a:off x="6948264" y="587727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0" name="直線矢印コネクタ 79"/>
          <p:cNvCxnSpPr/>
          <p:nvPr/>
        </p:nvCxnSpPr>
        <p:spPr>
          <a:xfrm rot="5400000" flipH="1" flipV="1">
            <a:off x="5760132" y="4113076"/>
            <a:ext cx="72008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1" name="直線矢印コネクタ 80"/>
          <p:cNvCxnSpPr/>
          <p:nvPr/>
        </p:nvCxnSpPr>
        <p:spPr>
          <a:xfrm>
            <a:off x="5868144" y="4941168"/>
            <a:ext cx="50405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2" name="直線矢印コネクタ 81"/>
          <p:cNvCxnSpPr/>
          <p:nvPr/>
        </p:nvCxnSpPr>
        <p:spPr>
          <a:xfrm rot="16200000" flipH="1">
            <a:off x="5760132" y="5265204"/>
            <a:ext cx="72008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3" name="テキスト ボックス 82"/>
          <p:cNvSpPr txBox="1"/>
          <p:nvPr/>
        </p:nvSpPr>
        <p:spPr>
          <a:xfrm>
            <a:off x="1187624" y="5373216"/>
            <a:ext cx="1008112" cy="276999"/>
          </a:xfrm>
          <a:prstGeom prst="rect">
            <a:avLst/>
          </a:prstGeom>
          <a:noFill/>
        </p:spPr>
        <p:txBody>
          <a:bodyPr wrap="square" rtlCol="0">
            <a:spAutoFit/>
          </a:bodyPr>
          <a:lstStyle/>
          <a:p>
            <a:r>
              <a:rPr kumimoji="1" lang="ja-JP" altLang="en-US" sz="1200" dirty="0" smtClean="0"/>
              <a:t>ソースコード</a:t>
            </a:r>
            <a:endParaRPr kumimoji="1" lang="ja-JP" altLang="en-US" sz="1200" dirty="0"/>
          </a:p>
        </p:txBody>
      </p:sp>
      <p:sp>
        <p:nvSpPr>
          <p:cNvPr id="84" name="テキスト ボックス 83"/>
          <p:cNvSpPr txBox="1"/>
          <p:nvPr/>
        </p:nvSpPr>
        <p:spPr>
          <a:xfrm>
            <a:off x="2123728" y="3933056"/>
            <a:ext cx="360040" cy="338554"/>
          </a:xfrm>
          <a:prstGeom prst="rect">
            <a:avLst/>
          </a:prstGeom>
          <a:noFill/>
        </p:spPr>
        <p:txBody>
          <a:bodyPr wrap="square" rtlCol="0">
            <a:spAutoFit/>
          </a:bodyPr>
          <a:lstStyle/>
          <a:p>
            <a:r>
              <a:rPr lang="ja-JP" altLang="en-US" sz="1600" dirty="0" smtClean="0"/>
              <a:t>①</a:t>
            </a:r>
            <a:endParaRPr kumimoji="1" lang="ja-JP" altLang="en-US" sz="1600" dirty="0"/>
          </a:p>
        </p:txBody>
      </p:sp>
      <p:sp>
        <p:nvSpPr>
          <p:cNvPr id="85" name="テキスト ボックス 84"/>
          <p:cNvSpPr txBox="1"/>
          <p:nvPr/>
        </p:nvSpPr>
        <p:spPr>
          <a:xfrm>
            <a:off x="2195736" y="5589240"/>
            <a:ext cx="360040" cy="338554"/>
          </a:xfrm>
          <a:prstGeom prst="rect">
            <a:avLst/>
          </a:prstGeom>
          <a:noFill/>
        </p:spPr>
        <p:txBody>
          <a:bodyPr wrap="square" rtlCol="0">
            <a:spAutoFit/>
          </a:bodyPr>
          <a:lstStyle/>
          <a:p>
            <a:r>
              <a:rPr lang="ja-JP" altLang="en-US" sz="1600" dirty="0" smtClean="0"/>
              <a:t>②</a:t>
            </a:r>
            <a:endParaRPr kumimoji="1" lang="ja-JP" altLang="en-US" sz="1600" dirty="0"/>
          </a:p>
        </p:txBody>
      </p:sp>
      <p:sp>
        <p:nvSpPr>
          <p:cNvPr id="86" name="テキスト ボックス 85"/>
          <p:cNvSpPr txBox="1"/>
          <p:nvPr/>
        </p:nvSpPr>
        <p:spPr>
          <a:xfrm>
            <a:off x="3851920" y="4653136"/>
            <a:ext cx="360040" cy="338554"/>
          </a:xfrm>
          <a:prstGeom prst="rect">
            <a:avLst/>
          </a:prstGeom>
          <a:noFill/>
        </p:spPr>
        <p:txBody>
          <a:bodyPr wrap="square" rtlCol="0">
            <a:spAutoFit/>
          </a:bodyPr>
          <a:lstStyle/>
          <a:p>
            <a:r>
              <a:rPr kumimoji="1" lang="ja-JP" altLang="en-US" sz="1600" dirty="0" smtClean="0">
                <a:solidFill>
                  <a:srgbClr val="FF0000"/>
                </a:solidFill>
              </a:rPr>
              <a:t>③</a:t>
            </a:r>
            <a:endParaRPr kumimoji="1" lang="ja-JP" altLang="en-US" sz="1600" dirty="0">
              <a:solidFill>
                <a:srgbClr val="FF0000"/>
              </a:solidFill>
            </a:endParaRPr>
          </a:p>
        </p:txBody>
      </p:sp>
      <p:sp>
        <p:nvSpPr>
          <p:cNvPr id="87" name="テキスト ボックス 86"/>
          <p:cNvSpPr txBox="1"/>
          <p:nvPr/>
        </p:nvSpPr>
        <p:spPr>
          <a:xfrm>
            <a:off x="5940152" y="3645024"/>
            <a:ext cx="360040" cy="338554"/>
          </a:xfrm>
          <a:prstGeom prst="rect">
            <a:avLst/>
          </a:prstGeom>
          <a:noFill/>
        </p:spPr>
        <p:txBody>
          <a:bodyPr wrap="square" rtlCol="0">
            <a:spAutoFit/>
          </a:bodyPr>
          <a:lstStyle/>
          <a:p>
            <a:r>
              <a:rPr kumimoji="1" lang="ja-JP" altLang="en-US" sz="1600" dirty="0" smtClean="0"/>
              <a:t>④</a:t>
            </a:r>
            <a:endParaRPr kumimoji="1" lang="ja-JP" altLang="en-US" sz="1600" dirty="0"/>
          </a:p>
        </p:txBody>
      </p:sp>
      <p:sp>
        <p:nvSpPr>
          <p:cNvPr id="88" name="テキスト ボックス 87"/>
          <p:cNvSpPr txBox="1"/>
          <p:nvPr/>
        </p:nvSpPr>
        <p:spPr>
          <a:xfrm>
            <a:off x="2483768" y="4509120"/>
            <a:ext cx="1440160" cy="276999"/>
          </a:xfrm>
          <a:prstGeom prst="rect">
            <a:avLst/>
          </a:prstGeom>
          <a:noFill/>
        </p:spPr>
        <p:txBody>
          <a:bodyPr wrap="square" rtlCol="0">
            <a:spAutoFit/>
          </a:bodyPr>
          <a:lstStyle/>
          <a:p>
            <a:r>
              <a:rPr kumimoji="1" lang="ja-JP" altLang="en-US" sz="1200" dirty="0" smtClean="0"/>
              <a:t>クローンセット情報</a:t>
            </a:r>
            <a:endParaRPr kumimoji="1" lang="ja-JP" altLang="en-US" sz="1200" dirty="0"/>
          </a:p>
        </p:txBody>
      </p:sp>
      <p:sp>
        <p:nvSpPr>
          <p:cNvPr id="89" name="テキスト ボックス 88"/>
          <p:cNvSpPr txBox="1"/>
          <p:nvPr/>
        </p:nvSpPr>
        <p:spPr>
          <a:xfrm>
            <a:off x="2699792" y="6093296"/>
            <a:ext cx="1008112" cy="276999"/>
          </a:xfrm>
          <a:prstGeom prst="rect">
            <a:avLst/>
          </a:prstGeom>
          <a:noFill/>
        </p:spPr>
        <p:txBody>
          <a:bodyPr wrap="square" rtlCol="0">
            <a:spAutoFit/>
          </a:bodyPr>
          <a:lstStyle/>
          <a:p>
            <a:r>
              <a:rPr kumimoji="1" lang="ja-JP" altLang="en-US" sz="1200" dirty="0" smtClean="0"/>
              <a:t>識別子リスト</a:t>
            </a:r>
            <a:endParaRPr kumimoji="1" lang="ja-JP" altLang="en-US" sz="1200" dirty="0"/>
          </a:p>
        </p:txBody>
      </p:sp>
      <p:sp>
        <p:nvSpPr>
          <p:cNvPr id="90" name="テキスト ボックス 89"/>
          <p:cNvSpPr txBox="1"/>
          <p:nvPr/>
        </p:nvSpPr>
        <p:spPr>
          <a:xfrm>
            <a:off x="4572000" y="5445224"/>
            <a:ext cx="1008112" cy="276999"/>
          </a:xfrm>
          <a:prstGeom prst="rect">
            <a:avLst/>
          </a:prstGeom>
          <a:noFill/>
        </p:spPr>
        <p:txBody>
          <a:bodyPr wrap="square" rtlCol="0">
            <a:spAutoFit/>
          </a:bodyPr>
          <a:lstStyle/>
          <a:p>
            <a:r>
              <a:rPr kumimoji="1" lang="ja-JP" altLang="en-US" sz="1200" dirty="0" smtClean="0"/>
              <a:t>対応関係表</a:t>
            </a:r>
            <a:endParaRPr kumimoji="1" lang="ja-JP" altLang="en-US" sz="12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3</a:t>
            </a:r>
            <a:r>
              <a:rPr lang="ja-JP" altLang="en-US" dirty="0" err="1" smtClean="0"/>
              <a:t>．</a:t>
            </a:r>
            <a:r>
              <a:rPr lang="ja-JP" altLang="en-US" dirty="0" smtClean="0"/>
              <a:t>識別子の</a:t>
            </a:r>
            <a:r>
              <a:rPr lang="ja-JP" altLang="en-US" dirty="0"/>
              <a:t>対応</a:t>
            </a:r>
            <a:r>
              <a:rPr kumimoji="1" lang="ja-JP" altLang="en-US" dirty="0" smtClean="0"/>
              <a:t>関係表の作成</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16</a:t>
            </a:fld>
            <a:endParaRPr kumimoji="1" lang="ja-JP" altLang="en-US"/>
          </a:p>
        </p:txBody>
      </p:sp>
      <p:sp>
        <p:nvSpPr>
          <p:cNvPr id="4" name="コンテンツ プレースホルダ 3"/>
          <p:cNvSpPr>
            <a:spLocks noGrp="1"/>
          </p:cNvSpPr>
          <p:nvPr>
            <p:ph sz="quarter" idx="1"/>
          </p:nvPr>
        </p:nvSpPr>
        <p:spPr/>
        <p:txBody>
          <a:bodyPr>
            <a:normAutofit/>
          </a:bodyPr>
          <a:lstStyle/>
          <a:p>
            <a:r>
              <a:rPr kumimoji="1" lang="ja-JP" altLang="en-US" dirty="0" smtClean="0"/>
              <a:t>クローン間で識別子名の比較を行い，対応関係表を作成する</a:t>
            </a:r>
            <a:endParaRPr kumimoji="1" lang="en-US" altLang="ja-JP" dirty="0" smtClean="0"/>
          </a:p>
          <a:p>
            <a:pPr lvl="1"/>
            <a:r>
              <a:rPr lang="ja-JP" altLang="en-US" dirty="0" smtClean="0"/>
              <a:t>対応する識別子名</a:t>
            </a:r>
            <a:endParaRPr lang="en-US" altLang="ja-JP" dirty="0" smtClean="0"/>
          </a:p>
          <a:p>
            <a:pPr lvl="1"/>
            <a:r>
              <a:rPr kumimoji="1" lang="ja-JP" altLang="en-US" dirty="0" smtClean="0"/>
              <a:t>識別子の種類</a:t>
            </a:r>
            <a:endParaRPr kumimoji="1" lang="en-US" altLang="ja-JP" dirty="0" smtClean="0"/>
          </a:p>
          <a:p>
            <a:pPr lvl="1"/>
            <a:r>
              <a:rPr lang="ja-JP" altLang="en-US" dirty="0" smtClean="0"/>
              <a:t>対応関係</a:t>
            </a:r>
            <a:endParaRPr lang="en-US" altLang="ja-JP" dirty="0" smtClean="0"/>
          </a:p>
          <a:p>
            <a:pPr lvl="1"/>
            <a:endParaRPr lang="en-US" altLang="ja-JP" dirty="0" smtClean="0"/>
          </a:p>
          <a:p>
            <a:pPr lvl="1"/>
            <a:endParaRPr lang="en-US" altLang="ja-JP" dirty="0" smtClean="0"/>
          </a:p>
          <a:p>
            <a:pPr lvl="1"/>
            <a:endParaRPr lang="en-US" altLang="ja-JP" dirty="0" smtClean="0"/>
          </a:p>
          <a:p>
            <a:pPr lvl="1">
              <a:buNone/>
            </a:pPr>
            <a:endParaRPr lang="en-US" altLang="ja-JP" dirty="0" smtClean="0"/>
          </a:p>
          <a:p>
            <a:r>
              <a:rPr kumimoji="1" lang="ja-JP" altLang="en-US" dirty="0" smtClean="0"/>
              <a:t>クローン部分の識別子をリストから抽出することで比較を行う</a:t>
            </a:r>
            <a:endParaRPr kumimoji="1" lang="en-US" altLang="ja-JP" dirty="0" smtClean="0"/>
          </a:p>
          <a:p>
            <a:endParaRPr kumimoji="1" lang="en-US" altLang="ja-JP" dirty="0" smtClean="0"/>
          </a:p>
        </p:txBody>
      </p:sp>
      <p:graphicFrame>
        <p:nvGraphicFramePr>
          <p:cNvPr id="5" name="コンテンツ プレースホルダー 5"/>
          <p:cNvGraphicFramePr>
            <a:graphicFrameLocks/>
          </p:cNvGraphicFramePr>
          <p:nvPr>
            <p:extLst>
              <p:ext uri="{D42A27DB-BD31-4B8C-83A1-F6EECF244321}">
                <p14:modId xmlns:p14="http://schemas.microsoft.com/office/powerpoint/2010/main" val="3616686911"/>
              </p:ext>
            </p:extLst>
          </p:nvPr>
        </p:nvGraphicFramePr>
        <p:xfrm>
          <a:off x="395536" y="3429000"/>
          <a:ext cx="8229600" cy="1478280"/>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298832">
                <a:tc>
                  <a:txBody>
                    <a:bodyPr/>
                    <a:lstStyle/>
                    <a:p>
                      <a:r>
                        <a:rPr kumimoji="1" lang="ja-JP" altLang="en-US" dirty="0" smtClean="0"/>
                        <a:t>コード片</a:t>
                      </a:r>
                      <a:r>
                        <a:rPr kumimoji="1" lang="en-US" altLang="ja-JP" dirty="0" smtClean="0"/>
                        <a:t>1</a:t>
                      </a:r>
                      <a:endParaRPr kumimoji="1" lang="ja-JP" altLang="en-US" dirty="0"/>
                    </a:p>
                  </a:txBody>
                  <a:tcPr/>
                </a:tc>
                <a:tc>
                  <a:txBody>
                    <a:bodyPr/>
                    <a:lstStyle/>
                    <a:p>
                      <a:r>
                        <a:rPr kumimoji="1" lang="ja-JP" altLang="en-US" dirty="0" smtClean="0"/>
                        <a:t>コード片</a:t>
                      </a:r>
                      <a:r>
                        <a:rPr kumimoji="1" lang="en-US" altLang="ja-JP" dirty="0" smtClean="0"/>
                        <a:t>2</a:t>
                      </a:r>
                      <a:endParaRPr kumimoji="1" lang="ja-JP" altLang="en-US" dirty="0"/>
                    </a:p>
                  </a:txBody>
                  <a:tcPr/>
                </a:tc>
                <a:tc>
                  <a:txBody>
                    <a:bodyPr/>
                    <a:lstStyle/>
                    <a:p>
                      <a:r>
                        <a:rPr kumimoji="1" lang="ja-JP" altLang="en-US" dirty="0" smtClean="0"/>
                        <a:t>コード片</a:t>
                      </a:r>
                      <a:r>
                        <a:rPr kumimoji="1" lang="en-US" altLang="ja-JP" dirty="0" smtClean="0"/>
                        <a:t>3</a:t>
                      </a:r>
                      <a:endParaRPr kumimoji="1" lang="ja-JP" altLang="en-US" dirty="0"/>
                    </a:p>
                  </a:txBody>
                  <a:tcPr/>
                </a:tc>
                <a:tc>
                  <a:txBody>
                    <a:bodyPr/>
                    <a:lstStyle/>
                    <a:p>
                      <a:r>
                        <a:rPr kumimoji="1" lang="ja-JP" altLang="en-US" dirty="0" smtClean="0"/>
                        <a:t>種類</a:t>
                      </a:r>
                      <a:endParaRPr kumimoji="1" lang="ja-JP" altLang="en-US" dirty="0"/>
                    </a:p>
                  </a:txBody>
                  <a:tcPr/>
                </a:tc>
                <a:tc>
                  <a:txBody>
                    <a:bodyPr/>
                    <a:lstStyle/>
                    <a:p>
                      <a:r>
                        <a:rPr kumimoji="1" lang="en-US" altLang="ja-JP" dirty="0" smtClean="0"/>
                        <a:t>1</a:t>
                      </a:r>
                      <a:r>
                        <a:rPr kumimoji="1" lang="ja-JP" altLang="en-US" dirty="0" smtClean="0"/>
                        <a:t>対</a:t>
                      </a:r>
                      <a:r>
                        <a:rPr kumimoji="1" lang="en-US" altLang="ja-JP" dirty="0" smtClean="0"/>
                        <a:t>1</a:t>
                      </a:r>
                      <a:r>
                        <a:rPr kumimoji="1" lang="ja-JP" altLang="en-US" dirty="0" smtClean="0"/>
                        <a:t>対応</a:t>
                      </a:r>
                      <a:endParaRPr kumimoji="1" lang="ja-JP" altLang="en-US" dirty="0"/>
                    </a:p>
                  </a:txBody>
                  <a:tcPr/>
                </a:tc>
                <a:tc>
                  <a:txBody>
                    <a:bodyPr/>
                    <a:lstStyle/>
                    <a:p>
                      <a:r>
                        <a:rPr kumimoji="1" lang="ja-JP" altLang="en-US" dirty="0" smtClean="0"/>
                        <a:t>完全一致</a:t>
                      </a:r>
                      <a:endParaRPr kumimoji="1" lang="ja-JP" altLang="en-US" dirty="0"/>
                    </a:p>
                  </a:txBody>
                  <a:tcPr/>
                </a:tc>
              </a:tr>
              <a:tr h="370840">
                <a:tc>
                  <a:txBody>
                    <a:bodyPr/>
                    <a:lstStyle/>
                    <a:p>
                      <a:r>
                        <a:rPr kumimoji="1" lang="en-US" altLang="ja-JP" dirty="0" smtClean="0"/>
                        <a:t>{A}</a:t>
                      </a:r>
                      <a:endParaRPr kumimoji="1" lang="ja-JP" altLang="en-US" dirty="0"/>
                    </a:p>
                  </a:txBody>
                  <a:tcPr/>
                </a:tc>
                <a:tc>
                  <a:txBody>
                    <a:bodyPr/>
                    <a:lstStyle/>
                    <a:p>
                      <a:r>
                        <a:rPr kumimoji="1" lang="en-US" altLang="ja-JP" dirty="0" smtClean="0"/>
                        <a:t>{D}</a:t>
                      </a:r>
                      <a:endParaRPr kumimoji="1" lang="ja-JP" altLang="en-US" dirty="0"/>
                    </a:p>
                  </a:txBody>
                  <a:tcPr/>
                </a:tc>
                <a:tc>
                  <a:txBody>
                    <a:bodyPr/>
                    <a:lstStyle/>
                    <a:p>
                      <a:r>
                        <a:rPr kumimoji="1" lang="en-US" altLang="ja-JP" dirty="0" smtClean="0"/>
                        <a:t>{H}</a:t>
                      </a:r>
                      <a:endParaRPr kumimoji="1" lang="ja-JP" altLang="en-US" dirty="0"/>
                    </a:p>
                  </a:txBody>
                  <a:tcPr/>
                </a:tc>
                <a:tc>
                  <a:txBody>
                    <a:bodyPr/>
                    <a:lstStyle/>
                    <a:p>
                      <a:r>
                        <a:rPr kumimoji="1" lang="ja-JP" altLang="en-US" dirty="0" smtClean="0"/>
                        <a:t>変数</a:t>
                      </a:r>
                      <a:endParaRPr kumimoji="1" lang="ja-JP" altLang="en-US" dirty="0"/>
                    </a:p>
                  </a:txBody>
                  <a:tcPr/>
                </a:tc>
                <a:tc>
                  <a:txBody>
                    <a:bodyPr/>
                    <a:lstStyle/>
                    <a:p>
                      <a:r>
                        <a:rPr kumimoji="1" lang="ja-JP" altLang="en-US" dirty="0" smtClean="0"/>
                        <a:t>○</a:t>
                      </a:r>
                      <a:endParaRPr kumimoji="1" lang="ja-JP" altLang="en-US" dirty="0"/>
                    </a:p>
                  </a:txBody>
                  <a:tcPr/>
                </a:tc>
                <a:tc>
                  <a:txBody>
                    <a:bodyPr/>
                    <a:lstStyle/>
                    <a:p>
                      <a:r>
                        <a:rPr kumimoji="1" lang="en-US" altLang="ja-JP" dirty="0" smtClean="0"/>
                        <a:t>×</a:t>
                      </a:r>
                      <a:endParaRPr kumimoji="1" lang="ja-JP" altLang="en-US" dirty="0"/>
                    </a:p>
                  </a:txBody>
                  <a:tcPr/>
                </a:tc>
              </a:tr>
              <a:tr h="370840">
                <a:tc>
                  <a:txBody>
                    <a:bodyPr/>
                    <a:lstStyle/>
                    <a:p>
                      <a:r>
                        <a:rPr kumimoji="1" lang="en-US" altLang="ja-JP" dirty="0" smtClean="0"/>
                        <a:t>1</a:t>
                      </a:r>
                      <a:endParaRPr kumimoji="1" lang="ja-JP" altLang="en-US" dirty="0"/>
                    </a:p>
                  </a:txBody>
                  <a:tcPr/>
                </a:tc>
                <a:tc>
                  <a:txBody>
                    <a:bodyPr/>
                    <a:lstStyle/>
                    <a:p>
                      <a:r>
                        <a:rPr kumimoji="1" lang="en-US" altLang="ja-JP" dirty="0" smtClean="0"/>
                        <a:t>1</a:t>
                      </a:r>
                      <a:endParaRPr kumimoji="1" lang="ja-JP" altLang="en-US" dirty="0"/>
                    </a:p>
                  </a:txBody>
                  <a:tcPr/>
                </a:tc>
                <a:tc>
                  <a:txBody>
                    <a:bodyPr/>
                    <a:lstStyle/>
                    <a:p>
                      <a:r>
                        <a:rPr kumimoji="1" lang="en-US" altLang="ja-JP" dirty="0" smtClean="0"/>
                        <a:t>1</a:t>
                      </a:r>
                      <a:endParaRPr kumimoji="1" lang="ja-JP" altLang="en-US" dirty="0"/>
                    </a:p>
                  </a:txBody>
                  <a:tcPr/>
                </a:tc>
                <a:tc>
                  <a:txBody>
                    <a:bodyPr/>
                    <a:lstStyle/>
                    <a:p>
                      <a:r>
                        <a:rPr kumimoji="1" lang="ja-JP" altLang="en-US" dirty="0" smtClean="0"/>
                        <a:t>リテラル</a:t>
                      </a:r>
                      <a:endParaRPr kumimoji="1" lang="ja-JP" altLang="en-US" dirty="0"/>
                    </a:p>
                  </a:txBody>
                  <a:tcPr/>
                </a:tc>
                <a:tc>
                  <a:txBody>
                    <a:bodyPr/>
                    <a:lstStyle/>
                    <a:p>
                      <a:endParaRPr kumimoji="1" lang="ja-JP" altLang="en-US" dirty="0"/>
                    </a:p>
                  </a:txBody>
                  <a:tcPr/>
                </a:tc>
                <a:tc>
                  <a:txBody>
                    <a:bodyPr/>
                    <a:lstStyle/>
                    <a:p>
                      <a:r>
                        <a:rPr kumimoji="1" lang="ja-JP" altLang="en-US" dirty="0" smtClean="0"/>
                        <a:t>○</a:t>
                      </a:r>
                      <a:endParaRPr kumimoji="1" lang="ja-JP" altLang="en-US" dirty="0"/>
                    </a:p>
                  </a:txBody>
                  <a:tcPr/>
                </a:tc>
              </a:tr>
              <a:tr h="370840">
                <a:tc>
                  <a:txBody>
                    <a:bodyPr/>
                    <a:lstStyle/>
                    <a:p>
                      <a:r>
                        <a:rPr kumimoji="1" lang="en-US" altLang="ja-JP" dirty="0" smtClean="0"/>
                        <a:t>{B}</a:t>
                      </a:r>
                      <a:endParaRPr kumimoji="1" lang="ja-JP" altLang="en-US" dirty="0"/>
                    </a:p>
                  </a:txBody>
                  <a:tcPr/>
                </a:tc>
                <a:tc>
                  <a:txBody>
                    <a:bodyPr/>
                    <a:lstStyle/>
                    <a:p>
                      <a:r>
                        <a:rPr kumimoji="1" lang="en-US" altLang="ja-JP" dirty="0" smtClean="0"/>
                        <a:t>{E}</a:t>
                      </a:r>
                      <a:endParaRPr kumimoji="1" lang="ja-JP" altLang="en-US" dirty="0"/>
                    </a:p>
                  </a:txBody>
                  <a:tcPr/>
                </a:tc>
                <a:tc>
                  <a:txBody>
                    <a:bodyPr/>
                    <a:lstStyle/>
                    <a:p>
                      <a:r>
                        <a:rPr kumimoji="1" lang="en-US" altLang="ja-JP" dirty="0" smtClean="0"/>
                        <a:t>{Y,Z}</a:t>
                      </a:r>
                    </a:p>
                  </a:txBody>
                  <a:tcPr/>
                </a:tc>
                <a:tc>
                  <a:txBody>
                    <a:bodyPr/>
                    <a:lstStyle/>
                    <a:p>
                      <a:r>
                        <a:rPr kumimoji="1" lang="ja-JP" altLang="en-US" dirty="0" smtClean="0"/>
                        <a:t>変数</a:t>
                      </a:r>
                      <a:endParaRPr kumimoji="1" lang="ja-JP" altLang="en-US" dirty="0"/>
                    </a:p>
                  </a:txBody>
                  <a:tcPr/>
                </a:tc>
                <a:tc>
                  <a:txBody>
                    <a:bodyPr/>
                    <a:lstStyle/>
                    <a:p>
                      <a:r>
                        <a:rPr kumimoji="1" lang="en-US" altLang="ja-JP" dirty="0" smtClean="0"/>
                        <a:t>×</a:t>
                      </a:r>
                      <a:endParaRPr kumimoji="1" lang="ja-JP" altLang="en-US" dirty="0"/>
                    </a:p>
                  </a:txBody>
                  <a:tcPr/>
                </a:tc>
                <a:tc>
                  <a:txBody>
                    <a:bodyPr/>
                    <a:lstStyle/>
                    <a:p>
                      <a:r>
                        <a:rPr kumimoji="1" lang="en-US" altLang="ja-JP" dirty="0" smtClean="0"/>
                        <a:t>×</a:t>
                      </a:r>
                      <a:endParaRPr kumimoji="1" lang="ja-JP" altLang="en-US" dirty="0"/>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a:t>
            </a:r>
            <a:r>
              <a:rPr kumimoji="1" lang="ja-JP" altLang="en-US" dirty="0" smtClean="0"/>
              <a:t>定義</a:t>
            </a:r>
            <a:r>
              <a:rPr kumimoji="1" lang="en-US" altLang="ja-JP" dirty="0" smtClean="0"/>
              <a:t>)</a:t>
            </a:r>
            <a:r>
              <a:rPr kumimoji="1" lang="ja-JP" altLang="en-US" dirty="0" smtClean="0"/>
              <a:t>識別子の対応関係</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17</a:t>
            </a:fld>
            <a:endParaRPr kumimoji="1" lang="ja-JP" altLang="en-US"/>
          </a:p>
        </p:txBody>
      </p:sp>
      <p:sp>
        <p:nvSpPr>
          <p:cNvPr id="4" name="コンテンツ プレースホルダ 3"/>
          <p:cNvSpPr>
            <a:spLocks noGrp="1"/>
          </p:cNvSpPr>
          <p:nvPr>
            <p:ph sz="quarter" idx="1"/>
          </p:nvPr>
        </p:nvSpPr>
        <p:spPr/>
        <p:txBody>
          <a:bodyPr/>
          <a:lstStyle/>
          <a:p>
            <a:r>
              <a:rPr lang="ja-JP" altLang="en-US" dirty="0" smtClean="0"/>
              <a:t>識別子名の対応関係を以下のように定義する</a:t>
            </a:r>
            <a:endParaRPr lang="en-US" altLang="ja-JP" dirty="0" smtClean="0"/>
          </a:p>
          <a:p>
            <a:pPr lvl="1"/>
            <a:r>
              <a:rPr lang="ja-JP" altLang="en-US" dirty="0" smtClean="0"/>
              <a:t>完全一致</a:t>
            </a:r>
            <a:endParaRPr lang="en-US" altLang="ja-JP" dirty="0" smtClean="0"/>
          </a:p>
          <a:p>
            <a:pPr lvl="1"/>
            <a:r>
              <a:rPr lang="ja-JP" altLang="en-US" dirty="0" smtClean="0"/>
              <a:t>不一致</a:t>
            </a:r>
            <a:endParaRPr lang="en-US" altLang="ja-JP" dirty="0" smtClean="0"/>
          </a:p>
          <a:p>
            <a:pPr lvl="2"/>
            <a:r>
              <a:rPr lang="en-US" altLang="ja-JP" dirty="0" smtClean="0"/>
              <a:t>1</a:t>
            </a:r>
            <a:r>
              <a:rPr lang="ja-JP" altLang="en-US" dirty="0" smtClean="0"/>
              <a:t>対</a:t>
            </a:r>
            <a:r>
              <a:rPr lang="en-US" altLang="ja-JP" dirty="0" smtClean="0"/>
              <a:t>1</a:t>
            </a:r>
            <a:r>
              <a:rPr lang="ja-JP" altLang="en-US" dirty="0" smtClean="0"/>
              <a:t>対応</a:t>
            </a:r>
            <a:r>
              <a:rPr lang="en-US" altLang="ja-JP" dirty="0" smtClean="0"/>
              <a:t>	</a:t>
            </a:r>
          </a:p>
          <a:p>
            <a:pPr lvl="3"/>
            <a:r>
              <a:rPr lang="ja-JP" altLang="en-US" dirty="0" smtClean="0"/>
              <a:t>クローン間で識別子名をお互いに</a:t>
            </a:r>
            <a:r>
              <a:rPr lang="en-US" altLang="ja-JP" dirty="0" smtClean="0"/>
              <a:t>1</a:t>
            </a:r>
            <a:r>
              <a:rPr lang="ja-JP" altLang="en-US" dirty="0" smtClean="0"/>
              <a:t>対</a:t>
            </a:r>
            <a:r>
              <a:rPr lang="en-US" altLang="ja-JP" dirty="0" smtClean="0"/>
              <a:t>1</a:t>
            </a:r>
            <a:r>
              <a:rPr lang="ja-JP" altLang="en-US" dirty="0" smtClean="0"/>
              <a:t>で置換できる</a:t>
            </a:r>
            <a:endParaRPr lang="en-US" altLang="ja-JP" dirty="0" smtClean="0"/>
          </a:p>
          <a:p>
            <a:pPr lvl="2"/>
            <a:r>
              <a:rPr lang="en-US" altLang="ja-JP" dirty="0" smtClean="0"/>
              <a:t>N</a:t>
            </a:r>
            <a:r>
              <a:rPr lang="ja-JP" altLang="en-US" dirty="0" smtClean="0"/>
              <a:t>対</a:t>
            </a:r>
            <a:r>
              <a:rPr lang="en-US" altLang="ja-JP" dirty="0" smtClean="0"/>
              <a:t>N</a:t>
            </a:r>
            <a:r>
              <a:rPr lang="ja-JP" altLang="en-US" dirty="0" smtClean="0"/>
              <a:t>対応</a:t>
            </a:r>
            <a:endParaRPr lang="en-US" altLang="ja-JP" dirty="0" smtClean="0"/>
          </a:p>
          <a:p>
            <a:pPr lvl="3"/>
            <a:r>
              <a:rPr lang="en-US" altLang="ja-JP" dirty="0" smtClean="0"/>
              <a:t>1</a:t>
            </a:r>
            <a:r>
              <a:rPr lang="ja-JP" altLang="en-US" dirty="0" smtClean="0"/>
              <a:t>対</a:t>
            </a:r>
            <a:r>
              <a:rPr lang="en-US" altLang="ja-JP" dirty="0" smtClean="0"/>
              <a:t>1</a:t>
            </a:r>
            <a:r>
              <a:rPr lang="ja-JP" altLang="en-US" dirty="0" smtClean="0"/>
              <a:t>対応ではない識別子の対応がある</a:t>
            </a:r>
            <a:endParaRPr kumimoji="1" lang="ja-JP" altLang="en-US" dirty="0"/>
          </a:p>
        </p:txBody>
      </p:sp>
      <p:sp>
        <p:nvSpPr>
          <p:cNvPr id="5" name="メモ 4"/>
          <p:cNvSpPr/>
          <p:nvPr/>
        </p:nvSpPr>
        <p:spPr>
          <a:xfrm>
            <a:off x="1403648" y="4725144"/>
            <a:ext cx="1584176" cy="50405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200" dirty="0" smtClean="0">
                <a:solidFill>
                  <a:srgbClr val="FF0000"/>
                </a:solidFill>
              </a:rPr>
              <a:t>a</a:t>
            </a:r>
            <a:r>
              <a:rPr lang="en-US" altLang="ja-JP" sz="1200" dirty="0" smtClean="0">
                <a:solidFill>
                  <a:schemeClr val="tx1"/>
                </a:solidFill>
              </a:rPr>
              <a:t> = 1;</a:t>
            </a:r>
          </a:p>
          <a:p>
            <a:r>
              <a:rPr lang="en-US" altLang="ja-JP" sz="1200" dirty="0" smtClean="0">
                <a:solidFill>
                  <a:schemeClr val="tx1"/>
                </a:solidFill>
              </a:rPr>
              <a:t>c</a:t>
            </a:r>
            <a:r>
              <a:rPr kumimoji="1" lang="en-US" altLang="ja-JP" sz="1200" dirty="0" smtClean="0">
                <a:solidFill>
                  <a:schemeClr val="tx1"/>
                </a:solidFill>
              </a:rPr>
              <a:t> = </a:t>
            </a:r>
            <a:r>
              <a:rPr kumimoji="1" lang="en-US" altLang="ja-JP" sz="1200" dirty="0" smtClean="0">
                <a:solidFill>
                  <a:srgbClr val="FF0000"/>
                </a:solidFill>
              </a:rPr>
              <a:t>a</a:t>
            </a:r>
            <a:r>
              <a:rPr kumimoji="1" lang="en-US" altLang="ja-JP" sz="1200" dirty="0" smtClean="0">
                <a:solidFill>
                  <a:schemeClr val="tx1"/>
                </a:solidFill>
              </a:rPr>
              <a:t> + b;</a:t>
            </a:r>
            <a:endParaRPr kumimoji="1" lang="ja-JP" altLang="en-US" sz="1200" dirty="0">
              <a:solidFill>
                <a:schemeClr val="tx1"/>
              </a:solidFill>
            </a:endParaRPr>
          </a:p>
        </p:txBody>
      </p:sp>
      <p:sp>
        <p:nvSpPr>
          <p:cNvPr id="6" name="メモ 5"/>
          <p:cNvSpPr/>
          <p:nvPr/>
        </p:nvSpPr>
        <p:spPr>
          <a:xfrm>
            <a:off x="5076056" y="4005064"/>
            <a:ext cx="1584176" cy="50405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200" dirty="0" smtClean="0">
                <a:solidFill>
                  <a:srgbClr val="FF0000"/>
                </a:solidFill>
              </a:rPr>
              <a:t>a</a:t>
            </a:r>
            <a:r>
              <a:rPr lang="en-US" altLang="ja-JP" sz="1200" dirty="0" smtClean="0">
                <a:solidFill>
                  <a:schemeClr val="tx1"/>
                </a:solidFill>
              </a:rPr>
              <a:t> = 1;</a:t>
            </a:r>
          </a:p>
          <a:p>
            <a:r>
              <a:rPr lang="en-US" altLang="ja-JP" sz="1200" dirty="0" smtClean="0">
                <a:solidFill>
                  <a:schemeClr val="tx1"/>
                </a:solidFill>
              </a:rPr>
              <a:t>c</a:t>
            </a:r>
            <a:r>
              <a:rPr kumimoji="1" lang="en-US" altLang="ja-JP" sz="1200" dirty="0" smtClean="0">
                <a:solidFill>
                  <a:schemeClr val="tx1"/>
                </a:solidFill>
              </a:rPr>
              <a:t> = </a:t>
            </a:r>
            <a:r>
              <a:rPr kumimoji="1" lang="en-US" altLang="ja-JP" sz="1200" dirty="0" smtClean="0">
                <a:solidFill>
                  <a:srgbClr val="FF0000"/>
                </a:solidFill>
              </a:rPr>
              <a:t>a</a:t>
            </a:r>
            <a:r>
              <a:rPr kumimoji="1" lang="en-US" altLang="ja-JP" sz="1200" dirty="0" smtClean="0">
                <a:solidFill>
                  <a:schemeClr val="tx1"/>
                </a:solidFill>
              </a:rPr>
              <a:t> + b;</a:t>
            </a:r>
            <a:endParaRPr kumimoji="1" lang="ja-JP" altLang="en-US" sz="1200" dirty="0">
              <a:solidFill>
                <a:schemeClr val="tx1"/>
              </a:solidFill>
            </a:endParaRPr>
          </a:p>
        </p:txBody>
      </p:sp>
      <p:sp>
        <p:nvSpPr>
          <p:cNvPr id="7" name="メモ 6"/>
          <p:cNvSpPr/>
          <p:nvPr/>
        </p:nvSpPr>
        <p:spPr>
          <a:xfrm>
            <a:off x="5076056" y="4725144"/>
            <a:ext cx="1584176" cy="50405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200" dirty="0" smtClean="0">
                <a:solidFill>
                  <a:srgbClr val="FF0000"/>
                </a:solidFill>
              </a:rPr>
              <a:t>x</a:t>
            </a:r>
            <a:r>
              <a:rPr lang="en-US" altLang="ja-JP" sz="1200" dirty="0" smtClean="0">
                <a:solidFill>
                  <a:schemeClr val="tx1"/>
                </a:solidFill>
              </a:rPr>
              <a:t> = 1;</a:t>
            </a:r>
          </a:p>
          <a:p>
            <a:r>
              <a:rPr lang="en-US" altLang="ja-JP" sz="1200" dirty="0" smtClean="0">
                <a:solidFill>
                  <a:schemeClr val="tx1"/>
                </a:solidFill>
              </a:rPr>
              <a:t>c</a:t>
            </a:r>
            <a:r>
              <a:rPr kumimoji="1" lang="en-US" altLang="ja-JP" sz="1200" dirty="0" smtClean="0">
                <a:solidFill>
                  <a:schemeClr val="tx1"/>
                </a:solidFill>
              </a:rPr>
              <a:t> = </a:t>
            </a:r>
            <a:r>
              <a:rPr kumimoji="1" lang="en-US" altLang="ja-JP" sz="1200" dirty="0" smtClean="0">
                <a:solidFill>
                  <a:srgbClr val="FF0000"/>
                </a:solidFill>
              </a:rPr>
              <a:t>x</a:t>
            </a:r>
            <a:r>
              <a:rPr kumimoji="1" lang="en-US" altLang="ja-JP" sz="1200" dirty="0" smtClean="0">
                <a:solidFill>
                  <a:schemeClr val="tx1"/>
                </a:solidFill>
              </a:rPr>
              <a:t> + b;</a:t>
            </a:r>
            <a:endParaRPr kumimoji="1" lang="ja-JP" altLang="en-US" sz="1200" dirty="0">
              <a:solidFill>
                <a:schemeClr val="tx1"/>
              </a:solidFill>
            </a:endParaRPr>
          </a:p>
        </p:txBody>
      </p:sp>
      <p:sp>
        <p:nvSpPr>
          <p:cNvPr id="8" name="メモ 7"/>
          <p:cNvSpPr/>
          <p:nvPr/>
        </p:nvSpPr>
        <p:spPr>
          <a:xfrm>
            <a:off x="5076056" y="5517232"/>
            <a:ext cx="1584176" cy="50405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200" dirty="0" smtClean="0">
                <a:solidFill>
                  <a:srgbClr val="FF0000"/>
                </a:solidFill>
              </a:rPr>
              <a:t>y</a:t>
            </a:r>
            <a:r>
              <a:rPr lang="en-US" altLang="ja-JP" sz="1200" dirty="0" smtClean="0">
                <a:solidFill>
                  <a:schemeClr val="tx1"/>
                </a:solidFill>
              </a:rPr>
              <a:t> = 1;</a:t>
            </a:r>
          </a:p>
          <a:p>
            <a:r>
              <a:rPr lang="en-US" altLang="ja-JP" sz="1200" dirty="0" smtClean="0">
                <a:solidFill>
                  <a:schemeClr val="tx1"/>
                </a:solidFill>
              </a:rPr>
              <a:t>c</a:t>
            </a:r>
            <a:r>
              <a:rPr kumimoji="1" lang="en-US" altLang="ja-JP" sz="1200" dirty="0" smtClean="0">
                <a:solidFill>
                  <a:schemeClr val="tx1"/>
                </a:solidFill>
              </a:rPr>
              <a:t> = </a:t>
            </a:r>
            <a:r>
              <a:rPr kumimoji="1" lang="en-US" altLang="ja-JP" sz="1200" dirty="0" smtClean="0">
                <a:solidFill>
                  <a:srgbClr val="FF0000"/>
                </a:solidFill>
              </a:rPr>
              <a:t>z</a:t>
            </a:r>
            <a:r>
              <a:rPr kumimoji="1" lang="en-US" altLang="ja-JP" sz="1200" dirty="0" smtClean="0">
                <a:solidFill>
                  <a:schemeClr val="tx1"/>
                </a:solidFill>
              </a:rPr>
              <a:t> + b;</a:t>
            </a:r>
            <a:endParaRPr kumimoji="1" lang="ja-JP" altLang="en-US" sz="1200" dirty="0">
              <a:solidFill>
                <a:schemeClr val="tx1"/>
              </a:solidFill>
            </a:endParaRPr>
          </a:p>
        </p:txBody>
      </p:sp>
      <p:cxnSp>
        <p:nvCxnSpPr>
          <p:cNvPr id="10" name="直線矢印コネクタ 9"/>
          <p:cNvCxnSpPr>
            <a:stCxn id="5" idx="3"/>
            <a:endCxn id="6" idx="1"/>
          </p:cNvCxnSpPr>
          <p:nvPr/>
        </p:nvCxnSpPr>
        <p:spPr>
          <a:xfrm flipV="1">
            <a:off x="2987824" y="4257092"/>
            <a:ext cx="2088232" cy="72008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a:stCxn id="5" idx="3"/>
            <a:endCxn id="7" idx="1"/>
          </p:cNvCxnSpPr>
          <p:nvPr/>
        </p:nvCxnSpPr>
        <p:spPr>
          <a:xfrm>
            <a:off x="2987824" y="4977172"/>
            <a:ext cx="2088232"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stCxn id="5" idx="3"/>
            <a:endCxn id="8" idx="1"/>
          </p:cNvCxnSpPr>
          <p:nvPr/>
        </p:nvCxnSpPr>
        <p:spPr>
          <a:xfrm>
            <a:off x="2987824" y="4977172"/>
            <a:ext cx="2088232" cy="7920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3563888" y="4077072"/>
            <a:ext cx="576064" cy="307777"/>
          </a:xfrm>
          <a:prstGeom prst="rect">
            <a:avLst/>
          </a:prstGeom>
          <a:noFill/>
        </p:spPr>
        <p:txBody>
          <a:bodyPr wrap="square" rtlCol="0">
            <a:spAutoFit/>
          </a:bodyPr>
          <a:lstStyle/>
          <a:p>
            <a:r>
              <a:rPr kumimoji="1" lang="en-US" altLang="ja-JP" sz="1400" dirty="0" smtClean="0"/>
              <a:t>a</a:t>
            </a:r>
            <a:r>
              <a:rPr kumimoji="1" lang="ja-JP" altLang="en-US" sz="1400" dirty="0" smtClean="0"/>
              <a:t>⇔</a:t>
            </a:r>
            <a:r>
              <a:rPr kumimoji="1" lang="en-US" altLang="ja-JP" sz="1400" dirty="0" smtClean="0"/>
              <a:t>a</a:t>
            </a:r>
            <a:endParaRPr kumimoji="1" lang="ja-JP" altLang="en-US" sz="1400" dirty="0"/>
          </a:p>
        </p:txBody>
      </p:sp>
      <p:sp>
        <p:nvSpPr>
          <p:cNvPr id="19" name="テキスト ボックス 18"/>
          <p:cNvSpPr txBox="1"/>
          <p:nvPr/>
        </p:nvSpPr>
        <p:spPr>
          <a:xfrm>
            <a:off x="4211960" y="4581128"/>
            <a:ext cx="576064" cy="307777"/>
          </a:xfrm>
          <a:prstGeom prst="rect">
            <a:avLst/>
          </a:prstGeom>
          <a:noFill/>
        </p:spPr>
        <p:txBody>
          <a:bodyPr wrap="square" rtlCol="0">
            <a:spAutoFit/>
          </a:bodyPr>
          <a:lstStyle/>
          <a:p>
            <a:r>
              <a:rPr kumimoji="1" lang="en-US" altLang="ja-JP" sz="1400" dirty="0" smtClean="0"/>
              <a:t>a</a:t>
            </a:r>
            <a:r>
              <a:rPr kumimoji="1" lang="ja-JP" altLang="en-US" sz="1400" dirty="0" smtClean="0"/>
              <a:t>⇔</a:t>
            </a:r>
            <a:r>
              <a:rPr lang="en-US" altLang="ja-JP" sz="1400" dirty="0" smtClean="0"/>
              <a:t>x</a:t>
            </a:r>
            <a:endParaRPr kumimoji="1" lang="ja-JP" altLang="en-US" sz="1400" dirty="0"/>
          </a:p>
        </p:txBody>
      </p:sp>
      <p:sp>
        <p:nvSpPr>
          <p:cNvPr id="20" name="テキスト ボックス 19"/>
          <p:cNvSpPr txBox="1"/>
          <p:nvPr/>
        </p:nvSpPr>
        <p:spPr>
          <a:xfrm>
            <a:off x="3707904" y="5733256"/>
            <a:ext cx="792088" cy="307777"/>
          </a:xfrm>
          <a:prstGeom prst="rect">
            <a:avLst/>
          </a:prstGeom>
          <a:noFill/>
        </p:spPr>
        <p:txBody>
          <a:bodyPr wrap="square" rtlCol="0">
            <a:spAutoFit/>
          </a:bodyPr>
          <a:lstStyle/>
          <a:p>
            <a:r>
              <a:rPr kumimoji="1" lang="en-US" altLang="ja-JP" sz="1400" dirty="0" smtClean="0"/>
              <a:t>a</a:t>
            </a:r>
            <a:r>
              <a:rPr kumimoji="1" lang="ja-JP" altLang="en-US" sz="1400" dirty="0" smtClean="0"/>
              <a:t>⇔</a:t>
            </a:r>
            <a:r>
              <a:rPr lang="en-US" altLang="ja-JP" sz="1400" dirty="0" err="1" smtClean="0"/>
              <a:t>x,y</a:t>
            </a:r>
            <a:endParaRPr kumimoji="1" lang="ja-JP" altLang="en-US" sz="1400" dirty="0"/>
          </a:p>
        </p:txBody>
      </p:sp>
      <p:sp>
        <p:nvSpPr>
          <p:cNvPr id="22" name="テキスト ボックス 21"/>
          <p:cNvSpPr txBox="1"/>
          <p:nvPr/>
        </p:nvSpPr>
        <p:spPr>
          <a:xfrm>
            <a:off x="6804248" y="4077072"/>
            <a:ext cx="1296144" cy="369332"/>
          </a:xfrm>
          <a:prstGeom prst="rect">
            <a:avLst/>
          </a:prstGeom>
          <a:noFill/>
        </p:spPr>
        <p:txBody>
          <a:bodyPr wrap="square" rtlCol="0">
            <a:spAutoFit/>
          </a:bodyPr>
          <a:lstStyle/>
          <a:p>
            <a:r>
              <a:rPr lang="ja-JP" altLang="en-US" b="1" dirty="0" smtClean="0"/>
              <a:t>完全一致</a:t>
            </a:r>
            <a:endParaRPr kumimoji="1" lang="ja-JP" altLang="en-US" b="1" dirty="0"/>
          </a:p>
        </p:txBody>
      </p:sp>
      <p:sp>
        <p:nvSpPr>
          <p:cNvPr id="23" name="テキスト ボックス 22"/>
          <p:cNvSpPr txBox="1"/>
          <p:nvPr/>
        </p:nvSpPr>
        <p:spPr>
          <a:xfrm>
            <a:off x="6804248" y="4725144"/>
            <a:ext cx="1296144" cy="369332"/>
          </a:xfrm>
          <a:prstGeom prst="rect">
            <a:avLst/>
          </a:prstGeom>
          <a:noFill/>
        </p:spPr>
        <p:txBody>
          <a:bodyPr wrap="square" rtlCol="0">
            <a:spAutoFit/>
          </a:bodyPr>
          <a:lstStyle/>
          <a:p>
            <a:r>
              <a:rPr lang="ja-JP" altLang="en-US" b="1" dirty="0" smtClean="0"/>
              <a:t>１対１対応</a:t>
            </a:r>
            <a:endParaRPr kumimoji="1" lang="ja-JP" altLang="en-US" b="1" dirty="0"/>
          </a:p>
        </p:txBody>
      </p:sp>
      <p:sp>
        <p:nvSpPr>
          <p:cNvPr id="24" name="テキスト ボックス 23"/>
          <p:cNvSpPr txBox="1"/>
          <p:nvPr/>
        </p:nvSpPr>
        <p:spPr>
          <a:xfrm>
            <a:off x="6804248" y="5517232"/>
            <a:ext cx="1296144" cy="369332"/>
          </a:xfrm>
          <a:prstGeom prst="rect">
            <a:avLst/>
          </a:prstGeom>
          <a:noFill/>
        </p:spPr>
        <p:txBody>
          <a:bodyPr wrap="square" rtlCol="0">
            <a:spAutoFit/>
          </a:bodyPr>
          <a:lstStyle/>
          <a:p>
            <a:r>
              <a:rPr lang="en-US" altLang="ja-JP" b="1" dirty="0" smtClean="0"/>
              <a:t>N</a:t>
            </a:r>
            <a:r>
              <a:rPr lang="ja-JP" altLang="en-US" b="1" dirty="0" smtClean="0"/>
              <a:t>対</a:t>
            </a:r>
            <a:r>
              <a:rPr lang="en-US" altLang="ja-JP" b="1" dirty="0" smtClean="0"/>
              <a:t>N</a:t>
            </a:r>
            <a:r>
              <a:rPr lang="ja-JP" altLang="en-US" b="1" dirty="0" smtClean="0"/>
              <a:t>対応</a:t>
            </a:r>
            <a:endParaRPr kumimoji="1" lang="ja-JP" altLang="en-US"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3</a:t>
            </a:r>
            <a:r>
              <a:rPr lang="ja-JP" altLang="en-US" dirty="0" err="1" smtClean="0"/>
              <a:t>．</a:t>
            </a:r>
            <a:r>
              <a:rPr lang="ja-JP" altLang="en-US" dirty="0" smtClean="0"/>
              <a:t>識別子の</a:t>
            </a:r>
            <a:r>
              <a:rPr lang="ja-JP" altLang="en-US" dirty="0"/>
              <a:t>対応</a:t>
            </a:r>
            <a:r>
              <a:rPr kumimoji="1" lang="ja-JP" altLang="en-US" dirty="0" smtClean="0"/>
              <a:t>関係表の作成</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18</a:t>
            </a:fld>
            <a:endParaRPr kumimoji="1" lang="ja-JP" altLang="en-US"/>
          </a:p>
        </p:txBody>
      </p:sp>
      <p:sp>
        <p:nvSpPr>
          <p:cNvPr id="4" name="コンテンツ プレースホルダ 3"/>
          <p:cNvSpPr>
            <a:spLocks noGrp="1"/>
          </p:cNvSpPr>
          <p:nvPr>
            <p:ph sz="quarter" idx="1"/>
          </p:nvPr>
        </p:nvSpPr>
        <p:spPr/>
        <p:txBody>
          <a:bodyPr>
            <a:normAutofit/>
          </a:bodyPr>
          <a:lstStyle/>
          <a:p>
            <a:r>
              <a:rPr kumimoji="1" lang="ja-JP" altLang="en-US" dirty="0" smtClean="0"/>
              <a:t>クローン間で識別子名の比較を行い，対応関係表を作成する</a:t>
            </a:r>
            <a:endParaRPr kumimoji="1" lang="en-US" altLang="ja-JP" dirty="0" smtClean="0"/>
          </a:p>
          <a:p>
            <a:pPr marL="731520" lvl="1" indent="-457200">
              <a:buFont typeface="+mj-lt"/>
              <a:buAutoNum type="arabicPeriod"/>
            </a:pPr>
            <a:r>
              <a:rPr kumimoji="1" lang="ja-JP" altLang="en-US" dirty="0" smtClean="0"/>
              <a:t>クローンセット情報から，クローンの位置を取得</a:t>
            </a:r>
            <a:endParaRPr kumimoji="1" lang="en-US" altLang="ja-JP" dirty="0" smtClean="0"/>
          </a:p>
          <a:p>
            <a:pPr marL="731520" lvl="1" indent="-457200">
              <a:buFont typeface="+mj-lt"/>
              <a:buAutoNum type="arabicPeriod"/>
            </a:pPr>
            <a:r>
              <a:rPr lang="ja-JP" altLang="en-US" dirty="0" smtClean="0"/>
              <a:t>対応する位置の識別子をリストから抽出</a:t>
            </a:r>
            <a:endParaRPr lang="en-US" altLang="ja-JP" dirty="0" smtClean="0"/>
          </a:p>
          <a:p>
            <a:pPr marL="731520" lvl="1" indent="-457200">
              <a:buFont typeface="+mj-lt"/>
              <a:buAutoNum type="arabicPeriod"/>
            </a:pPr>
            <a:r>
              <a:rPr kumimoji="1" lang="ja-JP" altLang="en-US" dirty="0" smtClean="0"/>
              <a:t>抽出した識別子名を上から順に比較</a:t>
            </a:r>
            <a:endParaRPr kumimoji="1" lang="en-US" altLang="ja-JP" dirty="0" smtClean="0"/>
          </a:p>
          <a:p>
            <a:pPr lvl="2"/>
            <a:r>
              <a:rPr lang="ja-JP" altLang="en-US" dirty="0" smtClean="0"/>
              <a:t>識別子数が等しいことは保証されている</a:t>
            </a:r>
            <a:endParaRPr kumimoji="1" lang="en-US" altLang="ja-JP" dirty="0" smtClean="0"/>
          </a:p>
          <a:p>
            <a:pPr marL="0" indent="0">
              <a:buNone/>
            </a:pPr>
            <a:endParaRPr kumimoji="1" lang="en-US" altLang="ja-JP" dirty="0" smtClean="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例）対応関係表の作成</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19</a:t>
            </a:fld>
            <a:endParaRPr kumimoji="1" lang="ja-JP" altLang="en-US"/>
          </a:p>
        </p:txBody>
      </p:sp>
      <p:sp>
        <p:nvSpPr>
          <p:cNvPr id="5" name="メモ 4"/>
          <p:cNvSpPr/>
          <p:nvPr/>
        </p:nvSpPr>
        <p:spPr>
          <a:xfrm>
            <a:off x="887203" y="1638517"/>
            <a:ext cx="2016224" cy="1646467"/>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メモ 6"/>
          <p:cNvSpPr/>
          <p:nvPr/>
        </p:nvSpPr>
        <p:spPr>
          <a:xfrm>
            <a:off x="3710323" y="1672932"/>
            <a:ext cx="1869789" cy="161205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メモ 7"/>
          <p:cNvSpPr/>
          <p:nvPr/>
        </p:nvSpPr>
        <p:spPr>
          <a:xfrm>
            <a:off x="6372200" y="1646217"/>
            <a:ext cx="1822932" cy="1638768"/>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971600" y="1688290"/>
            <a:ext cx="1800200" cy="1323439"/>
          </a:xfrm>
          <a:prstGeom prst="rect">
            <a:avLst/>
          </a:prstGeom>
          <a:noFill/>
        </p:spPr>
        <p:txBody>
          <a:bodyPr wrap="square" rtlCol="0">
            <a:spAutoFit/>
          </a:bodyPr>
          <a:lstStyle/>
          <a:p>
            <a:endParaRPr lang="en-US" altLang="ja-JP" sz="2000" dirty="0" smtClean="0"/>
          </a:p>
          <a:p>
            <a:r>
              <a:rPr lang="en-US" altLang="ja-JP" sz="2000" dirty="0" smtClean="0"/>
              <a:t>A=1;</a:t>
            </a:r>
          </a:p>
          <a:p>
            <a:r>
              <a:rPr lang="en-US" altLang="ja-JP" sz="2000" dirty="0" smtClean="0"/>
              <a:t>B=B+A;</a:t>
            </a:r>
          </a:p>
          <a:p>
            <a:endParaRPr kumimoji="1" lang="en-US" altLang="ja-JP" sz="2000" dirty="0" smtClean="0"/>
          </a:p>
        </p:txBody>
      </p:sp>
      <p:cxnSp>
        <p:nvCxnSpPr>
          <p:cNvPr id="28" name="直線矢印コネクタ 27"/>
          <p:cNvCxnSpPr/>
          <p:nvPr/>
        </p:nvCxnSpPr>
        <p:spPr>
          <a:xfrm>
            <a:off x="2924103" y="2752185"/>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5580112" y="2758551"/>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a:off x="3745117" y="1688290"/>
            <a:ext cx="1800200" cy="1323439"/>
          </a:xfrm>
          <a:prstGeom prst="rect">
            <a:avLst/>
          </a:prstGeom>
          <a:noFill/>
        </p:spPr>
        <p:txBody>
          <a:bodyPr wrap="square" rtlCol="0">
            <a:spAutoFit/>
          </a:bodyPr>
          <a:lstStyle/>
          <a:p>
            <a:endParaRPr lang="en-US" altLang="ja-JP" sz="2000" dirty="0" smtClean="0"/>
          </a:p>
          <a:p>
            <a:r>
              <a:rPr lang="en-US" altLang="ja-JP" sz="2000" dirty="0" smtClean="0"/>
              <a:t>D=1;</a:t>
            </a:r>
          </a:p>
          <a:p>
            <a:r>
              <a:rPr lang="en-US" altLang="ja-JP" sz="2000" dirty="0" smtClean="0"/>
              <a:t>E=E+D;</a:t>
            </a:r>
          </a:p>
          <a:p>
            <a:endParaRPr kumimoji="1" lang="en-US" altLang="ja-JP" sz="2000" dirty="0" smtClean="0"/>
          </a:p>
        </p:txBody>
      </p:sp>
      <p:sp>
        <p:nvSpPr>
          <p:cNvPr id="48" name="テキスト ボックス 47"/>
          <p:cNvSpPr txBox="1"/>
          <p:nvPr/>
        </p:nvSpPr>
        <p:spPr>
          <a:xfrm>
            <a:off x="6372200" y="1688290"/>
            <a:ext cx="1800200" cy="1323439"/>
          </a:xfrm>
          <a:prstGeom prst="rect">
            <a:avLst/>
          </a:prstGeom>
          <a:noFill/>
        </p:spPr>
        <p:txBody>
          <a:bodyPr wrap="square" rtlCol="0">
            <a:spAutoFit/>
          </a:bodyPr>
          <a:lstStyle/>
          <a:p>
            <a:endParaRPr lang="en-US" altLang="ja-JP" sz="2000" dirty="0" smtClean="0"/>
          </a:p>
          <a:p>
            <a:r>
              <a:rPr lang="en-US" altLang="ja-JP" sz="2000" dirty="0" smtClean="0"/>
              <a:t>H=1;</a:t>
            </a:r>
          </a:p>
          <a:p>
            <a:r>
              <a:rPr lang="en-US" altLang="ja-JP" sz="2000" dirty="0" smtClean="0"/>
              <a:t>Y=Z+H;</a:t>
            </a:r>
          </a:p>
          <a:p>
            <a:endParaRPr kumimoji="1" lang="en-US" altLang="ja-JP" sz="2000" dirty="0" smtClean="0"/>
          </a:p>
        </p:txBody>
      </p:sp>
      <p:sp>
        <p:nvSpPr>
          <p:cNvPr id="15" name="テキスト ボックス 14"/>
          <p:cNvSpPr txBox="1"/>
          <p:nvPr/>
        </p:nvSpPr>
        <p:spPr>
          <a:xfrm>
            <a:off x="1400032" y="3632058"/>
            <a:ext cx="1206163" cy="369332"/>
          </a:xfrm>
          <a:prstGeom prst="rect">
            <a:avLst/>
          </a:prstGeom>
          <a:noFill/>
        </p:spPr>
        <p:txBody>
          <a:bodyPr wrap="square" rtlCol="0">
            <a:spAutoFit/>
          </a:bodyPr>
          <a:lstStyle/>
          <a:p>
            <a:r>
              <a:rPr lang="ja-JP" altLang="en-US" dirty="0" smtClean="0"/>
              <a:t>コード片</a:t>
            </a:r>
            <a:r>
              <a:rPr lang="en-US" altLang="ja-JP" dirty="0" smtClean="0"/>
              <a:t>1</a:t>
            </a:r>
            <a:endParaRPr kumimoji="1" lang="ja-JP" altLang="en-US" dirty="0"/>
          </a:p>
        </p:txBody>
      </p:sp>
      <p:sp>
        <p:nvSpPr>
          <p:cNvPr id="49" name="テキスト ボックス 48"/>
          <p:cNvSpPr txBox="1"/>
          <p:nvPr/>
        </p:nvSpPr>
        <p:spPr>
          <a:xfrm>
            <a:off x="3995936" y="3630228"/>
            <a:ext cx="1206163" cy="369332"/>
          </a:xfrm>
          <a:prstGeom prst="rect">
            <a:avLst/>
          </a:prstGeom>
          <a:noFill/>
        </p:spPr>
        <p:txBody>
          <a:bodyPr wrap="square" rtlCol="0">
            <a:spAutoFit/>
          </a:bodyPr>
          <a:lstStyle/>
          <a:p>
            <a:r>
              <a:rPr lang="ja-JP" altLang="en-US" dirty="0" smtClean="0"/>
              <a:t>コード片</a:t>
            </a:r>
            <a:r>
              <a:rPr lang="en-US" altLang="ja-JP" dirty="0" smtClean="0"/>
              <a:t>2</a:t>
            </a:r>
            <a:endParaRPr kumimoji="1" lang="ja-JP" altLang="en-US" dirty="0"/>
          </a:p>
        </p:txBody>
      </p:sp>
      <p:sp>
        <p:nvSpPr>
          <p:cNvPr id="50" name="テキスト ボックス 49"/>
          <p:cNvSpPr txBox="1"/>
          <p:nvPr/>
        </p:nvSpPr>
        <p:spPr>
          <a:xfrm>
            <a:off x="6588224" y="3630228"/>
            <a:ext cx="1206163" cy="369332"/>
          </a:xfrm>
          <a:prstGeom prst="rect">
            <a:avLst/>
          </a:prstGeom>
          <a:noFill/>
        </p:spPr>
        <p:txBody>
          <a:bodyPr wrap="square" rtlCol="0">
            <a:spAutoFit/>
          </a:bodyPr>
          <a:lstStyle/>
          <a:p>
            <a:r>
              <a:rPr lang="ja-JP" altLang="en-US" dirty="0" smtClean="0"/>
              <a:t>コード片</a:t>
            </a:r>
            <a:r>
              <a:rPr lang="en-US" altLang="ja-JP" dirty="0"/>
              <a:t>3</a:t>
            </a:r>
            <a:endParaRPr kumimoji="1" lang="ja-JP" altLang="en-US" dirty="0"/>
          </a:p>
        </p:txBody>
      </p:sp>
      <p:sp>
        <p:nvSpPr>
          <p:cNvPr id="25" name="円/楕円 24"/>
          <p:cNvSpPr/>
          <p:nvPr/>
        </p:nvSpPr>
        <p:spPr>
          <a:xfrm>
            <a:off x="1283034"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1" name="円/楕円 50"/>
          <p:cNvSpPr/>
          <p:nvPr/>
        </p:nvSpPr>
        <p:spPr>
          <a:xfrm>
            <a:off x="3867094"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円/楕円 51"/>
          <p:cNvSpPr/>
          <p:nvPr/>
        </p:nvSpPr>
        <p:spPr>
          <a:xfrm>
            <a:off x="6471225"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0" name="コンテンツ プレースホルダー 5"/>
          <p:cNvGraphicFramePr>
            <a:graphicFrameLocks/>
          </p:cNvGraphicFramePr>
          <p:nvPr>
            <p:extLst>
              <p:ext uri="{D42A27DB-BD31-4B8C-83A1-F6EECF244321}">
                <p14:modId xmlns:p14="http://schemas.microsoft.com/office/powerpoint/2010/main" val="1568500356"/>
              </p:ext>
            </p:extLst>
          </p:nvPr>
        </p:nvGraphicFramePr>
        <p:xfrm>
          <a:off x="472374" y="4293096"/>
          <a:ext cx="8229600" cy="1478280"/>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298832">
                <a:tc>
                  <a:txBody>
                    <a:bodyPr/>
                    <a:lstStyle/>
                    <a:p>
                      <a:r>
                        <a:rPr kumimoji="1" lang="ja-JP" altLang="en-US" dirty="0" smtClean="0"/>
                        <a:t>コード片</a:t>
                      </a:r>
                      <a:r>
                        <a:rPr kumimoji="1" lang="en-US" altLang="ja-JP" dirty="0" smtClean="0"/>
                        <a:t>1</a:t>
                      </a:r>
                      <a:endParaRPr kumimoji="1" lang="ja-JP" altLang="en-US" dirty="0"/>
                    </a:p>
                  </a:txBody>
                  <a:tcPr/>
                </a:tc>
                <a:tc>
                  <a:txBody>
                    <a:bodyPr/>
                    <a:lstStyle/>
                    <a:p>
                      <a:r>
                        <a:rPr kumimoji="1" lang="ja-JP" altLang="en-US" dirty="0" smtClean="0"/>
                        <a:t>コード片</a:t>
                      </a:r>
                      <a:r>
                        <a:rPr kumimoji="1" lang="en-US" altLang="ja-JP" dirty="0" smtClean="0"/>
                        <a:t>2</a:t>
                      </a:r>
                      <a:endParaRPr kumimoji="1" lang="ja-JP" altLang="en-US" dirty="0"/>
                    </a:p>
                  </a:txBody>
                  <a:tcPr/>
                </a:tc>
                <a:tc>
                  <a:txBody>
                    <a:bodyPr/>
                    <a:lstStyle/>
                    <a:p>
                      <a:r>
                        <a:rPr kumimoji="1" lang="ja-JP" altLang="en-US" dirty="0" smtClean="0"/>
                        <a:t>コード片</a:t>
                      </a:r>
                      <a:r>
                        <a:rPr kumimoji="1" lang="en-US" altLang="ja-JP" dirty="0" smtClean="0"/>
                        <a:t>3</a:t>
                      </a:r>
                      <a:endParaRPr kumimoji="1" lang="ja-JP" altLang="en-US" dirty="0"/>
                    </a:p>
                  </a:txBody>
                  <a:tcPr/>
                </a:tc>
                <a:tc>
                  <a:txBody>
                    <a:bodyPr/>
                    <a:lstStyle/>
                    <a:p>
                      <a:r>
                        <a:rPr kumimoji="1" lang="ja-JP" altLang="en-US" dirty="0" smtClean="0"/>
                        <a:t>種類</a:t>
                      </a:r>
                      <a:endParaRPr kumimoji="1" lang="ja-JP" altLang="en-US" dirty="0"/>
                    </a:p>
                  </a:txBody>
                  <a:tcPr/>
                </a:tc>
                <a:tc>
                  <a:txBody>
                    <a:bodyPr/>
                    <a:lstStyle/>
                    <a:p>
                      <a:r>
                        <a:rPr kumimoji="1" lang="en-US" altLang="ja-JP" dirty="0" smtClean="0"/>
                        <a:t>1</a:t>
                      </a:r>
                      <a:r>
                        <a:rPr kumimoji="1" lang="ja-JP" altLang="en-US" dirty="0" smtClean="0"/>
                        <a:t>対</a:t>
                      </a:r>
                      <a:r>
                        <a:rPr kumimoji="1" lang="en-US" altLang="ja-JP" dirty="0" smtClean="0"/>
                        <a:t>1</a:t>
                      </a:r>
                      <a:r>
                        <a:rPr kumimoji="1" lang="ja-JP" altLang="en-US" dirty="0" smtClean="0"/>
                        <a:t>対応</a:t>
                      </a:r>
                      <a:endParaRPr kumimoji="1" lang="ja-JP" altLang="en-US" dirty="0"/>
                    </a:p>
                  </a:txBody>
                  <a:tcPr/>
                </a:tc>
                <a:tc>
                  <a:txBody>
                    <a:bodyPr/>
                    <a:lstStyle/>
                    <a:p>
                      <a:r>
                        <a:rPr kumimoji="1" lang="ja-JP" altLang="en-US" dirty="0" smtClean="0"/>
                        <a:t>完全一致</a:t>
                      </a:r>
                      <a:endParaRPr kumimoji="1" lang="ja-JP" altLang="en-US" dirty="0"/>
                    </a:p>
                  </a:txBody>
                  <a:tcPr/>
                </a:tc>
              </a:tr>
              <a:tr h="370840">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370840">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370840">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bl>
          </a:graphicData>
        </a:graphic>
      </p:graphicFrame>
    </p:spTree>
    <p:extLst>
      <p:ext uri="{BB962C8B-B14F-4D97-AF65-F5344CB8AC3E}">
        <p14:creationId xmlns:p14="http://schemas.microsoft.com/office/powerpoint/2010/main" val="5706065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概要</a:t>
            </a:r>
            <a:r>
              <a:rPr kumimoji="1" lang="en-US" altLang="ja-JP" dirty="0" smtClean="0"/>
              <a:t>	</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2</a:t>
            </a:fld>
            <a:endParaRPr kumimoji="1" lang="ja-JP" altLang="en-US"/>
          </a:p>
        </p:txBody>
      </p:sp>
      <p:sp>
        <p:nvSpPr>
          <p:cNvPr id="4" name="コンテンツ プレースホルダ 3"/>
          <p:cNvSpPr>
            <a:spLocks noGrp="1"/>
          </p:cNvSpPr>
          <p:nvPr>
            <p:ph sz="quarter" idx="1"/>
          </p:nvPr>
        </p:nvSpPr>
        <p:spPr/>
        <p:txBody>
          <a:bodyPr/>
          <a:lstStyle/>
          <a:p>
            <a:r>
              <a:rPr kumimoji="1" lang="ja-JP" altLang="en-US" dirty="0" smtClean="0"/>
              <a:t>ソフトウェアの保守コストを抑えるためコードクローンを集約することが提案されている</a:t>
            </a:r>
            <a:endParaRPr kumimoji="1" lang="en-US" altLang="ja-JP" dirty="0" smtClean="0"/>
          </a:p>
          <a:p>
            <a:r>
              <a:rPr lang="ja-JP" altLang="en-US" dirty="0" smtClean="0"/>
              <a:t>全てのコードクローンが集約できるわけではない</a:t>
            </a:r>
            <a:endParaRPr lang="en-US" altLang="ja-JP" dirty="0" smtClean="0"/>
          </a:p>
          <a:p>
            <a:r>
              <a:rPr kumimoji="1" lang="ja-JP" altLang="en-US" dirty="0" smtClean="0"/>
              <a:t>集約の期待されるクローン</a:t>
            </a:r>
            <a:r>
              <a:rPr lang="ja-JP" altLang="en-US" dirty="0" smtClean="0"/>
              <a:t>，</a:t>
            </a:r>
            <a:r>
              <a:rPr kumimoji="1" lang="ja-JP" altLang="en-US" dirty="0" smtClean="0"/>
              <a:t>困難なクローンの割合を調査する</a:t>
            </a:r>
            <a:endParaRPr kumimoji="1" lang="en-US" altLang="ja-JP" dirty="0" smtClean="0"/>
          </a:p>
          <a:p>
            <a:r>
              <a:rPr lang="ja-JP" altLang="en-US" dirty="0" smtClean="0"/>
              <a:t>集約の期待されるクローンは全クローンの約</a:t>
            </a:r>
            <a:r>
              <a:rPr lang="en-US" altLang="ja-JP" dirty="0" smtClean="0"/>
              <a:t>4</a:t>
            </a:r>
            <a:r>
              <a:rPr lang="ja-JP" altLang="en-US" dirty="0" smtClean="0"/>
              <a:t>分の</a:t>
            </a:r>
            <a:r>
              <a:rPr lang="en-US" altLang="ja-JP" dirty="0" smtClean="0"/>
              <a:t>1</a:t>
            </a:r>
            <a:r>
              <a:rPr lang="ja-JP" altLang="en-US" dirty="0" smtClean="0"/>
              <a:t>程度であることがわかった</a:t>
            </a:r>
            <a:endParaRPr kumimoji="1" lang="ja-JP"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例</a:t>
            </a:r>
            <a:r>
              <a:rPr lang="ja-JP" altLang="en-US" dirty="0" smtClean="0"/>
              <a:t>）対応関係表の作成</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20</a:t>
            </a:fld>
            <a:endParaRPr kumimoji="1" lang="ja-JP" altLang="en-US"/>
          </a:p>
        </p:txBody>
      </p:sp>
      <p:sp>
        <p:nvSpPr>
          <p:cNvPr id="5" name="メモ 4"/>
          <p:cNvSpPr/>
          <p:nvPr/>
        </p:nvSpPr>
        <p:spPr>
          <a:xfrm>
            <a:off x="887203" y="1638517"/>
            <a:ext cx="2016224" cy="1646467"/>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メモ 6"/>
          <p:cNvSpPr/>
          <p:nvPr/>
        </p:nvSpPr>
        <p:spPr>
          <a:xfrm>
            <a:off x="3710323" y="1672932"/>
            <a:ext cx="1869789" cy="161205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メモ 7"/>
          <p:cNvSpPr/>
          <p:nvPr/>
        </p:nvSpPr>
        <p:spPr>
          <a:xfrm>
            <a:off x="6372200" y="1646217"/>
            <a:ext cx="1822932" cy="1638768"/>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971600" y="1688290"/>
            <a:ext cx="1800200" cy="1323439"/>
          </a:xfrm>
          <a:prstGeom prst="rect">
            <a:avLst/>
          </a:prstGeom>
          <a:noFill/>
        </p:spPr>
        <p:txBody>
          <a:bodyPr wrap="square" rtlCol="0">
            <a:spAutoFit/>
          </a:bodyPr>
          <a:lstStyle/>
          <a:p>
            <a:endParaRPr lang="en-US" altLang="ja-JP" sz="2000" dirty="0" smtClean="0"/>
          </a:p>
          <a:p>
            <a:r>
              <a:rPr lang="en-US" altLang="ja-JP" sz="2000" dirty="0" smtClean="0">
                <a:solidFill>
                  <a:srgbClr val="FF0000"/>
                </a:solidFill>
              </a:rPr>
              <a:t>A</a:t>
            </a:r>
            <a:r>
              <a:rPr lang="en-US" altLang="ja-JP" sz="2000" dirty="0" smtClean="0"/>
              <a:t>=1;</a:t>
            </a:r>
          </a:p>
          <a:p>
            <a:r>
              <a:rPr lang="en-US" altLang="ja-JP" sz="2000" dirty="0" smtClean="0"/>
              <a:t>B=B+A;</a:t>
            </a:r>
          </a:p>
          <a:p>
            <a:endParaRPr kumimoji="1" lang="en-US" altLang="ja-JP" sz="2000" dirty="0" smtClean="0"/>
          </a:p>
        </p:txBody>
      </p:sp>
      <p:cxnSp>
        <p:nvCxnSpPr>
          <p:cNvPr id="28" name="直線矢印コネクタ 27"/>
          <p:cNvCxnSpPr/>
          <p:nvPr/>
        </p:nvCxnSpPr>
        <p:spPr>
          <a:xfrm>
            <a:off x="2924103" y="2752185"/>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5580112" y="2758551"/>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a:off x="3745117" y="1688290"/>
            <a:ext cx="1800200" cy="1323439"/>
          </a:xfrm>
          <a:prstGeom prst="rect">
            <a:avLst/>
          </a:prstGeom>
          <a:noFill/>
        </p:spPr>
        <p:txBody>
          <a:bodyPr wrap="square" rtlCol="0">
            <a:spAutoFit/>
          </a:bodyPr>
          <a:lstStyle/>
          <a:p>
            <a:endParaRPr lang="en-US" altLang="ja-JP" sz="2000" dirty="0" smtClean="0"/>
          </a:p>
          <a:p>
            <a:r>
              <a:rPr lang="en-US" altLang="ja-JP" sz="2000" dirty="0" smtClean="0">
                <a:solidFill>
                  <a:srgbClr val="FF0000"/>
                </a:solidFill>
              </a:rPr>
              <a:t>D</a:t>
            </a:r>
            <a:r>
              <a:rPr lang="en-US" altLang="ja-JP" sz="2000" dirty="0" smtClean="0"/>
              <a:t>=1;</a:t>
            </a:r>
          </a:p>
          <a:p>
            <a:r>
              <a:rPr lang="en-US" altLang="ja-JP" sz="2000" dirty="0" smtClean="0"/>
              <a:t>E=E+D;</a:t>
            </a:r>
          </a:p>
          <a:p>
            <a:endParaRPr kumimoji="1" lang="en-US" altLang="ja-JP" sz="2000" dirty="0" smtClean="0"/>
          </a:p>
        </p:txBody>
      </p:sp>
      <p:sp>
        <p:nvSpPr>
          <p:cNvPr id="48" name="テキスト ボックス 47"/>
          <p:cNvSpPr txBox="1"/>
          <p:nvPr/>
        </p:nvSpPr>
        <p:spPr>
          <a:xfrm>
            <a:off x="6372200" y="1688290"/>
            <a:ext cx="1800200" cy="1323439"/>
          </a:xfrm>
          <a:prstGeom prst="rect">
            <a:avLst/>
          </a:prstGeom>
          <a:noFill/>
        </p:spPr>
        <p:txBody>
          <a:bodyPr wrap="square" rtlCol="0">
            <a:spAutoFit/>
          </a:bodyPr>
          <a:lstStyle/>
          <a:p>
            <a:endParaRPr lang="en-US" altLang="ja-JP" sz="2000" dirty="0" smtClean="0"/>
          </a:p>
          <a:p>
            <a:r>
              <a:rPr lang="en-US" altLang="ja-JP" sz="2000" dirty="0" smtClean="0">
                <a:solidFill>
                  <a:srgbClr val="FF0000"/>
                </a:solidFill>
              </a:rPr>
              <a:t>H</a:t>
            </a:r>
            <a:r>
              <a:rPr lang="en-US" altLang="ja-JP" sz="2000" dirty="0" smtClean="0"/>
              <a:t>=1;</a:t>
            </a:r>
          </a:p>
          <a:p>
            <a:r>
              <a:rPr lang="en-US" altLang="ja-JP" sz="2000" dirty="0" smtClean="0"/>
              <a:t>Y=Z+H;</a:t>
            </a:r>
          </a:p>
          <a:p>
            <a:endParaRPr kumimoji="1" lang="en-US" altLang="ja-JP" sz="2000" dirty="0" smtClean="0"/>
          </a:p>
        </p:txBody>
      </p:sp>
      <p:sp>
        <p:nvSpPr>
          <p:cNvPr id="15" name="テキスト ボックス 14"/>
          <p:cNvSpPr txBox="1"/>
          <p:nvPr/>
        </p:nvSpPr>
        <p:spPr>
          <a:xfrm>
            <a:off x="1400032" y="3632058"/>
            <a:ext cx="1206163" cy="369332"/>
          </a:xfrm>
          <a:prstGeom prst="rect">
            <a:avLst/>
          </a:prstGeom>
          <a:noFill/>
        </p:spPr>
        <p:txBody>
          <a:bodyPr wrap="square" rtlCol="0">
            <a:spAutoFit/>
          </a:bodyPr>
          <a:lstStyle/>
          <a:p>
            <a:r>
              <a:rPr lang="ja-JP" altLang="en-US" dirty="0" smtClean="0"/>
              <a:t>コード片</a:t>
            </a:r>
            <a:r>
              <a:rPr lang="en-US" altLang="ja-JP" dirty="0" smtClean="0"/>
              <a:t>1</a:t>
            </a:r>
            <a:endParaRPr kumimoji="1" lang="ja-JP" altLang="en-US" dirty="0"/>
          </a:p>
        </p:txBody>
      </p:sp>
      <p:sp>
        <p:nvSpPr>
          <p:cNvPr id="49" name="テキスト ボックス 48"/>
          <p:cNvSpPr txBox="1"/>
          <p:nvPr/>
        </p:nvSpPr>
        <p:spPr>
          <a:xfrm>
            <a:off x="3995936" y="3630228"/>
            <a:ext cx="1206163" cy="369332"/>
          </a:xfrm>
          <a:prstGeom prst="rect">
            <a:avLst/>
          </a:prstGeom>
          <a:noFill/>
        </p:spPr>
        <p:txBody>
          <a:bodyPr wrap="square" rtlCol="0">
            <a:spAutoFit/>
          </a:bodyPr>
          <a:lstStyle/>
          <a:p>
            <a:r>
              <a:rPr lang="ja-JP" altLang="en-US" dirty="0" smtClean="0"/>
              <a:t>コード片</a:t>
            </a:r>
            <a:r>
              <a:rPr lang="en-US" altLang="ja-JP" dirty="0" smtClean="0"/>
              <a:t>2</a:t>
            </a:r>
            <a:endParaRPr kumimoji="1" lang="ja-JP" altLang="en-US" dirty="0"/>
          </a:p>
        </p:txBody>
      </p:sp>
      <p:sp>
        <p:nvSpPr>
          <p:cNvPr id="50" name="テキスト ボックス 49"/>
          <p:cNvSpPr txBox="1"/>
          <p:nvPr/>
        </p:nvSpPr>
        <p:spPr>
          <a:xfrm>
            <a:off x="6588224" y="3630228"/>
            <a:ext cx="1206163" cy="369332"/>
          </a:xfrm>
          <a:prstGeom prst="rect">
            <a:avLst/>
          </a:prstGeom>
          <a:noFill/>
        </p:spPr>
        <p:txBody>
          <a:bodyPr wrap="square" rtlCol="0">
            <a:spAutoFit/>
          </a:bodyPr>
          <a:lstStyle/>
          <a:p>
            <a:r>
              <a:rPr lang="ja-JP" altLang="en-US" dirty="0" smtClean="0"/>
              <a:t>コード片</a:t>
            </a:r>
            <a:r>
              <a:rPr lang="en-US" altLang="ja-JP" dirty="0"/>
              <a:t>3</a:t>
            </a:r>
            <a:endParaRPr kumimoji="1" lang="ja-JP" altLang="en-US" dirty="0"/>
          </a:p>
        </p:txBody>
      </p:sp>
      <p:sp>
        <p:nvSpPr>
          <p:cNvPr id="25" name="円/楕円 24"/>
          <p:cNvSpPr/>
          <p:nvPr/>
        </p:nvSpPr>
        <p:spPr>
          <a:xfrm>
            <a:off x="1283034"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1" name="円/楕円 50"/>
          <p:cNvSpPr/>
          <p:nvPr/>
        </p:nvSpPr>
        <p:spPr>
          <a:xfrm>
            <a:off x="3867094"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円/楕円 51"/>
          <p:cNvSpPr/>
          <p:nvPr/>
        </p:nvSpPr>
        <p:spPr>
          <a:xfrm>
            <a:off x="6471225"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0" name="コンテンツ プレースホルダー 5"/>
          <p:cNvGraphicFramePr>
            <a:graphicFrameLocks/>
          </p:cNvGraphicFramePr>
          <p:nvPr>
            <p:extLst>
              <p:ext uri="{D42A27DB-BD31-4B8C-83A1-F6EECF244321}">
                <p14:modId xmlns:p14="http://schemas.microsoft.com/office/powerpoint/2010/main" val="2821805626"/>
              </p:ext>
            </p:extLst>
          </p:nvPr>
        </p:nvGraphicFramePr>
        <p:xfrm>
          <a:off x="472374" y="4293096"/>
          <a:ext cx="8229600" cy="1478280"/>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298832">
                <a:tc>
                  <a:txBody>
                    <a:bodyPr/>
                    <a:lstStyle/>
                    <a:p>
                      <a:r>
                        <a:rPr kumimoji="1" lang="ja-JP" altLang="en-US" dirty="0" smtClean="0"/>
                        <a:t>コード片</a:t>
                      </a:r>
                      <a:r>
                        <a:rPr kumimoji="1" lang="en-US" altLang="ja-JP" dirty="0" smtClean="0"/>
                        <a:t>1</a:t>
                      </a:r>
                      <a:endParaRPr kumimoji="1" lang="ja-JP" altLang="en-US" dirty="0"/>
                    </a:p>
                  </a:txBody>
                  <a:tcPr/>
                </a:tc>
                <a:tc>
                  <a:txBody>
                    <a:bodyPr/>
                    <a:lstStyle/>
                    <a:p>
                      <a:r>
                        <a:rPr kumimoji="1" lang="ja-JP" altLang="en-US" dirty="0" smtClean="0"/>
                        <a:t>コード片</a:t>
                      </a:r>
                      <a:r>
                        <a:rPr kumimoji="1" lang="en-US" altLang="ja-JP" dirty="0" smtClean="0"/>
                        <a:t>2</a:t>
                      </a:r>
                      <a:endParaRPr kumimoji="1" lang="ja-JP" altLang="en-US" dirty="0"/>
                    </a:p>
                  </a:txBody>
                  <a:tcPr/>
                </a:tc>
                <a:tc>
                  <a:txBody>
                    <a:bodyPr/>
                    <a:lstStyle/>
                    <a:p>
                      <a:r>
                        <a:rPr kumimoji="1" lang="ja-JP" altLang="en-US" dirty="0" smtClean="0"/>
                        <a:t>コード片</a:t>
                      </a:r>
                      <a:r>
                        <a:rPr kumimoji="1" lang="en-US" altLang="ja-JP" dirty="0" smtClean="0"/>
                        <a:t>3</a:t>
                      </a:r>
                      <a:endParaRPr kumimoji="1" lang="ja-JP" altLang="en-US" dirty="0"/>
                    </a:p>
                  </a:txBody>
                  <a:tcPr/>
                </a:tc>
                <a:tc>
                  <a:txBody>
                    <a:bodyPr/>
                    <a:lstStyle/>
                    <a:p>
                      <a:r>
                        <a:rPr kumimoji="1" lang="ja-JP" altLang="en-US" dirty="0" smtClean="0"/>
                        <a:t>種類</a:t>
                      </a:r>
                      <a:endParaRPr kumimoji="1" lang="ja-JP" altLang="en-US" dirty="0"/>
                    </a:p>
                  </a:txBody>
                  <a:tcPr/>
                </a:tc>
                <a:tc>
                  <a:txBody>
                    <a:bodyPr/>
                    <a:lstStyle/>
                    <a:p>
                      <a:r>
                        <a:rPr kumimoji="1" lang="en-US" altLang="ja-JP" dirty="0" smtClean="0"/>
                        <a:t>1</a:t>
                      </a:r>
                      <a:r>
                        <a:rPr kumimoji="1" lang="ja-JP" altLang="en-US" dirty="0" smtClean="0"/>
                        <a:t>対</a:t>
                      </a:r>
                      <a:r>
                        <a:rPr kumimoji="1" lang="en-US" altLang="ja-JP" dirty="0" smtClean="0"/>
                        <a:t>1</a:t>
                      </a:r>
                      <a:r>
                        <a:rPr kumimoji="1" lang="ja-JP" altLang="en-US" dirty="0" smtClean="0"/>
                        <a:t>対応</a:t>
                      </a:r>
                      <a:endParaRPr kumimoji="1" lang="ja-JP" altLang="en-US" dirty="0"/>
                    </a:p>
                  </a:txBody>
                  <a:tcPr/>
                </a:tc>
                <a:tc>
                  <a:txBody>
                    <a:bodyPr/>
                    <a:lstStyle/>
                    <a:p>
                      <a:r>
                        <a:rPr kumimoji="1" lang="ja-JP" altLang="en-US" dirty="0" smtClean="0"/>
                        <a:t>完全一致</a:t>
                      </a:r>
                      <a:endParaRPr kumimoji="1" lang="ja-JP" altLang="en-US" dirty="0"/>
                    </a:p>
                  </a:txBody>
                  <a:tcPr/>
                </a:tc>
              </a:tr>
              <a:tr h="370840">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370840">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370840">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bl>
          </a:graphicData>
        </a:graphic>
      </p:graphicFrame>
    </p:spTree>
    <p:extLst>
      <p:ext uri="{BB962C8B-B14F-4D97-AF65-F5344CB8AC3E}">
        <p14:creationId xmlns:p14="http://schemas.microsoft.com/office/powerpoint/2010/main" val="5706065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例</a:t>
            </a:r>
            <a:r>
              <a:rPr lang="ja-JP" altLang="en-US" dirty="0" smtClean="0"/>
              <a:t>）対応関係表の作成</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21</a:t>
            </a:fld>
            <a:endParaRPr kumimoji="1" lang="ja-JP" altLang="en-US"/>
          </a:p>
        </p:txBody>
      </p:sp>
      <p:sp>
        <p:nvSpPr>
          <p:cNvPr id="5" name="メモ 4"/>
          <p:cNvSpPr/>
          <p:nvPr/>
        </p:nvSpPr>
        <p:spPr>
          <a:xfrm>
            <a:off x="887203" y="1638517"/>
            <a:ext cx="2016224" cy="1646467"/>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メモ 6"/>
          <p:cNvSpPr/>
          <p:nvPr/>
        </p:nvSpPr>
        <p:spPr>
          <a:xfrm>
            <a:off x="3710323" y="1672932"/>
            <a:ext cx="1869789" cy="161205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メモ 7"/>
          <p:cNvSpPr/>
          <p:nvPr/>
        </p:nvSpPr>
        <p:spPr>
          <a:xfrm>
            <a:off x="6372200" y="1646217"/>
            <a:ext cx="1822932" cy="1638768"/>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971600" y="1688290"/>
            <a:ext cx="1800200" cy="1323439"/>
          </a:xfrm>
          <a:prstGeom prst="rect">
            <a:avLst/>
          </a:prstGeom>
          <a:noFill/>
        </p:spPr>
        <p:txBody>
          <a:bodyPr wrap="square" rtlCol="0">
            <a:spAutoFit/>
          </a:bodyPr>
          <a:lstStyle/>
          <a:p>
            <a:endParaRPr lang="en-US" altLang="ja-JP" sz="2000" dirty="0" smtClean="0"/>
          </a:p>
          <a:p>
            <a:r>
              <a:rPr lang="en-US" altLang="ja-JP" sz="2000" dirty="0" smtClean="0">
                <a:solidFill>
                  <a:srgbClr val="FF0000"/>
                </a:solidFill>
              </a:rPr>
              <a:t>A</a:t>
            </a:r>
            <a:r>
              <a:rPr lang="en-US" altLang="ja-JP" sz="2000" dirty="0" smtClean="0"/>
              <a:t>=1;</a:t>
            </a:r>
          </a:p>
          <a:p>
            <a:r>
              <a:rPr lang="en-US" altLang="ja-JP" sz="2000" dirty="0" smtClean="0"/>
              <a:t>B=B+A;</a:t>
            </a:r>
          </a:p>
          <a:p>
            <a:endParaRPr kumimoji="1" lang="en-US" altLang="ja-JP" sz="2000" dirty="0" smtClean="0"/>
          </a:p>
        </p:txBody>
      </p:sp>
      <p:cxnSp>
        <p:nvCxnSpPr>
          <p:cNvPr id="28" name="直線矢印コネクタ 27"/>
          <p:cNvCxnSpPr/>
          <p:nvPr/>
        </p:nvCxnSpPr>
        <p:spPr>
          <a:xfrm>
            <a:off x="2924103" y="2752185"/>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5580112" y="2758551"/>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a:off x="3745117" y="1688290"/>
            <a:ext cx="1800200" cy="1323439"/>
          </a:xfrm>
          <a:prstGeom prst="rect">
            <a:avLst/>
          </a:prstGeom>
          <a:noFill/>
        </p:spPr>
        <p:txBody>
          <a:bodyPr wrap="square" rtlCol="0">
            <a:spAutoFit/>
          </a:bodyPr>
          <a:lstStyle/>
          <a:p>
            <a:endParaRPr lang="en-US" altLang="ja-JP" sz="2000" dirty="0" smtClean="0"/>
          </a:p>
          <a:p>
            <a:r>
              <a:rPr lang="en-US" altLang="ja-JP" sz="2000" dirty="0" smtClean="0">
                <a:solidFill>
                  <a:srgbClr val="FF0000"/>
                </a:solidFill>
              </a:rPr>
              <a:t>D</a:t>
            </a:r>
            <a:r>
              <a:rPr lang="en-US" altLang="ja-JP" sz="2000" dirty="0" smtClean="0"/>
              <a:t>=1;</a:t>
            </a:r>
          </a:p>
          <a:p>
            <a:r>
              <a:rPr lang="en-US" altLang="ja-JP" sz="2000" dirty="0" smtClean="0"/>
              <a:t>E=E+D;</a:t>
            </a:r>
          </a:p>
          <a:p>
            <a:endParaRPr kumimoji="1" lang="en-US" altLang="ja-JP" sz="2000" dirty="0" smtClean="0"/>
          </a:p>
        </p:txBody>
      </p:sp>
      <p:sp>
        <p:nvSpPr>
          <p:cNvPr id="48" name="テキスト ボックス 47"/>
          <p:cNvSpPr txBox="1"/>
          <p:nvPr/>
        </p:nvSpPr>
        <p:spPr>
          <a:xfrm>
            <a:off x="6372200" y="1688290"/>
            <a:ext cx="1800200" cy="1323439"/>
          </a:xfrm>
          <a:prstGeom prst="rect">
            <a:avLst/>
          </a:prstGeom>
          <a:noFill/>
        </p:spPr>
        <p:txBody>
          <a:bodyPr wrap="square" rtlCol="0">
            <a:spAutoFit/>
          </a:bodyPr>
          <a:lstStyle/>
          <a:p>
            <a:endParaRPr lang="en-US" altLang="ja-JP" sz="2000" dirty="0" smtClean="0"/>
          </a:p>
          <a:p>
            <a:r>
              <a:rPr lang="en-US" altLang="ja-JP" sz="2000" dirty="0" smtClean="0">
                <a:solidFill>
                  <a:srgbClr val="FF0000"/>
                </a:solidFill>
              </a:rPr>
              <a:t>H</a:t>
            </a:r>
            <a:r>
              <a:rPr lang="en-US" altLang="ja-JP" sz="2000" dirty="0" smtClean="0"/>
              <a:t>=1;</a:t>
            </a:r>
          </a:p>
          <a:p>
            <a:r>
              <a:rPr lang="en-US" altLang="ja-JP" sz="2000" dirty="0" smtClean="0"/>
              <a:t>Y=Z+H;</a:t>
            </a:r>
          </a:p>
          <a:p>
            <a:endParaRPr kumimoji="1" lang="en-US" altLang="ja-JP" sz="2000" dirty="0" smtClean="0"/>
          </a:p>
        </p:txBody>
      </p:sp>
      <p:sp>
        <p:nvSpPr>
          <p:cNvPr id="15" name="テキスト ボックス 14"/>
          <p:cNvSpPr txBox="1"/>
          <p:nvPr/>
        </p:nvSpPr>
        <p:spPr>
          <a:xfrm>
            <a:off x="1400032" y="3632058"/>
            <a:ext cx="1206163" cy="369332"/>
          </a:xfrm>
          <a:prstGeom prst="rect">
            <a:avLst/>
          </a:prstGeom>
          <a:noFill/>
        </p:spPr>
        <p:txBody>
          <a:bodyPr wrap="square" rtlCol="0">
            <a:spAutoFit/>
          </a:bodyPr>
          <a:lstStyle/>
          <a:p>
            <a:r>
              <a:rPr lang="ja-JP" altLang="en-US" dirty="0" smtClean="0"/>
              <a:t>コード片</a:t>
            </a:r>
            <a:r>
              <a:rPr lang="en-US" altLang="ja-JP" dirty="0" smtClean="0"/>
              <a:t>1</a:t>
            </a:r>
            <a:endParaRPr kumimoji="1" lang="ja-JP" altLang="en-US" dirty="0"/>
          </a:p>
        </p:txBody>
      </p:sp>
      <p:sp>
        <p:nvSpPr>
          <p:cNvPr id="49" name="テキスト ボックス 48"/>
          <p:cNvSpPr txBox="1"/>
          <p:nvPr/>
        </p:nvSpPr>
        <p:spPr>
          <a:xfrm>
            <a:off x="3995936" y="3630228"/>
            <a:ext cx="1206163" cy="369332"/>
          </a:xfrm>
          <a:prstGeom prst="rect">
            <a:avLst/>
          </a:prstGeom>
          <a:noFill/>
        </p:spPr>
        <p:txBody>
          <a:bodyPr wrap="square" rtlCol="0">
            <a:spAutoFit/>
          </a:bodyPr>
          <a:lstStyle/>
          <a:p>
            <a:r>
              <a:rPr lang="ja-JP" altLang="en-US" dirty="0" smtClean="0"/>
              <a:t>コード片</a:t>
            </a:r>
            <a:r>
              <a:rPr lang="en-US" altLang="ja-JP" dirty="0" smtClean="0"/>
              <a:t>2</a:t>
            </a:r>
            <a:endParaRPr kumimoji="1" lang="ja-JP" altLang="en-US" dirty="0"/>
          </a:p>
        </p:txBody>
      </p:sp>
      <p:sp>
        <p:nvSpPr>
          <p:cNvPr id="50" name="テキスト ボックス 49"/>
          <p:cNvSpPr txBox="1"/>
          <p:nvPr/>
        </p:nvSpPr>
        <p:spPr>
          <a:xfrm>
            <a:off x="6588224" y="3630228"/>
            <a:ext cx="1206163" cy="369332"/>
          </a:xfrm>
          <a:prstGeom prst="rect">
            <a:avLst/>
          </a:prstGeom>
          <a:noFill/>
        </p:spPr>
        <p:txBody>
          <a:bodyPr wrap="square" rtlCol="0">
            <a:spAutoFit/>
          </a:bodyPr>
          <a:lstStyle/>
          <a:p>
            <a:r>
              <a:rPr lang="ja-JP" altLang="en-US" dirty="0" smtClean="0"/>
              <a:t>コード片</a:t>
            </a:r>
            <a:r>
              <a:rPr lang="en-US" altLang="ja-JP" dirty="0"/>
              <a:t>3</a:t>
            </a:r>
            <a:endParaRPr kumimoji="1" lang="ja-JP" altLang="en-US" dirty="0"/>
          </a:p>
        </p:txBody>
      </p:sp>
      <p:sp>
        <p:nvSpPr>
          <p:cNvPr id="25" name="円/楕円 24"/>
          <p:cNvSpPr/>
          <p:nvPr/>
        </p:nvSpPr>
        <p:spPr>
          <a:xfrm>
            <a:off x="1283034"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1" name="円/楕円 50"/>
          <p:cNvSpPr/>
          <p:nvPr/>
        </p:nvSpPr>
        <p:spPr>
          <a:xfrm>
            <a:off x="3867094"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円/楕円 51"/>
          <p:cNvSpPr/>
          <p:nvPr/>
        </p:nvSpPr>
        <p:spPr>
          <a:xfrm>
            <a:off x="6471225"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0" name="コンテンツ プレースホルダー 5"/>
          <p:cNvGraphicFramePr>
            <a:graphicFrameLocks/>
          </p:cNvGraphicFramePr>
          <p:nvPr>
            <p:extLst>
              <p:ext uri="{D42A27DB-BD31-4B8C-83A1-F6EECF244321}">
                <p14:modId xmlns:p14="http://schemas.microsoft.com/office/powerpoint/2010/main" val="1155416544"/>
              </p:ext>
            </p:extLst>
          </p:nvPr>
        </p:nvGraphicFramePr>
        <p:xfrm>
          <a:off x="472374" y="4293096"/>
          <a:ext cx="8229600" cy="1478280"/>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298832">
                <a:tc>
                  <a:txBody>
                    <a:bodyPr/>
                    <a:lstStyle/>
                    <a:p>
                      <a:r>
                        <a:rPr kumimoji="1" lang="ja-JP" altLang="en-US" dirty="0" smtClean="0"/>
                        <a:t>コード片</a:t>
                      </a:r>
                      <a:r>
                        <a:rPr kumimoji="1" lang="en-US" altLang="ja-JP" dirty="0" smtClean="0"/>
                        <a:t>1</a:t>
                      </a:r>
                      <a:endParaRPr kumimoji="1" lang="ja-JP" altLang="en-US" dirty="0"/>
                    </a:p>
                  </a:txBody>
                  <a:tcPr/>
                </a:tc>
                <a:tc>
                  <a:txBody>
                    <a:bodyPr/>
                    <a:lstStyle/>
                    <a:p>
                      <a:r>
                        <a:rPr kumimoji="1" lang="ja-JP" altLang="en-US" dirty="0" smtClean="0"/>
                        <a:t>コード片</a:t>
                      </a:r>
                      <a:r>
                        <a:rPr kumimoji="1" lang="en-US" altLang="ja-JP" dirty="0" smtClean="0"/>
                        <a:t>2</a:t>
                      </a:r>
                      <a:endParaRPr kumimoji="1" lang="ja-JP" altLang="en-US" dirty="0"/>
                    </a:p>
                  </a:txBody>
                  <a:tcPr/>
                </a:tc>
                <a:tc>
                  <a:txBody>
                    <a:bodyPr/>
                    <a:lstStyle/>
                    <a:p>
                      <a:r>
                        <a:rPr kumimoji="1" lang="ja-JP" altLang="en-US" dirty="0" smtClean="0"/>
                        <a:t>コード片</a:t>
                      </a:r>
                      <a:r>
                        <a:rPr kumimoji="1" lang="en-US" altLang="ja-JP" dirty="0" smtClean="0"/>
                        <a:t>3</a:t>
                      </a:r>
                      <a:endParaRPr kumimoji="1" lang="ja-JP" altLang="en-US" dirty="0"/>
                    </a:p>
                  </a:txBody>
                  <a:tcPr/>
                </a:tc>
                <a:tc>
                  <a:txBody>
                    <a:bodyPr/>
                    <a:lstStyle/>
                    <a:p>
                      <a:r>
                        <a:rPr kumimoji="1" lang="ja-JP" altLang="en-US" dirty="0" smtClean="0"/>
                        <a:t>種類</a:t>
                      </a:r>
                      <a:endParaRPr kumimoji="1" lang="ja-JP" altLang="en-US" dirty="0"/>
                    </a:p>
                  </a:txBody>
                  <a:tcPr/>
                </a:tc>
                <a:tc>
                  <a:txBody>
                    <a:bodyPr/>
                    <a:lstStyle/>
                    <a:p>
                      <a:r>
                        <a:rPr kumimoji="1" lang="en-US" altLang="ja-JP" dirty="0" smtClean="0"/>
                        <a:t>1</a:t>
                      </a:r>
                      <a:r>
                        <a:rPr kumimoji="1" lang="ja-JP" altLang="en-US" dirty="0" smtClean="0"/>
                        <a:t>対</a:t>
                      </a:r>
                      <a:r>
                        <a:rPr kumimoji="1" lang="en-US" altLang="ja-JP" dirty="0" smtClean="0"/>
                        <a:t>1</a:t>
                      </a:r>
                      <a:r>
                        <a:rPr kumimoji="1" lang="ja-JP" altLang="en-US" dirty="0" smtClean="0"/>
                        <a:t>対応</a:t>
                      </a:r>
                      <a:endParaRPr kumimoji="1" lang="ja-JP" altLang="en-US" dirty="0"/>
                    </a:p>
                  </a:txBody>
                  <a:tcPr/>
                </a:tc>
                <a:tc>
                  <a:txBody>
                    <a:bodyPr/>
                    <a:lstStyle/>
                    <a:p>
                      <a:r>
                        <a:rPr kumimoji="1" lang="ja-JP" altLang="en-US" dirty="0" smtClean="0"/>
                        <a:t>完全一致</a:t>
                      </a:r>
                      <a:endParaRPr kumimoji="1" lang="ja-JP" altLang="en-US" dirty="0"/>
                    </a:p>
                  </a:txBody>
                  <a:tcPr/>
                </a:tc>
              </a:tr>
              <a:tr h="370840">
                <a:tc>
                  <a:txBody>
                    <a:bodyPr/>
                    <a:lstStyle/>
                    <a:p>
                      <a:r>
                        <a:rPr kumimoji="1" lang="en-US" altLang="ja-JP" dirty="0" smtClean="0"/>
                        <a:t>{A}</a:t>
                      </a:r>
                      <a:endParaRPr kumimoji="1" lang="ja-JP" altLang="en-US" dirty="0"/>
                    </a:p>
                  </a:txBody>
                  <a:tcPr/>
                </a:tc>
                <a:tc>
                  <a:txBody>
                    <a:bodyPr/>
                    <a:lstStyle/>
                    <a:p>
                      <a:r>
                        <a:rPr kumimoji="1" lang="en-US" altLang="ja-JP" dirty="0" smtClean="0"/>
                        <a:t>{D}</a:t>
                      </a:r>
                      <a:endParaRPr kumimoji="1" lang="ja-JP" altLang="en-US" dirty="0"/>
                    </a:p>
                  </a:txBody>
                  <a:tcPr/>
                </a:tc>
                <a:tc>
                  <a:txBody>
                    <a:bodyPr/>
                    <a:lstStyle/>
                    <a:p>
                      <a:r>
                        <a:rPr kumimoji="1" lang="en-US" altLang="ja-JP" dirty="0" smtClean="0"/>
                        <a:t>{H}</a:t>
                      </a:r>
                      <a:endParaRPr kumimoji="1" lang="ja-JP" altLang="en-US" dirty="0"/>
                    </a:p>
                  </a:txBody>
                  <a:tcPr/>
                </a:tc>
                <a:tc>
                  <a:txBody>
                    <a:bodyPr/>
                    <a:lstStyle/>
                    <a:p>
                      <a:r>
                        <a:rPr kumimoji="1" lang="ja-JP" altLang="en-US" dirty="0" smtClean="0"/>
                        <a:t>変数</a:t>
                      </a:r>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370840">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370840">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bl>
          </a:graphicData>
        </a:graphic>
      </p:graphicFrame>
    </p:spTree>
    <p:extLst>
      <p:ext uri="{BB962C8B-B14F-4D97-AF65-F5344CB8AC3E}">
        <p14:creationId xmlns:p14="http://schemas.microsoft.com/office/powerpoint/2010/main" val="11296968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例</a:t>
            </a:r>
            <a:r>
              <a:rPr lang="ja-JP" altLang="en-US" dirty="0" smtClean="0"/>
              <a:t>）対応関係表の作成</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22</a:t>
            </a:fld>
            <a:endParaRPr kumimoji="1" lang="ja-JP" altLang="en-US"/>
          </a:p>
        </p:txBody>
      </p:sp>
      <p:sp>
        <p:nvSpPr>
          <p:cNvPr id="5" name="メモ 4"/>
          <p:cNvSpPr/>
          <p:nvPr/>
        </p:nvSpPr>
        <p:spPr>
          <a:xfrm>
            <a:off x="887203" y="1638517"/>
            <a:ext cx="2016224" cy="1646467"/>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メモ 6"/>
          <p:cNvSpPr/>
          <p:nvPr/>
        </p:nvSpPr>
        <p:spPr>
          <a:xfrm>
            <a:off x="3710323" y="1672932"/>
            <a:ext cx="1869789" cy="161205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メモ 7"/>
          <p:cNvSpPr/>
          <p:nvPr/>
        </p:nvSpPr>
        <p:spPr>
          <a:xfrm>
            <a:off x="6372200" y="1646217"/>
            <a:ext cx="1822932" cy="1638768"/>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971600" y="1688290"/>
            <a:ext cx="1800200" cy="1323439"/>
          </a:xfrm>
          <a:prstGeom prst="rect">
            <a:avLst/>
          </a:prstGeom>
          <a:noFill/>
        </p:spPr>
        <p:txBody>
          <a:bodyPr wrap="square" rtlCol="0">
            <a:spAutoFit/>
          </a:bodyPr>
          <a:lstStyle/>
          <a:p>
            <a:endParaRPr lang="en-US" altLang="ja-JP" sz="2000" dirty="0" smtClean="0"/>
          </a:p>
          <a:p>
            <a:r>
              <a:rPr lang="en-US" altLang="ja-JP" sz="2000" dirty="0" smtClean="0"/>
              <a:t>A=</a:t>
            </a:r>
            <a:r>
              <a:rPr lang="en-US" altLang="ja-JP" sz="2000" dirty="0" smtClean="0">
                <a:solidFill>
                  <a:srgbClr val="FF0000"/>
                </a:solidFill>
              </a:rPr>
              <a:t>1</a:t>
            </a:r>
            <a:r>
              <a:rPr lang="en-US" altLang="ja-JP" sz="2000" dirty="0" smtClean="0"/>
              <a:t>;</a:t>
            </a:r>
          </a:p>
          <a:p>
            <a:r>
              <a:rPr lang="en-US" altLang="ja-JP" sz="2000" dirty="0" smtClean="0"/>
              <a:t>B=B+A;</a:t>
            </a:r>
          </a:p>
          <a:p>
            <a:endParaRPr kumimoji="1" lang="en-US" altLang="ja-JP" sz="2000" dirty="0" smtClean="0"/>
          </a:p>
        </p:txBody>
      </p:sp>
      <p:cxnSp>
        <p:nvCxnSpPr>
          <p:cNvPr id="28" name="直線矢印コネクタ 27"/>
          <p:cNvCxnSpPr/>
          <p:nvPr/>
        </p:nvCxnSpPr>
        <p:spPr>
          <a:xfrm>
            <a:off x="2924103" y="2752185"/>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5580112" y="2758551"/>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a:off x="3745117" y="1688290"/>
            <a:ext cx="1800200" cy="1323439"/>
          </a:xfrm>
          <a:prstGeom prst="rect">
            <a:avLst/>
          </a:prstGeom>
          <a:noFill/>
        </p:spPr>
        <p:txBody>
          <a:bodyPr wrap="square" rtlCol="0">
            <a:spAutoFit/>
          </a:bodyPr>
          <a:lstStyle/>
          <a:p>
            <a:endParaRPr lang="en-US" altLang="ja-JP" sz="2000" dirty="0" smtClean="0"/>
          </a:p>
          <a:p>
            <a:r>
              <a:rPr lang="en-US" altLang="ja-JP" sz="2000" dirty="0" smtClean="0"/>
              <a:t>D=</a:t>
            </a:r>
            <a:r>
              <a:rPr lang="en-US" altLang="ja-JP" sz="2000" dirty="0" smtClean="0">
                <a:solidFill>
                  <a:srgbClr val="FF0000"/>
                </a:solidFill>
              </a:rPr>
              <a:t>1</a:t>
            </a:r>
            <a:r>
              <a:rPr lang="en-US" altLang="ja-JP" sz="2000" dirty="0" smtClean="0"/>
              <a:t>;</a:t>
            </a:r>
          </a:p>
          <a:p>
            <a:r>
              <a:rPr lang="en-US" altLang="ja-JP" sz="2000" dirty="0" smtClean="0"/>
              <a:t>E=E+D;</a:t>
            </a:r>
          </a:p>
          <a:p>
            <a:endParaRPr kumimoji="1" lang="en-US" altLang="ja-JP" sz="2000" dirty="0" smtClean="0"/>
          </a:p>
        </p:txBody>
      </p:sp>
      <p:sp>
        <p:nvSpPr>
          <p:cNvPr id="48" name="テキスト ボックス 47"/>
          <p:cNvSpPr txBox="1"/>
          <p:nvPr/>
        </p:nvSpPr>
        <p:spPr>
          <a:xfrm>
            <a:off x="6372200" y="1688290"/>
            <a:ext cx="1800200" cy="1323439"/>
          </a:xfrm>
          <a:prstGeom prst="rect">
            <a:avLst/>
          </a:prstGeom>
          <a:noFill/>
        </p:spPr>
        <p:txBody>
          <a:bodyPr wrap="square" rtlCol="0">
            <a:spAutoFit/>
          </a:bodyPr>
          <a:lstStyle/>
          <a:p>
            <a:endParaRPr lang="en-US" altLang="ja-JP" sz="2000" dirty="0" smtClean="0"/>
          </a:p>
          <a:p>
            <a:r>
              <a:rPr lang="en-US" altLang="ja-JP" sz="2000" dirty="0" smtClean="0"/>
              <a:t>H=</a:t>
            </a:r>
            <a:r>
              <a:rPr lang="en-US" altLang="ja-JP" sz="2000" dirty="0" smtClean="0">
                <a:solidFill>
                  <a:srgbClr val="FF0000"/>
                </a:solidFill>
              </a:rPr>
              <a:t>1</a:t>
            </a:r>
            <a:r>
              <a:rPr lang="en-US" altLang="ja-JP" sz="2000" dirty="0" smtClean="0"/>
              <a:t>;</a:t>
            </a:r>
          </a:p>
          <a:p>
            <a:r>
              <a:rPr lang="en-US" altLang="ja-JP" sz="2000" dirty="0" smtClean="0"/>
              <a:t>Y=Z+H;</a:t>
            </a:r>
          </a:p>
          <a:p>
            <a:endParaRPr kumimoji="1" lang="en-US" altLang="ja-JP" sz="2000" dirty="0" smtClean="0"/>
          </a:p>
        </p:txBody>
      </p:sp>
      <p:sp>
        <p:nvSpPr>
          <p:cNvPr id="15" name="テキスト ボックス 14"/>
          <p:cNvSpPr txBox="1"/>
          <p:nvPr/>
        </p:nvSpPr>
        <p:spPr>
          <a:xfrm>
            <a:off x="1400032" y="3632058"/>
            <a:ext cx="1206163" cy="369332"/>
          </a:xfrm>
          <a:prstGeom prst="rect">
            <a:avLst/>
          </a:prstGeom>
          <a:noFill/>
        </p:spPr>
        <p:txBody>
          <a:bodyPr wrap="square" rtlCol="0">
            <a:spAutoFit/>
          </a:bodyPr>
          <a:lstStyle/>
          <a:p>
            <a:r>
              <a:rPr lang="ja-JP" altLang="en-US" dirty="0" smtClean="0"/>
              <a:t>コード片</a:t>
            </a:r>
            <a:r>
              <a:rPr lang="en-US" altLang="ja-JP" dirty="0" smtClean="0"/>
              <a:t>1</a:t>
            </a:r>
            <a:endParaRPr kumimoji="1" lang="ja-JP" altLang="en-US" dirty="0"/>
          </a:p>
        </p:txBody>
      </p:sp>
      <p:sp>
        <p:nvSpPr>
          <p:cNvPr id="49" name="テキスト ボックス 48"/>
          <p:cNvSpPr txBox="1"/>
          <p:nvPr/>
        </p:nvSpPr>
        <p:spPr>
          <a:xfrm>
            <a:off x="3995936" y="3630228"/>
            <a:ext cx="1206163" cy="369332"/>
          </a:xfrm>
          <a:prstGeom prst="rect">
            <a:avLst/>
          </a:prstGeom>
          <a:noFill/>
        </p:spPr>
        <p:txBody>
          <a:bodyPr wrap="square" rtlCol="0">
            <a:spAutoFit/>
          </a:bodyPr>
          <a:lstStyle/>
          <a:p>
            <a:r>
              <a:rPr lang="ja-JP" altLang="en-US" dirty="0" smtClean="0"/>
              <a:t>コード片</a:t>
            </a:r>
            <a:r>
              <a:rPr lang="en-US" altLang="ja-JP" dirty="0" smtClean="0"/>
              <a:t>2</a:t>
            </a:r>
            <a:endParaRPr kumimoji="1" lang="ja-JP" altLang="en-US" dirty="0"/>
          </a:p>
        </p:txBody>
      </p:sp>
      <p:sp>
        <p:nvSpPr>
          <p:cNvPr id="50" name="テキスト ボックス 49"/>
          <p:cNvSpPr txBox="1"/>
          <p:nvPr/>
        </p:nvSpPr>
        <p:spPr>
          <a:xfrm>
            <a:off x="6588224" y="3630228"/>
            <a:ext cx="1206163" cy="369332"/>
          </a:xfrm>
          <a:prstGeom prst="rect">
            <a:avLst/>
          </a:prstGeom>
          <a:noFill/>
        </p:spPr>
        <p:txBody>
          <a:bodyPr wrap="square" rtlCol="0">
            <a:spAutoFit/>
          </a:bodyPr>
          <a:lstStyle/>
          <a:p>
            <a:r>
              <a:rPr lang="ja-JP" altLang="en-US" dirty="0" smtClean="0"/>
              <a:t>コード片</a:t>
            </a:r>
            <a:r>
              <a:rPr lang="en-US" altLang="ja-JP" dirty="0"/>
              <a:t>3</a:t>
            </a:r>
            <a:endParaRPr kumimoji="1" lang="ja-JP" altLang="en-US" dirty="0"/>
          </a:p>
        </p:txBody>
      </p:sp>
      <p:sp>
        <p:nvSpPr>
          <p:cNvPr id="25" name="円/楕円 24"/>
          <p:cNvSpPr/>
          <p:nvPr/>
        </p:nvSpPr>
        <p:spPr>
          <a:xfrm>
            <a:off x="1283034"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1" name="円/楕円 50"/>
          <p:cNvSpPr/>
          <p:nvPr/>
        </p:nvSpPr>
        <p:spPr>
          <a:xfrm>
            <a:off x="3867094"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円/楕円 51"/>
          <p:cNvSpPr/>
          <p:nvPr/>
        </p:nvSpPr>
        <p:spPr>
          <a:xfrm>
            <a:off x="6471225"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0" name="コンテンツ プレースホルダー 5"/>
          <p:cNvGraphicFramePr>
            <a:graphicFrameLocks/>
          </p:cNvGraphicFramePr>
          <p:nvPr>
            <p:extLst>
              <p:ext uri="{D42A27DB-BD31-4B8C-83A1-F6EECF244321}">
                <p14:modId xmlns:p14="http://schemas.microsoft.com/office/powerpoint/2010/main" val="1716732700"/>
              </p:ext>
            </p:extLst>
          </p:nvPr>
        </p:nvGraphicFramePr>
        <p:xfrm>
          <a:off x="472374" y="4293096"/>
          <a:ext cx="8229600" cy="1478280"/>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298832">
                <a:tc>
                  <a:txBody>
                    <a:bodyPr/>
                    <a:lstStyle/>
                    <a:p>
                      <a:r>
                        <a:rPr kumimoji="1" lang="ja-JP" altLang="en-US" dirty="0" smtClean="0"/>
                        <a:t>コード片</a:t>
                      </a:r>
                      <a:r>
                        <a:rPr kumimoji="1" lang="en-US" altLang="ja-JP" dirty="0" smtClean="0"/>
                        <a:t>1</a:t>
                      </a:r>
                      <a:endParaRPr kumimoji="1" lang="ja-JP" altLang="en-US" dirty="0"/>
                    </a:p>
                  </a:txBody>
                  <a:tcPr/>
                </a:tc>
                <a:tc>
                  <a:txBody>
                    <a:bodyPr/>
                    <a:lstStyle/>
                    <a:p>
                      <a:r>
                        <a:rPr kumimoji="1" lang="ja-JP" altLang="en-US" dirty="0" smtClean="0"/>
                        <a:t>コード片</a:t>
                      </a:r>
                      <a:r>
                        <a:rPr kumimoji="1" lang="en-US" altLang="ja-JP" dirty="0" smtClean="0"/>
                        <a:t>2</a:t>
                      </a:r>
                      <a:endParaRPr kumimoji="1" lang="ja-JP" altLang="en-US" dirty="0"/>
                    </a:p>
                  </a:txBody>
                  <a:tcPr/>
                </a:tc>
                <a:tc>
                  <a:txBody>
                    <a:bodyPr/>
                    <a:lstStyle/>
                    <a:p>
                      <a:r>
                        <a:rPr kumimoji="1" lang="ja-JP" altLang="en-US" dirty="0" smtClean="0"/>
                        <a:t>コード片</a:t>
                      </a:r>
                      <a:r>
                        <a:rPr kumimoji="1" lang="en-US" altLang="ja-JP" dirty="0" smtClean="0"/>
                        <a:t>3</a:t>
                      </a:r>
                      <a:endParaRPr kumimoji="1" lang="ja-JP" altLang="en-US" dirty="0"/>
                    </a:p>
                  </a:txBody>
                  <a:tcPr/>
                </a:tc>
                <a:tc>
                  <a:txBody>
                    <a:bodyPr/>
                    <a:lstStyle/>
                    <a:p>
                      <a:r>
                        <a:rPr kumimoji="1" lang="ja-JP" altLang="en-US" dirty="0" smtClean="0"/>
                        <a:t>種類</a:t>
                      </a:r>
                      <a:endParaRPr kumimoji="1" lang="ja-JP" altLang="en-US" dirty="0"/>
                    </a:p>
                  </a:txBody>
                  <a:tcPr/>
                </a:tc>
                <a:tc>
                  <a:txBody>
                    <a:bodyPr/>
                    <a:lstStyle/>
                    <a:p>
                      <a:r>
                        <a:rPr kumimoji="1" lang="en-US" altLang="ja-JP" dirty="0" smtClean="0"/>
                        <a:t>1</a:t>
                      </a:r>
                      <a:r>
                        <a:rPr kumimoji="1" lang="ja-JP" altLang="en-US" dirty="0" smtClean="0"/>
                        <a:t>対</a:t>
                      </a:r>
                      <a:r>
                        <a:rPr kumimoji="1" lang="en-US" altLang="ja-JP" dirty="0" smtClean="0"/>
                        <a:t>1</a:t>
                      </a:r>
                      <a:r>
                        <a:rPr kumimoji="1" lang="ja-JP" altLang="en-US" dirty="0" smtClean="0"/>
                        <a:t>対応</a:t>
                      </a:r>
                      <a:endParaRPr kumimoji="1" lang="ja-JP" altLang="en-US" dirty="0"/>
                    </a:p>
                  </a:txBody>
                  <a:tcPr/>
                </a:tc>
                <a:tc>
                  <a:txBody>
                    <a:bodyPr/>
                    <a:lstStyle/>
                    <a:p>
                      <a:r>
                        <a:rPr kumimoji="1" lang="ja-JP" altLang="en-US" dirty="0" smtClean="0"/>
                        <a:t>完全一致</a:t>
                      </a:r>
                      <a:endParaRPr kumimoji="1" lang="ja-JP" altLang="en-US" dirty="0"/>
                    </a:p>
                  </a:txBody>
                  <a:tcPr/>
                </a:tc>
              </a:tr>
              <a:tr h="370840">
                <a:tc>
                  <a:txBody>
                    <a:bodyPr/>
                    <a:lstStyle/>
                    <a:p>
                      <a:r>
                        <a:rPr kumimoji="1" lang="en-US" altLang="ja-JP" dirty="0" smtClean="0"/>
                        <a:t>{A}</a:t>
                      </a:r>
                      <a:endParaRPr kumimoji="1" lang="ja-JP" altLang="en-US" dirty="0"/>
                    </a:p>
                  </a:txBody>
                  <a:tcPr/>
                </a:tc>
                <a:tc>
                  <a:txBody>
                    <a:bodyPr/>
                    <a:lstStyle/>
                    <a:p>
                      <a:r>
                        <a:rPr kumimoji="1" lang="en-US" altLang="ja-JP" dirty="0" smtClean="0"/>
                        <a:t>{D}</a:t>
                      </a:r>
                      <a:endParaRPr kumimoji="1" lang="ja-JP" altLang="en-US" dirty="0"/>
                    </a:p>
                  </a:txBody>
                  <a:tcPr/>
                </a:tc>
                <a:tc>
                  <a:txBody>
                    <a:bodyPr/>
                    <a:lstStyle/>
                    <a:p>
                      <a:r>
                        <a:rPr kumimoji="1" lang="en-US" altLang="ja-JP" dirty="0" smtClean="0"/>
                        <a:t>{H}</a:t>
                      </a:r>
                      <a:endParaRPr kumimoji="1" lang="ja-JP" altLang="en-US" dirty="0"/>
                    </a:p>
                  </a:txBody>
                  <a:tcPr/>
                </a:tc>
                <a:tc>
                  <a:txBody>
                    <a:bodyPr/>
                    <a:lstStyle/>
                    <a:p>
                      <a:r>
                        <a:rPr kumimoji="1" lang="ja-JP" altLang="en-US" dirty="0" smtClean="0"/>
                        <a:t>変数</a:t>
                      </a:r>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370840">
                <a:tc>
                  <a:txBody>
                    <a:bodyPr/>
                    <a:lstStyle/>
                    <a:p>
                      <a:endParaRPr lang="ja-JP" altLang="en-US" dirty="0"/>
                    </a:p>
                  </a:txBody>
                  <a:tcPr/>
                </a:tc>
                <a:tc>
                  <a:txBody>
                    <a:bodyPr/>
                    <a:lstStyle/>
                    <a:p>
                      <a:endParaRPr lang="ja-JP" altLang="en-US"/>
                    </a:p>
                  </a:txBody>
                  <a:tcPr/>
                </a:tc>
                <a:tc>
                  <a:txBody>
                    <a:bodyPr/>
                    <a:lstStyle/>
                    <a:p>
                      <a:endParaRPr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370840">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bl>
          </a:graphicData>
        </a:graphic>
      </p:graphicFrame>
    </p:spTree>
    <p:extLst>
      <p:ext uri="{BB962C8B-B14F-4D97-AF65-F5344CB8AC3E}">
        <p14:creationId xmlns:p14="http://schemas.microsoft.com/office/powerpoint/2010/main" val="5706065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例</a:t>
            </a:r>
            <a:r>
              <a:rPr lang="ja-JP" altLang="en-US" dirty="0" smtClean="0"/>
              <a:t>）対応関係表の作成</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23</a:t>
            </a:fld>
            <a:endParaRPr kumimoji="1" lang="ja-JP" altLang="en-US"/>
          </a:p>
        </p:txBody>
      </p:sp>
      <p:sp>
        <p:nvSpPr>
          <p:cNvPr id="5" name="メモ 4"/>
          <p:cNvSpPr/>
          <p:nvPr/>
        </p:nvSpPr>
        <p:spPr>
          <a:xfrm>
            <a:off x="887203" y="1638517"/>
            <a:ext cx="2016224" cy="1646467"/>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メモ 6"/>
          <p:cNvSpPr/>
          <p:nvPr/>
        </p:nvSpPr>
        <p:spPr>
          <a:xfrm>
            <a:off x="3710323" y="1672932"/>
            <a:ext cx="1869789" cy="161205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メモ 7"/>
          <p:cNvSpPr/>
          <p:nvPr/>
        </p:nvSpPr>
        <p:spPr>
          <a:xfrm>
            <a:off x="6372200" y="1646217"/>
            <a:ext cx="1822932" cy="1638768"/>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971600" y="1688290"/>
            <a:ext cx="1800200" cy="1323439"/>
          </a:xfrm>
          <a:prstGeom prst="rect">
            <a:avLst/>
          </a:prstGeom>
          <a:noFill/>
        </p:spPr>
        <p:txBody>
          <a:bodyPr wrap="square" rtlCol="0">
            <a:spAutoFit/>
          </a:bodyPr>
          <a:lstStyle/>
          <a:p>
            <a:endParaRPr lang="en-US" altLang="ja-JP" sz="2000" dirty="0" smtClean="0"/>
          </a:p>
          <a:p>
            <a:r>
              <a:rPr lang="en-US" altLang="ja-JP" sz="2000" dirty="0" smtClean="0"/>
              <a:t>A=</a:t>
            </a:r>
            <a:r>
              <a:rPr lang="en-US" altLang="ja-JP" sz="2000" dirty="0" smtClean="0">
                <a:solidFill>
                  <a:srgbClr val="FF0000"/>
                </a:solidFill>
              </a:rPr>
              <a:t>1</a:t>
            </a:r>
            <a:r>
              <a:rPr lang="en-US" altLang="ja-JP" sz="2000" dirty="0" smtClean="0"/>
              <a:t>;</a:t>
            </a:r>
          </a:p>
          <a:p>
            <a:r>
              <a:rPr lang="en-US" altLang="ja-JP" sz="2000" dirty="0" smtClean="0"/>
              <a:t>B=B+A;</a:t>
            </a:r>
          </a:p>
          <a:p>
            <a:endParaRPr kumimoji="1" lang="en-US" altLang="ja-JP" sz="2000" dirty="0" smtClean="0"/>
          </a:p>
        </p:txBody>
      </p:sp>
      <p:cxnSp>
        <p:nvCxnSpPr>
          <p:cNvPr id="28" name="直線矢印コネクタ 27"/>
          <p:cNvCxnSpPr/>
          <p:nvPr/>
        </p:nvCxnSpPr>
        <p:spPr>
          <a:xfrm>
            <a:off x="2924103" y="2752185"/>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5580112" y="2758551"/>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a:off x="3745117" y="1688290"/>
            <a:ext cx="1800200" cy="1323439"/>
          </a:xfrm>
          <a:prstGeom prst="rect">
            <a:avLst/>
          </a:prstGeom>
          <a:noFill/>
        </p:spPr>
        <p:txBody>
          <a:bodyPr wrap="square" rtlCol="0">
            <a:spAutoFit/>
          </a:bodyPr>
          <a:lstStyle/>
          <a:p>
            <a:endParaRPr lang="en-US" altLang="ja-JP" sz="2000" dirty="0" smtClean="0"/>
          </a:p>
          <a:p>
            <a:r>
              <a:rPr lang="en-US" altLang="ja-JP" sz="2000" dirty="0" smtClean="0"/>
              <a:t>D=</a:t>
            </a:r>
            <a:r>
              <a:rPr lang="en-US" altLang="ja-JP" sz="2000" dirty="0" smtClean="0">
                <a:solidFill>
                  <a:srgbClr val="FF0000"/>
                </a:solidFill>
              </a:rPr>
              <a:t>1</a:t>
            </a:r>
            <a:r>
              <a:rPr lang="en-US" altLang="ja-JP" sz="2000" dirty="0" smtClean="0"/>
              <a:t>;</a:t>
            </a:r>
          </a:p>
          <a:p>
            <a:r>
              <a:rPr lang="en-US" altLang="ja-JP" sz="2000" dirty="0" smtClean="0"/>
              <a:t>E=E+D;</a:t>
            </a:r>
          </a:p>
          <a:p>
            <a:endParaRPr kumimoji="1" lang="en-US" altLang="ja-JP" sz="2000" dirty="0" smtClean="0"/>
          </a:p>
        </p:txBody>
      </p:sp>
      <p:sp>
        <p:nvSpPr>
          <p:cNvPr id="48" name="テキスト ボックス 47"/>
          <p:cNvSpPr txBox="1"/>
          <p:nvPr/>
        </p:nvSpPr>
        <p:spPr>
          <a:xfrm>
            <a:off x="6372200" y="1688290"/>
            <a:ext cx="1800200" cy="1323439"/>
          </a:xfrm>
          <a:prstGeom prst="rect">
            <a:avLst/>
          </a:prstGeom>
          <a:noFill/>
        </p:spPr>
        <p:txBody>
          <a:bodyPr wrap="square" rtlCol="0">
            <a:spAutoFit/>
          </a:bodyPr>
          <a:lstStyle/>
          <a:p>
            <a:endParaRPr lang="en-US" altLang="ja-JP" sz="2000" dirty="0" smtClean="0"/>
          </a:p>
          <a:p>
            <a:r>
              <a:rPr lang="en-US" altLang="ja-JP" sz="2000" dirty="0" smtClean="0"/>
              <a:t>H=</a:t>
            </a:r>
            <a:r>
              <a:rPr lang="en-US" altLang="ja-JP" sz="2000" dirty="0" smtClean="0">
                <a:solidFill>
                  <a:srgbClr val="FF0000"/>
                </a:solidFill>
              </a:rPr>
              <a:t>1</a:t>
            </a:r>
            <a:r>
              <a:rPr lang="en-US" altLang="ja-JP" sz="2000" dirty="0" smtClean="0"/>
              <a:t>;</a:t>
            </a:r>
          </a:p>
          <a:p>
            <a:r>
              <a:rPr lang="en-US" altLang="ja-JP" sz="2000" dirty="0" smtClean="0"/>
              <a:t>Y=Z+H;</a:t>
            </a:r>
          </a:p>
          <a:p>
            <a:endParaRPr kumimoji="1" lang="en-US" altLang="ja-JP" sz="2000" dirty="0" smtClean="0"/>
          </a:p>
        </p:txBody>
      </p:sp>
      <p:sp>
        <p:nvSpPr>
          <p:cNvPr id="15" name="テキスト ボックス 14"/>
          <p:cNvSpPr txBox="1"/>
          <p:nvPr/>
        </p:nvSpPr>
        <p:spPr>
          <a:xfrm>
            <a:off x="1400032" y="3632058"/>
            <a:ext cx="1206163" cy="369332"/>
          </a:xfrm>
          <a:prstGeom prst="rect">
            <a:avLst/>
          </a:prstGeom>
          <a:noFill/>
        </p:spPr>
        <p:txBody>
          <a:bodyPr wrap="square" rtlCol="0">
            <a:spAutoFit/>
          </a:bodyPr>
          <a:lstStyle/>
          <a:p>
            <a:r>
              <a:rPr lang="ja-JP" altLang="en-US" dirty="0" smtClean="0"/>
              <a:t>コード片</a:t>
            </a:r>
            <a:r>
              <a:rPr lang="en-US" altLang="ja-JP" dirty="0" smtClean="0"/>
              <a:t>1</a:t>
            </a:r>
            <a:endParaRPr kumimoji="1" lang="ja-JP" altLang="en-US" dirty="0"/>
          </a:p>
        </p:txBody>
      </p:sp>
      <p:sp>
        <p:nvSpPr>
          <p:cNvPr id="49" name="テキスト ボックス 48"/>
          <p:cNvSpPr txBox="1"/>
          <p:nvPr/>
        </p:nvSpPr>
        <p:spPr>
          <a:xfrm>
            <a:off x="3995936" y="3630228"/>
            <a:ext cx="1206163" cy="369332"/>
          </a:xfrm>
          <a:prstGeom prst="rect">
            <a:avLst/>
          </a:prstGeom>
          <a:noFill/>
        </p:spPr>
        <p:txBody>
          <a:bodyPr wrap="square" rtlCol="0">
            <a:spAutoFit/>
          </a:bodyPr>
          <a:lstStyle/>
          <a:p>
            <a:r>
              <a:rPr lang="ja-JP" altLang="en-US" dirty="0" smtClean="0"/>
              <a:t>コード片</a:t>
            </a:r>
            <a:r>
              <a:rPr lang="en-US" altLang="ja-JP" dirty="0" smtClean="0"/>
              <a:t>2</a:t>
            </a:r>
            <a:endParaRPr kumimoji="1" lang="ja-JP" altLang="en-US" dirty="0"/>
          </a:p>
        </p:txBody>
      </p:sp>
      <p:sp>
        <p:nvSpPr>
          <p:cNvPr id="50" name="テキスト ボックス 49"/>
          <p:cNvSpPr txBox="1"/>
          <p:nvPr/>
        </p:nvSpPr>
        <p:spPr>
          <a:xfrm>
            <a:off x="6588224" y="3630228"/>
            <a:ext cx="1206163" cy="369332"/>
          </a:xfrm>
          <a:prstGeom prst="rect">
            <a:avLst/>
          </a:prstGeom>
          <a:noFill/>
        </p:spPr>
        <p:txBody>
          <a:bodyPr wrap="square" rtlCol="0">
            <a:spAutoFit/>
          </a:bodyPr>
          <a:lstStyle/>
          <a:p>
            <a:r>
              <a:rPr lang="ja-JP" altLang="en-US" dirty="0" smtClean="0"/>
              <a:t>コード片</a:t>
            </a:r>
            <a:r>
              <a:rPr lang="en-US" altLang="ja-JP" dirty="0"/>
              <a:t>3</a:t>
            </a:r>
            <a:endParaRPr kumimoji="1" lang="ja-JP" altLang="en-US" dirty="0"/>
          </a:p>
        </p:txBody>
      </p:sp>
      <p:sp>
        <p:nvSpPr>
          <p:cNvPr id="25" name="円/楕円 24"/>
          <p:cNvSpPr/>
          <p:nvPr/>
        </p:nvSpPr>
        <p:spPr>
          <a:xfrm>
            <a:off x="1283034"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1" name="円/楕円 50"/>
          <p:cNvSpPr/>
          <p:nvPr/>
        </p:nvSpPr>
        <p:spPr>
          <a:xfrm>
            <a:off x="3867094"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円/楕円 51"/>
          <p:cNvSpPr/>
          <p:nvPr/>
        </p:nvSpPr>
        <p:spPr>
          <a:xfrm>
            <a:off x="6471225"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0" name="コンテンツ プレースホルダー 5"/>
          <p:cNvGraphicFramePr>
            <a:graphicFrameLocks/>
          </p:cNvGraphicFramePr>
          <p:nvPr>
            <p:extLst>
              <p:ext uri="{D42A27DB-BD31-4B8C-83A1-F6EECF244321}">
                <p14:modId xmlns:p14="http://schemas.microsoft.com/office/powerpoint/2010/main" val="748876419"/>
              </p:ext>
            </p:extLst>
          </p:nvPr>
        </p:nvGraphicFramePr>
        <p:xfrm>
          <a:off x="472374" y="4293096"/>
          <a:ext cx="8229600" cy="1478280"/>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298832">
                <a:tc>
                  <a:txBody>
                    <a:bodyPr/>
                    <a:lstStyle/>
                    <a:p>
                      <a:r>
                        <a:rPr kumimoji="1" lang="ja-JP" altLang="en-US" dirty="0" smtClean="0"/>
                        <a:t>コード片</a:t>
                      </a:r>
                      <a:r>
                        <a:rPr kumimoji="1" lang="en-US" altLang="ja-JP" dirty="0" smtClean="0"/>
                        <a:t>1</a:t>
                      </a:r>
                      <a:endParaRPr kumimoji="1" lang="ja-JP" altLang="en-US" dirty="0"/>
                    </a:p>
                  </a:txBody>
                  <a:tcPr/>
                </a:tc>
                <a:tc>
                  <a:txBody>
                    <a:bodyPr/>
                    <a:lstStyle/>
                    <a:p>
                      <a:r>
                        <a:rPr kumimoji="1" lang="ja-JP" altLang="en-US" dirty="0" smtClean="0"/>
                        <a:t>コード片</a:t>
                      </a:r>
                      <a:r>
                        <a:rPr kumimoji="1" lang="en-US" altLang="ja-JP" dirty="0" smtClean="0"/>
                        <a:t>2</a:t>
                      </a:r>
                      <a:endParaRPr kumimoji="1" lang="ja-JP" altLang="en-US" dirty="0"/>
                    </a:p>
                  </a:txBody>
                  <a:tcPr/>
                </a:tc>
                <a:tc>
                  <a:txBody>
                    <a:bodyPr/>
                    <a:lstStyle/>
                    <a:p>
                      <a:r>
                        <a:rPr kumimoji="1" lang="ja-JP" altLang="en-US" dirty="0" smtClean="0"/>
                        <a:t>コード片</a:t>
                      </a:r>
                      <a:r>
                        <a:rPr kumimoji="1" lang="en-US" altLang="ja-JP" dirty="0" smtClean="0"/>
                        <a:t>3</a:t>
                      </a:r>
                      <a:endParaRPr kumimoji="1" lang="ja-JP" altLang="en-US" dirty="0"/>
                    </a:p>
                  </a:txBody>
                  <a:tcPr/>
                </a:tc>
                <a:tc>
                  <a:txBody>
                    <a:bodyPr/>
                    <a:lstStyle/>
                    <a:p>
                      <a:r>
                        <a:rPr kumimoji="1" lang="ja-JP" altLang="en-US" dirty="0" smtClean="0"/>
                        <a:t>種類</a:t>
                      </a:r>
                      <a:endParaRPr kumimoji="1" lang="ja-JP" altLang="en-US" dirty="0"/>
                    </a:p>
                  </a:txBody>
                  <a:tcPr/>
                </a:tc>
                <a:tc>
                  <a:txBody>
                    <a:bodyPr/>
                    <a:lstStyle/>
                    <a:p>
                      <a:r>
                        <a:rPr kumimoji="1" lang="en-US" altLang="ja-JP" dirty="0" smtClean="0"/>
                        <a:t>1</a:t>
                      </a:r>
                      <a:r>
                        <a:rPr kumimoji="1" lang="ja-JP" altLang="en-US" dirty="0" smtClean="0"/>
                        <a:t>対</a:t>
                      </a:r>
                      <a:r>
                        <a:rPr kumimoji="1" lang="en-US" altLang="ja-JP" dirty="0" smtClean="0"/>
                        <a:t>1</a:t>
                      </a:r>
                      <a:r>
                        <a:rPr kumimoji="1" lang="ja-JP" altLang="en-US" dirty="0" smtClean="0"/>
                        <a:t>対応</a:t>
                      </a:r>
                      <a:endParaRPr kumimoji="1" lang="ja-JP" altLang="en-US" dirty="0"/>
                    </a:p>
                  </a:txBody>
                  <a:tcPr/>
                </a:tc>
                <a:tc>
                  <a:txBody>
                    <a:bodyPr/>
                    <a:lstStyle/>
                    <a:p>
                      <a:r>
                        <a:rPr kumimoji="1" lang="ja-JP" altLang="en-US" dirty="0" smtClean="0"/>
                        <a:t>完全一致</a:t>
                      </a:r>
                      <a:endParaRPr kumimoji="1" lang="ja-JP" altLang="en-US" dirty="0"/>
                    </a:p>
                  </a:txBody>
                  <a:tcPr/>
                </a:tc>
              </a:tr>
              <a:tr h="370840">
                <a:tc>
                  <a:txBody>
                    <a:bodyPr/>
                    <a:lstStyle/>
                    <a:p>
                      <a:r>
                        <a:rPr kumimoji="1" lang="en-US" altLang="ja-JP" dirty="0" smtClean="0"/>
                        <a:t>{A}</a:t>
                      </a:r>
                      <a:endParaRPr kumimoji="1" lang="ja-JP" altLang="en-US" dirty="0"/>
                    </a:p>
                  </a:txBody>
                  <a:tcPr/>
                </a:tc>
                <a:tc>
                  <a:txBody>
                    <a:bodyPr/>
                    <a:lstStyle/>
                    <a:p>
                      <a:r>
                        <a:rPr kumimoji="1" lang="en-US" altLang="ja-JP" dirty="0" smtClean="0"/>
                        <a:t>{D}</a:t>
                      </a:r>
                      <a:endParaRPr kumimoji="1" lang="ja-JP" altLang="en-US" dirty="0"/>
                    </a:p>
                  </a:txBody>
                  <a:tcPr/>
                </a:tc>
                <a:tc>
                  <a:txBody>
                    <a:bodyPr/>
                    <a:lstStyle/>
                    <a:p>
                      <a:r>
                        <a:rPr kumimoji="1" lang="en-US" altLang="ja-JP" dirty="0" smtClean="0"/>
                        <a:t>{H}</a:t>
                      </a:r>
                      <a:endParaRPr kumimoji="1" lang="ja-JP" altLang="en-US" dirty="0"/>
                    </a:p>
                  </a:txBody>
                  <a:tcPr/>
                </a:tc>
                <a:tc>
                  <a:txBody>
                    <a:bodyPr/>
                    <a:lstStyle/>
                    <a:p>
                      <a:r>
                        <a:rPr kumimoji="1" lang="ja-JP" altLang="en-US" dirty="0" smtClean="0"/>
                        <a:t>変数</a:t>
                      </a:r>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370840">
                <a:tc>
                  <a:txBody>
                    <a:bodyPr/>
                    <a:lstStyle/>
                    <a:p>
                      <a:r>
                        <a:rPr kumimoji="1" lang="en-US" altLang="ja-JP" dirty="0" smtClean="0"/>
                        <a:t>{1}</a:t>
                      </a:r>
                      <a:endParaRPr kumimoji="1" lang="ja-JP" altLang="en-US" dirty="0"/>
                    </a:p>
                  </a:txBody>
                  <a:tcPr/>
                </a:tc>
                <a:tc>
                  <a:txBody>
                    <a:bodyPr/>
                    <a:lstStyle/>
                    <a:p>
                      <a:r>
                        <a:rPr kumimoji="1" lang="en-US" altLang="ja-JP" dirty="0" smtClean="0"/>
                        <a:t>{1}</a:t>
                      </a:r>
                      <a:endParaRPr kumimoji="1" lang="ja-JP" altLang="en-US" dirty="0"/>
                    </a:p>
                  </a:txBody>
                  <a:tcPr/>
                </a:tc>
                <a:tc>
                  <a:txBody>
                    <a:bodyPr/>
                    <a:lstStyle/>
                    <a:p>
                      <a:r>
                        <a:rPr kumimoji="1" lang="en-US" altLang="ja-JP" dirty="0" smtClean="0"/>
                        <a:t>{1}</a:t>
                      </a:r>
                      <a:endParaRPr kumimoji="1" lang="ja-JP" altLang="en-US" dirty="0"/>
                    </a:p>
                  </a:txBody>
                  <a:tcPr/>
                </a:tc>
                <a:tc>
                  <a:txBody>
                    <a:bodyPr/>
                    <a:lstStyle/>
                    <a:p>
                      <a:r>
                        <a:rPr kumimoji="1" lang="ja-JP" altLang="en-US" dirty="0" smtClean="0"/>
                        <a:t>リテラル</a:t>
                      </a:r>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370840">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bl>
          </a:graphicData>
        </a:graphic>
      </p:graphicFrame>
    </p:spTree>
    <p:extLst>
      <p:ext uri="{BB962C8B-B14F-4D97-AF65-F5344CB8AC3E}">
        <p14:creationId xmlns:p14="http://schemas.microsoft.com/office/powerpoint/2010/main" val="18874516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例</a:t>
            </a:r>
            <a:r>
              <a:rPr lang="ja-JP" altLang="en-US" dirty="0" smtClean="0"/>
              <a:t>）対応関係表の作成</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24</a:t>
            </a:fld>
            <a:endParaRPr kumimoji="1" lang="ja-JP" altLang="en-US"/>
          </a:p>
        </p:txBody>
      </p:sp>
      <p:sp>
        <p:nvSpPr>
          <p:cNvPr id="5" name="メモ 4"/>
          <p:cNvSpPr/>
          <p:nvPr/>
        </p:nvSpPr>
        <p:spPr>
          <a:xfrm>
            <a:off x="887203" y="1638517"/>
            <a:ext cx="2016224" cy="1646467"/>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メモ 6"/>
          <p:cNvSpPr/>
          <p:nvPr/>
        </p:nvSpPr>
        <p:spPr>
          <a:xfrm>
            <a:off x="3710323" y="1672932"/>
            <a:ext cx="1869789" cy="161205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メモ 7"/>
          <p:cNvSpPr/>
          <p:nvPr/>
        </p:nvSpPr>
        <p:spPr>
          <a:xfrm>
            <a:off x="6372200" y="1646217"/>
            <a:ext cx="1822932" cy="1638768"/>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971600" y="1688290"/>
            <a:ext cx="1800200" cy="1323439"/>
          </a:xfrm>
          <a:prstGeom prst="rect">
            <a:avLst/>
          </a:prstGeom>
          <a:noFill/>
        </p:spPr>
        <p:txBody>
          <a:bodyPr wrap="square" rtlCol="0">
            <a:spAutoFit/>
          </a:bodyPr>
          <a:lstStyle/>
          <a:p>
            <a:endParaRPr lang="en-US" altLang="ja-JP" sz="2000" dirty="0" smtClean="0"/>
          </a:p>
          <a:p>
            <a:r>
              <a:rPr lang="en-US" altLang="ja-JP" sz="2000" dirty="0" smtClean="0"/>
              <a:t>A=1;</a:t>
            </a:r>
          </a:p>
          <a:p>
            <a:r>
              <a:rPr lang="en-US" altLang="ja-JP" sz="2000" dirty="0" smtClean="0">
                <a:solidFill>
                  <a:srgbClr val="FF0000"/>
                </a:solidFill>
              </a:rPr>
              <a:t>B</a:t>
            </a:r>
            <a:r>
              <a:rPr lang="en-US" altLang="ja-JP" sz="2000" dirty="0" smtClean="0"/>
              <a:t>=B+A;</a:t>
            </a:r>
          </a:p>
          <a:p>
            <a:endParaRPr kumimoji="1" lang="en-US" altLang="ja-JP" sz="2000" dirty="0" smtClean="0"/>
          </a:p>
        </p:txBody>
      </p:sp>
      <p:cxnSp>
        <p:nvCxnSpPr>
          <p:cNvPr id="28" name="直線矢印コネクタ 27"/>
          <p:cNvCxnSpPr/>
          <p:nvPr/>
        </p:nvCxnSpPr>
        <p:spPr>
          <a:xfrm>
            <a:off x="2924103" y="2752185"/>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5580112" y="2758551"/>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a:off x="3745117" y="1688290"/>
            <a:ext cx="1800200" cy="1323439"/>
          </a:xfrm>
          <a:prstGeom prst="rect">
            <a:avLst/>
          </a:prstGeom>
          <a:noFill/>
        </p:spPr>
        <p:txBody>
          <a:bodyPr wrap="square" rtlCol="0">
            <a:spAutoFit/>
          </a:bodyPr>
          <a:lstStyle/>
          <a:p>
            <a:endParaRPr lang="en-US" altLang="ja-JP" sz="2000" dirty="0" smtClean="0"/>
          </a:p>
          <a:p>
            <a:r>
              <a:rPr lang="en-US" altLang="ja-JP" sz="2000" dirty="0" smtClean="0"/>
              <a:t>D=1;</a:t>
            </a:r>
          </a:p>
          <a:p>
            <a:r>
              <a:rPr lang="en-US" altLang="ja-JP" sz="2000" dirty="0" smtClean="0">
                <a:solidFill>
                  <a:srgbClr val="FF0000"/>
                </a:solidFill>
              </a:rPr>
              <a:t>E</a:t>
            </a:r>
            <a:r>
              <a:rPr lang="en-US" altLang="ja-JP" sz="2000" dirty="0" smtClean="0"/>
              <a:t>=E+D;</a:t>
            </a:r>
          </a:p>
          <a:p>
            <a:endParaRPr kumimoji="1" lang="en-US" altLang="ja-JP" sz="2000" dirty="0" smtClean="0"/>
          </a:p>
        </p:txBody>
      </p:sp>
      <p:sp>
        <p:nvSpPr>
          <p:cNvPr id="48" name="テキスト ボックス 47"/>
          <p:cNvSpPr txBox="1"/>
          <p:nvPr/>
        </p:nvSpPr>
        <p:spPr>
          <a:xfrm>
            <a:off x="6372200" y="1688290"/>
            <a:ext cx="1800200" cy="1323439"/>
          </a:xfrm>
          <a:prstGeom prst="rect">
            <a:avLst/>
          </a:prstGeom>
          <a:noFill/>
        </p:spPr>
        <p:txBody>
          <a:bodyPr wrap="square" rtlCol="0">
            <a:spAutoFit/>
          </a:bodyPr>
          <a:lstStyle/>
          <a:p>
            <a:endParaRPr lang="en-US" altLang="ja-JP" sz="2000" dirty="0" smtClean="0"/>
          </a:p>
          <a:p>
            <a:r>
              <a:rPr lang="en-US" altLang="ja-JP" sz="2000" dirty="0" smtClean="0"/>
              <a:t>H=1;</a:t>
            </a:r>
          </a:p>
          <a:p>
            <a:r>
              <a:rPr lang="en-US" altLang="ja-JP" sz="2000" dirty="0" smtClean="0">
                <a:solidFill>
                  <a:srgbClr val="FF0000"/>
                </a:solidFill>
              </a:rPr>
              <a:t>Y</a:t>
            </a:r>
            <a:r>
              <a:rPr lang="en-US" altLang="ja-JP" sz="2000" dirty="0" smtClean="0"/>
              <a:t>=Z+H;</a:t>
            </a:r>
          </a:p>
          <a:p>
            <a:endParaRPr kumimoji="1" lang="en-US" altLang="ja-JP" sz="2000" dirty="0" smtClean="0"/>
          </a:p>
        </p:txBody>
      </p:sp>
      <p:sp>
        <p:nvSpPr>
          <p:cNvPr id="15" name="テキスト ボックス 14"/>
          <p:cNvSpPr txBox="1"/>
          <p:nvPr/>
        </p:nvSpPr>
        <p:spPr>
          <a:xfrm>
            <a:off x="1400032" y="3632058"/>
            <a:ext cx="1206163" cy="369332"/>
          </a:xfrm>
          <a:prstGeom prst="rect">
            <a:avLst/>
          </a:prstGeom>
          <a:noFill/>
        </p:spPr>
        <p:txBody>
          <a:bodyPr wrap="square" rtlCol="0">
            <a:spAutoFit/>
          </a:bodyPr>
          <a:lstStyle/>
          <a:p>
            <a:r>
              <a:rPr lang="ja-JP" altLang="en-US" dirty="0" smtClean="0"/>
              <a:t>コード片</a:t>
            </a:r>
            <a:r>
              <a:rPr lang="en-US" altLang="ja-JP" dirty="0" smtClean="0"/>
              <a:t>1</a:t>
            </a:r>
            <a:endParaRPr kumimoji="1" lang="ja-JP" altLang="en-US" dirty="0"/>
          </a:p>
        </p:txBody>
      </p:sp>
      <p:sp>
        <p:nvSpPr>
          <p:cNvPr id="49" name="テキスト ボックス 48"/>
          <p:cNvSpPr txBox="1"/>
          <p:nvPr/>
        </p:nvSpPr>
        <p:spPr>
          <a:xfrm>
            <a:off x="3995936" y="3630228"/>
            <a:ext cx="1206163" cy="369332"/>
          </a:xfrm>
          <a:prstGeom prst="rect">
            <a:avLst/>
          </a:prstGeom>
          <a:noFill/>
        </p:spPr>
        <p:txBody>
          <a:bodyPr wrap="square" rtlCol="0">
            <a:spAutoFit/>
          </a:bodyPr>
          <a:lstStyle/>
          <a:p>
            <a:r>
              <a:rPr lang="ja-JP" altLang="en-US" dirty="0" smtClean="0"/>
              <a:t>コード片</a:t>
            </a:r>
            <a:r>
              <a:rPr lang="en-US" altLang="ja-JP" dirty="0" smtClean="0"/>
              <a:t>2</a:t>
            </a:r>
            <a:endParaRPr kumimoji="1" lang="ja-JP" altLang="en-US" dirty="0"/>
          </a:p>
        </p:txBody>
      </p:sp>
      <p:sp>
        <p:nvSpPr>
          <p:cNvPr id="50" name="テキスト ボックス 49"/>
          <p:cNvSpPr txBox="1"/>
          <p:nvPr/>
        </p:nvSpPr>
        <p:spPr>
          <a:xfrm>
            <a:off x="6588224" y="3630228"/>
            <a:ext cx="1206163" cy="369332"/>
          </a:xfrm>
          <a:prstGeom prst="rect">
            <a:avLst/>
          </a:prstGeom>
          <a:noFill/>
        </p:spPr>
        <p:txBody>
          <a:bodyPr wrap="square" rtlCol="0">
            <a:spAutoFit/>
          </a:bodyPr>
          <a:lstStyle/>
          <a:p>
            <a:r>
              <a:rPr lang="ja-JP" altLang="en-US" dirty="0" smtClean="0"/>
              <a:t>コード片</a:t>
            </a:r>
            <a:r>
              <a:rPr lang="en-US" altLang="ja-JP" dirty="0"/>
              <a:t>3</a:t>
            </a:r>
            <a:endParaRPr kumimoji="1" lang="ja-JP" altLang="en-US" dirty="0"/>
          </a:p>
        </p:txBody>
      </p:sp>
      <p:sp>
        <p:nvSpPr>
          <p:cNvPr id="25" name="円/楕円 24"/>
          <p:cNvSpPr/>
          <p:nvPr/>
        </p:nvSpPr>
        <p:spPr>
          <a:xfrm>
            <a:off x="1283034"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1" name="円/楕円 50"/>
          <p:cNvSpPr/>
          <p:nvPr/>
        </p:nvSpPr>
        <p:spPr>
          <a:xfrm>
            <a:off x="3867094"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円/楕円 51"/>
          <p:cNvSpPr/>
          <p:nvPr/>
        </p:nvSpPr>
        <p:spPr>
          <a:xfrm>
            <a:off x="6471225"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0" name="コンテンツ プレースホルダー 5"/>
          <p:cNvGraphicFramePr>
            <a:graphicFrameLocks/>
          </p:cNvGraphicFramePr>
          <p:nvPr>
            <p:extLst>
              <p:ext uri="{D42A27DB-BD31-4B8C-83A1-F6EECF244321}">
                <p14:modId xmlns:p14="http://schemas.microsoft.com/office/powerpoint/2010/main" val="1851407401"/>
              </p:ext>
            </p:extLst>
          </p:nvPr>
        </p:nvGraphicFramePr>
        <p:xfrm>
          <a:off x="472374" y="4293096"/>
          <a:ext cx="8229600" cy="1478280"/>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298832">
                <a:tc>
                  <a:txBody>
                    <a:bodyPr/>
                    <a:lstStyle/>
                    <a:p>
                      <a:r>
                        <a:rPr kumimoji="1" lang="ja-JP" altLang="en-US" dirty="0" smtClean="0"/>
                        <a:t>コード片</a:t>
                      </a:r>
                      <a:r>
                        <a:rPr kumimoji="1" lang="en-US" altLang="ja-JP" dirty="0" smtClean="0"/>
                        <a:t>1</a:t>
                      </a:r>
                      <a:endParaRPr kumimoji="1" lang="ja-JP" altLang="en-US" dirty="0"/>
                    </a:p>
                  </a:txBody>
                  <a:tcPr/>
                </a:tc>
                <a:tc>
                  <a:txBody>
                    <a:bodyPr/>
                    <a:lstStyle/>
                    <a:p>
                      <a:r>
                        <a:rPr kumimoji="1" lang="ja-JP" altLang="en-US" dirty="0" smtClean="0"/>
                        <a:t>コード片</a:t>
                      </a:r>
                      <a:r>
                        <a:rPr kumimoji="1" lang="en-US" altLang="ja-JP" dirty="0" smtClean="0"/>
                        <a:t>2</a:t>
                      </a:r>
                      <a:endParaRPr kumimoji="1" lang="ja-JP" altLang="en-US" dirty="0"/>
                    </a:p>
                  </a:txBody>
                  <a:tcPr/>
                </a:tc>
                <a:tc>
                  <a:txBody>
                    <a:bodyPr/>
                    <a:lstStyle/>
                    <a:p>
                      <a:r>
                        <a:rPr kumimoji="1" lang="ja-JP" altLang="en-US" dirty="0" smtClean="0"/>
                        <a:t>コード片</a:t>
                      </a:r>
                      <a:r>
                        <a:rPr kumimoji="1" lang="en-US" altLang="ja-JP" dirty="0" smtClean="0"/>
                        <a:t>3</a:t>
                      </a:r>
                      <a:endParaRPr kumimoji="1" lang="ja-JP" altLang="en-US" dirty="0"/>
                    </a:p>
                  </a:txBody>
                  <a:tcPr/>
                </a:tc>
                <a:tc>
                  <a:txBody>
                    <a:bodyPr/>
                    <a:lstStyle/>
                    <a:p>
                      <a:r>
                        <a:rPr kumimoji="1" lang="ja-JP" altLang="en-US" dirty="0" smtClean="0"/>
                        <a:t>種類</a:t>
                      </a:r>
                      <a:endParaRPr kumimoji="1" lang="ja-JP" altLang="en-US" dirty="0"/>
                    </a:p>
                  </a:txBody>
                  <a:tcPr/>
                </a:tc>
                <a:tc>
                  <a:txBody>
                    <a:bodyPr/>
                    <a:lstStyle/>
                    <a:p>
                      <a:r>
                        <a:rPr kumimoji="1" lang="en-US" altLang="ja-JP" dirty="0" smtClean="0"/>
                        <a:t>1</a:t>
                      </a:r>
                      <a:r>
                        <a:rPr kumimoji="1" lang="ja-JP" altLang="en-US" dirty="0" smtClean="0"/>
                        <a:t>対</a:t>
                      </a:r>
                      <a:r>
                        <a:rPr kumimoji="1" lang="en-US" altLang="ja-JP" dirty="0" smtClean="0"/>
                        <a:t>1</a:t>
                      </a:r>
                      <a:r>
                        <a:rPr kumimoji="1" lang="ja-JP" altLang="en-US" dirty="0" smtClean="0"/>
                        <a:t>対応</a:t>
                      </a:r>
                      <a:endParaRPr kumimoji="1" lang="ja-JP" altLang="en-US" dirty="0"/>
                    </a:p>
                  </a:txBody>
                  <a:tcPr/>
                </a:tc>
                <a:tc>
                  <a:txBody>
                    <a:bodyPr/>
                    <a:lstStyle/>
                    <a:p>
                      <a:r>
                        <a:rPr kumimoji="1" lang="ja-JP" altLang="en-US" dirty="0" smtClean="0"/>
                        <a:t>完全一致</a:t>
                      </a:r>
                      <a:endParaRPr kumimoji="1" lang="ja-JP" altLang="en-US" dirty="0"/>
                    </a:p>
                  </a:txBody>
                  <a:tcPr/>
                </a:tc>
              </a:tr>
              <a:tr h="370840">
                <a:tc>
                  <a:txBody>
                    <a:bodyPr/>
                    <a:lstStyle/>
                    <a:p>
                      <a:r>
                        <a:rPr kumimoji="1" lang="en-US" altLang="ja-JP" dirty="0" smtClean="0"/>
                        <a:t>{A}</a:t>
                      </a:r>
                      <a:endParaRPr kumimoji="1" lang="ja-JP" altLang="en-US" dirty="0"/>
                    </a:p>
                  </a:txBody>
                  <a:tcPr/>
                </a:tc>
                <a:tc>
                  <a:txBody>
                    <a:bodyPr/>
                    <a:lstStyle/>
                    <a:p>
                      <a:r>
                        <a:rPr kumimoji="1" lang="en-US" altLang="ja-JP" dirty="0" smtClean="0"/>
                        <a:t>{D}</a:t>
                      </a:r>
                      <a:endParaRPr kumimoji="1" lang="ja-JP" altLang="en-US" dirty="0"/>
                    </a:p>
                  </a:txBody>
                  <a:tcPr/>
                </a:tc>
                <a:tc>
                  <a:txBody>
                    <a:bodyPr/>
                    <a:lstStyle/>
                    <a:p>
                      <a:r>
                        <a:rPr kumimoji="1" lang="en-US" altLang="ja-JP" dirty="0" smtClean="0"/>
                        <a:t>{H}</a:t>
                      </a:r>
                      <a:endParaRPr kumimoji="1" lang="ja-JP" altLang="en-US" dirty="0"/>
                    </a:p>
                  </a:txBody>
                  <a:tcPr/>
                </a:tc>
                <a:tc>
                  <a:txBody>
                    <a:bodyPr/>
                    <a:lstStyle/>
                    <a:p>
                      <a:r>
                        <a:rPr kumimoji="1" lang="ja-JP" altLang="en-US" dirty="0" smtClean="0"/>
                        <a:t>変数</a:t>
                      </a:r>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370840">
                <a:tc>
                  <a:txBody>
                    <a:bodyPr/>
                    <a:lstStyle/>
                    <a:p>
                      <a:r>
                        <a:rPr kumimoji="1" lang="en-US" altLang="ja-JP" dirty="0" smtClean="0"/>
                        <a:t>{1}</a:t>
                      </a:r>
                      <a:endParaRPr kumimoji="1" lang="ja-JP" altLang="en-US" dirty="0"/>
                    </a:p>
                  </a:txBody>
                  <a:tcPr/>
                </a:tc>
                <a:tc>
                  <a:txBody>
                    <a:bodyPr/>
                    <a:lstStyle/>
                    <a:p>
                      <a:r>
                        <a:rPr kumimoji="1" lang="en-US" altLang="ja-JP" dirty="0" smtClean="0"/>
                        <a:t>{1}</a:t>
                      </a:r>
                      <a:endParaRPr kumimoji="1" lang="ja-JP" altLang="en-US" dirty="0"/>
                    </a:p>
                  </a:txBody>
                  <a:tcPr/>
                </a:tc>
                <a:tc>
                  <a:txBody>
                    <a:bodyPr/>
                    <a:lstStyle/>
                    <a:p>
                      <a:r>
                        <a:rPr kumimoji="1" lang="en-US" altLang="ja-JP" dirty="0" smtClean="0"/>
                        <a:t>{1}</a:t>
                      </a:r>
                      <a:endParaRPr kumimoji="1" lang="ja-JP" altLang="en-US" dirty="0"/>
                    </a:p>
                  </a:txBody>
                  <a:tcPr/>
                </a:tc>
                <a:tc>
                  <a:txBody>
                    <a:bodyPr/>
                    <a:lstStyle/>
                    <a:p>
                      <a:r>
                        <a:rPr kumimoji="1" lang="ja-JP" altLang="en-US" dirty="0" smtClean="0"/>
                        <a:t>リテラル</a:t>
                      </a:r>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370840">
                <a:tc>
                  <a:txBody>
                    <a:bodyPr/>
                    <a:lstStyle/>
                    <a:p>
                      <a:endParaRPr lang="ja-JP" altLang="en-US" dirty="0"/>
                    </a:p>
                  </a:txBody>
                  <a:tcPr/>
                </a:tc>
                <a:tc>
                  <a:txBody>
                    <a:bodyPr/>
                    <a:lstStyle/>
                    <a:p>
                      <a:endParaRPr lang="ja-JP" altLang="en-US"/>
                    </a:p>
                  </a:txBody>
                  <a:tcPr/>
                </a:tc>
                <a:tc>
                  <a:txBody>
                    <a:bodyPr/>
                    <a:lstStyle/>
                    <a:p>
                      <a:endParaRPr lang="ja-JP" altLang="en-US"/>
                    </a:p>
                  </a:txBody>
                  <a:tcPr/>
                </a:tc>
                <a:tc>
                  <a:txBody>
                    <a:bodyPr/>
                    <a:lstStyle/>
                    <a:p>
                      <a:endParaRPr lang="ja-JP" altLang="en-US" dirty="0"/>
                    </a:p>
                  </a:txBody>
                  <a:tcPr/>
                </a:tc>
                <a:tc>
                  <a:txBody>
                    <a:bodyPr/>
                    <a:lstStyle/>
                    <a:p>
                      <a:endParaRPr kumimoji="1" lang="ja-JP" altLang="en-US" dirty="0"/>
                    </a:p>
                  </a:txBody>
                  <a:tcPr/>
                </a:tc>
                <a:tc>
                  <a:txBody>
                    <a:bodyPr/>
                    <a:lstStyle/>
                    <a:p>
                      <a:endParaRPr kumimoji="1" lang="ja-JP" altLang="en-US" dirty="0"/>
                    </a:p>
                  </a:txBody>
                  <a:tcPr/>
                </a:tc>
              </a:tr>
            </a:tbl>
          </a:graphicData>
        </a:graphic>
      </p:graphicFrame>
    </p:spTree>
    <p:extLst>
      <p:ext uri="{BB962C8B-B14F-4D97-AF65-F5344CB8AC3E}">
        <p14:creationId xmlns:p14="http://schemas.microsoft.com/office/powerpoint/2010/main" val="5706065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例</a:t>
            </a:r>
            <a:r>
              <a:rPr lang="ja-JP" altLang="en-US" dirty="0" smtClean="0"/>
              <a:t>）対応関係表の作成</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25</a:t>
            </a:fld>
            <a:endParaRPr kumimoji="1" lang="ja-JP" altLang="en-US"/>
          </a:p>
        </p:txBody>
      </p:sp>
      <p:sp>
        <p:nvSpPr>
          <p:cNvPr id="5" name="メモ 4"/>
          <p:cNvSpPr/>
          <p:nvPr/>
        </p:nvSpPr>
        <p:spPr>
          <a:xfrm>
            <a:off x="887203" y="1638517"/>
            <a:ext cx="2016224" cy="1646467"/>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メモ 6"/>
          <p:cNvSpPr/>
          <p:nvPr/>
        </p:nvSpPr>
        <p:spPr>
          <a:xfrm>
            <a:off x="3710323" y="1672932"/>
            <a:ext cx="1869789" cy="161205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メモ 7"/>
          <p:cNvSpPr/>
          <p:nvPr/>
        </p:nvSpPr>
        <p:spPr>
          <a:xfrm>
            <a:off x="6372200" y="1646217"/>
            <a:ext cx="1822932" cy="1638768"/>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971600" y="1688290"/>
            <a:ext cx="1800200" cy="1323439"/>
          </a:xfrm>
          <a:prstGeom prst="rect">
            <a:avLst/>
          </a:prstGeom>
          <a:noFill/>
        </p:spPr>
        <p:txBody>
          <a:bodyPr wrap="square" rtlCol="0">
            <a:spAutoFit/>
          </a:bodyPr>
          <a:lstStyle/>
          <a:p>
            <a:endParaRPr lang="en-US" altLang="ja-JP" sz="2000" dirty="0" smtClean="0"/>
          </a:p>
          <a:p>
            <a:r>
              <a:rPr lang="en-US" altLang="ja-JP" sz="2000" dirty="0" smtClean="0"/>
              <a:t>A=1;</a:t>
            </a:r>
          </a:p>
          <a:p>
            <a:r>
              <a:rPr lang="en-US" altLang="ja-JP" sz="2000" dirty="0" smtClean="0">
                <a:solidFill>
                  <a:srgbClr val="FF0000"/>
                </a:solidFill>
              </a:rPr>
              <a:t>B</a:t>
            </a:r>
            <a:r>
              <a:rPr lang="en-US" altLang="ja-JP" sz="2000" dirty="0" smtClean="0"/>
              <a:t>=B+A;</a:t>
            </a:r>
          </a:p>
          <a:p>
            <a:endParaRPr kumimoji="1" lang="en-US" altLang="ja-JP" sz="2000" dirty="0" smtClean="0"/>
          </a:p>
        </p:txBody>
      </p:sp>
      <p:cxnSp>
        <p:nvCxnSpPr>
          <p:cNvPr id="28" name="直線矢印コネクタ 27"/>
          <p:cNvCxnSpPr/>
          <p:nvPr/>
        </p:nvCxnSpPr>
        <p:spPr>
          <a:xfrm>
            <a:off x="2924103" y="2752185"/>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5580112" y="2758551"/>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a:off x="3745117" y="1688290"/>
            <a:ext cx="1800200" cy="1323439"/>
          </a:xfrm>
          <a:prstGeom prst="rect">
            <a:avLst/>
          </a:prstGeom>
          <a:noFill/>
        </p:spPr>
        <p:txBody>
          <a:bodyPr wrap="square" rtlCol="0">
            <a:spAutoFit/>
          </a:bodyPr>
          <a:lstStyle/>
          <a:p>
            <a:endParaRPr lang="en-US" altLang="ja-JP" sz="2000" dirty="0" smtClean="0"/>
          </a:p>
          <a:p>
            <a:r>
              <a:rPr lang="en-US" altLang="ja-JP" sz="2000" dirty="0" smtClean="0"/>
              <a:t>D=1;</a:t>
            </a:r>
          </a:p>
          <a:p>
            <a:r>
              <a:rPr lang="en-US" altLang="ja-JP" sz="2000" dirty="0" smtClean="0">
                <a:solidFill>
                  <a:srgbClr val="FF0000"/>
                </a:solidFill>
              </a:rPr>
              <a:t>E</a:t>
            </a:r>
            <a:r>
              <a:rPr lang="en-US" altLang="ja-JP" sz="2000" dirty="0" smtClean="0"/>
              <a:t>=E+D;</a:t>
            </a:r>
          </a:p>
          <a:p>
            <a:endParaRPr kumimoji="1" lang="en-US" altLang="ja-JP" sz="2000" dirty="0" smtClean="0"/>
          </a:p>
        </p:txBody>
      </p:sp>
      <p:sp>
        <p:nvSpPr>
          <p:cNvPr id="48" name="テキスト ボックス 47"/>
          <p:cNvSpPr txBox="1"/>
          <p:nvPr/>
        </p:nvSpPr>
        <p:spPr>
          <a:xfrm>
            <a:off x="6372200" y="1688290"/>
            <a:ext cx="1800200" cy="1323439"/>
          </a:xfrm>
          <a:prstGeom prst="rect">
            <a:avLst/>
          </a:prstGeom>
          <a:noFill/>
        </p:spPr>
        <p:txBody>
          <a:bodyPr wrap="square" rtlCol="0">
            <a:spAutoFit/>
          </a:bodyPr>
          <a:lstStyle/>
          <a:p>
            <a:endParaRPr lang="en-US" altLang="ja-JP" sz="2000" dirty="0" smtClean="0"/>
          </a:p>
          <a:p>
            <a:r>
              <a:rPr lang="en-US" altLang="ja-JP" sz="2000" dirty="0" smtClean="0"/>
              <a:t>H=1;</a:t>
            </a:r>
          </a:p>
          <a:p>
            <a:r>
              <a:rPr lang="en-US" altLang="ja-JP" sz="2000" dirty="0" smtClean="0">
                <a:solidFill>
                  <a:srgbClr val="FF0000"/>
                </a:solidFill>
              </a:rPr>
              <a:t>Y</a:t>
            </a:r>
            <a:r>
              <a:rPr lang="en-US" altLang="ja-JP" sz="2000" dirty="0" smtClean="0"/>
              <a:t>=Z+H;</a:t>
            </a:r>
          </a:p>
          <a:p>
            <a:endParaRPr kumimoji="1" lang="en-US" altLang="ja-JP" sz="2000" dirty="0" smtClean="0"/>
          </a:p>
        </p:txBody>
      </p:sp>
      <p:sp>
        <p:nvSpPr>
          <p:cNvPr id="15" name="テキスト ボックス 14"/>
          <p:cNvSpPr txBox="1"/>
          <p:nvPr/>
        </p:nvSpPr>
        <p:spPr>
          <a:xfrm>
            <a:off x="1400032" y="3632058"/>
            <a:ext cx="1206163" cy="369332"/>
          </a:xfrm>
          <a:prstGeom prst="rect">
            <a:avLst/>
          </a:prstGeom>
          <a:noFill/>
        </p:spPr>
        <p:txBody>
          <a:bodyPr wrap="square" rtlCol="0">
            <a:spAutoFit/>
          </a:bodyPr>
          <a:lstStyle/>
          <a:p>
            <a:r>
              <a:rPr lang="ja-JP" altLang="en-US" dirty="0" smtClean="0"/>
              <a:t>コード片</a:t>
            </a:r>
            <a:r>
              <a:rPr lang="en-US" altLang="ja-JP" dirty="0" smtClean="0"/>
              <a:t>1</a:t>
            </a:r>
            <a:endParaRPr kumimoji="1" lang="ja-JP" altLang="en-US" dirty="0"/>
          </a:p>
        </p:txBody>
      </p:sp>
      <p:sp>
        <p:nvSpPr>
          <p:cNvPr id="49" name="テキスト ボックス 48"/>
          <p:cNvSpPr txBox="1"/>
          <p:nvPr/>
        </p:nvSpPr>
        <p:spPr>
          <a:xfrm>
            <a:off x="3995936" y="3630228"/>
            <a:ext cx="1206163" cy="369332"/>
          </a:xfrm>
          <a:prstGeom prst="rect">
            <a:avLst/>
          </a:prstGeom>
          <a:noFill/>
        </p:spPr>
        <p:txBody>
          <a:bodyPr wrap="square" rtlCol="0">
            <a:spAutoFit/>
          </a:bodyPr>
          <a:lstStyle/>
          <a:p>
            <a:r>
              <a:rPr lang="ja-JP" altLang="en-US" dirty="0" smtClean="0"/>
              <a:t>コード片</a:t>
            </a:r>
            <a:r>
              <a:rPr lang="en-US" altLang="ja-JP" dirty="0" smtClean="0"/>
              <a:t>2</a:t>
            </a:r>
            <a:endParaRPr kumimoji="1" lang="ja-JP" altLang="en-US" dirty="0"/>
          </a:p>
        </p:txBody>
      </p:sp>
      <p:sp>
        <p:nvSpPr>
          <p:cNvPr id="50" name="テキスト ボックス 49"/>
          <p:cNvSpPr txBox="1"/>
          <p:nvPr/>
        </p:nvSpPr>
        <p:spPr>
          <a:xfrm>
            <a:off x="6588224" y="3630228"/>
            <a:ext cx="1206163" cy="369332"/>
          </a:xfrm>
          <a:prstGeom prst="rect">
            <a:avLst/>
          </a:prstGeom>
          <a:noFill/>
        </p:spPr>
        <p:txBody>
          <a:bodyPr wrap="square" rtlCol="0">
            <a:spAutoFit/>
          </a:bodyPr>
          <a:lstStyle/>
          <a:p>
            <a:r>
              <a:rPr lang="ja-JP" altLang="en-US" dirty="0" smtClean="0"/>
              <a:t>コード片</a:t>
            </a:r>
            <a:r>
              <a:rPr lang="en-US" altLang="ja-JP" dirty="0"/>
              <a:t>3</a:t>
            </a:r>
            <a:endParaRPr kumimoji="1" lang="ja-JP" altLang="en-US" dirty="0"/>
          </a:p>
        </p:txBody>
      </p:sp>
      <p:sp>
        <p:nvSpPr>
          <p:cNvPr id="25" name="円/楕円 24"/>
          <p:cNvSpPr/>
          <p:nvPr/>
        </p:nvSpPr>
        <p:spPr>
          <a:xfrm>
            <a:off x="1283034"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1" name="円/楕円 50"/>
          <p:cNvSpPr/>
          <p:nvPr/>
        </p:nvSpPr>
        <p:spPr>
          <a:xfrm>
            <a:off x="3867094"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円/楕円 51"/>
          <p:cNvSpPr/>
          <p:nvPr/>
        </p:nvSpPr>
        <p:spPr>
          <a:xfrm>
            <a:off x="6471225"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0" name="コンテンツ プレースホルダー 5"/>
          <p:cNvGraphicFramePr>
            <a:graphicFrameLocks/>
          </p:cNvGraphicFramePr>
          <p:nvPr>
            <p:extLst>
              <p:ext uri="{D42A27DB-BD31-4B8C-83A1-F6EECF244321}">
                <p14:modId xmlns:p14="http://schemas.microsoft.com/office/powerpoint/2010/main" val="3019868358"/>
              </p:ext>
            </p:extLst>
          </p:nvPr>
        </p:nvGraphicFramePr>
        <p:xfrm>
          <a:off x="472374" y="4293096"/>
          <a:ext cx="8229600" cy="1478280"/>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298832">
                <a:tc>
                  <a:txBody>
                    <a:bodyPr/>
                    <a:lstStyle/>
                    <a:p>
                      <a:r>
                        <a:rPr kumimoji="1" lang="ja-JP" altLang="en-US" dirty="0" smtClean="0"/>
                        <a:t>コード片</a:t>
                      </a:r>
                      <a:r>
                        <a:rPr kumimoji="1" lang="en-US" altLang="ja-JP" dirty="0" smtClean="0"/>
                        <a:t>1</a:t>
                      </a:r>
                      <a:endParaRPr kumimoji="1" lang="ja-JP" altLang="en-US" dirty="0"/>
                    </a:p>
                  </a:txBody>
                  <a:tcPr/>
                </a:tc>
                <a:tc>
                  <a:txBody>
                    <a:bodyPr/>
                    <a:lstStyle/>
                    <a:p>
                      <a:r>
                        <a:rPr kumimoji="1" lang="ja-JP" altLang="en-US" dirty="0" smtClean="0"/>
                        <a:t>コード片</a:t>
                      </a:r>
                      <a:r>
                        <a:rPr kumimoji="1" lang="en-US" altLang="ja-JP" dirty="0" smtClean="0"/>
                        <a:t>2</a:t>
                      </a:r>
                      <a:endParaRPr kumimoji="1" lang="ja-JP" altLang="en-US" dirty="0"/>
                    </a:p>
                  </a:txBody>
                  <a:tcPr/>
                </a:tc>
                <a:tc>
                  <a:txBody>
                    <a:bodyPr/>
                    <a:lstStyle/>
                    <a:p>
                      <a:r>
                        <a:rPr kumimoji="1" lang="ja-JP" altLang="en-US" dirty="0" smtClean="0"/>
                        <a:t>コード片</a:t>
                      </a:r>
                      <a:r>
                        <a:rPr kumimoji="1" lang="en-US" altLang="ja-JP" dirty="0" smtClean="0"/>
                        <a:t>3</a:t>
                      </a:r>
                      <a:endParaRPr kumimoji="1" lang="ja-JP" altLang="en-US" dirty="0"/>
                    </a:p>
                  </a:txBody>
                  <a:tcPr/>
                </a:tc>
                <a:tc>
                  <a:txBody>
                    <a:bodyPr/>
                    <a:lstStyle/>
                    <a:p>
                      <a:r>
                        <a:rPr kumimoji="1" lang="ja-JP" altLang="en-US" dirty="0" smtClean="0"/>
                        <a:t>種類</a:t>
                      </a:r>
                      <a:endParaRPr kumimoji="1" lang="ja-JP" altLang="en-US" dirty="0"/>
                    </a:p>
                  </a:txBody>
                  <a:tcPr/>
                </a:tc>
                <a:tc>
                  <a:txBody>
                    <a:bodyPr/>
                    <a:lstStyle/>
                    <a:p>
                      <a:r>
                        <a:rPr kumimoji="1" lang="en-US" altLang="ja-JP" dirty="0" smtClean="0"/>
                        <a:t>1</a:t>
                      </a:r>
                      <a:r>
                        <a:rPr kumimoji="1" lang="ja-JP" altLang="en-US" dirty="0" smtClean="0"/>
                        <a:t>対</a:t>
                      </a:r>
                      <a:r>
                        <a:rPr kumimoji="1" lang="en-US" altLang="ja-JP" dirty="0" smtClean="0"/>
                        <a:t>1</a:t>
                      </a:r>
                      <a:r>
                        <a:rPr kumimoji="1" lang="ja-JP" altLang="en-US" dirty="0" smtClean="0"/>
                        <a:t>対応</a:t>
                      </a:r>
                      <a:endParaRPr kumimoji="1" lang="ja-JP" altLang="en-US" dirty="0"/>
                    </a:p>
                  </a:txBody>
                  <a:tcPr/>
                </a:tc>
                <a:tc>
                  <a:txBody>
                    <a:bodyPr/>
                    <a:lstStyle/>
                    <a:p>
                      <a:r>
                        <a:rPr kumimoji="1" lang="ja-JP" altLang="en-US" dirty="0" smtClean="0"/>
                        <a:t>完全一致</a:t>
                      </a:r>
                      <a:endParaRPr kumimoji="1" lang="ja-JP" altLang="en-US" dirty="0"/>
                    </a:p>
                  </a:txBody>
                  <a:tcPr/>
                </a:tc>
              </a:tr>
              <a:tr h="370840">
                <a:tc>
                  <a:txBody>
                    <a:bodyPr/>
                    <a:lstStyle/>
                    <a:p>
                      <a:r>
                        <a:rPr kumimoji="1" lang="en-US" altLang="ja-JP" dirty="0" smtClean="0"/>
                        <a:t>{A}</a:t>
                      </a:r>
                      <a:endParaRPr kumimoji="1" lang="ja-JP" altLang="en-US" dirty="0"/>
                    </a:p>
                  </a:txBody>
                  <a:tcPr/>
                </a:tc>
                <a:tc>
                  <a:txBody>
                    <a:bodyPr/>
                    <a:lstStyle/>
                    <a:p>
                      <a:r>
                        <a:rPr kumimoji="1" lang="en-US" altLang="ja-JP" dirty="0" smtClean="0"/>
                        <a:t>{D}</a:t>
                      </a:r>
                      <a:endParaRPr kumimoji="1" lang="ja-JP" altLang="en-US" dirty="0"/>
                    </a:p>
                  </a:txBody>
                  <a:tcPr/>
                </a:tc>
                <a:tc>
                  <a:txBody>
                    <a:bodyPr/>
                    <a:lstStyle/>
                    <a:p>
                      <a:r>
                        <a:rPr kumimoji="1" lang="en-US" altLang="ja-JP" dirty="0" smtClean="0"/>
                        <a:t>{H}</a:t>
                      </a:r>
                      <a:endParaRPr kumimoji="1" lang="ja-JP" altLang="en-US" dirty="0"/>
                    </a:p>
                  </a:txBody>
                  <a:tcPr/>
                </a:tc>
                <a:tc>
                  <a:txBody>
                    <a:bodyPr/>
                    <a:lstStyle/>
                    <a:p>
                      <a:r>
                        <a:rPr kumimoji="1" lang="ja-JP" altLang="en-US" dirty="0" smtClean="0"/>
                        <a:t>変数</a:t>
                      </a:r>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370840">
                <a:tc>
                  <a:txBody>
                    <a:bodyPr/>
                    <a:lstStyle/>
                    <a:p>
                      <a:r>
                        <a:rPr kumimoji="1" lang="en-US" altLang="ja-JP" dirty="0" smtClean="0"/>
                        <a:t>{1}</a:t>
                      </a:r>
                      <a:endParaRPr kumimoji="1" lang="ja-JP" altLang="en-US" dirty="0"/>
                    </a:p>
                  </a:txBody>
                  <a:tcPr/>
                </a:tc>
                <a:tc>
                  <a:txBody>
                    <a:bodyPr/>
                    <a:lstStyle/>
                    <a:p>
                      <a:r>
                        <a:rPr kumimoji="1" lang="en-US" altLang="ja-JP" dirty="0" smtClean="0"/>
                        <a:t>{1}</a:t>
                      </a:r>
                      <a:endParaRPr kumimoji="1" lang="ja-JP" altLang="en-US" dirty="0"/>
                    </a:p>
                  </a:txBody>
                  <a:tcPr/>
                </a:tc>
                <a:tc>
                  <a:txBody>
                    <a:bodyPr/>
                    <a:lstStyle/>
                    <a:p>
                      <a:r>
                        <a:rPr kumimoji="1" lang="en-US" altLang="ja-JP" dirty="0" smtClean="0"/>
                        <a:t>{1}</a:t>
                      </a:r>
                      <a:endParaRPr kumimoji="1" lang="ja-JP" altLang="en-US" dirty="0"/>
                    </a:p>
                  </a:txBody>
                  <a:tcPr/>
                </a:tc>
                <a:tc>
                  <a:txBody>
                    <a:bodyPr/>
                    <a:lstStyle/>
                    <a:p>
                      <a:r>
                        <a:rPr kumimoji="1" lang="ja-JP" altLang="en-US" dirty="0" smtClean="0"/>
                        <a:t>リテラル</a:t>
                      </a:r>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370840">
                <a:tc>
                  <a:txBody>
                    <a:bodyPr/>
                    <a:lstStyle/>
                    <a:p>
                      <a:r>
                        <a:rPr kumimoji="1" lang="en-US" altLang="ja-JP" dirty="0" smtClean="0"/>
                        <a:t>{B}</a:t>
                      </a:r>
                      <a:endParaRPr kumimoji="1" lang="ja-JP" altLang="en-US" dirty="0"/>
                    </a:p>
                  </a:txBody>
                  <a:tcPr/>
                </a:tc>
                <a:tc>
                  <a:txBody>
                    <a:bodyPr/>
                    <a:lstStyle/>
                    <a:p>
                      <a:r>
                        <a:rPr kumimoji="1" lang="en-US" altLang="ja-JP" dirty="0" smtClean="0"/>
                        <a:t>{E}</a:t>
                      </a:r>
                      <a:endParaRPr kumimoji="1" lang="ja-JP" altLang="en-US" dirty="0"/>
                    </a:p>
                  </a:txBody>
                  <a:tcPr/>
                </a:tc>
                <a:tc>
                  <a:txBody>
                    <a:bodyPr/>
                    <a:lstStyle/>
                    <a:p>
                      <a:r>
                        <a:rPr kumimoji="1" lang="en-US" altLang="ja-JP" dirty="0" smtClean="0"/>
                        <a:t>{Y}</a:t>
                      </a:r>
                    </a:p>
                  </a:txBody>
                  <a:tcPr/>
                </a:tc>
                <a:tc>
                  <a:txBody>
                    <a:bodyPr/>
                    <a:lstStyle/>
                    <a:p>
                      <a:r>
                        <a:rPr kumimoji="1" lang="ja-JP" altLang="en-US" dirty="0" smtClean="0"/>
                        <a:t>変数</a:t>
                      </a:r>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bl>
          </a:graphicData>
        </a:graphic>
      </p:graphicFrame>
    </p:spTree>
    <p:extLst>
      <p:ext uri="{BB962C8B-B14F-4D97-AF65-F5344CB8AC3E}">
        <p14:creationId xmlns:p14="http://schemas.microsoft.com/office/powerpoint/2010/main" val="12304721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例</a:t>
            </a:r>
            <a:r>
              <a:rPr lang="ja-JP" altLang="en-US" dirty="0" smtClean="0"/>
              <a:t>）対応関係表の作成</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26</a:t>
            </a:fld>
            <a:endParaRPr kumimoji="1" lang="ja-JP" altLang="en-US"/>
          </a:p>
        </p:txBody>
      </p:sp>
      <p:sp>
        <p:nvSpPr>
          <p:cNvPr id="5" name="メモ 4"/>
          <p:cNvSpPr/>
          <p:nvPr/>
        </p:nvSpPr>
        <p:spPr>
          <a:xfrm>
            <a:off x="887203" y="1638517"/>
            <a:ext cx="2016224" cy="1646467"/>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メモ 6"/>
          <p:cNvSpPr/>
          <p:nvPr/>
        </p:nvSpPr>
        <p:spPr>
          <a:xfrm>
            <a:off x="3710323" y="1672932"/>
            <a:ext cx="1869789" cy="161205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メモ 7"/>
          <p:cNvSpPr/>
          <p:nvPr/>
        </p:nvSpPr>
        <p:spPr>
          <a:xfrm>
            <a:off x="6372200" y="1646217"/>
            <a:ext cx="1822932" cy="1638768"/>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971600" y="1688290"/>
            <a:ext cx="1800200" cy="1323439"/>
          </a:xfrm>
          <a:prstGeom prst="rect">
            <a:avLst/>
          </a:prstGeom>
          <a:noFill/>
        </p:spPr>
        <p:txBody>
          <a:bodyPr wrap="square" rtlCol="0">
            <a:spAutoFit/>
          </a:bodyPr>
          <a:lstStyle/>
          <a:p>
            <a:endParaRPr lang="en-US" altLang="ja-JP" sz="2000" dirty="0" smtClean="0"/>
          </a:p>
          <a:p>
            <a:r>
              <a:rPr lang="en-US" altLang="ja-JP" sz="2000" dirty="0" smtClean="0"/>
              <a:t>A=1;</a:t>
            </a:r>
          </a:p>
          <a:p>
            <a:r>
              <a:rPr lang="en-US" altLang="ja-JP" sz="2000" dirty="0" smtClean="0"/>
              <a:t>B=</a:t>
            </a:r>
            <a:r>
              <a:rPr lang="en-US" altLang="ja-JP" sz="2000" dirty="0" smtClean="0">
                <a:solidFill>
                  <a:srgbClr val="FF0000"/>
                </a:solidFill>
              </a:rPr>
              <a:t>B</a:t>
            </a:r>
            <a:r>
              <a:rPr lang="en-US" altLang="ja-JP" sz="2000" dirty="0" smtClean="0"/>
              <a:t>+A;</a:t>
            </a:r>
          </a:p>
          <a:p>
            <a:endParaRPr kumimoji="1" lang="en-US" altLang="ja-JP" sz="2000" dirty="0" smtClean="0"/>
          </a:p>
        </p:txBody>
      </p:sp>
      <p:cxnSp>
        <p:nvCxnSpPr>
          <p:cNvPr id="28" name="直線矢印コネクタ 27"/>
          <p:cNvCxnSpPr/>
          <p:nvPr/>
        </p:nvCxnSpPr>
        <p:spPr>
          <a:xfrm>
            <a:off x="2924103" y="2752185"/>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5580112" y="2758551"/>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a:off x="3745117" y="1688290"/>
            <a:ext cx="1800200" cy="1323439"/>
          </a:xfrm>
          <a:prstGeom prst="rect">
            <a:avLst/>
          </a:prstGeom>
          <a:noFill/>
        </p:spPr>
        <p:txBody>
          <a:bodyPr wrap="square" rtlCol="0">
            <a:spAutoFit/>
          </a:bodyPr>
          <a:lstStyle/>
          <a:p>
            <a:endParaRPr lang="en-US" altLang="ja-JP" sz="2000" dirty="0" smtClean="0"/>
          </a:p>
          <a:p>
            <a:r>
              <a:rPr lang="en-US" altLang="ja-JP" sz="2000" dirty="0" smtClean="0"/>
              <a:t>D=1;</a:t>
            </a:r>
          </a:p>
          <a:p>
            <a:r>
              <a:rPr lang="en-US" altLang="ja-JP" sz="2000" dirty="0" smtClean="0"/>
              <a:t>E=</a:t>
            </a:r>
            <a:r>
              <a:rPr lang="en-US" altLang="ja-JP" sz="2000" dirty="0" smtClean="0">
                <a:solidFill>
                  <a:srgbClr val="FF0000"/>
                </a:solidFill>
              </a:rPr>
              <a:t>E</a:t>
            </a:r>
            <a:r>
              <a:rPr lang="en-US" altLang="ja-JP" sz="2000" dirty="0" smtClean="0"/>
              <a:t>+D;</a:t>
            </a:r>
          </a:p>
          <a:p>
            <a:endParaRPr kumimoji="1" lang="en-US" altLang="ja-JP" sz="2000" dirty="0" smtClean="0"/>
          </a:p>
        </p:txBody>
      </p:sp>
      <p:sp>
        <p:nvSpPr>
          <p:cNvPr id="48" name="テキスト ボックス 47"/>
          <p:cNvSpPr txBox="1"/>
          <p:nvPr/>
        </p:nvSpPr>
        <p:spPr>
          <a:xfrm>
            <a:off x="6372200" y="1688290"/>
            <a:ext cx="1800200" cy="1323439"/>
          </a:xfrm>
          <a:prstGeom prst="rect">
            <a:avLst/>
          </a:prstGeom>
          <a:noFill/>
        </p:spPr>
        <p:txBody>
          <a:bodyPr wrap="square" rtlCol="0">
            <a:spAutoFit/>
          </a:bodyPr>
          <a:lstStyle/>
          <a:p>
            <a:endParaRPr lang="en-US" altLang="ja-JP" sz="2000" dirty="0" smtClean="0"/>
          </a:p>
          <a:p>
            <a:r>
              <a:rPr lang="en-US" altLang="ja-JP" sz="2000" dirty="0" smtClean="0"/>
              <a:t>H=1;</a:t>
            </a:r>
          </a:p>
          <a:p>
            <a:r>
              <a:rPr lang="en-US" altLang="ja-JP" sz="2000" dirty="0" smtClean="0"/>
              <a:t>Y=</a:t>
            </a:r>
            <a:r>
              <a:rPr lang="en-US" altLang="ja-JP" sz="2000" dirty="0" smtClean="0">
                <a:solidFill>
                  <a:srgbClr val="FF0000"/>
                </a:solidFill>
              </a:rPr>
              <a:t>Z</a:t>
            </a:r>
            <a:r>
              <a:rPr lang="en-US" altLang="ja-JP" sz="2000" dirty="0" smtClean="0"/>
              <a:t>+H;</a:t>
            </a:r>
          </a:p>
          <a:p>
            <a:endParaRPr kumimoji="1" lang="en-US" altLang="ja-JP" sz="2000" dirty="0" smtClean="0"/>
          </a:p>
        </p:txBody>
      </p:sp>
      <p:sp>
        <p:nvSpPr>
          <p:cNvPr id="15" name="テキスト ボックス 14"/>
          <p:cNvSpPr txBox="1"/>
          <p:nvPr/>
        </p:nvSpPr>
        <p:spPr>
          <a:xfrm>
            <a:off x="1400032" y="3632058"/>
            <a:ext cx="1206163" cy="369332"/>
          </a:xfrm>
          <a:prstGeom prst="rect">
            <a:avLst/>
          </a:prstGeom>
          <a:noFill/>
        </p:spPr>
        <p:txBody>
          <a:bodyPr wrap="square" rtlCol="0">
            <a:spAutoFit/>
          </a:bodyPr>
          <a:lstStyle/>
          <a:p>
            <a:r>
              <a:rPr lang="ja-JP" altLang="en-US" dirty="0" smtClean="0"/>
              <a:t>コード片</a:t>
            </a:r>
            <a:r>
              <a:rPr lang="en-US" altLang="ja-JP" dirty="0" smtClean="0"/>
              <a:t>1</a:t>
            </a:r>
            <a:endParaRPr kumimoji="1" lang="ja-JP" altLang="en-US" dirty="0"/>
          </a:p>
        </p:txBody>
      </p:sp>
      <p:sp>
        <p:nvSpPr>
          <p:cNvPr id="49" name="テキスト ボックス 48"/>
          <p:cNvSpPr txBox="1"/>
          <p:nvPr/>
        </p:nvSpPr>
        <p:spPr>
          <a:xfrm>
            <a:off x="3995936" y="3630228"/>
            <a:ext cx="1206163" cy="369332"/>
          </a:xfrm>
          <a:prstGeom prst="rect">
            <a:avLst/>
          </a:prstGeom>
          <a:noFill/>
        </p:spPr>
        <p:txBody>
          <a:bodyPr wrap="square" rtlCol="0">
            <a:spAutoFit/>
          </a:bodyPr>
          <a:lstStyle/>
          <a:p>
            <a:r>
              <a:rPr lang="ja-JP" altLang="en-US" dirty="0" smtClean="0"/>
              <a:t>コード片</a:t>
            </a:r>
            <a:r>
              <a:rPr lang="en-US" altLang="ja-JP" dirty="0" smtClean="0"/>
              <a:t>2</a:t>
            </a:r>
            <a:endParaRPr kumimoji="1" lang="ja-JP" altLang="en-US" dirty="0"/>
          </a:p>
        </p:txBody>
      </p:sp>
      <p:sp>
        <p:nvSpPr>
          <p:cNvPr id="50" name="テキスト ボックス 49"/>
          <p:cNvSpPr txBox="1"/>
          <p:nvPr/>
        </p:nvSpPr>
        <p:spPr>
          <a:xfrm>
            <a:off x="6588224" y="3630228"/>
            <a:ext cx="1206163" cy="369332"/>
          </a:xfrm>
          <a:prstGeom prst="rect">
            <a:avLst/>
          </a:prstGeom>
          <a:noFill/>
        </p:spPr>
        <p:txBody>
          <a:bodyPr wrap="square" rtlCol="0">
            <a:spAutoFit/>
          </a:bodyPr>
          <a:lstStyle/>
          <a:p>
            <a:r>
              <a:rPr lang="ja-JP" altLang="en-US" dirty="0" smtClean="0"/>
              <a:t>コード片</a:t>
            </a:r>
            <a:r>
              <a:rPr lang="en-US" altLang="ja-JP" dirty="0"/>
              <a:t>3</a:t>
            </a:r>
            <a:endParaRPr kumimoji="1" lang="ja-JP" altLang="en-US" dirty="0"/>
          </a:p>
        </p:txBody>
      </p:sp>
      <p:sp>
        <p:nvSpPr>
          <p:cNvPr id="25" name="円/楕円 24"/>
          <p:cNvSpPr/>
          <p:nvPr/>
        </p:nvSpPr>
        <p:spPr>
          <a:xfrm>
            <a:off x="1283034"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1" name="円/楕円 50"/>
          <p:cNvSpPr/>
          <p:nvPr/>
        </p:nvSpPr>
        <p:spPr>
          <a:xfrm>
            <a:off x="3867094"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円/楕円 51"/>
          <p:cNvSpPr/>
          <p:nvPr/>
        </p:nvSpPr>
        <p:spPr>
          <a:xfrm>
            <a:off x="6471225"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0" name="コンテンツ プレースホルダー 5"/>
          <p:cNvGraphicFramePr>
            <a:graphicFrameLocks/>
          </p:cNvGraphicFramePr>
          <p:nvPr>
            <p:extLst>
              <p:ext uri="{D42A27DB-BD31-4B8C-83A1-F6EECF244321}">
                <p14:modId xmlns:p14="http://schemas.microsoft.com/office/powerpoint/2010/main" val="19929340"/>
              </p:ext>
            </p:extLst>
          </p:nvPr>
        </p:nvGraphicFramePr>
        <p:xfrm>
          <a:off x="472374" y="4293096"/>
          <a:ext cx="8229600" cy="1478280"/>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298832">
                <a:tc>
                  <a:txBody>
                    <a:bodyPr/>
                    <a:lstStyle/>
                    <a:p>
                      <a:r>
                        <a:rPr kumimoji="1" lang="ja-JP" altLang="en-US" dirty="0" smtClean="0"/>
                        <a:t>コード片</a:t>
                      </a:r>
                      <a:r>
                        <a:rPr kumimoji="1" lang="en-US" altLang="ja-JP" dirty="0" smtClean="0"/>
                        <a:t>1</a:t>
                      </a:r>
                      <a:endParaRPr kumimoji="1" lang="ja-JP" altLang="en-US" dirty="0"/>
                    </a:p>
                  </a:txBody>
                  <a:tcPr/>
                </a:tc>
                <a:tc>
                  <a:txBody>
                    <a:bodyPr/>
                    <a:lstStyle/>
                    <a:p>
                      <a:r>
                        <a:rPr kumimoji="1" lang="ja-JP" altLang="en-US" dirty="0" smtClean="0"/>
                        <a:t>コード片</a:t>
                      </a:r>
                      <a:r>
                        <a:rPr kumimoji="1" lang="en-US" altLang="ja-JP" dirty="0" smtClean="0"/>
                        <a:t>2</a:t>
                      </a:r>
                      <a:endParaRPr kumimoji="1" lang="ja-JP" altLang="en-US" dirty="0"/>
                    </a:p>
                  </a:txBody>
                  <a:tcPr/>
                </a:tc>
                <a:tc>
                  <a:txBody>
                    <a:bodyPr/>
                    <a:lstStyle/>
                    <a:p>
                      <a:r>
                        <a:rPr kumimoji="1" lang="ja-JP" altLang="en-US" dirty="0" smtClean="0"/>
                        <a:t>コード片</a:t>
                      </a:r>
                      <a:r>
                        <a:rPr kumimoji="1" lang="en-US" altLang="ja-JP" dirty="0" smtClean="0"/>
                        <a:t>3</a:t>
                      </a:r>
                      <a:endParaRPr kumimoji="1" lang="ja-JP" altLang="en-US" dirty="0"/>
                    </a:p>
                  </a:txBody>
                  <a:tcPr/>
                </a:tc>
                <a:tc>
                  <a:txBody>
                    <a:bodyPr/>
                    <a:lstStyle/>
                    <a:p>
                      <a:r>
                        <a:rPr kumimoji="1" lang="ja-JP" altLang="en-US" dirty="0" smtClean="0"/>
                        <a:t>種類</a:t>
                      </a:r>
                      <a:endParaRPr kumimoji="1" lang="ja-JP" altLang="en-US" dirty="0"/>
                    </a:p>
                  </a:txBody>
                  <a:tcPr/>
                </a:tc>
                <a:tc>
                  <a:txBody>
                    <a:bodyPr/>
                    <a:lstStyle/>
                    <a:p>
                      <a:r>
                        <a:rPr kumimoji="1" lang="en-US" altLang="ja-JP" dirty="0" smtClean="0"/>
                        <a:t>1</a:t>
                      </a:r>
                      <a:r>
                        <a:rPr kumimoji="1" lang="ja-JP" altLang="en-US" dirty="0" smtClean="0"/>
                        <a:t>対</a:t>
                      </a:r>
                      <a:r>
                        <a:rPr kumimoji="1" lang="en-US" altLang="ja-JP" dirty="0" smtClean="0"/>
                        <a:t>1</a:t>
                      </a:r>
                      <a:r>
                        <a:rPr kumimoji="1" lang="ja-JP" altLang="en-US" dirty="0" smtClean="0"/>
                        <a:t>対応</a:t>
                      </a:r>
                      <a:endParaRPr kumimoji="1" lang="ja-JP" altLang="en-US" dirty="0"/>
                    </a:p>
                  </a:txBody>
                  <a:tcPr/>
                </a:tc>
                <a:tc>
                  <a:txBody>
                    <a:bodyPr/>
                    <a:lstStyle/>
                    <a:p>
                      <a:r>
                        <a:rPr kumimoji="1" lang="ja-JP" altLang="en-US" dirty="0" smtClean="0"/>
                        <a:t>完全一致</a:t>
                      </a:r>
                      <a:endParaRPr kumimoji="1" lang="ja-JP" altLang="en-US" dirty="0"/>
                    </a:p>
                  </a:txBody>
                  <a:tcPr/>
                </a:tc>
              </a:tr>
              <a:tr h="370840">
                <a:tc>
                  <a:txBody>
                    <a:bodyPr/>
                    <a:lstStyle/>
                    <a:p>
                      <a:r>
                        <a:rPr kumimoji="1" lang="en-US" altLang="ja-JP" dirty="0" smtClean="0"/>
                        <a:t>{A}</a:t>
                      </a:r>
                      <a:endParaRPr kumimoji="1" lang="ja-JP" altLang="en-US" dirty="0"/>
                    </a:p>
                  </a:txBody>
                  <a:tcPr/>
                </a:tc>
                <a:tc>
                  <a:txBody>
                    <a:bodyPr/>
                    <a:lstStyle/>
                    <a:p>
                      <a:r>
                        <a:rPr kumimoji="1" lang="en-US" altLang="ja-JP" dirty="0" smtClean="0"/>
                        <a:t>{D}</a:t>
                      </a:r>
                      <a:endParaRPr kumimoji="1" lang="ja-JP" altLang="en-US" dirty="0"/>
                    </a:p>
                  </a:txBody>
                  <a:tcPr/>
                </a:tc>
                <a:tc>
                  <a:txBody>
                    <a:bodyPr/>
                    <a:lstStyle/>
                    <a:p>
                      <a:r>
                        <a:rPr kumimoji="1" lang="en-US" altLang="ja-JP" dirty="0" smtClean="0"/>
                        <a:t>{H}</a:t>
                      </a:r>
                      <a:endParaRPr kumimoji="1" lang="ja-JP" altLang="en-US" dirty="0"/>
                    </a:p>
                  </a:txBody>
                  <a:tcPr/>
                </a:tc>
                <a:tc>
                  <a:txBody>
                    <a:bodyPr/>
                    <a:lstStyle/>
                    <a:p>
                      <a:r>
                        <a:rPr kumimoji="1" lang="ja-JP" altLang="en-US" dirty="0" smtClean="0"/>
                        <a:t>変数</a:t>
                      </a:r>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370840">
                <a:tc>
                  <a:txBody>
                    <a:bodyPr/>
                    <a:lstStyle/>
                    <a:p>
                      <a:r>
                        <a:rPr kumimoji="1" lang="en-US" altLang="ja-JP" dirty="0" smtClean="0"/>
                        <a:t>{1}</a:t>
                      </a:r>
                      <a:endParaRPr kumimoji="1" lang="ja-JP" altLang="en-US" dirty="0"/>
                    </a:p>
                  </a:txBody>
                  <a:tcPr/>
                </a:tc>
                <a:tc>
                  <a:txBody>
                    <a:bodyPr/>
                    <a:lstStyle/>
                    <a:p>
                      <a:r>
                        <a:rPr kumimoji="1" lang="en-US" altLang="ja-JP" dirty="0" smtClean="0"/>
                        <a:t>{1}</a:t>
                      </a:r>
                      <a:endParaRPr kumimoji="1" lang="ja-JP" altLang="en-US" dirty="0"/>
                    </a:p>
                  </a:txBody>
                  <a:tcPr/>
                </a:tc>
                <a:tc>
                  <a:txBody>
                    <a:bodyPr/>
                    <a:lstStyle/>
                    <a:p>
                      <a:r>
                        <a:rPr kumimoji="1" lang="en-US" altLang="ja-JP" dirty="0" smtClean="0"/>
                        <a:t>{1}</a:t>
                      </a:r>
                      <a:endParaRPr kumimoji="1" lang="ja-JP" altLang="en-US" dirty="0"/>
                    </a:p>
                  </a:txBody>
                  <a:tcPr/>
                </a:tc>
                <a:tc>
                  <a:txBody>
                    <a:bodyPr/>
                    <a:lstStyle/>
                    <a:p>
                      <a:r>
                        <a:rPr kumimoji="1" lang="ja-JP" altLang="en-US" dirty="0" smtClean="0"/>
                        <a:t>リテラル</a:t>
                      </a:r>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370840">
                <a:tc>
                  <a:txBody>
                    <a:bodyPr/>
                    <a:lstStyle/>
                    <a:p>
                      <a:r>
                        <a:rPr kumimoji="1" lang="en-US" altLang="ja-JP" dirty="0" smtClean="0"/>
                        <a:t>{B}</a:t>
                      </a:r>
                      <a:endParaRPr kumimoji="1" lang="ja-JP" altLang="en-US" dirty="0"/>
                    </a:p>
                  </a:txBody>
                  <a:tcPr/>
                </a:tc>
                <a:tc>
                  <a:txBody>
                    <a:bodyPr/>
                    <a:lstStyle/>
                    <a:p>
                      <a:r>
                        <a:rPr kumimoji="1" lang="en-US" altLang="ja-JP" dirty="0" smtClean="0"/>
                        <a:t>{E}</a:t>
                      </a:r>
                      <a:endParaRPr kumimoji="1" lang="ja-JP" altLang="en-US" dirty="0"/>
                    </a:p>
                  </a:txBody>
                  <a:tcPr/>
                </a:tc>
                <a:tc>
                  <a:txBody>
                    <a:bodyPr/>
                    <a:lstStyle/>
                    <a:p>
                      <a:r>
                        <a:rPr kumimoji="1" lang="en-US" altLang="ja-JP" dirty="0" smtClean="0"/>
                        <a:t>{Y}</a:t>
                      </a:r>
                    </a:p>
                  </a:txBody>
                  <a:tcPr/>
                </a:tc>
                <a:tc>
                  <a:txBody>
                    <a:bodyPr/>
                    <a:lstStyle/>
                    <a:p>
                      <a:r>
                        <a:rPr kumimoji="1" lang="ja-JP" altLang="en-US" dirty="0" smtClean="0"/>
                        <a:t>変数</a:t>
                      </a:r>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bl>
          </a:graphicData>
        </a:graphic>
      </p:graphicFrame>
    </p:spTree>
    <p:extLst>
      <p:ext uri="{BB962C8B-B14F-4D97-AF65-F5344CB8AC3E}">
        <p14:creationId xmlns:p14="http://schemas.microsoft.com/office/powerpoint/2010/main" val="5706065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例</a:t>
            </a:r>
            <a:r>
              <a:rPr lang="ja-JP" altLang="en-US" dirty="0" smtClean="0"/>
              <a:t>）対応関係表の作成</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27</a:t>
            </a:fld>
            <a:endParaRPr kumimoji="1" lang="ja-JP" altLang="en-US"/>
          </a:p>
        </p:txBody>
      </p:sp>
      <p:sp>
        <p:nvSpPr>
          <p:cNvPr id="5" name="メモ 4"/>
          <p:cNvSpPr/>
          <p:nvPr/>
        </p:nvSpPr>
        <p:spPr>
          <a:xfrm>
            <a:off x="887203" y="1638517"/>
            <a:ext cx="2016224" cy="1646467"/>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メモ 6"/>
          <p:cNvSpPr/>
          <p:nvPr/>
        </p:nvSpPr>
        <p:spPr>
          <a:xfrm>
            <a:off x="3710323" y="1672932"/>
            <a:ext cx="1869789" cy="161205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メモ 7"/>
          <p:cNvSpPr/>
          <p:nvPr/>
        </p:nvSpPr>
        <p:spPr>
          <a:xfrm>
            <a:off x="6372200" y="1646217"/>
            <a:ext cx="1822932" cy="1638768"/>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971600" y="1688290"/>
            <a:ext cx="1800200" cy="1323439"/>
          </a:xfrm>
          <a:prstGeom prst="rect">
            <a:avLst/>
          </a:prstGeom>
          <a:noFill/>
        </p:spPr>
        <p:txBody>
          <a:bodyPr wrap="square" rtlCol="0">
            <a:spAutoFit/>
          </a:bodyPr>
          <a:lstStyle/>
          <a:p>
            <a:endParaRPr lang="en-US" altLang="ja-JP" sz="2000" dirty="0" smtClean="0"/>
          </a:p>
          <a:p>
            <a:r>
              <a:rPr lang="en-US" altLang="ja-JP" sz="2000" dirty="0" smtClean="0"/>
              <a:t>A=1;</a:t>
            </a:r>
          </a:p>
          <a:p>
            <a:r>
              <a:rPr lang="en-US" altLang="ja-JP" sz="2000" dirty="0" smtClean="0"/>
              <a:t>B=</a:t>
            </a:r>
            <a:r>
              <a:rPr lang="en-US" altLang="ja-JP" sz="2000" dirty="0" smtClean="0">
                <a:solidFill>
                  <a:srgbClr val="FF0000"/>
                </a:solidFill>
              </a:rPr>
              <a:t>B</a:t>
            </a:r>
            <a:r>
              <a:rPr lang="en-US" altLang="ja-JP" sz="2000" dirty="0" smtClean="0"/>
              <a:t>+A;</a:t>
            </a:r>
          </a:p>
          <a:p>
            <a:endParaRPr kumimoji="1" lang="en-US" altLang="ja-JP" sz="2000" dirty="0" smtClean="0"/>
          </a:p>
        </p:txBody>
      </p:sp>
      <p:cxnSp>
        <p:nvCxnSpPr>
          <p:cNvPr id="28" name="直線矢印コネクタ 27"/>
          <p:cNvCxnSpPr/>
          <p:nvPr/>
        </p:nvCxnSpPr>
        <p:spPr>
          <a:xfrm>
            <a:off x="2924103" y="2752185"/>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5580112" y="2758551"/>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a:off x="3745117" y="1688290"/>
            <a:ext cx="1800200" cy="1323439"/>
          </a:xfrm>
          <a:prstGeom prst="rect">
            <a:avLst/>
          </a:prstGeom>
          <a:noFill/>
        </p:spPr>
        <p:txBody>
          <a:bodyPr wrap="square" rtlCol="0">
            <a:spAutoFit/>
          </a:bodyPr>
          <a:lstStyle/>
          <a:p>
            <a:endParaRPr lang="en-US" altLang="ja-JP" sz="2000" dirty="0" smtClean="0"/>
          </a:p>
          <a:p>
            <a:r>
              <a:rPr lang="en-US" altLang="ja-JP" sz="2000" dirty="0" smtClean="0"/>
              <a:t>D=1;</a:t>
            </a:r>
          </a:p>
          <a:p>
            <a:r>
              <a:rPr lang="en-US" altLang="ja-JP" sz="2000" dirty="0" smtClean="0"/>
              <a:t>E=</a:t>
            </a:r>
            <a:r>
              <a:rPr lang="en-US" altLang="ja-JP" sz="2000" dirty="0" smtClean="0">
                <a:solidFill>
                  <a:srgbClr val="FF0000"/>
                </a:solidFill>
              </a:rPr>
              <a:t>E</a:t>
            </a:r>
            <a:r>
              <a:rPr lang="en-US" altLang="ja-JP" sz="2000" dirty="0" smtClean="0"/>
              <a:t>+D;</a:t>
            </a:r>
          </a:p>
          <a:p>
            <a:endParaRPr kumimoji="1" lang="en-US" altLang="ja-JP" sz="2000" dirty="0" smtClean="0"/>
          </a:p>
        </p:txBody>
      </p:sp>
      <p:sp>
        <p:nvSpPr>
          <p:cNvPr id="48" name="テキスト ボックス 47"/>
          <p:cNvSpPr txBox="1"/>
          <p:nvPr/>
        </p:nvSpPr>
        <p:spPr>
          <a:xfrm>
            <a:off x="6372200" y="1688290"/>
            <a:ext cx="1800200" cy="1323439"/>
          </a:xfrm>
          <a:prstGeom prst="rect">
            <a:avLst/>
          </a:prstGeom>
          <a:noFill/>
        </p:spPr>
        <p:txBody>
          <a:bodyPr wrap="square" rtlCol="0">
            <a:spAutoFit/>
          </a:bodyPr>
          <a:lstStyle/>
          <a:p>
            <a:endParaRPr lang="en-US" altLang="ja-JP" sz="2000" dirty="0" smtClean="0"/>
          </a:p>
          <a:p>
            <a:r>
              <a:rPr lang="en-US" altLang="ja-JP" sz="2000" dirty="0" smtClean="0"/>
              <a:t>H=1;</a:t>
            </a:r>
          </a:p>
          <a:p>
            <a:r>
              <a:rPr lang="en-US" altLang="ja-JP" sz="2000" dirty="0" smtClean="0"/>
              <a:t>Y=</a:t>
            </a:r>
            <a:r>
              <a:rPr lang="en-US" altLang="ja-JP" sz="2000" dirty="0" smtClean="0">
                <a:solidFill>
                  <a:srgbClr val="FF0000"/>
                </a:solidFill>
              </a:rPr>
              <a:t>Z</a:t>
            </a:r>
            <a:r>
              <a:rPr lang="en-US" altLang="ja-JP" sz="2000" dirty="0" smtClean="0"/>
              <a:t>+H;</a:t>
            </a:r>
          </a:p>
          <a:p>
            <a:endParaRPr kumimoji="1" lang="en-US" altLang="ja-JP" sz="2000" dirty="0" smtClean="0"/>
          </a:p>
        </p:txBody>
      </p:sp>
      <p:sp>
        <p:nvSpPr>
          <p:cNvPr id="15" name="テキスト ボックス 14"/>
          <p:cNvSpPr txBox="1"/>
          <p:nvPr/>
        </p:nvSpPr>
        <p:spPr>
          <a:xfrm>
            <a:off x="1400032" y="3632058"/>
            <a:ext cx="1206163" cy="369332"/>
          </a:xfrm>
          <a:prstGeom prst="rect">
            <a:avLst/>
          </a:prstGeom>
          <a:noFill/>
        </p:spPr>
        <p:txBody>
          <a:bodyPr wrap="square" rtlCol="0">
            <a:spAutoFit/>
          </a:bodyPr>
          <a:lstStyle/>
          <a:p>
            <a:r>
              <a:rPr lang="ja-JP" altLang="en-US" dirty="0" smtClean="0"/>
              <a:t>コード片</a:t>
            </a:r>
            <a:r>
              <a:rPr lang="en-US" altLang="ja-JP" dirty="0" smtClean="0"/>
              <a:t>1</a:t>
            </a:r>
            <a:endParaRPr kumimoji="1" lang="ja-JP" altLang="en-US" dirty="0"/>
          </a:p>
        </p:txBody>
      </p:sp>
      <p:sp>
        <p:nvSpPr>
          <p:cNvPr id="49" name="テキスト ボックス 48"/>
          <p:cNvSpPr txBox="1"/>
          <p:nvPr/>
        </p:nvSpPr>
        <p:spPr>
          <a:xfrm>
            <a:off x="3995936" y="3630228"/>
            <a:ext cx="1206163" cy="369332"/>
          </a:xfrm>
          <a:prstGeom prst="rect">
            <a:avLst/>
          </a:prstGeom>
          <a:noFill/>
        </p:spPr>
        <p:txBody>
          <a:bodyPr wrap="square" rtlCol="0">
            <a:spAutoFit/>
          </a:bodyPr>
          <a:lstStyle/>
          <a:p>
            <a:r>
              <a:rPr lang="ja-JP" altLang="en-US" dirty="0" smtClean="0"/>
              <a:t>コード片</a:t>
            </a:r>
            <a:r>
              <a:rPr lang="en-US" altLang="ja-JP" dirty="0" smtClean="0"/>
              <a:t>2</a:t>
            </a:r>
            <a:endParaRPr kumimoji="1" lang="ja-JP" altLang="en-US" dirty="0"/>
          </a:p>
        </p:txBody>
      </p:sp>
      <p:sp>
        <p:nvSpPr>
          <p:cNvPr id="50" name="テキスト ボックス 49"/>
          <p:cNvSpPr txBox="1"/>
          <p:nvPr/>
        </p:nvSpPr>
        <p:spPr>
          <a:xfrm>
            <a:off x="6588224" y="3630228"/>
            <a:ext cx="1206163" cy="369332"/>
          </a:xfrm>
          <a:prstGeom prst="rect">
            <a:avLst/>
          </a:prstGeom>
          <a:noFill/>
        </p:spPr>
        <p:txBody>
          <a:bodyPr wrap="square" rtlCol="0">
            <a:spAutoFit/>
          </a:bodyPr>
          <a:lstStyle/>
          <a:p>
            <a:r>
              <a:rPr lang="ja-JP" altLang="en-US" dirty="0" smtClean="0"/>
              <a:t>コード片</a:t>
            </a:r>
            <a:r>
              <a:rPr lang="en-US" altLang="ja-JP" dirty="0"/>
              <a:t>3</a:t>
            </a:r>
            <a:endParaRPr kumimoji="1" lang="ja-JP" altLang="en-US" dirty="0"/>
          </a:p>
        </p:txBody>
      </p:sp>
      <p:sp>
        <p:nvSpPr>
          <p:cNvPr id="25" name="円/楕円 24"/>
          <p:cNvSpPr/>
          <p:nvPr/>
        </p:nvSpPr>
        <p:spPr>
          <a:xfrm>
            <a:off x="1283034"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1" name="円/楕円 50"/>
          <p:cNvSpPr/>
          <p:nvPr/>
        </p:nvSpPr>
        <p:spPr>
          <a:xfrm>
            <a:off x="3867094"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円/楕円 51"/>
          <p:cNvSpPr/>
          <p:nvPr/>
        </p:nvSpPr>
        <p:spPr>
          <a:xfrm>
            <a:off x="6471225"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0" name="コンテンツ プレースホルダー 5"/>
          <p:cNvGraphicFramePr>
            <a:graphicFrameLocks/>
          </p:cNvGraphicFramePr>
          <p:nvPr>
            <p:extLst>
              <p:ext uri="{D42A27DB-BD31-4B8C-83A1-F6EECF244321}">
                <p14:modId xmlns:p14="http://schemas.microsoft.com/office/powerpoint/2010/main" val="3102296867"/>
              </p:ext>
            </p:extLst>
          </p:nvPr>
        </p:nvGraphicFramePr>
        <p:xfrm>
          <a:off x="472374" y="4293096"/>
          <a:ext cx="8229600" cy="1478280"/>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298832">
                <a:tc>
                  <a:txBody>
                    <a:bodyPr/>
                    <a:lstStyle/>
                    <a:p>
                      <a:r>
                        <a:rPr kumimoji="1" lang="ja-JP" altLang="en-US" dirty="0" smtClean="0"/>
                        <a:t>コード片</a:t>
                      </a:r>
                      <a:r>
                        <a:rPr kumimoji="1" lang="en-US" altLang="ja-JP" dirty="0" smtClean="0"/>
                        <a:t>1</a:t>
                      </a:r>
                      <a:endParaRPr kumimoji="1" lang="ja-JP" altLang="en-US" dirty="0"/>
                    </a:p>
                  </a:txBody>
                  <a:tcPr/>
                </a:tc>
                <a:tc>
                  <a:txBody>
                    <a:bodyPr/>
                    <a:lstStyle/>
                    <a:p>
                      <a:r>
                        <a:rPr kumimoji="1" lang="ja-JP" altLang="en-US" dirty="0" smtClean="0"/>
                        <a:t>コード片</a:t>
                      </a:r>
                      <a:r>
                        <a:rPr kumimoji="1" lang="en-US" altLang="ja-JP" dirty="0" smtClean="0"/>
                        <a:t>2</a:t>
                      </a:r>
                      <a:endParaRPr kumimoji="1" lang="ja-JP" altLang="en-US" dirty="0"/>
                    </a:p>
                  </a:txBody>
                  <a:tcPr/>
                </a:tc>
                <a:tc>
                  <a:txBody>
                    <a:bodyPr/>
                    <a:lstStyle/>
                    <a:p>
                      <a:r>
                        <a:rPr kumimoji="1" lang="ja-JP" altLang="en-US" dirty="0" smtClean="0"/>
                        <a:t>コード片</a:t>
                      </a:r>
                      <a:r>
                        <a:rPr kumimoji="1" lang="en-US" altLang="ja-JP" dirty="0" smtClean="0"/>
                        <a:t>3</a:t>
                      </a:r>
                      <a:endParaRPr kumimoji="1" lang="ja-JP" altLang="en-US" dirty="0"/>
                    </a:p>
                  </a:txBody>
                  <a:tcPr/>
                </a:tc>
                <a:tc>
                  <a:txBody>
                    <a:bodyPr/>
                    <a:lstStyle/>
                    <a:p>
                      <a:r>
                        <a:rPr kumimoji="1" lang="ja-JP" altLang="en-US" dirty="0" smtClean="0"/>
                        <a:t>種類</a:t>
                      </a:r>
                      <a:endParaRPr kumimoji="1" lang="ja-JP" altLang="en-US" dirty="0"/>
                    </a:p>
                  </a:txBody>
                  <a:tcPr/>
                </a:tc>
                <a:tc>
                  <a:txBody>
                    <a:bodyPr/>
                    <a:lstStyle/>
                    <a:p>
                      <a:r>
                        <a:rPr kumimoji="1" lang="en-US" altLang="ja-JP" dirty="0" smtClean="0"/>
                        <a:t>1</a:t>
                      </a:r>
                      <a:r>
                        <a:rPr kumimoji="1" lang="ja-JP" altLang="en-US" dirty="0" smtClean="0"/>
                        <a:t>対</a:t>
                      </a:r>
                      <a:r>
                        <a:rPr kumimoji="1" lang="en-US" altLang="ja-JP" dirty="0" smtClean="0"/>
                        <a:t>1</a:t>
                      </a:r>
                      <a:r>
                        <a:rPr kumimoji="1" lang="ja-JP" altLang="en-US" dirty="0" smtClean="0"/>
                        <a:t>対応</a:t>
                      </a:r>
                      <a:endParaRPr kumimoji="1" lang="ja-JP" altLang="en-US" dirty="0"/>
                    </a:p>
                  </a:txBody>
                  <a:tcPr/>
                </a:tc>
                <a:tc>
                  <a:txBody>
                    <a:bodyPr/>
                    <a:lstStyle/>
                    <a:p>
                      <a:r>
                        <a:rPr kumimoji="1" lang="ja-JP" altLang="en-US" dirty="0" smtClean="0"/>
                        <a:t>完全一致</a:t>
                      </a:r>
                      <a:endParaRPr kumimoji="1" lang="ja-JP" altLang="en-US" dirty="0"/>
                    </a:p>
                  </a:txBody>
                  <a:tcPr/>
                </a:tc>
              </a:tr>
              <a:tr h="370840">
                <a:tc>
                  <a:txBody>
                    <a:bodyPr/>
                    <a:lstStyle/>
                    <a:p>
                      <a:r>
                        <a:rPr kumimoji="1" lang="en-US" altLang="ja-JP" dirty="0" smtClean="0"/>
                        <a:t>{A}</a:t>
                      </a:r>
                      <a:endParaRPr kumimoji="1" lang="ja-JP" altLang="en-US" dirty="0"/>
                    </a:p>
                  </a:txBody>
                  <a:tcPr/>
                </a:tc>
                <a:tc>
                  <a:txBody>
                    <a:bodyPr/>
                    <a:lstStyle/>
                    <a:p>
                      <a:r>
                        <a:rPr kumimoji="1" lang="en-US" altLang="ja-JP" dirty="0" smtClean="0"/>
                        <a:t>{D}</a:t>
                      </a:r>
                      <a:endParaRPr kumimoji="1" lang="ja-JP" altLang="en-US" dirty="0"/>
                    </a:p>
                  </a:txBody>
                  <a:tcPr/>
                </a:tc>
                <a:tc>
                  <a:txBody>
                    <a:bodyPr/>
                    <a:lstStyle/>
                    <a:p>
                      <a:r>
                        <a:rPr kumimoji="1" lang="en-US" altLang="ja-JP" dirty="0" smtClean="0"/>
                        <a:t>{H}</a:t>
                      </a:r>
                      <a:endParaRPr kumimoji="1" lang="ja-JP" altLang="en-US" dirty="0"/>
                    </a:p>
                  </a:txBody>
                  <a:tcPr/>
                </a:tc>
                <a:tc>
                  <a:txBody>
                    <a:bodyPr/>
                    <a:lstStyle/>
                    <a:p>
                      <a:r>
                        <a:rPr kumimoji="1" lang="ja-JP" altLang="en-US" dirty="0" smtClean="0"/>
                        <a:t>変数</a:t>
                      </a:r>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370840">
                <a:tc>
                  <a:txBody>
                    <a:bodyPr/>
                    <a:lstStyle/>
                    <a:p>
                      <a:r>
                        <a:rPr kumimoji="1" lang="en-US" altLang="ja-JP" dirty="0" smtClean="0"/>
                        <a:t>{1}</a:t>
                      </a:r>
                      <a:endParaRPr kumimoji="1" lang="ja-JP" altLang="en-US" dirty="0"/>
                    </a:p>
                  </a:txBody>
                  <a:tcPr/>
                </a:tc>
                <a:tc>
                  <a:txBody>
                    <a:bodyPr/>
                    <a:lstStyle/>
                    <a:p>
                      <a:r>
                        <a:rPr kumimoji="1" lang="en-US" altLang="ja-JP" dirty="0" smtClean="0"/>
                        <a:t>{1}</a:t>
                      </a:r>
                      <a:endParaRPr kumimoji="1" lang="ja-JP" altLang="en-US" dirty="0"/>
                    </a:p>
                  </a:txBody>
                  <a:tcPr/>
                </a:tc>
                <a:tc>
                  <a:txBody>
                    <a:bodyPr/>
                    <a:lstStyle/>
                    <a:p>
                      <a:r>
                        <a:rPr kumimoji="1" lang="en-US" altLang="ja-JP" dirty="0" smtClean="0"/>
                        <a:t>{1}</a:t>
                      </a:r>
                      <a:endParaRPr kumimoji="1" lang="ja-JP" altLang="en-US" dirty="0"/>
                    </a:p>
                  </a:txBody>
                  <a:tcPr/>
                </a:tc>
                <a:tc>
                  <a:txBody>
                    <a:bodyPr/>
                    <a:lstStyle/>
                    <a:p>
                      <a:r>
                        <a:rPr kumimoji="1" lang="ja-JP" altLang="en-US" dirty="0" smtClean="0"/>
                        <a:t>リテラル</a:t>
                      </a:r>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370840">
                <a:tc>
                  <a:txBody>
                    <a:bodyPr/>
                    <a:lstStyle/>
                    <a:p>
                      <a:r>
                        <a:rPr kumimoji="1" lang="en-US" altLang="ja-JP" dirty="0" smtClean="0"/>
                        <a:t>{B}</a:t>
                      </a:r>
                      <a:endParaRPr kumimoji="1" lang="ja-JP" altLang="en-US" dirty="0"/>
                    </a:p>
                  </a:txBody>
                  <a:tcPr/>
                </a:tc>
                <a:tc>
                  <a:txBody>
                    <a:bodyPr/>
                    <a:lstStyle/>
                    <a:p>
                      <a:r>
                        <a:rPr kumimoji="1" lang="en-US" altLang="ja-JP" dirty="0" smtClean="0"/>
                        <a:t>{E}</a:t>
                      </a:r>
                      <a:endParaRPr kumimoji="1" lang="ja-JP" altLang="en-US" dirty="0"/>
                    </a:p>
                  </a:txBody>
                  <a:tcPr/>
                </a:tc>
                <a:tc>
                  <a:txBody>
                    <a:bodyPr/>
                    <a:lstStyle/>
                    <a:p>
                      <a:r>
                        <a:rPr kumimoji="1" lang="en-US" altLang="ja-JP" dirty="0" smtClean="0"/>
                        <a:t>{Y,Z}</a:t>
                      </a:r>
                    </a:p>
                  </a:txBody>
                  <a:tcPr/>
                </a:tc>
                <a:tc>
                  <a:txBody>
                    <a:bodyPr/>
                    <a:lstStyle/>
                    <a:p>
                      <a:r>
                        <a:rPr kumimoji="1" lang="ja-JP" altLang="en-US" dirty="0" smtClean="0"/>
                        <a:t>変数</a:t>
                      </a:r>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bl>
          </a:graphicData>
        </a:graphic>
      </p:graphicFrame>
    </p:spTree>
    <p:extLst>
      <p:ext uri="{BB962C8B-B14F-4D97-AF65-F5344CB8AC3E}">
        <p14:creationId xmlns:p14="http://schemas.microsoft.com/office/powerpoint/2010/main" val="10845925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例</a:t>
            </a:r>
            <a:r>
              <a:rPr lang="ja-JP" altLang="en-US" dirty="0" smtClean="0"/>
              <a:t>）対応関係表の作成</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28</a:t>
            </a:fld>
            <a:endParaRPr kumimoji="1" lang="ja-JP" altLang="en-US"/>
          </a:p>
        </p:txBody>
      </p:sp>
      <p:sp>
        <p:nvSpPr>
          <p:cNvPr id="5" name="メモ 4"/>
          <p:cNvSpPr/>
          <p:nvPr/>
        </p:nvSpPr>
        <p:spPr>
          <a:xfrm>
            <a:off x="887203" y="1638517"/>
            <a:ext cx="2016224" cy="1646467"/>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メモ 6"/>
          <p:cNvSpPr/>
          <p:nvPr/>
        </p:nvSpPr>
        <p:spPr>
          <a:xfrm>
            <a:off x="3710323" y="1672932"/>
            <a:ext cx="1869789" cy="161205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メモ 7"/>
          <p:cNvSpPr/>
          <p:nvPr/>
        </p:nvSpPr>
        <p:spPr>
          <a:xfrm>
            <a:off x="6372200" y="1646217"/>
            <a:ext cx="1822932" cy="1638768"/>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971600" y="1688290"/>
            <a:ext cx="1800200" cy="1323439"/>
          </a:xfrm>
          <a:prstGeom prst="rect">
            <a:avLst/>
          </a:prstGeom>
          <a:noFill/>
        </p:spPr>
        <p:txBody>
          <a:bodyPr wrap="square" rtlCol="0">
            <a:spAutoFit/>
          </a:bodyPr>
          <a:lstStyle/>
          <a:p>
            <a:endParaRPr lang="en-US" altLang="ja-JP" sz="2000" dirty="0" smtClean="0"/>
          </a:p>
          <a:p>
            <a:r>
              <a:rPr lang="en-US" altLang="ja-JP" sz="2000" dirty="0" smtClean="0"/>
              <a:t>A=1;</a:t>
            </a:r>
          </a:p>
          <a:p>
            <a:r>
              <a:rPr lang="en-US" altLang="ja-JP" sz="2000" dirty="0" smtClean="0"/>
              <a:t>B=B+</a:t>
            </a:r>
            <a:r>
              <a:rPr lang="en-US" altLang="ja-JP" sz="2000" dirty="0" smtClean="0">
                <a:solidFill>
                  <a:srgbClr val="FF0000"/>
                </a:solidFill>
              </a:rPr>
              <a:t>A</a:t>
            </a:r>
            <a:r>
              <a:rPr lang="en-US" altLang="ja-JP" sz="2000" dirty="0" smtClean="0"/>
              <a:t>;</a:t>
            </a:r>
          </a:p>
          <a:p>
            <a:endParaRPr kumimoji="1" lang="en-US" altLang="ja-JP" sz="2000" dirty="0" smtClean="0"/>
          </a:p>
        </p:txBody>
      </p:sp>
      <p:cxnSp>
        <p:nvCxnSpPr>
          <p:cNvPr id="28" name="直線矢印コネクタ 27"/>
          <p:cNvCxnSpPr/>
          <p:nvPr/>
        </p:nvCxnSpPr>
        <p:spPr>
          <a:xfrm>
            <a:off x="2924103" y="2752185"/>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5580112" y="2758551"/>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a:off x="3745117" y="1688290"/>
            <a:ext cx="1800200" cy="1323439"/>
          </a:xfrm>
          <a:prstGeom prst="rect">
            <a:avLst/>
          </a:prstGeom>
          <a:noFill/>
        </p:spPr>
        <p:txBody>
          <a:bodyPr wrap="square" rtlCol="0">
            <a:spAutoFit/>
          </a:bodyPr>
          <a:lstStyle/>
          <a:p>
            <a:endParaRPr lang="en-US" altLang="ja-JP" sz="2000" dirty="0" smtClean="0"/>
          </a:p>
          <a:p>
            <a:r>
              <a:rPr lang="en-US" altLang="ja-JP" sz="2000" dirty="0" smtClean="0"/>
              <a:t>D=1;</a:t>
            </a:r>
          </a:p>
          <a:p>
            <a:r>
              <a:rPr lang="en-US" altLang="ja-JP" sz="2000" dirty="0" smtClean="0"/>
              <a:t>E=E+</a:t>
            </a:r>
            <a:r>
              <a:rPr lang="en-US" altLang="ja-JP" sz="2000" dirty="0" smtClean="0">
                <a:solidFill>
                  <a:srgbClr val="FF0000"/>
                </a:solidFill>
              </a:rPr>
              <a:t>D</a:t>
            </a:r>
            <a:r>
              <a:rPr lang="en-US" altLang="ja-JP" sz="2000" dirty="0" smtClean="0"/>
              <a:t>;</a:t>
            </a:r>
          </a:p>
          <a:p>
            <a:endParaRPr kumimoji="1" lang="en-US" altLang="ja-JP" sz="2000" dirty="0" smtClean="0"/>
          </a:p>
        </p:txBody>
      </p:sp>
      <p:sp>
        <p:nvSpPr>
          <p:cNvPr id="48" name="テキスト ボックス 47"/>
          <p:cNvSpPr txBox="1"/>
          <p:nvPr/>
        </p:nvSpPr>
        <p:spPr>
          <a:xfrm>
            <a:off x="6372200" y="1688290"/>
            <a:ext cx="1800200" cy="1323439"/>
          </a:xfrm>
          <a:prstGeom prst="rect">
            <a:avLst/>
          </a:prstGeom>
          <a:noFill/>
        </p:spPr>
        <p:txBody>
          <a:bodyPr wrap="square" rtlCol="0">
            <a:spAutoFit/>
          </a:bodyPr>
          <a:lstStyle/>
          <a:p>
            <a:endParaRPr lang="en-US" altLang="ja-JP" sz="2000" dirty="0" smtClean="0"/>
          </a:p>
          <a:p>
            <a:r>
              <a:rPr lang="en-US" altLang="ja-JP" sz="2000" dirty="0" smtClean="0"/>
              <a:t>H=1;</a:t>
            </a:r>
          </a:p>
          <a:p>
            <a:r>
              <a:rPr lang="en-US" altLang="ja-JP" sz="2000" dirty="0" smtClean="0"/>
              <a:t>Y=Z+</a:t>
            </a:r>
            <a:r>
              <a:rPr lang="en-US" altLang="ja-JP" sz="2000" dirty="0" smtClean="0">
                <a:solidFill>
                  <a:srgbClr val="FF0000"/>
                </a:solidFill>
              </a:rPr>
              <a:t>H</a:t>
            </a:r>
            <a:r>
              <a:rPr lang="en-US" altLang="ja-JP" sz="2000" dirty="0" smtClean="0"/>
              <a:t>;</a:t>
            </a:r>
          </a:p>
          <a:p>
            <a:endParaRPr kumimoji="1" lang="en-US" altLang="ja-JP" sz="2000" dirty="0" smtClean="0"/>
          </a:p>
        </p:txBody>
      </p:sp>
      <p:sp>
        <p:nvSpPr>
          <p:cNvPr id="15" name="テキスト ボックス 14"/>
          <p:cNvSpPr txBox="1"/>
          <p:nvPr/>
        </p:nvSpPr>
        <p:spPr>
          <a:xfrm>
            <a:off x="1400032" y="3632058"/>
            <a:ext cx="1206163" cy="369332"/>
          </a:xfrm>
          <a:prstGeom prst="rect">
            <a:avLst/>
          </a:prstGeom>
          <a:noFill/>
        </p:spPr>
        <p:txBody>
          <a:bodyPr wrap="square" rtlCol="0">
            <a:spAutoFit/>
          </a:bodyPr>
          <a:lstStyle/>
          <a:p>
            <a:r>
              <a:rPr lang="ja-JP" altLang="en-US" dirty="0" smtClean="0"/>
              <a:t>コード片</a:t>
            </a:r>
            <a:r>
              <a:rPr lang="en-US" altLang="ja-JP" dirty="0" smtClean="0"/>
              <a:t>1</a:t>
            </a:r>
            <a:endParaRPr kumimoji="1" lang="ja-JP" altLang="en-US" dirty="0"/>
          </a:p>
        </p:txBody>
      </p:sp>
      <p:sp>
        <p:nvSpPr>
          <p:cNvPr id="49" name="テキスト ボックス 48"/>
          <p:cNvSpPr txBox="1"/>
          <p:nvPr/>
        </p:nvSpPr>
        <p:spPr>
          <a:xfrm>
            <a:off x="3995936" y="3630228"/>
            <a:ext cx="1206163" cy="369332"/>
          </a:xfrm>
          <a:prstGeom prst="rect">
            <a:avLst/>
          </a:prstGeom>
          <a:noFill/>
        </p:spPr>
        <p:txBody>
          <a:bodyPr wrap="square" rtlCol="0">
            <a:spAutoFit/>
          </a:bodyPr>
          <a:lstStyle/>
          <a:p>
            <a:r>
              <a:rPr lang="ja-JP" altLang="en-US" dirty="0" smtClean="0"/>
              <a:t>コード片</a:t>
            </a:r>
            <a:r>
              <a:rPr lang="en-US" altLang="ja-JP" dirty="0" smtClean="0"/>
              <a:t>2</a:t>
            </a:r>
            <a:endParaRPr kumimoji="1" lang="ja-JP" altLang="en-US" dirty="0"/>
          </a:p>
        </p:txBody>
      </p:sp>
      <p:sp>
        <p:nvSpPr>
          <p:cNvPr id="50" name="テキスト ボックス 49"/>
          <p:cNvSpPr txBox="1"/>
          <p:nvPr/>
        </p:nvSpPr>
        <p:spPr>
          <a:xfrm>
            <a:off x="6588224" y="3630228"/>
            <a:ext cx="1206163" cy="369332"/>
          </a:xfrm>
          <a:prstGeom prst="rect">
            <a:avLst/>
          </a:prstGeom>
          <a:noFill/>
        </p:spPr>
        <p:txBody>
          <a:bodyPr wrap="square" rtlCol="0">
            <a:spAutoFit/>
          </a:bodyPr>
          <a:lstStyle/>
          <a:p>
            <a:r>
              <a:rPr lang="ja-JP" altLang="en-US" dirty="0" smtClean="0"/>
              <a:t>コード片</a:t>
            </a:r>
            <a:r>
              <a:rPr lang="en-US" altLang="ja-JP" dirty="0"/>
              <a:t>3</a:t>
            </a:r>
            <a:endParaRPr kumimoji="1" lang="ja-JP" altLang="en-US" dirty="0"/>
          </a:p>
        </p:txBody>
      </p:sp>
      <p:sp>
        <p:nvSpPr>
          <p:cNvPr id="25" name="円/楕円 24"/>
          <p:cNvSpPr/>
          <p:nvPr/>
        </p:nvSpPr>
        <p:spPr>
          <a:xfrm>
            <a:off x="1283034"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1" name="円/楕円 50"/>
          <p:cNvSpPr/>
          <p:nvPr/>
        </p:nvSpPr>
        <p:spPr>
          <a:xfrm>
            <a:off x="3867094"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円/楕円 51"/>
          <p:cNvSpPr/>
          <p:nvPr/>
        </p:nvSpPr>
        <p:spPr>
          <a:xfrm>
            <a:off x="6471225"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0" name="コンテンツ プレースホルダー 5"/>
          <p:cNvGraphicFramePr>
            <a:graphicFrameLocks/>
          </p:cNvGraphicFramePr>
          <p:nvPr>
            <p:extLst>
              <p:ext uri="{D42A27DB-BD31-4B8C-83A1-F6EECF244321}">
                <p14:modId xmlns:p14="http://schemas.microsoft.com/office/powerpoint/2010/main" val="1568500356"/>
              </p:ext>
            </p:extLst>
          </p:nvPr>
        </p:nvGraphicFramePr>
        <p:xfrm>
          <a:off x="472374" y="4293096"/>
          <a:ext cx="8229600" cy="1478280"/>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298832">
                <a:tc>
                  <a:txBody>
                    <a:bodyPr/>
                    <a:lstStyle/>
                    <a:p>
                      <a:r>
                        <a:rPr kumimoji="1" lang="ja-JP" altLang="en-US" dirty="0" smtClean="0"/>
                        <a:t>コード片</a:t>
                      </a:r>
                      <a:r>
                        <a:rPr kumimoji="1" lang="en-US" altLang="ja-JP" dirty="0" smtClean="0"/>
                        <a:t>1</a:t>
                      </a:r>
                      <a:endParaRPr kumimoji="1" lang="ja-JP" altLang="en-US" dirty="0"/>
                    </a:p>
                  </a:txBody>
                  <a:tcPr/>
                </a:tc>
                <a:tc>
                  <a:txBody>
                    <a:bodyPr/>
                    <a:lstStyle/>
                    <a:p>
                      <a:r>
                        <a:rPr kumimoji="1" lang="ja-JP" altLang="en-US" dirty="0" smtClean="0"/>
                        <a:t>コード片</a:t>
                      </a:r>
                      <a:r>
                        <a:rPr kumimoji="1" lang="en-US" altLang="ja-JP" dirty="0" smtClean="0"/>
                        <a:t>2</a:t>
                      </a:r>
                      <a:endParaRPr kumimoji="1" lang="ja-JP" altLang="en-US" dirty="0"/>
                    </a:p>
                  </a:txBody>
                  <a:tcPr/>
                </a:tc>
                <a:tc>
                  <a:txBody>
                    <a:bodyPr/>
                    <a:lstStyle/>
                    <a:p>
                      <a:r>
                        <a:rPr kumimoji="1" lang="ja-JP" altLang="en-US" dirty="0" smtClean="0"/>
                        <a:t>コード片</a:t>
                      </a:r>
                      <a:r>
                        <a:rPr kumimoji="1" lang="en-US" altLang="ja-JP" dirty="0" smtClean="0"/>
                        <a:t>3</a:t>
                      </a:r>
                      <a:endParaRPr kumimoji="1" lang="ja-JP" altLang="en-US" dirty="0"/>
                    </a:p>
                  </a:txBody>
                  <a:tcPr/>
                </a:tc>
                <a:tc>
                  <a:txBody>
                    <a:bodyPr/>
                    <a:lstStyle/>
                    <a:p>
                      <a:r>
                        <a:rPr kumimoji="1" lang="ja-JP" altLang="en-US" dirty="0" smtClean="0"/>
                        <a:t>種類</a:t>
                      </a:r>
                      <a:endParaRPr kumimoji="1" lang="ja-JP" altLang="en-US" dirty="0"/>
                    </a:p>
                  </a:txBody>
                  <a:tcPr/>
                </a:tc>
                <a:tc>
                  <a:txBody>
                    <a:bodyPr/>
                    <a:lstStyle/>
                    <a:p>
                      <a:r>
                        <a:rPr kumimoji="1" lang="en-US" altLang="ja-JP" dirty="0" smtClean="0"/>
                        <a:t>1</a:t>
                      </a:r>
                      <a:r>
                        <a:rPr kumimoji="1" lang="ja-JP" altLang="en-US" dirty="0" smtClean="0"/>
                        <a:t>対</a:t>
                      </a:r>
                      <a:r>
                        <a:rPr kumimoji="1" lang="en-US" altLang="ja-JP" dirty="0" smtClean="0"/>
                        <a:t>1</a:t>
                      </a:r>
                      <a:r>
                        <a:rPr kumimoji="1" lang="ja-JP" altLang="en-US" dirty="0" smtClean="0"/>
                        <a:t>対応</a:t>
                      </a:r>
                      <a:endParaRPr kumimoji="1" lang="ja-JP" altLang="en-US" dirty="0"/>
                    </a:p>
                  </a:txBody>
                  <a:tcPr/>
                </a:tc>
                <a:tc>
                  <a:txBody>
                    <a:bodyPr/>
                    <a:lstStyle/>
                    <a:p>
                      <a:r>
                        <a:rPr kumimoji="1" lang="ja-JP" altLang="en-US" dirty="0" smtClean="0"/>
                        <a:t>完全一致</a:t>
                      </a:r>
                      <a:endParaRPr kumimoji="1" lang="ja-JP" altLang="en-US" dirty="0"/>
                    </a:p>
                  </a:txBody>
                  <a:tcPr/>
                </a:tc>
              </a:tr>
              <a:tr h="370840">
                <a:tc>
                  <a:txBody>
                    <a:bodyPr/>
                    <a:lstStyle/>
                    <a:p>
                      <a:r>
                        <a:rPr kumimoji="1" lang="en-US" altLang="ja-JP" dirty="0" smtClean="0"/>
                        <a:t>{A}</a:t>
                      </a:r>
                      <a:endParaRPr kumimoji="1" lang="ja-JP" altLang="en-US" dirty="0"/>
                    </a:p>
                  </a:txBody>
                  <a:tcPr/>
                </a:tc>
                <a:tc>
                  <a:txBody>
                    <a:bodyPr/>
                    <a:lstStyle/>
                    <a:p>
                      <a:r>
                        <a:rPr kumimoji="1" lang="en-US" altLang="ja-JP" dirty="0" smtClean="0"/>
                        <a:t>{D}</a:t>
                      </a:r>
                      <a:endParaRPr kumimoji="1" lang="ja-JP" altLang="en-US" dirty="0"/>
                    </a:p>
                  </a:txBody>
                  <a:tcPr/>
                </a:tc>
                <a:tc>
                  <a:txBody>
                    <a:bodyPr/>
                    <a:lstStyle/>
                    <a:p>
                      <a:r>
                        <a:rPr kumimoji="1" lang="en-US" altLang="ja-JP" dirty="0" smtClean="0"/>
                        <a:t>{H}</a:t>
                      </a:r>
                      <a:endParaRPr kumimoji="1" lang="ja-JP" altLang="en-US" dirty="0"/>
                    </a:p>
                  </a:txBody>
                  <a:tcPr/>
                </a:tc>
                <a:tc>
                  <a:txBody>
                    <a:bodyPr/>
                    <a:lstStyle/>
                    <a:p>
                      <a:r>
                        <a:rPr kumimoji="1" lang="ja-JP" altLang="en-US" dirty="0" smtClean="0"/>
                        <a:t>変数</a:t>
                      </a:r>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370840">
                <a:tc>
                  <a:txBody>
                    <a:bodyPr/>
                    <a:lstStyle/>
                    <a:p>
                      <a:r>
                        <a:rPr kumimoji="1" lang="en-US" altLang="ja-JP" dirty="0" smtClean="0"/>
                        <a:t>{1}</a:t>
                      </a:r>
                      <a:endParaRPr kumimoji="1" lang="ja-JP" altLang="en-US" dirty="0"/>
                    </a:p>
                  </a:txBody>
                  <a:tcPr/>
                </a:tc>
                <a:tc>
                  <a:txBody>
                    <a:bodyPr/>
                    <a:lstStyle/>
                    <a:p>
                      <a:r>
                        <a:rPr kumimoji="1" lang="en-US" altLang="ja-JP" dirty="0" smtClean="0"/>
                        <a:t>{1}</a:t>
                      </a:r>
                      <a:endParaRPr kumimoji="1" lang="ja-JP" altLang="en-US" dirty="0"/>
                    </a:p>
                  </a:txBody>
                  <a:tcPr/>
                </a:tc>
                <a:tc>
                  <a:txBody>
                    <a:bodyPr/>
                    <a:lstStyle/>
                    <a:p>
                      <a:r>
                        <a:rPr kumimoji="1" lang="en-US" altLang="ja-JP" dirty="0" smtClean="0"/>
                        <a:t>{1}</a:t>
                      </a:r>
                      <a:endParaRPr kumimoji="1" lang="ja-JP" altLang="en-US" dirty="0"/>
                    </a:p>
                  </a:txBody>
                  <a:tcPr/>
                </a:tc>
                <a:tc>
                  <a:txBody>
                    <a:bodyPr/>
                    <a:lstStyle/>
                    <a:p>
                      <a:r>
                        <a:rPr kumimoji="1" lang="ja-JP" altLang="en-US" dirty="0" smtClean="0"/>
                        <a:t>リテラル</a:t>
                      </a:r>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370840">
                <a:tc>
                  <a:txBody>
                    <a:bodyPr/>
                    <a:lstStyle/>
                    <a:p>
                      <a:r>
                        <a:rPr kumimoji="1" lang="en-US" altLang="ja-JP" dirty="0" smtClean="0"/>
                        <a:t>{B}</a:t>
                      </a:r>
                      <a:endParaRPr kumimoji="1" lang="ja-JP" altLang="en-US" dirty="0"/>
                    </a:p>
                  </a:txBody>
                  <a:tcPr/>
                </a:tc>
                <a:tc>
                  <a:txBody>
                    <a:bodyPr/>
                    <a:lstStyle/>
                    <a:p>
                      <a:r>
                        <a:rPr kumimoji="1" lang="en-US" altLang="ja-JP" dirty="0" smtClean="0"/>
                        <a:t>{E}</a:t>
                      </a:r>
                      <a:endParaRPr kumimoji="1" lang="ja-JP" altLang="en-US" dirty="0"/>
                    </a:p>
                  </a:txBody>
                  <a:tcPr/>
                </a:tc>
                <a:tc>
                  <a:txBody>
                    <a:bodyPr/>
                    <a:lstStyle/>
                    <a:p>
                      <a:r>
                        <a:rPr kumimoji="1" lang="en-US" altLang="ja-JP" dirty="0" smtClean="0"/>
                        <a:t>{Y,Z}</a:t>
                      </a:r>
                    </a:p>
                  </a:txBody>
                  <a:tcPr/>
                </a:tc>
                <a:tc>
                  <a:txBody>
                    <a:bodyPr/>
                    <a:lstStyle/>
                    <a:p>
                      <a:r>
                        <a:rPr kumimoji="1" lang="ja-JP" altLang="en-US" dirty="0" smtClean="0"/>
                        <a:t>変数</a:t>
                      </a:r>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bl>
          </a:graphicData>
        </a:graphic>
      </p:graphicFrame>
    </p:spTree>
    <p:extLst>
      <p:ext uri="{BB962C8B-B14F-4D97-AF65-F5344CB8AC3E}">
        <p14:creationId xmlns:p14="http://schemas.microsoft.com/office/powerpoint/2010/main" val="5706065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例</a:t>
            </a:r>
            <a:r>
              <a:rPr lang="ja-JP" altLang="en-US" dirty="0" smtClean="0"/>
              <a:t>）対応関係表の作成</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29</a:t>
            </a:fld>
            <a:endParaRPr kumimoji="1" lang="ja-JP" altLang="en-US"/>
          </a:p>
        </p:txBody>
      </p:sp>
      <p:sp>
        <p:nvSpPr>
          <p:cNvPr id="5" name="メモ 4"/>
          <p:cNvSpPr/>
          <p:nvPr/>
        </p:nvSpPr>
        <p:spPr>
          <a:xfrm>
            <a:off x="887203" y="1638517"/>
            <a:ext cx="2016224" cy="1646467"/>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メモ 6"/>
          <p:cNvSpPr/>
          <p:nvPr/>
        </p:nvSpPr>
        <p:spPr>
          <a:xfrm>
            <a:off x="3710323" y="1672932"/>
            <a:ext cx="1869789" cy="161205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メモ 7"/>
          <p:cNvSpPr/>
          <p:nvPr/>
        </p:nvSpPr>
        <p:spPr>
          <a:xfrm>
            <a:off x="6372200" y="1646217"/>
            <a:ext cx="1822932" cy="1638768"/>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971600" y="1688290"/>
            <a:ext cx="1800200" cy="1323439"/>
          </a:xfrm>
          <a:prstGeom prst="rect">
            <a:avLst/>
          </a:prstGeom>
          <a:noFill/>
        </p:spPr>
        <p:txBody>
          <a:bodyPr wrap="square" rtlCol="0">
            <a:spAutoFit/>
          </a:bodyPr>
          <a:lstStyle/>
          <a:p>
            <a:endParaRPr lang="en-US" altLang="ja-JP" sz="2000" dirty="0" smtClean="0"/>
          </a:p>
          <a:p>
            <a:r>
              <a:rPr lang="en-US" altLang="ja-JP" sz="2000" dirty="0" smtClean="0"/>
              <a:t>A=1;</a:t>
            </a:r>
          </a:p>
          <a:p>
            <a:r>
              <a:rPr lang="en-US" altLang="ja-JP" sz="2000" dirty="0" smtClean="0"/>
              <a:t>B=B+</a:t>
            </a:r>
            <a:r>
              <a:rPr lang="en-US" altLang="ja-JP" sz="2000" dirty="0" smtClean="0">
                <a:solidFill>
                  <a:srgbClr val="FF0000"/>
                </a:solidFill>
              </a:rPr>
              <a:t>A</a:t>
            </a:r>
            <a:r>
              <a:rPr lang="en-US" altLang="ja-JP" sz="2000" dirty="0" smtClean="0"/>
              <a:t>;</a:t>
            </a:r>
          </a:p>
          <a:p>
            <a:endParaRPr kumimoji="1" lang="en-US" altLang="ja-JP" sz="2000" dirty="0" smtClean="0"/>
          </a:p>
        </p:txBody>
      </p:sp>
      <p:cxnSp>
        <p:nvCxnSpPr>
          <p:cNvPr id="28" name="直線矢印コネクタ 27"/>
          <p:cNvCxnSpPr/>
          <p:nvPr/>
        </p:nvCxnSpPr>
        <p:spPr>
          <a:xfrm>
            <a:off x="2924103" y="2752185"/>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5580112" y="2758551"/>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a:off x="3745117" y="1688290"/>
            <a:ext cx="1800200" cy="1323439"/>
          </a:xfrm>
          <a:prstGeom prst="rect">
            <a:avLst/>
          </a:prstGeom>
          <a:noFill/>
        </p:spPr>
        <p:txBody>
          <a:bodyPr wrap="square" rtlCol="0">
            <a:spAutoFit/>
          </a:bodyPr>
          <a:lstStyle/>
          <a:p>
            <a:endParaRPr lang="en-US" altLang="ja-JP" sz="2000" dirty="0" smtClean="0"/>
          </a:p>
          <a:p>
            <a:r>
              <a:rPr lang="en-US" altLang="ja-JP" sz="2000" dirty="0" smtClean="0"/>
              <a:t>D=1;</a:t>
            </a:r>
          </a:p>
          <a:p>
            <a:r>
              <a:rPr lang="en-US" altLang="ja-JP" sz="2000" dirty="0" smtClean="0"/>
              <a:t>E=E+</a:t>
            </a:r>
            <a:r>
              <a:rPr lang="en-US" altLang="ja-JP" sz="2000" dirty="0" smtClean="0">
                <a:solidFill>
                  <a:srgbClr val="FF0000"/>
                </a:solidFill>
              </a:rPr>
              <a:t>D</a:t>
            </a:r>
            <a:r>
              <a:rPr lang="en-US" altLang="ja-JP" sz="2000" dirty="0" smtClean="0"/>
              <a:t>;</a:t>
            </a:r>
          </a:p>
          <a:p>
            <a:endParaRPr kumimoji="1" lang="en-US" altLang="ja-JP" sz="2000" dirty="0" smtClean="0"/>
          </a:p>
        </p:txBody>
      </p:sp>
      <p:sp>
        <p:nvSpPr>
          <p:cNvPr id="48" name="テキスト ボックス 47"/>
          <p:cNvSpPr txBox="1"/>
          <p:nvPr/>
        </p:nvSpPr>
        <p:spPr>
          <a:xfrm>
            <a:off x="6372200" y="1688290"/>
            <a:ext cx="1800200" cy="1323439"/>
          </a:xfrm>
          <a:prstGeom prst="rect">
            <a:avLst/>
          </a:prstGeom>
          <a:noFill/>
        </p:spPr>
        <p:txBody>
          <a:bodyPr wrap="square" rtlCol="0">
            <a:spAutoFit/>
          </a:bodyPr>
          <a:lstStyle/>
          <a:p>
            <a:endParaRPr lang="en-US" altLang="ja-JP" sz="2000" dirty="0" smtClean="0"/>
          </a:p>
          <a:p>
            <a:r>
              <a:rPr lang="en-US" altLang="ja-JP" sz="2000" dirty="0" smtClean="0"/>
              <a:t>H=1;</a:t>
            </a:r>
          </a:p>
          <a:p>
            <a:r>
              <a:rPr lang="en-US" altLang="ja-JP" sz="2000" dirty="0" smtClean="0"/>
              <a:t>Y=Z+</a:t>
            </a:r>
            <a:r>
              <a:rPr lang="en-US" altLang="ja-JP" sz="2000" dirty="0" smtClean="0">
                <a:solidFill>
                  <a:srgbClr val="FF0000"/>
                </a:solidFill>
              </a:rPr>
              <a:t>H</a:t>
            </a:r>
            <a:r>
              <a:rPr lang="en-US" altLang="ja-JP" sz="2000" dirty="0" smtClean="0"/>
              <a:t>;</a:t>
            </a:r>
          </a:p>
          <a:p>
            <a:endParaRPr kumimoji="1" lang="en-US" altLang="ja-JP" sz="2000" dirty="0" smtClean="0"/>
          </a:p>
        </p:txBody>
      </p:sp>
      <p:sp>
        <p:nvSpPr>
          <p:cNvPr id="15" name="テキスト ボックス 14"/>
          <p:cNvSpPr txBox="1"/>
          <p:nvPr/>
        </p:nvSpPr>
        <p:spPr>
          <a:xfrm>
            <a:off x="1400032" y="3632058"/>
            <a:ext cx="1206163" cy="369332"/>
          </a:xfrm>
          <a:prstGeom prst="rect">
            <a:avLst/>
          </a:prstGeom>
          <a:noFill/>
        </p:spPr>
        <p:txBody>
          <a:bodyPr wrap="square" rtlCol="0">
            <a:spAutoFit/>
          </a:bodyPr>
          <a:lstStyle/>
          <a:p>
            <a:r>
              <a:rPr lang="ja-JP" altLang="en-US" dirty="0" smtClean="0"/>
              <a:t>コード片</a:t>
            </a:r>
            <a:r>
              <a:rPr lang="en-US" altLang="ja-JP" dirty="0" smtClean="0"/>
              <a:t>1</a:t>
            </a:r>
            <a:endParaRPr kumimoji="1" lang="ja-JP" altLang="en-US" dirty="0"/>
          </a:p>
        </p:txBody>
      </p:sp>
      <p:sp>
        <p:nvSpPr>
          <p:cNvPr id="49" name="テキスト ボックス 48"/>
          <p:cNvSpPr txBox="1"/>
          <p:nvPr/>
        </p:nvSpPr>
        <p:spPr>
          <a:xfrm>
            <a:off x="3995936" y="3630228"/>
            <a:ext cx="1206163" cy="369332"/>
          </a:xfrm>
          <a:prstGeom prst="rect">
            <a:avLst/>
          </a:prstGeom>
          <a:noFill/>
        </p:spPr>
        <p:txBody>
          <a:bodyPr wrap="square" rtlCol="0">
            <a:spAutoFit/>
          </a:bodyPr>
          <a:lstStyle/>
          <a:p>
            <a:r>
              <a:rPr lang="ja-JP" altLang="en-US" dirty="0" smtClean="0"/>
              <a:t>コード片</a:t>
            </a:r>
            <a:r>
              <a:rPr lang="en-US" altLang="ja-JP" dirty="0" smtClean="0"/>
              <a:t>2</a:t>
            </a:r>
            <a:endParaRPr kumimoji="1" lang="ja-JP" altLang="en-US" dirty="0"/>
          </a:p>
        </p:txBody>
      </p:sp>
      <p:sp>
        <p:nvSpPr>
          <p:cNvPr id="50" name="テキスト ボックス 49"/>
          <p:cNvSpPr txBox="1"/>
          <p:nvPr/>
        </p:nvSpPr>
        <p:spPr>
          <a:xfrm>
            <a:off x="6588224" y="3630228"/>
            <a:ext cx="1206163" cy="369332"/>
          </a:xfrm>
          <a:prstGeom prst="rect">
            <a:avLst/>
          </a:prstGeom>
          <a:noFill/>
        </p:spPr>
        <p:txBody>
          <a:bodyPr wrap="square" rtlCol="0">
            <a:spAutoFit/>
          </a:bodyPr>
          <a:lstStyle/>
          <a:p>
            <a:r>
              <a:rPr lang="ja-JP" altLang="en-US" dirty="0" smtClean="0"/>
              <a:t>コード片</a:t>
            </a:r>
            <a:r>
              <a:rPr lang="en-US" altLang="ja-JP" dirty="0"/>
              <a:t>3</a:t>
            </a:r>
            <a:endParaRPr kumimoji="1" lang="ja-JP" altLang="en-US" dirty="0"/>
          </a:p>
        </p:txBody>
      </p:sp>
      <p:sp>
        <p:nvSpPr>
          <p:cNvPr id="25" name="円/楕円 24"/>
          <p:cNvSpPr/>
          <p:nvPr/>
        </p:nvSpPr>
        <p:spPr>
          <a:xfrm>
            <a:off x="1283034"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1" name="円/楕円 50"/>
          <p:cNvSpPr/>
          <p:nvPr/>
        </p:nvSpPr>
        <p:spPr>
          <a:xfrm>
            <a:off x="3867094"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円/楕円 51"/>
          <p:cNvSpPr/>
          <p:nvPr/>
        </p:nvSpPr>
        <p:spPr>
          <a:xfrm>
            <a:off x="6471225"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0" name="コンテンツ プレースホルダー 5"/>
          <p:cNvGraphicFramePr>
            <a:graphicFrameLocks/>
          </p:cNvGraphicFramePr>
          <p:nvPr>
            <p:extLst>
              <p:ext uri="{D42A27DB-BD31-4B8C-83A1-F6EECF244321}">
                <p14:modId xmlns:p14="http://schemas.microsoft.com/office/powerpoint/2010/main" val="1749925585"/>
              </p:ext>
            </p:extLst>
          </p:nvPr>
        </p:nvGraphicFramePr>
        <p:xfrm>
          <a:off x="472374" y="4293096"/>
          <a:ext cx="8229600" cy="1478280"/>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298832">
                <a:tc>
                  <a:txBody>
                    <a:bodyPr/>
                    <a:lstStyle/>
                    <a:p>
                      <a:r>
                        <a:rPr kumimoji="1" lang="ja-JP" altLang="en-US" dirty="0" smtClean="0"/>
                        <a:t>コード片</a:t>
                      </a:r>
                      <a:r>
                        <a:rPr kumimoji="1" lang="en-US" altLang="ja-JP" dirty="0" smtClean="0"/>
                        <a:t>1</a:t>
                      </a:r>
                      <a:endParaRPr kumimoji="1" lang="ja-JP" altLang="en-US" dirty="0"/>
                    </a:p>
                  </a:txBody>
                  <a:tcPr/>
                </a:tc>
                <a:tc>
                  <a:txBody>
                    <a:bodyPr/>
                    <a:lstStyle/>
                    <a:p>
                      <a:r>
                        <a:rPr kumimoji="1" lang="ja-JP" altLang="en-US" dirty="0" smtClean="0"/>
                        <a:t>コード片</a:t>
                      </a:r>
                      <a:r>
                        <a:rPr kumimoji="1" lang="en-US" altLang="ja-JP" dirty="0" smtClean="0"/>
                        <a:t>2</a:t>
                      </a:r>
                      <a:endParaRPr kumimoji="1" lang="ja-JP" altLang="en-US" dirty="0"/>
                    </a:p>
                  </a:txBody>
                  <a:tcPr/>
                </a:tc>
                <a:tc>
                  <a:txBody>
                    <a:bodyPr/>
                    <a:lstStyle/>
                    <a:p>
                      <a:r>
                        <a:rPr kumimoji="1" lang="ja-JP" altLang="en-US" dirty="0" smtClean="0"/>
                        <a:t>コード片</a:t>
                      </a:r>
                      <a:r>
                        <a:rPr kumimoji="1" lang="en-US" altLang="ja-JP" dirty="0" smtClean="0"/>
                        <a:t>3</a:t>
                      </a:r>
                      <a:endParaRPr kumimoji="1" lang="ja-JP" altLang="en-US" dirty="0"/>
                    </a:p>
                  </a:txBody>
                  <a:tcPr/>
                </a:tc>
                <a:tc>
                  <a:txBody>
                    <a:bodyPr/>
                    <a:lstStyle/>
                    <a:p>
                      <a:r>
                        <a:rPr kumimoji="1" lang="ja-JP" altLang="en-US" dirty="0" smtClean="0"/>
                        <a:t>種類</a:t>
                      </a:r>
                      <a:endParaRPr kumimoji="1" lang="ja-JP" altLang="en-US" dirty="0"/>
                    </a:p>
                  </a:txBody>
                  <a:tcPr/>
                </a:tc>
                <a:tc>
                  <a:txBody>
                    <a:bodyPr/>
                    <a:lstStyle/>
                    <a:p>
                      <a:r>
                        <a:rPr kumimoji="1" lang="en-US" altLang="ja-JP" dirty="0" smtClean="0"/>
                        <a:t>1</a:t>
                      </a:r>
                      <a:r>
                        <a:rPr kumimoji="1" lang="ja-JP" altLang="en-US" dirty="0" smtClean="0"/>
                        <a:t>対</a:t>
                      </a:r>
                      <a:r>
                        <a:rPr kumimoji="1" lang="en-US" altLang="ja-JP" dirty="0" smtClean="0"/>
                        <a:t>1</a:t>
                      </a:r>
                      <a:r>
                        <a:rPr kumimoji="1" lang="ja-JP" altLang="en-US" dirty="0" smtClean="0"/>
                        <a:t>対応</a:t>
                      </a:r>
                      <a:endParaRPr kumimoji="1" lang="ja-JP" altLang="en-US" dirty="0"/>
                    </a:p>
                  </a:txBody>
                  <a:tcPr/>
                </a:tc>
                <a:tc>
                  <a:txBody>
                    <a:bodyPr/>
                    <a:lstStyle/>
                    <a:p>
                      <a:r>
                        <a:rPr kumimoji="1" lang="ja-JP" altLang="en-US" dirty="0" smtClean="0"/>
                        <a:t>完全一致</a:t>
                      </a:r>
                      <a:endParaRPr kumimoji="1" lang="ja-JP" altLang="en-US" dirty="0"/>
                    </a:p>
                  </a:txBody>
                  <a:tcPr/>
                </a:tc>
              </a:tr>
              <a:tr h="370840">
                <a:tc>
                  <a:txBody>
                    <a:bodyPr/>
                    <a:lstStyle/>
                    <a:p>
                      <a:r>
                        <a:rPr kumimoji="1" lang="en-US" altLang="ja-JP" dirty="0" smtClean="0"/>
                        <a:t>{A}</a:t>
                      </a:r>
                      <a:endParaRPr kumimoji="1" lang="ja-JP" altLang="en-US" dirty="0"/>
                    </a:p>
                  </a:txBody>
                  <a:tcPr/>
                </a:tc>
                <a:tc>
                  <a:txBody>
                    <a:bodyPr/>
                    <a:lstStyle/>
                    <a:p>
                      <a:r>
                        <a:rPr kumimoji="1" lang="en-US" altLang="ja-JP" dirty="0" smtClean="0"/>
                        <a:t>{D}</a:t>
                      </a:r>
                      <a:endParaRPr kumimoji="1" lang="ja-JP" altLang="en-US" dirty="0"/>
                    </a:p>
                  </a:txBody>
                  <a:tcPr/>
                </a:tc>
                <a:tc>
                  <a:txBody>
                    <a:bodyPr/>
                    <a:lstStyle/>
                    <a:p>
                      <a:r>
                        <a:rPr kumimoji="1" lang="en-US" altLang="ja-JP" dirty="0" smtClean="0"/>
                        <a:t>{H}</a:t>
                      </a:r>
                      <a:endParaRPr kumimoji="1" lang="ja-JP" altLang="en-US" dirty="0"/>
                    </a:p>
                  </a:txBody>
                  <a:tcPr/>
                </a:tc>
                <a:tc>
                  <a:txBody>
                    <a:bodyPr/>
                    <a:lstStyle/>
                    <a:p>
                      <a:r>
                        <a:rPr kumimoji="1" lang="ja-JP" altLang="en-US" dirty="0" smtClean="0"/>
                        <a:t>変数</a:t>
                      </a:r>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370840">
                <a:tc>
                  <a:txBody>
                    <a:bodyPr/>
                    <a:lstStyle/>
                    <a:p>
                      <a:r>
                        <a:rPr kumimoji="1" lang="en-US" altLang="ja-JP" dirty="0" smtClean="0"/>
                        <a:t>{1}</a:t>
                      </a:r>
                      <a:endParaRPr kumimoji="1" lang="ja-JP" altLang="en-US" dirty="0"/>
                    </a:p>
                  </a:txBody>
                  <a:tcPr/>
                </a:tc>
                <a:tc>
                  <a:txBody>
                    <a:bodyPr/>
                    <a:lstStyle/>
                    <a:p>
                      <a:r>
                        <a:rPr kumimoji="1" lang="en-US" altLang="ja-JP" dirty="0" smtClean="0"/>
                        <a:t>{1}</a:t>
                      </a:r>
                      <a:endParaRPr kumimoji="1" lang="ja-JP" altLang="en-US" dirty="0"/>
                    </a:p>
                  </a:txBody>
                  <a:tcPr/>
                </a:tc>
                <a:tc>
                  <a:txBody>
                    <a:bodyPr/>
                    <a:lstStyle/>
                    <a:p>
                      <a:r>
                        <a:rPr kumimoji="1" lang="en-US" altLang="ja-JP" dirty="0" smtClean="0"/>
                        <a:t>{1}</a:t>
                      </a:r>
                      <a:endParaRPr kumimoji="1" lang="ja-JP" altLang="en-US" dirty="0"/>
                    </a:p>
                  </a:txBody>
                  <a:tcPr/>
                </a:tc>
                <a:tc>
                  <a:txBody>
                    <a:bodyPr/>
                    <a:lstStyle/>
                    <a:p>
                      <a:r>
                        <a:rPr kumimoji="1" lang="ja-JP" altLang="en-US" dirty="0" smtClean="0"/>
                        <a:t>リテラル</a:t>
                      </a:r>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370840">
                <a:tc>
                  <a:txBody>
                    <a:bodyPr/>
                    <a:lstStyle/>
                    <a:p>
                      <a:r>
                        <a:rPr kumimoji="1" lang="en-US" altLang="ja-JP" dirty="0" smtClean="0"/>
                        <a:t>{B}</a:t>
                      </a:r>
                      <a:endParaRPr kumimoji="1" lang="ja-JP" altLang="en-US" dirty="0"/>
                    </a:p>
                  </a:txBody>
                  <a:tcPr/>
                </a:tc>
                <a:tc>
                  <a:txBody>
                    <a:bodyPr/>
                    <a:lstStyle/>
                    <a:p>
                      <a:r>
                        <a:rPr kumimoji="1" lang="en-US" altLang="ja-JP" dirty="0" smtClean="0"/>
                        <a:t>{E}</a:t>
                      </a:r>
                      <a:endParaRPr kumimoji="1" lang="ja-JP" altLang="en-US" dirty="0"/>
                    </a:p>
                  </a:txBody>
                  <a:tcPr/>
                </a:tc>
                <a:tc>
                  <a:txBody>
                    <a:bodyPr/>
                    <a:lstStyle/>
                    <a:p>
                      <a:r>
                        <a:rPr kumimoji="1" lang="en-US" altLang="ja-JP" dirty="0" smtClean="0"/>
                        <a:t>{Y,Z}</a:t>
                      </a:r>
                    </a:p>
                  </a:txBody>
                  <a:tcPr/>
                </a:tc>
                <a:tc>
                  <a:txBody>
                    <a:bodyPr/>
                    <a:lstStyle/>
                    <a:p>
                      <a:r>
                        <a:rPr kumimoji="1" lang="ja-JP" altLang="en-US" dirty="0" smtClean="0"/>
                        <a:t>変数</a:t>
                      </a:r>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bl>
          </a:graphicData>
        </a:graphic>
      </p:graphicFrame>
    </p:spTree>
    <p:extLst>
      <p:ext uri="{BB962C8B-B14F-4D97-AF65-F5344CB8AC3E}">
        <p14:creationId xmlns:p14="http://schemas.microsoft.com/office/powerpoint/2010/main" val="23951547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a:t>
            </a:r>
            <a:r>
              <a:rPr kumimoji="1" lang="en-US" altLang="ja-JP" dirty="0" smtClean="0"/>
              <a:t>(</a:t>
            </a:r>
            <a:r>
              <a:rPr kumimoji="1" lang="ja-JP" altLang="en-US" dirty="0" smtClean="0"/>
              <a:t>クローン</a:t>
            </a:r>
            <a:r>
              <a:rPr kumimoji="1" lang="en-US" altLang="ja-JP" dirty="0" smtClean="0"/>
              <a:t>)</a:t>
            </a:r>
            <a:r>
              <a:rPr kumimoji="1" lang="ja-JP" altLang="en-US" dirty="0" smtClean="0"/>
              <a:t>とは</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3</a:t>
            </a:fld>
            <a:endParaRPr kumimoji="1" lang="ja-JP" altLang="en-US"/>
          </a:p>
        </p:txBody>
      </p:sp>
      <p:sp>
        <p:nvSpPr>
          <p:cNvPr id="4" name="コンテンツ プレースホルダ 3"/>
          <p:cNvSpPr>
            <a:spLocks noGrp="1"/>
          </p:cNvSpPr>
          <p:nvPr>
            <p:ph sz="quarter" idx="1"/>
          </p:nvPr>
        </p:nvSpPr>
        <p:spPr>
          <a:xfrm>
            <a:off x="301752" y="1527048"/>
            <a:ext cx="8503920" cy="4854280"/>
          </a:xfrm>
        </p:spPr>
        <p:txBody>
          <a:bodyPr>
            <a:normAutofit fontScale="85000" lnSpcReduction="20000"/>
          </a:bodyPr>
          <a:lstStyle/>
          <a:p>
            <a:r>
              <a:rPr kumimoji="1" lang="ja-JP" altLang="en-US" dirty="0" smtClean="0"/>
              <a:t>ソースコード中の同一</a:t>
            </a:r>
            <a:r>
              <a:rPr kumimoji="1" lang="en-US" altLang="ja-JP" dirty="0" smtClean="0"/>
              <a:t>,</a:t>
            </a:r>
            <a:r>
              <a:rPr kumimoji="1" lang="ja-JP" altLang="en-US" dirty="0" smtClean="0"/>
              <a:t>または類似したコード片の組</a:t>
            </a:r>
            <a:endParaRPr kumimoji="1" lang="en-US" altLang="ja-JP" dirty="0" smtClean="0"/>
          </a:p>
          <a:p>
            <a:pPr lvl="1"/>
            <a:r>
              <a:rPr lang="ja-JP" altLang="en-US" dirty="0" smtClean="0"/>
              <a:t>クローンのひとつにバグが見つかった場合</a:t>
            </a:r>
            <a:r>
              <a:rPr lang="en-US" altLang="ja-JP" dirty="0" smtClean="0"/>
              <a:t>,</a:t>
            </a:r>
            <a:r>
              <a:rPr lang="ja-JP" altLang="en-US" dirty="0" smtClean="0"/>
              <a:t>その他のクローンについても修正を検討する必要が</a:t>
            </a:r>
            <a:r>
              <a:rPr lang="ja-JP" altLang="en-US" dirty="0" smtClean="0"/>
              <a:t>ある</a:t>
            </a:r>
            <a:endParaRPr lang="en-US" altLang="ja-JP" dirty="0" smtClean="0"/>
          </a:p>
          <a:p>
            <a:r>
              <a:rPr kumimoji="1" lang="en-US" altLang="ja-JP" dirty="0" smtClean="0"/>
              <a:t>			</a:t>
            </a:r>
            <a:endParaRPr kumimoji="1" lang="en-US" altLang="ja-JP" dirty="0" smtClean="0"/>
          </a:p>
          <a:p>
            <a:pPr lvl="1"/>
            <a:endParaRPr kumimoji="1" lang="en-US" altLang="ja-JP" dirty="0" smtClean="0"/>
          </a:p>
          <a:p>
            <a:pPr lvl="1"/>
            <a:endParaRPr lang="en-US" altLang="ja-JP" dirty="0" smtClean="0"/>
          </a:p>
          <a:p>
            <a:pPr lvl="1"/>
            <a:endParaRPr kumimoji="1" lang="en-US" altLang="ja-JP" dirty="0" smtClean="0"/>
          </a:p>
          <a:p>
            <a:pPr lvl="1"/>
            <a:endParaRPr lang="en-US" altLang="ja-JP" dirty="0" smtClean="0"/>
          </a:p>
          <a:p>
            <a:pPr lvl="1"/>
            <a:endParaRPr kumimoji="1" lang="en-US" altLang="ja-JP" dirty="0" smtClean="0"/>
          </a:p>
          <a:p>
            <a:pPr lvl="1"/>
            <a:endParaRPr kumimoji="1" lang="en-US" altLang="ja-JP" dirty="0" smtClean="0"/>
          </a:p>
          <a:p>
            <a:pPr lvl="1"/>
            <a:endParaRPr kumimoji="1" lang="en-US" altLang="ja-JP" dirty="0" smtClean="0"/>
          </a:p>
          <a:p>
            <a:pPr lvl="1"/>
            <a:r>
              <a:rPr kumimoji="1" lang="ja-JP" altLang="en-US" dirty="0" smtClean="0"/>
              <a:t>コードクローン</a:t>
            </a:r>
            <a:r>
              <a:rPr kumimoji="1" lang="ja-JP" altLang="en-US" dirty="0" smtClean="0"/>
              <a:t>の存在が保守コストを増大させる要因となっている</a:t>
            </a:r>
            <a:endParaRPr kumimoji="1" lang="en-US" altLang="ja-JP" dirty="0" smtClean="0"/>
          </a:p>
          <a:p>
            <a:pPr>
              <a:buNone/>
            </a:pPr>
            <a:endParaRPr kumimoji="1" lang="en-US" altLang="ja-JP" dirty="0" smtClean="0"/>
          </a:p>
          <a:p>
            <a:r>
              <a:rPr lang="ja-JP" altLang="en-US" dirty="0" smtClean="0"/>
              <a:t>（用語）クローンセット：クローンとなっているコードの集合</a:t>
            </a:r>
            <a:endParaRPr lang="en-US" altLang="ja-JP" dirty="0" smtClean="0"/>
          </a:p>
          <a:p>
            <a:pPr>
              <a:buNone/>
            </a:pPr>
            <a:r>
              <a:rPr kumimoji="1" lang="ja-JP" altLang="en-US" dirty="0" smtClean="0"/>
              <a:t>　　　　　　　　　　　　　　　　　　　　　　　　　　　　　　　　　　　　　　　　　　　　　　　　　　　　　　　</a:t>
            </a:r>
            <a:endParaRPr kumimoji="1" lang="en-US" altLang="ja-JP" dirty="0" smtClean="0"/>
          </a:p>
          <a:p>
            <a:pPr>
              <a:buNone/>
            </a:pPr>
            <a:endParaRPr kumimoji="1" lang="en-US" altLang="ja-JP" dirty="0" smtClean="0"/>
          </a:p>
        </p:txBody>
      </p:sp>
      <p:sp>
        <p:nvSpPr>
          <p:cNvPr id="6" name="メモ 5"/>
          <p:cNvSpPr/>
          <p:nvPr/>
        </p:nvSpPr>
        <p:spPr>
          <a:xfrm>
            <a:off x="1187624" y="2924944"/>
            <a:ext cx="1656184" cy="172819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メモ 6"/>
          <p:cNvSpPr/>
          <p:nvPr/>
        </p:nvSpPr>
        <p:spPr>
          <a:xfrm>
            <a:off x="4283968" y="2924944"/>
            <a:ext cx="1656184" cy="172819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L 字 7"/>
          <p:cNvSpPr/>
          <p:nvPr/>
        </p:nvSpPr>
        <p:spPr>
          <a:xfrm rot="10800000">
            <a:off x="1331640" y="3284984"/>
            <a:ext cx="1224136" cy="360040"/>
          </a:xfrm>
          <a:prstGeom prst="corner">
            <a:avLst>
              <a:gd name="adj1" fmla="val 69048"/>
              <a:gd name="adj2" fmla="val 123652"/>
            </a:avLst>
          </a:prstGeom>
          <a:scene3d>
            <a:camera prst="orthographicFront">
              <a:rot lat="0" lon="1080000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L 字 8"/>
          <p:cNvSpPr/>
          <p:nvPr/>
        </p:nvSpPr>
        <p:spPr>
          <a:xfrm rot="10800000">
            <a:off x="1331640" y="4005064"/>
            <a:ext cx="1224136" cy="360040"/>
          </a:xfrm>
          <a:prstGeom prst="corner">
            <a:avLst>
              <a:gd name="adj1" fmla="val 69048"/>
              <a:gd name="adj2" fmla="val 123652"/>
            </a:avLst>
          </a:prstGeom>
          <a:scene3d>
            <a:camera prst="orthographicFront">
              <a:rot lat="0" lon="1080000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L 字 9"/>
          <p:cNvSpPr/>
          <p:nvPr/>
        </p:nvSpPr>
        <p:spPr>
          <a:xfrm rot="10800000">
            <a:off x="4499992" y="3501008"/>
            <a:ext cx="1224136" cy="360040"/>
          </a:xfrm>
          <a:prstGeom prst="corner">
            <a:avLst>
              <a:gd name="adj1" fmla="val 69048"/>
              <a:gd name="adj2" fmla="val 123652"/>
            </a:avLst>
          </a:prstGeom>
          <a:scene3d>
            <a:camera prst="orthographicFront">
              <a:rot lat="0" lon="1080000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 name="直線コネクタ 11"/>
          <p:cNvCxnSpPr/>
          <p:nvPr/>
        </p:nvCxnSpPr>
        <p:spPr>
          <a:xfrm>
            <a:off x="1331640" y="3140968"/>
            <a:ext cx="72008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1331640" y="3789040"/>
            <a:ext cx="93610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4499992" y="3140968"/>
            <a:ext cx="93610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4499992" y="3356992"/>
            <a:ext cx="72008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a:off x="4499992" y="4077072"/>
            <a:ext cx="115212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4499992" y="4293096"/>
            <a:ext cx="93610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p:nvPr/>
        </p:nvCxnSpPr>
        <p:spPr>
          <a:xfrm>
            <a:off x="2555776" y="3356992"/>
            <a:ext cx="1872208" cy="288032"/>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p:nvPr/>
        </p:nvCxnSpPr>
        <p:spPr>
          <a:xfrm rot="5400000">
            <a:off x="2159732" y="3753036"/>
            <a:ext cx="360040" cy="1588"/>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p:nvPr/>
        </p:nvCxnSpPr>
        <p:spPr>
          <a:xfrm flipV="1">
            <a:off x="2555776" y="3789040"/>
            <a:ext cx="1872208" cy="288032"/>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0" name="L 字 29"/>
          <p:cNvSpPr/>
          <p:nvPr/>
        </p:nvSpPr>
        <p:spPr>
          <a:xfrm rot="10800000">
            <a:off x="6948264" y="3861048"/>
            <a:ext cx="1224136" cy="360040"/>
          </a:xfrm>
          <a:prstGeom prst="corner">
            <a:avLst>
              <a:gd name="adj1" fmla="val 69048"/>
              <a:gd name="adj2" fmla="val 123652"/>
            </a:avLst>
          </a:prstGeom>
          <a:scene3d>
            <a:camera prst="orthographicFront">
              <a:rot lat="0" lon="1080000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6531317" y="3140968"/>
            <a:ext cx="2145139" cy="646331"/>
          </a:xfrm>
          <a:prstGeom prst="rect">
            <a:avLst/>
          </a:prstGeom>
        </p:spPr>
        <p:txBody>
          <a:bodyPr wrap="none">
            <a:spAutoFit/>
          </a:bodyPr>
          <a:lstStyle/>
          <a:p>
            <a:r>
              <a:rPr lang="ja-JP" altLang="en-US" dirty="0"/>
              <a:t>クローンとなって</a:t>
            </a:r>
            <a:r>
              <a:rPr lang="ja-JP" altLang="en-US" dirty="0" smtClean="0"/>
              <a:t>いる</a:t>
            </a:r>
            <a:endParaRPr lang="en-US" altLang="ja-JP" dirty="0" smtClean="0"/>
          </a:p>
          <a:p>
            <a:r>
              <a:rPr lang="ja-JP" altLang="en-US" dirty="0" smtClean="0"/>
              <a:t>コード片</a:t>
            </a:r>
            <a:endParaRPr lang="ja-JP" altLang="en-US" dirty="0"/>
          </a:p>
        </p:txBody>
      </p:sp>
      <p:sp>
        <p:nvSpPr>
          <p:cNvPr id="21" name="正方形/長方形 20"/>
          <p:cNvSpPr/>
          <p:nvPr/>
        </p:nvSpPr>
        <p:spPr>
          <a:xfrm>
            <a:off x="4572000" y="3573016"/>
            <a:ext cx="936104" cy="144016"/>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22" name="円形吹き出し 21"/>
          <p:cNvSpPr/>
          <p:nvPr/>
        </p:nvSpPr>
        <p:spPr>
          <a:xfrm>
            <a:off x="0" y="3212976"/>
            <a:ext cx="1259632" cy="576064"/>
          </a:xfrm>
          <a:prstGeom prst="wedgeEllipseCallout">
            <a:avLst>
              <a:gd name="adj1" fmla="val 60806"/>
              <a:gd name="adj2" fmla="val 9189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rgbClr val="FF0000"/>
                </a:solidFill>
              </a:rPr>
              <a:t>バグ調査</a:t>
            </a:r>
            <a:endParaRPr kumimoji="1" lang="ja-JP" altLang="en-US" sz="1400" dirty="0">
              <a:solidFill>
                <a:srgbClr val="FF0000"/>
              </a:solidFill>
            </a:endParaRPr>
          </a:p>
        </p:txBody>
      </p:sp>
      <p:sp>
        <p:nvSpPr>
          <p:cNvPr id="24" name="正方形/長方形 23"/>
          <p:cNvSpPr/>
          <p:nvPr/>
        </p:nvSpPr>
        <p:spPr>
          <a:xfrm>
            <a:off x="1403648" y="3356992"/>
            <a:ext cx="936104" cy="144016"/>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25" name="正方形/長方形 24"/>
          <p:cNvSpPr/>
          <p:nvPr/>
        </p:nvSpPr>
        <p:spPr>
          <a:xfrm>
            <a:off x="1403648" y="4077072"/>
            <a:ext cx="936104" cy="144016"/>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27" name="円形吹き出し 26"/>
          <p:cNvSpPr/>
          <p:nvPr/>
        </p:nvSpPr>
        <p:spPr>
          <a:xfrm>
            <a:off x="0" y="2348880"/>
            <a:ext cx="1296144" cy="576064"/>
          </a:xfrm>
          <a:prstGeom prst="wedgeEllipseCallout">
            <a:avLst>
              <a:gd name="adj1" fmla="val 55724"/>
              <a:gd name="adj2" fmla="val 10953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rgbClr val="FF0000"/>
                </a:solidFill>
              </a:rPr>
              <a:t>バグ調査</a:t>
            </a:r>
            <a:endParaRPr kumimoji="1" lang="ja-JP" altLang="en-US" sz="1400" dirty="0">
              <a:solidFill>
                <a:srgbClr val="FF0000"/>
              </a:solidFill>
            </a:endParaRPr>
          </a:p>
        </p:txBody>
      </p:sp>
      <p:sp>
        <p:nvSpPr>
          <p:cNvPr id="29" name="円形吹き出し 28"/>
          <p:cNvSpPr/>
          <p:nvPr/>
        </p:nvSpPr>
        <p:spPr>
          <a:xfrm>
            <a:off x="5444480" y="2717304"/>
            <a:ext cx="1440160" cy="576064"/>
          </a:xfrm>
          <a:prstGeom prst="wedgeEllipseCallout">
            <a:avLst>
              <a:gd name="adj1" fmla="val -37294"/>
              <a:gd name="adj2" fmla="val 10953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rgbClr val="FF0000"/>
                </a:solidFill>
              </a:rPr>
              <a:t>バグ発見</a:t>
            </a:r>
            <a:endParaRPr kumimoji="1" lang="ja-JP" altLang="en-US" sz="14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6"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1000"/>
                                        <p:tgtEl>
                                          <p:spTgt spid="29"/>
                                        </p:tgtEl>
                                      </p:cBhvr>
                                    </p:animEffect>
                                    <p:anim calcmode="lin" valueType="num">
                                      <p:cBhvr>
                                        <p:cTn id="8" dur="1000" fill="hold"/>
                                        <p:tgtEl>
                                          <p:spTgt spid="29"/>
                                        </p:tgtEl>
                                        <p:attrNameLst>
                                          <p:attrName>ppt_x</p:attrName>
                                        </p:attrNameLst>
                                      </p:cBhvr>
                                      <p:tavLst>
                                        <p:tav tm="0">
                                          <p:val>
                                            <p:strVal val="#ppt_x"/>
                                          </p:val>
                                        </p:tav>
                                        <p:tav tm="100000">
                                          <p:val>
                                            <p:strVal val="#ppt_x"/>
                                          </p:val>
                                        </p:tav>
                                      </p:tavLst>
                                    </p:anim>
                                    <p:anim calcmode="lin" valueType="num">
                                      <p:cBhvr>
                                        <p:cTn id="9" dur="1000" fill="hold"/>
                                        <p:tgtEl>
                                          <p:spTgt spid="29"/>
                                        </p:tgtEl>
                                        <p:attrNameLst>
                                          <p:attrName>ppt_y</p:attrName>
                                        </p:attrNameLst>
                                      </p:cBhvr>
                                      <p:tavLst>
                                        <p:tav tm="0">
                                          <p:val>
                                            <p:strVal val="#ppt_y+.1"/>
                                          </p:val>
                                        </p:tav>
                                        <p:tav tm="100000">
                                          <p:val>
                                            <p:strVal val="#ppt_y"/>
                                          </p:val>
                                        </p:tav>
                                      </p:tavLst>
                                    </p:anim>
                                  </p:childTnLst>
                                </p:cTn>
                              </p:par>
                              <p:par>
                                <p:cTn id="10" presetID="3" presetClass="entr" presetSubtype="10" fill="hold" grpId="0" nodeType="with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blinds(horizontal)">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27"/>
                                        </p:tgtEl>
                                        <p:attrNameLst>
                                          <p:attrName>style.visibility</p:attrName>
                                        </p:attrNameLst>
                                      </p:cBhvr>
                                      <p:to>
                                        <p:strVal val="visible"/>
                                      </p:to>
                                    </p:set>
                                    <p:animEffect transition="in" filter="fade">
                                      <p:cBhvr>
                                        <p:cTn id="17" dur="1000"/>
                                        <p:tgtEl>
                                          <p:spTgt spid="27"/>
                                        </p:tgtEl>
                                      </p:cBhvr>
                                    </p:animEffect>
                                    <p:anim calcmode="lin" valueType="num">
                                      <p:cBhvr>
                                        <p:cTn id="18" dur="1000" fill="hold"/>
                                        <p:tgtEl>
                                          <p:spTgt spid="27"/>
                                        </p:tgtEl>
                                        <p:attrNameLst>
                                          <p:attrName>ppt_x</p:attrName>
                                        </p:attrNameLst>
                                      </p:cBhvr>
                                      <p:tavLst>
                                        <p:tav tm="0">
                                          <p:val>
                                            <p:strVal val="#ppt_x"/>
                                          </p:val>
                                        </p:tav>
                                        <p:tav tm="100000">
                                          <p:val>
                                            <p:strVal val="#ppt_x"/>
                                          </p:val>
                                        </p:tav>
                                      </p:tavLst>
                                    </p:anim>
                                    <p:anim calcmode="lin" valueType="num">
                                      <p:cBhvr>
                                        <p:cTn id="19" dur="1000" fill="hold"/>
                                        <p:tgtEl>
                                          <p:spTgt spid="27"/>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fade">
                                      <p:cBhvr>
                                        <p:cTn id="22" dur="1000"/>
                                        <p:tgtEl>
                                          <p:spTgt spid="22"/>
                                        </p:tgtEl>
                                      </p:cBhvr>
                                    </p:animEffect>
                                    <p:anim calcmode="lin" valueType="num">
                                      <p:cBhvr>
                                        <p:cTn id="23" dur="1000" fill="hold"/>
                                        <p:tgtEl>
                                          <p:spTgt spid="22"/>
                                        </p:tgtEl>
                                        <p:attrNameLst>
                                          <p:attrName>ppt_x</p:attrName>
                                        </p:attrNameLst>
                                      </p:cBhvr>
                                      <p:tavLst>
                                        <p:tav tm="0">
                                          <p:val>
                                            <p:strVal val="#ppt_x"/>
                                          </p:val>
                                        </p:tav>
                                        <p:tav tm="100000">
                                          <p:val>
                                            <p:strVal val="#ppt_x"/>
                                          </p:val>
                                        </p:tav>
                                      </p:tavLst>
                                    </p:anim>
                                    <p:anim calcmode="lin" valueType="num">
                                      <p:cBhvr>
                                        <p:cTn id="24" dur="1000" fill="hold"/>
                                        <p:tgtEl>
                                          <p:spTgt spid="22"/>
                                        </p:tgtEl>
                                        <p:attrNameLst>
                                          <p:attrName>ppt_y</p:attrName>
                                        </p:attrNameLst>
                                      </p:cBhvr>
                                      <p:tavLst>
                                        <p:tav tm="0">
                                          <p:val>
                                            <p:strVal val="#ppt_y+.1"/>
                                          </p:val>
                                        </p:tav>
                                        <p:tav tm="100000">
                                          <p:val>
                                            <p:strVal val="#ppt_y"/>
                                          </p:val>
                                        </p:tav>
                                      </p:tavLst>
                                    </p:anim>
                                  </p:childTnLst>
                                </p:cTn>
                              </p:par>
                              <p:par>
                                <p:cTn id="25" presetID="3" presetClass="entr" presetSubtype="10" fill="hold" grpId="0" nodeType="with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blinds(horizontal)">
                                      <p:cBhvr>
                                        <p:cTn id="27" dur="500"/>
                                        <p:tgtEl>
                                          <p:spTgt spid="24"/>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25"/>
                                        </p:tgtEl>
                                        <p:attrNameLst>
                                          <p:attrName>style.visibility</p:attrName>
                                        </p:attrNameLst>
                                      </p:cBhvr>
                                      <p:to>
                                        <p:strVal val="visible"/>
                                      </p:to>
                                    </p:set>
                                    <p:animEffect transition="in" filter="blinds(horizontal)">
                                      <p:cBhvr>
                                        <p:cTn id="30"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P spid="24" grpId="0" animBg="1"/>
      <p:bldP spid="25" grpId="0" animBg="1"/>
      <p:bldP spid="27" grpId="0" animBg="1"/>
      <p:bldP spid="29" grpId="6"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例</a:t>
            </a:r>
            <a:r>
              <a:rPr lang="ja-JP" altLang="en-US" dirty="0" smtClean="0"/>
              <a:t>）対応関係表の作成</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30</a:t>
            </a:fld>
            <a:endParaRPr kumimoji="1" lang="ja-JP" altLang="en-US"/>
          </a:p>
        </p:txBody>
      </p:sp>
      <p:sp>
        <p:nvSpPr>
          <p:cNvPr id="5" name="メモ 4"/>
          <p:cNvSpPr/>
          <p:nvPr/>
        </p:nvSpPr>
        <p:spPr>
          <a:xfrm>
            <a:off x="887203" y="1638517"/>
            <a:ext cx="2016224" cy="1646467"/>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メモ 6"/>
          <p:cNvSpPr/>
          <p:nvPr/>
        </p:nvSpPr>
        <p:spPr>
          <a:xfrm>
            <a:off x="3710323" y="1672932"/>
            <a:ext cx="1869789" cy="161205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メモ 7"/>
          <p:cNvSpPr/>
          <p:nvPr/>
        </p:nvSpPr>
        <p:spPr>
          <a:xfrm>
            <a:off x="6372200" y="1646217"/>
            <a:ext cx="1822932" cy="1638768"/>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971600" y="1688290"/>
            <a:ext cx="1800200" cy="1323439"/>
          </a:xfrm>
          <a:prstGeom prst="rect">
            <a:avLst/>
          </a:prstGeom>
          <a:noFill/>
        </p:spPr>
        <p:txBody>
          <a:bodyPr wrap="square" rtlCol="0">
            <a:spAutoFit/>
          </a:bodyPr>
          <a:lstStyle/>
          <a:p>
            <a:endParaRPr lang="en-US" altLang="ja-JP" sz="2000" dirty="0" smtClean="0"/>
          </a:p>
          <a:p>
            <a:r>
              <a:rPr lang="en-US" altLang="ja-JP" sz="2000" dirty="0" smtClean="0"/>
              <a:t>A=1;</a:t>
            </a:r>
          </a:p>
          <a:p>
            <a:r>
              <a:rPr lang="en-US" altLang="ja-JP" sz="2000" dirty="0" smtClean="0"/>
              <a:t>B=B+A;</a:t>
            </a:r>
          </a:p>
          <a:p>
            <a:endParaRPr kumimoji="1" lang="en-US" altLang="ja-JP" sz="2000" dirty="0" smtClean="0"/>
          </a:p>
        </p:txBody>
      </p:sp>
      <p:cxnSp>
        <p:nvCxnSpPr>
          <p:cNvPr id="28" name="直線矢印コネクタ 27"/>
          <p:cNvCxnSpPr/>
          <p:nvPr/>
        </p:nvCxnSpPr>
        <p:spPr>
          <a:xfrm>
            <a:off x="2924103" y="2752185"/>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5580112" y="2758551"/>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a:off x="3745117" y="1688290"/>
            <a:ext cx="1800200" cy="1323439"/>
          </a:xfrm>
          <a:prstGeom prst="rect">
            <a:avLst/>
          </a:prstGeom>
          <a:noFill/>
        </p:spPr>
        <p:txBody>
          <a:bodyPr wrap="square" rtlCol="0">
            <a:spAutoFit/>
          </a:bodyPr>
          <a:lstStyle/>
          <a:p>
            <a:endParaRPr lang="en-US" altLang="ja-JP" sz="2000" dirty="0" smtClean="0"/>
          </a:p>
          <a:p>
            <a:r>
              <a:rPr lang="en-US" altLang="ja-JP" sz="2000" dirty="0" smtClean="0"/>
              <a:t>D=1;</a:t>
            </a:r>
          </a:p>
          <a:p>
            <a:r>
              <a:rPr lang="en-US" altLang="ja-JP" sz="2000" dirty="0" smtClean="0"/>
              <a:t>E=E+D;</a:t>
            </a:r>
          </a:p>
          <a:p>
            <a:endParaRPr kumimoji="1" lang="en-US" altLang="ja-JP" sz="2000" dirty="0" smtClean="0"/>
          </a:p>
        </p:txBody>
      </p:sp>
      <p:sp>
        <p:nvSpPr>
          <p:cNvPr id="48" name="テキスト ボックス 47"/>
          <p:cNvSpPr txBox="1"/>
          <p:nvPr/>
        </p:nvSpPr>
        <p:spPr>
          <a:xfrm>
            <a:off x="6372200" y="1688290"/>
            <a:ext cx="1800200" cy="1323439"/>
          </a:xfrm>
          <a:prstGeom prst="rect">
            <a:avLst/>
          </a:prstGeom>
          <a:noFill/>
        </p:spPr>
        <p:txBody>
          <a:bodyPr wrap="square" rtlCol="0">
            <a:spAutoFit/>
          </a:bodyPr>
          <a:lstStyle/>
          <a:p>
            <a:endParaRPr lang="en-US" altLang="ja-JP" sz="2000" dirty="0" smtClean="0"/>
          </a:p>
          <a:p>
            <a:r>
              <a:rPr lang="en-US" altLang="ja-JP" sz="2000" dirty="0" smtClean="0"/>
              <a:t>H=1;</a:t>
            </a:r>
          </a:p>
          <a:p>
            <a:r>
              <a:rPr lang="en-US" altLang="ja-JP" sz="2000" dirty="0" smtClean="0"/>
              <a:t>Y=Z+H;</a:t>
            </a:r>
          </a:p>
          <a:p>
            <a:endParaRPr kumimoji="1" lang="en-US" altLang="ja-JP" sz="2000" dirty="0" smtClean="0"/>
          </a:p>
        </p:txBody>
      </p:sp>
      <p:sp>
        <p:nvSpPr>
          <p:cNvPr id="15" name="テキスト ボックス 14"/>
          <p:cNvSpPr txBox="1"/>
          <p:nvPr/>
        </p:nvSpPr>
        <p:spPr>
          <a:xfrm>
            <a:off x="1400032" y="3632058"/>
            <a:ext cx="1206163" cy="369332"/>
          </a:xfrm>
          <a:prstGeom prst="rect">
            <a:avLst/>
          </a:prstGeom>
          <a:noFill/>
        </p:spPr>
        <p:txBody>
          <a:bodyPr wrap="square" rtlCol="0">
            <a:spAutoFit/>
          </a:bodyPr>
          <a:lstStyle/>
          <a:p>
            <a:r>
              <a:rPr lang="ja-JP" altLang="en-US" dirty="0" smtClean="0"/>
              <a:t>コード片</a:t>
            </a:r>
            <a:r>
              <a:rPr lang="en-US" altLang="ja-JP" dirty="0" smtClean="0"/>
              <a:t>1</a:t>
            </a:r>
            <a:endParaRPr kumimoji="1" lang="ja-JP" altLang="en-US" dirty="0"/>
          </a:p>
        </p:txBody>
      </p:sp>
      <p:sp>
        <p:nvSpPr>
          <p:cNvPr id="49" name="テキスト ボックス 48"/>
          <p:cNvSpPr txBox="1"/>
          <p:nvPr/>
        </p:nvSpPr>
        <p:spPr>
          <a:xfrm>
            <a:off x="3995936" y="3630228"/>
            <a:ext cx="1206163" cy="369332"/>
          </a:xfrm>
          <a:prstGeom prst="rect">
            <a:avLst/>
          </a:prstGeom>
          <a:noFill/>
        </p:spPr>
        <p:txBody>
          <a:bodyPr wrap="square" rtlCol="0">
            <a:spAutoFit/>
          </a:bodyPr>
          <a:lstStyle/>
          <a:p>
            <a:r>
              <a:rPr lang="ja-JP" altLang="en-US" dirty="0" smtClean="0"/>
              <a:t>コード片</a:t>
            </a:r>
            <a:r>
              <a:rPr lang="en-US" altLang="ja-JP" dirty="0" smtClean="0"/>
              <a:t>2</a:t>
            </a:r>
            <a:endParaRPr kumimoji="1" lang="ja-JP" altLang="en-US" dirty="0"/>
          </a:p>
        </p:txBody>
      </p:sp>
      <p:sp>
        <p:nvSpPr>
          <p:cNvPr id="50" name="テキスト ボックス 49"/>
          <p:cNvSpPr txBox="1"/>
          <p:nvPr/>
        </p:nvSpPr>
        <p:spPr>
          <a:xfrm>
            <a:off x="6588224" y="3630228"/>
            <a:ext cx="1206163" cy="369332"/>
          </a:xfrm>
          <a:prstGeom prst="rect">
            <a:avLst/>
          </a:prstGeom>
          <a:noFill/>
        </p:spPr>
        <p:txBody>
          <a:bodyPr wrap="square" rtlCol="0">
            <a:spAutoFit/>
          </a:bodyPr>
          <a:lstStyle/>
          <a:p>
            <a:r>
              <a:rPr lang="ja-JP" altLang="en-US" dirty="0" smtClean="0"/>
              <a:t>コード片</a:t>
            </a:r>
            <a:r>
              <a:rPr lang="en-US" altLang="ja-JP" dirty="0"/>
              <a:t>3</a:t>
            </a:r>
            <a:endParaRPr kumimoji="1" lang="ja-JP" altLang="en-US" dirty="0"/>
          </a:p>
        </p:txBody>
      </p:sp>
      <p:sp>
        <p:nvSpPr>
          <p:cNvPr id="25" name="円/楕円 24"/>
          <p:cNvSpPr/>
          <p:nvPr/>
        </p:nvSpPr>
        <p:spPr>
          <a:xfrm>
            <a:off x="1283034"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1" name="円/楕円 50"/>
          <p:cNvSpPr/>
          <p:nvPr/>
        </p:nvSpPr>
        <p:spPr>
          <a:xfrm>
            <a:off x="3867094"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円/楕円 51"/>
          <p:cNvSpPr/>
          <p:nvPr/>
        </p:nvSpPr>
        <p:spPr>
          <a:xfrm>
            <a:off x="6471225" y="3501008"/>
            <a:ext cx="1440160" cy="627772"/>
          </a:xfrm>
          <a:prstGeom prst="ellipse">
            <a:avLst/>
          </a:prstGeom>
          <a:solidFill>
            <a:schemeClr val="bg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0" name="コンテンツ プレースホルダー 5"/>
          <p:cNvGraphicFramePr>
            <a:graphicFrameLocks/>
          </p:cNvGraphicFramePr>
          <p:nvPr>
            <p:extLst>
              <p:ext uri="{D42A27DB-BD31-4B8C-83A1-F6EECF244321}">
                <p14:modId xmlns:p14="http://schemas.microsoft.com/office/powerpoint/2010/main" val="1568500356"/>
              </p:ext>
            </p:extLst>
          </p:nvPr>
        </p:nvGraphicFramePr>
        <p:xfrm>
          <a:off x="472374" y="4293096"/>
          <a:ext cx="8229600" cy="1478280"/>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298832">
                <a:tc>
                  <a:txBody>
                    <a:bodyPr/>
                    <a:lstStyle/>
                    <a:p>
                      <a:r>
                        <a:rPr kumimoji="1" lang="ja-JP" altLang="en-US" dirty="0" smtClean="0"/>
                        <a:t>コード片</a:t>
                      </a:r>
                      <a:r>
                        <a:rPr kumimoji="1" lang="en-US" altLang="ja-JP" dirty="0" smtClean="0"/>
                        <a:t>1</a:t>
                      </a:r>
                      <a:endParaRPr kumimoji="1" lang="ja-JP" altLang="en-US" dirty="0"/>
                    </a:p>
                  </a:txBody>
                  <a:tcPr/>
                </a:tc>
                <a:tc>
                  <a:txBody>
                    <a:bodyPr/>
                    <a:lstStyle/>
                    <a:p>
                      <a:r>
                        <a:rPr kumimoji="1" lang="ja-JP" altLang="en-US" dirty="0" smtClean="0"/>
                        <a:t>コード片</a:t>
                      </a:r>
                      <a:r>
                        <a:rPr kumimoji="1" lang="en-US" altLang="ja-JP" dirty="0" smtClean="0"/>
                        <a:t>2</a:t>
                      </a:r>
                      <a:endParaRPr kumimoji="1" lang="ja-JP" altLang="en-US" dirty="0"/>
                    </a:p>
                  </a:txBody>
                  <a:tcPr/>
                </a:tc>
                <a:tc>
                  <a:txBody>
                    <a:bodyPr/>
                    <a:lstStyle/>
                    <a:p>
                      <a:r>
                        <a:rPr kumimoji="1" lang="ja-JP" altLang="en-US" dirty="0" smtClean="0"/>
                        <a:t>コード片</a:t>
                      </a:r>
                      <a:r>
                        <a:rPr kumimoji="1" lang="en-US" altLang="ja-JP" dirty="0" smtClean="0"/>
                        <a:t>3</a:t>
                      </a:r>
                      <a:endParaRPr kumimoji="1" lang="ja-JP" altLang="en-US" dirty="0"/>
                    </a:p>
                  </a:txBody>
                  <a:tcPr/>
                </a:tc>
                <a:tc>
                  <a:txBody>
                    <a:bodyPr/>
                    <a:lstStyle/>
                    <a:p>
                      <a:r>
                        <a:rPr kumimoji="1" lang="ja-JP" altLang="en-US" dirty="0" smtClean="0"/>
                        <a:t>種類</a:t>
                      </a:r>
                      <a:endParaRPr kumimoji="1" lang="ja-JP" altLang="en-US" dirty="0"/>
                    </a:p>
                  </a:txBody>
                  <a:tcPr/>
                </a:tc>
                <a:tc>
                  <a:txBody>
                    <a:bodyPr/>
                    <a:lstStyle/>
                    <a:p>
                      <a:r>
                        <a:rPr kumimoji="1" lang="en-US" altLang="ja-JP" dirty="0" smtClean="0"/>
                        <a:t>1</a:t>
                      </a:r>
                      <a:r>
                        <a:rPr kumimoji="1" lang="ja-JP" altLang="en-US" dirty="0" smtClean="0"/>
                        <a:t>対</a:t>
                      </a:r>
                      <a:r>
                        <a:rPr kumimoji="1" lang="en-US" altLang="ja-JP" dirty="0" smtClean="0"/>
                        <a:t>1</a:t>
                      </a:r>
                      <a:r>
                        <a:rPr kumimoji="1" lang="ja-JP" altLang="en-US" dirty="0" smtClean="0"/>
                        <a:t>対応</a:t>
                      </a:r>
                      <a:endParaRPr kumimoji="1" lang="ja-JP" altLang="en-US" dirty="0"/>
                    </a:p>
                  </a:txBody>
                  <a:tcPr/>
                </a:tc>
                <a:tc>
                  <a:txBody>
                    <a:bodyPr/>
                    <a:lstStyle/>
                    <a:p>
                      <a:r>
                        <a:rPr kumimoji="1" lang="ja-JP" altLang="en-US" dirty="0" smtClean="0"/>
                        <a:t>完全一致</a:t>
                      </a:r>
                      <a:endParaRPr kumimoji="1" lang="ja-JP" altLang="en-US" dirty="0"/>
                    </a:p>
                  </a:txBody>
                  <a:tcPr/>
                </a:tc>
              </a:tr>
              <a:tr h="370840">
                <a:tc>
                  <a:txBody>
                    <a:bodyPr/>
                    <a:lstStyle/>
                    <a:p>
                      <a:r>
                        <a:rPr kumimoji="1" lang="en-US" altLang="ja-JP" dirty="0" smtClean="0"/>
                        <a:t>{A}</a:t>
                      </a:r>
                      <a:endParaRPr kumimoji="1" lang="ja-JP" altLang="en-US" dirty="0"/>
                    </a:p>
                  </a:txBody>
                  <a:tcPr/>
                </a:tc>
                <a:tc>
                  <a:txBody>
                    <a:bodyPr/>
                    <a:lstStyle/>
                    <a:p>
                      <a:r>
                        <a:rPr kumimoji="1" lang="en-US" altLang="ja-JP" dirty="0" smtClean="0"/>
                        <a:t>{D}</a:t>
                      </a:r>
                      <a:endParaRPr kumimoji="1" lang="ja-JP" altLang="en-US" dirty="0"/>
                    </a:p>
                  </a:txBody>
                  <a:tcPr/>
                </a:tc>
                <a:tc>
                  <a:txBody>
                    <a:bodyPr/>
                    <a:lstStyle/>
                    <a:p>
                      <a:r>
                        <a:rPr kumimoji="1" lang="en-US" altLang="ja-JP" dirty="0" smtClean="0"/>
                        <a:t>{H}</a:t>
                      </a:r>
                      <a:endParaRPr kumimoji="1" lang="ja-JP" altLang="en-US" dirty="0"/>
                    </a:p>
                  </a:txBody>
                  <a:tcPr/>
                </a:tc>
                <a:tc>
                  <a:txBody>
                    <a:bodyPr/>
                    <a:lstStyle/>
                    <a:p>
                      <a:r>
                        <a:rPr kumimoji="1" lang="ja-JP" altLang="en-US" dirty="0" smtClean="0"/>
                        <a:t>変数</a:t>
                      </a:r>
                      <a:endParaRPr kumimoji="1" lang="ja-JP" altLang="en-US" dirty="0"/>
                    </a:p>
                  </a:txBody>
                  <a:tcPr/>
                </a:tc>
                <a:tc>
                  <a:txBody>
                    <a:bodyPr/>
                    <a:lstStyle/>
                    <a:p>
                      <a:r>
                        <a:rPr kumimoji="1" lang="ja-JP" altLang="en-US" dirty="0" smtClean="0"/>
                        <a:t>○</a:t>
                      </a:r>
                      <a:endParaRPr kumimoji="1" lang="ja-JP" altLang="en-US" dirty="0"/>
                    </a:p>
                  </a:txBody>
                  <a:tcPr/>
                </a:tc>
                <a:tc>
                  <a:txBody>
                    <a:bodyPr/>
                    <a:lstStyle/>
                    <a:p>
                      <a:r>
                        <a:rPr kumimoji="1" lang="en-US" altLang="ja-JP" dirty="0" smtClean="0"/>
                        <a:t>×</a:t>
                      </a:r>
                      <a:endParaRPr kumimoji="1" lang="ja-JP" altLang="en-US" dirty="0"/>
                    </a:p>
                  </a:txBody>
                  <a:tcPr/>
                </a:tc>
              </a:tr>
              <a:tr h="370840">
                <a:tc>
                  <a:txBody>
                    <a:bodyPr/>
                    <a:lstStyle/>
                    <a:p>
                      <a:r>
                        <a:rPr kumimoji="1" lang="en-US" altLang="ja-JP" dirty="0" smtClean="0"/>
                        <a:t>{1}</a:t>
                      </a:r>
                      <a:endParaRPr kumimoji="1" lang="ja-JP" altLang="en-US" dirty="0"/>
                    </a:p>
                  </a:txBody>
                  <a:tcPr/>
                </a:tc>
                <a:tc>
                  <a:txBody>
                    <a:bodyPr/>
                    <a:lstStyle/>
                    <a:p>
                      <a:r>
                        <a:rPr kumimoji="1" lang="en-US" altLang="ja-JP" dirty="0" smtClean="0"/>
                        <a:t>{1}</a:t>
                      </a:r>
                      <a:endParaRPr kumimoji="1" lang="ja-JP" altLang="en-US" dirty="0"/>
                    </a:p>
                  </a:txBody>
                  <a:tcPr/>
                </a:tc>
                <a:tc>
                  <a:txBody>
                    <a:bodyPr/>
                    <a:lstStyle/>
                    <a:p>
                      <a:r>
                        <a:rPr kumimoji="1" lang="en-US" altLang="ja-JP" dirty="0" smtClean="0"/>
                        <a:t>{1}</a:t>
                      </a:r>
                      <a:endParaRPr kumimoji="1" lang="ja-JP" altLang="en-US" dirty="0"/>
                    </a:p>
                  </a:txBody>
                  <a:tcPr/>
                </a:tc>
                <a:tc>
                  <a:txBody>
                    <a:bodyPr/>
                    <a:lstStyle/>
                    <a:p>
                      <a:r>
                        <a:rPr kumimoji="1" lang="ja-JP" altLang="en-US" dirty="0" smtClean="0"/>
                        <a:t>リテラル</a:t>
                      </a:r>
                      <a:endParaRPr kumimoji="1" lang="ja-JP" altLang="en-US" dirty="0"/>
                    </a:p>
                  </a:txBody>
                  <a:tcPr/>
                </a:tc>
                <a:tc>
                  <a:txBody>
                    <a:bodyPr/>
                    <a:lstStyle/>
                    <a:p>
                      <a:endParaRPr kumimoji="1" lang="ja-JP" altLang="en-US" dirty="0"/>
                    </a:p>
                  </a:txBody>
                  <a:tcPr/>
                </a:tc>
                <a:tc>
                  <a:txBody>
                    <a:bodyPr/>
                    <a:lstStyle/>
                    <a:p>
                      <a:r>
                        <a:rPr kumimoji="1" lang="ja-JP" altLang="en-US" dirty="0" smtClean="0"/>
                        <a:t>○</a:t>
                      </a:r>
                      <a:endParaRPr kumimoji="1" lang="ja-JP" altLang="en-US" dirty="0"/>
                    </a:p>
                  </a:txBody>
                  <a:tcPr/>
                </a:tc>
              </a:tr>
              <a:tr h="370840">
                <a:tc>
                  <a:txBody>
                    <a:bodyPr/>
                    <a:lstStyle/>
                    <a:p>
                      <a:r>
                        <a:rPr kumimoji="1" lang="en-US" altLang="ja-JP" dirty="0" smtClean="0"/>
                        <a:t>{B}</a:t>
                      </a:r>
                      <a:endParaRPr kumimoji="1" lang="ja-JP" altLang="en-US" dirty="0"/>
                    </a:p>
                  </a:txBody>
                  <a:tcPr/>
                </a:tc>
                <a:tc>
                  <a:txBody>
                    <a:bodyPr/>
                    <a:lstStyle/>
                    <a:p>
                      <a:r>
                        <a:rPr kumimoji="1" lang="en-US" altLang="ja-JP" dirty="0" smtClean="0"/>
                        <a:t>{E}</a:t>
                      </a:r>
                      <a:endParaRPr kumimoji="1" lang="ja-JP" altLang="en-US" dirty="0"/>
                    </a:p>
                  </a:txBody>
                  <a:tcPr/>
                </a:tc>
                <a:tc>
                  <a:txBody>
                    <a:bodyPr/>
                    <a:lstStyle/>
                    <a:p>
                      <a:r>
                        <a:rPr kumimoji="1" lang="en-US" altLang="ja-JP" dirty="0" smtClean="0"/>
                        <a:t>{Y,Z}</a:t>
                      </a:r>
                    </a:p>
                  </a:txBody>
                  <a:tcPr/>
                </a:tc>
                <a:tc>
                  <a:txBody>
                    <a:bodyPr/>
                    <a:lstStyle/>
                    <a:p>
                      <a:r>
                        <a:rPr kumimoji="1" lang="ja-JP" altLang="en-US" dirty="0" smtClean="0"/>
                        <a:t>変数</a:t>
                      </a:r>
                      <a:endParaRPr kumimoji="1" lang="ja-JP" altLang="en-US" dirty="0"/>
                    </a:p>
                  </a:txBody>
                  <a:tcPr/>
                </a:tc>
                <a:tc>
                  <a:txBody>
                    <a:bodyPr/>
                    <a:lstStyle/>
                    <a:p>
                      <a:r>
                        <a:rPr kumimoji="1" lang="en-US" altLang="ja-JP" dirty="0" smtClean="0"/>
                        <a:t>×</a:t>
                      </a:r>
                      <a:endParaRPr kumimoji="1" lang="ja-JP" altLang="en-US" dirty="0"/>
                    </a:p>
                  </a:txBody>
                  <a:tcPr/>
                </a:tc>
                <a:tc>
                  <a:txBody>
                    <a:bodyPr/>
                    <a:lstStyle/>
                    <a:p>
                      <a:r>
                        <a:rPr kumimoji="1" lang="en-US" altLang="ja-JP" dirty="0" smtClean="0"/>
                        <a:t>×</a:t>
                      </a:r>
                      <a:endParaRPr kumimoji="1" lang="ja-JP" altLang="en-US" dirty="0"/>
                    </a:p>
                  </a:txBody>
                  <a:tcPr/>
                </a:tc>
              </a:tr>
            </a:tbl>
          </a:graphicData>
        </a:graphic>
      </p:graphicFrame>
    </p:spTree>
    <p:extLst>
      <p:ext uri="{BB962C8B-B14F-4D97-AF65-F5344CB8AC3E}">
        <p14:creationId xmlns:p14="http://schemas.microsoft.com/office/powerpoint/2010/main" val="5706065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調査手法</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31</a:t>
            </a:fld>
            <a:endParaRPr kumimoji="1" lang="ja-JP" altLang="en-US"/>
          </a:p>
        </p:txBody>
      </p:sp>
      <p:sp>
        <p:nvSpPr>
          <p:cNvPr id="4" name="コンテンツ プレースホルダ 3"/>
          <p:cNvSpPr>
            <a:spLocks noGrp="1"/>
          </p:cNvSpPr>
          <p:nvPr>
            <p:ph sz="quarter" idx="1"/>
          </p:nvPr>
        </p:nvSpPr>
        <p:spPr/>
        <p:txBody>
          <a:bodyPr>
            <a:normAutofit/>
          </a:bodyPr>
          <a:lstStyle/>
          <a:p>
            <a:pPr marL="514350" indent="-514350">
              <a:buFont typeface="+mj-lt"/>
              <a:buAutoNum type="arabicPeriod"/>
            </a:pPr>
            <a:r>
              <a:rPr lang="ja-JP" altLang="en-US" dirty="0" smtClean="0"/>
              <a:t>ソースコード中のクローンセット情報を出力する</a:t>
            </a:r>
            <a:endParaRPr lang="en-US" altLang="ja-JP" dirty="0" smtClean="0"/>
          </a:p>
          <a:p>
            <a:pPr marL="514350" indent="-514350">
              <a:buFont typeface="+mj-lt"/>
              <a:buAutoNum type="arabicPeriod"/>
            </a:pPr>
            <a:r>
              <a:rPr kumimoji="1" lang="ja-JP" altLang="en-US" dirty="0" smtClean="0"/>
              <a:t>ソースコード中に出現する識別子のリストを作成する</a:t>
            </a:r>
            <a:endParaRPr kumimoji="1" lang="en-US" altLang="ja-JP" dirty="0" smtClean="0"/>
          </a:p>
          <a:p>
            <a:pPr marL="514350" indent="-514350">
              <a:buFont typeface="+mj-lt"/>
              <a:buAutoNum type="arabicPeriod"/>
            </a:pPr>
            <a:r>
              <a:rPr lang="ja-JP" altLang="en-US" dirty="0" smtClean="0"/>
              <a:t>クローン中の識別子をそれぞれリストから抽出し</a:t>
            </a:r>
            <a:r>
              <a:rPr lang="en-US" altLang="ja-JP" dirty="0" smtClean="0"/>
              <a:t>,</a:t>
            </a:r>
            <a:r>
              <a:rPr lang="ja-JP" altLang="en-US" dirty="0" smtClean="0"/>
              <a:t>比較することで，識別子の対応関係表を作成する</a:t>
            </a:r>
            <a:endParaRPr lang="en-US" altLang="ja-JP" dirty="0" smtClean="0"/>
          </a:p>
          <a:p>
            <a:pPr marL="514350" indent="-514350">
              <a:buFont typeface="+mj-lt"/>
              <a:buAutoNum type="arabicPeriod"/>
            </a:pPr>
            <a:r>
              <a:rPr lang="ja-JP" altLang="en-US" dirty="0" smtClean="0">
                <a:solidFill>
                  <a:srgbClr val="FF0000"/>
                </a:solidFill>
              </a:rPr>
              <a:t>対応関係表によってクローンを分類する</a:t>
            </a:r>
            <a:endParaRPr lang="ja-JP" altLang="en-US" dirty="0">
              <a:solidFill>
                <a:srgbClr val="FF0000"/>
              </a:solidFill>
            </a:endParaRPr>
          </a:p>
        </p:txBody>
      </p:sp>
      <p:sp>
        <p:nvSpPr>
          <p:cNvPr id="5" name="メモ 4"/>
          <p:cNvSpPr/>
          <p:nvPr/>
        </p:nvSpPr>
        <p:spPr>
          <a:xfrm>
            <a:off x="1331640" y="4653136"/>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メモ 5"/>
          <p:cNvSpPr/>
          <p:nvPr/>
        </p:nvSpPr>
        <p:spPr>
          <a:xfrm>
            <a:off x="1259632" y="4581128"/>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メモ 6"/>
          <p:cNvSpPr/>
          <p:nvPr/>
        </p:nvSpPr>
        <p:spPr>
          <a:xfrm>
            <a:off x="1187624" y="4509120"/>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メモ 7"/>
          <p:cNvSpPr/>
          <p:nvPr/>
        </p:nvSpPr>
        <p:spPr>
          <a:xfrm>
            <a:off x="2771800" y="3789040"/>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メモ 8"/>
          <p:cNvSpPr/>
          <p:nvPr/>
        </p:nvSpPr>
        <p:spPr>
          <a:xfrm>
            <a:off x="2915816" y="5373216"/>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メモ 9"/>
          <p:cNvSpPr/>
          <p:nvPr/>
        </p:nvSpPr>
        <p:spPr>
          <a:xfrm>
            <a:off x="2843808" y="5301208"/>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メモ 10"/>
          <p:cNvSpPr/>
          <p:nvPr/>
        </p:nvSpPr>
        <p:spPr>
          <a:xfrm>
            <a:off x="2771800" y="5229200"/>
            <a:ext cx="720080" cy="64807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 name="直線矢印コネクタ 11"/>
          <p:cNvCxnSpPr/>
          <p:nvPr/>
        </p:nvCxnSpPr>
        <p:spPr>
          <a:xfrm flipV="1">
            <a:off x="2123728" y="4149080"/>
            <a:ext cx="576064"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p:nvPr/>
        </p:nvCxnSpPr>
        <p:spPr>
          <a:xfrm rot="16200000" flipH="1">
            <a:off x="2087724" y="5049180"/>
            <a:ext cx="648072"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正方形/長方形 13"/>
          <p:cNvSpPr/>
          <p:nvPr/>
        </p:nvSpPr>
        <p:spPr>
          <a:xfrm>
            <a:off x="4644008" y="4581128"/>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 name="直線コネクタ 14"/>
          <p:cNvCxnSpPr/>
          <p:nvPr/>
        </p:nvCxnSpPr>
        <p:spPr>
          <a:xfrm>
            <a:off x="4644008" y="472514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a:off x="4644008" y="4869160"/>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4644008" y="501317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a:off x="4644008" y="5157192"/>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rot="5400000" flipH="1" flipV="1">
            <a:off x="4499992" y="4941168"/>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直線コネクタ 19"/>
          <p:cNvCxnSpPr>
            <a:stCxn id="14" idx="2"/>
            <a:endCxn id="14" idx="0"/>
          </p:cNvCxnSpPr>
          <p:nvPr/>
        </p:nvCxnSpPr>
        <p:spPr>
          <a:xfrm rot="5400000" flipH="1">
            <a:off x="4788024" y="4941168"/>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rot="5400000" flipH="1" flipV="1">
            <a:off x="5076056" y="4941168"/>
            <a:ext cx="720080" cy="0"/>
          </a:xfrm>
          <a:prstGeom prst="line">
            <a:avLst/>
          </a:prstGeom>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4572000" y="4509120"/>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3" name="直線コネクタ 22"/>
          <p:cNvCxnSpPr/>
          <p:nvPr/>
        </p:nvCxnSpPr>
        <p:spPr>
          <a:xfrm>
            <a:off x="4572000" y="465313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a:off x="4572000" y="4797152"/>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a:off x="4572000" y="4941168"/>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a:off x="4572000" y="508518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rot="5400000" flipH="1" flipV="1">
            <a:off x="4427984" y="4869160"/>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直線コネクタ 27"/>
          <p:cNvCxnSpPr>
            <a:stCxn id="22" idx="2"/>
            <a:endCxn id="22" idx="0"/>
          </p:cNvCxnSpPr>
          <p:nvPr/>
        </p:nvCxnSpPr>
        <p:spPr>
          <a:xfrm rot="5400000" flipH="1">
            <a:off x="4716016" y="4869160"/>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rot="5400000" flipH="1" flipV="1">
            <a:off x="5004048" y="4869160"/>
            <a:ext cx="720080" cy="0"/>
          </a:xfrm>
          <a:prstGeom prst="line">
            <a:avLst/>
          </a:prstGeom>
        </p:spPr>
        <p:style>
          <a:lnRef idx="1">
            <a:schemeClr val="accent1"/>
          </a:lnRef>
          <a:fillRef idx="0">
            <a:schemeClr val="accent1"/>
          </a:fillRef>
          <a:effectRef idx="0">
            <a:schemeClr val="accent1"/>
          </a:effectRef>
          <a:fontRef idx="minor">
            <a:schemeClr val="tx1"/>
          </a:fontRef>
        </p:style>
      </p:cxnSp>
      <p:sp>
        <p:nvSpPr>
          <p:cNvPr id="30" name="正方形/長方形 29"/>
          <p:cNvSpPr/>
          <p:nvPr/>
        </p:nvSpPr>
        <p:spPr>
          <a:xfrm>
            <a:off x="4499992" y="4437112"/>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1" name="直線コネクタ 30"/>
          <p:cNvCxnSpPr/>
          <p:nvPr/>
        </p:nvCxnSpPr>
        <p:spPr>
          <a:xfrm>
            <a:off x="4499992" y="4581128"/>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a:off x="4499992" y="472514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a:off x="4499992" y="4869160"/>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a:off x="4499992" y="501317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rot="5400000" flipH="1" flipV="1">
            <a:off x="4355976" y="479715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直線コネクタ 35"/>
          <p:cNvCxnSpPr>
            <a:stCxn id="30" idx="2"/>
            <a:endCxn id="30" idx="0"/>
          </p:cNvCxnSpPr>
          <p:nvPr/>
        </p:nvCxnSpPr>
        <p:spPr>
          <a:xfrm rot="5400000" flipH="1">
            <a:off x="4644008" y="479715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rot="5400000" flipH="1" flipV="1">
            <a:off x="4932040" y="479715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直線矢印コネクタ 37"/>
          <p:cNvCxnSpPr/>
          <p:nvPr/>
        </p:nvCxnSpPr>
        <p:spPr>
          <a:xfrm>
            <a:off x="3707904" y="4149080"/>
            <a:ext cx="648072"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直線矢印コネクタ 38"/>
          <p:cNvCxnSpPr/>
          <p:nvPr/>
        </p:nvCxnSpPr>
        <p:spPr>
          <a:xfrm rot="5400000" flipH="1" flipV="1">
            <a:off x="3743908" y="5049180"/>
            <a:ext cx="648072"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0" name="正方形/長方形 39"/>
          <p:cNvSpPr/>
          <p:nvPr/>
        </p:nvSpPr>
        <p:spPr>
          <a:xfrm>
            <a:off x="6588224" y="3645024"/>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1" name="直線コネクタ 40"/>
          <p:cNvCxnSpPr/>
          <p:nvPr/>
        </p:nvCxnSpPr>
        <p:spPr>
          <a:xfrm>
            <a:off x="6588224" y="3789040"/>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線コネクタ 41"/>
          <p:cNvCxnSpPr/>
          <p:nvPr/>
        </p:nvCxnSpPr>
        <p:spPr>
          <a:xfrm>
            <a:off x="6588224" y="393305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直線コネクタ 42"/>
          <p:cNvCxnSpPr/>
          <p:nvPr/>
        </p:nvCxnSpPr>
        <p:spPr>
          <a:xfrm>
            <a:off x="6588224" y="4077072"/>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a:off x="6588224" y="4221088"/>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rot="5400000" flipH="1" flipV="1">
            <a:off x="6444208" y="4005064"/>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直線コネクタ 45"/>
          <p:cNvCxnSpPr>
            <a:stCxn id="40" idx="2"/>
            <a:endCxn id="40" idx="0"/>
          </p:cNvCxnSpPr>
          <p:nvPr/>
        </p:nvCxnSpPr>
        <p:spPr>
          <a:xfrm rot="5400000" flipH="1">
            <a:off x="6732240" y="4005064"/>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直線コネクタ 46"/>
          <p:cNvCxnSpPr/>
          <p:nvPr/>
        </p:nvCxnSpPr>
        <p:spPr>
          <a:xfrm rot="5400000" flipH="1" flipV="1">
            <a:off x="7020272" y="4005064"/>
            <a:ext cx="720080" cy="0"/>
          </a:xfrm>
          <a:prstGeom prst="line">
            <a:avLst/>
          </a:prstGeom>
        </p:spPr>
        <p:style>
          <a:lnRef idx="1">
            <a:schemeClr val="accent1"/>
          </a:lnRef>
          <a:fillRef idx="0">
            <a:schemeClr val="accent1"/>
          </a:fillRef>
          <a:effectRef idx="0">
            <a:schemeClr val="accent1"/>
          </a:effectRef>
          <a:fontRef idx="minor">
            <a:schemeClr val="tx1"/>
          </a:fontRef>
        </p:style>
      </p:cxnSp>
      <p:sp>
        <p:nvSpPr>
          <p:cNvPr id="48" name="正方形/長方形 47"/>
          <p:cNvSpPr/>
          <p:nvPr/>
        </p:nvSpPr>
        <p:spPr>
          <a:xfrm>
            <a:off x="6516216" y="3573016"/>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9" name="直線コネクタ 48"/>
          <p:cNvCxnSpPr/>
          <p:nvPr/>
        </p:nvCxnSpPr>
        <p:spPr>
          <a:xfrm>
            <a:off x="6516216" y="3717032"/>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a:xfrm>
            <a:off x="6516216" y="3861048"/>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a:xfrm>
            <a:off x="6516216" y="400506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直線コネクタ 51"/>
          <p:cNvCxnSpPr/>
          <p:nvPr/>
        </p:nvCxnSpPr>
        <p:spPr>
          <a:xfrm>
            <a:off x="6516216" y="4149080"/>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直線コネクタ 52"/>
          <p:cNvCxnSpPr/>
          <p:nvPr/>
        </p:nvCxnSpPr>
        <p:spPr>
          <a:xfrm rot="5400000" flipH="1" flipV="1">
            <a:off x="6372200" y="3933056"/>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直線コネクタ 53"/>
          <p:cNvCxnSpPr>
            <a:stCxn id="48" idx="2"/>
            <a:endCxn id="48" idx="0"/>
          </p:cNvCxnSpPr>
          <p:nvPr/>
        </p:nvCxnSpPr>
        <p:spPr>
          <a:xfrm rot="5400000" flipH="1">
            <a:off x="6660232" y="3933056"/>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a:xfrm rot="5400000" flipH="1" flipV="1">
            <a:off x="6948264" y="3933056"/>
            <a:ext cx="720080" cy="0"/>
          </a:xfrm>
          <a:prstGeom prst="line">
            <a:avLst/>
          </a:prstGeom>
        </p:spPr>
        <p:style>
          <a:lnRef idx="1">
            <a:schemeClr val="accent1"/>
          </a:lnRef>
          <a:fillRef idx="0">
            <a:schemeClr val="accent1"/>
          </a:fillRef>
          <a:effectRef idx="0">
            <a:schemeClr val="accent1"/>
          </a:effectRef>
          <a:fontRef idx="minor">
            <a:schemeClr val="tx1"/>
          </a:fontRef>
        </p:style>
      </p:cxnSp>
      <p:sp>
        <p:nvSpPr>
          <p:cNvPr id="56" name="正方形/長方形 55"/>
          <p:cNvSpPr/>
          <p:nvPr/>
        </p:nvSpPr>
        <p:spPr>
          <a:xfrm>
            <a:off x="6516216" y="4581128"/>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7" name="直線コネクタ 56"/>
          <p:cNvCxnSpPr/>
          <p:nvPr/>
        </p:nvCxnSpPr>
        <p:spPr>
          <a:xfrm>
            <a:off x="6516216" y="472514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6516216" y="4869160"/>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直線コネクタ 58"/>
          <p:cNvCxnSpPr/>
          <p:nvPr/>
        </p:nvCxnSpPr>
        <p:spPr>
          <a:xfrm>
            <a:off x="6516216" y="501317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直線コネクタ 59"/>
          <p:cNvCxnSpPr/>
          <p:nvPr/>
        </p:nvCxnSpPr>
        <p:spPr>
          <a:xfrm>
            <a:off x="6516216" y="5157192"/>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直線コネクタ 60"/>
          <p:cNvCxnSpPr/>
          <p:nvPr/>
        </p:nvCxnSpPr>
        <p:spPr>
          <a:xfrm rot="5400000" flipH="1" flipV="1">
            <a:off x="6372200" y="4941168"/>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直線コネクタ 61"/>
          <p:cNvCxnSpPr>
            <a:stCxn id="56" idx="2"/>
            <a:endCxn id="56" idx="0"/>
          </p:cNvCxnSpPr>
          <p:nvPr/>
        </p:nvCxnSpPr>
        <p:spPr>
          <a:xfrm rot="5400000" flipH="1">
            <a:off x="6660232" y="4941168"/>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直線コネクタ 62"/>
          <p:cNvCxnSpPr/>
          <p:nvPr/>
        </p:nvCxnSpPr>
        <p:spPr>
          <a:xfrm rot="5400000" flipH="1" flipV="1">
            <a:off x="6948264" y="4941168"/>
            <a:ext cx="720080" cy="0"/>
          </a:xfrm>
          <a:prstGeom prst="line">
            <a:avLst/>
          </a:prstGeom>
        </p:spPr>
        <p:style>
          <a:lnRef idx="1">
            <a:schemeClr val="accent1"/>
          </a:lnRef>
          <a:fillRef idx="0">
            <a:schemeClr val="accent1"/>
          </a:fillRef>
          <a:effectRef idx="0">
            <a:schemeClr val="accent1"/>
          </a:effectRef>
          <a:fontRef idx="minor">
            <a:schemeClr val="tx1"/>
          </a:fontRef>
        </p:style>
      </p:cxnSp>
      <p:sp>
        <p:nvSpPr>
          <p:cNvPr id="64" name="正方形/長方形 63"/>
          <p:cNvSpPr/>
          <p:nvPr/>
        </p:nvSpPr>
        <p:spPr>
          <a:xfrm>
            <a:off x="6588224" y="5589240"/>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5" name="直線コネクタ 64"/>
          <p:cNvCxnSpPr/>
          <p:nvPr/>
        </p:nvCxnSpPr>
        <p:spPr>
          <a:xfrm>
            <a:off x="6588224" y="573325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直線コネクタ 65"/>
          <p:cNvCxnSpPr/>
          <p:nvPr/>
        </p:nvCxnSpPr>
        <p:spPr>
          <a:xfrm>
            <a:off x="6588224" y="5877272"/>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直線コネクタ 66"/>
          <p:cNvCxnSpPr/>
          <p:nvPr/>
        </p:nvCxnSpPr>
        <p:spPr>
          <a:xfrm>
            <a:off x="6588224" y="6021288"/>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直線コネクタ 67"/>
          <p:cNvCxnSpPr/>
          <p:nvPr/>
        </p:nvCxnSpPr>
        <p:spPr>
          <a:xfrm>
            <a:off x="6588224" y="616530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直線コネクタ 68"/>
          <p:cNvCxnSpPr/>
          <p:nvPr/>
        </p:nvCxnSpPr>
        <p:spPr>
          <a:xfrm rot="5400000" flipH="1" flipV="1">
            <a:off x="6444208" y="5949280"/>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直線コネクタ 69"/>
          <p:cNvCxnSpPr>
            <a:stCxn id="64" idx="2"/>
            <a:endCxn id="64" idx="0"/>
          </p:cNvCxnSpPr>
          <p:nvPr/>
        </p:nvCxnSpPr>
        <p:spPr>
          <a:xfrm rot="5400000" flipH="1">
            <a:off x="6732240" y="5949280"/>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直線コネクタ 70"/>
          <p:cNvCxnSpPr/>
          <p:nvPr/>
        </p:nvCxnSpPr>
        <p:spPr>
          <a:xfrm rot="5400000" flipH="1" flipV="1">
            <a:off x="7020272" y="5949280"/>
            <a:ext cx="720080" cy="0"/>
          </a:xfrm>
          <a:prstGeom prst="line">
            <a:avLst/>
          </a:prstGeom>
        </p:spPr>
        <p:style>
          <a:lnRef idx="1">
            <a:schemeClr val="accent1"/>
          </a:lnRef>
          <a:fillRef idx="0">
            <a:schemeClr val="accent1"/>
          </a:fillRef>
          <a:effectRef idx="0">
            <a:schemeClr val="accent1"/>
          </a:effectRef>
          <a:fontRef idx="minor">
            <a:schemeClr val="tx1"/>
          </a:fontRef>
        </p:style>
      </p:cxnSp>
      <p:sp>
        <p:nvSpPr>
          <p:cNvPr id="72" name="正方形/長方形 71"/>
          <p:cNvSpPr/>
          <p:nvPr/>
        </p:nvSpPr>
        <p:spPr>
          <a:xfrm>
            <a:off x="6516216" y="5517232"/>
            <a:ext cx="100811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3" name="直線コネクタ 72"/>
          <p:cNvCxnSpPr/>
          <p:nvPr/>
        </p:nvCxnSpPr>
        <p:spPr>
          <a:xfrm>
            <a:off x="6516216" y="5661248"/>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直線コネクタ 73"/>
          <p:cNvCxnSpPr/>
          <p:nvPr/>
        </p:nvCxnSpPr>
        <p:spPr>
          <a:xfrm>
            <a:off x="6516216" y="5805264"/>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5" name="直線コネクタ 74"/>
          <p:cNvCxnSpPr/>
          <p:nvPr/>
        </p:nvCxnSpPr>
        <p:spPr>
          <a:xfrm>
            <a:off x="6516216" y="5949280"/>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直線コネクタ 75"/>
          <p:cNvCxnSpPr/>
          <p:nvPr/>
        </p:nvCxnSpPr>
        <p:spPr>
          <a:xfrm>
            <a:off x="6516216" y="6093296"/>
            <a:ext cx="100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直線コネクタ 76"/>
          <p:cNvCxnSpPr/>
          <p:nvPr/>
        </p:nvCxnSpPr>
        <p:spPr>
          <a:xfrm rot="5400000" flipH="1" flipV="1">
            <a:off x="6372200" y="587727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直線コネクタ 77"/>
          <p:cNvCxnSpPr>
            <a:stCxn id="72" idx="2"/>
            <a:endCxn id="72" idx="0"/>
          </p:cNvCxnSpPr>
          <p:nvPr/>
        </p:nvCxnSpPr>
        <p:spPr>
          <a:xfrm rot="5400000" flipH="1">
            <a:off x="6660232" y="587727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直線コネクタ 78"/>
          <p:cNvCxnSpPr/>
          <p:nvPr/>
        </p:nvCxnSpPr>
        <p:spPr>
          <a:xfrm rot="5400000" flipH="1" flipV="1">
            <a:off x="6948264" y="587727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0" name="直線矢印コネクタ 79"/>
          <p:cNvCxnSpPr/>
          <p:nvPr/>
        </p:nvCxnSpPr>
        <p:spPr>
          <a:xfrm rot="5400000" flipH="1" flipV="1">
            <a:off x="5760132" y="4113076"/>
            <a:ext cx="72008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1" name="直線矢印コネクタ 80"/>
          <p:cNvCxnSpPr/>
          <p:nvPr/>
        </p:nvCxnSpPr>
        <p:spPr>
          <a:xfrm>
            <a:off x="5868144" y="4941168"/>
            <a:ext cx="50405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2" name="直線矢印コネクタ 81"/>
          <p:cNvCxnSpPr/>
          <p:nvPr/>
        </p:nvCxnSpPr>
        <p:spPr>
          <a:xfrm rot="16200000" flipH="1">
            <a:off x="5760132" y="5265204"/>
            <a:ext cx="72008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3" name="テキスト ボックス 82"/>
          <p:cNvSpPr txBox="1"/>
          <p:nvPr/>
        </p:nvSpPr>
        <p:spPr>
          <a:xfrm>
            <a:off x="1187624" y="5373216"/>
            <a:ext cx="1008112" cy="276999"/>
          </a:xfrm>
          <a:prstGeom prst="rect">
            <a:avLst/>
          </a:prstGeom>
          <a:noFill/>
        </p:spPr>
        <p:txBody>
          <a:bodyPr wrap="square" rtlCol="0">
            <a:spAutoFit/>
          </a:bodyPr>
          <a:lstStyle/>
          <a:p>
            <a:r>
              <a:rPr kumimoji="1" lang="ja-JP" altLang="en-US" sz="1200" dirty="0" smtClean="0"/>
              <a:t>ソースコード</a:t>
            </a:r>
            <a:endParaRPr kumimoji="1" lang="ja-JP" altLang="en-US" sz="1200" dirty="0"/>
          </a:p>
        </p:txBody>
      </p:sp>
      <p:sp>
        <p:nvSpPr>
          <p:cNvPr id="84" name="テキスト ボックス 83"/>
          <p:cNvSpPr txBox="1"/>
          <p:nvPr/>
        </p:nvSpPr>
        <p:spPr>
          <a:xfrm>
            <a:off x="2123728" y="3933056"/>
            <a:ext cx="360040" cy="338554"/>
          </a:xfrm>
          <a:prstGeom prst="rect">
            <a:avLst/>
          </a:prstGeom>
          <a:noFill/>
        </p:spPr>
        <p:txBody>
          <a:bodyPr wrap="square" rtlCol="0">
            <a:spAutoFit/>
          </a:bodyPr>
          <a:lstStyle/>
          <a:p>
            <a:r>
              <a:rPr lang="ja-JP" altLang="en-US" sz="1600" dirty="0" smtClean="0"/>
              <a:t>①</a:t>
            </a:r>
            <a:endParaRPr kumimoji="1" lang="ja-JP" altLang="en-US" sz="1600" dirty="0"/>
          </a:p>
        </p:txBody>
      </p:sp>
      <p:sp>
        <p:nvSpPr>
          <p:cNvPr id="85" name="テキスト ボックス 84"/>
          <p:cNvSpPr txBox="1"/>
          <p:nvPr/>
        </p:nvSpPr>
        <p:spPr>
          <a:xfrm>
            <a:off x="2195736" y="5589240"/>
            <a:ext cx="360040" cy="338554"/>
          </a:xfrm>
          <a:prstGeom prst="rect">
            <a:avLst/>
          </a:prstGeom>
          <a:noFill/>
        </p:spPr>
        <p:txBody>
          <a:bodyPr wrap="square" rtlCol="0">
            <a:spAutoFit/>
          </a:bodyPr>
          <a:lstStyle/>
          <a:p>
            <a:r>
              <a:rPr lang="ja-JP" altLang="en-US" sz="1600" dirty="0" smtClean="0"/>
              <a:t>②</a:t>
            </a:r>
            <a:endParaRPr kumimoji="1" lang="ja-JP" altLang="en-US" sz="1600" dirty="0"/>
          </a:p>
        </p:txBody>
      </p:sp>
      <p:sp>
        <p:nvSpPr>
          <p:cNvPr id="86" name="テキスト ボックス 85"/>
          <p:cNvSpPr txBox="1"/>
          <p:nvPr/>
        </p:nvSpPr>
        <p:spPr>
          <a:xfrm>
            <a:off x="3851920" y="4653136"/>
            <a:ext cx="360040" cy="338554"/>
          </a:xfrm>
          <a:prstGeom prst="rect">
            <a:avLst/>
          </a:prstGeom>
          <a:noFill/>
        </p:spPr>
        <p:txBody>
          <a:bodyPr wrap="square" rtlCol="0">
            <a:spAutoFit/>
          </a:bodyPr>
          <a:lstStyle/>
          <a:p>
            <a:r>
              <a:rPr kumimoji="1" lang="ja-JP" altLang="en-US" sz="1600" dirty="0" smtClean="0"/>
              <a:t>③</a:t>
            </a:r>
            <a:endParaRPr kumimoji="1" lang="ja-JP" altLang="en-US" sz="1600" dirty="0"/>
          </a:p>
        </p:txBody>
      </p:sp>
      <p:sp>
        <p:nvSpPr>
          <p:cNvPr id="87" name="テキスト ボックス 86"/>
          <p:cNvSpPr txBox="1"/>
          <p:nvPr/>
        </p:nvSpPr>
        <p:spPr>
          <a:xfrm>
            <a:off x="5940152" y="3645024"/>
            <a:ext cx="360040" cy="338554"/>
          </a:xfrm>
          <a:prstGeom prst="rect">
            <a:avLst/>
          </a:prstGeom>
          <a:noFill/>
        </p:spPr>
        <p:txBody>
          <a:bodyPr wrap="square" rtlCol="0">
            <a:spAutoFit/>
          </a:bodyPr>
          <a:lstStyle/>
          <a:p>
            <a:r>
              <a:rPr kumimoji="1" lang="ja-JP" altLang="en-US" sz="1600" dirty="0" smtClean="0">
                <a:solidFill>
                  <a:srgbClr val="FF0000"/>
                </a:solidFill>
              </a:rPr>
              <a:t>④</a:t>
            </a:r>
            <a:endParaRPr kumimoji="1" lang="ja-JP" altLang="en-US" sz="1600" dirty="0">
              <a:solidFill>
                <a:srgbClr val="FF0000"/>
              </a:solidFill>
            </a:endParaRPr>
          </a:p>
        </p:txBody>
      </p:sp>
      <p:sp>
        <p:nvSpPr>
          <p:cNvPr id="88" name="テキスト ボックス 87"/>
          <p:cNvSpPr txBox="1"/>
          <p:nvPr/>
        </p:nvSpPr>
        <p:spPr>
          <a:xfrm>
            <a:off x="2483768" y="4509120"/>
            <a:ext cx="1440160" cy="276999"/>
          </a:xfrm>
          <a:prstGeom prst="rect">
            <a:avLst/>
          </a:prstGeom>
          <a:noFill/>
        </p:spPr>
        <p:txBody>
          <a:bodyPr wrap="square" rtlCol="0">
            <a:spAutoFit/>
          </a:bodyPr>
          <a:lstStyle/>
          <a:p>
            <a:r>
              <a:rPr kumimoji="1" lang="ja-JP" altLang="en-US" sz="1200" dirty="0" smtClean="0"/>
              <a:t>クローンセット情報</a:t>
            </a:r>
            <a:endParaRPr kumimoji="1" lang="ja-JP" altLang="en-US" sz="1200" dirty="0"/>
          </a:p>
        </p:txBody>
      </p:sp>
      <p:sp>
        <p:nvSpPr>
          <p:cNvPr id="89" name="テキスト ボックス 88"/>
          <p:cNvSpPr txBox="1"/>
          <p:nvPr/>
        </p:nvSpPr>
        <p:spPr>
          <a:xfrm>
            <a:off x="2699792" y="6093296"/>
            <a:ext cx="1008112" cy="276999"/>
          </a:xfrm>
          <a:prstGeom prst="rect">
            <a:avLst/>
          </a:prstGeom>
          <a:noFill/>
        </p:spPr>
        <p:txBody>
          <a:bodyPr wrap="square" rtlCol="0">
            <a:spAutoFit/>
          </a:bodyPr>
          <a:lstStyle/>
          <a:p>
            <a:r>
              <a:rPr kumimoji="1" lang="ja-JP" altLang="en-US" sz="1200" dirty="0" smtClean="0"/>
              <a:t>識別子リスト</a:t>
            </a:r>
            <a:endParaRPr kumimoji="1" lang="ja-JP" altLang="en-US" sz="1200" dirty="0"/>
          </a:p>
        </p:txBody>
      </p:sp>
      <p:sp>
        <p:nvSpPr>
          <p:cNvPr id="90" name="テキスト ボックス 89"/>
          <p:cNvSpPr txBox="1"/>
          <p:nvPr/>
        </p:nvSpPr>
        <p:spPr>
          <a:xfrm>
            <a:off x="4572000" y="5445224"/>
            <a:ext cx="1008112" cy="276999"/>
          </a:xfrm>
          <a:prstGeom prst="rect">
            <a:avLst/>
          </a:prstGeom>
          <a:noFill/>
        </p:spPr>
        <p:txBody>
          <a:bodyPr wrap="square" rtlCol="0">
            <a:spAutoFit/>
          </a:bodyPr>
          <a:lstStyle/>
          <a:p>
            <a:r>
              <a:rPr kumimoji="1" lang="ja-JP" altLang="en-US" sz="1200" dirty="0" smtClean="0"/>
              <a:t>対応関係表</a:t>
            </a:r>
            <a:endParaRPr kumimoji="1" lang="ja-JP" altLang="en-US" sz="12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52400"/>
            <a:ext cx="8229600" cy="684312"/>
          </a:xfrm>
        </p:spPr>
        <p:txBody>
          <a:bodyPr>
            <a:normAutofit/>
          </a:bodyPr>
          <a:lstStyle/>
          <a:p>
            <a:r>
              <a:rPr lang="en-US" altLang="ja-JP" dirty="0" smtClean="0"/>
              <a:t>4</a:t>
            </a:r>
            <a:r>
              <a:rPr lang="ja-JP" altLang="en-US" dirty="0" err="1" smtClean="0"/>
              <a:t>．</a:t>
            </a:r>
            <a:r>
              <a:rPr lang="ja-JP" altLang="en-US" dirty="0" smtClean="0"/>
              <a:t>クローンの分類</a:t>
            </a:r>
            <a:endParaRPr kumimoji="1" lang="ja-JP" altLang="en-US" dirty="0"/>
          </a:p>
        </p:txBody>
      </p:sp>
      <p:sp>
        <p:nvSpPr>
          <p:cNvPr id="3" name="スライド番号プレースホルダー 2"/>
          <p:cNvSpPr>
            <a:spLocks noGrp="1"/>
          </p:cNvSpPr>
          <p:nvPr>
            <p:ph type="sldNum" sz="quarter" idx="12"/>
          </p:nvPr>
        </p:nvSpPr>
        <p:spPr/>
        <p:txBody>
          <a:bodyPr/>
          <a:lstStyle/>
          <a:p>
            <a:fld id="{F81A0F36-08C2-48D1-B66F-990A663397CD}" type="slidenum">
              <a:rPr kumimoji="1" lang="ja-JP" altLang="en-US" smtClean="0"/>
              <a:pPr/>
              <a:t>32</a:t>
            </a:fld>
            <a:endParaRPr kumimoji="1" lang="ja-JP" altLang="en-US"/>
          </a:p>
        </p:txBody>
      </p:sp>
      <p:sp>
        <p:nvSpPr>
          <p:cNvPr id="4" name="テキスト ボックス 3"/>
          <p:cNvSpPr txBox="1"/>
          <p:nvPr/>
        </p:nvSpPr>
        <p:spPr>
          <a:xfrm>
            <a:off x="467544" y="5229200"/>
            <a:ext cx="8208912" cy="923330"/>
          </a:xfrm>
          <a:prstGeom prst="rect">
            <a:avLst/>
          </a:prstGeom>
          <a:noFill/>
        </p:spPr>
        <p:txBody>
          <a:bodyPr wrap="square" rtlCol="0">
            <a:spAutoFit/>
          </a:bodyPr>
          <a:lstStyle/>
          <a:p>
            <a:r>
              <a:rPr kumimoji="1" lang="ja-JP" altLang="en-US" dirty="0" smtClean="0"/>
              <a:t>変数名</a:t>
            </a:r>
            <a:r>
              <a:rPr kumimoji="1" lang="en-US" altLang="ja-JP" dirty="0" smtClean="0"/>
              <a:t>A</a:t>
            </a:r>
            <a:r>
              <a:rPr kumimoji="1" lang="ja-JP" altLang="en-US" dirty="0" smtClean="0"/>
              <a:t>⇔</a:t>
            </a:r>
            <a:r>
              <a:rPr kumimoji="1" lang="en-US" altLang="ja-JP" dirty="0" smtClean="0"/>
              <a:t>D</a:t>
            </a:r>
            <a:r>
              <a:rPr kumimoji="1" lang="ja-JP" altLang="en-US" dirty="0" smtClean="0"/>
              <a:t>⇔</a:t>
            </a:r>
            <a:r>
              <a:rPr kumimoji="1" lang="en-US" altLang="ja-JP" dirty="0" smtClean="0"/>
              <a:t>H</a:t>
            </a:r>
            <a:r>
              <a:rPr kumimoji="1" lang="ja-JP" altLang="en-US" dirty="0" smtClean="0"/>
              <a:t>　　</a:t>
            </a:r>
            <a:r>
              <a:rPr lang="ja-JP" altLang="en-US" dirty="0"/>
              <a:t>・・・・・・・</a:t>
            </a:r>
            <a:r>
              <a:rPr lang="ja-JP" altLang="en-US" dirty="0" smtClean="0"/>
              <a:t>・　</a:t>
            </a:r>
            <a:r>
              <a:rPr lang="en-US" altLang="ja-JP" dirty="0" smtClean="0"/>
              <a:t>1</a:t>
            </a:r>
            <a:r>
              <a:rPr lang="ja-JP" altLang="en-US" dirty="0" smtClean="0"/>
              <a:t>対</a:t>
            </a:r>
            <a:r>
              <a:rPr lang="en-US" altLang="ja-JP" dirty="0" smtClean="0"/>
              <a:t>1</a:t>
            </a:r>
            <a:r>
              <a:rPr lang="ja-JP" altLang="en-US" dirty="0" smtClean="0"/>
              <a:t>対応</a:t>
            </a:r>
            <a:endParaRPr kumimoji="1" lang="en-US" altLang="ja-JP" dirty="0" smtClean="0"/>
          </a:p>
          <a:p>
            <a:endParaRPr lang="en-US" altLang="ja-JP" dirty="0"/>
          </a:p>
          <a:p>
            <a:r>
              <a:rPr kumimoji="1" lang="ja-JP" altLang="en-US" dirty="0" smtClean="0"/>
              <a:t>変数名</a:t>
            </a:r>
            <a:r>
              <a:rPr kumimoji="1" lang="en-US" altLang="ja-JP" dirty="0" smtClean="0"/>
              <a:t>B</a:t>
            </a:r>
            <a:r>
              <a:rPr kumimoji="1" lang="ja-JP" altLang="en-US" dirty="0" smtClean="0"/>
              <a:t>⇔</a:t>
            </a:r>
            <a:r>
              <a:rPr kumimoji="1" lang="en-US" altLang="ja-JP" dirty="0" smtClean="0"/>
              <a:t>E</a:t>
            </a:r>
            <a:r>
              <a:rPr kumimoji="1" lang="ja-JP" altLang="en-US" dirty="0" smtClean="0"/>
              <a:t>⇔｛</a:t>
            </a:r>
            <a:r>
              <a:rPr kumimoji="1" lang="en-US" altLang="ja-JP" dirty="0" smtClean="0"/>
              <a:t>Y,Z}</a:t>
            </a:r>
            <a:r>
              <a:rPr kumimoji="1" lang="ja-JP" altLang="en-US" dirty="0" smtClean="0"/>
              <a:t>　・・・・・・・・　</a:t>
            </a:r>
            <a:r>
              <a:rPr kumimoji="1" lang="en-US" altLang="ja-JP" dirty="0" smtClean="0"/>
              <a:t>N</a:t>
            </a:r>
            <a:r>
              <a:rPr kumimoji="1" lang="ja-JP" altLang="en-US" dirty="0" smtClean="0"/>
              <a:t>対</a:t>
            </a:r>
            <a:r>
              <a:rPr kumimoji="1" lang="en-US" altLang="ja-JP" dirty="0" smtClean="0"/>
              <a:t>N</a:t>
            </a:r>
            <a:r>
              <a:rPr kumimoji="1" lang="ja-JP" altLang="en-US" dirty="0" smtClean="0"/>
              <a:t>対応</a:t>
            </a:r>
            <a:endParaRPr kumimoji="1" lang="ja-JP" altLang="en-US" dirty="0"/>
          </a:p>
        </p:txBody>
      </p:sp>
      <p:sp>
        <p:nvSpPr>
          <p:cNvPr id="5" name="テキスト ボックス 4"/>
          <p:cNvSpPr txBox="1"/>
          <p:nvPr/>
        </p:nvSpPr>
        <p:spPr>
          <a:xfrm>
            <a:off x="5220072" y="5367699"/>
            <a:ext cx="3456384" cy="646331"/>
          </a:xfrm>
          <a:prstGeom prst="rect">
            <a:avLst/>
          </a:prstGeom>
          <a:noFill/>
        </p:spPr>
        <p:txBody>
          <a:bodyPr wrap="square" rtlCol="0">
            <a:spAutoFit/>
          </a:bodyPr>
          <a:lstStyle/>
          <a:p>
            <a:pPr algn="ctr"/>
            <a:r>
              <a:rPr kumimoji="1" lang="en-US" altLang="ja-JP" dirty="0" smtClean="0"/>
              <a:t>1</a:t>
            </a:r>
            <a:r>
              <a:rPr kumimoji="1" lang="ja-JP" altLang="en-US" dirty="0" smtClean="0"/>
              <a:t>対</a:t>
            </a:r>
            <a:r>
              <a:rPr kumimoji="1" lang="en-US" altLang="ja-JP" dirty="0" smtClean="0"/>
              <a:t>1</a:t>
            </a:r>
            <a:r>
              <a:rPr kumimoji="1" lang="ja-JP" altLang="en-US" dirty="0" smtClean="0"/>
              <a:t>でない</a:t>
            </a:r>
            <a:r>
              <a:rPr lang="ja-JP" altLang="en-US" dirty="0"/>
              <a:t>対応</a:t>
            </a:r>
            <a:r>
              <a:rPr kumimoji="1" lang="ja-JP" altLang="en-US" dirty="0" smtClean="0"/>
              <a:t>があると</a:t>
            </a:r>
            <a:endParaRPr kumimoji="1" lang="en-US" altLang="ja-JP" dirty="0" smtClean="0"/>
          </a:p>
          <a:p>
            <a:pPr algn="ctr"/>
            <a:r>
              <a:rPr kumimoji="1" lang="ja-JP" altLang="en-US" dirty="0" smtClean="0"/>
              <a:t>集約が難しい</a:t>
            </a:r>
            <a:endParaRPr kumimoji="1" lang="ja-JP" altLang="en-US" dirty="0"/>
          </a:p>
        </p:txBody>
      </p:sp>
      <p:sp>
        <p:nvSpPr>
          <p:cNvPr id="6" name="円/楕円 5"/>
          <p:cNvSpPr/>
          <p:nvPr/>
        </p:nvSpPr>
        <p:spPr>
          <a:xfrm>
            <a:off x="5218475" y="5229200"/>
            <a:ext cx="3589178" cy="784830"/>
          </a:xfrm>
          <a:prstGeom prst="ellipse">
            <a:avLst/>
          </a:prstGeom>
          <a:solidFill>
            <a:srgbClr val="FF0000">
              <a:alpha val="1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9" name="コンテンツ プレースホルダー 5"/>
          <p:cNvGraphicFramePr>
            <a:graphicFrameLocks/>
          </p:cNvGraphicFramePr>
          <p:nvPr>
            <p:extLst>
              <p:ext uri="{D42A27DB-BD31-4B8C-83A1-F6EECF244321}">
                <p14:modId xmlns:p14="http://schemas.microsoft.com/office/powerpoint/2010/main" val="3616686911"/>
              </p:ext>
            </p:extLst>
          </p:nvPr>
        </p:nvGraphicFramePr>
        <p:xfrm>
          <a:off x="395536" y="2708920"/>
          <a:ext cx="8229600" cy="1478280"/>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298832">
                <a:tc>
                  <a:txBody>
                    <a:bodyPr/>
                    <a:lstStyle/>
                    <a:p>
                      <a:r>
                        <a:rPr kumimoji="1" lang="ja-JP" altLang="en-US" dirty="0" smtClean="0"/>
                        <a:t>コード片</a:t>
                      </a:r>
                      <a:r>
                        <a:rPr kumimoji="1" lang="en-US" altLang="ja-JP" dirty="0" smtClean="0"/>
                        <a:t>1</a:t>
                      </a:r>
                      <a:endParaRPr kumimoji="1" lang="ja-JP" altLang="en-US" dirty="0"/>
                    </a:p>
                  </a:txBody>
                  <a:tcPr/>
                </a:tc>
                <a:tc>
                  <a:txBody>
                    <a:bodyPr/>
                    <a:lstStyle/>
                    <a:p>
                      <a:r>
                        <a:rPr kumimoji="1" lang="ja-JP" altLang="en-US" dirty="0" smtClean="0"/>
                        <a:t>コード片</a:t>
                      </a:r>
                      <a:r>
                        <a:rPr kumimoji="1" lang="en-US" altLang="ja-JP" dirty="0" smtClean="0"/>
                        <a:t>2</a:t>
                      </a:r>
                      <a:endParaRPr kumimoji="1" lang="ja-JP" altLang="en-US" dirty="0"/>
                    </a:p>
                  </a:txBody>
                  <a:tcPr/>
                </a:tc>
                <a:tc>
                  <a:txBody>
                    <a:bodyPr/>
                    <a:lstStyle/>
                    <a:p>
                      <a:r>
                        <a:rPr kumimoji="1" lang="ja-JP" altLang="en-US" dirty="0" smtClean="0"/>
                        <a:t>コード片</a:t>
                      </a:r>
                      <a:r>
                        <a:rPr kumimoji="1" lang="en-US" altLang="ja-JP" dirty="0" smtClean="0"/>
                        <a:t>3</a:t>
                      </a:r>
                      <a:endParaRPr kumimoji="1" lang="ja-JP" altLang="en-US" dirty="0"/>
                    </a:p>
                  </a:txBody>
                  <a:tcPr/>
                </a:tc>
                <a:tc>
                  <a:txBody>
                    <a:bodyPr/>
                    <a:lstStyle/>
                    <a:p>
                      <a:r>
                        <a:rPr kumimoji="1" lang="ja-JP" altLang="en-US" dirty="0" smtClean="0"/>
                        <a:t>種類</a:t>
                      </a:r>
                      <a:endParaRPr kumimoji="1" lang="ja-JP" altLang="en-US" dirty="0"/>
                    </a:p>
                  </a:txBody>
                  <a:tcPr/>
                </a:tc>
                <a:tc>
                  <a:txBody>
                    <a:bodyPr/>
                    <a:lstStyle/>
                    <a:p>
                      <a:r>
                        <a:rPr kumimoji="1" lang="en-US" altLang="ja-JP" dirty="0" smtClean="0"/>
                        <a:t>1</a:t>
                      </a:r>
                      <a:r>
                        <a:rPr kumimoji="1" lang="ja-JP" altLang="en-US" dirty="0" smtClean="0"/>
                        <a:t>対</a:t>
                      </a:r>
                      <a:r>
                        <a:rPr kumimoji="1" lang="en-US" altLang="ja-JP" dirty="0" smtClean="0"/>
                        <a:t>1</a:t>
                      </a:r>
                      <a:r>
                        <a:rPr kumimoji="1" lang="ja-JP" altLang="en-US" dirty="0" smtClean="0"/>
                        <a:t>対応</a:t>
                      </a:r>
                      <a:endParaRPr kumimoji="1" lang="ja-JP" altLang="en-US" dirty="0"/>
                    </a:p>
                  </a:txBody>
                  <a:tcPr/>
                </a:tc>
                <a:tc>
                  <a:txBody>
                    <a:bodyPr/>
                    <a:lstStyle/>
                    <a:p>
                      <a:r>
                        <a:rPr kumimoji="1" lang="ja-JP" altLang="en-US" dirty="0" smtClean="0"/>
                        <a:t>完全一致</a:t>
                      </a:r>
                      <a:endParaRPr kumimoji="1" lang="ja-JP" altLang="en-US" dirty="0"/>
                    </a:p>
                  </a:txBody>
                  <a:tcPr/>
                </a:tc>
              </a:tr>
              <a:tr h="370840">
                <a:tc>
                  <a:txBody>
                    <a:bodyPr/>
                    <a:lstStyle/>
                    <a:p>
                      <a:r>
                        <a:rPr kumimoji="1" lang="en-US" altLang="ja-JP" dirty="0" smtClean="0"/>
                        <a:t>{A}</a:t>
                      </a:r>
                      <a:endParaRPr kumimoji="1" lang="ja-JP" altLang="en-US" dirty="0"/>
                    </a:p>
                  </a:txBody>
                  <a:tcPr/>
                </a:tc>
                <a:tc>
                  <a:txBody>
                    <a:bodyPr/>
                    <a:lstStyle/>
                    <a:p>
                      <a:r>
                        <a:rPr kumimoji="1" lang="en-US" altLang="ja-JP" dirty="0" smtClean="0"/>
                        <a:t>{D}</a:t>
                      </a:r>
                      <a:endParaRPr kumimoji="1" lang="ja-JP" altLang="en-US" dirty="0"/>
                    </a:p>
                  </a:txBody>
                  <a:tcPr/>
                </a:tc>
                <a:tc>
                  <a:txBody>
                    <a:bodyPr/>
                    <a:lstStyle/>
                    <a:p>
                      <a:r>
                        <a:rPr kumimoji="1" lang="en-US" altLang="ja-JP" dirty="0" smtClean="0"/>
                        <a:t>{H}</a:t>
                      </a:r>
                      <a:endParaRPr kumimoji="1" lang="ja-JP" altLang="en-US" dirty="0"/>
                    </a:p>
                  </a:txBody>
                  <a:tcPr/>
                </a:tc>
                <a:tc>
                  <a:txBody>
                    <a:bodyPr/>
                    <a:lstStyle/>
                    <a:p>
                      <a:r>
                        <a:rPr kumimoji="1" lang="ja-JP" altLang="en-US" dirty="0" smtClean="0"/>
                        <a:t>変数</a:t>
                      </a:r>
                      <a:endParaRPr kumimoji="1" lang="ja-JP" altLang="en-US" dirty="0"/>
                    </a:p>
                  </a:txBody>
                  <a:tcPr/>
                </a:tc>
                <a:tc>
                  <a:txBody>
                    <a:bodyPr/>
                    <a:lstStyle/>
                    <a:p>
                      <a:r>
                        <a:rPr kumimoji="1" lang="ja-JP" altLang="en-US" dirty="0" smtClean="0"/>
                        <a:t>○</a:t>
                      </a:r>
                      <a:endParaRPr kumimoji="1" lang="ja-JP" altLang="en-US" dirty="0"/>
                    </a:p>
                  </a:txBody>
                  <a:tcPr/>
                </a:tc>
                <a:tc>
                  <a:txBody>
                    <a:bodyPr/>
                    <a:lstStyle/>
                    <a:p>
                      <a:r>
                        <a:rPr kumimoji="1" lang="en-US" altLang="ja-JP" dirty="0" smtClean="0"/>
                        <a:t>×</a:t>
                      </a:r>
                      <a:endParaRPr kumimoji="1" lang="ja-JP" altLang="en-US" dirty="0"/>
                    </a:p>
                  </a:txBody>
                  <a:tcPr/>
                </a:tc>
              </a:tr>
              <a:tr h="370840">
                <a:tc>
                  <a:txBody>
                    <a:bodyPr/>
                    <a:lstStyle/>
                    <a:p>
                      <a:r>
                        <a:rPr kumimoji="1" lang="en-US" altLang="ja-JP" dirty="0" smtClean="0"/>
                        <a:t>1</a:t>
                      </a:r>
                      <a:endParaRPr kumimoji="1" lang="ja-JP" altLang="en-US" dirty="0"/>
                    </a:p>
                  </a:txBody>
                  <a:tcPr/>
                </a:tc>
                <a:tc>
                  <a:txBody>
                    <a:bodyPr/>
                    <a:lstStyle/>
                    <a:p>
                      <a:r>
                        <a:rPr kumimoji="1" lang="en-US" altLang="ja-JP" dirty="0" smtClean="0"/>
                        <a:t>1</a:t>
                      </a:r>
                      <a:endParaRPr kumimoji="1" lang="ja-JP" altLang="en-US" dirty="0"/>
                    </a:p>
                  </a:txBody>
                  <a:tcPr/>
                </a:tc>
                <a:tc>
                  <a:txBody>
                    <a:bodyPr/>
                    <a:lstStyle/>
                    <a:p>
                      <a:r>
                        <a:rPr kumimoji="1" lang="en-US" altLang="ja-JP" dirty="0" smtClean="0"/>
                        <a:t>1</a:t>
                      </a:r>
                      <a:endParaRPr kumimoji="1" lang="ja-JP" altLang="en-US" dirty="0"/>
                    </a:p>
                  </a:txBody>
                  <a:tcPr/>
                </a:tc>
                <a:tc>
                  <a:txBody>
                    <a:bodyPr/>
                    <a:lstStyle/>
                    <a:p>
                      <a:r>
                        <a:rPr kumimoji="1" lang="ja-JP" altLang="en-US" dirty="0" smtClean="0"/>
                        <a:t>リテラル</a:t>
                      </a:r>
                      <a:endParaRPr kumimoji="1" lang="ja-JP" altLang="en-US" dirty="0"/>
                    </a:p>
                  </a:txBody>
                  <a:tcPr/>
                </a:tc>
                <a:tc>
                  <a:txBody>
                    <a:bodyPr/>
                    <a:lstStyle/>
                    <a:p>
                      <a:endParaRPr kumimoji="1" lang="ja-JP" altLang="en-US" dirty="0"/>
                    </a:p>
                  </a:txBody>
                  <a:tcPr/>
                </a:tc>
                <a:tc>
                  <a:txBody>
                    <a:bodyPr/>
                    <a:lstStyle/>
                    <a:p>
                      <a:r>
                        <a:rPr kumimoji="1" lang="ja-JP" altLang="en-US" dirty="0" smtClean="0"/>
                        <a:t>○</a:t>
                      </a:r>
                      <a:endParaRPr kumimoji="1" lang="ja-JP" altLang="en-US" dirty="0"/>
                    </a:p>
                  </a:txBody>
                  <a:tcPr/>
                </a:tc>
              </a:tr>
              <a:tr h="370840">
                <a:tc>
                  <a:txBody>
                    <a:bodyPr/>
                    <a:lstStyle/>
                    <a:p>
                      <a:r>
                        <a:rPr kumimoji="1" lang="en-US" altLang="ja-JP" dirty="0" smtClean="0"/>
                        <a:t>{B}</a:t>
                      </a:r>
                      <a:endParaRPr kumimoji="1" lang="ja-JP" altLang="en-US" dirty="0"/>
                    </a:p>
                  </a:txBody>
                  <a:tcPr/>
                </a:tc>
                <a:tc>
                  <a:txBody>
                    <a:bodyPr/>
                    <a:lstStyle/>
                    <a:p>
                      <a:r>
                        <a:rPr kumimoji="1" lang="en-US" altLang="ja-JP" dirty="0" smtClean="0"/>
                        <a:t>{E}</a:t>
                      </a:r>
                      <a:endParaRPr kumimoji="1" lang="ja-JP" altLang="en-US" dirty="0"/>
                    </a:p>
                  </a:txBody>
                  <a:tcPr/>
                </a:tc>
                <a:tc>
                  <a:txBody>
                    <a:bodyPr/>
                    <a:lstStyle/>
                    <a:p>
                      <a:r>
                        <a:rPr kumimoji="1" lang="en-US" altLang="ja-JP" dirty="0" smtClean="0"/>
                        <a:t>{Y,Z}</a:t>
                      </a:r>
                    </a:p>
                  </a:txBody>
                  <a:tcPr/>
                </a:tc>
                <a:tc>
                  <a:txBody>
                    <a:bodyPr/>
                    <a:lstStyle/>
                    <a:p>
                      <a:r>
                        <a:rPr kumimoji="1" lang="ja-JP" altLang="en-US" dirty="0" smtClean="0"/>
                        <a:t>変数</a:t>
                      </a:r>
                      <a:endParaRPr kumimoji="1" lang="ja-JP" altLang="en-US" dirty="0"/>
                    </a:p>
                  </a:txBody>
                  <a:tcPr/>
                </a:tc>
                <a:tc>
                  <a:txBody>
                    <a:bodyPr/>
                    <a:lstStyle/>
                    <a:p>
                      <a:r>
                        <a:rPr kumimoji="1" lang="en-US" altLang="ja-JP" dirty="0" smtClean="0"/>
                        <a:t>×</a:t>
                      </a:r>
                      <a:endParaRPr kumimoji="1" lang="ja-JP" altLang="en-US" dirty="0"/>
                    </a:p>
                  </a:txBody>
                  <a:tcPr/>
                </a:tc>
                <a:tc>
                  <a:txBody>
                    <a:bodyPr/>
                    <a:lstStyle/>
                    <a:p>
                      <a:r>
                        <a:rPr kumimoji="1" lang="en-US" altLang="ja-JP" dirty="0" smtClean="0"/>
                        <a:t>×</a:t>
                      </a:r>
                      <a:endParaRPr kumimoji="1" lang="ja-JP" altLang="en-US" dirty="0"/>
                    </a:p>
                  </a:txBody>
                  <a:tcPr/>
                </a:tc>
              </a:tr>
            </a:tbl>
          </a:graphicData>
        </a:graphic>
      </p:graphicFrame>
      <p:sp>
        <p:nvSpPr>
          <p:cNvPr id="8" name="テキスト ボックス 7"/>
          <p:cNvSpPr txBox="1"/>
          <p:nvPr/>
        </p:nvSpPr>
        <p:spPr>
          <a:xfrm>
            <a:off x="935088" y="4405754"/>
            <a:ext cx="6517232" cy="369332"/>
          </a:xfrm>
          <a:prstGeom prst="rect">
            <a:avLst/>
          </a:prstGeom>
          <a:noFill/>
        </p:spPr>
        <p:txBody>
          <a:bodyPr wrap="square" rtlCol="0">
            <a:spAutoFit/>
          </a:bodyPr>
          <a:lstStyle/>
          <a:p>
            <a:r>
              <a:rPr kumimoji="1" lang="ja-JP" altLang="en-US" dirty="0" smtClean="0"/>
              <a:t>このクローンは「変数</a:t>
            </a:r>
            <a:r>
              <a:rPr lang="ja-JP" altLang="en-US" dirty="0" smtClean="0"/>
              <a:t>名が異なり</a:t>
            </a:r>
            <a:r>
              <a:rPr kumimoji="1" lang="ja-JP" altLang="en-US" dirty="0" smtClean="0"/>
              <a:t>」「</a:t>
            </a:r>
            <a:r>
              <a:rPr kumimoji="1" lang="en-US" altLang="ja-JP" dirty="0" smtClean="0"/>
              <a:t>1</a:t>
            </a:r>
            <a:r>
              <a:rPr kumimoji="1" lang="ja-JP" altLang="en-US" dirty="0" smtClean="0"/>
              <a:t>対</a:t>
            </a:r>
            <a:r>
              <a:rPr kumimoji="1" lang="en-US" altLang="ja-JP" dirty="0" smtClean="0"/>
              <a:t>1</a:t>
            </a:r>
            <a:r>
              <a:rPr kumimoji="1" lang="ja-JP" altLang="en-US" dirty="0" smtClean="0"/>
              <a:t>でない</a:t>
            </a:r>
            <a:r>
              <a:rPr lang="ja-JP" altLang="en-US" dirty="0"/>
              <a:t>対応</a:t>
            </a:r>
            <a:r>
              <a:rPr kumimoji="1" lang="ja-JP" altLang="en-US" dirty="0" smtClean="0"/>
              <a:t>を含む」と分類</a:t>
            </a:r>
            <a:endParaRPr kumimoji="1" lang="ja-JP" altLang="en-US" dirty="0"/>
          </a:p>
        </p:txBody>
      </p:sp>
      <p:sp>
        <p:nvSpPr>
          <p:cNvPr id="10" name="正方形/長方形 9"/>
          <p:cNvSpPr/>
          <p:nvPr/>
        </p:nvSpPr>
        <p:spPr>
          <a:xfrm>
            <a:off x="827584" y="4302388"/>
            <a:ext cx="6624736" cy="576064"/>
          </a:xfrm>
          <a:prstGeom prst="rect">
            <a:avLst/>
          </a:prstGeom>
          <a:solidFill>
            <a:schemeClr val="accent1">
              <a:alpha val="2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395536" y="1196752"/>
            <a:ext cx="8208912" cy="1200329"/>
          </a:xfrm>
          <a:prstGeom prst="rect">
            <a:avLst/>
          </a:prstGeom>
          <a:noFill/>
        </p:spPr>
        <p:txBody>
          <a:bodyPr wrap="square" rtlCol="0">
            <a:spAutoFit/>
          </a:bodyPr>
          <a:lstStyle/>
          <a:p>
            <a:r>
              <a:rPr kumimoji="1" lang="ja-JP" altLang="en-US" sz="2400" dirty="0" smtClean="0"/>
              <a:t>以下の</a:t>
            </a:r>
            <a:r>
              <a:rPr kumimoji="1" lang="en-US" altLang="ja-JP" sz="2400" dirty="0" smtClean="0"/>
              <a:t>2</a:t>
            </a:r>
            <a:r>
              <a:rPr kumimoji="1" lang="ja-JP" altLang="en-US" sz="2400" dirty="0" smtClean="0"/>
              <a:t>点からクローンを分類</a:t>
            </a:r>
            <a:endParaRPr kumimoji="1" lang="en-US" altLang="ja-JP" sz="2400" dirty="0" smtClean="0"/>
          </a:p>
          <a:p>
            <a:r>
              <a:rPr lang="ja-JP" altLang="en-US" sz="2400" dirty="0" smtClean="0"/>
              <a:t>　・どの種類の識別子名が異なるか</a:t>
            </a:r>
            <a:endParaRPr lang="en-US" altLang="ja-JP" sz="2400" dirty="0" smtClean="0"/>
          </a:p>
          <a:p>
            <a:r>
              <a:rPr kumimoji="1" lang="ja-JP" altLang="en-US" sz="2400" dirty="0" smtClean="0"/>
              <a:t>　・</a:t>
            </a:r>
            <a:r>
              <a:rPr lang="ja-JP" altLang="en-US" sz="2400" dirty="0"/>
              <a:t>その</a:t>
            </a:r>
            <a:r>
              <a:rPr kumimoji="1" lang="ja-JP" altLang="en-US" sz="2400" dirty="0" smtClean="0"/>
              <a:t>識別子</a:t>
            </a:r>
            <a:r>
              <a:rPr lang="ja-JP" altLang="en-US" sz="2400" dirty="0" smtClean="0"/>
              <a:t>に</a:t>
            </a:r>
            <a:r>
              <a:rPr lang="en-US" altLang="ja-JP" sz="2400" dirty="0" smtClean="0"/>
              <a:t>1</a:t>
            </a:r>
            <a:r>
              <a:rPr lang="ja-JP" altLang="en-US" sz="2400" dirty="0" smtClean="0"/>
              <a:t>対</a:t>
            </a:r>
            <a:r>
              <a:rPr lang="en-US" altLang="ja-JP" sz="2400" dirty="0" smtClean="0"/>
              <a:t>1</a:t>
            </a:r>
            <a:r>
              <a:rPr lang="ja-JP" altLang="en-US" sz="2400" dirty="0" smtClean="0"/>
              <a:t>対応でない</a:t>
            </a:r>
            <a:r>
              <a:rPr kumimoji="1" lang="ja-JP" altLang="en-US" sz="2400" dirty="0" smtClean="0"/>
              <a:t>対応関係が含まれるかどうか</a:t>
            </a:r>
            <a:r>
              <a:rPr lang="ja-JP" altLang="en-US" dirty="0"/>
              <a:t>　</a:t>
            </a:r>
            <a:endParaRPr kumimoji="1" lang="ja-JP" altLang="en-US" dirty="0"/>
          </a:p>
        </p:txBody>
      </p:sp>
    </p:spTree>
    <p:extLst>
      <p:ext uri="{BB962C8B-B14F-4D97-AF65-F5344CB8AC3E}">
        <p14:creationId xmlns:p14="http://schemas.microsoft.com/office/powerpoint/2010/main" val="2089022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調査する点</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33</a:t>
            </a:fld>
            <a:endParaRPr kumimoji="1" lang="ja-JP" altLang="en-US"/>
          </a:p>
        </p:txBody>
      </p:sp>
      <p:sp>
        <p:nvSpPr>
          <p:cNvPr id="4" name="コンテンツ プレースホルダ 3"/>
          <p:cNvSpPr>
            <a:spLocks noGrp="1"/>
          </p:cNvSpPr>
          <p:nvPr>
            <p:ph sz="quarter" idx="1"/>
          </p:nvPr>
        </p:nvSpPr>
        <p:spPr/>
        <p:txBody>
          <a:bodyPr>
            <a:normAutofit/>
          </a:bodyPr>
          <a:lstStyle/>
          <a:p>
            <a:r>
              <a:rPr lang="ja-JP" altLang="en-US" dirty="0" smtClean="0"/>
              <a:t>集約の期待されるクローン</a:t>
            </a:r>
            <a:endParaRPr lang="en-US" altLang="ja-JP" dirty="0" smtClean="0"/>
          </a:p>
          <a:p>
            <a:pPr lvl="1"/>
            <a:r>
              <a:rPr lang="ja-JP" altLang="en-US" dirty="0" smtClean="0"/>
              <a:t>完全に一致するクローン</a:t>
            </a:r>
            <a:endParaRPr lang="en-US" altLang="ja-JP" dirty="0" smtClean="0"/>
          </a:p>
          <a:p>
            <a:pPr lvl="1"/>
            <a:r>
              <a:rPr lang="ja-JP" altLang="en-US" dirty="0" smtClean="0"/>
              <a:t>識別子の中で変数名のみが異なり，それが</a:t>
            </a:r>
            <a:r>
              <a:rPr lang="en-US" altLang="ja-JP" dirty="0" smtClean="0"/>
              <a:t>1</a:t>
            </a:r>
            <a:r>
              <a:rPr lang="ja-JP" altLang="en-US" dirty="0" smtClean="0"/>
              <a:t>対</a:t>
            </a:r>
            <a:r>
              <a:rPr lang="en-US" altLang="ja-JP" dirty="0" smtClean="0"/>
              <a:t>1</a:t>
            </a:r>
            <a:r>
              <a:rPr lang="ja-JP" altLang="en-US" dirty="0" smtClean="0"/>
              <a:t>対応になるクローン</a:t>
            </a:r>
            <a:endParaRPr lang="en-US" altLang="ja-JP" dirty="0" smtClean="0"/>
          </a:p>
          <a:p>
            <a:r>
              <a:rPr lang="ja-JP" altLang="en-US" dirty="0" smtClean="0"/>
              <a:t>集約の困難なクローン</a:t>
            </a:r>
            <a:endParaRPr lang="en-US" altLang="ja-JP" dirty="0" smtClean="0"/>
          </a:p>
          <a:p>
            <a:pPr lvl="1"/>
            <a:r>
              <a:rPr lang="ja-JP" altLang="en-US" dirty="0"/>
              <a:t>識別子の対応が</a:t>
            </a:r>
            <a:r>
              <a:rPr lang="en-US" altLang="ja-JP" dirty="0"/>
              <a:t>1</a:t>
            </a:r>
            <a:r>
              <a:rPr lang="ja-JP" altLang="en-US" dirty="0"/>
              <a:t>対</a:t>
            </a:r>
            <a:r>
              <a:rPr lang="en-US" altLang="ja-JP" dirty="0"/>
              <a:t>1</a:t>
            </a:r>
            <a:r>
              <a:rPr lang="ja-JP" altLang="en-US" dirty="0"/>
              <a:t>でない</a:t>
            </a:r>
            <a:r>
              <a:rPr lang="ja-JP" altLang="en-US" dirty="0" smtClean="0"/>
              <a:t>クローン</a:t>
            </a:r>
            <a:endParaRPr lang="en-US" altLang="ja-JP" dirty="0" smtClean="0"/>
          </a:p>
          <a:p>
            <a:pPr lvl="1"/>
            <a:r>
              <a:rPr lang="ja-JP" altLang="en-US" dirty="0" smtClean="0"/>
              <a:t>メソッド名が異なるクローン</a:t>
            </a:r>
            <a:endParaRPr lang="en-US" altLang="ja-JP" dirty="0" smtClean="0"/>
          </a:p>
          <a:p>
            <a:pPr lvl="1"/>
            <a:r>
              <a:rPr lang="ja-JP" altLang="en-US" dirty="0" smtClean="0"/>
              <a:t>型名</a:t>
            </a:r>
            <a:r>
              <a:rPr lang="ja-JP" altLang="en-US" dirty="0"/>
              <a:t>が異なるクローン</a:t>
            </a:r>
            <a:endParaRPr lang="en-US" altLang="ja-JP" dirty="0"/>
          </a:p>
          <a:p>
            <a:pPr lvl="1"/>
            <a:endParaRPr lang="ja-JP" altLang="en-US" dirty="0" smtClean="0"/>
          </a:p>
          <a:p>
            <a:pPr lvl="1"/>
            <a:endParaRPr lang="en-US" altLang="ja-JP" dirty="0" smtClean="0"/>
          </a:p>
          <a:p>
            <a:pPr lvl="2"/>
            <a:endParaRPr lang="en-US" altLang="ja-JP"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調査対象</a:t>
            </a:r>
            <a:r>
              <a:rPr kumimoji="1" lang="en-US" altLang="ja-JP" dirty="0" smtClean="0"/>
              <a:t>	</a:t>
            </a:r>
            <a:endParaRPr kumimoji="1" lang="ja-JP" altLang="en-US" dirty="0"/>
          </a:p>
        </p:txBody>
      </p:sp>
      <p:sp>
        <p:nvSpPr>
          <p:cNvPr id="3" name="スライド番号プレースホルダー 2"/>
          <p:cNvSpPr>
            <a:spLocks noGrp="1"/>
          </p:cNvSpPr>
          <p:nvPr>
            <p:ph type="sldNum" sz="quarter" idx="12"/>
          </p:nvPr>
        </p:nvSpPr>
        <p:spPr/>
        <p:txBody>
          <a:bodyPr/>
          <a:lstStyle/>
          <a:p>
            <a:fld id="{F81A0F36-08C2-48D1-B66F-990A663397CD}" type="slidenum">
              <a:rPr kumimoji="1" lang="ja-JP" altLang="en-US" smtClean="0"/>
              <a:pPr/>
              <a:t>34</a:t>
            </a:fld>
            <a:endParaRPr kumimoji="1" lang="ja-JP" altLang="en-US"/>
          </a:p>
        </p:txBody>
      </p:sp>
      <p:sp>
        <p:nvSpPr>
          <p:cNvPr id="4" name="コンテンツ プレースホルダー 3"/>
          <p:cNvSpPr>
            <a:spLocks noGrp="1"/>
          </p:cNvSpPr>
          <p:nvPr>
            <p:ph sz="quarter" idx="1"/>
          </p:nvPr>
        </p:nvSpPr>
        <p:spPr/>
        <p:txBody>
          <a:bodyPr/>
          <a:lstStyle/>
          <a:p>
            <a:r>
              <a:rPr lang="en-US" altLang="ja-JP" dirty="0" smtClean="0"/>
              <a:t>Java </a:t>
            </a:r>
            <a:r>
              <a:rPr lang="ja-JP" altLang="en-US" dirty="0"/>
              <a:t>で書かれたオープンソースソフトウェア   </a:t>
            </a:r>
            <a:r>
              <a:rPr lang="en-US" altLang="ja-JP" dirty="0"/>
              <a:t>2142</a:t>
            </a:r>
            <a:r>
              <a:rPr lang="ja-JP" altLang="en-US" dirty="0" smtClean="0"/>
              <a:t>個</a:t>
            </a:r>
            <a:endParaRPr lang="en-US" altLang="ja-JP" dirty="0" smtClean="0"/>
          </a:p>
          <a:p>
            <a:pPr lvl="1"/>
            <a:r>
              <a:rPr lang="en-US" altLang="ja-JP" dirty="0" err="1" smtClean="0"/>
              <a:t>Apache.Commons</a:t>
            </a:r>
            <a:r>
              <a:rPr lang="ja-JP" altLang="en-US" dirty="0" err="1" smtClean="0"/>
              <a:t>，</a:t>
            </a:r>
            <a:r>
              <a:rPr lang="en-US" altLang="ja-JP" dirty="0" smtClean="0"/>
              <a:t>S</a:t>
            </a:r>
            <a:r>
              <a:rPr lang="en-US" altLang="ja-JP" dirty="0" smtClean="0"/>
              <a:t>ourceForge.net</a:t>
            </a:r>
            <a:r>
              <a:rPr lang="ja-JP" altLang="en-US" dirty="0" smtClean="0"/>
              <a:t> </a:t>
            </a:r>
            <a:r>
              <a:rPr lang="ja-JP" altLang="en-US" dirty="0"/>
              <a:t>から収集したもの</a:t>
            </a:r>
            <a:endParaRPr lang="en-US" altLang="ja-JP" dirty="0"/>
          </a:p>
          <a:p>
            <a:pPr lvl="1"/>
            <a:r>
              <a:rPr lang="ja-JP" altLang="en-US" dirty="0" smtClean="0"/>
              <a:t>総クローンセット数　</a:t>
            </a:r>
            <a:r>
              <a:rPr lang="en-US" altLang="ja-JP" dirty="0" smtClean="0"/>
              <a:t>695484</a:t>
            </a:r>
          </a:p>
          <a:p>
            <a:pPr lvl="1">
              <a:buNone/>
            </a:pPr>
            <a:endParaRPr kumimoji="1" lang="ja-JP" altLang="en-US" dirty="0"/>
          </a:p>
        </p:txBody>
      </p:sp>
    </p:spTree>
    <p:extLst>
      <p:ext uri="{BB962C8B-B14F-4D97-AF65-F5344CB8AC3E}">
        <p14:creationId xmlns:p14="http://schemas.microsoft.com/office/powerpoint/2010/main" val="34119381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2379966" y="1846259"/>
            <a:ext cx="3960440" cy="720080"/>
          </a:xfrm>
          <a:prstGeom prst="rect">
            <a:avLst/>
          </a:prstGeom>
          <a:solidFill>
            <a:schemeClr val="accent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dirty="0" smtClean="0"/>
              <a:t>調査結果</a:t>
            </a:r>
            <a:endParaRPr kumimoji="1" lang="ja-JP" altLang="en-US" dirty="0"/>
          </a:p>
        </p:txBody>
      </p:sp>
      <p:sp>
        <p:nvSpPr>
          <p:cNvPr id="3" name="スライド番号プレースホルダー 2"/>
          <p:cNvSpPr>
            <a:spLocks noGrp="1"/>
          </p:cNvSpPr>
          <p:nvPr>
            <p:ph type="sldNum" sz="quarter" idx="12"/>
          </p:nvPr>
        </p:nvSpPr>
        <p:spPr/>
        <p:txBody>
          <a:bodyPr/>
          <a:lstStyle/>
          <a:p>
            <a:fld id="{F81A0F36-08C2-48D1-B66F-990A663397CD}" type="slidenum">
              <a:rPr kumimoji="1" lang="ja-JP" altLang="en-US" smtClean="0"/>
              <a:pPr/>
              <a:t>35</a:t>
            </a:fld>
            <a:endParaRPr kumimoji="1" lang="ja-JP" altLang="en-US"/>
          </a:p>
        </p:txBody>
      </p:sp>
      <p:graphicFrame>
        <p:nvGraphicFramePr>
          <p:cNvPr id="7" name="コンテンツ プレースホルダー 6"/>
          <p:cNvGraphicFramePr>
            <a:graphicFrameLocks noGrp="1"/>
          </p:cNvGraphicFramePr>
          <p:nvPr>
            <p:ph sz="quarter" idx="1"/>
            <p:extLst>
              <p:ext uri="{D42A27DB-BD31-4B8C-83A1-F6EECF244321}">
                <p14:modId xmlns:p14="http://schemas.microsoft.com/office/powerpoint/2010/main" val="972956361"/>
              </p:ext>
            </p:extLst>
          </p:nvPr>
        </p:nvGraphicFramePr>
        <p:xfrm>
          <a:off x="270901" y="3369352"/>
          <a:ext cx="8136905" cy="1381760"/>
        </p:xfrm>
        <a:graphic>
          <a:graphicData uri="http://schemas.openxmlformats.org/drawingml/2006/table">
            <a:tbl>
              <a:tblPr firstRow="1" bandRow="1">
                <a:tableStyleId>{5C22544A-7EE6-4342-B048-85BDC9FD1C3A}</a:tableStyleId>
              </a:tblPr>
              <a:tblGrid>
                <a:gridCol w="2592288"/>
                <a:gridCol w="1141887"/>
                <a:gridCol w="1543050"/>
                <a:gridCol w="2859680"/>
              </a:tblGrid>
              <a:tr h="370840">
                <a:tc>
                  <a:txBody>
                    <a:bodyPr/>
                    <a:lstStyle/>
                    <a:p>
                      <a:r>
                        <a:rPr kumimoji="1" lang="ja-JP" altLang="en-US" dirty="0" smtClean="0"/>
                        <a:t>分類</a:t>
                      </a:r>
                      <a:endParaRPr kumimoji="1" lang="ja-JP" altLang="en-US" dirty="0"/>
                    </a:p>
                  </a:txBody>
                  <a:tcPr marL="88487" marR="88487"/>
                </a:tc>
                <a:tc>
                  <a:txBody>
                    <a:bodyPr/>
                    <a:lstStyle/>
                    <a:p>
                      <a:r>
                        <a:rPr kumimoji="1" lang="ja-JP" altLang="en-US" dirty="0" smtClean="0"/>
                        <a:t>クローン数</a:t>
                      </a:r>
                      <a:endParaRPr kumimoji="1" lang="ja-JP" altLang="en-US" dirty="0"/>
                    </a:p>
                  </a:txBody>
                  <a:tcPr marL="88487" marR="88487"/>
                </a:tc>
                <a:tc>
                  <a:txBody>
                    <a:bodyPr/>
                    <a:lstStyle/>
                    <a:p>
                      <a:r>
                        <a:rPr kumimoji="1" lang="ja-JP" altLang="en-US" dirty="0" smtClean="0"/>
                        <a:t>総数に対する割合</a:t>
                      </a:r>
                      <a:endParaRPr kumimoji="1" lang="ja-JP" altLang="en-US" dirty="0"/>
                    </a:p>
                  </a:txBody>
                  <a:tcPr marL="88487" marR="8848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全ての識別子が</a:t>
                      </a:r>
                      <a:r>
                        <a:rPr kumimoji="1" lang="en-US" altLang="ja-JP" dirty="0" smtClean="0"/>
                        <a:t>1</a:t>
                      </a:r>
                      <a:r>
                        <a:rPr kumimoji="1" lang="ja-JP" altLang="en-US" dirty="0" smtClean="0"/>
                        <a:t>対</a:t>
                      </a:r>
                      <a:r>
                        <a:rPr kumimoji="1" lang="en-US" altLang="ja-JP" dirty="0" smtClean="0"/>
                        <a:t>1</a:t>
                      </a:r>
                      <a:r>
                        <a:rPr kumimoji="1" lang="ja-JP" altLang="en-US" dirty="0" smtClean="0"/>
                        <a:t>対応</a:t>
                      </a:r>
                    </a:p>
                    <a:p>
                      <a:endParaRPr kumimoji="1" lang="ja-JP" altLang="en-US" dirty="0"/>
                    </a:p>
                  </a:txBody>
                  <a:tcPr marL="88487" marR="88487"/>
                </a:tc>
              </a:tr>
              <a:tr h="370840">
                <a:tc>
                  <a:txBody>
                    <a:bodyPr/>
                    <a:lstStyle/>
                    <a:p>
                      <a:r>
                        <a:rPr kumimoji="1" lang="ja-JP" altLang="en-US" dirty="0" smtClean="0"/>
                        <a:t>完全一致</a:t>
                      </a:r>
                      <a:endParaRPr kumimoji="1" lang="ja-JP" altLang="en-US" dirty="0"/>
                    </a:p>
                  </a:txBody>
                  <a:tcPr marL="88487" marR="88487"/>
                </a:tc>
                <a:tc>
                  <a:txBody>
                    <a:bodyPr/>
                    <a:lstStyle/>
                    <a:p>
                      <a:pPr algn="r"/>
                      <a:r>
                        <a:rPr kumimoji="1" lang="en-US" altLang="ja-JP" dirty="0" smtClean="0"/>
                        <a:t>156284</a:t>
                      </a:r>
                      <a:endParaRPr kumimoji="1" lang="ja-JP" altLang="en-US" dirty="0"/>
                    </a:p>
                  </a:txBody>
                  <a:tcPr marL="88487" marR="88487"/>
                </a:tc>
                <a:tc>
                  <a:txBody>
                    <a:bodyPr/>
                    <a:lstStyle/>
                    <a:p>
                      <a:pPr algn="r"/>
                      <a:r>
                        <a:rPr kumimoji="1" lang="en-US" altLang="ja-JP" dirty="0" smtClean="0">
                          <a:solidFill>
                            <a:srgbClr val="FF0000"/>
                          </a:solidFill>
                        </a:rPr>
                        <a:t>22.4%</a:t>
                      </a:r>
                      <a:endParaRPr kumimoji="1" lang="ja-JP" altLang="en-US" dirty="0">
                        <a:solidFill>
                          <a:srgbClr val="FF0000"/>
                        </a:solidFill>
                      </a:endParaRPr>
                    </a:p>
                  </a:txBody>
                  <a:tcPr marL="88487" marR="88487"/>
                </a:tc>
                <a:tc>
                  <a:txBody>
                    <a:bodyPr/>
                    <a:lstStyle/>
                    <a:p>
                      <a:pPr algn="r"/>
                      <a:r>
                        <a:rPr kumimoji="1" lang="en-US" altLang="ja-JP" dirty="0" smtClean="0"/>
                        <a:t>100%</a:t>
                      </a:r>
                      <a:endParaRPr kumimoji="1" lang="ja-JP" altLang="en-US" dirty="0"/>
                    </a:p>
                  </a:txBody>
                  <a:tcPr marL="88487" marR="88487"/>
                </a:tc>
              </a:tr>
              <a:tr h="370840">
                <a:tc>
                  <a:txBody>
                    <a:bodyPr/>
                    <a:lstStyle/>
                    <a:p>
                      <a:r>
                        <a:rPr kumimoji="1" lang="ja-JP" altLang="en-US" dirty="0" smtClean="0"/>
                        <a:t>変数のみ異なる</a:t>
                      </a:r>
                      <a:endParaRPr kumimoji="1" lang="ja-JP" altLang="en-US" dirty="0"/>
                    </a:p>
                  </a:txBody>
                  <a:tcPr marL="88487" marR="88487"/>
                </a:tc>
                <a:tc>
                  <a:txBody>
                    <a:bodyPr/>
                    <a:lstStyle/>
                    <a:p>
                      <a:pPr algn="r"/>
                      <a:r>
                        <a:rPr kumimoji="1" lang="en-US" altLang="ja-JP" dirty="0" smtClean="0"/>
                        <a:t>27634</a:t>
                      </a:r>
                      <a:endParaRPr kumimoji="1" lang="ja-JP" altLang="en-US" dirty="0"/>
                    </a:p>
                  </a:txBody>
                  <a:tcPr marL="88487" marR="88487"/>
                </a:tc>
                <a:tc>
                  <a:txBody>
                    <a:bodyPr/>
                    <a:lstStyle/>
                    <a:p>
                      <a:pPr algn="r"/>
                      <a:r>
                        <a:rPr kumimoji="1" lang="en-US" altLang="ja-JP" dirty="0" smtClean="0">
                          <a:solidFill>
                            <a:srgbClr val="FF0000"/>
                          </a:solidFill>
                        </a:rPr>
                        <a:t>4.0%</a:t>
                      </a:r>
                      <a:endParaRPr kumimoji="1" lang="ja-JP" altLang="en-US" dirty="0">
                        <a:solidFill>
                          <a:srgbClr val="FF0000"/>
                        </a:solidFill>
                      </a:endParaRPr>
                    </a:p>
                  </a:txBody>
                  <a:tcPr marL="88487" marR="88487"/>
                </a:tc>
                <a:tc>
                  <a:txBody>
                    <a:bodyPr/>
                    <a:lstStyle/>
                    <a:p>
                      <a:pPr algn="r"/>
                      <a:r>
                        <a:rPr kumimoji="1" lang="en-US" altLang="ja-JP" dirty="0" smtClean="0">
                          <a:solidFill>
                            <a:srgbClr val="FF0000"/>
                          </a:solidFill>
                        </a:rPr>
                        <a:t>91.2%</a:t>
                      </a:r>
                      <a:endParaRPr kumimoji="1" lang="ja-JP" altLang="en-US" dirty="0">
                        <a:solidFill>
                          <a:srgbClr val="FF0000"/>
                        </a:solidFill>
                      </a:endParaRPr>
                    </a:p>
                  </a:txBody>
                  <a:tcPr marL="88487" marR="88487"/>
                </a:tc>
              </a:tr>
            </a:tbl>
          </a:graphicData>
        </a:graphic>
      </p:graphicFrame>
      <p:sp>
        <p:nvSpPr>
          <p:cNvPr id="5" name="テキスト ボックス 4"/>
          <p:cNvSpPr txBox="1"/>
          <p:nvPr/>
        </p:nvSpPr>
        <p:spPr>
          <a:xfrm>
            <a:off x="2463806" y="1883133"/>
            <a:ext cx="3888432" cy="646331"/>
          </a:xfrm>
          <a:prstGeom prst="rect">
            <a:avLst/>
          </a:prstGeom>
          <a:noFill/>
        </p:spPr>
        <p:txBody>
          <a:bodyPr wrap="square" rtlCol="0">
            <a:spAutoFit/>
          </a:bodyPr>
          <a:lstStyle/>
          <a:p>
            <a:r>
              <a:rPr lang="ja-JP" altLang="en-US" dirty="0"/>
              <a:t>集約の期待</a:t>
            </a:r>
            <a:r>
              <a:rPr lang="ja-JP" altLang="en-US" dirty="0" smtClean="0"/>
              <a:t>できるクローン</a:t>
            </a:r>
            <a:r>
              <a:rPr lang="ja-JP" altLang="en-US" dirty="0"/>
              <a:t>・・</a:t>
            </a:r>
            <a:r>
              <a:rPr lang="ja-JP" altLang="en-US" dirty="0" smtClean="0"/>
              <a:t>・　</a:t>
            </a:r>
            <a:r>
              <a:rPr lang="en-US" altLang="ja-JP" dirty="0" smtClean="0"/>
              <a:t>26.0%</a:t>
            </a:r>
          </a:p>
          <a:p>
            <a:r>
              <a:rPr kumimoji="1" lang="ja-JP" altLang="en-US" dirty="0"/>
              <a:t>集約</a:t>
            </a:r>
            <a:r>
              <a:rPr kumimoji="1" lang="ja-JP" altLang="en-US" dirty="0" smtClean="0"/>
              <a:t>の</a:t>
            </a:r>
            <a:r>
              <a:rPr lang="ja-JP" altLang="en-US" dirty="0" smtClean="0"/>
              <a:t>困難な</a:t>
            </a:r>
            <a:r>
              <a:rPr kumimoji="1" lang="ja-JP" altLang="en-US" dirty="0" smtClean="0"/>
              <a:t>クローン</a:t>
            </a:r>
            <a:r>
              <a:rPr lang="ja-JP" altLang="en-US" dirty="0" smtClean="0"/>
              <a:t>   </a:t>
            </a:r>
            <a:r>
              <a:rPr kumimoji="1" lang="ja-JP" altLang="en-US" dirty="0" smtClean="0"/>
              <a:t>・・・　 </a:t>
            </a:r>
            <a:r>
              <a:rPr kumimoji="1" lang="ja-JP" altLang="en-US" dirty="0" smtClean="0"/>
              <a:t>　</a:t>
            </a:r>
            <a:r>
              <a:rPr lang="en-US" altLang="ja-JP" dirty="0" smtClean="0"/>
              <a:t>72.5</a:t>
            </a:r>
            <a:r>
              <a:rPr kumimoji="1" lang="en-US" altLang="ja-JP" dirty="0" smtClean="0"/>
              <a:t>%</a:t>
            </a:r>
            <a:endParaRPr kumimoji="1" lang="ja-JP" altLang="en-US" dirty="0"/>
          </a:p>
        </p:txBody>
      </p:sp>
      <p:sp>
        <p:nvSpPr>
          <p:cNvPr id="12" name="テキスト ボックス 11"/>
          <p:cNvSpPr txBox="1"/>
          <p:nvPr/>
        </p:nvSpPr>
        <p:spPr>
          <a:xfrm>
            <a:off x="290718" y="1179494"/>
            <a:ext cx="5040560" cy="461665"/>
          </a:xfrm>
          <a:prstGeom prst="rect">
            <a:avLst/>
          </a:prstGeom>
          <a:noFill/>
        </p:spPr>
        <p:txBody>
          <a:bodyPr wrap="square" rtlCol="0">
            <a:spAutoFit/>
          </a:bodyPr>
          <a:lstStyle/>
          <a:p>
            <a:r>
              <a:rPr kumimoji="1" lang="ja-JP" altLang="en-US" sz="2400" dirty="0" smtClean="0"/>
              <a:t>総クローンセット数　</a:t>
            </a:r>
            <a:r>
              <a:rPr kumimoji="1" lang="en-US" altLang="ja-JP" sz="2400" dirty="0" smtClean="0"/>
              <a:t>695484</a:t>
            </a:r>
            <a:endParaRPr kumimoji="1" lang="ja-JP" altLang="en-US" sz="2400" dirty="0"/>
          </a:p>
        </p:txBody>
      </p:sp>
      <p:sp>
        <p:nvSpPr>
          <p:cNvPr id="9" name="テキスト ボックス 8"/>
          <p:cNvSpPr txBox="1"/>
          <p:nvPr/>
        </p:nvSpPr>
        <p:spPr>
          <a:xfrm>
            <a:off x="198893" y="2937304"/>
            <a:ext cx="3312368" cy="369332"/>
          </a:xfrm>
          <a:prstGeom prst="rect">
            <a:avLst/>
          </a:prstGeom>
          <a:noFill/>
        </p:spPr>
        <p:txBody>
          <a:bodyPr wrap="square" rtlCol="0">
            <a:spAutoFit/>
          </a:bodyPr>
          <a:lstStyle/>
          <a:p>
            <a:r>
              <a:rPr lang="ja-JP" altLang="en-US" b="1" dirty="0" smtClean="0"/>
              <a:t>・集約の期待できるクローン</a:t>
            </a:r>
            <a:endParaRPr kumimoji="1" lang="ja-JP" altLang="en-US" b="1" dirty="0"/>
          </a:p>
        </p:txBody>
      </p:sp>
    </p:spTree>
    <p:extLst>
      <p:ext uri="{BB962C8B-B14F-4D97-AF65-F5344CB8AC3E}">
        <p14:creationId xmlns:p14="http://schemas.microsoft.com/office/powerpoint/2010/main" val="1077770922"/>
      </p:ext>
    </p:extLst>
  </p:cSld>
  <p:clrMapOvr>
    <a:masterClrMapping/>
  </p:clrMapOvr>
  <p:transition spd="slow"/>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4535996" y="1340750"/>
            <a:ext cx="3960440" cy="720080"/>
          </a:xfrm>
          <a:prstGeom prst="rect">
            <a:avLst/>
          </a:prstGeom>
          <a:solidFill>
            <a:schemeClr val="accent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dirty="0" smtClean="0"/>
              <a:t>調査結果</a:t>
            </a:r>
            <a:endParaRPr kumimoji="1" lang="ja-JP" altLang="en-US" dirty="0"/>
          </a:p>
        </p:txBody>
      </p:sp>
      <p:sp>
        <p:nvSpPr>
          <p:cNvPr id="3" name="スライド番号プレースホルダー 2"/>
          <p:cNvSpPr>
            <a:spLocks noGrp="1"/>
          </p:cNvSpPr>
          <p:nvPr>
            <p:ph type="sldNum" sz="quarter" idx="12"/>
          </p:nvPr>
        </p:nvSpPr>
        <p:spPr/>
        <p:txBody>
          <a:bodyPr/>
          <a:lstStyle/>
          <a:p>
            <a:fld id="{F81A0F36-08C2-48D1-B66F-990A663397CD}" type="slidenum">
              <a:rPr kumimoji="1" lang="ja-JP" altLang="en-US" smtClean="0"/>
              <a:pPr/>
              <a:t>36</a:t>
            </a:fld>
            <a:endParaRPr kumimoji="1" lang="ja-JP" altLang="en-US"/>
          </a:p>
        </p:txBody>
      </p:sp>
      <p:graphicFrame>
        <p:nvGraphicFramePr>
          <p:cNvPr id="7" name="コンテンツ プレースホルダー 6"/>
          <p:cNvGraphicFramePr>
            <a:graphicFrameLocks noGrp="1"/>
          </p:cNvGraphicFramePr>
          <p:nvPr>
            <p:ph sz="quarter" idx="1"/>
            <p:extLst>
              <p:ext uri="{D42A27DB-BD31-4B8C-83A1-F6EECF244321}">
                <p14:modId xmlns:p14="http://schemas.microsoft.com/office/powerpoint/2010/main" val="3988865077"/>
              </p:ext>
            </p:extLst>
          </p:nvPr>
        </p:nvGraphicFramePr>
        <p:xfrm>
          <a:off x="1980583" y="2348880"/>
          <a:ext cx="5277225" cy="1752600"/>
        </p:xfrm>
        <a:graphic>
          <a:graphicData uri="http://schemas.openxmlformats.org/drawingml/2006/table">
            <a:tbl>
              <a:tblPr firstRow="1" bandRow="1">
                <a:tableStyleId>{5C22544A-7EE6-4342-B048-85BDC9FD1C3A}</a:tableStyleId>
              </a:tblPr>
              <a:tblGrid>
                <a:gridCol w="2592288"/>
                <a:gridCol w="1141887"/>
                <a:gridCol w="1543050"/>
              </a:tblGrid>
              <a:tr h="370840">
                <a:tc>
                  <a:txBody>
                    <a:bodyPr/>
                    <a:lstStyle/>
                    <a:p>
                      <a:r>
                        <a:rPr kumimoji="1" lang="ja-JP" altLang="en-US" dirty="0" smtClean="0"/>
                        <a:t>分類</a:t>
                      </a:r>
                      <a:endParaRPr kumimoji="1" lang="ja-JP" altLang="en-US" dirty="0"/>
                    </a:p>
                  </a:txBody>
                  <a:tcPr marL="88487" marR="88487"/>
                </a:tc>
                <a:tc>
                  <a:txBody>
                    <a:bodyPr/>
                    <a:lstStyle/>
                    <a:p>
                      <a:r>
                        <a:rPr kumimoji="1" lang="ja-JP" altLang="en-US" dirty="0" smtClean="0"/>
                        <a:t>クローン数</a:t>
                      </a:r>
                      <a:endParaRPr kumimoji="1" lang="ja-JP" altLang="en-US" dirty="0"/>
                    </a:p>
                  </a:txBody>
                  <a:tcPr marL="88487" marR="88487"/>
                </a:tc>
                <a:tc>
                  <a:txBody>
                    <a:bodyPr/>
                    <a:lstStyle/>
                    <a:p>
                      <a:r>
                        <a:rPr kumimoji="1" lang="ja-JP" altLang="en-US" dirty="0" smtClean="0"/>
                        <a:t>総数に対する割合</a:t>
                      </a:r>
                      <a:endParaRPr kumimoji="1" lang="ja-JP" altLang="en-US" dirty="0"/>
                    </a:p>
                  </a:txBody>
                  <a:tcPr marL="88487" marR="88487"/>
                </a:tc>
              </a:tr>
              <a:tr h="370840">
                <a:tc>
                  <a:txBody>
                    <a:bodyPr/>
                    <a:lstStyle/>
                    <a:p>
                      <a:r>
                        <a:rPr kumimoji="1" lang="ja-JP" altLang="en-US" dirty="0" smtClean="0"/>
                        <a:t>完全一致</a:t>
                      </a:r>
                      <a:endParaRPr kumimoji="1" lang="ja-JP" altLang="en-US" dirty="0"/>
                    </a:p>
                  </a:txBody>
                  <a:tcPr marL="88487" marR="88487"/>
                </a:tc>
                <a:tc>
                  <a:txBody>
                    <a:bodyPr/>
                    <a:lstStyle/>
                    <a:p>
                      <a:pPr algn="r"/>
                      <a:r>
                        <a:rPr kumimoji="1" lang="en-US" altLang="ja-JP" dirty="0" smtClean="0"/>
                        <a:t>156284</a:t>
                      </a:r>
                      <a:endParaRPr kumimoji="1" lang="ja-JP" altLang="en-US" dirty="0"/>
                    </a:p>
                  </a:txBody>
                  <a:tcPr marL="88487" marR="88487"/>
                </a:tc>
                <a:tc>
                  <a:txBody>
                    <a:bodyPr/>
                    <a:lstStyle/>
                    <a:p>
                      <a:pPr algn="r"/>
                      <a:r>
                        <a:rPr kumimoji="1" lang="en-US" altLang="ja-JP" dirty="0" smtClean="0">
                          <a:solidFill>
                            <a:schemeClr val="tx1"/>
                          </a:solidFill>
                        </a:rPr>
                        <a:t>22.4%</a:t>
                      </a:r>
                      <a:endParaRPr kumimoji="1" lang="ja-JP" altLang="en-US" dirty="0">
                        <a:solidFill>
                          <a:schemeClr val="tx1"/>
                        </a:solidFill>
                      </a:endParaRPr>
                    </a:p>
                  </a:txBody>
                  <a:tcPr marL="88487" marR="88487"/>
                </a:tc>
              </a:tr>
              <a:tr h="370840">
                <a:tc>
                  <a:txBody>
                    <a:bodyPr/>
                    <a:lstStyle/>
                    <a:p>
                      <a:r>
                        <a:rPr kumimoji="1" lang="en-US" altLang="ja-JP" dirty="0" smtClean="0"/>
                        <a:t>1</a:t>
                      </a:r>
                      <a:r>
                        <a:rPr kumimoji="1" lang="ja-JP" altLang="en-US" dirty="0" smtClean="0"/>
                        <a:t>対</a:t>
                      </a:r>
                      <a:r>
                        <a:rPr kumimoji="1" lang="en-US" altLang="ja-JP" dirty="0" smtClean="0"/>
                        <a:t>1</a:t>
                      </a:r>
                      <a:r>
                        <a:rPr kumimoji="1" lang="ja-JP" altLang="en-US" dirty="0" smtClean="0"/>
                        <a:t>対応のみ</a:t>
                      </a:r>
                      <a:endParaRPr kumimoji="1" lang="en-US" altLang="ja-JP" dirty="0" smtClean="0"/>
                    </a:p>
                  </a:txBody>
                  <a:tcPr marL="88487" marR="88487"/>
                </a:tc>
                <a:tc>
                  <a:txBody>
                    <a:bodyPr/>
                    <a:lstStyle/>
                    <a:p>
                      <a:pPr algn="r"/>
                      <a:r>
                        <a:rPr kumimoji="1" lang="en-US" altLang="ja-JP" dirty="0" smtClean="0"/>
                        <a:t>310184</a:t>
                      </a:r>
                      <a:endParaRPr kumimoji="1" lang="ja-JP" altLang="en-US" dirty="0"/>
                    </a:p>
                  </a:txBody>
                  <a:tcPr marL="88487" marR="88487"/>
                </a:tc>
                <a:tc>
                  <a:txBody>
                    <a:bodyPr/>
                    <a:lstStyle/>
                    <a:p>
                      <a:pPr algn="r"/>
                      <a:r>
                        <a:rPr kumimoji="1" lang="en-US" altLang="ja-JP" dirty="0" smtClean="0">
                          <a:solidFill>
                            <a:schemeClr val="tx1"/>
                          </a:solidFill>
                        </a:rPr>
                        <a:t>44.6%</a:t>
                      </a:r>
                      <a:endParaRPr kumimoji="1" lang="ja-JP" altLang="en-US" dirty="0">
                        <a:solidFill>
                          <a:schemeClr val="tx1"/>
                        </a:solidFill>
                      </a:endParaRPr>
                    </a:p>
                  </a:txBody>
                  <a:tcPr marL="88487" marR="88487"/>
                </a:tc>
              </a:tr>
              <a:tr h="370840">
                <a:tc>
                  <a:txBody>
                    <a:bodyPr/>
                    <a:lstStyle/>
                    <a:p>
                      <a:r>
                        <a:rPr kumimoji="1" lang="en-US" altLang="ja-JP" dirty="0" smtClean="0"/>
                        <a:t>1</a:t>
                      </a:r>
                      <a:r>
                        <a:rPr kumimoji="1" lang="ja-JP" altLang="en-US" dirty="0" smtClean="0"/>
                        <a:t>対</a:t>
                      </a:r>
                      <a:r>
                        <a:rPr kumimoji="1" lang="en-US" altLang="ja-JP" dirty="0" smtClean="0"/>
                        <a:t>1</a:t>
                      </a:r>
                      <a:r>
                        <a:rPr kumimoji="1" lang="ja-JP" altLang="en-US" dirty="0" smtClean="0"/>
                        <a:t>でない対応を含む</a:t>
                      </a:r>
                      <a:endParaRPr kumimoji="1" lang="en-US" altLang="ja-JP" dirty="0" smtClean="0"/>
                    </a:p>
                  </a:txBody>
                  <a:tcPr marL="88487" marR="88487"/>
                </a:tc>
                <a:tc>
                  <a:txBody>
                    <a:bodyPr/>
                    <a:lstStyle/>
                    <a:p>
                      <a:pPr algn="r"/>
                      <a:r>
                        <a:rPr kumimoji="1" lang="en-US" altLang="ja-JP" dirty="0" smtClean="0"/>
                        <a:t>229016</a:t>
                      </a:r>
                      <a:endParaRPr kumimoji="1" lang="ja-JP" altLang="en-US" dirty="0"/>
                    </a:p>
                  </a:txBody>
                  <a:tcPr marL="88487" marR="88487"/>
                </a:tc>
                <a:tc>
                  <a:txBody>
                    <a:bodyPr/>
                    <a:lstStyle/>
                    <a:p>
                      <a:pPr algn="r"/>
                      <a:r>
                        <a:rPr kumimoji="1" lang="en-US" altLang="ja-JP" dirty="0" smtClean="0">
                          <a:solidFill>
                            <a:srgbClr val="FF0000"/>
                          </a:solidFill>
                        </a:rPr>
                        <a:t>32.9%</a:t>
                      </a:r>
                      <a:endParaRPr kumimoji="1" lang="ja-JP" altLang="en-US" dirty="0">
                        <a:solidFill>
                          <a:srgbClr val="FF0000"/>
                        </a:solidFill>
                      </a:endParaRPr>
                    </a:p>
                  </a:txBody>
                  <a:tcPr marL="88487" marR="88487"/>
                </a:tc>
              </a:tr>
            </a:tbl>
          </a:graphicData>
        </a:graphic>
      </p:graphicFrame>
      <p:sp>
        <p:nvSpPr>
          <p:cNvPr id="5" name="テキスト ボックス 4"/>
          <p:cNvSpPr txBox="1"/>
          <p:nvPr/>
        </p:nvSpPr>
        <p:spPr>
          <a:xfrm>
            <a:off x="4572000" y="1335251"/>
            <a:ext cx="3888432" cy="646331"/>
          </a:xfrm>
          <a:prstGeom prst="rect">
            <a:avLst/>
          </a:prstGeom>
          <a:noFill/>
        </p:spPr>
        <p:txBody>
          <a:bodyPr wrap="square" rtlCol="0">
            <a:spAutoFit/>
          </a:bodyPr>
          <a:lstStyle/>
          <a:p>
            <a:r>
              <a:rPr lang="ja-JP" altLang="en-US" dirty="0"/>
              <a:t>集約の期待</a:t>
            </a:r>
            <a:r>
              <a:rPr lang="ja-JP" altLang="en-US" dirty="0" smtClean="0"/>
              <a:t>できるクローン</a:t>
            </a:r>
            <a:r>
              <a:rPr lang="ja-JP" altLang="en-US" dirty="0"/>
              <a:t>・・</a:t>
            </a:r>
            <a:r>
              <a:rPr lang="ja-JP" altLang="en-US" dirty="0" smtClean="0"/>
              <a:t>・　</a:t>
            </a:r>
            <a:r>
              <a:rPr lang="en-US" altLang="ja-JP" dirty="0" smtClean="0"/>
              <a:t>26.0%</a:t>
            </a:r>
          </a:p>
          <a:p>
            <a:r>
              <a:rPr kumimoji="1" lang="ja-JP" altLang="en-US" dirty="0"/>
              <a:t>集約の</a:t>
            </a:r>
            <a:r>
              <a:rPr kumimoji="1" lang="ja-JP" altLang="en-US" dirty="0" smtClean="0"/>
              <a:t>難しいクローン　　　・・・　</a:t>
            </a:r>
            <a:r>
              <a:rPr lang="en-US" altLang="ja-JP" dirty="0" smtClean="0"/>
              <a:t>7</a:t>
            </a:r>
            <a:r>
              <a:rPr kumimoji="1" lang="en-US" altLang="ja-JP" dirty="0" smtClean="0"/>
              <a:t>2.5%</a:t>
            </a:r>
            <a:endParaRPr kumimoji="1" lang="ja-JP" altLang="en-US" dirty="0"/>
          </a:p>
        </p:txBody>
      </p:sp>
      <p:sp>
        <p:nvSpPr>
          <p:cNvPr id="12" name="テキスト ボックス 11"/>
          <p:cNvSpPr txBox="1"/>
          <p:nvPr/>
        </p:nvSpPr>
        <p:spPr>
          <a:xfrm>
            <a:off x="323528" y="1196752"/>
            <a:ext cx="5040560" cy="461665"/>
          </a:xfrm>
          <a:prstGeom prst="rect">
            <a:avLst/>
          </a:prstGeom>
          <a:noFill/>
        </p:spPr>
        <p:txBody>
          <a:bodyPr wrap="square" rtlCol="0">
            <a:spAutoFit/>
          </a:bodyPr>
          <a:lstStyle/>
          <a:p>
            <a:r>
              <a:rPr kumimoji="1" lang="ja-JP" altLang="en-US" sz="2400" dirty="0" smtClean="0"/>
              <a:t>総クローンセット数　</a:t>
            </a:r>
            <a:r>
              <a:rPr kumimoji="1" lang="en-US" altLang="ja-JP" sz="2400" dirty="0" smtClean="0"/>
              <a:t>695484</a:t>
            </a:r>
            <a:endParaRPr kumimoji="1" lang="ja-JP" altLang="en-US" sz="2400" dirty="0"/>
          </a:p>
        </p:txBody>
      </p:sp>
      <p:graphicFrame>
        <p:nvGraphicFramePr>
          <p:cNvPr id="8" name="表 7"/>
          <p:cNvGraphicFramePr>
            <a:graphicFrameLocks noGrp="1"/>
          </p:cNvGraphicFramePr>
          <p:nvPr>
            <p:extLst>
              <p:ext uri="{D42A27DB-BD31-4B8C-83A1-F6EECF244321}">
                <p14:modId xmlns:p14="http://schemas.microsoft.com/office/powerpoint/2010/main" val="2791466827"/>
              </p:ext>
            </p:extLst>
          </p:nvPr>
        </p:nvGraphicFramePr>
        <p:xfrm>
          <a:off x="359532" y="4293096"/>
          <a:ext cx="8136904" cy="1752600"/>
        </p:xfrm>
        <a:graphic>
          <a:graphicData uri="http://schemas.openxmlformats.org/drawingml/2006/table">
            <a:tbl>
              <a:tblPr firstRow="1" bandRow="1">
                <a:tableStyleId>{5C22544A-7EE6-4342-B048-85BDC9FD1C3A}</a:tableStyleId>
              </a:tblPr>
              <a:tblGrid>
                <a:gridCol w="2592288"/>
                <a:gridCol w="1152128"/>
                <a:gridCol w="1512168"/>
                <a:gridCol w="2880320"/>
              </a:tblGrid>
              <a:tr h="370840">
                <a:tc>
                  <a:txBody>
                    <a:bodyPr/>
                    <a:lstStyle/>
                    <a:p>
                      <a:r>
                        <a:rPr kumimoji="1" lang="ja-JP" altLang="en-US" dirty="0" smtClean="0"/>
                        <a:t>分類</a:t>
                      </a:r>
                      <a:endParaRPr kumimoji="1" lang="ja-JP" altLang="en-US" dirty="0"/>
                    </a:p>
                  </a:txBody>
                  <a:tcPr marL="88487" marR="88487"/>
                </a:tc>
                <a:tc>
                  <a:txBody>
                    <a:bodyPr/>
                    <a:lstStyle/>
                    <a:p>
                      <a:r>
                        <a:rPr kumimoji="1" lang="ja-JP" altLang="en-US" dirty="0" smtClean="0"/>
                        <a:t>クローン数</a:t>
                      </a:r>
                      <a:endParaRPr kumimoji="1" lang="ja-JP" altLang="en-US" dirty="0"/>
                    </a:p>
                  </a:txBody>
                  <a:tcPr marL="88487" marR="88487"/>
                </a:tc>
                <a:tc>
                  <a:txBody>
                    <a:bodyPr/>
                    <a:lstStyle/>
                    <a:p>
                      <a:r>
                        <a:rPr kumimoji="1" lang="ja-JP" altLang="en-US" dirty="0" smtClean="0"/>
                        <a:t>総数に対する割合</a:t>
                      </a:r>
                      <a:endParaRPr kumimoji="1" lang="ja-JP" altLang="en-US" dirty="0"/>
                    </a:p>
                  </a:txBody>
                  <a:tcPr marL="88487" marR="8848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全ての識別子が</a:t>
                      </a:r>
                      <a:r>
                        <a:rPr kumimoji="1" lang="en-US" altLang="ja-JP" dirty="0" smtClean="0"/>
                        <a:t>1</a:t>
                      </a:r>
                      <a:r>
                        <a:rPr kumimoji="1" lang="ja-JP" altLang="en-US" dirty="0" smtClean="0"/>
                        <a:t>対</a:t>
                      </a:r>
                      <a:r>
                        <a:rPr kumimoji="1" lang="en-US" altLang="ja-JP" dirty="0" smtClean="0"/>
                        <a:t>1</a:t>
                      </a:r>
                      <a:r>
                        <a:rPr kumimoji="1" lang="ja-JP" altLang="en-US" dirty="0" smtClean="0"/>
                        <a:t>対応</a:t>
                      </a:r>
                    </a:p>
                  </a:txBody>
                  <a:tcPr marL="88487" marR="88487"/>
                </a:tc>
              </a:tr>
              <a:tr h="370840">
                <a:tc>
                  <a:txBody>
                    <a:bodyPr/>
                    <a:lstStyle/>
                    <a:p>
                      <a:r>
                        <a:rPr kumimoji="1" lang="ja-JP" altLang="en-US" dirty="0" smtClean="0"/>
                        <a:t>型が異なる</a:t>
                      </a:r>
                      <a:endParaRPr kumimoji="1" lang="en-US" altLang="ja-JP" dirty="0" smtClean="0"/>
                    </a:p>
                  </a:txBody>
                  <a:tcPr marL="88487" marR="88487"/>
                </a:tc>
                <a:tc>
                  <a:txBody>
                    <a:bodyPr/>
                    <a:lstStyle/>
                    <a:p>
                      <a:pPr algn="r"/>
                      <a:r>
                        <a:rPr kumimoji="1" lang="en-US" altLang="ja-JP" dirty="0" smtClean="0"/>
                        <a:t>162622</a:t>
                      </a:r>
                      <a:endParaRPr kumimoji="1" lang="ja-JP" altLang="en-US" dirty="0"/>
                    </a:p>
                  </a:txBody>
                  <a:tcPr marL="88487" marR="88487"/>
                </a:tc>
                <a:tc>
                  <a:txBody>
                    <a:bodyPr/>
                    <a:lstStyle/>
                    <a:p>
                      <a:pPr algn="r"/>
                      <a:r>
                        <a:rPr kumimoji="1" lang="en-US" altLang="ja-JP" dirty="0" smtClean="0"/>
                        <a:t>23.4%</a:t>
                      </a:r>
                      <a:endParaRPr kumimoji="1" lang="ja-JP" altLang="en-US" dirty="0"/>
                    </a:p>
                  </a:txBody>
                  <a:tcPr marL="88487" marR="88487"/>
                </a:tc>
                <a:tc>
                  <a:txBody>
                    <a:bodyPr/>
                    <a:lstStyle/>
                    <a:p>
                      <a:pPr algn="r"/>
                      <a:r>
                        <a:rPr kumimoji="1" lang="en-US" altLang="ja-JP" dirty="0" smtClean="0"/>
                        <a:t>78.3%</a:t>
                      </a:r>
                      <a:endParaRPr kumimoji="1" lang="ja-JP" altLang="en-US" dirty="0"/>
                    </a:p>
                  </a:txBody>
                  <a:tcPr marL="88487" marR="88487"/>
                </a:tc>
              </a:tr>
              <a:tr h="370840">
                <a:tc>
                  <a:txBody>
                    <a:bodyPr/>
                    <a:lstStyle/>
                    <a:p>
                      <a:r>
                        <a:rPr kumimoji="1" lang="ja-JP" altLang="en-US" dirty="0" smtClean="0"/>
                        <a:t>手続きが異なる</a:t>
                      </a:r>
                      <a:endParaRPr kumimoji="1" lang="en-US" altLang="ja-JP" dirty="0" smtClean="0"/>
                    </a:p>
                  </a:txBody>
                  <a:tcPr marL="88487" marR="88487"/>
                </a:tc>
                <a:tc>
                  <a:txBody>
                    <a:bodyPr/>
                    <a:lstStyle/>
                    <a:p>
                      <a:pPr algn="r"/>
                      <a:r>
                        <a:rPr kumimoji="1" lang="en-US" altLang="ja-JP" dirty="0" smtClean="0"/>
                        <a:t>288419</a:t>
                      </a:r>
                      <a:endParaRPr kumimoji="1" lang="ja-JP" altLang="en-US" dirty="0"/>
                    </a:p>
                  </a:txBody>
                  <a:tcPr marL="88487" marR="88487"/>
                </a:tc>
                <a:tc>
                  <a:txBody>
                    <a:bodyPr/>
                    <a:lstStyle/>
                    <a:p>
                      <a:pPr algn="r"/>
                      <a:r>
                        <a:rPr kumimoji="1" lang="en-US" altLang="ja-JP" dirty="0" smtClean="0"/>
                        <a:t>41.5%</a:t>
                      </a:r>
                      <a:endParaRPr kumimoji="1" lang="ja-JP" altLang="en-US" dirty="0"/>
                    </a:p>
                  </a:txBody>
                  <a:tcPr marL="88487" marR="88487"/>
                </a:tc>
                <a:tc>
                  <a:txBody>
                    <a:bodyPr/>
                    <a:lstStyle/>
                    <a:p>
                      <a:pPr algn="r"/>
                      <a:r>
                        <a:rPr kumimoji="1" lang="en-US" altLang="ja-JP" dirty="0" smtClean="0"/>
                        <a:t>74.0%</a:t>
                      </a:r>
                      <a:endParaRPr kumimoji="1" lang="ja-JP" altLang="en-US" dirty="0"/>
                    </a:p>
                  </a:txBody>
                  <a:tcPr marL="88487" marR="88487"/>
                </a:tc>
              </a:tr>
              <a:tr h="370840">
                <a:tc>
                  <a:txBody>
                    <a:bodyPr/>
                    <a:lstStyle/>
                    <a:p>
                      <a:r>
                        <a:rPr kumimoji="1" lang="ja-JP" altLang="en-US" dirty="0" smtClean="0"/>
                        <a:t>型または手続きが異なる</a:t>
                      </a:r>
                      <a:endParaRPr kumimoji="1" lang="en-US" altLang="ja-JP" dirty="0" smtClean="0"/>
                    </a:p>
                  </a:txBody>
                  <a:tcPr marL="88487" marR="88487"/>
                </a:tc>
                <a:tc>
                  <a:txBody>
                    <a:bodyPr/>
                    <a:lstStyle/>
                    <a:p>
                      <a:pPr algn="r"/>
                      <a:r>
                        <a:rPr kumimoji="1" lang="en-US" altLang="ja-JP" dirty="0" smtClean="0"/>
                        <a:t>364005</a:t>
                      </a:r>
                      <a:endParaRPr kumimoji="1" lang="ja-JP" altLang="en-US" dirty="0"/>
                    </a:p>
                  </a:txBody>
                  <a:tcPr marL="88487" marR="88487"/>
                </a:tc>
                <a:tc>
                  <a:txBody>
                    <a:bodyPr/>
                    <a:lstStyle/>
                    <a:p>
                      <a:pPr algn="r"/>
                      <a:r>
                        <a:rPr kumimoji="1" lang="en-US" altLang="ja-JP" dirty="0" smtClean="0">
                          <a:solidFill>
                            <a:srgbClr val="FF0000"/>
                          </a:solidFill>
                        </a:rPr>
                        <a:t>52.4%</a:t>
                      </a:r>
                      <a:endParaRPr kumimoji="1" lang="ja-JP" altLang="en-US" dirty="0">
                        <a:solidFill>
                          <a:srgbClr val="FF0000"/>
                        </a:solidFill>
                      </a:endParaRPr>
                    </a:p>
                  </a:txBody>
                  <a:tcPr marL="88487" marR="88487"/>
                </a:tc>
                <a:tc>
                  <a:txBody>
                    <a:bodyPr/>
                    <a:lstStyle/>
                    <a:p>
                      <a:pPr algn="r"/>
                      <a:r>
                        <a:rPr kumimoji="1" lang="en-US" altLang="ja-JP" dirty="0" smtClean="0">
                          <a:solidFill>
                            <a:srgbClr val="FF0000"/>
                          </a:solidFill>
                        </a:rPr>
                        <a:t>75.5%</a:t>
                      </a:r>
                      <a:endParaRPr kumimoji="1" lang="ja-JP" altLang="en-US" dirty="0">
                        <a:solidFill>
                          <a:srgbClr val="FF0000"/>
                        </a:solidFill>
                      </a:endParaRPr>
                    </a:p>
                  </a:txBody>
                  <a:tcPr marL="88487" marR="88487"/>
                </a:tc>
              </a:tr>
            </a:tbl>
          </a:graphicData>
        </a:graphic>
      </p:graphicFrame>
      <p:sp>
        <p:nvSpPr>
          <p:cNvPr id="9" name="テキスト ボックス 8"/>
          <p:cNvSpPr txBox="1"/>
          <p:nvPr/>
        </p:nvSpPr>
        <p:spPr>
          <a:xfrm>
            <a:off x="324399" y="1796916"/>
            <a:ext cx="3312368" cy="369332"/>
          </a:xfrm>
          <a:prstGeom prst="rect">
            <a:avLst/>
          </a:prstGeom>
          <a:noFill/>
        </p:spPr>
        <p:txBody>
          <a:bodyPr wrap="square" rtlCol="0">
            <a:spAutoFit/>
          </a:bodyPr>
          <a:lstStyle/>
          <a:p>
            <a:r>
              <a:rPr lang="ja-JP" altLang="en-US" b="1" dirty="0" smtClean="0"/>
              <a:t>・集約の困難なクローン</a:t>
            </a:r>
            <a:endParaRPr kumimoji="1" lang="ja-JP" altLang="en-US" b="1" dirty="0"/>
          </a:p>
        </p:txBody>
      </p:sp>
    </p:spTree>
    <p:extLst>
      <p:ext uri="{BB962C8B-B14F-4D97-AF65-F5344CB8AC3E}">
        <p14:creationId xmlns:p14="http://schemas.microsoft.com/office/powerpoint/2010/main" val="1077770922"/>
      </p:ext>
    </p:extLst>
  </p:cSld>
  <p:clrMapOvr>
    <a:masterClrMapping/>
  </p:clrMapOvr>
  <p:transition spd="slow"/>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考察</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37</a:t>
            </a:fld>
            <a:endParaRPr kumimoji="1" lang="ja-JP" altLang="en-US"/>
          </a:p>
        </p:txBody>
      </p:sp>
      <p:sp>
        <p:nvSpPr>
          <p:cNvPr id="4" name="コンテンツ プレースホルダ 3"/>
          <p:cNvSpPr>
            <a:spLocks noGrp="1"/>
          </p:cNvSpPr>
          <p:nvPr>
            <p:ph sz="quarter" idx="1"/>
          </p:nvPr>
        </p:nvSpPr>
        <p:spPr/>
        <p:txBody>
          <a:bodyPr/>
          <a:lstStyle/>
          <a:p>
            <a:r>
              <a:rPr lang="ja-JP" altLang="en-US" dirty="0" smtClean="0"/>
              <a:t>集約が期待されるクローンを全体の</a:t>
            </a:r>
            <a:r>
              <a:rPr lang="en-US" altLang="ja-JP" dirty="0" smtClean="0"/>
              <a:t>4</a:t>
            </a:r>
            <a:r>
              <a:rPr lang="ja-JP" altLang="en-US" dirty="0" smtClean="0"/>
              <a:t>分の</a:t>
            </a:r>
            <a:r>
              <a:rPr lang="en-US" altLang="ja-JP" dirty="0" smtClean="0"/>
              <a:t>1</a:t>
            </a:r>
            <a:r>
              <a:rPr lang="ja-JP" altLang="en-US" dirty="0" smtClean="0"/>
              <a:t>に絞り込めた</a:t>
            </a:r>
            <a:endParaRPr lang="en-US" altLang="ja-JP" dirty="0" smtClean="0"/>
          </a:p>
          <a:p>
            <a:pPr lvl="1"/>
            <a:r>
              <a:rPr lang="ja-JP" altLang="en-US" dirty="0" smtClean="0"/>
              <a:t>コードを再利用する際に</a:t>
            </a:r>
            <a:r>
              <a:rPr lang="en-US" altLang="ja-JP" dirty="0" smtClean="0"/>
              <a:t>,</a:t>
            </a:r>
            <a:r>
              <a:rPr lang="ja-JP" altLang="en-US" dirty="0" smtClean="0"/>
              <a:t>多くの場合何らかの変更が加えられる</a:t>
            </a:r>
            <a:endParaRPr lang="en-US" altLang="ja-JP" dirty="0" smtClean="0"/>
          </a:p>
          <a:p>
            <a:pPr lvl="1"/>
            <a:r>
              <a:rPr lang="ja-JP" altLang="en-US" dirty="0" smtClean="0"/>
              <a:t>今回の分析ツールを用いて</a:t>
            </a:r>
            <a:r>
              <a:rPr lang="en-US" altLang="ja-JP" dirty="0" smtClean="0"/>
              <a:t>,</a:t>
            </a:r>
            <a:r>
              <a:rPr lang="ja-JP" altLang="en-US" dirty="0" smtClean="0"/>
              <a:t>リファクタリング候補を効果的に抽出できる</a:t>
            </a:r>
            <a:endParaRPr lang="en-US" altLang="ja-JP" dirty="0" smtClean="0"/>
          </a:p>
          <a:p>
            <a:r>
              <a:rPr lang="ja-JP" altLang="en-US" dirty="0" smtClean="0"/>
              <a:t>また</a:t>
            </a:r>
            <a:r>
              <a:rPr lang="en-US" altLang="ja-JP" dirty="0" smtClean="0"/>
              <a:t>,</a:t>
            </a:r>
            <a:r>
              <a:rPr lang="ja-JP" altLang="en-US" dirty="0" smtClean="0"/>
              <a:t>手続き名や</a:t>
            </a:r>
            <a:r>
              <a:rPr lang="ja-JP" altLang="en-US" dirty="0"/>
              <a:t>型</a:t>
            </a:r>
            <a:r>
              <a:rPr lang="ja-JP" altLang="en-US" dirty="0" smtClean="0"/>
              <a:t>名の異なるクローンも</a:t>
            </a:r>
            <a:r>
              <a:rPr lang="en-US" altLang="ja-JP" dirty="0" smtClean="0"/>
              <a:t>,</a:t>
            </a:r>
            <a:r>
              <a:rPr lang="ja-JP" altLang="en-US" dirty="0" smtClean="0"/>
              <a:t>その</a:t>
            </a:r>
            <a:r>
              <a:rPr lang="en-US" altLang="ja-JP" dirty="0" smtClean="0"/>
              <a:t>4</a:t>
            </a:r>
            <a:r>
              <a:rPr lang="ja-JP" altLang="en-US" dirty="0" smtClean="0"/>
              <a:t>分の</a:t>
            </a:r>
            <a:r>
              <a:rPr lang="en-US" altLang="ja-JP" dirty="0" smtClean="0"/>
              <a:t>3</a:t>
            </a:r>
            <a:r>
              <a:rPr lang="ja-JP" altLang="en-US" dirty="0" err="1" smtClean="0"/>
              <a:t>は識</a:t>
            </a:r>
            <a:r>
              <a:rPr lang="ja-JP" altLang="en-US" dirty="0" smtClean="0"/>
              <a:t>別子が</a:t>
            </a:r>
            <a:r>
              <a:rPr lang="en-US" altLang="ja-JP" dirty="0" smtClean="0"/>
              <a:t>1</a:t>
            </a:r>
            <a:r>
              <a:rPr lang="ja-JP" altLang="en-US" dirty="0" smtClean="0"/>
              <a:t>対</a:t>
            </a:r>
            <a:r>
              <a:rPr lang="en-US" altLang="ja-JP" dirty="0" smtClean="0"/>
              <a:t>1</a:t>
            </a:r>
            <a:r>
              <a:rPr lang="ja-JP" altLang="en-US" dirty="0" smtClean="0"/>
              <a:t>対応のクローンであった</a:t>
            </a:r>
            <a:endParaRPr lang="en-US" altLang="ja-JP" dirty="0" smtClean="0"/>
          </a:p>
          <a:p>
            <a:pPr lvl="1"/>
            <a:r>
              <a:rPr lang="ja-JP" altLang="en-US" dirty="0" smtClean="0"/>
              <a:t>違いを吸収する手法を確立できれば</a:t>
            </a:r>
            <a:r>
              <a:rPr lang="en-US" altLang="ja-JP" dirty="0" smtClean="0"/>
              <a:t>,</a:t>
            </a:r>
            <a:r>
              <a:rPr lang="ja-JP" altLang="en-US" dirty="0" smtClean="0"/>
              <a:t>多くのクローンをリファクタリングすることができる</a:t>
            </a:r>
            <a:endParaRPr lang="en-US" altLang="ja-JP" dirty="0" smtClean="0"/>
          </a:p>
          <a:p>
            <a:pPr lvl="1"/>
            <a:endParaRPr lang="en-US" altLang="ja-JP" dirty="0" smtClean="0"/>
          </a:p>
          <a:p>
            <a:pPr marL="0" indent="0">
              <a:buNone/>
            </a:pPr>
            <a:endParaRPr lang="en-US" altLang="ja-JP" dirty="0" smtClean="0"/>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まとめと今後の課題</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38</a:t>
            </a:fld>
            <a:endParaRPr kumimoji="1" lang="ja-JP" altLang="en-US"/>
          </a:p>
        </p:txBody>
      </p:sp>
      <p:sp>
        <p:nvSpPr>
          <p:cNvPr id="4" name="コンテンツ プレースホルダ 3"/>
          <p:cNvSpPr>
            <a:spLocks noGrp="1"/>
          </p:cNvSpPr>
          <p:nvPr>
            <p:ph sz="quarter" idx="1"/>
          </p:nvPr>
        </p:nvSpPr>
        <p:spPr/>
        <p:txBody>
          <a:bodyPr/>
          <a:lstStyle/>
          <a:p>
            <a:r>
              <a:rPr lang="ja-JP" altLang="en-US" dirty="0" smtClean="0"/>
              <a:t>識別子の対応という観点から</a:t>
            </a:r>
            <a:r>
              <a:rPr kumimoji="1" lang="ja-JP" altLang="en-US" dirty="0" smtClean="0"/>
              <a:t>リファクタリング候補を抽出した</a:t>
            </a:r>
            <a:endParaRPr kumimoji="1" lang="en-US" altLang="ja-JP" dirty="0" smtClean="0"/>
          </a:p>
          <a:p>
            <a:r>
              <a:rPr kumimoji="1" lang="ja-JP" altLang="en-US" dirty="0" smtClean="0"/>
              <a:t>集約の期待されるクローンは全体の</a:t>
            </a:r>
            <a:r>
              <a:rPr kumimoji="1" lang="en-US" altLang="ja-JP" dirty="0" smtClean="0"/>
              <a:t>4</a:t>
            </a:r>
            <a:r>
              <a:rPr kumimoji="1" lang="ja-JP" altLang="en-US" dirty="0" smtClean="0"/>
              <a:t>分の</a:t>
            </a:r>
            <a:r>
              <a:rPr kumimoji="1" lang="en-US" altLang="ja-JP" dirty="0" smtClean="0"/>
              <a:t>1</a:t>
            </a:r>
            <a:r>
              <a:rPr kumimoji="1" lang="ja-JP" altLang="en-US" dirty="0" smtClean="0"/>
              <a:t>程度であった</a:t>
            </a:r>
            <a:endParaRPr kumimoji="1" lang="en-US" altLang="ja-JP" dirty="0" smtClean="0"/>
          </a:p>
          <a:p>
            <a:pPr>
              <a:buNone/>
            </a:pPr>
            <a:endParaRPr kumimoji="1" lang="en-US" altLang="ja-JP" dirty="0" smtClean="0"/>
          </a:p>
          <a:p>
            <a:endParaRPr lang="en-US" altLang="ja-JP" dirty="0" smtClean="0"/>
          </a:p>
          <a:p>
            <a:r>
              <a:rPr kumimoji="1" lang="ja-JP" altLang="en-US" dirty="0" smtClean="0"/>
              <a:t>これらの候補が実際にどの程度リファクタリングできるか，またすべきであるかを</a:t>
            </a:r>
            <a:r>
              <a:rPr kumimoji="1" lang="ja-JP" altLang="en-US" dirty="0" smtClean="0"/>
              <a:t>調査</a:t>
            </a:r>
            <a:r>
              <a:rPr lang="ja-JP" altLang="en-US" dirty="0"/>
              <a:t>したい</a:t>
            </a:r>
            <a:endParaRPr kumimoji="1" lang="en-US" altLang="ja-JP"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スライド番号プレースホルダー 2"/>
          <p:cNvSpPr>
            <a:spLocks noGrp="1"/>
          </p:cNvSpPr>
          <p:nvPr>
            <p:ph type="sldNum" sz="quarter" idx="12"/>
          </p:nvPr>
        </p:nvSpPr>
        <p:spPr/>
        <p:txBody>
          <a:bodyPr/>
          <a:lstStyle/>
          <a:p>
            <a:fld id="{F81A0F36-08C2-48D1-B66F-990A663397CD}" type="slidenum">
              <a:rPr kumimoji="1" lang="ja-JP" altLang="en-US" smtClean="0"/>
              <a:pPr/>
              <a:t>39</a:t>
            </a:fld>
            <a:endParaRPr kumimoji="1" lang="ja-JP" altLang="en-US"/>
          </a:p>
        </p:txBody>
      </p:sp>
      <p:sp>
        <p:nvSpPr>
          <p:cNvPr id="4" name="コンテンツ プレースホルダー 3"/>
          <p:cNvSpPr>
            <a:spLocks noGrp="1"/>
          </p:cNvSpPr>
          <p:nvPr>
            <p:ph sz="quarter" idx="1"/>
          </p:nvPr>
        </p:nvSpPr>
        <p:spPr/>
        <p:txBody>
          <a:bodyPr/>
          <a:lstStyle/>
          <a:p>
            <a:pPr>
              <a:buFont typeface="Wingdings" pitchFamily="2" charset="2"/>
              <a:buChar char="Ø"/>
            </a:pPr>
            <a:r>
              <a:rPr lang="ja-JP" altLang="en-US" dirty="0" smtClean="0"/>
              <a:t>コードクローンのリファクタリングがどの程度適用できるのかを確認するために</a:t>
            </a:r>
            <a:r>
              <a:rPr lang="en-US" altLang="ja-JP" dirty="0" smtClean="0"/>
              <a:t>,</a:t>
            </a:r>
            <a:r>
              <a:rPr lang="ja-JP" altLang="en-US" dirty="0" smtClean="0"/>
              <a:t>集約が容易なクローン，集約が困難なクローンの割合を調べた</a:t>
            </a:r>
            <a:endParaRPr lang="en-US" altLang="ja-JP" dirty="0" smtClean="0"/>
          </a:p>
          <a:p>
            <a:pPr>
              <a:buFont typeface="Wingdings" pitchFamily="2" charset="2"/>
              <a:buChar char="Ø"/>
            </a:pPr>
            <a:r>
              <a:rPr lang="ja-JP" altLang="en-US" dirty="0" smtClean="0"/>
              <a:t>クローンになっているコード片の間で識別子を比較し，識別子名の変更状況を調査した</a:t>
            </a:r>
            <a:endParaRPr lang="en-US" altLang="ja-JP" dirty="0" smtClean="0"/>
          </a:p>
          <a:p>
            <a:r>
              <a:rPr kumimoji="1" lang="ja-JP" altLang="en-US" dirty="0" smtClean="0"/>
              <a:t>実験</a:t>
            </a:r>
            <a:r>
              <a:rPr kumimoji="1" lang="ja-JP" altLang="en-US" dirty="0"/>
              <a:t>の</a:t>
            </a:r>
            <a:r>
              <a:rPr kumimoji="1" lang="ja-JP" altLang="en-US" dirty="0" smtClean="0"/>
              <a:t>結果</a:t>
            </a:r>
            <a:r>
              <a:rPr kumimoji="1" lang="en-US" altLang="ja-JP" dirty="0" smtClean="0"/>
              <a:t>,</a:t>
            </a:r>
            <a:r>
              <a:rPr kumimoji="1" lang="ja-JP" altLang="en-US" dirty="0" smtClean="0"/>
              <a:t>約</a:t>
            </a:r>
            <a:r>
              <a:rPr kumimoji="1" lang="en-US" altLang="ja-JP" dirty="0" smtClean="0"/>
              <a:t>4</a:t>
            </a:r>
            <a:r>
              <a:rPr kumimoji="1" lang="ja-JP" altLang="en-US" dirty="0" smtClean="0"/>
              <a:t>分の</a:t>
            </a:r>
            <a:r>
              <a:rPr kumimoji="1" lang="en-US" altLang="ja-JP" dirty="0" smtClean="0"/>
              <a:t>1</a:t>
            </a:r>
            <a:r>
              <a:rPr kumimoji="1" lang="ja-JP" altLang="en-US" dirty="0" smtClean="0"/>
              <a:t>のクローンで</a:t>
            </a:r>
            <a:r>
              <a:rPr kumimoji="1" lang="ja-JP" altLang="en-US" smtClean="0"/>
              <a:t>集約が</a:t>
            </a:r>
            <a:r>
              <a:rPr lang="ja-JP" altLang="en-US" smtClean="0"/>
              <a:t>期待できる</a:t>
            </a:r>
            <a:r>
              <a:rPr kumimoji="1" lang="ja-JP" altLang="en-US" smtClean="0"/>
              <a:t>こと</a:t>
            </a:r>
            <a:r>
              <a:rPr kumimoji="1" lang="ja-JP" altLang="en-US" dirty="0" smtClean="0"/>
              <a:t>がわかった</a:t>
            </a:r>
            <a:endParaRPr kumimoji="1" lang="ja-JP" altLang="en-US" dirty="0"/>
          </a:p>
        </p:txBody>
      </p:sp>
    </p:spTree>
    <p:extLst>
      <p:ext uri="{BB962C8B-B14F-4D97-AF65-F5344CB8AC3E}">
        <p14:creationId xmlns:p14="http://schemas.microsoft.com/office/powerpoint/2010/main" val="2813351781"/>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171400"/>
            <a:ext cx="8229600" cy="990600"/>
          </a:xfrm>
        </p:spPr>
        <p:txBody>
          <a:bodyPr/>
          <a:lstStyle/>
          <a:p>
            <a:r>
              <a:rPr kumimoji="1" lang="ja-JP" altLang="en-US" dirty="0" smtClean="0"/>
              <a:t>コードクローンとは</a:t>
            </a:r>
            <a:r>
              <a:rPr kumimoji="1" lang="en-US" altLang="ja-JP" dirty="0" smtClean="0"/>
              <a:t>(2)</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4</a:t>
            </a:fld>
            <a:endParaRPr kumimoji="1" lang="ja-JP" altLang="en-US"/>
          </a:p>
        </p:txBody>
      </p:sp>
      <p:sp>
        <p:nvSpPr>
          <p:cNvPr id="4" name="コンテンツ プレースホルダ 3"/>
          <p:cNvSpPr>
            <a:spLocks noGrp="1"/>
          </p:cNvSpPr>
          <p:nvPr>
            <p:ph sz="quarter" idx="1"/>
          </p:nvPr>
        </p:nvSpPr>
        <p:spPr>
          <a:xfrm>
            <a:off x="467544" y="1124744"/>
            <a:ext cx="8229600" cy="4937760"/>
          </a:xfrm>
        </p:spPr>
        <p:txBody>
          <a:bodyPr>
            <a:normAutofit/>
          </a:bodyPr>
          <a:lstStyle/>
          <a:p>
            <a:r>
              <a:rPr kumimoji="1" lang="ja-JP" altLang="en-US" dirty="0" smtClean="0"/>
              <a:t>コードクローンは</a:t>
            </a:r>
            <a:r>
              <a:rPr kumimoji="1" lang="en-US" altLang="ja-JP" dirty="0" smtClean="0"/>
              <a:t>3</a:t>
            </a:r>
            <a:r>
              <a:rPr kumimoji="1" lang="ja-JP" altLang="en-US" dirty="0" err="1" smtClean="0"/>
              <a:t>つの</a:t>
            </a:r>
            <a:r>
              <a:rPr kumimoji="1" lang="ja-JP" altLang="en-US" dirty="0" smtClean="0"/>
              <a:t>タイプに分けられる</a:t>
            </a:r>
            <a:endParaRPr kumimoji="1" lang="en-US" altLang="ja-JP" dirty="0" smtClean="0"/>
          </a:p>
          <a:p>
            <a:pPr lvl="1"/>
            <a:r>
              <a:rPr lang="ja-JP" altLang="en-US" dirty="0" smtClean="0"/>
              <a:t>タイプ</a:t>
            </a:r>
            <a:r>
              <a:rPr lang="en-US" altLang="ja-JP" dirty="0" smtClean="0"/>
              <a:t>1</a:t>
            </a:r>
            <a:r>
              <a:rPr lang="ja-JP" altLang="en-US" dirty="0" smtClean="0"/>
              <a:t>：空白、改行などを除き同一のもの</a:t>
            </a:r>
            <a:endParaRPr lang="en-US" altLang="ja-JP" dirty="0" smtClean="0"/>
          </a:p>
          <a:p>
            <a:pPr lvl="1"/>
            <a:r>
              <a:rPr kumimoji="1" lang="ja-JP" altLang="en-US" dirty="0" smtClean="0"/>
              <a:t>タイプ</a:t>
            </a:r>
            <a:r>
              <a:rPr kumimoji="1" lang="en-US" altLang="ja-JP" dirty="0" smtClean="0"/>
              <a:t>2</a:t>
            </a:r>
            <a:r>
              <a:rPr kumimoji="1" lang="ja-JP" altLang="en-US" dirty="0" smtClean="0"/>
              <a:t>：変数名や型名など識別子名が</a:t>
            </a:r>
            <a:r>
              <a:rPr lang="ja-JP" altLang="en-US" dirty="0" smtClean="0"/>
              <a:t>異なる</a:t>
            </a:r>
            <a:r>
              <a:rPr kumimoji="1" lang="ja-JP" altLang="en-US" dirty="0" smtClean="0"/>
              <a:t>もの</a:t>
            </a:r>
            <a:endParaRPr kumimoji="1" lang="en-US" altLang="ja-JP" dirty="0" smtClean="0"/>
          </a:p>
          <a:p>
            <a:pPr lvl="1"/>
            <a:r>
              <a:rPr lang="ja-JP" altLang="en-US" dirty="0" smtClean="0"/>
              <a:t>タイプ</a:t>
            </a:r>
            <a:r>
              <a:rPr lang="en-US" altLang="ja-JP" dirty="0" smtClean="0"/>
              <a:t>3</a:t>
            </a:r>
            <a:r>
              <a:rPr lang="ja-JP" altLang="en-US" dirty="0" smtClean="0"/>
              <a:t>：一部に文の挿入や削除が行われたもの</a:t>
            </a:r>
            <a:endParaRPr lang="en-US" altLang="ja-JP" dirty="0" smtClean="0"/>
          </a:p>
          <a:p>
            <a:endParaRPr kumimoji="1" lang="en-US" altLang="ja-JP" dirty="0" smtClean="0"/>
          </a:p>
          <a:p>
            <a:pPr>
              <a:buNone/>
            </a:pPr>
            <a:endParaRPr lang="en-US" altLang="ja-JP" dirty="0" smtClean="0"/>
          </a:p>
        </p:txBody>
      </p:sp>
      <p:sp>
        <p:nvSpPr>
          <p:cNvPr id="5" name="メモ 4"/>
          <p:cNvSpPr/>
          <p:nvPr/>
        </p:nvSpPr>
        <p:spPr>
          <a:xfrm>
            <a:off x="827584" y="4005064"/>
            <a:ext cx="2232248" cy="100811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400" dirty="0" smtClean="0">
                <a:solidFill>
                  <a:schemeClr val="tx1"/>
                </a:solidFill>
              </a:rPr>
              <a:t>x = y + z;</a:t>
            </a:r>
          </a:p>
          <a:p>
            <a:r>
              <a:rPr lang="en-US" altLang="ja-JP" sz="1400" dirty="0" smtClean="0">
                <a:solidFill>
                  <a:schemeClr val="tx1"/>
                </a:solidFill>
              </a:rPr>
              <a:t>if(x &gt;=0)</a:t>
            </a:r>
            <a:endParaRPr kumimoji="1" lang="en-US" altLang="ja-JP" sz="1400" dirty="0" smtClean="0">
              <a:solidFill>
                <a:schemeClr val="tx1"/>
              </a:solidFill>
            </a:endParaRPr>
          </a:p>
          <a:p>
            <a:r>
              <a:rPr kumimoji="1" lang="en-US" altLang="ja-JP" sz="1400" dirty="0" smtClean="0">
                <a:solidFill>
                  <a:schemeClr val="tx1"/>
                </a:solidFill>
              </a:rPr>
              <a:t>a = </a:t>
            </a:r>
            <a:r>
              <a:rPr kumimoji="1" lang="en-US" altLang="ja-JP" sz="1400" dirty="0" err="1" smtClean="0">
                <a:solidFill>
                  <a:schemeClr val="tx1"/>
                </a:solidFill>
              </a:rPr>
              <a:t>getValue</a:t>
            </a:r>
            <a:r>
              <a:rPr kumimoji="1" lang="en-US" altLang="ja-JP" sz="1400" dirty="0" smtClean="0">
                <a:solidFill>
                  <a:schemeClr val="tx1"/>
                </a:solidFill>
              </a:rPr>
              <a:t>(x);</a:t>
            </a:r>
          </a:p>
          <a:p>
            <a:r>
              <a:rPr lang="en-US" altLang="ja-JP" sz="1400" dirty="0" smtClean="0">
                <a:solidFill>
                  <a:schemeClr val="tx1"/>
                </a:solidFill>
              </a:rPr>
              <a:t>…</a:t>
            </a:r>
            <a:endParaRPr kumimoji="1" lang="ja-JP" altLang="en-US" sz="1400" dirty="0">
              <a:solidFill>
                <a:schemeClr val="tx1"/>
              </a:solidFill>
            </a:endParaRPr>
          </a:p>
        </p:txBody>
      </p:sp>
      <p:sp>
        <p:nvSpPr>
          <p:cNvPr id="13" name="メモ 12"/>
          <p:cNvSpPr/>
          <p:nvPr/>
        </p:nvSpPr>
        <p:spPr>
          <a:xfrm>
            <a:off x="4283968" y="2924944"/>
            <a:ext cx="2304256" cy="100811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400" dirty="0" smtClean="0">
                <a:solidFill>
                  <a:schemeClr val="tx1"/>
                </a:solidFill>
              </a:rPr>
              <a:t>x = y + z;</a:t>
            </a:r>
          </a:p>
          <a:p>
            <a:r>
              <a:rPr lang="en-US" altLang="ja-JP" sz="1400" dirty="0" smtClean="0">
                <a:solidFill>
                  <a:schemeClr val="tx1"/>
                </a:solidFill>
              </a:rPr>
              <a:t>if(x &gt;=0)</a:t>
            </a:r>
            <a:endParaRPr kumimoji="1" lang="en-US" altLang="ja-JP" sz="1400" dirty="0" smtClean="0">
              <a:solidFill>
                <a:schemeClr val="tx1"/>
              </a:solidFill>
            </a:endParaRPr>
          </a:p>
          <a:p>
            <a:r>
              <a:rPr kumimoji="1" lang="en-US" altLang="ja-JP" sz="1400" dirty="0" smtClean="0">
                <a:solidFill>
                  <a:schemeClr val="tx1"/>
                </a:solidFill>
              </a:rPr>
              <a:t>a = </a:t>
            </a:r>
            <a:r>
              <a:rPr kumimoji="1" lang="en-US" altLang="ja-JP" sz="1400" dirty="0" err="1" smtClean="0">
                <a:solidFill>
                  <a:schemeClr val="tx1"/>
                </a:solidFill>
              </a:rPr>
              <a:t>getValue</a:t>
            </a:r>
            <a:r>
              <a:rPr kumimoji="1" lang="en-US" altLang="ja-JP" sz="1400" dirty="0" smtClean="0">
                <a:solidFill>
                  <a:schemeClr val="tx1"/>
                </a:solidFill>
              </a:rPr>
              <a:t>(x);</a:t>
            </a:r>
          </a:p>
          <a:p>
            <a:r>
              <a:rPr lang="en-US" altLang="ja-JP" sz="1400" dirty="0" smtClean="0">
                <a:solidFill>
                  <a:schemeClr val="tx1"/>
                </a:solidFill>
              </a:rPr>
              <a:t>…</a:t>
            </a:r>
            <a:endParaRPr kumimoji="1" lang="ja-JP" altLang="en-US" sz="1400" dirty="0">
              <a:solidFill>
                <a:schemeClr val="tx1"/>
              </a:solidFill>
            </a:endParaRPr>
          </a:p>
        </p:txBody>
      </p:sp>
      <p:sp>
        <p:nvSpPr>
          <p:cNvPr id="14" name="メモ 13"/>
          <p:cNvSpPr/>
          <p:nvPr/>
        </p:nvSpPr>
        <p:spPr>
          <a:xfrm>
            <a:off x="4283968" y="4005064"/>
            <a:ext cx="2304256" cy="100811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dirty="0" smtClean="0">
                <a:solidFill>
                  <a:srgbClr val="FF0000"/>
                </a:solidFill>
              </a:rPr>
              <a:t>k</a:t>
            </a:r>
            <a:r>
              <a:rPr kumimoji="1" lang="en-US" altLang="ja-JP" sz="1400" dirty="0" smtClean="0">
                <a:solidFill>
                  <a:schemeClr val="tx1"/>
                </a:solidFill>
              </a:rPr>
              <a:t> = y + z;</a:t>
            </a:r>
          </a:p>
          <a:p>
            <a:r>
              <a:rPr lang="en-US" altLang="ja-JP" sz="1400" dirty="0" smtClean="0">
                <a:solidFill>
                  <a:schemeClr val="tx1"/>
                </a:solidFill>
              </a:rPr>
              <a:t>if(</a:t>
            </a:r>
            <a:r>
              <a:rPr lang="en-US" altLang="ja-JP" sz="1400" dirty="0" smtClean="0">
                <a:solidFill>
                  <a:srgbClr val="FF0000"/>
                </a:solidFill>
              </a:rPr>
              <a:t>k</a:t>
            </a:r>
            <a:r>
              <a:rPr lang="en-US" altLang="ja-JP" sz="1400" dirty="0" smtClean="0">
                <a:solidFill>
                  <a:schemeClr val="tx1"/>
                </a:solidFill>
              </a:rPr>
              <a:t> &gt;=0)</a:t>
            </a:r>
            <a:endParaRPr kumimoji="1" lang="en-US" altLang="ja-JP" sz="1400" dirty="0" smtClean="0">
              <a:solidFill>
                <a:schemeClr val="tx1"/>
              </a:solidFill>
            </a:endParaRPr>
          </a:p>
          <a:p>
            <a:r>
              <a:rPr kumimoji="1" lang="en-US" altLang="ja-JP" sz="1400" dirty="0" smtClean="0">
                <a:solidFill>
                  <a:schemeClr val="tx1"/>
                </a:solidFill>
              </a:rPr>
              <a:t>a = </a:t>
            </a:r>
            <a:r>
              <a:rPr kumimoji="1" lang="en-US" altLang="ja-JP" sz="1400" dirty="0" err="1" smtClean="0">
                <a:solidFill>
                  <a:schemeClr val="tx1"/>
                </a:solidFill>
              </a:rPr>
              <a:t>getValue</a:t>
            </a:r>
            <a:r>
              <a:rPr kumimoji="1" lang="en-US" altLang="ja-JP" sz="1400" dirty="0" smtClean="0">
                <a:solidFill>
                  <a:schemeClr val="tx1"/>
                </a:solidFill>
              </a:rPr>
              <a:t>(</a:t>
            </a:r>
            <a:r>
              <a:rPr kumimoji="1" lang="en-US" altLang="ja-JP" sz="1400" dirty="0" smtClean="0">
                <a:solidFill>
                  <a:srgbClr val="FF0000"/>
                </a:solidFill>
              </a:rPr>
              <a:t>k</a:t>
            </a:r>
            <a:r>
              <a:rPr kumimoji="1" lang="en-US" altLang="ja-JP" sz="1400" dirty="0" smtClean="0">
                <a:solidFill>
                  <a:schemeClr val="tx1"/>
                </a:solidFill>
              </a:rPr>
              <a:t>);</a:t>
            </a:r>
          </a:p>
          <a:p>
            <a:r>
              <a:rPr lang="en-US" altLang="ja-JP" sz="1400" dirty="0" smtClean="0">
                <a:solidFill>
                  <a:schemeClr val="tx1"/>
                </a:solidFill>
              </a:rPr>
              <a:t>…</a:t>
            </a:r>
            <a:endParaRPr kumimoji="1" lang="ja-JP" altLang="en-US" sz="1400" dirty="0">
              <a:solidFill>
                <a:schemeClr val="tx1"/>
              </a:solidFill>
            </a:endParaRPr>
          </a:p>
        </p:txBody>
      </p:sp>
      <p:sp>
        <p:nvSpPr>
          <p:cNvPr id="15" name="メモ 14"/>
          <p:cNvSpPr/>
          <p:nvPr/>
        </p:nvSpPr>
        <p:spPr>
          <a:xfrm>
            <a:off x="4283968" y="5157192"/>
            <a:ext cx="2304256" cy="100811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400" dirty="0" smtClean="0">
                <a:solidFill>
                  <a:schemeClr val="tx1"/>
                </a:solidFill>
              </a:rPr>
              <a:t>x = y + z;</a:t>
            </a:r>
          </a:p>
          <a:p>
            <a:r>
              <a:rPr lang="en-US" altLang="ja-JP" sz="1400" dirty="0" err="1" smtClean="0">
                <a:solidFill>
                  <a:srgbClr val="FF0000"/>
                </a:solidFill>
              </a:rPr>
              <a:t>System.out.println</a:t>
            </a:r>
            <a:r>
              <a:rPr lang="en-US" altLang="ja-JP" sz="1400" dirty="0" smtClean="0">
                <a:solidFill>
                  <a:srgbClr val="FF0000"/>
                </a:solidFill>
              </a:rPr>
              <a:t>(x);</a:t>
            </a:r>
            <a:endParaRPr kumimoji="1" lang="en-US" altLang="ja-JP" sz="1400" dirty="0" smtClean="0">
              <a:solidFill>
                <a:srgbClr val="FF0000"/>
              </a:solidFill>
            </a:endParaRPr>
          </a:p>
          <a:p>
            <a:r>
              <a:rPr lang="en-US" altLang="ja-JP" sz="1400" dirty="0" smtClean="0">
                <a:solidFill>
                  <a:schemeClr val="tx1"/>
                </a:solidFill>
              </a:rPr>
              <a:t>if(x &gt;=0)</a:t>
            </a:r>
            <a:endParaRPr kumimoji="1" lang="en-US" altLang="ja-JP" sz="1400" dirty="0" smtClean="0">
              <a:solidFill>
                <a:schemeClr val="tx1"/>
              </a:solidFill>
            </a:endParaRPr>
          </a:p>
          <a:p>
            <a:r>
              <a:rPr kumimoji="1" lang="en-US" altLang="ja-JP" sz="1400" dirty="0" smtClean="0">
                <a:solidFill>
                  <a:schemeClr val="tx1"/>
                </a:solidFill>
              </a:rPr>
              <a:t>a = </a:t>
            </a:r>
            <a:r>
              <a:rPr kumimoji="1" lang="en-US" altLang="ja-JP" sz="1400" dirty="0" err="1" smtClean="0">
                <a:solidFill>
                  <a:schemeClr val="tx1"/>
                </a:solidFill>
              </a:rPr>
              <a:t>getValue</a:t>
            </a:r>
            <a:r>
              <a:rPr kumimoji="1" lang="en-US" altLang="ja-JP" sz="1400" dirty="0" smtClean="0">
                <a:solidFill>
                  <a:schemeClr val="tx1"/>
                </a:solidFill>
              </a:rPr>
              <a:t>(x);</a:t>
            </a:r>
            <a:endParaRPr kumimoji="1" lang="ja-JP" altLang="en-US" sz="1400" dirty="0">
              <a:solidFill>
                <a:schemeClr val="tx1"/>
              </a:solidFill>
            </a:endParaRPr>
          </a:p>
        </p:txBody>
      </p:sp>
      <p:cxnSp>
        <p:nvCxnSpPr>
          <p:cNvPr id="23" name="直線矢印コネクタ 22"/>
          <p:cNvCxnSpPr>
            <a:stCxn id="5" idx="3"/>
            <a:endCxn id="13" idx="1"/>
          </p:cNvCxnSpPr>
          <p:nvPr/>
        </p:nvCxnSpPr>
        <p:spPr>
          <a:xfrm flipV="1">
            <a:off x="3059832" y="3429000"/>
            <a:ext cx="1224136" cy="108012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a:stCxn id="5" idx="3"/>
            <a:endCxn id="14" idx="1"/>
          </p:cNvCxnSpPr>
          <p:nvPr/>
        </p:nvCxnSpPr>
        <p:spPr>
          <a:xfrm>
            <a:off x="3059832" y="4509120"/>
            <a:ext cx="1224136"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a:endCxn id="15" idx="1"/>
          </p:cNvCxnSpPr>
          <p:nvPr/>
        </p:nvCxnSpPr>
        <p:spPr>
          <a:xfrm rot="16200000" flipH="1">
            <a:off x="3131840" y="4509120"/>
            <a:ext cx="1152128" cy="115212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30" name="テキスト ボックス 29"/>
          <p:cNvSpPr txBox="1"/>
          <p:nvPr/>
        </p:nvSpPr>
        <p:spPr>
          <a:xfrm>
            <a:off x="6876256" y="3140968"/>
            <a:ext cx="1512168" cy="461665"/>
          </a:xfrm>
          <a:prstGeom prst="rect">
            <a:avLst/>
          </a:prstGeom>
          <a:noFill/>
        </p:spPr>
        <p:txBody>
          <a:bodyPr wrap="square" rtlCol="0">
            <a:spAutoFit/>
          </a:bodyPr>
          <a:lstStyle/>
          <a:p>
            <a:r>
              <a:rPr lang="ja-JP" altLang="en-US" sz="2400" dirty="0" smtClean="0"/>
              <a:t>タイプ</a:t>
            </a:r>
            <a:r>
              <a:rPr lang="en-US" altLang="ja-JP" sz="2400" dirty="0" smtClean="0"/>
              <a:t>1</a:t>
            </a:r>
            <a:endParaRPr kumimoji="1" lang="ja-JP" altLang="en-US" sz="2400" dirty="0"/>
          </a:p>
        </p:txBody>
      </p:sp>
      <p:sp>
        <p:nvSpPr>
          <p:cNvPr id="31" name="テキスト ボックス 30"/>
          <p:cNvSpPr txBox="1"/>
          <p:nvPr/>
        </p:nvSpPr>
        <p:spPr>
          <a:xfrm>
            <a:off x="6876256" y="4221088"/>
            <a:ext cx="1512168" cy="461665"/>
          </a:xfrm>
          <a:prstGeom prst="rect">
            <a:avLst/>
          </a:prstGeom>
          <a:noFill/>
        </p:spPr>
        <p:txBody>
          <a:bodyPr wrap="square" rtlCol="0">
            <a:spAutoFit/>
          </a:bodyPr>
          <a:lstStyle/>
          <a:p>
            <a:r>
              <a:rPr lang="ja-JP" altLang="en-US" sz="2400" dirty="0" smtClean="0"/>
              <a:t>タイプ</a:t>
            </a:r>
            <a:r>
              <a:rPr lang="en-US" altLang="ja-JP" sz="2400" dirty="0" smtClean="0"/>
              <a:t>2</a:t>
            </a:r>
            <a:endParaRPr kumimoji="1" lang="ja-JP" altLang="en-US" sz="2400" dirty="0"/>
          </a:p>
        </p:txBody>
      </p:sp>
      <p:sp>
        <p:nvSpPr>
          <p:cNvPr id="32" name="テキスト ボックス 31"/>
          <p:cNvSpPr txBox="1"/>
          <p:nvPr/>
        </p:nvSpPr>
        <p:spPr>
          <a:xfrm>
            <a:off x="6876256" y="5373216"/>
            <a:ext cx="1512168" cy="461665"/>
          </a:xfrm>
          <a:prstGeom prst="rect">
            <a:avLst/>
          </a:prstGeom>
          <a:noFill/>
        </p:spPr>
        <p:txBody>
          <a:bodyPr wrap="square" rtlCol="0">
            <a:spAutoFit/>
          </a:bodyPr>
          <a:lstStyle/>
          <a:p>
            <a:r>
              <a:rPr lang="ja-JP" altLang="en-US" sz="2400" dirty="0" smtClean="0"/>
              <a:t>タイプ</a:t>
            </a:r>
            <a:r>
              <a:rPr lang="en-US" altLang="ja-JP" sz="2400" dirty="0" smtClean="0"/>
              <a:t>3</a:t>
            </a:r>
            <a:endParaRPr kumimoji="1" lang="ja-JP" altLang="en-US" sz="2400" dirty="0"/>
          </a:p>
        </p:txBody>
      </p:sp>
      <p:sp>
        <p:nvSpPr>
          <p:cNvPr id="16" name="円/楕円 15"/>
          <p:cNvSpPr/>
          <p:nvPr/>
        </p:nvSpPr>
        <p:spPr>
          <a:xfrm>
            <a:off x="6732240" y="2852936"/>
            <a:ext cx="1440160" cy="2160240"/>
          </a:xfrm>
          <a:prstGeom prst="ellipse">
            <a:avLst/>
          </a:prstGeom>
          <a:solidFill>
            <a:schemeClr val="accent1">
              <a:alpha val="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357796455"/>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識別子の分類</a:t>
            </a:r>
            <a:endParaRPr kumimoji="1" lang="ja-JP" altLang="en-US" dirty="0"/>
          </a:p>
        </p:txBody>
      </p:sp>
      <p:sp>
        <p:nvSpPr>
          <p:cNvPr id="3" name="スライド番号プレースホルダー 2"/>
          <p:cNvSpPr>
            <a:spLocks noGrp="1"/>
          </p:cNvSpPr>
          <p:nvPr>
            <p:ph type="sldNum" sz="quarter" idx="12"/>
          </p:nvPr>
        </p:nvSpPr>
        <p:spPr/>
        <p:txBody>
          <a:bodyPr/>
          <a:lstStyle/>
          <a:p>
            <a:fld id="{F81A0F36-08C2-48D1-B66F-990A663397CD}" type="slidenum">
              <a:rPr kumimoji="1" lang="ja-JP" altLang="en-US" smtClean="0"/>
              <a:pPr/>
              <a:t>40</a:t>
            </a:fld>
            <a:endParaRPr kumimoji="1" lang="ja-JP" altLang="en-US"/>
          </a:p>
        </p:txBody>
      </p:sp>
      <p:sp>
        <p:nvSpPr>
          <p:cNvPr id="4" name="コンテンツ プレースホルダー 3"/>
          <p:cNvSpPr>
            <a:spLocks noGrp="1"/>
          </p:cNvSpPr>
          <p:nvPr>
            <p:ph sz="quarter" idx="1"/>
          </p:nvPr>
        </p:nvSpPr>
        <p:spPr/>
        <p:txBody>
          <a:bodyPr/>
          <a:lstStyle/>
          <a:p>
            <a:r>
              <a:rPr kumimoji="1" lang="ja-JP" altLang="en-US" dirty="0" smtClean="0"/>
              <a:t>今回識別子を以下のように分類した。</a:t>
            </a:r>
            <a:endParaRPr kumimoji="1" lang="en-US" altLang="ja-JP" dirty="0" smtClean="0"/>
          </a:p>
          <a:p>
            <a:pPr lvl="1"/>
            <a:r>
              <a:rPr lang="ja-JP" altLang="en-US" dirty="0" smtClean="0"/>
              <a:t>変数</a:t>
            </a:r>
            <a:endParaRPr lang="en-US" altLang="ja-JP" dirty="0" smtClean="0"/>
          </a:p>
          <a:p>
            <a:pPr lvl="1"/>
            <a:r>
              <a:rPr kumimoji="1" lang="ja-JP" altLang="en-US" dirty="0" smtClean="0"/>
              <a:t>メソッド</a:t>
            </a:r>
            <a:endParaRPr kumimoji="1" lang="en-US" altLang="ja-JP" dirty="0" smtClean="0"/>
          </a:p>
          <a:p>
            <a:pPr lvl="1"/>
            <a:r>
              <a:rPr lang="ja-JP" altLang="en-US" dirty="0" smtClean="0"/>
              <a:t>型</a:t>
            </a:r>
            <a:endParaRPr lang="en-US" altLang="ja-JP" dirty="0" smtClean="0"/>
          </a:p>
          <a:p>
            <a:pPr lvl="1"/>
            <a:r>
              <a:rPr kumimoji="1" lang="ja-JP" altLang="en-US" dirty="0" smtClean="0"/>
              <a:t>レシーバ</a:t>
            </a:r>
            <a:endParaRPr kumimoji="1" lang="en-US" altLang="ja-JP" dirty="0" smtClean="0"/>
          </a:p>
          <a:p>
            <a:pPr lvl="1"/>
            <a:r>
              <a:rPr lang="ja-JP" altLang="en-US" dirty="0" smtClean="0"/>
              <a:t>リテラル</a:t>
            </a:r>
            <a:endParaRPr lang="en-US" altLang="ja-JP" dirty="0" smtClean="0"/>
          </a:p>
          <a:p>
            <a:pPr lvl="1"/>
            <a:r>
              <a:rPr kumimoji="1" lang="ja-JP" altLang="en-US" dirty="0"/>
              <a:t>その他</a:t>
            </a:r>
            <a:endParaRPr kumimoji="1" lang="en-US" altLang="ja-JP" dirty="0" smtClean="0"/>
          </a:p>
        </p:txBody>
      </p:sp>
    </p:spTree>
    <p:extLst>
      <p:ext uri="{BB962C8B-B14F-4D97-AF65-F5344CB8AC3E}">
        <p14:creationId xmlns:p14="http://schemas.microsoft.com/office/powerpoint/2010/main" val="3010485777"/>
      </p:ext>
    </p:extLst>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正方形/長方形 5"/>
          <p:cNvSpPr/>
          <p:nvPr/>
        </p:nvSpPr>
        <p:spPr>
          <a:xfrm>
            <a:off x="2550936" y="5230554"/>
            <a:ext cx="3960440" cy="720080"/>
          </a:xfrm>
          <a:prstGeom prst="rect">
            <a:avLst/>
          </a:prstGeom>
          <a:solidFill>
            <a:schemeClr val="accent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dirty="0" smtClean="0"/>
              <a:t>調査結果</a:t>
            </a:r>
            <a:endParaRPr kumimoji="1" lang="ja-JP" altLang="en-US" dirty="0"/>
          </a:p>
        </p:txBody>
      </p:sp>
      <p:sp>
        <p:nvSpPr>
          <p:cNvPr id="3" name="スライド番号プレースホルダー 2"/>
          <p:cNvSpPr>
            <a:spLocks noGrp="1"/>
          </p:cNvSpPr>
          <p:nvPr>
            <p:ph type="sldNum" sz="quarter" idx="12"/>
          </p:nvPr>
        </p:nvSpPr>
        <p:spPr/>
        <p:txBody>
          <a:bodyPr/>
          <a:lstStyle/>
          <a:p>
            <a:fld id="{F81A0F36-08C2-48D1-B66F-990A663397CD}" type="slidenum">
              <a:rPr kumimoji="1" lang="ja-JP" altLang="en-US" smtClean="0"/>
              <a:pPr/>
              <a:t>41</a:t>
            </a:fld>
            <a:endParaRPr kumimoji="1" lang="ja-JP" altLang="en-US"/>
          </a:p>
        </p:txBody>
      </p:sp>
      <p:graphicFrame>
        <p:nvGraphicFramePr>
          <p:cNvPr id="7" name="コンテンツ プレースホルダー 6"/>
          <p:cNvGraphicFramePr>
            <a:graphicFrameLocks noGrp="1"/>
          </p:cNvGraphicFramePr>
          <p:nvPr>
            <p:ph sz="quarter" idx="1"/>
            <p:extLst>
              <p:ext uri="{D42A27DB-BD31-4B8C-83A1-F6EECF244321}">
                <p14:modId xmlns:p14="http://schemas.microsoft.com/office/powerpoint/2010/main" val="1001594542"/>
              </p:ext>
            </p:extLst>
          </p:nvPr>
        </p:nvGraphicFramePr>
        <p:xfrm>
          <a:off x="1547664" y="1196752"/>
          <a:ext cx="6172202" cy="2595880"/>
        </p:xfrm>
        <a:graphic>
          <a:graphicData uri="http://schemas.openxmlformats.org/drawingml/2006/table">
            <a:tbl>
              <a:tblPr firstRow="1" bandRow="1">
                <a:tableStyleId>{5C22544A-7EE6-4342-B048-85BDC9FD1C3A}</a:tableStyleId>
              </a:tblPr>
              <a:tblGrid>
                <a:gridCol w="2520280"/>
                <a:gridCol w="1594522"/>
                <a:gridCol w="2057400"/>
              </a:tblGrid>
              <a:tr h="370840">
                <a:tc>
                  <a:txBody>
                    <a:bodyPr/>
                    <a:lstStyle/>
                    <a:p>
                      <a:r>
                        <a:rPr kumimoji="1" lang="ja-JP" altLang="en-US" dirty="0" smtClean="0"/>
                        <a:t>分類</a:t>
                      </a:r>
                      <a:endParaRPr kumimoji="1" lang="ja-JP" altLang="en-US" dirty="0"/>
                    </a:p>
                  </a:txBody>
                  <a:tcPr marL="88487" marR="88487"/>
                </a:tc>
                <a:tc>
                  <a:txBody>
                    <a:bodyPr/>
                    <a:lstStyle/>
                    <a:p>
                      <a:r>
                        <a:rPr kumimoji="1" lang="ja-JP" altLang="en-US" dirty="0" smtClean="0"/>
                        <a:t>クローン数</a:t>
                      </a:r>
                      <a:endParaRPr kumimoji="1" lang="ja-JP" altLang="en-US" dirty="0"/>
                    </a:p>
                  </a:txBody>
                  <a:tcPr marL="88487" marR="88487"/>
                </a:tc>
                <a:tc>
                  <a:txBody>
                    <a:bodyPr/>
                    <a:lstStyle/>
                    <a:p>
                      <a:r>
                        <a:rPr kumimoji="1" lang="ja-JP" altLang="en-US" dirty="0" smtClean="0"/>
                        <a:t>全体に対する割合</a:t>
                      </a:r>
                      <a:endParaRPr kumimoji="1" lang="ja-JP" altLang="en-US" dirty="0"/>
                    </a:p>
                  </a:txBody>
                  <a:tcPr marL="88487" marR="88487"/>
                </a:tc>
              </a:tr>
              <a:tr h="370840">
                <a:tc>
                  <a:txBody>
                    <a:bodyPr/>
                    <a:lstStyle/>
                    <a:p>
                      <a:r>
                        <a:rPr kumimoji="1" lang="ja-JP" altLang="en-US" dirty="0" smtClean="0"/>
                        <a:t>全体</a:t>
                      </a:r>
                      <a:endParaRPr kumimoji="1" lang="ja-JP" altLang="en-US" dirty="0"/>
                    </a:p>
                  </a:txBody>
                  <a:tcPr marL="88487" marR="88487"/>
                </a:tc>
                <a:tc>
                  <a:txBody>
                    <a:bodyPr/>
                    <a:lstStyle/>
                    <a:p>
                      <a:pPr algn="r"/>
                      <a:r>
                        <a:rPr kumimoji="1" lang="en-US" altLang="ja-JP" dirty="0" smtClean="0"/>
                        <a:t>695484</a:t>
                      </a:r>
                      <a:endParaRPr kumimoji="1" lang="ja-JP" altLang="en-US" dirty="0"/>
                    </a:p>
                  </a:txBody>
                  <a:tcPr marL="88487" marR="88487"/>
                </a:tc>
                <a:tc>
                  <a:txBody>
                    <a:bodyPr/>
                    <a:lstStyle/>
                    <a:p>
                      <a:endParaRPr kumimoji="1" lang="ja-JP" altLang="en-US" dirty="0"/>
                    </a:p>
                  </a:txBody>
                  <a:tcPr marL="88487" marR="88487"/>
                </a:tc>
              </a:tr>
              <a:tr h="370840">
                <a:tc>
                  <a:txBody>
                    <a:bodyPr/>
                    <a:lstStyle/>
                    <a:p>
                      <a:r>
                        <a:rPr kumimoji="1" lang="ja-JP" altLang="en-US" dirty="0" smtClean="0"/>
                        <a:t>変更なし</a:t>
                      </a:r>
                      <a:endParaRPr kumimoji="1" lang="ja-JP" altLang="en-US" dirty="0"/>
                    </a:p>
                  </a:txBody>
                  <a:tcPr marL="88487" marR="88487"/>
                </a:tc>
                <a:tc>
                  <a:txBody>
                    <a:bodyPr/>
                    <a:lstStyle/>
                    <a:p>
                      <a:pPr algn="r"/>
                      <a:r>
                        <a:rPr kumimoji="1" lang="en-US" altLang="ja-JP" dirty="0" smtClean="0"/>
                        <a:t>156284</a:t>
                      </a:r>
                      <a:endParaRPr kumimoji="1" lang="ja-JP" altLang="en-US" dirty="0"/>
                    </a:p>
                  </a:txBody>
                  <a:tcPr marL="88487" marR="88487"/>
                </a:tc>
                <a:tc>
                  <a:txBody>
                    <a:bodyPr/>
                    <a:lstStyle/>
                    <a:p>
                      <a:pPr algn="r"/>
                      <a:r>
                        <a:rPr kumimoji="1" lang="en-US" altLang="ja-JP" dirty="0" smtClean="0"/>
                        <a:t>22.4%</a:t>
                      </a:r>
                      <a:endParaRPr kumimoji="1" lang="ja-JP" altLang="en-US" dirty="0"/>
                    </a:p>
                  </a:txBody>
                  <a:tcPr marL="88487" marR="88487"/>
                </a:tc>
              </a:tr>
              <a:tr h="370840">
                <a:tc>
                  <a:txBody>
                    <a:bodyPr/>
                    <a:lstStyle/>
                    <a:p>
                      <a:r>
                        <a:rPr kumimoji="1" lang="ja-JP" altLang="en-US" dirty="0" smtClean="0"/>
                        <a:t>変数のみ変更</a:t>
                      </a:r>
                      <a:endParaRPr kumimoji="1" lang="ja-JP" altLang="en-US" dirty="0"/>
                    </a:p>
                  </a:txBody>
                  <a:tcPr marL="88487" marR="88487"/>
                </a:tc>
                <a:tc>
                  <a:txBody>
                    <a:bodyPr/>
                    <a:lstStyle/>
                    <a:p>
                      <a:pPr algn="r"/>
                      <a:r>
                        <a:rPr kumimoji="1" lang="en-US" altLang="ja-JP" dirty="0" smtClean="0"/>
                        <a:t>27634</a:t>
                      </a:r>
                      <a:endParaRPr kumimoji="1" lang="ja-JP" altLang="en-US" dirty="0"/>
                    </a:p>
                  </a:txBody>
                  <a:tcPr marL="88487" marR="88487"/>
                </a:tc>
                <a:tc>
                  <a:txBody>
                    <a:bodyPr/>
                    <a:lstStyle/>
                    <a:p>
                      <a:pPr algn="r"/>
                      <a:r>
                        <a:rPr kumimoji="1" lang="en-US" altLang="ja-JP" dirty="0" smtClean="0"/>
                        <a:t>4.0%</a:t>
                      </a:r>
                      <a:endParaRPr kumimoji="1" lang="ja-JP" altLang="en-US" dirty="0"/>
                    </a:p>
                  </a:txBody>
                  <a:tcPr marL="88487" marR="88487"/>
                </a:tc>
              </a:tr>
              <a:tr h="370840">
                <a:tc>
                  <a:txBody>
                    <a:bodyPr/>
                    <a:lstStyle/>
                    <a:p>
                      <a:r>
                        <a:rPr kumimoji="1" lang="ja-JP" altLang="en-US" dirty="0" smtClean="0"/>
                        <a:t>型が変更</a:t>
                      </a:r>
                      <a:endParaRPr kumimoji="1" lang="en-US" altLang="ja-JP" dirty="0" smtClean="0"/>
                    </a:p>
                  </a:txBody>
                  <a:tcPr marL="88487" marR="88487"/>
                </a:tc>
                <a:tc>
                  <a:txBody>
                    <a:bodyPr/>
                    <a:lstStyle/>
                    <a:p>
                      <a:pPr algn="r"/>
                      <a:r>
                        <a:rPr kumimoji="1" lang="en-US" altLang="ja-JP" dirty="0" smtClean="0"/>
                        <a:t>162622</a:t>
                      </a:r>
                      <a:endParaRPr kumimoji="1" lang="ja-JP" altLang="en-US" dirty="0"/>
                    </a:p>
                  </a:txBody>
                  <a:tcPr marL="88487" marR="88487"/>
                </a:tc>
                <a:tc>
                  <a:txBody>
                    <a:bodyPr/>
                    <a:lstStyle/>
                    <a:p>
                      <a:pPr algn="r"/>
                      <a:r>
                        <a:rPr kumimoji="1" lang="en-US" altLang="ja-JP" dirty="0" smtClean="0"/>
                        <a:t>23.4%</a:t>
                      </a:r>
                      <a:endParaRPr kumimoji="1" lang="ja-JP" altLang="en-US" dirty="0"/>
                    </a:p>
                  </a:txBody>
                  <a:tcPr marL="88487" marR="88487"/>
                </a:tc>
              </a:tr>
              <a:tr h="370840">
                <a:tc>
                  <a:txBody>
                    <a:bodyPr/>
                    <a:lstStyle/>
                    <a:p>
                      <a:r>
                        <a:rPr kumimoji="1" lang="ja-JP" altLang="en-US" dirty="0" smtClean="0"/>
                        <a:t>メソッドが変更</a:t>
                      </a:r>
                      <a:endParaRPr kumimoji="1" lang="en-US" altLang="ja-JP" dirty="0" smtClean="0"/>
                    </a:p>
                  </a:txBody>
                  <a:tcPr marL="88487" marR="88487"/>
                </a:tc>
                <a:tc>
                  <a:txBody>
                    <a:bodyPr/>
                    <a:lstStyle/>
                    <a:p>
                      <a:pPr algn="r"/>
                      <a:r>
                        <a:rPr kumimoji="1" lang="en-US" altLang="ja-JP" dirty="0" smtClean="0"/>
                        <a:t>288419</a:t>
                      </a:r>
                      <a:endParaRPr kumimoji="1" lang="ja-JP" altLang="en-US" dirty="0"/>
                    </a:p>
                  </a:txBody>
                  <a:tcPr marL="88487" marR="88487"/>
                </a:tc>
                <a:tc>
                  <a:txBody>
                    <a:bodyPr/>
                    <a:lstStyle/>
                    <a:p>
                      <a:pPr algn="r"/>
                      <a:r>
                        <a:rPr kumimoji="1" lang="en-US" altLang="ja-JP" dirty="0" smtClean="0"/>
                        <a:t>41.5%</a:t>
                      </a:r>
                      <a:endParaRPr kumimoji="1" lang="ja-JP" altLang="en-US" dirty="0"/>
                    </a:p>
                  </a:txBody>
                  <a:tcPr marL="88487" marR="88487"/>
                </a:tc>
              </a:tr>
              <a:tr h="370840">
                <a:tc>
                  <a:txBody>
                    <a:bodyPr/>
                    <a:lstStyle/>
                    <a:p>
                      <a:r>
                        <a:rPr kumimoji="1" lang="ja-JP" altLang="en-US" dirty="0" smtClean="0"/>
                        <a:t>型またはメソッドが変更</a:t>
                      </a:r>
                      <a:endParaRPr kumimoji="1" lang="en-US" altLang="ja-JP" dirty="0" smtClean="0"/>
                    </a:p>
                  </a:txBody>
                  <a:tcPr marL="88487" marR="88487"/>
                </a:tc>
                <a:tc>
                  <a:txBody>
                    <a:bodyPr/>
                    <a:lstStyle/>
                    <a:p>
                      <a:pPr algn="r"/>
                      <a:r>
                        <a:rPr kumimoji="1" lang="en-US" altLang="ja-JP" dirty="0" smtClean="0"/>
                        <a:t>364005</a:t>
                      </a:r>
                      <a:endParaRPr kumimoji="1" lang="ja-JP" altLang="en-US" dirty="0"/>
                    </a:p>
                  </a:txBody>
                  <a:tcPr marL="88487" marR="88487"/>
                </a:tc>
                <a:tc>
                  <a:txBody>
                    <a:bodyPr/>
                    <a:lstStyle/>
                    <a:p>
                      <a:pPr algn="r"/>
                      <a:r>
                        <a:rPr kumimoji="1" lang="en-US" altLang="ja-JP" dirty="0" smtClean="0"/>
                        <a:t>52.4%</a:t>
                      </a:r>
                      <a:endParaRPr kumimoji="1" lang="ja-JP" altLang="en-US" dirty="0"/>
                    </a:p>
                  </a:txBody>
                  <a:tcPr marL="88487" marR="88487"/>
                </a:tc>
              </a:tr>
            </a:tbl>
          </a:graphicData>
        </a:graphic>
      </p:graphicFrame>
      <p:graphicFrame>
        <p:nvGraphicFramePr>
          <p:cNvPr id="4" name="表 3"/>
          <p:cNvGraphicFramePr>
            <a:graphicFrameLocks noGrp="1"/>
          </p:cNvGraphicFramePr>
          <p:nvPr>
            <p:extLst>
              <p:ext uri="{D42A27DB-BD31-4B8C-83A1-F6EECF244321}">
                <p14:modId xmlns:p14="http://schemas.microsoft.com/office/powerpoint/2010/main" val="3005083925"/>
              </p:ext>
            </p:extLst>
          </p:nvPr>
        </p:nvGraphicFramePr>
        <p:xfrm>
          <a:off x="1403648" y="4365104"/>
          <a:ext cx="6552729" cy="741680"/>
        </p:xfrm>
        <a:graphic>
          <a:graphicData uri="http://schemas.openxmlformats.org/drawingml/2006/table">
            <a:tbl>
              <a:tblPr firstRow="1" bandRow="1">
                <a:tableStyleId>{5C22544A-7EE6-4342-B048-85BDC9FD1C3A}</a:tableStyleId>
              </a:tblPr>
              <a:tblGrid>
                <a:gridCol w="1656185"/>
                <a:gridCol w="2880320"/>
                <a:gridCol w="2016224"/>
              </a:tblGrid>
              <a:tr h="370840">
                <a:tc>
                  <a:txBody>
                    <a:bodyPr/>
                    <a:lstStyle/>
                    <a:p>
                      <a:r>
                        <a:rPr kumimoji="1" lang="ja-JP" altLang="en-US" dirty="0" smtClean="0"/>
                        <a:t>分類</a:t>
                      </a:r>
                      <a:endParaRPr kumimoji="1" lang="ja-JP" altLang="en-US" dirty="0"/>
                    </a:p>
                  </a:txBody>
                  <a:tcPr/>
                </a:tc>
                <a:tc>
                  <a:txBody>
                    <a:bodyPr/>
                    <a:lstStyle/>
                    <a:p>
                      <a:r>
                        <a:rPr kumimoji="1" lang="ja-JP" altLang="en-US" dirty="0" smtClean="0"/>
                        <a:t>全ての識別子が</a:t>
                      </a:r>
                      <a:r>
                        <a:rPr kumimoji="1" lang="en-US" altLang="ja-JP" dirty="0" smtClean="0"/>
                        <a:t>1</a:t>
                      </a:r>
                      <a:r>
                        <a:rPr kumimoji="1" lang="ja-JP" altLang="en-US" dirty="0" smtClean="0"/>
                        <a:t>対</a:t>
                      </a:r>
                      <a:r>
                        <a:rPr kumimoji="1" lang="en-US" altLang="ja-JP" dirty="0" smtClean="0"/>
                        <a:t>1</a:t>
                      </a:r>
                      <a:r>
                        <a:rPr kumimoji="1" lang="ja-JP" altLang="en-US" dirty="0" smtClean="0"/>
                        <a:t>対応</a:t>
                      </a:r>
                      <a:endParaRPr kumimoji="1" lang="ja-JP" altLang="en-US" dirty="0"/>
                    </a:p>
                  </a:txBody>
                  <a:tcPr/>
                </a:tc>
                <a:tc>
                  <a:txBody>
                    <a:bodyPr/>
                    <a:lstStyle/>
                    <a:p>
                      <a:r>
                        <a:rPr kumimoji="1" lang="en-US" altLang="ja-JP" dirty="0" smtClean="0"/>
                        <a:t>N</a:t>
                      </a:r>
                      <a:r>
                        <a:rPr kumimoji="1" lang="ja-JP" altLang="en-US" dirty="0" smtClean="0"/>
                        <a:t>対</a:t>
                      </a:r>
                      <a:r>
                        <a:rPr kumimoji="1" lang="en-US" altLang="ja-JP" dirty="0" smtClean="0"/>
                        <a:t>N</a:t>
                      </a:r>
                      <a:r>
                        <a:rPr kumimoji="1" lang="ja-JP" altLang="en-US" dirty="0" smtClean="0"/>
                        <a:t>対応を含む</a:t>
                      </a:r>
                      <a:endParaRPr kumimoji="1" lang="ja-JP" altLang="en-US" dirty="0"/>
                    </a:p>
                  </a:txBody>
                  <a:tcPr/>
                </a:tc>
              </a:tr>
              <a:tr h="370840">
                <a:tc>
                  <a:txBody>
                    <a:bodyPr/>
                    <a:lstStyle/>
                    <a:p>
                      <a:r>
                        <a:rPr kumimoji="1" lang="ja-JP" altLang="en-US" dirty="0" smtClean="0"/>
                        <a:t>変数のみ変更</a:t>
                      </a:r>
                      <a:endParaRPr kumimoji="1" lang="ja-JP" altLang="en-US" dirty="0"/>
                    </a:p>
                  </a:txBody>
                  <a:tcPr/>
                </a:tc>
                <a:tc>
                  <a:txBody>
                    <a:bodyPr/>
                    <a:lstStyle/>
                    <a:p>
                      <a:r>
                        <a:rPr kumimoji="1" lang="en-US" altLang="ja-JP" dirty="0" smtClean="0"/>
                        <a:t>91.2%</a:t>
                      </a:r>
                      <a:endParaRPr kumimoji="1" lang="ja-JP" altLang="en-US" dirty="0"/>
                    </a:p>
                  </a:txBody>
                  <a:tcPr/>
                </a:tc>
                <a:tc>
                  <a:txBody>
                    <a:bodyPr/>
                    <a:lstStyle/>
                    <a:p>
                      <a:r>
                        <a:rPr kumimoji="1" lang="en-US" altLang="ja-JP" dirty="0" smtClean="0"/>
                        <a:t>8.8%</a:t>
                      </a:r>
                      <a:endParaRPr kumimoji="1" lang="ja-JP" altLang="en-US" dirty="0"/>
                    </a:p>
                  </a:txBody>
                  <a:tcPr/>
                </a:tc>
              </a:tr>
            </a:tbl>
          </a:graphicData>
        </a:graphic>
      </p:graphicFrame>
      <p:sp>
        <p:nvSpPr>
          <p:cNvPr id="5" name="テキスト ボックス 4"/>
          <p:cNvSpPr txBox="1"/>
          <p:nvPr/>
        </p:nvSpPr>
        <p:spPr>
          <a:xfrm>
            <a:off x="2627784" y="5266074"/>
            <a:ext cx="3888432" cy="646331"/>
          </a:xfrm>
          <a:prstGeom prst="rect">
            <a:avLst/>
          </a:prstGeom>
          <a:noFill/>
        </p:spPr>
        <p:txBody>
          <a:bodyPr wrap="square" rtlCol="0">
            <a:spAutoFit/>
          </a:bodyPr>
          <a:lstStyle/>
          <a:p>
            <a:r>
              <a:rPr lang="ja-JP" altLang="en-US" dirty="0"/>
              <a:t>集約の期待</a:t>
            </a:r>
            <a:r>
              <a:rPr lang="ja-JP" altLang="en-US" dirty="0" smtClean="0"/>
              <a:t>できるクローン</a:t>
            </a:r>
            <a:r>
              <a:rPr lang="ja-JP" altLang="en-US" dirty="0"/>
              <a:t>・・</a:t>
            </a:r>
            <a:r>
              <a:rPr lang="ja-JP" altLang="en-US" dirty="0" smtClean="0"/>
              <a:t>・　</a:t>
            </a:r>
            <a:r>
              <a:rPr lang="en-US" altLang="ja-JP" dirty="0" smtClean="0"/>
              <a:t>26.0%</a:t>
            </a:r>
          </a:p>
          <a:p>
            <a:r>
              <a:rPr kumimoji="1" lang="ja-JP" altLang="en-US" dirty="0"/>
              <a:t>集約の</a:t>
            </a:r>
            <a:r>
              <a:rPr kumimoji="1" lang="ja-JP" altLang="en-US" dirty="0" smtClean="0"/>
              <a:t>難しいクローン　　　・・・　</a:t>
            </a:r>
            <a:r>
              <a:rPr kumimoji="1" lang="en-US" altLang="ja-JP" dirty="0" smtClean="0"/>
              <a:t>52.4%</a:t>
            </a:r>
            <a:endParaRPr kumimoji="1" lang="ja-JP" altLang="en-US" dirty="0"/>
          </a:p>
        </p:txBody>
      </p:sp>
    </p:spTree>
    <p:extLst>
      <p:ext uri="{BB962C8B-B14F-4D97-AF65-F5344CB8AC3E}">
        <p14:creationId xmlns:p14="http://schemas.microsoft.com/office/powerpoint/2010/main" val="2599461335"/>
      </p:ext>
    </p:extLst>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実験結果</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42</a:t>
            </a:fld>
            <a:endParaRPr kumimoji="1" lang="ja-JP" altLang="en-US"/>
          </a:p>
        </p:txBody>
      </p:sp>
      <p:sp>
        <p:nvSpPr>
          <p:cNvPr id="4" name="コンテンツ プレースホルダ 3"/>
          <p:cNvSpPr>
            <a:spLocks noGrp="1"/>
          </p:cNvSpPr>
          <p:nvPr>
            <p:ph sz="quarter" idx="1"/>
          </p:nvPr>
        </p:nvSpPr>
        <p:spPr/>
        <p:txBody>
          <a:bodyPr>
            <a:normAutofit/>
          </a:bodyPr>
          <a:lstStyle/>
          <a:p>
            <a:r>
              <a:rPr lang="ja-JP" altLang="en-US" dirty="0" smtClean="0"/>
              <a:t>識別子名の変更なしのクローンが全体の</a:t>
            </a:r>
            <a:r>
              <a:rPr lang="en-US" altLang="ja-JP" dirty="0" smtClean="0"/>
              <a:t>22.4%</a:t>
            </a:r>
            <a:r>
              <a:rPr lang="ja-JP" altLang="en-US" dirty="0" err="1" smtClean="0"/>
              <a:t>、</a:t>
            </a:r>
            <a:r>
              <a:rPr kumimoji="1" lang="ja-JP" altLang="en-US" dirty="0" smtClean="0"/>
              <a:t>変数名のみ変更されているクローンが 全体の</a:t>
            </a:r>
            <a:r>
              <a:rPr kumimoji="1" lang="en-US" altLang="ja-JP" dirty="0" smtClean="0"/>
              <a:t> 4%</a:t>
            </a:r>
            <a:r>
              <a:rPr kumimoji="1" lang="ja-JP" altLang="en-US" dirty="0" smtClean="0"/>
              <a:t>でそのうち</a:t>
            </a:r>
            <a:r>
              <a:rPr lang="en-US" altLang="ja-JP" dirty="0"/>
              <a:t>86</a:t>
            </a:r>
            <a:r>
              <a:rPr kumimoji="1" lang="en-US" altLang="ja-JP" dirty="0" smtClean="0"/>
              <a:t>%</a:t>
            </a:r>
            <a:r>
              <a:rPr kumimoji="1" lang="ja-JP" altLang="en-US" dirty="0" smtClean="0"/>
              <a:t>が</a:t>
            </a:r>
            <a:r>
              <a:rPr kumimoji="1" lang="en-US" altLang="ja-JP" dirty="0" smtClean="0"/>
              <a:t>1</a:t>
            </a:r>
            <a:r>
              <a:rPr kumimoji="1" lang="ja-JP" altLang="en-US" dirty="0" smtClean="0"/>
              <a:t>対</a:t>
            </a:r>
            <a:r>
              <a:rPr kumimoji="1" lang="en-US" altLang="ja-JP" dirty="0" smtClean="0"/>
              <a:t>1</a:t>
            </a:r>
            <a:r>
              <a:rPr kumimoji="1" lang="ja-JP" altLang="en-US" dirty="0" smtClean="0"/>
              <a:t>対応の変更であった</a:t>
            </a:r>
            <a:endParaRPr kumimoji="1" lang="en-US" altLang="ja-JP" dirty="0" smtClean="0"/>
          </a:p>
          <a:p>
            <a:pPr lvl="1"/>
            <a:r>
              <a:rPr lang="ja-JP" altLang="en-US" dirty="0" smtClean="0"/>
              <a:t>集約の期待されるクローン</a:t>
            </a:r>
            <a:endParaRPr lang="en-US" altLang="ja-JP" dirty="0" smtClean="0"/>
          </a:p>
          <a:p>
            <a:endParaRPr kumimoji="1" lang="en-US" altLang="ja-JP" dirty="0" smtClean="0"/>
          </a:p>
          <a:p>
            <a:r>
              <a:rPr lang="ja-JP" altLang="en-US" dirty="0" smtClean="0"/>
              <a:t>型またはメソッド名の変更されたクローンは全体の</a:t>
            </a:r>
            <a:r>
              <a:rPr lang="en-US" altLang="ja-JP" dirty="0" smtClean="0"/>
              <a:t>52.3%</a:t>
            </a:r>
            <a:r>
              <a:rPr lang="ja-JP" altLang="en-US" dirty="0" smtClean="0"/>
              <a:t>であった</a:t>
            </a:r>
            <a:endParaRPr lang="en-US" altLang="ja-JP" dirty="0" smtClean="0"/>
          </a:p>
          <a:p>
            <a:pPr lvl="1"/>
            <a:r>
              <a:rPr kumimoji="1" lang="ja-JP" altLang="en-US" dirty="0" smtClean="0"/>
              <a:t>集約の難しいクローン</a:t>
            </a:r>
            <a:endParaRPr kumimoji="1" lang="ja-JP" alt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考察</a:t>
            </a:r>
            <a:endParaRPr kumimoji="1" lang="ja-JP" altLang="en-US" dirty="0"/>
          </a:p>
        </p:txBody>
      </p:sp>
      <p:sp>
        <p:nvSpPr>
          <p:cNvPr id="3" name="スライド番号プレースホルダ 2"/>
          <p:cNvSpPr>
            <a:spLocks noGrp="1"/>
          </p:cNvSpPr>
          <p:nvPr>
            <p:ph type="sldNum" sz="quarter" idx="12"/>
          </p:nvPr>
        </p:nvSpPr>
        <p:spPr>
          <a:xfrm>
            <a:off x="4330824" y="1043459"/>
            <a:ext cx="457200" cy="441325"/>
          </a:xfrm>
        </p:spPr>
        <p:txBody>
          <a:bodyPr/>
          <a:lstStyle/>
          <a:p>
            <a:fld id="{F81A0F36-08C2-48D1-B66F-990A663397CD}" type="slidenum">
              <a:rPr kumimoji="1" lang="ja-JP" altLang="en-US" smtClean="0"/>
              <a:pPr/>
              <a:t>43</a:t>
            </a:fld>
            <a:endParaRPr kumimoji="1" lang="ja-JP" altLang="en-US" dirty="0"/>
          </a:p>
        </p:txBody>
      </p:sp>
      <p:sp>
        <p:nvSpPr>
          <p:cNvPr id="4" name="コンテンツ プレースホルダ 3"/>
          <p:cNvSpPr>
            <a:spLocks noGrp="1"/>
          </p:cNvSpPr>
          <p:nvPr>
            <p:ph sz="quarter" idx="1"/>
          </p:nvPr>
        </p:nvSpPr>
        <p:spPr/>
        <p:txBody>
          <a:bodyPr>
            <a:normAutofit/>
          </a:bodyPr>
          <a:lstStyle/>
          <a:p>
            <a:r>
              <a:rPr lang="ja-JP" altLang="en-US" dirty="0" smtClean="0"/>
              <a:t>全クローンのうち約</a:t>
            </a:r>
            <a:r>
              <a:rPr lang="en-US" altLang="ja-JP" dirty="0" smtClean="0"/>
              <a:t>4</a:t>
            </a:r>
            <a:r>
              <a:rPr lang="ja-JP" altLang="en-US" dirty="0" smtClean="0"/>
              <a:t>分の</a:t>
            </a:r>
            <a:r>
              <a:rPr lang="en-US" altLang="ja-JP" dirty="0" smtClean="0"/>
              <a:t>1</a:t>
            </a:r>
            <a:r>
              <a:rPr lang="ja-JP" altLang="en-US" dirty="0" smtClean="0"/>
              <a:t>で集約が期待できることがわかった。</a:t>
            </a:r>
            <a:endParaRPr lang="en-US" altLang="ja-JP" dirty="0" smtClean="0"/>
          </a:p>
          <a:p>
            <a:pPr>
              <a:buNone/>
            </a:pPr>
            <a:endParaRPr lang="en-US" altLang="ja-JP" dirty="0" smtClean="0"/>
          </a:p>
          <a:p>
            <a:r>
              <a:rPr kumimoji="1" lang="ja-JP" altLang="en-US" dirty="0" smtClean="0"/>
              <a:t>提案されているコードクローンのリファクタリング手法は十分有用であると言える。</a:t>
            </a:r>
            <a:endParaRPr kumimoji="1" lang="en-US" altLang="ja-JP" dirty="0" smtClean="0"/>
          </a:p>
          <a:p>
            <a:endParaRPr lang="en-US" altLang="ja-JP" dirty="0" smtClean="0"/>
          </a:p>
          <a:p>
            <a:r>
              <a:rPr lang="ja-JP" altLang="en-US" dirty="0" smtClean="0"/>
              <a:t>しかし、集約可能でも実際には行うべきでないケースも存在することに留意しなければならない。</a:t>
            </a:r>
            <a:endParaRPr kumimoji="1" lang="ja-JP" alt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例）識別子の対応関係</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44</a:t>
            </a:fld>
            <a:endParaRPr kumimoji="1" lang="ja-JP" altLang="en-US"/>
          </a:p>
        </p:txBody>
      </p:sp>
      <p:sp>
        <p:nvSpPr>
          <p:cNvPr id="4" name="コンテンツ プレースホルダ 3"/>
          <p:cNvSpPr>
            <a:spLocks noGrp="1"/>
          </p:cNvSpPr>
          <p:nvPr>
            <p:ph sz="quarter" idx="1"/>
          </p:nvPr>
        </p:nvSpPr>
        <p:spPr/>
        <p:txBody>
          <a:bodyPr/>
          <a:lstStyle/>
          <a:p>
            <a:pPr>
              <a:buNone/>
            </a:pPr>
            <a:endParaRPr kumimoji="1" lang="ja-JP" altLang="en-US" dirty="0"/>
          </a:p>
        </p:txBody>
      </p:sp>
      <p:sp>
        <p:nvSpPr>
          <p:cNvPr id="5" name="メモ 4"/>
          <p:cNvSpPr/>
          <p:nvPr/>
        </p:nvSpPr>
        <p:spPr>
          <a:xfrm>
            <a:off x="1835696" y="1556792"/>
            <a:ext cx="914400" cy="122413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メモ 6"/>
          <p:cNvSpPr/>
          <p:nvPr/>
        </p:nvSpPr>
        <p:spPr>
          <a:xfrm>
            <a:off x="3707904" y="1556792"/>
            <a:ext cx="914400" cy="122413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メモ 7"/>
          <p:cNvSpPr/>
          <p:nvPr/>
        </p:nvSpPr>
        <p:spPr>
          <a:xfrm>
            <a:off x="5580112" y="1556792"/>
            <a:ext cx="914400" cy="122413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メモ 8"/>
          <p:cNvSpPr/>
          <p:nvPr/>
        </p:nvSpPr>
        <p:spPr>
          <a:xfrm>
            <a:off x="1835696" y="3140968"/>
            <a:ext cx="914400" cy="122413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メモ 9"/>
          <p:cNvSpPr/>
          <p:nvPr/>
        </p:nvSpPr>
        <p:spPr>
          <a:xfrm>
            <a:off x="3707904" y="3140968"/>
            <a:ext cx="914400" cy="122413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メモ 10"/>
          <p:cNvSpPr/>
          <p:nvPr/>
        </p:nvSpPr>
        <p:spPr>
          <a:xfrm>
            <a:off x="5580112" y="3140968"/>
            <a:ext cx="914400" cy="122413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メモ 11"/>
          <p:cNvSpPr/>
          <p:nvPr/>
        </p:nvSpPr>
        <p:spPr>
          <a:xfrm>
            <a:off x="1835696" y="4725144"/>
            <a:ext cx="914400" cy="122413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メモ 12"/>
          <p:cNvSpPr/>
          <p:nvPr/>
        </p:nvSpPr>
        <p:spPr>
          <a:xfrm>
            <a:off x="3707904" y="4725144"/>
            <a:ext cx="914400" cy="122413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メモ 13"/>
          <p:cNvSpPr/>
          <p:nvPr/>
        </p:nvSpPr>
        <p:spPr>
          <a:xfrm>
            <a:off x="5580112" y="4725144"/>
            <a:ext cx="914400" cy="122413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 name="直線コネクタ 15"/>
          <p:cNvCxnSpPr/>
          <p:nvPr/>
        </p:nvCxnSpPr>
        <p:spPr>
          <a:xfrm>
            <a:off x="611560" y="2924944"/>
            <a:ext cx="7848872"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683568" y="4509120"/>
            <a:ext cx="7848872"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1907704" y="1628800"/>
            <a:ext cx="720080" cy="1107996"/>
          </a:xfrm>
          <a:prstGeom prst="rect">
            <a:avLst/>
          </a:prstGeom>
          <a:noFill/>
        </p:spPr>
        <p:txBody>
          <a:bodyPr wrap="square" rtlCol="0">
            <a:spAutoFit/>
          </a:bodyPr>
          <a:lstStyle/>
          <a:p>
            <a:r>
              <a:rPr lang="en-US" altLang="ja-JP" sz="1100" dirty="0" smtClean="0"/>
              <a:t>a=1;</a:t>
            </a:r>
          </a:p>
          <a:p>
            <a:r>
              <a:rPr lang="en-US" altLang="ja-JP" sz="1100" dirty="0" smtClean="0"/>
              <a:t>b=b+1;</a:t>
            </a:r>
          </a:p>
          <a:p>
            <a:endParaRPr kumimoji="1" lang="en-US" altLang="ja-JP" sz="1100" dirty="0" smtClean="0"/>
          </a:p>
          <a:p>
            <a:r>
              <a:rPr lang="en-US" altLang="ja-JP" sz="1100" dirty="0" smtClean="0"/>
              <a:t>…</a:t>
            </a:r>
          </a:p>
          <a:p>
            <a:endParaRPr kumimoji="1" lang="en-US" altLang="ja-JP" sz="1100" dirty="0" smtClean="0"/>
          </a:p>
          <a:p>
            <a:r>
              <a:rPr lang="en-US" altLang="ja-JP" sz="1100" dirty="0" smtClean="0"/>
              <a:t>a=c;</a:t>
            </a:r>
          </a:p>
        </p:txBody>
      </p:sp>
      <p:sp>
        <p:nvSpPr>
          <p:cNvPr id="20" name="テキスト ボックス 19"/>
          <p:cNvSpPr txBox="1"/>
          <p:nvPr/>
        </p:nvSpPr>
        <p:spPr>
          <a:xfrm>
            <a:off x="3779912" y="1628800"/>
            <a:ext cx="720080" cy="1107996"/>
          </a:xfrm>
          <a:prstGeom prst="rect">
            <a:avLst/>
          </a:prstGeom>
          <a:noFill/>
        </p:spPr>
        <p:txBody>
          <a:bodyPr wrap="square" rtlCol="0">
            <a:spAutoFit/>
          </a:bodyPr>
          <a:lstStyle/>
          <a:p>
            <a:r>
              <a:rPr lang="en-US" altLang="ja-JP" sz="1100" dirty="0" smtClean="0"/>
              <a:t>a=1;</a:t>
            </a:r>
          </a:p>
          <a:p>
            <a:r>
              <a:rPr lang="en-US" altLang="ja-JP" sz="1100" dirty="0" smtClean="0"/>
              <a:t>b=b+1;</a:t>
            </a:r>
          </a:p>
          <a:p>
            <a:endParaRPr kumimoji="1" lang="en-US" altLang="ja-JP" sz="1100" dirty="0" smtClean="0"/>
          </a:p>
          <a:p>
            <a:r>
              <a:rPr lang="en-US" altLang="ja-JP" sz="1100" dirty="0" smtClean="0"/>
              <a:t>…</a:t>
            </a:r>
          </a:p>
          <a:p>
            <a:endParaRPr kumimoji="1" lang="en-US" altLang="ja-JP" sz="1100" dirty="0" smtClean="0"/>
          </a:p>
          <a:p>
            <a:r>
              <a:rPr lang="en-US" altLang="ja-JP" sz="1100" dirty="0" smtClean="0"/>
              <a:t>a=c;</a:t>
            </a:r>
          </a:p>
        </p:txBody>
      </p:sp>
      <p:sp>
        <p:nvSpPr>
          <p:cNvPr id="21" name="テキスト ボックス 20"/>
          <p:cNvSpPr txBox="1"/>
          <p:nvPr/>
        </p:nvSpPr>
        <p:spPr>
          <a:xfrm>
            <a:off x="5652120" y="1628800"/>
            <a:ext cx="720080" cy="1107996"/>
          </a:xfrm>
          <a:prstGeom prst="rect">
            <a:avLst/>
          </a:prstGeom>
          <a:noFill/>
        </p:spPr>
        <p:txBody>
          <a:bodyPr wrap="square" rtlCol="0">
            <a:spAutoFit/>
          </a:bodyPr>
          <a:lstStyle/>
          <a:p>
            <a:r>
              <a:rPr lang="en-US" altLang="ja-JP" sz="1100" dirty="0" smtClean="0"/>
              <a:t>a=1;</a:t>
            </a:r>
          </a:p>
          <a:p>
            <a:r>
              <a:rPr lang="en-US" altLang="ja-JP" sz="1100" dirty="0" smtClean="0"/>
              <a:t>b=b+1;</a:t>
            </a:r>
          </a:p>
          <a:p>
            <a:endParaRPr kumimoji="1" lang="en-US" altLang="ja-JP" sz="1100" dirty="0" smtClean="0"/>
          </a:p>
          <a:p>
            <a:r>
              <a:rPr lang="en-US" altLang="ja-JP" sz="1100" dirty="0" smtClean="0"/>
              <a:t>…</a:t>
            </a:r>
          </a:p>
          <a:p>
            <a:endParaRPr kumimoji="1" lang="en-US" altLang="ja-JP" sz="1100" dirty="0" smtClean="0"/>
          </a:p>
          <a:p>
            <a:r>
              <a:rPr lang="en-US" altLang="ja-JP" sz="1100" dirty="0" smtClean="0"/>
              <a:t>a=c;</a:t>
            </a:r>
          </a:p>
        </p:txBody>
      </p:sp>
      <p:sp>
        <p:nvSpPr>
          <p:cNvPr id="22" name="円/楕円 21"/>
          <p:cNvSpPr/>
          <p:nvPr/>
        </p:nvSpPr>
        <p:spPr>
          <a:xfrm>
            <a:off x="611560" y="1916832"/>
            <a:ext cx="1008112" cy="432048"/>
          </a:xfrm>
          <a:prstGeom prst="ellipse">
            <a:avLst/>
          </a:prstGeom>
          <a:solidFill>
            <a:schemeClr val="accent1">
              <a:alpha val="1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p:cNvSpPr txBox="1"/>
          <p:nvPr/>
        </p:nvSpPr>
        <p:spPr>
          <a:xfrm>
            <a:off x="755576" y="1988840"/>
            <a:ext cx="792088" cy="261610"/>
          </a:xfrm>
          <a:prstGeom prst="rect">
            <a:avLst/>
          </a:prstGeom>
          <a:noFill/>
        </p:spPr>
        <p:txBody>
          <a:bodyPr wrap="square" rtlCol="0">
            <a:spAutoFit/>
          </a:bodyPr>
          <a:lstStyle/>
          <a:p>
            <a:r>
              <a:rPr lang="ja-JP" altLang="en-US" sz="1100" dirty="0" smtClean="0"/>
              <a:t>変更なし</a:t>
            </a:r>
            <a:endParaRPr kumimoji="1" lang="ja-JP" altLang="en-US" sz="1100" dirty="0"/>
          </a:p>
        </p:txBody>
      </p:sp>
      <p:sp>
        <p:nvSpPr>
          <p:cNvPr id="24" name="円/楕円 23"/>
          <p:cNvSpPr/>
          <p:nvPr/>
        </p:nvSpPr>
        <p:spPr>
          <a:xfrm>
            <a:off x="611560" y="3429000"/>
            <a:ext cx="1008112" cy="432048"/>
          </a:xfrm>
          <a:prstGeom prst="ellipse">
            <a:avLst/>
          </a:prstGeom>
          <a:solidFill>
            <a:schemeClr val="accent1">
              <a:alpha val="1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755576" y="3501008"/>
            <a:ext cx="792088" cy="261610"/>
          </a:xfrm>
          <a:prstGeom prst="rect">
            <a:avLst/>
          </a:prstGeom>
          <a:noFill/>
        </p:spPr>
        <p:txBody>
          <a:bodyPr wrap="square" rtlCol="0">
            <a:spAutoFit/>
          </a:bodyPr>
          <a:lstStyle/>
          <a:p>
            <a:r>
              <a:rPr kumimoji="1" lang="en-US" altLang="ja-JP" sz="1100" dirty="0" smtClean="0"/>
              <a:t>1</a:t>
            </a:r>
            <a:r>
              <a:rPr kumimoji="1" lang="ja-JP" altLang="en-US" sz="1100" dirty="0" smtClean="0"/>
              <a:t>対</a:t>
            </a:r>
            <a:r>
              <a:rPr kumimoji="1" lang="en-US" altLang="ja-JP" sz="1100" dirty="0" smtClean="0"/>
              <a:t>1</a:t>
            </a:r>
            <a:r>
              <a:rPr kumimoji="1" lang="ja-JP" altLang="en-US" sz="1100" dirty="0" smtClean="0"/>
              <a:t>対応</a:t>
            </a:r>
            <a:endParaRPr kumimoji="1" lang="ja-JP" altLang="en-US" sz="1100" dirty="0"/>
          </a:p>
        </p:txBody>
      </p:sp>
      <p:cxnSp>
        <p:nvCxnSpPr>
          <p:cNvPr id="28" name="直線矢印コネクタ 27"/>
          <p:cNvCxnSpPr/>
          <p:nvPr/>
        </p:nvCxnSpPr>
        <p:spPr>
          <a:xfrm>
            <a:off x="2843808" y="2132856"/>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4716016" y="2132856"/>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31" name="テキスト ボックス 30"/>
          <p:cNvSpPr txBox="1"/>
          <p:nvPr/>
        </p:nvSpPr>
        <p:spPr>
          <a:xfrm>
            <a:off x="1907704" y="3212976"/>
            <a:ext cx="720080" cy="1107996"/>
          </a:xfrm>
          <a:prstGeom prst="rect">
            <a:avLst/>
          </a:prstGeom>
          <a:noFill/>
        </p:spPr>
        <p:txBody>
          <a:bodyPr wrap="square" rtlCol="0">
            <a:spAutoFit/>
          </a:bodyPr>
          <a:lstStyle/>
          <a:p>
            <a:r>
              <a:rPr lang="en-US" altLang="ja-JP" sz="1100" dirty="0" smtClean="0"/>
              <a:t>a=1;</a:t>
            </a:r>
          </a:p>
          <a:p>
            <a:r>
              <a:rPr lang="en-US" altLang="ja-JP" sz="1100" dirty="0" smtClean="0"/>
              <a:t>b=b+1;</a:t>
            </a:r>
          </a:p>
          <a:p>
            <a:endParaRPr kumimoji="1" lang="en-US" altLang="ja-JP" sz="1100" dirty="0" smtClean="0"/>
          </a:p>
          <a:p>
            <a:r>
              <a:rPr lang="en-US" altLang="ja-JP" sz="1100" dirty="0" smtClean="0"/>
              <a:t>…</a:t>
            </a:r>
          </a:p>
          <a:p>
            <a:endParaRPr kumimoji="1" lang="en-US" altLang="ja-JP" sz="1100" dirty="0" smtClean="0"/>
          </a:p>
          <a:p>
            <a:r>
              <a:rPr lang="en-US" altLang="ja-JP" sz="1100" dirty="0" smtClean="0"/>
              <a:t>a=c;</a:t>
            </a:r>
          </a:p>
        </p:txBody>
      </p:sp>
      <p:sp>
        <p:nvSpPr>
          <p:cNvPr id="32" name="テキスト ボックス 31"/>
          <p:cNvSpPr txBox="1"/>
          <p:nvPr/>
        </p:nvSpPr>
        <p:spPr>
          <a:xfrm>
            <a:off x="3779912" y="3212976"/>
            <a:ext cx="720080" cy="1107996"/>
          </a:xfrm>
          <a:prstGeom prst="rect">
            <a:avLst/>
          </a:prstGeom>
          <a:noFill/>
        </p:spPr>
        <p:txBody>
          <a:bodyPr wrap="square" rtlCol="0">
            <a:spAutoFit/>
          </a:bodyPr>
          <a:lstStyle/>
          <a:p>
            <a:r>
              <a:rPr lang="en-US" altLang="ja-JP" sz="1100" dirty="0" smtClean="0"/>
              <a:t>d=1;</a:t>
            </a:r>
          </a:p>
          <a:p>
            <a:r>
              <a:rPr lang="en-US" altLang="ja-JP" sz="1100" dirty="0" smtClean="0"/>
              <a:t>e=e+1;</a:t>
            </a:r>
          </a:p>
          <a:p>
            <a:endParaRPr kumimoji="1" lang="en-US" altLang="ja-JP" sz="1100" dirty="0" smtClean="0"/>
          </a:p>
          <a:p>
            <a:r>
              <a:rPr lang="en-US" altLang="ja-JP" sz="1100" dirty="0" smtClean="0"/>
              <a:t>…</a:t>
            </a:r>
          </a:p>
          <a:p>
            <a:endParaRPr kumimoji="1" lang="en-US" altLang="ja-JP" sz="1100" dirty="0" smtClean="0"/>
          </a:p>
          <a:p>
            <a:r>
              <a:rPr lang="en-US" altLang="ja-JP" sz="1100" dirty="0" smtClean="0"/>
              <a:t>d=f;</a:t>
            </a:r>
          </a:p>
        </p:txBody>
      </p:sp>
      <p:sp>
        <p:nvSpPr>
          <p:cNvPr id="33" name="テキスト ボックス 32"/>
          <p:cNvSpPr txBox="1"/>
          <p:nvPr/>
        </p:nvSpPr>
        <p:spPr>
          <a:xfrm>
            <a:off x="5652120" y="3212976"/>
            <a:ext cx="720080" cy="1107996"/>
          </a:xfrm>
          <a:prstGeom prst="rect">
            <a:avLst/>
          </a:prstGeom>
          <a:noFill/>
        </p:spPr>
        <p:txBody>
          <a:bodyPr wrap="square" rtlCol="0">
            <a:spAutoFit/>
          </a:bodyPr>
          <a:lstStyle/>
          <a:p>
            <a:r>
              <a:rPr lang="en-US" altLang="ja-JP" sz="1100" dirty="0" smtClean="0"/>
              <a:t>g=1;</a:t>
            </a:r>
          </a:p>
          <a:p>
            <a:r>
              <a:rPr lang="en-US" altLang="ja-JP" sz="1100" dirty="0" smtClean="0"/>
              <a:t>h=h+1;</a:t>
            </a:r>
          </a:p>
          <a:p>
            <a:endParaRPr kumimoji="1" lang="en-US" altLang="ja-JP" sz="1100" dirty="0" smtClean="0"/>
          </a:p>
          <a:p>
            <a:r>
              <a:rPr lang="en-US" altLang="ja-JP" sz="1100" dirty="0" smtClean="0"/>
              <a:t>…</a:t>
            </a:r>
          </a:p>
          <a:p>
            <a:endParaRPr kumimoji="1" lang="en-US" altLang="ja-JP" sz="1100" dirty="0" smtClean="0"/>
          </a:p>
          <a:p>
            <a:r>
              <a:rPr lang="en-US" altLang="ja-JP" sz="1100" dirty="0" smtClean="0"/>
              <a:t>g=</a:t>
            </a:r>
            <a:r>
              <a:rPr lang="en-US" altLang="ja-JP" sz="1100" dirty="0" err="1" smtClean="0"/>
              <a:t>i</a:t>
            </a:r>
            <a:r>
              <a:rPr lang="en-US" altLang="ja-JP" sz="1100" dirty="0" smtClean="0"/>
              <a:t>;</a:t>
            </a:r>
          </a:p>
        </p:txBody>
      </p:sp>
      <p:cxnSp>
        <p:nvCxnSpPr>
          <p:cNvPr id="34" name="直線矢印コネクタ 33"/>
          <p:cNvCxnSpPr/>
          <p:nvPr/>
        </p:nvCxnSpPr>
        <p:spPr>
          <a:xfrm>
            <a:off x="2843808" y="3717032"/>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5" name="直線矢印コネクタ 34"/>
          <p:cNvCxnSpPr/>
          <p:nvPr/>
        </p:nvCxnSpPr>
        <p:spPr>
          <a:xfrm>
            <a:off x="4716016" y="3717032"/>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36" name="正方形/長方形 35"/>
          <p:cNvSpPr/>
          <p:nvPr/>
        </p:nvSpPr>
        <p:spPr>
          <a:xfrm>
            <a:off x="6804248" y="3068960"/>
            <a:ext cx="1728192" cy="792088"/>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36"/>
          <p:cNvSpPr txBox="1"/>
          <p:nvPr/>
        </p:nvSpPr>
        <p:spPr>
          <a:xfrm>
            <a:off x="6660232" y="3140968"/>
            <a:ext cx="1872208" cy="646331"/>
          </a:xfrm>
          <a:prstGeom prst="rect">
            <a:avLst/>
          </a:prstGeom>
          <a:noFill/>
        </p:spPr>
        <p:txBody>
          <a:bodyPr wrap="square" rtlCol="0">
            <a:spAutoFit/>
          </a:bodyPr>
          <a:lstStyle/>
          <a:p>
            <a:r>
              <a:rPr kumimoji="1" lang="en-US" altLang="ja-JP" sz="1200" dirty="0" smtClean="0"/>
              <a:t>      a  </a:t>
            </a:r>
            <a:r>
              <a:rPr kumimoji="1" lang="ja-JP" altLang="en-US" sz="1200" dirty="0" smtClean="0"/>
              <a:t>⇔</a:t>
            </a:r>
            <a:r>
              <a:rPr kumimoji="1" lang="en-US" altLang="ja-JP" sz="1200" dirty="0" smtClean="0"/>
              <a:t>d </a:t>
            </a:r>
            <a:r>
              <a:rPr kumimoji="1" lang="ja-JP" altLang="en-US" sz="1200" dirty="0" smtClean="0"/>
              <a:t>⇔ </a:t>
            </a:r>
            <a:r>
              <a:rPr lang="en-US" altLang="ja-JP" sz="1200" dirty="0" err="1" smtClean="0"/>
              <a:t>g</a:t>
            </a:r>
            <a:endParaRPr kumimoji="1" lang="en-US" altLang="ja-JP" sz="1200" dirty="0" smtClean="0"/>
          </a:p>
          <a:p>
            <a:r>
              <a:rPr lang="en-US" altLang="ja-JP" sz="1200" dirty="0" smtClean="0"/>
              <a:t>      b  </a:t>
            </a:r>
            <a:r>
              <a:rPr lang="ja-JP" altLang="en-US" sz="1200" dirty="0" smtClean="0"/>
              <a:t>⇔</a:t>
            </a:r>
            <a:r>
              <a:rPr lang="en-US" altLang="ja-JP" sz="1200" dirty="0" smtClean="0"/>
              <a:t>e </a:t>
            </a:r>
            <a:r>
              <a:rPr lang="ja-JP" altLang="en-US" sz="1200" dirty="0" smtClean="0"/>
              <a:t>⇔ ｈ 　　 と対応</a:t>
            </a:r>
            <a:endParaRPr lang="en-US" altLang="ja-JP" sz="1200" dirty="0" smtClean="0"/>
          </a:p>
          <a:p>
            <a:r>
              <a:rPr kumimoji="1" lang="en-US" altLang="ja-JP" sz="1200" dirty="0" smtClean="0"/>
              <a:t>      </a:t>
            </a:r>
            <a:r>
              <a:rPr lang="en-US" altLang="ja-JP" sz="1200" dirty="0" smtClean="0"/>
              <a:t>c  </a:t>
            </a:r>
            <a:r>
              <a:rPr lang="ja-JP" altLang="en-US" sz="1200" dirty="0" smtClean="0"/>
              <a:t>⇔</a:t>
            </a:r>
            <a:r>
              <a:rPr lang="en-US" altLang="ja-JP" sz="1200" dirty="0" smtClean="0"/>
              <a:t>f </a:t>
            </a:r>
            <a:r>
              <a:rPr lang="ja-JP" altLang="en-US" sz="1200" dirty="0" smtClean="0"/>
              <a:t>⇔ </a:t>
            </a:r>
            <a:r>
              <a:rPr lang="en-US" altLang="ja-JP" sz="1200" dirty="0" err="1" smtClean="0"/>
              <a:t>i</a:t>
            </a:r>
            <a:endParaRPr kumimoji="1" lang="ja-JP" altLang="en-US" sz="1200" dirty="0"/>
          </a:p>
        </p:txBody>
      </p:sp>
      <p:sp>
        <p:nvSpPr>
          <p:cNvPr id="38" name="円/楕円 37"/>
          <p:cNvSpPr/>
          <p:nvPr/>
        </p:nvSpPr>
        <p:spPr>
          <a:xfrm>
            <a:off x="611560" y="5085184"/>
            <a:ext cx="1008112" cy="432048"/>
          </a:xfrm>
          <a:prstGeom prst="ellipse">
            <a:avLst/>
          </a:prstGeom>
          <a:solidFill>
            <a:schemeClr val="accent1">
              <a:alpha val="1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テキスト ボックス 38"/>
          <p:cNvSpPr txBox="1"/>
          <p:nvPr/>
        </p:nvSpPr>
        <p:spPr>
          <a:xfrm>
            <a:off x="698238" y="5157192"/>
            <a:ext cx="864096" cy="261610"/>
          </a:xfrm>
          <a:prstGeom prst="rect">
            <a:avLst/>
          </a:prstGeom>
          <a:noFill/>
        </p:spPr>
        <p:txBody>
          <a:bodyPr wrap="square" rtlCol="0">
            <a:spAutoFit/>
          </a:bodyPr>
          <a:lstStyle/>
          <a:p>
            <a:r>
              <a:rPr kumimoji="1" lang="en-US" altLang="ja-JP" sz="1100" dirty="0" smtClean="0"/>
              <a:t>N</a:t>
            </a:r>
            <a:r>
              <a:rPr kumimoji="1" lang="ja-JP" altLang="en-US" sz="1100" dirty="0" smtClean="0"/>
              <a:t>対</a:t>
            </a:r>
            <a:r>
              <a:rPr kumimoji="1" lang="en-US" altLang="ja-JP" sz="1100" dirty="0" smtClean="0"/>
              <a:t>N</a:t>
            </a:r>
            <a:r>
              <a:rPr kumimoji="1" lang="ja-JP" altLang="en-US" sz="1100" dirty="0" smtClean="0"/>
              <a:t>対応</a:t>
            </a:r>
            <a:endParaRPr kumimoji="1" lang="ja-JP" altLang="en-US" sz="1100" dirty="0"/>
          </a:p>
        </p:txBody>
      </p:sp>
      <p:sp>
        <p:nvSpPr>
          <p:cNvPr id="40" name="テキスト ボックス 39"/>
          <p:cNvSpPr txBox="1"/>
          <p:nvPr/>
        </p:nvSpPr>
        <p:spPr>
          <a:xfrm>
            <a:off x="1907704" y="4797152"/>
            <a:ext cx="720080" cy="1107996"/>
          </a:xfrm>
          <a:prstGeom prst="rect">
            <a:avLst/>
          </a:prstGeom>
          <a:noFill/>
        </p:spPr>
        <p:txBody>
          <a:bodyPr wrap="square" rtlCol="0">
            <a:spAutoFit/>
          </a:bodyPr>
          <a:lstStyle/>
          <a:p>
            <a:r>
              <a:rPr lang="en-US" altLang="ja-JP" sz="1100" dirty="0" smtClean="0"/>
              <a:t>a=1;</a:t>
            </a:r>
          </a:p>
          <a:p>
            <a:r>
              <a:rPr lang="en-US" altLang="ja-JP" sz="1100" dirty="0" smtClean="0"/>
              <a:t>b=b+1;</a:t>
            </a:r>
          </a:p>
          <a:p>
            <a:endParaRPr kumimoji="1" lang="en-US" altLang="ja-JP" sz="1100" dirty="0" smtClean="0"/>
          </a:p>
          <a:p>
            <a:r>
              <a:rPr lang="en-US" altLang="ja-JP" sz="1100" dirty="0" smtClean="0"/>
              <a:t>…</a:t>
            </a:r>
          </a:p>
          <a:p>
            <a:endParaRPr kumimoji="1" lang="en-US" altLang="ja-JP" sz="1100" dirty="0" smtClean="0"/>
          </a:p>
          <a:p>
            <a:r>
              <a:rPr lang="en-US" altLang="ja-JP" sz="1100" dirty="0" smtClean="0"/>
              <a:t>a=c;</a:t>
            </a:r>
          </a:p>
        </p:txBody>
      </p:sp>
      <p:sp>
        <p:nvSpPr>
          <p:cNvPr id="41" name="テキスト ボックス 40"/>
          <p:cNvSpPr txBox="1"/>
          <p:nvPr/>
        </p:nvSpPr>
        <p:spPr>
          <a:xfrm>
            <a:off x="3779912" y="4797152"/>
            <a:ext cx="720080" cy="1107996"/>
          </a:xfrm>
          <a:prstGeom prst="rect">
            <a:avLst/>
          </a:prstGeom>
          <a:noFill/>
        </p:spPr>
        <p:txBody>
          <a:bodyPr wrap="square" rtlCol="0">
            <a:spAutoFit/>
          </a:bodyPr>
          <a:lstStyle/>
          <a:p>
            <a:r>
              <a:rPr lang="en-US" altLang="ja-JP" sz="1100" dirty="0" smtClean="0"/>
              <a:t>d=1;</a:t>
            </a:r>
          </a:p>
          <a:p>
            <a:r>
              <a:rPr lang="en-US" altLang="ja-JP" sz="1100" dirty="0" smtClean="0"/>
              <a:t>f=g+1;</a:t>
            </a:r>
          </a:p>
          <a:p>
            <a:endParaRPr kumimoji="1" lang="en-US" altLang="ja-JP" sz="1100" dirty="0" smtClean="0"/>
          </a:p>
          <a:p>
            <a:r>
              <a:rPr lang="en-US" altLang="ja-JP" sz="1100" dirty="0" smtClean="0"/>
              <a:t>…</a:t>
            </a:r>
          </a:p>
          <a:p>
            <a:endParaRPr kumimoji="1" lang="en-US" altLang="ja-JP" sz="1100" dirty="0" smtClean="0"/>
          </a:p>
          <a:p>
            <a:r>
              <a:rPr lang="en-US" altLang="ja-JP" sz="1100" dirty="0" err="1" smtClean="0"/>
              <a:t>i</a:t>
            </a:r>
            <a:r>
              <a:rPr lang="en-US" altLang="ja-JP" sz="1100" dirty="0" smtClean="0"/>
              <a:t>=c;</a:t>
            </a:r>
          </a:p>
        </p:txBody>
      </p:sp>
      <p:sp>
        <p:nvSpPr>
          <p:cNvPr id="42" name="テキスト ボックス 41"/>
          <p:cNvSpPr txBox="1"/>
          <p:nvPr/>
        </p:nvSpPr>
        <p:spPr>
          <a:xfrm>
            <a:off x="5652120" y="4797152"/>
            <a:ext cx="720080" cy="1277273"/>
          </a:xfrm>
          <a:prstGeom prst="rect">
            <a:avLst/>
          </a:prstGeom>
          <a:noFill/>
        </p:spPr>
        <p:txBody>
          <a:bodyPr wrap="square" rtlCol="0">
            <a:spAutoFit/>
          </a:bodyPr>
          <a:lstStyle/>
          <a:p>
            <a:r>
              <a:rPr lang="en-US" altLang="ja-JP" sz="1100" dirty="0" smtClean="0"/>
              <a:t>k=1;</a:t>
            </a:r>
          </a:p>
          <a:p>
            <a:r>
              <a:rPr lang="en-US" altLang="ja-JP" sz="1100" dirty="0" smtClean="0"/>
              <a:t>f=g+1;</a:t>
            </a:r>
          </a:p>
          <a:p>
            <a:endParaRPr kumimoji="1" lang="en-US" altLang="ja-JP" sz="1100" dirty="0" smtClean="0"/>
          </a:p>
          <a:p>
            <a:r>
              <a:rPr lang="en-US" altLang="ja-JP" sz="1100" dirty="0" smtClean="0"/>
              <a:t>…</a:t>
            </a:r>
          </a:p>
          <a:p>
            <a:endParaRPr kumimoji="1" lang="en-US" altLang="ja-JP" sz="1100" dirty="0" smtClean="0"/>
          </a:p>
          <a:p>
            <a:r>
              <a:rPr lang="en-US" altLang="ja-JP" sz="1100" dirty="0" smtClean="0"/>
              <a:t>a=l;</a:t>
            </a:r>
          </a:p>
          <a:p>
            <a:endParaRPr kumimoji="1" lang="ja-JP" altLang="en-US" sz="1100" dirty="0"/>
          </a:p>
        </p:txBody>
      </p:sp>
      <p:cxnSp>
        <p:nvCxnSpPr>
          <p:cNvPr id="43" name="直線矢印コネクタ 42"/>
          <p:cNvCxnSpPr/>
          <p:nvPr/>
        </p:nvCxnSpPr>
        <p:spPr>
          <a:xfrm>
            <a:off x="2843808" y="5301208"/>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44" name="直線矢印コネクタ 43"/>
          <p:cNvCxnSpPr/>
          <p:nvPr/>
        </p:nvCxnSpPr>
        <p:spPr>
          <a:xfrm>
            <a:off x="4716016" y="5301208"/>
            <a:ext cx="7920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5" name="正方形/長方形 44"/>
          <p:cNvSpPr/>
          <p:nvPr/>
        </p:nvSpPr>
        <p:spPr>
          <a:xfrm>
            <a:off x="6804248" y="4725144"/>
            <a:ext cx="1368152" cy="720080"/>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テキスト ボックス 45"/>
          <p:cNvSpPr txBox="1"/>
          <p:nvPr/>
        </p:nvSpPr>
        <p:spPr>
          <a:xfrm>
            <a:off x="6804248" y="4797152"/>
            <a:ext cx="1728192" cy="646331"/>
          </a:xfrm>
          <a:prstGeom prst="rect">
            <a:avLst/>
          </a:prstGeom>
          <a:noFill/>
        </p:spPr>
        <p:txBody>
          <a:bodyPr wrap="square" rtlCol="0">
            <a:spAutoFit/>
          </a:bodyPr>
          <a:lstStyle/>
          <a:p>
            <a:r>
              <a:rPr kumimoji="1" lang="en-US" altLang="ja-JP" sz="1200" dirty="0" smtClean="0"/>
              <a:t>  a  </a:t>
            </a:r>
            <a:r>
              <a:rPr kumimoji="1" lang="ja-JP" altLang="en-US" sz="1200" dirty="0" smtClean="0"/>
              <a:t>⇔</a:t>
            </a:r>
            <a:r>
              <a:rPr kumimoji="1" lang="en-US" altLang="ja-JP" sz="1200" dirty="0" err="1" smtClean="0"/>
              <a:t>d,i</a:t>
            </a:r>
            <a:r>
              <a:rPr kumimoji="1" lang="en-US" altLang="ja-JP" sz="1200" dirty="0" smtClean="0"/>
              <a:t> </a:t>
            </a:r>
            <a:r>
              <a:rPr kumimoji="1" lang="ja-JP" altLang="en-US" sz="1200" dirty="0" smtClean="0"/>
              <a:t>⇔ </a:t>
            </a:r>
            <a:r>
              <a:rPr lang="en-US" altLang="ja-JP" sz="1200" dirty="0" err="1" smtClean="0"/>
              <a:t>k,a</a:t>
            </a:r>
            <a:endParaRPr kumimoji="1" lang="en-US" altLang="ja-JP" sz="1200" dirty="0" smtClean="0"/>
          </a:p>
          <a:p>
            <a:r>
              <a:rPr lang="en-US" altLang="ja-JP" sz="1200" dirty="0" smtClean="0"/>
              <a:t>   …..</a:t>
            </a:r>
          </a:p>
          <a:p>
            <a:r>
              <a:rPr lang="en-US" altLang="ja-JP" sz="1200" dirty="0" smtClean="0"/>
              <a:t>  </a:t>
            </a:r>
            <a:r>
              <a:rPr lang="ja-JP" altLang="en-US" sz="1200" dirty="0" smtClean="0"/>
              <a:t>とバラバラ</a:t>
            </a:r>
            <a:r>
              <a:rPr lang="en-US" altLang="ja-JP" sz="1200" dirty="0" smtClean="0"/>
              <a:t>     </a:t>
            </a:r>
          </a:p>
        </p:txBody>
      </p:sp>
    </p:spTree>
    <p:extLst>
      <p:ext uri="{BB962C8B-B14F-4D97-AF65-F5344CB8AC3E}">
        <p14:creationId xmlns:p14="http://schemas.microsoft.com/office/powerpoint/2010/main" val="3532655355"/>
      </p:ext>
    </p:extLst>
  </p:cSld>
  <p:clrMapOvr>
    <a:masterClrMapping/>
  </p:clrMapOvr>
  <p:transition spd="slow"/>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調査結果</a:t>
            </a:r>
            <a:endParaRPr kumimoji="1" lang="ja-JP" altLang="en-US" dirty="0"/>
          </a:p>
        </p:txBody>
      </p:sp>
      <p:sp>
        <p:nvSpPr>
          <p:cNvPr id="3" name="スライド番号プレースホルダー 2"/>
          <p:cNvSpPr>
            <a:spLocks noGrp="1"/>
          </p:cNvSpPr>
          <p:nvPr>
            <p:ph type="sldNum" sz="quarter" idx="12"/>
          </p:nvPr>
        </p:nvSpPr>
        <p:spPr/>
        <p:txBody>
          <a:bodyPr/>
          <a:lstStyle/>
          <a:p>
            <a:fld id="{F81A0F36-08C2-48D1-B66F-990A663397CD}" type="slidenum">
              <a:rPr kumimoji="1" lang="ja-JP" altLang="en-US" smtClean="0"/>
              <a:pPr/>
              <a:t>45</a:t>
            </a:fld>
            <a:endParaRPr kumimoji="1" lang="ja-JP" altLang="en-US"/>
          </a:p>
        </p:txBody>
      </p:sp>
      <p:graphicFrame>
        <p:nvGraphicFramePr>
          <p:cNvPr id="7" name="コンテンツ プレースホルダー 6"/>
          <p:cNvGraphicFramePr>
            <a:graphicFrameLocks noGrp="1"/>
          </p:cNvGraphicFramePr>
          <p:nvPr>
            <p:ph sz="quarter" idx="1"/>
            <p:extLst>
              <p:ext uri="{D42A27DB-BD31-4B8C-83A1-F6EECF244321}">
                <p14:modId xmlns:p14="http://schemas.microsoft.com/office/powerpoint/2010/main" val="3684135538"/>
              </p:ext>
            </p:extLst>
          </p:nvPr>
        </p:nvGraphicFramePr>
        <p:xfrm>
          <a:off x="1547664" y="1196752"/>
          <a:ext cx="6172202" cy="2966720"/>
        </p:xfrm>
        <a:graphic>
          <a:graphicData uri="http://schemas.openxmlformats.org/drawingml/2006/table">
            <a:tbl>
              <a:tblPr firstRow="1" bandRow="1">
                <a:tableStyleId>{5C22544A-7EE6-4342-B048-85BDC9FD1C3A}</a:tableStyleId>
              </a:tblPr>
              <a:tblGrid>
                <a:gridCol w="2520280"/>
                <a:gridCol w="1594522"/>
                <a:gridCol w="2057400"/>
              </a:tblGrid>
              <a:tr h="370840">
                <a:tc>
                  <a:txBody>
                    <a:bodyPr/>
                    <a:lstStyle/>
                    <a:p>
                      <a:r>
                        <a:rPr kumimoji="1" lang="ja-JP" altLang="en-US" dirty="0" smtClean="0"/>
                        <a:t>分類</a:t>
                      </a:r>
                      <a:endParaRPr kumimoji="1" lang="ja-JP" altLang="en-US" dirty="0"/>
                    </a:p>
                  </a:txBody>
                  <a:tcPr marL="88487" marR="88487"/>
                </a:tc>
                <a:tc>
                  <a:txBody>
                    <a:bodyPr/>
                    <a:lstStyle/>
                    <a:p>
                      <a:r>
                        <a:rPr kumimoji="1" lang="ja-JP" altLang="en-US" dirty="0" smtClean="0"/>
                        <a:t>クローン数</a:t>
                      </a:r>
                      <a:endParaRPr kumimoji="1" lang="ja-JP" altLang="en-US" dirty="0"/>
                    </a:p>
                  </a:txBody>
                  <a:tcPr marL="88487" marR="88487"/>
                </a:tc>
                <a:tc>
                  <a:txBody>
                    <a:bodyPr/>
                    <a:lstStyle/>
                    <a:p>
                      <a:r>
                        <a:rPr kumimoji="1" lang="ja-JP" altLang="en-US" dirty="0" smtClean="0"/>
                        <a:t>全体に対する割合</a:t>
                      </a:r>
                      <a:endParaRPr kumimoji="1" lang="ja-JP" altLang="en-US" dirty="0"/>
                    </a:p>
                  </a:txBody>
                  <a:tcPr marL="88487" marR="88487"/>
                </a:tc>
              </a:tr>
              <a:tr h="370840">
                <a:tc>
                  <a:txBody>
                    <a:bodyPr/>
                    <a:lstStyle/>
                    <a:p>
                      <a:r>
                        <a:rPr kumimoji="1" lang="ja-JP" altLang="en-US" dirty="0" smtClean="0"/>
                        <a:t>全体</a:t>
                      </a:r>
                      <a:endParaRPr kumimoji="1" lang="ja-JP" altLang="en-US" dirty="0"/>
                    </a:p>
                  </a:txBody>
                  <a:tcPr marL="88487" marR="88487"/>
                </a:tc>
                <a:tc>
                  <a:txBody>
                    <a:bodyPr/>
                    <a:lstStyle/>
                    <a:p>
                      <a:pPr algn="r"/>
                      <a:r>
                        <a:rPr kumimoji="1" lang="en-US" altLang="ja-JP" dirty="0" smtClean="0"/>
                        <a:t>695484</a:t>
                      </a:r>
                      <a:endParaRPr kumimoji="1" lang="ja-JP" altLang="en-US" dirty="0"/>
                    </a:p>
                  </a:txBody>
                  <a:tcPr marL="88487" marR="88487"/>
                </a:tc>
                <a:tc>
                  <a:txBody>
                    <a:bodyPr/>
                    <a:lstStyle/>
                    <a:p>
                      <a:endParaRPr kumimoji="1" lang="ja-JP" altLang="en-US" dirty="0"/>
                    </a:p>
                  </a:txBody>
                  <a:tcPr marL="88487" marR="88487"/>
                </a:tc>
              </a:tr>
              <a:tr h="370840">
                <a:tc>
                  <a:txBody>
                    <a:bodyPr/>
                    <a:lstStyle/>
                    <a:p>
                      <a:r>
                        <a:rPr kumimoji="1" lang="ja-JP" altLang="en-US" dirty="0" smtClean="0"/>
                        <a:t>変更なし</a:t>
                      </a:r>
                      <a:endParaRPr kumimoji="1" lang="ja-JP" altLang="en-US" dirty="0"/>
                    </a:p>
                  </a:txBody>
                  <a:tcPr marL="88487" marR="88487"/>
                </a:tc>
                <a:tc>
                  <a:txBody>
                    <a:bodyPr/>
                    <a:lstStyle/>
                    <a:p>
                      <a:pPr algn="r"/>
                      <a:r>
                        <a:rPr kumimoji="1" lang="en-US" altLang="ja-JP" dirty="0" smtClean="0"/>
                        <a:t>156284</a:t>
                      </a:r>
                      <a:endParaRPr kumimoji="1" lang="ja-JP" altLang="en-US" dirty="0"/>
                    </a:p>
                  </a:txBody>
                  <a:tcPr marL="88487" marR="88487"/>
                </a:tc>
                <a:tc>
                  <a:txBody>
                    <a:bodyPr/>
                    <a:lstStyle/>
                    <a:p>
                      <a:pPr algn="r"/>
                      <a:r>
                        <a:rPr kumimoji="1" lang="en-US" altLang="ja-JP" dirty="0" smtClean="0"/>
                        <a:t>22.4%</a:t>
                      </a:r>
                      <a:endParaRPr kumimoji="1" lang="ja-JP" altLang="en-US" dirty="0"/>
                    </a:p>
                  </a:txBody>
                  <a:tcPr marL="88487" marR="88487"/>
                </a:tc>
              </a:tr>
              <a:tr h="370840">
                <a:tc>
                  <a:txBody>
                    <a:bodyPr/>
                    <a:lstStyle/>
                    <a:p>
                      <a:r>
                        <a:rPr kumimoji="1" lang="ja-JP" altLang="en-US" dirty="0" smtClean="0"/>
                        <a:t>変数のみ変更</a:t>
                      </a:r>
                      <a:endParaRPr kumimoji="1" lang="ja-JP" altLang="en-US" dirty="0"/>
                    </a:p>
                  </a:txBody>
                  <a:tcPr marL="88487" marR="88487"/>
                </a:tc>
                <a:tc>
                  <a:txBody>
                    <a:bodyPr/>
                    <a:lstStyle/>
                    <a:p>
                      <a:pPr algn="r"/>
                      <a:r>
                        <a:rPr kumimoji="1" lang="en-US" altLang="ja-JP" dirty="0" smtClean="0"/>
                        <a:t>27634</a:t>
                      </a:r>
                      <a:endParaRPr kumimoji="1" lang="ja-JP" altLang="en-US" dirty="0"/>
                    </a:p>
                  </a:txBody>
                  <a:tcPr marL="88487" marR="88487"/>
                </a:tc>
                <a:tc>
                  <a:txBody>
                    <a:bodyPr/>
                    <a:lstStyle/>
                    <a:p>
                      <a:pPr algn="r"/>
                      <a:r>
                        <a:rPr kumimoji="1" lang="en-US" altLang="ja-JP" dirty="0" smtClean="0"/>
                        <a:t>4.0%</a:t>
                      </a:r>
                      <a:endParaRPr kumimoji="1" lang="ja-JP" altLang="en-US" dirty="0"/>
                    </a:p>
                  </a:txBody>
                  <a:tcPr marL="88487" marR="88487"/>
                </a:tc>
              </a:tr>
              <a:tr h="370840">
                <a:tc>
                  <a:txBody>
                    <a:bodyPr/>
                    <a:lstStyle/>
                    <a:p>
                      <a:r>
                        <a:rPr kumimoji="1" lang="ja-JP" altLang="en-US" dirty="0" smtClean="0"/>
                        <a:t>リテラルのみ変更</a:t>
                      </a:r>
                      <a:endParaRPr kumimoji="1" lang="ja-JP" altLang="en-US" dirty="0"/>
                    </a:p>
                  </a:txBody>
                  <a:tcPr marL="88487" marR="88487"/>
                </a:tc>
                <a:tc>
                  <a:txBody>
                    <a:bodyPr/>
                    <a:lstStyle/>
                    <a:p>
                      <a:pPr algn="r"/>
                      <a:r>
                        <a:rPr kumimoji="1" lang="en-US" altLang="ja-JP" dirty="0" smtClean="0"/>
                        <a:t>40544</a:t>
                      </a:r>
                      <a:endParaRPr kumimoji="1" lang="ja-JP" altLang="en-US" dirty="0"/>
                    </a:p>
                  </a:txBody>
                  <a:tcPr marL="88487" marR="88487"/>
                </a:tc>
                <a:tc>
                  <a:txBody>
                    <a:bodyPr/>
                    <a:lstStyle/>
                    <a:p>
                      <a:pPr algn="r"/>
                      <a:r>
                        <a:rPr kumimoji="1" lang="en-US" altLang="ja-JP" dirty="0" smtClean="0"/>
                        <a:t>5.8%</a:t>
                      </a:r>
                      <a:endParaRPr kumimoji="1" lang="ja-JP" altLang="en-US" dirty="0"/>
                    </a:p>
                  </a:txBody>
                  <a:tcPr marL="88487" marR="88487"/>
                </a:tc>
              </a:tr>
              <a:tr h="370840">
                <a:tc>
                  <a:txBody>
                    <a:bodyPr/>
                    <a:lstStyle/>
                    <a:p>
                      <a:r>
                        <a:rPr kumimoji="1" lang="ja-JP" altLang="en-US" dirty="0" smtClean="0"/>
                        <a:t>型が変更</a:t>
                      </a:r>
                      <a:endParaRPr kumimoji="1" lang="en-US" altLang="ja-JP" dirty="0" smtClean="0"/>
                    </a:p>
                  </a:txBody>
                  <a:tcPr marL="88487" marR="88487"/>
                </a:tc>
                <a:tc>
                  <a:txBody>
                    <a:bodyPr/>
                    <a:lstStyle/>
                    <a:p>
                      <a:pPr algn="r"/>
                      <a:r>
                        <a:rPr kumimoji="1" lang="en-US" altLang="ja-JP" dirty="0" smtClean="0"/>
                        <a:t>162622</a:t>
                      </a:r>
                      <a:endParaRPr kumimoji="1" lang="ja-JP" altLang="en-US" dirty="0"/>
                    </a:p>
                  </a:txBody>
                  <a:tcPr marL="88487" marR="88487"/>
                </a:tc>
                <a:tc>
                  <a:txBody>
                    <a:bodyPr/>
                    <a:lstStyle/>
                    <a:p>
                      <a:pPr algn="r"/>
                      <a:r>
                        <a:rPr kumimoji="1" lang="en-US" altLang="ja-JP" dirty="0" smtClean="0"/>
                        <a:t>23.4%</a:t>
                      </a:r>
                      <a:endParaRPr kumimoji="1" lang="ja-JP" altLang="en-US" dirty="0"/>
                    </a:p>
                  </a:txBody>
                  <a:tcPr marL="88487" marR="88487"/>
                </a:tc>
              </a:tr>
              <a:tr h="370840">
                <a:tc>
                  <a:txBody>
                    <a:bodyPr/>
                    <a:lstStyle/>
                    <a:p>
                      <a:r>
                        <a:rPr kumimoji="1" lang="ja-JP" altLang="en-US" dirty="0" smtClean="0"/>
                        <a:t>メソッドが変更</a:t>
                      </a:r>
                      <a:endParaRPr kumimoji="1" lang="en-US" altLang="ja-JP" dirty="0" smtClean="0"/>
                    </a:p>
                  </a:txBody>
                  <a:tcPr marL="88487" marR="88487"/>
                </a:tc>
                <a:tc>
                  <a:txBody>
                    <a:bodyPr/>
                    <a:lstStyle/>
                    <a:p>
                      <a:pPr algn="r"/>
                      <a:r>
                        <a:rPr kumimoji="1" lang="en-US" altLang="ja-JP" dirty="0" smtClean="0"/>
                        <a:t>288419</a:t>
                      </a:r>
                      <a:endParaRPr kumimoji="1" lang="ja-JP" altLang="en-US" dirty="0"/>
                    </a:p>
                  </a:txBody>
                  <a:tcPr marL="88487" marR="88487"/>
                </a:tc>
                <a:tc>
                  <a:txBody>
                    <a:bodyPr/>
                    <a:lstStyle/>
                    <a:p>
                      <a:pPr algn="r"/>
                      <a:r>
                        <a:rPr kumimoji="1" lang="en-US" altLang="ja-JP" dirty="0" smtClean="0"/>
                        <a:t>41.5%</a:t>
                      </a:r>
                      <a:endParaRPr kumimoji="1" lang="ja-JP" altLang="en-US" dirty="0"/>
                    </a:p>
                  </a:txBody>
                  <a:tcPr marL="88487" marR="88487"/>
                </a:tc>
              </a:tr>
              <a:tr h="370840">
                <a:tc>
                  <a:txBody>
                    <a:bodyPr/>
                    <a:lstStyle/>
                    <a:p>
                      <a:r>
                        <a:rPr kumimoji="1" lang="ja-JP" altLang="en-US" dirty="0" smtClean="0"/>
                        <a:t>型またはメソッドが変更</a:t>
                      </a:r>
                      <a:endParaRPr kumimoji="1" lang="en-US" altLang="ja-JP" dirty="0" smtClean="0"/>
                    </a:p>
                  </a:txBody>
                  <a:tcPr marL="88487" marR="88487"/>
                </a:tc>
                <a:tc>
                  <a:txBody>
                    <a:bodyPr/>
                    <a:lstStyle/>
                    <a:p>
                      <a:pPr algn="r"/>
                      <a:r>
                        <a:rPr kumimoji="1" lang="en-US" altLang="ja-JP" dirty="0" smtClean="0"/>
                        <a:t>364005</a:t>
                      </a:r>
                      <a:endParaRPr kumimoji="1" lang="ja-JP" altLang="en-US" dirty="0"/>
                    </a:p>
                  </a:txBody>
                  <a:tcPr marL="88487" marR="88487"/>
                </a:tc>
                <a:tc>
                  <a:txBody>
                    <a:bodyPr/>
                    <a:lstStyle/>
                    <a:p>
                      <a:pPr algn="r"/>
                      <a:r>
                        <a:rPr kumimoji="1" lang="en-US" altLang="ja-JP" dirty="0" smtClean="0"/>
                        <a:t>52.4%</a:t>
                      </a:r>
                      <a:endParaRPr kumimoji="1" lang="ja-JP" altLang="en-US" dirty="0"/>
                    </a:p>
                  </a:txBody>
                  <a:tcPr marL="88487" marR="88487"/>
                </a:tc>
              </a:tr>
            </a:tbl>
          </a:graphicData>
        </a:graphic>
      </p:graphicFrame>
      <p:graphicFrame>
        <p:nvGraphicFramePr>
          <p:cNvPr id="4" name="表 3"/>
          <p:cNvGraphicFramePr>
            <a:graphicFrameLocks noGrp="1"/>
          </p:cNvGraphicFramePr>
          <p:nvPr>
            <p:extLst>
              <p:ext uri="{D42A27DB-BD31-4B8C-83A1-F6EECF244321}">
                <p14:modId xmlns:p14="http://schemas.microsoft.com/office/powerpoint/2010/main" val="471706248"/>
              </p:ext>
            </p:extLst>
          </p:nvPr>
        </p:nvGraphicFramePr>
        <p:xfrm>
          <a:off x="1403648" y="4869160"/>
          <a:ext cx="6552729" cy="741680"/>
        </p:xfrm>
        <a:graphic>
          <a:graphicData uri="http://schemas.openxmlformats.org/drawingml/2006/table">
            <a:tbl>
              <a:tblPr firstRow="1" bandRow="1">
                <a:tableStyleId>{5C22544A-7EE6-4342-B048-85BDC9FD1C3A}</a:tableStyleId>
              </a:tblPr>
              <a:tblGrid>
                <a:gridCol w="1656185"/>
                <a:gridCol w="2880320"/>
                <a:gridCol w="2016224"/>
              </a:tblGrid>
              <a:tr h="370840">
                <a:tc>
                  <a:txBody>
                    <a:bodyPr/>
                    <a:lstStyle/>
                    <a:p>
                      <a:r>
                        <a:rPr kumimoji="1" lang="ja-JP" altLang="en-US" dirty="0" smtClean="0"/>
                        <a:t>分類</a:t>
                      </a:r>
                      <a:endParaRPr kumimoji="1" lang="ja-JP" altLang="en-US" dirty="0"/>
                    </a:p>
                  </a:txBody>
                  <a:tcPr/>
                </a:tc>
                <a:tc>
                  <a:txBody>
                    <a:bodyPr/>
                    <a:lstStyle/>
                    <a:p>
                      <a:r>
                        <a:rPr kumimoji="1" lang="ja-JP" altLang="en-US" dirty="0" smtClean="0"/>
                        <a:t>全ての識別子が</a:t>
                      </a:r>
                      <a:r>
                        <a:rPr kumimoji="1" lang="en-US" altLang="ja-JP" dirty="0" smtClean="0"/>
                        <a:t>1</a:t>
                      </a:r>
                      <a:r>
                        <a:rPr kumimoji="1" lang="ja-JP" altLang="en-US" dirty="0" smtClean="0"/>
                        <a:t>対</a:t>
                      </a:r>
                      <a:r>
                        <a:rPr kumimoji="1" lang="en-US" altLang="ja-JP" dirty="0" smtClean="0"/>
                        <a:t>1</a:t>
                      </a:r>
                      <a:r>
                        <a:rPr kumimoji="1" lang="ja-JP" altLang="en-US" dirty="0" smtClean="0"/>
                        <a:t>対応</a:t>
                      </a:r>
                      <a:endParaRPr kumimoji="1" lang="ja-JP" altLang="en-US" dirty="0"/>
                    </a:p>
                  </a:txBody>
                  <a:tcPr/>
                </a:tc>
                <a:tc>
                  <a:txBody>
                    <a:bodyPr/>
                    <a:lstStyle/>
                    <a:p>
                      <a:r>
                        <a:rPr kumimoji="1" lang="en-US" altLang="ja-JP" dirty="0" smtClean="0"/>
                        <a:t>N</a:t>
                      </a:r>
                      <a:r>
                        <a:rPr kumimoji="1" lang="ja-JP" altLang="en-US" dirty="0" smtClean="0"/>
                        <a:t>対</a:t>
                      </a:r>
                      <a:r>
                        <a:rPr kumimoji="1" lang="en-US" altLang="ja-JP" dirty="0" smtClean="0"/>
                        <a:t>N</a:t>
                      </a:r>
                      <a:r>
                        <a:rPr kumimoji="1" lang="ja-JP" altLang="en-US" dirty="0" smtClean="0"/>
                        <a:t>対応を含む</a:t>
                      </a:r>
                      <a:endParaRPr kumimoji="1" lang="ja-JP" altLang="en-US" dirty="0"/>
                    </a:p>
                  </a:txBody>
                  <a:tcPr/>
                </a:tc>
              </a:tr>
              <a:tr h="370840">
                <a:tc>
                  <a:txBody>
                    <a:bodyPr/>
                    <a:lstStyle/>
                    <a:p>
                      <a:r>
                        <a:rPr kumimoji="1" lang="ja-JP" altLang="en-US" dirty="0" smtClean="0"/>
                        <a:t>変数のみ変更</a:t>
                      </a:r>
                      <a:endParaRPr kumimoji="1" lang="ja-JP" altLang="en-US" dirty="0"/>
                    </a:p>
                  </a:txBody>
                  <a:tcPr/>
                </a:tc>
                <a:tc>
                  <a:txBody>
                    <a:bodyPr/>
                    <a:lstStyle/>
                    <a:p>
                      <a:r>
                        <a:rPr kumimoji="1" lang="en-US" altLang="ja-JP" dirty="0" smtClean="0"/>
                        <a:t>85.5%</a:t>
                      </a:r>
                      <a:endParaRPr kumimoji="1" lang="ja-JP" altLang="en-US" dirty="0"/>
                    </a:p>
                  </a:txBody>
                  <a:tcPr/>
                </a:tc>
                <a:tc>
                  <a:txBody>
                    <a:bodyPr/>
                    <a:lstStyle/>
                    <a:p>
                      <a:r>
                        <a:rPr kumimoji="1" lang="en-US" altLang="ja-JP" dirty="0" smtClean="0"/>
                        <a:t>14.5%</a:t>
                      </a:r>
                      <a:endParaRPr kumimoji="1" lang="ja-JP" altLang="en-US" dirty="0"/>
                    </a:p>
                  </a:txBody>
                  <a:tcPr/>
                </a:tc>
              </a:tr>
            </a:tbl>
          </a:graphicData>
        </a:graphic>
      </p:graphicFrame>
    </p:spTree>
    <p:extLst>
      <p:ext uri="{BB962C8B-B14F-4D97-AF65-F5344CB8AC3E}">
        <p14:creationId xmlns:p14="http://schemas.microsoft.com/office/powerpoint/2010/main" val="1012589809"/>
      </p:ext>
    </p:extLst>
  </p:cSld>
  <p:clrMapOvr>
    <a:masterClrMapping/>
  </p:clrMapOvr>
  <p:transition spd="slow"/>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コードクローンとは</a:t>
            </a:r>
            <a:r>
              <a:rPr kumimoji="1" lang="en-US" altLang="ja-JP" dirty="0" smtClean="0"/>
              <a:t>(2)</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46</a:t>
            </a:fld>
            <a:endParaRPr kumimoji="1" lang="ja-JP" altLang="en-US"/>
          </a:p>
        </p:txBody>
      </p:sp>
      <p:sp>
        <p:nvSpPr>
          <p:cNvPr id="4" name="コンテンツ プレースホルダ 3"/>
          <p:cNvSpPr>
            <a:spLocks noGrp="1"/>
          </p:cNvSpPr>
          <p:nvPr>
            <p:ph sz="quarter" idx="1"/>
          </p:nvPr>
        </p:nvSpPr>
        <p:spPr/>
        <p:txBody>
          <a:bodyPr>
            <a:normAutofit/>
          </a:bodyPr>
          <a:lstStyle/>
          <a:p>
            <a:r>
              <a:rPr kumimoji="1" lang="ja-JP" altLang="en-US" dirty="0" smtClean="0"/>
              <a:t>コードクローンは</a:t>
            </a:r>
            <a:r>
              <a:rPr kumimoji="1" lang="en-US" altLang="ja-JP" dirty="0" smtClean="0"/>
              <a:t>3</a:t>
            </a:r>
            <a:r>
              <a:rPr kumimoji="1" lang="ja-JP" altLang="en-US" dirty="0" err="1" smtClean="0"/>
              <a:t>つの</a:t>
            </a:r>
            <a:r>
              <a:rPr kumimoji="1" lang="ja-JP" altLang="en-US" dirty="0" smtClean="0"/>
              <a:t>タイプに分けられる。</a:t>
            </a:r>
            <a:endParaRPr kumimoji="1" lang="en-US" altLang="ja-JP" dirty="0" smtClean="0"/>
          </a:p>
          <a:p>
            <a:pPr lvl="1"/>
            <a:r>
              <a:rPr lang="ja-JP" altLang="en-US" dirty="0" smtClean="0"/>
              <a:t>タイプ</a:t>
            </a:r>
            <a:r>
              <a:rPr lang="en-US" altLang="ja-JP" dirty="0" smtClean="0"/>
              <a:t>1</a:t>
            </a:r>
            <a:r>
              <a:rPr lang="ja-JP" altLang="en-US" dirty="0" smtClean="0"/>
              <a:t>：空白、改行などを除き同一のもの</a:t>
            </a:r>
            <a:endParaRPr lang="en-US" altLang="ja-JP" dirty="0" smtClean="0"/>
          </a:p>
          <a:p>
            <a:pPr lvl="1"/>
            <a:r>
              <a:rPr kumimoji="1" lang="ja-JP" altLang="en-US" dirty="0" smtClean="0"/>
              <a:t>タイプ</a:t>
            </a:r>
            <a:r>
              <a:rPr kumimoji="1" lang="en-US" altLang="ja-JP" dirty="0" smtClean="0"/>
              <a:t>2</a:t>
            </a:r>
            <a:r>
              <a:rPr kumimoji="1" lang="ja-JP" altLang="en-US" dirty="0" smtClean="0"/>
              <a:t>：変数名や型名など識別子名が変わったもの</a:t>
            </a:r>
            <a:endParaRPr kumimoji="1" lang="en-US" altLang="ja-JP" dirty="0" smtClean="0"/>
          </a:p>
          <a:p>
            <a:pPr lvl="1"/>
            <a:r>
              <a:rPr lang="ja-JP" altLang="en-US" dirty="0" smtClean="0"/>
              <a:t>タイプ</a:t>
            </a:r>
            <a:r>
              <a:rPr lang="en-US" altLang="ja-JP" dirty="0" smtClean="0"/>
              <a:t>3</a:t>
            </a:r>
            <a:r>
              <a:rPr lang="ja-JP" altLang="en-US" dirty="0" smtClean="0"/>
              <a:t>：一部に文の挿入や削除が行われたもの</a:t>
            </a:r>
            <a:endParaRPr lang="en-US" altLang="ja-JP" dirty="0" smtClean="0"/>
          </a:p>
          <a:p>
            <a:endParaRPr kumimoji="1" lang="en-US" altLang="ja-JP" dirty="0" smtClean="0"/>
          </a:p>
          <a:p>
            <a:endParaRPr lang="en-US" altLang="ja-JP" dirty="0" smtClean="0"/>
          </a:p>
          <a:p>
            <a:r>
              <a:rPr kumimoji="1" lang="ja-JP" altLang="en-US" dirty="0" smtClean="0"/>
              <a:t>本研究ではタイプ</a:t>
            </a:r>
            <a:r>
              <a:rPr kumimoji="1" lang="en-US" altLang="ja-JP" dirty="0" smtClean="0"/>
              <a:t>1</a:t>
            </a:r>
            <a:r>
              <a:rPr kumimoji="1" lang="ja-JP" altLang="en-US" dirty="0" smtClean="0"/>
              <a:t>およびタイプ</a:t>
            </a:r>
            <a:r>
              <a:rPr kumimoji="1" lang="en-US" altLang="ja-JP" dirty="0" smtClean="0"/>
              <a:t>2</a:t>
            </a:r>
            <a:r>
              <a:rPr kumimoji="1" lang="ja-JP" altLang="en-US" dirty="0" smtClean="0"/>
              <a:t>のコードクローンを扱う。</a:t>
            </a:r>
            <a:endParaRPr kumimoji="1" lang="ja-JP" altLang="en-US" dirty="0"/>
          </a:p>
        </p:txBody>
      </p:sp>
    </p:spTree>
    <p:extLst>
      <p:ext uri="{BB962C8B-B14F-4D97-AF65-F5344CB8AC3E}">
        <p14:creationId xmlns:p14="http://schemas.microsoft.com/office/powerpoint/2010/main" val="1357796455"/>
      </p:ext>
    </p:extLst>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コードクローンのリファクタリング</a:t>
            </a:r>
            <a:r>
              <a:rPr kumimoji="1" lang="en-US" altLang="ja-JP" dirty="0" smtClean="0"/>
              <a:t>(1)</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47</a:t>
            </a:fld>
            <a:endParaRPr kumimoji="1" lang="ja-JP" altLang="en-US"/>
          </a:p>
        </p:txBody>
      </p:sp>
      <p:sp>
        <p:nvSpPr>
          <p:cNvPr id="4" name="コンテンツ プレースホルダ 3"/>
          <p:cNvSpPr>
            <a:spLocks noGrp="1"/>
          </p:cNvSpPr>
          <p:nvPr>
            <p:ph sz="quarter" idx="1"/>
          </p:nvPr>
        </p:nvSpPr>
        <p:spPr/>
        <p:txBody>
          <a:bodyPr/>
          <a:lstStyle/>
          <a:p>
            <a:r>
              <a:rPr kumimoji="1" lang="ja-JP" altLang="en-US" dirty="0" smtClean="0"/>
              <a:t>コードクローンの存在は保守コストを増大させるので好ましくない。</a:t>
            </a:r>
            <a:endParaRPr kumimoji="1" lang="en-US" altLang="ja-JP" dirty="0" smtClean="0"/>
          </a:p>
          <a:p>
            <a:endParaRPr lang="en-US" altLang="ja-JP" dirty="0" smtClean="0"/>
          </a:p>
          <a:p>
            <a:pPr lvl="1"/>
            <a:endParaRPr kumimoji="1" lang="en-US" altLang="ja-JP" dirty="0" smtClean="0"/>
          </a:p>
          <a:p>
            <a:endParaRPr lang="en-US" altLang="ja-JP" dirty="0" smtClean="0"/>
          </a:p>
          <a:p>
            <a:r>
              <a:rPr lang="ja-JP" altLang="en-US" dirty="0" smtClean="0"/>
              <a:t>コードクローンを除去するためのリファクタリング手法が提案されている。</a:t>
            </a:r>
            <a:endParaRPr lang="en-US" altLang="ja-JP" dirty="0" smtClean="0"/>
          </a:p>
          <a:p>
            <a:pPr lvl="1"/>
            <a:r>
              <a:rPr kumimoji="1" lang="ja-JP" altLang="en-US" sz="1800" dirty="0" smtClean="0"/>
              <a:t>リファクタリング：外部からみた動作を変えずに、内部構造を整理すること</a:t>
            </a:r>
            <a:endParaRPr kumimoji="1" lang="ja-JP" altLang="en-US" sz="1800" dirty="0"/>
          </a:p>
        </p:txBody>
      </p:sp>
      <p:sp>
        <p:nvSpPr>
          <p:cNvPr id="6" name="下矢印 5"/>
          <p:cNvSpPr/>
          <p:nvPr/>
        </p:nvSpPr>
        <p:spPr>
          <a:xfrm>
            <a:off x="3707904" y="2780928"/>
            <a:ext cx="1368152"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27316333"/>
      </p:ext>
    </p:extLst>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背景</a:t>
            </a:r>
            <a:r>
              <a:rPr kumimoji="1" lang="en-US" altLang="ja-JP" dirty="0" smtClean="0"/>
              <a:t>(</a:t>
            </a:r>
            <a:r>
              <a:rPr kumimoji="1" lang="ja-JP" altLang="en-US" dirty="0" smtClean="0"/>
              <a:t>非表示</a:t>
            </a:r>
            <a:r>
              <a:rPr kumimoji="1" lang="en-US" altLang="ja-JP" dirty="0" smtClean="0"/>
              <a:t>)</a:t>
            </a:r>
            <a:endParaRPr kumimoji="1" lang="ja-JP" altLang="en-US" dirty="0"/>
          </a:p>
        </p:txBody>
      </p:sp>
      <p:sp>
        <p:nvSpPr>
          <p:cNvPr id="5" name="スライド番号プレースホルダ 4"/>
          <p:cNvSpPr>
            <a:spLocks noGrp="1"/>
          </p:cNvSpPr>
          <p:nvPr>
            <p:ph type="sldNum" sz="quarter" idx="12"/>
          </p:nvPr>
        </p:nvSpPr>
        <p:spPr/>
        <p:txBody>
          <a:bodyPr/>
          <a:lstStyle/>
          <a:p>
            <a:fld id="{F81A0F36-08C2-48D1-B66F-990A663397CD}" type="slidenum">
              <a:rPr kumimoji="1" lang="ja-JP" altLang="en-US" smtClean="0"/>
              <a:pPr/>
              <a:t>48</a:t>
            </a:fld>
            <a:endParaRPr kumimoji="1" lang="ja-JP" altLang="en-US"/>
          </a:p>
        </p:txBody>
      </p:sp>
      <p:sp>
        <p:nvSpPr>
          <p:cNvPr id="3" name="コンテンツ プレースホルダ 2"/>
          <p:cNvSpPr>
            <a:spLocks noGrp="1"/>
          </p:cNvSpPr>
          <p:nvPr>
            <p:ph sz="quarter" idx="1"/>
          </p:nvPr>
        </p:nvSpPr>
        <p:spPr>
          <a:xfrm>
            <a:off x="301752" y="1527048"/>
            <a:ext cx="8503920" cy="4566248"/>
          </a:xfrm>
        </p:spPr>
        <p:txBody>
          <a:bodyPr>
            <a:normAutofit/>
          </a:bodyPr>
          <a:lstStyle/>
          <a:p>
            <a:r>
              <a:rPr kumimoji="1" lang="en-US" altLang="ja-JP" dirty="0" err="1" smtClean="0"/>
              <a:t>Yii</a:t>
            </a:r>
            <a:r>
              <a:rPr kumimoji="1" lang="en-US" altLang="ja-JP" dirty="0" smtClean="0"/>
              <a:t> Yong Lee</a:t>
            </a:r>
            <a:r>
              <a:rPr lang="ja-JP" altLang="en-US" dirty="0" smtClean="0"/>
              <a:t>の研究で、クローンペア間での識別子名の変更によるバグの生成についての調査が行われた。</a:t>
            </a:r>
            <a:endParaRPr lang="en-US" altLang="ja-JP" dirty="0" smtClean="0"/>
          </a:p>
          <a:p>
            <a:endParaRPr kumimoji="1" lang="en-US" altLang="ja-JP" dirty="0" smtClean="0"/>
          </a:p>
          <a:p>
            <a:endParaRPr lang="en-US" altLang="ja-JP" dirty="0" smtClean="0"/>
          </a:p>
          <a:p>
            <a:endParaRPr kumimoji="1" lang="en-US" altLang="ja-JP" dirty="0" smtClean="0"/>
          </a:p>
          <a:p>
            <a:r>
              <a:rPr lang="ja-JP" altLang="en-US" dirty="0" smtClean="0"/>
              <a:t>今回は一般化し、バグ検出という視点ではなく、どのように識別子名の変更が行われているかを調査したい。</a:t>
            </a:r>
            <a:endParaRPr lang="en-US" altLang="ja-JP" dirty="0" smtClean="0"/>
          </a:p>
        </p:txBody>
      </p:sp>
      <p:sp>
        <p:nvSpPr>
          <p:cNvPr id="4" name="下矢印 3"/>
          <p:cNvSpPr/>
          <p:nvPr/>
        </p:nvSpPr>
        <p:spPr>
          <a:xfrm>
            <a:off x="3851920" y="2852936"/>
            <a:ext cx="1440160" cy="7920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886970756"/>
      </p:ext>
    </p:extLst>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調査</a:t>
            </a:r>
            <a:r>
              <a:rPr kumimoji="1" lang="ja-JP" altLang="en-US" dirty="0" smtClean="0"/>
              <a:t>対象</a:t>
            </a:r>
            <a:endParaRPr kumimoji="1" lang="ja-JP" altLang="en-US" dirty="0"/>
          </a:p>
        </p:txBody>
      </p:sp>
      <p:sp>
        <p:nvSpPr>
          <p:cNvPr id="4" name="スライド番号プレースホルダ 3"/>
          <p:cNvSpPr>
            <a:spLocks noGrp="1"/>
          </p:cNvSpPr>
          <p:nvPr>
            <p:ph type="sldNum" sz="quarter" idx="12"/>
          </p:nvPr>
        </p:nvSpPr>
        <p:spPr/>
        <p:txBody>
          <a:bodyPr/>
          <a:lstStyle/>
          <a:p>
            <a:fld id="{F81A0F36-08C2-48D1-B66F-990A663397CD}" type="slidenum">
              <a:rPr kumimoji="1" lang="ja-JP" altLang="en-US" smtClean="0"/>
              <a:pPr/>
              <a:t>49</a:t>
            </a:fld>
            <a:endParaRPr kumimoji="1" lang="ja-JP" altLang="en-US"/>
          </a:p>
        </p:txBody>
      </p:sp>
      <p:sp>
        <p:nvSpPr>
          <p:cNvPr id="3" name="コンテンツ プレースホルダ 2"/>
          <p:cNvSpPr>
            <a:spLocks noGrp="1"/>
          </p:cNvSpPr>
          <p:nvPr>
            <p:ph sz="quarter" idx="1"/>
          </p:nvPr>
        </p:nvSpPr>
        <p:spPr/>
        <p:txBody>
          <a:bodyPr>
            <a:normAutofit/>
          </a:bodyPr>
          <a:lstStyle/>
          <a:p>
            <a:r>
              <a:rPr kumimoji="1" lang="en-US" altLang="ja-JP" dirty="0" smtClean="0"/>
              <a:t>Java</a:t>
            </a:r>
            <a:r>
              <a:rPr kumimoji="1" lang="ja-JP" altLang="en-US" dirty="0" smtClean="0"/>
              <a:t>で書かれたソースファイルを対象とする</a:t>
            </a:r>
            <a:endParaRPr kumimoji="1" lang="en-US" altLang="ja-JP" dirty="0" smtClean="0"/>
          </a:p>
          <a:p>
            <a:r>
              <a:rPr kumimoji="1" lang="ja-JP" altLang="en-US" dirty="0" smtClean="0"/>
              <a:t>研究対象として、以下のドメインから</a:t>
            </a:r>
            <a:r>
              <a:rPr lang="ja-JP" altLang="en-US" dirty="0" smtClean="0"/>
              <a:t>集めたオープンソースソフトウェアのデータセットを利用する</a:t>
            </a:r>
            <a:endParaRPr lang="en-US" altLang="ja-JP" dirty="0" smtClean="0"/>
          </a:p>
          <a:p>
            <a:pPr lvl="1"/>
            <a:r>
              <a:rPr lang="en-US" altLang="ja-JP" dirty="0" err="1" smtClean="0"/>
              <a:t>a</a:t>
            </a:r>
            <a:r>
              <a:rPr kumimoji="1" lang="en-US" altLang="ja-JP" dirty="0" err="1" smtClean="0"/>
              <a:t>pache.commons</a:t>
            </a:r>
            <a:endParaRPr kumimoji="1" lang="en-US" altLang="ja-JP" dirty="0" smtClean="0"/>
          </a:p>
          <a:p>
            <a:pPr lvl="1"/>
            <a:r>
              <a:rPr lang="en-US" altLang="ja-JP" dirty="0" smtClean="0"/>
              <a:t>sourceforge.net</a:t>
            </a:r>
          </a:p>
          <a:p>
            <a:pPr lvl="1"/>
            <a:r>
              <a:rPr lang="en-US" altLang="ja-JP" dirty="0" err="1" smtClean="0"/>
              <a:t>s</a:t>
            </a:r>
            <a:r>
              <a:rPr kumimoji="1" lang="en-US" altLang="ja-JP" dirty="0" err="1" smtClean="0"/>
              <a:t>ourceforge.net.DB</a:t>
            </a:r>
            <a:endParaRPr kumimoji="1" lang="en-US" altLang="ja-JP" dirty="0" smtClean="0"/>
          </a:p>
          <a:p>
            <a:r>
              <a:rPr lang="ja-JP" altLang="en-US" dirty="0" smtClean="0"/>
              <a:t>ツールの実行対象はプロジェクト単位</a:t>
            </a:r>
            <a:endParaRPr lang="en-US" altLang="ja-JP" dirty="0" smtClean="0"/>
          </a:p>
          <a:p>
            <a:pPr lvl="1"/>
            <a:r>
              <a:rPr lang="ja-JP" altLang="en-US" dirty="0" smtClean="0"/>
              <a:t>全</a:t>
            </a:r>
            <a:r>
              <a:rPr lang="en-US" altLang="ja-JP" dirty="0" smtClean="0"/>
              <a:t>2142</a:t>
            </a:r>
            <a:r>
              <a:rPr lang="ja-JP" altLang="en-US" dirty="0" smtClean="0"/>
              <a:t>プロジェクト</a:t>
            </a:r>
            <a:endParaRPr lang="en-US" altLang="ja-JP" dirty="0" smtClean="0"/>
          </a:p>
        </p:txBody>
      </p:sp>
    </p:spTree>
    <p:extLst>
      <p:ext uri="{BB962C8B-B14F-4D97-AF65-F5344CB8AC3E}">
        <p14:creationId xmlns:p14="http://schemas.microsoft.com/office/powerpoint/2010/main" val="834255667"/>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本研究で対象とするコードクローン</a:t>
            </a:r>
            <a:endParaRPr kumimoji="1" lang="ja-JP" altLang="en-US" dirty="0"/>
          </a:p>
        </p:txBody>
      </p:sp>
      <p:sp>
        <p:nvSpPr>
          <p:cNvPr id="3" name="スライド番号プレースホルダー 2"/>
          <p:cNvSpPr>
            <a:spLocks noGrp="1"/>
          </p:cNvSpPr>
          <p:nvPr>
            <p:ph type="sldNum" sz="quarter" idx="12"/>
          </p:nvPr>
        </p:nvSpPr>
        <p:spPr/>
        <p:txBody>
          <a:bodyPr/>
          <a:lstStyle/>
          <a:p>
            <a:fld id="{F81A0F36-08C2-48D1-B66F-990A663397CD}" type="slidenum">
              <a:rPr kumimoji="1" lang="ja-JP" altLang="en-US" smtClean="0"/>
              <a:pPr/>
              <a:t>5</a:t>
            </a:fld>
            <a:endParaRPr kumimoji="1" lang="ja-JP" altLang="en-US"/>
          </a:p>
        </p:txBody>
      </p:sp>
      <p:sp>
        <p:nvSpPr>
          <p:cNvPr id="4" name="コンテンツ プレースホルダー 3"/>
          <p:cNvSpPr>
            <a:spLocks noGrp="1"/>
          </p:cNvSpPr>
          <p:nvPr>
            <p:ph sz="quarter" idx="1"/>
          </p:nvPr>
        </p:nvSpPr>
        <p:spPr>
          <a:xfrm>
            <a:off x="683568" y="1196752"/>
            <a:ext cx="8229600" cy="4937760"/>
          </a:xfrm>
        </p:spPr>
        <p:txBody>
          <a:bodyPr/>
          <a:lstStyle/>
          <a:p>
            <a:r>
              <a:rPr lang="ja-JP" altLang="en-US" dirty="0" smtClean="0"/>
              <a:t>コードクローン検出ツール</a:t>
            </a:r>
            <a:r>
              <a:rPr lang="en-US" altLang="ja-JP" dirty="0" err="1" smtClean="0"/>
              <a:t>CCFinder</a:t>
            </a:r>
            <a:r>
              <a:rPr lang="ja-JP" altLang="en-US" dirty="0" smtClean="0"/>
              <a:t> が検出する </a:t>
            </a:r>
            <a:r>
              <a:rPr lang="en-US" altLang="ja-JP" dirty="0" smtClean="0"/>
              <a:t>“Parameterized” </a:t>
            </a:r>
            <a:r>
              <a:rPr lang="ja-JP" altLang="en-US" dirty="0" smtClean="0"/>
              <a:t>クローン</a:t>
            </a:r>
            <a:endParaRPr lang="en-US" altLang="ja-JP" dirty="0" smtClean="0"/>
          </a:p>
          <a:p>
            <a:pPr lvl="1"/>
            <a:r>
              <a:rPr lang="ja-JP" altLang="en-US" dirty="0" smtClean="0"/>
              <a:t>タイプ</a:t>
            </a:r>
            <a:r>
              <a:rPr lang="en-US" altLang="ja-JP" dirty="0" smtClean="0"/>
              <a:t>1</a:t>
            </a:r>
            <a:r>
              <a:rPr lang="ja-JP" altLang="en-US" dirty="0" smtClean="0"/>
              <a:t>及び</a:t>
            </a:r>
            <a:r>
              <a:rPr lang="en-US" altLang="ja-JP" dirty="0" smtClean="0"/>
              <a:t>2</a:t>
            </a:r>
            <a:r>
              <a:rPr lang="ja-JP" altLang="en-US" dirty="0" smtClean="0"/>
              <a:t>が該当</a:t>
            </a:r>
            <a:endParaRPr lang="en-US" altLang="ja-JP" dirty="0" smtClean="0"/>
          </a:p>
          <a:p>
            <a:r>
              <a:rPr lang="ja-JP" altLang="en-US" dirty="0" smtClean="0"/>
              <a:t>コード例</a:t>
            </a:r>
            <a:endParaRPr lang="en-US" altLang="ja-JP" dirty="0" smtClean="0"/>
          </a:p>
        </p:txBody>
      </p:sp>
      <p:sp>
        <p:nvSpPr>
          <p:cNvPr id="5" name="メモ 4"/>
          <p:cNvSpPr/>
          <p:nvPr/>
        </p:nvSpPr>
        <p:spPr>
          <a:xfrm>
            <a:off x="3756094" y="2924944"/>
            <a:ext cx="1968034" cy="194421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メモ 5"/>
          <p:cNvSpPr/>
          <p:nvPr/>
        </p:nvSpPr>
        <p:spPr>
          <a:xfrm>
            <a:off x="683568" y="2929460"/>
            <a:ext cx="2088232" cy="208371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メモ 6"/>
          <p:cNvSpPr/>
          <p:nvPr/>
        </p:nvSpPr>
        <p:spPr>
          <a:xfrm>
            <a:off x="6804248" y="2929460"/>
            <a:ext cx="1944216" cy="1939700"/>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3756096" y="2996952"/>
            <a:ext cx="2112048" cy="1384995"/>
          </a:xfrm>
          <a:prstGeom prst="rect">
            <a:avLst/>
          </a:prstGeom>
          <a:noFill/>
        </p:spPr>
        <p:txBody>
          <a:bodyPr wrap="square" rtlCol="0">
            <a:spAutoFit/>
          </a:bodyPr>
          <a:lstStyle/>
          <a:p>
            <a:r>
              <a:rPr lang="en-US" altLang="ja-JP" sz="1400" dirty="0" smtClean="0"/>
              <a:t>…</a:t>
            </a:r>
          </a:p>
          <a:p>
            <a:r>
              <a:rPr lang="en-US" altLang="ja-JP" sz="1400" dirty="0" err="1" smtClean="0"/>
              <a:t>int</a:t>
            </a:r>
            <a:r>
              <a:rPr lang="en-US" altLang="ja-JP" sz="1400" dirty="0" smtClean="0"/>
              <a:t> </a:t>
            </a:r>
            <a:r>
              <a:rPr lang="en-US" altLang="ja-JP" sz="1400" dirty="0" smtClean="0">
                <a:solidFill>
                  <a:srgbClr val="FF0000"/>
                </a:solidFill>
              </a:rPr>
              <a:t>y</a:t>
            </a:r>
            <a:r>
              <a:rPr lang="en-US" altLang="ja-JP" sz="1400" dirty="0" smtClean="0"/>
              <a:t> =</a:t>
            </a:r>
            <a:r>
              <a:rPr lang="ja-JP" altLang="en-US" sz="1400" dirty="0" smtClean="0"/>
              <a:t>　</a:t>
            </a:r>
            <a:r>
              <a:rPr lang="en-US" altLang="ja-JP" sz="1400" dirty="0" err="1" smtClean="0">
                <a:solidFill>
                  <a:srgbClr val="54035D"/>
                </a:solidFill>
              </a:rPr>
              <a:t>getY</a:t>
            </a:r>
            <a:r>
              <a:rPr lang="en-US" altLang="ja-JP" sz="1400" dirty="0" smtClean="0"/>
              <a:t>();</a:t>
            </a:r>
          </a:p>
          <a:p>
            <a:r>
              <a:rPr lang="en-US" altLang="ja-JP" sz="1400" dirty="0" err="1"/>
              <a:t>System.out.println</a:t>
            </a:r>
            <a:r>
              <a:rPr lang="en-US" altLang="ja-JP" sz="1400" dirty="0"/>
              <a:t>(</a:t>
            </a:r>
          </a:p>
          <a:p>
            <a:r>
              <a:rPr lang="en-US" altLang="ja-JP" sz="1400" dirty="0"/>
              <a:t>  “</a:t>
            </a:r>
            <a:r>
              <a:rPr lang="en-US" altLang="ja-JP" sz="1400" dirty="0" err="1"/>
              <a:t>Freefall</a:t>
            </a:r>
            <a:r>
              <a:rPr lang="en-US" altLang="ja-JP" sz="1400" dirty="0"/>
              <a:t>:”);</a:t>
            </a:r>
          </a:p>
          <a:p>
            <a:r>
              <a:rPr lang="en-US" altLang="ja-JP" sz="1400" dirty="0" err="1" smtClean="0"/>
              <a:t>int</a:t>
            </a:r>
            <a:r>
              <a:rPr lang="en-US" altLang="ja-JP" sz="1400" dirty="0" smtClean="0"/>
              <a:t> </a:t>
            </a:r>
            <a:r>
              <a:rPr lang="en-US" altLang="ja-JP" sz="1400" dirty="0" smtClean="0">
                <a:solidFill>
                  <a:srgbClr val="FF0000"/>
                </a:solidFill>
              </a:rPr>
              <a:t>t</a:t>
            </a:r>
            <a:r>
              <a:rPr lang="en-US" altLang="ja-JP" sz="1400" dirty="0" smtClean="0"/>
              <a:t> =freefall(</a:t>
            </a:r>
            <a:r>
              <a:rPr lang="en-US" altLang="ja-JP" sz="1400" dirty="0" smtClean="0">
                <a:solidFill>
                  <a:srgbClr val="FF0000"/>
                </a:solidFill>
              </a:rPr>
              <a:t>y</a:t>
            </a:r>
            <a:r>
              <a:rPr lang="en-US" altLang="ja-JP" sz="1400" dirty="0" smtClean="0"/>
              <a:t>) </a:t>
            </a:r>
          </a:p>
          <a:p>
            <a:r>
              <a:rPr lang="en-US" altLang="ja-JP" sz="1400" dirty="0" smtClean="0"/>
              <a:t>…</a:t>
            </a:r>
          </a:p>
        </p:txBody>
      </p:sp>
      <p:sp>
        <p:nvSpPr>
          <p:cNvPr id="9" name="テキスト ボックス 8"/>
          <p:cNvSpPr txBox="1"/>
          <p:nvPr/>
        </p:nvSpPr>
        <p:spPr>
          <a:xfrm>
            <a:off x="683568" y="2996952"/>
            <a:ext cx="2016224" cy="1600438"/>
          </a:xfrm>
          <a:prstGeom prst="rect">
            <a:avLst/>
          </a:prstGeom>
          <a:noFill/>
        </p:spPr>
        <p:txBody>
          <a:bodyPr wrap="square" rtlCol="0">
            <a:spAutoFit/>
          </a:bodyPr>
          <a:lstStyle/>
          <a:p>
            <a:r>
              <a:rPr lang="en-US" altLang="ja-JP" sz="1400" dirty="0" smtClean="0"/>
              <a:t>…</a:t>
            </a:r>
          </a:p>
          <a:p>
            <a:r>
              <a:rPr lang="en-US" altLang="ja-JP" sz="1400" dirty="0" err="1" smtClean="0"/>
              <a:t>int</a:t>
            </a:r>
            <a:r>
              <a:rPr lang="en-US" altLang="ja-JP" sz="1400" dirty="0" smtClean="0"/>
              <a:t> </a:t>
            </a:r>
            <a:r>
              <a:rPr lang="en-US" altLang="ja-JP" sz="1400" dirty="0" smtClean="0">
                <a:solidFill>
                  <a:srgbClr val="FF0000"/>
                </a:solidFill>
              </a:rPr>
              <a:t>height</a:t>
            </a:r>
            <a:r>
              <a:rPr lang="en-US" altLang="ja-JP" sz="1400" dirty="0" smtClean="0"/>
              <a:t> = </a:t>
            </a:r>
            <a:r>
              <a:rPr lang="en-US" altLang="ja-JP" sz="1400" dirty="0" err="1" smtClean="0"/>
              <a:t>getY</a:t>
            </a:r>
            <a:r>
              <a:rPr lang="en-US" altLang="ja-JP" sz="1400" dirty="0" smtClean="0"/>
              <a:t>();</a:t>
            </a:r>
          </a:p>
          <a:p>
            <a:r>
              <a:rPr lang="en-US" altLang="ja-JP" sz="1400" dirty="0" err="1" smtClean="0"/>
              <a:t>System.out.println</a:t>
            </a:r>
            <a:r>
              <a:rPr lang="en-US" altLang="ja-JP" sz="1400" dirty="0" smtClean="0"/>
              <a:t>(</a:t>
            </a:r>
          </a:p>
          <a:p>
            <a:r>
              <a:rPr lang="en-US" altLang="ja-JP" sz="1400" dirty="0"/>
              <a:t> </a:t>
            </a:r>
            <a:r>
              <a:rPr lang="en-US" altLang="ja-JP" sz="1400" dirty="0" smtClean="0"/>
              <a:t> “</a:t>
            </a:r>
            <a:r>
              <a:rPr lang="en-US" altLang="ja-JP" sz="1400" dirty="0" err="1" smtClean="0"/>
              <a:t>Freefall</a:t>
            </a:r>
            <a:r>
              <a:rPr lang="en-US" altLang="ja-JP" sz="1400" dirty="0" smtClean="0"/>
              <a:t>:”);</a:t>
            </a:r>
          </a:p>
          <a:p>
            <a:r>
              <a:rPr lang="en-US" altLang="ja-JP" sz="1400" dirty="0" err="1" smtClean="0"/>
              <a:t>int</a:t>
            </a:r>
            <a:r>
              <a:rPr lang="en-US" altLang="ja-JP" sz="1400" dirty="0" smtClean="0"/>
              <a:t> </a:t>
            </a:r>
            <a:r>
              <a:rPr lang="en-US" altLang="ja-JP" sz="1400" dirty="0" smtClean="0">
                <a:solidFill>
                  <a:srgbClr val="FF0000"/>
                </a:solidFill>
              </a:rPr>
              <a:t>time</a:t>
            </a:r>
            <a:r>
              <a:rPr lang="ja-JP" altLang="en-US" sz="1400" dirty="0" smtClean="0">
                <a:solidFill>
                  <a:srgbClr val="FF0000"/>
                </a:solidFill>
              </a:rPr>
              <a:t>　</a:t>
            </a:r>
            <a:r>
              <a:rPr lang="en-US" altLang="ja-JP" sz="1400" dirty="0" smtClean="0"/>
              <a:t>=</a:t>
            </a:r>
            <a:r>
              <a:rPr lang="en-US" altLang="ja-JP" sz="1400" dirty="0" err="1" smtClean="0"/>
              <a:t>freefall</a:t>
            </a:r>
            <a:r>
              <a:rPr lang="en-US" altLang="ja-JP" sz="1400" dirty="0" smtClean="0"/>
              <a:t>(</a:t>
            </a:r>
            <a:r>
              <a:rPr lang="en-US" altLang="ja-JP" sz="1400" dirty="0" smtClean="0">
                <a:solidFill>
                  <a:srgbClr val="FF0000"/>
                </a:solidFill>
              </a:rPr>
              <a:t>height</a:t>
            </a:r>
            <a:r>
              <a:rPr lang="en-US" altLang="ja-JP" sz="1400" dirty="0" smtClean="0"/>
              <a:t>) </a:t>
            </a:r>
          </a:p>
          <a:p>
            <a:r>
              <a:rPr lang="en-US" altLang="ja-JP" sz="1400" dirty="0" smtClean="0"/>
              <a:t>…</a:t>
            </a:r>
          </a:p>
        </p:txBody>
      </p:sp>
      <p:sp>
        <p:nvSpPr>
          <p:cNvPr id="10" name="テキスト ボックス 9"/>
          <p:cNvSpPr txBox="1"/>
          <p:nvPr/>
        </p:nvSpPr>
        <p:spPr>
          <a:xfrm>
            <a:off x="6883392" y="3068960"/>
            <a:ext cx="2081096" cy="1384995"/>
          </a:xfrm>
          <a:prstGeom prst="rect">
            <a:avLst/>
          </a:prstGeom>
          <a:noFill/>
        </p:spPr>
        <p:txBody>
          <a:bodyPr wrap="square" rtlCol="0">
            <a:spAutoFit/>
          </a:bodyPr>
          <a:lstStyle/>
          <a:p>
            <a:r>
              <a:rPr lang="en-US" altLang="ja-JP" sz="1400" dirty="0" smtClean="0"/>
              <a:t>…</a:t>
            </a:r>
          </a:p>
          <a:p>
            <a:r>
              <a:rPr lang="en-US" altLang="ja-JP" sz="1400" dirty="0" err="1" smtClean="0"/>
              <a:t>int</a:t>
            </a:r>
            <a:r>
              <a:rPr lang="en-US" altLang="ja-JP" sz="1400" dirty="0" smtClean="0"/>
              <a:t> y = </a:t>
            </a:r>
            <a:r>
              <a:rPr lang="en-US" altLang="ja-JP" sz="1400" dirty="0" err="1" smtClean="0">
                <a:solidFill>
                  <a:srgbClr val="5C045C"/>
                </a:solidFill>
              </a:rPr>
              <a:t>getHeight</a:t>
            </a:r>
            <a:r>
              <a:rPr lang="en-US" altLang="ja-JP" sz="1400" dirty="0" smtClean="0"/>
              <a:t>();</a:t>
            </a:r>
          </a:p>
          <a:p>
            <a:r>
              <a:rPr lang="en-US" altLang="ja-JP" sz="1400" dirty="0" err="1"/>
              <a:t>System.out.println</a:t>
            </a:r>
            <a:r>
              <a:rPr lang="en-US" altLang="ja-JP" sz="1400" dirty="0"/>
              <a:t>(</a:t>
            </a:r>
          </a:p>
          <a:p>
            <a:r>
              <a:rPr lang="en-US" altLang="ja-JP" sz="1400" dirty="0"/>
              <a:t>  “</a:t>
            </a:r>
            <a:r>
              <a:rPr lang="en-US" altLang="ja-JP" sz="1400" dirty="0" err="1"/>
              <a:t>Freefall</a:t>
            </a:r>
            <a:r>
              <a:rPr lang="en-US" altLang="ja-JP" sz="1400" dirty="0"/>
              <a:t>:”);</a:t>
            </a:r>
          </a:p>
          <a:p>
            <a:r>
              <a:rPr lang="en-US" altLang="ja-JP" sz="1400" dirty="0" err="1" smtClean="0"/>
              <a:t>int</a:t>
            </a:r>
            <a:r>
              <a:rPr lang="en-US" altLang="ja-JP" sz="1400" dirty="0" smtClean="0"/>
              <a:t> t =freefall(</a:t>
            </a:r>
            <a:r>
              <a:rPr lang="en-US" altLang="ja-JP" sz="1400" dirty="0" smtClean="0">
                <a:solidFill>
                  <a:srgbClr val="FF0000"/>
                </a:solidFill>
              </a:rPr>
              <a:t>y</a:t>
            </a:r>
            <a:r>
              <a:rPr lang="en-US" altLang="ja-JP" sz="1400" dirty="0" smtClean="0"/>
              <a:t>) </a:t>
            </a:r>
          </a:p>
          <a:p>
            <a:r>
              <a:rPr lang="en-US" altLang="ja-JP" sz="1400" dirty="0" smtClean="0"/>
              <a:t>…</a:t>
            </a:r>
          </a:p>
        </p:txBody>
      </p:sp>
      <p:cxnSp>
        <p:nvCxnSpPr>
          <p:cNvPr id="12" name="直線矢印コネクタ 11"/>
          <p:cNvCxnSpPr/>
          <p:nvPr/>
        </p:nvCxnSpPr>
        <p:spPr>
          <a:xfrm>
            <a:off x="2771800" y="3933056"/>
            <a:ext cx="936104"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p:nvPr/>
        </p:nvCxnSpPr>
        <p:spPr>
          <a:xfrm>
            <a:off x="5724128" y="3933056"/>
            <a:ext cx="1056304" cy="225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5" name="円形吹き出し 14"/>
          <p:cNvSpPr/>
          <p:nvPr/>
        </p:nvSpPr>
        <p:spPr>
          <a:xfrm>
            <a:off x="2555776" y="4797152"/>
            <a:ext cx="1440160" cy="720080"/>
          </a:xfrm>
          <a:prstGeom prst="wedgeEllipseCallout">
            <a:avLst>
              <a:gd name="adj1" fmla="val 13375"/>
              <a:gd name="adj2" fmla="val -60925"/>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円形吹き出し 15"/>
          <p:cNvSpPr/>
          <p:nvPr/>
        </p:nvSpPr>
        <p:spPr>
          <a:xfrm>
            <a:off x="5495929" y="4773052"/>
            <a:ext cx="1440160" cy="720080"/>
          </a:xfrm>
          <a:prstGeom prst="wedgeEllipseCallout">
            <a:avLst>
              <a:gd name="adj1" fmla="val 13375"/>
              <a:gd name="adj2" fmla="val -60925"/>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7" name="テキスト ボックス 16"/>
          <p:cNvSpPr txBox="1"/>
          <p:nvPr/>
        </p:nvSpPr>
        <p:spPr>
          <a:xfrm>
            <a:off x="2699792" y="5013176"/>
            <a:ext cx="1272328" cy="307777"/>
          </a:xfrm>
          <a:prstGeom prst="rect">
            <a:avLst/>
          </a:prstGeom>
          <a:noFill/>
        </p:spPr>
        <p:txBody>
          <a:bodyPr wrap="square" rtlCol="0">
            <a:spAutoFit/>
          </a:bodyPr>
          <a:lstStyle/>
          <a:p>
            <a:r>
              <a:rPr lang="ja-JP" altLang="en-US" sz="1400" dirty="0" smtClean="0">
                <a:solidFill>
                  <a:srgbClr val="FF0000"/>
                </a:solidFill>
              </a:rPr>
              <a:t>変数名が違う</a:t>
            </a:r>
            <a:endParaRPr kumimoji="1" lang="ja-JP" altLang="en-US" sz="1400" dirty="0">
              <a:solidFill>
                <a:srgbClr val="FF0000"/>
              </a:solidFill>
            </a:endParaRPr>
          </a:p>
        </p:txBody>
      </p:sp>
      <p:sp>
        <p:nvSpPr>
          <p:cNvPr id="18" name="テキスト ボックス 17"/>
          <p:cNvSpPr txBox="1"/>
          <p:nvPr/>
        </p:nvSpPr>
        <p:spPr>
          <a:xfrm>
            <a:off x="5580111" y="4979203"/>
            <a:ext cx="1355978" cy="307777"/>
          </a:xfrm>
          <a:prstGeom prst="rect">
            <a:avLst/>
          </a:prstGeom>
          <a:noFill/>
        </p:spPr>
        <p:txBody>
          <a:bodyPr wrap="square" rtlCol="0">
            <a:spAutoFit/>
          </a:bodyPr>
          <a:lstStyle/>
          <a:p>
            <a:r>
              <a:rPr lang="ja-JP" altLang="en-US" sz="1400" dirty="0">
                <a:solidFill>
                  <a:srgbClr val="54035D"/>
                </a:solidFill>
              </a:rPr>
              <a:t>手続き</a:t>
            </a:r>
            <a:r>
              <a:rPr lang="ja-JP" altLang="en-US" sz="1400" dirty="0" smtClean="0">
                <a:solidFill>
                  <a:srgbClr val="54035D"/>
                </a:solidFill>
              </a:rPr>
              <a:t>名が違う</a:t>
            </a:r>
            <a:endParaRPr kumimoji="1" lang="ja-JP" altLang="en-US" sz="1400" dirty="0">
              <a:solidFill>
                <a:srgbClr val="54035D"/>
              </a:solidFill>
            </a:endParaRPr>
          </a:p>
        </p:txBody>
      </p:sp>
    </p:spTree>
    <p:extLst>
      <p:ext uri="{BB962C8B-B14F-4D97-AF65-F5344CB8AC3E}">
        <p14:creationId xmlns:p14="http://schemas.microsoft.com/office/powerpoint/2010/main" val="3659358374"/>
      </p:ext>
    </p:extLst>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実験準備</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50</a:t>
            </a:fld>
            <a:endParaRPr kumimoji="1" lang="ja-JP" altLang="en-US"/>
          </a:p>
        </p:txBody>
      </p:sp>
      <p:sp>
        <p:nvSpPr>
          <p:cNvPr id="4" name="コンテンツ プレースホルダ 3"/>
          <p:cNvSpPr>
            <a:spLocks noGrp="1"/>
          </p:cNvSpPr>
          <p:nvPr>
            <p:ph sz="quarter" idx="1"/>
          </p:nvPr>
        </p:nvSpPr>
        <p:spPr/>
        <p:txBody>
          <a:bodyPr/>
          <a:lstStyle/>
          <a:p>
            <a:r>
              <a:rPr kumimoji="1" lang="ja-JP" altLang="en-US" dirty="0" smtClean="0"/>
              <a:t>実験を行うためにクローン間の識別子の変更内容を割り出すツールを作成</a:t>
            </a:r>
            <a:endParaRPr kumimoji="1" lang="en-US" altLang="ja-JP" dirty="0" smtClean="0"/>
          </a:p>
          <a:p>
            <a:endParaRPr lang="en-US" altLang="ja-JP" dirty="0" smtClean="0"/>
          </a:p>
          <a:p>
            <a:r>
              <a:rPr lang="ja-JP" altLang="en-US" dirty="0" smtClean="0"/>
              <a:t>今回は</a:t>
            </a:r>
            <a:r>
              <a:rPr lang="en-US" altLang="ja-JP" dirty="0" smtClean="0"/>
              <a:t>Java</a:t>
            </a:r>
            <a:r>
              <a:rPr lang="ja-JP" altLang="en-US" dirty="0" smtClean="0"/>
              <a:t>ファイルのみを対象とする</a:t>
            </a:r>
            <a:endParaRPr kumimoji="1" lang="ja-JP" altLang="en-US" dirty="0"/>
          </a:p>
        </p:txBody>
      </p:sp>
    </p:spTree>
    <p:extLst>
      <p:ext uri="{BB962C8B-B14F-4D97-AF65-F5344CB8AC3E}">
        <p14:creationId xmlns:p14="http://schemas.microsoft.com/office/powerpoint/2010/main" val="133214986"/>
      </p:ext>
    </p:extLst>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実験用ツール概略図</a:t>
            </a:r>
            <a:endParaRPr kumimoji="1" lang="ja-JP" altLang="en-US" dirty="0"/>
          </a:p>
        </p:txBody>
      </p:sp>
      <p:sp>
        <p:nvSpPr>
          <p:cNvPr id="23" name="スライド番号プレースホルダ 22"/>
          <p:cNvSpPr>
            <a:spLocks noGrp="1"/>
          </p:cNvSpPr>
          <p:nvPr>
            <p:ph type="sldNum" sz="quarter" idx="12"/>
          </p:nvPr>
        </p:nvSpPr>
        <p:spPr/>
        <p:txBody>
          <a:bodyPr/>
          <a:lstStyle/>
          <a:p>
            <a:fld id="{F81A0F36-08C2-48D1-B66F-990A663397CD}" type="slidenum">
              <a:rPr kumimoji="1" lang="ja-JP" altLang="en-US" smtClean="0"/>
              <a:pPr/>
              <a:t>51</a:t>
            </a:fld>
            <a:endParaRPr kumimoji="1" lang="ja-JP" altLang="en-US"/>
          </a:p>
        </p:txBody>
      </p:sp>
      <p:sp>
        <p:nvSpPr>
          <p:cNvPr id="5" name="正方形/長方形 4"/>
          <p:cNvSpPr/>
          <p:nvPr/>
        </p:nvSpPr>
        <p:spPr>
          <a:xfrm>
            <a:off x="3131840" y="2204864"/>
            <a:ext cx="2088232"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3203848" y="2276872"/>
            <a:ext cx="2016224" cy="369332"/>
          </a:xfrm>
          <a:prstGeom prst="rect">
            <a:avLst/>
          </a:prstGeom>
          <a:noFill/>
        </p:spPr>
        <p:txBody>
          <a:bodyPr wrap="square" rtlCol="0">
            <a:spAutoFit/>
          </a:bodyPr>
          <a:lstStyle/>
          <a:p>
            <a:r>
              <a:rPr lang="ja-JP" altLang="en-US" dirty="0" smtClean="0"/>
              <a:t>　　</a:t>
            </a:r>
            <a:r>
              <a:rPr lang="en-US" altLang="ja-JP" dirty="0" smtClean="0"/>
              <a:t>Java</a:t>
            </a:r>
            <a:r>
              <a:rPr lang="ja-JP" altLang="en-US" dirty="0" smtClean="0"/>
              <a:t>ファイル</a:t>
            </a:r>
            <a:endParaRPr kumimoji="1" lang="ja-JP" altLang="en-US" dirty="0"/>
          </a:p>
        </p:txBody>
      </p:sp>
      <p:sp>
        <p:nvSpPr>
          <p:cNvPr id="8" name="ひし形 7"/>
          <p:cNvSpPr/>
          <p:nvPr/>
        </p:nvSpPr>
        <p:spPr>
          <a:xfrm>
            <a:off x="755576" y="3356992"/>
            <a:ext cx="2736304" cy="792088"/>
          </a:xfrm>
          <a:prstGeom prst="diamon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1331640" y="3573016"/>
            <a:ext cx="1368152" cy="369332"/>
          </a:xfrm>
          <a:prstGeom prst="rect">
            <a:avLst/>
          </a:prstGeom>
          <a:noFill/>
        </p:spPr>
        <p:txBody>
          <a:bodyPr wrap="square" rtlCol="0">
            <a:spAutoFit/>
          </a:bodyPr>
          <a:lstStyle/>
          <a:p>
            <a:pPr algn="ctr"/>
            <a:r>
              <a:rPr kumimoji="1" lang="en-US" altLang="ja-JP" dirty="0" smtClean="0"/>
              <a:t> </a:t>
            </a:r>
            <a:r>
              <a:rPr kumimoji="1" lang="en-US" altLang="ja-JP" dirty="0" err="1" smtClean="0"/>
              <a:t>CCFinder</a:t>
            </a:r>
            <a:endParaRPr kumimoji="1" lang="ja-JP" altLang="en-US" dirty="0"/>
          </a:p>
        </p:txBody>
      </p:sp>
      <p:sp>
        <p:nvSpPr>
          <p:cNvPr id="10" name="ひし形 9"/>
          <p:cNvSpPr/>
          <p:nvPr/>
        </p:nvSpPr>
        <p:spPr>
          <a:xfrm>
            <a:off x="5292080" y="3356992"/>
            <a:ext cx="2592288" cy="792088"/>
          </a:xfrm>
          <a:prstGeom prst="diamon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5796136" y="3573016"/>
            <a:ext cx="1512168" cy="369332"/>
          </a:xfrm>
          <a:prstGeom prst="rect">
            <a:avLst/>
          </a:prstGeom>
          <a:noFill/>
        </p:spPr>
        <p:txBody>
          <a:bodyPr wrap="square" rtlCol="0">
            <a:spAutoFit/>
          </a:bodyPr>
          <a:lstStyle/>
          <a:p>
            <a:pPr algn="ctr"/>
            <a:r>
              <a:rPr kumimoji="1" lang="ja-JP" altLang="en-US" dirty="0" smtClean="0"/>
              <a:t>リスト作成</a:t>
            </a:r>
            <a:endParaRPr kumimoji="1" lang="ja-JP" altLang="en-US" dirty="0"/>
          </a:p>
        </p:txBody>
      </p:sp>
      <p:cxnSp>
        <p:nvCxnSpPr>
          <p:cNvPr id="13" name="直線矢印コネクタ 12"/>
          <p:cNvCxnSpPr>
            <a:endCxn id="10" idx="0"/>
          </p:cNvCxnSpPr>
          <p:nvPr/>
        </p:nvCxnSpPr>
        <p:spPr>
          <a:xfrm>
            <a:off x="5220072" y="2708920"/>
            <a:ext cx="1368152" cy="64807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endCxn id="8" idx="0"/>
          </p:cNvCxnSpPr>
          <p:nvPr/>
        </p:nvCxnSpPr>
        <p:spPr>
          <a:xfrm rot="10800000" flipV="1">
            <a:off x="2123728" y="2708920"/>
            <a:ext cx="1080120" cy="64807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8" name="フローチャート: 処理 17"/>
          <p:cNvSpPr/>
          <p:nvPr/>
        </p:nvSpPr>
        <p:spPr>
          <a:xfrm>
            <a:off x="899592" y="5373216"/>
            <a:ext cx="2448272" cy="504056"/>
          </a:xfrm>
          <a:prstGeom prst="flowChartProcess">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899592" y="5445224"/>
            <a:ext cx="2304256" cy="369332"/>
          </a:xfrm>
          <a:prstGeom prst="rect">
            <a:avLst/>
          </a:prstGeom>
          <a:noFill/>
        </p:spPr>
        <p:txBody>
          <a:bodyPr wrap="square" rtlCol="0">
            <a:spAutoFit/>
          </a:bodyPr>
          <a:lstStyle/>
          <a:p>
            <a:pPr algn="ctr"/>
            <a:r>
              <a:rPr kumimoji="1" lang="ja-JP" altLang="en-US" dirty="0" smtClean="0"/>
              <a:t>コードクローン情報</a:t>
            </a:r>
            <a:endParaRPr kumimoji="1" lang="ja-JP" altLang="en-US" dirty="0"/>
          </a:p>
        </p:txBody>
      </p:sp>
      <p:sp>
        <p:nvSpPr>
          <p:cNvPr id="20" name="フローチャート: 処理 19"/>
          <p:cNvSpPr/>
          <p:nvPr/>
        </p:nvSpPr>
        <p:spPr>
          <a:xfrm>
            <a:off x="5364088" y="5373216"/>
            <a:ext cx="2448272" cy="504056"/>
          </a:xfrm>
          <a:prstGeom prst="flowChartProcess">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2" name="テキスト ボックス 21"/>
          <p:cNvSpPr txBox="1"/>
          <p:nvPr/>
        </p:nvSpPr>
        <p:spPr>
          <a:xfrm>
            <a:off x="5508104" y="5445224"/>
            <a:ext cx="2304256" cy="369332"/>
          </a:xfrm>
          <a:prstGeom prst="rect">
            <a:avLst/>
          </a:prstGeom>
          <a:noFill/>
        </p:spPr>
        <p:txBody>
          <a:bodyPr wrap="square" rtlCol="0">
            <a:spAutoFit/>
          </a:bodyPr>
          <a:lstStyle/>
          <a:p>
            <a:pPr algn="ctr"/>
            <a:r>
              <a:rPr kumimoji="1" lang="ja-JP" altLang="en-US" dirty="0" smtClean="0"/>
              <a:t>識別子リスト</a:t>
            </a:r>
            <a:endParaRPr kumimoji="1" lang="ja-JP" altLang="en-US" dirty="0"/>
          </a:p>
        </p:txBody>
      </p:sp>
      <p:cxnSp>
        <p:nvCxnSpPr>
          <p:cNvPr id="24" name="直線矢印コネクタ 23"/>
          <p:cNvCxnSpPr>
            <a:stCxn id="8" idx="2"/>
            <a:endCxn id="18" idx="0"/>
          </p:cNvCxnSpPr>
          <p:nvPr/>
        </p:nvCxnSpPr>
        <p:spPr>
          <a:xfrm rot="5400000">
            <a:off x="1511660" y="4761148"/>
            <a:ext cx="1224136"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a:stCxn id="10" idx="2"/>
            <a:endCxn id="20" idx="0"/>
          </p:cNvCxnSpPr>
          <p:nvPr/>
        </p:nvCxnSpPr>
        <p:spPr>
          <a:xfrm rot="5400000">
            <a:off x="5976156" y="4761148"/>
            <a:ext cx="1224136"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直線矢印コネクタ 31"/>
          <p:cNvCxnSpPr>
            <a:stCxn id="18" idx="3"/>
            <a:endCxn id="20" idx="1"/>
          </p:cNvCxnSpPr>
          <p:nvPr/>
        </p:nvCxnSpPr>
        <p:spPr>
          <a:xfrm>
            <a:off x="3347864" y="5625244"/>
            <a:ext cx="2016224" cy="1588"/>
          </a:xfrm>
          <a:prstGeom prst="straightConnector1">
            <a:avLst/>
          </a:prstGeom>
          <a:ln w="19050">
            <a:solidFill>
              <a:srgbClr val="FF0000"/>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39" name="円形吹き出し 38"/>
          <p:cNvSpPr/>
          <p:nvPr/>
        </p:nvSpPr>
        <p:spPr>
          <a:xfrm>
            <a:off x="3923928" y="5733256"/>
            <a:ext cx="1080120" cy="504056"/>
          </a:xfrm>
          <a:prstGeom prst="wedgeEllipseCallout">
            <a:avLst>
              <a:gd name="adj1" fmla="val -28194"/>
              <a:gd name="adj2" fmla="val -57782"/>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0" name="テキスト ボックス 39"/>
          <p:cNvSpPr txBox="1"/>
          <p:nvPr/>
        </p:nvSpPr>
        <p:spPr>
          <a:xfrm>
            <a:off x="4067944" y="5805264"/>
            <a:ext cx="792088" cy="369332"/>
          </a:xfrm>
          <a:prstGeom prst="rect">
            <a:avLst/>
          </a:prstGeom>
          <a:noFill/>
        </p:spPr>
        <p:txBody>
          <a:bodyPr wrap="square" rtlCol="0">
            <a:spAutoFit/>
          </a:bodyPr>
          <a:lstStyle/>
          <a:p>
            <a:pPr algn="ctr"/>
            <a:r>
              <a:rPr kumimoji="1" lang="ja-JP" altLang="en-US" dirty="0" smtClean="0"/>
              <a:t>比較</a:t>
            </a:r>
            <a:endParaRPr kumimoji="1" lang="ja-JP" altLang="en-US" dirty="0"/>
          </a:p>
        </p:txBody>
      </p:sp>
      <p:sp>
        <p:nvSpPr>
          <p:cNvPr id="21" name="正方形/長方形 20"/>
          <p:cNvSpPr/>
          <p:nvPr/>
        </p:nvSpPr>
        <p:spPr>
          <a:xfrm>
            <a:off x="3491880" y="3861048"/>
            <a:ext cx="1728192" cy="72008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識別子情報</a:t>
            </a:r>
            <a:endParaRPr kumimoji="1" lang="ja-JP" altLang="en-US" dirty="0">
              <a:solidFill>
                <a:schemeClr val="tx1"/>
              </a:solidFill>
            </a:endParaRPr>
          </a:p>
        </p:txBody>
      </p:sp>
      <p:cxnSp>
        <p:nvCxnSpPr>
          <p:cNvPr id="25" name="直線矢印コネクタ 24"/>
          <p:cNvCxnSpPr>
            <a:endCxn id="21" idx="2"/>
          </p:cNvCxnSpPr>
          <p:nvPr/>
        </p:nvCxnSpPr>
        <p:spPr>
          <a:xfrm rot="5400000" flipH="1" flipV="1">
            <a:off x="3851920" y="5085184"/>
            <a:ext cx="1008112" cy="1588"/>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3205494"/>
      </p:ext>
    </p:extLst>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実験用ツール</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52</a:t>
            </a:fld>
            <a:endParaRPr kumimoji="1" lang="ja-JP" altLang="en-US"/>
          </a:p>
        </p:txBody>
      </p:sp>
      <p:sp>
        <p:nvSpPr>
          <p:cNvPr id="4" name="コンテンツ プレースホルダ 3"/>
          <p:cNvSpPr>
            <a:spLocks noGrp="1"/>
          </p:cNvSpPr>
          <p:nvPr>
            <p:ph sz="quarter" idx="1"/>
          </p:nvPr>
        </p:nvSpPr>
        <p:spPr/>
        <p:txBody>
          <a:bodyPr>
            <a:normAutofit/>
          </a:bodyPr>
          <a:lstStyle/>
          <a:p>
            <a:r>
              <a:rPr lang="ja-JP" altLang="en-US" dirty="0" smtClean="0"/>
              <a:t>クローン検出には既存のツール</a:t>
            </a:r>
            <a:r>
              <a:rPr lang="en-US" altLang="ja-JP" dirty="0" err="1" smtClean="0"/>
              <a:t>CCFinder</a:t>
            </a:r>
            <a:r>
              <a:rPr lang="ja-JP" altLang="en-US" dirty="0" smtClean="0"/>
              <a:t>を使用</a:t>
            </a:r>
            <a:endParaRPr lang="en-US" altLang="ja-JP" dirty="0" smtClean="0"/>
          </a:p>
          <a:p>
            <a:pPr lvl="1"/>
            <a:r>
              <a:rPr lang="ja-JP" altLang="en-US" dirty="0" smtClean="0"/>
              <a:t>タイプ</a:t>
            </a:r>
            <a:r>
              <a:rPr lang="en-US" altLang="ja-JP" dirty="0" smtClean="0"/>
              <a:t>1</a:t>
            </a:r>
            <a:r>
              <a:rPr lang="ja-JP" altLang="en-US" dirty="0" smtClean="0"/>
              <a:t>および</a:t>
            </a:r>
            <a:r>
              <a:rPr lang="en-US" altLang="ja-JP" dirty="0" smtClean="0"/>
              <a:t>2</a:t>
            </a:r>
            <a:r>
              <a:rPr lang="ja-JP" altLang="en-US" dirty="0" smtClean="0"/>
              <a:t>のクローンを検出</a:t>
            </a:r>
            <a:endParaRPr lang="en-US" altLang="ja-JP" dirty="0" smtClean="0"/>
          </a:p>
          <a:p>
            <a:pPr lvl="1"/>
            <a:r>
              <a:rPr lang="ja-JP" altLang="en-US" dirty="0" smtClean="0"/>
              <a:t>クローンとして検出するのは</a:t>
            </a:r>
            <a:r>
              <a:rPr lang="en-US" altLang="ja-JP" dirty="0" smtClean="0"/>
              <a:t>30</a:t>
            </a:r>
            <a:r>
              <a:rPr lang="ja-JP" altLang="en-US" dirty="0" smtClean="0"/>
              <a:t>トークン以上のコード片</a:t>
            </a:r>
            <a:endParaRPr lang="en-US" altLang="ja-JP" dirty="0" smtClean="0"/>
          </a:p>
          <a:p>
            <a:r>
              <a:rPr kumimoji="1" lang="en-US" altLang="ja-JP" dirty="0" smtClean="0"/>
              <a:t>Java</a:t>
            </a:r>
            <a:r>
              <a:rPr kumimoji="1" lang="ja-JP" altLang="en-US" dirty="0" smtClean="0"/>
              <a:t>ファイルから識別子を抜き出しリストを作成するプログラムを用意</a:t>
            </a:r>
            <a:endParaRPr kumimoji="1" lang="en-US" altLang="ja-JP" dirty="0" smtClean="0"/>
          </a:p>
          <a:p>
            <a:r>
              <a:rPr lang="en-US" altLang="ja-JP" dirty="0" err="1" smtClean="0"/>
              <a:t>CCFinder</a:t>
            </a:r>
            <a:r>
              <a:rPr lang="ja-JP" altLang="en-US" dirty="0" smtClean="0"/>
              <a:t>の出力結果と識別子リストの比較により識別子の変更情報を得る</a:t>
            </a:r>
            <a:endParaRPr kumimoji="1" lang="ja-JP" altLang="en-US" dirty="0"/>
          </a:p>
        </p:txBody>
      </p:sp>
    </p:spTree>
    <p:extLst>
      <p:ext uri="{BB962C8B-B14F-4D97-AF65-F5344CB8AC3E}">
        <p14:creationId xmlns:p14="http://schemas.microsoft.com/office/powerpoint/2010/main" val="691508741"/>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コードクローンに対するリファクタリング</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6</a:t>
            </a:fld>
            <a:endParaRPr kumimoji="1" lang="ja-JP" altLang="en-US"/>
          </a:p>
        </p:txBody>
      </p:sp>
      <p:sp>
        <p:nvSpPr>
          <p:cNvPr id="4" name="コンテンツ プレースホルダ 3"/>
          <p:cNvSpPr>
            <a:spLocks noGrp="1"/>
          </p:cNvSpPr>
          <p:nvPr>
            <p:ph sz="quarter" idx="1"/>
          </p:nvPr>
        </p:nvSpPr>
        <p:spPr>
          <a:xfrm>
            <a:off x="457200" y="1268760"/>
            <a:ext cx="8229600" cy="4937760"/>
          </a:xfrm>
        </p:spPr>
        <p:txBody>
          <a:bodyPr>
            <a:normAutofit lnSpcReduction="10000"/>
          </a:bodyPr>
          <a:lstStyle/>
          <a:p>
            <a:r>
              <a:rPr lang="ja-JP" altLang="en-US" dirty="0" smtClean="0"/>
              <a:t>リファクタリングとは</a:t>
            </a:r>
            <a:endParaRPr lang="en-US" altLang="ja-JP" dirty="0" smtClean="0"/>
          </a:p>
          <a:p>
            <a:pPr lvl="1"/>
            <a:r>
              <a:rPr kumimoji="1" lang="ja-JP" altLang="en-US" dirty="0" smtClean="0"/>
              <a:t>外部から見た振る舞いを変えずに内部を整理すること</a:t>
            </a:r>
            <a:endParaRPr kumimoji="1" lang="en-US" altLang="ja-JP" dirty="0" smtClean="0"/>
          </a:p>
          <a:p>
            <a:r>
              <a:rPr lang="ja-JP" altLang="en-US" dirty="0" smtClean="0"/>
              <a:t>コードクローンのリファクタリング</a:t>
            </a:r>
            <a:endParaRPr lang="en-US" altLang="ja-JP" dirty="0" smtClean="0"/>
          </a:p>
          <a:p>
            <a:endParaRPr kumimoji="1" lang="en-US" altLang="ja-JP" dirty="0" smtClean="0"/>
          </a:p>
          <a:p>
            <a:pPr marL="0" indent="0">
              <a:buNone/>
            </a:pPr>
            <a:endParaRPr lang="en-US" altLang="ja-JP" dirty="0" smtClean="0"/>
          </a:p>
          <a:p>
            <a:endParaRPr kumimoji="1"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r>
              <a:rPr lang="ja-JP" altLang="en-US" dirty="0" smtClean="0"/>
              <a:t>全てのクローンが集約できるとは限らない</a:t>
            </a:r>
            <a:endParaRPr kumimoji="1" lang="en-US" altLang="ja-JP" dirty="0" smtClean="0"/>
          </a:p>
          <a:p>
            <a:pPr lvl="1"/>
            <a:endParaRPr kumimoji="1" lang="ja-JP" altLang="en-US" dirty="0"/>
          </a:p>
        </p:txBody>
      </p:sp>
      <p:sp>
        <p:nvSpPr>
          <p:cNvPr id="7" name="メモ 6"/>
          <p:cNvSpPr/>
          <p:nvPr/>
        </p:nvSpPr>
        <p:spPr>
          <a:xfrm>
            <a:off x="3800300" y="2759608"/>
            <a:ext cx="1656184" cy="100811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メモ 7"/>
          <p:cNvSpPr/>
          <p:nvPr/>
        </p:nvSpPr>
        <p:spPr>
          <a:xfrm>
            <a:off x="2500125" y="3862989"/>
            <a:ext cx="1656184" cy="172819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メモ 8"/>
          <p:cNvSpPr/>
          <p:nvPr/>
        </p:nvSpPr>
        <p:spPr>
          <a:xfrm>
            <a:off x="5174389" y="3861047"/>
            <a:ext cx="1656184" cy="172819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L 字 9"/>
          <p:cNvSpPr/>
          <p:nvPr/>
        </p:nvSpPr>
        <p:spPr>
          <a:xfrm rot="10800000">
            <a:off x="4016324" y="3140968"/>
            <a:ext cx="1224136" cy="360040"/>
          </a:xfrm>
          <a:prstGeom prst="corner">
            <a:avLst>
              <a:gd name="adj1" fmla="val 69048"/>
              <a:gd name="adj2" fmla="val 123652"/>
            </a:avLst>
          </a:prstGeom>
          <a:scene3d>
            <a:camera prst="orthographicFront">
              <a:rot lat="0" lon="1080000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 name="直線コネクタ 10"/>
          <p:cNvCxnSpPr/>
          <p:nvPr/>
        </p:nvCxnSpPr>
        <p:spPr>
          <a:xfrm>
            <a:off x="2686086" y="4105045"/>
            <a:ext cx="72008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2686086" y="4833155"/>
            <a:ext cx="93610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5322806" y="4011771"/>
            <a:ext cx="72008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5322806" y="4140224"/>
            <a:ext cx="93610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5338936" y="4833155"/>
            <a:ext cx="115212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5342748" y="5022468"/>
            <a:ext cx="100811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テキスト ボックス 21"/>
          <p:cNvSpPr txBox="1"/>
          <p:nvPr/>
        </p:nvSpPr>
        <p:spPr>
          <a:xfrm>
            <a:off x="2686086" y="4308818"/>
            <a:ext cx="1008112" cy="276999"/>
          </a:xfrm>
          <a:prstGeom prst="rect">
            <a:avLst/>
          </a:prstGeom>
          <a:noFill/>
        </p:spPr>
        <p:txBody>
          <a:bodyPr wrap="square" rtlCol="0">
            <a:spAutoFit/>
          </a:bodyPr>
          <a:lstStyle/>
          <a:p>
            <a:r>
              <a:rPr lang="en-US" altLang="ja-JP" sz="1200" dirty="0" err="1" smtClean="0"/>
              <a:t>h</a:t>
            </a:r>
            <a:r>
              <a:rPr kumimoji="1" lang="en-US" altLang="ja-JP" sz="1200" dirty="0" err="1" smtClean="0"/>
              <a:t>oge</a:t>
            </a:r>
            <a:r>
              <a:rPr kumimoji="1" lang="en-US" altLang="ja-JP" sz="1200" dirty="0" smtClean="0"/>
              <a:t>();</a:t>
            </a:r>
            <a:endParaRPr kumimoji="1" lang="ja-JP" altLang="en-US" sz="1200" dirty="0"/>
          </a:p>
        </p:txBody>
      </p:sp>
      <p:sp>
        <p:nvSpPr>
          <p:cNvPr id="23" name="テキスト ボックス 22"/>
          <p:cNvSpPr txBox="1"/>
          <p:nvPr/>
        </p:nvSpPr>
        <p:spPr>
          <a:xfrm>
            <a:off x="2686086" y="4946684"/>
            <a:ext cx="1008112" cy="276999"/>
          </a:xfrm>
          <a:prstGeom prst="rect">
            <a:avLst/>
          </a:prstGeom>
          <a:noFill/>
        </p:spPr>
        <p:txBody>
          <a:bodyPr wrap="square" rtlCol="0">
            <a:spAutoFit/>
          </a:bodyPr>
          <a:lstStyle/>
          <a:p>
            <a:r>
              <a:rPr lang="en-US" altLang="ja-JP" sz="1200" dirty="0" err="1" smtClean="0"/>
              <a:t>h</a:t>
            </a:r>
            <a:r>
              <a:rPr kumimoji="1" lang="en-US" altLang="ja-JP" sz="1200" dirty="0" err="1" smtClean="0"/>
              <a:t>oge</a:t>
            </a:r>
            <a:r>
              <a:rPr kumimoji="1" lang="en-US" altLang="ja-JP" sz="1200" dirty="0" smtClean="0"/>
              <a:t>();</a:t>
            </a:r>
            <a:endParaRPr kumimoji="1" lang="ja-JP" altLang="en-US" sz="1200" dirty="0"/>
          </a:p>
        </p:txBody>
      </p:sp>
      <p:sp>
        <p:nvSpPr>
          <p:cNvPr id="24" name="テキスト ボックス 23"/>
          <p:cNvSpPr txBox="1"/>
          <p:nvPr/>
        </p:nvSpPr>
        <p:spPr>
          <a:xfrm>
            <a:off x="5328084" y="4290048"/>
            <a:ext cx="1008112" cy="276999"/>
          </a:xfrm>
          <a:prstGeom prst="rect">
            <a:avLst/>
          </a:prstGeom>
          <a:noFill/>
        </p:spPr>
        <p:txBody>
          <a:bodyPr wrap="square" rtlCol="0">
            <a:spAutoFit/>
          </a:bodyPr>
          <a:lstStyle/>
          <a:p>
            <a:r>
              <a:rPr lang="en-US" altLang="ja-JP" sz="1200" dirty="0" err="1" smtClean="0"/>
              <a:t>h</a:t>
            </a:r>
            <a:r>
              <a:rPr kumimoji="1" lang="en-US" altLang="ja-JP" sz="1200" dirty="0" err="1" smtClean="0"/>
              <a:t>oge</a:t>
            </a:r>
            <a:r>
              <a:rPr kumimoji="1" lang="en-US" altLang="ja-JP" sz="1200" dirty="0" smtClean="0"/>
              <a:t>();</a:t>
            </a:r>
            <a:endParaRPr kumimoji="1" lang="ja-JP" altLang="en-US" sz="1200" dirty="0"/>
          </a:p>
        </p:txBody>
      </p:sp>
      <p:cxnSp>
        <p:nvCxnSpPr>
          <p:cNvPr id="26" name="直線矢印コネクタ 25"/>
          <p:cNvCxnSpPr/>
          <p:nvPr/>
        </p:nvCxnSpPr>
        <p:spPr>
          <a:xfrm rot="5400000" flipH="1" flipV="1">
            <a:off x="3249351" y="3835933"/>
            <a:ext cx="1800201" cy="698302"/>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rot="5400000" flipH="1" flipV="1">
            <a:off x="3435077" y="3578199"/>
            <a:ext cx="1224136" cy="637707"/>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p:nvPr/>
        </p:nvCxnSpPr>
        <p:spPr>
          <a:xfrm rot="10800000">
            <a:off x="4808412" y="3284984"/>
            <a:ext cx="1224136" cy="1152128"/>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円形吹き出し 34"/>
          <p:cNvSpPr/>
          <p:nvPr/>
        </p:nvSpPr>
        <p:spPr>
          <a:xfrm>
            <a:off x="4788024" y="2492896"/>
            <a:ext cx="2736304" cy="778645"/>
          </a:xfrm>
          <a:prstGeom prst="wedgeEllipseCallou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テキスト ボックス 35"/>
          <p:cNvSpPr txBox="1"/>
          <p:nvPr/>
        </p:nvSpPr>
        <p:spPr>
          <a:xfrm>
            <a:off x="4932040" y="2636912"/>
            <a:ext cx="2808312" cy="369332"/>
          </a:xfrm>
          <a:prstGeom prst="rect">
            <a:avLst/>
          </a:prstGeom>
          <a:noFill/>
        </p:spPr>
        <p:txBody>
          <a:bodyPr wrap="square" rtlCol="0">
            <a:spAutoFit/>
          </a:bodyPr>
          <a:lstStyle/>
          <a:p>
            <a:r>
              <a:rPr kumimoji="1" lang="ja-JP" altLang="en-US" dirty="0" smtClean="0"/>
              <a:t>手続きとして独立させる</a:t>
            </a:r>
            <a:endParaRPr kumimoji="1" lang="ja-JP" altLang="en-US" dirty="0"/>
          </a:p>
        </p:txBody>
      </p:sp>
      <p:sp>
        <p:nvSpPr>
          <p:cNvPr id="41" name="四角形吹き出し 40"/>
          <p:cNvSpPr/>
          <p:nvPr/>
        </p:nvSpPr>
        <p:spPr>
          <a:xfrm>
            <a:off x="343916" y="4106398"/>
            <a:ext cx="1872208" cy="781055"/>
          </a:xfrm>
          <a:prstGeom prst="wedgeRectCallout">
            <a:avLst>
              <a:gd name="adj1" fmla="val 74406"/>
              <a:gd name="adj2" fmla="val 25462"/>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p>
        </p:txBody>
      </p:sp>
      <p:sp>
        <p:nvSpPr>
          <p:cNvPr id="42" name="テキスト ボックス 41"/>
          <p:cNvSpPr txBox="1"/>
          <p:nvPr/>
        </p:nvSpPr>
        <p:spPr>
          <a:xfrm>
            <a:off x="415924" y="4119878"/>
            <a:ext cx="1728192" cy="707886"/>
          </a:xfrm>
          <a:prstGeom prst="rect">
            <a:avLst/>
          </a:prstGeom>
          <a:noFill/>
        </p:spPr>
        <p:txBody>
          <a:bodyPr wrap="square" rtlCol="0">
            <a:spAutoFit/>
          </a:bodyPr>
          <a:lstStyle/>
          <a:p>
            <a:r>
              <a:rPr kumimoji="1" lang="ja-JP" altLang="en-US" sz="2000" dirty="0" smtClean="0"/>
              <a:t>手続き呼出しに変更</a:t>
            </a:r>
            <a:endParaRPr kumimoji="1" lang="ja-JP" altLang="en-US" sz="2000" dirty="0"/>
          </a:p>
        </p:txBody>
      </p:sp>
      <p:sp>
        <p:nvSpPr>
          <p:cNvPr id="43" name="円/楕円 42"/>
          <p:cNvSpPr/>
          <p:nvPr/>
        </p:nvSpPr>
        <p:spPr>
          <a:xfrm>
            <a:off x="4238285" y="4640505"/>
            <a:ext cx="858159" cy="432048"/>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テキスト ボックス 43"/>
          <p:cNvSpPr txBox="1"/>
          <p:nvPr/>
        </p:nvSpPr>
        <p:spPr>
          <a:xfrm>
            <a:off x="4326134" y="4636752"/>
            <a:ext cx="648072" cy="369332"/>
          </a:xfrm>
          <a:prstGeom prst="rect">
            <a:avLst/>
          </a:prstGeom>
          <a:noFill/>
        </p:spPr>
        <p:txBody>
          <a:bodyPr wrap="square" rtlCol="0">
            <a:spAutoFit/>
          </a:bodyPr>
          <a:lstStyle/>
          <a:p>
            <a:r>
              <a:rPr kumimoji="1" lang="ja-JP" altLang="en-US" dirty="0" smtClean="0"/>
              <a:t>集約</a:t>
            </a:r>
            <a:endParaRPr kumimoji="1" lang="ja-JP" altLang="en-US" dirty="0"/>
          </a:p>
        </p:txBody>
      </p:sp>
      <p:sp>
        <p:nvSpPr>
          <p:cNvPr id="27" name="L 字 26"/>
          <p:cNvSpPr/>
          <p:nvPr/>
        </p:nvSpPr>
        <p:spPr>
          <a:xfrm rot="10800000">
            <a:off x="2686087" y="4946684"/>
            <a:ext cx="1224136" cy="360040"/>
          </a:xfrm>
          <a:prstGeom prst="corner">
            <a:avLst>
              <a:gd name="adj1" fmla="val 69048"/>
              <a:gd name="adj2" fmla="val 123652"/>
            </a:avLst>
          </a:prstGeom>
          <a:solidFill>
            <a:schemeClr val="accent1">
              <a:alpha val="4000"/>
            </a:schemeClr>
          </a:solidFill>
          <a:scene3d>
            <a:camera prst="orthographicFront">
              <a:rot lat="0" lon="1080000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L 字 27"/>
          <p:cNvSpPr/>
          <p:nvPr/>
        </p:nvSpPr>
        <p:spPr>
          <a:xfrm rot="10800000">
            <a:off x="2686086" y="4326627"/>
            <a:ext cx="1224136" cy="360040"/>
          </a:xfrm>
          <a:prstGeom prst="corner">
            <a:avLst>
              <a:gd name="adj1" fmla="val 69048"/>
              <a:gd name="adj2" fmla="val 123652"/>
            </a:avLst>
          </a:prstGeom>
          <a:solidFill>
            <a:schemeClr val="accent1">
              <a:alpha val="2000"/>
            </a:schemeClr>
          </a:solidFill>
          <a:scene3d>
            <a:camera prst="orthographicFront">
              <a:rot lat="0" lon="1080000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L 字 29"/>
          <p:cNvSpPr/>
          <p:nvPr/>
        </p:nvSpPr>
        <p:spPr>
          <a:xfrm rot="10800000">
            <a:off x="5322806" y="4290049"/>
            <a:ext cx="1224136" cy="360040"/>
          </a:xfrm>
          <a:prstGeom prst="corner">
            <a:avLst>
              <a:gd name="adj1" fmla="val 69048"/>
              <a:gd name="adj2" fmla="val 123652"/>
            </a:avLst>
          </a:prstGeom>
          <a:solidFill>
            <a:schemeClr val="accent1">
              <a:alpha val="5000"/>
            </a:schemeClr>
          </a:solidFill>
          <a:scene3d>
            <a:camera prst="orthographicFront">
              <a:rot lat="0" lon="1080000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テキスト ボックス 33"/>
          <p:cNvSpPr txBox="1"/>
          <p:nvPr/>
        </p:nvSpPr>
        <p:spPr>
          <a:xfrm>
            <a:off x="3872308" y="2852936"/>
            <a:ext cx="1368152" cy="954107"/>
          </a:xfrm>
          <a:prstGeom prst="rect">
            <a:avLst/>
          </a:prstGeom>
          <a:noFill/>
        </p:spPr>
        <p:txBody>
          <a:bodyPr wrap="square" rtlCol="0">
            <a:spAutoFit/>
          </a:bodyPr>
          <a:lstStyle/>
          <a:p>
            <a:r>
              <a:rPr lang="en-US" altLang="ja-JP" sz="1400" dirty="0" err="1" smtClean="0"/>
              <a:t>h</a:t>
            </a:r>
            <a:r>
              <a:rPr kumimoji="1" lang="en-US" altLang="ja-JP" sz="1400" dirty="0" err="1" smtClean="0"/>
              <a:t>oge</a:t>
            </a:r>
            <a:r>
              <a:rPr kumimoji="1" lang="en-US" altLang="ja-JP" sz="1400" dirty="0" smtClean="0"/>
              <a:t>(){</a:t>
            </a:r>
          </a:p>
          <a:p>
            <a:endParaRPr lang="en-US" altLang="ja-JP" sz="1400" dirty="0" smtClean="0"/>
          </a:p>
          <a:p>
            <a:endParaRPr kumimoji="1" lang="en-US" altLang="ja-JP" sz="1400" dirty="0" smtClean="0"/>
          </a:p>
          <a:p>
            <a:r>
              <a:rPr lang="en-US" altLang="ja-JP" sz="1400" dirty="0" smtClean="0"/>
              <a:t>}</a:t>
            </a:r>
            <a:endParaRPr kumimoji="1" lang="ja-JP" altLang="en-US" sz="1400" dirty="0"/>
          </a:p>
        </p:txBody>
      </p:sp>
      <p:sp>
        <p:nvSpPr>
          <p:cNvPr id="32" name="L 字 31"/>
          <p:cNvSpPr/>
          <p:nvPr/>
        </p:nvSpPr>
        <p:spPr>
          <a:xfrm rot="10800000">
            <a:off x="2686087" y="4344034"/>
            <a:ext cx="1224136" cy="360040"/>
          </a:xfrm>
          <a:prstGeom prst="corner">
            <a:avLst>
              <a:gd name="adj1" fmla="val 69048"/>
              <a:gd name="adj2" fmla="val 123652"/>
            </a:avLst>
          </a:prstGeom>
          <a:scene3d>
            <a:camera prst="orthographicFront">
              <a:rot lat="0" lon="1080000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L 字 32"/>
          <p:cNvSpPr/>
          <p:nvPr/>
        </p:nvSpPr>
        <p:spPr>
          <a:xfrm rot="10800000">
            <a:off x="2707013" y="4949569"/>
            <a:ext cx="1224136" cy="360040"/>
          </a:xfrm>
          <a:prstGeom prst="corner">
            <a:avLst>
              <a:gd name="adj1" fmla="val 69048"/>
              <a:gd name="adj2" fmla="val 123652"/>
            </a:avLst>
          </a:prstGeom>
          <a:scene3d>
            <a:camera prst="orthographicFront">
              <a:rot lat="0" lon="1080000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L 字 36"/>
          <p:cNvSpPr/>
          <p:nvPr/>
        </p:nvSpPr>
        <p:spPr>
          <a:xfrm rot="10800000">
            <a:off x="5342748" y="4293801"/>
            <a:ext cx="1224136" cy="360040"/>
          </a:xfrm>
          <a:prstGeom prst="corner">
            <a:avLst>
              <a:gd name="adj1" fmla="val 69048"/>
              <a:gd name="adj2" fmla="val 123652"/>
            </a:avLst>
          </a:prstGeom>
          <a:scene3d>
            <a:camera prst="orthographicFront">
              <a:rot lat="0" lon="1080000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1000"/>
                                        <p:tgtEl>
                                          <p:spTgt spid="10"/>
                                        </p:tgtEl>
                                      </p:cBhvr>
                                    </p:animEffect>
                                    <p:anim calcmode="lin" valueType="num">
                                      <p:cBhvr>
                                        <p:cTn id="13" dur="1000" fill="hold"/>
                                        <p:tgtEl>
                                          <p:spTgt spid="10"/>
                                        </p:tgtEl>
                                        <p:attrNameLst>
                                          <p:attrName>ppt_x</p:attrName>
                                        </p:attrNameLst>
                                      </p:cBhvr>
                                      <p:tavLst>
                                        <p:tav tm="0">
                                          <p:val>
                                            <p:strVal val="#ppt_x"/>
                                          </p:val>
                                        </p:tav>
                                        <p:tav tm="100000">
                                          <p:val>
                                            <p:strVal val="#ppt_x"/>
                                          </p:val>
                                        </p:tav>
                                      </p:tavLst>
                                    </p:anim>
                                    <p:anim calcmode="lin" valueType="num">
                                      <p:cBhvr>
                                        <p:cTn id="14" dur="1000" fill="hold"/>
                                        <p:tgtEl>
                                          <p:spTgt spid="10"/>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4"/>
                                        </p:tgtEl>
                                        <p:attrNameLst>
                                          <p:attrName>style.visibility</p:attrName>
                                        </p:attrNameLst>
                                      </p:cBhvr>
                                      <p:to>
                                        <p:strVal val="visible"/>
                                      </p:to>
                                    </p:set>
                                    <p:animEffect transition="in" filter="fade">
                                      <p:cBhvr>
                                        <p:cTn id="17" dur="1000"/>
                                        <p:tgtEl>
                                          <p:spTgt spid="34"/>
                                        </p:tgtEl>
                                      </p:cBhvr>
                                    </p:animEffect>
                                    <p:anim calcmode="lin" valueType="num">
                                      <p:cBhvr>
                                        <p:cTn id="18" dur="1000" fill="hold"/>
                                        <p:tgtEl>
                                          <p:spTgt spid="34"/>
                                        </p:tgtEl>
                                        <p:attrNameLst>
                                          <p:attrName>ppt_x</p:attrName>
                                        </p:attrNameLst>
                                      </p:cBhvr>
                                      <p:tavLst>
                                        <p:tav tm="0">
                                          <p:val>
                                            <p:strVal val="#ppt_x"/>
                                          </p:val>
                                        </p:tav>
                                        <p:tav tm="100000">
                                          <p:val>
                                            <p:strVal val="#ppt_x"/>
                                          </p:val>
                                        </p:tav>
                                      </p:tavLst>
                                    </p:anim>
                                    <p:anim calcmode="lin" valueType="num">
                                      <p:cBhvr>
                                        <p:cTn id="19" dur="1000" fill="hold"/>
                                        <p:tgtEl>
                                          <p:spTgt spid="34"/>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5"/>
                                        </p:tgtEl>
                                        <p:attrNameLst>
                                          <p:attrName>style.visibility</p:attrName>
                                        </p:attrNameLst>
                                      </p:cBhvr>
                                      <p:to>
                                        <p:strVal val="visible"/>
                                      </p:to>
                                    </p:set>
                                    <p:animEffect transition="in" filter="fade">
                                      <p:cBhvr>
                                        <p:cTn id="22" dur="1000"/>
                                        <p:tgtEl>
                                          <p:spTgt spid="35"/>
                                        </p:tgtEl>
                                      </p:cBhvr>
                                    </p:animEffect>
                                    <p:anim calcmode="lin" valueType="num">
                                      <p:cBhvr>
                                        <p:cTn id="23" dur="1000" fill="hold"/>
                                        <p:tgtEl>
                                          <p:spTgt spid="35"/>
                                        </p:tgtEl>
                                        <p:attrNameLst>
                                          <p:attrName>ppt_x</p:attrName>
                                        </p:attrNameLst>
                                      </p:cBhvr>
                                      <p:tavLst>
                                        <p:tav tm="0">
                                          <p:val>
                                            <p:strVal val="#ppt_x"/>
                                          </p:val>
                                        </p:tav>
                                        <p:tav tm="100000">
                                          <p:val>
                                            <p:strVal val="#ppt_x"/>
                                          </p:val>
                                        </p:tav>
                                      </p:tavLst>
                                    </p:anim>
                                    <p:anim calcmode="lin" valueType="num">
                                      <p:cBhvr>
                                        <p:cTn id="24" dur="1000" fill="hold"/>
                                        <p:tgtEl>
                                          <p:spTgt spid="35"/>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36"/>
                                        </p:tgtEl>
                                        <p:attrNameLst>
                                          <p:attrName>style.visibility</p:attrName>
                                        </p:attrNameLst>
                                      </p:cBhvr>
                                      <p:to>
                                        <p:strVal val="visible"/>
                                      </p:to>
                                    </p:set>
                                    <p:animEffect transition="in" filter="fade">
                                      <p:cBhvr>
                                        <p:cTn id="27" dur="1000"/>
                                        <p:tgtEl>
                                          <p:spTgt spid="36"/>
                                        </p:tgtEl>
                                      </p:cBhvr>
                                    </p:animEffect>
                                    <p:anim calcmode="lin" valueType="num">
                                      <p:cBhvr>
                                        <p:cTn id="28" dur="1000" fill="hold"/>
                                        <p:tgtEl>
                                          <p:spTgt spid="36"/>
                                        </p:tgtEl>
                                        <p:attrNameLst>
                                          <p:attrName>ppt_x</p:attrName>
                                        </p:attrNameLst>
                                      </p:cBhvr>
                                      <p:tavLst>
                                        <p:tav tm="0">
                                          <p:val>
                                            <p:strVal val="#ppt_x"/>
                                          </p:val>
                                        </p:tav>
                                        <p:tav tm="100000">
                                          <p:val>
                                            <p:strVal val="#ppt_x"/>
                                          </p:val>
                                        </p:tav>
                                      </p:tavLst>
                                    </p:anim>
                                    <p:anim calcmode="lin" valueType="num">
                                      <p:cBhvr>
                                        <p:cTn id="29" dur="1000" fill="hold"/>
                                        <p:tgtEl>
                                          <p:spTgt spid="36"/>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fade">
                                      <p:cBhvr>
                                        <p:cTn id="32" dur="1000"/>
                                        <p:tgtEl>
                                          <p:spTgt spid="26"/>
                                        </p:tgtEl>
                                      </p:cBhvr>
                                    </p:animEffect>
                                    <p:anim calcmode="lin" valueType="num">
                                      <p:cBhvr>
                                        <p:cTn id="33" dur="1000" fill="hold"/>
                                        <p:tgtEl>
                                          <p:spTgt spid="26"/>
                                        </p:tgtEl>
                                        <p:attrNameLst>
                                          <p:attrName>ppt_x</p:attrName>
                                        </p:attrNameLst>
                                      </p:cBhvr>
                                      <p:tavLst>
                                        <p:tav tm="0">
                                          <p:val>
                                            <p:strVal val="#ppt_x"/>
                                          </p:val>
                                        </p:tav>
                                        <p:tav tm="100000">
                                          <p:val>
                                            <p:strVal val="#ppt_x"/>
                                          </p:val>
                                        </p:tav>
                                      </p:tavLst>
                                    </p:anim>
                                    <p:anim calcmode="lin" valueType="num">
                                      <p:cBhvr>
                                        <p:cTn id="34" dur="1000" fill="hold"/>
                                        <p:tgtEl>
                                          <p:spTgt spid="26"/>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29"/>
                                        </p:tgtEl>
                                        <p:attrNameLst>
                                          <p:attrName>style.visibility</p:attrName>
                                        </p:attrNameLst>
                                      </p:cBhvr>
                                      <p:to>
                                        <p:strVal val="visible"/>
                                      </p:to>
                                    </p:set>
                                    <p:animEffect transition="in" filter="fade">
                                      <p:cBhvr>
                                        <p:cTn id="37" dur="1000"/>
                                        <p:tgtEl>
                                          <p:spTgt spid="29"/>
                                        </p:tgtEl>
                                      </p:cBhvr>
                                    </p:animEffect>
                                    <p:anim calcmode="lin" valueType="num">
                                      <p:cBhvr>
                                        <p:cTn id="38" dur="1000" fill="hold"/>
                                        <p:tgtEl>
                                          <p:spTgt spid="29"/>
                                        </p:tgtEl>
                                        <p:attrNameLst>
                                          <p:attrName>ppt_x</p:attrName>
                                        </p:attrNameLst>
                                      </p:cBhvr>
                                      <p:tavLst>
                                        <p:tav tm="0">
                                          <p:val>
                                            <p:strVal val="#ppt_x"/>
                                          </p:val>
                                        </p:tav>
                                        <p:tav tm="100000">
                                          <p:val>
                                            <p:strVal val="#ppt_x"/>
                                          </p:val>
                                        </p:tav>
                                      </p:tavLst>
                                    </p:anim>
                                    <p:anim calcmode="lin" valueType="num">
                                      <p:cBhvr>
                                        <p:cTn id="39" dur="1000" fill="hold"/>
                                        <p:tgtEl>
                                          <p:spTgt spid="29"/>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31"/>
                                        </p:tgtEl>
                                        <p:attrNameLst>
                                          <p:attrName>style.visibility</p:attrName>
                                        </p:attrNameLst>
                                      </p:cBhvr>
                                      <p:to>
                                        <p:strVal val="visible"/>
                                      </p:to>
                                    </p:set>
                                    <p:animEffect transition="in" filter="fade">
                                      <p:cBhvr>
                                        <p:cTn id="42" dur="1000"/>
                                        <p:tgtEl>
                                          <p:spTgt spid="31"/>
                                        </p:tgtEl>
                                      </p:cBhvr>
                                    </p:animEffect>
                                    <p:anim calcmode="lin" valueType="num">
                                      <p:cBhvr>
                                        <p:cTn id="43" dur="1000" fill="hold"/>
                                        <p:tgtEl>
                                          <p:spTgt spid="31"/>
                                        </p:tgtEl>
                                        <p:attrNameLst>
                                          <p:attrName>ppt_x</p:attrName>
                                        </p:attrNameLst>
                                      </p:cBhvr>
                                      <p:tavLst>
                                        <p:tav tm="0">
                                          <p:val>
                                            <p:strVal val="#ppt_x"/>
                                          </p:val>
                                        </p:tav>
                                        <p:tav tm="100000">
                                          <p:val>
                                            <p:strVal val="#ppt_x"/>
                                          </p:val>
                                        </p:tav>
                                      </p:tavLst>
                                    </p:anim>
                                    <p:anim calcmode="lin" valueType="num">
                                      <p:cBhvr>
                                        <p:cTn id="44"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3" presetClass="exit" presetSubtype="10" fill="hold" grpId="0" nodeType="clickEffect">
                                  <p:stCondLst>
                                    <p:cond delay="0"/>
                                  </p:stCondLst>
                                  <p:childTnLst>
                                    <p:animEffect transition="out" filter="blinds(horizontal)">
                                      <p:cBhvr>
                                        <p:cTn id="48" dur="500"/>
                                        <p:tgtEl>
                                          <p:spTgt spid="37"/>
                                        </p:tgtEl>
                                      </p:cBhvr>
                                    </p:animEffect>
                                    <p:set>
                                      <p:cBhvr>
                                        <p:cTn id="49" dur="1" fill="hold">
                                          <p:stCondLst>
                                            <p:cond delay="499"/>
                                          </p:stCondLst>
                                        </p:cTn>
                                        <p:tgtEl>
                                          <p:spTgt spid="37"/>
                                        </p:tgtEl>
                                        <p:attrNameLst>
                                          <p:attrName>style.visibility</p:attrName>
                                        </p:attrNameLst>
                                      </p:cBhvr>
                                      <p:to>
                                        <p:strVal val="hidden"/>
                                      </p:to>
                                    </p:set>
                                  </p:childTnLst>
                                </p:cTn>
                              </p:par>
                              <p:par>
                                <p:cTn id="50" presetID="3" presetClass="exit" presetSubtype="10" fill="hold" grpId="0" nodeType="withEffect">
                                  <p:stCondLst>
                                    <p:cond delay="0"/>
                                  </p:stCondLst>
                                  <p:childTnLst>
                                    <p:animEffect transition="out" filter="blinds(horizontal)">
                                      <p:cBhvr>
                                        <p:cTn id="51" dur="500"/>
                                        <p:tgtEl>
                                          <p:spTgt spid="32"/>
                                        </p:tgtEl>
                                      </p:cBhvr>
                                    </p:animEffect>
                                    <p:set>
                                      <p:cBhvr>
                                        <p:cTn id="52" dur="1" fill="hold">
                                          <p:stCondLst>
                                            <p:cond delay="499"/>
                                          </p:stCondLst>
                                        </p:cTn>
                                        <p:tgtEl>
                                          <p:spTgt spid="32"/>
                                        </p:tgtEl>
                                        <p:attrNameLst>
                                          <p:attrName>style.visibility</p:attrName>
                                        </p:attrNameLst>
                                      </p:cBhvr>
                                      <p:to>
                                        <p:strVal val="hidden"/>
                                      </p:to>
                                    </p:set>
                                  </p:childTnLst>
                                </p:cTn>
                              </p:par>
                              <p:par>
                                <p:cTn id="53" presetID="3" presetClass="exit" presetSubtype="10" fill="hold" grpId="0" nodeType="withEffect">
                                  <p:stCondLst>
                                    <p:cond delay="0"/>
                                  </p:stCondLst>
                                  <p:childTnLst>
                                    <p:animEffect transition="out" filter="blinds(horizontal)">
                                      <p:cBhvr>
                                        <p:cTn id="54" dur="500"/>
                                        <p:tgtEl>
                                          <p:spTgt spid="33"/>
                                        </p:tgtEl>
                                      </p:cBhvr>
                                    </p:animEffect>
                                    <p:set>
                                      <p:cBhvr>
                                        <p:cTn id="55" dur="1" fill="hold">
                                          <p:stCondLst>
                                            <p:cond delay="499"/>
                                          </p:stCondLst>
                                        </p:cTn>
                                        <p:tgtEl>
                                          <p:spTgt spid="33"/>
                                        </p:tgtEl>
                                        <p:attrNameLst>
                                          <p:attrName>style.visibility</p:attrName>
                                        </p:attrNameLst>
                                      </p:cBhvr>
                                      <p:to>
                                        <p:strVal val="hidden"/>
                                      </p:to>
                                    </p:set>
                                  </p:childTnLst>
                                </p:cTn>
                              </p:par>
                              <p:par>
                                <p:cTn id="56" presetID="42" presetClass="entr" presetSubtype="0" fill="hold" grpId="0" nodeType="withEffect">
                                  <p:stCondLst>
                                    <p:cond delay="0"/>
                                  </p:stCondLst>
                                  <p:childTnLst>
                                    <p:set>
                                      <p:cBhvr>
                                        <p:cTn id="57" dur="1" fill="hold">
                                          <p:stCondLst>
                                            <p:cond delay="0"/>
                                          </p:stCondLst>
                                        </p:cTn>
                                        <p:tgtEl>
                                          <p:spTgt spid="41"/>
                                        </p:tgtEl>
                                        <p:attrNameLst>
                                          <p:attrName>style.visibility</p:attrName>
                                        </p:attrNameLst>
                                      </p:cBhvr>
                                      <p:to>
                                        <p:strVal val="visible"/>
                                      </p:to>
                                    </p:set>
                                    <p:animEffect transition="in" filter="fade">
                                      <p:cBhvr>
                                        <p:cTn id="58" dur="1000"/>
                                        <p:tgtEl>
                                          <p:spTgt spid="41"/>
                                        </p:tgtEl>
                                      </p:cBhvr>
                                    </p:animEffect>
                                    <p:anim calcmode="lin" valueType="num">
                                      <p:cBhvr>
                                        <p:cTn id="59" dur="1000" fill="hold"/>
                                        <p:tgtEl>
                                          <p:spTgt spid="41"/>
                                        </p:tgtEl>
                                        <p:attrNameLst>
                                          <p:attrName>ppt_x</p:attrName>
                                        </p:attrNameLst>
                                      </p:cBhvr>
                                      <p:tavLst>
                                        <p:tav tm="0">
                                          <p:val>
                                            <p:strVal val="#ppt_x"/>
                                          </p:val>
                                        </p:tav>
                                        <p:tav tm="100000">
                                          <p:val>
                                            <p:strVal val="#ppt_x"/>
                                          </p:val>
                                        </p:tav>
                                      </p:tavLst>
                                    </p:anim>
                                    <p:anim calcmode="lin" valueType="num">
                                      <p:cBhvr>
                                        <p:cTn id="60" dur="1000" fill="hold"/>
                                        <p:tgtEl>
                                          <p:spTgt spid="41"/>
                                        </p:tgtEl>
                                        <p:attrNameLst>
                                          <p:attrName>ppt_y</p:attrName>
                                        </p:attrNameLst>
                                      </p:cBhvr>
                                      <p:tavLst>
                                        <p:tav tm="0">
                                          <p:val>
                                            <p:strVal val="#ppt_y+.1"/>
                                          </p:val>
                                        </p:tav>
                                        <p:tav tm="100000">
                                          <p:val>
                                            <p:strVal val="#ppt_y"/>
                                          </p:val>
                                        </p:tav>
                                      </p:tavLst>
                                    </p:anim>
                                  </p:childTnLst>
                                </p:cTn>
                              </p:par>
                              <p:par>
                                <p:cTn id="61" presetID="42" presetClass="entr" presetSubtype="0" fill="hold" grpId="0" nodeType="withEffect">
                                  <p:stCondLst>
                                    <p:cond delay="0"/>
                                  </p:stCondLst>
                                  <p:childTnLst>
                                    <p:set>
                                      <p:cBhvr>
                                        <p:cTn id="62" dur="1" fill="hold">
                                          <p:stCondLst>
                                            <p:cond delay="0"/>
                                          </p:stCondLst>
                                        </p:cTn>
                                        <p:tgtEl>
                                          <p:spTgt spid="42"/>
                                        </p:tgtEl>
                                        <p:attrNameLst>
                                          <p:attrName>style.visibility</p:attrName>
                                        </p:attrNameLst>
                                      </p:cBhvr>
                                      <p:to>
                                        <p:strVal val="visible"/>
                                      </p:to>
                                    </p:set>
                                    <p:animEffect transition="in" filter="fade">
                                      <p:cBhvr>
                                        <p:cTn id="63" dur="1000"/>
                                        <p:tgtEl>
                                          <p:spTgt spid="42"/>
                                        </p:tgtEl>
                                      </p:cBhvr>
                                    </p:animEffect>
                                    <p:anim calcmode="lin" valueType="num">
                                      <p:cBhvr>
                                        <p:cTn id="64" dur="1000" fill="hold"/>
                                        <p:tgtEl>
                                          <p:spTgt spid="42"/>
                                        </p:tgtEl>
                                        <p:attrNameLst>
                                          <p:attrName>ppt_x</p:attrName>
                                        </p:attrNameLst>
                                      </p:cBhvr>
                                      <p:tavLst>
                                        <p:tav tm="0">
                                          <p:val>
                                            <p:strVal val="#ppt_x"/>
                                          </p:val>
                                        </p:tav>
                                        <p:tav tm="100000">
                                          <p:val>
                                            <p:strVal val="#ppt_x"/>
                                          </p:val>
                                        </p:tav>
                                      </p:tavLst>
                                    </p:anim>
                                    <p:anim calcmode="lin" valueType="num">
                                      <p:cBhvr>
                                        <p:cTn id="65" dur="1000" fill="hold"/>
                                        <p:tgtEl>
                                          <p:spTgt spid="4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P spid="35" grpId="0" animBg="1"/>
      <p:bldP spid="36" grpId="0"/>
      <p:bldP spid="41" grpId="0" animBg="1"/>
      <p:bldP spid="42" grpId="0"/>
      <p:bldP spid="34" grpId="0"/>
      <p:bldP spid="32" grpId="0" animBg="1"/>
      <p:bldP spid="33" grpId="0" animBg="1"/>
      <p:bldP spid="3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116632"/>
            <a:ext cx="8229600" cy="990600"/>
          </a:xfrm>
        </p:spPr>
        <p:txBody>
          <a:bodyPr/>
          <a:lstStyle/>
          <a:p>
            <a:r>
              <a:rPr kumimoji="1" lang="ja-JP" altLang="en-US" dirty="0" smtClean="0"/>
              <a:t>例</a:t>
            </a:r>
            <a:r>
              <a:rPr kumimoji="1" lang="ja-JP" altLang="en-US" dirty="0" smtClean="0"/>
              <a:t>）コードクローン</a:t>
            </a:r>
            <a:r>
              <a:rPr kumimoji="1" lang="ja-JP" altLang="en-US" dirty="0" smtClean="0"/>
              <a:t>の集約</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7</a:t>
            </a:fld>
            <a:endParaRPr kumimoji="1" lang="ja-JP" altLang="en-US"/>
          </a:p>
        </p:txBody>
      </p:sp>
      <p:sp>
        <p:nvSpPr>
          <p:cNvPr id="5" name="メモ 4"/>
          <p:cNvSpPr/>
          <p:nvPr/>
        </p:nvSpPr>
        <p:spPr>
          <a:xfrm>
            <a:off x="3756094" y="3640508"/>
            <a:ext cx="1968034" cy="1728192"/>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メモ 5"/>
          <p:cNvSpPr/>
          <p:nvPr/>
        </p:nvSpPr>
        <p:spPr>
          <a:xfrm>
            <a:off x="683568" y="3645024"/>
            <a:ext cx="2016224" cy="1795684"/>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メモ 6"/>
          <p:cNvSpPr/>
          <p:nvPr/>
        </p:nvSpPr>
        <p:spPr>
          <a:xfrm>
            <a:off x="7020272" y="3645024"/>
            <a:ext cx="1944216" cy="172367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3756096" y="3712516"/>
            <a:ext cx="2112048" cy="1384995"/>
          </a:xfrm>
          <a:prstGeom prst="rect">
            <a:avLst/>
          </a:prstGeom>
          <a:noFill/>
        </p:spPr>
        <p:txBody>
          <a:bodyPr wrap="square" rtlCol="0">
            <a:spAutoFit/>
          </a:bodyPr>
          <a:lstStyle/>
          <a:p>
            <a:r>
              <a:rPr lang="en-US" altLang="ja-JP" sz="1400" dirty="0" smtClean="0"/>
              <a:t>…</a:t>
            </a:r>
          </a:p>
          <a:p>
            <a:r>
              <a:rPr lang="en-US" altLang="ja-JP" sz="1400" dirty="0" err="1" smtClean="0"/>
              <a:t>int</a:t>
            </a:r>
            <a:r>
              <a:rPr lang="en-US" altLang="ja-JP" sz="1400" dirty="0" smtClean="0"/>
              <a:t> </a:t>
            </a:r>
            <a:r>
              <a:rPr lang="en-US" altLang="ja-JP" sz="1400" dirty="0" smtClean="0">
                <a:solidFill>
                  <a:srgbClr val="FF0000"/>
                </a:solidFill>
              </a:rPr>
              <a:t>y</a:t>
            </a:r>
            <a:r>
              <a:rPr lang="en-US" altLang="ja-JP" sz="1400" dirty="0" smtClean="0"/>
              <a:t> =</a:t>
            </a:r>
            <a:r>
              <a:rPr lang="ja-JP" altLang="en-US" sz="1400" dirty="0" smtClean="0"/>
              <a:t>　</a:t>
            </a:r>
            <a:r>
              <a:rPr lang="en-US" altLang="ja-JP" sz="1400" dirty="0" err="1" smtClean="0">
                <a:solidFill>
                  <a:srgbClr val="00B050"/>
                </a:solidFill>
              </a:rPr>
              <a:t>getY</a:t>
            </a:r>
            <a:r>
              <a:rPr lang="en-US" altLang="ja-JP" sz="1400" dirty="0" smtClean="0"/>
              <a:t>();</a:t>
            </a:r>
          </a:p>
          <a:p>
            <a:r>
              <a:rPr lang="en-US" altLang="ja-JP" sz="1400" dirty="0" err="1"/>
              <a:t>System.out.println</a:t>
            </a:r>
            <a:r>
              <a:rPr lang="en-US" altLang="ja-JP" sz="1400" dirty="0"/>
              <a:t>(</a:t>
            </a:r>
          </a:p>
          <a:p>
            <a:r>
              <a:rPr lang="en-US" altLang="ja-JP" sz="1400" dirty="0"/>
              <a:t>  “</a:t>
            </a:r>
            <a:r>
              <a:rPr lang="en-US" altLang="ja-JP" sz="1400" dirty="0" err="1"/>
              <a:t>Freefall</a:t>
            </a:r>
            <a:r>
              <a:rPr lang="en-US" altLang="ja-JP" sz="1400" dirty="0"/>
              <a:t>:”);</a:t>
            </a:r>
          </a:p>
          <a:p>
            <a:r>
              <a:rPr lang="en-US" altLang="ja-JP" sz="1400" dirty="0" err="1" smtClean="0"/>
              <a:t>int</a:t>
            </a:r>
            <a:r>
              <a:rPr lang="en-US" altLang="ja-JP" sz="1400" dirty="0" smtClean="0"/>
              <a:t> </a:t>
            </a:r>
            <a:r>
              <a:rPr lang="en-US" altLang="ja-JP" sz="1400" dirty="0" smtClean="0">
                <a:solidFill>
                  <a:srgbClr val="FF0000"/>
                </a:solidFill>
              </a:rPr>
              <a:t>t</a:t>
            </a:r>
            <a:r>
              <a:rPr lang="en-US" altLang="ja-JP" sz="1400" dirty="0" smtClean="0"/>
              <a:t> =freefall(</a:t>
            </a:r>
            <a:r>
              <a:rPr lang="en-US" altLang="ja-JP" sz="1400" dirty="0" smtClean="0">
                <a:solidFill>
                  <a:srgbClr val="FF0000"/>
                </a:solidFill>
              </a:rPr>
              <a:t>y</a:t>
            </a:r>
            <a:r>
              <a:rPr lang="en-US" altLang="ja-JP" sz="1400" dirty="0" smtClean="0"/>
              <a:t>) </a:t>
            </a:r>
          </a:p>
          <a:p>
            <a:r>
              <a:rPr lang="en-US" altLang="ja-JP" sz="1400" dirty="0" smtClean="0"/>
              <a:t>…</a:t>
            </a:r>
          </a:p>
        </p:txBody>
      </p:sp>
      <p:sp>
        <p:nvSpPr>
          <p:cNvPr id="9" name="テキスト ボックス 8"/>
          <p:cNvSpPr txBox="1"/>
          <p:nvPr/>
        </p:nvSpPr>
        <p:spPr>
          <a:xfrm>
            <a:off x="683568" y="3712516"/>
            <a:ext cx="2016224" cy="1384995"/>
          </a:xfrm>
          <a:prstGeom prst="rect">
            <a:avLst/>
          </a:prstGeom>
          <a:noFill/>
        </p:spPr>
        <p:txBody>
          <a:bodyPr wrap="square" rtlCol="0">
            <a:spAutoFit/>
          </a:bodyPr>
          <a:lstStyle/>
          <a:p>
            <a:r>
              <a:rPr lang="en-US" altLang="ja-JP" sz="1400" dirty="0" smtClean="0"/>
              <a:t>…</a:t>
            </a:r>
          </a:p>
          <a:p>
            <a:r>
              <a:rPr lang="en-US" altLang="ja-JP" sz="1400" dirty="0" err="1" smtClean="0"/>
              <a:t>int</a:t>
            </a:r>
            <a:r>
              <a:rPr lang="en-US" altLang="ja-JP" sz="1400" dirty="0" smtClean="0"/>
              <a:t> </a:t>
            </a:r>
            <a:r>
              <a:rPr lang="en-US" altLang="ja-JP" sz="1400" dirty="0" smtClean="0">
                <a:solidFill>
                  <a:srgbClr val="FF0000"/>
                </a:solidFill>
              </a:rPr>
              <a:t>height</a:t>
            </a:r>
            <a:r>
              <a:rPr lang="en-US" altLang="ja-JP" sz="1400" dirty="0" smtClean="0"/>
              <a:t> = </a:t>
            </a:r>
            <a:r>
              <a:rPr lang="en-US" altLang="ja-JP" sz="1400" dirty="0" err="1" smtClean="0"/>
              <a:t>getY</a:t>
            </a:r>
            <a:r>
              <a:rPr lang="en-US" altLang="ja-JP" sz="1400" dirty="0" smtClean="0"/>
              <a:t>();</a:t>
            </a:r>
          </a:p>
          <a:p>
            <a:r>
              <a:rPr lang="en-US" altLang="ja-JP" sz="1400" dirty="0" err="1" smtClean="0"/>
              <a:t>System.out.println</a:t>
            </a:r>
            <a:r>
              <a:rPr lang="en-US" altLang="ja-JP" sz="1400" dirty="0" smtClean="0"/>
              <a:t>(</a:t>
            </a:r>
          </a:p>
          <a:p>
            <a:r>
              <a:rPr lang="en-US" altLang="ja-JP" sz="1400" dirty="0"/>
              <a:t> </a:t>
            </a:r>
            <a:r>
              <a:rPr lang="en-US" altLang="ja-JP" sz="1400" dirty="0" smtClean="0"/>
              <a:t> “</a:t>
            </a:r>
            <a:r>
              <a:rPr lang="en-US" altLang="ja-JP" sz="1400" dirty="0" err="1" smtClean="0"/>
              <a:t>Freefall</a:t>
            </a:r>
            <a:r>
              <a:rPr lang="en-US" altLang="ja-JP" sz="1400" dirty="0" smtClean="0"/>
              <a:t>:”);</a:t>
            </a:r>
          </a:p>
          <a:p>
            <a:r>
              <a:rPr lang="en-US" altLang="ja-JP" sz="1400" dirty="0" err="1" smtClean="0"/>
              <a:t>int</a:t>
            </a:r>
            <a:r>
              <a:rPr lang="en-US" altLang="ja-JP" sz="1400" dirty="0" smtClean="0"/>
              <a:t> </a:t>
            </a:r>
            <a:r>
              <a:rPr lang="en-US" altLang="ja-JP" sz="1400" dirty="0" smtClean="0">
                <a:solidFill>
                  <a:srgbClr val="FF0000"/>
                </a:solidFill>
              </a:rPr>
              <a:t>time</a:t>
            </a:r>
            <a:r>
              <a:rPr lang="ja-JP" altLang="en-US" sz="1400" dirty="0" smtClean="0">
                <a:solidFill>
                  <a:srgbClr val="FF0000"/>
                </a:solidFill>
              </a:rPr>
              <a:t>　</a:t>
            </a:r>
            <a:r>
              <a:rPr lang="en-US" altLang="ja-JP" sz="1400" dirty="0" smtClean="0"/>
              <a:t>=</a:t>
            </a:r>
            <a:r>
              <a:rPr lang="en-US" altLang="ja-JP" sz="1400" dirty="0" err="1" smtClean="0"/>
              <a:t>freefall</a:t>
            </a:r>
            <a:r>
              <a:rPr lang="en-US" altLang="ja-JP" sz="1400" dirty="0" smtClean="0"/>
              <a:t>(</a:t>
            </a:r>
            <a:r>
              <a:rPr lang="en-US" altLang="ja-JP" sz="1400" dirty="0" smtClean="0">
                <a:solidFill>
                  <a:srgbClr val="FF0000"/>
                </a:solidFill>
              </a:rPr>
              <a:t>height</a:t>
            </a:r>
            <a:r>
              <a:rPr lang="en-US" altLang="ja-JP" sz="1400" dirty="0" smtClean="0"/>
              <a:t>) </a:t>
            </a:r>
          </a:p>
          <a:p>
            <a:r>
              <a:rPr lang="en-US" altLang="ja-JP" sz="1400" dirty="0" smtClean="0"/>
              <a:t>…</a:t>
            </a:r>
          </a:p>
        </p:txBody>
      </p:sp>
      <p:sp>
        <p:nvSpPr>
          <p:cNvPr id="10" name="テキスト ボックス 9"/>
          <p:cNvSpPr txBox="1"/>
          <p:nvPr/>
        </p:nvSpPr>
        <p:spPr>
          <a:xfrm>
            <a:off x="7062904" y="3717032"/>
            <a:ext cx="2081096" cy="1384995"/>
          </a:xfrm>
          <a:prstGeom prst="rect">
            <a:avLst/>
          </a:prstGeom>
          <a:noFill/>
        </p:spPr>
        <p:txBody>
          <a:bodyPr wrap="square" rtlCol="0">
            <a:spAutoFit/>
          </a:bodyPr>
          <a:lstStyle/>
          <a:p>
            <a:r>
              <a:rPr lang="en-US" altLang="ja-JP" sz="1400" dirty="0" smtClean="0"/>
              <a:t>…</a:t>
            </a:r>
          </a:p>
          <a:p>
            <a:r>
              <a:rPr lang="en-US" altLang="ja-JP" sz="1400" dirty="0" err="1" smtClean="0"/>
              <a:t>int</a:t>
            </a:r>
            <a:r>
              <a:rPr lang="en-US" altLang="ja-JP" sz="1400" dirty="0" smtClean="0"/>
              <a:t> y = </a:t>
            </a:r>
            <a:r>
              <a:rPr lang="en-US" altLang="ja-JP" sz="1400" dirty="0" err="1" smtClean="0">
                <a:solidFill>
                  <a:srgbClr val="00B050"/>
                </a:solidFill>
              </a:rPr>
              <a:t>getHeight</a:t>
            </a:r>
            <a:r>
              <a:rPr lang="en-US" altLang="ja-JP" sz="1400" dirty="0" smtClean="0"/>
              <a:t>();</a:t>
            </a:r>
          </a:p>
          <a:p>
            <a:r>
              <a:rPr lang="en-US" altLang="ja-JP" sz="1400" dirty="0" err="1"/>
              <a:t>System.out.println</a:t>
            </a:r>
            <a:r>
              <a:rPr lang="en-US" altLang="ja-JP" sz="1400" dirty="0"/>
              <a:t>(</a:t>
            </a:r>
          </a:p>
          <a:p>
            <a:r>
              <a:rPr lang="en-US" altLang="ja-JP" sz="1400" dirty="0"/>
              <a:t>  “</a:t>
            </a:r>
            <a:r>
              <a:rPr lang="en-US" altLang="ja-JP" sz="1400" dirty="0" err="1"/>
              <a:t>Freefall</a:t>
            </a:r>
            <a:r>
              <a:rPr lang="en-US" altLang="ja-JP" sz="1400" dirty="0"/>
              <a:t>:”);</a:t>
            </a:r>
          </a:p>
          <a:p>
            <a:r>
              <a:rPr lang="en-US" altLang="ja-JP" sz="1400" dirty="0" err="1" smtClean="0"/>
              <a:t>int</a:t>
            </a:r>
            <a:r>
              <a:rPr lang="en-US" altLang="ja-JP" sz="1400" dirty="0" smtClean="0"/>
              <a:t> t =freefall(y) </a:t>
            </a:r>
          </a:p>
          <a:p>
            <a:r>
              <a:rPr lang="en-US" altLang="ja-JP" sz="1400" dirty="0" smtClean="0"/>
              <a:t>…</a:t>
            </a:r>
          </a:p>
        </p:txBody>
      </p:sp>
      <p:cxnSp>
        <p:nvCxnSpPr>
          <p:cNvPr id="11" name="直線矢印コネクタ 10"/>
          <p:cNvCxnSpPr/>
          <p:nvPr/>
        </p:nvCxnSpPr>
        <p:spPr>
          <a:xfrm flipV="1">
            <a:off x="2699792" y="4650208"/>
            <a:ext cx="1008112" cy="292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p:nvPr/>
        </p:nvCxnSpPr>
        <p:spPr>
          <a:xfrm>
            <a:off x="5724128" y="4653136"/>
            <a:ext cx="1272328" cy="225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3" name="円形吹き出し 12"/>
          <p:cNvSpPr/>
          <p:nvPr/>
        </p:nvSpPr>
        <p:spPr>
          <a:xfrm>
            <a:off x="2579592" y="5301208"/>
            <a:ext cx="1440160" cy="720080"/>
          </a:xfrm>
          <a:prstGeom prst="wedgeEllipseCallout">
            <a:avLst>
              <a:gd name="adj1" fmla="val 13375"/>
              <a:gd name="adj2" fmla="val -60925"/>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円形吹き出し 13"/>
          <p:cNvSpPr/>
          <p:nvPr/>
        </p:nvSpPr>
        <p:spPr>
          <a:xfrm>
            <a:off x="5519745" y="5277108"/>
            <a:ext cx="1440160" cy="720080"/>
          </a:xfrm>
          <a:prstGeom prst="wedgeEllipseCallout">
            <a:avLst>
              <a:gd name="adj1" fmla="val 13375"/>
              <a:gd name="adj2" fmla="val -60925"/>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2723608" y="5517232"/>
            <a:ext cx="1272328" cy="307777"/>
          </a:xfrm>
          <a:prstGeom prst="rect">
            <a:avLst/>
          </a:prstGeom>
          <a:noFill/>
        </p:spPr>
        <p:txBody>
          <a:bodyPr wrap="square" rtlCol="0">
            <a:spAutoFit/>
          </a:bodyPr>
          <a:lstStyle/>
          <a:p>
            <a:r>
              <a:rPr lang="ja-JP" altLang="en-US" sz="1400" dirty="0" smtClean="0">
                <a:solidFill>
                  <a:srgbClr val="FF0000"/>
                </a:solidFill>
              </a:rPr>
              <a:t>変数名が違う</a:t>
            </a:r>
            <a:endParaRPr kumimoji="1" lang="ja-JP" altLang="en-US" sz="1400" dirty="0">
              <a:solidFill>
                <a:srgbClr val="FF0000"/>
              </a:solidFill>
            </a:endParaRPr>
          </a:p>
        </p:txBody>
      </p:sp>
      <p:sp>
        <p:nvSpPr>
          <p:cNvPr id="16" name="テキスト ボックス 15"/>
          <p:cNvSpPr txBox="1"/>
          <p:nvPr/>
        </p:nvSpPr>
        <p:spPr>
          <a:xfrm>
            <a:off x="5603927" y="5483259"/>
            <a:ext cx="1355978" cy="307777"/>
          </a:xfrm>
          <a:prstGeom prst="rect">
            <a:avLst/>
          </a:prstGeom>
          <a:noFill/>
        </p:spPr>
        <p:txBody>
          <a:bodyPr wrap="square" rtlCol="0">
            <a:spAutoFit/>
          </a:bodyPr>
          <a:lstStyle/>
          <a:p>
            <a:r>
              <a:rPr lang="ja-JP" altLang="en-US" sz="1400" dirty="0">
                <a:solidFill>
                  <a:srgbClr val="00B050"/>
                </a:solidFill>
              </a:rPr>
              <a:t>手続き</a:t>
            </a:r>
            <a:r>
              <a:rPr lang="ja-JP" altLang="en-US" sz="1400" dirty="0" smtClean="0">
                <a:solidFill>
                  <a:srgbClr val="00B050"/>
                </a:solidFill>
              </a:rPr>
              <a:t>名が違う</a:t>
            </a:r>
            <a:endParaRPr kumimoji="1" lang="ja-JP" altLang="en-US" sz="1400" dirty="0">
              <a:solidFill>
                <a:srgbClr val="00B050"/>
              </a:solidFill>
            </a:endParaRPr>
          </a:p>
        </p:txBody>
      </p:sp>
      <p:sp>
        <p:nvSpPr>
          <p:cNvPr id="17" name="メモ 16"/>
          <p:cNvSpPr/>
          <p:nvPr/>
        </p:nvSpPr>
        <p:spPr>
          <a:xfrm>
            <a:off x="2339752" y="1268760"/>
            <a:ext cx="1944216" cy="1795684"/>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2339752" y="1340768"/>
            <a:ext cx="2016224" cy="1600438"/>
          </a:xfrm>
          <a:prstGeom prst="rect">
            <a:avLst/>
          </a:prstGeom>
          <a:noFill/>
        </p:spPr>
        <p:txBody>
          <a:bodyPr wrap="square" rtlCol="0">
            <a:spAutoFit/>
          </a:bodyPr>
          <a:lstStyle/>
          <a:p>
            <a:r>
              <a:rPr lang="en-US" altLang="ja-JP" sz="1400" dirty="0" err="1" smtClean="0"/>
              <a:t>hoge</a:t>
            </a:r>
            <a:r>
              <a:rPr lang="en-US" altLang="ja-JP" sz="1400" dirty="0" smtClean="0"/>
              <a:t>(</a:t>
            </a:r>
            <a:r>
              <a:rPr lang="en-US" altLang="ja-JP" sz="1400" dirty="0" err="1" smtClean="0"/>
              <a:t>int</a:t>
            </a:r>
            <a:r>
              <a:rPr lang="en-US" altLang="ja-JP" sz="1400" dirty="0" smtClean="0"/>
              <a:t> </a:t>
            </a:r>
            <a:r>
              <a:rPr lang="en-US" altLang="ja-JP" sz="1400" dirty="0" err="1" smtClean="0"/>
              <a:t>y,int</a:t>
            </a:r>
            <a:r>
              <a:rPr lang="en-US" altLang="ja-JP" sz="1400" dirty="0" smtClean="0"/>
              <a:t> t){</a:t>
            </a:r>
          </a:p>
          <a:p>
            <a:r>
              <a:rPr lang="en-US" altLang="ja-JP" sz="1400" dirty="0" err="1" smtClean="0"/>
              <a:t>int</a:t>
            </a:r>
            <a:r>
              <a:rPr lang="en-US" altLang="ja-JP" sz="1400" dirty="0" smtClean="0"/>
              <a:t> </a:t>
            </a:r>
            <a:r>
              <a:rPr lang="en-US" altLang="ja-JP" sz="1400" dirty="0" smtClean="0">
                <a:solidFill>
                  <a:srgbClr val="FF0000"/>
                </a:solidFill>
              </a:rPr>
              <a:t>y</a:t>
            </a:r>
            <a:r>
              <a:rPr lang="en-US" altLang="ja-JP" sz="1400" dirty="0" smtClean="0"/>
              <a:t> = </a:t>
            </a:r>
            <a:r>
              <a:rPr lang="en-US" altLang="ja-JP" sz="1400" dirty="0" err="1" smtClean="0"/>
              <a:t>getY</a:t>
            </a:r>
            <a:r>
              <a:rPr lang="en-US" altLang="ja-JP" sz="1400" dirty="0" smtClean="0"/>
              <a:t>();</a:t>
            </a:r>
          </a:p>
          <a:p>
            <a:r>
              <a:rPr lang="en-US" altLang="ja-JP" sz="1400" dirty="0" err="1" smtClean="0"/>
              <a:t>System.out.println</a:t>
            </a:r>
            <a:r>
              <a:rPr lang="en-US" altLang="ja-JP" sz="1400" dirty="0" smtClean="0"/>
              <a:t>(</a:t>
            </a:r>
          </a:p>
          <a:p>
            <a:r>
              <a:rPr lang="en-US" altLang="ja-JP" sz="1400" dirty="0" smtClean="0"/>
              <a:t>  “Freefall:”);</a:t>
            </a:r>
          </a:p>
          <a:p>
            <a:r>
              <a:rPr lang="en-US" altLang="ja-JP" sz="1400" dirty="0" err="1" smtClean="0"/>
              <a:t>int</a:t>
            </a:r>
            <a:r>
              <a:rPr lang="en-US" altLang="ja-JP" sz="1400" dirty="0" smtClean="0"/>
              <a:t> </a:t>
            </a:r>
            <a:r>
              <a:rPr lang="en-US" altLang="ja-JP" sz="1400" dirty="0" smtClean="0">
                <a:solidFill>
                  <a:srgbClr val="FF0000"/>
                </a:solidFill>
              </a:rPr>
              <a:t>t</a:t>
            </a:r>
            <a:r>
              <a:rPr lang="ja-JP" altLang="en-US" sz="1400" dirty="0" smtClean="0">
                <a:solidFill>
                  <a:srgbClr val="FF0000"/>
                </a:solidFill>
              </a:rPr>
              <a:t>　</a:t>
            </a:r>
            <a:r>
              <a:rPr lang="en-US" altLang="ja-JP" sz="1400" dirty="0" smtClean="0"/>
              <a:t>=freefall(height) </a:t>
            </a:r>
          </a:p>
          <a:p>
            <a:r>
              <a:rPr lang="en-US" altLang="ja-JP" sz="1400" dirty="0" smtClean="0"/>
              <a:t>}</a:t>
            </a:r>
          </a:p>
        </p:txBody>
      </p:sp>
      <p:cxnSp>
        <p:nvCxnSpPr>
          <p:cNvPr id="20" name="直線矢印コネクタ 19"/>
          <p:cNvCxnSpPr>
            <a:stCxn id="6" idx="0"/>
          </p:cNvCxnSpPr>
          <p:nvPr/>
        </p:nvCxnSpPr>
        <p:spPr>
          <a:xfrm rot="5400000" flipH="1" flipV="1">
            <a:off x="2015716" y="2744924"/>
            <a:ext cx="576064" cy="122413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a:stCxn id="5" idx="0"/>
          </p:cNvCxnSpPr>
          <p:nvPr/>
        </p:nvCxnSpPr>
        <p:spPr>
          <a:xfrm rot="16200000" flipV="1">
            <a:off x="3830222" y="2730618"/>
            <a:ext cx="571548" cy="1248231"/>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5" name="円形吹き出し 24"/>
          <p:cNvSpPr/>
          <p:nvPr/>
        </p:nvSpPr>
        <p:spPr>
          <a:xfrm>
            <a:off x="467544" y="1268760"/>
            <a:ext cx="1512168" cy="648072"/>
          </a:xfrm>
          <a:prstGeom prst="wedgeEllipseCallout">
            <a:avLst>
              <a:gd name="adj1" fmla="val 65812"/>
              <a:gd name="adj2" fmla="val -13274"/>
            </a:avLst>
          </a:prstGeom>
          <a:solidFill>
            <a:srgbClr val="FF0000">
              <a:alpha val="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rPr>
              <a:t>引数を設定</a:t>
            </a:r>
            <a:endParaRPr kumimoji="1" lang="ja-JP" altLang="en-US" sz="1400" dirty="0">
              <a:solidFill>
                <a:schemeClr val="tx1"/>
              </a:solidFill>
            </a:endParaRPr>
          </a:p>
        </p:txBody>
      </p:sp>
      <p:sp>
        <p:nvSpPr>
          <p:cNvPr id="22" name="メモ 21"/>
          <p:cNvSpPr/>
          <p:nvPr/>
        </p:nvSpPr>
        <p:spPr>
          <a:xfrm>
            <a:off x="5364088" y="1268760"/>
            <a:ext cx="1872208" cy="1795684"/>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p:cNvSpPr txBox="1"/>
          <p:nvPr/>
        </p:nvSpPr>
        <p:spPr>
          <a:xfrm>
            <a:off x="5364088" y="1340768"/>
            <a:ext cx="2016224" cy="1384995"/>
          </a:xfrm>
          <a:prstGeom prst="rect">
            <a:avLst/>
          </a:prstGeom>
          <a:noFill/>
        </p:spPr>
        <p:txBody>
          <a:bodyPr wrap="square" rtlCol="0">
            <a:spAutoFit/>
          </a:bodyPr>
          <a:lstStyle/>
          <a:p>
            <a:r>
              <a:rPr lang="en-US" altLang="ja-JP" sz="1400" dirty="0" err="1" smtClean="0"/>
              <a:t>hoge</a:t>
            </a:r>
            <a:r>
              <a:rPr lang="en-US" altLang="ja-JP" sz="1400" dirty="0" smtClean="0"/>
              <a:t>(){</a:t>
            </a:r>
          </a:p>
          <a:p>
            <a:r>
              <a:rPr lang="en-US" altLang="ja-JP" sz="1400" dirty="0" err="1" smtClean="0"/>
              <a:t>int</a:t>
            </a:r>
            <a:r>
              <a:rPr lang="en-US" altLang="ja-JP" sz="1400" dirty="0" smtClean="0"/>
              <a:t> y = </a:t>
            </a:r>
            <a:r>
              <a:rPr lang="ja-JP" altLang="en-US" sz="1400" dirty="0" smtClean="0">
                <a:solidFill>
                  <a:srgbClr val="00B050"/>
                </a:solidFill>
              </a:rPr>
              <a:t>？？？</a:t>
            </a:r>
            <a:r>
              <a:rPr lang="en-US" altLang="ja-JP" sz="1400" dirty="0" smtClean="0"/>
              <a:t>();</a:t>
            </a:r>
          </a:p>
          <a:p>
            <a:r>
              <a:rPr lang="en-US" altLang="ja-JP" sz="1400" dirty="0" err="1" smtClean="0"/>
              <a:t>System.out.println</a:t>
            </a:r>
            <a:r>
              <a:rPr lang="en-US" altLang="ja-JP" sz="1400" dirty="0" smtClean="0"/>
              <a:t>(</a:t>
            </a:r>
          </a:p>
          <a:p>
            <a:r>
              <a:rPr lang="en-US" altLang="ja-JP" sz="1400" dirty="0" smtClean="0"/>
              <a:t>  “Freefall:”);</a:t>
            </a:r>
          </a:p>
          <a:p>
            <a:r>
              <a:rPr lang="en-US" altLang="ja-JP" sz="1400" dirty="0" err="1" smtClean="0"/>
              <a:t>int</a:t>
            </a:r>
            <a:r>
              <a:rPr lang="en-US" altLang="ja-JP" sz="1400" dirty="0" smtClean="0"/>
              <a:t> t</a:t>
            </a:r>
            <a:r>
              <a:rPr lang="ja-JP" altLang="en-US" sz="1400" dirty="0" smtClean="0">
                <a:solidFill>
                  <a:srgbClr val="FF0000"/>
                </a:solidFill>
              </a:rPr>
              <a:t>　</a:t>
            </a:r>
            <a:r>
              <a:rPr lang="en-US" altLang="ja-JP" sz="1400" dirty="0" smtClean="0"/>
              <a:t>=freefall(height) </a:t>
            </a:r>
          </a:p>
          <a:p>
            <a:r>
              <a:rPr lang="en-US" altLang="ja-JP" sz="1400" dirty="0" smtClean="0"/>
              <a:t>}</a:t>
            </a:r>
          </a:p>
        </p:txBody>
      </p:sp>
      <p:sp>
        <p:nvSpPr>
          <p:cNvPr id="26" name="円形吹き出し 25"/>
          <p:cNvSpPr/>
          <p:nvPr/>
        </p:nvSpPr>
        <p:spPr>
          <a:xfrm>
            <a:off x="7452320" y="1268760"/>
            <a:ext cx="1691680" cy="648072"/>
          </a:xfrm>
          <a:prstGeom prst="wedgeEllipseCallout">
            <a:avLst>
              <a:gd name="adj1" fmla="val -60353"/>
              <a:gd name="adj2" fmla="val 19822"/>
            </a:avLst>
          </a:prstGeom>
          <a:solidFill>
            <a:srgbClr val="FF0000">
              <a:alpha val="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rPr>
              <a:t>違いを吸収</a:t>
            </a:r>
            <a:endParaRPr lang="en-US" altLang="ja-JP" sz="1400" dirty="0" smtClean="0">
              <a:solidFill>
                <a:schemeClr val="tx1"/>
              </a:solidFill>
            </a:endParaRPr>
          </a:p>
          <a:p>
            <a:pPr algn="ctr"/>
            <a:r>
              <a:rPr lang="ja-JP" altLang="en-US" sz="1400" dirty="0" smtClean="0">
                <a:solidFill>
                  <a:schemeClr val="tx1"/>
                </a:solidFill>
              </a:rPr>
              <a:t>できない</a:t>
            </a:r>
            <a:endParaRPr kumimoji="1" lang="ja-JP" altLang="en-US" sz="1400" dirty="0">
              <a:solidFill>
                <a:schemeClr val="tx1"/>
              </a:solidFill>
            </a:endParaRPr>
          </a:p>
        </p:txBody>
      </p:sp>
      <p:cxnSp>
        <p:nvCxnSpPr>
          <p:cNvPr id="27" name="直線矢印コネクタ 26"/>
          <p:cNvCxnSpPr>
            <a:stCxn id="7" idx="0"/>
            <a:endCxn id="22" idx="2"/>
          </p:cNvCxnSpPr>
          <p:nvPr/>
        </p:nvCxnSpPr>
        <p:spPr>
          <a:xfrm rot="16200000" flipV="1">
            <a:off x="6855996" y="2508640"/>
            <a:ext cx="580580" cy="1692188"/>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p:nvPr/>
        </p:nvCxnSpPr>
        <p:spPr>
          <a:xfrm flipV="1">
            <a:off x="4716016" y="3068960"/>
            <a:ext cx="1368154" cy="571548"/>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34" name="円/楕円 33"/>
          <p:cNvSpPr/>
          <p:nvPr/>
        </p:nvSpPr>
        <p:spPr>
          <a:xfrm>
            <a:off x="5724128" y="3212976"/>
            <a:ext cx="1296144" cy="57606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rgbClr val="FF0000"/>
                </a:solidFill>
              </a:rPr>
              <a:t>集約</a:t>
            </a:r>
            <a:r>
              <a:rPr lang="ja-JP" altLang="en-US" sz="1400" dirty="0">
                <a:solidFill>
                  <a:srgbClr val="FF0000"/>
                </a:solidFill>
              </a:rPr>
              <a:t>困難</a:t>
            </a:r>
            <a:endParaRPr kumimoji="1" lang="ja-JP" altLang="en-US" sz="1400" dirty="0">
              <a:solidFill>
                <a:srgbClr val="FF0000"/>
              </a:solidFill>
            </a:endParaRPr>
          </a:p>
        </p:txBody>
      </p:sp>
      <p:sp>
        <p:nvSpPr>
          <p:cNvPr id="39" name="円/楕円 38"/>
          <p:cNvSpPr/>
          <p:nvPr/>
        </p:nvSpPr>
        <p:spPr>
          <a:xfrm>
            <a:off x="2555776" y="3212976"/>
            <a:ext cx="1296144" cy="57606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集約可</a:t>
            </a:r>
            <a:endParaRPr kumimoji="1" lang="ja-JP" altLang="en-US" sz="14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1000"/>
                                        <p:tgtEl>
                                          <p:spTgt spid="20"/>
                                        </p:tgtEl>
                                      </p:cBhvr>
                                    </p:animEffect>
                                    <p:anim calcmode="lin" valueType="num">
                                      <p:cBhvr>
                                        <p:cTn id="8" dur="1000" fill="hold"/>
                                        <p:tgtEl>
                                          <p:spTgt spid="20"/>
                                        </p:tgtEl>
                                        <p:attrNameLst>
                                          <p:attrName>ppt_x</p:attrName>
                                        </p:attrNameLst>
                                      </p:cBhvr>
                                      <p:tavLst>
                                        <p:tav tm="0">
                                          <p:val>
                                            <p:strVal val="#ppt_x"/>
                                          </p:val>
                                        </p:tav>
                                        <p:tav tm="100000">
                                          <p:val>
                                            <p:strVal val="#ppt_x"/>
                                          </p:val>
                                        </p:tav>
                                      </p:tavLst>
                                    </p:anim>
                                    <p:anim calcmode="lin" valueType="num">
                                      <p:cBhvr>
                                        <p:cTn id="9" dur="1000" fill="hold"/>
                                        <p:tgtEl>
                                          <p:spTgt spid="20"/>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fade">
                                      <p:cBhvr>
                                        <p:cTn id="12" dur="1000"/>
                                        <p:tgtEl>
                                          <p:spTgt spid="23"/>
                                        </p:tgtEl>
                                      </p:cBhvr>
                                    </p:animEffect>
                                    <p:anim calcmode="lin" valueType="num">
                                      <p:cBhvr>
                                        <p:cTn id="13" dur="1000" fill="hold"/>
                                        <p:tgtEl>
                                          <p:spTgt spid="23"/>
                                        </p:tgtEl>
                                        <p:attrNameLst>
                                          <p:attrName>ppt_x</p:attrName>
                                        </p:attrNameLst>
                                      </p:cBhvr>
                                      <p:tavLst>
                                        <p:tav tm="0">
                                          <p:val>
                                            <p:strVal val="#ppt_x"/>
                                          </p:val>
                                        </p:tav>
                                        <p:tav tm="100000">
                                          <p:val>
                                            <p:strVal val="#ppt_x"/>
                                          </p:val>
                                        </p:tav>
                                      </p:tavLst>
                                    </p:anim>
                                    <p:anim calcmode="lin" valueType="num">
                                      <p:cBhvr>
                                        <p:cTn id="14" dur="1000" fill="hold"/>
                                        <p:tgtEl>
                                          <p:spTgt spid="23"/>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1000"/>
                                        <p:tgtEl>
                                          <p:spTgt spid="17"/>
                                        </p:tgtEl>
                                      </p:cBhvr>
                                    </p:animEffect>
                                    <p:anim calcmode="lin" valueType="num">
                                      <p:cBhvr>
                                        <p:cTn id="18" dur="1000" fill="hold"/>
                                        <p:tgtEl>
                                          <p:spTgt spid="17"/>
                                        </p:tgtEl>
                                        <p:attrNameLst>
                                          <p:attrName>ppt_x</p:attrName>
                                        </p:attrNameLst>
                                      </p:cBhvr>
                                      <p:tavLst>
                                        <p:tav tm="0">
                                          <p:val>
                                            <p:strVal val="#ppt_x"/>
                                          </p:val>
                                        </p:tav>
                                        <p:tav tm="100000">
                                          <p:val>
                                            <p:strVal val="#ppt_x"/>
                                          </p:val>
                                        </p:tav>
                                      </p:tavLst>
                                    </p:anim>
                                    <p:anim calcmode="lin" valueType="num">
                                      <p:cBhvr>
                                        <p:cTn id="19" dur="1000" fill="hold"/>
                                        <p:tgtEl>
                                          <p:spTgt spid="17"/>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fade">
                                      <p:cBhvr>
                                        <p:cTn id="22" dur="1000"/>
                                        <p:tgtEl>
                                          <p:spTgt spid="25"/>
                                        </p:tgtEl>
                                      </p:cBhvr>
                                    </p:animEffect>
                                    <p:anim calcmode="lin" valueType="num">
                                      <p:cBhvr>
                                        <p:cTn id="23" dur="1000" fill="hold"/>
                                        <p:tgtEl>
                                          <p:spTgt spid="25"/>
                                        </p:tgtEl>
                                        <p:attrNameLst>
                                          <p:attrName>ppt_x</p:attrName>
                                        </p:attrNameLst>
                                      </p:cBhvr>
                                      <p:tavLst>
                                        <p:tav tm="0">
                                          <p:val>
                                            <p:strVal val="#ppt_x"/>
                                          </p:val>
                                        </p:tav>
                                        <p:tav tm="100000">
                                          <p:val>
                                            <p:strVal val="#ppt_x"/>
                                          </p:val>
                                        </p:tav>
                                      </p:tavLst>
                                    </p:anim>
                                    <p:anim calcmode="lin" valueType="num">
                                      <p:cBhvr>
                                        <p:cTn id="24" dur="1000" fill="hold"/>
                                        <p:tgtEl>
                                          <p:spTgt spid="25"/>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fade">
                                      <p:cBhvr>
                                        <p:cTn id="27" dur="1000"/>
                                        <p:tgtEl>
                                          <p:spTgt spid="18"/>
                                        </p:tgtEl>
                                      </p:cBhvr>
                                    </p:animEffect>
                                    <p:anim calcmode="lin" valueType="num">
                                      <p:cBhvr>
                                        <p:cTn id="28" dur="1000" fill="hold"/>
                                        <p:tgtEl>
                                          <p:spTgt spid="18"/>
                                        </p:tgtEl>
                                        <p:attrNameLst>
                                          <p:attrName>ppt_x</p:attrName>
                                        </p:attrNameLst>
                                      </p:cBhvr>
                                      <p:tavLst>
                                        <p:tav tm="0">
                                          <p:val>
                                            <p:strVal val="#ppt_x"/>
                                          </p:val>
                                        </p:tav>
                                        <p:tav tm="100000">
                                          <p:val>
                                            <p:strVal val="#ppt_x"/>
                                          </p:val>
                                        </p:tav>
                                      </p:tavLst>
                                    </p:anim>
                                    <p:anim calcmode="lin" valueType="num">
                                      <p:cBhvr>
                                        <p:cTn id="29" dur="1000" fill="hold"/>
                                        <p:tgtEl>
                                          <p:spTgt spid="18"/>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39"/>
                                        </p:tgtEl>
                                        <p:attrNameLst>
                                          <p:attrName>style.visibility</p:attrName>
                                        </p:attrNameLst>
                                      </p:cBhvr>
                                      <p:to>
                                        <p:strVal val="visible"/>
                                      </p:to>
                                    </p:set>
                                    <p:animEffect transition="in" filter="fade">
                                      <p:cBhvr>
                                        <p:cTn id="32" dur="1000"/>
                                        <p:tgtEl>
                                          <p:spTgt spid="39"/>
                                        </p:tgtEl>
                                      </p:cBhvr>
                                    </p:animEffect>
                                    <p:anim calcmode="lin" valueType="num">
                                      <p:cBhvr>
                                        <p:cTn id="33" dur="1000" fill="hold"/>
                                        <p:tgtEl>
                                          <p:spTgt spid="39"/>
                                        </p:tgtEl>
                                        <p:attrNameLst>
                                          <p:attrName>ppt_x</p:attrName>
                                        </p:attrNameLst>
                                      </p:cBhvr>
                                      <p:tavLst>
                                        <p:tav tm="0">
                                          <p:val>
                                            <p:strVal val="#ppt_x"/>
                                          </p:val>
                                        </p:tav>
                                        <p:tav tm="100000">
                                          <p:val>
                                            <p:strVal val="#ppt_x"/>
                                          </p:val>
                                        </p:tav>
                                      </p:tavLst>
                                    </p:anim>
                                    <p:anim calcmode="lin" valueType="num">
                                      <p:cBhvr>
                                        <p:cTn id="34" dur="1000" fill="hold"/>
                                        <p:tgtEl>
                                          <p:spTgt spid="39"/>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animEffect transition="in" filter="fade">
                                      <p:cBhvr>
                                        <p:cTn id="39" dur="1000"/>
                                        <p:tgtEl>
                                          <p:spTgt spid="22"/>
                                        </p:tgtEl>
                                      </p:cBhvr>
                                    </p:animEffect>
                                    <p:anim calcmode="lin" valueType="num">
                                      <p:cBhvr>
                                        <p:cTn id="40" dur="1000" fill="hold"/>
                                        <p:tgtEl>
                                          <p:spTgt spid="22"/>
                                        </p:tgtEl>
                                        <p:attrNameLst>
                                          <p:attrName>ppt_x</p:attrName>
                                        </p:attrNameLst>
                                      </p:cBhvr>
                                      <p:tavLst>
                                        <p:tav tm="0">
                                          <p:val>
                                            <p:strVal val="#ppt_x"/>
                                          </p:val>
                                        </p:tav>
                                        <p:tav tm="100000">
                                          <p:val>
                                            <p:strVal val="#ppt_x"/>
                                          </p:val>
                                        </p:tav>
                                      </p:tavLst>
                                    </p:anim>
                                    <p:anim calcmode="lin" valueType="num">
                                      <p:cBhvr>
                                        <p:cTn id="41" dur="1000" fill="hold"/>
                                        <p:tgtEl>
                                          <p:spTgt spid="22"/>
                                        </p:tgtEl>
                                        <p:attrNameLst>
                                          <p:attrName>ppt_y</p:attrName>
                                        </p:attrNameLst>
                                      </p:cBhvr>
                                      <p:tavLst>
                                        <p:tav tm="0">
                                          <p:val>
                                            <p:strVal val="#ppt_y+.1"/>
                                          </p:val>
                                        </p:tav>
                                        <p:tav tm="100000">
                                          <p:val>
                                            <p:strVal val="#ppt_y"/>
                                          </p:val>
                                        </p:tav>
                                      </p:tavLst>
                                    </p:anim>
                                  </p:childTnLst>
                                </p:cTn>
                              </p:par>
                              <p:par>
                                <p:cTn id="42" presetID="42" presetClass="entr" presetSubtype="0" fill="hold" grpId="0" nodeType="withEffect">
                                  <p:stCondLst>
                                    <p:cond delay="0"/>
                                  </p:stCondLst>
                                  <p:childTnLst>
                                    <p:set>
                                      <p:cBhvr>
                                        <p:cTn id="43" dur="1" fill="hold">
                                          <p:stCondLst>
                                            <p:cond delay="0"/>
                                          </p:stCondLst>
                                        </p:cTn>
                                        <p:tgtEl>
                                          <p:spTgt spid="24"/>
                                        </p:tgtEl>
                                        <p:attrNameLst>
                                          <p:attrName>style.visibility</p:attrName>
                                        </p:attrNameLst>
                                      </p:cBhvr>
                                      <p:to>
                                        <p:strVal val="visible"/>
                                      </p:to>
                                    </p:set>
                                    <p:animEffect transition="in" filter="fade">
                                      <p:cBhvr>
                                        <p:cTn id="44" dur="1000"/>
                                        <p:tgtEl>
                                          <p:spTgt spid="24"/>
                                        </p:tgtEl>
                                      </p:cBhvr>
                                    </p:animEffect>
                                    <p:anim calcmode="lin" valueType="num">
                                      <p:cBhvr>
                                        <p:cTn id="45" dur="1000" fill="hold"/>
                                        <p:tgtEl>
                                          <p:spTgt spid="24"/>
                                        </p:tgtEl>
                                        <p:attrNameLst>
                                          <p:attrName>ppt_x</p:attrName>
                                        </p:attrNameLst>
                                      </p:cBhvr>
                                      <p:tavLst>
                                        <p:tav tm="0">
                                          <p:val>
                                            <p:strVal val="#ppt_x"/>
                                          </p:val>
                                        </p:tav>
                                        <p:tav tm="100000">
                                          <p:val>
                                            <p:strVal val="#ppt_x"/>
                                          </p:val>
                                        </p:tav>
                                      </p:tavLst>
                                    </p:anim>
                                    <p:anim calcmode="lin" valueType="num">
                                      <p:cBhvr>
                                        <p:cTn id="46" dur="1000" fill="hold"/>
                                        <p:tgtEl>
                                          <p:spTgt spid="24"/>
                                        </p:tgtEl>
                                        <p:attrNameLst>
                                          <p:attrName>ppt_y</p:attrName>
                                        </p:attrNameLst>
                                      </p:cBhvr>
                                      <p:tavLst>
                                        <p:tav tm="0">
                                          <p:val>
                                            <p:strVal val="#ppt_y+.1"/>
                                          </p:val>
                                        </p:tav>
                                        <p:tav tm="100000">
                                          <p:val>
                                            <p:strVal val="#ppt_y"/>
                                          </p:val>
                                        </p:tav>
                                      </p:tavLst>
                                    </p:anim>
                                  </p:childTnLst>
                                </p:cTn>
                              </p:par>
                              <p:par>
                                <p:cTn id="47" presetID="42" presetClass="entr" presetSubtype="0" fill="hold" grpId="0" nodeType="withEffect">
                                  <p:stCondLst>
                                    <p:cond delay="0"/>
                                  </p:stCondLst>
                                  <p:childTnLst>
                                    <p:set>
                                      <p:cBhvr>
                                        <p:cTn id="48" dur="1" fill="hold">
                                          <p:stCondLst>
                                            <p:cond delay="0"/>
                                          </p:stCondLst>
                                        </p:cTn>
                                        <p:tgtEl>
                                          <p:spTgt spid="26"/>
                                        </p:tgtEl>
                                        <p:attrNameLst>
                                          <p:attrName>style.visibility</p:attrName>
                                        </p:attrNameLst>
                                      </p:cBhvr>
                                      <p:to>
                                        <p:strVal val="visible"/>
                                      </p:to>
                                    </p:set>
                                    <p:animEffect transition="in" filter="fade">
                                      <p:cBhvr>
                                        <p:cTn id="49" dur="1000"/>
                                        <p:tgtEl>
                                          <p:spTgt spid="26"/>
                                        </p:tgtEl>
                                      </p:cBhvr>
                                    </p:animEffect>
                                    <p:anim calcmode="lin" valueType="num">
                                      <p:cBhvr>
                                        <p:cTn id="50" dur="1000" fill="hold"/>
                                        <p:tgtEl>
                                          <p:spTgt spid="26"/>
                                        </p:tgtEl>
                                        <p:attrNameLst>
                                          <p:attrName>ppt_x</p:attrName>
                                        </p:attrNameLst>
                                      </p:cBhvr>
                                      <p:tavLst>
                                        <p:tav tm="0">
                                          <p:val>
                                            <p:strVal val="#ppt_x"/>
                                          </p:val>
                                        </p:tav>
                                        <p:tav tm="100000">
                                          <p:val>
                                            <p:strVal val="#ppt_x"/>
                                          </p:val>
                                        </p:tav>
                                      </p:tavLst>
                                    </p:anim>
                                    <p:anim calcmode="lin" valueType="num">
                                      <p:cBhvr>
                                        <p:cTn id="51" dur="1000" fill="hold"/>
                                        <p:tgtEl>
                                          <p:spTgt spid="26"/>
                                        </p:tgtEl>
                                        <p:attrNameLst>
                                          <p:attrName>ppt_y</p:attrName>
                                        </p:attrNameLst>
                                      </p:cBhvr>
                                      <p:tavLst>
                                        <p:tav tm="0">
                                          <p:val>
                                            <p:strVal val="#ppt_y+.1"/>
                                          </p:val>
                                        </p:tav>
                                        <p:tav tm="100000">
                                          <p:val>
                                            <p:strVal val="#ppt_y"/>
                                          </p:val>
                                        </p:tav>
                                      </p:tavLst>
                                    </p:anim>
                                  </p:childTnLst>
                                </p:cTn>
                              </p:par>
                              <p:par>
                                <p:cTn id="52" presetID="42" presetClass="entr" presetSubtype="0" fill="hold" nodeType="withEffect">
                                  <p:stCondLst>
                                    <p:cond delay="0"/>
                                  </p:stCondLst>
                                  <p:childTnLst>
                                    <p:set>
                                      <p:cBhvr>
                                        <p:cTn id="53" dur="1" fill="hold">
                                          <p:stCondLst>
                                            <p:cond delay="0"/>
                                          </p:stCondLst>
                                        </p:cTn>
                                        <p:tgtEl>
                                          <p:spTgt spid="27"/>
                                        </p:tgtEl>
                                        <p:attrNameLst>
                                          <p:attrName>style.visibility</p:attrName>
                                        </p:attrNameLst>
                                      </p:cBhvr>
                                      <p:to>
                                        <p:strVal val="visible"/>
                                      </p:to>
                                    </p:set>
                                    <p:animEffect transition="in" filter="fade">
                                      <p:cBhvr>
                                        <p:cTn id="54" dur="1000"/>
                                        <p:tgtEl>
                                          <p:spTgt spid="27"/>
                                        </p:tgtEl>
                                      </p:cBhvr>
                                    </p:animEffect>
                                    <p:anim calcmode="lin" valueType="num">
                                      <p:cBhvr>
                                        <p:cTn id="55" dur="1000" fill="hold"/>
                                        <p:tgtEl>
                                          <p:spTgt spid="27"/>
                                        </p:tgtEl>
                                        <p:attrNameLst>
                                          <p:attrName>ppt_x</p:attrName>
                                        </p:attrNameLst>
                                      </p:cBhvr>
                                      <p:tavLst>
                                        <p:tav tm="0">
                                          <p:val>
                                            <p:strVal val="#ppt_x"/>
                                          </p:val>
                                        </p:tav>
                                        <p:tav tm="100000">
                                          <p:val>
                                            <p:strVal val="#ppt_x"/>
                                          </p:val>
                                        </p:tav>
                                      </p:tavLst>
                                    </p:anim>
                                    <p:anim calcmode="lin" valueType="num">
                                      <p:cBhvr>
                                        <p:cTn id="56" dur="1000" fill="hold"/>
                                        <p:tgtEl>
                                          <p:spTgt spid="27"/>
                                        </p:tgtEl>
                                        <p:attrNameLst>
                                          <p:attrName>ppt_y</p:attrName>
                                        </p:attrNameLst>
                                      </p:cBhvr>
                                      <p:tavLst>
                                        <p:tav tm="0">
                                          <p:val>
                                            <p:strVal val="#ppt_y+.1"/>
                                          </p:val>
                                        </p:tav>
                                        <p:tav tm="100000">
                                          <p:val>
                                            <p:strVal val="#ppt_y"/>
                                          </p:val>
                                        </p:tav>
                                      </p:tavLst>
                                    </p:anim>
                                  </p:childTnLst>
                                </p:cTn>
                              </p:par>
                              <p:par>
                                <p:cTn id="57" presetID="42" presetClass="entr" presetSubtype="0" fill="hold" nodeType="withEffect">
                                  <p:stCondLst>
                                    <p:cond delay="0"/>
                                  </p:stCondLst>
                                  <p:childTnLst>
                                    <p:set>
                                      <p:cBhvr>
                                        <p:cTn id="58" dur="1" fill="hold">
                                          <p:stCondLst>
                                            <p:cond delay="0"/>
                                          </p:stCondLst>
                                        </p:cTn>
                                        <p:tgtEl>
                                          <p:spTgt spid="31"/>
                                        </p:tgtEl>
                                        <p:attrNameLst>
                                          <p:attrName>style.visibility</p:attrName>
                                        </p:attrNameLst>
                                      </p:cBhvr>
                                      <p:to>
                                        <p:strVal val="visible"/>
                                      </p:to>
                                    </p:set>
                                    <p:animEffect transition="in" filter="fade">
                                      <p:cBhvr>
                                        <p:cTn id="59" dur="1000"/>
                                        <p:tgtEl>
                                          <p:spTgt spid="31"/>
                                        </p:tgtEl>
                                      </p:cBhvr>
                                    </p:animEffect>
                                    <p:anim calcmode="lin" valueType="num">
                                      <p:cBhvr>
                                        <p:cTn id="60" dur="1000" fill="hold"/>
                                        <p:tgtEl>
                                          <p:spTgt spid="31"/>
                                        </p:tgtEl>
                                        <p:attrNameLst>
                                          <p:attrName>ppt_x</p:attrName>
                                        </p:attrNameLst>
                                      </p:cBhvr>
                                      <p:tavLst>
                                        <p:tav tm="0">
                                          <p:val>
                                            <p:strVal val="#ppt_x"/>
                                          </p:val>
                                        </p:tav>
                                        <p:tav tm="100000">
                                          <p:val>
                                            <p:strVal val="#ppt_x"/>
                                          </p:val>
                                        </p:tav>
                                      </p:tavLst>
                                    </p:anim>
                                    <p:anim calcmode="lin" valueType="num">
                                      <p:cBhvr>
                                        <p:cTn id="61" dur="1000" fill="hold"/>
                                        <p:tgtEl>
                                          <p:spTgt spid="31"/>
                                        </p:tgtEl>
                                        <p:attrNameLst>
                                          <p:attrName>ppt_y</p:attrName>
                                        </p:attrNameLst>
                                      </p:cBhvr>
                                      <p:tavLst>
                                        <p:tav tm="0">
                                          <p:val>
                                            <p:strVal val="#ppt_y+.1"/>
                                          </p:val>
                                        </p:tav>
                                        <p:tav tm="100000">
                                          <p:val>
                                            <p:strVal val="#ppt_y"/>
                                          </p:val>
                                        </p:tav>
                                      </p:tavLst>
                                    </p:anim>
                                  </p:childTnLst>
                                </p:cTn>
                              </p:par>
                              <p:par>
                                <p:cTn id="62" presetID="42" presetClass="entr" presetSubtype="0" fill="hold" grpId="0" nodeType="withEffect">
                                  <p:stCondLst>
                                    <p:cond delay="0"/>
                                  </p:stCondLst>
                                  <p:childTnLst>
                                    <p:set>
                                      <p:cBhvr>
                                        <p:cTn id="63" dur="1" fill="hold">
                                          <p:stCondLst>
                                            <p:cond delay="0"/>
                                          </p:stCondLst>
                                        </p:cTn>
                                        <p:tgtEl>
                                          <p:spTgt spid="34"/>
                                        </p:tgtEl>
                                        <p:attrNameLst>
                                          <p:attrName>style.visibility</p:attrName>
                                        </p:attrNameLst>
                                      </p:cBhvr>
                                      <p:to>
                                        <p:strVal val="visible"/>
                                      </p:to>
                                    </p:set>
                                    <p:animEffect transition="in" filter="fade">
                                      <p:cBhvr>
                                        <p:cTn id="64" dur="1000"/>
                                        <p:tgtEl>
                                          <p:spTgt spid="34"/>
                                        </p:tgtEl>
                                      </p:cBhvr>
                                    </p:animEffect>
                                    <p:anim calcmode="lin" valueType="num">
                                      <p:cBhvr>
                                        <p:cTn id="65" dur="1000" fill="hold"/>
                                        <p:tgtEl>
                                          <p:spTgt spid="34"/>
                                        </p:tgtEl>
                                        <p:attrNameLst>
                                          <p:attrName>ppt_x</p:attrName>
                                        </p:attrNameLst>
                                      </p:cBhvr>
                                      <p:tavLst>
                                        <p:tav tm="0">
                                          <p:val>
                                            <p:strVal val="#ppt_x"/>
                                          </p:val>
                                        </p:tav>
                                        <p:tav tm="100000">
                                          <p:val>
                                            <p:strVal val="#ppt_x"/>
                                          </p:val>
                                        </p:tav>
                                      </p:tavLst>
                                    </p:anim>
                                    <p:anim calcmode="lin" valueType="num">
                                      <p:cBhvr>
                                        <p:cTn id="66"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p:bldP spid="25" grpId="0" animBg="1"/>
      <p:bldP spid="22" grpId="0" animBg="1"/>
      <p:bldP spid="24" grpId="0"/>
      <p:bldP spid="26" grpId="0" animBg="1"/>
      <p:bldP spid="34" grpId="0" animBg="1"/>
      <p:bldP spid="3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集約の</a:t>
            </a:r>
            <a:r>
              <a:rPr lang="ja-JP" altLang="en-US" dirty="0" smtClean="0"/>
              <a:t>期待される</a:t>
            </a:r>
            <a:r>
              <a:rPr kumimoji="1" lang="ja-JP" altLang="en-US" dirty="0" smtClean="0"/>
              <a:t>クローン</a:t>
            </a:r>
            <a:r>
              <a:rPr kumimoji="1" lang="en-US" altLang="ja-JP" dirty="0" smtClean="0"/>
              <a:t>,</a:t>
            </a:r>
            <a:r>
              <a:rPr kumimoji="1" lang="ja-JP" altLang="en-US" dirty="0" smtClean="0"/>
              <a:t>困難なクローン</a:t>
            </a:r>
            <a:endParaRPr kumimoji="1" lang="ja-JP" altLang="en-US" dirty="0"/>
          </a:p>
        </p:txBody>
      </p:sp>
      <p:sp>
        <p:nvSpPr>
          <p:cNvPr id="3" name="スライド番号プレースホルダ 2"/>
          <p:cNvSpPr>
            <a:spLocks noGrp="1"/>
          </p:cNvSpPr>
          <p:nvPr>
            <p:ph type="sldNum" sz="quarter" idx="12"/>
          </p:nvPr>
        </p:nvSpPr>
        <p:spPr/>
        <p:txBody>
          <a:bodyPr/>
          <a:lstStyle/>
          <a:p>
            <a:fld id="{F81A0F36-08C2-48D1-B66F-990A663397CD}" type="slidenum">
              <a:rPr kumimoji="1" lang="ja-JP" altLang="en-US" smtClean="0"/>
              <a:pPr/>
              <a:t>8</a:t>
            </a:fld>
            <a:endParaRPr kumimoji="1" lang="ja-JP" altLang="en-US"/>
          </a:p>
        </p:txBody>
      </p:sp>
      <p:sp>
        <p:nvSpPr>
          <p:cNvPr id="4" name="コンテンツ プレースホルダ 3"/>
          <p:cNvSpPr>
            <a:spLocks noGrp="1"/>
          </p:cNvSpPr>
          <p:nvPr>
            <p:ph sz="quarter" idx="1"/>
          </p:nvPr>
        </p:nvSpPr>
        <p:spPr/>
        <p:txBody>
          <a:bodyPr>
            <a:normAutofit/>
          </a:bodyPr>
          <a:lstStyle/>
          <a:p>
            <a:r>
              <a:rPr lang="ja-JP" altLang="en-US" dirty="0" smtClean="0"/>
              <a:t>集約の期待されるクローン</a:t>
            </a:r>
            <a:endParaRPr lang="en-US" altLang="ja-JP" dirty="0" smtClean="0"/>
          </a:p>
          <a:p>
            <a:pPr lvl="1"/>
            <a:r>
              <a:rPr lang="ja-JP" altLang="en-US" dirty="0" smtClean="0"/>
              <a:t>完全に一致するクローン</a:t>
            </a:r>
            <a:endParaRPr lang="en-US" altLang="ja-JP" dirty="0" smtClean="0"/>
          </a:p>
          <a:p>
            <a:pPr lvl="1"/>
            <a:r>
              <a:rPr lang="ja-JP" altLang="en-US" dirty="0" smtClean="0"/>
              <a:t>識別子名の中で変数名のみが異なるクローン</a:t>
            </a:r>
            <a:endParaRPr lang="en-US" altLang="ja-JP" dirty="0" smtClean="0"/>
          </a:p>
          <a:p>
            <a:pPr lvl="2"/>
            <a:r>
              <a:rPr lang="ja-JP" altLang="en-US" dirty="0" smtClean="0"/>
              <a:t>手続きに引数を設定することで違いを吸収</a:t>
            </a:r>
            <a:endParaRPr lang="en-US" altLang="ja-JP" dirty="0" smtClean="0"/>
          </a:p>
          <a:p>
            <a:r>
              <a:rPr lang="ja-JP" altLang="en-US" dirty="0" smtClean="0"/>
              <a:t>集約の困難なクローン</a:t>
            </a:r>
            <a:endParaRPr lang="en-US" altLang="ja-JP" dirty="0" smtClean="0"/>
          </a:p>
          <a:p>
            <a:pPr lvl="1"/>
            <a:r>
              <a:rPr lang="ja-JP" altLang="en-US" dirty="0"/>
              <a:t>識別子の対応が</a:t>
            </a:r>
            <a:r>
              <a:rPr lang="en-US" altLang="ja-JP" dirty="0"/>
              <a:t>1</a:t>
            </a:r>
            <a:r>
              <a:rPr lang="ja-JP" altLang="en-US" dirty="0"/>
              <a:t>対</a:t>
            </a:r>
            <a:r>
              <a:rPr lang="en-US" altLang="ja-JP" dirty="0"/>
              <a:t>1</a:t>
            </a:r>
            <a:r>
              <a:rPr lang="ja-JP" altLang="en-US" dirty="0"/>
              <a:t>でない</a:t>
            </a:r>
            <a:r>
              <a:rPr lang="ja-JP" altLang="en-US" dirty="0" smtClean="0"/>
              <a:t>クローン（後述）</a:t>
            </a:r>
            <a:endParaRPr lang="ja-JP" altLang="en-US" dirty="0"/>
          </a:p>
          <a:p>
            <a:pPr lvl="1"/>
            <a:r>
              <a:rPr lang="ja-JP" altLang="en-US" dirty="0" smtClean="0"/>
              <a:t>型名が異なるクローン</a:t>
            </a:r>
            <a:endParaRPr lang="en-US" altLang="ja-JP" dirty="0" smtClean="0"/>
          </a:p>
          <a:p>
            <a:pPr lvl="1"/>
            <a:r>
              <a:rPr lang="ja-JP" altLang="en-US" dirty="0" smtClean="0"/>
              <a:t>メソッド名が異なるクローン</a:t>
            </a:r>
            <a:endParaRPr lang="en-US" altLang="ja-JP" dirty="0" smtClean="0"/>
          </a:p>
          <a:p>
            <a:pPr lvl="1"/>
            <a:endParaRPr lang="en-US" altLang="ja-JP" dirty="0" smtClean="0"/>
          </a:p>
          <a:p>
            <a:pPr lvl="2"/>
            <a:endParaRPr lang="en-US" altLang="ja-JP"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研究目的・内容</a:t>
            </a:r>
            <a:endParaRPr kumimoji="1" lang="ja-JP" altLang="en-US" dirty="0"/>
          </a:p>
        </p:txBody>
      </p:sp>
      <p:sp>
        <p:nvSpPr>
          <p:cNvPr id="4" name="スライド番号プレースホルダ 3"/>
          <p:cNvSpPr>
            <a:spLocks noGrp="1"/>
          </p:cNvSpPr>
          <p:nvPr>
            <p:ph type="sldNum" sz="quarter" idx="12"/>
          </p:nvPr>
        </p:nvSpPr>
        <p:spPr/>
        <p:txBody>
          <a:bodyPr/>
          <a:lstStyle/>
          <a:p>
            <a:fld id="{F81A0F36-08C2-48D1-B66F-990A663397CD}" type="slidenum">
              <a:rPr kumimoji="1" lang="ja-JP" altLang="en-US" smtClean="0"/>
              <a:pPr/>
              <a:t>9</a:t>
            </a:fld>
            <a:endParaRPr kumimoji="1" lang="ja-JP" altLang="en-US"/>
          </a:p>
        </p:txBody>
      </p:sp>
      <p:sp>
        <p:nvSpPr>
          <p:cNvPr id="3" name="コンテンツ プレースホルダ 2"/>
          <p:cNvSpPr>
            <a:spLocks noGrp="1"/>
          </p:cNvSpPr>
          <p:nvPr>
            <p:ph sz="quarter" idx="1"/>
          </p:nvPr>
        </p:nvSpPr>
        <p:spPr>
          <a:xfrm>
            <a:off x="251520" y="1484784"/>
            <a:ext cx="8503920" cy="4536504"/>
          </a:xfrm>
        </p:spPr>
        <p:txBody>
          <a:bodyPr>
            <a:normAutofit lnSpcReduction="10000"/>
          </a:bodyPr>
          <a:lstStyle/>
          <a:p>
            <a:pPr>
              <a:buFont typeface="Wingdings" pitchFamily="2" charset="2"/>
              <a:buChar char="Ø"/>
            </a:pPr>
            <a:r>
              <a:rPr lang="ja-JP" altLang="en-US" dirty="0" smtClean="0"/>
              <a:t>目的</a:t>
            </a:r>
            <a:endParaRPr lang="en-US" altLang="ja-JP" dirty="0" smtClean="0"/>
          </a:p>
          <a:p>
            <a:pPr lvl="1">
              <a:buFont typeface="Wingdings" pitchFamily="2" charset="2"/>
              <a:buChar char="Ø"/>
            </a:pPr>
            <a:r>
              <a:rPr lang="ja-JP" altLang="en-US" dirty="0" smtClean="0"/>
              <a:t>コードクローンのリファクタリングがどの程度適用できるのかを確認する</a:t>
            </a:r>
            <a:endParaRPr lang="en-US" altLang="ja-JP" dirty="0" smtClean="0"/>
          </a:p>
          <a:p>
            <a:pPr>
              <a:buFont typeface="Wingdings" pitchFamily="2" charset="2"/>
              <a:buChar char="Ø"/>
            </a:pPr>
            <a:r>
              <a:rPr lang="ja-JP" altLang="en-US" dirty="0" smtClean="0"/>
              <a:t>研究内容</a:t>
            </a:r>
            <a:endParaRPr lang="en-US" altLang="ja-JP" dirty="0" smtClean="0"/>
          </a:p>
          <a:p>
            <a:pPr lvl="1">
              <a:buFont typeface="Wingdings" pitchFamily="2" charset="2"/>
              <a:buChar char="Ø"/>
            </a:pPr>
            <a:r>
              <a:rPr lang="ja-JP" altLang="en-US" dirty="0" smtClean="0"/>
              <a:t>識別子の対応関係を調べ，リファクタリングの候補となるクローンの割合を調べる</a:t>
            </a:r>
            <a:endParaRPr lang="en-US" altLang="ja-JP" dirty="0" smtClean="0"/>
          </a:p>
          <a:p>
            <a:pPr>
              <a:buFont typeface="Wingdings" pitchFamily="2" charset="2"/>
              <a:buChar char="Ø"/>
            </a:pPr>
            <a:endParaRPr lang="en-US" altLang="ja-JP" dirty="0" smtClean="0"/>
          </a:p>
          <a:p>
            <a:pPr>
              <a:buFont typeface="Wingdings" pitchFamily="2" charset="2"/>
              <a:buChar char="Ø"/>
            </a:pPr>
            <a:endParaRPr lang="en-US" altLang="ja-JP" dirty="0" smtClean="0"/>
          </a:p>
          <a:p>
            <a:pPr>
              <a:buFont typeface="Wingdings" pitchFamily="2" charset="2"/>
              <a:buChar char="Ø"/>
            </a:pPr>
            <a:r>
              <a:rPr lang="ja-JP" altLang="en-US" dirty="0" smtClean="0"/>
              <a:t>調査対象</a:t>
            </a:r>
            <a:endParaRPr lang="en-US" altLang="ja-JP" dirty="0" smtClean="0"/>
          </a:p>
          <a:p>
            <a:pPr lvl="1">
              <a:buFont typeface="Wingdings" pitchFamily="2" charset="2"/>
              <a:buChar char="Ø"/>
            </a:pPr>
            <a:r>
              <a:rPr lang="en-US" altLang="ja-JP" dirty="0" smtClean="0"/>
              <a:t>Java </a:t>
            </a:r>
            <a:r>
              <a:rPr lang="ja-JP" altLang="en-US" dirty="0" smtClean="0"/>
              <a:t>で書かれたオープンソースソフトウェア   </a:t>
            </a:r>
            <a:r>
              <a:rPr lang="en-US" altLang="ja-JP" dirty="0" smtClean="0"/>
              <a:t>2142</a:t>
            </a:r>
            <a:r>
              <a:rPr lang="ja-JP" altLang="en-US" dirty="0" smtClean="0"/>
              <a:t>個</a:t>
            </a:r>
            <a:endParaRPr lang="en-US" altLang="ja-JP" dirty="0" smtClean="0"/>
          </a:p>
          <a:p>
            <a:pPr lvl="1">
              <a:buFont typeface="Wingdings" pitchFamily="2" charset="2"/>
              <a:buChar char="Ø"/>
            </a:pPr>
            <a:r>
              <a:rPr lang="en-US" altLang="ja-JP" dirty="0" err="1" smtClean="0"/>
              <a:t>Apache.Commons</a:t>
            </a:r>
            <a:r>
              <a:rPr lang="ja-JP" altLang="en-US" dirty="0" err="1" smtClean="0"/>
              <a:t>，</a:t>
            </a:r>
            <a:r>
              <a:rPr lang="en-US" altLang="ja-JP" dirty="0" smtClean="0"/>
              <a:t>SourceForge.net</a:t>
            </a:r>
            <a:r>
              <a:rPr lang="ja-JP" altLang="en-US" dirty="0" smtClean="0"/>
              <a:t> から収集したもの</a:t>
            </a:r>
            <a:endParaRPr lang="en-US" altLang="ja-JP" dirty="0" smtClean="0"/>
          </a:p>
          <a:p>
            <a:pPr lvl="1">
              <a:buFont typeface="Wingdings" pitchFamily="2" charset="2"/>
              <a:buChar char="Ø"/>
            </a:pPr>
            <a:endParaRPr lang="ja-JP" altLang="en-US" dirty="0" smtClean="0"/>
          </a:p>
          <a:p>
            <a:pPr>
              <a:buFont typeface="Wingdings" pitchFamily="2" charset="2"/>
              <a:buChar char="Ø"/>
            </a:pPr>
            <a:endParaRPr lang="en-US" altLang="ja-JP"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ス">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16852</TotalTime>
  <Words>4016</Words>
  <Application>Microsoft Office PowerPoint</Application>
  <PresentationFormat>画面に合わせる (4:3)</PresentationFormat>
  <Paragraphs>1156</Paragraphs>
  <Slides>52</Slides>
  <Notes>34</Notes>
  <HiddenSlides>17</HiddenSlides>
  <MMClips>0</MMClips>
  <ScaleCrop>false</ScaleCrop>
  <HeadingPairs>
    <vt:vector size="4" baseType="variant">
      <vt:variant>
        <vt:lpstr>テーマ</vt:lpstr>
      </vt:variant>
      <vt:variant>
        <vt:i4>1</vt:i4>
      </vt:variant>
      <vt:variant>
        <vt:lpstr>スライド タイトル</vt:lpstr>
      </vt:variant>
      <vt:variant>
        <vt:i4>52</vt:i4>
      </vt:variant>
    </vt:vector>
  </HeadingPairs>
  <TitlesOfParts>
    <vt:vector size="53" baseType="lpstr">
      <vt:lpstr>アース</vt:lpstr>
      <vt:lpstr>リファクタリング支援のための コードクローンに含まれる識別子の対応関係分析</vt:lpstr>
      <vt:lpstr>概要 </vt:lpstr>
      <vt:lpstr>コードクローン(クローン)とは</vt:lpstr>
      <vt:lpstr>コードクローンとは(2)</vt:lpstr>
      <vt:lpstr>本研究で対象とするコードクローン</vt:lpstr>
      <vt:lpstr>コードクローンに対するリファクタリング</vt:lpstr>
      <vt:lpstr>例）コードクローンの集約</vt:lpstr>
      <vt:lpstr>集約の期待されるクローン,困難なクローン</vt:lpstr>
      <vt:lpstr>研究目的・内容</vt:lpstr>
      <vt:lpstr>調査手法</vt:lpstr>
      <vt:lpstr>調査手法</vt:lpstr>
      <vt:lpstr>1．クローンセットの検出</vt:lpstr>
      <vt:lpstr>調査手法</vt:lpstr>
      <vt:lpstr>2．識別子のリスト作成</vt:lpstr>
      <vt:lpstr>調査手法</vt:lpstr>
      <vt:lpstr>3．識別子の対応関係表の作成</vt:lpstr>
      <vt:lpstr>(定義)識別子の対応関係</vt:lpstr>
      <vt:lpstr>3．識別子の対応関係表の作成</vt:lpstr>
      <vt:lpstr>例）対応関係表の作成</vt:lpstr>
      <vt:lpstr>例）対応関係表の作成</vt:lpstr>
      <vt:lpstr>例）対応関係表の作成</vt:lpstr>
      <vt:lpstr>例）対応関係表の作成</vt:lpstr>
      <vt:lpstr>例）対応関係表の作成</vt:lpstr>
      <vt:lpstr>例）対応関係表の作成</vt:lpstr>
      <vt:lpstr>例）対応関係表の作成</vt:lpstr>
      <vt:lpstr>例）対応関係表の作成</vt:lpstr>
      <vt:lpstr>例）対応関係表の作成</vt:lpstr>
      <vt:lpstr>例）対応関係表の作成</vt:lpstr>
      <vt:lpstr>例）対応関係表の作成</vt:lpstr>
      <vt:lpstr>例）対応関係表の作成</vt:lpstr>
      <vt:lpstr>調査手法</vt:lpstr>
      <vt:lpstr>4．クローンの分類</vt:lpstr>
      <vt:lpstr>調査する点</vt:lpstr>
      <vt:lpstr>調査対象 </vt:lpstr>
      <vt:lpstr>調査結果</vt:lpstr>
      <vt:lpstr>調査結果</vt:lpstr>
      <vt:lpstr>考察</vt:lpstr>
      <vt:lpstr>まとめと今後の課題</vt:lpstr>
      <vt:lpstr>まとめ</vt:lpstr>
      <vt:lpstr>識別子の分類</vt:lpstr>
      <vt:lpstr>調査結果</vt:lpstr>
      <vt:lpstr>実験結果</vt:lpstr>
      <vt:lpstr>考察</vt:lpstr>
      <vt:lpstr>例）識別子の対応関係</vt:lpstr>
      <vt:lpstr>調査結果</vt:lpstr>
      <vt:lpstr>コードクローンとは(2)</vt:lpstr>
      <vt:lpstr>コードクローンのリファクタリング(1)</vt:lpstr>
      <vt:lpstr>背景(非表示)</vt:lpstr>
      <vt:lpstr>調査対象</vt:lpstr>
      <vt:lpstr>実験準備</vt:lpstr>
      <vt:lpstr>実験用ツール概略図</vt:lpstr>
      <vt:lpstr>実験用ツール</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p</dc:creator>
  <cp:lastModifiedBy>r-kudou</cp:lastModifiedBy>
  <cp:revision>1002</cp:revision>
  <cp:lastPrinted>2011-07-15T06:36:29Z</cp:lastPrinted>
  <dcterms:created xsi:type="dcterms:W3CDTF">2010-10-19T15:14:00Z</dcterms:created>
  <dcterms:modified xsi:type="dcterms:W3CDTF">2011-07-21T08:02:08Z</dcterms:modified>
</cp:coreProperties>
</file>