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673" r:id="rId1"/>
  </p:sldMasterIdLst>
  <p:notesMasterIdLst>
    <p:notesMasterId r:id="rId41"/>
  </p:notesMasterIdLst>
  <p:handoutMasterIdLst>
    <p:handoutMasterId r:id="rId42"/>
  </p:handoutMasterIdLst>
  <p:sldIdLst>
    <p:sldId id="256" r:id="rId2"/>
    <p:sldId id="297" r:id="rId3"/>
    <p:sldId id="315" r:id="rId4"/>
    <p:sldId id="322" r:id="rId5"/>
    <p:sldId id="317" r:id="rId6"/>
    <p:sldId id="321" r:id="rId7"/>
    <p:sldId id="281" r:id="rId8"/>
    <p:sldId id="282" r:id="rId9"/>
    <p:sldId id="283" r:id="rId10"/>
    <p:sldId id="284" r:id="rId11"/>
    <p:sldId id="285" r:id="rId12"/>
    <p:sldId id="323" r:id="rId13"/>
    <p:sldId id="276" r:id="rId14"/>
    <p:sldId id="269" r:id="rId15"/>
    <p:sldId id="258" r:id="rId16"/>
    <p:sldId id="306" r:id="rId17"/>
    <p:sldId id="312" r:id="rId18"/>
    <p:sldId id="286" r:id="rId19"/>
    <p:sldId id="259" r:id="rId20"/>
    <p:sldId id="260" r:id="rId21"/>
    <p:sldId id="298" r:id="rId22"/>
    <p:sldId id="320" r:id="rId23"/>
    <p:sldId id="307" r:id="rId24"/>
    <p:sldId id="271" r:id="rId25"/>
    <p:sldId id="266" r:id="rId26"/>
    <p:sldId id="289" r:id="rId27"/>
    <p:sldId id="277" r:id="rId28"/>
    <p:sldId id="293" r:id="rId29"/>
    <p:sldId id="290" r:id="rId30"/>
    <p:sldId id="326" r:id="rId31"/>
    <p:sldId id="325" r:id="rId32"/>
    <p:sldId id="327" r:id="rId33"/>
    <p:sldId id="262" r:id="rId34"/>
    <p:sldId id="301" r:id="rId35"/>
    <p:sldId id="288" r:id="rId36"/>
    <p:sldId id="308" r:id="rId37"/>
    <p:sldId id="309" r:id="rId38"/>
    <p:sldId id="310" r:id="rId39"/>
    <p:sldId id="324" r:id="rId40"/>
  </p:sldIdLst>
  <p:sldSz cx="9144000" cy="6858000" type="screen4x3"/>
  <p:notesSz cx="6805613" cy="9939338"/>
  <p:defaultText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CC"/>
    <a:srgbClr val="FFFF99"/>
    <a:srgbClr val="EDEA58"/>
    <a:srgbClr val="E6E63A"/>
    <a:srgbClr val="FF5050"/>
    <a:srgbClr val="FF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33" autoAdjust="0"/>
    <p:restoredTop sz="68138" autoAdjust="0"/>
  </p:normalViewPr>
  <p:slideViewPr>
    <p:cSldViewPr snapToGrid="0" snapToObjects="1">
      <p:cViewPr varScale="1">
        <p:scale>
          <a:sx n="55" d="100"/>
          <a:sy n="55" d="100"/>
        </p:scale>
        <p:origin x="-1308" y="-84"/>
      </p:cViewPr>
      <p:guideLst>
        <p:guide orient="horz" pos="2160"/>
        <p:guide pos="2880"/>
      </p:guideLst>
    </p:cSldViewPr>
  </p:slideViewPr>
  <p:outlineViewPr>
    <p:cViewPr>
      <p:scale>
        <a:sx n="33" d="100"/>
        <a:sy n="33" d="100"/>
      </p:scale>
      <p:origin x="0" y="5888"/>
    </p:cViewPr>
  </p:outlineViewPr>
  <p:notesTextViewPr>
    <p:cViewPr>
      <p:scale>
        <a:sx n="100" d="100"/>
        <a:sy n="100" d="100"/>
      </p:scale>
      <p:origin x="0" y="0"/>
    </p:cViewPr>
  </p:notesTextViewPr>
  <p:sorterViewPr>
    <p:cViewPr>
      <p:scale>
        <a:sx n="90" d="100"/>
        <a:sy n="90" d="100"/>
      </p:scale>
      <p:origin x="0" y="10146"/>
    </p:cViewPr>
  </p:sorterViewPr>
  <p:notesViewPr>
    <p:cSldViewPr snapToGrid="0" snapToObjects="1">
      <p:cViewPr varScale="1">
        <p:scale>
          <a:sx n="54" d="100"/>
          <a:sy n="54" d="100"/>
        </p:scale>
        <p:origin x="-1596" y="-108"/>
      </p:cViewPr>
      <p:guideLst>
        <p:guide orient="horz" pos="3131"/>
        <p:guide pos="2144"/>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49099" cy="496967"/>
          </a:xfrm>
          <a:prstGeom prst="rect">
            <a:avLst/>
          </a:prstGeom>
        </p:spPr>
        <p:txBody>
          <a:bodyPr vert="horz" lIns="91440" tIns="45720" rIns="91440" bIns="45720" rtlCol="0"/>
          <a:lstStyle>
            <a:lvl1pPr algn="l">
              <a:defRPr sz="1200"/>
            </a:lvl1pPr>
          </a:lstStyle>
          <a:p>
            <a:endParaRPr lang="ja-JP" altLang="en-US"/>
          </a:p>
        </p:txBody>
      </p:sp>
      <p:sp>
        <p:nvSpPr>
          <p:cNvPr id="3" name="日付プレースホルダ 2"/>
          <p:cNvSpPr>
            <a:spLocks noGrp="1"/>
          </p:cNvSpPr>
          <p:nvPr>
            <p:ph type="dt" sz="quarter" idx="1"/>
          </p:nvPr>
        </p:nvSpPr>
        <p:spPr>
          <a:xfrm>
            <a:off x="3854939" y="0"/>
            <a:ext cx="2949099" cy="496967"/>
          </a:xfrm>
          <a:prstGeom prst="rect">
            <a:avLst/>
          </a:prstGeom>
        </p:spPr>
        <p:txBody>
          <a:bodyPr vert="horz" lIns="91440" tIns="45720" rIns="91440" bIns="45720" rtlCol="0"/>
          <a:lstStyle>
            <a:lvl1pPr algn="r">
              <a:defRPr sz="1200"/>
            </a:lvl1pPr>
          </a:lstStyle>
          <a:p>
            <a:fld id="{85CE95F5-67EF-8145-A1C4-346712A57844}" type="datetimeFigureOut">
              <a:rPr lang="ja-JP" altLang="en-US" smtClean="0"/>
              <a:pPr/>
              <a:t>2011/7/30</a:t>
            </a:fld>
            <a:endParaRPr lang="ja-JP" altLang="en-US"/>
          </a:p>
        </p:txBody>
      </p:sp>
      <p:sp>
        <p:nvSpPr>
          <p:cNvPr id="4" name="フッター プレースホルダ 3"/>
          <p:cNvSpPr>
            <a:spLocks noGrp="1"/>
          </p:cNvSpPr>
          <p:nvPr>
            <p:ph type="ftr" sz="quarter" idx="2"/>
          </p:nvPr>
        </p:nvSpPr>
        <p:spPr>
          <a:xfrm>
            <a:off x="0" y="9440646"/>
            <a:ext cx="2949099" cy="496967"/>
          </a:xfrm>
          <a:prstGeom prst="rect">
            <a:avLst/>
          </a:prstGeom>
        </p:spPr>
        <p:txBody>
          <a:bodyPr vert="horz" lIns="91440" tIns="45720" rIns="91440" bIns="45720" rtlCol="0" anchor="b"/>
          <a:lstStyle>
            <a:lvl1pPr algn="l">
              <a:defRPr sz="1200"/>
            </a:lvl1pPr>
          </a:lstStyle>
          <a:p>
            <a:endParaRPr lang="ja-JP" altLang="en-US"/>
          </a:p>
        </p:txBody>
      </p:sp>
      <p:sp>
        <p:nvSpPr>
          <p:cNvPr id="5" name="スライド番号プレースホルダ 4"/>
          <p:cNvSpPr>
            <a:spLocks noGrp="1"/>
          </p:cNvSpPr>
          <p:nvPr>
            <p:ph type="sldNum" sz="quarter" idx="3"/>
          </p:nvPr>
        </p:nvSpPr>
        <p:spPr>
          <a:xfrm>
            <a:off x="3854939" y="9440646"/>
            <a:ext cx="2949099" cy="496967"/>
          </a:xfrm>
          <a:prstGeom prst="rect">
            <a:avLst/>
          </a:prstGeom>
        </p:spPr>
        <p:txBody>
          <a:bodyPr vert="horz" lIns="91440" tIns="45720" rIns="91440" bIns="45720" rtlCol="0" anchor="b"/>
          <a:lstStyle>
            <a:lvl1pPr algn="r">
              <a:defRPr sz="1200"/>
            </a:lvl1pPr>
          </a:lstStyle>
          <a:p>
            <a:fld id="{D50EFD17-624F-3C45-80DC-1E08567C1397}" type="slidenum">
              <a:rPr lang="ja-JP" altLang="en-US" smtClean="0"/>
              <a:pPr/>
              <a:t>‹#›</a:t>
            </a:fld>
            <a:endParaRPr lang="ja-JP" altLang="en-US"/>
          </a:p>
        </p:txBody>
      </p:sp>
    </p:spTree>
    <p:extLst>
      <p:ext uri="{BB962C8B-B14F-4D97-AF65-F5344CB8AC3E}">
        <p14:creationId xmlns:p14="http://schemas.microsoft.com/office/powerpoint/2010/main" val="351615373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49099" cy="496967"/>
          </a:xfrm>
          <a:prstGeom prst="rect">
            <a:avLst/>
          </a:prstGeom>
        </p:spPr>
        <p:txBody>
          <a:bodyPr vert="horz" lIns="91440" tIns="45720" rIns="91440" bIns="45720" rtlCol="0"/>
          <a:lstStyle>
            <a:lvl1pPr algn="l">
              <a:defRPr sz="1200"/>
            </a:lvl1pPr>
          </a:lstStyle>
          <a:p>
            <a:endParaRPr lang="ja-JP" altLang="en-US"/>
          </a:p>
        </p:txBody>
      </p:sp>
      <p:sp>
        <p:nvSpPr>
          <p:cNvPr id="3" name="日付プレースホルダ 2"/>
          <p:cNvSpPr>
            <a:spLocks noGrp="1"/>
          </p:cNvSpPr>
          <p:nvPr>
            <p:ph type="dt" idx="1"/>
          </p:nvPr>
        </p:nvSpPr>
        <p:spPr>
          <a:xfrm>
            <a:off x="3854939" y="0"/>
            <a:ext cx="2949099" cy="496967"/>
          </a:xfrm>
          <a:prstGeom prst="rect">
            <a:avLst/>
          </a:prstGeom>
        </p:spPr>
        <p:txBody>
          <a:bodyPr vert="horz" lIns="91440" tIns="45720" rIns="91440" bIns="45720" rtlCol="0"/>
          <a:lstStyle>
            <a:lvl1pPr algn="r">
              <a:defRPr sz="1200"/>
            </a:lvl1pPr>
          </a:lstStyle>
          <a:p>
            <a:fld id="{0A2FD3CB-79C6-8B4D-8ECF-F842C462B1FB}" type="datetimeFigureOut">
              <a:rPr lang="ja-JP" altLang="en-US" smtClean="0"/>
              <a:pPr/>
              <a:t>2011/7/30</a:t>
            </a:fld>
            <a:endParaRPr lang="ja-JP" altLang="en-US"/>
          </a:p>
        </p:txBody>
      </p:sp>
      <p:sp>
        <p:nvSpPr>
          <p:cNvPr id="4" name="スライド イメージ プレースホルダ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0562" y="4721186"/>
            <a:ext cx="5444490" cy="4472702"/>
          </a:xfrm>
          <a:prstGeom prst="rect">
            <a:avLst/>
          </a:prstGeom>
        </p:spPr>
        <p:txBody>
          <a:bodyPr vert="horz" lIns="91440" tIns="45720" rIns="91440" bIns="45720" rtlCol="0">
            <a:normAutofit/>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6" name="フッター プレースホルダ 5"/>
          <p:cNvSpPr>
            <a:spLocks noGrp="1"/>
          </p:cNvSpPr>
          <p:nvPr>
            <p:ph type="ftr" sz="quarter" idx="4"/>
          </p:nvPr>
        </p:nvSpPr>
        <p:spPr>
          <a:xfrm>
            <a:off x="0" y="9440646"/>
            <a:ext cx="2949099" cy="496967"/>
          </a:xfrm>
          <a:prstGeom prst="rect">
            <a:avLst/>
          </a:prstGeom>
        </p:spPr>
        <p:txBody>
          <a:bodyPr vert="horz" lIns="91440" tIns="45720" rIns="91440" bIns="45720" rtlCol="0" anchor="b"/>
          <a:lstStyle>
            <a:lvl1pPr algn="l">
              <a:defRPr sz="1200"/>
            </a:lvl1pPr>
          </a:lstStyle>
          <a:p>
            <a:endParaRPr lang="ja-JP" altLang="en-US"/>
          </a:p>
        </p:txBody>
      </p:sp>
      <p:sp>
        <p:nvSpPr>
          <p:cNvPr id="7" name="スライド番号プレースホルダ 6"/>
          <p:cNvSpPr>
            <a:spLocks noGrp="1"/>
          </p:cNvSpPr>
          <p:nvPr>
            <p:ph type="sldNum" sz="quarter" idx="5"/>
          </p:nvPr>
        </p:nvSpPr>
        <p:spPr>
          <a:xfrm>
            <a:off x="3854939" y="9440646"/>
            <a:ext cx="2949099" cy="496967"/>
          </a:xfrm>
          <a:prstGeom prst="rect">
            <a:avLst/>
          </a:prstGeom>
        </p:spPr>
        <p:txBody>
          <a:bodyPr vert="horz" lIns="91440" tIns="45720" rIns="91440" bIns="45720" rtlCol="0" anchor="b"/>
          <a:lstStyle>
            <a:lvl1pPr algn="r">
              <a:defRPr sz="1200"/>
            </a:lvl1pPr>
          </a:lstStyle>
          <a:p>
            <a:fld id="{5D4C5C6E-C0FE-BC42-AAA2-CD1783A162A1}" type="slidenum">
              <a:rPr lang="ja-JP" altLang="en-US" smtClean="0"/>
              <a:pPr/>
              <a:t>‹#›</a:t>
            </a:fld>
            <a:endParaRPr lang="ja-JP" altLang="en-US"/>
          </a:p>
        </p:txBody>
      </p:sp>
    </p:spTree>
    <p:extLst>
      <p:ext uri="{BB962C8B-B14F-4D97-AF65-F5344CB8AC3E}">
        <p14:creationId xmlns:p14="http://schemas.microsoft.com/office/powerpoint/2010/main" val="3197078429"/>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kumimoji="1" sz="1200" kern="1200">
        <a:solidFill>
          <a:schemeClr val="tx1"/>
        </a:solidFill>
        <a:latin typeface="+mn-lt"/>
        <a:ea typeface="+mn-ea"/>
        <a:cs typeface="+mn-cs"/>
      </a:defRPr>
    </a:lvl1pPr>
    <a:lvl2pPr marL="457200" algn="l" defTabSz="457200" rtl="0" eaLnBrk="1" latinLnBrk="0" hangingPunct="1">
      <a:defRPr kumimoji="1" sz="1200" kern="1200">
        <a:solidFill>
          <a:schemeClr val="tx1"/>
        </a:solidFill>
        <a:latin typeface="+mn-lt"/>
        <a:ea typeface="+mn-ea"/>
        <a:cs typeface="+mn-cs"/>
      </a:defRPr>
    </a:lvl2pPr>
    <a:lvl3pPr marL="914400" algn="l" defTabSz="457200" rtl="0" eaLnBrk="1" latinLnBrk="0" hangingPunct="1">
      <a:defRPr kumimoji="1" sz="1200" kern="1200">
        <a:solidFill>
          <a:schemeClr val="tx1"/>
        </a:solidFill>
        <a:latin typeface="+mn-lt"/>
        <a:ea typeface="+mn-ea"/>
        <a:cs typeface="+mn-cs"/>
      </a:defRPr>
    </a:lvl3pPr>
    <a:lvl4pPr marL="1371600" algn="l" defTabSz="457200" rtl="0" eaLnBrk="1" latinLnBrk="0" hangingPunct="1">
      <a:defRPr kumimoji="1" sz="1200" kern="1200">
        <a:solidFill>
          <a:schemeClr val="tx1"/>
        </a:solidFill>
        <a:latin typeface="+mn-lt"/>
        <a:ea typeface="+mn-ea"/>
        <a:cs typeface="+mn-cs"/>
      </a:defRPr>
    </a:lvl4pPr>
    <a:lvl5pPr marL="1828800" algn="l" defTabSz="457200" rtl="0" eaLnBrk="1" latinLnBrk="0" hangingPunct="1">
      <a:defRPr kumimoji="1" sz="1200" kern="1200">
        <a:solidFill>
          <a:schemeClr val="tx1"/>
        </a:solidFill>
        <a:latin typeface="+mn-lt"/>
        <a:ea typeface="+mn-ea"/>
        <a:cs typeface="+mn-cs"/>
      </a:defRPr>
    </a:lvl5pPr>
    <a:lvl6pPr marL="2286000" algn="l" defTabSz="457200" rtl="0" eaLnBrk="1" latinLnBrk="0" hangingPunct="1">
      <a:defRPr kumimoji="1" sz="1200" kern="1200">
        <a:solidFill>
          <a:schemeClr val="tx1"/>
        </a:solidFill>
        <a:latin typeface="+mn-lt"/>
        <a:ea typeface="+mn-ea"/>
        <a:cs typeface="+mn-cs"/>
      </a:defRPr>
    </a:lvl6pPr>
    <a:lvl7pPr marL="2743200" algn="l" defTabSz="457200" rtl="0" eaLnBrk="1" latinLnBrk="0" hangingPunct="1">
      <a:defRPr kumimoji="1" sz="1200" kern="1200">
        <a:solidFill>
          <a:schemeClr val="tx1"/>
        </a:solidFill>
        <a:latin typeface="+mn-lt"/>
        <a:ea typeface="+mn-ea"/>
        <a:cs typeface="+mn-cs"/>
      </a:defRPr>
    </a:lvl7pPr>
    <a:lvl8pPr marL="3200400" algn="l" defTabSz="457200" rtl="0" eaLnBrk="1" latinLnBrk="0" hangingPunct="1">
      <a:defRPr kumimoji="1" sz="1200" kern="1200">
        <a:solidFill>
          <a:schemeClr val="tx1"/>
        </a:solidFill>
        <a:latin typeface="+mn-lt"/>
        <a:ea typeface="+mn-ea"/>
        <a:cs typeface="+mn-cs"/>
      </a:defRPr>
    </a:lvl8pPr>
    <a:lvl9pPr marL="3657600" algn="l" defTabSz="4572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5D4C5C6E-C0FE-BC42-AAA2-CD1783A162A1}" type="slidenum">
              <a:rPr lang="ja-JP" altLang="en-US" smtClean="0"/>
              <a:pPr/>
              <a:t>0</a:t>
            </a:fld>
            <a:endParaRPr lang="ja-JP"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5D4C5C6E-C0FE-BC42-AAA2-CD1783A162A1}" type="slidenum">
              <a:rPr lang="ja-JP" altLang="en-US" smtClean="0"/>
              <a:pPr/>
              <a:t>11</a:t>
            </a:fld>
            <a:endParaRPr lang="ja-JP"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lvl="0"/>
            <a:endParaRPr lang="en-US" altLang="ja-JP" dirty="0" smtClean="0"/>
          </a:p>
        </p:txBody>
      </p:sp>
      <p:sp>
        <p:nvSpPr>
          <p:cNvPr id="4" name="スライド番号プレースホルダ 3"/>
          <p:cNvSpPr>
            <a:spLocks noGrp="1"/>
          </p:cNvSpPr>
          <p:nvPr>
            <p:ph type="sldNum" sz="quarter" idx="10"/>
          </p:nvPr>
        </p:nvSpPr>
        <p:spPr/>
        <p:txBody>
          <a:bodyPr/>
          <a:lstStyle/>
          <a:p>
            <a:fld id="{5D4C5C6E-C0FE-BC42-AAA2-CD1783A162A1}" type="slidenum">
              <a:rPr lang="ja-JP" altLang="en-US" smtClean="0"/>
              <a:pPr/>
              <a:t>12</a:t>
            </a:fld>
            <a:endParaRPr lang="ja-JP"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lvl="0"/>
            <a:endParaRPr lang="en-US" altLang="ja-JP" dirty="0" smtClean="0"/>
          </a:p>
        </p:txBody>
      </p:sp>
      <p:sp>
        <p:nvSpPr>
          <p:cNvPr id="4" name="スライド番号プレースホルダ 3"/>
          <p:cNvSpPr>
            <a:spLocks noGrp="1"/>
          </p:cNvSpPr>
          <p:nvPr>
            <p:ph type="sldNum" sz="quarter" idx="10"/>
          </p:nvPr>
        </p:nvSpPr>
        <p:spPr/>
        <p:txBody>
          <a:bodyPr/>
          <a:lstStyle/>
          <a:p>
            <a:fld id="{5D4C5C6E-C0FE-BC42-AAA2-CD1783A162A1}" type="slidenum">
              <a:rPr lang="ja-JP" altLang="en-US" smtClean="0"/>
              <a:pPr/>
              <a:t>13</a:t>
            </a:fld>
            <a:endParaRPr lang="ja-JP"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lang="en-US" altLang="ja-JP" dirty="0" smtClean="0"/>
          </a:p>
        </p:txBody>
      </p:sp>
      <p:sp>
        <p:nvSpPr>
          <p:cNvPr id="4" name="スライド番号プレースホルダ 3"/>
          <p:cNvSpPr>
            <a:spLocks noGrp="1"/>
          </p:cNvSpPr>
          <p:nvPr>
            <p:ph type="sldNum" sz="quarter" idx="10"/>
          </p:nvPr>
        </p:nvSpPr>
        <p:spPr/>
        <p:txBody>
          <a:bodyPr/>
          <a:lstStyle/>
          <a:p>
            <a:fld id="{5D4C5C6E-C0FE-BC42-AAA2-CD1783A162A1}" type="slidenum">
              <a:rPr lang="ja-JP" altLang="en-US" smtClean="0"/>
              <a:pPr/>
              <a:t>14</a:t>
            </a:fld>
            <a:endParaRPr lang="ja-JP"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5D4C5C6E-C0FE-BC42-AAA2-CD1783A162A1}" type="slidenum">
              <a:rPr lang="ja-JP" altLang="en-US" smtClean="0"/>
              <a:pPr/>
              <a:t>15</a:t>
            </a:fld>
            <a:endParaRPr lang="ja-JP"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5D4C5C6E-C0FE-BC42-AAA2-CD1783A162A1}" type="slidenum">
              <a:rPr lang="ja-JP" altLang="en-US" smtClean="0"/>
              <a:pPr/>
              <a:t>17</a:t>
            </a:fld>
            <a:endParaRPr lang="ja-JP"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en-US" altLang="ja-JP" dirty="0" smtClean="0"/>
          </a:p>
        </p:txBody>
      </p:sp>
      <p:sp>
        <p:nvSpPr>
          <p:cNvPr id="4" name="スライド番号プレースホルダ 3"/>
          <p:cNvSpPr>
            <a:spLocks noGrp="1"/>
          </p:cNvSpPr>
          <p:nvPr>
            <p:ph type="sldNum" sz="quarter" idx="10"/>
          </p:nvPr>
        </p:nvSpPr>
        <p:spPr/>
        <p:txBody>
          <a:bodyPr/>
          <a:lstStyle/>
          <a:p>
            <a:fld id="{5D4C5C6E-C0FE-BC42-AAA2-CD1783A162A1}" type="slidenum">
              <a:rPr lang="ja-JP" altLang="en-US" smtClean="0"/>
              <a:pPr/>
              <a:t>18</a:t>
            </a:fld>
            <a:endParaRPr lang="ja-JP"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lang="ja-JP" altLang="en-US" dirty="0"/>
          </a:p>
        </p:txBody>
      </p:sp>
      <p:sp>
        <p:nvSpPr>
          <p:cNvPr id="4" name="スライド番号プレースホルダ 3"/>
          <p:cNvSpPr>
            <a:spLocks noGrp="1"/>
          </p:cNvSpPr>
          <p:nvPr>
            <p:ph type="sldNum" sz="quarter" idx="10"/>
          </p:nvPr>
        </p:nvSpPr>
        <p:spPr/>
        <p:txBody>
          <a:bodyPr/>
          <a:lstStyle/>
          <a:p>
            <a:fld id="{5D4C5C6E-C0FE-BC42-AAA2-CD1783A162A1}" type="slidenum">
              <a:rPr lang="ja-JP" altLang="en-US" smtClean="0"/>
              <a:pPr/>
              <a:t>19</a:t>
            </a:fld>
            <a:endParaRPr lang="ja-JP"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D4C5C6E-C0FE-BC42-AAA2-CD1783A162A1}" type="slidenum">
              <a:rPr lang="ja-JP" altLang="en-US" smtClean="0"/>
              <a:pPr/>
              <a:t>20</a:t>
            </a:fld>
            <a:endParaRPr lang="ja-JP" altLang="en-US"/>
          </a:p>
        </p:txBody>
      </p:sp>
    </p:spTree>
    <p:extLst>
      <p:ext uri="{BB962C8B-B14F-4D97-AF65-F5344CB8AC3E}">
        <p14:creationId xmlns:p14="http://schemas.microsoft.com/office/powerpoint/2010/main" val="160634076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lang="en-US" altLang="ja-JP" dirty="0" smtClean="0"/>
          </a:p>
        </p:txBody>
      </p:sp>
      <p:sp>
        <p:nvSpPr>
          <p:cNvPr id="4" name="スライド番号プレースホルダ 3"/>
          <p:cNvSpPr>
            <a:spLocks noGrp="1"/>
          </p:cNvSpPr>
          <p:nvPr>
            <p:ph type="sldNum" sz="quarter" idx="10"/>
          </p:nvPr>
        </p:nvSpPr>
        <p:spPr/>
        <p:txBody>
          <a:bodyPr/>
          <a:lstStyle/>
          <a:p>
            <a:fld id="{5D4C5C6E-C0FE-BC42-AAA2-CD1783A162A1}" type="slidenum">
              <a:rPr lang="ja-JP" altLang="en-US" smtClean="0"/>
              <a:pPr/>
              <a:t>21</a:t>
            </a:fld>
            <a:endParaRPr lang="ja-JP"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D4C5C6E-C0FE-BC42-AAA2-CD1783A162A1}" type="slidenum">
              <a:rPr lang="ja-JP" altLang="en-US" smtClean="0"/>
              <a:pPr/>
              <a:t>1</a:t>
            </a:fld>
            <a:endParaRPr lang="ja-JP" altLang="en-US"/>
          </a:p>
        </p:txBody>
      </p:sp>
    </p:spTree>
    <p:extLst>
      <p:ext uri="{BB962C8B-B14F-4D97-AF65-F5344CB8AC3E}">
        <p14:creationId xmlns:p14="http://schemas.microsoft.com/office/powerpoint/2010/main" val="13789549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lang="ja-JP" altLang="en-US" dirty="0"/>
          </a:p>
        </p:txBody>
      </p:sp>
      <p:sp>
        <p:nvSpPr>
          <p:cNvPr id="4" name="スライド番号プレースホルダ 3"/>
          <p:cNvSpPr>
            <a:spLocks noGrp="1"/>
          </p:cNvSpPr>
          <p:nvPr>
            <p:ph type="sldNum" sz="quarter" idx="10"/>
          </p:nvPr>
        </p:nvSpPr>
        <p:spPr/>
        <p:txBody>
          <a:bodyPr/>
          <a:lstStyle/>
          <a:p>
            <a:fld id="{5D4C5C6E-C0FE-BC42-AAA2-CD1783A162A1}" type="slidenum">
              <a:rPr lang="ja-JP" altLang="en-US" smtClean="0"/>
              <a:pPr/>
              <a:t>22</a:t>
            </a:fld>
            <a:endParaRPr lang="ja-JP"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lang="ja-JP" altLang="en-US" dirty="0"/>
          </a:p>
        </p:txBody>
      </p:sp>
      <p:sp>
        <p:nvSpPr>
          <p:cNvPr id="4" name="スライド番号プレースホルダ 3"/>
          <p:cNvSpPr>
            <a:spLocks noGrp="1"/>
          </p:cNvSpPr>
          <p:nvPr>
            <p:ph type="sldNum" sz="quarter" idx="10"/>
          </p:nvPr>
        </p:nvSpPr>
        <p:spPr/>
        <p:txBody>
          <a:bodyPr/>
          <a:lstStyle/>
          <a:p>
            <a:fld id="{5D4C5C6E-C0FE-BC42-AAA2-CD1783A162A1}" type="slidenum">
              <a:rPr lang="ja-JP" altLang="en-US" smtClean="0"/>
              <a:pPr/>
              <a:t>23</a:t>
            </a:fld>
            <a:endParaRPr lang="ja-JP"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en-US" altLang="ja-JP" sz="1200" kern="1200" baseline="0" dirty="0" smtClean="0">
              <a:solidFill>
                <a:schemeClr val="tx1"/>
              </a:solidFill>
              <a:latin typeface="+mn-lt"/>
              <a:ea typeface="+mn-ea"/>
              <a:cs typeface="+mn-cs"/>
            </a:endParaRPr>
          </a:p>
        </p:txBody>
      </p:sp>
      <p:sp>
        <p:nvSpPr>
          <p:cNvPr id="4" name="スライド番号プレースホルダ 3"/>
          <p:cNvSpPr>
            <a:spLocks noGrp="1"/>
          </p:cNvSpPr>
          <p:nvPr>
            <p:ph type="sldNum" sz="quarter" idx="10"/>
          </p:nvPr>
        </p:nvSpPr>
        <p:spPr/>
        <p:txBody>
          <a:bodyPr/>
          <a:lstStyle/>
          <a:p>
            <a:fld id="{5D4C5C6E-C0FE-BC42-AAA2-CD1783A162A1}" type="slidenum">
              <a:rPr lang="ja-JP" altLang="en-US" smtClean="0"/>
              <a:pPr/>
              <a:t>24</a:t>
            </a:fld>
            <a:endParaRPr lang="ja-JP"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5D4C5C6E-C0FE-BC42-AAA2-CD1783A162A1}" type="slidenum">
              <a:rPr lang="ja-JP" altLang="en-US" smtClean="0"/>
              <a:pPr/>
              <a:t>25</a:t>
            </a:fld>
            <a:endParaRPr lang="ja-JP"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5D4C5C6E-C0FE-BC42-AAA2-CD1783A162A1}" type="slidenum">
              <a:rPr lang="ja-JP" altLang="en-US" smtClean="0"/>
              <a:pPr/>
              <a:t>26</a:t>
            </a:fld>
            <a:endParaRPr lang="ja-JP"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D4C5C6E-C0FE-BC42-AAA2-CD1783A162A1}" type="slidenum">
              <a:rPr lang="ja-JP" altLang="en-US" smtClean="0"/>
              <a:pPr/>
              <a:t>27</a:t>
            </a:fld>
            <a:endParaRPr lang="ja-JP" altLang="en-US"/>
          </a:p>
        </p:txBody>
      </p:sp>
    </p:spTree>
    <p:extLst>
      <p:ext uri="{BB962C8B-B14F-4D97-AF65-F5344CB8AC3E}">
        <p14:creationId xmlns:p14="http://schemas.microsoft.com/office/powerpoint/2010/main" val="51434220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5D4C5C6E-C0FE-BC42-AAA2-CD1783A162A1}" type="slidenum">
              <a:rPr lang="ja-JP" altLang="en-US" smtClean="0"/>
              <a:pPr/>
              <a:t>28</a:t>
            </a:fld>
            <a:endParaRPr lang="ja-JP"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D4C5C6E-C0FE-BC42-AAA2-CD1783A162A1}" type="slidenum">
              <a:rPr lang="ja-JP" altLang="en-US" smtClean="0"/>
              <a:pPr/>
              <a:t>29</a:t>
            </a:fld>
            <a:endParaRPr lang="ja-JP" altLang="en-US"/>
          </a:p>
        </p:txBody>
      </p:sp>
    </p:spTree>
    <p:extLst>
      <p:ext uri="{BB962C8B-B14F-4D97-AF65-F5344CB8AC3E}">
        <p14:creationId xmlns:p14="http://schemas.microsoft.com/office/powerpoint/2010/main" val="143068143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D4C5C6E-C0FE-BC42-AAA2-CD1783A162A1}" type="slidenum">
              <a:rPr lang="ja-JP" altLang="en-US" smtClean="0"/>
              <a:pPr/>
              <a:t>30</a:t>
            </a:fld>
            <a:endParaRPr lang="ja-JP" altLang="en-US"/>
          </a:p>
        </p:txBody>
      </p:sp>
    </p:spTree>
    <p:extLst>
      <p:ext uri="{BB962C8B-B14F-4D97-AF65-F5344CB8AC3E}">
        <p14:creationId xmlns:p14="http://schemas.microsoft.com/office/powerpoint/2010/main" val="347051237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5D4C5C6E-C0FE-BC42-AAA2-CD1783A162A1}" type="slidenum">
              <a:rPr lang="ja-JP" altLang="en-US" smtClean="0"/>
              <a:pPr/>
              <a:t>32</a:t>
            </a:fld>
            <a:endParaRPr lang="ja-JP"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D4C5C6E-C0FE-BC42-AAA2-CD1783A162A1}" type="slidenum">
              <a:rPr lang="ja-JP" altLang="en-US" smtClean="0"/>
              <a:pPr/>
              <a:t>2</a:t>
            </a:fld>
            <a:endParaRPr lang="ja-JP" altLang="en-US"/>
          </a:p>
        </p:txBody>
      </p:sp>
    </p:spTree>
    <p:extLst>
      <p:ext uri="{BB962C8B-B14F-4D97-AF65-F5344CB8AC3E}">
        <p14:creationId xmlns:p14="http://schemas.microsoft.com/office/powerpoint/2010/main" val="54793232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D4C5C6E-C0FE-BC42-AAA2-CD1783A162A1}" type="slidenum">
              <a:rPr lang="ja-JP" altLang="en-US" smtClean="0"/>
              <a:pPr/>
              <a:t>35</a:t>
            </a:fld>
            <a:endParaRPr lang="ja-JP" altLang="en-US"/>
          </a:p>
        </p:txBody>
      </p:sp>
    </p:spTree>
    <p:extLst>
      <p:ext uri="{BB962C8B-B14F-4D97-AF65-F5344CB8AC3E}">
        <p14:creationId xmlns:p14="http://schemas.microsoft.com/office/powerpoint/2010/main" val="7879663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normAutofit lnSpcReduction="10000"/>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D4C5C6E-C0FE-BC42-AAA2-CD1783A162A1}" type="slidenum">
              <a:rPr lang="ja-JP" altLang="en-US" smtClean="0"/>
              <a:pPr/>
              <a:t>3</a:t>
            </a:fld>
            <a:endParaRPr lang="ja-JP" altLang="en-US"/>
          </a:p>
        </p:txBody>
      </p:sp>
    </p:spTree>
    <p:extLst>
      <p:ext uri="{BB962C8B-B14F-4D97-AF65-F5344CB8AC3E}">
        <p14:creationId xmlns:p14="http://schemas.microsoft.com/office/powerpoint/2010/main" val="17935479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5D4C5C6E-C0FE-BC42-AAA2-CD1783A162A1}" type="slidenum">
              <a:rPr lang="ja-JP" altLang="en-US" smtClean="0"/>
              <a:pPr/>
              <a:t>6</a:t>
            </a:fld>
            <a:endParaRPr lang="ja-JP"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5D4C5C6E-C0FE-BC42-AAA2-CD1783A162A1}" type="slidenum">
              <a:rPr lang="ja-JP" altLang="en-US" smtClean="0"/>
              <a:pPr/>
              <a:t>7</a:t>
            </a:fld>
            <a:endParaRPr lang="ja-JP"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5D4C5C6E-C0FE-BC42-AAA2-CD1783A162A1}" type="slidenum">
              <a:rPr lang="ja-JP" altLang="en-US" smtClean="0"/>
              <a:pPr/>
              <a:t>8</a:t>
            </a:fld>
            <a:endParaRPr lang="ja-JP"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5D4C5C6E-C0FE-BC42-AAA2-CD1783A162A1}" type="slidenum">
              <a:rPr lang="ja-JP" altLang="en-US" smtClean="0"/>
              <a:pPr/>
              <a:t>9</a:t>
            </a:fld>
            <a:endParaRPr lang="ja-JP"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5D4C5C6E-C0FE-BC42-AAA2-CD1783A162A1}" type="slidenum">
              <a:rPr lang="ja-JP" altLang="en-US" smtClean="0"/>
              <a:pPr/>
              <a:t>10</a:t>
            </a:fld>
            <a:endParaRPr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3091" name="Picture 19" descr="bottom_ban"/>
          <p:cNvPicPr>
            <a:picLocks noChangeAspect="1" noChangeArrowheads="1"/>
          </p:cNvPicPr>
          <p:nvPr/>
        </p:nvPicPr>
        <p:blipFill>
          <a:blip r:embed="rId2" cstate="print"/>
          <a:srcRect/>
          <a:stretch>
            <a:fillRect/>
          </a:stretch>
        </p:blipFill>
        <p:spPr bwMode="auto">
          <a:xfrm>
            <a:off x="0" y="6597650"/>
            <a:ext cx="9144000" cy="260350"/>
          </a:xfrm>
          <a:prstGeom prst="rect">
            <a:avLst/>
          </a:prstGeom>
          <a:noFill/>
        </p:spPr>
      </p:pic>
      <p:sp>
        <p:nvSpPr>
          <p:cNvPr id="3079" name="Rectangle 7" descr="ban"/>
          <p:cNvSpPr>
            <a:spLocks noChangeArrowheads="1"/>
          </p:cNvSpPr>
          <p:nvPr/>
        </p:nvSpPr>
        <p:spPr bwMode="auto">
          <a:xfrm>
            <a:off x="0" y="0"/>
            <a:ext cx="9144000" cy="188913"/>
          </a:xfrm>
          <a:prstGeom prst="rect">
            <a:avLst/>
          </a:prstGeom>
          <a:blipFill dpi="0" rotWithShape="1">
            <a:blip r:embed="rId3" cstate="print"/>
            <a:srcRect/>
            <a:stretch>
              <a:fillRect/>
            </a:stretch>
          </a:blipFill>
          <a:ln w="9525">
            <a:noFill/>
            <a:miter lim="800000"/>
            <a:headEnd/>
            <a:tailEnd/>
          </a:ln>
          <a:effectLst/>
        </p:spPr>
        <p:txBody>
          <a:bodyPr wrap="none" anchor="ctr"/>
          <a:lstStyle/>
          <a:p>
            <a:endParaRPr lang="ja-JP" altLang="en-US"/>
          </a:p>
        </p:txBody>
      </p:sp>
      <p:sp>
        <p:nvSpPr>
          <p:cNvPr id="3074" name="Rectangle 2"/>
          <p:cNvSpPr>
            <a:spLocks noGrp="1" noChangeArrowheads="1"/>
          </p:cNvSpPr>
          <p:nvPr>
            <p:ph type="ctrTitle"/>
          </p:nvPr>
        </p:nvSpPr>
        <p:spPr>
          <a:xfrm>
            <a:off x="685800" y="1484313"/>
            <a:ext cx="7772400" cy="1470025"/>
          </a:xfrm>
        </p:spPr>
        <p:txBody>
          <a:bodyPr/>
          <a:lstStyle>
            <a:lvl1pPr>
              <a:defRPr/>
            </a:lvl1pPr>
          </a:lstStyle>
          <a:p>
            <a:r>
              <a:rPr lang="ja-JP" altLang="en-US" smtClean="0"/>
              <a:t>マスタ タイトルの書式設定</a:t>
            </a:r>
            <a:endParaRPr lang="ja-JP" altLang="en-US"/>
          </a:p>
        </p:txBody>
      </p:sp>
      <p:sp>
        <p:nvSpPr>
          <p:cNvPr id="3075" name="Rectangle 3"/>
          <p:cNvSpPr>
            <a:spLocks noGrp="1" noChangeArrowheads="1"/>
          </p:cNvSpPr>
          <p:nvPr>
            <p:ph type="subTitle" idx="1"/>
          </p:nvPr>
        </p:nvSpPr>
        <p:spPr>
          <a:xfrm>
            <a:off x="1371600" y="3573463"/>
            <a:ext cx="6400800" cy="1752600"/>
          </a:xfrm>
        </p:spPr>
        <p:txBody>
          <a:bodyPr/>
          <a:lstStyle>
            <a:lvl1pPr marL="0" indent="0" algn="ctr">
              <a:buFontTx/>
              <a:buNone/>
              <a:defRPr/>
            </a:lvl1pPr>
          </a:lstStyle>
          <a:p>
            <a:r>
              <a:rPr lang="ja-JP" altLang="en-US" smtClean="0"/>
              <a:t>マスタ サブタイトルの書式設定</a:t>
            </a:r>
            <a:endParaRPr lang="ja-JP" altLang="en-US"/>
          </a:p>
        </p:txBody>
      </p:sp>
      <p:pic>
        <p:nvPicPr>
          <p:cNvPr id="3081" name="Picture 9" descr="sel-logo"/>
          <p:cNvPicPr>
            <a:picLocks noChangeAspect="1" noChangeArrowheads="1"/>
          </p:cNvPicPr>
          <p:nvPr/>
        </p:nvPicPr>
        <p:blipFill>
          <a:blip r:embed="rId4" cstate="print"/>
          <a:srcRect/>
          <a:stretch>
            <a:fillRect/>
          </a:stretch>
        </p:blipFill>
        <p:spPr bwMode="auto">
          <a:xfrm>
            <a:off x="6877050" y="260350"/>
            <a:ext cx="2051050" cy="703263"/>
          </a:xfrm>
          <a:prstGeom prst="rect">
            <a:avLst/>
          </a:prstGeom>
          <a:noFill/>
        </p:spPr>
      </p:pic>
      <p:sp>
        <p:nvSpPr>
          <p:cNvPr id="3086" name="Line 14"/>
          <p:cNvSpPr>
            <a:spLocks noChangeShapeType="1"/>
          </p:cNvSpPr>
          <p:nvPr/>
        </p:nvSpPr>
        <p:spPr bwMode="auto">
          <a:xfrm>
            <a:off x="1331913" y="3213100"/>
            <a:ext cx="6480175" cy="0"/>
          </a:xfrm>
          <a:prstGeom prst="line">
            <a:avLst/>
          </a:prstGeom>
          <a:noFill/>
          <a:ln w="9525">
            <a:solidFill>
              <a:schemeClr val="tx1"/>
            </a:solidFill>
            <a:round/>
            <a:headEnd/>
            <a:tailEnd/>
          </a:ln>
          <a:effectLst/>
        </p:spPr>
        <p:txBody>
          <a:bodyPr/>
          <a:lstStyle/>
          <a:p>
            <a:endParaRPr lang="ja-JP" altLang="en-US"/>
          </a:p>
        </p:txBody>
      </p:sp>
      <p:sp>
        <p:nvSpPr>
          <p:cNvPr id="3094" name="Rectangle 22"/>
          <p:cNvSpPr>
            <a:spLocks noGrp="1" noChangeArrowheads="1"/>
          </p:cNvSpPr>
          <p:nvPr>
            <p:ph type="dt" sz="half" idx="2"/>
          </p:nvPr>
        </p:nvSpPr>
        <p:spPr>
          <a:xfrm>
            <a:off x="457200" y="6245225"/>
            <a:ext cx="2133600" cy="279400"/>
          </a:xfrm>
        </p:spPr>
        <p:txBody>
          <a:bodyPr/>
          <a:lstStyle>
            <a:lvl1pPr algn="l">
              <a:defRPr>
                <a:solidFill>
                  <a:schemeClr val="tx1"/>
                </a:solidFill>
              </a:defRPr>
            </a:lvl1pPr>
          </a:lstStyle>
          <a:p>
            <a:fld id="{1D175641-4FF0-46AE-A79A-40CB187D2B2A}" type="datetime1">
              <a:rPr lang="ja-JP" altLang="en-US" smtClean="0"/>
              <a:pPr/>
              <a:t>2011/7/30</a:t>
            </a:fld>
            <a:endParaRPr lang="ja-JP" altLang="en-US"/>
          </a:p>
        </p:txBody>
      </p:sp>
      <p:sp>
        <p:nvSpPr>
          <p:cNvPr id="3095" name="Rectangle 23"/>
          <p:cNvSpPr>
            <a:spLocks noGrp="1" noChangeArrowheads="1"/>
          </p:cNvSpPr>
          <p:nvPr>
            <p:ph type="ftr" sz="quarter" idx="3"/>
          </p:nvPr>
        </p:nvSpPr>
        <p:spPr>
          <a:xfrm>
            <a:off x="2700338" y="6245225"/>
            <a:ext cx="3743325" cy="279400"/>
          </a:xfrm>
        </p:spPr>
        <p:txBody>
          <a:bodyPr/>
          <a:lstStyle>
            <a:lvl1pPr>
              <a:defRPr/>
            </a:lvl1pPr>
          </a:lstStyle>
          <a:p>
            <a:endParaRPr lang="ja-JP" altLang="en-US"/>
          </a:p>
        </p:txBody>
      </p:sp>
      <p:sp>
        <p:nvSpPr>
          <p:cNvPr id="3096" name="Rectangle 24"/>
          <p:cNvSpPr>
            <a:spLocks noGrp="1" noChangeArrowheads="1"/>
          </p:cNvSpPr>
          <p:nvPr>
            <p:ph type="sldNum" sz="quarter" idx="4"/>
          </p:nvPr>
        </p:nvSpPr>
        <p:spPr>
          <a:xfrm>
            <a:off x="6553200" y="6245225"/>
            <a:ext cx="2133600" cy="279400"/>
          </a:xfrm>
        </p:spPr>
        <p:txBody>
          <a:bodyPr/>
          <a:lstStyle>
            <a:lvl1pPr>
              <a:defRPr/>
            </a:lvl1pPr>
          </a:lstStyle>
          <a:p>
            <a:fld id="{63177B97-C38E-6B49-9829-0ADB86AF5D52}" type="slidenum">
              <a:rPr lang="ja-JP" altLang="en-US" smtClean="0"/>
              <a:pPr/>
              <a:t>‹#›</a:t>
            </a:fld>
            <a:endParaRPr lang="ja-JP" alt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fld id="{9D16B8B8-450C-4AEB-BC07-8417DCB80A6B}" type="datetime1">
              <a:rPr lang="ja-JP" altLang="en-US" smtClean="0"/>
              <a:pPr/>
              <a:t>2011/7/30</a:t>
            </a:fld>
            <a:endParaRPr lang="ja-JP" altLang="en-US"/>
          </a:p>
        </p:txBody>
      </p:sp>
      <p:sp>
        <p:nvSpPr>
          <p:cNvPr id="5" name="フッター プレースホルダ 4"/>
          <p:cNvSpPr>
            <a:spLocks noGrp="1"/>
          </p:cNvSpPr>
          <p:nvPr>
            <p:ph type="ftr" sz="quarter" idx="11"/>
          </p:nvPr>
        </p:nvSpPr>
        <p:spPr/>
        <p:txBody>
          <a:bodyPr/>
          <a:lstStyle>
            <a:lvl1pPr>
              <a:defRPr/>
            </a:lvl1pPr>
          </a:lstStyle>
          <a:p>
            <a:endParaRPr lang="ja-JP" altLang="en-US"/>
          </a:p>
        </p:txBody>
      </p:sp>
      <p:sp>
        <p:nvSpPr>
          <p:cNvPr id="6" name="スライド番号プレースホルダ 5"/>
          <p:cNvSpPr>
            <a:spLocks noGrp="1"/>
          </p:cNvSpPr>
          <p:nvPr>
            <p:ph type="sldNum" sz="quarter" idx="12"/>
          </p:nvPr>
        </p:nvSpPr>
        <p:spPr/>
        <p:txBody>
          <a:bodyPr/>
          <a:lstStyle>
            <a:lvl1pPr>
              <a:defRPr/>
            </a:lvl1pPr>
          </a:lstStyle>
          <a:p>
            <a:fld id="{63177B97-C38E-6B49-9829-0ADB86AF5D52}" type="slidenum">
              <a:rPr lang="ja-JP" altLang="en-US" smtClean="0"/>
              <a:pPr/>
              <a:t>‹#›</a:t>
            </a:fld>
            <a:endParaRPr lang="ja-JP" alt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fld id="{65DC8477-DA85-49AC-8557-C03F93E349BD}" type="datetime1">
              <a:rPr lang="ja-JP" altLang="en-US" smtClean="0"/>
              <a:pPr/>
              <a:t>2011/7/30</a:t>
            </a:fld>
            <a:endParaRPr lang="ja-JP" altLang="en-US"/>
          </a:p>
        </p:txBody>
      </p:sp>
      <p:sp>
        <p:nvSpPr>
          <p:cNvPr id="5" name="フッター プレースホルダ 4"/>
          <p:cNvSpPr>
            <a:spLocks noGrp="1"/>
          </p:cNvSpPr>
          <p:nvPr>
            <p:ph type="ftr" sz="quarter" idx="11"/>
          </p:nvPr>
        </p:nvSpPr>
        <p:spPr/>
        <p:txBody>
          <a:bodyPr/>
          <a:lstStyle>
            <a:lvl1pPr>
              <a:defRPr/>
            </a:lvl1pPr>
          </a:lstStyle>
          <a:p>
            <a:endParaRPr lang="ja-JP" altLang="en-US"/>
          </a:p>
        </p:txBody>
      </p:sp>
      <p:sp>
        <p:nvSpPr>
          <p:cNvPr id="6" name="スライド番号プレースホルダ 5"/>
          <p:cNvSpPr>
            <a:spLocks noGrp="1"/>
          </p:cNvSpPr>
          <p:nvPr>
            <p:ph type="sldNum" sz="quarter" idx="12"/>
          </p:nvPr>
        </p:nvSpPr>
        <p:spPr/>
        <p:txBody>
          <a:bodyPr/>
          <a:lstStyle>
            <a:lvl1pPr>
              <a:defRPr/>
            </a:lvl1pPr>
          </a:lstStyle>
          <a:p>
            <a:fld id="{63177B97-C38E-6B49-9829-0ADB86AF5D52}" type="slidenum">
              <a:rPr lang="ja-JP" altLang="en-US" smtClean="0"/>
              <a:pPr/>
              <a:t>‹#›</a:t>
            </a:fld>
            <a:endParaRPr lang="ja-JP" altLang="en-US"/>
          </a:p>
        </p:txBody>
      </p:sp>
    </p:spTree>
  </p:cSld>
  <p:clrMapOvr>
    <a:masterClrMapping/>
  </p:clrMapOvr>
  <p:timing>
    <p:tnLst>
      <p:par>
        <p:cTn id="1" dur="indefinite" restart="never" nodeType="tmRoot"/>
      </p:par>
    </p:tnLst>
  </p:timing>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lvl1pPr>
              <a:defRPr sz="2800"/>
            </a:lvl1pPr>
            <a:lvl2pPr>
              <a:defRPr sz="2400"/>
            </a:lvl2pPr>
            <a:lvl3pPr>
              <a:defRPr sz="2000"/>
            </a:lvl3pPr>
            <a:lvl4pPr>
              <a:defRPr sz="1800"/>
            </a:lvl4pPr>
            <a:lvl5pPr>
              <a:defRPr sz="1800"/>
            </a:lvl5p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ja-JP" altLang="en-US" dirty="0"/>
          </a:p>
        </p:txBody>
      </p:sp>
      <p:sp>
        <p:nvSpPr>
          <p:cNvPr id="4" name="日付プレースホルダ 3"/>
          <p:cNvSpPr>
            <a:spLocks noGrp="1"/>
          </p:cNvSpPr>
          <p:nvPr>
            <p:ph type="dt" sz="half" idx="10"/>
          </p:nvPr>
        </p:nvSpPr>
        <p:spPr/>
        <p:txBody>
          <a:bodyPr/>
          <a:lstStyle>
            <a:lvl1pPr>
              <a:defRPr/>
            </a:lvl1pPr>
          </a:lstStyle>
          <a:p>
            <a:fld id="{92C4ED9F-1316-4C19-87C2-D5894E6E2272}" type="datetime1">
              <a:rPr lang="ja-JP" altLang="en-US" smtClean="0"/>
              <a:pPr/>
              <a:t>2011/7/30</a:t>
            </a:fld>
            <a:endParaRPr lang="ja-JP" altLang="en-US"/>
          </a:p>
        </p:txBody>
      </p:sp>
      <p:sp>
        <p:nvSpPr>
          <p:cNvPr id="5" name="フッター プレースホルダ 4"/>
          <p:cNvSpPr>
            <a:spLocks noGrp="1"/>
          </p:cNvSpPr>
          <p:nvPr>
            <p:ph type="ftr" sz="quarter" idx="11"/>
          </p:nvPr>
        </p:nvSpPr>
        <p:spPr/>
        <p:txBody>
          <a:bodyPr/>
          <a:lstStyle>
            <a:lvl1pPr>
              <a:defRPr/>
            </a:lvl1pPr>
          </a:lstStyle>
          <a:p>
            <a:endParaRPr lang="ja-JP" altLang="en-US"/>
          </a:p>
        </p:txBody>
      </p:sp>
      <p:sp>
        <p:nvSpPr>
          <p:cNvPr id="6" name="スライド番号プレースホルダ 5"/>
          <p:cNvSpPr>
            <a:spLocks noGrp="1"/>
          </p:cNvSpPr>
          <p:nvPr>
            <p:ph type="sldNum" sz="quarter" idx="12"/>
          </p:nvPr>
        </p:nvSpPr>
        <p:spPr/>
        <p:txBody>
          <a:bodyPr/>
          <a:lstStyle>
            <a:lvl1pPr>
              <a:defRPr/>
            </a:lvl1pPr>
          </a:lstStyle>
          <a:p>
            <a:fld id="{63177B97-C38E-6B49-9829-0ADB86AF5D52}" type="slidenum">
              <a:rPr lang="ja-JP" altLang="en-US" smtClean="0"/>
              <a:pPr/>
              <a:t>‹#›</a:t>
            </a:fld>
            <a:endParaRPr lang="ja-JP" alt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日付プレースホルダ 3"/>
          <p:cNvSpPr>
            <a:spLocks noGrp="1"/>
          </p:cNvSpPr>
          <p:nvPr>
            <p:ph type="dt" sz="half" idx="10"/>
          </p:nvPr>
        </p:nvSpPr>
        <p:spPr/>
        <p:txBody>
          <a:bodyPr/>
          <a:lstStyle>
            <a:lvl1pPr>
              <a:defRPr/>
            </a:lvl1pPr>
          </a:lstStyle>
          <a:p>
            <a:fld id="{65DC8477-DA85-49AC-8557-C03F93E349BD}" type="datetime1">
              <a:rPr lang="ja-JP" altLang="en-US" smtClean="0"/>
              <a:pPr/>
              <a:t>2011/7/30</a:t>
            </a:fld>
            <a:endParaRPr lang="ja-JP" altLang="en-US"/>
          </a:p>
        </p:txBody>
      </p:sp>
      <p:sp>
        <p:nvSpPr>
          <p:cNvPr id="5" name="フッター プレースホルダ 4"/>
          <p:cNvSpPr>
            <a:spLocks noGrp="1"/>
          </p:cNvSpPr>
          <p:nvPr>
            <p:ph type="ftr" sz="quarter" idx="11"/>
          </p:nvPr>
        </p:nvSpPr>
        <p:spPr/>
        <p:txBody>
          <a:bodyPr/>
          <a:lstStyle>
            <a:lvl1pPr>
              <a:defRPr/>
            </a:lvl1pPr>
          </a:lstStyle>
          <a:p>
            <a:endParaRPr lang="ja-JP" altLang="en-US"/>
          </a:p>
        </p:txBody>
      </p:sp>
      <p:sp>
        <p:nvSpPr>
          <p:cNvPr id="6" name="スライド番号プレースホルダ 5"/>
          <p:cNvSpPr>
            <a:spLocks noGrp="1"/>
          </p:cNvSpPr>
          <p:nvPr>
            <p:ph type="sldNum" sz="quarter" idx="12"/>
          </p:nvPr>
        </p:nvSpPr>
        <p:spPr/>
        <p:txBody>
          <a:bodyPr/>
          <a:lstStyle>
            <a:lvl1pPr>
              <a:defRPr/>
            </a:lvl1pPr>
          </a:lstStyle>
          <a:p>
            <a:fld id="{63177B97-C38E-6B49-9829-0ADB86AF5D52}" type="slidenum">
              <a:rPr lang="ja-JP" altLang="en-US" smtClean="0"/>
              <a:pPr/>
              <a:t>‹#›</a:t>
            </a:fld>
            <a:endParaRPr lang="ja-JP" altLang="en-US"/>
          </a:p>
        </p:txBody>
      </p:sp>
    </p:spTree>
  </p:cSld>
  <p:clrMapOvr>
    <a:masterClrMapping/>
  </p:clrMapOvr>
  <p:timing>
    <p:tnLst>
      <p:par>
        <p:cTn id="1" dur="indefinite" restart="never" nodeType="tmRoot"/>
      </p:par>
    </p:tnLst>
  </p:timing>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lvl1pPr>
              <a:defRPr/>
            </a:lvl1pPr>
          </a:lstStyle>
          <a:p>
            <a:fld id="{17771652-F325-4CB0-B8DE-CC2DD47EC752}" type="datetime1">
              <a:rPr lang="ja-JP" altLang="en-US" smtClean="0"/>
              <a:pPr/>
              <a:t>2011/7/30</a:t>
            </a:fld>
            <a:endParaRPr lang="ja-JP" altLang="en-US"/>
          </a:p>
        </p:txBody>
      </p:sp>
      <p:sp>
        <p:nvSpPr>
          <p:cNvPr id="6" name="フッター プレースホルダ 5"/>
          <p:cNvSpPr>
            <a:spLocks noGrp="1"/>
          </p:cNvSpPr>
          <p:nvPr>
            <p:ph type="ftr" sz="quarter" idx="11"/>
          </p:nvPr>
        </p:nvSpPr>
        <p:spPr/>
        <p:txBody>
          <a:bodyPr/>
          <a:lstStyle>
            <a:lvl1pPr>
              <a:defRPr/>
            </a:lvl1pPr>
          </a:lstStyle>
          <a:p>
            <a:endParaRPr lang="ja-JP" altLang="en-US"/>
          </a:p>
        </p:txBody>
      </p:sp>
      <p:sp>
        <p:nvSpPr>
          <p:cNvPr id="7" name="スライド番号プレースホルダ 6"/>
          <p:cNvSpPr>
            <a:spLocks noGrp="1"/>
          </p:cNvSpPr>
          <p:nvPr>
            <p:ph type="sldNum" sz="quarter" idx="12"/>
          </p:nvPr>
        </p:nvSpPr>
        <p:spPr/>
        <p:txBody>
          <a:bodyPr/>
          <a:lstStyle>
            <a:lvl1pPr>
              <a:defRPr/>
            </a:lvl1pPr>
          </a:lstStyle>
          <a:p>
            <a:fld id="{63177B97-C38E-6B49-9829-0ADB86AF5D52}" type="slidenum">
              <a:rPr lang="ja-JP" altLang="en-US" smtClean="0"/>
              <a:pPr/>
              <a:t>‹#›</a:t>
            </a:fld>
            <a:endParaRPr lang="ja-JP" alt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lvl1pPr>
              <a:defRPr/>
            </a:lvl1pPr>
          </a:lstStyle>
          <a:p>
            <a:fld id="{5A6C83B8-EC3F-4DFF-A601-817E7D248DB3}" type="datetime1">
              <a:rPr lang="ja-JP" altLang="en-US" smtClean="0"/>
              <a:pPr/>
              <a:t>2011/7/30</a:t>
            </a:fld>
            <a:endParaRPr lang="ja-JP" altLang="en-US"/>
          </a:p>
        </p:txBody>
      </p:sp>
      <p:sp>
        <p:nvSpPr>
          <p:cNvPr id="8" name="フッター プレースホルダ 7"/>
          <p:cNvSpPr>
            <a:spLocks noGrp="1"/>
          </p:cNvSpPr>
          <p:nvPr>
            <p:ph type="ftr" sz="quarter" idx="11"/>
          </p:nvPr>
        </p:nvSpPr>
        <p:spPr/>
        <p:txBody>
          <a:bodyPr/>
          <a:lstStyle>
            <a:lvl1pPr>
              <a:defRPr/>
            </a:lvl1pPr>
          </a:lstStyle>
          <a:p>
            <a:endParaRPr lang="ja-JP" altLang="en-US"/>
          </a:p>
        </p:txBody>
      </p:sp>
      <p:sp>
        <p:nvSpPr>
          <p:cNvPr id="9" name="スライド番号プレースホルダ 8"/>
          <p:cNvSpPr>
            <a:spLocks noGrp="1"/>
          </p:cNvSpPr>
          <p:nvPr>
            <p:ph type="sldNum" sz="quarter" idx="12"/>
          </p:nvPr>
        </p:nvSpPr>
        <p:spPr/>
        <p:txBody>
          <a:bodyPr/>
          <a:lstStyle>
            <a:lvl1pPr>
              <a:defRPr/>
            </a:lvl1pPr>
          </a:lstStyle>
          <a:p>
            <a:fld id="{63177B97-C38E-6B49-9829-0ADB86AF5D52}" type="slidenum">
              <a:rPr lang="ja-JP" altLang="en-US" smtClean="0"/>
              <a:pPr/>
              <a:t>‹#›</a:t>
            </a:fld>
            <a:endParaRPr lang="ja-JP" altLang="en-US"/>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日付プレースホルダ 2"/>
          <p:cNvSpPr>
            <a:spLocks noGrp="1"/>
          </p:cNvSpPr>
          <p:nvPr>
            <p:ph type="dt" sz="half" idx="10"/>
          </p:nvPr>
        </p:nvSpPr>
        <p:spPr/>
        <p:txBody>
          <a:bodyPr/>
          <a:lstStyle>
            <a:lvl1pPr>
              <a:defRPr/>
            </a:lvl1pPr>
          </a:lstStyle>
          <a:p>
            <a:fld id="{4E2547CB-FA4B-4AE4-A75B-90CF39690584}" type="datetime1">
              <a:rPr lang="ja-JP" altLang="en-US" smtClean="0"/>
              <a:pPr/>
              <a:t>2011/7/30</a:t>
            </a:fld>
            <a:endParaRPr lang="ja-JP" altLang="en-US"/>
          </a:p>
        </p:txBody>
      </p:sp>
      <p:sp>
        <p:nvSpPr>
          <p:cNvPr id="4" name="フッター プレースホルダ 3"/>
          <p:cNvSpPr>
            <a:spLocks noGrp="1"/>
          </p:cNvSpPr>
          <p:nvPr>
            <p:ph type="ftr" sz="quarter" idx="11"/>
          </p:nvPr>
        </p:nvSpPr>
        <p:spPr/>
        <p:txBody>
          <a:bodyPr/>
          <a:lstStyle>
            <a:lvl1pPr>
              <a:defRPr/>
            </a:lvl1pPr>
          </a:lstStyle>
          <a:p>
            <a:endParaRPr lang="ja-JP" altLang="en-US"/>
          </a:p>
        </p:txBody>
      </p:sp>
      <p:sp>
        <p:nvSpPr>
          <p:cNvPr id="5" name="スライド番号プレースホルダ 4"/>
          <p:cNvSpPr>
            <a:spLocks noGrp="1"/>
          </p:cNvSpPr>
          <p:nvPr>
            <p:ph type="sldNum" sz="quarter" idx="12"/>
          </p:nvPr>
        </p:nvSpPr>
        <p:spPr/>
        <p:txBody>
          <a:bodyPr/>
          <a:lstStyle>
            <a:lvl1pPr>
              <a:defRPr/>
            </a:lvl1pPr>
          </a:lstStyle>
          <a:p>
            <a:fld id="{63177B97-C38E-6B49-9829-0ADB86AF5D52}" type="slidenum">
              <a:rPr lang="ja-JP" altLang="en-US" smtClean="0"/>
              <a:pPr/>
              <a:t>‹#›</a:t>
            </a:fld>
            <a:endParaRPr lang="ja-JP" alt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fld id="{D72EBCEE-5123-4697-AF3D-63F18221C16B}" type="datetime1">
              <a:rPr lang="ja-JP" altLang="en-US" smtClean="0"/>
              <a:pPr/>
              <a:t>2011/7/30</a:t>
            </a:fld>
            <a:endParaRPr lang="ja-JP" altLang="en-US"/>
          </a:p>
        </p:txBody>
      </p:sp>
      <p:sp>
        <p:nvSpPr>
          <p:cNvPr id="3" name="フッター プレースホルダ 2"/>
          <p:cNvSpPr>
            <a:spLocks noGrp="1"/>
          </p:cNvSpPr>
          <p:nvPr>
            <p:ph type="ftr" sz="quarter" idx="11"/>
          </p:nvPr>
        </p:nvSpPr>
        <p:spPr/>
        <p:txBody>
          <a:bodyPr/>
          <a:lstStyle>
            <a:lvl1pPr>
              <a:defRPr/>
            </a:lvl1pPr>
          </a:lstStyle>
          <a:p>
            <a:endParaRPr lang="ja-JP" altLang="en-US"/>
          </a:p>
        </p:txBody>
      </p:sp>
      <p:sp>
        <p:nvSpPr>
          <p:cNvPr id="4" name="スライド番号プレースホルダ 3"/>
          <p:cNvSpPr>
            <a:spLocks noGrp="1"/>
          </p:cNvSpPr>
          <p:nvPr>
            <p:ph type="sldNum" sz="quarter" idx="12"/>
          </p:nvPr>
        </p:nvSpPr>
        <p:spPr/>
        <p:txBody>
          <a:bodyPr/>
          <a:lstStyle>
            <a:lvl1pPr>
              <a:defRPr/>
            </a:lvl1pPr>
          </a:lstStyle>
          <a:p>
            <a:fld id="{63177B97-C38E-6B49-9829-0ADB86AF5D52}" type="slidenum">
              <a:rPr lang="ja-JP" altLang="en-US" smtClean="0"/>
              <a:pPr/>
              <a:t>‹#›</a:t>
            </a:fld>
            <a:endParaRPr lang="ja-JP" alt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4"/>
          <p:cNvSpPr>
            <a:spLocks noGrp="1"/>
          </p:cNvSpPr>
          <p:nvPr>
            <p:ph type="dt" sz="half" idx="10"/>
          </p:nvPr>
        </p:nvSpPr>
        <p:spPr/>
        <p:txBody>
          <a:bodyPr/>
          <a:lstStyle>
            <a:lvl1pPr>
              <a:defRPr/>
            </a:lvl1pPr>
          </a:lstStyle>
          <a:p>
            <a:fld id="{AF9FAEF9-D903-4BC1-9300-5B96780FA672}" type="datetime1">
              <a:rPr lang="ja-JP" altLang="en-US" smtClean="0"/>
              <a:pPr/>
              <a:t>2011/7/30</a:t>
            </a:fld>
            <a:endParaRPr lang="ja-JP" altLang="en-US"/>
          </a:p>
        </p:txBody>
      </p:sp>
      <p:sp>
        <p:nvSpPr>
          <p:cNvPr id="6" name="フッター プレースホルダ 5"/>
          <p:cNvSpPr>
            <a:spLocks noGrp="1"/>
          </p:cNvSpPr>
          <p:nvPr>
            <p:ph type="ftr" sz="quarter" idx="11"/>
          </p:nvPr>
        </p:nvSpPr>
        <p:spPr/>
        <p:txBody>
          <a:bodyPr/>
          <a:lstStyle>
            <a:lvl1pPr>
              <a:defRPr/>
            </a:lvl1pPr>
          </a:lstStyle>
          <a:p>
            <a:endParaRPr lang="ja-JP" altLang="en-US"/>
          </a:p>
        </p:txBody>
      </p:sp>
      <p:sp>
        <p:nvSpPr>
          <p:cNvPr id="7" name="スライド番号プレースホルダ 6"/>
          <p:cNvSpPr>
            <a:spLocks noGrp="1"/>
          </p:cNvSpPr>
          <p:nvPr>
            <p:ph type="sldNum" sz="quarter" idx="12"/>
          </p:nvPr>
        </p:nvSpPr>
        <p:spPr/>
        <p:txBody>
          <a:bodyPr/>
          <a:lstStyle>
            <a:lvl1pPr>
              <a:defRPr/>
            </a:lvl1pPr>
          </a:lstStyle>
          <a:p>
            <a:fld id="{63177B97-C38E-6B49-9829-0ADB86AF5D52}" type="slidenum">
              <a:rPr lang="ja-JP" altLang="en-US" smtClean="0"/>
              <a:pPr/>
              <a:t>‹#›</a:t>
            </a:fld>
            <a:endParaRPr lang="ja-JP" alt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アイコンをクリックして図を追加</a:t>
            </a:r>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4"/>
          <p:cNvSpPr>
            <a:spLocks noGrp="1"/>
          </p:cNvSpPr>
          <p:nvPr>
            <p:ph type="dt" sz="half" idx="10"/>
          </p:nvPr>
        </p:nvSpPr>
        <p:spPr/>
        <p:txBody>
          <a:bodyPr/>
          <a:lstStyle>
            <a:lvl1pPr>
              <a:defRPr/>
            </a:lvl1pPr>
          </a:lstStyle>
          <a:p>
            <a:fld id="{65DC8477-DA85-49AC-8557-C03F93E349BD}" type="datetime1">
              <a:rPr lang="ja-JP" altLang="en-US" smtClean="0"/>
              <a:pPr/>
              <a:t>2011/7/30</a:t>
            </a:fld>
            <a:endParaRPr lang="ja-JP" altLang="en-US"/>
          </a:p>
        </p:txBody>
      </p:sp>
      <p:sp>
        <p:nvSpPr>
          <p:cNvPr id="6" name="フッター プレースホルダ 5"/>
          <p:cNvSpPr>
            <a:spLocks noGrp="1"/>
          </p:cNvSpPr>
          <p:nvPr>
            <p:ph type="ftr" sz="quarter" idx="11"/>
          </p:nvPr>
        </p:nvSpPr>
        <p:spPr/>
        <p:txBody>
          <a:bodyPr/>
          <a:lstStyle>
            <a:lvl1pPr>
              <a:defRPr/>
            </a:lvl1pPr>
          </a:lstStyle>
          <a:p>
            <a:endParaRPr lang="ja-JP" altLang="en-US"/>
          </a:p>
        </p:txBody>
      </p:sp>
      <p:sp>
        <p:nvSpPr>
          <p:cNvPr id="7" name="スライド番号プレースホルダ 6"/>
          <p:cNvSpPr>
            <a:spLocks noGrp="1"/>
          </p:cNvSpPr>
          <p:nvPr>
            <p:ph type="sldNum" sz="quarter" idx="12"/>
          </p:nvPr>
        </p:nvSpPr>
        <p:spPr/>
        <p:txBody>
          <a:bodyPr/>
          <a:lstStyle>
            <a:lvl1pPr>
              <a:defRPr/>
            </a:lvl1pPr>
          </a:lstStyle>
          <a:p>
            <a:fld id="{63177B97-C38E-6B49-9829-0ADB86AF5D52}" type="slidenum">
              <a:rPr lang="ja-JP" altLang="en-US" smtClean="0"/>
              <a:pPr/>
              <a:t>‹#›</a:t>
            </a:fld>
            <a:endParaRPr lang="ja-JP" altLang="en-US"/>
          </a:p>
        </p:txBody>
      </p:sp>
    </p:spTree>
  </p:cSld>
  <p:clrMapOvr>
    <a:masterClrMapping/>
  </p:clrMapOvr>
  <p:timing>
    <p:tnLst>
      <p:par>
        <p:cTn id="1" dur="indefinite" restart="never" nodeType="tmRoot"/>
      </p:par>
    </p:tnLst>
  </p:timing>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8" name="Picture 14" descr="bottom_ban"/>
          <p:cNvPicPr>
            <a:picLocks noChangeAspect="1" noChangeArrowheads="1"/>
          </p:cNvPicPr>
          <p:nvPr/>
        </p:nvPicPr>
        <p:blipFill>
          <a:blip r:embed="rId13" cstate="print"/>
          <a:srcRect/>
          <a:stretch>
            <a:fillRect/>
          </a:stretch>
        </p:blipFill>
        <p:spPr bwMode="auto">
          <a:xfrm>
            <a:off x="0" y="6597650"/>
            <a:ext cx="9144000" cy="260350"/>
          </a:xfrm>
          <a:prstGeom prst="rect">
            <a:avLst/>
          </a:prstGeom>
          <a:noFill/>
        </p:spPr>
      </p:pic>
      <p:sp>
        <p:nvSpPr>
          <p:cNvPr id="1026" name="Rectangle 2"/>
          <p:cNvSpPr>
            <a:spLocks noGrp="1" noChangeArrowheads="1"/>
          </p:cNvSpPr>
          <p:nvPr>
            <p:ph type="title"/>
          </p:nvPr>
        </p:nvSpPr>
        <p:spPr bwMode="auto">
          <a:xfrm>
            <a:off x="457200" y="274638"/>
            <a:ext cx="8218488"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1031" name="Rectangle 7" descr="ban"/>
          <p:cNvSpPr>
            <a:spLocks noChangeArrowheads="1"/>
          </p:cNvSpPr>
          <p:nvPr/>
        </p:nvSpPr>
        <p:spPr bwMode="auto">
          <a:xfrm>
            <a:off x="0" y="0"/>
            <a:ext cx="9144000" cy="188913"/>
          </a:xfrm>
          <a:prstGeom prst="rect">
            <a:avLst/>
          </a:prstGeom>
          <a:blipFill dpi="0" rotWithShape="1">
            <a:blip r:embed="rId14" cstate="print"/>
            <a:srcRect/>
            <a:stretch>
              <a:fillRect/>
            </a:stretch>
          </a:blipFill>
          <a:ln w="9525">
            <a:noFill/>
            <a:miter lim="800000"/>
            <a:headEnd/>
            <a:tailEnd/>
          </a:ln>
          <a:effectLst/>
        </p:spPr>
        <p:txBody>
          <a:bodyPr wrap="none" anchor="ctr"/>
          <a:lstStyle/>
          <a:p>
            <a:endParaRPr lang="ja-JP" altLang="en-US"/>
          </a:p>
        </p:txBody>
      </p:sp>
      <p:sp>
        <p:nvSpPr>
          <p:cNvPr id="1036" name="Line 12"/>
          <p:cNvSpPr>
            <a:spLocks noChangeShapeType="1"/>
          </p:cNvSpPr>
          <p:nvPr userDrawn="1"/>
        </p:nvSpPr>
        <p:spPr bwMode="auto">
          <a:xfrm>
            <a:off x="468313" y="1484313"/>
            <a:ext cx="8207375" cy="0"/>
          </a:xfrm>
          <a:prstGeom prst="line">
            <a:avLst/>
          </a:prstGeom>
          <a:noFill/>
          <a:ln w="9525">
            <a:solidFill>
              <a:schemeClr val="tx1"/>
            </a:solidFill>
            <a:round/>
            <a:headEnd/>
            <a:tailEnd/>
          </a:ln>
          <a:effectLst/>
        </p:spPr>
        <p:txBody>
          <a:bodyPr/>
          <a:lstStyle/>
          <a:p>
            <a:endParaRPr lang="ja-JP" altLang="en-US"/>
          </a:p>
        </p:txBody>
      </p:sp>
      <p:pic>
        <p:nvPicPr>
          <p:cNvPr id="1043" name="Picture 19" descr="sel-logo"/>
          <p:cNvPicPr>
            <a:picLocks noChangeAspect="1" noChangeArrowheads="1"/>
          </p:cNvPicPr>
          <p:nvPr/>
        </p:nvPicPr>
        <p:blipFill>
          <a:blip r:embed="rId15" cstate="print"/>
          <a:srcRect/>
          <a:stretch>
            <a:fillRect/>
          </a:stretch>
        </p:blipFill>
        <p:spPr bwMode="auto">
          <a:xfrm>
            <a:off x="468313" y="6299200"/>
            <a:ext cx="1081087" cy="369888"/>
          </a:xfrm>
          <a:prstGeom prst="rect">
            <a:avLst/>
          </a:prstGeom>
          <a:noFill/>
        </p:spPr>
      </p:pic>
      <p:sp>
        <p:nvSpPr>
          <p:cNvPr id="1045" name="Rectangle 21"/>
          <p:cNvSpPr>
            <a:spLocks noGrp="1" noChangeArrowheads="1"/>
          </p:cNvSpPr>
          <p:nvPr>
            <p:ph type="dt" sz="half" idx="2"/>
          </p:nvPr>
        </p:nvSpPr>
        <p:spPr bwMode="auto">
          <a:xfrm>
            <a:off x="7308850" y="6596063"/>
            <a:ext cx="1439863"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defRPr>
            </a:lvl1pPr>
          </a:lstStyle>
          <a:p>
            <a:fld id="{65DC8477-DA85-49AC-8557-C03F93E349BD}" type="datetime1">
              <a:rPr lang="ja-JP" altLang="en-US" smtClean="0"/>
              <a:pPr/>
              <a:t>2011/7/30</a:t>
            </a:fld>
            <a:endParaRPr lang="ja-JP" altLang="en-US"/>
          </a:p>
        </p:txBody>
      </p:sp>
      <p:sp>
        <p:nvSpPr>
          <p:cNvPr id="1046" name="Rectangle 22"/>
          <p:cNvSpPr>
            <a:spLocks noGrp="1" noChangeArrowheads="1"/>
          </p:cNvSpPr>
          <p:nvPr>
            <p:ph type="ftr" sz="quarter" idx="3"/>
          </p:nvPr>
        </p:nvSpPr>
        <p:spPr bwMode="auto">
          <a:xfrm>
            <a:off x="1655763" y="6310313"/>
            <a:ext cx="583247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ja-JP" altLang="en-US"/>
          </a:p>
        </p:txBody>
      </p:sp>
      <p:sp>
        <p:nvSpPr>
          <p:cNvPr id="1047" name="Rectangle 23"/>
          <p:cNvSpPr>
            <a:spLocks noGrp="1" noChangeArrowheads="1"/>
          </p:cNvSpPr>
          <p:nvPr>
            <p:ph type="sldNum" sz="quarter" idx="4"/>
          </p:nvPr>
        </p:nvSpPr>
        <p:spPr bwMode="auto">
          <a:xfrm>
            <a:off x="7597775" y="6308725"/>
            <a:ext cx="1150938"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63177B97-C38E-6B49-9829-0ADB86AF5D52}" type="slidenum">
              <a:rPr lang="ja-JP" altLang="en-US" smtClean="0"/>
              <a:pPr/>
              <a:t>‹#›</a:t>
            </a:fld>
            <a:endParaRPr lang="ja-JP" altLang="en-US"/>
          </a:p>
        </p:txBody>
      </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iming>
    <p:tnLst>
      <p:par>
        <p:cTn id="1" dur="indefinite" restart="never" nodeType="tmRoot"/>
      </p:par>
    </p:tnLst>
  </p:timing>
  <p:hf hdr="0" ftr="0" dt="0"/>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4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4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4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431515" y="1523999"/>
            <a:ext cx="8311793" cy="1724867"/>
          </a:xfrm>
        </p:spPr>
        <p:txBody>
          <a:bodyPr/>
          <a:lstStyle/>
          <a:p>
            <a:r>
              <a:rPr lang="ja-JP" altLang="en-US" sz="4000" dirty="0" smtClean="0"/>
              <a:t>凝集度メトリクス</a:t>
            </a:r>
            <a:r>
              <a:rPr lang="en-US" altLang="ja-JP" sz="4000" dirty="0" smtClean="0"/>
              <a:t>COB</a:t>
            </a:r>
            <a:r>
              <a:rPr lang="ja-JP" altLang="en-US" sz="4000" dirty="0" smtClean="0"/>
              <a:t>を用いた</a:t>
            </a:r>
            <a:r>
              <a:rPr lang="en-US" altLang="ja-JP" sz="4000" dirty="0" smtClean="0"/>
              <a:t/>
            </a:r>
            <a:br>
              <a:rPr lang="en-US" altLang="ja-JP" sz="4000" dirty="0" smtClean="0"/>
            </a:br>
            <a:r>
              <a:rPr lang="ja-JP" altLang="en-US" sz="4000" dirty="0" smtClean="0"/>
              <a:t>類似メソッド集約範囲の決定支援手法 </a:t>
            </a:r>
            <a:endParaRPr lang="ja-JP" altLang="en-US" sz="4000" dirty="0"/>
          </a:p>
        </p:txBody>
      </p:sp>
      <p:sp>
        <p:nvSpPr>
          <p:cNvPr id="3" name="サブタイトル 2"/>
          <p:cNvSpPr>
            <a:spLocks noGrp="1"/>
          </p:cNvSpPr>
          <p:nvPr>
            <p:ph type="subTitle" idx="1"/>
          </p:nvPr>
        </p:nvSpPr>
        <p:spPr/>
        <p:txBody>
          <a:bodyPr>
            <a:normAutofit/>
          </a:bodyPr>
          <a:lstStyle/>
          <a:p>
            <a:endParaRPr lang="en-US" altLang="ja-JP" sz="2400" dirty="0" smtClean="0"/>
          </a:p>
          <a:p>
            <a:r>
              <a:rPr lang="ja-JP" altLang="en-US" sz="2400" dirty="0" smtClean="0"/>
              <a:t>○ 井岡 正和</a:t>
            </a:r>
            <a:r>
              <a:rPr lang="en-US" altLang="ja-JP" sz="2400" dirty="0" smtClean="0"/>
              <a:t>(</a:t>
            </a:r>
            <a:r>
              <a:rPr lang="ja-JP" altLang="en-US" sz="2400" dirty="0" smtClean="0"/>
              <a:t>阪大</a:t>
            </a:r>
            <a:r>
              <a:rPr lang="en-US" altLang="ja-JP" sz="2400" dirty="0" smtClean="0"/>
              <a:t>)</a:t>
            </a:r>
            <a:r>
              <a:rPr lang="ja-JP" altLang="en-US" sz="2400" dirty="0"/>
              <a:t> </a:t>
            </a:r>
            <a:r>
              <a:rPr lang="ja-JP" altLang="en-US" sz="2400" dirty="0" smtClean="0"/>
              <a:t>，吉田 則裕</a:t>
            </a:r>
            <a:r>
              <a:rPr lang="en-US" altLang="ja-JP" sz="2400" dirty="0" smtClean="0"/>
              <a:t>(</a:t>
            </a:r>
            <a:r>
              <a:rPr lang="ja-JP" altLang="en-US" sz="2400" dirty="0" smtClean="0"/>
              <a:t>奈良先端大</a:t>
            </a:r>
            <a:r>
              <a:rPr lang="en-US" altLang="ja-JP" sz="2400" dirty="0" smtClean="0"/>
              <a:t>) </a:t>
            </a:r>
            <a:r>
              <a:rPr lang="ja-JP" altLang="en-US" sz="2400" dirty="0" err="1" smtClean="0"/>
              <a:t>，</a:t>
            </a:r>
            <a:endParaRPr lang="en-US" altLang="ja-JP" sz="2400" dirty="0" smtClean="0"/>
          </a:p>
          <a:p>
            <a:pPr algn="l"/>
            <a:r>
              <a:rPr lang="ja-JP" altLang="en-US" sz="2400" dirty="0" smtClean="0"/>
              <a:t>　　政井 智雄，井上 克郎</a:t>
            </a:r>
            <a:r>
              <a:rPr lang="en-US" altLang="ja-JP" sz="2400" dirty="0" smtClean="0"/>
              <a:t>(</a:t>
            </a:r>
            <a:r>
              <a:rPr lang="ja-JP" altLang="en-US" sz="2400" dirty="0" smtClean="0"/>
              <a:t>阪大</a:t>
            </a:r>
            <a:r>
              <a:rPr lang="en-US" altLang="ja-JP" sz="2400" dirty="0" smtClean="0"/>
              <a:t>)</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5" name="AutoShape 10"/>
          <p:cNvCxnSpPr>
            <a:cxnSpLocks noChangeShapeType="1"/>
          </p:cNvCxnSpPr>
          <p:nvPr/>
        </p:nvCxnSpPr>
        <p:spPr bwMode="auto">
          <a:xfrm rot="5400000" flipH="1">
            <a:off x="4929977" y="3241864"/>
            <a:ext cx="863600" cy="1798637"/>
          </a:xfrm>
          <a:prstGeom prst="bentConnector3">
            <a:avLst>
              <a:gd name="adj1" fmla="val 50000"/>
            </a:avLst>
          </a:prstGeom>
          <a:noFill/>
          <a:ln w="9525">
            <a:solidFill>
              <a:schemeClr val="tx1"/>
            </a:solidFill>
            <a:miter lim="800000"/>
            <a:headEnd/>
            <a:tailEnd type="triangle" w="med" len="med"/>
          </a:ln>
          <a:effectLst/>
        </p:spPr>
      </p:cxnSp>
      <p:cxnSp>
        <p:nvCxnSpPr>
          <p:cNvPr id="36" name="AutoShape 11"/>
          <p:cNvCxnSpPr>
            <a:cxnSpLocks noChangeShapeType="1"/>
          </p:cNvCxnSpPr>
          <p:nvPr/>
        </p:nvCxnSpPr>
        <p:spPr bwMode="auto">
          <a:xfrm rot="16200000">
            <a:off x="3166264" y="3276789"/>
            <a:ext cx="863600" cy="1728788"/>
          </a:xfrm>
          <a:prstGeom prst="bentConnector3">
            <a:avLst>
              <a:gd name="adj1" fmla="val 50000"/>
            </a:avLst>
          </a:prstGeom>
          <a:noFill/>
          <a:ln w="9525">
            <a:solidFill>
              <a:schemeClr val="tx1"/>
            </a:solidFill>
            <a:miter lim="800000"/>
            <a:headEnd/>
            <a:tailEnd type="triangle" w="med" len="med"/>
          </a:ln>
          <a:effectLst/>
        </p:spPr>
      </p:cxnSp>
      <p:sp>
        <p:nvSpPr>
          <p:cNvPr id="2" name="タイトル 1"/>
          <p:cNvSpPr>
            <a:spLocks noGrp="1"/>
          </p:cNvSpPr>
          <p:nvPr>
            <p:ph type="title"/>
          </p:nvPr>
        </p:nvSpPr>
        <p:spPr/>
        <p:txBody>
          <a:bodyPr/>
          <a:lstStyle/>
          <a:p>
            <a:r>
              <a:rPr lang="en-US" altLang="ja-JP" sz="4000" dirty="0"/>
              <a:t>Template </a:t>
            </a:r>
            <a:r>
              <a:rPr lang="en-US" altLang="ja-JP" sz="4000" dirty="0" smtClean="0"/>
              <a:t>Method</a:t>
            </a:r>
            <a:r>
              <a:rPr lang="ja-JP" altLang="en-US" sz="4000" dirty="0" smtClean="0"/>
              <a:t>の形成の例</a:t>
            </a:r>
            <a:r>
              <a:rPr lang="en-US" altLang="ja-JP" sz="4000" dirty="0" smtClean="0"/>
              <a:t/>
            </a:r>
            <a:br>
              <a:rPr lang="en-US" altLang="ja-JP" sz="4000" dirty="0" smtClean="0"/>
            </a:br>
            <a:r>
              <a:rPr lang="ja-JP" altLang="en-US" sz="4000" dirty="0" smtClean="0"/>
              <a:t>手順</a:t>
            </a:r>
            <a:r>
              <a:rPr lang="en-US" altLang="ja-JP" sz="4000" dirty="0" smtClean="0"/>
              <a:t>3: </a:t>
            </a:r>
            <a:r>
              <a:rPr lang="ja-JP" altLang="en-US" sz="4000" dirty="0" smtClean="0"/>
              <a:t>類似メソッドを引き上げる</a:t>
            </a:r>
            <a:endParaRPr kumimoji="1" lang="ja-JP" altLang="en-US" sz="4000" dirty="0"/>
          </a:p>
        </p:txBody>
      </p:sp>
      <p:sp>
        <p:nvSpPr>
          <p:cNvPr id="4" name="スライド番号プレースホルダ 3"/>
          <p:cNvSpPr>
            <a:spLocks noGrp="1"/>
          </p:cNvSpPr>
          <p:nvPr>
            <p:ph type="sldNum" sz="quarter" idx="12"/>
          </p:nvPr>
        </p:nvSpPr>
        <p:spPr/>
        <p:txBody>
          <a:bodyPr/>
          <a:lstStyle/>
          <a:p>
            <a:fld id="{63177B97-C38E-6B49-9829-0ADB86AF5D52}" type="slidenum">
              <a:rPr lang="ja-JP" altLang="en-US" smtClean="0"/>
              <a:pPr/>
              <a:t>9</a:t>
            </a:fld>
            <a:endParaRPr lang="ja-JP" altLang="en-US"/>
          </a:p>
        </p:txBody>
      </p:sp>
      <p:sp>
        <p:nvSpPr>
          <p:cNvPr id="6" name="Rectangle 5"/>
          <p:cNvSpPr>
            <a:spLocks noChangeArrowheads="1"/>
          </p:cNvSpPr>
          <p:nvPr/>
        </p:nvSpPr>
        <p:spPr bwMode="auto">
          <a:xfrm>
            <a:off x="3273423" y="2191732"/>
            <a:ext cx="2524125" cy="580181"/>
          </a:xfrm>
          <a:prstGeom prst="rect">
            <a:avLst/>
          </a:prstGeom>
          <a:solidFill>
            <a:schemeClr val="bg1"/>
          </a:solidFill>
          <a:ln w="9525">
            <a:solidFill>
              <a:schemeClr val="tx1"/>
            </a:solidFill>
            <a:miter lim="800000"/>
            <a:headEnd/>
            <a:tailEnd/>
          </a:ln>
          <a:effectLst/>
        </p:spPr>
        <p:txBody>
          <a:bodyPr wrap="none" anchor="ctr"/>
          <a:lstStyle/>
          <a:p>
            <a:pPr algn="ctr"/>
            <a:r>
              <a:rPr lang="en-US" altLang="ja-JP"/>
              <a:t>Site</a:t>
            </a:r>
          </a:p>
        </p:txBody>
      </p:sp>
      <p:sp>
        <p:nvSpPr>
          <p:cNvPr id="7" name="Rectangle 6"/>
          <p:cNvSpPr>
            <a:spLocks noChangeArrowheads="1"/>
          </p:cNvSpPr>
          <p:nvPr/>
        </p:nvSpPr>
        <p:spPr bwMode="auto">
          <a:xfrm>
            <a:off x="1471611" y="4495196"/>
            <a:ext cx="2524125" cy="484187"/>
          </a:xfrm>
          <a:prstGeom prst="rect">
            <a:avLst/>
          </a:prstGeom>
          <a:solidFill>
            <a:schemeClr val="bg1"/>
          </a:solidFill>
          <a:ln w="9525">
            <a:solidFill>
              <a:schemeClr val="tx1"/>
            </a:solidFill>
            <a:miter lim="800000"/>
            <a:headEnd/>
            <a:tailEnd/>
          </a:ln>
          <a:effectLst/>
        </p:spPr>
        <p:txBody>
          <a:bodyPr wrap="none" anchor="ctr"/>
          <a:lstStyle/>
          <a:p>
            <a:pPr algn="ctr"/>
            <a:r>
              <a:rPr lang="en-US" altLang="ja-JP"/>
              <a:t>ResidentialSite</a:t>
            </a:r>
          </a:p>
        </p:txBody>
      </p:sp>
      <p:sp>
        <p:nvSpPr>
          <p:cNvPr id="8" name="Rectangle 7"/>
          <p:cNvSpPr>
            <a:spLocks noChangeArrowheads="1"/>
          </p:cNvSpPr>
          <p:nvPr/>
        </p:nvSpPr>
        <p:spPr bwMode="auto">
          <a:xfrm>
            <a:off x="1471611" y="4976208"/>
            <a:ext cx="2524125" cy="95250"/>
          </a:xfrm>
          <a:prstGeom prst="rect">
            <a:avLst/>
          </a:prstGeom>
          <a:solidFill>
            <a:schemeClr val="bg1"/>
          </a:solidFill>
          <a:ln w="9525">
            <a:solidFill>
              <a:schemeClr val="tx1"/>
            </a:solidFill>
            <a:miter lim="800000"/>
            <a:headEnd/>
            <a:tailEnd/>
          </a:ln>
          <a:effectLst/>
        </p:spPr>
        <p:txBody>
          <a:bodyPr wrap="none" anchor="ctr"/>
          <a:lstStyle/>
          <a:p>
            <a:pPr algn="ctr"/>
            <a:endParaRPr lang="ja-JP" altLang="ja-JP" sz="2000"/>
          </a:p>
        </p:txBody>
      </p:sp>
      <p:sp>
        <p:nvSpPr>
          <p:cNvPr id="9" name="Rectangle 8"/>
          <p:cNvSpPr>
            <a:spLocks noChangeArrowheads="1"/>
          </p:cNvSpPr>
          <p:nvPr/>
        </p:nvSpPr>
        <p:spPr bwMode="auto">
          <a:xfrm>
            <a:off x="1471611" y="5071457"/>
            <a:ext cx="2524125" cy="939801"/>
          </a:xfrm>
          <a:prstGeom prst="rect">
            <a:avLst/>
          </a:prstGeom>
          <a:solidFill>
            <a:schemeClr val="bg1"/>
          </a:solidFill>
          <a:ln w="9525">
            <a:solidFill>
              <a:schemeClr val="tx1"/>
            </a:solidFill>
            <a:miter lim="800000"/>
            <a:headEnd/>
            <a:tailEnd/>
          </a:ln>
          <a:effectLst/>
        </p:spPr>
        <p:txBody>
          <a:bodyPr wrap="none" anchor="ctr"/>
          <a:lstStyle/>
          <a:p>
            <a:endParaRPr lang="en-US" altLang="ja-JP" sz="2000" dirty="0" smtClean="0"/>
          </a:p>
          <a:p>
            <a:r>
              <a:rPr lang="en-US" altLang="ja-JP" sz="2000" dirty="0" err="1" smtClean="0"/>
              <a:t>getBaseAmount</a:t>
            </a:r>
            <a:r>
              <a:rPr lang="en-US" altLang="ja-JP" sz="2000" dirty="0" smtClean="0"/>
              <a:t>()</a:t>
            </a:r>
          </a:p>
          <a:p>
            <a:r>
              <a:rPr lang="en-US" altLang="ja-JP" sz="2000" dirty="0" err="1" smtClean="0"/>
              <a:t>getTaxAmount</a:t>
            </a:r>
            <a:r>
              <a:rPr lang="en-US" altLang="ja-JP" sz="2000" dirty="0" smtClean="0"/>
              <a:t>()</a:t>
            </a:r>
            <a:endParaRPr lang="en-US" altLang="ja-JP" sz="2000" dirty="0"/>
          </a:p>
        </p:txBody>
      </p:sp>
      <p:sp>
        <p:nvSpPr>
          <p:cNvPr id="10" name="Rectangle 9"/>
          <p:cNvSpPr>
            <a:spLocks noChangeArrowheads="1"/>
          </p:cNvSpPr>
          <p:nvPr/>
        </p:nvSpPr>
        <p:spPr bwMode="auto">
          <a:xfrm>
            <a:off x="4997448" y="4495196"/>
            <a:ext cx="2527300" cy="504825"/>
          </a:xfrm>
          <a:prstGeom prst="rect">
            <a:avLst/>
          </a:prstGeom>
          <a:solidFill>
            <a:schemeClr val="bg1"/>
          </a:solidFill>
          <a:ln w="9525">
            <a:solidFill>
              <a:schemeClr val="tx1"/>
            </a:solidFill>
            <a:miter lim="800000"/>
            <a:headEnd/>
            <a:tailEnd/>
          </a:ln>
          <a:effectLst/>
        </p:spPr>
        <p:txBody>
          <a:bodyPr wrap="none" anchor="ctr"/>
          <a:lstStyle/>
          <a:p>
            <a:pPr algn="ctr"/>
            <a:r>
              <a:rPr lang="en-US" altLang="ja-JP"/>
              <a:t>LifelineSite</a:t>
            </a:r>
          </a:p>
        </p:txBody>
      </p:sp>
      <p:sp>
        <p:nvSpPr>
          <p:cNvPr id="11" name="Rectangle 10"/>
          <p:cNvSpPr>
            <a:spLocks noChangeArrowheads="1"/>
          </p:cNvSpPr>
          <p:nvPr/>
        </p:nvSpPr>
        <p:spPr bwMode="auto">
          <a:xfrm>
            <a:off x="4997448" y="5000021"/>
            <a:ext cx="2527300" cy="71437"/>
          </a:xfrm>
          <a:prstGeom prst="rect">
            <a:avLst/>
          </a:prstGeom>
          <a:solidFill>
            <a:schemeClr val="bg1"/>
          </a:solidFill>
          <a:ln w="9525">
            <a:solidFill>
              <a:schemeClr val="tx1"/>
            </a:solidFill>
            <a:miter lim="800000"/>
            <a:headEnd/>
            <a:tailEnd/>
          </a:ln>
          <a:effectLst/>
        </p:spPr>
        <p:txBody>
          <a:bodyPr wrap="none" anchor="ctr"/>
          <a:lstStyle/>
          <a:p>
            <a:pPr algn="ctr"/>
            <a:endParaRPr lang="ja-JP" altLang="ja-JP" sz="2000"/>
          </a:p>
        </p:txBody>
      </p:sp>
      <p:sp>
        <p:nvSpPr>
          <p:cNvPr id="12" name="Rectangle 11"/>
          <p:cNvSpPr>
            <a:spLocks noChangeArrowheads="1"/>
          </p:cNvSpPr>
          <p:nvPr/>
        </p:nvSpPr>
        <p:spPr bwMode="auto">
          <a:xfrm>
            <a:off x="4997448" y="5071457"/>
            <a:ext cx="2527300" cy="868363"/>
          </a:xfrm>
          <a:prstGeom prst="rect">
            <a:avLst/>
          </a:prstGeom>
          <a:solidFill>
            <a:schemeClr val="bg1"/>
          </a:solidFill>
          <a:ln w="9525">
            <a:solidFill>
              <a:schemeClr val="tx1"/>
            </a:solidFill>
            <a:miter lim="800000"/>
            <a:headEnd/>
            <a:tailEnd/>
          </a:ln>
          <a:effectLst/>
        </p:spPr>
        <p:txBody>
          <a:bodyPr wrap="none" anchor="ctr"/>
          <a:lstStyle/>
          <a:p>
            <a:endParaRPr lang="en-US" altLang="ja-JP" sz="2000" dirty="0" smtClean="0"/>
          </a:p>
          <a:p>
            <a:r>
              <a:rPr lang="en-US" altLang="ja-JP" sz="2000" dirty="0" err="1" smtClean="0"/>
              <a:t>getBaseAmount</a:t>
            </a:r>
            <a:r>
              <a:rPr lang="en-US" altLang="ja-JP" sz="2000" dirty="0" smtClean="0"/>
              <a:t>()</a:t>
            </a:r>
          </a:p>
          <a:p>
            <a:r>
              <a:rPr lang="en-US" altLang="ja-JP" sz="2000" dirty="0" err="1" smtClean="0"/>
              <a:t>getTaxAmount</a:t>
            </a:r>
            <a:r>
              <a:rPr lang="en-US" altLang="ja-JP" sz="2000" dirty="0" smtClean="0"/>
              <a:t>()</a:t>
            </a:r>
            <a:endParaRPr lang="en-US" altLang="ja-JP" sz="2000" dirty="0"/>
          </a:p>
        </p:txBody>
      </p:sp>
      <p:sp>
        <p:nvSpPr>
          <p:cNvPr id="15" name="AutoShape 14"/>
          <p:cNvSpPr>
            <a:spLocks noChangeArrowheads="1"/>
          </p:cNvSpPr>
          <p:nvPr/>
        </p:nvSpPr>
        <p:spPr bwMode="auto">
          <a:xfrm>
            <a:off x="4170360" y="3709383"/>
            <a:ext cx="579437" cy="290513"/>
          </a:xfrm>
          <a:prstGeom prst="triangle">
            <a:avLst>
              <a:gd name="adj" fmla="val 50000"/>
            </a:avLst>
          </a:prstGeom>
          <a:solidFill>
            <a:schemeClr val="bg1"/>
          </a:solidFill>
          <a:ln w="9525">
            <a:solidFill>
              <a:schemeClr val="tx1"/>
            </a:solidFill>
            <a:miter lim="800000"/>
            <a:headEnd/>
            <a:tailEnd/>
          </a:ln>
          <a:effectLst/>
        </p:spPr>
        <p:txBody>
          <a:bodyPr wrap="none" anchor="ctr"/>
          <a:lstStyle/>
          <a:p>
            <a:endParaRPr lang="ja-JP" altLang="en-US"/>
          </a:p>
        </p:txBody>
      </p:sp>
      <p:sp>
        <p:nvSpPr>
          <p:cNvPr id="38" name="Rectangle 7"/>
          <p:cNvSpPr>
            <a:spLocks noChangeArrowheads="1"/>
          </p:cNvSpPr>
          <p:nvPr/>
        </p:nvSpPr>
        <p:spPr bwMode="auto">
          <a:xfrm>
            <a:off x="3273423" y="2676664"/>
            <a:ext cx="2524125" cy="95250"/>
          </a:xfrm>
          <a:prstGeom prst="rect">
            <a:avLst/>
          </a:prstGeom>
          <a:solidFill>
            <a:schemeClr val="bg1"/>
          </a:solidFill>
          <a:ln w="9525">
            <a:solidFill>
              <a:schemeClr val="tx1"/>
            </a:solidFill>
            <a:miter lim="800000"/>
            <a:headEnd/>
            <a:tailEnd/>
          </a:ln>
          <a:effectLst/>
        </p:spPr>
        <p:txBody>
          <a:bodyPr wrap="none" anchor="ctr"/>
          <a:lstStyle/>
          <a:p>
            <a:pPr algn="ctr"/>
            <a:endParaRPr lang="ja-JP" altLang="ja-JP" sz="2000"/>
          </a:p>
        </p:txBody>
      </p:sp>
      <p:sp>
        <p:nvSpPr>
          <p:cNvPr id="39" name="Rectangle 8"/>
          <p:cNvSpPr>
            <a:spLocks noChangeArrowheads="1"/>
          </p:cNvSpPr>
          <p:nvPr/>
        </p:nvSpPr>
        <p:spPr bwMode="auto">
          <a:xfrm>
            <a:off x="3273423" y="2771913"/>
            <a:ext cx="2524125" cy="939801"/>
          </a:xfrm>
          <a:prstGeom prst="rect">
            <a:avLst/>
          </a:prstGeom>
          <a:solidFill>
            <a:schemeClr val="bg1"/>
          </a:solidFill>
          <a:ln w="9525">
            <a:solidFill>
              <a:schemeClr val="tx1"/>
            </a:solidFill>
            <a:miter lim="800000"/>
            <a:headEnd/>
            <a:tailEnd/>
          </a:ln>
          <a:effectLst/>
        </p:spPr>
        <p:txBody>
          <a:bodyPr wrap="none" anchor="ctr"/>
          <a:lstStyle/>
          <a:p>
            <a:r>
              <a:rPr lang="en-US" altLang="ja-JP" sz="2000" dirty="0" err="1">
                <a:solidFill>
                  <a:srgbClr val="FF0000"/>
                </a:solidFill>
              </a:rPr>
              <a:t>getBillableAmount</a:t>
            </a:r>
            <a:r>
              <a:rPr lang="en-US" altLang="ja-JP" sz="2000" dirty="0" smtClean="0">
                <a:solidFill>
                  <a:srgbClr val="FF0000"/>
                </a:solidFill>
              </a:rPr>
              <a:t>()</a:t>
            </a:r>
          </a:p>
          <a:p>
            <a:r>
              <a:rPr lang="en-US" altLang="ja-JP" sz="2000" dirty="0" err="1" smtClean="0"/>
              <a:t>getBaseAmount</a:t>
            </a:r>
            <a:r>
              <a:rPr lang="en-US" altLang="ja-JP" sz="2000" dirty="0" smtClean="0"/>
              <a:t>()</a:t>
            </a:r>
          </a:p>
          <a:p>
            <a:r>
              <a:rPr lang="en-US" altLang="ja-JP" sz="2000" dirty="0" err="1" smtClean="0"/>
              <a:t>getTaxAmount</a:t>
            </a:r>
            <a:r>
              <a:rPr lang="en-US" altLang="ja-JP" sz="2000" dirty="0" smtClean="0"/>
              <a:t>()</a:t>
            </a:r>
            <a:endParaRPr lang="en-US" altLang="ja-JP" sz="2000" dirty="0"/>
          </a:p>
        </p:txBody>
      </p:sp>
      <p:sp>
        <p:nvSpPr>
          <p:cNvPr id="5" name="AutoShape 4"/>
          <p:cNvSpPr>
            <a:spLocks noChangeArrowheads="1"/>
          </p:cNvSpPr>
          <p:nvPr/>
        </p:nvSpPr>
        <p:spPr bwMode="auto">
          <a:xfrm flipV="1">
            <a:off x="5229892" y="1546830"/>
            <a:ext cx="3914108" cy="1157287"/>
          </a:xfrm>
          <a:prstGeom prst="foldedCorner">
            <a:avLst>
              <a:gd name="adj" fmla="val 12500"/>
            </a:avLst>
          </a:prstGeom>
          <a:solidFill>
            <a:srgbClr val="FFFFCC"/>
          </a:solidFill>
          <a:ln w="9525">
            <a:solidFill>
              <a:schemeClr val="tx1"/>
            </a:solidFill>
            <a:round/>
            <a:headEnd/>
            <a:tailEnd/>
          </a:ln>
          <a:effectLst/>
        </p:spPr>
        <p:txBody>
          <a:bodyPr rot="10800000" wrap="none" anchor="b"/>
          <a:lstStyle/>
          <a:p>
            <a:r>
              <a:rPr lang="en-US" altLang="ja-JP" sz="1800" dirty="0"/>
              <a:t>…</a:t>
            </a:r>
          </a:p>
          <a:p>
            <a:r>
              <a:rPr lang="en-US" altLang="ja-JP" sz="1800" dirty="0">
                <a:latin typeface="Consolas" pitchFamily="49" charset="0"/>
                <a:cs typeface="Consolas" pitchFamily="49" charset="0"/>
              </a:rPr>
              <a:t>double base </a:t>
            </a:r>
            <a:r>
              <a:rPr lang="en-US" altLang="ja-JP" sz="1800" dirty="0" smtClean="0">
                <a:latin typeface="Consolas" pitchFamily="49" charset="0"/>
                <a:cs typeface="Consolas" pitchFamily="49" charset="0"/>
              </a:rPr>
              <a:t>= </a:t>
            </a:r>
            <a:r>
              <a:rPr lang="en-US" altLang="ja-JP" sz="1800" dirty="0" err="1" smtClean="0">
                <a:latin typeface="Consolas" pitchFamily="49" charset="0"/>
                <a:cs typeface="Consolas" pitchFamily="49" charset="0"/>
              </a:rPr>
              <a:t>getBaseAmount</a:t>
            </a:r>
            <a:r>
              <a:rPr lang="en-US" altLang="ja-JP" sz="1800" dirty="0" smtClean="0">
                <a:latin typeface="Consolas" pitchFamily="49" charset="0"/>
                <a:cs typeface="Consolas" pitchFamily="49" charset="0"/>
              </a:rPr>
              <a:t>();</a:t>
            </a:r>
            <a:endParaRPr lang="en-US" altLang="ja-JP" sz="1800" dirty="0">
              <a:latin typeface="Consolas" pitchFamily="49" charset="0"/>
              <a:cs typeface="Consolas" pitchFamily="49" charset="0"/>
            </a:endParaRPr>
          </a:p>
          <a:p>
            <a:r>
              <a:rPr lang="en-US" altLang="ja-JP" sz="1800" dirty="0">
                <a:latin typeface="Consolas" pitchFamily="49" charset="0"/>
                <a:cs typeface="Consolas" pitchFamily="49" charset="0"/>
              </a:rPr>
              <a:t>double tax = </a:t>
            </a:r>
            <a:r>
              <a:rPr lang="en-US" altLang="ja-JP" dirty="0" err="1" smtClean="0">
                <a:latin typeface="Consolas" pitchFamily="49" charset="0"/>
                <a:cs typeface="Consolas" pitchFamily="49" charset="0"/>
              </a:rPr>
              <a:t>getTaxAmount</a:t>
            </a:r>
            <a:r>
              <a:rPr lang="en-US" altLang="ja-JP" dirty="0" smtClean="0">
                <a:latin typeface="Consolas" pitchFamily="49" charset="0"/>
                <a:cs typeface="Consolas" pitchFamily="49" charset="0"/>
              </a:rPr>
              <a:t>()</a:t>
            </a:r>
            <a:r>
              <a:rPr lang="en-US" altLang="ja-JP" sz="1800" dirty="0" smtClean="0">
                <a:latin typeface="Consolas" pitchFamily="49" charset="0"/>
                <a:cs typeface="Consolas" pitchFamily="49" charset="0"/>
              </a:rPr>
              <a:t>;</a:t>
            </a:r>
            <a:endParaRPr lang="en-US" altLang="ja-JP" sz="1800" dirty="0">
              <a:latin typeface="Consolas" pitchFamily="49" charset="0"/>
              <a:cs typeface="Consolas" pitchFamily="49" charset="0"/>
            </a:endParaRPr>
          </a:p>
          <a:p>
            <a:r>
              <a:rPr lang="en-US" altLang="ja-JP" sz="1800" dirty="0">
                <a:latin typeface="Consolas" pitchFamily="49" charset="0"/>
                <a:cs typeface="Consolas" pitchFamily="49" charset="0"/>
              </a:rPr>
              <a:t>return base + tax;</a:t>
            </a:r>
          </a:p>
        </p:txBody>
      </p:sp>
      <p:sp>
        <p:nvSpPr>
          <p:cNvPr id="53" name="四角形吹き出し 52"/>
          <p:cNvSpPr/>
          <p:nvPr/>
        </p:nvSpPr>
        <p:spPr>
          <a:xfrm>
            <a:off x="72172" y="4147082"/>
            <a:ext cx="3142211" cy="885608"/>
          </a:xfrm>
          <a:prstGeom prst="wedgeRectCallout">
            <a:avLst>
              <a:gd name="adj1" fmla="val 54077"/>
              <a:gd name="adj2" fmla="val -132115"/>
            </a:avLst>
          </a:prstGeom>
          <a:solidFill>
            <a:schemeClr val="accent1"/>
          </a:solidFill>
          <a:ln>
            <a:solidFill>
              <a:schemeClr val="tx1"/>
            </a:solidFill>
            <a:prstDash val="lgDashDotDot"/>
          </a:ln>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2000" b="1" dirty="0" smtClean="0">
                <a:solidFill>
                  <a:schemeClr val="tx1"/>
                </a:solidFill>
              </a:rPr>
              <a:t>親クラスに</a:t>
            </a:r>
            <a:endParaRPr lang="en-US" altLang="ja-JP" sz="2000" b="1" dirty="0" smtClean="0">
              <a:solidFill>
                <a:schemeClr val="tx1"/>
              </a:solidFill>
            </a:endParaRPr>
          </a:p>
          <a:p>
            <a:pPr algn="ctr"/>
            <a:r>
              <a:rPr lang="ja-JP" altLang="en-US" sz="2000" b="1" dirty="0" smtClean="0">
                <a:solidFill>
                  <a:schemeClr val="tx1"/>
                </a:solidFill>
              </a:rPr>
              <a:t>抽象メソッドを定義</a:t>
            </a:r>
            <a:endParaRPr kumimoji="1" lang="ja-JP" altLang="en-US" sz="2000" b="1" dirty="0">
              <a:solidFill>
                <a:schemeClr val="tx1"/>
              </a:solidFill>
            </a:endParaRPr>
          </a:p>
        </p:txBody>
      </p:sp>
      <p:sp>
        <p:nvSpPr>
          <p:cNvPr id="22" name="上矢印 21"/>
          <p:cNvSpPr/>
          <p:nvPr/>
        </p:nvSpPr>
        <p:spPr>
          <a:xfrm>
            <a:off x="5142805" y="3128233"/>
            <a:ext cx="437944" cy="1995484"/>
          </a:xfrm>
          <a:prstGeom prst="up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四角形吹き出し 22"/>
          <p:cNvSpPr/>
          <p:nvPr/>
        </p:nvSpPr>
        <p:spPr>
          <a:xfrm>
            <a:off x="5365426" y="3896899"/>
            <a:ext cx="2651528" cy="500366"/>
          </a:xfrm>
          <a:prstGeom prst="wedgeRectCallout">
            <a:avLst>
              <a:gd name="adj1" fmla="val -28988"/>
              <a:gd name="adj2" fmla="val 7411"/>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ja-JP" altLang="en-US" sz="2000" b="1" dirty="0" smtClean="0">
                <a:solidFill>
                  <a:schemeClr val="tx1"/>
                </a:solidFill>
              </a:rPr>
              <a:t>親クラスに引き上げる</a:t>
            </a:r>
            <a:endParaRPr kumimoji="1" lang="ja-JP" altLang="en-US" sz="2000" b="1" dirty="0">
              <a:solidFill>
                <a:schemeClr val="tx1"/>
              </a:solidFill>
            </a:endParaRPr>
          </a:p>
        </p:txBody>
      </p:sp>
      <p:sp>
        <p:nvSpPr>
          <p:cNvPr id="14" name="正方形/長方形 13"/>
          <p:cNvSpPr/>
          <p:nvPr/>
        </p:nvSpPr>
        <p:spPr>
          <a:xfrm>
            <a:off x="5089740" y="5123717"/>
            <a:ext cx="2342716" cy="266452"/>
          </a:xfrm>
          <a:prstGeom prst="rect">
            <a:avLst/>
          </a:prstGeom>
          <a:noFill/>
          <a:ln>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正方形/長方形 26"/>
          <p:cNvSpPr/>
          <p:nvPr/>
        </p:nvSpPr>
        <p:spPr>
          <a:xfrm>
            <a:off x="1562311" y="5142891"/>
            <a:ext cx="2342716" cy="266452"/>
          </a:xfrm>
          <a:prstGeom prst="rect">
            <a:avLst/>
          </a:prstGeom>
          <a:noFill/>
          <a:ln>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8" name="AutoShape 17"/>
          <p:cNvCxnSpPr>
            <a:cxnSpLocks noChangeShapeType="1"/>
          </p:cNvCxnSpPr>
          <p:nvPr/>
        </p:nvCxnSpPr>
        <p:spPr bwMode="auto">
          <a:xfrm flipV="1">
            <a:off x="4749797" y="2462074"/>
            <a:ext cx="464889" cy="401888"/>
          </a:xfrm>
          <a:prstGeom prst="straightConnector1">
            <a:avLst/>
          </a:prstGeom>
          <a:noFill/>
          <a:ln w="63500">
            <a:solidFill>
              <a:schemeClr val="tx1"/>
            </a:solidFill>
            <a:prstDash val="sysDot"/>
            <a:round/>
            <a:headEnd/>
            <a:tailEnd/>
          </a:ln>
          <a:effectLst/>
        </p:spPr>
      </p:cxn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57200" y="1600200"/>
            <a:ext cx="8398042" cy="4525963"/>
          </a:xfrm>
        </p:spPr>
        <p:txBody>
          <a:bodyPr/>
          <a:lstStyle/>
          <a:p>
            <a:r>
              <a:rPr lang="ja-JP" altLang="en-US" dirty="0" smtClean="0"/>
              <a:t>各メソッド</a:t>
            </a:r>
            <a:r>
              <a:rPr lang="ja-JP" altLang="en-US" dirty="0"/>
              <a:t>固有の処理と共通処理の適切な分割が難しい</a:t>
            </a:r>
            <a:r>
              <a:rPr lang="ja-JP" altLang="en-US" dirty="0" smtClean="0"/>
              <a:t>．</a:t>
            </a:r>
            <a:endParaRPr lang="en-US" altLang="ja-JP" dirty="0" smtClean="0"/>
          </a:p>
          <a:p>
            <a:pPr lvl="1"/>
            <a:r>
              <a:rPr lang="en-US" altLang="ja-JP" dirty="0" smtClean="0"/>
              <a:t>Template Method</a:t>
            </a:r>
            <a:r>
              <a:rPr lang="ja-JP" altLang="en-US" dirty="0" smtClean="0"/>
              <a:t>の形成の経験やソフトウェアの理解が必要</a:t>
            </a:r>
            <a:endParaRPr lang="en-US" altLang="ja-JP" dirty="0"/>
          </a:p>
          <a:p>
            <a:pPr lvl="1"/>
            <a:endParaRPr lang="en-US" altLang="ja-JP" dirty="0" smtClean="0"/>
          </a:p>
          <a:p>
            <a:pPr marL="457200" lvl="1" indent="0">
              <a:buNone/>
            </a:pPr>
            <a:r>
              <a:rPr lang="en-US" altLang="ja-JP" sz="2800" dirty="0"/>
              <a:t>	</a:t>
            </a:r>
            <a:endParaRPr kumimoji="1" lang="ja-JP" altLang="en-US" dirty="0"/>
          </a:p>
        </p:txBody>
      </p:sp>
      <p:sp>
        <p:nvSpPr>
          <p:cNvPr id="2" name="タイトル 1"/>
          <p:cNvSpPr>
            <a:spLocks noGrp="1"/>
          </p:cNvSpPr>
          <p:nvPr>
            <p:ph type="title"/>
          </p:nvPr>
        </p:nvSpPr>
        <p:spPr>
          <a:xfrm>
            <a:off x="276045" y="274638"/>
            <a:ext cx="8579197" cy="1143000"/>
          </a:xfrm>
        </p:spPr>
        <p:txBody>
          <a:bodyPr/>
          <a:lstStyle/>
          <a:p>
            <a:r>
              <a:rPr lang="en-US" altLang="ja-JP" dirty="0"/>
              <a:t>Template </a:t>
            </a:r>
            <a:r>
              <a:rPr lang="en-US" altLang="ja-JP" dirty="0" smtClean="0"/>
              <a:t>Method</a:t>
            </a:r>
            <a:r>
              <a:rPr lang="ja-JP" altLang="en-US" dirty="0" smtClean="0"/>
              <a:t>の形成の</a:t>
            </a:r>
            <a:r>
              <a:rPr kumimoji="1" lang="ja-JP" altLang="en-US" dirty="0" smtClean="0"/>
              <a:t>問題点</a:t>
            </a:r>
            <a:endParaRPr kumimoji="1" lang="ja-JP" altLang="en-US" dirty="0"/>
          </a:p>
        </p:txBody>
      </p:sp>
      <p:sp>
        <p:nvSpPr>
          <p:cNvPr id="4" name="スライド番号プレースホルダー 3"/>
          <p:cNvSpPr>
            <a:spLocks noGrp="1"/>
          </p:cNvSpPr>
          <p:nvPr>
            <p:ph type="sldNum" sz="quarter" idx="12"/>
          </p:nvPr>
        </p:nvSpPr>
        <p:spPr/>
        <p:txBody>
          <a:bodyPr/>
          <a:lstStyle/>
          <a:p>
            <a:fld id="{63177B97-C38E-6B49-9829-0ADB86AF5D52}" type="slidenum">
              <a:rPr lang="ja-JP" altLang="en-US" smtClean="0"/>
              <a:pPr/>
              <a:t>10</a:t>
            </a:fld>
            <a:endParaRPr lang="ja-JP" altLang="en-US"/>
          </a:p>
        </p:txBody>
      </p:sp>
    </p:spTree>
    <p:extLst>
      <p:ext uri="{BB962C8B-B14F-4D97-AF65-F5344CB8AC3E}">
        <p14:creationId xmlns:p14="http://schemas.microsoft.com/office/powerpoint/2010/main" val="152127925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グループ化 7"/>
          <p:cNvGrpSpPr/>
          <p:nvPr/>
        </p:nvGrpSpPr>
        <p:grpSpPr>
          <a:xfrm>
            <a:off x="1015420" y="3878712"/>
            <a:ext cx="7839822" cy="2370222"/>
            <a:chOff x="1118938" y="3537283"/>
            <a:chExt cx="7574012" cy="2370222"/>
          </a:xfrm>
        </p:grpSpPr>
        <p:sp>
          <p:nvSpPr>
            <p:cNvPr id="5" name="角丸四角形 4"/>
            <p:cNvSpPr/>
            <p:nvPr/>
          </p:nvSpPr>
          <p:spPr>
            <a:xfrm>
              <a:off x="1118938" y="3826042"/>
              <a:ext cx="7574012" cy="2081463"/>
            </a:xfrm>
            <a:prstGeom prst="roundRect">
              <a:avLst/>
            </a:prstGeom>
            <a:noFill/>
            <a:ln w="571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正方形/長方形 6"/>
            <p:cNvSpPr/>
            <p:nvPr/>
          </p:nvSpPr>
          <p:spPr>
            <a:xfrm>
              <a:off x="1491915" y="3537283"/>
              <a:ext cx="5450306" cy="57751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sp>
        <p:nvSpPr>
          <p:cNvPr id="3" name="コンテンツ プレースホルダー 2"/>
          <p:cNvSpPr>
            <a:spLocks noGrp="1"/>
          </p:cNvSpPr>
          <p:nvPr>
            <p:ph idx="1"/>
          </p:nvPr>
        </p:nvSpPr>
        <p:spPr>
          <a:xfrm>
            <a:off x="457200" y="1600200"/>
            <a:ext cx="8398042" cy="4525963"/>
          </a:xfrm>
        </p:spPr>
        <p:txBody>
          <a:bodyPr/>
          <a:lstStyle/>
          <a:p>
            <a:r>
              <a:rPr lang="en-US" altLang="ja-JP" dirty="0" smtClean="0"/>
              <a:t>Template Method</a:t>
            </a:r>
            <a:r>
              <a:rPr lang="ja-JP" altLang="en-US" dirty="0" smtClean="0"/>
              <a:t>の形成を行うためには，類似メソッドに含まれる差分をメソッドとして抽出し，完全に一致した類似メソッドにする必要がある</a:t>
            </a:r>
            <a:r>
              <a:rPr lang="en-US" altLang="ja-JP" dirty="0" smtClean="0"/>
              <a:t>(</a:t>
            </a:r>
            <a:r>
              <a:rPr lang="ja-JP" altLang="en-US" dirty="0" smtClean="0"/>
              <a:t>条件</a:t>
            </a:r>
            <a:r>
              <a:rPr lang="en-US" altLang="ja-JP" dirty="0" smtClean="0"/>
              <a:t>1</a:t>
            </a:r>
            <a:r>
              <a:rPr lang="ja-JP" altLang="en-US" dirty="0" err="1" smtClean="0"/>
              <a:t>，</a:t>
            </a:r>
            <a:r>
              <a:rPr lang="en-US" altLang="ja-JP" dirty="0" smtClean="0"/>
              <a:t>2)</a:t>
            </a:r>
            <a:r>
              <a:rPr lang="ja-JP" altLang="en-US" dirty="0" err="1" smtClean="0"/>
              <a:t>．</a:t>
            </a:r>
            <a:endParaRPr lang="en-US" altLang="ja-JP" dirty="0" smtClean="0"/>
          </a:p>
          <a:p>
            <a:r>
              <a:rPr lang="ja-JP" altLang="en-US" dirty="0" smtClean="0"/>
              <a:t>メソッドは一つの処理を行うことが望まれる</a:t>
            </a:r>
            <a:r>
              <a:rPr lang="en-US" altLang="ja-JP" dirty="0" smtClean="0"/>
              <a:t>(</a:t>
            </a:r>
            <a:r>
              <a:rPr lang="ja-JP" altLang="en-US" dirty="0" smtClean="0"/>
              <a:t>条件</a:t>
            </a:r>
            <a:r>
              <a:rPr lang="en-US" altLang="ja-JP" dirty="0" smtClean="0"/>
              <a:t>3)</a:t>
            </a:r>
            <a:r>
              <a:rPr lang="ja-JP" altLang="en-US" dirty="0" err="1" smtClean="0"/>
              <a:t>．</a:t>
            </a:r>
            <a:endParaRPr lang="en-US" altLang="ja-JP" dirty="0" smtClean="0"/>
          </a:p>
          <a:p>
            <a:pPr marL="457200" lvl="1" indent="0">
              <a:buNone/>
            </a:pPr>
            <a:endParaRPr lang="en-US" altLang="ja-JP" sz="2800" dirty="0" smtClean="0"/>
          </a:p>
          <a:p>
            <a:pPr marL="457200" lvl="1" indent="0">
              <a:buNone/>
            </a:pPr>
            <a:r>
              <a:rPr lang="en-US" altLang="ja-JP" sz="2800" dirty="0"/>
              <a:t>	</a:t>
            </a:r>
            <a:r>
              <a:rPr lang="ja-JP" altLang="en-US" sz="2800" dirty="0" smtClean="0"/>
              <a:t>本研究での分割が満たすべき条件</a:t>
            </a:r>
            <a:endParaRPr lang="en-US" altLang="ja-JP" sz="2800" dirty="0" smtClean="0"/>
          </a:p>
          <a:p>
            <a:pPr marL="749300" lvl="2" indent="0">
              <a:buNone/>
            </a:pPr>
            <a:r>
              <a:rPr lang="ja-JP" altLang="en-US" sz="2400" dirty="0" smtClean="0"/>
              <a:t>条件</a:t>
            </a:r>
            <a:r>
              <a:rPr lang="en-US" altLang="ja-JP" sz="2400" dirty="0" smtClean="0"/>
              <a:t>1. </a:t>
            </a:r>
            <a:r>
              <a:rPr lang="ja-JP" altLang="en-US" sz="2400" dirty="0" smtClean="0"/>
              <a:t>各メソッド</a:t>
            </a:r>
            <a:r>
              <a:rPr lang="ja-JP" altLang="en-US" sz="2400" dirty="0"/>
              <a:t>固有の処理をメソッドとして</a:t>
            </a:r>
            <a:r>
              <a:rPr lang="ja-JP" altLang="en-US" sz="2400" dirty="0" smtClean="0"/>
              <a:t>抽出できる</a:t>
            </a:r>
            <a:endParaRPr lang="en-US" altLang="ja-JP" sz="2400" dirty="0"/>
          </a:p>
          <a:p>
            <a:pPr marL="749300" lvl="2" indent="0">
              <a:buNone/>
            </a:pPr>
            <a:r>
              <a:rPr lang="ja-JP" altLang="en-US" sz="2400" dirty="0" smtClean="0"/>
              <a:t>条件</a:t>
            </a:r>
            <a:r>
              <a:rPr lang="en-US" altLang="ja-JP" sz="2400" dirty="0" smtClean="0"/>
              <a:t>2. </a:t>
            </a:r>
            <a:r>
              <a:rPr lang="ja-JP" altLang="en-US" sz="2400" dirty="0" smtClean="0"/>
              <a:t>抽出後に類似メソッドで</a:t>
            </a:r>
            <a:r>
              <a:rPr lang="ja-JP" altLang="en-US" sz="2400" dirty="0"/>
              <a:t>あったメソッド対</a:t>
            </a:r>
            <a:r>
              <a:rPr lang="ja-JP" altLang="en-US" sz="2400" dirty="0" smtClean="0"/>
              <a:t>は一致する</a:t>
            </a:r>
            <a:endParaRPr lang="en-US" altLang="ja-JP" sz="2400" dirty="0"/>
          </a:p>
          <a:p>
            <a:pPr marL="749300" lvl="2" indent="0">
              <a:buNone/>
            </a:pPr>
            <a:r>
              <a:rPr lang="ja-JP" altLang="en-US" sz="2400" dirty="0" smtClean="0"/>
              <a:t>条件</a:t>
            </a:r>
            <a:r>
              <a:rPr lang="en-US" altLang="ja-JP" sz="2400" dirty="0" smtClean="0"/>
              <a:t>3. </a:t>
            </a:r>
            <a:r>
              <a:rPr lang="ja-JP" altLang="en-US" sz="2400" dirty="0" smtClean="0"/>
              <a:t>利用者から</a:t>
            </a:r>
            <a:r>
              <a:rPr lang="ja-JP" altLang="en-US" sz="2400" dirty="0"/>
              <a:t>見たときに</a:t>
            </a:r>
            <a:r>
              <a:rPr lang="ja-JP" altLang="en-US" sz="2400" dirty="0" smtClean="0"/>
              <a:t>，抽出メソッドが意味的な</a:t>
            </a:r>
            <a:r>
              <a:rPr lang="en-US" altLang="ja-JP" sz="2400" dirty="0" smtClean="0"/>
              <a:t/>
            </a:r>
            <a:br>
              <a:rPr lang="en-US" altLang="ja-JP" sz="2400" dirty="0" smtClean="0"/>
            </a:br>
            <a:r>
              <a:rPr lang="ja-JP" altLang="en-US" sz="2400" dirty="0" smtClean="0"/>
              <a:t>　　　　　まとまり</a:t>
            </a:r>
            <a:r>
              <a:rPr lang="ja-JP" altLang="en-US" sz="2400" dirty="0"/>
              <a:t>を</a:t>
            </a:r>
            <a:r>
              <a:rPr lang="ja-JP" altLang="en-US" sz="2400" dirty="0" smtClean="0"/>
              <a:t>持つ</a:t>
            </a:r>
            <a:endParaRPr lang="en-US" altLang="ja-JP" sz="2400" dirty="0"/>
          </a:p>
          <a:p>
            <a:endParaRPr kumimoji="1" lang="ja-JP" altLang="en-US" dirty="0"/>
          </a:p>
        </p:txBody>
      </p:sp>
      <p:sp>
        <p:nvSpPr>
          <p:cNvPr id="2" name="タイトル 1"/>
          <p:cNvSpPr>
            <a:spLocks noGrp="1"/>
          </p:cNvSpPr>
          <p:nvPr>
            <p:ph type="title"/>
          </p:nvPr>
        </p:nvSpPr>
        <p:spPr>
          <a:xfrm>
            <a:off x="276045" y="274638"/>
            <a:ext cx="8579197" cy="1143000"/>
          </a:xfrm>
        </p:spPr>
        <p:txBody>
          <a:bodyPr/>
          <a:lstStyle/>
          <a:p>
            <a:r>
              <a:rPr lang="ja-JP" altLang="en-US" dirty="0" smtClean="0"/>
              <a:t>適切な分割の条件</a:t>
            </a:r>
            <a:endParaRPr kumimoji="1" lang="ja-JP" altLang="en-US" dirty="0"/>
          </a:p>
        </p:txBody>
      </p:sp>
      <p:sp>
        <p:nvSpPr>
          <p:cNvPr id="4" name="スライド番号プレースホルダー 3"/>
          <p:cNvSpPr>
            <a:spLocks noGrp="1"/>
          </p:cNvSpPr>
          <p:nvPr>
            <p:ph type="sldNum" sz="quarter" idx="12"/>
          </p:nvPr>
        </p:nvSpPr>
        <p:spPr/>
        <p:txBody>
          <a:bodyPr/>
          <a:lstStyle/>
          <a:p>
            <a:fld id="{63177B97-C38E-6B49-9829-0ADB86AF5D52}" type="slidenum">
              <a:rPr lang="ja-JP" altLang="en-US" smtClean="0"/>
              <a:pPr/>
              <a:t>11</a:t>
            </a:fld>
            <a:endParaRPr lang="ja-JP" altLang="en-US"/>
          </a:p>
        </p:txBody>
      </p:sp>
    </p:spTree>
    <p:extLst>
      <p:ext uri="{BB962C8B-B14F-4D97-AF65-F5344CB8AC3E}">
        <p14:creationId xmlns:p14="http://schemas.microsoft.com/office/powerpoint/2010/main" val="381085480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条件を満たさない分割の例</a:t>
            </a:r>
            <a:endParaRPr lang="ja-JP" altLang="en-US" dirty="0">
              <a:solidFill>
                <a:srgbClr val="FF0000"/>
              </a:solidFill>
            </a:endParaRPr>
          </a:p>
        </p:txBody>
      </p:sp>
      <p:sp>
        <p:nvSpPr>
          <p:cNvPr id="4" name="スライド番号プレースホルダ 3"/>
          <p:cNvSpPr>
            <a:spLocks noGrp="1"/>
          </p:cNvSpPr>
          <p:nvPr>
            <p:ph type="sldNum" sz="quarter" idx="12"/>
          </p:nvPr>
        </p:nvSpPr>
        <p:spPr/>
        <p:txBody>
          <a:bodyPr/>
          <a:lstStyle/>
          <a:p>
            <a:fld id="{63177B97-C38E-6B49-9829-0ADB86AF5D52}" type="slidenum">
              <a:rPr lang="ja-JP" altLang="en-US" smtClean="0"/>
              <a:pPr/>
              <a:t>12</a:t>
            </a:fld>
            <a:endParaRPr lang="ja-JP" altLang="en-US"/>
          </a:p>
        </p:txBody>
      </p:sp>
      <p:sp>
        <p:nvSpPr>
          <p:cNvPr id="6" name="正方形/長方形 5"/>
          <p:cNvSpPr/>
          <p:nvPr/>
        </p:nvSpPr>
        <p:spPr>
          <a:xfrm>
            <a:off x="318499" y="1600201"/>
            <a:ext cx="3955550" cy="4343400"/>
          </a:xfrm>
          <a:prstGeom prst="rect">
            <a:avLst/>
          </a:prstGeom>
          <a:solidFill>
            <a:srgbClr val="FFFF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dirty="0"/>
          </a:p>
        </p:txBody>
      </p:sp>
      <p:sp>
        <p:nvSpPr>
          <p:cNvPr id="7" name="テキスト ボックス 6"/>
          <p:cNvSpPr txBox="1"/>
          <p:nvPr/>
        </p:nvSpPr>
        <p:spPr>
          <a:xfrm>
            <a:off x="549275" y="1600201"/>
            <a:ext cx="3724774" cy="4585871"/>
          </a:xfrm>
          <a:prstGeom prst="rect">
            <a:avLst/>
          </a:prstGeom>
          <a:noFill/>
        </p:spPr>
        <p:txBody>
          <a:bodyPr wrap="square" rtlCol="0">
            <a:spAutoFit/>
          </a:bodyPr>
          <a:lstStyle/>
          <a:p>
            <a:r>
              <a:rPr lang="en-US" altLang="ja-JP" sz="2400" dirty="0" smtClean="0"/>
              <a:t>void </a:t>
            </a:r>
            <a:r>
              <a:rPr lang="en-US" altLang="ja-JP" sz="2400" dirty="0" err="1" smtClean="0"/>
              <a:t>initTriangle</a:t>
            </a:r>
            <a:r>
              <a:rPr lang="en-US" altLang="ja-JP" sz="2400" dirty="0" smtClean="0"/>
              <a:t>(</a:t>
            </a:r>
            <a:r>
              <a:rPr lang="en-US" altLang="ja-JP" sz="2400" dirty="0" err="1" smtClean="0"/>
              <a:t>int</a:t>
            </a:r>
            <a:r>
              <a:rPr lang="en-US" altLang="ja-JP" sz="2400" dirty="0" smtClean="0"/>
              <a:t> x) {</a:t>
            </a:r>
          </a:p>
          <a:p>
            <a:r>
              <a:rPr lang="ja-JP" altLang="en-US" sz="2400" dirty="0" smtClean="0"/>
              <a:t>　．．．</a:t>
            </a:r>
            <a:endParaRPr lang="en-US" altLang="ja-JP" sz="2400" dirty="0" smtClean="0"/>
          </a:p>
          <a:p>
            <a:r>
              <a:rPr lang="en-US" altLang="ja-JP" sz="2400" dirty="0" smtClean="0"/>
              <a:t>  </a:t>
            </a:r>
            <a:r>
              <a:rPr lang="en-US" altLang="ja-JP" sz="2400" dirty="0" err="1" smtClean="0"/>
              <a:t>if(z</a:t>
            </a:r>
            <a:r>
              <a:rPr lang="en-US" altLang="ja-JP" sz="2400" dirty="0" smtClean="0"/>
              <a:t> &gt; 0) {</a:t>
            </a:r>
          </a:p>
          <a:p>
            <a:r>
              <a:rPr lang="en-US" altLang="ja-JP" sz="2400" dirty="0" smtClean="0">
                <a:solidFill>
                  <a:srgbClr val="FF0000"/>
                </a:solidFill>
              </a:rPr>
              <a:t>    </a:t>
            </a:r>
            <a:r>
              <a:rPr lang="en-US" altLang="ja-JP" sz="2400" dirty="0" smtClean="0"/>
              <a:t>s = </a:t>
            </a:r>
            <a:r>
              <a:rPr lang="en-US" altLang="ja-JP" sz="2400" dirty="0" err="1" smtClean="0">
                <a:solidFill>
                  <a:srgbClr val="FF0000"/>
                </a:solidFill>
              </a:rPr>
              <a:t>getArea</a:t>
            </a:r>
            <a:r>
              <a:rPr lang="en-US" altLang="ja-JP" sz="2400" dirty="0" smtClean="0">
                <a:solidFill>
                  <a:srgbClr val="FF0000"/>
                </a:solidFill>
              </a:rPr>
              <a:t>()</a:t>
            </a:r>
            <a:r>
              <a:rPr lang="en-US" altLang="ja-JP" sz="2400" dirty="0" smtClean="0"/>
              <a:t>;</a:t>
            </a:r>
          </a:p>
          <a:p>
            <a:r>
              <a:rPr lang="en-US" altLang="ja-JP" sz="2400" dirty="0" smtClean="0"/>
              <a:t>    t = </a:t>
            </a:r>
            <a:r>
              <a:rPr lang="en-US" altLang="ja-JP" sz="2400" dirty="0" smtClean="0">
                <a:solidFill>
                  <a:srgbClr val="FF0000"/>
                </a:solidFill>
              </a:rPr>
              <a:t>s *</a:t>
            </a:r>
            <a:r>
              <a:rPr lang="en-US" altLang="ja-JP" sz="2400" dirty="0" smtClean="0"/>
              <a:t> </a:t>
            </a:r>
            <a:r>
              <a:rPr lang="en-US" altLang="ja-JP" sz="2400" dirty="0" err="1" smtClean="0"/>
              <a:t>getRate</a:t>
            </a:r>
            <a:r>
              <a:rPr lang="en-US" altLang="ja-JP" sz="2400" dirty="0" smtClean="0"/>
              <a:t>();</a:t>
            </a:r>
          </a:p>
          <a:p>
            <a:r>
              <a:rPr lang="en-US" altLang="ja-JP" sz="2400" dirty="0" smtClean="0"/>
              <a:t>    result = calc(s, t);</a:t>
            </a:r>
          </a:p>
          <a:p>
            <a:r>
              <a:rPr lang="en-US" altLang="ja-JP" sz="2400" dirty="0" smtClean="0"/>
              <a:t>    </a:t>
            </a:r>
            <a:r>
              <a:rPr lang="en-US" altLang="ja-JP" sz="2400" dirty="0" err="1" smtClean="0"/>
              <a:t>print(result</a:t>
            </a:r>
            <a:r>
              <a:rPr lang="en-US" altLang="ja-JP" sz="2400" dirty="0" smtClean="0"/>
              <a:t>);</a:t>
            </a:r>
          </a:p>
          <a:p>
            <a:r>
              <a:rPr kumimoji="1" lang="en-US" altLang="ja-JP" sz="2400" dirty="0" smtClean="0"/>
              <a:t>  }</a:t>
            </a:r>
          </a:p>
          <a:p>
            <a:r>
              <a:rPr kumimoji="1" lang="en-US" altLang="ja-JP" sz="2400" dirty="0" smtClean="0"/>
              <a:t>  draw();</a:t>
            </a:r>
          </a:p>
          <a:p>
            <a:r>
              <a:rPr lang="ja-JP" altLang="en-US" sz="2400" dirty="0" smtClean="0"/>
              <a:t>　．．．</a:t>
            </a:r>
            <a:endParaRPr lang="en-US" altLang="ja-JP" sz="2400" dirty="0" smtClean="0"/>
          </a:p>
          <a:p>
            <a:r>
              <a:rPr kumimoji="1" lang="en-US" altLang="ja-JP" sz="2400" dirty="0" smtClean="0"/>
              <a:t>}</a:t>
            </a:r>
            <a:endParaRPr lang="en-US" altLang="ja-JP" sz="2400" dirty="0"/>
          </a:p>
          <a:p>
            <a:endParaRPr kumimoji="1" lang="en-US" altLang="ja-JP" sz="2400" dirty="0" smtClean="0"/>
          </a:p>
        </p:txBody>
      </p:sp>
      <p:sp>
        <p:nvSpPr>
          <p:cNvPr id="8" name="正方形/長方形 7"/>
          <p:cNvSpPr/>
          <p:nvPr/>
        </p:nvSpPr>
        <p:spPr>
          <a:xfrm>
            <a:off x="4725117" y="1600201"/>
            <a:ext cx="4163389" cy="4343400"/>
          </a:xfrm>
          <a:prstGeom prst="rect">
            <a:avLst/>
          </a:prstGeom>
          <a:solidFill>
            <a:srgbClr val="FFFF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dirty="0"/>
          </a:p>
        </p:txBody>
      </p:sp>
      <p:sp>
        <p:nvSpPr>
          <p:cNvPr id="9" name="テキスト ボックス 8"/>
          <p:cNvSpPr txBox="1"/>
          <p:nvPr/>
        </p:nvSpPr>
        <p:spPr>
          <a:xfrm>
            <a:off x="4883336" y="1600201"/>
            <a:ext cx="3776222" cy="4524315"/>
          </a:xfrm>
          <a:prstGeom prst="rect">
            <a:avLst/>
          </a:prstGeom>
          <a:noFill/>
          <a:ln>
            <a:noFill/>
          </a:ln>
        </p:spPr>
        <p:txBody>
          <a:bodyPr wrap="square" rtlCol="0">
            <a:spAutoFit/>
          </a:bodyPr>
          <a:lstStyle/>
          <a:p>
            <a:r>
              <a:rPr kumimoji="1" lang="en-US" altLang="ja-JP" sz="2400" dirty="0" smtClean="0"/>
              <a:t>void</a:t>
            </a:r>
            <a:r>
              <a:rPr lang="en-US" altLang="ja-JP" sz="2400" dirty="0" smtClean="0"/>
              <a:t> </a:t>
            </a:r>
            <a:r>
              <a:rPr lang="en-US" altLang="ja-JP" sz="2400" dirty="0" err="1" smtClean="0"/>
              <a:t>initRectangle</a:t>
            </a:r>
            <a:r>
              <a:rPr lang="en-US" altLang="ja-JP" sz="2400" dirty="0" smtClean="0"/>
              <a:t> (</a:t>
            </a:r>
            <a:r>
              <a:rPr lang="en-US" altLang="ja-JP" sz="2400" dirty="0" err="1" smtClean="0"/>
              <a:t>int</a:t>
            </a:r>
            <a:r>
              <a:rPr lang="en-US" altLang="ja-JP" sz="2400" dirty="0" smtClean="0"/>
              <a:t> x) {</a:t>
            </a:r>
          </a:p>
          <a:p>
            <a:r>
              <a:rPr lang="ja-JP" altLang="en-US" sz="2400" dirty="0" smtClean="0"/>
              <a:t>　．．．</a:t>
            </a:r>
            <a:endParaRPr lang="en-US" altLang="ja-JP" sz="2400" dirty="0" smtClean="0"/>
          </a:p>
          <a:p>
            <a:r>
              <a:rPr lang="en-US" altLang="ja-JP" sz="2400" dirty="0" smtClean="0"/>
              <a:t>  </a:t>
            </a:r>
            <a:r>
              <a:rPr lang="en-US" altLang="ja-JP" sz="2400" dirty="0" err="1" smtClean="0"/>
              <a:t>if(z</a:t>
            </a:r>
            <a:r>
              <a:rPr lang="en-US" altLang="ja-JP" sz="2400" dirty="0" smtClean="0"/>
              <a:t> &gt; 0) {</a:t>
            </a:r>
          </a:p>
          <a:p>
            <a:r>
              <a:rPr lang="en-US" altLang="ja-JP" sz="2400" dirty="0" smtClean="0">
                <a:solidFill>
                  <a:srgbClr val="FF0000"/>
                </a:solidFill>
              </a:rPr>
              <a:t>    </a:t>
            </a:r>
            <a:r>
              <a:rPr lang="en-US" altLang="ja-JP" sz="2400" dirty="0" smtClean="0"/>
              <a:t>s = </a:t>
            </a:r>
            <a:r>
              <a:rPr lang="en-US" altLang="ja-JP" sz="2400" dirty="0" err="1" smtClean="0">
                <a:solidFill>
                  <a:srgbClr val="FF0000"/>
                </a:solidFill>
              </a:rPr>
              <a:t>getBase</a:t>
            </a:r>
            <a:r>
              <a:rPr lang="en-US" altLang="ja-JP" sz="2400" dirty="0" smtClean="0">
                <a:solidFill>
                  <a:srgbClr val="FF0000"/>
                </a:solidFill>
              </a:rPr>
              <a:t>()</a:t>
            </a:r>
            <a:r>
              <a:rPr lang="en-US" altLang="ja-JP" sz="2400" dirty="0" smtClean="0"/>
              <a:t>;</a:t>
            </a:r>
          </a:p>
          <a:p>
            <a:r>
              <a:rPr lang="en-US" altLang="ja-JP" sz="2400" dirty="0" smtClean="0"/>
              <a:t>    t = </a:t>
            </a:r>
            <a:r>
              <a:rPr lang="en-US" altLang="ja-JP" sz="2400" dirty="0" err="1" smtClean="0"/>
              <a:t>getRate</a:t>
            </a:r>
            <a:r>
              <a:rPr lang="en-US" altLang="ja-JP" sz="2400" dirty="0" smtClean="0"/>
              <a:t>();</a:t>
            </a:r>
          </a:p>
          <a:p>
            <a:r>
              <a:rPr lang="en-US" altLang="ja-JP" sz="2400" dirty="0" smtClean="0">
                <a:solidFill>
                  <a:srgbClr val="FF0000"/>
                </a:solidFill>
              </a:rPr>
              <a:t>    </a:t>
            </a:r>
            <a:r>
              <a:rPr lang="en-US" altLang="ja-JP" sz="2400" dirty="0" smtClean="0"/>
              <a:t>result = calc(s, t);</a:t>
            </a:r>
          </a:p>
          <a:p>
            <a:r>
              <a:rPr lang="en-US" altLang="ja-JP" sz="2400" dirty="0" smtClean="0"/>
              <a:t>    </a:t>
            </a:r>
            <a:r>
              <a:rPr lang="en-US" altLang="ja-JP" sz="2400" dirty="0" err="1" smtClean="0"/>
              <a:t>print(result</a:t>
            </a:r>
            <a:r>
              <a:rPr lang="en-US" altLang="ja-JP" sz="2400" dirty="0" smtClean="0"/>
              <a:t>);</a:t>
            </a:r>
          </a:p>
          <a:p>
            <a:r>
              <a:rPr kumimoji="1" lang="en-US" altLang="ja-JP" sz="2400" dirty="0" smtClean="0"/>
              <a:t>  }</a:t>
            </a:r>
          </a:p>
          <a:p>
            <a:r>
              <a:rPr lang="en-US" altLang="ja-JP" sz="2400" dirty="0" smtClean="0"/>
              <a:t>  draw();</a:t>
            </a:r>
          </a:p>
          <a:p>
            <a:r>
              <a:rPr kumimoji="1" lang="en-US" altLang="ja-JP" sz="2400" dirty="0" smtClean="0"/>
              <a:t>  </a:t>
            </a:r>
            <a:r>
              <a:rPr lang="ja-JP" altLang="en-US" sz="2400" dirty="0" smtClean="0"/>
              <a:t>．．．</a:t>
            </a:r>
            <a:endParaRPr kumimoji="1" lang="en-US" altLang="ja-JP" sz="2400" dirty="0" smtClean="0"/>
          </a:p>
          <a:p>
            <a:r>
              <a:rPr kumimoji="1" lang="en-US" altLang="ja-JP" sz="2400" dirty="0" smtClean="0"/>
              <a:t>}</a:t>
            </a:r>
          </a:p>
          <a:p>
            <a:endParaRPr kumimoji="1" lang="ja-JP" altLang="en-US" sz="2400" dirty="0"/>
          </a:p>
        </p:txBody>
      </p:sp>
      <p:sp>
        <p:nvSpPr>
          <p:cNvPr id="10" name="正方形/長方形 9"/>
          <p:cNvSpPr/>
          <p:nvPr/>
        </p:nvSpPr>
        <p:spPr>
          <a:xfrm>
            <a:off x="764771" y="2709950"/>
            <a:ext cx="2876204" cy="764770"/>
          </a:xfrm>
          <a:prstGeom prst="rect">
            <a:avLst/>
          </a:prstGeom>
          <a:noFill/>
          <a:ln w="28575">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dirty="0">
              <a:solidFill>
                <a:srgbClr val="FF0000"/>
              </a:solidFill>
            </a:endParaRPr>
          </a:p>
        </p:txBody>
      </p:sp>
      <p:sp>
        <p:nvSpPr>
          <p:cNvPr id="11" name="正方形/長方形 10"/>
          <p:cNvSpPr/>
          <p:nvPr/>
        </p:nvSpPr>
        <p:spPr>
          <a:xfrm>
            <a:off x="5087856" y="2709950"/>
            <a:ext cx="3355571" cy="764770"/>
          </a:xfrm>
          <a:prstGeom prst="rect">
            <a:avLst/>
          </a:prstGeom>
          <a:noFill/>
          <a:ln w="28575">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dirty="0">
              <a:solidFill>
                <a:srgbClr val="FF0000"/>
              </a:solidFill>
            </a:endParaRPr>
          </a:p>
        </p:txBody>
      </p:sp>
      <p:sp>
        <p:nvSpPr>
          <p:cNvPr id="16" name="正方形/長方形 15"/>
          <p:cNvSpPr/>
          <p:nvPr/>
        </p:nvSpPr>
        <p:spPr>
          <a:xfrm>
            <a:off x="549275" y="2330141"/>
            <a:ext cx="3580934" cy="2702234"/>
          </a:xfrm>
          <a:prstGeom prst="rect">
            <a:avLst/>
          </a:prstGeom>
          <a:noFill/>
          <a:ln w="28575">
            <a:solidFill>
              <a:schemeClr val="accent5">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7" name="正方形/長方形 16"/>
          <p:cNvSpPr/>
          <p:nvPr/>
        </p:nvSpPr>
        <p:spPr>
          <a:xfrm>
            <a:off x="4815329" y="2367913"/>
            <a:ext cx="3776222" cy="2664462"/>
          </a:xfrm>
          <a:prstGeom prst="rect">
            <a:avLst/>
          </a:prstGeom>
          <a:noFill/>
          <a:ln w="28575">
            <a:solidFill>
              <a:schemeClr val="accent5">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grpSp>
        <p:nvGrpSpPr>
          <p:cNvPr id="5" name="グループ化 4"/>
          <p:cNvGrpSpPr/>
          <p:nvPr/>
        </p:nvGrpSpPr>
        <p:grpSpPr>
          <a:xfrm>
            <a:off x="834540" y="5300464"/>
            <a:ext cx="3154243" cy="885608"/>
            <a:chOff x="1426495" y="5343952"/>
            <a:chExt cx="3154243" cy="885608"/>
          </a:xfrm>
        </p:grpSpPr>
        <p:sp>
          <p:nvSpPr>
            <p:cNvPr id="19" name="四角形吹き出し 18"/>
            <p:cNvSpPr/>
            <p:nvPr/>
          </p:nvSpPr>
          <p:spPr>
            <a:xfrm>
              <a:off x="1438527" y="5343952"/>
              <a:ext cx="3142211" cy="885608"/>
            </a:xfrm>
            <a:prstGeom prst="wedgeRectCallout">
              <a:avLst>
                <a:gd name="adj1" fmla="val 75756"/>
                <a:gd name="adj2" fmla="val -103480"/>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8" name="四角形吹き出し 17"/>
            <p:cNvSpPr/>
            <p:nvPr/>
          </p:nvSpPr>
          <p:spPr>
            <a:xfrm>
              <a:off x="1426495" y="5343952"/>
              <a:ext cx="3142211" cy="885608"/>
            </a:xfrm>
            <a:prstGeom prst="wedgeRectCallout">
              <a:avLst>
                <a:gd name="adj1" fmla="val -30431"/>
                <a:gd name="adj2" fmla="val -84508"/>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2000" b="1" dirty="0" smtClean="0">
                  <a:solidFill>
                    <a:schemeClr val="tx1"/>
                  </a:solidFill>
                </a:rPr>
                <a:t>条件</a:t>
              </a:r>
              <a:r>
                <a:rPr lang="en-US" altLang="ja-JP" sz="2000" b="1" dirty="0" smtClean="0">
                  <a:solidFill>
                    <a:schemeClr val="tx1"/>
                  </a:solidFill>
                </a:rPr>
                <a:t>3</a:t>
              </a:r>
              <a:r>
                <a:rPr lang="ja-JP" altLang="en-US" sz="2000" b="1" dirty="0" smtClean="0">
                  <a:solidFill>
                    <a:schemeClr val="tx1"/>
                  </a:solidFill>
                </a:rPr>
                <a:t>を満たさない</a:t>
              </a:r>
              <a:r>
                <a:rPr kumimoji="1" lang="ja-JP" altLang="en-US" sz="2000" b="1" dirty="0" smtClean="0">
                  <a:solidFill>
                    <a:schemeClr val="tx1"/>
                  </a:solidFill>
                </a:rPr>
                <a:t>分割</a:t>
              </a:r>
              <a:endParaRPr kumimoji="1" lang="ja-JP" altLang="en-US" sz="2000" b="1" dirty="0">
                <a:solidFill>
                  <a:schemeClr val="tx1"/>
                </a:solidFill>
              </a:endParaRPr>
            </a:p>
          </p:txBody>
        </p:sp>
      </p:grpSp>
      <p:sp>
        <p:nvSpPr>
          <p:cNvPr id="15" name="四角形吹き出し 14"/>
          <p:cNvSpPr/>
          <p:nvPr/>
        </p:nvSpPr>
        <p:spPr>
          <a:xfrm>
            <a:off x="2559104" y="1444532"/>
            <a:ext cx="3142211" cy="885608"/>
          </a:xfrm>
          <a:prstGeom prst="wedgeRectCallout">
            <a:avLst>
              <a:gd name="adj1" fmla="val 34345"/>
              <a:gd name="adj2" fmla="val 105266"/>
            </a:avLst>
          </a:prstGeom>
          <a:solidFill>
            <a:srgbClr val="FFCCC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3" name="四角形吹き出し 12"/>
          <p:cNvSpPr/>
          <p:nvPr/>
        </p:nvSpPr>
        <p:spPr>
          <a:xfrm>
            <a:off x="2559104" y="1444532"/>
            <a:ext cx="3142211" cy="885608"/>
          </a:xfrm>
          <a:prstGeom prst="wedgeRectCallout">
            <a:avLst>
              <a:gd name="adj1" fmla="val -30416"/>
              <a:gd name="adj2" fmla="val 112353"/>
            </a:avLst>
          </a:prstGeom>
          <a:solidFill>
            <a:srgbClr val="FFCCC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ja-JP" altLang="en-US" sz="2000" b="1" dirty="0" smtClean="0">
                <a:solidFill>
                  <a:schemeClr val="tx1"/>
                </a:solidFill>
              </a:rPr>
              <a:t>差分であるコード片</a:t>
            </a:r>
            <a:endParaRPr kumimoji="1" lang="ja-JP" altLang="en-US" sz="2000" b="1" dirty="0">
              <a:solidFill>
                <a:schemeClr val="tx1"/>
              </a:solidFill>
            </a:endParaRPr>
          </a:p>
        </p:txBody>
      </p:sp>
      <p:sp>
        <p:nvSpPr>
          <p:cNvPr id="3" name="正方形/長方形 2"/>
          <p:cNvSpPr/>
          <p:nvPr/>
        </p:nvSpPr>
        <p:spPr>
          <a:xfrm>
            <a:off x="4130209" y="5844944"/>
            <a:ext cx="4917654" cy="895798"/>
          </a:xfrm>
          <a:prstGeom prst="rect">
            <a:avLst/>
          </a:prstGeom>
          <a:solidFill>
            <a:srgbClr val="FFFF00"/>
          </a:solidFill>
        </p:spPr>
        <p:style>
          <a:lnRef idx="2">
            <a:schemeClr val="accent6"/>
          </a:lnRef>
          <a:fillRef idx="1">
            <a:schemeClr val="lt1"/>
          </a:fillRef>
          <a:effectRef idx="0">
            <a:schemeClr val="accent6"/>
          </a:effectRef>
          <a:fontRef idx="minor">
            <a:schemeClr val="dk1"/>
          </a:fontRef>
        </p:style>
        <p:txBody>
          <a:bodyPr rtlCol="0" anchor="ctr"/>
          <a:lstStyle/>
          <a:p>
            <a:pPr marL="0" lvl="2" algn="ctr"/>
            <a:endParaRPr lang="en-US" altLang="ja-JP" sz="2400" dirty="0" smtClean="0"/>
          </a:p>
          <a:p>
            <a:pPr marL="0" lvl="2" algn="ctr"/>
            <a:r>
              <a:rPr lang="ja-JP" altLang="en-US" sz="2400" dirty="0" smtClean="0"/>
              <a:t>条件</a:t>
            </a:r>
            <a:r>
              <a:rPr lang="en-US" altLang="ja-JP" sz="2400" dirty="0" smtClean="0"/>
              <a:t>3: </a:t>
            </a:r>
            <a:r>
              <a:rPr lang="ja-JP" altLang="en-US" sz="2400" dirty="0"/>
              <a:t>利用者</a:t>
            </a:r>
            <a:r>
              <a:rPr lang="ja-JP" altLang="en-US" sz="2400" dirty="0" smtClean="0"/>
              <a:t>から</a:t>
            </a:r>
            <a:r>
              <a:rPr lang="ja-JP" altLang="en-US" sz="2400" dirty="0"/>
              <a:t>見たとき</a:t>
            </a:r>
            <a:r>
              <a:rPr lang="ja-JP" altLang="en-US" sz="2400" dirty="0" smtClean="0"/>
              <a:t>に抽出</a:t>
            </a:r>
            <a:endParaRPr lang="en-US" altLang="ja-JP" sz="2400" dirty="0" smtClean="0"/>
          </a:p>
          <a:p>
            <a:pPr marL="0" lvl="2" algn="ctr"/>
            <a:r>
              <a:rPr lang="ja-JP" altLang="en-US" sz="2400" dirty="0" smtClean="0"/>
              <a:t>メソッドが意味的</a:t>
            </a:r>
            <a:r>
              <a:rPr lang="ja-JP" altLang="en-US" sz="2400" dirty="0"/>
              <a:t>なまとまりを</a:t>
            </a:r>
            <a:r>
              <a:rPr lang="ja-JP" altLang="en-US" sz="2400" dirty="0" smtClean="0"/>
              <a:t>持つ</a:t>
            </a:r>
            <a:endParaRPr lang="en-US" altLang="ja-JP" sz="2400" dirty="0"/>
          </a:p>
          <a:p>
            <a:pPr algn="ctr"/>
            <a:endParaRPr kumimoji="1" lang="ja-JP" alt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条件を満たす分割の例</a:t>
            </a:r>
            <a:endParaRPr lang="ja-JP" altLang="en-US" dirty="0">
              <a:solidFill>
                <a:srgbClr val="FF0000"/>
              </a:solidFill>
            </a:endParaRPr>
          </a:p>
        </p:txBody>
      </p:sp>
      <p:sp>
        <p:nvSpPr>
          <p:cNvPr id="4" name="スライド番号プレースホルダ 3"/>
          <p:cNvSpPr>
            <a:spLocks noGrp="1"/>
          </p:cNvSpPr>
          <p:nvPr>
            <p:ph type="sldNum" sz="quarter" idx="12"/>
          </p:nvPr>
        </p:nvSpPr>
        <p:spPr/>
        <p:txBody>
          <a:bodyPr/>
          <a:lstStyle/>
          <a:p>
            <a:fld id="{63177B97-C38E-6B49-9829-0ADB86AF5D52}" type="slidenum">
              <a:rPr lang="ja-JP" altLang="en-US" smtClean="0"/>
              <a:pPr/>
              <a:t>13</a:t>
            </a:fld>
            <a:endParaRPr lang="ja-JP" altLang="en-US"/>
          </a:p>
        </p:txBody>
      </p:sp>
      <p:sp>
        <p:nvSpPr>
          <p:cNvPr id="6" name="正方形/長方形 5"/>
          <p:cNvSpPr/>
          <p:nvPr/>
        </p:nvSpPr>
        <p:spPr>
          <a:xfrm>
            <a:off x="318499" y="1600201"/>
            <a:ext cx="3955550" cy="4343400"/>
          </a:xfrm>
          <a:prstGeom prst="rect">
            <a:avLst/>
          </a:prstGeom>
          <a:solidFill>
            <a:srgbClr val="FFFF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dirty="0"/>
          </a:p>
        </p:txBody>
      </p:sp>
      <p:sp>
        <p:nvSpPr>
          <p:cNvPr id="7" name="テキスト ボックス 6"/>
          <p:cNvSpPr txBox="1"/>
          <p:nvPr/>
        </p:nvSpPr>
        <p:spPr>
          <a:xfrm>
            <a:off x="549275" y="1600201"/>
            <a:ext cx="3724774" cy="4524315"/>
          </a:xfrm>
          <a:prstGeom prst="rect">
            <a:avLst/>
          </a:prstGeom>
          <a:noFill/>
        </p:spPr>
        <p:txBody>
          <a:bodyPr wrap="square" rtlCol="0">
            <a:spAutoFit/>
          </a:bodyPr>
          <a:lstStyle/>
          <a:p>
            <a:r>
              <a:rPr lang="en-US" altLang="ja-JP" sz="2400" dirty="0" smtClean="0"/>
              <a:t>void </a:t>
            </a:r>
            <a:r>
              <a:rPr lang="en-US" altLang="ja-JP" sz="2400" dirty="0" err="1" smtClean="0"/>
              <a:t>initTriangle</a:t>
            </a:r>
            <a:r>
              <a:rPr lang="en-US" altLang="ja-JP" sz="2400" dirty="0" smtClean="0"/>
              <a:t>(</a:t>
            </a:r>
            <a:r>
              <a:rPr lang="en-US" altLang="ja-JP" sz="2400" dirty="0" err="1" smtClean="0"/>
              <a:t>int</a:t>
            </a:r>
            <a:r>
              <a:rPr lang="en-US" altLang="ja-JP" sz="2400" dirty="0" smtClean="0"/>
              <a:t> x) {</a:t>
            </a:r>
          </a:p>
          <a:p>
            <a:r>
              <a:rPr lang="ja-JP" altLang="en-US" sz="2400" dirty="0" smtClean="0"/>
              <a:t>　</a:t>
            </a:r>
            <a:r>
              <a:rPr lang="ja-JP" altLang="en-US" sz="2400" dirty="0" err="1" smtClean="0"/>
              <a:t>．．．</a:t>
            </a:r>
            <a:endParaRPr lang="en-US" altLang="ja-JP" sz="2400" dirty="0" smtClean="0"/>
          </a:p>
          <a:p>
            <a:r>
              <a:rPr lang="en-US" altLang="ja-JP" sz="2400" dirty="0" smtClean="0"/>
              <a:t>  if(z &gt; 0) {</a:t>
            </a:r>
          </a:p>
          <a:p>
            <a:r>
              <a:rPr lang="en-US" altLang="ja-JP" sz="2400" dirty="0" smtClean="0">
                <a:solidFill>
                  <a:srgbClr val="FF0000"/>
                </a:solidFill>
              </a:rPr>
              <a:t>    </a:t>
            </a:r>
            <a:r>
              <a:rPr lang="en-US" altLang="ja-JP" sz="2400" dirty="0" smtClean="0"/>
              <a:t>s = </a:t>
            </a:r>
            <a:r>
              <a:rPr lang="en-US" altLang="ja-JP" sz="2400" dirty="0" err="1" smtClean="0">
                <a:solidFill>
                  <a:srgbClr val="FF0000"/>
                </a:solidFill>
              </a:rPr>
              <a:t>getArea</a:t>
            </a:r>
            <a:r>
              <a:rPr lang="en-US" altLang="ja-JP" sz="2400" dirty="0" smtClean="0">
                <a:solidFill>
                  <a:srgbClr val="FF0000"/>
                </a:solidFill>
              </a:rPr>
              <a:t>()</a:t>
            </a:r>
            <a:r>
              <a:rPr lang="en-US" altLang="ja-JP" sz="2400" dirty="0" smtClean="0"/>
              <a:t>;</a:t>
            </a:r>
          </a:p>
          <a:p>
            <a:r>
              <a:rPr lang="en-US" altLang="ja-JP" sz="2400" dirty="0" smtClean="0"/>
              <a:t>    t = </a:t>
            </a:r>
            <a:r>
              <a:rPr lang="en-US" altLang="ja-JP" sz="2400" dirty="0" smtClean="0">
                <a:solidFill>
                  <a:srgbClr val="FF0000"/>
                </a:solidFill>
              </a:rPr>
              <a:t>s * </a:t>
            </a:r>
            <a:r>
              <a:rPr lang="en-US" altLang="ja-JP" sz="2400" dirty="0" err="1" smtClean="0"/>
              <a:t>getRate</a:t>
            </a:r>
            <a:r>
              <a:rPr lang="en-US" altLang="ja-JP" sz="2400" dirty="0" smtClean="0"/>
              <a:t>();</a:t>
            </a:r>
          </a:p>
          <a:p>
            <a:r>
              <a:rPr lang="en-US" altLang="ja-JP" sz="2400" dirty="0" smtClean="0"/>
              <a:t>    result = calc(s, t);</a:t>
            </a:r>
          </a:p>
          <a:p>
            <a:r>
              <a:rPr lang="en-US" altLang="ja-JP" sz="2400" dirty="0" smtClean="0"/>
              <a:t>    print(result);</a:t>
            </a:r>
          </a:p>
          <a:p>
            <a:r>
              <a:rPr lang="en-US" altLang="ja-JP" sz="2400" dirty="0" smtClean="0"/>
              <a:t>  }</a:t>
            </a:r>
          </a:p>
          <a:p>
            <a:r>
              <a:rPr lang="en-US" altLang="ja-JP" sz="2400" dirty="0" smtClean="0"/>
              <a:t>  draw();</a:t>
            </a:r>
          </a:p>
          <a:p>
            <a:r>
              <a:rPr lang="ja-JP" altLang="en-US" sz="2400" dirty="0" smtClean="0"/>
              <a:t>　</a:t>
            </a:r>
            <a:r>
              <a:rPr lang="ja-JP" altLang="en-US" sz="2400" dirty="0" err="1" smtClean="0"/>
              <a:t>．．．</a:t>
            </a:r>
            <a:endParaRPr lang="en-US" altLang="ja-JP" sz="2400" dirty="0" smtClean="0"/>
          </a:p>
          <a:p>
            <a:r>
              <a:rPr lang="en-US" altLang="ja-JP" sz="2400" dirty="0" smtClean="0"/>
              <a:t>}</a:t>
            </a:r>
          </a:p>
          <a:p>
            <a:endParaRPr kumimoji="1" lang="en-US" altLang="ja-JP" sz="2400" dirty="0" smtClean="0"/>
          </a:p>
        </p:txBody>
      </p:sp>
      <p:sp>
        <p:nvSpPr>
          <p:cNvPr id="8" name="正方形/長方形 7"/>
          <p:cNvSpPr/>
          <p:nvPr/>
        </p:nvSpPr>
        <p:spPr>
          <a:xfrm>
            <a:off x="4725117" y="1600201"/>
            <a:ext cx="4163389" cy="4343400"/>
          </a:xfrm>
          <a:prstGeom prst="rect">
            <a:avLst/>
          </a:prstGeom>
          <a:solidFill>
            <a:srgbClr val="FFFF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dirty="0"/>
          </a:p>
        </p:txBody>
      </p:sp>
      <p:sp>
        <p:nvSpPr>
          <p:cNvPr id="9" name="テキスト ボックス 8"/>
          <p:cNvSpPr txBox="1"/>
          <p:nvPr/>
        </p:nvSpPr>
        <p:spPr>
          <a:xfrm>
            <a:off x="4883336" y="1600201"/>
            <a:ext cx="3776222" cy="4524315"/>
          </a:xfrm>
          <a:prstGeom prst="rect">
            <a:avLst/>
          </a:prstGeom>
          <a:noFill/>
          <a:ln>
            <a:noFill/>
          </a:ln>
        </p:spPr>
        <p:txBody>
          <a:bodyPr wrap="square" rtlCol="0">
            <a:spAutoFit/>
          </a:bodyPr>
          <a:lstStyle/>
          <a:p>
            <a:r>
              <a:rPr lang="en-US" altLang="ja-JP" sz="2400" dirty="0" smtClean="0"/>
              <a:t>void </a:t>
            </a:r>
            <a:r>
              <a:rPr lang="en-US" altLang="ja-JP" sz="2400" dirty="0" err="1" smtClean="0"/>
              <a:t>initRectangle</a:t>
            </a:r>
            <a:r>
              <a:rPr lang="en-US" altLang="ja-JP" sz="2400" dirty="0" smtClean="0"/>
              <a:t> (</a:t>
            </a:r>
            <a:r>
              <a:rPr lang="en-US" altLang="ja-JP" sz="2400" dirty="0" err="1" smtClean="0"/>
              <a:t>int</a:t>
            </a:r>
            <a:r>
              <a:rPr lang="en-US" altLang="ja-JP" sz="2400" dirty="0" smtClean="0"/>
              <a:t> x) {</a:t>
            </a:r>
          </a:p>
          <a:p>
            <a:r>
              <a:rPr lang="ja-JP" altLang="en-US" sz="2400" dirty="0" smtClean="0"/>
              <a:t>　</a:t>
            </a:r>
            <a:r>
              <a:rPr lang="ja-JP" altLang="en-US" sz="2400" dirty="0" err="1" smtClean="0"/>
              <a:t>．．．</a:t>
            </a:r>
            <a:endParaRPr lang="en-US" altLang="ja-JP" sz="2400" dirty="0" smtClean="0"/>
          </a:p>
          <a:p>
            <a:r>
              <a:rPr lang="en-US" altLang="ja-JP" sz="2400" dirty="0" smtClean="0"/>
              <a:t>  if(z &gt; 0) {</a:t>
            </a:r>
          </a:p>
          <a:p>
            <a:r>
              <a:rPr lang="en-US" altLang="ja-JP" sz="2400" dirty="0" smtClean="0">
                <a:solidFill>
                  <a:srgbClr val="FF0000"/>
                </a:solidFill>
              </a:rPr>
              <a:t>    </a:t>
            </a:r>
            <a:r>
              <a:rPr lang="en-US" altLang="ja-JP" sz="2400" dirty="0" smtClean="0"/>
              <a:t>s = </a:t>
            </a:r>
            <a:r>
              <a:rPr lang="en-US" altLang="ja-JP" sz="2400" dirty="0" err="1" smtClean="0">
                <a:solidFill>
                  <a:srgbClr val="FF0000"/>
                </a:solidFill>
              </a:rPr>
              <a:t>getBase</a:t>
            </a:r>
            <a:r>
              <a:rPr lang="en-US" altLang="ja-JP" sz="2400" dirty="0" smtClean="0">
                <a:solidFill>
                  <a:srgbClr val="FF0000"/>
                </a:solidFill>
              </a:rPr>
              <a:t>()</a:t>
            </a:r>
            <a:r>
              <a:rPr lang="en-US" altLang="ja-JP" sz="2400" dirty="0" smtClean="0"/>
              <a:t>;</a:t>
            </a:r>
          </a:p>
          <a:p>
            <a:r>
              <a:rPr lang="en-US" altLang="ja-JP" sz="2400" dirty="0" smtClean="0"/>
              <a:t>    t = </a:t>
            </a:r>
            <a:r>
              <a:rPr lang="en-US" altLang="ja-JP" sz="2400" dirty="0" err="1" smtClean="0"/>
              <a:t>getRate</a:t>
            </a:r>
            <a:r>
              <a:rPr lang="en-US" altLang="ja-JP" sz="2400" dirty="0" smtClean="0"/>
              <a:t>();</a:t>
            </a:r>
          </a:p>
          <a:p>
            <a:r>
              <a:rPr lang="en-US" altLang="ja-JP" sz="2400" dirty="0" smtClean="0">
                <a:solidFill>
                  <a:srgbClr val="FF0000"/>
                </a:solidFill>
              </a:rPr>
              <a:t>    </a:t>
            </a:r>
            <a:r>
              <a:rPr lang="en-US" altLang="ja-JP" sz="2400" dirty="0" smtClean="0"/>
              <a:t>result = calc(s, t);</a:t>
            </a:r>
          </a:p>
          <a:p>
            <a:r>
              <a:rPr lang="en-US" altLang="ja-JP" sz="2400" dirty="0" smtClean="0"/>
              <a:t>    print(result);</a:t>
            </a:r>
          </a:p>
          <a:p>
            <a:r>
              <a:rPr lang="en-US" altLang="ja-JP" sz="2400" dirty="0" smtClean="0"/>
              <a:t>  }</a:t>
            </a:r>
          </a:p>
          <a:p>
            <a:r>
              <a:rPr lang="en-US" altLang="ja-JP" sz="2400" dirty="0" smtClean="0"/>
              <a:t>  draw();</a:t>
            </a:r>
          </a:p>
          <a:p>
            <a:r>
              <a:rPr lang="en-US" altLang="ja-JP" sz="2400" dirty="0" smtClean="0"/>
              <a:t>  </a:t>
            </a:r>
            <a:r>
              <a:rPr lang="ja-JP" altLang="en-US" sz="2400" dirty="0" err="1" smtClean="0"/>
              <a:t>．．．</a:t>
            </a:r>
            <a:endParaRPr lang="en-US" altLang="ja-JP" sz="2400" dirty="0" smtClean="0"/>
          </a:p>
          <a:p>
            <a:r>
              <a:rPr lang="en-US" altLang="ja-JP" sz="2400" dirty="0" smtClean="0"/>
              <a:t>}</a:t>
            </a:r>
          </a:p>
          <a:p>
            <a:endParaRPr kumimoji="1" lang="ja-JP" altLang="en-US" sz="2400" dirty="0"/>
          </a:p>
        </p:txBody>
      </p:sp>
      <p:sp>
        <p:nvSpPr>
          <p:cNvPr id="10" name="正方形/長方形 9"/>
          <p:cNvSpPr/>
          <p:nvPr/>
        </p:nvSpPr>
        <p:spPr>
          <a:xfrm>
            <a:off x="764771" y="2709950"/>
            <a:ext cx="2876204" cy="764770"/>
          </a:xfrm>
          <a:prstGeom prst="rect">
            <a:avLst/>
          </a:prstGeom>
          <a:noFill/>
          <a:ln w="28575">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dirty="0">
              <a:solidFill>
                <a:srgbClr val="FF0000"/>
              </a:solidFill>
            </a:endParaRPr>
          </a:p>
        </p:txBody>
      </p:sp>
      <p:sp>
        <p:nvSpPr>
          <p:cNvPr id="11" name="正方形/長方形 10"/>
          <p:cNvSpPr/>
          <p:nvPr/>
        </p:nvSpPr>
        <p:spPr>
          <a:xfrm>
            <a:off x="5087856" y="2709950"/>
            <a:ext cx="3355571" cy="764770"/>
          </a:xfrm>
          <a:prstGeom prst="rect">
            <a:avLst/>
          </a:prstGeom>
          <a:noFill/>
          <a:ln w="28575">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dirty="0">
              <a:solidFill>
                <a:srgbClr val="FF0000"/>
              </a:solidFill>
            </a:endParaRPr>
          </a:p>
        </p:txBody>
      </p:sp>
      <p:sp>
        <p:nvSpPr>
          <p:cNvPr id="16" name="正方形/長方形 15"/>
          <p:cNvSpPr/>
          <p:nvPr/>
        </p:nvSpPr>
        <p:spPr>
          <a:xfrm>
            <a:off x="549275" y="2330141"/>
            <a:ext cx="3580934" cy="2211038"/>
          </a:xfrm>
          <a:prstGeom prst="rect">
            <a:avLst/>
          </a:prstGeom>
          <a:noFill/>
          <a:ln w="28575">
            <a:solidFill>
              <a:schemeClr val="accent5">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7" name="正方形/長方形 16"/>
          <p:cNvSpPr/>
          <p:nvPr/>
        </p:nvSpPr>
        <p:spPr>
          <a:xfrm>
            <a:off x="4815329" y="2367913"/>
            <a:ext cx="3776222" cy="2173266"/>
          </a:xfrm>
          <a:prstGeom prst="rect">
            <a:avLst/>
          </a:prstGeom>
          <a:noFill/>
          <a:ln w="28575">
            <a:solidFill>
              <a:schemeClr val="accent5">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grpSp>
        <p:nvGrpSpPr>
          <p:cNvPr id="3" name="グループ化 2"/>
          <p:cNvGrpSpPr/>
          <p:nvPr/>
        </p:nvGrpSpPr>
        <p:grpSpPr>
          <a:xfrm>
            <a:off x="768636" y="5238908"/>
            <a:ext cx="3142211" cy="885608"/>
            <a:chOff x="1340772" y="5238908"/>
            <a:chExt cx="3142211" cy="885608"/>
          </a:xfrm>
        </p:grpSpPr>
        <p:sp>
          <p:nvSpPr>
            <p:cNvPr id="19" name="四角形吹き出し 18"/>
            <p:cNvSpPr/>
            <p:nvPr/>
          </p:nvSpPr>
          <p:spPr>
            <a:xfrm>
              <a:off x="1340772" y="5238908"/>
              <a:ext cx="3142211" cy="885608"/>
            </a:xfrm>
            <a:prstGeom prst="wedgeRectCallout">
              <a:avLst>
                <a:gd name="adj1" fmla="val 81500"/>
                <a:gd name="adj2" fmla="val -131500"/>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8" name="四角形吹き出し 17"/>
            <p:cNvSpPr/>
            <p:nvPr/>
          </p:nvSpPr>
          <p:spPr>
            <a:xfrm>
              <a:off x="1340772" y="5238908"/>
              <a:ext cx="3142211" cy="885608"/>
            </a:xfrm>
            <a:prstGeom prst="wedgeRectCallout">
              <a:avLst>
                <a:gd name="adj1" fmla="val -33005"/>
                <a:gd name="adj2" fmla="val -128341"/>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2000" b="1" dirty="0" smtClean="0">
                  <a:solidFill>
                    <a:schemeClr val="tx1"/>
                  </a:solidFill>
                </a:rPr>
                <a:t>条件</a:t>
              </a:r>
              <a:r>
                <a:rPr lang="en-US" altLang="ja-JP" sz="2000" b="1" dirty="0" smtClean="0">
                  <a:solidFill>
                    <a:schemeClr val="tx1"/>
                  </a:solidFill>
                </a:rPr>
                <a:t>3</a:t>
              </a:r>
              <a:r>
                <a:rPr lang="ja-JP" altLang="en-US" sz="2000" b="1" dirty="0" smtClean="0">
                  <a:solidFill>
                    <a:schemeClr val="tx1"/>
                  </a:solidFill>
                </a:rPr>
                <a:t>を満たす</a:t>
              </a:r>
              <a:r>
                <a:rPr kumimoji="1" lang="ja-JP" altLang="en-US" sz="2000" b="1" dirty="0" smtClean="0">
                  <a:solidFill>
                    <a:schemeClr val="tx1"/>
                  </a:solidFill>
                </a:rPr>
                <a:t>分割</a:t>
              </a:r>
              <a:endParaRPr kumimoji="1" lang="ja-JP" altLang="en-US" sz="2000" b="1" dirty="0">
                <a:solidFill>
                  <a:schemeClr val="tx1"/>
                </a:solidFill>
              </a:endParaRPr>
            </a:p>
          </p:txBody>
        </p:sp>
      </p:grpSp>
      <p:sp>
        <p:nvSpPr>
          <p:cNvPr id="15" name="四角形吹き出し 14"/>
          <p:cNvSpPr/>
          <p:nvPr/>
        </p:nvSpPr>
        <p:spPr>
          <a:xfrm>
            <a:off x="2559104" y="1444532"/>
            <a:ext cx="3142211" cy="885608"/>
          </a:xfrm>
          <a:prstGeom prst="wedgeRectCallout">
            <a:avLst>
              <a:gd name="adj1" fmla="val 34345"/>
              <a:gd name="adj2" fmla="val 105266"/>
            </a:avLst>
          </a:prstGeom>
          <a:solidFill>
            <a:srgbClr val="FFCCC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3" name="四角形吹き出し 12"/>
          <p:cNvSpPr/>
          <p:nvPr/>
        </p:nvSpPr>
        <p:spPr>
          <a:xfrm>
            <a:off x="2559104" y="1444532"/>
            <a:ext cx="3142211" cy="885608"/>
          </a:xfrm>
          <a:prstGeom prst="wedgeRectCallout">
            <a:avLst>
              <a:gd name="adj1" fmla="val -30416"/>
              <a:gd name="adj2" fmla="val 112353"/>
            </a:avLst>
          </a:prstGeom>
          <a:solidFill>
            <a:srgbClr val="FFCCC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ja-JP" altLang="en-US" sz="2000" b="1" dirty="0" smtClean="0">
                <a:solidFill>
                  <a:schemeClr val="tx1"/>
                </a:solidFill>
              </a:rPr>
              <a:t>差分であるコード片</a:t>
            </a:r>
            <a:endParaRPr kumimoji="1" lang="ja-JP" altLang="en-US" sz="2000" b="1" dirty="0">
              <a:solidFill>
                <a:schemeClr val="tx1"/>
              </a:solidFill>
            </a:endParaRPr>
          </a:p>
        </p:txBody>
      </p:sp>
      <p:sp>
        <p:nvSpPr>
          <p:cNvPr id="21" name="正方形/長方形 20"/>
          <p:cNvSpPr/>
          <p:nvPr/>
        </p:nvSpPr>
        <p:spPr>
          <a:xfrm>
            <a:off x="4130209" y="5844944"/>
            <a:ext cx="4917654" cy="895798"/>
          </a:xfrm>
          <a:prstGeom prst="rect">
            <a:avLst/>
          </a:prstGeom>
          <a:solidFill>
            <a:srgbClr val="FFFF00"/>
          </a:solidFill>
        </p:spPr>
        <p:style>
          <a:lnRef idx="2">
            <a:schemeClr val="accent6"/>
          </a:lnRef>
          <a:fillRef idx="1">
            <a:schemeClr val="lt1"/>
          </a:fillRef>
          <a:effectRef idx="0">
            <a:schemeClr val="accent6"/>
          </a:effectRef>
          <a:fontRef idx="minor">
            <a:schemeClr val="dk1"/>
          </a:fontRef>
        </p:style>
        <p:txBody>
          <a:bodyPr rtlCol="0" anchor="ctr"/>
          <a:lstStyle/>
          <a:p>
            <a:pPr marL="0" lvl="2" algn="ctr"/>
            <a:endParaRPr lang="en-US" altLang="ja-JP" sz="2400" dirty="0" smtClean="0"/>
          </a:p>
          <a:p>
            <a:pPr marL="0" lvl="2" algn="ctr"/>
            <a:r>
              <a:rPr lang="ja-JP" altLang="en-US" sz="2400" dirty="0" smtClean="0"/>
              <a:t>条件</a:t>
            </a:r>
            <a:r>
              <a:rPr lang="en-US" altLang="ja-JP" sz="2400" dirty="0" smtClean="0"/>
              <a:t>3: </a:t>
            </a:r>
            <a:r>
              <a:rPr lang="ja-JP" altLang="en-US" sz="2400" dirty="0"/>
              <a:t>利用者</a:t>
            </a:r>
            <a:r>
              <a:rPr lang="ja-JP" altLang="en-US" sz="2400" dirty="0" smtClean="0"/>
              <a:t>から</a:t>
            </a:r>
            <a:r>
              <a:rPr lang="ja-JP" altLang="en-US" sz="2400" dirty="0"/>
              <a:t>見たとき</a:t>
            </a:r>
            <a:r>
              <a:rPr lang="ja-JP" altLang="en-US" sz="2400" dirty="0" smtClean="0"/>
              <a:t>に抽出</a:t>
            </a:r>
            <a:endParaRPr lang="en-US" altLang="ja-JP" sz="2400" dirty="0" smtClean="0"/>
          </a:p>
          <a:p>
            <a:pPr marL="0" lvl="2" algn="ctr"/>
            <a:r>
              <a:rPr lang="ja-JP" altLang="en-US" sz="2400" dirty="0" smtClean="0"/>
              <a:t>メソッドが意味的</a:t>
            </a:r>
            <a:r>
              <a:rPr lang="ja-JP" altLang="en-US" sz="2400" dirty="0"/>
              <a:t>なまとまりを</a:t>
            </a:r>
            <a:r>
              <a:rPr lang="ja-JP" altLang="en-US" sz="2400" dirty="0" smtClean="0"/>
              <a:t>持つ</a:t>
            </a:r>
            <a:endParaRPr lang="en-US" altLang="ja-JP" sz="2400" dirty="0"/>
          </a:p>
          <a:p>
            <a:pPr algn="ctr"/>
            <a:endParaRPr kumimoji="1" lang="ja-JP" alt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グループ化 8"/>
          <p:cNvGrpSpPr/>
          <p:nvPr/>
        </p:nvGrpSpPr>
        <p:grpSpPr>
          <a:xfrm>
            <a:off x="1011576" y="3248795"/>
            <a:ext cx="7736304" cy="2370222"/>
            <a:chOff x="1118938" y="3537283"/>
            <a:chExt cx="7736304" cy="2370222"/>
          </a:xfrm>
        </p:grpSpPr>
        <p:sp>
          <p:nvSpPr>
            <p:cNvPr id="10" name="角丸四角形 9"/>
            <p:cNvSpPr/>
            <p:nvPr/>
          </p:nvSpPr>
          <p:spPr>
            <a:xfrm>
              <a:off x="1118938" y="3826042"/>
              <a:ext cx="7736304" cy="2081463"/>
            </a:xfrm>
            <a:prstGeom prst="roundRect">
              <a:avLst/>
            </a:prstGeom>
            <a:noFill/>
            <a:ln w="571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p:cNvSpPr/>
            <p:nvPr/>
          </p:nvSpPr>
          <p:spPr>
            <a:xfrm>
              <a:off x="1491915" y="3537283"/>
              <a:ext cx="5450306" cy="57751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sp>
        <p:nvSpPr>
          <p:cNvPr id="2" name="タイトル 1"/>
          <p:cNvSpPr>
            <a:spLocks noGrp="1"/>
          </p:cNvSpPr>
          <p:nvPr>
            <p:ph type="title"/>
          </p:nvPr>
        </p:nvSpPr>
        <p:spPr/>
        <p:txBody>
          <a:bodyPr>
            <a:normAutofit/>
          </a:bodyPr>
          <a:lstStyle/>
          <a:p>
            <a:r>
              <a:rPr lang="ja-JP" altLang="en-US" dirty="0" smtClean="0"/>
              <a:t>既存研究</a:t>
            </a:r>
            <a:endParaRPr lang="ja-JP" altLang="en-US" dirty="0"/>
          </a:p>
        </p:txBody>
      </p:sp>
      <p:sp>
        <p:nvSpPr>
          <p:cNvPr id="3" name="コンテンツ プレースホルダ 2"/>
          <p:cNvSpPr>
            <a:spLocks noGrp="1"/>
          </p:cNvSpPr>
          <p:nvPr>
            <p:ph idx="1"/>
          </p:nvPr>
        </p:nvSpPr>
        <p:spPr>
          <a:xfrm>
            <a:off x="457199" y="1600200"/>
            <a:ext cx="8291513" cy="4336631"/>
          </a:xfrm>
        </p:spPr>
        <p:txBody>
          <a:bodyPr>
            <a:normAutofit fontScale="92500"/>
          </a:bodyPr>
          <a:lstStyle/>
          <a:p>
            <a:r>
              <a:rPr lang="ja-JP" altLang="en-US" dirty="0" smtClean="0"/>
              <a:t>政井らの提案したツール</a:t>
            </a:r>
            <a:r>
              <a:rPr lang="en-US" altLang="ja-JP" dirty="0" smtClean="0"/>
              <a:t>[3]</a:t>
            </a:r>
            <a:r>
              <a:rPr lang="ja-JP" altLang="en-US" dirty="0" smtClean="0"/>
              <a:t>では，</a:t>
            </a:r>
            <a:r>
              <a:rPr lang="en-US" altLang="ja-JP" dirty="0"/>
              <a:t>Template </a:t>
            </a:r>
            <a:r>
              <a:rPr lang="en-US" altLang="ja-JP" dirty="0" smtClean="0"/>
              <a:t>Method</a:t>
            </a:r>
            <a:r>
              <a:rPr lang="ja-JP" altLang="en-US" dirty="0" smtClean="0"/>
              <a:t>の形成のための抽出コード片の候補を挙げる．</a:t>
            </a:r>
            <a:endParaRPr lang="en-US" altLang="ja-JP" dirty="0" smtClean="0"/>
          </a:p>
          <a:p>
            <a:pPr lvl="1"/>
            <a:r>
              <a:rPr lang="ja-JP" altLang="en-US" dirty="0" smtClean="0"/>
              <a:t>分割が満たすべき条件の</a:t>
            </a:r>
            <a:r>
              <a:rPr lang="en-US" altLang="ja-JP" dirty="0" smtClean="0"/>
              <a:t>1, 2</a:t>
            </a:r>
            <a:r>
              <a:rPr lang="ja-JP" altLang="en-US" dirty="0" smtClean="0"/>
              <a:t>を満たす</a:t>
            </a:r>
            <a:endParaRPr lang="en-US" altLang="ja-JP" dirty="0" smtClean="0"/>
          </a:p>
          <a:p>
            <a:pPr marL="457200" lvl="1" indent="0">
              <a:buNone/>
            </a:pPr>
            <a:r>
              <a:rPr lang="ja-JP" altLang="en-US" dirty="0" smtClean="0"/>
              <a:t>　　</a:t>
            </a:r>
            <a:endParaRPr lang="en-US" altLang="ja-JP" dirty="0" smtClean="0"/>
          </a:p>
          <a:p>
            <a:pPr marL="457200" lvl="1" indent="0">
              <a:buNone/>
            </a:pPr>
            <a:r>
              <a:rPr lang="en-US" altLang="ja-JP" sz="3000" dirty="0"/>
              <a:t>	</a:t>
            </a:r>
            <a:r>
              <a:rPr lang="ja-JP" altLang="en-US" sz="3000" dirty="0" smtClean="0"/>
              <a:t>本研究での分割が満たすべき条件</a:t>
            </a:r>
            <a:endParaRPr lang="en-US" altLang="ja-JP" sz="3000" dirty="0" smtClean="0"/>
          </a:p>
          <a:p>
            <a:pPr marL="631825" lvl="2" indent="0">
              <a:buNone/>
            </a:pPr>
            <a:r>
              <a:rPr lang="ja-JP" altLang="en-US" sz="2600" dirty="0" smtClean="0"/>
              <a:t>条件</a:t>
            </a:r>
            <a:r>
              <a:rPr lang="en-US" altLang="ja-JP" sz="2600" dirty="0" smtClean="0"/>
              <a:t>1. </a:t>
            </a:r>
            <a:r>
              <a:rPr lang="ja-JP" altLang="en-US" sz="2600" dirty="0" smtClean="0"/>
              <a:t>各メソッド固有の処理をメソッドとして抽出できる</a:t>
            </a:r>
            <a:endParaRPr lang="en-US" altLang="ja-JP" sz="2600" dirty="0" smtClean="0"/>
          </a:p>
          <a:p>
            <a:pPr marL="631825" lvl="2" indent="0">
              <a:buNone/>
            </a:pPr>
            <a:r>
              <a:rPr lang="ja-JP" altLang="en-US" sz="2600" dirty="0" smtClean="0"/>
              <a:t>条件</a:t>
            </a:r>
            <a:r>
              <a:rPr lang="en-US" altLang="ja-JP" sz="2600" dirty="0" smtClean="0"/>
              <a:t>2. </a:t>
            </a:r>
            <a:r>
              <a:rPr lang="ja-JP" altLang="en-US" sz="2600" dirty="0" smtClean="0"/>
              <a:t>抽出後に類似メソッドであったメソッド対は一致する</a:t>
            </a:r>
            <a:endParaRPr lang="en-US" altLang="ja-JP" sz="2600" dirty="0" smtClean="0"/>
          </a:p>
          <a:p>
            <a:pPr marL="631825" lvl="2" indent="0">
              <a:buNone/>
            </a:pPr>
            <a:r>
              <a:rPr lang="ja-JP" altLang="en-US" sz="2600" dirty="0" smtClean="0">
                <a:solidFill>
                  <a:schemeClr val="bg1">
                    <a:lumMod val="50000"/>
                  </a:schemeClr>
                </a:solidFill>
              </a:rPr>
              <a:t>条件</a:t>
            </a:r>
            <a:r>
              <a:rPr lang="en-US" altLang="ja-JP" sz="2600" dirty="0" smtClean="0">
                <a:solidFill>
                  <a:schemeClr val="bg1">
                    <a:lumMod val="50000"/>
                  </a:schemeClr>
                </a:solidFill>
              </a:rPr>
              <a:t>3. </a:t>
            </a:r>
            <a:r>
              <a:rPr lang="ja-JP" altLang="en-US" sz="2600" dirty="0" smtClean="0">
                <a:solidFill>
                  <a:schemeClr val="bg1">
                    <a:lumMod val="50000"/>
                  </a:schemeClr>
                </a:solidFill>
              </a:rPr>
              <a:t>利用者から</a:t>
            </a:r>
            <a:r>
              <a:rPr lang="ja-JP" altLang="en-US" sz="2600" dirty="0">
                <a:solidFill>
                  <a:schemeClr val="bg1">
                    <a:lumMod val="50000"/>
                  </a:schemeClr>
                </a:solidFill>
              </a:rPr>
              <a:t>見たときに</a:t>
            </a:r>
            <a:r>
              <a:rPr lang="ja-JP" altLang="en-US" sz="2600" dirty="0" smtClean="0">
                <a:solidFill>
                  <a:schemeClr val="bg1">
                    <a:lumMod val="50000"/>
                  </a:schemeClr>
                </a:solidFill>
              </a:rPr>
              <a:t>，抽出メソッドが意味的な</a:t>
            </a:r>
            <a:r>
              <a:rPr lang="en-US" altLang="ja-JP" sz="2600" dirty="0" smtClean="0">
                <a:solidFill>
                  <a:schemeClr val="bg1">
                    <a:lumMod val="50000"/>
                  </a:schemeClr>
                </a:solidFill>
              </a:rPr>
              <a:t/>
            </a:r>
            <a:br>
              <a:rPr lang="en-US" altLang="ja-JP" sz="2600" dirty="0" smtClean="0">
                <a:solidFill>
                  <a:schemeClr val="bg1">
                    <a:lumMod val="50000"/>
                  </a:schemeClr>
                </a:solidFill>
              </a:rPr>
            </a:br>
            <a:r>
              <a:rPr lang="ja-JP" altLang="en-US" sz="2600" dirty="0" smtClean="0">
                <a:solidFill>
                  <a:schemeClr val="bg1">
                    <a:lumMod val="50000"/>
                  </a:schemeClr>
                </a:solidFill>
              </a:rPr>
              <a:t>　　　　　まとまり</a:t>
            </a:r>
            <a:r>
              <a:rPr lang="ja-JP" altLang="en-US" sz="2600" dirty="0">
                <a:solidFill>
                  <a:schemeClr val="bg1">
                    <a:lumMod val="50000"/>
                  </a:schemeClr>
                </a:solidFill>
              </a:rPr>
              <a:t>を</a:t>
            </a:r>
            <a:r>
              <a:rPr lang="ja-JP" altLang="en-US" sz="2600" dirty="0" smtClean="0">
                <a:solidFill>
                  <a:schemeClr val="bg1">
                    <a:lumMod val="50000"/>
                  </a:schemeClr>
                </a:solidFill>
              </a:rPr>
              <a:t>持つ</a:t>
            </a:r>
            <a:endParaRPr lang="en-US" altLang="ja-JP" sz="2600" dirty="0">
              <a:solidFill>
                <a:schemeClr val="bg1">
                  <a:lumMod val="50000"/>
                </a:schemeClr>
              </a:solidFill>
            </a:endParaRPr>
          </a:p>
          <a:p>
            <a:pPr marL="1089025" lvl="2" indent="-457200">
              <a:buFont typeface="+mj-lt"/>
              <a:buAutoNum type="arabicPeriod"/>
            </a:pPr>
            <a:endParaRPr lang="en-US" altLang="ja-JP" dirty="0" smtClean="0"/>
          </a:p>
        </p:txBody>
      </p:sp>
      <p:sp>
        <p:nvSpPr>
          <p:cNvPr id="4" name="スライド番号プレースホルダ 3"/>
          <p:cNvSpPr>
            <a:spLocks noGrp="1"/>
          </p:cNvSpPr>
          <p:nvPr>
            <p:ph type="sldNum" sz="quarter" idx="12"/>
          </p:nvPr>
        </p:nvSpPr>
        <p:spPr/>
        <p:txBody>
          <a:bodyPr/>
          <a:lstStyle/>
          <a:p>
            <a:fld id="{63177B97-C38E-6B49-9829-0ADB86AF5D52}" type="slidenum">
              <a:rPr lang="ja-JP" altLang="en-US" smtClean="0"/>
              <a:pPr/>
              <a:t>14</a:t>
            </a:fld>
            <a:endParaRPr lang="ja-JP" altLang="en-US"/>
          </a:p>
        </p:txBody>
      </p:sp>
      <p:sp>
        <p:nvSpPr>
          <p:cNvPr id="5" name="テキスト ボックス 4"/>
          <p:cNvSpPr txBox="1"/>
          <p:nvPr/>
        </p:nvSpPr>
        <p:spPr>
          <a:xfrm>
            <a:off x="1508969" y="6054538"/>
            <a:ext cx="7124066" cy="646331"/>
          </a:xfrm>
          <a:prstGeom prst="rect">
            <a:avLst/>
          </a:prstGeom>
          <a:noFill/>
        </p:spPr>
        <p:txBody>
          <a:bodyPr wrap="none" rtlCol="0">
            <a:spAutoFit/>
          </a:bodyPr>
          <a:lstStyle/>
          <a:p>
            <a:r>
              <a:rPr kumimoji="1" lang="en-US" altLang="ja-JP" dirty="0" smtClean="0">
                <a:solidFill>
                  <a:schemeClr val="tx1">
                    <a:lumMod val="65000"/>
                    <a:lumOff val="35000"/>
                  </a:schemeClr>
                </a:solidFill>
              </a:rPr>
              <a:t>[3]</a:t>
            </a:r>
            <a:r>
              <a:rPr kumimoji="1" lang="ja-JP" altLang="en-US" dirty="0" smtClean="0">
                <a:solidFill>
                  <a:schemeClr val="tx1">
                    <a:lumMod val="65000"/>
                    <a:lumOff val="35000"/>
                  </a:schemeClr>
                </a:solidFill>
              </a:rPr>
              <a:t>政井ら，</a:t>
            </a:r>
            <a:r>
              <a:rPr kumimoji="1" lang="en-US" altLang="ja-JP" dirty="0" smtClean="0">
                <a:solidFill>
                  <a:schemeClr val="tx1">
                    <a:lumMod val="65000"/>
                    <a:lumOff val="35000"/>
                  </a:schemeClr>
                </a:solidFill>
              </a:rPr>
              <a:t>”</a:t>
            </a:r>
            <a:r>
              <a:rPr kumimoji="1" lang="ja-JP" altLang="en-US" dirty="0" smtClean="0">
                <a:solidFill>
                  <a:schemeClr val="tx1">
                    <a:lumMod val="65000"/>
                    <a:lumOff val="35000"/>
                  </a:schemeClr>
                </a:solidFill>
              </a:rPr>
              <a:t>テンプレートメソッドの形成に基づく類似メソッド集約支援</a:t>
            </a:r>
            <a:r>
              <a:rPr kumimoji="1" lang="en-US" altLang="ja-JP" dirty="0" smtClean="0">
                <a:solidFill>
                  <a:schemeClr val="tx1">
                    <a:lumMod val="65000"/>
                    <a:lumOff val="35000"/>
                  </a:schemeClr>
                </a:solidFill>
              </a:rPr>
              <a:t>”</a:t>
            </a:r>
            <a:r>
              <a:rPr kumimoji="1" lang="ja-JP" altLang="en-US" dirty="0" err="1" smtClean="0">
                <a:solidFill>
                  <a:schemeClr val="tx1">
                    <a:lumMod val="65000"/>
                    <a:lumOff val="35000"/>
                  </a:schemeClr>
                </a:solidFill>
              </a:rPr>
              <a:t>，</a:t>
            </a:r>
            <a:endParaRPr kumimoji="1" lang="en-US" altLang="ja-JP" dirty="0" smtClean="0">
              <a:solidFill>
                <a:schemeClr val="tx1">
                  <a:lumMod val="65000"/>
                  <a:lumOff val="35000"/>
                </a:schemeClr>
              </a:solidFill>
            </a:endParaRPr>
          </a:p>
          <a:p>
            <a:r>
              <a:rPr lang="en-US" altLang="ja-JP" dirty="0" smtClean="0">
                <a:solidFill>
                  <a:schemeClr val="tx1">
                    <a:lumMod val="65000"/>
                    <a:lumOff val="35000"/>
                  </a:schemeClr>
                </a:solidFill>
              </a:rPr>
              <a:t>	</a:t>
            </a:r>
            <a:r>
              <a:rPr kumimoji="1" lang="en-US" altLang="ja-JP" dirty="0" smtClean="0">
                <a:solidFill>
                  <a:schemeClr val="tx1">
                    <a:lumMod val="65000"/>
                    <a:lumOff val="35000"/>
                  </a:schemeClr>
                </a:solidFill>
              </a:rPr>
              <a:t>FOSE2010 pp.125-130</a:t>
            </a:r>
            <a:r>
              <a:rPr kumimoji="1" lang="ja-JP" altLang="en-US" dirty="0" smtClean="0">
                <a:solidFill>
                  <a:schemeClr val="tx1">
                    <a:lumMod val="65000"/>
                    <a:lumOff val="35000"/>
                  </a:schemeClr>
                </a:solidFill>
              </a:rPr>
              <a:t>，</a:t>
            </a:r>
            <a:r>
              <a:rPr lang="en-US" altLang="ja-JP" dirty="0" smtClean="0">
                <a:solidFill>
                  <a:schemeClr val="tx1">
                    <a:lumMod val="65000"/>
                    <a:lumOff val="35000"/>
                  </a:schemeClr>
                </a:solidFill>
              </a:rPr>
              <a:t>2010</a:t>
            </a:r>
            <a:endParaRPr kumimoji="1" lang="ja-JP" altLang="en-US" dirty="0">
              <a:solidFill>
                <a:schemeClr val="tx1">
                  <a:lumMod val="65000"/>
                  <a:lumOff val="35000"/>
                </a:schemeClr>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Users\m-p\Documents\My Dropbox\lab\paper\graduation\ppt\img\tool_example2.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1272924"/>
            <a:ext cx="9144000" cy="5048250"/>
          </a:xfrm>
          <a:prstGeom prst="rect">
            <a:avLst/>
          </a:prstGeom>
          <a:noFill/>
          <a:extLst>
            <a:ext uri="{909E8E84-426E-40DD-AFC4-6F175D3DCCD1}">
              <a14:hiddenFill xmlns:a14="http://schemas.microsoft.com/office/drawing/2010/main">
                <a:solidFill>
                  <a:srgbClr val="FFFFFF"/>
                </a:solidFill>
              </a14:hiddenFill>
            </a:ext>
          </a:extLst>
        </p:spPr>
      </p:pic>
      <p:sp>
        <p:nvSpPr>
          <p:cNvPr id="2" name="タイトル 1"/>
          <p:cNvSpPr>
            <a:spLocks noGrp="1"/>
          </p:cNvSpPr>
          <p:nvPr>
            <p:ph type="title"/>
          </p:nvPr>
        </p:nvSpPr>
        <p:spPr/>
        <p:txBody>
          <a:bodyPr/>
          <a:lstStyle/>
          <a:p>
            <a:r>
              <a:rPr lang="ja-JP" altLang="en-US" dirty="0"/>
              <a:t>政</a:t>
            </a:r>
            <a:r>
              <a:rPr lang="ja-JP" altLang="en-US" dirty="0" smtClean="0"/>
              <a:t>井</a:t>
            </a:r>
            <a:r>
              <a:rPr lang="ja-JP" altLang="en-US" dirty="0"/>
              <a:t>ら</a:t>
            </a:r>
            <a:r>
              <a:rPr lang="ja-JP" altLang="en-US" dirty="0" smtClean="0"/>
              <a:t>のツールの出力例</a:t>
            </a:r>
            <a:r>
              <a:rPr lang="en-US" altLang="ja-JP" dirty="0" smtClean="0"/>
              <a:t>(1/2)</a:t>
            </a:r>
            <a:endParaRPr kumimoji="1" lang="ja-JP" altLang="en-US" dirty="0"/>
          </a:p>
        </p:txBody>
      </p:sp>
      <p:sp>
        <p:nvSpPr>
          <p:cNvPr id="4" name="スライド番号プレースホルダー 3"/>
          <p:cNvSpPr>
            <a:spLocks noGrp="1"/>
          </p:cNvSpPr>
          <p:nvPr>
            <p:ph type="sldNum" sz="quarter" idx="12"/>
          </p:nvPr>
        </p:nvSpPr>
        <p:spPr>
          <a:xfrm>
            <a:off x="7597775" y="6308725"/>
            <a:ext cx="1150938" cy="288925"/>
          </a:xfrm>
        </p:spPr>
        <p:txBody>
          <a:bodyPr/>
          <a:lstStyle/>
          <a:p>
            <a:fld id="{63177B97-C38E-6B49-9829-0ADB86AF5D52}" type="slidenum">
              <a:rPr lang="ja-JP" altLang="en-US" smtClean="0"/>
              <a:pPr/>
              <a:t>15</a:t>
            </a:fld>
            <a:endParaRPr lang="ja-JP" altLang="en-US" dirty="0"/>
          </a:p>
        </p:txBody>
      </p:sp>
      <p:cxnSp>
        <p:nvCxnSpPr>
          <p:cNvPr id="6" name="直線矢印コネクタ 7"/>
          <p:cNvCxnSpPr>
            <a:cxnSpLocks noChangeShapeType="1"/>
          </p:cNvCxnSpPr>
          <p:nvPr/>
        </p:nvCxnSpPr>
        <p:spPr bwMode="auto">
          <a:xfrm>
            <a:off x="3784674" y="1749004"/>
            <a:ext cx="1015926" cy="0"/>
          </a:xfrm>
          <a:prstGeom prst="straightConnector1">
            <a:avLst/>
          </a:prstGeom>
          <a:noFill/>
          <a:ln w="63500" algn="ctr">
            <a:solidFill>
              <a:srgbClr val="FF9900"/>
            </a:solidFill>
            <a:round/>
            <a:headEnd type="arrow" w="med" len="med"/>
            <a:tailEnd type="arrow" w="med" len="med"/>
          </a:ln>
        </p:spPr>
      </p:cxnSp>
      <p:cxnSp>
        <p:nvCxnSpPr>
          <p:cNvPr id="9" name="直線矢印コネクタ 7"/>
          <p:cNvCxnSpPr>
            <a:cxnSpLocks noChangeShapeType="1"/>
          </p:cNvCxnSpPr>
          <p:nvPr/>
        </p:nvCxnSpPr>
        <p:spPr bwMode="auto">
          <a:xfrm flipV="1">
            <a:off x="3352910" y="2634916"/>
            <a:ext cx="1295289" cy="108699"/>
          </a:xfrm>
          <a:prstGeom prst="straightConnector1">
            <a:avLst/>
          </a:prstGeom>
          <a:noFill/>
          <a:ln w="63500" algn="ctr">
            <a:solidFill>
              <a:srgbClr val="FF9900"/>
            </a:solidFill>
            <a:round/>
            <a:headEnd type="arrow" w="med" len="med"/>
            <a:tailEnd type="arrow" w="med" len="med"/>
          </a:ln>
        </p:spPr>
      </p:cxnSp>
      <p:cxnSp>
        <p:nvCxnSpPr>
          <p:cNvPr id="11" name="直線矢印コネクタ 7"/>
          <p:cNvCxnSpPr>
            <a:cxnSpLocks noChangeShapeType="1"/>
          </p:cNvCxnSpPr>
          <p:nvPr/>
        </p:nvCxnSpPr>
        <p:spPr bwMode="auto">
          <a:xfrm flipV="1">
            <a:off x="3429110" y="3513305"/>
            <a:ext cx="1142890" cy="254668"/>
          </a:xfrm>
          <a:prstGeom prst="straightConnector1">
            <a:avLst/>
          </a:prstGeom>
          <a:noFill/>
          <a:ln w="63500" algn="ctr">
            <a:solidFill>
              <a:srgbClr val="FF9900"/>
            </a:solidFill>
            <a:round/>
            <a:headEnd type="arrow" w="med" len="med"/>
            <a:tailEnd type="arrow" w="med" len="med"/>
          </a:ln>
        </p:spPr>
      </p:cxnSp>
      <p:sp>
        <p:nvSpPr>
          <p:cNvPr id="3" name="角丸四角形 2"/>
          <p:cNvSpPr/>
          <p:nvPr/>
        </p:nvSpPr>
        <p:spPr>
          <a:xfrm>
            <a:off x="6238206" y="5438274"/>
            <a:ext cx="2719137" cy="1275347"/>
          </a:xfrm>
          <a:prstGeom prst="roundRect">
            <a:avLst/>
          </a:prstGeom>
          <a:solidFill>
            <a:schemeClr val="accent1"/>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smtClean="0">
                <a:solidFill>
                  <a:schemeClr val="tx1"/>
                </a:solidFill>
              </a:rPr>
              <a:t>同じメソッド名で</a:t>
            </a:r>
            <a:endParaRPr kumimoji="1" lang="en-US" altLang="ja-JP" sz="2000" b="1" dirty="0" smtClean="0">
              <a:solidFill>
                <a:schemeClr val="tx1"/>
              </a:solidFill>
            </a:endParaRPr>
          </a:p>
          <a:p>
            <a:pPr algn="ctr"/>
            <a:r>
              <a:rPr lang="ja-JP" altLang="en-US" sz="2000" b="1" dirty="0" smtClean="0">
                <a:solidFill>
                  <a:schemeClr val="tx1"/>
                </a:solidFill>
              </a:rPr>
              <a:t>子クラスに抽出される</a:t>
            </a:r>
            <a:endParaRPr kumimoji="1" lang="ja-JP" altLang="en-US" sz="2000" b="1" dirty="0">
              <a:solidFill>
                <a:schemeClr val="tx1"/>
              </a:solidFill>
            </a:endParaRPr>
          </a:p>
        </p:txBody>
      </p:sp>
      <p:sp>
        <p:nvSpPr>
          <p:cNvPr id="7" name="角丸四角形吹き出し 6"/>
          <p:cNvSpPr/>
          <p:nvPr/>
        </p:nvSpPr>
        <p:spPr>
          <a:xfrm>
            <a:off x="2141621" y="4656220"/>
            <a:ext cx="1858933" cy="950495"/>
          </a:xfrm>
          <a:prstGeom prst="wedgeRoundRectCallout">
            <a:avLst>
              <a:gd name="adj1" fmla="val 48420"/>
              <a:gd name="adj2" fmla="val -132437"/>
              <a:gd name="adj3" fmla="val 16667"/>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tx1"/>
                </a:solidFill>
              </a:rPr>
              <a:t>抽出するコード片の対応関係</a:t>
            </a:r>
            <a:endParaRPr kumimoji="1" lang="ja-JP" altLang="en-US" b="1" dirty="0">
              <a:solidFill>
                <a:schemeClr val="tx1"/>
              </a:solidFill>
            </a:endParaRPr>
          </a:p>
        </p:txBody>
      </p:sp>
    </p:spTree>
    <p:extLst>
      <p:ext uri="{BB962C8B-B14F-4D97-AF65-F5344CB8AC3E}">
        <p14:creationId xmlns:p14="http://schemas.microsoft.com/office/powerpoint/2010/main" val="43643941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政井らのツールの</a:t>
            </a:r>
            <a:r>
              <a:rPr lang="ja-JP" altLang="en-US" dirty="0" smtClean="0"/>
              <a:t>出力例</a:t>
            </a:r>
            <a:r>
              <a:rPr lang="en-US" altLang="ja-JP" dirty="0" smtClean="0"/>
              <a:t>(2/2)</a:t>
            </a:r>
            <a:endParaRPr kumimoji="1" lang="ja-JP" altLang="en-US" dirty="0"/>
          </a:p>
        </p:txBody>
      </p:sp>
      <p:sp>
        <p:nvSpPr>
          <p:cNvPr id="4" name="スライド番号プレースホルダー 3"/>
          <p:cNvSpPr>
            <a:spLocks noGrp="1"/>
          </p:cNvSpPr>
          <p:nvPr>
            <p:ph type="sldNum" sz="quarter" idx="12"/>
          </p:nvPr>
        </p:nvSpPr>
        <p:spPr/>
        <p:txBody>
          <a:bodyPr/>
          <a:lstStyle/>
          <a:p>
            <a:fld id="{63177B97-C38E-6B49-9829-0ADB86AF5D52}" type="slidenum">
              <a:rPr lang="ja-JP" altLang="en-US" smtClean="0"/>
              <a:pPr/>
              <a:t>16</a:t>
            </a:fld>
            <a:endParaRPr lang="ja-JP" altLang="en-US"/>
          </a:p>
        </p:txBody>
      </p:sp>
      <p:pic>
        <p:nvPicPr>
          <p:cNvPr id="6147" name="Picture 3" descr="C:\Users\m-p\Documents\My Dropbox\lab\paper\graduation\ppt\img\tool_example3.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1260475"/>
            <a:ext cx="9144001" cy="5048250"/>
          </a:xfrm>
          <a:prstGeom prst="rect">
            <a:avLst/>
          </a:prstGeom>
          <a:noFill/>
          <a:extLst>
            <a:ext uri="{909E8E84-426E-40DD-AFC4-6F175D3DCCD1}">
              <a14:hiddenFill xmlns:a14="http://schemas.microsoft.com/office/drawing/2010/main">
                <a:solidFill>
                  <a:srgbClr val="FFFFFF"/>
                </a:solidFill>
              </a14:hiddenFill>
            </a:ext>
          </a:extLst>
        </p:spPr>
      </p:pic>
      <p:sp>
        <p:nvSpPr>
          <p:cNvPr id="3" name="左中かっこ 2"/>
          <p:cNvSpPr/>
          <p:nvPr/>
        </p:nvSpPr>
        <p:spPr>
          <a:xfrm>
            <a:off x="4024400" y="3104147"/>
            <a:ext cx="511509" cy="2743200"/>
          </a:xfrm>
          <a:prstGeom prst="leftBrace">
            <a:avLst>
              <a:gd name="adj1" fmla="val 51470"/>
              <a:gd name="adj2" fmla="val 49561"/>
            </a:avLst>
          </a:prstGeom>
          <a:ln w="76200">
            <a:solidFill>
              <a:schemeClr val="tx1"/>
            </a:solidFill>
          </a:ln>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dirty="0"/>
          </a:p>
        </p:txBody>
      </p:sp>
      <p:sp>
        <p:nvSpPr>
          <p:cNvPr id="7" name="角丸四角形 6"/>
          <p:cNvSpPr/>
          <p:nvPr/>
        </p:nvSpPr>
        <p:spPr>
          <a:xfrm>
            <a:off x="1184943" y="3838073"/>
            <a:ext cx="2719137" cy="1275347"/>
          </a:xfrm>
          <a:prstGeom prst="roundRect">
            <a:avLst/>
          </a:prstGeom>
          <a:solidFill>
            <a:schemeClr val="accent1"/>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smtClean="0">
                <a:solidFill>
                  <a:schemeClr val="tx1"/>
                </a:solidFill>
              </a:rPr>
              <a:t>抽出範囲が</a:t>
            </a:r>
            <a:endParaRPr kumimoji="1" lang="en-US" altLang="ja-JP" sz="2000" b="1" dirty="0" smtClean="0">
              <a:solidFill>
                <a:schemeClr val="tx1"/>
              </a:solidFill>
            </a:endParaRPr>
          </a:p>
          <a:p>
            <a:pPr algn="ctr"/>
            <a:r>
              <a:rPr lang="ja-JP" altLang="en-US" sz="2000" b="1" dirty="0" smtClean="0">
                <a:solidFill>
                  <a:schemeClr val="tx1"/>
                </a:solidFill>
              </a:rPr>
              <a:t>複数の処理を含む</a:t>
            </a:r>
            <a:endParaRPr kumimoji="1" lang="ja-JP" altLang="en-US" sz="2000" b="1" dirty="0">
              <a:solidFill>
                <a:schemeClr val="tx1"/>
              </a:solidFill>
            </a:endParaRPr>
          </a:p>
        </p:txBody>
      </p:sp>
      <p:sp>
        <p:nvSpPr>
          <p:cNvPr id="5" name="円形吹き出し 4"/>
          <p:cNvSpPr/>
          <p:nvPr/>
        </p:nvSpPr>
        <p:spPr>
          <a:xfrm>
            <a:off x="7004303" y="2157984"/>
            <a:ext cx="1984421" cy="946163"/>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ysClr val="windowText" lastClr="000000"/>
                </a:solidFill>
              </a:rPr>
              <a:t>図形の</a:t>
            </a:r>
            <a:r>
              <a:rPr lang="ja-JP" altLang="en-US" b="1" dirty="0" smtClean="0">
                <a:solidFill>
                  <a:sysClr val="windowText" lastClr="000000"/>
                </a:solidFill>
              </a:rPr>
              <a:t>塗りつぶし処理</a:t>
            </a:r>
            <a:endParaRPr kumimoji="1" lang="ja-JP" altLang="en-US" b="1" dirty="0">
              <a:solidFill>
                <a:sysClr val="windowText" lastClr="000000"/>
              </a:solidFill>
            </a:endParaRPr>
          </a:p>
        </p:txBody>
      </p:sp>
      <p:sp>
        <p:nvSpPr>
          <p:cNvPr id="8" name="円形吹き出し 7"/>
          <p:cNvSpPr/>
          <p:nvPr/>
        </p:nvSpPr>
        <p:spPr>
          <a:xfrm>
            <a:off x="6865323" y="5374265"/>
            <a:ext cx="1984421" cy="946163"/>
          </a:xfrm>
          <a:prstGeom prst="wedgeEllipseCallout">
            <a:avLst>
              <a:gd name="adj1" fmla="val -45177"/>
              <a:gd name="adj2" fmla="val -5967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sysClr val="windowText" lastClr="000000"/>
                </a:solidFill>
              </a:rPr>
              <a:t>画像の取得処理</a:t>
            </a:r>
            <a:endParaRPr kumimoji="1" lang="ja-JP" altLang="en-US" b="1" dirty="0">
              <a:solidFill>
                <a:sysClr val="windowText" lastClr="000000"/>
              </a:solidFill>
            </a:endParaRPr>
          </a:p>
        </p:txBody>
      </p:sp>
    </p:spTree>
    <p:extLst>
      <p:ext uri="{BB962C8B-B14F-4D97-AF65-F5344CB8AC3E}">
        <p14:creationId xmlns:p14="http://schemas.microsoft.com/office/powerpoint/2010/main" val="170064661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既存研究の問題点</a:t>
            </a:r>
            <a:endParaRPr kumimoji="1" lang="ja-JP" altLang="en-US" dirty="0"/>
          </a:p>
        </p:txBody>
      </p:sp>
      <p:sp>
        <p:nvSpPr>
          <p:cNvPr id="3" name="コンテンツ プレースホルダー 2"/>
          <p:cNvSpPr>
            <a:spLocks noGrp="1"/>
          </p:cNvSpPr>
          <p:nvPr>
            <p:ph idx="1"/>
          </p:nvPr>
        </p:nvSpPr>
        <p:spPr/>
        <p:txBody>
          <a:bodyPr/>
          <a:lstStyle/>
          <a:p>
            <a:r>
              <a:rPr lang="ja-JP" altLang="en-US" dirty="0"/>
              <a:t>政</a:t>
            </a:r>
            <a:r>
              <a:rPr lang="ja-JP" altLang="en-US" dirty="0" smtClean="0"/>
              <a:t>井らのツールでは，差分から抽出範囲を広げ，抽出可能と判定された順番に候補をすべて挙げる．</a:t>
            </a:r>
            <a:endParaRPr lang="en-US" altLang="ja-JP" dirty="0" smtClean="0"/>
          </a:p>
          <a:p>
            <a:pPr marL="0" indent="0">
              <a:buNone/>
            </a:pPr>
            <a:r>
              <a:rPr lang="ja-JP" altLang="en-US" dirty="0"/>
              <a:t>　</a:t>
            </a:r>
            <a:r>
              <a:rPr lang="ja-JP" altLang="en-US" dirty="0" smtClean="0"/>
              <a:t>→ 提示</a:t>
            </a:r>
            <a:r>
              <a:rPr lang="ja-JP" altLang="en-US" dirty="0"/>
              <a:t>される候補の順序に意味を</a:t>
            </a:r>
            <a:r>
              <a:rPr lang="ja-JP" altLang="en-US" dirty="0" smtClean="0"/>
              <a:t>持たない．</a:t>
            </a:r>
            <a:endParaRPr lang="en-US" altLang="ja-JP" dirty="0"/>
          </a:p>
          <a:p>
            <a:pPr lvl="1"/>
            <a:r>
              <a:rPr lang="ja-JP" altLang="en-US" dirty="0"/>
              <a:t>利用者にとって有用な候補を見つけること</a:t>
            </a:r>
            <a:r>
              <a:rPr lang="ja-JP" altLang="en-US" dirty="0" smtClean="0"/>
              <a:t>が</a:t>
            </a:r>
            <a:r>
              <a:rPr lang="ja-JP" altLang="en-US" dirty="0"/>
              <a:t>困難</a:t>
            </a:r>
            <a:endParaRPr lang="en-US" altLang="ja-JP" dirty="0"/>
          </a:p>
          <a:p>
            <a:pPr lvl="1"/>
            <a:r>
              <a:rPr lang="ja-JP" altLang="en-US" dirty="0"/>
              <a:t>候補数</a:t>
            </a:r>
            <a:r>
              <a:rPr lang="ja-JP" altLang="en-US" dirty="0" smtClean="0"/>
              <a:t>が膨大な数になることもある</a:t>
            </a:r>
            <a:endParaRPr lang="en-US" altLang="ja-JP" dirty="0" smtClean="0"/>
          </a:p>
          <a:p>
            <a:pPr lvl="2"/>
            <a:r>
              <a:rPr lang="ja-JP" altLang="en-US" dirty="0" smtClean="0"/>
              <a:t>例</a:t>
            </a:r>
            <a:r>
              <a:rPr lang="en-US" altLang="ja-JP" dirty="0" smtClean="0"/>
              <a:t>: 10</a:t>
            </a:r>
            <a:r>
              <a:rPr lang="ja-JP" altLang="en-US" dirty="0" smtClean="0"/>
              <a:t>万</a:t>
            </a:r>
            <a:r>
              <a:rPr lang="ja-JP" altLang="en-US" dirty="0"/>
              <a:t>候補</a:t>
            </a:r>
            <a:endParaRPr lang="en-US" altLang="ja-JP" dirty="0"/>
          </a:p>
          <a:p>
            <a:endParaRPr kumimoji="1" lang="ja-JP" altLang="en-US" dirty="0"/>
          </a:p>
        </p:txBody>
      </p:sp>
      <p:sp>
        <p:nvSpPr>
          <p:cNvPr id="4" name="スライド番号プレースホルダー 3"/>
          <p:cNvSpPr>
            <a:spLocks noGrp="1"/>
          </p:cNvSpPr>
          <p:nvPr>
            <p:ph type="sldNum" sz="quarter" idx="12"/>
          </p:nvPr>
        </p:nvSpPr>
        <p:spPr/>
        <p:txBody>
          <a:bodyPr/>
          <a:lstStyle/>
          <a:p>
            <a:fld id="{63177B97-C38E-6B49-9829-0ADB86AF5D52}" type="slidenum">
              <a:rPr lang="ja-JP" altLang="en-US" smtClean="0"/>
              <a:pPr/>
              <a:t>17</a:t>
            </a:fld>
            <a:endParaRPr lang="ja-JP" altLang="en-US"/>
          </a:p>
        </p:txBody>
      </p:sp>
    </p:spTree>
    <p:extLst>
      <p:ext uri="{BB962C8B-B14F-4D97-AF65-F5344CB8AC3E}">
        <p14:creationId xmlns:p14="http://schemas.microsoft.com/office/powerpoint/2010/main" val="55843964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グループ化 5"/>
          <p:cNvGrpSpPr/>
          <p:nvPr/>
        </p:nvGrpSpPr>
        <p:grpSpPr>
          <a:xfrm>
            <a:off x="956637" y="3751132"/>
            <a:ext cx="7809329" cy="2370222"/>
            <a:chOff x="1118938" y="3537283"/>
            <a:chExt cx="7736304" cy="2370222"/>
          </a:xfrm>
        </p:grpSpPr>
        <p:sp>
          <p:nvSpPr>
            <p:cNvPr id="7" name="角丸四角形 6"/>
            <p:cNvSpPr/>
            <p:nvPr/>
          </p:nvSpPr>
          <p:spPr>
            <a:xfrm>
              <a:off x="1118938" y="3826042"/>
              <a:ext cx="7736304" cy="2081463"/>
            </a:xfrm>
            <a:prstGeom prst="roundRect">
              <a:avLst/>
            </a:prstGeom>
            <a:noFill/>
            <a:ln w="571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正方形/長方形 7"/>
            <p:cNvSpPr/>
            <p:nvPr/>
          </p:nvSpPr>
          <p:spPr>
            <a:xfrm>
              <a:off x="1491915" y="3537283"/>
              <a:ext cx="5450306" cy="57751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sp>
        <p:nvSpPr>
          <p:cNvPr id="2" name="タイトル 1"/>
          <p:cNvSpPr>
            <a:spLocks noGrp="1"/>
          </p:cNvSpPr>
          <p:nvPr>
            <p:ph type="title"/>
          </p:nvPr>
        </p:nvSpPr>
        <p:spPr/>
        <p:txBody>
          <a:bodyPr/>
          <a:lstStyle/>
          <a:p>
            <a:r>
              <a:rPr lang="ja-JP" altLang="en-US" dirty="0"/>
              <a:t>研究</a:t>
            </a:r>
            <a:r>
              <a:rPr lang="ja-JP" altLang="en-US" dirty="0" smtClean="0"/>
              <a:t>目的</a:t>
            </a:r>
            <a:endParaRPr lang="ja-JP" altLang="en-US" dirty="0"/>
          </a:p>
        </p:txBody>
      </p:sp>
      <p:sp>
        <p:nvSpPr>
          <p:cNvPr id="3" name="コンテンツ プレースホルダ 2"/>
          <p:cNvSpPr>
            <a:spLocks noGrp="1"/>
          </p:cNvSpPr>
          <p:nvPr>
            <p:ph idx="1"/>
          </p:nvPr>
        </p:nvSpPr>
        <p:spPr>
          <a:xfrm>
            <a:off x="457199" y="1600200"/>
            <a:ext cx="8291513" cy="4525963"/>
          </a:xfrm>
        </p:spPr>
        <p:txBody>
          <a:bodyPr/>
          <a:lstStyle/>
          <a:p>
            <a:r>
              <a:rPr lang="en-US" altLang="ja-JP" dirty="0"/>
              <a:t>Template Method</a:t>
            </a:r>
            <a:r>
              <a:rPr lang="ja-JP" altLang="en-US" dirty="0"/>
              <a:t>の形成</a:t>
            </a:r>
            <a:r>
              <a:rPr lang="ja-JP" altLang="en-US" dirty="0" smtClean="0"/>
              <a:t>の抽出コード片の候補を</a:t>
            </a:r>
            <a:r>
              <a:rPr lang="ja-JP" altLang="en-US" b="1" dirty="0" smtClean="0">
                <a:solidFill>
                  <a:srgbClr val="0070C0"/>
                </a:solidFill>
              </a:rPr>
              <a:t>優れた候補</a:t>
            </a:r>
            <a:r>
              <a:rPr lang="ja-JP" altLang="en-US" dirty="0" smtClean="0"/>
              <a:t>から利用者に提示する．</a:t>
            </a:r>
            <a:endParaRPr lang="en-US" altLang="ja-JP" dirty="0" smtClean="0"/>
          </a:p>
          <a:p>
            <a:pPr lvl="1"/>
            <a:r>
              <a:rPr lang="ja-JP" altLang="en-US" dirty="0" smtClean="0"/>
              <a:t>優れた候補とは分割が満たすべき条件のすべてを満たすもの</a:t>
            </a:r>
            <a:endParaRPr lang="en-US" altLang="ja-JP" dirty="0" smtClean="0"/>
          </a:p>
          <a:p>
            <a:pPr marL="457200" lvl="1" indent="0">
              <a:buNone/>
            </a:pPr>
            <a:r>
              <a:rPr lang="ja-JP" altLang="en-US" dirty="0" smtClean="0"/>
              <a:t>　</a:t>
            </a:r>
            <a:r>
              <a:rPr lang="ja-JP" altLang="en-US" dirty="0"/>
              <a:t> </a:t>
            </a:r>
            <a:r>
              <a:rPr lang="ja-JP" altLang="en-US" dirty="0" smtClean="0"/>
              <a:t> </a:t>
            </a:r>
            <a:endParaRPr lang="en-US" altLang="ja-JP" dirty="0" smtClean="0"/>
          </a:p>
          <a:p>
            <a:pPr marL="457200" lvl="1" indent="0">
              <a:buNone/>
            </a:pPr>
            <a:r>
              <a:rPr lang="en-US" altLang="ja-JP" sz="2800" dirty="0"/>
              <a:t>	</a:t>
            </a:r>
            <a:r>
              <a:rPr lang="ja-JP" altLang="en-US" sz="2800" dirty="0" smtClean="0"/>
              <a:t>本研究</a:t>
            </a:r>
            <a:r>
              <a:rPr lang="ja-JP" altLang="en-US" sz="2800" dirty="0"/>
              <a:t>で</a:t>
            </a:r>
            <a:r>
              <a:rPr lang="ja-JP" altLang="en-US" sz="2800" dirty="0" smtClean="0"/>
              <a:t>の分割が満たすべき条件</a:t>
            </a:r>
            <a:endParaRPr lang="en-US" altLang="ja-JP" sz="2800" dirty="0" smtClean="0"/>
          </a:p>
          <a:p>
            <a:pPr marL="631825" lvl="2" indent="0">
              <a:buNone/>
            </a:pPr>
            <a:r>
              <a:rPr lang="ja-JP" altLang="en-US" sz="2400" dirty="0" smtClean="0"/>
              <a:t>条件</a:t>
            </a:r>
            <a:r>
              <a:rPr lang="en-US" altLang="ja-JP" sz="2400" dirty="0" smtClean="0"/>
              <a:t>1. </a:t>
            </a:r>
            <a:r>
              <a:rPr lang="ja-JP" altLang="en-US" sz="2400" dirty="0" smtClean="0"/>
              <a:t>各メソッド</a:t>
            </a:r>
            <a:r>
              <a:rPr lang="ja-JP" altLang="en-US" sz="2400" dirty="0"/>
              <a:t>固有の処理をメソッドとして</a:t>
            </a:r>
            <a:r>
              <a:rPr lang="ja-JP" altLang="en-US" sz="2400" dirty="0" smtClean="0"/>
              <a:t>抽出できる</a:t>
            </a:r>
            <a:endParaRPr lang="en-US" altLang="ja-JP" sz="2400" dirty="0"/>
          </a:p>
          <a:p>
            <a:pPr marL="631825" lvl="2" indent="0">
              <a:buNone/>
            </a:pPr>
            <a:r>
              <a:rPr lang="ja-JP" altLang="en-US" sz="2400" dirty="0" smtClean="0"/>
              <a:t>条件</a:t>
            </a:r>
            <a:r>
              <a:rPr lang="en-US" altLang="ja-JP" sz="2400" dirty="0" smtClean="0"/>
              <a:t>2. </a:t>
            </a:r>
            <a:r>
              <a:rPr lang="ja-JP" altLang="en-US" sz="2400" dirty="0" smtClean="0"/>
              <a:t>抽出後に類似メソッドで</a:t>
            </a:r>
            <a:r>
              <a:rPr lang="ja-JP" altLang="en-US" sz="2400" dirty="0"/>
              <a:t>あったメソッド対</a:t>
            </a:r>
            <a:r>
              <a:rPr lang="ja-JP" altLang="en-US" sz="2400" dirty="0" smtClean="0"/>
              <a:t>は一致する</a:t>
            </a:r>
            <a:endParaRPr lang="en-US" altLang="ja-JP" sz="2400" dirty="0" smtClean="0"/>
          </a:p>
          <a:p>
            <a:pPr marL="631825" lvl="2" indent="0">
              <a:buNone/>
            </a:pPr>
            <a:r>
              <a:rPr lang="ja-JP" altLang="en-US" sz="2400" dirty="0" smtClean="0">
                <a:solidFill>
                  <a:srgbClr val="FF0000"/>
                </a:solidFill>
              </a:rPr>
              <a:t>条件</a:t>
            </a:r>
            <a:r>
              <a:rPr lang="en-US" altLang="ja-JP" sz="2400" dirty="0" smtClean="0">
                <a:solidFill>
                  <a:srgbClr val="FF0000"/>
                </a:solidFill>
              </a:rPr>
              <a:t>3. </a:t>
            </a:r>
            <a:r>
              <a:rPr lang="ja-JP" altLang="en-US" sz="2400" dirty="0" smtClean="0">
                <a:solidFill>
                  <a:srgbClr val="FF0000"/>
                </a:solidFill>
              </a:rPr>
              <a:t>利用者から見たときに，抽出メソッドが意味的な</a:t>
            </a:r>
            <a:endParaRPr lang="en-US" altLang="ja-JP" sz="2400" dirty="0" smtClean="0">
              <a:solidFill>
                <a:srgbClr val="FF0000"/>
              </a:solidFill>
            </a:endParaRPr>
          </a:p>
          <a:p>
            <a:pPr marL="631825" lvl="2" indent="0">
              <a:buNone/>
            </a:pPr>
            <a:r>
              <a:rPr lang="ja-JP" altLang="en-US" sz="2400" dirty="0" smtClean="0">
                <a:solidFill>
                  <a:srgbClr val="FF0000"/>
                </a:solidFill>
              </a:rPr>
              <a:t>　　　　　まとまりを持つ</a:t>
            </a:r>
            <a:endParaRPr lang="en-US" altLang="ja-JP" sz="2400" dirty="0" smtClean="0">
              <a:solidFill>
                <a:srgbClr val="FF0000"/>
              </a:solidFill>
            </a:endParaRPr>
          </a:p>
        </p:txBody>
      </p:sp>
      <p:sp>
        <p:nvSpPr>
          <p:cNvPr id="4" name="スライド番号プレースホルダ 3"/>
          <p:cNvSpPr>
            <a:spLocks noGrp="1"/>
          </p:cNvSpPr>
          <p:nvPr>
            <p:ph type="sldNum" sz="quarter" idx="12"/>
          </p:nvPr>
        </p:nvSpPr>
        <p:spPr/>
        <p:txBody>
          <a:bodyPr/>
          <a:lstStyle/>
          <a:p>
            <a:fld id="{63177B97-C38E-6B49-9829-0ADB86AF5D52}" type="slidenum">
              <a:rPr lang="ja-JP" altLang="en-US" smtClean="0"/>
              <a:pPr/>
              <a:t>18</a:t>
            </a:fld>
            <a:endParaRPr lang="ja-JP" alt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類似メソッド</a:t>
            </a:r>
            <a:endParaRPr kumimoji="1" lang="ja-JP" altLang="en-US" dirty="0"/>
          </a:p>
        </p:txBody>
      </p:sp>
      <p:sp>
        <p:nvSpPr>
          <p:cNvPr id="3" name="コンテンツ プレースホルダー 2"/>
          <p:cNvSpPr>
            <a:spLocks noGrp="1"/>
          </p:cNvSpPr>
          <p:nvPr>
            <p:ph idx="1"/>
          </p:nvPr>
        </p:nvSpPr>
        <p:spPr/>
        <p:txBody>
          <a:bodyPr/>
          <a:lstStyle/>
          <a:p>
            <a:r>
              <a:rPr lang="ja-JP" altLang="en-US" sz="2800" dirty="0" smtClean="0"/>
              <a:t>互いに一致するコード片を含むメソッド</a:t>
            </a:r>
            <a:endParaRPr lang="en-US" altLang="ja-JP" sz="2800" dirty="0" smtClean="0"/>
          </a:p>
          <a:p>
            <a:pPr lvl="1"/>
            <a:r>
              <a:rPr kumimoji="1" lang="ja-JP" altLang="en-US" sz="2400" dirty="0" smtClean="0"/>
              <a:t>あるメソッドにおいて修正を行う場合，その類似メソッドに対しても同様の修正の検討が必要である．</a:t>
            </a:r>
            <a:endParaRPr kumimoji="1" lang="en-US" altLang="ja-JP" sz="2400" dirty="0" smtClean="0"/>
          </a:p>
          <a:p>
            <a:r>
              <a:rPr kumimoji="1" lang="ja-JP" altLang="en-US" sz="2800" dirty="0" smtClean="0"/>
              <a:t>メソッドのすべての記述が一致している場合，共通の親クラスに引き上げることで集約することができる．</a:t>
            </a:r>
            <a:endParaRPr kumimoji="1" lang="en-US" altLang="ja-JP" sz="2800" dirty="0" smtClean="0"/>
          </a:p>
          <a:p>
            <a:pPr marL="457200" lvl="1" indent="0">
              <a:buNone/>
            </a:pPr>
            <a:r>
              <a:rPr lang="ja-JP" altLang="en-US" dirty="0"/>
              <a:t>→ 集約することで保守コストを下げることができる．</a:t>
            </a:r>
            <a:endParaRPr kumimoji="1" lang="en-US" altLang="ja-JP" sz="2400" dirty="0" smtClean="0"/>
          </a:p>
        </p:txBody>
      </p:sp>
      <p:sp>
        <p:nvSpPr>
          <p:cNvPr id="4" name="スライド番号プレースホルダー 3"/>
          <p:cNvSpPr>
            <a:spLocks noGrp="1"/>
          </p:cNvSpPr>
          <p:nvPr>
            <p:ph type="sldNum" sz="quarter" idx="12"/>
          </p:nvPr>
        </p:nvSpPr>
        <p:spPr/>
        <p:txBody>
          <a:bodyPr/>
          <a:lstStyle/>
          <a:p>
            <a:fld id="{63177B97-C38E-6B49-9829-0ADB86AF5D52}" type="slidenum">
              <a:rPr lang="ja-JP" altLang="en-US" smtClean="0"/>
              <a:pPr/>
              <a:t>1</a:t>
            </a:fld>
            <a:endParaRPr lang="ja-JP" altLang="en-US"/>
          </a:p>
        </p:txBody>
      </p:sp>
      <p:sp>
        <p:nvSpPr>
          <p:cNvPr id="6" name="Rectangle 5"/>
          <p:cNvSpPr>
            <a:spLocks noChangeArrowheads="1"/>
          </p:cNvSpPr>
          <p:nvPr/>
        </p:nvSpPr>
        <p:spPr bwMode="auto">
          <a:xfrm>
            <a:off x="2411413" y="4433888"/>
            <a:ext cx="1152525" cy="576262"/>
          </a:xfrm>
          <a:prstGeom prst="rect">
            <a:avLst/>
          </a:prstGeom>
          <a:solidFill>
            <a:schemeClr val="bg1"/>
          </a:solidFill>
          <a:ln w="9525">
            <a:solidFill>
              <a:schemeClr val="tx1"/>
            </a:solidFill>
            <a:miter lim="800000"/>
            <a:headEnd/>
            <a:tailEnd/>
          </a:ln>
        </p:spPr>
        <p:txBody>
          <a:bodyPr wrap="none" anchor="ctr"/>
          <a:lstStyle/>
          <a:p>
            <a:pPr algn="ctr"/>
            <a:r>
              <a:rPr lang="en-US" altLang="ja-JP" sz="1800"/>
              <a:t>Employee</a:t>
            </a:r>
          </a:p>
        </p:txBody>
      </p:sp>
      <p:sp>
        <p:nvSpPr>
          <p:cNvPr id="7" name="Rectangle 6"/>
          <p:cNvSpPr>
            <a:spLocks noChangeArrowheads="1"/>
          </p:cNvSpPr>
          <p:nvPr/>
        </p:nvSpPr>
        <p:spPr bwMode="auto">
          <a:xfrm>
            <a:off x="1763713" y="5441950"/>
            <a:ext cx="1152525" cy="288925"/>
          </a:xfrm>
          <a:prstGeom prst="rect">
            <a:avLst/>
          </a:prstGeom>
          <a:solidFill>
            <a:schemeClr val="bg1"/>
          </a:solidFill>
          <a:ln w="9525">
            <a:solidFill>
              <a:schemeClr val="tx1"/>
            </a:solidFill>
            <a:miter lim="800000"/>
            <a:headEnd/>
            <a:tailEnd/>
          </a:ln>
        </p:spPr>
        <p:txBody>
          <a:bodyPr wrap="none" anchor="ctr"/>
          <a:lstStyle/>
          <a:p>
            <a:pPr algn="ctr"/>
            <a:r>
              <a:rPr lang="en-US" altLang="ja-JP" sz="1800"/>
              <a:t>Salesman</a:t>
            </a:r>
          </a:p>
        </p:txBody>
      </p:sp>
      <p:sp>
        <p:nvSpPr>
          <p:cNvPr id="8" name="Rectangle 7"/>
          <p:cNvSpPr>
            <a:spLocks noChangeArrowheads="1"/>
          </p:cNvSpPr>
          <p:nvPr/>
        </p:nvSpPr>
        <p:spPr bwMode="auto">
          <a:xfrm>
            <a:off x="1763713" y="5730875"/>
            <a:ext cx="1152525" cy="71438"/>
          </a:xfrm>
          <a:prstGeom prst="rect">
            <a:avLst/>
          </a:prstGeom>
          <a:solidFill>
            <a:schemeClr val="bg1"/>
          </a:solidFill>
          <a:ln w="9525">
            <a:solidFill>
              <a:schemeClr val="tx1"/>
            </a:solidFill>
            <a:miter lim="800000"/>
            <a:headEnd/>
            <a:tailEnd/>
          </a:ln>
        </p:spPr>
        <p:txBody>
          <a:bodyPr wrap="none" anchor="ctr"/>
          <a:lstStyle/>
          <a:p>
            <a:pPr algn="ctr"/>
            <a:endParaRPr lang="ja-JP" altLang="ja-JP" sz="2000"/>
          </a:p>
        </p:txBody>
      </p:sp>
      <p:sp>
        <p:nvSpPr>
          <p:cNvPr id="9" name="Rectangle 8"/>
          <p:cNvSpPr>
            <a:spLocks noChangeArrowheads="1"/>
          </p:cNvSpPr>
          <p:nvPr/>
        </p:nvSpPr>
        <p:spPr bwMode="auto">
          <a:xfrm>
            <a:off x="1763713" y="5802313"/>
            <a:ext cx="1152525" cy="288925"/>
          </a:xfrm>
          <a:prstGeom prst="rect">
            <a:avLst/>
          </a:prstGeom>
          <a:solidFill>
            <a:schemeClr val="bg1"/>
          </a:solidFill>
          <a:ln w="9525">
            <a:solidFill>
              <a:schemeClr val="tx1"/>
            </a:solidFill>
            <a:miter lim="800000"/>
            <a:headEnd/>
            <a:tailEnd/>
          </a:ln>
        </p:spPr>
        <p:txBody>
          <a:bodyPr wrap="none" anchor="ctr"/>
          <a:lstStyle/>
          <a:p>
            <a:r>
              <a:rPr lang="en-US" altLang="ja-JP" sz="1600">
                <a:solidFill>
                  <a:srgbClr val="FF0000"/>
                </a:solidFill>
              </a:rPr>
              <a:t>getName()</a:t>
            </a:r>
          </a:p>
        </p:txBody>
      </p:sp>
      <p:sp>
        <p:nvSpPr>
          <p:cNvPr id="10" name="Rectangle 9"/>
          <p:cNvSpPr>
            <a:spLocks noChangeArrowheads="1"/>
          </p:cNvSpPr>
          <p:nvPr/>
        </p:nvSpPr>
        <p:spPr bwMode="auto">
          <a:xfrm>
            <a:off x="3130550" y="5441950"/>
            <a:ext cx="1152525" cy="288925"/>
          </a:xfrm>
          <a:prstGeom prst="rect">
            <a:avLst/>
          </a:prstGeom>
          <a:solidFill>
            <a:schemeClr val="bg1"/>
          </a:solidFill>
          <a:ln w="9525">
            <a:solidFill>
              <a:schemeClr val="tx1"/>
            </a:solidFill>
            <a:miter lim="800000"/>
            <a:headEnd/>
            <a:tailEnd/>
          </a:ln>
        </p:spPr>
        <p:txBody>
          <a:bodyPr wrap="none" anchor="ctr"/>
          <a:lstStyle/>
          <a:p>
            <a:pPr algn="ctr"/>
            <a:r>
              <a:rPr lang="en-US" altLang="ja-JP" sz="1800"/>
              <a:t>Engineer</a:t>
            </a:r>
          </a:p>
        </p:txBody>
      </p:sp>
      <p:sp>
        <p:nvSpPr>
          <p:cNvPr id="11" name="Rectangle 10"/>
          <p:cNvSpPr>
            <a:spLocks noChangeArrowheads="1"/>
          </p:cNvSpPr>
          <p:nvPr/>
        </p:nvSpPr>
        <p:spPr bwMode="auto">
          <a:xfrm>
            <a:off x="3130550" y="5730875"/>
            <a:ext cx="1152525" cy="71438"/>
          </a:xfrm>
          <a:prstGeom prst="rect">
            <a:avLst/>
          </a:prstGeom>
          <a:solidFill>
            <a:schemeClr val="bg1"/>
          </a:solidFill>
          <a:ln w="9525">
            <a:solidFill>
              <a:schemeClr val="tx1"/>
            </a:solidFill>
            <a:miter lim="800000"/>
            <a:headEnd/>
            <a:tailEnd/>
          </a:ln>
        </p:spPr>
        <p:txBody>
          <a:bodyPr wrap="none" anchor="ctr"/>
          <a:lstStyle/>
          <a:p>
            <a:pPr algn="ctr"/>
            <a:endParaRPr lang="ja-JP" altLang="ja-JP" sz="2000"/>
          </a:p>
        </p:txBody>
      </p:sp>
      <p:sp>
        <p:nvSpPr>
          <p:cNvPr id="12" name="Rectangle 11"/>
          <p:cNvSpPr>
            <a:spLocks noChangeArrowheads="1"/>
          </p:cNvSpPr>
          <p:nvPr/>
        </p:nvSpPr>
        <p:spPr bwMode="auto">
          <a:xfrm>
            <a:off x="3130550" y="5802313"/>
            <a:ext cx="1152525" cy="288925"/>
          </a:xfrm>
          <a:prstGeom prst="rect">
            <a:avLst/>
          </a:prstGeom>
          <a:solidFill>
            <a:schemeClr val="bg1"/>
          </a:solidFill>
          <a:ln w="9525">
            <a:solidFill>
              <a:schemeClr val="tx1"/>
            </a:solidFill>
            <a:miter lim="800000"/>
            <a:headEnd/>
            <a:tailEnd/>
          </a:ln>
        </p:spPr>
        <p:txBody>
          <a:bodyPr wrap="none" anchor="ctr"/>
          <a:lstStyle/>
          <a:p>
            <a:r>
              <a:rPr lang="en-US" altLang="ja-JP" sz="1600">
                <a:solidFill>
                  <a:srgbClr val="FF0000"/>
                </a:solidFill>
              </a:rPr>
              <a:t>getName()</a:t>
            </a:r>
          </a:p>
        </p:txBody>
      </p:sp>
      <p:cxnSp>
        <p:nvCxnSpPr>
          <p:cNvPr id="13" name="AutoShape 12"/>
          <p:cNvCxnSpPr>
            <a:cxnSpLocks noChangeShapeType="1"/>
            <a:stCxn id="10" idx="0"/>
            <a:endCxn id="6" idx="2"/>
          </p:cNvCxnSpPr>
          <p:nvPr/>
        </p:nvCxnSpPr>
        <p:spPr bwMode="auto">
          <a:xfrm rot="5400000" flipH="1">
            <a:off x="3131344" y="4866481"/>
            <a:ext cx="431800" cy="719138"/>
          </a:xfrm>
          <a:prstGeom prst="bentConnector3">
            <a:avLst>
              <a:gd name="adj1" fmla="val 50000"/>
            </a:avLst>
          </a:prstGeom>
          <a:noFill/>
          <a:ln w="9525">
            <a:solidFill>
              <a:schemeClr val="tx1"/>
            </a:solidFill>
            <a:miter lim="800000"/>
            <a:headEnd/>
            <a:tailEnd type="triangle" w="med" len="med"/>
          </a:ln>
        </p:spPr>
      </p:cxnSp>
      <p:cxnSp>
        <p:nvCxnSpPr>
          <p:cNvPr id="14" name="AutoShape 13"/>
          <p:cNvCxnSpPr>
            <a:cxnSpLocks noChangeShapeType="1"/>
            <a:stCxn id="7" idx="0"/>
            <a:endCxn id="6" idx="2"/>
          </p:cNvCxnSpPr>
          <p:nvPr/>
        </p:nvCxnSpPr>
        <p:spPr bwMode="auto">
          <a:xfrm rot="-5400000">
            <a:off x="2447925" y="4902200"/>
            <a:ext cx="431800" cy="647700"/>
          </a:xfrm>
          <a:prstGeom prst="bentConnector3">
            <a:avLst>
              <a:gd name="adj1" fmla="val 50000"/>
            </a:avLst>
          </a:prstGeom>
          <a:noFill/>
          <a:ln w="9525">
            <a:solidFill>
              <a:schemeClr val="tx1"/>
            </a:solidFill>
            <a:miter lim="800000"/>
            <a:headEnd/>
            <a:tailEnd type="triangle" w="med" len="med"/>
          </a:ln>
        </p:spPr>
      </p:cxnSp>
      <p:sp>
        <p:nvSpPr>
          <p:cNvPr id="15" name="AutoShape 14"/>
          <p:cNvSpPr>
            <a:spLocks noChangeArrowheads="1"/>
          </p:cNvSpPr>
          <p:nvPr/>
        </p:nvSpPr>
        <p:spPr bwMode="auto">
          <a:xfrm>
            <a:off x="2771775" y="5013325"/>
            <a:ext cx="430213" cy="141288"/>
          </a:xfrm>
          <a:prstGeom prst="triangle">
            <a:avLst>
              <a:gd name="adj" fmla="val 50000"/>
            </a:avLst>
          </a:prstGeom>
          <a:solidFill>
            <a:schemeClr val="bg1"/>
          </a:solidFill>
          <a:ln w="9525">
            <a:solidFill>
              <a:schemeClr val="tx1"/>
            </a:solidFill>
            <a:miter lim="800000"/>
            <a:headEnd/>
            <a:tailEnd/>
          </a:ln>
        </p:spPr>
        <p:txBody>
          <a:bodyPr wrap="none" anchor="ctr"/>
          <a:lstStyle/>
          <a:p>
            <a:endParaRPr lang="ja-JP" altLang="en-US"/>
          </a:p>
        </p:txBody>
      </p:sp>
      <p:sp>
        <p:nvSpPr>
          <p:cNvPr id="16" name="Rectangle 15"/>
          <p:cNvSpPr>
            <a:spLocks noChangeArrowheads="1"/>
          </p:cNvSpPr>
          <p:nvPr/>
        </p:nvSpPr>
        <p:spPr bwMode="auto">
          <a:xfrm>
            <a:off x="5868988" y="4437063"/>
            <a:ext cx="1150937" cy="287337"/>
          </a:xfrm>
          <a:prstGeom prst="rect">
            <a:avLst/>
          </a:prstGeom>
          <a:solidFill>
            <a:schemeClr val="bg1"/>
          </a:solidFill>
          <a:ln w="9525">
            <a:solidFill>
              <a:schemeClr val="tx1"/>
            </a:solidFill>
            <a:miter lim="800000"/>
            <a:headEnd/>
            <a:tailEnd/>
          </a:ln>
        </p:spPr>
        <p:txBody>
          <a:bodyPr wrap="none" anchor="ctr"/>
          <a:lstStyle/>
          <a:p>
            <a:pPr algn="ctr"/>
            <a:r>
              <a:rPr lang="en-US" altLang="ja-JP" sz="1800"/>
              <a:t>Employee</a:t>
            </a:r>
          </a:p>
        </p:txBody>
      </p:sp>
      <p:sp>
        <p:nvSpPr>
          <p:cNvPr id="17" name="Rectangle 16"/>
          <p:cNvSpPr>
            <a:spLocks noChangeArrowheads="1"/>
          </p:cNvSpPr>
          <p:nvPr/>
        </p:nvSpPr>
        <p:spPr bwMode="auto">
          <a:xfrm>
            <a:off x="5868988" y="4725988"/>
            <a:ext cx="1150937" cy="71437"/>
          </a:xfrm>
          <a:prstGeom prst="rect">
            <a:avLst/>
          </a:prstGeom>
          <a:solidFill>
            <a:schemeClr val="bg1"/>
          </a:solidFill>
          <a:ln w="9525">
            <a:solidFill>
              <a:schemeClr val="tx1"/>
            </a:solidFill>
            <a:miter lim="800000"/>
            <a:headEnd/>
            <a:tailEnd/>
          </a:ln>
        </p:spPr>
        <p:txBody>
          <a:bodyPr wrap="none" anchor="ctr"/>
          <a:lstStyle/>
          <a:p>
            <a:pPr algn="ctr"/>
            <a:endParaRPr lang="ja-JP" altLang="ja-JP" sz="2000"/>
          </a:p>
        </p:txBody>
      </p:sp>
      <p:sp>
        <p:nvSpPr>
          <p:cNvPr id="18" name="Rectangle 17"/>
          <p:cNvSpPr>
            <a:spLocks noChangeArrowheads="1"/>
          </p:cNvSpPr>
          <p:nvPr/>
        </p:nvSpPr>
        <p:spPr bwMode="auto">
          <a:xfrm>
            <a:off x="5868988" y="4797425"/>
            <a:ext cx="1150937" cy="287338"/>
          </a:xfrm>
          <a:prstGeom prst="rect">
            <a:avLst/>
          </a:prstGeom>
          <a:solidFill>
            <a:schemeClr val="bg1"/>
          </a:solidFill>
          <a:ln w="9525">
            <a:solidFill>
              <a:schemeClr val="tx1"/>
            </a:solidFill>
            <a:miter lim="800000"/>
            <a:headEnd/>
            <a:tailEnd/>
          </a:ln>
        </p:spPr>
        <p:txBody>
          <a:bodyPr wrap="none" anchor="ctr"/>
          <a:lstStyle/>
          <a:p>
            <a:r>
              <a:rPr lang="en-US" altLang="ja-JP" sz="1600">
                <a:solidFill>
                  <a:srgbClr val="FF0000"/>
                </a:solidFill>
              </a:rPr>
              <a:t>getName()</a:t>
            </a:r>
          </a:p>
        </p:txBody>
      </p:sp>
      <p:sp>
        <p:nvSpPr>
          <p:cNvPr id="19" name="Rectangle 18"/>
          <p:cNvSpPr>
            <a:spLocks noChangeArrowheads="1"/>
          </p:cNvSpPr>
          <p:nvPr/>
        </p:nvSpPr>
        <p:spPr bwMode="auto">
          <a:xfrm>
            <a:off x="5146675" y="5514975"/>
            <a:ext cx="1152525" cy="576263"/>
          </a:xfrm>
          <a:prstGeom prst="rect">
            <a:avLst/>
          </a:prstGeom>
          <a:solidFill>
            <a:schemeClr val="bg1"/>
          </a:solidFill>
          <a:ln w="9525">
            <a:solidFill>
              <a:schemeClr val="tx1"/>
            </a:solidFill>
            <a:miter lim="800000"/>
            <a:headEnd/>
            <a:tailEnd/>
          </a:ln>
        </p:spPr>
        <p:txBody>
          <a:bodyPr wrap="none" anchor="ctr"/>
          <a:lstStyle/>
          <a:p>
            <a:pPr algn="ctr"/>
            <a:r>
              <a:rPr lang="en-US" altLang="ja-JP" sz="1800"/>
              <a:t>Salesman</a:t>
            </a:r>
          </a:p>
        </p:txBody>
      </p:sp>
      <p:sp>
        <p:nvSpPr>
          <p:cNvPr id="20" name="Rectangle 19"/>
          <p:cNvSpPr>
            <a:spLocks noChangeArrowheads="1"/>
          </p:cNvSpPr>
          <p:nvPr/>
        </p:nvSpPr>
        <p:spPr bwMode="auto">
          <a:xfrm>
            <a:off x="6586538" y="5514975"/>
            <a:ext cx="1152525" cy="576263"/>
          </a:xfrm>
          <a:prstGeom prst="rect">
            <a:avLst/>
          </a:prstGeom>
          <a:solidFill>
            <a:schemeClr val="bg1"/>
          </a:solidFill>
          <a:ln w="9525">
            <a:solidFill>
              <a:schemeClr val="tx1"/>
            </a:solidFill>
            <a:miter lim="800000"/>
            <a:headEnd/>
            <a:tailEnd/>
          </a:ln>
        </p:spPr>
        <p:txBody>
          <a:bodyPr wrap="none" anchor="ctr"/>
          <a:lstStyle/>
          <a:p>
            <a:pPr algn="ctr"/>
            <a:r>
              <a:rPr lang="en-US" altLang="ja-JP" sz="1800"/>
              <a:t>Engineer</a:t>
            </a:r>
          </a:p>
        </p:txBody>
      </p:sp>
      <p:cxnSp>
        <p:nvCxnSpPr>
          <p:cNvPr id="21" name="AutoShape 20"/>
          <p:cNvCxnSpPr>
            <a:cxnSpLocks noChangeShapeType="1"/>
            <a:stCxn id="19" idx="0"/>
            <a:endCxn id="18" idx="2"/>
          </p:cNvCxnSpPr>
          <p:nvPr/>
        </p:nvCxnSpPr>
        <p:spPr bwMode="auto">
          <a:xfrm rot="-5400000">
            <a:off x="5868988" y="4938713"/>
            <a:ext cx="430212" cy="722312"/>
          </a:xfrm>
          <a:prstGeom prst="bentConnector3">
            <a:avLst>
              <a:gd name="adj1" fmla="val 50185"/>
            </a:avLst>
          </a:prstGeom>
          <a:noFill/>
          <a:ln w="9525">
            <a:solidFill>
              <a:schemeClr val="tx1"/>
            </a:solidFill>
            <a:miter lim="800000"/>
            <a:headEnd/>
            <a:tailEnd type="triangle" w="med" len="med"/>
          </a:ln>
        </p:spPr>
      </p:cxnSp>
      <p:cxnSp>
        <p:nvCxnSpPr>
          <p:cNvPr id="22" name="AutoShape 21"/>
          <p:cNvCxnSpPr>
            <a:cxnSpLocks noChangeShapeType="1"/>
            <a:stCxn id="20" idx="0"/>
            <a:endCxn id="18" idx="2"/>
          </p:cNvCxnSpPr>
          <p:nvPr/>
        </p:nvCxnSpPr>
        <p:spPr bwMode="auto">
          <a:xfrm rot="5400000" flipH="1">
            <a:off x="6588919" y="4941094"/>
            <a:ext cx="430212" cy="717550"/>
          </a:xfrm>
          <a:prstGeom prst="bentConnector3">
            <a:avLst>
              <a:gd name="adj1" fmla="val 50185"/>
            </a:avLst>
          </a:prstGeom>
          <a:noFill/>
          <a:ln w="9525">
            <a:solidFill>
              <a:schemeClr val="tx1"/>
            </a:solidFill>
            <a:miter lim="800000"/>
            <a:headEnd/>
            <a:tailEnd type="triangle" w="med" len="med"/>
          </a:ln>
        </p:spPr>
      </p:cxnSp>
      <p:sp>
        <p:nvSpPr>
          <p:cNvPr id="23" name="AutoShape 22"/>
          <p:cNvSpPr>
            <a:spLocks noChangeArrowheads="1"/>
          </p:cNvSpPr>
          <p:nvPr/>
        </p:nvSpPr>
        <p:spPr bwMode="auto">
          <a:xfrm>
            <a:off x="6227763" y="5084763"/>
            <a:ext cx="431800" cy="141287"/>
          </a:xfrm>
          <a:prstGeom prst="triangle">
            <a:avLst>
              <a:gd name="adj" fmla="val 50000"/>
            </a:avLst>
          </a:prstGeom>
          <a:solidFill>
            <a:schemeClr val="bg1"/>
          </a:solidFill>
          <a:ln w="9525">
            <a:solidFill>
              <a:schemeClr val="tx1"/>
            </a:solidFill>
            <a:miter lim="800000"/>
            <a:headEnd/>
            <a:tailEnd/>
          </a:ln>
        </p:spPr>
        <p:txBody>
          <a:bodyPr wrap="none" anchor="ctr"/>
          <a:lstStyle/>
          <a:p>
            <a:endParaRPr lang="ja-JP" altLang="en-US"/>
          </a:p>
        </p:txBody>
      </p:sp>
      <p:sp>
        <p:nvSpPr>
          <p:cNvPr id="24" name="AutoShape 23"/>
          <p:cNvSpPr>
            <a:spLocks noChangeArrowheads="1"/>
          </p:cNvSpPr>
          <p:nvPr/>
        </p:nvSpPr>
        <p:spPr bwMode="auto">
          <a:xfrm>
            <a:off x="4427538" y="4652963"/>
            <a:ext cx="576262" cy="647700"/>
          </a:xfrm>
          <a:prstGeom prst="rightArrow">
            <a:avLst>
              <a:gd name="adj1" fmla="val 32352"/>
              <a:gd name="adj2" fmla="val 52616"/>
            </a:avLst>
          </a:prstGeom>
          <a:solidFill>
            <a:srgbClr val="CCFFFF"/>
          </a:solidFill>
          <a:ln w="9525">
            <a:solidFill>
              <a:schemeClr val="tx1"/>
            </a:solidFill>
            <a:miter lim="800000"/>
            <a:headEnd/>
            <a:tailEnd/>
          </a:ln>
        </p:spPr>
        <p:txBody>
          <a:bodyPr wrap="none" anchor="ctr"/>
          <a:lstStyle/>
          <a:p>
            <a:endParaRPr lang="ja-JP" altLang="en-US"/>
          </a:p>
        </p:txBody>
      </p:sp>
      <p:sp>
        <p:nvSpPr>
          <p:cNvPr id="25" name="角丸四角形 24"/>
          <p:cNvSpPr/>
          <p:nvPr/>
        </p:nvSpPr>
        <p:spPr>
          <a:xfrm>
            <a:off x="458533" y="3010379"/>
            <a:ext cx="8514272" cy="14266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200" dirty="0" smtClean="0">
                <a:solidFill>
                  <a:sysClr val="windowText" lastClr="000000"/>
                </a:solidFill>
              </a:rPr>
              <a:t>類似メソッドに差分がある場合，</a:t>
            </a:r>
            <a:endParaRPr kumimoji="1" lang="en-US" altLang="ja-JP" sz="3200" dirty="0" smtClean="0">
              <a:solidFill>
                <a:sysClr val="windowText" lastClr="000000"/>
              </a:solidFill>
            </a:endParaRPr>
          </a:p>
          <a:p>
            <a:pPr algn="ctr"/>
            <a:r>
              <a:rPr lang="ja-JP" altLang="en-US" sz="3200" dirty="0" smtClean="0">
                <a:solidFill>
                  <a:sysClr val="windowText" lastClr="000000"/>
                </a:solidFill>
              </a:rPr>
              <a:t>引き上げる</a:t>
            </a:r>
            <a:r>
              <a:rPr lang="ja-JP" altLang="en-US" sz="3200" dirty="0">
                <a:solidFill>
                  <a:sysClr val="windowText" lastClr="000000"/>
                </a:solidFill>
              </a:rPr>
              <a:t>こと</a:t>
            </a:r>
            <a:r>
              <a:rPr lang="ja-JP" altLang="en-US" sz="3200" dirty="0" smtClean="0">
                <a:solidFill>
                  <a:sysClr val="windowText" lastClr="000000"/>
                </a:solidFill>
              </a:rPr>
              <a:t>が困難</a:t>
            </a:r>
            <a:endParaRPr kumimoji="1" lang="ja-JP" altLang="en-US" sz="3200" dirty="0">
              <a:solidFill>
                <a:sysClr val="windowText" lastClr="000000"/>
              </a:solidFill>
            </a:endParaRPr>
          </a:p>
        </p:txBody>
      </p:sp>
    </p:spTree>
    <p:extLst>
      <p:ext uri="{BB962C8B-B14F-4D97-AF65-F5344CB8AC3E}">
        <p14:creationId xmlns:p14="http://schemas.microsoft.com/office/powerpoint/2010/main" val="14308586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smtClean="0"/>
              <a:t>提案手法</a:t>
            </a:r>
            <a:endParaRPr lang="ja-JP" altLang="en-US" dirty="0"/>
          </a:p>
        </p:txBody>
      </p:sp>
      <p:sp>
        <p:nvSpPr>
          <p:cNvPr id="3" name="コンテンツ プレースホルダ 2"/>
          <p:cNvSpPr>
            <a:spLocks noGrp="1"/>
          </p:cNvSpPr>
          <p:nvPr>
            <p:ph idx="1"/>
          </p:nvPr>
        </p:nvSpPr>
        <p:spPr/>
        <p:txBody>
          <a:bodyPr>
            <a:normAutofit/>
          </a:bodyPr>
          <a:lstStyle/>
          <a:p>
            <a:r>
              <a:rPr lang="ja-JP" altLang="en-US" dirty="0" smtClean="0"/>
              <a:t>メトリクスを用いて，</a:t>
            </a:r>
            <a:r>
              <a:rPr lang="en-US" altLang="ja-JP" dirty="0"/>
              <a:t>Template Method</a:t>
            </a:r>
            <a:r>
              <a:rPr lang="ja-JP" altLang="en-US" dirty="0"/>
              <a:t>の形成</a:t>
            </a:r>
            <a:r>
              <a:rPr lang="ja-JP" altLang="en-US" dirty="0" smtClean="0"/>
              <a:t>の抽出コード片の候補を順位付けする．</a:t>
            </a:r>
            <a:endParaRPr lang="en-US" altLang="ja-JP" dirty="0" smtClean="0"/>
          </a:p>
          <a:p>
            <a:pPr lvl="1"/>
            <a:r>
              <a:rPr lang="ja-JP" altLang="en-US" dirty="0" smtClean="0"/>
              <a:t>メトリクスとして凝集度を使用する．</a:t>
            </a:r>
            <a:endParaRPr lang="en-US" altLang="ja-JP" dirty="0" smtClean="0"/>
          </a:p>
          <a:p>
            <a:pPr lvl="2"/>
            <a:r>
              <a:rPr lang="ja-JP" altLang="en-US" dirty="0" smtClean="0"/>
              <a:t>凝集度が高いほど</a:t>
            </a:r>
            <a:r>
              <a:rPr lang="en-US" altLang="ja-JP" dirty="0" smtClean="0"/>
              <a:t>1</a:t>
            </a:r>
            <a:r>
              <a:rPr lang="ja-JP" altLang="en-US" dirty="0" smtClean="0"/>
              <a:t>メソッド</a:t>
            </a:r>
            <a:r>
              <a:rPr lang="en-US" altLang="ja-JP" dirty="0" smtClean="0"/>
              <a:t>1</a:t>
            </a:r>
            <a:r>
              <a:rPr lang="ja-JP" altLang="en-US" dirty="0" smtClean="0"/>
              <a:t>機能を実現</a:t>
            </a:r>
            <a:endParaRPr lang="en-US" altLang="ja-JP" dirty="0" smtClean="0"/>
          </a:p>
          <a:p>
            <a:pPr lvl="1"/>
            <a:r>
              <a:rPr lang="ja-JP" altLang="en-US" dirty="0" smtClean="0"/>
              <a:t>コード片に対する凝集度を測定するために，三宅らが提案したメトリクス</a:t>
            </a:r>
            <a:r>
              <a:rPr lang="en-US" altLang="ja-JP" dirty="0" smtClean="0"/>
              <a:t>COB</a:t>
            </a:r>
            <a:r>
              <a:rPr lang="ja-JP" altLang="en-US" dirty="0" smtClean="0"/>
              <a:t>を用いる</a:t>
            </a:r>
            <a:r>
              <a:rPr lang="en-US" altLang="ja-JP" dirty="0" smtClean="0"/>
              <a:t>[4]</a:t>
            </a:r>
            <a:r>
              <a:rPr lang="ja-JP" altLang="en-US" dirty="0" err="1" smtClean="0"/>
              <a:t>．</a:t>
            </a:r>
            <a:endParaRPr lang="en-US" altLang="ja-JP" dirty="0" smtClean="0"/>
          </a:p>
        </p:txBody>
      </p:sp>
      <p:sp>
        <p:nvSpPr>
          <p:cNvPr id="4" name="スライド番号プレースホルダ 3"/>
          <p:cNvSpPr>
            <a:spLocks noGrp="1"/>
          </p:cNvSpPr>
          <p:nvPr>
            <p:ph type="sldNum" sz="quarter" idx="12"/>
          </p:nvPr>
        </p:nvSpPr>
        <p:spPr/>
        <p:txBody>
          <a:bodyPr/>
          <a:lstStyle/>
          <a:p>
            <a:fld id="{63177B97-C38E-6B49-9829-0ADB86AF5D52}" type="slidenum">
              <a:rPr lang="ja-JP" altLang="en-US" smtClean="0"/>
              <a:pPr/>
              <a:t>19</a:t>
            </a:fld>
            <a:endParaRPr lang="ja-JP" altLang="en-US"/>
          </a:p>
        </p:txBody>
      </p:sp>
      <p:sp>
        <p:nvSpPr>
          <p:cNvPr id="5" name="テキスト ボックス 4"/>
          <p:cNvSpPr txBox="1"/>
          <p:nvPr/>
        </p:nvSpPr>
        <p:spPr>
          <a:xfrm>
            <a:off x="1044360" y="5662393"/>
            <a:ext cx="7704353" cy="646331"/>
          </a:xfrm>
          <a:prstGeom prst="rect">
            <a:avLst/>
          </a:prstGeom>
          <a:noFill/>
        </p:spPr>
        <p:txBody>
          <a:bodyPr wrap="none" rtlCol="0">
            <a:spAutoFit/>
          </a:bodyPr>
          <a:lstStyle/>
          <a:p>
            <a:r>
              <a:rPr kumimoji="1" lang="en-US" altLang="ja-JP" smtClean="0">
                <a:solidFill>
                  <a:schemeClr val="tx1">
                    <a:lumMod val="65000"/>
                    <a:lumOff val="35000"/>
                  </a:schemeClr>
                </a:solidFill>
              </a:rPr>
              <a:t>[4]</a:t>
            </a:r>
            <a:r>
              <a:rPr lang="ja-JP" altLang="en-US" dirty="0" smtClean="0">
                <a:solidFill>
                  <a:schemeClr val="tx1">
                    <a:lumMod val="65000"/>
                    <a:lumOff val="35000"/>
                  </a:schemeClr>
                </a:solidFill>
              </a:rPr>
              <a:t>三宅ら</a:t>
            </a:r>
            <a:r>
              <a:rPr kumimoji="1" lang="ja-JP" altLang="en-US" dirty="0" smtClean="0">
                <a:solidFill>
                  <a:schemeClr val="tx1">
                    <a:lumMod val="65000"/>
                    <a:lumOff val="35000"/>
                  </a:schemeClr>
                </a:solidFill>
              </a:rPr>
              <a:t>，</a:t>
            </a:r>
            <a:r>
              <a:rPr kumimoji="1" lang="en-US" altLang="ja-JP" dirty="0" smtClean="0">
                <a:solidFill>
                  <a:schemeClr val="tx1">
                    <a:lumMod val="65000"/>
                    <a:lumOff val="35000"/>
                  </a:schemeClr>
                </a:solidFill>
              </a:rPr>
              <a:t>”</a:t>
            </a:r>
            <a:r>
              <a:rPr kumimoji="1" lang="ja-JP" altLang="en-US" dirty="0" smtClean="0">
                <a:solidFill>
                  <a:schemeClr val="tx1">
                    <a:lumMod val="65000"/>
                    <a:lumOff val="35000"/>
                  </a:schemeClr>
                </a:solidFill>
              </a:rPr>
              <a:t>メソッド抽出の必要性を評価するソフトウェアメトリックスの提案</a:t>
            </a:r>
            <a:r>
              <a:rPr kumimoji="1" lang="en-US" altLang="ja-JP" dirty="0" smtClean="0">
                <a:solidFill>
                  <a:schemeClr val="tx1">
                    <a:lumMod val="65000"/>
                    <a:lumOff val="35000"/>
                  </a:schemeClr>
                </a:solidFill>
              </a:rPr>
              <a:t>”</a:t>
            </a:r>
            <a:r>
              <a:rPr kumimoji="1" lang="ja-JP" altLang="en-US" dirty="0" err="1" smtClean="0">
                <a:solidFill>
                  <a:schemeClr val="tx1">
                    <a:lumMod val="65000"/>
                    <a:lumOff val="35000"/>
                  </a:schemeClr>
                </a:solidFill>
              </a:rPr>
              <a:t>，</a:t>
            </a:r>
            <a:endParaRPr kumimoji="1" lang="en-US" altLang="ja-JP" dirty="0" smtClean="0">
              <a:solidFill>
                <a:schemeClr val="tx1">
                  <a:lumMod val="65000"/>
                  <a:lumOff val="35000"/>
                </a:schemeClr>
              </a:solidFill>
            </a:endParaRPr>
          </a:p>
          <a:p>
            <a:r>
              <a:rPr lang="en-US" altLang="ja-JP" dirty="0" smtClean="0">
                <a:solidFill>
                  <a:schemeClr val="tx1">
                    <a:lumMod val="65000"/>
                    <a:lumOff val="35000"/>
                  </a:schemeClr>
                </a:solidFill>
              </a:rPr>
              <a:t>	</a:t>
            </a:r>
            <a:r>
              <a:rPr lang="ja-JP" altLang="en-US" dirty="0" smtClean="0">
                <a:solidFill>
                  <a:schemeClr val="tx1">
                    <a:lumMod val="65000"/>
                    <a:lumOff val="35000"/>
                  </a:schemeClr>
                </a:solidFill>
              </a:rPr>
              <a:t>電子情報通信学会論文誌，</a:t>
            </a:r>
            <a:r>
              <a:rPr lang="en-US" altLang="ja-JP" dirty="0" smtClean="0">
                <a:solidFill>
                  <a:schemeClr val="tx1">
                    <a:lumMod val="65000"/>
                    <a:lumOff val="35000"/>
                  </a:schemeClr>
                </a:solidFill>
              </a:rPr>
              <a:t>2009</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凝集度</a:t>
            </a:r>
            <a:endParaRPr kumimoji="1" lang="ja-JP" altLang="en-US" dirty="0"/>
          </a:p>
        </p:txBody>
      </p:sp>
      <p:sp>
        <p:nvSpPr>
          <p:cNvPr id="3" name="コンテンツ プレースホルダー 2"/>
          <p:cNvSpPr>
            <a:spLocks noGrp="1"/>
          </p:cNvSpPr>
          <p:nvPr>
            <p:ph idx="1"/>
          </p:nvPr>
        </p:nvSpPr>
        <p:spPr/>
        <p:txBody>
          <a:bodyPr/>
          <a:lstStyle/>
          <a:p>
            <a:r>
              <a:rPr lang="ja-JP" altLang="en-US" sz="2800" kern="1200" dirty="0" smtClean="0"/>
              <a:t>メソッド内</a:t>
            </a:r>
            <a:r>
              <a:rPr lang="ja-JP" altLang="en-US" sz="2800" kern="1200" dirty="0"/>
              <a:t>の構成要素</a:t>
            </a:r>
            <a:r>
              <a:rPr lang="ja-JP" altLang="en-US" sz="2800" kern="1200" dirty="0" smtClean="0"/>
              <a:t>が</a:t>
            </a:r>
            <a:r>
              <a:rPr lang="en-US" altLang="ja-JP" sz="2800" kern="1200" dirty="0" smtClean="0"/>
              <a:t>1</a:t>
            </a:r>
            <a:r>
              <a:rPr lang="ja-JP" altLang="en-US" sz="2800" kern="1200" dirty="0" err="1" smtClean="0"/>
              <a:t>つの</a:t>
            </a:r>
            <a:r>
              <a:rPr lang="ja-JP" altLang="en-US" sz="2800" kern="1200" dirty="0"/>
              <a:t>機能を実現するため協調している度合を表す</a:t>
            </a:r>
            <a:r>
              <a:rPr lang="ja-JP" altLang="en-US" sz="2800" kern="1200" dirty="0" smtClean="0"/>
              <a:t>．</a:t>
            </a:r>
            <a:endParaRPr lang="en-US" altLang="ja-JP" sz="2800" kern="1200" dirty="0" smtClean="0"/>
          </a:p>
          <a:p>
            <a:pPr lvl="1"/>
            <a:r>
              <a:rPr lang="ja-JP" altLang="en-US" sz="2400" kern="1200" dirty="0" smtClean="0"/>
              <a:t>一般</a:t>
            </a:r>
            <a:r>
              <a:rPr lang="ja-JP" altLang="en-US" sz="2400" kern="1200" dirty="0"/>
              <a:t>に</a:t>
            </a:r>
            <a:r>
              <a:rPr lang="ja-JP" altLang="en-US" sz="2400" kern="1200" dirty="0" smtClean="0"/>
              <a:t>メソッドの品質評価に使われる．</a:t>
            </a:r>
            <a:endParaRPr lang="ja-JP" altLang="en-US" sz="2400" dirty="0"/>
          </a:p>
          <a:p>
            <a:r>
              <a:rPr lang="ja-JP" altLang="en-US" sz="2800" dirty="0"/>
              <a:t>凝集度の</a:t>
            </a:r>
            <a:r>
              <a:rPr lang="ja-JP" altLang="en-US" sz="2800" dirty="0" smtClean="0"/>
              <a:t>高いメソッドの特徴</a:t>
            </a:r>
            <a:endParaRPr lang="en-US" altLang="ja-JP" sz="2800" dirty="0" smtClean="0"/>
          </a:p>
          <a:p>
            <a:pPr lvl="1"/>
            <a:r>
              <a:rPr lang="ja-JP" altLang="en-US" sz="2400" dirty="0" smtClean="0"/>
              <a:t>保守性</a:t>
            </a:r>
            <a:endParaRPr lang="en-US" altLang="ja-JP" sz="2400" dirty="0" smtClean="0"/>
          </a:p>
          <a:p>
            <a:pPr lvl="1"/>
            <a:r>
              <a:rPr lang="ja-JP" altLang="en-US" sz="2400" dirty="0" smtClean="0"/>
              <a:t>再利用性</a:t>
            </a:r>
            <a:endParaRPr lang="en-US" altLang="ja-JP" sz="2400" dirty="0" smtClean="0"/>
          </a:p>
          <a:p>
            <a:pPr lvl="1"/>
            <a:r>
              <a:rPr kumimoji="1" lang="ja-JP" altLang="en-US" sz="2400" dirty="0" smtClean="0"/>
              <a:t>可読性</a:t>
            </a:r>
            <a:endParaRPr kumimoji="1" lang="en-US" altLang="ja-JP" sz="2400" dirty="0" smtClean="0"/>
          </a:p>
          <a:p>
            <a:r>
              <a:rPr lang="ja-JP" altLang="en-US" sz="2800" dirty="0" smtClean="0"/>
              <a:t>メトリクス</a:t>
            </a:r>
            <a:r>
              <a:rPr lang="en-US" altLang="ja-JP" sz="2800" dirty="0" smtClean="0"/>
              <a:t>COB(Cohesion Of Blocks)</a:t>
            </a:r>
          </a:p>
          <a:p>
            <a:pPr lvl="1"/>
            <a:r>
              <a:rPr lang="ja-JP" altLang="en-US" sz="2400" dirty="0" smtClean="0"/>
              <a:t>変数のブロック間での共用度合を表す．</a:t>
            </a:r>
            <a:endParaRPr lang="en-US" altLang="ja-JP" sz="2400" dirty="0" smtClean="0"/>
          </a:p>
          <a:p>
            <a:pPr lvl="2"/>
            <a:r>
              <a:rPr lang="ja-JP" altLang="en-US" sz="2000" dirty="0" smtClean="0"/>
              <a:t>ブロック間の凝集度</a:t>
            </a:r>
            <a:endParaRPr lang="en-US" altLang="ja-JP" sz="2000" dirty="0" smtClean="0"/>
          </a:p>
        </p:txBody>
      </p:sp>
      <p:sp>
        <p:nvSpPr>
          <p:cNvPr id="4" name="スライド番号プレースホルダー 3"/>
          <p:cNvSpPr>
            <a:spLocks noGrp="1"/>
          </p:cNvSpPr>
          <p:nvPr>
            <p:ph type="sldNum" sz="quarter" idx="12"/>
          </p:nvPr>
        </p:nvSpPr>
        <p:spPr/>
        <p:txBody>
          <a:bodyPr/>
          <a:lstStyle/>
          <a:p>
            <a:fld id="{63177B97-C38E-6B49-9829-0ADB86AF5D52}" type="slidenum">
              <a:rPr lang="ja-JP" altLang="en-US" smtClean="0"/>
              <a:pPr/>
              <a:t>20</a:t>
            </a:fld>
            <a:endParaRPr lang="ja-JP" altLang="en-US"/>
          </a:p>
        </p:txBody>
      </p:sp>
    </p:spTree>
    <p:extLst>
      <p:ext uri="{BB962C8B-B14F-4D97-AF65-F5344CB8AC3E}">
        <p14:creationId xmlns:p14="http://schemas.microsoft.com/office/powerpoint/2010/main" val="288799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268371"/>
            <a:ext cx="9144000" cy="1143000"/>
          </a:xfrm>
        </p:spPr>
        <p:txBody>
          <a:bodyPr/>
          <a:lstStyle/>
          <a:p>
            <a:r>
              <a:rPr lang="ja-JP" altLang="en-US" dirty="0" smtClean="0"/>
              <a:t>メトリクス</a:t>
            </a:r>
            <a:r>
              <a:rPr lang="en-US" altLang="ja-JP" dirty="0" smtClean="0"/>
              <a:t>COB(Cohesion Of Blocks)</a:t>
            </a:r>
            <a:endParaRPr lang="ja-JP" altLang="en-US" dirty="0"/>
          </a:p>
        </p:txBody>
      </p:sp>
      <mc:AlternateContent xmlns:mc="http://schemas.openxmlformats.org/markup-compatibility/2006" xmlns:a14="http://schemas.microsoft.com/office/drawing/2010/main">
        <mc:Choice Requires="a14">
          <p:sp>
            <p:nvSpPr>
              <p:cNvPr id="3" name="コンテンツ プレースホルダ 2"/>
              <p:cNvSpPr>
                <a:spLocks noGrp="1"/>
              </p:cNvSpPr>
              <p:nvPr>
                <p:ph idx="1"/>
              </p:nvPr>
            </p:nvSpPr>
            <p:spPr>
              <a:xfrm>
                <a:off x="457200" y="1824907"/>
                <a:ext cx="8229600" cy="4785491"/>
              </a:xfrm>
            </p:spPr>
            <p:txBody>
              <a:bodyPr>
                <a:normAutofit/>
              </a:bodyPr>
              <a:lstStyle/>
              <a:p>
                <a:r>
                  <a:rPr lang="ja-JP" altLang="en-US" dirty="0" smtClean="0"/>
                  <a:t>変数のブロック間での共用度合を表す</a:t>
                </a:r>
                <a:r>
                  <a:rPr lang="en-US" altLang="ja-JP" dirty="0" smtClean="0"/>
                  <a:t>	</a:t>
                </a:r>
              </a:p>
              <a:p>
                <a:pPr>
                  <a:buNone/>
                </a:pPr>
                <a:r>
                  <a:rPr lang="en-US" altLang="ja-JP" b="0" dirty="0" smtClean="0">
                    <a:solidFill>
                      <a:schemeClr val="tx1"/>
                    </a:solidFill>
                  </a:rPr>
                  <a:t>		</a:t>
                </a:r>
                <a14:m>
                  <m:oMath xmlns:m="http://schemas.openxmlformats.org/officeDocument/2006/math">
                    <m:r>
                      <a:rPr lang="en-US" altLang="ja-JP" sz="4000" b="0" i="1" smtClean="0">
                        <a:solidFill>
                          <a:schemeClr val="tx1"/>
                        </a:solidFill>
                        <a:latin typeface="Cambria Math"/>
                      </a:rPr>
                      <m:t>𝐶𝑂𝐵</m:t>
                    </m:r>
                    <m:r>
                      <a:rPr lang="en-US" altLang="ja-JP" sz="4000" b="0" i="1" smtClean="0">
                        <a:solidFill>
                          <a:schemeClr val="tx1"/>
                        </a:solidFill>
                        <a:latin typeface="Cambria Math"/>
                      </a:rPr>
                      <m:t>= </m:t>
                    </m:r>
                    <m:f>
                      <m:fPr>
                        <m:ctrlPr>
                          <a:rPr lang="en-US" altLang="ja-JP" sz="4000" b="0" i="1" smtClean="0">
                            <a:solidFill>
                              <a:schemeClr val="tx1"/>
                            </a:solidFill>
                            <a:latin typeface="Cambria Math"/>
                          </a:rPr>
                        </m:ctrlPr>
                      </m:fPr>
                      <m:num>
                        <m:r>
                          <a:rPr lang="en-US" altLang="ja-JP" sz="4000" b="0" i="1" smtClean="0">
                            <a:solidFill>
                              <a:schemeClr val="tx1"/>
                            </a:solidFill>
                            <a:latin typeface="Cambria Math"/>
                          </a:rPr>
                          <m:t>1</m:t>
                        </m:r>
                      </m:num>
                      <m:den>
                        <m:r>
                          <a:rPr lang="en-US" altLang="ja-JP" sz="4000" b="0" i="1" smtClean="0">
                            <a:solidFill>
                              <a:schemeClr val="tx1"/>
                            </a:solidFill>
                            <a:latin typeface="Cambria Math"/>
                          </a:rPr>
                          <m:t>𝑏</m:t>
                        </m:r>
                      </m:den>
                    </m:f>
                    <m:f>
                      <m:fPr>
                        <m:ctrlPr>
                          <a:rPr lang="en-US" altLang="ja-JP" sz="4000" b="0" i="1" smtClean="0">
                            <a:solidFill>
                              <a:schemeClr val="tx1"/>
                            </a:solidFill>
                            <a:latin typeface="Cambria Math"/>
                          </a:rPr>
                        </m:ctrlPr>
                      </m:fPr>
                      <m:num>
                        <m:r>
                          <a:rPr lang="en-US" altLang="ja-JP" sz="4000" b="0" i="1" smtClean="0">
                            <a:solidFill>
                              <a:schemeClr val="tx1"/>
                            </a:solidFill>
                            <a:latin typeface="Cambria Math"/>
                          </a:rPr>
                          <m:t>1</m:t>
                        </m:r>
                      </m:num>
                      <m:den>
                        <m:r>
                          <a:rPr lang="en-US" altLang="ja-JP" sz="4000" b="0" i="1" smtClean="0">
                            <a:solidFill>
                              <a:schemeClr val="tx1"/>
                            </a:solidFill>
                            <a:latin typeface="Cambria Math"/>
                          </a:rPr>
                          <m:t>𝑣</m:t>
                        </m:r>
                      </m:den>
                    </m:f>
                    <m:nary>
                      <m:naryPr>
                        <m:chr m:val="∑"/>
                        <m:ctrlPr>
                          <a:rPr lang="en-US" altLang="ja-JP" sz="4000" b="0" i="1" smtClean="0">
                            <a:solidFill>
                              <a:schemeClr val="tx1"/>
                            </a:solidFill>
                            <a:latin typeface="Cambria Math"/>
                          </a:rPr>
                        </m:ctrlPr>
                      </m:naryPr>
                      <m:sub>
                        <m:r>
                          <m:rPr>
                            <m:brk m:alnAt="23"/>
                          </m:rPr>
                          <a:rPr lang="en-US" altLang="ja-JP" sz="4000" b="0" i="1" smtClean="0">
                            <a:solidFill>
                              <a:schemeClr val="tx1"/>
                            </a:solidFill>
                            <a:latin typeface="Cambria Math"/>
                          </a:rPr>
                          <m:t>𝑗</m:t>
                        </m:r>
                      </m:sub>
                      <m:sup>
                        <m:r>
                          <a:rPr lang="en-US" altLang="ja-JP" sz="4000" b="0" i="1" smtClean="0">
                            <a:solidFill>
                              <a:schemeClr val="tx1"/>
                            </a:solidFill>
                            <a:latin typeface="Cambria Math"/>
                          </a:rPr>
                          <m:t>𝑣</m:t>
                        </m:r>
                      </m:sup>
                      <m:e>
                        <m:r>
                          <a:rPr lang="ja-JP" altLang="en-US" sz="4000" b="0" i="1" smtClean="0">
                            <a:solidFill>
                              <a:schemeClr val="tx1"/>
                            </a:solidFill>
                            <a:latin typeface="Cambria Math"/>
                          </a:rPr>
                          <m:t>𝜇</m:t>
                        </m:r>
                        <m:r>
                          <a:rPr lang="en-US" altLang="ja-JP" sz="4000" b="0" i="1" smtClean="0">
                            <a:solidFill>
                              <a:schemeClr val="tx1"/>
                            </a:solidFill>
                            <a:latin typeface="Cambria Math"/>
                          </a:rPr>
                          <m:t>(</m:t>
                        </m:r>
                        <m:sSub>
                          <m:sSubPr>
                            <m:ctrlPr>
                              <a:rPr lang="en-US" altLang="ja-JP" sz="4000" b="0" i="1" smtClean="0">
                                <a:solidFill>
                                  <a:schemeClr val="tx1"/>
                                </a:solidFill>
                                <a:latin typeface="Cambria Math"/>
                              </a:rPr>
                            </m:ctrlPr>
                          </m:sSubPr>
                          <m:e>
                            <m:r>
                              <a:rPr lang="en-US" altLang="ja-JP" sz="4000" b="0" i="1" smtClean="0">
                                <a:solidFill>
                                  <a:schemeClr val="tx1"/>
                                </a:solidFill>
                                <a:latin typeface="Cambria Math"/>
                              </a:rPr>
                              <m:t>𝑉</m:t>
                            </m:r>
                          </m:e>
                          <m:sub>
                            <m:r>
                              <a:rPr lang="en-US" altLang="ja-JP" sz="4000" b="0" i="1" smtClean="0">
                                <a:solidFill>
                                  <a:schemeClr val="tx1"/>
                                </a:solidFill>
                                <a:latin typeface="Cambria Math"/>
                              </a:rPr>
                              <m:t>𝑗</m:t>
                            </m:r>
                          </m:sub>
                        </m:sSub>
                        <m:r>
                          <a:rPr lang="en-US" altLang="ja-JP" sz="4000" b="0" i="1" smtClean="0">
                            <a:solidFill>
                              <a:schemeClr val="tx1"/>
                            </a:solidFill>
                            <a:latin typeface="Cambria Math"/>
                          </a:rPr>
                          <m:t>)</m:t>
                        </m:r>
                      </m:e>
                    </m:nary>
                  </m:oMath>
                </a14:m>
                <a:r>
                  <a:rPr lang="en-US" altLang="ja-JP" dirty="0" smtClean="0"/>
                  <a:t>  </a:t>
                </a:r>
                <a14:m>
                  <m:oMath xmlns:m="http://schemas.openxmlformats.org/officeDocument/2006/math">
                    <m:r>
                      <a:rPr lang="en-US" altLang="ja-JP" sz="2400">
                        <a:latin typeface="Cambria Math"/>
                      </a:rPr>
                      <m:t> </m:t>
                    </m:r>
                    <m:r>
                      <a:rPr lang="en-US" altLang="ja-JP" sz="2400" b="0" i="0" smtClean="0">
                        <a:latin typeface="Cambria Math"/>
                      </a:rPr>
                      <m:t>      </m:t>
                    </m:r>
                    <m:r>
                      <a:rPr lang="en-US" altLang="ja-JP" sz="2400">
                        <a:latin typeface="Cambria Math"/>
                      </a:rPr>
                      <m:t>(0</m:t>
                    </m:r>
                    <m:r>
                      <a:rPr lang="en-US" altLang="ja-JP" sz="2400" i="1">
                        <a:latin typeface="Cambria Math"/>
                        <a:ea typeface="Cambria Math"/>
                      </a:rPr>
                      <m:t>≤</m:t>
                    </m:r>
                    <m:r>
                      <a:rPr lang="en-US" altLang="ja-JP" sz="2400" i="1">
                        <a:latin typeface="Cambria Math"/>
                        <a:ea typeface="Cambria Math"/>
                      </a:rPr>
                      <m:t>𝐶𝑂𝐵</m:t>
                    </m:r>
                    <m:r>
                      <a:rPr lang="en-US" altLang="ja-JP" sz="2400" i="1">
                        <a:latin typeface="Cambria Math"/>
                        <a:ea typeface="Cambria Math"/>
                      </a:rPr>
                      <m:t>≤1)</m:t>
                    </m:r>
                  </m:oMath>
                </a14:m>
                <a:endParaRPr lang="en-US" altLang="ja-JP" sz="2400" dirty="0" smtClean="0"/>
              </a:p>
              <a:p>
                <a:pPr lvl="1"/>
                <a14:m>
                  <m:oMath xmlns:m="http://schemas.openxmlformats.org/officeDocument/2006/math">
                    <m:r>
                      <a:rPr lang="en-US" altLang="ja-JP" b="0" i="1" smtClean="0">
                        <a:latin typeface="Cambria Math"/>
                      </a:rPr>
                      <m:t>𝑏</m:t>
                    </m:r>
                  </m:oMath>
                </a14:m>
                <a:r>
                  <a:rPr lang="en-US" altLang="ja-JP" dirty="0" smtClean="0"/>
                  <a:t> : </a:t>
                </a:r>
                <a:r>
                  <a:rPr lang="ja-JP" altLang="en-US" dirty="0" smtClean="0"/>
                  <a:t>メソッド内の</a:t>
                </a:r>
                <a:r>
                  <a:rPr lang="ja-JP" altLang="en-US" dirty="0"/>
                  <a:t>コードブロックの</a:t>
                </a:r>
                <a:r>
                  <a:rPr lang="ja-JP" altLang="en-US" dirty="0" smtClean="0"/>
                  <a:t>数</a:t>
                </a:r>
                <a:endParaRPr lang="en-US" altLang="ja-JP" dirty="0" smtClean="0"/>
              </a:p>
              <a:p>
                <a:pPr lvl="1"/>
                <a14:m>
                  <m:oMath xmlns:m="http://schemas.openxmlformats.org/officeDocument/2006/math">
                    <m:r>
                      <a:rPr lang="en-US" altLang="ja-JP" b="0" i="1" smtClean="0">
                        <a:latin typeface="Cambria Math"/>
                      </a:rPr>
                      <m:t>𝑣</m:t>
                    </m:r>
                  </m:oMath>
                </a14:m>
                <a:r>
                  <a:rPr lang="en-US" altLang="ja-JP" dirty="0" smtClean="0"/>
                  <a:t> : </a:t>
                </a:r>
                <a:r>
                  <a:rPr lang="ja-JP" altLang="en-US" dirty="0" smtClean="0"/>
                  <a:t>メソッド内</a:t>
                </a:r>
                <a:r>
                  <a:rPr lang="ja-JP" altLang="en-US" dirty="0" err="1" smtClean="0"/>
                  <a:t>で</a:t>
                </a:r>
                <a:r>
                  <a:rPr lang="ja-JP" altLang="en-US" dirty="0"/>
                  <a:t>使用されている変数の</a:t>
                </a:r>
                <a:r>
                  <a:rPr lang="ja-JP" altLang="en-US" dirty="0" smtClean="0"/>
                  <a:t>数</a:t>
                </a:r>
                <a:endParaRPr lang="en-US" altLang="ja-JP" dirty="0" smtClean="0"/>
              </a:p>
              <a:p>
                <a:pPr lvl="1"/>
                <a14:m>
                  <m:oMath xmlns:m="http://schemas.openxmlformats.org/officeDocument/2006/math">
                    <m:sSub>
                      <m:sSubPr>
                        <m:ctrlPr>
                          <a:rPr lang="en-US" altLang="ja-JP" b="0" i="1" smtClean="0">
                            <a:latin typeface="Cambria Math"/>
                          </a:rPr>
                        </m:ctrlPr>
                      </m:sSubPr>
                      <m:e>
                        <m:r>
                          <a:rPr lang="en-US" altLang="ja-JP" b="0" i="1" smtClean="0">
                            <a:latin typeface="Cambria Math"/>
                          </a:rPr>
                          <m:t>𝑉</m:t>
                        </m:r>
                      </m:e>
                      <m:sub>
                        <m:r>
                          <a:rPr lang="en-US" altLang="ja-JP" b="0" i="1" smtClean="0">
                            <a:latin typeface="Cambria Math"/>
                          </a:rPr>
                          <m:t>𝑗</m:t>
                        </m:r>
                      </m:sub>
                    </m:sSub>
                  </m:oMath>
                </a14:m>
                <a:r>
                  <a:rPr lang="en-US" altLang="ja-JP" dirty="0" smtClean="0"/>
                  <a:t> : </a:t>
                </a:r>
                <a:r>
                  <a:rPr lang="ja-JP" altLang="en-US" dirty="0" smtClean="0"/>
                  <a:t>メソッ </a:t>
                </a:r>
                <a:r>
                  <a:rPr lang="ja-JP" altLang="en-US" dirty="0"/>
                  <a:t>ド内で使用されている </a:t>
                </a:r>
                <a:r>
                  <a:rPr lang="en-US" altLang="ja-JP" dirty="0" err="1"/>
                  <a:t>j</a:t>
                </a:r>
                <a:r>
                  <a:rPr lang="en-US" altLang="ja-JP" dirty="0"/>
                  <a:t> </a:t>
                </a:r>
                <a:r>
                  <a:rPr lang="ja-JP" altLang="en-US" dirty="0"/>
                  <a:t>番目の</a:t>
                </a:r>
                <a:r>
                  <a:rPr lang="ja-JP" altLang="en-US" dirty="0" smtClean="0"/>
                  <a:t>変数</a:t>
                </a:r>
                <a:endParaRPr lang="en-US" altLang="ja-JP" dirty="0" smtClean="0"/>
              </a:p>
              <a:p>
                <a:pPr lvl="1"/>
                <a14:m>
                  <m:oMath xmlns:m="http://schemas.openxmlformats.org/officeDocument/2006/math">
                    <m:r>
                      <a:rPr lang="ja-JP" altLang="en-US" i="1" smtClean="0">
                        <a:latin typeface="Cambria Math"/>
                      </a:rPr>
                      <m:t>𝜇</m:t>
                    </m:r>
                    <m:r>
                      <a:rPr lang="en-US" altLang="ja-JP" b="0" i="1" smtClean="0">
                        <a:latin typeface="Cambria Math"/>
                      </a:rPr>
                      <m:t>(</m:t>
                    </m:r>
                    <m:sSub>
                      <m:sSubPr>
                        <m:ctrlPr>
                          <a:rPr lang="en-US" altLang="ja-JP" b="0" i="1" smtClean="0">
                            <a:latin typeface="Cambria Math"/>
                          </a:rPr>
                        </m:ctrlPr>
                      </m:sSubPr>
                      <m:e>
                        <m:r>
                          <a:rPr lang="en-US" altLang="ja-JP" b="0" i="1" smtClean="0">
                            <a:latin typeface="Cambria Math"/>
                          </a:rPr>
                          <m:t>𝑉</m:t>
                        </m:r>
                      </m:e>
                      <m:sub>
                        <m:r>
                          <a:rPr lang="en-US" altLang="ja-JP" b="0" i="1" smtClean="0">
                            <a:latin typeface="Cambria Math"/>
                          </a:rPr>
                          <m:t>𝑗</m:t>
                        </m:r>
                      </m:sub>
                    </m:sSub>
                    <m:r>
                      <a:rPr lang="en-US" altLang="ja-JP" b="0" i="1" smtClean="0">
                        <a:latin typeface="Cambria Math"/>
                      </a:rPr>
                      <m:t>)</m:t>
                    </m:r>
                  </m:oMath>
                </a14:m>
                <a:r>
                  <a:rPr lang="en-US" altLang="ja-JP" dirty="0" smtClean="0"/>
                  <a:t> : </a:t>
                </a:r>
                <a:r>
                  <a:rPr lang="ja-JP" altLang="en-US" dirty="0" smtClean="0"/>
                  <a:t>変数 </a:t>
                </a:r>
                <a:r>
                  <a:rPr lang="en-US" altLang="ja-JP" dirty="0" err="1"/>
                  <a:t>Vj</a:t>
                </a:r>
                <a:r>
                  <a:rPr lang="en-US" altLang="ja-JP" dirty="0"/>
                  <a:t> </a:t>
                </a:r>
                <a:r>
                  <a:rPr lang="ja-JP" altLang="en-US" dirty="0"/>
                  <a:t>を使用しているコードブロックの</a:t>
                </a:r>
                <a:r>
                  <a:rPr lang="ja-JP" altLang="en-US" dirty="0" smtClean="0"/>
                  <a:t>数</a:t>
                </a:r>
              </a:p>
              <a:p>
                <a:pPr>
                  <a:buNone/>
                </a:pPr>
                <a:endParaRPr lang="en-US" altLang="ja-JP" dirty="0" smtClean="0"/>
              </a:p>
            </p:txBody>
          </p:sp>
        </mc:Choice>
        <mc:Fallback xmlns="">
          <p:sp>
            <p:nvSpPr>
              <p:cNvPr id="3" name="コンテンツ プレースホルダ 2"/>
              <p:cNvSpPr>
                <a:spLocks noGrp="1" noRot="1" noChangeAspect="1" noMove="1" noResize="1" noEditPoints="1" noAdjustHandles="1" noChangeArrowheads="1" noChangeShapeType="1" noTextEdit="1"/>
              </p:cNvSpPr>
              <p:nvPr>
                <p:ph idx="1"/>
              </p:nvPr>
            </p:nvSpPr>
            <p:spPr>
              <a:xfrm>
                <a:off x="457200" y="1824907"/>
                <a:ext cx="8229600" cy="4785491"/>
              </a:xfrm>
              <a:blipFill rotWithShape="1">
                <a:blip r:embed="rId3"/>
                <a:stretch>
                  <a:fillRect l="-1259" t="-1656"/>
                </a:stretch>
              </a:blipFill>
            </p:spPr>
            <p:txBody>
              <a:bodyPr/>
              <a:lstStyle/>
              <a:p>
                <a:r>
                  <a:rPr lang="ja-JP" altLang="en-US">
                    <a:noFill/>
                  </a:rPr>
                  <a:t> </a:t>
                </a:r>
              </a:p>
            </p:txBody>
          </p:sp>
        </mc:Fallback>
      </mc:AlternateContent>
      <p:sp>
        <p:nvSpPr>
          <p:cNvPr id="5" name="スライド番号プレースホルダ 4"/>
          <p:cNvSpPr>
            <a:spLocks noGrp="1"/>
          </p:cNvSpPr>
          <p:nvPr>
            <p:ph type="sldNum" sz="quarter" idx="12"/>
          </p:nvPr>
        </p:nvSpPr>
        <p:spPr/>
        <p:txBody>
          <a:bodyPr/>
          <a:lstStyle/>
          <a:p>
            <a:fld id="{63177B97-C38E-6B49-9829-0ADB86AF5D52}" type="slidenum">
              <a:rPr lang="ja-JP" altLang="en-US" smtClean="0"/>
              <a:pPr/>
              <a:t>21</a:t>
            </a:fld>
            <a:endParaRPr lang="ja-JP" altLang="en-US"/>
          </a:p>
        </p:txBody>
      </p:sp>
    </p:spTree>
    <p:extLst>
      <p:ext uri="{BB962C8B-B14F-4D97-AF65-F5344CB8AC3E}">
        <p14:creationId xmlns:p14="http://schemas.microsoft.com/office/powerpoint/2010/main" val="382070675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スライド番号プレースホルダ 46"/>
          <p:cNvSpPr>
            <a:spLocks noGrp="1"/>
          </p:cNvSpPr>
          <p:nvPr>
            <p:ph type="sldNum" sz="quarter" idx="12"/>
          </p:nvPr>
        </p:nvSpPr>
        <p:spPr>
          <a:xfrm>
            <a:off x="7597775" y="6304667"/>
            <a:ext cx="1150938" cy="288925"/>
          </a:xfrm>
        </p:spPr>
        <p:txBody>
          <a:bodyPr/>
          <a:lstStyle/>
          <a:p>
            <a:fld id="{63177B97-C38E-6B49-9829-0ADB86AF5D52}" type="slidenum">
              <a:rPr lang="ja-JP" altLang="en-US" smtClean="0"/>
              <a:pPr/>
              <a:t>22</a:t>
            </a:fld>
            <a:endParaRPr lang="ja-JP" altLang="en-US" dirty="0"/>
          </a:p>
        </p:txBody>
      </p:sp>
      <p:grpSp>
        <p:nvGrpSpPr>
          <p:cNvPr id="37" name="図形グループ 36"/>
          <p:cNvGrpSpPr/>
          <p:nvPr/>
        </p:nvGrpSpPr>
        <p:grpSpPr>
          <a:xfrm>
            <a:off x="457200" y="1838578"/>
            <a:ext cx="3955550" cy="4395496"/>
            <a:chOff x="4636001" y="1790550"/>
            <a:chExt cx="3955550" cy="4395496"/>
          </a:xfrm>
        </p:grpSpPr>
        <p:sp>
          <p:nvSpPr>
            <p:cNvPr id="58" name="正方形/長方形 57"/>
            <p:cNvSpPr/>
            <p:nvPr/>
          </p:nvSpPr>
          <p:spPr>
            <a:xfrm>
              <a:off x="4636001" y="1790550"/>
              <a:ext cx="3955550" cy="4395496"/>
            </a:xfrm>
            <a:prstGeom prst="rect">
              <a:avLst/>
            </a:prstGeom>
            <a:solidFill>
              <a:srgbClr val="FFFF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dirty="0"/>
            </a:p>
          </p:txBody>
        </p:sp>
        <p:sp>
          <p:nvSpPr>
            <p:cNvPr id="59" name="テキスト ボックス 58"/>
            <p:cNvSpPr txBox="1"/>
            <p:nvPr/>
          </p:nvSpPr>
          <p:spPr>
            <a:xfrm>
              <a:off x="4954499" y="1790550"/>
              <a:ext cx="3637052" cy="4247317"/>
            </a:xfrm>
            <a:prstGeom prst="rect">
              <a:avLst/>
            </a:prstGeom>
            <a:noFill/>
          </p:spPr>
          <p:txBody>
            <a:bodyPr wrap="square" rtlCol="0">
              <a:spAutoFit/>
            </a:bodyPr>
            <a:lstStyle/>
            <a:p>
              <a:r>
                <a:rPr lang="en-US" altLang="ja-JP" dirty="0" smtClean="0">
                  <a:latin typeface="Consolas" pitchFamily="49" charset="0"/>
                  <a:cs typeface="Consolas" pitchFamily="49" charset="0"/>
                </a:rPr>
                <a:t>void method() {</a:t>
              </a:r>
            </a:p>
            <a:p>
              <a:r>
                <a:rPr lang="en-US" altLang="ja-JP" dirty="0" smtClean="0">
                  <a:latin typeface="Consolas" pitchFamily="49" charset="0"/>
                  <a:cs typeface="Consolas" pitchFamily="49" charset="0"/>
                </a:rPr>
                <a:t>	</a:t>
              </a:r>
              <a:r>
                <a:rPr lang="en-US" altLang="ja-JP" dirty="0" err="1" smtClean="0">
                  <a:latin typeface="Consolas" pitchFamily="49" charset="0"/>
                  <a:cs typeface="Consolas" pitchFamily="49" charset="0"/>
                </a:rPr>
                <a:t>int</a:t>
              </a:r>
              <a:r>
                <a:rPr lang="en-US" altLang="ja-JP" dirty="0" smtClean="0">
                  <a:latin typeface="Consolas" pitchFamily="49" charset="0"/>
                  <a:cs typeface="Consolas" pitchFamily="49" charset="0"/>
                </a:rPr>
                <a:t> v1, v2, v3, v4;</a:t>
              </a:r>
            </a:p>
            <a:p>
              <a:r>
                <a:rPr lang="en-US" altLang="ja-JP" dirty="0" smtClean="0">
                  <a:latin typeface="Consolas" pitchFamily="49" charset="0"/>
                  <a:cs typeface="Consolas" pitchFamily="49" charset="0"/>
                </a:rPr>
                <a:t>	BLOCK1 {</a:t>
              </a:r>
            </a:p>
            <a:p>
              <a:r>
                <a:rPr lang="en-US" altLang="ja-JP" dirty="0" smtClean="0">
                  <a:latin typeface="Consolas" pitchFamily="49" charset="0"/>
                  <a:cs typeface="Consolas" pitchFamily="49" charset="0"/>
                </a:rPr>
                <a:t>		v1 = v1 + v2;</a:t>
              </a:r>
            </a:p>
            <a:p>
              <a:r>
                <a:rPr lang="en-US" altLang="ja-JP" dirty="0" smtClean="0">
                  <a:latin typeface="Consolas" pitchFamily="49" charset="0"/>
                  <a:cs typeface="Consolas" pitchFamily="49" charset="0"/>
                </a:rPr>
                <a:t>	}</a:t>
              </a:r>
            </a:p>
            <a:p>
              <a:r>
                <a:rPr lang="en-US" altLang="ja-JP" dirty="0" smtClean="0">
                  <a:latin typeface="Consolas" pitchFamily="49" charset="0"/>
                  <a:cs typeface="Consolas" pitchFamily="49" charset="0"/>
                </a:rPr>
                <a:t>  	BLOCK2 {</a:t>
              </a:r>
            </a:p>
            <a:p>
              <a:r>
                <a:rPr lang="en-US" altLang="ja-JP" dirty="0" smtClean="0">
                  <a:latin typeface="Consolas" pitchFamily="49" charset="0"/>
                  <a:cs typeface="Consolas" pitchFamily="49" charset="0"/>
                </a:rPr>
                <a:t>		v2 = v1++;</a:t>
              </a:r>
            </a:p>
            <a:p>
              <a:r>
                <a:rPr lang="en-US" altLang="ja-JP" dirty="0" smtClean="0">
                  <a:latin typeface="Consolas" pitchFamily="49" charset="0"/>
                  <a:cs typeface="Consolas" pitchFamily="49" charset="0"/>
                </a:rPr>
                <a:t>	}</a:t>
              </a:r>
            </a:p>
            <a:p>
              <a:r>
                <a:rPr lang="en-US" altLang="ja-JP" dirty="0" smtClean="0">
                  <a:latin typeface="Consolas" pitchFamily="49" charset="0"/>
                  <a:cs typeface="Consolas" pitchFamily="49" charset="0"/>
                </a:rPr>
                <a:t>  	BLOCK3 {</a:t>
              </a:r>
            </a:p>
            <a:p>
              <a:r>
                <a:rPr lang="en-US" altLang="ja-JP" dirty="0" smtClean="0">
                  <a:latin typeface="Consolas" pitchFamily="49" charset="0"/>
                  <a:cs typeface="Consolas" pitchFamily="49" charset="0"/>
                </a:rPr>
                <a:t>		v3 = v3 * v4;</a:t>
              </a:r>
            </a:p>
            <a:p>
              <a:r>
                <a:rPr lang="en-US" altLang="ja-JP" dirty="0" smtClean="0">
                  <a:latin typeface="Consolas" pitchFamily="49" charset="0"/>
                  <a:cs typeface="Consolas" pitchFamily="49" charset="0"/>
                </a:rPr>
                <a:t>	}</a:t>
              </a:r>
            </a:p>
            <a:p>
              <a:r>
                <a:rPr lang="en-US" altLang="ja-JP" dirty="0" smtClean="0">
                  <a:latin typeface="Consolas" pitchFamily="49" charset="0"/>
                  <a:cs typeface="Consolas" pitchFamily="49" charset="0"/>
                </a:rPr>
                <a:t>  	BLOCK4 {</a:t>
              </a:r>
            </a:p>
            <a:p>
              <a:r>
                <a:rPr lang="en-US" altLang="ja-JP" dirty="0" smtClean="0">
                  <a:latin typeface="Consolas" pitchFamily="49" charset="0"/>
                  <a:cs typeface="Consolas" pitchFamily="49" charset="0"/>
                </a:rPr>
                <a:t>		v4 = v3 + 1;</a:t>
              </a:r>
            </a:p>
            <a:p>
              <a:r>
                <a:rPr lang="en-US" altLang="ja-JP" dirty="0" smtClean="0">
                  <a:latin typeface="Consolas" pitchFamily="49" charset="0"/>
                  <a:cs typeface="Consolas" pitchFamily="49" charset="0"/>
                </a:rPr>
                <a:t>	}</a:t>
              </a:r>
            </a:p>
            <a:p>
              <a:r>
                <a:rPr kumimoji="1" lang="en-US" altLang="ja-JP" dirty="0" smtClean="0">
                  <a:latin typeface="Consolas" pitchFamily="49" charset="0"/>
                  <a:cs typeface="Consolas" pitchFamily="49" charset="0"/>
                </a:rPr>
                <a:t>}</a:t>
              </a:r>
              <a:endParaRPr kumimoji="1" lang="ja-JP" altLang="en-US" dirty="0">
                <a:latin typeface="Consolas" pitchFamily="49" charset="0"/>
                <a:cs typeface="Consolas" pitchFamily="49" charset="0"/>
              </a:endParaRPr>
            </a:p>
          </p:txBody>
        </p:sp>
      </p:grpSp>
      <p:sp>
        <p:nvSpPr>
          <p:cNvPr id="4" name="タイトル 3"/>
          <p:cNvSpPr>
            <a:spLocks noGrp="1"/>
          </p:cNvSpPr>
          <p:nvPr>
            <p:ph type="title"/>
          </p:nvPr>
        </p:nvSpPr>
        <p:spPr/>
        <p:txBody>
          <a:bodyPr/>
          <a:lstStyle/>
          <a:p>
            <a:r>
              <a:rPr kumimoji="1" lang="ja-JP" altLang="en-US" dirty="0" smtClean="0"/>
              <a:t>メトリクス</a:t>
            </a:r>
            <a:r>
              <a:rPr kumimoji="1" lang="en-US" altLang="ja-JP" dirty="0" smtClean="0"/>
              <a:t>COB</a:t>
            </a:r>
            <a:r>
              <a:rPr kumimoji="1" lang="ja-JP" altLang="en-US" dirty="0" smtClean="0"/>
              <a:t>の値が低い例</a:t>
            </a:r>
            <a:endParaRPr kumimoji="1" lang="ja-JP" altLang="en-US" dirty="0"/>
          </a:p>
        </p:txBody>
      </p:sp>
      <p:graphicFrame>
        <p:nvGraphicFramePr>
          <p:cNvPr id="5" name="表 4"/>
          <p:cNvGraphicFramePr>
            <a:graphicFrameLocks noGrp="1"/>
          </p:cNvGraphicFramePr>
          <p:nvPr>
            <p:extLst>
              <p:ext uri="{D42A27DB-BD31-4B8C-83A1-F6EECF244321}">
                <p14:modId xmlns:p14="http://schemas.microsoft.com/office/powerpoint/2010/main" val="1062327092"/>
              </p:ext>
            </p:extLst>
          </p:nvPr>
        </p:nvGraphicFramePr>
        <p:xfrm>
          <a:off x="4746267" y="2719998"/>
          <a:ext cx="3929421" cy="2484475"/>
        </p:xfrm>
        <a:graphic>
          <a:graphicData uri="http://schemas.openxmlformats.org/drawingml/2006/table">
            <a:tbl>
              <a:tblPr firstRow="1" bandRow="1">
                <a:tableStyleId>{21E4AEA4-8DFA-4A89-87EB-49C32662AFE0}</a:tableStyleId>
              </a:tblPr>
              <a:tblGrid>
                <a:gridCol w="1418751"/>
                <a:gridCol w="655623"/>
                <a:gridCol w="618349"/>
                <a:gridCol w="618349"/>
                <a:gridCol w="618349"/>
              </a:tblGrid>
              <a:tr h="496895">
                <a:tc>
                  <a:txBody>
                    <a:bodyPr/>
                    <a:lstStyle/>
                    <a:p>
                      <a:pPr algn="ctr"/>
                      <a:endParaRPr kumimoji="1" lang="ja-JP" altLang="en-US" dirty="0"/>
                    </a:p>
                  </a:txBody>
                  <a:tcPr/>
                </a:tc>
                <a:tc>
                  <a:txBody>
                    <a:bodyPr/>
                    <a:lstStyle/>
                    <a:p>
                      <a:pPr algn="ctr"/>
                      <a:r>
                        <a:rPr kumimoji="1" lang="en-US" altLang="ja-JP" dirty="0" smtClean="0"/>
                        <a:t>v</a:t>
                      </a:r>
                      <a:r>
                        <a:rPr kumimoji="1" lang="ja-JP" altLang="en-US" dirty="0" smtClean="0"/>
                        <a:t>１</a:t>
                      </a:r>
                      <a:endParaRPr kumimoji="1" lang="ja-JP" altLang="en-US" dirty="0"/>
                    </a:p>
                  </a:txBody>
                  <a:tcPr/>
                </a:tc>
                <a:tc>
                  <a:txBody>
                    <a:bodyPr/>
                    <a:lstStyle/>
                    <a:p>
                      <a:pPr algn="ctr"/>
                      <a:r>
                        <a:rPr kumimoji="1" lang="en-US" altLang="ja-JP" dirty="0" smtClean="0"/>
                        <a:t>v2</a:t>
                      </a:r>
                      <a:endParaRPr kumimoji="1" lang="ja-JP" altLang="en-US" dirty="0"/>
                    </a:p>
                  </a:txBody>
                  <a:tcPr/>
                </a:tc>
                <a:tc>
                  <a:txBody>
                    <a:bodyPr/>
                    <a:lstStyle/>
                    <a:p>
                      <a:pPr algn="ctr"/>
                      <a:r>
                        <a:rPr kumimoji="1" lang="en-US" altLang="ja-JP" dirty="0" smtClean="0"/>
                        <a:t>v3</a:t>
                      </a:r>
                      <a:endParaRPr kumimoji="1" lang="ja-JP" altLang="en-US" dirty="0"/>
                    </a:p>
                  </a:txBody>
                  <a:tcPr/>
                </a:tc>
                <a:tc>
                  <a:txBody>
                    <a:bodyPr/>
                    <a:lstStyle/>
                    <a:p>
                      <a:pPr algn="ctr"/>
                      <a:r>
                        <a:rPr kumimoji="1" lang="en-US" altLang="ja-JP" dirty="0" smtClean="0"/>
                        <a:t>v4</a:t>
                      </a:r>
                      <a:endParaRPr kumimoji="1" lang="ja-JP" altLang="en-US" dirty="0"/>
                    </a:p>
                  </a:txBody>
                  <a:tcPr/>
                </a:tc>
              </a:tr>
              <a:tr h="496895">
                <a:tc>
                  <a:txBody>
                    <a:bodyPr/>
                    <a:lstStyle/>
                    <a:p>
                      <a:pPr algn="ctr"/>
                      <a:r>
                        <a:rPr kumimoji="1" lang="en-US" altLang="ja-JP" dirty="0" smtClean="0"/>
                        <a:t>BLOCK1</a:t>
                      </a:r>
                      <a:endParaRPr kumimoji="1" lang="ja-JP" altLang="en-US" dirty="0"/>
                    </a:p>
                  </a:txBody>
                  <a:tcPr/>
                </a:tc>
                <a:tc>
                  <a:txBody>
                    <a:bodyPr/>
                    <a:lstStyle/>
                    <a:p>
                      <a:pPr algn="ctr"/>
                      <a:r>
                        <a:rPr kumimoji="1" lang="ja-JP" altLang="en-US" dirty="0" smtClean="0"/>
                        <a:t>✓</a:t>
                      </a:r>
                      <a:endParaRPr kumimoji="1" lang="ja-JP" alt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dirty="0" smtClean="0"/>
                        <a:t>✓</a:t>
                      </a:r>
                    </a:p>
                  </a:txBody>
                  <a:tcPr/>
                </a:tc>
                <a:tc>
                  <a:txBody>
                    <a:bodyPr/>
                    <a:lstStyle/>
                    <a:p>
                      <a:pPr algn="ctr"/>
                      <a:endParaRPr kumimoji="1" lang="ja-JP" altLang="en-US"/>
                    </a:p>
                  </a:txBody>
                  <a:tcPr/>
                </a:tc>
                <a:tc>
                  <a:txBody>
                    <a:bodyPr/>
                    <a:lstStyle/>
                    <a:p>
                      <a:pPr algn="ctr"/>
                      <a:endParaRPr kumimoji="1" lang="ja-JP" altLang="en-US"/>
                    </a:p>
                  </a:txBody>
                  <a:tcPr/>
                </a:tc>
              </a:tr>
              <a:tr h="496895">
                <a:tc>
                  <a:txBody>
                    <a:bodyPr/>
                    <a:lstStyle/>
                    <a:p>
                      <a:pPr algn="ctr"/>
                      <a:r>
                        <a:rPr kumimoji="1" lang="en-US" altLang="ja-JP" dirty="0" smtClean="0"/>
                        <a:t>BLOCK2</a:t>
                      </a:r>
                      <a:endParaRPr kumimoji="1" lang="ja-JP" altLang="en-US" dirty="0"/>
                    </a:p>
                  </a:txBody>
                  <a:tcPr/>
                </a:tc>
                <a:tc>
                  <a:txBody>
                    <a:bodyPr/>
                    <a:lstStyle/>
                    <a:p>
                      <a:pPr algn="ctr"/>
                      <a:r>
                        <a:rPr kumimoji="1" lang="ja-JP" altLang="en-US" dirty="0" smtClean="0"/>
                        <a:t>✓</a:t>
                      </a:r>
                      <a:endParaRPr kumimoji="1" lang="ja-JP" altLang="en-US" dirty="0"/>
                    </a:p>
                  </a:txBody>
                  <a:tcPr/>
                </a:tc>
                <a:tc>
                  <a:txBody>
                    <a:bodyPr/>
                    <a:lstStyle/>
                    <a:p>
                      <a:pPr algn="ctr"/>
                      <a:r>
                        <a:rPr kumimoji="1" lang="ja-JP" altLang="en-US" dirty="0" smtClean="0"/>
                        <a:t>✓</a:t>
                      </a:r>
                      <a:endParaRPr kumimoji="1" lang="ja-JP" altLang="en-US" dirty="0"/>
                    </a:p>
                  </a:txBody>
                  <a:tcPr/>
                </a:tc>
                <a:tc>
                  <a:txBody>
                    <a:bodyPr/>
                    <a:lstStyle/>
                    <a:p>
                      <a:pPr algn="ctr"/>
                      <a:endParaRPr kumimoji="1" lang="ja-JP" altLang="en-US"/>
                    </a:p>
                  </a:txBody>
                  <a:tcPr/>
                </a:tc>
                <a:tc>
                  <a:txBody>
                    <a:bodyPr/>
                    <a:lstStyle/>
                    <a:p>
                      <a:pPr algn="ctr"/>
                      <a:endParaRPr kumimoji="1" lang="ja-JP" altLang="en-US"/>
                    </a:p>
                  </a:txBody>
                  <a:tcPr/>
                </a:tc>
              </a:tr>
              <a:tr h="496895">
                <a:tc>
                  <a:txBody>
                    <a:bodyPr/>
                    <a:lstStyle/>
                    <a:p>
                      <a:pPr algn="ctr"/>
                      <a:r>
                        <a:rPr kumimoji="1" lang="en-US" altLang="ja-JP" dirty="0" smtClean="0"/>
                        <a:t>BLOCK3</a:t>
                      </a: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r>
                        <a:rPr kumimoji="1" lang="ja-JP" altLang="en-US" dirty="0" smtClean="0"/>
                        <a:t>✓</a:t>
                      </a:r>
                      <a:endParaRPr kumimoji="1" lang="ja-JP" altLang="en-US" dirty="0"/>
                    </a:p>
                  </a:txBody>
                  <a:tcPr/>
                </a:tc>
                <a:tc>
                  <a:txBody>
                    <a:bodyPr/>
                    <a:lstStyle/>
                    <a:p>
                      <a:pPr algn="ctr"/>
                      <a:r>
                        <a:rPr kumimoji="1" lang="ja-JP" altLang="en-US" dirty="0" smtClean="0"/>
                        <a:t>✓</a:t>
                      </a:r>
                      <a:endParaRPr kumimoji="1" lang="ja-JP" altLang="en-US" dirty="0"/>
                    </a:p>
                  </a:txBody>
                  <a:tcPr/>
                </a:tc>
              </a:tr>
              <a:tr h="496895">
                <a:tc>
                  <a:txBody>
                    <a:bodyPr/>
                    <a:lstStyle/>
                    <a:p>
                      <a:pPr algn="ctr"/>
                      <a:r>
                        <a:rPr kumimoji="1" lang="en-US" altLang="ja-JP" dirty="0" smtClean="0"/>
                        <a:t>BLOCK4</a:t>
                      </a:r>
                      <a:endParaRPr kumimoji="1" lang="ja-JP" altLang="en-US" dirty="0"/>
                    </a:p>
                  </a:txBody>
                  <a:tcPr/>
                </a:tc>
                <a:tc>
                  <a:txBody>
                    <a:bodyPr/>
                    <a:lstStyle/>
                    <a:p>
                      <a:pPr algn="ctr"/>
                      <a:endParaRPr kumimoji="1" lang="ja-JP" altLang="en-US" dirty="0"/>
                    </a:p>
                  </a:txBody>
                  <a:tcPr/>
                </a:tc>
                <a:tc>
                  <a:txBody>
                    <a:bodyPr/>
                    <a:lstStyle/>
                    <a:p>
                      <a:pPr algn="ctr"/>
                      <a:endParaRPr kumimoji="1" lang="ja-JP" altLang="en-US"/>
                    </a:p>
                  </a:txBody>
                  <a:tcPr/>
                </a:tc>
                <a:tc>
                  <a:txBody>
                    <a:bodyPr/>
                    <a:lstStyle/>
                    <a:p>
                      <a:pPr algn="ctr"/>
                      <a:r>
                        <a:rPr kumimoji="1" lang="ja-JP" altLang="en-US" dirty="0" smtClean="0"/>
                        <a:t>✓</a:t>
                      </a:r>
                      <a:endParaRPr kumimoji="1" lang="ja-JP" altLang="en-US" dirty="0"/>
                    </a:p>
                  </a:txBody>
                  <a:tcPr/>
                </a:tc>
                <a:tc>
                  <a:txBody>
                    <a:bodyPr/>
                    <a:lstStyle/>
                    <a:p>
                      <a:pPr algn="ctr"/>
                      <a:r>
                        <a:rPr kumimoji="1" lang="ja-JP" altLang="en-US" dirty="0" smtClean="0"/>
                        <a:t>✓</a:t>
                      </a:r>
                      <a:endParaRPr kumimoji="1" lang="ja-JP" altLang="en-US" dirty="0"/>
                    </a:p>
                  </a:txBody>
                  <a:tcPr/>
                </a:tc>
              </a:tr>
            </a:tbl>
          </a:graphicData>
        </a:graphic>
      </p:graphicFrame>
      <p:sp>
        <p:nvSpPr>
          <p:cNvPr id="6" name="テキスト ボックス 5"/>
          <p:cNvSpPr txBox="1"/>
          <p:nvPr/>
        </p:nvSpPr>
        <p:spPr>
          <a:xfrm>
            <a:off x="5726750" y="5562675"/>
            <a:ext cx="1871025" cy="523220"/>
          </a:xfrm>
          <a:prstGeom prst="rect">
            <a:avLst/>
          </a:prstGeom>
          <a:noFill/>
        </p:spPr>
        <p:txBody>
          <a:bodyPr wrap="none" rtlCol="0">
            <a:spAutoFit/>
          </a:bodyPr>
          <a:lstStyle/>
          <a:p>
            <a:r>
              <a:rPr kumimoji="1" lang="en-US" altLang="ja-JP" sz="2800" dirty="0" smtClean="0"/>
              <a:t>COB = 0.5</a:t>
            </a:r>
            <a:endParaRPr kumimoji="1" lang="ja-JP" altLang="en-US" sz="2800" dirty="0"/>
          </a:p>
        </p:txBody>
      </p:sp>
      <p:sp>
        <p:nvSpPr>
          <p:cNvPr id="2" name="角丸四角形 1"/>
          <p:cNvSpPr/>
          <p:nvPr/>
        </p:nvSpPr>
        <p:spPr>
          <a:xfrm>
            <a:off x="6159260" y="3209026"/>
            <a:ext cx="1242204" cy="1000665"/>
          </a:xfrm>
          <a:prstGeom prst="roundRect">
            <a:avLst/>
          </a:prstGeom>
          <a:no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角丸四角形 9"/>
          <p:cNvSpPr/>
          <p:nvPr/>
        </p:nvSpPr>
        <p:spPr>
          <a:xfrm>
            <a:off x="7401464" y="4200933"/>
            <a:ext cx="1242204" cy="1000665"/>
          </a:xfrm>
          <a:prstGeom prst="roundRect">
            <a:avLst/>
          </a:prstGeom>
          <a:no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7789292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スライド番号プレースホルダ 46"/>
          <p:cNvSpPr>
            <a:spLocks noGrp="1"/>
          </p:cNvSpPr>
          <p:nvPr>
            <p:ph type="sldNum" sz="quarter" idx="12"/>
          </p:nvPr>
        </p:nvSpPr>
        <p:spPr>
          <a:xfrm>
            <a:off x="7597775" y="6304667"/>
            <a:ext cx="1150938" cy="288925"/>
          </a:xfrm>
        </p:spPr>
        <p:txBody>
          <a:bodyPr/>
          <a:lstStyle/>
          <a:p>
            <a:fld id="{63177B97-C38E-6B49-9829-0ADB86AF5D52}" type="slidenum">
              <a:rPr lang="ja-JP" altLang="en-US" smtClean="0"/>
              <a:pPr/>
              <a:t>23</a:t>
            </a:fld>
            <a:endParaRPr lang="ja-JP" altLang="en-US" dirty="0"/>
          </a:p>
        </p:txBody>
      </p:sp>
      <p:grpSp>
        <p:nvGrpSpPr>
          <p:cNvPr id="37" name="図形グループ 36"/>
          <p:cNvGrpSpPr/>
          <p:nvPr/>
        </p:nvGrpSpPr>
        <p:grpSpPr>
          <a:xfrm>
            <a:off x="457200" y="1838578"/>
            <a:ext cx="3955550" cy="4395496"/>
            <a:chOff x="4636001" y="1790550"/>
            <a:chExt cx="3955550" cy="4395496"/>
          </a:xfrm>
        </p:grpSpPr>
        <p:sp>
          <p:nvSpPr>
            <p:cNvPr id="58" name="正方形/長方形 57"/>
            <p:cNvSpPr/>
            <p:nvPr/>
          </p:nvSpPr>
          <p:spPr>
            <a:xfrm>
              <a:off x="4636001" y="1790550"/>
              <a:ext cx="3955550" cy="4395496"/>
            </a:xfrm>
            <a:prstGeom prst="rect">
              <a:avLst/>
            </a:prstGeom>
            <a:solidFill>
              <a:srgbClr val="FFFF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dirty="0"/>
            </a:p>
          </p:txBody>
        </p:sp>
        <p:sp>
          <p:nvSpPr>
            <p:cNvPr id="59" name="テキスト ボックス 58"/>
            <p:cNvSpPr txBox="1"/>
            <p:nvPr/>
          </p:nvSpPr>
          <p:spPr>
            <a:xfrm>
              <a:off x="4954499" y="1790550"/>
              <a:ext cx="3637052" cy="4247317"/>
            </a:xfrm>
            <a:prstGeom prst="rect">
              <a:avLst/>
            </a:prstGeom>
            <a:noFill/>
          </p:spPr>
          <p:txBody>
            <a:bodyPr wrap="square" rtlCol="0">
              <a:spAutoFit/>
            </a:bodyPr>
            <a:lstStyle/>
            <a:p>
              <a:r>
                <a:rPr lang="en-US" altLang="ja-JP" dirty="0" smtClean="0">
                  <a:latin typeface="Consolas" pitchFamily="49" charset="0"/>
                  <a:cs typeface="Consolas" pitchFamily="49" charset="0"/>
                </a:rPr>
                <a:t>void method() {</a:t>
              </a:r>
            </a:p>
            <a:p>
              <a:r>
                <a:rPr lang="en-US" altLang="ja-JP" dirty="0" smtClean="0">
                  <a:latin typeface="Consolas" pitchFamily="49" charset="0"/>
                  <a:cs typeface="Consolas" pitchFamily="49" charset="0"/>
                </a:rPr>
                <a:t>	</a:t>
              </a:r>
              <a:r>
                <a:rPr lang="en-US" altLang="ja-JP" dirty="0" err="1" smtClean="0">
                  <a:latin typeface="Consolas" pitchFamily="49" charset="0"/>
                  <a:cs typeface="Consolas" pitchFamily="49" charset="0"/>
                </a:rPr>
                <a:t>int</a:t>
              </a:r>
              <a:r>
                <a:rPr lang="en-US" altLang="ja-JP" dirty="0" smtClean="0">
                  <a:latin typeface="Consolas" pitchFamily="49" charset="0"/>
                  <a:cs typeface="Consolas" pitchFamily="49" charset="0"/>
                </a:rPr>
                <a:t> v1, v2, v3;</a:t>
              </a:r>
            </a:p>
            <a:p>
              <a:r>
                <a:rPr lang="en-US" altLang="ja-JP" dirty="0" smtClean="0">
                  <a:latin typeface="Consolas" pitchFamily="49" charset="0"/>
                  <a:cs typeface="Consolas" pitchFamily="49" charset="0"/>
                </a:rPr>
                <a:t>	BLOCK1 {</a:t>
              </a:r>
            </a:p>
            <a:p>
              <a:r>
                <a:rPr lang="en-US" altLang="ja-JP" dirty="0" smtClean="0">
                  <a:latin typeface="Consolas" pitchFamily="49" charset="0"/>
                  <a:cs typeface="Consolas" pitchFamily="49" charset="0"/>
                </a:rPr>
                <a:t>		v1 = v1 + v2;</a:t>
              </a:r>
            </a:p>
            <a:p>
              <a:r>
                <a:rPr lang="en-US" altLang="ja-JP" dirty="0" smtClean="0">
                  <a:latin typeface="Consolas" pitchFamily="49" charset="0"/>
                  <a:cs typeface="Consolas" pitchFamily="49" charset="0"/>
                </a:rPr>
                <a:t>	}</a:t>
              </a:r>
            </a:p>
            <a:p>
              <a:r>
                <a:rPr lang="en-US" altLang="ja-JP" dirty="0" smtClean="0">
                  <a:latin typeface="Consolas" pitchFamily="49" charset="0"/>
                  <a:cs typeface="Consolas" pitchFamily="49" charset="0"/>
                </a:rPr>
                <a:t>  	BLOCK2 {</a:t>
              </a:r>
            </a:p>
            <a:p>
              <a:r>
                <a:rPr lang="en-US" altLang="ja-JP" dirty="0" smtClean="0">
                  <a:latin typeface="Consolas" pitchFamily="49" charset="0"/>
                  <a:cs typeface="Consolas" pitchFamily="49" charset="0"/>
                </a:rPr>
                <a:t>		v2 = v1++;</a:t>
              </a:r>
            </a:p>
            <a:p>
              <a:r>
                <a:rPr lang="en-US" altLang="ja-JP" dirty="0" smtClean="0">
                  <a:latin typeface="Consolas" pitchFamily="49" charset="0"/>
                  <a:cs typeface="Consolas" pitchFamily="49" charset="0"/>
                </a:rPr>
                <a:t>	}</a:t>
              </a:r>
            </a:p>
            <a:p>
              <a:r>
                <a:rPr lang="en-US" altLang="ja-JP" dirty="0" smtClean="0">
                  <a:latin typeface="Consolas" pitchFamily="49" charset="0"/>
                  <a:cs typeface="Consolas" pitchFamily="49" charset="0"/>
                </a:rPr>
                <a:t>  	BLOCK3 {</a:t>
              </a:r>
            </a:p>
            <a:p>
              <a:r>
                <a:rPr lang="en-US" altLang="ja-JP" dirty="0" smtClean="0">
                  <a:latin typeface="Consolas" pitchFamily="49" charset="0"/>
                  <a:cs typeface="Consolas" pitchFamily="49" charset="0"/>
                </a:rPr>
                <a:t>		v3 = v3 * </a:t>
              </a:r>
              <a:r>
                <a:rPr lang="en-US" altLang="ja-JP" b="1" dirty="0" smtClean="0">
                  <a:solidFill>
                    <a:srgbClr val="FF0000"/>
                  </a:solidFill>
                  <a:latin typeface="Consolas" pitchFamily="49" charset="0"/>
                  <a:cs typeface="Consolas" pitchFamily="49" charset="0"/>
                </a:rPr>
                <a:t>v1</a:t>
              </a:r>
              <a:r>
                <a:rPr lang="en-US" altLang="ja-JP" dirty="0" smtClean="0">
                  <a:latin typeface="Consolas" pitchFamily="49" charset="0"/>
                  <a:cs typeface="Consolas" pitchFamily="49" charset="0"/>
                </a:rPr>
                <a:t>;</a:t>
              </a:r>
            </a:p>
            <a:p>
              <a:r>
                <a:rPr lang="en-US" altLang="ja-JP" dirty="0" smtClean="0">
                  <a:latin typeface="Consolas" pitchFamily="49" charset="0"/>
                  <a:cs typeface="Consolas" pitchFamily="49" charset="0"/>
                </a:rPr>
                <a:t>	}</a:t>
              </a:r>
            </a:p>
            <a:p>
              <a:r>
                <a:rPr lang="en-US" altLang="ja-JP" dirty="0" smtClean="0">
                  <a:latin typeface="Consolas" pitchFamily="49" charset="0"/>
                  <a:cs typeface="Consolas" pitchFamily="49" charset="0"/>
                </a:rPr>
                <a:t>  	BLOCK4 {</a:t>
              </a:r>
            </a:p>
            <a:p>
              <a:r>
                <a:rPr lang="en-US" altLang="ja-JP" dirty="0" smtClean="0">
                  <a:latin typeface="Consolas" pitchFamily="49" charset="0"/>
                  <a:cs typeface="Consolas" pitchFamily="49" charset="0"/>
                </a:rPr>
                <a:t>		</a:t>
              </a:r>
              <a:r>
                <a:rPr lang="en-US" altLang="ja-JP" b="1" dirty="0" smtClean="0">
                  <a:solidFill>
                    <a:srgbClr val="FF0000"/>
                  </a:solidFill>
                  <a:latin typeface="Consolas" pitchFamily="49" charset="0"/>
                  <a:cs typeface="Consolas" pitchFamily="49" charset="0"/>
                </a:rPr>
                <a:t>v1</a:t>
              </a:r>
              <a:r>
                <a:rPr lang="en-US" altLang="ja-JP" dirty="0" smtClean="0">
                  <a:latin typeface="Consolas" pitchFamily="49" charset="0"/>
                  <a:cs typeface="Consolas" pitchFamily="49" charset="0"/>
                </a:rPr>
                <a:t> = v3 + 1;</a:t>
              </a:r>
            </a:p>
            <a:p>
              <a:r>
                <a:rPr lang="en-US" altLang="ja-JP" dirty="0" smtClean="0">
                  <a:latin typeface="Consolas" pitchFamily="49" charset="0"/>
                  <a:cs typeface="Consolas" pitchFamily="49" charset="0"/>
                </a:rPr>
                <a:t>	}</a:t>
              </a:r>
            </a:p>
            <a:p>
              <a:r>
                <a:rPr kumimoji="1" lang="en-US" altLang="ja-JP" dirty="0" smtClean="0">
                  <a:latin typeface="Consolas" pitchFamily="49" charset="0"/>
                  <a:cs typeface="Consolas" pitchFamily="49" charset="0"/>
                </a:rPr>
                <a:t>}</a:t>
              </a:r>
              <a:endParaRPr kumimoji="1" lang="ja-JP" altLang="en-US" dirty="0">
                <a:latin typeface="Consolas" pitchFamily="49" charset="0"/>
                <a:cs typeface="Consolas" pitchFamily="49" charset="0"/>
              </a:endParaRPr>
            </a:p>
          </p:txBody>
        </p:sp>
      </p:grpSp>
      <p:sp>
        <p:nvSpPr>
          <p:cNvPr id="4" name="タイトル 3"/>
          <p:cNvSpPr>
            <a:spLocks noGrp="1"/>
          </p:cNvSpPr>
          <p:nvPr>
            <p:ph type="title"/>
          </p:nvPr>
        </p:nvSpPr>
        <p:spPr/>
        <p:txBody>
          <a:bodyPr/>
          <a:lstStyle/>
          <a:p>
            <a:r>
              <a:rPr kumimoji="1" lang="ja-JP" altLang="en-US" dirty="0" smtClean="0"/>
              <a:t>メトリクス</a:t>
            </a:r>
            <a:r>
              <a:rPr kumimoji="1" lang="en-US" altLang="ja-JP" dirty="0" smtClean="0"/>
              <a:t>COB</a:t>
            </a:r>
            <a:r>
              <a:rPr kumimoji="1" lang="ja-JP" altLang="en-US" dirty="0" smtClean="0"/>
              <a:t>の値が高い例</a:t>
            </a:r>
            <a:endParaRPr kumimoji="1" lang="ja-JP" altLang="en-US" dirty="0"/>
          </a:p>
        </p:txBody>
      </p:sp>
      <p:graphicFrame>
        <p:nvGraphicFramePr>
          <p:cNvPr id="50" name="表 49"/>
          <p:cNvGraphicFramePr>
            <a:graphicFrameLocks noGrp="1"/>
          </p:cNvGraphicFramePr>
          <p:nvPr>
            <p:extLst>
              <p:ext uri="{D42A27DB-BD31-4B8C-83A1-F6EECF244321}">
                <p14:modId xmlns:p14="http://schemas.microsoft.com/office/powerpoint/2010/main" val="3663585957"/>
              </p:ext>
            </p:extLst>
          </p:nvPr>
        </p:nvGraphicFramePr>
        <p:xfrm>
          <a:off x="5006726" y="2719998"/>
          <a:ext cx="3311072" cy="2484475"/>
        </p:xfrm>
        <a:graphic>
          <a:graphicData uri="http://schemas.openxmlformats.org/drawingml/2006/table">
            <a:tbl>
              <a:tblPr firstRow="1" bandRow="1">
                <a:tableStyleId>{21E4AEA4-8DFA-4A89-87EB-49C32662AFE0}</a:tableStyleId>
              </a:tblPr>
              <a:tblGrid>
                <a:gridCol w="1418751"/>
                <a:gridCol w="655623"/>
                <a:gridCol w="618349"/>
                <a:gridCol w="618349"/>
              </a:tblGrid>
              <a:tr h="496895">
                <a:tc>
                  <a:txBody>
                    <a:bodyPr/>
                    <a:lstStyle/>
                    <a:p>
                      <a:pPr algn="ctr"/>
                      <a:endParaRPr kumimoji="1" lang="ja-JP" altLang="en-US" dirty="0"/>
                    </a:p>
                  </a:txBody>
                  <a:tcPr/>
                </a:tc>
                <a:tc>
                  <a:txBody>
                    <a:bodyPr/>
                    <a:lstStyle/>
                    <a:p>
                      <a:pPr algn="ctr"/>
                      <a:r>
                        <a:rPr kumimoji="1" lang="en-US" altLang="ja-JP" dirty="0" smtClean="0"/>
                        <a:t>v</a:t>
                      </a:r>
                      <a:r>
                        <a:rPr kumimoji="1" lang="ja-JP" altLang="en-US" dirty="0" smtClean="0"/>
                        <a:t>１</a:t>
                      </a:r>
                      <a:endParaRPr kumimoji="1" lang="ja-JP" altLang="en-US" dirty="0"/>
                    </a:p>
                  </a:txBody>
                  <a:tcPr/>
                </a:tc>
                <a:tc>
                  <a:txBody>
                    <a:bodyPr/>
                    <a:lstStyle/>
                    <a:p>
                      <a:pPr algn="ctr"/>
                      <a:r>
                        <a:rPr kumimoji="1" lang="en-US" altLang="ja-JP" dirty="0" smtClean="0"/>
                        <a:t>v2</a:t>
                      </a:r>
                      <a:endParaRPr kumimoji="1" lang="ja-JP" altLang="en-US" dirty="0"/>
                    </a:p>
                  </a:txBody>
                  <a:tcPr/>
                </a:tc>
                <a:tc>
                  <a:txBody>
                    <a:bodyPr/>
                    <a:lstStyle/>
                    <a:p>
                      <a:pPr algn="ctr"/>
                      <a:r>
                        <a:rPr kumimoji="1" lang="en-US" altLang="ja-JP" dirty="0" smtClean="0"/>
                        <a:t>v3</a:t>
                      </a:r>
                      <a:endParaRPr kumimoji="1" lang="ja-JP" altLang="en-US" dirty="0"/>
                    </a:p>
                  </a:txBody>
                  <a:tcPr/>
                </a:tc>
              </a:tr>
              <a:tr h="496895">
                <a:tc>
                  <a:txBody>
                    <a:bodyPr/>
                    <a:lstStyle/>
                    <a:p>
                      <a:pPr algn="ctr"/>
                      <a:r>
                        <a:rPr kumimoji="1" lang="en-US" altLang="ja-JP" dirty="0" smtClean="0"/>
                        <a:t>BLOCK1</a:t>
                      </a:r>
                      <a:endParaRPr kumimoji="1" lang="ja-JP" altLang="en-US" dirty="0"/>
                    </a:p>
                  </a:txBody>
                  <a:tcPr/>
                </a:tc>
                <a:tc>
                  <a:txBody>
                    <a:bodyPr/>
                    <a:lstStyle/>
                    <a:p>
                      <a:pPr algn="ctr"/>
                      <a:r>
                        <a:rPr kumimoji="1" lang="ja-JP" altLang="en-US" dirty="0" smtClean="0"/>
                        <a:t>✓</a:t>
                      </a:r>
                      <a:endParaRPr kumimoji="1" lang="ja-JP" alt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dirty="0" smtClean="0"/>
                        <a:t>✓</a:t>
                      </a:r>
                    </a:p>
                  </a:txBody>
                  <a:tcPr/>
                </a:tc>
                <a:tc>
                  <a:txBody>
                    <a:bodyPr/>
                    <a:lstStyle/>
                    <a:p>
                      <a:pPr algn="ctr"/>
                      <a:endParaRPr kumimoji="1" lang="ja-JP" altLang="en-US"/>
                    </a:p>
                  </a:txBody>
                  <a:tcPr/>
                </a:tc>
              </a:tr>
              <a:tr h="496895">
                <a:tc>
                  <a:txBody>
                    <a:bodyPr/>
                    <a:lstStyle/>
                    <a:p>
                      <a:pPr algn="ctr"/>
                      <a:r>
                        <a:rPr kumimoji="1" lang="en-US" altLang="ja-JP" dirty="0" smtClean="0"/>
                        <a:t>BLOCK2</a:t>
                      </a:r>
                      <a:endParaRPr kumimoji="1" lang="ja-JP" altLang="en-US" dirty="0"/>
                    </a:p>
                  </a:txBody>
                  <a:tcPr/>
                </a:tc>
                <a:tc>
                  <a:txBody>
                    <a:bodyPr/>
                    <a:lstStyle/>
                    <a:p>
                      <a:pPr algn="ctr"/>
                      <a:r>
                        <a:rPr kumimoji="1" lang="ja-JP" altLang="en-US" dirty="0" smtClean="0"/>
                        <a:t>✓</a:t>
                      </a:r>
                      <a:endParaRPr kumimoji="1" lang="ja-JP" altLang="en-US" dirty="0"/>
                    </a:p>
                  </a:txBody>
                  <a:tcPr/>
                </a:tc>
                <a:tc>
                  <a:txBody>
                    <a:bodyPr/>
                    <a:lstStyle/>
                    <a:p>
                      <a:pPr algn="ctr"/>
                      <a:r>
                        <a:rPr kumimoji="1" lang="ja-JP" altLang="en-US" dirty="0" smtClean="0"/>
                        <a:t>✓</a:t>
                      </a:r>
                      <a:endParaRPr kumimoji="1" lang="ja-JP" altLang="en-US" dirty="0"/>
                    </a:p>
                  </a:txBody>
                  <a:tcPr/>
                </a:tc>
                <a:tc>
                  <a:txBody>
                    <a:bodyPr/>
                    <a:lstStyle/>
                    <a:p>
                      <a:pPr algn="ctr"/>
                      <a:endParaRPr kumimoji="1" lang="ja-JP" altLang="en-US"/>
                    </a:p>
                  </a:txBody>
                  <a:tcPr/>
                </a:tc>
              </a:tr>
              <a:tr h="496895">
                <a:tc>
                  <a:txBody>
                    <a:bodyPr/>
                    <a:lstStyle/>
                    <a:p>
                      <a:pPr algn="ctr"/>
                      <a:r>
                        <a:rPr kumimoji="1" lang="en-US" altLang="ja-JP" dirty="0" smtClean="0"/>
                        <a:t>BLOCK3</a:t>
                      </a:r>
                      <a:endParaRPr kumimoji="1" lang="ja-JP" alt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dirty="0" smtClean="0"/>
                        <a:t>✓</a:t>
                      </a:r>
                    </a:p>
                  </a:txBody>
                  <a:tcPr/>
                </a:tc>
                <a:tc>
                  <a:txBody>
                    <a:bodyPr/>
                    <a:lstStyle/>
                    <a:p>
                      <a:pPr algn="ctr"/>
                      <a:endParaRPr kumimoji="1" lang="ja-JP" altLang="en-US" dirty="0"/>
                    </a:p>
                  </a:txBody>
                  <a:tcPr/>
                </a:tc>
                <a:tc>
                  <a:txBody>
                    <a:bodyPr/>
                    <a:lstStyle/>
                    <a:p>
                      <a:pPr algn="ctr"/>
                      <a:r>
                        <a:rPr kumimoji="1" lang="ja-JP" altLang="en-US" dirty="0" smtClean="0"/>
                        <a:t>✓</a:t>
                      </a:r>
                      <a:endParaRPr kumimoji="1" lang="ja-JP" altLang="en-US" dirty="0"/>
                    </a:p>
                  </a:txBody>
                  <a:tcPr/>
                </a:tc>
              </a:tr>
              <a:tr h="496895">
                <a:tc>
                  <a:txBody>
                    <a:bodyPr/>
                    <a:lstStyle/>
                    <a:p>
                      <a:pPr algn="ctr"/>
                      <a:r>
                        <a:rPr kumimoji="1" lang="en-US" altLang="ja-JP" dirty="0" smtClean="0"/>
                        <a:t>BLOCK4</a:t>
                      </a:r>
                      <a:endParaRPr kumimoji="1" lang="ja-JP" alt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dirty="0" smtClean="0"/>
                        <a:t>✓</a:t>
                      </a:r>
                    </a:p>
                  </a:txBody>
                  <a:tcPr/>
                </a:tc>
                <a:tc>
                  <a:txBody>
                    <a:bodyPr/>
                    <a:lstStyle/>
                    <a:p>
                      <a:pPr algn="ctr"/>
                      <a:endParaRPr kumimoji="1" lang="ja-JP" altLang="en-US"/>
                    </a:p>
                  </a:txBody>
                  <a:tcPr/>
                </a:tc>
                <a:tc>
                  <a:txBody>
                    <a:bodyPr/>
                    <a:lstStyle/>
                    <a:p>
                      <a:pPr algn="ctr"/>
                      <a:r>
                        <a:rPr kumimoji="1" lang="ja-JP" altLang="en-US" dirty="0" smtClean="0"/>
                        <a:t>✓</a:t>
                      </a:r>
                      <a:endParaRPr kumimoji="1" lang="ja-JP" altLang="en-US" dirty="0"/>
                    </a:p>
                  </a:txBody>
                  <a:tcPr/>
                </a:tc>
              </a:tr>
            </a:tbl>
          </a:graphicData>
        </a:graphic>
      </p:graphicFrame>
      <p:sp>
        <p:nvSpPr>
          <p:cNvPr id="51" name="テキスト ボックス 50"/>
          <p:cNvSpPr txBox="1"/>
          <p:nvPr/>
        </p:nvSpPr>
        <p:spPr>
          <a:xfrm>
            <a:off x="5726750" y="5562675"/>
            <a:ext cx="2071401" cy="523220"/>
          </a:xfrm>
          <a:prstGeom prst="rect">
            <a:avLst/>
          </a:prstGeom>
          <a:noFill/>
        </p:spPr>
        <p:txBody>
          <a:bodyPr wrap="none" rtlCol="0">
            <a:spAutoFit/>
          </a:bodyPr>
          <a:lstStyle/>
          <a:p>
            <a:r>
              <a:rPr kumimoji="1" lang="en-US" altLang="ja-JP" sz="2800" dirty="0" smtClean="0"/>
              <a:t>COB = </a:t>
            </a:r>
            <a:r>
              <a:rPr kumimoji="1" lang="en-US" altLang="ja-JP" sz="2800" dirty="0" smtClean="0">
                <a:solidFill>
                  <a:srgbClr val="FF0000"/>
                </a:solidFill>
              </a:rPr>
              <a:t>0.66</a:t>
            </a:r>
            <a:endParaRPr kumimoji="1" lang="ja-JP" altLang="en-US" sz="2800" dirty="0">
              <a:solidFill>
                <a:srgbClr val="FF0000"/>
              </a:solidFill>
            </a:endParaRPr>
          </a:p>
        </p:txBody>
      </p:sp>
      <p:sp>
        <p:nvSpPr>
          <p:cNvPr id="2" name="角丸四角形 1"/>
          <p:cNvSpPr/>
          <p:nvPr/>
        </p:nvSpPr>
        <p:spPr>
          <a:xfrm>
            <a:off x="6469810" y="3226279"/>
            <a:ext cx="1847987" cy="1978194"/>
          </a:xfrm>
          <a:prstGeom prst="roundRect">
            <a:avLst/>
          </a:prstGeom>
          <a:no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提案手法の適用手順</a:t>
            </a:r>
            <a:endParaRPr lang="ja-JP" altLang="en-US" dirty="0"/>
          </a:p>
        </p:txBody>
      </p:sp>
      <p:sp>
        <p:nvSpPr>
          <p:cNvPr id="3" name="コンテンツ プレースホルダ 2"/>
          <p:cNvSpPr>
            <a:spLocks noGrp="1"/>
          </p:cNvSpPr>
          <p:nvPr>
            <p:ph idx="1"/>
          </p:nvPr>
        </p:nvSpPr>
        <p:spPr>
          <a:xfrm>
            <a:off x="256030" y="1600200"/>
            <a:ext cx="8686801" cy="4525963"/>
          </a:xfrm>
        </p:spPr>
        <p:txBody>
          <a:bodyPr/>
          <a:lstStyle/>
          <a:p>
            <a:pPr marL="514350" indent="-514350">
              <a:buFont typeface="+mj-lt"/>
              <a:buAutoNum type="arabicPeriod"/>
            </a:pPr>
            <a:r>
              <a:rPr lang="ja-JP" altLang="en-US" dirty="0" smtClean="0"/>
              <a:t>政井らのツール</a:t>
            </a:r>
            <a:r>
              <a:rPr lang="ja-JP" altLang="en-US" dirty="0"/>
              <a:t>から</a:t>
            </a:r>
            <a:r>
              <a:rPr lang="ja-JP" altLang="en-US" dirty="0" smtClean="0"/>
              <a:t>抽出コード片の候補を</a:t>
            </a:r>
            <a:r>
              <a:rPr lang="ja-JP" altLang="en-US" dirty="0"/>
              <a:t>列挙</a:t>
            </a:r>
            <a:endParaRPr lang="en-US" altLang="ja-JP" dirty="0" smtClean="0"/>
          </a:p>
          <a:p>
            <a:pPr marL="514350" indent="-514350">
              <a:buFont typeface="+mj-lt"/>
              <a:buAutoNum type="arabicPeriod"/>
            </a:pPr>
            <a:r>
              <a:rPr lang="ja-JP" altLang="en-US" dirty="0" smtClean="0"/>
              <a:t>コード片の抽出範囲に</a:t>
            </a:r>
            <a:r>
              <a:rPr lang="ja-JP" altLang="en-US" dirty="0"/>
              <a:t>基づく</a:t>
            </a:r>
            <a:r>
              <a:rPr lang="ja-JP" altLang="en-US" dirty="0" smtClean="0"/>
              <a:t>フィルタリング</a:t>
            </a:r>
            <a:endParaRPr lang="en-US" altLang="ja-JP" dirty="0" smtClean="0"/>
          </a:p>
          <a:p>
            <a:pPr lvl="1"/>
            <a:r>
              <a:rPr lang="ja-JP" altLang="en-US" dirty="0" smtClean="0"/>
              <a:t>抽出元メソッドに対して抽出範囲が広い場合は</a:t>
            </a:r>
            <a:r>
              <a:rPr lang="ja-JP" altLang="en-US" dirty="0"/>
              <a:t>，抽出後のメソッドが類似メソッドになる</a:t>
            </a:r>
            <a:r>
              <a:rPr lang="ja-JP" altLang="en-US" dirty="0" smtClean="0"/>
              <a:t>ため候補から除く．</a:t>
            </a:r>
            <a:endParaRPr lang="en-US" altLang="ja-JP" dirty="0" smtClean="0"/>
          </a:p>
          <a:p>
            <a:pPr lvl="1"/>
            <a:r>
              <a:rPr lang="ja-JP" altLang="en-US" dirty="0" smtClean="0"/>
              <a:t>閾値</a:t>
            </a:r>
            <a:r>
              <a:rPr lang="ja-JP" altLang="en-US" dirty="0"/>
              <a:t>を、</a:t>
            </a:r>
            <a:r>
              <a:rPr lang="ja-JP" altLang="en-US"/>
              <a:t>抽出</a:t>
            </a:r>
            <a:r>
              <a:rPr lang="ja-JP" altLang="en-US" smtClean="0"/>
              <a:t>メソッドのサイズが，元</a:t>
            </a:r>
            <a:r>
              <a:rPr lang="ja-JP" altLang="en-US" dirty="0"/>
              <a:t>の</a:t>
            </a:r>
            <a:r>
              <a:rPr lang="ja-JP" altLang="en-US"/>
              <a:t>メソッド</a:t>
            </a:r>
            <a:r>
              <a:rPr lang="ja-JP" altLang="en-US" smtClean="0"/>
              <a:t>のサイズの半分</a:t>
            </a:r>
            <a:r>
              <a:rPr lang="ja-JP" altLang="en-US" dirty="0"/>
              <a:t>の</a:t>
            </a:r>
            <a:r>
              <a:rPr lang="en-US" altLang="ja-JP" dirty="0"/>
              <a:t>0.5</a:t>
            </a:r>
            <a:r>
              <a:rPr lang="ja-JP" altLang="en-US" dirty="0"/>
              <a:t>に</a:t>
            </a:r>
            <a:r>
              <a:rPr lang="ja-JP" altLang="en-US" dirty="0" smtClean="0"/>
              <a:t>設定</a:t>
            </a:r>
            <a:endParaRPr lang="en-US" altLang="ja-JP" dirty="0" smtClean="0"/>
          </a:p>
          <a:p>
            <a:pPr marL="514350" indent="-514350">
              <a:buFont typeface="+mj-lt"/>
              <a:buAutoNum type="arabicPeriod"/>
            </a:pPr>
            <a:r>
              <a:rPr lang="ja-JP" altLang="en-US" dirty="0" smtClean="0"/>
              <a:t>メトリクス</a:t>
            </a:r>
            <a:r>
              <a:rPr lang="en-US" altLang="ja-JP" dirty="0" smtClean="0"/>
              <a:t>COB</a:t>
            </a:r>
            <a:r>
              <a:rPr lang="ja-JP" altLang="en-US" dirty="0" smtClean="0"/>
              <a:t>の大きさの降順で順位付け</a:t>
            </a:r>
            <a:endParaRPr lang="en-US" altLang="ja-JP" dirty="0" smtClean="0"/>
          </a:p>
          <a:p>
            <a:pPr lvl="1"/>
            <a:r>
              <a:rPr lang="ja-JP" altLang="en-US" dirty="0" smtClean="0"/>
              <a:t>すべて</a:t>
            </a:r>
            <a:r>
              <a:rPr lang="ja-JP" altLang="en-US" dirty="0"/>
              <a:t>の</a:t>
            </a:r>
            <a:r>
              <a:rPr lang="ja-JP" altLang="en-US" dirty="0" smtClean="0"/>
              <a:t>抽出コード片がブロック</a:t>
            </a:r>
            <a:r>
              <a:rPr lang="en-US" altLang="ja-JP" dirty="0" smtClean="0"/>
              <a:t>1</a:t>
            </a:r>
            <a:r>
              <a:rPr lang="ja-JP" altLang="en-US" dirty="0" smtClean="0"/>
              <a:t>つのみの場合は</a:t>
            </a:r>
            <a:r>
              <a:rPr lang="ja-JP" altLang="en-US" dirty="0"/>
              <a:t>順位</a:t>
            </a:r>
            <a:r>
              <a:rPr lang="ja-JP" altLang="en-US" dirty="0" smtClean="0"/>
              <a:t>を下げる．</a:t>
            </a:r>
            <a:endParaRPr lang="en-US" altLang="ja-JP" dirty="0" smtClean="0"/>
          </a:p>
        </p:txBody>
      </p:sp>
      <p:sp>
        <p:nvSpPr>
          <p:cNvPr id="4" name="スライド番号プレースホルダ 3"/>
          <p:cNvSpPr>
            <a:spLocks noGrp="1"/>
          </p:cNvSpPr>
          <p:nvPr>
            <p:ph type="sldNum" sz="quarter" idx="12"/>
          </p:nvPr>
        </p:nvSpPr>
        <p:spPr/>
        <p:txBody>
          <a:bodyPr/>
          <a:lstStyle/>
          <a:p>
            <a:fld id="{63177B97-C38E-6B49-9829-0ADB86AF5D52}" type="slidenum">
              <a:rPr lang="ja-JP" altLang="en-US" smtClean="0"/>
              <a:pPr/>
              <a:t>24</a:t>
            </a:fld>
            <a:endParaRPr lang="ja-JP" alt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適用実験</a:t>
            </a:r>
            <a:endParaRPr lang="ja-JP" altLang="en-US" dirty="0"/>
          </a:p>
        </p:txBody>
      </p:sp>
      <p:sp>
        <p:nvSpPr>
          <p:cNvPr id="3" name="コンテンツ プレースホルダ 2"/>
          <p:cNvSpPr>
            <a:spLocks noGrp="1"/>
          </p:cNvSpPr>
          <p:nvPr>
            <p:ph idx="1"/>
          </p:nvPr>
        </p:nvSpPr>
        <p:spPr>
          <a:xfrm>
            <a:off x="549274" y="1600201"/>
            <a:ext cx="8183759" cy="4524554"/>
          </a:xfrm>
        </p:spPr>
        <p:txBody>
          <a:bodyPr>
            <a:normAutofit/>
          </a:bodyPr>
          <a:lstStyle/>
          <a:p>
            <a:r>
              <a:rPr lang="ja-JP" altLang="en-US" dirty="0" smtClean="0"/>
              <a:t>実験目的</a:t>
            </a:r>
            <a:r>
              <a:rPr lang="en-US" altLang="ja-JP" dirty="0" smtClean="0"/>
              <a:t>: </a:t>
            </a:r>
            <a:r>
              <a:rPr lang="ja-JP" altLang="en-US" dirty="0" smtClean="0"/>
              <a:t>本手法を用いた</a:t>
            </a:r>
            <a:r>
              <a:rPr lang="ja-JP" altLang="en-US" dirty="0"/>
              <a:t>結果</a:t>
            </a:r>
            <a:r>
              <a:rPr lang="ja-JP" altLang="en-US" dirty="0" smtClean="0"/>
              <a:t>の上位</a:t>
            </a:r>
            <a:r>
              <a:rPr lang="en-US" altLang="ja-JP" dirty="0" smtClean="0"/>
              <a:t>10</a:t>
            </a:r>
            <a:r>
              <a:rPr lang="ja-JP" altLang="en-US" dirty="0" smtClean="0"/>
              <a:t>件に，優れた候補があるかどうかを調査する．</a:t>
            </a:r>
            <a:endParaRPr lang="en-US" altLang="ja-JP" dirty="0" smtClean="0"/>
          </a:p>
          <a:p>
            <a:pPr lvl="1"/>
            <a:r>
              <a:rPr lang="ja-JP" altLang="en-US" dirty="0" smtClean="0"/>
              <a:t>研究目的</a:t>
            </a:r>
            <a:r>
              <a:rPr lang="en-US" altLang="ja-JP" dirty="0" smtClean="0"/>
              <a:t>: </a:t>
            </a:r>
            <a:r>
              <a:rPr lang="ja-JP" altLang="en-US" dirty="0" smtClean="0"/>
              <a:t>優れた</a:t>
            </a:r>
            <a:r>
              <a:rPr lang="ja-JP" altLang="en-US" dirty="0"/>
              <a:t>候補から利用者に提示</a:t>
            </a:r>
            <a:r>
              <a:rPr lang="ja-JP" altLang="en-US" dirty="0" smtClean="0"/>
              <a:t>する</a:t>
            </a:r>
            <a:endParaRPr lang="en-US" altLang="ja-JP" dirty="0" smtClean="0"/>
          </a:p>
          <a:p>
            <a:r>
              <a:rPr lang="ja-JP" altLang="en-US" dirty="0" smtClean="0"/>
              <a:t>被験者</a:t>
            </a:r>
            <a:r>
              <a:rPr lang="ja-JP" altLang="en-US" dirty="0"/>
              <a:t>は学生</a:t>
            </a:r>
            <a:r>
              <a:rPr lang="en-US" altLang="ja-JP" dirty="0"/>
              <a:t>9</a:t>
            </a:r>
            <a:r>
              <a:rPr lang="ja-JP" altLang="en-US" dirty="0" smtClean="0"/>
              <a:t>人</a:t>
            </a:r>
            <a:endParaRPr lang="en-US" altLang="ja-JP" dirty="0" smtClean="0"/>
          </a:p>
          <a:p>
            <a:pPr lvl="1"/>
            <a:r>
              <a:rPr lang="ja-JP" altLang="en-US" dirty="0" smtClean="0"/>
              <a:t>基礎工学部情報科学科</a:t>
            </a:r>
            <a:r>
              <a:rPr lang="en-US" altLang="ja-JP" dirty="0" smtClean="0"/>
              <a:t>B4: 1</a:t>
            </a:r>
            <a:r>
              <a:rPr lang="ja-JP" altLang="en-US" dirty="0" smtClean="0"/>
              <a:t>人</a:t>
            </a:r>
            <a:endParaRPr lang="en-US" altLang="ja-JP" dirty="0" smtClean="0"/>
          </a:p>
          <a:p>
            <a:pPr lvl="1"/>
            <a:r>
              <a:rPr lang="ja-JP" altLang="en-US" dirty="0" smtClean="0"/>
              <a:t>コンピュータサイエンス専攻</a:t>
            </a:r>
            <a:r>
              <a:rPr lang="en-US" altLang="ja-JP" dirty="0" smtClean="0"/>
              <a:t>M1: 1</a:t>
            </a:r>
            <a:r>
              <a:rPr lang="ja-JP" altLang="en-US" dirty="0" smtClean="0"/>
              <a:t>人</a:t>
            </a:r>
            <a:endParaRPr lang="en-US" altLang="ja-JP" dirty="0" smtClean="0"/>
          </a:p>
          <a:p>
            <a:pPr lvl="1"/>
            <a:r>
              <a:rPr lang="ja-JP" altLang="en-US" dirty="0" smtClean="0"/>
              <a:t>コンピュータサイエンス専攻</a:t>
            </a:r>
            <a:r>
              <a:rPr lang="en-US" altLang="ja-JP" dirty="0" smtClean="0"/>
              <a:t>M2: 6</a:t>
            </a:r>
            <a:r>
              <a:rPr lang="ja-JP" altLang="en-US" dirty="0" smtClean="0"/>
              <a:t>人</a:t>
            </a:r>
            <a:endParaRPr lang="en-US" altLang="ja-JP" dirty="0" smtClean="0"/>
          </a:p>
          <a:p>
            <a:pPr lvl="1"/>
            <a:r>
              <a:rPr lang="ja-JP" altLang="en-US" dirty="0" smtClean="0"/>
              <a:t>コンピュータサイエンス専攻研究生</a:t>
            </a:r>
            <a:r>
              <a:rPr lang="en-US" altLang="ja-JP" dirty="0" smtClean="0"/>
              <a:t>: 1</a:t>
            </a:r>
            <a:r>
              <a:rPr lang="ja-JP" altLang="en-US" dirty="0" smtClean="0"/>
              <a:t>人</a:t>
            </a:r>
            <a:endParaRPr lang="en-US" altLang="ja-JP" dirty="0" smtClean="0"/>
          </a:p>
          <a:p>
            <a:pPr lvl="1"/>
            <a:endParaRPr lang="en-US" altLang="ja-JP" dirty="0" smtClean="0"/>
          </a:p>
        </p:txBody>
      </p:sp>
      <p:sp>
        <p:nvSpPr>
          <p:cNvPr id="4" name="スライド番号プレースホルダ 3"/>
          <p:cNvSpPr>
            <a:spLocks noGrp="1"/>
          </p:cNvSpPr>
          <p:nvPr>
            <p:ph type="sldNum" sz="quarter" idx="12"/>
          </p:nvPr>
        </p:nvSpPr>
        <p:spPr/>
        <p:txBody>
          <a:bodyPr/>
          <a:lstStyle/>
          <a:p>
            <a:fld id="{63177B97-C38E-6B49-9829-0ADB86AF5D52}" type="slidenum">
              <a:rPr lang="ja-JP" altLang="en-US" smtClean="0"/>
              <a:pPr/>
              <a:t>25</a:t>
            </a:fld>
            <a:endParaRPr lang="ja-JP" altLang="en-US"/>
          </a:p>
        </p:txBody>
      </p:sp>
    </p:spTree>
    <p:extLst>
      <p:ext uri="{BB962C8B-B14F-4D97-AF65-F5344CB8AC3E}">
        <p14:creationId xmlns:p14="http://schemas.microsoft.com/office/powerpoint/2010/main" val="109819636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実験対象</a:t>
            </a:r>
            <a:endParaRPr lang="ja-JP" altLang="en-US" dirty="0"/>
          </a:p>
        </p:txBody>
      </p:sp>
      <p:sp>
        <p:nvSpPr>
          <p:cNvPr id="3" name="コンテンツ プレースホルダ 2"/>
          <p:cNvSpPr>
            <a:spLocks noGrp="1"/>
          </p:cNvSpPr>
          <p:nvPr>
            <p:ph idx="1"/>
          </p:nvPr>
        </p:nvSpPr>
        <p:spPr>
          <a:xfrm>
            <a:off x="549274" y="1600201"/>
            <a:ext cx="8330031" cy="4343400"/>
          </a:xfrm>
        </p:spPr>
        <p:txBody>
          <a:bodyPr>
            <a:normAutofit fontScale="92500" lnSpcReduction="10000"/>
          </a:bodyPr>
          <a:lstStyle/>
          <a:p>
            <a:r>
              <a:rPr lang="en-US" altLang="ja-JP" dirty="0" smtClean="0"/>
              <a:t>Ant</a:t>
            </a:r>
            <a:r>
              <a:rPr lang="ja-JP" altLang="en-US" dirty="0" smtClean="0"/>
              <a:t>プロジェクト </a:t>
            </a:r>
            <a:r>
              <a:rPr lang="en-US" altLang="ja-JP" dirty="0" smtClean="0"/>
              <a:t>(</a:t>
            </a:r>
            <a:r>
              <a:rPr lang="ja-JP" altLang="en-US" dirty="0" smtClean="0"/>
              <a:t>ファイル数</a:t>
            </a:r>
            <a:r>
              <a:rPr lang="en-US" altLang="ja-JP" dirty="0" smtClean="0"/>
              <a:t>: 789)</a:t>
            </a:r>
          </a:p>
          <a:p>
            <a:pPr lvl="1"/>
            <a:r>
              <a:rPr lang="en-US" altLang="ja-JP" dirty="0" smtClean="0"/>
              <a:t>Arc</a:t>
            </a:r>
            <a:r>
              <a:rPr lang="ja-JP" altLang="en-US" dirty="0" smtClean="0"/>
              <a:t>クラス</a:t>
            </a:r>
            <a:r>
              <a:rPr lang="en-US" altLang="ja-JP" dirty="0" smtClean="0"/>
              <a:t> </a:t>
            </a:r>
            <a:r>
              <a:rPr lang="en-US" altLang="ja-JP" dirty="0" err="1" smtClean="0"/>
              <a:t>executeDrawOperation</a:t>
            </a:r>
            <a:r>
              <a:rPr lang="en-US" altLang="ja-JP" dirty="0" smtClean="0"/>
              <a:t>()</a:t>
            </a:r>
            <a:r>
              <a:rPr lang="ja-JP" altLang="en-US" dirty="0"/>
              <a:t> ･･</a:t>
            </a:r>
            <a:r>
              <a:rPr lang="ja-JP" altLang="en-US" dirty="0" smtClean="0"/>
              <a:t>･ </a:t>
            </a:r>
            <a:r>
              <a:rPr lang="en-US" altLang="ja-JP" dirty="0" smtClean="0"/>
              <a:t>35</a:t>
            </a:r>
            <a:r>
              <a:rPr lang="ja-JP" altLang="en-US" dirty="0" smtClean="0"/>
              <a:t>行</a:t>
            </a:r>
            <a:endParaRPr lang="en-US" altLang="ja-JP" dirty="0" smtClean="0"/>
          </a:p>
          <a:p>
            <a:pPr lvl="1"/>
            <a:r>
              <a:rPr lang="en-US" altLang="ja-JP" dirty="0" smtClean="0"/>
              <a:t>Ellipse</a:t>
            </a:r>
            <a:r>
              <a:rPr lang="ja-JP" altLang="en-US" dirty="0" smtClean="0"/>
              <a:t>クラス</a:t>
            </a:r>
            <a:r>
              <a:rPr lang="en-US" altLang="ja-JP" dirty="0" smtClean="0"/>
              <a:t> </a:t>
            </a:r>
            <a:r>
              <a:rPr lang="en-US" altLang="ja-JP" dirty="0" err="1" smtClean="0"/>
              <a:t>executeDrawOperation</a:t>
            </a:r>
            <a:r>
              <a:rPr lang="en-US" altLang="ja-JP" dirty="0" smtClean="0"/>
              <a:t>() </a:t>
            </a:r>
            <a:r>
              <a:rPr lang="ja-JP" altLang="en-US" dirty="0" smtClean="0"/>
              <a:t>･･･ </a:t>
            </a:r>
            <a:r>
              <a:rPr lang="en-US" altLang="ja-JP" dirty="0" smtClean="0"/>
              <a:t>32</a:t>
            </a:r>
            <a:r>
              <a:rPr lang="ja-JP" altLang="en-US" dirty="0" smtClean="0"/>
              <a:t>行</a:t>
            </a:r>
            <a:endParaRPr lang="en-US" altLang="ja-JP" dirty="0" smtClean="0"/>
          </a:p>
          <a:p>
            <a:pPr lvl="1"/>
            <a:endParaRPr lang="en-US" altLang="ja-JP" dirty="0" smtClean="0"/>
          </a:p>
          <a:p>
            <a:r>
              <a:rPr lang="en-US" altLang="ja-JP" dirty="0" err="1" smtClean="0"/>
              <a:t>Azureus</a:t>
            </a:r>
            <a:r>
              <a:rPr lang="ja-JP" altLang="en-US" dirty="0" smtClean="0"/>
              <a:t>プロジェクト </a:t>
            </a:r>
            <a:r>
              <a:rPr lang="en-US" altLang="ja-JP" dirty="0" smtClean="0"/>
              <a:t>(</a:t>
            </a:r>
            <a:r>
              <a:rPr lang="ja-JP" altLang="en-US" dirty="0" smtClean="0"/>
              <a:t>ファイル数</a:t>
            </a:r>
            <a:r>
              <a:rPr lang="en-US" altLang="ja-JP" dirty="0" smtClean="0"/>
              <a:t>: 2684)</a:t>
            </a:r>
          </a:p>
          <a:p>
            <a:pPr lvl="1"/>
            <a:r>
              <a:rPr lang="en-US" altLang="ja-JP" dirty="0" smtClean="0"/>
              <a:t>MD5</a:t>
            </a:r>
            <a:r>
              <a:rPr lang="ja-JP" altLang="en-US" dirty="0" smtClean="0"/>
              <a:t>クラス</a:t>
            </a:r>
            <a:r>
              <a:rPr lang="en-US" altLang="ja-JP" dirty="0" smtClean="0"/>
              <a:t> digest() </a:t>
            </a:r>
            <a:r>
              <a:rPr lang="ja-JP" altLang="en-US" dirty="0" smtClean="0"/>
              <a:t>･･･ </a:t>
            </a:r>
            <a:r>
              <a:rPr lang="en-US" altLang="ja-JP" dirty="0" smtClean="0"/>
              <a:t>34</a:t>
            </a:r>
            <a:r>
              <a:rPr lang="ja-JP" altLang="en-US" dirty="0" smtClean="0"/>
              <a:t>行</a:t>
            </a:r>
            <a:endParaRPr lang="en-US" altLang="ja-JP" dirty="0" smtClean="0"/>
          </a:p>
          <a:p>
            <a:pPr lvl="1"/>
            <a:r>
              <a:rPr lang="en-US" altLang="ja-JP" dirty="0" smtClean="0"/>
              <a:t>SHA1</a:t>
            </a:r>
            <a:r>
              <a:rPr lang="ja-JP" altLang="en-US" dirty="0" smtClean="0"/>
              <a:t>クラス</a:t>
            </a:r>
            <a:r>
              <a:rPr lang="en-US" altLang="ja-JP" dirty="0" smtClean="0"/>
              <a:t> digest() </a:t>
            </a:r>
            <a:r>
              <a:rPr lang="ja-JP" altLang="en-US" dirty="0" smtClean="0"/>
              <a:t>･･･ </a:t>
            </a:r>
            <a:r>
              <a:rPr lang="en-US" altLang="ja-JP" dirty="0" smtClean="0"/>
              <a:t>33</a:t>
            </a:r>
            <a:r>
              <a:rPr lang="ja-JP" altLang="en-US" dirty="0" smtClean="0"/>
              <a:t>行</a:t>
            </a:r>
            <a:endParaRPr lang="en-US" altLang="ja-JP" dirty="0" smtClean="0"/>
          </a:p>
          <a:p>
            <a:pPr lvl="1"/>
            <a:endParaRPr lang="en-US" altLang="ja-JP" dirty="0"/>
          </a:p>
          <a:p>
            <a:r>
              <a:rPr lang="en-US" altLang="ja-JP" dirty="0" smtClean="0"/>
              <a:t>ANTLR</a:t>
            </a:r>
            <a:r>
              <a:rPr lang="ja-JP" altLang="en-US" dirty="0" smtClean="0"/>
              <a:t>プロジェクト </a:t>
            </a:r>
            <a:r>
              <a:rPr lang="en-US" altLang="ja-JP" dirty="0"/>
              <a:t>(</a:t>
            </a:r>
            <a:r>
              <a:rPr lang="ja-JP" altLang="en-US" dirty="0"/>
              <a:t>ファイル数</a:t>
            </a:r>
            <a:r>
              <a:rPr lang="en-US" altLang="ja-JP" dirty="0"/>
              <a:t>: 209)</a:t>
            </a:r>
          </a:p>
          <a:p>
            <a:pPr lvl="1"/>
            <a:r>
              <a:rPr lang="en-US" altLang="ja-JP" dirty="0" err="1"/>
              <a:t>CppCodeGenerator</a:t>
            </a:r>
            <a:r>
              <a:rPr lang="ja-JP" altLang="en-US" dirty="0"/>
              <a:t>クラス</a:t>
            </a:r>
            <a:r>
              <a:rPr lang="en-US" altLang="ja-JP" dirty="0"/>
              <a:t> </a:t>
            </a:r>
            <a:r>
              <a:rPr lang="en-US" altLang="ja-JP" dirty="0" err="1"/>
              <a:t>genErrorHandler</a:t>
            </a:r>
            <a:r>
              <a:rPr lang="en-US" altLang="ja-JP" dirty="0"/>
              <a:t>()</a:t>
            </a:r>
            <a:r>
              <a:rPr lang="ja-JP" altLang="en-US" dirty="0"/>
              <a:t> ･･･ </a:t>
            </a:r>
            <a:r>
              <a:rPr lang="en-US" altLang="ja-JP" dirty="0"/>
              <a:t>37</a:t>
            </a:r>
            <a:r>
              <a:rPr lang="ja-JP" altLang="en-US" dirty="0"/>
              <a:t>行</a:t>
            </a:r>
            <a:endParaRPr lang="en-US" altLang="ja-JP" dirty="0"/>
          </a:p>
          <a:p>
            <a:pPr lvl="1"/>
            <a:r>
              <a:rPr lang="en-US" altLang="ja-JP" dirty="0" err="1"/>
              <a:t>JavaCodeGenerator</a:t>
            </a:r>
            <a:r>
              <a:rPr lang="ja-JP" altLang="en-US" dirty="0"/>
              <a:t>クラス</a:t>
            </a:r>
            <a:r>
              <a:rPr lang="en-US" altLang="ja-JP" dirty="0"/>
              <a:t> </a:t>
            </a:r>
            <a:r>
              <a:rPr lang="en-US" altLang="ja-JP" dirty="0" err="1"/>
              <a:t>genErrorHandler</a:t>
            </a:r>
            <a:r>
              <a:rPr lang="en-US" altLang="ja-JP" dirty="0"/>
              <a:t>() </a:t>
            </a:r>
            <a:r>
              <a:rPr lang="ja-JP" altLang="en-US" dirty="0"/>
              <a:t>･･･ </a:t>
            </a:r>
            <a:r>
              <a:rPr lang="en-US" altLang="ja-JP" dirty="0"/>
              <a:t>34</a:t>
            </a:r>
            <a:r>
              <a:rPr lang="ja-JP" altLang="en-US" dirty="0" smtClean="0"/>
              <a:t>行</a:t>
            </a:r>
            <a:endParaRPr lang="en-US" altLang="ja-JP" dirty="0"/>
          </a:p>
        </p:txBody>
      </p:sp>
      <p:sp>
        <p:nvSpPr>
          <p:cNvPr id="4" name="スライド番号プレースホルダ 3"/>
          <p:cNvSpPr>
            <a:spLocks noGrp="1"/>
          </p:cNvSpPr>
          <p:nvPr>
            <p:ph type="sldNum" sz="quarter" idx="12"/>
          </p:nvPr>
        </p:nvSpPr>
        <p:spPr/>
        <p:txBody>
          <a:bodyPr/>
          <a:lstStyle/>
          <a:p>
            <a:fld id="{63177B97-C38E-6B49-9829-0ADB86AF5D52}" type="slidenum">
              <a:rPr lang="ja-JP" altLang="en-US" smtClean="0"/>
              <a:pPr/>
              <a:t>26</a:t>
            </a:fld>
            <a:endParaRPr lang="ja-JP" alt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評価基準</a:t>
            </a:r>
            <a:endParaRPr kumimoji="1" lang="ja-JP" altLang="en-US"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p:txBody>
              <a:bodyPr/>
              <a:lstStyle/>
              <a:p>
                <a:r>
                  <a:rPr lang="ja-JP" altLang="en-US" sz="2400" b="1" dirty="0" smtClean="0"/>
                  <a:t>被験者の選択率 </a:t>
                </a:r>
                <a:r>
                  <a:rPr lang="en-US" altLang="ja-JP" sz="2400" dirty="0" smtClean="0"/>
                  <a:t>= </a:t>
                </a:r>
                <a14:m>
                  <m:oMath xmlns:m="http://schemas.openxmlformats.org/officeDocument/2006/math">
                    <m:f>
                      <m:fPr>
                        <m:ctrlPr>
                          <a:rPr lang="en-US" altLang="ja-JP" sz="2800" i="1" smtClean="0">
                            <a:latin typeface="Cambria Math"/>
                          </a:rPr>
                        </m:ctrlPr>
                      </m:fPr>
                      <m:num>
                        <m:r>
                          <a:rPr lang="ja-JP" altLang="en-US" sz="2800" i="1">
                            <a:latin typeface="Cambria Math"/>
                          </a:rPr>
                          <m:t>候補</m:t>
                        </m:r>
                        <m:r>
                          <a:rPr lang="ja-JP" altLang="en-US" sz="2800" b="0" i="1" smtClean="0">
                            <a:latin typeface="Cambria Math"/>
                          </a:rPr>
                          <m:t>を</m:t>
                        </m:r>
                        <m:r>
                          <a:rPr lang="en-US" altLang="ja-JP" sz="2800" i="1">
                            <a:latin typeface="Cambria Math"/>
                          </a:rPr>
                          <m:t>1</m:t>
                        </m:r>
                        <m:r>
                          <a:rPr lang="ja-JP" altLang="en-US" sz="2800" i="1">
                            <a:latin typeface="Cambria Math"/>
                          </a:rPr>
                          <m:t>つ以上選択した</m:t>
                        </m:r>
                        <m:r>
                          <a:rPr lang="ja-JP" altLang="en-US" sz="2800" i="1" smtClean="0">
                            <a:latin typeface="Cambria Math"/>
                          </a:rPr>
                          <m:t>被験者</m:t>
                        </m:r>
                        <m:r>
                          <a:rPr lang="ja-JP" altLang="en-US" sz="2800" b="0" i="1" smtClean="0">
                            <a:latin typeface="Cambria Math"/>
                          </a:rPr>
                          <m:t>数</m:t>
                        </m:r>
                      </m:num>
                      <m:den>
                        <m:r>
                          <a:rPr lang="ja-JP" altLang="en-US" sz="2800" i="1">
                            <a:latin typeface="Cambria Math"/>
                          </a:rPr>
                          <m:t>被験者数</m:t>
                        </m:r>
                      </m:den>
                    </m:f>
                  </m:oMath>
                </a14:m>
                <a:endParaRPr lang="en-US" altLang="ja-JP" sz="2000" dirty="0" smtClean="0"/>
              </a:p>
              <a:p>
                <a:pPr lvl="1"/>
                <a:r>
                  <a:rPr lang="ja-JP" altLang="en-US" sz="2000" dirty="0" smtClean="0"/>
                  <a:t>被験者にとって有用な候補が存在するか確認するため</a:t>
                </a:r>
                <a:endParaRPr lang="en-US" altLang="ja-JP" sz="2000" dirty="0" smtClean="0"/>
              </a:p>
              <a:p>
                <a:pPr lvl="1"/>
                <a:r>
                  <a:rPr lang="ja-JP" altLang="en-US" sz="2000" dirty="0"/>
                  <a:t>有効な支援を行うためには，被験者にとって有用な候補が</a:t>
                </a:r>
                <a:r>
                  <a:rPr lang="en-US" altLang="ja-JP" sz="2000" dirty="0"/>
                  <a:t>1</a:t>
                </a:r>
                <a:r>
                  <a:rPr lang="ja-JP" altLang="en-US" sz="2000" dirty="0"/>
                  <a:t>つ以上あることが求められる</a:t>
                </a:r>
                <a:r>
                  <a:rPr lang="ja-JP" altLang="en-US" sz="2000" dirty="0" smtClean="0"/>
                  <a:t>．</a:t>
                </a:r>
                <a:endParaRPr lang="en-US" altLang="ja-JP" sz="2000" dirty="0" smtClean="0"/>
              </a:p>
              <a:p>
                <a:pPr lvl="1"/>
                <a:endParaRPr lang="en-US" altLang="ja-JP" sz="2000" dirty="0" smtClean="0"/>
              </a:p>
              <a:p>
                <a:r>
                  <a:rPr lang="ja-JP" altLang="en-US" sz="2400" b="1" dirty="0"/>
                  <a:t>平均候補選択率 </a:t>
                </a:r>
                <a:r>
                  <a:rPr lang="en-US" altLang="ja-JP" sz="2400" dirty="0"/>
                  <a:t>= </a:t>
                </a:r>
                <a14:m>
                  <m:oMath xmlns:m="http://schemas.openxmlformats.org/officeDocument/2006/math">
                    <m:f>
                      <m:fPr>
                        <m:ctrlPr>
                          <a:rPr lang="en-US" altLang="ja-JP" sz="2800" i="1">
                            <a:latin typeface="Cambria Math"/>
                          </a:rPr>
                        </m:ctrlPr>
                      </m:fPr>
                      <m:num>
                        <m:nary>
                          <m:naryPr>
                            <m:chr m:val="∑"/>
                            <m:subHide m:val="on"/>
                            <m:supHide m:val="on"/>
                            <m:ctrlPr>
                              <a:rPr lang="en-US" altLang="ja-JP" sz="2800" i="1">
                                <a:latin typeface="Cambria Math"/>
                              </a:rPr>
                            </m:ctrlPr>
                          </m:naryPr>
                          <m:sub/>
                          <m:sup/>
                          <m:e>
                            <m:r>
                              <a:rPr lang="ja-JP" altLang="en-US" sz="2800" i="1">
                                <a:latin typeface="Cambria Math"/>
                              </a:rPr>
                              <m:t>被験者の候補選択率</m:t>
                            </m:r>
                          </m:e>
                        </m:nary>
                      </m:num>
                      <m:den>
                        <m:r>
                          <a:rPr lang="ja-JP" altLang="en-US" sz="2800" i="1">
                            <a:latin typeface="Cambria Math"/>
                          </a:rPr>
                          <m:t>被験者数</m:t>
                        </m:r>
                      </m:den>
                    </m:f>
                  </m:oMath>
                </a14:m>
                <a:endParaRPr lang="en-US" altLang="ja-JP" sz="2400" dirty="0"/>
              </a:p>
              <a:p>
                <a:pPr lvl="1"/>
                <a:r>
                  <a:rPr lang="ja-JP" altLang="en-US" sz="2000" dirty="0"/>
                  <a:t>被験者の候補選択率は，被験者が候補を選択した割合</a:t>
                </a:r>
                <a:endParaRPr lang="en-US" altLang="ja-JP" sz="2000" dirty="0"/>
              </a:p>
              <a:p>
                <a:pPr lvl="1"/>
                <a:r>
                  <a:rPr lang="ja-JP" altLang="en-US" sz="2000" dirty="0"/>
                  <a:t>候補中に優れた候補がどの程度含まれているかを確認するため</a:t>
                </a:r>
                <a:endParaRPr lang="en-US" altLang="ja-JP" sz="2000" dirty="0"/>
              </a:p>
              <a:p>
                <a:pPr lvl="1"/>
                <a:endParaRPr lang="en-US" altLang="ja-JP" sz="2000" dirty="0" smtClean="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blipFill rotWithShape="1">
                <a:blip r:embed="rId3"/>
                <a:stretch>
                  <a:fillRect l="-963" r="-741"/>
                </a:stretch>
              </a:blipFill>
            </p:spPr>
            <p:txBody>
              <a:bodyPr/>
              <a:lstStyle/>
              <a:p>
                <a:r>
                  <a:rPr lang="ja-JP" altLang="en-US">
                    <a:noFill/>
                  </a:rPr>
                  <a:t> </a:t>
                </a:r>
              </a:p>
            </p:txBody>
          </p:sp>
        </mc:Fallback>
      </mc:AlternateContent>
      <p:sp>
        <p:nvSpPr>
          <p:cNvPr id="4" name="スライド番号プレースホルダー 3"/>
          <p:cNvSpPr>
            <a:spLocks noGrp="1"/>
          </p:cNvSpPr>
          <p:nvPr>
            <p:ph type="sldNum" sz="quarter" idx="12"/>
          </p:nvPr>
        </p:nvSpPr>
        <p:spPr/>
        <p:txBody>
          <a:bodyPr/>
          <a:lstStyle/>
          <a:p>
            <a:fld id="{63177B97-C38E-6B49-9829-0ADB86AF5D52}" type="slidenum">
              <a:rPr lang="ja-JP" altLang="en-US" smtClean="0"/>
              <a:pPr/>
              <a:t>27</a:t>
            </a:fld>
            <a:endParaRPr lang="ja-JP" altLang="en-US"/>
          </a:p>
        </p:txBody>
      </p:sp>
    </p:spTree>
    <p:extLst>
      <p:ext uri="{BB962C8B-B14F-4D97-AF65-F5344CB8AC3E}">
        <p14:creationId xmlns:p14="http://schemas.microsoft.com/office/powerpoint/2010/main" val="40719493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実験結果と考察</a:t>
            </a:r>
            <a:endParaRPr kumimoji="1" lang="ja-JP" altLang="en-US" dirty="0"/>
          </a:p>
        </p:txBody>
      </p:sp>
      <p:sp>
        <p:nvSpPr>
          <p:cNvPr id="4" name="スライド番号プレースホルダー 3"/>
          <p:cNvSpPr>
            <a:spLocks noGrp="1"/>
          </p:cNvSpPr>
          <p:nvPr>
            <p:ph type="sldNum" sz="quarter" idx="12"/>
          </p:nvPr>
        </p:nvSpPr>
        <p:spPr/>
        <p:txBody>
          <a:bodyPr/>
          <a:lstStyle/>
          <a:p>
            <a:fld id="{63177B97-C38E-6B49-9829-0ADB86AF5D52}" type="slidenum">
              <a:rPr lang="ja-JP" altLang="en-US" smtClean="0"/>
              <a:pPr/>
              <a:t>28</a:t>
            </a:fld>
            <a:endParaRPr lang="ja-JP" altLang="en-US"/>
          </a:p>
        </p:txBody>
      </p:sp>
      <p:sp>
        <p:nvSpPr>
          <p:cNvPr id="6" name="コンテンツ プレースホルダー 5"/>
          <p:cNvSpPr>
            <a:spLocks noGrp="1"/>
          </p:cNvSpPr>
          <p:nvPr>
            <p:ph idx="1"/>
          </p:nvPr>
        </p:nvSpPr>
        <p:spPr>
          <a:xfrm>
            <a:off x="457200" y="1467848"/>
            <a:ext cx="8229600" cy="4525963"/>
          </a:xfrm>
        </p:spPr>
        <p:txBody>
          <a:bodyPr/>
          <a:lstStyle/>
          <a:p>
            <a:endParaRPr kumimoji="1" lang="en-US" altLang="ja-JP" dirty="0" smtClean="0"/>
          </a:p>
          <a:p>
            <a:endParaRPr lang="en-US" altLang="ja-JP" dirty="0" smtClean="0"/>
          </a:p>
          <a:p>
            <a:pPr marL="0" indent="0">
              <a:buNone/>
            </a:pPr>
            <a:endParaRPr kumimoji="1" lang="en-US" altLang="ja-JP" dirty="0" smtClean="0"/>
          </a:p>
          <a:p>
            <a:endParaRPr lang="en-US" altLang="ja-JP" sz="2400" dirty="0" smtClean="0"/>
          </a:p>
          <a:p>
            <a:r>
              <a:rPr lang="en-US" altLang="ja-JP" sz="2400" dirty="0" smtClean="0"/>
              <a:t>Ant</a:t>
            </a:r>
            <a:r>
              <a:rPr lang="ja-JP" altLang="en-US" sz="2400" dirty="0" err="1" smtClean="0"/>
              <a:t>，</a:t>
            </a:r>
            <a:r>
              <a:rPr lang="en-US" altLang="ja-JP" sz="2400" dirty="0" err="1" smtClean="0"/>
              <a:t>Azureus</a:t>
            </a:r>
            <a:r>
              <a:rPr lang="ja-JP" altLang="en-US" sz="2400" dirty="0" smtClean="0"/>
              <a:t>は，被験者の選択率が高いことより，被験者にとって有用な候補が上位にあることが分かる．</a:t>
            </a:r>
            <a:endParaRPr lang="en-US" altLang="ja-JP" sz="2400" dirty="0" smtClean="0"/>
          </a:p>
          <a:p>
            <a:pPr lvl="1"/>
            <a:r>
              <a:rPr lang="en-US" altLang="ja-JP" sz="2000" dirty="0" smtClean="0"/>
              <a:t>ANTLR</a:t>
            </a:r>
            <a:r>
              <a:rPr lang="ja-JP" altLang="en-US" sz="2000" dirty="0" smtClean="0"/>
              <a:t>に</a:t>
            </a:r>
            <a:r>
              <a:rPr lang="ja-JP" altLang="en-US" sz="2000" dirty="0"/>
              <a:t>関しては，抽出範囲でのフィルタリングで優れた候補を除いているので</a:t>
            </a:r>
            <a:r>
              <a:rPr lang="ja-JP" altLang="en-US" sz="2000" dirty="0" smtClean="0"/>
              <a:t>，柔軟に閾値を決定する手法を考える必要がある．</a:t>
            </a:r>
            <a:endParaRPr lang="en-US" altLang="ja-JP" sz="1600" dirty="0"/>
          </a:p>
          <a:p>
            <a:r>
              <a:rPr lang="ja-JP" altLang="en-US" sz="2400" dirty="0" smtClean="0"/>
              <a:t>平均</a:t>
            </a:r>
            <a:r>
              <a:rPr lang="ja-JP" altLang="en-US" sz="2400" dirty="0"/>
              <a:t>候補選択率が低いことより</a:t>
            </a:r>
            <a:r>
              <a:rPr lang="ja-JP" altLang="en-US" sz="2400" dirty="0" smtClean="0"/>
              <a:t>，有用でない候補が多く含まれること</a:t>
            </a:r>
            <a:r>
              <a:rPr lang="ja-JP" altLang="en-US" sz="2400" dirty="0"/>
              <a:t>が分かる</a:t>
            </a:r>
            <a:r>
              <a:rPr lang="ja-JP" altLang="en-US" sz="2400" dirty="0" smtClean="0"/>
              <a:t>．</a:t>
            </a:r>
            <a:endParaRPr lang="en-US" altLang="ja-JP" sz="1600" dirty="0"/>
          </a:p>
          <a:p>
            <a:endParaRPr lang="en-US" altLang="ja-JP" sz="2400" dirty="0"/>
          </a:p>
        </p:txBody>
      </p:sp>
      <p:graphicFrame>
        <p:nvGraphicFramePr>
          <p:cNvPr id="7" name="コンテンツ プレースホルダー 4"/>
          <p:cNvGraphicFramePr>
            <a:graphicFrameLocks/>
          </p:cNvGraphicFramePr>
          <p:nvPr>
            <p:extLst>
              <p:ext uri="{D42A27DB-BD31-4B8C-83A1-F6EECF244321}">
                <p14:modId xmlns:p14="http://schemas.microsoft.com/office/powerpoint/2010/main" val="3225985160"/>
              </p:ext>
            </p:extLst>
          </p:nvPr>
        </p:nvGraphicFramePr>
        <p:xfrm>
          <a:off x="2398395" y="1616046"/>
          <a:ext cx="5199380" cy="1483360"/>
        </p:xfrm>
        <a:graphic>
          <a:graphicData uri="http://schemas.openxmlformats.org/drawingml/2006/table">
            <a:tbl>
              <a:tblPr firstRow="1" bandRow="1">
                <a:tableStyleId>{21E4AEA4-8DFA-4A89-87EB-49C32662AFE0}</a:tableStyleId>
              </a:tblPr>
              <a:tblGrid>
                <a:gridCol w="1084580"/>
                <a:gridCol w="2057400"/>
                <a:gridCol w="2057400"/>
              </a:tblGrid>
              <a:tr h="370840">
                <a:tc>
                  <a:txBody>
                    <a:bodyPr/>
                    <a:lstStyle/>
                    <a:p>
                      <a:endParaRPr kumimoji="1" lang="ja-JP" altLang="en-US" dirty="0"/>
                    </a:p>
                  </a:txBody>
                  <a:tcPr/>
                </a:tc>
                <a:tc>
                  <a:txBody>
                    <a:bodyPr/>
                    <a:lstStyle/>
                    <a:p>
                      <a:pPr algn="ctr"/>
                      <a:r>
                        <a:rPr kumimoji="1" lang="ja-JP" altLang="en-US" dirty="0" smtClean="0"/>
                        <a:t>被験者の選択率</a:t>
                      </a:r>
                      <a:endParaRPr kumimoji="1" lang="ja-JP" alt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dirty="0" smtClean="0"/>
                        <a:t>平均候補選択率</a:t>
                      </a:r>
                    </a:p>
                  </a:txBody>
                  <a:tcPr/>
                </a:tc>
              </a:tr>
              <a:tr h="370840">
                <a:tc>
                  <a:txBody>
                    <a:bodyPr/>
                    <a:lstStyle/>
                    <a:p>
                      <a:r>
                        <a:rPr kumimoji="1" lang="en-US" altLang="ja-JP" dirty="0" smtClean="0"/>
                        <a:t>Ant</a:t>
                      </a:r>
                      <a:endParaRPr kumimoji="1" lang="ja-JP" altLang="en-US" dirty="0"/>
                    </a:p>
                  </a:txBody>
                  <a:tcPr/>
                </a:tc>
                <a:tc>
                  <a:txBody>
                    <a:bodyPr/>
                    <a:lstStyle/>
                    <a:p>
                      <a:pPr algn="r"/>
                      <a:r>
                        <a:rPr kumimoji="1" lang="en-US" altLang="ja-JP" dirty="0" smtClean="0"/>
                        <a:t>0.89</a:t>
                      </a:r>
                      <a:endParaRPr kumimoji="1" lang="ja-JP" altLang="en-US" dirty="0"/>
                    </a:p>
                  </a:txBody>
                  <a:tcPr/>
                </a:tc>
                <a:tc>
                  <a:txBody>
                    <a:bodyPr/>
                    <a:lstStyle/>
                    <a:p>
                      <a:pPr algn="r"/>
                      <a:r>
                        <a:rPr kumimoji="1" lang="en-US" altLang="ja-JP" dirty="0" smtClean="0"/>
                        <a:t>0.16</a:t>
                      </a:r>
                      <a:endParaRPr kumimoji="1" lang="ja-JP" altLang="en-US" dirty="0"/>
                    </a:p>
                  </a:txBody>
                  <a:tcPr/>
                </a:tc>
              </a:tr>
              <a:tr h="370840">
                <a:tc>
                  <a:txBody>
                    <a:bodyPr/>
                    <a:lstStyle/>
                    <a:p>
                      <a:r>
                        <a:rPr kumimoji="1" lang="en-US" altLang="ja-JP" dirty="0" err="1" smtClean="0"/>
                        <a:t>Azureus</a:t>
                      </a:r>
                      <a:endParaRPr kumimoji="1" lang="en-US" altLang="ja-JP" dirty="0" smtClean="0"/>
                    </a:p>
                  </a:txBody>
                  <a:tcPr/>
                </a:tc>
                <a:tc>
                  <a:txBody>
                    <a:bodyPr/>
                    <a:lstStyle/>
                    <a:p>
                      <a:pPr algn="r"/>
                      <a:r>
                        <a:rPr kumimoji="1" lang="en-US" altLang="ja-JP" dirty="0" smtClean="0"/>
                        <a:t>1.00</a:t>
                      </a:r>
                      <a:endParaRPr kumimoji="1" lang="ja-JP" altLang="en-US" dirty="0"/>
                    </a:p>
                  </a:txBody>
                  <a:tcPr/>
                </a:tc>
                <a:tc>
                  <a:txBody>
                    <a:bodyPr/>
                    <a:lstStyle/>
                    <a:p>
                      <a:pPr algn="r"/>
                      <a:r>
                        <a:rPr kumimoji="1" lang="en-US" altLang="ja-JP" dirty="0" smtClean="0"/>
                        <a:t>0.21</a:t>
                      </a:r>
                      <a:endParaRPr kumimoji="1" lang="ja-JP" altLang="en-US" dirty="0"/>
                    </a:p>
                  </a:txBody>
                  <a:tcPr/>
                </a:tc>
              </a:tr>
              <a:tr h="370840">
                <a:tc>
                  <a:txBody>
                    <a:bodyPr/>
                    <a:lstStyle/>
                    <a:p>
                      <a:r>
                        <a:rPr kumimoji="1" lang="en-US" altLang="ja-JP" dirty="0" smtClean="0"/>
                        <a:t>ANTLR</a:t>
                      </a:r>
                      <a:endParaRPr kumimoji="1" lang="ja-JP" altLang="en-US" dirty="0"/>
                    </a:p>
                  </a:txBody>
                  <a:tcPr/>
                </a:tc>
                <a:tc>
                  <a:txBody>
                    <a:bodyPr/>
                    <a:lstStyle/>
                    <a:p>
                      <a:pPr algn="r"/>
                      <a:r>
                        <a:rPr kumimoji="1" lang="en-US" altLang="ja-JP" dirty="0" smtClean="0"/>
                        <a:t>0.56</a:t>
                      </a:r>
                      <a:endParaRPr kumimoji="1" lang="ja-JP" altLang="en-US" dirty="0"/>
                    </a:p>
                  </a:txBody>
                  <a:tcPr/>
                </a:tc>
                <a:tc>
                  <a:txBody>
                    <a:bodyPr/>
                    <a:lstStyle/>
                    <a:p>
                      <a:pPr algn="r"/>
                      <a:r>
                        <a:rPr kumimoji="1" lang="en-US" altLang="ja-JP" dirty="0" smtClean="0"/>
                        <a:t>0.20</a:t>
                      </a:r>
                      <a:endParaRPr kumimoji="1" lang="ja-JP" altLang="en-US" dirty="0"/>
                    </a:p>
                  </a:txBody>
                  <a:tcPr/>
                </a:tc>
              </a:tr>
            </a:tbl>
          </a:graphicData>
        </a:graphic>
      </p:graphicFrame>
    </p:spTree>
    <p:extLst>
      <p:ext uri="{BB962C8B-B14F-4D97-AF65-F5344CB8AC3E}">
        <p14:creationId xmlns:p14="http://schemas.microsoft.com/office/powerpoint/2010/main" val="98566143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差分を含む類似メソッド集約</a:t>
            </a:r>
            <a:endParaRPr kumimoji="1" lang="ja-JP" altLang="en-US" dirty="0"/>
          </a:p>
        </p:txBody>
      </p:sp>
      <p:sp>
        <p:nvSpPr>
          <p:cNvPr id="3" name="コンテンツ プレースホルダー 2"/>
          <p:cNvSpPr>
            <a:spLocks noGrp="1"/>
          </p:cNvSpPr>
          <p:nvPr>
            <p:ph idx="1"/>
          </p:nvPr>
        </p:nvSpPr>
        <p:spPr/>
        <p:txBody>
          <a:bodyPr/>
          <a:lstStyle/>
          <a:p>
            <a:r>
              <a:rPr kumimoji="1" lang="en-US" altLang="ja-JP" dirty="0" smtClean="0"/>
              <a:t>Template Method</a:t>
            </a:r>
            <a:r>
              <a:rPr kumimoji="1" lang="ja-JP" altLang="en-US" dirty="0" smtClean="0"/>
              <a:t>パターン</a:t>
            </a:r>
            <a:r>
              <a:rPr kumimoji="1" lang="en-US" altLang="ja-JP" dirty="0" smtClean="0"/>
              <a:t>[1]</a:t>
            </a:r>
            <a:r>
              <a:rPr kumimoji="1" lang="ja-JP" altLang="en-US" dirty="0" smtClean="0"/>
              <a:t>を適用すれば差分を含む類似メソッドを集約できる．</a:t>
            </a:r>
            <a:endParaRPr lang="en-US" altLang="ja-JP" dirty="0"/>
          </a:p>
          <a:p>
            <a:pPr lvl="1"/>
            <a:r>
              <a:rPr lang="ja-JP" altLang="en-US" dirty="0" smtClean="0"/>
              <a:t>しかし，熟練した開発者でないと適用は困難である．</a:t>
            </a:r>
            <a:endParaRPr kumimoji="1" lang="en-US" altLang="ja-JP" dirty="0" smtClean="0"/>
          </a:p>
        </p:txBody>
      </p:sp>
      <p:sp>
        <p:nvSpPr>
          <p:cNvPr id="4" name="スライド番号プレースホルダー 3"/>
          <p:cNvSpPr>
            <a:spLocks noGrp="1"/>
          </p:cNvSpPr>
          <p:nvPr>
            <p:ph type="sldNum" sz="quarter" idx="12"/>
          </p:nvPr>
        </p:nvSpPr>
        <p:spPr/>
        <p:txBody>
          <a:bodyPr/>
          <a:lstStyle/>
          <a:p>
            <a:fld id="{63177B97-C38E-6B49-9829-0ADB86AF5D52}" type="slidenum">
              <a:rPr lang="ja-JP" altLang="en-US" smtClean="0"/>
              <a:pPr/>
              <a:t>2</a:t>
            </a:fld>
            <a:endParaRPr lang="ja-JP" altLang="en-US"/>
          </a:p>
        </p:txBody>
      </p:sp>
      <p:sp>
        <p:nvSpPr>
          <p:cNvPr id="6" name="テキスト ボックス 5"/>
          <p:cNvSpPr txBox="1"/>
          <p:nvPr/>
        </p:nvSpPr>
        <p:spPr>
          <a:xfrm>
            <a:off x="1419482" y="5397321"/>
            <a:ext cx="7007046" cy="1200329"/>
          </a:xfrm>
          <a:prstGeom prst="rect">
            <a:avLst/>
          </a:prstGeom>
          <a:noFill/>
        </p:spPr>
        <p:txBody>
          <a:bodyPr wrap="none" rtlCol="0">
            <a:spAutoFit/>
          </a:bodyPr>
          <a:lstStyle/>
          <a:p>
            <a:r>
              <a:rPr kumimoji="1" lang="en-US" altLang="ja-JP" dirty="0" smtClean="0">
                <a:solidFill>
                  <a:schemeClr val="bg1">
                    <a:lumMod val="50000"/>
                  </a:schemeClr>
                </a:solidFill>
              </a:rPr>
              <a:t>[1] </a:t>
            </a:r>
            <a:r>
              <a:rPr lang="en-US" altLang="ja-JP" dirty="0">
                <a:solidFill>
                  <a:schemeClr val="bg1">
                    <a:lumMod val="50000"/>
                  </a:schemeClr>
                </a:solidFill>
              </a:rPr>
              <a:t>E. Gamma, R. Helm, R. Johnson, and J. M. </a:t>
            </a:r>
            <a:r>
              <a:rPr lang="en-US" altLang="ja-JP" dirty="0" err="1">
                <a:solidFill>
                  <a:schemeClr val="bg1">
                    <a:lumMod val="50000"/>
                  </a:schemeClr>
                </a:solidFill>
              </a:rPr>
              <a:t>Vlissides</a:t>
            </a:r>
            <a:r>
              <a:rPr lang="en-US" altLang="ja-JP" dirty="0">
                <a:solidFill>
                  <a:schemeClr val="bg1">
                    <a:lumMod val="50000"/>
                  </a:schemeClr>
                </a:solidFill>
              </a:rPr>
              <a:t>. </a:t>
            </a:r>
            <a:endParaRPr lang="en-US" altLang="ja-JP" dirty="0" smtClean="0">
              <a:solidFill>
                <a:schemeClr val="bg1">
                  <a:lumMod val="50000"/>
                </a:schemeClr>
              </a:solidFill>
            </a:endParaRPr>
          </a:p>
          <a:p>
            <a:r>
              <a:rPr lang="en-US" altLang="ja-JP" i="1" dirty="0" smtClean="0">
                <a:solidFill>
                  <a:schemeClr val="bg1">
                    <a:lumMod val="50000"/>
                  </a:schemeClr>
                </a:solidFill>
              </a:rPr>
              <a:t>Design </a:t>
            </a:r>
            <a:r>
              <a:rPr lang="en-US" altLang="ja-JP" i="1" dirty="0">
                <a:solidFill>
                  <a:schemeClr val="bg1">
                    <a:lumMod val="50000"/>
                  </a:schemeClr>
                </a:solidFill>
              </a:rPr>
              <a:t>Patterns: Elements </a:t>
            </a:r>
            <a:r>
              <a:rPr lang="en-US" altLang="ja-JP" i="1" dirty="0" smtClean="0">
                <a:solidFill>
                  <a:schemeClr val="bg1">
                    <a:lumMod val="50000"/>
                  </a:schemeClr>
                </a:solidFill>
              </a:rPr>
              <a:t>of Reusable </a:t>
            </a:r>
            <a:r>
              <a:rPr lang="en-US" altLang="ja-JP" i="1" dirty="0">
                <a:solidFill>
                  <a:schemeClr val="bg1">
                    <a:lumMod val="50000"/>
                  </a:schemeClr>
                </a:solidFill>
              </a:rPr>
              <a:t>Object-Oriented Software</a:t>
            </a:r>
            <a:r>
              <a:rPr lang="en-US" altLang="ja-JP" dirty="0">
                <a:solidFill>
                  <a:schemeClr val="bg1">
                    <a:lumMod val="50000"/>
                  </a:schemeClr>
                </a:solidFill>
              </a:rPr>
              <a:t>. </a:t>
            </a:r>
            <a:endParaRPr lang="en-US" altLang="ja-JP" dirty="0" smtClean="0">
              <a:solidFill>
                <a:schemeClr val="bg1">
                  <a:lumMod val="50000"/>
                </a:schemeClr>
              </a:solidFill>
            </a:endParaRPr>
          </a:p>
          <a:p>
            <a:r>
              <a:rPr lang="en-US" altLang="ja-JP" dirty="0" smtClean="0">
                <a:solidFill>
                  <a:schemeClr val="bg1">
                    <a:lumMod val="50000"/>
                  </a:schemeClr>
                </a:solidFill>
              </a:rPr>
              <a:t>Addison </a:t>
            </a:r>
            <a:r>
              <a:rPr lang="en-US" altLang="ja-JP" dirty="0">
                <a:solidFill>
                  <a:schemeClr val="bg1">
                    <a:lumMod val="50000"/>
                  </a:schemeClr>
                </a:solidFill>
              </a:rPr>
              <a:t>Wesley, 1995.</a:t>
            </a:r>
            <a:endParaRPr lang="ja-JP" altLang="en-US" dirty="0">
              <a:solidFill>
                <a:schemeClr val="bg1">
                  <a:lumMod val="50000"/>
                </a:schemeClr>
              </a:solidFill>
            </a:endParaRPr>
          </a:p>
          <a:p>
            <a:endParaRPr kumimoji="1" lang="ja-JP" altLang="en-US" dirty="0">
              <a:solidFill>
                <a:schemeClr val="bg1">
                  <a:lumMod val="50000"/>
                </a:schemeClr>
              </a:solidFill>
            </a:endParaRPr>
          </a:p>
        </p:txBody>
      </p:sp>
    </p:spTree>
    <p:extLst>
      <p:ext uri="{BB962C8B-B14F-4D97-AF65-F5344CB8AC3E}">
        <p14:creationId xmlns:p14="http://schemas.microsoft.com/office/powerpoint/2010/main" val="10237633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候補についての考察</a:t>
            </a:r>
            <a:endParaRPr kumimoji="1" lang="ja-JP" altLang="en-US" dirty="0"/>
          </a:p>
        </p:txBody>
      </p:sp>
      <p:sp>
        <p:nvSpPr>
          <p:cNvPr id="3" name="コンテンツ プレースホルダー 2"/>
          <p:cNvSpPr>
            <a:spLocks noGrp="1"/>
          </p:cNvSpPr>
          <p:nvPr>
            <p:ph idx="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63177B97-C38E-6B49-9829-0ADB86AF5D52}" type="slidenum">
              <a:rPr lang="ja-JP" altLang="en-US" smtClean="0"/>
              <a:pPr/>
              <a:t>29</a:t>
            </a:fld>
            <a:endParaRPr lang="ja-JP" altLang="en-US"/>
          </a:p>
        </p:txBody>
      </p:sp>
      <p:pic>
        <p:nvPicPr>
          <p:cNvPr id="2050" name="Picture 2" descr="C:\Users\m-ioka\Dropbox\lab\paper\sigss\ppt\ss_diff.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5469" y="1735138"/>
            <a:ext cx="7993063" cy="4391025"/>
          </a:xfrm>
          <a:prstGeom prst="rect">
            <a:avLst/>
          </a:prstGeom>
          <a:noFill/>
          <a:extLst>
            <a:ext uri="{909E8E84-426E-40DD-AFC4-6F175D3DCCD1}">
              <a14:hiddenFill xmlns:a14="http://schemas.microsoft.com/office/drawing/2010/main">
                <a:solidFill>
                  <a:srgbClr val="FFFFFF"/>
                </a:solidFill>
              </a14:hiddenFill>
            </a:ext>
          </a:extLst>
        </p:spPr>
      </p:pic>
      <p:sp>
        <p:nvSpPr>
          <p:cNvPr id="5" name="正方形/長方形 4"/>
          <p:cNvSpPr/>
          <p:nvPr/>
        </p:nvSpPr>
        <p:spPr>
          <a:xfrm>
            <a:off x="6006353" y="5020235"/>
            <a:ext cx="2562179" cy="1105928"/>
          </a:xfrm>
          <a:prstGeom prst="rect">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smtClean="0">
                <a:solidFill>
                  <a:schemeClr val="tx1"/>
                </a:solidFill>
              </a:rPr>
              <a:t>色のついている</a:t>
            </a:r>
            <a:endParaRPr kumimoji="1" lang="en-US" altLang="ja-JP" sz="2000" b="1" dirty="0" smtClean="0">
              <a:solidFill>
                <a:schemeClr val="tx1"/>
              </a:solidFill>
            </a:endParaRPr>
          </a:p>
          <a:p>
            <a:pPr algn="ctr"/>
            <a:r>
              <a:rPr kumimoji="1" lang="ja-JP" altLang="en-US" sz="2000" b="1" dirty="0" smtClean="0">
                <a:solidFill>
                  <a:schemeClr val="tx1"/>
                </a:solidFill>
              </a:rPr>
              <a:t>箇所が差分</a:t>
            </a:r>
            <a:endParaRPr kumimoji="1" lang="ja-JP" altLang="en-US" sz="2000" b="1" dirty="0">
              <a:solidFill>
                <a:schemeClr val="tx1"/>
              </a:solidFill>
            </a:endParaRPr>
          </a:p>
        </p:txBody>
      </p:sp>
      <p:sp>
        <p:nvSpPr>
          <p:cNvPr id="9" name="四角形吹き出し 8"/>
          <p:cNvSpPr/>
          <p:nvPr/>
        </p:nvSpPr>
        <p:spPr>
          <a:xfrm>
            <a:off x="3135400" y="1350017"/>
            <a:ext cx="2378076" cy="500366"/>
          </a:xfrm>
          <a:prstGeom prst="wedgeRectCallout">
            <a:avLst>
              <a:gd name="adj1" fmla="val 76115"/>
              <a:gd name="adj2" fmla="val 66354"/>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0" name="四角形吹き出し 9"/>
          <p:cNvSpPr/>
          <p:nvPr/>
        </p:nvSpPr>
        <p:spPr>
          <a:xfrm>
            <a:off x="3135400" y="1350017"/>
            <a:ext cx="2378076" cy="500366"/>
          </a:xfrm>
          <a:prstGeom prst="wedgeRectCallout">
            <a:avLst>
              <a:gd name="adj1" fmla="val -73224"/>
              <a:gd name="adj2" fmla="val 64167"/>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ja-JP" altLang="en-US" sz="2000" b="1" dirty="0" smtClean="0">
                <a:solidFill>
                  <a:schemeClr val="tx1"/>
                </a:solidFill>
              </a:rPr>
              <a:t>画像取得</a:t>
            </a:r>
            <a:endParaRPr kumimoji="1" lang="ja-JP" altLang="en-US" sz="2000" b="1" dirty="0">
              <a:solidFill>
                <a:schemeClr val="tx1"/>
              </a:solidFill>
            </a:endParaRPr>
          </a:p>
        </p:txBody>
      </p:sp>
      <p:sp>
        <p:nvSpPr>
          <p:cNvPr id="13" name="四角形吹き出し 12"/>
          <p:cNvSpPr/>
          <p:nvPr/>
        </p:nvSpPr>
        <p:spPr>
          <a:xfrm>
            <a:off x="3135400" y="2451322"/>
            <a:ext cx="2378076" cy="500366"/>
          </a:xfrm>
          <a:prstGeom prst="wedgeRectCallout">
            <a:avLst>
              <a:gd name="adj1" fmla="val 76115"/>
              <a:gd name="adj2" fmla="val 66354"/>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4" name="四角形吹き出し 13"/>
          <p:cNvSpPr/>
          <p:nvPr/>
        </p:nvSpPr>
        <p:spPr>
          <a:xfrm>
            <a:off x="3135400" y="2451322"/>
            <a:ext cx="2378076" cy="500366"/>
          </a:xfrm>
          <a:prstGeom prst="wedgeRectCallout">
            <a:avLst>
              <a:gd name="adj1" fmla="val -73224"/>
              <a:gd name="adj2" fmla="val 64167"/>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ja-JP" altLang="en-US" sz="2000" b="1" dirty="0" smtClean="0">
                <a:solidFill>
                  <a:schemeClr val="tx1"/>
                </a:solidFill>
              </a:rPr>
              <a:t>線の描画</a:t>
            </a:r>
            <a:endParaRPr kumimoji="1" lang="ja-JP" altLang="en-US" sz="2000" b="1" dirty="0">
              <a:solidFill>
                <a:schemeClr val="tx1"/>
              </a:solidFill>
            </a:endParaRPr>
          </a:p>
        </p:txBody>
      </p:sp>
      <p:sp>
        <p:nvSpPr>
          <p:cNvPr id="15" name="四角形吹き出し 14"/>
          <p:cNvSpPr/>
          <p:nvPr/>
        </p:nvSpPr>
        <p:spPr>
          <a:xfrm>
            <a:off x="3382962" y="4206190"/>
            <a:ext cx="2378076" cy="500366"/>
          </a:xfrm>
          <a:prstGeom prst="wedgeRectCallout">
            <a:avLst>
              <a:gd name="adj1" fmla="val 74664"/>
              <a:gd name="adj2" fmla="val -119840"/>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6" name="四角形吹き出し 15"/>
          <p:cNvSpPr/>
          <p:nvPr/>
        </p:nvSpPr>
        <p:spPr>
          <a:xfrm>
            <a:off x="3135400" y="4206190"/>
            <a:ext cx="2378076" cy="500366"/>
          </a:xfrm>
          <a:prstGeom prst="wedgeRectCallout">
            <a:avLst>
              <a:gd name="adj1" fmla="val -77577"/>
              <a:gd name="adj2" fmla="val -56515"/>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ja-JP" altLang="en-US" sz="2000" b="1" dirty="0" smtClean="0">
                <a:solidFill>
                  <a:schemeClr val="tx1"/>
                </a:solidFill>
              </a:rPr>
              <a:t>図形の描画</a:t>
            </a:r>
            <a:endParaRPr kumimoji="1" lang="ja-JP" altLang="en-US" sz="2000" b="1" dirty="0">
              <a:solidFill>
                <a:schemeClr val="tx1"/>
              </a:solidFill>
            </a:endParaRPr>
          </a:p>
        </p:txBody>
      </p:sp>
    </p:spTree>
    <p:extLst>
      <p:ext uri="{BB962C8B-B14F-4D97-AF65-F5344CB8AC3E}">
        <p14:creationId xmlns:p14="http://schemas.microsoft.com/office/powerpoint/2010/main" val="133086004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選択者が多かった候補</a:t>
            </a:r>
            <a:endParaRPr kumimoji="1" lang="ja-JP" altLang="en-US" dirty="0"/>
          </a:p>
        </p:txBody>
      </p:sp>
      <p:sp>
        <p:nvSpPr>
          <p:cNvPr id="3" name="コンテンツ プレースホルダー 2"/>
          <p:cNvSpPr>
            <a:spLocks noGrp="1"/>
          </p:cNvSpPr>
          <p:nvPr>
            <p:ph idx="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63177B97-C38E-6B49-9829-0ADB86AF5D52}" type="slidenum">
              <a:rPr lang="ja-JP" altLang="en-US" smtClean="0"/>
              <a:pPr/>
              <a:t>30</a:t>
            </a:fld>
            <a:endParaRPr lang="ja-JP" altLang="en-US"/>
          </a:p>
        </p:txBody>
      </p:sp>
      <p:pic>
        <p:nvPicPr>
          <p:cNvPr id="1027" name="Picture 3" descr="C:\Users\m-ioka\Dropbox\lab\paper\sigss\ppt\ss_f.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3062" y="1600200"/>
            <a:ext cx="8375651" cy="4745037"/>
          </a:xfrm>
          <a:prstGeom prst="rect">
            <a:avLst/>
          </a:prstGeom>
          <a:noFill/>
          <a:extLst>
            <a:ext uri="{909E8E84-426E-40DD-AFC4-6F175D3DCCD1}">
              <a14:hiddenFill xmlns:a14="http://schemas.microsoft.com/office/drawing/2010/main">
                <a:solidFill>
                  <a:srgbClr val="FFFFFF"/>
                </a:solidFill>
              </a14:hiddenFill>
            </a:ext>
          </a:extLst>
        </p:spPr>
      </p:pic>
      <p:sp>
        <p:nvSpPr>
          <p:cNvPr id="7" name="四角形吹き出し 6"/>
          <p:cNvSpPr/>
          <p:nvPr/>
        </p:nvSpPr>
        <p:spPr>
          <a:xfrm>
            <a:off x="3135400" y="1337060"/>
            <a:ext cx="2378076" cy="500366"/>
          </a:xfrm>
          <a:prstGeom prst="wedgeRectCallout">
            <a:avLst>
              <a:gd name="adj1" fmla="val 76115"/>
              <a:gd name="adj2" fmla="val 66354"/>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8" name="四角形吹き出し 7"/>
          <p:cNvSpPr/>
          <p:nvPr/>
        </p:nvSpPr>
        <p:spPr>
          <a:xfrm>
            <a:off x="3135400" y="1337060"/>
            <a:ext cx="2378076" cy="500366"/>
          </a:xfrm>
          <a:prstGeom prst="wedgeRectCallout">
            <a:avLst>
              <a:gd name="adj1" fmla="val -73224"/>
              <a:gd name="adj2" fmla="val 64167"/>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ja-JP" altLang="en-US" sz="2000" b="1" dirty="0" smtClean="0">
                <a:solidFill>
                  <a:schemeClr val="tx1"/>
                </a:solidFill>
              </a:rPr>
              <a:t>差分そのまま</a:t>
            </a:r>
            <a:endParaRPr kumimoji="1" lang="ja-JP" altLang="en-US" sz="2000" b="1" dirty="0">
              <a:solidFill>
                <a:schemeClr val="tx1"/>
              </a:solidFill>
            </a:endParaRPr>
          </a:p>
        </p:txBody>
      </p:sp>
      <p:sp>
        <p:nvSpPr>
          <p:cNvPr id="9" name="四角形吹き出し 8"/>
          <p:cNvSpPr/>
          <p:nvPr/>
        </p:nvSpPr>
        <p:spPr>
          <a:xfrm>
            <a:off x="3135400" y="4198154"/>
            <a:ext cx="2378076" cy="500366"/>
          </a:xfrm>
          <a:prstGeom prst="wedgeRectCallout">
            <a:avLst>
              <a:gd name="adj1" fmla="val 76841"/>
              <a:gd name="adj2" fmla="val -143977"/>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0" name="四角形吹き出し 9"/>
          <p:cNvSpPr/>
          <p:nvPr/>
        </p:nvSpPr>
        <p:spPr>
          <a:xfrm>
            <a:off x="3135400" y="4198154"/>
            <a:ext cx="2378076" cy="500366"/>
          </a:xfrm>
          <a:prstGeom prst="wedgeRectCallout">
            <a:avLst>
              <a:gd name="adj1" fmla="val -69597"/>
              <a:gd name="adj2" fmla="val -97891"/>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ja-JP" altLang="en-US" sz="2000" b="1" dirty="0" smtClean="0">
                <a:solidFill>
                  <a:schemeClr val="tx1"/>
                </a:solidFill>
              </a:rPr>
              <a:t>描画処理</a:t>
            </a:r>
            <a:endParaRPr kumimoji="1" lang="ja-JP" altLang="en-US" sz="2000" b="1" dirty="0">
              <a:solidFill>
                <a:schemeClr val="tx1"/>
              </a:solidFill>
            </a:endParaRPr>
          </a:p>
        </p:txBody>
      </p:sp>
      <p:sp>
        <p:nvSpPr>
          <p:cNvPr id="11" name="正方形/長方形 10"/>
          <p:cNvSpPr/>
          <p:nvPr/>
        </p:nvSpPr>
        <p:spPr>
          <a:xfrm>
            <a:off x="2449901" y="5020235"/>
            <a:ext cx="6118631" cy="1105928"/>
          </a:xfrm>
          <a:prstGeom prst="rect">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smtClean="0">
                <a:solidFill>
                  <a:schemeClr val="tx1"/>
                </a:solidFill>
              </a:rPr>
              <a:t>描画処理は，線と図形の</a:t>
            </a:r>
            <a:r>
              <a:rPr lang="en-US" altLang="ja-JP" sz="2000" b="1" dirty="0" smtClean="0">
                <a:solidFill>
                  <a:schemeClr val="tx1"/>
                </a:solidFill>
              </a:rPr>
              <a:t>2</a:t>
            </a:r>
            <a:r>
              <a:rPr lang="ja-JP" altLang="en-US" sz="2000" b="1" dirty="0" err="1" smtClean="0">
                <a:solidFill>
                  <a:schemeClr val="tx1"/>
                </a:solidFill>
              </a:rPr>
              <a:t>つの</a:t>
            </a:r>
            <a:r>
              <a:rPr lang="ja-JP" altLang="en-US" sz="2000" b="1" dirty="0" smtClean="0">
                <a:solidFill>
                  <a:schemeClr val="tx1"/>
                </a:solidFill>
              </a:rPr>
              <a:t>処理を含んでいるが，</a:t>
            </a:r>
            <a:endParaRPr lang="en-US" altLang="ja-JP" sz="2000" b="1" dirty="0" smtClean="0">
              <a:solidFill>
                <a:schemeClr val="tx1"/>
              </a:solidFill>
            </a:endParaRPr>
          </a:p>
          <a:p>
            <a:r>
              <a:rPr lang="ja-JP" altLang="en-US" sz="2000" b="1" dirty="0">
                <a:solidFill>
                  <a:schemeClr val="tx1"/>
                </a:solidFill>
              </a:rPr>
              <a:t> </a:t>
            </a:r>
            <a:r>
              <a:rPr lang="ja-JP" altLang="en-US" sz="2000" b="1" dirty="0" smtClean="0">
                <a:solidFill>
                  <a:schemeClr val="tx1"/>
                </a:solidFill>
              </a:rPr>
              <a:t> </a:t>
            </a:r>
            <a:r>
              <a:rPr kumimoji="1" lang="ja-JP" altLang="en-US" sz="2000" b="1" dirty="0" smtClean="0">
                <a:solidFill>
                  <a:schemeClr val="tx1"/>
                </a:solidFill>
              </a:rPr>
              <a:t>描画</a:t>
            </a:r>
            <a:r>
              <a:rPr kumimoji="1" lang="ja-JP" altLang="en-US" sz="2000" b="1" dirty="0">
                <a:solidFill>
                  <a:schemeClr val="tx1"/>
                </a:solidFill>
              </a:rPr>
              <a:t>と</a:t>
            </a:r>
            <a:r>
              <a:rPr kumimoji="1" lang="ja-JP" altLang="en-US" sz="2000" b="1" dirty="0" smtClean="0">
                <a:solidFill>
                  <a:schemeClr val="tx1"/>
                </a:solidFill>
              </a:rPr>
              <a:t>いう</a:t>
            </a:r>
            <a:r>
              <a:rPr kumimoji="1" lang="en-US" altLang="ja-JP" sz="2000" b="1" dirty="0" smtClean="0">
                <a:solidFill>
                  <a:schemeClr val="tx1"/>
                </a:solidFill>
              </a:rPr>
              <a:t>1</a:t>
            </a:r>
            <a:r>
              <a:rPr kumimoji="1" lang="ja-JP" altLang="en-US" sz="2000" b="1" dirty="0" err="1" smtClean="0">
                <a:solidFill>
                  <a:schemeClr val="tx1"/>
                </a:solidFill>
              </a:rPr>
              <a:t>つの</a:t>
            </a:r>
            <a:r>
              <a:rPr kumimoji="1" lang="ja-JP" altLang="en-US" sz="2000" b="1" dirty="0" smtClean="0">
                <a:solidFill>
                  <a:schemeClr val="tx1"/>
                </a:solidFill>
              </a:rPr>
              <a:t>処理を行っている．</a:t>
            </a:r>
            <a:endParaRPr kumimoji="1" lang="ja-JP" altLang="en-US" sz="2000" b="1" dirty="0">
              <a:solidFill>
                <a:schemeClr val="tx1"/>
              </a:solidFill>
            </a:endParaRPr>
          </a:p>
        </p:txBody>
      </p:sp>
    </p:spTree>
    <p:extLst>
      <p:ext uri="{BB962C8B-B14F-4D97-AF65-F5344CB8AC3E}">
        <p14:creationId xmlns:p14="http://schemas.microsoft.com/office/powerpoint/2010/main" val="226974923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他</a:t>
            </a:r>
            <a:r>
              <a:rPr lang="ja-JP" altLang="en-US" dirty="0" smtClean="0"/>
              <a:t>の有用な</a:t>
            </a:r>
            <a:r>
              <a:rPr kumimoji="1" lang="ja-JP" altLang="en-US" dirty="0" smtClean="0"/>
              <a:t>候補</a:t>
            </a:r>
            <a:endParaRPr kumimoji="1" lang="ja-JP" altLang="en-US" dirty="0"/>
          </a:p>
        </p:txBody>
      </p:sp>
      <p:sp>
        <p:nvSpPr>
          <p:cNvPr id="3" name="コンテンツ プレースホルダー 2"/>
          <p:cNvSpPr>
            <a:spLocks noGrp="1"/>
          </p:cNvSpPr>
          <p:nvPr>
            <p:ph idx="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63177B97-C38E-6B49-9829-0ADB86AF5D52}" type="slidenum">
              <a:rPr lang="ja-JP" altLang="en-US" smtClean="0"/>
              <a:pPr/>
              <a:t>31</a:t>
            </a:fld>
            <a:endParaRPr lang="ja-JP" altLang="en-US"/>
          </a:p>
        </p:txBody>
      </p:sp>
      <p:pic>
        <p:nvPicPr>
          <p:cNvPr id="1027" name="Picture 3" descr="C:\Users\m-ioka\Dropbox\lab\paper\sigss\ppt\ss_f.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3062" y="1600200"/>
            <a:ext cx="8375651" cy="4745037"/>
          </a:xfrm>
          <a:prstGeom prst="rect">
            <a:avLst/>
          </a:prstGeom>
          <a:noFill/>
          <a:extLst>
            <a:ext uri="{909E8E84-426E-40DD-AFC4-6F175D3DCCD1}">
              <a14:hiddenFill xmlns:a14="http://schemas.microsoft.com/office/drawing/2010/main">
                <a:solidFill>
                  <a:srgbClr val="FFFFFF"/>
                </a:solidFill>
              </a14:hiddenFill>
            </a:ext>
          </a:extLst>
        </p:spPr>
      </p:pic>
      <p:sp>
        <p:nvSpPr>
          <p:cNvPr id="11" name="正方形/長方形 10"/>
          <p:cNvSpPr/>
          <p:nvPr/>
        </p:nvSpPr>
        <p:spPr>
          <a:xfrm>
            <a:off x="1949570" y="5072528"/>
            <a:ext cx="7073660" cy="1105928"/>
          </a:xfrm>
          <a:prstGeom prst="rect">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smtClean="0">
                <a:solidFill>
                  <a:schemeClr val="tx1"/>
                </a:solidFill>
              </a:rPr>
              <a:t>緑の抽出範囲を，線の描画処理と</a:t>
            </a:r>
            <a:r>
              <a:rPr lang="ja-JP" altLang="en-US" sz="2000" b="1" dirty="0">
                <a:solidFill>
                  <a:schemeClr val="tx1"/>
                </a:solidFill>
              </a:rPr>
              <a:t>図形</a:t>
            </a:r>
            <a:r>
              <a:rPr kumimoji="1" lang="ja-JP" altLang="en-US" sz="2000" b="1" dirty="0" smtClean="0">
                <a:solidFill>
                  <a:schemeClr val="tx1"/>
                </a:solidFill>
              </a:rPr>
              <a:t>の描画処理とで</a:t>
            </a:r>
            <a:endParaRPr kumimoji="1" lang="en-US" altLang="ja-JP" sz="2000" b="1" dirty="0" smtClean="0">
              <a:solidFill>
                <a:schemeClr val="tx1"/>
              </a:solidFill>
            </a:endParaRPr>
          </a:p>
          <a:p>
            <a:r>
              <a:rPr kumimoji="1" lang="ja-JP" altLang="en-US" sz="2000" b="1" dirty="0" smtClean="0">
                <a:solidFill>
                  <a:schemeClr val="tx1"/>
                </a:solidFill>
              </a:rPr>
              <a:t>　　分けた候補も提示したいが，ツールの仕様上実現できない．</a:t>
            </a:r>
            <a:endParaRPr kumimoji="1" lang="ja-JP" altLang="en-US" sz="2000" b="1" dirty="0">
              <a:solidFill>
                <a:schemeClr val="tx1"/>
              </a:solidFill>
            </a:endParaRPr>
          </a:p>
        </p:txBody>
      </p:sp>
      <p:sp>
        <p:nvSpPr>
          <p:cNvPr id="5" name="正方形/長方形 4"/>
          <p:cNvSpPr/>
          <p:nvPr/>
        </p:nvSpPr>
        <p:spPr>
          <a:xfrm>
            <a:off x="373062" y="3467819"/>
            <a:ext cx="3951376" cy="730335"/>
          </a:xfrm>
          <a:prstGeom prst="rect">
            <a:avLst/>
          </a:prstGeom>
          <a:no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p:cNvSpPr/>
          <p:nvPr/>
        </p:nvSpPr>
        <p:spPr>
          <a:xfrm>
            <a:off x="4724312" y="3222255"/>
            <a:ext cx="3951376" cy="730335"/>
          </a:xfrm>
          <a:prstGeom prst="rect">
            <a:avLst/>
          </a:prstGeom>
          <a:no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p:cNvSpPr/>
          <p:nvPr/>
        </p:nvSpPr>
        <p:spPr>
          <a:xfrm>
            <a:off x="373062" y="2518913"/>
            <a:ext cx="3951376" cy="897147"/>
          </a:xfrm>
          <a:prstGeom prst="rect">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正方形/長方形 13"/>
          <p:cNvSpPr/>
          <p:nvPr/>
        </p:nvSpPr>
        <p:spPr>
          <a:xfrm>
            <a:off x="4724312" y="2398143"/>
            <a:ext cx="3951376" cy="769477"/>
          </a:xfrm>
          <a:prstGeom prst="rect">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10435445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まとめと今後の課題</a:t>
            </a:r>
            <a:endParaRPr lang="ja-JP" altLang="en-US" dirty="0"/>
          </a:p>
        </p:txBody>
      </p:sp>
      <p:sp>
        <p:nvSpPr>
          <p:cNvPr id="3" name="コンテンツ プレースホルダ 2"/>
          <p:cNvSpPr>
            <a:spLocks noGrp="1"/>
          </p:cNvSpPr>
          <p:nvPr>
            <p:ph idx="1"/>
          </p:nvPr>
        </p:nvSpPr>
        <p:spPr/>
        <p:txBody>
          <a:bodyPr/>
          <a:lstStyle/>
          <a:p>
            <a:r>
              <a:rPr lang="ja-JP" altLang="en-US" dirty="0" smtClean="0"/>
              <a:t>まとめ</a:t>
            </a:r>
            <a:endParaRPr lang="en-US" altLang="ja-JP" dirty="0" smtClean="0"/>
          </a:p>
          <a:p>
            <a:pPr lvl="1"/>
            <a:r>
              <a:rPr lang="ja-JP" altLang="en-US" dirty="0" smtClean="0"/>
              <a:t>凝集度メトリクスを使用することで，類似メソッド集約の優れた候補を利用者に提示できる．</a:t>
            </a:r>
            <a:endParaRPr lang="en-US" altLang="ja-JP" dirty="0" smtClean="0"/>
          </a:p>
          <a:p>
            <a:pPr lvl="1"/>
            <a:r>
              <a:rPr lang="ja-JP" altLang="en-US" dirty="0" smtClean="0"/>
              <a:t>実験</a:t>
            </a:r>
            <a:r>
              <a:rPr lang="ja-JP" altLang="en-US" dirty="0"/>
              <a:t>で</a:t>
            </a:r>
            <a:r>
              <a:rPr lang="ja-JP" altLang="en-US" dirty="0" smtClean="0"/>
              <a:t>は，利用者にとって有用な候補が上位にあることを確認できた．</a:t>
            </a:r>
            <a:endParaRPr lang="en-US" altLang="ja-JP" dirty="0" smtClean="0"/>
          </a:p>
          <a:p>
            <a:r>
              <a:rPr lang="ja-JP" altLang="en-US" dirty="0" smtClean="0"/>
              <a:t>今後の課題</a:t>
            </a:r>
            <a:endParaRPr lang="en-US" altLang="ja-JP" dirty="0" smtClean="0"/>
          </a:p>
          <a:p>
            <a:pPr lvl="1"/>
            <a:r>
              <a:rPr lang="ja-JP" altLang="en-US" dirty="0" smtClean="0"/>
              <a:t>平均候補選択率を高める．</a:t>
            </a:r>
            <a:endParaRPr lang="en-US" altLang="ja-JP" dirty="0" smtClean="0"/>
          </a:p>
          <a:p>
            <a:pPr lvl="2"/>
            <a:r>
              <a:rPr lang="ja-JP" altLang="en-US" dirty="0"/>
              <a:t>データ依存関係，制御依存関係を考慮</a:t>
            </a:r>
            <a:r>
              <a:rPr lang="ja-JP" altLang="en-US" dirty="0" smtClean="0"/>
              <a:t>する．</a:t>
            </a:r>
            <a:endParaRPr lang="en-US" altLang="ja-JP" dirty="0" smtClean="0"/>
          </a:p>
          <a:p>
            <a:pPr lvl="1"/>
            <a:r>
              <a:rPr lang="ja-JP" altLang="en-US" dirty="0" smtClean="0"/>
              <a:t>フィルタリングの閾値の決定方法を考える．</a:t>
            </a:r>
            <a:endParaRPr lang="en-US" altLang="ja-JP" dirty="0" smtClean="0"/>
          </a:p>
          <a:p>
            <a:pPr lvl="1"/>
            <a:r>
              <a:rPr lang="ja-JP" altLang="en-US" dirty="0" smtClean="0"/>
              <a:t>抽出範囲を分割する手法を考える．</a:t>
            </a:r>
            <a:endParaRPr lang="en-US" altLang="ja-JP" dirty="0" smtClean="0"/>
          </a:p>
        </p:txBody>
      </p:sp>
      <p:sp>
        <p:nvSpPr>
          <p:cNvPr id="4" name="スライド番号プレースホルダ 3"/>
          <p:cNvSpPr>
            <a:spLocks noGrp="1"/>
          </p:cNvSpPr>
          <p:nvPr>
            <p:ph type="sldNum" sz="quarter" idx="12"/>
          </p:nvPr>
        </p:nvSpPr>
        <p:spPr/>
        <p:txBody>
          <a:bodyPr/>
          <a:lstStyle/>
          <a:p>
            <a:fld id="{63177B97-C38E-6B49-9829-0ADB86AF5D52}" type="slidenum">
              <a:rPr lang="ja-JP" altLang="en-US" smtClean="0"/>
              <a:pPr/>
              <a:t>32</a:t>
            </a:fld>
            <a:endParaRPr lang="ja-JP" altLang="en-US"/>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コンテンツ プレースホルダー 2"/>
          <p:cNvSpPr>
            <a:spLocks noGrp="1"/>
          </p:cNvSpPr>
          <p:nvPr>
            <p:ph idx="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63177B97-C38E-6B49-9829-0ADB86AF5D52}" type="slidenum">
              <a:rPr lang="ja-JP" altLang="en-US" smtClean="0"/>
              <a:pPr/>
              <a:t>33</a:t>
            </a:fld>
            <a:endParaRPr lang="ja-JP" altLang="en-US"/>
          </a:p>
        </p:txBody>
      </p:sp>
    </p:spTree>
    <p:extLst>
      <p:ext uri="{BB962C8B-B14F-4D97-AF65-F5344CB8AC3E}">
        <p14:creationId xmlns:p14="http://schemas.microsoft.com/office/powerpoint/2010/main" val="321238443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以降、質問回答用スライド</a:t>
            </a:r>
            <a:endParaRPr kumimoji="1" lang="ja-JP" altLang="en-US" dirty="0"/>
          </a:p>
        </p:txBody>
      </p:sp>
      <p:sp>
        <p:nvSpPr>
          <p:cNvPr id="3" name="コンテンツ プレースホルダー 2"/>
          <p:cNvSpPr>
            <a:spLocks noGrp="1"/>
          </p:cNvSpPr>
          <p:nvPr>
            <p:ph idx="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63177B97-C38E-6B49-9829-0ADB86AF5D52}" type="slidenum">
              <a:rPr lang="ja-JP" altLang="en-US" smtClean="0"/>
              <a:pPr/>
              <a:t>34</a:t>
            </a:fld>
            <a:endParaRPr lang="ja-JP" altLang="en-US"/>
          </a:p>
        </p:txBody>
      </p:sp>
    </p:spTree>
    <p:extLst>
      <p:ext uri="{BB962C8B-B14F-4D97-AF65-F5344CB8AC3E}">
        <p14:creationId xmlns:p14="http://schemas.microsoft.com/office/powerpoint/2010/main" val="32274364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実験</a:t>
            </a:r>
            <a:r>
              <a:rPr lang="ja-JP" altLang="en-US" dirty="0" smtClean="0"/>
              <a:t>結果 </a:t>
            </a:r>
            <a:r>
              <a:rPr lang="en-US" altLang="ja-JP" dirty="0"/>
              <a:t>-</a:t>
            </a:r>
            <a:r>
              <a:rPr lang="en-US" altLang="ja-JP" dirty="0" smtClean="0"/>
              <a:t> Ant -</a:t>
            </a:r>
            <a:endParaRPr kumimoji="1" lang="ja-JP" altLang="en-US" dirty="0"/>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3510166263"/>
              </p:ext>
            </p:extLst>
          </p:nvPr>
        </p:nvGraphicFramePr>
        <p:xfrm>
          <a:off x="733926" y="1204399"/>
          <a:ext cx="7363326" cy="4679961"/>
        </p:xfrm>
        <a:graphic>
          <a:graphicData uri="http://schemas.openxmlformats.org/drawingml/2006/table">
            <a:tbl>
              <a:tblPr firstRow="1" bandRow="1">
                <a:tableStyleId>{21E4AEA4-8DFA-4A89-87EB-49C32662AFE0}</a:tableStyleId>
              </a:tblPr>
              <a:tblGrid>
                <a:gridCol w="806994"/>
                <a:gridCol w="537990"/>
                <a:gridCol w="537990"/>
                <a:gridCol w="537990"/>
                <a:gridCol w="537990"/>
                <a:gridCol w="537990"/>
                <a:gridCol w="537990"/>
                <a:gridCol w="537990"/>
                <a:gridCol w="537990"/>
                <a:gridCol w="537990"/>
                <a:gridCol w="537990"/>
                <a:gridCol w="1176432"/>
              </a:tblGrid>
              <a:tr h="432067">
                <a:tc>
                  <a:txBody>
                    <a:bodyPr/>
                    <a:lstStyle/>
                    <a:p>
                      <a:pPr algn="l" fontAlgn="ctr"/>
                      <a:endParaRPr 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en-US" sz="1600" u="none" strike="noStrike" dirty="0">
                          <a:effectLst/>
                        </a:rPr>
                        <a:t>a</a:t>
                      </a:r>
                      <a:endParaRPr 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en-US" sz="1600" u="none" strike="noStrike">
                          <a:effectLst/>
                        </a:rPr>
                        <a:t>b</a:t>
                      </a:r>
                      <a:endParaRPr lang="en-US" sz="1600" b="0" i="0" u="none" strike="noStrike">
                        <a:solidFill>
                          <a:srgbClr val="000000"/>
                        </a:solidFill>
                        <a:effectLst/>
                        <a:latin typeface="ＭＳ Ｐゴシック"/>
                      </a:endParaRPr>
                    </a:p>
                  </a:txBody>
                  <a:tcPr marL="9525" marR="9525" marT="9525" marB="0" anchor="ctr"/>
                </a:tc>
                <a:tc>
                  <a:txBody>
                    <a:bodyPr/>
                    <a:lstStyle/>
                    <a:p>
                      <a:pPr algn="ctr" fontAlgn="ctr"/>
                      <a:r>
                        <a:rPr lang="en-US" sz="1600" u="none" strike="noStrike">
                          <a:effectLst/>
                        </a:rPr>
                        <a:t>c</a:t>
                      </a:r>
                      <a:endParaRPr lang="en-US" sz="1600" b="0" i="0" u="none" strike="noStrike">
                        <a:solidFill>
                          <a:srgbClr val="000000"/>
                        </a:solidFill>
                        <a:effectLst/>
                        <a:latin typeface="ＭＳ Ｐゴシック"/>
                      </a:endParaRPr>
                    </a:p>
                  </a:txBody>
                  <a:tcPr marL="9525" marR="9525" marT="9525" marB="0" anchor="ctr"/>
                </a:tc>
                <a:tc>
                  <a:txBody>
                    <a:bodyPr/>
                    <a:lstStyle/>
                    <a:p>
                      <a:pPr algn="ctr" fontAlgn="ctr"/>
                      <a:r>
                        <a:rPr lang="en-US" sz="1600" u="none" strike="noStrike">
                          <a:effectLst/>
                        </a:rPr>
                        <a:t>d</a:t>
                      </a:r>
                      <a:endParaRPr lang="en-US" sz="1600" b="0" i="0" u="none" strike="noStrike">
                        <a:solidFill>
                          <a:srgbClr val="000000"/>
                        </a:solidFill>
                        <a:effectLst/>
                        <a:latin typeface="ＭＳ Ｐゴシック"/>
                      </a:endParaRPr>
                    </a:p>
                  </a:txBody>
                  <a:tcPr marL="9525" marR="9525" marT="9525" marB="0" anchor="ctr"/>
                </a:tc>
                <a:tc>
                  <a:txBody>
                    <a:bodyPr/>
                    <a:lstStyle/>
                    <a:p>
                      <a:pPr algn="ctr" fontAlgn="ctr"/>
                      <a:r>
                        <a:rPr lang="en-US" sz="1600" u="none" strike="noStrike">
                          <a:effectLst/>
                        </a:rPr>
                        <a:t>e</a:t>
                      </a:r>
                      <a:endParaRPr lang="en-US" sz="1600" b="0" i="0" u="none" strike="noStrike">
                        <a:solidFill>
                          <a:srgbClr val="000000"/>
                        </a:solidFill>
                        <a:effectLst/>
                        <a:latin typeface="ＭＳ Ｐゴシック"/>
                      </a:endParaRPr>
                    </a:p>
                  </a:txBody>
                  <a:tcPr marL="9525" marR="9525" marT="9525" marB="0" anchor="ctr"/>
                </a:tc>
                <a:tc>
                  <a:txBody>
                    <a:bodyPr/>
                    <a:lstStyle/>
                    <a:p>
                      <a:pPr algn="ctr" fontAlgn="ctr"/>
                      <a:r>
                        <a:rPr lang="en-US" sz="1600" u="none" strike="noStrike">
                          <a:effectLst/>
                        </a:rPr>
                        <a:t>f</a:t>
                      </a:r>
                      <a:endParaRPr lang="en-US" sz="1600" b="0" i="0" u="none" strike="noStrike">
                        <a:solidFill>
                          <a:srgbClr val="000000"/>
                        </a:solidFill>
                        <a:effectLst/>
                        <a:latin typeface="ＭＳ Ｐゴシック"/>
                      </a:endParaRPr>
                    </a:p>
                  </a:txBody>
                  <a:tcPr marL="9525" marR="9525" marT="9525" marB="0" anchor="ctr"/>
                </a:tc>
                <a:tc>
                  <a:txBody>
                    <a:bodyPr/>
                    <a:lstStyle/>
                    <a:p>
                      <a:pPr algn="ctr" fontAlgn="ctr"/>
                      <a:r>
                        <a:rPr lang="en-US" sz="1600" u="none" strike="noStrike">
                          <a:effectLst/>
                        </a:rPr>
                        <a:t>g</a:t>
                      </a:r>
                      <a:endParaRPr lang="en-US" sz="1600" b="0" i="0" u="none" strike="noStrike">
                        <a:solidFill>
                          <a:srgbClr val="000000"/>
                        </a:solidFill>
                        <a:effectLst/>
                        <a:latin typeface="ＭＳ Ｐゴシック"/>
                      </a:endParaRPr>
                    </a:p>
                  </a:txBody>
                  <a:tcPr marL="9525" marR="9525" marT="9525" marB="0" anchor="ctr"/>
                </a:tc>
                <a:tc>
                  <a:txBody>
                    <a:bodyPr/>
                    <a:lstStyle/>
                    <a:p>
                      <a:pPr algn="ctr" fontAlgn="ctr"/>
                      <a:r>
                        <a:rPr lang="en-US" sz="1600" u="none" strike="noStrike">
                          <a:effectLst/>
                        </a:rPr>
                        <a:t>h</a:t>
                      </a:r>
                      <a:endParaRPr lang="en-US" sz="1600" b="0" i="0" u="none" strike="noStrike">
                        <a:solidFill>
                          <a:srgbClr val="000000"/>
                        </a:solidFill>
                        <a:effectLst/>
                        <a:latin typeface="ＭＳ Ｐゴシック"/>
                      </a:endParaRPr>
                    </a:p>
                  </a:txBody>
                  <a:tcPr marL="9525" marR="9525" marT="9525" marB="0" anchor="ctr"/>
                </a:tc>
                <a:tc>
                  <a:txBody>
                    <a:bodyPr/>
                    <a:lstStyle/>
                    <a:p>
                      <a:pPr algn="ctr" fontAlgn="ctr"/>
                      <a:r>
                        <a:rPr lang="en-US" sz="1600" u="none" strike="noStrike">
                          <a:effectLst/>
                        </a:rPr>
                        <a:t>i</a:t>
                      </a:r>
                      <a:endParaRPr lang="en-US" sz="1600" b="0" i="0" u="none" strike="noStrike">
                        <a:solidFill>
                          <a:srgbClr val="000000"/>
                        </a:solidFill>
                        <a:effectLst/>
                        <a:latin typeface="ＭＳ Ｐゴシック"/>
                      </a:endParaRPr>
                    </a:p>
                  </a:txBody>
                  <a:tcPr marL="9525" marR="9525" marT="9525" marB="0" anchor="ctr"/>
                </a:tc>
                <a:tc>
                  <a:txBody>
                    <a:bodyPr/>
                    <a:lstStyle/>
                    <a:p>
                      <a:pPr algn="ctr" fontAlgn="ctr"/>
                      <a:r>
                        <a:rPr lang="en-US" sz="1600" u="none" strike="noStrike">
                          <a:effectLst/>
                        </a:rPr>
                        <a:t>j</a:t>
                      </a:r>
                      <a:endParaRPr lang="en-US" sz="1600" b="0" i="0" u="none" strike="noStrike">
                        <a:solidFill>
                          <a:srgbClr val="000000"/>
                        </a:solidFill>
                        <a:effectLst/>
                        <a:latin typeface="ＭＳ Ｐゴシック"/>
                      </a:endParaRPr>
                    </a:p>
                  </a:txBody>
                  <a:tcPr marL="9525" marR="9525" marT="9525" marB="0" anchor="ctr"/>
                </a:tc>
                <a:tc>
                  <a:txBody>
                    <a:bodyPr/>
                    <a:lstStyle/>
                    <a:p>
                      <a:pPr algn="l" fontAlgn="ctr"/>
                      <a:r>
                        <a:rPr lang="ja-JP" altLang="en-US" sz="1600" u="none" strike="noStrike" dirty="0" smtClean="0">
                          <a:effectLst/>
                        </a:rPr>
                        <a:t>候補</a:t>
                      </a:r>
                      <a:r>
                        <a:rPr lang="ja-JP" altLang="en-US" sz="1600" u="none" strike="noStrike" dirty="0">
                          <a:effectLst/>
                        </a:rPr>
                        <a:t>選択率</a:t>
                      </a:r>
                      <a:endParaRPr lang="ja-JP" altLang="en-US" sz="1600" b="0" i="0" u="none" strike="noStrike" dirty="0">
                        <a:solidFill>
                          <a:srgbClr val="000000"/>
                        </a:solidFill>
                        <a:effectLst/>
                        <a:latin typeface="ＭＳ Ｐゴシック"/>
                      </a:endParaRPr>
                    </a:p>
                  </a:txBody>
                  <a:tcPr marL="9525" marR="9525" marT="9525" marB="0" anchor="ctr"/>
                </a:tc>
              </a:tr>
              <a:tr h="432067">
                <a:tc>
                  <a:txBody>
                    <a:bodyPr/>
                    <a:lstStyle/>
                    <a:p>
                      <a:pPr algn="l" fontAlgn="ctr"/>
                      <a:r>
                        <a:rPr lang="en-US" sz="1600" b="0" i="0" u="none" strike="noStrike" dirty="0" smtClean="0">
                          <a:solidFill>
                            <a:srgbClr val="000000"/>
                          </a:solidFill>
                          <a:effectLst/>
                          <a:latin typeface="ＭＳ Ｐゴシック"/>
                        </a:rPr>
                        <a:t>COB</a:t>
                      </a:r>
                      <a:endParaRPr 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en-US" sz="1600" b="0" i="0" u="none" strike="noStrike" dirty="0" smtClean="0">
                          <a:solidFill>
                            <a:srgbClr val="000000"/>
                          </a:solidFill>
                          <a:effectLst/>
                          <a:latin typeface="ＭＳ Ｐゴシック"/>
                        </a:rPr>
                        <a:t>0.86</a:t>
                      </a:r>
                      <a:endParaRPr 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en-US" sz="1600" b="0" i="0" u="none" strike="noStrike" dirty="0" smtClean="0">
                          <a:solidFill>
                            <a:srgbClr val="000000"/>
                          </a:solidFill>
                          <a:effectLst/>
                          <a:latin typeface="ＭＳ Ｐゴシック"/>
                        </a:rPr>
                        <a:t>0.86</a:t>
                      </a:r>
                      <a:endParaRPr 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en-US" sz="1600" b="0" i="0" u="none" strike="noStrike" dirty="0" smtClean="0">
                          <a:solidFill>
                            <a:srgbClr val="000000"/>
                          </a:solidFill>
                          <a:effectLst/>
                          <a:latin typeface="ＭＳ Ｐゴシック"/>
                        </a:rPr>
                        <a:t>0.86</a:t>
                      </a:r>
                      <a:endParaRPr 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en-US" sz="1600" b="0" i="0" u="none" strike="noStrike" dirty="0" smtClean="0">
                          <a:solidFill>
                            <a:srgbClr val="000000"/>
                          </a:solidFill>
                          <a:effectLst/>
                          <a:latin typeface="ＭＳ Ｐゴシック"/>
                        </a:rPr>
                        <a:t>0.85</a:t>
                      </a:r>
                      <a:endParaRPr 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en-US" sz="1600" b="0" i="0" u="none" strike="noStrike" dirty="0" smtClean="0">
                          <a:solidFill>
                            <a:srgbClr val="000000"/>
                          </a:solidFill>
                          <a:effectLst/>
                          <a:latin typeface="ＭＳ Ｐゴシック"/>
                        </a:rPr>
                        <a:t>0.85</a:t>
                      </a:r>
                      <a:endParaRPr 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en-US" sz="1600" b="0" i="0" u="none" strike="noStrike" dirty="0" smtClean="0">
                          <a:solidFill>
                            <a:srgbClr val="000000"/>
                          </a:solidFill>
                          <a:effectLst/>
                          <a:latin typeface="ＭＳ Ｐゴシック"/>
                        </a:rPr>
                        <a:t>0.75</a:t>
                      </a:r>
                      <a:endParaRPr 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en-US" sz="1600" b="0" i="0" u="none" strike="noStrike" dirty="0" smtClean="0">
                          <a:solidFill>
                            <a:srgbClr val="000000"/>
                          </a:solidFill>
                          <a:effectLst/>
                          <a:latin typeface="ＭＳ Ｐゴシック"/>
                        </a:rPr>
                        <a:t>1.0</a:t>
                      </a:r>
                      <a:endParaRPr 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en-US" sz="1600" b="0" i="0" u="none" strike="noStrike" dirty="0" smtClean="0">
                          <a:solidFill>
                            <a:srgbClr val="000000"/>
                          </a:solidFill>
                          <a:effectLst/>
                          <a:latin typeface="ＭＳ Ｐゴシック"/>
                        </a:rPr>
                        <a:t>1.0</a:t>
                      </a:r>
                      <a:endParaRPr 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en-US" sz="1600" b="0" i="0" u="none" strike="noStrike" dirty="0" smtClean="0">
                          <a:solidFill>
                            <a:srgbClr val="000000"/>
                          </a:solidFill>
                          <a:effectLst/>
                          <a:latin typeface="ＭＳ Ｐゴシック"/>
                        </a:rPr>
                        <a:t>1.0</a:t>
                      </a:r>
                      <a:endParaRPr 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en-US" sz="1600" b="0" i="0" u="none" strike="noStrike" dirty="0" smtClean="0">
                          <a:solidFill>
                            <a:srgbClr val="000000"/>
                          </a:solidFill>
                          <a:effectLst/>
                          <a:latin typeface="ＭＳ Ｐゴシック"/>
                        </a:rPr>
                        <a:t>1.0</a:t>
                      </a:r>
                      <a:endParaRPr lang="en-US" sz="1600" b="0" i="0" u="none" strike="noStrike" dirty="0">
                        <a:solidFill>
                          <a:srgbClr val="000000"/>
                        </a:solidFill>
                        <a:effectLst/>
                        <a:latin typeface="ＭＳ Ｐゴシック"/>
                      </a:endParaRPr>
                    </a:p>
                  </a:txBody>
                  <a:tcPr marL="9525" marR="9525" marT="9525" marB="0" anchor="ctr"/>
                </a:tc>
                <a:tc>
                  <a:txBody>
                    <a:bodyPr/>
                    <a:lstStyle/>
                    <a:p>
                      <a:pPr algn="l" fontAlgn="ctr"/>
                      <a:endParaRPr lang="ja-JP" altLang="en-US" sz="1600" b="0" i="0" u="none" strike="noStrike" dirty="0">
                        <a:solidFill>
                          <a:srgbClr val="000000"/>
                        </a:solidFill>
                        <a:effectLst/>
                        <a:latin typeface="ＭＳ Ｐゴシック"/>
                      </a:endParaRPr>
                    </a:p>
                  </a:txBody>
                  <a:tcPr marL="9525" marR="9525" marT="9525" marB="0" anchor="ctr"/>
                </a:tc>
              </a:tr>
              <a:tr h="432067">
                <a:tc>
                  <a:txBody>
                    <a:bodyPr/>
                    <a:lstStyle/>
                    <a:p>
                      <a:pPr algn="l" fontAlgn="ctr"/>
                      <a:r>
                        <a:rPr lang="ja-JP" altLang="en-US" sz="1600" u="none" strike="noStrike" dirty="0" smtClean="0">
                          <a:effectLst/>
                        </a:rPr>
                        <a:t>被験者</a:t>
                      </a:r>
                      <a:r>
                        <a:rPr lang="en-US" altLang="ja-JP" sz="1600" u="none" strike="noStrike" dirty="0" smtClean="0">
                          <a:effectLst/>
                        </a:rPr>
                        <a:t>1</a:t>
                      </a:r>
                      <a:endParaRPr 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r" fontAlgn="ctr"/>
                      <a:r>
                        <a:rPr lang="en-US" altLang="ja-JP" sz="1600" u="none" strike="noStrike" dirty="0">
                          <a:effectLst/>
                        </a:rPr>
                        <a:t>0.20 </a:t>
                      </a:r>
                      <a:endParaRPr lang="en-US" altLang="ja-JP" sz="1600" b="0" i="0" u="none" strike="noStrike" dirty="0">
                        <a:solidFill>
                          <a:srgbClr val="000000"/>
                        </a:solidFill>
                        <a:effectLst/>
                        <a:latin typeface="ＭＳ Ｐゴシック"/>
                      </a:endParaRPr>
                    </a:p>
                  </a:txBody>
                  <a:tcPr marL="9525" marR="9525" marT="9525" marB="0" anchor="ctr"/>
                </a:tc>
              </a:tr>
              <a:tr h="422970">
                <a:tc>
                  <a:txBody>
                    <a:bodyPr/>
                    <a:lstStyle/>
                    <a:p>
                      <a:pPr algn="l" fontAlgn="ctr"/>
                      <a:r>
                        <a:rPr lang="ja-JP" altLang="en-US" sz="1600" u="none" strike="noStrike" dirty="0" smtClean="0">
                          <a:effectLst/>
                        </a:rPr>
                        <a:t>被験者</a:t>
                      </a:r>
                      <a:r>
                        <a:rPr lang="en-US" altLang="ja-JP" sz="1600" u="none" strike="noStrike" dirty="0" smtClean="0">
                          <a:effectLst/>
                        </a:rPr>
                        <a:t>2</a:t>
                      </a:r>
                      <a:endParaRPr 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r" fontAlgn="ctr"/>
                      <a:r>
                        <a:rPr lang="en-US" altLang="ja-JP" sz="1600" u="none" strike="noStrike" dirty="0">
                          <a:effectLst/>
                        </a:rPr>
                        <a:t>0.10 </a:t>
                      </a:r>
                      <a:endParaRPr lang="en-US" altLang="ja-JP" sz="1600" b="0" i="0" u="none" strike="noStrike" dirty="0">
                        <a:solidFill>
                          <a:srgbClr val="000000"/>
                        </a:solidFill>
                        <a:effectLst/>
                        <a:latin typeface="ＭＳ Ｐゴシック"/>
                      </a:endParaRPr>
                    </a:p>
                  </a:txBody>
                  <a:tcPr marL="9525" marR="9525" marT="9525" marB="0" anchor="ctr"/>
                </a:tc>
              </a:tr>
              <a:tr h="422970">
                <a:tc>
                  <a:txBody>
                    <a:bodyPr/>
                    <a:lstStyle/>
                    <a:p>
                      <a:pPr algn="l" fontAlgn="ctr"/>
                      <a:r>
                        <a:rPr lang="ja-JP" altLang="en-US" sz="1600" u="none" strike="noStrike" dirty="0" smtClean="0">
                          <a:effectLst/>
                        </a:rPr>
                        <a:t>被験者</a:t>
                      </a:r>
                      <a:r>
                        <a:rPr lang="en-US" altLang="ja-JP" sz="1600" u="none" strike="noStrike" dirty="0" smtClean="0">
                          <a:effectLst/>
                        </a:rPr>
                        <a:t>3</a:t>
                      </a:r>
                      <a:endParaRPr 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r" fontAlgn="ctr"/>
                      <a:r>
                        <a:rPr lang="en-US" altLang="ja-JP" sz="1600" u="none" strike="noStrike" dirty="0">
                          <a:effectLst/>
                        </a:rPr>
                        <a:t>0.20 </a:t>
                      </a:r>
                      <a:endParaRPr lang="en-US" altLang="ja-JP" sz="1600" b="0" i="0" u="none" strike="noStrike" dirty="0">
                        <a:solidFill>
                          <a:srgbClr val="000000"/>
                        </a:solidFill>
                        <a:effectLst/>
                        <a:latin typeface="ＭＳ Ｐゴシック"/>
                      </a:endParaRPr>
                    </a:p>
                  </a:txBody>
                  <a:tcPr marL="9525" marR="9525" marT="9525" marB="0" anchor="ctr"/>
                </a:tc>
              </a:tr>
              <a:tr h="422970">
                <a:tc>
                  <a:txBody>
                    <a:bodyPr/>
                    <a:lstStyle/>
                    <a:p>
                      <a:pPr algn="l" fontAlgn="ctr"/>
                      <a:r>
                        <a:rPr lang="ja-JP" altLang="en-US" sz="1600" u="none" strike="noStrike" dirty="0" smtClean="0">
                          <a:effectLst/>
                        </a:rPr>
                        <a:t>被験者</a:t>
                      </a:r>
                      <a:r>
                        <a:rPr lang="en-US" altLang="ja-JP" sz="1600" u="none" strike="noStrike" dirty="0" smtClean="0">
                          <a:effectLst/>
                        </a:rPr>
                        <a:t>4</a:t>
                      </a:r>
                      <a:endParaRPr 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r" fontAlgn="ctr"/>
                      <a:r>
                        <a:rPr lang="en-US" altLang="ja-JP" sz="1600" u="none" strike="noStrike" dirty="0">
                          <a:effectLst/>
                        </a:rPr>
                        <a:t>0.20 </a:t>
                      </a:r>
                      <a:endParaRPr lang="en-US" altLang="ja-JP" sz="1600" b="0" i="0" u="none" strike="noStrike" dirty="0">
                        <a:solidFill>
                          <a:srgbClr val="000000"/>
                        </a:solidFill>
                        <a:effectLst/>
                        <a:latin typeface="ＭＳ Ｐゴシック"/>
                      </a:endParaRPr>
                    </a:p>
                  </a:txBody>
                  <a:tcPr marL="9525" marR="9525" marT="9525" marB="0" anchor="ctr"/>
                </a:tc>
              </a:tr>
              <a:tr h="422970">
                <a:tc>
                  <a:txBody>
                    <a:bodyPr/>
                    <a:lstStyle/>
                    <a:p>
                      <a:pPr algn="l" fontAlgn="ctr"/>
                      <a:r>
                        <a:rPr lang="ja-JP" altLang="en-US" sz="1600" u="none" strike="noStrike" dirty="0" smtClean="0">
                          <a:effectLst/>
                        </a:rPr>
                        <a:t>被験者</a:t>
                      </a:r>
                      <a:r>
                        <a:rPr lang="en-US" altLang="ja-JP" sz="1600" u="none" strike="noStrike" dirty="0" smtClean="0">
                          <a:effectLst/>
                        </a:rPr>
                        <a:t>5</a:t>
                      </a:r>
                      <a:endParaRPr lang="en-US" sz="1600" b="0" i="0" u="none" strike="noStrike" dirty="0">
                        <a:solidFill>
                          <a:srgbClr val="000000"/>
                        </a:solidFill>
                        <a:effectLst/>
                        <a:latin typeface="ＭＳ Ｐゴシック"/>
                      </a:endParaRPr>
                    </a:p>
                  </a:txBody>
                  <a:tcPr marL="9525" marR="9525" marT="9525" marB="0" anchor="ctr"/>
                </a:tc>
                <a:tc>
                  <a:txBody>
                    <a:bodyPr/>
                    <a:lstStyle/>
                    <a:p>
                      <a:pPr algn="ctr" fontAlgn="ctr"/>
                      <a:endParaRPr lang="ja-JP" altLang="en-US" sz="1600" b="0" i="0" u="none" strike="noStrike" dirty="0">
                        <a:solidFill>
                          <a:srgbClr val="000000"/>
                        </a:solidFill>
                        <a:effectLst/>
                        <a:latin typeface="ＭＳ Ｐゴシック"/>
                      </a:endParaRPr>
                    </a:p>
                  </a:txBody>
                  <a:tcPr marL="9525" marR="9525" marT="9525" marB="0" anchor="ctr"/>
                </a:tc>
                <a:tc>
                  <a:txBody>
                    <a:bodyPr/>
                    <a:lstStyle/>
                    <a:p>
                      <a:pPr algn="ctr" fontAlgn="ctr"/>
                      <a:endParaRPr lang="ja-JP" alt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dirty="0">
                          <a:effectLst/>
                        </a:rPr>
                        <a:t>　</a:t>
                      </a:r>
                      <a:endParaRPr lang="ja-JP" altLang="en-US" sz="1600" b="0" i="0" u="none" strike="noStrike" dirty="0">
                        <a:solidFill>
                          <a:srgbClr val="000000"/>
                        </a:solidFill>
                        <a:effectLst/>
                        <a:latin typeface="ＭＳ Ｐゴシック"/>
                      </a:endParaRPr>
                    </a:p>
                  </a:txBody>
                  <a:tcPr marL="9525" marR="9525" marT="9525" marB="0" anchor="ctr"/>
                </a:tc>
                <a:tc>
                  <a:txBody>
                    <a:bodyPr/>
                    <a:lstStyle/>
                    <a:p>
                      <a:pPr algn="ctr" fontAlgn="ctr"/>
                      <a:endParaRPr lang="ja-JP" alt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dirty="0">
                          <a:effectLst/>
                        </a:rPr>
                        <a:t>○</a:t>
                      </a:r>
                      <a:endParaRPr lang="ja-JP" alt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dirty="0">
                          <a:effectLst/>
                        </a:rPr>
                        <a:t>○</a:t>
                      </a:r>
                      <a:endParaRPr lang="ja-JP" altLang="en-US" sz="1600" b="0" i="0" u="none" strike="noStrike" dirty="0">
                        <a:solidFill>
                          <a:srgbClr val="000000"/>
                        </a:solidFill>
                        <a:effectLst/>
                        <a:latin typeface="ＭＳ Ｐゴシック"/>
                      </a:endParaRPr>
                    </a:p>
                  </a:txBody>
                  <a:tcPr marL="9525" marR="9525" marT="9525" marB="0" anchor="ctr"/>
                </a:tc>
                <a:tc>
                  <a:txBody>
                    <a:bodyPr/>
                    <a:lstStyle/>
                    <a:p>
                      <a:pPr algn="ctr" fontAlgn="ctr"/>
                      <a:endParaRPr lang="ja-JP" alt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dirty="0">
                          <a:effectLst/>
                        </a:rPr>
                        <a:t>　</a:t>
                      </a:r>
                      <a:endParaRPr lang="ja-JP" altLang="en-US" sz="1600" b="0" i="0" u="none" strike="noStrike" dirty="0">
                        <a:solidFill>
                          <a:srgbClr val="000000"/>
                        </a:solidFill>
                        <a:effectLst/>
                        <a:latin typeface="ＭＳ Ｐゴシック"/>
                      </a:endParaRPr>
                    </a:p>
                  </a:txBody>
                  <a:tcPr marL="9525" marR="9525" marT="9525" marB="0" anchor="ctr"/>
                </a:tc>
                <a:tc>
                  <a:txBody>
                    <a:bodyPr/>
                    <a:lstStyle/>
                    <a:p>
                      <a:pPr algn="ctr" fontAlgn="ctr"/>
                      <a:endParaRPr lang="ja-JP" altLang="en-US" sz="1800" b="0" i="0" u="none" strike="noStrike" dirty="0">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r" fontAlgn="ctr"/>
                      <a:r>
                        <a:rPr lang="en-US" altLang="ja-JP" sz="1600" u="none" strike="noStrike" dirty="0">
                          <a:effectLst/>
                        </a:rPr>
                        <a:t>0.20 </a:t>
                      </a:r>
                      <a:endParaRPr lang="en-US" altLang="ja-JP" sz="1600" b="0" i="0" u="none" strike="noStrike" dirty="0">
                        <a:solidFill>
                          <a:srgbClr val="000000"/>
                        </a:solidFill>
                        <a:effectLst/>
                        <a:latin typeface="ＭＳ Ｐゴシック"/>
                      </a:endParaRPr>
                    </a:p>
                  </a:txBody>
                  <a:tcPr marL="9525" marR="9525" marT="9525" marB="0" anchor="ctr"/>
                </a:tc>
              </a:tr>
              <a:tr h="422970">
                <a:tc>
                  <a:txBody>
                    <a:bodyPr/>
                    <a:lstStyle/>
                    <a:p>
                      <a:pPr algn="l" fontAlgn="ctr"/>
                      <a:r>
                        <a:rPr lang="ja-JP" altLang="en-US" sz="1600" u="none" strike="noStrike" dirty="0" smtClean="0">
                          <a:effectLst/>
                        </a:rPr>
                        <a:t>被験者</a:t>
                      </a:r>
                      <a:r>
                        <a:rPr lang="en-US" altLang="ja-JP" sz="1600" u="none" strike="noStrike" dirty="0" smtClean="0">
                          <a:effectLst/>
                        </a:rPr>
                        <a:t>6</a:t>
                      </a:r>
                      <a:endParaRPr 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dirty="0">
                          <a:effectLst/>
                        </a:rPr>
                        <a:t>　</a:t>
                      </a:r>
                      <a:endParaRPr lang="ja-JP" alt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r" fontAlgn="ctr"/>
                      <a:r>
                        <a:rPr lang="en-US" altLang="ja-JP" sz="1600" u="none" strike="noStrike" dirty="0">
                          <a:effectLst/>
                        </a:rPr>
                        <a:t>0.10 </a:t>
                      </a:r>
                      <a:endParaRPr lang="en-US" altLang="ja-JP" sz="1600" b="0" i="0" u="none" strike="noStrike" dirty="0">
                        <a:solidFill>
                          <a:srgbClr val="000000"/>
                        </a:solidFill>
                        <a:effectLst/>
                        <a:latin typeface="ＭＳ Ｐゴシック"/>
                      </a:endParaRPr>
                    </a:p>
                  </a:txBody>
                  <a:tcPr marL="9525" marR="9525" marT="9525" marB="0" anchor="ctr"/>
                </a:tc>
              </a:tr>
              <a:tr h="422970">
                <a:tc>
                  <a:txBody>
                    <a:bodyPr/>
                    <a:lstStyle/>
                    <a:p>
                      <a:pPr algn="l" fontAlgn="ctr"/>
                      <a:r>
                        <a:rPr lang="ja-JP" altLang="en-US" sz="1600" u="none" strike="noStrike" dirty="0" smtClean="0">
                          <a:effectLst/>
                        </a:rPr>
                        <a:t>被験者</a:t>
                      </a:r>
                      <a:r>
                        <a:rPr lang="en-US" altLang="ja-JP" sz="1600" u="none" strike="noStrike" dirty="0" smtClean="0">
                          <a:effectLst/>
                        </a:rPr>
                        <a:t>7</a:t>
                      </a:r>
                      <a:endParaRPr 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r" fontAlgn="ctr"/>
                      <a:r>
                        <a:rPr lang="en-US" altLang="ja-JP" sz="1600" u="none" strike="noStrike" dirty="0">
                          <a:effectLst/>
                        </a:rPr>
                        <a:t>0.30 </a:t>
                      </a:r>
                      <a:endParaRPr lang="en-US" altLang="ja-JP" sz="1600" b="0" i="0" u="none" strike="noStrike" dirty="0">
                        <a:solidFill>
                          <a:srgbClr val="000000"/>
                        </a:solidFill>
                        <a:effectLst/>
                        <a:latin typeface="ＭＳ Ｐゴシック"/>
                      </a:endParaRPr>
                    </a:p>
                  </a:txBody>
                  <a:tcPr marL="9525" marR="9525" marT="9525" marB="0" anchor="ctr"/>
                </a:tc>
              </a:tr>
              <a:tr h="422970">
                <a:tc>
                  <a:txBody>
                    <a:bodyPr/>
                    <a:lstStyle/>
                    <a:p>
                      <a:pPr algn="l" fontAlgn="ctr"/>
                      <a:r>
                        <a:rPr lang="ja-JP" altLang="en-US" sz="1600" u="none" strike="noStrike" dirty="0" smtClean="0">
                          <a:effectLst/>
                        </a:rPr>
                        <a:t>被験者</a:t>
                      </a:r>
                      <a:r>
                        <a:rPr lang="en-US" altLang="ja-JP" sz="1600" u="none" strike="noStrike" dirty="0" smtClean="0">
                          <a:effectLst/>
                        </a:rPr>
                        <a:t>8</a:t>
                      </a:r>
                      <a:endParaRPr 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r" fontAlgn="ctr"/>
                      <a:r>
                        <a:rPr lang="en-US" altLang="ja-JP" sz="1600" u="none" strike="noStrike" dirty="0">
                          <a:effectLst/>
                        </a:rPr>
                        <a:t>0.00 </a:t>
                      </a:r>
                      <a:endParaRPr lang="en-US" altLang="ja-JP" sz="1600" b="0" i="0" u="none" strike="noStrike" dirty="0">
                        <a:solidFill>
                          <a:srgbClr val="000000"/>
                        </a:solidFill>
                        <a:effectLst/>
                        <a:latin typeface="ＭＳ Ｐゴシック"/>
                      </a:endParaRPr>
                    </a:p>
                  </a:txBody>
                  <a:tcPr marL="9525" marR="9525" marT="9525" marB="0" anchor="ctr"/>
                </a:tc>
              </a:tr>
              <a:tr h="422970">
                <a:tc>
                  <a:txBody>
                    <a:bodyPr/>
                    <a:lstStyle/>
                    <a:p>
                      <a:pPr algn="l" fontAlgn="ctr"/>
                      <a:r>
                        <a:rPr lang="ja-JP" altLang="en-US" sz="1600" u="none" strike="noStrike" dirty="0" smtClean="0">
                          <a:effectLst/>
                        </a:rPr>
                        <a:t>被験者</a:t>
                      </a:r>
                      <a:r>
                        <a:rPr lang="en-US" altLang="ja-JP" sz="1600" u="none" strike="noStrike" dirty="0" smtClean="0">
                          <a:effectLst/>
                        </a:rPr>
                        <a:t>9</a:t>
                      </a:r>
                      <a:endParaRPr 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dirty="0">
                          <a:effectLst/>
                        </a:rPr>
                        <a:t>　</a:t>
                      </a:r>
                      <a:endParaRPr lang="ja-JP" alt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dirty="0">
                          <a:effectLst/>
                        </a:rPr>
                        <a:t>　</a:t>
                      </a:r>
                      <a:endParaRPr lang="ja-JP" alt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dirty="0">
                          <a:effectLst/>
                        </a:rPr>
                        <a:t>　</a:t>
                      </a:r>
                      <a:endParaRPr lang="ja-JP" alt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dirty="0">
                          <a:effectLst/>
                        </a:rPr>
                        <a:t>　</a:t>
                      </a:r>
                      <a:endParaRPr lang="ja-JP" alt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dirty="0">
                          <a:effectLst/>
                        </a:rPr>
                        <a:t>　</a:t>
                      </a:r>
                      <a:endParaRPr lang="ja-JP" alt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dirty="0">
                          <a:effectLst/>
                        </a:rPr>
                        <a:t>　</a:t>
                      </a:r>
                      <a:endParaRPr lang="ja-JP" alt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dirty="0">
                          <a:effectLst/>
                        </a:rPr>
                        <a:t>　</a:t>
                      </a:r>
                      <a:endParaRPr lang="ja-JP" alt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dirty="0">
                          <a:effectLst/>
                        </a:rPr>
                        <a:t>　</a:t>
                      </a:r>
                      <a:endParaRPr lang="ja-JP" altLang="en-US" sz="1600" b="0" i="0" u="none" strike="noStrike" dirty="0">
                        <a:solidFill>
                          <a:srgbClr val="000000"/>
                        </a:solidFill>
                        <a:effectLst/>
                        <a:latin typeface="ＭＳ Ｐゴシック"/>
                      </a:endParaRPr>
                    </a:p>
                  </a:txBody>
                  <a:tcPr marL="9525" marR="9525" marT="9525" marB="0" anchor="ctr"/>
                </a:tc>
                <a:tc>
                  <a:txBody>
                    <a:bodyPr/>
                    <a:lstStyle/>
                    <a:p>
                      <a:pPr algn="r" fontAlgn="ctr"/>
                      <a:r>
                        <a:rPr lang="en-US" altLang="ja-JP" sz="1600" u="none" strike="noStrike" dirty="0">
                          <a:effectLst/>
                        </a:rPr>
                        <a:t>0.10 </a:t>
                      </a:r>
                      <a:endParaRPr lang="en-US" altLang="ja-JP" sz="1600" b="0" i="0" u="none" strike="noStrike" dirty="0">
                        <a:solidFill>
                          <a:srgbClr val="000000"/>
                        </a:solidFill>
                        <a:effectLst/>
                        <a:latin typeface="ＭＳ Ｐゴシック"/>
                      </a:endParaRPr>
                    </a:p>
                  </a:txBody>
                  <a:tcPr marL="9525" marR="9525" marT="9525" marB="0" anchor="ctr"/>
                </a:tc>
              </a:tr>
            </a:tbl>
          </a:graphicData>
        </a:graphic>
      </p:graphicFrame>
      <p:sp>
        <p:nvSpPr>
          <p:cNvPr id="4" name="スライド番号プレースホルダー 3"/>
          <p:cNvSpPr>
            <a:spLocks noGrp="1"/>
          </p:cNvSpPr>
          <p:nvPr>
            <p:ph type="sldNum" sz="quarter" idx="12"/>
          </p:nvPr>
        </p:nvSpPr>
        <p:spPr/>
        <p:txBody>
          <a:bodyPr/>
          <a:lstStyle/>
          <a:p>
            <a:fld id="{63177B97-C38E-6B49-9829-0ADB86AF5D52}" type="slidenum">
              <a:rPr lang="ja-JP" altLang="en-US" smtClean="0"/>
              <a:pPr/>
              <a:t>35</a:t>
            </a:fld>
            <a:endParaRPr lang="ja-JP" altLang="en-US"/>
          </a:p>
        </p:txBody>
      </p:sp>
      <p:sp>
        <p:nvSpPr>
          <p:cNvPr id="6" name="テキスト ボックス 5"/>
          <p:cNvSpPr txBox="1"/>
          <p:nvPr/>
        </p:nvSpPr>
        <p:spPr>
          <a:xfrm>
            <a:off x="5679602" y="5939392"/>
            <a:ext cx="2417650" cy="646331"/>
          </a:xfrm>
          <a:prstGeom prst="rect">
            <a:avLst/>
          </a:prstGeom>
          <a:noFill/>
          <a:ln>
            <a:solidFill>
              <a:srgbClr val="FF5050"/>
            </a:solidFill>
          </a:ln>
        </p:spPr>
        <p:txBody>
          <a:bodyPr wrap="none" rtlCol="0">
            <a:spAutoFit/>
          </a:bodyPr>
          <a:lstStyle/>
          <a:p>
            <a:r>
              <a:rPr lang="ja-JP" altLang="en-US" dirty="0" smtClean="0"/>
              <a:t>平均</a:t>
            </a:r>
            <a:r>
              <a:rPr lang="ja-JP" altLang="en-US" dirty="0"/>
              <a:t>候補</a:t>
            </a:r>
            <a:r>
              <a:rPr lang="ja-JP" altLang="en-US" dirty="0" smtClean="0"/>
              <a:t>選択率</a:t>
            </a:r>
            <a:r>
              <a:rPr lang="en-US" altLang="ja-JP" dirty="0" smtClean="0"/>
              <a:t>: 0.16</a:t>
            </a:r>
          </a:p>
          <a:p>
            <a:r>
              <a:rPr lang="ja-JP" altLang="en-US" dirty="0" smtClean="0"/>
              <a:t>被験者の選択率</a:t>
            </a:r>
            <a:r>
              <a:rPr lang="en-US" altLang="ja-JP" dirty="0" smtClean="0"/>
              <a:t>: 0.89</a:t>
            </a:r>
            <a:endParaRPr kumimoji="1" lang="ja-JP" altLang="en-US" dirty="0"/>
          </a:p>
        </p:txBody>
      </p:sp>
    </p:spTree>
    <p:extLst>
      <p:ext uri="{BB962C8B-B14F-4D97-AF65-F5344CB8AC3E}">
        <p14:creationId xmlns:p14="http://schemas.microsoft.com/office/powerpoint/2010/main" val="174843979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実験</a:t>
            </a:r>
            <a:r>
              <a:rPr lang="ja-JP" altLang="en-US" dirty="0" smtClean="0"/>
              <a:t>結果 </a:t>
            </a:r>
            <a:r>
              <a:rPr lang="en-US" altLang="ja-JP" dirty="0"/>
              <a:t>-</a:t>
            </a:r>
            <a:r>
              <a:rPr lang="en-US" altLang="ja-JP" dirty="0" smtClean="0"/>
              <a:t> </a:t>
            </a:r>
            <a:r>
              <a:rPr lang="en-US" altLang="ja-JP" dirty="0" err="1" smtClean="0"/>
              <a:t>Azureus</a:t>
            </a:r>
            <a:r>
              <a:rPr lang="en-US" altLang="ja-JP" dirty="0" smtClean="0"/>
              <a:t> -</a:t>
            </a:r>
            <a:endParaRPr kumimoji="1" lang="ja-JP" altLang="en-US" dirty="0"/>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1150013729"/>
              </p:ext>
            </p:extLst>
          </p:nvPr>
        </p:nvGraphicFramePr>
        <p:xfrm>
          <a:off x="745958" y="1169893"/>
          <a:ext cx="7351294" cy="4695272"/>
        </p:xfrm>
        <a:graphic>
          <a:graphicData uri="http://schemas.openxmlformats.org/drawingml/2006/table">
            <a:tbl>
              <a:tblPr firstRow="1" bandRow="1">
                <a:tableStyleId>{21E4AEA4-8DFA-4A89-87EB-49C32662AFE0}</a:tableStyleId>
              </a:tblPr>
              <a:tblGrid>
                <a:gridCol w="833558"/>
                <a:gridCol w="532765"/>
                <a:gridCol w="532765"/>
                <a:gridCol w="532765"/>
                <a:gridCol w="532765"/>
                <a:gridCol w="532765"/>
                <a:gridCol w="532765"/>
                <a:gridCol w="532765"/>
                <a:gridCol w="532765"/>
                <a:gridCol w="532765"/>
                <a:gridCol w="532765"/>
                <a:gridCol w="1190086"/>
              </a:tblGrid>
              <a:tr h="433480">
                <a:tc>
                  <a:txBody>
                    <a:bodyPr/>
                    <a:lstStyle/>
                    <a:p>
                      <a:pPr algn="l" fontAlgn="ctr"/>
                      <a:endParaRPr 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en-US" sz="1600" u="none" strike="noStrike">
                          <a:effectLst/>
                        </a:rPr>
                        <a:t>a</a:t>
                      </a:r>
                      <a:endParaRPr lang="en-US" sz="1600" b="0" i="0" u="none" strike="noStrike">
                        <a:solidFill>
                          <a:srgbClr val="000000"/>
                        </a:solidFill>
                        <a:effectLst/>
                        <a:latin typeface="ＭＳ Ｐゴシック"/>
                      </a:endParaRPr>
                    </a:p>
                  </a:txBody>
                  <a:tcPr marL="9525" marR="9525" marT="9525" marB="0" anchor="ctr"/>
                </a:tc>
                <a:tc>
                  <a:txBody>
                    <a:bodyPr/>
                    <a:lstStyle/>
                    <a:p>
                      <a:pPr algn="ctr" fontAlgn="ctr"/>
                      <a:r>
                        <a:rPr lang="en-US" sz="1600" u="none" strike="noStrike">
                          <a:effectLst/>
                        </a:rPr>
                        <a:t>b</a:t>
                      </a:r>
                      <a:endParaRPr lang="en-US" sz="1600" b="0" i="0" u="none" strike="noStrike">
                        <a:solidFill>
                          <a:srgbClr val="000000"/>
                        </a:solidFill>
                        <a:effectLst/>
                        <a:latin typeface="ＭＳ Ｐゴシック"/>
                      </a:endParaRPr>
                    </a:p>
                  </a:txBody>
                  <a:tcPr marL="9525" marR="9525" marT="9525" marB="0" anchor="ctr"/>
                </a:tc>
                <a:tc>
                  <a:txBody>
                    <a:bodyPr/>
                    <a:lstStyle/>
                    <a:p>
                      <a:pPr algn="ctr" fontAlgn="ctr"/>
                      <a:r>
                        <a:rPr lang="en-US" sz="1600" u="none" strike="noStrike">
                          <a:effectLst/>
                        </a:rPr>
                        <a:t>c</a:t>
                      </a:r>
                      <a:endParaRPr lang="en-US" sz="1600" b="0" i="0" u="none" strike="noStrike">
                        <a:solidFill>
                          <a:srgbClr val="000000"/>
                        </a:solidFill>
                        <a:effectLst/>
                        <a:latin typeface="ＭＳ Ｐゴシック"/>
                      </a:endParaRPr>
                    </a:p>
                  </a:txBody>
                  <a:tcPr marL="9525" marR="9525" marT="9525" marB="0" anchor="ctr"/>
                </a:tc>
                <a:tc>
                  <a:txBody>
                    <a:bodyPr/>
                    <a:lstStyle/>
                    <a:p>
                      <a:pPr algn="ctr" fontAlgn="ctr"/>
                      <a:r>
                        <a:rPr lang="en-US" sz="1600" u="none" strike="noStrike">
                          <a:effectLst/>
                        </a:rPr>
                        <a:t>d</a:t>
                      </a:r>
                      <a:endParaRPr lang="en-US" sz="1600" b="0" i="0" u="none" strike="noStrike">
                        <a:solidFill>
                          <a:srgbClr val="000000"/>
                        </a:solidFill>
                        <a:effectLst/>
                        <a:latin typeface="ＭＳ Ｐゴシック"/>
                      </a:endParaRPr>
                    </a:p>
                  </a:txBody>
                  <a:tcPr marL="9525" marR="9525" marT="9525" marB="0" anchor="ctr"/>
                </a:tc>
                <a:tc>
                  <a:txBody>
                    <a:bodyPr/>
                    <a:lstStyle/>
                    <a:p>
                      <a:pPr algn="ctr" fontAlgn="ctr"/>
                      <a:r>
                        <a:rPr lang="en-US" sz="1600" u="none" strike="noStrike">
                          <a:effectLst/>
                        </a:rPr>
                        <a:t>e</a:t>
                      </a:r>
                      <a:endParaRPr lang="en-US" sz="1600" b="0" i="0" u="none" strike="noStrike">
                        <a:solidFill>
                          <a:srgbClr val="000000"/>
                        </a:solidFill>
                        <a:effectLst/>
                        <a:latin typeface="ＭＳ Ｐゴシック"/>
                      </a:endParaRPr>
                    </a:p>
                  </a:txBody>
                  <a:tcPr marL="9525" marR="9525" marT="9525" marB="0" anchor="ctr"/>
                </a:tc>
                <a:tc>
                  <a:txBody>
                    <a:bodyPr/>
                    <a:lstStyle/>
                    <a:p>
                      <a:pPr algn="ctr" fontAlgn="ctr"/>
                      <a:r>
                        <a:rPr lang="en-US" sz="1600" u="none" strike="noStrike">
                          <a:effectLst/>
                        </a:rPr>
                        <a:t>f</a:t>
                      </a:r>
                      <a:endParaRPr lang="en-US" sz="1600" b="0" i="0" u="none" strike="noStrike">
                        <a:solidFill>
                          <a:srgbClr val="000000"/>
                        </a:solidFill>
                        <a:effectLst/>
                        <a:latin typeface="ＭＳ Ｐゴシック"/>
                      </a:endParaRPr>
                    </a:p>
                  </a:txBody>
                  <a:tcPr marL="9525" marR="9525" marT="9525" marB="0" anchor="ctr"/>
                </a:tc>
                <a:tc>
                  <a:txBody>
                    <a:bodyPr/>
                    <a:lstStyle/>
                    <a:p>
                      <a:pPr algn="ctr" fontAlgn="ctr"/>
                      <a:r>
                        <a:rPr lang="en-US" sz="1600" u="none" strike="noStrike">
                          <a:effectLst/>
                        </a:rPr>
                        <a:t>g</a:t>
                      </a:r>
                      <a:endParaRPr lang="en-US" sz="1600" b="0" i="0" u="none" strike="noStrike">
                        <a:solidFill>
                          <a:srgbClr val="000000"/>
                        </a:solidFill>
                        <a:effectLst/>
                        <a:latin typeface="ＭＳ Ｐゴシック"/>
                      </a:endParaRPr>
                    </a:p>
                  </a:txBody>
                  <a:tcPr marL="9525" marR="9525" marT="9525" marB="0" anchor="ctr"/>
                </a:tc>
                <a:tc>
                  <a:txBody>
                    <a:bodyPr/>
                    <a:lstStyle/>
                    <a:p>
                      <a:pPr algn="ctr" fontAlgn="ctr"/>
                      <a:r>
                        <a:rPr lang="en-US" sz="1600" u="none" strike="noStrike">
                          <a:effectLst/>
                        </a:rPr>
                        <a:t>h</a:t>
                      </a:r>
                      <a:endParaRPr lang="en-US" sz="1600" b="0" i="0" u="none" strike="noStrike">
                        <a:solidFill>
                          <a:srgbClr val="000000"/>
                        </a:solidFill>
                        <a:effectLst/>
                        <a:latin typeface="ＭＳ Ｐゴシック"/>
                      </a:endParaRPr>
                    </a:p>
                  </a:txBody>
                  <a:tcPr marL="9525" marR="9525" marT="9525" marB="0" anchor="ctr"/>
                </a:tc>
                <a:tc>
                  <a:txBody>
                    <a:bodyPr/>
                    <a:lstStyle/>
                    <a:p>
                      <a:pPr algn="ctr" fontAlgn="ctr"/>
                      <a:r>
                        <a:rPr lang="en-US" sz="1600" u="none" strike="noStrike">
                          <a:effectLst/>
                        </a:rPr>
                        <a:t>i</a:t>
                      </a:r>
                      <a:endParaRPr lang="en-US" sz="1600" b="0" i="0" u="none" strike="noStrike">
                        <a:solidFill>
                          <a:srgbClr val="000000"/>
                        </a:solidFill>
                        <a:effectLst/>
                        <a:latin typeface="ＭＳ Ｐゴシック"/>
                      </a:endParaRPr>
                    </a:p>
                  </a:txBody>
                  <a:tcPr marL="9525" marR="9525" marT="9525" marB="0" anchor="ctr"/>
                </a:tc>
                <a:tc>
                  <a:txBody>
                    <a:bodyPr/>
                    <a:lstStyle/>
                    <a:p>
                      <a:pPr algn="ctr" fontAlgn="ctr"/>
                      <a:r>
                        <a:rPr lang="en-US" sz="1600" u="none" strike="noStrike">
                          <a:effectLst/>
                        </a:rPr>
                        <a:t>j</a:t>
                      </a:r>
                      <a:endParaRPr lang="en-US" sz="1600" b="0" i="0" u="none" strike="noStrike">
                        <a:solidFill>
                          <a:srgbClr val="000000"/>
                        </a:solidFill>
                        <a:effectLst/>
                        <a:latin typeface="ＭＳ Ｐゴシック"/>
                      </a:endParaRPr>
                    </a:p>
                  </a:txBody>
                  <a:tcPr marL="9525" marR="9525" marT="9525" marB="0" anchor="ctr"/>
                </a:tc>
                <a:tc>
                  <a:txBody>
                    <a:bodyPr/>
                    <a:lstStyle/>
                    <a:p>
                      <a:pPr algn="l" fontAlgn="ctr"/>
                      <a:r>
                        <a:rPr lang="ja-JP" altLang="en-US" sz="1600" u="none" strike="noStrike" dirty="0" smtClean="0">
                          <a:effectLst/>
                        </a:rPr>
                        <a:t>候補</a:t>
                      </a:r>
                      <a:r>
                        <a:rPr lang="ja-JP" altLang="en-US" sz="1600" u="none" strike="noStrike" dirty="0">
                          <a:effectLst/>
                        </a:rPr>
                        <a:t>選択率</a:t>
                      </a:r>
                      <a:endParaRPr lang="ja-JP" altLang="en-US" sz="1600" b="0" i="0" u="none" strike="noStrike" dirty="0">
                        <a:solidFill>
                          <a:srgbClr val="000000"/>
                        </a:solidFill>
                        <a:effectLst/>
                        <a:latin typeface="ＭＳ Ｐゴシック"/>
                      </a:endParaRPr>
                    </a:p>
                  </a:txBody>
                  <a:tcPr marL="9525" marR="9525" marT="9525" marB="0" anchor="ctr"/>
                </a:tc>
              </a:tr>
              <a:tr h="433480">
                <a:tc>
                  <a:txBody>
                    <a:bodyPr/>
                    <a:lstStyle/>
                    <a:p>
                      <a:pPr algn="l" fontAlgn="ctr"/>
                      <a:r>
                        <a:rPr lang="en-US" sz="1600" b="0" i="0" u="none" strike="noStrike" dirty="0" smtClean="0">
                          <a:solidFill>
                            <a:srgbClr val="000000"/>
                          </a:solidFill>
                          <a:effectLst/>
                          <a:latin typeface="ＭＳ Ｐゴシック"/>
                        </a:rPr>
                        <a:t>COB</a:t>
                      </a:r>
                      <a:endParaRPr 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en-US" sz="1600" b="0" i="0" u="none" strike="noStrike" dirty="0" smtClean="0">
                          <a:solidFill>
                            <a:srgbClr val="000000"/>
                          </a:solidFill>
                          <a:effectLst/>
                          <a:latin typeface="ＭＳ Ｐゴシック"/>
                        </a:rPr>
                        <a:t>0.98</a:t>
                      </a:r>
                      <a:endParaRPr 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en-US" sz="1600" b="0" i="0" u="none" strike="noStrike" dirty="0" smtClean="0">
                          <a:solidFill>
                            <a:srgbClr val="000000"/>
                          </a:solidFill>
                          <a:effectLst/>
                          <a:latin typeface="ＭＳ Ｐゴシック"/>
                        </a:rPr>
                        <a:t>0.98</a:t>
                      </a:r>
                      <a:endParaRPr 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en-US" sz="1600" b="0" i="0" u="none" strike="noStrike" dirty="0" smtClean="0">
                          <a:solidFill>
                            <a:srgbClr val="000000"/>
                          </a:solidFill>
                          <a:effectLst/>
                          <a:latin typeface="ＭＳ Ｐゴシック"/>
                        </a:rPr>
                        <a:t>0.98</a:t>
                      </a:r>
                      <a:endParaRPr 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en-US" sz="1600" b="0" i="0" u="none" strike="noStrike" dirty="0" smtClean="0">
                          <a:solidFill>
                            <a:srgbClr val="000000"/>
                          </a:solidFill>
                          <a:effectLst/>
                          <a:latin typeface="ＭＳ Ｐゴシック"/>
                        </a:rPr>
                        <a:t>0.98</a:t>
                      </a:r>
                      <a:endParaRPr 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en-US" sz="1600" b="0" i="0" u="none" strike="noStrike" dirty="0" smtClean="0">
                          <a:solidFill>
                            <a:srgbClr val="000000"/>
                          </a:solidFill>
                          <a:effectLst/>
                          <a:latin typeface="ＭＳ Ｐゴシック"/>
                        </a:rPr>
                        <a:t>0.98</a:t>
                      </a:r>
                      <a:endParaRPr 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en-US" sz="1600" b="0" i="0" u="none" strike="noStrike" dirty="0" smtClean="0">
                          <a:solidFill>
                            <a:srgbClr val="000000"/>
                          </a:solidFill>
                          <a:effectLst/>
                          <a:latin typeface="ＭＳ Ｐゴシック"/>
                        </a:rPr>
                        <a:t>0.98</a:t>
                      </a:r>
                      <a:endParaRPr 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en-US" sz="1600" b="0" i="0" u="none" strike="noStrike" dirty="0" smtClean="0">
                          <a:solidFill>
                            <a:srgbClr val="000000"/>
                          </a:solidFill>
                          <a:effectLst/>
                          <a:latin typeface="ＭＳ Ｐゴシック"/>
                        </a:rPr>
                        <a:t>0.98</a:t>
                      </a:r>
                      <a:endParaRPr 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en-US" sz="1600" b="0" i="0" u="none" strike="noStrike" dirty="0" smtClean="0">
                          <a:solidFill>
                            <a:srgbClr val="000000"/>
                          </a:solidFill>
                          <a:effectLst/>
                          <a:latin typeface="ＭＳ Ｐゴシック"/>
                        </a:rPr>
                        <a:t>0.96</a:t>
                      </a:r>
                      <a:endParaRPr 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en-US" sz="1600" b="0" i="0" u="none" strike="noStrike" dirty="0" smtClean="0">
                          <a:solidFill>
                            <a:srgbClr val="000000"/>
                          </a:solidFill>
                          <a:effectLst/>
                          <a:latin typeface="ＭＳ Ｐゴシック"/>
                        </a:rPr>
                        <a:t>0.96</a:t>
                      </a:r>
                      <a:endParaRPr 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en-US" sz="1600" b="0" i="0" u="none" strike="noStrike" dirty="0" smtClean="0">
                          <a:solidFill>
                            <a:srgbClr val="000000"/>
                          </a:solidFill>
                          <a:effectLst/>
                          <a:latin typeface="ＭＳ Ｐゴシック"/>
                        </a:rPr>
                        <a:t>0.96</a:t>
                      </a:r>
                      <a:endParaRPr lang="en-US" sz="1600" b="0" i="0" u="none" strike="noStrike" dirty="0">
                        <a:solidFill>
                          <a:srgbClr val="000000"/>
                        </a:solidFill>
                        <a:effectLst/>
                        <a:latin typeface="ＭＳ Ｐゴシック"/>
                      </a:endParaRPr>
                    </a:p>
                  </a:txBody>
                  <a:tcPr marL="9525" marR="9525" marT="9525" marB="0" anchor="ctr"/>
                </a:tc>
                <a:tc>
                  <a:txBody>
                    <a:bodyPr/>
                    <a:lstStyle/>
                    <a:p>
                      <a:pPr algn="l" fontAlgn="ctr"/>
                      <a:endParaRPr lang="ja-JP" altLang="en-US" sz="1600" b="0" i="0" u="none" strike="noStrike" dirty="0">
                        <a:solidFill>
                          <a:srgbClr val="000000"/>
                        </a:solidFill>
                        <a:effectLst/>
                        <a:latin typeface="ＭＳ Ｐゴシック"/>
                      </a:endParaRPr>
                    </a:p>
                  </a:txBody>
                  <a:tcPr marL="9525" marR="9525" marT="9525" marB="0" anchor="ctr"/>
                </a:tc>
              </a:tr>
              <a:tr h="433480">
                <a:tc>
                  <a:txBody>
                    <a:bodyPr/>
                    <a:lstStyle/>
                    <a:p>
                      <a:pPr algn="l" fontAlgn="ctr"/>
                      <a:r>
                        <a:rPr lang="ja-JP" altLang="en-US" sz="1600" u="none" strike="noStrike" dirty="0" smtClean="0">
                          <a:effectLst/>
                        </a:rPr>
                        <a:t>被験者</a:t>
                      </a:r>
                      <a:r>
                        <a:rPr lang="en-US" altLang="ja-JP" sz="1600" u="none" strike="noStrike" dirty="0" smtClean="0">
                          <a:effectLst/>
                        </a:rPr>
                        <a:t>1</a:t>
                      </a:r>
                      <a:endParaRPr 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r" fontAlgn="ctr"/>
                      <a:r>
                        <a:rPr lang="en-US" altLang="ja-JP" sz="1600" u="none" strike="noStrike">
                          <a:effectLst/>
                        </a:rPr>
                        <a:t>0.20 </a:t>
                      </a:r>
                      <a:endParaRPr lang="en-US" altLang="ja-JP" sz="1600" b="0" i="0" u="none" strike="noStrike">
                        <a:solidFill>
                          <a:srgbClr val="000000"/>
                        </a:solidFill>
                        <a:effectLst/>
                        <a:latin typeface="ＭＳ Ｐゴシック"/>
                      </a:endParaRPr>
                    </a:p>
                  </a:txBody>
                  <a:tcPr marL="9525" marR="9525" marT="9525" marB="0" anchor="ctr"/>
                </a:tc>
              </a:tr>
              <a:tr h="424354">
                <a:tc>
                  <a:txBody>
                    <a:bodyPr/>
                    <a:lstStyle/>
                    <a:p>
                      <a:pPr algn="l" fontAlgn="ctr"/>
                      <a:r>
                        <a:rPr lang="ja-JP" altLang="en-US" sz="1600" u="none" strike="noStrike" dirty="0" smtClean="0">
                          <a:effectLst/>
                        </a:rPr>
                        <a:t>被験者</a:t>
                      </a:r>
                      <a:r>
                        <a:rPr lang="en-US" altLang="ja-JP" sz="1600" u="none" strike="noStrike" dirty="0" smtClean="0">
                          <a:effectLst/>
                        </a:rPr>
                        <a:t>2</a:t>
                      </a:r>
                      <a:endParaRPr 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r" fontAlgn="ctr"/>
                      <a:r>
                        <a:rPr lang="en-US" altLang="ja-JP" sz="1600" u="none" strike="noStrike">
                          <a:effectLst/>
                        </a:rPr>
                        <a:t>0.10 </a:t>
                      </a:r>
                      <a:endParaRPr lang="en-US" altLang="ja-JP" sz="1600" b="0" i="0" u="none" strike="noStrike">
                        <a:solidFill>
                          <a:srgbClr val="000000"/>
                        </a:solidFill>
                        <a:effectLst/>
                        <a:latin typeface="ＭＳ Ｐゴシック"/>
                      </a:endParaRPr>
                    </a:p>
                  </a:txBody>
                  <a:tcPr marL="9525" marR="9525" marT="9525" marB="0" anchor="ctr"/>
                </a:tc>
              </a:tr>
              <a:tr h="424354">
                <a:tc>
                  <a:txBody>
                    <a:bodyPr/>
                    <a:lstStyle/>
                    <a:p>
                      <a:pPr algn="l" fontAlgn="ctr"/>
                      <a:r>
                        <a:rPr lang="ja-JP" altLang="en-US" sz="1600" u="none" strike="noStrike" dirty="0" smtClean="0">
                          <a:effectLst/>
                        </a:rPr>
                        <a:t>被験者</a:t>
                      </a:r>
                      <a:r>
                        <a:rPr lang="en-US" altLang="ja-JP" sz="1600" u="none" strike="noStrike" dirty="0" smtClean="0">
                          <a:effectLst/>
                        </a:rPr>
                        <a:t>3</a:t>
                      </a:r>
                      <a:endParaRPr 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r" fontAlgn="ctr"/>
                      <a:r>
                        <a:rPr lang="en-US" altLang="ja-JP" sz="1600" u="none" strike="noStrike" dirty="0">
                          <a:effectLst/>
                        </a:rPr>
                        <a:t>0.20 </a:t>
                      </a:r>
                      <a:endParaRPr lang="en-US" altLang="ja-JP" sz="1600" b="0" i="0" u="none" strike="noStrike" dirty="0">
                        <a:solidFill>
                          <a:srgbClr val="000000"/>
                        </a:solidFill>
                        <a:effectLst/>
                        <a:latin typeface="ＭＳ Ｐゴシック"/>
                      </a:endParaRPr>
                    </a:p>
                  </a:txBody>
                  <a:tcPr marL="9525" marR="9525" marT="9525" marB="0" anchor="ctr"/>
                </a:tc>
              </a:tr>
              <a:tr h="424354">
                <a:tc>
                  <a:txBody>
                    <a:bodyPr/>
                    <a:lstStyle/>
                    <a:p>
                      <a:pPr algn="l" fontAlgn="ctr"/>
                      <a:r>
                        <a:rPr lang="ja-JP" altLang="en-US" sz="1600" u="none" strike="noStrike" dirty="0" smtClean="0">
                          <a:effectLst/>
                        </a:rPr>
                        <a:t>被験者</a:t>
                      </a:r>
                      <a:r>
                        <a:rPr lang="en-US" altLang="ja-JP" sz="1600" u="none" strike="noStrike" dirty="0" smtClean="0">
                          <a:effectLst/>
                        </a:rPr>
                        <a:t>4</a:t>
                      </a:r>
                      <a:endParaRPr 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r" fontAlgn="ctr"/>
                      <a:r>
                        <a:rPr lang="en-US" altLang="ja-JP" sz="1600" u="none" strike="noStrike" dirty="0">
                          <a:effectLst/>
                        </a:rPr>
                        <a:t>0.40 </a:t>
                      </a:r>
                      <a:endParaRPr lang="en-US" altLang="ja-JP" sz="1600" b="0" i="0" u="none" strike="noStrike" dirty="0">
                        <a:solidFill>
                          <a:srgbClr val="000000"/>
                        </a:solidFill>
                        <a:effectLst/>
                        <a:latin typeface="ＭＳ Ｐゴシック"/>
                      </a:endParaRPr>
                    </a:p>
                  </a:txBody>
                  <a:tcPr marL="9525" marR="9525" marT="9525" marB="0" anchor="ctr"/>
                </a:tc>
              </a:tr>
              <a:tr h="424354">
                <a:tc>
                  <a:txBody>
                    <a:bodyPr/>
                    <a:lstStyle/>
                    <a:p>
                      <a:pPr algn="l" fontAlgn="ctr"/>
                      <a:r>
                        <a:rPr lang="ja-JP" altLang="en-US" sz="1600" u="none" strike="noStrike" dirty="0" smtClean="0">
                          <a:effectLst/>
                        </a:rPr>
                        <a:t>被験者</a:t>
                      </a:r>
                      <a:r>
                        <a:rPr lang="en-US" altLang="ja-JP" sz="1600" u="none" strike="noStrike" dirty="0" smtClean="0">
                          <a:effectLst/>
                        </a:rPr>
                        <a:t>5</a:t>
                      </a:r>
                      <a:endParaRPr 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dirty="0">
                          <a:effectLst/>
                        </a:rPr>
                        <a:t>　</a:t>
                      </a:r>
                      <a:endParaRPr lang="ja-JP" alt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endParaRPr lang="ja-JP" alt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r" fontAlgn="ctr"/>
                      <a:r>
                        <a:rPr lang="en-US" altLang="ja-JP" sz="1600" u="none" strike="noStrike">
                          <a:effectLst/>
                        </a:rPr>
                        <a:t>0.30 </a:t>
                      </a:r>
                      <a:endParaRPr lang="en-US" altLang="ja-JP" sz="1600" b="0" i="0" u="none" strike="noStrike">
                        <a:solidFill>
                          <a:srgbClr val="000000"/>
                        </a:solidFill>
                        <a:effectLst/>
                        <a:latin typeface="ＭＳ Ｐゴシック"/>
                      </a:endParaRPr>
                    </a:p>
                  </a:txBody>
                  <a:tcPr marL="9525" marR="9525" marT="9525" marB="0" anchor="ctr"/>
                </a:tc>
              </a:tr>
              <a:tr h="424354">
                <a:tc>
                  <a:txBody>
                    <a:bodyPr/>
                    <a:lstStyle/>
                    <a:p>
                      <a:pPr algn="l" fontAlgn="ctr"/>
                      <a:r>
                        <a:rPr lang="ja-JP" altLang="en-US" sz="1600" u="none" strike="noStrike" dirty="0" smtClean="0">
                          <a:effectLst/>
                        </a:rPr>
                        <a:t>被験者</a:t>
                      </a:r>
                      <a:r>
                        <a:rPr lang="en-US" altLang="ja-JP" sz="1600" u="none" strike="noStrike" dirty="0" smtClean="0">
                          <a:effectLst/>
                        </a:rPr>
                        <a:t>6</a:t>
                      </a:r>
                      <a:endParaRPr 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r" fontAlgn="ctr"/>
                      <a:r>
                        <a:rPr lang="en-US" altLang="ja-JP" sz="1600" u="none" strike="noStrike">
                          <a:effectLst/>
                        </a:rPr>
                        <a:t>0.10 </a:t>
                      </a:r>
                      <a:endParaRPr lang="en-US" altLang="ja-JP" sz="1600" b="0" i="0" u="none" strike="noStrike">
                        <a:solidFill>
                          <a:srgbClr val="000000"/>
                        </a:solidFill>
                        <a:effectLst/>
                        <a:latin typeface="ＭＳ Ｐゴシック"/>
                      </a:endParaRPr>
                    </a:p>
                  </a:txBody>
                  <a:tcPr marL="9525" marR="9525" marT="9525" marB="0" anchor="ctr"/>
                </a:tc>
              </a:tr>
              <a:tr h="424354">
                <a:tc>
                  <a:txBody>
                    <a:bodyPr/>
                    <a:lstStyle/>
                    <a:p>
                      <a:pPr algn="l" fontAlgn="ctr"/>
                      <a:r>
                        <a:rPr lang="ja-JP" altLang="en-US" sz="1600" u="none" strike="noStrike" dirty="0" smtClean="0">
                          <a:effectLst/>
                        </a:rPr>
                        <a:t>被験者</a:t>
                      </a:r>
                      <a:r>
                        <a:rPr lang="en-US" altLang="ja-JP" sz="1600" u="none" strike="noStrike" dirty="0" smtClean="0">
                          <a:effectLst/>
                        </a:rPr>
                        <a:t>7</a:t>
                      </a:r>
                      <a:endParaRPr 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r" fontAlgn="ctr"/>
                      <a:r>
                        <a:rPr lang="en-US" altLang="ja-JP" sz="1600" u="none" strike="noStrike">
                          <a:effectLst/>
                        </a:rPr>
                        <a:t>0.20 </a:t>
                      </a:r>
                      <a:endParaRPr lang="en-US" altLang="ja-JP" sz="1600" b="0" i="0" u="none" strike="noStrike">
                        <a:solidFill>
                          <a:srgbClr val="000000"/>
                        </a:solidFill>
                        <a:effectLst/>
                        <a:latin typeface="ＭＳ Ｐゴシック"/>
                      </a:endParaRPr>
                    </a:p>
                  </a:txBody>
                  <a:tcPr marL="9525" marR="9525" marT="9525" marB="0" anchor="ctr"/>
                </a:tc>
              </a:tr>
              <a:tr h="424354">
                <a:tc>
                  <a:txBody>
                    <a:bodyPr/>
                    <a:lstStyle/>
                    <a:p>
                      <a:pPr algn="l" fontAlgn="ctr"/>
                      <a:r>
                        <a:rPr lang="ja-JP" altLang="en-US" sz="1600" u="none" strike="noStrike" dirty="0" smtClean="0">
                          <a:effectLst/>
                        </a:rPr>
                        <a:t>被験者</a:t>
                      </a:r>
                      <a:r>
                        <a:rPr lang="en-US" altLang="ja-JP" sz="1600" u="none" strike="noStrike" dirty="0" smtClean="0">
                          <a:effectLst/>
                        </a:rPr>
                        <a:t>8</a:t>
                      </a:r>
                      <a:endParaRPr 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r" fontAlgn="ctr"/>
                      <a:r>
                        <a:rPr lang="en-US" altLang="ja-JP" sz="1600" u="none" strike="noStrike">
                          <a:effectLst/>
                        </a:rPr>
                        <a:t>0.20 </a:t>
                      </a:r>
                      <a:endParaRPr lang="en-US" altLang="ja-JP" sz="1600" b="0" i="0" u="none" strike="noStrike">
                        <a:solidFill>
                          <a:srgbClr val="000000"/>
                        </a:solidFill>
                        <a:effectLst/>
                        <a:latin typeface="ＭＳ Ｐゴシック"/>
                      </a:endParaRPr>
                    </a:p>
                  </a:txBody>
                  <a:tcPr marL="9525" marR="9525" marT="9525" marB="0" anchor="ctr"/>
                </a:tc>
              </a:tr>
              <a:tr h="424354">
                <a:tc>
                  <a:txBody>
                    <a:bodyPr/>
                    <a:lstStyle/>
                    <a:p>
                      <a:pPr algn="l" fontAlgn="ctr"/>
                      <a:r>
                        <a:rPr lang="ja-JP" altLang="en-US" sz="1600" u="none" strike="noStrike" dirty="0" smtClean="0">
                          <a:effectLst/>
                        </a:rPr>
                        <a:t>被験者</a:t>
                      </a:r>
                      <a:r>
                        <a:rPr lang="en-US" altLang="ja-JP" sz="1600" u="none" strike="noStrike" dirty="0" smtClean="0">
                          <a:effectLst/>
                        </a:rPr>
                        <a:t>9</a:t>
                      </a:r>
                      <a:endParaRPr 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dirty="0">
                          <a:effectLst/>
                        </a:rPr>
                        <a:t>　</a:t>
                      </a:r>
                      <a:endParaRPr lang="ja-JP" alt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dirty="0">
                          <a:effectLst/>
                        </a:rPr>
                        <a:t>　</a:t>
                      </a:r>
                      <a:endParaRPr lang="ja-JP" alt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dirty="0">
                          <a:effectLst/>
                        </a:rPr>
                        <a:t>　</a:t>
                      </a:r>
                      <a:endParaRPr lang="ja-JP" alt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dirty="0">
                          <a:effectLst/>
                        </a:rPr>
                        <a:t>　</a:t>
                      </a:r>
                      <a:endParaRPr lang="ja-JP" alt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dirty="0">
                          <a:effectLst/>
                        </a:rPr>
                        <a:t>○</a:t>
                      </a:r>
                      <a:endParaRPr lang="ja-JP" alt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dirty="0">
                          <a:effectLst/>
                        </a:rPr>
                        <a:t>　</a:t>
                      </a:r>
                      <a:endParaRPr lang="ja-JP" alt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dirty="0">
                          <a:effectLst/>
                        </a:rPr>
                        <a:t>○</a:t>
                      </a:r>
                      <a:endParaRPr lang="ja-JP" altLang="en-US" sz="1600" b="0" i="0" u="none" strike="noStrike" dirty="0">
                        <a:solidFill>
                          <a:srgbClr val="000000"/>
                        </a:solidFill>
                        <a:effectLst/>
                        <a:latin typeface="ＭＳ Ｐゴシック"/>
                      </a:endParaRPr>
                    </a:p>
                  </a:txBody>
                  <a:tcPr marL="9525" marR="9525" marT="9525" marB="0" anchor="ctr"/>
                </a:tc>
                <a:tc>
                  <a:txBody>
                    <a:bodyPr/>
                    <a:lstStyle/>
                    <a:p>
                      <a:pPr algn="r" fontAlgn="ctr"/>
                      <a:r>
                        <a:rPr lang="en-US" altLang="ja-JP" sz="1600" u="none" strike="noStrike" dirty="0">
                          <a:effectLst/>
                        </a:rPr>
                        <a:t>0.20 </a:t>
                      </a:r>
                      <a:endParaRPr lang="en-US" altLang="ja-JP" sz="1600" b="0" i="0" u="none" strike="noStrike" dirty="0">
                        <a:solidFill>
                          <a:srgbClr val="000000"/>
                        </a:solidFill>
                        <a:effectLst/>
                        <a:latin typeface="ＭＳ Ｐゴシック"/>
                      </a:endParaRPr>
                    </a:p>
                  </a:txBody>
                  <a:tcPr marL="9525" marR="9525" marT="9525" marB="0" anchor="ctr"/>
                </a:tc>
              </a:tr>
            </a:tbl>
          </a:graphicData>
        </a:graphic>
      </p:graphicFrame>
      <p:sp>
        <p:nvSpPr>
          <p:cNvPr id="4" name="スライド番号プレースホルダー 3"/>
          <p:cNvSpPr>
            <a:spLocks noGrp="1"/>
          </p:cNvSpPr>
          <p:nvPr>
            <p:ph type="sldNum" sz="quarter" idx="12"/>
          </p:nvPr>
        </p:nvSpPr>
        <p:spPr/>
        <p:txBody>
          <a:bodyPr/>
          <a:lstStyle/>
          <a:p>
            <a:fld id="{63177B97-C38E-6B49-9829-0ADB86AF5D52}" type="slidenum">
              <a:rPr lang="ja-JP" altLang="en-US" smtClean="0"/>
              <a:pPr/>
              <a:t>36</a:t>
            </a:fld>
            <a:endParaRPr lang="ja-JP" altLang="en-US"/>
          </a:p>
        </p:txBody>
      </p:sp>
      <p:sp>
        <p:nvSpPr>
          <p:cNvPr id="6" name="テキスト ボックス 5"/>
          <p:cNvSpPr txBox="1"/>
          <p:nvPr/>
        </p:nvSpPr>
        <p:spPr>
          <a:xfrm>
            <a:off x="5679602" y="5939392"/>
            <a:ext cx="2417650" cy="646331"/>
          </a:xfrm>
          <a:prstGeom prst="rect">
            <a:avLst/>
          </a:prstGeom>
          <a:noFill/>
          <a:ln>
            <a:solidFill>
              <a:srgbClr val="FF5050"/>
            </a:solidFill>
          </a:ln>
        </p:spPr>
        <p:txBody>
          <a:bodyPr wrap="none" rtlCol="0">
            <a:spAutoFit/>
          </a:bodyPr>
          <a:lstStyle/>
          <a:p>
            <a:r>
              <a:rPr lang="ja-JP" altLang="en-US" dirty="0" smtClean="0"/>
              <a:t>平均</a:t>
            </a:r>
            <a:r>
              <a:rPr lang="ja-JP" altLang="en-US" dirty="0"/>
              <a:t>候補</a:t>
            </a:r>
            <a:r>
              <a:rPr lang="ja-JP" altLang="en-US" dirty="0" smtClean="0"/>
              <a:t>選択率</a:t>
            </a:r>
            <a:r>
              <a:rPr lang="en-US" altLang="ja-JP" dirty="0" smtClean="0"/>
              <a:t>: 0.21</a:t>
            </a:r>
          </a:p>
          <a:p>
            <a:r>
              <a:rPr lang="ja-JP" altLang="en-US" dirty="0" smtClean="0"/>
              <a:t>被験者の選択率</a:t>
            </a:r>
            <a:r>
              <a:rPr lang="en-US" altLang="ja-JP" dirty="0" smtClean="0"/>
              <a:t>: 1.00</a:t>
            </a:r>
            <a:endParaRPr kumimoji="1" lang="ja-JP" altLang="en-US" dirty="0"/>
          </a:p>
        </p:txBody>
      </p:sp>
    </p:spTree>
    <p:extLst>
      <p:ext uri="{BB962C8B-B14F-4D97-AF65-F5344CB8AC3E}">
        <p14:creationId xmlns:p14="http://schemas.microsoft.com/office/powerpoint/2010/main" val="50167308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実験結果 </a:t>
            </a:r>
            <a:r>
              <a:rPr lang="en-US" altLang="ja-JP" dirty="0"/>
              <a:t>-</a:t>
            </a:r>
            <a:r>
              <a:rPr kumimoji="1" lang="en-US" altLang="ja-JP" dirty="0" smtClean="0"/>
              <a:t> ANTLR -</a:t>
            </a:r>
            <a:endParaRPr kumimoji="1" lang="ja-JP" altLang="en-US" dirty="0"/>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859168224"/>
              </p:ext>
            </p:extLst>
          </p:nvPr>
        </p:nvGraphicFramePr>
        <p:xfrm>
          <a:off x="1771754" y="1189764"/>
          <a:ext cx="5600492" cy="4692386"/>
        </p:xfrm>
        <a:graphic>
          <a:graphicData uri="http://schemas.openxmlformats.org/drawingml/2006/table">
            <a:tbl>
              <a:tblPr firstRow="1" bandRow="1">
                <a:tableStyleId>{21E4AEA4-8DFA-4A89-87EB-49C32662AFE0}</a:tableStyleId>
              </a:tblPr>
              <a:tblGrid>
                <a:gridCol w="803275"/>
                <a:gridCol w="586246"/>
                <a:gridCol w="586246"/>
                <a:gridCol w="586246"/>
                <a:gridCol w="586246"/>
                <a:gridCol w="586246"/>
                <a:gridCol w="586246"/>
                <a:gridCol w="1279741"/>
              </a:tblGrid>
              <a:tr h="433214">
                <a:tc>
                  <a:txBody>
                    <a:bodyPr/>
                    <a:lstStyle/>
                    <a:p>
                      <a:pPr algn="l" fontAlgn="ctr"/>
                      <a:endParaRPr 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en-US" sz="1600" u="none" strike="noStrike">
                          <a:effectLst/>
                        </a:rPr>
                        <a:t>a</a:t>
                      </a:r>
                      <a:endParaRPr lang="en-US" sz="1600" b="0" i="0" u="none" strike="noStrike">
                        <a:solidFill>
                          <a:srgbClr val="000000"/>
                        </a:solidFill>
                        <a:effectLst/>
                        <a:latin typeface="ＭＳ Ｐゴシック"/>
                      </a:endParaRPr>
                    </a:p>
                  </a:txBody>
                  <a:tcPr marL="9525" marR="9525" marT="9525" marB="0" anchor="ctr"/>
                </a:tc>
                <a:tc>
                  <a:txBody>
                    <a:bodyPr/>
                    <a:lstStyle/>
                    <a:p>
                      <a:pPr algn="ctr" fontAlgn="ctr"/>
                      <a:r>
                        <a:rPr lang="en-US" sz="1600" u="none" strike="noStrike">
                          <a:effectLst/>
                        </a:rPr>
                        <a:t>b</a:t>
                      </a:r>
                      <a:endParaRPr lang="en-US" sz="1600" b="0" i="0" u="none" strike="noStrike">
                        <a:solidFill>
                          <a:srgbClr val="000000"/>
                        </a:solidFill>
                        <a:effectLst/>
                        <a:latin typeface="ＭＳ Ｐゴシック"/>
                      </a:endParaRPr>
                    </a:p>
                  </a:txBody>
                  <a:tcPr marL="9525" marR="9525" marT="9525" marB="0" anchor="ctr"/>
                </a:tc>
                <a:tc>
                  <a:txBody>
                    <a:bodyPr/>
                    <a:lstStyle/>
                    <a:p>
                      <a:pPr algn="ctr" fontAlgn="ctr"/>
                      <a:r>
                        <a:rPr lang="en-US" sz="1600" u="none" strike="noStrike">
                          <a:effectLst/>
                        </a:rPr>
                        <a:t>c</a:t>
                      </a:r>
                      <a:endParaRPr lang="en-US" sz="1600" b="0" i="0" u="none" strike="noStrike">
                        <a:solidFill>
                          <a:srgbClr val="000000"/>
                        </a:solidFill>
                        <a:effectLst/>
                        <a:latin typeface="ＭＳ Ｐゴシック"/>
                      </a:endParaRPr>
                    </a:p>
                  </a:txBody>
                  <a:tcPr marL="9525" marR="9525" marT="9525" marB="0" anchor="ctr"/>
                </a:tc>
                <a:tc>
                  <a:txBody>
                    <a:bodyPr/>
                    <a:lstStyle/>
                    <a:p>
                      <a:pPr algn="ctr" fontAlgn="ctr"/>
                      <a:r>
                        <a:rPr lang="en-US" sz="1600" u="none" strike="noStrike">
                          <a:effectLst/>
                        </a:rPr>
                        <a:t>d</a:t>
                      </a:r>
                      <a:endParaRPr lang="en-US" sz="1600" b="0" i="0" u="none" strike="noStrike">
                        <a:solidFill>
                          <a:srgbClr val="000000"/>
                        </a:solidFill>
                        <a:effectLst/>
                        <a:latin typeface="ＭＳ Ｐゴシック"/>
                      </a:endParaRPr>
                    </a:p>
                  </a:txBody>
                  <a:tcPr marL="9525" marR="9525" marT="9525" marB="0" anchor="ctr"/>
                </a:tc>
                <a:tc>
                  <a:txBody>
                    <a:bodyPr/>
                    <a:lstStyle/>
                    <a:p>
                      <a:pPr algn="ctr" fontAlgn="ctr"/>
                      <a:r>
                        <a:rPr lang="en-US" sz="1600" u="none" strike="noStrike">
                          <a:effectLst/>
                        </a:rPr>
                        <a:t>e</a:t>
                      </a:r>
                      <a:endParaRPr lang="en-US" sz="1600" b="0" i="0" u="none" strike="noStrike">
                        <a:solidFill>
                          <a:srgbClr val="000000"/>
                        </a:solidFill>
                        <a:effectLst/>
                        <a:latin typeface="ＭＳ Ｐゴシック"/>
                      </a:endParaRPr>
                    </a:p>
                  </a:txBody>
                  <a:tcPr marL="9525" marR="9525" marT="9525" marB="0" anchor="ctr"/>
                </a:tc>
                <a:tc>
                  <a:txBody>
                    <a:bodyPr/>
                    <a:lstStyle/>
                    <a:p>
                      <a:pPr algn="ctr" fontAlgn="ctr"/>
                      <a:r>
                        <a:rPr lang="en-US" sz="1600" u="none" strike="noStrike">
                          <a:effectLst/>
                        </a:rPr>
                        <a:t>f</a:t>
                      </a:r>
                      <a:endParaRPr lang="en-US" sz="1600" b="0" i="0" u="none" strike="noStrike">
                        <a:solidFill>
                          <a:srgbClr val="000000"/>
                        </a:solidFill>
                        <a:effectLst/>
                        <a:latin typeface="ＭＳ Ｐゴシック"/>
                      </a:endParaRPr>
                    </a:p>
                  </a:txBody>
                  <a:tcPr marL="9525" marR="9525" marT="9525" marB="0" anchor="ctr"/>
                </a:tc>
                <a:tc>
                  <a:txBody>
                    <a:bodyPr/>
                    <a:lstStyle/>
                    <a:p>
                      <a:pPr algn="l" fontAlgn="ctr"/>
                      <a:r>
                        <a:rPr lang="ja-JP" altLang="en-US" sz="1600" u="none" strike="noStrike" dirty="0" smtClean="0">
                          <a:effectLst/>
                        </a:rPr>
                        <a:t>候補</a:t>
                      </a:r>
                      <a:r>
                        <a:rPr lang="ja-JP" altLang="en-US" sz="1600" u="none" strike="noStrike" dirty="0">
                          <a:effectLst/>
                        </a:rPr>
                        <a:t>選択率</a:t>
                      </a:r>
                      <a:endParaRPr lang="ja-JP" altLang="en-US" sz="1600" b="0" i="0" u="none" strike="noStrike" dirty="0">
                        <a:solidFill>
                          <a:srgbClr val="000000"/>
                        </a:solidFill>
                        <a:effectLst/>
                        <a:latin typeface="ＭＳ Ｐゴシック"/>
                      </a:endParaRPr>
                    </a:p>
                  </a:txBody>
                  <a:tcPr marL="9525" marR="9525" marT="9525" marB="0" anchor="ctr"/>
                </a:tc>
              </a:tr>
              <a:tr h="433214">
                <a:tc>
                  <a:txBody>
                    <a:bodyPr/>
                    <a:lstStyle/>
                    <a:p>
                      <a:pPr algn="l" fontAlgn="ctr"/>
                      <a:r>
                        <a:rPr lang="en-US" sz="1600" b="0" i="0" u="none" strike="noStrike" dirty="0" smtClean="0">
                          <a:solidFill>
                            <a:srgbClr val="000000"/>
                          </a:solidFill>
                          <a:effectLst/>
                          <a:latin typeface="ＭＳ Ｐゴシック"/>
                        </a:rPr>
                        <a:t>COB</a:t>
                      </a:r>
                      <a:endParaRPr 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en-US" sz="1600" b="0" i="0" u="none" strike="noStrike" dirty="0" smtClean="0">
                          <a:solidFill>
                            <a:srgbClr val="000000"/>
                          </a:solidFill>
                          <a:effectLst/>
                          <a:latin typeface="ＭＳ Ｐゴシック"/>
                        </a:rPr>
                        <a:t>0.77</a:t>
                      </a:r>
                      <a:endParaRPr 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en-US" sz="1600" b="0" i="0" u="none" strike="noStrike" dirty="0" smtClean="0">
                          <a:solidFill>
                            <a:srgbClr val="000000"/>
                          </a:solidFill>
                          <a:effectLst/>
                          <a:latin typeface="ＭＳ Ｐゴシック"/>
                        </a:rPr>
                        <a:t>0.77</a:t>
                      </a:r>
                      <a:endParaRPr 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en-US" sz="1600" b="0" i="0" u="none" strike="noStrike" dirty="0" smtClean="0">
                          <a:solidFill>
                            <a:srgbClr val="000000"/>
                          </a:solidFill>
                          <a:effectLst/>
                          <a:latin typeface="ＭＳ Ｐゴシック"/>
                        </a:rPr>
                        <a:t>0.60</a:t>
                      </a:r>
                      <a:endParaRPr 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en-US" sz="1600" b="0" i="0" u="none" strike="noStrike" dirty="0" smtClean="0">
                          <a:solidFill>
                            <a:srgbClr val="000000"/>
                          </a:solidFill>
                          <a:effectLst/>
                          <a:latin typeface="ＭＳ Ｐゴシック"/>
                        </a:rPr>
                        <a:t>0.57</a:t>
                      </a:r>
                      <a:endParaRPr 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en-US" sz="1600" b="0" i="0" u="none" strike="noStrike" dirty="0" smtClean="0">
                          <a:solidFill>
                            <a:srgbClr val="000000"/>
                          </a:solidFill>
                          <a:effectLst/>
                          <a:latin typeface="ＭＳ Ｐゴシック"/>
                        </a:rPr>
                        <a:t>0.54</a:t>
                      </a:r>
                      <a:endParaRPr 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en-US" sz="1600" b="0" i="0" u="none" strike="noStrike" dirty="0" smtClean="0">
                          <a:solidFill>
                            <a:srgbClr val="000000"/>
                          </a:solidFill>
                          <a:effectLst/>
                          <a:latin typeface="ＭＳ Ｐゴシック"/>
                        </a:rPr>
                        <a:t>0.52</a:t>
                      </a:r>
                      <a:endParaRPr lang="en-US" sz="1600" b="0" i="0" u="none" strike="noStrike" dirty="0">
                        <a:solidFill>
                          <a:srgbClr val="000000"/>
                        </a:solidFill>
                        <a:effectLst/>
                        <a:latin typeface="ＭＳ Ｐゴシック"/>
                      </a:endParaRPr>
                    </a:p>
                  </a:txBody>
                  <a:tcPr marL="9525" marR="9525" marT="9525" marB="0" anchor="ctr"/>
                </a:tc>
                <a:tc>
                  <a:txBody>
                    <a:bodyPr/>
                    <a:lstStyle/>
                    <a:p>
                      <a:pPr algn="l" fontAlgn="ctr"/>
                      <a:endParaRPr lang="ja-JP" altLang="en-US" sz="1600" b="0" i="0" u="none" strike="noStrike" dirty="0">
                        <a:solidFill>
                          <a:srgbClr val="000000"/>
                        </a:solidFill>
                        <a:effectLst/>
                        <a:latin typeface="ＭＳ Ｐゴシック"/>
                      </a:endParaRPr>
                    </a:p>
                  </a:txBody>
                  <a:tcPr marL="9525" marR="9525" marT="9525" marB="0" anchor="ctr"/>
                </a:tc>
              </a:tr>
              <a:tr h="433214">
                <a:tc>
                  <a:txBody>
                    <a:bodyPr/>
                    <a:lstStyle/>
                    <a:p>
                      <a:pPr algn="l" fontAlgn="ctr"/>
                      <a:r>
                        <a:rPr lang="ja-JP" altLang="en-US" sz="1600" u="none" strike="noStrike" dirty="0" smtClean="0">
                          <a:effectLst/>
                        </a:rPr>
                        <a:t>被験者</a:t>
                      </a:r>
                      <a:r>
                        <a:rPr lang="en-US" altLang="ja-JP" sz="1600" u="none" strike="noStrike" dirty="0" smtClean="0">
                          <a:effectLst/>
                        </a:rPr>
                        <a:t>1</a:t>
                      </a:r>
                      <a:endParaRPr 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r" fontAlgn="ctr"/>
                      <a:r>
                        <a:rPr lang="en-US" altLang="ja-JP" sz="1600" u="none" strike="noStrike" dirty="0">
                          <a:effectLst/>
                        </a:rPr>
                        <a:t>0.00 </a:t>
                      </a:r>
                      <a:endParaRPr lang="en-US" altLang="ja-JP" sz="1600" b="0" i="0" u="none" strike="noStrike" dirty="0">
                        <a:solidFill>
                          <a:srgbClr val="000000"/>
                        </a:solidFill>
                        <a:effectLst/>
                        <a:latin typeface="ＭＳ Ｐゴシック"/>
                      </a:endParaRPr>
                    </a:p>
                  </a:txBody>
                  <a:tcPr marL="9525" marR="9525" marT="9525" marB="0" anchor="ctr"/>
                </a:tc>
              </a:tr>
              <a:tr h="424093">
                <a:tc>
                  <a:txBody>
                    <a:bodyPr/>
                    <a:lstStyle/>
                    <a:p>
                      <a:pPr algn="l" fontAlgn="ctr"/>
                      <a:r>
                        <a:rPr lang="ja-JP" altLang="en-US" sz="1600" u="none" strike="noStrike" dirty="0" smtClean="0">
                          <a:effectLst/>
                        </a:rPr>
                        <a:t>被験者</a:t>
                      </a:r>
                      <a:r>
                        <a:rPr lang="en-US" altLang="ja-JP" sz="1600" u="none" strike="noStrike" dirty="0" smtClean="0">
                          <a:effectLst/>
                        </a:rPr>
                        <a:t>2</a:t>
                      </a:r>
                      <a:endParaRPr 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r" fontAlgn="ctr"/>
                      <a:r>
                        <a:rPr lang="en-US" altLang="ja-JP" sz="1600" u="none" strike="noStrike">
                          <a:effectLst/>
                        </a:rPr>
                        <a:t>0.00 </a:t>
                      </a:r>
                      <a:endParaRPr lang="en-US" altLang="ja-JP" sz="1600" b="0" i="0" u="none" strike="noStrike">
                        <a:solidFill>
                          <a:srgbClr val="000000"/>
                        </a:solidFill>
                        <a:effectLst/>
                        <a:latin typeface="ＭＳ Ｐゴシック"/>
                      </a:endParaRPr>
                    </a:p>
                  </a:txBody>
                  <a:tcPr marL="9525" marR="9525" marT="9525" marB="0" anchor="ctr"/>
                </a:tc>
              </a:tr>
              <a:tr h="424093">
                <a:tc>
                  <a:txBody>
                    <a:bodyPr/>
                    <a:lstStyle/>
                    <a:p>
                      <a:pPr algn="l" fontAlgn="ctr"/>
                      <a:r>
                        <a:rPr lang="ja-JP" altLang="en-US" sz="1600" u="none" strike="noStrike" dirty="0" smtClean="0">
                          <a:effectLst/>
                        </a:rPr>
                        <a:t>被験者</a:t>
                      </a:r>
                      <a:r>
                        <a:rPr lang="en-US" altLang="ja-JP" sz="1600" u="none" strike="noStrike" dirty="0" smtClean="0">
                          <a:effectLst/>
                        </a:rPr>
                        <a:t>3</a:t>
                      </a:r>
                      <a:endParaRPr 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r" fontAlgn="ctr"/>
                      <a:r>
                        <a:rPr lang="en-US" altLang="ja-JP" sz="1600" u="none" strike="noStrike">
                          <a:effectLst/>
                        </a:rPr>
                        <a:t>0.17 </a:t>
                      </a:r>
                      <a:endParaRPr lang="en-US" altLang="ja-JP" sz="1600" b="0" i="0" u="none" strike="noStrike">
                        <a:solidFill>
                          <a:srgbClr val="000000"/>
                        </a:solidFill>
                        <a:effectLst/>
                        <a:latin typeface="ＭＳ Ｐゴシック"/>
                      </a:endParaRPr>
                    </a:p>
                  </a:txBody>
                  <a:tcPr marL="9525" marR="9525" marT="9525" marB="0" anchor="ctr"/>
                </a:tc>
              </a:tr>
              <a:tr h="424093">
                <a:tc>
                  <a:txBody>
                    <a:bodyPr/>
                    <a:lstStyle/>
                    <a:p>
                      <a:pPr algn="l" fontAlgn="ctr"/>
                      <a:r>
                        <a:rPr lang="ja-JP" altLang="en-US" sz="1600" u="none" strike="noStrike" dirty="0" smtClean="0">
                          <a:effectLst/>
                        </a:rPr>
                        <a:t>被験者</a:t>
                      </a:r>
                      <a:r>
                        <a:rPr lang="en-US" altLang="ja-JP" sz="1600" u="none" strike="noStrike" dirty="0" smtClean="0">
                          <a:effectLst/>
                        </a:rPr>
                        <a:t>4</a:t>
                      </a:r>
                      <a:endParaRPr 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r" fontAlgn="ctr"/>
                      <a:r>
                        <a:rPr lang="en-US" altLang="ja-JP" sz="1600" u="none" strike="noStrike">
                          <a:effectLst/>
                        </a:rPr>
                        <a:t>0.00 </a:t>
                      </a:r>
                      <a:endParaRPr lang="en-US" altLang="ja-JP" sz="1600" b="0" i="0" u="none" strike="noStrike">
                        <a:solidFill>
                          <a:srgbClr val="000000"/>
                        </a:solidFill>
                        <a:effectLst/>
                        <a:latin typeface="ＭＳ Ｐゴシック"/>
                      </a:endParaRPr>
                    </a:p>
                  </a:txBody>
                  <a:tcPr marL="9525" marR="9525" marT="9525" marB="0" anchor="ctr"/>
                </a:tc>
              </a:tr>
              <a:tr h="424093">
                <a:tc>
                  <a:txBody>
                    <a:bodyPr/>
                    <a:lstStyle/>
                    <a:p>
                      <a:pPr algn="l" fontAlgn="ctr"/>
                      <a:r>
                        <a:rPr lang="ja-JP" altLang="en-US" sz="1600" u="none" strike="noStrike" dirty="0" smtClean="0">
                          <a:effectLst/>
                        </a:rPr>
                        <a:t>被験者</a:t>
                      </a:r>
                      <a:r>
                        <a:rPr lang="en-US" altLang="ja-JP" sz="1600" u="none" strike="noStrike" dirty="0" smtClean="0">
                          <a:effectLst/>
                        </a:rPr>
                        <a:t>5</a:t>
                      </a:r>
                      <a:endParaRPr 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r" fontAlgn="ctr"/>
                      <a:r>
                        <a:rPr lang="en-US" altLang="ja-JP" sz="1600" u="none" strike="noStrike">
                          <a:effectLst/>
                        </a:rPr>
                        <a:t>0.67 </a:t>
                      </a:r>
                      <a:endParaRPr lang="en-US" altLang="ja-JP" sz="1600" b="0" i="0" u="none" strike="noStrike">
                        <a:solidFill>
                          <a:srgbClr val="000000"/>
                        </a:solidFill>
                        <a:effectLst/>
                        <a:latin typeface="ＭＳ Ｐゴシック"/>
                      </a:endParaRPr>
                    </a:p>
                  </a:txBody>
                  <a:tcPr marL="9525" marR="9525" marT="9525" marB="0" anchor="ctr"/>
                </a:tc>
              </a:tr>
              <a:tr h="424093">
                <a:tc>
                  <a:txBody>
                    <a:bodyPr/>
                    <a:lstStyle/>
                    <a:p>
                      <a:pPr algn="l" fontAlgn="ctr"/>
                      <a:r>
                        <a:rPr lang="ja-JP" altLang="en-US" sz="1600" u="none" strike="noStrike" dirty="0" smtClean="0">
                          <a:effectLst/>
                        </a:rPr>
                        <a:t>被験者</a:t>
                      </a:r>
                      <a:r>
                        <a:rPr lang="en-US" altLang="ja-JP" sz="1600" u="none" strike="noStrike" dirty="0" smtClean="0">
                          <a:effectLst/>
                        </a:rPr>
                        <a:t>6</a:t>
                      </a:r>
                      <a:endParaRPr 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r" fontAlgn="ctr"/>
                      <a:r>
                        <a:rPr lang="en-US" altLang="ja-JP" sz="1600" u="none" strike="noStrike">
                          <a:effectLst/>
                        </a:rPr>
                        <a:t>0.33 </a:t>
                      </a:r>
                      <a:endParaRPr lang="en-US" altLang="ja-JP" sz="1600" b="0" i="0" u="none" strike="noStrike">
                        <a:solidFill>
                          <a:srgbClr val="000000"/>
                        </a:solidFill>
                        <a:effectLst/>
                        <a:latin typeface="ＭＳ Ｐゴシック"/>
                      </a:endParaRPr>
                    </a:p>
                  </a:txBody>
                  <a:tcPr marL="9525" marR="9525" marT="9525" marB="0" anchor="ctr"/>
                </a:tc>
              </a:tr>
              <a:tr h="424093">
                <a:tc>
                  <a:txBody>
                    <a:bodyPr/>
                    <a:lstStyle/>
                    <a:p>
                      <a:pPr algn="l" fontAlgn="ctr"/>
                      <a:r>
                        <a:rPr lang="ja-JP" altLang="en-US" sz="1600" u="none" strike="noStrike" dirty="0" smtClean="0">
                          <a:effectLst/>
                        </a:rPr>
                        <a:t>被験者</a:t>
                      </a:r>
                      <a:r>
                        <a:rPr lang="en-US" altLang="ja-JP" sz="1600" u="none" strike="noStrike" dirty="0" smtClean="0">
                          <a:effectLst/>
                        </a:rPr>
                        <a:t>7</a:t>
                      </a:r>
                      <a:endParaRPr 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r" fontAlgn="ctr"/>
                      <a:r>
                        <a:rPr lang="en-US" altLang="ja-JP" sz="1600" u="none" strike="noStrike">
                          <a:effectLst/>
                        </a:rPr>
                        <a:t>0.50 </a:t>
                      </a:r>
                      <a:endParaRPr lang="en-US" altLang="ja-JP" sz="1600" b="0" i="0" u="none" strike="noStrike">
                        <a:solidFill>
                          <a:srgbClr val="000000"/>
                        </a:solidFill>
                        <a:effectLst/>
                        <a:latin typeface="ＭＳ Ｐゴシック"/>
                      </a:endParaRPr>
                    </a:p>
                  </a:txBody>
                  <a:tcPr marL="9525" marR="9525" marT="9525" marB="0" anchor="ctr"/>
                </a:tc>
              </a:tr>
              <a:tr h="424093">
                <a:tc>
                  <a:txBody>
                    <a:bodyPr/>
                    <a:lstStyle/>
                    <a:p>
                      <a:pPr algn="l" fontAlgn="ctr"/>
                      <a:r>
                        <a:rPr lang="ja-JP" altLang="en-US" sz="1600" u="none" strike="noStrike" dirty="0" smtClean="0">
                          <a:effectLst/>
                        </a:rPr>
                        <a:t>被験者</a:t>
                      </a:r>
                      <a:r>
                        <a:rPr lang="en-US" altLang="ja-JP" sz="1600" u="none" strike="noStrike" dirty="0" smtClean="0">
                          <a:effectLst/>
                        </a:rPr>
                        <a:t>8</a:t>
                      </a:r>
                      <a:endParaRPr lang="en-US" sz="1600" u="none" strike="noStrike" dirty="0" smtClean="0">
                        <a:effectLst/>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r" fontAlgn="ctr"/>
                      <a:r>
                        <a:rPr lang="en-US" altLang="ja-JP" sz="1600" u="none" strike="noStrike">
                          <a:effectLst/>
                        </a:rPr>
                        <a:t>0.00 </a:t>
                      </a:r>
                      <a:endParaRPr lang="en-US" altLang="ja-JP" sz="1600" b="0" i="0" u="none" strike="noStrike">
                        <a:solidFill>
                          <a:srgbClr val="000000"/>
                        </a:solidFill>
                        <a:effectLst/>
                        <a:latin typeface="ＭＳ Ｐゴシック"/>
                      </a:endParaRPr>
                    </a:p>
                  </a:txBody>
                  <a:tcPr marL="9525" marR="9525" marT="9525" marB="0" anchor="ctr"/>
                </a:tc>
              </a:tr>
              <a:tr h="424093">
                <a:tc>
                  <a:txBody>
                    <a:bodyPr/>
                    <a:lstStyle/>
                    <a:p>
                      <a:pPr algn="l" fontAlgn="ctr"/>
                      <a:r>
                        <a:rPr lang="ja-JP" altLang="en-US" sz="1600" u="none" strike="noStrike" dirty="0" smtClean="0">
                          <a:effectLst/>
                        </a:rPr>
                        <a:t>被験者</a:t>
                      </a:r>
                      <a:r>
                        <a:rPr lang="en-US" altLang="ja-JP" sz="1600" u="none" strike="noStrike" dirty="0" smtClean="0">
                          <a:effectLst/>
                        </a:rPr>
                        <a:t>9</a:t>
                      </a:r>
                      <a:endParaRPr 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r" fontAlgn="ctr"/>
                      <a:r>
                        <a:rPr lang="en-US" altLang="ja-JP" sz="1600" u="none" strike="noStrike" dirty="0">
                          <a:effectLst/>
                        </a:rPr>
                        <a:t>0.17 </a:t>
                      </a:r>
                      <a:endParaRPr lang="en-US" altLang="ja-JP" sz="1600" b="0" i="0" u="none" strike="noStrike" dirty="0">
                        <a:solidFill>
                          <a:srgbClr val="000000"/>
                        </a:solidFill>
                        <a:effectLst/>
                        <a:latin typeface="ＭＳ Ｐゴシック"/>
                      </a:endParaRPr>
                    </a:p>
                  </a:txBody>
                  <a:tcPr marL="9525" marR="9525" marT="9525" marB="0" anchor="ctr"/>
                </a:tc>
              </a:tr>
            </a:tbl>
          </a:graphicData>
        </a:graphic>
      </p:graphicFrame>
      <p:sp>
        <p:nvSpPr>
          <p:cNvPr id="4" name="スライド番号プレースホルダー 3"/>
          <p:cNvSpPr>
            <a:spLocks noGrp="1"/>
          </p:cNvSpPr>
          <p:nvPr>
            <p:ph type="sldNum" sz="quarter" idx="12"/>
          </p:nvPr>
        </p:nvSpPr>
        <p:spPr/>
        <p:txBody>
          <a:bodyPr/>
          <a:lstStyle/>
          <a:p>
            <a:fld id="{63177B97-C38E-6B49-9829-0ADB86AF5D52}" type="slidenum">
              <a:rPr lang="ja-JP" altLang="en-US" smtClean="0"/>
              <a:pPr/>
              <a:t>37</a:t>
            </a:fld>
            <a:endParaRPr lang="ja-JP" altLang="en-US"/>
          </a:p>
        </p:txBody>
      </p:sp>
      <p:sp>
        <p:nvSpPr>
          <p:cNvPr id="6" name="テキスト ボックス 5"/>
          <p:cNvSpPr txBox="1"/>
          <p:nvPr/>
        </p:nvSpPr>
        <p:spPr>
          <a:xfrm>
            <a:off x="5382794" y="5939392"/>
            <a:ext cx="2417650" cy="646331"/>
          </a:xfrm>
          <a:prstGeom prst="rect">
            <a:avLst/>
          </a:prstGeom>
          <a:noFill/>
          <a:ln>
            <a:solidFill>
              <a:srgbClr val="FF5050"/>
            </a:solidFill>
          </a:ln>
        </p:spPr>
        <p:txBody>
          <a:bodyPr wrap="none" rtlCol="0">
            <a:spAutoFit/>
          </a:bodyPr>
          <a:lstStyle/>
          <a:p>
            <a:r>
              <a:rPr lang="ja-JP" altLang="en-US" dirty="0" smtClean="0"/>
              <a:t>平均</a:t>
            </a:r>
            <a:r>
              <a:rPr lang="ja-JP" altLang="en-US" dirty="0"/>
              <a:t>候補</a:t>
            </a:r>
            <a:r>
              <a:rPr lang="ja-JP" altLang="en-US" dirty="0" smtClean="0"/>
              <a:t>選択率</a:t>
            </a:r>
            <a:r>
              <a:rPr lang="en-US" altLang="ja-JP" dirty="0" smtClean="0"/>
              <a:t>: 0.20</a:t>
            </a:r>
          </a:p>
          <a:p>
            <a:r>
              <a:rPr lang="ja-JP" altLang="en-US" dirty="0" smtClean="0"/>
              <a:t>被験者の選択率</a:t>
            </a:r>
            <a:r>
              <a:rPr lang="en-US" altLang="ja-JP" dirty="0" smtClean="0"/>
              <a:t>: 0.56</a:t>
            </a:r>
            <a:endParaRPr kumimoji="1" lang="ja-JP" altLang="en-US" dirty="0"/>
          </a:p>
        </p:txBody>
      </p:sp>
    </p:spTree>
    <p:extLst>
      <p:ext uri="{BB962C8B-B14F-4D97-AF65-F5344CB8AC3E}">
        <p14:creationId xmlns:p14="http://schemas.microsoft.com/office/powerpoint/2010/main" val="350466665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取り除かれた候補</a:t>
            </a:r>
            <a:endParaRPr kumimoji="1" lang="ja-JP" altLang="en-US" dirty="0"/>
          </a:p>
        </p:txBody>
      </p:sp>
      <p:sp>
        <p:nvSpPr>
          <p:cNvPr id="3" name="コンテンツ プレースホルダー 2"/>
          <p:cNvSpPr>
            <a:spLocks noGrp="1"/>
          </p:cNvSpPr>
          <p:nvPr>
            <p:ph idx="1"/>
          </p:nvPr>
        </p:nvSpPr>
        <p:spPr/>
        <p:txBody>
          <a:bodyPr/>
          <a:lstStyle/>
          <a:p>
            <a:endParaRPr kumimoji="1" lang="ja-JP" altLang="en-US" dirty="0"/>
          </a:p>
        </p:txBody>
      </p:sp>
      <p:sp>
        <p:nvSpPr>
          <p:cNvPr id="4" name="スライド番号プレースホルダー 3"/>
          <p:cNvSpPr>
            <a:spLocks noGrp="1"/>
          </p:cNvSpPr>
          <p:nvPr>
            <p:ph type="sldNum" sz="quarter" idx="12"/>
          </p:nvPr>
        </p:nvSpPr>
        <p:spPr/>
        <p:txBody>
          <a:bodyPr/>
          <a:lstStyle/>
          <a:p>
            <a:fld id="{63177B97-C38E-6B49-9829-0ADB86AF5D52}" type="slidenum">
              <a:rPr lang="ja-JP" altLang="en-US" smtClean="0"/>
              <a:pPr/>
              <a:t>38</a:t>
            </a:fld>
            <a:endParaRPr lang="ja-JP" altLang="en-US"/>
          </a:p>
        </p:txBody>
      </p:sp>
      <p:pic>
        <p:nvPicPr>
          <p:cNvPr id="1027" name="Picture 3" descr="C:\Users\m-ioka\Dropbox\lab\paper\sigss\ppt\ss.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5444" y="1355725"/>
            <a:ext cx="8393113" cy="4953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3888525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Template Method</a:t>
            </a:r>
            <a:r>
              <a:rPr kumimoji="1" lang="ja-JP" altLang="en-US" dirty="0" smtClean="0"/>
              <a:t>パターン</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共通の処理を親クラスで定義</a:t>
            </a:r>
            <a:endParaRPr kumimoji="1" lang="en-US" altLang="ja-JP" dirty="0" smtClean="0"/>
          </a:p>
          <a:p>
            <a:pPr lvl="1"/>
            <a:r>
              <a:rPr lang="ja-JP" altLang="en-US" dirty="0"/>
              <a:t>子</a:t>
            </a:r>
            <a:r>
              <a:rPr lang="ja-JP" altLang="en-US" dirty="0" smtClean="0"/>
              <a:t>クラスで個々の処理を実装</a:t>
            </a:r>
            <a:endParaRPr lang="en-US" altLang="ja-JP" dirty="0" smtClean="0"/>
          </a:p>
          <a:p>
            <a:endParaRPr lang="en-US" altLang="ja-JP" dirty="0"/>
          </a:p>
          <a:p>
            <a:endParaRPr lang="en-US" altLang="ja-JP" dirty="0" smtClean="0"/>
          </a:p>
          <a:p>
            <a:endParaRPr lang="en-US" altLang="ja-JP" dirty="0"/>
          </a:p>
        </p:txBody>
      </p:sp>
      <p:sp>
        <p:nvSpPr>
          <p:cNvPr id="4" name="スライド番号プレースホルダー 3"/>
          <p:cNvSpPr>
            <a:spLocks noGrp="1"/>
          </p:cNvSpPr>
          <p:nvPr>
            <p:ph type="sldNum" sz="quarter" idx="12"/>
          </p:nvPr>
        </p:nvSpPr>
        <p:spPr/>
        <p:txBody>
          <a:bodyPr/>
          <a:lstStyle/>
          <a:p>
            <a:fld id="{63177B97-C38E-6B49-9829-0ADB86AF5D52}" type="slidenum">
              <a:rPr lang="ja-JP" altLang="en-US" smtClean="0"/>
              <a:pPr/>
              <a:t>3</a:t>
            </a:fld>
            <a:endParaRPr lang="ja-JP" altLang="en-US"/>
          </a:p>
        </p:txBody>
      </p:sp>
      <p:sp>
        <p:nvSpPr>
          <p:cNvPr id="5" name="下矢印 4"/>
          <p:cNvSpPr/>
          <p:nvPr/>
        </p:nvSpPr>
        <p:spPr>
          <a:xfrm>
            <a:off x="4183812" y="2794953"/>
            <a:ext cx="741872"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正方形/長方形 6"/>
          <p:cNvSpPr/>
          <p:nvPr/>
        </p:nvSpPr>
        <p:spPr>
          <a:xfrm>
            <a:off x="1104181" y="4002657"/>
            <a:ext cx="6935638" cy="1897811"/>
          </a:xfrm>
          <a:prstGeom prst="rect">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1"/>
            <a:r>
              <a:rPr lang="en-US" altLang="ja-JP" sz="2800" b="1" dirty="0" smtClean="0">
                <a:solidFill>
                  <a:sysClr val="windowText" lastClr="000000"/>
                </a:solidFill>
              </a:rPr>
              <a:t>	</a:t>
            </a:r>
            <a:r>
              <a:rPr lang="ja-JP" altLang="en-US" sz="2800" b="1" smtClean="0">
                <a:solidFill>
                  <a:sysClr val="windowText" lastClr="000000"/>
                </a:solidFill>
              </a:rPr>
              <a:t>　・</a:t>
            </a:r>
            <a:r>
              <a:rPr lang="ja-JP" altLang="en-US" sz="2800" b="1" dirty="0" smtClean="0">
                <a:solidFill>
                  <a:sysClr val="windowText" lastClr="000000"/>
                </a:solidFill>
              </a:rPr>
              <a:t>共通</a:t>
            </a:r>
            <a:r>
              <a:rPr lang="ja-JP" altLang="en-US" sz="2800" b="1" dirty="0">
                <a:solidFill>
                  <a:sysClr val="windowText" lastClr="000000"/>
                </a:solidFill>
              </a:rPr>
              <a:t>の処理の把握が容易になる．</a:t>
            </a:r>
            <a:endParaRPr lang="en-US" altLang="ja-JP" sz="2800" b="1" dirty="0">
              <a:solidFill>
                <a:sysClr val="windowText" lastClr="000000"/>
              </a:solidFill>
            </a:endParaRPr>
          </a:p>
          <a:p>
            <a:r>
              <a:rPr lang="en-US" altLang="ja-JP" sz="2800" b="1" dirty="0" smtClean="0">
                <a:solidFill>
                  <a:sysClr val="windowText" lastClr="000000"/>
                </a:solidFill>
              </a:rPr>
              <a:t>	</a:t>
            </a:r>
            <a:r>
              <a:rPr lang="ja-JP" altLang="en-US" sz="2800" b="1" dirty="0" smtClean="0">
                <a:solidFill>
                  <a:sysClr val="windowText" lastClr="000000"/>
                </a:solidFill>
              </a:rPr>
              <a:t>　・子</a:t>
            </a:r>
            <a:r>
              <a:rPr lang="ja-JP" altLang="en-US" sz="2800" b="1" dirty="0">
                <a:solidFill>
                  <a:sysClr val="windowText" lastClr="000000"/>
                </a:solidFill>
              </a:rPr>
              <a:t>クラスの追加が容易になる．</a:t>
            </a:r>
            <a:endParaRPr lang="en-US" altLang="ja-JP" sz="2800" b="1" dirty="0">
              <a:solidFill>
                <a:sysClr val="windowText" lastClr="000000"/>
              </a:solidFill>
            </a:endParaRPr>
          </a:p>
          <a:p>
            <a:r>
              <a:rPr lang="en-US" altLang="ja-JP" sz="2800" b="1" dirty="0" smtClean="0">
                <a:solidFill>
                  <a:sysClr val="windowText" lastClr="000000"/>
                </a:solidFill>
              </a:rPr>
              <a:t>	</a:t>
            </a:r>
            <a:r>
              <a:rPr lang="ja-JP" altLang="en-US" sz="2800" b="1" dirty="0" smtClean="0">
                <a:solidFill>
                  <a:sysClr val="windowText" lastClr="000000"/>
                </a:solidFill>
              </a:rPr>
              <a:t>　・欠陥</a:t>
            </a:r>
            <a:r>
              <a:rPr lang="ja-JP" altLang="en-US" sz="2800" b="1" dirty="0">
                <a:solidFill>
                  <a:sysClr val="windowText" lastClr="000000"/>
                </a:solidFill>
              </a:rPr>
              <a:t>の混入範囲を制限できる．</a:t>
            </a:r>
            <a:endParaRPr lang="en-US" altLang="ja-JP" sz="2800" b="1" dirty="0">
              <a:solidFill>
                <a:sysClr val="windowText" lastClr="000000"/>
              </a:solidFill>
            </a:endParaRPr>
          </a:p>
        </p:txBody>
      </p:sp>
    </p:spTree>
    <p:extLst>
      <p:ext uri="{BB962C8B-B14F-4D97-AF65-F5344CB8AC3E}">
        <p14:creationId xmlns:p14="http://schemas.microsoft.com/office/powerpoint/2010/main" val="294113705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Template Method</a:t>
            </a:r>
            <a:r>
              <a:rPr kumimoji="1" lang="ja-JP" altLang="en-US" dirty="0" smtClean="0"/>
              <a:t>パターンの例</a:t>
            </a:r>
            <a:endParaRPr kumimoji="1" lang="ja-JP" altLang="en-US" dirty="0"/>
          </a:p>
        </p:txBody>
      </p:sp>
      <p:sp>
        <p:nvSpPr>
          <p:cNvPr id="4" name="スライド番号プレースホルダー 3"/>
          <p:cNvSpPr>
            <a:spLocks noGrp="1"/>
          </p:cNvSpPr>
          <p:nvPr>
            <p:ph type="sldNum" sz="quarter" idx="12"/>
          </p:nvPr>
        </p:nvSpPr>
        <p:spPr/>
        <p:txBody>
          <a:bodyPr/>
          <a:lstStyle/>
          <a:p>
            <a:fld id="{63177B97-C38E-6B49-9829-0ADB86AF5D52}" type="slidenum">
              <a:rPr lang="ja-JP" altLang="en-US" smtClean="0"/>
              <a:pPr/>
              <a:t>4</a:t>
            </a:fld>
            <a:endParaRPr lang="ja-JP" altLang="en-US"/>
          </a:p>
        </p:txBody>
      </p:sp>
      <p:sp>
        <p:nvSpPr>
          <p:cNvPr id="5" name="Rectangle 38"/>
          <p:cNvSpPr>
            <a:spLocks noChangeArrowheads="1"/>
          </p:cNvSpPr>
          <p:nvPr/>
        </p:nvSpPr>
        <p:spPr bwMode="auto">
          <a:xfrm>
            <a:off x="571500" y="2005013"/>
            <a:ext cx="2159000" cy="360362"/>
          </a:xfrm>
          <a:prstGeom prst="rect">
            <a:avLst/>
          </a:prstGeom>
          <a:solidFill>
            <a:schemeClr val="bg1"/>
          </a:solidFill>
          <a:ln w="9525">
            <a:solidFill>
              <a:schemeClr val="tx1"/>
            </a:solidFill>
            <a:miter lim="800000"/>
            <a:headEnd/>
            <a:tailEnd/>
          </a:ln>
        </p:spPr>
        <p:txBody>
          <a:bodyPr wrap="none" anchor="ctr"/>
          <a:lstStyle/>
          <a:p>
            <a:r>
              <a:rPr lang="en-US" altLang="ja-JP" sz="1800"/>
              <a:t>AbstractClass</a:t>
            </a:r>
          </a:p>
        </p:txBody>
      </p:sp>
      <p:sp>
        <p:nvSpPr>
          <p:cNvPr id="6" name="Rectangle 39"/>
          <p:cNvSpPr>
            <a:spLocks noChangeArrowheads="1"/>
          </p:cNvSpPr>
          <p:nvPr/>
        </p:nvSpPr>
        <p:spPr bwMode="auto">
          <a:xfrm>
            <a:off x="571500" y="2365375"/>
            <a:ext cx="2159000" cy="936625"/>
          </a:xfrm>
          <a:prstGeom prst="rect">
            <a:avLst/>
          </a:prstGeom>
          <a:solidFill>
            <a:schemeClr val="bg1"/>
          </a:solidFill>
          <a:ln w="9525">
            <a:solidFill>
              <a:schemeClr val="tx1"/>
            </a:solidFill>
            <a:miter lim="800000"/>
            <a:headEnd/>
            <a:tailEnd/>
          </a:ln>
        </p:spPr>
        <p:txBody>
          <a:bodyPr wrap="none" anchor="ctr"/>
          <a:lstStyle/>
          <a:p>
            <a:r>
              <a:rPr lang="en-US" altLang="ja-JP" sz="1800" i="1"/>
              <a:t>#method1()</a:t>
            </a:r>
          </a:p>
          <a:p>
            <a:r>
              <a:rPr lang="en-US" altLang="ja-JP" sz="1800" i="1"/>
              <a:t>#method2()</a:t>
            </a:r>
          </a:p>
          <a:p>
            <a:r>
              <a:rPr lang="en-US" altLang="ja-JP" sz="1800"/>
              <a:t>+templateMethod()</a:t>
            </a:r>
          </a:p>
        </p:txBody>
      </p:sp>
      <p:sp>
        <p:nvSpPr>
          <p:cNvPr id="7" name="Rectangle 41"/>
          <p:cNvSpPr>
            <a:spLocks noChangeArrowheads="1"/>
          </p:cNvSpPr>
          <p:nvPr/>
        </p:nvSpPr>
        <p:spPr bwMode="auto">
          <a:xfrm>
            <a:off x="571500" y="4454525"/>
            <a:ext cx="2159000" cy="360363"/>
          </a:xfrm>
          <a:prstGeom prst="rect">
            <a:avLst/>
          </a:prstGeom>
          <a:solidFill>
            <a:schemeClr val="bg1"/>
          </a:solidFill>
          <a:ln w="9525">
            <a:solidFill>
              <a:schemeClr val="tx1"/>
            </a:solidFill>
            <a:miter lim="800000"/>
            <a:headEnd/>
            <a:tailEnd/>
          </a:ln>
        </p:spPr>
        <p:txBody>
          <a:bodyPr wrap="none" anchor="ctr"/>
          <a:lstStyle/>
          <a:p>
            <a:r>
              <a:rPr lang="en-US" altLang="ja-JP" sz="1800"/>
              <a:t>ConcreteClass1</a:t>
            </a:r>
          </a:p>
        </p:txBody>
      </p:sp>
      <p:sp>
        <p:nvSpPr>
          <p:cNvPr id="8" name="Rectangle 42"/>
          <p:cNvSpPr>
            <a:spLocks noChangeArrowheads="1"/>
          </p:cNvSpPr>
          <p:nvPr/>
        </p:nvSpPr>
        <p:spPr bwMode="auto">
          <a:xfrm>
            <a:off x="571500" y="4813300"/>
            <a:ext cx="2159000" cy="576263"/>
          </a:xfrm>
          <a:prstGeom prst="rect">
            <a:avLst/>
          </a:prstGeom>
          <a:solidFill>
            <a:schemeClr val="bg1"/>
          </a:solidFill>
          <a:ln w="9525">
            <a:solidFill>
              <a:schemeClr val="tx1"/>
            </a:solidFill>
            <a:miter lim="800000"/>
            <a:headEnd/>
            <a:tailEnd/>
          </a:ln>
        </p:spPr>
        <p:txBody>
          <a:bodyPr wrap="none" anchor="ctr"/>
          <a:lstStyle/>
          <a:p>
            <a:r>
              <a:rPr lang="en-US" altLang="ja-JP" sz="1800"/>
              <a:t>#method1()</a:t>
            </a:r>
          </a:p>
          <a:p>
            <a:r>
              <a:rPr lang="en-US" altLang="ja-JP" sz="1800"/>
              <a:t>#method2()</a:t>
            </a:r>
          </a:p>
        </p:txBody>
      </p:sp>
      <p:sp>
        <p:nvSpPr>
          <p:cNvPr id="9" name="Rectangle 43"/>
          <p:cNvSpPr>
            <a:spLocks noChangeArrowheads="1"/>
          </p:cNvSpPr>
          <p:nvPr/>
        </p:nvSpPr>
        <p:spPr bwMode="auto">
          <a:xfrm>
            <a:off x="2947988" y="4454525"/>
            <a:ext cx="2159000" cy="360363"/>
          </a:xfrm>
          <a:prstGeom prst="rect">
            <a:avLst/>
          </a:prstGeom>
          <a:solidFill>
            <a:schemeClr val="bg1"/>
          </a:solidFill>
          <a:ln w="9525">
            <a:solidFill>
              <a:schemeClr val="tx1"/>
            </a:solidFill>
            <a:miter lim="800000"/>
            <a:headEnd/>
            <a:tailEnd/>
          </a:ln>
        </p:spPr>
        <p:txBody>
          <a:bodyPr wrap="none" anchor="ctr"/>
          <a:lstStyle/>
          <a:p>
            <a:r>
              <a:rPr lang="en-US" altLang="ja-JP" sz="1800"/>
              <a:t>ConcreteClass2</a:t>
            </a:r>
          </a:p>
        </p:txBody>
      </p:sp>
      <p:sp>
        <p:nvSpPr>
          <p:cNvPr id="10" name="Rectangle 44"/>
          <p:cNvSpPr>
            <a:spLocks noChangeArrowheads="1"/>
          </p:cNvSpPr>
          <p:nvPr/>
        </p:nvSpPr>
        <p:spPr bwMode="auto">
          <a:xfrm>
            <a:off x="2947988" y="4813300"/>
            <a:ext cx="2159000" cy="576263"/>
          </a:xfrm>
          <a:prstGeom prst="rect">
            <a:avLst/>
          </a:prstGeom>
          <a:solidFill>
            <a:schemeClr val="bg1"/>
          </a:solidFill>
          <a:ln w="9525">
            <a:solidFill>
              <a:schemeClr val="tx1"/>
            </a:solidFill>
            <a:miter lim="800000"/>
            <a:headEnd/>
            <a:tailEnd/>
          </a:ln>
        </p:spPr>
        <p:txBody>
          <a:bodyPr wrap="none" anchor="ctr"/>
          <a:lstStyle/>
          <a:p>
            <a:r>
              <a:rPr lang="en-US" altLang="ja-JP" sz="1800"/>
              <a:t>#method1()</a:t>
            </a:r>
          </a:p>
          <a:p>
            <a:r>
              <a:rPr lang="en-US" altLang="ja-JP" sz="1800"/>
              <a:t>#method2()</a:t>
            </a:r>
          </a:p>
        </p:txBody>
      </p:sp>
      <p:cxnSp>
        <p:nvCxnSpPr>
          <p:cNvPr id="11" name="AutoShape 45"/>
          <p:cNvCxnSpPr>
            <a:cxnSpLocks noChangeShapeType="1"/>
            <a:stCxn id="7" idx="0"/>
            <a:endCxn id="6" idx="2"/>
          </p:cNvCxnSpPr>
          <p:nvPr/>
        </p:nvCxnSpPr>
        <p:spPr bwMode="auto">
          <a:xfrm rot="-5400000">
            <a:off x="1074737" y="3878263"/>
            <a:ext cx="1152525" cy="0"/>
          </a:xfrm>
          <a:prstGeom prst="straightConnector1">
            <a:avLst/>
          </a:prstGeom>
          <a:noFill/>
          <a:ln w="12700">
            <a:solidFill>
              <a:schemeClr val="tx1"/>
            </a:solidFill>
            <a:round/>
            <a:headEnd/>
            <a:tailEnd/>
          </a:ln>
        </p:spPr>
      </p:cxnSp>
      <p:cxnSp>
        <p:nvCxnSpPr>
          <p:cNvPr id="12" name="AutoShape 46"/>
          <p:cNvCxnSpPr>
            <a:cxnSpLocks noChangeShapeType="1"/>
            <a:stCxn id="9" idx="0"/>
            <a:endCxn id="6" idx="2"/>
          </p:cNvCxnSpPr>
          <p:nvPr/>
        </p:nvCxnSpPr>
        <p:spPr bwMode="auto">
          <a:xfrm rot="5400000" flipH="1">
            <a:off x="2262981" y="2690019"/>
            <a:ext cx="1152525" cy="2376488"/>
          </a:xfrm>
          <a:prstGeom prst="bentConnector3">
            <a:avLst>
              <a:gd name="adj1" fmla="val 50000"/>
            </a:avLst>
          </a:prstGeom>
          <a:noFill/>
          <a:ln w="12700">
            <a:solidFill>
              <a:schemeClr val="tx1"/>
            </a:solidFill>
            <a:miter lim="800000"/>
            <a:headEnd/>
            <a:tailEnd/>
          </a:ln>
        </p:spPr>
      </p:cxnSp>
      <p:cxnSp>
        <p:nvCxnSpPr>
          <p:cNvPr id="13" name="AutoShape 53"/>
          <p:cNvCxnSpPr>
            <a:cxnSpLocks noChangeShapeType="1"/>
            <a:endCxn id="14" idx="1"/>
          </p:cNvCxnSpPr>
          <p:nvPr/>
        </p:nvCxnSpPr>
        <p:spPr bwMode="auto">
          <a:xfrm flipV="1">
            <a:off x="2659063" y="2582863"/>
            <a:ext cx="647700" cy="528637"/>
          </a:xfrm>
          <a:prstGeom prst="straightConnector1">
            <a:avLst/>
          </a:prstGeom>
          <a:noFill/>
          <a:ln w="38100">
            <a:solidFill>
              <a:schemeClr val="tx1"/>
            </a:solidFill>
            <a:prstDash val="sysDot"/>
            <a:round/>
            <a:headEnd/>
            <a:tailEnd/>
          </a:ln>
        </p:spPr>
      </p:cxnSp>
      <p:sp>
        <p:nvSpPr>
          <p:cNvPr id="14" name="AutoShape 54"/>
          <p:cNvSpPr>
            <a:spLocks noChangeArrowheads="1"/>
          </p:cNvSpPr>
          <p:nvPr/>
        </p:nvSpPr>
        <p:spPr bwMode="auto">
          <a:xfrm flipV="1">
            <a:off x="3306763" y="1430338"/>
            <a:ext cx="2376487" cy="2305050"/>
          </a:xfrm>
          <a:prstGeom prst="foldedCorner">
            <a:avLst>
              <a:gd name="adj" fmla="val 12500"/>
            </a:avLst>
          </a:prstGeom>
          <a:solidFill>
            <a:srgbClr val="FFFF99"/>
          </a:solidFill>
          <a:ln w="9525">
            <a:solidFill>
              <a:schemeClr val="tx1"/>
            </a:solidFill>
            <a:round/>
            <a:headEnd/>
            <a:tailEnd/>
          </a:ln>
        </p:spPr>
        <p:txBody>
          <a:bodyPr rot="10800000" wrap="none" anchor="b"/>
          <a:lstStyle/>
          <a:p>
            <a:r>
              <a:rPr lang="en-US" altLang="ja-JP" sz="1800"/>
              <a:t>public …</a:t>
            </a:r>
          </a:p>
          <a:p>
            <a:r>
              <a:rPr lang="en-US" altLang="ja-JP" sz="1800"/>
              <a:t>    templateMethod</a:t>
            </a:r>
            <a:r>
              <a:rPr lang="ja-JP" altLang="en-US" sz="1800"/>
              <a:t>｛</a:t>
            </a:r>
          </a:p>
          <a:p>
            <a:r>
              <a:rPr lang="ja-JP" altLang="en-US" sz="1800"/>
              <a:t>  </a:t>
            </a:r>
            <a:r>
              <a:rPr lang="en-US" altLang="ja-JP" sz="1800"/>
              <a:t>…</a:t>
            </a:r>
          </a:p>
          <a:p>
            <a:r>
              <a:rPr lang="en-US" altLang="ja-JP" sz="1800"/>
              <a:t>  this.method1()</a:t>
            </a:r>
          </a:p>
          <a:p>
            <a:r>
              <a:rPr lang="en-US" altLang="ja-JP" sz="1800"/>
              <a:t>  … </a:t>
            </a:r>
          </a:p>
          <a:p>
            <a:r>
              <a:rPr lang="en-US" altLang="ja-JP" sz="1800"/>
              <a:t>  this.method2()</a:t>
            </a:r>
          </a:p>
          <a:p>
            <a:r>
              <a:rPr lang="en-US" altLang="ja-JP" sz="1800"/>
              <a:t>  …</a:t>
            </a:r>
          </a:p>
          <a:p>
            <a:r>
              <a:rPr lang="en-US" altLang="ja-JP" sz="1800"/>
              <a:t>}</a:t>
            </a:r>
          </a:p>
        </p:txBody>
      </p:sp>
      <p:grpSp>
        <p:nvGrpSpPr>
          <p:cNvPr id="15" name="Group 63"/>
          <p:cNvGrpSpPr>
            <a:grpSpLocks/>
          </p:cNvGrpSpPr>
          <p:nvPr/>
        </p:nvGrpSpPr>
        <p:grpSpPr bwMode="auto">
          <a:xfrm>
            <a:off x="1643063" y="3302000"/>
            <a:ext cx="5911850" cy="2087563"/>
            <a:chOff x="1151" y="2432"/>
            <a:chExt cx="3724" cy="1315"/>
          </a:xfrm>
        </p:grpSpPr>
        <p:sp>
          <p:nvSpPr>
            <p:cNvPr id="16" name="Rectangle 55"/>
            <p:cNvSpPr>
              <a:spLocks noChangeArrowheads="1"/>
            </p:cNvSpPr>
            <p:nvPr/>
          </p:nvSpPr>
          <p:spPr bwMode="auto">
            <a:xfrm>
              <a:off x="3515" y="3158"/>
              <a:ext cx="1360" cy="227"/>
            </a:xfrm>
            <a:prstGeom prst="rect">
              <a:avLst/>
            </a:prstGeom>
            <a:solidFill>
              <a:schemeClr val="bg1"/>
            </a:solidFill>
            <a:ln w="9525">
              <a:solidFill>
                <a:schemeClr val="tx1"/>
              </a:solidFill>
              <a:miter lim="800000"/>
              <a:headEnd/>
              <a:tailEnd/>
            </a:ln>
          </p:spPr>
          <p:txBody>
            <a:bodyPr wrap="none" anchor="ctr"/>
            <a:lstStyle/>
            <a:p>
              <a:r>
                <a:rPr lang="en-US" altLang="ja-JP" sz="1800"/>
                <a:t>NewClass</a:t>
              </a:r>
            </a:p>
          </p:txBody>
        </p:sp>
        <p:sp>
          <p:nvSpPr>
            <p:cNvPr id="17" name="Rectangle 56"/>
            <p:cNvSpPr>
              <a:spLocks noChangeArrowheads="1"/>
            </p:cNvSpPr>
            <p:nvPr/>
          </p:nvSpPr>
          <p:spPr bwMode="auto">
            <a:xfrm>
              <a:off x="3515" y="3384"/>
              <a:ext cx="1360" cy="363"/>
            </a:xfrm>
            <a:prstGeom prst="rect">
              <a:avLst/>
            </a:prstGeom>
            <a:solidFill>
              <a:schemeClr val="bg1"/>
            </a:solidFill>
            <a:ln w="9525">
              <a:solidFill>
                <a:schemeClr val="tx1"/>
              </a:solidFill>
              <a:miter lim="800000"/>
              <a:headEnd/>
              <a:tailEnd/>
            </a:ln>
          </p:spPr>
          <p:txBody>
            <a:bodyPr wrap="none" anchor="ctr"/>
            <a:lstStyle/>
            <a:p>
              <a:r>
                <a:rPr lang="en-US" altLang="ja-JP" sz="1800"/>
                <a:t>#method1()</a:t>
              </a:r>
            </a:p>
            <a:p>
              <a:r>
                <a:rPr lang="en-US" altLang="ja-JP" sz="1800"/>
                <a:t>#method2()</a:t>
              </a:r>
            </a:p>
          </p:txBody>
        </p:sp>
        <p:cxnSp>
          <p:nvCxnSpPr>
            <p:cNvPr id="18" name="AutoShape 57"/>
            <p:cNvCxnSpPr>
              <a:cxnSpLocks noChangeShapeType="1"/>
              <a:stCxn id="16" idx="0"/>
              <a:endCxn id="6" idx="2"/>
            </p:cNvCxnSpPr>
            <p:nvPr/>
          </p:nvCxnSpPr>
          <p:spPr bwMode="auto">
            <a:xfrm rot="16200000" flipV="1">
              <a:off x="2310" y="1273"/>
              <a:ext cx="726" cy="3043"/>
            </a:xfrm>
            <a:prstGeom prst="bentConnector3">
              <a:avLst>
                <a:gd name="adj1" fmla="val 50000"/>
              </a:avLst>
            </a:prstGeom>
            <a:noFill/>
            <a:ln w="9525">
              <a:solidFill>
                <a:schemeClr val="tx1"/>
              </a:solidFill>
              <a:miter lim="800000"/>
              <a:headEnd/>
              <a:tailEnd type="triangle" w="med" len="med"/>
            </a:ln>
          </p:spPr>
        </p:cxnSp>
      </p:grpSp>
      <p:sp>
        <p:nvSpPr>
          <p:cNvPr id="19" name="AutoShape 47"/>
          <p:cNvSpPr>
            <a:spLocks noChangeArrowheads="1"/>
          </p:cNvSpPr>
          <p:nvPr/>
        </p:nvSpPr>
        <p:spPr bwMode="auto">
          <a:xfrm>
            <a:off x="1435100" y="3302000"/>
            <a:ext cx="431800" cy="215900"/>
          </a:xfrm>
          <a:prstGeom prst="triangle">
            <a:avLst>
              <a:gd name="adj" fmla="val 50000"/>
            </a:avLst>
          </a:prstGeom>
          <a:solidFill>
            <a:schemeClr val="bg1"/>
          </a:solidFill>
          <a:ln w="9525">
            <a:solidFill>
              <a:schemeClr val="tx1"/>
            </a:solidFill>
            <a:miter lim="800000"/>
            <a:headEnd/>
            <a:tailEnd/>
          </a:ln>
        </p:spPr>
        <p:txBody>
          <a:bodyPr wrap="none" anchor="ctr"/>
          <a:lstStyle/>
          <a:p>
            <a:endParaRPr lang="ja-JP" altLang="en-US" sz="1800"/>
          </a:p>
        </p:txBody>
      </p:sp>
      <p:sp>
        <p:nvSpPr>
          <p:cNvPr id="20" name="AutoShape 58"/>
          <p:cNvSpPr>
            <a:spLocks noChangeArrowheads="1"/>
          </p:cNvSpPr>
          <p:nvPr/>
        </p:nvSpPr>
        <p:spPr bwMode="auto">
          <a:xfrm>
            <a:off x="6548438" y="3157538"/>
            <a:ext cx="2232025" cy="1008062"/>
          </a:xfrm>
          <a:prstGeom prst="wedgeRoundRectCallout">
            <a:avLst>
              <a:gd name="adj1" fmla="val -37625"/>
              <a:gd name="adj2" fmla="val 79921"/>
              <a:gd name="adj3" fmla="val 16667"/>
            </a:avLst>
          </a:prstGeom>
          <a:solidFill>
            <a:srgbClr val="FFCC99"/>
          </a:solidFill>
          <a:ln w="9525">
            <a:solidFill>
              <a:schemeClr val="tx1"/>
            </a:solidFill>
            <a:miter lim="800000"/>
            <a:headEnd/>
            <a:tailEnd/>
          </a:ln>
        </p:spPr>
        <p:txBody>
          <a:bodyPr anchor="ctr"/>
          <a:lstStyle/>
          <a:p>
            <a:pPr algn="ctr"/>
            <a:r>
              <a:rPr lang="ja-JP" altLang="en-US" sz="1800" dirty="0" smtClean="0"/>
              <a:t>抽象メソッドのみを</a:t>
            </a:r>
            <a:endParaRPr lang="en-US" altLang="ja-JP" sz="1800" dirty="0" smtClean="0"/>
          </a:p>
          <a:p>
            <a:pPr algn="ctr"/>
            <a:r>
              <a:rPr lang="ja-JP" altLang="en-US" sz="1800" dirty="0" smtClean="0"/>
              <a:t>オーバーライドして子クラスを追加</a:t>
            </a:r>
            <a:endParaRPr lang="ja-JP" altLang="en-US" sz="1800" dirty="0"/>
          </a:p>
        </p:txBody>
      </p:sp>
      <p:sp>
        <p:nvSpPr>
          <p:cNvPr id="21" name="AutoShape 59"/>
          <p:cNvSpPr>
            <a:spLocks noChangeArrowheads="1"/>
          </p:cNvSpPr>
          <p:nvPr/>
        </p:nvSpPr>
        <p:spPr bwMode="auto">
          <a:xfrm>
            <a:off x="5972175" y="1357313"/>
            <a:ext cx="2484438" cy="863600"/>
          </a:xfrm>
          <a:prstGeom prst="wedgeRoundRectCallout">
            <a:avLst>
              <a:gd name="adj1" fmla="val -60287"/>
              <a:gd name="adj2" fmla="val 87685"/>
              <a:gd name="adj3" fmla="val 16667"/>
            </a:avLst>
          </a:prstGeom>
          <a:solidFill>
            <a:srgbClr val="CCFFCC"/>
          </a:solidFill>
          <a:ln w="9525">
            <a:solidFill>
              <a:schemeClr val="tx1"/>
            </a:solidFill>
            <a:miter lim="800000"/>
            <a:headEnd/>
            <a:tailEnd/>
          </a:ln>
        </p:spPr>
        <p:txBody>
          <a:bodyPr anchor="ctr"/>
          <a:lstStyle/>
          <a:p>
            <a:pPr algn="ctr"/>
            <a:r>
              <a:rPr lang="ja-JP" altLang="en-US" sz="1800" dirty="0"/>
              <a:t>共通の</a:t>
            </a:r>
            <a:r>
              <a:rPr lang="ja-JP" altLang="en-US" sz="1800" dirty="0" smtClean="0"/>
              <a:t>処理を</a:t>
            </a:r>
            <a:endParaRPr lang="en-US" altLang="ja-JP" sz="1800" dirty="0" smtClean="0"/>
          </a:p>
          <a:p>
            <a:pPr algn="ctr"/>
            <a:r>
              <a:rPr lang="ja-JP" altLang="en-US" sz="1800" dirty="0" smtClean="0"/>
              <a:t>親</a:t>
            </a:r>
            <a:r>
              <a:rPr lang="ja-JP" altLang="en-US" sz="1800" dirty="0"/>
              <a:t>クラスで定義</a:t>
            </a:r>
          </a:p>
        </p:txBody>
      </p:sp>
      <p:sp>
        <p:nvSpPr>
          <p:cNvPr id="22" name="AutoShape 60"/>
          <p:cNvSpPr>
            <a:spLocks noChangeArrowheads="1"/>
          </p:cNvSpPr>
          <p:nvPr/>
        </p:nvSpPr>
        <p:spPr bwMode="auto">
          <a:xfrm>
            <a:off x="1928813" y="5429250"/>
            <a:ext cx="2484437" cy="863600"/>
          </a:xfrm>
          <a:prstGeom prst="wedgeRoundRectCallout">
            <a:avLst>
              <a:gd name="adj1" fmla="val -53343"/>
              <a:gd name="adj2" fmla="val -98111"/>
              <a:gd name="adj3" fmla="val 16667"/>
            </a:avLst>
          </a:prstGeom>
          <a:solidFill>
            <a:srgbClr val="CCFFCC"/>
          </a:solidFill>
          <a:ln w="9525">
            <a:solidFill>
              <a:schemeClr val="tx1"/>
            </a:solidFill>
            <a:miter lim="800000"/>
            <a:headEnd/>
            <a:tailEnd/>
          </a:ln>
        </p:spPr>
        <p:txBody>
          <a:bodyPr anchor="ctr"/>
          <a:lstStyle/>
          <a:p>
            <a:pPr algn="ctr"/>
            <a:r>
              <a:rPr lang="ja-JP" altLang="en-US" sz="1800"/>
              <a:t>子クラスごとに</a:t>
            </a:r>
          </a:p>
          <a:p>
            <a:pPr algn="ctr"/>
            <a:r>
              <a:rPr lang="ja-JP" altLang="en-US" sz="1800"/>
              <a:t>処理の実装を行う</a:t>
            </a:r>
          </a:p>
        </p:txBody>
      </p:sp>
    </p:spTree>
    <p:extLst>
      <p:ext uri="{BB962C8B-B14F-4D97-AF65-F5344CB8AC3E}">
        <p14:creationId xmlns:p14="http://schemas.microsoft.com/office/powerpoint/2010/main" val="29013870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Template Method</a:t>
            </a:r>
            <a:r>
              <a:rPr kumimoji="1" lang="ja-JP" altLang="en-US" dirty="0" smtClean="0"/>
              <a:t>の形成</a:t>
            </a:r>
            <a:endParaRPr kumimoji="1" lang="ja-JP" altLang="en-US" dirty="0"/>
          </a:p>
        </p:txBody>
      </p:sp>
      <p:sp>
        <p:nvSpPr>
          <p:cNvPr id="3" name="コンテンツ プレースホルダー 2"/>
          <p:cNvSpPr>
            <a:spLocks noGrp="1"/>
          </p:cNvSpPr>
          <p:nvPr>
            <p:ph idx="1"/>
          </p:nvPr>
        </p:nvSpPr>
        <p:spPr/>
        <p:txBody>
          <a:bodyPr/>
          <a:lstStyle/>
          <a:p>
            <a:r>
              <a:rPr lang="en-US" altLang="ja-JP" dirty="0"/>
              <a:t>Template </a:t>
            </a:r>
            <a:r>
              <a:rPr lang="en-US" altLang="ja-JP" dirty="0" smtClean="0"/>
              <a:t>Method</a:t>
            </a:r>
            <a:r>
              <a:rPr lang="ja-JP" altLang="en-US" dirty="0" smtClean="0"/>
              <a:t>パターン</a:t>
            </a:r>
            <a:r>
              <a:rPr lang="ja-JP" altLang="en-US" dirty="0"/>
              <a:t>に基づく</a:t>
            </a:r>
            <a:r>
              <a:rPr lang="ja-JP" altLang="en-US" dirty="0" smtClean="0"/>
              <a:t>リファクタリングパターン</a:t>
            </a:r>
            <a:endParaRPr lang="en-US" altLang="ja-JP" dirty="0" smtClean="0"/>
          </a:p>
          <a:p>
            <a:endParaRPr kumimoji="1" lang="en-US" altLang="ja-JP" dirty="0"/>
          </a:p>
          <a:p>
            <a:r>
              <a:rPr lang="en-US" altLang="ja-JP" dirty="0" smtClean="0"/>
              <a:t>Template Method</a:t>
            </a:r>
            <a:r>
              <a:rPr lang="ja-JP" altLang="en-US" dirty="0" smtClean="0"/>
              <a:t>の形成を</a:t>
            </a:r>
            <a:r>
              <a:rPr lang="ja-JP" altLang="en-US" dirty="0"/>
              <a:t>，</a:t>
            </a:r>
            <a:r>
              <a:rPr lang="en-US" altLang="ja-JP" dirty="0"/>
              <a:t>Fowler</a:t>
            </a:r>
            <a:r>
              <a:rPr lang="ja-JP" altLang="en-US" dirty="0"/>
              <a:t>の書籍</a:t>
            </a:r>
            <a:r>
              <a:rPr lang="en-US" altLang="ja-JP" dirty="0" smtClean="0"/>
              <a:t>[2]</a:t>
            </a:r>
            <a:r>
              <a:rPr lang="ja-JP" altLang="en-US" dirty="0" err="1"/>
              <a:t>で紹</a:t>
            </a:r>
            <a:r>
              <a:rPr lang="ja-JP" altLang="en-US" dirty="0"/>
              <a:t>介されている例を用いて説明する．</a:t>
            </a:r>
          </a:p>
          <a:p>
            <a:endParaRPr kumimoji="1" lang="ja-JP" altLang="en-US" dirty="0"/>
          </a:p>
        </p:txBody>
      </p:sp>
      <p:sp>
        <p:nvSpPr>
          <p:cNvPr id="4" name="スライド番号プレースホルダー 3"/>
          <p:cNvSpPr>
            <a:spLocks noGrp="1"/>
          </p:cNvSpPr>
          <p:nvPr>
            <p:ph type="sldNum" sz="quarter" idx="12"/>
          </p:nvPr>
        </p:nvSpPr>
        <p:spPr/>
        <p:txBody>
          <a:bodyPr/>
          <a:lstStyle/>
          <a:p>
            <a:fld id="{63177B97-C38E-6B49-9829-0ADB86AF5D52}" type="slidenum">
              <a:rPr lang="ja-JP" altLang="en-US" smtClean="0"/>
              <a:pPr/>
              <a:t>5</a:t>
            </a:fld>
            <a:endParaRPr lang="ja-JP" altLang="en-US"/>
          </a:p>
        </p:txBody>
      </p:sp>
      <p:sp>
        <p:nvSpPr>
          <p:cNvPr id="5" name="テキスト ボックス 4"/>
          <p:cNvSpPr txBox="1"/>
          <p:nvPr/>
        </p:nvSpPr>
        <p:spPr>
          <a:xfrm>
            <a:off x="1022667" y="5628153"/>
            <a:ext cx="6994287" cy="646331"/>
          </a:xfrm>
          <a:prstGeom prst="rect">
            <a:avLst/>
          </a:prstGeom>
          <a:noFill/>
        </p:spPr>
        <p:txBody>
          <a:bodyPr wrap="none" rtlCol="0">
            <a:spAutoFit/>
          </a:bodyPr>
          <a:lstStyle/>
          <a:p>
            <a:r>
              <a:rPr kumimoji="1" lang="en-US" altLang="ja-JP" dirty="0" smtClean="0">
                <a:solidFill>
                  <a:schemeClr val="bg2">
                    <a:lumMod val="75000"/>
                  </a:schemeClr>
                </a:solidFill>
              </a:rPr>
              <a:t>[2]</a:t>
            </a:r>
            <a:r>
              <a:rPr lang="en-US" altLang="ja-JP" dirty="0" smtClean="0">
                <a:solidFill>
                  <a:schemeClr val="bg2">
                    <a:lumMod val="75000"/>
                  </a:schemeClr>
                </a:solidFill>
              </a:rPr>
              <a:t> M. Fowler. </a:t>
            </a:r>
            <a:r>
              <a:rPr lang="en-US" altLang="ja-JP" i="1" dirty="0" smtClean="0">
                <a:solidFill>
                  <a:schemeClr val="bg2">
                    <a:lumMod val="75000"/>
                  </a:schemeClr>
                </a:solidFill>
              </a:rPr>
              <a:t>Refactoring: Improving the Design of Existing Code. </a:t>
            </a:r>
          </a:p>
          <a:p>
            <a:r>
              <a:rPr lang="en-US" altLang="ja-JP" i="1" dirty="0" smtClean="0">
                <a:solidFill>
                  <a:schemeClr val="bg2">
                    <a:lumMod val="75000"/>
                  </a:schemeClr>
                </a:solidFill>
              </a:rPr>
              <a:t>           Addison Wesley, 1999</a:t>
            </a:r>
            <a:r>
              <a:rPr lang="en-US" altLang="ja-JP" dirty="0" smtClean="0">
                <a:solidFill>
                  <a:schemeClr val="bg2">
                    <a:lumMod val="75000"/>
                  </a:schemeClr>
                </a:solidFill>
              </a:rPr>
              <a:t>.</a:t>
            </a:r>
            <a:endParaRPr kumimoji="1" lang="ja-JP" altLang="en-US" dirty="0">
              <a:solidFill>
                <a:schemeClr val="bg2">
                  <a:lumMod val="75000"/>
                </a:schemeClr>
              </a:solidFill>
            </a:endParaRPr>
          </a:p>
        </p:txBody>
      </p:sp>
    </p:spTree>
    <p:extLst>
      <p:ext uri="{BB962C8B-B14F-4D97-AF65-F5344CB8AC3E}">
        <p14:creationId xmlns:p14="http://schemas.microsoft.com/office/powerpoint/2010/main" val="266688131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8" name="AutoShape 17"/>
          <p:cNvCxnSpPr>
            <a:cxnSpLocks noChangeShapeType="1"/>
            <a:endCxn id="5" idx="2"/>
          </p:cNvCxnSpPr>
          <p:nvPr/>
        </p:nvCxnSpPr>
        <p:spPr bwMode="auto">
          <a:xfrm>
            <a:off x="6261100" y="4725924"/>
            <a:ext cx="540941" cy="355598"/>
          </a:xfrm>
          <a:prstGeom prst="straightConnector1">
            <a:avLst/>
          </a:prstGeom>
          <a:noFill/>
          <a:ln w="63500">
            <a:solidFill>
              <a:schemeClr val="tx1"/>
            </a:solidFill>
            <a:prstDash val="sysDot"/>
            <a:round/>
            <a:headEnd/>
            <a:tailEnd/>
          </a:ln>
          <a:effectLst/>
        </p:spPr>
      </p:cxnSp>
      <p:cxnSp>
        <p:nvCxnSpPr>
          <p:cNvPr id="17" name="AutoShape 16"/>
          <p:cNvCxnSpPr>
            <a:cxnSpLocks noChangeShapeType="1"/>
            <a:endCxn id="16" idx="2"/>
          </p:cNvCxnSpPr>
          <p:nvPr/>
        </p:nvCxnSpPr>
        <p:spPr bwMode="auto">
          <a:xfrm flipH="1">
            <a:off x="2105820" y="4654486"/>
            <a:ext cx="627856" cy="427036"/>
          </a:xfrm>
          <a:prstGeom prst="straightConnector1">
            <a:avLst/>
          </a:prstGeom>
          <a:noFill/>
          <a:ln w="63500">
            <a:solidFill>
              <a:schemeClr val="tx1"/>
            </a:solidFill>
            <a:prstDash val="sysDot"/>
            <a:round/>
            <a:headEnd/>
            <a:tailEnd/>
          </a:ln>
          <a:effectLst/>
        </p:spPr>
      </p:cxnSp>
      <p:sp>
        <p:nvSpPr>
          <p:cNvPr id="2" name="タイトル 1"/>
          <p:cNvSpPr>
            <a:spLocks noGrp="1"/>
          </p:cNvSpPr>
          <p:nvPr>
            <p:ph type="title"/>
          </p:nvPr>
        </p:nvSpPr>
        <p:spPr/>
        <p:txBody>
          <a:bodyPr/>
          <a:lstStyle/>
          <a:p>
            <a:r>
              <a:rPr kumimoji="1" lang="en-US" altLang="ja-JP" dirty="0" smtClean="0"/>
              <a:t>Template Method</a:t>
            </a:r>
            <a:r>
              <a:rPr kumimoji="1" lang="ja-JP" altLang="en-US" dirty="0" smtClean="0"/>
              <a:t>の形成の例</a:t>
            </a:r>
            <a:endParaRPr kumimoji="1" lang="ja-JP" altLang="en-US" dirty="0"/>
          </a:p>
        </p:txBody>
      </p:sp>
      <p:sp>
        <p:nvSpPr>
          <p:cNvPr id="4" name="スライド番号プレースホルダ 3"/>
          <p:cNvSpPr>
            <a:spLocks noGrp="1"/>
          </p:cNvSpPr>
          <p:nvPr>
            <p:ph type="sldNum" sz="quarter" idx="12"/>
          </p:nvPr>
        </p:nvSpPr>
        <p:spPr/>
        <p:txBody>
          <a:bodyPr/>
          <a:lstStyle/>
          <a:p>
            <a:fld id="{63177B97-C38E-6B49-9829-0ADB86AF5D52}" type="slidenum">
              <a:rPr lang="ja-JP" altLang="en-US" smtClean="0"/>
              <a:pPr/>
              <a:t>6</a:t>
            </a:fld>
            <a:endParaRPr lang="ja-JP" altLang="en-US"/>
          </a:p>
        </p:txBody>
      </p:sp>
      <p:sp>
        <p:nvSpPr>
          <p:cNvPr id="5" name="AutoShape 4"/>
          <p:cNvSpPr>
            <a:spLocks noChangeArrowheads="1"/>
          </p:cNvSpPr>
          <p:nvPr/>
        </p:nvSpPr>
        <p:spPr bwMode="auto">
          <a:xfrm flipV="1">
            <a:off x="4460081" y="5081522"/>
            <a:ext cx="4683919" cy="1157287"/>
          </a:xfrm>
          <a:prstGeom prst="foldedCorner">
            <a:avLst>
              <a:gd name="adj" fmla="val 12500"/>
            </a:avLst>
          </a:prstGeom>
          <a:solidFill>
            <a:srgbClr val="FFFFCC"/>
          </a:solidFill>
          <a:ln w="9525">
            <a:solidFill>
              <a:schemeClr val="tx1"/>
            </a:solidFill>
            <a:round/>
            <a:headEnd/>
            <a:tailEnd/>
          </a:ln>
          <a:effectLst/>
        </p:spPr>
        <p:txBody>
          <a:bodyPr rot="10800000" wrap="none" anchor="b"/>
          <a:lstStyle/>
          <a:p>
            <a:r>
              <a:rPr lang="en-US" altLang="ja-JP" sz="1800" dirty="0">
                <a:latin typeface="Consolas" pitchFamily="49" charset="0"/>
                <a:cs typeface="Consolas" pitchFamily="49" charset="0"/>
              </a:rPr>
              <a:t>…</a:t>
            </a:r>
          </a:p>
          <a:p>
            <a:r>
              <a:rPr lang="en-US" altLang="ja-JP" sz="1800" dirty="0">
                <a:latin typeface="Consolas" pitchFamily="49" charset="0"/>
                <a:cs typeface="Consolas" pitchFamily="49" charset="0"/>
              </a:rPr>
              <a:t>double base = _units*_rate*0.5;</a:t>
            </a:r>
          </a:p>
          <a:p>
            <a:r>
              <a:rPr lang="en-US" altLang="ja-JP" sz="1800" dirty="0">
                <a:latin typeface="Consolas" pitchFamily="49" charset="0"/>
                <a:cs typeface="Consolas" pitchFamily="49" charset="0"/>
              </a:rPr>
              <a:t>double tax = base*</a:t>
            </a:r>
            <a:r>
              <a:rPr lang="en-US" altLang="ja-JP" sz="1800" dirty="0" err="1">
                <a:latin typeface="Consolas" pitchFamily="49" charset="0"/>
                <a:cs typeface="Consolas" pitchFamily="49" charset="0"/>
              </a:rPr>
              <a:t>Site.TAX_RATE</a:t>
            </a:r>
            <a:r>
              <a:rPr lang="en-US" altLang="ja-JP" sz="1800" dirty="0">
                <a:latin typeface="Consolas" pitchFamily="49" charset="0"/>
                <a:cs typeface="Consolas" pitchFamily="49" charset="0"/>
              </a:rPr>
              <a:t>*0.2;</a:t>
            </a:r>
          </a:p>
          <a:p>
            <a:r>
              <a:rPr lang="en-US" altLang="ja-JP" sz="1800" dirty="0">
                <a:latin typeface="Consolas" pitchFamily="49" charset="0"/>
                <a:cs typeface="Consolas" pitchFamily="49" charset="0"/>
              </a:rPr>
              <a:t>return base + tax;</a:t>
            </a:r>
          </a:p>
        </p:txBody>
      </p:sp>
      <p:sp>
        <p:nvSpPr>
          <p:cNvPr id="6" name="Rectangle 5"/>
          <p:cNvSpPr>
            <a:spLocks noChangeArrowheads="1"/>
          </p:cNvSpPr>
          <p:nvPr/>
        </p:nvSpPr>
        <p:spPr bwMode="auto">
          <a:xfrm>
            <a:off x="3273425" y="1552511"/>
            <a:ext cx="2378075" cy="936625"/>
          </a:xfrm>
          <a:prstGeom prst="rect">
            <a:avLst/>
          </a:prstGeom>
          <a:solidFill>
            <a:schemeClr val="bg1"/>
          </a:solidFill>
          <a:ln w="9525">
            <a:solidFill>
              <a:schemeClr val="tx1"/>
            </a:solidFill>
            <a:miter lim="800000"/>
            <a:headEnd/>
            <a:tailEnd/>
          </a:ln>
          <a:effectLst/>
        </p:spPr>
        <p:txBody>
          <a:bodyPr wrap="none" anchor="ctr"/>
          <a:lstStyle/>
          <a:p>
            <a:pPr algn="ctr"/>
            <a:r>
              <a:rPr lang="en-US" altLang="ja-JP"/>
              <a:t>Site</a:t>
            </a:r>
          </a:p>
        </p:txBody>
      </p:sp>
      <p:sp>
        <p:nvSpPr>
          <p:cNvPr id="7" name="Rectangle 6"/>
          <p:cNvSpPr>
            <a:spLocks noChangeArrowheads="1"/>
          </p:cNvSpPr>
          <p:nvPr/>
        </p:nvSpPr>
        <p:spPr bwMode="auto">
          <a:xfrm>
            <a:off x="1471613" y="3713099"/>
            <a:ext cx="2524125" cy="484187"/>
          </a:xfrm>
          <a:prstGeom prst="rect">
            <a:avLst/>
          </a:prstGeom>
          <a:solidFill>
            <a:schemeClr val="bg1"/>
          </a:solidFill>
          <a:ln w="9525">
            <a:solidFill>
              <a:schemeClr val="tx1"/>
            </a:solidFill>
            <a:miter lim="800000"/>
            <a:headEnd/>
            <a:tailEnd/>
          </a:ln>
          <a:effectLst/>
        </p:spPr>
        <p:txBody>
          <a:bodyPr wrap="none" anchor="ctr"/>
          <a:lstStyle/>
          <a:p>
            <a:pPr algn="ctr"/>
            <a:r>
              <a:rPr lang="en-US" altLang="ja-JP"/>
              <a:t>ResidentialSite</a:t>
            </a:r>
          </a:p>
        </p:txBody>
      </p:sp>
      <p:sp>
        <p:nvSpPr>
          <p:cNvPr id="8" name="Rectangle 7"/>
          <p:cNvSpPr>
            <a:spLocks noChangeArrowheads="1"/>
          </p:cNvSpPr>
          <p:nvPr/>
        </p:nvSpPr>
        <p:spPr bwMode="auto">
          <a:xfrm>
            <a:off x="1471613" y="4194111"/>
            <a:ext cx="2524125" cy="95250"/>
          </a:xfrm>
          <a:prstGeom prst="rect">
            <a:avLst/>
          </a:prstGeom>
          <a:solidFill>
            <a:schemeClr val="bg1"/>
          </a:solidFill>
          <a:ln w="9525">
            <a:solidFill>
              <a:schemeClr val="tx1"/>
            </a:solidFill>
            <a:miter lim="800000"/>
            <a:headEnd/>
            <a:tailEnd/>
          </a:ln>
          <a:effectLst/>
        </p:spPr>
        <p:txBody>
          <a:bodyPr wrap="none" anchor="ctr"/>
          <a:lstStyle/>
          <a:p>
            <a:pPr algn="ctr"/>
            <a:endParaRPr lang="ja-JP" altLang="ja-JP" sz="2000"/>
          </a:p>
        </p:txBody>
      </p:sp>
      <p:sp>
        <p:nvSpPr>
          <p:cNvPr id="9" name="Rectangle 8"/>
          <p:cNvSpPr>
            <a:spLocks noChangeArrowheads="1"/>
          </p:cNvSpPr>
          <p:nvPr/>
        </p:nvSpPr>
        <p:spPr bwMode="auto">
          <a:xfrm>
            <a:off x="1471613" y="4289361"/>
            <a:ext cx="2524125" cy="484188"/>
          </a:xfrm>
          <a:prstGeom prst="rect">
            <a:avLst/>
          </a:prstGeom>
          <a:solidFill>
            <a:schemeClr val="bg1"/>
          </a:solidFill>
          <a:ln w="9525">
            <a:solidFill>
              <a:schemeClr val="tx1"/>
            </a:solidFill>
            <a:miter lim="800000"/>
            <a:headEnd/>
            <a:tailEnd/>
          </a:ln>
          <a:effectLst/>
        </p:spPr>
        <p:txBody>
          <a:bodyPr wrap="none" anchor="ctr"/>
          <a:lstStyle/>
          <a:p>
            <a:r>
              <a:rPr lang="en-US" altLang="ja-JP" sz="2000"/>
              <a:t>getBillableAmount()</a:t>
            </a:r>
          </a:p>
        </p:txBody>
      </p:sp>
      <p:sp>
        <p:nvSpPr>
          <p:cNvPr id="10" name="Rectangle 9"/>
          <p:cNvSpPr>
            <a:spLocks noChangeArrowheads="1"/>
          </p:cNvSpPr>
          <p:nvPr/>
        </p:nvSpPr>
        <p:spPr bwMode="auto">
          <a:xfrm>
            <a:off x="4997450" y="3713099"/>
            <a:ext cx="2527300" cy="504825"/>
          </a:xfrm>
          <a:prstGeom prst="rect">
            <a:avLst/>
          </a:prstGeom>
          <a:solidFill>
            <a:schemeClr val="bg1"/>
          </a:solidFill>
          <a:ln w="9525">
            <a:solidFill>
              <a:schemeClr val="tx1"/>
            </a:solidFill>
            <a:miter lim="800000"/>
            <a:headEnd/>
            <a:tailEnd/>
          </a:ln>
          <a:effectLst/>
        </p:spPr>
        <p:txBody>
          <a:bodyPr wrap="none" anchor="ctr"/>
          <a:lstStyle/>
          <a:p>
            <a:pPr algn="ctr"/>
            <a:r>
              <a:rPr lang="en-US" altLang="ja-JP"/>
              <a:t>LifelineSite</a:t>
            </a:r>
          </a:p>
        </p:txBody>
      </p:sp>
      <p:sp>
        <p:nvSpPr>
          <p:cNvPr id="11" name="Rectangle 10"/>
          <p:cNvSpPr>
            <a:spLocks noChangeArrowheads="1"/>
          </p:cNvSpPr>
          <p:nvPr/>
        </p:nvSpPr>
        <p:spPr bwMode="auto">
          <a:xfrm>
            <a:off x="4997450" y="4217924"/>
            <a:ext cx="2527300" cy="71437"/>
          </a:xfrm>
          <a:prstGeom prst="rect">
            <a:avLst/>
          </a:prstGeom>
          <a:solidFill>
            <a:schemeClr val="bg1"/>
          </a:solidFill>
          <a:ln w="9525">
            <a:solidFill>
              <a:schemeClr val="tx1"/>
            </a:solidFill>
            <a:miter lim="800000"/>
            <a:headEnd/>
            <a:tailEnd/>
          </a:ln>
          <a:effectLst/>
        </p:spPr>
        <p:txBody>
          <a:bodyPr wrap="none" anchor="ctr"/>
          <a:lstStyle/>
          <a:p>
            <a:pPr algn="ctr"/>
            <a:endParaRPr lang="ja-JP" altLang="ja-JP" sz="2000"/>
          </a:p>
        </p:txBody>
      </p:sp>
      <p:sp>
        <p:nvSpPr>
          <p:cNvPr id="12" name="Rectangle 11"/>
          <p:cNvSpPr>
            <a:spLocks noChangeArrowheads="1"/>
          </p:cNvSpPr>
          <p:nvPr/>
        </p:nvSpPr>
        <p:spPr bwMode="auto">
          <a:xfrm>
            <a:off x="4997450" y="4289361"/>
            <a:ext cx="2527300" cy="503238"/>
          </a:xfrm>
          <a:prstGeom prst="rect">
            <a:avLst/>
          </a:prstGeom>
          <a:solidFill>
            <a:schemeClr val="bg1"/>
          </a:solidFill>
          <a:ln w="9525">
            <a:solidFill>
              <a:schemeClr val="tx1"/>
            </a:solidFill>
            <a:miter lim="800000"/>
            <a:headEnd/>
            <a:tailEnd/>
          </a:ln>
          <a:effectLst/>
        </p:spPr>
        <p:txBody>
          <a:bodyPr wrap="none" anchor="ctr"/>
          <a:lstStyle/>
          <a:p>
            <a:r>
              <a:rPr lang="en-US" altLang="ja-JP" sz="2000"/>
              <a:t>getBillableAmount()</a:t>
            </a:r>
          </a:p>
        </p:txBody>
      </p:sp>
      <p:cxnSp>
        <p:nvCxnSpPr>
          <p:cNvPr id="13" name="AutoShape 12"/>
          <p:cNvCxnSpPr>
            <a:cxnSpLocks noChangeShapeType="1"/>
            <a:stCxn id="10" idx="0"/>
            <a:endCxn id="6" idx="2"/>
          </p:cNvCxnSpPr>
          <p:nvPr/>
        </p:nvCxnSpPr>
        <p:spPr bwMode="auto">
          <a:xfrm rot="5400000" flipH="1">
            <a:off x="4749800" y="2201799"/>
            <a:ext cx="1223963" cy="1798637"/>
          </a:xfrm>
          <a:prstGeom prst="bentConnector3">
            <a:avLst>
              <a:gd name="adj1" fmla="val 49935"/>
            </a:avLst>
          </a:prstGeom>
          <a:noFill/>
          <a:ln w="9525">
            <a:solidFill>
              <a:schemeClr val="tx1"/>
            </a:solidFill>
            <a:miter lim="800000"/>
            <a:headEnd/>
            <a:tailEnd type="triangle" w="med" len="med"/>
          </a:ln>
          <a:effectLst/>
        </p:spPr>
      </p:cxnSp>
      <p:cxnSp>
        <p:nvCxnSpPr>
          <p:cNvPr id="14" name="AutoShape 13"/>
          <p:cNvCxnSpPr>
            <a:cxnSpLocks noChangeShapeType="1"/>
            <a:stCxn id="7" idx="0"/>
            <a:endCxn id="6" idx="2"/>
          </p:cNvCxnSpPr>
          <p:nvPr/>
        </p:nvCxnSpPr>
        <p:spPr bwMode="auto">
          <a:xfrm rot="16200000">
            <a:off x="2986087" y="2236724"/>
            <a:ext cx="1223963" cy="1728788"/>
          </a:xfrm>
          <a:prstGeom prst="bentConnector3">
            <a:avLst>
              <a:gd name="adj1" fmla="val 49935"/>
            </a:avLst>
          </a:prstGeom>
          <a:noFill/>
          <a:ln w="9525">
            <a:solidFill>
              <a:schemeClr val="tx1"/>
            </a:solidFill>
            <a:miter lim="800000"/>
            <a:headEnd/>
            <a:tailEnd type="triangle" w="med" len="med"/>
          </a:ln>
          <a:effectLst/>
        </p:spPr>
      </p:cxnSp>
      <p:sp>
        <p:nvSpPr>
          <p:cNvPr id="15" name="AutoShape 14"/>
          <p:cNvSpPr>
            <a:spLocks noChangeArrowheads="1"/>
          </p:cNvSpPr>
          <p:nvPr/>
        </p:nvSpPr>
        <p:spPr bwMode="auto">
          <a:xfrm>
            <a:off x="4170363" y="2489136"/>
            <a:ext cx="579437" cy="290513"/>
          </a:xfrm>
          <a:prstGeom prst="triangle">
            <a:avLst>
              <a:gd name="adj" fmla="val 50000"/>
            </a:avLst>
          </a:prstGeom>
          <a:solidFill>
            <a:schemeClr val="bg1"/>
          </a:solidFill>
          <a:ln w="9525">
            <a:solidFill>
              <a:schemeClr val="tx1"/>
            </a:solidFill>
            <a:miter lim="800000"/>
            <a:headEnd/>
            <a:tailEnd/>
          </a:ln>
          <a:effectLst/>
        </p:spPr>
        <p:txBody>
          <a:bodyPr wrap="none" anchor="ctr"/>
          <a:lstStyle/>
          <a:p>
            <a:endParaRPr lang="ja-JP" altLang="en-US"/>
          </a:p>
        </p:txBody>
      </p:sp>
      <p:sp>
        <p:nvSpPr>
          <p:cNvPr id="16" name="AutoShape 15"/>
          <p:cNvSpPr>
            <a:spLocks noChangeArrowheads="1"/>
          </p:cNvSpPr>
          <p:nvPr/>
        </p:nvSpPr>
        <p:spPr bwMode="auto">
          <a:xfrm flipV="1">
            <a:off x="1" y="5081522"/>
            <a:ext cx="4211638" cy="1157287"/>
          </a:xfrm>
          <a:prstGeom prst="foldedCorner">
            <a:avLst>
              <a:gd name="adj" fmla="val 12500"/>
            </a:avLst>
          </a:prstGeom>
          <a:solidFill>
            <a:srgbClr val="FFFFCC"/>
          </a:solidFill>
          <a:ln w="9525">
            <a:solidFill>
              <a:schemeClr val="tx1"/>
            </a:solidFill>
            <a:round/>
            <a:headEnd/>
            <a:tailEnd/>
          </a:ln>
          <a:effectLst/>
        </p:spPr>
        <p:txBody>
          <a:bodyPr rot="10800000" wrap="none" anchor="b"/>
          <a:lstStyle/>
          <a:p>
            <a:r>
              <a:rPr lang="en-US" altLang="ja-JP" sz="1800" dirty="0">
                <a:latin typeface="Consolas" pitchFamily="49" charset="0"/>
                <a:cs typeface="Consolas" pitchFamily="49" charset="0"/>
              </a:rPr>
              <a:t>…</a:t>
            </a:r>
          </a:p>
          <a:p>
            <a:r>
              <a:rPr lang="en-US" altLang="ja-JP" sz="1800" dirty="0">
                <a:latin typeface="Consolas" pitchFamily="49" charset="0"/>
                <a:cs typeface="Consolas" pitchFamily="49" charset="0"/>
              </a:rPr>
              <a:t>double base = _units*_rate;</a:t>
            </a:r>
          </a:p>
          <a:p>
            <a:r>
              <a:rPr lang="en-US" altLang="ja-JP" sz="1800" dirty="0">
                <a:latin typeface="Consolas" pitchFamily="49" charset="0"/>
                <a:cs typeface="Consolas" pitchFamily="49" charset="0"/>
              </a:rPr>
              <a:t>double tax = base*</a:t>
            </a:r>
            <a:r>
              <a:rPr lang="en-US" altLang="ja-JP" sz="1800" dirty="0" err="1">
                <a:latin typeface="Consolas" pitchFamily="49" charset="0"/>
                <a:cs typeface="Consolas" pitchFamily="49" charset="0"/>
              </a:rPr>
              <a:t>Site.TAX_RATE</a:t>
            </a:r>
            <a:r>
              <a:rPr lang="en-US" altLang="ja-JP" sz="1800" dirty="0">
                <a:latin typeface="Consolas" pitchFamily="49" charset="0"/>
                <a:cs typeface="Consolas" pitchFamily="49" charset="0"/>
              </a:rPr>
              <a:t>;</a:t>
            </a:r>
          </a:p>
          <a:p>
            <a:r>
              <a:rPr lang="en-US" altLang="ja-JP" sz="1800" dirty="0">
                <a:latin typeface="Consolas" pitchFamily="49" charset="0"/>
                <a:cs typeface="Consolas" pitchFamily="49" charset="0"/>
              </a:rPr>
              <a:t>return base + tax;</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z="4000" dirty="0"/>
              <a:t>Template </a:t>
            </a:r>
            <a:r>
              <a:rPr lang="en-US" altLang="ja-JP" sz="4000" dirty="0" smtClean="0"/>
              <a:t>Method</a:t>
            </a:r>
            <a:r>
              <a:rPr lang="ja-JP" altLang="en-US" sz="4000" dirty="0"/>
              <a:t>の</a:t>
            </a:r>
            <a:r>
              <a:rPr lang="ja-JP" altLang="en-US" sz="4000" dirty="0" smtClean="0"/>
              <a:t>形成の例</a:t>
            </a:r>
            <a:r>
              <a:rPr lang="en-US" altLang="ja-JP" sz="4000" dirty="0" smtClean="0"/>
              <a:t/>
            </a:r>
            <a:br>
              <a:rPr lang="en-US" altLang="ja-JP" sz="4000" dirty="0" smtClean="0"/>
            </a:br>
            <a:r>
              <a:rPr lang="ja-JP" altLang="en-US" sz="4000" dirty="0" smtClean="0"/>
              <a:t>手順</a:t>
            </a:r>
            <a:r>
              <a:rPr lang="en-US" altLang="ja-JP" sz="4000" dirty="0" smtClean="0"/>
              <a:t>1: </a:t>
            </a:r>
            <a:r>
              <a:rPr lang="ja-JP" altLang="en-US" sz="4000" dirty="0" smtClean="0"/>
              <a:t>固有の処理を求める</a:t>
            </a:r>
            <a:endParaRPr kumimoji="1" lang="ja-JP" altLang="en-US" sz="4000" dirty="0"/>
          </a:p>
        </p:txBody>
      </p:sp>
      <p:sp>
        <p:nvSpPr>
          <p:cNvPr id="4" name="スライド番号プレースホルダ 3"/>
          <p:cNvSpPr>
            <a:spLocks noGrp="1"/>
          </p:cNvSpPr>
          <p:nvPr>
            <p:ph type="sldNum" sz="quarter" idx="12"/>
          </p:nvPr>
        </p:nvSpPr>
        <p:spPr/>
        <p:txBody>
          <a:bodyPr/>
          <a:lstStyle/>
          <a:p>
            <a:fld id="{63177B97-C38E-6B49-9829-0ADB86AF5D52}" type="slidenum">
              <a:rPr lang="ja-JP" altLang="en-US" smtClean="0"/>
              <a:pPr/>
              <a:t>7</a:t>
            </a:fld>
            <a:endParaRPr lang="ja-JP" altLang="en-US"/>
          </a:p>
        </p:txBody>
      </p:sp>
      <p:sp>
        <p:nvSpPr>
          <p:cNvPr id="5" name="AutoShape 4"/>
          <p:cNvSpPr>
            <a:spLocks noChangeArrowheads="1"/>
          </p:cNvSpPr>
          <p:nvPr/>
        </p:nvSpPr>
        <p:spPr bwMode="auto">
          <a:xfrm flipV="1">
            <a:off x="4460082" y="5082018"/>
            <a:ext cx="4683918" cy="1157287"/>
          </a:xfrm>
          <a:prstGeom prst="foldedCorner">
            <a:avLst>
              <a:gd name="adj" fmla="val 12500"/>
            </a:avLst>
          </a:prstGeom>
          <a:solidFill>
            <a:srgbClr val="FFFFCC"/>
          </a:solidFill>
          <a:ln w="9525">
            <a:solidFill>
              <a:schemeClr val="tx1"/>
            </a:solidFill>
            <a:round/>
            <a:headEnd/>
            <a:tailEnd/>
          </a:ln>
          <a:effectLst/>
        </p:spPr>
        <p:txBody>
          <a:bodyPr rot="10800000" wrap="none" anchor="b"/>
          <a:lstStyle/>
          <a:p>
            <a:r>
              <a:rPr lang="en-US" altLang="ja-JP" sz="1800" dirty="0"/>
              <a:t>…</a:t>
            </a:r>
          </a:p>
          <a:p>
            <a:r>
              <a:rPr lang="en-US" altLang="ja-JP" sz="1800" dirty="0">
                <a:latin typeface="Consolas" pitchFamily="49" charset="0"/>
                <a:cs typeface="Consolas" pitchFamily="49" charset="0"/>
              </a:rPr>
              <a:t>double base </a:t>
            </a:r>
            <a:r>
              <a:rPr lang="en-US" altLang="ja-JP" sz="1800" dirty="0" smtClean="0">
                <a:latin typeface="Consolas" pitchFamily="49" charset="0"/>
                <a:cs typeface="Consolas" pitchFamily="49" charset="0"/>
              </a:rPr>
              <a:t>= </a:t>
            </a:r>
            <a:r>
              <a:rPr lang="en-US" altLang="ja-JP" sz="1800" dirty="0" smtClean="0">
                <a:solidFill>
                  <a:srgbClr val="FF0000"/>
                </a:solidFill>
                <a:latin typeface="Consolas" pitchFamily="49" charset="0"/>
                <a:cs typeface="Consolas" pitchFamily="49" charset="0"/>
              </a:rPr>
              <a:t>_units*_rate*0.5</a:t>
            </a:r>
            <a:r>
              <a:rPr lang="en-US" altLang="ja-JP" sz="1800" dirty="0" smtClean="0">
                <a:latin typeface="Consolas" pitchFamily="49" charset="0"/>
                <a:cs typeface="Consolas" pitchFamily="49" charset="0"/>
              </a:rPr>
              <a:t>;</a:t>
            </a:r>
            <a:endParaRPr lang="en-US" altLang="ja-JP" sz="1800" dirty="0">
              <a:latin typeface="Consolas" pitchFamily="49" charset="0"/>
              <a:cs typeface="Consolas" pitchFamily="49" charset="0"/>
            </a:endParaRPr>
          </a:p>
          <a:p>
            <a:r>
              <a:rPr lang="en-US" altLang="ja-JP" sz="1800" dirty="0">
                <a:latin typeface="Consolas" pitchFamily="49" charset="0"/>
                <a:cs typeface="Consolas" pitchFamily="49" charset="0"/>
              </a:rPr>
              <a:t>double tax = </a:t>
            </a:r>
            <a:r>
              <a:rPr lang="en-US" altLang="ja-JP" sz="1800" dirty="0" smtClean="0">
                <a:solidFill>
                  <a:srgbClr val="FF0000"/>
                </a:solidFill>
                <a:latin typeface="Consolas" pitchFamily="49" charset="0"/>
                <a:cs typeface="Consolas" pitchFamily="49" charset="0"/>
              </a:rPr>
              <a:t>base*</a:t>
            </a:r>
            <a:r>
              <a:rPr lang="en-US" altLang="ja-JP" sz="1800" dirty="0" err="1" smtClean="0">
                <a:solidFill>
                  <a:srgbClr val="FF0000"/>
                </a:solidFill>
                <a:latin typeface="Consolas" pitchFamily="49" charset="0"/>
                <a:cs typeface="Consolas" pitchFamily="49" charset="0"/>
              </a:rPr>
              <a:t>Site.TAX_RATE</a:t>
            </a:r>
            <a:r>
              <a:rPr lang="en-US" altLang="ja-JP" sz="1800" dirty="0" smtClean="0">
                <a:solidFill>
                  <a:srgbClr val="FF0000"/>
                </a:solidFill>
                <a:latin typeface="Consolas" pitchFamily="49" charset="0"/>
                <a:cs typeface="Consolas" pitchFamily="49" charset="0"/>
              </a:rPr>
              <a:t>*0.2</a:t>
            </a:r>
            <a:r>
              <a:rPr lang="en-US" altLang="ja-JP" sz="1800" dirty="0">
                <a:latin typeface="Consolas" pitchFamily="49" charset="0"/>
                <a:cs typeface="Consolas" pitchFamily="49" charset="0"/>
              </a:rPr>
              <a:t>;</a:t>
            </a:r>
          </a:p>
          <a:p>
            <a:r>
              <a:rPr lang="en-US" altLang="ja-JP" sz="1800" dirty="0">
                <a:latin typeface="Consolas" pitchFamily="49" charset="0"/>
                <a:cs typeface="Consolas" pitchFamily="49" charset="0"/>
              </a:rPr>
              <a:t>return base + tax;</a:t>
            </a:r>
          </a:p>
        </p:txBody>
      </p:sp>
      <p:sp>
        <p:nvSpPr>
          <p:cNvPr id="6" name="Rectangle 5"/>
          <p:cNvSpPr>
            <a:spLocks noChangeArrowheads="1"/>
          </p:cNvSpPr>
          <p:nvPr/>
        </p:nvSpPr>
        <p:spPr bwMode="auto">
          <a:xfrm>
            <a:off x="3273425" y="1553007"/>
            <a:ext cx="2378075" cy="936625"/>
          </a:xfrm>
          <a:prstGeom prst="rect">
            <a:avLst/>
          </a:prstGeom>
          <a:solidFill>
            <a:schemeClr val="bg1"/>
          </a:solidFill>
          <a:ln w="9525">
            <a:solidFill>
              <a:schemeClr val="tx1"/>
            </a:solidFill>
            <a:miter lim="800000"/>
            <a:headEnd/>
            <a:tailEnd/>
          </a:ln>
          <a:effectLst/>
        </p:spPr>
        <p:txBody>
          <a:bodyPr wrap="none" anchor="ctr"/>
          <a:lstStyle/>
          <a:p>
            <a:pPr algn="ctr"/>
            <a:r>
              <a:rPr lang="en-US" altLang="ja-JP"/>
              <a:t>Site</a:t>
            </a:r>
          </a:p>
        </p:txBody>
      </p:sp>
      <p:sp>
        <p:nvSpPr>
          <p:cNvPr id="7" name="Rectangle 6"/>
          <p:cNvSpPr>
            <a:spLocks noChangeArrowheads="1"/>
          </p:cNvSpPr>
          <p:nvPr/>
        </p:nvSpPr>
        <p:spPr bwMode="auto">
          <a:xfrm>
            <a:off x="1471613" y="3713595"/>
            <a:ext cx="2524125" cy="484187"/>
          </a:xfrm>
          <a:prstGeom prst="rect">
            <a:avLst/>
          </a:prstGeom>
          <a:solidFill>
            <a:schemeClr val="bg1"/>
          </a:solidFill>
          <a:ln w="9525">
            <a:solidFill>
              <a:schemeClr val="tx1"/>
            </a:solidFill>
            <a:miter lim="800000"/>
            <a:headEnd/>
            <a:tailEnd/>
          </a:ln>
          <a:effectLst/>
        </p:spPr>
        <p:txBody>
          <a:bodyPr wrap="none" anchor="ctr"/>
          <a:lstStyle/>
          <a:p>
            <a:pPr algn="ctr"/>
            <a:r>
              <a:rPr lang="en-US" altLang="ja-JP"/>
              <a:t>ResidentialSite</a:t>
            </a:r>
          </a:p>
        </p:txBody>
      </p:sp>
      <p:sp>
        <p:nvSpPr>
          <p:cNvPr id="8" name="Rectangle 7"/>
          <p:cNvSpPr>
            <a:spLocks noChangeArrowheads="1"/>
          </p:cNvSpPr>
          <p:nvPr/>
        </p:nvSpPr>
        <p:spPr bwMode="auto">
          <a:xfrm>
            <a:off x="1471613" y="4194607"/>
            <a:ext cx="2524125" cy="95250"/>
          </a:xfrm>
          <a:prstGeom prst="rect">
            <a:avLst/>
          </a:prstGeom>
          <a:solidFill>
            <a:schemeClr val="bg1"/>
          </a:solidFill>
          <a:ln w="9525">
            <a:solidFill>
              <a:schemeClr val="tx1"/>
            </a:solidFill>
            <a:miter lim="800000"/>
            <a:headEnd/>
            <a:tailEnd/>
          </a:ln>
          <a:effectLst/>
        </p:spPr>
        <p:txBody>
          <a:bodyPr wrap="none" anchor="ctr"/>
          <a:lstStyle/>
          <a:p>
            <a:pPr algn="ctr"/>
            <a:endParaRPr lang="ja-JP" altLang="ja-JP" sz="2000"/>
          </a:p>
        </p:txBody>
      </p:sp>
      <p:sp>
        <p:nvSpPr>
          <p:cNvPr id="9" name="Rectangle 8"/>
          <p:cNvSpPr>
            <a:spLocks noChangeArrowheads="1"/>
          </p:cNvSpPr>
          <p:nvPr/>
        </p:nvSpPr>
        <p:spPr bwMode="auto">
          <a:xfrm>
            <a:off x="1471613" y="4289857"/>
            <a:ext cx="2524125" cy="484188"/>
          </a:xfrm>
          <a:prstGeom prst="rect">
            <a:avLst/>
          </a:prstGeom>
          <a:solidFill>
            <a:schemeClr val="bg1"/>
          </a:solidFill>
          <a:ln w="9525">
            <a:solidFill>
              <a:schemeClr val="tx1"/>
            </a:solidFill>
            <a:miter lim="800000"/>
            <a:headEnd/>
            <a:tailEnd/>
          </a:ln>
          <a:effectLst/>
        </p:spPr>
        <p:txBody>
          <a:bodyPr wrap="none" anchor="ctr"/>
          <a:lstStyle/>
          <a:p>
            <a:r>
              <a:rPr lang="en-US" altLang="ja-JP" sz="2000"/>
              <a:t>getBillableAmount()</a:t>
            </a:r>
          </a:p>
        </p:txBody>
      </p:sp>
      <p:sp>
        <p:nvSpPr>
          <p:cNvPr id="10" name="Rectangle 9"/>
          <p:cNvSpPr>
            <a:spLocks noChangeArrowheads="1"/>
          </p:cNvSpPr>
          <p:nvPr/>
        </p:nvSpPr>
        <p:spPr bwMode="auto">
          <a:xfrm>
            <a:off x="4997450" y="3713595"/>
            <a:ext cx="2527300" cy="504825"/>
          </a:xfrm>
          <a:prstGeom prst="rect">
            <a:avLst/>
          </a:prstGeom>
          <a:solidFill>
            <a:schemeClr val="bg1"/>
          </a:solidFill>
          <a:ln w="9525">
            <a:solidFill>
              <a:schemeClr val="tx1"/>
            </a:solidFill>
            <a:miter lim="800000"/>
            <a:headEnd/>
            <a:tailEnd/>
          </a:ln>
          <a:effectLst/>
        </p:spPr>
        <p:txBody>
          <a:bodyPr wrap="none" anchor="ctr"/>
          <a:lstStyle/>
          <a:p>
            <a:pPr algn="ctr"/>
            <a:r>
              <a:rPr lang="en-US" altLang="ja-JP"/>
              <a:t>LifelineSite</a:t>
            </a:r>
          </a:p>
        </p:txBody>
      </p:sp>
      <p:sp>
        <p:nvSpPr>
          <p:cNvPr id="11" name="Rectangle 10"/>
          <p:cNvSpPr>
            <a:spLocks noChangeArrowheads="1"/>
          </p:cNvSpPr>
          <p:nvPr/>
        </p:nvSpPr>
        <p:spPr bwMode="auto">
          <a:xfrm>
            <a:off x="4997450" y="4218420"/>
            <a:ext cx="2527300" cy="71437"/>
          </a:xfrm>
          <a:prstGeom prst="rect">
            <a:avLst/>
          </a:prstGeom>
          <a:solidFill>
            <a:schemeClr val="bg1"/>
          </a:solidFill>
          <a:ln w="9525">
            <a:solidFill>
              <a:schemeClr val="tx1"/>
            </a:solidFill>
            <a:miter lim="800000"/>
            <a:headEnd/>
            <a:tailEnd/>
          </a:ln>
          <a:effectLst/>
        </p:spPr>
        <p:txBody>
          <a:bodyPr wrap="none" anchor="ctr"/>
          <a:lstStyle/>
          <a:p>
            <a:pPr algn="ctr"/>
            <a:endParaRPr lang="ja-JP" altLang="ja-JP" sz="2000"/>
          </a:p>
        </p:txBody>
      </p:sp>
      <p:sp>
        <p:nvSpPr>
          <p:cNvPr id="12" name="Rectangle 11"/>
          <p:cNvSpPr>
            <a:spLocks noChangeArrowheads="1"/>
          </p:cNvSpPr>
          <p:nvPr/>
        </p:nvSpPr>
        <p:spPr bwMode="auto">
          <a:xfrm>
            <a:off x="4997450" y="4289857"/>
            <a:ext cx="2527300" cy="503238"/>
          </a:xfrm>
          <a:prstGeom prst="rect">
            <a:avLst/>
          </a:prstGeom>
          <a:solidFill>
            <a:schemeClr val="bg1"/>
          </a:solidFill>
          <a:ln w="9525">
            <a:solidFill>
              <a:schemeClr val="tx1"/>
            </a:solidFill>
            <a:miter lim="800000"/>
            <a:headEnd/>
            <a:tailEnd/>
          </a:ln>
          <a:effectLst/>
        </p:spPr>
        <p:txBody>
          <a:bodyPr wrap="none" anchor="ctr"/>
          <a:lstStyle/>
          <a:p>
            <a:r>
              <a:rPr lang="en-US" altLang="ja-JP" sz="2000"/>
              <a:t>getBillableAmount()</a:t>
            </a:r>
          </a:p>
        </p:txBody>
      </p:sp>
      <p:cxnSp>
        <p:nvCxnSpPr>
          <p:cNvPr id="13" name="AutoShape 12"/>
          <p:cNvCxnSpPr>
            <a:cxnSpLocks noChangeShapeType="1"/>
            <a:stCxn id="10" idx="0"/>
            <a:endCxn id="6" idx="2"/>
          </p:cNvCxnSpPr>
          <p:nvPr/>
        </p:nvCxnSpPr>
        <p:spPr bwMode="auto">
          <a:xfrm rot="5400000" flipH="1">
            <a:off x="4749800" y="2202295"/>
            <a:ext cx="1223963" cy="1798637"/>
          </a:xfrm>
          <a:prstGeom prst="bentConnector3">
            <a:avLst>
              <a:gd name="adj1" fmla="val 49935"/>
            </a:avLst>
          </a:prstGeom>
          <a:noFill/>
          <a:ln w="9525">
            <a:solidFill>
              <a:schemeClr val="tx1"/>
            </a:solidFill>
            <a:miter lim="800000"/>
            <a:headEnd/>
            <a:tailEnd type="triangle" w="med" len="med"/>
          </a:ln>
          <a:effectLst/>
        </p:spPr>
      </p:cxnSp>
      <p:cxnSp>
        <p:nvCxnSpPr>
          <p:cNvPr id="14" name="AutoShape 13"/>
          <p:cNvCxnSpPr>
            <a:cxnSpLocks noChangeShapeType="1"/>
            <a:stCxn id="7" idx="0"/>
            <a:endCxn id="6" idx="2"/>
          </p:cNvCxnSpPr>
          <p:nvPr/>
        </p:nvCxnSpPr>
        <p:spPr bwMode="auto">
          <a:xfrm rot="16200000">
            <a:off x="2986087" y="2237220"/>
            <a:ext cx="1223963" cy="1728788"/>
          </a:xfrm>
          <a:prstGeom prst="bentConnector3">
            <a:avLst>
              <a:gd name="adj1" fmla="val 49935"/>
            </a:avLst>
          </a:prstGeom>
          <a:noFill/>
          <a:ln w="9525">
            <a:solidFill>
              <a:schemeClr val="tx1"/>
            </a:solidFill>
            <a:miter lim="800000"/>
            <a:headEnd/>
            <a:tailEnd type="triangle" w="med" len="med"/>
          </a:ln>
          <a:effectLst/>
        </p:spPr>
      </p:cxnSp>
      <p:sp>
        <p:nvSpPr>
          <p:cNvPr id="15" name="AutoShape 14"/>
          <p:cNvSpPr>
            <a:spLocks noChangeArrowheads="1"/>
          </p:cNvSpPr>
          <p:nvPr/>
        </p:nvSpPr>
        <p:spPr bwMode="auto">
          <a:xfrm>
            <a:off x="4170363" y="2489632"/>
            <a:ext cx="579437" cy="290513"/>
          </a:xfrm>
          <a:prstGeom prst="triangle">
            <a:avLst>
              <a:gd name="adj" fmla="val 50000"/>
            </a:avLst>
          </a:prstGeom>
          <a:solidFill>
            <a:schemeClr val="bg1"/>
          </a:solidFill>
          <a:ln w="9525">
            <a:solidFill>
              <a:schemeClr val="tx1"/>
            </a:solidFill>
            <a:miter lim="800000"/>
            <a:headEnd/>
            <a:tailEnd/>
          </a:ln>
          <a:effectLst/>
        </p:spPr>
        <p:txBody>
          <a:bodyPr wrap="none" anchor="ctr"/>
          <a:lstStyle/>
          <a:p>
            <a:endParaRPr lang="ja-JP" altLang="en-US"/>
          </a:p>
        </p:txBody>
      </p:sp>
      <p:sp>
        <p:nvSpPr>
          <p:cNvPr id="16" name="AutoShape 15"/>
          <p:cNvSpPr>
            <a:spLocks noChangeArrowheads="1"/>
          </p:cNvSpPr>
          <p:nvPr/>
        </p:nvSpPr>
        <p:spPr bwMode="auto">
          <a:xfrm flipV="1">
            <a:off x="1" y="5082019"/>
            <a:ext cx="4211638" cy="1157287"/>
          </a:xfrm>
          <a:prstGeom prst="foldedCorner">
            <a:avLst>
              <a:gd name="adj" fmla="val 12500"/>
            </a:avLst>
          </a:prstGeom>
          <a:solidFill>
            <a:srgbClr val="FFFFCC"/>
          </a:solidFill>
          <a:ln w="9525">
            <a:solidFill>
              <a:schemeClr val="tx1"/>
            </a:solidFill>
            <a:round/>
            <a:headEnd/>
            <a:tailEnd/>
          </a:ln>
          <a:effectLst/>
        </p:spPr>
        <p:txBody>
          <a:bodyPr rot="10800000" wrap="none" anchor="b"/>
          <a:lstStyle/>
          <a:p>
            <a:r>
              <a:rPr lang="en-US" altLang="ja-JP" sz="1800" dirty="0"/>
              <a:t>…</a:t>
            </a:r>
          </a:p>
          <a:p>
            <a:r>
              <a:rPr lang="en-US" altLang="ja-JP" sz="1800" dirty="0">
                <a:latin typeface="Consolas" pitchFamily="49" charset="0"/>
                <a:cs typeface="Consolas" pitchFamily="49" charset="0"/>
              </a:rPr>
              <a:t>double base = </a:t>
            </a:r>
            <a:r>
              <a:rPr lang="en-US" altLang="ja-JP" sz="1800" dirty="0">
                <a:solidFill>
                  <a:srgbClr val="FF0000"/>
                </a:solidFill>
                <a:latin typeface="Consolas" pitchFamily="49" charset="0"/>
                <a:cs typeface="Consolas" pitchFamily="49" charset="0"/>
              </a:rPr>
              <a:t>_units*_rate</a:t>
            </a:r>
            <a:r>
              <a:rPr lang="en-US" altLang="ja-JP" sz="1800" dirty="0">
                <a:latin typeface="Consolas" pitchFamily="49" charset="0"/>
                <a:cs typeface="Consolas" pitchFamily="49" charset="0"/>
              </a:rPr>
              <a:t>;</a:t>
            </a:r>
          </a:p>
          <a:p>
            <a:r>
              <a:rPr lang="en-US" altLang="ja-JP" sz="1800" dirty="0">
                <a:latin typeface="Consolas" pitchFamily="49" charset="0"/>
                <a:cs typeface="Consolas" pitchFamily="49" charset="0"/>
              </a:rPr>
              <a:t>double tax = </a:t>
            </a:r>
            <a:r>
              <a:rPr lang="en-US" altLang="ja-JP" sz="1800" dirty="0">
                <a:solidFill>
                  <a:srgbClr val="FF0000"/>
                </a:solidFill>
                <a:latin typeface="Consolas" pitchFamily="49" charset="0"/>
                <a:cs typeface="Consolas" pitchFamily="49" charset="0"/>
              </a:rPr>
              <a:t>base*</a:t>
            </a:r>
            <a:r>
              <a:rPr lang="en-US" altLang="ja-JP" sz="1800" dirty="0" err="1">
                <a:solidFill>
                  <a:srgbClr val="FF0000"/>
                </a:solidFill>
                <a:latin typeface="Consolas" pitchFamily="49" charset="0"/>
                <a:cs typeface="Consolas" pitchFamily="49" charset="0"/>
              </a:rPr>
              <a:t>Site.TAX_RATE</a:t>
            </a:r>
            <a:r>
              <a:rPr lang="en-US" altLang="ja-JP" sz="1800" dirty="0">
                <a:latin typeface="Consolas" pitchFamily="49" charset="0"/>
                <a:cs typeface="Consolas" pitchFamily="49" charset="0"/>
              </a:rPr>
              <a:t>;</a:t>
            </a:r>
          </a:p>
          <a:p>
            <a:r>
              <a:rPr lang="en-US" altLang="ja-JP" sz="1800" dirty="0">
                <a:latin typeface="Consolas" pitchFamily="49" charset="0"/>
                <a:cs typeface="Consolas" pitchFamily="49" charset="0"/>
              </a:rPr>
              <a:t>return base + tax;</a:t>
            </a:r>
          </a:p>
        </p:txBody>
      </p:sp>
      <p:cxnSp>
        <p:nvCxnSpPr>
          <p:cNvPr id="17" name="AutoShape 16"/>
          <p:cNvCxnSpPr>
            <a:cxnSpLocks noChangeShapeType="1"/>
            <a:endCxn id="16" idx="2"/>
          </p:cNvCxnSpPr>
          <p:nvPr/>
        </p:nvCxnSpPr>
        <p:spPr bwMode="auto">
          <a:xfrm flipH="1">
            <a:off x="2105820" y="4654982"/>
            <a:ext cx="627856" cy="427037"/>
          </a:xfrm>
          <a:prstGeom prst="straightConnector1">
            <a:avLst/>
          </a:prstGeom>
          <a:noFill/>
          <a:ln w="63500">
            <a:solidFill>
              <a:schemeClr val="tx1"/>
            </a:solidFill>
            <a:prstDash val="sysDot"/>
            <a:round/>
            <a:headEnd/>
            <a:tailEnd/>
          </a:ln>
          <a:effectLst/>
        </p:spPr>
      </p:cxnSp>
      <p:cxnSp>
        <p:nvCxnSpPr>
          <p:cNvPr id="18" name="AutoShape 17"/>
          <p:cNvCxnSpPr>
            <a:cxnSpLocks noChangeShapeType="1"/>
            <a:endCxn id="5" idx="2"/>
          </p:cNvCxnSpPr>
          <p:nvPr/>
        </p:nvCxnSpPr>
        <p:spPr bwMode="auto">
          <a:xfrm>
            <a:off x="6261100" y="4726420"/>
            <a:ext cx="540941" cy="355598"/>
          </a:xfrm>
          <a:prstGeom prst="straightConnector1">
            <a:avLst/>
          </a:prstGeom>
          <a:noFill/>
          <a:ln w="63500">
            <a:solidFill>
              <a:schemeClr val="tx1"/>
            </a:solidFill>
            <a:prstDash val="sysDot"/>
            <a:round/>
            <a:headEnd/>
            <a:tailEnd/>
          </a:ln>
          <a:effectLst/>
        </p:spPr>
      </p:cxnSp>
      <p:sp>
        <p:nvSpPr>
          <p:cNvPr id="23" name="四角形吹き出し 22"/>
          <p:cNvSpPr/>
          <p:nvPr/>
        </p:nvSpPr>
        <p:spPr>
          <a:xfrm>
            <a:off x="2891357" y="3907487"/>
            <a:ext cx="3142211" cy="885608"/>
          </a:xfrm>
          <a:prstGeom prst="wedgeRectCallout">
            <a:avLst>
              <a:gd name="adj1" fmla="val 62884"/>
              <a:gd name="adj2" fmla="val 120423"/>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4" name="四角形吹き出し 23"/>
          <p:cNvSpPr/>
          <p:nvPr/>
        </p:nvSpPr>
        <p:spPr>
          <a:xfrm>
            <a:off x="2891357" y="3907487"/>
            <a:ext cx="3142211" cy="885608"/>
          </a:xfrm>
          <a:prstGeom prst="wedgeRectCallout">
            <a:avLst>
              <a:gd name="adj1" fmla="val -41299"/>
              <a:gd name="adj2" fmla="val 113467"/>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ja-JP" altLang="en-US" sz="2000" b="1" dirty="0" smtClean="0">
                <a:solidFill>
                  <a:schemeClr val="tx1"/>
                </a:solidFill>
              </a:rPr>
              <a:t>差分を見つける</a:t>
            </a:r>
            <a:endParaRPr kumimoji="1" lang="ja-JP" altLang="en-US" sz="2000" b="1" dirty="0">
              <a:solidFill>
                <a:schemeClr val="tx1"/>
              </a:solidFill>
            </a:endParaRPr>
          </a:p>
        </p:txBody>
      </p:sp>
      <p:sp>
        <p:nvSpPr>
          <p:cNvPr id="3" name="角丸四角形 2"/>
          <p:cNvSpPr/>
          <p:nvPr/>
        </p:nvSpPr>
        <p:spPr>
          <a:xfrm>
            <a:off x="300789" y="1708484"/>
            <a:ext cx="2432887" cy="139313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solidFill>
                  <a:schemeClr val="tx1"/>
                </a:solidFill>
              </a:rPr>
              <a:t>差分から固有の処理を求める</a:t>
            </a:r>
            <a:endParaRPr kumimoji="1" lang="ja-JP" altLang="en-US" sz="2400" dirty="0">
              <a:solidFill>
                <a:schemeClr val="tx1"/>
              </a:solidFill>
            </a:endParaRPr>
          </a:p>
        </p:txBody>
      </p:sp>
      <p:grpSp>
        <p:nvGrpSpPr>
          <p:cNvPr id="29" name="グループ化 28"/>
          <p:cNvGrpSpPr/>
          <p:nvPr/>
        </p:nvGrpSpPr>
        <p:grpSpPr>
          <a:xfrm>
            <a:off x="2105820" y="4254138"/>
            <a:ext cx="2227096" cy="1214045"/>
            <a:chOff x="2105820" y="4254138"/>
            <a:chExt cx="2227096" cy="1214045"/>
          </a:xfrm>
        </p:grpSpPr>
        <p:grpSp>
          <p:nvGrpSpPr>
            <p:cNvPr id="26" name="グループ化 25"/>
            <p:cNvGrpSpPr/>
            <p:nvPr/>
          </p:nvGrpSpPr>
          <p:grpSpPr>
            <a:xfrm>
              <a:off x="2105820" y="4254138"/>
              <a:ext cx="2227096" cy="1011522"/>
              <a:chOff x="1768642" y="4248296"/>
              <a:chExt cx="2227096" cy="1011522"/>
            </a:xfrm>
          </p:grpSpPr>
          <p:sp>
            <p:nvSpPr>
              <p:cNvPr id="21" name="角丸四角形吹き出し 20"/>
              <p:cNvSpPr/>
              <p:nvPr/>
            </p:nvSpPr>
            <p:spPr>
              <a:xfrm>
                <a:off x="1768642" y="4248296"/>
                <a:ext cx="2227096" cy="1005680"/>
              </a:xfrm>
              <a:prstGeom prst="wedgeRoundRectCallout">
                <a:avLst>
                  <a:gd name="adj1" fmla="val 57501"/>
                  <a:gd name="adj2" fmla="val 75660"/>
                  <a:gd name="adj3" fmla="val 16667"/>
                </a:avLst>
              </a:prstGeom>
              <a:solidFill>
                <a:srgbClr val="EDEA58"/>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a:solidFill>
                      <a:schemeClr val="tx1"/>
                    </a:solidFill>
                  </a:rPr>
                  <a:t>固有</a:t>
                </a:r>
                <a:r>
                  <a:rPr lang="ja-JP" altLang="en-US" sz="2400" b="1" dirty="0" smtClean="0">
                    <a:solidFill>
                      <a:schemeClr val="tx1"/>
                    </a:solidFill>
                  </a:rPr>
                  <a:t>の</a:t>
                </a:r>
                <a:r>
                  <a:rPr lang="ja-JP" altLang="en-US" sz="2400" b="1" dirty="0">
                    <a:solidFill>
                      <a:schemeClr val="tx1"/>
                    </a:solidFill>
                  </a:rPr>
                  <a:t>処理</a:t>
                </a:r>
                <a:endParaRPr kumimoji="1" lang="ja-JP" altLang="en-US" sz="2400" b="1" dirty="0">
                  <a:solidFill>
                    <a:schemeClr val="tx1"/>
                  </a:solidFill>
                </a:endParaRPr>
              </a:p>
            </p:txBody>
          </p:sp>
          <p:sp>
            <p:nvSpPr>
              <p:cNvPr id="25" name="角丸四角形吹き出し 24"/>
              <p:cNvSpPr/>
              <p:nvPr/>
            </p:nvSpPr>
            <p:spPr>
              <a:xfrm>
                <a:off x="1768642" y="4254138"/>
                <a:ext cx="2227096" cy="1005680"/>
              </a:xfrm>
              <a:prstGeom prst="wedgeRoundRectCallout">
                <a:avLst>
                  <a:gd name="adj1" fmla="val 59121"/>
                  <a:gd name="adj2" fmla="val 106765"/>
                  <a:gd name="adj3" fmla="val 16667"/>
                </a:avLst>
              </a:prstGeom>
              <a:solidFill>
                <a:srgbClr val="EDEA58"/>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a:solidFill>
                      <a:schemeClr val="tx1"/>
                    </a:solidFill>
                  </a:rPr>
                  <a:t>固有</a:t>
                </a:r>
                <a:r>
                  <a:rPr lang="ja-JP" altLang="en-US" sz="2400" b="1" dirty="0" smtClean="0">
                    <a:solidFill>
                      <a:schemeClr val="tx1"/>
                    </a:solidFill>
                  </a:rPr>
                  <a:t>の</a:t>
                </a:r>
                <a:r>
                  <a:rPr lang="ja-JP" altLang="en-US" sz="2400" b="1" dirty="0">
                    <a:solidFill>
                      <a:schemeClr val="tx1"/>
                    </a:solidFill>
                  </a:rPr>
                  <a:t>処理</a:t>
                </a:r>
                <a:endParaRPr kumimoji="1" lang="ja-JP" altLang="en-US" sz="2400" b="1" dirty="0">
                  <a:solidFill>
                    <a:schemeClr val="tx1"/>
                  </a:solidFill>
                </a:endParaRPr>
              </a:p>
            </p:txBody>
          </p:sp>
        </p:grpSp>
        <p:sp>
          <p:nvSpPr>
            <p:cNvPr id="27" name="正方形/長方形 26"/>
            <p:cNvSpPr/>
            <p:nvPr/>
          </p:nvSpPr>
          <p:spPr>
            <a:xfrm>
              <a:off x="3774197" y="5106084"/>
              <a:ext cx="272131" cy="326002"/>
            </a:xfrm>
            <a:prstGeom prst="rect">
              <a:avLst/>
            </a:prstGeom>
            <a:solidFill>
              <a:srgbClr val="EDEA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正方形/長方形 27"/>
            <p:cNvSpPr/>
            <p:nvPr/>
          </p:nvSpPr>
          <p:spPr>
            <a:xfrm>
              <a:off x="3898230" y="5348169"/>
              <a:ext cx="209509" cy="120014"/>
            </a:xfrm>
            <a:prstGeom prst="rect">
              <a:avLst/>
            </a:prstGeom>
            <a:solidFill>
              <a:srgbClr val="EDEA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5" name="AutoShape 10"/>
          <p:cNvCxnSpPr>
            <a:cxnSpLocks noChangeShapeType="1"/>
          </p:cNvCxnSpPr>
          <p:nvPr/>
        </p:nvCxnSpPr>
        <p:spPr bwMode="auto">
          <a:xfrm rot="5400000" flipH="1">
            <a:off x="4929980" y="2022113"/>
            <a:ext cx="863600" cy="1798637"/>
          </a:xfrm>
          <a:prstGeom prst="bentConnector3">
            <a:avLst>
              <a:gd name="adj1" fmla="val 50000"/>
            </a:avLst>
          </a:prstGeom>
          <a:noFill/>
          <a:ln w="9525">
            <a:solidFill>
              <a:schemeClr val="tx1"/>
            </a:solidFill>
            <a:miter lim="800000"/>
            <a:headEnd/>
            <a:tailEnd type="triangle" w="med" len="med"/>
          </a:ln>
          <a:effectLst/>
        </p:spPr>
      </p:cxnSp>
      <p:cxnSp>
        <p:nvCxnSpPr>
          <p:cNvPr id="36" name="AutoShape 11"/>
          <p:cNvCxnSpPr>
            <a:cxnSpLocks noChangeShapeType="1"/>
          </p:cNvCxnSpPr>
          <p:nvPr/>
        </p:nvCxnSpPr>
        <p:spPr bwMode="auto">
          <a:xfrm rot="16200000">
            <a:off x="3166267" y="2057038"/>
            <a:ext cx="863600" cy="1728788"/>
          </a:xfrm>
          <a:prstGeom prst="bentConnector3">
            <a:avLst>
              <a:gd name="adj1" fmla="val 50000"/>
            </a:avLst>
          </a:prstGeom>
          <a:noFill/>
          <a:ln w="9525">
            <a:solidFill>
              <a:schemeClr val="tx1"/>
            </a:solidFill>
            <a:miter lim="800000"/>
            <a:headEnd/>
            <a:tailEnd type="triangle" w="med" len="med"/>
          </a:ln>
          <a:effectLst/>
        </p:spPr>
      </p:cxnSp>
      <p:sp>
        <p:nvSpPr>
          <p:cNvPr id="2" name="タイトル 1"/>
          <p:cNvSpPr>
            <a:spLocks noGrp="1"/>
          </p:cNvSpPr>
          <p:nvPr>
            <p:ph type="title"/>
          </p:nvPr>
        </p:nvSpPr>
        <p:spPr/>
        <p:txBody>
          <a:bodyPr/>
          <a:lstStyle/>
          <a:p>
            <a:r>
              <a:rPr lang="en-US" altLang="ja-JP" sz="4000" dirty="0"/>
              <a:t>Template </a:t>
            </a:r>
            <a:r>
              <a:rPr lang="en-US" altLang="ja-JP" sz="4000" dirty="0" smtClean="0"/>
              <a:t>Method</a:t>
            </a:r>
            <a:r>
              <a:rPr lang="ja-JP" altLang="en-US" sz="4000" dirty="0" smtClean="0"/>
              <a:t>の形成の例</a:t>
            </a:r>
            <a:r>
              <a:rPr lang="en-US" altLang="ja-JP" sz="4000" dirty="0" smtClean="0"/>
              <a:t/>
            </a:r>
            <a:br>
              <a:rPr lang="en-US" altLang="ja-JP" sz="4000" dirty="0" smtClean="0"/>
            </a:br>
            <a:r>
              <a:rPr lang="ja-JP" altLang="en-US" sz="4000" dirty="0" smtClean="0"/>
              <a:t>手順</a:t>
            </a:r>
            <a:r>
              <a:rPr lang="en-US" altLang="ja-JP" sz="4000" dirty="0" smtClean="0"/>
              <a:t>2: </a:t>
            </a:r>
            <a:r>
              <a:rPr lang="ja-JP" altLang="en-US" sz="4000" dirty="0"/>
              <a:t>固有</a:t>
            </a:r>
            <a:r>
              <a:rPr lang="ja-JP" altLang="en-US" sz="4000" dirty="0" smtClean="0"/>
              <a:t>の</a:t>
            </a:r>
            <a:r>
              <a:rPr lang="ja-JP" altLang="en-US" sz="4000" dirty="0"/>
              <a:t>処理</a:t>
            </a:r>
            <a:r>
              <a:rPr lang="ja-JP" altLang="en-US" sz="4000" dirty="0" smtClean="0"/>
              <a:t>を取り除く</a:t>
            </a:r>
            <a:endParaRPr kumimoji="1" lang="ja-JP" altLang="en-US" sz="4000" dirty="0"/>
          </a:p>
        </p:txBody>
      </p:sp>
      <p:sp>
        <p:nvSpPr>
          <p:cNvPr id="4" name="スライド番号プレースホルダ 3"/>
          <p:cNvSpPr>
            <a:spLocks noGrp="1"/>
          </p:cNvSpPr>
          <p:nvPr>
            <p:ph type="sldNum" sz="quarter" idx="12"/>
          </p:nvPr>
        </p:nvSpPr>
        <p:spPr/>
        <p:txBody>
          <a:bodyPr/>
          <a:lstStyle/>
          <a:p>
            <a:fld id="{63177B97-C38E-6B49-9829-0ADB86AF5D52}" type="slidenum">
              <a:rPr lang="ja-JP" altLang="en-US" smtClean="0"/>
              <a:pPr/>
              <a:t>8</a:t>
            </a:fld>
            <a:endParaRPr lang="ja-JP" altLang="en-US"/>
          </a:p>
        </p:txBody>
      </p:sp>
      <p:sp>
        <p:nvSpPr>
          <p:cNvPr id="5" name="AutoShape 4"/>
          <p:cNvSpPr>
            <a:spLocks noChangeArrowheads="1"/>
          </p:cNvSpPr>
          <p:nvPr/>
        </p:nvSpPr>
        <p:spPr bwMode="auto">
          <a:xfrm flipV="1">
            <a:off x="4584700" y="5082020"/>
            <a:ext cx="4341813" cy="1157287"/>
          </a:xfrm>
          <a:prstGeom prst="foldedCorner">
            <a:avLst>
              <a:gd name="adj" fmla="val 12500"/>
            </a:avLst>
          </a:prstGeom>
          <a:solidFill>
            <a:srgbClr val="FFFFCC"/>
          </a:solidFill>
          <a:ln w="9525">
            <a:solidFill>
              <a:schemeClr val="tx1"/>
            </a:solidFill>
            <a:round/>
            <a:headEnd/>
            <a:tailEnd/>
          </a:ln>
          <a:effectLst/>
        </p:spPr>
        <p:txBody>
          <a:bodyPr rot="10800000" wrap="none" anchor="b"/>
          <a:lstStyle/>
          <a:p>
            <a:r>
              <a:rPr lang="en-US" altLang="ja-JP" sz="1800" dirty="0"/>
              <a:t>…</a:t>
            </a:r>
          </a:p>
          <a:p>
            <a:r>
              <a:rPr lang="en-US" altLang="ja-JP" sz="1800" dirty="0">
                <a:latin typeface="Consolas" pitchFamily="49" charset="0"/>
                <a:cs typeface="Consolas" pitchFamily="49" charset="0"/>
              </a:rPr>
              <a:t>double base </a:t>
            </a:r>
            <a:r>
              <a:rPr lang="en-US" altLang="ja-JP" sz="1800" dirty="0" smtClean="0">
                <a:latin typeface="Consolas" pitchFamily="49" charset="0"/>
                <a:cs typeface="Consolas" pitchFamily="49" charset="0"/>
              </a:rPr>
              <a:t>= </a:t>
            </a:r>
            <a:r>
              <a:rPr lang="en-US" altLang="ja-JP" sz="1800" dirty="0" err="1" smtClean="0">
                <a:solidFill>
                  <a:srgbClr val="FF0000"/>
                </a:solidFill>
                <a:latin typeface="Consolas" pitchFamily="49" charset="0"/>
                <a:cs typeface="Consolas" pitchFamily="49" charset="0"/>
              </a:rPr>
              <a:t>getBaseAmount</a:t>
            </a:r>
            <a:r>
              <a:rPr lang="en-US" altLang="ja-JP" sz="1800" dirty="0" smtClean="0">
                <a:solidFill>
                  <a:srgbClr val="FF0000"/>
                </a:solidFill>
                <a:latin typeface="Consolas" pitchFamily="49" charset="0"/>
                <a:cs typeface="Consolas" pitchFamily="49" charset="0"/>
              </a:rPr>
              <a:t>()</a:t>
            </a:r>
            <a:r>
              <a:rPr lang="en-US" altLang="ja-JP" sz="1800" dirty="0" smtClean="0">
                <a:latin typeface="Consolas" pitchFamily="49" charset="0"/>
                <a:cs typeface="Consolas" pitchFamily="49" charset="0"/>
              </a:rPr>
              <a:t>;</a:t>
            </a:r>
            <a:endParaRPr lang="en-US" altLang="ja-JP" sz="1800" dirty="0">
              <a:latin typeface="Consolas" pitchFamily="49" charset="0"/>
              <a:cs typeface="Consolas" pitchFamily="49" charset="0"/>
            </a:endParaRPr>
          </a:p>
          <a:p>
            <a:r>
              <a:rPr lang="en-US" altLang="ja-JP" sz="1800" dirty="0">
                <a:latin typeface="Consolas" pitchFamily="49" charset="0"/>
                <a:cs typeface="Consolas" pitchFamily="49" charset="0"/>
              </a:rPr>
              <a:t>double tax = </a:t>
            </a:r>
            <a:r>
              <a:rPr lang="en-US" altLang="ja-JP" dirty="0" err="1" smtClean="0">
                <a:solidFill>
                  <a:srgbClr val="FF0000"/>
                </a:solidFill>
                <a:latin typeface="Consolas" pitchFamily="49" charset="0"/>
                <a:cs typeface="Consolas" pitchFamily="49" charset="0"/>
              </a:rPr>
              <a:t>getTaxAmount</a:t>
            </a:r>
            <a:r>
              <a:rPr lang="en-US" altLang="ja-JP" dirty="0" smtClean="0">
                <a:solidFill>
                  <a:srgbClr val="FF0000"/>
                </a:solidFill>
                <a:latin typeface="Consolas" pitchFamily="49" charset="0"/>
                <a:cs typeface="Consolas" pitchFamily="49" charset="0"/>
              </a:rPr>
              <a:t>()</a:t>
            </a:r>
            <a:r>
              <a:rPr lang="en-US" altLang="ja-JP" sz="1800" dirty="0" smtClean="0">
                <a:latin typeface="Consolas" pitchFamily="49" charset="0"/>
                <a:cs typeface="Consolas" pitchFamily="49" charset="0"/>
              </a:rPr>
              <a:t>;</a:t>
            </a:r>
            <a:endParaRPr lang="en-US" altLang="ja-JP" sz="1800" dirty="0">
              <a:latin typeface="Consolas" pitchFamily="49" charset="0"/>
              <a:cs typeface="Consolas" pitchFamily="49" charset="0"/>
            </a:endParaRPr>
          </a:p>
          <a:p>
            <a:r>
              <a:rPr lang="en-US" altLang="ja-JP" sz="1800" dirty="0">
                <a:latin typeface="Consolas" pitchFamily="49" charset="0"/>
                <a:cs typeface="Consolas" pitchFamily="49" charset="0"/>
              </a:rPr>
              <a:t>return base + tax;</a:t>
            </a:r>
          </a:p>
        </p:txBody>
      </p:sp>
      <p:sp>
        <p:nvSpPr>
          <p:cNvPr id="6" name="Rectangle 5"/>
          <p:cNvSpPr>
            <a:spLocks noChangeArrowheads="1"/>
          </p:cNvSpPr>
          <p:nvPr/>
        </p:nvSpPr>
        <p:spPr bwMode="auto">
          <a:xfrm>
            <a:off x="3273425" y="1553007"/>
            <a:ext cx="2378075" cy="936625"/>
          </a:xfrm>
          <a:prstGeom prst="rect">
            <a:avLst/>
          </a:prstGeom>
          <a:solidFill>
            <a:schemeClr val="bg1"/>
          </a:solidFill>
          <a:ln w="9525">
            <a:solidFill>
              <a:schemeClr val="tx1"/>
            </a:solidFill>
            <a:miter lim="800000"/>
            <a:headEnd/>
            <a:tailEnd/>
          </a:ln>
          <a:effectLst/>
        </p:spPr>
        <p:txBody>
          <a:bodyPr wrap="none" anchor="ctr"/>
          <a:lstStyle/>
          <a:p>
            <a:pPr algn="ctr"/>
            <a:r>
              <a:rPr lang="en-US" altLang="ja-JP"/>
              <a:t>Site</a:t>
            </a:r>
          </a:p>
        </p:txBody>
      </p:sp>
      <p:sp>
        <p:nvSpPr>
          <p:cNvPr id="7" name="Rectangle 6"/>
          <p:cNvSpPr>
            <a:spLocks noChangeArrowheads="1"/>
          </p:cNvSpPr>
          <p:nvPr/>
        </p:nvSpPr>
        <p:spPr bwMode="auto">
          <a:xfrm>
            <a:off x="1471613" y="3210357"/>
            <a:ext cx="2524125" cy="484187"/>
          </a:xfrm>
          <a:prstGeom prst="rect">
            <a:avLst/>
          </a:prstGeom>
          <a:solidFill>
            <a:schemeClr val="bg1"/>
          </a:solidFill>
          <a:ln w="9525">
            <a:solidFill>
              <a:schemeClr val="tx1"/>
            </a:solidFill>
            <a:miter lim="800000"/>
            <a:headEnd/>
            <a:tailEnd/>
          </a:ln>
          <a:effectLst/>
        </p:spPr>
        <p:txBody>
          <a:bodyPr wrap="none" anchor="ctr"/>
          <a:lstStyle/>
          <a:p>
            <a:pPr algn="ctr"/>
            <a:r>
              <a:rPr lang="en-US" altLang="ja-JP"/>
              <a:t>ResidentialSite</a:t>
            </a:r>
          </a:p>
        </p:txBody>
      </p:sp>
      <p:sp>
        <p:nvSpPr>
          <p:cNvPr id="8" name="Rectangle 7"/>
          <p:cNvSpPr>
            <a:spLocks noChangeArrowheads="1"/>
          </p:cNvSpPr>
          <p:nvPr/>
        </p:nvSpPr>
        <p:spPr bwMode="auto">
          <a:xfrm>
            <a:off x="1471613" y="3691369"/>
            <a:ext cx="2524125" cy="95250"/>
          </a:xfrm>
          <a:prstGeom prst="rect">
            <a:avLst/>
          </a:prstGeom>
          <a:solidFill>
            <a:schemeClr val="bg1"/>
          </a:solidFill>
          <a:ln w="9525">
            <a:solidFill>
              <a:schemeClr val="tx1"/>
            </a:solidFill>
            <a:miter lim="800000"/>
            <a:headEnd/>
            <a:tailEnd/>
          </a:ln>
          <a:effectLst/>
        </p:spPr>
        <p:txBody>
          <a:bodyPr wrap="none" anchor="ctr"/>
          <a:lstStyle/>
          <a:p>
            <a:pPr algn="ctr"/>
            <a:endParaRPr lang="ja-JP" altLang="ja-JP" sz="2000"/>
          </a:p>
        </p:txBody>
      </p:sp>
      <p:sp>
        <p:nvSpPr>
          <p:cNvPr id="9" name="Rectangle 8"/>
          <p:cNvSpPr>
            <a:spLocks noChangeArrowheads="1"/>
          </p:cNvSpPr>
          <p:nvPr/>
        </p:nvSpPr>
        <p:spPr bwMode="auto">
          <a:xfrm>
            <a:off x="1471613" y="3786618"/>
            <a:ext cx="2524125" cy="939801"/>
          </a:xfrm>
          <a:prstGeom prst="rect">
            <a:avLst/>
          </a:prstGeom>
          <a:solidFill>
            <a:schemeClr val="bg1"/>
          </a:solidFill>
          <a:ln w="9525">
            <a:solidFill>
              <a:schemeClr val="tx1"/>
            </a:solidFill>
            <a:miter lim="800000"/>
            <a:headEnd/>
            <a:tailEnd/>
          </a:ln>
          <a:effectLst/>
        </p:spPr>
        <p:txBody>
          <a:bodyPr wrap="none" anchor="ctr"/>
          <a:lstStyle/>
          <a:p>
            <a:r>
              <a:rPr lang="en-US" altLang="ja-JP" sz="2000" dirty="0" err="1"/>
              <a:t>getBillableAmount</a:t>
            </a:r>
            <a:r>
              <a:rPr lang="en-US" altLang="ja-JP" sz="2000" dirty="0" smtClean="0"/>
              <a:t>()</a:t>
            </a:r>
          </a:p>
          <a:p>
            <a:r>
              <a:rPr lang="en-US" altLang="ja-JP" sz="2000" dirty="0" err="1" smtClean="0">
                <a:solidFill>
                  <a:srgbClr val="FF0000"/>
                </a:solidFill>
              </a:rPr>
              <a:t>getBaseAmount</a:t>
            </a:r>
            <a:r>
              <a:rPr lang="en-US" altLang="ja-JP" sz="2000" dirty="0" smtClean="0">
                <a:solidFill>
                  <a:srgbClr val="FF0000"/>
                </a:solidFill>
              </a:rPr>
              <a:t>()</a:t>
            </a:r>
          </a:p>
          <a:p>
            <a:r>
              <a:rPr lang="en-US" altLang="ja-JP" sz="2000" dirty="0" err="1" smtClean="0">
                <a:solidFill>
                  <a:srgbClr val="FF0000"/>
                </a:solidFill>
              </a:rPr>
              <a:t>getTaxAmount</a:t>
            </a:r>
            <a:r>
              <a:rPr lang="en-US" altLang="ja-JP" sz="2000" dirty="0" smtClean="0">
                <a:solidFill>
                  <a:srgbClr val="FF0000"/>
                </a:solidFill>
              </a:rPr>
              <a:t>()</a:t>
            </a:r>
            <a:endParaRPr lang="en-US" altLang="ja-JP" sz="2000" dirty="0">
              <a:solidFill>
                <a:srgbClr val="FF0000"/>
              </a:solidFill>
            </a:endParaRPr>
          </a:p>
        </p:txBody>
      </p:sp>
      <p:sp>
        <p:nvSpPr>
          <p:cNvPr id="10" name="Rectangle 9"/>
          <p:cNvSpPr>
            <a:spLocks noChangeArrowheads="1"/>
          </p:cNvSpPr>
          <p:nvPr/>
        </p:nvSpPr>
        <p:spPr bwMode="auto">
          <a:xfrm>
            <a:off x="4997450" y="3210357"/>
            <a:ext cx="2527300" cy="504825"/>
          </a:xfrm>
          <a:prstGeom prst="rect">
            <a:avLst/>
          </a:prstGeom>
          <a:solidFill>
            <a:schemeClr val="bg1"/>
          </a:solidFill>
          <a:ln w="9525">
            <a:solidFill>
              <a:schemeClr val="tx1"/>
            </a:solidFill>
            <a:miter lim="800000"/>
            <a:headEnd/>
            <a:tailEnd/>
          </a:ln>
          <a:effectLst/>
        </p:spPr>
        <p:txBody>
          <a:bodyPr wrap="none" anchor="ctr"/>
          <a:lstStyle/>
          <a:p>
            <a:pPr algn="ctr"/>
            <a:r>
              <a:rPr lang="en-US" altLang="ja-JP"/>
              <a:t>LifelineSite</a:t>
            </a:r>
          </a:p>
        </p:txBody>
      </p:sp>
      <p:sp>
        <p:nvSpPr>
          <p:cNvPr id="11" name="Rectangle 10"/>
          <p:cNvSpPr>
            <a:spLocks noChangeArrowheads="1"/>
          </p:cNvSpPr>
          <p:nvPr/>
        </p:nvSpPr>
        <p:spPr bwMode="auto">
          <a:xfrm>
            <a:off x="4997450" y="3715182"/>
            <a:ext cx="2527300" cy="71437"/>
          </a:xfrm>
          <a:prstGeom prst="rect">
            <a:avLst/>
          </a:prstGeom>
          <a:solidFill>
            <a:schemeClr val="bg1"/>
          </a:solidFill>
          <a:ln w="9525">
            <a:solidFill>
              <a:schemeClr val="tx1"/>
            </a:solidFill>
            <a:miter lim="800000"/>
            <a:headEnd/>
            <a:tailEnd/>
          </a:ln>
          <a:effectLst/>
        </p:spPr>
        <p:txBody>
          <a:bodyPr wrap="none" anchor="ctr"/>
          <a:lstStyle/>
          <a:p>
            <a:pPr algn="ctr"/>
            <a:endParaRPr lang="ja-JP" altLang="ja-JP" sz="2000"/>
          </a:p>
        </p:txBody>
      </p:sp>
      <p:sp>
        <p:nvSpPr>
          <p:cNvPr id="12" name="Rectangle 11"/>
          <p:cNvSpPr>
            <a:spLocks noChangeArrowheads="1"/>
          </p:cNvSpPr>
          <p:nvPr/>
        </p:nvSpPr>
        <p:spPr bwMode="auto">
          <a:xfrm>
            <a:off x="4997450" y="3786618"/>
            <a:ext cx="2527300" cy="868363"/>
          </a:xfrm>
          <a:prstGeom prst="rect">
            <a:avLst/>
          </a:prstGeom>
          <a:solidFill>
            <a:schemeClr val="bg1"/>
          </a:solidFill>
          <a:ln w="9525">
            <a:solidFill>
              <a:schemeClr val="tx1"/>
            </a:solidFill>
            <a:miter lim="800000"/>
            <a:headEnd/>
            <a:tailEnd/>
          </a:ln>
          <a:effectLst/>
        </p:spPr>
        <p:txBody>
          <a:bodyPr wrap="none" anchor="ctr"/>
          <a:lstStyle/>
          <a:p>
            <a:r>
              <a:rPr lang="en-US" altLang="ja-JP" sz="2000" dirty="0" err="1"/>
              <a:t>getBillableAmount</a:t>
            </a:r>
            <a:r>
              <a:rPr lang="en-US" altLang="ja-JP" sz="2000" dirty="0" smtClean="0"/>
              <a:t>()</a:t>
            </a:r>
          </a:p>
          <a:p>
            <a:r>
              <a:rPr lang="en-US" altLang="ja-JP" sz="2000" dirty="0" err="1" smtClean="0">
                <a:solidFill>
                  <a:srgbClr val="FF0000"/>
                </a:solidFill>
              </a:rPr>
              <a:t>getBaseAmount</a:t>
            </a:r>
            <a:r>
              <a:rPr lang="en-US" altLang="ja-JP" sz="2000" dirty="0" smtClean="0">
                <a:solidFill>
                  <a:srgbClr val="FF0000"/>
                </a:solidFill>
              </a:rPr>
              <a:t>()</a:t>
            </a:r>
          </a:p>
          <a:p>
            <a:r>
              <a:rPr lang="en-US" altLang="ja-JP" sz="2000" dirty="0" err="1" smtClean="0">
                <a:solidFill>
                  <a:srgbClr val="FF0000"/>
                </a:solidFill>
              </a:rPr>
              <a:t>getTaxAmount</a:t>
            </a:r>
            <a:r>
              <a:rPr lang="en-US" altLang="ja-JP" sz="2000" dirty="0" smtClean="0">
                <a:solidFill>
                  <a:srgbClr val="FF0000"/>
                </a:solidFill>
              </a:rPr>
              <a:t>()</a:t>
            </a:r>
            <a:endParaRPr lang="en-US" altLang="ja-JP" sz="2000" dirty="0">
              <a:solidFill>
                <a:srgbClr val="FF0000"/>
              </a:solidFill>
            </a:endParaRPr>
          </a:p>
        </p:txBody>
      </p:sp>
      <p:sp>
        <p:nvSpPr>
          <p:cNvPr id="16" name="AutoShape 15"/>
          <p:cNvSpPr>
            <a:spLocks noChangeArrowheads="1"/>
          </p:cNvSpPr>
          <p:nvPr/>
        </p:nvSpPr>
        <p:spPr bwMode="auto">
          <a:xfrm flipV="1">
            <a:off x="250825" y="5082020"/>
            <a:ext cx="3960813" cy="1157287"/>
          </a:xfrm>
          <a:prstGeom prst="foldedCorner">
            <a:avLst>
              <a:gd name="adj" fmla="val 12500"/>
            </a:avLst>
          </a:prstGeom>
          <a:solidFill>
            <a:srgbClr val="FFFFCC"/>
          </a:solidFill>
          <a:ln w="9525">
            <a:solidFill>
              <a:schemeClr val="tx1"/>
            </a:solidFill>
            <a:round/>
            <a:headEnd/>
            <a:tailEnd/>
          </a:ln>
          <a:effectLst/>
        </p:spPr>
        <p:txBody>
          <a:bodyPr rot="10800000" wrap="none" anchor="b"/>
          <a:lstStyle/>
          <a:p>
            <a:r>
              <a:rPr lang="en-US" altLang="ja-JP" sz="1800" dirty="0"/>
              <a:t>…</a:t>
            </a:r>
          </a:p>
          <a:p>
            <a:r>
              <a:rPr lang="en-US" altLang="ja-JP" sz="1800" dirty="0">
                <a:latin typeface="Consolas" pitchFamily="49" charset="0"/>
                <a:cs typeface="Consolas" pitchFamily="49" charset="0"/>
              </a:rPr>
              <a:t>double base = </a:t>
            </a:r>
            <a:r>
              <a:rPr lang="en-US" altLang="ja-JP" dirty="0" err="1" smtClean="0">
                <a:solidFill>
                  <a:srgbClr val="FF0000"/>
                </a:solidFill>
                <a:latin typeface="Consolas" pitchFamily="49" charset="0"/>
                <a:cs typeface="Consolas" pitchFamily="49" charset="0"/>
              </a:rPr>
              <a:t>getBaseAmount</a:t>
            </a:r>
            <a:r>
              <a:rPr lang="en-US" altLang="ja-JP" dirty="0" smtClean="0">
                <a:solidFill>
                  <a:srgbClr val="FF0000"/>
                </a:solidFill>
                <a:latin typeface="Consolas" pitchFamily="49" charset="0"/>
                <a:cs typeface="Consolas" pitchFamily="49" charset="0"/>
              </a:rPr>
              <a:t>()</a:t>
            </a:r>
            <a:r>
              <a:rPr lang="en-US" altLang="ja-JP" sz="1800" dirty="0" smtClean="0">
                <a:latin typeface="Consolas" pitchFamily="49" charset="0"/>
                <a:cs typeface="Consolas" pitchFamily="49" charset="0"/>
              </a:rPr>
              <a:t>;</a:t>
            </a:r>
            <a:endParaRPr lang="en-US" altLang="ja-JP" sz="1800" dirty="0">
              <a:latin typeface="Consolas" pitchFamily="49" charset="0"/>
              <a:cs typeface="Consolas" pitchFamily="49" charset="0"/>
            </a:endParaRPr>
          </a:p>
          <a:p>
            <a:r>
              <a:rPr lang="en-US" altLang="ja-JP" sz="1800" dirty="0">
                <a:latin typeface="Consolas" pitchFamily="49" charset="0"/>
                <a:cs typeface="Consolas" pitchFamily="49" charset="0"/>
              </a:rPr>
              <a:t>double tax = </a:t>
            </a:r>
            <a:r>
              <a:rPr lang="en-US" altLang="ja-JP" dirty="0" err="1" smtClean="0">
                <a:solidFill>
                  <a:srgbClr val="FF0000"/>
                </a:solidFill>
                <a:latin typeface="Consolas" pitchFamily="49" charset="0"/>
                <a:cs typeface="Consolas" pitchFamily="49" charset="0"/>
              </a:rPr>
              <a:t>getTaxAmount</a:t>
            </a:r>
            <a:r>
              <a:rPr lang="en-US" altLang="ja-JP" dirty="0" smtClean="0">
                <a:solidFill>
                  <a:srgbClr val="FF0000"/>
                </a:solidFill>
                <a:latin typeface="Consolas" pitchFamily="49" charset="0"/>
                <a:cs typeface="Consolas" pitchFamily="49" charset="0"/>
              </a:rPr>
              <a:t>()</a:t>
            </a:r>
            <a:r>
              <a:rPr lang="en-US" altLang="ja-JP" sz="1800" dirty="0" smtClean="0">
                <a:latin typeface="Consolas" pitchFamily="49" charset="0"/>
                <a:cs typeface="Consolas" pitchFamily="49" charset="0"/>
              </a:rPr>
              <a:t>;</a:t>
            </a:r>
            <a:endParaRPr lang="en-US" altLang="ja-JP" sz="1800" dirty="0">
              <a:latin typeface="Consolas" pitchFamily="49" charset="0"/>
              <a:cs typeface="Consolas" pitchFamily="49" charset="0"/>
            </a:endParaRPr>
          </a:p>
          <a:p>
            <a:r>
              <a:rPr lang="en-US" altLang="ja-JP" sz="1800" dirty="0">
                <a:latin typeface="Consolas" pitchFamily="49" charset="0"/>
                <a:cs typeface="Consolas" pitchFamily="49" charset="0"/>
              </a:rPr>
              <a:t>return base + tax;</a:t>
            </a:r>
          </a:p>
        </p:txBody>
      </p:sp>
      <p:cxnSp>
        <p:nvCxnSpPr>
          <p:cNvPr id="17" name="AutoShape 16"/>
          <p:cNvCxnSpPr>
            <a:cxnSpLocks noChangeShapeType="1"/>
          </p:cNvCxnSpPr>
          <p:nvPr/>
        </p:nvCxnSpPr>
        <p:spPr bwMode="auto">
          <a:xfrm rot="5400000">
            <a:off x="589705" y="4201698"/>
            <a:ext cx="1063253" cy="700564"/>
          </a:xfrm>
          <a:prstGeom prst="straightConnector1">
            <a:avLst/>
          </a:prstGeom>
          <a:noFill/>
          <a:ln w="63500">
            <a:solidFill>
              <a:schemeClr val="tx1"/>
            </a:solidFill>
            <a:prstDash val="sysDot"/>
            <a:round/>
            <a:headEnd/>
            <a:tailEnd/>
          </a:ln>
          <a:effectLst/>
        </p:spPr>
      </p:cxnSp>
      <p:cxnSp>
        <p:nvCxnSpPr>
          <p:cNvPr id="18" name="AutoShape 17"/>
          <p:cNvCxnSpPr>
            <a:cxnSpLocks noChangeShapeType="1"/>
          </p:cNvCxnSpPr>
          <p:nvPr/>
        </p:nvCxnSpPr>
        <p:spPr bwMode="auto">
          <a:xfrm rot="16200000" flipH="1">
            <a:off x="7398373" y="4146730"/>
            <a:ext cx="991815" cy="739060"/>
          </a:xfrm>
          <a:prstGeom prst="straightConnector1">
            <a:avLst/>
          </a:prstGeom>
          <a:noFill/>
          <a:ln w="63500">
            <a:solidFill>
              <a:schemeClr val="tx1"/>
            </a:solidFill>
            <a:prstDash val="sysDot"/>
            <a:round/>
            <a:headEnd/>
            <a:tailEnd/>
          </a:ln>
          <a:effectLst/>
        </p:spPr>
      </p:cxnSp>
      <p:sp>
        <p:nvSpPr>
          <p:cNvPr id="15" name="AutoShape 14"/>
          <p:cNvSpPr>
            <a:spLocks noChangeArrowheads="1"/>
          </p:cNvSpPr>
          <p:nvPr/>
        </p:nvSpPr>
        <p:spPr bwMode="auto">
          <a:xfrm>
            <a:off x="4170363" y="2489632"/>
            <a:ext cx="579437" cy="290513"/>
          </a:xfrm>
          <a:prstGeom prst="triangle">
            <a:avLst>
              <a:gd name="adj" fmla="val 50000"/>
            </a:avLst>
          </a:prstGeom>
          <a:solidFill>
            <a:schemeClr val="bg1"/>
          </a:solidFill>
          <a:ln w="9525">
            <a:solidFill>
              <a:schemeClr val="tx1"/>
            </a:solidFill>
            <a:miter lim="800000"/>
            <a:headEnd/>
            <a:tailEnd/>
          </a:ln>
          <a:effectLst/>
        </p:spPr>
        <p:txBody>
          <a:bodyPr wrap="none" anchor="ctr"/>
          <a:lstStyle/>
          <a:p>
            <a:endParaRPr lang="ja-JP" altLang="en-US"/>
          </a:p>
        </p:txBody>
      </p:sp>
      <p:sp>
        <p:nvSpPr>
          <p:cNvPr id="41" name="上矢印 40"/>
          <p:cNvSpPr/>
          <p:nvPr/>
        </p:nvSpPr>
        <p:spPr>
          <a:xfrm>
            <a:off x="2295728" y="4763844"/>
            <a:ext cx="437944" cy="597441"/>
          </a:xfrm>
          <a:prstGeom prst="up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上矢印 41"/>
          <p:cNvSpPr/>
          <p:nvPr/>
        </p:nvSpPr>
        <p:spPr>
          <a:xfrm>
            <a:off x="6261099" y="4713447"/>
            <a:ext cx="437944" cy="597441"/>
          </a:xfrm>
          <a:prstGeom prst="up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四角形吹き出し 42"/>
          <p:cNvSpPr/>
          <p:nvPr/>
        </p:nvSpPr>
        <p:spPr>
          <a:xfrm>
            <a:off x="3273423" y="4726419"/>
            <a:ext cx="2378076" cy="500366"/>
          </a:xfrm>
          <a:prstGeom prst="wedgeRectCallout">
            <a:avLst>
              <a:gd name="adj1" fmla="val 77566"/>
              <a:gd name="adj2" fmla="val 38770"/>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44" name="四角形吹き出し 43"/>
          <p:cNvSpPr/>
          <p:nvPr/>
        </p:nvSpPr>
        <p:spPr>
          <a:xfrm>
            <a:off x="3273423" y="4726419"/>
            <a:ext cx="2378076" cy="500366"/>
          </a:xfrm>
          <a:prstGeom prst="wedgeRectCallout">
            <a:avLst>
              <a:gd name="adj1" fmla="val -72499"/>
              <a:gd name="adj2" fmla="val 43479"/>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2000" b="1" dirty="0" smtClean="0">
                <a:solidFill>
                  <a:schemeClr val="tx1"/>
                </a:solidFill>
              </a:rPr>
              <a:t>メソッドとして抽出</a:t>
            </a:r>
            <a:endParaRPr kumimoji="1" lang="ja-JP" altLang="en-US" sz="2000" b="1" dirty="0">
              <a:solidFill>
                <a:schemeClr val="tx1"/>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mplate">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template</Template>
  <TotalTime>13444</TotalTime>
  <Words>2026</Words>
  <Application>Microsoft Office PowerPoint</Application>
  <PresentationFormat>画面に合わせる (4:3)</PresentationFormat>
  <Paragraphs>826</Paragraphs>
  <Slides>39</Slides>
  <Notes>30</Notes>
  <HiddenSlides>0</HiddenSlides>
  <MMClips>0</MMClips>
  <ScaleCrop>false</ScaleCrop>
  <HeadingPairs>
    <vt:vector size="4" baseType="variant">
      <vt:variant>
        <vt:lpstr>テーマ</vt:lpstr>
      </vt:variant>
      <vt:variant>
        <vt:i4>1</vt:i4>
      </vt:variant>
      <vt:variant>
        <vt:lpstr>スライド タイトル</vt:lpstr>
      </vt:variant>
      <vt:variant>
        <vt:i4>39</vt:i4>
      </vt:variant>
    </vt:vector>
  </HeadingPairs>
  <TitlesOfParts>
    <vt:vector size="40" baseType="lpstr">
      <vt:lpstr>template</vt:lpstr>
      <vt:lpstr>凝集度メトリクスCOBを用いた 類似メソッド集約範囲の決定支援手法 </vt:lpstr>
      <vt:lpstr>類似メソッド</vt:lpstr>
      <vt:lpstr>差分を含む類似メソッド集約</vt:lpstr>
      <vt:lpstr>Template Methodパターン</vt:lpstr>
      <vt:lpstr>Template Methodパターンの例</vt:lpstr>
      <vt:lpstr>Template Methodの形成</vt:lpstr>
      <vt:lpstr>Template Methodの形成の例</vt:lpstr>
      <vt:lpstr>Template Methodの形成の例 手順1: 固有の処理を求める</vt:lpstr>
      <vt:lpstr>Template Methodの形成の例 手順2: 固有の処理を取り除く</vt:lpstr>
      <vt:lpstr>Template Methodの形成の例 手順3: 類似メソッドを引き上げる</vt:lpstr>
      <vt:lpstr>Template Methodの形成の問題点</vt:lpstr>
      <vt:lpstr>適切な分割の条件</vt:lpstr>
      <vt:lpstr>条件を満たさない分割の例</vt:lpstr>
      <vt:lpstr>条件を満たす分割の例</vt:lpstr>
      <vt:lpstr>既存研究</vt:lpstr>
      <vt:lpstr>政井らのツールの出力例(1/2)</vt:lpstr>
      <vt:lpstr>政井らのツールの出力例(2/2)</vt:lpstr>
      <vt:lpstr>既存研究の問題点</vt:lpstr>
      <vt:lpstr>研究目的</vt:lpstr>
      <vt:lpstr>提案手法</vt:lpstr>
      <vt:lpstr>凝集度</vt:lpstr>
      <vt:lpstr>メトリクスCOB(Cohesion Of Blocks)</vt:lpstr>
      <vt:lpstr>メトリクスCOBの値が低い例</vt:lpstr>
      <vt:lpstr>メトリクスCOBの値が高い例</vt:lpstr>
      <vt:lpstr>提案手法の適用手順</vt:lpstr>
      <vt:lpstr>適用実験</vt:lpstr>
      <vt:lpstr>実験対象</vt:lpstr>
      <vt:lpstr>評価基準</vt:lpstr>
      <vt:lpstr>実験結果と考察</vt:lpstr>
      <vt:lpstr>候補についての考察</vt:lpstr>
      <vt:lpstr>選択者が多かった候補</vt:lpstr>
      <vt:lpstr>他の有用な候補</vt:lpstr>
      <vt:lpstr>まとめと今後の課題</vt:lpstr>
      <vt:lpstr>PowerPoint プレゼンテーション</vt:lpstr>
      <vt:lpstr>以降、質問回答用スライド</vt:lpstr>
      <vt:lpstr>実験結果 - Ant -</vt:lpstr>
      <vt:lpstr>実験結果 - Azureus -</vt:lpstr>
      <vt:lpstr>実験結果 - ANTLR -</vt:lpstr>
      <vt:lpstr>取り除かれた候補</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井岡 正和</dc:creator>
  <cp:lastModifiedBy>m-ioka</cp:lastModifiedBy>
  <cp:revision>2002</cp:revision>
  <cp:lastPrinted>2011-02-22T00:28:19Z</cp:lastPrinted>
  <dcterms:created xsi:type="dcterms:W3CDTF">2011-02-14T17:23:49Z</dcterms:created>
  <dcterms:modified xsi:type="dcterms:W3CDTF">2011-07-30T02:13:03Z</dcterms:modified>
</cp:coreProperties>
</file>