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87" r:id="rId3"/>
    <p:sldId id="316" r:id="rId4"/>
    <p:sldId id="319" r:id="rId5"/>
    <p:sldId id="388" r:id="rId6"/>
    <p:sldId id="321" r:id="rId7"/>
    <p:sldId id="368" r:id="rId8"/>
    <p:sldId id="369" r:id="rId9"/>
    <p:sldId id="372" r:id="rId10"/>
    <p:sldId id="374" r:id="rId11"/>
    <p:sldId id="375" r:id="rId12"/>
    <p:sldId id="373" r:id="rId13"/>
    <p:sldId id="389" r:id="rId14"/>
    <p:sldId id="384" r:id="rId15"/>
    <p:sldId id="377" r:id="rId16"/>
    <p:sldId id="378" r:id="rId17"/>
    <p:sldId id="380" r:id="rId18"/>
    <p:sldId id="383" r:id="rId19"/>
    <p:sldId id="371" r:id="rId20"/>
    <p:sldId id="381" r:id="rId21"/>
    <p:sldId id="382" r:id="rId22"/>
    <p:sldId id="370" r:id="rId23"/>
    <p:sldId id="385" r:id="rId24"/>
    <p:sldId id="360" r:id="rId25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FED9D8"/>
    <a:srgbClr val="CCFFCC"/>
    <a:srgbClr val="FFFFCC"/>
    <a:srgbClr val="CC0000"/>
    <a:srgbClr val="EDF2AC"/>
    <a:srgbClr val="CCFFFF"/>
    <a:srgbClr val="CCECFF"/>
    <a:srgbClr val="FF99FF"/>
    <a:srgbClr val="E7B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4" autoAdjust="0"/>
    <p:restoredTop sz="85612" autoAdjust="0"/>
  </p:normalViewPr>
  <p:slideViewPr>
    <p:cSldViewPr>
      <p:cViewPr varScale="1">
        <p:scale>
          <a:sx n="66" d="100"/>
          <a:sy n="66" d="100"/>
        </p:scale>
        <p:origin x="-4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2011/9/14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5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5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2011/9/14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1363"/>
            <a:ext cx="493236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2" tIns="45386" rIns="90772" bIns="4538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0772" tIns="45386" rIns="90772" bIns="4538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5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69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17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93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382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60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ja-JP" altLang="en-US" sz="3600" dirty="0"/>
              <a:t>制御フローを考慮</a:t>
            </a:r>
            <a:r>
              <a:rPr lang="ja-JP" altLang="en-US" sz="3600" dirty="0" smtClean="0"/>
              <a:t>しない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データ</a:t>
            </a:r>
            <a:r>
              <a:rPr lang="ja-JP" altLang="en-US" sz="3600" dirty="0"/>
              <a:t>依存関係解析の実験的評価</a:t>
            </a:r>
            <a:endParaRPr lang="en-US" altLang="ja-JP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txBody>
          <a:bodyPr/>
          <a:lstStyle/>
          <a:p>
            <a:endParaRPr kumimoji="1" lang="en-US" altLang="ja-JP" sz="2000" dirty="0" smtClean="0"/>
          </a:p>
          <a:p>
            <a:r>
              <a:rPr lang="ja-JP" altLang="en-US" sz="3600" dirty="0" smtClean="0">
                <a:latin typeface="Verdana" pitchFamily="34" charset="0"/>
                <a:cs typeface="Verdana" pitchFamily="34" charset="0"/>
              </a:rPr>
              <a:t>石尾 隆</a:t>
            </a:r>
            <a:r>
              <a:rPr lang="ja-JP" altLang="en-US" dirty="0">
                <a:latin typeface="Verdana" pitchFamily="34" charset="0"/>
                <a:cs typeface="Verdana" pitchFamily="34" charset="0"/>
              </a:rPr>
              <a:t>　</a:t>
            </a:r>
            <a:r>
              <a:rPr lang="ja-JP" altLang="en-US" dirty="0" smtClean="0">
                <a:latin typeface="Verdana" pitchFamily="34" charset="0"/>
                <a:cs typeface="Verdana" pitchFamily="34" charset="0"/>
              </a:rPr>
              <a:t>　　　</a:t>
            </a:r>
            <a:r>
              <a:rPr kumimoji="1" lang="ja-JP" altLang="en-US" sz="3600" dirty="0" smtClean="0">
                <a:latin typeface="Verdana" pitchFamily="34" charset="0"/>
                <a:cs typeface="Verdana" pitchFamily="34" charset="0"/>
              </a:rPr>
              <a:t>井上 克郎</a:t>
            </a:r>
            <a:endParaRPr kumimoji="1" lang="ja-JP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382348" y="5807005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Osaka </a:t>
            </a:r>
          </a:p>
          <a:p>
            <a:r>
              <a:rPr lang="en-US" altLang="ja-JP" dirty="0" smtClean="0"/>
              <a:t>University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05264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「正解」の</a:t>
            </a:r>
            <a:r>
              <a:rPr lang="ja-JP" altLang="en-US" dirty="0" smtClean="0"/>
              <a:t>判定</a:t>
            </a:r>
            <a:r>
              <a:rPr lang="ja-JP" altLang="en-US" dirty="0"/>
              <a:t>方法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5" name="円/楕円 4"/>
          <p:cNvSpPr/>
          <p:nvPr/>
        </p:nvSpPr>
        <p:spPr>
          <a:xfrm>
            <a:off x="1014191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1014191" y="386104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2310335" y="2924944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2310335" y="3501008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2310335" y="4077072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01333" y="248360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3728" y="248360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参照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>
            <a:stCxn id="5" idx="6"/>
            <a:endCxn id="8" idx="2"/>
          </p:cNvCxnSpPr>
          <p:nvPr/>
        </p:nvCxnSpPr>
        <p:spPr>
          <a:xfrm flipV="1">
            <a:off x="1302223" y="3068960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>
            <a:stCxn id="5" idx="6"/>
            <a:endCxn id="9" idx="1"/>
          </p:cNvCxnSpPr>
          <p:nvPr/>
        </p:nvCxnSpPr>
        <p:spPr>
          <a:xfrm>
            <a:off x="1302223" y="3429000"/>
            <a:ext cx="1050293" cy="1141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5" idx="6"/>
            <a:endCxn id="10" idx="0"/>
          </p:cNvCxnSpPr>
          <p:nvPr/>
        </p:nvCxnSpPr>
        <p:spPr>
          <a:xfrm>
            <a:off x="1302223" y="3429000"/>
            <a:ext cx="115212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7" idx="6"/>
            <a:endCxn id="10" idx="2"/>
          </p:cNvCxnSpPr>
          <p:nvPr/>
        </p:nvCxnSpPr>
        <p:spPr>
          <a:xfrm>
            <a:off x="1302223" y="4005064"/>
            <a:ext cx="1008112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7" idx="6"/>
            <a:endCxn id="9" idx="3"/>
          </p:cNvCxnSpPr>
          <p:nvPr/>
        </p:nvCxnSpPr>
        <p:spPr>
          <a:xfrm flipV="1">
            <a:off x="1302223" y="3746859"/>
            <a:ext cx="1050293" cy="2582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7" idx="6"/>
            <a:endCxn id="8" idx="4"/>
          </p:cNvCxnSpPr>
          <p:nvPr/>
        </p:nvCxnSpPr>
        <p:spPr>
          <a:xfrm flipV="1">
            <a:off x="1302223" y="3212976"/>
            <a:ext cx="1152128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3995936" y="321413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3995936" y="385175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5292080" y="2998112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5292080" y="3429000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5292080" y="3851756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直線矢印コネクタ 55"/>
          <p:cNvCxnSpPr>
            <a:stCxn id="48" idx="6"/>
            <a:endCxn id="51" idx="2"/>
          </p:cNvCxnSpPr>
          <p:nvPr/>
        </p:nvCxnSpPr>
        <p:spPr>
          <a:xfrm flipV="1">
            <a:off x="4283968" y="3142128"/>
            <a:ext cx="1008112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stCxn id="48" idx="6"/>
            <a:endCxn id="52" idx="2"/>
          </p:cNvCxnSpPr>
          <p:nvPr/>
        </p:nvCxnSpPr>
        <p:spPr>
          <a:xfrm>
            <a:off x="4283968" y="3358152"/>
            <a:ext cx="1008112" cy="2148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4283968" y="400506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円/楕円 64"/>
          <p:cNvSpPr/>
          <p:nvPr/>
        </p:nvSpPr>
        <p:spPr>
          <a:xfrm>
            <a:off x="6991264" y="31409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/楕円 65"/>
          <p:cNvSpPr/>
          <p:nvPr/>
        </p:nvSpPr>
        <p:spPr>
          <a:xfrm>
            <a:off x="6991264" y="378904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8244408" y="3068960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244408" y="3573016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3" name="直線矢印コネクタ 72"/>
          <p:cNvCxnSpPr>
            <a:stCxn id="65" idx="6"/>
            <a:endCxn id="68" idx="2"/>
          </p:cNvCxnSpPr>
          <p:nvPr/>
        </p:nvCxnSpPr>
        <p:spPr>
          <a:xfrm flipV="1">
            <a:off x="7279296" y="3212976"/>
            <a:ext cx="965112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stCxn id="65" idx="6"/>
            <a:endCxn id="69" idx="1"/>
          </p:cNvCxnSpPr>
          <p:nvPr/>
        </p:nvCxnSpPr>
        <p:spPr>
          <a:xfrm>
            <a:off x="7279296" y="3284984"/>
            <a:ext cx="1007293" cy="3302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stCxn id="66" idx="6"/>
            <a:endCxn id="69" idx="2"/>
          </p:cNvCxnSpPr>
          <p:nvPr/>
        </p:nvCxnSpPr>
        <p:spPr>
          <a:xfrm flipV="1">
            <a:off x="7279296" y="3717032"/>
            <a:ext cx="965112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1250434" y="2132856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Correct</a:t>
            </a:r>
            <a:endParaRPr kumimoji="1" lang="ja-JP" altLang="en-US" sz="2000" b="1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4373625" y="2103820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Split</a:t>
            </a:r>
            <a:endParaRPr kumimoji="1" lang="ja-JP" altLang="en-US" sz="2000" b="1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7100146" y="2100918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Incorrect</a:t>
            </a:r>
            <a:endParaRPr kumimoji="1" lang="ja-JP" altLang="en-US" sz="2000" b="1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9552" y="4509120"/>
            <a:ext cx="25298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元々，全代入から</a:t>
            </a:r>
            <a:r>
              <a:rPr lang="ja-JP" altLang="en-US" sz="1600" dirty="0"/>
              <a:t>全参照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到達可能な変数．</a:t>
            </a:r>
            <a:endParaRPr lang="en-US" altLang="ja-JP" sz="1600" dirty="0" smtClean="0"/>
          </a:p>
          <a:p>
            <a:r>
              <a:rPr lang="ja-JP" altLang="en-US" sz="1600" dirty="0" smtClean="0"/>
              <a:t>制御フロー解析なしでも</a:t>
            </a:r>
            <a:endParaRPr lang="en-US" altLang="ja-JP" sz="1600" dirty="0" smtClean="0"/>
          </a:p>
          <a:p>
            <a:r>
              <a:rPr lang="ja-JP" altLang="en-US" sz="1600" dirty="0" smtClean="0"/>
              <a:t>不適切なパスは発生しない</a:t>
            </a:r>
            <a:endParaRPr lang="ja-JP" altLang="en-US" sz="12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709672" y="4470211"/>
            <a:ext cx="24465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開発者が</a:t>
            </a:r>
            <a:r>
              <a:rPr lang="ja-JP" altLang="en-US" sz="1600" dirty="0"/>
              <a:t>変数</a:t>
            </a:r>
            <a:r>
              <a:rPr lang="ja-JP" altLang="en-US" sz="1600" dirty="0" smtClean="0"/>
              <a:t>の</a:t>
            </a:r>
            <a:r>
              <a:rPr lang="ja-JP" altLang="en-US" sz="1600" dirty="0"/>
              <a:t>名前</a:t>
            </a:r>
            <a:r>
              <a:rPr lang="ja-JP" altLang="en-US" sz="1600" dirty="0" smtClean="0"/>
              <a:t>を</a:t>
            </a:r>
            <a:endParaRPr lang="en-US" altLang="ja-JP" sz="1600" dirty="0" smtClean="0"/>
          </a:p>
          <a:p>
            <a:r>
              <a:rPr lang="ja-JP" altLang="en-US" sz="1600" dirty="0" smtClean="0"/>
              <a:t>付け替えれば，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つ以上の</a:t>
            </a:r>
            <a:endParaRPr lang="en-US" altLang="ja-JP" sz="1600" dirty="0" smtClean="0"/>
          </a:p>
          <a:p>
            <a:r>
              <a:rPr lang="en-US" altLang="ja-JP" sz="1600" dirty="0" smtClean="0"/>
              <a:t>Correct</a:t>
            </a:r>
            <a:r>
              <a:rPr lang="ja-JP" altLang="en-US" sz="1600" dirty="0" smtClean="0"/>
              <a:t> 変数にできる．</a:t>
            </a:r>
            <a:endParaRPr lang="en-US" altLang="ja-JP" sz="1600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952235" y="5301208"/>
            <a:ext cx="19159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latin typeface="GulimChe" pitchFamily="49" charset="-127"/>
                <a:ea typeface="GulimChe" pitchFamily="49" charset="-127"/>
              </a:rPr>
              <a:t>int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 </a:t>
            </a:r>
            <a:r>
              <a:rPr lang="en-US" altLang="ja-JP" b="1" dirty="0" smtClean="0">
                <a:latin typeface="GulimChe" pitchFamily="49" charset="-127"/>
                <a:ea typeface="GulimChe" pitchFamily="49" charset="-127"/>
              </a:rPr>
              <a:t>x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 = </a:t>
            </a:r>
            <a:r>
              <a:rPr lang="en-US" altLang="ja-JP" dirty="0" err="1" smtClean="0">
                <a:latin typeface="GulimChe" pitchFamily="49" charset="-127"/>
                <a:ea typeface="GulimChe" pitchFamily="49" charset="-127"/>
              </a:rPr>
              <a:t>getX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();</a:t>
            </a:r>
          </a:p>
          <a:p>
            <a:r>
              <a:rPr lang="en-US" altLang="ja-JP" dirty="0">
                <a:latin typeface="GulimChe" pitchFamily="49" charset="-127"/>
                <a:ea typeface="GulimChe" pitchFamily="49" charset="-127"/>
              </a:rPr>
              <a:t>u</a:t>
            </a:r>
            <a:r>
              <a:rPr kumimoji="1" lang="en-US" altLang="ja-JP" dirty="0" smtClean="0">
                <a:latin typeface="GulimChe" pitchFamily="49" charset="-127"/>
                <a:ea typeface="GulimChe" pitchFamily="49" charset="-127"/>
              </a:rPr>
              <a:t>se(</a:t>
            </a:r>
            <a:r>
              <a:rPr kumimoji="1" lang="en-US" altLang="ja-JP" b="1" dirty="0" smtClean="0">
                <a:latin typeface="GulimChe" pitchFamily="49" charset="-127"/>
                <a:ea typeface="GulimChe" pitchFamily="49" charset="-127"/>
              </a:rPr>
              <a:t>x</a:t>
            </a:r>
            <a:r>
              <a:rPr kumimoji="1" lang="en-US" altLang="ja-JP" dirty="0" smtClean="0">
                <a:latin typeface="GulimChe" pitchFamily="49" charset="-127"/>
                <a:ea typeface="GulimChe" pitchFamily="49" charset="-127"/>
              </a:rPr>
              <a:t>);</a:t>
            </a:r>
          </a:p>
          <a:p>
            <a:r>
              <a:rPr lang="en-US" altLang="ja-JP" b="1" dirty="0" smtClean="0">
                <a:latin typeface="GulimChe" pitchFamily="49" charset="-127"/>
                <a:ea typeface="GulimChe" pitchFamily="49" charset="-127"/>
              </a:rPr>
              <a:t>x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 = </a:t>
            </a:r>
            <a:r>
              <a:rPr lang="en-US" altLang="ja-JP" dirty="0" err="1" smtClean="0">
                <a:latin typeface="GulimChe" pitchFamily="49" charset="-127"/>
                <a:ea typeface="GulimChe" pitchFamily="49" charset="-127"/>
              </a:rPr>
              <a:t>anotherX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;</a:t>
            </a:r>
          </a:p>
          <a:p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use(</a:t>
            </a:r>
            <a:r>
              <a:rPr lang="en-US" altLang="ja-JP" b="1" dirty="0" smtClean="0">
                <a:latin typeface="GulimChe" pitchFamily="49" charset="-127"/>
                <a:ea typeface="GulimChe" pitchFamily="49" charset="-127"/>
              </a:rPr>
              <a:t>x</a:t>
            </a:r>
            <a:r>
              <a:rPr lang="en-US" altLang="ja-JP" dirty="0" smtClean="0">
                <a:latin typeface="GulimChe" pitchFamily="49" charset="-127"/>
                <a:ea typeface="GulimChe" pitchFamily="49" charset="-127"/>
              </a:rPr>
              <a:t>);</a:t>
            </a:r>
            <a:endParaRPr lang="en-US" altLang="ja-JP" dirty="0"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856219" y="4437112"/>
            <a:ext cx="2044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Correct, Split </a:t>
            </a:r>
            <a:r>
              <a:rPr lang="ja-JP" altLang="en-US" sz="1600" dirty="0"/>
              <a:t>以外の</a:t>
            </a:r>
            <a:endParaRPr lang="en-US" altLang="ja-JP" sz="1600" dirty="0" smtClean="0"/>
          </a:p>
          <a:p>
            <a:r>
              <a:rPr lang="ja-JP" altLang="en-US" sz="1600" dirty="0" smtClean="0"/>
              <a:t>すべての変数．</a:t>
            </a:r>
            <a:endParaRPr lang="en-US" altLang="ja-JP" sz="1600" dirty="0" smtClean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63896" y="1588150"/>
            <a:ext cx="7066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変数について，</a:t>
            </a:r>
            <a:r>
              <a:rPr lang="ja-JP" altLang="en-US" dirty="0"/>
              <a:t>従来の</a:t>
            </a:r>
            <a:r>
              <a:rPr lang="ja-JP" altLang="en-US" dirty="0" smtClean="0"/>
              <a:t>解析で得られるデータ依存関係から求める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853661" y="249289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149805" y="249289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参照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6877997" y="249289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102133" y="249289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参照</a:t>
            </a:r>
            <a:endParaRPr kumimoji="1" lang="ja-JP" altLang="en-US" dirty="0"/>
          </a:p>
        </p:txBody>
      </p:sp>
      <p:cxnSp>
        <p:nvCxnSpPr>
          <p:cNvPr id="87" name="直線矢印コネクタ 86"/>
          <p:cNvCxnSpPr>
            <a:stCxn id="66" idx="6"/>
            <a:endCxn id="89" idx="2"/>
          </p:cNvCxnSpPr>
          <p:nvPr/>
        </p:nvCxnSpPr>
        <p:spPr>
          <a:xfrm>
            <a:off x="7279296" y="3933056"/>
            <a:ext cx="965112" cy="144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円/楕円 88"/>
          <p:cNvSpPr/>
          <p:nvPr/>
        </p:nvSpPr>
        <p:spPr>
          <a:xfrm>
            <a:off x="8244408" y="3933056"/>
            <a:ext cx="288032" cy="288032"/>
          </a:xfrm>
          <a:prstGeom prst="ellipse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34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結果の集計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kumimoji="1" lang="ja-JP" altLang="en-US" dirty="0" smtClean="0"/>
              <a:t>ローカル変数について　　　　　　　　　　　　</a:t>
            </a:r>
            <a:r>
              <a:rPr lang="ja-JP" altLang="en-US" dirty="0"/>
              <a:t>　 </a:t>
            </a:r>
            <a:r>
              <a:rPr kumimoji="1" lang="en-US" altLang="ja-JP" dirty="0" smtClean="0"/>
              <a:t>Correct / Split / </a:t>
            </a:r>
            <a:r>
              <a:rPr lang="en-US" altLang="ja-JP" dirty="0" smtClean="0"/>
              <a:t>Incorrect </a:t>
            </a:r>
            <a:r>
              <a:rPr lang="ja-JP" altLang="en-US" dirty="0" smtClean="0"/>
              <a:t>の個数をカウント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lang="ja-JP" altLang="en-US" dirty="0" smtClean="0"/>
              <a:t>メソッド</a:t>
            </a:r>
            <a:r>
              <a:rPr lang="ja-JP" altLang="en-US" dirty="0" smtClean="0"/>
              <a:t>単位</a:t>
            </a:r>
            <a:r>
              <a:rPr lang="ja-JP" altLang="en-US" dirty="0" smtClean="0"/>
              <a:t>で</a:t>
            </a:r>
            <a:r>
              <a:rPr lang="ja-JP" altLang="en-US" dirty="0" smtClean="0"/>
              <a:t>分類結果を集計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Correct: </a:t>
            </a:r>
            <a:r>
              <a:rPr kumimoji="1" lang="ja-JP" altLang="en-US" dirty="0" smtClean="0"/>
              <a:t>メソッド内のすべての変数が </a:t>
            </a:r>
            <a:r>
              <a:rPr kumimoji="1" lang="en-US" altLang="ja-JP" dirty="0" smtClean="0"/>
              <a:t>Correct </a:t>
            </a:r>
          </a:p>
          <a:p>
            <a:pPr lvl="1"/>
            <a:r>
              <a:rPr lang="en-US" altLang="ja-JP" dirty="0" smtClean="0"/>
              <a:t>Split: 1</a:t>
            </a:r>
            <a:r>
              <a:rPr lang="ja-JP" altLang="en-US" dirty="0" smtClean="0"/>
              <a:t>つ以上の変数が </a:t>
            </a:r>
            <a:r>
              <a:rPr lang="en-US" altLang="ja-JP" dirty="0" smtClean="0"/>
              <a:t>Split, </a:t>
            </a:r>
            <a:r>
              <a:rPr lang="ja-JP" altLang="en-US" dirty="0" smtClean="0"/>
              <a:t>他は</a:t>
            </a:r>
            <a:r>
              <a:rPr lang="en-US" altLang="ja-JP" dirty="0" smtClean="0"/>
              <a:t>Correct </a:t>
            </a:r>
          </a:p>
          <a:p>
            <a:pPr lvl="1"/>
            <a:r>
              <a:rPr kumimoji="1" lang="en-US" altLang="ja-JP" dirty="0" smtClean="0"/>
              <a:t>Incorrect: 1</a:t>
            </a:r>
            <a:r>
              <a:rPr kumimoji="1" lang="ja-JP" altLang="en-US" dirty="0" smtClean="0"/>
              <a:t>つ以上の変数が </a:t>
            </a:r>
            <a:r>
              <a:rPr kumimoji="1" lang="en-US" altLang="ja-JP" dirty="0" smtClean="0"/>
              <a:t>Incorrect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991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集計の実装</a:t>
            </a:r>
            <a:r>
              <a:rPr lang="en-US" altLang="ja-JP" dirty="0"/>
              <a:t> 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kumimoji="1" lang="en-US" altLang="ja-JP" dirty="0" smtClean="0"/>
              <a:t>Java </a:t>
            </a:r>
            <a:r>
              <a:rPr kumimoji="1" lang="ja-JP" altLang="en-US" dirty="0" smtClean="0"/>
              <a:t>バイトコード解析を</a:t>
            </a:r>
            <a:r>
              <a:rPr kumimoji="1" lang="ja-JP" altLang="en-US" dirty="0" smtClean="0"/>
              <a:t>採用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例外</a:t>
            </a:r>
            <a:r>
              <a:rPr lang="ja-JP" altLang="en-US" dirty="0" smtClean="0"/>
              <a:t>発生</a:t>
            </a:r>
            <a:r>
              <a:rPr lang="ja-JP" altLang="en-US" dirty="0" smtClean="0"/>
              <a:t>を仮定</a:t>
            </a:r>
            <a:r>
              <a:rPr lang="ja-JP" altLang="en-US" dirty="0" smtClean="0"/>
              <a:t>した制御フローグラフ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メソッド単位で構築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try </a:t>
            </a:r>
            <a:r>
              <a:rPr lang="ja-JP" altLang="en-US" dirty="0" smtClean="0"/>
              <a:t>ブロックの中で</a:t>
            </a:r>
            <a:r>
              <a:rPr lang="ja-JP" altLang="en-US" dirty="0" smtClean="0"/>
              <a:t>は全命令が任意の例外</a:t>
            </a:r>
            <a:r>
              <a:rPr lang="ja-JP" altLang="en-US" dirty="0" smtClean="0"/>
              <a:t>を</a:t>
            </a:r>
            <a:r>
              <a:rPr lang="ja-JP" altLang="en-US" dirty="0" smtClean="0"/>
              <a:t>投げて</a:t>
            </a:r>
            <a:r>
              <a:rPr lang="en-US" altLang="ja-JP" dirty="0" smtClean="0"/>
              <a:t>catch, finally </a:t>
            </a:r>
            <a:r>
              <a:rPr lang="ja-JP" altLang="en-US" dirty="0" smtClean="0"/>
              <a:t>に</a:t>
            </a:r>
            <a:r>
              <a:rPr lang="ja-JP" altLang="en-US" dirty="0" smtClean="0"/>
              <a:t>移動しうると仮定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59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集計の実装</a:t>
            </a:r>
            <a:r>
              <a:rPr lang="en-US" altLang="ja-JP" dirty="0"/>
              <a:t>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dirty="0"/>
              <a:t>ローカル変数に関する</a:t>
            </a:r>
            <a:r>
              <a:rPr lang="ja-JP" altLang="en-US" dirty="0" smtClean="0"/>
              <a:t>仮定</a:t>
            </a:r>
            <a:endParaRPr lang="en-US" altLang="ja-JP" dirty="0" smtClean="0"/>
          </a:p>
          <a:p>
            <a:endParaRPr lang="en-US" altLang="ja-JP" sz="1800" dirty="0"/>
          </a:p>
          <a:p>
            <a:pPr lvl="1"/>
            <a:r>
              <a:rPr lang="ja-JP" altLang="en-US" dirty="0"/>
              <a:t>メソッドの引数</a:t>
            </a:r>
            <a:r>
              <a:rPr lang="ja-JP" altLang="en-US" dirty="0" smtClean="0"/>
              <a:t>はメソッド</a:t>
            </a:r>
            <a:r>
              <a:rPr lang="ja-JP" altLang="en-US" dirty="0"/>
              <a:t>先頭で代入されると解釈</a:t>
            </a:r>
            <a:endParaRPr lang="en-US" altLang="ja-JP" dirty="0"/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smtClean="0"/>
              <a:t>“</a:t>
            </a:r>
            <a:r>
              <a:rPr lang="en-US" altLang="ja-JP" dirty="0"/>
              <a:t>this” </a:t>
            </a:r>
            <a:r>
              <a:rPr lang="ja-JP" altLang="en-US" dirty="0"/>
              <a:t>は変数と</a:t>
            </a:r>
            <a:r>
              <a:rPr lang="ja-JP" altLang="en-US" dirty="0" smtClean="0"/>
              <a:t>みなさない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再代入がないので，</a:t>
            </a:r>
            <a:r>
              <a:rPr lang="en-US" altLang="ja-JP" dirty="0" smtClean="0"/>
              <a:t>this </a:t>
            </a:r>
            <a:r>
              <a:rPr lang="ja-JP" altLang="en-US" dirty="0" smtClean="0"/>
              <a:t>に関する依存関係は必ず正確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 smtClean="0"/>
              <a:t>デバッグ用</a:t>
            </a:r>
            <a:r>
              <a:rPr lang="ja-JP" altLang="en-US" dirty="0"/>
              <a:t>ローカル変数情報を使用</a:t>
            </a:r>
            <a:endParaRPr lang="en-US" altLang="ja-JP" dirty="0"/>
          </a:p>
          <a:p>
            <a:pPr lvl="2"/>
            <a:r>
              <a:rPr lang="ja-JP" altLang="en-US" dirty="0" smtClean="0"/>
              <a:t>同一記憶域が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つ以上の変数に対応する場合を認識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23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対象プログラム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556792"/>
            <a:ext cx="8723312" cy="4608512"/>
          </a:xfrm>
        </p:spPr>
        <p:txBody>
          <a:bodyPr/>
          <a:lstStyle/>
          <a:p>
            <a:pPr fontAlgn="t"/>
            <a:r>
              <a:rPr lang="ja-JP" altLang="en-US" sz="2800" dirty="0" smtClean="0"/>
              <a:t>バイナリ配布パッケージを解析</a:t>
            </a:r>
            <a:endParaRPr lang="en-US" altLang="ja-JP" sz="2800" dirty="0" smtClean="0"/>
          </a:p>
          <a:p>
            <a:pPr lvl="1" fontAlgn="t"/>
            <a:endParaRPr lang="en-US" altLang="ja-JP" sz="1400" dirty="0" smtClean="0"/>
          </a:p>
          <a:p>
            <a:pPr lvl="1" fontAlgn="t"/>
            <a:r>
              <a:rPr lang="ja-JP" altLang="en-US" sz="2400" dirty="0" smtClean="0"/>
              <a:t>パッケージ同梱の</a:t>
            </a:r>
            <a:endParaRPr lang="en-US" altLang="ja-JP" sz="2400" dirty="0" smtClean="0"/>
          </a:p>
          <a:p>
            <a:pPr marL="457200" lvl="1" indent="0" fontAlgn="t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ライブラリのコード</a:t>
            </a:r>
            <a:r>
              <a:rPr lang="en-US" altLang="ja-JP" sz="2400" dirty="0" smtClean="0"/>
              <a:t>,</a:t>
            </a:r>
          </a:p>
          <a:p>
            <a:pPr marL="457200" lvl="1" indent="0" fontAlgn="t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サンプルコード含む</a:t>
            </a:r>
            <a:endParaRPr lang="en-US" altLang="ja-JP" sz="2400" dirty="0" smtClean="0"/>
          </a:p>
          <a:p>
            <a:pPr lvl="1" fontAlgn="t"/>
            <a:endParaRPr kumimoji="1" lang="en-US" altLang="ja-JP" sz="1400" dirty="0" smtClean="0"/>
          </a:p>
          <a:p>
            <a:pPr lvl="1" fontAlgn="t"/>
            <a:r>
              <a:rPr kumimoji="1" lang="ja-JP" altLang="en-US" sz="2400" dirty="0" smtClean="0"/>
              <a:t>重複クラスは排除</a:t>
            </a:r>
            <a:endParaRPr kumimoji="1" lang="en-US" altLang="ja-JP" sz="2400" dirty="0" smtClean="0"/>
          </a:p>
          <a:p>
            <a:pPr lvl="2" fontAlgn="t"/>
            <a:r>
              <a:rPr lang="ja-JP" altLang="en-US" sz="2000" dirty="0" smtClean="0"/>
              <a:t>クラスファイル単位，</a:t>
            </a:r>
            <a:endParaRPr lang="en-US" altLang="ja-JP" sz="2000" dirty="0" smtClean="0"/>
          </a:p>
          <a:p>
            <a:pPr marL="914400" lvl="2" indent="0" fontAlgn="t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MD5</a:t>
            </a:r>
            <a:r>
              <a:rPr lang="ja-JP" altLang="en-US" sz="2000" dirty="0" smtClean="0"/>
              <a:t>ハッシュ比較</a:t>
            </a:r>
            <a:endParaRPr lang="en-US" altLang="ja-JP" sz="2000" dirty="0" smtClean="0"/>
          </a:p>
          <a:p>
            <a:pPr marL="914400" lvl="2" indent="0" fontAlgn="t">
              <a:buNone/>
            </a:pPr>
            <a:endParaRPr kumimoji="1"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graphicFrame>
        <p:nvGraphicFramePr>
          <p:cNvPr id="5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572682"/>
              </p:ext>
            </p:extLst>
          </p:nvPr>
        </p:nvGraphicFramePr>
        <p:xfrm>
          <a:off x="3779913" y="2214736"/>
          <a:ext cx="5256583" cy="373454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88231"/>
                <a:gridCol w="1008112"/>
                <a:gridCol w="1080120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Program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#Class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#Methods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#Variables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ANTLR 3.3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1,063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10,930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26,129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60464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Apache Ant 1.8.2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1,177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11,033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20,282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15704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Apache Tomcat 7.0.8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2,368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25,632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60,422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Batik 1.7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5,877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46,326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100,485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Eclipse SDK 3.6.2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33,270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258,073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610,099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JDK 1.6.0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15,951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134,497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308,239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37728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JEdit</a:t>
                      </a:r>
                      <a:r>
                        <a:rPr kumimoji="1" lang="en-US" altLang="ja-JP" sz="1400" dirty="0" smtClean="0"/>
                        <a:t> 4.3.2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1,045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7,521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18,417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和歌山大学教務システム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3,788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36,484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70,842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7620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Torque 3.3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2,106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21,468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40,340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Vuze</a:t>
                      </a:r>
                      <a:r>
                        <a:rPr kumimoji="1" lang="en-US" altLang="ja-JP" sz="1400" dirty="0" smtClean="0"/>
                        <a:t> 4.6.0.2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6,739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41,822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101,912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412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合計</a:t>
                      </a:r>
                      <a:r>
                        <a:rPr kumimoji="1" lang="en-US" altLang="ja-JP" sz="1400" b="1" dirty="0" smtClean="0"/>
                        <a:t>(※)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 smtClean="0"/>
                        <a:t>72,575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 smtClean="0"/>
                        <a:t>584,353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 smtClean="0"/>
                        <a:t>1,339,110</a:t>
                      </a:r>
                      <a:endParaRPr kumimoji="1" lang="ja-JP" altLang="en-US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923928" y="6021288"/>
            <a:ext cx="3073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/>
              <a:t>※</a:t>
            </a:r>
            <a:r>
              <a:rPr kumimoji="1" lang="ja-JP" altLang="en-US" sz="1400" b="1" dirty="0" smtClean="0"/>
              <a:t>プログラム間</a:t>
            </a:r>
            <a:r>
              <a:rPr lang="ja-JP" altLang="en-US" sz="1400" b="1" dirty="0"/>
              <a:t>で</a:t>
            </a:r>
            <a:r>
              <a:rPr kumimoji="1" lang="ja-JP" altLang="en-US" sz="1400" b="1" dirty="0" smtClean="0"/>
              <a:t>重複したクラスを除く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652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変数単位</a:t>
            </a:r>
            <a:r>
              <a:rPr lang="ja-JP" altLang="en-US" dirty="0" smtClean="0"/>
              <a:t>の分類結果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graphicFrame>
        <p:nvGraphicFramePr>
          <p:cNvPr id="5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988098"/>
              </p:ext>
            </p:extLst>
          </p:nvPr>
        </p:nvGraphicFramePr>
        <p:xfrm>
          <a:off x="395536" y="1556792"/>
          <a:ext cx="8424936" cy="49834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736304"/>
                <a:gridCol w="2230714"/>
                <a:gridCol w="1688750"/>
                <a:gridCol w="176916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Program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#Correct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#Split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#Incorrect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492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22,754 (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87.1%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ED9D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2,275 (8.7%)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1,100 (4.2%)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Ant 1.8.2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18,976 (93.6%)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529 (2.6%) 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777 (3.8%)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Tomcat 7.0.8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56,136 (92.9%)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1,760 (2.9%)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2,526 (4.2%)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Batik 1.7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90,415 (90.0%)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5,298 (5.3%)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4,772 (4.7</a:t>
                      </a:r>
                      <a:r>
                        <a:rPr kumimoji="1" lang="en-US" altLang="ja-JP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Eclipse SDK 3.6.2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577,535 (94.7%)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13,667 (2.2%)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18,897 (3.1%)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1.6.0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273,458 (88.7%)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22,971 (7.5%)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11,810 (3.8%)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17,383 (94.4%)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379 (2.1%)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655 (3.6%)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和歌山大学教務システム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66,048 (93.2%)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2,474 (3.5%)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2,320 (3.3%)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Torque 3.3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37,238 (92.3%)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1,782 (4.4%)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1,320 (3.3%)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Vuze</a:t>
                      </a:r>
                      <a:r>
                        <a:rPr kumimoji="1" lang="en-US" altLang="ja-JP" dirty="0" smtClean="0"/>
                        <a:t> 4.6.0.2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97,566 (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rgbClr val="007434"/>
                          </a:solidFill>
                          <a:latin typeface="+mn-lt"/>
                          <a:ea typeface="+mn-ea"/>
                          <a:cs typeface="+mn-cs"/>
                        </a:rPr>
                        <a:t>95.7%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1,817 (1.8%)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2,529 (2.5%)</a:t>
                      </a:r>
                      <a:endParaRPr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Total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1,240,879 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(92.7%)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52,279 </a:t>
                      </a:r>
                    </a:p>
                    <a:p>
                      <a:pPr algn="r"/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(3.9%) 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45,952 </a:t>
                      </a:r>
                    </a:p>
                    <a:p>
                      <a:pPr algn="r"/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(3.4%)</a:t>
                      </a:r>
                      <a:endParaRPr lang="ja-JP" alt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28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メソッド単位の分類結果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graphicFrame>
        <p:nvGraphicFramePr>
          <p:cNvPr id="5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647572"/>
              </p:ext>
            </p:extLst>
          </p:nvPr>
        </p:nvGraphicFramePr>
        <p:xfrm>
          <a:off x="395536" y="1556792"/>
          <a:ext cx="8424936" cy="49834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736304"/>
                <a:gridCol w="2230714"/>
                <a:gridCol w="1688750"/>
                <a:gridCol w="176916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Program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#Correct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#Split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#Incorrect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9,480 (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86.7%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ED9D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482 (4.4%)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968 (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8.9%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Ant 1.8.2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10,218 (92.6%)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262 (2.4%)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 (5.0%)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Tomcat 7.0.8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23,163 (90.4%)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722 (2.8%)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1,747 (6.8%)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Batik 1.7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41,641 (89.9%)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1,752 (3.8%)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2,933 (6.3%)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Eclipse SDK 3.6.2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237,420 (92.0%)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7,064 (2.7%)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13,589 (5.3%)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1.6.0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130,518 (88.2%)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9,373 (6.3%)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8,071 (5.5%)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6,817 (90.6%)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219 (2.9%)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485 (6.4%)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和歌山大学教務システム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33,620 (92.1%)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1,018 (2.8%)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1,846 (5.1%)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Torque 3.3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19,690 (91.7%)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819 (3.8%)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959 (4.5%)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Vuze</a:t>
                      </a:r>
                      <a:r>
                        <a:rPr kumimoji="1" lang="en-US" altLang="ja-JP" dirty="0" smtClean="0"/>
                        <a:t> 4.6.0.2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39,260 (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rgbClr val="007434"/>
                          </a:solidFill>
                          <a:latin typeface="+mn-lt"/>
                          <a:ea typeface="+mn-ea"/>
                          <a:cs typeface="+mn-cs"/>
                        </a:rPr>
                        <a:t>93.9%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876 (2.1%) 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1,686 (4.0%)</a:t>
                      </a:r>
                      <a:endParaRPr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Total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543,260 </a:t>
                      </a:r>
                    </a:p>
                    <a:p>
                      <a:pPr algn="r"/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(90.9%)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22,324 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(3.7%) 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32,234 </a:t>
                      </a:r>
                      <a:r>
                        <a:rPr kumimoji="1" lang="en-US" altLang="ja-JP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(5.4%)</a:t>
                      </a:r>
                      <a:endParaRPr lang="ja-JP" alt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93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結果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kumimoji="1" lang="ja-JP" altLang="en-US" dirty="0" smtClean="0"/>
              <a:t>最悪時</a:t>
            </a:r>
            <a:r>
              <a:rPr lang="ja-JP" altLang="en-US" dirty="0" smtClean="0"/>
              <a:t> </a:t>
            </a:r>
            <a:r>
              <a:rPr kumimoji="1" lang="en-US" altLang="ja-JP" dirty="0" smtClean="0"/>
              <a:t>86.7</a:t>
            </a:r>
            <a:r>
              <a:rPr kumimoji="1" lang="ja-JP" altLang="en-US" dirty="0" smtClean="0"/>
              <a:t>％，平均 </a:t>
            </a:r>
            <a:r>
              <a:rPr kumimoji="1" lang="en-US" altLang="ja-JP" dirty="0" smtClean="0"/>
              <a:t>90.9% </a:t>
            </a:r>
            <a:r>
              <a:rPr kumimoji="1" lang="ja-JP" altLang="en-US" dirty="0" smtClean="0"/>
              <a:t>のメソッド</a:t>
            </a:r>
            <a:r>
              <a:rPr lang="ja-JP" altLang="en-US" dirty="0" smtClean="0"/>
              <a:t>で　　</a:t>
            </a:r>
            <a:r>
              <a:rPr kumimoji="1" lang="ja-JP" altLang="en-US" dirty="0" smtClean="0"/>
              <a:t>正しい</a:t>
            </a:r>
            <a:r>
              <a:rPr kumimoji="1" lang="ja-JP" altLang="en-US" dirty="0" smtClean="0"/>
              <a:t>データ依存関係を取得できた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開発者</a:t>
            </a:r>
            <a:r>
              <a:rPr lang="ja-JP" altLang="en-US" dirty="0"/>
              <a:t>が変数の名前を適切に変更してくれれば</a:t>
            </a:r>
            <a:r>
              <a:rPr lang="ja-JP" altLang="en-US" dirty="0" smtClean="0"/>
              <a:t>，</a:t>
            </a:r>
            <a:r>
              <a:rPr lang="en-US" altLang="ja-JP" dirty="0" smtClean="0"/>
              <a:t>94.6% </a:t>
            </a:r>
            <a:r>
              <a:rPr lang="ja-JP" altLang="en-US" dirty="0" smtClean="0"/>
              <a:t>のメソッドで正しい結果を取得可能</a:t>
            </a:r>
            <a:endParaRPr lang="en-US" altLang="ja-JP" dirty="0"/>
          </a:p>
          <a:p>
            <a:pPr lvl="1"/>
            <a:endParaRPr lang="en-US" altLang="ja-JP" sz="1800" dirty="0" smtClean="0"/>
          </a:p>
          <a:p>
            <a:r>
              <a:rPr kumimoji="1" lang="ja-JP" altLang="en-US" dirty="0" smtClean="0"/>
              <a:t>なぜ有効に働くのか？</a:t>
            </a:r>
            <a:endParaRPr lang="en-US" altLang="ja-JP" sz="1800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en-US" altLang="ja-JP" dirty="0" smtClean="0"/>
              <a:t>84.2%</a:t>
            </a:r>
            <a:r>
              <a:rPr lang="ja-JP" altLang="en-US" dirty="0" smtClean="0"/>
              <a:t>のメソッドは，各変数に高々１回しか値を</a:t>
            </a:r>
            <a:r>
              <a:rPr lang="en-US" altLang="ja-JP" dirty="0" smtClean="0"/>
              <a:t>	</a:t>
            </a:r>
            <a:r>
              <a:rPr lang="ja-JP" altLang="en-US" dirty="0" smtClean="0"/>
              <a:t>代入していなかった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「１変数は１つの用途に」という経験則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Java</a:t>
            </a:r>
            <a:r>
              <a:rPr lang="ja-JP" altLang="en-US" dirty="0" smtClean="0"/>
              <a:t> は１メソッドが短く，新しい変数をすぐ宣言できる</a:t>
            </a:r>
            <a:endParaRPr lang="en-US" altLang="ja-JP" dirty="0" smtClean="0"/>
          </a:p>
          <a:p>
            <a:pPr lvl="2"/>
            <a:endParaRPr lang="en-US" altLang="ja-JP" sz="1800" dirty="0" smtClean="0"/>
          </a:p>
          <a:p>
            <a:pPr marL="457200" lvl="1" indent="0">
              <a:buNone/>
            </a:pPr>
            <a:r>
              <a:rPr lang="en-US" altLang="ja-JP" b="1" dirty="0" smtClean="0">
                <a:solidFill>
                  <a:srgbClr val="FF0000"/>
                </a:solidFill>
              </a:rPr>
              <a:t>	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869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手続き内での配列</a:t>
            </a:r>
            <a:r>
              <a:rPr lang="ja-JP" altLang="en-US" sz="4000" dirty="0"/>
              <a:t>・</a:t>
            </a:r>
            <a:r>
              <a:rPr kumimoji="1" lang="ja-JP" altLang="en-US" sz="4000" dirty="0" smtClean="0"/>
              <a:t>フィールド</a:t>
            </a:r>
            <a:r>
              <a:rPr lang="ja-JP" altLang="en-US" sz="4000" dirty="0" smtClean="0"/>
              <a:t>の影響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今回</a:t>
            </a:r>
            <a:r>
              <a:rPr lang="ja-JP" altLang="en-US" dirty="0" smtClean="0"/>
              <a:t>の解析</a:t>
            </a:r>
            <a:r>
              <a:rPr lang="ja-JP" altLang="en-US" dirty="0"/>
              <a:t>では</a:t>
            </a:r>
            <a:r>
              <a:rPr lang="ja-JP" altLang="en-US" dirty="0" smtClean="0"/>
              <a:t>無視したけれども</a:t>
            </a:r>
            <a:r>
              <a:rPr lang="en-US" altLang="ja-JP" dirty="0" smtClean="0"/>
              <a:t>…</a:t>
            </a:r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 smtClean="0"/>
              <a:t>１メソッドの中で，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フィールドや配列に</a:t>
            </a:r>
            <a:r>
              <a:rPr lang="en-US" altLang="ja-JP" dirty="0" smtClean="0"/>
              <a:t>	</a:t>
            </a:r>
            <a:r>
              <a:rPr lang="ja-JP" altLang="en-US" dirty="0" smtClean="0"/>
              <a:t>値を書き，かつ値を読むものは少ない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フィールドを読み書きするメソッド：</a:t>
            </a:r>
            <a:r>
              <a:rPr lang="en-US" altLang="ja-JP" dirty="0" smtClean="0"/>
              <a:t>	36,732 </a:t>
            </a:r>
            <a:r>
              <a:rPr lang="ja-JP" altLang="en-US" dirty="0"/>
              <a:t>個</a:t>
            </a:r>
            <a:r>
              <a:rPr lang="ja-JP" altLang="en-US" dirty="0" smtClean="0"/>
              <a:t>（</a:t>
            </a:r>
            <a:r>
              <a:rPr lang="en-US" altLang="ja-JP" dirty="0" smtClean="0"/>
              <a:t>6.1</a:t>
            </a:r>
            <a:r>
              <a:rPr lang="en-US" altLang="ja-JP" dirty="0"/>
              <a:t>%</a:t>
            </a:r>
            <a:r>
              <a:rPr lang="ja-JP" altLang="en-US" dirty="0"/>
              <a:t>）</a:t>
            </a:r>
          </a:p>
          <a:p>
            <a:pPr lvl="2"/>
            <a:r>
              <a:rPr lang="ja-JP" altLang="en-US" dirty="0" smtClean="0"/>
              <a:t>配列を読み書きするメソッド：</a:t>
            </a: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	9,290 </a:t>
            </a:r>
            <a:r>
              <a:rPr lang="ja-JP" altLang="en-US" dirty="0"/>
              <a:t>個</a:t>
            </a:r>
            <a:r>
              <a:rPr lang="ja-JP" altLang="en-US" dirty="0" smtClean="0"/>
              <a:t>（</a:t>
            </a:r>
            <a:r>
              <a:rPr lang="en-US" altLang="ja-JP" dirty="0" smtClean="0"/>
              <a:t>1.6</a:t>
            </a:r>
            <a:r>
              <a:rPr lang="en-US" altLang="ja-JP" dirty="0"/>
              <a:t>%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smtClean="0">
                <a:sym typeface="Wingdings" pitchFamily="2" charset="2"/>
              </a:rPr>
              <a:t>	 </a:t>
            </a:r>
            <a:r>
              <a:rPr lang="ja-JP" altLang="en-US" dirty="0" smtClean="0">
                <a:sym typeface="Wingdings" pitchFamily="2" charset="2"/>
              </a:rPr>
              <a:t>手続き内のデータ依存関係への影響は</a:t>
            </a:r>
            <a:r>
              <a:rPr lang="en-US" altLang="ja-JP" dirty="0" smtClean="0">
                <a:sym typeface="Wingdings" pitchFamily="2" charset="2"/>
              </a:rPr>
              <a:t>	</a:t>
            </a:r>
            <a:r>
              <a:rPr lang="ja-JP" altLang="en-US" dirty="0" smtClean="0">
                <a:sym typeface="Wingdings" pitchFamily="2" charset="2"/>
              </a:rPr>
              <a:t>　　元々少ない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283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手続き間解析</a:t>
            </a:r>
            <a:r>
              <a:rPr lang="ja-JP" altLang="en-US" sz="4000" dirty="0"/>
              <a:t>への</a:t>
            </a:r>
            <a:r>
              <a:rPr kumimoji="1" lang="ja-JP" altLang="en-US" sz="4000" dirty="0" smtClean="0"/>
              <a:t>影響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手続き間のデータ依存関係は２種類</a:t>
            </a:r>
            <a:endParaRPr kumimoji="1" lang="en-US" altLang="ja-JP" dirty="0" smtClean="0"/>
          </a:p>
          <a:p>
            <a:pPr lvl="1"/>
            <a:endParaRPr kumimoji="1" lang="en-US" altLang="ja-JP" sz="1600" dirty="0" smtClean="0"/>
          </a:p>
          <a:p>
            <a:pPr lvl="1"/>
            <a:r>
              <a:rPr kumimoji="1" lang="ja-JP" altLang="en-US" dirty="0" smtClean="0">
                <a:solidFill>
                  <a:srgbClr val="0070C0"/>
                </a:solidFill>
              </a:rPr>
              <a:t>メソッド呼び出しに関するデータ依存関係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 lvl="2"/>
            <a:r>
              <a:rPr lang="ja-JP" altLang="en-US" dirty="0" smtClean="0"/>
              <a:t>動的束縛の解決に依存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よく使われる手法（</a:t>
            </a:r>
            <a:r>
              <a:rPr lang="en-US" altLang="ja-JP" dirty="0" smtClean="0"/>
              <a:t>CHA, RTA, VTA</a:t>
            </a:r>
            <a:r>
              <a:rPr lang="ja-JP" altLang="en-US" dirty="0" smtClean="0"/>
              <a:t>）は制御フロー情報を</a:t>
            </a:r>
            <a:r>
              <a:rPr lang="ja-JP" altLang="en-US" dirty="0"/>
              <a:t>使って</a:t>
            </a:r>
            <a:r>
              <a:rPr lang="ja-JP" altLang="en-US" dirty="0" smtClean="0"/>
              <a:t>いない</a:t>
            </a:r>
            <a:r>
              <a:rPr lang="ja-JP" altLang="en-US" dirty="0"/>
              <a:t>ので</a:t>
            </a:r>
            <a:r>
              <a:rPr lang="ja-JP" altLang="en-US" dirty="0" smtClean="0"/>
              <a:t>，競合しない</a:t>
            </a:r>
            <a:endParaRPr lang="en-US" altLang="ja-JP" dirty="0"/>
          </a:p>
          <a:p>
            <a:pPr lvl="1"/>
            <a:endParaRPr lang="en-US" altLang="ja-JP" sz="1400" dirty="0" smtClean="0"/>
          </a:p>
          <a:p>
            <a:pPr lvl="1"/>
            <a:r>
              <a:rPr lang="ja-JP" altLang="en-US" dirty="0" smtClean="0">
                <a:solidFill>
                  <a:srgbClr val="0070C0"/>
                </a:solidFill>
              </a:rPr>
              <a:t>フィールド，配列に関するデータ依存関係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 lvl="2"/>
            <a:r>
              <a:rPr lang="ja-JP" altLang="en-US" dirty="0"/>
              <a:t>ポインタ</a:t>
            </a:r>
            <a:r>
              <a:rPr lang="ja-JP" altLang="en-US" dirty="0" smtClean="0"/>
              <a:t>解析に依存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flow-insensitive </a:t>
            </a:r>
            <a:r>
              <a:rPr lang="ja-JP" altLang="en-US" dirty="0" smtClean="0"/>
              <a:t>な解析方法は存在する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Object-insensitive</a:t>
            </a:r>
            <a:r>
              <a:rPr lang="ja-JP" altLang="en-US" dirty="0" smtClean="0"/>
              <a:t> に解決する方法もある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55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sz="2800" dirty="0" smtClean="0"/>
              <a:t>データ依存関係解析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役立つと言われつつも，実際にはあまり活用されていない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実装，計算には時間がかかる</a:t>
            </a:r>
            <a:endParaRPr lang="en-US" altLang="ja-JP" sz="2400" dirty="0"/>
          </a:p>
          <a:p>
            <a:pPr lvl="2"/>
            <a:r>
              <a:rPr lang="ja-JP" altLang="en-US" sz="2000" dirty="0" smtClean="0"/>
              <a:t>実用的な</a:t>
            </a:r>
            <a:r>
              <a:rPr lang="ja-JP" altLang="en-US" sz="2000" dirty="0" smtClean="0"/>
              <a:t>ツールといえばコンパイラ</a:t>
            </a:r>
            <a:r>
              <a:rPr lang="ja-JP" altLang="en-US" sz="2000" dirty="0" smtClean="0"/>
              <a:t>，一部静的解析ツールぐらい？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endParaRPr lang="en-US" altLang="ja-JP" sz="1600" dirty="0"/>
          </a:p>
          <a:p>
            <a:pPr marL="342900" lvl="1" indent="-342900">
              <a:buFontTx/>
              <a:buChar char="•"/>
            </a:pPr>
            <a:r>
              <a:rPr lang="ja-JP" altLang="en-US" dirty="0" smtClean="0"/>
              <a:t>単純化した解析の効果を評価</a:t>
            </a:r>
            <a:endParaRPr lang="en-US" altLang="ja-JP" dirty="0"/>
          </a:p>
          <a:p>
            <a:pPr marL="742950" lvl="2" indent="-342900">
              <a:buFont typeface="Wingdings" pitchFamily="2" charset="2"/>
              <a:buChar char="ü"/>
            </a:pPr>
            <a:r>
              <a:rPr lang="ja-JP" altLang="en-US" dirty="0" smtClean="0"/>
              <a:t>すべての代入がすべての参照</a:t>
            </a:r>
            <a:r>
              <a:rPr lang="ja-JP" altLang="en-US" dirty="0"/>
              <a:t>に影響を与える</a:t>
            </a:r>
            <a:r>
              <a:rPr lang="ja-JP" altLang="en-US" dirty="0" smtClean="0"/>
              <a:t>とみなした</a:t>
            </a:r>
            <a:endParaRPr lang="ja-JP" altLang="en-US" dirty="0"/>
          </a:p>
          <a:p>
            <a:pPr lvl="2"/>
            <a:r>
              <a:rPr lang="en-US" altLang="ja-JP" sz="2000" dirty="0" smtClean="0"/>
              <a:t>90.9%</a:t>
            </a:r>
            <a:r>
              <a:rPr lang="ja-JP" altLang="en-US" sz="2000" dirty="0" smtClean="0"/>
              <a:t>の</a:t>
            </a:r>
            <a:r>
              <a:rPr lang="en-US" altLang="ja-JP" sz="2000" dirty="0" smtClean="0"/>
              <a:t>Java</a:t>
            </a:r>
            <a:r>
              <a:rPr lang="ja-JP" altLang="en-US" sz="2000" dirty="0" smtClean="0"/>
              <a:t>のメソッドで，正しい結果が</a:t>
            </a:r>
            <a:r>
              <a:rPr lang="ja-JP" altLang="en-US" sz="2000" dirty="0" smtClean="0"/>
              <a:t>得られる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速度</a:t>
            </a:r>
            <a:r>
              <a:rPr lang="ja-JP" altLang="en-US" sz="2000" dirty="0" smtClean="0"/>
              <a:t>重視で，正確さがそれほど必要なければ，十分役立つ可能性</a:t>
            </a:r>
            <a:r>
              <a:rPr lang="ja-JP" altLang="en-US" sz="2000" dirty="0"/>
              <a:t>がある</a:t>
            </a: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131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結果の使い道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kumimoji="1" lang="ja-JP" altLang="en-US" sz="2800" u="sng" dirty="0" smtClean="0"/>
              <a:t>正確な結果にこだわりたい人は：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各変数に高々</a:t>
            </a:r>
            <a:r>
              <a:rPr lang="ja-JP" altLang="en-US" dirty="0"/>
              <a:t>１回しか値を代入</a:t>
            </a:r>
            <a:r>
              <a:rPr lang="ja-JP" altLang="en-US" dirty="0" smtClean="0"/>
              <a:t>しない </a:t>
            </a:r>
            <a:r>
              <a:rPr lang="en-US" altLang="ja-JP" dirty="0" smtClean="0"/>
              <a:t>84.2%</a:t>
            </a:r>
            <a:r>
              <a:rPr lang="ja-JP" altLang="en-US" dirty="0"/>
              <a:t>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	</a:t>
            </a:r>
            <a:r>
              <a:rPr lang="ja-JP" altLang="en-US" dirty="0" smtClean="0"/>
              <a:t>メソッドに対して，制御フローグラフの構築を省略</a:t>
            </a:r>
            <a:endParaRPr lang="en-US" altLang="ja-JP" dirty="0" smtClean="0"/>
          </a:p>
          <a:p>
            <a:endParaRPr lang="en-US" altLang="ja-JP" sz="1800" dirty="0"/>
          </a:p>
          <a:p>
            <a:r>
              <a:rPr lang="ja-JP" altLang="en-US" sz="2800" u="sng" dirty="0" smtClean="0"/>
              <a:t>正確な結果が不要な人は：</a:t>
            </a:r>
            <a:endParaRPr lang="en-US" altLang="ja-JP" u="sng" dirty="0" smtClean="0"/>
          </a:p>
          <a:p>
            <a:pPr marL="457200" lvl="1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変数の一致だけで簡易データフロー解析をして，</a:t>
            </a:r>
            <a:r>
              <a:rPr lang="en-US" altLang="ja-JP" dirty="0" smtClean="0"/>
              <a:t>	</a:t>
            </a:r>
            <a:r>
              <a:rPr lang="ja-JP" altLang="en-US" dirty="0" smtClean="0"/>
              <a:t>実行時性能を大幅に向上できる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Eclipse </a:t>
            </a:r>
            <a:r>
              <a:rPr lang="ja-JP" altLang="en-US" dirty="0" smtClean="0"/>
              <a:t>上で変数をクリックして変数をハイライト表示 　→ 代入位置を辿る，というデータフローの追跡方法は，</a:t>
            </a: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	9</a:t>
            </a:r>
            <a:r>
              <a:rPr lang="ja-JP" altLang="en-US" dirty="0" smtClean="0"/>
              <a:t>割のメソッドでは完全に正しい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037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成功の条件：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開発者が良いコードを書いてること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開発者が変なコードを書くと解析結果も悪くなる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解析しやすいコードを</a:t>
            </a:r>
            <a:r>
              <a:rPr lang="ja-JP" altLang="en-US" sz="2400" dirty="0" smtClean="0"/>
              <a:t>書く </a:t>
            </a:r>
            <a:endParaRPr lang="en-US" altLang="ja-JP" sz="2400" dirty="0" smtClean="0"/>
          </a:p>
          <a:p>
            <a:pPr marL="457200" lvl="1" indent="0">
              <a:buNone/>
            </a:pPr>
            <a:r>
              <a:rPr lang="en-US" altLang="ja-JP" sz="2400" dirty="0" smtClean="0">
                <a:sym typeface="Wingdings" pitchFamily="2" charset="2"/>
              </a:rPr>
              <a:t>    </a:t>
            </a:r>
            <a:r>
              <a:rPr lang="ja-JP" altLang="en-US" sz="2400" dirty="0" smtClean="0"/>
              <a:t>開発環境からサポートを</a:t>
            </a:r>
            <a:r>
              <a:rPr lang="ja-JP" altLang="en-US" sz="2400" dirty="0" smtClean="0"/>
              <a:t>得られる</a:t>
            </a:r>
            <a:endParaRPr lang="en-US" altLang="ja-JP" sz="2400" dirty="0"/>
          </a:p>
          <a:p>
            <a:pPr marL="457200" lvl="1" indent="0">
              <a:buNone/>
            </a:pPr>
            <a:r>
              <a:rPr lang="en-US" altLang="ja-JP" sz="2400" dirty="0"/>
              <a:t> </a:t>
            </a:r>
            <a:r>
              <a:rPr lang="en-US" altLang="ja-JP" sz="2400" dirty="0" smtClean="0"/>
              <a:t>   … </a:t>
            </a:r>
            <a:r>
              <a:rPr lang="ja-JP" altLang="en-US" sz="2400" dirty="0" smtClean="0"/>
              <a:t>と</a:t>
            </a:r>
            <a:r>
              <a:rPr lang="ja-JP" altLang="en-US" sz="2400" dirty="0" smtClean="0"/>
              <a:t>いう</a:t>
            </a:r>
            <a:r>
              <a:rPr lang="ja-JP" altLang="en-US" sz="2400" dirty="0" smtClean="0"/>
              <a:t>状況でインセンティブが働くと期待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プログラミング言語の良さの影響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Java </a:t>
            </a:r>
            <a:r>
              <a:rPr lang="ja-JP" altLang="en-US" sz="2400" dirty="0" err="1" smtClean="0"/>
              <a:t>には</a:t>
            </a:r>
            <a:r>
              <a:rPr lang="ja-JP" altLang="en-US" sz="2400" dirty="0" smtClean="0"/>
              <a:t>ポインタ，参照変数がない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ローカル変数に対するエイリアスを警戒しなくてよい</a:t>
            </a:r>
            <a:endParaRPr lang="en-US" altLang="ja-JP" sz="2000" dirty="0" smtClean="0"/>
          </a:p>
          <a:p>
            <a:pPr lvl="1"/>
            <a:r>
              <a:rPr lang="en-US" altLang="ja-JP" sz="2400" dirty="0" smtClean="0"/>
              <a:t>C</a:t>
            </a:r>
            <a:r>
              <a:rPr lang="ja-JP" altLang="en-US" sz="2400" dirty="0" smtClean="0"/>
              <a:t>言語などで</a:t>
            </a:r>
            <a:r>
              <a:rPr lang="ja-JP" altLang="en-US" sz="2400" dirty="0" smtClean="0"/>
              <a:t>は異なる結果となる可能性がある</a:t>
            </a:r>
            <a:endParaRPr lang="en-US" altLang="ja-JP" sz="2400" dirty="0" smtClean="0"/>
          </a:p>
          <a:p>
            <a:pPr lvl="2"/>
            <a:r>
              <a:rPr lang="en-US" altLang="ja-JP" sz="2000" dirty="0" smtClean="0"/>
              <a:t>C</a:t>
            </a:r>
            <a:r>
              <a:rPr lang="ja-JP" altLang="en-US" sz="2000" dirty="0" smtClean="0"/>
              <a:t>言語</a:t>
            </a:r>
            <a:r>
              <a:rPr lang="ja-JP" altLang="en-US" sz="2000" dirty="0" smtClean="0"/>
              <a:t>でも，１関数内で変数</a:t>
            </a:r>
            <a:r>
              <a:rPr lang="ja-JP" altLang="en-US" sz="2000" dirty="0" smtClean="0"/>
              <a:t>に別名</a:t>
            </a:r>
            <a:r>
              <a:rPr lang="ja-JP" altLang="en-US" sz="2000" dirty="0" smtClean="0"/>
              <a:t>をつける</a:t>
            </a:r>
            <a:r>
              <a:rPr lang="ja-JP" altLang="en-US" sz="2000" dirty="0" smtClean="0"/>
              <a:t>人は少ないはず</a:t>
            </a: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787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ja-JP" altLang="en-US" sz="2800" dirty="0" smtClean="0"/>
              <a:t>制御フロー情報なしの簡易データ依存解析も，　　　</a:t>
            </a:r>
            <a:r>
              <a:rPr lang="en-US" altLang="ja-JP" sz="2800" dirty="0" smtClean="0"/>
              <a:t>58</a:t>
            </a:r>
            <a:r>
              <a:rPr lang="ja-JP" altLang="en-US" sz="2800" dirty="0" smtClean="0"/>
              <a:t>万メソッドのうち </a:t>
            </a:r>
            <a:r>
              <a:rPr lang="en-US" altLang="ja-JP" sz="2800" dirty="0" smtClean="0"/>
              <a:t>90.9% </a:t>
            </a:r>
            <a:r>
              <a:rPr lang="ja-JP" altLang="en-US" sz="2800" dirty="0" smtClean="0"/>
              <a:t>では正確な結果を出した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開発者の努力で </a:t>
            </a:r>
            <a:r>
              <a:rPr kumimoji="1" lang="en-US" altLang="ja-JP" sz="2400" dirty="0" smtClean="0"/>
              <a:t>94.6%</a:t>
            </a:r>
            <a:r>
              <a:rPr kumimoji="1" lang="ja-JP" altLang="en-US" sz="2400" dirty="0" smtClean="0"/>
              <a:t> まで</a:t>
            </a:r>
            <a:r>
              <a:rPr lang="ja-JP" altLang="en-US" sz="2400" dirty="0"/>
              <a:t>は</a:t>
            </a:r>
            <a:r>
              <a:rPr lang="ja-JP" altLang="en-US" sz="2400" dirty="0" smtClean="0"/>
              <a:t>上昇する見込み</a:t>
            </a:r>
            <a:r>
              <a:rPr lang="ja-JP" altLang="en-US" sz="2400" dirty="0" smtClean="0"/>
              <a:t>あり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残り </a:t>
            </a:r>
            <a:r>
              <a:rPr lang="en-US" altLang="ja-JP" sz="2400" dirty="0" smtClean="0"/>
              <a:t>9.1% </a:t>
            </a:r>
            <a:r>
              <a:rPr lang="ja-JP" altLang="en-US" sz="2400" dirty="0" smtClean="0"/>
              <a:t>がどれ</a:t>
            </a:r>
            <a:r>
              <a:rPr lang="ja-JP" altLang="en-US" sz="2400" dirty="0"/>
              <a:t>くらい</a:t>
            </a:r>
            <a:r>
              <a:rPr lang="ja-JP" altLang="en-US" sz="2400" dirty="0" smtClean="0"/>
              <a:t>ひどい結果になるかは未評価</a:t>
            </a:r>
            <a:endParaRPr lang="en-US" altLang="ja-JP" sz="2400" dirty="0" smtClean="0"/>
          </a:p>
          <a:p>
            <a:pPr lvl="2"/>
            <a:endParaRPr kumimoji="1" lang="en-US" altLang="ja-JP" sz="1050" dirty="0" smtClean="0"/>
          </a:p>
          <a:p>
            <a:pPr lvl="2"/>
            <a:endParaRPr kumimoji="1" lang="en-US" altLang="ja-JP" sz="1050" dirty="0" smtClean="0"/>
          </a:p>
          <a:p>
            <a:r>
              <a:rPr lang="ja-JP" altLang="en-US" sz="2800" dirty="0" smtClean="0"/>
              <a:t>今後の課題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不適切</a:t>
            </a:r>
            <a:r>
              <a:rPr lang="ja-JP" altLang="en-US" sz="2400" dirty="0" smtClean="0"/>
              <a:t>な辺</a:t>
            </a:r>
            <a:r>
              <a:rPr lang="ja-JP" altLang="en-US" sz="2400" dirty="0" smtClean="0"/>
              <a:t>の</a:t>
            </a:r>
            <a:r>
              <a:rPr lang="ja-JP" altLang="en-US" sz="2400" dirty="0"/>
              <a:t>有無</a:t>
            </a:r>
            <a:r>
              <a:rPr lang="ja-JP" altLang="en-US" sz="2400" dirty="0" smtClean="0"/>
              <a:t>だけで</a:t>
            </a:r>
            <a:r>
              <a:rPr lang="ja-JP" altLang="en-US" sz="2400" dirty="0" smtClean="0"/>
              <a:t>なく</a:t>
            </a:r>
            <a:r>
              <a:rPr lang="ja-JP" altLang="en-US" sz="2400" dirty="0"/>
              <a:t>，</a:t>
            </a:r>
            <a:r>
              <a:rPr lang="ja-JP" altLang="en-US" sz="2400" dirty="0" smtClean="0"/>
              <a:t>推移性の変化の評価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プログラムスライシングなど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応用手法への影響評価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C</a:t>
            </a:r>
            <a:r>
              <a:rPr lang="ja-JP" altLang="en-US" sz="2400" dirty="0" smtClean="0"/>
              <a:t>言語など異なる言語での実験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059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961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解析の実行時間 </a:t>
            </a:r>
            <a:r>
              <a:rPr lang="en-US" altLang="ja-JP" sz="2000" dirty="0" smtClean="0"/>
              <a:t>[</a:t>
            </a:r>
            <a:r>
              <a:rPr lang="ja-JP" altLang="en-US" sz="2000" dirty="0" smtClean="0"/>
              <a:t>柳</a:t>
            </a:r>
            <a:r>
              <a:rPr lang="en-US" altLang="ja-JP" sz="2000" dirty="0" smtClean="0"/>
              <a:t>, 2010]</a:t>
            </a:r>
            <a:endParaRPr kumimoji="1" lang="ja-JP" altLang="en-US" sz="20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884685"/>
              </p:ext>
            </p:extLst>
          </p:nvPr>
        </p:nvGraphicFramePr>
        <p:xfrm>
          <a:off x="457200" y="1600200"/>
          <a:ext cx="8435280" cy="3779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4560"/>
                <a:gridCol w="1080120"/>
                <a:gridCol w="2160240"/>
                <a:gridCol w="1872208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プログラム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/>
                        <a:t>サイズ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en-US" altLang="ja-JP" baseline="0" dirty="0" smtClean="0"/>
                        <a:t>(LOC)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AST</a:t>
                      </a:r>
                      <a:r>
                        <a:rPr kumimoji="1" lang="ja-JP" altLang="en-US" dirty="0" smtClean="0"/>
                        <a:t>構築，シンボルテーブル構築時間</a:t>
                      </a:r>
                      <a:r>
                        <a:rPr kumimoji="1" lang="en-US" altLang="ja-JP" baseline="0" dirty="0" smtClean="0"/>
                        <a:t> (sec.)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データフロー解析時間</a:t>
                      </a:r>
                      <a:r>
                        <a:rPr kumimoji="1" lang="en-US" altLang="ja-JP" dirty="0" smtClean="0"/>
                        <a:t> (sec.)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解析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合計時間</a:t>
                      </a:r>
                      <a:r>
                        <a:rPr kumimoji="1" lang="en-US" altLang="ja-JP" dirty="0" smtClean="0"/>
                        <a:t>(sec.)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71,845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Cocoon 2.1.11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505,715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Jboss</a:t>
                      </a:r>
                      <a:r>
                        <a:rPr kumimoji="1" lang="en-US" altLang="ja-JP" dirty="0" smtClean="0"/>
                        <a:t> 4.2.3GA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696,761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885,887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2,055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5703639"/>
            <a:ext cx="8787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on 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60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研究</a:t>
            </a:r>
            <a:r>
              <a:rPr lang="ja-JP" altLang="en-US" dirty="0" smtClean="0"/>
              <a:t>の</a:t>
            </a:r>
            <a:r>
              <a:rPr lang="ja-JP" altLang="en-US" dirty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sz="2800" dirty="0" smtClean="0"/>
              <a:t>データ依存関係解析は様々な解析</a:t>
            </a:r>
            <a:r>
              <a:rPr lang="ja-JP" altLang="en-US" sz="2800" dirty="0"/>
              <a:t>技術</a:t>
            </a:r>
            <a:r>
              <a:rPr lang="ja-JP" altLang="en-US" sz="2800" dirty="0" smtClean="0"/>
              <a:t>の</a:t>
            </a:r>
            <a:r>
              <a:rPr lang="ja-JP" altLang="en-US" sz="2800" dirty="0" smtClean="0"/>
              <a:t>基盤</a:t>
            </a:r>
            <a:endParaRPr lang="en-US" altLang="ja-JP" sz="1050" dirty="0" smtClean="0"/>
          </a:p>
          <a:p>
            <a:pPr lvl="1"/>
            <a:r>
              <a:rPr lang="ja-JP" altLang="en-US" sz="2400" dirty="0" smtClean="0"/>
              <a:t>プログラムスライシング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影響</a:t>
            </a:r>
            <a:r>
              <a:rPr lang="ja-JP" altLang="en-US" sz="2400" dirty="0" smtClean="0"/>
              <a:t>波及解析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コードクローン</a:t>
            </a:r>
            <a:r>
              <a:rPr lang="ja-JP" altLang="en-US" sz="2400" dirty="0"/>
              <a:t>検出</a:t>
            </a:r>
            <a:endParaRPr lang="en-US" altLang="ja-JP" sz="2400" dirty="0" smtClean="0"/>
          </a:p>
          <a:p>
            <a:pPr lvl="1"/>
            <a:endParaRPr lang="en-US" altLang="ja-JP" sz="2400" dirty="0"/>
          </a:p>
          <a:p>
            <a:r>
              <a:rPr lang="ja-JP" altLang="en-US" sz="2800" dirty="0" smtClean="0"/>
              <a:t>解析の実装，実行</a:t>
            </a:r>
            <a:r>
              <a:rPr lang="ja-JP" altLang="en-US" sz="2800" dirty="0" smtClean="0"/>
              <a:t>のコスト</a:t>
            </a:r>
            <a:endParaRPr lang="en-US" altLang="ja-JP" sz="1050" dirty="0" smtClean="0"/>
          </a:p>
          <a:p>
            <a:pPr lvl="1"/>
            <a:r>
              <a:rPr lang="ja-JP" altLang="en-US" sz="2400" dirty="0" smtClean="0"/>
              <a:t>構文解析，シンボルテーブルの作成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制御フロー解析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データ依存関係解析</a:t>
            </a:r>
            <a:endParaRPr lang="en-US" altLang="ja-JP" sz="2400" dirty="0" smtClean="0"/>
          </a:p>
          <a:p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pic>
        <p:nvPicPr>
          <p:cNvPr id="5" name="Picture 6" descr="C:\Documents and Settings\ishio\Local Settings\Temporary Internet Files\Content.IE5\OXMRKLQF\MC9002953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2287663"/>
            <a:ext cx="1728192" cy="19334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02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依存関係解析のコスト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ja-JP" dirty="0" smtClean="0"/>
              <a:t>Soot </a:t>
            </a:r>
            <a:r>
              <a:rPr lang="ja-JP" altLang="en-US" dirty="0" smtClean="0"/>
              <a:t>フレームワークを使ってスライシングツール</a:t>
            </a:r>
            <a:r>
              <a:rPr lang="ja-JP" altLang="en-US" dirty="0"/>
              <a:t>を</a:t>
            </a:r>
            <a:r>
              <a:rPr lang="ja-JP" altLang="en-US" dirty="0" smtClean="0"/>
              <a:t>実装した場合 </a:t>
            </a:r>
            <a:r>
              <a:rPr lang="en-US" altLang="ja-JP" sz="1800" dirty="0" smtClean="0"/>
              <a:t>[2006</a:t>
            </a:r>
            <a:r>
              <a:rPr lang="ja-JP" altLang="en-US" sz="1800" dirty="0" smtClean="0"/>
              <a:t>年頃の話</a:t>
            </a:r>
            <a:r>
              <a:rPr lang="en-US" altLang="ja-JP" sz="1800" dirty="0" smtClean="0"/>
              <a:t>]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JEdit</a:t>
            </a:r>
            <a:r>
              <a:rPr lang="en-US" altLang="ja-JP" dirty="0" smtClean="0"/>
              <a:t> 4.2 (140KLOC)</a:t>
            </a:r>
            <a:r>
              <a:rPr lang="ja-JP" altLang="en-US" dirty="0" smtClean="0"/>
              <a:t> を解析するのに</a:t>
            </a:r>
            <a:r>
              <a:rPr lang="en-US" altLang="ja-JP" b="1" dirty="0" smtClean="0">
                <a:solidFill>
                  <a:srgbClr val="FF0000"/>
                </a:solidFill>
              </a:rPr>
              <a:t>20</a:t>
            </a:r>
            <a:r>
              <a:rPr lang="ja-JP" altLang="en-US" b="1" dirty="0" smtClean="0">
                <a:solidFill>
                  <a:srgbClr val="FF0000"/>
                </a:solidFill>
              </a:rPr>
              <a:t>分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ポインタ解析など，プログラム全体解析の</a:t>
            </a:r>
            <a:r>
              <a:rPr lang="ja-JP" altLang="en-US" dirty="0" smtClean="0"/>
              <a:t>コスト</a:t>
            </a:r>
            <a:r>
              <a:rPr lang="ja-JP" altLang="en-US" dirty="0" smtClean="0"/>
              <a:t>が高い</a:t>
            </a:r>
            <a:endParaRPr lang="en-US" altLang="ja-JP" dirty="0"/>
          </a:p>
          <a:p>
            <a:pPr lvl="2"/>
            <a:r>
              <a:rPr lang="ja-JP" altLang="en-US" dirty="0" smtClean="0"/>
              <a:t>実用的になるには，近似計算等が</a:t>
            </a:r>
            <a:r>
              <a:rPr lang="ja-JP" altLang="en-US" dirty="0" smtClean="0"/>
              <a:t>必要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日々のタスクに使うには長い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開発者の１タスクは</a:t>
            </a:r>
            <a:r>
              <a:rPr lang="en-US" altLang="ja-JP" dirty="0" smtClean="0"/>
              <a:t>30</a:t>
            </a:r>
            <a:r>
              <a:rPr lang="ja-JP" altLang="en-US" dirty="0" smtClean="0"/>
              <a:t>分～</a:t>
            </a:r>
            <a:r>
              <a:rPr lang="en-US" altLang="ja-JP" dirty="0" smtClean="0"/>
              <a:t>2</a:t>
            </a:r>
            <a:r>
              <a:rPr lang="ja-JP" altLang="en-US" dirty="0" smtClean="0"/>
              <a:t>時間程度 </a:t>
            </a:r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Parnin</a:t>
            </a:r>
            <a:r>
              <a:rPr lang="en-US" altLang="ja-JP" sz="2000" dirty="0" smtClean="0"/>
              <a:t>, 2011]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69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関連研究： 解析</a:t>
            </a:r>
            <a:r>
              <a:rPr lang="ja-JP" altLang="en-US" sz="4000" dirty="0"/>
              <a:t>の簡略化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大規模解析に向けた様々な簡略化手法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sz="1800" dirty="0" smtClean="0"/>
          </a:p>
          <a:p>
            <a:r>
              <a:rPr kumimoji="1" lang="ja-JP" altLang="en-US" sz="2800" dirty="0" smtClean="0">
                <a:solidFill>
                  <a:srgbClr val="0070C0"/>
                </a:solidFill>
              </a:rPr>
              <a:t>データ</a:t>
            </a:r>
            <a:r>
              <a:rPr lang="ja-JP" altLang="en-US" sz="2800" dirty="0">
                <a:solidFill>
                  <a:srgbClr val="0070C0"/>
                </a:solidFill>
              </a:rPr>
              <a:t>依存関係</a:t>
            </a:r>
            <a:r>
              <a:rPr lang="ja-JP" altLang="en-US" sz="2800" dirty="0" smtClean="0">
                <a:solidFill>
                  <a:srgbClr val="0070C0"/>
                </a:solidFill>
              </a:rPr>
              <a:t>の制御フローでの近似</a:t>
            </a:r>
            <a:r>
              <a:rPr lang="ja-JP" altLang="en-US" sz="2800" dirty="0" smtClean="0"/>
              <a:t> </a:t>
            </a:r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Jasz</a:t>
            </a:r>
            <a:r>
              <a:rPr lang="en-US" altLang="ja-JP" sz="2000" dirty="0" smtClean="0"/>
              <a:t>, 2008]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制御フローで到達可能 ＝ 依存関係あり</a:t>
            </a:r>
            <a:endParaRPr lang="en-US" altLang="ja-JP" sz="2400" dirty="0"/>
          </a:p>
          <a:p>
            <a:pPr lvl="1"/>
            <a:r>
              <a:rPr lang="ja-JP" altLang="en-US" sz="2400" dirty="0" smtClean="0"/>
              <a:t>同一のデータを順番</a:t>
            </a:r>
            <a:r>
              <a:rPr lang="ja-JP" altLang="en-US" sz="2400" dirty="0"/>
              <a:t>に</a:t>
            </a:r>
            <a:r>
              <a:rPr lang="ja-JP" altLang="en-US" sz="2400" dirty="0" smtClean="0"/>
              <a:t>加工していく処理に強い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メッセージループ</a:t>
            </a:r>
            <a:r>
              <a:rPr lang="ja-JP" altLang="en-US" sz="2400" dirty="0" smtClean="0"/>
              <a:t>を使った</a:t>
            </a:r>
            <a:r>
              <a:rPr lang="ja-JP" altLang="en-US" sz="2400" dirty="0" smtClean="0"/>
              <a:t>プログラムに</a:t>
            </a:r>
            <a:r>
              <a:rPr lang="ja-JP" altLang="en-US" sz="2400" dirty="0" smtClean="0"/>
              <a:t>弱い</a:t>
            </a:r>
            <a:endParaRPr lang="en-US" altLang="ja-JP" sz="2400" dirty="0" smtClean="0"/>
          </a:p>
          <a:p>
            <a:pPr lvl="1"/>
            <a:endParaRPr lang="en-US" altLang="ja-JP" sz="1400" dirty="0"/>
          </a:p>
          <a:p>
            <a:r>
              <a:rPr kumimoji="1" lang="ja-JP" altLang="en-US" sz="2800" dirty="0" smtClean="0">
                <a:solidFill>
                  <a:srgbClr val="0070C0"/>
                </a:solidFill>
              </a:rPr>
              <a:t>メソッド</a:t>
            </a:r>
            <a:r>
              <a:rPr kumimoji="1" lang="ja-JP" altLang="en-US" sz="2800" dirty="0" smtClean="0">
                <a:solidFill>
                  <a:srgbClr val="0070C0"/>
                </a:solidFill>
              </a:rPr>
              <a:t>呼出し</a:t>
            </a:r>
            <a:r>
              <a:rPr kumimoji="1" lang="ja-JP" altLang="en-US" sz="2800" dirty="0" smtClean="0">
                <a:solidFill>
                  <a:srgbClr val="0070C0"/>
                </a:solidFill>
              </a:rPr>
              <a:t>系列</a:t>
            </a:r>
            <a:r>
              <a:rPr kumimoji="1" lang="ja-JP" altLang="en-US" sz="2800" dirty="0" smtClean="0">
                <a:solidFill>
                  <a:srgbClr val="0070C0"/>
                </a:solidFill>
              </a:rPr>
              <a:t>マイニング</a:t>
            </a:r>
            <a:r>
              <a:rPr lang="ja-JP" altLang="en-US" sz="2800" dirty="0" smtClean="0">
                <a:solidFill>
                  <a:srgbClr val="0070C0"/>
                </a:solidFill>
              </a:rPr>
              <a:t>用の表現 </a:t>
            </a:r>
            <a:r>
              <a:rPr lang="en-US" altLang="ja-JP" sz="2000" dirty="0" smtClean="0"/>
              <a:t>[</a:t>
            </a:r>
            <a:r>
              <a:rPr lang="en-US" altLang="ja-JP" sz="2000" dirty="0" smtClean="0"/>
              <a:t>Nguyen, 2009]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同じ変数を使っていて，構文的に並んでいるところに依存関係があるとみなす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25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/>
              <a:t>単純化した</a:t>
            </a:r>
            <a:r>
              <a:rPr lang="ja-JP" altLang="en-US" sz="4000" dirty="0" smtClean="0"/>
              <a:t>データ</a:t>
            </a:r>
            <a:r>
              <a:rPr lang="ja-JP" altLang="en-US" sz="4000" dirty="0"/>
              <a:t>依存関係</a:t>
            </a:r>
            <a:r>
              <a:rPr lang="ja-JP" altLang="en-US" sz="4000" dirty="0" smtClean="0"/>
              <a:t>解析</a:t>
            </a:r>
            <a:endParaRPr kumimoji="1" lang="ja-JP" altLang="en-US" sz="5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kumimoji="1" lang="ja-JP" altLang="en-US" sz="2800" dirty="0" smtClean="0"/>
              <a:t>制御フローを考慮しない解析 </a:t>
            </a:r>
            <a:r>
              <a:rPr kumimoji="1" lang="en-US" altLang="ja-JP" sz="1800" dirty="0" smtClean="0"/>
              <a:t>[</a:t>
            </a:r>
            <a:r>
              <a:rPr lang="ja-JP" altLang="en-US" sz="1800" dirty="0" smtClean="0"/>
              <a:t>柳</a:t>
            </a:r>
            <a:r>
              <a:rPr lang="en-US" altLang="ja-JP" sz="1800" dirty="0" smtClean="0"/>
              <a:t>, 2010</a:t>
            </a:r>
            <a:r>
              <a:rPr kumimoji="1" lang="en-US" altLang="ja-JP" sz="1800" dirty="0" smtClean="0"/>
              <a:t>]</a:t>
            </a:r>
            <a:endParaRPr kumimoji="1" lang="en-US" altLang="ja-JP" sz="2800" dirty="0" smtClean="0"/>
          </a:p>
          <a:p>
            <a:pPr lvl="1"/>
            <a:r>
              <a:rPr lang="en-US" altLang="ja-JP" sz="2400" b="1" dirty="0">
                <a:solidFill>
                  <a:srgbClr val="00B050"/>
                </a:solidFill>
              </a:rPr>
              <a:t>Control-flow insensitive, </a:t>
            </a:r>
            <a:r>
              <a:rPr lang="en-US" altLang="ja-JP" sz="2400" dirty="0"/>
              <a:t>Object insensitive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Java</a:t>
            </a:r>
            <a:r>
              <a:rPr lang="ja-JP" altLang="en-US" sz="2400" dirty="0" smtClean="0"/>
              <a:t>を対象</a:t>
            </a:r>
            <a:endParaRPr lang="en-US" altLang="ja-JP" sz="2400" dirty="0" smtClean="0"/>
          </a:p>
          <a:p>
            <a:pPr lvl="1"/>
            <a:endParaRPr lang="en-US" altLang="ja-JP" sz="1400" dirty="0" smtClean="0"/>
          </a:p>
          <a:p>
            <a:r>
              <a:rPr lang="ja-JP" altLang="en-US" sz="2800" dirty="0" smtClean="0"/>
              <a:t>速度向上： 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分で</a:t>
            </a:r>
            <a:r>
              <a:rPr lang="en-US" altLang="ja-JP" sz="2800" dirty="0" err="1" smtClean="0"/>
              <a:t>JEdit</a:t>
            </a:r>
            <a:r>
              <a:rPr lang="en-US" altLang="ja-JP" sz="2800" dirty="0" smtClean="0"/>
              <a:t> (140KLOC)</a:t>
            </a:r>
            <a:r>
              <a:rPr lang="ja-JP" altLang="en-US" sz="2800" dirty="0" smtClean="0"/>
              <a:t>を解析</a:t>
            </a:r>
            <a:endParaRPr lang="en-US" altLang="ja-JP" sz="2800" dirty="0" smtClean="0"/>
          </a:p>
          <a:p>
            <a:endParaRPr lang="en-US" altLang="ja-JP" sz="1600" dirty="0" smtClean="0"/>
          </a:p>
          <a:p>
            <a:r>
              <a:rPr lang="ja-JP" altLang="en-US" sz="2800" dirty="0" smtClean="0"/>
              <a:t>正確さの犠牲： 余計な（実際には起こらない）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データ依存関係を出力する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プログラム理解には悪影響はなかった </a:t>
            </a:r>
            <a:r>
              <a:rPr lang="en-US" altLang="ja-JP" sz="1800" dirty="0" smtClean="0"/>
              <a:t>[</a:t>
            </a:r>
            <a:r>
              <a:rPr lang="ja-JP" altLang="en-US" sz="1800" dirty="0" smtClean="0"/>
              <a:t>悦田</a:t>
            </a:r>
            <a:r>
              <a:rPr lang="en-US" altLang="ja-JP" sz="1800" dirty="0" smtClean="0"/>
              <a:t>, 2011]</a:t>
            </a:r>
            <a:endParaRPr lang="en-US" altLang="ja-JP" sz="2400" dirty="0"/>
          </a:p>
          <a:p>
            <a:pPr lvl="1"/>
            <a:r>
              <a:rPr lang="ja-JP" altLang="en-US" sz="2400" dirty="0" smtClean="0"/>
              <a:t>定量的な評価は未実施だった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47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kumimoji="1" lang="ja-JP" altLang="en-US" dirty="0" smtClean="0"/>
              <a:t>目的： データ依存関係解析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手法の比較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制御フローグラフ</a:t>
            </a:r>
            <a:r>
              <a:rPr lang="ja-JP" altLang="en-US" dirty="0" smtClean="0"/>
              <a:t>を使った従来の</a:t>
            </a:r>
            <a:r>
              <a:rPr kumimoji="1" lang="ja-JP" altLang="en-US" dirty="0" smtClean="0"/>
              <a:t>解析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制御フロー解析なしの近似計算</a:t>
            </a:r>
            <a:endParaRPr lang="en-US" altLang="ja-JP" sz="1600" dirty="0"/>
          </a:p>
          <a:p>
            <a:r>
              <a:rPr kumimoji="1" lang="ja-JP" altLang="en-US" dirty="0" smtClean="0"/>
              <a:t>方法</a:t>
            </a:r>
            <a:endParaRPr lang="en-US" altLang="ja-JP" dirty="0"/>
          </a:p>
          <a:p>
            <a:pPr lvl="1"/>
            <a:r>
              <a:rPr lang="ja-JP" altLang="en-US" dirty="0" smtClean="0"/>
              <a:t>従来手法を正解とみなしたとき，近似計算では</a:t>
            </a:r>
            <a:r>
              <a:rPr kumimoji="1" lang="ja-JP" altLang="en-US" dirty="0" smtClean="0"/>
              <a:t>不正解となる変数，メソッドの割合を計算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手続き内の依存関係のみ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対象はローカル変数のみ</a:t>
            </a:r>
          </a:p>
          <a:p>
            <a:pPr lvl="1"/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個の </a:t>
            </a:r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 プログラムを対象に実験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31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6300192" y="4195936"/>
            <a:ext cx="612068" cy="31318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048164" y="3861048"/>
            <a:ext cx="612068" cy="31318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5940152" y="2971800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5652120" y="3284984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100392" y="3861048"/>
            <a:ext cx="180000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300192" y="2636912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従来のデータ依存関係解析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5" y="1569012"/>
            <a:ext cx="4536504" cy="4525963"/>
          </a:xfrm>
        </p:spPr>
        <p:txBody>
          <a:bodyPr/>
          <a:lstStyle/>
          <a:p>
            <a:pPr marL="0" indent="0">
              <a:buNone/>
            </a:pPr>
            <a:endParaRPr lang="en-US" altLang="ja-JP" sz="1050" dirty="0"/>
          </a:p>
          <a:p>
            <a:pPr marL="0" indent="0">
              <a:buNone/>
            </a:pPr>
            <a:r>
              <a:rPr lang="ja-JP" altLang="en-US" sz="2400" dirty="0" smtClean="0"/>
              <a:t>データ依存関係 </a:t>
            </a:r>
            <a:r>
              <a:rPr lang="en-US" altLang="ja-JP" sz="2400" dirty="0" smtClean="0"/>
              <a:t>s </a:t>
            </a:r>
            <a:r>
              <a:rPr lang="ja-JP" altLang="en-US" sz="2400" dirty="0" smtClean="0"/>
              <a:t>→ </a:t>
            </a:r>
            <a:r>
              <a:rPr lang="en-US" altLang="ja-JP" sz="2400" dirty="0" smtClean="0"/>
              <a:t>t </a:t>
            </a:r>
            <a:r>
              <a:rPr lang="ja-JP" altLang="en-US" sz="2400" dirty="0" smtClean="0"/>
              <a:t>の定義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dirty="0" smtClean="0"/>
              <a:t>文 </a:t>
            </a:r>
            <a:r>
              <a:rPr lang="en-US" altLang="ja-JP" sz="2000" dirty="0" smtClean="0"/>
              <a:t>s </a:t>
            </a:r>
            <a:r>
              <a:rPr lang="ja-JP" altLang="en-US" sz="2000" dirty="0" smtClean="0"/>
              <a:t>が変数 </a:t>
            </a:r>
            <a:r>
              <a:rPr lang="en-US" altLang="ja-JP" sz="2000" dirty="0" smtClean="0"/>
              <a:t>v </a:t>
            </a:r>
            <a:r>
              <a:rPr lang="ja-JP" altLang="en-US" sz="2000" dirty="0" smtClean="0"/>
              <a:t>に値を代入する．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dirty="0" smtClean="0"/>
              <a:t>文 </a:t>
            </a:r>
            <a:r>
              <a:rPr lang="en-US" altLang="ja-JP" sz="2000" dirty="0" smtClean="0"/>
              <a:t>t </a:t>
            </a:r>
            <a:r>
              <a:rPr lang="ja-JP" altLang="en-US" sz="2000" dirty="0" smtClean="0"/>
              <a:t>が変数 </a:t>
            </a:r>
            <a:r>
              <a:rPr lang="en-US" altLang="ja-JP" sz="2000" dirty="0" smtClean="0"/>
              <a:t>v </a:t>
            </a:r>
            <a:r>
              <a:rPr lang="ja-JP" altLang="en-US" sz="2000" dirty="0" smtClean="0"/>
              <a:t>の値を参照する．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dirty="0" smtClean="0"/>
              <a:t>文 </a:t>
            </a:r>
            <a:r>
              <a:rPr lang="en-US" altLang="ja-JP" sz="2000" dirty="0" smtClean="0"/>
              <a:t>s </a:t>
            </a:r>
            <a:r>
              <a:rPr lang="ja-JP" altLang="en-US" sz="2000" dirty="0" smtClean="0"/>
              <a:t>から文 </a:t>
            </a:r>
            <a:r>
              <a:rPr lang="en-US" altLang="ja-JP" sz="2000" dirty="0" smtClean="0"/>
              <a:t>t </a:t>
            </a:r>
            <a:r>
              <a:rPr lang="ja-JP" altLang="en-US" sz="2000" dirty="0" smtClean="0"/>
              <a:t>まで，変数 </a:t>
            </a:r>
            <a:r>
              <a:rPr lang="en-US" altLang="ja-JP" sz="2000" dirty="0" smtClean="0"/>
              <a:t>v</a:t>
            </a:r>
            <a:r>
              <a:rPr lang="ja-JP" altLang="en-US" sz="2000" dirty="0" smtClean="0"/>
              <a:t> の値を書き変えない実行経路が少なくとも</a:t>
            </a:r>
            <a:r>
              <a:rPr lang="en-US" altLang="ja-JP" sz="2000" dirty="0" smtClean="0"/>
              <a:t>1</a:t>
            </a:r>
            <a:r>
              <a:rPr lang="ja-JP" altLang="en-US" sz="2000" dirty="0" smtClean="0"/>
              <a:t>つ存在する．</a:t>
            </a:r>
            <a:endParaRPr lang="en-US" altLang="ja-JP" sz="2000" dirty="0" smtClean="0"/>
          </a:p>
          <a:p>
            <a:endParaRPr lang="en-US" altLang="ja-JP" sz="2000" dirty="0" smtClean="0"/>
          </a:p>
          <a:p>
            <a:pPr lvl="1"/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15816" y="17635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v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60032" y="2276872"/>
            <a:ext cx="390363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 public File </a:t>
            </a:r>
            <a:r>
              <a:rPr kumimoji="1"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getFile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 {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1:  String 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</a:t>
            </a:r>
            <a:r>
              <a:rPr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getFileName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2:  if (</a:t>
            </a:r>
            <a:r>
              <a:rPr kumimoji="1"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== null) {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3:    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</a:t>
            </a:r>
            <a:r>
              <a:rPr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getDefaultFile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4:  }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5:  File </a:t>
            </a:r>
            <a:r>
              <a:rPr lang="en-US" altLang="ja-JP" sz="2000" b="1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file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new File(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6:  return </a:t>
            </a:r>
            <a:r>
              <a:rPr kumimoji="1"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file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;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 }</a:t>
            </a:r>
            <a:endParaRPr kumimoji="1" lang="ja-JP" altLang="en-US" sz="2000" dirty="0">
              <a:latin typeface="GulimChe" pitchFamily="49" charset="-127"/>
              <a:ea typeface="GulimChe" pitchFamily="49" charset="-127"/>
              <a:cs typeface="Verdana" pitchFamily="34" charset="0"/>
            </a:endParaRPr>
          </a:p>
        </p:txBody>
      </p:sp>
      <p:sp>
        <p:nvSpPr>
          <p:cNvPr id="10" name="円弧 9"/>
          <p:cNvSpPr/>
          <p:nvPr/>
        </p:nvSpPr>
        <p:spPr>
          <a:xfrm>
            <a:off x="8100967" y="2780928"/>
            <a:ext cx="719505" cy="338336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弧 10"/>
          <p:cNvSpPr/>
          <p:nvPr/>
        </p:nvSpPr>
        <p:spPr>
          <a:xfrm>
            <a:off x="8100392" y="3356992"/>
            <a:ext cx="720080" cy="648072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弧 11"/>
          <p:cNvSpPr/>
          <p:nvPr/>
        </p:nvSpPr>
        <p:spPr>
          <a:xfrm>
            <a:off x="8316416" y="2780928"/>
            <a:ext cx="720080" cy="1224136"/>
          </a:xfrm>
          <a:prstGeom prst="arc">
            <a:avLst>
              <a:gd name="adj1" fmla="val 15848905"/>
              <a:gd name="adj2" fmla="val 5582760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弧 12"/>
          <p:cNvSpPr/>
          <p:nvPr/>
        </p:nvSpPr>
        <p:spPr>
          <a:xfrm>
            <a:off x="8100392" y="4123928"/>
            <a:ext cx="720080" cy="169168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47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制御フローを考慮しない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ja-JP" altLang="en-US" sz="4000" dirty="0" smtClean="0"/>
              <a:t>データ依存関係解析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467544" y="1569012"/>
            <a:ext cx="475252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endParaRPr lang="en-US" altLang="ja-JP" sz="1050" dirty="0" smtClean="0"/>
          </a:p>
          <a:p>
            <a:pPr marL="0" indent="0">
              <a:buFontTx/>
              <a:buNone/>
            </a:pPr>
            <a:r>
              <a:rPr lang="ja-JP" altLang="en-US" sz="2400" dirty="0" smtClean="0"/>
              <a:t>データ依存関係 </a:t>
            </a:r>
            <a:r>
              <a:rPr lang="en-US" altLang="ja-JP" sz="2400" dirty="0" smtClean="0"/>
              <a:t>s </a:t>
            </a:r>
            <a:r>
              <a:rPr lang="ja-JP" altLang="en-US" sz="2400" dirty="0" smtClean="0"/>
              <a:t>→ </a:t>
            </a:r>
            <a:r>
              <a:rPr lang="en-US" altLang="ja-JP" sz="2400" dirty="0" smtClean="0"/>
              <a:t>t </a:t>
            </a:r>
            <a:r>
              <a:rPr lang="ja-JP" altLang="en-US" sz="2400" dirty="0" smtClean="0"/>
              <a:t>の定義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dirty="0" smtClean="0"/>
              <a:t>文 </a:t>
            </a:r>
            <a:r>
              <a:rPr lang="en-US" altLang="ja-JP" sz="2000" dirty="0" smtClean="0"/>
              <a:t>s </a:t>
            </a:r>
            <a:r>
              <a:rPr lang="ja-JP" altLang="en-US" sz="2000" dirty="0" smtClean="0"/>
              <a:t>が変数 </a:t>
            </a:r>
            <a:r>
              <a:rPr lang="en-US" altLang="ja-JP" sz="2000" dirty="0" smtClean="0"/>
              <a:t>v </a:t>
            </a:r>
            <a:r>
              <a:rPr lang="ja-JP" altLang="en-US" sz="2000" dirty="0" smtClean="0"/>
              <a:t>に値を代入する．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dirty="0" smtClean="0"/>
              <a:t>文 </a:t>
            </a:r>
            <a:r>
              <a:rPr lang="en-US" altLang="ja-JP" sz="2000" dirty="0" smtClean="0"/>
              <a:t>t </a:t>
            </a:r>
            <a:r>
              <a:rPr lang="ja-JP" altLang="en-US" sz="2000" dirty="0" smtClean="0"/>
              <a:t>が変数 </a:t>
            </a:r>
            <a:r>
              <a:rPr lang="en-US" altLang="ja-JP" sz="2000" dirty="0" smtClean="0"/>
              <a:t>v </a:t>
            </a:r>
            <a:r>
              <a:rPr lang="ja-JP" altLang="en-US" sz="2000" dirty="0" smtClean="0"/>
              <a:t>の値を参照する．</a:t>
            </a:r>
            <a:endParaRPr lang="en-US" altLang="ja-JP" sz="2000" dirty="0" smtClean="0"/>
          </a:p>
          <a:p>
            <a:pPr marL="571500" indent="-514350">
              <a:buFont typeface="+mj-lt"/>
              <a:buAutoNum type="arabicPeriod"/>
            </a:pPr>
            <a:r>
              <a:rPr lang="ja-JP" altLang="en-US" sz="2000" strike="sngStrike" dirty="0" smtClean="0">
                <a:solidFill>
                  <a:schemeClr val="bg1">
                    <a:lumMod val="50000"/>
                  </a:schemeClr>
                </a:solidFill>
              </a:rPr>
              <a:t>文 </a:t>
            </a:r>
            <a:r>
              <a:rPr lang="en-US" altLang="ja-JP" sz="2000" strike="sngStrike" dirty="0" smtClean="0">
                <a:solidFill>
                  <a:schemeClr val="bg1">
                    <a:lumMod val="50000"/>
                  </a:schemeClr>
                </a:solidFill>
              </a:rPr>
              <a:t>s </a:t>
            </a:r>
            <a:r>
              <a:rPr lang="ja-JP" altLang="en-US" sz="2000" strike="sngStrike" dirty="0" smtClean="0">
                <a:solidFill>
                  <a:schemeClr val="bg1">
                    <a:lumMod val="50000"/>
                  </a:schemeClr>
                </a:solidFill>
              </a:rPr>
              <a:t>から文 </a:t>
            </a:r>
            <a:r>
              <a:rPr lang="en-US" altLang="ja-JP" sz="2000" strike="sngStrike" dirty="0" smtClean="0">
                <a:solidFill>
                  <a:schemeClr val="bg1">
                    <a:lumMod val="50000"/>
                  </a:schemeClr>
                </a:solidFill>
              </a:rPr>
              <a:t>t </a:t>
            </a:r>
            <a:r>
              <a:rPr lang="ja-JP" altLang="en-US" sz="2000" strike="sngStrike" dirty="0" smtClean="0">
                <a:solidFill>
                  <a:schemeClr val="bg1">
                    <a:lumMod val="50000"/>
                  </a:schemeClr>
                </a:solidFill>
              </a:rPr>
              <a:t>まで，変数 </a:t>
            </a:r>
            <a:r>
              <a:rPr lang="en-US" altLang="ja-JP" sz="2000" strike="sngStrike" dirty="0" smtClean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ja-JP" altLang="en-US" sz="2000" strike="sngStrike" dirty="0" smtClean="0">
                <a:solidFill>
                  <a:schemeClr val="bg1">
                    <a:lumMod val="50000"/>
                  </a:schemeClr>
                </a:solidFill>
              </a:rPr>
              <a:t> の値を書き変えない実行経路が少なくとも</a:t>
            </a:r>
            <a:r>
              <a:rPr lang="en-US" altLang="ja-JP" sz="2000" strike="sngStrike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ja-JP" altLang="en-US" sz="2000" strike="sngStrike" dirty="0" smtClean="0">
                <a:solidFill>
                  <a:schemeClr val="bg1">
                    <a:lumMod val="50000"/>
                  </a:schemeClr>
                </a:solidFill>
              </a:rPr>
              <a:t>つ存在する．</a:t>
            </a:r>
            <a:endParaRPr lang="en-US" altLang="ja-JP" sz="1600" strike="sngStrike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altLang="ja-JP" sz="1800" dirty="0" smtClean="0"/>
          </a:p>
          <a:p>
            <a:endParaRPr lang="en-US" altLang="ja-JP" sz="2400" dirty="0"/>
          </a:p>
          <a:p>
            <a:endParaRPr lang="en-US" altLang="ja-JP" sz="2400" dirty="0"/>
          </a:p>
          <a:p>
            <a:pPr marL="57150" indent="0">
              <a:buNone/>
            </a:pPr>
            <a:endParaRPr lang="en-US" altLang="ja-JP" sz="2000" strike="sngStrik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15816" y="17635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v</a:t>
            </a:r>
            <a:endParaRPr kumimoji="1" lang="ja-JP" altLang="en-US" dirty="0"/>
          </a:p>
        </p:txBody>
      </p:sp>
      <p:sp>
        <p:nvSpPr>
          <p:cNvPr id="8" name="円弧 7"/>
          <p:cNvSpPr/>
          <p:nvPr/>
        </p:nvSpPr>
        <p:spPr>
          <a:xfrm>
            <a:off x="8100967" y="2780928"/>
            <a:ext cx="719505" cy="338336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>
            <a:off x="8100392" y="3501008"/>
            <a:ext cx="719505" cy="450920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>
            <a:off x="8316416" y="2780928"/>
            <a:ext cx="720080" cy="1224136"/>
          </a:xfrm>
          <a:prstGeom prst="arc">
            <a:avLst>
              <a:gd name="adj1" fmla="val 15848905"/>
              <a:gd name="adj2" fmla="val 5582760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弧 10"/>
          <p:cNvSpPr/>
          <p:nvPr/>
        </p:nvSpPr>
        <p:spPr>
          <a:xfrm>
            <a:off x="8100392" y="4123928"/>
            <a:ext cx="720080" cy="169168"/>
          </a:xfrm>
          <a:prstGeom prst="arc">
            <a:avLst>
              <a:gd name="adj1" fmla="val 16200000"/>
              <a:gd name="adj2" fmla="val 5596229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弧 11"/>
          <p:cNvSpPr/>
          <p:nvPr/>
        </p:nvSpPr>
        <p:spPr>
          <a:xfrm flipV="1">
            <a:off x="8100392" y="3216424"/>
            <a:ext cx="663273" cy="176572"/>
          </a:xfrm>
          <a:prstGeom prst="arc">
            <a:avLst>
              <a:gd name="adj1" fmla="val 16200000"/>
              <a:gd name="adj2" fmla="val 5596229"/>
            </a:avLst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59632" y="5282044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この方法で追加で出てくるデータ</a:t>
            </a:r>
            <a:r>
              <a:rPr lang="ja-JP" altLang="en-US" sz="2800" dirty="0"/>
              <a:t>依存</a:t>
            </a:r>
            <a:r>
              <a:rPr lang="ja-JP" altLang="en-US" sz="2800" dirty="0" smtClean="0"/>
              <a:t>関係</a:t>
            </a:r>
            <a:r>
              <a:rPr lang="ja-JP" altLang="en-US" sz="2800" dirty="0"/>
              <a:t>は</a:t>
            </a:r>
            <a:endParaRPr lang="en-US" altLang="ja-JP" sz="2800" dirty="0" smtClean="0"/>
          </a:p>
          <a:p>
            <a:r>
              <a:rPr lang="ja-JP" altLang="en-US" sz="2800" dirty="0"/>
              <a:t>不適切</a:t>
            </a:r>
            <a:r>
              <a:rPr lang="ja-JP" altLang="en-US" sz="2800" dirty="0" smtClean="0"/>
              <a:t>なパス（</a:t>
            </a:r>
            <a:r>
              <a:rPr lang="en-US" altLang="ja-JP" sz="2800" dirty="0" smtClean="0"/>
              <a:t>infeasible path</a:t>
            </a:r>
            <a:r>
              <a:rPr lang="ja-JP" altLang="en-US" sz="2800" dirty="0" smtClean="0"/>
              <a:t>）である</a:t>
            </a:r>
            <a:endParaRPr lang="en-US" altLang="ja-JP" sz="28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11565" y="4293096"/>
            <a:ext cx="301236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全代入から全参照へ辺を引く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6300192" y="4195936"/>
            <a:ext cx="612068" cy="31318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048164" y="3861048"/>
            <a:ext cx="612068" cy="31318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940152" y="2971800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5652120" y="3284984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8100392" y="3861048"/>
            <a:ext cx="180000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300192" y="2636912"/>
            <a:ext cx="216024" cy="313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860032" y="2276872"/>
            <a:ext cx="390363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 public File </a:t>
            </a:r>
            <a:r>
              <a:rPr kumimoji="1"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getFile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 {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1:  String 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</a:t>
            </a:r>
            <a:r>
              <a:rPr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getFileName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2:  if (</a:t>
            </a:r>
            <a:r>
              <a:rPr kumimoji="1"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== null) {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3:    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</a:t>
            </a:r>
            <a:r>
              <a:rPr lang="en-US" altLang="ja-JP" sz="2000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getDefaultFile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();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4:  }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5:  File </a:t>
            </a:r>
            <a:r>
              <a:rPr lang="en-US" altLang="ja-JP" sz="2000" b="1" dirty="0" err="1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file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= new File(</a:t>
            </a:r>
            <a:r>
              <a:rPr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</a:t>
            </a:r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);</a:t>
            </a:r>
          </a:p>
          <a:p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6:  return </a:t>
            </a:r>
            <a:r>
              <a:rPr kumimoji="1" lang="en-US" altLang="ja-JP" sz="2000" b="1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file</a:t>
            </a:r>
            <a:r>
              <a:rPr kumimoji="1"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;</a:t>
            </a:r>
          </a:p>
          <a:p>
            <a:r>
              <a:rPr lang="en-US" altLang="ja-JP" sz="2000" dirty="0" smtClean="0">
                <a:latin typeface="GulimChe" pitchFamily="49" charset="-127"/>
                <a:ea typeface="GulimChe" pitchFamily="49" charset="-127"/>
                <a:cs typeface="Verdana" pitchFamily="34" charset="0"/>
              </a:rPr>
              <a:t>  }</a:t>
            </a:r>
            <a:endParaRPr kumimoji="1" lang="ja-JP" altLang="en-US" sz="2000" dirty="0">
              <a:latin typeface="GulimChe" pitchFamily="49" charset="-127"/>
              <a:ea typeface="GulimChe" pitchFamily="49" charset="-127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1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1613</Words>
  <Application>Microsoft Office PowerPoint</Application>
  <PresentationFormat>画面に合わせる (4:3)</PresentationFormat>
  <Paragraphs>435</Paragraphs>
  <Slides>24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ProgramSlicing</vt:lpstr>
      <vt:lpstr>制御フローを考慮しない データ依存関係解析の実験的評価</vt:lpstr>
      <vt:lpstr>研究の概要</vt:lpstr>
      <vt:lpstr>研究の背景</vt:lpstr>
      <vt:lpstr>依存関係解析のコスト</vt:lpstr>
      <vt:lpstr>関連研究： 解析の簡略化</vt:lpstr>
      <vt:lpstr>単純化したデータ依存関係解析</vt:lpstr>
      <vt:lpstr>本研究の概要</vt:lpstr>
      <vt:lpstr>従来のデータ依存関係解析</vt:lpstr>
      <vt:lpstr>制御フローを考慮しない データ依存関係解析</vt:lpstr>
      <vt:lpstr>「正解」の判定方法</vt:lpstr>
      <vt:lpstr>結果の集計</vt:lpstr>
      <vt:lpstr>集計の実装 (1/2)</vt:lpstr>
      <vt:lpstr>集計の実装 (2/2)</vt:lpstr>
      <vt:lpstr>対象プログラム</vt:lpstr>
      <vt:lpstr>変数単位の分類結果</vt:lpstr>
      <vt:lpstr>メソッド単位の分類結果</vt:lpstr>
      <vt:lpstr>結果</vt:lpstr>
      <vt:lpstr>手続き内での配列・フィールドの影響</vt:lpstr>
      <vt:lpstr>手続き間解析への影響</vt:lpstr>
      <vt:lpstr>結果の使い道</vt:lpstr>
      <vt:lpstr>成功の条件： 開発者が良いコードを書いてること</vt:lpstr>
      <vt:lpstr>まとめ</vt:lpstr>
      <vt:lpstr>PowerPoint プレゼンテーション</vt:lpstr>
      <vt:lpstr>解析の実行時間 [柳, 2010]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2011-01-25T09:26:49Z</dcterms:created>
  <dcterms:modified xsi:type="dcterms:W3CDTF">2011-09-14T02:46:27Z</dcterms:modified>
</cp:coreProperties>
</file>