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60" r:id="rId2"/>
    <p:sldId id="304" r:id="rId3"/>
    <p:sldId id="262" r:id="rId4"/>
    <p:sldId id="312" r:id="rId5"/>
    <p:sldId id="265" r:id="rId6"/>
    <p:sldId id="307" r:id="rId7"/>
    <p:sldId id="271" r:id="rId8"/>
    <p:sldId id="300" r:id="rId9"/>
    <p:sldId id="302" r:id="rId10"/>
    <p:sldId id="310" r:id="rId11"/>
    <p:sldId id="303" r:id="rId12"/>
    <p:sldId id="273" r:id="rId13"/>
    <p:sldId id="275" r:id="rId14"/>
    <p:sldId id="276" r:id="rId15"/>
    <p:sldId id="305" r:id="rId16"/>
    <p:sldId id="311" r:id="rId17"/>
    <p:sldId id="319" r:id="rId18"/>
    <p:sldId id="316" r:id="rId19"/>
    <p:sldId id="285" r:id="rId20"/>
    <p:sldId id="317" r:id="rId21"/>
    <p:sldId id="288" r:id="rId22"/>
    <p:sldId id="321" r:id="rId23"/>
    <p:sldId id="295" r:id="rId24"/>
    <p:sldId id="289" r:id="rId25"/>
    <p:sldId id="320" r:id="rId26"/>
    <p:sldId id="290" r:id="rId27"/>
    <p:sldId id="306" r:id="rId28"/>
    <p:sldId id="292" r:id="rId29"/>
    <p:sldId id="323" r:id="rId30"/>
    <p:sldId id="313" r:id="rId31"/>
    <p:sldId id="297" r:id="rId32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420" autoAdjust="0"/>
    <p:restoredTop sz="85714" autoAdjust="0"/>
  </p:normalViewPr>
  <p:slideViewPr>
    <p:cSldViewPr>
      <p:cViewPr>
        <p:scale>
          <a:sx n="70" d="100"/>
          <a:sy n="70" d="100"/>
        </p:scale>
        <p:origin x="-88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8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en-US" dirty="0" smtClean="0"/>
              <a:t>Field</a:t>
            </a:r>
            <a:endParaRPr lang="en-US" altLang="en-US" dirty="0"/>
          </a:p>
        </c:rich>
      </c:tx>
      <c:layout>
        <c:manualLayout>
          <c:xMode val="edge"/>
          <c:yMode val="edge"/>
          <c:x val="0.39554394846524521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7292628030124574E-2"/>
          <c:y val="0.40713012230166934"/>
          <c:w val="0.74654372107399458"/>
          <c:h val="0.57683597166838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pub1</c:v>
                </c:pt>
                <c:pt idx="1">
                  <c:v>pub2</c:v>
                </c:pt>
                <c:pt idx="2">
                  <c:v>pub3</c:v>
                </c:pt>
                <c:pt idx="3">
                  <c:v>pro1</c:v>
                </c:pt>
                <c:pt idx="4">
                  <c:v>pro2</c:v>
                </c:pt>
                <c:pt idx="5">
                  <c:v>def1</c:v>
                </c:pt>
                <c:pt idx="6">
                  <c:v>pub0</c:v>
                </c:pt>
                <c:pt idx="7">
                  <c:v>pro0</c:v>
                </c:pt>
                <c:pt idx="8">
                  <c:v>def0</c:v>
                </c:pt>
                <c:pt idx="9">
                  <c:v>pri0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0.7</c:v>
                </c:pt>
                <c:pt idx="1">
                  <c:v>2</c:v>
                </c:pt>
                <c:pt idx="2">
                  <c:v>8.9</c:v>
                </c:pt>
                <c:pt idx="3">
                  <c:v>1.5</c:v>
                </c:pt>
                <c:pt idx="4">
                  <c:v>4.2</c:v>
                </c:pt>
                <c:pt idx="5">
                  <c:v>1.8</c:v>
                </c:pt>
                <c:pt idx="6">
                  <c:v>4.9000000000000004</c:v>
                </c:pt>
                <c:pt idx="7">
                  <c:v>1.7</c:v>
                </c:pt>
                <c:pt idx="8">
                  <c:v>0.7</c:v>
                </c:pt>
                <c:pt idx="9">
                  <c:v>73.8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en-US" dirty="0" smtClean="0"/>
              <a:t>Method</a:t>
            </a:r>
            <a:endParaRPr lang="en-US" altLang="en-US" dirty="0"/>
          </a:p>
        </c:rich>
      </c:tx>
      <c:layout>
        <c:manualLayout>
          <c:xMode val="edge"/>
          <c:yMode val="edge"/>
          <c:x val="0.38958231576437191"/>
          <c:y val="1.7315652695844722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029724257472253"/>
          <c:y val="0.41247475764498537"/>
          <c:w val="0.74654372107399458"/>
          <c:h val="0.57683597166838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pub1</c:v>
                </c:pt>
                <c:pt idx="1">
                  <c:v>pub2</c:v>
                </c:pt>
                <c:pt idx="2">
                  <c:v>pub3</c:v>
                </c:pt>
                <c:pt idx="3">
                  <c:v>pro1</c:v>
                </c:pt>
                <c:pt idx="4">
                  <c:v>pro2</c:v>
                </c:pt>
                <c:pt idx="5">
                  <c:v>def1</c:v>
                </c:pt>
                <c:pt idx="6">
                  <c:v>pub0</c:v>
                </c:pt>
                <c:pt idx="7">
                  <c:v>pro0</c:v>
                </c:pt>
                <c:pt idx="8">
                  <c:v>def0</c:v>
                </c:pt>
                <c:pt idx="9">
                  <c:v>pri0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2.2999999999999998</c:v>
                </c:pt>
                <c:pt idx="1">
                  <c:v>14.2</c:v>
                </c:pt>
                <c:pt idx="2">
                  <c:v>10.6</c:v>
                </c:pt>
                <c:pt idx="3">
                  <c:v>2.7</c:v>
                </c:pt>
                <c:pt idx="4">
                  <c:v>5.0999999999999996</c:v>
                </c:pt>
                <c:pt idx="5">
                  <c:v>0.5</c:v>
                </c:pt>
                <c:pt idx="6">
                  <c:v>36.799999999999997</c:v>
                </c:pt>
                <c:pt idx="7">
                  <c:v>2.4</c:v>
                </c:pt>
                <c:pt idx="8">
                  <c:v>1.2</c:v>
                </c:pt>
                <c:pt idx="9">
                  <c:v>24.1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en-US" dirty="0" smtClean="0"/>
              <a:t>Fields</a:t>
            </a:r>
            <a:endParaRPr lang="en-US" altLang="en-US" dirty="0"/>
          </a:p>
        </c:rich>
      </c:tx>
      <c:layout>
        <c:manualLayout>
          <c:xMode val="edge"/>
          <c:yMode val="edge"/>
          <c:x val="0.39554394846524521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7292628030124574E-2"/>
          <c:y val="0.40713012230166934"/>
          <c:w val="0.74654372107399458"/>
          <c:h val="0.57683597166838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pub1</c:v>
                </c:pt>
                <c:pt idx="1">
                  <c:v>pub2</c:v>
                </c:pt>
                <c:pt idx="2">
                  <c:v>pub3</c:v>
                </c:pt>
                <c:pt idx="3">
                  <c:v>pro1</c:v>
                </c:pt>
                <c:pt idx="4">
                  <c:v>pro2</c:v>
                </c:pt>
                <c:pt idx="5">
                  <c:v>def1</c:v>
                </c:pt>
                <c:pt idx="6">
                  <c:v>pub0</c:v>
                </c:pt>
                <c:pt idx="7">
                  <c:v>pro0</c:v>
                </c:pt>
                <c:pt idx="8">
                  <c:v>def0</c:v>
                </c:pt>
                <c:pt idx="9">
                  <c:v>pri0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0.4</c:v>
                </c:pt>
                <c:pt idx="1">
                  <c:v>4.4000000000000004</c:v>
                </c:pt>
                <c:pt idx="2">
                  <c:v>6.5</c:v>
                </c:pt>
                <c:pt idx="3">
                  <c:v>0.6</c:v>
                </c:pt>
                <c:pt idx="4">
                  <c:v>2</c:v>
                </c:pt>
                <c:pt idx="5">
                  <c:v>10.1</c:v>
                </c:pt>
                <c:pt idx="6">
                  <c:v>9.1</c:v>
                </c:pt>
                <c:pt idx="7">
                  <c:v>0.9</c:v>
                </c:pt>
                <c:pt idx="8">
                  <c:v>5</c:v>
                </c:pt>
                <c:pt idx="9">
                  <c:v>60.9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en-US" dirty="0" smtClean="0"/>
              <a:t>Methods</a:t>
            </a:r>
            <a:endParaRPr lang="en-US" altLang="en-US" dirty="0"/>
          </a:p>
        </c:rich>
      </c:tx>
      <c:layout>
        <c:manualLayout>
          <c:xMode val="edge"/>
          <c:yMode val="edge"/>
          <c:x val="0.38958231576437191"/>
          <c:y val="1.7315652695844722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029724257472253"/>
          <c:y val="0.41247475764498537"/>
          <c:w val="0.74654372107399458"/>
          <c:h val="0.57683597166838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pub1</c:v>
                </c:pt>
                <c:pt idx="1">
                  <c:v>pub2</c:v>
                </c:pt>
                <c:pt idx="2">
                  <c:v>pub3</c:v>
                </c:pt>
                <c:pt idx="3">
                  <c:v>pro1</c:v>
                </c:pt>
                <c:pt idx="4">
                  <c:v>pro2</c:v>
                </c:pt>
                <c:pt idx="5">
                  <c:v>def1</c:v>
                </c:pt>
                <c:pt idx="6">
                  <c:v>pub0</c:v>
                </c:pt>
                <c:pt idx="7">
                  <c:v>pro0</c:v>
                </c:pt>
                <c:pt idx="8">
                  <c:v>def0</c:v>
                </c:pt>
                <c:pt idx="9">
                  <c:v>pri0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2.4</c:v>
                </c:pt>
                <c:pt idx="1">
                  <c:v>16.7</c:v>
                </c:pt>
                <c:pt idx="2">
                  <c:v>7.3</c:v>
                </c:pt>
                <c:pt idx="3">
                  <c:v>0.4</c:v>
                </c:pt>
                <c:pt idx="4">
                  <c:v>0.7</c:v>
                </c:pt>
                <c:pt idx="5">
                  <c:v>2.6</c:v>
                </c:pt>
                <c:pt idx="6">
                  <c:v>34.5</c:v>
                </c:pt>
                <c:pt idx="7">
                  <c:v>1.4</c:v>
                </c:pt>
                <c:pt idx="8">
                  <c:v>7.2</c:v>
                </c:pt>
                <c:pt idx="9">
                  <c:v>26.8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en-US" dirty="0" smtClean="0"/>
              <a:t>Fields</a:t>
            </a:r>
            <a:endParaRPr lang="en-US" altLang="en-US" dirty="0"/>
          </a:p>
        </c:rich>
      </c:tx>
      <c:layout>
        <c:manualLayout>
          <c:xMode val="edge"/>
          <c:yMode val="edge"/>
          <c:x val="0.39554394846524521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7292628030124574E-2"/>
          <c:y val="0.40713012230166934"/>
          <c:w val="0.74654372107399458"/>
          <c:h val="0.57683597166838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Sheet1!$A$2:$A$10</c:f>
              <c:strCache>
                <c:ptCount val="9"/>
                <c:pt idx="0">
                  <c:v>pub2</c:v>
                </c:pt>
                <c:pt idx="1">
                  <c:v>pub3</c:v>
                </c:pt>
                <c:pt idx="2">
                  <c:v>pro1</c:v>
                </c:pt>
                <c:pt idx="3">
                  <c:v>pro2</c:v>
                </c:pt>
                <c:pt idx="4">
                  <c:v>def1</c:v>
                </c:pt>
                <c:pt idx="5">
                  <c:v>pub0</c:v>
                </c:pt>
                <c:pt idx="6">
                  <c:v>pro0</c:v>
                </c:pt>
                <c:pt idx="7">
                  <c:v>def0</c:v>
                </c:pt>
                <c:pt idx="8">
                  <c:v>pri0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0.4</c:v>
                </c:pt>
                <c:pt idx="1">
                  <c:v>33</c:v>
                </c:pt>
                <c:pt idx="2">
                  <c:v>0.1</c:v>
                </c:pt>
                <c:pt idx="3">
                  <c:v>1.8</c:v>
                </c:pt>
                <c:pt idx="4">
                  <c:v>0.4</c:v>
                </c:pt>
                <c:pt idx="5">
                  <c:v>6.4</c:v>
                </c:pt>
                <c:pt idx="6">
                  <c:v>0</c:v>
                </c:pt>
                <c:pt idx="7">
                  <c:v>0</c:v>
                </c:pt>
                <c:pt idx="8">
                  <c:v>62.2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en-US" dirty="0" smtClean="0"/>
              <a:t>Methods</a:t>
            </a:r>
            <a:endParaRPr lang="en-US" altLang="en-US" dirty="0"/>
          </a:p>
        </c:rich>
      </c:tx>
      <c:layout>
        <c:manualLayout>
          <c:xMode val="edge"/>
          <c:yMode val="edge"/>
          <c:x val="0.38958231576437191"/>
          <c:y val="1.7315652695844722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029724257472253"/>
          <c:y val="0.41247475764498537"/>
          <c:w val="0.74654372107399458"/>
          <c:h val="0.57683597166838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pub1</c:v>
                </c:pt>
                <c:pt idx="1">
                  <c:v>pub2</c:v>
                </c:pt>
                <c:pt idx="2">
                  <c:v>pub3</c:v>
                </c:pt>
                <c:pt idx="3">
                  <c:v>pro1</c:v>
                </c:pt>
                <c:pt idx="4">
                  <c:v>pro2</c:v>
                </c:pt>
                <c:pt idx="5">
                  <c:v>def1</c:v>
                </c:pt>
                <c:pt idx="6">
                  <c:v>pub0</c:v>
                </c:pt>
                <c:pt idx="7">
                  <c:v>pro0</c:v>
                </c:pt>
                <c:pt idx="8">
                  <c:v>def0</c:v>
                </c:pt>
                <c:pt idx="9">
                  <c:v>pri0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0.2</c:v>
                </c:pt>
                <c:pt idx="1">
                  <c:v>5.0999999999999996</c:v>
                </c:pt>
                <c:pt idx="2">
                  <c:v>7.1</c:v>
                </c:pt>
                <c:pt idx="3">
                  <c:v>0</c:v>
                </c:pt>
                <c:pt idx="4">
                  <c:v>2</c:v>
                </c:pt>
                <c:pt idx="5">
                  <c:v>0.4</c:v>
                </c:pt>
                <c:pt idx="6">
                  <c:v>26.9</c:v>
                </c:pt>
                <c:pt idx="7">
                  <c:v>1.1000000000000001</c:v>
                </c:pt>
                <c:pt idx="8">
                  <c:v>0.2</c:v>
                </c:pt>
                <c:pt idx="9">
                  <c:v>62.2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0.05152</cdr:x>
      <cdr:y>0.24606</cdr:y>
    </cdr:from>
    <cdr:to>
      <cdr:x>0.18879</cdr:x>
      <cdr:y>0.31424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196" y="1169363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 smtClean="0"/>
            <a:t>pub1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0.20322</cdr:x>
      <cdr:y>0.19317</cdr:y>
    </cdr:from>
    <cdr:to>
      <cdr:x>0.34049</cdr:x>
      <cdr:y>0.26135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46238" y="918003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0.39254</cdr:x>
      <cdr:y>0.18263</cdr:y>
    </cdr:from>
    <cdr:to>
      <cdr:x>0.52981</cdr:x>
      <cdr:y>0.25081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441455" y="867942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pub3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0.57256</cdr:x>
      <cdr:y>0.21672</cdr:y>
    </cdr:from>
    <cdr:to>
      <cdr:x>0.70983</cdr:x>
      <cdr:y>0.28491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102504" y="1029960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0.72595</cdr:x>
      <cdr:y>0.29747</cdr:y>
    </cdr:from>
    <cdr:to>
      <cdr:x>0.86321</cdr:x>
      <cdr:y>0.36565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665737" y="1413708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0.85328</cdr:x>
      <cdr:y>0.39244</cdr:y>
    </cdr:from>
    <cdr:to>
      <cdr:x>0.99055</cdr:x>
      <cdr:y>0.46062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133313" y="1865030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0.52467</cdr:y>
    </cdr:from>
    <cdr:to>
      <cdr:x>1</cdr:x>
      <cdr:y>0.59285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3168029" y="2493445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0.63566</cdr:y>
    </cdr:from>
    <cdr:to>
      <cdr:x>1</cdr:x>
      <cdr:y>0.70385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168029" y="3020939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0.84101</cdr:x>
      <cdr:y>0.73053</cdr:y>
    </cdr:from>
    <cdr:to>
      <cdr:x>0.97827</cdr:x>
      <cdr:y>0.79871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088248" y="3471776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0.78465</cdr:x>
      <cdr:y>0.88038</cdr:y>
    </cdr:from>
    <cdr:to>
      <cdr:x>0.92191</cdr:x>
      <cdr:y>0.94856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2881285" y="4183937"/>
          <a:ext cx="504056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pri0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0.19601</cdr:x>
      <cdr:y>0.77346</cdr:y>
    </cdr:from>
    <cdr:to>
      <cdr:x>0.43132</cdr:x>
      <cdr:y>0.86363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19765" y="3675814"/>
          <a:ext cx="864089" cy="4285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800" b="1" dirty="0" smtClean="0"/>
            <a:t>81.1%</a:t>
          </a:r>
          <a:endParaRPr lang="ja-JP" altLang="en-US" sz="1800" b="1" dirty="0"/>
        </a:p>
      </cdr:txBody>
    </cdr:sp>
  </cdr:relSizeAnchor>
  <cdr:relSizeAnchor xmlns:cdr="http://schemas.openxmlformats.org/drawingml/2006/chartDrawing">
    <cdr:from>
      <cdr:x>0.01952</cdr:x>
      <cdr:y>0.09089</cdr:y>
    </cdr:from>
    <cdr:to>
      <cdr:x>0.24208</cdr:x>
      <cdr:y>0.15639</cdr:y>
    </cdr:to>
    <cdr:grpSp>
      <cdr:nvGrpSpPr>
        <cdr:cNvPr id="15" name="Group 14"/>
        <cdr:cNvGrpSpPr/>
      </cdr:nvGrpSpPr>
      <cdr:grpSpPr>
        <a:xfrm xmlns:a="http://schemas.openxmlformats.org/drawingml/2006/main">
          <a:off x="71679" y="431948"/>
          <a:ext cx="817259" cy="311284"/>
          <a:chOff x="71685" y="431949"/>
          <a:chExt cx="817240" cy="311263"/>
        </a:xfrm>
      </cdr:grpSpPr>
      <cdr:sp macro="" textlink="">
        <cdr:nvSpPr>
          <cdr:cNvPr id="9" name="Rectangle 8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99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Overflow="clip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/>
          <a:p xmlns:a="http://schemas.openxmlformats.org/drawingml/2006/main">
            <a:endParaRPr lang="ja-JP"/>
          </a:p>
        </cdr:txBody>
      </cdr:sp>
      <cdr:sp macro="" textlink="">
        <cdr:nvSpPr>
          <cdr:cNvPr id="14" name="TextBox 1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none" rtlCol="0"/>
          <a:lstStyle xmlns:a="http://schemas.openxmlformats.org/drawingml/2006/main"/>
          <a:p xmlns:a="http://schemas.openxmlformats.org/drawingml/2006/main">
            <a:r>
              <a:rPr lang="en-US" altLang="ja-JP" sz="1400" b="1" dirty="0" smtClean="0"/>
              <a:t>Excessive </a:t>
            </a:r>
            <a:endParaRPr lang="ja-JP" altLang="en-US" sz="1400" b="1" dirty="0"/>
          </a:p>
        </cdr:txBody>
      </cdr:sp>
    </cdr:grpSp>
  </cdr:relSizeAnchor>
  <cdr:relSizeAnchor xmlns:cdr="http://schemas.openxmlformats.org/drawingml/2006/chartDrawing">
    <cdr:from>
      <cdr:x>0.61419</cdr:x>
      <cdr:y>0.09089</cdr:y>
    </cdr:from>
    <cdr:to>
      <cdr:x>0.83674</cdr:x>
      <cdr:y>0.15639</cdr:y>
    </cdr:to>
    <cdr:grpSp>
      <cdr:nvGrpSpPr>
        <cdr:cNvPr id="16" name="Group 15"/>
        <cdr:cNvGrpSpPr/>
      </cdr:nvGrpSpPr>
      <cdr:grpSpPr>
        <a:xfrm xmlns:a="http://schemas.openxmlformats.org/drawingml/2006/main">
          <a:off x="2255358" y="431948"/>
          <a:ext cx="817222" cy="311284"/>
          <a:chOff x="71685" y="431949"/>
          <a:chExt cx="817240" cy="311263"/>
        </a:xfrm>
      </cdr:grpSpPr>
      <cdr:sp macro="" textlink="">
        <cdr:nvSpPr>
          <cdr:cNvPr id="17" name="Rectangle 16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0000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ja-JP"/>
          </a:p>
        </cdr:txBody>
      </cdr:sp>
      <cdr:sp macro="" textlink="">
        <cdr:nvSpPr>
          <cdr:cNvPr id="18" name="TextBox 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altLang="ja-JP" sz="1400" b="1" dirty="0" smtClean="0"/>
              <a:t>Ok-xxx </a:t>
            </a:r>
            <a:endParaRPr lang="ja-JP" altLang="en-US" sz="1400" b="1" dirty="0"/>
          </a:p>
        </cdr:txBody>
      </cdr:sp>
    </cdr:grp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0.39407</cdr:x>
      <cdr:y>0.27434</cdr:y>
    </cdr:from>
    <cdr:to>
      <cdr:x>0.53134</cdr:x>
      <cdr:y>0.34252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68094" y="1298658"/>
          <a:ext cx="581063" cy="322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 smtClean="0"/>
            <a:t>pub1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0.62324</cdr:x>
      <cdr:y>0.31017</cdr:y>
    </cdr:from>
    <cdr:to>
      <cdr:x>0.76051</cdr:x>
      <cdr:y>0.37835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638153" y="1468231"/>
          <a:ext cx="581063" cy="32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0.83966</cdr:x>
      <cdr:y>0.47831</cdr:y>
    </cdr:from>
    <cdr:to>
      <cdr:x>0.97693</cdr:x>
      <cdr:y>0.54649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554268" y="2264155"/>
          <a:ext cx="581063" cy="3227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pub3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0.87426</cdr:x>
      <cdr:y>0.72697</cdr:y>
    </cdr:from>
    <cdr:to>
      <cdr:x>1</cdr:x>
      <cdr:y>0.80793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700726" y="3441241"/>
          <a:ext cx="532268" cy="3832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0.86274</cdr:x>
      <cdr:y>0.79291</cdr:y>
    </cdr:from>
    <cdr:to>
      <cdr:x>1</cdr:x>
      <cdr:y>0.86109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168055" y="3768237"/>
          <a:ext cx="504030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0.88892</cdr:y>
    </cdr:from>
    <cdr:to>
      <cdr:x>1</cdr:x>
      <cdr:y>0.9571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675716" y="4348167"/>
          <a:ext cx="584847" cy="333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0.73823</cdr:x>
      <cdr:y>0.9303</cdr:y>
    </cdr:from>
    <cdr:to>
      <cdr:x>0.8755</cdr:x>
      <cdr:y>0.99848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710861" y="4421169"/>
          <a:ext cx="504067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</cdr:x>
      <cdr:y>0.77597</cdr:y>
    </cdr:from>
    <cdr:to>
      <cdr:x>0.10547</cdr:x>
      <cdr:y>0.8531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-4341566" y="3673183"/>
          <a:ext cx="446458" cy="3651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</cdr:x>
      <cdr:y>0.67213</cdr:y>
    </cdr:from>
    <cdr:to>
      <cdr:x>0.20413</cdr:x>
      <cdr:y>0.71775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-4283968" y="3287735"/>
          <a:ext cx="869724" cy="223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0.01715</cdr:x>
      <cdr:y>0.40663</cdr:y>
    </cdr:from>
    <cdr:to>
      <cdr:x>0.15441</cdr:x>
      <cdr:y>0.47481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2611" y="1924871"/>
          <a:ext cx="581021" cy="3227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pri0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0.19601</cdr:x>
      <cdr:y>0.77346</cdr:y>
    </cdr:from>
    <cdr:to>
      <cdr:x>0.43132</cdr:x>
      <cdr:y>0.86363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19765" y="3675814"/>
          <a:ext cx="864089" cy="4285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800" b="1" dirty="0" smtClean="0"/>
            <a:t>64.5%</a:t>
          </a:r>
          <a:endParaRPr lang="ja-JP" altLang="en-US" sz="1800" b="1" dirty="0"/>
        </a:p>
      </cdr:txBody>
    </cdr:sp>
  </cdr:relSizeAnchor>
  <cdr:relSizeAnchor xmlns:cdr="http://schemas.openxmlformats.org/drawingml/2006/chartDrawing">
    <cdr:from>
      <cdr:x>0.01952</cdr:x>
      <cdr:y>0.09089</cdr:y>
    </cdr:from>
    <cdr:to>
      <cdr:x>0.24208</cdr:x>
      <cdr:y>0.15639</cdr:y>
    </cdr:to>
    <cdr:grpSp>
      <cdr:nvGrpSpPr>
        <cdr:cNvPr id="15" name="Group 14"/>
        <cdr:cNvGrpSpPr/>
      </cdr:nvGrpSpPr>
      <cdr:grpSpPr>
        <a:xfrm xmlns:a="http://schemas.openxmlformats.org/drawingml/2006/main">
          <a:off x="83166" y="444591"/>
          <a:ext cx="948231" cy="320395"/>
          <a:chOff x="71685" y="431949"/>
          <a:chExt cx="817240" cy="311263"/>
        </a:xfrm>
      </cdr:grpSpPr>
      <cdr:sp macro="" textlink="">
        <cdr:nvSpPr>
          <cdr:cNvPr id="9" name="Rectangle 8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99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Overflow="clip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/>
          <a:p xmlns:a="http://schemas.openxmlformats.org/drawingml/2006/main">
            <a:endParaRPr lang="ja-JP"/>
          </a:p>
        </cdr:txBody>
      </cdr:sp>
      <cdr:sp macro="" textlink="">
        <cdr:nvSpPr>
          <cdr:cNvPr id="14" name="TextBox 1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none" rtlCol="0"/>
          <a:lstStyle xmlns:a="http://schemas.openxmlformats.org/drawingml/2006/main"/>
          <a:p xmlns:a="http://schemas.openxmlformats.org/drawingml/2006/main">
            <a:r>
              <a:rPr lang="en-US" altLang="ja-JP" sz="1400" b="1" dirty="0" smtClean="0"/>
              <a:t>Excessive </a:t>
            </a:r>
            <a:endParaRPr lang="ja-JP" altLang="en-US" sz="1400" b="1" dirty="0"/>
          </a:p>
        </cdr:txBody>
      </cdr:sp>
    </cdr:grpSp>
  </cdr:relSizeAnchor>
  <cdr:relSizeAnchor xmlns:cdr="http://schemas.openxmlformats.org/drawingml/2006/chartDrawing">
    <cdr:from>
      <cdr:x>0.61419</cdr:x>
      <cdr:y>0.09089</cdr:y>
    </cdr:from>
    <cdr:to>
      <cdr:x>0.83674</cdr:x>
      <cdr:y>0.15639</cdr:y>
    </cdr:to>
    <cdr:grpSp>
      <cdr:nvGrpSpPr>
        <cdr:cNvPr id="16" name="Group 15"/>
        <cdr:cNvGrpSpPr/>
      </cdr:nvGrpSpPr>
      <cdr:grpSpPr>
        <a:xfrm xmlns:a="http://schemas.openxmlformats.org/drawingml/2006/main">
          <a:off x="2616795" y="444591"/>
          <a:ext cx="948188" cy="320395"/>
          <a:chOff x="71685" y="431949"/>
          <a:chExt cx="817240" cy="311263"/>
        </a:xfrm>
      </cdr:grpSpPr>
      <cdr:sp macro="" textlink="">
        <cdr:nvSpPr>
          <cdr:cNvPr id="17" name="Rectangle 16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0000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ja-JP"/>
          </a:p>
        </cdr:txBody>
      </cdr:sp>
      <cdr:sp macro="" textlink="">
        <cdr:nvSpPr>
          <cdr:cNvPr id="18" name="TextBox 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altLang="ja-JP" sz="1400" b="1" dirty="0" smtClean="0"/>
              <a:t>Ok-xxx </a:t>
            </a:r>
            <a:endParaRPr lang="ja-JP" altLang="en-US" sz="1400" b="1" dirty="0"/>
          </a:p>
        </cdr:txBody>
      </cdr:sp>
    </cdr:grp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0.15701</cdr:x>
      <cdr:y>0.25994</cdr:y>
    </cdr:from>
    <cdr:to>
      <cdr:x>0.29428</cdr:x>
      <cdr:y>0.32812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539" y="1235334"/>
          <a:ext cx="504067" cy="324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 smtClean="0"/>
            <a:t>pub1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0.32391</cdr:x>
      <cdr:y>0.21968</cdr:y>
    </cdr:from>
    <cdr:to>
      <cdr:x>0.46118</cdr:x>
      <cdr:y>0.28786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189421" y="1044033"/>
          <a:ext cx="504067" cy="324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0.50096</cdr:x>
      <cdr:y>0.25994</cdr:y>
    </cdr:from>
    <cdr:to>
      <cdr:x>0.63823</cdr:x>
      <cdr:y>0.32812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839552" y="1235333"/>
          <a:ext cx="504067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pub3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0.64079</cdr:x>
      <cdr:y>0.24126</cdr:y>
    </cdr:from>
    <cdr:to>
      <cdr:x>0.77806</cdr:x>
      <cdr:y>0.30945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353041" y="1146563"/>
          <a:ext cx="504067" cy="3240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0.77329</cdr:x>
      <cdr:y>0.36773</cdr:y>
    </cdr:from>
    <cdr:to>
      <cdr:x>0.91055</cdr:x>
      <cdr:y>0.43591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839580" y="1747590"/>
          <a:ext cx="504030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0.54343</cdr:y>
    </cdr:from>
    <cdr:to>
      <cdr:x>1</cdr:x>
      <cdr:y>0.61161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168018" y="2582611"/>
          <a:ext cx="504067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0.70771</cdr:y>
    </cdr:from>
    <cdr:to>
      <cdr:x>1</cdr:x>
      <cdr:y>0.77589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3168018" y="3363324"/>
          <a:ext cx="504067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0.81823</cdr:y>
    </cdr:from>
    <cdr:to>
      <cdr:x>1</cdr:x>
      <cdr:y>0.88642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168018" y="3888602"/>
          <a:ext cx="504067" cy="3240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0.74508</cdr:x>
      <cdr:y>0.91838</cdr:y>
    </cdr:from>
    <cdr:to>
      <cdr:x>0.88234</cdr:x>
      <cdr:y>0.98656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2736006" y="4364514"/>
          <a:ext cx="504031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0.00489</cdr:x>
      <cdr:y>0.37133</cdr:y>
    </cdr:from>
    <cdr:to>
      <cdr:x>0.14215</cdr:x>
      <cdr:y>0.43951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17945" y="1764720"/>
          <a:ext cx="504031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pri0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0.19601</cdr:x>
      <cdr:y>0.77346</cdr:y>
    </cdr:from>
    <cdr:to>
      <cdr:x>0.43132</cdr:x>
      <cdr:y>0.86363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19765" y="3675814"/>
          <a:ext cx="864089" cy="4285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800" b="1" dirty="0" smtClean="0"/>
            <a:t>75.9%</a:t>
          </a:r>
          <a:endParaRPr lang="ja-JP" altLang="en-US" sz="1800" b="1" dirty="0"/>
        </a:p>
      </cdr:txBody>
    </cdr:sp>
  </cdr:relSizeAnchor>
  <cdr:relSizeAnchor xmlns:cdr="http://schemas.openxmlformats.org/drawingml/2006/chartDrawing">
    <cdr:from>
      <cdr:x>0.01952</cdr:x>
      <cdr:y>0.09089</cdr:y>
    </cdr:from>
    <cdr:to>
      <cdr:x>0.24208</cdr:x>
      <cdr:y>0.15639</cdr:y>
    </cdr:to>
    <cdr:grpSp>
      <cdr:nvGrpSpPr>
        <cdr:cNvPr id="15" name="Group 14"/>
        <cdr:cNvGrpSpPr/>
      </cdr:nvGrpSpPr>
      <cdr:grpSpPr>
        <a:xfrm xmlns:a="http://schemas.openxmlformats.org/drawingml/2006/main">
          <a:off x="71679" y="431948"/>
          <a:ext cx="817259" cy="311284"/>
          <a:chOff x="71685" y="431949"/>
          <a:chExt cx="817240" cy="311263"/>
        </a:xfrm>
      </cdr:grpSpPr>
      <cdr:sp macro="" textlink="">
        <cdr:nvSpPr>
          <cdr:cNvPr id="9" name="Rectangle 8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99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Overflow="clip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/>
          <a:p xmlns:a="http://schemas.openxmlformats.org/drawingml/2006/main">
            <a:endParaRPr lang="ja-JP"/>
          </a:p>
        </cdr:txBody>
      </cdr:sp>
      <cdr:sp macro="" textlink="">
        <cdr:nvSpPr>
          <cdr:cNvPr id="14" name="TextBox 1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none" rtlCol="0"/>
          <a:lstStyle xmlns:a="http://schemas.openxmlformats.org/drawingml/2006/main"/>
          <a:p xmlns:a="http://schemas.openxmlformats.org/drawingml/2006/main">
            <a:r>
              <a:rPr lang="en-US" altLang="ja-JP" sz="1400" b="1" dirty="0" smtClean="0"/>
              <a:t>Excessive </a:t>
            </a:r>
            <a:endParaRPr lang="ja-JP" altLang="en-US" sz="1400" b="1" dirty="0"/>
          </a:p>
        </cdr:txBody>
      </cdr:sp>
    </cdr:grpSp>
  </cdr:relSizeAnchor>
  <cdr:relSizeAnchor xmlns:cdr="http://schemas.openxmlformats.org/drawingml/2006/chartDrawing">
    <cdr:from>
      <cdr:x>0.61419</cdr:x>
      <cdr:y>0.09089</cdr:y>
    </cdr:from>
    <cdr:to>
      <cdr:x>0.83674</cdr:x>
      <cdr:y>0.15639</cdr:y>
    </cdr:to>
    <cdr:grpSp>
      <cdr:nvGrpSpPr>
        <cdr:cNvPr id="16" name="Group 15"/>
        <cdr:cNvGrpSpPr/>
      </cdr:nvGrpSpPr>
      <cdr:grpSpPr>
        <a:xfrm xmlns:a="http://schemas.openxmlformats.org/drawingml/2006/main">
          <a:off x="2255358" y="431948"/>
          <a:ext cx="817222" cy="311284"/>
          <a:chOff x="71685" y="431949"/>
          <a:chExt cx="817240" cy="311263"/>
        </a:xfrm>
      </cdr:grpSpPr>
      <cdr:sp macro="" textlink="">
        <cdr:nvSpPr>
          <cdr:cNvPr id="17" name="Rectangle 16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0000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ja-JP"/>
          </a:p>
        </cdr:txBody>
      </cdr:sp>
      <cdr:sp macro="" textlink="">
        <cdr:nvSpPr>
          <cdr:cNvPr id="18" name="TextBox 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altLang="ja-JP" sz="1400" b="1" dirty="0" smtClean="0"/>
              <a:t>Ok-xxx </a:t>
            </a:r>
            <a:endParaRPr lang="ja-JP" altLang="en-US" sz="1400" b="1" dirty="0"/>
          </a:p>
        </cdr:txBody>
      </cdr:sp>
    </cdr:grp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0.39407</cdr:x>
      <cdr:y>0.27434</cdr:y>
    </cdr:from>
    <cdr:to>
      <cdr:x>0.53134</cdr:x>
      <cdr:y>0.34252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68094" y="1298658"/>
          <a:ext cx="581063" cy="322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 smtClean="0"/>
            <a:t>pub1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0.62324</cdr:x>
      <cdr:y>0.31017</cdr:y>
    </cdr:from>
    <cdr:to>
      <cdr:x>0.76051</cdr:x>
      <cdr:y>0.37835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638153" y="1468231"/>
          <a:ext cx="581063" cy="32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0.83966</cdr:x>
      <cdr:y>0.47831</cdr:y>
    </cdr:from>
    <cdr:to>
      <cdr:x>0.97693</cdr:x>
      <cdr:y>0.54649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554268" y="2264155"/>
          <a:ext cx="581063" cy="3227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pub3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0.87426</cdr:x>
      <cdr:y>0.6173</cdr:y>
    </cdr:from>
    <cdr:to>
      <cdr:x>1</cdr:x>
      <cdr:y>0.69826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724840" y="3019562"/>
          <a:ext cx="535723" cy="396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0.86274</cdr:x>
      <cdr:y>0.71246</cdr:y>
    </cdr:from>
    <cdr:to>
      <cdr:x>1</cdr:x>
      <cdr:y>0.78064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675758" y="3484995"/>
          <a:ext cx="584805" cy="333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0.85551</cdr:x>
      <cdr:y>0.78869</cdr:y>
    </cdr:from>
    <cdr:to>
      <cdr:x>0.99278</cdr:x>
      <cdr:y>0.85687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644935" y="3857888"/>
          <a:ext cx="584847" cy="333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0.82005</cdr:x>
      <cdr:y>0.91033</cdr:y>
    </cdr:from>
    <cdr:to>
      <cdr:x>0.95732</cdr:x>
      <cdr:y>0.97851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3493886" y="4452913"/>
          <a:ext cx="584848" cy="333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0.03495</cdr:x>
      <cdr:y>0.92287</cdr:y>
    </cdr:from>
    <cdr:to>
      <cdr:x>0.14042</cdr:x>
      <cdr:y>1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148922" y="4514244"/>
          <a:ext cx="449362" cy="3772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2.34711E-7</cdr:x>
      <cdr:y>0.80966</cdr:y>
    </cdr:from>
    <cdr:to>
      <cdr:x>0.08127</cdr:x>
      <cdr:y>0.88211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1" y="3960493"/>
          <a:ext cx="346256" cy="35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0.01715</cdr:x>
      <cdr:y>0.40663</cdr:y>
    </cdr:from>
    <cdr:to>
      <cdr:x>0.15441</cdr:x>
      <cdr:y>0.47481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2611" y="1924871"/>
          <a:ext cx="581021" cy="3227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pri0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0.35234</cdr:x>
      <cdr:y>0.79546</cdr:y>
    </cdr:from>
    <cdr:to>
      <cdr:x>0.58765</cdr:x>
      <cdr:y>0.88563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501163" y="3890996"/>
          <a:ext cx="1002553" cy="4410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800" b="1" dirty="0" smtClean="0"/>
            <a:t>69.6</a:t>
          </a:r>
          <a:endParaRPr lang="ja-JP" altLang="en-US" sz="1800" b="1" dirty="0"/>
        </a:p>
      </cdr:txBody>
    </cdr:sp>
  </cdr:relSizeAnchor>
  <cdr:relSizeAnchor xmlns:cdr="http://schemas.openxmlformats.org/drawingml/2006/chartDrawing">
    <cdr:from>
      <cdr:x>0.01952</cdr:x>
      <cdr:y>0.09089</cdr:y>
    </cdr:from>
    <cdr:to>
      <cdr:x>0.24208</cdr:x>
      <cdr:y>0.15639</cdr:y>
    </cdr:to>
    <cdr:grpSp>
      <cdr:nvGrpSpPr>
        <cdr:cNvPr id="15" name="Group 14"/>
        <cdr:cNvGrpSpPr/>
      </cdr:nvGrpSpPr>
      <cdr:grpSpPr>
        <a:xfrm xmlns:a="http://schemas.openxmlformats.org/drawingml/2006/main">
          <a:off x="83166" y="444591"/>
          <a:ext cx="948231" cy="320395"/>
          <a:chOff x="71685" y="431949"/>
          <a:chExt cx="817240" cy="311263"/>
        </a:xfrm>
      </cdr:grpSpPr>
      <cdr:sp macro="" textlink="">
        <cdr:nvSpPr>
          <cdr:cNvPr id="9" name="Rectangle 8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99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Overflow="clip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/>
          <a:p xmlns:a="http://schemas.openxmlformats.org/drawingml/2006/main">
            <a:endParaRPr lang="ja-JP"/>
          </a:p>
        </cdr:txBody>
      </cdr:sp>
      <cdr:sp macro="" textlink="">
        <cdr:nvSpPr>
          <cdr:cNvPr id="14" name="TextBox 1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none" rtlCol="0"/>
          <a:lstStyle xmlns:a="http://schemas.openxmlformats.org/drawingml/2006/main"/>
          <a:p xmlns:a="http://schemas.openxmlformats.org/drawingml/2006/main">
            <a:r>
              <a:rPr lang="en-US" altLang="ja-JP" sz="1400" b="1" dirty="0" smtClean="0"/>
              <a:t>Excessive </a:t>
            </a:r>
            <a:endParaRPr lang="ja-JP" altLang="en-US" sz="1400" b="1" dirty="0"/>
          </a:p>
        </cdr:txBody>
      </cdr:sp>
    </cdr:grpSp>
  </cdr:relSizeAnchor>
  <cdr:relSizeAnchor xmlns:cdr="http://schemas.openxmlformats.org/drawingml/2006/chartDrawing">
    <cdr:from>
      <cdr:x>0.61419</cdr:x>
      <cdr:y>0.09089</cdr:y>
    </cdr:from>
    <cdr:to>
      <cdr:x>0.83674</cdr:x>
      <cdr:y>0.15639</cdr:y>
    </cdr:to>
    <cdr:grpSp>
      <cdr:nvGrpSpPr>
        <cdr:cNvPr id="16" name="Group 15"/>
        <cdr:cNvGrpSpPr/>
      </cdr:nvGrpSpPr>
      <cdr:grpSpPr>
        <a:xfrm xmlns:a="http://schemas.openxmlformats.org/drawingml/2006/main">
          <a:off x="2616795" y="444591"/>
          <a:ext cx="948188" cy="320395"/>
          <a:chOff x="71685" y="431949"/>
          <a:chExt cx="817240" cy="311263"/>
        </a:xfrm>
      </cdr:grpSpPr>
      <cdr:sp macro="" textlink="">
        <cdr:nvSpPr>
          <cdr:cNvPr id="17" name="Rectangle 16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0000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ja-JP"/>
          </a:p>
        </cdr:txBody>
      </cdr:sp>
      <cdr:sp macro="" textlink="">
        <cdr:nvSpPr>
          <cdr:cNvPr id="18" name="TextBox 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altLang="ja-JP" sz="1400" b="1" dirty="0" smtClean="0"/>
              <a:t>Ok-xxx </a:t>
            </a:r>
            <a:endParaRPr lang="ja-JP" altLang="en-US" sz="1400" b="1" dirty="0"/>
          </a:p>
        </cdr:txBody>
      </cdr:sp>
    </cdr:grp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0.15701</cdr:x>
      <cdr:y>0.25994</cdr:y>
    </cdr:from>
    <cdr:to>
      <cdr:x>0.29428</cdr:x>
      <cdr:y>0.32812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539" y="1235334"/>
          <a:ext cx="504067" cy="324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 smtClean="0"/>
            <a:t>pub2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0.58832</cdr:x>
      <cdr:y>0.30586</cdr:y>
    </cdr:from>
    <cdr:to>
      <cdr:x>0.72559</cdr:x>
      <cdr:y>0.37404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160360" y="1453584"/>
          <a:ext cx="504067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pub3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0.67365</cdr:y>
    </cdr:from>
    <cdr:to>
      <cdr:x>1</cdr:x>
      <cdr:y>0.74184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168018" y="3201477"/>
          <a:ext cx="504067" cy="3240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0.86274</cdr:x>
      <cdr:y>0.8021</cdr:y>
    </cdr:from>
    <cdr:to>
      <cdr:x>1</cdr:x>
      <cdr:y>0.87028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168055" y="3811908"/>
          <a:ext cx="504030" cy="324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0.84312</cdr:x>
      <cdr:y>0.89455</cdr:y>
    </cdr:from>
    <cdr:to>
      <cdr:x>0.98039</cdr:x>
      <cdr:y>0.96273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096021" y="4251283"/>
          <a:ext cx="504067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0.64094</cdr:x>
      <cdr:y>0.92864</cdr:y>
    </cdr:from>
    <cdr:to>
      <cdr:x>0.77821</cdr:x>
      <cdr:y>0.99682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353583" y="4413294"/>
          <a:ext cx="504067" cy="324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0.00489</cdr:x>
      <cdr:y>0.37133</cdr:y>
    </cdr:from>
    <cdr:to>
      <cdr:x>0.14215</cdr:x>
      <cdr:y>0.43951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17945" y="1764720"/>
          <a:ext cx="504031" cy="324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pri0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0.19601</cdr:x>
      <cdr:y>0.77346</cdr:y>
    </cdr:from>
    <cdr:to>
      <cdr:x>0.43132</cdr:x>
      <cdr:y>0.86363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19765" y="3675814"/>
          <a:ext cx="864089" cy="4285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800" b="1" dirty="0" smtClean="0"/>
            <a:t>64.3%</a:t>
          </a:r>
          <a:endParaRPr lang="ja-JP" altLang="en-US" sz="1800" b="1" dirty="0"/>
        </a:p>
      </cdr:txBody>
    </cdr:sp>
  </cdr:relSizeAnchor>
  <cdr:relSizeAnchor xmlns:cdr="http://schemas.openxmlformats.org/drawingml/2006/chartDrawing">
    <cdr:from>
      <cdr:x>0.01952</cdr:x>
      <cdr:y>0.09089</cdr:y>
    </cdr:from>
    <cdr:to>
      <cdr:x>0.24208</cdr:x>
      <cdr:y>0.15639</cdr:y>
    </cdr:to>
    <cdr:grpSp>
      <cdr:nvGrpSpPr>
        <cdr:cNvPr id="15" name="Group 14"/>
        <cdr:cNvGrpSpPr/>
      </cdr:nvGrpSpPr>
      <cdr:grpSpPr>
        <a:xfrm xmlns:a="http://schemas.openxmlformats.org/drawingml/2006/main">
          <a:off x="71679" y="431948"/>
          <a:ext cx="817259" cy="311284"/>
          <a:chOff x="71685" y="431949"/>
          <a:chExt cx="817240" cy="311263"/>
        </a:xfrm>
      </cdr:grpSpPr>
      <cdr:sp macro="" textlink="">
        <cdr:nvSpPr>
          <cdr:cNvPr id="9" name="Rectangle 8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99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Overflow="clip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/>
          <a:p xmlns:a="http://schemas.openxmlformats.org/drawingml/2006/main">
            <a:endParaRPr lang="ja-JP"/>
          </a:p>
        </cdr:txBody>
      </cdr:sp>
      <cdr:sp macro="" textlink="">
        <cdr:nvSpPr>
          <cdr:cNvPr id="14" name="TextBox 1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none" rtlCol="0"/>
          <a:lstStyle xmlns:a="http://schemas.openxmlformats.org/drawingml/2006/main"/>
          <a:p xmlns:a="http://schemas.openxmlformats.org/drawingml/2006/main">
            <a:r>
              <a:rPr lang="en-US" altLang="ja-JP" sz="1400" b="1" dirty="0" smtClean="0"/>
              <a:t>Excessive </a:t>
            </a:r>
            <a:endParaRPr lang="ja-JP" altLang="en-US" sz="1400" b="1" dirty="0"/>
          </a:p>
        </cdr:txBody>
      </cdr:sp>
    </cdr:grpSp>
  </cdr:relSizeAnchor>
  <cdr:relSizeAnchor xmlns:cdr="http://schemas.openxmlformats.org/drawingml/2006/chartDrawing">
    <cdr:from>
      <cdr:x>0.61419</cdr:x>
      <cdr:y>0.09089</cdr:y>
    </cdr:from>
    <cdr:to>
      <cdr:x>0.83674</cdr:x>
      <cdr:y>0.15639</cdr:y>
    </cdr:to>
    <cdr:grpSp>
      <cdr:nvGrpSpPr>
        <cdr:cNvPr id="16" name="Group 15"/>
        <cdr:cNvGrpSpPr/>
      </cdr:nvGrpSpPr>
      <cdr:grpSpPr>
        <a:xfrm xmlns:a="http://schemas.openxmlformats.org/drawingml/2006/main">
          <a:off x="2255358" y="431948"/>
          <a:ext cx="817222" cy="311284"/>
          <a:chOff x="71685" y="431949"/>
          <a:chExt cx="817240" cy="311263"/>
        </a:xfrm>
      </cdr:grpSpPr>
      <cdr:sp macro="" textlink="">
        <cdr:nvSpPr>
          <cdr:cNvPr id="17" name="Rectangle 16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0000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ja-JP"/>
          </a:p>
        </cdr:txBody>
      </cdr:sp>
      <cdr:sp macro="" textlink="">
        <cdr:nvSpPr>
          <cdr:cNvPr id="18" name="TextBox 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altLang="ja-JP" sz="1400" b="1" dirty="0" smtClean="0"/>
              <a:t>Ok-xxx </a:t>
            </a:r>
            <a:endParaRPr lang="ja-JP" altLang="en-US" sz="1400" b="1" dirty="0"/>
          </a:p>
        </cdr:txBody>
      </cdr:sp>
    </cdr:grp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0.36273</cdr:x>
      <cdr:y>0.28188</cdr:y>
    </cdr:from>
    <cdr:to>
      <cdr:x>0.5</cdr:x>
      <cdr:y>0.35006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5434" y="1378812"/>
          <a:ext cx="584848" cy="333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400" dirty="0" smtClean="0"/>
            <a:t>pub1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0.52915</cdr:x>
      <cdr:y>0.27414</cdr:y>
    </cdr:from>
    <cdr:to>
      <cdr:x>0.66642</cdr:x>
      <cdr:y>0.34232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254467" y="1340964"/>
          <a:ext cx="584848" cy="333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0.7008</cdr:x>
      <cdr:y>0.30823</cdr:y>
    </cdr:from>
    <cdr:to>
      <cdr:x>0.83807</cdr:x>
      <cdr:y>0.37641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985812" y="1507717"/>
          <a:ext cx="584848" cy="333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pub3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0.82718</cdr:x>
      <cdr:y>0.36846</cdr:y>
    </cdr:from>
    <cdr:to>
      <cdr:x>0.96444</cdr:x>
      <cdr:y>0.43664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524239" y="1802340"/>
          <a:ext cx="584805" cy="333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pro2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0.46957</cdr:y>
    </cdr:from>
    <cdr:to>
      <cdr:x>1</cdr:x>
      <cdr:y>0.53775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675715" y="2296925"/>
          <a:ext cx="584848" cy="333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def1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0.86273</cdr:x>
      <cdr:y>0.72855</cdr:y>
    </cdr:from>
    <cdr:to>
      <cdr:x>1</cdr:x>
      <cdr:y>0.79673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3675716" y="3563704"/>
          <a:ext cx="584847" cy="333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pub0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0.86614</cdr:x>
      <cdr:y>0.83321</cdr:y>
    </cdr:from>
    <cdr:to>
      <cdr:x>0.97161</cdr:x>
      <cdr:y>0.91034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690264" y="4075668"/>
          <a:ext cx="449361" cy="3772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pro0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0.87807</cdr:x>
      <cdr:y>0.92755</cdr:y>
    </cdr:from>
    <cdr:to>
      <cdr:x>0.95934</cdr:x>
      <cdr:y>1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741086" y="4537137"/>
          <a:ext cx="346255" cy="3543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def0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0.01715</cdr:x>
      <cdr:y>0.40663</cdr:y>
    </cdr:from>
    <cdr:to>
      <cdr:x>0.15441</cdr:x>
      <cdr:y>0.47481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2611" y="1924871"/>
          <a:ext cx="581021" cy="3227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400" dirty="0" smtClean="0"/>
            <a:t>pri0</a:t>
          </a:r>
          <a:endParaRPr lang="ja-JP" altLang="en-US" sz="1400" dirty="0"/>
        </a:p>
      </cdr:txBody>
    </cdr:sp>
  </cdr:relSizeAnchor>
  <cdr:relSizeAnchor xmlns:cdr="http://schemas.openxmlformats.org/drawingml/2006/chartDrawing">
    <cdr:from>
      <cdr:x>0.35234</cdr:x>
      <cdr:y>0.79546</cdr:y>
    </cdr:from>
    <cdr:to>
      <cdr:x>0.58765</cdr:x>
      <cdr:y>0.88563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501163" y="3890996"/>
          <a:ext cx="1002553" cy="4410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800" b="1" dirty="0" smtClean="0"/>
            <a:t>85.7%</a:t>
          </a:r>
          <a:endParaRPr lang="ja-JP" altLang="en-US" sz="1800" b="1" dirty="0"/>
        </a:p>
      </cdr:txBody>
    </cdr:sp>
  </cdr:relSizeAnchor>
  <cdr:relSizeAnchor xmlns:cdr="http://schemas.openxmlformats.org/drawingml/2006/chartDrawing">
    <cdr:from>
      <cdr:x>0.01952</cdr:x>
      <cdr:y>0.09089</cdr:y>
    </cdr:from>
    <cdr:to>
      <cdr:x>0.24208</cdr:x>
      <cdr:y>0.15639</cdr:y>
    </cdr:to>
    <cdr:grpSp>
      <cdr:nvGrpSpPr>
        <cdr:cNvPr id="15" name="Group 14"/>
        <cdr:cNvGrpSpPr/>
      </cdr:nvGrpSpPr>
      <cdr:grpSpPr>
        <a:xfrm xmlns:a="http://schemas.openxmlformats.org/drawingml/2006/main">
          <a:off x="83166" y="444591"/>
          <a:ext cx="948231" cy="320395"/>
          <a:chOff x="71685" y="431949"/>
          <a:chExt cx="817240" cy="311263"/>
        </a:xfrm>
      </cdr:grpSpPr>
      <cdr:sp macro="" textlink="">
        <cdr:nvSpPr>
          <cdr:cNvPr id="9" name="Rectangle 8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99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Overflow="clip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/>
          <a:p xmlns:a="http://schemas.openxmlformats.org/drawingml/2006/main">
            <a:endParaRPr lang="ja-JP"/>
          </a:p>
        </cdr:txBody>
      </cdr:sp>
      <cdr:sp macro="" textlink="">
        <cdr:nvSpPr>
          <cdr:cNvPr id="14" name="TextBox 1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none" rtlCol="0"/>
          <a:lstStyle xmlns:a="http://schemas.openxmlformats.org/drawingml/2006/main"/>
          <a:p xmlns:a="http://schemas.openxmlformats.org/drawingml/2006/main">
            <a:r>
              <a:rPr lang="en-US" altLang="ja-JP" sz="1400" b="1" dirty="0" smtClean="0"/>
              <a:t>Excessive </a:t>
            </a:r>
            <a:endParaRPr lang="ja-JP" altLang="en-US" sz="1400" b="1" dirty="0"/>
          </a:p>
        </cdr:txBody>
      </cdr:sp>
    </cdr:grpSp>
  </cdr:relSizeAnchor>
  <cdr:relSizeAnchor xmlns:cdr="http://schemas.openxmlformats.org/drawingml/2006/chartDrawing">
    <cdr:from>
      <cdr:x>0.61419</cdr:x>
      <cdr:y>0.09089</cdr:y>
    </cdr:from>
    <cdr:to>
      <cdr:x>0.83674</cdr:x>
      <cdr:y>0.15639</cdr:y>
    </cdr:to>
    <cdr:grpSp>
      <cdr:nvGrpSpPr>
        <cdr:cNvPr id="16" name="Group 15"/>
        <cdr:cNvGrpSpPr/>
      </cdr:nvGrpSpPr>
      <cdr:grpSpPr>
        <a:xfrm xmlns:a="http://schemas.openxmlformats.org/drawingml/2006/main">
          <a:off x="2616795" y="444591"/>
          <a:ext cx="948188" cy="320395"/>
          <a:chOff x="71685" y="431949"/>
          <a:chExt cx="817240" cy="311263"/>
        </a:xfrm>
      </cdr:grpSpPr>
      <cdr:sp macro="" textlink="">
        <cdr:nvSpPr>
          <cdr:cNvPr id="17" name="Rectangle 16"/>
          <cdr:cNvSpPr/>
        </cdr:nvSpPr>
        <cdr:spPr bwMode="auto">
          <a:xfrm xmlns:a="http://schemas.openxmlformats.org/drawingml/2006/main">
            <a:off x="71685" y="503957"/>
            <a:ext cx="144016" cy="144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0000"/>
          </a:solidFill>
          <a:ln xmlns:a="http://schemas.openxmlformats.org/drawingml/2006/main"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 xmlns:a="http://schemas.openxmlformats.org/drawingml/2006/main"/>
        </cdr:spPr>
        <cdr:txBody>
          <a:bodyPr xmlns:a="http://schemas.openxmlformats.org/drawingml/2006/main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endParaRPr lang="ja-JP"/>
          </a:p>
        </cdr:txBody>
      </cdr:sp>
      <cdr:sp macro="" textlink="">
        <cdr:nvSpPr>
          <cdr:cNvPr id="18" name="TextBox 3"/>
          <cdr:cNvSpPr txBox="1"/>
        </cdr:nvSpPr>
        <cdr:spPr>
          <a:xfrm xmlns:a="http://schemas.openxmlformats.org/drawingml/2006/main">
            <a:off x="215701" y="431949"/>
            <a:ext cx="673224" cy="3112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r>
              <a:rPr lang="en-US" altLang="ja-JP" sz="1400" b="1" dirty="0" smtClean="0"/>
              <a:t>Ok-xxx </a:t>
            </a:r>
            <a:endParaRPr lang="ja-JP" altLang="en-US" sz="1400" b="1" dirty="0"/>
          </a:p>
        </cdr:txBody>
      </cdr: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AB927-7B22-43ED-81D8-E7912712E091}" type="datetimeFigureOut">
              <a:rPr kumimoji="1" lang="ja-JP" altLang="en-US" smtClean="0"/>
              <a:t>2011/9/29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CC309-1765-489F-A83E-3A6141F91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119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47D92-DCCB-47B4-BDC9-E2CDAE6BF866}" type="datetimeFigureOut">
              <a:rPr kumimoji="1" lang="ja-JP" altLang="en-US" smtClean="0"/>
              <a:t>2011/9/29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6B97B-FDF4-40B5-B03F-CEDD6A73C7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025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yzh058ae.aspx" TargetMode="External"/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msdn.microsoft.com/en-us/library/st6sy9xe.aspx" TargetMode="External"/><Relationship Id="rId5" Type="http://schemas.openxmlformats.org/officeDocument/2006/relationships/hyperlink" Target="http://msdn.microsoft.com/en-us/library/bcd5672a.aspx" TargetMode="External"/><Relationship Id="rId4" Type="http://schemas.openxmlformats.org/officeDocument/2006/relationships/hyperlink" Target="http://msdn.microsoft.com/en-us/library/7c5ka91b.aspx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EA1911-4E12-47E1-9EC3-6A6A4FDD9D73}" type="slidenum">
              <a:rPr lang="en-US" altLang="ja-JP" smtClean="0">
                <a:solidFill>
                  <a:prstClr val="black"/>
                </a:solidFill>
              </a:rPr>
              <a:pPr/>
              <a:t>1</a:t>
            </a:fld>
            <a:endParaRPr lang="en-US" altLang="ja-JP" smtClean="0">
              <a:solidFill>
                <a:prstClr val="black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5700" cy="3725863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0880" y="4721225"/>
            <a:ext cx="5443855" cy="4471988"/>
          </a:xfrm>
          <a:noFill/>
          <a:ln/>
        </p:spPr>
        <p:txBody>
          <a:bodyPr/>
          <a:lstStyle/>
          <a:p>
            <a:pPr eaLnBrk="1" hangingPunct="1"/>
            <a:endParaRPr lang="en-US" altLang="ja-JP" b="0" dirty="0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Delete the symbol of MASU….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38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Initialization 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641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Properties of AE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332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Explain access range of java access modifier </a:t>
            </a:r>
          </a:p>
          <a:p>
            <a:r>
              <a:rPr kumimoji="1" lang="en-US" altLang="ja-JP" dirty="0" smtClean="0"/>
              <a:t>Change x</a:t>
            </a:r>
            <a:r>
              <a:rPr kumimoji="1" lang="en-US" altLang="ja-JP" baseline="0" dirty="0" smtClean="0"/>
              <a:t> to –</a:t>
            </a:r>
          </a:p>
          <a:p>
            <a:r>
              <a:rPr kumimoji="1" lang="en-US" altLang="ja-JP" baseline="0" dirty="0" smtClean="0"/>
              <a:t>Change default to package without None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781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Change number in latter pages</a:t>
            </a:r>
          </a:p>
          <a:p>
            <a:r>
              <a:rPr kumimoji="1" lang="en-US" altLang="ja-JP" dirty="0" smtClean="0"/>
              <a:t>State the experiment process</a:t>
            </a:r>
          </a:p>
          <a:p>
            <a:r>
              <a:rPr kumimoji="1" lang="en-US" altLang="ja-JP" dirty="0" smtClean="0"/>
              <a:t>Object of experiment</a:t>
            </a:r>
            <a:r>
              <a:rPr kumimoji="1" lang="en-US" altLang="ja-JP" baseline="0" dirty="0" smtClean="0"/>
              <a:t> :  validation of our approach,  Quantitative  analyses of AE ID in open source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148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359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r>
              <a:rPr kumimoji="1" lang="en-US" altLang="ja-JP" baseline="0" dirty="0" smtClean="0"/>
              <a:t> for excessiveness</a:t>
            </a:r>
          </a:p>
          <a:p>
            <a:r>
              <a:rPr kumimoji="1" lang="en-US" altLang="ja-JP" baseline="0" dirty="0" smtClean="0"/>
              <a:t>Number for  reason</a:t>
            </a:r>
          </a:p>
          <a:p>
            <a:r>
              <a:rPr kumimoji="1" lang="en-US" altLang="ja-JP" baseline="0" dirty="0" smtClean="0"/>
              <a:t>State the reason first , then give the solution</a:t>
            </a:r>
          </a:p>
          <a:p>
            <a:r>
              <a:rPr kumimoji="1" lang="en-US" altLang="ja-JP" b="1" baseline="0" dirty="0" smtClean="0"/>
              <a:t>English grammar</a:t>
            </a:r>
          </a:p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462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Number of AE index </a:t>
            </a:r>
          </a:p>
          <a:p>
            <a:r>
              <a:rPr kumimoji="1" lang="en-US" altLang="ja-JP" dirty="0" smtClean="0"/>
              <a:t>Number of Bug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C# :</a:t>
            </a:r>
            <a:r>
              <a:rPr kumimoji="1" lang="en-US" altLang="ja-JP" baseline="0" dirty="0" smtClean="0"/>
              <a:t> </a:t>
            </a:r>
            <a:r>
              <a:rPr lang="en-US" altLang="ja-JP" dirty="0" smtClean="0">
                <a:hlinkClick r:id="rId3"/>
              </a:rPr>
              <a:t>public</a:t>
            </a:r>
            <a:r>
              <a:rPr lang="en-US" altLang="ja-JP" dirty="0" smtClean="0"/>
              <a:t> </a:t>
            </a:r>
            <a:r>
              <a:rPr lang="en-US" altLang="ja-JP" dirty="0" smtClean="0">
                <a:hlinkClick r:id="rId4"/>
              </a:rPr>
              <a:t>internal</a:t>
            </a:r>
            <a:r>
              <a:rPr lang="en-US" altLang="ja-JP" dirty="0" smtClean="0"/>
              <a:t> </a:t>
            </a:r>
            <a:r>
              <a:rPr lang="en-US" altLang="ja-JP" dirty="0" smtClean="0">
                <a:hlinkClick r:id="rId5"/>
              </a:rPr>
              <a:t>protected</a:t>
            </a:r>
            <a:r>
              <a:rPr lang="en-US" altLang="ja-JP" dirty="0" smtClean="0"/>
              <a:t> </a:t>
            </a:r>
            <a:r>
              <a:rPr lang="en-US" altLang="ja-JP" dirty="0" smtClean="0">
                <a:hlinkClick r:id="rId6"/>
              </a:rPr>
              <a:t>private</a:t>
            </a:r>
            <a:endParaRPr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C++ : Private, Protected and Public.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6B97B-FDF4-40B5-B03F-CEDD6A73C71E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510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pic>
        <p:nvPicPr>
          <p:cNvPr id="9" name="Picture 9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b="1" i="1">
                <a:solidFill>
                  <a:srgbClr val="3366CC"/>
                </a:solidFill>
              </a:rPr>
              <a:t>Department of Computer Science,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b="1" i="1">
                <a:solidFill>
                  <a:srgbClr val="3366CC"/>
                </a:solidFill>
              </a:rPr>
              <a:t>Graduate School of Information Science &amp; Technology,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b="1" i="1">
                <a:solidFill>
                  <a:srgbClr val="3366CC"/>
                </a:solidFill>
              </a:rPr>
              <a:t>Osaka University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781675" cy="1943100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67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2376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39AF7B8-DD37-43D9-B85F-12FBFC4D9123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A7CF2-48C3-4D20-A61A-D5DC584ABF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31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0F8DD-A601-4B9D-964A-7040537ADFE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4598-3934-4FEA-858B-F1F04B354F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16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0050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801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D17A1-22D1-4A58-9A67-030BAB52481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7F3B7-CD98-4BB7-9808-72B9E6E307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157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574088" cy="86518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FE9C3-6D81-4B6A-81FA-9A1E4ECF438A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4CC27-BAFD-41E9-B585-7828812A80D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07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8DDC3-C755-4A6D-9493-9608DB95ADB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039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17CD6-5526-4560-869F-459377F298D1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549D0-4D3B-4054-8F87-939323FB0D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585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8309A-860B-4C4C-A412-F3E9C15A3AE6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FF8E5-EDBE-4DF9-83FA-3854AF64D38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81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72CBC-5355-4803-915D-C0D53BF88F2F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40F23-3B69-4C71-BDC7-CCAA9C5804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73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296A3-94A5-4142-A5A3-73F50472308C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4BB20-5B85-4EC5-BF42-30AFE50E29C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06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F7FA3-5F2D-4F9B-815D-A2CB5F9AD58F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CA2E-F3D8-4715-B86F-FAF7CC83299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2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A4777-DD9F-48B2-A5EC-8BB4B69BDCEC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BE726-35F6-4250-80D6-1A58C14E2D0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4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5156-C04E-471C-81DC-835BBC11FEAE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B780D-52E9-4331-A26C-2F2AFF94C5A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7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266243" name="Rectangle 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266244" name="Rectangle 4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266245" name="Rectangle 5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2000">
              <a:solidFill>
                <a:srgbClr val="000000"/>
              </a:solidFill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214414" y="115888"/>
            <a:ext cx="7677174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12875"/>
            <a:ext cx="8569325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2056" name="Picture 8" descr="sel-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49" name="Rectangle 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000" b="1" i="1">
                <a:solidFill>
                  <a:srgbClr val="3366CC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26625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ＭＳ Ｐゴシック" pitchFamily="50" charset="-128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662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BA3E42-D011-430D-A564-027F0AE9F81F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6625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A22CDD-7E94-4A36-A52B-F83325805611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13" name="Picture 2" descr="\\kir\kir-home\rniitani\data\image\MASU\MASU.em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8852" y="142852"/>
            <a:ext cx="914422" cy="7858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8788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antlr.org/" TargetMode="External"/><Relationship Id="rId2" Type="http://schemas.openxmlformats.org/officeDocument/2006/relationships/hyperlink" Target="http://sourceforge.net/projects/mas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jedit.org/" TargetMode="External"/><Relationship Id="rId4" Type="http://schemas.openxmlformats.org/officeDocument/2006/relationships/hyperlink" Target="http://ant.apache.org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980728"/>
            <a:ext cx="6085910" cy="1656184"/>
          </a:xfrm>
        </p:spPr>
        <p:txBody>
          <a:bodyPr/>
          <a:lstStyle/>
          <a:p>
            <a:pPr eaLnBrk="1" hangingPunct="1"/>
            <a:r>
              <a:rPr lang="en-US" altLang="ja-JP" sz="3200" dirty="0" err="1"/>
              <a:t>ModiChecker</a:t>
            </a:r>
            <a:r>
              <a:rPr lang="en-US" altLang="ja-JP" sz="3200" dirty="0"/>
              <a:t> : Accessibility Excessiveness Analysis</a:t>
            </a:r>
            <a:br>
              <a:rPr lang="en-US" altLang="ja-JP" sz="3200" dirty="0"/>
            </a:br>
            <a:r>
              <a:rPr lang="en-US" altLang="ja-JP" sz="3200" dirty="0"/>
              <a:t>Tool for Java Program</a:t>
            </a:r>
            <a:endParaRPr lang="en-US" altLang="ja-JP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5A7CF2-48C3-4D20-A61A-D5DC584ABF57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1622425" y="3500438"/>
            <a:ext cx="74787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kumimoji="0" lang="en-US" altLang="ja-JP" sz="2000" u="sng" dirty="0" err="1" smtClean="0"/>
              <a:t>Dotri</a:t>
            </a:r>
            <a:r>
              <a:rPr kumimoji="0" lang="en-US" altLang="ja-JP" sz="2000" u="sng" dirty="0" smtClean="0"/>
              <a:t> </a:t>
            </a:r>
            <a:r>
              <a:rPr kumimoji="0" lang="en-US" altLang="ja-JP" sz="2000" u="sng" dirty="0" err="1" smtClean="0"/>
              <a:t>Quoc</a:t>
            </a:r>
            <a:r>
              <a:rPr kumimoji="0" lang="en-US" altLang="ja-JP" sz="2000" dirty="0" smtClean="0">
                <a:latin typeface="Times New Roman" pitchFamily="18" charset="0"/>
              </a:rPr>
              <a:t>†</a:t>
            </a:r>
            <a:r>
              <a:rPr kumimoji="0" lang="en-US" altLang="ja-JP" sz="2000" dirty="0" smtClean="0"/>
              <a:t>, </a:t>
            </a:r>
            <a:r>
              <a:rPr lang="en-US" altLang="ja-JP" sz="2000" dirty="0"/>
              <a:t>Kazuo </a:t>
            </a:r>
            <a:r>
              <a:rPr lang="en-US" altLang="ja-JP" sz="2000" dirty="0" err="1" smtClean="0"/>
              <a:t>Kobori</a:t>
            </a:r>
            <a:r>
              <a:rPr kumimoji="0" lang="en-US" altLang="ja-JP" sz="2000" dirty="0">
                <a:latin typeface="Times New Roman" pitchFamily="18" charset="0"/>
              </a:rPr>
              <a:t>†</a:t>
            </a:r>
            <a:r>
              <a:rPr kumimoji="0" lang="en-US" altLang="ja-JP" sz="2000" dirty="0" smtClean="0"/>
              <a:t>, </a:t>
            </a:r>
            <a:r>
              <a:rPr lang="en-US" altLang="ja-JP" sz="2000" dirty="0" err="1"/>
              <a:t>Norihiro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Yoshida</a:t>
            </a:r>
            <a:r>
              <a:rPr lang="en-US" altLang="ja-JP" sz="2000" b="1" dirty="0" smtClean="0"/>
              <a:t>*</a:t>
            </a:r>
            <a:r>
              <a:rPr kumimoji="0" lang="en-US" altLang="ja-JP" sz="2000" dirty="0" smtClean="0"/>
              <a:t>,</a:t>
            </a:r>
            <a:r>
              <a:rPr kumimoji="0" lang="en-US" altLang="ja-JP" sz="2000" dirty="0"/>
              <a:t/>
            </a:r>
            <a:br>
              <a:rPr kumimoji="0" lang="en-US" altLang="ja-JP" sz="2000" dirty="0"/>
            </a:br>
            <a:r>
              <a:rPr lang="en-US" altLang="ja-JP" sz="2000" dirty="0" err="1"/>
              <a:t>Yoshiki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Higo</a:t>
            </a:r>
            <a:r>
              <a:rPr kumimoji="0" lang="en-US" altLang="ja-JP" sz="2000" dirty="0" smtClean="0">
                <a:latin typeface="Times New Roman" pitchFamily="18" charset="0"/>
              </a:rPr>
              <a:t>†</a:t>
            </a:r>
            <a:r>
              <a:rPr lang="en-US" altLang="ja-JP" sz="2000" dirty="0" smtClean="0"/>
              <a:t> ,</a:t>
            </a:r>
            <a:r>
              <a:rPr lang="ja-JP" altLang="en-US" sz="2000" dirty="0"/>
              <a:t> </a:t>
            </a:r>
            <a:r>
              <a:rPr kumimoji="0" lang="en-US" altLang="ja-JP" sz="2000" dirty="0" err="1" smtClean="0"/>
              <a:t>Katsuro</a:t>
            </a:r>
            <a:r>
              <a:rPr kumimoji="0" lang="en-US" altLang="ja-JP" sz="2000" dirty="0" smtClean="0"/>
              <a:t> </a:t>
            </a:r>
            <a:r>
              <a:rPr kumimoji="0" lang="en-US" altLang="ja-JP" sz="2000" dirty="0"/>
              <a:t>Inoue</a:t>
            </a:r>
            <a:r>
              <a:rPr kumimoji="0" lang="en-US" altLang="ja-JP" sz="2000" dirty="0" smtClean="0">
                <a:latin typeface="Times New Roman" pitchFamily="18" charset="0"/>
              </a:rPr>
              <a:t>†</a:t>
            </a:r>
            <a:endParaRPr kumimoji="0" lang="en-US" altLang="ja-JP" sz="20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-2197100" y="4437063"/>
            <a:ext cx="81359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kumimoji="0" lang="en-US" altLang="ja-JP" sz="2000" dirty="0">
                <a:latin typeface="Times New Roman" pitchFamily="18" charset="0"/>
              </a:rPr>
              <a:t>†</a:t>
            </a:r>
            <a:r>
              <a:rPr kumimoji="0" lang="en-US" altLang="ja-JP" sz="2000" dirty="0" smtClean="0"/>
              <a:t> : Osaka </a:t>
            </a:r>
            <a:r>
              <a:rPr kumimoji="0" lang="en-US" altLang="ja-JP" sz="2000" dirty="0"/>
              <a:t>University, Japan</a:t>
            </a:r>
            <a:br>
              <a:rPr kumimoji="0" lang="en-US" altLang="ja-JP" sz="2000" dirty="0"/>
            </a:br>
            <a:r>
              <a:rPr kumimoji="0" lang="en-US" altLang="ja-JP" sz="2000" dirty="0"/>
              <a:t> </a:t>
            </a:r>
            <a:r>
              <a:rPr lang="en-US" altLang="ja-JP" sz="2000" dirty="0" smtClean="0"/>
              <a:t>* : </a:t>
            </a:r>
            <a:r>
              <a:rPr kumimoji="0" lang="en-US" altLang="ja-JP" sz="2000" dirty="0" smtClean="0"/>
              <a:t>Nara </a:t>
            </a:r>
            <a:r>
              <a:rPr kumimoji="0" lang="en-US" altLang="ja-JP" sz="2000" dirty="0"/>
              <a:t>Institute of Science and Technology , </a:t>
            </a:r>
            <a:r>
              <a:rPr kumimoji="0" lang="en-US" altLang="ja-JP" sz="2000" dirty="0" smtClean="0"/>
              <a:t>Japan</a:t>
            </a:r>
            <a:endParaRPr kumimoji="0"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7696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400" dirty="0"/>
              <a:t>Approach to AE Analysis-AE </a:t>
            </a:r>
            <a:r>
              <a:rPr lang="en-US" altLang="ja-JP" sz="3400" dirty="0" smtClean="0"/>
              <a:t>Map (1/2)</a:t>
            </a:r>
            <a:endParaRPr kumimoji="1" lang="ja-JP" alt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Java Access Modifier</a:t>
            </a:r>
          </a:p>
          <a:p>
            <a:pPr lvl="1"/>
            <a:r>
              <a:rPr lang="en-US" altLang="ja-JP" dirty="0" smtClean="0"/>
              <a:t>Public : can be accessed by </a:t>
            </a:r>
            <a:r>
              <a:rPr lang="en-US" altLang="ja-JP" b="1" dirty="0" smtClean="0"/>
              <a:t>all classes</a:t>
            </a:r>
          </a:p>
          <a:p>
            <a:pPr lvl="1"/>
            <a:r>
              <a:rPr kumimoji="1" lang="en-US" altLang="ja-JP" dirty="0" smtClean="0"/>
              <a:t>Protected: can be </a:t>
            </a:r>
            <a:r>
              <a:rPr kumimoji="1" lang="en-US" altLang="ja-JP" b="1" dirty="0" smtClean="0"/>
              <a:t>only</a:t>
            </a:r>
            <a:r>
              <a:rPr kumimoji="1" lang="en-US" altLang="ja-JP" dirty="0" smtClean="0"/>
              <a:t> accessed by classes in </a:t>
            </a:r>
            <a:r>
              <a:rPr kumimoji="1" lang="en-US" altLang="ja-JP" b="1" dirty="0" smtClean="0"/>
              <a:t>the same package</a:t>
            </a:r>
            <a:r>
              <a:rPr kumimoji="1" lang="en-US" altLang="ja-JP" dirty="0" smtClean="0"/>
              <a:t> and </a:t>
            </a:r>
            <a:r>
              <a:rPr kumimoji="1" lang="en-US" altLang="ja-JP" b="1" dirty="0" smtClean="0"/>
              <a:t>subclasses</a:t>
            </a:r>
          </a:p>
          <a:p>
            <a:pPr lvl="1"/>
            <a:r>
              <a:rPr kumimoji="1" lang="en-US" altLang="ja-JP" dirty="0" smtClean="0"/>
              <a:t>Default :can be </a:t>
            </a:r>
            <a:r>
              <a:rPr lang="en-US" altLang="ja-JP" b="1" dirty="0"/>
              <a:t>only</a:t>
            </a:r>
            <a:r>
              <a:rPr lang="en-US" altLang="ja-JP" dirty="0"/>
              <a:t> accessed </a:t>
            </a:r>
            <a:r>
              <a:rPr kumimoji="1" lang="en-US" altLang="ja-JP" dirty="0" smtClean="0"/>
              <a:t>by classes in </a:t>
            </a:r>
            <a:r>
              <a:rPr kumimoji="1" lang="en-US" altLang="ja-JP" b="1" dirty="0" smtClean="0"/>
              <a:t>the same package</a:t>
            </a:r>
            <a:r>
              <a:rPr kumimoji="1" lang="en-US" altLang="ja-JP" dirty="0" smtClean="0"/>
              <a:t>.</a:t>
            </a:r>
          </a:p>
          <a:p>
            <a:pPr lvl="2"/>
            <a:r>
              <a:rPr kumimoji="1" lang="en-US" altLang="ja-JP" dirty="0" smtClean="0"/>
              <a:t>No explicit Access Modifier is declared</a:t>
            </a:r>
          </a:p>
          <a:p>
            <a:pPr lvl="1"/>
            <a:r>
              <a:rPr lang="en-US" altLang="ja-JP" dirty="0" smtClean="0"/>
              <a:t>Private: can be </a:t>
            </a:r>
            <a:r>
              <a:rPr lang="en-US" altLang="ja-JP" b="1" dirty="0"/>
              <a:t>only</a:t>
            </a:r>
            <a:r>
              <a:rPr lang="en-US" altLang="ja-JP" dirty="0"/>
              <a:t> </a:t>
            </a:r>
            <a:r>
              <a:rPr lang="en-US" altLang="ja-JP" dirty="0" smtClean="0"/>
              <a:t>accessed from </a:t>
            </a:r>
            <a:r>
              <a:rPr lang="en-US" altLang="ja-JP" b="1" dirty="0" smtClean="0"/>
              <a:t>inside of owner class</a:t>
            </a:r>
            <a:endParaRPr kumimoji="1" lang="ja-JP" alt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00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5851" y="332656"/>
            <a:ext cx="7853608" cy="720080"/>
          </a:xfrm>
        </p:spPr>
        <p:txBody>
          <a:bodyPr/>
          <a:lstStyle/>
          <a:p>
            <a:r>
              <a:rPr lang="en-US" altLang="ja-JP" sz="3400" dirty="0" smtClean="0"/>
              <a:t>Approach to AE Analysis-AE Map (2/2)</a:t>
            </a:r>
            <a:endParaRPr kumimoji="1" lang="ja-JP" altLang="en-US" sz="3400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034254"/>
              </p:ext>
            </p:extLst>
          </p:nvPr>
        </p:nvGraphicFramePr>
        <p:xfrm>
          <a:off x="827584" y="2348880"/>
          <a:ext cx="7776864" cy="3210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63974"/>
                <a:gridCol w="1008434"/>
                <a:gridCol w="1296144"/>
                <a:gridCol w="1728192"/>
                <a:gridCol w="1080120"/>
              </a:tblGrid>
              <a:tr h="100801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             Actual Usage</a:t>
                      </a:r>
                    </a:p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en-US" altLang="ja-JP" dirty="0" smtClean="0"/>
                        <a:t>Declaration  		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u="none" strike="noStrike" kern="1200" baseline="0" dirty="0" smtClean="0"/>
                        <a:t>Private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ok-pub0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pub3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ok-pro0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pro2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Default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ok-def0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def1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u="none" strike="noStrike" kern="1200" baseline="0" dirty="0" smtClean="0"/>
                        <a:t>Private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ok-pri0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7F022D60-6180-4636-B57B-5C42CF573B1C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8162" y="1255983"/>
            <a:ext cx="45265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" dirty="0"/>
              <a:t>Accessibility Excessive Map</a:t>
            </a:r>
            <a:br>
              <a:rPr lang="en-US" altLang="ja-JP" sz="2500" dirty="0"/>
            </a:br>
            <a:endParaRPr kumimoji="1" lang="ja-JP" altLang="en-US" sz="2500" dirty="0"/>
          </a:p>
        </p:txBody>
      </p:sp>
      <p:sp>
        <p:nvSpPr>
          <p:cNvPr id="44" name="Rectangle 43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1183483" y="2524834"/>
            <a:ext cx="5908797" cy="3136414"/>
            <a:chOff x="1183483" y="2524834"/>
            <a:chExt cx="5908797" cy="3136414"/>
          </a:xfrm>
        </p:grpSpPr>
        <p:sp>
          <p:nvSpPr>
            <p:cNvPr id="73" name="Rectangle 72"/>
            <p:cNvSpPr/>
            <p:nvPr/>
          </p:nvSpPr>
          <p:spPr bwMode="auto">
            <a:xfrm>
              <a:off x="1183483" y="2524834"/>
              <a:ext cx="2280632" cy="40011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Syntax Error</a:t>
              </a:r>
              <a:endPara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 flipV="1">
              <a:off x="2767541" y="2924944"/>
              <a:ext cx="868355" cy="1656184"/>
            </a:xfrm>
            <a:prstGeom prst="straightConnector1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3635896" y="4293096"/>
              <a:ext cx="648072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4283968" y="4293096"/>
              <a:ext cx="0" cy="576064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4283968" y="4869160"/>
              <a:ext cx="129614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>
              <a:off x="5580112" y="4869160"/>
              <a:ext cx="0" cy="432048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>
              <a:off x="5580112" y="5301208"/>
              <a:ext cx="1512168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>
              <a:off x="7092280" y="5301208"/>
              <a:ext cx="0" cy="36004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 flipH="1">
              <a:off x="3635896" y="5661248"/>
              <a:ext cx="345638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3635896" y="4293096"/>
              <a:ext cx="0" cy="1368152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29" name="Group 128"/>
          <p:cNvGrpSpPr/>
          <p:nvPr/>
        </p:nvGrpSpPr>
        <p:grpSpPr>
          <a:xfrm>
            <a:off x="3189965" y="3645024"/>
            <a:ext cx="5270467" cy="2988332"/>
            <a:chOff x="3189965" y="3645024"/>
            <a:chExt cx="5270467" cy="2988332"/>
          </a:xfrm>
        </p:grpSpPr>
        <p:sp>
          <p:nvSpPr>
            <p:cNvPr id="9" name="Rectangle 8"/>
            <p:cNvSpPr/>
            <p:nvPr/>
          </p:nvSpPr>
          <p:spPr bwMode="auto">
            <a:xfrm>
              <a:off x="3189965" y="5925470"/>
              <a:ext cx="1628419" cy="707886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No Discrepancy</a:t>
              </a:r>
              <a:endPara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3474625" y="3645024"/>
              <a:ext cx="97061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4434729" y="3645024"/>
              <a:ext cx="10510" cy="1116124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4445239" y="4293096"/>
              <a:ext cx="1278889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5724128" y="4293096"/>
              <a:ext cx="0" cy="936104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5724128" y="4869160"/>
              <a:ext cx="1584176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>
              <a:off x="7308304" y="4869160"/>
              <a:ext cx="0" cy="612068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>
              <a:off x="7308304" y="5301208"/>
              <a:ext cx="1152128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 bwMode="auto">
            <a:xfrm>
              <a:off x="8460432" y="5301208"/>
              <a:ext cx="0" cy="18002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flipH="1">
              <a:off x="7308304" y="5481228"/>
              <a:ext cx="1152128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H="1">
              <a:off x="5724128" y="5229200"/>
              <a:ext cx="1584176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>
              <a:off x="4445239" y="4761148"/>
              <a:ext cx="1278889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3" name="Straight Connector 122"/>
            <p:cNvCxnSpPr/>
            <p:nvPr/>
          </p:nvCxnSpPr>
          <p:spPr bwMode="auto">
            <a:xfrm>
              <a:off x="3474625" y="3645024"/>
              <a:ext cx="0" cy="36004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5" name="Straight Connector 124"/>
            <p:cNvCxnSpPr/>
            <p:nvPr/>
          </p:nvCxnSpPr>
          <p:spPr bwMode="auto">
            <a:xfrm>
              <a:off x="3474625" y="4005064"/>
              <a:ext cx="96010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Arrow Connector 126"/>
            <p:cNvCxnSpPr/>
            <p:nvPr/>
          </p:nvCxnSpPr>
          <p:spPr bwMode="auto">
            <a:xfrm flipH="1">
              <a:off x="4434729" y="4761148"/>
              <a:ext cx="497311" cy="1164322"/>
            </a:xfrm>
            <a:prstGeom prst="straightConnector1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2" name="Group 151"/>
          <p:cNvGrpSpPr/>
          <p:nvPr/>
        </p:nvGrpSpPr>
        <p:grpSpPr>
          <a:xfrm>
            <a:off x="5580112" y="1686870"/>
            <a:ext cx="1857306" cy="2066166"/>
            <a:chOff x="5580112" y="1686870"/>
            <a:chExt cx="1857306" cy="2066166"/>
          </a:xfrm>
        </p:grpSpPr>
        <p:sp>
          <p:nvSpPr>
            <p:cNvPr id="149" name="Rectangle 148"/>
            <p:cNvSpPr/>
            <p:nvPr/>
          </p:nvSpPr>
          <p:spPr bwMode="auto">
            <a:xfrm>
              <a:off x="6171077" y="1686870"/>
              <a:ext cx="1266341" cy="40011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AE Id</a:t>
              </a:r>
              <a:endPara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cxnSp>
          <p:nvCxnSpPr>
            <p:cNvPr id="151" name="Straight Arrow Connector 150"/>
            <p:cNvCxnSpPr/>
            <p:nvPr/>
          </p:nvCxnSpPr>
          <p:spPr bwMode="auto">
            <a:xfrm flipV="1">
              <a:off x="5580112" y="2117757"/>
              <a:ext cx="936104" cy="1635279"/>
            </a:xfrm>
            <a:prstGeom prst="straightConnector1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5" name="Group 154"/>
          <p:cNvGrpSpPr/>
          <p:nvPr/>
        </p:nvGrpSpPr>
        <p:grpSpPr>
          <a:xfrm>
            <a:off x="2767541" y="1972094"/>
            <a:ext cx="5692891" cy="3203100"/>
            <a:chOff x="2767541" y="1972094"/>
            <a:chExt cx="5692891" cy="3203100"/>
          </a:xfrm>
        </p:grpSpPr>
        <p:sp>
          <p:nvSpPr>
            <p:cNvPr id="57" name="Rectangle 56"/>
            <p:cNvSpPr/>
            <p:nvPr/>
          </p:nvSpPr>
          <p:spPr bwMode="auto">
            <a:xfrm>
              <a:off x="2767541" y="1972094"/>
              <a:ext cx="3334377" cy="707886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AE Id</a:t>
              </a:r>
              <a:r>
                <a:rPr kumimoji="1" lang="en-US" altLang="ja-JP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 of </a:t>
              </a:r>
              <a:r>
                <a:rPr kumimoji="1" lang="en-US" altLang="ja-JP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Excessive fields/methods</a:t>
              </a:r>
              <a:endPara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cxnSp>
          <p:nvCxnSpPr>
            <p:cNvPr id="131" name="Straight Connector 130"/>
            <p:cNvCxnSpPr/>
            <p:nvPr/>
          </p:nvCxnSpPr>
          <p:spPr bwMode="auto">
            <a:xfrm>
              <a:off x="4572000" y="3645024"/>
              <a:ext cx="3888432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4" name="Straight Connector 133"/>
            <p:cNvCxnSpPr/>
            <p:nvPr/>
          </p:nvCxnSpPr>
          <p:spPr bwMode="auto">
            <a:xfrm>
              <a:off x="4572000" y="3645024"/>
              <a:ext cx="0" cy="36004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6" name="Straight Connector 135"/>
            <p:cNvCxnSpPr/>
            <p:nvPr/>
          </p:nvCxnSpPr>
          <p:spPr bwMode="auto">
            <a:xfrm>
              <a:off x="4572000" y="4005064"/>
              <a:ext cx="1296144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8" name="Straight Connector 137"/>
            <p:cNvCxnSpPr/>
            <p:nvPr/>
          </p:nvCxnSpPr>
          <p:spPr bwMode="auto">
            <a:xfrm>
              <a:off x="5868144" y="4005064"/>
              <a:ext cx="0" cy="756084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5868144" y="4761148"/>
              <a:ext cx="1872208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7740352" y="4761148"/>
              <a:ext cx="0" cy="414046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4" name="Straight Connector 143"/>
            <p:cNvCxnSpPr/>
            <p:nvPr/>
          </p:nvCxnSpPr>
          <p:spPr bwMode="auto">
            <a:xfrm>
              <a:off x="7740352" y="5175194"/>
              <a:ext cx="720080" cy="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Straight Connector 145"/>
            <p:cNvCxnSpPr/>
            <p:nvPr/>
          </p:nvCxnSpPr>
          <p:spPr bwMode="auto">
            <a:xfrm>
              <a:off x="8460432" y="3645024"/>
              <a:ext cx="0" cy="1530170"/>
            </a:xfrm>
            <a:prstGeom prst="line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4" name="Straight Arrow Connector 153"/>
            <p:cNvCxnSpPr/>
            <p:nvPr/>
          </p:nvCxnSpPr>
          <p:spPr bwMode="auto">
            <a:xfrm flipH="1" flipV="1">
              <a:off x="4683384" y="2679980"/>
              <a:ext cx="401299" cy="965044"/>
            </a:xfrm>
            <a:prstGeom prst="straightConnector1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6172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Architecture of </a:t>
            </a:r>
            <a:r>
              <a:rPr kumimoji="1" lang="en-US" altLang="ja-JP" dirty="0" err="1" smtClean="0"/>
              <a:t>ModiChecker</a:t>
            </a: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>
                <a:solidFill>
                  <a:srgbClr val="000000"/>
                </a:solidFill>
              </a:rPr>
              <a:t>JSSST11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CFE29B7B-8DC5-4F52-A9D8-7702B2B7CB5E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55145" y="1244192"/>
            <a:ext cx="8892480" cy="5043851"/>
            <a:chOff x="2002674" y="-541964"/>
            <a:chExt cx="6698593" cy="7123478"/>
          </a:xfrm>
        </p:grpSpPr>
        <p:sp>
          <p:nvSpPr>
            <p:cNvPr id="31" name="Rectangle 30"/>
            <p:cNvSpPr/>
            <p:nvPr/>
          </p:nvSpPr>
          <p:spPr>
            <a:xfrm>
              <a:off x="4940103" y="3701199"/>
              <a:ext cx="1504899" cy="605077"/>
            </a:xfrm>
            <a:prstGeom prst="rect">
              <a:avLst/>
            </a:prstGeom>
            <a:noFill/>
            <a:ln w="444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 smtClean="0">
                  <a:solidFill>
                    <a:schemeClr val="tx1"/>
                  </a:solidFill>
                </a:rPr>
                <a:t>Extraction of access modifier declaration</a:t>
              </a:r>
              <a:endParaRPr kumimoji="1" lang="ja-JP" alt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644635" y="3716134"/>
              <a:ext cx="1627450" cy="663016"/>
            </a:xfrm>
            <a:prstGeom prst="rect">
              <a:avLst/>
            </a:prstGeom>
            <a:noFill/>
            <a:ln w="444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500" b="1" dirty="0" smtClean="0">
                  <a:solidFill>
                    <a:schemeClr val="tx1"/>
                  </a:solidFill>
                </a:rPr>
                <a:t>Extraction of method/field usage</a:t>
              </a:r>
              <a:endParaRPr kumimoji="1" lang="ja-JP" altLang="en-US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Down Arrow 32"/>
            <p:cNvSpPr/>
            <p:nvPr/>
          </p:nvSpPr>
          <p:spPr>
            <a:xfrm>
              <a:off x="5808021" y="3155488"/>
              <a:ext cx="187958" cy="51729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106831" y="-87848"/>
              <a:ext cx="4594436" cy="5760641"/>
            </a:xfrm>
            <a:prstGeom prst="rect">
              <a:avLst/>
            </a:prstGeom>
            <a:noFill/>
            <a:ln w="444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765651" y="-541964"/>
              <a:ext cx="1447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 err="1" smtClean="0"/>
                <a:t>ModiChecker</a:t>
              </a:r>
              <a:endParaRPr kumimoji="1" lang="ja-JP" altLang="en-US" b="1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760054" y="359245"/>
              <a:ext cx="1512168" cy="864096"/>
            </a:xfrm>
            <a:prstGeom prst="rect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500" b="1" dirty="0" smtClean="0">
                  <a:solidFill>
                    <a:schemeClr val="tx1"/>
                  </a:solidFill>
                </a:rPr>
                <a:t>Source Code Analyzer</a:t>
              </a:r>
              <a:endParaRPr kumimoji="1" lang="ja-JP" altLang="en-US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Flowchart: Magnetic Disk 36"/>
            <p:cNvSpPr/>
            <p:nvPr/>
          </p:nvSpPr>
          <p:spPr>
            <a:xfrm>
              <a:off x="5538021" y="1571464"/>
              <a:ext cx="2016224" cy="1584024"/>
            </a:xfrm>
            <a:prstGeom prst="flowChartMagneticDisk">
              <a:avLst/>
            </a:prstGeom>
            <a:noFill/>
            <a:ln w="444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500" b="1" dirty="0" smtClean="0">
                  <a:solidFill>
                    <a:schemeClr val="tx1"/>
                  </a:solidFill>
                </a:rPr>
                <a:t>AST Database</a:t>
              </a:r>
              <a:endParaRPr kumimoji="1" lang="ja-JP" altLang="en-US" sz="15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305217" y="218589"/>
              <a:ext cx="2448272" cy="3159372"/>
            </a:xfrm>
            <a:prstGeom prst="rect">
              <a:avLst/>
            </a:prstGeom>
            <a:noFill/>
            <a:ln w="44450"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305217" y="-139843"/>
              <a:ext cx="936104" cy="369332"/>
            </a:xfrm>
            <a:prstGeom prst="rect">
              <a:avLst/>
            </a:prstGeom>
            <a:noFill/>
            <a:ln w="444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 smtClean="0"/>
                <a:t>MASU</a:t>
              </a:r>
              <a:endParaRPr kumimoji="1" lang="ja-JP" altLang="en-US" b="1" dirty="0"/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6447631" y="1145403"/>
              <a:ext cx="197004" cy="391225"/>
            </a:xfrm>
            <a:prstGeom prst="downArrow">
              <a:avLst/>
            </a:prstGeom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Right Arrow 40"/>
            <p:cNvSpPr/>
            <p:nvPr/>
          </p:nvSpPr>
          <p:spPr>
            <a:xfrm>
              <a:off x="3805656" y="683281"/>
              <a:ext cx="1756927" cy="2160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7097479" y="3155488"/>
              <a:ext cx="187958" cy="51729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5773269" y="4379150"/>
              <a:ext cx="187958" cy="33617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Down Arrow 43"/>
            <p:cNvSpPr/>
            <p:nvPr/>
          </p:nvSpPr>
          <p:spPr>
            <a:xfrm>
              <a:off x="7460266" y="4389711"/>
              <a:ext cx="187958" cy="32561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175965" y="4731796"/>
              <a:ext cx="3024336" cy="792088"/>
            </a:xfrm>
            <a:prstGeom prst="rect">
              <a:avLst/>
            </a:prstGeom>
            <a:noFill/>
            <a:ln w="444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 smtClean="0">
                  <a:solidFill>
                    <a:schemeClr val="tx1"/>
                  </a:solidFill>
                </a:rPr>
                <a:t>Detection of declaration excessiveness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6" name="Down Arrow 45"/>
            <p:cNvSpPr/>
            <p:nvPr/>
          </p:nvSpPr>
          <p:spPr>
            <a:xfrm>
              <a:off x="6594154" y="5523884"/>
              <a:ext cx="187958" cy="33617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239646" y="160514"/>
              <a:ext cx="1224136" cy="50404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b="1" dirty="0" smtClean="0">
                  <a:solidFill>
                    <a:schemeClr val="tx1"/>
                  </a:solidFill>
                </a:rPr>
                <a:t>Source Code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239646" y="1006874"/>
              <a:ext cx="1308563" cy="11893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 smtClean="0">
                  <a:solidFill>
                    <a:schemeClr val="tx1"/>
                  </a:solidFill>
                </a:rPr>
                <a:t>Required Library(.jar files)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192991" y="-448084"/>
              <a:ext cx="9163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 smtClean="0"/>
                <a:t>Input</a:t>
              </a:r>
              <a:endParaRPr kumimoji="1" lang="ja-JP" altLang="en-US" b="1" dirty="0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2002674" y="-10109"/>
              <a:ext cx="1661479" cy="2373585"/>
            </a:xfrm>
            <a:prstGeom prst="roundRect">
              <a:avLst/>
            </a:prstGeom>
            <a:noFill/>
            <a:ln w="44450" cmpd="sng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5026078" y="5881438"/>
              <a:ext cx="3308192" cy="700076"/>
            </a:xfrm>
            <a:prstGeom prst="roundRect">
              <a:avLst/>
            </a:prstGeom>
            <a:noFill/>
            <a:ln w="444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026078" y="5899667"/>
              <a:ext cx="3246006" cy="5216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b="1" dirty="0"/>
                <a:t>Report of AE </a:t>
              </a:r>
              <a:r>
                <a:rPr lang="en-US" altLang="ja-JP" b="1" dirty="0" smtClean="0"/>
                <a:t>Id for </a:t>
              </a:r>
              <a:r>
                <a:rPr lang="en-US" altLang="ja-JP" b="1" dirty="0"/>
                <a:t>each </a:t>
              </a:r>
              <a:r>
                <a:rPr lang="en-US" altLang="ja-JP" b="1" dirty="0" smtClean="0"/>
                <a:t>method/field</a:t>
              </a:r>
              <a:endParaRPr kumimoji="1" lang="ja-JP" altLang="en-US" b="1" dirty="0"/>
            </a:p>
          </p:txBody>
        </p:sp>
      </p:grpSp>
      <p:sp>
        <p:nvSpPr>
          <p:cNvPr id="29" name="Rectangle 28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71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Special Cases for </a:t>
            </a:r>
            <a:r>
              <a:rPr kumimoji="1" lang="en-US" altLang="ja-JP" dirty="0" err="1" smtClean="0"/>
              <a:t>ModiChecker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No report for methods of Abstract classes and Interfaces</a:t>
            </a:r>
          </a:p>
          <a:p>
            <a:r>
              <a:rPr lang="en-US" altLang="ja-JP" dirty="0" smtClean="0"/>
              <a:t>Method overriding an other method case</a:t>
            </a:r>
          </a:p>
          <a:p>
            <a:pPr lvl="1"/>
            <a:r>
              <a:rPr lang="en-US" altLang="ja-JP" dirty="0"/>
              <a:t>overriding </a:t>
            </a:r>
            <a:r>
              <a:rPr lang="en-US" altLang="ja-JP" dirty="0" smtClean="0"/>
              <a:t>method must have an access modifier equal or more permissive level to the access modifier of the overridden method</a:t>
            </a:r>
          </a:p>
          <a:p>
            <a:pPr marL="457200" lvl="1" indent="0">
              <a:buNone/>
            </a:pP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978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 of Method </a:t>
            </a:r>
            <a:r>
              <a:rPr lang="en-US" altLang="ja-JP" dirty="0"/>
              <a:t>O</a:t>
            </a:r>
            <a:r>
              <a:rPr kumimoji="1" lang="en-US" altLang="ja-JP" dirty="0" smtClean="0"/>
              <a:t>verriding Method </a:t>
            </a:r>
            <a:r>
              <a:rPr lang="en-US" altLang="ja-JP" dirty="0"/>
              <a:t>C</a:t>
            </a:r>
            <a:r>
              <a:rPr kumimoji="1" lang="en-US" altLang="ja-JP" dirty="0" smtClean="0"/>
              <a:t>ase 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74" y="4575698"/>
            <a:ext cx="8569325" cy="1589605"/>
          </a:xfrm>
        </p:spPr>
        <p:txBody>
          <a:bodyPr/>
          <a:lstStyle/>
          <a:p>
            <a:r>
              <a:rPr lang="en-US" altLang="ja-JP" dirty="0" smtClean="0"/>
              <a:t>Even if method B.C was only accessed from inside class B, </a:t>
            </a:r>
            <a:r>
              <a:rPr lang="en-US" altLang="ja-JP" dirty="0" err="1" smtClean="0"/>
              <a:t>ModiChecker</a:t>
            </a:r>
            <a:r>
              <a:rPr lang="en-US" altLang="ja-JP" dirty="0" smtClean="0"/>
              <a:t> still reported method B.C the AE Id of pub0</a:t>
            </a: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979079" y="1286268"/>
            <a:ext cx="2448994" cy="2905291"/>
            <a:chOff x="1153910" y="708375"/>
            <a:chExt cx="2448994" cy="2905291"/>
          </a:xfrm>
        </p:grpSpPr>
        <p:grpSp>
          <p:nvGrpSpPr>
            <p:cNvPr id="8" name="Group 7"/>
            <p:cNvGrpSpPr/>
            <p:nvPr/>
          </p:nvGrpSpPr>
          <p:grpSpPr>
            <a:xfrm>
              <a:off x="1153910" y="708375"/>
              <a:ext cx="2405644" cy="1144666"/>
              <a:chOff x="1153910" y="708375"/>
              <a:chExt cx="2405644" cy="114466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230252" y="1212431"/>
                <a:ext cx="1800200" cy="61671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1230252" y="1428455"/>
                <a:ext cx="1800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1153910" y="1483709"/>
                <a:ext cx="24056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public method C()</a:t>
                </a:r>
                <a:endParaRPr kumimoji="1" lang="ja-JP" alt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239888" y="708375"/>
                <a:ext cx="12961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Class A</a:t>
                </a:r>
                <a:endParaRPr kumimoji="1" lang="ja-JP" altLang="en-US" dirty="0"/>
              </a:p>
            </p:txBody>
          </p:sp>
        </p:grpSp>
        <p:sp>
          <p:nvSpPr>
            <p:cNvPr id="9" name="Up Arrow 8"/>
            <p:cNvSpPr/>
            <p:nvPr/>
          </p:nvSpPr>
          <p:spPr>
            <a:xfrm>
              <a:off x="2078336" y="1896507"/>
              <a:ext cx="278396" cy="965721"/>
            </a:xfrm>
            <a:prstGeom prst="upArrow">
              <a:avLst>
                <a:gd name="adj1" fmla="val 0"/>
                <a:gd name="adj2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glow rad="127000">
                <a:schemeClr val="bg1"/>
              </a:glow>
              <a:outerShdw blurRad="50800" dist="50800" dir="5400000" algn="ctr" rotWithShape="0">
                <a:schemeClr val="bg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197259" y="2492896"/>
              <a:ext cx="2405645" cy="1120770"/>
              <a:chOff x="1197259" y="2492896"/>
              <a:chExt cx="2405645" cy="112077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1197259" y="2996952"/>
                <a:ext cx="1917723" cy="61671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1197260" y="3212976"/>
                <a:ext cx="1800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/>
              <p:cNvSpPr txBox="1"/>
              <p:nvPr/>
            </p:nvSpPr>
            <p:spPr>
              <a:xfrm>
                <a:off x="1206896" y="2492896"/>
                <a:ext cx="12961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Class B</a:t>
                </a:r>
                <a:endParaRPr kumimoji="1" lang="ja-JP" alt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197260" y="3212976"/>
                <a:ext cx="24056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public method C()</a:t>
                </a:r>
                <a:endParaRPr kumimoji="1" lang="ja-JP" altLang="en-US" dirty="0"/>
              </a:p>
            </p:txBody>
          </p:sp>
        </p:grpSp>
      </p:grpSp>
      <p:sp>
        <p:nvSpPr>
          <p:cNvPr id="19" name="Right Arrow 18"/>
          <p:cNvSpPr/>
          <p:nvPr/>
        </p:nvSpPr>
        <p:spPr>
          <a:xfrm>
            <a:off x="2655150" y="3883202"/>
            <a:ext cx="1334438" cy="184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1578974" y="3375370"/>
            <a:ext cx="12136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Access modifier of C must be public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88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4000" dirty="0"/>
              <a:t>Introduction</a:t>
            </a:r>
          </a:p>
          <a:p>
            <a:r>
              <a:rPr lang="en-US" altLang="ja-JP" sz="4000" dirty="0" smtClean="0"/>
              <a:t>AE </a:t>
            </a:r>
            <a:r>
              <a:rPr lang="en-US" altLang="ja-JP" sz="4000" dirty="0"/>
              <a:t>Analysis </a:t>
            </a:r>
            <a:r>
              <a:rPr lang="en-US" altLang="ja-JP" sz="4000" dirty="0" smtClean="0"/>
              <a:t>Tool : </a:t>
            </a:r>
            <a:r>
              <a:rPr lang="en-US" altLang="ja-JP" sz="4000" dirty="0" err="1" smtClean="0"/>
              <a:t>ModiChecker</a:t>
            </a:r>
            <a:endParaRPr lang="en-US" altLang="ja-JP" sz="4000" dirty="0"/>
          </a:p>
          <a:p>
            <a:r>
              <a:rPr lang="en-US" altLang="ja-JP" sz="4000" dirty="0">
                <a:solidFill>
                  <a:srgbClr val="FF0000"/>
                </a:solidFill>
              </a:rPr>
              <a:t>Experiment and Discussion</a:t>
            </a:r>
          </a:p>
          <a:p>
            <a:r>
              <a:rPr lang="en-US" altLang="ja-JP" sz="4000" dirty="0"/>
              <a:t>Conclusion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600ADD16-1B80-4266-92B3-CE0047680066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958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 of Experiment(1/2)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1" cy="5112568"/>
          </a:xfrm>
        </p:spPr>
        <p:txBody>
          <a:bodyPr/>
          <a:lstStyle/>
          <a:p>
            <a:r>
              <a:rPr kumimoji="1" lang="en-US" altLang="ja-JP" dirty="0" smtClean="0"/>
              <a:t>Objectives of experiment</a:t>
            </a:r>
          </a:p>
          <a:p>
            <a:pPr lvl="1"/>
            <a:r>
              <a:rPr lang="en-US" altLang="ja-JP" dirty="0" smtClean="0"/>
              <a:t>Validation of our approach</a:t>
            </a:r>
          </a:p>
          <a:p>
            <a:pPr lvl="1"/>
            <a:r>
              <a:rPr kumimoji="1" lang="en-US" altLang="ja-JP" dirty="0" smtClean="0"/>
              <a:t>Quantitative analysis of AE Id in open source code</a:t>
            </a:r>
          </a:p>
          <a:p>
            <a:pPr lvl="1"/>
            <a:r>
              <a:rPr lang="en-US" altLang="ja-JP" sz="2600" dirty="0" smtClean="0"/>
              <a:t>Reasons for excessiveness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Reason 1 : Set for future use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Reason 2 : Created </a:t>
            </a:r>
            <a:r>
              <a:rPr lang="en-US" altLang="ja-JP" dirty="0"/>
              <a:t>by other program(automatic </a:t>
            </a:r>
            <a:r>
              <a:rPr lang="en-US" altLang="ja-JP" dirty="0" smtClean="0"/>
              <a:t>code generators or refactoring tools…)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Reason 3 : Carelessness and immaturity</a:t>
            </a:r>
            <a:r>
              <a:rPr lang="ja-JP" altLang="en-US" dirty="0" smtClean="0"/>
              <a:t>　</a:t>
            </a:r>
            <a:endParaRPr lang="en-US" altLang="ja-JP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4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Overview of </a:t>
            </a:r>
            <a:r>
              <a:rPr lang="en-US" altLang="ja-JP" dirty="0" smtClean="0"/>
              <a:t>Experiment(2/2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Target Software</a:t>
            </a:r>
          </a:p>
          <a:p>
            <a:pPr lvl="1"/>
            <a:r>
              <a:rPr lang="en-US" altLang="ja-JP" sz="2600" dirty="0"/>
              <a:t>Ant 1.8.2 (1141 files, 127235 LOC)</a:t>
            </a:r>
          </a:p>
          <a:p>
            <a:pPr lvl="1"/>
            <a:r>
              <a:rPr lang="en-US" altLang="ja-JP" sz="2600" dirty="0" err="1"/>
              <a:t>jEdit</a:t>
            </a:r>
            <a:r>
              <a:rPr lang="en-US" altLang="ja-JP" sz="2600" dirty="0"/>
              <a:t> 4.4.1(546 files, 109479 LOC)</a:t>
            </a:r>
          </a:p>
          <a:p>
            <a:pPr lvl="1"/>
            <a:r>
              <a:rPr lang="en-US" altLang="ja-JP" sz="2600" dirty="0"/>
              <a:t>MASU(519 files, 10200 LOC)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206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sz="3500" dirty="0" smtClean="0"/>
              <a:t>Result of Ant(1/2)</a:t>
            </a:r>
            <a:br>
              <a:rPr kumimoji="1" lang="en-US" altLang="ja-JP" sz="3500" dirty="0" smtClean="0"/>
            </a:br>
            <a:r>
              <a:rPr kumimoji="1" lang="en-US" altLang="ja-JP" sz="3500" dirty="0" smtClean="0"/>
              <a:t>Ratio of each AE Id</a:t>
            </a:r>
            <a:endParaRPr kumimoji="1" lang="ja-JP" altLang="en-US" sz="35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057827"/>
              </p:ext>
            </p:extLst>
          </p:nvPr>
        </p:nvGraphicFramePr>
        <p:xfrm>
          <a:off x="323851" y="1412875"/>
          <a:ext cx="3672085" cy="4752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1043608" y="2906274"/>
            <a:ext cx="721698" cy="433332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 flipV="1">
            <a:off x="1403648" y="2604853"/>
            <a:ext cx="504057" cy="734753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 flipV="1">
            <a:off x="2051720" y="2492896"/>
            <a:ext cx="153540" cy="939246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2636289" y="2604853"/>
            <a:ext cx="84188" cy="1104287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2866828" y="3062424"/>
            <a:ext cx="296603" cy="844122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V="1">
            <a:off x="2987824" y="3484485"/>
            <a:ext cx="576064" cy="695667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3105629" y="4180153"/>
            <a:ext cx="527477" cy="217996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3105629" y="4581128"/>
            <a:ext cx="458259" cy="12182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>
            <a:off x="3105629" y="4812080"/>
            <a:ext cx="351535" cy="15916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>
            <a:off x="2813821" y="5517232"/>
            <a:ext cx="351535" cy="15916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1907705" y="3894235"/>
            <a:ext cx="9061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18.9%</a:t>
            </a:r>
            <a:endParaRPr kumimoji="1" lang="ja-JP" altLang="en-US" b="1" dirty="0"/>
          </a:p>
        </p:txBody>
      </p:sp>
      <p:sp>
        <p:nvSpPr>
          <p:cNvPr id="3" name="Rectangle 2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aphicFrame>
        <p:nvGraphicFramePr>
          <p:cNvPr id="3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284823"/>
              </p:ext>
            </p:extLst>
          </p:nvPr>
        </p:nvGraphicFramePr>
        <p:xfrm>
          <a:off x="4297752" y="1448471"/>
          <a:ext cx="4260563" cy="4891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4" name="Straight Arrow Connector 33"/>
          <p:cNvCxnSpPr/>
          <p:nvPr/>
        </p:nvCxnSpPr>
        <p:spPr bwMode="auto">
          <a:xfrm flipH="1" flipV="1">
            <a:off x="6300192" y="3062424"/>
            <a:ext cx="127842" cy="369718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V="1">
            <a:off x="6966648" y="3246259"/>
            <a:ext cx="193542" cy="367378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 flipV="1">
            <a:off x="7681774" y="4122129"/>
            <a:ext cx="284528" cy="405346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7380312" y="5668269"/>
            <a:ext cx="646320" cy="232874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>
            <a:off x="7160190" y="5901143"/>
            <a:ext cx="220122" cy="108012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 flipH="1" flipV="1">
            <a:off x="4644008" y="4812085"/>
            <a:ext cx="351190" cy="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H="1" flipV="1">
            <a:off x="4644008" y="3709140"/>
            <a:ext cx="504056" cy="412990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7534895" y="5368080"/>
            <a:ext cx="491737" cy="149152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7645658" y="5165311"/>
            <a:ext cx="380974" cy="0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flipH="1">
            <a:off x="4644008" y="4971241"/>
            <a:ext cx="351189" cy="257959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428034" y="3995486"/>
            <a:ext cx="9061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35.5%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8446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Result of </a:t>
            </a:r>
            <a:r>
              <a:rPr lang="en-US" altLang="ja-JP" dirty="0" smtClean="0"/>
              <a:t>Ant(2/2)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569325" cy="5040560"/>
          </a:xfrm>
        </p:spPr>
        <p:txBody>
          <a:bodyPr/>
          <a:lstStyle/>
          <a:p>
            <a:r>
              <a:rPr lang="en-US" altLang="ja-JP" sz="2400" dirty="0"/>
              <a:t>Excessive fields </a:t>
            </a:r>
          </a:p>
          <a:p>
            <a:pPr lvl="1"/>
            <a:r>
              <a:rPr lang="en-US" altLang="ja-JP" sz="2200" dirty="0" smtClean="0"/>
              <a:t>Total number : 611(18.9%)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Set for future </a:t>
            </a:r>
            <a:r>
              <a:rPr lang="en-US" altLang="ja-JP" sz="2000" dirty="0" smtClean="0"/>
              <a:t>use : unknown</a:t>
            </a:r>
            <a:endParaRPr lang="en-US" altLang="ja-JP" sz="2000" dirty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Created by other program : </a:t>
            </a:r>
            <a:r>
              <a:rPr lang="en-US" altLang="ja-JP" sz="2000" dirty="0" smtClean="0"/>
              <a:t>0</a:t>
            </a:r>
            <a:endParaRPr lang="en-US" altLang="ja-JP" sz="2000" dirty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Carelessness and </a:t>
            </a:r>
            <a:r>
              <a:rPr lang="en-US" altLang="ja-JP" sz="2000" dirty="0" smtClean="0"/>
              <a:t>immaturity : unknown</a:t>
            </a:r>
            <a:endParaRPr lang="en-US" altLang="ja-JP" sz="2200" dirty="0" smtClean="0"/>
          </a:p>
          <a:p>
            <a:r>
              <a:rPr lang="en-US" altLang="ja-JP" sz="2400" dirty="0" smtClean="0"/>
              <a:t>Excessive </a:t>
            </a:r>
            <a:r>
              <a:rPr lang="en-US" altLang="ja-JP" sz="2400" dirty="0"/>
              <a:t>methods </a:t>
            </a:r>
            <a:endParaRPr lang="en-US" altLang="ja-JP" sz="2400" dirty="0" smtClean="0"/>
          </a:p>
          <a:p>
            <a:pPr lvl="1"/>
            <a:r>
              <a:rPr lang="en-US" altLang="ja-JP" sz="2200" dirty="0" smtClean="0"/>
              <a:t>Total number :</a:t>
            </a:r>
            <a:r>
              <a:rPr lang="en-US" altLang="ja-JP" sz="2200" dirty="0"/>
              <a:t> 1520(35.5</a:t>
            </a:r>
            <a:r>
              <a:rPr lang="en-US" altLang="ja-JP" sz="2200" dirty="0" smtClean="0"/>
              <a:t>%)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Set for future use : unknown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Created by other program : 0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 smtClean="0"/>
              <a:t>Carelessness and immaturity : unknown</a:t>
            </a:r>
            <a:endParaRPr lang="en-US" altLang="ja-JP" sz="2200" dirty="0"/>
          </a:p>
          <a:p>
            <a:r>
              <a:rPr lang="en-US" altLang="ja-JP" sz="2400" dirty="0"/>
              <a:t>Ratio of excessive methods &gt; ratio of excessive fields</a:t>
            </a:r>
          </a:p>
          <a:p>
            <a:pPr lvl="1"/>
            <a:r>
              <a:rPr lang="en-US" altLang="ja-JP" sz="2000" dirty="0"/>
              <a:t>Encapsulation : Make fields private and provide public getter/setter to access fields</a:t>
            </a:r>
          </a:p>
          <a:p>
            <a:pPr lvl="1"/>
            <a:endParaRPr lang="en-US" altLang="ja-JP" sz="2200" dirty="0"/>
          </a:p>
          <a:p>
            <a:pPr marL="1371600" lvl="2" indent="-457200">
              <a:buFont typeface="+mj-lt"/>
              <a:buAutoNum type="arabicPeriod"/>
            </a:pPr>
            <a:endParaRPr lang="en-US" altLang="ja-JP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148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4000" dirty="0">
                <a:solidFill>
                  <a:srgbClr val="FF0000"/>
                </a:solidFill>
              </a:rPr>
              <a:t>Introduction</a:t>
            </a:r>
          </a:p>
          <a:p>
            <a:r>
              <a:rPr lang="en-US" altLang="ja-JP" sz="4000" dirty="0" smtClean="0"/>
              <a:t>AE </a:t>
            </a:r>
            <a:r>
              <a:rPr lang="en-US" altLang="ja-JP" sz="4000" dirty="0"/>
              <a:t>Analysis </a:t>
            </a:r>
            <a:r>
              <a:rPr lang="en-US" altLang="ja-JP" sz="4000" dirty="0" smtClean="0"/>
              <a:t>Tool : </a:t>
            </a:r>
            <a:r>
              <a:rPr lang="en-US" altLang="ja-JP" sz="4000" dirty="0" err="1" smtClean="0"/>
              <a:t>ModiChecker</a:t>
            </a:r>
            <a:endParaRPr lang="en-US" altLang="ja-JP" sz="4000" dirty="0"/>
          </a:p>
          <a:p>
            <a:r>
              <a:rPr lang="en-US" altLang="ja-JP" sz="4000" dirty="0"/>
              <a:t>Experiment and Discussion</a:t>
            </a:r>
          </a:p>
          <a:p>
            <a:r>
              <a:rPr lang="en-US" altLang="ja-JP" sz="4000" dirty="0" smtClean="0"/>
              <a:t>Conclusion and future work</a:t>
            </a:r>
            <a:endParaRPr lang="en-US" altLang="ja-JP" sz="4000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600ADD16-1B80-4266-92B3-CE0047680066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>
                <a:solidFill>
                  <a:srgbClr val="000000"/>
                </a:solidFill>
              </a:rPr>
              <a:t>JSSST11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958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sz="3500" dirty="0" smtClean="0"/>
              <a:t>Result of </a:t>
            </a:r>
            <a:r>
              <a:rPr kumimoji="1" lang="en-US" altLang="ja-JP" sz="3500" dirty="0" err="1" smtClean="0"/>
              <a:t>jEdit</a:t>
            </a:r>
            <a:r>
              <a:rPr kumimoji="1" lang="en-US" altLang="ja-JP" sz="3500" dirty="0" smtClean="0"/>
              <a:t>(1/2)</a:t>
            </a:r>
            <a:br>
              <a:rPr kumimoji="1" lang="en-US" altLang="ja-JP" sz="3500" dirty="0" smtClean="0"/>
            </a:br>
            <a:r>
              <a:rPr lang="en-US" altLang="ja-JP" sz="3500" dirty="0"/>
              <a:t>Ratio of each AE Id</a:t>
            </a:r>
            <a:endParaRPr kumimoji="1" lang="ja-JP" altLang="en-US" sz="35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917403"/>
              </p:ext>
            </p:extLst>
          </p:nvPr>
        </p:nvGraphicFramePr>
        <p:xfrm>
          <a:off x="323851" y="1412875"/>
          <a:ext cx="3672085" cy="4752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1187624" y="2906274"/>
            <a:ext cx="577683" cy="433333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 flipV="1">
            <a:off x="1765306" y="2780928"/>
            <a:ext cx="142400" cy="558679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 flipV="1">
            <a:off x="2360763" y="2972229"/>
            <a:ext cx="1" cy="512258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V="1">
            <a:off x="2667470" y="2906274"/>
            <a:ext cx="146351" cy="768810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2749640" y="3394290"/>
            <a:ext cx="499454" cy="422062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V="1">
            <a:off x="2987824" y="4180152"/>
            <a:ext cx="576064" cy="2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3083298" y="4971241"/>
            <a:ext cx="480590" cy="58840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>
            <a:off x="2934301" y="5428991"/>
            <a:ext cx="629587" cy="8824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>
            <a:off x="2749640" y="5625545"/>
            <a:ext cx="413791" cy="275598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 flipH="1" flipV="1">
            <a:off x="593812" y="3432142"/>
            <a:ext cx="161764" cy="242943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1907705" y="3894235"/>
            <a:ext cx="9061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24.1%</a:t>
            </a:r>
            <a:endParaRPr kumimoji="1" lang="ja-JP" altLang="en-US" b="1" dirty="0"/>
          </a:p>
        </p:txBody>
      </p:sp>
      <p:sp>
        <p:nvSpPr>
          <p:cNvPr id="3" name="Rectangle 2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aphicFrame>
        <p:nvGraphicFramePr>
          <p:cNvPr id="3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6380927"/>
              </p:ext>
            </p:extLst>
          </p:nvPr>
        </p:nvGraphicFramePr>
        <p:xfrm>
          <a:off x="4297752" y="1448471"/>
          <a:ext cx="4260563" cy="4891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4" name="Straight Arrow Connector 33"/>
          <p:cNvCxnSpPr/>
          <p:nvPr/>
        </p:nvCxnSpPr>
        <p:spPr bwMode="auto">
          <a:xfrm flipH="1" flipV="1">
            <a:off x="6300192" y="3062424"/>
            <a:ext cx="127842" cy="369718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V="1">
            <a:off x="6966648" y="3246259"/>
            <a:ext cx="193542" cy="367378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 flipV="1">
            <a:off x="7655982" y="4162145"/>
            <a:ext cx="284528" cy="405346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7617350" y="5171246"/>
            <a:ext cx="409282" cy="257745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>
            <a:off x="7527074" y="5763344"/>
            <a:ext cx="366885" cy="24581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 flipH="1">
            <a:off x="4687272" y="5171248"/>
            <a:ext cx="351190" cy="257743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H="1" flipV="1">
            <a:off x="4644008" y="3709140"/>
            <a:ext cx="504056" cy="412990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7655982" y="5030081"/>
            <a:ext cx="370650" cy="70139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flipV="1">
            <a:off x="7703472" y="4725144"/>
            <a:ext cx="380974" cy="275517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flipH="1">
            <a:off x="4819603" y="5643184"/>
            <a:ext cx="437719" cy="36597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428034" y="3995486"/>
            <a:ext cx="9061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30.4%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61147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Result of </a:t>
            </a:r>
            <a:r>
              <a:rPr lang="en-US" altLang="ja-JP" dirty="0" err="1" smtClean="0"/>
              <a:t>jEdit</a:t>
            </a:r>
            <a:r>
              <a:rPr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600" dirty="0"/>
              <a:t>Excessive fields </a:t>
            </a:r>
          </a:p>
          <a:p>
            <a:pPr lvl="1"/>
            <a:r>
              <a:rPr lang="en-US" altLang="ja-JP" sz="2600" dirty="0"/>
              <a:t>Total number : 604</a:t>
            </a:r>
            <a:r>
              <a:rPr lang="en-US" altLang="ja-JP" sz="2400" dirty="0"/>
              <a:t>(24.1%)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Set for future use : unknown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Created by other program : 0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Carelessness and immaturity : unknown</a:t>
            </a:r>
            <a:endParaRPr lang="en-US" altLang="ja-JP" sz="2200" dirty="0"/>
          </a:p>
          <a:p>
            <a:r>
              <a:rPr lang="en-US" altLang="ja-JP" sz="2600" dirty="0"/>
              <a:t>Excessive methods </a:t>
            </a:r>
          </a:p>
          <a:p>
            <a:pPr lvl="1"/>
            <a:r>
              <a:rPr lang="en-US" altLang="ja-JP" sz="2600" dirty="0"/>
              <a:t>Total number : 981</a:t>
            </a:r>
            <a:r>
              <a:rPr lang="en-US" altLang="ja-JP" sz="2400" dirty="0"/>
              <a:t>(30.4%)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Set for future use : unknown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Created by other program : 0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2000" dirty="0"/>
              <a:t>Carelessness and immaturity : unknown</a:t>
            </a:r>
            <a:endParaRPr lang="en-US" altLang="ja-JP" sz="2200" dirty="0"/>
          </a:p>
          <a:p>
            <a:r>
              <a:rPr lang="en-US" altLang="ja-JP" sz="2600" dirty="0"/>
              <a:t>Ratio of excessive methods &gt; ratio of excessive fields</a:t>
            </a:r>
          </a:p>
          <a:p>
            <a:endParaRPr lang="en-US" altLang="ja-JP" sz="2600" dirty="0"/>
          </a:p>
          <a:p>
            <a:pPr marL="1371600" lvl="2" indent="-457200">
              <a:buFont typeface="+mj-lt"/>
              <a:buAutoNum type="arabicPeriod"/>
            </a:pPr>
            <a:endParaRPr lang="en-US" altLang="ja-JP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72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sz="3500" dirty="0" smtClean="0"/>
              <a:t>Result of MASU(1/2)</a:t>
            </a:r>
            <a:br>
              <a:rPr kumimoji="1" lang="en-US" altLang="ja-JP" sz="3500" dirty="0" smtClean="0"/>
            </a:br>
            <a:r>
              <a:rPr lang="en-US" altLang="ja-JP" sz="3500" dirty="0"/>
              <a:t>Ratio of each AE Id</a:t>
            </a:r>
            <a:endParaRPr kumimoji="1" lang="ja-JP" altLang="en-US" sz="35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92315"/>
              </p:ext>
            </p:extLst>
          </p:nvPr>
        </p:nvGraphicFramePr>
        <p:xfrm>
          <a:off x="323851" y="1412875"/>
          <a:ext cx="3672085" cy="4752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altLang="ja-JP">
              <a:solidFill>
                <a:srgbClr val="0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1187624" y="2906274"/>
            <a:ext cx="577683" cy="433333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V="1">
            <a:off x="2360765" y="3122940"/>
            <a:ext cx="267019" cy="361547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960317" y="5386793"/>
            <a:ext cx="565266" cy="21099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3021807" y="4862902"/>
            <a:ext cx="614089" cy="437217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>
            <a:off x="2894506" y="5461949"/>
            <a:ext cx="525366" cy="301395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>
            <a:off x="2749640" y="5625545"/>
            <a:ext cx="144866" cy="200624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 flipH="1" flipV="1">
            <a:off x="593812" y="3432142"/>
            <a:ext cx="161764" cy="242943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1907705" y="3894235"/>
            <a:ext cx="9061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35.7%</a:t>
            </a:r>
            <a:endParaRPr kumimoji="1" lang="ja-JP" altLang="en-US" b="1" dirty="0"/>
          </a:p>
        </p:txBody>
      </p:sp>
      <p:sp>
        <p:nvSpPr>
          <p:cNvPr id="3" name="Rectangle 2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aphicFrame>
        <p:nvGraphicFramePr>
          <p:cNvPr id="3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685832"/>
              </p:ext>
            </p:extLst>
          </p:nvPr>
        </p:nvGraphicFramePr>
        <p:xfrm>
          <a:off x="4297752" y="1448471"/>
          <a:ext cx="4260563" cy="4891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4" name="Straight Arrow Connector 33"/>
          <p:cNvCxnSpPr/>
          <p:nvPr/>
        </p:nvCxnSpPr>
        <p:spPr bwMode="auto">
          <a:xfrm flipH="1" flipV="1">
            <a:off x="6190254" y="3065952"/>
            <a:ext cx="127842" cy="369718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V="1">
            <a:off x="6552219" y="3065952"/>
            <a:ext cx="193542" cy="457344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 flipV="1">
            <a:off x="7049622" y="3290481"/>
            <a:ext cx="284528" cy="405346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 flipV="1">
            <a:off x="7412709" y="3950426"/>
            <a:ext cx="615675" cy="3479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V="1">
            <a:off x="7638548" y="5171248"/>
            <a:ext cx="366885" cy="5965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7075871" y="6045098"/>
            <a:ext cx="1047443" cy="128871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H="1" flipV="1">
            <a:off x="4644008" y="3709140"/>
            <a:ext cx="504056" cy="412990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V="1">
            <a:off x="7334150" y="3553613"/>
            <a:ext cx="487841" cy="331517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flipV="1">
            <a:off x="7052949" y="5725857"/>
            <a:ext cx="952484" cy="175567"/>
          </a:xfrm>
          <a:prstGeom prst="straightConnector1">
            <a:avLst/>
          </a:prstGeom>
          <a:solidFill>
            <a:srgbClr val="FFFF99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318096" y="3967892"/>
            <a:ext cx="9061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14.3%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47271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Result of </a:t>
            </a:r>
            <a:r>
              <a:rPr lang="en-US" altLang="ja-JP" dirty="0" smtClean="0"/>
              <a:t>MASU(2/2)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569325" cy="4824413"/>
          </a:xfrm>
        </p:spPr>
        <p:txBody>
          <a:bodyPr/>
          <a:lstStyle/>
          <a:p>
            <a:r>
              <a:rPr kumimoji="1" lang="en-US" altLang="ja-JP" sz="2200" dirty="0" smtClean="0"/>
              <a:t>Excessive fields </a:t>
            </a:r>
          </a:p>
          <a:p>
            <a:pPr lvl="1"/>
            <a:r>
              <a:rPr lang="en-US" altLang="ja-JP" sz="2200" dirty="0" smtClean="0"/>
              <a:t>Total </a:t>
            </a:r>
            <a:r>
              <a:rPr kumimoji="1" lang="en-US" altLang="ja-JP" sz="2200" dirty="0" smtClean="0"/>
              <a:t>number : 280</a:t>
            </a:r>
            <a:r>
              <a:rPr lang="en-US" altLang="ja-JP" sz="2200" dirty="0"/>
              <a:t>(35.7%)</a:t>
            </a:r>
            <a:r>
              <a:rPr kumimoji="1" lang="en-US" altLang="ja-JP" sz="2200" dirty="0" smtClean="0"/>
              <a:t>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1800" dirty="0" smtClean="0"/>
              <a:t>Set for future use : 20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1800" dirty="0"/>
              <a:t>Created by other </a:t>
            </a:r>
            <a:r>
              <a:rPr lang="en-US" altLang="ja-JP" sz="1800" dirty="0" smtClean="0"/>
              <a:t>program(automatic code generator) </a:t>
            </a:r>
            <a:r>
              <a:rPr lang="en-US" altLang="ja-JP" sz="1800" dirty="0"/>
              <a:t>: </a:t>
            </a:r>
            <a:r>
              <a:rPr lang="en-US" altLang="ja-JP" sz="1800" dirty="0" smtClean="0"/>
              <a:t>255</a:t>
            </a:r>
            <a:endParaRPr lang="en-US" altLang="ja-JP" sz="1800" dirty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1800" dirty="0"/>
              <a:t>Carelessness and immaturity : </a:t>
            </a:r>
            <a:r>
              <a:rPr lang="en-US" altLang="ja-JP" sz="1800" dirty="0" smtClean="0"/>
              <a:t>5</a:t>
            </a:r>
            <a:endParaRPr kumimoji="1" lang="en-US" altLang="ja-JP" sz="1800" dirty="0" smtClean="0"/>
          </a:p>
          <a:p>
            <a:r>
              <a:rPr lang="en-US" altLang="ja-JP" sz="2200" dirty="0" smtClean="0"/>
              <a:t>Excessive methods </a:t>
            </a:r>
          </a:p>
          <a:p>
            <a:pPr lvl="1"/>
            <a:r>
              <a:rPr lang="en-US" altLang="ja-JP" sz="2200" dirty="0"/>
              <a:t>Total number : </a:t>
            </a:r>
            <a:r>
              <a:rPr lang="en-US" altLang="ja-JP" sz="2200" dirty="0" smtClean="0"/>
              <a:t>253</a:t>
            </a:r>
            <a:r>
              <a:rPr lang="en-US" altLang="ja-JP" sz="2200" dirty="0"/>
              <a:t>(14.3</a:t>
            </a:r>
            <a:r>
              <a:rPr lang="en-US" altLang="ja-JP" sz="2200" dirty="0" smtClean="0"/>
              <a:t>%)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1800" dirty="0"/>
              <a:t>Set for future use : </a:t>
            </a:r>
            <a:r>
              <a:rPr lang="en-US" altLang="ja-JP" sz="1800" dirty="0" smtClean="0"/>
              <a:t>181</a:t>
            </a:r>
            <a:endParaRPr lang="en-US" altLang="ja-JP" sz="1800" dirty="0"/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1800" dirty="0"/>
              <a:t>Created by other </a:t>
            </a:r>
            <a:r>
              <a:rPr lang="en-US" altLang="ja-JP" sz="1800" dirty="0" smtClean="0"/>
              <a:t>program</a:t>
            </a:r>
            <a:r>
              <a:rPr lang="en-US" altLang="ja-JP" sz="1800" dirty="0"/>
              <a:t>(automatic code generator)</a:t>
            </a:r>
            <a:r>
              <a:rPr lang="en-US" altLang="ja-JP" sz="1800" dirty="0" smtClean="0"/>
              <a:t> </a:t>
            </a:r>
            <a:r>
              <a:rPr lang="en-US" altLang="ja-JP" sz="1800" dirty="0"/>
              <a:t>: 6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sz="1800" dirty="0"/>
              <a:t>Carelessness and immaturity : </a:t>
            </a:r>
            <a:r>
              <a:rPr lang="en-US" altLang="ja-JP" sz="1800" dirty="0" smtClean="0"/>
              <a:t>66</a:t>
            </a:r>
          </a:p>
          <a:p>
            <a:r>
              <a:rPr lang="en-US" altLang="ja-JP" sz="2200" dirty="0" smtClean="0"/>
              <a:t>Ratio of excessive fields &gt; ratio of excessive methods</a:t>
            </a:r>
          </a:p>
          <a:p>
            <a:pPr lvl="1"/>
            <a:r>
              <a:rPr lang="en-US" altLang="ja-JP" sz="2200" dirty="0" smtClean="0"/>
              <a:t>Caused by fields created </a:t>
            </a:r>
            <a:r>
              <a:rPr lang="en-US" altLang="ja-JP" sz="2200" smtClean="0"/>
              <a:t>by automatic </a:t>
            </a:r>
            <a:r>
              <a:rPr lang="en-US" altLang="ja-JP" sz="2200" dirty="0" smtClean="0"/>
              <a:t>code generator</a:t>
            </a:r>
          </a:p>
          <a:p>
            <a:pPr lvl="1"/>
            <a:endParaRPr lang="en-US" altLang="ja-JP" sz="2200" dirty="0" smtClean="0"/>
          </a:p>
          <a:p>
            <a:pPr lvl="1"/>
            <a:endParaRPr lang="en-US" altLang="ja-JP" sz="2200" dirty="0" smtClean="0"/>
          </a:p>
          <a:p>
            <a:pPr lvl="1"/>
            <a:endParaRPr kumimoji="1" lang="en-US" altLang="ja-JP" sz="2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108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Discussion(1/3)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Validation of </a:t>
            </a:r>
            <a:r>
              <a:rPr lang="en-US" altLang="ja-JP" dirty="0" err="1" smtClean="0"/>
              <a:t>ModiChecker</a:t>
            </a:r>
            <a:r>
              <a:rPr lang="en-US" altLang="ja-JP" dirty="0" smtClean="0"/>
              <a:t> output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Change all of the excessive access modifier by hand</a:t>
            </a:r>
          </a:p>
          <a:p>
            <a:pPr lvl="2"/>
            <a:r>
              <a:rPr kumimoji="1" lang="en-US" altLang="ja-JP" dirty="0" smtClean="0"/>
              <a:t>Modified programs were compiled and executed without any error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9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Discussion(2/3)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Solution</a:t>
            </a:r>
            <a:r>
              <a:rPr kumimoji="1" lang="en-US" altLang="ja-JP" dirty="0" smtClean="0"/>
              <a:t> for excessiveness</a:t>
            </a:r>
          </a:p>
          <a:p>
            <a:pPr lvl="1"/>
            <a:r>
              <a:rPr lang="en-US" altLang="ja-JP" dirty="0"/>
              <a:t>Reason 1 : Excessiveness set for future use</a:t>
            </a:r>
          </a:p>
          <a:p>
            <a:pPr marL="914400" lvl="2" indent="0">
              <a:buNone/>
            </a:pPr>
            <a:r>
              <a:rPr lang="en-US" altLang="ja-JP" dirty="0"/>
              <a:t>requirement of tool which let developer select fields/methods to change access </a:t>
            </a:r>
            <a:r>
              <a:rPr lang="en-US" altLang="ja-JP" dirty="0" smtClean="0"/>
              <a:t>modifier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Reason 2 : </a:t>
            </a:r>
            <a:r>
              <a:rPr lang="en-US" altLang="ja-JP" dirty="0"/>
              <a:t>Excessiveness created by other programs</a:t>
            </a:r>
          </a:p>
          <a:p>
            <a:pPr marL="914400" lvl="2" indent="0">
              <a:buNone/>
            </a:pPr>
            <a:r>
              <a:rPr lang="en-US" altLang="ja-JP" dirty="0"/>
              <a:t>Using </a:t>
            </a:r>
            <a:r>
              <a:rPr lang="en-US" altLang="ja-JP" dirty="0" err="1"/>
              <a:t>ModiChecker</a:t>
            </a:r>
            <a:r>
              <a:rPr lang="en-US" altLang="ja-JP" dirty="0"/>
              <a:t> after using refactoring tools or automatic code generating </a:t>
            </a:r>
            <a:r>
              <a:rPr lang="en-US" altLang="ja-JP" dirty="0" smtClean="0"/>
              <a:t>tools</a:t>
            </a:r>
          </a:p>
          <a:p>
            <a:pPr lvl="2"/>
            <a:endParaRPr lang="en-US" altLang="ja-JP" dirty="0"/>
          </a:p>
          <a:p>
            <a:pPr lvl="1"/>
            <a:endParaRPr lang="en-US" altLang="ja-JP" dirty="0"/>
          </a:p>
          <a:p>
            <a:pPr marL="914400" lvl="2" indent="0">
              <a:buNone/>
            </a:pP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ight Arrow 6"/>
          <p:cNvSpPr/>
          <p:nvPr/>
        </p:nvSpPr>
        <p:spPr bwMode="auto">
          <a:xfrm>
            <a:off x="431540" y="2564904"/>
            <a:ext cx="504056" cy="288032"/>
          </a:xfrm>
          <a:prstGeom prst="rightArrow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677468" y="4293096"/>
            <a:ext cx="504056" cy="288032"/>
          </a:xfrm>
          <a:prstGeom prst="rightArrow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31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Discussion(3/3)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Proposal of new quality metrics</a:t>
            </a:r>
          </a:p>
          <a:p>
            <a:pPr lvl="1"/>
            <a:r>
              <a:rPr lang="en-US" altLang="ja-JP" dirty="0" smtClean="0"/>
              <a:t>AE index for each AE id and metrics value is total of AE index of all methods/fields</a:t>
            </a:r>
          </a:p>
          <a:p>
            <a:pPr lvl="1"/>
            <a:r>
              <a:rPr lang="en-US" altLang="ja-JP" dirty="0" smtClean="0"/>
              <a:t>Set value for each field/method based on the number of potential unexpected access. Metrics value is total of those values.</a:t>
            </a:r>
            <a:endParaRPr kumimoji="1" lang="en-US" altLang="ja-JP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1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4000" dirty="0"/>
              <a:t>Introduction</a:t>
            </a:r>
          </a:p>
          <a:p>
            <a:r>
              <a:rPr lang="en-US" altLang="ja-JP" sz="4000" dirty="0" smtClean="0"/>
              <a:t>AE </a:t>
            </a:r>
            <a:r>
              <a:rPr lang="en-US" altLang="ja-JP" sz="4000" dirty="0"/>
              <a:t>Analysis </a:t>
            </a:r>
            <a:r>
              <a:rPr lang="en-US" altLang="ja-JP" sz="4000" dirty="0" smtClean="0"/>
              <a:t>Tool : </a:t>
            </a:r>
            <a:r>
              <a:rPr lang="en-US" altLang="ja-JP" sz="4000" dirty="0" err="1" smtClean="0"/>
              <a:t>ModiChecker</a:t>
            </a:r>
            <a:endParaRPr lang="en-US" altLang="ja-JP" sz="4000" dirty="0"/>
          </a:p>
          <a:p>
            <a:r>
              <a:rPr lang="en-US" altLang="ja-JP" sz="4000" dirty="0"/>
              <a:t>Experiment and Discussion</a:t>
            </a:r>
          </a:p>
          <a:p>
            <a:r>
              <a:rPr lang="en-US" altLang="ja-JP" sz="4000" dirty="0" smtClean="0">
                <a:solidFill>
                  <a:srgbClr val="FF0000"/>
                </a:solidFill>
              </a:rPr>
              <a:t>Conclusion </a:t>
            </a:r>
            <a:r>
              <a:rPr lang="en-US" altLang="ja-JP" sz="4000" dirty="0">
                <a:solidFill>
                  <a:srgbClr val="FF0000"/>
                </a:solidFill>
              </a:rPr>
              <a:t>and future work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600ADD16-1B80-4266-92B3-CE0047680066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958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Conclusion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Analysis method named AE for each field/method</a:t>
            </a:r>
          </a:p>
          <a:p>
            <a:r>
              <a:rPr kumimoji="1" lang="en-US" altLang="ja-JP" sz="2800" dirty="0" err="1" smtClean="0"/>
              <a:t>ModiChecker</a:t>
            </a:r>
            <a:r>
              <a:rPr kumimoji="1" lang="en-US" altLang="ja-JP" sz="2800" dirty="0" smtClean="0"/>
              <a:t> : find excessiveness and report AE of each field/method</a:t>
            </a:r>
          </a:p>
          <a:p>
            <a:r>
              <a:rPr lang="en-US" altLang="ja-JP" sz="2800" dirty="0" smtClean="0"/>
              <a:t>Experiment on some open </a:t>
            </a:r>
            <a:r>
              <a:rPr lang="en-US" altLang="ja-JP" sz="2800" dirty="0" err="1" smtClean="0"/>
              <a:t>softwares</a:t>
            </a:r>
            <a:endParaRPr kumimoji="1" lang="en-US" altLang="ja-JP" sz="2800" dirty="0" smtClean="0"/>
          </a:p>
          <a:p>
            <a:endParaRPr kumimoji="1" lang="en-US" altLang="ja-JP" sz="2800" dirty="0" smtClean="0"/>
          </a:p>
          <a:p>
            <a:pPr marL="0" indent="0">
              <a:buNone/>
            </a:pPr>
            <a:endParaRPr lang="en-US" altLang="ja-JP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52400" y="2690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604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Future works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Apply </a:t>
            </a:r>
            <a:r>
              <a:rPr lang="en-US" altLang="ja-JP" dirty="0" err="1" smtClean="0"/>
              <a:t>ModiChecker</a:t>
            </a:r>
            <a:r>
              <a:rPr lang="en-US" altLang="ja-JP" dirty="0" smtClean="0"/>
              <a:t> for other Java systems and other programming language system(C# , C++…)</a:t>
            </a:r>
          </a:p>
          <a:p>
            <a:r>
              <a:rPr lang="en-US" altLang="ja-JP" dirty="0" smtClean="0"/>
              <a:t>AE </a:t>
            </a:r>
            <a:r>
              <a:rPr lang="en-US" altLang="ja-JP" dirty="0"/>
              <a:t>analysis result and other program quality indicators such as bug frequency 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849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400" dirty="0" smtClean="0"/>
              <a:t>Encapsulation in Java Programming</a:t>
            </a:r>
            <a:endParaRPr kumimoji="1" lang="ja-JP" alt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569325" cy="4824413"/>
          </a:xfrm>
        </p:spPr>
        <p:txBody>
          <a:bodyPr/>
          <a:lstStyle/>
          <a:p>
            <a:r>
              <a:rPr lang="en-US" altLang="ja-JP" dirty="0"/>
              <a:t>One characteristic of object oriented </a:t>
            </a:r>
            <a:r>
              <a:rPr lang="en-US" altLang="ja-JP" dirty="0" smtClean="0"/>
              <a:t>programming</a:t>
            </a:r>
          </a:p>
          <a:p>
            <a:r>
              <a:rPr lang="en-US" altLang="ja-JP" dirty="0" smtClean="0"/>
              <a:t>Object’s code and data is hidden from other objects </a:t>
            </a:r>
          </a:p>
          <a:p>
            <a:pPr lvl="1"/>
            <a:r>
              <a:rPr lang="en-US" altLang="ja-JP" dirty="0" smtClean="0"/>
              <a:t>Interface encapsulates objects’ code and data</a:t>
            </a:r>
          </a:p>
          <a:p>
            <a:r>
              <a:rPr lang="en-US" altLang="ja-JP" dirty="0" smtClean="0"/>
              <a:t>Good Encapsulation : choosing appropriate access modifier for fields/methods</a:t>
            </a:r>
          </a:p>
          <a:p>
            <a:r>
              <a:rPr lang="en-US" altLang="ja-JP" dirty="0" smtClean="0"/>
              <a:t>Bad </a:t>
            </a:r>
            <a:r>
              <a:rPr lang="en-US" altLang="ja-JP" dirty="0"/>
              <a:t>habit of Access Modifier setting : public or default(no </a:t>
            </a:r>
            <a:r>
              <a:rPr lang="en-US" altLang="ja-JP" dirty="0" smtClean="0"/>
              <a:t>explicit declaration</a:t>
            </a:r>
            <a:r>
              <a:rPr lang="ja-JP" altLang="en-US" dirty="0"/>
              <a:t>）</a:t>
            </a:r>
          </a:p>
          <a:p>
            <a:pPr lvl="1"/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F86D675-15A1-4D7D-9228-41D6D2A03049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58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3501008"/>
            <a:ext cx="84969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800" dirty="0" smtClean="0"/>
              <a:t>THANK YOU FOR YOUR ATTENTION</a:t>
            </a:r>
            <a:endParaRPr kumimoji="1" lang="ja-JP" altLang="en-US" sz="38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613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Referrence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1600" dirty="0" smtClean="0"/>
              <a:t>Tal </a:t>
            </a:r>
            <a:r>
              <a:rPr lang="en-US" altLang="ja-JP" sz="1600" dirty="0"/>
              <a:t>Cohen, </a:t>
            </a:r>
            <a:r>
              <a:rPr lang="en-US" altLang="ja-JP" sz="1600" dirty="0" smtClean="0"/>
              <a:t>“Self-Calibration </a:t>
            </a:r>
            <a:r>
              <a:rPr lang="en-US" altLang="ja-JP" sz="1600" dirty="0"/>
              <a:t>of Metrics of Java Methods Towards the Discovery of the Common Programming </a:t>
            </a:r>
            <a:r>
              <a:rPr lang="en-US" altLang="ja-JP" sz="1600" dirty="0" smtClean="0"/>
              <a:t>Practice”, </a:t>
            </a:r>
            <a:r>
              <a:rPr lang="en-US" altLang="ja-JP" sz="1600" dirty="0"/>
              <a:t>The Senate of the </a:t>
            </a:r>
            <a:r>
              <a:rPr lang="en-US" altLang="ja-JP" sz="1600" dirty="0" err="1"/>
              <a:t>Technion</a:t>
            </a:r>
            <a:r>
              <a:rPr lang="en-US" altLang="ja-JP" sz="1600" dirty="0"/>
              <a:t>, Israel Institute of Technology, Kislev 5762, Haifa, 2001</a:t>
            </a:r>
            <a:r>
              <a:rPr lang="en-US" altLang="ja-JP" sz="1600" dirty="0" smtClean="0"/>
              <a:t>.</a:t>
            </a:r>
          </a:p>
          <a:p>
            <a:r>
              <a:rPr lang="en-US" altLang="ja-JP" sz="1600" dirty="0" err="1" smtClean="0"/>
              <a:t>Kobori</a:t>
            </a:r>
            <a:r>
              <a:rPr lang="en-US" altLang="ja-JP" sz="1600" dirty="0"/>
              <a:t>, Yamamoto, Matsushita , and Inoue, </a:t>
            </a:r>
            <a:r>
              <a:rPr lang="en-US" altLang="ja-JP" sz="1600" dirty="0" smtClean="0"/>
              <a:t>“Java </a:t>
            </a:r>
            <a:r>
              <a:rPr lang="en-US" altLang="ja-JP" sz="1600" dirty="0"/>
              <a:t>Program Similarity Measurement Method Using Token Structure and Execution Control </a:t>
            </a:r>
            <a:r>
              <a:rPr lang="en-US" altLang="ja-JP" sz="1600" dirty="0" smtClean="0"/>
              <a:t>Structure”, </a:t>
            </a:r>
            <a:r>
              <a:rPr lang="en-US" altLang="ja-JP" sz="1600" dirty="0"/>
              <a:t>Transactions of IEICE , Vol.J90-D No.4 pp.~1158--1160, 2007</a:t>
            </a:r>
            <a:r>
              <a:rPr lang="en-US" altLang="ja-JP" sz="1600" dirty="0" smtClean="0"/>
              <a:t>.</a:t>
            </a:r>
          </a:p>
          <a:p>
            <a:r>
              <a:rPr lang="en-US" altLang="ja-JP" sz="1600" dirty="0" smtClean="0"/>
              <a:t>Higo</a:t>
            </a:r>
            <a:r>
              <a:rPr lang="en-US" altLang="ja-JP" sz="1600" dirty="0"/>
              <a:t>, </a:t>
            </a:r>
            <a:r>
              <a:rPr lang="en-US" altLang="ja-JP" sz="1600" dirty="0" err="1"/>
              <a:t>Saitoh</a:t>
            </a:r>
            <a:r>
              <a:rPr lang="en-US" altLang="ja-JP" sz="1600" dirty="0"/>
              <a:t>, Yamada, Miyake, </a:t>
            </a:r>
            <a:r>
              <a:rPr lang="en-US" altLang="ja-JP" sz="1600" dirty="0" err="1"/>
              <a:t>Kusumoto</a:t>
            </a:r>
            <a:r>
              <a:rPr lang="en-US" altLang="ja-JP" sz="1600" dirty="0"/>
              <a:t>, and Inoue, </a:t>
            </a:r>
            <a:r>
              <a:rPr lang="en-US" altLang="ja-JP" sz="1600" dirty="0" smtClean="0"/>
              <a:t>“A </a:t>
            </a:r>
            <a:r>
              <a:rPr lang="en-US" altLang="ja-JP" sz="1600" dirty="0"/>
              <a:t>Pluggable Tool for Measuring Software Metrics from Source </a:t>
            </a:r>
            <a:r>
              <a:rPr lang="en-US" altLang="ja-JP" sz="1600" dirty="0" smtClean="0"/>
              <a:t>Code”, </a:t>
            </a:r>
            <a:r>
              <a:rPr lang="en-US" altLang="ja-JP" sz="1600" dirty="0"/>
              <a:t>accepted by The Joint Conference of the </a:t>
            </a:r>
            <a:r>
              <a:rPr lang="en-US" altLang="ja-JP" sz="1600" dirty="0" smtClean="0"/>
              <a:t>21th International </a:t>
            </a:r>
            <a:r>
              <a:rPr lang="en-US" altLang="ja-JP" sz="1600" dirty="0"/>
              <a:t>Workshop on Software Measurement and the 6th International Conference on Software Process and Product Measurement, Nov. 2011 (to appear</a:t>
            </a:r>
            <a:r>
              <a:rPr lang="en-US" altLang="ja-JP" sz="1600" dirty="0" smtClean="0"/>
              <a:t>).</a:t>
            </a:r>
          </a:p>
          <a:p>
            <a:r>
              <a:rPr lang="en-US" altLang="ja-JP" sz="1600" dirty="0" smtClean="0"/>
              <a:t>Saito</a:t>
            </a:r>
            <a:r>
              <a:rPr lang="en-US" altLang="ja-JP" sz="1600" dirty="0"/>
              <a:t>, Yamada, Miyake, Higo, </a:t>
            </a:r>
            <a:r>
              <a:rPr lang="en-US" altLang="ja-JP" sz="1600" dirty="0" err="1"/>
              <a:t>Kusumoto</a:t>
            </a:r>
            <a:r>
              <a:rPr lang="en-US" altLang="ja-JP" sz="1600" dirty="0"/>
              <a:t>, and Inoue, </a:t>
            </a:r>
            <a:r>
              <a:rPr lang="en-US" altLang="ja-JP" sz="1600" dirty="0" smtClean="0"/>
              <a:t>“Development </a:t>
            </a:r>
            <a:r>
              <a:rPr lang="en-US" altLang="ja-JP" sz="1600" dirty="0"/>
              <a:t>of Plug-in Platform for Metrics </a:t>
            </a:r>
            <a:r>
              <a:rPr lang="en-US" altLang="ja-JP" sz="1600" dirty="0" smtClean="0"/>
              <a:t>Measurement”,  </a:t>
            </a:r>
            <a:r>
              <a:rPr lang="en-US" altLang="ja-JP" sz="1600" dirty="0"/>
              <a:t>International Symposium on Empirical Software Engineering and Measurement, Poster Presentation, Lake Buena Vista, 2009</a:t>
            </a:r>
            <a:r>
              <a:rPr lang="en-US" altLang="ja-JP" sz="1600" dirty="0" smtClean="0"/>
              <a:t>.</a:t>
            </a:r>
          </a:p>
          <a:p>
            <a:r>
              <a:rPr lang="en-US" altLang="ja-JP" sz="1600" dirty="0" smtClean="0"/>
              <a:t>MASU</a:t>
            </a:r>
            <a:r>
              <a:rPr lang="en-US" altLang="ja-JP" sz="1600" dirty="0"/>
              <a:t>, </a:t>
            </a:r>
            <a:r>
              <a:rPr lang="en-US" altLang="ja-JP" sz="1600" dirty="0" smtClean="0">
                <a:hlinkClick r:id="rId2"/>
              </a:rPr>
              <a:t>http</a:t>
            </a:r>
            <a:r>
              <a:rPr lang="en-US" altLang="ja-JP" sz="1600" dirty="0">
                <a:hlinkClick r:id="rId2"/>
              </a:rPr>
              <a:t>://sourceforge.net/projects/masu</a:t>
            </a:r>
            <a:r>
              <a:rPr lang="en-US" altLang="ja-JP" sz="1600" dirty="0" smtClean="0">
                <a:hlinkClick r:id="rId2"/>
              </a:rPr>
              <a:t>/</a:t>
            </a:r>
            <a:endParaRPr lang="en-US" altLang="ja-JP" sz="1600" dirty="0" smtClean="0"/>
          </a:p>
          <a:p>
            <a:r>
              <a:rPr lang="en-US" altLang="ja-JP" sz="1600" dirty="0" smtClean="0"/>
              <a:t>ANTLR</a:t>
            </a:r>
            <a:r>
              <a:rPr lang="en-US" altLang="ja-JP" sz="1600" dirty="0"/>
              <a:t>, </a:t>
            </a:r>
            <a:r>
              <a:rPr lang="en-US" altLang="ja-JP" sz="1600" dirty="0">
                <a:hlinkClick r:id="rId3"/>
              </a:rPr>
              <a:t>http://</a:t>
            </a:r>
            <a:r>
              <a:rPr lang="en-US" altLang="ja-JP" sz="1600" dirty="0" smtClean="0">
                <a:hlinkClick r:id="rId3"/>
              </a:rPr>
              <a:t>antlr.org</a:t>
            </a:r>
            <a:endParaRPr lang="en-US" altLang="ja-JP" sz="1600" dirty="0" smtClean="0"/>
          </a:p>
          <a:p>
            <a:r>
              <a:rPr lang="en-US" altLang="ja-JP" sz="1600" dirty="0" smtClean="0"/>
              <a:t>Ant</a:t>
            </a:r>
            <a:r>
              <a:rPr lang="en-US" altLang="ja-JP" sz="1600" dirty="0"/>
              <a:t>, </a:t>
            </a:r>
            <a:r>
              <a:rPr lang="en-US" altLang="ja-JP" sz="1600" dirty="0">
                <a:hlinkClick r:id="rId4"/>
              </a:rPr>
              <a:t>http://</a:t>
            </a:r>
            <a:r>
              <a:rPr lang="en-US" altLang="ja-JP" sz="1600" dirty="0" smtClean="0">
                <a:hlinkClick r:id="rId4"/>
              </a:rPr>
              <a:t>ant.apache.org</a:t>
            </a:r>
            <a:endParaRPr lang="en-US" altLang="ja-JP" sz="1600" dirty="0" smtClean="0"/>
          </a:p>
          <a:p>
            <a:r>
              <a:rPr lang="en-US" altLang="ja-JP" sz="1600" dirty="0" err="1" smtClean="0"/>
              <a:t>jEdit</a:t>
            </a:r>
            <a:r>
              <a:rPr lang="en-US" altLang="ja-JP" sz="1600" dirty="0"/>
              <a:t>, </a:t>
            </a:r>
            <a:r>
              <a:rPr lang="en-US" altLang="ja-JP" sz="1600" dirty="0">
                <a:hlinkClick r:id="rId5"/>
              </a:rPr>
              <a:t>http://</a:t>
            </a:r>
            <a:r>
              <a:rPr lang="en-US" altLang="ja-JP" sz="1600" dirty="0" smtClean="0">
                <a:hlinkClick r:id="rId5"/>
              </a:rPr>
              <a:t>jedit.org</a:t>
            </a:r>
            <a:endParaRPr kumimoji="1" lang="ja-JP" alt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139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907728" y="6346887"/>
            <a:ext cx="5616575" cy="287338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solidFill>
                  <a:srgbClr val="000000"/>
                </a:solidFill>
              </a:rPr>
              <a:t>JSSST11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25485" y="1556433"/>
            <a:ext cx="3960440" cy="4819718"/>
            <a:chOff x="395536" y="1333397"/>
            <a:chExt cx="3960440" cy="4819718"/>
          </a:xfrm>
        </p:grpSpPr>
        <p:sp>
          <p:nvSpPr>
            <p:cNvPr id="7" name="Rectangle 6"/>
            <p:cNvSpPr/>
            <p:nvPr/>
          </p:nvSpPr>
          <p:spPr bwMode="auto">
            <a:xfrm>
              <a:off x="395536" y="1628800"/>
              <a:ext cx="3960440" cy="4524315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[] A ;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…..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 smtClean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public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void sort(){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…</a:t>
              </a:r>
              <a:endParaRPr lang="en-US" altLang="ja-JP" sz="1600" dirty="0">
                <a:latin typeface="Arial" charset="0"/>
                <a:ea typeface="ＭＳ Ｐゴシック" pitchFamily="50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}</a:t>
              </a:r>
              <a:endPara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 smtClean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public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</a:t>
              </a: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</a:t>
              </a: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binarySearch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(</a:t>
              </a:r>
              <a:r>
                <a:rPr lang="en-US" altLang="ja-JP" sz="1600" dirty="0" err="1" smtClean="0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value){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//Find index of value in array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…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}</a:t>
              </a:r>
              <a:endParaRPr kumimoji="1" lang="en-US" altLang="ja-J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p</a:t>
              </a:r>
              <a:r>
                <a:rPr lang="en-US" altLang="ja-JP" sz="1600" b="1" dirty="0" smtClean="0">
                  <a:solidFill>
                    <a:srgbClr val="7030A0"/>
                  </a:solidFill>
                  <a:latin typeface="Arial" charset="0"/>
                  <a:ea typeface="ＭＳ Ｐゴシック" pitchFamily="50" charset="-128"/>
                </a:rPr>
                <a:t>ublic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void process(){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latin typeface="Arial" charset="0"/>
                  <a:ea typeface="ＭＳ Ｐゴシック" pitchFamily="50" charset="-128"/>
                </a:rPr>
                <a:t> 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  </a:t>
              </a:r>
              <a:r>
                <a:rPr lang="en-US" altLang="ja-JP" sz="1600" dirty="0" err="1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dirty="0">
                  <a:latin typeface="Arial" charset="0"/>
                  <a:ea typeface="ＭＳ Ｐゴシック" pitchFamily="50" charset="-128"/>
                </a:rPr>
                <a:t> x;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latin typeface="Arial" charset="0"/>
                  <a:ea typeface="ＭＳ Ｐゴシック" pitchFamily="50" charset="-128"/>
                </a:rPr>
                <a:t>   // set value of x from some where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latin typeface="Arial" charset="0"/>
                  <a:ea typeface="ＭＳ Ｐゴシック" pitchFamily="50" charset="-128"/>
                </a:rPr>
                <a:t>   ….</a:t>
              </a:r>
              <a:endParaRPr lang="en-US" altLang="ja-JP" sz="1600" dirty="0" smtClean="0">
                <a:latin typeface="Arial" charset="0"/>
                <a:ea typeface="ＭＳ Ｐゴシック" pitchFamily="50" charset="-128"/>
              </a:endParaRP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    </a:t>
              </a:r>
              <a:r>
                <a:rPr lang="en-US" altLang="ja-JP" sz="1600" b="1" dirty="0" err="1" smtClean="0">
                  <a:latin typeface="Arial" charset="0"/>
                  <a:ea typeface="ＭＳ Ｐゴシック" pitchFamily="50" charset="-128"/>
                </a:rPr>
                <a:t>this.sort</a:t>
              </a: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() ;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    </a:t>
              </a:r>
              <a:r>
                <a:rPr lang="en-US" altLang="ja-JP" sz="1600" b="1" dirty="0" err="1" smtClean="0">
                  <a:latin typeface="Arial" charset="0"/>
                  <a:ea typeface="ＭＳ Ｐゴシック" pitchFamily="50" charset="-128"/>
                </a:rPr>
                <a:t>int</a:t>
              </a: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 index = </a:t>
              </a:r>
              <a:r>
                <a:rPr lang="en-US" altLang="ja-JP" sz="1600" b="1" dirty="0" err="1" smtClean="0">
                  <a:latin typeface="Arial" charset="0"/>
                  <a:ea typeface="ＭＳ Ｐゴシック" pitchFamily="50" charset="-128"/>
                </a:rPr>
                <a:t>this.binarySearch</a:t>
              </a: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(x</a:t>
              </a: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) ;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>
                  <a:latin typeface="Arial" charset="0"/>
                  <a:ea typeface="ＭＳ Ｐゴシック" pitchFamily="50" charset="-128"/>
                </a:rPr>
                <a:t> 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// other operation with index ;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…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}</a:t>
              </a:r>
              <a:endParaRPr kumimoji="1" lang="ja-JP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95536" y="1333397"/>
              <a:ext cx="2952328" cy="40011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CLASS1</a:t>
              </a:r>
              <a:endPara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553998" y="1814313"/>
            <a:ext cx="4104456" cy="2276206"/>
            <a:chOff x="395536" y="1195753"/>
            <a:chExt cx="4104456" cy="2276206"/>
          </a:xfrm>
        </p:grpSpPr>
        <p:sp>
          <p:nvSpPr>
            <p:cNvPr id="11" name="Rectangle 10"/>
            <p:cNvSpPr/>
            <p:nvPr/>
          </p:nvSpPr>
          <p:spPr bwMode="auto">
            <a:xfrm>
              <a:off x="395536" y="1902299"/>
              <a:ext cx="4104456" cy="156966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public</a:t>
              </a: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 void process{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CLASS1 object = new CLASS1() ;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…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//searching a value in array without sorting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b="1" dirty="0" err="1">
                  <a:latin typeface="Arial" charset="0"/>
                  <a:ea typeface="ＭＳ Ｐゴシック" pitchFamily="50" charset="-128"/>
                </a:rPr>
                <a:t>i</a:t>
              </a:r>
              <a:r>
                <a:rPr lang="en-US" altLang="ja-JP" sz="1600" b="1" dirty="0" err="1" smtClean="0">
                  <a:latin typeface="Arial" charset="0"/>
                  <a:ea typeface="ＭＳ Ｐゴシック" pitchFamily="50" charset="-128"/>
                </a:rPr>
                <a:t>nt</a:t>
              </a: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 index = </a:t>
              </a:r>
              <a:r>
                <a:rPr lang="en-US" altLang="ja-JP" sz="1600" b="1" dirty="0" err="1" smtClean="0">
                  <a:latin typeface="Arial" charset="0"/>
                  <a:ea typeface="ＭＳ Ｐゴシック" pitchFamily="50" charset="-128"/>
                </a:rPr>
                <a:t>object.binarySearch</a:t>
              </a:r>
              <a:r>
                <a:rPr lang="en-US" altLang="ja-JP" sz="1600" b="1" dirty="0" smtClean="0">
                  <a:latin typeface="Arial" charset="0"/>
                  <a:ea typeface="ＭＳ Ｐゴシック" pitchFamily="50" charset="-128"/>
                </a:rPr>
                <a:t>(10) ;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1600" dirty="0" smtClean="0">
                  <a:latin typeface="Arial" charset="0"/>
                  <a:ea typeface="ＭＳ Ｐゴシック" pitchFamily="50" charset="-128"/>
                </a:rPr>
                <a:t>}</a:t>
              </a:r>
              <a:endParaRPr kumimoji="1" lang="ja-JP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95536" y="1195753"/>
              <a:ext cx="2952328" cy="40011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rPr>
                <a:t>CLASS2</a:t>
              </a:r>
              <a:endPara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  <p:sp>
        <p:nvSpPr>
          <p:cNvPr id="13" name="Right Arrow 12"/>
          <p:cNvSpPr/>
          <p:nvPr/>
        </p:nvSpPr>
        <p:spPr bwMode="auto">
          <a:xfrm rot="19889185">
            <a:off x="1953677" y="2281450"/>
            <a:ext cx="648072" cy="216024"/>
          </a:xfrm>
          <a:prstGeom prst="rightArrow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430552" y="1862868"/>
            <a:ext cx="1825764" cy="553998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50" charset="-128"/>
              </a:rPr>
              <a:t>Sorting Array</a:t>
            </a:r>
            <a:r>
              <a:rPr kumimoji="1" lang="ja-JP" altLang="en-US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50" charset="-128"/>
              </a:rPr>
              <a:t>　</a:t>
            </a:r>
            <a:r>
              <a:rPr kumimoji="1" lang="en-US" altLang="ja-JP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50" charset="-128"/>
              </a:rPr>
              <a:t>A in an order</a:t>
            </a:r>
            <a:endParaRPr kumimoji="1" lang="ja-JP" altLang="en-US" sz="15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5" name="Right Arrow 14"/>
          <p:cNvSpPr/>
          <p:nvPr/>
        </p:nvSpPr>
        <p:spPr bwMode="auto">
          <a:xfrm rot="20506910">
            <a:off x="2053180" y="2939798"/>
            <a:ext cx="648072" cy="216024"/>
          </a:xfrm>
          <a:prstGeom prst="rightArrow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745765" y="2754473"/>
            <a:ext cx="1080120" cy="323165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5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pitchFamily="50" charset="-128"/>
              </a:rPr>
              <a:t>Searching</a:t>
            </a:r>
            <a:endParaRPr kumimoji="1" lang="ja-JP" altLang="en-US" sz="15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4" name="Multiply 23"/>
          <p:cNvSpPr/>
          <p:nvPr/>
        </p:nvSpPr>
        <p:spPr bwMode="auto">
          <a:xfrm>
            <a:off x="205669" y="3013972"/>
            <a:ext cx="664357" cy="577787"/>
          </a:xfrm>
          <a:prstGeom prst="mathMultiply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50440" y="3540219"/>
            <a:ext cx="3507039" cy="573387"/>
            <a:chOff x="620491" y="3317183"/>
            <a:chExt cx="3507039" cy="573387"/>
          </a:xfrm>
        </p:grpSpPr>
        <p:sp>
          <p:nvSpPr>
            <p:cNvPr id="25" name="TextBox 24"/>
            <p:cNvSpPr txBox="1"/>
            <p:nvPr/>
          </p:nvSpPr>
          <p:spPr>
            <a:xfrm>
              <a:off x="2454153" y="3521238"/>
              <a:ext cx="16733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 smtClean="0"/>
                <a:t>Private</a:t>
              </a:r>
              <a:endParaRPr kumimoji="1" lang="ja-JP" altLang="en-US" b="1" dirty="0"/>
            </a:p>
          </p:txBody>
        </p:sp>
        <p:sp>
          <p:nvSpPr>
            <p:cNvPr id="29" name="Bent-Up Arrow 28"/>
            <p:cNvSpPr/>
            <p:nvPr/>
          </p:nvSpPr>
          <p:spPr bwMode="auto">
            <a:xfrm rot="5400000">
              <a:off x="1247433" y="2690241"/>
              <a:ext cx="573387" cy="1827271"/>
            </a:xfrm>
            <a:prstGeom prst="bentUpArrow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1214414" y="115888"/>
            <a:ext cx="7677174" cy="865187"/>
          </a:xfrm>
        </p:spPr>
        <p:txBody>
          <a:bodyPr/>
          <a:lstStyle/>
          <a:p>
            <a:r>
              <a:rPr kumimoji="1" lang="en-US" altLang="ja-JP" dirty="0" smtClean="0"/>
              <a:t>Example of Bad Access Modifier Declaration- Binary Search</a:t>
            </a:r>
            <a:endParaRPr kumimoji="1" lang="ja-JP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871701" y="4725144"/>
            <a:ext cx="7092787" cy="1329454"/>
            <a:chOff x="1871701" y="4725144"/>
            <a:chExt cx="7092787" cy="1329454"/>
          </a:xfrm>
        </p:grpSpPr>
        <p:grpSp>
          <p:nvGrpSpPr>
            <p:cNvPr id="22" name="Group 21"/>
            <p:cNvGrpSpPr/>
            <p:nvPr/>
          </p:nvGrpSpPr>
          <p:grpSpPr>
            <a:xfrm>
              <a:off x="4878034" y="5131268"/>
              <a:ext cx="4086454" cy="923330"/>
              <a:chOff x="4824028" y="4695527"/>
              <a:chExt cx="4086454" cy="923330"/>
            </a:xfrm>
          </p:grpSpPr>
          <p:sp>
            <p:nvSpPr>
              <p:cNvPr id="17" name="Rectangle 16"/>
              <p:cNvSpPr/>
              <p:nvPr/>
            </p:nvSpPr>
            <p:spPr bwMode="auto">
              <a:xfrm>
                <a:off x="4824028" y="4931213"/>
                <a:ext cx="1368152" cy="400110"/>
              </a:xfrm>
              <a:prstGeom prst="rect">
                <a:avLst/>
              </a:prstGeom>
              <a:solidFill>
                <a:srgbClr val="FFFF99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2000" dirty="0">
                    <a:latin typeface="Arial" charset="0"/>
                    <a:ea typeface="ＭＳ Ｐゴシック" pitchFamily="50" charset="-128"/>
                  </a:rPr>
                  <a:t>s</a:t>
                </a:r>
                <a:r>
                  <a:rPr kumimoji="1" lang="en-US" altLang="ja-JP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50" charset="-128"/>
                  </a:rPr>
                  <a:t>ort</a:t>
                </a:r>
                <a:endParaRPr kumimoji="1" lang="ja-JP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7128284" y="4957137"/>
                <a:ext cx="1782198" cy="400110"/>
              </a:xfrm>
              <a:prstGeom prst="rect">
                <a:avLst/>
              </a:prstGeom>
              <a:solidFill>
                <a:srgbClr val="FFFF99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2000" dirty="0" err="1" smtClean="0">
                    <a:latin typeface="Arial" charset="0"/>
                    <a:ea typeface="ＭＳ Ｐゴシック" pitchFamily="50" charset="-128"/>
                  </a:rPr>
                  <a:t>binary</a:t>
                </a:r>
                <a:r>
                  <a:rPr kumimoji="1" lang="en-US" altLang="ja-JP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pitchFamily="50" charset="-128"/>
                  </a:rPr>
                  <a:t>Search</a:t>
                </a:r>
                <a:endParaRPr kumimoji="1" lang="ja-JP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endParaRPr>
              </a:p>
            </p:txBody>
          </p:sp>
          <p:sp>
            <p:nvSpPr>
              <p:cNvPr id="20" name="Right Arrow 19"/>
              <p:cNvSpPr/>
              <p:nvPr/>
            </p:nvSpPr>
            <p:spPr bwMode="auto">
              <a:xfrm>
                <a:off x="6408204" y="4988749"/>
                <a:ext cx="720080" cy="371357"/>
              </a:xfrm>
              <a:prstGeom prst="rightArrow">
                <a:avLst/>
              </a:prstGeom>
              <a:solidFill>
                <a:srgbClr val="FFFF99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227916" y="4695527"/>
                <a:ext cx="126014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Calling</a:t>
                </a:r>
              </a:p>
              <a:p>
                <a:endParaRPr lang="en-US" altLang="ja-JP" dirty="0"/>
              </a:p>
              <a:p>
                <a:r>
                  <a:rPr kumimoji="1" lang="en-US" altLang="ja-JP" dirty="0" smtClean="0"/>
                  <a:t> Order</a:t>
                </a:r>
                <a:endParaRPr kumimoji="1" lang="ja-JP" altLang="en-US" dirty="0"/>
              </a:p>
            </p:txBody>
          </p:sp>
        </p:grpSp>
        <p:sp>
          <p:nvSpPr>
            <p:cNvPr id="2" name="U-Turn Arrow 1"/>
            <p:cNvSpPr/>
            <p:nvPr/>
          </p:nvSpPr>
          <p:spPr bwMode="auto">
            <a:xfrm>
              <a:off x="1871701" y="4725144"/>
              <a:ext cx="4590510" cy="406124"/>
            </a:xfrm>
            <a:prstGeom prst="uturnArrow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  <p:sp>
        <p:nvSpPr>
          <p:cNvPr id="26" name="Right Arrow 25"/>
          <p:cNvSpPr/>
          <p:nvPr/>
        </p:nvSpPr>
        <p:spPr bwMode="auto">
          <a:xfrm rot="19636315">
            <a:off x="5359721" y="2670223"/>
            <a:ext cx="1724892" cy="132077"/>
          </a:xfrm>
          <a:prstGeom prst="rightArrow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22250" y="1628800"/>
            <a:ext cx="1674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Set value for array </a:t>
            </a:r>
            <a:r>
              <a:rPr kumimoji="1" lang="en-US" altLang="ja-JP" dirty="0" err="1" smtClean="0"/>
              <a:t>object.A</a:t>
            </a:r>
            <a:endParaRPr kumimoji="1" lang="ja-JP" altLang="en-US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366389" y="2968424"/>
            <a:ext cx="1182185" cy="914968"/>
            <a:chOff x="3366389" y="2968424"/>
            <a:chExt cx="1182185" cy="914968"/>
          </a:xfrm>
        </p:grpSpPr>
        <p:sp>
          <p:nvSpPr>
            <p:cNvPr id="19" name="Left Arrow 18"/>
            <p:cNvSpPr/>
            <p:nvPr/>
          </p:nvSpPr>
          <p:spPr bwMode="auto">
            <a:xfrm rot="1114773">
              <a:off x="3366389" y="3257179"/>
              <a:ext cx="1182185" cy="337458"/>
            </a:xfrm>
            <a:prstGeom prst="leftArrow">
              <a:avLst/>
            </a:prstGeom>
            <a:solidFill>
              <a:schemeClr val="bg1">
                <a:alpha val="5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28" name="Multiply 27"/>
            <p:cNvSpPr/>
            <p:nvPr/>
          </p:nvSpPr>
          <p:spPr bwMode="auto">
            <a:xfrm>
              <a:off x="3643727" y="2968424"/>
              <a:ext cx="602099" cy="914968"/>
            </a:xfrm>
            <a:prstGeom prst="mathMultiply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074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 animBg="1"/>
      <p:bldP spid="16" grpId="0"/>
      <p:bldP spid="24" grpId="0" animBg="1"/>
      <p:bldP spid="26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115888"/>
            <a:ext cx="7894090" cy="865187"/>
          </a:xfrm>
        </p:spPr>
        <p:txBody>
          <a:bodyPr/>
          <a:lstStyle/>
          <a:p>
            <a:r>
              <a:rPr kumimoji="1" lang="en-US" altLang="ja-JP" sz="3600" dirty="0" smtClean="0"/>
              <a:t>AE : Accessibility Excessiveness(1/2)</a:t>
            </a:r>
            <a:endParaRPr kumimoji="1" lang="ja-JP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accent1"/>
              </a:buClr>
              <a:buFont typeface="Wingdings" pitchFamily="2" charset="2"/>
              <a:buChar char="n"/>
            </a:pPr>
            <a:r>
              <a:rPr lang="en-US" altLang="ja-JP" dirty="0" smtClean="0"/>
              <a:t>AE : Discrepancy </a:t>
            </a:r>
            <a:r>
              <a:rPr lang="en-US" altLang="ja-JP" dirty="0"/>
              <a:t>between declared access modifier and actual </a:t>
            </a:r>
            <a:r>
              <a:rPr lang="en-US" altLang="ja-JP" dirty="0" smtClean="0"/>
              <a:t>usage</a:t>
            </a:r>
          </a:p>
          <a:p>
            <a:pPr marL="342900" lvl="1" indent="-342900">
              <a:buClr>
                <a:schemeClr val="accent1"/>
              </a:buClr>
              <a:buFont typeface="Wingdings" pitchFamily="2" charset="2"/>
              <a:buChar char="n"/>
            </a:pPr>
            <a:r>
              <a:rPr lang="en-US" altLang="ja-JP" dirty="0" smtClean="0"/>
              <a:t>An AE could caused unwilling access to method/field</a:t>
            </a:r>
          </a:p>
          <a:p>
            <a:pPr marL="342900" lvl="1" indent="-342900">
              <a:buClr>
                <a:schemeClr val="accent1"/>
              </a:buClr>
              <a:buFont typeface="Wingdings" pitchFamily="2" charset="2"/>
              <a:buChar char="n"/>
            </a:pPr>
            <a:r>
              <a:rPr kumimoji="1" lang="en-US" altLang="ja-JP" dirty="0" smtClean="0"/>
              <a:t>AE could be used as an indicator of immaturity of developer</a:t>
            </a:r>
          </a:p>
          <a:p>
            <a:pPr marL="0" lvl="1" indent="0">
              <a:buClr>
                <a:schemeClr val="accent1"/>
              </a:buClr>
              <a:buNone/>
            </a:pPr>
            <a:endParaRPr kumimoji="1" lang="en-US" altLang="ja-JP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FA873AD-883A-4CF3-9150-5921AB7F0628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86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115888"/>
            <a:ext cx="8182122" cy="865187"/>
          </a:xfrm>
        </p:spPr>
        <p:txBody>
          <a:bodyPr/>
          <a:lstStyle/>
          <a:p>
            <a:r>
              <a:rPr lang="en-US" altLang="ja-JP" sz="3600" dirty="0"/>
              <a:t>AE : Accessibility </a:t>
            </a:r>
            <a:r>
              <a:rPr lang="en-US" altLang="ja-JP" sz="3600" dirty="0" smtClean="0"/>
              <a:t>Excessiveness(2/2</a:t>
            </a:r>
            <a:r>
              <a:rPr lang="en-US" altLang="ja-JP" sz="3600" dirty="0"/>
              <a:t>)</a:t>
            </a:r>
            <a:endParaRPr kumimoji="1" lang="ja-JP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Acquirement of  AE for each field/method</a:t>
            </a:r>
          </a:p>
          <a:p>
            <a:pPr lvl="1"/>
            <a:r>
              <a:rPr lang="en-US" altLang="ja-JP" dirty="0" smtClean="0"/>
              <a:t>AE causes </a:t>
            </a:r>
            <a:r>
              <a:rPr lang="en-US" altLang="ja-JP" dirty="0"/>
              <a:t>bug in latter development and maintenance phase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4101480" y="3517557"/>
            <a:ext cx="648072" cy="1152128"/>
          </a:xfrm>
          <a:prstGeom prst="downArrow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4807" y="4669685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b="1" dirty="0"/>
              <a:t>AE analysis tool : </a:t>
            </a:r>
            <a:r>
              <a:rPr lang="en-US" altLang="ja-JP" sz="3000" b="1" dirty="0" err="1"/>
              <a:t>ModiChecker</a:t>
            </a:r>
            <a:endParaRPr lang="ja-JP" altLang="en-US" sz="3000" b="1" dirty="0"/>
          </a:p>
          <a:p>
            <a:endParaRPr kumimoji="1" lang="ja-JP" alt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-7232" y="249445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086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4000" dirty="0"/>
              <a:t>Introduction</a:t>
            </a:r>
          </a:p>
          <a:p>
            <a:r>
              <a:rPr lang="en-US" altLang="ja-JP" sz="4000" dirty="0" smtClean="0">
                <a:solidFill>
                  <a:srgbClr val="FF0000"/>
                </a:solidFill>
              </a:rPr>
              <a:t>AE </a:t>
            </a:r>
            <a:r>
              <a:rPr lang="en-US" altLang="ja-JP" sz="4000" dirty="0">
                <a:solidFill>
                  <a:srgbClr val="FF0000"/>
                </a:solidFill>
              </a:rPr>
              <a:t>Analysis </a:t>
            </a:r>
            <a:r>
              <a:rPr lang="en-US" altLang="ja-JP" sz="4000" dirty="0" smtClean="0">
                <a:solidFill>
                  <a:srgbClr val="FF0000"/>
                </a:solidFill>
              </a:rPr>
              <a:t>Tool : </a:t>
            </a:r>
            <a:r>
              <a:rPr lang="en-US" altLang="ja-JP" sz="4000" dirty="0" err="1" smtClean="0">
                <a:solidFill>
                  <a:srgbClr val="FF0000"/>
                </a:solidFill>
              </a:rPr>
              <a:t>ModiChecker</a:t>
            </a:r>
            <a:endParaRPr lang="en-US" altLang="ja-JP" sz="4000" dirty="0">
              <a:solidFill>
                <a:srgbClr val="FF0000"/>
              </a:solidFill>
            </a:endParaRPr>
          </a:p>
          <a:p>
            <a:r>
              <a:rPr lang="en-US" altLang="ja-JP" sz="4000" dirty="0"/>
              <a:t>Experiment and Discussion</a:t>
            </a:r>
          </a:p>
          <a:p>
            <a:r>
              <a:rPr lang="en-US" altLang="ja-JP" sz="4000" dirty="0"/>
              <a:t>Conclusion and future work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600ADD16-1B80-4266-92B3-CE0047680066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07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AE Analysis Tool : </a:t>
            </a:r>
            <a:r>
              <a:rPr lang="en-US" altLang="ja-JP" dirty="0" err="1" smtClean="0"/>
              <a:t>ModiChecker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AE </a:t>
            </a:r>
            <a:r>
              <a:rPr lang="en-US" altLang="ja-JP" dirty="0"/>
              <a:t>analysis for Java </a:t>
            </a:r>
            <a:r>
              <a:rPr lang="en-US" altLang="ja-JP" dirty="0" smtClean="0"/>
              <a:t>Program</a:t>
            </a:r>
          </a:p>
          <a:p>
            <a:pPr lvl="1"/>
            <a:r>
              <a:rPr lang="en-US" altLang="ja-JP" dirty="0" smtClean="0"/>
              <a:t>Report excessiveness for each field/method</a:t>
            </a:r>
          </a:p>
          <a:p>
            <a:r>
              <a:rPr lang="en-US" altLang="ja-JP" dirty="0" smtClean="0"/>
              <a:t>Requirement for implementation :</a:t>
            </a:r>
          </a:p>
          <a:p>
            <a:pPr lvl="1"/>
            <a:r>
              <a:rPr lang="en-US" altLang="ja-JP" dirty="0" smtClean="0"/>
              <a:t>Access Modifiers declaration and actual usage of field/method from other objects</a:t>
            </a:r>
          </a:p>
          <a:p>
            <a:pPr lvl="1"/>
            <a:r>
              <a:rPr lang="en-US" altLang="ja-JP" dirty="0" smtClean="0"/>
              <a:t>AE Map : define all cases of AE</a:t>
            </a:r>
            <a:endParaRPr lang="en-US" altLang="ja-JP" dirty="0"/>
          </a:p>
          <a:p>
            <a:pPr marL="914400" lvl="2" indent="0">
              <a:buNone/>
            </a:pPr>
            <a:endParaRPr lang="en-US" altLang="ja-JP" dirty="0"/>
          </a:p>
          <a:p>
            <a:pPr lvl="2"/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/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>
                <a:solidFill>
                  <a:srgbClr val="000000"/>
                </a:solidFill>
              </a:rPr>
              <a:t>JSSST11</a:t>
            </a: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D907F9D-A95C-45B5-AB31-86B16E5D0165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332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15888"/>
            <a:ext cx="7703964" cy="936848"/>
          </a:xfrm>
        </p:spPr>
        <p:txBody>
          <a:bodyPr/>
          <a:lstStyle/>
          <a:p>
            <a:r>
              <a:rPr kumimoji="1" lang="en-US" altLang="ja-JP" dirty="0" smtClean="0"/>
              <a:t>Approach to AE Analysis</a:t>
            </a:r>
            <a:br>
              <a:rPr kumimoji="1" lang="en-US" altLang="ja-JP" dirty="0" smtClean="0"/>
            </a:br>
            <a:r>
              <a:rPr kumimoji="1" lang="en-US" altLang="ja-JP" sz="3000" dirty="0" smtClean="0"/>
              <a:t> Static Source Code Analysis</a:t>
            </a:r>
            <a:endParaRPr kumimoji="1" lang="ja-JP" alt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412875"/>
            <a:ext cx="8569325" cy="4824437"/>
          </a:xfrm>
        </p:spPr>
        <p:txBody>
          <a:bodyPr/>
          <a:lstStyle/>
          <a:p>
            <a:r>
              <a:rPr kumimoji="1" lang="en-US" altLang="ja-JP" sz="2800" dirty="0" smtClean="0"/>
              <a:t>Requirement</a:t>
            </a:r>
          </a:p>
          <a:p>
            <a:pPr lvl="1"/>
            <a:r>
              <a:rPr lang="en-US" altLang="ja-JP" dirty="0"/>
              <a:t>Information of each field/method’s access modifier declaration</a:t>
            </a:r>
          </a:p>
          <a:p>
            <a:pPr lvl="1"/>
            <a:r>
              <a:rPr lang="en-US" altLang="ja-JP" dirty="0"/>
              <a:t>Actual Usage of each field/method</a:t>
            </a:r>
          </a:p>
          <a:p>
            <a:pPr marL="0" indent="0">
              <a:buNone/>
            </a:pPr>
            <a:endParaRPr kumimoji="1" lang="en-US" altLang="ja-JP" sz="2800" dirty="0" smtClean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endParaRPr lang="en-US" altLang="ja-JP" sz="2800" dirty="0"/>
          </a:p>
          <a:p>
            <a:r>
              <a:rPr lang="en-US" altLang="ja-JP" sz="2800" dirty="0" smtClean="0"/>
              <a:t>MASU </a:t>
            </a:r>
            <a:r>
              <a:rPr lang="en-US" altLang="ja-JP" sz="2800" dirty="0"/>
              <a:t>: </a:t>
            </a:r>
            <a:r>
              <a:rPr lang="en-US" altLang="ja-JP" sz="2800" dirty="0" smtClean="0"/>
              <a:t>Platform for Metrics measurement but is useful as a </a:t>
            </a:r>
            <a:r>
              <a:rPr lang="en-US" altLang="ja-JP" sz="2800" dirty="0"/>
              <a:t>Java program analysis framework</a:t>
            </a:r>
            <a:endParaRPr kumimoji="1" lang="en-US" altLang="ja-JP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>
                <a:solidFill>
                  <a:srgbClr val="000000"/>
                </a:solidFill>
              </a:rPr>
              <a:t>JSSST11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5A8D3929-FDF2-481E-85B5-F0CC4C70E49C}" type="datetime1">
              <a:rPr lang="ja-JP" altLang="en-US" smtClean="0">
                <a:solidFill>
                  <a:srgbClr val="000000"/>
                </a:solidFill>
              </a:rPr>
              <a:t>2011/9/29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8DDC3-C755-4A6D-9493-9608DB95ADB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4795" y="3562133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Static source code Analysis  </a:t>
            </a:r>
            <a:r>
              <a:rPr lang="en-US" altLang="ja-JP" dirty="0" smtClean="0"/>
              <a:t>is required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11" name="Down Arrow 10"/>
          <p:cNvSpPr/>
          <p:nvPr/>
        </p:nvSpPr>
        <p:spPr bwMode="auto">
          <a:xfrm>
            <a:off x="3707904" y="3923764"/>
            <a:ext cx="360040" cy="504056"/>
          </a:xfrm>
          <a:prstGeom prst="downArrow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71800" y="442782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Employing MASU</a:t>
            </a:r>
            <a:endParaRPr kumimoji="1" lang="ja-JP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5949280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MASU - </a:t>
            </a:r>
            <a:r>
              <a:rPr lang="en-US" altLang="ja-JP" dirty="0" smtClean="0"/>
              <a:t>http</a:t>
            </a:r>
            <a:r>
              <a:rPr lang="en-US" altLang="ja-JP" dirty="0"/>
              <a:t>://sourceforge.net/projects/masu/</a:t>
            </a:r>
            <a:endParaRPr kumimoji="1" lang="ja-JP" alt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0" y="116632"/>
            <a:ext cx="1187624" cy="79208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3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">
  <a:themeElements>
    <a:clrScheme name="Sel-BlueMonda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66CC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5CB9"/>
      </a:accent6>
      <a:hlink>
        <a:srgbClr val="6699FF"/>
      </a:hlink>
      <a:folHlink>
        <a:srgbClr val="000066"/>
      </a:folHlink>
    </a:clrScheme>
    <a:fontScheme name="Sel-BlueMonda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Sel-BlueMonda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33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2">
        <a:dk1>
          <a:srgbClr val="808080"/>
        </a:dk1>
        <a:lt1>
          <a:srgbClr val="DDDDDD"/>
        </a:lt1>
        <a:dk2>
          <a:srgbClr val="080808"/>
        </a:dk2>
        <a:lt2>
          <a:srgbClr val="DDDDDD"/>
        </a:lt2>
        <a:accent1>
          <a:srgbClr val="333399"/>
        </a:accent1>
        <a:accent2>
          <a:srgbClr val="3366CC"/>
        </a:accent2>
        <a:accent3>
          <a:srgbClr val="AAAAAA"/>
        </a:accent3>
        <a:accent4>
          <a:srgbClr val="BDBDBD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BlueMonday 3">
        <a:dk1>
          <a:srgbClr val="000000"/>
        </a:dk1>
        <a:lt1>
          <a:srgbClr val="F6F1E6"/>
        </a:lt1>
        <a:dk2>
          <a:srgbClr val="800000"/>
        </a:dk2>
        <a:lt2>
          <a:srgbClr val="825018"/>
        </a:lt2>
        <a:accent1>
          <a:srgbClr val="AD1F1F"/>
        </a:accent1>
        <a:accent2>
          <a:srgbClr val="CC0000"/>
        </a:accent2>
        <a:accent3>
          <a:srgbClr val="FAF7F0"/>
        </a:accent3>
        <a:accent4>
          <a:srgbClr val="000000"/>
        </a:accent4>
        <a:accent5>
          <a:srgbClr val="D3ABAB"/>
        </a:accent5>
        <a:accent6>
          <a:srgbClr val="B90000"/>
        </a:accent6>
        <a:hlink>
          <a:srgbClr val="ED7A33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5295</TotalTime>
  <Words>1549</Words>
  <Application>Microsoft Office PowerPoint</Application>
  <PresentationFormat>On-screen Show (4:3)</PresentationFormat>
  <Paragraphs>445</Paragraphs>
  <Slides>31</Slides>
  <Notes>9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Sel-BlueMonday</vt:lpstr>
      <vt:lpstr>ModiChecker : Accessibility Excessiveness Analysis Tool for Java Program</vt:lpstr>
      <vt:lpstr>Outline</vt:lpstr>
      <vt:lpstr>Encapsulation in Java Programming</vt:lpstr>
      <vt:lpstr>Example of Bad Access Modifier Declaration- Binary Search</vt:lpstr>
      <vt:lpstr>AE : Accessibility Excessiveness(1/2)</vt:lpstr>
      <vt:lpstr>AE : Accessibility Excessiveness(2/2)</vt:lpstr>
      <vt:lpstr>Outline</vt:lpstr>
      <vt:lpstr>AE Analysis Tool : ModiChecker</vt:lpstr>
      <vt:lpstr>Approach to AE Analysis  Static Source Code Analysis</vt:lpstr>
      <vt:lpstr>Approach to AE Analysis-AE Map (1/2)</vt:lpstr>
      <vt:lpstr>Approach to AE Analysis-AE Map (2/2)</vt:lpstr>
      <vt:lpstr>Architecture of ModiChecker</vt:lpstr>
      <vt:lpstr>Special Cases for ModiChecker</vt:lpstr>
      <vt:lpstr>Example of Method Overriding Method Case </vt:lpstr>
      <vt:lpstr>Outline</vt:lpstr>
      <vt:lpstr>Overview of Experiment(1/2)</vt:lpstr>
      <vt:lpstr>Overview of Experiment(2/2)</vt:lpstr>
      <vt:lpstr>Result of Ant(1/2) Ratio of each AE Id</vt:lpstr>
      <vt:lpstr>Result of Ant(2/2)</vt:lpstr>
      <vt:lpstr>Result of jEdit(1/2) Ratio of each AE Id</vt:lpstr>
      <vt:lpstr>Result of jEdit(2/2)</vt:lpstr>
      <vt:lpstr>Result of MASU(1/2) Ratio of each AE Id</vt:lpstr>
      <vt:lpstr>Result of MASU(2/2)</vt:lpstr>
      <vt:lpstr>Discussion(1/3)</vt:lpstr>
      <vt:lpstr>Discussion(2/3)</vt:lpstr>
      <vt:lpstr>Discussion(3/3)</vt:lpstr>
      <vt:lpstr>Outline</vt:lpstr>
      <vt:lpstr>Conclusion</vt:lpstr>
      <vt:lpstr>Future works</vt:lpstr>
      <vt:lpstr>PowerPoint Presentation</vt:lpstr>
      <vt:lpstr>Referrence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ModiChecker : Accessibility Excessiveness Analysis Tool for Java Program</dc:title>
  <dc:creator>nothing</dc:creator>
  <cp:lastModifiedBy>nothing</cp:lastModifiedBy>
  <cp:revision>453</cp:revision>
  <cp:lastPrinted>2011-09-07T04:17:03Z</cp:lastPrinted>
  <dcterms:created xsi:type="dcterms:W3CDTF">2011-08-31T06:12:39Z</dcterms:created>
  <dcterms:modified xsi:type="dcterms:W3CDTF">2011-09-29T04:01:42Z</dcterms:modified>
</cp:coreProperties>
</file>