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0" r:id="rId1"/>
  </p:sldMasterIdLst>
  <p:notesMasterIdLst>
    <p:notesMasterId r:id="rId8"/>
  </p:notesMasterIdLst>
  <p:handoutMasterIdLst>
    <p:handoutMasterId r:id="rId9"/>
  </p:handoutMasterIdLst>
  <p:sldIdLst>
    <p:sldId id="256" r:id="rId2"/>
    <p:sldId id="305" r:id="rId3"/>
    <p:sldId id="351" r:id="rId4"/>
    <p:sldId id="373" r:id="rId5"/>
    <p:sldId id="356" r:id="rId6"/>
    <p:sldId id="358" r:id="rId7"/>
  </p:sldIdLst>
  <p:sldSz cx="9144000" cy="6858000" type="screen4x3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FD4"/>
    <a:srgbClr val="FFE89F"/>
    <a:srgbClr val="FFFF8F"/>
    <a:srgbClr val="F9DEA9"/>
    <a:srgbClr val="D9F1F7"/>
    <a:srgbClr val="FEE0DA"/>
    <a:srgbClr val="B3E4EF"/>
    <a:srgbClr val="DEF1F2"/>
    <a:srgbClr val="FDC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96" autoAdjust="0"/>
    <p:restoredTop sz="54545" autoAdjust="0"/>
  </p:normalViewPr>
  <p:slideViewPr>
    <p:cSldViewPr>
      <p:cViewPr varScale="1">
        <p:scale>
          <a:sx n="43" d="100"/>
          <a:sy n="43" d="100"/>
        </p:scale>
        <p:origin x="-223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568" y="-102"/>
      </p:cViewPr>
      <p:guideLst>
        <p:guide orient="horz" pos="3129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 bwMode="auto">
          <a:xfrm>
            <a:off x="2" y="5"/>
            <a:ext cx="294909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67" tIns="46034" rIns="92067" bIns="46034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 bwMode="auto">
          <a:xfrm>
            <a:off x="3854940" y="5"/>
            <a:ext cx="294909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67" tIns="46034" rIns="92067" bIns="46034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8577D181-BA58-4C1B-B38F-6C526455B95C}" type="datetimeFigureOut">
              <a:rPr lang="ja-JP" altLang="en-US"/>
              <a:pPr>
                <a:defRPr/>
              </a:pPr>
              <a:t>2011/10/18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 bwMode="auto">
          <a:xfrm>
            <a:off x="2" y="9440778"/>
            <a:ext cx="294909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67" tIns="46034" rIns="92067" bIns="46034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 bwMode="auto">
          <a:xfrm>
            <a:off x="3854940" y="9440778"/>
            <a:ext cx="294909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67" tIns="46034" rIns="92067" bIns="46034" numCol="1" anchor="b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542FFD44-F329-4B16-A529-B2F0045A544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8838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 bwMode="auto">
          <a:xfrm>
            <a:off x="2" y="5"/>
            <a:ext cx="294909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67" tIns="46034" rIns="92067" bIns="46034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 bwMode="auto">
          <a:xfrm>
            <a:off x="3854940" y="5"/>
            <a:ext cx="294909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67" tIns="46034" rIns="92067" bIns="46034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9EAE6C2D-A958-4C86-B4B7-8082F9FC5ED4}" type="datetimeFigureOut">
              <a:rPr lang="ja-JP" altLang="en-US"/>
              <a:pPr>
                <a:defRPr/>
              </a:pPr>
              <a:t>2011/10/18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3025"/>
            <a:ext cx="4389438" cy="32940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73" tIns="46037" rIns="92073" bIns="46037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 bwMode="auto">
          <a:xfrm>
            <a:off x="91211" y="3457501"/>
            <a:ext cx="6623192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67" tIns="46034" rIns="92067" bIns="460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 bwMode="auto">
          <a:xfrm>
            <a:off x="2" y="9440778"/>
            <a:ext cx="294909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67" tIns="46034" rIns="92067" bIns="46034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 bwMode="auto">
          <a:xfrm>
            <a:off x="3854940" y="9440778"/>
            <a:ext cx="294909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67" tIns="46034" rIns="92067" bIns="46034" numCol="1" anchor="b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9B512E27-8C8F-4F33-9997-EDCC785C39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69618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3025"/>
            <a:ext cx="4389437" cy="32940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7171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BDAC0EE-225C-4A8D-9CB8-4EF20063852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3025"/>
            <a:ext cx="4389437" cy="32940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9219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A44D810-67BD-455A-9043-16FDB8CE01A2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3025"/>
            <a:ext cx="4389437" cy="32940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11267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D0440FD-D776-4D03-BF5D-7431C060655C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3025"/>
            <a:ext cx="4389437" cy="32940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15363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D9504D0-F268-4F54-A483-0FD02C2C46A0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3025"/>
            <a:ext cx="4389437" cy="32940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17411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EFCF373-7C62-4AEE-A4B5-084EE99E3A15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3025"/>
            <a:ext cx="4389437" cy="32940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19459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A7244C4-B78A-4D51-8BD4-A0FB3F6CFBA1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538163" y="2781300"/>
            <a:ext cx="7921625" cy="71438"/>
          </a:xfrm>
          <a:custGeom>
            <a:avLst/>
            <a:gdLst>
              <a:gd name="G0" fmla="+- 990 0 0"/>
            </a:gdLst>
            <a:ahLst/>
            <a:cxnLst>
              <a:cxn ang="0">
                <a:pos x="0" y="0"/>
              </a:cxn>
              <a:cxn ang="0">
                <a:pos x="990" y="0"/>
              </a:cxn>
              <a:cxn ang="0">
                <a:pos x="99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990" y="0"/>
                </a:lnTo>
                <a:lnTo>
                  <a:pt x="990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gradFill rotWithShape="1">
            <a:gsLst>
              <a:gs pos="0">
                <a:srgbClr val="0066FF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ja-JP">
              <a:ea typeface="MS UI Gothic" pitchFamily="50" charset="-128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8163" y="908050"/>
            <a:ext cx="7921625" cy="14414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1680" y="3645024"/>
            <a:ext cx="5976938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スライド番号プレースホルダ 10"/>
          <p:cNvSpPr>
            <a:spLocks noGrp="1"/>
          </p:cNvSpPr>
          <p:nvPr>
            <p:ph type="sldNum" sz="quarter" idx="10"/>
          </p:nvPr>
        </p:nvSpPr>
        <p:spPr>
          <a:xfrm>
            <a:off x="6948488" y="6492875"/>
            <a:ext cx="2133600" cy="365125"/>
          </a:xfrm>
        </p:spPr>
        <p:txBody>
          <a:bodyPr/>
          <a:lstStyle>
            <a:lvl1pPr algn="r">
              <a:defRPr sz="1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6255600-1135-4A8B-BD92-3DD5EDE84E68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15888"/>
            <a:ext cx="87852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052513"/>
            <a:ext cx="8785225" cy="516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179388" y="765175"/>
            <a:ext cx="8785225" cy="71438"/>
          </a:xfrm>
          <a:custGeom>
            <a:avLst/>
            <a:gdLst>
              <a:gd name="G0" fmla="+- 1002 0 0"/>
            </a:gdLst>
            <a:ahLst/>
            <a:cxnLst>
              <a:cxn ang="0">
                <a:pos x="0" y="0"/>
              </a:cxn>
              <a:cxn ang="0">
                <a:pos x="1002" y="0"/>
              </a:cxn>
              <a:cxn ang="0">
                <a:pos x="1002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1002" y="0"/>
                </a:lnTo>
                <a:lnTo>
                  <a:pt x="1002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gradFill rotWithShape="1">
            <a:gsLst>
              <a:gs pos="0">
                <a:srgbClr val="0066FF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ja-JP">
              <a:ea typeface="MS UI Gothic" pitchFamily="50" charset="-128"/>
            </a:endParaRPr>
          </a:p>
        </p:txBody>
      </p:sp>
      <p:sp>
        <p:nvSpPr>
          <p:cNvPr id="11" name="スライド番号プレースホルダ 10"/>
          <p:cNvSpPr>
            <a:spLocks noGrp="1"/>
          </p:cNvSpPr>
          <p:nvPr>
            <p:ph type="sldNum" sz="quarter" idx="4"/>
          </p:nvPr>
        </p:nvSpPr>
        <p:spPr>
          <a:xfrm>
            <a:off x="6804025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90F5D9A-F8CB-4D2B-82C0-3B88502B1E3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pic>
        <p:nvPicPr>
          <p:cNvPr id="6" name="Picture 19" descr="sel-logo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6221785"/>
            <a:ext cx="1081087" cy="369888"/>
          </a:xfrm>
          <a:prstGeom prst="rect">
            <a:avLst/>
          </a:prstGeom>
          <a:noFill/>
        </p:spPr>
      </p:pic>
      <p:sp>
        <p:nvSpPr>
          <p:cNvPr id="12" name="Text Box 24"/>
          <p:cNvSpPr txBox="1">
            <a:spLocks noChangeArrowheads="1"/>
          </p:cNvSpPr>
          <p:nvPr userDrawn="1"/>
        </p:nvSpPr>
        <p:spPr bwMode="auto">
          <a:xfrm>
            <a:off x="132156" y="659167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>
                <a:solidFill>
                  <a:schemeClr val="tx1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u"/>
        <a:defRPr kumimoji="1" sz="26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ü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50825" y="836613"/>
            <a:ext cx="8424863" cy="18303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ja-JP" dirty="0" smtClean="0"/>
              <a:t>Towards a Collection of Refactoring Patterns Based on Code Clone Categorization</a:t>
            </a:r>
            <a:endParaRPr lang="ja-JP" altLang="en-US" dirty="0"/>
          </a:p>
        </p:txBody>
      </p:sp>
      <p:sp>
        <p:nvSpPr>
          <p:cNvPr id="6146" name="サブタイトル 2"/>
          <p:cNvSpPr>
            <a:spLocks noGrp="1"/>
          </p:cNvSpPr>
          <p:nvPr>
            <p:ph type="subTitle" idx="1"/>
          </p:nvPr>
        </p:nvSpPr>
        <p:spPr>
          <a:xfrm>
            <a:off x="395288" y="3789363"/>
            <a:ext cx="8497887" cy="2232025"/>
          </a:xfrm>
        </p:spPr>
        <p:txBody>
          <a:bodyPr/>
          <a:lstStyle/>
          <a:p>
            <a:pPr algn="l"/>
            <a:r>
              <a:rPr lang="en-US" altLang="ja-JP" sz="2400" u="sng" smtClean="0"/>
              <a:t>Masayuki Tokunaga</a:t>
            </a:r>
            <a:r>
              <a:rPr lang="en-US" altLang="ja-JP" sz="2400" baseline="30000" smtClean="0"/>
              <a:t>†</a:t>
            </a:r>
            <a:r>
              <a:rPr lang="en-US" altLang="ja-JP" sz="2400" smtClean="0"/>
              <a:t>, Norihiro Yoshida</a:t>
            </a:r>
            <a:r>
              <a:rPr lang="en-US" altLang="ja-JP" sz="2400" baseline="30000" smtClean="0"/>
              <a:t> † †</a:t>
            </a:r>
            <a:r>
              <a:rPr lang="en-US" altLang="ja-JP" sz="2400" smtClean="0"/>
              <a:t>, Kazuki Yoshioka</a:t>
            </a:r>
            <a:r>
              <a:rPr lang="en-US" altLang="ja-JP" sz="2400" baseline="30000" smtClean="0"/>
              <a:t> †</a:t>
            </a:r>
            <a:r>
              <a:rPr lang="en-US" altLang="ja-JP" sz="2400" smtClean="0"/>
              <a:t>,</a:t>
            </a:r>
            <a:r>
              <a:rPr lang="en-US" altLang="ja-JP" sz="2400" baseline="30000" smtClean="0"/>
              <a:t> </a:t>
            </a:r>
            <a:r>
              <a:rPr lang="en-US" altLang="ja-JP" sz="2400" smtClean="0"/>
              <a:t> Makoto Matsushita</a:t>
            </a:r>
            <a:r>
              <a:rPr lang="en-US" altLang="ja-JP" sz="2400" baseline="30000" smtClean="0"/>
              <a:t> †</a:t>
            </a:r>
            <a:r>
              <a:rPr lang="en-US" altLang="ja-JP" sz="2400" smtClean="0"/>
              <a:t>, Katsuro Inoue</a:t>
            </a:r>
            <a:r>
              <a:rPr lang="en-US" altLang="ja-JP" sz="2400" baseline="30000" smtClean="0"/>
              <a:t> †</a:t>
            </a:r>
            <a:r>
              <a:rPr lang="en-US" altLang="ja-JP" sz="2400" smtClean="0"/>
              <a:t> </a:t>
            </a:r>
          </a:p>
          <a:p>
            <a:pPr algn="l"/>
            <a:endParaRPr lang="en-US" altLang="ja-JP" baseline="30000" smtClean="0"/>
          </a:p>
          <a:p>
            <a:pPr algn="l"/>
            <a:r>
              <a:rPr lang="en-US" altLang="ja-JP" sz="2000" baseline="30000" smtClean="0"/>
              <a:t>†</a:t>
            </a:r>
            <a:r>
              <a:rPr lang="ja-JP" altLang="en-US" sz="2000" baseline="30000" smtClean="0"/>
              <a:t>　</a:t>
            </a:r>
            <a:r>
              <a:rPr lang="en-US" altLang="ja-JP" sz="2000" baseline="30000" smtClean="0"/>
              <a:t>: </a:t>
            </a:r>
            <a:r>
              <a:rPr lang="en-US" altLang="ja-JP" sz="2000" smtClean="0"/>
              <a:t>Osaka university</a:t>
            </a:r>
          </a:p>
          <a:p>
            <a:pPr algn="l"/>
            <a:r>
              <a:rPr lang="en-US" altLang="ja-JP" sz="2000" baseline="30000" smtClean="0"/>
              <a:t>††: </a:t>
            </a:r>
            <a:r>
              <a:rPr lang="en-US" altLang="ja-JP" sz="2000" smtClean="0"/>
              <a:t>Nara Institute of Science and Technology</a:t>
            </a:r>
          </a:p>
          <a:p>
            <a:pPr algn="l"/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コンテンツ プレースホルダ 4"/>
          <p:cNvSpPr>
            <a:spLocks noGrp="1"/>
          </p:cNvSpPr>
          <p:nvPr>
            <p:ph idx="1"/>
          </p:nvPr>
        </p:nvSpPr>
        <p:spPr>
          <a:xfrm>
            <a:off x="179513" y="980728"/>
            <a:ext cx="8640960" cy="2736304"/>
          </a:xfrm>
        </p:spPr>
        <p:txBody>
          <a:bodyPr/>
          <a:lstStyle/>
          <a:p>
            <a:r>
              <a:rPr lang="en-US" altLang="ja-JP" dirty="0" smtClean="0"/>
              <a:t>What is Code Clone ?</a:t>
            </a:r>
          </a:p>
          <a:p>
            <a:pPr lvl="1"/>
            <a:r>
              <a:rPr lang="en-US" altLang="ja-JP" dirty="0" smtClean="0"/>
              <a:t>Code fragments in a source code that are identical or similar to each other</a:t>
            </a:r>
          </a:p>
          <a:p>
            <a:pPr lvl="2"/>
            <a:r>
              <a:rPr lang="en-US" altLang="ja-JP" dirty="0" smtClean="0"/>
              <a:t>Created by copy-and-paste</a:t>
            </a:r>
          </a:p>
          <a:p>
            <a:pPr lvl="2"/>
            <a:r>
              <a:rPr lang="en-US" altLang="ja-JP" dirty="0" smtClean="0"/>
              <a:t>Makes software maintenance more difficult</a:t>
            </a:r>
          </a:p>
          <a:p>
            <a:pPr lvl="2"/>
            <a:r>
              <a:rPr lang="en-US" altLang="ja-JP" dirty="0" smtClean="0"/>
              <a:t>Merged into one module though refactoring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62DEDD-AF0C-4804-9597-FB5085A7EE52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  <p:sp>
        <p:nvSpPr>
          <p:cNvPr id="819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Research Background (1/2)</a:t>
            </a:r>
            <a:endParaRPr lang="ja-JP" altLang="en-US" dirty="0" smtClean="0"/>
          </a:p>
        </p:txBody>
      </p:sp>
      <p:grpSp>
        <p:nvGrpSpPr>
          <p:cNvPr id="109" name="グループ化 108"/>
          <p:cNvGrpSpPr/>
          <p:nvPr/>
        </p:nvGrpSpPr>
        <p:grpSpPr>
          <a:xfrm>
            <a:off x="2875865" y="3935921"/>
            <a:ext cx="3081464" cy="2320748"/>
            <a:chOff x="2316261" y="3565910"/>
            <a:chExt cx="3553135" cy="3031442"/>
          </a:xfrm>
        </p:grpSpPr>
        <p:sp>
          <p:nvSpPr>
            <p:cNvPr id="13" name="正方形/長方形 12"/>
            <p:cNvSpPr/>
            <p:nvPr/>
          </p:nvSpPr>
          <p:spPr bwMode="auto">
            <a:xfrm>
              <a:off x="2316261" y="3565910"/>
              <a:ext cx="3553135" cy="3031442"/>
            </a:xfrm>
            <a:prstGeom prst="rect">
              <a:avLst/>
            </a:prstGeom>
            <a:solidFill>
              <a:srgbClr val="FCEFD4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indent="-342900" algn="ctr" fontAlgn="base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</a:pPr>
              <a:endParaRPr kumimoji="1" lang="ja-JP" altLang="en-US" sz="2000" kern="0" dirty="0" smtClean="0"/>
            </a:p>
          </p:txBody>
        </p:sp>
        <p:sp>
          <p:nvSpPr>
            <p:cNvPr id="85" name="Document"/>
            <p:cNvSpPr>
              <a:spLocks noEditPoints="1" noChangeArrowheads="1"/>
            </p:cNvSpPr>
            <p:nvPr/>
          </p:nvSpPr>
          <p:spPr bwMode="auto">
            <a:xfrm>
              <a:off x="2487103" y="4560840"/>
              <a:ext cx="1352550" cy="1809751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Document"/>
            <p:cNvSpPr>
              <a:spLocks noEditPoints="1" noChangeArrowheads="1"/>
            </p:cNvSpPr>
            <p:nvPr/>
          </p:nvSpPr>
          <p:spPr bwMode="auto">
            <a:xfrm>
              <a:off x="4280296" y="4560840"/>
              <a:ext cx="1352550" cy="1809751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Line 40"/>
            <p:cNvSpPr>
              <a:spLocks noChangeShapeType="1"/>
            </p:cNvSpPr>
            <p:nvPr/>
          </p:nvSpPr>
          <p:spPr bwMode="auto">
            <a:xfrm>
              <a:off x="2643883" y="4099384"/>
              <a:ext cx="849023" cy="0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52" name="Text Box 41"/>
            <p:cNvSpPr txBox="1">
              <a:spLocks noChangeArrowheads="1"/>
            </p:cNvSpPr>
            <p:nvPr/>
          </p:nvSpPr>
          <p:spPr bwMode="auto">
            <a:xfrm>
              <a:off x="3492906" y="3565910"/>
              <a:ext cx="2232025" cy="39687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0" lang="en-US" altLang="ja-JP" dirty="0">
                  <a:latin typeface="+mn-lt"/>
                </a:rPr>
                <a:t>code clone</a:t>
              </a:r>
            </a:p>
          </p:txBody>
        </p:sp>
        <p:sp>
          <p:nvSpPr>
            <p:cNvPr id="53" name="Text Box 42"/>
            <p:cNvSpPr txBox="1">
              <a:spLocks noChangeArrowheads="1"/>
            </p:cNvSpPr>
            <p:nvPr/>
          </p:nvSpPr>
          <p:spPr bwMode="auto">
            <a:xfrm>
              <a:off x="3492906" y="3889761"/>
              <a:ext cx="2376489" cy="396875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0" lang="en-US" altLang="ja-JP" dirty="0">
                  <a:latin typeface="+mn-lt"/>
                </a:rPr>
                <a:t>copy-and-paste</a:t>
              </a:r>
            </a:p>
          </p:txBody>
        </p:sp>
        <p:cxnSp>
          <p:nvCxnSpPr>
            <p:cNvPr id="41" name="直線矢印コネクタ 40"/>
            <p:cNvCxnSpPr>
              <a:stCxn id="116" idx="3"/>
              <a:endCxn id="118" idx="1"/>
            </p:cNvCxnSpPr>
            <p:nvPr/>
          </p:nvCxnSpPr>
          <p:spPr bwMode="auto">
            <a:xfrm>
              <a:off x="3688062" y="5014305"/>
              <a:ext cx="782670" cy="128125"/>
            </a:xfrm>
            <a:prstGeom prst="straightConnector1">
              <a:avLst/>
            </a:prstGeom>
            <a:solidFill>
              <a:schemeClr val="accent2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01" name="フローチャート: 処理 100"/>
            <p:cNvSpPr/>
            <p:nvPr/>
          </p:nvSpPr>
          <p:spPr bwMode="auto">
            <a:xfrm>
              <a:off x="2612131" y="3721559"/>
              <a:ext cx="871046" cy="198438"/>
            </a:xfrm>
            <a:prstGeom prst="flowChartProcess">
              <a:avLst/>
            </a:prstGeom>
            <a:solidFill>
              <a:srgbClr val="FFC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indent="-342900" algn="ctr" fontAlgn="base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</a:pPr>
              <a:endParaRPr kumimoji="1" lang="ja-JP" altLang="en-US" sz="2000" kern="0" dirty="0" smtClean="0"/>
            </a:p>
          </p:txBody>
        </p:sp>
        <p:sp>
          <p:nvSpPr>
            <p:cNvPr id="116" name="フローチャート: 処理 115"/>
            <p:cNvSpPr/>
            <p:nvPr/>
          </p:nvSpPr>
          <p:spPr bwMode="auto">
            <a:xfrm>
              <a:off x="2656154" y="4915086"/>
              <a:ext cx="1031907" cy="198438"/>
            </a:xfrm>
            <a:prstGeom prst="flowChartProcess">
              <a:avLst/>
            </a:prstGeom>
            <a:solidFill>
              <a:srgbClr val="FFC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indent="-342900" algn="ctr" fontAlgn="base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</a:pPr>
              <a:endParaRPr kumimoji="1" lang="ja-JP" altLang="en-US" sz="2000" kern="0" dirty="0" smtClean="0"/>
            </a:p>
          </p:txBody>
        </p:sp>
        <p:sp>
          <p:nvSpPr>
            <p:cNvPr id="117" name="フローチャート: 処理 116"/>
            <p:cNvSpPr/>
            <p:nvPr/>
          </p:nvSpPr>
          <p:spPr bwMode="auto">
            <a:xfrm>
              <a:off x="2656154" y="5366497"/>
              <a:ext cx="1031907" cy="198438"/>
            </a:xfrm>
            <a:prstGeom prst="flowChartProcess">
              <a:avLst/>
            </a:prstGeom>
            <a:solidFill>
              <a:srgbClr val="FFC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indent="-342900" algn="ctr" fontAlgn="base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</a:pPr>
              <a:endParaRPr kumimoji="1" lang="ja-JP" altLang="en-US" sz="2000" kern="0" dirty="0" smtClean="0"/>
            </a:p>
          </p:txBody>
        </p:sp>
        <p:sp>
          <p:nvSpPr>
            <p:cNvPr id="118" name="フローチャート: 処理 117"/>
            <p:cNvSpPr/>
            <p:nvPr/>
          </p:nvSpPr>
          <p:spPr bwMode="auto">
            <a:xfrm>
              <a:off x="4470731" y="5043211"/>
              <a:ext cx="1031907" cy="198438"/>
            </a:xfrm>
            <a:prstGeom prst="flowChartProcess">
              <a:avLst/>
            </a:prstGeom>
            <a:solidFill>
              <a:srgbClr val="FFC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indent="-342900" algn="ctr" fontAlgn="base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</a:pPr>
              <a:endParaRPr kumimoji="1" lang="ja-JP" altLang="en-US" sz="2000" kern="0" dirty="0" smtClean="0"/>
            </a:p>
          </p:txBody>
        </p:sp>
        <p:cxnSp>
          <p:nvCxnSpPr>
            <p:cNvPr id="107" name="曲線コネクタ 106"/>
            <p:cNvCxnSpPr>
              <a:stCxn id="116" idx="1"/>
              <a:endCxn id="117" idx="1"/>
            </p:cNvCxnSpPr>
            <p:nvPr/>
          </p:nvCxnSpPr>
          <p:spPr bwMode="auto">
            <a:xfrm rot="10800000" flipV="1">
              <a:off x="2656154" y="5014305"/>
              <a:ext cx="14644" cy="451411"/>
            </a:xfrm>
            <a:prstGeom prst="curvedConnector3">
              <a:avLst>
                <a:gd name="adj1" fmla="val 1800000"/>
              </a:avLst>
            </a:prstGeom>
            <a:solidFill>
              <a:schemeClr val="accent2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コンテンツ プレースホル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What is refactoring pattern?</a:t>
            </a:r>
          </a:p>
          <a:p>
            <a:pPr lvl="1"/>
            <a:r>
              <a:rPr lang="en-US" altLang="ja-JP" dirty="0" smtClean="0"/>
              <a:t>Pattern of the refactoring process</a:t>
            </a:r>
          </a:p>
          <a:p>
            <a:pPr lvl="2"/>
            <a:r>
              <a:rPr lang="en-US" altLang="ja-JP" dirty="0"/>
              <a:t>D</a:t>
            </a:r>
            <a:r>
              <a:rPr lang="en-US" altLang="ja-JP" dirty="0" smtClean="0"/>
              <a:t>ecrease the efforts of  refactoring </a:t>
            </a:r>
          </a:p>
          <a:p>
            <a:pPr lvl="2"/>
            <a:r>
              <a:rPr lang="en-US" altLang="ja-JP" dirty="0"/>
              <a:t>C</a:t>
            </a:r>
            <a:r>
              <a:rPr lang="en-US" altLang="ja-JP" dirty="0" smtClean="0"/>
              <a:t>an be applied to the experimental modification</a:t>
            </a:r>
          </a:p>
          <a:p>
            <a:pPr lvl="1">
              <a:buFont typeface="Wingdings" pitchFamily="2" charset="2"/>
              <a:buNone/>
            </a:pPr>
            <a:endParaRPr lang="en-US" altLang="ja-JP" dirty="0" smtClean="0"/>
          </a:p>
          <a:p>
            <a:pPr lvl="1"/>
            <a:r>
              <a:rPr lang="en-US" altLang="ja-JP" dirty="0" smtClean="0"/>
              <a:t>Typical refactoring pattern</a:t>
            </a:r>
          </a:p>
          <a:p>
            <a:pPr lvl="2"/>
            <a:r>
              <a:rPr lang="en-US" altLang="ja-JP" dirty="0" smtClean="0"/>
              <a:t>Fowler’s Pattern[1]</a:t>
            </a:r>
          </a:p>
          <a:p>
            <a:pPr lvl="3"/>
            <a:r>
              <a:rPr lang="en-US" altLang="ja-JP" sz="2400" dirty="0" smtClean="0"/>
              <a:t>Categorize code clone characteristics into five categories</a:t>
            </a:r>
          </a:p>
          <a:p>
            <a:pPr lvl="3"/>
            <a:r>
              <a:rPr lang="en-US" altLang="ja-JP" sz="2400" dirty="0" smtClean="0"/>
              <a:t>Propose processes of refactoring for each code clone category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7CB47F-8359-4B2B-8F66-E00B4C033CA2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  <p:sp>
        <p:nvSpPr>
          <p:cNvPr id="1024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Research Background (</a:t>
            </a:r>
            <a:r>
              <a:rPr lang="en-US" altLang="ja-JP" dirty="0"/>
              <a:t>2</a:t>
            </a:r>
            <a:r>
              <a:rPr lang="en-US" altLang="ja-JP" dirty="0" smtClean="0"/>
              <a:t>/2)</a:t>
            </a:r>
            <a:endParaRPr lang="ja-JP" altLang="en-US" dirty="0" smtClean="0"/>
          </a:p>
        </p:txBody>
      </p:sp>
      <p:sp>
        <p:nvSpPr>
          <p:cNvPr id="10244" name="テキスト ボックス 7"/>
          <p:cNvSpPr txBox="1">
            <a:spLocks noChangeArrowheads="1"/>
          </p:cNvSpPr>
          <p:nvPr/>
        </p:nvSpPr>
        <p:spPr bwMode="auto">
          <a:xfrm>
            <a:off x="2619597" y="6246040"/>
            <a:ext cx="6408712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2"/>
            <a:r>
              <a:rPr lang="en-US" altLang="ja-JP" sz="1600" dirty="0">
                <a:ea typeface="MS UI Gothic" pitchFamily="50" charset="-128"/>
              </a:rPr>
              <a:t>[1]Martin Fowler, “Refactoring Improving the design of existing code”</a:t>
            </a:r>
            <a:endParaRPr lang="en-US" altLang="ja-JP" sz="1600" dirty="0">
              <a:solidFill>
                <a:srgbClr val="FF0000"/>
              </a:solidFill>
              <a:ea typeface="MS UI Gothic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コンテンツ プレースホルダ 2"/>
          <p:cNvSpPr txBox="1">
            <a:spLocks/>
          </p:cNvSpPr>
          <p:nvPr/>
        </p:nvSpPr>
        <p:spPr bwMode="auto">
          <a:xfrm>
            <a:off x="501876" y="863194"/>
            <a:ext cx="8230263" cy="173256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altLang="ja-JP" sz="2400" dirty="0">
                <a:ea typeface="MS UI Gothic" pitchFamily="50" charset="-128"/>
              </a:rPr>
              <a:t>Pattern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r>
              <a:rPr lang="en-US" altLang="ja-JP" sz="2400" dirty="0">
                <a:ea typeface="MS UI Gothic" pitchFamily="50" charset="-128"/>
              </a:rPr>
              <a:t>Extract method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altLang="ja-JP" sz="2400" dirty="0">
                <a:ea typeface="MS UI Gothic" pitchFamily="50" charset="-128"/>
              </a:rPr>
              <a:t>Categories of code clone characteristics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r>
              <a:rPr lang="en-US" altLang="ja-JP" sz="2400" dirty="0">
                <a:ea typeface="MS UI Gothic" pitchFamily="50" charset="-128"/>
              </a:rPr>
              <a:t>clone in the same </a:t>
            </a:r>
            <a:r>
              <a:rPr lang="en-US" altLang="ja-JP" sz="2400" dirty="0" smtClean="0">
                <a:ea typeface="MS UI Gothic" pitchFamily="50" charset="-128"/>
              </a:rPr>
              <a:t>classes </a:t>
            </a:r>
            <a:endParaRPr lang="en-US" altLang="ja-JP" sz="2400" dirty="0">
              <a:ea typeface="MS UI Gothic" pitchFamily="50" charset="-128"/>
            </a:endParaRPr>
          </a:p>
        </p:txBody>
      </p:sp>
      <p:sp>
        <p:nvSpPr>
          <p:cNvPr id="14353" name="コンテンツ プレースホルダ 2"/>
          <p:cNvSpPr txBox="1">
            <a:spLocks/>
          </p:cNvSpPr>
          <p:nvPr/>
        </p:nvSpPr>
        <p:spPr bwMode="auto">
          <a:xfrm>
            <a:off x="548493" y="876583"/>
            <a:ext cx="8230263" cy="173256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altLang="ja-JP" sz="2400" dirty="0">
                <a:ea typeface="MS UI Gothic" pitchFamily="50" charset="-128"/>
              </a:rPr>
              <a:t>Pattern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r>
              <a:rPr lang="en-US" altLang="ja-JP" sz="2400" dirty="0">
                <a:ea typeface="MS UI Gothic" pitchFamily="50" charset="-128"/>
              </a:rPr>
              <a:t>Extract method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altLang="ja-JP" sz="2400" dirty="0">
                <a:ea typeface="MS UI Gothic" pitchFamily="50" charset="-128"/>
              </a:rPr>
              <a:t>Categories of code clone characteristics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r>
              <a:rPr lang="en-US" altLang="ja-JP" sz="2400" dirty="0">
                <a:ea typeface="MS UI Gothic" pitchFamily="50" charset="-128"/>
              </a:rPr>
              <a:t>clone in the same classes</a:t>
            </a:r>
            <a:r>
              <a:rPr lang="ja-JP" altLang="en-US" sz="2400" dirty="0">
                <a:solidFill>
                  <a:srgbClr val="FF0000"/>
                </a:solidFill>
                <a:ea typeface="MS UI Gothic" pitchFamily="50" charset="-128"/>
              </a:rPr>
              <a:t>（</a:t>
            </a:r>
            <a:r>
              <a:rPr lang="en-US" altLang="ja-JP" sz="2400" dirty="0">
                <a:solidFill>
                  <a:srgbClr val="FF0000"/>
                </a:solidFill>
                <a:ea typeface="MS UI Gothic" pitchFamily="50" charset="-128"/>
              </a:rPr>
              <a:t>+ having differences</a:t>
            </a:r>
            <a:r>
              <a:rPr lang="ja-JP" altLang="en-US" sz="2400" dirty="0">
                <a:solidFill>
                  <a:srgbClr val="FF0000"/>
                </a:solidFill>
                <a:ea typeface="MS UI Gothic" pitchFamily="50" charset="-128"/>
              </a:rPr>
              <a:t>）</a:t>
            </a:r>
            <a:r>
              <a:rPr lang="en-US" altLang="ja-JP" sz="2400" dirty="0">
                <a:ea typeface="MS UI Gothic" pitchFamily="50" charset="-128"/>
              </a:rPr>
              <a:t> </a:t>
            </a:r>
          </a:p>
        </p:txBody>
      </p:sp>
      <p:grpSp>
        <p:nvGrpSpPr>
          <p:cNvPr id="33" name="グループ化 32"/>
          <p:cNvGrpSpPr/>
          <p:nvPr/>
        </p:nvGrpSpPr>
        <p:grpSpPr>
          <a:xfrm>
            <a:off x="602524" y="2595755"/>
            <a:ext cx="8137028" cy="1660234"/>
            <a:chOff x="179387" y="2492896"/>
            <a:chExt cx="8713787" cy="1813992"/>
          </a:xfrm>
        </p:grpSpPr>
        <p:sp>
          <p:nvSpPr>
            <p:cNvPr id="34" name="正方形/長方形 6"/>
            <p:cNvSpPr>
              <a:spLocks noChangeArrowheads="1"/>
            </p:cNvSpPr>
            <p:nvPr/>
          </p:nvSpPr>
          <p:spPr bwMode="auto">
            <a:xfrm>
              <a:off x="179387" y="2492896"/>
              <a:ext cx="8713787" cy="1813992"/>
            </a:xfrm>
            <a:prstGeom prst="rect">
              <a:avLst/>
            </a:prstGeom>
            <a:solidFill>
              <a:srgbClr val="FCEFD4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en-US" altLang="ja-JP" dirty="0">
                <a:latin typeface="Times New Roman" pitchFamily="18" charset="0"/>
                <a:ea typeface="MS UI Gothic" pitchFamily="50" charset="-128"/>
              </a:endParaRPr>
            </a:p>
            <a:p>
              <a:endParaRPr kumimoji="0" lang="en-US" altLang="ja-JP" dirty="0">
                <a:latin typeface="Times New Roman" pitchFamily="18" charset="0"/>
                <a:ea typeface="MS UI Gothic" pitchFamily="50" charset="-128"/>
              </a:endParaRPr>
            </a:p>
            <a:p>
              <a:endParaRPr kumimoji="0" lang="en-US" altLang="ja-JP" dirty="0">
                <a:latin typeface="Times New Roman" pitchFamily="18" charset="0"/>
                <a:ea typeface="MS UI Gothic" pitchFamily="50" charset="-128"/>
              </a:endParaRPr>
            </a:p>
            <a:p>
              <a:endParaRPr kumimoji="0" lang="en-US" altLang="ja-JP" dirty="0">
                <a:latin typeface="Times New Roman" pitchFamily="18" charset="0"/>
                <a:ea typeface="MS UI Gothic" pitchFamily="50" charset="-128"/>
              </a:endParaRPr>
            </a:p>
            <a:p>
              <a:endParaRPr kumimoji="0" lang="en-US" altLang="ja-JP" dirty="0">
                <a:latin typeface="Times New Roman" pitchFamily="18" charset="0"/>
                <a:ea typeface="MS UI Gothic" pitchFamily="50" charset="-128"/>
              </a:endParaRPr>
            </a:p>
            <a:p>
              <a:r>
                <a:rPr kumimoji="0" lang="en-US" altLang="ja-JP" sz="1400" dirty="0" smtClean="0">
                  <a:latin typeface="+mj-lt"/>
                  <a:ea typeface="MS UI Gothic" pitchFamily="50" charset="-128"/>
                </a:rPr>
                <a:t>Clone </a:t>
              </a:r>
              <a:r>
                <a:rPr kumimoji="0" lang="en-US" altLang="ja-JP" sz="1400" dirty="0">
                  <a:latin typeface="+mj-lt"/>
                  <a:ea typeface="MS UI Gothic" pitchFamily="50" charset="-128"/>
                </a:rPr>
                <a:t>Pair</a:t>
              </a:r>
              <a:endParaRPr kumimoji="0" lang="ja-JP" altLang="en-US" sz="1400" dirty="0">
                <a:latin typeface="+mj-lt"/>
                <a:ea typeface="MS UI Gothic" pitchFamily="50" charset="-128"/>
              </a:endParaRPr>
            </a:p>
          </p:txBody>
        </p:sp>
        <p:grpSp>
          <p:nvGrpSpPr>
            <p:cNvPr id="35" name="グループ化 34"/>
            <p:cNvGrpSpPr/>
            <p:nvPr/>
          </p:nvGrpSpPr>
          <p:grpSpPr>
            <a:xfrm>
              <a:off x="684213" y="2605025"/>
              <a:ext cx="7920235" cy="1482725"/>
              <a:chOff x="684213" y="2605025"/>
              <a:chExt cx="7920235" cy="1482725"/>
            </a:xfrm>
          </p:grpSpPr>
          <p:sp>
            <p:nvSpPr>
              <p:cNvPr id="36" name="角丸四角形 8"/>
              <p:cNvSpPr>
                <a:spLocks noChangeArrowheads="1"/>
              </p:cNvSpPr>
              <p:nvPr/>
            </p:nvSpPr>
            <p:spPr bwMode="auto">
              <a:xfrm>
                <a:off x="684213" y="2605025"/>
                <a:ext cx="3670300" cy="1474788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void </a:t>
                </a:r>
                <a:r>
                  <a:rPr kumimoji="0" lang="en-US" altLang="ja-JP" sz="1600" dirty="0" err="1">
                    <a:latin typeface="Times New Roman" pitchFamily="18" charset="0"/>
                    <a:ea typeface="MS UI Gothic" pitchFamily="50" charset="-128"/>
                  </a:rPr>
                  <a:t>printOwing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(double amount){</a:t>
                </a:r>
              </a:p>
              <a:p>
                <a:pPr algn="ctr"/>
                <a:r>
                  <a:rPr kumimoji="0" lang="en-US" altLang="ja-JP" sz="1600" dirty="0" err="1" smtClean="0">
                    <a:latin typeface="Times New Roman" pitchFamily="18" charset="0"/>
                    <a:ea typeface="MS UI Gothic" pitchFamily="50" charset="-128"/>
                  </a:rPr>
                  <a:t>printButton</a:t>
                </a:r>
                <a:r>
                  <a:rPr kumimoji="0" lang="en-US" altLang="ja-JP" sz="1600" dirty="0" smtClean="0">
                    <a:latin typeface="Times New Roman" pitchFamily="18" charset="0"/>
                    <a:ea typeface="MS UI Gothic" pitchFamily="50" charset="-128"/>
                  </a:rPr>
                  <a:t>();                </a:t>
                </a:r>
                <a:endParaRPr kumimoji="0" lang="en-US" altLang="ja-JP" sz="1600" dirty="0">
                  <a:latin typeface="Times New Roman" pitchFamily="18" charset="0"/>
                  <a:ea typeface="MS UI Gothic" pitchFamily="50" charset="-128"/>
                </a:endParaRPr>
              </a:p>
              <a:p>
                <a:pPr algn="ctr"/>
                <a:r>
                  <a:rPr kumimoji="0" lang="en-US" altLang="ja-JP" sz="1600" dirty="0">
                    <a:solidFill>
                      <a:srgbClr val="FF0000"/>
                    </a:solidFill>
                    <a:latin typeface="Times New Roman" pitchFamily="18" charset="0"/>
                    <a:ea typeface="MS UI Gothic" pitchFamily="50" charset="-128"/>
                  </a:rPr>
                  <a:t>  </a:t>
                </a:r>
                <a:r>
                  <a:rPr kumimoji="0" lang="en-US" altLang="ja-JP" sz="1600" dirty="0" err="1">
                    <a:latin typeface="Times New Roman" pitchFamily="18" charset="0"/>
                    <a:ea typeface="MS UI Gothic" pitchFamily="50" charset="-128"/>
                  </a:rPr>
                  <a:t>System.out.print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(_name);</a:t>
                </a:r>
              </a:p>
              <a:p>
                <a:pPr algn="ctr"/>
                <a:r>
                  <a:rPr kumimoji="0" lang="en-US" altLang="ja-JP" sz="1600" dirty="0">
                    <a:solidFill>
                      <a:srgbClr val="FF0000"/>
                    </a:solidFill>
                    <a:latin typeface="Times New Roman" pitchFamily="18" charset="0"/>
                    <a:ea typeface="MS UI Gothic" pitchFamily="50" charset="-128"/>
                  </a:rPr>
                  <a:t>        </a:t>
                </a:r>
                <a:r>
                  <a:rPr kumimoji="0" lang="en-US" altLang="ja-JP" sz="1600" dirty="0" err="1" smtClean="0">
                    <a:latin typeface="Times New Roman" pitchFamily="18" charset="0"/>
                    <a:ea typeface="MS UI Gothic" pitchFamily="50" charset="-128"/>
                  </a:rPr>
                  <a:t>System.out.print</a:t>
                </a:r>
                <a:r>
                  <a:rPr kumimoji="0" lang="en-US" altLang="ja-JP" sz="1600" dirty="0" smtClean="0">
                    <a:latin typeface="Times New Roman" pitchFamily="18" charset="0"/>
                    <a:ea typeface="MS UI Gothic" pitchFamily="50" charset="-128"/>
                  </a:rPr>
                  <a:t>(</a:t>
                </a:r>
                <a:r>
                  <a:rPr kumimoji="0" lang="en-US" altLang="ja-JP" sz="1600" dirty="0" err="1" smtClean="0">
                    <a:latin typeface="Times New Roman" pitchFamily="18" charset="0"/>
                    <a:ea typeface="MS UI Gothic" pitchFamily="50" charset="-128"/>
                  </a:rPr>
                  <a:t>amoujnt</a:t>
                </a:r>
                <a:r>
                  <a:rPr kumimoji="0" lang="en-US" altLang="ja-JP" sz="1600" dirty="0" smtClean="0">
                    <a:latin typeface="Times New Roman" pitchFamily="18" charset="0"/>
                    <a:ea typeface="MS UI Gothic" pitchFamily="50" charset="-128"/>
                  </a:rPr>
                  <a:t>);    </a:t>
                </a:r>
                <a:endParaRPr kumimoji="0" lang="en-US" altLang="ja-JP" sz="1600" dirty="0">
                  <a:latin typeface="Times New Roman" pitchFamily="18" charset="0"/>
                  <a:ea typeface="MS UI Gothic" pitchFamily="50" charset="-128"/>
                </a:endParaRPr>
              </a:p>
              <a:p>
                <a:pPr algn="ctr"/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}                                                         </a:t>
                </a:r>
              </a:p>
            </p:txBody>
          </p:sp>
          <p:sp>
            <p:nvSpPr>
              <p:cNvPr id="37" name="角丸四角形 9"/>
              <p:cNvSpPr>
                <a:spLocks noChangeArrowheads="1"/>
              </p:cNvSpPr>
              <p:nvPr/>
            </p:nvSpPr>
            <p:spPr bwMode="auto">
              <a:xfrm>
                <a:off x="4592638" y="2612963"/>
                <a:ext cx="4011810" cy="147478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kumimoji="0" lang="en-US" altLang="ja-JP" sz="1600" dirty="0">
                  <a:latin typeface="Times New Roman" pitchFamily="18" charset="0"/>
                  <a:ea typeface="MS UI Gothic" pitchFamily="50" charset="-128"/>
                </a:endParaRPr>
              </a:p>
              <a:p>
                <a:pPr algn="ctr"/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void </a:t>
                </a:r>
                <a:r>
                  <a:rPr kumimoji="0" lang="en-US" altLang="ja-JP" sz="1600" dirty="0" err="1">
                    <a:latin typeface="Times New Roman" pitchFamily="18" charset="0"/>
                    <a:ea typeface="MS UI Gothic" pitchFamily="50" charset="-128"/>
                  </a:rPr>
                  <a:t>printAssets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(double amount){</a:t>
                </a:r>
              </a:p>
              <a:p>
                <a:pPr algn="ctr"/>
                <a:r>
                  <a:rPr kumimoji="0" lang="en-US" altLang="ja-JP" sz="1600" dirty="0" err="1">
                    <a:latin typeface="Times New Roman" pitchFamily="18" charset="0"/>
                    <a:ea typeface="MS UI Gothic" pitchFamily="50" charset="-128"/>
                  </a:rPr>
                  <a:t>printBanner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();                </a:t>
                </a:r>
              </a:p>
              <a:p>
                <a:pPr algn="ctr"/>
                <a:r>
                  <a:rPr kumimoji="0" lang="en-US" altLang="ja-JP" sz="1600" dirty="0" err="1">
                    <a:latin typeface="Times New Roman" pitchFamily="18" charset="0"/>
                    <a:ea typeface="MS UI Gothic" pitchFamily="50" charset="-128"/>
                  </a:rPr>
                  <a:t>System.out.print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(_name);</a:t>
                </a:r>
              </a:p>
              <a:p>
                <a:pPr algn="ctr"/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     </a:t>
                </a:r>
                <a:r>
                  <a:rPr kumimoji="0" lang="en-US" altLang="ja-JP" sz="1600" dirty="0" err="1" smtClean="0">
                    <a:latin typeface="Times New Roman" pitchFamily="18" charset="0"/>
                    <a:ea typeface="MS UI Gothic" pitchFamily="50" charset="-128"/>
                  </a:rPr>
                  <a:t>System.out.print</a:t>
                </a:r>
                <a:r>
                  <a:rPr kumimoji="0" lang="en-US" altLang="ja-JP" sz="1600" dirty="0" smtClean="0">
                    <a:latin typeface="Times New Roman" pitchFamily="18" charset="0"/>
                    <a:ea typeface="MS UI Gothic" pitchFamily="50" charset="-128"/>
                  </a:rPr>
                  <a:t>(amount);    </a:t>
                </a:r>
                <a:endParaRPr kumimoji="0" lang="en-US" altLang="ja-JP" sz="1600" dirty="0">
                  <a:latin typeface="Times New Roman" pitchFamily="18" charset="0"/>
                  <a:ea typeface="MS UI Gothic" pitchFamily="50" charset="-128"/>
                </a:endParaRPr>
              </a:p>
              <a:p>
                <a:pPr algn="ctr"/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}                                                         </a:t>
                </a:r>
              </a:p>
              <a:p>
                <a:pPr algn="ctr"/>
                <a:endParaRPr kumimoji="0" lang="ja-JP" altLang="en-US" sz="1600" dirty="0">
                  <a:latin typeface="Times New Roman" pitchFamily="18" charset="0"/>
                  <a:ea typeface="MS UI Gothic" pitchFamily="50" charset="-128"/>
                </a:endParaRPr>
              </a:p>
            </p:txBody>
          </p:sp>
        </p:grpSp>
      </p:grpSp>
      <p:sp>
        <p:nvSpPr>
          <p:cNvPr id="9" name="下矢印 8"/>
          <p:cNvSpPr/>
          <p:nvPr/>
        </p:nvSpPr>
        <p:spPr bwMode="auto">
          <a:xfrm>
            <a:off x="4322527" y="4322226"/>
            <a:ext cx="646923" cy="472572"/>
          </a:xfrm>
          <a:prstGeom prst="downArrow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</a:pPr>
            <a:endParaRPr kumimoji="1" lang="ja-JP" altLang="en-US" sz="2000" kern="0" dirty="0" smtClean="0"/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9F10F0-9BCD-4832-8B96-5A6A58682881}" type="slidenum">
              <a:rPr lang="ja-JP" altLang="en-US" smtClean="0"/>
              <a:pPr>
                <a:defRPr/>
              </a:pPr>
              <a:t>4</a:t>
            </a:fld>
            <a:endParaRPr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609936" y="4850577"/>
            <a:ext cx="8122204" cy="1185554"/>
            <a:chOff x="195263" y="4437112"/>
            <a:chExt cx="8697912" cy="1295351"/>
          </a:xfrm>
        </p:grpSpPr>
        <p:sp>
          <p:nvSpPr>
            <p:cNvPr id="14337" name="正方形/長方形 7"/>
            <p:cNvSpPr>
              <a:spLocks noChangeArrowheads="1"/>
            </p:cNvSpPr>
            <p:nvPr/>
          </p:nvSpPr>
          <p:spPr bwMode="auto">
            <a:xfrm>
              <a:off x="195263" y="4437112"/>
              <a:ext cx="8697912" cy="1295351"/>
            </a:xfrm>
            <a:prstGeom prst="rect">
              <a:avLst/>
            </a:prstGeom>
            <a:solidFill>
              <a:srgbClr val="FCEFD4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kumimoji="0" lang="ja-JP" altLang="en-US" b="1">
                <a:latin typeface="Times New Roman" pitchFamily="18" charset="0"/>
                <a:ea typeface="MS UI Gothic" pitchFamily="50" charset="-128"/>
              </a:endParaRPr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684213" y="4552951"/>
              <a:ext cx="7920235" cy="1066800"/>
              <a:chOff x="684213" y="4552951"/>
              <a:chExt cx="7920235" cy="1066800"/>
            </a:xfrm>
          </p:grpSpPr>
          <p:sp>
            <p:nvSpPr>
              <p:cNvPr id="14342" name="角丸四角形 16"/>
              <p:cNvSpPr>
                <a:spLocks noChangeArrowheads="1"/>
              </p:cNvSpPr>
              <p:nvPr/>
            </p:nvSpPr>
            <p:spPr bwMode="auto">
              <a:xfrm>
                <a:off x="684213" y="4552951"/>
                <a:ext cx="3600450" cy="10366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void </a:t>
                </a:r>
                <a:r>
                  <a:rPr kumimoji="0" lang="en-US" altLang="ja-JP" sz="1600" dirty="0" err="1">
                    <a:latin typeface="Times New Roman" pitchFamily="18" charset="0"/>
                    <a:ea typeface="MS UI Gothic" pitchFamily="50" charset="-128"/>
                  </a:rPr>
                  <a:t>printOwing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(double amount){</a:t>
                </a:r>
              </a:p>
              <a:p>
                <a:pPr algn="ctr"/>
                <a:r>
                  <a:rPr kumimoji="0" lang="en-US" altLang="ja-JP" sz="1600" dirty="0" err="1" smtClean="0">
                    <a:latin typeface="Times New Roman" pitchFamily="18" charset="0"/>
                    <a:ea typeface="MS UI Gothic" pitchFamily="50" charset="-128"/>
                  </a:rPr>
                  <a:t>printButton</a:t>
                </a:r>
                <a:r>
                  <a:rPr kumimoji="0" lang="en-US" altLang="ja-JP" sz="1600" dirty="0" smtClean="0">
                    <a:latin typeface="Times New Roman" pitchFamily="18" charset="0"/>
                    <a:ea typeface="MS UI Gothic" pitchFamily="50" charset="-128"/>
                  </a:rPr>
                  <a:t>();                </a:t>
                </a:r>
                <a:endParaRPr kumimoji="0" lang="en-US" altLang="ja-JP" sz="1600" dirty="0">
                  <a:latin typeface="Times New Roman" pitchFamily="18" charset="0"/>
                  <a:ea typeface="MS UI Gothic" pitchFamily="50" charset="-128"/>
                </a:endParaRPr>
              </a:p>
              <a:p>
                <a:pPr algn="ctr"/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             </a:t>
                </a:r>
                <a:r>
                  <a:rPr kumimoji="0" lang="en-US" altLang="ja-JP" sz="1600" dirty="0" err="1">
                    <a:latin typeface="Times New Roman" pitchFamily="18" charset="0"/>
                    <a:ea typeface="MS UI Gothic" pitchFamily="50" charset="-128"/>
                  </a:rPr>
                  <a:t>printDetail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(amount);                  </a:t>
                </a:r>
              </a:p>
              <a:p>
                <a:pPr algn="ctr"/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}                                                         </a:t>
                </a:r>
              </a:p>
            </p:txBody>
          </p:sp>
          <p:sp>
            <p:nvSpPr>
              <p:cNvPr id="14343" name="角丸四角形 17"/>
              <p:cNvSpPr>
                <a:spLocks noChangeArrowheads="1"/>
              </p:cNvSpPr>
              <p:nvPr/>
            </p:nvSpPr>
            <p:spPr bwMode="auto">
              <a:xfrm>
                <a:off x="4716463" y="4552951"/>
                <a:ext cx="3887985" cy="1066800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void </a:t>
                </a:r>
                <a:r>
                  <a:rPr kumimoji="0" lang="en-US" altLang="ja-JP" sz="1600" dirty="0" err="1">
                    <a:latin typeface="Times New Roman" pitchFamily="18" charset="0"/>
                    <a:ea typeface="MS UI Gothic" pitchFamily="50" charset="-128"/>
                  </a:rPr>
                  <a:t>printAssets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(double amount){</a:t>
                </a:r>
              </a:p>
              <a:p>
                <a:pPr algn="ctr"/>
                <a:r>
                  <a:rPr kumimoji="0" lang="en-US" altLang="ja-JP" sz="1600" dirty="0" err="1">
                    <a:latin typeface="Times New Roman" pitchFamily="18" charset="0"/>
                    <a:ea typeface="MS UI Gothic" pitchFamily="50" charset="-128"/>
                  </a:rPr>
                  <a:t>printBanner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();                </a:t>
                </a:r>
              </a:p>
              <a:p>
                <a:pPr algn="ctr"/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             </a:t>
                </a:r>
                <a:r>
                  <a:rPr kumimoji="0" lang="en-US" altLang="ja-JP" sz="1600" dirty="0" err="1">
                    <a:latin typeface="Times New Roman" pitchFamily="18" charset="0"/>
                    <a:ea typeface="MS UI Gothic" pitchFamily="50" charset="-128"/>
                  </a:rPr>
                  <a:t>printDetail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(amount);                  </a:t>
                </a:r>
              </a:p>
              <a:p>
                <a:pPr algn="ctr"/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}                                                         </a:t>
                </a:r>
              </a:p>
            </p:txBody>
          </p:sp>
        </p:grpSp>
      </p:grpSp>
      <p:sp>
        <p:nvSpPr>
          <p:cNvPr id="20" name="角丸四角形 19"/>
          <p:cNvSpPr/>
          <p:nvPr/>
        </p:nvSpPr>
        <p:spPr bwMode="auto">
          <a:xfrm>
            <a:off x="2931322" y="5706652"/>
            <a:ext cx="3429334" cy="922661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1600" dirty="0">
                <a:latin typeface="Times New Roman" pitchFamily="18" charset="0"/>
                <a:ea typeface="ＭＳ Ｐゴシック" pitchFamily="50" charset="-128"/>
              </a:rPr>
              <a:t>void </a:t>
            </a:r>
            <a:r>
              <a:rPr kumimoji="0" lang="en-US" altLang="ja-JP" sz="1600" dirty="0" err="1">
                <a:latin typeface="Times New Roman" pitchFamily="18" charset="0"/>
                <a:ea typeface="ＭＳ Ｐゴシック" pitchFamily="50" charset="-128"/>
              </a:rPr>
              <a:t>printDetail</a:t>
            </a:r>
            <a:r>
              <a:rPr kumimoji="0" lang="en-US" altLang="ja-JP" sz="1600" dirty="0">
                <a:latin typeface="Times New Roman" pitchFamily="18" charset="0"/>
                <a:ea typeface="ＭＳ Ｐゴシック" pitchFamily="50" charset="-128"/>
              </a:rPr>
              <a:t>(double amount){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1600" dirty="0" err="1">
                <a:latin typeface="Times New Roman" pitchFamily="18" charset="0"/>
                <a:ea typeface="ＭＳ Ｐゴシック" pitchFamily="50" charset="-128"/>
              </a:rPr>
              <a:t>System.out.print</a:t>
            </a:r>
            <a:r>
              <a:rPr kumimoji="0" lang="en-US" altLang="ja-JP" sz="1600" dirty="0">
                <a:latin typeface="Times New Roman" pitchFamily="18" charset="0"/>
                <a:ea typeface="ＭＳ Ｐゴシック" pitchFamily="50" charset="-128"/>
              </a:rPr>
              <a:t>(name);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50" charset="-128"/>
              </a:rPr>
              <a:t>        </a:t>
            </a:r>
            <a:r>
              <a:rPr kumimoji="0" lang="en-US" altLang="ja-JP" sz="1600" dirty="0" err="1" smtClean="0">
                <a:latin typeface="Times New Roman" pitchFamily="18" charset="0"/>
                <a:ea typeface="ＭＳ Ｐゴシック" pitchFamily="50" charset="-128"/>
              </a:rPr>
              <a:t>System.out.print</a:t>
            </a:r>
            <a:r>
              <a:rPr kumimoji="0" lang="en-US" altLang="ja-JP" sz="1600" dirty="0" smtClean="0">
                <a:latin typeface="Times New Roman" pitchFamily="18" charset="0"/>
                <a:ea typeface="ＭＳ Ｐゴシック" pitchFamily="50" charset="-128"/>
              </a:rPr>
              <a:t>(amount</a:t>
            </a:r>
            <a:r>
              <a:rPr kumimoji="0" lang="en-US" altLang="ja-JP" sz="1600" dirty="0">
                <a:latin typeface="Times New Roman" pitchFamily="18" charset="0"/>
                <a:ea typeface="ＭＳ Ｐゴシック" pitchFamily="50" charset="-128"/>
              </a:rPr>
              <a:t>);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1600" dirty="0">
                <a:latin typeface="Times New Roman" pitchFamily="18" charset="0"/>
                <a:ea typeface="ＭＳ Ｐゴシック" pitchFamily="50" charset="-128"/>
              </a:rPr>
              <a:t>}                                                         </a:t>
            </a:r>
          </a:p>
        </p:txBody>
      </p:sp>
      <p:grpSp>
        <p:nvGrpSpPr>
          <p:cNvPr id="4" name="グループ化 3"/>
          <p:cNvGrpSpPr/>
          <p:nvPr/>
        </p:nvGrpSpPr>
        <p:grpSpPr>
          <a:xfrm>
            <a:off x="595111" y="2609144"/>
            <a:ext cx="8137028" cy="1660234"/>
            <a:chOff x="179387" y="2492896"/>
            <a:chExt cx="8713787" cy="1813992"/>
          </a:xfrm>
        </p:grpSpPr>
        <p:sp>
          <p:nvSpPr>
            <p:cNvPr id="14339" name="正方形/長方形 6"/>
            <p:cNvSpPr>
              <a:spLocks noChangeArrowheads="1"/>
            </p:cNvSpPr>
            <p:nvPr/>
          </p:nvSpPr>
          <p:spPr bwMode="auto">
            <a:xfrm>
              <a:off x="179387" y="2492896"/>
              <a:ext cx="8713787" cy="1813992"/>
            </a:xfrm>
            <a:prstGeom prst="rect">
              <a:avLst/>
            </a:prstGeom>
            <a:solidFill>
              <a:srgbClr val="FCEFD4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en-US" altLang="ja-JP" dirty="0">
                <a:latin typeface="Times New Roman" pitchFamily="18" charset="0"/>
                <a:ea typeface="MS UI Gothic" pitchFamily="50" charset="-128"/>
              </a:endParaRPr>
            </a:p>
            <a:p>
              <a:endParaRPr kumimoji="0" lang="en-US" altLang="ja-JP" dirty="0">
                <a:latin typeface="Times New Roman" pitchFamily="18" charset="0"/>
                <a:ea typeface="MS UI Gothic" pitchFamily="50" charset="-128"/>
              </a:endParaRPr>
            </a:p>
            <a:p>
              <a:endParaRPr kumimoji="0" lang="en-US" altLang="ja-JP" dirty="0">
                <a:latin typeface="Times New Roman" pitchFamily="18" charset="0"/>
                <a:ea typeface="MS UI Gothic" pitchFamily="50" charset="-128"/>
              </a:endParaRPr>
            </a:p>
            <a:p>
              <a:endParaRPr kumimoji="0" lang="en-US" altLang="ja-JP" dirty="0">
                <a:latin typeface="Times New Roman" pitchFamily="18" charset="0"/>
                <a:ea typeface="MS UI Gothic" pitchFamily="50" charset="-128"/>
              </a:endParaRPr>
            </a:p>
            <a:p>
              <a:endParaRPr kumimoji="0" lang="en-US" altLang="ja-JP" dirty="0">
                <a:latin typeface="Times New Roman" pitchFamily="18" charset="0"/>
                <a:ea typeface="MS UI Gothic" pitchFamily="50" charset="-128"/>
              </a:endParaRPr>
            </a:p>
            <a:p>
              <a:r>
                <a:rPr kumimoji="0" lang="en-US" altLang="ja-JP" sz="1400" dirty="0" smtClean="0">
                  <a:latin typeface="+mj-lt"/>
                  <a:ea typeface="MS UI Gothic" pitchFamily="50" charset="-128"/>
                </a:rPr>
                <a:t>Clone </a:t>
              </a:r>
              <a:r>
                <a:rPr kumimoji="0" lang="en-US" altLang="ja-JP" sz="1400" dirty="0">
                  <a:latin typeface="+mj-lt"/>
                  <a:ea typeface="MS UI Gothic" pitchFamily="50" charset="-128"/>
                </a:rPr>
                <a:t>Pair</a:t>
              </a:r>
              <a:endParaRPr kumimoji="0" lang="ja-JP" altLang="en-US" sz="1400" dirty="0">
                <a:latin typeface="+mj-lt"/>
                <a:ea typeface="MS UI Gothic" pitchFamily="50" charset="-128"/>
              </a:endParaRPr>
            </a:p>
          </p:txBody>
        </p:sp>
        <p:grpSp>
          <p:nvGrpSpPr>
            <p:cNvPr id="2" name="グループ化 1"/>
            <p:cNvGrpSpPr/>
            <p:nvPr/>
          </p:nvGrpSpPr>
          <p:grpSpPr>
            <a:xfrm>
              <a:off x="684213" y="2605025"/>
              <a:ext cx="7920235" cy="1482725"/>
              <a:chOff x="684213" y="2605025"/>
              <a:chExt cx="7920235" cy="1482725"/>
            </a:xfrm>
          </p:grpSpPr>
          <p:sp>
            <p:nvSpPr>
              <p:cNvPr id="14340" name="角丸四角形 8"/>
              <p:cNvSpPr>
                <a:spLocks noChangeArrowheads="1"/>
              </p:cNvSpPr>
              <p:nvPr/>
            </p:nvSpPr>
            <p:spPr bwMode="auto">
              <a:xfrm>
                <a:off x="684213" y="2605025"/>
                <a:ext cx="3670300" cy="1474788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void </a:t>
                </a:r>
                <a:r>
                  <a:rPr kumimoji="0" lang="en-US" altLang="ja-JP" sz="1600" dirty="0" err="1">
                    <a:latin typeface="Times New Roman" pitchFamily="18" charset="0"/>
                    <a:ea typeface="MS UI Gothic" pitchFamily="50" charset="-128"/>
                  </a:rPr>
                  <a:t>printOwing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(double amount){</a:t>
                </a:r>
              </a:p>
              <a:p>
                <a:pPr algn="ctr"/>
                <a:r>
                  <a:rPr kumimoji="0" lang="en-US" altLang="ja-JP" sz="1600" dirty="0" err="1" smtClean="0">
                    <a:latin typeface="Times New Roman" pitchFamily="18" charset="0"/>
                    <a:ea typeface="MS UI Gothic" pitchFamily="50" charset="-128"/>
                  </a:rPr>
                  <a:t>printButton</a:t>
                </a:r>
                <a:r>
                  <a:rPr kumimoji="0" lang="en-US" altLang="ja-JP" sz="1600" dirty="0" smtClean="0">
                    <a:latin typeface="Times New Roman" pitchFamily="18" charset="0"/>
                    <a:ea typeface="MS UI Gothic" pitchFamily="50" charset="-128"/>
                  </a:rPr>
                  <a:t>();                </a:t>
                </a:r>
                <a:endParaRPr kumimoji="0" lang="en-US" altLang="ja-JP" sz="1600" dirty="0">
                  <a:latin typeface="Times New Roman" pitchFamily="18" charset="0"/>
                  <a:ea typeface="MS UI Gothic" pitchFamily="50" charset="-128"/>
                </a:endParaRPr>
              </a:p>
              <a:p>
                <a:pPr algn="ctr"/>
                <a:r>
                  <a:rPr kumimoji="0" lang="en-US" altLang="ja-JP" sz="1600" dirty="0">
                    <a:solidFill>
                      <a:srgbClr val="FF0000"/>
                    </a:solidFill>
                    <a:latin typeface="Times New Roman" pitchFamily="18" charset="0"/>
                    <a:ea typeface="MS UI Gothic" pitchFamily="50" charset="-128"/>
                  </a:rPr>
                  <a:t>  </a:t>
                </a:r>
                <a:r>
                  <a:rPr kumimoji="0" lang="en-US" altLang="ja-JP" sz="1600" dirty="0" err="1">
                    <a:latin typeface="Times New Roman" pitchFamily="18" charset="0"/>
                    <a:ea typeface="MS UI Gothic" pitchFamily="50" charset="-128"/>
                  </a:rPr>
                  <a:t>System.out.print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(_name);</a:t>
                </a:r>
              </a:p>
              <a:p>
                <a:pPr algn="ctr"/>
                <a:r>
                  <a:rPr kumimoji="0" lang="en-US" altLang="ja-JP" sz="1600" dirty="0">
                    <a:solidFill>
                      <a:srgbClr val="FF0000"/>
                    </a:solidFill>
                    <a:latin typeface="Times New Roman" pitchFamily="18" charset="0"/>
                    <a:ea typeface="MS UI Gothic" pitchFamily="50" charset="-128"/>
                  </a:rPr>
                  <a:t>        </a:t>
                </a:r>
                <a:r>
                  <a:rPr kumimoji="0" lang="en-US" altLang="ja-JP" sz="1600" dirty="0" err="1" smtClean="0">
                    <a:latin typeface="Times New Roman" pitchFamily="18" charset="0"/>
                    <a:ea typeface="MS UI Gothic" pitchFamily="50" charset="-128"/>
                  </a:rPr>
                  <a:t>System.out.print</a:t>
                </a:r>
                <a:r>
                  <a:rPr kumimoji="0" lang="en-US" altLang="ja-JP" sz="1600" dirty="0" smtClean="0">
                    <a:latin typeface="Times New Roman" pitchFamily="18" charset="0"/>
                    <a:ea typeface="MS UI Gothic" pitchFamily="50" charset="-128"/>
                  </a:rPr>
                  <a:t>(</a:t>
                </a:r>
                <a:r>
                  <a:rPr kumimoji="0" lang="en-US" altLang="ja-JP" sz="1600" dirty="0" smtClean="0">
                    <a:solidFill>
                      <a:srgbClr val="FF0000"/>
                    </a:solidFill>
                    <a:latin typeface="Times New Roman" pitchFamily="18" charset="0"/>
                    <a:ea typeface="MS UI Gothic" pitchFamily="50" charset="-128"/>
                  </a:rPr>
                  <a:t>amount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);    </a:t>
                </a:r>
              </a:p>
              <a:p>
                <a:pPr algn="ctr"/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}                                                         </a:t>
                </a:r>
              </a:p>
            </p:txBody>
          </p:sp>
          <p:sp>
            <p:nvSpPr>
              <p:cNvPr id="14341" name="角丸四角形 9"/>
              <p:cNvSpPr>
                <a:spLocks noChangeArrowheads="1"/>
              </p:cNvSpPr>
              <p:nvPr/>
            </p:nvSpPr>
            <p:spPr bwMode="auto">
              <a:xfrm>
                <a:off x="4592638" y="2612963"/>
                <a:ext cx="4011810" cy="147478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kumimoji="0" lang="en-US" altLang="ja-JP" sz="1600" dirty="0">
                  <a:latin typeface="Times New Roman" pitchFamily="18" charset="0"/>
                  <a:ea typeface="MS UI Gothic" pitchFamily="50" charset="-128"/>
                </a:endParaRPr>
              </a:p>
              <a:p>
                <a:pPr algn="ctr"/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void </a:t>
                </a:r>
                <a:r>
                  <a:rPr kumimoji="0" lang="en-US" altLang="ja-JP" sz="1600" dirty="0" err="1">
                    <a:latin typeface="Times New Roman" pitchFamily="18" charset="0"/>
                    <a:ea typeface="MS UI Gothic" pitchFamily="50" charset="-128"/>
                  </a:rPr>
                  <a:t>printAssets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(double amount){</a:t>
                </a:r>
              </a:p>
              <a:p>
                <a:pPr algn="ctr"/>
                <a:r>
                  <a:rPr kumimoji="0" lang="en-US" altLang="ja-JP" sz="1600" dirty="0" err="1">
                    <a:latin typeface="Times New Roman" pitchFamily="18" charset="0"/>
                    <a:ea typeface="MS UI Gothic" pitchFamily="50" charset="-128"/>
                  </a:rPr>
                  <a:t>printBanner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();                </a:t>
                </a:r>
              </a:p>
              <a:p>
                <a:pPr algn="ctr"/>
                <a:r>
                  <a:rPr kumimoji="0" lang="en-US" altLang="ja-JP" sz="1600" dirty="0" err="1">
                    <a:latin typeface="Times New Roman" pitchFamily="18" charset="0"/>
                    <a:ea typeface="MS UI Gothic" pitchFamily="50" charset="-128"/>
                  </a:rPr>
                  <a:t>System.out.print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(_name);</a:t>
                </a:r>
              </a:p>
              <a:p>
                <a:pPr algn="ctr"/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               </a:t>
                </a:r>
                <a:r>
                  <a:rPr kumimoji="0" lang="en-US" altLang="ja-JP" sz="1600" dirty="0" err="1" smtClean="0">
                    <a:latin typeface="Times New Roman" pitchFamily="18" charset="0"/>
                    <a:ea typeface="MS UI Gothic" pitchFamily="50" charset="-128"/>
                  </a:rPr>
                  <a:t>System.out.print</a:t>
                </a:r>
                <a:r>
                  <a:rPr kumimoji="0" lang="en-US" altLang="ja-JP" sz="1600" dirty="0" smtClean="0">
                    <a:latin typeface="Times New Roman" pitchFamily="18" charset="0"/>
                    <a:ea typeface="MS UI Gothic" pitchFamily="50" charset="-128"/>
                  </a:rPr>
                  <a:t>(</a:t>
                </a:r>
                <a:r>
                  <a:rPr kumimoji="0" lang="en-US" altLang="ja-JP" sz="1600" dirty="0" smtClean="0">
                    <a:solidFill>
                      <a:srgbClr val="FF0000"/>
                    </a:solidFill>
                    <a:latin typeface="Times New Roman" pitchFamily="18" charset="0"/>
                    <a:ea typeface="MS UI Gothic" pitchFamily="50" charset="-128"/>
                  </a:rPr>
                  <a:t>amount+100</a:t>
                </a:r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);    </a:t>
                </a:r>
              </a:p>
              <a:p>
                <a:pPr algn="ctr"/>
                <a:r>
                  <a:rPr kumimoji="0" lang="en-US" altLang="ja-JP" sz="1600" dirty="0">
                    <a:latin typeface="Times New Roman" pitchFamily="18" charset="0"/>
                    <a:ea typeface="MS UI Gothic" pitchFamily="50" charset="-128"/>
                  </a:rPr>
                  <a:t>}                                                         </a:t>
                </a:r>
              </a:p>
              <a:p>
                <a:pPr algn="ctr"/>
                <a:endParaRPr kumimoji="0" lang="ja-JP" altLang="en-US" sz="1600" dirty="0">
                  <a:latin typeface="Times New Roman" pitchFamily="18" charset="0"/>
                  <a:ea typeface="MS UI Gothic" pitchFamily="50" charset="-128"/>
                </a:endParaRPr>
              </a:p>
            </p:txBody>
          </p:sp>
        </p:grpSp>
      </p:grpSp>
      <p:sp>
        <p:nvSpPr>
          <p:cNvPr id="26" name="左右矢印 25"/>
          <p:cNvSpPr/>
          <p:nvPr/>
        </p:nvSpPr>
        <p:spPr bwMode="auto">
          <a:xfrm>
            <a:off x="3913062" y="3372366"/>
            <a:ext cx="1606380" cy="594275"/>
          </a:xfrm>
          <a:prstGeom prst="leftRight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80000"/>
              <a:defRPr/>
            </a:pPr>
            <a:r>
              <a:rPr lang="en-US" altLang="ja-JP" sz="2000" b="1" kern="0" dirty="0">
                <a:latin typeface="+mn-lt"/>
                <a:ea typeface="+mn-ea"/>
              </a:rPr>
              <a:t>difference</a:t>
            </a:r>
            <a:endParaRPr lang="ja-JP" altLang="en-US" sz="2000" b="1" kern="0" dirty="0">
              <a:latin typeface="+mn-lt"/>
              <a:ea typeface="+mn-ea"/>
            </a:endParaRPr>
          </a:p>
        </p:txBody>
      </p:sp>
      <p:sp>
        <p:nvSpPr>
          <p:cNvPr id="28" name="下矢印 27"/>
          <p:cNvSpPr/>
          <p:nvPr/>
        </p:nvSpPr>
        <p:spPr bwMode="auto">
          <a:xfrm>
            <a:off x="2931322" y="4097421"/>
            <a:ext cx="3464607" cy="922182"/>
          </a:xfrm>
          <a:prstGeom prst="downArrow">
            <a:avLst>
              <a:gd name="adj1" fmla="val 80560"/>
              <a:gd name="adj2" fmla="val 50000"/>
            </a:avLst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lang="en-US" altLang="ja-JP" b="1" dirty="0" smtClean="0">
                <a:ea typeface="MS UI Gothic" pitchFamily="50" charset="-128"/>
                <a:cs typeface="Arial" charset="0"/>
              </a:rPr>
              <a:t>according </a:t>
            </a:r>
            <a:r>
              <a:rPr lang="en-US" altLang="ja-JP" b="1" dirty="0">
                <a:ea typeface="MS UI Gothic" pitchFamily="50" charset="-128"/>
                <a:cs typeface="Arial" charset="0"/>
              </a:rPr>
              <a:t>to process </a:t>
            </a:r>
          </a:p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lang="en-US" altLang="ja-JP" b="1" dirty="0">
                <a:ea typeface="MS UI Gothic" pitchFamily="50" charset="-128"/>
                <a:cs typeface="Arial" charset="0"/>
              </a:rPr>
              <a:t>in the proposed pattern</a:t>
            </a:r>
          </a:p>
        </p:txBody>
      </p:sp>
      <p:sp>
        <p:nvSpPr>
          <p:cNvPr id="3" name="乗算記号 2"/>
          <p:cNvSpPr/>
          <p:nvPr/>
        </p:nvSpPr>
        <p:spPr bwMode="auto">
          <a:xfrm>
            <a:off x="3889905" y="3917984"/>
            <a:ext cx="1512168" cy="1141450"/>
          </a:xfrm>
          <a:prstGeom prst="mathMultiply">
            <a:avLst/>
          </a:prstGeom>
          <a:solidFill>
            <a:srgbClr val="FF0000">
              <a:alpha val="56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</a:pPr>
            <a:endParaRPr kumimoji="1" lang="ja-JP" altLang="en-US" sz="2000" kern="0" dirty="0" smtClean="0"/>
          </a:p>
        </p:txBody>
      </p:sp>
      <p:sp>
        <p:nvSpPr>
          <p:cNvPr id="29" name="タイトル 1"/>
          <p:cNvSpPr txBox="1">
            <a:spLocks/>
          </p:cNvSpPr>
          <p:nvPr/>
        </p:nvSpPr>
        <p:spPr bwMode="auto">
          <a:xfrm>
            <a:off x="0" y="0"/>
            <a:ext cx="9144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MS UI Gothic" pitchFamily="50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MS UI Gothic" pitchFamily="50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MS UI Gothic" pitchFamily="50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MS UI Gothic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MS UI Gothic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MS UI Gothic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MS UI Gothic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MS UI Gothic" pitchFamily="50" charset="-128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altLang="ja-JP" dirty="0" err="1" smtClean="0"/>
              <a:t>Probrem</a:t>
            </a:r>
            <a:r>
              <a:rPr lang="en-US" altLang="ja-JP" dirty="0" smtClean="0"/>
              <a:t>(1/2)</a:t>
            </a:r>
            <a:endParaRPr lang="ja-JP" altLang="en-US" dirty="0"/>
          </a:p>
        </p:txBody>
      </p:sp>
      <p:sp>
        <p:nvSpPr>
          <p:cNvPr id="25" name="円形吹き出し 24"/>
          <p:cNvSpPr/>
          <p:nvPr/>
        </p:nvSpPr>
        <p:spPr bwMode="auto">
          <a:xfrm>
            <a:off x="4889827" y="1050352"/>
            <a:ext cx="4140200" cy="576263"/>
          </a:xfrm>
          <a:prstGeom prst="wedgeEllipseCallout">
            <a:avLst>
              <a:gd name="adj1" fmla="val -14865"/>
              <a:gd name="adj2" fmla="val 13460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80000"/>
              <a:defRPr/>
            </a:pPr>
            <a:r>
              <a:rPr lang="en-US" altLang="ja-JP" sz="2000" b="1" kern="0" dirty="0">
                <a:latin typeface="Arial" pitchFamily="34" charset="0"/>
                <a:ea typeface="+mn-ea"/>
                <a:cs typeface="Arial" pitchFamily="34" charset="0"/>
              </a:rPr>
              <a:t>uncategorized characteristics  </a:t>
            </a:r>
          </a:p>
        </p:txBody>
      </p:sp>
      <p:sp>
        <p:nvSpPr>
          <p:cNvPr id="21" name="曲折矢印 20"/>
          <p:cNvSpPr/>
          <p:nvPr/>
        </p:nvSpPr>
        <p:spPr bwMode="auto">
          <a:xfrm rot="10800000">
            <a:off x="6395929" y="5905367"/>
            <a:ext cx="585504" cy="527416"/>
          </a:xfrm>
          <a:prstGeom prst="bent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b="1" dirty="0"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2" name="曲折矢印 21"/>
          <p:cNvSpPr/>
          <p:nvPr/>
        </p:nvSpPr>
        <p:spPr bwMode="auto">
          <a:xfrm flipV="1">
            <a:off x="2430992" y="5905368"/>
            <a:ext cx="515421" cy="527416"/>
          </a:xfrm>
          <a:prstGeom prst="bent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b="1" dirty="0"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 bwMode="auto">
          <a:xfrm>
            <a:off x="2938096" y="5707337"/>
            <a:ext cx="3457832" cy="938349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1600" dirty="0">
                <a:latin typeface="Times New Roman" pitchFamily="18" charset="0"/>
                <a:ea typeface="ＭＳ Ｐゴシック" pitchFamily="50" charset="-128"/>
              </a:rPr>
              <a:t>void </a:t>
            </a:r>
            <a:r>
              <a:rPr kumimoji="0" lang="en-US" altLang="ja-JP" sz="1600" dirty="0" err="1">
                <a:latin typeface="Times New Roman" pitchFamily="18" charset="0"/>
                <a:ea typeface="ＭＳ Ｐゴシック" pitchFamily="50" charset="-128"/>
              </a:rPr>
              <a:t>printDetail</a:t>
            </a:r>
            <a:r>
              <a:rPr kumimoji="0" lang="en-US" altLang="ja-JP" sz="1600" dirty="0">
                <a:latin typeface="Times New Roman" pitchFamily="18" charset="0"/>
                <a:ea typeface="ＭＳ Ｐゴシック" pitchFamily="50" charset="-128"/>
              </a:rPr>
              <a:t>(double amount){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1600" dirty="0" err="1">
                <a:latin typeface="Times New Roman" pitchFamily="18" charset="0"/>
                <a:ea typeface="ＭＳ Ｐゴシック" pitchFamily="50" charset="-128"/>
              </a:rPr>
              <a:t>System.out.print</a:t>
            </a:r>
            <a:r>
              <a:rPr kumimoji="0" lang="en-US" altLang="ja-JP" sz="1600" dirty="0">
                <a:latin typeface="Times New Roman" pitchFamily="18" charset="0"/>
                <a:ea typeface="ＭＳ Ｐゴシック" pitchFamily="50" charset="-128"/>
              </a:rPr>
              <a:t>(name);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50" charset="-128"/>
              </a:rPr>
              <a:t>        </a:t>
            </a:r>
            <a:r>
              <a:rPr kumimoji="0" lang="en-US" altLang="ja-JP" sz="1600" strike="sngStrike" dirty="0" err="1" smtClean="0">
                <a:solidFill>
                  <a:srgbClr val="FF0000"/>
                </a:solidFill>
                <a:latin typeface="Times New Roman" pitchFamily="18" charset="0"/>
                <a:ea typeface="ＭＳ Ｐゴシック" pitchFamily="50" charset="-128"/>
              </a:rPr>
              <a:t>System.out.print</a:t>
            </a:r>
            <a:r>
              <a:rPr kumimoji="0" lang="en-US" altLang="ja-JP" sz="1600" strike="sngStrike" dirty="0" smtClean="0">
                <a:solidFill>
                  <a:srgbClr val="FF0000"/>
                </a:solidFill>
                <a:latin typeface="Times New Roman" pitchFamily="18" charset="0"/>
                <a:ea typeface="ＭＳ Ｐゴシック" pitchFamily="50" charset="-128"/>
              </a:rPr>
              <a:t>(amount</a:t>
            </a:r>
            <a:r>
              <a:rPr kumimoji="0" lang="en-US" altLang="ja-JP" sz="1600" strike="sngStrike" dirty="0">
                <a:solidFill>
                  <a:srgbClr val="FF0000"/>
                </a:solidFill>
                <a:latin typeface="Times New Roman" pitchFamily="18" charset="0"/>
                <a:ea typeface="ＭＳ Ｐゴシック" pitchFamily="50" charset="-128"/>
              </a:rPr>
              <a:t>);</a:t>
            </a:r>
            <a:r>
              <a:rPr kumimoji="0" lang="en-US" altLang="ja-JP" sz="1600" dirty="0">
                <a:latin typeface="Times New Roman" pitchFamily="18" charset="0"/>
                <a:ea typeface="ＭＳ Ｐゴシック" pitchFamily="50" charset="-128"/>
              </a:rPr>
              <a:t>    </a:t>
            </a:r>
            <a:endParaRPr kumimoji="0" lang="en-US" altLang="ja-JP" sz="1600" strike="sngStrike" dirty="0">
              <a:latin typeface="Times New Roman" pitchFamily="18" charset="0"/>
              <a:ea typeface="ＭＳ Ｐゴシック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1600" dirty="0">
                <a:latin typeface="Times New Roman" pitchFamily="18" charset="0"/>
                <a:ea typeface="ＭＳ Ｐゴシック" pitchFamily="50" charset="-128"/>
              </a:rPr>
              <a:t>}                                                         </a:t>
            </a:r>
          </a:p>
        </p:txBody>
      </p:sp>
      <p:sp>
        <p:nvSpPr>
          <p:cNvPr id="24" name="四角形吹き出し 23"/>
          <p:cNvSpPr/>
          <p:nvPr/>
        </p:nvSpPr>
        <p:spPr bwMode="auto">
          <a:xfrm>
            <a:off x="1909685" y="6427582"/>
            <a:ext cx="6984776" cy="403462"/>
          </a:xfrm>
          <a:prstGeom prst="wedgeRectCallout">
            <a:avLst>
              <a:gd name="adj1" fmla="val -16"/>
              <a:gd name="adj2" fmla="val -39821"/>
            </a:avLst>
          </a:prstGeom>
          <a:solidFill>
            <a:schemeClr val="bg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80000"/>
              <a:defRPr/>
            </a:pPr>
            <a:r>
              <a:rPr lang="en-US" altLang="ja-JP" sz="2300" b="1" kern="0" dirty="0">
                <a:latin typeface="+mn-lt"/>
                <a:ea typeface="+mn-ea"/>
              </a:rPr>
              <a:t>N</a:t>
            </a:r>
            <a:r>
              <a:rPr lang="en-US" altLang="ja-JP" sz="2300" b="1" kern="0" dirty="0" smtClean="0">
                <a:latin typeface="+mn-lt"/>
                <a:ea typeface="+mn-ea"/>
              </a:rPr>
              <a:t>eed an </a:t>
            </a:r>
            <a:r>
              <a:rPr lang="en-US" altLang="ja-JP" sz="2300" b="1" kern="0" dirty="0">
                <a:latin typeface="+mn-lt"/>
                <a:ea typeface="+mn-ea"/>
              </a:rPr>
              <a:t>additional work </a:t>
            </a:r>
            <a:r>
              <a:rPr lang="en-US" altLang="ja-JP" sz="2300" b="1" kern="0" dirty="0">
                <a:solidFill>
                  <a:srgbClr val="FF0000"/>
                </a:solidFill>
                <a:latin typeface="+mn-lt"/>
                <a:ea typeface="+mn-ea"/>
              </a:rPr>
              <a:t>by developer’s decision</a:t>
            </a:r>
            <a:endParaRPr lang="en-US" altLang="ja-JP" sz="2300" b="1" kern="0" dirty="0">
              <a:latin typeface="+mn-lt"/>
              <a:ea typeface="+mn-ea"/>
            </a:endParaRPr>
          </a:p>
        </p:txBody>
      </p:sp>
      <p:sp>
        <p:nvSpPr>
          <p:cNvPr id="19" name="円形吹き出し 18"/>
          <p:cNvSpPr/>
          <p:nvPr/>
        </p:nvSpPr>
        <p:spPr bwMode="auto">
          <a:xfrm>
            <a:off x="478194" y="5854873"/>
            <a:ext cx="1949388" cy="626217"/>
          </a:xfrm>
          <a:prstGeom prst="wedgeEllipseCallout">
            <a:avLst>
              <a:gd name="adj1" fmla="val 95114"/>
              <a:gd name="adj2" fmla="val 7926"/>
            </a:avLst>
          </a:prstGeom>
          <a:solidFill>
            <a:schemeClr val="bg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80000"/>
              <a:defRPr/>
            </a:pPr>
            <a:r>
              <a:rPr lang="en-US" altLang="ja-JP" sz="2400" b="1" dirty="0">
                <a:latin typeface="+mn-lt"/>
                <a:ea typeface="+mn-ea"/>
              </a:rPr>
              <a:t>C</a:t>
            </a:r>
            <a:r>
              <a:rPr lang="en-US" altLang="ja-JP" sz="2400" b="1" dirty="0" smtClean="0">
                <a:latin typeface="+mn-lt"/>
                <a:ea typeface="+mn-ea"/>
              </a:rPr>
              <a:t>an’t </a:t>
            </a:r>
            <a:r>
              <a:rPr lang="en-US" altLang="ja-JP" sz="2400" b="1" dirty="0">
                <a:latin typeface="+mn-lt"/>
                <a:ea typeface="+mn-ea"/>
              </a:rPr>
              <a:t>apply</a:t>
            </a:r>
            <a:endParaRPr lang="ja-JP" altLang="en-US" sz="2400" b="1" kern="0" dirty="0">
              <a:latin typeface="+mn-lt"/>
              <a:ea typeface="+mn-ea"/>
            </a:endParaRPr>
          </a:p>
        </p:txBody>
      </p:sp>
      <p:sp>
        <p:nvSpPr>
          <p:cNvPr id="27" name="下矢印 26"/>
          <p:cNvSpPr/>
          <p:nvPr/>
        </p:nvSpPr>
        <p:spPr bwMode="auto">
          <a:xfrm>
            <a:off x="2319660" y="3669502"/>
            <a:ext cx="4594693" cy="1815067"/>
          </a:xfrm>
          <a:prstGeom prst="downArrow">
            <a:avLst>
              <a:gd name="adj1" fmla="val 85806"/>
              <a:gd name="adj2" fmla="val 21811"/>
            </a:avLst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80000"/>
            </a:pPr>
            <a:endParaRPr lang="en-US" altLang="ja-JP" b="1" dirty="0" smtClean="0">
              <a:ea typeface="MS UI Gothic" pitchFamily="50" charset="-128"/>
              <a:cs typeface="Arial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lang="en-US" altLang="ja-JP" b="1" dirty="0" smtClean="0">
                <a:ea typeface="MS UI Gothic" pitchFamily="50" charset="-128"/>
                <a:cs typeface="Arial" charset="0"/>
              </a:rPr>
              <a:t>according to </a:t>
            </a:r>
          </a:p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lang="en-US" altLang="ja-JP" b="1" dirty="0" smtClean="0">
                <a:ea typeface="MS UI Gothic" pitchFamily="50" charset="-128"/>
                <a:cs typeface="Arial" charset="0"/>
              </a:rPr>
              <a:t>detailed processes</a:t>
            </a:r>
          </a:p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lang="en-US" altLang="ja-JP" b="1" dirty="0" smtClean="0">
                <a:ea typeface="MS UI Gothic" pitchFamily="50" charset="-128"/>
                <a:cs typeface="Arial" charset="0"/>
              </a:rPr>
              <a:t>related in clone characteristics</a:t>
            </a:r>
          </a:p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buSzPct val="80000"/>
            </a:pPr>
            <a:endParaRPr lang="en-US" altLang="ja-JP" b="1" dirty="0">
              <a:ea typeface="MS UI Gothic" pitchFamily="50" charset="-128"/>
              <a:cs typeface="Arial" charset="0"/>
            </a:endParaRPr>
          </a:p>
        </p:txBody>
      </p:sp>
      <p:sp>
        <p:nvSpPr>
          <p:cNvPr id="31" name="円形吹き出し 30"/>
          <p:cNvSpPr/>
          <p:nvPr/>
        </p:nvSpPr>
        <p:spPr bwMode="auto">
          <a:xfrm>
            <a:off x="62558" y="5706652"/>
            <a:ext cx="2894139" cy="832477"/>
          </a:xfrm>
          <a:prstGeom prst="wedgeEllipseCallout">
            <a:avLst>
              <a:gd name="adj1" fmla="val 58381"/>
              <a:gd name="adj2" fmla="val 11710"/>
            </a:avLst>
          </a:prstGeom>
          <a:solidFill>
            <a:schemeClr val="bg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80000"/>
              <a:defRPr/>
            </a:pPr>
            <a:r>
              <a:rPr lang="en-US" altLang="ja-JP" sz="2400" b="1" dirty="0">
                <a:latin typeface="+mn-lt"/>
                <a:ea typeface="+mn-ea"/>
              </a:rPr>
              <a:t>Easy for </a:t>
            </a:r>
            <a:r>
              <a:rPr lang="en-US" altLang="ja-JP" sz="2400" b="1" dirty="0" smtClean="0">
                <a:latin typeface="+mn-lt"/>
                <a:ea typeface="+mn-ea"/>
              </a:rPr>
              <a:t>beginner</a:t>
            </a:r>
            <a:endParaRPr lang="ja-JP" altLang="en-US" sz="2400" b="1" kern="0" dirty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0348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5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3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3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3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3" grpId="0" build="allAtOnce" animBg="1"/>
      <p:bldP spid="26" grpId="0" animBg="1"/>
      <p:bldP spid="28" grpId="0" animBg="1"/>
      <p:bldP spid="3" grpId="0" animBg="1"/>
      <p:bldP spid="3" grpId="1" animBg="1"/>
      <p:bldP spid="25" grpId="0" animBg="1"/>
      <p:bldP spid="30" grpId="0" animBg="1"/>
      <p:bldP spid="30" grpId="1" animBg="1"/>
      <p:bldP spid="24" grpId="0" animBg="1"/>
      <p:bldP spid="24" grpId="1" animBg="1"/>
      <p:bldP spid="19" grpId="0" animBg="1"/>
      <p:bldP spid="19" grpId="1" animBg="1"/>
      <p:bldP spid="27" grpId="0" animBg="1"/>
      <p:bldP spid="31" grpId="0" animBg="1"/>
      <p:bldP spid="3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107504" y="1052513"/>
            <a:ext cx="9145015" cy="252050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ja-JP" dirty="0" smtClean="0"/>
              <a:t>There are uncategorized clones in detail on existing patterns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altLang="ja-JP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altLang="ja-JP" dirty="0" smtClean="0"/>
              <a:t>It is difficult to apply the refactoring pattern for beginners by necessity of developer’s additional work</a:t>
            </a: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2800" dirty="0" smtClean="0"/>
              <a:t> </a:t>
            </a:r>
          </a:p>
        </p:txBody>
      </p:sp>
      <p:sp>
        <p:nvSpPr>
          <p:cNvPr id="16386" name="タイトル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779462"/>
          </a:xfrm>
        </p:spPr>
        <p:txBody>
          <a:bodyPr/>
          <a:lstStyle/>
          <a:p>
            <a:r>
              <a:rPr lang="en-US" altLang="ja-JP" dirty="0" smtClean="0"/>
              <a:t>Problem(2/2)</a:t>
            </a:r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C1F8F5-5C7B-426C-9D0D-616CC89E1157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  <p:sp>
        <p:nvSpPr>
          <p:cNvPr id="16388" name="下矢印 10"/>
          <p:cNvSpPr>
            <a:spLocks noChangeArrowheads="1"/>
          </p:cNvSpPr>
          <p:nvPr/>
        </p:nvSpPr>
        <p:spPr bwMode="auto">
          <a:xfrm>
            <a:off x="4292011" y="3701076"/>
            <a:ext cx="418565" cy="379759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kumimoji="0" lang="ja-JP" altLang="en-US" sz="2400">
              <a:latin typeface="Times New Roman" pitchFamily="18" charset="0"/>
              <a:ea typeface="MS UI Gothic" pitchFamily="50" charset="-128"/>
            </a:endParaRPr>
          </a:p>
        </p:txBody>
      </p:sp>
      <p:sp>
        <p:nvSpPr>
          <p:cNvPr id="16389" name="コンテンツ プレースホルダ 4"/>
          <p:cNvSpPr txBox="1">
            <a:spLocks/>
          </p:cNvSpPr>
          <p:nvPr/>
        </p:nvSpPr>
        <p:spPr bwMode="auto">
          <a:xfrm>
            <a:off x="72802" y="4365104"/>
            <a:ext cx="8856984" cy="139420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ja-JP" sz="3200" dirty="0">
                <a:solidFill>
                  <a:srgbClr val="FF0000"/>
                </a:solidFill>
                <a:latin typeface="Calibri" pitchFamily="34" charset="0"/>
                <a:ea typeface="MS UI Gothic" pitchFamily="50" charset="-128"/>
              </a:rPr>
              <a:t>D</a:t>
            </a:r>
            <a:r>
              <a:rPr lang="en-US" altLang="ja-JP" sz="3200" dirty="0" smtClean="0">
                <a:solidFill>
                  <a:srgbClr val="FF0000"/>
                </a:solidFill>
                <a:latin typeface="Calibri" pitchFamily="34" charset="0"/>
                <a:ea typeface="MS UI Gothic" pitchFamily="50" charset="-128"/>
              </a:rPr>
              <a:t>etailed </a:t>
            </a:r>
            <a:r>
              <a:rPr lang="en-US" altLang="ja-JP" sz="3200" dirty="0">
                <a:solidFill>
                  <a:srgbClr val="FF0000"/>
                </a:solidFill>
                <a:latin typeface="Calibri" pitchFamily="34" charset="0"/>
                <a:ea typeface="MS UI Gothic" pitchFamily="50" charset="-128"/>
              </a:rPr>
              <a:t>categorization</a:t>
            </a:r>
            <a:r>
              <a:rPr lang="en-US" altLang="ja-JP" sz="3200" dirty="0">
                <a:latin typeface="Calibri" pitchFamily="34" charset="0"/>
                <a:ea typeface="MS UI Gothic" pitchFamily="50" charset="-128"/>
              </a:rPr>
              <a:t> of </a:t>
            </a:r>
            <a:r>
              <a:rPr lang="en-US" altLang="ja-JP" sz="3200" dirty="0" smtClean="0">
                <a:latin typeface="Calibri" pitchFamily="34" charset="0"/>
                <a:ea typeface="MS UI Gothic" pitchFamily="50" charset="-128"/>
              </a:rPr>
              <a:t>clone characteristics</a:t>
            </a:r>
          </a:p>
          <a:p>
            <a:r>
              <a:rPr lang="ja-JP" altLang="en-US" sz="3200" dirty="0" smtClean="0">
                <a:latin typeface="Calibri" pitchFamily="34" charset="0"/>
                <a:ea typeface="MS UI Gothic" pitchFamily="50" charset="-128"/>
              </a:rPr>
              <a:t>→ </a:t>
            </a:r>
            <a:r>
              <a:rPr lang="en-US" altLang="ja-JP" sz="3200" dirty="0">
                <a:latin typeface="Calibri" pitchFamily="34" charset="0"/>
                <a:ea typeface="MS UI Gothic" pitchFamily="50" charset="-128"/>
              </a:rPr>
              <a:t>H</a:t>
            </a:r>
            <a:r>
              <a:rPr lang="en-US" altLang="ja-JP" sz="3200" dirty="0" smtClean="0">
                <a:latin typeface="Calibri" pitchFamily="34" charset="0"/>
                <a:ea typeface="MS UI Gothic" pitchFamily="50" charset="-128"/>
              </a:rPr>
              <a:t>elp beginner </a:t>
            </a:r>
            <a:r>
              <a:rPr lang="en-US" altLang="ja-JP" sz="3200" dirty="0">
                <a:latin typeface="Calibri" pitchFamily="34" charset="0"/>
                <a:ea typeface="MS UI Gothic" pitchFamily="50" charset="-128"/>
              </a:rPr>
              <a:t>b</a:t>
            </a:r>
            <a:r>
              <a:rPr lang="en-US" altLang="ja-JP" sz="3200" dirty="0" smtClean="0">
                <a:latin typeface="Calibri" pitchFamily="34" charset="0"/>
                <a:ea typeface="MS UI Gothic" pitchFamily="50" charset="-128"/>
              </a:rPr>
              <a:t>y decreasing uncertain processes </a:t>
            </a:r>
            <a:endParaRPr lang="en-US" altLang="ja-JP" sz="3200" dirty="0">
              <a:latin typeface="Calibri" pitchFamily="34" charset="0"/>
              <a:ea typeface="MS UI Gothic" pitchFamily="50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コンテンツ プレースホルダ 4"/>
          <p:cNvSpPr>
            <a:spLocks noGrp="1"/>
          </p:cNvSpPr>
          <p:nvPr>
            <p:ph idx="1"/>
          </p:nvPr>
        </p:nvSpPr>
        <p:spPr>
          <a:xfrm>
            <a:off x="250825" y="1035050"/>
            <a:ext cx="8893175" cy="1601788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altLang="ja-JP" dirty="0" smtClean="0"/>
              <a:t>Creating refactoring patterns </a:t>
            </a:r>
            <a:r>
              <a:rPr lang="en-US" altLang="ja-JP" dirty="0" smtClean="0">
                <a:solidFill>
                  <a:srgbClr val="FF0000"/>
                </a:solidFill>
              </a:rPr>
              <a:t>based on the detailed categorization</a:t>
            </a:r>
            <a:r>
              <a:rPr lang="en-US" altLang="ja-JP" dirty="0" smtClean="0"/>
              <a:t> of </a:t>
            </a:r>
            <a:r>
              <a:rPr lang="en-US" altLang="ja-JP" dirty="0"/>
              <a:t> </a:t>
            </a:r>
            <a:r>
              <a:rPr lang="en-US" altLang="ja-JP" dirty="0" smtClean="0"/>
              <a:t>clone characteristics</a:t>
            </a:r>
          </a:p>
        </p:txBody>
      </p:sp>
      <p:sp>
        <p:nvSpPr>
          <p:cNvPr id="18434" name="タイトル 1"/>
          <p:cNvSpPr>
            <a:spLocks noGrp="1"/>
          </p:cNvSpPr>
          <p:nvPr>
            <p:ph type="title"/>
          </p:nvPr>
        </p:nvSpPr>
        <p:spPr>
          <a:xfrm>
            <a:off x="179388" y="115888"/>
            <a:ext cx="8964612" cy="649287"/>
          </a:xfrm>
        </p:spPr>
        <p:txBody>
          <a:bodyPr/>
          <a:lstStyle/>
          <a:p>
            <a:r>
              <a:rPr lang="en-US" altLang="ja-JP" smtClean="0"/>
              <a:t>Our Research</a:t>
            </a:r>
            <a:endParaRPr lang="ja-JP" altLang="en-US" dirty="0" smtClean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20FD27-3400-4AB9-BD6B-F8F88EC0B405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  <p:grpSp>
        <p:nvGrpSpPr>
          <p:cNvPr id="3" name="グループ化 2"/>
          <p:cNvGrpSpPr/>
          <p:nvPr/>
        </p:nvGrpSpPr>
        <p:grpSpPr>
          <a:xfrm>
            <a:off x="118430" y="2420768"/>
            <a:ext cx="8911679" cy="3729680"/>
            <a:chOff x="107504" y="2640013"/>
            <a:chExt cx="8911679" cy="3870967"/>
          </a:xfrm>
        </p:grpSpPr>
        <p:sp>
          <p:nvSpPr>
            <p:cNvPr id="18436" name="正方形/長方形 21"/>
            <p:cNvSpPr>
              <a:spLocks noChangeArrowheads="1"/>
            </p:cNvSpPr>
            <p:nvPr/>
          </p:nvSpPr>
          <p:spPr bwMode="auto">
            <a:xfrm>
              <a:off x="107504" y="2640013"/>
              <a:ext cx="8911679" cy="3870967"/>
            </a:xfrm>
            <a:prstGeom prst="rect">
              <a:avLst/>
            </a:prstGeom>
            <a:solidFill>
              <a:srgbClr val="FFC000">
                <a:alpha val="34117"/>
              </a:srgbClr>
            </a:solidFill>
            <a:ln w="12700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kumimoji="0" lang="ja-JP" altLang="en-US" sz="1400">
                <a:latin typeface="Times New Roman" pitchFamily="18" charset="0"/>
                <a:ea typeface="MS UI Gothic" pitchFamily="50" charset="-128"/>
              </a:endParaRPr>
            </a:p>
          </p:txBody>
        </p:sp>
        <p:sp>
          <p:nvSpPr>
            <p:cNvPr id="24" name="右矢印 23"/>
            <p:cNvSpPr/>
            <p:nvPr/>
          </p:nvSpPr>
          <p:spPr bwMode="auto">
            <a:xfrm>
              <a:off x="5827637" y="4928556"/>
              <a:ext cx="1611313" cy="1198541"/>
            </a:xfrm>
            <a:prstGeom prst="rightArrow">
              <a:avLst>
                <a:gd name="adj1" fmla="val 64427"/>
                <a:gd name="adj2" fmla="val 38945"/>
              </a:avLst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buClr>
                  <a:schemeClr val="accent2"/>
                </a:buClr>
                <a:buSzPct val="80000"/>
                <a:defRPr/>
              </a:pPr>
              <a:r>
                <a:rPr lang="en-US" altLang="ja-JP" b="1" kern="0" dirty="0" smtClean="0">
                  <a:latin typeface="Arial" pitchFamily="34" charset="0"/>
                  <a:ea typeface="+mn-ea"/>
                  <a:cs typeface="Arial" pitchFamily="34" charset="0"/>
                </a:rPr>
                <a:t>Create</a:t>
              </a:r>
              <a:endParaRPr lang="en-US" altLang="ja-JP" b="1" kern="0" dirty="0">
                <a:latin typeface="Arial" pitchFamily="34" charset="0"/>
                <a:ea typeface="+mn-ea"/>
                <a:cs typeface="Arial" pitchFamily="34" charset="0"/>
              </a:endParaRPr>
            </a:p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buClr>
                  <a:schemeClr val="accent2"/>
                </a:buClr>
                <a:buSzPct val="80000"/>
                <a:defRPr/>
              </a:pPr>
              <a:r>
                <a:rPr lang="en-US" altLang="ja-JP" b="1" kern="0" dirty="0">
                  <a:latin typeface="Arial" pitchFamily="34" charset="0"/>
                  <a:ea typeface="+mn-ea"/>
                  <a:cs typeface="Arial" pitchFamily="34" charset="0"/>
                </a:rPr>
                <a:t>of patterns</a:t>
              </a:r>
            </a:p>
          </p:txBody>
        </p:sp>
        <p:sp>
          <p:nvSpPr>
            <p:cNvPr id="37" name="フローチャート : 複数書類 9"/>
            <p:cNvSpPr/>
            <p:nvPr/>
          </p:nvSpPr>
          <p:spPr>
            <a:xfrm>
              <a:off x="107504" y="5033963"/>
              <a:ext cx="1357225" cy="1106487"/>
            </a:xfrm>
            <a:prstGeom prst="flowChartMultidocument">
              <a:avLst/>
            </a:prstGeom>
            <a:solidFill>
              <a:srgbClr val="D9F1F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600" b="1" dirty="0" smtClean="0">
                  <a:solidFill>
                    <a:schemeClr val="tx1"/>
                  </a:solidFill>
                  <a:cs typeface="Arial" pitchFamily="34" charset="0"/>
                </a:rPr>
                <a:t>Detected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600" b="1" dirty="0" smtClean="0">
                  <a:solidFill>
                    <a:schemeClr val="tx1"/>
                  </a:solidFill>
                  <a:cs typeface="Arial" pitchFamily="34" charset="0"/>
                </a:rPr>
                <a:t>Clones</a:t>
              </a:r>
              <a:endParaRPr lang="en-US" altLang="ja-JP" sz="1600" b="1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38" name="右矢印 37"/>
            <p:cNvSpPr/>
            <p:nvPr/>
          </p:nvSpPr>
          <p:spPr bwMode="auto">
            <a:xfrm>
              <a:off x="1649202" y="4742505"/>
              <a:ext cx="1829011" cy="1768475"/>
            </a:xfrm>
            <a:prstGeom prst="rightArrow">
              <a:avLst>
                <a:gd name="adj1" fmla="val 71908"/>
                <a:gd name="adj2" fmla="val 32199"/>
              </a:avLst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buClr>
                  <a:schemeClr val="accent2"/>
                </a:buClr>
                <a:buSzPct val="80000"/>
                <a:defRPr/>
              </a:pPr>
              <a:r>
                <a:rPr lang="en-US" altLang="ja-JP" b="1" kern="0" dirty="0" smtClean="0">
                  <a:latin typeface="Arial" pitchFamily="34" charset="0"/>
                  <a:ea typeface="+mn-ea"/>
                  <a:cs typeface="Arial" pitchFamily="34" charset="0"/>
                </a:rPr>
                <a:t>Auto-add</a:t>
              </a:r>
              <a:endParaRPr lang="en-US" altLang="ja-JP" b="1" kern="0" dirty="0">
                <a:latin typeface="Arial" pitchFamily="34" charset="0"/>
                <a:ea typeface="+mn-ea"/>
                <a:cs typeface="Arial" pitchFamily="34" charset="0"/>
              </a:endParaRPr>
            </a:p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buClr>
                  <a:schemeClr val="accent2"/>
                </a:buClr>
                <a:buSzPct val="80000"/>
                <a:defRPr/>
              </a:pPr>
              <a:r>
                <a:rPr lang="en-US" altLang="ja-JP" b="1" kern="0" dirty="0">
                  <a:latin typeface="Arial" pitchFamily="34" charset="0"/>
                  <a:ea typeface="+mn-ea"/>
                  <a:cs typeface="Arial" pitchFamily="34" charset="0"/>
                </a:rPr>
                <a:t>categorization </a:t>
              </a:r>
            </a:p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buClr>
                  <a:schemeClr val="accent2"/>
                </a:buClr>
                <a:buSzPct val="80000"/>
                <a:defRPr/>
              </a:pPr>
              <a:r>
                <a:rPr lang="en-US" altLang="ja-JP" b="1" kern="0" dirty="0" smtClean="0">
                  <a:latin typeface="Arial" pitchFamily="34" charset="0"/>
                  <a:ea typeface="+mn-ea"/>
                  <a:cs typeface="Arial" pitchFamily="34" charset="0"/>
                </a:rPr>
                <a:t>information</a:t>
              </a:r>
              <a:endParaRPr lang="en-US" altLang="ja-JP" b="1" kern="0" dirty="0"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pic>
          <p:nvPicPr>
            <p:cNvPr id="18440" name="Picture 4" descr="C:\Users\m-toku\Desktop\図3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78213" y="4725786"/>
              <a:ext cx="2232025" cy="1714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1" name="Picture 3" descr="C:\Users\m-toku\Desktop\図2.pn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65225" y="3300413"/>
              <a:ext cx="2012950" cy="153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" name="正方形/長方形 1"/>
            <p:cNvSpPr/>
            <p:nvPr/>
          </p:nvSpPr>
          <p:spPr bwMode="auto">
            <a:xfrm>
              <a:off x="2835276" y="2781301"/>
              <a:ext cx="1758950" cy="90513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buClr>
                  <a:schemeClr val="accent2"/>
                </a:buClr>
                <a:buSzPct val="80000"/>
                <a:defRPr/>
              </a:pPr>
              <a:r>
                <a:rPr lang="en-US" altLang="ja-JP" b="1" kern="0" dirty="0" smtClean="0">
                  <a:latin typeface="+mn-lt"/>
                  <a:ea typeface="+mn-ea"/>
                </a:rPr>
                <a:t>Define</a:t>
              </a:r>
              <a:endParaRPr lang="en-US" altLang="ja-JP" b="1" kern="0" dirty="0">
                <a:latin typeface="+mn-lt"/>
                <a:ea typeface="+mn-ea"/>
              </a:endParaRPr>
            </a:p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buClr>
                  <a:schemeClr val="accent2"/>
                </a:buClr>
                <a:buSzPct val="80000"/>
                <a:defRPr/>
              </a:pPr>
              <a:r>
                <a:rPr lang="en-US" altLang="ja-JP" b="1" kern="0" dirty="0">
                  <a:latin typeface="+mn-lt"/>
                  <a:ea typeface="+mn-ea"/>
                </a:rPr>
                <a:t>categorization</a:t>
              </a:r>
            </a:p>
          </p:txBody>
        </p:sp>
        <p:pic>
          <p:nvPicPr>
            <p:cNvPr id="13" name="Picture 3" descr="C:\Users\m-toku\Desktop\図2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2320" y="4099364"/>
              <a:ext cx="1566863" cy="21828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sianPLoP用テーマ２">
  <a:themeElements>
    <a:clrScheme name="takaospeci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akaospecial">
      <a:majorFont>
        <a:latin typeface="Arial"/>
        <a:ea typeface="MS UI Gothic"/>
        <a:cs typeface=""/>
      </a:majorFont>
      <a:minorFont>
        <a:latin typeface="Arial"/>
        <a:ea typeface="MS UI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DC6BB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342900" indent="-342900" fontAlgn="base">
          <a:spcBef>
            <a:spcPct val="20000"/>
          </a:spcBef>
          <a:spcAft>
            <a:spcPct val="0"/>
          </a:spcAft>
          <a:buClr>
            <a:schemeClr val="accent2"/>
          </a:buClr>
          <a:buSzPct val="80000"/>
          <a:defRPr sz="2000" kern="0" dirty="0" smtClean="0"/>
        </a:defPPr>
      </a:lstStyle>
    </a:spDef>
    <a:lnDef>
      <a:spPr bwMode="auto">
        <a:solidFill>
          <a:schemeClr val="accent2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600" dirty="0" err="1" smtClean="0"/>
        </a:defPPr>
      </a:lstStyle>
    </a:txDef>
  </a:objectDefaults>
  <a:extraClrSchemeLst>
    <a:extraClrScheme>
      <a:clrScheme name="takaospeci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kaospeci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kaospeci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kaospeci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kaospeci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kaospeci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kaospeci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kaospeci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kaospeci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kaospeci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kaospeci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kaospeci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AsianPLoP用テーマ２</Template>
  <TotalTime>15692</TotalTime>
  <Words>370</Words>
  <Application>Microsoft Office PowerPoint</Application>
  <PresentationFormat>画面に合わせる (4:3)</PresentationFormat>
  <Paragraphs>123</Paragraphs>
  <Slides>6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AsianPLoP用テーマ２</vt:lpstr>
      <vt:lpstr>Towards a Collection of Refactoring Patterns Based on Code Clone Categorization</vt:lpstr>
      <vt:lpstr>Research Background (1/2)</vt:lpstr>
      <vt:lpstr>Research Background (2/2)</vt:lpstr>
      <vt:lpstr>PowerPoint プレゼンテーション</vt:lpstr>
      <vt:lpstr>Problem(2/2)</vt:lpstr>
      <vt:lpstr>Our Research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コードクローンの集約パターン</dc:title>
  <dc:creator>m-toku</dc:creator>
  <cp:lastModifiedBy>m-toku</cp:lastModifiedBy>
  <cp:revision>874</cp:revision>
  <cp:lastPrinted>2011-09-27T06:18:59Z</cp:lastPrinted>
  <dcterms:created xsi:type="dcterms:W3CDTF">2010-06-20T09:30:07Z</dcterms:created>
  <dcterms:modified xsi:type="dcterms:W3CDTF">2011-10-18T04:02:22Z</dcterms:modified>
</cp:coreProperties>
</file>