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theme/themeOverride3.xml" ContentType="application/vnd.openxmlformats-officedocument.themeOverride+xml"/>
  <Override PartName="/ppt/charts/chart11.xml" ContentType="application/vnd.openxmlformats-officedocument.drawingml.chart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1" r:id="rId3"/>
    <p:sldId id="331" r:id="rId4"/>
    <p:sldId id="313" r:id="rId5"/>
    <p:sldId id="306" r:id="rId6"/>
    <p:sldId id="324" r:id="rId7"/>
    <p:sldId id="285" r:id="rId8"/>
    <p:sldId id="330" r:id="rId9"/>
    <p:sldId id="279" r:id="rId10"/>
    <p:sldId id="326" r:id="rId11"/>
    <p:sldId id="327" r:id="rId12"/>
    <p:sldId id="333" r:id="rId13"/>
    <p:sldId id="266" r:id="rId14"/>
    <p:sldId id="338" r:id="rId15"/>
    <p:sldId id="341" r:id="rId16"/>
    <p:sldId id="343" r:id="rId17"/>
    <p:sldId id="344" r:id="rId18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-kasima" initials="y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7659" autoAdjust="0"/>
  </p:normalViewPr>
  <p:slideViewPr>
    <p:cSldViewPr>
      <p:cViewPr varScale="1">
        <p:scale>
          <a:sx n="77" d="100"/>
          <a:sy n="77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ocuments\My%20Dropbox\WCRE2011-short\WCREtables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-kasima\Dropbox\WCRE2011-short\WCREtables.xlsx" TargetMode="External"/><Relationship Id="rId1" Type="http://schemas.openxmlformats.org/officeDocument/2006/relationships/themeOverride" Target="../theme/themeOverride3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-kasima\Dropbox\WCRE2011-short\WCREtables.xlsx" TargetMode="External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ropbox\WCRE2011-short\WCREtab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ropbox\WCRE2011-short\WCREtabl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ropbox\WCRE2011-short\WCREtabl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ropbox\WCRE2011-short\WCREtabl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ropbox\WCRE2011-short\WCREtabl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-kasima\Dropbox\WCRE2011-short\WCREtables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-kasima\Dropbox\WCRE2011-short\WCREtables.xlsx" TargetMode="External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-kasima\Dropbox\WCRE2011-short\WCREtables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Sheet1!$A$3:$A$5</c:f>
              <c:strCache>
                <c:ptCount val="3"/>
                <c:pt idx="0">
                  <c:v>License C</c:v>
                </c:pt>
                <c:pt idx="1">
                  <c:v>License B</c:v>
                </c:pt>
                <c:pt idx="2">
                  <c:v>License A</c:v>
                </c:pt>
              </c:strCache>
            </c:strRef>
          </c:cat>
          <c:val>
            <c:numRef>
              <c:f>Sheet1!$B$3:$B$5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771136"/>
        <c:axId val="77772672"/>
      </c:barChart>
      <c:catAx>
        <c:axId val="777711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7772672"/>
        <c:crosses val="autoZero"/>
        <c:auto val="1"/>
        <c:lblAlgn val="ctr"/>
        <c:lblOffset val="100"/>
        <c:noMultiLvlLbl val="0"/>
      </c:catAx>
      <c:valAx>
        <c:axId val="77772672"/>
        <c:scaling>
          <c:orientation val="minMax"/>
          <c:max val="3"/>
        </c:scaling>
        <c:delete val="0"/>
        <c:axPos val="b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7771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Sourceforge_Xref!$M$73:$M$78</c:f>
              <c:strCache>
                <c:ptCount val="6"/>
                <c:pt idx="0">
                  <c:v>Others</c:v>
                </c:pt>
                <c:pt idx="1">
                  <c:v>LibraryGPLv2+</c:v>
                </c:pt>
                <c:pt idx="2">
                  <c:v>GPLv2</c:v>
                </c:pt>
                <c:pt idx="3">
                  <c:v>LesserGPLv2.1+</c:v>
                </c:pt>
                <c:pt idx="4">
                  <c:v>GPLv3+</c:v>
                </c:pt>
                <c:pt idx="5">
                  <c:v>GPLv2+</c:v>
                </c:pt>
              </c:strCache>
            </c:strRef>
          </c:cat>
          <c:val>
            <c:numRef>
              <c:f>Sourceforge_Xref!$N$73:$N$78</c:f>
              <c:numCache>
                <c:formatCode>#,##0_);[Red]\(#,##0\)</c:formatCode>
                <c:ptCount val="6"/>
                <c:pt idx="0">
                  <c:v>24418</c:v>
                </c:pt>
                <c:pt idx="1">
                  <c:v>4489</c:v>
                </c:pt>
                <c:pt idx="2">
                  <c:v>5360</c:v>
                </c:pt>
                <c:pt idx="3">
                  <c:v>6143</c:v>
                </c:pt>
                <c:pt idx="4">
                  <c:v>6643</c:v>
                </c:pt>
                <c:pt idx="5">
                  <c:v>71569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00160"/>
        <c:axId val="77101696"/>
      </c:barChart>
      <c:catAx>
        <c:axId val="771001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7101696"/>
        <c:crosses val="autoZero"/>
        <c:auto val="1"/>
        <c:lblAlgn val="ctr"/>
        <c:lblOffset val="100"/>
        <c:noMultiLvlLbl val="0"/>
      </c:catAx>
      <c:valAx>
        <c:axId val="77101696"/>
        <c:scaling>
          <c:orientation val="minMax"/>
          <c:max val="1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77100160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Sourceforge_Xref!$P$73:$P$78</c:f>
              <c:strCache>
                <c:ptCount val="6"/>
                <c:pt idx="0">
                  <c:v>Others</c:v>
                </c:pt>
                <c:pt idx="1">
                  <c:v>LibraryGPLv2+</c:v>
                </c:pt>
                <c:pt idx="2">
                  <c:v>GPLv3+</c:v>
                </c:pt>
                <c:pt idx="3">
                  <c:v>LesserGPLv2.1+</c:v>
                </c:pt>
                <c:pt idx="4">
                  <c:v>MIT/X11</c:v>
                </c:pt>
                <c:pt idx="5">
                  <c:v>GPLv2+</c:v>
                </c:pt>
              </c:strCache>
            </c:strRef>
          </c:cat>
          <c:val>
            <c:numRef>
              <c:f>Sourceforge_Xref!$Q$73:$Q$78</c:f>
              <c:numCache>
                <c:formatCode>#,##0_);[Red]\(#,##0\)</c:formatCode>
                <c:ptCount val="6"/>
                <c:pt idx="0">
                  <c:v>5764</c:v>
                </c:pt>
                <c:pt idx="1">
                  <c:v>1128</c:v>
                </c:pt>
                <c:pt idx="2">
                  <c:v>1136</c:v>
                </c:pt>
                <c:pt idx="3">
                  <c:v>1276</c:v>
                </c:pt>
                <c:pt idx="4">
                  <c:v>5086</c:v>
                </c:pt>
                <c:pt idx="5">
                  <c:v>6985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25504"/>
        <c:axId val="77127040"/>
      </c:barChart>
      <c:catAx>
        <c:axId val="771255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7127040"/>
        <c:crosses val="autoZero"/>
        <c:auto val="1"/>
        <c:lblAlgn val="ctr"/>
        <c:lblOffset val="100"/>
        <c:noMultiLvlLbl val="0"/>
      </c:catAx>
      <c:valAx>
        <c:axId val="77127040"/>
        <c:scaling>
          <c:orientation val="minMax"/>
          <c:max val="1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77125504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Sheet1!$A$8:$A$10</c:f>
              <c:strCache>
                <c:ptCount val="3"/>
                <c:pt idx="0">
                  <c:v>License C</c:v>
                </c:pt>
                <c:pt idx="1">
                  <c:v>License B</c:v>
                </c:pt>
                <c:pt idx="2">
                  <c:v>License A</c:v>
                </c:pt>
              </c:strCache>
            </c:strRef>
          </c:cat>
          <c:val>
            <c:numRef>
              <c:f>Sheet1!$B$8:$B$10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12800"/>
        <c:axId val="82018688"/>
      </c:barChart>
      <c:catAx>
        <c:axId val="820128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82018688"/>
        <c:crosses val="autoZero"/>
        <c:auto val="1"/>
        <c:lblAlgn val="ctr"/>
        <c:lblOffset val="100"/>
        <c:noMultiLvlLbl val="0"/>
      </c:catAx>
      <c:valAx>
        <c:axId val="82018688"/>
        <c:scaling>
          <c:orientation val="minMax"/>
          <c:max val="3"/>
          <c:min val="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82012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Sheet1!$A$13:$A$15</c:f>
              <c:strCache>
                <c:ptCount val="3"/>
                <c:pt idx="0">
                  <c:v>License C</c:v>
                </c:pt>
                <c:pt idx="1">
                  <c:v>License B</c:v>
                </c:pt>
                <c:pt idx="2">
                  <c:v>License A</c:v>
                </c:pt>
              </c:strCache>
            </c:strRef>
          </c:cat>
          <c:val>
            <c:numRef>
              <c:f>Sheet1!$B$13:$B$15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29952"/>
        <c:axId val="82314368"/>
      </c:barChart>
      <c:catAx>
        <c:axId val="8202995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82314368"/>
        <c:crosses val="autoZero"/>
        <c:auto val="1"/>
        <c:lblAlgn val="ctr"/>
        <c:lblOffset val="100"/>
        <c:noMultiLvlLbl val="0"/>
      </c:catAx>
      <c:valAx>
        <c:axId val="82314368"/>
        <c:scaling>
          <c:orientation val="minMax"/>
          <c:max val="3"/>
          <c:min val="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82029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Debian_Xref!$G$76:$G$81</c:f>
              <c:strCache>
                <c:ptCount val="6"/>
                <c:pt idx="0">
                  <c:v>Others</c:v>
                </c:pt>
                <c:pt idx="1">
                  <c:v>LesserGPLv2.1+</c:v>
                </c:pt>
                <c:pt idx="2">
                  <c:v>LibraryGPLv2+</c:v>
                </c:pt>
                <c:pt idx="3">
                  <c:v>GPLv2</c:v>
                </c:pt>
                <c:pt idx="4">
                  <c:v>Apachev2</c:v>
                </c:pt>
                <c:pt idx="5">
                  <c:v>GPLv2+</c:v>
                </c:pt>
              </c:strCache>
            </c:strRef>
          </c:cat>
          <c:val>
            <c:numRef>
              <c:f>Debian_Xref!$H$76:$H$81</c:f>
              <c:numCache>
                <c:formatCode>#,##0_);[Red]\(#,##0\)</c:formatCode>
                <c:ptCount val="6"/>
                <c:pt idx="0">
                  <c:v>25814</c:v>
                </c:pt>
                <c:pt idx="1">
                  <c:v>4491</c:v>
                </c:pt>
                <c:pt idx="2">
                  <c:v>5040</c:v>
                </c:pt>
                <c:pt idx="3">
                  <c:v>5261</c:v>
                </c:pt>
                <c:pt idx="4">
                  <c:v>15618</c:v>
                </c:pt>
                <c:pt idx="5">
                  <c:v>38520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68320"/>
        <c:axId val="76969856"/>
      </c:barChart>
      <c:catAx>
        <c:axId val="769683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6969856"/>
        <c:crosses val="autoZero"/>
        <c:auto val="1"/>
        <c:lblAlgn val="ctr"/>
        <c:lblOffset val="100"/>
        <c:noMultiLvlLbl val="0"/>
      </c:catAx>
      <c:valAx>
        <c:axId val="76969856"/>
        <c:scaling>
          <c:orientation val="minMax"/>
          <c:max val="10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6968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Debian_Xref!$J$76:$J$81</c:f>
              <c:strCache>
                <c:ptCount val="6"/>
                <c:pt idx="0">
                  <c:v>Others</c:v>
                </c:pt>
                <c:pt idx="1">
                  <c:v>LesserGPLv2.1+</c:v>
                </c:pt>
                <c:pt idx="2">
                  <c:v>LibraryGPLv2+</c:v>
                </c:pt>
                <c:pt idx="3">
                  <c:v>GPLv2</c:v>
                </c:pt>
                <c:pt idx="4">
                  <c:v>BSD3</c:v>
                </c:pt>
                <c:pt idx="5">
                  <c:v>GPLv2+</c:v>
                </c:pt>
              </c:strCache>
            </c:strRef>
          </c:cat>
          <c:val>
            <c:numRef>
              <c:f>Debian_Xref!$K$76:$K$81</c:f>
              <c:numCache>
                <c:formatCode>#,##0_);[Red]\(#,##0\)</c:formatCode>
                <c:ptCount val="6"/>
                <c:pt idx="0">
                  <c:v>71851</c:v>
                </c:pt>
                <c:pt idx="1">
                  <c:v>12269</c:v>
                </c:pt>
                <c:pt idx="2">
                  <c:v>12602</c:v>
                </c:pt>
                <c:pt idx="3">
                  <c:v>13066</c:v>
                </c:pt>
                <c:pt idx="4">
                  <c:v>66271</c:v>
                </c:pt>
                <c:pt idx="5">
                  <c:v>94301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81376"/>
        <c:axId val="76982912"/>
      </c:barChart>
      <c:catAx>
        <c:axId val="769813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6982912"/>
        <c:crosses val="autoZero"/>
        <c:auto val="1"/>
        <c:lblAlgn val="ctr"/>
        <c:lblOffset val="100"/>
        <c:noMultiLvlLbl val="0"/>
      </c:catAx>
      <c:valAx>
        <c:axId val="76982912"/>
        <c:scaling>
          <c:orientation val="minMax"/>
          <c:max val="10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6981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Debian_Xref!$P$76:$P$81</c:f>
              <c:strCache>
                <c:ptCount val="6"/>
                <c:pt idx="0">
                  <c:v>Others</c:v>
                </c:pt>
                <c:pt idx="1">
                  <c:v>GPLv2</c:v>
                </c:pt>
                <c:pt idx="2">
                  <c:v>GPLv2orLGPLv2.1,MPLv1_1</c:v>
                </c:pt>
                <c:pt idx="3">
                  <c:v>LibraryGPLv2+</c:v>
                </c:pt>
                <c:pt idx="4">
                  <c:v>MIT/X11</c:v>
                </c:pt>
                <c:pt idx="5">
                  <c:v>GPLv2+</c:v>
                </c:pt>
              </c:strCache>
            </c:strRef>
          </c:cat>
          <c:val>
            <c:numRef>
              <c:f>Debian_Xref!$Q$76:$Q$81</c:f>
              <c:numCache>
                <c:formatCode>#,##0_);[Red]\(#,##0\)</c:formatCode>
                <c:ptCount val="6"/>
                <c:pt idx="0">
                  <c:v>79950</c:v>
                </c:pt>
                <c:pt idx="1">
                  <c:v>13639</c:v>
                </c:pt>
                <c:pt idx="2">
                  <c:v>13738</c:v>
                </c:pt>
                <c:pt idx="3">
                  <c:v>13830</c:v>
                </c:pt>
                <c:pt idx="4">
                  <c:v>84482</c:v>
                </c:pt>
                <c:pt idx="5">
                  <c:v>104542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98528"/>
        <c:axId val="77000064"/>
      </c:barChart>
      <c:catAx>
        <c:axId val="769985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7000064"/>
        <c:crosses val="autoZero"/>
        <c:auto val="1"/>
        <c:lblAlgn val="ctr"/>
        <c:lblOffset val="100"/>
        <c:noMultiLvlLbl val="0"/>
      </c:catAx>
      <c:valAx>
        <c:axId val="77000064"/>
        <c:scaling>
          <c:orientation val="minMax"/>
          <c:max val="10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6998528"/>
        <c:crosses val="autoZero"/>
        <c:crossBetween val="between"/>
        <c:majorUnit val="50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Debian_Xref!$M$76:$M$81</c:f>
              <c:strCache>
                <c:ptCount val="6"/>
                <c:pt idx="0">
                  <c:v>Others</c:v>
                </c:pt>
                <c:pt idx="1">
                  <c:v>GPLv2</c:v>
                </c:pt>
                <c:pt idx="2">
                  <c:v>LesserGPLv2.1+</c:v>
                </c:pt>
                <c:pt idx="3">
                  <c:v>LibraryGPLv2+</c:v>
                </c:pt>
                <c:pt idx="4">
                  <c:v>GPLv3+</c:v>
                </c:pt>
                <c:pt idx="5">
                  <c:v>GPLv2+</c:v>
                </c:pt>
              </c:strCache>
            </c:strRef>
          </c:cat>
          <c:val>
            <c:numRef>
              <c:f>Debian_Xref!$N$76:$N$81</c:f>
              <c:numCache>
                <c:formatCode>#,##0_);[Red]\(#,##0\)</c:formatCode>
                <c:ptCount val="6"/>
                <c:pt idx="0">
                  <c:v>245805</c:v>
                </c:pt>
                <c:pt idx="1">
                  <c:v>50658</c:v>
                </c:pt>
                <c:pt idx="2">
                  <c:v>56802</c:v>
                </c:pt>
                <c:pt idx="3">
                  <c:v>70804</c:v>
                </c:pt>
                <c:pt idx="4">
                  <c:v>114476</c:v>
                </c:pt>
                <c:pt idx="5">
                  <c:v>794569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007488"/>
        <c:axId val="77021568"/>
      </c:barChart>
      <c:catAx>
        <c:axId val="770074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77021568"/>
        <c:crosses val="autoZero"/>
        <c:auto val="1"/>
        <c:lblAlgn val="ctr"/>
        <c:lblOffset val="100"/>
        <c:noMultiLvlLbl val="0"/>
      </c:catAx>
      <c:valAx>
        <c:axId val="77021568"/>
        <c:scaling>
          <c:orientation val="minMax"/>
          <c:max val="10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77007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Sourceforge_Xref!$G$73:$G$78</c:f>
              <c:strCache>
                <c:ptCount val="6"/>
                <c:pt idx="0">
                  <c:v>Others</c:v>
                </c:pt>
                <c:pt idx="1">
                  <c:v>LesserGPLv2.1+</c:v>
                </c:pt>
                <c:pt idx="2">
                  <c:v>GPLv3+</c:v>
                </c:pt>
                <c:pt idx="3">
                  <c:v>GPLv2</c:v>
                </c:pt>
                <c:pt idx="4">
                  <c:v>GPLv2+</c:v>
                </c:pt>
                <c:pt idx="5">
                  <c:v>Apachev2</c:v>
                </c:pt>
              </c:strCache>
            </c:strRef>
          </c:cat>
          <c:val>
            <c:numRef>
              <c:f>Sourceforge_Xref!$H$73:$H$78</c:f>
              <c:numCache>
                <c:formatCode>#,##0_);[Red]\(#,##0\)</c:formatCode>
                <c:ptCount val="6"/>
                <c:pt idx="0">
                  <c:v>4793</c:v>
                </c:pt>
                <c:pt idx="1">
                  <c:v>1016</c:v>
                </c:pt>
                <c:pt idx="2">
                  <c:v>1466</c:v>
                </c:pt>
                <c:pt idx="3">
                  <c:v>1590</c:v>
                </c:pt>
                <c:pt idx="4">
                  <c:v>5903</c:v>
                </c:pt>
                <c:pt idx="5">
                  <c:v>9336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065600"/>
        <c:axId val="81814656"/>
      </c:barChart>
      <c:catAx>
        <c:axId val="770656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81814656"/>
        <c:crosses val="autoZero"/>
        <c:auto val="1"/>
        <c:lblAlgn val="ctr"/>
        <c:lblOffset val="100"/>
        <c:noMultiLvlLbl val="0"/>
      </c:catAx>
      <c:valAx>
        <c:axId val="81814656"/>
        <c:scaling>
          <c:orientation val="minMax"/>
          <c:max val="1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77065600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Sourceforge_Xref!$J$73:$J$78</c:f>
              <c:strCache>
                <c:ptCount val="6"/>
                <c:pt idx="0">
                  <c:v>Others</c:v>
                </c:pt>
                <c:pt idx="1">
                  <c:v>GPLv2</c:v>
                </c:pt>
                <c:pt idx="2">
                  <c:v>LibraryGPLv2+</c:v>
                </c:pt>
                <c:pt idx="3">
                  <c:v>GPLv3+</c:v>
                </c:pt>
                <c:pt idx="4">
                  <c:v>GPLv2+</c:v>
                </c:pt>
                <c:pt idx="5">
                  <c:v>BSD3</c:v>
                </c:pt>
              </c:strCache>
            </c:strRef>
          </c:cat>
          <c:val>
            <c:numRef>
              <c:f>Sourceforge_Xref!$K$73:$K$78</c:f>
              <c:numCache>
                <c:formatCode>#,##0_);[Red]\(#,##0\)</c:formatCode>
                <c:ptCount val="6"/>
                <c:pt idx="0">
                  <c:v>7002</c:v>
                </c:pt>
                <c:pt idx="1">
                  <c:v>1457</c:v>
                </c:pt>
                <c:pt idx="2">
                  <c:v>1479</c:v>
                </c:pt>
                <c:pt idx="3">
                  <c:v>1667</c:v>
                </c:pt>
                <c:pt idx="4">
                  <c:v>7394</c:v>
                </c:pt>
                <c:pt idx="5">
                  <c:v>8686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846656"/>
        <c:axId val="81848192"/>
      </c:barChart>
      <c:catAx>
        <c:axId val="818466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81848192"/>
        <c:crosses val="autoZero"/>
        <c:auto val="1"/>
        <c:lblAlgn val="ctr"/>
        <c:lblOffset val="100"/>
        <c:noMultiLvlLbl val="0"/>
      </c:catAx>
      <c:valAx>
        <c:axId val="81848192"/>
        <c:scaling>
          <c:orientation val="minMax"/>
          <c:max val="100000"/>
          <c:min val="0"/>
        </c:scaling>
        <c:delete val="0"/>
        <c:axPos val="b"/>
        <c:majorGridlines/>
        <c:numFmt formatCode="#,##0_);[Red]\(#,##0\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ja-JP"/>
          </a:p>
        </c:txPr>
        <c:crossAx val="81846656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B6BD-94BF-4C4E-AB04-FD6E1147135F}" type="datetimeFigureOut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86973-66EA-494E-8172-AD4CAE983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589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10FEF-365C-4318-BA11-282338C69606}" type="datetimeFigureOut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F7E39-FB52-4121-84A5-1C9839B1B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70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 am Yu Kashima from Osaka university.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Let me talk about</a:t>
            </a:r>
            <a:r>
              <a:rPr kumimoji="1" lang="en-US" altLang="ja-JP" baseline="0" dirty="0" smtClean="0"/>
              <a:t> an investigation in to the impact of software licenses on coy-and-paste reuse among </a:t>
            </a:r>
            <a:r>
              <a:rPr kumimoji="1" lang="en-US" altLang="ja-JP" baseline="0" dirty="0" err="1" smtClean="0"/>
              <a:t>oss</a:t>
            </a:r>
            <a:r>
              <a:rPr kumimoji="1" lang="en-US" altLang="ja-JP" baseline="0" dirty="0" smtClean="0"/>
              <a:t> projects.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055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an overview of experiment 2.</a:t>
            </a:r>
            <a:endParaRPr kumimoji="1" lang="en-US" altLang="ja-JP" baseline="0" dirty="0"/>
          </a:p>
          <a:p>
            <a:r>
              <a:rPr kumimoji="1" lang="en-US" altLang="ja-JP" baseline="0" dirty="0" smtClean="0"/>
              <a:t>This experiment examine the impact of the license on copy-and-paste count statistically comparing with the other reusability factors.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To do this, compare the prediction accuracy of three regression models.</a:t>
            </a:r>
          </a:p>
          <a:p>
            <a:r>
              <a:rPr kumimoji="1" lang="en-US" altLang="ja-JP" baseline="0" dirty="0" smtClean="0"/>
              <a:t>All models expect the number of clones related to a certain file.</a:t>
            </a:r>
          </a:p>
          <a:p>
            <a:r>
              <a:rPr kumimoji="1" lang="en-US" altLang="ja-JP" baseline="0" dirty="0" smtClean="0"/>
              <a:t>Model 1 expects by the file metrics only.</a:t>
            </a:r>
          </a:p>
          <a:p>
            <a:r>
              <a:rPr kumimoji="1" lang="en-US" altLang="ja-JP" baseline="0" dirty="0" smtClean="0"/>
              <a:t>Model 2 expects by the file metrics and license of the file.</a:t>
            </a:r>
          </a:p>
          <a:p>
            <a:r>
              <a:rPr kumimoji="1" lang="en-US" altLang="ja-JP" baseline="0" dirty="0" smtClean="0"/>
              <a:t>Model3 includes the file metrics, license of the file, and interaction of metrics and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If software license has the impact to the number of copy-and-paste, the model including license will be more accurate.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800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the result.</a:t>
            </a:r>
          </a:p>
          <a:p>
            <a:r>
              <a:rPr kumimoji="1" lang="en-US" altLang="ja-JP" dirty="0" smtClean="0"/>
              <a:t>This table shows the adjusted coefficient</a:t>
            </a:r>
            <a:r>
              <a:rPr kumimoji="1" lang="en-US" altLang="ja-JP" baseline="0" dirty="0" smtClean="0"/>
              <a:t> of determination values.</a:t>
            </a:r>
          </a:p>
          <a:p>
            <a:r>
              <a:rPr kumimoji="1" lang="en-US" altLang="ja-JP" baseline="0" dirty="0" smtClean="0"/>
              <a:t>If this value is high, the prediction accuracy is also high.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table indicates Model 2 is more accurate than model 1, and model 3 is more accurate than model 2.</a:t>
            </a:r>
          </a:p>
          <a:p>
            <a:r>
              <a:rPr kumimoji="1" lang="en-US" altLang="ja-JP" baseline="0" dirty="0" smtClean="0"/>
              <a:t>We can indicate from this result, software license significantly affects the number of copy-and-paste.</a:t>
            </a:r>
          </a:p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66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Answer to research question 1 is,</a:t>
            </a:r>
            <a:r>
              <a:rPr kumimoji="1" lang="en-US" altLang="ja-JP" baseline="0" dirty="0" smtClean="0"/>
              <a:t> Yes. source code under a permissive license reused more frequently than that under a restrictive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Next, answers to research question 2 has two conclusions.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 </a:t>
            </a:r>
            <a:r>
              <a:rPr lang="en-US" altLang="ja-JP" dirty="0" smtClean="0"/>
              <a:t>Source files that are distributed under a license are the most frequently imported into ones distributed under </a:t>
            </a:r>
            <a:r>
              <a:rPr lang="en-US" altLang="ja-JP" dirty="0" smtClean="0">
                <a:solidFill>
                  <a:srgbClr val="00B050"/>
                </a:solidFill>
              </a:rPr>
              <a:t>the same license</a:t>
            </a:r>
            <a:r>
              <a:rPr lang="en-US" altLang="ja-JP" dirty="0" smtClean="0">
                <a:solidFill>
                  <a:srgbClr val="00B0F0"/>
                </a:solidFill>
              </a:rPr>
              <a:t>.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GPLv2+ files have a substantial impact </a:t>
            </a:r>
            <a:r>
              <a:rPr lang="en-US" altLang="ja-JP" dirty="0" smtClean="0"/>
              <a:t>on the reuse count because of available </a:t>
            </a:r>
            <a:r>
              <a:rPr lang="en-US" altLang="ja-JP" dirty="0" smtClean="0">
                <a:solidFill>
                  <a:srgbClr val="00B050"/>
                </a:solidFill>
              </a:rPr>
              <a:t>huge number of GPLv2+ files.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182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conclusion and future work.</a:t>
            </a:r>
          </a:p>
          <a:p>
            <a:r>
              <a:rPr kumimoji="1" lang="en-US" altLang="ja-JP" dirty="0" smtClean="0"/>
              <a:t>We</a:t>
            </a:r>
            <a:r>
              <a:rPr kumimoji="1" lang="en-US" altLang="ja-JP" baseline="0" dirty="0" smtClean="0"/>
              <a:t> presents the impact of software license on copy-and-paste reuse in C/C++ files.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Future work is, investigation of the case of another </a:t>
            </a:r>
            <a:r>
              <a:rPr lang="en-US" altLang="ja-JP" dirty="0" smtClean="0"/>
              <a:t>reuse method, e.g., library linking reuse;</a:t>
            </a:r>
            <a:r>
              <a:rPr lang="en-US" altLang="ja-JP" baseline="0" dirty="0" smtClean="0"/>
              <a:t>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and i</a:t>
            </a:r>
            <a:r>
              <a:rPr lang="en-US" altLang="ja-JP" dirty="0" smtClean="0"/>
              <a:t>nvestigation of the direction of copy-and-paste</a:t>
            </a:r>
            <a:r>
              <a:rPr lang="en-US" altLang="ja-JP" baseline="0" dirty="0" smtClean="0"/>
              <a:t>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3901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アニメーションで，</a:t>
            </a:r>
            <a:r>
              <a:rPr kumimoji="1" lang="en-US" altLang="ja-JP" dirty="0" smtClean="0"/>
              <a:t>GPLv2+ -&gt; BSD3 -&gt; MITX11noNotice</a:t>
            </a:r>
            <a:r>
              <a:rPr kumimoji="1" lang="en-US" altLang="ja-JP" baseline="0" dirty="0" smtClean="0"/>
              <a:t> … </a:t>
            </a:r>
            <a:r>
              <a:rPr kumimoji="1" lang="ja-JP" altLang="en-US" baseline="0" dirty="0" smtClean="0"/>
              <a:t>とかやれたらいいよね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539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このままだと，</a:t>
            </a:r>
            <a:r>
              <a:rPr kumimoji="1" lang="en-US" altLang="ja-JP" dirty="0" err="1" smtClean="0"/>
              <a:t>Poulin’s</a:t>
            </a:r>
            <a:r>
              <a:rPr kumimoji="1" lang="en-US" altLang="ja-JP" dirty="0" smtClean="0"/>
              <a:t> classification</a:t>
            </a:r>
            <a:r>
              <a:rPr kumimoji="1" lang="ja-JP" altLang="en-US" dirty="0" smtClean="0"/>
              <a:t>とは何かをいう必要がある</a:t>
            </a:r>
            <a:r>
              <a:rPr kumimoji="1" lang="ja-JP" altLang="en-US" dirty="0" err="1" smtClean="0"/>
              <a:t>．．．．</a:t>
            </a:r>
            <a:endParaRPr kumimoji="1" lang="en-US" altLang="ja-JP" dirty="0" smtClean="0"/>
          </a:p>
          <a:p>
            <a:r>
              <a:rPr kumimoji="1" lang="en-US" altLang="ja-JP" dirty="0" smtClean="0"/>
              <a:t>6</a:t>
            </a:r>
            <a:r>
              <a:rPr kumimoji="1" lang="ja-JP" altLang="en-US" dirty="0" smtClean="0"/>
              <a:t>個のメトリクスを選んだとだけ言う？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931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Open Source software provides many available source code.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And it is protected by software license.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Software license require various condition to derivative work.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For example, 3-Clause BSD License require copy right notice, list of conditions, and disclaimer of warranties.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On the contrast, GNU Public License Version 2 require derivative work must be distributed under GNU Public License Version 2.</a:t>
            </a:r>
          </a:p>
          <a:p>
            <a:pPr marL="0" indent="0">
              <a:buFont typeface="Arial" charset="0"/>
              <a:buNone/>
            </a:pPr>
            <a:endParaRPr kumimoji="1" lang="en-US" altLang="ja-JP" baseline="0" dirty="0" smtClean="0"/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So, source code under BSD3 can be copy-and-pasted to source code under GPLv2.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On the other hand, source code under GPLv2 cannot be copy-and-pasted to source code under BSD3.</a:t>
            </a:r>
          </a:p>
          <a:p>
            <a:pPr marL="0" indent="0">
              <a:buFont typeface="Arial" charset="0"/>
              <a:buNone/>
            </a:pPr>
            <a:endParaRPr kumimoji="1" lang="en-US" altLang="ja-JP" baseline="0" dirty="0" smtClean="0"/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As these example, software license determine reuse situation and situation.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Therefore, to determine the license, developers need to quantitative foundation about license and reuse,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but, there is no quantitative study for relationship between reuse and software license.</a:t>
            </a:r>
          </a:p>
          <a:p>
            <a:pPr marL="0" indent="0">
              <a:buFont typeface="Arial" charset="0"/>
              <a:buNone/>
            </a:pPr>
            <a:r>
              <a:rPr kumimoji="1" lang="en-US" altLang="ja-JP" baseline="0" dirty="0" smtClean="0"/>
              <a:t>So, we perform this investigation.</a:t>
            </a:r>
          </a:p>
          <a:p>
            <a:pPr marL="0" indent="0">
              <a:buFont typeface="Arial" charset="0"/>
              <a:buNone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983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 clear the point, we make research</a:t>
            </a:r>
            <a:r>
              <a:rPr kumimoji="1" lang="en-US" altLang="ja-JP" baseline="0" dirty="0" smtClean="0"/>
              <a:t> questions.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Research question 1 is, </a:t>
            </a:r>
            <a:r>
              <a:rPr lang="en-US" altLang="ja-JP" dirty="0" smtClean="0"/>
              <a:t>Is source code distributed under a </a:t>
            </a:r>
            <a:r>
              <a:rPr lang="en-US" altLang="ja-JP" dirty="0" smtClean="0">
                <a:solidFill>
                  <a:srgbClr val="FF0000"/>
                </a:solidFill>
              </a:rPr>
              <a:t>permissive license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0070C0"/>
                </a:solidFill>
              </a:rPr>
              <a:t>reused</a:t>
            </a:r>
            <a:r>
              <a:rPr lang="en-US" altLang="ja-JP" dirty="0" smtClean="0"/>
              <a:t> more frequently than that distributed under a </a:t>
            </a:r>
            <a:r>
              <a:rPr lang="en-US" altLang="ja-JP" dirty="0" smtClean="0">
                <a:solidFill>
                  <a:srgbClr val="FF0000"/>
                </a:solidFill>
              </a:rPr>
              <a:t>restrictive license</a:t>
            </a:r>
            <a:r>
              <a:rPr lang="en-US" altLang="ja-JP" dirty="0" smtClean="0"/>
              <a:t>?</a:t>
            </a:r>
          </a:p>
          <a:p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Research</a:t>
            </a:r>
            <a:r>
              <a:rPr kumimoji="1" lang="en-US" altLang="ja-JP" baseline="0" dirty="0" smtClean="0"/>
              <a:t> question 2 is, </a:t>
            </a:r>
            <a:r>
              <a:rPr lang="en-US" altLang="ja-JP" dirty="0" smtClean="0">
                <a:solidFill>
                  <a:srgbClr val="FF0000"/>
                </a:solidFill>
              </a:rPr>
              <a:t>Which type of licensed</a:t>
            </a:r>
            <a:r>
              <a:rPr lang="en-US" altLang="ja-JP" dirty="0" smtClean="0"/>
              <a:t> source code more frequently </a:t>
            </a:r>
            <a:r>
              <a:rPr lang="en-US" altLang="ja-JP" dirty="0" smtClean="0">
                <a:solidFill>
                  <a:srgbClr val="0070C0"/>
                </a:solidFill>
              </a:rPr>
              <a:t>imports</a:t>
            </a:r>
            <a:r>
              <a:rPr lang="en-US" altLang="ja-JP" dirty="0" smtClean="0"/>
              <a:t> source code of other OSS products?</a:t>
            </a:r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184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an overview of experiments.</a:t>
            </a:r>
          </a:p>
          <a:p>
            <a:r>
              <a:rPr kumimoji="1" lang="en-US" altLang="ja-JP" dirty="0" smtClean="0"/>
              <a:t>First,</a:t>
            </a:r>
            <a:r>
              <a:rPr kumimoji="1" lang="en-US" altLang="ja-JP" baseline="0" dirty="0" smtClean="0"/>
              <a:t> detect license of source file.</a:t>
            </a:r>
          </a:p>
          <a:p>
            <a:r>
              <a:rPr kumimoji="1" lang="en-US" altLang="ja-JP" baseline="0" dirty="0" smtClean="0"/>
              <a:t>And, exclude source files which license cannot be detected.</a:t>
            </a:r>
          </a:p>
          <a:p>
            <a:r>
              <a:rPr kumimoji="1" lang="en-US" altLang="ja-JP" baseline="0" dirty="0" smtClean="0"/>
              <a:t>Next, detect copy-and-paste.</a:t>
            </a:r>
          </a:p>
          <a:p>
            <a:r>
              <a:rPr kumimoji="1" lang="en-US" altLang="ja-JP" baseline="0" dirty="0" smtClean="0"/>
              <a:t>However,  detecting copy-and-paste directly is too difficult.</a:t>
            </a:r>
          </a:p>
          <a:p>
            <a:r>
              <a:rPr kumimoji="1" lang="en-US" altLang="ja-JP" baseline="0" dirty="0" smtClean="0"/>
              <a:t>So, we use code detection.</a:t>
            </a:r>
          </a:p>
          <a:p>
            <a:r>
              <a:rPr kumimoji="1" lang="en-US" altLang="ja-JP" baseline="0" dirty="0" smtClean="0"/>
              <a:t>Code clone is a fragments similar to other fragment, and typically generated by copy-and-paste.</a:t>
            </a:r>
          </a:p>
          <a:p>
            <a:r>
              <a:rPr kumimoji="1" lang="en-US" altLang="ja-JP" baseline="0" dirty="0" smtClean="0"/>
              <a:t>Detecting code clone created by copy-and-paste approximates copy-and-paste detection.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So, we perform code clone detection and filtering code clone which is not create by copy-and-paste. Next, perform two experiments.</a:t>
            </a:r>
          </a:p>
          <a:p>
            <a:r>
              <a:rPr kumimoji="1" lang="en-US" altLang="ja-JP" baseline="0" dirty="0" smtClean="0"/>
              <a:t>Experiment 1, investigate the reuse and frequency of each license.</a:t>
            </a:r>
          </a:p>
          <a:p>
            <a:r>
              <a:rPr kumimoji="1" lang="en-US" altLang="ja-JP" baseline="0" dirty="0" smtClean="0"/>
              <a:t>This experiment corresponds to RQ1 and RQ2.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Experiment 2, examine the impact of the license on copy-and-paste count statistically.</a:t>
            </a:r>
          </a:p>
          <a:p>
            <a:r>
              <a:rPr kumimoji="1" lang="en-US" altLang="ja-JP" baseline="0" dirty="0" smtClean="0"/>
              <a:t>The experiment confirm the impact of software license.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735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Experimental</a:t>
            </a:r>
            <a:r>
              <a:rPr kumimoji="1" lang="en-US" altLang="ja-JP" baseline="0" dirty="0" smtClean="0"/>
              <a:t> targets are packages in </a:t>
            </a:r>
            <a:r>
              <a:rPr kumimoji="1" lang="en-US" altLang="ja-JP" baseline="0" dirty="0" err="1" smtClean="0"/>
              <a:t>debian</a:t>
            </a:r>
            <a:r>
              <a:rPr kumimoji="1" lang="en-US" altLang="ja-JP" baseline="0" dirty="0" smtClean="0"/>
              <a:t>/gnu </a:t>
            </a:r>
            <a:r>
              <a:rPr kumimoji="1" lang="en-US" altLang="ja-JP" baseline="0" dirty="0" err="1" smtClean="0"/>
              <a:t>linux</a:t>
            </a:r>
            <a:r>
              <a:rPr kumimoji="1" lang="en-US" altLang="ja-JP" baseline="0" dirty="0" smtClean="0"/>
              <a:t> 5.0.2 main section, and packages randomly selected from sourceforge.net which the number of commits larger than 10.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These packages represent widely used OSS product and all OSS product in the world.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table shows the size of these target.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855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an overview of experiment 1.</a:t>
            </a:r>
          </a:p>
          <a:p>
            <a:r>
              <a:rPr kumimoji="1" lang="en-US" altLang="ja-JP" dirty="0" smtClean="0"/>
              <a:t>Experiment</a:t>
            </a:r>
            <a:r>
              <a:rPr kumimoji="1" lang="en-US" altLang="ja-JP" baseline="0" dirty="0" smtClean="0"/>
              <a:t> 1, focus a license, and investigate the number of copy-and-paste and then compare the reuse frequency of each license.</a:t>
            </a:r>
          </a:p>
          <a:p>
            <a:r>
              <a:rPr kumimoji="1" lang="en-US" altLang="ja-JP" baseline="0" dirty="0" smtClean="0"/>
              <a:t>We focused four popular and representative licenses, Apache license version 2, BSD3, GPLv2 or any later, MIT/X11 license.</a:t>
            </a:r>
          </a:p>
          <a:p>
            <a:endParaRPr kumimoji="1" lang="en-US" altLang="ja-JP" baseline="0" dirty="0"/>
          </a:p>
          <a:p>
            <a:r>
              <a:rPr kumimoji="1" lang="en-US" altLang="ja-JP" baseline="0" dirty="0" smtClean="0"/>
              <a:t>In this figure, First, extract code clone including source code under focused license, </a:t>
            </a:r>
          </a:p>
          <a:p>
            <a:r>
              <a:rPr kumimoji="1" lang="en-US" altLang="ja-JP" baseline="0" dirty="0" smtClean="0"/>
              <a:t>and simply count code clone grouped by license.</a:t>
            </a:r>
          </a:p>
          <a:p>
            <a:r>
              <a:rPr kumimoji="1" lang="en-US" altLang="ja-JP" baseline="0" dirty="0" smtClean="0"/>
              <a:t>This value shows the number of copy-and-paste per license which is related to source code under focused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To compare the reuse frequency of each license, we perform two normalization.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First normalization is dividing the sum of the number of clones of all license by the number of files under focused license.</a:t>
            </a:r>
          </a:p>
          <a:p>
            <a:r>
              <a:rPr kumimoji="1" lang="en-US" altLang="ja-JP" baseline="0" dirty="0" smtClean="0"/>
              <a:t>This value shows tendency to be reused of files under focused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Second normalization is dividing the number of clones of a license by the product of the number of files under focused license and the number of files under the license.</a:t>
            </a:r>
          </a:p>
          <a:p>
            <a:r>
              <a:rPr kumimoji="1" lang="en-US" altLang="ja-JP" baseline="0" dirty="0" smtClean="0"/>
              <a:t>This value shows the expected the number of clones between a certain license and focused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These steps are performed to other focused license.</a:t>
            </a:r>
          </a:p>
          <a:p>
            <a:r>
              <a:rPr kumimoji="1" lang="en-US" altLang="ja-JP" baseline="0" dirty="0" smtClean="0"/>
              <a:t>Then, compare the result of each license.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933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</a:t>
            </a:r>
            <a:r>
              <a:rPr kumimoji="1" lang="en-US" altLang="ja-JP" baseline="0" dirty="0" smtClean="0"/>
              <a:t> is result of experiment 1</a:t>
            </a:r>
          </a:p>
          <a:p>
            <a:r>
              <a:rPr kumimoji="1" lang="en-US" altLang="ja-JP" baseline="0" dirty="0" smtClean="0"/>
              <a:t>This graph shows the #Clones related to green colored license.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all result, # of GPLv2+ clones is ranked first. </a:t>
            </a:r>
          </a:p>
          <a:p>
            <a:r>
              <a:rPr kumimoji="1" lang="en-US" altLang="ja-JP" baseline="0" dirty="0" smtClean="0"/>
              <a:t>Focused license is ranked first or second.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145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This is the result of sourceforge.net.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Similarly, in all result, GPLv2+ clones is ranked first or second.</a:t>
            </a:r>
          </a:p>
          <a:p>
            <a:r>
              <a:rPr kumimoji="1" lang="en-US" altLang="ja-JP" baseline="0" dirty="0" smtClean="0"/>
              <a:t>Focused license is ranked first or second.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These results indicate that source code </a:t>
            </a:r>
            <a:r>
              <a:rPr kumimoji="1" lang="en-US" altLang="ja-JP" baseline="0" smtClean="0"/>
              <a:t>under a license </a:t>
            </a:r>
            <a:r>
              <a:rPr kumimoji="1" lang="en-US" altLang="ja-JP" baseline="0" dirty="0" smtClean="0"/>
              <a:t>is mostly imported to:</a:t>
            </a:r>
          </a:p>
          <a:p>
            <a:r>
              <a:rPr kumimoji="1" lang="en-US" altLang="ja-JP" baseline="0" dirty="0" smtClean="0"/>
              <a:t>Source code under the same license.</a:t>
            </a:r>
          </a:p>
          <a:p>
            <a:r>
              <a:rPr kumimoji="1" lang="en-US" altLang="ja-JP" baseline="0" dirty="0" smtClean="0"/>
              <a:t>Source code under GPLv2+.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145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the</a:t>
            </a:r>
            <a:r>
              <a:rPr kumimoji="1" lang="en-US" altLang="ja-JP" baseline="0" dirty="0" smtClean="0"/>
              <a:t> normalized result.</a:t>
            </a:r>
          </a:p>
          <a:p>
            <a:r>
              <a:rPr kumimoji="1" lang="en-US" altLang="ja-JP" baseline="0" dirty="0" smtClean="0"/>
              <a:t>These tables show the result of first normalization.</a:t>
            </a:r>
          </a:p>
          <a:p>
            <a:r>
              <a:rPr kumimoji="1" lang="en-US" altLang="ja-JP" baseline="0" dirty="0" smtClean="0"/>
              <a:t>This result shows the frequency of reuse, BSD3 and MIT/X11 is larger than GPLv2+.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below tables show the result of second normalization.</a:t>
            </a:r>
          </a:p>
          <a:p>
            <a:r>
              <a:rPr kumimoji="1" lang="en-US" altLang="ja-JP" baseline="0" dirty="0" smtClean="0"/>
              <a:t>If the value is higher, the cell is deeper colored.</a:t>
            </a:r>
          </a:p>
          <a:p>
            <a:r>
              <a:rPr kumimoji="1" lang="en-US" altLang="ja-JP" baseline="0" dirty="0" smtClean="0"/>
              <a:t>This result indicates source code is frequently copy-and-pasted to source code under the same license,</a:t>
            </a:r>
          </a:p>
          <a:p>
            <a:r>
              <a:rPr kumimoji="1" lang="en-US" altLang="ja-JP" baseline="0" dirty="0" smtClean="0"/>
              <a:t>Except GPLv2+ case.</a:t>
            </a:r>
          </a:p>
          <a:p>
            <a:r>
              <a:rPr kumimoji="1" lang="en-US" altLang="ja-JP" baseline="0" dirty="0" smtClean="0"/>
              <a:t>But GPLv2+ has the substantial impact because of their huge number of files.</a:t>
            </a:r>
          </a:p>
          <a:p>
            <a:endParaRPr kumimoji="1" lang="en-US" altLang="ja-JP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F7E39-FB52-4121-84A5-1C9839B1B3E7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33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2B56-54B7-4930-9B02-7F3B56B97061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FBD6-52A7-4D10-8A57-F3D7C99FE764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EC42F-46BB-43CC-B1D4-E4FE5A1DA74A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B946C-78B6-4C70-8FDB-EED04C4944F5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1E960-4319-4511-915F-1740BDB5CBAF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A2A2-8B3F-4FBF-B733-8A8CA8BE67B4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A6D7F-E022-4245-9E6D-D3EA0B5BED33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64186-A61F-496D-8B76-D126AA1076E9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3210-39BD-4278-B461-8EC1C118D04C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F304F-B8DF-4A99-AFC1-9F84A7031391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B8A0-6539-411B-AD03-0D0B4D3C54BB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850D2-DE9F-4A3E-A6BB-3DDAEFA8C335}" type="datetime1">
              <a:rPr kumimoji="1" lang="ja-JP" altLang="en-US" smtClean="0"/>
              <a:t>2011/10/19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An </a:t>
            </a:r>
            <a:r>
              <a:rPr lang="en-US" altLang="ja-JP" dirty="0" smtClean="0"/>
              <a:t>Investigation </a:t>
            </a:r>
            <a:r>
              <a:rPr lang="en-US" altLang="ja-JP" dirty="0"/>
              <a:t>into the </a:t>
            </a:r>
            <a:r>
              <a:rPr lang="en-US" altLang="ja-JP" dirty="0" smtClean="0"/>
              <a:t>Impact of Software </a:t>
            </a:r>
            <a:r>
              <a:rPr lang="en-US" altLang="ja-JP" dirty="0"/>
              <a:t>L</a:t>
            </a:r>
            <a:r>
              <a:rPr lang="en-US" altLang="ja-JP" dirty="0" smtClean="0"/>
              <a:t>icenses </a:t>
            </a:r>
            <a:br>
              <a:rPr lang="en-US" altLang="ja-JP" dirty="0" smtClean="0"/>
            </a:br>
            <a:r>
              <a:rPr lang="en-US" altLang="ja-JP" dirty="0" smtClean="0"/>
              <a:t>on Copy-and-Paste </a:t>
            </a:r>
            <a:r>
              <a:rPr lang="en-US" altLang="ja-JP" dirty="0"/>
              <a:t>R</a:t>
            </a:r>
            <a:r>
              <a:rPr lang="en-US" altLang="ja-JP" dirty="0" smtClean="0"/>
              <a:t>euse </a:t>
            </a:r>
            <a:br>
              <a:rPr lang="en-US" altLang="ja-JP" dirty="0" smtClean="0"/>
            </a:br>
            <a:r>
              <a:rPr lang="en-US" altLang="ja-JP" dirty="0" smtClean="0"/>
              <a:t>among </a:t>
            </a:r>
            <a:r>
              <a:rPr lang="en-US" altLang="ja-JP" dirty="0"/>
              <a:t>OSS </a:t>
            </a:r>
            <a:r>
              <a:rPr lang="en-US" altLang="ja-JP" dirty="0" smtClean="0"/>
              <a:t>Projects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dirty="0"/>
              <a:t>Yu </a:t>
            </a:r>
            <a:r>
              <a:rPr lang="en-US" altLang="ja-JP" dirty="0" smtClean="0"/>
              <a:t>Kashima</a:t>
            </a:r>
            <a:r>
              <a:rPr lang="en-US" altLang="ja-JP" baseline="30000" dirty="0" smtClean="0"/>
              <a:t>†</a:t>
            </a:r>
            <a:r>
              <a:rPr lang="en-US" altLang="ja-JP" dirty="0" smtClean="0"/>
              <a:t>, Yasuhiro </a:t>
            </a:r>
            <a:r>
              <a:rPr lang="en-US" altLang="ja-JP" dirty="0"/>
              <a:t>Hayase</a:t>
            </a:r>
            <a:r>
              <a:rPr lang="en-US" altLang="ja-JP" baseline="30000" dirty="0" smtClean="0"/>
              <a:t>††</a:t>
            </a:r>
            <a:r>
              <a:rPr lang="en-US" altLang="ja-JP" dirty="0" smtClean="0"/>
              <a:t>, Norihiro </a:t>
            </a:r>
            <a:r>
              <a:rPr lang="en-US" altLang="ja-JP" dirty="0"/>
              <a:t>Yoshida</a:t>
            </a:r>
            <a:r>
              <a:rPr lang="en-US" altLang="ja-JP" baseline="30000" dirty="0" smtClean="0"/>
              <a:t>†††</a:t>
            </a:r>
            <a:r>
              <a:rPr lang="en-US" altLang="ja-JP" dirty="0" smtClean="0"/>
              <a:t>, </a:t>
            </a:r>
            <a:endParaRPr lang="en-US" altLang="ja-JP" dirty="0"/>
          </a:p>
          <a:p>
            <a:r>
              <a:rPr lang="en-US" altLang="ja-JP" dirty="0"/>
              <a:t>Yuki Manabe</a:t>
            </a:r>
            <a:r>
              <a:rPr lang="en-US" altLang="ja-JP" baseline="30000" dirty="0"/>
              <a:t>† </a:t>
            </a:r>
            <a:r>
              <a:rPr lang="en-US" altLang="ja-JP" dirty="0" smtClean="0"/>
              <a:t>, Katsuro </a:t>
            </a:r>
            <a:r>
              <a:rPr lang="en-US" altLang="ja-JP" dirty="0"/>
              <a:t>Inoue</a:t>
            </a:r>
            <a:r>
              <a:rPr lang="en-US" altLang="ja-JP" baseline="30000" dirty="0" smtClean="0"/>
              <a:t>†</a:t>
            </a:r>
          </a:p>
          <a:p>
            <a:endParaRPr lang="en-US" altLang="ja-JP" baseline="30000" dirty="0"/>
          </a:p>
          <a:p>
            <a:r>
              <a:rPr lang="en-US" altLang="ja-JP" sz="2800" baseline="30000" dirty="0"/>
              <a:t>† </a:t>
            </a:r>
            <a:r>
              <a:rPr lang="en-US" altLang="ja-JP" sz="2800" dirty="0"/>
              <a:t>: Osaka University   </a:t>
            </a:r>
            <a:r>
              <a:rPr lang="en-US" altLang="ja-JP" sz="2800" baseline="30000" dirty="0"/>
              <a:t>††</a:t>
            </a:r>
            <a:r>
              <a:rPr lang="ja-JP" altLang="en-US" sz="2800" dirty="0"/>
              <a:t>：</a:t>
            </a:r>
            <a:r>
              <a:rPr lang="en-US" altLang="ja-JP" sz="2800" dirty="0" smtClean="0"/>
              <a:t>Tsukuba </a:t>
            </a:r>
            <a:r>
              <a:rPr lang="en-US" altLang="ja-JP" sz="2800" dirty="0"/>
              <a:t>University</a:t>
            </a:r>
          </a:p>
          <a:p>
            <a:r>
              <a:rPr lang="en-US" altLang="ja-JP" sz="2800" baseline="30000" dirty="0"/>
              <a:t>†††:</a:t>
            </a:r>
            <a:r>
              <a:rPr lang="en-US" altLang="ja-JP" sz="2800" dirty="0"/>
              <a:t> Nara Institute of Science and </a:t>
            </a:r>
            <a:r>
              <a:rPr lang="en-US" altLang="ja-JP" sz="2800" dirty="0" smtClean="0"/>
              <a:t>Technology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Picture 9" descr="sel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277465"/>
            <a:ext cx="2051050" cy="703263"/>
          </a:xfrm>
          <a:prstGeom prst="rect">
            <a:avLst/>
          </a:prstGeom>
          <a:noFill/>
        </p:spPr>
      </p:pic>
      <p:cxnSp>
        <p:nvCxnSpPr>
          <p:cNvPr id="7" name="直線コネクタ 6"/>
          <p:cNvCxnSpPr/>
          <p:nvPr/>
        </p:nvCxnSpPr>
        <p:spPr>
          <a:xfrm>
            <a:off x="755576" y="3789040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95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Overview of Experiment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74135" y="260383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=</a:t>
            </a:r>
            <a:endParaRPr kumimoji="1" lang="ja-JP" altLang="en-US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882107" y="2420888"/>
            <a:ext cx="1257845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Reusability </a:t>
            </a:r>
          </a:p>
          <a:p>
            <a:r>
              <a:rPr lang="en-US" altLang="ja-JP" dirty="0" smtClean="0"/>
              <a:t>metrics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71718" y="357301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=</a:t>
            </a:r>
            <a:endParaRPr kumimoji="1" lang="ja-JP" altLang="en-US" b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17092" y="3522493"/>
            <a:ext cx="2011174" cy="4001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/>
              <a:t>License</a:t>
            </a:r>
            <a:r>
              <a:rPr lang="en-US" altLang="ja-JP" sz="2000" dirty="0"/>
              <a:t> </a:t>
            </a:r>
            <a:r>
              <a:rPr kumimoji="1" lang="en-US" altLang="ja-JP" sz="2000" dirty="0" smtClean="0"/>
              <a:t>of </a:t>
            </a:r>
            <a:r>
              <a:rPr lang="en-US" altLang="ja-JP" sz="2000" dirty="0" smtClean="0"/>
              <a:t>the file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11960" y="352943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+</a:t>
            </a:r>
            <a:endParaRPr kumimoji="1" lang="ja-JP" altLang="en-US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89459" y="2459741"/>
            <a:ext cx="177468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#Clones related to a file</a:t>
            </a:r>
            <a:endParaRPr lang="en-US" altLang="ja-JP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52596" y="3430741"/>
            <a:ext cx="177468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#Clones related to a file</a:t>
            </a:r>
            <a:endParaRPr lang="en-US" altLang="ja-JP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11560" y="1916832"/>
            <a:ext cx="7727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Compare the prediction accuracy of three regression models</a:t>
            </a:r>
            <a:endParaRPr kumimoji="1" lang="ja-JP" altLang="en-US" sz="24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471718" y="45091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=</a:t>
            </a:r>
            <a:endParaRPr kumimoji="1" lang="ja-JP" altLang="en-US" b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17092" y="4509120"/>
            <a:ext cx="2011174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/>
              <a:t>License</a:t>
            </a:r>
            <a:r>
              <a:rPr lang="en-US" altLang="ja-JP" sz="2000" dirty="0"/>
              <a:t> </a:t>
            </a:r>
            <a:r>
              <a:rPr kumimoji="1" lang="en-US" altLang="ja-JP" sz="2000" dirty="0" smtClean="0"/>
              <a:t>of </a:t>
            </a:r>
            <a:r>
              <a:rPr lang="en-US" altLang="ja-JP" sz="2000" dirty="0" smtClean="0"/>
              <a:t>the file</a:t>
            </a:r>
            <a:endParaRPr kumimoji="1" lang="ja-JP" altLang="en-US" sz="2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211960" y="448823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+</a:t>
            </a:r>
            <a:endParaRPr kumimoji="1" lang="ja-JP" altLang="en-US" b="1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56070" y="4366845"/>
            <a:ext cx="177468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#Clones related to a file</a:t>
            </a:r>
            <a:endParaRPr lang="en-US" altLang="ja-JP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845810" y="4366845"/>
            <a:ext cx="2118678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Interaction of Metrics and License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540678" y="448823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+</a:t>
            </a:r>
            <a:endParaRPr kumimoji="1" lang="ja-JP" altLang="en-US" b="1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53741" y="2596186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M1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4713" y="3562563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M2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9512" y="4489375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M3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22780" y="908720"/>
            <a:ext cx="7665644" cy="83099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Examine the impact of the license on copy-and-paste count statistically</a:t>
            </a:r>
            <a:r>
              <a:rPr lang="en-US" altLang="ja-JP" sz="2400" dirty="0" smtClean="0"/>
              <a:t> comparing with the other reusability factors</a:t>
            </a:r>
            <a:endParaRPr kumimoji="1" lang="en-US" altLang="ja-JP" sz="2400" dirty="0" smtClean="0"/>
          </a:p>
        </p:txBody>
      </p:sp>
      <p:sp>
        <p:nvSpPr>
          <p:cNvPr id="41" name="角丸四角形 40"/>
          <p:cNvSpPr/>
          <p:nvPr/>
        </p:nvSpPr>
        <p:spPr>
          <a:xfrm>
            <a:off x="290126" y="5517232"/>
            <a:ext cx="3489786" cy="115212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software license has the impact to the number of copy-and-paste</a:t>
            </a:r>
            <a:endParaRPr kumimoji="1" lang="ja-JP" altLang="en-US" sz="24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882107" y="3356992"/>
            <a:ext cx="1257845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Reusability </a:t>
            </a:r>
          </a:p>
          <a:p>
            <a:r>
              <a:rPr lang="en-US" altLang="ja-JP" dirty="0" smtClean="0"/>
              <a:t>metrics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915816" y="4366845"/>
            <a:ext cx="1257845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Reusability </a:t>
            </a:r>
          </a:p>
          <a:p>
            <a:r>
              <a:rPr lang="en-US" altLang="ja-JP" dirty="0" smtClean="0"/>
              <a:t>metrics</a:t>
            </a:r>
            <a:endParaRPr kumimoji="1" lang="ja-JP" altLang="en-US" dirty="0"/>
          </a:p>
        </p:txBody>
      </p:sp>
      <p:sp>
        <p:nvSpPr>
          <p:cNvPr id="3" name="右矢印 2"/>
          <p:cNvSpPr/>
          <p:nvPr/>
        </p:nvSpPr>
        <p:spPr>
          <a:xfrm>
            <a:off x="3923928" y="5868745"/>
            <a:ext cx="520718" cy="4405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4555602" y="5517232"/>
            <a:ext cx="3855531" cy="115212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#Clones estimated by the models including license will address the real #clones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433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497443" y="4426659"/>
            <a:ext cx="586806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 of Experiment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表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5949688"/>
                  </p:ext>
                </p:extLst>
              </p:nvPr>
            </p:nvGraphicFramePr>
            <p:xfrm>
              <a:off x="1347739" y="2304600"/>
              <a:ext cx="2232248" cy="1484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2128"/>
                    <a:gridCol w="108012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Model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kumimoji="1" lang="en-US" altLang="ja-JP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ja-JP" b="1" i="1" smtClean="0">
                                        <a:latin typeface="Cambria Math"/>
                                      </a:rPr>
                                      <m:t>𝑹</m:t>
                                    </m:r>
                                  </m:e>
                                  <m:sup>
                                    <m:r>
                                      <a:rPr kumimoji="1" lang="en-US" altLang="ja-JP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0.5021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0.5047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0.5133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表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85949688"/>
                  </p:ext>
                </p:extLst>
              </p:nvPr>
            </p:nvGraphicFramePr>
            <p:xfrm>
              <a:off x="1347739" y="2304600"/>
              <a:ext cx="2232248" cy="1484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2128"/>
                    <a:gridCol w="1080120"/>
                  </a:tblGrid>
                  <a:tr h="37192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Model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106780" t="-8197" r="-565" b="-3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0.5021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0.5047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0.5133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表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9736828"/>
                  </p:ext>
                </p:extLst>
              </p:nvPr>
            </p:nvGraphicFramePr>
            <p:xfrm>
              <a:off x="4660107" y="2304600"/>
              <a:ext cx="2160240" cy="1484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2128"/>
                    <a:gridCol w="1008112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Model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kumimoji="1" lang="en-US" altLang="ja-JP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ja-JP" b="1" i="1" smtClean="0">
                                        <a:latin typeface="Cambria Math"/>
                                      </a:rPr>
                                      <m:t>𝑹</m:t>
                                    </m:r>
                                  </m:e>
                                  <m:sup>
                                    <m:r>
                                      <a:rPr kumimoji="1" lang="en-US" altLang="ja-JP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0.3396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0.3522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0.3692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表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9736828"/>
                  </p:ext>
                </p:extLst>
              </p:nvPr>
            </p:nvGraphicFramePr>
            <p:xfrm>
              <a:off x="4660107" y="2304600"/>
              <a:ext cx="2160240" cy="1484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2128"/>
                    <a:gridCol w="1008112"/>
                  </a:tblGrid>
                  <a:tr h="37192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Model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13855" t="-8197" b="-3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M1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0.3396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M2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0.3522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kumimoji="1" lang="en-US" altLang="ja-JP" dirty="0" smtClean="0"/>
                            <a:t>M3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kumimoji="1" lang="en-US" altLang="ja-JP" sz="1800" b="0" i="0" u="none" strike="noStrike" kern="1200" baseline="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0.3692</a:t>
                          </a:r>
                          <a:endParaRPr kumimoji="1" lang="ja-JP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下矢印 6"/>
          <p:cNvSpPr/>
          <p:nvPr/>
        </p:nvSpPr>
        <p:spPr>
          <a:xfrm>
            <a:off x="3651995" y="2564904"/>
            <a:ext cx="242316" cy="12241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>
            <a:off x="6892355" y="2564904"/>
            <a:ext cx="242316" cy="12241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868019" y="2735540"/>
            <a:ext cx="461665" cy="69346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higher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134671" y="2718838"/>
            <a:ext cx="461665" cy="69346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higher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7790" y="1907540"/>
            <a:ext cx="2448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Debian/GNU Linux 5.0.2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35195" y="1916832"/>
            <a:ext cx="130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Sourceforge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1028447" y="1437540"/>
                <a:ext cx="6337056" cy="470000"/>
              </a:xfrm>
              <a:prstGeom prst="rect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n-US" altLang="ja-JP" sz="2400" dirty="0" smtClean="0"/>
                  <a:t>Adjusted </a:t>
                </a:r>
                <a:r>
                  <a:rPr lang="en-US" altLang="ja-JP" sz="2400" dirty="0"/>
                  <a:t>c</a:t>
                </a:r>
                <a:r>
                  <a:rPr lang="en-US" altLang="ja-JP" sz="2400" dirty="0" smtClean="0"/>
                  <a:t>oefficient </a:t>
                </a:r>
                <a:r>
                  <a:rPr lang="en-US" altLang="ja-JP" sz="2400" dirty="0"/>
                  <a:t>of determination </a:t>
                </a:r>
                <a:r>
                  <a:rPr lang="en-US" altLang="ja-JP" sz="2400" dirty="0" smtClean="0"/>
                  <a:t>values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ja-JP" sz="2400" b="1" i="1">
                            <a:latin typeface="Cambria Math"/>
                          </a:rPr>
                          <m:t>𝑹</m:t>
                        </m:r>
                      </m:e>
                      <m:sup>
                        <m:r>
                          <a:rPr lang="en-US" altLang="ja-JP" sz="2400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ja-JP" sz="2400" dirty="0" smtClean="0"/>
                  <a:t>)</a:t>
                </a:r>
                <a:endParaRPr lang="ja-JP" altLang="en-US" sz="2400" dirty="0"/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447" y="1437540"/>
                <a:ext cx="6337056" cy="470000"/>
              </a:xfrm>
              <a:prstGeom prst="rect">
                <a:avLst/>
              </a:prstGeom>
              <a:blipFill rotWithShape="1">
                <a:blip r:embed="rId5"/>
                <a:stretch>
                  <a:fillRect l="-1342" t="-4938" r="-288" b="-25926"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テキスト ボックス 13"/>
          <p:cNvSpPr txBox="1"/>
          <p:nvPr/>
        </p:nvSpPr>
        <p:spPr>
          <a:xfrm>
            <a:off x="1043608" y="3964994"/>
            <a:ext cx="315432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The prediction accuracy</a:t>
            </a:r>
            <a:endParaRPr kumimoji="1" lang="ja-JP" altLang="en-US" sz="2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23728" y="4572417"/>
            <a:ext cx="4783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M1     &lt;        M2       &lt;       M3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3528" y="5703639"/>
            <a:ext cx="8614602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altLang="ja-JP" sz="2400" dirty="0" smtClean="0"/>
              <a:t>Software license significantly affects the number of copy-and-paste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2974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1684410" y="2512528"/>
            <a:ext cx="5839918" cy="1368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Answer to Research </a:t>
            </a:r>
            <a:r>
              <a:rPr lang="en-US" altLang="ja-JP" dirty="0"/>
              <a:t>Question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RQ1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RQ2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86691" y="2112418"/>
            <a:ext cx="237398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The reuse frequency </a:t>
            </a:r>
            <a:endParaRPr kumimoji="1" lang="ja-JP" altLang="en-US" sz="2000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2515798" y="2600702"/>
            <a:ext cx="720080" cy="802672"/>
            <a:chOff x="2339752" y="2091560"/>
            <a:chExt cx="720080" cy="802672"/>
          </a:xfrm>
        </p:grpSpPr>
        <p:sp>
          <p:nvSpPr>
            <p:cNvPr id="8" name="メモ 7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メモ 8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メモ 9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294850" y="273029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&gt;</a:t>
            </a:r>
            <a:endParaRPr kumimoji="1" lang="ja-JP" altLang="en-US" sz="3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43655" y="3439340"/>
            <a:ext cx="2617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Permissive License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5645903" y="2672710"/>
            <a:ext cx="720080" cy="802672"/>
            <a:chOff x="2339752" y="2091560"/>
            <a:chExt cx="720080" cy="802672"/>
          </a:xfrm>
        </p:grpSpPr>
        <p:sp>
          <p:nvSpPr>
            <p:cNvPr id="14" name="メモ 13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メモ 14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メモ 15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4924770" y="3439340"/>
            <a:ext cx="2599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Restrictive License</a:t>
            </a:r>
            <a:endParaRPr kumimoji="1" lang="ja-JP" altLang="en-US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3703169" y="4653136"/>
            <a:ext cx="720080" cy="802672"/>
            <a:chOff x="2339752" y="2091560"/>
            <a:chExt cx="720080" cy="802672"/>
          </a:xfrm>
        </p:grpSpPr>
        <p:sp>
          <p:nvSpPr>
            <p:cNvPr id="20" name="メモ 19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メモ 20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メモ 21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3203848" y="5507940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a  license</a:t>
            </a:r>
            <a:endParaRPr kumimoji="1" lang="ja-JP" altLang="en-US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832257" y="4677355"/>
            <a:ext cx="720080" cy="802672"/>
            <a:chOff x="2339752" y="2091560"/>
            <a:chExt cx="720080" cy="802672"/>
          </a:xfrm>
        </p:grpSpPr>
        <p:sp>
          <p:nvSpPr>
            <p:cNvPr id="31" name="メモ 30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メモ 31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メモ 32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6" name="テキスト ボックス 35"/>
          <p:cNvSpPr txBox="1"/>
          <p:nvPr/>
        </p:nvSpPr>
        <p:spPr>
          <a:xfrm>
            <a:off x="168063" y="5541451"/>
            <a:ext cx="244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the same license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99154" y="1844824"/>
            <a:ext cx="903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>
                <a:solidFill>
                  <a:srgbClr val="FF0000"/>
                </a:solidFill>
              </a:rPr>
              <a:t>Yes.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5910274" y="4228070"/>
            <a:ext cx="1368152" cy="1332668"/>
            <a:chOff x="4648982" y="5203260"/>
            <a:chExt cx="1368152" cy="1332668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4648982" y="5517232"/>
              <a:ext cx="720080" cy="802672"/>
              <a:chOff x="2339752" y="2091560"/>
              <a:chExt cx="720080" cy="802672"/>
            </a:xfrm>
          </p:grpSpPr>
          <p:sp>
            <p:nvSpPr>
              <p:cNvPr id="37" name="メモ 36"/>
              <p:cNvSpPr/>
              <p:nvPr/>
            </p:nvSpPr>
            <p:spPr>
              <a:xfrm>
                <a:off x="2486512" y="2091560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メモ 37"/>
              <p:cNvSpPr/>
              <p:nvPr/>
            </p:nvSpPr>
            <p:spPr>
              <a:xfrm>
                <a:off x="2411760" y="2132856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メモ 38"/>
              <p:cNvSpPr/>
              <p:nvPr/>
            </p:nvSpPr>
            <p:spPr>
              <a:xfrm>
                <a:off x="2339752" y="2204864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0" name="グループ化 39"/>
            <p:cNvGrpSpPr/>
            <p:nvPr/>
          </p:nvGrpSpPr>
          <p:grpSpPr>
            <a:xfrm>
              <a:off x="5009022" y="5445224"/>
              <a:ext cx="720080" cy="802672"/>
              <a:chOff x="2339752" y="2091560"/>
              <a:chExt cx="720080" cy="802672"/>
            </a:xfrm>
          </p:grpSpPr>
          <p:sp>
            <p:nvSpPr>
              <p:cNvPr id="41" name="メモ 40"/>
              <p:cNvSpPr/>
              <p:nvPr/>
            </p:nvSpPr>
            <p:spPr>
              <a:xfrm>
                <a:off x="2486512" y="2091560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メモ 41"/>
              <p:cNvSpPr/>
              <p:nvPr/>
            </p:nvSpPr>
            <p:spPr>
              <a:xfrm>
                <a:off x="2411760" y="2132856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メモ 42"/>
              <p:cNvSpPr/>
              <p:nvPr/>
            </p:nvSpPr>
            <p:spPr>
              <a:xfrm>
                <a:off x="2339752" y="2204864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4720990" y="5733256"/>
              <a:ext cx="720080" cy="802672"/>
              <a:chOff x="2339752" y="2091560"/>
              <a:chExt cx="720080" cy="802672"/>
            </a:xfrm>
          </p:grpSpPr>
          <p:sp>
            <p:nvSpPr>
              <p:cNvPr id="45" name="メモ 44"/>
              <p:cNvSpPr/>
              <p:nvPr/>
            </p:nvSpPr>
            <p:spPr>
              <a:xfrm>
                <a:off x="2486512" y="2091560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メモ 45"/>
              <p:cNvSpPr/>
              <p:nvPr/>
            </p:nvSpPr>
            <p:spPr>
              <a:xfrm>
                <a:off x="2411760" y="2132856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メモ 46"/>
              <p:cNvSpPr/>
              <p:nvPr/>
            </p:nvSpPr>
            <p:spPr>
              <a:xfrm>
                <a:off x="2339752" y="2204864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8" name="グループ化 47"/>
            <p:cNvGrpSpPr/>
            <p:nvPr/>
          </p:nvGrpSpPr>
          <p:grpSpPr>
            <a:xfrm>
              <a:off x="5297054" y="5661248"/>
              <a:ext cx="720080" cy="802672"/>
              <a:chOff x="2339752" y="2091560"/>
              <a:chExt cx="720080" cy="802672"/>
            </a:xfrm>
          </p:grpSpPr>
          <p:sp>
            <p:nvSpPr>
              <p:cNvPr id="49" name="メモ 48"/>
              <p:cNvSpPr/>
              <p:nvPr/>
            </p:nvSpPr>
            <p:spPr>
              <a:xfrm>
                <a:off x="2486512" y="2091560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メモ 49"/>
              <p:cNvSpPr/>
              <p:nvPr/>
            </p:nvSpPr>
            <p:spPr>
              <a:xfrm>
                <a:off x="2411760" y="2132856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メモ 50"/>
              <p:cNvSpPr/>
              <p:nvPr/>
            </p:nvSpPr>
            <p:spPr>
              <a:xfrm>
                <a:off x="2339752" y="2204864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2" name="グループ化 51"/>
            <p:cNvGrpSpPr/>
            <p:nvPr/>
          </p:nvGrpSpPr>
          <p:grpSpPr>
            <a:xfrm>
              <a:off x="5296005" y="5203260"/>
              <a:ext cx="720080" cy="802672"/>
              <a:chOff x="2339752" y="2091560"/>
              <a:chExt cx="720080" cy="802672"/>
            </a:xfrm>
          </p:grpSpPr>
          <p:sp>
            <p:nvSpPr>
              <p:cNvPr id="53" name="メモ 52"/>
              <p:cNvSpPr/>
              <p:nvPr/>
            </p:nvSpPr>
            <p:spPr>
              <a:xfrm>
                <a:off x="2486512" y="2091560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メモ 53"/>
              <p:cNvSpPr/>
              <p:nvPr/>
            </p:nvSpPr>
            <p:spPr>
              <a:xfrm>
                <a:off x="2411760" y="2132856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メモ 54"/>
              <p:cNvSpPr/>
              <p:nvPr/>
            </p:nvSpPr>
            <p:spPr>
              <a:xfrm>
                <a:off x="2339752" y="2204864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6" name="グループ化 55"/>
            <p:cNvGrpSpPr/>
            <p:nvPr/>
          </p:nvGrpSpPr>
          <p:grpSpPr>
            <a:xfrm>
              <a:off x="4792998" y="5310437"/>
              <a:ext cx="720080" cy="802672"/>
              <a:chOff x="2339752" y="2091560"/>
              <a:chExt cx="720080" cy="802672"/>
            </a:xfrm>
          </p:grpSpPr>
          <p:sp>
            <p:nvSpPr>
              <p:cNvPr id="57" name="メモ 56"/>
              <p:cNvSpPr/>
              <p:nvPr/>
            </p:nvSpPr>
            <p:spPr>
              <a:xfrm>
                <a:off x="2486512" y="2091560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メモ 57"/>
              <p:cNvSpPr/>
              <p:nvPr/>
            </p:nvSpPr>
            <p:spPr>
              <a:xfrm>
                <a:off x="2411760" y="2132856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メモ 58"/>
              <p:cNvSpPr/>
              <p:nvPr/>
            </p:nvSpPr>
            <p:spPr>
              <a:xfrm>
                <a:off x="2339752" y="2204864"/>
                <a:ext cx="573320" cy="689368"/>
              </a:xfrm>
              <a:prstGeom prst="foldedCorner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60" name="テキスト ボックス 59"/>
          <p:cNvSpPr txBox="1"/>
          <p:nvPr/>
        </p:nvSpPr>
        <p:spPr>
          <a:xfrm>
            <a:off x="5796136" y="5638353"/>
            <a:ext cx="156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</a:t>
            </a:r>
            <a:r>
              <a:rPr lang="en-US" altLang="ja-JP" dirty="0" smtClean="0"/>
              <a:t>GPLv2+</a:t>
            </a:r>
            <a:endParaRPr kumimoji="1" lang="ja-JP" altLang="en-US" dirty="0"/>
          </a:p>
        </p:txBody>
      </p:sp>
      <p:sp>
        <p:nvSpPr>
          <p:cNvPr id="25" name="左矢印 24"/>
          <p:cNvSpPr/>
          <p:nvPr/>
        </p:nvSpPr>
        <p:spPr>
          <a:xfrm>
            <a:off x="1477585" y="4376543"/>
            <a:ext cx="1905053" cy="124631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F</a:t>
            </a:r>
            <a:r>
              <a:rPr lang="en-US" altLang="ja-JP" dirty="0" smtClean="0"/>
              <a:t>requently</a:t>
            </a:r>
            <a:endParaRPr lang="en-US" altLang="ja-JP" dirty="0"/>
          </a:p>
          <a:p>
            <a:pPr algn="ctr"/>
            <a:r>
              <a:rPr lang="en-US" altLang="ja-JP" dirty="0"/>
              <a:t>i</a:t>
            </a:r>
            <a:r>
              <a:rPr lang="en-US" altLang="ja-JP" dirty="0" smtClean="0"/>
              <a:t>mported into</a:t>
            </a:r>
            <a:endParaRPr lang="ja-JP" altLang="en-US" dirty="0"/>
          </a:p>
        </p:txBody>
      </p:sp>
      <p:sp>
        <p:nvSpPr>
          <p:cNvPr id="26" name="右矢印 25"/>
          <p:cNvSpPr/>
          <p:nvPr/>
        </p:nvSpPr>
        <p:spPr>
          <a:xfrm>
            <a:off x="4561231" y="4609630"/>
            <a:ext cx="1349043" cy="9076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Imported</a:t>
            </a:r>
          </a:p>
          <a:p>
            <a:pPr algn="ctr"/>
            <a:r>
              <a:rPr lang="en-US" altLang="ja-JP" dirty="0" smtClean="0"/>
              <a:t>into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452320" y="4221088"/>
            <a:ext cx="1619672" cy="20313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GPLv2+ files has the substantial impact to reuse count because of huge #files.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96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</a:p>
          <a:p>
            <a:pPr lvl="1"/>
            <a:r>
              <a:rPr lang="en-US" altLang="ja-JP" dirty="0" smtClean="0"/>
              <a:t>Presents the impact of software license on Copy-and-Paste reuse in C/C++ files</a:t>
            </a:r>
          </a:p>
          <a:p>
            <a:r>
              <a:rPr kumimoji="1"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Investigation of the cases of other reuse methods, e.g., reuse by library linking</a:t>
            </a:r>
          </a:p>
          <a:p>
            <a:pPr lvl="1"/>
            <a:r>
              <a:rPr lang="en-US" altLang="ja-JP" dirty="0" smtClean="0"/>
              <a:t>Investigation of the direction of copy-and-paste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67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Distribution of License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14</a:t>
            </a:fld>
            <a:endParaRPr kumimoji="1" lang="ja-JP" altLang="en-US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159598"/>
              </p:ext>
            </p:extLst>
          </p:nvPr>
        </p:nvGraphicFramePr>
        <p:xfrm>
          <a:off x="467544" y="2127840"/>
          <a:ext cx="4248472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1368152"/>
              </a:tblGrid>
              <a:tr h="184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License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#Files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GPLv2</a:t>
                      </a:r>
                      <a:r>
                        <a:rPr lang="en-US" sz="1800" u="none" strike="noStrike" baseline="0" dirty="0" smtClean="0">
                          <a:solidFill>
                            <a:srgbClr val="C00000"/>
                          </a:solidFill>
                          <a:effectLst/>
                        </a:rPr>
                        <a:t>+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178,174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LibraryGPLv2+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28,000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LesserGPLv2.1+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24,540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GPLv2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22,840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GPLv3+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18,372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01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effectLst/>
                        </a:rPr>
                        <a:t>GPLv2orLGPLv2.1,MPLv1_1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15,897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BSD3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11,933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MIT/X11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11,715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LesserGPLv2+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10,537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boostV1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9,275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GPLnoVersion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5,354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Apachev2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4,297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LibraryGPLv2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4,187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BSD2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4,123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8489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LesserGPLv2.1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3,709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548735"/>
              </p:ext>
            </p:extLst>
          </p:nvPr>
        </p:nvGraphicFramePr>
        <p:xfrm>
          <a:off x="5148064" y="2127840"/>
          <a:ext cx="324036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1008112"/>
              </a:tblGrid>
              <a:tr h="1714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License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#Files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GPLv2+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44,558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boostV1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13,461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GPLv3+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12,037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LesserGPLv2.1+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8,765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LibraryGPLv2+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6,705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GPLv2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6,674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Apachev2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6,220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BSD3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4,784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LesserGPLv2+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3,543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LesserGPLv2.1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2,943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 smtClean="0">
                          <a:solidFill>
                            <a:srgbClr val="C00000"/>
                          </a:solidFill>
                          <a:effectLst/>
                        </a:rPr>
                        <a:t>MIT/X11</a:t>
                      </a:r>
                      <a:endParaRPr lang="en-US" sz="1800" b="0" i="0" u="none" strike="noStrike" dirty="0">
                        <a:solidFill>
                          <a:srgbClr val="C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2,478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BSD2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2,408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LesserGPLv3+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1,227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FreeType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>
                          <a:effectLst/>
                        </a:rPr>
                        <a:t>961 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subversion+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u="none" strike="noStrike" dirty="0">
                          <a:effectLst/>
                        </a:rPr>
                        <a:t>868 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3419872" y="1268760"/>
            <a:ext cx="3966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C00000"/>
                </a:solidFill>
              </a:rPr>
              <a:t>Red Colored </a:t>
            </a:r>
            <a:r>
              <a:rPr lang="en-US" altLang="ja-JP" dirty="0" smtClean="0">
                <a:solidFill>
                  <a:srgbClr val="C00000"/>
                </a:solidFill>
              </a:rPr>
              <a:t>L</a:t>
            </a:r>
            <a:r>
              <a:rPr kumimoji="1" lang="en-US" altLang="ja-JP" dirty="0" smtClean="0">
                <a:solidFill>
                  <a:srgbClr val="C00000"/>
                </a:solidFill>
              </a:rPr>
              <a:t>icense : Interesting License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584" y="127617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+ : “or any later”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19672" y="1763524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00B050"/>
                </a:solidFill>
              </a:rPr>
              <a:t>Debian/GNU</a:t>
            </a:r>
            <a:r>
              <a:rPr kumimoji="1" lang="en-US" altLang="ja-JP" dirty="0" smtClean="0"/>
              <a:t> </a:t>
            </a:r>
            <a:r>
              <a:rPr lang="en-US" altLang="ja-JP" dirty="0">
                <a:solidFill>
                  <a:srgbClr val="00B050"/>
                </a:solidFill>
              </a:rPr>
              <a:t>Linux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43307" y="1772816"/>
            <a:ext cx="1679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50"/>
                </a:solidFill>
              </a:rPr>
              <a:t>Sourceforge.net</a:t>
            </a:r>
            <a:endParaRPr lang="ja-JP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44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Counting method of experiment 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671282" y="2508620"/>
            <a:ext cx="4658292" cy="22165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61422" y="2500859"/>
            <a:ext cx="1166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Product</a:t>
            </a:r>
            <a:r>
              <a:rPr kumimoji="1" lang="en-US" altLang="ja-JP" sz="1600" dirty="0" smtClean="0"/>
              <a:t> C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52764" y="2453742"/>
            <a:ext cx="1241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Product A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25800" y="2478952"/>
            <a:ext cx="11356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600"/>
            </a:lvl1pPr>
          </a:lstStyle>
          <a:p>
            <a:r>
              <a:rPr lang="en-US" altLang="ja-JP" dirty="0"/>
              <a:t>Product B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2081481" y="2817506"/>
            <a:ext cx="3771490" cy="1045613"/>
            <a:chOff x="1448582" y="4487583"/>
            <a:chExt cx="3339017" cy="725269"/>
          </a:xfrm>
        </p:grpSpPr>
        <p:sp>
          <p:nvSpPr>
            <p:cNvPr id="10" name="角丸四角形 9"/>
            <p:cNvSpPr/>
            <p:nvPr/>
          </p:nvSpPr>
          <p:spPr>
            <a:xfrm>
              <a:off x="4038799" y="4487583"/>
              <a:ext cx="748800" cy="725269"/>
            </a:xfrm>
            <a:prstGeom prst="round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3139259" y="4487583"/>
              <a:ext cx="748800" cy="725269"/>
            </a:xfrm>
            <a:prstGeom prst="round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1448582" y="4487583"/>
              <a:ext cx="1516779" cy="725269"/>
            </a:xfrm>
            <a:prstGeom prst="round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1555083" y="4559592"/>
              <a:ext cx="568792" cy="568791"/>
              <a:chOff x="1259632" y="764704"/>
              <a:chExt cx="568792" cy="568791"/>
            </a:xfrm>
          </p:grpSpPr>
          <p:sp>
            <p:nvSpPr>
              <p:cNvPr id="29" name="Document"/>
              <p:cNvSpPr>
                <a:spLocks noEditPoints="1" noChangeArrowheads="1"/>
              </p:cNvSpPr>
              <p:nvPr/>
            </p:nvSpPr>
            <p:spPr bwMode="auto">
              <a:xfrm>
                <a:off x="1259632" y="764704"/>
                <a:ext cx="568792" cy="568791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" name="正方形/長方形 29"/>
              <p:cNvSpPr/>
              <p:nvPr/>
            </p:nvSpPr>
            <p:spPr>
              <a:xfrm>
                <a:off x="1313747" y="836712"/>
                <a:ext cx="383571" cy="162672"/>
              </a:xfrm>
              <a:prstGeom prst="rect">
                <a:avLst/>
              </a:prstGeom>
              <a:noFill/>
              <a:ln w="9525">
                <a:solidFill>
                  <a:schemeClr val="accent6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4" name="グループ化 13"/>
            <p:cNvGrpSpPr/>
            <p:nvPr/>
          </p:nvGrpSpPr>
          <p:grpSpPr>
            <a:xfrm>
              <a:off x="2275163" y="4559592"/>
              <a:ext cx="568792" cy="568791"/>
              <a:chOff x="1932872" y="764704"/>
              <a:chExt cx="568792" cy="568791"/>
            </a:xfrm>
          </p:grpSpPr>
          <p:sp>
            <p:nvSpPr>
              <p:cNvPr id="27" name="Document"/>
              <p:cNvSpPr>
                <a:spLocks noEditPoints="1" noChangeArrowheads="1"/>
              </p:cNvSpPr>
              <p:nvPr/>
            </p:nvSpPr>
            <p:spPr bwMode="auto">
              <a:xfrm>
                <a:off x="1932872" y="764704"/>
                <a:ext cx="568792" cy="568791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ln w="9525">
                <a:solidFill>
                  <a:schemeClr val="tx1"/>
                </a:solidFill>
                <a:prstDash val="solid"/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2078885" y="1037803"/>
                <a:ext cx="383571" cy="162672"/>
              </a:xfrm>
              <a:prstGeom prst="rect">
                <a:avLst/>
              </a:prstGeom>
              <a:noFill/>
              <a:ln w="9525">
                <a:solidFill>
                  <a:schemeClr val="accent6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grpSp>
          <p:nvGrpSpPr>
            <p:cNvPr id="15" name="グループ化 14"/>
            <p:cNvGrpSpPr/>
            <p:nvPr/>
          </p:nvGrpSpPr>
          <p:grpSpPr>
            <a:xfrm>
              <a:off x="3218539" y="4547013"/>
              <a:ext cx="568792" cy="568791"/>
              <a:chOff x="2912535" y="752125"/>
              <a:chExt cx="568792" cy="568791"/>
            </a:xfrm>
          </p:grpSpPr>
          <p:sp>
            <p:nvSpPr>
              <p:cNvPr id="25" name="Document"/>
              <p:cNvSpPr>
                <a:spLocks noEditPoints="1" noChangeArrowheads="1"/>
              </p:cNvSpPr>
              <p:nvPr/>
            </p:nvSpPr>
            <p:spPr bwMode="auto">
              <a:xfrm>
                <a:off x="2912535" y="752125"/>
                <a:ext cx="568792" cy="568791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2981218" y="811136"/>
                <a:ext cx="383571" cy="16267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cxnSp>
          <p:nvCxnSpPr>
            <p:cNvPr id="16" name="直線コネクタ 15"/>
            <p:cNvCxnSpPr>
              <a:stCxn id="30" idx="3"/>
              <a:endCxn id="28" idx="1"/>
            </p:cNvCxnSpPr>
            <p:nvPr/>
          </p:nvCxnSpPr>
          <p:spPr>
            <a:xfrm>
              <a:off x="1992769" y="4712936"/>
              <a:ext cx="428407" cy="201091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>
              <a:stCxn id="28" idx="3"/>
              <a:endCxn id="26" idx="1"/>
            </p:cNvCxnSpPr>
            <p:nvPr/>
          </p:nvCxnSpPr>
          <p:spPr>
            <a:xfrm flipV="1">
              <a:off x="2804747" y="4687360"/>
              <a:ext cx="482475" cy="226667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8" name="グループ化 17"/>
            <p:cNvGrpSpPr/>
            <p:nvPr/>
          </p:nvGrpSpPr>
          <p:grpSpPr>
            <a:xfrm>
              <a:off x="4114052" y="4547012"/>
              <a:ext cx="568792" cy="568791"/>
              <a:chOff x="3641889" y="752124"/>
              <a:chExt cx="568792" cy="568791"/>
            </a:xfrm>
          </p:grpSpPr>
          <p:sp>
            <p:nvSpPr>
              <p:cNvPr id="23" name="Document"/>
              <p:cNvSpPr>
                <a:spLocks noEditPoints="1" noChangeArrowheads="1"/>
              </p:cNvSpPr>
              <p:nvPr/>
            </p:nvSpPr>
            <p:spPr bwMode="auto">
              <a:xfrm>
                <a:off x="3641889" y="752124"/>
                <a:ext cx="568792" cy="568791"/>
              </a:xfrm>
              <a:custGeom>
                <a:avLst/>
                <a:gdLst>
                  <a:gd name="T0" fmla="*/ 10757 w 21600"/>
                  <a:gd name="T1" fmla="*/ 21632 h 21600"/>
                  <a:gd name="T2" fmla="*/ 85 w 21600"/>
                  <a:gd name="T3" fmla="*/ 10849 h 21600"/>
                  <a:gd name="T4" fmla="*/ 10757 w 21600"/>
                  <a:gd name="T5" fmla="*/ 81 h 21600"/>
                  <a:gd name="T6" fmla="*/ 21706 w 21600"/>
                  <a:gd name="T7" fmla="*/ 10652 h 21600"/>
                  <a:gd name="T8" fmla="*/ 10757 w 21600"/>
                  <a:gd name="T9" fmla="*/ 21632 h 21600"/>
                  <a:gd name="T10" fmla="*/ 0 w 21600"/>
                  <a:gd name="T11" fmla="*/ 0 h 21600"/>
                  <a:gd name="T12" fmla="*/ 21600 w 21600"/>
                  <a:gd name="T13" fmla="*/ 0 h 21600"/>
                  <a:gd name="T14" fmla="*/ 21600 w 21600"/>
                  <a:gd name="T15" fmla="*/ 21600 h 21600"/>
                  <a:gd name="T16" fmla="*/ 977 w 21600"/>
                  <a:gd name="T17" fmla="*/ 818 h 21600"/>
                  <a:gd name="T18" fmla="*/ 20622 w 21600"/>
                  <a:gd name="T19" fmla="*/ 16429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710572" y="999039"/>
                <a:ext cx="383571" cy="162672"/>
              </a:xfrm>
              <a:prstGeom prst="rect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>
                  <a:solidFill>
                    <a:schemeClr val="lt1"/>
                  </a:solidFill>
                </a:endParaRPr>
              </a:p>
            </p:txBody>
          </p:sp>
        </p:grpSp>
        <p:cxnSp>
          <p:nvCxnSpPr>
            <p:cNvPr id="19" name="直線コネクタ 18"/>
            <p:cNvCxnSpPr>
              <a:stCxn id="30" idx="3"/>
              <a:endCxn id="26" idx="1"/>
            </p:cNvCxnSpPr>
            <p:nvPr/>
          </p:nvCxnSpPr>
          <p:spPr>
            <a:xfrm flipV="1">
              <a:off x="1992769" y="4687360"/>
              <a:ext cx="1294453" cy="25576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>
              <a:stCxn id="28" idx="3"/>
              <a:endCxn id="24" idx="1"/>
            </p:cNvCxnSpPr>
            <p:nvPr/>
          </p:nvCxnSpPr>
          <p:spPr>
            <a:xfrm flipV="1">
              <a:off x="2804747" y="4875263"/>
              <a:ext cx="1377988" cy="38764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>
              <a:stCxn id="30" idx="3"/>
              <a:endCxn id="24" idx="1"/>
            </p:cNvCxnSpPr>
            <p:nvPr/>
          </p:nvCxnSpPr>
          <p:spPr>
            <a:xfrm>
              <a:off x="1992769" y="4712936"/>
              <a:ext cx="2189966" cy="162327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>
              <a:stCxn id="26" idx="3"/>
              <a:endCxn id="24" idx="0"/>
            </p:cNvCxnSpPr>
            <p:nvPr/>
          </p:nvCxnSpPr>
          <p:spPr>
            <a:xfrm>
              <a:off x="3670793" y="4687360"/>
              <a:ext cx="703728" cy="106567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/>
          <p:cNvSpPr txBox="1"/>
          <p:nvPr/>
        </p:nvSpPr>
        <p:spPr>
          <a:xfrm>
            <a:off x="2654414" y="3909871"/>
            <a:ext cx="233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# of </a:t>
            </a:r>
            <a:r>
              <a:rPr lang="en-US" altLang="ja-JP" dirty="0" smtClean="0"/>
              <a:t>related</a:t>
            </a:r>
            <a:r>
              <a:rPr kumimoji="1" lang="en-US" altLang="ja-JP" dirty="0" smtClean="0"/>
              <a:t> Clones  = 2</a:t>
            </a:r>
            <a:endParaRPr kumimoji="1" lang="ja-JP" altLang="en-US" dirty="0"/>
          </a:p>
        </p:txBody>
      </p:sp>
      <p:cxnSp>
        <p:nvCxnSpPr>
          <p:cNvPr id="32" name="直線矢印コネクタ 31"/>
          <p:cNvCxnSpPr>
            <a:stCxn id="33" idx="0"/>
            <a:endCxn id="29" idx="0"/>
          </p:cNvCxnSpPr>
          <p:nvPr/>
        </p:nvCxnSpPr>
        <p:spPr>
          <a:xfrm flipV="1">
            <a:off x="2503818" y="3742556"/>
            <a:ext cx="17911" cy="613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1671282" y="4355812"/>
            <a:ext cx="166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</a:t>
            </a:r>
            <a:r>
              <a:rPr kumimoji="1" lang="en-US" altLang="ja-JP" dirty="0" smtClean="0"/>
              <a:t>ounting Target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505038" y="2046955"/>
            <a:ext cx="5155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sz="2400" dirty="0"/>
              <a:t>Method of Counting </a:t>
            </a:r>
            <a:r>
              <a:rPr lang="en-US" altLang="ja-JP" sz="2400" dirty="0" smtClean="0"/>
              <a:t>related </a:t>
            </a:r>
            <a:r>
              <a:rPr lang="en-US" altLang="ja-JP" sz="2400" dirty="0"/>
              <a:t>Code </a:t>
            </a:r>
            <a:r>
              <a:rPr lang="en-US" altLang="ja-JP" sz="2400" dirty="0" smtClean="0"/>
              <a:t>Clone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77162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Employed Metrics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Employ metrics according to Poulin’s classification[3]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589629"/>
              </p:ext>
            </p:extLst>
          </p:nvPr>
        </p:nvGraphicFramePr>
        <p:xfrm>
          <a:off x="1331640" y="2636912"/>
          <a:ext cx="60960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Pouiln’s</a:t>
                      </a:r>
                      <a:r>
                        <a:rPr kumimoji="1" lang="en-US" altLang="ja-JP" baseline="0" dirty="0" smtClean="0"/>
                        <a:t> classification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Employed</a:t>
                      </a:r>
                      <a:r>
                        <a:rPr kumimoji="1" lang="en-US" altLang="ja-JP" baseline="0" dirty="0" smtClean="0"/>
                        <a:t> Metrics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Complexity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lines of code excluding comment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sum of McCabe’s </a:t>
                      </a:r>
                      <a:r>
                        <a:rPr kumimoji="1" lang="en-US" altLang="ja-JP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cyclomatic</a:t>
                      </a: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complexity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Documentation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lines of comment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External Dependencies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 of called functions defined in external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 of used variables defined in external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Proven Reliability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elapsed seconds since the file was created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95536" y="6453336"/>
            <a:ext cx="86435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[3] J</a:t>
            </a:r>
            <a:r>
              <a:rPr lang="en-US" altLang="ja-JP" sz="1200" dirty="0"/>
              <a:t>. Poulin, “The search for a general reusability metric,” in </a:t>
            </a:r>
            <a:r>
              <a:rPr lang="en-US" altLang="ja-JP" sz="1200" i="1" dirty="0"/>
              <a:t>Proc. of </a:t>
            </a:r>
            <a:r>
              <a:rPr lang="en-US" altLang="ja-JP" sz="1200" i="1" dirty="0" smtClean="0"/>
              <a:t>the Workshop </a:t>
            </a:r>
            <a:r>
              <a:rPr lang="en-US" altLang="ja-JP" sz="1200" i="1" dirty="0"/>
              <a:t>on Reuse and the NASA Software Strategic Plan</a:t>
            </a:r>
            <a:r>
              <a:rPr lang="en-US" altLang="ja-JP" sz="1200" dirty="0"/>
              <a:t>, 1996.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8042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Regression Models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17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612456" y="2771636"/>
                <a:ext cx="241598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i="1">
                          <a:latin typeface="Cambria Math"/>
                        </a:rPr>
                        <m:t>𝜖</m:t>
                      </m:r>
                      <m:r>
                        <a:rPr lang="en-US" altLang="ja-JP" i="1"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ja-JP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ja-JP" i="1">
                              <a:latin typeface="Cambria Math"/>
                            </a:rPr>
                            <m:t>𝑚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altLang="ja-JP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ja-JP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altLang="ja-JP" i="1">
                                  <a:latin typeface="Cambria Math"/>
                                </a:rPr>
                                <m:t>+1)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2456" y="2771636"/>
                <a:ext cx="2415982" cy="7645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テキスト ボックス 6"/>
          <p:cNvSpPr txBox="1"/>
          <p:nvPr/>
        </p:nvSpPr>
        <p:spPr>
          <a:xfrm>
            <a:off x="616761" y="2924944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M1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6760" y="4173214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M2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4963" y="5373216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B050"/>
                </a:solidFill>
              </a:rPr>
              <a:t>M3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526294" y="2555612"/>
            <a:ext cx="893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Metrics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/>
              <p:cNvSpPr txBox="1"/>
              <p:nvPr/>
            </p:nvSpPr>
            <p:spPr>
              <a:xfrm>
                <a:off x="683568" y="1916832"/>
                <a:ext cx="44042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ja-JP" sz="24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ja-JP" sz="2400">
                              <a:latin typeface="Cambria Math"/>
                            </a:rPr>
                            <m:t>log</m:t>
                          </m:r>
                        </m:fName>
                        <m:e>
                          <m:r>
                            <a:rPr lang="en-US" altLang="ja-JP" sz="2400" i="1">
                              <a:latin typeface="Cambria Math"/>
                            </a:rPr>
                            <m:t>(# 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𝑜𝑓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altLang="ja-JP" sz="2400" b="0" i="1" smtClean="0">
                              <a:latin typeface="Cambria Math"/>
                            </a:rPr>
                            <m:t>𝑟𝑒𝑙𝑎𝑡𝑒𝑑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 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𝑐𝑙𝑜𝑛𝑒𝑠</m:t>
                          </m:r>
                          <m:r>
                            <a:rPr lang="en-US" altLang="ja-JP" sz="2400" i="1">
                              <a:latin typeface="Cambria Math"/>
                            </a:rPr>
                            <m:t>+1)</m:t>
                          </m:r>
                        </m:e>
                      </m:func>
                      <m:r>
                        <a:rPr lang="en-US" altLang="ja-JP" sz="2400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altLang="ja-JP" sz="2400" dirty="0"/>
              </a:p>
            </p:txBody>
          </p:sp>
        </mc:Choice>
        <mc:Fallback xmlns="">
          <p:sp>
            <p:nvSpPr>
              <p:cNvPr id="22" name="テキスト ボックス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916832"/>
                <a:ext cx="4404283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テキスト ボックス 24"/>
          <p:cNvSpPr txBox="1"/>
          <p:nvPr/>
        </p:nvSpPr>
        <p:spPr>
          <a:xfrm>
            <a:off x="2195736" y="1340768"/>
            <a:ext cx="4819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M: Metrics;  L: top 15 popular license</a:t>
            </a:r>
            <a:endParaRPr kumimoji="1"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/>
              <p:cNvSpPr txBox="1"/>
              <p:nvPr/>
            </p:nvSpPr>
            <p:spPr>
              <a:xfrm>
                <a:off x="1619672" y="3960639"/>
                <a:ext cx="241598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i="1">
                          <a:latin typeface="Cambria Math"/>
                        </a:rPr>
                        <m:t>𝜖</m:t>
                      </m:r>
                      <m:r>
                        <a:rPr lang="en-US" altLang="ja-JP" i="1"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ja-JP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ja-JP" i="1">
                              <a:latin typeface="Cambria Math"/>
                            </a:rPr>
                            <m:t>𝑚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altLang="ja-JP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ja-JP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altLang="ja-JP" i="1">
                                  <a:latin typeface="Cambria Math"/>
                                </a:rPr>
                                <m:t>+1)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2" name="テキスト ボックス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960639"/>
                <a:ext cx="2415982" cy="76450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テキスト ボックス 32"/>
          <p:cNvSpPr txBox="1"/>
          <p:nvPr/>
        </p:nvSpPr>
        <p:spPr>
          <a:xfrm>
            <a:off x="2533510" y="3744615"/>
            <a:ext cx="893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Metrics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147168" y="3681899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License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正方形/長方形 35"/>
              <p:cNvSpPr/>
              <p:nvPr/>
            </p:nvSpPr>
            <p:spPr>
              <a:xfrm>
                <a:off x="3859136" y="3947079"/>
                <a:ext cx="1123769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/>
                        </a:rPr>
                        <m:t>+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ja-JP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ja-JP" i="1">
                              <a:latin typeface="Cambria Math"/>
                            </a:rPr>
                            <m:t>𝑙</m:t>
                          </m:r>
                          <m:r>
                            <a:rPr lang="en-US" altLang="ja-JP" i="1">
                              <a:latin typeface="Cambria Math"/>
                            </a:rPr>
                            <m:t> ∈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𝐿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ja-JP" altLang="en-US" i="1">
                                  <a:latin typeface="Cambria Math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/>
                            </a:rPr>
                            <m:t>𝑙</m:t>
                          </m:r>
                        </m:e>
                      </m:nary>
                    </m:oMath>
                  </m:oMathPara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36" name="正方形/長方形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136" y="3947079"/>
                <a:ext cx="1123769" cy="76450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テキスト ボックス 37"/>
              <p:cNvSpPr txBox="1"/>
              <p:nvPr/>
            </p:nvSpPr>
            <p:spPr>
              <a:xfrm>
                <a:off x="1619672" y="5219908"/>
                <a:ext cx="2415982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i="1">
                          <a:latin typeface="Cambria Math"/>
                        </a:rPr>
                        <m:t>𝜖</m:t>
                      </m:r>
                      <m:r>
                        <a:rPr lang="en-US" altLang="ja-JP" i="1"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ja-JP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ja-JP" i="1">
                              <a:latin typeface="Cambria Math"/>
                            </a:rPr>
                            <m:t>𝑚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>
                                  <a:latin typeface="Cambria Math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altLang="ja-JP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ja-JP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altLang="ja-JP" i="1">
                                  <a:latin typeface="Cambria Math"/>
                                </a:rPr>
                                <m:t>+1)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38" name="テキスト ボックス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5219908"/>
                <a:ext cx="2415982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テキスト ボックス 38"/>
          <p:cNvSpPr txBox="1"/>
          <p:nvPr/>
        </p:nvSpPr>
        <p:spPr>
          <a:xfrm>
            <a:off x="2533510" y="5003884"/>
            <a:ext cx="893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Metrics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147168" y="4941168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License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299296" y="4941168"/>
            <a:ext cx="3367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Interaction of Metrics and License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正方形/長方形 41"/>
              <p:cNvSpPr/>
              <p:nvPr/>
            </p:nvSpPr>
            <p:spPr>
              <a:xfrm>
                <a:off x="3859136" y="5206348"/>
                <a:ext cx="1123769" cy="764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/>
                        </a:rPr>
                        <m:t>+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ja-JP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ja-JP" i="1">
                              <a:latin typeface="Cambria Math"/>
                            </a:rPr>
                            <m:t>𝑙</m:t>
                          </m:r>
                          <m:r>
                            <a:rPr lang="en-US" altLang="ja-JP" i="1">
                              <a:latin typeface="Cambria Math"/>
                            </a:rPr>
                            <m:t> ∈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𝐿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ja-JP" altLang="en-US" i="1">
                                  <a:latin typeface="Cambria Math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/>
                            </a:rPr>
                            <m:t>𝑙</m:t>
                          </m:r>
                        </m:e>
                      </m:nary>
                    </m:oMath>
                  </m:oMathPara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42" name="正方形/長方形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136" y="5206348"/>
                <a:ext cx="1123769" cy="76450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テキスト ボックス 42"/>
              <p:cNvSpPr txBox="1"/>
              <p:nvPr/>
            </p:nvSpPr>
            <p:spPr>
              <a:xfrm>
                <a:off x="4867248" y="5184775"/>
                <a:ext cx="2935034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ja-JP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ja-JP" i="1">
                              <a:latin typeface="Cambria Math"/>
                            </a:rPr>
                            <m:t>𝑚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altLang="ja-JP" i="1">
                              <a:latin typeface="Cambria Math"/>
                              <a:ea typeface="Cambria Math"/>
                            </a:rPr>
                            <m:t>𝑀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altLang="ja-JP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altLang="ja-JP" i="1">
                                  <a:latin typeface="Cambria Math"/>
                                </a:rPr>
                                <m:t>𝑙</m:t>
                              </m:r>
                              <m:r>
                                <a:rPr lang="en-US" altLang="ja-JP" i="1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n-US" altLang="ja-JP" i="1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en-US" altLang="ja-JP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altLang="ja-JP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i="1">
                                          <a:latin typeface="Cambria Math"/>
                                        </a:rPr>
                                        <m:t>𝑚</m:t>
                                      </m:r>
                                      <m:r>
                                        <a:rPr lang="en-US" altLang="ja-JP" i="1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</m:func>
                              <m:sSub>
                                <m:sSubPr>
                                  <m:ctrlPr>
                                    <a:rPr lang="en-US" altLang="ja-JP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ja-JP" altLang="en-US" i="1">
                                      <a:latin typeface="Cambria Math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altLang="ja-JP" i="1">
                                      <a:latin typeface="Cambria Math"/>
                                    </a:rPr>
                                    <m:t> </m:t>
                                  </m:r>
                                </m:sub>
                              </m:sSub>
                              <m:r>
                                <a:rPr lang="en-US" altLang="ja-JP" i="1">
                                  <a:latin typeface="Cambria Math"/>
                                </a:rPr>
                                <m:t>𝑙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43" name="テキスト ボックス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248" y="5184775"/>
                <a:ext cx="2935034" cy="76450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直線コネクタ 44"/>
          <p:cNvCxnSpPr/>
          <p:nvPr/>
        </p:nvCxnSpPr>
        <p:spPr>
          <a:xfrm>
            <a:off x="323528" y="3536141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395536" y="4941168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323528" y="24928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98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34" grpId="0"/>
      <p:bldP spid="36" grpId="0"/>
      <p:bldP spid="40" grpId="0"/>
      <p:bldP spid="41" grpId="0"/>
      <p:bldP spid="42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Software License and Copy-and-Paste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5" name="雲 4"/>
          <p:cNvSpPr/>
          <p:nvPr/>
        </p:nvSpPr>
        <p:spPr>
          <a:xfrm>
            <a:off x="3010474" y="1124744"/>
            <a:ext cx="3024336" cy="1368152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Open Source Software(OSS)</a:t>
            </a:r>
            <a:endParaRPr kumimoji="1" lang="ja-JP" altLang="en-US" sz="2400" dirty="0"/>
          </a:p>
        </p:txBody>
      </p:sp>
      <p:sp>
        <p:nvSpPr>
          <p:cNvPr id="7" name="メモ 6"/>
          <p:cNvSpPr/>
          <p:nvPr/>
        </p:nvSpPr>
        <p:spPr>
          <a:xfrm>
            <a:off x="5292080" y="2039144"/>
            <a:ext cx="914400" cy="91440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メモ 10"/>
          <p:cNvSpPr/>
          <p:nvPr/>
        </p:nvSpPr>
        <p:spPr>
          <a:xfrm>
            <a:off x="2616429" y="2111152"/>
            <a:ext cx="914400" cy="91440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64088" y="2257668"/>
            <a:ext cx="75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GPLv2</a:t>
            </a:r>
            <a:endParaRPr kumimoji="1" lang="ja-JP" altLang="en-US" dirty="0"/>
          </a:p>
        </p:txBody>
      </p:sp>
      <p:sp>
        <p:nvSpPr>
          <p:cNvPr id="17" name="メモ 16"/>
          <p:cNvSpPr/>
          <p:nvPr/>
        </p:nvSpPr>
        <p:spPr>
          <a:xfrm>
            <a:off x="2184381" y="1268760"/>
            <a:ext cx="914400" cy="91440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05668" y="1391072"/>
            <a:ext cx="675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BSD3</a:t>
            </a:r>
            <a:endParaRPr kumimoji="1" lang="ja-JP" altLang="en-US" dirty="0"/>
          </a:p>
        </p:txBody>
      </p:sp>
      <p:sp>
        <p:nvSpPr>
          <p:cNvPr id="19" name="メモ 18"/>
          <p:cNvSpPr/>
          <p:nvPr/>
        </p:nvSpPr>
        <p:spPr>
          <a:xfrm>
            <a:off x="5837480" y="1243200"/>
            <a:ext cx="914400" cy="91440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940152" y="1441616"/>
            <a:ext cx="75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GPLv2</a:t>
            </a:r>
            <a:endParaRPr kumimoji="1" lang="ja-JP" altLang="en-US" dirty="0"/>
          </a:p>
        </p:txBody>
      </p:sp>
      <p:sp>
        <p:nvSpPr>
          <p:cNvPr id="25" name="下矢印 24"/>
          <p:cNvSpPr/>
          <p:nvPr/>
        </p:nvSpPr>
        <p:spPr>
          <a:xfrm rot="5400000">
            <a:off x="1291636" y="1463420"/>
            <a:ext cx="626368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下矢印 25"/>
          <p:cNvSpPr/>
          <p:nvPr/>
        </p:nvSpPr>
        <p:spPr>
          <a:xfrm rot="16200000">
            <a:off x="6902236" y="1541436"/>
            <a:ext cx="626368" cy="6339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メモ 26"/>
          <p:cNvSpPr/>
          <p:nvPr/>
        </p:nvSpPr>
        <p:spPr>
          <a:xfrm>
            <a:off x="8122096" y="1319064"/>
            <a:ext cx="914400" cy="914400"/>
          </a:xfrm>
          <a:prstGeom prst="folded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メモ 28"/>
          <p:cNvSpPr/>
          <p:nvPr/>
        </p:nvSpPr>
        <p:spPr>
          <a:xfrm>
            <a:off x="107504" y="1463080"/>
            <a:ext cx="914400" cy="914400"/>
          </a:xfrm>
          <a:prstGeom prst="folded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79512" y="1639440"/>
            <a:ext cx="75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GPLv2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 rot="16200000">
            <a:off x="1266972" y="1978937"/>
            <a:ext cx="738664" cy="98725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Copy-and</a:t>
            </a:r>
          </a:p>
          <a:p>
            <a:r>
              <a:rPr lang="en-US" altLang="ja-JP" dirty="0"/>
              <a:t>-</a:t>
            </a:r>
            <a:r>
              <a:rPr kumimoji="1" lang="en-US" altLang="ja-JP" dirty="0" smtClean="0"/>
              <a:t>Paste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 rot="16200000">
            <a:off x="6984254" y="1942409"/>
            <a:ext cx="738664" cy="98725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Copy-and</a:t>
            </a:r>
          </a:p>
          <a:p>
            <a:r>
              <a:rPr lang="en-US" altLang="ja-JP" dirty="0"/>
              <a:t>-</a:t>
            </a:r>
            <a:r>
              <a:rPr kumimoji="1" lang="en-US" altLang="ja-JP" dirty="0" smtClean="0"/>
              <a:t>Paste</a:t>
            </a:r>
            <a:endParaRPr kumimoji="1" lang="ja-JP" altLang="en-US" dirty="0"/>
          </a:p>
        </p:txBody>
      </p:sp>
      <p:sp>
        <p:nvSpPr>
          <p:cNvPr id="35" name="四角形吹き出し 34"/>
          <p:cNvSpPr/>
          <p:nvPr/>
        </p:nvSpPr>
        <p:spPr>
          <a:xfrm>
            <a:off x="5760166" y="4720206"/>
            <a:ext cx="3024335" cy="941042"/>
          </a:xfrm>
          <a:prstGeom prst="wedgeRectCallout">
            <a:avLst>
              <a:gd name="adj1" fmla="val -74911"/>
              <a:gd name="adj2" fmla="val -240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When determining the license, we need to quantitative foundation, but…</a:t>
            </a:r>
          </a:p>
        </p:txBody>
      </p:sp>
      <p:pic>
        <p:nvPicPr>
          <p:cNvPr id="1027" name="Picture 3" descr="C:\Users\y-kasima\AppData\Local\Microsoft\Windows\Temporary Internet Files\Content.IE5\6ON0ZSJC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582" y="1676390"/>
            <a:ext cx="405904" cy="40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テキスト ボックス 31"/>
          <p:cNvSpPr txBox="1"/>
          <p:nvPr/>
        </p:nvSpPr>
        <p:spPr>
          <a:xfrm>
            <a:off x="2737717" y="2317884"/>
            <a:ext cx="675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BSD3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261968" y="1392813"/>
            <a:ext cx="675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BSD3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41330" y="3441774"/>
            <a:ext cx="284263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Require copy right notice,</a:t>
            </a:r>
          </a:p>
          <a:p>
            <a:pPr marL="0" lvl="1"/>
            <a:r>
              <a:rPr lang="en-US" altLang="ja-JP" dirty="0"/>
              <a:t>list of </a:t>
            </a:r>
            <a:r>
              <a:rPr lang="en-US" altLang="ja-JP" dirty="0" smtClean="0"/>
              <a:t>conditions, </a:t>
            </a:r>
          </a:p>
          <a:p>
            <a:pPr marL="0" lvl="1"/>
            <a:r>
              <a:rPr lang="en-US" altLang="ja-JP" dirty="0" smtClean="0"/>
              <a:t>and </a:t>
            </a:r>
            <a:r>
              <a:rPr lang="en-US" altLang="ja-JP" dirty="0"/>
              <a:t>disclaimer of </a:t>
            </a:r>
            <a:r>
              <a:rPr lang="en-US" altLang="ja-JP" dirty="0" smtClean="0"/>
              <a:t>warranties</a:t>
            </a:r>
            <a:endParaRPr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60033" y="3501008"/>
            <a:ext cx="356388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Require derivative work must be distributed under GPLv2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03648" y="3140968"/>
            <a:ext cx="288032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3-Clause </a:t>
            </a:r>
            <a:r>
              <a:rPr lang="en-US" altLang="ja-JP" dirty="0" smtClean="0"/>
              <a:t>BSD License(BSD3)</a:t>
            </a:r>
            <a:endParaRPr lang="en-US" altLang="ja-JP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09403" y="3140968"/>
            <a:ext cx="371451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GNU Public </a:t>
            </a:r>
            <a:r>
              <a:rPr lang="en-US" altLang="ja-JP" dirty="0" smtClean="0"/>
              <a:t>License Version 2 </a:t>
            </a:r>
            <a:r>
              <a:rPr lang="en-US" altLang="ja-JP" dirty="0"/>
              <a:t>(</a:t>
            </a:r>
            <a:r>
              <a:rPr lang="en-US" altLang="ja-JP" dirty="0" smtClean="0"/>
              <a:t>GPLv2)</a:t>
            </a:r>
            <a:endParaRPr lang="en-US" altLang="ja-JP" dirty="0"/>
          </a:p>
        </p:txBody>
      </p:sp>
      <p:sp>
        <p:nvSpPr>
          <p:cNvPr id="12" name="正方形/長方形 11"/>
          <p:cNvSpPr/>
          <p:nvPr/>
        </p:nvSpPr>
        <p:spPr>
          <a:xfrm>
            <a:off x="1454463" y="5877273"/>
            <a:ext cx="6299071" cy="8610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There is no quantitative study for relationship betwee</a:t>
            </a:r>
            <a:r>
              <a:rPr lang="en-US" altLang="ja-JP" sz="2400" dirty="0" smtClean="0"/>
              <a:t>n </a:t>
            </a:r>
            <a:r>
              <a:rPr kumimoji="1" lang="en-US" altLang="ja-JP" sz="2400" dirty="0" smtClean="0"/>
              <a:t>reuse frequency and software license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0932" y="4867561"/>
            <a:ext cx="311989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/>
              <a:t>Software license  determine reuse situation and </a:t>
            </a:r>
            <a:r>
              <a:rPr lang="en-US" altLang="ja-JP" dirty="0" smtClean="0"/>
              <a:t>frequency</a:t>
            </a:r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659261" y="4400663"/>
            <a:ext cx="1632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OSS developers</a:t>
            </a:r>
            <a:endParaRPr kumimoji="1" lang="ja-JP" altLang="en-US" dirty="0"/>
          </a:p>
        </p:txBody>
      </p:sp>
      <p:pic>
        <p:nvPicPr>
          <p:cNvPr id="34" name="Picture 2" descr="C:\Users\y-kasima\AppData\Local\Microsoft\Windows\Temporary Internet Files\Content.IE5\4QOCDHPK\MC9004419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411" y="4686057"/>
            <a:ext cx="947173" cy="1119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0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9" grpId="0" animBg="1"/>
      <p:bldP spid="30" grpId="0"/>
      <p:bldP spid="31" grpId="0"/>
      <p:bldP spid="33" grpId="0"/>
      <p:bldP spid="35" grpId="0" animBg="1"/>
      <p:bldP spid="37" grpId="0"/>
      <p:bldP spid="12" grpId="0" animBg="1"/>
      <p:bldP spid="10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1684410" y="2512528"/>
            <a:ext cx="5839918" cy="1368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Research Question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RQ1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RQ2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86691" y="2112418"/>
            <a:ext cx="237398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The reuse frequency </a:t>
            </a:r>
            <a:endParaRPr kumimoji="1" lang="ja-JP" altLang="en-US" sz="2000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2515798" y="2600702"/>
            <a:ext cx="720080" cy="802672"/>
            <a:chOff x="2339752" y="2091560"/>
            <a:chExt cx="720080" cy="802672"/>
          </a:xfrm>
        </p:grpSpPr>
        <p:sp>
          <p:nvSpPr>
            <p:cNvPr id="8" name="メモ 7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メモ 8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メモ 9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294850" y="273029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&gt;</a:t>
            </a:r>
            <a:endParaRPr kumimoji="1" lang="ja-JP" altLang="en-US" sz="3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94665" y="3439340"/>
            <a:ext cx="2707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Permissive License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5645903" y="2672710"/>
            <a:ext cx="720080" cy="802672"/>
            <a:chOff x="2339752" y="2091560"/>
            <a:chExt cx="720080" cy="802672"/>
          </a:xfrm>
        </p:grpSpPr>
        <p:sp>
          <p:nvSpPr>
            <p:cNvPr id="14" name="メモ 13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メモ 14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メモ 15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4835002" y="3439340"/>
            <a:ext cx="2689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Restrictive License</a:t>
            </a:r>
            <a:endParaRPr kumimoji="1" lang="ja-JP" altLang="en-US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2028328" y="4744776"/>
            <a:ext cx="720080" cy="802672"/>
            <a:chOff x="2339752" y="2091560"/>
            <a:chExt cx="720080" cy="802672"/>
          </a:xfrm>
        </p:grpSpPr>
        <p:sp>
          <p:nvSpPr>
            <p:cNvPr id="20" name="メモ 19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メモ 20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メモ 21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028" name="Picture 4" descr="C:\Users\y-kasima\AppData\Local\Microsoft\Windows\Temporary Internet Files\Content.IE5\6ON0ZSJC\MC90043485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850" y="141619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テキスト ボックス 26"/>
          <p:cNvSpPr txBox="1"/>
          <p:nvPr/>
        </p:nvSpPr>
        <p:spPr>
          <a:xfrm>
            <a:off x="1464269" y="5599580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a license</a:t>
            </a:r>
            <a:endParaRPr kumimoji="1" lang="ja-JP" altLang="en-US" dirty="0"/>
          </a:p>
        </p:txBody>
      </p:sp>
      <p:sp>
        <p:nvSpPr>
          <p:cNvPr id="23" name="右矢印 22"/>
          <p:cNvSpPr/>
          <p:nvPr/>
        </p:nvSpPr>
        <p:spPr>
          <a:xfrm>
            <a:off x="3028496" y="4530138"/>
            <a:ext cx="1968282" cy="12751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frequently</a:t>
            </a:r>
          </a:p>
          <a:p>
            <a:pPr algn="ctr"/>
            <a:r>
              <a:rPr kumimoji="1" lang="en-US" altLang="ja-JP" sz="2000" dirty="0" smtClean="0"/>
              <a:t>Imported into</a:t>
            </a:r>
            <a:endParaRPr kumimoji="1" lang="ja-JP" altLang="en-US" sz="2000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4996778" y="4744776"/>
            <a:ext cx="720080" cy="802672"/>
            <a:chOff x="2339752" y="2091560"/>
            <a:chExt cx="720080" cy="802672"/>
          </a:xfrm>
        </p:grpSpPr>
        <p:sp>
          <p:nvSpPr>
            <p:cNvPr id="31" name="メモ 30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メモ 31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メモ 32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030" name="Picture 6" descr="C:\Users\y-kasima\AppData\Local\Microsoft\Windows\Temporary Internet Files\Content.IE5\6ON0ZSJC\MC90043485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842" y="4888792"/>
            <a:ext cx="1714500" cy="1132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テキスト ボックス 35"/>
          <p:cNvSpPr txBox="1"/>
          <p:nvPr/>
        </p:nvSpPr>
        <p:spPr>
          <a:xfrm>
            <a:off x="4820585" y="5608872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 Under …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036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右矢印 7"/>
          <p:cNvSpPr/>
          <p:nvPr/>
        </p:nvSpPr>
        <p:spPr>
          <a:xfrm>
            <a:off x="724240" y="2780928"/>
            <a:ext cx="1368152" cy="122413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メモ 58"/>
          <p:cNvSpPr/>
          <p:nvPr/>
        </p:nvSpPr>
        <p:spPr>
          <a:xfrm>
            <a:off x="4283968" y="3212106"/>
            <a:ext cx="736612" cy="648942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dk1"/>
              </a:solidFill>
            </a:endParaRPr>
          </a:p>
        </p:txBody>
      </p:sp>
      <p:sp>
        <p:nvSpPr>
          <p:cNvPr id="58" name="メモ 57"/>
          <p:cNvSpPr/>
          <p:nvPr/>
        </p:nvSpPr>
        <p:spPr>
          <a:xfrm>
            <a:off x="4245111" y="2060848"/>
            <a:ext cx="736612" cy="648942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dk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Overview of Experiments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7" name="フローチャート: 処理 6"/>
          <p:cNvSpPr/>
          <p:nvPr/>
        </p:nvSpPr>
        <p:spPr>
          <a:xfrm>
            <a:off x="1951120" y="1844824"/>
            <a:ext cx="1008112" cy="216024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>
            <a:off x="3051198" y="2132856"/>
            <a:ext cx="1160762" cy="21602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60" y="3789040"/>
            <a:ext cx="1247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S</a:t>
            </a:r>
            <a:r>
              <a:rPr kumimoji="1" lang="en-US" altLang="ja-JP" sz="1400" dirty="0" smtClean="0"/>
              <a:t>ource File </a:t>
            </a:r>
            <a:r>
              <a:rPr lang="en-US" altLang="ja-JP" sz="1400" dirty="0" smtClean="0"/>
              <a:t>S</a:t>
            </a:r>
            <a:r>
              <a:rPr kumimoji="1" lang="en-US" altLang="ja-JP" sz="1400" dirty="0" smtClean="0"/>
              <a:t>et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23128" y="1844824"/>
            <a:ext cx="7697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A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48376" y="4102360"/>
            <a:ext cx="8668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unknown</a:t>
            </a:r>
            <a:endParaRPr kumimoji="1" lang="ja-JP" altLang="en-US" sz="1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4355976" y="2204864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23128" y="2924944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B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4427984" y="3284984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499992" y="3573016"/>
            <a:ext cx="43204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>
            <a:stCxn id="13" idx="3"/>
          </p:cNvCxnSpPr>
          <p:nvPr/>
        </p:nvCxnSpPr>
        <p:spPr>
          <a:xfrm>
            <a:off x="4788024" y="2312876"/>
            <a:ext cx="360040" cy="900100"/>
          </a:xfrm>
          <a:prstGeom prst="line">
            <a:avLst/>
          </a:prstGeom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endCxn id="15" idx="3"/>
          </p:cNvCxnSpPr>
          <p:nvPr/>
        </p:nvCxnSpPr>
        <p:spPr>
          <a:xfrm rot="10800000" flipV="1">
            <a:off x="4860032" y="3212976"/>
            <a:ext cx="288032" cy="180020"/>
          </a:xfrm>
          <a:prstGeom prst="line">
            <a:avLst/>
          </a:prstGeom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endCxn id="16" idx="3"/>
          </p:cNvCxnSpPr>
          <p:nvPr/>
        </p:nvCxnSpPr>
        <p:spPr>
          <a:xfrm rot="5400000">
            <a:off x="4806026" y="3338990"/>
            <a:ext cx="468052" cy="216024"/>
          </a:xfrm>
          <a:prstGeom prst="line">
            <a:avLst/>
          </a:prstGeom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4211960" y="1844824"/>
            <a:ext cx="7697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A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3968" y="2924944"/>
            <a:ext cx="7633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License </a:t>
            </a:r>
            <a:r>
              <a:rPr kumimoji="1" lang="en-US" altLang="ja-JP" sz="1200" dirty="0" smtClean="0"/>
              <a:t>B</a:t>
            </a:r>
            <a:endParaRPr kumimoji="1" lang="ja-JP" altLang="en-US" sz="1200" dirty="0"/>
          </a:p>
        </p:txBody>
      </p:sp>
      <p:pic>
        <p:nvPicPr>
          <p:cNvPr id="23" name="Picture 4" descr="C:\Users\y-kasima\AppData\Local\Microsoft\Windows\Temporary Internet Files\Content.IE5\4QOCDHPK\MC90029555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56" y="2492896"/>
            <a:ext cx="799200" cy="1296143"/>
          </a:xfrm>
          <a:prstGeom prst="rect">
            <a:avLst/>
          </a:prstGeom>
          <a:noFill/>
        </p:spPr>
      </p:pic>
      <p:sp>
        <p:nvSpPr>
          <p:cNvPr id="34" name="テキスト ボックス 33"/>
          <p:cNvSpPr txBox="1"/>
          <p:nvPr/>
        </p:nvSpPr>
        <p:spPr>
          <a:xfrm>
            <a:off x="724240" y="3069830"/>
            <a:ext cx="1102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License </a:t>
            </a:r>
          </a:p>
          <a:p>
            <a:pPr algn="ctr"/>
            <a:r>
              <a:rPr kumimoji="1" lang="en-US" altLang="ja-JP" dirty="0" smtClean="0"/>
              <a:t>Detection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94224" y="2721694"/>
            <a:ext cx="1102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Code</a:t>
            </a:r>
          </a:p>
          <a:p>
            <a:pPr algn="ctr"/>
            <a:r>
              <a:rPr lang="en-US" altLang="ja-JP" dirty="0" smtClean="0"/>
              <a:t>Clone</a:t>
            </a:r>
          </a:p>
          <a:p>
            <a:pPr algn="ctr"/>
            <a:r>
              <a:rPr kumimoji="1" lang="en-US" altLang="ja-JP" dirty="0" smtClean="0"/>
              <a:t>Detection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3001" y="849486"/>
            <a:ext cx="3346871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Code clone </a:t>
            </a:r>
            <a:r>
              <a:rPr lang="en-US" altLang="ja-JP" dirty="0" smtClean="0"/>
              <a:t>is</a:t>
            </a:r>
            <a:r>
              <a:rPr kumimoji="1" lang="en-US" altLang="ja-JP" dirty="0" smtClean="0"/>
              <a:t> a fragment similar to other fragment</a:t>
            </a:r>
            <a:r>
              <a:rPr lang="en-US" altLang="ja-JP" dirty="0"/>
              <a:t>s</a:t>
            </a:r>
            <a:r>
              <a:rPr kumimoji="1" lang="en-US" altLang="ja-JP" dirty="0" smtClean="0"/>
              <a:t>, and </a:t>
            </a:r>
            <a:r>
              <a:rPr lang="en-US" altLang="ja-JP" dirty="0" smtClean="0"/>
              <a:t>typically generated by copy-and-paste.                    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-36512" y="5517232"/>
            <a:ext cx="4358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[1] </a:t>
            </a:r>
            <a:r>
              <a:rPr lang="en-US" altLang="ja-JP" sz="1200" dirty="0"/>
              <a:t>D. M. German, Y. </a:t>
            </a:r>
            <a:r>
              <a:rPr lang="en-US" altLang="ja-JP" sz="1200" dirty="0" err="1"/>
              <a:t>Manabe</a:t>
            </a:r>
            <a:r>
              <a:rPr lang="en-US" altLang="ja-JP" sz="1200" dirty="0"/>
              <a:t>, and K. Inoue, “A sentence-matching </a:t>
            </a:r>
            <a:r>
              <a:rPr lang="en-US" altLang="ja-JP" sz="1200" dirty="0" smtClean="0"/>
              <a:t>method for </a:t>
            </a:r>
            <a:r>
              <a:rPr lang="en-US" altLang="ja-JP" sz="1200" dirty="0"/>
              <a:t>automatic license identification </a:t>
            </a:r>
            <a:r>
              <a:rPr lang="en-US" altLang="ja-JP" sz="1200" dirty="0" smtClean="0"/>
              <a:t>of source </a:t>
            </a:r>
            <a:r>
              <a:rPr lang="en-US" altLang="ja-JP" sz="1200" dirty="0"/>
              <a:t>code files,” in </a:t>
            </a:r>
            <a:r>
              <a:rPr lang="en-US" altLang="ja-JP" sz="1200" i="1" dirty="0"/>
              <a:t>Proc. of </a:t>
            </a:r>
            <a:r>
              <a:rPr lang="en-US" altLang="ja-JP" sz="1200" i="1" dirty="0" smtClean="0"/>
              <a:t>ASE</a:t>
            </a:r>
            <a:r>
              <a:rPr lang="en-US" altLang="ja-JP" sz="1200" dirty="0" smtClean="0"/>
              <a:t>, 2010</a:t>
            </a:r>
            <a:r>
              <a:rPr lang="en-US" altLang="ja-JP" sz="1200" dirty="0"/>
              <a:t>, pp. </a:t>
            </a:r>
            <a:r>
              <a:rPr lang="en-US" altLang="ja-JP" sz="1200" dirty="0" smtClean="0"/>
              <a:t>437–446</a:t>
            </a:r>
          </a:p>
          <a:p>
            <a:r>
              <a:rPr lang="en-US" altLang="ja-JP" sz="1200" dirty="0" smtClean="0"/>
              <a:t>[2] </a:t>
            </a:r>
            <a:r>
              <a:rPr lang="en-US" altLang="ja-JP" sz="1200" dirty="0"/>
              <a:t>T. </a:t>
            </a:r>
            <a:r>
              <a:rPr lang="en-US" altLang="ja-JP" sz="1200" dirty="0" err="1"/>
              <a:t>Kamiya</a:t>
            </a:r>
            <a:r>
              <a:rPr lang="en-US" altLang="ja-JP" sz="1200" dirty="0"/>
              <a:t>, “CCFinder Official Site,” http://</a:t>
            </a:r>
            <a:r>
              <a:rPr lang="en-US" altLang="ja-JP" sz="1200" dirty="0" smtClean="0"/>
              <a:t>www.ccfinder.net/ccfinderx.html</a:t>
            </a:r>
            <a:endParaRPr lang="ja-JP" altLang="en-US" sz="1200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2092392" y="2091560"/>
            <a:ext cx="720080" cy="802672"/>
            <a:chOff x="2339752" y="2091560"/>
            <a:chExt cx="720080" cy="802672"/>
          </a:xfrm>
        </p:grpSpPr>
        <p:sp>
          <p:nvSpPr>
            <p:cNvPr id="46" name="メモ 45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メモ 46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メモ 47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2092392" y="3140968"/>
            <a:ext cx="720080" cy="802672"/>
            <a:chOff x="2339752" y="2091560"/>
            <a:chExt cx="720080" cy="802672"/>
          </a:xfrm>
        </p:grpSpPr>
        <p:sp>
          <p:nvSpPr>
            <p:cNvPr id="51" name="メモ 50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メモ 51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メモ 52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2020384" y="4365104"/>
            <a:ext cx="720080" cy="802672"/>
            <a:chOff x="2339752" y="2091560"/>
            <a:chExt cx="720080" cy="802672"/>
          </a:xfrm>
        </p:grpSpPr>
        <p:sp>
          <p:nvSpPr>
            <p:cNvPr id="55" name="メモ 54"/>
            <p:cNvSpPr/>
            <p:nvPr/>
          </p:nvSpPr>
          <p:spPr>
            <a:xfrm>
              <a:off x="2486512" y="2091560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dk1"/>
                </a:solidFill>
              </a:endParaRPr>
            </a:p>
          </p:txBody>
        </p:sp>
        <p:sp>
          <p:nvSpPr>
            <p:cNvPr id="56" name="メモ 55"/>
            <p:cNvSpPr/>
            <p:nvPr/>
          </p:nvSpPr>
          <p:spPr>
            <a:xfrm>
              <a:off x="2411760" y="2132856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dk1"/>
                </a:solidFill>
              </a:endParaRPr>
            </a:p>
          </p:txBody>
        </p:sp>
        <p:sp>
          <p:nvSpPr>
            <p:cNvPr id="57" name="メモ 56"/>
            <p:cNvSpPr/>
            <p:nvPr/>
          </p:nvSpPr>
          <p:spPr>
            <a:xfrm>
              <a:off x="2339752" y="2204864"/>
              <a:ext cx="573320" cy="689368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dk1"/>
                </a:solidFill>
              </a:endParaRPr>
            </a:p>
          </p:txBody>
        </p:sp>
      </p:grpSp>
      <p:sp>
        <p:nvSpPr>
          <p:cNvPr id="6" name="四角形吹き出し 5"/>
          <p:cNvSpPr/>
          <p:nvPr/>
        </p:nvSpPr>
        <p:spPr>
          <a:xfrm>
            <a:off x="3446564" y="836712"/>
            <a:ext cx="2709612" cy="919472"/>
          </a:xfrm>
          <a:prstGeom prst="wedgeRectCallout">
            <a:avLst>
              <a:gd name="adj1" fmla="val -20576"/>
              <a:gd name="adj2" fmla="val 474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Detecting code clones </a:t>
            </a:r>
          </a:p>
          <a:p>
            <a:pPr algn="ctr"/>
            <a:r>
              <a:rPr kumimoji="1" lang="en-US" altLang="ja-JP" sz="2000" dirty="0" smtClean="0"/>
              <a:t>created by copy-and-paste</a:t>
            </a:r>
            <a:endParaRPr kumimoji="1" lang="ja-JP" altLang="en-US" sz="2000" dirty="0"/>
          </a:p>
        </p:txBody>
      </p:sp>
      <p:cxnSp>
        <p:nvCxnSpPr>
          <p:cNvPr id="61" name="直線コネクタ 60"/>
          <p:cNvCxnSpPr/>
          <p:nvPr/>
        </p:nvCxnSpPr>
        <p:spPr>
          <a:xfrm>
            <a:off x="4225860" y="4005064"/>
            <a:ext cx="14605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4067944" y="4034434"/>
            <a:ext cx="1404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Filter out:</a:t>
            </a:r>
          </a:p>
        </p:txBody>
      </p:sp>
      <p:sp>
        <p:nvSpPr>
          <p:cNvPr id="65" name="右矢印 64"/>
          <p:cNvSpPr/>
          <p:nvPr/>
        </p:nvSpPr>
        <p:spPr>
          <a:xfrm rot="19624369">
            <a:off x="5536466" y="2205088"/>
            <a:ext cx="792815" cy="4701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300192" y="1148551"/>
            <a:ext cx="282983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Investigate the reuse count and the frequency of each license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6287295" y="4141529"/>
            <a:ext cx="2821209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Examine the impact of the license on copy-and-paste count statistically</a:t>
            </a:r>
          </a:p>
        </p:txBody>
      </p:sp>
      <p:sp>
        <p:nvSpPr>
          <p:cNvPr id="68" name="右矢印 67"/>
          <p:cNvSpPr/>
          <p:nvPr/>
        </p:nvSpPr>
        <p:spPr>
          <a:xfrm rot="1993305">
            <a:off x="5644110" y="3319894"/>
            <a:ext cx="792815" cy="4701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020272" y="764704"/>
            <a:ext cx="14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Experiment 1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948264" y="3717032"/>
            <a:ext cx="14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Experiment 2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00192" y="2132856"/>
            <a:ext cx="2885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Correspond to  RQ1 and RQ2</a:t>
            </a:r>
            <a:endParaRPr kumimoji="1" lang="ja-JP" altLang="en-US" dirty="0"/>
          </a:p>
        </p:txBody>
      </p:sp>
      <p:sp>
        <p:nvSpPr>
          <p:cNvPr id="40" name="四角形吹き出し 39"/>
          <p:cNvSpPr/>
          <p:nvPr/>
        </p:nvSpPr>
        <p:spPr>
          <a:xfrm>
            <a:off x="755576" y="4210444"/>
            <a:ext cx="958659" cy="540640"/>
          </a:xfrm>
          <a:prstGeom prst="wedgeRectCallout">
            <a:avLst>
              <a:gd name="adj1" fmla="val 2260"/>
              <a:gd name="adj2" fmla="val -13022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dirty="0"/>
              <a:t>Use </a:t>
            </a:r>
            <a:r>
              <a:rPr lang="en-US" altLang="ja-JP" sz="1600" dirty="0" smtClean="0"/>
              <a:t>of</a:t>
            </a:r>
            <a:endParaRPr lang="en-US" altLang="ja-JP" sz="1600" dirty="0"/>
          </a:p>
          <a:p>
            <a:r>
              <a:rPr lang="en-US" altLang="ja-JP" sz="1600" dirty="0"/>
              <a:t>Ninka[1] </a:t>
            </a:r>
            <a:endParaRPr lang="ja-JP" altLang="en-US" sz="1600" dirty="0"/>
          </a:p>
        </p:txBody>
      </p:sp>
      <p:sp>
        <p:nvSpPr>
          <p:cNvPr id="42" name="四角形吹き出し 41"/>
          <p:cNvSpPr/>
          <p:nvPr/>
        </p:nvSpPr>
        <p:spPr>
          <a:xfrm>
            <a:off x="2950104" y="4379436"/>
            <a:ext cx="1117840" cy="716332"/>
          </a:xfrm>
          <a:prstGeom prst="wedgeRectCallout">
            <a:avLst>
              <a:gd name="adj1" fmla="val -22191"/>
              <a:gd name="adj2" fmla="val -11301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dirty="0"/>
              <a:t>Use </a:t>
            </a:r>
            <a:r>
              <a:rPr lang="en-US" altLang="ja-JP" sz="1600" dirty="0" smtClean="0"/>
              <a:t>of</a:t>
            </a:r>
            <a:endParaRPr lang="en-US" altLang="ja-JP" sz="1600" dirty="0"/>
          </a:p>
          <a:p>
            <a:r>
              <a:rPr lang="en-US" altLang="ja-JP" sz="1600" dirty="0" smtClean="0"/>
              <a:t>CCFinderX</a:t>
            </a:r>
          </a:p>
          <a:p>
            <a:r>
              <a:rPr lang="en-US" altLang="ja-JP" sz="1600" dirty="0" smtClean="0"/>
              <a:t>[</a:t>
            </a:r>
            <a:r>
              <a:rPr lang="en-US" altLang="ja-JP" sz="1600" dirty="0"/>
              <a:t>2]</a:t>
            </a:r>
            <a:endParaRPr lang="ja-JP" altLang="en-US" sz="160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257650" y="4365104"/>
            <a:ext cx="18861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sz="2000" dirty="0" smtClean="0"/>
              <a:t>Language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Dependent Clones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kumimoji="1" lang="en-US" altLang="ja-JP" sz="2000" dirty="0" smtClean="0"/>
              <a:t>Overlapped Clones</a:t>
            </a:r>
          </a:p>
        </p:txBody>
      </p:sp>
      <p:sp>
        <p:nvSpPr>
          <p:cNvPr id="43" name="四角形吹き出し 42"/>
          <p:cNvSpPr/>
          <p:nvPr/>
        </p:nvSpPr>
        <p:spPr>
          <a:xfrm>
            <a:off x="4355976" y="6025063"/>
            <a:ext cx="2520280" cy="752889"/>
          </a:xfrm>
          <a:prstGeom prst="wedgeRectCallout">
            <a:avLst>
              <a:gd name="adj1" fmla="val -18795"/>
              <a:gd name="adj2" fmla="val -59073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Code Clones not created by copy-and-paste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704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Experimental Target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Packages in Debian/</a:t>
            </a:r>
            <a:r>
              <a:rPr lang="en-US" altLang="ja-JP" dirty="0" smtClean="0"/>
              <a:t>GNU </a:t>
            </a:r>
            <a:r>
              <a:rPr kumimoji="1" lang="en-US" altLang="ja-JP" dirty="0" smtClean="0"/>
              <a:t>Linux 5.0.2 main section (C/C++)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Packages randomly selected from </a:t>
            </a:r>
            <a:r>
              <a:rPr lang="en-US" altLang="ja-JP" dirty="0" smtClean="0"/>
              <a:t>Sourceforge.net (</a:t>
            </a:r>
            <a:r>
              <a:rPr lang="en-US" altLang="ja-JP" dirty="0"/>
              <a:t>C/C</a:t>
            </a:r>
            <a:r>
              <a:rPr lang="en-US" altLang="ja-JP" dirty="0" smtClean="0"/>
              <a:t>++)</a:t>
            </a:r>
          </a:p>
          <a:p>
            <a:pPr lvl="1"/>
            <a:r>
              <a:rPr lang="en-US" altLang="ja-JP" dirty="0" smtClean="0"/>
              <a:t>The number of commits larger than 10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5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518216"/>
              </p:ext>
            </p:extLst>
          </p:nvPr>
        </p:nvGraphicFramePr>
        <p:xfrm>
          <a:off x="395536" y="4941168"/>
          <a:ext cx="8229600" cy="148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Debian/GNU</a:t>
                      </a:r>
                      <a:r>
                        <a:rPr kumimoji="1" lang="en-US" altLang="ja-JP" baseline="0" dirty="0" smtClean="0"/>
                        <a:t> Linux 5.0.2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Sourceforge.net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#Packages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6,472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1,070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#Files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776,289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425,830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286 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121 M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539552" y="4005064"/>
            <a:ext cx="3600400" cy="5760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/>
              <a:t>Representation of widely used OSS </a:t>
            </a:r>
            <a:r>
              <a:rPr lang="en-US" altLang="ja-JP" sz="2000" dirty="0" smtClean="0"/>
              <a:t>products</a:t>
            </a:r>
            <a:endParaRPr lang="en-US" altLang="ja-JP" sz="2000" dirty="0"/>
          </a:p>
        </p:txBody>
      </p:sp>
      <p:sp>
        <p:nvSpPr>
          <p:cNvPr id="12" name="正方形/長方形 11"/>
          <p:cNvSpPr/>
          <p:nvPr/>
        </p:nvSpPr>
        <p:spPr>
          <a:xfrm>
            <a:off x="4968552" y="4005064"/>
            <a:ext cx="3779912" cy="5974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000" dirty="0">
                <a:solidFill>
                  <a:schemeClr val="dk1"/>
                </a:solidFill>
              </a:rPr>
              <a:t>Representation of </a:t>
            </a:r>
            <a:r>
              <a:rPr lang="en-US" altLang="ja-JP" sz="2000" dirty="0" smtClean="0">
                <a:solidFill>
                  <a:schemeClr val="dk1"/>
                </a:solidFill>
              </a:rPr>
              <a:t>all </a:t>
            </a:r>
            <a:r>
              <a:rPr lang="en-US" altLang="ja-JP" sz="2000" dirty="0">
                <a:solidFill>
                  <a:schemeClr val="dk1"/>
                </a:solidFill>
              </a:rPr>
              <a:t>OSS </a:t>
            </a:r>
            <a:r>
              <a:rPr lang="en-US" altLang="ja-JP" sz="2000" dirty="0" smtClean="0">
                <a:solidFill>
                  <a:schemeClr val="dk1"/>
                </a:solidFill>
              </a:rPr>
              <a:t>products in </a:t>
            </a:r>
            <a:r>
              <a:rPr lang="en-US" altLang="ja-JP" sz="2000" dirty="0">
                <a:solidFill>
                  <a:schemeClr val="dk1"/>
                </a:solidFill>
              </a:rPr>
              <a:t>the world</a:t>
            </a:r>
          </a:p>
        </p:txBody>
      </p:sp>
      <p:cxnSp>
        <p:nvCxnSpPr>
          <p:cNvPr id="14" name="直線コネクタ 13"/>
          <p:cNvCxnSpPr>
            <a:stCxn id="2" idx="2"/>
          </p:cNvCxnSpPr>
          <p:nvPr/>
        </p:nvCxnSpPr>
        <p:spPr>
          <a:xfrm>
            <a:off x="4572000" y="1417638"/>
            <a:ext cx="0" cy="3307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r>
              <a:rPr lang="en-US" altLang="ja-JP" dirty="0"/>
              <a:t>Overview of Experiment 1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/>
          </a:p>
        </p:txBody>
      </p:sp>
      <p:grpSp>
        <p:nvGrpSpPr>
          <p:cNvPr id="30" name="グループ化 29"/>
          <p:cNvGrpSpPr/>
          <p:nvPr/>
        </p:nvGrpSpPr>
        <p:grpSpPr>
          <a:xfrm>
            <a:off x="107504" y="2404049"/>
            <a:ext cx="3698552" cy="1319874"/>
            <a:chOff x="251520" y="1844824"/>
            <a:chExt cx="4475248" cy="1597047"/>
          </a:xfrm>
        </p:grpSpPr>
        <p:sp>
          <p:nvSpPr>
            <p:cNvPr id="5" name="メモ 4"/>
            <p:cNvSpPr/>
            <p:nvPr/>
          </p:nvSpPr>
          <p:spPr>
            <a:xfrm>
              <a:off x="3347864" y="2144857"/>
              <a:ext cx="1378904" cy="1297014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1001">
              <a:schemeClr val="lt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メモ 5"/>
            <p:cNvSpPr/>
            <p:nvPr/>
          </p:nvSpPr>
          <p:spPr>
            <a:xfrm>
              <a:off x="1835696" y="2144857"/>
              <a:ext cx="1378904" cy="1297014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1001">
              <a:schemeClr val="lt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メモ 6"/>
            <p:cNvSpPr/>
            <p:nvPr/>
          </p:nvSpPr>
          <p:spPr>
            <a:xfrm>
              <a:off x="251520" y="2144857"/>
              <a:ext cx="1378904" cy="1297014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251520" y="1845694"/>
              <a:ext cx="1362314" cy="3000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rgbClr val="FF0000"/>
                  </a:solidFill>
                </a:rPr>
                <a:t>License </a:t>
              </a:r>
              <a:r>
                <a:rPr kumimoji="1" lang="en-US" altLang="ja-JP" dirty="0" smtClean="0">
                  <a:solidFill>
                    <a:srgbClr val="FF0000"/>
                  </a:solidFill>
                </a:rPr>
                <a:t>A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835696" y="1844824"/>
              <a:ext cx="1362314" cy="30003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License B</a:t>
              </a:r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347864" y="1845694"/>
              <a:ext cx="1362314" cy="30003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License </a:t>
              </a:r>
              <a:r>
                <a:rPr kumimoji="1" lang="en-US" altLang="ja-JP" dirty="0" smtClean="0"/>
                <a:t>C</a:t>
              </a:r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395536" y="2361751"/>
              <a:ext cx="1021735" cy="221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979712" y="2360881"/>
              <a:ext cx="1021735" cy="221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979712" y="2720921"/>
              <a:ext cx="1021735" cy="22194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3502632" y="2721791"/>
              <a:ext cx="1021735" cy="22194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3502632" y="2361751"/>
              <a:ext cx="1021735" cy="221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83568" y="3081831"/>
              <a:ext cx="817388" cy="22194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491880" y="3081831"/>
              <a:ext cx="974054" cy="22194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直線コネクタ 17"/>
            <p:cNvCxnSpPr>
              <a:stCxn id="11" idx="3"/>
              <a:endCxn id="12" idx="1"/>
            </p:cNvCxnSpPr>
            <p:nvPr/>
          </p:nvCxnSpPr>
          <p:spPr>
            <a:xfrm flipV="1">
              <a:off x="1417271" y="2471851"/>
              <a:ext cx="562441" cy="8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>
              <a:stCxn id="12" idx="3"/>
              <a:endCxn id="15" idx="1"/>
            </p:cNvCxnSpPr>
            <p:nvPr/>
          </p:nvCxnSpPr>
          <p:spPr>
            <a:xfrm>
              <a:off x="3001447" y="2471851"/>
              <a:ext cx="501185" cy="8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>
              <a:stCxn id="13" idx="3"/>
              <a:endCxn id="14" idx="1"/>
            </p:cNvCxnSpPr>
            <p:nvPr/>
          </p:nvCxnSpPr>
          <p:spPr>
            <a:xfrm>
              <a:off x="3001447" y="2831891"/>
              <a:ext cx="501185" cy="8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>
              <a:stCxn id="16" idx="3"/>
              <a:endCxn id="17" idx="1"/>
            </p:cNvCxnSpPr>
            <p:nvPr/>
          </p:nvCxnSpPr>
          <p:spPr>
            <a:xfrm>
              <a:off x="1500956" y="3192801"/>
              <a:ext cx="199092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角丸四角形 21"/>
            <p:cNvSpPr/>
            <p:nvPr/>
          </p:nvSpPr>
          <p:spPr>
            <a:xfrm>
              <a:off x="251520" y="2289743"/>
              <a:ext cx="4352640" cy="36047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539552" y="3015739"/>
              <a:ext cx="4064608" cy="35412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" name="右矢印 23"/>
          <p:cNvSpPr/>
          <p:nvPr/>
        </p:nvSpPr>
        <p:spPr>
          <a:xfrm>
            <a:off x="3923928" y="2748999"/>
            <a:ext cx="654618" cy="5805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941074"/>
              </p:ext>
            </p:extLst>
          </p:nvPr>
        </p:nvGraphicFramePr>
        <p:xfrm>
          <a:off x="4644008" y="2506657"/>
          <a:ext cx="2482974" cy="1363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下矢印 25"/>
          <p:cNvSpPr/>
          <p:nvPr/>
        </p:nvSpPr>
        <p:spPr>
          <a:xfrm>
            <a:off x="5292080" y="3945830"/>
            <a:ext cx="504056" cy="8106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 rot="2931697">
            <a:off x="3806228" y="3369916"/>
            <a:ext cx="484632" cy="15523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11560" y="764704"/>
            <a:ext cx="8017884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Focusing on various licenses, investigate the reuse count and the frequency </a:t>
            </a:r>
            <a:endParaRPr kumimoji="1"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175956" y="2204864"/>
            <a:ext cx="37804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" dirty="0" smtClean="0"/>
              <a:t>#Clones</a:t>
            </a:r>
            <a:r>
              <a:rPr kumimoji="1" lang="en-US" altLang="ja-JP" sz="1500" dirty="0" smtClean="0"/>
              <a:t> related  to the files under  License A</a:t>
            </a:r>
            <a:endParaRPr kumimoji="1" lang="ja-JP" altLang="en-US" sz="1500" dirty="0"/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92999"/>
              </p:ext>
            </p:extLst>
          </p:nvPr>
        </p:nvGraphicFramePr>
        <p:xfrm>
          <a:off x="292987" y="5537165"/>
          <a:ext cx="2808312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6439"/>
                <a:gridCol w="1721873"/>
              </a:tblGrid>
              <a:tr h="269054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(#Clones)</a:t>
                      </a:r>
                      <a:r>
                        <a:rPr kumimoji="1" lang="en-US" altLang="ja-JP" sz="1400" baseline="0" dirty="0" smtClean="0"/>
                        <a:t> /(#Files)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01351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A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01351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B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01351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License</a:t>
                      </a:r>
                      <a:r>
                        <a:rPr kumimoji="1" lang="en-US" altLang="ja-JP" sz="1400" baseline="0" dirty="0" smtClean="0"/>
                        <a:t> C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431557"/>
              </p:ext>
            </p:extLst>
          </p:nvPr>
        </p:nvGraphicFramePr>
        <p:xfrm>
          <a:off x="4823520" y="5535503"/>
          <a:ext cx="3110744" cy="1205865"/>
        </p:xfrm>
        <a:graphic>
          <a:graphicData uri="http://schemas.openxmlformats.org/drawingml/2006/table">
            <a:tbl>
              <a:tblPr/>
              <a:tblGrid>
                <a:gridCol w="777686"/>
                <a:gridCol w="777686"/>
                <a:gridCol w="777686"/>
                <a:gridCol w="777686"/>
              </a:tblGrid>
              <a:tr h="173200">
                <a:tc rowSpan="2">
                  <a:txBody>
                    <a:bodyPr/>
                    <a:lstStyle/>
                    <a:p>
                      <a:pPr algn="l" fontAlgn="b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　</a:t>
                      </a:r>
                    </a:p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Focused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200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5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600" dirty="0" smtClean="0"/>
                        <a:t>7.2</a:t>
                      </a:r>
                      <a:endParaRPr lang="ja-JP" altLang="en-US" sz="16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6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60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05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600" dirty="0" smtClean="0"/>
                        <a:t>1.4</a:t>
                      </a:r>
                      <a:endParaRPr lang="ja-JP" altLang="en-US" sz="16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6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60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05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License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600" dirty="0" smtClean="0"/>
                        <a:t>3.4</a:t>
                      </a:r>
                      <a:endParaRPr lang="ja-JP" altLang="en-US" sz="16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600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600" dirty="0"/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" name="テキスト ボックス 33"/>
          <p:cNvSpPr txBox="1"/>
          <p:nvPr/>
        </p:nvSpPr>
        <p:spPr>
          <a:xfrm>
            <a:off x="109710" y="4222829"/>
            <a:ext cx="3166146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Divide the su</a:t>
            </a:r>
            <a:r>
              <a:rPr lang="en-US" altLang="ja-JP" dirty="0" smtClean="0"/>
              <a:t>m of #clones by #files under focused license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940152" y="3945830"/>
            <a:ext cx="3094545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Divide #clones </a:t>
            </a:r>
            <a:r>
              <a:rPr lang="en-US" altLang="ja-JP" dirty="0" smtClean="0"/>
              <a:t>of</a:t>
            </a:r>
            <a:r>
              <a:rPr kumimoji="1" lang="en-US" altLang="ja-JP" dirty="0" smtClean="0"/>
              <a:t> a license by </a:t>
            </a:r>
          </a:p>
          <a:p>
            <a:r>
              <a:rPr kumimoji="1" lang="en-US" altLang="ja-JP" dirty="0" smtClean="0"/>
              <a:t>(#files under focused license)</a:t>
            </a:r>
            <a:r>
              <a:rPr lang="ja-JP" altLang="en-US" dirty="0" smtClean="0"/>
              <a:t> </a:t>
            </a:r>
            <a:r>
              <a:rPr lang="en-US" altLang="ja-JP" dirty="0" smtClean="0"/>
              <a:t>x (#files under the license)</a:t>
            </a:r>
            <a:endParaRPr kumimoji="1" lang="en-US" altLang="ja-JP" dirty="0" smtClean="0"/>
          </a:p>
        </p:txBody>
      </p:sp>
      <p:sp>
        <p:nvSpPr>
          <p:cNvPr id="36" name="正方形/長方形 35"/>
          <p:cNvSpPr/>
          <p:nvPr/>
        </p:nvSpPr>
        <p:spPr>
          <a:xfrm>
            <a:off x="-9255" y="4931876"/>
            <a:ext cx="4185212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Tendency to be reused of files under focused license </a:t>
            </a:r>
            <a:endParaRPr lang="ja-JP" altLang="en-US" dirty="0">
              <a:solidFill>
                <a:schemeClr val="dk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355977" y="4823888"/>
            <a:ext cx="432048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dirty="0" smtClean="0"/>
              <a:t>The expected #clones between a certain license and focused license</a:t>
            </a:r>
            <a:endParaRPr kumimoji="1" lang="ja-JP" altLang="en-US" dirty="0"/>
          </a:p>
        </p:txBody>
      </p:sp>
      <p:sp>
        <p:nvSpPr>
          <p:cNvPr id="3" name="四角形吹き出し 2"/>
          <p:cNvSpPr/>
          <p:nvPr/>
        </p:nvSpPr>
        <p:spPr>
          <a:xfrm>
            <a:off x="1391200" y="1268760"/>
            <a:ext cx="6565176" cy="612648"/>
          </a:xfrm>
          <a:prstGeom prst="wedgeRectCallout">
            <a:avLst>
              <a:gd name="adj1" fmla="val -22456"/>
              <a:gd name="adj2" fmla="val -741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Apache License Version 2(Apachev2), BSD3, </a:t>
            </a:r>
          </a:p>
          <a:p>
            <a:pPr algn="ctr"/>
            <a:r>
              <a:rPr kumimoji="1" lang="en-US" altLang="ja-JP" sz="2000" dirty="0" smtClean="0"/>
              <a:t>GPLv2 or any later(GPLv2+), MIT/X11 License (MIT/X11)</a:t>
            </a:r>
            <a:endParaRPr kumimoji="1" lang="ja-JP" altLang="en-US" sz="20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785487" y="614555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783794" y="645333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6</a:t>
            </a:r>
            <a:endParaRPr kumimoji="1" lang="ja-JP" altLang="en-US" sz="14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719936" y="5949280"/>
            <a:ext cx="444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1.5</a:t>
            </a:r>
          </a:p>
          <a:p>
            <a:r>
              <a:rPr lang="en-US" altLang="ja-JP" sz="1600" dirty="0" smtClean="0"/>
              <a:t>3.5</a:t>
            </a:r>
          </a:p>
          <a:p>
            <a:r>
              <a:rPr kumimoji="1" lang="en-US" altLang="ja-JP" sz="1600" dirty="0" smtClean="0"/>
              <a:t>2.9</a:t>
            </a:r>
            <a:endParaRPr kumimoji="1" lang="ja-JP" altLang="en-US" sz="16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512024" y="5949280"/>
            <a:ext cx="444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2.4</a:t>
            </a:r>
            <a:endParaRPr kumimoji="1" lang="en-US" altLang="ja-JP" sz="1600" dirty="0" smtClean="0"/>
          </a:p>
          <a:p>
            <a:r>
              <a:rPr lang="en-US" altLang="ja-JP" sz="1600" dirty="0" smtClean="0"/>
              <a:t>2.2</a:t>
            </a:r>
          </a:p>
          <a:p>
            <a:r>
              <a:rPr lang="en-US" altLang="ja-JP" sz="1600" dirty="0" smtClean="0"/>
              <a:t>5.1</a:t>
            </a:r>
            <a:endParaRPr kumimoji="1" lang="ja-JP" altLang="en-US" sz="1600" dirty="0"/>
          </a:p>
        </p:txBody>
      </p:sp>
      <p:grpSp>
        <p:nvGrpSpPr>
          <p:cNvPr id="43" name="グループ化 42"/>
          <p:cNvGrpSpPr/>
          <p:nvPr/>
        </p:nvGrpSpPr>
        <p:grpSpPr>
          <a:xfrm>
            <a:off x="107504" y="2397158"/>
            <a:ext cx="3698552" cy="1319874"/>
            <a:chOff x="251520" y="1844824"/>
            <a:chExt cx="4475248" cy="1597047"/>
          </a:xfrm>
        </p:grpSpPr>
        <p:sp>
          <p:nvSpPr>
            <p:cNvPr id="44" name="メモ 43"/>
            <p:cNvSpPr/>
            <p:nvPr/>
          </p:nvSpPr>
          <p:spPr>
            <a:xfrm>
              <a:off x="3347864" y="2144857"/>
              <a:ext cx="1378904" cy="1297014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1001">
              <a:schemeClr val="lt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メモ 44"/>
            <p:cNvSpPr/>
            <p:nvPr/>
          </p:nvSpPr>
          <p:spPr>
            <a:xfrm>
              <a:off x="1835696" y="2144857"/>
              <a:ext cx="1378904" cy="1297014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6" name="メモ 45"/>
            <p:cNvSpPr/>
            <p:nvPr/>
          </p:nvSpPr>
          <p:spPr>
            <a:xfrm>
              <a:off x="251520" y="2144857"/>
              <a:ext cx="1378904" cy="1297014"/>
            </a:xfrm>
            <a:prstGeom prst="foldedCorner">
              <a:avLst/>
            </a:prstGeom>
          </p:spPr>
          <p:style>
            <a:lnRef idx="1">
              <a:schemeClr val="accent3"/>
            </a:lnRef>
            <a:fillRef idx="1001">
              <a:schemeClr val="lt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251520" y="1845695"/>
              <a:ext cx="1362314" cy="30003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/>
                <a:t>License A</a:t>
              </a:r>
              <a:endParaRPr lang="ja-JP" altLang="en-US" dirty="0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1835696" y="1844824"/>
              <a:ext cx="1362314" cy="3000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>
                  <a:solidFill>
                    <a:srgbClr val="FF0000"/>
                  </a:solidFill>
                </a:rPr>
                <a:t>License B</a:t>
              </a:r>
              <a:endParaRPr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3347864" y="1845694"/>
              <a:ext cx="1362314" cy="30003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/>
                <a:t>License </a:t>
              </a:r>
              <a:r>
                <a:rPr kumimoji="1" lang="en-US" altLang="ja-JP" dirty="0" smtClean="0"/>
                <a:t>C</a:t>
              </a:r>
              <a:endParaRPr kumimoji="1" lang="ja-JP" altLang="en-US" dirty="0"/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395536" y="2361751"/>
              <a:ext cx="1021735" cy="221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1979712" y="2360881"/>
              <a:ext cx="1021735" cy="221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1979712" y="2720921"/>
              <a:ext cx="1021735" cy="22194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3502632" y="2721791"/>
              <a:ext cx="1021735" cy="22194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3502632" y="2361751"/>
              <a:ext cx="1021735" cy="22194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600039" y="3081831"/>
              <a:ext cx="817388" cy="22194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3491880" y="3081831"/>
              <a:ext cx="974054" cy="22194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7" name="直線コネクタ 56"/>
            <p:cNvCxnSpPr>
              <a:stCxn id="50" idx="3"/>
              <a:endCxn id="51" idx="1"/>
            </p:cNvCxnSpPr>
            <p:nvPr/>
          </p:nvCxnSpPr>
          <p:spPr>
            <a:xfrm flipV="1">
              <a:off x="1417271" y="2471851"/>
              <a:ext cx="562441" cy="8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>
              <a:stCxn id="51" idx="3"/>
              <a:endCxn id="54" idx="1"/>
            </p:cNvCxnSpPr>
            <p:nvPr/>
          </p:nvCxnSpPr>
          <p:spPr>
            <a:xfrm>
              <a:off x="3001447" y="2471851"/>
              <a:ext cx="501185" cy="8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>
              <a:stCxn id="52" idx="3"/>
              <a:endCxn id="53" idx="1"/>
            </p:cNvCxnSpPr>
            <p:nvPr/>
          </p:nvCxnSpPr>
          <p:spPr>
            <a:xfrm>
              <a:off x="3001447" y="2831891"/>
              <a:ext cx="501185" cy="87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>
              <a:stCxn id="55" idx="3"/>
              <a:endCxn id="56" idx="1"/>
            </p:cNvCxnSpPr>
            <p:nvPr/>
          </p:nvCxnSpPr>
          <p:spPr>
            <a:xfrm>
              <a:off x="1417426" y="3192801"/>
              <a:ext cx="207445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角丸四角形 60"/>
            <p:cNvSpPr/>
            <p:nvPr/>
          </p:nvSpPr>
          <p:spPr>
            <a:xfrm>
              <a:off x="251520" y="2289743"/>
              <a:ext cx="4352640" cy="36047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角丸四角形 61"/>
            <p:cNvSpPr/>
            <p:nvPr/>
          </p:nvSpPr>
          <p:spPr>
            <a:xfrm>
              <a:off x="1918951" y="2649366"/>
              <a:ext cx="2685209" cy="35412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107504" y="2397158"/>
            <a:ext cx="3698552" cy="1319874"/>
            <a:chOff x="153368" y="2276872"/>
            <a:chExt cx="3698552" cy="1319874"/>
          </a:xfrm>
        </p:grpSpPr>
        <p:grpSp>
          <p:nvGrpSpPr>
            <p:cNvPr id="84" name="グループ化 83"/>
            <p:cNvGrpSpPr/>
            <p:nvPr/>
          </p:nvGrpSpPr>
          <p:grpSpPr>
            <a:xfrm>
              <a:off x="153368" y="2276872"/>
              <a:ext cx="3698552" cy="1319874"/>
              <a:chOff x="107504" y="2404049"/>
              <a:chExt cx="3698552" cy="1319874"/>
            </a:xfrm>
          </p:grpSpPr>
          <p:grpSp>
            <p:nvGrpSpPr>
              <p:cNvPr id="85" name="グループ化 84"/>
              <p:cNvGrpSpPr/>
              <p:nvPr/>
            </p:nvGrpSpPr>
            <p:grpSpPr>
              <a:xfrm>
                <a:off x="107504" y="2404049"/>
                <a:ext cx="3698552" cy="1319874"/>
                <a:chOff x="251520" y="1844824"/>
                <a:chExt cx="4475248" cy="1597047"/>
              </a:xfrm>
            </p:grpSpPr>
            <p:sp>
              <p:nvSpPr>
                <p:cNvPr id="87" name="メモ 86"/>
                <p:cNvSpPr/>
                <p:nvPr/>
              </p:nvSpPr>
              <p:spPr>
                <a:xfrm>
                  <a:off x="3347864" y="2144857"/>
                  <a:ext cx="1378904" cy="1297014"/>
                </a:xfrm>
                <a:prstGeom prst="foldedCorner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88" name="メモ 87"/>
                <p:cNvSpPr/>
                <p:nvPr/>
              </p:nvSpPr>
              <p:spPr>
                <a:xfrm>
                  <a:off x="1835696" y="2144857"/>
                  <a:ext cx="1378904" cy="1297014"/>
                </a:xfrm>
                <a:prstGeom prst="foldedCorner">
                  <a:avLst/>
                </a:prstGeom>
              </p:spPr>
              <p:style>
                <a:lnRef idx="1">
                  <a:schemeClr val="accent3"/>
                </a:lnRef>
                <a:fillRef idx="1001">
                  <a:schemeClr val="lt2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9" name="メモ 88"/>
                <p:cNvSpPr/>
                <p:nvPr/>
              </p:nvSpPr>
              <p:spPr>
                <a:xfrm>
                  <a:off x="251520" y="2144857"/>
                  <a:ext cx="1378904" cy="1297014"/>
                </a:xfrm>
                <a:prstGeom prst="foldedCorner">
                  <a:avLst/>
                </a:prstGeom>
              </p:spPr>
              <p:style>
                <a:lnRef idx="1">
                  <a:schemeClr val="accent3"/>
                </a:lnRef>
                <a:fillRef idx="1001">
                  <a:schemeClr val="lt2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90" name="正方形/長方形 89"/>
                <p:cNvSpPr/>
                <p:nvPr/>
              </p:nvSpPr>
              <p:spPr>
                <a:xfrm>
                  <a:off x="251520" y="1845694"/>
                  <a:ext cx="1362314" cy="300033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dirty="0"/>
                    <a:t>License A</a:t>
                  </a:r>
                  <a:endParaRPr lang="ja-JP" altLang="en-US" dirty="0"/>
                </a:p>
              </p:txBody>
            </p:sp>
            <p:sp>
              <p:nvSpPr>
                <p:cNvPr id="91" name="正方形/長方形 90"/>
                <p:cNvSpPr/>
                <p:nvPr/>
              </p:nvSpPr>
              <p:spPr>
                <a:xfrm>
                  <a:off x="1835696" y="1844824"/>
                  <a:ext cx="1362314" cy="300033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dirty="0" smtClean="0"/>
                    <a:t>License B</a:t>
                  </a:r>
                  <a:endParaRPr kumimoji="1" lang="ja-JP" altLang="en-US" dirty="0"/>
                </a:p>
              </p:txBody>
            </p:sp>
            <p:sp>
              <p:nvSpPr>
                <p:cNvPr id="92" name="正方形/長方形 91"/>
                <p:cNvSpPr/>
                <p:nvPr/>
              </p:nvSpPr>
              <p:spPr>
                <a:xfrm>
                  <a:off x="3347864" y="1845694"/>
                  <a:ext cx="1362314" cy="300033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dirty="0">
                      <a:solidFill>
                        <a:srgbClr val="FF0000"/>
                      </a:solidFill>
                    </a:rPr>
                    <a:t>License C</a:t>
                  </a:r>
                  <a:endParaRPr lang="ja-JP" altLang="en-US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95" name="正方形/長方形 94"/>
                <p:cNvSpPr/>
                <p:nvPr/>
              </p:nvSpPr>
              <p:spPr>
                <a:xfrm>
                  <a:off x="1979712" y="2720921"/>
                  <a:ext cx="1021735" cy="221940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6" name="正方形/長方形 95"/>
                <p:cNvSpPr/>
                <p:nvPr/>
              </p:nvSpPr>
              <p:spPr>
                <a:xfrm>
                  <a:off x="3502632" y="2721791"/>
                  <a:ext cx="1021735" cy="221940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8" name="正方形/長方形 97"/>
                <p:cNvSpPr/>
                <p:nvPr/>
              </p:nvSpPr>
              <p:spPr>
                <a:xfrm>
                  <a:off x="683568" y="3081831"/>
                  <a:ext cx="817388" cy="221940"/>
                </a:xfrm>
                <a:prstGeom prst="rect">
                  <a:avLst/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9" name="正方形/長方形 98"/>
                <p:cNvSpPr/>
                <p:nvPr/>
              </p:nvSpPr>
              <p:spPr>
                <a:xfrm>
                  <a:off x="3491880" y="3081831"/>
                  <a:ext cx="974054" cy="221940"/>
                </a:xfrm>
                <a:prstGeom prst="rect">
                  <a:avLst/>
                </a:prstGeom>
                <a:solidFill>
                  <a:srgbClr val="0070C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102" name="直線コネクタ 101"/>
                <p:cNvCxnSpPr>
                  <a:stCxn id="95" idx="3"/>
                  <a:endCxn id="96" idx="1"/>
                </p:cNvCxnSpPr>
                <p:nvPr/>
              </p:nvCxnSpPr>
              <p:spPr>
                <a:xfrm>
                  <a:off x="3001447" y="2831891"/>
                  <a:ext cx="501185" cy="87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/>
                <p:cNvCxnSpPr>
                  <a:stCxn id="98" idx="3"/>
                  <a:endCxn id="99" idx="1"/>
                </p:cNvCxnSpPr>
                <p:nvPr/>
              </p:nvCxnSpPr>
              <p:spPr>
                <a:xfrm>
                  <a:off x="1500956" y="3192801"/>
                  <a:ext cx="199092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角丸四角形 103"/>
                <p:cNvSpPr/>
                <p:nvPr/>
              </p:nvSpPr>
              <p:spPr>
                <a:xfrm>
                  <a:off x="539552" y="3015739"/>
                  <a:ext cx="4064608" cy="354124"/>
                </a:xfrm>
                <a:prstGeom prst="round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86" name="角丸四角形 85"/>
              <p:cNvSpPr/>
              <p:nvPr/>
            </p:nvSpPr>
            <p:spPr>
              <a:xfrm>
                <a:off x="1485546" y="3068960"/>
                <a:ext cx="2219181" cy="292665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6" name="正方形/長方形 105"/>
            <p:cNvSpPr/>
            <p:nvPr/>
          </p:nvSpPr>
          <p:spPr>
            <a:xfrm>
              <a:off x="295647" y="2669514"/>
              <a:ext cx="844409" cy="18342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1604884" y="2668795"/>
              <a:ext cx="844409" cy="18342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2863495" y="2669514"/>
              <a:ext cx="844409" cy="18342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9" name="直線コネクタ 108"/>
            <p:cNvCxnSpPr>
              <a:stCxn id="106" idx="3"/>
              <a:endCxn id="107" idx="1"/>
            </p:cNvCxnSpPr>
            <p:nvPr/>
          </p:nvCxnSpPr>
          <p:spPr>
            <a:xfrm flipV="1">
              <a:off x="1140057" y="2760505"/>
              <a:ext cx="464827" cy="71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コネクタ 109"/>
            <p:cNvCxnSpPr>
              <a:stCxn id="107" idx="3"/>
              <a:endCxn id="108" idx="1"/>
            </p:cNvCxnSpPr>
            <p:nvPr/>
          </p:nvCxnSpPr>
          <p:spPr>
            <a:xfrm>
              <a:off x="2449293" y="2760505"/>
              <a:ext cx="414202" cy="71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角丸四角形 110"/>
            <p:cNvSpPr/>
            <p:nvPr/>
          </p:nvSpPr>
          <p:spPr>
            <a:xfrm>
              <a:off x="205899" y="2632279"/>
              <a:ext cx="3574013" cy="29266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3" name="テキスト ボックス 112"/>
          <p:cNvSpPr txBox="1"/>
          <p:nvPr/>
        </p:nvSpPr>
        <p:spPr>
          <a:xfrm>
            <a:off x="4175956" y="2204864"/>
            <a:ext cx="37804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" dirty="0" smtClean="0"/>
              <a:t>#Clones</a:t>
            </a:r>
            <a:r>
              <a:rPr kumimoji="1" lang="en-US" altLang="ja-JP" sz="1500" dirty="0" smtClean="0"/>
              <a:t> related  to the files under  License </a:t>
            </a:r>
            <a:r>
              <a:rPr lang="en-US" altLang="ja-JP" sz="1500" dirty="0"/>
              <a:t>B</a:t>
            </a:r>
            <a:endParaRPr kumimoji="1" lang="ja-JP" altLang="en-US" sz="1500" dirty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4175956" y="2204864"/>
            <a:ext cx="37804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" dirty="0" smtClean="0"/>
              <a:t>#Clones</a:t>
            </a:r>
            <a:r>
              <a:rPr kumimoji="1" lang="en-US" altLang="ja-JP" sz="1500" dirty="0" smtClean="0"/>
              <a:t> related  to the files under  License </a:t>
            </a:r>
            <a:r>
              <a:rPr lang="en-US" altLang="ja-JP" sz="1500" dirty="0" smtClean="0"/>
              <a:t>C</a:t>
            </a:r>
            <a:endParaRPr kumimoji="1" lang="ja-JP" altLang="en-US" sz="1500" dirty="0"/>
          </a:p>
        </p:txBody>
      </p:sp>
      <p:graphicFrame>
        <p:nvGraphicFramePr>
          <p:cNvPr id="115" name="グラフ 1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670488"/>
              </p:ext>
            </p:extLst>
          </p:nvPr>
        </p:nvGraphicFramePr>
        <p:xfrm>
          <a:off x="4591902" y="2503966"/>
          <a:ext cx="2484000" cy="13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6" name="グラフ 1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397365"/>
              </p:ext>
            </p:extLst>
          </p:nvPr>
        </p:nvGraphicFramePr>
        <p:xfrm>
          <a:off x="4620502" y="2467718"/>
          <a:ext cx="2484000" cy="1478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1165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  <p:bldP spid="29" grpId="0"/>
      <p:bldP spid="39" grpId="0"/>
      <p:bldP spid="40" grpId="0"/>
      <p:bldP spid="41" grpId="0"/>
      <p:bldP spid="42" grpId="0"/>
      <p:bldP spid="113" grpId="0"/>
      <p:bldP spid="113" grpId="1"/>
      <p:bldP spid="114" grpId="0"/>
      <p:bldGraphic spid="115" grpId="0">
        <p:bldAsOne/>
      </p:bldGraphic>
      <p:bldGraphic spid="115" grpId="1">
        <p:bldAsOne/>
      </p:bldGraphic>
      <p:bldGraphic spid="11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1242405" y="4581128"/>
            <a:ext cx="687003" cy="288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971600" y="1880828"/>
            <a:ext cx="1005840" cy="324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1065312" y="4293096"/>
            <a:ext cx="914400" cy="2880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292080" y="4293096"/>
            <a:ext cx="914400" cy="2880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5641425" y="1598998"/>
            <a:ext cx="914400" cy="2880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115616" y="1664804"/>
            <a:ext cx="914400" cy="2160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Result of Experiment </a:t>
            </a:r>
            <a:r>
              <a:rPr lang="en-US" altLang="ja-JP" dirty="0" smtClean="0"/>
              <a:t>1</a:t>
            </a:r>
            <a:br>
              <a:rPr lang="en-US" altLang="ja-JP" dirty="0" smtClean="0"/>
            </a:br>
            <a:r>
              <a:rPr lang="en-US" altLang="ja-JP" dirty="0" smtClean="0"/>
              <a:t>(Debian GNU Linux 5.0.2)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292080" y="4581128"/>
            <a:ext cx="914400" cy="324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グラフ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0294472"/>
              </p:ext>
            </p:extLst>
          </p:nvPr>
        </p:nvGraphicFramePr>
        <p:xfrm>
          <a:off x="539552" y="1484784"/>
          <a:ext cx="388807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8068431"/>
              </p:ext>
            </p:extLst>
          </p:nvPr>
        </p:nvGraphicFramePr>
        <p:xfrm>
          <a:off x="516107" y="4149080"/>
          <a:ext cx="388800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918992"/>
              </p:ext>
            </p:extLst>
          </p:nvPr>
        </p:nvGraphicFramePr>
        <p:xfrm>
          <a:off x="4716015" y="4149080"/>
          <a:ext cx="3888433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802868"/>
              </p:ext>
            </p:extLst>
          </p:nvPr>
        </p:nvGraphicFramePr>
        <p:xfrm>
          <a:off x="5065361" y="1454982"/>
          <a:ext cx="3888432" cy="23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線コネクタ 8"/>
          <p:cNvCxnSpPr/>
          <p:nvPr/>
        </p:nvCxnSpPr>
        <p:spPr>
          <a:xfrm>
            <a:off x="323528" y="3933056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427984" y="1556792"/>
            <a:ext cx="0" cy="4968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15056" y="1331476"/>
            <a:ext cx="1105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accent3"/>
                </a:solidFill>
              </a:rPr>
              <a:t>Apachev2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499992" y="1403484"/>
            <a:ext cx="874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/>
                </a:solidFill>
              </a:rPr>
              <a:t>GPLv2+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52399" y="4005064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/>
                </a:solidFill>
              </a:rPr>
              <a:t>BSD3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24373" y="3933056"/>
            <a:ext cx="983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/>
                </a:solidFill>
              </a:rPr>
              <a:t>MIT/X11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06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0" grpId="0" animBg="1"/>
      <p:bldP spid="21" grpId="0" animBg="1"/>
      <p:bldP spid="20" grpId="0" animBg="1"/>
      <p:bldP spid="15" grpId="0" animBg="1"/>
      <p:bldP spid="3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>
            <a:off x="5385792" y="4509120"/>
            <a:ext cx="914400" cy="324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1187624" y="4149080"/>
            <a:ext cx="687003" cy="324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5385792" y="4221088"/>
            <a:ext cx="914400" cy="2880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971600" y="4509120"/>
            <a:ext cx="914400" cy="2160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364520" y="1556792"/>
            <a:ext cx="914400" cy="2880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971600" y="1628800"/>
            <a:ext cx="1005840" cy="3240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1065312" y="2003242"/>
            <a:ext cx="914400" cy="2376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Result of Experiment </a:t>
            </a:r>
            <a:r>
              <a:rPr lang="en-US" altLang="ja-JP" dirty="0" smtClean="0"/>
              <a:t>1</a:t>
            </a:r>
            <a:br>
              <a:rPr lang="en-US" altLang="ja-JP" dirty="0" smtClean="0"/>
            </a:br>
            <a:r>
              <a:rPr lang="en-US" altLang="ja-JP" dirty="0" smtClean="0"/>
              <a:t>(Sourceforge.net)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323528" y="3933056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427984" y="1556792"/>
            <a:ext cx="0" cy="4968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15056" y="1331476"/>
            <a:ext cx="1105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accent3"/>
                </a:solidFill>
              </a:rPr>
              <a:t>Apachev2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499992" y="1403484"/>
            <a:ext cx="874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/>
                </a:solidFill>
              </a:rPr>
              <a:t>GPLv2+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52399" y="4005064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/>
                </a:solidFill>
              </a:rPr>
              <a:t>BSD3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24373" y="3933056"/>
            <a:ext cx="983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/>
                </a:solidFill>
              </a:rPr>
              <a:t>MIT/X11</a:t>
            </a:r>
            <a:endParaRPr kumimoji="1" lang="ja-JP" altLang="en-US" dirty="0">
              <a:solidFill>
                <a:schemeClr val="accent3"/>
              </a:solidFill>
            </a:endParaRPr>
          </a:p>
        </p:txBody>
      </p:sp>
      <p:graphicFrame>
        <p:nvGraphicFramePr>
          <p:cNvPr id="24" name="グラフ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912777"/>
              </p:ext>
            </p:extLst>
          </p:nvPr>
        </p:nvGraphicFramePr>
        <p:xfrm>
          <a:off x="539984" y="1516142"/>
          <a:ext cx="3888000" cy="23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123125"/>
              </p:ext>
            </p:extLst>
          </p:nvPr>
        </p:nvGraphicFramePr>
        <p:xfrm>
          <a:off x="489991" y="4041068"/>
          <a:ext cx="388800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グラフ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19273"/>
              </p:ext>
            </p:extLst>
          </p:nvPr>
        </p:nvGraphicFramePr>
        <p:xfrm>
          <a:off x="4788024" y="1393177"/>
          <a:ext cx="3888000" cy="23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" name="グラフ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83578"/>
              </p:ext>
            </p:extLst>
          </p:nvPr>
        </p:nvGraphicFramePr>
        <p:xfrm>
          <a:off x="4788024" y="4041068"/>
          <a:ext cx="3888000" cy="237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テキスト ボックス 34"/>
          <p:cNvSpPr txBox="1"/>
          <p:nvPr/>
        </p:nvSpPr>
        <p:spPr>
          <a:xfrm>
            <a:off x="440431" y="2708920"/>
            <a:ext cx="8524057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400" dirty="0"/>
              <a:t>Source code under </a:t>
            </a:r>
            <a:r>
              <a:rPr lang="en-US" altLang="ja-JP" sz="2400" dirty="0" smtClean="0"/>
              <a:t>the four focused licenses </a:t>
            </a:r>
            <a:r>
              <a:rPr lang="en-US" altLang="ja-JP" sz="2400" dirty="0"/>
              <a:t>is mostly </a:t>
            </a:r>
            <a:r>
              <a:rPr lang="en-US" altLang="ja-JP" sz="2400" dirty="0" smtClean="0"/>
              <a:t>imported to: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sz="2400" dirty="0" smtClean="0">
                <a:solidFill>
                  <a:srgbClr val="FF0000"/>
                </a:solidFill>
              </a:rPr>
              <a:t>Source code under the </a:t>
            </a:r>
            <a:r>
              <a:rPr lang="en-US" altLang="ja-JP" sz="2400" dirty="0">
                <a:solidFill>
                  <a:srgbClr val="FF0000"/>
                </a:solidFill>
              </a:rPr>
              <a:t>same license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altLang="ja-JP" sz="2400" dirty="0" smtClean="0">
                <a:solidFill>
                  <a:srgbClr val="FF0000"/>
                </a:solidFill>
              </a:rPr>
              <a:t>Source code under GPLv2+</a:t>
            </a:r>
            <a:endParaRPr lang="en-US" altLang="ja-JP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71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28" grpId="0" animBg="1"/>
      <p:bldP spid="29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線コネクタ 14"/>
          <p:cNvCxnSpPr/>
          <p:nvPr/>
        </p:nvCxnSpPr>
        <p:spPr>
          <a:xfrm>
            <a:off x="4476370" y="1524854"/>
            <a:ext cx="1" cy="4708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/>
          <p:cNvSpPr txBox="1"/>
          <p:nvPr/>
        </p:nvSpPr>
        <p:spPr>
          <a:xfrm>
            <a:off x="1098277" y="4797152"/>
            <a:ext cx="7043980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The expected </a:t>
            </a:r>
            <a:r>
              <a:rPr lang="en-US" altLang="ja-JP" dirty="0"/>
              <a:t>#</a:t>
            </a:r>
            <a:r>
              <a:rPr lang="en-US" altLang="ja-JP" dirty="0" smtClean="0"/>
              <a:t>clones related to the focused licenses and a certain license</a:t>
            </a:r>
            <a:endParaRPr kumimoji="1"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505347"/>
              </p:ext>
            </p:extLst>
          </p:nvPr>
        </p:nvGraphicFramePr>
        <p:xfrm>
          <a:off x="467544" y="1295973"/>
          <a:ext cx="3168352" cy="21114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1021"/>
                <a:gridCol w="1697331"/>
              </a:tblGrid>
              <a:tr h="514922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(#Clones)</a:t>
                      </a:r>
                      <a:r>
                        <a:rPr kumimoji="1" lang="en-US" altLang="ja-JP" sz="1800" baseline="0" dirty="0" smtClean="0"/>
                        <a:t> / (#Files)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68522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Apachev2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22.0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8522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BSD3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22.6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GPLv2+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7.48</a:t>
                      </a:r>
                      <a:endParaRPr kumimoji="1" lang="ja-JP" altLang="en-US" sz="1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68522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MIT/X11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26.4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712458"/>
              </p:ext>
            </p:extLst>
          </p:nvPr>
        </p:nvGraphicFramePr>
        <p:xfrm>
          <a:off x="4928951" y="1295973"/>
          <a:ext cx="3243449" cy="212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5887"/>
                <a:gridCol w="1737562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(#Clones)</a:t>
                      </a:r>
                      <a:r>
                        <a:rPr kumimoji="1" lang="en-US" altLang="ja-JP" sz="1800" baseline="0" dirty="0" smtClean="0"/>
                        <a:t> / (#Files)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Apachev2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3.87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BSD3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5.78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GPLv2+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2.66</a:t>
                      </a:r>
                      <a:endParaRPr kumimoji="1" lang="ja-JP" altLang="en-US" sz="1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MIT/X11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8.62</a:t>
                      </a:r>
                      <a:endParaRPr kumimoji="1" lang="ja-JP" alt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Normalized Result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-36512" y="836712"/>
            <a:ext cx="269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00B050"/>
                </a:solidFill>
              </a:rPr>
              <a:t>Debian/GNU Linux 5.0.2</a:t>
            </a:r>
            <a:endParaRPr kumimoji="1" lang="ja-JP" altLang="en-US" sz="2000" dirty="0">
              <a:solidFill>
                <a:srgbClr val="00B05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236296" y="836712"/>
            <a:ext cx="1846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B050"/>
                </a:solidFill>
              </a:rPr>
              <a:t>Sourceforge.net</a:t>
            </a:r>
            <a:endParaRPr kumimoji="1" lang="ja-JP" altLang="en-US" sz="2000" dirty="0">
              <a:solidFill>
                <a:srgbClr val="00B05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697548" y="899428"/>
            <a:ext cx="4527009" cy="3693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/>
              <a:t>Tendency to be reused of </a:t>
            </a:r>
            <a:r>
              <a:rPr lang="en-US" altLang="ja-JP" dirty="0"/>
              <a:t>f</a:t>
            </a:r>
            <a:r>
              <a:rPr lang="en-US" altLang="ja-JP" dirty="0" smtClean="0"/>
              <a:t>ocused license files</a:t>
            </a:r>
            <a:endParaRPr lang="ja-JP" altLang="en-US" dirty="0">
              <a:solidFill>
                <a:schemeClr val="dk1"/>
              </a:solidFill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971600" y="3789040"/>
            <a:ext cx="3288016" cy="1008112"/>
            <a:chOff x="971600" y="3789040"/>
            <a:chExt cx="3288016" cy="1008112"/>
          </a:xfrm>
        </p:grpSpPr>
        <p:sp>
          <p:nvSpPr>
            <p:cNvPr id="17" name="正方形/長方形 16"/>
            <p:cNvSpPr/>
            <p:nvPr/>
          </p:nvSpPr>
          <p:spPr>
            <a:xfrm>
              <a:off x="971600" y="3807260"/>
              <a:ext cx="3288016" cy="98989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971600" y="3789040"/>
              <a:ext cx="32880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The frequency of reuse:  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1259632" y="4089266"/>
              <a:ext cx="10721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000" dirty="0" smtClean="0">
                  <a:solidFill>
                    <a:srgbClr val="FF0000"/>
                  </a:solidFill>
                </a:rPr>
                <a:t>BSD3</a:t>
              </a:r>
            </a:p>
            <a:p>
              <a:pPr algn="ctr"/>
              <a:r>
                <a:rPr lang="en-US" altLang="ja-JP" sz="2000" dirty="0" smtClean="0">
                  <a:solidFill>
                    <a:srgbClr val="FF0000"/>
                  </a:solidFill>
                </a:rPr>
                <a:t>MIT/X11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383963" y="420366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&gt;</a:t>
              </a:r>
              <a:endParaRPr kumimoji="1" lang="ja-JP" altLang="en-US" sz="2400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877324" y="4233282"/>
              <a:ext cx="950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>
                  <a:solidFill>
                    <a:srgbClr val="00B050"/>
                  </a:solidFill>
                </a:rPr>
                <a:t>GPLv2+</a:t>
              </a:r>
              <a:endParaRPr kumimoji="1" lang="ja-JP" altLang="en-US" sz="2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4283968" y="4077072"/>
            <a:ext cx="4146263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GPLv2+ </a:t>
            </a:r>
            <a:r>
              <a:rPr lang="en-US" altLang="ja-JP" sz="2000" dirty="0" smtClean="0"/>
              <a:t>has the substantial impact </a:t>
            </a:r>
          </a:p>
          <a:p>
            <a:r>
              <a:rPr lang="en-US" altLang="ja-JP" sz="2000" dirty="0" smtClean="0"/>
              <a:t>because of their huge number of files.</a:t>
            </a:r>
            <a:endParaRPr kumimoji="1"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83968" y="3356992"/>
            <a:ext cx="486003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Source code </a:t>
            </a:r>
            <a:r>
              <a:rPr lang="en-US" altLang="ja-JP" sz="2000" dirty="0" smtClean="0"/>
              <a:t>is frequently copy-and-pasted to source code under the same license</a:t>
            </a:r>
            <a:endParaRPr kumimoji="1" lang="ja-JP" altLang="en-US" sz="2000" dirty="0"/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358586"/>
              </p:ext>
            </p:extLst>
          </p:nvPr>
        </p:nvGraphicFramePr>
        <p:xfrm>
          <a:off x="323528" y="5188034"/>
          <a:ext cx="4095785" cy="1337310"/>
        </p:xfrm>
        <a:graphic>
          <a:graphicData uri="http://schemas.openxmlformats.org/drawingml/2006/table">
            <a:tbl>
              <a:tblPr/>
              <a:tblGrid>
                <a:gridCol w="819157"/>
                <a:gridCol w="819157"/>
                <a:gridCol w="819157"/>
                <a:gridCol w="819157"/>
                <a:gridCol w="819157"/>
              </a:tblGrid>
              <a:tr h="18097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/>
                        </a:rPr>
                        <a:t>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Focused License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8097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Apachev2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BSD3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GPLv2+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MX11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Apachev2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84.5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BSD3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46.5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C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GPLv2+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5F8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MX11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4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61.5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29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75422"/>
              </p:ext>
            </p:extLst>
          </p:nvPr>
        </p:nvGraphicFramePr>
        <p:xfrm>
          <a:off x="4567138" y="5166484"/>
          <a:ext cx="4181326" cy="1337310"/>
        </p:xfrm>
        <a:graphic>
          <a:graphicData uri="http://schemas.openxmlformats.org/drawingml/2006/table">
            <a:tbl>
              <a:tblPr/>
              <a:tblGrid>
                <a:gridCol w="814344"/>
                <a:gridCol w="893516"/>
                <a:gridCol w="733205"/>
                <a:gridCol w="904936"/>
                <a:gridCol w="835325"/>
              </a:tblGrid>
              <a:tr h="18097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Focused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License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Apachev2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BSD3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GPLv2+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MX11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Apachev2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24.1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3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BSD3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37.9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A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7F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GPLv2+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8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3F6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MX11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9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82.8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3203848" y="6485590"/>
                <a:ext cx="877997" cy="310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( </a:t>
                </a:r>
                <a14:m>
                  <m:oMath xmlns:m="http://schemas.openxmlformats.org/officeDocument/2006/math">
                    <m:r>
                      <a:rPr kumimoji="1" lang="en-US" altLang="ja-JP" sz="140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kumimoji="1" lang="en-US" altLang="ja-JP" sz="1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kumimoji="1" lang="en-US" altLang="ja-JP" sz="1400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kumimoji="1" lang="en-US" altLang="ja-JP" sz="1400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sup>
                    </m:sSup>
                  </m:oMath>
                </a14:m>
                <a:r>
                  <a:rPr kumimoji="1" lang="en-US" altLang="ja-JP" sz="1400" dirty="0" smtClean="0"/>
                  <a:t>)</a:t>
                </a:r>
                <a:endParaRPr kumimoji="1" lang="ja-JP" altLang="en-US" sz="1400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6485590"/>
                <a:ext cx="877997" cy="310150"/>
              </a:xfrm>
              <a:prstGeom prst="rect">
                <a:avLst/>
              </a:prstGeom>
              <a:blipFill rotWithShape="1">
                <a:blip r:embed="rId3"/>
                <a:stretch>
                  <a:fillRect l="-2083" r="-694" b="-196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7020272" y="6453336"/>
                <a:ext cx="877997" cy="3101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 smtClean="0"/>
                  <a:t>( </a:t>
                </a:r>
                <a14:m>
                  <m:oMath xmlns:m="http://schemas.openxmlformats.org/officeDocument/2006/math">
                    <m:r>
                      <a:rPr kumimoji="1" lang="en-US" altLang="ja-JP" sz="140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kumimoji="1" lang="en-US" altLang="ja-JP" sz="1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kumimoji="1" lang="en-US" altLang="ja-JP" sz="1400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kumimoji="1" lang="en-US" altLang="ja-JP" sz="1400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sup>
                    </m:sSup>
                  </m:oMath>
                </a14:m>
                <a:r>
                  <a:rPr kumimoji="1" lang="en-US" altLang="ja-JP" sz="1400" dirty="0" smtClean="0"/>
                  <a:t>)</a:t>
                </a:r>
                <a:endParaRPr kumimoji="1" lang="ja-JP" altLang="en-US" sz="1400" dirty="0"/>
              </a:p>
            </p:txBody>
          </p:sp>
        </mc:Choice>
        <mc:Fallback xmlns=""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2" y="6453336"/>
                <a:ext cx="877997" cy="310150"/>
              </a:xfrm>
              <a:prstGeom prst="rect">
                <a:avLst/>
              </a:prstGeom>
              <a:blipFill rotWithShape="1">
                <a:blip r:embed="rId3"/>
                <a:stretch>
                  <a:fillRect l="-2083" r="-694" b="-22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19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8995</TotalTime>
  <Words>2527</Words>
  <Application>Microsoft Office PowerPoint</Application>
  <PresentationFormat>画面に合わせる (4:3)</PresentationFormat>
  <Paragraphs>559</Paragraphs>
  <Slides>17</Slides>
  <Notes>15</Notes>
  <HiddenSlides>4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Office テーマ</vt:lpstr>
      <vt:lpstr>An Investigation into the Impact of Software Licenses  on Copy-and-Paste Reuse  among OSS Projects</vt:lpstr>
      <vt:lpstr>Software License and Copy-and-Paste</vt:lpstr>
      <vt:lpstr>Research Question</vt:lpstr>
      <vt:lpstr>Overview of Experiments</vt:lpstr>
      <vt:lpstr>Experimental Target</vt:lpstr>
      <vt:lpstr>Overview of Experiment 1</vt:lpstr>
      <vt:lpstr>Result of Experiment 1 (Debian GNU Linux 5.0.2)</vt:lpstr>
      <vt:lpstr>Result of Experiment 1 (Sourceforge.net)</vt:lpstr>
      <vt:lpstr>Normalized Result</vt:lpstr>
      <vt:lpstr>Overview of Experiment 2</vt:lpstr>
      <vt:lpstr>Result of Experiment 2</vt:lpstr>
      <vt:lpstr>Answer to Research Question</vt:lpstr>
      <vt:lpstr>Conclusion and Future Work</vt:lpstr>
      <vt:lpstr>Distribution of License</vt:lpstr>
      <vt:lpstr>Counting method of experiment 2</vt:lpstr>
      <vt:lpstr>Employed Metrics</vt:lpstr>
      <vt:lpstr>Regression Models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investigation into the impact of software licenses on copy-and-paste reuse among OSS projects</dc:title>
  <dc:creator>y-kasima</dc:creator>
  <cp:lastModifiedBy>y-kasima</cp:lastModifiedBy>
  <cp:revision>954</cp:revision>
  <cp:lastPrinted>2011-10-12T05:02:45Z</cp:lastPrinted>
  <dcterms:created xsi:type="dcterms:W3CDTF">2011-09-13T07:43:04Z</dcterms:created>
  <dcterms:modified xsi:type="dcterms:W3CDTF">2011-10-19T13:30:25Z</dcterms:modified>
</cp:coreProperties>
</file>