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3" r:id="rId1"/>
  </p:sldMasterIdLst>
  <p:notesMasterIdLst>
    <p:notesMasterId r:id="rId47"/>
  </p:notesMasterIdLst>
  <p:handoutMasterIdLst>
    <p:handoutMasterId r:id="rId48"/>
  </p:handoutMasterIdLst>
  <p:sldIdLst>
    <p:sldId id="256" r:id="rId2"/>
    <p:sldId id="355" r:id="rId3"/>
    <p:sldId id="370" r:id="rId4"/>
    <p:sldId id="366" r:id="rId5"/>
    <p:sldId id="367" r:id="rId6"/>
    <p:sldId id="368" r:id="rId7"/>
    <p:sldId id="360" r:id="rId8"/>
    <p:sldId id="321" r:id="rId9"/>
    <p:sldId id="356" r:id="rId10"/>
    <p:sldId id="281" r:id="rId11"/>
    <p:sldId id="282" r:id="rId12"/>
    <p:sldId id="283" r:id="rId13"/>
    <p:sldId id="284" r:id="rId14"/>
    <p:sldId id="285" r:id="rId15"/>
    <p:sldId id="259" r:id="rId16"/>
    <p:sldId id="357" r:id="rId17"/>
    <p:sldId id="375" r:id="rId18"/>
    <p:sldId id="376" r:id="rId19"/>
    <p:sldId id="377" r:id="rId20"/>
    <p:sldId id="372" r:id="rId21"/>
    <p:sldId id="373" r:id="rId22"/>
    <p:sldId id="374" r:id="rId23"/>
    <p:sldId id="335" r:id="rId24"/>
    <p:sldId id="336" r:id="rId25"/>
    <p:sldId id="330" r:id="rId26"/>
    <p:sldId id="343" r:id="rId27"/>
    <p:sldId id="344" r:id="rId28"/>
    <p:sldId id="345" r:id="rId29"/>
    <p:sldId id="346" r:id="rId30"/>
    <p:sldId id="347" r:id="rId31"/>
    <p:sldId id="362" r:id="rId32"/>
    <p:sldId id="364" r:id="rId33"/>
    <p:sldId id="365" r:id="rId34"/>
    <p:sldId id="262" r:id="rId35"/>
    <p:sldId id="339" r:id="rId36"/>
    <p:sldId id="350" r:id="rId37"/>
    <p:sldId id="351" r:id="rId38"/>
    <p:sldId id="369" r:id="rId39"/>
    <p:sldId id="378" r:id="rId40"/>
    <p:sldId id="359" r:id="rId41"/>
    <p:sldId id="353" r:id="rId42"/>
    <p:sldId id="354" r:id="rId43"/>
    <p:sldId id="361" r:id="rId44"/>
    <p:sldId id="348" r:id="rId45"/>
    <p:sldId id="363" r:id="rId46"/>
  </p:sldIdLst>
  <p:sldSz cx="9144000" cy="6858000" type="screen4x3"/>
  <p:notesSz cx="6805613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EDEA58"/>
    <a:srgbClr val="66FF99"/>
    <a:srgbClr val="FF99CC"/>
    <a:srgbClr val="FFFF99"/>
    <a:srgbClr val="E6E63A"/>
    <a:srgbClr val="FF505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1" autoAdjust="0"/>
    <p:restoredTop sz="57166" autoAdjust="0"/>
  </p:normalViewPr>
  <p:slideViewPr>
    <p:cSldViewPr snapToGrid="0" snapToObjects="1">
      <p:cViewPr varScale="1">
        <p:scale>
          <a:sx n="52" d="100"/>
          <a:sy n="52" d="100"/>
        </p:scale>
        <p:origin x="-13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1596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95F5-67EF-8145-A1C4-346712A57844}" type="datetimeFigureOut">
              <a:rPr lang="ja-JP" altLang="en-US" smtClean="0"/>
              <a:pPr/>
              <a:t>11/11/09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FD17-624F-3C45-80DC-1E08567C13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6153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FD3CB-79C6-8B4D-8ECF-F842C462B1FB}" type="datetimeFigureOut">
              <a:rPr lang="ja-JP" altLang="en-US" smtClean="0"/>
              <a:pPr/>
              <a:t>11/11/09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C5C6E-C0FE-BC42-AAA2-CD1783A162A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7078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4729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2819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7433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9746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6865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2587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2643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7482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9305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8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0300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104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98127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50055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7975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17018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9649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99129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04652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38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308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44368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79323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35479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41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2091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42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43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65790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44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9812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791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5543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4092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0202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C5C6E-C0FE-BC42-AAA2-CD1783A162A1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9452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0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3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E86662EB-8196-4F84-AAFF-FE2A628196DC}" type="datetime1">
              <a:rPr lang="ja-JP" altLang="en-US" smtClean="0"/>
              <a:t>11/11/09</a:t>
            </a:fld>
            <a:endParaRPr lang="ja-JP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63177B97-C38E-6B49-9829-0ADB86AF5D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4B537-CA84-472D-B380-5369D4F23A1F}" type="datetime1">
              <a:rPr lang="ja-JP" altLang="en-US" smtClean="0"/>
              <a:t>11/11/09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77B97-C38E-6B49-9829-0ADB86AF5D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583BA2-4CDE-44C9-BD84-FCA6B82DA098}" type="datetime1">
              <a:rPr lang="ja-JP" altLang="en-US" smtClean="0"/>
              <a:t>11/11/09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77B97-C38E-6B49-9829-0ADB86AF5D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6971A-DE18-481C-AD34-F4D9CEFF1E3A}" type="datetime1">
              <a:rPr lang="ja-JP" altLang="en-US" smtClean="0"/>
              <a:t>11/11/09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77B97-C38E-6B49-9829-0ADB86AF5D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62F83C-C66E-49D0-9D73-34476DCA7030}" type="datetime1">
              <a:rPr lang="ja-JP" altLang="en-US" smtClean="0"/>
              <a:t>11/11/09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77B97-C38E-6B49-9829-0ADB86AF5D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8F8EAD-D55C-4D9F-8155-C5A49AA352CF}" type="datetime1">
              <a:rPr lang="ja-JP" altLang="en-US" smtClean="0"/>
              <a:t>11/11/09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77B97-C38E-6B49-9829-0ADB86AF5D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7259E-8EBF-4CDF-8EF5-869EC245311B}" type="datetime1">
              <a:rPr lang="ja-JP" altLang="en-US" smtClean="0"/>
              <a:t>11/11/09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77B97-C38E-6B49-9829-0ADB86AF5D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D186B-BE4B-4A01-8F30-665B142C4D56}" type="datetime1">
              <a:rPr lang="ja-JP" altLang="en-US" smtClean="0"/>
              <a:t>11/11/09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77B97-C38E-6B49-9829-0ADB86AF5D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5DD774-0ED0-43BB-88C0-C1FA87B9E4C4}" type="datetime1">
              <a:rPr lang="ja-JP" altLang="en-US" smtClean="0"/>
              <a:t>11/11/09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77B97-C38E-6B49-9829-0ADB86AF5D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A721A8-FF6B-47C2-A6F3-8D6E86025E0C}" type="datetime1">
              <a:rPr lang="ja-JP" altLang="en-US" smtClean="0"/>
              <a:t>11/11/09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77B97-C38E-6B49-9829-0ADB86AF5D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0F8A5F-7CF2-47E4-B9B5-E6B4BE7C6A83}" type="datetime1">
              <a:rPr lang="ja-JP" altLang="en-US" smtClean="0"/>
              <a:t>11/11/09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77B97-C38E-6B49-9829-0ADB86AF5D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0" y="6596063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FC9E894-C967-4F83-928C-56A63FBB1C57}" type="datetime1">
              <a:rPr lang="ja-JP" altLang="en-US" smtClean="0"/>
              <a:t>11/11/09</a:t>
            </a:fld>
            <a:endParaRPr lang="ja-JP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3" y="6310313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ja-JP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5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177B97-C38E-6B49-9829-0ADB86AF5D5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523999"/>
            <a:ext cx="9143999" cy="1724867"/>
          </a:xfrm>
        </p:spPr>
        <p:txBody>
          <a:bodyPr/>
          <a:lstStyle/>
          <a:p>
            <a:r>
              <a:rPr lang="en-US" altLang="ja-JP" sz="3600" b="1" dirty="0"/>
              <a:t>A Tool Support to Merge </a:t>
            </a:r>
            <a:r>
              <a:rPr lang="en-US" altLang="ja-JP" sz="3600" b="1" dirty="0" smtClean="0"/>
              <a:t>Similar Methods </a:t>
            </a:r>
            <a:r>
              <a:rPr lang="en-US" altLang="ja-JP" sz="3600" b="1" dirty="0"/>
              <a:t>with a Cohesion </a:t>
            </a:r>
            <a:r>
              <a:rPr lang="en-US" altLang="ja-JP" sz="3600" b="1" dirty="0" smtClean="0"/>
              <a:t>Metric COB</a:t>
            </a:r>
            <a:endParaRPr lang="en-US" altLang="ja-JP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41867" y="3573462"/>
            <a:ext cx="8060267" cy="2776537"/>
          </a:xfrm>
        </p:spPr>
        <p:txBody>
          <a:bodyPr>
            <a:normAutofit/>
          </a:bodyPr>
          <a:lstStyle/>
          <a:p>
            <a:endParaRPr lang="en-US" altLang="ja-JP" sz="2400" dirty="0" smtClean="0"/>
          </a:p>
          <a:p>
            <a:r>
              <a:rPr lang="ja-JP" altLang="en-US" sz="2400" dirty="0" smtClean="0"/>
              <a:t>○</a:t>
            </a:r>
            <a:r>
              <a:rPr lang="en-US" altLang="ja-JP" sz="2400" dirty="0" smtClean="0"/>
              <a:t> Masakazu Ioka</a:t>
            </a:r>
            <a:r>
              <a:rPr lang="en-US" altLang="ja-JP" sz="2400" baseline="30000" dirty="0" smtClean="0"/>
              <a:t>1</a:t>
            </a:r>
            <a:r>
              <a:rPr lang="en-US" altLang="ja-JP" sz="2400" dirty="0" smtClean="0"/>
              <a:t>, </a:t>
            </a:r>
            <a:r>
              <a:rPr lang="en-US" altLang="ja-JP" sz="2400" dirty="0" err="1"/>
              <a:t>Norihiro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Yoshida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,</a:t>
            </a:r>
          </a:p>
          <a:p>
            <a:r>
              <a:rPr lang="en-US" altLang="ja-JP" sz="2400" dirty="0" err="1" smtClean="0"/>
              <a:t>Tomoo</a:t>
            </a:r>
            <a:r>
              <a:rPr lang="en-US" altLang="ja-JP" sz="2400" dirty="0" smtClean="0"/>
              <a:t> Masai</a:t>
            </a:r>
            <a:r>
              <a:rPr lang="en-US" altLang="ja-JP" sz="2400" baseline="30000" dirty="0" smtClean="0"/>
              <a:t>1</a:t>
            </a:r>
            <a:r>
              <a:rPr lang="en-US" altLang="ja-JP" sz="2400" dirty="0" smtClean="0"/>
              <a:t>,Yoshiki Higo</a:t>
            </a:r>
            <a:r>
              <a:rPr lang="en-US" altLang="ja-JP" sz="2400" baseline="30000" dirty="0"/>
              <a:t>1</a:t>
            </a:r>
            <a:r>
              <a:rPr lang="en-US" altLang="ja-JP" sz="2400" dirty="0" smtClean="0"/>
              <a:t>, </a:t>
            </a:r>
            <a:r>
              <a:rPr lang="en-US" altLang="ja-JP" sz="2400" dirty="0" err="1"/>
              <a:t>Katsuro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Inoue</a:t>
            </a:r>
            <a:r>
              <a:rPr lang="en-US" altLang="ja-JP" sz="2400" baseline="30000" dirty="0" smtClean="0"/>
              <a:t>1</a:t>
            </a:r>
          </a:p>
          <a:p>
            <a:endParaRPr lang="en-US" altLang="ja-JP" sz="2400" dirty="0"/>
          </a:p>
          <a:p>
            <a:pPr algn="r"/>
            <a:r>
              <a:rPr lang="en-US" altLang="ja-JP" sz="2400" dirty="0"/>
              <a:t> </a:t>
            </a:r>
            <a:r>
              <a:rPr lang="en-US" altLang="ja-JP" sz="2400" baseline="30000" dirty="0"/>
              <a:t>1</a:t>
            </a:r>
            <a:r>
              <a:rPr lang="en-US" altLang="ja-JP" sz="2400" dirty="0"/>
              <a:t>Osaka </a:t>
            </a:r>
            <a:r>
              <a:rPr lang="en-US" altLang="ja-JP" sz="2400" dirty="0" smtClean="0"/>
              <a:t>University</a:t>
            </a:r>
          </a:p>
          <a:p>
            <a:pPr algn="r"/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Nara </a:t>
            </a:r>
            <a:r>
              <a:rPr lang="en-US" altLang="ja-JP" sz="2400" dirty="0"/>
              <a:t>Institute of Science and Technology</a:t>
            </a:r>
            <a:endParaRPr lang="en-US" altLang="ja-JP" sz="2400" baseline="30000" dirty="0"/>
          </a:p>
          <a:p>
            <a:endParaRPr lang="en-US" altLang="ja-JP" sz="2400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AutoShape 17"/>
          <p:cNvCxnSpPr>
            <a:cxnSpLocks noChangeShapeType="1"/>
            <a:endCxn id="5" idx="2"/>
          </p:cNvCxnSpPr>
          <p:nvPr/>
        </p:nvCxnSpPr>
        <p:spPr bwMode="auto">
          <a:xfrm>
            <a:off x="6261100" y="4725924"/>
            <a:ext cx="540941" cy="355598"/>
          </a:xfrm>
          <a:prstGeom prst="straightConnector1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7" name="AutoShape 16"/>
          <p:cNvCxnSpPr>
            <a:cxnSpLocks noChangeShapeType="1"/>
            <a:endCxn id="16" idx="2"/>
          </p:cNvCxnSpPr>
          <p:nvPr/>
        </p:nvCxnSpPr>
        <p:spPr bwMode="auto">
          <a:xfrm flipH="1">
            <a:off x="2105820" y="4654486"/>
            <a:ext cx="627856" cy="427036"/>
          </a:xfrm>
          <a:prstGeom prst="straightConnector1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1" lang="en-US" altLang="ja-JP" sz="4000" dirty="0" smtClean="0"/>
              <a:t>An Example of Form Template Method</a:t>
            </a:r>
            <a:endParaRPr kumimoji="1" lang="ja-JP" altLang="en-US" sz="4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flipV="1">
            <a:off x="4460081" y="5081522"/>
            <a:ext cx="4683919" cy="1157287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b"/>
          <a:lstStyle/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base = _units*_rate*0.5;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tax = base*</a:t>
            </a:r>
            <a:r>
              <a:rPr lang="en-US" altLang="ja-JP" sz="1800" dirty="0" err="1">
                <a:latin typeface="Consolas" pitchFamily="49" charset="0"/>
                <a:cs typeface="Consolas" pitchFamily="49" charset="0"/>
              </a:rPr>
              <a:t>Site.TAX_RATE</a:t>
            </a:r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*0.2;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return base + tax;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3425" y="1552511"/>
            <a:ext cx="237807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Site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71613" y="3713099"/>
            <a:ext cx="2524125" cy="484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ResidentialSite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71613" y="4194111"/>
            <a:ext cx="2524125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20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71613" y="4289361"/>
            <a:ext cx="2524125" cy="484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2000"/>
              <a:t>getBillableAmount()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97450" y="3713099"/>
            <a:ext cx="25273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LifelineSite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97450" y="4217924"/>
            <a:ext cx="2527300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20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97450" y="4289361"/>
            <a:ext cx="25273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2000"/>
              <a:t>getBillableAmount()</a:t>
            </a:r>
          </a:p>
        </p:txBody>
      </p:sp>
      <p:cxnSp>
        <p:nvCxnSpPr>
          <p:cNvPr id="13" name="AutoShape 12"/>
          <p:cNvCxnSpPr>
            <a:cxnSpLocks noChangeShapeType="1"/>
            <a:stCxn id="10" idx="0"/>
            <a:endCxn id="6" idx="2"/>
          </p:cNvCxnSpPr>
          <p:nvPr/>
        </p:nvCxnSpPr>
        <p:spPr bwMode="auto">
          <a:xfrm rot="5400000" flipH="1">
            <a:off x="4749800" y="2201799"/>
            <a:ext cx="1223963" cy="1798637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" name="AutoShape 13"/>
          <p:cNvCxnSpPr>
            <a:cxnSpLocks noChangeShapeType="1"/>
            <a:stCxn id="7" idx="0"/>
            <a:endCxn id="6" idx="2"/>
          </p:cNvCxnSpPr>
          <p:nvPr/>
        </p:nvCxnSpPr>
        <p:spPr bwMode="auto">
          <a:xfrm rot="16200000">
            <a:off x="2986087" y="2236724"/>
            <a:ext cx="1223963" cy="1728788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170363" y="2489136"/>
            <a:ext cx="579437" cy="2905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flipV="1">
            <a:off x="1" y="5081522"/>
            <a:ext cx="4211638" cy="1157287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b"/>
          <a:lstStyle/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base = _units*_rate;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tax = base*</a:t>
            </a:r>
            <a:r>
              <a:rPr lang="en-US" altLang="ja-JP" sz="1800" dirty="0" err="1">
                <a:latin typeface="Consolas" pitchFamily="49" charset="0"/>
                <a:cs typeface="Consolas" pitchFamily="49" charset="0"/>
              </a:rPr>
              <a:t>Site.TAX_RATE</a:t>
            </a:r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return base + tax;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ja-JP" sz="4000" dirty="0" smtClean="0"/>
              <a:t>An Example of Form Template Method</a:t>
            </a:r>
            <a:br>
              <a:rPr lang="en-US" altLang="ja-JP" sz="4000" dirty="0" smtClean="0"/>
            </a:br>
            <a:r>
              <a:rPr lang="en-US" altLang="ja-JP" sz="4000" dirty="0" smtClean="0"/>
              <a:t>Step1: Detection of Primitive </a:t>
            </a:r>
            <a:r>
              <a:rPr lang="en-US" altLang="ja-JP" sz="4000" dirty="0"/>
              <a:t>P</a:t>
            </a:r>
            <a:r>
              <a:rPr lang="en-US" altLang="ja-JP" sz="4000" dirty="0" smtClean="0"/>
              <a:t>rocesses</a:t>
            </a:r>
            <a:endParaRPr kumimoji="1" lang="ja-JP" altLang="en-US" sz="4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flipV="1">
            <a:off x="4460082" y="5082018"/>
            <a:ext cx="4683918" cy="1157287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b"/>
          <a:lstStyle/>
          <a:p>
            <a:r>
              <a:rPr lang="en-US" altLang="ja-JP" sz="1800" dirty="0"/>
              <a:t>…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base </a:t>
            </a:r>
            <a:r>
              <a:rPr lang="en-US" altLang="ja-JP" sz="18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ja-JP" sz="1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_units*_rate*0.5</a:t>
            </a:r>
            <a:r>
              <a:rPr lang="en-US" altLang="ja-JP" sz="18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ja-JP" sz="18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tax = </a:t>
            </a:r>
            <a:r>
              <a:rPr lang="en-US" altLang="ja-JP" sz="1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base*</a:t>
            </a:r>
            <a:r>
              <a:rPr lang="en-US" altLang="ja-JP" sz="18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Site.TAX_RATE</a:t>
            </a:r>
            <a:r>
              <a:rPr lang="en-US" altLang="ja-JP" sz="1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*0.2</a:t>
            </a:r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return base + tax;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3425" y="1553007"/>
            <a:ext cx="237807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Site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71613" y="3713595"/>
            <a:ext cx="2524125" cy="484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ResidentialSite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71613" y="4194607"/>
            <a:ext cx="2524125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20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71613" y="4289857"/>
            <a:ext cx="2524125" cy="484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2000"/>
              <a:t>getBillableAmount()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97450" y="3713595"/>
            <a:ext cx="25273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LifelineSite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97450" y="4218420"/>
            <a:ext cx="2527300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20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97450" y="4289857"/>
            <a:ext cx="25273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2000"/>
              <a:t>getBillableAmount()</a:t>
            </a:r>
          </a:p>
        </p:txBody>
      </p:sp>
      <p:cxnSp>
        <p:nvCxnSpPr>
          <p:cNvPr id="13" name="AutoShape 12"/>
          <p:cNvCxnSpPr>
            <a:cxnSpLocks noChangeShapeType="1"/>
            <a:stCxn id="10" idx="0"/>
            <a:endCxn id="6" idx="2"/>
          </p:cNvCxnSpPr>
          <p:nvPr/>
        </p:nvCxnSpPr>
        <p:spPr bwMode="auto">
          <a:xfrm rot="5400000" flipH="1">
            <a:off x="4749800" y="2202295"/>
            <a:ext cx="1223963" cy="1798637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4" name="AutoShape 13"/>
          <p:cNvCxnSpPr>
            <a:cxnSpLocks noChangeShapeType="1"/>
            <a:stCxn id="7" idx="0"/>
            <a:endCxn id="6" idx="2"/>
          </p:cNvCxnSpPr>
          <p:nvPr/>
        </p:nvCxnSpPr>
        <p:spPr bwMode="auto">
          <a:xfrm rot="16200000">
            <a:off x="2986087" y="2237220"/>
            <a:ext cx="1223963" cy="1728788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170363" y="2489632"/>
            <a:ext cx="579437" cy="2905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flipV="1">
            <a:off x="1" y="5082019"/>
            <a:ext cx="4211638" cy="1157287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b"/>
          <a:lstStyle/>
          <a:p>
            <a:r>
              <a:rPr lang="en-US" altLang="ja-JP" sz="1800" dirty="0"/>
              <a:t>…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base = </a:t>
            </a:r>
            <a:r>
              <a:rPr lang="en-US" altLang="ja-JP" sz="18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_units*_rate</a:t>
            </a:r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tax = </a:t>
            </a:r>
            <a:r>
              <a:rPr lang="en-US" altLang="ja-JP" sz="18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base*</a:t>
            </a:r>
            <a:r>
              <a:rPr lang="en-US" altLang="ja-JP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Site.TAX_RATE</a:t>
            </a:r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return base + tax;</a:t>
            </a:r>
          </a:p>
        </p:txBody>
      </p:sp>
      <p:cxnSp>
        <p:nvCxnSpPr>
          <p:cNvPr id="17" name="AutoShape 16"/>
          <p:cNvCxnSpPr>
            <a:cxnSpLocks noChangeShapeType="1"/>
            <a:endCxn id="16" idx="2"/>
          </p:cNvCxnSpPr>
          <p:nvPr/>
        </p:nvCxnSpPr>
        <p:spPr bwMode="auto">
          <a:xfrm flipH="1">
            <a:off x="2105820" y="4654982"/>
            <a:ext cx="627856" cy="427037"/>
          </a:xfrm>
          <a:prstGeom prst="straightConnector1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8" name="AutoShape 17"/>
          <p:cNvCxnSpPr>
            <a:cxnSpLocks noChangeShapeType="1"/>
          </p:cNvCxnSpPr>
          <p:nvPr/>
        </p:nvCxnSpPr>
        <p:spPr bwMode="auto">
          <a:xfrm>
            <a:off x="6261100" y="4726420"/>
            <a:ext cx="540941" cy="355598"/>
          </a:xfrm>
          <a:prstGeom prst="straightConnector1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23" name="四角形吹き出し 22"/>
          <p:cNvSpPr/>
          <p:nvPr/>
        </p:nvSpPr>
        <p:spPr>
          <a:xfrm>
            <a:off x="2891357" y="3907487"/>
            <a:ext cx="3142211" cy="885608"/>
          </a:xfrm>
          <a:prstGeom prst="wedgeRectCallout">
            <a:avLst>
              <a:gd name="adj1" fmla="val 62884"/>
              <a:gd name="adj2" fmla="val 120423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四角形吹き出し 23"/>
          <p:cNvSpPr/>
          <p:nvPr/>
        </p:nvSpPr>
        <p:spPr>
          <a:xfrm>
            <a:off x="2891357" y="3907487"/>
            <a:ext cx="3142211" cy="885608"/>
          </a:xfrm>
          <a:prstGeom prst="wedgeRectCallout">
            <a:avLst>
              <a:gd name="adj1" fmla="val -41299"/>
              <a:gd name="adj2" fmla="val 1134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Detecting differences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08678" y="1708484"/>
            <a:ext cx="3063957" cy="1071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Detecting primitive processes from differences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1652925" y="4254138"/>
            <a:ext cx="2679991" cy="1214045"/>
            <a:chOff x="2105820" y="4254138"/>
            <a:chExt cx="2227096" cy="1214045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2105820" y="4254138"/>
              <a:ext cx="2227096" cy="1011522"/>
              <a:chOff x="1768642" y="4248296"/>
              <a:chExt cx="2227096" cy="1011522"/>
            </a:xfrm>
          </p:grpSpPr>
          <p:sp>
            <p:nvSpPr>
              <p:cNvPr id="21" name="角丸四角形吹き出し 20"/>
              <p:cNvSpPr/>
              <p:nvPr/>
            </p:nvSpPr>
            <p:spPr>
              <a:xfrm>
                <a:off x="1768642" y="4248296"/>
                <a:ext cx="2227096" cy="1005680"/>
              </a:xfrm>
              <a:prstGeom prst="wedgeRoundRectCallout">
                <a:avLst>
                  <a:gd name="adj1" fmla="val 57501"/>
                  <a:gd name="adj2" fmla="val 75660"/>
                  <a:gd name="adj3" fmla="val 16667"/>
                </a:avLst>
              </a:prstGeom>
              <a:solidFill>
                <a:srgbClr val="EDEA58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角丸四角形吹き出し 24"/>
              <p:cNvSpPr/>
              <p:nvPr/>
            </p:nvSpPr>
            <p:spPr>
              <a:xfrm>
                <a:off x="1768642" y="4254138"/>
                <a:ext cx="2227096" cy="1005680"/>
              </a:xfrm>
              <a:prstGeom prst="wedgeRoundRectCallout">
                <a:avLst>
                  <a:gd name="adj1" fmla="val 59121"/>
                  <a:gd name="adj2" fmla="val 106765"/>
                  <a:gd name="adj3" fmla="val 16667"/>
                </a:avLst>
              </a:prstGeom>
              <a:solidFill>
                <a:srgbClr val="EDEA58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b="1" dirty="0" smtClean="0">
                    <a:solidFill>
                      <a:schemeClr val="tx1"/>
                    </a:solidFill>
                  </a:rPr>
                  <a:t>Primitive processes</a:t>
                </a:r>
                <a:endParaRPr kumimoji="1" lang="ja-JP" altLang="en-US" sz="2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正方形/長方形 26"/>
            <p:cNvSpPr/>
            <p:nvPr/>
          </p:nvSpPr>
          <p:spPr>
            <a:xfrm>
              <a:off x="3774197" y="5106084"/>
              <a:ext cx="272131" cy="326002"/>
            </a:xfrm>
            <a:prstGeom prst="rect">
              <a:avLst/>
            </a:prstGeom>
            <a:solidFill>
              <a:srgbClr val="EDE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898230" y="5348169"/>
              <a:ext cx="209509" cy="120014"/>
            </a:xfrm>
            <a:prstGeom prst="rect">
              <a:avLst/>
            </a:prstGeom>
            <a:solidFill>
              <a:srgbClr val="EDE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AutoShape 10"/>
          <p:cNvCxnSpPr>
            <a:cxnSpLocks noChangeShapeType="1"/>
          </p:cNvCxnSpPr>
          <p:nvPr/>
        </p:nvCxnSpPr>
        <p:spPr bwMode="auto">
          <a:xfrm rot="5400000" flipH="1">
            <a:off x="4929980" y="2022113"/>
            <a:ext cx="863600" cy="17986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6" name="AutoShape 11"/>
          <p:cNvCxnSpPr>
            <a:cxnSpLocks noChangeShapeType="1"/>
          </p:cNvCxnSpPr>
          <p:nvPr/>
        </p:nvCxnSpPr>
        <p:spPr bwMode="auto">
          <a:xfrm rot="16200000">
            <a:off x="3166267" y="2057038"/>
            <a:ext cx="863600" cy="1728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ja-JP" sz="4000" dirty="0" smtClean="0"/>
              <a:t>An Example of Form Template Method</a:t>
            </a:r>
            <a:br>
              <a:rPr lang="en-US" altLang="ja-JP" sz="4000" dirty="0" smtClean="0"/>
            </a:br>
            <a:r>
              <a:rPr lang="en-US" altLang="ja-JP" sz="4000" dirty="0" smtClean="0"/>
              <a:t>Step2: Extracting Primitive Processes</a:t>
            </a:r>
            <a:endParaRPr kumimoji="1" lang="ja-JP" altLang="en-US" sz="4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flipV="1">
            <a:off x="4584700" y="5082020"/>
            <a:ext cx="4341813" cy="1157287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b"/>
          <a:lstStyle/>
          <a:p>
            <a:r>
              <a:rPr lang="en-US" altLang="ja-JP" sz="1800" dirty="0"/>
              <a:t>…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base </a:t>
            </a:r>
            <a:r>
              <a:rPr lang="en-US" altLang="ja-JP" sz="18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ja-JP" sz="18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getBaseAmount</a:t>
            </a:r>
            <a:r>
              <a:rPr lang="en-US" altLang="ja-JP" sz="18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altLang="ja-JP" sz="18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ja-JP" sz="18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tax = </a:t>
            </a:r>
            <a:r>
              <a:rPr lang="en-US" altLang="ja-JP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getTaxAmount</a:t>
            </a:r>
            <a:r>
              <a:rPr lang="en-US" altLang="ja-JP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altLang="ja-JP" sz="18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ja-JP" sz="18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return base + tax;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3425" y="1553007"/>
            <a:ext cx="237807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Site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71613" y="3210357"/>
            <a:ext cx="2524125" cy="484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ResidentialSite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71613" y="3691369"/>
            <a:ext cx="2524125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20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71613" y="3786618"/>
            <a:ext cx="2524125" cy="9398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2000" dirty="0" err="1"/>
              <a:t>getBillableAmount</a:t>
            </a:r>
            <a:r>
              <a:rPr lang="en-US" altLang="ja-JP" sz="2000" dirty="0" smtClean="0"/>
              <a:t>()</a:t>
            </a:r>
          </a:p>
          <a:p>
            <a:r>
              <a:rPr lang="en-US" altLang="ja-JP" sz="2000" dirty="0" err="1" smtClean="0">
                <a:solidFill>
                  <a:srgbClr val="FF0000"/>
                </a:solidFill>
              </a:rPr>
              <a:t>getBaseAmount</a:t>
            </a:r>
            <a:r>
              <a:rPr lang="en-US" altLang="ja-JP" sz="2000" dirty="0" smtClean="0">
                <a:solidFill>
                  <a:srgbClr val="FF0000"/>
                </a:solidFill>
              </a:rPr>
              <a:t>()</a:t>
            </a:r>
          </a:p>
          <a:p>
            <a:r>
              <a:rPr lang="en-US" altLang="ja-JP" sz="2000" dirty="0" err="1" smtClean="0">
                <a:solidFill>
                  <a:srgbClr val="FF0000"/>
                </a:solidFill>
              </a:rPr>
              <a:t>getTaxAmount</a:t>
            </a:r>
            <a:r>
              <a:rPr lang="en-US" altLang="ja-JP" sz="2000" dirty="0" smtClean="0">
                <a:solidFill>
                  <a:srgbClr val="FF0000"/>
                </a:solidFill>
              </a:rPr>
              <a:t>()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97450" y="3210357"/>
            <a:ext cx="25273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LifelineSite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97450" y="3715182"/>
            <a:ext cx="2527300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20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97450" y="3786618"/>
            <a:ext cx="2527300" cy="868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2000" dirty="0" err="1"/>
              <a:t>getBillableAmount</a:t>
            </a:r>
            <a:r>
              <a:rPr lang="en-US" altLang="ja-JP" sz="2000" dirty="0" smtClean="0"/>
              <a:t>()</a:t>
            </a:r>
          </a:p>
          <a:p>
            <a:r>
              <a:rPr lang="en-US" altLang="ja-JP" sz="2000" dirty="0" err="1" smtClean="0">
                <a:solidFill>
                  <a:srgbClr val="FF0000"/>
                </a:solidFill>
              </a:rPr>
              <a:t>getBaseAmount</a:t>
            </a:r>
            <a:r>
              <a:rPr lang="en-US" altLang="ja-JP" sz="2000" dirty="0" smtClean="0">
                <a:solidFill>
                  <a:srgbClr val="FF0000"/>
                </a:solidFill>
              </a:rPr>
              <a:t>()</a:t>
            </a:r>
          </a:p>
          <a:p>
            <a:r>
              <a:rPr lang="en-US" altLang="ja-JP" sz="2000" dirty="0" err="1" smtClean="0">
                <a:solidFill>
                  <a:srgbClr val="FF0000"/>
                </a:solidFill>
              </a:rPr>
              <a:t>getTaxAmount</a:t>
            </a:r>
            <a:r>
              <a:rPr lang="en-US" altLang="ja-JP" sz="2000" dirty="0" smtClean="0">
                <a:solidFill>
                  <a:srgbClr val="FF0000"/>
                </a:solidFill>
              </a:rPr>
              <a:t>()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flipV="1">
            <a:off x="250825" y="5082020"/>
            <a:ext cx="3960813" cy="1157287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b"/>
          <a:lstStyle/>
          <a:p>
            <a:r>
              <a:rPr lang="en-US" altLang="ja-JP" sz="1800" dirty="0"/>
              <a:t>…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base = </a:t>
            </a:r>
            <a:r>
              <a:rPr lang="en-US" altLang="ja-JP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getBaseAmount</a:t>
            </a:r>
            <a:r>
              <a:rPr lang="en-US" altLang="ja-JP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altLang="ja-JP" sz="18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ja-JP" sz="18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tax = </a:t>
            </a:r>
            <a:r>
              <a:rPr lang="en-US" altLang="ja-JP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getTaxAmount</a:t>
            </a:r>
            <a:r>
              <a:rPr lang="en-US" altLang="ja-JP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en-US" altLang="ja-JP" sz="18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ja-JP" sz="18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return base + tax;</a:t>
            </a:r>
          </a:p>
        </p:txBody>
      </p:sp>
      <p:cxnSp>
        <p:nvCxnSpPr>
          <p:cNvPr id="17" name="AutoShape 16"/>
          <p:cNvCxnSpPr>
            <a:cxnSpLocks noChangeShapeType="1"/>
          </p:cNvCxnSpPr>
          <p:nvPr/>
        </p:nvCxnSpPr>
        <p:spPr bwMode="auto">
          <a:xfrm rot="5400000">
            <a:off x="589705" y="4201698"/>
            <a:ext cx="1063253" cy="700564"/>
          </a:xfrm>
          <a:prstGeom prst="straightConnector1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cxnSp>
        <p:nvCxnSpPr>
          <p:cNvPr id="18" name="AutoShape 17"/>
          <p:cNvCxnSpPr>
            <a:cxnSpLocks noChangeShapeType="1"/>
          </p:cNvCxnSpPr>
          <p:nvPr/>
        </p:nvCxnSpPr>
        <p:spPr bwMode="auto">
          <a:xfrm rot="16200000" flipH="1">
            <a:off x="7398373" y="4146730"/>
            <a:ext cx="991815" cy="739060"/>
          </a:xfrm>
          <a:prstGeom prst="straightConnector1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170363" y="2489632"/>
            <a:ext cx="579437" cy="2905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" name="上矢印 40"/>
          <p:cNvSpPr/>
          <p:nvPr/>
        </p:nvSpPr>
        <p:spPr>
          <a:xfrm>
            <a:off x="2295728" y="4763844"/>
            <a:ext cx="437944" cy="59744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上矢印 41"/>
          <p:cNvSpPr/>
          <p:nvPr/>
        </p:nvSpPr>
        <p:spPr>
          <a:xfrm>
            <a:off x="6261099" y="4713447"/>
            <a:ext cx="437944" cy="597441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吹き出し 42"/>
          <p:cNvSpPr/>
          <p:nvPr/>
        </p:nvSpPr>
        <p:spPr>
          <a:xfrm>
            <a:off x="3273423" y="4726419"/>
            <a:ext cx="2378076" cy="500366"/>
          </a:xfrm>
          <a:prstGeom prst="wedgeRectCallout">
            <a:avLst>
              <a:gd name="adj1" fmla="val 77566"/>
              <a:gd name="adj2" fmla="val 3877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吹き出し 43"/>
          <p:cNvSpPr/>
          <p:nvPr/>
        </p:nvSpPr>
        <p:spPr>
          <a:xfrm>
            <a:off x="3021191" y="4726419"/>
            <a:ext cx="2882540" cy="500366"/>
          </a:xfrm>
          <a:prstGeom prst="wedgeRectCallout">
            <a:avLst>
              <a:gd name="adj1" fmla="val -65506"/>
              <a:gd name="adj2" fmla="val 4750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Extracting as methods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AutoShape 10"/>
          <p:cNvCxnSpPr>
            <a:cxnSpLocks noChangeShapeType="1"/>
          </p:cNvCxnSpPr>
          <p:nvPr/>
        </p:nvCxnSpPr>
        <p:spPr bwMode="auto">
          <a:xfrm rot="5400000" flipH="1">
            <a:off x="4929977" y="3241864"/>
            <a:ext cx="863600" cy="17986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6" name="AutoShape 11"/>
          <p:cNvCxnSpPr>
            <a:cxnSpLocks noChangeShapeType="1"/>
          </p:cNvCxnSpPr>
          <p:nvPr/>
        </p:nvCxnSpPr>
        <p:spPr bwMode="auto">
          <a:xfrm rot="16200000">
            <a:off x="3166264" y="3276789"/>
            <a:ext cx="863600" cy="1728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ja-JP" sz="4000" dirty="0" smtClean="0"/>
              <a:t>An Example of Form Template Method</a:t>
            </a:r>
            <a:br>
              <a:rPr lang="en-US" altLang="ja-JP" sz="4000" dirty="0" smtClean="0"/>
            </a:br>
            <a:r>
              <a:rPr lang="en-US" altLang="ja-JP" sz="4000" dirty="0" smtClean="0"/>
              <a:t>Step3: Pulling-Up Similar Methods</a:t>
            </a:r>
            <a:endParaRPr kumimoji="1" lang="ja-JP" altLang="en-US" sz="4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3423" y="2191732"/>
            <a:ext cx="2524125" cy="5801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Site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71611" y="4495196"/>
            <a:ext cx="2524125" cy="484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ResidentialSite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71611" y="4976208"/>
            <a:ext cx="2524125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20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71611" y="5071457"/>
            <a:ext cx="2524125" cy="9398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ja-JP" sz="2000" dirty="0" smtClean="0"/>
          </a:p>
          <a:p>
            <a:r>
              <a:rPr lang="en-US" altLang="ja-JP" sz="2000" dirty="0" err="1" smtClean="0"/>
              <a:t>getBaseAmount</a:t>
            </a:r>
            <a:r>
              <a:rPr lang="en-US" altLang="ja-JP" sz="2000" dirty="0" smtClean="0"/>
              <a:t>()</a:t>
            </a:r>
          </a:p>
          <a:p>
            <a:r>
              <a:rPr lang="en-US" altLang="ja-JP" sz="2000" dirty="0" err="1" smtClean="0"/>
              <a:t>getTaxAmount</a:t>
            </a:r>
            <a:r>
              <a:rPr lang="en-US" altLang="ja-JP" sz="2000" dirty="0" smtClean="0"/>
              <a:t>()</a:t>
            </a:r>
            <a:endParaRPr lang="en-US" altLang="ja-JP" sz="20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97448" y="4495196"/>
            <a:ext cx="25273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LifelineSite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97448" y="5000021"/>
            <a:ext cx="2527300" cy="71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20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97448" y="5071457"/>
            <a:ext cx="2527300" cy="868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ja-JP" sz="2000" dirty="0" smtClean="0"/>
          </a:p>
          <a:p>
            <a:r>
              <a:rPr lang="en-US" altLang="ja-JP" sz="2000" dirty="0" err="1" smtClean="0"/>
              <a:t>getBaseAmount</a:t>
            </a:r>
            <a:r>
              <a:rPr lang="en-US" altLang="ja-JP" sz="2000" dirty="0" smtClean="0"/>
              <a:t>()</a:t>
            </a:r>
          </a:p>
          <a:p>
            <a:r>
              <a:rPr lang="en-US" altLang="ja-JP" sz="2000" dirty="0" err="1" smtClean="0"/>
              <a:t>getTaxAmount</a:t>
            </a:r>
            <a:r>
              <a:rPr lang="en-US" altLang="ja-JP" sz="2000" dirty="0" smtClean="0"/>
              <a:t>()</a:t>
            </a:r>
            <a:endParaRPr lang="en-US" altLang="ja-JP" sz="2000" dirty="0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170360" y="3709383"/>
            <a:ext cx="579437" cy="2905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3273423" y="2676664"/>
            <a:ext cx="2524125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ja-JP" altLang="ja-JP" sz="2000"/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273423" y="2771913"/>
            <a:ext cx="2524125" cy="93980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2000" dirty="0" err="1">
                <a:solidFill>
                  <a:srgbClr val="FF0000"/>
                </a:solidFill>
              </a:rPr>
              <a:t>getBillableAmount</a:t>
            </a:r>
            <a:r>
              <a:rPr lang="en-US" altLang="ja-JP" sz="2000" dirty="0" smtClean="0">
                <a:solidFill>
                  <a:srgbClr val="FF0000"/>
                </a:solidFill>
              </a:rPr>
              <a:t>()</a:t>
            </a:r>
          </a:p>
          <a:p>
            <a:r>
              <a:rPr lang="en-US" altLang="ja-JP" sz="2000" dirty="0" err="1" smtClean="0"/>
              <a:t>getBaseAmount</a:t>
            </a:r>
            <a:r>
              <a:rPr lang="en-US" altLang="ja-JP" sz="2000" dirty="0" smtClean="0"/>
              <a:t>()</a:t>
            </a:r>
          </a:p>
          <a:p>
            <a:r>
              <a:rPr lang="en-US" altLang="ja-JP" sz="2000" dirty="0" err="1" smtClean="0"/>
              <a:t>getTaxAmount</a:t>
            </a:r>
            <a:r>
              <a:rPr lang="en-US" altLang="ja-JP" sz="2000" dirty="0" smtClean="0"/>
              <a:t>()</a:t>
            </a:r>
            <a:endParaRPr lang="en-US" altLang="ja-JP" sz="20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flipV="1">
            <a:off x="5229892" y="1546830"/>
            <a:ext cx="3914108" cy="1157287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b"/>
          <a:lstStyle/>
          <a:p>
            <a:r>
              <a:rPr lang="en-US" altLang="ja-JP" sz="1800" dirty="0"/>
              <a:t>…</a:t>
            </a: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base </a:t>
            </a:r>
            <a:r>
              <a:rPr lang="en-US" altLang="ja-JP" sz="18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altLang="ja-JP" sz="1800" dirty="0" err="1" smtClean="0">
                <a:latin typeface="Consolas" pitchFamily="49" charset="0"/>
                <a:cs typeface="Consolas" pitchFamily="49" charset="0"/>
              </a:rPr>
              <a:t>getBaseAmount</a:t>
            </a:r>
            <a:r>
              <a:rPr lang="en-US" altLang="ja-JP" sz="18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altLang="ja-JP" sz="18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double tax = </a:t>
            </a:r>
            <a:r>
              <a:rPr lang="en-US" altLang="ja-JP" dirty="0" err="1" smtClean="0">
                <a:latin typeface="Consolas" pitchFamily="49" charset="0"/>
                <a:cs typeface="Consolas" pitchFamily="49" charset="0"/>
              </a:rPr>
              <a:t>getTaxAmount</a:t>
            </a:r>
            <a:r>
              <a:rPr lang="en-US" altLang="ja-JP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altLang="ja-JP" sz="18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ja-JP" sz="18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1800" dirty="0">
                <a:latin typeface="Consolas" pitchFamily="49" charset="0"/>
                <a:cs typeface="Consolas" pitchFamily="49" charset="0"/>
              </a:rPr>
              <a:t>return base + tax;</a:t>
            </a:r>
          </a:p>
        </p:txBody>
      </p:sp>
      <p:sp>
        <p:nvSpPr>
          <p:cNvPr id="53" name="四角形吹き出し 52"/>
          <p:cNvSpPr/>
          <p:nvPr/>
        </p:nvSpPr>
        <p:spPr>
          <a:xfrm>
            <a:off x="72172" y="4147082"/>
            <a:ext cx="3142211" cy="885608"/>
          </a:xfrm>
          <a:prstGeom prst="wedgeRectCallout">
            <a:avLst>
              <a:gd name="adj1" fmla="val 54077"/>
              <a:gd name="adj2" fmla="val -132115"/>
            </a:avLst>
          </a:prstGeom>
          <a:solidFill>
            <a:schemeClr val="accent1"/>
          </a:solidFill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Defining abstract methods at super class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2" name="上矢印 21"/>
          <p:cNvSpPr/>
          <p:nvPr/>
        </p:nvSpPr>
        <p:spPr>
          <a:xfrm>
            <a:off x="5142805" y="3128233"/>
            <a:ext cx="437944" cy="199548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吹き出し 22"/>
          <p:cNvSpPr/>
          <p:nvPr/>
        </p:nvSpPr>
        <p:spPr>
          <a:xfrm>
            <a:off x="5365426" y="3896899"/>
            <a:ext cx="2979828" cy="500366"/>
          </a:xfrm>
          <a:prstGeom prst="wedgeRectCallout">
            <a:avLst>
              <a:gd name="adj1" fmla="val -28988"/>
              <a:gd name="adj2" fmla="val 7411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Pulling-Up to super class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089740" y="5123717"/>
            <a:ext cx="2342716" cy="2664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1562311" y="5142891"/>
            <a:ext cx="2342716" cy="26645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AutoShape 17"/>
          <p:cNvCxnSpPr>
            <a:cxnSpLocks noChangeShapeType="1"/>
          </p:cNvCxnSpPr>
          <p:nvPr/>
        </p:nvCxnSpPr>
        <p:spPr bwMode="auto">
          <a:xfrm flipV="1">
            <a:off x="4749797" y="2462074"/>
            <a:ext cx="464889" cy="401888"/>
          </a:xfrm>
          <a:prstGeom prst="straightConnector1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398042" cy="4525963"/>
          </a:xfrm>
        </p:spPr>
        <p:txBody>
          <a:bodyPr/>
          <a:lstStyle/>
          <a:p>
            <a:r>
              <a:rPr lang="en-US" altLang="ja-JP" dirty="0" smtClean="0"/>
              <a:t>It is difficult for developers to identify the common parts and the primitive processes from similar code fragments.</a:t>
            </a:r>
          </a:p>
          <a:p>
            <a:pPr lvl="1"/>
            <a:r>
              <a:rPr lang="en-US" altLang="ja-JP" dirty="0" smtClean="0"/>
              <a:t>Developers need experience of Form Template Method and knowledge of software.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</p:spPr>
        <p:txBody>
          <a:bodyPr/>
          <a:lstStyle/>
          <a:p>
            <a:r>
              <a:rPr lang="en-US" altLang="ja-JP" dirty="0" smtClean="0"/>
              <a:t>A Problem of Form Template Method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5" name="Picture 4" descr="C:\Users\m-ioka\AppData\Local\Microsoft\Windows\Temporary Internet Files\Content.IE5\254GTF6H\MC90033257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3" y="4748968"/>
            <a:ext cx="1640434" cy="18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雲形吹き出し 5"/>
          <p:cNvSpPr/>
          <p:nvPr/>
        </p:nvSpPr>
        <p:spPr>
          <a:xfrm>
            <a:off x="110064" y="3830608"/>
            <a:ext cx="3149600" cy="737689"/>
          </a:xfrm>
          <a:prstGeom prst="cloudCallout">
            <a:avLst>
              <a:gd name="adj1" fmla="val -13488"/>
              <a:gd name="adj2" fmla="val 67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Which is better?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928818" y="4568297"/>
            <a:ext cx="1665605" cy="1548311"/>
            <a:chOff x="2928818" y="4568297"/>
            <a:chExt cx="1665605" cy="1548311"/>
          </a:xfrm>
        </p:grpSpPr>
        <p:sp>
          <p:nvSpPr>
            <p:cNvPr id="8" name="AutoShape 54"/>
            <p:cNvSpPr>
              <a:spLocks noChangeArrowheads="1"/>
            </p:cNvSpPr>
            <p:nvPr/>
          </p:nvSpPr>
          <p:spPr bwMode="auto">
            <a:xfrm flipV="1">
              <a:off x="3045448" y="4951392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9" name="AutoShape 54"/>
            <p:cNvSpPr>
              <a:spLocks noChangeArrowheads="1"/>
            </p:cNvSpPr>
            <p:nvPr/>
          </p:nvSpPr>
          <p:spPr bwMode="auto">
            <a:xfrm flipV="1">
              <a:off x="3825206" y="4951392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975494" y="4568297"/>
              <a:ext cx="1618929" cy="154831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928818" y="4602163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Cand.1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3073257" y="5181899"/>
              <a:ext cx="609599" cy="229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881475" y="5177942"/>
              <a:ext cx="609599" cy="229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079778" y="5555538"/>
              <a:ext cx="609599" cy="229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881475" y="5563452"/>
              <a:ext cx="609599" cy="229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Line 128"/>
            <p:cNvSpPr>
              <a:spLocks noChangeShapeType="1"/>
            </p:cNvSpPr>
            <p:nvPr/>
          </p:nvSpPr>
          <p:spPr bwMode="auto">
            <a:xfrm>
              <a:off x="3089833" y="5156300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7" name="Line 128"/>
            <p:cNvSpPr>
              <a:spLocks noChangeShapeType="1"/>
            </p:cNvSpPr>
            <p:nvPr/>
          </p:nvSpPr>
          <p:spPr bwMode="auto">
            <a:xfrm flipV="1">
              <a:off x="3094127" y="5334571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8" name="Line 128"/>
            <p:cNvSpPr>
              <a:spLocks noChangeShapeType="1"/>
            </p:cNvSpPr>
            <p:nvPr/>
          </p:nvSpPr>
          <p:spPr bwMode="auto">
            <a:xfrm>
              <a:off x="3089833" y="5680285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9" name="Line 128"/>
            <p:cNvSpPr>
              <a:spLocks noChangeShapeType="1"/>
            </p:cNvSpPr>
            <p:nvPr/>
          </p:nvSpPr>
          <p:spPr bwMode="auto">
            <a:xfrm>
              <a:off x="3089832" y="5509097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0" name="Line 128"/>
            <p:cNvSpPr>
              <a:spLocks noChangeShapeType="1"/>
            </p:cNvSpPr>
            <p:nvPr/>
          </p:nvSpPr>
          <p:spPr bwMode="auto">
            <a:xfrm flipV="1">
              <a:off x="3103212" y="5834050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1" name="Line 128"/>
            <p:cNvSpPr>
              <a:spLocks noChangeShapeType="1"/>
            </p:cNvSpPr>
            <p:nvPr/>
          </p:nvSpPr>
          <p:spPr bwMode="auto">
            <a:xfrm>
              <a:off x="3913843" y="5152415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2" name="Line 128"/>
            <p:cNvSpPr>
              <a:spLocks noChangeShapeType="1"/>
            </p:cNvSpPr>
            <p:nvPr/>
          </p:nvSpPr>
          <p:spPr bwMode="auto">
            <a:xfrm flipV="1">
              <a:off x="3918136" y="5330684"/>
              <a:ext cx="4533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3" name="Line 128"/>
            <p:cNvSpPr>
              <a:spLocks noChangeShapeType="1"/>
            </p:cNvSpPr>
            <p:nvPr/>
          </p:nvSpPr>
          <p:spPr bwMode="auto">
            <a:xfrm>
              <a:off x="3913843" y="5676400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4" name="Line 128"/>
            <p:cNvSpPr>
              <a:spLocks noChangeShapeType="1"/>
            </p:cNvSpPr>
            <p:nvPr/>
          </p:nvSpPr>
          <p:spPr bwMode="auto">
            <a:xfrm flipV="1">
              <a:off x="3927222" y="5830165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5" name="Line 128"/>
            <p:cNvSpPr>
              <a:spLocks noChangeShapeType="1"/>
            </p:cNvSpPr>
            <p:nvPr/>
          </p:nvSpPr>
          <p:spPr bwMode="auto">
            <a:xfrm flipV="1">
              <a:off x="3911456" y="5514059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4808163" y="4564241"/>
            <a:ext cx="1665605" cy="1548311"/>
            <a:chOff x="4712507" y="4564241"/>
            <a:chExt cx="1665605" cy="1548311"/>
          </a:xfrm>
        </p:grpSpPr>
        <p:sp>
          <p:nvSpPr>
            <p:cNvPr id="27" name="AutoShape 54"/>
            <p:cNvSpPr>
              <a:spLocks noChangeArrowheads="1"/>
            </p:cNvSpPr>
            <p:nvPr/>
          </p:nvSpPr>
          <p:spPr bwMode="auto">
            <a:xfrm flipV="1">
              <a:off x="4856755" y="4951389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28" name="AutoShape 54"/>
            <p:cNvSpPr>
              <a:spLocks noChangeArrowheads="1"/>
            </p:cNvSpPr>
            <p:nvPr/>
          </p:nvSpPr>
          <p:spPr bwMode="auto">
            <a:xfrm flipV="1">
              <a:off x="5609035" y="4951389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759183" y="4564241"/>
              <a:ext cx="1618929" cy="154831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712507" y="4598107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Cand.2</a:t>
              </a:r>
              <a:endParaRPr kumimoji="1" lang="ja-JP" altLang="en-US" dirty="0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4899088" y="5221589"/>
              <a:ext cx="609599" cy="4961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5670805" y="5223568"/>
              <a:ext cx="609599" cy="4961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Line 128"/>
            <p:cNvSpPr>
              <a:spLocks noChangeShapeType="1"/>
            </p:cNvSpPr>
            <p:nvPr/>
          </p:nvSpPr>
          <p:spPr bwMode="auto">
            <a:xfrm>
              <a:off x="5657426" y="5146663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4" name="Line 128"/>
            <p:cNvSpPr>
              <a:spLocks noChangeShapeType="1"/>
            </p:cNvSpPr>
            <p:nvPr/>
          </p:nvSpPr>
          <p:spPr bwMode="auto">
            <a:xfrm flipV="1">
              <a:off x="5661720" y="5324933"/>
              <a:ext cx="4376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5" name="Line 128"/>
            <p:cNvSpPr>
              <a:spLocks noChangeShapeType="1"/>
            </p:cNvSpPr>
            <p:nvPr/>
          </p:nvSpPr>
          <p:spPr bwMode="auto">
            <a:xfrm>
              <a:off x="5657426" y="567064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6" name="Line 128"/>
            <p:cNvSpPr>
              <a:spLocks noChangeShapeType="1"/>
            </p:cNvSpPr>
            <p:nvPr/>
          </p:nvSpPr>
          <p:spPr bwMode="auto">
            <a:xfrm flipV="1">
              <a:off x="5670805" y="5824413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7" name="Line 128"/>
            <p:cNvSpPr>
              <a:spLocks noChangeShapeType="1"/>
            </p:cNvSpPr>
            <p:nvPr/>
          </p:nvSpPr>
          <p:spPr bwMode="auto">
            <a:xfrm>
              <a:off x="5655039" y="5508304"/>
              <a:ext cx="444286" cy="57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8" name="Line 128"/>
            <p:cNvSpPr>
              <a:spLocks noChangeShapeType="1"/>
            </p:cNvSpPr>
            <p:nvPr/>
          </p:nvSpPr>
          <p:spPr bwMode="auto">
            <a:xfrm>
              <a:off x="4897199" y="515438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9" name="Line 128"/>
            <p:cNvSpPr>
              <a:spLocks noChangeShapeType="1"/>
            </p:cNvSpPr>
            <p:nvPr/>
          </p:nvSpPr>
          <p:spPr bwMode="auto">
            <a:xfrm flipV="1">
              <a:off x="4901492" y="5330846"/>
              <a:ext cx="453372" cy="18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40" name="Line 128"/>
            <p:cNvSpPr>
              <a:spLocks noChangeShapeType="1"/>
            </p:cNvSpPr>
            <p:nvPr/>
          </p:nvSpPr>
          <p:spPr bwMode="auto">
            <a:xfrm>
              <a:off x="4897199" y="567836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41" name="Line 128"/>
            <p:cNvSpPr>
              <a:spLocks noChangeShapeType="1"/>
            </p:cNvSpPr>
            <p:nvPr/>
          </p:nvSpPr>
          <p:spPr bwMode="auto">
            <a:xfrm>
              <a:off x="4897198" y="550717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42" name="Line 128"/>
            <p:cNvSpPr>
              <a:spLocks noChangeShapeType="1"/>
            </p:cNvSpPr>
            <p:nvPr/>
          </p:nvSpPr>
          <p:spPr bwMode="auto">
            <a:xfrm flipV="1">
              <a:off x="4910578" y="5832131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692168" y="4564241"/>
            <a:ext cx="1665605" cy="1548311"/>
            <a:chOff x="6478710" y="4568297"/>
            <a:chExt cx="1665605" cy="1548311"/>
          </a:xfrm>
        </p:grpSpPr>
        <p:sp>
          <p:nvSpPr>
            <p:cNvPr id="44" name="AutoShape 54"/>
            <p:cNvSpPr>
              <a:spLocks noChangeArrowheads="1"/>
            </p:cNvSpPr>
            <p:nvPr/>
          </p:nvSpPr>
          <p:spPr bwMode="auto">
            <a:xfrm flipV="1">
              <a:off x="6610604" y="4951392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45" name="AutoShape 54"/>
            <p:cNvSpPr>
              <a:spLocks noChangeArrowheads="1"/>
            </p:cNvSpPr>
            <p:nvPr/>
          </p:nvSpPr>
          <p:spPr bwMode="auto">
            <a:xfrm flipV="1">
              <a:off x="7364831" y="4951394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525386" y="4568297"/>
              <a:ext cx="1618929" cy="154831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6478710" y="4602163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Cand.3</a:t>
              </a:r>
              <a:endParaRPr kumimoji="1" lang="ja-JP" altLang="en-US" dirty="0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6652937" y="5429963"/>
              <a:ext cx="609599" cy="36264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7418130" y="5426006"/>
              <a:ext cx="609599" cy="36264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Line 128"/>
            <p:cNvSpPr>
              <a:spLocks noChangeShapeType="1"/>
            </p:cNvSpPr>
            <p:nvPr/>
          </p:nvSpPr>
          <p:spPr bwMode="auto">
            <a:xfrm>
              <a:off x="7404751" y="5154819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1" name="Line 128"/>
            <p:cNvSpPr>
              <a:spLocks noChangeShapeType="1"/>
            </p:cNvSpPr>
            <p:nvPr/>
          </p:nvSpPr>
          <p:spPr bwMode="auto">
            <a:xfrm flipV="1">
              <a:off x="7409045" y="5333088"/>
              <a:ext cx="4376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2" name="Line 128"/>
            <p:cNvSpPr>
              <a:spLocks noChangeShapeType="1"/>
            </p:cNvSpPr>
            <p:nvPr/>
          </p:nvSpPr>
          <p:spPr bwMode="auto">
            <a:xfrm>
              <a:off x="7404751" y="5678804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3" name="Line 128"/>
            <p:cNvSpPr>
              <a:spLocks noChangeShapeType="1"/>
            </p:cNvSpPr>
            <p:nvPr/>
          </p:nvSpPr>
          <p:spPr bwMode="auto">
            <a:xfrm flipV="1">
              <a:off x="7418130" y="5832569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4" name="Line 128"/>
            <p:cNvSpPr>
              <a:spLocks noChangeShapeType="1"/>
            </p:cNvSpPr>
            <p:nvPr/>
          </p:nvSpPr>
          <p:spPr bwMode="auto">
            <a:xfrm>
              <a:off x="7402364" y="5516463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5" name="Line 128"/>
            <p:cNvSpPr>
              <a:spLocks noChangeShapeType="1"/>
            </p:cNvSpPr>
            <p:nvPr/>
          </p:nvSpPr>
          <p:spPr bwMode="auto">
            <a:xfrm>
              <a:off x="6639558" y="5158272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6" name="Line 128"/>
            <p:cNvSpPr>
              <a:spLocks noChangeShapeType="1"/>
            </p:cNvSpPr>
            <p:nvPr/>
          </p:nvSpPr>
          <p:spPr bwMode="auto">
            <a:xfrm flipV="1">
              <a:off x="6643851" y="5334571"/>
              <a:ext cx="453371" cy="19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7" name="Line 128"/>
            <p:cNvSpPr>
              <a:spLocks noChangeShapeType="1"/>
            </p:cNvSpPr>
            <p:nvPr/>
          </p:nvSpPr>
          <p:spPr bwMode="auto">
            <a:xfrm>
              <a:off x="6639558" y="5682257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8" name="Line 128"/>
            <p:cNvSpPr>
              <a:spLocks noChangeShapeType="1"/>
            </p:cNvSpPr>
            <p:nvPr/>
          </p:nvSpPr>
          <p:spPr bwMode="auto">
            <a:xfrm>
              <a:off x="6639557" y="5511069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9" name="Line 128"/>
            <p:cNvSpPr>
              <a:spLocks noChangeShapeType="1"/>
            </p:cNvSpPr>
            <p:nvPr/>
          </p:nvSpPr>
          <p:spPr bwMode="auto">
            <a:xfrm flipV="1">
              <a:off x="6652937" y="5836022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127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199" y="1600200"/>
            <a:ext cx="8218489" cy="4525963"/>
          </a:xfrm>
        </p:spPr>
        <p:txBody>
          <a:bodyPr/>
          <a:lstStyle/>
          <a:p>
            <a:r>
              <a:rPr lang="en-US" altLang="ja-JP" dirty="0" smtClean="0"/>
              <a:t>Showing candidates of Form Template Method in order of high cohesion.</a:t>
            </a:r>
          </a:p>
          <a:p>
            <a:pPr lvl="1"/>
            <a:r>
              <a:rPr lang="en-US" altLang="ja-JP" dirty="0" smtClean="0"/>
              <a:t>When a method has high cohesion, the method may have a single functionality.</a:t>
            </a: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Research Goal</a:t>
            </a:r>
            <a:endParaRPr lang="ja-JP" altLang="en-US" dirty="0"/>
          </a:p>
        </p:txBody>
      </p:sp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97775" y="6308725"/>
            <a:ext cx="1150938" cy="288925"/>
          </a:xfrm>
        </p:spPr>
        <p:txBody>
          <a:bodyPr/>
          <a:lstStyle/>
          <a:p>
            <a:fld id="{63177B97-C38E-6B49-9829-0ADB86AF5D52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テキスト ボックス 91"/>
          <p:cNvSpPr txBox="1"/>
          <p:nvPr/>
        </p:nvSpPr>
        <p:spPr>
          <a:xfrm>
            <a:off x="-45812" y="5872379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altLang="ja-JP" dirty="0" smtClean="0">
              <a:solidFill>
                <a:schemeClr val="bg2"/>
              </a:solidFill>
            </a:endParaRPr>
          </a:p>
          <a:p>
            <a:r>
              <a:rPr lang="en-US" altLang="ja-JP" dirty="0" smtClean="0">
                <a:solidFill>
                  <a:schemeClr val="bg2"/>
                </a:solidFill>
              </a:rPr>
              <a:t>[</a:t>
            </a:r>
            <a:r>
              <a:rPr lang="en-US" altLang="ja-JP" dirty="0">
                <a:solidFill>
                  <a:schemeClr val="bg2"/>
                </a:solidFill>
              </a:rPr>
              <a:t>2] T. Miyake et al. “A software 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metric</a:t>
            </a:r>
            <a:r>
              <a:rPr lang="en-US" altLang="ja-JP" dirty="0">
                <a:solidFill>
                  <a:schemeClr val="bg2"/>
                </a:solidFill>
              </a:rPr>
              <a:t> for identifying extract </a:t>
            </a:r>
            <a:endParaRPr lang="en-US" altLang="ja-JP" dirty="0" smtClean="0">
              <a:solidFill>
                <a:schemeClr val="bg2"/>
              </a:solidFill>
            </a:endParaRPr>
          </a:p>
          <a:p>
            <a:r>
              <a:rPr lang="en-US" altLang="ja-JP" dirty="0" smtClean="0">
                <a:solidFill>
                  <a:schemeClr val="bg2"/>
                </a:solidFill>
              </a:rPr>
              <a:t>method </a:t>
            </a:r>
            <a:r>
              <a:rPr lang="en-US" altLang="ja-JP" dirty="0">
                <a:solidFill>
                  <a:schemeClr val="bg2"/>
                </a:solidFill>
              </a:rPr>
              <a:t>candidates</a:t>
            </a:r>
            <a:r>
              <a:rPr lang="en-US" altLang="ja-JP" dirty="0" smtClean="0">
                <a:solidFill>
                  <a:schemeClr val="bg2"/>
                </a:solidFill>
              </a:rPr>
              <a:t>”,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IEICE Trans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. Inf.&amp; Syst.(Japanese Edition</a:t>
            </a:r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altLang="ja-JP" dirty="0">
                <a:solidFill>
                  <a:schemeClr val="bg2"/>
                </a:solidFill>
              </a:rPr>
              <a:t> , 2009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altLang="ja-JP" dirty="0">
              <a:solidFill>
                <a:schemeClr val="bg2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Proposed Approach</a:t>
            </a:r>
            <a:endParaRPr kumimoji="1" lang="ja-JP" altLang="en-US" dirty="0"/>
          </a:p>
        </p:txBody>
      </p:sp>
      <p:sp>
        <p:nvSpPr>
          <p:cNvPr id="22" name="AutoShape 54"/>
          <p:cNvSpPr>
            <a:spLocks noChangeArrowheads="1"/>
          </p:cNvSpPr>
          <p:nvPr/>
        </p:nvSpPr>
        <p:spPr bwMode="auto">
          <a:xfrm flipV="1">
            <a:off x="403294" y="3283104"/>
            <a:ext cx="694267" cy="949307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b"/>
          <a:lstStyle/>
          <a:p>
            <a:endParaRPr lang="en-US" altLang="ja-JP" sz="2400" dirty="0"/>
          </a:p>
        </p:txBody>
      </p:sp>
      <p:sp>
        <p:nvSpPr>
          <p:cNvPr id="23" name="AutoShape 54"/>
          <p:cNvSpPr>
            <a:spLocks noChangeArrowheads="1"/>
          </p:cNvSpPr>
          <p:nvPr/>
        </p:nvSpPr>
        <p:spPr bwMode="auto">
          <a:xfrm flipV="1">
            <a:off x="1275357" y="3283103"/>
            <a:ext cx="694267" cy="949307"/>
          </a:xfrm>
          <a:prstGeom prst="foldedCorner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b"/>
          <a:lstStyle/>
          <a:p>
            <a:endParaRPr lang="en-US" altLang="ja-JP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6132" y="4259599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Similar Methods</a:t>
            </a:r>
            <a:endParaRPr kumimoji="1" lang="ja-JP" altLang="en-US" b="1" dirty="0"/>
          </a:p>
        </p:txBody>
      </p:sp>
      <p:sp>
        <p:nvSpPr>
          <p:cNvPr id="25" name="AutoShape 65"/>
          <p:cNvSpPr>
            <a:spLocks noChangeArrowheads="1"/>
          </p:cNvSpPr>
          <p:nvPr/>
        </p:nvSpPr>
        <p:spPr bwMode="auto">
          <a:xfrm>
            <a:off x="2231670" y="3433906"/>
            <a:ext cx="916265" cy="647700"/>
          </a:xfrm>
          <a:prstGeom prst="rightArrow">
            <a:avLst>
              <a:gd name="adj1" fmla="val 50981"/>
              <a:gd name="adj2" fmla="val 4534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ja-JP" altLang="en-US" sz="18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395573" y="446596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COB = </a:t>
            </a:r>
            <a:r>
              <a:rPr kumimoji="1" lang="en-US" altLang="ja-JP" b="1" dirty="0" smtClean="0"/>
              <a:t>0.9</a:t>
            </a:r>
            <a:endParaRPr kumimoji="1" lang="ja-JP" altLang="en-US" b="1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179262" y="446596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COB = </a:t>
            </a:r>
            <a:r>
              <a:rPr kumimoji="1" lang="en-US" altLang="ja-JP" b="1" dirty="0" smtClean="0"/>
              <a:t>0.2</a:t>
            </a:r>
            <a:endParaRPr kumimoji="1" lang="ja-JP" altLang="en-US" b="1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890796" y="446861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COB = </a:t>
            </a:r>
            <a:r>
              <a:rPr kumimoji="1" lang="en-US" altLang="ja-JP" b="1" dirty="0" smtClean="0"/>
              <a:t>0.75</a:t>
            </a:r>
            <a:endParaRPr kumimoji="1" lang="ja-JP" altLang="en-US" b="1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267855" y="2495540"/>
            <a:ext cx="66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1st</a:t>
            </a:r>
            <a:endParaRPr kumimoji="1" lang="ja-JP" altLang="en-US" sz="2000" b="1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051544" y="2499900"/>
            <a:ext cx="66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3rd</a:t>
            </a:r>
            <a:endParaRPr kumimoji="1" lang="ja-JP" altLang="en-US" sz="2000" b="1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812798" y="2513662"/>
            <a:ext cx="66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2nd</a:t>
            </a:r>
            <a:endParaRPr kumimoji="1" lang="ja-JP" altLang="en-US" sz="2000" b="1" dirty="0"/>
          </a:p>
        </p:txBody>
      </p:sp>
      <p:sp>
        <p:nvSpPr>
          <p:cNvPr id="80" name="Line 128"/>
          <p:cNvSpPr>
            <a:spLocks noChangeShapeType="1"/>
          </p:cNvSpPr>
          <p:nvPr/>
        </p:nvSpPr>
        <p:spPr bwMode="auto">
          <a:xfrm>
            <a:off x="463089" y="3464362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81" name="Line 128"/>
          <p:cNvSpPr>
            <a:spLocks noChangeShapeType="1"/>
          </p:cNvSpPr>
          <p:nvPr/>
        </p:nvSpPr>
        <p:spPr bwMode="auto">
          <a:xfrm flipV="1">
            <a:off x="467383" y="3638577"/>
            <a:ext cx="444286" cy="4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82" name="Line 128"/>
          <p:cNvSpPr>
            <a:spLocks noChangeShapeType="1"/>
          </p:cNvSpPr>
          <p:nvPr/>
        </p:nvSpPr>
        <p:spPr bwMode="auto">
          <a:xfrm>
            <a:off x="463089" y="3988347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83" name="Line 128"/>
          <p:cNvSpPr>
            <a:spLocks noChangeShapeType="1"/>
          </p:cNvSpPr>
          <p:nvPr/>
        </p:nvSpPr>
        <p:spPr bwMode="auto">
          <a:xfrm>
            <a:off x="463088" y="3817159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84" name="Line 128"/>
          <p:cNvSpPr>
            <a:spLocks noChangeShapeType="1"/>
          </p:cNvSpPr>
          <p:nvPr/>
        </p:nvSpPr>
        <p:spPr bwMode="auto">
          <a:xfrm flipV="1">
            <a:off x="476468" y="4142112"/>
            <a:ext cx="44428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85" name="Line 128"/>
          <p:cNvSpPr>
            <a:spLocks noChangeShapeType="1"/>
          </p:cNvSpPr>
          <p:nvPr/>
        </p:nvSpPr>
        <p:spPr bwMode="auto">
          <a:xfrm>
            <a:off x="1335152" y="3472414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86" name="Line 128"/>
          <p:cNvSpPr>
            <a:spLocks noChangeShapeType="1"/>
          </p:cNvSpPr>
          <p:nvPr/>
        </p:nvSpPr>
        <p:spPr bwMode="auto">
          <a:xfrm flipV="1">
            <a:off x="1339446" y="3646629"/>
            <a:ext cx="444286" cy="4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87" name="Line 128"/>
          <p:cNvSpPr>
            <a:spLocks noChangeShapeType="1"/>
          </p:cNvSpPr>
          <p:nvPr/>
        </p:nvSpPr>
        <p:spPr bwMode="auto">
          <a:xfrm>
            <a:off x="1335152" y="3996399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89" name="Line 128"/>
          <p:cNvSpPr>
            <a:spLocks noChangeShapeType="1"/>
          </p:cNvSpPr>
          <p:nvPr/>
        </p:nvSpPr>
        <p:spPr bwMode="auto">
          <a:xfrm flipV="1">
            <a:off x="1348531" y="4150164"/>
            <a:ext cx="44428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90" name="Line 128"/>
          <p:cNvSpPr>
            <a:spLocks noChangeShapeType="1"/>
          </p:cNvSpPr>
          <p:nvPr/>
        </p:nvSpPr>
        <p:spPr bwMode="auto">
          <a:xfrm flipV="1">
            <a:off x="1332765" y="3830002"/>
            <a:ext cx="444286" cy="4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grpSp>
        <p:nvGrpSpPr>
          <p:cNvPr id="131" name="グループ化 130"/>
          <p:cNvGrpSpPr/>
          <p:nvPr/>
        </p:nvGrpSpPr>
        <p:grpSpPr>
          <a:xfrm>
            <a:off x="3221179" y="2895954"/>
            <a:ext cx="5215497" cy="1552367"/>
            <a:chOff x="3221179" y="2751602"/>
            <a:chExt cx="5215497" cy="1552367"/>
          </a:xfrm>
        </p:grpSpPr>
        <p:grpSp>
          <p:nvGrpSpPr>
            <p:cNvPr id="79" name="グループ化 78"/>
            <p:cNvGrpSpPr/>
            <p:nvPr/>
          </p:nvGrpSpPr>
          <p:grpSpPr>
            <a:xfrm>
              <a:off x="3221179" y="2751602"/>
              <a:ext cx="5215497" cy="1552367"/>
              <a:chOff x="3221179" y="2751602"/>
              <a:chExt cx="5215497" cy="1552367"/>
            </a:xfrm>
          </p:grpSpPr>
          <p:sp>
            <p:nvSpPr>
              <p:cNvPr id="26" name="AutoShape 54"/>
              <p:cNvSpPr>
                <a:spLocks noChangeArrowheads="1"/>
              </p:cNvSpPr>
              <p:nvPr/>
            </p:nvSpPr>
            <p:spPr bwMode="auto">
              <a:xfrm flipV="1">
                <a:off x="3337809" y="3138753"/>
                <a:ext cx="694267" cy="949307"/>
              </a:xfrm>
              <a:prstGeom prst="foldedCorner">
                <a:avLst>
                  <a:gd name="adj" fmla="val 125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en-US" altLang="ja-JP" sz="2400" dirty="0"/>
              </a:p>
            </p:txBody>
          </p:sp>
          <p:sp>
            <p:nvSpPr>
              <p:cNvPr id="27" name="AutoShape 54"/>
              <p:cNvSpPr>
                <a:spLocks noChangeArrowheads="1"/>
              </p:cNvSpPr>
              <p:nvPr/>
            </p:nvSpPr>
            <p:spPr bwMode="auto">
              <a:xfrm flipV="1">
                <a:off x="4117567" y="3138753"/>
                <a:ext cx="694267" cy="949307"/>
              </a:xfrm>
              <a:prstGeom prst="foldedCorner">
                <a:avLst>
                  <a:gd name="adj" fmla="val 12500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en-US" altLang="ja-JP" sz="2400" dirty="0"/>
              </a:p>
            </p:txBody>
          </p:sp>
          <p:sp>
            <p:nvSpPr>
              <p:cNvPr id="28" name="AutoShape 54"/>
              <p:cNvSpPr>
                <a:spLocks noChangeArrowheads="1"/>
              </p:cNvSpPr>
              <p:nvPr/>
            </p:nvSpPr>
            <p:spPr bwMode="auto">
              <a:xfrm flipV="1">
                <a:off x="6902965" y="3138753"/>
                <a:ext cx="694267" cy="949307"/>
              </a:xfrm>
              <a:prstGeom prst="foldedCorner">
                <a:avLst>
                  <a:gd name="adj" fmla="val 125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en-US" altLang="ja-JP" sz="2400" dirty="0"/>
              </a:p>
            </p:txBody>
          </p:sp>
          <p:sp>
            <p:nvSpPr>
              <p:cNvPr id="29" name="AutoShape 54"/>
              <p:cNvSpPr>
                <a:spLocks noChangeArrowheads="1"/>
              </p:cNvSpPr>
              <p:nvPr/>
            </p:nvSpPr>
            <p:spPr bwMode="auto">
              <a:xfrm flipV="1">
                <a:off x="7657192" y="3138755"/>
                <a:ext cx="694267" cy="949307"/>
              </a:xfrm>
              <a:prstGeom prst="foldedCorner">
                <a:avLst>
                  <a:gd name="adj" fmla="val 12500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en-US" altLang="ja-JP" sz="2400" dirty="0"/>
              </a:p>
            </p:txBody>
          </p:sp>
          <p:sp>
            <p:nvSpPr>
              <p:cNvPr id="30" name="AutoShape 54"/>
              <p:cNvSpPr>
                <a:spLocks noChangeArrowheads="1"/>
              </p:cNvSpPr>
              <p:nvPr/>
            </p:nvSpPr>
            <p:spPr bwMode="auto">
              <a:xfrm flipV="1">
                <a:off x="5149116" y="3138750"/>
                <a:ext cx="694267" cy="949307"/>
              </a:xfrm>
              <a:prstGeom prst="foldedCorner">
                <a:avLst>
                  <a:gd name="adj" fmla="val 125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en-US" altLang="ja-JP" sz="2400" dirty="0"/>
              </a:p>
            </p:txBody>
          </p:sp>
          <p:sp>
            <p:nvSpPr>
              <p:cNvPr id="31" name="AutoShape 54"/>
              <p:cNvSpPr>
                <a:spLocks noChangeArrowheads="1"/>
              </p:cNvSpPr>
              <p:nvPr/>
            </p:nvSpPr>
            <p:spPr bwMode="auto">
              <a:xfrm flipV="1">
                <a:off x="5901396" y="3138750"/>
                <a:ext cx="694267" cy="949307"/>
              </a:xfrm>
              <a:prstGeom prst="foldedCorner">
                <a:avLst>
                  <a:gd name="adj" fmla="val 12500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en-US" altLang="ja-JP" sz="2400" dirty="0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3267855" y="2755658"/>
                <a:ext cx="1618929" cy="1548311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3221179" y="2789524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Cand.1</a:t>
                </a:r>
                <a:endParaRPr kumimoji="1" lang="ja-JP" altLang="en-US" dirty="0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5051544" y="2751602"/>
                <a:ext cx="1618929" cy="1548311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5004868" y="2785468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Cand.2</a:t>
                </a:r>
                <a:endParaRPr kumimoji="1" lang="ja-JP" altLang="en-US" dirty="0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6817747" y="2755658"/>
                <a:ext cx="1618929" cy="1548311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6771071" y="2789524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Cand.3</a:t>
                </a:r>
                <a:endParaRPr kumimoji="1" lang="ja-JP" altLang="en-US" dirty="0"/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3365618" y="3369260"/>
                <a:ext cx="609599" cy="229153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4173836" y="3365303"/>
                <a:ext cx="609599" cy="229153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3372139" y="3742899"/>
                <a:ext cx="609599" cy="229153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4173836" y="3750813"/>
                <a:ext cx="609599" cy="229153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5191449" y="3408950"/>
                <a:ext cx="609599" cy="4961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5963166" y="3410929"/>
                <a:ext cx="609599" cy="4961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6945298" y="3617324"/>
                <a:ext cx="609599" cy="36264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7710491" y="3613367"/>
                <a:ext cx="609599" cy="36264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1" name="Line 128"/>
            <p:cNvSpPr>
              <a:spLocks noChangeShapeType="1"/>
            </p:cNvSpPr>
            <p:nvPr/>
          </p:nvSpPr>
          <p:spPr bwMode="auto">
            <a:xfrm>
              <a:off x="3382194" y="334366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2" name="Line 128"/>
            <p:cNvSpPr>
              <a:spLocks noChangeShapeType="1"/>
            </p:cNvSpPr>
            <p:nvPr/>
          </p:nvSpPr>
          <p:spPr bwMode="auto">
            <a:xfrm flipV="1">
              <a:off x="3386488" y="3521932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3" name="Line 128"/>
            <p:cNvSpPr>
              <a:spLocks noChangeShapeType="1"/>
            </p:cNvSpPr>
            <p:nvPr/>
          </p:nvSpPr>
          <p:spPr bwMode="auto">
            <a:xfrm>
              <a:off x="3382194" y="386764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4" name="Line 128"/>
            <p:cNvSpPr>
              <a:spLocks noChangeShapeType="1"/>
            </p:cNvSpPr>
            <p:nvPr/>
          </p:nvSpPr>
          <p:spPr bwMode="auto">
            <a:xfrm>
              <a:off x="3382193" y="369645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5" name="Line 128"/>
            <p:cNvSpPr>
              <a:spLocks noChangeShapeType="1"/>
            </p:cNvSpPr>
            <p:nvPr/>
          </p:nvSpPr>
          <p:spPr bwMode="auto">
            <a:xfrm flipV="1">
              <a:off x="3395573" y="4021411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6" name="Line 128"/>
            <p:cNvSpPr>
              <a:spLocks noChangeShapeType="1"/>
            </p:cNvSpPr>
            <p:nvPr/>
          </p:nvSpPr>
          <p:spPr bwMode="auto">
            <a:xfrm>
              <a:off x="4206204" y="333977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7" name="Line 128"/>
            <p:cNvSpPr>
              <a:spLocks noChangeShapeType="1"/>
            </p:cNvSpPr>
            <p:nvPr/>
          </p:nvSpPr>
          <p:spPr bwMode="auto">
            <a:xfrm flipV="1">
              <a:off x="4210497" y="3518045"/>
              <a:ext cx="4533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8" name="Line 128"/>
            <p:cNvSpPr>
              <a:spLocks noChangeShapeType="1"/>
            </p:cNvSpPr>
            <p:nvPr/>
          </p:nvSpPr>
          <p:spPr bwMode="auto">
            <a:xfrm>
              <a:off x="4206204" y="386376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9" name="Line 128"/>
            <p:cNvSpPr>
              <a:spLocks noChangeShapeType="1"/>
            </p:cNvSpPr>
            <p:nvPr/>
          </p:nvSpPr>
          <p:spPr bwMode="auto">
            <a:xfrm flipV="1">
              <a:off x="4219583" y="4017526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0" name="Line 128"/>
            <p:cNvSpPr>
              <a:spLocks noChangeShapeType="1"/>
            </p:cNvSpPr>
            <p:nvPr/>
          </p:nvSpPr>
          <p:spPr bwMode="auto">
            <a:xfrm flipV="1">
              <a:off x="4203817" y="3701420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1" name="Line 128"/>
            <p:cNvSpPr>
              <a:spLocks noChangeShapeType="1"/>
            </p:cNvSpPr>
            <p:nvPr/>
          </p:nvSpPr>
          <p:spPr bwMode="auto">
            <a:xfrm>
              <a:off x="5949787" y="3334024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2" name="Line 128"/>
            <p:cNvSpPr>
              <a:spLocks noChangeShapeType="1"/>
            </p:cNvSpPr>
            <p:nvPr/>
          </p:nvSpPr>
          <p:spPr bwMode="auto">
            <a:xfrm flipV="1">
              <a:off x="5954081" y="3512294"/>
              <a:ext cx="4376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3" name="Line 128"/>
            <p:cNvSpPr>
              <a:spLocks noChangeShapeType="1"/>
            </p:cNvSpPr>
            <p:nvPr/>
          </p:nvSpPr>
          <p:spPr bwMode="auto">
            <a:xfrm>
              <a:off x="5949787" y="3858009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4" name="Line 128"/>
            <p:cNvSpPr>
              <a:spLocks noChangeShapeType="1"/>
            </p:cNvSpPr>
            <p:nvPr/>
          </p:nvSpPr>
          <p:spPr bwMode="auto">
            <a:xfrm flipV="1">
              <a:off x="5963166" y="4011774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5" name="Line 128"/>
            <p:cNvSpPr>
              <a:spLocks noChangeShapeType="1"/>
            </p:cNvSpPr>
            <p:nvPr/>
          </p:nvSpPr>
          <p:spPr bwMode="auto">
            <a:xfrm flipV="1">
              <a:off x="5947400" y="3694538"/>
              <a:ext cx="444286" cy="1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6" name="Line 128"/>
            <p:cNvSpPr>
              <a:spLocks noChangeShapeType="1"/>
            </p:cNvSpPr>
            <p:nvPr/>
          </p:nvSpPr>
          <p:spPr bwMode="auto">
            <a:xfrm>
              <a:off x="7697112" y="3342180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7" name="Line 128"/>
            <p:cNvSpPr>
              <a:spLocks noChangeShapeType="1"/>
            </p:cNvSpPr>
            <p:nvPr/>
          </p:nvSpPr>
          <p:spPr bwMode="auto">
            <a:xfrm flipV="1">
              <a:off x="7701406" y="3520449"/>
              <a:ext cx="4376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8" name="Line 128"/>
            <p:cNvSpPr>
              <a:spLocks noChangeShapeType="1"/>
            </p:cNvSpPr>
            <p:nvPr/>
          </p:nvSpPr>
          <p:spPr bwMode="auto">
            <a:xfrm>
              <a:off x="7697112" y="3866165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 flipV="1">
              <a:off x="7710491" y="4019930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0" name="Line 128"/>
            <p:cNvSpPr>
              <a:spLocks noChangeShapeType="1"/>
            </p:cNvSpPr>
            <p:nvPr/>
          </p:nvSpPr>
          <p:spPr bwMode="auto">
            <a:xfrm>
              <a:off x="7694725" y="3703824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1" name="Line 128"/>
            <p:cNvSpPr>
              <a:spLocks noChangeShapeType="1"/>
            </p:cNvSpPr>
            <p:nvPr/>
          </p:nvSpPr>
          <p:spPr bwMode="auto">
            <a:xfrm>
              <a:off x="5189560" y="3341742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2" name="Line 128"/>
            <p:cNvSpPr>
              <a:spLocks noChangeShapeType="1"/>
            </p:cNvSpPr>
            <p:nvPr/>
          </p:nvSpPr>
          <p:spPr bwMode="auto">
            <a:xfrm flipV="1">
              <a:off x="5193853" y="3518207"/>
              <a:ext cx="453372" cy="18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3" name="Line 128"/>
            <p:cNvSpPr>
              <a:spLocks noChangeShapeType="1"/>
            </p:cNvSpPr>
            <p:nvPr/>
          </p:nvSpPr>
          <p:spPr bwMode="auto">
            <a:xfrm>
              <a:off x="5189560" y="3865727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4" name="Line 128"/>
            <p:cNvSpPr>
              <a:spLocks noChangeShapeType="1"/>
            </p:cNvSpPr>
            <p:nvPr/>
          </p:nvSpPr>
          <p:spPr bwMode="auto">
            <a:xfrm>
              <a:off x="5189559" y="3694539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5" name="Line 128"/>
            <p:cNvSpPr>
              <a:spLocks noChangeShapeType="1"/>
            </p:cNvSpPr>
            <p:nvPr/>
          </p:nvSpPr>
          <p:spPr bwMode="auto">
            <a:xfrm flipV="1">
              <a:off x="5202939" y="4019492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6" name="Line 128"/>
            <p:cNvSpPr>
              <a:spLocks noChangeShapeType="1"/>
            </p:cNvSpPr>
            <p:nvPr/>
          </p:nvSpPr>
          <p:spPr bwMode="auto">
            <a:xfrm>
              <a:off x="6931919" y="3345633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7" name="Line 128"/>
            <p:cNvSpPr>
              <a:spLocks noChangeShapeType="1"/>
            </p:cNvSpPr>
            <p:nvPr/>
          </p:nvSpPr>
          <p:spPr bwMode="auto">
            <a:xfrm flipV="1">
              <a:off x="6936212" y="3521932"/>
              <a:ext cx="453371" cy="19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6931919" y="386961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9" name="Line 128"/>
            <p:cNvSpPr>
              <a:spLocks noChangeShapeType="1"/>
            </p:cNvSpPr>
            <p:nvPr/>
          </p:nvSpPr>
          <p:spPr bwMode="auto">
            <a:xfrm>
              <a:off x="6931918" y="3698430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auto">
            <a:xfrm flipV="1">
              <a:off x="6945298" y="4023383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pic>
        <p:nvPicPr>
          <p:cNvPr id="154" name="Picture 4" descr="C:\Users\m-ioka\AppData\Local\Microsoft\Windows\Temporary Internet Files\Content.IE5\254GTF6H\MC900332578[1].wmf"/>
          <p:cNvPicPr>
            <a:picLocks noChangeAspect="1" noChangeArrowheads="1"/>
          </p:cNvPicPr>
          <p:nvPr/>
        </p:nvPicPr>
        <p:blipFill>
          <a:blip r:embed="rId3">
            <a:lum bright="17000" contras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98" y="5036641"/>
            <a:ext cx="1374792" cy="156100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C:\Users\m-ioka\AppData\Local\Microsoft\Windows\Temporary Internet Files\Content.IE5\VAVRJ8I5\MC900198994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22" y="4640099"/>
            <a:ext cx="1008678" cy="12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雲形吹き出し 152"/>
          <p:cNvSpPr/>
          <p:nvPr/>
        </p:nvSpPr>
        <p:spPr>
          <a:xfrm>
            <a:off x="3443581" y="4983325"/>
            <a:ext cx="3299623" cy="982077"/>
          </a:xfrm>
          <a:prstGeom prst="cloudCallout">
            <a:avLst>
              <a:gd name="adj1" fmla="val 58019"/>
              <a:gd name="adj2" fmla="val 32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accent4"/>
                </a:solidFill>
              </a:rPr>
              <a:t>Cand.1 </a:t>
            </a:r>
            <a:r>
              <a:rPr kumimoji="1" lang="en-US" altLang="ja-JP" b="1" dirty="0" smtClean="0">
                <a:solidFill>
                  <a:schemeClr val="accent4"/>
                </a:solidFill>
              </a:rPr>
              <a:t>is better!!</a:t>
            </a:r>
            <a:endParaRPr kumimoji="1" lang="ja-JP" altLang="en-US" b="1" dirty="0">
              <a:solidFill>
                <a:schemeClr val="accent4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7942" y="1625391"/>
            <a:ext cx="652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Input:    Similar methods</a:t>
            </a:r>
          </a:p>
          <a:p>
            <a:r>
              <a:rPr lang="en-US" altLang="ja-JP" sz="2000" dirty="0" smtClean="0"/>
              <a:t>Output: Ranked </a:t>
            </a:r>
            <a:r>
              <a:rPr lang="en-US" altLang="ja-JP" sz="2000" dirty="0"/>
              <a:t>c</a:t>
            </a:r>
            <a:r>
              <a:rPr lang="en-US" altLang="ja-JP" sz="2000" dirty="0" smtClean="0"/>
              <a:t>andidates of Form Template Method</a:t>
            </a:r>
            <a:endParaRPr kumimoji="1" lang="ja-JP" altLang="en-US" sz="2000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073452" y="3008548"/>
            <a:ext cx="98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Step1</a:t>
            </a:r>
            <a:endParaRPr kumimoji="1" lang="ja-JP" altLang="en-US" sz="2400" dirty="0"/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83512" y="4876789"/>
            <a:ext cx="988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Step2</a:t>
            </a:r>
            <a:endParaRPr kumimoji="1" lang="ja-JP" altLang="en-US" sz="2400" dirty="0"/>
          </a:p>
        </p:txBody>
      </p:sp>
      <p:sp>
        <p:nvSpPr>
          <p:cNvPr id="74" name="角丸四角形吹き出し 73"/>
          <p:cNvSpPr/>
          <p:nvPr/>
        </p:nvSpPr>
        <p:spPr>
          <a:xfrm>
            <a:off x="216132" y="5387600"/>
            <a:ext cx="3010072" cy="536425"/>
          </a:xfrm>
          <a:prstGeom prst="wedgeRoundRectCallout">
            <a:avLst>
              <a:gd name="adj1" fmla="val 6166"/>
              <a:gd name="adj2" fmla="val -30495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Rank based on </a:t>
            </a:r>
            <a:r>
              <a:rPr lang="en-US" altLang="ja-JP" b="1" dirty="0" smtClean="0">
                <a:solidFill>
                  <a:schemeClr val="tx1"/>
                </a:solidFill>
              </a:rPr>
              <a:t>COB [2</a:t>
            </a:r>
            <a:r>
              <a:rPr lang="en-US" altLang="ja-JP" b="1" dirty="0">
                <a:solidFill>
                  <a:schemeClr val="tx1"/>
                </a:solidFill>
              </a:rPr>
              <a:t>]</a:t>
            </a:r>
            <a:endParaRPr lang="en-US" altLang="ja-JP" b="1" dirty="0" smtClean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744621" y="6164262"/>
            <a:ext cx="1150938" cy="288925"/>
          </a:xfrm>
        </p:spPr>
        <p:txBody>
          <a:bodyPr/>
          <a:lstStyle/>
          <a:p>
            <a:fld id="{63177B97-C38E-6B49-9829-0ADB86AF5D52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907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0" grpId="0"/>
      <p:bldP spid="71" grpId="0"/>
      <p:bldP spid="72" grpId="0"/>
      <p:bldP spid="75" grpId="0"/>
      <p:bldP spid="76" grpId="0"/>
      <p:bldP spid="77" grpId="0"/>
      <p:bldP spid="153" grpId="0" animBg="1"/>
      <p:bldP spid="88" grpId="0"/>
      <p:bldP spid="91" grpId="0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Step1: Detecting Differences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between Similar Methods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flipV="1">
            <a:off x="246575" y="1916113"/>
            <a:ext cx="936625" cy="122396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b"/>
          <a:lstStyle/>
          <a:p>
            <a:endParaRPr lang="ja-JP" altLang="ja-JP" sz="18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flipV="1">
            <a:off x="246575" y="4287838"/>
            <a:ext cx="935037" cy="1157287"/>
          </a:xfrm>
          <a:prstGeom prst="foldedCorner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b"/>
          <a:lstStyle/>
          <a:p>
            <a:endParaRPr lang="ja-JP" altLang="ja-JP" sz="180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62475" y="3213100"/>
            <a:ext cx="431800" cy="1008063"/>
          </a:xfrm>
          <a:prstGeom prst="upDownArrow">
            <a:avLst>
              <a:gd name="adj1" fmla="val 50000"/>
              <a:gd name="adj2" fmla="val 46691"/>
            </a:avLst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2000" b="1" dirty="0" smtClean="0"/>
              <a:t>          Similar methods</a:t>
            </a:r>
            <a:endParaRPr lang="ja-JP" altLang="en-US" sz="2000" b="1" dirty="0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1037" y="2133600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91037" y="2278063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91037" y="2420938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91037" y="25654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91037" y="2709863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91037" y="2852738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91037" y="2997200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91037" y="4437063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91037" y="4581525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91037" y="47244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391037" y="486886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91037" y="5013325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391037" y="5156200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391037" y="530066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grpSp>
        <p:nvGrpSpPr>
          <p:cNvPr id="69" name="Group 67"/>
          <p:cNvGrpSpPr>
            <a:grpSpLocks/>
          </p:cNvGrpSpPr>
          <p:nvPr/>
        </p:nvGrpSpPr>
        <p:grpSpPr bwMode="auto">
          <a:xfrm>
            <a:off x="3995738" y="1628775"/>
            <a:ext cx="2305050" cy="3887788"/>
            <a:chOff x="2517" y="1026"/>
            <a:chExt cx="1452" cy="2449"/>
          </a:xfrm>
        </p:grpSpPr>
        <p:sp>
          <p:nvSpPr>
            <p:cNvPr id="70" name="AutoShape 68"/>
            <p:cNvSpPr>
              <a:spLocks noChangeArrowheads="1"/>
            </p:cNvSpPr>
            <p:nvPr/>
          </p:nvSpPr>
          <p:spPr bwMode="auto">
            <a:xfrm>
              <a:off x="3243" y="2795"/>
              <a:ext cx="136" cy="136"/>
            </a:xfrm>
            <a:prstGeom prst="flowChart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3016" y="3067"/>
              <a:ext cx="136" cy="13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72" name="AutoShape 70"/>
            <p:cNvSpPr>
              <a:spLocks noChangeArrowheads="1"/>
            </p:cNvSpPr>
            <p:nvPr/>
          </p:nvSpPr>
          <p:spPr bwMode="auto">
            <a:xfrm>
              <a:off x="3379" y="2523"/>
              <a:ext cx="136" cy="136"/>
            </a:xfrm>
            <a:prstGeom prst="flowChart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ja-JP" altLang="ja-JP" sz="1600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auto">
            <a:xfrm>
              <a:off x="3243" y="3339"/>
              <a:ext cx="136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1600"/>
                <a:t>b</a:t>
              </a:r>
            </a:p>
          </p:txBody>
        </p:sp>
        <p:sp>
          <p:nvSpPr>
            <p:cNvPr id="74" name="AutoShape 72"/>
            <p:cNvSpPr>
              <a:spLocks noChangeArrowheads="1"/>
            </p:cNvSpPr>
            <p:nvPr/>
          </p:nvSpPr>
          <p:spPr bwMode="auto">
            <a:xfrm>
              <a:off x="3561" y="2795"/>
              <a:ext cx="136" cy="136"/>
            </a:xfrm>
            <a:prstGeom prst="flowChart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75" name="AutoShape 73"/>
            <p:cNvSpPr>
              <a:spLocks noChangeArrowheads="1"/>
            </p:cNvSpPr>
            <p:nvPr/>
          </p:nvSpPr>
          <p:spPr bwMode="auto">
            <a:xfrm>
              <a:off x="3470" y="3067"/>
              <a:ext cx="136" cy="136"/>
            </a:xfrm>
            <a:prstGeom prst="flowChart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ja-JP" altLang="ja-JP" sz="1600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auto">
            <a:xfrm>
              <a:off x="3470" y="3339"/>
              <a:ext cx="136" cy="13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77" name="AutoShape 75"/>
            <p:cNvSpPr>
              <a:spLocks noChangeArrowheads="1"/>
            </p:cNvSpPr>
            <p:nvPr/>
          </p:nvSpPr>
          <p:spPr bwMode="auto">
            <a:xfrm>
              <a:off x="3697" y="3067"/>
              <a:ext cx="136" cy="136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1600"/>
                <a:t>C</a:t>
              </a: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auto">
            <a:xfrm>
              <a:off x="3697" y="3339"/>
              <a:ext cx="136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1600"/>
                <a:t>e</a:t>
              </a:r>
            </a:p>
          </p:txBody>
        </p:sp>
        <p:cxnSp>
          <p:nvCxnSpPr>
            <p:cNvPr id="79" name="AutoShape 77"/>
            <p:cNvCxnSpPr>
              <a:cxnSpLocks noChangeShapeType="1"/>
              <a:stCxn id="87" idx="2"/>
              <a:endCxn id="71" idx="0"/>
            </p:cNvCxnSpPr>
            <p:nvPr/>
          </p:nvCxnSpPr>
          <p:spPr bwMode="auto">
            <a:xfrm>
              <a:off x="3084" y="2931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" name="AutoShape 78"/>
            <p:cNvCxnSpPr>
              <a:cxnSpLocks noChangeShapeType="1"/>
              <a:stCxn id="72" idx="2"/>
              <a:endCxn id="70" idx="0"/>
            </p:cNvCxnSpPr>
            <p:nvPr/>
          </p:nvCxnSpPr>
          <p:spPr bwMode="auto">
            <a:xfrm flipH="1">
              <a:off x="3311" y="2659"/>
              <a:ext cx="136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AutoShape 79"/>
            <p:cNvCxnSpPr>
              <a:cxnSpLocks noChangeShapeType="1"/>
              <a:stCxn id="72" idx="2"/>
              <a:endCxn id="74" idx="0"/>
            </p:cNvCxnSpPr>
            <p:nvPr/>
          </p:nvCxnSpPr>
          <p:spPr bwMode="auto">
            <a:xfrm>
              <a:off x="3447" y="2659"/>
              <a:ext cx="182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2" name="AutoShape 80"/>
            <p:cNvCxnSpPr>
              <a:cxnSpLocks noChangeShapeType="1"/>
              <a:stCxn id="74" idx="2"/>
              <a:endCxn id="75" idx="0"/>
            </p:cNvCxnSpPr>
            <p:nvPr/>
          </p:nvCxnSpPr>
          <p:spPr bwMode="auto">
            <a:xfrm flipH="1">
              <a:off x="3538" y="2931"/>
              <a:ext cx="91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3" name="AutoShape 81"/>
            <p:cNvCxnSpPr>
              <a:cxnSpLocks noChangeShapeType="1"/>
              <a:stCxn id="74" idx="2"/>
              <a:endCxn id="77" idx="0"/>
            </p:cNvCxnSpPr>
            <p:nvPr/>
          </p:nvCxnSpPr>
          <p:spPr bwMode="auto">
            <a:xfrm>
              <a:off x="3629" y="2931"/>
              <a:ext cx="136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4" name="AutoShape 82"/>
            <p:cNvCxnSpPr>
              <a:cxnSpLocks noChangeShapeType="1"/>
              <a:stCxn id="75" idx="2"/>
              <a:endCxn id="76" idx="0"/>
            </p:cNvCxnSpPr>
            <p:nvPr/>
          </p:nvCxnSpPr>
          <p:spPr bwMode="auto">
            <a:xfrm>
              <a:off x="3538" y="3203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5" name="AutoShape 83"/>
            <p:cNvCxnSpPr>
              <a:cxnSpLocks noChangeShapeType="1"/>
              <a:stCxn id="77" idx="2"/>
              <a:endCxn id="78" idx="0"/>
            </p:cNvCxnSpPr>
            <p:nvPr/>
          </p:nvCxnSpPr>
          <p:spPr bwMode="auto">
            <a:xfrm>
              <a:off x="3765" y="3203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6" name="AutoShape 84"/>
            <p:cNvCxnSpPr>
              <a:cxnSpLocks noChangeShapeType="1"/>
              <a:stCxn id="73" idx="0"/>
              <a:endCxn id="89" idx="2"/>
            </p:cNvCxnSpPr>
            <p:nvPr/>
          </p:nvCxnSpPr>
          <p:spPr bwMode="auto">
            <a:xfrm flipV="1">
              <a:off x="3311" y="3203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7" name="AutoShape 85"/>
            <p:cNvSpPr>
              <a:spLocks noChangeArrowheads="1"/>
            </p:cNvSpPr>
            <p:nvPr/>
          </p:nvSpPr>
          <p:spPr bwMode="auto">
            <a:xfrm>
              <a:off x="3016" y="2795"/>
              <a:ext cx="136" cy="136"/>
            </a:xfrm>
            <a:prstGeom prst="flowChart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cxnSp>
          <p:nvCxnSpPr>
            <p:cNvPr id="88" name="AutoShape 86"/>
            <p:cNvCxnSpPr>
              <a:cxnSpLocks noChangeShapeType="1"/>
              <a:stCxn id="87" idx="0"/>
              <a:endCxn id="72" idx="2"/>
            </p:cNvCxnSpPr>
            <p:nvPr/>
          </p:nvCxnSpPr>
          <p:spPr bwMode="auto">
            <a:xfrm flipV="1">
              <a:off x="3084" y="2659"/>
              <a:ext cx="363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9" name="AutoShape 87"/>
            <p:cNvSpPr>
              <a:spLocks noChangeArrowheads="1"/>
            </p:cNvSpPr>
            <p:nvPr/>
          </p:nvSpPr>
          <p:spPr bwMode="auto">
            <a:xfrm>
              <a:off x="3243" y="3067"/>
              <a:ext cx="136" cy="136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1600"/>
                <a:t>B</a:t>
              </a:r>
            </a:p>
          </p:txBody>
        </p:sp>
        <p:cxnSp>
          <p:nvCxnSpPr>
            <p:cNvPr id="90" name="AutoShape 88"/>
            <p:cNvCxnSpPr>
              <a:cxnSpLocks noChangeShapeType="1"/>
              <a:stCxn id="89" idx="0"/>
              <a:endCxn id="70" idx="2"/>
            </p:cNvCxnSpPr>
            <p:nvPr/>
          </p:nvCxnSpPr>
          <p:spPr bwMode="auto">
            <a:xfrm flipV="1">
              <a:off x="3311" y="2931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1" name="AutoShape 89"/>
            <p:cNvSpPr>
              <a:spLocks noChangeArrowheads="1"/>
            </p:cNvSpPr>
            <p:nvPr/>
          </p:nvSpPr>
          <p:spPr bwMode="auto">
            <a:xfrm>
              <a:off x="3244" y="1298"/>
              <a:ext cx="136" cy="136"/>
            </a:xfrm>
            <a:prstGeom prst="flowChart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auto">
            <a:xfrm>
              <a:off x="3017" y="1570"/>
              <a:ext cx="136" cy="13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93" name="AutoShape 91"/>
            <p:cNvSpPr>
              <a:spLocks noChangeArrowheads="1"/>
            </p:cNvSpPr>
            <p:nvPr/>
          </p:nvSpPr>
          <p:spPr bwMode="auto">
            <a:xfrm>
              <a:off x="3380" y="1026"/>
              <a:ext cx="136" cy="136"/>
            </a:xfrm>
            <a:prstGeom prst="flowChart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ja-JP" altLang="ja-JP" sz="1600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auto">
            <a:xfrm>
              <a:off x="3244" y="1842"/>
              <a:ext cx="136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1600"/>
                <a:t>a</a:t>
              </a:r>
            </a:p>
          </p:txBody>
        </p:sp>
        <p:sp>
          <p:nvSpPr>
            <p:cNvPr id="95" name="AutoShape 93"/>
            <p:cNvSpPr>
              <a:spLocks noChangeArrowheads="1"/>
            </p:cNvSpPr>
            <p:nvPr/>
          </p:nvSpPr>
          <p:spPr bwMode="auto">
            <a:xfrm>
              <a:off x="3561" y="1298"/>
              <a:ext cx="136" cy="136"/>
            </a:xfrm>
            <a:prstGeom prst="flowChart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96" name="AutoShape 94"/>
            <p:cNvSpPr>
              <a:spLocks noChangeArrowheads="1"/>
            </p:cNvSpPr>
            <p:nvPr/>
          </p:nvSpPr>
          <p:spPr bwMode="auto">
            <a:xfrm>
              <a:off x="3470" y="1570"/>
              <a:ext cx="136" cy="136"/>
            </a:xfrm>
            <a:prstGeom prst="flowChart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ja-JP" altLang="ja-JP" sz="1600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auto">
            <a:xfrm>
              <a:off x="3470" y="1842"/>
              <a:ext cx="136" cy="13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98" name="AutoShape 96"/>
            <p:cNvSpPr>
              <a:spLocks noChangeArrowheads="1"/>
            </p:cNvSpPr>
            <p:nvPr/>
          </p:nvSpPr>
          <p:spPr bwMode="auto">
            <a:xfrm>
              <a:off x="3697" y="1570"/>
              <a:ext cx="136" cy="136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1600"/>
                <a:t>C</a:t>
              </a: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auto">
            <a:xfrm>
              <a:off x="3652" y="1842"/>
              <a:ext cx="136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1600"/>
                <a:t>d</a:t>
              </a: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auto">
            <a:xfrm>
              <a:off x="3833" y="1842"/>
              <a:ext cx="136" cy="13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1600"/>
                <a:t>e</a:t>
              </a:r>
            </a:p>
          </p:txBody>
        </p:sp>
        <p:cxnSp>
          <p:nvCxnSpPr>
            <p:cNvPr id="101" name="AutoShape 99"/>
            <p:cNvCxnSpPr>
              <a:cxnSpLocks noChangeShapeType="1"/>
              <a:stCxn id="112" idx="2"/>
              <a:endCxn id="92" idx="0"/>
            </p:cNvCxnSpPr>
            <p:nvPr/>
          </p:nvCxnSpPr>
          <p:spPr bwMode="auto">
            <a:xfrm>
              <a:off x="3085" y="143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2" name="AutoShape 100"/>
            <p:cNvCxnSpPr>
              <a:cxnSpLocks noChangeShapeType="1"/>
              <a:stCxn id="93" idx="2"/>
              <a:endCxn id="91" idx="0"/>
            </p:cNvCxnSpPr>
            <p:nvPr/>
          </p:nvCxnSpPr>
          <p:spPr bwMode="auto">
            <a:xfrm flipH="1">
              <a:off x="3312" y="1162"/>
              <a:ext cx="136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3" name="AutoShape 101"/>
            <p:cNvCxnSpPr>
              <a:cxnSpLocks noChangeShapeType="1"/>
              <a:stCxn id="93" idx="2"/>
              <a:endCxn id="95" idx="0"/>
            </p:cNvCxnSpPr>
            <p:nvPr/>
          </p:nvCxnSpPr>
          <p:spPr bwMode="auto">
            <a:xfrm>
              <a:off x="3448" y="1162"/>
              <a:ext cx="181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4" name="AutoShape 102"/>
            <p:cNvCxnSpPr>
              <a:cxnSpLocks noChangeShapeType="1"/>
              <a:stCxn id="110" idx="2"/>
              <a:endCxn id="94" idx="0"/>
            </p:cNvCxnSpPr>
            <p:nvPr/>
          </p:nvCxnSpPr>
          <p:spPr bwMode="auto">
            <a:xfrm>
              <a:off x="3312" y="1706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" name="AutoShape 103"/>
            <p:cNvCxnSpPr>
              <a:cxnSpLocks noChangeShapeType="1"/>
              <a:stCxn id="95" idx="2"/>
              <a:endCxn id="96" idx="0"/>
            </p:cNvCxnSpPr>
            <p:nvPr/>
          </p:nvCxnSpPr>
          <p:spPr bwMode="auto">
            <a:xfrm flipH="1">
              <a:off x="3538" y="1434"/>
              <a:ext cx="91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6" name="AutoShape 104"/>
            <p:cNvCxnSpPr>
              <a:cxnSpLocks noChangeShapeType="1"/>
              <a:stCxn id="95" idx="2"/>
              <a:endCxn id="98" idx="0"/>
            </p:cNvCxnSpPr>
            <p:nvPr/>
          </p:nvCxnSpPr>
          <p:spPr bwMode="auto">
            <a:xfrm>
              <a:off x="3629" y="1434"/>
              <a:ext cx="136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7" name="AutoShape 105"/>
            <p:cNvCxnSpPr>
              <a:cxnSpLocks noChangeShapeType="1"/>
              <a:stCxn id="96" idx="2"/>
              <a:endCxn id="97" idx="0"/>
            </p:cNvCxnSpPr>
            <p:nvPr/>
          </p:nvCxnSpPr>
          <p:spPr bwMode="auto">
            <a:xfrm>
              <a:off x="3538" y="1706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" name="AutoShape 106"/>
            <p:cNvCxnSpPr>
              <a:cxnSpLocks noChangeShapeType="1"/>
              <a:stCxn id="98" idx="2"/>
              <a:endCxn id="99" idx="0"/>
            </p:cNvCxnSpPr>
            <p:nvPr/>
          </p:nvCxnSpPr>
          <p:spPr bwMode="auto">
            <a:xfrm flipH="1">
              <a:off x="3720" y="1706"/>
              <a:ext cx="45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" name="AutoShape 107"/>
            <p:cNvCxnSpPr>
              <a:cxnSpLocks noChangeShapeType="1"/>
              <a:stCxn id="98" idx="2"/>
              <a:endCxn id="100" idx="0"/>
            </p:cNvCxnSpPr>
            <p:nvPr/>
          </p:nvCxnSpPr>
          <p:spPr bwMode="auto">
            <a:xfrm>
              <a:off x="3765" y="1706"/>
              <a:ext cx="136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0" name="AutoShape 108"/>
            <p:cNvSpPr>
              <a:spLocks noChangeArrowheads="1"/>
            </p:cNvSpPr>
            <p:nvPr/>
          </p:nvSpPr>
          <p:spPr bwMode="auto">
            <a:xfrm>
              <a:off x="3244" y="1570"/>
              <a:ext cx="136" cy="136"/>
            </a:xfrm>
            <a:prstGeom prst="flowChartProcess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1600"/>
                <a:t>A</a:t>
              </a:r>
            </a:p>
          </p:txBody>
        </p:sp>
        <p:cxnSp>
          <p:nvCxnSpPr>
            <p:cNvPr id="111" name="AutoShape 109"/>
            <p:cNvCxnSpPr>
              <a:cxnSpLocks noChangeShapeType="1"/>
              <a:stCxn id="110" idx="0"/>
              <a:endCxn id="91" idx="2"/>
            </p:cNvCxnSpPr>
            <p:nvPr/>
          </p:nvCxnSpPr>
          <p:spPr bwMode="auto">
            <a:xfrm flipV="1">
              <a:off x="3312" y="143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2" name="AutoShape 110"/>
            <p:cNvSpPr>
              <a:spLocks noChangeArrowheads="1"/>
            </p:cNvSpPr>
            <p:nvPr/>
          </p:nvSpPr>
          <p:spPr bwMode="auto">
            <a:xfrm>
              <a:off x="3017" y="1298"/>
              <a:ext cx="136" cy="136"/>
            </a:xfrm>
            <a:prstGeom prst="flowChartProces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cxnSp>
          <p:nvCxnSpPr>
            <p:cNvPr id="113" name="AutoShape 111"/>
            <p:cNvCxnSpPr>
              <a:cxnSpLocks noChangeShapeType="1"/>
              <a:stCxn id="112" idx="0"/>
              <a:endCxn id="93" idx="2"/>
            </p:cNvCxnSpPr>
            <p:nvPr/>
          </p:nvCxnSpPr>
          <p:spPr bwMode="auto">
            <a:xfrm flipV="1">
              <a:off x="3085" y="1162"/>
              <a:ext cx="363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4" name="AutoShape 112"/>
            <p:cNvSpPr>
              <a:spLocks noChangeArrowheads="1"/>
            </p:cNvSpPr>
            <p:nvPr/>
          </p:nvSpPr>
          <p:spPr bwMode="auto">
            <a:xfrm>
              <a:off x="2517" y="2976"/>
              <a:ext cx="408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8 w 21600"/>
                <a:gd name="T13" fmla="*/ 5341 h 21600"/>
                <a:gd name="T14" fmla="*/ 18900 w 21600"/>
                <a:gd name="T15" fmla="*/ 161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5" name="AutoShape 113"/>
            <p:cNvSpPr>
              <a:spLocks noChangeArrowheads="1"/>
            </p:cNvSpPr>
            <p:nvPr/>
          </p:nvSpPr>
          <p:spPr bwMode="auto">
            <a:xfrm>
              <a:off x="2517" y="1480"/>
              <a:ext cx="408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8 w 21600"/>
                <a:gd name="T13" fmla="*/ 5341 h 21600"/>
                <a:gd name="T14" fmla="*/ 18900 w 21600"/>
                <a:gd name="T15" fmla="*/ 161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6" name="AutoShape 114"/>
            <p:cNvSpPr>
              <a:spLocks noChangeArrowheads="1"/>
            </p:cNvSpPr>
            <p:nvPr/>
          </p:nvSpPr>
          <p:spPr bwMode="auto">
            <a:xfrm>
              <a:off x="2517" y="1616"/>
              <a:ext cx="408" cy="1406"/>
            </a:xfrm>
            <a:prstGeom prst="upDownArrowCallout">
              <a:avLst>
                <a:gd name="adj1" fmla="val 25000"/>
                <a:gd name="adj2" fmla="val 25000"/>
                <a:gd name="adj3" fmla="val 43076"/>
                <a:gd name="adj4" fmla="val 1607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2000" dirty="0" smtClean="0"/>
                <a:t>Compare</a:t>
              </a:r>
              <a:endParaRPr lang="ja-JP" altLang="en-US" sz="2000" dirty="0"/>
            </a:p>
          </p:txBody>
        </p:sp>
      </p:grpSp>
      <p:grpSp>
        <p:nvGrpSpPr>
          <p:cNvPr id="117" name="Group 115"/>
          <p:cNvGrpSpPr>
            <a:grpSpLocks/>
          </p:cNvGrpSpPr>
          <p:nvPr/>
        </p:nvGrpSpPr>
        <p:grpSpPr bwMode="auto">
          <a:xfrm>
            <a:off x="4870449" y="2349500"/>
            <a:ext cx="1566863" cy="3311525"/>
            <a:chOff x="3068" y="1480"/>
            <a:chExt cx="987" cy="2086"/>
          </a:xfrm>
        </p:grpSpPr>
        <p:sp>
          <p:nvSpPr>
            <p:cNvPr id="118" name="Oval 116"/>
            <p:cNvSpPr>
              <a:spLocks noChangeArrowheads="1"/>
            </p:cNvSpPr>
            <p:nvPr/>
          </p:nvSpPr>
          <p:spPr bwMode="auto">
            <a:xfrm>
              <a:off x="3152" y="2976"/>
              <a:ext cx="317" cy="59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auto">
            <a:xfrm>
              <a:off x="3152" y="1480"/>
              <a:ext cx="317" cy="59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auto">
            <a:xfrm>
              <a:off x="3606" y="1480"/>
              <a:ext cx="408" cy="590"/>
            </a:xfrm>
            <a:prstGeom prst="ellips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auto">
            <a:xfrm>
              <a:off x="3606" y="2976"/>
              <a:ext cx="317" cy="590"/>
            </a:xfrm>
            <a:prstGeom prst="ellips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cxnSp>
          <p:nvCxnSpPr>
            <p:cNvPr id="122" name="AutoShape 120"/>
            <p:cNvCxnSpPr>
              <a:cxnSpLocks noChangeShapeType="1"/>
              <a:stCxn id="118" idx="0"/>
              <a:endCxn id="119" idx="4"/>
            </p:cNvCxnSpPr>
            <p:nvPr/>
          </p:nvCxnSpPr>
          <p:spPr bwMode="auto">
            <a:xfrm flipV="1">
              <a:off x="3311" y="2078"/>
              <a:ext cx="0" cy="89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23" name="AutoShape 121"/>
            <p:cNvCxnSpPr>
              <a:cxnSpLocks noChangeShapeType="1"/>
              <a:stCxn id="121" idx="0"/>
              <a:endCxn id="120" idx="4"/>
            </p:cNvCxnSpPr>
            <p:nvPr/>
          </p:nvCxnSpPr>
          <p:spPr bwMode="auto">
            <a:xfrm flipV="1">
              <a:off x="3765" y="2078"/>
              <a:ext cx="45" cy="89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124" name="Oval 122"/>
            <p:cNvSpPr>
              <a:spLocks noChangeArrowheads="1"/>
            </p:cNvSpPr>
            <p:nvPr/>
          </p:nvSpPr>
          <p:spPr bwMode="auto">
            <a:xfrm>
              <a:off x="3068" y="2224"/>
              <a:ext cx="987" cy="40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b="1" dirty="0" smtClean="0"/>
                <a:t>Differences</a:t>
              </a:r>
            </a:p>
            <a:p>
              <a:pPr algn="ctr"/>
              <a:r>
                <a:rPr lang="en-US" altLang="ja-JP" b="1" dirty="0" smtClean="0"/>
                <a:t>on AST</a:t>
              </a:r>
              <a:endParaRPr lang="ja-JP" altLang="en-US" sz="1800" b="1" dirty="0"/>
            </a:p>
          </p:txBody>
        </p:sp>
      </p:grpSp>
      <p:grpSp>
        <p:nvGrpSpPr>
          <p:cNvPr id="125" name="Group 123"/>
          <p:cNvGrpSpPr>
            <a:grpSpLocks/>
          </p:cNvGrpSpPr>
          <p:nvPr/>
        </p:nvGrpSpPr>
        <p:grpSpPr bwMode="auto">
          <a:xfrm>
            <a:off x="6371713" y="1773238"/>
            <a:ext cx="2495550" cy="3816350"/>
            <a:chOff x="3874" y="1117"/>
            <a:chExt cx="1572" cy="2404"/>
          </a:xfrm>
        </p:grpSpPr>
        <p:sp>
          <p:nvSpPr>
            <p:cNvPr id="126" name="AutoShape 124"/>
            <p:cNvSpPr>
              <a:spLocks noChangeArrowheads="1"/>
            </p:cNvSpPr>
            <p:nvPr/>
          </p:nvSpPr>
          <p:spPr bwMode="auto">
            <a:xfrm flipV="1">
              <a:off x="4558" y="1117"/>
              <a:ext cx="590" cy="771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127" name="AutoShape 125"/>
            <p:cNvSpPr>
              <a:spLocks noChangeArrowheads="1"/>
            </p:cNvSpPr>
            <p:nvPr/>
          </p:nvSpPr>
          <p:spPr bwMode="auto">
            <a:xfrm flipV="1">
              <a:off x="4559" y="2747"/>
              <a:ext cx="589" cy="774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4603" y="1299"/>
              <a:ext cx="499" cy="181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Freeform 127"/>
            <p:cNvSpPr>
              <a:spLocks/>
            </p:cNvSpPr>
            <p:nvPr/>
          </p:nvSpPr>
          <p:spPr bwMode="auto">
            <a:xfrm>
              <a:off x="4604" y="3291"/>
              <a:ext cx="499" cy="181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auto">
            <a:xfrm>
              <a:off x="4649" y="1253"/>
              <a:ext cx="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auto">
            <a:xfrm>
              <a:off x="4649" y="1344"/>
              <a:ext cx="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auto">
            <a:xfrm>
              <a:off x="4649" y="1434"/>
              <a:ext cx="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auto">
            <a:xfrm>
              <a:off x="4649" y="1525"/>
              <a:ext cx="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auto">
            <a:xfrm>
              <a:off x="4649" y="1616"/>
              <a:ext cx="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>
              <a:off x="4603" y="1661"/>
              <a:ext cx="499" cy="181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auto">
            <a:xfrm>
              <a:off x="4649" y="1706"/>
              <a:ext cx="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auto">
            <a:xfrm>
              <a:off x="4649" y="1797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4604" y="2928"/>
              <a:ext cx="499" cy="181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auto">
            <a:xfrm>
              <a:off x="4650" y="2883"/>
              <a:ext cx="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auto">
            <a:xfrm>
              <a:off x="4650" y="2974"/>
              <a:ext cx="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auto">
            <a:xfrm>
              <a:off x="4650" y="3064"/>
              <a:ext cx="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auto">
            <a:xfrm>
              <a:off x="4650" y="3155"/>
              <a:ext cx="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auto">
            <a:xfrm>
              <a:off x="4650" y="3246"/>
              <a:ext cx="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auto">
            <a:xfrm>
              <a:off x="4650" y="3336"/>
              <a:ext cx="3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auto">
            <a:xfrm>
              <a:off x="4650" y="3427"/>
              <a:ext cx="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6" name="AutoShape 144"/>
            <p:cNvSpPr>
              <a:spLocks noChangeArrowheads="1"/>
            </p:cNvSpPr>
            <p:nvPr/>
          </p:nvSpPr>
          <p:spPr bwMode="auto">
            <a:xfrm>
              <a:off x="3908" y="1344"/>
              <a:ext cx="515" cy="408"/>
            </a:xfrm>
            <a:prstGeom prst="rightArrow">
              <a:avLst>
                <a:gd name="adj1" fmla="val 46074"/>
                <a:gd name="adj2" fmla="val 43625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dirty="0" smtClean="0"/>
                <a:t>Detect</a:t>
              </a:r>
              <a:endParaRPr lang="ja-JP" altLang="en-US" sz="1800" dirty="0"/>
            </a:p>
          </p:txBody>
        </p:sp>
        <p:cxnSp>
          <p:nvCxnSpPr>
            <p:cNvPr id="147" name="AutoShape 145"/>
            <p:cNvCxnSpPr>
              <a:cxnSpLocks noChangeShapeType="1"/>
              <a:stCxn id="128" idx="5"/>
              <a:endCxn id="138" idx="6"/>
            </p:cNvCxnSpPr>
            <p:nvPr/>
          </p:nvCxnSpPr>
          <p:spPr bwMode="auto">
            <a:xfrm rot="10800000" flipH="1" flipV="1">
              <a:off x="4603" y="1480"/>
              <a:ext cx="1" cy="1448"/>
            </a:xfrm>
            <a:prstGeom prst="curvedConnector3">
              <a:avLst>
                <a:gd name="adj1" fmla="val -20300009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cxnSp>
          <p:nvCxnSpPr>
            <p:cNvPr id="148" name="AutoShape 146"/>
            <p:cNvCxnSpPr>
              <a:cxnSpLocks noChangeShapeType="1"/>
              <a:stCxn id="135" idx="3"/>
              <a:endCxn id="129" idx="1"/>
            </p:cNvCxnSpPr>
            <p:nvPr/>
          </p:nvCxnSpPr>
          <p:spPr bwMode="auto">
            <a:xfrm>
              <a:off x="5102" y="1752"/>
              <a:ext cx="1" cy="1539"/>
            </a:xfrm>
            <a:prstGeom prst="curvedConnector3">
              <a:avLst>
                <a:gd name="adj1" fmla="val 23200009"/>
              </a:avLst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</p:cxnSp>
        <p:sp>
          <p:nvSpPr>
            <p:cNvPr id="149" name="AutoShape 147"/>
            <p:cNvSpPr>
              <a:spLocks noChangeArrowheads="1"/>
            </p:cNvSpPr>
            <p:nvPr/>
          </p:nvSpPr>
          <p:spPr bwMode="auto">
            <a:xfrm>
              <a:off x="3874" y="2886"/>
              <a:ext cx="549" cy="408"/>
            </a:xfrm>
            <a:prstGeom prst="rightArrow">
              <a:avLst>
                <a:gd name="adj1" fmla="val 46074"/>
                <a:gd name="adj2" fmla="val 43625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dirty="0" smtClean="0"/>
                <a:t>Detect</a:t>
              </a:r>
              <a:endParaRPr lang="ja-JP" altLang="en-US" sz="1800" dirty="0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auto">
            <a:xfrm>
              <a:off x="4266" y="2115"/>
              <a:ext cx="1180" cy="4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b="1" dirty="0" smtClean="0"/>
                <a:t>Differences on</a:t>
              </a:r>
            </a:p>
            <a:p>
              <a:pPr algn="ctr"/>
              <a:r>
                <a:rPr lang="en-US" altLang="ja-JP" b="1" dirty="0" smtClean="0"/>
                <a:t>source code</a:t>
              </a:r>
              <a:endParaRPr lang="ja-JP" altLang="en-US" sz="1800" b="1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1282701" y="1628775"/>
            <a:ext cx="2641600" cy="3887788"/>
            <a:chOff x="1282701" y="1628775"/>
            <a:chExt cx="2641600" cy="3887788"/>
          </a:xfrm>
        </p:grpSpPr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1282701" y="1628775"/>
              <a:ext cx="2641600" cy="3887788"/>
              <a:chOff x="808" y="1026"/>
              <a:chExt cx="1664" cy="2449"/>
            </a:xfrm>
          </p:grpSpPr>
          <p:sp>
            <p:nvSpPr>
              <p:cNvPr id="23" name="AutoShape 21"/>
              <p:cNvSpPr>
                <a:spLocks noChangeArrowheads="1"/>
              </p:cNvSpPr>
              <p:nvPr/>
            </p:nvSpPr>
            <p:spPr bwMode="auto">
              <a:xfrm>
                <a:off x="1747" y="1298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24" name="Oval 22"/>
              <p:cNvSpPr>
                <a:spLocks noChangeArrowheads="1"/>
              </p:cNvSpPr>
              <p:nvPr/>
            </p:nvSpPr>
            <p:spPr bwMode="auto">
              <a:xfrm>
                <a:off x="1520" y="1570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25" name="AutoShape 23"/>
              <p:cNvSpPr>
                <a:spLocks noChangeArrowheads="1"/>
              </p:cNvSpPr>
              <p:nvPr/>
            </p:nvSpPr>
            <p:spPr bwMode="auto">
              <a:xfrm>
                <a:off x="1883" y="1026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ja-JP" altLang="ja-JP" sz="1600"/>
              </a:p>
            </p:txBody>
          </p:sp>
          <p:sp>
            <p:nvSpPr>
              <p:cNvPr id="26" name="Oval 24"/>
              <p:cNvSpPr>
                <a:spLocks noChangeArrowheads="1"/>
              </p:cNvSpPr>
              <p:nvPr/>
            </p:nvSpPr>
            <p:spPr bwMode="auto">
              <a:xfrm>
                <a:off x="1747" y="1842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a</a:t>
                </a:r>
              </a:p>
            </p:txBody>
          </p:sp>
          <p:sp>
            <p:nvSpPr>
              <p:cNvPr id="27" name="AutoShape 25"/>
              <p:cNvSpPr>
                <a:spLocks noChangeArrowheads="1"/>
              </p:cNvSpPr>
              <p:nvPr/>
            </p:nvSpPr>
            <p:spPr bwMode="auto">
              <a:xfrm>
                <a:off x="2064" y="1298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28" name="AutoShape 26"/>
              <p:cNvSpPr>
                <a:spLocks noChangeArrowheads="1"/>
              </p:cNvSpPr>
              <p:nvPr/>
            </p:nvSpPr>
            <p:spPr bwMode="auto">
              <a:xfrm>
                <a:off x="1973" y="1570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ja-JP" altLang="ja-JP" sz="1600"/>
              </a:p>
            </p:txBody>
          </p:sp>
          <p:sp>
            <p:nvSpPr>
              <p:cNvPr id="29" name="Oval 27"/>
              <p:cNvSpPr>
                <a:spLocks noChangeArrowheads="1"/>
              </p:cNvSpPr>
              <p:nvPr/>
            </p:nvSpPr>
            <p:spPr bwMode="auto">
              <a:xfrm>
                <a:off x="1973" y="1842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ja-JP" altLang="ja-JP" sz="1600"/>
              </a:p>
            </p:txBody>
          </p:sp>
          <p:sp>
            <p:nvSpPr>
              <p:cNvPr id="30" name="AutoShape 28"/>
              <p:cNvSpPr>
                <a:spLocks noChangeArrowheads="1"/>
              </p:cNvSpPr>
              <p:nvPr/>
            </p:nvSpPr>
            <p:spPr bwMode="auto">
              <a:xfrm>
                <a:off x="2200" y="1570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C</a:t>
                </a:r>
              </a:p>
            </p:txBody>
          </p:sp>
          <p:sp>
            <p:nvSpPr>
              <p:cNvPr id="31" name="Oval 29"/>
              <p:cNvSpPr>
                <a:spLocks noChangeArrowheads="1"/>
              </p:cNvSpPr>
              <p:nvPr/>
            </p:nvSpPr>
            <p:spPr bwMode="auto">
              <a:xfrm>
                <a:off x="2155" y="1842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d</a:t>
                </a:r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auto">
              <a:xfrm>
                <a:off x="2336" y="1842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e</a:t>
                </a:r>
              </a:p>
            </p:txBody>
          </p:sp>
          <p:cxnSp>
            <p:nvCxnSpPr>
              <p:cNvPr id="33" name="AutoShape 31"/>
              <p:cNvCxnSpPr>
                <a:cxnSpLocks noChangeShapeType="1"/>
                <a:stCxn id="44" idx="2"/>
                <a:endCxn id="24" idx="0"/>
              </p:cNvCxnSpPr>
              <p:nvPr/>
            </p:nvCxnSpPr>
            <p:spPr bwMode="auto">
              <a:xfrm>
                <a:off x="1588" y="1434"/>
                <a:ext cx="0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4" name="AutoShape 32"/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flipH="1">
                <a:off x="1815" y="1162"/>
                <a:ext cx="136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" name="AutoShape 33"/>
              <p:cNvCxnSpPr>
                <a:cxnSpLocks noChangeShapeType="1"/>
                <a:stCxn id="25" idx="2"/>
                <a:endCxn id="27" idx="0"/>
              </p:cNvCxnSpPr>
              <p:nvPr/>
            </p:nvCxnSpPr>
            <p:spPr bwMode="auto">
              <a:xfrm>
                <a:off x="1951" y="1162"/>
                <a:ext cx="181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6" name="AutoShape 34"/>
              <p:cNvCxnSpPr>
                <a:cxnSpLocks noChangeShapeType="1"/>
                <a:stCxn id="42" idx="2"/>
                <a:endCxn id="26" idx="0"/>
              </p:cNvCxnSpPr>
              <p:nvPr/>
            </p:nvCxnSpPr>
            <p:spPr bwMode="auto">
              <a:xfrm>
                <a:off x="1815" y="1706"/>
                <a:ext cx="0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7" name="AutoShape 35"/>
              <p:cNvCxnSpPr>
                <a:cxnSpLocks noChangeShapeType="1"/>
                <a:stCxn id="27" idx="2"/>
                <a:endCxn id="28" idx="0"/>
              </p:cNvCxnSpPr>
              <p:nvPr/>
            </p:nvCxnSpPr>
            <p:spPr bwMode="auto">
              <a:xfrm flipH="1">
                <a:off x="2041" y="1434"/>
                <a:ext cx="91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8" name="AutoShape 36"/>
              <p:cNvCxnSpPr>
                <a:cxnSpLocks noChangeShapeType="1"/>
                <a:stCxn id="27" idx="2"/>
                <a:endCxn id="30" idx="0"/>
              </p:cNvCxnSpPr>
              <p:nvPr/>
            </p:nvCxnSpPr>
            <p:spPr bwMode="auto">
              <a:xfrm>
                <a:off x="2132" y="1434"/>
                <a:ext cx="136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9" name="AutoShape 37"/>
              <p:cNvCxnSpPr>
                <a:cxnSpLocks noChangeShapeType="1"/>
                <a:stCxn id="28" idx="2"/>
                <a:endCxn id="29" idx="0"/>
              </p:cNvCxnSpPr>
              <p:nvPr/>
            </p:nvCxnSpPr>
            <p:spPr bwMode="auto">
              <a:xfrm>
                <a:off x="2041" y="1706"/>
                <a:ext cx="0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0" name="AutoShape 38"/>
              <p:cNvCxnSpPr>
                <a:cxnSpLocks noChangeShapeType="1"/>
                <a:stCxn id="30" idx="2"/>
                <a:endCxn id="31" idx="0"/>
              </p:cNvCxnSpPr>
              <p:nvPr/>
            </p:nvCxnSpPr>
            <p:spPr bwMode="auto">
              <a:xfrm flipH="1">
                <a:off x="2223" y="1706"/>
                <a:ext cx="45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1" name="AutoShape 39"/>
              <p:cNvCxnSpPr>
                <a:cxnSpLocks noChangeShapeType="1"/>
                <a:stCxn id="30" idx="2"/>
                <a:endCxn id="32" idx="0"/>
              </p:cNvCxnSpPr>
              <p:nvPr/>
            </p:nvCxnSpPr>
            <p:spPr bwMode="auto">
              <a:xfrm>
                <a:off x="2268" y="1706"/>
                <a:ext cx="136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2" name="AutoShape 40"/>
              <p:cNvSpPr>
                <a:spLocks noChangeArrowheads="1"/>
              </p:cNvSpPr>
              <p:nvPr/>
            </p:nvSpPr>
            <p:spPr bwMode="auto">
              <a:xfrm>
                <a:off x="1747" y="1570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A</a:t>
                </a:r>
              </a:p>
            </p:txBody>
          </p:sp>
          <p:cxnSp>
            <p:nvCxnSpPr>
              <p:cNvPr id="43" name="AutoShape 41"/>
              <p:cNvCxnSpPr>
                <a:cxnSpLocks noChangeShapeType="1"/>
                <a:stCxn id="42" idx="0"/>
                <a:endCxn id="23" idx="2"/>
              </p:cNvCxnSpPr>
              <p:nvPr/>
            </p:nvCxnSpPr>
            <p:spPr bwMode="auto">
              <a:xfrm flipV="1">
                <a:off x="1815" y="1434"/>
                <a:ext cx="0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" name="AutoShape 42"/>
              <p:cNvSpPr>
                <a:spLocks noChangeArrowheads="1"/>
              </p:cNvSpPr>
              <p:nvPr/>
            </p:nvSpPr>
            <p:spPr bwMode="auto">
              <a:xfrm>
                <a:off x="1520" y="1298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cxnSp>
            <p:nvCxnSpPr>
              <p:cNvPr id="45" name="AutoShape 43"/>
              <p:cNvCxnSpPr>
                <a:cxnSpLocks noChangeShapeType="1"/>
                <a:stCxn id="44" idx="0"/>
                <a:endCxn id="25" idx="2"/>
              </p:cNvCxnSpPr>
              <p:nvPr/>
            </p:nvCxnSpPr>
            <p:spPr bwMode="auto">
              <a:xfrm flipV="1">
                <a:off x="1588" y="1162"/>
                <a:ext cx="363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6" name="AutoShape 44"/>
              <p:cNvSpPr>
                <a:spLocks noChangeArrowheads="1"/>
              </p:cNvSpPr>
              <p:nvPr/>
            </p:nvSpPr>
            <p:spPr bwMode="auto">
              <a:xfrm>
                <a:off x="1746" y="2795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47" name="Oval 45"/>
              <p:cNvSpPr>
                <a:spLocks noChangeArrowheads="1"/>
              </p:cNvSpPr>
              <p:nvPr/>
            </p:nvSpPr>
            <p:spPr bwMode="auto">
              <a:xfrm>
                <a:off x="1519" y="3067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48" name="AutoShape 46"/>
              <p:cNvSpPr>
                <a:spLocks noChangeArrowheads="1"/>
              </p:cNvSpPr>
              <p:nvPr/>
            </p:nvSpPr>
            <p:spPr bwMode="auto">
              <a:xfrm>
                <a:off x="1882" y="2523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ja-JP" altLang="ja-JP" sz="1600"/>
              </a:p>
            </p:txBody>
          </p:sp>
          <p:sp>
            <p:nvSpPr>
              <p:cNvPr id="49" name="Oval 47"/>
              <p:cNvSpPr>
                <a:spLocks noChangeArrowheads="1"/>
              </p:cNvSpPr>
              <p:nvPr/>
            </p:nvSpPr>
            <p:spPr bwMode="auto">
              <a:xfrm>
                <a:off x="1746" y="3339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b</a:t>
                </a:r>
              </a:p>
            </p:txBody>
          </p:sp>
          <p:sp>
            <p:nvSpPr>
              <p:cNvPr id="50" name="AutoShape 48"/>
              <p:cNvSpPr>
                <a:spLocks noChangeArrowheads="1"/>
              </p:cNvSpPr>
              <p:nvPr/>
            </p:nvSpPr>
            <p:spPr bwMode="auto">
              <a:xfrm>
                <a:off x="2064" y="2795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51" name="AutoShape 49"/>
              <p:cNvSpPr>
                <a:spLocks noChangeArrowheads="1"/>
              </p:cNvSpPr>
              <p:nvPr/>
            </p:nvSpPr>
            <p:spPr bwMode="auto">
              <a:xfrm>
                <a:off x="1973" y="3067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ja-JP" altLang="ja-JP" sz="1600"/>
              </a:p>
            </p:txBody>
          </p:sp>
          <p:sp>
            <p:nvSpPr>
              <p:cNvPr id="52" name="Oval 50"/>
              <p:cNvSpPr>
                <a:spLocks noChangeArrowheads="1"/>
              </p:cNvSpPr>
              <p:nvPr/>
            </p:nvSpPr>
            <p:spPr bwMode="auto">
              <a:xfrm>
                <a:off x="1973" y="3339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ja-JP" altLang="ja-JP" sz="1600"/>
              </a:p>
            </p:txBody>
          </p:sp>
          <p:sp>
            <p:nvSpPr>
              <p:cNvPr id="53" name="AutoShape 51"/>
              <p:cNvSpPr>
                <a:spLocks noChangeArrowheads="1"/>
              </p:cNvSpPr>
              <p:nvPr/>
            </p:nvSpPr>
            <p:spPr bwMode="auto">
              <a:xfrm>
                <a:off x="2200" y="3067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C</a:t>
                </a:r>
              </a:p>
            </p:txBody>
          </p:sp>
          <p:sp>
            <p:nvSpPr>
              <p:cNvPr id="54" name="Oval 52"/>
              <p:cNvSpPr>
                <a:spLocks noChangeArrowheads="1"/>
              </p:cNvSpPr>
              <p:nvPr/>
            </p:nvSpPr>
            <p:spPr bwMode="auto">
              <a:xfrm>
                <a:off x="2200" y="3339"/>
                <a:ext cx="136" cy="13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e</a:t>
                </a:r>
              </a:p>
            </p:txBody>
          </p:sp>
          <p:cxnSp>
            <p:nvCxnSpPr>
              <p:cNvPr id="55" name="AutoShape 53"/>
              <p:cNvCxnSpPr>
                <a:cxnSpLocks noChangeShapeType="1"/>
                <a:stCxn id="63" idx="2"/>
                <a:endCxn id="47" idx="0"/>
              </p:cNvCxnSpPr>
              <p:nvPr/>
            </p:nvCxnSpPr>
            <p:spPr bwMode="auto">
              <a:xfrm>
                <a:off x="1587" y="2931"/>
                <a:ext cx="0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6" name="AutoShape 54"/>
              <p:cNvCxnSpPr>
                <a:cxnSpLocks noChangeShapeType="1"/>
                <a:stCxn id="48" idx="2"/>
                <a:endCxn id="46" idx="0"/>
              </p:cNvCxnSpPr>
              <p:nvPr/>
            </p:nvCxnSpPr>
            <p:spPr bwMode="auto">
              <a:xfrm flipH="1">
                <a:off x="1814" y="2659"/>
                <a:ext cx="136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7" name="AutoShape 55"/>
              <p:cNvCxnSpPr>
                <a:cxnSpLocks noChangeShapeType="1"/>
                <a:stCxn id="48" idx="2"/>
                <a:endCxn id="50" idx="0"/>
              </p:cNvCxnSpPr>
              <p:nvPr/>
            </p:nvCxnSpPr>
            <p:spPr bwMode="auto">
              <a:xfrm>
                <a:off x="1950" y="2659"/>
                <a:ext cx="182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8" name="AutoShape 56"/>
              <p:cNvCxnSpPr>
                <a:cxnSpLocks noChangeShapeType="1"/>
                <a:stCxn id="50" idx="2"/>
                <a:endCxn id="51" idx="0"/>
              </p:cNvCxnSpPr>
              <p:nvPr/>
            </p:nvCxnSpPr>
            <p:spPr bwMode="auto">
              <a:xfrm flipH="1">
                <a:off x="2041" y="2931"/>
                <a:ext cx="91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9" name="AutoShape 57"/>
              <p:cNvCxnSpPr>
                <a:cxnSpLocks noChangeShapeType="1"/>
                <a:stCxn id="50" idx="2"/>
                <a:endCxn id="53" idx="0"/>
              </p:cNvCxnSpPr>
              <p:nvPr/>
            </p:nvCxnSpPr>
            <p:spPr bwMode="auto">
              <a:xfrm>
                <a:off x="2132" y="2931"/>
                <a:ext cx="136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0" name="AutoShape 58"/>
              <p:cNvCxnSpPr>
                <a:cxnSpLocks noChangeShapeType="1"/>
                <a:stCxn id="51" idx="2"/>
                <a:endCxn id="52" idx="0"/>
              </p:cNvCxnSpPr>
              <p:nvPr/>
            </p:nvCxnSpPr>
            <p:spPr bwMode="auto">
              <a:xfrm>
                <a:off x="2041" y="3203"/>
                <a:ext cx="0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" name="AutoShape 59"/>
              <p:cNvCxnSpPr>
                <a:cxnSpLocks noChangeShapeType="1"/>
                <a:stCxn id="53" idx="2"/>
                <a:endCxn id="54" idx="0"/>
              </p:cNvCxnSpPr>
              <p:nvPr/>
            </p:nvCxnSpPr>
            <p:spPr bwMode="auto">
              <a:xfrm>
                <a:off x="2268" y="3203"/>
                <a:ext cx="0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2" name="AutoShape 60"/>
              <p:cNvCxnSpPr>
                <a:cxnSpLocks noChangeShapeType="1"/>
                <a:stCxn id="49" idx="0"/>
                <a:endCxn id="65" idx="2"/>
              </p:cNvCxnSpPr>
              <p:nvPr/>
            </p:nvCxnSpPr>
            <p:spPr bwMode="auto">
              <a:xfrm flipV="1">
                <a:off x="1814" y="3203"/>
                <a:ext cx="0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3" name="AutoShape 61"/>
              <p:cNvSpPr>
                <a:spLocks noChangeArrowheads="1"/>
              </p:cNvSpPr>
              <p:nvPr/>
            </p:nvSpPr>
            <p:spPr bwMode="auto">
              <a:xfrm>
                <a:off x="1519" y="2795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cxnSp>
            <p:nvCxnSpPr>
              <p:cNvPr id="64" name="AutoShape 62"/>
              <p:cNvCxnSpPr>
                <a:cxnSpLocks noChangeShapeType="1"/>
                <a:stCxn id="63" idx="0"/>
                <a:endCxn id="48" idx="2"/>
              </p:cNvCxnSpPr>
              <p:nvPr/>
            </p:nvCxnSpPr>
            <p:spPr bwMode="auto">
              <a:xfrm flipV="1">
                <a:off x="1587" y="2659"/>
                <a:ext cx="363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5" name="AutoShape 63"/>
              <p:cNvSpPr>
                <a:spLocks noChangeArrowheads="1"/>
              </p:cNvSpPr>
              <p:nvPr/>
            </p:nvSpPr>
            <p:spPr bwMode="auto">
              <a:xfrm>
                <a:off x="1746" y="3067"/>
                <a:ext cx="136" cy="136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B</a:t>
                </a:r>
              </a:p>
            </p:txBody>
          </p:sp>
          <p:cxnSp>
            <p:nvCxnSpPr>
              <p:cNvPr id="66" name="AutoShape 64"/>
              <p:cNvCxnSpPr>
                <a:cxnSpLocks noChangeShapeType="1"/>
                <a:stCxn id="65" idx="0"/>
                <a:endCxn id="46" idx="2"/>
              </p:cNvCxnSpPr>
              <p:nvPr/>
            </p:nvCxnSpPr>
            <p:spPr bwMode="auto">
              <a:xfrm flipV="1">
                <a:off x="1814" y="2931"/>
                <a:ext cx="0" cy="1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7" name="AutoShape 65"/>
              <p:cNvSpPr>
                <a:spLocks noChangeArrowheads="1"/>
              </p:cNvSpPr>
              <p:nvPr/>
            </p:nvSpPr>
            <p:spPr bwMode="auto">
              <a:xfrm>
                <a:off x="808" y="1389"/>
                <a:ext cx="686" cy="408"/>
              </a:xfrm>
              <a:prstGeom prst="rightArrow">
                <a:avLst>
                  <a:gd name="adj1" fmla="val 50981"/>
                  <a:gd name="adj2" fmla="val 45344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dirty="0" smtClean="0"/>
                  <a:t> generate</a:t>
                </a:r>
                <a:endParaRPr lang="ja-JP" altLang="en-US" sz="1800" dirty="0"/>
              </a:p>
            </p:txBody>
          </p:sp>
        </p:grpSp>
        <p:sp>
          <p:nvSpPr>
            <p:cNvPr id="151" name="AutoShape 65"/>
            <p:cNvSpPr>
              <a:spLocks noChangeArrowheads="1"/>
            </p:cNvSpPr>
            <p:nvPr/>
          </p:nvSpPr>
          <p:spPr bwMode="auto">
            <a:xfrm>
              <a:off x="1282701" y="4540251"/>
              <a:ext cx="1089025" cy="647700"/>
            </a:xfrm>
            <a:prstGeom prst="rightArrow">
              <a:avLst>
                <a:gd name="adj1" fmla="val 50981"/>
                <a:gd name="adj2" fmla="val 45344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dirty="0" smtClean="0"/>
                <a:t> generate</a:t>
              </a:r>
              <a:endParaRPr lang="ja-JP" alt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139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1" lang="en-US" altLang="ja-JP" dirty="0" smtClean="0"/>
              <a:t>Step1: Generating Candidates</a:t>
            </a:r>
            <a:br>
              <a:rPr kumimoji="1" lang="en-US" altLang="ja-JP" dirty="0" smtClean="0"/>
            </a:br>
            <a:r>
              <a:rPr kumimoji="1" lang="en-US" altLang="ja-JP" dirty="0" smtClean="0"/>
              <a:t>of Form Template Method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17</a:t>
            </a:fld>
            <a:endParaRPr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549954" y="3282092"/>
            <a:ext cx="936625" cy="1223963"/>
            <a:chOff x="7457563" y="1773238"/>
            <a:chExt cx="936625" cy="1223963"/>
          </a:xfrm>
        </p:grpSpPr>
        <p:sp>
          <p:nvSpPr>
            <p:cNvPr id="6" name="AutoShape 124"/>
            <p:cNvSpPr>
              <a:spLocks noChangeArrowheads="1"/>
            </p:cNvSpPr>
            <p:nvPr/>
          </p:nvSpPr>
          <p:spPr bwMode="auto">
            <a:xfrm flipV="1">
              <a:off x="7457563" y="1773238"/>
              <a:ext cx="936625" cy="1223963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8" name="Freeform 126"/>
            <p:cNvSpPr>
              <a:spLocks/>
            </p:cNvSpPr>
            <p:nvPr/>
          </p:nvSpPr>
          <p:spPr bwMode="auto">
            <a:xfrm>
              <a:off x="7529001" y="2062163"/>
              <a:ext cx="792163" cy="287338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128"/>
            <p:cNvSpPr>
              <a:spLocks noChangeShapeType="1"/>
            </p:cNvSpPr>
            <p:nvPr/>
          </p:nvSpPr>
          <p:spPr bwMode="auto">
            <a:xfrm>
              <a:off x="7602026" y="198913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" name="Line 129"/>
            <p:cNvSpPr>
              <a:spLocks noChangeShapeType="1"/>
            </p:cNvSpPr>
            <p:nvPr/>
          </p:nvSpPr>
          <p:spPr bwMode="auto">
            <a:xfrm>
              <a:off x="7602026" y="21336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" name="Line 130"/>
            <p:cNvSpPr>
              <a:spLocks noChangeShapeType="1"/>
            </p:cNvSpPr>
            <p:nvPr/>
          </p:nvSpPr>
          <p:spPr bwMode="auto">
            <a:xfrm>
              <a:off x="7602026" y="2276476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>
              <a:off x="7602026" y="2420938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" name="Line 132"/>
            <p:cNvSpPr>
              <a:spLocks noChangeShapeType="1"/>
            </p:cNvSpPr>
            <p:nvPr/>
          </p:nvSpPr>
          <p:spPr bwMode="auto">
            <a:xfrm>
              <a:off x="7602026" y="25654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5" name="Rectangle 133"/>
            <p:cNvSpPr>
              <a:spLocks noChangeArrowheads="1"/>
            </p:cNvSpPr>
            <p:nvPr/>
          </p:nvSpPr>
          <p:spPr bwMode="auto">
            <a:xfrm>
              <a:off x="7529001" y="2636838"/>
              <a:ext cx="792163" cy="287338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6" name="Line 134"/>
            <p:cNvSpPr>
              <a:spLocks noChangeShapeType="1"/>
            </p:cNvSpPr>
            <p:nvPr/>
          </p:nvSpPr>
          <p:spPr bwMode="auto">
            <a:xfrm>
              <a:off x="7602026" y="270827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7" name="Line 135"/>
            <p:cNvSpPr>
              <a:spLocks noChangeShapeType="1"/>
            </p:cNvSpPr>
            <p:nvPr/>
          </p:nvSpPr>
          <p:spPr bwMode="auto">
            <a:xfrm>
              <a:off x="7602026" y="2852738"/>
              <a:ext cx="57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1615844" y="3282092"/>
            <a:ext cx="935038" cy="1228725"/>
            <a:chOff x="7459151" y="4360863"/>
            <a:chExt cx="935038" cy="1228725"/>
          </a:xfrm>
        </p:grpSpPr>
        <p:sp>
          <p:nvSpPr>
            <p:cNvPr id="32" name="AutoShape 125"/>
            <p:cNvSpPr>
              <a:spLocks noChangeArrowheads="1"/>
            </p:cNvSpPr>
            <p:nvPr/>
          </p:nvSpPr>
          <p:spPr bwMode="auto">
            <a:xfrm flipV="1">
              <a:off x="7459151" y="4360863"/>
              <a:ext cx="935038" cy="1228725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37" name="Freeform 127"/>
            <p:cNvSpPr>
              <a:spLocks/>
            </p:cNvSpPr>
            <p:nvPr/>
          </p:nvSpPr>
          <p:spPr bwMode="auto">
            <a:xfrm>
              <a:off x="7530588" y="5224463"/>
              <a:ext cx="792163" cy="287338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136"/>
            <p:cNvSpPr>
              <a:spLocks/>
            </p:cNvSpPr>
            <p:nvPr/>
          </p:nvSpPr>
          <p:spPr bwMode="auto">
            <a:xfrm>
              <a:off x="7530588" y="4648201"/>
              <a:ext cx="792163" cy="287338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137"/>
            <p:cNvSpPr>
              <a:spLocks noChangeShapeType="1"/>
            </p:cNvSpPr>
            <p:nvPr/>
          </p:nvSpPr>
          <p:spPr bwMode="auto">
            <a:xfrm>
              <a:off x="7603613" y="4576763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48" name="Line 138"/>
            <p:cNvSpPr>
              <a:spLocks noChangeShapeType="1"/>
            </p:cNvSpPr>
            <p:nvPr/>
          </p:nvSpPr>
          <p:spPr bwMode="auto">
            <a:xfrm>
              <a:off x="7603613" y="47212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49" name="Line 139"/>
            <p:cNvSpPr>
              <a:spLocks noChangeShapeType="1"/>
            </p:cNvSpPr>
            <p:nvPr/>
          </p:nvSpPr>
          <p:spPr bwMode="auto">
            <a:xfrm>
              <a:off x="7603613" y="4864101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0" name="Line 140"/>
            <p:cNvSpPr>
              <a:spLocks noChangeShapeType="1"/>
            </p:cNvSpPr>
            <p:nvPr/>
          </p:nvSpPr>
          <p:spPr bwMode="auto">
            <a:xfrm>
              <a:off x="7603613" y="50085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1" name="Line 141"/>
            <p:cNvSpPr>
              <a:spLocks noChangeShapeType="1"/>
            </p:cNvSpPr>
            <p:nvPr/>
          </p:nvSpPr>
          <p:spPr bwMode="auto">
            <a:xfrm>
              <a:off x="7603613" y="51530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2" name="Line 142"/>
            <p:cNvSpPr>
              <a:spLocks noChangeShapeType="1"/>
            </p:cNvSpPr>
            <p:nvPr/>
          </p:nvSpPr>
          <p:spPr bwMode="auto">
            <a:xfrm>
              <a:off x="7603613" y="52959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3" name="Line 143"/>
            <p:cNvSpPr>
              <a:spLocks noChangeShapeType="1"/>
            </p:cNvSpPr>
            <p:nvPr/>
          </p:nvSpPr>
          <p:spPr bwMode="auto">
            <a:xfrm>
              <a:off x="7603613" y="54403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sp>
        <p:nvSpPr>
          <p:cNvPr id="60" name="AutoShape 65"/>
          <p:cNvSpPr>
            <a:spLocks noChangeArrowheads="1"/>
          </p:cNvSpPr>
          <p:nvPr/>
        </p:nvSpPr>
        <p:spPr bwMode="auto">
          <a:xfrm>
            <a:off x="2739641" y="3569430"/>
            <a:ext cx="916265" cy="647700"/>
          </a:xfrm>
          <a:prstGeom prst="rightArrow">
            <a:avLst>
              <a:gd name="adj1" fmla="val 50981"/>
              <a:gd name="adj2" fmla="val 4534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ja-JP" altLang="en-US" sz="1800" dirty="0"/>
          </a:p>
        </p:txBody>
      </p:sp>
      <p:grpSp>
        <p:nvGrpSpPr>
          <p:cNvPr id="83" name="グループ化 82"/>
          <p:cNvGrpSpPr/>
          <p:nvPr/>
        </p:nvGrpSpPr>
        <p:grpSpPr>
          <a:xfrm>
            <a:off x="6410425" y="1723114"/>
            <a:ext cx="936625" cy="1223963"/>
            <a:chOff x="7457563" y="1773238"/>
            <a:chExt cx="936625" cy="1223963"/>
          </a:xfrm>
        </p:grpSpPr>
        <p:sp>
          <p:nvSpPr>
            <p:cNvPr id="84" name="AutoShape 124"/>
            <p:cNvSpPr>
              <a:spLocks noChangeArrowheads="1"/>
            </p:cNvSpPr>
            <p:nvPr/>
          </p:nvSpPr>
          <p:spPr bwMode="auto">
            <a:xfrm flipV="1">
              <a:off x="7457563" y="1773238"/>
              <a:ext cx="936625" cy="1223963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85" name="Freeform 126"/>
            <p:cNvSpPr>
              <a:spLocks/>
            </p:cNvSpPr>
            <p:nvPr/>
          </p:nvSpPr>
          <p:spPr bwMode="auto">
            <a:xfrm>
              <a:off x="7529001" y="1887550"/>
              <a:ext cx="792163" cy="533387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Line 128"/>
            <p:cNvSpPr>
              <a:spLocks noChangeShapeType="1"/>
            </p:cNvSpPr>
            <p:nvPr/>
          </p:nvSpPr>
          <p:spPr bwMode="auto">
            <a:xfrm>
              <a:off x="7602026" y="198913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87" name="Line 129"/>
            <p:cNvSpPr>
              <a:spLocks noChangeShapeType="1"/>
            </p:cNvSpPr>
            <p:nvPr/>
          </p:nvSpPr>
          <p:spPr bwMode="auto">
            <a:xfrm>
              <a:off x="7602026" y="21336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88" name="Line 130"/>
            <p:cNvSpPr>
              <a:spLocks noChangeShapeType="1"/>
            </p:cNvSpPr>
            <p:nvPr/>
          </p:nvSpPr>
          <p:spPr bwMode="auto">
            <a:xfrm>
              <a:off x="7602026" y="2276476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89" name="Line 131"/>
            <p:cNvSpPr>
              <a:spLocks noChangeShapeType="1"/>
            </p:cNvSpPr>
            <p:nvPr/>
          </p:nvSpPr>
          <p:spPr bwMode="auto">
            <a:xfrm>
              <a:off x="7602026" y="2420938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90" name="Line 132"/>
            <p:cNvSpPr>
              <a:spLocks noChangeShapeType="1"/>
            </p:cNvSpPr>
            <p:nvPr/>
          </p:nvSpPr>
          <p:spPr bwMode="auto">
            <a:xfrm>
              <a:off x="7602026" y="25654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91" name="Rectangle 133"/>
            <p:cNvSpPr>
              <a:spLocks noChangeArrowheads="1"/>
            </p:cNvSpPr>
            <p:nvPr/>
          </p:nvSpPr>
          <p:spPr bwMode="auto">
            <a:xfrm>
              <a:off x="7529001" y="2636838"/>
              <a:ext cx="792163" cy="287338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92" name="Line 134"/>
            <p:cNvSpPr>
              <a:spLocks noChangeShapeType="1"/>
            </p:cNvSpPr>
            <p:nvPr/>
          </p:nvSpPr>
          <p:spPr bwMode="auto">
            <a:xfrm>
              <a:off x="7602026" y="270827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93" name="Line 135"/>
            <p:cNvSpPr>
              <a:spLocks noChangeShapeType="1"/>
            </p:cNvSpPr>
            <p:nvPr/>
          </p:nvSpPr>
          <p:spPr bwMode="auto">
            <a:xfrm>
              <a:off x="7602026" y="2852738"/>
              <a:ext cx="57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94" name="グループ化 93"/>
          <p:cNvGrpSpPr/>
          <p:nvPr/>
        </p:nvGrpSpPr>
        <p:grpSpPr>
          <a:xfrm>
            <a:off x="7476315" y="1723114"/>
            <a:ext cx="935038" cy="1228725"/>
            <a:chOff x="7459151" y="4360863"/>
            <a:chExt cx="935038" cy="1228725"/>
          </a:xfrm>
        </p:grpSpPr>
        <p:sp>
          <p:nvSpPr>
            <p:cNvPr id="95" name="AutoShape 125"/>
            <p:cNvSpPr>
              <a:spLocks noChangeArrowheads="1"/>
            </p:cNvSpPr>
            <p:nvPr/>
          </p:nvSpPr>
          <p:spPr bwMode="auto">
            <a:xfrm flipV="1">
              <a:off x="7459151" y="4360863"/>
              <a:ext cx="935038" cy="1228725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96" name="Freeform 127"/>
            <p:cNvSpPr>
              <a:spLocks/>
            </p:cNvSpPr>
            <p:nvPr/>
          </p:nvSpPr>
          <p:spPr bwMode="auto">
            <a:xfrm>
              <a:off x="7530588" y="5224463"/>
              <a:ext cx="792163" cy="287338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Freeform 136"/>
            <p:cNvSpPr>
              <a:spLocks/>
            </p:cNvSpPr>
            <p:nvPr/>
          </p:nvSpPr>
          <p:spPr bwMode="auto">
            <a:xfrm>
              <a:off x="7530588" y="4475175"/>
              <a:ext cx="792163" cy="533388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Line 137"/>
            <p:cNvSpPr>
              <a:spLocks noChangeShapeType="1"/>
            </p:cNvSpPr>
            <p:nvPr/>
          </p:nvSpPr>
          <p:spPr bwMode="auto">
            <a:xfrm>
              <a:off x="7603613" y="4576763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99" name="Line 138"/>
            <p:cNvSpPr>
              <a:spLocks noChangeShapeType="1"/>
            </p:cNvSpPr>
            <p:nvPr/>
          </p:nvSpPr>
          <p:spPr bwMode="auto">
            <a:xfrm>
              <a:off x="7603613" y="47212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0" name="Line 139"/>
            <p:cNvSpPr>
              <a:spLocks noChangeShapeType="1"/>
            </p:cNvSpPr>
            <p:nvPr/>
          </p:nvSpPr>
          <p:spPr bwMode="auto">
            <a:xfrm>
              <a:off x="7603613" y="4864101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1" name="Line 140"/>
            <p:cNvSpPr>
              <a:spLocks noChangeShapeType="1"/>
            </p:cNvSpPr>
            <p:nvPr/>
          </p:nvSpPr>
          <p:spPr bwMode="auto">
            <a:xfrm>
              <a:off x="7603613" y="50085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2" name="Line 141"/>
            <p:cNvSpPr>
              <a:spLocks noChangeShapeType="1"/>
            </p:cNvSpPr>
            <p:nvPr/>
          </p:nvSpPr>
          <p:spPr bwMode="auto">
            <a:xfrm>
              <a:off x="7603613" y="51530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3" name="Line 142"/>
            <p:cNvSpPr>
              <a:spLocks noChangeShapeType="1"/>
            </p:cNvSpPr>
            <p:nvPr/>
          </p:nvSpPr>
          <p:spPr bwMode="auto">
            <a:xfrm>
              <a:off x="7603613" y="52959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4" name="Line 143"/>
            <p:cNvSpPr>
              <a:spLocks noChangeShapeType="1"/>
            </p:cNvSpPr>
            <p:nvPr/>
          </p:nvSpPr>
          <p:spPr bwMode="auto">
            <a:xfrm>
              <a:off x="7603613" y="54403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3919559" y="3315429"/>
            <a:ext cx="936625" cy="1223963"/>
            <a:chOff x="7457563" y="1773238"/>
            <a:chExt cx="936625" cy="1223963"/>
          </a:xfrm>
        </p:grpSpPr>
        <p:sp>
          <p:nvSpPr>
            <p:cNvPr id="106" name="AutoShape 124"/>
            <p:cNvSpPr>
              <a:spLocks noChangeArrowheads="1"/>
            </p:cNvSpPr>
            <p:nvPr/>
          </p:nvSpPr>
          <p:spPr bwMode="auto">
            <a:xfrm flipV="1">
              <a:off x="7457563" y="1773238"/>
              <a:ext cx="936625" cy="1223963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107" name="Freeform 126"/>
            <p:cNvSpPr>
              <a:spLocks/>
            </p:cNvSpPr>
            <p:nvPr/>
          </p:nvSpPr>
          <p:spPr bwMode="auto">
            <a:xfrm>
              <a:off x="7529001" y="2062163"/>
              <a:ext cx="792163" cy="287338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Line 128"/>
            <p:cNvSpPr>
              <a:spLocks noChangeShapeType="1"/>
            </p:cNvSpPr>
            <p:nvPr/>
          </p:nvSpPr>
          <p:spPr bwMode="auto">
            <a:xfrm>
              <a:off x="7602026" y="198913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9" name="Line 129"/>
            <p:cNvSpPr>
              <a:spLocks noChangeShapeType="1"/>
            </p:cNvSpPr>
            <p:nvPr/>
          </p:nvSpPr>
          <p:spPr bwMode="auto">
            <a:xfrm>
              <a:off x="7602026" y="21336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0" name="Line 130"/>
            <p:cNvSpPr>
              <a:spLocks noChangeShapeType="1"/>
            </p:cNvSpPr>
            <p:nvPr/>
          </p:nvSpPr>
          <p:spPr bwMode="auto">
            <a:xfrm>
              <a:off x="7602026" y="2276476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1" name="Line 131"/>
            <p:cNvSpPr>
              <a:spLocks noChangeShapeType="1"/>
            </p:cNvSpPr>
            <p:nvPr/>
          </p:nvSpPr>
          <p:spPr bwMode="auto">
            <a:xfrm>
              <a:off x="7602026" y="2420938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2" name="Line 132"/>
            <p:cNvSpPr>
              <a:spLocks noChangeShapeType="1"/>
            </p:cNvSpPr>
            <p:nvPr/>
          </p:nvSpPr>
          <p:spPr bwMode="auto">
            <a:xfrm>
              <a:off x="7602026" y="25654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3" name="Rectangle 133"/>
            <p:cNvSpPr>
              <a:spLocks noChangeArrowheads="1"/>
            </p:cNvSpPr>
            <p:nvPr/>
          </p:nvSpPr>
          <p:spPr bwMode="auto">
            <a:xfrm>
              <a:off x="7529001" y="2532064"/>
              <a:ext cx="792163" cy="39211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14" name="Line 134"/>
            <p:cNvSpPr>
              <a:spLocks noChangeShapeType="1"/>
            </p:cNvSpPr>
            <p:nvPr/>
          </p:nvSpPr>
          <p:spPr bwMode="auto">
            <a:xfrm>
              <a:off x="7602026" y="270827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5" name="Line 135"/>
            <p:cNvSpPr>
              <a:spLocks noChangeShapeType="1"/>
            </p:cNvSpPr>
            <p:nvPr/>
          </p:nvSpPr>
          <p:spPr bwMode="auto">
            <a:xfrm>
              <a:off x="7602026" y="2852738"/>
              <a:ext cx="57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116" name="グループ化 115"/>
          <p:cNvGrpSpPr/>
          <p:nvPr/>
        </p:nvGrpSpPr>
        <p:grpSpPr>
          <a:xfrm>
            <a:off x="4985449" y="3315429"/>
            <a:ext cx="935038" cy="1228725"/>
            <a:chOff x="7459151" y="4360863"/>
            <a:chExt cx="935038" cy="1228725"/>
          </a:xfrm>
        </p:grpSpPr>
        <p:sp>
          <p:nvSpPr>
            <p:cNvPr id="117" name="AutoShape 125"/>
            <p:cNvSpPr>
              <a:spLocks noChangeArrowheads="1"/>
            </p:cNvSpPr>
            <p:nvPr/>
          </p:nvSpPr>
          <p:spPr bwMode="auto">
            <a:xfrm flipV="1">
              <a:off x="7459151" y="4360863"/>
              <a:ext cx="935038" cy="1228725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118" name="Freeform 127"/>
            <p:cNvSpPr>
              <a:spLocks/>
            </p:cNvSpPr>
            <p:nvPr/>
          </p:nvSpPr>
          <p:spPr bwMode="auto">
            <a:xfrm>
              <a:off x="7530588" y="5119689"/>
              <a:ext cx="792163" cy="392112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Freeform 136"/>
            <p:cNvSpPr>
              <a:spLocks/>
            </p:cNvSpPr>
            <p:nvPr/>
          </p:nvSpPr>
          <p:spPr bwMode="auto">
            <a:xfrm>
              <a:off x="7530588" y="4648201"/>
              <a:ext cx="792163" cy="287338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Line 137"/>
            <p:cNvSpPr>
              <a:spLocks noChangeShapeType="1"/>
            </p:cNvSpPr>
            <p:nvPr/>
          </p:nvSpPr>
          <p:spPr bwMode="auto">
            <a:xfrm>
              <a:off x="7603613" y="4576763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1" name="Line 138"/>
            <p:cNvSpPr>
              <a:spLocks noChangeShapeType="1"/>
            </p:cNvSpPr>
            <p:nvPr/>
          </p:nvSpPr>
          <p:spPr bwMode="auto">
            <a:xfrm>
              <a:off x="7603613" y="47212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2" name="Line 139"/>
            <p:cNvSpPr>
              <a:spLocks noChangeShapeType="1"/>
            </p:cNvSpPr>
            <p:nvPr/>
          </p:nvSpPr>
          <p:spPr bwMode="auto">
            <a:xfrm>
              <a:off x="7603613" y="4864101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3" name="Line 140"/>
            <p:cNvSpPr>
              <a:spLocks noChangeShapeType="1"/>
            </p:cNvSpPr>
            <p:nvPr/>
          </p:nvSpPr>
          <p:spPr bwMode="auto">
            <a:xfrm>
              <a:off x="7603613" y="50085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4" name="Line 141"/>
            <p:cNvSpPr>
              <a:spLocks noChangeShapeType="1"/>
            </p:cNvSpPr>
            <p:nvPr/>
          </p:nvSpPr>
          <p:spPr bwMode="auto">
            <a:xfrm>
              <a:off x="7603613" y="51530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5" name="Line 142"/>
            <p:cNvSpPr>
              <a:spLocks noChangeShapeType="1"/>
            </p:cNvSpPr>
            <p:nvPr/>
          </p:nvSpPr>
          <p:spPr bwMode="auto">
            <a:xfrm>
              <a:off x="7603613" y="52959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6" name="Line 143"/>
            <p:cNvSpPr>
              <a:spLocks noChangeShapeType="1"/>
            </p:cNvSpPr>
            <p:nvPr/>
          </p:nvSpPr>
          <p:spPr bwMode="auto">
            <a:xfrm>
              <a:off x="7603613" y="54403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6410425" y="3348766"/>
            <a:ext cx="936625" cy="1223963"/>
            <a:chOff x="7457563" y="1773238"/>
            <a:chExt cx="936625" cy="1223963"/>
          </a:xfrm>
        </p:grpSpPr>
        <p:sp>
          <p:nvSpPr>
            <p:cNvPr id="128" name="AutoShape 124"/>
            <p:cNvSpPr>
              <a:spLocks noChangeArrowheads="1"/>
            </p:cNvSpPr>
            <p:nvPr/>
          </p:nvSpPr>
          <p:spPr bwMode="auto">
            <a:xfrm flipV="1">
              <a:off x="7457563" y="1773238"/>
              <a:ext cx="936625" cy="1223963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7529001" y="1922464"/>
              <a:ext cx="792163" cy="427037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auto">
            <a:xfrm>
              <a:off x="7602026" y="198913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auto">
            <a:xfrm>
              <a:off x="7602026" y="21336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auto">
            <a:xfrm>
              <a:off x="7602026" y="2276476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auto">
            <a:xfrm>
              <a:off x="7602026" y="2420938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auto">
            <a:xfrm>
              <a:off x="7602026" y="25654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5" name="Rectangle 133"/>
            <p:cNvSpPr>
              <a:spLocks noChangeArrowheads="1"/>
            </p:cNvSpPr>
            <p:nvPr/>
          </p:nvSpPr>
          <p:spPr bwMode="auto">
            <a:xfrm>
              <a:off x="7529001" y="2532064"/>
              <a:ext cx="792163" cy="39211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auto">
            <a:xfrm>
              <a:off x="7602026" y="270827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auto">
            <a:xfrm>
              <a:off x="7602026" y="2852738"/>
              <a:ext cx="57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138" name="グループ化 137"/>
          <p:cNvGrpSpPr/>
          <p:nvPr/>
        </p:nvGrpSpPr>
        <p:grpSpPr>
          <a:xfrm>
            <a:off x="7476315" y="3348766"/>
            <a:ext cx="935038" cy="1228725"/>
            <a:chOff x="7459151" y="4360863"/>
            <a:chExt cx="935038" cy="1228725"/>
          </a:xfrm>
        </p:grpSpPr>
        <p:sp>
          <p:nvSpPr>
            <p:cNvPr id="139" name="AutoShape 125"/>
            <p:cNvSpPr>
              <a:spLocks noChangeArrowheads="1"/>
            </p:cNvSpPr>
            <p:nvPr/>
          </p:nvSpPr>
          <p:spPr bwMode="auto">
            <a:xfrm flipV="1">
              <a:off x="7459151" y="4360863"/>
              <a:ext cx="935038" cy="1228725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140" name="Freeform 127"/>
            <p:cNvSpPr>
              <a:spLocks/>
            </p:cNvSpPr>
            <p:nvPr/>
          </p:nvSpPr>
          <p:spPr bwMode="auto">
            <a:xfrm>
              <a:off x="7530588" y="5119689"/>
              <a:ext cx="792163" cy="392112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7530588" y="4510089"/>
              <a:ext cx="792163" cy="425450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Line 137"/>
            <p:cNvSpPr>
              <a:spLocks noChangeShapeType="1"/>
            </p:cNvSpPr>
            <p:nvPr/>
          </p:nvSpPr>
          <p:spPr bwMode="auto">
            <a:xfrm>
              <a:off x="7603613" y="4576763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3" name="Line 138"/>
            <p:cNvSpPr>
              <a:spLocks noChangeShapeType="1"/>
            </p:cNvSpPr>
            <p:nvPr/>
          </p:nvSpPr>
          <p:spPr bwMode="auto">
            <a:xfrm>
              <a:off x="7603613" y="47212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4" name="Line 139"/>
            <p:cNvSpPr>
              <a:spLocks noChangeShapeType="1"/>
            </p:cNvSpPr>
            <p:nvPr/>
          </p:nvSpPr>
          <p:spPr bwMode="auto">
            <a:xfrm>
              <a:off x="7603613" y="4864101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5" name="Line 140"/>
            <p:cNvSpPr>
              <a:spLocks noChangeShapeType="1"/>
            </p:cNvSpPr>
            <p:nvPr/>
          </p:nvSpPr>
          <p:spPr bwMode="auto">
            <a:xfrm>
              <a:off x="7603613" y="50085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6" name="Line 141"/>
            <p:cNvSpPr>
              <a:spLocks noChangeShapeType="1"/>
            </p:cNvSpPr>
            <p:nvPr/>
          </p:nvSpPr>
          <p:spPr bwMode="auto">
            <a:xfrm>
              <a:off x="7603613" y="51530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7" name="Line 142"/>
            <p:cNvSpPr>
              <a:spLocks noChangeShapeType="1"/>
            </p:cNvSpPr>
            <p:nvPr/>
          </p:nvSpPr>
          <p:spPr bwMode="auto">
            <a:xfrm>
              <a:off x="7603613" y="52959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8" name="Line 143"/>
            <p:cNvSpPr>
              <a:spLocks noChangeShapeType="1"/>
            </p:cNvSpPr>
            <p:nvPr/>
          </p:nvSpPr>
          <p:spPr bwMode="auto">
            <a:xfrm>
              <a:off x="7603613" y="54403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149" name="グループ化 148"/>
          <p:cNvGrpSpPr/>
          <p:nvPr/>
        </p:nvGrpSpPr>
        <p:grpSpPr>
          <a:xfrm>
            <a:off x="3919559" y="4835207"/>
            <a:ext cx="936625" cy="1223963"/>
            <a:chOff x="7457563" y="1773238"/>
            <a:chExt cx="936625" cy="1223963"/>
          </a:xfrm>
        </p:grpSpPr>
        <p:sp>
          <p:nvSpPr>
            <p:cNvPr id="150" name="AutoShape 124"/>
            <p:cNvSpPr>
              <a:spLocks noChangeArrowheads="1"/>
            </p:cNvSpPr>
            <p:nvPr/>
          </p:nvSpPr>
          <p:spPr bwMode="auto">
            <a:xfrm flipV="1">
              <a:off x="7457563" y="1773238"/>
              <a:ext cx="936625" cy="1223963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157" name="Rectangle 133"/>
            <p:cNvSpPr>
              <a:spLocks noChangeArrowheads="1"/>
            </p:cNvSpPr>
            <p:nvPr/>
          </p:nvSpPr>
          <p:spPr bwMode="auto">
            <a:xfrm>
              <a:off x="7529001" y="2060576"/>
              <a:ext cx="792163" cy="8636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58" name="Line 134"/>
            <p:cNvSpPr>
              <a:spLocks noChangeShapeType="1"/>
            </p:cNvSpPr>
            <p:nvPr/>
          </p:nvSpPr>
          <p:spPr bwMode="auto">
            <a:xfrm>
              <a:off x="7602026" y="270827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59" name="Line 135"/>
            <p:cNvSpPr>
              <a:spLocks noChangeShapeType="1"/>
            </p:cNvSpPr>
            <p:nvPr/>
          </p:nvSpPr>
          <p:spPr bwMode="auto">
            <a:xfrm>
              <a:off x="7602026" y="2852738"/>
              <a:ext cx="57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52" name="Line 128"/>
            <p:cNvSpPr>
              <a:spLocks noChangeShapeType="1"/>
            </p:cNvSpPr>
            <p:nvPr/>
          </p:nvSpPr>
          <p:spPr bwMode="auto">
            <a:xfrm>
              <a:off x="7602026" y="198913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53" name="Line 129"/>
            <p:cNvSpPr>
              <a:spLocks noChangeShapeType="1"/>
            </p:cNvSpPr>
            <p:nvPr/>
          </p:nvSpPr>
          <p:spPr bwMode="auto">
            <a:xfrm>
              <a:off x="7602026" y="21336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54" name="Line 130"/>
            <p:cNvSpPr>
              <a:spLocks noChangeShapeType="1"/>
            </p:cNvSpPr>
            <p:nvPr/>
          </p:nvSpPr>
          <p:spPr bwMode="auto">
            <a:xfrm>
              <a:off x="7602026" y="2276476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55" name="Line 131"/>
            <p:cNvSpPr>
              <a:spLocks noChangeShapeType="1"/>
            </p:cNvSpPr>
            <p:nvPr/>
          </p:nvSpPr>
          <p:spPr bwMode="auto">
            <a:xfrm>
              <a:off x="7602026" y="2420938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56" name="Line 132"/>
            <p:cNvSpPr>
              <a:spLocks noChangeShapeType="1"/>
            </p:cNvSpPr>
            <p:nvPr/>
          </p:nvSpPr>
          <p:spPr bwMode="auto">
            <a:xfrm>
              <a:off x="7602026" y="25654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160" name="グループ化 159"/>
          <p:cNvGrpSpPr/>
          <p:nvPr/>
        </p:nvGrpSpPr>
        <p:grpSpPr>
          <a:xfrm>
            <a:off x="4985449" y="4835207"/>
            <a:ext cx="935038" cy="1228725"/>
            <a:chOff x="7459151" y="4360863"/>
            <a:chExt cx="935038" cy="1228725"/>
          </a:xfrm>
        </p:grpSpPr>
        <p:sp>
          <p:nvSpPr>
            <p:cNvPr id="161" name="AutoShape 125"/>
            <p:cNvSpPr>
              <a:spLocks noChangeArrowheads="1"/>
            </p:cNvSpPr>
            <p:nvPr/>
          </p:nvSpPr>
          <p:spPr bwMode="auto">
            <a:xfrm flipV="1">
              <a:off x="7459151" y="4360863"/>
              <a:ext cx="935038" cy="1228725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163" name="Freeform 136"/>
            <p:cNvSpPr>
              <a:spLocks/>
            </p:cNvSpPr>
            <p:nvPr/>
          </p:nvSpPr>
          <p:spPr bwMode="auto">
            <a:xfrm>
              <a:off x="7530588" y="4648201"/>
              <a:ext cx="792163" cy="863600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801 w 10000"/>
                <a:gd name="connsiteY2" fmla="*/ 8258 h 10000"/>
                <a:gd name="connsiteX3" fmla="*/ 7493 w 10000"/>
                <a:gd name="connsiteY3" fmla="*/ 4972 h 10000"/>
                <a:gd name="connsiteX4" fmla="*/ 7493 w 10000"/>
                <a:gd name="connsiteY4" fmla="*/ 10000 h 10000"/>
                <a:gd name="connsiteX5" fmla="*/ 0 w 10000"/>
                <a:gd name="connsiteY5" fmla="*/ 10000 h 10000"/>
                <a:gd name="connsiteX6" fmla="*/ 0 w 10000"/>
                <a:gd name="connsiteY6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801 w 10000"/>
                <a:gd name="connsiteY2" fmla="*/ 8258 h 10000"/>
                <a:gd name="connsiteX3" fmla="*/ 7493 w 10000"/>
                <a:gd name="connsiteY3" fmla="*/ 7893 h 10000"/>
                <a:gd name="connsiteX4" fmla="*/ 7493 w 10000"/>
                <a:gd name="connsiteY4" fmla="*/ 10000 h 10000"/>
                <a:gd name="connsiteX5" fmla="*/ 0 w 10000"/>
                <a:gd name="connsiteY5" fmla="*/ 10000 h 10000"/>
                <a:gd name="connsiteX6" fmla="*/ 0 w 10000"/>
                <a:gd name="connsiteY6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893 w 10000"/>
                <a:gd name="connsiteY2" fmla="*/ 7919 h 10000"/>
                <a:gd name="connsiteX3" fmla="*/ 7493 w 10000"/>
                <a:gd name="connsiteY3" fmla="*/ 7893 h 10000"/>
                <a:gd name="connsiteX4" fmla="*/ 7493 w 10000"/>
                <a:gd name="connsiteY4" fmla="*/ 10000 h 10000"/>
                <a:gd name="connsiteX5" fmla="*/ 0 w 10000"/>
                <a:gd name="connsiteY5" fmla="*/ 10000 h 10000"/>
                <a:gd name="connsiteX6" fmla="*/ 0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934" y="2753"/>
                    <a:pt x="9959" y="5166"/>
                    <a:pt x="9893" y="7919"/>
                  </a:cubicBezTo>
                  <a:lnTo>
                    <a:pt x="7493" y="7893"/>
                  </a:lnTo>
                  <a:lnTo>
                    <a:pt x="7493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Line 137"/>
            <p:cNvSpPr>
              <a:spLocks noChangeShapeType="1"/>
            </p:cNvSpPr>
            <p:nvPr/>
          </p:nvSpPr>
          <p:spPr bwMode="auto">
            <a:xfrm>
              <a:off x="7603613" y="4576763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65" name="Line 138"/>
            <p:cNvSpPr>
              <a:spLocks noChangeShapeType="1"/>
            </p:cNvSpPr>
            <p:nvPr/>
          </p:nvSpPr>
          <p:spPr bwMode="auto">
            <a:xfrm>
              <a:off x="7603613" y="47212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66" name="Line 139"/>
            <p:cNvSpPr>
              <a:spLocks noChangeShapeType="1"/>
            </p:cNvSpPr>
            <p:nvPr/>
          </p:nvSpPr>
          <p:spPr bwMode="auto">
            <a:xfrm>
              <a:off x="7603613" y="4864101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67" name="Line 140"/>
            <p:cNvSpPr>
              <a:spLocks noChangeShapeType="1"/>
            </p:cNvSpPr>
            <p:nvPr/>
          </p:nvSpPr>
          <p:spPr bwMode="auto">
            <a:xfrm>
              <a:off x="7603613" y="50085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68" name="Line 141"/>
            <p:cNvSpPr>
              <a:spLocks noChangeShapeType="1"/>
            </p:cNvSpPr>
            <p:nvPr/>
          </p:nvSpPr>
          <p:spPr bwMode="auto">
            <a:xfrm>
              <a:off x="7603613" y="51530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69" name="Line 142"/>
            <p:cNvSpPr>
              <a:spLocks noChangeShapeType="1"/>
            </p:cNvSpPr>
            <p:nvPr/>
          </p:nvSpPr>
          <p:spPr bwMode="auto">
            <a:xfrm>
              <a:off x="7603613" y="52959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70" name="Line 143"/>
            <p:cNvSpPr>
              <a:spLocks noChangeShapeType="1"/>
            </p:cNvSpPr>
            <p:nvPr/>
          </p:nvSpPr>
          <p:spPr bwMode="auto">
            <a:xfrm>
              <a:off x="7603613" y="54403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171" name="グループ化 170"/>
          <p:cNvGrpSpPr/>
          <p:nvPr/>
        </p:nvGrpSpPr>
        <p:grpSpPr>
          <a:xfrm>
            <a:off x="6410425" y="4914037"/>
            <a:ext cx="936625" cy="1223963"/>
            <a:chOff x="7457563" y="1773238"/>
            <a:chExt cx="936625" cy="1223963"/>
          </a:xfrm>
        </p:grpSpPr>
        <p:sp>
          <p:nvSpPr>
            <p:cNvPr id="172" name="AutoShape 124"/>
            <p:cNvSpPr>
              <a:spLocks noChangeArrowheads="1"/>
            </p:cNvSpPr>
            <p:nvPr/>
          </p:nvSpPr>
          <p:spPr bwMode="auto">
            <a:xfrm flipV="1">
              <a:off x="7457563" y="1773238"/>
              <a:ext cx="936625" cy="1223963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173" name="Rectangle 133"/>
            <p:cNvSpPr>
              <a:spLocks noChangeArrowheads="1"/>
            </p:cNvSpPr>
            <p:nvPr/>
          </p:nvSpPr>
          <p:spPr bwMode="auto">
            <a:xfrm>
              <a:off x="7529001" y="1928635"/>
              <a:ext cx="792163" cy="99554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74" name="Line 134"/>
            <p:cNvSpPr>
              <a:spLocks noChangeShapeType="1"/>
            </p:cNvSpPr>
            <p:nvPr/>
          </p:nvSpPr>
          <p:spPr bwMode="auto">
            <a:xfrm>
              <a:off x="7602026" y="270827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75" name="Line 135"/>
            <p:cNvSpPr>
              <a:spLocks noChangeShapeType="1"/>
            </p:cNvSpPr>
            <p:nvPr/>
          </p:nvSpPr>
          <p:spPr bwMode="auto">
            <a:xfrm>
              <a:off x="7602026" y="2852738"/>
              <a:ext cx="57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76" name="Line 128"/>
            <p:cNvSpPr>
              <a:spLocks noChangeShapeType="1"/>
            </p:cNvSpPr>
            <p:nvPr/>
          </p:nvSpPr>
          <p:spPr bwMode="auto">
            <a:xfrm>
              <a:off x="7602026" y="198913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77" name="Line 129"/>
            <p:cNvSpPr>
              <a:spLocks noChangeShapeType="1"/>
            </p:cNvSpPr>
            <p:nvPr/>
          </p:nvSpPr>
          <p:spPr bwMode="auto">
            <a:xfrm>
              <a:off x="7602026" y="21336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78" name="Line 130"/>
            <p:cNvSpPr>
              <a:spLocks noChangeShapeType="1"/>
            </p:cNvSpPr>
            <p:nvPr/>
          </p:nvSpPr>
          <p:spPr bwMode="auto">
            <a:xfrm>
              <a:off x="7602026" y="2276476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79" name="Line 131"/>
            <p:cNvSpPr>
              <a:spLocks noChangeShapeType="1"/>
            </p:cNvSpPr>
            <p:nvPr/>
          </p:nvSpPr>
          <p:spPr bwMode="auto">
            <a:xfrm>
              <a:off x="7602026" y="2420938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80" name="Line 132"/>
            <p:cNvSpPr>
              <a:spLocks noChangeShapeType="1"/>
            </p:cNvSpPr>
            <p:nvPr/>
          </p:nvSpPr>
          <p:spPr bwMode="auto">
            <a:xfrm>
              <a:off x="7602026" y="25654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181" name="グループ化 180"/>
          <p:cNvGrpSpPr/>
          <p:nvPr/>
        </p:nvGrpSpPr>
        <p:grpSpPr>
          <a:xfrm>
            <a:off x="7476315" y="4914037"/>
            <a:ext cx="935038" cy="1228725"/>
            <a:chOff x="7459151" y="4360863"/>
            <a:chExt cx="935038" cy="1228725"/>
          </a:xfrm>
        </p:grpSpPr>
        <p:sp>
          <p:nvSpPr>
            <p:cNvPr id="182" name="AutoShape 125"/>
            <p:cNvSpPr>
              <a:spLocks noChangeArrowheads="1"/>
            </p:cNvSpPr>
            <p:nvPr/>
          </p:nvSpPr>
          <p:spPr bwMode="auto">
            <a:xfrm flipV="1">
              <a:off x="7459151" y="4360863"/>
              <a:ext cx="935038" cy="1228725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183" name="Freeform 136"/>
            <p:cNvSpPr>
              <a:spLocks/>
            </p:cNvSpPr>
            <p:nvPr/>
          </p:nvSpPr>
          <p:spPr bwMode="auto">
            <a:xfrm>
              <a:off x="7530588" y="4516260"/>
              <a:ext cx="792163" cy="995541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801 w 10000"/>
                <a:gd name="connsiteY2" fmla="*/ 8258 h 10000"/>
                <a:gd name="connsiteX3" fmla="*/ 7493 w 10000"/>
                <a:gd name="connsiteY3" fmla="*/ 4972 h 10000"/>
                <a:gd name="connsiteX4" fmla="*/ 7493 w 10000"/>
                <a:gd name="connsiteY4" fmla="*/ 10000 h 10000"/>
                <a:gd name="connsiteX5" fmla="*/ 0 w 10000"/>
                <a:gd name="connsiteY5" fmla="*/ 10000 h 10000"/>
                <a:gd name="connsiteX6" fmla="*/ 0 w 10000"/>
                <a:gd name="connsiteY6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801 w 10000"/>
                <a:gd name="connsiteY2" fmla="*/ 8258 h 10000"/>
                <a:gd name="connsiteX3" fmla="*/ 7493 w 10000"/>
                <a:gd name="connsiteY3" fmla="*/ 7893 h 10000"/>
                <a:gd name="connsiteX4" fmla="*/ 7493 w 10000"/>
                <a:gd name="connsiteY4" fmla="*/ 10000 h 10000"/>
                <a:gd name="connsiteX5" fmla="*/ 0 w 10000"/>
                <a:gd name="connsiteY5" fmla="*/ 10000 h 10000"/>
                <a:gd name="connsiteX6" fmla="*/ 0 w 10000"/>
                <a:gd name="connsiteY6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893 w 10000"/>
                <a:gd name="connsiteY2" fmla="*/ 7919 h 10000"/>
                <a:gd name="connsiteX3" fmla="*/ 7493 w 10000"/>
                <a:gd name="connsiteY3" fmla="*/ 7893 h 10000"/>
                <a:gd name="connsiteX4" fmla="*/ 7493 w 10000"/>
                <a:gd name="connsiteY4" fmla="*/ 10000 h 10000"/>
                <a:gd name="connsiteX5" fmla="*/ 0 w 10000"/>
                <a:gd name="connsiteY5" fmla="*/ 10000 h 10000"/>
                <a:gd name="connsiteX6" fmla="*/ 0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934" y="2753"/>
                    <a:pt x="9959" y="5166"/>
                    <a:pt x="9893" y="7919"/>
                  </a:cubicBezTo>
                  <a:lnTo>
                    <a:pt x="7493" y="7893"/>
                  </a:lnTo>
                  <a:lnTo>
                    <a:pt x="7493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" name="Line 137"/>
            <p:cNvSpPr>
              <a:spLocks noChangeShapeType="1"/>
            </p:cNvSpPr>
            <p:nvPr/>
          </p:nvSpPr>
          <p:spPr bwMode="auto">
            <a:xfrm>
              <a:off x="7603613" y="4576763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85" name="Line 138"/>
            <p:cNvSpPr>
              <a:spLocks noChangeShapeType="1"/>
            </p:cNvSpPr>
            <p:nvPr/>
          </p:nvSpPr>
          <p:spPr bwMode="auto">
            <a:xfrm>
              <a:off x="7603613" y="47212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86" name="Line 139"/>
            <p:cNvSpPr>
              <a:spLocks noChangeShapeType="1"/>
            </p:cNvSpPr>
            <p:nvPr/>
          </p:nvSpPr>
          <p:spPr bwMode="auto">
            <a:xfrm>
              <a:off x="7603613" y="4864101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87" name="Line 140"/>
            <p:cNvSpPr>
              <a:spLocks noChangeShapeType="1"/>
            </p:cNvSpPr>
            <p:nvPr/>
          </p:nvSpPr>
          <p:spPr bwMode="auto">
            <a:xfrm>
              <a:off x="7603613" y="50085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88" name="Line 141"/>
            <p:cNvSpPr>
              <a:spLocks noChangeShapeType="1"/>
            </p:cNvSpPr>
            <p:nvPr/>
          </p:nvSpPr>
          <p:spPr bwMode="auto">
            <a:xfrm>
              <a:off x="7603613" y="51530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89" name="Line 142"/>
            <p:cNvSpPr>
              <a:spLocks noChangeShapeType="1"/>
            </p:cNvSpPr>
            <p:nvPr/>
          </p:nvSpPr>
          <p:spPr bwMode="auto">
            <a:xfrm>
              <a:off x="7603613" y="52959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90" name="Line 143"/>
            <p:cNvSpPr>
              <a:spLocks noChangeShapeType="1"/>
            </p:cNvSpPr>
            <p:nvPr/>
          </p:nvSpPr>
          <p:spPr bwMode="auto">
            <a:xfrm>
              <a:off x="7603613" y="54403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200" name="グループ化 199"/>
          <p:cNvGrpSpPr/>
          <p:nvPr/>
        </p:nvGrpSpPr>
        <p:grpSpPr>
          <a:xfrm>
            <a:off x="3829332" y="1639616"/>
            <a:ext cx="2222878" cy="1453834"/>
            <a:chOff x="3829332" y="1639616"/>
            <a:chExt cx="2222878" cy="1453834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3919559" y="1734658"/>
              <a:ext cx="936625" cy="1223963"/>
              <a:chOff x="7457563" y="1773238"/>
              <a:chExt cx="936625" cy="1223963"/>
            </a:xfrm>
          </p:grpSpPr>
          <p:sp>
            <p:nvSpPr>
              <p:cNvPr id="62" name="AutoShape 124"/>
              <p:cNvSpPr>
                <a:spLocks noChangeArrowheads="1"/>
              </p:cNvSpPr>
              <p:nvPr/>
            </p:nvSpPr>
            <p:spPr bwMode="auto">
              <a:xfrm flipV="1">
                <a:off x="7457563" y="1773238"/>
                <a:ext cx="936625" cy="1223963"/>
              </a:xfrm>
              <a:prstGeom prst="foldedCorner">
                <a:avLst>
                  <a:gd name="adj" fmla="val 125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ja-JP" altLang="ja-JP" sz="1800"/>
              </a:p>
            </p:txBody>
          </p:sp>
          <p:sp>
            <p:nvSpPr>
              <p:cNvPr id="63" name="Freeform 126"/>
              <p:cNvSpPr>
                <a:spLocks/>
              </p:cNvSpPr>
              <p:nvPr/>
            </p:nvSpPr>
            <p:spPr bwMode="auto">
              <a:xfrm>
                <a:off x="7529001" y="2062162"/>
                <a:ext cx="792163" cy="358775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Line 128"/>
              <p:cNvSpPr>
                <a:spLocks noChangeShapeType="1"/>
              </p:cNvSpPr>
              <p:nvPr/>
            </p:nvSpPr>
            <p:spPr bwMode="auto">
              <a:xfrm>
                <a:off x="7602026" y="1989138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65" name="Line 129"/>
              <p:cNvSpPr>
                <a:spLocks noChangeShapeType="1"/>
              </p:cNvSpPr>
              <p:nvPr/>
            </p:nvSpPr>
            <p:spPr bwMode="auto">
              <a:xfrm>
                <a:off x="7602026" y="21336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66" name="Line 130"/>
              <p:cNvSpPr>
                <a:spLocks noChangeShapeType="1"/>
              </p:cNvSpPr>
              <p:nvPr/>
            </p:nvSpPr>
            <p:spPr bwMode="auto">
              <a:xfrm>
                <a:off x="7602026" y="2276476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67" name="Line 131"/>
              <p:cNvSpPr>
                <a:spLocks noChangeShapeType="1"/>
              </p:cNvSpPr>
              <p:nvPr/>
            </p:nvSpPr>
            <p:spPr bwMode="auto">
              <a:xfrm>
                <a:off x="7602026" y="2420938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68" name="Line 132"/>
              <p:cNvSpPr>
                <a:spLocks noChangeShapeType="1"/>
              </p:cNvSpPr>
              <p:nvPr/>
            </p:nvSpPr>
            <p:spPr bwMode="auto">
              <a:xfrm>
                <a:off x="7602026" y="25654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69" name="Rectangle 133"/>
              <p:cNvSpPr>
                <a:spLocks noChangeArrowheads="1"/>
              </p:cNvSpPr>
              <p:nvPr/>
            </p:nvSpPr>
            <p:spPr bwMode="auto">
              <a:xfrm>
                <a:off x="7529001" y="2636838"/>
                <a:ext cx="792163" cy="287338"/>
              </a:xfrm>
              <a:prstGeom prst="rect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70" name="Line 134"/>
              <p:cNvSpPr>
                <a:spLocks noChangeShapeType="1"/>
              </p:cNvSpPr>
              <p:nvPr/>
            </p:nvSpPr>
            <p:spPr bwMode="auto">
              <a:xfrm>
                <a:off x="7602026" y="270827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71" name="Line 135"/>
              <p:cNvSpPr>
                <a:spLocks noChangeShapeType="1"/>
              </p:cNvSpPr>
              <p:nvPr/>
            </p:nvSpPr>
            <p:spPr bwMode="auto">
              <a:xfrm>
                <a:off x="7602026" y="2852738"/>
                <a:ext cx="5762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4985449" y="1734658"/>
              <a:ext cx="935038" cy="1228725"/>
              <a:chOff x="7459151" y="4360863"/>
              <a:chExt cx="935038" cy="1228725"/>
            </a:xfrm>
          </p:grpSpPr>
          <p:sp>
            <p:nvSpPr>
              <p:cNvPr id="73" name="AutoShape 125"/>
              <p:cNvSpPr>
                <a:spLocks noChangeArrowheads="1"/>
              </p:cNvSpPr>
              <p:nvPr/>
            </p:nvSpPr>
            <p:spPr bwMode="auto">
              <a:xfrm flipV="1">
                <a:off x="7459151" y="4360863"/>
                <a:ext cx="935038" cy="1228725"/>
              </a:xfrm>
              <a:prstGeom prst="foldedCorner">
                <a:avLst>
                  <a:gd name="adj" fmla="val 12500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ja-JP" altLang="ja-JP" sz="1800"/>
              </a:p>
            </p:txBody>
          </p:sp>
          <p:sp>
            <p:nvSpPr>
              <p:cNvPr id="74" name="Freeform 127"/>
              <p:cNvSpPr>
                <a:spLocks/>
              </p:cNvSpPr>
              <p:nvPr/>
            </p:nvSpPr>
            <p:spPr bwMode="auto">
              <a:xfrm>
                <a:off x="7530588" y="5224463"/>
                <a:ext cx="792163" cy="287338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Freeform 136"/>
              <p:cNvSpPr>
                <a:spLocks/>
              </p:cNvSpPr>
              <p:nvPr/>
            </p:nvSpPr>
            <p:spPr bwMode="auto">
              <a:xfrm>
                <a:off x="7530588" y="4648201"/>
                <a:ext cx="792163" cy="360362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137"/>
              <p:cNvSpPr>
                <a:spLocks noChangeShapeType="1"/>
              </p:cNvSpPr>
              <p:nvPr/>
            </p:nvSpPr>
            <p:spPr bwMode="auto">
              <a:xfrm>
                <a:off x="7603613" y="4576763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77" name="Line 138"/>
              <p:cNvSpPr>
                <a:spLocks noChangeShapeType="1"/>
              </p:cNvSpPr>
              <p:nvPr/>
            </p:nvSpPr>
            <p:spPr bwMode="auto">
              <a:xfrm>
                <a:off x="7603613" y="472122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78" name="Line 139"/>
              <p:cNvSpPr>
                <a:spLocks noChangeShapeType="1"/>
              </p:cNvSpPr>
              <p:nvPr/>
            </p:nvSpPr>
            <p:spPr bwMode="auto">
              <a:xfrm>
                <a:off x="7603613" y="4864101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79" name="Line 140"/>
              <p:cNvSpPr>
                <a:spLocks noChangeShapeType="1"/>
              </p:cNvSpPr>
              <p:nvPr/>
            </p:nvSpPr>
            <p:spPr bwMode="auto">
              <a:xfrm>
                <a:off x="7603613" y="5008563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80" name="Line 141"/>
              <p:cNvSpPr>
                <a:spLocks noChangeShapeType="1"/>
              </p:cNvSpPr>
              <p:nvPr/>
            </p:nvSpPr>
            <p:spPr bwMode="auto">
              <a:xfrm>
                <a:off x="7603613" y="515302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81" name="Line 142"/>
              <p:cNvSpPr>
                <a:spLocks noChangeShapeType="1"/>
              </p:cNvSpPr>
              <p:nvPr/>
            </p:nvSpPr>
            <p:spPr bwMode="auto">
              <a:xfrm>
                <a:off x="7603613" y="52959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82" name="Line 143"/>
              <p:cNvSpPr>
                <a:spLocks noChangeShapeType="1"/>
              </p:cNvSpPr>
              <p:nvPr/>
            </p:nvSpPr>
            <p:spPr bwMode="auto">
              <a:xfrm>
                <a:off x="7603613" y="5440363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</p:grpSp>
        <p:sp>
          <p:nvSpPr>
            <p:cNvPr id="191" name="正方形/長方形 190"/>
            <p:cNvSpPr/>
            <p:nvPr/>
          </p:nvSpPr>
          <p:spPr>
            <a:xfrm>
              <a:off x="3829332" y="1639616"/>
              <a:ext cx="2222878" cy="145383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2" name="正方形/長方形 191"/>
          <p:cNvSpPr/>
          <p:nvPr/>
        </p:nvSpPr>
        <p:spPr>
          <a:xfrm>
            <a:off x="6314441" y="1635488"/>
            <a:ext cx="2222878" cy="14538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正方形/長方形 192"/>
          <p:cNvSpPr/>
          <p:nvPr/>
        </p:nvSpPr>
        <p:spPr>
          <a:xfrm>
            <a:off x="3829332" y="3222251"/>
            <a:ext cx="2222878" cy="14538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正方形/長方形 193"/>
          <p:cNvSpPr/>
          <p:nvPr/>
        </p:nvSpPr>
        <p:spPr>
          <a:xfrm>
            <a:off x="6314441" y="3229550"/>
            <a:ext cx="2222878" cy="14538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正方形/長方形 194"/>
          <p:cNvSpPr/>
          <p:nvPr/>
        </p:nvSpPr>
        <p:spPr>
          <a:xfrm>
            <a:off x="3829332" y="4791294"/>
            <a:ext cx="2222878" cy="14538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正方形/長方形 195"/>
          <p:cNvSpPr/>
          <p:nvPr/>
        </p:nvSpPr>
        <p:spPr>
          <a:xfrm>
            <a:off x="6307420" y="4799101"/>
            <a:ext cx="2222878" cy="14538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角丸四角形吹き出し 197"/>
          <p:cNvSpPr/>
          <p:nvPr/>
        </p:nvSpPr>
        <p:spPr>
          <a:xfrm>
            <a:off x="337550" y="1695405"/>
            <a:ext cx="2586925" cy="717859"/>
          </a:xfrm>
          <a:prstGeom prst="wedgeRoundRectCallout">
            <a:avLst>
              <a:gd name="adj1" fmla="val 5524"/>
              <a:gd name="adj2" fmla="val -20240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Verify extractable</a:t>
            </a:r>
          </a:p>
          <a:p>
            <a:pPr algn="ctr"/>
            <a:r>
              <a:rPr lang="en-US" altLang="ja-JP" b="1" dirty="0">
                <a:solidFill>
                  <a:schemeClr val="tx1"/>
                </a:solidFill>
              </a:rPr>
              <a:t>u</a:t>
            </a:r>
            <a:r>
              <a:rPr lang="en-US" altLang="ja-JP" b="1" dirty="0" smtClean="0">
                <a:solidFill>
                  <a:schemeClr val="tx1"/>
                </a:solidFill>
              </a:rPr>
              <a:t>sing Eclipse JDT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01" name="正方形/長方形 200"/>
          <p:cNvSpPr/>
          <p:nvPr/>
        </p:nvSpPr>
        <p:spPr>
          <a:xfrm>
            <a:off x="269138" y="4602029"/>
            <a:ext cx="2519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/>
              <a:t>Differences on</a:t>
            </a:r>
          </a:p>
          <a:p>
            <a:pPr algn="ctr"/>
            <a:r>
              <a:rPr lang="en-US" altLang="ja-JP" b="1" dirty="0"/>
              <a:t>source code</a:t>
            </a:r>
            <a:endParaRPr lang="ja-JP" altLang="en-US" b="1" dirty="0"/>
          </a:p>
        </p:txBody>
      </p:sp>
      <p:sp>
        <p:nvSpPr>
          <p:cNvPr id="202" name="角丸四角形吹き出し 201"/>
          <p:cNvSpPr/>
          <p:nvPr/>
        </p:nvSpPr>
        <p:spPr>
          <a:xfrm>
            <a:off x="262811" y="5490145"/>
            <a:ext cx="2661664" cy="717859"/>
          </a:xfrm>
          <a:prstGeom prst="wedgeRoundRectCallout">
            <a:avLst>
              <a:gd name="adj1" fmla="val 5524"/>
              <a:gd name="adj2" fmla="val -20240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Filter out wide range extraction candidates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97" name="正方形/長方形 196"/>
          <p:cNvSpPr/>
          <p:nvPr/>
        </p:nvSpPr>
        <p:spPr bwMode="auto">
          <a:xfrm>
            <a:off x="3983670" y="4955670"/>
            <a:ext cx="4507908" cy="11406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altLang="ja-JP" sz="2800" dirty="0" smtClean="0"/>
              <a:t>Developers don’t </a:t>
            </a:r>
            <a:r>
              <a:rPr lang="en-US" altLang="ja-JP" sz="2800" dirty="0"/>
              <a:t>know </a:t>
            </a:r>
            <a:endParaRPr lang="en-US" altLang="ja-JP" sz="2800" dirty="0" smtClean="0"/>
          </a:p>
          <a:p>
            <a:r>
              <a:rPr lang="en-US" altLang="ja-JP" sz="2800" dirty="0" smtClean="0"/>
              <a:t>   which </a:t>
            </a:r>
            <a:r>
              <a:rPr lang="en-US" altLang="ja-JP" sz="2800" dirty="0"/>
              <a:t>candidate is better.</a:t>
            </a:r>
          </a:p>
        </p:txBody>
      </p:sp>
    </p:spTree>
    <p:extLst>
      <p:ext uri="{BB962C8B-B14F-4D97-AF65-F5344CB8AC3E}">
        <p14:creationId xmlns:p14="http://schemas.microsoft.com/office/powerpoint/2010/main" val="63176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92" grpId="0" animBg="1"/>
      <p:bldP spid="193" grpId="0" animBg="1"/>
      <p:bldP spid="194" grpId="0" animBg="1"/>
      <p:bldP spid="195" grpId="0" animBg="1"/>
      <p:bldP spid="195" grpId="1" animBg="1"/>
      <p:bldP spid="196" grpId="0" animBg="1"/>
      <p:bldP spid="196" grpId="1" animBg="1"/>
      <p:bldP spid="198" grpId="0" animBg="1"/>
      <p:bldP spid="202" grpId="0" animBg="1"/>
      <p:bldP spid="1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08234" y="6195828"/>
            <a:ext cx="1359402" cy="449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799" cy="4525963"/>
          </a:xfrm>
        </p:spPr>
        <p:txBody>
          <a:bodyPr/>
          <a:lstStyle/>
          <a:p>
            <a:r>
              <a:rPr lang="en-US" altLang="ja-JP" dirty="0" smtClean="0"/>
              <a:t>It is necessary for Form Template Method to be exact match methods after extracting differences (Cond.1, 2).</a:t>
            </a:r>
          </a:p>
          <a:p>
            <a:r>
              <a:rPr lang="en-US" altLang="ja-JP" b="1" dirty="0" smtClean="0"/>
              <a:t>A method should have a single functionality (Cond.3).</a:t>
            </a:r>
            <a:endParaRPr lang="en-US" altLang="ja-JP" sz="2800" b="1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</p:spPr>
        <p:txBody>
          <a:bodyPr/>
          <a:lstStyle/>
          <a:p>
            <a:r>
              <a:rPr lang="en-US" altLang="ja-JP" dirty="0" smtClean="0"/>
              <a:t>Conditions of Appropriate Divisions</a:t>
            </a:r>
            <a:endParaRPr kumimoji="1" lang="ja-JP" altLang="en-US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314513" y="3836079"/>
            <a:ext cx="9959866" cy="2739094"/>
            <a:chOff x="199056" y="3858556"/>
            <a:chExt cx="9959866" cy="2739094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99056" y="4503818"/>
              <a:ext cx="995986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ja-JP" sz="2400" dirty="0"/>
                <a:t>Cond.1: Each primitive process is extractable as method.</a:t>
              </a:r>
            </a:p>
            <a:p>
              <a:pPr lvl="1"/>
              <a:r>
                <a:rPr lang="en-US" altLang="ja-JP" sz="2400" dirty="0"/>
                <a:t>Cond.2: A pair of similar code fragments is match </a:t>
              </a:r>
              <a:r>
                <a:rPr lang="en-US" altLang="ja-JP" sz="2400" dirty="0" smtClean="0"/>
                <a:t>after</a:t>
              </a:r>
              <a:r>
                <a:rPr lang="en-US" altLang="ja-JP" sz="2400" dirty="0"/>
                <a:t> </a:t>
              </a:r>
              <a:endParaRPr lang="en-US" altLang="ja-JP" sz="2400" dirty="0" smtClean="0"/>
            </a:p>
            <a:p>
              <a:pPr lvl="1"/>
              <a:r>
                <a:rPr lang="en-US" altLang="ja-JP" sz="2400" dirty="0"/>
                <a:t> </a:t>
              </a:r>
              <a:r>
                <a:rPr lang="en-US" altLang="ja-JP" sz="2400" dirty="0" smtClean="0"/>
                <a:t>             extraction</a:t>
              </a:r>
              <a:r>
                <a:rPr lang="en-US" altLang="ja-JP" sz="2400" dirty="0"/>
                <a:t>.</a:t>
              </a:r>
            </a:p>
            <a:p>
              <a:pPr lvl="1"/>
              <a:r>
                <a:rPr lang="en-US" altLang="ja-JP" sz="2400" dirty="0">
                  <a:solidFill>
                    <a:srgbClr val="FF0000"/>
                  </a:solidFill>
                </a:rPr>
                <a:t>Cond.3: Extracted method has functionality for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each </a:t>
              </a:r>
            </a:p>
            <a:p>
              <a:pPr lvl="1"/>
              <a:r>
                <a:rPr lang="en-US" altLang="ja-JP" sz="2400" dirty="0" smtClean="0">
                  <a:solidFill>
                    <a:srgbClr val="FF0000"/>
                  </a:solidFill>
                </a:rPr>
                <a:t>              developer.</a:t>
              </a:r>
              <a:endParaRPr lang="en-US" altLang="ja-JP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図形グループ 10"/>
            <p:cNvGrpSpPr/>
            <p:nvPr/>
          </p:nvGrpSpPr>
          <p:grpSpPr>
            <a:xfrm>
              <a:off x="583878" y="3858556"/>
              <a:ext cx="8156300" cy="2739094"/>
              <a:chOff x="583878" y="3858556"/>
              <a:chExt cx="8156300" cy="2739094"/>
            </a:xfrm>
          </p:grpSpPr>
          <p:grpSp>
            <p:nvGrpSpPr>
              <p:cNvPr id="12" name="グループ化 7"/>
              <p:cNvGrpSpPr/>
              <p:nvPr/>
            </p:nvGrpSpPr>
            <p:grpSpPr>
              <a:xfrm>
                <a:off x="583878" y="3858556"/>
                <a:ext cx="8156300" cy="2739094"/>
                <a:chOff x="1118938" y="3537283"/>
                <a:chExt cx="7574012" cy="2370222"/>
              </a:xfrm>
            </p:grpSpPr>
            <p:sp>
              <p:nvSpPr>
                <p:cNvPr id="14" name="角丸四角形 13"/>
                <p:cNvSpPr/>
                <p:nvPr/>
              </p:nvSpPr>
              <p:spPr>
                <a:xfrm>
                  <a:off x="1118938" y="3826042"/>
                  <a:ext cx="7574012" cy="2081463"/>
                </a:xfrm>
                <a:prstGeom prst="roundRect">
                  <a:avLst/>
                </a:prstGeom>
                <a:noFill/>
                <a:ln w="5715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1491915" y="3537283"/>
                  <a:ext cx="5986202" cy="5775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13" name="テキスト ボックス 12"/>
              <p:cNvSpPr txBox="1"/>
              <p:nvPr/>
            </p:nvSpPr>
            <p:spPr>
              <a:xfrm>
                <a:off x="1141959" y="3858556"/>
                <a:ext cx="6232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/>
                  <a:t>Conditions of division on this research</a:t>
                </a:r>
                <a:endParaRPr kumimoji="1" lang="ja-JP" altLang="en-US" sz="2800" dirty="0"/>
              </a:p>
            </p:txBody>
          </p:sp>
        </p:grpSp>
      </p:grpSp>
      <p:sp>
        <p:nvSpPr>
          <p:cNvPr id="1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993062" y="6308725"/>
            <a:ext cx="1150938" cy="288925"/>
          </a:xfrm>
        </p:spPr>
        <p:txBody>
          <a:bodyPr/>
          <a:lstStyle/>
          <a:p>
            <a:fld id="{63177B97-C38E-6B49-9829-0ADB86AF5D52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331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Refactoring with Eclipse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r>
              <a:rPr lang="en-US" altLang="ja-JP" dirty="0" smtClean="0"/>
              <a:t>It is easy to perform </a:t>
            </a:r>
            <a:r>
              <a:rPr lang="en-US" altLang="ja-JP" dirty="0"/>
              <a:t>e</a:t>
            </a:r>
            <a:r>
              <a:rPr lang="en-US" altLang="ja-JP" dirty="0" smtClean="0"/>
              <a:t>xtract method refactoring by using Eclipse.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1</a:t>
            </a:fld>
            <a:endParaRPr lang="ja-JP" altLang="en-US"/>
          </a:p>
        </p:txBody>
      </p:sp>
      <p:pic>
        <p:nvPicPr>
          <p:cNvPr id="1027" name="Picture 3" descr="C:\Users\m-ioka\Dropbox\lab\paper\iwesep\ss_refa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5" y="2941811"/>
            <a:ext cx="7515724" cy="36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-ioka\Desktop\eclip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4" y="227565"/>
            <a:ext cx="1277541" cy="127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6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ja-JP" dirty="0" smtClean="0"/>
              <a:t>An Example of </a:t>
            </a:r>
            <a:br>
              <a:rPr lang="en-US" altLang="ja-JP" dirty="0" smtClean="0"/>
            </a:br>
            <a:r>
              <a:rPr lang="en-US" altLang="ja-JP" dirty="0" smtClean="0"/>
              <a:t>Unsatisfying Any Conditions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18499" y="1600201"/>
            <a:ext cx="3955550" cy="434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275" y="1600201"/>
            <a:ext cx="372477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void </a:t>
            </a:r>
            <a:r>
              <a:rPr lang="en-US" altLang="ja-JP" sz="2400" dirty="0" err="1" smtClean="0"/>
              <a:t>initTriangle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int</a:t>
            </a:r>
            <a:r>
              <a:rPr lang="en-US" altLang="ja-JP" sz="2400" dirty="0" smtClean="0"/>
              <a:t> x) {</a:t>
            </a:r>
          </a:p>
          <a:p>
            <a:r>
              <a:rPr lang="ja-JP" altLang="en-US" sz="2400" dirty="0" smtClean="0"/>
              <a:t>　．．．</a:t>
            </a:r>
            <a:endParaRPr lang="en-US" altLang="ja-JP" sz="2400" dirty="0" smtClean="0"/>
          </a:p>
          <a:p>
            <a:r>
              <a:rPr lang="en-US" altLang="ja-JP" sz="2400" dirty="0" smtClean="0"/>
              <a:t>  </a:t>
            </a:r>
            <a:r>
              <a:rPr lang="en-US" altLang="ja-JP" sz="2400" dirty="0" err="1" smtClean="0"/>
              <a:t>if(z</a:t>
            </a:r>
            <a:r>
              <a:rPr lang="en-US" altLang="ja-JP" sz="2400" dirty="0" smtClean="0"/>
              <a:t> &gt; 0) {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    </a:t>
            </a:r>
            <a:r>
              <a:rPr lang="en-US" altLang="ja-JP" sz="2400" dirty="0" smtClean="0"/>
              <a:t>s =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getArea</a:t>
            </a:r>
            <a:r>
              <a:rPr lang="en-US" altLang="ja-JP" sz="2400" dirty="0" smtClean="0">
                <a:solidFill>
                  <a:srgbClr val="FF0000"/>
                </a:solidFill>
              </a:rPr>
              <a:t>()</a:t>
            </a:r>
            <a:r>
              <a:rPr lang="en-US" altLang="ja-JP" sz="2400" dirty="0" smtClean="0"/>
              <a:t>;</a:t>
            </a:r>
          </a:p>
          <a:p>
            <a:r>
              <a:rPr lang="en-US" altLang="ja-JP" sz="2400" dirty="0" smtClean="0"/>
              <a:t>    t = </a:t>
            </a:r>
            <a:r>
              <a:rPr lang="en-US" altLang="ja-JP" sz="2400" dirty="0" smtClean="0">
                <a:solidFill>
                  <a:srgbClr val="FF0000"/>
                </a:solidFill>
              </a:rPr>
              <a:t>s *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getRate</a:t>
            </a:r>
            <a:r>
              <a:rPr lang="en-US" altLang="ja-JP" sz="2400" dirty="0" smtClean="0"/>
              <a:t>();</a:t>
            </a:r>
          </a:p>
          <a:p>
            <a:r>
              <a:rPr lang="en-US" altLang="ja-JP" sz="2400" dirty="0" smtClean="0"/>
              <a:t>    result = calc(s, t);</a:t>
            </a:r>
          </a:p>
          <a:p>
            <a:r>
              <a:rPr lang="en-US" altLang="ja-JP" sz="2400" dirty="0" smtClean="0"/>
              <a:t>    </a:t>
            </a:r>
            <a:r>
              <a:rPr lang="en-US" altLang="ja-JP" sz="2400" dirty="0" err="1" smtClean="0"/>
              <a:t>print(result</a:t>
            </a:r>
            <a:r>
              <a:rPr lang="en-US" altLang="ja-JP" sz="2400" dirty="0" smtClean="0"/>
              <a:t>);</a:t>
            </a:r>
          </a:p>
          <a:p>
            <a:r>
              <a:rPr kumimoji="1" lang="en-US" altLang="ja-JP" sz="2400" dirty="0" smtClean="0"/>
              <a:t>  }</a:t>
            </a:r>
          </a:p>
          <a:p>
            <a:r>
              <a:rPr kumimoji="1" lang="en-US" altLang="ja-JP" sz="2400" dirty="0" smtClean="0"/>
              <a:t>  draw();</a:t>
            </a:r>
          </a:p>
          <a:p>
            <a:r>
              <a:rPr lang="ja-JP" altLang="en-US" sz="2400" dirty="0" smtClean="0"/>
              <a:t>　．．．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}</a:t>
            </a:r>
            <a:endParaRPr lang="en-US" altLang="ja-JP" sz="2400" dirty="0"/>
          </a:p>
          <a:p>
            <a:endParaRPr kumimoji="1" lang="en-US" altLang="ja-JP" sz="24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4725117" y="1600201"/>
            <a:ext cx="4163389" cy="434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83336" y="1600201"/>
            <a:ext cx="3776222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void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initRectangle</a:t>
            </a:r>
            <a:r>
              <a:rPr lang="en-US" altLang="ja-JP" sz="2400" dirty="0" smtClean="0"/>
              <a:t> (</a:t>
            </a:r>
            <a:r>
              <a:rPr lang="en-US" altLang="ja-JP" sz="2400" dirty="0" err="1" smtClean="0"/>
              <a:t>int</a:t>
            </a:r>
            <a:r>
              <a:rPr lang="en-US" altLang="ja-JP" sz="2400" dirty="0" smtClean="0"/>
              <a:t> x) {</a:t>
            </a:r>
          </a:p>
          <a:p>
            <a:r>
              <a:rPr lang="ja-JP" altLang="en-US" sz="2400" dirty="0" smtClean="0"/>
              <a:t>　．．．</a:t>
            </a:r>
            <a:endParaRPr lang="en-US" altLang="ja-JP" sz="2400" dirty="0" smtClean="0"/>
          </a:p>
          <a:p>
            <a:r>
              <a:rPr lang="en-US" altLang="ja-JP" sz="2400" dirty="0" smtClean="0"/>
              <a:t>  </a:t>
            </a:r>
            <a:r>
              <a:rPr lang="en-US" altLang="ja-JP" sz="2400" dirty="0" err="1" smtClean="0"/>
              <a:t>if(z</a:t>
            </a:r>
            <a:r>
              <a:rPr lang="en-US" altLang="ja-JP" sz="2400" dirty="0" smtClean="0"/>
              <a:t> &gt; 0) {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    </a:t>
            </a:r>
            <a:r>
              <a:rPr lang="en-US" altLang="ja-JP" sz="2400" dirty="0" smtClean="0"/>
              <a:t>s =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getBase</a:t>
            </a:r>
            <a:r>
              <a:rPr lang="en-US" altLang="ja-JP" sz="2400" dirty="0" smtClean="0">
                <a:solidFill>
                  <a:srgbClr val="FF0000"/>
                </a:solidFill>
              </a:rPr>
              <a:t>()</a:t>
            </a:r>
            <a:r>
              <a:rPr lang="en-US" altLang="ja-JP" sz="2400" dirty="0" smtClean="0"/>
              <a:t>;</a:t>
            </a:r>
          </a:p>
          <a:p>
            <a:r>
              <a:rPr lang="en-US" altLang="ja-JP" sz="2400" dirty="0" smtClean="0"/>
              <a:t>    t = </a:t>
            </a:r>
            <a:r>
              <a:rPr lang="en-US" altLang="ja-JP" sz="2400" dirty="0" err="1" smtClean="0"/>
              <a:t>getRate</a:t>
            </a:r>
            <a:r>
              <a:rPr lang="en-US" altLang="ja-JP" sz="2400" dirty="0" smtClean="0"/>
              <a:t>();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    </a:t>
            </a:r>
            <a:r>
              <a:rPr lang="en-US" altLang="ja-JP" sz="2400" dirty="0" smtClean="0"/>
              <a:t>result = calc(s, t);</a:t>
            </a:r>
          </a:p>
          <a:p>
            <a:r>
              <a:rPr lang="en-US" altLang="ja-JP" sz="2400" dirty="0" smtClean="0"/>
              <a:t>    </a:t>
            </a:r>
            <a:r>
              <a:rPr lang="en-US" altLang="ja-JP" sz="2400" dirty="0" err="1" smtClean="0"/>
              <a:t>print(result</a:t>
            </a:r>
            <a:r>
              <a:rPr lang="en-US" altLang="ja-JP" sz="2400" dirty="0" smtClean="0"/>
              <a:t>);</a:t>
            </a:r>
          </a:p>
          <a:p>
            <a:r>
              <a:rPr kumimoji="1" lang="en-US" altLang="ja-JP" sz="2400" dirty="0" smtClean="0"/>
              <a:t>  }</a:t>
            </a:r>
          </a:p>
          <a:p>
            <a:r>
              <a:rPr lang="en-US" altLang="ja-JP" sz="2400" dirty="0" smtClean="0"/>
              <a:t>  draw();</a:t>
            </a:r>
          </a:p>
          <a:p>
            <a:r>
              <a:rPr kumimoji="1" lang="en-US" altLang="ja-JP" sz="2400" dirty="0" smtClean="0"/>
              <a:t>  </a:t>
            </a:r>
            <a:r>
              <a:rPr lang="ja-JP" altLang="en-US" sz="2400" dirty="0" smtClean="0"/>
              <a:t>．．．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}</a:t>
            </a:r>
          </a:p>
          <a:p>
            <a:endParaRPr kumimoji="1"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764771" y="2709950"/>
            <a:ext cx="2876204" cy="764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87856" y="2709950"/>
            <a:ext cx="3355571" cy="764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49275" y="2330141"/>
            <a:ext cx="3580934" cy="2702234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815329" y="2367913"/>
            <a:ext cx="3776222" cy="266446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834540" y="5300464"/>
            <a:ext cx="3154243" cy="885608"/>
            <a:chOff x="1426495" y="5343952"/>
            <a:chExt cx="3154243" cy="885608"/>
          </a:xfrm>
        </p:grpSpPr>
        <p:sp>
          <p:nvSpPr>
            <p:cNvPr id="19" name="四角形吹き出し 18"/>
            <p:cNvSpPr/>
            <p:nvPr/>
          </p:nvSpPr>
          <p:spPr>
            <a:xfrm>
              <a:off x="1438527" y="5343952"/>
              <a:ext cx="3142211" cy="885608"/>
            </a:xfrm>
            <a:prstGeom prst="wedgeRectCallout">
              <a:avLst>
                <a:gd name="adj1" fmla="val 75756"/>
                <a:gd name="adj2" fmla="val -10348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四角形吹き出し 17"/>
            <p:cNvSpPr/>
            <p:nvPr/>
          </p:nvSpPr>
          <p:spPr>
            <a:xfrm>
              <a:off x="1426495" y="5343952"/>
              <a:ext cx="3142211" cy="885608"/>
            </a:xfrm>
            <a:prstGeom prst="wedgeRectCallout">
              <a:avLst>
                <a:gd name="adj1" fmla="val -30431"/>
                <a:gd name="adj2" fmla="val -845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 smtClean="0">
                  <a:solidFill>
                    <a:schemeClr val="tx1"/>
                  </a:solidFill>
                </a:rPr>
                <a:t>Unsatisfied division of Cond.3</a:t>
              </a:r>
              <a:endParaRPr kumimoji="1" lang="ja-JP" alt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四角形吹き出し 14"/>
          <p:cNvSpPr/>
          <p:nvPr/>
        </p:nvSpPr>
        <p:spPr>
          <a:xfrm>
            <a:off x="2559104" y="1444532"/>
            <a:ext cx="3142211" cy="885608"/>
          </a:xfrm>
          <a:prstGeom prst="wedgeRectCallout">
            <a:avLst>
              <a:gd name="adj1" fmla="val 34345"/>
              <a:gd name="adj2" fmla="val 105266"/>
            </a:avLst>
          </a:prstGeom>
          <a:solidFill>
            <a:srgbClr val="FFCC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吹き出し 12"/>
          <p:cNvSpPr/>
          <p:nvPr/>
        </p:nvSpPr>
        <p:spPr>
          <a:xfrm>
            <a:off x="2559104" y="1444532"/>
            <a:ext cx="3142211" cy="885608"/>
          </a:xfrm>
          <a:prstGeom prst="wedgeRectCallout">
            <a:avLst>
              <a:gd name="adj1" fmla="val -30416"/>
              <a:gd name="adj2" fmla="val 112353"/>
            </a:avLst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schemeClr val="tx1"/>
                </a:solidFill>
              </a:rPr>
              <a:t>Different code fragment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130209" y="5844944"/>
            <a:ext cx="4917654" cy="8957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en-US" altLang="ja-JP" sz="2400" dirty="0"/>
              <a:t>Cond.3: Extracted method has </a:t>
            </a:r>
            <a:r>
              <a:rPr lang="en-US" altLang="ja-JP" sz="2400" dirty="0" smtClean="0"/>
              <a:t>functionality for each </a:t>
            </a:r>
            <a:r>
              <a:rPr lang="en-US" altLang="ja-JP" sz="2400" dirty="0"/>
              <a:t>developers.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689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ja-JP" dirty="0" smtClean="0"/>
              <a:t>An Example of </a:t>
            </a:r>
            <a:br>
              <a:rPr lang="en-US" altLang="ja-JP" dirty="0" smtClean="0"/>
            </a:br>
            <a:r>
              <a:rPr lang="en-US" altLang="ja-JP" dirty="0" smtClean="0"/>
              <a:t>Satisfying All Conditions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18499" y="1600201"/>
            <a:ext cx="3955550" cy="434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275" y="1600201"/>
            <a:ext cx="3724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void </a:t>
            </a:r>
            <a:r>
              <a:rPr lang="en-US" altLang="ja-JP" sz="2400" dirty="0" err="1" smtClean="0"/>
              <a:t>initTriangle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int</a:t>
            </a:r>
            <a:r>
              <a:rPr lang="en-US" altLang="ja-JP" sz="2400" dirty="0" smtClean="0"/>
              <a:t> x) {</a:t>
            </a:r>
          </a:p>
          <a:p>
            <a:r>
              <a:rPr lang="ja-JP" altLang="en-US" sz="2400" dirty="0" smtClean="0"/>
              <a:t>　</a:t>
            </a:r>
            <a:r>
              <a:rPr lang="ja-JP" altLang="en-US" sz="2400" dirty="0" err="1" smtClean="0"/>
              <a:t>．．．</a:t>
            </a:r>
            <a:endParaRPr lang="en-US" altLang="ja-JP" sz="2400" dirty="0" smtClean="0"/>
          </a:p>
          <a:p>
            <a:r>
              <a:rPr lang="en-US" altLang="ja-JP" sz="2400" dirty="0" smtClean="0"/>
              <a:t>  if(z &gt; 0) {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    </a:t>
            </a:r>
            <a:r>
              <a:rPr lang="en-US" altLang="ja-JP" sz="2400" dirty="0" smtClean="0"/>
              <a:t>s =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getArea</a:t>
            </a:r>
            <a:r>
              <a:rPr lang="en-US" altLang="ja-JP" sz="2400" dirty="0" smtClean="0">
                <a:solidFill>
                  <a:srgbClr val="FF0000"/>
                </a:solidFill>
              </a:rPr>
              <a:t>()</a:t>
            </a:r>
            <a:r>
              <a:rPr lang="en-US" altLang="ja-JP" sz="2400" dirty="0" smtClean="0"/>
              <a:t>;</a:t>
            </a:r>
          </a:p>
          <a:p>
            <a:r>
              <a:rPr lang="en-US" altLang="ja-JP" sz="2400" dirty="0" smtClean="0"/>
              <a:t>    t = </a:t>
            </a:r>
            <a:r>
              <a:rPr lang="en-US" altLang="ja-JP" sz="2400" dirty="0" smtClean="0">
                <a:solidFill>
                  <a:srgbClr val="FF0000"/>
                </a:solidFill>
              </a:rPr>
              <a:t>s * </a:t>
            </a:r>
            <a:r>
              <a:rPr lang="en-US" altLang="ja-JP" sz="2400" dirty="0" err="1" smtClean="0"/>
              <a:t>getRate</a:t>
            </a:r>
            <a:r>
              <a:rPr lang="en-US" altLang="ja-JP" sz="2400" dirty="0" smtClean="0"/>
              <a:t>();</a:t>
            </a:r>
          </a:p>
          <a:p>
            <a:r>
              <a:rPr lang="en-US" altLang="ja-JP" sz="2400" dirty="0" smtClean="0"/>
              <a:t>    result = calc(s, t);</a:t>
            </a:r>
          </a:p>
          <a:p>
            <a:r>
              <a:rPr lang="en-US" altLang="ja-JP" sz="2400" dirty="0" smtClean="0"/>
              <a:t>    print(result);</a:t>
            </a:r>
          </a:p>
          <a:p>
            <a:r>
              <a:rPr lang="en-US" altLang="ja-JP" sz="2400" dirty="0" smtClean="0"/>
              <a:t>  }</a:t>
            </a:r>
          </a:p>
          <a:p>
            <a:r>
              <a:rPr lang="en-US" altLang="ja-JP" sz="2400" dirty="0" smtClean="0"/>
              <a:t>  draw();</a:t>
            </a:r>
          </a:p>
          <a:p>
            <a:r>
              <a:rPr lang="ja-JP" altLang="en-US" sz="2400" dirty="0" smtClean="0"/>
              <a:t>　</a:t>
            </a:r>
            <a:r>
              <a:rPr lang="ja-JP" altLang="en-US" sz="2400" dirty="0" err="1" smtClean="0"/>
              <a:t>．．．</a:t>
            </a:r>
            <a:endParaRPr lang="en-US" altLang="ja-JP" sz="2400" dirty="0" smtClean="0"/>
          </a:p>
          <a:p>
            <a:r>
              <a:rPr lang="en-US" altLang="ja-JP" sz="2400" dirty="0" smtClean="0"/>
              <a:t>}</a:t>
            </a:r>
          </a:p>
          <a:p>
            <a:endParaRPr kumimoji="1" lang="en-US" altLang="ja-JP" sz="24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4725117" y="1600201"/>
            <a:ext cx="4163389" cy="4343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83336" y="1600201"/>
            <a:ext cx="3776222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void </a:t>
            </a:r>
            <a:r>
              <a:rPr lang="en-US" altLang="ja-JP" sz="2400" dirty="0" err="1" smtClean="0"/>
              <a:t>initRectangle</a:t>
            </a:r>
            <a:r>
              <a:rPr lang="en-US" altLang="ja-JP" sz="2400" dirty="0" smtClean="0"/>
              <a:t> (</a:t>
            </a:r>
            <a:r>
              <a:rPr lang="en-US" altLang="ja-JP" sz="2400" dirty="0" err="1" smtClean="0"/>
              <a:t>int</a:t>
            </a:r>
            <a:r>
              <a:rPr lang="en-US" altLang="ja-JP" sz="2400" dirty="0" smtClean="0"/>
              <a:t> x) {</a:t>
            </a:r>
          </a:p>
          <a:p>
            <a:r>
              <a:rPr lang="ja-JP" altLang="en-US" sz="2400" dirty="0" smtClean="0"/>
              <a:t>　</a:t>
            </a:r>
            <a:r>
              <a:rPr lang="ja-JP" altLang="en-US" sz="2400" dirty="0" err="1" smtClean="0"/>
              <a:t>．．．</a:t>
            </a:r>
            <a:endParaRPr lang="en-US" altLang="ja-JP" sz="2400" dirty="0" smtClean="0"/>
          </a:p>
          <a:p>
            <a:r>
              <a:rPr lang="en-US" altLang="ja-JP" sz="2400" dirty="0" smtClean="0"/>
              <a:t>  if(z &gt; 0) {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    </a:t>
            </a:r>
            <a:r>
              <a:rPr lang="en-US" altLang="ja-JP" sz="2400" dirty="0" smtClean="0"/>
              <a:t>s =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getBase</a:t>
            </a:r>
            <a:r>
              <a:rPr lang="en-US" altLang="ja-JP" sz="2400" dirty="0" smtClean="0">
                <a:solidFill>
                  <a:srgbClr val="FF0000"/>
                </a:solidFill>
              </a:rPr>
              <a:t>()</a:t>
            </a:r>
            <a:r>
              <a:rPr lang="en-US" altLang="ja-JP" sz="2400" dirty="0" smtClean="0"/>
              <a:t>;</a:t>
            </a:r>
          </a:p>
          <a:p>
            <a:r>
              <a:rPr lang="en-US" altLang="ja-JP" sz="2400" dirty="0" smtClean="0"/>
              <a:t>    t = </a:t>
            </a:r>
            <a:r>
              <a:rPr lang="en-US" altLang="ja-JP" sz="2400" dirty="0" err="1" smtClean="0"/>
              <a:t>getRate</a:t>
            </a:r>
            <a:r>
              <a:rPr lang="en-US" altLang="ja-JP" sz="2400" dirty="0" smtClean="0"/>
              <a:t>();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    </a:t>
            </a:r>
            <a:r>
              <a:rPr lang="en-US" altLang="ja-JP" sz="2400" dirty="0" smtClean="0"/>
              <a:t>result = calc(s, t);</a:t>
            </a:r>
          </a:p>
          <a:p>
            <a:r>
              <a:rPr lang="en-US" altLang="ja-JP" sz="2400" dirty="0" smtClean="0"/>
              <a:t>    print(result);</a:t>
            </a:r>
          </a:p>
          <a:p>
            <a:r>
              <a:rPr lang="en-US" altLang="ja-JP" sz="2400" dirty="0" smtClean="0"/>
              <a:t>  }</a:t>
            </a:r>
          </a:p>
          <a:p>
            <a:r>
              <a:rPr lang="en-US" altLang="ja-JP" sz="2400" dirty="0" smtClean="0"/>
              <a:t>  draw();</a:t>
            </a:r>
          </a:p>
          <a:p>
            <a:r>
              <a:rPr lang="en-US" altLang="ja-JP" sz="2400" dirty="0" smtClean="0"/>
              <a:t>  </a:t>
            </a:r>
            <a:r>
              <a:rPr lang="ja-JP" altLang="en-US" sz="2400" dirty="0" err="1" smtClean="0"/>
              <a:t>．．．</a:t>
            </a:r>
            <a:endParaRPr lang="en-US" altLang="ja-JP" sz="2400" dirty="0" smtClean="0"/>
          </a:p>
          <a:p>
            <a:r>
              <a:rPr lang="en-US" altLang="ja-JP" sz="2400" dirty="0" smtClean="0"/>
              <a:t>}</a:t>
            </a:r>
          </a:p>
          <a:p>
            <a:endParaRPr kumimoji="1"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764771" y="2709950"/>
            <a:ext cx="2876204" cy="764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087856" y="2709950"/>
            <a:ext cx="3355571" cy="764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49275" y="2330141"/>
            <a:ext cx="3580934" cy="2211038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815329" y="2367913"/>
            <a:ext cx="3776222" cy="217326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768636" y="5238908"/>
            <a:ext cx="3142211" cy="885608"/>
            <a:chOff x="1340772" y="5238908"/>
            <a:chExt cx="3142211" cy="885608"/>
          </a:xfrm>
        </p:grpSpPr>
        <p:sp>
          <p:nvSpPr>
            <p:cNvPr id="19" name="四角形吹き出し 18"/>
            <p:cNvSpPr/>
            <p:nvPr/>
          </p:nvSpPr>
          <p:spPr>
            <a:xfrm>
              <a:off x="1340772" y="5238908"/>
              <a:ext cx="3142211" cy="885608"/>
            </a:xfrm>
            <a:prstGeom prst="wedgeRectCallout">
              <a:avLst>
                <a:gd name="adj1" fmla="val 81500"/>
                <a:gd name="adj2" fmla="val -1315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四角形吹き出し 17"/>
            <p:cNvSpPr/>
            <p:nvPr/>
          </p:nvSpPr>
          <p:spPr>
            <a:xfrm>
              <a:off x="1340772" y="5238908"/>
              <a:ext cx="3142211" cy="885608"/>
            </a:xfrm>
            <a:prstGeom prst="wedgeRectCallout">
              <a:avLst>
                <a:gd name="adj1" fmla="val -33005"/>
                <a:gd name="adj2" fmla="val -12834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b="1" dirty="0" smtClean="0">
                  <a:solidFill>
                    <a:schemeClr val="tx1"/>
                  </a:solidFill>
                </a:rPr>
                <a:t>Satisfied division of Cond.3</a:t>
              </a:r>
              <a:endParaRPr kumimoji="1" lang="ja-JP" alt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四角形吹き出し 14"/>
          <p:cNvSpPr/>
          <p:nvPr/>
        </p:nvSpPr>
        <p:spPr>
          <a:xfrm>
            <a:off x="2559104" y="1444532"/>
            <a:ext cx="3142211" cy="885608"/>
          </a:xfrm>
          <a:prstGeom prst="wedgeRectCallout">
            <a:avLst>
              <a:gd name="adj1" fmla="val 34345"/>
              <a:gd name="adj2" fmla="val 105266"/>
            </a:avLst>
          </a:prstGeom>
          <a:solidFill>
            <a:srgbClr val="FFCC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吹き出し 12"/>
          <p:cNvSpPr/>
          <p:nvPr/>
        </p:nvSpPr>
        <p:spPr>
          <a:xfrm>
            <a:off x="2559104" y="1444532"/>
            <a:ext cx="3142211" cy="885608"/>
          </a:xfrm>
          <a:prstGeom prst="wedgeRectCallout">
            <a:avLst>
              <a:gd name="adj1" fmla="val -30416"/>
              <a:gd name="adj2" fmla="val 112353"/>
            </a:avLst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</a:rPr>
              <a:t>Different code fragment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130209" y="5844944"/>
            <a:ext cx="4917654" cy="8957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2" algn="ctr"/>
            <a:r>
              <a:rPr lang="en-US" altLang="ja-JP" sz="2400" dirty="0"/>
              <a:t>Cond.3: Extracted method has functionality </a:t>
            </a:r>
            <a:r>
              <a:rPr lang="en-US" altLang="ja-JP" sz="2400" dirty="0" smtClean="0"/>
              <a:t>for each </a:t>
            </a:r>
            <a:r>
              <a:rPr lang="en-US" altLang="ja-JP" sz="2400" dirty="0"/>
              <a:t>developers.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2139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ja-JP" dirty="0" smtClean="0"/>
              <a:t>COB: Cohesion </a:t>
            </a:r>
            <a:r>
              <a:rPr lang="en-US" altLang="ja-JP" dirty="0"/>
              <a:t>Of </a:t>
            </a:r>
            <a:r>
              <a:rPr lang="en-US" altLang="ja-JP" dirty="0" smtClean="0"/>
              <a:t>Blocks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Evaluates cohesion between blocks</a:t>
                </a:r>
              </a:p>
              <a:p>
                <a:pPr lvl="1"/>
                <a:r>
                  <a:rPr kumimoji="1" lang="en-US" altLang="ja-JP" dirty="0" smtClean="0"/>
                  <a:t>When a method has higher cohesion, the method may have a single functionality.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 xmlns="">
                    <m:r>
                      <a:rPr lang="en-US" altLang="ja-JP" sz="3600" i="1">
                        <a:latin typeface="Cambria Math"/>
                      </a:rPr>
                      <m:t>𝐶𝑂𝐵</m:t>
                    </m:r>
                    <m:r>
                      <a:rPr lang="en-US" altLang="ja-JP" sz="36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ja-JP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3600" i="1">
                            <a:latin typeface="Cambria Math"/>
                          </a:rPr>
                          <m:t>𝑏</m:t>
                        </m:r>
                      </m:den>
                    </m:f>
                    <m:f>
                      <m:fPr>
                        <m:ctrlPr>
                          <a:rPr lang="en-US" altLang="ja-JP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3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3600" i="1">
                            <a:latin typeface="Cambria Math"/>
                          </a:rPr>
                          <m:t>𝑣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ja-JP" sz="3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36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altLang="ja-JP" sz="3600" i="1">
                            <a:latin typeface="Cambria Math"/>
                          </a:rPr>
                          <m:t>𝑣</m:t>
                        </m:r>
                      </m:sup>
                      <m:e>
                        <m:r>
                          <a:rPr lang="ja-JP" altLang="en-US" sz="3600" i="1">
                            <a:latin typeface="Cambria Math"/>
                          </a:rPr>
                          <m:t>𝜇</m:t>
                        </m:r>
                        <m:r>
                          <a:rPr lang="en-US" altLang="ja-JP" sz="36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36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ja-JP" sz="3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ja-JP" sz="36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ja-JP" sz="3600" dirty="0"/>
                  <a:t>  </a:t>
                </a:r>
                <a14:m>
                  <m:oMath xmlns:m="http://schemas.openxmlformats.org/officeDocument/2006/math" xmlns="">
                    <m:r>
                      <a:rPr lang="en-US" altLang="ja-JP" sz="2000">
                        <a:latin typeface="Cambria Math"/>
                      </a:rPr>
                      <m:t>       </m:t>
                    </m:r>
                    <m:d>
                      <m:dPr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>
                            <a:latin typeface="Cambria Math"/>
                          </a:rPr>
                          <m:t>0</m:t>
                        </m:r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𝐶𝑂𝐵</m:t>
                        </m:r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≤1</m:t>
                        </m:r>
                      </m:e>
                    </m:d>
                  </m:oMath>
                </a14:m>
                <a:endParaRPr lang="en-US" altLang="ja-JP" sz="200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457200" lvl="1" indent="0">
                  <a:buNone/>
                </a:pPr>
                <a:r>
                  <a:rPr lang="en-US" altLang="ja-JP" dirty="0" smtClean="0"/>
                  <a:t>	b : the number of code blocks.</a:t>
                </a:r>
              </a:p>
              <a:p>
                <a:pPr marL="457200" lvl="1" indent="0">
                  <a:buNone/>
                </a:pPr>
                <a:r>
                  <a:rPr lang="en-US" altLang="ja-JP" dirty="0" smtClean="0"/>
                  <a:t>	v </a:t>
                </a:r>
                <a:r>
                  <a:rPr kumimoji="1" lang="en-US" altLang="ja-JP" dirty="0" smtClean="0"/>
                  <a:t>: the number of used variables in the method.</a:t>
                </a:r>
              </a:p>
              <a:p>
                <a:pPr marL="457200" lvl="1" indent="0">
                  <a:buNone/>
                </a:pPr>
                <a:r>
                  <a:rPr lang="en-US" altLang="ja-JP" dirty="0" smtClean="0"/>
                  <a:t>	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 </m:t>
                    </m:r>
                  </m:oMath>
                </a14:m>
                <a:r>
                  <a:rPr kumimoji="1" lang="en-US" altLang="ja-JP" dirty="0" smtClean="0"/>
                  <a:t>: j-</a:t>
                </a:r>
                <a:r>
                  <a:rPr kumimoji="1" lang="en-US" altLang="ja-JP" dirty="0" err="1" smtClean="0"/>
                  <a:t>th</a:t>
                </a:r>
                <a:r>
                  <a:rPr kumimoji="1" lang="en-US" altLang="ja-JP" dirty="0" smtClean="0"/>
                  <a:t> variable </a:t>
                </a:r>
                <a:r>
                  <a:rPr lang="en-US" altLang="ja-JP" dirty="0" smtClean="0"/>
                  <a:t>used in the method.</a:t>
                </a:r>
              </a:p>
              <a:p>
                <a:pPr marL="457200" lvl="1" indent="0">
                  <a:buNone/>
                </a:pPr>
                <a:r>
                  <a:rPr lang="en-US" altLang="ja-JP" dirty="0" smtClean="0"/>
                  <a:t>	</a:t>
                </a:r>
                <a14:m>
                  <m:oMath xmlns:m="http://schemas.openxmlformats.org/officeDocument/2006/math" xmlns="">
                    <m:r>
                      <a:rPr lang="ja-JP" altLang="en-US" i="1">
                        <a:latin typeface="Cambria Math"/>
                      </a:rPr>
                      <m:t>𝜇</m:t>
                    </m:r>
                    <m:r>
                      <a:rPr lang="en-US" altLang="ja-JP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) </m:t>
                    </m:r>
                  </m:oMath>
                </a14:m>
                <a:r>
                  <a:rPr kumimoji="1" lang="en-US" altLang="ja-JP" dirty="0" smtClean="0"/>
                  <a:t>: the number of code blocks using variable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59" t="-1348" b="-39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363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スライド番号プレースホルダ 46"/>
          <p:cNvSpPr>
            <a:spLocks noGrp="1"/>
          </p:cNvSpPr>
          <p:nvPr>
            <p:ph type="sldNum" sz="quarter" idx="12"/>
          </p:nvPr>
        </p:nvSpPr>
        <p:spPr>
          <a:xfrm>
            <a:off x="7597775" y="6304667"/>
            <a:ext cx="1150938" cy="288925"/>
          </a:xfrm>
        </p:spPr>
        <p:txBody>
          <a:bodyPr/>
          <a:lstStyle/>
          <a:p>
            <a:fld id="{63177B97-C38E-6B49-9829-0ADB86AF5D52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grpSp>
        <p:nvGrpSpPr>
          <p:cNvPr id="37" name="図形グループ 36"/>
          <p:cNvGrpSpPr/>
          <p:nvPr/>
        </p:nvGrpSpPr>
        <p:grpSpPr>
          <a:xfrm>
            <a:off x="457200" y="1838578"/>
            <a:ext cx="3955550" cy="4395496"/>
            <a:chOff x="4636001" y="1790550"/>
            <a:chExt cx="3955550" cy="4395496"/>
          </a:xfrm>
        </p:grpSpPr>
        <p:sp>
          <p:nvSpPr>
            <p:cNvPr id="58" name="正方形/長方形 57"/>
            <p:cNvSpPr/>
            <p:nvPr/>
          </p:nvSpPr>
          <p:spPr>
            <a:xfrm>
              <a:off x="4636001" y="1790550"/>
              <a:ext cx="3955550" cy="439549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4954499" y="1790550"/>
              <a:ext cx="3637052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void method() {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</a:t>
              </a:r>
              <a:r>
                <a:rPr lang="en-US" altLang="ja-JP" dirty="0" err="1" smtClean="0"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 v1, v2, v3, v4;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BLOCK1 {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	v1 = v1 + v2;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}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  	BLOCK2 {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	v2 = v1++;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}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  	BLOCK3 {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	v3 = v3 * v4;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}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  	BLOCK4 {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	v4 = v3 + 1;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}</a:t>
              </a:r>
            </a:p>
            <a:p>
              <a:r>
                <a:rPr kumimoji="1" lang="en-US" altLang="ja-JP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kumimoji="1" lang="ja-JP" altLang="en-US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 Example of Low COB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44568"/>
              </p:ext>
            </p:extLst>
          </p:nvPr>
        </p:nvGraphicFramePr>
        <p:xfrm>
          <a:off x="4746267" y="2719998"/>
          <a:ext cx="3929421" cy="2484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8751"/>
                <a:gridCol w="655623"/>
                <a:gridCol w="618349"/>
                <a:gridCol w="618349"/>
                <a:gridCol w="618349"/>
              </a:tblGrid>
              <a:tr h="49689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</a:t>
                      </a:r>
                      <a:r>
                        <a:rPr kumimoji="1" lang="ja-JP" altLang="en-US" dirty="0" smtClean="0"/>
                        <a:t>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BLOCK1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BLOCK2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BLOCK3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✓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BLOCK4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✓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726750" y="5562675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COB = 0.5</a:t>
            </a:r>
            <a:endParaRPr kumimoji="1" lang="ja-JP" altLang="en-US" sz="2800" dirty="0"/>
          </a:p>
        </p:txBody>
      </p:sp>
      <p:sp>
        <p:nvSpPr>
          <p:cNvPr id="2" name="角丸四角形 1"/>
          <p:cNvSpPr/>
          <p:nvPr/>
        </p:nvSpPr>
        <p:spPr>
          <a:xfrm>
            <a:off x="6159260" y="3209026"/>
            <a:ext cx="1242204" cy="100066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7401464" y="4200933"/>
            <a:ext cx="1242204" cy="100066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20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スライド番号プレースホルダ 46"/>
          <p:cNvSpPr>
            <a:spLocks noGrp="1"/>
          </p:cNvSpPr>
          <p:nvPr>
            <p:ph type="sldNum" sz="quarter" idx="12"/>
          </p:nvPr>
        </p:nvSpPr>
        <p:spPr>
          <a:xfrm>
            <a:off x="7597775" y="6304667"/>
            <a:ext cx="1150938" cy="288925"/>
          </a:xfrm>
        </p:spPr>
        <p:txBody>
          <a:bodyPr/>
          <a:lstStyle/>
          <a:p>
            <a:fld id="{63177B97-C38E-6B49-9829-0ADB86AF5D52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grpSp>
        <p:nvGrpSpPr>
          <p:cNvPr id="37" name="図形グループ 36"/>
          <p:cNvGrpSpPr/>
          <p:nvPr/>
        </p:nvGrpSpPr>
        <p:grpSpPr>
          <a:xfrm>
            <a:off x="457200" y="1838578"/>
            <a:ext cx="3955550" cy="4395496"/>
            <a:chOff x="4636001" y="1790550"/>
            <a:chExt cx="3955550" cy="4395496"/>
          </a:xfrm>
        </p:grpSpPr>
        <p:sp>
          <p:nvSpPr>
            <p:cNvPr id="58" name="正方形/長方形 57"/>
            <p:cNvSpPr/>
            <p:nvPr/>
          </p:nvSpPr>
          <p:spPr>
            <a:xfrm>
              <a:off x="4636001" y="1790550"/>
              <a:ext cx="3955550" cy="439549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4954499" y="1790550"/>
              <a:ext cx="3637052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void method() {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</a:t>
              </a:r>
              <a:r>
                <a:rPr lang="en-US" altLang="ja-JP" dirty="0" err="1" smtClean="0">
                  <a:latin typeface="Consolas" pitchFamily="49" charset="0"/>
                  <a:cs typeface="Consolas" pitchFamily="49" charset="0"/>
                </a:rPr>
                <a:t>int</a:t>
              </a:r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 v1, v2, v3;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BLOCK1 {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	v1 = v1 + v2;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}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  	BLOCK2 {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	v2 = v1++;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}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  	BLOCK3 {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	v3 = v3 * </a:t>
              </a:r>
              <a:r>
                <a:rPr lang="en-US" altLang="ja-JP" b="1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v1</a:t>
              </a:r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;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}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  	BLOCK4 {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	</a:t>
              </a:r>
              <a:r>
                <a:rPr lang="en-US" altLang="ja-JP" b="1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v1</a:t>
              </a:r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 = v3 + 1;</a:t>
              </a:r>
            </a:p>
            <a:p>
              <a:r>
                <a:rPr lang="en-US" altLang="ja-JP" dirty="0" smtClean="0">
                  <a:latin typeface="Consolas" pitchFamily="49" charset="0"/>
                  <a:cs typeface="Consolas" pitchFamily="49" charset="0"/>
                </a:rPr>
                <a:t>	}</a:t>
              </a:r>
            </a:p>
            <a:p>
              <a:r>
                <a:rPr kumimoji="1" lang="en-US" altLang="ja-JP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kumimoji="1" lang="ja-JP" altLang="en-US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 Example of High COB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726750" y="5562675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COB =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0.66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339961"/>
              </p:ext>
            </p:extLst>
          </p:nvPr>
        </p:nvGraphicFramePr>
        <p:xfrm>
          <a:off x="4746267" y="2719998"/>
          <a:ext cx="3929421" cy="2484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8751"/>
                <a:gridCol w="655623"/>
                <a:gridCol w="618349"/>
                <a:gridCol w="618349"/>
                <a:gridCol w="618349"/>
              </a:tblGrid>
              <a:tr h="496895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</a:t>
                      </a:r>
                      <a:r>
                        <a:rPr kumimoji="1" lang="ja-JP" altLang="en-US" dirty="0" smtClean="0"/>
                        <a:t>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v4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BLOCK1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BLOCK2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/>
                    </a:p>
                  </a:txBody>
                  <a:tcPr/>
                </a:tc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BLOCK3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BLOCK4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6126828" y="3229360"/>
            <a:ext cx="1847987" cy="197819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>
            <a:spLocks noChangeArrowheads="1"/>
          </p:cNvSpPr>
          <p:nvPr/>
        </p:nvSpPr>
        <p:spPr bwMode="auto">
          <a:xfrm>
            <a:off x="2981744" y="5591137"/>
            <a:ext cx="2428875" cy="642937"/>
          </a:xfrm>
          <a:prstGeom prst="wedgeRoundRectCallout">
            <a:avLst>
              <a:gd name="adj1" fmla="val -37091"/>
              <a:gd name="adj2" fmla="val -162071"/>
              <a:gd name="adj3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dirty="0" smtClean="0"/>
              <a:t>Replaced v4 with v1</a:t>
            </a:r>
            <a:endParaRPr lang="ja-JP" altLang="en-US" dirty="0"/>
          </a:p>
        </p:txBody>
      </p:sp>
      <p:sp>
        <p:nvSpPr>
          <p:cNvPr id="14" name="角丸四角形吹き出し 13"/>
          <p:cNvSpPr>
            <a:spLocks noChangeArrowheads="1"/>
          </p:cNvSpPr>
          <p:nvPr/>
        </p:nvSpPr>
        <p:spPr bwMode="auto">
          <a:xfrm>
            <a:off x="2981744" y="5591137"/>
            <a:ext cx="2428875" cy="642937"/>
          </a:xfrm>
          <a:prstGeom prst="wedgeRoundRectCallout">
            <a:avLst>
              <a:gd name="adj1" fmla="val -84645"/>
              <a:gd name="adj2" fmla="val -57276"/>
              <a:gd name="adj3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dirty="0" smtClean="0"/>
              <a:t>Replaced v4 with v1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192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1" lang="en-US" altLang="ja-JP" dirty="0" smtClean="0"/>
              <a:t>Step2: Ranking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Candidates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of Form Template Method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24</a:t>
            </a:fld>
            <a:endParaRPr lang="ja-JP" altLang="en-US"/>
          </a:p>
        </p:txBody>
      </p:sp>
      <p:grpSp>
        <p:nvGrpSpPr>
          <p:cNvPr id="170" name="グループ化 169"/>
          <p:cNvGrpSpPr/>
          <p:nvPr/>
        </p:nvGrpSpPr>
        <p:grpSpPr>
          <a:xfrm>
            <a:off x="1037924" y="2941095"/>
            <a:ext cx="2222878" cy="1453834"/>
            <a:chOff x="1037924" y="2941095"/>
            <a:chExt cx="2222878" cy="1453834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1133908" y="3028721"/>
              <a:ext cx="936625" cy="1223963"/>
              <a:chOff x="7457563" y="1773238"/>
              <a:chExt cx="936625" cy="1223963"/>
            </a:xfrm>
          </p:grpSpPr>
          <p:sp>
            <p:nvSpPr>
              <p:cNvPr id="29" name="AutoShape 124"/>
              <p:cNvSpPr>
                <a:spLocks noChangeArrowheads="1"/>
              </p:cNvSpPr>
              <p:nvPr/>
            </p:nvSpPr>
            <p:spPr bwMode="auto">
              <a:xfrm flipV="1">
                <a:off x="7457563" y="1773238"/>
                <a:ext cx="936625" cy="1223963"/>
              </a:xfrm>
              <a:prstGeom prst="foldedCorner">
                <a:avLst>
                  <a:gd name="adj" fmla="val 125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ja-JP" altLang="ja-JP" sz="1800"/>
              </a:p>
            </p:txBody>
          </p:sp>
          <p:sp>
            <p:nvSpPr>
              <p:cNvPr id="30" name="Freeform 126"/>
              <p:cNvSpPr>
                <a:spLocks/>
              </p:cNvSpPr>
              <p:nvPr/>
            </p:nvSpPr>
            <p:spPr bwMode="auto">
              <a:xfrm>
                <a:off x="7529001" y="1887550"/>
                <a:ext cx="792163" cy="533387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Line 128"/>
              <p:cNvSpPr>
                <a:spLocks noChangeShapeType="1"/>
              </p:cNvSpPr>
              <p:nvPr/>
            </p:nvSpPr>
            <p:spPr bwMode="auto">
              <a:xfrm>
                <a:off x="7602026" y="1989138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32" name="Line 129"/>
              <p:cNvSpPr>
                <a:spLocks noChangeShapeType="1"/>
              </p:cNvSpPr>
              <p:nvPr/>
            </p:nvSpPr>
            <p:spPr bwMode="auto">
              <a:xfrm>
                <a:off x="7602026" y="21336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33" name="Line 130"/>
              <p:cNvSpPr>
                <a:spLocks noChangeShapeType="1"/>
              </p:cNvSpPr>
              <p:nvPr/>
            </p:nvSpPr>
            <p:spPr bwMode="auto">
              <a:xfrm>
                <a:off x="7602026" y="2276476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34" name="Line 131"/>
              <p:cNvSpPr>
                <a:spLocks noChangeShapeType="1"/>
              </p:cNvSpPr>
              <p:nvPr/>
            </p:nvSpPr>
            <p:spPr bwMode="auto">
              <a:xfrm>
                <a:off x="7602026" y="2420938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35" name="Line 132"/>
              <p:cNvSpPr>
                <a:spLocks noChangeShapeType="1"/>
              </p:cNvSpPr>
              <p:nvPr/>
            </p:nvSpPr>
            <p:spPr bwMode="auto">
              <a:xfrm>
                <a:off x="7602026" y="25654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36" name="Rectangle 133"/>
              <p:cNvSpPr>
                <a:spLocks noChangeArrowheads="1"/>
              </p:cNvSpPr>
              <p:nvPr/>
            </p:nvSpPr>
            <p:spPr bwMode="auto">
              <a:xfrm>
                <a:off x="7529001" y="2636838"/>
                <a:ext cx="792163" cy="287338"/>
              </a:xfrm>
              <a:prstGeom prst="rect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37" name="Line 134"/>
              <p:cNvSpPr>
                <a:spLocks noChangeShapeType="1"/>
              </p:cNvSpPr>
              <p:nvPr/>
            </p:nvSpPr>
            <p:spPr bwMode="auto">
              <a:xfrm>
                <a:off x="7602026" y="270827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38" name="Line 135"/>
              <p:cNvSpPr>
                <a:spLocks noChangeShapeType="1"/>
              </p:cNvSpPr>
              <p:nvPr/>
            </p:nvSpPr>
            <p:spPr bwMode="auto">
              <a:xfrm>
                <a:off x="7602026" y="2852738"/>
                <a:ext cx="5762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</p:grpSp>
        <p:grpSp>
          <p:nvGrpSpPr>
            <p:cNvPr id="39" name="グループ化 38"/>
            <p:cNvGrpSpPr/>
            <p:nvPr/>
          </p:nvGrpSpPr>
          <p:grpSpPr>
            <a:xfrm>
              <a:off x="2199798" y="3028721"/>
              <a:ext cx="935038" cy="1228725"/>
              <a:chOff x="7459151" y="4360863"/>
              <a:chExt cx="935038" cy="1228725"/>
            </a:xfrm>
          </p:grpSpPr>
          <p:sp>
            <p:nvSpPr>
              <p:cNvPr id="40" name="AutoShape 125"/>
              <p:cNvSpPr>
                <a:spLocks noChangeArrowheads="1"/>
              </p:cNvSpPr>
              <p:nvPr/>
            </p:nvSpPr>
            <p:spPr bwMode="auto">
              <a:xfrm flipV="1">
                <a:off x="7459151" y="4360863"/>
                <a:ext cx="935038" cy="1228725"/>
              </a:xfrm>
              <a:prstGeom prst="foldedCorner">
                <a:avLst>
                  <a:gd name="adj" fmla="val 12500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ja-JP" altLang="ja-JP" sz="1800"/>
              </a:p>
            </p:txBody>
          </p:sp>
          <p:sp>
            <p:nvSpPr>
              <p:cNvPr id="41" name="Freeform 127"/>
              <p:cNvSpPr>
                <a:spLocks/>
              </p:cNvSpPr>
              <p:nvPr/>
            </p:nvSpPr>
            <p:spPr bwMode="auto">
              <a:xfrm>
                <a:off x="7530588" y="5224463"/>
                <a:ext cx="792163" cy="287338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Freeform 136"/>
              <p:cNvSpPr>
                <a:spLocks/>
              </p:cNvSpPr>
              <p:nvPr/>
            </p:nvSpPr>
            <p:spPr bwMode="auto">
              <a:xfrm>
                <a:off x="7530588" y="4475175"/>
                <a:ext cx="792163" cy="533388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Line 137"/>
              <p:cNvSpPr>
                <a:spLocks noChangeShapeType="1"/>
              </p:cNvSpPr>
              <p:nvPr/>
            </p:nvSpPr>
            <p:spPr bwMode="auto">
              <a:xfrm>
                <a:off x="7603613" y="4576763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44" name="Line 138"/>
              <p:cNvSpPr>
                <a:spLocks noChangeShapeType="1"/>
              </p:cNvSpPr>
              <p:nvPr/>
            </p:nvSpPr>
            <p:spPr bwMode="auto">
              <a:xfrm>
                <a:off x="7603613" y="472122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45" name="Line 139"/>
              <p:cNvSpPr>
                <a:spLocks noChangeShapeType="1"/>
              </p:cNvSpPr>
              <p:nvPr/>
            </p:nvSpPr>
            <p:spPr bwMode="auto">
              <a:xfrm>
                <a:off x="7603613" y="4864101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46" name="Line 140"/>
              <p:cNvSpPr>
                <a:spLocks noChangeShapeType="1"/>
              </p:cNvSpPr>
              <p:nvPr/>
            </p:nvSpPr>
            <p:spPr bwMode="auto">
              <a:xfrm>
                <a:off x="7603613" y="5008563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47" name="Line 141"/>
              <p:cNvSpPr>
                <a:spLocks noChangeShapeType="1"/>
              </p:cNvSpPr>
              <p:nvPr/>
            </p:nvSpPr>
            <p:spPr bwMode="auto">
              <a:xfrm>
                <a:off x="7603613" y="515302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48" name="Line 142"/>
              <p:cNvSpPr>
                <a:spLocks noChangeShapeType="1"/>
              </p:cNvSpPr>
              <p:nvPr/>
            </p:nvSpPr>
            <p:spPr bwMode="auto">
              <a:xfrm>
                <a:off x="7603613" y="52959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49" name="Line 143"/>
              <p:cNvSpPr>
                <a:spLocks noChangeShapeType="1"/>
              </p:cNvSpPr>
              <p:nvPr/>
            </p:nvSpPr>
            <p:spPr bwMode="auto">
              <a:xfrm>
                <a:off x="7603613" y="5440363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</p:grpSp>
        <p:sp>
          <p:nvSpPr>
            <p:cNvPr id="158" name="正方形/長方形 157"/>
            <p:cNvSpPr/>
            <p:nvPr/>
          </p:nvSpPr>
          <p:spPr>
            <a:xfrm>
              <a:off x="1037924" y="2941095"/>
              <a:ext cx="2222878" cy="145383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1" name="グループ化 170"/>
          <p:cNvGrpSpPr/>
          <p:nvPr/>
        </p:nvGrpSpPr>
        <p:grpSpPr>
          <a:xfrm>
            <a:off x="3566249" y="2933796"/>
            <a:ext cx="2222878" cy="1453834"/>
            <a:chOff x="3566249" y="2933796"/>
            <a:chExt cx="2222878" cy="1453834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3656476" y="3026974"/>
              <a:ext cx="936625" cy="1223963"/>
              <a:chOff x="7457563" y="1773238"/>
              <a:chExt cx="936625" cy="1223963"/>
            </a:xfrm>
          </p:grpSpPr>
          <p:sp>
            <p:nvSpPr>
              <p:cNvPr id="51" name="AutoShape 124"/>
              <p:cNvSpPr>
                <a:spLocks noChangeArrowheads="1"/>
              </p:cNvSpPr>
              <p:nvPr/>
            </p:nvSpPr>
            <p:spPr bwMode="auto">
              <a:xfrm flipV="1">
                <a:off x="7457563" y="1773238"/>
                <a:ext cx="936625" cy="1223963"/>
              </a:xfrm>
              <a:prstGeom prst="foldedCorner">
                <a:avLst>
                  <a:gd name="adj" fmla="val 125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ja-JP" altLang="ja-JP" sz="1800"/>
              </a:p>
            </p:txBody>
          </p:sp>
          <p:sp>
            <p:nvSpPr>
              <p:cNvPr id="52" name="Freeform 126"/>
              <p:cNvSpPr>
                <a:spLocks/>
              </p:cNvSpPr>
              <p:nvPr/>
            </p:nvSpPr>
            <p:spPr bwMode="auto">
              <a:xfrm>
                <a:off x="7529001" y="2062163"/>
                <a:ext cx="792163" cy="287338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128"/>
              <p:cNvSpPr>
                <a:spLocks noChangeShapeType="1"/>
              </p:cNvSpPr>
              <p:nvPr/>
            </p:nvSpPr>
            <p:spPr bwMode="auto">
              <a:xfrm>
                <a:off x="7602026" y="1989138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54" name="Line 129"/>
              <p:cNvSpPr>
                <a:spLocks noChangeShapeType="1"/>
              </p:cNvSpPr>
              <p:nvPr/>
            </p:nvSpPr>
            <p:spPr bwMode="auto">
              <a:xfrm>
                <a:off x="7602026" y="21336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55" name="Line 130"/>
              <p:cNvSpPr>
                <a:spLocks noChangeShapeType="1"/>
              </p:cNvSpPr>
              <p:nvPr/>
            </p:nvSpPr>
            <p:spPr bwMode="auto">
              <a:xfrm>
                <a:off x="7602026" y="2276476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56" name="Line 131"/>
              <p:cNvSpPr>
                <a:spLocks noChangeShapeType="1"/>
              </p:cNvSpPr>
              <p:nvPr/>
            </p:nvSpPr>
            <p:spPr bwMode="auto">
              <a:xfrm>
                <a:off x="7602026" y="2420938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57" name="Line 132"/>
              <p:cNvSpPr>
                <a:spLocks noChangeShapeType="1"/>
              </p:cNvSpPr>
              <p:nvPr/>
            </p:nvSpPr>
            <p:spPr bwMode="auto">
              <a:xfrm>
                <a:off x="7602026" y="25654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58" name="Rectangle 133"/>
              <p:cNvSpPr>
                <a:spLocks noChangeArrowheads="1"/>
              </p:cNvSpPr>
              <p:nvPr/>
            </p:nvSpPr>
            <p:spPr bwMode="auto">
              <a:xfrm>
                <a:off x="7529001" y="2532064"/>
                <a:ext cx="792163" cy="392112"/>
              </a:xfrm>
              <a:prstGeom prst="rect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59" name="Line 134"/>
              <p:cNvSpPr>
                <a:spLocks noChangeShapeType="1"/>
              </p:cNvSpPr>
              <p:nvPr/>
            </p:nvSpPr>
            <p:spPr bwMode="auto">
              <a:xfrm>
                <a:off x="7602026" y="270827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60" name="Line 135"/>
              <p:cNvSpPr>
                <a:spLocks noChangeShapeType="1"/>
              </p:cNvSpPr>
              <p:nvPr/>
            </p:nvSpPr>
            <p:spPr bwMode="auto">
              <a:xfrm>
                <a:off x="7602026" y="2852738"/>
                <a:ext cx="5762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</p:grpSp>
        <p:grpSp>
          <p:nvGrpSpPr>
            <p:cNvPr id="61" name="グループ化 60"/>
            <p:cNvGrpSpPr/>
            <p:nvPr/>
          </p:nvGrpSpPr>
          <p:grpSpPr>
            <a:xfrm>
              <a:off x="4722366" y="3026974"/>
              <a:ext cx="935038" cy="1228725"/>
              <a:chOff x="7459151" y="4360863"/>
              <a:chExt cx="935038" cy="1228725"/>
            </a:xfrm>
          </p:grpSpPr>
          <p:sp>
            <p:nvSpPr>
              <p:cNvPr id="62" name="AutoShape 125"/>
              <p:cNvSpPr>
                <a:spLocks noChangeArrowheads="1"/>
              </p:cNvSpPr>
              <p:nvPr/>
            </p:nvSpPr>
            <p:spPr bwMode="auto">
              <a:xfrm flipV="1">
                <a:off x="7459151" y="4360863"/>
                <a:ext cx="935038" cy="1228725"/>
              </a:xfrm>
              <a:prstGeom prst="foldedCorner">
                <a:avLst>
                  <a:gd name="adj" fmla="val 12500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ja-JP" altLang="ja-JP" sz="1800"/>
              </a:p>
            </p:txBody>
          </p:sp>
          <p:sp>
            <p:nvSpPr>
              <p:cNvPr id="63" name="Freeform 127"/>
              <p:cNvSpPr>
                <a:spLocks/>
              </p:cNvSpPr>
              <p:nvPr/>
            </p:nvSpPr>
            <p:spPr bwMode="auto">
              <a:xfrm>
                <a:off x="7530588" y="5119689"/>
                <a:ext cx="792163" cy="392112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Freeform 136"/>
              <p:cNvSpPr>
                <a:spLocks/>
              </p:cNvSpPr>
              <p:nvPr/>
            </p:nvSpPr>
            <p:spPr bwMode="auto">
              <a:xfrm>
                <a:off x="7530588" y="4648201"/>
                <a:ext cx="792163" cy="287338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Line 137"/>
              <p:cNvSpPr>
                <a:spLocks noChangeShapeType="1"/>
              </p:cNvSpPr>
              <p:nvPr/>
            </p:nvSpPr>
            <p:spPr bwMode="auto">
              <a:xfrm>
                <a:off x="7603613" y="4576763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66" name="Line 138"/>
              <p:cNvSpPr>
                <a:spLocks noChangeShapeType="1"/>
              </p:cNvSpPr>
              <p:nvPr/>
            </p:nvSpPr>
            <p:spPr bwMode="auto">
              <a:xfrm>
                <a:off x="7603613" y="472122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67" name="Line 139"/>
              <p:cNvSpPr>
                <a:spLocks noChangeShapeType="1"/>
              </p:cNvSpPr>
              <p:nvPr/>
            </p:nvSpPr>
            <p:spPr bwMode="auto">
              <a:xfrm>
                <a:off x="7603613" y="4864101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68" name="Line 140"/>
              <p:cNvSpPr>
                <a:spLocks noChangeShapeType="1"/>
              </p:cNvSpPr>
              <p:nvPr/>
            </p:nvSpPr>
            <p:spPr bwMode="auto">
              <a:xfrm>
                <a:off x="7603613" y="5008563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69" name="Line 141"/>
              <p:cNvSpPr>
                <a:spLocks noChangeShapeType="1"/>
              </p:cNvSpPr>
              <p:nvPr/>
            </p:nvSpPr>
            <p:spPr bwMode="auto">
              <a:xfrm>
                <a:off x="7603613" y="515302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70" name="Line 142"/>
              <p:cNvSpPr>
                <a:spLocks noChangeShapeType="1"/>
              </p:cNvSpPr>
              <p:nvPr/>
            </p:nvSpPr>
            <p:spPr bwMode="auto">
              <a:xfrm>
                <a:off x="7603613" y="52959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71" name="Line 143"/>
              <p:cNvSpPr>
                <a:spLocks noChangeShapeType="1"/>
              </p:cNvSpPr>
              <p:nvPr/>
            </p:nvSpPr>
            <p:spPr bwMode="auto">
              <a:xfrm>
                <a:off x="7603613" y="5440363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</p:grpSp>
        <p:sp>
          <p:nvSpPr>
            <p:cNvPr id="159" name="正方形/長方形 158"/>
            <p:cNvSpPr/>
            <p:nvPr/>
          </p:nvSpPr>
          <p:spPr>
            <a:xfrm>
              <a:off x="3566249" y="2933796"/>
              <a:ext cx="2222878" cy="145383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2" name="グループ化 171"/>
          <p:cNvGrpSpPr/>
          <p:nvPr/>
        </p:nvGrpSpPr>
        <p:grpSpPr>
          <a:xfrm>
            <a:off x="6051358" y="2941095"/>
            <a:ext cx="2222878" cy="1453834"/>
            <a:chOff x="6051358" y="2941095"/>
            <a:chExt cx="2222878" cy="1453834"/>
          </a:xfrm>
        </p:grpSpPr>
        <p:grpSp>
          <p:nvGrpSpPr>
            <p:cNvPr id="72" name="グループ化 71"/>
            <p:cNvGrpSpPr/>
            <p:nvPr/>
          </p:nvGrpSpPr>
          <p:grpSpPr>
            <a:xfrm>
              <a:off x="6147342" y="3060311"/>
              <a:ext cx="936625" cy="1223963"/>
              <a:chOff x="7457563" y="1773238"/>
              <a:chExt cx="936625" cy="1223963"/>
            </a:xfrm>
          </p:grpSpPr>
          <p:sp>
            <p:nvSpPr>
              <p:cNvPr id="73" name="AutoShape 124"/>
              <p:cNvSpPr>
                <a:spLocks noChangeArrowheads="1"/>
              </p:cNvSpPr>
              <p:nvPr/>
            </p:nvSpPr>
            <p:spPr bwMode="auto">
              <a:xfrm flipV="1">
                <a:off x="7457563" y="1773238"/>
                <a:ext cx="936625" cy="1223963"/>
              </a:xfrm>
              <a:prstGeom prst="foldedCorner">
                <a:avLst>
                  <a:gd name="adj" fmla="val 125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ja-JP" altLang="ja-JP" sz="1800"/>
              </a:p>
            </p:txBody>
          </p:sp>
          <p:sp>
            <p:nvSpPr>
              <p:cNvPr id="74" name="Freeform 126"/>
              <p:cNvSpPr>
                <a:spLocks/>
              </p:cNvSpPr>
              <p:nvPr/>
            </p:nvSpPr>
            <p:spPr bwMode="auto">
              <a:xfrm>
                <a:off x="7529001" y="1922464"/>
                <a:ext cx="792163" cy="427037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128"/>
              <p:cNvSpPr>
                <a:spLocks noChangeShapeType="1"/>
              </p:cNvSpPr>
              <p:nvPr/>
            </p:nvSpPr>
            <p:spPr bwMode="auto">
              <a:xfrm>
                <a:off x="7602026" y="1989138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76" name="Line 129"/>
              <p:cNvSpPr>
                <a:spLocks noChangeShapeType="1"/>
              </p:cNvSpPr>
              <p:nvPr/>
            </p:nvSpPr>
            <p:spPr bwMode="auto">
              <a:xfrm>
                <a:off x="7602026" y="21336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77" name="Line 130"/>
              <p:cNvSpPr>
                <a:spLocks noChangeShapeType="1"/>
              </p:cNvSpPr>
              <p:nvPr/>
            </p:nvSpPr>
            <p:spPr bwMode="auto">
              <a:xfrm>
                <a:off x="7602026" y="2276476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78" name="Line 131"/>
              <p:cNvSpPr>
                <a:spLocks noChangeShapeType="1"/>
              </p:cNvSpPr>
              <p:nvPr/>
            </p:nvSpPr>
            <p:spPr bwMode="auto">
              <a:xfrm>
                <a:off x="7602026" y="2420938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79" name="Line 132"/>
              <p:cNvSpPr>
                <a:spLocks noChangeShapeType="1"/>
              </p:cNvSpPr>
              <p:nvPr/>
            </p:nvSpPr>
            <p:spPr bwMode="auto">
              <a:xfrm>
                <a:off x="7602026" y="25654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80" name="Rectangle 133"/>
              <p:cNvSpPr>
                <a:spLocks noChangeArrowheads="1"/>
              </p:cNvSpPr>
              <p:nvPr/>
            </p:nvSpPr>
            <p:spPr bwMode="auto">
              <a:xfrm>
                <a:off x="7529001" y="2532064"/>
                <a:ext cx="792163" cy="392112"/>
              </a:xfrm>
              <a:prstGeom prst="rect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81" name="Line 134"/>
              <p:cNvSpPr>
                <a:spLocks noChangeShapeType="1"/>
              </p:cNvSpPr>
              <p:nvPr/>
            </p:nvSpPr>
            <p:spPr bwMode="auto">
              <a:xfrm>
                <a:off x="7602026" y="270827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82" name="Line 135"/>
              <p:cNvSpPr>
                <a:spLocks noChangeShapeType="1"/>
              </p:cNvSpPr>
              <p:nvPr/>
            </p:nvSpPr>
            <p:spPr bwMode="auto">
              <a:xfrm>
                <a:off x="7602026" y="2852738"/>
                <a:ext cx="5762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</p:grpSp>
        <p:grpSp>
          <p:nvGrpSpPr>
            <p:cNvPr id="83" name="グループ化 82"/>
            <p:cNvGrpSpPr/>
            <p:nvPr/>
          </p:nvGrpSpPr>
          <p:grpSpPr>
            <a:xfrm>
              <a:off x="7213232" y="3060311"/>
              <a:ext cx="935038" cy="1228725"/>
              <a:chOff x="7459151" y="4360863"/>
              <a:chExt cx="935038" cy="1228725"/>
            </a:xfrm>
          </p:grpSpPr>
          <p:sp>
            <p:nvSpPr>
              <p:cNvPr id="84" name="AutoShape 125"/>
              <p:cNvSpPr>
                <a:spLocks noChangeArrowheads="1"/>
              </p:cNvSpPr>
              <p:nvPr/>
            </p:nvSpPr>
            <p:spPr bwMode="auto">
              <a:xfrm flipV="1">
                <a:off x="7459151" y="4360863"/>
                <a:ext cx="935038" cy="1228725"/>
              </a:xfrm>
              <a:prstGeom prst="foldedCorner">
                <a:avLst>
                  <a:gd name="adj" fmla="val 12500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ja-JP" altLang="ja-JP" sz="1800"/>
              </a:p>
            </p:txBody>
          </p:sp>
          <p:sp>
            <p:nvSpPr>
              <p:cNvPr id="85" name="Freeform 127"/>
              <p:cNvSpPr>
                <a:spLocks/>
              </p:cNvSpPr>
              <p:nvPr/>
            </p:nvSpPr>
            <p:spPr bwMode="auto">
              <a:xfrm>
                <a:off x="7530588" y="5119689"/>
                <a:ext cx="792163" cy="392112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Freeform 136"/>
              <p:cNvSpPr>
                <a:spLocks/>
              </p:cNvSpPr>
              <p:nvPr/>
            </p:nvSpPr>
            <p:spPr bwMode="auto">
              <a:xfrm>
                <a:off x="7530588" y="4510089"/>
                <a:ext cx="792163" cy="425450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37"/>
              <p:cNvSpPr>
                <a:spLocks noChangeShapeType="1"/>
              </p:cNvSpPr>
              <p:nvPr/>
            </p:nvSpPr>
            <p:spPr bwMode="auto">
              <a:xfrm>
                <a:off x="7603613" y="4576763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88" name="Line 138"/>
              <p:cNvSpPr>
                <a:spLocks noChangeShapeType="1"/>
              </p:cNvSpPr>
              <p:nvPr/>
            </p:nvSpPr>
            <p:spPr bwMode="auto">
              <a:xfrm>
                <a:off x="7603613" y="472122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89" name="Line 139"/>
              <p:cNvSpPr>
                <a:spLocks noChangeShapeType="1"/>
              </p:cNvSpPr>
              <p:nvPr/>
            </p:nvSpPr>
            <p:spPr bwMode="auto">
              <a:xfrm>
                <a:off x="7603613" y="4864101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90" name="Line 140"/>
              <p:cNvSpPr>
                <a:spLocks noChangeShapeType="1"/>
              </p:cNvSpPr>
              <p:nvPr/>
            </p:nvSpPr>
            <p:spPr bwMode="auto">
              <a:xfrm>
                <a:off x="7603613" y="5008563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91" name="Line 141"/>
              <p:cNvSpPr>
                <a:spLocks noChangeShapeType="1"/>
              </p:cNvSpPr>
              <p:nvPr/>
            </p:nvSpPr>
            <p:spPr bwMode="auto">
              <a:xfrm>
                <a:off x="7603613" y="515302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92" name="Line 142"/>
              <p:cNvSpPr>
                <a:spLocks noChangeShapeType="1"/>
              </p:cNvSpPr>
              <p:nvPr/>
            </p:nvSpPr>
            <p:spPr bwMode="auto">
              <a:xfrm>
                <a:off x="7603613" y="52959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93" name="Line 143"/>
              <p:cNvSpPr>
                <a:spLocks noChangeShapeType="1"/>
              </p:cNvSpPr>
              <p:nvPr/>
            </p:nvSpPr>
            <p:spPr bwMode="auto">
              <a:xfrm>
                <a:off x="7603613" y="5440363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</p:grpSp>
        <p:sp>
          <p:nvSpPr>
            <p:cNvPr id="160" name="正方形/長方形 159"/>
            <p:cNvSpPr/>
            <p:nvPr/>
          </p:nvSpPr>
          <p:spPr>
            <a:xfrm>
              <a:off x="6051358" y="2941095"/>
              <a:ext cx="2222878" cy="1453834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6" name="テキスト ボックス 165"/>
          <p:cNvSpPr txBox="1"/>
          <p:nvPr/>
        </p:nvSpPr>
        <p:spPr>
          <a:xfrm>
            <a:off x="1515215" y="440616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COB = </a:t>
            </a:r>
            <a:r>
              <a:rPr kumimoji="1" lang="en-US" altLang="ja-JP" b="1" dirty="0" smtClean="0"/>
              <a:t>0.4</a:t>
            </a:r>
            <a:endParaRPr kumimoji="1" lang="ja-JP" altLang="en-US" b="1" dirty="0"/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4030332" y="438763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COB = </a:t>
            </a:r>
            <a:r>
              <a:rPr kumimoji="1" lang="en-US" altLang="ja-JP" b="1" dirty="0" smtClean="0"/>
              <a:t>0.2</a:t>
            </a:r>
            <a:endParaRPr kumimoji="1" lang="ja-JP" altLang="en-US" b="1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6464529" y="438763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COB = </a:t>
            </a:r>
            <a:r>
              <a:rPr kumimoji="1" lang="en-US" altLang="ja-JP" b="1" dirty="0" smtClean="0"/>
              <a:t>0.8</a:t>
            </a:r>
            <a:endParaRPr kumimoji="1" lang="ja-JP" altLang="en-US" b="1" dirty="0"/>
          </a:p>
        </p:txBody>
      </p:sp>
      <p:sp>
        <p:nvSpPr>
          <p:cNvPr id="169" name="角丸四角形吹き出し 168"/>
          <p:cNvSpPr/>
          <p:nvPr/>
        </p:nvSpPr>
        <p:spPr>
          <a:xfrm>
            <a:off x="133835" y="5205648"/>
            <a:ext cx="2586925" cy="717859"/>
          </a:xfrm>
          <a:prstGeom prst="wedgeRoundRectCallout">
            <a:avLst>
              <a:gd name="adj1" fmla="val 37633"/>
              <a:gd name="adj2" fmla="val -81878"/>
              <a:gd name="adj3" fmla="val 16667"/>
            </a:avLst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Calculate COB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1133908" y="2367820"/>
            <a:ext cx="66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1st</a:t>
            </a:r>
            <a:endParaRPr kumimoji="1" lang="ja-JP" altLang="en-US" sz="2000" b="1" dirty="0"/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6147342" y="2367820"/>
            <a:ext cx="66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3rd</a:t>
            </a:r>
            <a:endParaRPr kumimoji="1" lang="ja-JP" altLang="en-US" sz="2000" b="1" dirty="0"/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3656476" y="2367820"/>
            <a:ext cx="66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2nd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665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278 L 0.07048 0.03727 C 0.08628 0.0463 0.10972 0.05116 0.1342 0.05116 C 0.16215 0.05116 0.18437 0.0463 0.20017 0.03727 L 0.27517 -0.00278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26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07483 0.04004 C 0.09062 0.04907 0.11406 0.05393 0.13854 0.05393 C 0.16649 0.05393 0.18871 0.04907 0.20451 0.04004 L 0.27951 3.33333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26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093 L 0.07171 0.03912 C 0.0875 0.04815 0.11094 0.05301 0.13542 0.05301 C 0.16337 0.05301 0.18559 0.04815 0.20139 0.03912 L 0.27639 -0.00093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7482 0.04004 C 0.09062 0.04907 0.11406 0.05393 0.13854 0.05393 C 0.16649 0.05393 0.18871 0.04907 0.20451 0.04004 L 0.27951 3.7037E-6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6" y="26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4635 -0.09885 C -0.17708 -0.12107 -0.22291 -0.13287 -0.27066 -0.13287 C -0.32517 -0.13287 -0.36875 -0.12107 -0.39948 -0.09885 L -0.54566 3.33333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-66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14635 -0.09885 C -0.17708 -0.12107 -0.22291 -0.13287 -0.27066 -0.13287 C -0.32517 -0.13287 -0.36875 -0.12107 -0.39948 -0.09885 L -0.54566 3.7037E-6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66" grpId="1"/>
      <p:bldP spid="167" grpId="0"/>
      <p:bldP spid="167" grpId="1"/>
      <p:bldP spid="168" grpId="0"/>
      <p:bldP spid="168" grpId="1"/>
      <p:bldP spid="169" grpId="0" animBg="1"/>
      <p:bldP spid="173" grpId="0"/>
      <p:bldP spid="174" grpId="0"/>
      <p:bldP spid="1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Demonstration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1026" name="Picture 2" descr="C:\Users\m-ioka\Dropbox\lab\paper\iwesep\ss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2" y="1259456"/>
            <a:ext cx="8314136" cy="559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角丸四角形吹き出し 5"/>
          <p:cNvSpPr>
            <a:spLocks noChangeArrowheads="1"/>
          </p:cNvSpPr>
          <p:nvPr/>
        </p:nvSpPr>
        <p:spPr bwMode="auto">
          <a:xfrm>
            <a:off x="812796" y="1225045"/>
            <a:ext cx="2571753" cy="642937"/>
          </a:xfrm>
          <a:prstGeom prst="wedgeRoundRectCallout">
            <a:avLst>
              <a:gd name="adj1" fmla="val 72319"/>
              <a:gd name="adj2" fmla="val 49699"/>
              <a:gd name="adj3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dirty="0" smtClean="0"/>
              <a:t>Select menu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2325" y="5495419"/>
            <a:ext cx="7499351" cy="83099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Input:    Two methods</a:t>
            </a:r>
          </a:p>
          <a:p>
            <a:r>
              <a:rPr lang="en-US" altLang="ja-JP" sz="2400" dirty="0" smtClean="0"/>
              <a:t>Output: Ranked candidates of Form Template Method</a:t>
            </a:r>
            <a:endParaRPr kumimoji="1" lang="ja-JP" altLang="en-US" sz="2400" dirty="0"/>
          </a:p>
        </p:txBody>
      </p:sp>
      <p:sp>
        <p:nvSpPr>
          <p:cNvPr id="14" name="スライド番号プレースホルダー 3"/>
          <p:cNvSpPr txBox="1">
            <a:spLocks/>
          </p:cNvSpPr>
          <p:nvPr/>
        </p:nvSpPr>
        <p:spPr bwMode="auto">
          <a:xfrm>
            <a:off x="7956551" y="6268413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4572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177B97-C38E-6B49-9829-0ADB86AF5D52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367923" y="2367925"/>
            <a:ext cx="5588628" cy="2357438"/>
            <a:chOff x="2626687" y="2643188"/>
            <a:chExt cx="5588628" cy="2357438"/>
          </a:xfrm>
        </p:grpSpPr>
        <p:sp>
          <p:nvSpPr>
            <p:cNvPr id="7" name="円/楕円 10"/>
            <p:cNvSpPr>
              <a:spLocks noChangeArrowheads="1"/>
            </p:cNvSpPr>
            <p:nvPr/>
          </p:nvSpPr>
          <p:spPr bwMode="auto">
            <a:xfrm>
              <a:off x="2626687" y="2667158"/>
              <a:ext cx="1643062" cy="500062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8" name="円/楕円 11"/>
            <p:cNvSpPr>
              <a:spLocks noChangeArrowheads="1"/>
            </p:cNvSpPr>
            <p:nvPr/>
          </p:nvSpPr>
          <p:spPr bwMode="auto">
            <a:xfrm>
              <a:off x="6572252" y="2643188"/>
              <a:ext cx="1643063" cy="500062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9" name="角丸四角形吹き出し 8"/>
            <p:cNvSpPr>
              <a:spLocks noChangeArrowheads="1"/>
            </p:cNvSpPr>
            <p:nvPr/>
          </p:nvSpPr>
          <p:spPr bwMode="auto">
            <a:xfrm>
              <a:off x="3643313" y="4357689"/>
              <a:ext cx="2928937" cy="642937"/>
            </a:xfrm>
            <a:prstGeom prst="wedgeRoundRectCallout">
              <a:avLst>
                <a:gd name="adj1" fmla="val 59375"/>
                <a:gd name="adj2" fmla="val -244565"/>
                <a:gd name="adj3" fmla="val 16667"/>
              </a:avLst>
            </a:prstGeom>
            <a:solidFill>
              <a:srgbClr val="FFCC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/>
              <a:endParaRPr lang="ja-JP" altLang="en-US"/>
            </a:p>
          </p:txBody>
        </p:sp>
        <p:sp>
          <p:nvSpPr>
            <p:cNvPr id="10" name="角丸四角形吹き出し 7"/>
            <p:cNvSpPr>
              <a:spLocks noChangeArrowheads="1"/>
            </p:cNvSpPr>
            <p:nvPr/>
          </p:nvSpPr>
          <p:spPr bwMode="auto">
            <a:xfrm>
              <a:off x="3643313" y="4357689"/>
              <a:ext cx="2928937" cy="642937"/>
            </a:xfrm>
            <a:prstGeom prst="wedgeRoundRectCallout">
              <a:avLst>
                <a:gd name="adj1" fmla="val -58653"/>
                <a:gd name="adj2" fmla="val -234760"/>
                <a:gd name="adj3" fmla="val 16667"/>
              </a:avLst>
            </a:prstGeom>
            <a:solidFill>
              <a:srgbClr val="FFCC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/>
              <a:endParaRPr lang="ja-JP" altLang="en-US"/>
            </a:p>
          </p:txBody>
        </p:sp>
        <p:sp>
          <p:nvSpPr>
            <p:cNvPr id="11" name="角丸四角形吹き出し 9"/>
            <p:cNvSpPr>
              <a:spLocks noChangeArrowheads="1"/>
            </p:cNvSpPr>
            <p:nvPr/>
          </p:nvSpPr>
          <p:spPr bwMode="auto">
            <a:xfrm>
              <a:off x="3643313" y="4357689"/>
              <a:ext cx="2928937" cy="642937"/>
            </a:xfrm>
            <a:prstGeom prst="wedgeRoundRectCallout">
              <a:avLst>
                <a:gd name="adj1" fmla="val 59375"/>
                <a:gd name="adj2" fmla="val -244565"/>
                <a:gd name="adj3" fmla="val 16667"/>
              </a:avLst>
            </a:prstGeom>
            <a:solidFill>
              <a:srgbClr val="FFCC99"/>
            </a:solidFill>
            <a:ln w="9525" algn="ctr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dirty="0" smtClean="0"/>
                <a:t>Target methods</a:t>
              </a:r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810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ja-JP" dirty="0"/>
              <a:t>Demonstration -</a:t>
            </a:r>
            <a:r>
              <a:rPr lang="en-US" altLang="ja-JP" dirty="0" smtClean="0"/>
              <a:t> Select Target Class 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2050" name="Picture 2" descr="C:\Users\m-ioka\Dropbox\lab\paper\iwesep\ss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5" y="1145773"/>
            <a:ext cx="8509690" cy="571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吹き出し 5"/>
          <p:cNvSpPr>
            <a:spLocks noChangeArrowheads="1"/>
          </p:cNvSpPr>
          <p:nvPr/>
        </p:nvSpPr>
        <p:spPr bwMode="auto">
          <a:xfrm>
            <a:off x="4452052" y="4001886"/>
            <a:ext cx="2428875" cy="642937"/>
          </a:xfrm>
          <a:prstGeom prst="wedgeRoundRectCallout">
            <a:avLst>
              <a:gd name="adj1" fmla="val -61035"/>
              <a:gd name="adj2" fmla="val -168081"/>
              <a:gd name="adj3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dirty="0" smtClean="0"/>
              <a:t>Select target class</a:t>
            </a:r>
            <a:endParaRPr lang="ja-JP" altLang="en-US" dirty="0"/>
          </a:p>
        </p:txBody>
      </p:sp>
      <p:sp>
        <p:nvSpPr>
          <p:cNvPr id="7" name="スライド番号プレースホルダー 3"/>
          <p:cNvSpPr txBox="1">
            <a:spLocks/>
          </p:cNvSpPr>
          <p:nvPr/>
        </p:nvSpPr>
        <p:spPr bwMode="auto">
          <a:xfrm>
            <a:off x="7956551" y="6268413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4572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177B97-C38E-6B49-9829-0ADB86AF5D52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59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ja-JP" dirty="0"/>
              <a:t>Demonstration -</a:t>
            </a:r>
            <a:r>
              <a:rPr lang="en-US" altLang="ja-JP" dirty="0" smtClean="0"/>
              <a:t> Select Target Method 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27</a:t>
            </a:fld>
            <a:endParaRPr lang="ja-JP" altLang="en-US"/>
          </a:p>
        </p:txBody>
      </p:sp>
      <p:pic>
        <p:nvPicPr>
          <p:cNvPr id="3074" name="Picture 2" descr="C:\Users\m-ioka\Dropbox\lab\paper\iwesep\ss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3" y="1173319"/>
            <a:ext cx="8468654" cy="56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吹き出し 5"/>
          <p:cNvSpPr>
            <a:spLocks noChangeArrowheads="1"/>
          </p:cNvSpPr>
          <p:nvPr/>
        </p:nvSpPr>
        <p:spPr bwMode="auto">
          <a:xfrm>
            <a:off x="4572000" y="2781436"/>
            <a:ext cx="2428875" cy="642937"/>
          </a:xfrm>
          <a:prstGeom prst="wedgeRoundRectCallout">
            <a:avLst>
              <a:gd name="adj1" fmla="val -50961"/>
              <a:gd name="adj2" fmla="val 122373"/>
              <a:gd name="adj3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dirty="0" smtClean="0"/>
              <a:t>Select target method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 bwMode="auto">
          <a:xfrm>
            <a:off x="837904" y="4286256"/>
            <a:ext cx="7468193" cy="107157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Select another method in the same way</a:t>
            </a:r>
            <a:endParaRPr kumimoji="1" lang="ja-JP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スライド番号プレースホルダー 3"/>
          <p:cNvSpPr txBox="1">
            <a:spLocks/>
          </p:cNvSpPr>
          <p:nvPr/>
        </p:nvSpPr>
        <p:spPr bwMode="auto">
          <a:xfrm>
            <a:off x="7956551" y="6268413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4572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177B97-C38E-6B49-9829-0ADB86AF5D52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59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Demonstration - First Candidate-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4098" name="Picture 2" descr="C:\Users\m-ioka\Dropbox\lab\paper\iwesep\ss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9" y="1219202"/>
            <a:ext cx="8417763" cy="56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7"/>
          <p:cNvCxnSpPr>
            <a:cxnSpLocks noChangeShapeType="1"/>
          </p:cNvCxnSpPr>
          <p:nvPr/>
        </p:nvCxnSpPr>
        <p:spPr bwMode="auto">
          <a:xfrm>
            <a:off x="3987111" y="3158620"/>
            <a:ext cx="1015926" cy="0"/>
          </a:xfrm>
          <a:prstGeom prst="straightConnector1">
            <a:avLst/>
          </a:prstGeom>
          <a:noFill/>
          <a:ln w="63500" algn="ctr">
            <a:solidFill>
              <a:srgbClr val="FF99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7" name="直線矢印コネクタ 7"/>
          <p:cNvCxnSpPr>
            <a:cxnSpLocks noChangeShapeType="1"/>
          </p:cNvCxnSpPr>
          <p:nvPr/>
        </p:nvCxnSpPr>
        <p:spPr bwMode="auto">
          <a:xfrm flipV="1">
            <a:off x="4021454" y="4415779"/>
            <a:ext cx="1101091" cy="1"/>
          </a:xfrm>
          <a:prstGeom prst="straightConnector1">
            <a:avLst/>
          </a:prstGeom>
          <a:noFill/>
          <a:ln w="63500" algn="ctr">
            <a:solidFill>
              <a:srgbClr val="FF99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" name="直線矢印コネクタ 7"/>
          <p:cNvCxnSpPr>
            <a:cxnSpLocks noChangeShapeType="1"/>
          </p:cNvCxnSpPr>
          <p:nvPr/>
        </p:nvCxnSpPr>
        <p:spPr bwMode="auto">
          <a:xfrm>
            <a:off x="4265745" y="5000123"/>
            <a:ext cx="863525" cy="0"/>
          </a:xfrm>
          <a:prstGeom prst="straightConnector1">
            <a:avLst/>
          </a:prstGeom>
          <a:noFill/>
          <a:ln w="63500" algn="ctr">
            <a:solidFill>
              <a:srgbClr val="FF9900"/>
            </a:solidFill>
            <a:round/>
            <a:headEnd type="arrow" w="med" len="med"/>
            <a:tailEnd type="arrow" w="med" len="med"/>
          </a:ln>
        </p:spPr>
      </p:cxnSp>
      <p:sp>
        <p:nvSpPr>
          <p:cNvPr id="9" name="角丸四角形吹き出し 8"/>
          <p:cNvSpPr/>
          <p:nvPr/>
        </p:nvSpPr>
        <p:spPr>
          <a:xfrm>
            <a:off x="5003037" y="1600199"/>
            <a:ext cx="2038743" cy="950495"/>
          </a:xfrm>
          <a:prstGeom prst="wedgeRoundRectCallout">
            <a:avLst>
              <a:gd name="adj1" fmla="val -68505"/>
              <a:gd name="adj2" fmla="val 95242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Corresponding extraction code fragments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424863" y="5582653"/>
            <a:ext cx="2719137" cy="1275347"/>
          </a:xfrm>
          <a:prstGeom prst="roundRect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>
                <a:solidFill>
                  <a:schemeClr val="tx1"/>
                </a:solidFill>
              </a:rPr>
              <a:t>Extracting into children classes as same name method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角丸四角形吹き出し 24"/>
          <p:cNvSpPr>
            <a:spLocks noChangeArrowheads="1"/>
          </p:cNvSpPr>
          <p:nvPr/>
        </p:nvSpPr>
        <p:spPr bwMode="auto">
          <a:xfrm>
            <a:off x="591671" y="5693745"/>
            <a:ext cx="3024860" cy="571500"/>
          </a:xfrm>
          <a:prstGeom prst="wedgeRoundRectCallout">
            <a:avLst>
              <a:gd name="adj1" fmla="val 60255"/>
              <a:gd name="adj2" fmla="val 101228"/>
              <a:gd name="adj3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altLang="ja-JP" b="1" dirty="0" smtClean="0"/>
              <a:t>Generating all candidates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61659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1" lang="en-US" altLang="ja-JP" dirty="0" smtClean="0"/>
              <a:t>Refactoring for Similar Code Fragments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08826" cy="4525963"/>
          </a:xfrm>
        </p:spPr>
        <p:txBody>
          <a:bodyPr/>
          <a:lstStyle/>
          <a:p>
            <a:r>
              <a:rPr lang="en-US" altLang="ja-JP" dirty="0"/>
              <a:t>Developers </a:t>
            </a:r>
            <a:r>
              <a:rPr lang="en-US" altLang="ja-JP" dirty="0" smtClean="0"/>
              <a:t>would like to merge similar </a:t>
            </a:r>
            <a:r>
              <a:rPr lang="en-US" altLang="ja-JP" dirty="0"/>
              <a:t>code fragments for refactoring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lvl="1"/>
            <a:r>
              <a:rPr lang="en-US" altLang="ja-JP" dirty="0" smtClean="0"/>
              <a:t>Developers need to modify only one code fragment after merging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2</a:t>
            </a:fld>
            <a:endParaRPr lang="ja-JP" altLang="en-US"/>
          </a:p>
        </p:txBody>
      </p:sp>
      <p:grpSp>
        <p:nvGrpSpPr>
          <p:cNvPr id="24" name="図形グループ 23"/>
          <p:cNvGrpSpPr/>
          <p:nvPr/>
        </p:nvGrpSpPr>
        <p:grpSpPr>
          <a:xfrm>
            <a:off x="1711144" y="4836371"/>
            <a:ext cx="2264902" cy="1440406"/>
            <a:chOff x="1217610" y="4343881"/>
            <a:chExt cx="1474025" cy="949307"/>
          </a:xfrm>
        </p:grpSpPr>
        <p:sp>
          <p:nvSpPr>
            <p:cNvPr id="6" name="AutoShape 54"/>
            <p:cNvSpPr>
              <a:spLocks noChangeArrowheads="1"/>
            </p:cNvSpPr>
            <p:nvPr/>
          </p:nvSpPr>
          <p:spPr bwMode="auto">
            <a:xfrm flipV="1">
              <a:off x="1217610" y="4343881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7" name="AutoShape 54"/>
            <p:cNvSpPr>
              <a:spLocks noChangeArrowheads="1"/>
            </p:cNvSpPr>
            <p:nvPr/>
          </p:nvSpPr>
          <p:spPr bwMode="auto">
            <a:xfrm flipV="1">
              <a:off x="1997368" y="4343881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1245419" y="4574388"/>
              <a:ext cx="609599" cy="229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053637" y="4570431"/>
              <a:ext cx="609599" cy="229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Line 128"/>
            <p:cNvSpPr>
              <a:spLocks noChangeShapeType="1"/>
            </p:cNvSpPr>
            <p:nvPr/>
          </p:nvSpPr>
          <p:spPr bwMode="auto">
            <a:xfrm>
              <a:off x="1261995" y="4548789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5" name="Line 128"/>
            <p:cNvSpPr>
              <a:spLocks noChangeShapeType="1"/>
            </p:cNvSpPr>
            <p:nvPr/>
          </p:nvSpPr>
          <p:spPr bwMode="auto">
            <a:xfrm flipV="1">
              <a:off x="1266289" y="4727060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6" name="Line 128"/>
            <p:cNvSpPr>
              <a:spLocks noChangeShapeType="1"/>
            </p:cNvSpPr>
            <p:nvPr/>
          </p:nvSpPr>
          <p:spPr bwMode="auto">
            <a:xfrm>
              <a:off x="1261995" y="5072774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7" name="Line 128"/>
            <p:cNvSpPr>
              <a:spLocks noChangeShapeType="1"/>
            </p:cNvSpPr>
            <p:nvPr/>
          </p:nvSpPr>
          <p:spPr bwMode="auto">
            <a:xfrm>
              <a:off x="1261994" y="490158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8" name="Line 128"/>
            <p:cNvSpPr>
              <a:spLocks noChangeShapeType="1"/>
            </p:cNvSpPr>
            <p:nvPr/>
          </p:nvSpPr>
          <p:spPr bwMode="auto">
            <a:xfrm flipV="1">
              <a:off x="1275374" y="5226539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9" name="Line 128"/>
            <p:cNvSpPr>
              <a:spLocks noChangeShapeType="1"/>
            </p:cNvSpPr>
            <p:nvPr/>
          </p:nvSpPr>
          <p:spPr bwMode="auto">
            <a:xfrm>
              <a:off x="2086005" y="4544904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0" name="Line 128"/>
            <p:cNvSpPr>
              <a:spLocks noChangeShapeType="1"/>
            </p:cNvSpPr>
            <p:nvPr/>
          </p:nvSpPr>
          <p:spPr bwMode="auto">
            <a:xfrm flipV="1">
              <a:off x="2090298" y="4723173"/>
              <a:ext cx="4533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1" name="Line 128"/>
            <p:cNvSpPr>
              <a:spLocks noChangeShapeType="1"/>
            </p:cNvSpPr>
            <p:nvPr/>
          </p:nvSpPr>
          <p:spPr bwMode="auto">
            <a:xfrm>
              <a:off x="2086005" y="5068889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2" name="Line 128"/>
            <p:cNvSpPr>
              <a:spLocks noChangeShapeType="1"/>
            </p:cNvSpPr>
            <p:nvPr/>
          </p:nvSpPr>
          <p:spPr bwMode="auto">
            <a:xfrm flipV="1">
              <a:off x="2099384" y="5222654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3" name="Line 128"/>
            <p:cNvSpPr>
              <a:spLocks noChangeShapeType="1"/>
            </p:cNvSpPr>
            <p:nvPr/>
          </p:nvSpPr>
          <p:spPr bwMode="auto">
            <a:xfrm flipV="1">
              <a:off x="2083618" y="4906548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sp>
        <p:nvSpPr>
          <p:cNvPr id="25" name="AutoShape 65"/>
          <p:cNvSpPr>
            <a:spLocks noChangeArrowheads="1"/>
          </p:cNvSpPr>
          <p:nvPr/>
        </p:nvSpPr>
        <p:spPr bwMode="auto">
          <a:xfrm>
            <a:off x="4587962" y="5366269"/>
            <a:ext cx="916265" cy="647700"/>
          </a:xfrm>
          <a:prstGeom prst="rightArrow">
            <a:avLst>
              <a:gd name="adj1" fmla="val 50981"/>
              <a:gd name="adj2" fmla="val 4534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ja-JP" altLang="en-US" sz="1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232333" y="3798394"/>
            <a:ext cx="109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00"/>
                </a:solidFill>
              </a:rPr>
              <a:t>Modify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grpSp>
        <p:nvGrpSpPr>
          <p:cNvPr id="27" name="グループ化 23"/>
          <p:cNvGrpSpPr/>
          <p:nvPr/>
        </p:nvGrpSpPr>
        <p:grpSpPr>
          <a:xfrm>
            <a:off x="6302527" y="4813621"/>
            <a:ext cx="1029300" cy="1440406"/>
            <a:chOff x="3795112" y="4763155"/>
            <a:chExt cx="694267" cy="949307"/>
          </a:xfrm>
          <a:solidFill>
            <a:srgbClr val="EDEA58"/>
          </a:solidFill>
        </p:grpSpPr>
        <p:sp>
          <p:nvSpPr>
            <p:cNvPr id="28" name="AutoShape 54"/>
            <p:cNvSpPr>
              <a:spLocks noChangeArrowheads="1"/>
            </p:cNvSpPr>
            <p:nvPr/>
          </p:nvSpPr>
          <p:spPr bwMode="auto">
            <a:xfrm flipV="1">
              <a:off x="3795112" y="4763155"/>
              <a:ext cx="694267" cy="949307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29" name="Line 128"/>
            <p:cNvSpPr>
              <a:spLocks noChangeShapeType="1"/>
            </p:cNvSpPr>
            <p:nvPr/>
          </p:nvSpPr>
          <p:spPr bwMode="auto">
            <a:xfrm>
              <a:off x="3843116" y="4970035"/>
              <a:ext cx="574675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0" name="Line 128"/>
            <p:cNvSpPr>
              <a:spLocks noChangeShapeType="1"/>
            </p:cNvSpPr>
            <p:nvPr/>
          </p:nvSpPr>
          <p:spPr bwMode="auto">
            <a:xfrm flipV="1">
              <a:off x="3847409" y="5146334"/>
              <a:ext cx="453371" cy="1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1" name="Line 128"/>
            <p:cNvSpPr>
              <a:spLocks noChangeShapeType="1"/>
            </p:cNvSpPr>
            <p:nvPr/>
          </p:nvSpPr>
          <p:spPr bwMode="auto">
            <a:xfrm>
              <a:off x="3843116" y="5494020"/>
              <a:ext cx="574675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2" name="Line 128"/>
            <p:cNvSpPr>
              <a:spLocks noChangeShapeType="1"/>
            </p:cNvSpPr>
            <p:nvPr/>
          </p:nvSpPr>
          <p:spPr bwMode="auto">
            <a:xfrm>
              <a:off x="3843115" y="5322832"/>
              <a:ext cx="574675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3" name="Line 128"/>
            <p:cNvSpPr>
              <a:spLocks noChangeShapeType="1"/>
            </p:cNvSpPr>
            <p:nvPr/>
          </p:nvSpPr>
          <p:spPr bwMode="auto">
            <a:xfrm flipV="1">
              <a:off x="3837445" y="5647785"/>
              <a:ext cx="444286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sp>
        <p:nvSpPr>
          <p:cNvPr id="34" name="正方形/長方形 33"/>
          <p:cNvSpPr/>
          <p:nvPr/>
        </p:nvSpPr>
        <p:spPr>
          <a:xfrm>
            <a:off x="6362447" y="5178520"/>
            <a:ext cx="936675" cy="347699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Line 128"/>
          <p:cNvSpPr>
            <a:spLocks noChangeShapeType="1"/>
          </p:cNvSpPr>
          <p:nvPr/>
        </p:nvSpPr>
        <p:spPr bwMode="auto">
          <a:xfrm flipV="1">
            <a:off x="6380061" y="5411880"/>
            <a:ext cx="6966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447177" y="4855294"/>
            <a:ext cx="105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Merge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91046" y="3798394"/>
            <a:ext cx="1091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00"/>
                </a:solidFill>
              </a:rPr>
              <a:t>Modify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39" name="直線矢印コネクタ 38"/>
          <p:cNvCxnSpPr>
            <a:stCxn id="26" idx="2"/>
          </p:cNvCxnSpPr>
          <p:nvPr/>
        </p:nvCxnSpPr>
        <p:spPr>
          <a:xfrm flipH="1">
            <a:off x="2232333" y="4260059"/>
            <a:ext cx="547200" cy="926066"/>
          </a:xfrm>
          <a:prstGeom prst="straightConnector1">
            <a:avLst/>
          </a:prstGeom>
          <a:ln w="47625">
            <a:solidFill>
              <a:srgbClr val="3366FF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2777915" y="4239854"/>
            <a:ext cx="705840" cy="946271"/>
          </a:xfrm>
          <a:prstGeom prst="straightConnector1">
            <a:avLst/>
          </a:prstGeom>
          <a:ln w="47625">
            <a:solidFill>
              <a:srgbClr val="3366FF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6826679" y="4201459"/>
            <a:ext cx="0" cy="926066"/>
          </a:xfrm>
          <a:prstGeom prst="straightConnector1">
            <a:avLst/>
          </a:prstGeom>
          <a:ln w="47625">
            <a:solidFill>
              <a:srgbClr val="3366FF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 bwMode="auto">
          <a:xfrm>
            <a:off x="724464" y="2931597"/>
            <a:ext cx="7695072" cy="1269862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3200" dirty="0" smtClean="0">
                <a:latin typeface="Arial" charset="0"/>
                <a:ea typeface="ＭＳ Ｐゴシック" charset="-128"/>
              </a:rPr>
              <a:t>However, Eclipse doesn’t support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3200" dirty="0" smtClean="0">
                <a:latin typeface="Arial" charset="0"/>
                <a:ea typeface="ＭＳ Ｐゴシック" charset="-128"/>
              </a:rPr>
              <a:t>this code modification.</a:t>
            </a:r>
            <a:endParaRPr kumimoji="1" lang="ja-JP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244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Demonstration -</a:t>
            </a:r>
            <a:r>
              <a:rPr lang="en-US" altLang="ja-JP" dirty="0" smtClean="0"/>
              <a:t> All Candidates-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5122" name="Picture 2" descr="C:\Users\m-ioka\Dropbox\lab\paper\iwesep\ss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6" y="1173191"/>
            <a:ext cx="8183089" cy="568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3"/>
          <p:cNvSpPr txBox="1">
            <a:spLocks/>
          </p:cNvSpPr>
          <p:nvPr/>
        </p:nvSpPr>
        <p:spPr bwMode="auto">
          <a:xfrm>
            <a:off x="7956551" y="6268413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4572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177B97-C38E-6B49-9829-0ADB86AF5D52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480456" y="2240924"/>
            <a:ext cx="8183089" cy="41212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>
            <a:spLocks noChangeArrowheads="1"/>
          </p:cNvSpPr>
          <p:nvPr/>
        </p:nvSpPr>
        <p:spPr bwMode="auto">
          <a:xfrm>
            <a:off x="1021742" y="1317242"/>
            <a:ext cx="7100517" cy="565915"/>
          </a:xfrm>
          <a:prstGeom prst="wedgeRoundRectCallout">
            <a:avLst>
              <a:gd name="adj1" fmla="val 1099"/>
              <a:gd name="adj2" fmla="val 115498"/>
              <a:gd name="adj3" fmla="val 16667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n-US" altLang="ja-JP" dirty="0" smtClean="0"/>
              <a:t>Caption of each </a:t>
            </a:r>
            <a:r>
              <a:rPr lang="en-US" altLang="ja-JP" dirty="0"/>
              <a:t>tab means the order of rank based on metric COB.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59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 (1/3)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Juillerat</a:t>
            </a:r>
            <a:r>
              <a:rPr lang="en-US" altLang="ja-JP" dirty="0" smtClean="0"/>
              <a:t> et al. proposed an </a:t>
            </a:r>
            <a:r>
              <a:rPr lang="en-US" altLang="ja-JP" dirty="0"/>
              <a:t>approach of automatic </a:t>
            </a:r>
            <a:r>
              <a:rPr lang="en-US" altLang="ja-JP" dirty="0" smtClean="0"/>
              <a:t>“Form </a:t>
            </a:r>
            <a:r>
              <a:rPr lang="en-US" altLang="ja-JP" dirty="0"/>
              <a:t>Template </a:t>
            </a:r>
            <a:r>
              <a:rPr lang="en-US" altLang="ja-JP" dirty="0" smtClean="0"/>
              <a:t>Method” [3]. 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0080" y="5641847"/>
            <a:ext cx="853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808080"/>
                </a:solidFill>
              </a:rPr>
              <a:t>[3] N</a:t>
            </a:r>
            <a:r>
              <a:rPr lang="en-US" altLang="ja-JP" dirty="0">
                <a:solidFill>
                  <a:srgbClr val="808080"/>
                </a:solidFill>
              </a:rPr>
              <a:t>. </a:t>
            </a:r>
            <a:r>
              <a:rPr lang="en-US" altLang="ja-JP" dirty="0" err="1">
                <a:solidFill>
                  <a:srgbClr val="808080"/>
                </a:solidFill>
              </a:rPr>
              <a:t>Juillerat</a:t>
            </a:r>
            <a:r>
              <a:rPr lang="en-US" altLang="ja-JP" dirty="0">
                <a:solidFill>
                  <a:srgbClr val="808080"/>
                </a:solidFill>
              </a:rPr>
              <a:t> </a:t>
            </a:r>
            <a:r>
              <a:rPr lang="en-US" altLang="ja-JP" dirty="0" smtClean="0">
                <a:solidFill>
                  <a:srgbClr val="808080"/>
                </a:solidFill>
              </a:rPr>
              <a:t>et al. </a:t>
            </a:r>
          </a:p>
          <a:p>
            <a:r>
              <a:rPr lang="en-US" altLang="ja-JP" dirty="0" smtClean="0">
                <a:solidFill>
                  <a:srgbClr val="808080"/>
                </a:solidFill>
              </a:rPr>
              <a:t>     Toward </a:t>
            </a:r>
            <a:r>
              <a:rPr lang="en-US" altLang="ja-JP" dirty="0">
                <a:solidFill>
                  <a:srgbClr val="808080"/>
                </a:solidFill>
              </a:rPr>
              <a:t>an Implementation </a:t>
            </a:r>
            <a:r>
              <a:rPr lang="en-US" altLang="ja-JP" dirty="0" smtClean="0">
                <a:solidFill>
                  <a:srgbClr val="808080"/>
                </a:solidFill>
              </a:rPr>
              <a:t>of the </a:t>
            </a:r>
            <a:r>
              <a:rPr lang="en-US" altLang="ja-JP" dirty="0">
                <a:solidFill>
                  <a:srgbClr val="808080"/>
                </a:solidFill>
              </a:rPr>
              <a:t>“Form Template </a:t>
            </a:r>
            <a:r>
              <a:rPr lang="en-US" altLang="ja-JP" dirty="0" smtClean="0">
                <a:solidFill>
                  <a:srgbClr val="808080"/>
                </a:solidFill>
              </a:rPr>
              <a:t>Method” Refactoring, </a:t>
            </a:r>
            <a:r>
              <a:rPr lang="en-US" altLang="ja-JP" dirty="0">
                <a:solidFill>
                  <a:srgbClr val="808080"/>
                </a:solidFill>
              </a:rPr>
              <a:t>2007. </a:t>
            </a:r>
          </a:p>
        </p:txBody>
      </p:sp>
    </p:spTree>
    <p:extLst>
      <p:ext uri="{BB962C8B-B14F-4D97-AF65-F5344CB8AC3E}">
        <p14:creationId xmlns:p14="http://schemas.microsoft.com/office/powerpoint/2010/main" val="224346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 (2/3)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31</a:t>
            </a:fld>
            <a:endParaRPr lang="ja-JP" altLang="en-US"/>
          </a:p>
        </p:txBody>
      </p:sp>
      <p:grpSp>
        <p:nvGrpSpPr>
          <p:cNvPr id="23" name="図形グループ 22"/>
          <p:cNvGrpSpPr/>
          <p:nvPr/>
        </p:nvGrpSpPr>
        <p:grpSpPr>
          <a:xfrm>
            <a:off x="246575" y="1875022"/>
            <a:ext cx="936625" cy="3529012"/>
            <a:chOff x="246575" y="1875022"/>
            <a:chExt cx="936625" cy="352901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flipV="1">
              <a:off x="246575" y="1875022"/>
              <a:ext cx="936625" cy="1223962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flipV="1">
              <a:off x="246575" y="4246747"/>
              <a:ext cx="935037" cy="1157287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62475" y="3172009"/>
              <a:ext cx="431800" cy="1008063"/>
            </a:xfrm>
            <a:prstGeom prst="upDownArrow">
              <a:avLst>
                <a:gd name="adj1" fmla="val 50000"/>
                <a:gd name="adj2" fmla="val 46691"/>
              </a:avLst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2000" b="1" dirty="0" smtClean="0"/>
                <a:t>          Similar methods</a:t>
              </a:r>
              <a:endParaRPr lang="ja-JP" altLang="en-US" sz="2000" b="1" dirty="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91037" y="2092509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91037" y="2236972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91037" y="2379847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91037" y="2524309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91037" y="2668772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391037" y="2811647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91037" y="2956109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91037" y="4395972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91037" y="4540434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91037" y="4683309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91037" y="4827772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91037" y="4972234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91037" y="5115109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91037" y="5259572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1282701" y="1577093"/>
            <a:ext cx="2278086" cy="3898379"/>
            <a:chOff x="1282701" y="1618184"/>
            <a:chExt cx="2278086" cy="3898379"/>
          </a:xfrm>
        </p:grpSpPr>
        <p:grpSp>
          <p:nvGrpSpPr>
            <p:cNvPr id="71" name="グループ化 70"/>
            <p:cNvGrpSpPr/>
            <p:nvPr/>
          </p:nvGrpSpPr>
          <p:grpSpPr>
            <a:xfrm>
              <a:off x="2049487" y="1618184"/>
              <a:ext cx="1511300" cy="1511300"/>
              <a:chOff x="2413001" y="1628775"/>
              <a:chExt cx="1511300" cy="1511300"/>
            </a:xfrm>
          </p:grpSpPr>
          <p:sp>
            <p:nvSpPr>
              <p:cNvPr id="25" name="AutoShape 21"/>
              <p:cNvSpPr>
                <a:spLocks noChangeArrowheads="1"/>
              </p:cNvSpPr>
              <p:nvPr/>
            </p:nvSpPr>
            <p:spPr bwMode="auto">
              <a:xfrm>
                <a:off x="2773364" y="2060575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auto">
              <a:xfrm>
                <a:off x="2413001" y="2492375"/>
                <a:ext cx="215900" cy="2159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27" name="AutoShape 23"/>
              <p:cNvSpPr>
                <a:spLocks noChangeArrowheads="1"/>
              </p:cNvSpPr>
              <p:nvPr/>
            </p:nvSpPr>
            <p:spPr bwMode="auto">
              <a:xfrm>
                <a:off x="2989264" y="1628775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ja-JP" altLang="ja-JP" sz="1600"/>
              </a:p>
            </p:txBody>
          </p:sp>
          <p:sp>
            <p:nvSpPr>
              <p:cNvPr id="28" name="Oval 24"/>
              <p:cNvSpPr>
                <a:spLocks noChangeArrowheads="1"/>
              </p:cNvSpPr>
              <p:nvPr/>
            </p:nvSpPr>
            <p:spPr bwMode="auto">
              <a:xfrm>
                <a:off x="2773364" y="2924175"/>
                <a:ext cx="215900" cy="2159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a</a:t>
                </a:r>
              </a:p>
            </p:txBody>
          </p:sp>
          <p:sp>
            <p:nvSpPr>
              <p:cNvPr id="29" name="AutoShape 25"/>
              <p:cNvSpPr>
                <a:spLocks noChangeArrowheads="1"/>
              </p:cNvSpPr>
              <p:nvPr/>
            </p:nvSpPr>
            <p:spPr bwMode="auto">
              <a:xfrm>
                <a:off x="3276601" y="2060575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30" name="AutoShape 26"/>
              <p:cNvSpPr>
                <a:spLocks noChangeArrowheads="1"/>
              </p:cNvSpPr>
              <p:nvPr/>
            </p:nvSpPr>
            <p:spPr bwMode="auto">
              <a:xfrm>
                <a:off x="3132139" y="2492375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ja-JP" altLang="ja-JP" sz="1600"/>
              </a:p>
            </p:txBody>
          </p:sp>
          <p:sp>
            <p:nvSpPr>
              <p:cNvPr id="31" name="Oval 27"/>
              <p:cNvSpPr>
                <a:spLocks noChangeArrowheads="1"/>
              </p:cNvSpPr>
              <p:nvPr/>
            </p:nvSpPr>
            <p:spPr bwMode="auto">
              <a:xfrm>
                <a:off x="3132139" y="2924175"/>
                <a:ext cx="215900" cy="2159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ja-JP" altLang="ja-JP" sz="1600"/>
              </a:p>
            </p:txBody>
          </p:sp>
          <p:sp>
            <p:nvSpPr>
              <p:cNvPr id="32" name="AutoShape 28"/>
              <p:cNvSpPr>
                <a:spLocks noChangeArrowheads="1"/>
              </p:cNvSpPr>
              <p:nvPr/>
            </p:nvSpPr>
            <p:spPr bwMode="auto">
              <a:xfrm>
                <a:off x="3492501" y="2492375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C</a:t>
                </a:r>
              </a:p>
            </p:txBody>
          </p:sp>
          <p:sp>
            <p:nvSpPr>
              <p:cNvPr id="33" name="Oval 29"/>
              <p:cNvSpPr>
                <a:spLocks noChangeArrowheads="1"/>
              </p:cNvSpPr>
              <p:nvPr/>
            </p:nvSpPr>
            <p:spPr bwMode="auto">
              <a:xfrm>
                <a:off x="3421064" y="2924175"/>
                <a:ext cx="215900" cy="2159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d</a:t>
                </a:r>
              </a:p>
            </p:txBody>
          </p:sp>
          <p:sp>
            <p:nvSpPr>
              <p:cNvPr id="34" name="Oval 30"/>
              <p:cNvSpPr>
                <a:spLocks noChangeArrowheads="1"/>
              </p:cNvSpPr>
              <p:nvPr/>
            </p:nvSpPr>
            <p:spPr bwMode="auto">
              <a:xfrm>
                <a:off x="3708401" y="2924175"/>
                <a:ext cx="215900" cy="2159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e</a:t>
                </a:r>
              </a:p>
            </p:txBody>
          </p:sp>
          <p:cxnSp>
            <p:nvCxnSpPr>
              <p:cNvPr id="35" name="AutoShape 31"/>
              <p:cNvCxnSpPr>
                <a:cxnSpLocks noChangeShapeType="1"/>
                <a:stCxn id="46" idx="2"/>
                <a:endCxn id="26" idx="0"/>
              </p:cNvCxnSpPr>
              <p:nvPr/>
            </p:nvCxnSpPr>
            <p:spPr bwMode="auto">
              <a:xfrm>
                <a:off x="2520951" y="2276475"/>
                <a:ext cx="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6" name="AutoShape 32"/>
              <p:cNvCxnSpPr>
                <a:cxnSpLocks noChangeShapeType="1"/>
                <a:stCxn id="27" idx="2"/>
                <a:endCxn id="25" idx="0"/>
              </p:cNvCxnSpPr>
              <p:nvPr/>
            </p:nvCxnSpPr>
            <p:spPr bwMode="auto">
              <a:xfrm flipH="1">
                <a:off x="2881314" y="1844675"/>
                <a:ext cx="21590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7" name="AutoShape 33"/>
              <p:cNvCxnSpPr>
                <a:cxnSpLocks noChangeShapeType="1"/>
                <a:stCxn id="27" idx="2"/>
                <a:endCxn id="29" idx="0"/>
              </p:cNvCxnSpPr>
              <p:nvPr/>
            </p:nvCxnSpPr>
            <p:spPr bwMode="auto">
              <a:xfrm>
                <a:off x="3097214" y="1844675"/>
                <a:ext cx="287338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8" name="AutoShape 34"/>
              <p:cNvCxnSpPr>
                <a:cxnSpLocks noChangeShapeType="1"/>
                <a:stCxn id="44" idx="2"/>
                <a:endCxn id="28" idx="0"/>
              </p:cNvCxnSpPr>
              <p:nvPr/>
            </p:nvCxnSpPr>
            <p:spPr bwMode="auto">
              <a:xfrm>
                <a:off x="2881314" y="2708275"/>
                <a:ext cx="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9" name="AutoShape 35"/>
              <p:cNvCxnSpPr>
                <a:cxnSpLocks noChangeShapeType="1"/>
                <a:stCxn id="29" idx="2"/>
                <a:endCxn id="30" idx="0"/>
              </p:cNvCxnSpPr>
              <p:nvPr/>
            </p:nvCxnSpPr>
            <p:spPr bwMode="auto">
              <a:xfrm flipH="1">
                <a:off x="3240089" y="2276475"/>
                <a:ext cx="144463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0" name="AutoShape 36"/>
              <p:cNvCxnSpPr>
                <a:cxnSpLocks noChangeShapeType="1"/>
                <a:stCxn id="29" idx="2"/>
                <a:endCxn id="32" idx="0"/>
              </p:cNvCxnSpPr>
              <p:nvPr/>
            </p:nvCxnSpPr>
            <p:spPr bwMode="auto">
              <a:xfrm>
                <a:off x="3384551" y="2276475"/>
                <a:ext cx="21590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1" name="AutoShape 37"/>
              <p:cNvCxnSpPr>
                <a:cxnSpLocks noChangeShapeType="1"/>
                <a:stCxn id="30" idx="2"/>
                <a:endCxn id="31" idx="0"/>
              </p:cNvCxnSpPr>
              <p:nvPr/>
            </p:nvCxnSpPr>
            <p:spPr bwMode="auto">
              <a:xfrm>
                <a:off x="3240089" y="2708275"/>
                <a:ext cx="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" name="AutoShape 38"/>
              <p:cNvCxnSpPr>
                <a:cxnSpLocks noChangeShapeType="1"/>
                <a:stCxn id="32" idx="2"/>
                <a:endCxn id="33" idx="0"/>
              </p:cNvCxnSpPr>
              <p:nvPr/>
            </p:nvCxnSpPr>
            <p:spPr bwMode="auto">
              <a:xfrm flipH="1">
                <a:off x="3529014" y="2708275"/>
                <a:ext cx="71438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" name="AutoShape 39"/>
              <p:cNvCxnSpPr>
                <a:cxnSpLocks noChangeShapeType="1"/>
                <a:stCxn id="32" idx="2"/>
                <a:endCxn id="34" idx="0"/>
              </p:cNvCxnSpPr>
              <p:nvPr/>
            </p:nvCxnSpPr>
            <p:spPr bwMode="auto">
              <a:xfrm>
                <a:off x="3600451" y="2708275"/>
                <a:ext cx="21590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" name="AutoShape 40"/>
              <p:cNvSpPr>
                <a:spLocks noChangeArrowheads="1"/>
              </p:cNvSpPr>
              <p:nvPr/>
            </p:nvSpPr>
            <p:spPr bwMode="auto">
              <a:xfrm>
                <a:off x="2773364" y="2492375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A</a:t>
                </a:r>
              </a:p>
            </p:txBody>
          </p:sp>
          <p:cxnSp>
            <p:nvCxnSpPr>
              <p:cNvPr id="45" name="AutoShape 41"/>
              <p:cNvCxnSpPr>
                <a:cxnSpLocks noChangeShapeType="1"/>
                <a:stCxn id="44" idx="0"/>
                <a:endCxn id="25" idx="2"/>
              </p:cNvCxnSpPr>
              <p:nvPr/>
            </p:nvCxnSpPr>
            <p:spPr bwMode="auto">
              <a:xfrm flipV="1">
                <a:off x="2881314" y="2276475"/>
                <a:ext cx="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6" name="AutoShape 42"/>
              <p:cNvSpPr>
                <a:spLocks noChangeArrowheads="1"/>
              </p:cNvSpPr>
              <p:nvPr/>
            </p:nvSpPr>
            <p:spPr bwMode="auto">
              <a:xfrm>
                <a:off x="2413001" y="2060575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cxnSp>
            <p:nvCxnSpPr>
              <p:cNvPr id="47" name="AutoShape 43"/>
              <p:cNvCxnSpPr>
                <a:cxnSpLocks noChangeShapeType="1"/>
                <a:stCxn id="46" idx="0"/>
                <a:endCxn id="27" idx="2"/>
              </p:cNvCxnSpPr>
              <p:nvPr/>
            </p:nvCxnSpPr>
            <p:spPr bwMode="auto">
              <a:xfrm flipV="1">
                <a:off x="2520951" y="1844675"/>
                <a:ext cx="576263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grpSp>
          <p:nvGrpSpPr>
            <p:cNvPr id="70" name="グループ化 69"/>
            <p:cNvGrpSpPr/>
            <p:nvPr/>
          </p:nvGrpSpPr>
          <p:grpSpPr>
            <a:xfrm>
              <a:off x="2085206" y="4005263"/>
              <a:ext cx="1296987" cy="1511300"/>
              <a:chOff x="2411414" y="4005263"/>
              <a:chExt cx="1296987" cy="1511300"/>
            </a:xfrm>
          </p:grpSpPr>
          <p:sp>
            <p:nvSpPr>
              <p:cNvPr id="48" name="AutoShape 44"/>
              <p:cNvSpPr>
                <a:spLocks noChangeArrowheads="1"/>
              </p:cNvSpPr>
              <p:nvPr/>
            </p:nvSpPr>
            <p:spPr bwMode="auto">
              <a:xfrm>
                <a:off x="2771776" y="4437063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49" name="Oval 45"/>
              <p:cNvSpPr>
                <a:spLocks noChangeArrowheads="1"/>
              </p:cNvSpPr>
              <p:nvPr/>
            </p:nvSpPr>
            <p:spPr bwMode="auto">
              <a:xfrm>
                <a:off x="2411414" y="4868863"/>
                <a:ext cx="215900" cy="2159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50" name="AutoShape 46"/>
              <p:cNvSpPr>
                <a:spLocks noChangeArrowheads="1"/>
              </p:cNvSpPr>
              <p:nvPr/>
            </p:nvSpPr>
            <p:spPr bwMode="auto">
              <a:xfrm>
                <a:off x="2987676" y="4005263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ja-JP" altLang="ja-JP" sz="1600"/>
              </a:p>
            </p:txBody>
          </p:sp>
          <p:sp>
            <p:nvSpPr>
              <p:cNvPr id="51" name="Oval 47"/>
              <p:cNvSpPr>
                <a:spLocks noChangeArrowheads="1"/>
              </p:cNvSpPr>
              <p:nvPr/>
            </p:nvSpPr>
            <p:spPr bwMode="auto">
              <a:xfrm>
                <a:off x="2771776" y="5300663"/>
                <a:ext cx="215900" cy="2159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b</a:t>
                </a:r>
              </a:p>
            </p:txBody>
          </p:sp>
          <p:sp>
            <p:nvSpPr>
              <p:cNvPr id="52" name="AutoShape 48"/>
              <p:cNvSpPr>
                <a:spLocks noChangeArrowheads="1"/>
              </p:cNvSpPr>
              <p:nvPr/>
            </p:nvSpPr>
            <p:spPr bwMode="auto">
              <a:xfrm>
                <a:off x="3276601" y="4437063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53" name="AutoShape 49"/>
              <p:cNvSpPr>
                <a:spLocks noChangeArrowheads="1"/>
              </p:cNvSpPr>
              <p:nvPr/>
            </p:nvSpPr>
            <p:spPr bwMode="auto">
              <a:xfrm>
                <a:off x="3132139" y="4868863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ja-JP" altLang="ja-JP" sz="1600"/>
              </a:p>
            </p:txBody>
          </p:sp>
          <p:sp>
            <p:nvSpPr>
              <p:cNvPr id="54" name="Oval 50"/>
              <p:cNvSpPr>
                <a:spLocks noChangeArrowheads="1"/>
              </p:cNvSpPr>
              <p:nvPr/>
            </p:nvSpPr>
            <p:spPr bwMode="auto">
              <a:xfrm>
                <a:off x="3132139" y="5300663"/>
                <a:ext cx="215900" cy="2159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endParaRPr lang="ja-JP" altLang="ja-JP" sz="1600"/>
              </a:p>
            </p:txBody>
          </p:sp>
          <p:sp>
            <p:nvSpPr>
              <p:cNvPr id="55" name="AutoShape 51"/>
              <p:cNvSpPr>
                <a:spLocks noChangeArrowheads="1"/>
              </p:cNvSpPr>
              <p:nvPr/>
            </p:nvSpPr>
            <p:spPr bwMode="auto">
              <a:xfrm>
                <a:off x="3492501" y="4868863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C</a:t>
                </a:r>
              </a:p>
            </p:txBody>
          </p:sp>
          <p:sp>
            <p:nvSpPr>
              <p:cNvPr id="56" name="Oval 52"/>
              <p:cNvSpPr>
                <a:spLocks noChangeArrowheads="1"/>
              </p:cNvSpPr>
              <p:nvPr/>
            </p:nvSpPr>
            <p:spPr bwMode="auto">
              <a:xfrm>
                <a:off x="3492501" y="5300663"/>
                <a:ext cx="215900" cy="21590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e</a:t>
                </a:r>
              </a:p>
            </p:txBody>
          </p:sp>
          <p:cxnSp>
            <p:nvCxnSpPr>
              <p:cNvPr id="57" name="AutoShape 53"/>
              <p:cNvCxnSpPr>
                <a:cxnSpLocks noChangeShapeType="1"/>
                <a:stCxn id="65" idx="2"/>
                <a:endCxn id="49" idx="0"/>
              </p:cNvCxnSpPr>
              <p:nvPr/>
            </p:nvCxnSpPr>
            <p:spPr bwMode="auto">
              <a:xfrm>
                <a:off x="2519364" y="4652963"/>
                <a:ext cx="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8" name="AutoShape 54"/>
              <p:cNvCxnSpPr>
                <a:cxnSpLocks noChangeShapeType="1"/>
                <a:stCxn id="50" idx="2"/>
                <a:endCxn id="48" idx="0"/>
              </p:cNvCxnSpPr>
              <p:nvPr/>
            </p:nvCxnSpPr>
            <p:spPr bwMode="auto">
              <a:xfrm flipH="1">
                <a:off x="2879726" y="4221163"/>
                <a:ext cx="21590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9" name="AutoShape 55"/>
              <p:cNvCxnSpPr>
                <a:cxnSpLocks noChangeShapeType="1"/>
                <a:stCxn id="50" idx="2"/>
                <a:endCxn id="52" idx="0"/>
              </p:cNvCxnSpPr>
              <p:nvPr/>
            </p:nvCxnSpPr>
            <p:spPr bwMode="auto">
              <a:xfrm>
                <a:off x="3095626" y="4221163"/>
                <a:ext cx="288925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0" name="AutoShape 56"/>
              <p:cNvCxnSpPr>
                <a:cxnSpLocks noChangeShapeType="1"/>
                <a:stCxn id="52" idx="2"/>
                <a:endCxn id="53" idx="0"/>
              </p:cNvCxnSpPr>
              <p:nvPr/>
            </p:nvCxnSpPr>
            <p:spPr bwMode="auto">
              <a:xfrm flipH="1">
                <a:off x="3240089" y="4652963"/>
                <a:ext cx="144463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" name="AutoShape 57"/>
              <p:cNvCxnSpPr>
                <a:cxnSpLocks noChangeShapeType="1"/>
                <a:stCxn id="52" idx="2"/>
                <a:endCxn id="55" idx="0"/>
              </p:cNvCxnSpPr>
              <p:nvPr/>
            </p:nvCxnSpPr>
            <p:spPr bwMode="auto">
              <a:xfrm>
                <a:off x="3384551" y="4652963"/>
                <a:ext cx="21590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2" name="AutoShape 58"/>
              <p:cNvCxnSpPr>
                <a:cxnSpLocks noChangeShapeType="1"/>
                <a:stCxn id="53" idx="2"/>
                <a:endCxn id="54" idx="0"/>
              </p:cNvCxnSpPr>
              <p:nvPr/>
            </p:nvCxnSpPr>
            <p:spPr bwMode="auto">
              <a:xfrm>
                <a:off x="3240089" y="5084763"/>
                <a:ext cx="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3" name="AutoShape 59"/>
              <p:cNvCxnSpPr>
                <a:cxnSpLocks noChangeShapeType="1"/>
                <a:stCxn id="55" idx="2"/>
                <a:endCxn id="56" idx="0"/>
              </p:cNvCxnSpPr>
              <p:nvPr/>
            </p:nvCxnSpPr>
            <p:spPr bwMode="auto">
              <a:xfrm>
                <a:off x="3600451" y="5084763"/>
                <a:ext cx="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4" name="AutoShape 60"/>
              <p:cNvCxnSpPr>
                <a:cxnSpLocks noChangeShapeType="1"/>
                <a:stCxn id="51" idx="0"/>
                <a:endCxn id="67" idx="2"/>
              </p:cNvCxnSpPr>
              <p:nvPr/>
            </p:nvCxnSpPr>
            <p:spPr bwMode="auto">
              <a:xfrm flipV="1">
                <a:off x="2879726" y="5084763"/>
                <a:ext cx="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5" name="AutoShape 61"/>
              <p:cNvSpPr>
                <a:spLocks noChangeArrowheads="1"/>
              </p:cNvSpPr>
              <p:nvPr/>
            </p:nvSpPr>
            <p:spPr bwMode="auto">
              <a:xfrm>
                <a:off x="2411414" y="4437063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cxnSp>
            <p:nvCxnSpPr>
              <p:cNvPr id="66" name="AutoShape 62"/>
              <p:cNvCxnSpPr>
                <a:cxnSpLocks noChangeShapeType="1"/>
                <a:stCxn id="65" idx="0"/>
                <a:endCxn id="50" idx="2"/>
              </p:cNvCxnSpPr>
              <p:nvPr/>
            </p:nvCxnSpPr>
            <p:spPr bwMode="auto">
              <a:xfrm flipV="1">
                <a:off x="2519364" y="4221163"/>
                <a:ext cx="576263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7" name="AutoShape 63"/>
              <p:cNvSpPr>
                <a:spLocks noChangeArrowheads="1"/>
              </p:cNvSpPr>
              <p:nvPr/>
            </p:nvSpPr>
            <p:spPr bwMode="auto">
              <a:xfrm>
                <a:off x="2771776" y="4868863"/>
                <a:ext cx="215900" cy="215900"/>
              </a:xfrm>
              <a:prstGeom prst="flowChartProcess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sz="1600"/>
                  <a:t>B</a:t>
                </a:r>
              </a:p>
            </p:txBody>
          </p:sp>
          <p:cxnSp>
            <p:nvCxnSpPr>
              <p:cNvPr id="68" name="AutoShape 64"/>
              <p:cNvCxnSpPr>
                <a:cxnSpLocks noChangeShapeType="1"/>
                <a:stCxn id="67" idx="0"/>
                <a:endCxn id="48" idx="2"/>
              </p:cNvCxnSpPr>
              <p:nvPr/>
            </p:nvCxnSpPr>
            <p:spPr bwMode="auto">
              <a:xfrm flipV="1">
                <a:off x="2879726" y="4652963"/>
                <a:ext cx="0" cy="2159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69" name="AutoShape 65"/>
            <p:cNvSpPr>
              <a:spLocks noChangeArrowheads="1"/>
            </p:cNvSpPr>
            <p:nvPr/>
          </p:nvSpPr>
          <p:spPr bwMode="auto">
            <a:xfrm>
              <a:off x="1282701" y="2205038"/>
              <a:ext cx="655281" cy="647700"/>
            </a:xfrm>
            <a:prstGeom prst="rightArrow">
              <a:avLst>
                <a:gd name="adj1" fmla="val 50981"/>
                <a:gd name="adj2" fmla="val 45344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dirty="0" smtClean="0"/>
                <a:t> </a:t>
              </a:r>
              <a:endParaRPr lang="ja-JP" altLang="en-US" sz="1800" dirty="0"/>
            </a:p>
          </p:txBody>
        </p:sp>
        <p:sp>
          <p:nvSpPr>
            <p:cNvPr id="24" name="AutoShape 65"/>
            <p:cNvSpPr>
              <a:spLocks noChangeArrowheads="1"/>
            </p:cNvSpPr>
            <p:nvPr/>
          </p:nvSpPr>
          <p:spPr bwMode="auto">
            <a:xfrm>
              <a:off x="1282702" y="4540251"/>
              <a:ext cx="655280" cy="647700"/>
            </a:xfrm>
            <a:prstGeom prst="rightArrow">
              <a:avLst>
                <a:gd name="adj1" fmla="val 50981"/>
                <a:gd name="adj2" fmla="val 45344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dirty="0" smtClean="0"/>
                <a:t> </a:t>
              </a:r>
              <a:endParaRPr lang="ja-JP" altLang="en-US" sz="1800" dirty="0"/>
            </a:p>
          </p:txBody>
        </p:sp>
      </p:grpSp>
      <p:grpSp>
        <p:nvGrpSpPr>
          <p:cNvPr id="112" name="グループ化 111"/>
          <p:cNvGrpSpPr/>
          <p:nvPr/>
        </p:nvGrpSpPr>
        <p:grpSpPr>
          <a:xfrm>
            <a:off x="6290526" y="1732147"/>
            <a:ext cx="2812530" cy="3816350"/>
            <a:chOff x="6290526" y="1773238"/>
            <a:chExt cx="2812530" cy="3816350"/>
          </a:xfrm>
        </p:grpSpPr>
        <p:sp>
          <p:nvSpPr>
            <p:cNvPr id="78" name="AutoShape 112"/>
            <p:cNvSpPr>
              <a:spLocks noChangeArrowheads="1"/>
            </p:cNvSpPr>
            <p:nvPr/>
          </p:nvSpPr>
          <p:spPr bwMode="auto">
            <a:xfrm>
              <a:off x="6290526" y="4748734"/>
              <a:ext cx="647700" cy="2889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8 w 21600"/>
                <a:gd name="T13" fmla="*/ 5341 h 21600"/>
                <a:gd name="T14" fmla="*/ 18900 w 21600"/>
                <a:gd name="T15" fmla="*/ 161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79" name="AutoShape 113"/>
            <p:cNvSpPr>
              <a:spLocks noChangeArrowheads="1"/>
            </p:cNvSpPr>
            <p:nvPr/>
          </p:nvSpPr>
          <p:spPr bwMode="auto">
            <a:xfrm>
              <a:off x="6290526" y="2373834"/>
              <a:ext cx="647700" cy="2889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8 w 21600"/>
                <a:gd name="T13" fmla="*/ 5341 h 21600"/>
                <a:gd name="T14" fmla="*/ 18900 w 21600"/>
                <a:gd name="T15" fmla="*/ 1614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80" name="AutoShape 114"/>
            <p:cNvSpPr>
              <a:spLocks noChangeArrowheads="1"/>
            </p:cNvSpPr>
            <p:nvPr/>
          </p:nvSpPr>
          <p:spPr bwMode="auto">
            <a:xfrm>
              <a:off x="6290526" y="2589734"/>
              <a:ext cx="647700" cy="2232025"/>
            </a:xfrm>
            <a:prstGeom prst="upDownArrowCallout">
              <a:avLst>
                <a:gd name="adj1" fmla="val 25000"/>
                <a:gd name="adj2" fmla="val 25000"/>
                <a:gd name="adj3" fmla="val 43076"/>
                <a:gd name="adj4" fmla="val 1607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sz="2000" dirty="0" smtClean="0"/>
                <a:t>Compare</a:t>
              </a:r>
              <a:endParaRPr lang="ja-JP" altLang="en-US" sz="2000" dirty="0"/>
            </a:p>
          </p:txBody>
        </p:sp>
        <p:grpSp>
          <p:nvGrpSpPr>
            <p:cNvPr id="107" name="グループ化 106"/>
            <p:cNvGrpSpPr/>
            <p:nvPr/>
          </p:nvGrpSpPr>
          <p:grpSpPr>
            <a:xfrm>
              <a:off x="7219662" y="1773238"/>
              <a:ext cx="1883394" cy="3816350"/>
              <a:chOff x="7110079" y="1773238"/>
              <a:chExt cx="1883394" cy="3816350"/>
            </a:xfrm>
          </p:grpSpPr>
          <p:sp>
            <p:nvSpPr>
              <p:cNvPr id="82" name="AutoShape 124"/>
              <p:cNvSpPr>
                <a:spLocks noChangeArrowheads="1"/>
              </p:cNvSpPr>
              <p:nvPr/>
            </p:nvSpPr>
            <p:spPr bwMode="auto">
              <a:xfrm flipV="1">
                <a:off x="7457563" y="1773238"/>
                <a:ext cx="936625" cy="1223963"/>
              </a:xfrm>
              <a:prstGeom prst="foldedCorner">
                <a:avLst>
                  <a:gd name="adj" fmla="val 12500"/>
                </a:avLst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ja-JP" altLang="ja-JP" sz="1800"/>
              </a:p>
            </p:txBody>
          </p:sp>
          <p:sp>
            <p:nvSpPr>
              <p:cNvPr id="83" name="AutoShape 125"/>
              <p:cNvSpPr>
                <a:spLocks noChangeArrowheads="1"/>
              </p:cNvSpPr>
              <p:nvPr/>
            </p:nvSpPr>
            <p:spPr bwMode="auto">
              <a:xfrm flipV="1">
                <a:off x="7459151" y="4360863"/>
                <a:ext cx="935038" cy="1228725"/>
              </a:xfrm>
              <a:prstGeom prst="foldedCorner">
                <a:avLst>
                  <a:gd name="adj" fmla="val 12500"/>
                </a:avLst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b"/>
              <a:lstStyle/>
              <a:p>
                <a:endParaRPr lang="ja-JP" altLang="ja-JP" sz="1800"/>
              </a:p>
            </p:txBody>
          </p:sp>
          <p:sp>
            <p:nvSpPr>
              <p:cNvPr id="84" name="Freeform 126"/>
              <p:cNvSpPr>
                <a:spLocks/>
              </p:cNvSpPr>
              <p:nvPr/>
            </p:nvSpPr>
            <p:spPr bwMode="auto">
              <a:xfrm>
                <a:off x="7529001" y="2062163"/>
                <a:ext cx="792163" cy="287338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Freeform 127"/>
              <p:cNvSpPr>
                <a:spLocks/>
              </p:cNvSpPr>
              <p:nvPr/>
            </p:nvSpPr>
            <p:spPr bwMode="auto">
              <a:xfrm>
                <a:off x="7530588" y="5224463"/>
                <a:ext cx="792163" cy="287338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FF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28"/>
              <p:cNvSpPr>
                <a:spLocks noChangeShapeType="1"/>
              </p:cNvSpPr>
              <p:nvPr/>
            </p:nvSpPr>
            <p:spPr bwMode="auto">
              <a:xfrm>
                <a:off x="7602026" y="1989138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87" name="Line 129"/>
              <p:cNvSpPr>
                <a:spLocks noChangeShapeType="1"/>
              </p:cNvSpPr>
              <p:nvPr/>
            </p:nvSpPr>
            <p:spPr bwMode="auto">
              <a:xfrm>
                <a:off x="7602026" y="21336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88" name="Line 130"/>
              <p:cNvSpPr>
                <a:spLocks noChangeShapeType="1"/>
              </p:cNvSpPr>
              <p:nvPr/>
            </p:nvSpPr>
            <p:spPr bwMode="auto">
              <a:xfrm>
                <a:off x="7602026" y="2276476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89" name="Line 131"/>
              <p:cNvSpPr>
                <a:spLocks noChangeShapeType="1"/>
              </p:cNvSpPr>
              <p:nvPr/>
            </p:nvSpPr>
            <p:spPr bwMode="auto">
              <a:xfrm>
                <a:off x="7602026" y="2420938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90" name="Line 132"/>
              <p:cNvSpPr>
                <a:spLocks noChangeShapeType="1"/>
              </p:cNvSpPr>
              <p:nvPr/>
            </p:nvSpPr>
            <p:spPr bwMode="auto">
              <a:xfrm>
                <a:off x="7602026" y="25654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91" name="Rectangle 133"/>
              <p:cNvSpPr>
                <a:spLocks noChangeArrowheads="1"/>
              </p:cNvSpPr>
              <p:nvPr/>
            </p:nvSpPr>
            <p:spPr bwMode="auto">
              <a:xfrm>
                <a:off x="7529001" y="2636838"/>
                <a:ext cx="792163" cy="287338"/>
              </a:xfrm>
              <a:prstGeom prst="rect">
                <a:avLst/>
              </a:prstGeom>
              <a:solidFill>
                <a:srgbClr val="3366FF"/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92" name="Line 134"/>
              <p:cNvSpPr>
                <a:spLocks noChangeShapeType="1"/>
              </p:cNvSpPr>
              <p:nvPr/>
            </p:nvSpPr>
            <p:spPr bwMode="auto">
              <a:xfrm>
                <a:off x="7602026" y="270827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93" name="Line 135"/>
              <p:cNvSpPr>
                <a:spLocks noChangeShapeType="1"/>
              </p:cNvSpPr>
              <p:nvPr/>
            </p:nvSpPr>
            <p:spPr bwMode="auto">
              <a:xfrm>
                <a:off x="7602026" y="2852738"/>
                <a:ext cx="5762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94" name="Freeform 136"/>
              <p:cNvSpPr>
                <a:spLocks/>
              </p:cNvSpPr>
              <p:nvPr/>
            </p:nvSpPr>
            <p:spPr bwMode="auto">
              <a:xfrm>
                <a:off x="7530588" y="4648201"/>
                <a:ext cx="792163" cy="287338"/>
              </a:xfrm>
              <a:custGeom>
                <a:avLst/>
                <a:gdLst>
                  <a:gd name="T0" fmla="*/ 0 w 363"/>
                  <a:gd name="T1" fmla="*/ 0 h 181"/>
                  <a:gd name="T2" fmla="*/ 2450 w 363"/>
                  <a:gd name="T3" fmla="*/ 0 h 181"/>
                  <a:gd name="T4" fmla="*/ 2450 w 363"/>
                  <a:gd name="T5" fmla="*/ 90 h 181"/>
                  <a:gd name="T6" fmla="*/ 1837 w 363"/>
                  <a:gd name="T7" fmla="*/ 90 h 181"/>
                  <a:gd name="T8" fmla="*/ 1837 w 363"/>
                  <a:gd name="T9" fmla="*/ 181 h 181"/>
                  <a:gd name="T10" fmla="*/ 0 w 363"/>
                  <a:gd name="T11" fmla="*/ 181 h 181"/>
                  <a:gd name="T12" fmla="*/ 0 w 363"/>
                  <a:gd name="T13" fmla="*/ 0 h 1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3"/>
                  <a:gd name="T22" fmla="*/ 0 h 181"/>
                  <a:gd name="T23" fmla="*/ 363 w 363"/>
                  <a:gd name="T24" fmla="*/ 181 h 1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3" h="181">
                    <a:moveTo>
                      <a:pt x="0" y="0"/>
                    </a:moveTo>
                    <a:lnTo>
                      <a:pt x="363" y="0"/>
                    </a:lnTo>
                    <a:lnTo>
                      <a:pt x="363" y="90"/>
                    </a:lnTo>
                    <a:lnTo>
                      <a:pt x="272" y="90"/>
                    </a:lnTo>
                    <a:lnTo>
                      <a:pt x="272" y="181"/>
                    </a:lnTo>
                    <a:lnTo>
                      <a:pt x="0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37"/>
              <p:cNvSpPr>
                <a:spLocks noChangeShapeType="1"/>
              </p:cNvSpPr>
              <p:nvPr/>
            </p:nvSpPr>
            <p:spPr bwMode="auto">
              <a:xfrm>
                <a:off x="7603613" y="4576763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96" name="Line 138"/>
              <p:cNvSpPr>
                <a:spLocks noChangeShapeType="1"/>
              </p:cNvSpPr>
              <p:nvPr/>
            </p:nvSpPr>
            <p:spPr bwMode="auto">
              <a:xfrm>
                <a:off x="7603613" y="472122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97" name="Line 139"/>
              <p:cNvSpPr>
                <a:spLocks noChangeShapeType="1"/>
              </p:cNvSpPr>
              <p:nvPr/>
            </p:nvSpPr>
            <p:spPr bwMode="auto">
              <a:xfrm>
                <a:off x="7603613" y="4864101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98" name="Line 140"/>
              <p:cNvSpPr>
                <a:spLocks noChangeShapeType="1"/>
              </p:cNvSpPr>
              <p:nvPr/>
            </p:nvSpPr>
            <p:spPr bwMode="auto">
              <a:xfrm>
                <a:off x="7603613" y="5008563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99" name="Line 141"/>
              <p:cNvSpPr>
                <a:spLocks noChangeShapeType="1"/>
              </p:cNvSpPr>
              <p:nvPr/>
            </p:nvSpPr>
            <p:spPr bwMode="auto">
              <a:xfrm>
                <a:off x="7603613" y="5153026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100" name="Line 142"/>
              <p:cNvSpPr>
                <a:spLocks noChangeShapeType="1"/>
              </p:cNvSpPr>
              <p:nvPr/>
            </p:nvSpPr>
            <p:spPr bwMode="auto">
              <a:xfrm>
                <a:off x="7603613" y="5295901"/>
                <a:ext cx="5746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sp>
            <p:nvSpPr>
              <p:cNvPr id="101" name="Line 143"/>
              <p:cNvSpPr>
                <a:spLocks noChangeShapeType="1"/>
              </p:cNvSpPr>
              <p:nvPr/>
            </p:nvSpPr>
            <p:spPr bwMode="auto">
              <a:xfrm>
                <a:off x="7603613" y="5440363"/>
                <a:ext cx="4318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b"/>
              <a:lstStyle/>
              <a:p>
                <a:endParaRPr lang="ja-JP" altLang="en-US"/>
              </a:p>
            </p:txBody>
          </p:sp>
          <p:cxnSp>
            <p:nvCxnSpPr>
              <p:cNvPr id="103" name="AutoShape 145"/>
              <p:cNvCxnSpPr>
                <a:cxnSpLocks noChangeShapeType="1"/>
                <a:stCxn id="84" idx="5"/>
                <a:endCxn id="94" idx="6"/>
              </p:cNvCxnSpPr>
              <p:nvPr/>
            </p:nvCxnSpPr>
            <p:spPr bwMode="auto">
              <a:xfrm rot="10800000" flipH="1" flipV="1">
                <a:off x="7529001" y="2349501"/>
                <a:ext cx="1588" cy="2298700"/>
              </a:xfrm>
              <a:prstGeom prst="curvedConnector3">
                <a:avLst>
                  <a:gd name="adj1" fmla="val -20300009"/>
                </a:avLst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04" name="AutoShape 146"/>
              <p:cNvCxnSpPr>
                <a:cxnSpLocks noChangeShapeType="1"/>
                <a:stCxn id="91" idx="3"/>
                <a:endCxn id="85" idx="1"/>
              </p:cNvCxnSpPr>
              <p:nvPr/>
            </p:nvCxnSpPr>
            <p:spPr bwMode="auto">
              <a:xfrm>
                <a:off x="8321163" y="2781301"/>
                <a:ext cx="1588" cy="2443163"/>
              </a:xfrm>
              <a:prstGeom prst="curvedConnector3">
                <a:avLst>
                  <a:gd name="adj1" fmla="val 23200009"/>
                </a:avLst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06" name="Oval 148"/>
              <p:cNvSpPr>
                <a:spLocks noChangeArrowheads="1"/>
              </p:cNvSpPr>
              <p:nvPr/>
            </p:nvSpPr>
            <p:spPr bwMode="auto">
              <a:xfrm>
                <a:off x="7110079" y="3357563"/>
                <a:ext cx="1883394" cy="7191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/>
                <a:r>
                  <a:rPr lang="en-US" altLang="ja-JP" b="1" dirty="0" smtClean="0"/>
                  <a:t>Differences on</a:t>
                </a:r>
              </a:p>
              <a:p>
                <a:pPr algn="ctr"/>
                <a:r>
                  <a:rPr lang="en-US" altLang="ja-JP" b="1" dirty="0" smtClean="0"/>
                  <a:t>source code</a:t>
                </a:r>
                <a:endParaRPr lang="ja-JP" altLang="en-US" sz="1800" b="1" dirty="0"/>
              </a:p>
            </p:txBody>
          </p:sp>
        </p:grpSp>
      </p:grpSp>
      <p:grpSp>
        <p:nvGrpSpPr>
          <p:cNvPr id="111" name="グループ化 110"/>
          <p:cNvGrpSpPr/>
          <p:nvPr/>
        </p:nvGrpSpPr>
        <p:grpSpPr>
          <a:xfrm>
            <a:off x="3560787" y="2130468"/>
            <a:ext cx="2729739" cy="2983272"/>
            <a:chOff x="3560787" y="2171559"/>
            <a:chExt cx="2729739" cy="2983272"/>
          </a:xfrm>
        </p:grpSpPr>
        <p:sp>
          <p:nvSpPr>
            <p:cNvPr id="74" name="テキスト ボックス 73"/>
            <p:cNvSpPr txBox="1"/>
            <p:nvPr/>
          </p:nvSpPr>
          <p:spPr>
            <a:xfrm>
              <a:off x="4188771" y="2174656"/>
              <a:ext cx="21017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[</a:t>
              </a:r>
              <a:r>
                <a:rPr kumimoji="1" lang="ja-JP" altLang="en-US" dirty="0" smtClean="0"/>
                <a:t>○</a:t>
              </a:r>
              <a:r>
                <a:rPr kumimoji="1" lang="en-US" altLang="ja-JP" dirty="0" smtClean="0"/>
                <a:t>, </a:t>
              </a:r>
              <a:r>
                <a:rPr kumimoji="1" lang="ja-JP" altLang="en-US" dirty="0" smtClean="0"/>
                <a:t>□</a:t>
              </a:r>
              <a:r>
                <a:rPr kumimoji="1" lang="en-US" altLang="ja-JP" dirty="0" smtClean="0"/>
                <a:t>, a, A, </a:t>
              </a:r>
              <a:r>
                <a:rPr kumimoji="1" lang="ja-JP" altLang="en-US" dirty="0" smtClean="0"/>
                <a:t>□</a:t>
              </a:r>
              <a:r>
                <a:rPr kumimoji="1" lang="en-US" altLang="ja-JP" dirty="0" smtClean="0"/>
                <a:t>, </a:t>
              </a:r>
              <a:r>
                <a:rPr kumimoji="1" lang="ja-JP" altLang="en-US" dirty="0" smtClean="0"/>
                <a:t>○</a:t>
              </a:r>
              <a:r>
                <a:rPr kumimoji="1" lang="en-US" altLang="ja-JP" dirty="0" smtClean="0"/>
                <a:t>, </a:t>
              </a:r>
            </a:p>
            <a:p>
              <a:r>
                <a:rPr lang="en-US" altLang="ja-JP" dirty="0"/>
                <a:t> </a:t>
              </a:r>
              <a:r>
                <a:rPr kumimoji="1" lang="ja-JP" altLang="en-US" dirty="0" smtClean="0"/>
                <a:t>□</a:t>
              </a:r>
              <a:r>
                <a:rPr kumimoji="1" lang="en-US" altLang="ja-JP" dirty="0" smtClean="0"/>
                <a:t>, d, e, C, </a:t>
              </a:r>
              <a:r>
                <a:rPr kumimoji="1" lang="ja-JP" altLang="en-US" dirty="0" smtClean="0"/>
                <a:t>□</a:t>
              </a:r>
              <a:r>
                <a:rPr kumimoji="1" lang="en-US" altLang="ja-JP" dirty="0" smtClean="0"/>
                <a:t>, </a:t>
              </a:r>
              <a:r>
                <a:rPr kumimoji="1" lang="ja-JP" altLang="en-US" dirty="0" smtClean="0"/>
                <a:t>□</a:t>
              </a:r>
              <a:r>
                <a:rPr lang="en-US" altLang="ja-JP" dirty="0" smtClean="0"/>
                <a:t>]</a:t>
              </a:r>
              <a:endParaRPr kumimoji="1" lang="en-US" altLang="ja-JP" dirty="0" smtClean="0"/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4188771" y="4508500"/>
              <a:ext cx="21017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[</a:t>
              </a:r>
              <a:r>
                <a:rPr kumimoji="1" lang="ja-JP" altLang="en-US" dirty="0" smtClean="0"/>
                <a:t>○</a:t>
              </a:r>
              <a:r>
                <a:rPr kumimoji="1" lang="en-US" altLang="ja-JP" dirty="0" smtClean="0"/>
                <a:t>, </a:t>
              </a:r>
              <a:r>
                <a:rPr kumimoji="1" lang="ja-JP" altLang="en-US" dirty="0" smtClean="0"/>
                <a:t>□</a:t>
              </a:r>
              <a:r>
                <a:rPr kumimoji="1" lang="en-US" altLang="ja-JP" dirty="0" smtClean="0"/>
                <a:t>, b, </a:t>
              </a:r>
              <a:r>
                <a:rPr lang="en-US" altLang="ja-JP" dirty="0"/>
                <a:t>B</a:t>
              </a:r>
              <a:r>
                <a:rPr kumimoji="1" lang="en-US" altLang="ja-JP" dirty="0" smtClean="0"/>
                <a:t>, </a:t>
              </a:r>
              <a:r>
                <a:rPr kumimoji="1" lang="ja-JP" altLang="en-US" dirty="0" smtClean="0"/>
                <a:t>□</a:t>
              </a:r>
              <a:r>
                <a:rPr kumimoji="1" lang="en-US" altLang="ja-JP" dirty="0" smtClean="0"/>
                <a:t>, </a:t>
              </a:r>
              <a:r>
                <a:rPr kumimoji="1" lang="ja-JP" altLang="en-US" dirty="0" smtClean="0"/>
                <a:t>○</a:t>
              </a:r>
              <a:r>
                <a:rPr kumimoji="1" lang="en-US" altLang="ja-JP" dirty="0" smtClean="0"/>
                <a:t>,</a:t>
              </a:r>
            </a:p>
            <a:p>
              <a:r>
                <a:rPr kumimoji="1" lang="en-US" altLang="ja-JP" dirty="0" smtClean="0"/>
                <a:t> </a:t>
              </a:r>
              <a:r>
                <a:rPr kumimoji="1" lang="ja-JP" altLang="en-US" dirty="0" smtClean="0"/>
                <a:t>□</a:t>
              </a:r>
              <a:r>
                <a:rPr kumimoji="1" lang="en-US" altLang="ja-JP" dirty="0" smtClean="0"/>
                <a:t>, e, C, </a:t>
              </a:r>
              <a:r>
                <a:rPr kumimoji="1" lang="ja-JP" altLang="en-US" dirty="0" smtClean="0"/>
                <a:t>□</a:t>
              </a:r>
              <a:r>
                <a:rPr kumimoji="1" lang="en-US" altLang="ja-JP" dirty="0" smtClean="0"/>
                <a:t>, </a:t>
              </a:r>
              <a:r>
                <a:rPr kumimoji="1" lang="ja-JP" altLang="en-US" dirty="0" smtClean="0"/>
                <a:t>□</a:t>
              </a:r>
              <a:r>
                <a:rPr lang="en-US" altLang="ja-JP" dirty="0" smtClean="0"/>
                <a:t>]</a:t>
              </a:r>
              <a:endParaRPr kumimoji="1" lang="en-US" altLang="ja-JP" dirty="0" smtClean="0"/>
            </a:p>
          </p:txBody>
        </p:sp>
        <p:sp>
          <p:nvSpPr>
            <p:cNvPr id="108" name="AutoShape 65"/>
            <p:cNvSpPr>
              <a:spLocks noChangeArrowheads="1"/>
            </p:cNvSpPr>
            <p:nvPr/>
          </p:nvSpPr>
          <p:spPr bwMode="auto">
            <a:xfrm>
              <a:off x="3560787" y="2171559"/>
              <a:ext cx="655281" cy="647700"/>
            </a:xfrm>
            <a:prstGeom prst="rightArrow">
              <a:avLst>
                <a:gd name="adj1" fmla="val 50981"/>
                <a:gd name="adj2" fmla="val 45344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dirty="0" smtClean="0"/>
                <a:t> </a:t>
              </a:r>
              <a:endParaRPr lang="ja-JP" altLang="en-US" sz="1800" dirty="0"/>
            </a:p>
          </p:txBody>
        </p:sp>
        <p:sp>
          <p:nvSpPr>
            <p:cNvPr id="109" name="AutoShape 65"/>
            <p:cNvSpPr>
              <a:spLocks noChangeArrowheads="1"/>
            </p:cNvSpPr>
            <p:nvPr/>
          </p:nvSpPr>
          <p:spPr bwMode="auto">
            <a:xfrm>
              <a:off x="3560788" y="4506772"/>
              <a:ext cx="655280" cy="647700"/>
            </a:xfrm>
            <a:prstGeom prst="rightArrow">
              <a:avLst>
                <a:gd name="adj1" fmla="val 50981"/>
                <a:gd name="adj2" fmla="val 45344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ja-JP" dirty="0" smtClean="0"/>
                <a:t> </a:t>
              </a:r>
              <a:endParaRPr lang="ja-JP" altLang="en-US" sz="1800" dirty="0"/>
            </a:p>
          </p:txBody>
        </p:sp>
      </p:grpSp>
      <p:sp>
        <p:nvSpPr>
          <p:cNvPr id="105" name="正方形/長方形 104"/>
          <p:cNvSpPr/>
          <p:nvPr/>
        </p:nvSpPr>
        <p:spPr bwMode="auto">
          <a:xfrm>
            <a:off x="1255969" y="5699304"/>
            <a:ext cx="6632063" cy="609422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 smtClean="0">
                <a:latin typeface="Arial" charset="0"/>
                <a:ea typeface="ＭＳ Ｐゴシック" charset="-128"/>
              </a:rPr>
              <a:t>Our approach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compares</a:t>
            </a:r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abstract syntax trees.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1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Related Work (3/3)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32</a:t>
            </a:fld>
            <a:endParaRPr lang="ja-JP" altLang="en-US"/>
          </a:p>
        </p:txBody>
      </p:sp>
      <p:grpSp>
        <p:nvGrpSpPr>
          <p:cNvPr id="53" name="グループ化 52"/>
          <p:cNvGrpSpPr/>
          <p:nvPr/>
        </p:nvGrpSpPr>
        <p:grpSpPr>
          <a:xfrm>
            <a:off x="1982994" y="3282092"/>
            <a:ext cx="936625" cy="1223963"/>
            <a:chOff x="7457563" y="1773238"/>
            <a:chExt cx="936625" cy="1223963"/>
          </a:xfrm>
        </p:grpSpPr>
        <p:sp>
          <p:nvSpPr>
            <p:cNvPr id="54" name="AutoShape 124"/>
            <p:cNvSpPr>
              <a:spLocks noChangeArrowheads="1"/>
            </p:cNvSpPr>
            <p:nvPr/>
          </p:nvSpPr>
          <p:spPr bwMode="auto">
            <a:xfrm flipV="1">
              <a:off x="7457563" y="1773238"/>
              <a:ext cx="936625" cy="1223963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55" name="Freeform 126"/>
            <p:cNvSpPr>
              <a:spLocks/>
            </p:cNvSpPr>
            <p:nvPr/>
          </p:nvSpPr>
          <p:spPr bwMode="auto">
            <a:xfrm>
              <a:off x="7529001" y="2062163"/>
              <a:ext cx="792163" cy="287338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128"/>
            <p:cNvSpPr>
              <a:spLocks noChangeShapeType="1"/>
            </p:cNvSpPr>
            <p:nvPr/>
          </p:nvSpPr>
          <p:spPr bwMode="auto">
            <a:xfrm>
              <a:off x="7602026" y="198913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7" name="Line 129"/>
            <p:cNvSpPr>
              <a:spLocks noChangeShapeType="1"/>
            </p:cNvSpPr>
            <p:nvPr/>
          </p:nvSpPr>
          <p:spPr bwMode="auto">
            <a:xfrm>
              <a:off x="7602026" y="21336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8" name="Line 130"/>
            <p:cNvSpPr>
              <a:spLocks noChangeShapeType="1"/>
            </p:cNvSpPr>
            <p:nvPr/>
          </p:nvSpPr>
          <p:spPr bwMode="auto">
            <a:xfrm>
              <a:off x="7602026" y="2276476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9" name="Line 131"/>
            <p:cNvSpPr>
              <a:spLocks noChangeShapeType="1"/>
            </p:cNvSpPr>
            <p:nvPr/>
          </p:nvSpPr>
          <p:spPr bwMode="auto">
            <a:xfrm>
              <a:off x="7602026" y="2420938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60" name="Line 132"/>
            <p:cNvSpPr>
              <a:spLocks noChangeShapeType="1"/>
            </p:cNvSpPr>
            <p:nvPr/>
          </p:nvSpPr>
          <p:spPr bwMode="auto">
            <a:xfrm>
              <a:off x="7602026" y="25654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61" name="Rectangle 133"/>
            <p:cNvSpPr>
              <a:spLocks noChangeArrowheads="1"/>
            </p:cNvSpPr>
            <p:nvPr/>
          </p:nvSpPr>
          <p:spPr bwMode="auto">
            <a:xfrm>
              <a:off x="7529001" y="2636838"/>
              <a:ext cx="792163" cy="287338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62" name="Line 134"/>
            <p:cNvSpPr>
              <a:spLocks noChangeShapeType="1"/>
            </p:cNvSpPr>
            <p:nvPr/>
          </p:nvSpPr>
          <p:spPr bwMode="auto">
            <a:xfrm>
              <a:off x="7602026" y="270827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63" name="Line 135"/>
            <p:cNvSpPr>
              <a:spLocks noChangeShapeType="1"/>
            </p:cNvSpPr>
            <p:nvPr/>
          </p:nvSpPr>
          <p:spPr bwMode="auto">
            <a:xfrm>
              <a:off x="7602026" y="2852738"/>
              <a:ext cx="57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3048884" y="3282092"/>
            <a:ext cx="935038" cy="1228725"/>
            <a:chOff x="7459151" y="4360863"/>
            <a:chExt cx="935038" cy="1228725"/>
          </a:xfrm>
        </p:grpSpPr>
        <p:sp>
          <p:nvSpPr>
            <p:cNvPr id="65" name="AutoShape 125"/>
            <p:cNvSpPr>
              <a:spLocks noChangeArrowheads="1"/>
            </p:cNvSpPr>
            <p:nvPr/>
          </p:nvSpPr>
          <p:spPr bwMode="auto">
            <a:xfrm flipV="1">
              <a:off x="7459151" y="4360863"/>
              <a:ext cx="935038" cy="1228725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66" name="Freeform 127"/>
            <p:cNvSpPr>
              <a:spLocks/>
            </p:cNvSpPr>
            <p:nvPr/>
          </p:nvSpPr>
          <p:spPr bwMode="auto">
            <a:xfrm>
              <a:off x="7530588" y="5224463"/>
              <a:ext cx="792163" cy="287338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136"/>
            <p:cNvSpPr>
              <a:spLocks/>
            </p:cNvSpPr>
            <p:nvPr/>
          </p:nvSpPr>
          <p:spPr bwMode="auto">
            <a:xfrm>
              <a:off x="7530588" y="4648201"/>
              <a:ext cx="792163" cy="287338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Line 137"/>
            <p:cNvSpPr>
              <a:spLocks noChangeShapeType="1"/>
            </p:cNvSpPr>
            <p:nvPr/>
          </p:nvSpPr>
          <p:spPr bwMode="auto">
            <a:xfrm>
              <a:off x="7603613" y="4576763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69" name="Line 138"/>
            <p:cNvSpPr>
              <a:spLocks noChangeShapeType="1"/>
            </p:cNvSpPr>
            <p:nvPr/>
          </p:nvSpPr>
          <p:spPr bwMode="auto">
            <a:xfrm>
              <a:off x="7603613" y="47212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70" name="Line 139"/>
            <p:cNvSpPr>
              <a:spLocks noChangeShapeType="1"/>
            </p:cNvSpPr>
            <p:nvPr/>
          </p:nvSpPr>
          <p:spPr bwMode="auto">
            <a:xfrm>
              <a:off x="7603613" y="4864101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71" name="Line 140"/>
            <p:cNvSpPr>
              <a:spLocks noChangeShapeType="1"/>
            </p:cNvSpPr>
            <p:nvPr/>
          </p:nvSpPr>
          <p:spPr bwMode="auto">
            <a:xfrm>
              <a:off x="7603613" y="50085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72" name="Line 141"/>
            <p:cNvSpPr>
              <a:spLocks noChangeShapeType="1"/>
            </p:cNvSpPr>
            <p:nvPr/>
          </p:nvSpPr>
          <p:spPr bwMode="auto">
            <a:xfrm>
              <a:off x="7603613" y="51530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73" name="Line 142"/>
            <p:cNvSpPr>
              <a:spLocks noChangeShapeType="1"/>
            </p:cNvSpPr>
            <p:nvPr/>
          </p:nvSpPr>
          <p:spPr bwMode="auto">
            <a:xfrm>
              <a:off x="7603613" y="52959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74" name="Line 143"/>
            <p:cNvSpPr>
              <a:spLocks noChangeShapeType="1"/>
            </p:cNvSpPr>
            <p:nvPr/>
          </p:nvSpPr>
          <p:spPr bwMode="auto">
            <a:xfrm>
              <a:off x="7603613" y="54403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sp>
        <p:nvSpPr>
          <p:cNvPr id="75" name="AutoShape 65"/>
          <p:cNvSpPr>
            <a:spLocks noChangeArrowheads="1"/>
          </p:cNvSpPr>
          <p:nvPr/>
        </p:nvSpPr>
        <p:spPr bwMode="auto">
          <a:xfrm>
            <a:off x="4172681" y="3569430"/>
            <a:ext cx="916265" cy="647700"/>
          </a:xfrm>
          <a:prstGeom prst="rightArrow">
            <a:avLst>
              <a:gd name="adj1" fmla="val 50981"/>
              <a:gd name="adj2" fmla="val 4534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ja-JP" altLang="en-US" sz="1800" dirty="0"/>
          </a:p>
        </p:txBody>
      </p:sp>
      <p:sp>
        <p:nvSpPr>
          <p:cNvPr id="76" name="正方形/長方形 75"/>
          <p:cNvSpPr/>
          <p:nvPr/>
        </p:nvSpPr>
        <p:spPr>
          <a:xfrm>
            <a:off x="1702178" y="4602029"/>
            <a:ext cx="2519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/>
              <a:t>Differences on</a:t>
            </a:r>
          </a:p>
          <a:p>
            <a:pPr algn="ctr"/>
            <a:r>
              <a:rPr lang="en-US" altLang="ja-JP" b="1" dirty="0"/>
              <a:t>source code</a:t>
            </a:r>
            <a:endParaRPr lang="ja-JP" altLang="en-US" b="1" dirty="0"/>
          </a:p>
        </p:txBody>
      </p:sp>
      <p:grpSp>
        <p:nvGrpSpPr>
          <p:cNvPr id="77" name="グループ化 76"/>
          <p:cNvGrpSpPr/>
          <p:nvPr/>
        </p:nvGrpSpPr>
        <p:grpSpPr>
          <a:xfrm>
            <a:off x="5373220" y="3322091"/>
            <a:ext cx="936625" cy="1223963"/>
            <a:chOff x="7457563" y="1773238"/>
            <a:chExt cx="936625" cy="1223963"/>
          </a:xfrm>
        </p:grpSpPr>
        <p:sp>
          <p:nvSpPr>
            <p:cNvPr id="78" name="AutoShape 124"/>
            <p:cNvSpPr>
              <a:spLocks noChangeArrowheads="1"/>
            </p:cNvSpPr>
            <p:nvPr/>
          </p:nvSpPr>
          <p:spPr bwMode="auto">
            <a:xfrm flipV="1">
              <a:off x="7457563" y="1773238"/>
              <a:ext cx="936625" cy="1223963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79" name="Freeform 126"/>
            <p:cNvSpPr>
              <a:spLocks/>
            </p:cNvSpPr>
            <p:nvPr/>
          </p:nvSpPr>
          <p:spPr bwMode="auto">
            <a:xfrm>
              <a:off x="7529001" y="1922464"/>
              <a:ext cx="792163" cy="427037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Line 128"/>
            <p:cNvSpPr>
              <a:spLocks noChangeShapeType="1"/>
            </p:cNvSpPr>
            <p:nvPr/>
          </p:nvSpPr>
          <p:spPr bwMode="auto">
            <a:xfrm>
              <a:off x="7602026" y="198913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81" name="Line 129"/>
            <p:cNvSpPr>
              <a:spLocks noChangeShapeType="1"/>
            </p:cNvSpPr>
            <p:nvPr/>
          </p:nvSpPr>
          <p:spPr bwMode="auto">
            <a:xfrm>
              <a:off x="7602026" y="21336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82" name="Line 130"/>
            <p:cNvSpPr>
              <a:spLocks noChangeShapeType="1"/>
            </p:cNvSpPr>
            <p:nvPr/>
          </p:nvSpPr>
          <p:spPr bwMode="auto">
            <a:xfrm>
              <a:off x="7602026" y="2276476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83" name="Line 131"/>
            <p:cNvSpPr>
              <a:spLocks noChangeShapeType="1"/>
            </p:cNvSpPr>
            <p:nvPr/>
          </p:nvSpPr>
          <p:spPr bwMode="auto">
            <a:xfrm>
              <a:off x="7602026" y="2420938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84" name="Line 132"/>
            <p:cNvSpPr>
              <a:spLocks noChangeShapeType="1"/>
            </p:cNvSpPr>
            <p:nvPr/>
          </p:nvSpPr>
          <p:spPr bwMode="auto">
            <a:xfrm>
              <a:off x="7602026" y="25654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85" name="Rectangle 133"/>
            <p:cNvSpPr>
              <a:spLocks noChangeArrowheads="1"/>
            </p:cNvSpPr>
            <p:nvPr/>
          </p:nvSpPr>
          <p:spPr bwMode="auto">
            <a:xfrm>
              <a:off x="7529001" y="2532064"/>
              <a:ext cx="792163" cy="39211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86" name="Line 134"/>
            <p:cNvSpPr>
              <a:spLocks noChangeShapeType="1"/>
            </p:cNvSpPr>
            <p:nvPr/>
          </p:nvSpPr>
          <p:spPr bwMode="auto">
            <a:xfrm>
              <a:off x="7602026" y="270827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87" name="Line 135"/>
            <p:cNvSpPr>
              <a:spLocks noChangeShapeType="1"/>
            </p:cNvSpPr>
            <p:nvPr/>
          </p:nvSpPr>
          <p:spPr bwMode="auto">
            <a:xfrm>
              <a:off x="7602026" y="2852738"/>
              <a:ext cx="5762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6439110" y="3322091"/>
            <a:ext cx="935038" cy="1228725"/>
            <a:chOff x="7459151" y="4360863"/>
            <a:chExt cx="935038" cy="1228725"/>
          </a:xfrm>
        </p:grpSpPr>
        <p:sp>
          <p:nvSpPr>
            <p:cNvPr id="89" name="AutoShape 125"/>
            <p:cNvSpPr>
              <a:spLocks noChangeArrowheads="1"/>
            </p:cNvSpPr>
            <p:nvPr/>
          </p:nvSpPr>
          <p:spPr bwMode="auto">
            <a:xfrm flipV="1">
              <a:off x="7459151" y="4360863"/>
              <a:ext cx="935038" cy="1228725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ja-JP" altLang="ja-JP" sz="1800"/>
            </a:p>
          </p:txBody>
        </p:sp>
        <p:sp>
          <p:nvSpPr>
            <p:cNvPr id="90" name="Freeform 127"/>
            <p:cNvSpPr>
              <a:spLocks/>
            </p:cNvSpPr>
            <p:nvPr/>
          </p:nvSpPr>
          <p:spPr bwMode="auto">
            <a:xfrm>
              <a:off x="7530588" y="5119689"/>
              <a:ext cx="792163" cy="392112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Freeform 136"/>
            <p:cNvSpPr>
              <a:spLocks/>
            </p:cNvSpPr>
            <p:nvPr/>
          </p:nvSpPr>
          <p:spPr bwMode="auto">
            <a:xfrm>
              <a:off x="7530588" y="4510089"/>
              <a:ext cx="792163" cy="425450"/>
            </a:xfrm>
            <a:custGeom>
              <a:avLst/>
              <a:gdLst>
                <a:gd name="T0" fmla="*/ 0 w 363"/>
                <a:gd name="T1" fmla="*/ 0 h 181"/>
                <a:gd name="T2" fmla="*/ 2450 w 363"/>
                <a:gd name="T3" fmla="*/ 0 h 181"/>
                <a:gd name="T4" fmla="*/ 2450 w 363"/>
                <a:gd name="T5" fmla="*/ 90 h 181"/>
                <a:gd name="T6" fmla="*/ 1837 w 363"/>
                <a:gd name="T7" fmla="*/ 90 h 181"/>
                <a:gd name="T8" fmla="*/ 1837 w 363"/>
                <a:gd name="T9" fmla="*/ 181 h 181"/>
                <a:gd name="T10" fmla="*/ 0 w 363"/>
                <a:gd name="T11" fmla="*/ 181 h 181"/>
                <a:gd name="T12" fmla="*/ 0 w 36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181"/>
                <a:gd name="T23" fmla="*/ 363 w 363"/>
                <a:gd name="T24" fmla="*/ 181 h 1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181">
                  <a:moveTo>
                    <a:pt x="0" y="0"/>
                  </a:moveTo>
                  <a:lnTo>
                    <a:pt x="363" y="0"/>
                  </a:lnTo>
                  <a:lnTo>
                    <a:pt x="363" y="90"/>
                  </a:lnTo>
                  <a:lnTo>
                    <a:pt x="272" y="90"/>
                  </a:lnTo>
                  <a:lnTo>
                    <a:pt x="2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Line 137"/>
            <p:cNvSpPr>
              <a:spLocks noChangeShapeType="1"/>
            </p:cNvSpPr>
            <p:nvPr/>
          </p:nvSpPr>
          <p:spPr bwMode="auto">
            <a:xfrm>
              <a:off x="7603613" y="4576763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93" name="Line 138"/>
            <p:cNvSpPr>
              <a:spLocks noChangeShapeType="1"/>
            </p:cNvSpPr>
            <p:nvPr/>
          </p:nvSpPr>
          <p:spPr bwMode="auto">
            <a:xfrm>
              <a:off x="7603613" y="47212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94" name="Line 139"/>
            <p:cNvSpPr>
              <a:spLocks noChangeShapeType="1"/>
            </p:cNvSpPr>
            <p:nvPr/>
          </p:nvSpPr>
          <p:spPr bwMode="auto">
            <a:xfrm>
              <a:off x="7603613" y="4864101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95" name="Line 140"/>
            <p:cNvSpPr>
              <a:spLocks noChangeShapeType="1"/>
            </p:cNvSpPr>
            <p:nvPr/>
          </p:nvSpPr>
          <p:spPr bwMode="auto">
            <a:xfrm>
              <a:off x="7603613" y="50085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96" name="Line 141"/>
            <p:cNvSpPr>
              <a:spLocks noChangeShapeType="1"/>
            </p:cNvSpPr>
            <p:nvPr/>
          </p:nvSpPr>
          <p:spPr bwMode="auto">
            <a:xfrm>
              <a:off x="7603613" y="515302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97" name="Line 142"/>
            <p:cNvSpPr>
              <a:spLocks noChangeShapeType="1"/>
            </p:cNvSpPr>
            <p:nvPr/>
          </p:nvSpPr>
          <p:spPr bwMode="auto">
            <a:xfrm>
              <a:off x="7603613" y="529590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98" name="Line 143"/>
            <p:cNvSpPr>
              <a:spLocks noChangeShapeType="1"/>
            </p:cNvSpPr>
            <p:nvPr/>
          </p:nvSpPr>
          <p:spPr bwMode="auto">
            <a:xfrm>
              <a:off x="7603613" y="5440363"/>
              <a:ext cx="43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sp>
        <p:nvSpPr>
          <p:cNvPr id="99" name="正方形/長方形 98"/>
          <p:cNvSpPr/>
          <p:nvPr/>
        </p:nvSpPr>
        <p:spPr>
          <a:xfrm>
            <a:off x="5277236" y="3202875"/>
            <a:ext cx="2222878" cy="145383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5263603" y="2811439"/>
            <a:ext cx="233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Only one candidate</a:t>
            </a:r>
            <a:endParaRPr kumimoji="1" lang="ja-JP" altLang="en-US" b="1" dirty="0"/>
          </a:p>
        </p:txBody>
      </p:sp>
      <p:sp>
        <p:nvSpPr>
          <p:cNvPr id="52" name="正方形/長方形 51"/>
          <p:cNvSpPr/>
          <p:nvPr/>
        </p:nvSpPr>
        <p:spPr bwMode="auto">
          <a:xfrm>
            <a:off x="622869" y="5619573"/>
            <a:ext cx="7923360" cy="609422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400" dirty="0" smtClean="0">
                <a:latin typeface="Arial" charset="0"/>
                <a:ea typeface="ＭＳ Ｐゴシック" charset="-128"/>
              </a:rPr>
              <a:t>Our approach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shows many candidates in order</a:t>
            </a:r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</a:t>
            </a:r>
            <a:r>
              <a:rPr lang="en-US" altLang="ja-JP" sz="2400" dirty="0" smtClean="0">
                <a:latin typeface="Arial" charset="0"/>
                <a:ea typeface="ＭＳ Ｐゴシック" charset="-128"/>
              </a:rPr>
              <a:t>of</a:t>
            </a:r>
            <a:r>
              <a:rPr kumimoji="1" lang="en-US" altLang="ja-JP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 COB.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145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99" grpId="0" animBg="1"/>
      <p:bldP spid="100" grpId="0"/>
      <p:bldP spid="5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 and Future Work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</a:p>
          <a:p>
            <a:pPr lvl="1"/>
            <a:r>
              <a:rPr lang="en-US" altLang="ja-JP" dirty="0" smtClean="0"/>
              <a:t>We proposed the tool that shows Good Candidates of Form Template Method by cohesion metric COB.</a:t>
            </a:r>
          </a:p>
          <a:p>
            <a:r>
              <a:rPr lang="en-US" altLang="ja-JP" dirty="0" smtClean="0"/>
              <a:t>Future Work</a:t>
            </a:r>
          </a:p>
          <a:p>
            <a:pPr lvl="1"/>
            <a:r>
              <a:rPr lang="en-US" altLang="ja-JP" dirty="0" smtClean="0"/>
              <a:t>How to decide a threshold for filtering.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Thank You for Listening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01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993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338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Refactoring Candidate </a:t>
            </a:r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7" name="AutoShape 54"/>
          <p:cNvSpPr>
            <a:spLocks noChangeArrowheads="1"/>
          </p:cNvSpPr>
          <p:nvPr/>
        </p:nvSpPr>
        <p:spPr bwMode="auto">
          <a:xfrm flipV="1">
            <a:off x="457199" y="1417638"/>
            <a:ext cx="3753853" cy="4891086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t"/>
          <a:lstStyle/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f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loat answer() {</a:t>
            </a:r>
            <a:endParaRPr lang="ja-JP" alt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a = </a:t>
            </a:r>
            <a:r>
              <a:rPr lang="en-US" altLang="ja-JP" sz="2000" b="1" dirty="0" err="1" smtClean="0">
                <a:latin typeface="Consolas" pitchFamily="49" charset="0"/>
                <a:cs typeface="Consolas" pitchFamily="49" charset="0"/>
              </a:rPr>
              <a:t>getAve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b =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getBase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altLang="ja-JP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if(a &gt; b)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= a / b;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print(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} else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= b / a;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print(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}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AutoShape 54"/>
          <p:cNvSpPr>
            <a:spLocks noChangeArrowheads="1"/>
          </p:cNvSpPr>
          <p:nvPr/>
        </p:nvSpPr>
        <p:spPr bwMode="auto">
          <a:xfrm flipV="1">
            <a:off x="4921835" y="1417636"/>
            <a:ext cx="3753853" cy="4891088"/>
          </a:xfrm>
          <a:prstGeom prst="foldedCorner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t"/>
          <a:lstStyle/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float answer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() {</a:t>
            </a:r>
            <a:endParaRPr lang="ja-JP" alt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a = </a:t>
            </a:r>
            <a:r>
              <a:rPr lang="en-US" altLang="ja-JP" sz="2000" b="1" dirty="0" err="1" smtClean="0">
                <a:latin typeface="Consolas" pitchFamily="49" charset="0"/>
                <a:cs typeface="Consolas" pitchFamily="49" charset="0"/>
              </a:rPr>
              <a:t>getMax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b =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getBase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float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if(a &gt; b)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= a / b;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print(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} else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= b / a;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print(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return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853396" y="3450566"/>
            <a:ext cx="2854720" cy="220836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67246" y="3413184"/>
            <a:ext cx="2854720" cy="2208361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1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" y="274638"/>
            <a:ext cx="9144001" cy="1143000"/>
          </a:xfrm>
        </p:spPr>
        <p:txBody>
          <a:bodyPr/>
          <a:lstStyle/>
          <a:p>
            <a:r>
              <a:rPr lang="en-US" altLang="ja-JP" dirty="0" smtClean="0"/>
              <a:t>Demonstration </a:t>
            </a:r>
            <a:r>
              <a:rPr lang="en-US" altLang="ja-JP" dirty="0"/>
              <a:t>-</a:t>
            </a:r>
            <a:r>
              <a:rPr lang="en-US" altLang="ja-JP" dirty="0" smtClean="0"/>
              <a:t> Eliminated Candidate 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38</a:t>
            </a:fld>
            <a:endParaRPr lang="ja-JP" altLang="en-US"/>
          </a:p>
        </p:txBody>
      </p:sp>
      <p:pic>
        <p:nvPicPr>
          <p:cNvPr id="1027" name="Picture 3" descr="C:\Users\m-ioka\Dropbox\lab\paper\sigss\ppt\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4" y="1355725"/>
            <a:ext cx="839311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5378824" y="5358230"/>
            <a:ext cx="3307977" cy="950495"/>
          </a:xfrm>
          <a:prstGeom prst="wedgeRoundRectCallout">
            <a:avLst>
              <a:gd name="adj1" fmla="val 5974"/>
              <a:gd name="adj2" fmla="val 32710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Extraction ranges are about 70% against </a:t>
            </a:r>
            <a:r>
              <a:rPr lang="en-US" altLang="ja-JP" b="1" dirty="0" smtClean="0">
                <a:solidFill>
                  <a:schemeClr val="tx1"/>
                </a:solidFill>
              </a:rPr>
              <a:t>the 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methods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78418"/>
            <a:ext cx="9144000" cy="1143000"/>
          </a:xfrm>
        </p:spPr>
        <p:txBody>
          <a:bodyPr/>
          <a:lstStyle/>
          <a:p>
            <a:r>
              <a:rPr kumimoji="1" lang="en-US" altLang="ja-JP" dirty="0" smtClean="0"/>
              <a:t>An Example of Similar Code Fragments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 flipV="1">
            <a:off x="457199" y="1417638"/>
            <a:ext cx="3753853" cy="4891086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t"/>
          <a:lstStyle/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f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loat answer() {</a:t>
            </a:r>
            <a:endParaRPr lang="ja-JP" alt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a = </a:t>
            </a:r>
            <a:r>
              <a:rPr lang="en-US" altLang="ja-JP" sz="2000" b="1" dirty="0" err="1" smtClean="0">
                <a:latin typeface="Consolas" pitchFamily="49" charset="0"/>
                <a:cs typeface="Consolas" pitchFamily="49" charset="0"/>
              </a:rPr>
              <a:t>getAve</a:t>
            </a:r>
            <a:r>
              <a:rPr lang="en-US" altLang="ja-JP" sz="2000" b="1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b =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getBase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altLang="ja-JP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if(a &gt; b)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= a / b;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print(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} else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= b / a;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print(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}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AutoShape 54"/>
          <p:cNvSpPr>
            <a:spLocks noChangeArrowheads="1"/>
          </p:cNvSpPr>
          <p:nvPr/>
        </p:nvSpPr>
        <p:spPr bwMode="auto">
          <a:xfrm flipV="1">
            <a:off x="4921835" y="1417636"/>
            <a:ext cx="3753853" cy="4891088"/>
          </a:xfrm>
          <a:prstGeom prst="foldedCorner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t"/>
          <a:lstStyle/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float answer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() {</a:t>
            </a:r>
            <a:endParaRPr lang="ja-JP" alt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a = </a:t>
            </a:r>
            <a:r>
              <a:rPr lang="en-US" altLang="ja-JP" sz="2000" b="1" dirty="0" err="1" smtClean="0">
                <a:latin typeface="Consolas" pitchFamily="49" charset="0"/>
                <a:cs typeface="Consolas" pitchFamily="49" charset="0"/>
              </a:rPr>
              <a:t>getMax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b =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getBase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float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if(a &gt; b)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= a / b;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print(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} else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= b / a;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print(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return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8639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kumimoji="1" lang="en-US" altLang="ja-JP" dirty="0" smtClean="0"/>
              <a:t>Merging Similar Method </a:t>
            </a:r>
            <a:br>
              <a:rPr kumimoji="1" lang="en-US" altLang="ja-JP" dirty="0" smtClean="0"/>
            </a:br>
            <a:r>
              <a:rPr lang="en-US" altLang="ja-JP" dirty="0" smtClean="0"/>
              <a:t>Including Differences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It is possible to merge </a:t>
            </a:r>
            <a:r>
              <a:rPr lang="en-US" altLang="ja-JP" dirty="0" smtClean="0"/>
              <a:t>similar methods including differences by applying Template Method pattern[1].</a:t>
            </a:r>
            <a:endParaRPr lang="en-US" altLang="ja-JP" dirty="0"/>
          </a:p>
          <a:p>
            <a:pPr lvl="1"/>
            <a:r>
              <a:rPr lang="en-US" altLang="ja-JP" dirty="0" smtClean="0"/>
              <a:t>However, it is difficult to apply it except for experts.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19482" y="5397321"/>
            <a:ext cx="7007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[1] 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E. Gamma, R. Helm, R. Johnson, and J. M. </a:t>
            </a:r>
            <a:r>
              <a:rPr lang="en-US" altLang="ja-JP" dirty="0" err="1">
                <a:solidFill>
                  <a:schemeClr val="bg1">
                    <a:lumMod val="50000"/>
                  </a:schemeClr>
                </a:solidFill>
              </a:rPr>
              <a:t>Vlissides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i="1" dirty="0" smtClean="0">
                <a:solidFill>
                  <a:schemeClr val="bg1">
                    <a:lumMod val="50000"/>
                  </a:schemeClr>
                </a:solidFill>
              </a:rPr>
              <a:t>Design </a:t>
            </a:r>
            <a:r>
              <a:rPr lang="en-US" altLang="ja-JP" i="1" dirty="0">
                <a:solidFill>
                  <a:schemeClr val="bg1">
                    <a:lumMod val="50000"/>
                  </a:schemeClr>
                </a:solidFill>
              </a:rPr>
              <a:t>Patterns: Elements </a:t>
            </a:r>
            <a:r>
              <a:rPr lang="en-US" altLang="ja-JP" i="1" dirty="0" smtClean="0">
                <a:solidFill>
                  <a:schemeClr val="bg1">
                    <a:lumMod val="50000"/>
                  </a:schemeClr>
                </a:solidFill>
              </a:rPr>
              <a:t>of Reusable </a:t>
            </a:r>
            <a:r>
              <a:rPr lang="en-US" altLang="ja-JP" i="1" dirty="0">
                <a:solidFill>
                  <a:schemeClr val="bg1">
                    <a:lumMod val="50000"/>
                  </a:schemeClr>
                </a:solidFill>
              </a:rPr>
              <a:t>Object-Oriented Software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dirty="0" smtClean="0">
                <a:solidFill>
                  <a:schemeClr val="bg1">
                    <a:lumMod val="50000"/>
                  </a:schemeClr>
                </a:solidFill>
              </a:rPr>
              <a:t>Addison 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Wesley, 1995.</a:t>
            </a:r>
            <a:endParaRPr lang="ja-JP" alt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Template Method</a:t>
            </a:r>
            <a:r>
              <a:rPr lang="en-US" altLang="ja-JP" dirty="0"/>
              <a:t> </a:t>
            </a:r>
            <a:r>
              <a:rPr lang="en-US" altLang="ja-JP" dirty="0" smtClean="0"/>
              <a:t>Pattern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Common process is defined into super class</a:t>
            </a:r>
          </a:p>
          <a:p>
            <a:pPr lvl="1"/>
            <a:r>
              <a:rPr lang="en-US" altLang="ja-JP" dirty="0" smtClean="0"/>
              <a:t>Each primitive process is implemented into children classes respectively.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4183812" y="2794953"/>
            <a:ext cx="74187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84175" y="3987961"/>
            <a:ext cx="8291513" cy="189781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>
              <a:buFont typeface="Arial"/>
              <a:buChar char="•"/>
            </a:pPr>
            <a:r>
              <a:rPr lang="en-US" altLang="ja-JP" sz="2800" b="1" dirty="0" smtClean="0">
                <a:solidFill>
                  <a:sysClr val="windowText" lastClr="000000"/>
                </a:solidFill>
              </a:rPr>
              <a:t>It is easy to understand common processes.</a:t>
            </a:r>
            <a:endParaRPr lang="en-US" altLang="ja-JP" sz="2800" b="1" dirty="0">
              <a:solidFill>
                <a:sysClr val="windowText" lastClr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2800" b="1" dirty="0" smtClean="0">
                <a:solidFill>
                  <a:sysClr val="windowText" lastClr="000000"/>
                </a:solidFill>
              </a:rPr>
              <a:t>It is easy to add some children classes.</a:t>
            </a:r>
            <a:endParaRPr lang="en-US" altLang="ja-JP" sz="2800" b="1" dirty="0">
              <a:solidFill>
                <a:sysClr val="windowText" lastClr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altLang="ja-JP" sz="2800" b="1" dirty="0" smtClean="0">
                <a:solidFill>
                  <a:sysClr val="windowText" lastClr="000000"/>
                </a:solidFill>
              </a:rPr>
              <a:t>It is possible to restrict places of bug.</a:t>
            </a:r>
            <a:endParaRPr lang="en-US" altLang="ja-JP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 Example of </a:t>
            </a:r>
            <a:br>
              <a:rPr lang="en-US" altLang="ja-JP" dirty="0" smtClean="0"/>
            </a:br>
            <a:r>
              <a:rPr kumimoji="1" lang="en-US" altLang="ja-JP" dirty="0" smtClean="0"/>
              <a:t>Template Method Pattern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5" name="Rectangle 38"/>
          <p:cNvSpPr>
            <a:spLocks noChangeArrowheads="1"/>
          </p:cNvSpPr>
          <p:nvPr/>
        </p:nvSpPr>
        <p:spPr bwMode="auto">
          <a:xfrm>
            <a:off x="571500" y="2005013"/>
            <a:ext cx="2159000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800"/>
              <a:t>AbstractClass</a:t>
            </a:r>
          </a:p>
        </p:txBody>
      </p:sp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571500" y="2365375"/>
            <a:ext cx="215900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800" i="1"/>
              <a:t>#method1()</a:t>
            </a:r>
          </a:p>
          <a:p>
            <a:r>
              <a:rPr lang="en-US" altLang="ja-JP" sz="1800" i="1"/>
              <a:t>#method2()</a:t>
            </a:r>
          </a:p>
          <a:p>
            <a:r>
              <a:rPr lang="en-US" altLang="ja-JP" sz="1800"/>
              <a:t>+templateMethod()</a:t>
            </a:r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571500" y="4454525"/>
            <a:ext cx="21590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800"/>
              <a:t>ConcreteClass1</a:t>
            </a:r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571500" y="4813300"/>
            <a:ext cx="215900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800"/>
              <a:t>#method1()</a:t>
            </a:r>
          </a:p>
          <a:p>
            <a:r>
              <a:rPr lang="en-US" altLang="ja-JP" sz="1800"/>
              <a:t>#method2()</a:t>
            </a: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2947988" y="4454525"/>
            <a:ext cx="215900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800"/>
              <a:t>ConcreteClass2</a:t>
            </a: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2947988" y="4813300"/>
            <a:ext cx="215900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1800"/>
              <a:t>#method1()</a:t>
            </a:r>
          </a:p>
          <a:p>
            <a:r>
              <a:rPr lang="en-US" altLang="ja-JP" sz="1800"/>
              <a:t>#method2()</a:t>
            </a:r>
          </a:p>
        </p:txBody>
      </p:sp>
      <p:cxnSp>
        <p:nvCxnSpPr>
          <p:cNvPr id="11" name="AutoShape 45"/>
          <p:cNvCxnSpPr>
            <a:cxnSpLocks noChangeShapeType="1"/>
            <a:stCxn id="7" idx="0"/>
            <a:endCxn id="6" idx="2"/>
          </p:cNvCxnSpPr>
          <p:nvPr/>
        </p:nvCxnSpPr>
        <p:spPr bwMode="auto">
          <a:xfrm rot="-5400000">
            <a:off x="1074737" y="3878263"/>
            <a:ext cx="115252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AutoShape 46"/>
          <p:cNvCxnSpPr>
            <a:cxnSpLocks noChangeShapeType="1"/>
            <a:stCxn id="9" idx="0"/>
            <a:endCxn id="6" idx="2"/>
          </p:cNvCxnSpPr>
          <p:nvPr/>
        </p:nvCxnSpPr>
        <p:spPr bwMode="auto">
          <a:xfrm rot="5400000" flipH="1">
            <a:off x="2262981" y="2690019"/>
            <a:ext cx="1152525" cy="237648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3" name="AutoShape 53"/>
          <p:cNvCxnSpPr>
            <a:cxnSpLocks noChangeShapeType="1"/>
            <a:endCxn id="14" idx="1"/>
          </p:cNvCxnSpPr>
          <p:nvPr/>
        </p:nvCxnSpPr>
        <p:spPr bwMode="auto">
          <a:xfrm flipV="1">
            <a:off x="2659063" y="2582863"/>
            <a:ext cx="647700" cy="5286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sp>
        <p:nvSpPr>
          <p:cNvPr id="14" name="AutoShape 54"/>
          <p:cNvSpPr>
            <a:spLocks noChangeArrowheads="1"/>
          </p:cNvSpPr>
          <p:nvPr/>
        </p:nvSpPr>
        <p:spPr bwMode="auto">
          <a:xfrm flipV="1">
            <a:off x="3306763" y="1430338"/>
            <a:ext cx="2376487" cy="230505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b"/>
          <a:lstStyle/>
          <a:p>
            <a:r>
              <a:rPr lang="en-US" altLang="ja-JP" sz="1800"/>
              <a:t>public …</a:t>
            </a:r>
          </a:p>
          <a:p>
            <a:r>
              <a:rPr lang="en-US" altLang="ja-JP" sz="1800"/>
              <a:t>    templateMethod</a:t>
            </a:r>
            <a:r>
              <a:rPr lang="ja-JP" altLang="en-US" sz="1800"/>
              <a:t>｛</a:t>
            </a:r>
          </a:p>
          <a:p>
            <a:r>
              <a:rPr lang="ja-JP" altLang="en-US" sz="1800"/>
              <a:t>  </a:t>
            </a:r>
            <a:r>
              <a:rPr lang="en-US" altLang="ja-JP" sz="1800"/>
              <a:t>…</a:t>
            </a:r>
          </a:p>
          <a:p>
            <a:r>
              <a:rPr lang="en-US" altLang="ja-JP" sz="1800"/>
              <a:t>  this.method1()</a:t>
            </a:r>
          </a:p>
          <a:p>
            <a:r>
              <a:rPr lang="en-US" altLang="ja-JP" sz="1800"/>
              <a:t>  … </a:t>
            </a:r>
          </a:p>
          <a:p>
            <a:r>
              <a:rPr lang="en-US" altLang="ja-JP" sz="1800"/>
              <a:t>  this.method2()</a:t>
            </a:r>
          </a:p>
          <a:p>
            <a:r>
              <a:rPr lang="en-US" altLang="ja-JP" sz="1800"/>
              <a:t>  …</a:t>
            </a:r>
          </a:p>
          <a:p>
            <a:r>
              <a:rPr lang="en-US" altLang="ja-JP" sz="1800"/>
              <a:t>}</a:t>
            </a:r>
          </a:p>
        </p:txBody>
      </p: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1643064" y="3302000"/>
            <a:ext cx="5911851" cy="2087563"/>
            <a:chOff x="1151" y="2432"/>
            <a:chExt cx="3724" cy="1315"/>
          </a:xfrm>
        </p:grpSpPr>
        <p:sp>
          <p:nvSpPr>
            <p:cNvPr id="16" name="Rectangle 55"/>
            <p:cNvSpPr>
              <a:spLocks noChangeArrowheads="1"/>
            </p:cNvSpPr>
            <p:nvPr/>
          </p:nvSpPr>
          <p:spPr bwMode="auto">
            <a:xfrm>
              <a:off x="3515" y="3158"/>
              <a:ext cx="1360" cy="2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800"/>
                <a:t>NewClass</a:t>
              </a:r>
            </a:p>
          </p:txBody>
        </p:sp>
        <p:sp>
          <p:nvSpPr>
            <p:cNvPr id="17" name="Rectangle 56"/>
            <p:cNvSpPr>
              <a:spLocks noChangeArrowheads="1"/>
            </p:cNvSpPr>
            <p:nvPr/>
          </p:nvSpPr>
          <p:spPr bwMode="auto">
            <a:xfrm>
              <a:off x="3515" y="3384"/>
              <a:ext cx="1360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sz="1800"/>
                <a:t>#method1()</a:t>
              </a:r>
            </a:p>
            <a:p>
              <a:r>
                <a:rPr lang="en-US" altLang="ja-JP" sz="1800"/>
                <a:t>#method2()</a:t>
              </a:r>
            </a:p>
          </p:txBody>
        </p:sp>
        <p:cxnSp>
          <p:nvCxnSpPr>
            <p:cNvPr id="18" name="AutoShape 57"/>
            <p:cNvCxnSpPr>
              <a:cxnSpLocks noChangeShapeType="1"/>
              <a:stCxn id="16" idx="0"/>
              <a:endCxn id="6" idx="2"/>
            </p:cNvCxnSpPr>
            <p:nvPr/>
          </p:nvCxnSpPr>
          <p:spPr bwMode="auto">
            <a:xfrm rot="16200000" flipV="1">
              <a:off x="2310" y="1273"/>
              <a:ext cx="726" cy="30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1435100" y="3302000"/>
            <a:ext cx="431800" cy="2159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1800"/>
          </a:p>
        </p:txBody>
      </p:sp>
      <p:sp>
        <p:nvSpPr>
          <p:cNvPr id="20" name="AutoShape 58"/>
          <p:cNvSpPr>
            <a:spLocks noChangeArrowheads="1"/>
          </p:cNvSpPr>
          <p:nvPr/>
        </p:nvSpPr>
        <p:spPr bwMode="auto">
          <a:xfrm>
            <a:off x="6011862" y="2797969"/>
            <a:ext cx="3171825" cy="1008062"/>
          </a:xfrm>
          <a:prstGeom prst="wedgeRoundRectCallout">
            <a:avLst>
              <a:gd name="adj1" fmla="val -31619"/>
              <a:gd name="adj2" fmla="val 117716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dirty="0" smtClean="0"/>
              <a:t>Adding child class only by overriding abstract methods</a:t>
            </a:r>
            <a:endParaRPr lang="ja-JP" altLang="en-US" sz="1800" dirty="0"/>
          </a:p>
        </p:txBody>
      </p:sp>
      <p:sp>
        <p:nvSpPr>
          <p:cNvPr id="21" name="AutoShape 59"/>
          <p:cNvSpPr>
            <a:spLocks noChangeArrowheads="1"/>
          </p:cNvSpPr>
          <p:nvPr/>
        </p:nvSpPr>
        <p:spPr bwMode="auto">
          <a:xfrm>
            <a:off x="5972175" y="1357313"/>
            <a:ext cx="2776538" cy="863600"/>
          </a:xfrm>
          <a:prstGeom prst="wedgeRoundRectCallout">
            <a:avLst>
              <a:gd name="adj1" fmla="val -60287"/>
              <a:gd name="adj2" fmla="val 87685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1800" dirty="0" smtClean="0"/>
              <a:t>Define common process into super class</a:t>
            </a:r>
            <a:endParaRPr lang="ja-JP" altLang="en-US" sz="1800" dirty="0"/>
          </a:p>
        </p:txBody>
      </p:sp>
      <p:sp>
        <p:nvSpPr>
          <p:cNvPr id="22" name="AutoShape 60"/>
          <p:cNvSpPr>
            <a:spLocks noChangeArrowheads="1"/>
          </p:cNvSpPr>
          <p:nvPr/>
        </p:nvSpPr>
        <p:spPr bwMode="auto">
          <a:xfrm>
            <a:off x="1928813" y="5429250"/>
            <a:ext cx="3467100" cy="863600"/>
          </a:xfrm>
          <a:prstGeom prst="wedgeRoundRectCallout">
            <a:avLst>
              <a:gd name="adj1" fmla="val -53343"/>
              <a:gd name="adj2" fmla="val -98111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1800" dirty="0" smtClean="0"/>
              <a:t>Implementing each process into child class respectively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006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Proposed Approach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Generating candidates of Form Template Method from given pair of similar methods.</a:t>
            </a:r>
          </a:p>
          <a:p>
            <a:r>
              <a:rPr lang="en-US" altLang="ja-JP" dirty="0" smtClean="0"/>
              <a:t>Ranking candidates based on a cohesion metric.</a:t>
            </a:r>
          </a:p>
          <a:p>
            <a:pPr lvl="1"/>
            <a:r>
              <a:rPr lang="en-US" altLang="ja-JP" dirty="0" smtClean="0"/>
              <a:t>The higher cohesion, the more functional a method has.</a:t>
            </a:r>
          </a:p>
          <a:p>
            <a:pPr lvl="1"/>
            <a:r>
              <a:rPr lang="en-US" altLang="ja-JP" dirty="0" smtClean="0"/>
              <a:t>We use a metric COB proposed by Miyake et al. for evaluating cohesion of code fragment[3].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9863" y="5673286"/>
            <a:ext cx="894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2"/>
                </a:solidFill>
              </a:rPr>
              <a:t>[3] T</a:t>
            </a:r>
            <a:r>
              <a:rPr lang="en-US" altLang="ja-JP" dirty="0">
                <a:solidFill>
                  <a:schemeClr val="bg2"/>
                </a:solidFill>
              </a:rPr>
              <a:t>. </a:t>
            </a:r>
            <a:r>
              <a:rPr lang="en-US" altLang="ja-JP" dirty="0" smtClean="0">
                <a:solidFill>
                  <a:schemeClr val="bg2"/>
                </a:solidFill>
              </a:rPr>
              <a:t>Miyake et al. “A </a:t>
            </a:r>
            <a:r>
              <a:rPr lang="en-US" altLang="ja-JP" dirty="0">
                <a:solidFill>
                  <a:schemeClr val="bg2"/>
                </a:solidFill>
              </a:rPr>
              <a:t>software metric for identifying extract method </a:t>
            </a:r>
            <a:r>
              <a:rPr lang="en-US" altLang="ja-JP" dirty="0" smtClean="0">
                <a:solidFill>
                  <a:schemeClr val="bg2"/>
                </a:solidFill>
              </a:rPr>
              <a:t>candidates”, </a:t>
            </a:r>
            <a:r>
              <a:rPr lang="en-US" altLang="ja-JP" dirty="0">
                <a:solidFill>
                  <a:schemeClr val="bg2"/>
                </a:solidFill>
              </a:rPr>
              <a:t>2009. </a:t>
            </a:r>
            <a:endParaRPr lang="en-US" altLang="ja-JP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580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ja-JP" dirty="0"/>
              <a:t>Demonstration -</a:t>
            </a:r>
            <a:r>
              <a:rPr lang="en-US" altLang="ja-JP" dirty="0" smtClean="0"/>
              <a:t> </a:t>
            </a:r>
            <a:r>
              <a:rPr lang="en-US" altLang="ja-JP" dirty="0"/>
              <a:t>O</a:t>
            </a:r>
            <a:r>
              <a:rPr lang="en-US" altLang="ja-JP" dirty="0" smtClean="0"/>
              <a:t>ther Example 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43</a:t>
            </a:fld>
            <a:endParaRPr lang="ja-JP" altLang="en-US"/>
          </a:p>
        </p:txBody>
      </p:sp>
      <p:pic>
        <p:nvPicPr>
          <p:cNvPr id="6146" name="Picture 2" descr="C:\Users\m-ioka\Dropbox\lab\paper\iwesep\ss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1" y="1224950"/>
            <a:ext cx="8326419" cy="563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角丸四角形吹き出し 5"/>
          <p:cNvSpPr/>
          <p:nvPr/>
        </p:nvSpPr>
        <p:spPr bwMode="auto">
          <a:xfrm>
            <a:off x="5235388" y="1178886"/>
            <a:ext cx="3173506" cy="1135221"/>
          </a:xfrm>
          <a:prstGeom prst="wedgeRoundRectCallout">
            <a:avLst>
              <a:gd name="adj1" fmla="val -100971"/>
              <a:gd name="adj2" fmla="val 3906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normAutofit/>
          </a:bodyPr>
          <a:lstStyle/>
          <a:p>
            <a:pPr algn="ctr">
              <a:defRPr/>
            </a:pPr>
            <a:r>
              <a:rPr lang="en-US" altLang="ja-JP" b="1" dirty="0" smtClean="0">
                <a:solidFill>
                  <a:srgbClr val="FF0000"/>
                </a:solidFill>
              </a:rPr>
              <a:t>One</a:t>
            </a:r>
            <a:r>
              <a:rPr lang="en-US" altLang="ja-JP" b="1" dirty="0" smtClean="0"/>
              <a:t> of call statements is </a:t>
            </a:r>
          </a:p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n</a:t>
            </a:r>
            <a:r>
              <a:rPr lang="en-US" altLang="ja-JP" b="1" dirty="0" smtClean="0">
                <a:solidFill>
                  <a:srgbClr val="FF0000"/>
                </a:solidFill>
              </a:rPr>
              <a:t>ot match</a:t>
            </a:r>
            <a:r>
              <a:rPr lang="en-US" altLang="ja-JP" b="1" dirty="0" smtClean="0"/>
              <a:t> after extraction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6165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Related Work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Juillerat</a:t>
            </a:r>
            <a:r>
              <a:rPr lang="en-US" altLang="ja-JP" dirty="0" smtClean="0"/>
              <a:t> et al. proposed an </a:t>
            </a:r>
            <a:r>
              <a:rPr lang="en-US" altLang="ja-JP" dirty="0"/>
              <a:t>approach of automatic </a:t>
            </a:r>
            <a:r>
              <a:rPr lang="en-US" altLang="ja-JP" dirty="0" smtClean="0"/>
              <a:t>“Form </a:t>
            </a:r>
            <a:r>
              <a:rPr lang="en-US" altLang="ja-JP" dirty="0"/>
              <a:t>Template </a:t>
            </a:r>
            <a:r>
              <a:rPr lang="en-US" altLang="ja-JP" dirty="0" smtClean="0"/>
              <a:t>Method”[4]. </a:t>
            </a:r>
            <a:endParaRPr lang="en-US" altLang="ja-JP" dirty="0"/>
          </a:p>
          <a:p>
            <a:pPr lvl="1"/>
            <a:r>
              <a:rPr lang="en-US" altLang="ja-JP" dirty="0" smtClean="0"/>
              <a:t>Detects </a:t>
            </a:r>
            <a:r>
              <a:rPr lang="en-US" altLang="ja-JP" dirty="0"/>
              <a:t>different </a:t>
            </a:r>
            <a:r>
              <a:rPr lang="en-US" altLang="ja-JP" dirty="0" smtClean="0"/>
              <a:t>sub-trees </a:t>
            </a:r>
            <a:r>
              <a:rPr lang="en-US" altLang="ja-JP" dirty="0"/>
              <a:t>by comparing sequences of </a:t>
            </a:r>
            <a:r>
              <a:rPr lang="en-US" altLang="ja-JP" dirty="0" smtClean="0"/>
              <a:t>abstract syntax tree </a:t>
            </a:r>
            <a:r>
              <a:rPr lang="en-US" altLang="ja-JP" dirty="0"/>
              <a:t>nodes </a:t>
            </a:r>
            <a:r>
              <a:rPr lang="en-US" altLang="ja-JP" dirty="0" smtClean="0"/>
              <a:t>that are </a:t>
            </a:r>
            <a:r>
              <a:rPr lang="en-US" altLang="ja-JP" dirty="0"/>
              <a:t>generated by using post-order </a:t>
            </a:r>
            <a:r>
              <a:rPr lang="en-US" altLang="ja-JP" dirty="0" smtClean="0"/>
              <a:t>traversal.</a:t>
            </a:r>
          </a:p>
          <a:p>
            <a:pPr lvl="1"/>
            <a:r>
              <a:rPr lang="en-US" altLang="ja-JP" dirty="0" smtClean="0"/>
              <a:t>Shows </a:t>
            </a:r>
            <a:r>
              <a:rPr lang="en-US" altLang="ja-JP" dirty="0"/>
              <a:t>only </a:t>
            </a:r>
            <a:r>
              <a:rPr lang="en-US" altLang="ja-JP" dirty="0" smtClean="0"/>
              <a:t>one </a:t>
            </a:r>
            <a:r>
              <a:rPr lang="en-US" altLang="ja-JP" dirty="0"/>
              <a:t>candidate of “Form Template Method</a:t>
            </a:r>
            <a:r>
              <a:rPr lang="en-US" altLang="ja-JP" dirty="0" smtClean="0"/>
              <a:t>”.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0080" y="5641847"/>
            <a:ext cx="853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808080"/>
                </a:solidFill>
              </a:rPr>
              <a:t>[4] N</a:t>
            </a:r>
            <a:r>
              <a:rPr lang="en-US" altLang="ja-JP" dirty="0">
                <a:solidFill>
                  <a:srgbClr val="808080"/>
                </a:solidFill>
              </a:rPr>
              <a:t>. </a:t>
            </a:r>
            <a:r>
              <a:rPr lang="en-US" altLang="ja-JP" dirty="0" err="1">
                <a:solidFill>
                  <a:srgbClr val="808080"/>
                </a:solidFill>
              </a:rPr>
              <a:t>Juillerat</a:t>
            </a:r>
            <a:r>
              <a:rPr lang="en-US" altLang="ja-JP" dirty="0">
                <a:solidFill>
                  <a:srgbClr val="808080"/>
                </a:solidFill>
              </a:rPr>
              <a:t> </a:t>
            </a:r>
            <a:r>
              <a:rPr lang="en-US" altLang="ja-JP" dirty="0" smtClean="0">
                <a:solidFill>
                  <a:srgbClr val="808080"/>
                </a:solidFill>
              </a:rPr>
              <a:t>et al. </a:t>
            </a:r>
          </a:p>
          <a:p>
            <a:r>
              <a:rPr lang="en-US" altLang="ja-JP" dirty="0" smtClean="0">
                <a:solidFill>
                  <a:srgbClr val="808080"/>
                </a:solidFill>
              </a:rPr>
              <a:t>     Toward </a:t>
            </a:r>
            <a:r>
              <a:rPr lang="en-US" altLang="ja-JP" dirty="0">
                <a:solidFill>
                  <a:srgbClr val="808080"/>
                </a:solidFill>
              </a:rPr>
              <a:t>an Implementation </a:t>
            </a:r>
            <a:r>
              <a:rPr lang="en-US" altLang="ja-JP" dirty="0" smtClean="0">
                <a:solidFill>
                  <a:srgbClr val="808080"/>
                </a:solidFill>
              </a:rPr>
              <a:t>of the </a:t>
            </a:r>
            <a:r>
              <a:rPr lang="en-US" altLang="ja-JP" dirty="0">
                <a:solidFill>
                  <a:srgbClr val="808080"/>
                </a:solidFill>
              </a:rPr>
              <a:t>“Form Template </a:t>
            </a:r>
            <a:r>
              <a:rPr lang="en-US" altLang="ja-JP" dirty="0" smtClean="0">
                <a:solidFill>
                  <a:srgbClr val="808080"/>
                </a:solidFill>
              </a:rPr>
              <a:t>Method” Refactoring, </a:t>
            </a:r>
            <a:r>
              <a:rPr lang="en-US" altLang="ja-JP" dirty="0">
                <a:solidFill>
                  <a:srgbClr val="808080"/>
                </a:solidFill>
              </a:rPr>
              <a:t>2007. </a:t>
            </a:r>
          </a:p>
        </p:txBody>
      </p:sp>
    </p:spTree>
    <p:extLst>
      <p:ext uri="{BB962C8B-B14F-4D97-AF65-F5344CB8AC3E}">
        <p14:creationId xmlns:p14="http://schemas.microsoft.com/office/powerpoint/2010/main" val="167666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Refactoring Candidate 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AutoShape 54"/>
          <p:cNvSpPr>
            <a:spLocks noChangeArrowheads="1"/>
          </p:cNvSpPr>
          <p:nvPr/>
        </p:nvSpPr>
        <p:spPr bwMode="auto">
          <a:xfrm flipV="1">
            <a:off x="457199" y="1417638"/>
            <a:ext cx="3753853" cy="4891086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t"/>
          <a:lstStyle/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f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loat answer() {</a:t>
            </a:r>
            <a:endParaRPr lang="ja-JP" alt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a = </a:t>
            </a:r>
            <a:r>
              <a:rPr lang="en-US" altLang="ja-JP" sz="2000" b="1" dirty="0" err="1" smtClean="0">
                <a:latin typeface="Consolas" pitchFamily="49" charset="0"/>
                <a:cs typeface="Consolas" pitchFamily="49" charset="0"/>
              </a:rPr>
              <a:t>getAve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b =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getBase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altLang="ja-JP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if(a &gt; b)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= a / b;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print(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} else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= b / a;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print(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}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AutoShape 54"/>
          <p:cNvSpPr>
            <a:spLocks noChangeArrowheads="1"/>
          </p:cNvSpPr>
          <p:nvPr/>
        </p:nvSpPr>
        <p:spPr bwMode="auto">
          <a:xfrm flipV="1">
            <a:off x="4921835" y="1417636"/>
            <a:ext cx="3753853" cy="4891088"/>
          </a:xfrm>
          <a:prstGeom prst="foldedCorner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t"/>
          <a:lstStyle/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float answer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() {</a:t>
            </a:r>
            <a:endParaRPr lang="ja-JP" alt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a = </a:t>
            </a:r>
            <a:r>
              <a:rPr lang="en-US" altLang="ja-JP" sz="2000" b="1" dirty="0" err="1" smtClean="0">
                <a:latin typeface="Consolas" pitchFamily="49" charset="0"/>
                <a:cs typeface="Consolas" pitchFamily="49" charset="0"/>
              </a:rPr>
              <a:t>getMax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b =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getBase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float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if(a &gt; b)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= a / b;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print(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} else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= b / a;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print(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return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53396" y="3811421"/>
            <a:ext cx="2854720" cy="5707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267246" y="3774039"/>
            <a:ext cx="2854720" cy="5707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853396" y="4722945"/>
            <a:ext cx="2854720" cy="5707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267246" y="4685563"/>
            <a:ext cx="2854720" cy="5707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3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Refactoring </a:t>
            </a:r>
            <a:r>
              <a:rPr lang="en-US" altLang="ja-JP" dirty="0" smtClean="0"/>
              <a:t>Candidate 2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" name="AutoShape 54"/>
          <p:cNvSpPr>
            <a:spLocks noChangeArrowheads="1"/>
          </p:cNvSpPr>
          <p:nvPr/>
        </p:nvSpPr>
        <p:spPr bwMode="auto">
          <a:xfrm flipV="1">
            <a:off x="457199" y="1417638"/>
            <a:ext cx="3753853" cy="4891086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t"/>
          <a:lstStyle/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f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loat answer() {</a:t>
            </a:r>
            <a:endParaRPr lang="ja-JP" alt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a = </a:t>
            </a:r>
            <a:r>
              <a:rPr lang="en-US" altLang="ja-JP" sz="2000" b="1" dirty="0" err="1" smtClean="0">
                <a:latin typeface="Consolas" pitchFamily="49" charset="0"/>
                <a:cs typeface="Consolas" pitchFamily="49" charset="0"/>
              </a:rPr>
              <a:t>getAve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b =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getBase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altLang="ja-JP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if(a &gt; b)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= a / b;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print(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} else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= b / a;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  print(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}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853396" y="2556584"/>
            <a:ext cx="2854720" cy="33783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AutoShape 54"/>
          <p:cNvSpPr>
            <a:spLocks noChangeArrowheads="1"/>
          </p:cNvSpPr>
          <p:nvPr/>
        </p:nvSpPr>
        <p:spPr bwMode="auto">
          <a:xfrm flipV="1">
            <a:off x="4921835" y="1417636"/>
            <a:ext cx="3753853" cy="4891088"/>
          </a:xfrm>
          <a:prstGeom prst="foldedCorner">
            <a:avLst>
              <a:gd name="adj" fmla="val 12500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t"/>
          <a:lstStyle/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float answer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() {</a:t>
            </a:r>
            <a:endParaRPr lang="ja-JP" alt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a = </a:t>
            </a:r>
            <a:r>
              <a:rPr lang="en-US" altLang="ja-JP" sz="2000" b="1" dirty="0" err="1" smtClean="0">
                <a:latin typeface="Consolas" pitchFamily="49" charset="0"/>
                <a:cs typeface="Consolas" pitchFamily="49" charset="0"/>
              </a:rPr>
              <a:t>getMax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b =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getBase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float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if(a &gt; b)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= a / b;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print(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} else {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= b / a;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   print(</a:t>
            </a:r>
            <a:r>
              <a:rPr lang="en-US" altLang="ja-JP" sz="2000" dirty="0" err="1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  return </a:t>
            </a:r>
            <a:r>
              <a:rPr lang="en-US" altLang="ja-JP" sz="2000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US" altLang="ja-JP" sz="20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altLang="ja-JP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altLang="ja-JP" sz="20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267246" y="2519202"/>
            <a:ext cx="2854720" cy="337839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1368153" y="6074639"/>
            <a:ext cx="7798185" cy="798797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3200" dirty="0" smtClean="0">
                <a:latin typeface="Arial" charset="0"/>
                <a:ea typeface="ＭＳ Ｐゴシック" charset="-128"/>
              </a:rPr>
              <a:t>Extracted methods will be similar methods</a:t>
            </a:r>
            <a:endParaRPr kumimoji="1" lang="ja-JP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04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Motivation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r>
              <a:rPr lang="en-US" altLang="ja-JP" dirty="0" smtClean="0"/>
              <a:t>It </a:t>
            </a:r>
            <a:r>
              <a:rPr lang="en-US" altLang="ja-JP" dirty="0"/>
              <a:t>is difficult to decide </a:t>
            </a:r>
            <a:r>
              <a:rPr lang="en-US" altLang="ja-JP" dirty="0" smtClean="0"/>
              <a:t>which part is extracted.</a:t>
            </a:r>
          </a:p>
          <a:p>
            <a:r>
              <a:rPr lang="en-US" altLang="ja-JP" dirty="0" smtClean="0"/>
              <a:t>If </a:t>
            </a:r>
            <a:r>
              <a:rPr lang="en-US" altLang="ja-JP" dirty="0"/>
              <a:t>similar code fragments </a:t>
            </a:r>
            <a:r>
              <a:rPr lang="en-US" altLang="ja-JP" dirty="0" smtClean="0"/>
              <a:t>include multiple differences</a:t>
            </a:r>
            <a:r>
              <a:rPr lang="en-US" altLang="ja-JP" dirty="0"/>
              <a:t>, it is more difficult.</a:t>
            </a:r>
          </a:p>
          <a:p>
            <a:endParaRPr lang="en-US" altLang="ja-JP" dirty="0" smtClean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6</a:t>
            </a:fld>
            <a:endParaRPr lang="ja-JP" altLang="en-US"/>
          </a:p>
        </p:txBody>
      </p:sp>
      <p:pic>
        <p:nvPicPr>
          <p:cNvPr id="6" name="Picture 4" descr="C:\Users\m-ioka\AppData\Local\Microsoft\Windows\Temporary Internet Files\Content.IE5\254GTF6H\MC90033257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3" y="4564625"/>
            <a:ext cx="1640434" cy="18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雲形吹き出し 6"/>
          <p:cNvSpPr/>
          <p:nvPr/>
        </p:nvSpPr>
        <p:spPr>
          <a:xfrm>
            <a:off x="110064" y="3640667"/>
            <a:ext cx="3149600" cy="737689"/>
          </a:xfrm>
          <a:prstGeom prst="cloudCallout">
            <a:avLst>
              <a:gd name="adj1" fmla="val -13488"/>
              <a:gd name="adj2" fmla="val 67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>
                <a:solidFill>
                  <a:schemeClr val="tx1"/>
                </a:solidFill>
              </a:rPr>
              <a:t>Which is better?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928818" y="4568297"/>
            <a:ext cx="1665605" cy="1548311"/>
            <a:chOff x="2928818" y="4568297"/>
            <a:chExt cx="1665605" cy="1548311"/>
          </a:xfrm>
        </p:grpSpPr>
        <p:sp>
          <p:nvSpPr>
            <p:cNvPr id="9" name="AutoShape 54"/>
            <p:cNvSpPr>
              <a:spLocks noChangeArrowheads="1"/>
            </p:cNvSpPr>
            <p:nvPr/>
          </p:nvSpPr>
          <p:spPr bwMode="auto">
            <a:xfrm flipV="1">
              <a:off x="3045448" y="4951392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10" name="AutoShape 54"/>
            <p:cNvSpPr>
              <a:spLocks noChangeArrowheads="1"/>
            </p:cNvSpPr>
            <p:nvPr/>
          </p:nvSpPr>
          <p:spPr bwMode="auto">
            <a:xfrm flipV="1">
              <a:off x="3825206" y="4951392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975494" y="4568297"/>
              <a:ext cx="1618929" cy="154831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928818" y="4602163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Cand.1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3073257" y="5181899"/>
              <a:ext cx="609599" cy="229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3881475" y="5177942"/>
              <a:ext cx="609599" cy="229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079778" y="5555538"/>
              <a:ext cx="609599" cy="229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881475" y="5563452"/>
              <a:ext cx="609599" cy="22915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Line 128"/>
            <p:cNvSpPr>
              <a:spLocks noChangeShapeType="1"/>
            </p:cNvSpPr>
            <p:nvPr/>
          </p:nvSpPr>
          <p:spPr bwMode="auto">
            <a:xfrm>
              <a:off x="3089833" y="5156300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8" name="Line 128"/>
            <p:cNvSpPr>
              <a:spLocks noChangeShapeType="1"/>
            </p:cNvSpPr>
            <p:nvPr/>
          </p:nvSpPr>
          <p:spPr bwMode="auto">
            <a:xfrm flipV="1">
              <a:off x="3094127" y="5334571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9" name="Line 128"/>
            <p:cNvSpPr>
              <a:spLocks noChangeShapeType="1"/>
            </p:cNvSpPr>
            <p:nvPr/>
          </p:nvSpPr>
          <p:spPr bwMode="auto">
            <a:xfrm>
              <a:off x="3089833" y="5680285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0" name="Line 128"/>
            <p:cNvSpPr>
              <a:spLocks noChangeShapeType="1"/>
            </p:cNvSpPr>
            <p:nvPr/>
          </p:nvSpPr>
          <p:spPr bwMode="auto">
            <a:xfrm>
              <a:off x="3089832" y="5509097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1" name="Line 128"/>
            <p:cNvSpPr>
              <a:spLocks noChangeShapeType="1"/>
            </p:cNvSpPr>
            <p:nvPr/>
          </p:nvSpPr>
          <p:spPr bwMode="auto">
            <a:xfrm flipV="1">
              <a:off x="3103212" y="5834050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2" name="Line 128"/>
            <p:cNvSpPr>
              <a:spLocks noChangeShapeType="1"/>
            </p:cNvSpPr>
            <p:nvPr/>
          </p:nvSpPr>
          <p:spPr bwMode="auto">
            <a:xfrm>
              <a:off x="3913843" y="5152415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3" name="Line 128"/>
            <p:cNvSpPr>
              <a:spLocks noChangeShapeType="1"/>
            </p:cNvSpPr>
            <p:nvPr/>
          </p:nvSpPr>
          <p:spPr bwMode="auto">
            <a:xfrm flipV="1">
              <a:off x="3918136" y="5330684"/>
              <a:ext cx="4533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4" name="Line 128"/>
            <p:cNvSpPr>
              <a:spLocks noChangeShapeType="1"/>
            </p:cNvSpPr>
            <p:nvPr/>
          </p:nvSpPr>
          <p:spPr bwMode="auto">
            <a:xfrm>
              <a:off x="3913843" y="5676400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5" name="Line 128"/>
            <p:cNvSpPr>
              <a:spLocks noChangeShapeType="1"/>
            </p:cNvSpPr>
            <p:nvPr/>
          </p:nvSpPr>
          <p:spPr bwMode="auto">
            <a:xfrm flipV="1">
              <a:off x="3927222" y="5830165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6" name="Line 128"/>
            <p:cNvSpPr>
              <a:spLocks noChangeShapeType="1"/>
            </p:cNvSpPr>
            <p:nvPr/>
          </p:nvSpPr>
          <p:spPr bwMode="auto">
            <a:xfrm flipV="1">
              <a:off x="3911456" y="5514059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808163" y="4564241"/>
            <a:ext cx="1665605" cy="1548311"/>
            <a:chOff x="4712507" y="4564241"/>
            <a:chExt cx="1665605" cy="1548311"/>
          </a:xfrm>
        </p:grpSpPr>
        <p:sp>
          <p:nvSpPr>
            <p:cNvPr id="28" name="AutoShape 54"/>
            <p:cNvSpPr>
              <a:spLocks noChangeArrowheads="1"/>
            </p:cNvSpPr>
            <p:nvPr/>
          </p:nvSpPr>
          <p:spPr bwMode="auto">
            <a:xfrm flipV="1">
              <a:off x="4856755" y="4951389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29" name="AutoShape 54"/>
            <p:cNvSpPr>
              <a:spLocks noChangeArrowheads="1"/>
            </p:cNvSpPr>
            <p:nvPr/>
          </p:nvSpPr>
          <p:spPr bwMode="auto">
            <a:xfrm flipV="1">
              <a:off x="5609035" y="4951389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759183" y="4564241"/>
              <a:ext cx="1618929" cy="154831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12507" y="4598107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Cand.2</a:t>
              </a:r>
              <a:endParaRPr kumimoji="1" lang="ja-JP" altLang="en-US" dirty="0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4899088" y="5221589"/>
              <a:ext cx="609599" cy="4961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5670805" y="5223568"/>
              <a:ext cx="609599" cy="4961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Line 128"/>
            <p:cNvSpPr>
              <a:spLocks noChangeShapeType="1"/>
            </p:cNvSpPr>
            <p:nvPr/>
          </p:nvSpPr>
          <p:spPr bwMode="auto">
            <a:xfrm>
              <a:off x="5657426" y="5146663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5" name="Line 128"/>
            <p:cNvSpPr>
              <a:spLocks noChangeShapeType="1"/>
            </p:cNvSpPr>
            <p:nvPr/>
          </p:nvSpPr>
          <p:spPr bwMode="auto">
            <a:xfrm flipV="1">
              <a:off x="5661720" y="5324933"/>
              <a:ext cx="4376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6" name="Line 128"/>
            <p:cNvSpPr>
              <a:spLocks noChangeShapeType="1"/>
            </p:cNvSpPr>
            <p:nvPr/>
          </p:nvSpPr>
          <p:spPr bwMode="auto">
            <a:xfrm>
              <a:off x="5657426" y="567064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7" name="Line 128"/>
            <p:cNvSpPr>
              <a:spLocks noChangeShapeType="1"/>
            </p:cNvSpPr>
            <p:nvPr/>
          </p:nvSpPr>
          <p:spPr bwMode="auto">
            <a:xfrm flipV="1">
              <a:off x="5670805" y="5824413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8" name="Line 128"/>
            <p:cNvSpPr>
              <a:spLocks noChangeShapeType="1"/>
            </p:cNvSpPr>
            <p:nvPr/>
          </p:nvSpPr>
          <p:spPr bwMode="auto">
            <a:xfrm>
              <a:off x="5655039" y="5508304"/>
              <a:ext cx="444286" cy="57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9" name="Line 128"/>
            <p:cNvSpPr>
              <a:spLocks noChangeShapeType="1"/>
            </p:cNvSpPr>
            <p:nvPr/>
          </p:nvSpPr>
          <p:spPr bwMode="auto">
            <a:xfrm>
              <a:off x="4897199" y="5154381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40" name="Line 128"/>
            <p:cNvSpPr>
              <a:spLocks noChangeShapeType="1"/>
            </p:cNvSpPr>
            <p:nvPr/>
          </p:nvSpPr>
          <p:spPr bwMode="auto">
            <a:xfrm flipV="1">
              <a:off x="4901492" y="5330846"/>
              <a:ext cx="453372" cy="18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41" name="Line 128"/>
            <p:cNvSpPr>
              <a:spLocks noChangeShapeType="1"/>
            </p:cNvSpPr>
            <p:nvPr/>
          </p:nvSpPr>
          <p:spPr bwMode="auto">
            <a:xfrm>
              <a:off x="4897199" y="5678366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42" name="Line 128"/>
            <p:cNvSpPr>
              <a:spLocks noChangeShapeType="1"/>
            </p:cNvSpPr>
            <p:nvPr/>
          </p:nvSpPr>
          <p:spPr bwMode="auto">
            <a:xfrm>
              <a:off x="4897198" y="5507178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43" name="Line 128"/>
            <p:cNvSpPr>
              <a:spLocks noChangeShapeType="1"/>
            </p:cNvSpPr>
            <p:nvPr/>
          </p:nvSpPr>
          <p:spPr bwMode="auto">
            <a:xfrm flipV="1">
              <a:off x="4910578" y="5832131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6692168" y="4564241"/>
            <a:ext cx="1665605" cy="1548311"/>
            <a:chOff x="6478710" y="4568297"/>
            <a:chExt cx="1665605" cy="1548311"/>
          </a:xfrm>
        </p:grpSpPr>
        <p:sp>
          <p:nvSpPr>
            <p:cNvPr id="45" name="AutoShape 54"/>
            <p:cNvSpPr>
              <a:spLocks noChangeArrowheads="1"/>
            </p:cNvSpPr>
            <p:nvPr/>
          </p:nvSpPr>
          <p:spPr bwMode="auto">
            <a:xfrm flipV="1">
              <a:off x="6610604" y="4951392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46" name="AutoShape 54"/>
            <p:cNvSpPr>
              <a:spLocks noChangeArrowheads="1"/>
            </p:cNvSpPr>
            <p:nvPr/>
          </p:nvSpPr>
          <p:spPr bwMode="auto">
            <a:xfrm flipV="1">
              <a:off x="7364831" y="4951394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6525386" y="4568297"/>
              <a:ext cx="1618929" cy="154831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6478710" y="4602163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Cand.3</a:t>
              </a:r>
              <a:endParaRPr kumimoji="1" lang="ja-JP" altLang="en-US" dirty="0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6652937" y="5429963"/>
              <a:ext cx="609599" cy="36264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7418130" y="5426006"/>
              <a:ext cx="609599" cy="36264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Line 128"/>
            <p:cNvSpPr>
              <a:spLocks noChangeShapeType="1"/>
            </p:cNvSpPr>
            <p:nvPr/>
          </p:nvSpPr>
          <p:spPr bwMode="auto">
            <a:xfrm>
              <a:off x="7404751" y="5154819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2" name="Line 128"/>
            <p:cNvSpPr>
              <a:spLocks noChangeShapeType="1"/>
            </p:cNvSpPr>
            <p:nvPr/>
          </p:nvSpPr>
          <p:spPr bwMode="auto">
            <a:xfrm flipV="1">
              <a:off x="7409045" y="5333088"/>
              <a:ext cx="4376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3" name="Line 128"/>
            <p:cNvSpPr>
              <a:spLocks noChangeShapeType="1"/>
            </p:cNvSpPr>
            <p:nvPr/>
          </p:nvSpPr>
          <p:spPr bwMode="auto">
            <a:xfrm>
              <a:off x="7404751" y="5678804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4" name="Line 128"/>
            <p:cNvSpPr>
              <a:spLocks noChangeShapeType="1"/>
            </p:cNvSpPr>
            <p:nvPr/>
          </p:nvSpPr>
          <p:spPr bwMode="auto">
            <a:xfrm flipV="1">
              <a:off x="7418130" y="5832569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5" name="Line 128"/>
            <p:cNvSpPr>
              <a:spLocks noChangeShapeType="1"/>
            </p:cNvSpPr>
            <p:nvPr/>
          </p:nvSpPr>
          <p:spPr bwMode="auto">
            <a:xfrm>
              <a:off x="7402364" y="5516463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6" name="Line 128"/>
            <p:cNvSpPr>
              <a:spLocks noChangeShapeType="1"/>
            </p:cNvSpPr>
            <p:nvPr/>
          </p:nvSpPr>
          <p:spPr bwMode="auto">
            <a:xfrm>
              <a:off x="6639558" y="5158272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7" name="Line 128"/>
            <p:cNvSpPr>
              <a:spLocks noChangeShapeType="1"/>
            </p:cNvSpPr>
            <p:nvPr/>
          </p:nvSpPr>
          <p:spPr bwMode="auto">
            <a:xfrm flipV="1">
              <a:off x="6643851" y="5334571"/>
              <a:ext cx="453371" cy="19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8" name="Line 128"/>
            <p:cNvSpPr>
              <a:spLocks noChangeShapeType="1"/>
            </p:cNvSpPr>
            <p:nvPr/>
          </p:nvSpPr>
          <p:spPr bwMode="auto">
            <a:xfrm>
              <a:off x="6639558" y="5682257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59" name="Line 128"/>
            <p:cNvSpPr>
              <a:spLocks noChangeShapeType="1"/>
            </p:cNvSpPr>
            <p:nvPr/>
          </p:nvSpPr>
          <p:spPr bwMode="auto">
            <a:xfrm>
              <a:off x="6639557" y="5511069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60" name="Line 128"/>
            <p:cNvSpPr>
              <a:spLocks noChangeShapeType="1"/>
            </p:cNvSpPr>
            <p:nvPr/>
          </p:nvSpPr>
          <p:spPr bwMode="auto">
            <a:xfrm flipV="1">
              <a:off x="6652937" y="5836022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sp>
        <p:nvSpPr>
          <p:cNvPr id="61" name="正方形/長方形 60"/>
          <p:cNvSpPr/>
          <p:nvPr/>
        </p:nvSpPr>
        <p:spPr bwMode="auto">
          <a:xfrm>
            <a:off x="1271388" y="2777645"/>
            <a:ext cx="6621233" cy="107157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3200" dirty="0" smtClean="0">
                <a:latin typeface="Arial" charset="0"/>
                <a:ea typeface="ＭＳ Ｐゴシック" charset="-128"/>
              </a:rPr>
              <a:t>Show better candidates.</a:t>
            </a:r>
            <a:endParaRPr kumimoji="1" lang="ja-JP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922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Form Template Method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Refactoring pattern based on Template Method pattern [1].</a:t>
            </a:r>
          </a:p>
          <a:p>
            <a:pPr lvl="1"/>
            <a:r>
              <a:rPr lang="en-US" altLang="ja-JP" dirty="0" smtClean="0"/>
              <a:t>Merge </a:t>
            </a:r>
            <a:r>
              <a:rPr lang="en-US" altLang="ja-JP" dirty="0"/>
              <a:t>similar </a:t>
            </a:r>
            <a:r>
              <a:rPr lang="en-US" altLang="ja-JP" dirty="0" smtClean="0"/>
              <a:t>code fragments including differences</a:t>
            </a:r>
            <a:r>
              <a:rPr lang="en-US" altLang="ja-JP" dirty="0"/>
              <a:t>.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1612" y="6096466"/>
            <a:ext cx="699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2">
                    <a:lumMod val="75000"/>
                  </a:schemeClr>
                </a:solidFill>
              </a:rPr>
              <a:t>[1]</a:t>
            </a:r>
            <a:r>
              <a:rPr lang="en-US" altLang="ja-JP" dirty="0" smtClean="0">
                <a:solidFill>
                  <a:schemeClr val="bg2">
                    <a:lumMod val="75000"/>
                  </a:schemeClr>
                </a:solidFill>
              </a:rPr>
              <a:t> M. Fowler. </a:t>
            </a:r>
            <a:r>
              <a:rPr lang="en-US" altLang="ja-JP" i="1" dirty="0" smtClean="0">
                <a:solidFill>
                  <a:schemeClr val="bg2">
                    <a:lumMod val="75000"/>
                  </a:schemeClr>
                </a:solidFill>
              </a:rPr>
              <a:t>Refactoring: Improving the Design of Existing Code. </a:t>
            </a:r>
          </a:p>
          <a:p>
            <a:r>
              <a:rPr lang="en-US" altLang="ja-JP" i="1" dirty="0" smtClean="0">
                <a:solidFill>
                  <a:schemeClr val="bg2">
                    <a:lumMod val="75000"/>
                  </a:schemeClr>
                </a:solidFill>
              </a:rPr>
              <a:t>           Addison Wesley, 1999</a:t>
            </a:r>
            <a:r>
              <a:rPr lang="en-US" altLang="ja-JP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kumimoji="1" lang="ja-JP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4967206" y="5059715"/>
            <a:ext cx="694267" cy="949307"/>
            <a:chOff x="4549339" y="4763157"/>
            <a:chExt cx="694267" cy="949307"/>
          </a:xfrm>
        </p:grpSpPr>
        <p:sp>
          <p:nvSpPr>
            <p:cNvPr id="9" name="AutoShape 54"/>
            <p:cNvSpPr>
              <a:spLocks noChangeArrowheads="1"/>
            </p:cNvSpPr>
            <p:nvPr/>
          </p:nvSpPr>
          <p:spPr bwMode="auto">
            <a:xfrm flipV="1">
              <a:off x="4549339" y="4763157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602638" y="5237769"/>
              <a:ext cx="609599" cy="36264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Line 128"/>
            <p:cNvSpPr>
              <a:spLocks noChangeShapeType="1"/>
            </p:cNvSpPr>
            <p:nvPr/>
          </p:nvSpPr>
          <p:spPr bwMode="auto">
            <a:xfrm>
              <a:off x="4589259" y="4966582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5" name="Line 128"/>
            <p:cNvSpPr>
              <a:spLocks noChangeShapeType="1"/>
            </p:cNvSpPr>
            <p:nvPr/>
          </p:nvSpPr>
          <p:spPr bwMode="auto">
            <a:xfrm flipV="1">
              <a:off x="4593553" y="5144851"/>
              <a:ext cx="4376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6" name="Line 128"/>
            <p:cNvSpPr>
              <a:spLocks noChangeShapeType="1"/>
            </p:cNvSpPr>
            <p:nvPr/>
          </p:nvSpPr>
          <p:spPr bwMode="auto">
            <a:xfrm>
              <a:off x="4589259" y="5520257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7" name="Line 128"/>
            <p:cNvSpPr>
              <a:spLocks noChangeShapeType="1"/>
            </p:cNvSpPr>
            <p:nvPr/>
          </p:nvSpPr>
          <p:spPr bwMode="auto">
            <a:xfrm flipV="1">
              <a:off x="4602638" y="5644332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18" name="Line 128"/>
            <p:cNvSpPr>
              <a:spLocks noChangeShapeType="1"/>
            </p:cNvSpPr>
            <p:nvPr/>
          </p:nvSpPr>
          <p:spPr bwMode="auto">
            <a:xfrm>
              <a:off x="4586872" y="5328226"/>
              <a:ext cx="444286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4242569" y="3340001"/>
            <a:ext cx="694267" cy="949307"/>
            <a:chOff x="3795112" y="4763155"/>
            <a:chExt cx="694267" cy="949307"/>
          </a:xfrm>
          <a:solidFill>
            <a:srgbClr val="EDEA58"/>
          </a:solidFill>
        </p:grpSpPr>
        <p:sp>
          <p:nvSpPr>
            <p:cNvPr id="8" name="AutoShape 54"/>
            <p:cNvSpPr>
              <a:spLocks noChangeArrowheads="1"/>
            </p:cNvSpPr>
            <p:nvPr/>
          </p:nvSpPr>
          <p:spPr bwMode="auto">
            <a:xfrm flipV="1">
              <a:off x="3795112" y="4763155"/>
              <a:ext cx="694267" cy="949307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19" name="Line 128"/>
            <p:cNvSpPr>
              <a:spLocks noChangeShapeType="1"/>
            </p:cNvSpPr>
            <p:nvPr/>
          </p:nvSpPr>
          <p:spPr bwMode="auto">
            <a:xfrm>
              <a:off x="3843116" y="4970035"/>
              <a:ext cx="574675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0" name="Line 128"/>
            <p:cNvSpPr>
              <a:spLocks noChangeShapeType="1"/>
            </p:cNvSpPr>
            <p:nvPr/>
          </p:nvSpPr>
          <p:spPr bwMode="auto">
            <a:xfrm flipV="1">
              <a:off x="3847409" y="5146334"/>
              <a:ext cx="453371" cy="1971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1" name="Line 128"/>
            <p:cNvSpPr>
              <a:spLocks noChangeShapeType="1"/>
            </p:cNvSpPr>
            <p:nvPr/>
          </p:nvSpPr>
          <p:spPr bwMode="auto">
            <a:xfrm>
              <a:off x="3843116" y="5494020"/>
              <a:ext cx="574675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2" name="Line 128"/>
            <p:cNvSpPr>
              <a:spLocks noChangeShapeType="1"/>
            </p:cNvSpPr>
            <p:nvPr/>
          </p:nvSpPr>
          <p:spPr bwMode="auto">
            <a:xfrm>
              <a:off x="3843115" y="5322832"/>
              <a:ext cx="574675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23" name="Line 128"/>
            <p:cNvSpPr>
              <a:spLocks noChangeShapeType="1"/>
            </p:cNvSpPr>
            <p:nvPr/>
          </p:nvSpPr>
          <p:spPr bwMode="auto">
            <a:xfrm flipV="1">
              <a:off x="3837445" y="5647785"/>
              <a:ext cx="444286" cy="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3440405" y="5059715"/>
            <a:ext cx="694267" cy="949307"/>
            <a:chOff x="3795112" y="4763155"/>
            <a:chExt cx="694267" cy="949307"/>
          </a:xfrm>
        </p:grpSpPr>
        <p:sp>
          <p:nvSpPr>
            <p:cNvPr id="27" name="AutoShape 54"/>
            <p:cNvSpPr>
              <a:spLocks noChangeArrowheads="1"/>
            </p:cNvSpPr>
            <p:nvPr/>
          </p:nvSpPr>
          <p:spPr bwMode="auto">
            <a:xfrm flipV="1">
              <a:off x="3795112" y="4763155"/>
              <a:ext cx="694267" cy="949307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b"/>
            <a:lstStyle/>
            <a:p>
              <a:endParaRPr lang="en-US" altLang="ja-JP" sz="2400" dirty="0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837445" y="5241726"/>
              <a:ext cx="609599" cy="36264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Line 128"/>
            <p:cNvSpPr>
              <a:spLocks noChangeShapeType="1"/>
            </p:cNvSpPr>
            <p:nvPr/>
          </p:nvSpPr>
          <p:spPr bwMode="auto">
            <a:xfrm>
              <a:off x="3824066" y="4970035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0" name="Line 128"/>
            <p:cNvSpPr>
              <a:spLocks noChangeShapeType="1"/>
            </p:cNvSpPr>
            <p:nvPr/>
          </p:nvSpPr>
          <p:spPr bwMode="auto">
            <a:xfrm flipV="1">
              <a:off x="3828359" y="5146334"/>
              <a:ext cx="453371" cy="19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1" name="Line 128"/>
            <p:cNvSpPr>
              <a:spLocks noChangeShapeType="1"/>
            </p:cNvSpPr>
            <p:nvPr/>
          </p:nvSpPr>
          <p:spPr bwMode="auto">
            <a:xfrm>
              <a:off x="3824066" y="5494020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2" name="Line 128"/>
            <p:cNvSpPr>
              <a:spLocks noChangeShapeType="1"/>
            </p:cNvSpPr>
            <p:nvPr/>
          </p:nvSpPr>
          <p:spPr bwMode="auto">
            <a:xfrm>
              <a:off x="3824065" y="5322832"/>
              <a:ext cx="574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  <p:sp>
          <p:nvSpPr>
            <p:cNvPr id="33" name="Line 128"/>
            <p:cNvSpPr>
              <a:spLocks noChangeShapeType="1"/>
            </p:cNvSpPr>
            <p:nvPr/>
          </p:nvSpPr>
          <p:spPr bwMode="auto">
            <a:xfrm flipV="1">
              <a:off x="3837445" y="5647785"/>
              <a:ext cx="4442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endParaRPr lang="ja-JP" altLang="en-US"/>
            </a:p>
          </p:txBody>
        </p:sp>
      </p:grpSp>
      <p:sp>
        <p:nvSpPr>
          <p:cNvPr id="34" name="Line 128"/>
          <p:cNvSpPr>
            <a:spLocks noChangeShapeType="1"/>
          </p:cNvSpPr>
          <p:nvPr/>
        </p:nvSpPr>
        <p:spPr bwMode="auto">
          <a:xfrm>
            <a:off x="5007126" y="5726278"/>
            <a:ext cx="574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b"/>
          <a:lstStyle/>
          <a:p>
            <a:endParaRPr lang="ja-JP" altLang="en-US"/>
          </a:p>
        </p:txBody>
      </p:sp>
      <p:cxnSp>
        <p:nvCxnSpPr>
          <p:cNvPr id="44" name="カギ線コネクタ 43"/>
          <p:cNvCxnSpPr>
            <a:stCxn id="28" idx="0"/>
          </p:cNvCxnSpPr>
          <p:nvPr/>
        </p:nvCxnSpPr>
        <p:spPr>
          <a:xfrm rot="5400000" flipH="1" flipV="1">
            <a:off x="3525897" y="4486273"/>
            <a:ext cx="1313655" cy="790373"/>
          </a:xfrm>
          <a:prstGeom prst="bentConnector3">
            <a:avLst>
              <a:gd name="adj1" fmla="val 65584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カギ線コネクタ 49"/>
          <p:cNvCxnSpPr>
            <a:stCxn id="13" idx="0"/>
          </p:cNvCxnSpPr>
          <p:nvPr/>
        </p:nvCxnSpPr>
        <p:spPr>
          <a:xfrm rot="16200000" flipV="1">
            <a:off x="4302656" y="4511677"/>
            <a:ext cx="1309696" cy="735603"/>
          </a:xfrm>
          <a:prstGeom prst="bentConnector3">
            <a:avLst>
              <a:gd name="adj1" fmla="val 65631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4145741" y="46903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2060"/>
                </a:solidFill>
              </a:rPr>
              <a:t>Merge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8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Template Method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7B97-C38E-6B49-9829-0ADB86AF5D52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5" name="AutoShape 54"/>
          <p:cNvSpPr>
            <a:spLocks noChangeArrowheads="1"/>
          </p:cNvSpPr>
          <p:nvPr/>
        </p:nvSpPr>
        <p:spPr bwMode="auto">
          <a:xfrm flipV="1">
            <a:off x="457200" y="2784955"/>
            <a:ext cx="2449460" cy="2706947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t"/>
          <a:lstStyle/>
          <a:p>
            <a:r>
              <a:rPr lang="en-US" altLang="ja-JP" sz="2400" dirty="0"/>
              <a:t>v</a:t>
            </a:r>
            <a:r>
              <a:rPr lang="en-US" altLang="ja-JP" sz="2400" dirty="0" smtClean="0"/>
              <a:t>oid select() </a:t>
            </a:r>
            <a:r>
              <a:rPr lang="ja-JP" altLang="en-US" sz="2400" dirty="0" smtClean="0"/>
              <a:t>｛</a:t>
            </a:r>
            <a:endParaRPr lang="ja-JP" altLang="en-US" sz="2400" dirty="0"/>
          </a:p>
          <a:p>
            <a:r>
              <a:rPr lang="ja-JP" altLang="en-US" sz="2400" dirty="0"/>
              <a:t>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 input();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sort();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output();</a:t>
            </a:r>
            <a:endParaRPr lang="en-US" altLang="ja-JP" sz="2400" dirty="0"/>
          </a:p>
          <a:p>
            <a:r>
              <a:rPr lang="en-US" altLang="ja-JP" sz="2400" dirty="0" smtClean="0"/>
              <a:t>}</a:t>
            </a:r>
            <a:endParaRPr lang="en-US" altLang="ja-JP" sz="24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056971" y="4183846"/>
            <a:ext cx="2368074" cy="0"/>
          </a:xfrm>
          <a:prstGeom prst="straightConnector1">
            <a:avLst/>
          </a:prstGeom>
          <a:ln w="889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328205" y="2167459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Override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V="1">
            <a:off x="3056971" y="2629124"/>
            <a:ext cx="2368074" cy="437356"/>
          </a:xfrm>
          <a:prstGeom prst="straightConnector1">
            <a:avLst/>
          </a:prstGeom>
          <a:ln w="889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390592" y="3483236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Override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5572874" y="3344737"/>
            <a:ext cx="2361530" cy="1461890"/>
            <a:chOff x="6314158" y="4615048"/>
            <a:chExt cx="2361530" cy="1461890"/>
          </a:xfrm>
        </p:grpSpPr>
        <p:sp>
          <p:nvSpPr>
            <p:cNvPr id="23" name="AutoShape 54"/>
            <p:cNvSpPr>
              <a:spLocks noChangeArrowheads="1"/>
            </p:cNvSpPr>
            <p:nvPr/>
          </p:nvSpPr>
          <p:spPr bwMode="auto">
            <a:xfrm flipV="1">
              <a:off x="6314158" y="4961472"/>
              <a:ext cx="2361530" cy="1115466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t"/>
            <a:lstStyle/>
            <a:p>
              <a:r>
                <a:rPr lang="en-US" altLang="ja-JP" sz="2400" dirty="0" smtClean="0"/>
                <a:t>// quick sort</a:t>
              </a:r>
            </a:p>
            <a:p>
              <a:r>
                <a:rPr lang="en-US" altLang="ja-JP" sz="2400" dirty="0" smtClean="0"/>
                <a:t>void sort();</a:t>
              </a:r>
              <a:endParaRPr lang="en-US" altLang="ja-JP" sz="20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451064" y="4615048"/>
              <a:ext cx="1484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Subclass B</a:t>
              </a:r>
              <a:endParaRPr kumimoji="1" lang="ja-JP" altLang="en-US" b="1" dirty="0"/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5616600" y="1699566"/>
            <a:ext cx="2317804" cy="1398547"/>
            <a:chOff x="5617384" y="1960781"/>
            <a:chExt cx="2317804" cy="1398547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5754290" y="1960781"/>
              <a:ext cx="14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Subclass A</a:t>
              </a:r>
              <a:endParaRPr kumimoji="1" lang="ja-JP" altLang="en-US" b="1" dirty="0"/>
            </a:p>
          </p:txBody>
        </p:sp>
        <p:sp>
          <p:nvSpPr>
            <p:cNvPr id="24" name="AutoShape 54"/>
            <p:cNvSpPr>
              <a:spLocks noChangeArrowheads="1"/>
            </p:cNvSpPr>
            <p:nvPr/>
          </p:nvSpPr>
          <p:spPr bwMode="auto">
            <a:xfrm flipV="1">
              <a:off x="5617384" y="2330112"/>
              <a:ext cx="2317804" cy="1029216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t"/>
            <a:lstStyle/>
            <a:p>
              <a:r>
                <a:rPr lang="en-US" altLang="ja-JP" sz="2400" dirty="0" smtClean="0"/>
                <a:t>// merge sort</a:t>
              </a:r>
            </a:p>
            <a:p>
              <a:r>
                <a:rPr lang="en-US" altLang="ja-JP" sz="2400" dirty="0" smtClean="0"/>
                <a:t>void sort();</a:t>
              </a:r>
            </a:p>
          </p:txBody>
        </p:sp>
      </p:grpSp>
      <p:grpSp>
        <p:nvGrpSpPr>
          <p:cNvPr id="6" name="図形グループ 5"/>
          <p:cNvGrpSpPr/>
          <p:nvPr/>
        </p:nvGrpSpPr>
        <p:grpSpPr>
          <a:xfrm>
            <a:off x="5572874" y="5024335"/>
            <a:ext cx="2361530" cy="1285880"/>
            <a:chOff x="3306764" y="5480115"/>
            <a:chExt cx="2361530" cy="1285880"/>
          </a:xfrm>
        </p:grpSpPr>
        <p:sp>
          <p:nvSpPr>
            <p:cNvPr id="37" name="AutoShape 54"/>
            <p:cNvSpPr>
              <a:spLocks noChangeArrowheads="1"/>
            </p:cNvSpPr>
            <p:nvPr/>
          </p:nvSpPr>
          <p:spPr bwMode="auto">
            <a:xfrm flipV="1">
              <a:off x="3306764" y="5826539"/>
              <a:ext cx="2361530" cy="939456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t"/>
            <a:lstStyle/>
            <a:p>
              <a:r>
                <a:rPr lang="en-US" altLang="ja-JP" sz="2400" dirty="0" smtClean="0"/>
                <a:t>// bubble</a:t>
              </a:r>
              <a:r>
                <a:rPr lang="en-US" altLang="ja-JP" sz="2400" dirty="0"/>
                <a:t> </a:t>
              </a:r>
              <a:r>
                <a:rPr lang="en-US" altLang="ja-JP" sz="2400" dirty="0" smtClean="0"/>
                <a:t>sort</a:t>
              </a:r>
            </a:p>
            <a:p>
              <a:r>
                <a:rPr lang="en-US" altLang="ja-JP" sz="2400" dirty="0" smtClean="0"/>
                <a:t>void sort();</a:t>
              </a:r>
              <a:endParaRPr lang="en-US" altLang="ja-JP" sz="20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443670" y="5480115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Subclass C</a:t>
              </a:r>
              <a:endParaRPr kumimoji="1" lang="ja-JP" altLang="en-US" b="1" dirty="0"/>
            </a:p>
          </p:txBody>
        </p:sp>
      </p:grpSp>
      <p:cxnSp>
        <p:nvCxnSpPr>
          <p:cNvPr id="39" name="直線矢印コネクタ 38"/>
          <p:cNvCxnSpPr/>
          <p:nvPr/>
        </p:nvCxnSpPr>
        <p:spPr>
          <a:xfrm>
            <a:off x="3056971" y="5426218"/>
            <a:ext cx="2368074" cy="535857"/>
          </a:xfrm>
          <a:prstGeom prst="straightConnector1">
            <a:avLst/>
          </a:prstGeom>
          <a:ln w="8890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3390592" y="4862086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Override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3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templa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25859</TotalTime>
  <Words>2331</Words>
  <Application>Microsoft Macintosh PowerPoint</Application>
  <PresentationFormat>画面に合わせる (4:3)</PresentationFormat>
  <Paragraphs>651</Paragraphs>
  <Slides>45</Slides>
  <Notes>45</Notes>
  <HiddenSlides>8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46" baseType="lpstr">
      <vt:lpstr>template</vt:lpstr>
      <vt:lpstr>A Tool Support to Merge Similar Methods with a Cohesion Metric COB</vt:lpstr>
      <vt:lpstr>Refactoring with Eclipse</vt:lpstr>
      <vt:lpstr>Refactoring for Similar Code Fragments</vt:lpstr>
      <vt:lpstr>An Example of Similar Code Fragments</vt:lpstr>
      <vt:lpstr>Refactoring Candidate 1</vt:lpstr>
      <vt:lpstr>Refactoring Candidate 2</vt:lpstr>
      <vt:lpstr>Motivation</vt:lpstr>
      <vt:lpstr>Form Template Method</vt:lpstr>
      <vt:lpstr>Template Method</vt:lpstr>
      <vt:lpstr>An Example of Form Template Method</vt:lpstr>
      <vt:lpstr>An Example of Form Template Method Step1: Detection of Primitive Processes</vt:lpstr>
      <vt:lpstr>An Example of Form Template Method Step2: Extracting Primitive Processes</vt:lpstr>
      <vt:lpstr>An Example of Form Template Method Step3: Pulling-Up Similar Methods</vt:lpstr>
      <vt:lpstr>A Problem of Form Template Method</vt:lpstr>
      <vt:lpstr>Research Goal</vt:lpstr>
      <vt:lpstr>Proposed Approach</vt:lpstr>
      <vt:lpstr>Step1: Detecting Differences  between Similar Methods</vt:lpstr>
      <vt:lpstr>Step1: Generating Candidates of Form Template Method</vt:lpstr>
      <vt:lpstr>Conditions of Appropriate Divisions</vt:lpstr>
      <vt:lpstr>An Example of  Unsatisfying Any Conditions</vt:lpstr>
      <vt:lpstr>An Example of  Satisfying All Conditions</vt:lpstr>
      <vt:lpstr>COB: Cohesion Of Blocks</vt:lpstr>
      <vt:lpstr>An Example of Low COB</vt:lpstr>
      <vt:lpstr>An Example of High COB</vt:lpstr>
      <vt:lpstr>Step2: Ranking Candidates  of Form Template Method</vt:lpstr>
      <vt:lpstr>Demonstration</vt:lpstr>
      <vt:lpstr>Demonstration - Select Target Class -</vt:lpstr>
      <vt:lpstr>Demonstration - Select Target Method -</vt:lpstr>
      <vt:lpstr>Demonstration - First Candidate-</vt:lpstr>
      <vt:lpstr>Demonstration - All Candidates-</vt:lpstr>
      <vt:lpstr>Related Work (1/3)</vt:lpstr>
      <vt:lpstr>Related Work (2/3)</vt:lpstr>
      <vt:lpstr>Related Work (3/3)</vt:lpstr>
      <vt:lpstr>Conclusion and Future Work</vt:lpstr>
      <vt:lpstr>Thank You for Listening</vt:lpstr>
      <vt:lpstr>PowerPoint プレゼンテーション</vt:lpstr>
      <vt:lpstr>PowerPoint プレゼンテーション</vt:lpstr>
      <vt:lpstr>Refactoring Candidate 3</vt:lpstr>
      <vt:lpstr>Demonstration - Eliminated Candidate -</vt:lpstr>
      <vt:lpstr>Merging Similar Method  Including Differences</vt:lpstr>
      <vt:lpstr>Template Method Pattern</vt:lpstr>
      <vt:lpstr>An Example of  Template Method Pattern</vt:lpstr>
      <vt:lpstr>Proposed Approach</vt:lpstr>
      <vt:lpstr>Demonstration - Other Example -</vt:lpstr>
      <vt:lpstr>Related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井岡 正和</dc:creator>
  <cp:lastModifiedBy>Ioka</cp:lastModifiedBy>
  <cp:revision>3857</cp:revision>
  <cp:lastPrinted>2011-10-29T04:59:52Z</cp:lastPrinted>
  <dcterms:created xsi:type="dcterms:W3CDTF">2011-02-14T17:23:49Z</dcterms:created>
  <dcterms:modified xsi:type="dcterms:W3CDTF">2011-11-09T03:27:58Z</dcterms:modified>
</cp:coreProperties>
</file>