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87" r:id="rId2"/>
    <p:sldId id="388" r:id="rId3"/>
    <p:sldId id="389" r:id="rId4"/>
    <p:sldId id="390" r:id="rId5"/>
    <p:sldId id="391" r:id="rId6"/>
    <p:sldId id="393" r:id="rId7"/>
    <p:sldId id="392" r:id="rId8"/>
    <p:sldId id="394" r:id="rId9"/>
    <p:sldId id="395" r:id="rId10"/>
    <p:sldId id="396" r:id="rId11"/>
    <p:sldId id="397" r:id="rId12"/>
    <p:sldId id="398" r:id="rId13"/>
    <p:sldId id="399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07" r:id="rId22"/>
    <p:sldId id="408" r:id="rId23"/>
    <p:sldId id="409" r:id="rId24"/>
    <p:sldId id="410" r:id="rId25"/>
    <p:sldId id="411" r:id="rId26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81678" autoAdjust="0"/>
  </p:normalViewPr>
  <p:slideViewPr>
    <p:cSldViewPr>
      <p:cViewPr>
        <p:scale>
          <a:sx n="100" d="100"/>
          <a:sy n="100" d="100"/>
        </p:scale>
        <p:origin x="-96" y="-12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10" y="-78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295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9CAF0E3C-6F4C-4343-8860-775FE2360987}" type="datetimeFigureOut">
              <a:rPr kumimoji="1" lang="ja-JP" altLang="en-US" smtClean="0"/>
              <a:t>2011/11/10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295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1112B212-8D63-42EB-81B2-ABD2CBFC02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30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6F6D1726-65AA-4C2B-96F4-FD957B1F4388}" type="datetimeFigureOut">
              <a:rPr kumimoji="1" lang="ja-JP" altLang="en-US" smtClean="0"/>
              <a:t>2011/11/10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650" tIns="47325" rIns="94650" bIns="4732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93E22D05-198D-48ED-A8B4-0FF4AAC7D7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10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2D05-198D-48ED-A8B4-0FF4AAC7D78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2D05-198D-48ED-A8B4-0FF4AAC7D78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617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2D05-198D-48ED-A8B4-0FF4AAC7D78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621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それではＡＳＴ構築部でどのように言語非依存な抽象ＡＳＴを構築しているかを説明します．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89E34-3ECD-4C89-95A8-EB825CF43805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「ＡＳＴ構築の際に言語間の差異をどのように吸収しているか説明します」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89E34-3ECD-4C89-95A8-EB825CF43805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さらっと行う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89E34-3ECD-4C89-95A8-EB825CF43805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さらっという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89E34-3ECD-4C89-95A8-EB825CF43805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728192"/>
          </a:xfrm>
        </p:spPr>
        <p:txBody>
          <a:bodyPr anchor="ctr"/>
          <a:lstStyle>
            <a:lvl1pPr algn="ctr">
              <a:defRPr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776864" cy="1512168"/>
          </a:xfrm>
        </p:spPr>
        <p:txBody>
          <a:bodyPr anchor="ctr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メイリオ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 userDrawn="1"/>
        </p:nvSpPr>
        <p:spPr>
          <a:xfrm>
            <a:off x="8892484" y="0"/>
            <a:ext cx="251516" cy="6583066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80728"/>
            <a:ext cx="8229600" cy="5145435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24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20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18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16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16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 userDrawn="1"/>
        </p:nvSpPr>
        <p:spPr>
          <a:xfrm rot="5400000">
            <a:off x="8489221" y="403257"/>
            <a:ext cx="10527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00" b="1" dirty="0" smtClean="0">
                <a:solidFill>
                  <a:schemeClr val="bg1"/>
                </a:solidFill>
              </a:rPr>
              <a:t>KUSUMOTO</a:t>
            </a:r>
            <a:r>
              <a:rPr kumimoji="1" lang="ja-JP" altLang="en-US" sz="5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500" b="1" baseline="0" dirty="0" smtClean="0">
                <a:solidFill>
                  <a:schemeClr val="bg1"/>
                </a:solidFill>
              </a:rPr>
              <a:t>LABORATORY</a:t>
            </a:r>
            <a:endParaRPr kumimoji="1" lang="ja-JP" altLang="en-US" sz="500" b="1" dirty="0">
              <a:solidFill>
                <a:schemeClr val="bg1"/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287524" y="44624"/>
            <a:ext cx="8568952" cy="792088"/>
          </a:xfrm>
        </p:spPr>
        <p:txBody>
          <a:bodyPr anchor="ctr">
            <a:noAutofit/>
          </a:bodyPr>
          <a:lstStyle>
            <a:lvl1pPr algn="ctr">
              <a:defRPr sz="40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 userDrawn="1"/>
        </p:nvSpPr>
        <p:spPr>
          <a:xfrm>
            <a:off x="8892480" y="1"/>
            <a:ext cx="251520" cy="908724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9" name="直線コネクタ 18"/>
          <p:cNvCxnSpPr/>
          <p:nvPr userDrawn="1"/>
        </p:nvCxnSpPr>
        <p:spPr>
          <a:xfrm>
            <a:off x="-108520" y="908720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970126" y="188640"/>
            <a:ext cx="720080" cy="5937523"/>
          </a:xfrm>
        </p:spPr>
        <p:txBody>
          <a:bodyPr vert="eaVert" anchor="ctr">
            <a:noAutofit/>
          </a:bodyPr>
          <a:lstStyle>
            <a:lvl1pPr>
              <a:defRPr sz="2800">
                <a:latin typeface="HG正楷書体-PRO" pitchFamily="66" charset="-128"/>
                <a:ea typeface="HG正楷書体-PRO" pitchFamily="66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496" y="188640"/>
            <a:ext cx="7920880" cy="5937523"/>
          </a:xfrm>
        </p:spPr>
        <p:txBody>
          <a:bodyPr vert="eaVert">
            <a:normAutofit/>
          </a:bodyPr>
          <a:lstStyle>
            <a:lvl1pPr>
              <a:lnSpc>
                <a:spcPct val="150000"/>
              </a:lnSpc>
              <a:defRPr sz="2400">
                <a:latin typeface="HG正楷書体-PRO" pitchFamily="66" charset="-128"/>
                <a:ea typeface="HG正楷書体-PRO" pitchFamily="66" charset="-128"/>
              </a:defRPr>
            </a:lvl1pPr>
            <a:lvl2pPr>
              <a:lnSpc>
                <a:spcPct val="150000"/>
              </a:lnSpc>
              <a:defRPr sz="2000">
                <a:latin typeface="HG正楷書体-PRO" pitchFamily="66" charset="-128"/>
                <a:ea typeface="HG正楷書体-PRO" pitchFamily="66" charset="-128"/>
              </a:defRPr>
            </a:lvl2pPr>
            <a:lvl3pPr>
              <a:lnSpc>
                <a:spcPct val="150000"/>
              </a:lnSpc>
              <a:defRPr sz="1800">
                <a:latin typeface="HG正楷書体-PRO" pitchFamily="66" charset="-128"/>
                <a:ea typeface="HG正楷書体-PRO" pitchFamily="66" charset="-128"/>
              </a:defRPr>
            </a:lvl3pPr>
            <a:lvl4pPr>
              <a:lnSpc>
                <a:spcPct val="150000"/>
              </a:lnSpc>
              <a:defRPr sz="1600">
                <a:latin typeface="HG正楷書体-PRO" pitchFamily="66" charset="-128"/>
                <a:ea typeface="HG正楷書体-PRO" pitchFamily="66" charset="-128"/>
              </a:defRPr>
            </a:lvl4pPr>
            <a:lvl5pPr>
              <a:lnSpc>
                <a:spcPct val="150000"/>
              </a:lnSpc>
              <a:defRPr sz="1600">
                <a:latin typeface="HG正楷書体-PRO" pitchFamily="66" charset="-128"/>
                <a:ea typeface="HG正楷書体-PRO" pitchFamily="66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892484" y="0"/>
            <a:ext cx="251516" cy="6597352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7524" y="44624"/>
            <a:ext cx="8568952" cy="792088"/>
          </a:xfrm>
        </p:spPr>
        <p:txBody>
          <a:bodyPr anchor="ctr">
            <a:noAutofit/>
          </a:bodyPr>
          <a:lstStyle>
            <a:lvl1pPr algn="ctr">
              <a:defRPr sz="4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8892480" y="1"/>
            <a:ext cx="251520" cy="908724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-108520" y="908720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6449" y="2864917"/>
            <a:ext cx="7451105" cy="1368152"/>
          </a:xfrm>
        </p:spPr>
        <p:txBody>
          <a:bodyPr anchor="b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46448" y="4365104"/>
            <a:ext cx="7451105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8892484" y="0"/>
            <a:ext cx="251520" cy="4233069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7" name="直線コネクタ 16"/>
          <p:cNvCxnSpPr/>
          <p:nvPr userDrawn="1"/>
        </p:nvCxnSpPr>
        <p:spPr>
          <a:xfrm>
            <a:off x="-108520" y="4251452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47432" y="980728"/>
            <a:ext cx="4048368" cy="5145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145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8" name="タイトル 1"/>
          <p:cNvSpPr>
            <a:spLocks noGrp="1"/>
          </p:cNvSpPr>
          <p:nvPr>
            <p:ph type="title"/>
          </p:nvPr>
        </p:nvSpPr>
        <p:spPr>
          <a:xfrm>
            <a:off x="287524" y="44624"/>
            <a:ext cx="8568952" cy="792088"/>
          </a:xfrm>
        </p:spPr>
        <p:txBody>
          <a:bodyPr anchor="ctr">
            <a:noAutofit/>
          </a:bodyPr>
          <a:lstStyle>
            <a:lvl1pPr algn="ctr">
              <a:defRPr sz="4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 userDrawn="1"/>
        </p:nvSpPr>
        <p:spPr>
          <a:xfrm>
            <a:off x="8892480" y="1"/>
            <a:ext cx="251520" cy="908724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6" name="直線コネクタ 15"/>
          <p:cNvCxnSpPr/>
          <p:nvPr userDrawn="1"/>
        </p:nvCxnSpPr>
        <p:spPr>
          <a:xfrm>
            <a:off x="-108520" y="908720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040188" cy="792088"/>
          </a:xfrm>
        </p:spPr>
        <p:txBody>
          <a:bodyPr anchor="ctr"/>
          <a:lstStyle>
            <a:lvl1pPr marL="0" indent="0">
              <a:buNone/>
              <a:defRPr sz="2400" b="1">
                <a:latin typeface="+mj-ea"/>
                <a:ea typeface="+mj-ea"/>
                <a:cs typeface="メイリオ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4008" y="980728"/>
            <a:ext cx="4041775" cy="792088"/>
          </a:xfrm>
        </p:spPr>
        <p:txBody>
          <a:bodyPr anchor="ctr"/>
          <a:lstStyle>
            <a:lvl1pPr marL="0" indent="0">
              <a:buNone/>
              <a:defRPr sz="2400" b="1">
                <a:latin typeface="+mj-ea"/>
                <a:ea typeface="+mj-ea"/>
                <a:cs typeface="メイリオ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9" name="タイトル 1"/>
          <p:cNvSpPr>
            <a:spLocks noGrp="1"/>
          </p:cNvSpPr>
          <p:nvPr>
            <p:ph type="title"/>
          </p:nvPr>
        </p:nvSpPr>
        <p:spPr>
          <a:xfrm>
            <a:off x="287524" y="44624"/>
            <a:ext cx="8568952" cy="792088"/>
          </a:xfrm>
        </p:spPr>
        <p:txBody>
          <a:bodyPr anchor="ctr">
            <a:noAutofit/>
          </a:bodyPr>
          <a:lstStyle>
            <a:lvl1pPr algn="ctr">
              <a:defRPr sz="4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8892480" y="1"/>
            <a:ext cx="251520" cy="908724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-108520" y="908720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287524" y="44624"/>
            <a:ext cx="8568952" cy="792088"/>
          </a:xfrm>
        </p:spPr>
        <p:txBody>
          <a:bodyPr anchor="ctr">
            <a:noAutofit/>
          </a:bodyPr>
          <a:lstStyle>
            <a:lvl1pPr algn="ctr">
              <a:defRPr sz="4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 userDrawn="1"/>
        </p:nvSpPr>
        <p:spPr>
          <a:xfrm>
            <a:off x="8892480" y="1"/>
            <a:ext cx="251520" cy="908724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1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-108520" y="908720"/>
            <a:ext cx="9361040" cy="5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9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5395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8892480" y="0"/>
            <a:ext cx="251520" cy="5373215"/>
          </a:xfrm>
          <a:prstGeom prst="rect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1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-108520" y="5361178"/>
            <a:ext cx="9361040" cy="7"/>
          </a:xfrm>
          <a:prstGeom prst="line">
            <a:avLst/>
          </a:prstGeom>
          <a:ln>
            <a:solidFill>
              <a:srgbClr val="00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角三角形 6"/>
          <p:cNvSpPr/>
          <p:nvPr/>
        </p:nvSpPr>
        <p:spPr>
          <a:xfrm>
            <a:off x="-26008" y="6072994"/>
            <a:ext cx="9184445" cy="810066"/>
          </a:xfrm>
          <a:custGeom>
            <a:avLst/>
            <a:gdLst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6712"/>
              <a:gd name="connsiteX1" fmla="*/ 0 w 9144000"/>
              <a:gd name="connsiteY1" fmla="*/ 0 h 836712"/>
              <a:gd name="connsiteX2" fmla="*/ 9144000 w 9144000"/>
              <a:gd name="connsiteY2" fmla="*/ 836712 h 836712"/>
              <a:gd name="connsiteX3" fmla="*/ 0 w 9144000"/>
              <a:gd name="connsiteY3" fmla="*/ 836712 h 836712"/>
              <a:gd name="connsiteX0" fmla="*/ 0 w 9144000"/>
              <a:gd name="connsiteY0" fmla="*/ 836712 h 838000"/>
              <a:gd name="connsiteX1" fmla="*/ 0 w 9144000"/>
              <a:gd name="connsiteY1" fmla="*/ 0 h 838000"/>
              <a:gd name="connsiteX2" fmla="*/ 9144000 w 9144000"/>
              <a:gd name="connsiteY2" fmla="*/ 836712 h 838000"/>
              <a:gd name="connsiteX3" fmla="*/ 0 w 9144000"/>
              <a:gd name="connsiteY3" fmla="*/ 836712 h 838000"/>
              <a:gd name="connsiteX0" fmla="*/ 0 w 9144000"/>
              <a:gd name="connsiteY0" fmla="*/ 427638 h 525367"/>
              <a:gd name="connsiteX1" fmla="*/ 0 w 9144000"/>
              <a:gd name="connsiteY1" fmla="*/ 0 h 525367"/>
              <a:gd name="connsiteX2" fmla="*/ 9144000 w 9144000"/>
              <a:gd name="connsiteY2" fmla="*/ 427638 h 525367"/>
              <a:gd name="connsiteX3" fmla="*/ 0 w 9144000"/>
              <a:gd name="connsiteY3" fmla="*/ 427638 h 525367"/>
              <a:gd name="connsiteX0" fmla="*/ 0 w 9144000"/>
              <a:gd name="connsiteY0" fmla="*/ 427638 h 429170"/>
              <a:gd name="connsiteX1" fmla="*/ 0 w 9144000"/>
              <a:gd name="connsiteY1" fmla="*/ 0 h 429170"/>
              <a:gd name="connsiteX2" fmla="*/ 9144000 w 9144000"/>
              <a:gd name="connsiteY2" fmla="*/ 427638 h 429170"/>
              <a:gd name="connsiteX3" fmla="*/ 0 w 9144000"/>
              <a:gd name="connsiteY3" fmla="*/ 427638 h 429170"/>
              <a:gd name="connsiteX0" fmla="*/ 24157 w 9168157"/>
              <a:gd name="connsiteY0" fmla="*/ 427638 h 694675"/>
              <a:gd name="connsiteX1" fmla="*/ 24157 w 9168157"/>
              <a:gd name="connsiteY1" fmla="*/ 0 h 694675"/>
              <a:gd name="connsiteX2" fmla="*/ 9168157 w 9168157"/>
              <a:gd name="connsiteY2" fmla="*/ 427638 h 694675"/>
              <a:gd name="connsiteX3" fmla="*/ 0 w 9168157"/>
              <a:gd name="connsiteY3" fmla="*/ 694675 h 694675"/>
              <a:gd name="connsiteX4" fmla="*/ 24157 w 9168157"/>
              <a:gd name="connsiteY4" fmla="*/ 427638 h 694675"/>
              <a:gd name="connsiteX0" fmla="*/ 24157 w 10038191"/>
              <a:gd name="connsiteY0" fmla="*/ 427638 h 701402"/>
              <a:gd name="connsiteX1" fmla="*/ 24157 w 10038191"/>
              <a:gd name="connsiteY1" fmla="*/ 0 h 701402"/>
              <a:gd name="connsiteX2" fmla="*/ 9168157 w 10038191"/>
              <a:gd name="connsiteY2" fmla="*/ 427638 h 701402"/>
              <a:gd name="connsiteX3" fmla="*/ 9216476 w 10038191"/>
              <a:gd name="connsiteY3" fmla="*/ 600636 h 701402"/>
              <a:gd name="connsiteX4" fmla="*/ 0 w 10038191"/>
              <a:gd name="connsiteY4" fmla="*/ 694675 h 701402"/>
              <a:gd name="connsiteX5" fmla="*/ 24157 w 10038191"/>
              <a:gd name="connsiteY5" fmla="*/ 427638 h 701402"/>
              <a:gd name="connsiteX0" fmla="*/ 24157 w 9464247"/>
              <a:gd name="connsiteY0" fmla="*/ 427638 h 701402"/>
              <a:gd name="connsiteX1" fmla="*/ 24157 w 9464247"/>
              <a:gd name="connsiteY1" fmla="*/ 0 h 701402"/>
              <a:gd name="connsiteX2" fmla="*/ 9168157 w 9464247"/>
              <a:gd name="connsiteY2" fmla="*/ 427638 h 701402"/>
              <a:gd name="connsiteX3" fmla="*/ 9216476 w 9464247"/>
              <a:gd name="connsiteY3" fmla="*/ 600636 h 701402"/>
              <a:gd name="connsiteX4" fmla="*/ 0 w 9464247"/>
              <a:gd name="connsiteY4" fmla="*/ 694675 h 701402"/>
              <a:gd name="connsiteX5" fmla="*/ 24157 w 9464247"/>
              <a:gd name="connsiteY5" fmla="*/ 427638 h 701402"/>
              <a:gd name="connsiteX0" fmla="*/ 24157 w 9225808"/>
              <a:gd name="connsiteY0" fmla="*/ 427638 h 701402"/>
              <a:gd name="connsiteX1" fmla="*/ 24157 w 9225808"/>
              <a:gd name="connsiteY1" fmla="*/ 0 h 701402"/>
              <a:gd name="connsiteX2" fmla="*/ 9168157 w 9225808"/>
              <a:gd name="connsiteY2" fmla="*/ 427638 h 701402"/>
              <a:gd name="connsiteX3" fmla="*/ 9216476 w 9225808"/>
              <a:gd name="connsiteY3" fmla="*/ 600636 h 701402"/>
              <a:gd name="connsiteX4" fmla="*/ 0 w 9225808"/>
              <a:gd name="connsiteY4" fmla="*/ 694675 h 701402"/>
              <a:gd name="connsiteX5" fmla="*/ 24157 w 9225808"/>
              <a:gd name="connsiteY5" fmla="*/ 427638 h 701402"/>
              <a:gd name="connsiteX0" fmla="*/ 28763 w 9230414"/>
              <a:gd name="connsiteY0" fmla="*/ 442554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5" fmla="*/ 28763 w 9230414"/>
              <a:gd name="connsiteY5" fmla="*/ 442554 h 716318"/>
              <a:gd name="connsiteX0" fmla="*/ 0 w 9237606"/>
              <a:gd name="connsiteY0" fmla="*/ 448947 h 716318"/>
              <a:gd name="connsiteX1" fmla="*/ 7192 w 9237606"/>
              <a:gd name="connsiteY1" fmla="*/ 0 h 716318"/>
              <a:gd name="connsiteX2" fmla="*/ 9179955 w 9237606"/>
              <a:gd name="connsiteY2" fmla="*/ 442554 h 716318"/>
              <a:gd name="connsiteX3" fmla="*/ 9228274 w 9237606"/>
              <a:gd name="connsiteY3" fmla="*/ 615552 h 716318"/>
              <a:gd name="connsiteX4" fmla="*/ 11798 w 9237606"/>
              <a:gd name="connsiteY4" fmla="*/ 709591 h 716318"/>
              <a:gd name="connsiteX5" fmla="*/ 0 w 9237606"/>
              <a:gd name="connsiteY5" fmla="*/ 448947 h 716318"/>
              <a:gd name="connsiteX0" fmla="*/ 4606 w 9230414"/>
              <a:gd name="connsiteY0" fmla="*/ 709591 h 716318"/>
              <a:gd name="connsiteX1" fmla="*/ 0 w 9230414"/>
              <a:gd name="connsiteY1" fmla="*/ 0 h 716318"/>
              <a:gd name="connsiteX2" fmla="*/ 9172763 w 9230414"/>
              <a:gd name="connsiteY2" fmla="*/ 442554 h 716318"/>
              <a:gd name="connsiteX3" fmla="*/ 9221082 w 9230414"/>
              <a:gd name="connsiteY3" fmla="*/ 615552 h 716318"/>
              <a:gd name="connsiteX4" fmla="*/ 4606 w 9230414"/>
              <a:gd name="connsiteY4" fmla="*/ 709591 h 716318"/>
              <a:gd name="connsiteX0" fmla="*/ 74118 w 9230414"/>
              <a:gd name="connsiteY0" fmla="*/ 666974 h 678024"/>
              <a:gd name="connsiteX1" fmla="*/ 0 w 9230414"/>
              <a:gd name="connsiteY1" fmla="*/ 0 h 678024"/>
              <a:gd name="connsiteX2" fmla="*/ 9172763 w 9230414"/>
              <a:gd name="connsiteY2" fmla="*/ 442554 h 678024"/>
              <a:gd name="connsiteX3" fmla="*/ 9221082 w 9230414"/>
              <a:gd name="connsiteY3" fmla="*/ 615552 h 678024"/>
              <a:gd name="connsiteX4" fmla="*/ 74118 w 9230414"/>
              <a:gd name="connsiteY4" fmla="*/ 666974 h 678024"/>
              <a:gd name="connsiteX0" fmla="*/ 422 w 9231024"/>
              <a:gd name="connsiteY0" fmla="*/ 692545 h 700546"/>
              <a:gd name="connsiteX1" fmla="*/ 610 w 9231024"/>
              <a:gd name="connsiteY1" fmla="*/ 0 h 700546"/>
              <a:gd name="connsiteX2" fmla="*/ 9173373 w 9231024"/>
              <a:gd name="connsiteY2" fmla="*/ 442554 h 700546"/>
              <a:gd name="connsiteX3" fmla="*/ 9221692 w 9231024"/>
              <a:gd name="connsiteY3" fmla="*/ 615552 h 700546"/>
              <a:gd name="connsiteX4" fmla="*/ 422 w 9231024"/>
              <a:gd name="connsiteY4" fmla="*/ 692545 h 700546"/>
              <a:gd name="connsiteX0" fmla="*/ 422 w 9231024"/>
              <a:gd name="connsiteY0" fmla="*/ 692545 h 692966"/>
              <a:gd name="connsiteX1" fmla="*/ 610 w 9231024"/>
              <a:gd name="connsiteY1" fmla="*/ 0 h 692966"/>
              <a:gd name="connsiteX2" fmla="*/ 9173373 w 9231024"/>
              <a:gd name="connsiteY2" fmla="*/ 442554 h 692966"/>
              <a:gd name="connsiteX3" fmla="*/ 9221692 w 9231024"/>
              <a:gd name="connsiteY3" fmla="*/ 615552 h 692966"/>
              <a:gd name="connsiteX4" fmla="*/ 422 w 9231024"/>
              <a:gd name="connsiteY4" fmla="*/ 692545 h 692966"/>
              <a:gd name="connsiteX0" fmla="*/ 422 w 9224791"/>
              <a:gd name="connsiteY0" fmla="*/ 692545 h 716347"/>
              <a:gd name="connsiteX1" fmla="*/ 610 w 9224791"/>
              <a:gd name="connsiteY1" fmla="*/ 0 h 716347"/>
              <a:gd name="connsiteX2" fmla="*/ 9173373 w 9224791"/>
              <a:gd name="connsiteY2" fmla="*/ 442554 h 716347"/>
              <a:gd name="connsiteX3" fmla="*/ 9214501 w 9224791"/>
              <a:gd name="connsiteY3" fmla="*/ 696525 h 716347"/>
              <a:gd name="connsiteX4" fmla="*/ 422 w 9224791"/>
              <a:gd name="connsiteY4" fmla="*/ 692545 h 716347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8356"/>
              <a:gd name="connsiteX1" fmla="*/ 610 w 9224791"/>
              <a:gd name="connsiteY1" fmla="*/ 0 h 698356"/>
              <a:gd name="connsiteX2" fmla="*/ 9173373 w 9224791"/>
              <a:gd name="connsiteY2" fmla="*/ 442554 h 698356"/>
              <a:gd name="connsiteX3" fmla="*/ 9214501 w 9224791"/>
              <a:gd name="connsiteY3" fmla="*/ 696525 h 698356"/>
              <a:gd name="connsiteX4" fmla="*/ 422 w 9224791"/>
              <a:gd name="connsiteY4" fmla="*/ 692545 h 698356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6525"/>
              <a:gd name="connsiteX1" fmla="*/ 610 w 9224791"/>
              <a:gd name="connsiteY1" fmla="*/ 0 h 696525"/>
              <a:gd name="connsiteX2" fmla="*/ 9173373 w 9224791"/>
              <a:gd name="connsiteY2" fmla="*/ 442554 h 696525"/>
              <a:gd name="connsiteX3" fmla="*/ 9214501 w 9224791"/>
              <a:gd name="connsiteY3" fmla="*/ 696525 h 696525"/>
              <a:gd name="connsiteX4" fmla="*/ 422 w 9224791"/>
              <a:gd name="connsiteY4" fmla="*/ 692545 h 696525"/>
              <a:gd name="connsiteX0" fmla="*/ 422 w 9224791"/>
              <a:gd name="connsiteY0" fmla="*/ 692545 h 697366"/>
              <a:gd name="connsiteX1" fmla="*/ 610 w 9224791"/>
              <a:gd name="connsiteY1" fmla="*/ 0 h 697366"/>
              <a:gd name="connsiteX2" fmla="*/ 9173373 w 9224791"/>
              <a:gd name="connsiteY2" fmla="*/ 442554 h 697366"/>
              <a:gd name="connsiteX3" fmla="*/ 9214501 w 9224791"/>
              <a:gd name="connsiteY3" fmla="*/ 696525 h 697366"/>
              <a:gd name="connsiteX4" fmla="*/ 422 w 9224791"/>
              <a:gd name="connsiteY4" fmla="*/ 692545 h 697366"/>
              <a:gd name="connsiteX0" fmla="*/ 422 w 9216424"/>
              <a:gd name="connsiteY0" fmla="*/ 692545 h 697366"/>
              <a:gd name="connsiteX1" fmla="*/ 610 w 9216424"/>
              <a:gd name="connsiteY1" fmla="*/ 0 h 697366"/>
              <a:gd name="connsiteX2" fmla="*/ 9173373 w 9216424"/>
              <a:gd name="connsiteY2" fmla="*/ 442554 h 697366"/>
              <a:gd name="connsiteX3" fmla="*/ 9214501 w 9216424"/>
              <a:gd name="connsiteY3" fmla="*/ 696525 h 697366"/>
              <a:gd name="connsiteX4" fmla="*/ 422 w 9216424"/>
              <a:gd name="connsiteY4" fmla="*/ 692545 h 697366"/>
              <a:gd name="connsiteX0" fmla="*/ 422 w 9228921"/>
              <a:gd name="connsiteY0" fmla="*/ 692545 h 697366"/>
              <a:gd name="connsiteX1" fmla="*/ 610 w 9228921"/>
              <a:gd name="connsiteY1" fmla="*/ 0 h 697366"/>
              <a:gd name="connsiteX2" fmla="*/ 9214121 w 9228921"/>
              <a:gd name="connsiteY2" fmla="*/ 442554 h 697366"/>
              <a:gd name="connsiteX3" fmla="*/ 9214501 w 9228921"/>
              <a:gd name="connsiteY3" fmla="*/ 696525 h 697366"/>
              <a:gd name="connsiteX4" fmla="*/ 422 w 9228921"/>
              <a:gd name="connsiteY4" fmla="*/ 692545 h 697366"/>
              <a:gd name="connsiteX0" fmla="*/ 422 w 9220071"/>
              <a:gd name="connsiteY0" fmla="*/ 692545 h 697366"/>
              <a:gd name="connsiteX1" fmla="*/ 610 w 9220071"/>
              <a:gd name="connsiteY1" fmla="*/ 0 h 697366"/>
              <a:gd name="connsiteX2" fmla="*/ 9214121 w 9220071"/>
              <a:gd name="connsiteY2" fmla="*/ 442554 h 697366"/>
              <a:gd name="connsiteX3" fmla="*/ 9214501 w 9220071"/>
              <a:gd name="connsiteY3" fmla="*/ 696525 h 697366"/>
              <a:gd name="connsiteX4" fmla="*/ 422 w 9220071"/>
              <a:gd name="connsiteY4" fmla="*/ 692545 h 697366"/>
              <a:gd name="connsiteX0" fmla="*/ 422 w 9218118"/>
              <a:gd name="connsiteY0" fmla="*/ 692545 h 697366"/>
              <a:gd name="connsiteX1" fmla="*/ 610 w 9218118"/>
              <a:gd name="connsiteY1" fmla="*/ 0 h 697366"/>
              <a:gd name="connsiteX2" fmla="*/ 9214121 w 9218118"/>
              <a:gd name="connsiteY2" fmla="*/ 442554 h 697366"/>
              <a:gd name="connsiteX3" fmla="*/ 9214501 w 9218118"/>
              <a:gd name="connsiteY3" fmla="*/ 696525 h 697366"/>
              <a:gd name="connsiteX4" fmla="*/ 422 w 9218118"/>
              <a:gd name="connsiteY4" fmla="*/ 692545 h 697366"/>
              <a:gd name="connsiteX0" fmla="*/ 422 w 9216000"/>
              <a:gd name="connsiteY0" fmla="*/ 692545 h 697366"/>
              <a:gd name="connsiteX1" fmla="*/ 610 w 9216000"/>
              <a:gd name="connsiteY1" fmla="*/ 0 h 697366"/>
              <a:gd name="connsiteX2" fmla="*/ 9214121 w 9216000"/>
              <a:gd name="connsiteY2" fmla="*/ 442554 h 697366"/>
              <a:gd name="connsiteX3" fmla="*/ 9214501 w 9216000"/>
              <a:gd name="connsiteY3" fmla="*/ 696525 h 697366"/>
              <a:gd name="connsiteX4" fmla="*/ 422 w 9216000"/>
              <a:gd name="connsiteY4" fmla="*/ 692545 h 697366"/>
              <a:gd name="connsiteX0" fmla="*/ 422 w 9214501"/>
              <a:gd name="connsiteY0" fmla="*/ 692545 h 697366"/>
              <a:gd name="connsiteX1" fmla="*/ 610 w 9214501"/>
              <a:gd name="connsiteY1" fmla="*/ 0 h 697366"/>
              <a:gd name="connsiteX2" fmla="*/ 9214121 w 9214501"/>
              <a:gd name="connsiteY2" fmla="*/ 442554 h 697366"/>
              <a:gd name="connsiteX3" fmla="*/ 9214501 w 9214501"/>
              <a:gd name="connsiteY3" fmla="*/ 696525 h 697366"/>
              <a:gd name="connsiteX4" fmla="*/ 422 w 9214501"/>
              <a:gd name="connsiteY4" fmla="*/ 692545 h 697366"/>
              <a:gd name="connsiteX0" fmla="*/ 30972 w 9213891"/>
              <a:gd name="connsiteY0" fmla="*/ 673368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30972 w 9213891"/>
              <a:gd name="connsiteY4" fmla="*/ 673368 h 696525"/>
              <a:gd name="connsiteX0" fmla="*/ 4605 w 9213891"/>
              <a:gd name="connsiteY0" fmla="*/ 692546 h 696525"/>
              <a:gd name="connsiteX1" fmla="*/ 0 w 9213891"/>
              <a:gd name="connsiteY1" fmla="*/ 0 h 696525"/>
              <a:gd name="connsiteX2" fmla="*/ 9213511 w 9213891"/>
              <a:gd name="connsiteY2" fmla="*/ 442554 h 696525"/>
              <a:gd name="connsiteX3" fmla="*/ 9213891 w 9213891"/>
              <a:gd name="connsiteY3" fmla="*/ 696525 h 696525"/>
              <a:gd name="connsiteX4" fmla="*/ 4605 w 9213891"/>
              <a:gd name="connsiteY4" fmla="*/ 692546 h 696525"/>
              <a:gd name="connsiteX0" fmla="*/ 2208 w 9211494"/>
              <a:gd name="connsiteY0" fmla="*/ 69680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6808 h 700787"/>
              <a:gd name="connsiteX0" fmla="*/ 422 w 9212105"/>
              <a:gd name="connsiteY0" fmla="*/ 696808 h 700787"/>
              <a:gd name="connsiteX1" fmla="*/ 611 w 9212105"/>
              <a:gd name="connsiteY1" fmla="*/ 0 h 700787"/>
              <a:gd name="connsiteX2" fmla="*/ 9211725 w 9212105"/>
              <a:gd name="connsiteY2" fmla="*/ 446816 h 700787"/>
              <a:gd name="connsiteX3" fmla="*/ 9212105 w 9212105"/>
              <a:gd name="connsiteY3" fmla="*/ 700787 h 700787"/>
              <a:gd name="connsiteX4" fmla="*/ 422 w 9212105"/>
              <a:gd name="connsiteY4" fmla="*/ 696808 h 700787"/>
              <a:gd name="connsiteX0" fmla="*/ 2208 w 9211494"/>
              <a:gd name="connsiteY0" fmla="*/ 690438 h 700787"/>
              <a:gd name="connsiteX1" fmla="*/ 0 w 9211494"/>
              <a:gd name="connsiteY1" fmla="*/ 0 h 700787"/>
              <a:gd name="connsiteX2" fmla="*/ 9211114 w 9211494"/>
              <a:gd name="connsiteY2" fmla="*/ 446816 h 700787"/>
              <a:gd name="connsiteX3" fmla="*/ 9211494 w 9211494"/>
              <a:gd name="connsiteY3" fmla="*/ 700787 h 700787"/>
              <a:gd name="connsiteX4" fmla="*/ 2208 w 9211494"/>
              <a:gd name="connsiteY4" fmla="*/ 690438 h 700787"/>
              <a:gd name="connsiteX0" fmla="*/ 2208 w 9211494"/>
              <a:gd name="connsiteY0" fmla="*/ 701054 h 701054"/>
              <a:gd name="connsiteX1" fmla="*/ 0 w 9211494"/>
              <a:gd name="connsiteY1" fmla="*/ 0 h 701054"/>
              <a:gd name="connsiteX2" fmla="*/ 9211114 w 9211494"/>
              <a:gd name="connsiteY2" fmla="*/ 446816 h 701054"/>
              <a:gd name="connsiteX3" fmla="*/ 9211494 w 9211494"/>
              <a:gd name="connsiteY3" fmla="*/ 700787 h 701054"/>
              <a:gd name="connsiteX4" fmla="*/ 2208 w 9211494"/>
              <a:gd name="connsiteY4" fmla="*/ 701054 h 701054"/>
              <a:gd name="connsiteX0" fmla="*/ 127 w 9221397"/>
              <a:gd name="connsiteY0" fmla="*/ 705301 h 705301"/>
              <a:gd name="connsiteX1" fmla="*/ 9903 w 9221397"/>
              <a:gd name="connsiteY1" fmla="*/ 0 h 705301"/>
              <a:gd name="connsiteX2" fmla="*/ 9221017 w 9221397"/>
              <a:gd name="connsiteY2" fmla="*/ 446816 h 705301"/>
              <a:gd name="connsiteX3" fmla="*/ 9221397 w 9221397"/>
              <a:gd name="connsiteY3" fmla="*/ 700787 h 705301"/>
              <a:gd name="connsiteX4" fmla="*/ 127 w 9221397"/>
              <a:gd name="connsiteY4" fmla="*/ 705301 h 705301"/>
              <a:gd name="connsiteX0" fmla="*/ 422 w 9221692"/>
              <a:gd name="connsiteY0" fmla="*/ 711670 h 711670"/>
              <a:gd name="connsiteX1" fmla="*/ 610 w 9221692"/>
              <a:gd name="connsiteY1" fmla="*/ 0 h 711670"/>
              <a:gd name="connsiteX2" fmla="*/ 9221312 w 9221692"/>
              <a:gd name="connsiteY2" fmla="*/ 453185 h 711670"/>
              <a:gd name="connsiteX3" fmla="*/ 9221692 w 9221692"/>
              <a:gd name="connsiteY3" fmla="*/ 707156 h 711670"/>
              <a:gd name="connsiteX4" fmla="*/ 422 w 9221692"/>
              <a:gd name="connsiteY4" fmla="*/ 711670 h 711670"/>
              <a:gd name="connsiteX0" fmla="*/ 7003 w 9228273"/>
              <a:gd name="connsiteY0" fmla="*/ 713794 h 713794"/>
              <a:gd name="connsiteX1" fmla="*/ 0 w 9228273"/>
              <a:gd name="connsiteY1" fmla="*/ 0 h 713794"/>
              <a:gd name="connsiteX2" fmla="*/ 9227893 w 9228273"/>
              <a:gd name="connsiteY2" fmla="*/ 455309 h 713794"/>
              <a:gd name="connsiteX3" fmla="*/ 9228273 w 9228273"/>
              <a:gd name="connsiteY3" fmla="*/ 709280 h 713794"/>
              <a:gd name="connsiteX4" fmla="*/ 7003 w 9228273"/>
              <a:gd name="connsiteY4" fmla="*/ 713794 h 713794"/>
              <a:gd name="connsiteX0" fmla="*/ 2209 w 9223479"/>
              <a:gd name="connsiteY0" fmla="*/ 711670 h 711670"/>
              <a:gd name="connsiteX1" fmla="*/ 0 w 9223479"/>
              <a:gd name="connsiteY1" fmla="*/ 0 h 711670"/>
              <a:gd name="connsiteX2" fmla="*/ 9223099 w 9223479"/>
              <a:gd name="connsiteY2" fmla="*/ 453185 h 711670"/>
              <a:gd name="connsiteX3" fmla="*/ 9223479 w 9223479"/>
              <a:gd name="connsiteY3" fmla="*/ 707156 h 711670"/>
              <a:gd name="connsiteX4" fmla="*/ 2209 w 9223479"/>
              <a:gd name="connsiteY4" fmla="*/ 711670 h 711670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2209 w 9223479"/>
              <a:gd name="connsiteY0" fmla="*/ 711670 h 713525"/>
              <a:gd name="connsiteX1" fmla="*/ 0 w 9223479"/>
              <a:gd name="connsiteY1" fmla="*/ 0 h 713525"/>
              <a:gd name="connsiteX2" fmla="*/ 9223099 w 9223479"/>
              <a:gd name="connsiteY2" fmla="*/ 453185 h 713525"/>
              <a:gd name="connsiteX3" fmla="*/ 9223479 w 9223479"/>
              <a:gd name="connsiteY3" fmla="*/ 713525 h 713525"/>
              <a:gd name="connsiteX4" fmla="*/ 2209 w 9223479"/>
              <a:gd name="connsiteY4" fmla="*/ 711670 h 713525"/>
              <a:gd name="connsiteX0" fmla="*/ 127 w 9233381"/>
              <a:gd name="connsiteY0" fmla="*/ 722286 h 722286"/>
              <a:gd name="connsiteX1" fmla="*/ 9902 w 9233381"/>
              <a:gd name="connsiteY1" fmla="*/ 0 h 722286"/>
              <a:gd name="connsiteX2" fmla="*/ 9233001 w 9233381"/>
              <a:gd name="connsiteY2" fmla="*/ 453185 h 722286"/>
              <a:gd name="connsiteX3" fmla="*/ 9233381 w 9233381"/>
              <a:gd name="connsiteY3" fmla="*/ 713525 h 722286"/>
              <a:gd name="connsiteX4" fmla="*/ 127 w 9233381"/>
              <a:gd name="connsiteY4" fmla="*/ 722286 h 722286"/>
              <a:gd name="connsiteX0" fmla="*/ 7003 w 9240257"/>
              <a:gd name="connsiteY0" fmla="*/ 722286 h 722286"/>
              <a:gd name="connsiteX1" fmla="*/ 0 w 9240257"/>
              <a:gd name="connsiteY1" fmla="*/ 0 h 722286"/>
              <a:gd name="connsiteX2" fmla="*/ 9239877 w 9240257"/>
              <a:gd name="connsiteY2" fmla="*/ 453185 h 722286"/>
              <a:gd name="connsiteX3" fmla="*/ 9240257 w 9240257"/>
              <a:gd name="connsiteY3" fmla="*/ 713525 h 722286"/>
              <a:gd name="connsiteX4" fmla="*/ 7003 w 9240257"/>
              <a:gd name="connsiteY4" fmla="*/ 722286 h 722286"/>
              <a:gd name="connsiteX0" fmla="*/ 2210 w 9235464"/>
              <a:gd name="connsiteY0" fmla="*/ 722286 h 722286"/>
              <a:gd name="connsiteX1" fmla="*/ 0 w 9235464"/>
              <a:gd name="connsiteY1" fmla="*/ 0 h 722286"/>
              <a:gd name="connsiteX2" fmla="*/ 9235084 w 9235464"/>
              <a:gd name="connsiteY2" fmla="*/ 453185 h 722286"/>
              <a:gd name="connsiteX3" fmla="*/ 9235464 w 9235464"/>
              <a:gd name="connsiteY3" fmla="*/ 713525 h 722286"/>
              <a:gd name="connsiteX4" fmla="*/ 2210 w 9235464"/>
              <a:gd name="connsiteY4" fmla="*/ 722286 h 722286"/>
              <a:gd name="connsiteX0" fmla="*/ 2210 w 9242275"/>
              <a:gd name="connsiteY0" fmla="*/ 722286 h 722286"/>
              <a:gd name="connsiteX1" fmla="*/ 0 w 9242275"/>
              <a:gd name="connsiteY1" fmla="*/ 0 h 722286"/>
              <a:gd name="connsiteX2" fmla="*/ 9242275 w 9242275"/>
              <a:gd name="connsiteY2" fmla="*/ 455308 h 722286"/>
              <a:gd name="connsiteX3" fmla="*/ 9235464 w 9242275"/>
              <a:gd name="connsiteY3" fmla="*/ 713525 h 722286"/>
              <a:gd name="connsiteX4" fmla="*/ 2210 w 9242275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2275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  <a:gd name="connsiteX0" fmla="*/ 2210 w 9249466"/>
              <a:gd name="connsiteY0" fmla="*/ 722286 h 722286"/>
              <a:gd name="connsiteX1" fmla="*/ 0 w 9249466"/>
              <a:gd name="connsiteY1" fmla="*/ 0 h 722286"/>
              <a:gd name="connsiteX2" fmla="*/ 9249466 w 9249466"/>
              <a:gd name="connsiteY2" fmla="*/ 455308 h 722286"/>
              <a:gd name="connsiteX3" fmla="*/ 9245051 w 9249466"/>
              <a:gd name="connsiteY3" fmla="*/ 711402 h 722286"/>
              <a:gd name="connsiteX4" fmla="*/ 2210 w 9249466"/>
              <a:gd name="connsiteY4" fmla="*/ 722286 h 722286"/>
              <a:gd name="connsiteX0" fmla="*/ 2210 w 9245051"/>
              <a:gd name="connsiteY0" fmla="*/ 722286 h 722286"/>
              <a:gd name="connsiteX1" fmla="*/ 0 w 9245051"/>
              <a:gd name="connsiteY1" fmla="*/ 0 h 722286"/>
              <a:gd name="connsiteX2" fmla="*/ 9244673 w 9245051"/>
              <a:gd name="connsiteY2" fmla="*/ 455308 h 722286"/>
              <a:gd name="connsiteX3" fmla="*/ 9245051 w 9245051"/>
              <a:gd name="connsiteY3" fmla="*/ 711402 h 722286"/>
              <a:gd name="connsiteX4" fmla="*/ 2210 w 9245051"/>
              <a:gd name="connsiteY4" fmla="*/ 722286 h 7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051" h="722286">
                <a:moveTo>
                  <a:pt x="2210" y="722286"/>
                </a:moveTo>
                <a:cubicBezTo>
                  <a:pt x="675" y="485756"/>
                  <a:pt x="1535" y="236530"/>
                  <a:pt x="0" y="0"/>
                </a:cubicBezTo>
                <a:cubicBezTo>
                  <a:pt x="2591753" y="411252"/>
                  <a:pt x="6136515" y="450300"/>
                  <a:pt x="9244673" y="455308"/>
                </a:cubicBezTo>
                <a:cubicBezTo>
                  <a:pt x="9244095" y="514222"/>
                  <a:pt x="9244088" y="569476"/>
                  <a:pt x="9245051" y="711402"/>
                </a:cubicBezTo>
                <a:lnTo>
                  <a:pt x="2210" y="72228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571184" cy="8640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Text Box 66"/>
          <p:cNvSpPr txBox="1">
            <a:spLocks noChangeArrowheads="1"/>
          </p:cNvSpPr>
          <p:nvPr/>
        </p:nvSpPr>
        <p:spPr bwMode="auto">
          <a:xfrm>
            <a:off x="616748" y="6604490"/>
            <a:ext cx="8527252" cy="26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4" tIns="45716" rIns="91434" bIns="45716" anchor="b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1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Department of </a:t>
            </a:r>
            <a:r>
              <a:rPr kumimoji="0" lang="en-US" altLang="ja-JP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Computer Science, Graduate School of Information</a:t>
            </a:r>
            <a:r>
              <a:rPr kumimoji="0" lang="en-US" altLang="ja-JP" sz="1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Science and</a:t>
            </a:r>
            <a:r>
              <a:rPr kumimoji="0" lang="en-US" altLang="ja-JP" sz="11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Technology, Osaka </a:t>
            </a:r>
            <a:r>
              <a:rPr kumimoji="0" lang="en-US" altLang="ja-JP" sz="1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University.</a:t>
            </a:r>
            <a:r>
              <a:rPr kumimoji="0" lang="en-US" altLang="ja-JP" sz="11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1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kumimoji="0" lang="en-US" altLang="ja-JP" sz="1100" b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cs typeface="Times New Roman" pitchFamily="18" charset="0"/>
              </a:rPr>
              <a:t>http://sdl.ist.osaka-u.ac.jp/</a:t>
            </a:r>
            <a:endParaRPr kumimoji="0" lang="en-US" altLang="ja-JP" sz="11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2573" y="6510897"/>
            <a:ext cx="3469219" cy="225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en-US" altLang="ja-JP" sz="11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KUSUMOTO</a:t>
            </a:r>
            <a:r>
              <a:rPr kumimoji="1" lang="ja-JP" altLang="en-US" sz="11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11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LABORATORY</a:t>
            </a:r>
            <a:r>
              <a:rPr kumimoji="1" lang="ja-JP" altLang="en-US" sz="11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sz="1100" b="1" i="1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 Software Design Laboratory</a:t>
            </a:r>
            <a:endParaRPr kumimoji="1" lang="ja-JP" altLang="en-US" sz="1100" b="1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22704" y="6296105"/>
            <a:ext cx="1691069" cy="216024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01838" y="6148188"/>
            <a:ext cx="4540324" cy="374622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3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948264" y="6150583"/>
            <a:ext cx="1738536" cy="390458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C44B6DDC-C47F-4688-B4C6-3A34A1B54DE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6" y="6254498"/>
            <a:ext cx="579437" cy="573087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effectLst/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ＭＳ Ｐゴシック" pitchFamily="50" charset="-128"/>
          <a:ea typeface="ＭＳ Ｐゴシック" pitchFamily="50" charset="-128"/>
          <a:cs typeface="メイリオ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file:///C:\jp\ac\osaka_u\ist\sel\metricstool\main\data\target\TargetInnerClassInfo.html" TargetMode="External"/><Relationship Id="rId3" Type="http://schemas.openxmlformats.org/officeDocument/2006/relationships/hyperlink" Target="file:///C:\jp\ac\osaka_u\ist\sel\metricstool\main\data\target\TargetClassInfo.html" TargetMode="External"/><Relationship Id="rId7" Type="http://schemas.openxmlformats.org/officeDocument/2006/relationships/hyperlink" Target="file:///C:\jp\ac\osaka_u\ist\sel\metricstool\main\data\target\UnitInfo.html" TargetMode="External"/><Relationship Id="rId2" Type="http://schemas.openxmlformats.org/officeDocument/2006/relationships/hyperlink" Target="file:///C:\jp\ac\osaka_u\ist\sel\metricstool\main\data\target\TargetConstructorInfo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jp\ac\osaka_u\ist\sel\metricstool\main\data\target\VariableInfo.html" TargetMode="External"/><Relationship Id="rId5" Type="http://schemas.openxmlformats.org/officeDocument/2006/relationships/hyperlink" Target="file:///C:\jp\ac\osaka_u\ist\sel\metricstool\main\data\target\TargetMethodInfo.html" TargetMode="External"/><Relationship Id="rId4" Type="http://schemas.openxmlformats.org/officeDocument/2006/relationships/hyperlink" Target="file:///C:\jp\ac\osaka_u\ist\sel\metricstool\main\data\target\TargetFieldInfo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jp\ac\osaka_u\ist\sel\metricstool\main\data\target\TypeInfo.html" TargetMode="External"/><Relationship Id="rId2" Type="http://schemas.openxmlformats.org/officeDocument/2006/relationships/hyperlink" Target="file:///C:\jp\ac\osaka_u\ist\sel\metricstool\main\data\target\MethodInfo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424936" cy="172819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A Pluggable Tool for Measuring Software Metrics from Source Code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7776864" cy="259228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 err="1" smtClean="0"/>
              <a:t>Yoshiki</a:t>
            </a:r>
            <a:r>
              <a:rPr kumimoji="1" lang="en-US" altLang="ja-JP" dirty="0" smtClean="0"/>
              <a:t> Higo, </a:t>
            </a:r>
          </a:p>
          <a:p>
            <a:r>
              <a:rPr kumimoji="1" lang="en-US" altLang="ja-JP" dirty="0" smtClean="0"/>
              <a:t>Akira </a:t>
            </a:r>
            <a:r>
              <a:rPr kumimoji="1" lang="en-US" altLang="ja-JP" dirty="0" err="1" smtClean="0"/>
              <a:t>Saitoh</a:t>
            </a:r>
            <a:r>
              <a:rPr kumimoji="1" lang="en-US" altLang="ja-JP" dirty="0" smtClean="0"/>
              <a:t>, </a:t>
            </a:r>
          </a:p>
          <a:p>
            <a:r>
              <a:rPr kumimoji="1" lang="en-US" altLang="ja-JP" dirty="0" err="1" smtClean="0"/>
              <a:t>Goro</a:t>
            </a:r>
            <a:r>
              <a:rPr kumimoji="1" lang="en-US" altLang="ja-JP" dirty="0" smtClean="0"/>
              <a:t> Yamada, </a:t>
            </a:r>
          </a:p>
          <a:p>
            <a:r>
              <a:rPr kumimoji="1" lang="en-US" altLang="ja-JP" dirty="0" smtClean="0"/>
              <a:t>Tatsuya Miyake, </a:t>
            </a:r>
          </a:p>
          <a:p>
            <a:r>
              <a:rPr kumimoji="1" lang="en-US" altLang="ja-JP" dirty="0" smtClean="0"/>
              <a:t>Shinji </a:t>
            </a:r>
            <a:r>
              <a:rPr kumimoji="1" lang="en-US" altLang="ja-JP" dirty="0" err="1" smtClean="0"/>
              <a:t>Kusumoto</a:t>
            </a:r>
            <a:r>
              <a:rPr kumimoji="1" lang="en-US" altLang="ja-JP" dirty="0" smtClean="0"/>
              <a:t>, </a:t>
            </a:r>
          </a:p>
          <a:p>
            <a:r>
              <a:rPr kumimoji="1" lang="en-US" altLang="ja-JP" dirty="0" err="1" smtClean="0"/>
              <a:t>Katsuro</a:t>
            </a:r>
            <a:r>
              <a:rPr kumimoji="1" lang="en-US" altLang="ja-JP" dirty="0" smtClean="0"/>
              <a:t> Inoue</a:t>
            </a:r>
            <a:endParaRPr kumimoji="1" lang="ja-JP" altLang="en-US" dirty="0"/>
          </a:p>
        </p:txBody>
      </p:sp>
      <p:pic>
        <p:nvPicPr>
          <p:cNvPr id="4" name="図 3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789040"/>
            <a:ext cx="4505781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Architecture Related to Plug-ins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7" name="フッター プレースホルダ 3"/>
          <p:cNvSpPr txBox="1">
            <a:spLocks/>
          </p:cNvSpPr>
          <p:nvPr/>
        </p:nvSpPr>
        <p:spPr>
          <a:xfrm>
            <a:off x="1836737" y="6048077"/>
            <a:ext cx="5616575" cy="287338"/>
          </a:xfrm>
          <a:prstGeom prst="rect">
            <a:avLst/>
          </a:prstGeom>
        </p:spPr>
        <p:txBody>
          <a:bodyPr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mtClean="0"/>
              <a:t>SES2008</a:t>
            </a:r>
            <a:endParaRPr lang="en-US" altLang="ja-JP"/>
          </a:p>
        </p:txBody>
      </p:sp>
      <p:sp>
        <p:nvSpPr>
          <p:cNvPr id="8" name="日付プレースホルダ 4"/>
          <p:cNvSpPr txBox="1">
            <a:spLocks/>
          </p:cNvSpPr>
          <p:nvPr/>
        </p:nvSpPr>
        <p:spPr>
          <a:xfrm>
            <a:off x="7524750" y="6048077"/>
            <a:ext cx="1414462" cy="287338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D61F10A-4972-473F-A5A3-ABF0250D9E3F}" type="datetime1">
              <a:rPr lang="ja-JP" altLang="en-US" smtClean="0"/>
              <a:pPr>
                <a:defRPr/>
              </a:pPr>
              <a:t>2011/11/10</a:t>
            </a:fld>
            <a:endParaRPr lang="en-US" altLang="ja-JP" dirty="0"/>
          </a:p>
        </p:txBody>
      </p:sp>
      <p:sp>
        <p:nvSpPr>
          <p:cNvPr id="10" name="フッター プレースホルダ 3"/>
          <p:cNvSpPr txBox="1">
            <a:spLocks/>
          </p:cNvSpPr>
          <p:nvPr/>
        </p:nvSpPr>
        <p:spPr bwMode="auto">
          <a:xfrm>
            <a:off x="1765299" y="5589317"/>
            <a:ext cx="5616576" cy="1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AOASIA3</a:t>
            </a:r>
            <a:endParaRPr kumimoji="1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90580" y="1084005"/>
            <a:ext cx="7929587" cy="2370099"/>
          </a:xfrm>
          <a:prstGeom prst="rect">
            <a:avLst/>
          </a:prstGeom>
          <a:solidFill>
            <a:srgbClr val="EDF2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12" name="グループ化 15"/>
          <p:cNvGrpSpPr/>
          <p:nvPr/>
        </p:nvGrpSpPr>
        <p:grpSpPr>
          <a:xfrm>
            <a:off x="3933851" y="1239526"/>
            <a:ext cx="3571900" cy="874895"/>
            <a:chOff x="4555764" y="142852"/>
            <a:chExt cx="2516567" cy="1285885"/>
          </a:xfrm>
        </p:grpSpPr>
        <p:sp>
          <p:nvSpPr>
            <p:cNvPr id="13" name="正方形/長方形 2"/>
            <p:cNvSpPr/>
            <p:nvPr/>
          </p:nvSpPr>
          <p:spPr>
            <a:xfrm>
              <a:off x="4555765" y="142852"/>
              <a:ext cx="2516566" cy="42862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b="1" dirty="0" smtClean="0">
                  <a:solidFill>
                    <a:schemeClr val="tx1"/>
                  </a:solidFill>
                </a:rPr>
                <a:t>AbstractPlugin</a:t>
              </a:r>
              <a:endParaRPr kumimoji="1" lang="ja-JP" altLang="en-US" sz="18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正方形/長方形 5"/>
            <p:cNvSpPr/>
            <p:nvPr/>
          </p:nvSpPr>
          <p:spPr>
            <a:xfrm>
              <a:off x="4555764" y="562839"/>
              <a:ext cx="2516567" cy="31499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 dirty="0" smtClean="0">
                  <a:solidFill>
                    <a:schemeClr val="tx1"/>
                  </a:solidFill>
                </a:rPr>
                <a:t>・・・・・・・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正方形/長方形 6"/>
            <p:cNvSpPr/>
            <p:nvPr/>
          </p:nvSpPr>
          <p:spPr>
            <a:xfrm>
              <a:off x="4555764" y="877830"/>
              <a:ext cx="2516566" cy="55090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(API for providing analyzed information)</a:t>
              </a:r>
              <a:endParaRPr kumimoji="1" lang="ja-JP" altLang="en-US" sz="1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グループ化 13"/>
          <p:cNvGrpSpPr/>
          <p:nvPr/>
        </p:nvGrpSpPr>
        <p:grpSpPr>
          <a:xfrm>
            <a:off x="714348" y="2453972"/>
            <a:ext cx="3071834" cy="777683"/>
            <a:chOff x="1000100" y="2143116"/>
            <a:chExt cx="3071834" cy="1143008"/>
          </a:xfrm>
        </p:grpSpPr>
        <p:sp>
          <p:nvSpPr>
            <p:cNvPr id="17" name="正方形/長方形 3"/>
            <p:cNvSpPr/>
            <p:nvPr/>
          </p:nvSpPr>
          <p:spPr>
            <a:xfrm>
              <a:off x="1000100" y="2143116"/>
              <a:ext cx="3071834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</a:rPr>
                <a:t>AbstractClassMetricPlugin</a:t>
              </a:r>
              <a:endParaRPr kumimoji="1" lang="ja-JP" altLang="en-US" sz="1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000100" y="2571744"/>
              <a:ext cx="3071834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 dirty="0" smtClean="0">
                  <a:solidFill>
                    <a:schemeClr val="tx1"/>
                  </a:solidFill>
                </a:rPr>
                <a:t>・・・・・・・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00100" y="2928934"/>
              <a:ext cx="3071834" cy="35719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err="1" smtClean="0">
                  <a:solidFill>
                    <a:schemeClr val="tx1"/>
                  </a:solidFill>
                </a:rPr>
                <a:t>measureClassMetric</a:t>
              </a:r>
              <a:r>
                <a:rPr lang="ja-JP" altLang="en-US" sz="1600" b="1" dirty="0" smtClean="0">
                  <a:solidFill>
                    <a:schemeClr val="tx1"/>
                  </a:solidFill>
                </a:rPr>
                <a:t> </a:t>
              </a:r>
              <a:r>
                <a:rPr kumimoji="1" lang="en-US" altLang="ja-JP" sz="1600" b="1" dirty="0" smtClean="0">
                  <a:solidFill>
                    <a:schemeClr val="tx1"/>
                  </a:solidFill>
                </a:rPr>
                <a:t>Method</a:t>
              </a:r>
              <a:endParaRPr kumimoji="1" lang="ja-JP" altLang="en-US" sz="16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グループ化 14"/>
          <p:cNvGrpSpPr/>
          <p:nvPr/>
        </p:nvGrpSpPr>
        <p:grpSpPr>
          <a:xfrm>
            <a:off x="4071934" y="2453972"/>
            <a:ext cx="3286180" cy="777683"/>
            <a:chOff x="4357686" y="2143116"/>
            <a:chExt cx="3286180" cy="1143008"/>
          </a:xfrm>
        </p:grpSpPr>
        <p:sp>
          <p:nvSpPr>
            <p:cNvPr id="21" name="正方形/長方形 4"/>
            <p:cNvSpPr/>
            <p:nvPr/>
          </p:nvSpPr>
          <p:spPr>
            <a:xfrm>
              <a:off x="4357686" y="2143116"/>
              <a:ext cx="3286148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err="1" smtClean="0">
                  <a:solidFill>
                    <a:schemeClr val="tx1"/>
                  </a:solidFill>
                </a:rPr>
                <a:t>AbstractMethodMetricPlugin</a:t>
              </a:r>
              <a:endParaRPr kumimoji="1" lang="ja-JP" altLang="en-US" sz="1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357686" y="2571744"/>
              <a:ext cx="3286148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 dirty="0" smtClean="0">
                  <a:solidFill>
                    <a:schemeClr val="tx1"/>
                  </a:solidFill>
                </a:rPr>
                <a:t>・・・・・・・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4357718" y="2928934"/>
              <a:ext cx="3286148" cy="35719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err="1" smtClean="0">
                  <a:solidFill>
                    <a:schemeClr val="tx1"/>
                  </a:solidFill>
                </a:rPr>
                <a:t>measureMethodMetric</a:t>
              </a:r>
              <a:r>
                <a:rPr kumimoji="1" lang="en-US" altLang="ja-JP" sz="1600" b="1" dirty="0" smtClean="0">
                  <a:solidFill>
                    <a:schemeClr val="tx1"/>
                  </a:solidFill>
                </a:rPr>
                <a:t> Method</a:t>
              </a:r>
              <a:endParaRPr kumimoji="1" lang="ja-JP" altLang="en-US" sz="1600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直線コネクタ 23"/>
          <p:cNvCxnSpPr>
            <a:endCxn id="21" idx="0"/>
          </p:cNvCxnSpPr>
          <p:nvPr/>
        </p:nvCxnSpPr>
        <p:spPr>
          <a:xfrm rot="5400000">
            <a:off x="5541159" y="2278565"/>
            <a:ext cx="349257" cy="155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6"/>
          <p:cNvCxnSpPr>
            <a:stCxn id="17" idx="0"/>
          </p:cNvCxnSpPr>
          <p:nvPr/>
        </p:nvCxnSpPr>
        <p:spPr>
          <a:xfrm rot="5400000" flipH="1" flipV="1">
            <a:off x="4608168" y="-10161"/>
            <a:ext cx="106231" cy="4822036"/>
          </a:xfrm>
          <a:prstGeom prst="bentConnector2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rot="5400000">
            <a:off x="5679511" y="2104461"/>
            <a:ext cx="108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7072299" y="2347741"/>
            <a:ext cx="1143008" cy="1080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二等辺三角形 27"/>
          <p:cNvSpPr/>
          <p:nvPr/>
        </p:nvSpPr>
        <p:spPr>
          <a:xfrm>
            <a:off x="5603817" y="2115832"/>
            <a:ext cx="214314" cy="146963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29" name="フローチャート : 代替処理 28"/>
          <p:cNvSpPr/>
          <p:nvPr/>
        </p:nvSpPr>
        <p:spPr>
          <a:xfrm>
            <a:off x="928662" y="986795"/>
            <a:ext cx="2857520" cy="340220"/>
          </a:xfrm>
          <a:prstGeom prst="flowChartAlternateProcess">
            <a:avLst/>
          </a:prstGeom>
          <a:solidFill>
            <a:srgbClr val="C5D9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MASU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</a:rPr>
              <a:t>Main Module</a:t>
            </a:r>
            <a:endParaRPr kumimoji="1" lang="ja-JP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0" name="二等辺三角形 29"/>
          <p:cNvSpPr/>
          <p:nvPr/>
        </p:nvSpPr>
        <p:spPr>
          <a:xfrm>
            <a:off x="2071702" y="3245871"/>
            <a:ext cx="214314" cy="146963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二等辺三角形 30"/>
          <p:cNvSpPr/>
          <p:nvPr/>
        </p:nvSpPr>
        <p:spPr>
          <a:xfrm>
            <a:off x="5643603" y="3231655"/>
            <a:ext cx="214314" cy="146963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2" name="グループ化 97"/>
          <p:cNvGrpSpPr/>
          <p:nvPr/>
        </p:nvGrpSpPr>
        <p:grpSpPr>
          <a:xfrm>
            <a:off x="500034" y="5549890"/>
            <a:ext cx="7929619" cy="826289"/>
            <a:chOff x="571472" y="6072206"/>
            <a:chExt cx="7929618" cy="1214446"/>
          </a:xfrm>
        </p:grpSpPr>
        <p:sp>
          <p:nvSpPr>
            <p:cNvPr id="33" name="File"/>
            <p:cNvSpPr>
              <a:spLocks noEditPoints="1" noChangeArrowheads="1"/>
            </p:cNvSpPr>
            <p:nvPr/>
          </p:nvSpPr>
          <p:spPr bwMode="auto">
            <a:xfrm>
              <a:off x="571472" y="6072206"/>
              <a:ext cx="7929618" cy="1214446"/>
            </a:xfrm>
            <a:custGeom>
              <a:avLst/>
              <a:gdLst>
                <a:gd name="T0" fmla="*/ 10981 w 21600"/>
                <a:gd name="T1" fmla="*/ 3240 h 21600"/>
                <a:gd name="T2" fmla="*/ 0 w 21600"/>
                <a:gd name="T3" fmla="*/ 10800 h 21600"/>
                <a:gd name="T4" fmla="*/ 10800 w 21600"/>
                <a:gd name="T5" fmla="*/ 21600 h 21600"/>
                <a:gd name="T6" fmla="*/ 21600 w 21600"/>
                <a:gd name="T7" fmla="*/ 10800 h 21600"/>
                <a:gd name="T8" fmla="*/ 0 w 21600"/>
                <a:gd name="T9" fmla="*/ 21600 h 21600"/>
                <a:gd name="T10" fmla="*/ 21600 w 21600"/>
                <a:gd name="T11" fmla="*/ 21600 h 21600"/>
                <a:gd name="T12" fmla="*/ 1086 w 21600"/>
                <a:gd name="T13" fmla="*/ 4628 h 21600"/>
                <a:gd name="T14" fmla="*/ 20635 w 21600"/>
                <a:gd name="T15" fmla="*/ 2028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21600" h="21600">
                  <a:moveTo>
                    <a:pt x="19790" y="3240"/>
                  </a:moveTo>
                  <a:cubicBezTo>
                    <a:pt x="10981" y="3240"/>
                    <a:pt x="9171" y="3240"/>
                    <a:pt x="9050" y="3086"/>
                  </a:cubicBezTo>
                  <a:cubicBezTo>
                    <a:pt x="9050" y="2931"/>
                    <a:pt x="8930" y="2777"/>
                    <a:pt x="8930" y="2469"/>
                  </a:cubicBezTo>
                  <a:cubicBezTo>
                    <a:pt x="8930" y="2160"/>
                    <a:pt x="8809" y="1851"/>
                    <a:pt x="8688" y="1389"/>
                  </a:cubicBezTo>
                  <a:cubicBezTo>
                    <a:pt x="8568" y="1080"/>
                    <a:pt x="8326" y="771"/>
                    <a:pt x="8085" y="463"/>
                  </a:cubicBezTo>
                  <a:cubicBezTo>
                    <a:pt x="7723" y="154"/>
                    <a:pt x="7361" y="0"/>
                    <a:pt x="7361" y="0"/>
                  </a:cubicBezTo>
                  <a:cubicBezTo>
                    <a:pt x="7361" y="0"/>
                    <a:pt x="2293" y="0"/>
                    <a:pt x="2051" y="154"/>
                  </a:cubicBezTo>
                  <a:cubicBezTo>
                    <a:pt x="1689" y="309"/>
                    <a:pt x="1448" y="463"/>
                    <a:pt x="1327" y="771"/>
                  </a:cubicBezTo>
                  <a:cubicBezTo>
                    <a:pt x="1207" y="1080"/>
                    <a:pt x="1086" y="1389"/>
                    <a:pt x="965" y="1697"/>
                  </a:cubicBezTo>
                  <a:cubicBezTo>
                    <a:pt x="845" y="2160"/>
                    <a:pt x="724" y="2314"/>
                    <a:pt x="724" y="2469"/>
                  </a:cubicBezTo>
                  <a:cubicBezTo>
                    <a:pt x="603" y="2623"/>
                    <a:pt x="603" y="2777"/>
                    <a:pt x="483" y="2931"/>
                  </a:cubicBezTo>
                  <a:cubicBezTo>
                    <a:pt x="483" y="3086"/>
                    <a:pt x="362" y="3240"/>
                    <a:pt x="241" y="3240"/>
                  </a:cubicBezTo>
                  <a:lnTo>
                    <a:pt x="0" y="3394"/>
                  </a:lnTo>
                  <a:lnTo>
                    <a:pt x="0" y="3703"/>
                  </a:lnTo>
                  <a:lnTo>
                    <a:pt x="0" y="10800"/>
                  </a:lnTo>
                  <a:lnTo>
                    <a:pt x="0" y="21600"/>
                  </a:lnTo>
                  <a:lnTo>
                    <a:pt x="10981" y="21600"/>
                  </a:lnTo>
                  <a:lnTo>
                    <a:pt x="21600" y="21600"/>
                  </a:lnTo>
                  <a:lnTo>
                    <a:pt x="21600" y="10800"/>
                  </a:lnTo>
                  <a:lnTo>
                    <a:pt x="21600" y="5246"/>
                  </a:lnTo>
                  <a:lnTo>
                    <a:pt x="21600" y="4783"/>
                  </a:lnTo>
                  <a:cubicBezTo>
                    <a:pt x="21479" y="4320"/>
                    <a:pt x="21359" y="4011"/>
                    <a:pt x="21117" y="3703"/>
                  </a:cubicBezTo>
                  <a:cubicBezTo>
                    <a:pt x="20876" y="3549"/>
                    <a:pt x="20514" y="3394"/>
                    <a:pt x="20152" y="3240"/>
                  </a:cubicBez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フローチャート : 代替処理 33"/>
            <p:cNvSpPr/>
            <p:nvPr/>
          </p:nvSpPr>
          <p:spPr>
            <a:xfrm>
              <a:off x="1000100" y="6143644"/>
              <a:ext cx="2214578" cy="313151"/>
            </a:xfrm>
            <a:prstGeom prst="flowChartAlternateProcess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b="1" dirty="0" err="1" smtClean="0">
                  <a:solidFill>
                    <a:schemeClr val="tx1"/>
                  </a:solidFill>
                </a:rPr>
                <a:t>Plugins</a:t>
              </a:r>
              <a:r>
                <a:rPr lang="ja-JP" altLang="en-US" sz="1800" b="1" dirty="0" smtClean="0">
                  <a:solidFill>
                    <a:schemeClr val="tx1"/>
                  </a:solidFill>
                </a:rPr>
                <a:t> </a:t>
              </a:r>
              <a:r>
                <a:rPr kumimoji="1" lang="en-US" altLang="ja-JP" sz="1800" b="1" dirty="0" smtClean="0">
                  <a:solidFill>
                    <a:schemeClr val="tx1"/>
                  </a:solidFill>
                </a:rPr>
                <a:t>Directory</a:t>
              </a:r>
              <a:endParaRPr kumimoji="1" lang="ja-JP" altLang="en-US" sz="18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メモ 34"/>
            <p:cNvSpPr/>
            <p:nvPr/>
          </p:nvSpPr>
          <p:spPr>
            <a:xfrm>
              <a:off x="857224" y="6607967"/>
              <a:ext cx="1785950" cy="500066"/>
            </a:xfrm>
            <a:prstGeom prst="foldedCorne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b="1" dirty="0" smtClean="0">
                  <a:solidFill>
                    <a:schemeClr val="tx1"/>
                  </a:solidFill>
                </a:rPr>
                <a:t>CBOPlugin.jar</a:t>
              </a:r>
              <a:endParaRPr kumimoji="1" lang="ja-JP" altLang="en-US" sz="18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メモ 35"/>
            <p:cNvSpPr/>
            <p:nvPr/>
          </p:nvSpPr>
          <p:spPr>
            <a:xfrm>
              <a:off x="2786050" y="6607967"/>
              <a:ext cx="2500330" cy="500066"/>
            </a:xfrm>
            <a:prstGeom prst="foldedCorne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b="1" dirty="0" smtClean="0">
                  <a:solidFill>
                    <a:schemeClr val="tx1"/>
                  </a:solidFill>
                </a:rPr>
                <a:t>CyclomaticPlugin.jar</a:t>
              </a:r>
              <a:endParaRPr kumimoji="1" lang="ja-JP" altLang="en-US" sz="18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7" name="横巻き 36"/>
          <p:cNvSpPr/>
          <p:nvPr/>
        </p:nvSpPr>
        <p:spPr>
          <a:xfrm>
            <a:off x="285720" y="3525542"/>
            <a:ext cx="8429684" cy="1714512"/>
          </a:xfrm>
          <a:prstGeom prst="horizontalScroll">
            <a:avLst>
              <a:gd name="adj" fmla="val 7463"/>
            </a:avLst>
          </a:prstGeom>
          <a:solidFill>
            <a:srgbClr val="FBD4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38" name="フローチャート : 代替処理 37"/>
          <p:cNvSpPr/>
          <p:nvPr/>
        </p:nvSpPr>
        <p:spPr>
          <a:xfrm>
            <a:off x="2428860" y="3538924"/>
            <a:ext cx="3071834" cy="340220"/>
          </a:xfrm>
          <a:prstGeom prst="flowChartAlternateProcess">
            <a:avLst/>
          </a:prstGeom>
          <a:solidFill>
            <a:srgbClr val="FF9F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dirty="0" smtClean="0">
                <a:solidFill>
                  <a:schemeClr val="tx1"/>
                </a:solidFill>
              </a:rPr>
              <a:t>MASU Plug-in Module</a:t>
            </a:r>
            <a:endParaRPr kumimoji="1" lang="ja-JP" altLang="en-US" sz="1800" dirty="0" smtClean="0">
              <a:solidFill>
                <a:schemeClr val="tx1"/>
              </a:solidFill>
            </a:endParaRPr>
          </a:p>
        </p:txBody>
      </p:sp>
      <p:grpSp>
        <p:nvGrpSpPr>
          <p:cNvPr id="39" name="グループ化 106"/>
          <p:cNvGrpSpPr/>
          <p:nvPr/>
        </p:nvGrpSpPr>
        <p:grpSpPr>
          <a:xfrm>
            <a:off x="642910" y="4025608"/>
            <a:ext cx="3071834" cy="1000132"/>
            <a:chOff x="1000100" y="2143116"/>
            <a:chExt cx="3071834" cy="1469954"/>
          </a:xfrm>
        </p:grpSpPr>
        <p:sp>
          <p:nvSpPr>
            <p:cNvPr id="40" name="正方形/長方形 39"/>
            <p:cNvSpPr/>
            <p:nvPr/>
          </p:nvSpPr>
          <p:spPr>
            <a:xfrm>
              <a:off x="1000100" y="2143116"/>
              <a:ext cx="3071834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dirty="0" err="1" smtClean="0">
                  <a:solidFill>
                    <a:schemeClr val="tx1"/>
                  </a:solidFill>
                </a:rPr>
                <a:t>CBOPlugin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1000100" y="2571745"/>
              <a:ext cx="3071834" cy="2784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 dirty="0" smtClean="0">
                  <a:solidFill>
                    <a:schemeClr val="tx1"/>
                  </a:solidFill>
                </a:rPr>
                <a:t>・・・・・・・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1000100" y="2850157"/>
              <a:ext cx="3071834" cy="76291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err="1" smtClean="0">
                  <a:solidFill>
                    <a:schemeClr val="tx1"/>
                  </a:solidFill>
                </a:rPr>
                <a:t>measureClassMetric</a:t>
              </a:r>
              <a:r>
                <a:rPr kumimoji="1" lang="en-US" altLang="ja-JP" sz="1600" b="1" dirty="0" smtClean="0">
                  <a:solidFill>
                    <a:schemeClr val="tx1"/>
                  </a:solidFill>
                </a:rPr>
                <a:t> Method</a:t>
              </a:r>
              <a:endParaRPr kumimoji="1" lang="en-US" altLang="ja-JP" sz="16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400" dirty="0" smtClean="0">
                  <a:solidFill>
                    <a:schemeClr val="tx1"/>
                  </a:solidFill>
                </a:rPr>
                <a:t>（</a:t>
              </a:r>
              <a:r>
                <a:rPr lang="en-US" altLang="ja-JP" sz="1400" dirty="0" smtClean="0">
                  <a:solidFill>
                    <a:schemeClr val="tx1"/>
                  </a:solidFill>
                </a:rPr>
                <a:t>Implements measurement logic</a:t>
              </a:r>
              <a:r>
                <a:rPr lang="ja-JP" altLang="en-US" sz="1400" dirty="0" smtClean="0">
                  <a:solidFill>
                    <a:schemeClr val="tx1"/>
                  </a:solidFill>
                </a:rPr>
                <a:t>）</a:t>
              </a:r>
              <a:endParaRPr kumimoji="1" lang="ja-JP" altLang="en-US" sz="16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3" name="下矢印 42"/>
          <p:cNvSpPr/>
          <p:nvPr/>
        </p:nvSpPr>
        <p:spPr>
          <a:xfrm>
            <a:off x="3000364" y="5168616"/>
            <a:ext cx="2857520" cy="657437"/>
          </a:xfrm>
          <a:prstGeom prst="downArrow">
            <a:avLst>
              <a:gd name="adj1" fmla="val 64276"/>
              <a:gd name="adj2" fmla="val 5294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b="1" dirty="0" smtClean="0">
                <a:solidFill>
                  <a:schemeClr val="tx1"/>
                </a:solidFill>
                <a:latin typeface="+mn-ea"/>
              </a:rPr>
              <a:t>Deploy</a:t>
            </a:r>
            <a:endParaRPr lang="en-US" altLang="ja-JP" sz="1400" b="1" dirty="0" smtClean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44" name="直線コネクタ 43"/>
          <p:cNvCxnSpPr>
            <a:stCxn id="30" idx="3"/>
            <a:endCxn id="40" idx="0"/>
          </p:cNvCxnSpPr>
          <p:nvPr/>
        </p:nvCxnSpPr>
        <p:spPr>
          <a:xfrm rot="5400000">
            <a:off x="1862456" y="3709205"/>
            <a:ext cx="632774" cy="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stCxn id="31" idx="3"/>
            <a:endCxn id="47" idx="0"/>
          </p:cNvCxnSpPr>
          <p:nvPr/>
        </p:nvCxnSpPr>
        <p:spPr>
          <a:xfrm rot="5400000">
            <a:off x="5427249" y="3702097"/>
            <a:ext cx="646990" cy="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グループ化 113"/>
          <p:cNvGrpSpPr/>
          <p:nvPr/>
        </p:nvGrpSpPr>
        <p:grpSpPr>
          <a:xfrm>
            <a:off x="4071934" y="4025608"/>
            <a:ext cx="3357586" cy="1000131"/>
            <a:chOff x="4357686" y="2143116"/>
            <a:chExt cx="3286148" cy="1469952"/>
          </a:xfrm>
        </p:grpSpPr>
        <p:sp>
          <p:nvSpPr>
            <p:cNvPr id="47" name="正方形/長方形 46"/>
            <p:cNvSpPr/>
            <p:nvPr/>
          </p:nvSpPr>
          <p:spPr>
            <a:xfrm>
              <a:off x="4357686" y="2143116"/>
              <a:ext cx="3286148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dirty="0" err="1" smtClean="0">
                  <a:solidFill>
                    <a:schemeClr val="tx1"/>
                  </a:solidFill>
                </a:rPr>
                <a:t>CyclomaticPlugin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4357686" y="2571745"/>
              <a:ext cx="3286148" cy="2784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b="1" dirty="0" smtClean="0">
                  <a:solidFill>
                    <a:schemeClr val="tx1"/>
                  </a:solidFill>
                </a:rPr>
                <a:t>・・・・・・・</a:t>
              </a:r>
              <a:endParaRPr kumimoji="1" lang="ja-JP" altLang="en-US" sz="2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4357686" y="2850156"/>
              <a:ext cx="3286148" cy="7629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 err="1" smtClean="0">
                  <a:solidFill>
                    <a:schemeClr val="tx1"/>
                  </a:solidFill>
                </a:rPr>
                <a:t>measureMethodMetric</a:t>
              </a:r>
              <a:r>
                <a:rPr kumimoji="1" lang="en-US" altLang="ja-JP" sz="1600" b="1" dirty="0" smtClean="0">
                  <a:solidFill>
                    <a:schemeClr val="tx1"/>
                  </a:solidFill>
                </a:rPr>
                <a:t> Method</a:t>
              </a:r>
              <a:endParaRPr kumimoji="1" lang="en-US" altLang="ja-JP" sz="16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600" dirty="0" smtClean="0">
                  <a:solidFill>
                    <a:schemeClr val="tx1"/>
                  </a:solidFill>
                </a:rPr>
                <a:t>（</a:t>
              </a:r>
              <a:r>
                <a:rPr lang="en-US" altLang="ja-JP" sz="1600" dirty="0" smtClean="0">
                  <a:solidFill>
                    <a:schemeClr val="tx1"/>
                  </a:solidFill>
                </a:rPr>
                <a:t>Implements measurement logic</a:t>
              </a:r>
              <a:r>
                <a:rPr lang="ja-JP" altLang="en-US" sz="1600" dirty="0" smtClean="0">
                  <a:solidFill>
                    <a:schemeClr val="tx1"/>
                  </a:solidFill>
                </a:rPr>
                <a:t>）</a:t>
              </a:r>
              <a:endParaRPr kumimoji="1" lang="en-US" altLang="ja-JP" sz="16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50" name="テキスト ボックス 49"/>
          <p:cNvSpPr txBox="1"/>
          <p:nvPr/>
        </p:nvSpPr>
        <p:spPr>
          <a:xfrm>
            <a:off x="5643570" y="5882996"/>
            <a:ext cx="825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・・・・・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643834" y="4311360"/>
            <a:ext cx="825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・・・・・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727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Plug-in Example: RFC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 member of CK metrics suite</a:t>
            </a:r>
          </a:p>
          <a:p>
            <a:r>
              <a:rPr lang="en-US" altLang="ja-JP" dirty="0" smtClean="0"/>
              <a:t>Represent Responsibility For Class</a:t>
            </a:r>
          </a:p>
          <a:p>
            <a:pPr lvl="1"/>
            <a:r>
              <a:rPr lang="en-US" altLang="ja-JP" dirty="0" smtClean="0"/>
              <a:t>sum of the numbers of local methods and remote methods</a:t>
            </a:r>
          </a:p>
          <a:p>
            <a:pPr lvl="1"/>
            <a:r>
              <a:rPr lang="en-US" altLang="ja-JP" dirty="0" smtClean="0"/>
              <a:t>local: methods defined in the class</a:t>
            </a:r>
          </a:p>
          <a:p>
            <a:pPr lvl="1"/>
            <a:r>
              <a:rPr lang="en-US" altLang="ja-JP" dirty="0" smtClean="0"/>
              <a:t>remote: methods invoked in local methods</a:t>
            </a:r>
          </a:p>
          <a:p>
            <a:r>
              <a:rPr lang="en-US" altLang="ja-JP" dirty="0" smtClean="0"/>
              <a:t>Require caller-</a:t>
            </a:r>
            <a:r>
              <a:rPr lang="en-US" altLang="ja-JP" dirty="0" err="1" smtClean="0"/>
              <a:t>callee</a:t>
            </a:r>
            <a:r>
              <a:rPr lang="en-US" altLang="ja-JP" dirty="0" smtClean="0"/>
              <a:t> relationship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97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Plug-in Example: RFC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12</a:t>
            </a:fld>
            <a:endParaRPr lang="ja-JP" altLang="en-US"/>
          </a:p>
        </p:txBody>
      </p:sp>
      <p:pic>
        <p:nvPicPr>
          <p:cNvPr id="7173" name="Picture 5" descr="C:\Users\higo\Desktop\rfc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28118"/>
            <a:ext cx="2607725" cy="506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左中かっこ 7"/>
          <p:cNvSpPr/>
          <p:nvPr/>
        </p:nvSpPr>
        <p:spPr>
          <a:xfrm rot="10800000">
            <a:off x="2843808" y="1060462"/>
            <a:ext cx="463236" cy="4993170"/>
          </a:xfrm>
          <a:prstGeom prst="leftBrace">
            <a:avLst>
              <a:gd name="adj1" fmla="val 45577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81432" y="3356992"/>
            <a:ext cx="92647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56 LOC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4119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Plug-in Example: RFC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43808" y="1743194"/>
            <a:ext cx="6192688" cy="427809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public </a:t>
            </a:r>
            <a:r>
              <a:rPr lang="en-US" altLang="ja-JP" sz="1600" dirty="0"/>
              <a:t>class </a:t>
            </a:r>
            <a:r>
              <a:rPr lang="en-US" altLang="ja-JP" sz="1600" dirty="0" err="1" smtClean="0"/>
              <a:t>RFCPlugin</a:t>
            </a:r>
            <a:r>
              <a:rPr lang="en-US" altLang="ja-JP" sz="1600" dirty="0" smtClean="0"/>
              <a:t> </a:t>
            </a:r>
            <a:r>
              <a:rPr lang="en-US" altLang="ja-JP" sz="1600" dirty="0"/>
              <a:t>extends </a:t>
            </a:r>
            <a:r>
              <a:rPr lang="en-US" altLang="ja-JP" sz="1600" dirty="0" err="1"/>
              <a:t>AbstractClassMetricPlugin</a:t>
            </a:r>
            <a:r>
              <a:rPr lang="en-US" altLang="ja-JP" sz="1600" dirty="0"/>
              <a:t> {    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@</a:t>
            </a:r>
            <a:r>
              <a:rPr lang="en-US" altLang="ja-JP" sz="1600" dirty="0"/>
              <a:t>Override    </a:t>
            </a:r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protected </a:t>
            </a:r>
            <a:r>
              <a:rPr lang="en-US" altLang="ja-JP" sz="1600" dirty="0"/>
              <a:t>Number </a:t>
            </a:r>
            <a:r>
              <a:rPr lang="en-US" altLang="ja-JP" sz="1600" dirty="0" err="1"/>
              <a:t>measureClassMetric</a:t>
            </a:r>
            <a:r>
              <a:rPr lang="en-US" altLang="ja-JP" sz="1600" dirty="0"/>
              <a:t>(</a:t>
            </a:r>
            <a:r>
              <a:rPr lang="en-US" altLang="ja-JP" sz="1600" dirty="0" err="1"/>
              <a:t>TargetClassInfo</a:t>
            </a:r>
            <a:r>
              <a:rPr lang="en-US" altLang="ja-JP" sz="1600" dirty="0"/>
              <a:t> </a:t>
            </a:r>
            <a:r>
              <a:rPr lang="en-US" altLang="ja-JP" sz="1600" dirty="0" err="1"/>
              <a:t>targetClass</a:t>
            </a:r>
            <a:r>
              <a:rPr lang="en-US" altLang="ja-JP" sz="1600" dirty="0"/>
              <a:t>)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    </a:t>
            </a:r>
            <a:r>
              <a:rPr lang="en-US" altLang="ja-JP" sz="1600" dirty="0"/>
              <a:t>final Set&lt;</a:t>
            </a:r>
            <a:r>
              <a:rPr lang="en-US" altLang="ja-JP" sz="1600" dirty="0" err="1"/>
              <a:t>CallableUnitInfo</a:t>
            </a:r>
            <a:r>
              <a:rPr lang="en-US" altLang="ja-JP" sz="1600" dirty="0"/>
              <a:t>&gt; </a:t>
            </a:r>
            <a:r>
              <a:rPr lang="en-US" altLang="ja-JP" sz="1600" dirty="0" err="1"/>
              <a:t>rfcMethods</a:t>
            </a:r>
            <a:r>
              <a:rPr lang="en-US" altLang="ja-JP" sz="1600" dirty="0"/>
              <a:t> = </a:t>
            </a:r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        new </a:t>
            </a:r>
            <a:r>
              <a:rPr lang="en-US" altLang="ja-JP" sz="1600" dirty="0" err="1"/>
              <a:t>HashSet</a:t>
            </a:r>
            <a:r>
              <a:rPr lang="en-US" altLang="ja-JP" sz="1600" dirty="0"/>
              <a:t>&lt;</a:t>
            </a:r>
            <a:r>
              <a:rPr lang="en-US" altLang="ja-JP" sz="1600" dirty="0" err="1"/>
              <a:t>CallableUnitInfo</a:t>
            </a:r>
            <a:r>
              <a:rPr lang="en-US" altLang="ja-JP" sz="1600" dirty="0"/>
              <a:t>&gt;();        </a:t>
            </a:r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</a:t>
            </a:r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</a:t>
            </a:r>
            <a:r>
              <a:rPr lang="ja-JP" altLang="en-US" sz="1600" dirty="0" smtClean="0"/>
              <a:t>    </a:t>
            </a:r>
            <a:r>
              <a:rPr lang="en-US" altLang="ja-JP" sz="1600" dirty="0"/>
              <a:t>final Set&lt;</a:t>
            </a:r>
            <a:r>
              <a:rPr lang="en-US" altLang="ja-JP" sz="1600" dirty="0" err="1"/>
              <a:t>MethodInfo</a:t>
            </a:r>
            <a:r>
              <a:rPr lang="en-US" altLang="ja-JP" sz="1600" dirty="0"/>
              <a:t>&gt; </a:t>
            </a:r>
            <a:r>
              <a:rPr lang="en-US" altLang="ja-JP" sz="1600" dirty="0" err="1"/>
              <a:t>localMethods</a:t>
            </a:r>
            <a:r>
              <a:rPr lang="en-US" altLang="ja-JP" sz="1600" dirty="0"/>
              <a:t> = </a:t>
            </a:r>
            <a:endParaRPr lang="en-US" altLang="ja-JP" sz="1600" dirty="0" smtClean="0"/>
          </a:p>
          <a:p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targetClass</a:t>
            </a:r>
            <a:r>
              <a:rPr lang="en-US" altLang="ja-JP" sz="1600" dirty="0" smtClean="0"/>
              <a:t>. 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getDefinedMethods</a:t>
            </a:r>
            <a:r>
              <a:rPr lang="en-US" altLang="ja-JP" sz="1600" dirty="0" smtClean="0">
                <a:solidFill>
                  <a:srgbClr val="FF0000"/>
                </a:solidFill>
              </a:rPr>
              <a:t>() </a:t>
            </a:r>
            <a:r>
              <a:rPr lang="en-US" altLang="ja-JP" sz="1600" dirty="0" smtClean="0"/>
              <a:t>;</a:t>
            </a:r>
          </a:p>
          <a:p>
            <a:r>
              <a:rPr lang="en-US" altLang="ja-JP" sz="1600" dirty="0" smtClean="0"/>
              <a:t>        </a:t>
            </a:r>
            <a:r>
              <a:rPr lang="en-US" altLang="ja-JP" sz="1600" dirty="0" err="1" smtClean="0"/>
              <a:t>rfcMethods.addAll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localMethods</a:t>
            </a:r>
            <a:r>
              <a:rPr lang="en-US" altLang="ja-JP" sz="1600" dirty="0"/>
              <a:t>); 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    for </a:t>
            </a:r>
            <a:r>
              <a:rPr lang="en-US" altLang="ja-JP" sz="1600" dirty="0"/>
              <a:t>(final </a:t>
            </a:r>
            <a:r>
              <a:rPr lang="en-US" altLang="ja-JP" sz="1600" dirty="0" err="1"/>
              <a:t>MethodInfo</a:t>
            </a:r>
            <a:r>
              <a:rPr lang="en-US" altLang="ja-JP" sz="1600" dirty="0"/>
              <a:t> m : </a:t>
            </a:r>
            <a:r>
              <a:rPr lang="en-US" altLang="ja-JP" sz="1600" dirty="0" err="1"/>
              <a:t>localMethods</a:t>
            </a:r>
            <a:r>
              <a:rPr lang="en-US" altLang="ja-JP" sz="1600" dirty="0" smtClean="0"/>
              <a:t>){</a:t>
            </a:r>
          </a:p>
          <a:p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rfcMethods.addAll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MethodCallInfo.getCallees</a:t>
            </a:r>
            <a:r>
              <a:rPr lang="en-US" altLang="ja-JP" sz="1600" dirty="0" smtClean="0">
                <a:solidFill>
                  <a:srgbClr val="FF0000"/>
                </a:solidFill>
              </a:rPr>
              <a:t>(</a:t>
            </a:r>
            <a:r>
              <a:rPr lang="en-US" altLang="ja-JP" sz="1600" dirty="0" err="1" smtClean="0"/>
              <a:t>m.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getCalls</a:t>
            </a:r>
            <a:r>
              <a:rPr lang="en-US" altLang="ja-JP" sz="1600" dirty="0" smtClean="0">
                <a:solidFill>
                  <a:srgbClr val="FF0000"/>
                </a:solidFill>
              </a:rPr>
              <a:t>())</a:t>
            </a:r>
            <a:r>
              <a:rPr lang="en-US" altLang="ja-JP" sz="1600" dirty="0" smtClean="0"/>
              <a:t>);</a:t>
            </a:r>
          </a:p>
          <a:p>
            <a:r>
              <a:rPr lang="en-US" altLang="ja-JP" sz="1600" dirty="0" smtClean="0"/>
              <a:t>        }</a:t>
            </a:r>
          </a:p>
          <a:p>
            <a:endParaRPr lang="en-US" altLang="ja-JP" sz="1600" dirty="0"/>
          </a:p>
          <a:p>
            <a:r>
              <a:rPr lang="en-US" altLang="ja-JP" sz="1600" dirty="0" smtClean="0"/>
              <a:t>        </a:t>
            </a:r>
            <a:r>
              <a:rPr lang="en-US" altLang="ja-JP" sz="1600" dirty="0"/>
              <a:t>return new Integer(</a:t>
            </a:r>
            <a:r>
              <a:rPr lang="en-US" altLang="ja-JP" sz="1600" dirty="0" err="1"/>
              <a:t>rfcMethods.size</a:t>
            </a:r>
            <a:r>
              <a:rPr lang="en-US" altLang="ja-JP" sz="1600" dirty="0"/>
              <a:t>());    </a:t>
            </a:r>
            <a:endParaRPr lang="en-US" altLang="ja-JP" sz="1600" dirty="0" smtClean="0"/>
          </a:p>
          <a:p>
            <a:r>
              <a:rPr lang="en-US" altLang="ja-JP" sz="1600" dirty="0" smtClean="0"/>
              <a:t>    }    </a:t>
            </a:r>
          </a:p>
        </p:txBody>
      </p:sp>
      <p:pic>
        <p:nvPicPr>
          <p:cNvPr id="10" name="Picture 5" descr="C:\Users\higo\Desktop\rfc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28118"/>
            <a:ext cx="2607725" cy="506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179512" y="1196752"/>
            <a:ext cx="2555062" cy="11927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34575" y="1156682"/>
            <a:ext cx="6409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Implementation of RFC metric measurement logic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346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Plug-in Example: RFC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43808" y="1268760"/>
            <a:ext cx="6192688" cy="501675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    @</a:t>
            </a:r>
            <a:r>
              <a:rPr lang="en-US" altLang="ja-JP" sz="1600" dirty="0"/>
              <a:t>Override</a:t>
            </a:r>
          </a:p>
          <a:p>
            <a:r>
              <a:rPr lang="en-US" altLang="ja-JP" sz="1600" dirty="0"/>
              <a:t>    </a:t>
            </a:r>
            <a:r>
              <a:rPr lang="en-US" altLang="ja-JP" sz="1600" dirty="0" smtClean="0"/>
              <a:t>protected </a:t>
            </a:r>
            <a:r>
              <a:rPr lang="en-US" altLang="ja-JP" sz="1600" dirty="0"/>
              <a:t>String </a:t>
            </a:r>
            <a:r>
              <a:rPr lang="en-US" altLang="ja-JP" sz="1600" dirty="0" err="1"/>
              <a:t>getDescription</a:t>
            </a:r>
            <a:r>
              <a:rPr lang="en-US" altLang="ja-JP" sz="1600" dirty="0"/>
              <a:t>() {</a:t>
            </a:r>
          </a:p>
          <a:p>
            <a:r>
              <a:rPr lang="en-US" altLang="ja-JP" sz="1600" dirty="0"/>
              <a:t>        return "Measuring the RFC metric</a:t>
            </a:r>
            <a:r>
              <a:rPr lang="en-US" altLang="ja-JP" sz="1600" dirty="0" smtClean="0"/>
              <a:t>."; </a:t>
            </a:r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}</a:t>
            </a:r>
            <a:endParaRPr lang="en-US" altLang="ja-JP" sz="1600" dirty="0"/>
          </a:p>
          <a:p>
            <a:r>
              <a:rPr lang="en-US" altLang="ja-JP" sz="1600" dirty="0"/>
              <a:t>    @Override</a:t>
            </a:r>
          </a:p>
          <a:p>
            <a:r>
              <a:rPr lang="en-US" altLang="ja-JP" sz="1600" dirty="0"/>
              <a:t>    protected String </a:t>
            </a:r>
            <a:r>
              <a:rPr lang="en-US" altLang="ja-JP" sz="1600" dirty="0" err="1"/>
              <a:t>getDetailDescription</a:t>
            </a:r>
            <a:r>
              <a:rPr lang="en-US" altLang="ja-JP" sz="1600" dirty="0"/>
              <a:t>() {</a:t>
            </a:r>
          </a:p>
          <a:p>
            <a:r>
              <a:rPr lang="en-US" altLang="ja-JP" sz="1600" dirty="0"/>
              <a:t>         return DETAIL_DESCRIPTION;</a:t>
            </a:r>
          </a:p>
          <a:p>
            <a:r>
              <a:rPr lang="en-US" altLang="ja-JP" sz="1600" dirty="0"/>
              <a:t>    </a:t>
            </a:r>
            <a:r>
              <a:rPr lang="en-US" altLang="ja-JP" sz="1600" dirty="0" smtClean="0"/>
              <a:t>}</a:t>
            </a:r>
            <a:endParaRPr lang="en-US" altLang="ja-JP" sz="1600" dirty="0"/>
          </a:p>
          <a:p>
            <a:r>
              <a:rPr lang="en-US" altLang="ja-JP" sz="1600" dirty="0"/>
              <a:t>    @Override</a:t>
            </a:r>
          </a:p>
          <a:p>
            <a:r>
              <a:rPr lang="en-US" altLang="ja-JP" sz="1600" dirty="0"/>
              <a:t>    protected String </a:t>
            </a:r>
            <a:r>
              <a:rPr lang="en-US" altLang="ja-JP" sz="1600" dirty="0" err="1"/>
              <a:t>getMetricName</a:t>
            </a:r>
            <a:r>
              <a:rPr lang="en-US" altLang="ja-JP" sz="1600" dirty="0"/>
              <a:t>() {</a:t>
            </a:r>
          </a:p>
          <a:p>
            <a:r>
              <a:rPr lang="en-US" altLang="ja-JP" sz="1600" dirty="0"/>
              <a:t>        return "RFC";</a:t>
            </a:r>
          </a:p>
          <a:p>
            <a:r>
              <a:rPr lang="en-US" altLang="ja-JP" sz="1600" dirty="0"/>
              <a:t>    </a:t>
            </a:r>
            <a:r>
              <a:rPr lang="en-US" altLang="ja-JP" sz="1600" dirty="0" smtClean="0"/>
              <a:t>}</a:t>
            </a:r>
            <a:endParaRPr lang="en-US" altLang="ja-JP" sz="1600" dirty="0"/>
          </a:p>
          <a:p>
            <a:r>
              <a:rPr lang="en-US" altLang="ja-JP" sz="1600" dirty="0"/>
              <a:t>    @Override</a:t>
            </a:r>
          </a:p>
          <a:p>
            <a:r>
              <a:rPr lang="en-US" altLang="ja-JP" sz="1600" dirty="0"/>
              <a:t>    protected </a:t>
            </a:r>
            <a:r>
              <a:rPr lang="en-US" altLang="ja-JP" sz="1600" dirty="0" err="1"/>
              <a:t>boolean</a:t>
            </a:r>
            <a:r>
              <a:rPr lang="en-US" altLang="ja-JP" sz="1600" dirty="0"/>
              <a:t> </a:t>
            </a:r>
            <a:r>
              <a:rPr lang="en-US" altLang="ja-JP" sz="1600" dirty="0" err="1"/>
              <a:t>useMethodInfo</a:t>
            </a:r>
            <a:r>
              <a:rPr lang="en-US" altLang="ja-JP" sz="1600" dirty="0"/>
              <a:t>() {</a:t>
            </a:r>
          </a:p>
          <a:p>
            <a:r>
              <a:rPr lang="en-US" altLang="ja-JP" sz="1600" dirty="0"/>
              <a:t>        return true;</a:t>
            </a:r>
          </a:p>
          <a:p>
            <a:r>
              <a:rPr lang="en-US" altLang="ja-JP" sz="1600" dirty="0"/>
              <a:t>    </a:t>
            </a:r>
            <a:r>
              <a:rPr lang="en-US" altLang="ja-JP" sz="1600" dirty="0" smtClean="0"/>
              <a:t>}</a:t>
            </a:r>
            <a:endParaRPr lang="en-US" altLang="ja-JP" sz="1600" dirty="0"/>
          </a:p>
          <a:p>
            <a:r>
              <a:rPr lang="en-US" altLang="ja-JP" sz="1600" dirty="0"/>
              <a:t>    @Override</a:t>
            </a:r>
          </a:p>
          <a:p>
            <a:r>
              <a:rPr lang="en-US" altLang="ja-JP" sz="1600" dirty="0"/>
              <a:t>    protected </a:t>
            </a:r>
            <a:r>
              <a:rPr lang="en-US" altLang="ja-JP" sz="1600" dirty="0" err="1"/>
              <a:t>boolean</a:t>
            </a:r>
            <a:r>
              <a:rPr lang="en-US" altLang="ja-JP" sz="1600" dirty="0"/>
              <a:t> </a:t>
            </a:r>
            <a:r>
              <a:rPr lang="en-US" altLang="ja-JP" sz="1600" dirty="0" err="1"/>
              <a:t>useMethodLocalInfo</a:t>
            </a:r>
            <a:r>
              <a:rPr lang="en-US" altLang="ja-JP" sz="1600" dirty="0"/>
              <a:t>() {</a:t>
            </a:r>
          </a:p>
          <a:p>
            <a:r>
              <a:rPr lang="en-US" altLang="ja-JP" sz="1600" dirty="0"/>
              <a:t>         return true;</a:t>
            </a:r>
          </a:p>
          <a:p>
            <a:r>
              <a:rPr lang="en-US" altLang="ja-JP" sz="1600" dirty="0"/>
              <a:t>    }</a:t>
            </a:r>
          </a:p>
        </p:txBody>
      </p:sp>
      <p:pic>
        <p:nvPicPr>
          <p:cNvPr id="10" name="Picture 5" descr="C:\Users\higo\Desktop\rfc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28118"/>
            <a:ext cx="2607725" cy="506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179512" y="2420888"/>
            <a:ext cx="2555062" cy="21602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34575" y="908720"/>
            <a:ext cx="6409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Overriding other methods</a:t>
            </a:r>
            <a:endParaRPr kumimoji="1" lang="ja-JP" altLang="en-US" sz="2000" dirty="0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27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Plug-in Example: RFC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43808" y="1743194"/>
            <a:ext cx="6192688" cy="427809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 private final static String DETAIL_DESCRIPTION;</a:t>
            </a:r>
          </a:p>
          <a:p>
            <a:endParaRPr lang="en-US" altLang="ja-JP" sz="1600" dirty="0"/>
          </a:p>
          <a:p>
            <a:r>
              <a:rPr lang="en-US" altLang="ja-JP" sz="1600" dirty="0"/>
              <a:t>    static {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StringWriter</a:t>
            </a:r>
            <a:r>
              <a:rPr lang="en-US" altLang="ja-JP" sz="1600" dirty="0"/>
              <a:t> buffer = new </a:t>
            </a:r>
            <a:r>
              <a:rPr lang="en-US" altLang="ja-JP" sz="1600" dirty="0" err="1"/>
              <a:t>StringWriter</a:t>
            </a:r>
            <a:r>
              <a:rPr lang="en-US" altLang="ja-JP" sz="1600" dirty="0"/>
              <a:t>(); 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PrintWriter</a:t>
            </a:r>
            <a:r>
              <a:rPr lang="en-US" altLang="ja-JP" sz="1600" dirty="0"/>
              <a:t> writer = new </a:t>
            </a:r>
            <a:r>
              <a:rPr lang="en-US" altLang="ja-JP" sz="1600" dirty="0" err="1"/>
              <a:t>PrintWriter</a:t>
            </a:r>
            <a:r>
              <a:rPr lang="en-US" altLang="ja-JP" sz="1600" dirty="0"/>
              <a:t>(buffer);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("This plugin measures the RFC (Response for a Class) metric.");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();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("RFC = number of local methods in a class"); 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("    + number of remote methods called by local methods"); 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();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("A given remote method is counted by once."); 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writer.println</a:t>
            </a:r>
            <a:r>
              <a:rPr lang="en-US" altLang="ja-JP" sz="1600" dirty="0"/>
              <a:t>();</a:t>
            </a:r>
          </a:p>
          <a:p>
            <a:r>
              <a:rPr lang="en-US" altLang="ja-JP" sz="1600" dirty="0"/>
              <a:t>        </a:t>
            </a:r>
            <a:r>
              <a:rPr lang="en-US" altLang="ja-JP" sz="1600" dirty="0" err="1"/>
              <a:t>writer.flush</a:t>
            </a:r>
            <a:r>
              <a:rPr lang="en-US" altLang="ja-JP" sz="1600" dirty="0"/>
              <a:t>();</a:t>
            </a:r>
          </a:p>
          <a:p>
            <a:r>
              <a:rPr lang="en-US" altLang="ja-JP" sz="1600" dirty="0"/>
              <a:t>        DETAIL_DESCRIPTION = </a:t>
            </a:r>
            <a:r>
              <a:rPr lang="en-US" altLang="ja-JP" sz="1600" dirty="0" err="1"/>
              <a:t>buffer.toString</a:t>
            </a:r>
            <a:r>
              <a:rPr lang="en-US" altLang="ja-JP" sz="1600" dirty="0"/>
              <a:t>(); </a:t>
            </a:r>
          </a:p>
          <a:p>
            <a:r>
              <a:rPr lang="en-US" altLang="ja-JP" sz="1600" dirty="0"/>
              <a:t>    }</a:t>
            </a:r>
          </a:p>
        </p:txBody>
      </p:sp>
      <p:pic>
        <p:nvPicPr>
          <p:cNvPr id="10" name="Picture 5" descr="C:\Users\higo\Desktop\rfc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28118"/>
            <a:ext cx="2607725" cy="506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179512" y="4581128"/>
            <a:ext cx="2555062" cy="13681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34575" y="1340768"/>
            <a:ext cx="6409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/>
              <a:t>Building a string for DETAIL_DESCRIPTION</a:t>
            </a:r>
            <a:endParaRPr kumimoji="1" lang="ja-JP" altLang="en-US" sz="200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12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Size and Coding Time of Plug-ins 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16</a:t>
            </a:fld>
            <a:endParaRPr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855837"/>
              </p:ext>
            </p:extLst>
          </p:nvPr>
        </p:nvGraphicFramePr>
        <p:xfrm>
          <a:off x="395536" y="1196752"/>
          <a:ext cx="8352927" cy="464289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584176"/>
                <a:gridCol w="2592287"/>
                <a:gridCol w="2219923"/>
                <a:gridCol w="1956541"/>
              </a:tblGrid>
              <a:tr h="8250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dirty="0" smtClean="0"/>
                        <a:t>Metrics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dirty="0" smtClean="0"/>
                        <a:t>#All</a:t>
                      </a:r>
                      <a:r>
                        <a:rPr kumimoji="1" lang="en-US" altLang="ja-JP" sz="2400" baseline="0" dirty="0" smtClean="0"/>
                        <a:t> lines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800" baseline="0" dirty="0" smtClean="0"/>
                        <a:t>(including comment line)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 smtClean="0"/>
                        <a:t>#Main</a:t>
                      </a:r>
                      <a:r>
                        <a:rPr kumimoji="1" lang="en-US" altLang="ja-JP" sz="2000" baseline="0" dirty="0" smtClean="0"/>
                        <a:t> logic lines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dirty="0" smtClean="0"/>
                        <a:t>Time (min)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266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WMC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31(74)</a:t>
                      </a:r>
                      <a:endParaRPr kumimoji="1" lang="ja-JP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DIT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35(81)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NOC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36(73)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CBO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61(121)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RFC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56(117)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LCOM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114(221)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107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Cyclomatic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52(115)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1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 of APIs (1/2)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17</a:t>
            </a:fld>
            <a:endParaRPr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802846"/>
              </p:ext>
            </p:extLst>
          </p:nvPr>
        </p:nvGraphicFramePr>
        <p:xfrm>
          <a:off x="71406" y="1496866"/>
          <a:ext cx="8965090" cy="4380406"/>
        </p:xfrm>
        <a:graphic>
          <a:graphicData uri="http://schemas.openxmlformats.org/drawingml/2006/table">
            <a:tbl>
              <a:tblPr/>
              <a:tblGrid>
                <a:gridCol w="3247209"/>
                <a:gridCol w="5717881"/>
              </a:tblGrid>
              <a:tr h="768174">
                <a:tc>
                  <a:txBody>
                    <a:bodyPr/>
                    <a:lstStyle/>
                    <a:p>
                      <a:pPr algn="r"/>
                      <a:r>
                        <a:rPr lang="en-US" sz="1200" dirty="0" err="1" smtClean="0"/>
                        <a:t>java.util.SortedSet</a:t>
                      </a:r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>
                          <a:solidFill>
                            <a:srgbClr val="0000FF"/>
                          </a:solidFill>
                          <a:hlinkClick r:id="rId2" action="ppaction://hlinkfile" tooltip="jp.ac.osaka_u.ist.sel.metricstool.main.data.target 内のクラス"/>
                        </a:rPr>
                        <a:t>TargetConstructorInfo</a:t>
                      </a:r>
                      <a:r>
                        <a:rPr lang="en-US" sz="1200" dirty="0"/>
                        <a:t>&gt;</a:t>
                      </a:r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hlinkClick r:id="rId3" action="ppaction://hlinkfile"/>
                        </a:rPr>
                        <a:t>getDefinedConstructors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Returns </a:t>
                      </a:r>
                      <a:r>
                        <a:rPr lang="en-US" sz="1600" dirty="0" err="1"/>
                        <a:t>SortedSet</a:t>
                      </a:r>
                      <a:r>
                        <a:rPr lang="en-US" sz="1600" dirty="0"/>
                        <a:t> of defined constructors in this class．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7175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 </a:t>
                      </a:r>
                      <a:r>
                        <a:rPr lang="en-US" sz="1200" dirty="0" err="1"/>
                        <a:t>java.util.SortedSet</a:t>
                      </a:r>
                      <a:r>
                        <a:rPr lang="en-US" sz="1200" dirty="0"/>
                        <a:t>&lt;</a:t>
                      </a:r>
                      <a:r>
                        <a:rPr lang="en-US" sz="1200" dirty="0" err="1">
                          <a:hlinkClick r:id="rId4" action="ppaction://hlinkfile" tooltip="jp.ac.osaka_u.ist.sel.metricstool.main.data.target 内のクラス"/>
                        </a:rPr>
                        <a:t>TargetFieldInfo</a:t>
                      </a:r>
                      <a:r>
                        <a:rPr lang="en-US" sz="1200" dirty="0"/>
                        <a:t>&gt;</a:t>
                      </a:r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hlinkClick r:id="rId3" action="ppaction://hlinkfile"/>
                        </a:rPr>
                        <a:t>getDefinedFields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 Returns </a:t>
                      </a:r>
                      <a:r>
                        <a:rPr lang="en-US" sz="1600" dirty="0" err="1"/>
                        <a:t>SortedSet</a:t>
                      </a:r>
                      <a:r>
                        <a:rPr lang="en-US" sz="1600" dirty="0"/>
                        <a:t> of defined fields in this class.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5375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 </a:t>
                      </a:r>
                      <a:r>
                        <a:rPr lang="en-US" sz="1200" dirty="0" err="1"/>
                        <a:t>java.util.SortedSet</a:t>
                      </a:r>
                      <a:r>
                        <a:rPr lang="en-US" sz="1200" dirty="0"/>
                        <a:t>&lt;</a:t>
                      </a:r>
                      <a:r>
                        <a:rPr lang="en-US" sz="1200" dirty="0" err="1">
                          <a:hlinkClick r:id="rId5" action="ppaction://hlinkfile" tooltip="jp.ac.osaka_u.ist.sel.metricstool.main.data.target 内のクラス"/>
                        </a:rPr>
                        <a:t>TargetMethodInfo</a:t>
                      </a:r>
                      <a:r>
                        <a:rPr lang="en-US" sz="1200" dirty="0"/>
                        <a:t>&gt;</a:t>
                      </a:r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hlinkClick r:id="rId3" action="ppaction://hlinkfile"/>
                        </a:rPr>
                        <a:t>getDefinedMethods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 Returns </a:t>
                      </a:r>
                      <a:r>
                        <a:rPr lang="en-US" sz="1600" dirty="0" err="1"/>
                        <a:t>SortedSet</a:t>
                      </a:r>
                      <a:r>
                        <a:rPr lang="en-US" sz="1600" dirty="0"/>
                        <a:t> of defined methods in this class.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77369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 </a:t>
                      </a:r>
                      <a:r>
                        <a:rPr lang="en-US" sz="1200" dirty="0" err="1"/>
                        <a:t>java.util.Set</a:t>
                      </a:r>
                      <a:r>
                        <a:rPr lang="en-US" sz="1200" dirty="0"/>
                        <a:t>&lt;</a:t>
                      </a:r>
                      <a:r>
                        <a:rPr lang="en-US" sz="1200" dirty="0" err="1">
                          <a:hlinkClick r:id="rId6" action="ppaction://hlinkfile" tooltip="jp.ac.osaka_u.ist.sel.metricstool.main.data.target 内のクラス"/>
                        </a:rPr>
                        <a:t>VariableInfo</a:t>
                      </a:r>
                      <a:r>
                        <a:rPr lang="en-US" sz="1200" dirty="0"/>
                        <a:t>&lt;? extends </a:t>
                      </a:r>
                      <a:r>
                        <a:rPr lang="en-US" sz="1200" dirty="0" err="1">
                          <a:hlinkClick r:id="rId7" action="ppaction://hlinkfile" tooltip="jp.ac.osaka_u.ist.sel.metricstool.main.data.target 内のクラス"/>
                        </a:rPr>
                        <a:t>UnitInfo</a:t>
                      </a:r>
                      <a:r>
                        <a:rPr lang="en-US" sz="1200" dirty="0"/>
                        <a:t>&gt;&gt;</a:t>
                      </a:r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hlinkClick r:id="rId3" action="ppaction://hlinkfile"/>
                        </a:rPr>
                        <a:t>getDefinedVariables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 Returns Set of defined variables in this class.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8174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 </a:t>
                      </a:r>
                      <a:r>
                        <a:rPr lang="en-US" sz="1200" dirty="0" err="1"/>
                        <a:t>java.util.SortedSet</a:t>
                      </a:r>
                      <a:r>
                        <a:rPr lang="en-US" sz="1200" dirty="0"/>
                        <a:t>&lt;</a:t>
                      </a:r>
                      <a:r>
                        <a:rPr lang="en-US" sz="1200" dirty="0" err="1">
                          <a:hlinkClick r:id="rId8" action="ppaction://hlinkfile" tooltip="jp.ac.osaka_u.ist.sel.metricstool.main.data.target 内のクラス"/>
                        </a:rPr>
                        <a:t>TargetInnerClassInfo</a:t>
                      </a:r>
                      <a:r>
                        <a:rPr lang="en-US" sz="1200" dirty="0"/>
                        <a:t>&gt;</a:t>
                      </a:r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hlinkClick r:id="rId3" action="ppaction://hlinkfile"/>
                        </a:rPr>
                        <a:t>getInnerClasses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Returns </a:t>
                      </a:r>
                      <a:r>
                        <a:rPr lang="en-US" sz="1600" dirty="0" err="1"/>
                        <a:t>SortedSet</a:t>
                      </a:r>
                      <a:r>
                        <a:rPr lang="en-US" sz="1600" dirty="0"/>
                        <a:t> of inner classes in this class．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139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 </a:t>
                      </a:r>
                      <a:r>
                        <a:rPr lang="en-US" sz="1200" dirty="0" err="1"/>
                        <a:t>boolean</a:t>
                      </a:r>
                      <a:endParaRPr lang="en-US" sz="1200" dirty="0"/>
                    </a:p>
                  </a:txBody>
                  <a:tcPr marL="1958" marR="1958" marT="1958" marB="19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hlinkClick r:id="rId3" action="ppaction://hlinkfile"/>
                        </a:rPr>
                        <a:t> </a:t>
                      </a:r>
                      <a:r>
                        <a:rPr lang="en-US" sz="1600" b="1" dirty="0" err="1" smtClean="0">
                          <a:hlinkClick r:id="rId3" action="ppaction://hlinkfile"/>
                        </a:rPr>
                        <a:t>isInterface</a:t>
                      </a:r>
                      <a:r>
                        <a:rPr lang="en-US" sz="1600" dirty="0"/>
                        <a:t>() 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          Returns true if this class is declared as interface.</a:t>
                      </a:r>
                    </a:p>
                  </a:txBody>
                  <a:tcPr marL="1958" marR="1958" marT="1958" marB="19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35496" y="1115452"/>
            <a:ext cx="9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 err="1"/>
              <a:t>jp.ac.osaka_u.ist.sel.metricsltool.main.data.target.ClassInfo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79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</a:t>
            </a:r>
            <a:r>
              <a:rPr lang="en-US" altLang="ja-JP" dirty="0" smtClean="0"/>
              <a:t>mple of APIs (2/2)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18</a:t>
            </a:fld>
            <a:endParaRPr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537243"/>
              </p:ext>
            </p:extLst>
          </p:nvPr>
        </p:nvGraphicFramePr>
        <p:xfrm>
          <a:off x="142844" y="1397000"/>
          <a:ext cx="8786874" cy="4818081"/>
        </p:xfrm>
        <a:graphic>
          <a:graphicData uri="http://schemas.openxmlformats.org/drawingml/2006/table">
            <a:tbl>
              <a:tblPr/>
              <a:tblGrid>
                <a:gridCol w="3071834"/>
                <a:gridCol w="5715040"/>
              </a:tblGrid>
              <a:tr h="729676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 </a:t>
                      </a:r>
                      <a:r>
                        <a:rPr lang="en-US" sz="1600" dirty="0" err="1"/>
                        <a:t>java.lang.String</a:t>
                      </a:r>
                      <a:endParaRPr lang="en-US" sz="1600" dirty="0"/>
                    </a:p>
                  </a:txBody>
                  <a:tcPr marL="3918" marR="3918" marT="3918" marB="39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 action="ppaction://hlinkfile"/>
                        </a:rPr>
                        <a:t> </a:t>
                      </a:r>
                      <a:r>
                        <a:rPr lang="en-US" sz="1800" b="1" dirty="0" err="1" smtClean="0">
                          <a:hlinkClick r:id="rId2" action="ppaction://hlinkfile"/>
                        </a:rPr>
                        <a:t>getMethodName</a:t>
                      </a:r>
                      <a:r>
                        <a:rPr lang="en-US" sz="1800" dirty="0"/>
                        <a:t>() 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           Returns the method name.</a:t>
                      </a:r>
                    </a:p>
                  </a:txBody>
                  <a:tcPr marL="3918" marR="3918" marT="3918" marB="39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6571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 </a:t>
                      </a:r>
                      <a:r>
                        <a:rPr lang="en-US" sz="1600" dirty="0" err="1"/>
                        <a:t>java.util.SortedSet</a:t>
                      </a:r>
                      <a:r>
                        <a:rPr lang="en-US" sz="1600" dirty="0"/>
                        <a:t>&lt;</a:t>
                      </a:r>
                      <a:r>
                        <a:rPr lang="en-US" sz="1600" dirty="0" err="1">
                          <a:hlinkClick r:id="rId2" action="ppaction://hlinkfile" tooltip="jp.ac.osaka_u.ist.sel.metricstool.main.data.target 内のクラス"/>
                        </a:rPr>
                        <a:t>MethodInfo</a:t>
                      </a:r>
                      <a:r>
                        <a:rPr lang="en-US" sz="1600" dirty="0"/>
                        <a:t>&gt;</a:t>
                      </a:r>
                    </a:p>
                  </a:txBody>
                  <a:tcPr marL="3918" marR="3918" marT="3918" marB="39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 action="ppaction://hlinkfile"/>
                        </a:rPr>
                        <a:t> </a:t>
                      </a:r>
                      <a:r>
                        <a:rPr lang="en-US" sz="1800" b="1" dirty="0" err="1" smtClean="0">
                          <a:hlinkClick r:id="rId2" action="ppaction://hlinkfile"/>
                        </a:rPr>
                        <a:t>getOverridees</a:t>
                      </a:r>
                      <a:r>
                        <a:rPr lang="en-US" sz="1800" dirty="0"/>
                        <a:t>() 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           Returns </a:t>
                      </a:r>
                      <a:r>
                        <a:rPr lang="en-US" sz="1800" dirty="0" err="1"/>
                        <a:t>SortedSet</a:t>
                      </a:r>
                      <a:r>
                        <a:rPr lang="en-US" sz="1800" dirty="0"/>
                        <a:t> of methods that </a:t>
                      </a:r>
                      <a:r>
                        <a:rPr lang="en-US" sz="1800"/>
                        <a:t>are </a:t>
                      </a:r>
                      <a:r>
                        <a:rPr lang="en-US" sz="1800" smtClean="0"/>
                        <a:t>overridden </a:t>
                      </a:r>
                      <a:r>
                        <a:rPr lang="en-US" sz="1800" dirty="0"/>
                        <a:t>by this method.</a:t>
                      </a:r>
                    </a:p>
                  </a:txBody>
                  <a:tcPr marL="3918" marR="3918" marT="3918" marB="39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6571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 </a:t>
                      </a:r>
                      <a:r>
                        <a:rPr lang="en-US" sz="1600" dirty="0" err="1"/>
                        <a:t>java.util.SortedSet</a:t>
                      </a:r>
                      <a:r>
                        <a:rPr lang="en-US" sz="1600" dirty="0"/>
                        <a:t>&lt;</a:t>
                      </a:r>
                      <a:r>
                        <a:rPr lang="en-US" sz="1600" dirty="0" err="1">
                          <a:hlinkClick r:id="rId2" action="ppaction://hlinkfile" tooltip="jp.ac.osaka_u.ist.sel.metricstool.main.data.target 内のクラス"/>
                        </a:rPr>
                        <a:t>MethodInfo</a:t>
                      </a:r>
                      <a:r>
                        <a:rPr lang="en-US" sz="1600" dirty="0"/>
                        <a:t>&gt;</a:t>
                      </a:r>
                    </a:p>
                  </a:txBody>
                  <a:tcPr marL="3918" marR="3918" marT="3918" marB="39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 action="ppaction://hlinkfile"/>
                        </a:rPr>
                        <a:t> </a:t>
                      </a:r>
                      <a:r>
                        <a:rPr lang="en-US" sz="1800" b="1" dirty="0" err="1" smtClean="0">
                          <a:hlinkClick r:id="rId2" action="ppaction://hlinkfile"/>
                        </a:rPr>
                        <a:t>getOverriders</a:t>
                      </a:r>
                      <a:r>
                        <a:rPr lang="en-US" sz="1800" dirty="0"/>
                        <a:t>() 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          Returns methods that override this method.</a:t>
                      </a:r>
                    </a:p>
                  </a:txBody>
                  <a:tcPr marL="3918" marR="3918" marT="3918" marB="39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7301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 </a:t>
                      </a:r>
                      <a:r>
                        <a:rPr lang="en-US" sz="1600" dirty="0" err="1">
                          <a:hlinkClick r:id="rId3" action="ppaction://hlinkfile" tooltip="jp.ac.osaka_u.ist.sel.metricstool.main.data.target 内のインタフェース"/>
                        </a:rPr>
                        <a:t>TypeInfo</a:t>
                      </a:r>
                      <a:endParaRPr lang="en-US" sz="1600" dirty="0"/>
                    </a:p>
                  </a:txBody>
                  <a:tcPr marL="3918" marR="3918" marT="3918" marB="39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 action="ppaction://hlinkfile"/>
                        </a:rPr>
                        <a:t> </a:t>
                      </a:r>
                      <a:r>
                        <a:rPr lang="en-US" sz="1800" b="1" dirty="0" err="1" smtClean="0">
                          <a:hlinkClick r:id="rId2" action="ppaction://hlinkfile"/>
                        </a:rPr>
                        <a:t>getReturnType</a:t>
                      </a:r>
                      <a:r>
                        <a:rPr lang="en-US" sz="1800" dirty="0"/>
                        <a:t>() 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          Returns the type of this method.</a:t>
                      </a:r>
                    </a:p>
                  </a:txBody>
                  <a:tcPr marL="3918" marR="3918" marT="3918" marB="39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9676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 </a:t>
                      </a:r>
                      <a:r>
                        <a:rPr lang="en-US" sz="1600" dirty="0" err="1"/>
                        <a:t>java.lang.String</a:t>
                      </a:r>
                      <a:endParaRPr lang="en-US" sz="1600" dirty="0"/>
                    </a:p>
                  </a:txBody>
                  <a:tcPr marL="3918" marR="3918" marT="3918" marB="39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 action="ppaction://hlinkfile"/>
                        </a:rPr>
                        <a:t> </a:t>
                      </a:r>
                      <a:r>
                        <a:rPr lang="en-US" sz="1800" b="1" dirty="0" err="1" smtClean="0">
                          <a:hlinkClick r:id="rId2" action="ppaction://hlinkfile"/>
                        </a:rPr>
                        <a:t>getSignatureText</a:t>
                      </a:r>
                      <a:r>
                        <a:rPr lang="en-US" sz="1800" dirty="0"/>
                        <a:t>() 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          Returns the signature of this method as string.</a:t>
                      </a:r>
                    </a:p>
                  </a:txBody>
                  <a:tcPr marL="3918" marR="3918" marT="3918" marB="39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07504" y="1043444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 err="1"/>
              <a:t>jp.ac.osaka_u.ist.sel.metricstool.main.data.target.MethodInfo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60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Not only for Metrics Measurement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C</a:t>
            </a:r>
            <a:r>
              <a:rPr lang="en-US" altLang="ja-JP" dirty="0" smtClean="0"/>
              <a:t>an be used for other purposes</a:t>
            </a:r>
          </a:p>
          <a:p>
            <a:r>
              <a:rPr lang="en-US" altLang="ja-JP" dirty="0" smtClean="0"/>
              <a:t>Several tools using MASU</a:t>
            </a:r>
          </a:p>
          <a:p>
            <a:pPr lvl="1"/>
            <a:r>
              <a:rPr kumimoji="1" lang="en-US" altLang="ja-JP" dirty="0" smtClean="0"/>
              <a:t>control flow graph builder </a:t>
            </a:r>
          </a:p>
          <a:p>
            <a:pPr lvl="1"/>
            <a:r>
              <a:rPr lang="en-US" altLang="ja-JP" dirty="0" smtClean="0"/>
              <a:t>program dependency graph builder</a:t>
            </a:r>
          </a:p>
          <a:p>
            <a:pPr lvl="1"/>
            <a:r>
              <a:rPr kumimoji="1" lang="en-US" altLang="ja-JP" dirty="0" smtClean="0"/>
              <a:t>code clone detection tool</a:t>
            </a:r>
          </a:p>
          <a:p>
            <a:pPr lvl="1"/>
            <a:r>
              <a:rPr lang="en-US" altLang="ja-JP" dirty="0" smtClean="0"/>
              <a:t>extract method support tool</a:t>
            </a:r>
          </a:p>
          <a:p>
            <a:pPr lvl="1"/>
            <a:r>
              <a:rPr kumimoji="1" lang="en-US" altLang="ja-JP" dirty="0" smtClean="0"/>
              <a:t>template method support tool</a:t>
            </a:r>
          </a:p>
          <a:p>
            <a:r>
              <a:rPr kumimoji="1" lang="en-US" altLang="ja-JP" dirty="0" smtClean="0"/>
              <a:t>Great contributions to our research group</a:t>
            </a:r>
          </a:p>
          <a:p>
            <a:pPr lvl="1"/>
            <a:r>
              <a:rPr lang="en-US" altLang="ja-JP" dirty="0" smtClean="0"/>
              <a:t>more than 5 journal papers</a:t>
            </a:r>
          </a:p>
          <a:p>
            <a:pPr lvl="1"/>
            <a:r>
              <a:rPr kumimoji="1" lang="en-US" altLang="ja-JP" dirty="0" smtClean="0"/>
              <a:t>more than 10 conference papers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55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 –Software Metrics-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u="sng" dirty="0" smtClean="0"/>
              <a:t>What for</a:t>
            </a:r>
          </a:p>
          <a:p>
            <a:pPr lvl="1"/>
            <a:r>
              <a:rPr kumimoji="1" lang="en-US" altLang="ja-JP" dirty="0" smtClean="0"/>
              <a:t>evaluating quality</a:t>
            </a:r>
          </a:p>
          <a:p>
            <a:pPr lvl="1"/>
            <a:r>
              <a:rPr lang="en-US" altLang="ja-JP" dirty="0" smtClean="0"/>
              <a:t>grasping characteristics</a:t>
            </a:r>
          </a:p>
          <a:p>
            <a:pPr lvl="1"/>
            <a:r>
              <a:rPr kumimoji="1" lang="en-US" altLang="ja-JP" dirty="0" smtClean="0"/>
              <a:t>managing progress</a:t>
            </a:r>
          </a:p>
          <a:p>
            <a:pPr lvl="5"/>
            <a:endParaRPr kumimoji="1" lang="en-US" altLang="ja-JP" dirty="0" smtClean="0"/>
          </a:p>
          <a:p>
            <a:r>
              <a:rPr lang="en-US" altLang="ja-JP" u="sng" dirty="0" smtClean="0"/>
              <a:t>Measured from</a:t>
            </a:r>
          </a:p>
          <a:p>
            <a:pPr lvl="1"/>
            <a:r>
              <a:rPr kumimoji="1" lang="en-US" altLang="ja-JP" dirty="0" smtClean="0"/>
              <a:t>source code</a:t>
            </a:r>
          </a:p>
          <a:p>
            <a:pPr lvl="1"/>
            <a:r>
              <a:rPr lang="en-US" altLang="ja-JP" dirty="0" smtClean="0"/>
              <a:t>UML diagram</a:t>
            </a:r>
          </a:p>
          <a:p>
            <a:pPr lvl="1"/>
            <a:r>
              <a:rPr kumimoji="1" lang="en-US" altLang="ja-JP" dirty="0" smtClean="0"/>
              <a:t>bug database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58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pic>
        <p:nvPicPr>
          <p:cNvPr id="8194" name="Picture 2" descr="C:\Users\higo\Desktop\probl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99" y="1052736"/>
            <a:ext cx="3823069" cy="270271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higo\Desktop\ma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62" y="1052736"/>
            <a:ext cx="3823070" cy="270271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higo\Desktop\resul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10" y="3861048"/>
            <a:ext cx="3812758" cy="26954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higo\Desktop\sc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62" y="3861048"/>
            <a:ext cx="3823070" cy="27027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76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65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Source Code Analysis Component</a:t>
            </a:r>
            <a:endParaRPr kumimoji="1" lang="ja-JP" altLang="en-US" sz="3600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4294967295"/>
          </p:nvPr>
        </p:nvSpPr>
        <p:spPr>
          <a:xfrm>
            <a:off x="1908175" y="6308725"/>
            <a:ext cx="5616575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ja-JP" smtClean="0"/>
              <a:t>SES2008</a:t>
            </a:r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4294967295"/>
          </p:nvPr>
        </p:nvSpPr>
        <p:spPr>
          <a:xfrm>
            <a:off x="7596188" y="6308725"/>
            <a:ext cx="1414462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891A2F-EC83-4C2C-9085-07DD6BD63CE7}" type="datetime1">
              <a:rPr lang="ja-JP" altLang="en-US" smtClean="0"/>
              <a:pPr>
                <a:defRPr/>
              </a:pPr>
              <a:t>2011/11/10</a:t>
            </a:fld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294967295"/>
          </p:nvPr>
        </p:nvSpPr>
        <p:spPr>
          <a:xfrm>
            <a:off x="8459788" y="6584950"/>
            <a:ext cx="550862" cy="273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  <p:grpSp>
        <p:nvGrpSpPr>
          <p:cNvPr id="24" name="グループ化 23"/>
          <p:cNvGrpSpPr/>
          <p:nvPr/>
        </p:nvGrpSpPr>
        <p:grpSpPr>
          <a:xfrm>
            <a:off x="142844" y="1142984"/>
            <a:ext cx="4071966" cy="5715016"/>
            <a:chOff x="142844" y="1142984"/>
            <a:chExt cx="4071966" cy="5715016"/>
          </a:xfrm>
        </p:grpSpPr>
        <p:sp>
          <p:nvSpPr>
            <p:cNvPr id="8" name="横巻き 7"/>
            <p:cNvSpPr/>
            <p:nvPr/>
          </p:nvSpPr>
          <p:spPr>
            <a:xfrm>
              <a:off x="142844" y="1142984"/>
              <a:ext cx="4071966" cy="5715016"/>
            </a:xfrm>
            <a:prstGeom prst="horizontalScroll">
              <a:avLst>
                <a:gd name="adj" fmla="val 2066"/>
              </a:avLst>
            </a:prstGeom>
            <a:solidFill>
              <a:srgbClr val="DCFF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" name="グループ化 49"/>
            <p:cNvGrpSpPr/>
            <p:nvPr/>
          </p:nvGrpSpPr>
          <p:grpSpPr>
            <a:xfrm>
              <a:off x="285720" y="1571612"/>
              <a:ext cx="3857652" cy="1585004"/>
              <a:chOff x="216359" y="-642990"/>
              <a:chExt cx="3428959" cy="1408892"/>
            </a:xfrm>
          </p:grpSpPr>
          <p:sp>
            <p:nvSpPr>
              <p:cNvPr id="16" name="メモ 3"/>
              <p:cNvSpPr/>
              <p:nvPr/>
            </p:nvSpPr>
            <p:spPr>
              <a:xfrm>
                <a:off x="216359" y="-642990"/>
                <a:ext cx="3428959" cy="1408892"/>
              </a:xfrm>
              <a:prstGeom prst="foldedCorner">
                <a:avLst>
                  <a:gd name="adj" fmla="val 766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extends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sample(String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System.out.println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/>
              </a:p>
            </p:txBody>
          </p:sp>
          <p:sp>
            <p:nvSpPr>
              <p:cNvPr id="17" name="角丸四角形 16"/>
              <p:cNvSpPr/>
              <p:nvPr/>
            </p:nvSpPr>
            <p:spPr>
              <a:xfrm>
                <a:off x="2081231" y="384899"/>
                <a:ext cx="100852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Java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グループ化 48"/>
            <p:cNvGrpSpPr/>
            <p:nvPr/>
          </p:nvGrpSpPr>
          <p:grpSpPr>
            <a:xfrm>
              <a:off x="285720" y="4863972"/>
              <a:ext cx="3857652" cy="1565424"/>
              <a:chOff x="4969264" y="-857304"/>
              <a:chExt cx="3928039" cy="1500198"/>
            </a:xfrm>
          </p:grpSpPr>
          <p:sp>
            <p:nvSpPr>
              <p:cNvPr id="14" name="メモ 13"/>
              <p:cNvSpPr/>
              <p:nvPr/>
            </p:nvSpPr>
            <p:spPr>
              <a:xfrm>
                <a:off x="4969264" y="-857304"/>
                <a:ext cx="3928039" cy="1500198"/>
              </a:xfrm>
              <a:prstGeom prst="foldedCorner">
                <a:avLst>
                  <a:gd name="adj" fmla="val 7271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: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</a:t>
                </a:r>
                <a:r>
                  <a:rPr lang="en-US" altLang="ja-JP" sz="1600" dirty="0" smtClean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7105566" y="232125"/>
                <a:ext cx="1154810" cy="250009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C#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グループ化 34"/>
            <p:cNvGrpSpPr/>
            <p:nvPr/>
          </p:nvGrpSpPr>
          <p:grpSpPr>
            <a:xfrm>
              <a:off x="285720" y="3286124"/>
              <a:ext cx="3857652" cy="1428772"/>
              <a:chOff x="0" y="4357718"/>
              <a:chExt cx="4094950" cy="1428772"/>
            </a:xfrm>
          </p:grpSpPr>
          <p:sp>
            <p:nvSpPr>
              <p:cNvPr id="12" name="メモ 4"/>
              <p:cNvSpPr/>
              <p:nvPr/>
            </p:nvSpPr>
            <p:spPr>
              <a:xfrm>
                <a:off x="0" y="4357718"/>
                <a:ext cx="4094950" cy="1428772"/>
              </a:xfrm>
              <a:prstGeom prst="foldedCorner">
                <a:avLst>
                  <a:gd name="adj" fmla="val 858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Inherits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endParaRPr lang="en-US" sz="1600" dirty="0" smtClean="0">
                  <a:solidFill>
                    <a:schemeClr val="tx1"/>
                  </a:solidFill>
                </a:endParaRPr>
              </a:p>
              <a:p>
                <a:pPr algn="l"/>
                <a:r>
                  <a:rPr lang="ja-JP" altLang="en-US" sz="16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Public Sub Sample(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as String)  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End Sub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End Class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角丸四角形 12"/>
              <p:cNvSpPr/>
              <p:nvPr/>
            </p:nvSpPr>
            <p:spPr>
              <a:xfrm>
                <a:off x="2298919" y="5357850"/>
                <a:ext cx="104707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VB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角丸四角形 17"/>
            <p:cNvSpPr/>
            <p:nvPr/>
          </p:nvSpPr>
          <p:spPr>
            <a:xfrm>
              <a:off x="1214414" y="1142984"/>
              <a:ext cx="1785950" cy="357190"/>
            </a:xfrm>
            <a:prstGeom prst="roundRect">
              <a:avLst/>
            </a:prstGeom>
            <a:solidFill>
              <a:srgbClr val="B8FF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  <a:latin typeface="+mn-ea"/>
                </a:rPr>
                <a:t>Source code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5857820" y="1000108"/>
            <a:ext cx="3286180" cy="5715016"/>
            <a:chOff x="6572264" y="1285860"/>
            <a:chExt cx="3717374" cy="6357982"/>
          </a:xfrm>
        </p:grpSpPr>
        <p:sp>
          <p:nvSpPr>
            <p:cNvPr id="21" name="縦巻き 20"/>
            <p:cNvSpPr/>
            <p:nvPr/>
          </p:nvSpPr>
          <p:spPr>
            <a:xfrm>
              <a:off x="6572264" y="1500198"/>
              <a:ext cx="3717374" cy="6143644"/>
            </a:xfrm>
            <a:prstGeom prst="verticalScroll">
              <a:avLst>
                <a:gd name="adj" fmla="val 2878"/>
              </a:avLst>
            </a:prstGeom>
            <a:solidFill>
              <a:srgbClr val="F3F3F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CLASS_DEFINITION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NAME 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</a:t>
              </a:r>
              <a:r>
                <a:rPr lang="en-US" altLang="ja-JP" sz="1400" dirty="0" err="1" smtClean="0">
                  <a:solidFill>
                    <a:schemeClr val="tx1"/>
                  </a:solidFill>
                </a:rPr>
                <a:t>SampleClass</a:t>
              </a:r>
              <a:r>
                <a:rPr lang="en-US" altLang="ja-JP" sz="1400" dirty="0" smtClean="0">
                  <a:solidFill>
                    <a:schemeClr val="tx1"/>
                  </a:solidFill>
                </a:rPr>
                <a:t> 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INHERITANCE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</a:t>
              </a:r>
              <a:r>
                <a:rPr lang="en-US" altLang="ja-JP" sz="1400" dirty="0" err="1" smtClean="0">
                  <a:solidFill>
                    <a:schemeClr val="tx1"/>
                  </a:solidFill>
                </a:rPr>
                <a:t>SuperClass</a:t>
              </a:r>
              <a:endParaRPr lang="en-US" altLang="ja-JP" sz="1400" dirty="0" smtClean="0">
                <a:solidFill>
                  <a:schemeClr val="tx1"/>
                </a:solidFill>
              </a:endParaRP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CLASSBLOCK_START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METHOD_DEFINITION</a:t>
              </a:r>
            </a:p>
            <a:p>
              <a:pPr algn="l"/>
              <a:r>
                <a:rPr lang="fr-FR" altLang="ja-JP" sz="1400" dirty="0" smtClean="0">
                  <a:solidFill>
                    <a:schemeClr val="tx1"/>
                  </a:solidFill>
                </a:rPr>
                <a:t>            MODIFIERS</a:t>
              </a:r>
              <a:endParaRPr lang="en-US" altLang="ja-JP" sz="1400" dirty="0" smtClean="0">
                <a:solidFill>
                  <a:schemeClr val="tx1"/>
                </a:solidFill>
              </a:endParaRP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public</a:t>
              </a:r>
            </a:p>
            <a:p>
              <a:pPr algn="l"/>
              <a:r>
                <a:rPr lang="nb-NO" altLang="ja-JP" sz="1400" dirty="0" smtClean="0">
                  <a:solidFill>
                    <a:schemeClr val="tx1"/>
                  </a:solidFill>
                </a:rPr>
                <a:t>            RETURN_TYPE</a:t>
              </a:r>
            </a:p>
            <a:p>
              <a:pPr algn="l"/>
              <a:r>
                <a:rPr lang="fi-FI" altLang="ja-JP" sz="1400" dirty="0" smtClean="0">
                  <a:solidFill>
                    <a:schemeClr val="tx1"/>
                  </a:solidFill>
                </a:rPr>
                <a:t>                void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NAME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sample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PARAMETERS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METHOD_PARAM_DEF</a:t>
              </a:r>
            </a:p>
            <a:p>
              <a:pPr algn="l"/>
              <a:r>
                <a:rPr lang="nb-NO" altLang="ja-JP" sz="1400" dirty="0" smtClean="0">
                  <a:solidFill>
                    <a:schemeClr val="tx1"/>
                  </a:solidFill>
                </a:rPr>
                <a:t>                    TYPE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        String 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    NAME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        </a:t>
              </a:r>
              <a:r>
                <a:rPr lang="en-US" altLang="ja-JP" sz="1400" dirty="0" err="1" smtClean="0">
                  <a:solidFill>
                    <a:schemeClr val="tx1"/>
                  </a:solidFill>
                </a:rPr>
                <a:t>arg</a:t>
              </a:r>
              <a:endParaRPr lang="en-US" altLang="ja-JP" sz="1400" dirty="0" smtClean="0">
                <a:solidFill>
                  <a:schemeClr val="tx1"/>
                </a:solidFill>
              </a:endParaRP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BLOCK_START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EXPRESSION</a:t>
              </a:r>
            </a:p>
            <a:p>
              <a:pPr algn="l"/>
              <a:r>
                <a:rPr lang="en-US" altLang="ja-JP" sz="1400" dirty="0" smtClean="0">
                  <a:solidFill>
                    <a:schemeClr val="tx1"/>
                  </a:solidFill>
                </a:rPr>
                <a:t>                METHOD_CALL</a:t>
              </a:r>
            </a:p>
            <a:p>
              <a:pPr algn="l"/>
              <a:r>
                <a:rPr kumimoji="1" lang="ja-JP" altLang="en-US" sz="1400" dirty="0" smtClean="0">
                  <a:solidFill>
                    <a:schemeClr val="tx1"/>
                  </a:solidFill>
                </a:rPr>
                <a:t>　　　　　　　　　　　・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  <a:p>
              <a:pPr algn="l"/>
              <a:r>
                <a:rPr lang="ja-JP" altLang="en-US" sz="1400" dirty="0" smtClean="0">
                  <a:solidFill>
                    <a:schemeClr val="tx1"/>
                  </a:solidFill>
                </a:rPr>
                <a:t>　　　　　　　　　　　・</a:t>
              </a:r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6828312" y="1285860"/>
              <a:ext cx="3258259" cy="428628"/>
            </a:xfrm>
            <a:prstGeom prst="roundRect">
              <a:avLst/>
            </a:prstGeom>
            <a:solidFill>
              <a:srgbClr val="DFDFF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  <a:latin typeface="+mn-ea"/>
                </a:rPr>
                <a:t>Language independent AST</a:t>
              </a:r>
              <a:endParaRPr kumimoji="1"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5" name="直方体 24"/>
          <p:cNvSpPr/>
          <p:nvPr/>
        </p:nvSpPr>
        <p:spPr bwMode="auto">
          <a:xfrm>
            <a:off x="4786316" y="2204864"/>
            <a:ext cx="654368" cy="3384376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S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ource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 C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ode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 A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nalysis</a:t>
            </a:r>
            <a:r>
              <a:rPr kumimoji="1" lang="en-US" altLang="ja-JP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 C</a:t>
            </a:r>
            <a:r>
              <a:rPr kumimoji="1" lang="en-US" altLang="ja-JP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omponent</a:t>
            </a:r>
            <a:endParaRPr kumimoji="1" lang="ja-JP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" name="右矢印 25"/>
          <p:cNvSpPr/>
          <p:nvPr/>
        </p:nvSpPr>
        <p:spPr bwMode="auto">
          <a:xfrm rot="1706638">
            <a:off x="4080779" y="2623240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7" name="右矢印 26"/>
          <p:cNvSpPr/>
          <p:nvPr/>
        </p:nvSpPr>
        <p:spPr bwMode="auto">
          <a:xfrm rot="19851779">
            <a:off x="4010120" y="4696892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8" name="右矢印 27"/>
          <p:cNvSpPr/>
          <p:nvPr/>
        </p:nvSpPr>
        <p:spPr bwMode="auto">
          <a:xfrm>
            <a:off x="4000496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9" name="右矢印 28"/>
          <p:cNvSpPr/>
          <p:nvPr/>
        </p:nvSpPr>
        <p:spPr bwMode="auto">
          <a:xfrm>
            <a:off x="5500694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808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言語間の差異の吸収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構文的差異の吸収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共通ノードを定義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トークンの違いを吸収</a:t>
            </a:r>
            <a:endParaRPr lang="en-US" altLang="ja-JP" sz="2000" dirty="0" smtClean="0"/>
          </a:p>
          <a:p>
            <a:pPr lvl="1"/>
            <a:r>
              <a:rPr kumimoji="1" lang="ja-JP" altLang="en-US" sz="2400" dirty="0" smtClean="0"/>
              <a:t>状態定義ノードの埋め込み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出現順の違いを吸収</a:t>
            </a:r>
            <a:endParaRPr lang="en-US" altLang="ja-JP" sz="2000" dirty="0" smtClean="0"/>
          </a:p>
          <a:p>
            <a:r>
              <a:rPr kumimoji="1" lang="ja-JP" altLang="en-US" sz="2800" dirty="0" smtClean="0"/>
              <a:t>意味的に等価な異なる概念の差異を吸収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異なる部分木を等価な部分木に変換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例</a:t>
            </a:r>
            <a:endParaRPr kumimoji="1" lang="en-US" altLang="ja-JP" sz="2400" dirty="0" smtClean="0"/>
          </a:p>
          <a:p>
            <a:pPr lvl="2"/>
            <a:r>
              <a:rPr lang="en-US" altLang="ja-JP" sz="2000" dirty="0" smtClean="0"/>
              <a:t>C#</a:t>
            </a:r>
            <a:r>
              <a:rPr lang="ja-JP" altLang="en-US" sz="2000" dirty="0" smtClean="0"/>
              <a:t>や</a:t>
            </a:r>
            <a:r>
              <a:rPr lang="en-US" altLang="ja-JP" sz="2000" dirty="0" smtClean="0"/>
              <a:t>VB</a:t>
            </a:r>
            <a:r>
              <a:rPr lang="ja-JP" altLang="en-US" sz="2000" dirty="0" smtClean="0"/>
              <a:t>のプロパティ　＞　アクセサメソッド</a:t>
            </a:r>
            <a:endParaRPr lang="en-US" altLang="ja-JP" sz="2000" dirty="0" smtClean="0"/>
          </a:p>
          <a:p>
            <a:pPr lvl="2"/>
            <a:r>
              <a:rPr lang="en-US" altLang="ja-JP" sz="2000" dirty="0" smtClean="0"/>
              <a:t>C#</a:t>
            </a:r>
            <a:r>
              <a:rPr lang="ja-JP" altLang="en-US" sz="2000" dirty="0" smtClean="0"/>
              <a:t>などのストラクチャ　＞　データ管理クラス</a:t>
            </a:r>
            <a:endParaRPr lang="en-US" altLang="ja-JP" sz="2000" dirty="0" smtClean="0"/>
          </a:p>
          <a:p>
            <a:pPr lvl="2"/>
            <a:r>
              <a:rPr kumimoji="1" lang="en-US" altLang="ja-JP" sz="2000" dirty="0" smtClean="0"/>
              <a:t>VB</a:t>
            </a:r>
            <a:r>
              <a:rPr kumimoji="1" lang="ja-JP" altLang="en-US" sz="2000" dirty="0" smtClean="0"/>
              <a:t>のサブルーチン　＞　</a:t>
            </a:r>
            <a:r>
              <a:rPr kumimoji="1" lang="en-US" altLang="ja-JP" sz="2000" dirty="0" smtClean="0"/>
              <a:t>void </a:t>
            </a:r>
            <a:r>
              <a:rPr lang="ja-JP" altLang="en-US" sz="2000" dirty="0" smtClean="0"/>
              <a:t>型のメソッド</a:t>
            </a:r>
            <a:endParaRPr kumimoji="1" lang="en-US" altLang="ja-JP" sz="2000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4294967295"/>
          </p:nvPr>
        </p:nvSpPr>
        <p:spPr>
          <a:xfrm>
            <a:off x="1908175" y="6308725"/>
            <a:ext cx="5616575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ja-JP" smtClean="0"/>
              <a:t>SES2008</a:t>
            </a:r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4294967295"/>
          </p:nvPr>
        </p:nvSpPr>
        <p:spPr>
          <a:xfrm>
            <a:off x="7596188" y="6308725"/>
            <a:ext cx="1414462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3B850D1-8077-4026-8ADD-015910403FDF}" type="datetime1">
              <a:rPr lang="ja-JP" altLang="en-US" smtClean="0"/>
              <a:pPr>
                <a:defRPr/>
              </a:pPr>
              <a:t>2011/11/10</a:t>
            </a:fld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294967295"/>
          </p:nvPr>
        </p:nvSpPr>
        <p:spPr>
          <a:xfrm>
            <a:off x="8459788" y="6584950"/>
            <a:ext cx="550862" cy="273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4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/>
              <a:t>構文的差異の吸収例～共通ノードを定義～</a:t>
            </a:r>
            <a:endParaRPr lang="en-US" altLang="ja-JP" sz="3200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4294967295"/>
          </p:nvPr>
        </p:nvSpPr>
        <p:spPr>
          <a:xfrm>
            <a:off x="1908175" y="6308725"/>
            <a:ext cx="5616575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ja-JP" smtClean="0"/>
              <a:t>SES2008</a:t>
            </a:r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4294967295"/>
          </p:nvPr>
        </p:nvSpPr>
        <p:spPr>
          <a:xfrm>
            <a:off x="7596188" y="6308725"/>
            <a:ext cx="1414462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891A2F-EC83-4C2C-9085-07DD6BD63CE7}" type="datetime1">
              <a:rPr lang="ja-JP" altLang="en-US" smtClean="0"/>
              <a:pPr>
                <a:defRPr/>
              </a:pPr>
              <a:t>2011/11/10</a:t>
            </a:fld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294967295"/>
          </p:nvPr>
        </p:nvSpPr>
        <p:spPr>
          <a:xfrm>
            <a:off x="8459788" y="6584950"/>
            <a:ext cx="550862" cy="273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  <p:grpSp>
        <p:nvGrpSpPr>
          <p:cNvPr id="3" name="グループ化 23"/>
          <p:cNvGrpSpPr/>
          <p:nvPr/>
        </p:nvGrpSpPr>
        <p:grpSpPr>
          <a:xfrm>
            <a:off x="142844" y="1142984"/>
            <a:ext cx="4071966" cy="5715016"/>
            <a:chOff x="142844" y="1142984"/>
            <a:chExt cx="4071966" cy="5715016"/>
          </a:xfrm>
        </p:grpSpPr>
        <p:sp>
          <p:nvSpPr>
            <p:cNvPr id="8" name="横巻き 7"/>
            <p:cNvSpPr/>
            <p:nvPr/>
          </p:nvSpPr>
          <p:spPr>
            <a:xfrm>
              <a:off x="142844" y="1142984"/>
              <a:ext cx="4071966" cy="5715016"/>
            </a:xfrm>
            <a:prstGeom prst="horizontalScroll">
              <a:avLst>
                <a:gd name="adj" fmla="val 2066"/>
              </a:avLst>
            </a:prstGeom>
            <a:solidFill>
              <a:srgbClr val="DCFF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7" name="グループ化 49"/>
            <p:cNvGrpSpPr/>
            <p:nvPr/>
          </p:nvGrpSpPr>
          <p:grpSpPr>
            <a:xfrm>
              <a:off x="285720" y="1571612"/>
              <a:ext cx="3857652" cy="1585004"/>
              <a:chOff x="216359" y="-642990"/>
              <a:chExt cx="3428959" cy="1408892"/>
            </a:xfrm>
          </p:grpSpPr>
          <p:sp>
            <p:nvSpPr>
              <p:cNvPr id="16" name="メモ 3"/>
              <p:cNvSpPr/>
              <p:nvPr/>
            </p:nvSpPr>
            <p:spPr>
              <a:xfrm>
                <a:off x="216359" y="-642990"/>
                <a:ext cx="3428959" cy="1408892"/>
              </a:xfrm>
              <a:prstGeom prst="foldedCorner">
                <a:avLst>
                  <a:gd name="adj" fmla="val 766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extends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sample(String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System.out.println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/>
              </a:p>
            </p:txBody>
          </p:sp>
          <p:sp>
            <p:nvSpPr>
              <p:cNvPr id="17" name="角丸四角形 16"/>
              <p:cNvSpPr/>
              <p:nvPr/>
            </p:nvSpPr>
            <p:spPr>
              <a:xfrm>
                <a:off x="2081231" y="384899"/>
                <a:ext cx="100852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Java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グループ化 48"/>
            <p:cNvGrpSpPr/>
            <p:nvPr/>
          </p:nvGrpSpPr>
          <p:grpSpPr>
            <a:xfrm>
              <a:off x="285720" y="4863972"/>
              <a:ext cx="3857652" cy="1565424"/>
              <a:chOff x="4969264" y="-857304"/>
              <a:chExt cx="3928039" cy="1500198"/>
            </a:xfrm>
          </p:grpSpPr>
          <p:sp>
            <p:nvSpPr>
              <p:cNvPr id="14" name="メモ 13"/>
              <p:cNvSpPr/>
              <p:nvPr/>
            </p:nvSpPr>
            <p:spPr>
              <a:xfrm>
                <a:off x="4969264" y="-857304"/>
                <a:ext cx="3928039" cy="1500198"/>
              </a:xfrm>
              <a:prstGeom prst="foldedCorner">
                <a:avLst>
                  <a:gd name="adj" fmla="val 7271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: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</a:t>
                </a:r>
                <a:r>
                  <a:rPr lang="en-US" altLang="ja-JP" sz="1600" dirty="0" smtClean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7105566" y="232125"/>
                <a:ext cx="1154810" cy="250009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C#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グループ化 34"/>
            <p:cNvGrpSpPr/>
            <p:nvPr/>
          </p:nvGrpSpPr>
          <p:grpSpPr>
            <a:xfrm>
              <a:off x="285720" y="3286124"/>
              <a:ext cx="3857652" cy="1428772"/>
              <a:chOff x="0" y="4357718"/>
              <a:chExt cx="4094950" cy="1428772"/>
            </a:xfrm>
          </p:grpSpPr>
          <p:sp>
            <p:nvSpPr>
              <p:cNvPr id="12" name="メモ 4"/>
              <p:cNvSpPr/>
              <p:nvPr/>
            </p:nvSpPr>
            <p:spPr>
              <a:xfrm>
                <a:off x="0" y="4357718"/>
                <a:ext cx="4094950" cy="1428772"/>
              </a:xfrm>
              <a:prstGeom prst="foldedCorner">
                <a:avLst>
                  <a:gd name="adj" fmla="val 858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Inherits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endParaRPr lang="en-US" sz="1600" dirty="0" smtClean="0">
                  <a:solidFill>
                    <a:schemeClr val="tx1"/>
                  </a:solidFill>
                </a:endParaRPr>
              </a:p>
              <a:p>
                <a:pPr algn="l"/>
                <a:r>
                  <a:rPr lang="ja-JP" altLang="en-US" sz="16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Public Sub Sample(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as String)  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End Sub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End Class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角丸四角形 12"/>
              <p:cNvSpPr/>
              <p:nvPr/>
            </p:nvSpPr>
            <p:spPr>
              <a:xfrm>
                <a:off x="2298919" y="5357850"/>
                <a:ext cx="104707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VB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角丸四角形 17"/>
            <p:cNvSpPr/>
            <p:nvPr/>
          </p:nvSpPr>
          <p:spPr>
            <a:xfrm>
              <a:off x="1214414" y="1142984"/>
              <a:ext cx="1785950" cy="357190"/>
            </a:xfrm>
            <a:prstGeom prst="roundRect">
              <a:avLst/>
            </a:prstGeom>
            <a:solidFill>
              <a:srgbClr val="B8FF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  <a:latin typeface="+mn-ea"/>
                </a:rPr>
                <a:t>ソースコード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1" name="縦巻き 20"/>
          <p:cNvSpPr/>
          <p:nvPr/>
        </p:nvSpPr>
        <p:spPr>
          <a:xfrm>
            <a:off x="5857820" y="1192771"/>
            <a:ext cx="3286180" cy="5522353"/>
          </a:xfrm>
          <a:prstGeom prst="verticalScroll">
            <a:avLst>
              <a:gd name="adj" fmla="val 2878"/>
            </a:avLst>
          </a:prstGeom>
          <a:solidFill>
            <a:srgbClr val="F3F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CLASS_DEFINITION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NAME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SampleClass</a:t>
            </a:r>
            <a:r>
              <a:rPr lang="en-US" altLang="ja-JP" sz="14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INHERITANCE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SuperClass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CLASSBLOCK_START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METHOD_DEFINITION</a:t>
            </a:r>
          </a:p>
          <a:p>
            <a:pPr algn="l"/>
            <a:r>
              <a:rPr lang="fr-FR" altLang="ja-JP" sz="1400" dirty="0" smtClean="0">
                <a:solidFill>
                  <a:schemeClr val="tx1"/>
                </a:solidFill>
              </a:rPr>
              <a:t>            MODIFIERS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public</a:t>
            </a:r>
          </a:p>
          <a:p>
            <a:pPr algn="l"/>
            <a:r>
              <a:rPr lang="nb-NO" altLang="ja-JP" sz="1400" dirty="0" smtClean="0">
                <a:solidFill>
                  <a:schemeClr val="tx1"/>
                </a:solidFill>
              </a:rPr>
              <a:t>            RETURN_TYPE</a:t>
            </a:r>
          </a:p>
          <a:p>
            <a:pPr algn="l"/>
            <a:r>
              <a:rPr lang="fi-FI" altLang="ja-JP" sz="1400" dirty="0" smtClean="0">
                <a:solidFill>
                  <a:schemeClr val="tx1"/>
                </a:solidFill>
              </a:rPr>
              <a:t>                void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NAME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sample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PARAMETERS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METHOD_PARAM_DEF</a:t>
            </a:r>
          </a:p>
          <a:p>
            <a:pPr algn="l"/>
            <a:r>
              <a:rPr lang="nb-NO" altLang="ja-JP" sz="1400" dirty="0" smtClean="0">
                <a:solidFill>
                  <a:schemeClr val="tx1"/>
                </a:solidFill>
              </a:rPr>
              <a:t>                    TYPE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    String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NAME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arg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BLOCK_START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EXPRESSION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METHOD_CALL</a:t>
            </a:r>
          </a:p>
          <a:p>
            <a:pPr algn="l"/>
            <a:r>
              <a:rPr kumimoji="1" lang="ja-JP" altLang="en-US" sz="1400" dirty="0" smtClean="0">
                <a:solidFill>
                  <a:schemeClr val="tx1"/>
                </a:solidFill>
              </a:rPr>
              <a:t>　　　　　　　　　　　・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1400" dirty="0" smtClean="0">
                <a:solidFill>
                  <a:schemeClr val="tx1"/>
                </a:solidFill>
              </a:rPr>
              <a:t>　　　　　　　　　　　・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6363033" y="1000108"/>
            <a:ext cx="2336638" cy="385282"/>
          </a:xfrm>
          <a:prstGeom prst="roundRect">
            <a:avLst/>
          </a:prstGeom>
          <a:solidFill>
            <a:srgbClr val="DFD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言語非依存な</a:t>
            </a:r>
            <a:r>
              <a:rPr kumimoji="1" lang="en-US" altLang="ja-JP" dirty="0" smtClean="0">
                <a:solidFill>
                  <a:schemeClr val="tx1"/>
                </a:solidFill>
                <a:latin typeface="+mn-ea"/>
              </a:rPr>
              <a:t>AST</a:t>
            </a: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直方体 24"/>
          <p:cNvSpPr/>
          <p:nvPr/>
        </p:nvSpPr>
        <p:spPr bwMode="auto">
          <a:xfrm>
            <a:off x="4786314" y="2928934"/>
            <a:ext cx="654368" cy="1857388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ＡＳＴ構築部</a:t>
            </a:r>
          </a:p>
        </p:txBody>
      </p:sp>
      <p:sp>
        <p:nvSpPr>
          <p:cNvPr id="26" name="右矢印 25"/>
          <p:cNvSpPr/>
          <p:nvPr/>
        </p:nvSpPr>
        <p:spPr bwMode="auto">
          <a:xfrm rot="1706638">
            <a:off x="4080779" y="2623240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7" name="右矢印 26"/>
          <p:cNvSpPr/>
          <p:nvPr/>
        </p:nvSpPr>
        <p:spPr bwMode="auto">
          <a:xfrm rot="19851779">
            <a:off x="4010120" y="4696892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8" name="右矢印 27"/>
          <p:cNvSpPr/>
          <p:nvPr/>
        </p:nvSpPr>
        <p:spPr bwMode="auto">
          <a:xfrm>
            <a:off x="4000496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9" name="右矢印 28"/>
          <p:cNvSpPr/>
          <p:nvPr/>
        </p:nvSpPr>
        <p:spPr bwMode="auto">
          <a:xfrm>
            <a:off x="5500694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 bwMode="auto">
          <a:xfrm>
            <a:off x="2143108" y="1643050"/>
            <a:ext cx="785818" cy="285752"/>
          </a:xfrm>
          <a:prstGeom prst="rect">
            <a:avLst/>
          </a:prstGeom>
          <a:solidFill>
            <a:srgbClr val="FF0000">
              <a:alpha val="10000"/>
            </a:srgbClr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2143108" y="3286124"/>
            <a:ext cx="785818" cy="285752"/>
          </a:xfrm>
          <a:prstGeom prst="rect">
            <a:avLst/>
          </a:prstGeom>
          <a:solidFill>
            <a:srgbClr val="FF0000">
              <a:alpha val="10000"/>
            </a:srgbClr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 bwMode="auto">
          <a:xfrm>
            <a:off x="2143108" y="4929198"/>
            <a:ext cx="108000" cy="285752"/>
          </a:xfrm>
          <a:prstGeom prst="rect">
            <a:avLst/>
          </a:prstGeom>
          <a:solidFill>
            <a:srgbClr val="FF0000">
              <a:alpha val="10000"/>
            </a:srgbClr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4357686" y="5214950"/>
            <a:ext cx="1500198" cy="715089"/>
          </a:xfrm>
          <a:prstGeom prst="round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>
                <a:ea typeface="ＭＳ Ｐゴシック" pitchFamily="50" charset="-128"/>
              </a:rPr>
              <a:t>トークンの</a:t>
            </a:r>
            <a:endParaRPr lang="en-US" altLang="ja-JP" sz="1800" b="1" dirty="0" smtClean="0">
              <a:ea typeface="ＭＳ Ｐゴシック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>
                <a:ea typeface="ＭＳ Ｐゴシック" pitchFamily="50" charset="-128"/>
              </a:rPr>
              <a:t>違いを吸収</a:t>
            </a:r>
            <a:endParaRPr kumimoji="1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412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600" dirty="0" smtClean="0"/>
              <a:t>構文的差異の吸収例～状態定義ノードの埋め込み～</a:t>
            </a:r>
            <a:endParaRPr kumimoji="1" lang="ja-JP" altLang="en-US" sz="2600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4294967295"/>
          </p:nvPr>
        </p:nvSpPr>
        <p:spPr>
          <a:xfrm>
            <a:off x="1908175" y="6308725"/>
            <a:ext cx="5616575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ja-JP" smtClean="0"/>
              <a:t>SES2008</a:t>
            </a:r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4294967295"/>
          </p:nvPr>
        </p:nvSpPr>
        <p:spPr>
          <a:xfrm>
            <a:off x="7596188" y="6308725"/>
            <a:ext cx="1414462" cy="2873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891A2F-EC83-4C2C-9085-07DD6BD63CE7}" type="datetime1">
              <a:rPr lang="ja-JP" altLang="en-US" smtClean="0"/>
              <a:pPr>
                <a:defRPr/>
              </a:pPr>
              <a:t>2011/11/10</a:t>
            </a:fld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294967295"/>
          </p:nvPr>
        </p:nvSpPr>
        <p:spPr>
          <a:xfrm>
            <a:off x="8459788" y="6584950"/>
            <a:ext cx="550862" cy="273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  <p:grpSp>
        <p:nvGrpSpPr>
          <p:cNvPr id="3" name="グループ化 23"/>
          <p:cNvGrpSpPr/>
          <p:nvPr/>
        </p:nvGrpSpPr>
        <p:grpSpPr>
          <a:xfrm>
            <a:off x="142844" y="1142984"/>
            <a:ext cx="4071966" cy="5715016"/>
            <a:chOff x="142844" y="1142984"/>
            <a:chExt cx="4071966" cy="5715016"/>
          </a:xfrm>
        </p:grpSpPr>
        <p:sp>
          <p:nvSpPr>
            <p:cNvPr id="8" name="横巻き 7"/>
            <p:cNvSpPr/>
            <p:nvPr/>
          </p:nvSpPr>
          <p:spPr>
            <a:xfrm>
              <a:off x="142844" y="1142984"/>
              <a:ext cx="4071966" cy="5715016"/>
            </a:xfrm>
            <a:prstGeom prst="horizontalScroll">
              <a:avLst>
                <a:gd name="adj" fmla="val 2066"/>
              </a:avLst>
            </a:prstGeom>
            <a:solidFill>
              <a:srgbClr val="DCFF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7" name="グループ化 49"/>
            <p:cNvGrpSpPr/>
            <p:nvPr/>
          </p:nvGrpSpPr>
          <p:grpSpPr>
            <a:xfrm>
              <a:off x="285720" y="1571612"/>
              <a:ext cx="3857652" cy="1585004"/>
              <a:chOff x="216359" y="-642990"/>
              <a:chExt cx="3428959" cy="1408892"/>
            </a:xfrm>
          </p:grpSpPr>
          <p:sp>
            <p:nvSpPr>
              <p:cNvPr id="16" name="メモ 3"/>
              <p:cNvSpPr/>
              <p:nvPr/>
            </p:nvSpPr>
            <p:spPr>
              <a:xfrm>
                <a:off x="216359" y="-642990"/>
                <a:ext cx="3428959" cy="1408892"/>
              </a:xfrm>
              <a:prstGeom prst="foldedCorner">
                <a:avLst>
                  <a:gd name="adj" fmla="val 766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extends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sample(String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System.out.println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/>
              </a:p>
            </p:txBody>
          </p:sp>
          <p:sp>
            <p:nvSpPr>
              <p:cNvPr id="17" name="角丸四角形 16"/>
              <p:cNvSpPr/>
              <p:nvPr/>
            </p:nvSpPr>
            <p:spPr>
              <a:xfrm>
                <a:off x="2081231" y="384899"/>
                <a:ext cx="100852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Java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グループ化 48"/>
            <p:cNvGrpSpPr/>
            <p:nvPr/>
          </p:nvGrpSpPr>
          <p:grpSpPr>
            <a:xfrm>
              <a:off x="285720" y="4863972"/>
              <a:ext cx="3857652" cy="1565424"/>
              <a:chOff x="4969264" y="-857304"/>
              <a:chExt cx="3928039" cy="1500198"/>
            </a:xfrm>
          </p:grpSpPr>
          <p:sp>
            <p:nvSpPr>
              <p:cNvPr id="14" name="メモ 13"/>
              <p:cNvSpPr/>
              <p:nvPr/>
            </p:nvSpPr>
            <p:spPr>
              <a:xfrm>
                <a:off x="4969264" y="-857304"/>
                <a:ext cx="3928039" cy="1500198"/>
              </a:xfrm>
              <a:prstGeom prst="foldedCorner">
                <a:avLst>
                  <a:gd name="adj" fmla="val 7271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: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public void sample(</a:t>
                </a:r>
                <a:r>
                  <a:rPr lang="en-US" altLang="ja-JP" sz="1600" dirty="0" smtClean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tring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){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);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}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} 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7105566" y="232125"/>
                <a:ext cx="1154810" cy="250009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C#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グループ化 34"/>
            <p:cNvGrpSpPr/>
            <p:nvPr/>
          </p:nvGrpSpPr>
          <p:grpSpPr>
            <a:xfrm>
              <a:off x="285720" y="3286124"/>
              <a:ext cx="3857652" cy="1428772"/>
              <a:chOff x="0" y="4357718"/>
              <a:chExt cx="4094950" cy="1428772"/>
            </a:xfrm>
          </p:grpSpPr>
          <p:sp>
            <p:nvSpPr>
              <p:cNvPr id="12" name="メモ 4"/>
              <p:cNvSpPr/>
              <p:nvPr/>
            </p:nvSpPr>
            <p:spPr>
              <a:xfrm>
                <a:off x="0" y="4357718"/>
                <a:ext cx="4094950" cy="1428772"/>
              </a:xfrm>
              <a:prstGeom prst="foldedCorner">
                <a:avLst>
                  <a:gd name="adj" fmla="val 8586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72000" bIns="72000" rtlCol="0" anchor="ctr"/>
              <a:lstStyle/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Class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SampleClass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Inherits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SuperClass</a:t>
                </a:r>
                <a:endParaRPr lang="en-US" sz="1600" dirty="0" smtClean="0">
                  <a:solidFill>
                    <a:schemeClr val="tx1"/>
                  </a:solidFill>
                </a:endParaRPr>
              </a:p>
              <a:p>
                <a:pPr algn="l"/>
                <a:r>
                  <a:rPr lang="ja-JP" altLang="en-US" sz="16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Public Sub Sample(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as String)  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Console.WriteLine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(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arg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)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    End Sub</a:t>
                </a:r>
              </a:p>
              <a:p>
                <a:pPr algn="l"/>
                <a:r>
                  <a:rPr lang="en-US" sz="1600" dirty="0" smtClean="0">
                    <a:solidFill>
                      <a:schemeClr val="tx1"/>
                    </a:solidFill>
                  </a:rPr>
                  <a:t>End Class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角丸四角形 12"/>
              <p:cNvSpPr/>
              <p:nvPr/>
            </p:nvSpPr>
            <p:spPr>
              <a:xfrm>
                <a:off x="2298919" y="5357850"/>
                <a:ext cx="1047077" cy="248400"/>
              </a:xfrm>
              <a:prstGeom prst="round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2000" b="1" dirty="0" smtClean="0">
                    <a:solidFill>
                      <a:schemeClr val="tx1"/>
                    </a:solidFill>
                  </a:rPr>
                  <a:t>VB</a:t>
                </a:r>
                <a:endParaRPr kumimoji="1" lang="ja-JP" altLang="en-US" sz="2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角丸四角形 17"/>
            <p:cNvSpPr/>
            <p:nvPr/>
          </p:nvSpPr>
          <p:spPr>
            <a:xfrm>
              <a:off x="1214414" y="1142984"/>
              <a:ext cx="1785950" cy="357190"/>
            </a:xfrm>
            <a:prstGeom prst="roundRect">
              <a:avLst/>
            </a:prstGeom>
            <a:solidFill>
              <a:srgbClr val="B8FF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  <a:latin typeface="+mn-ea"/>
                </a:rPr>
                <a:t>ソースコード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1" name="縦巻き 20"/>
          <p:cNvSpPr/>
          <p:nvPr/>
        </p:nvSpPr>
        <p:spPr>
          <a:xfrm>
            <a:off x="5857820" y="1192771"/>
            <a:ext cx="3286180" cy="5522353"/>
          </a:xfrm>
          <a:prstGeom prst="verticalScroll">
            <a:avLst>
              <a:gd name="adj" fmla="val 2878"/>
            </a:avLst>
          </a:prstGeom>
          <a:solidFill>
            <a:srgbClr val="F3F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CLASS_DEFINITION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NAME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SampleClass</a:t>
            </a:r>
            <a:r>
              <a:rPr lang="en-US" altLang="ja-JP" sz="14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INHERITANCE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SuperClass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CLASSBLOCK_START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METHOD_DEFINITION</a:t>
            </a:r>
          </a:p>
          <a:p>
            <a:pPr algn="l"/>
            <a:r>
              <a:rPr lang="fr-FR" altLang="ja-JP" sz="1400" dirty="0" smtClean="0">
                <a:solidFill>
                  <a:schemeClr val="tx1"/>
                </a:solidFill>
              </a:rPr>
              <a:t>            MODIFIERS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public</a:t>
            </a:r>
          </a:p>
          <a:p>
            <a:pPr algn="l"/>
            <a:r>
              <a:rPr lang="nb-NO" altLang="ja-JP" sz="1400" dirty="0" smtClean="0">
                <a:solidFill>
                  <a:schemeClr val="tx1"/>
                </a:solidFill>
              </a:rPr>
              <a:t>            RETURN_TYPE</a:t>
            </a:r>
          </a:p>
          <a:p>
            <a:pPr algn="l"/>
            <a:r>
              <a:rPr lang="fi-FI" altLang="ja-JP" sz="1400" dirty="0" smtClean="0">
                <a:solidFill>
                  <a:schemeClr val="tx1"/>
                </a:solidFill>
              </a:rPr>
              <a:t>                void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NAME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sample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PARAMETERS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METHOD_PARAM_DEF</a:t>
            </a:r>
          </a:p>
          <a:p>
            <a:pPr algn="l"/>
            <a:r>
              <a:rPr lang="nb-NO" altLang="ja-JP" sz="1400" dirty="0" smtClean="0">
                <a:solidFill>
                  <a:schemeClr val="tx1"/>
                </a:solidFill>
              </a:rPr>
              <a:t>                    TYPE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    String 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NAME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        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arg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BLOCK_START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EXPRESSION</a:t>
            </a: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</a:rPr>
              <a:t>                METHOD_CALL</a:t>
            </a:r>
          </a:p>
          <a:p>
            <a:pPr algn="l"/>
            <a:r>
              <a:rPr kumimoji="1" lang="ja-JP" altLang="en-US" sz="1400" dirty="0" smtClean="0">
                <a:solidFill>
                  <a:schemeClr val="tx1"/>
                </a:solidFill>
              </a:rPr>
              <a:t>　　　　　　　　　　　・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1400" dirty="0" smtClean="0">
                <a:solidFill>
                  <a:schemeClr val="tx1"/>
                </a:solidFill>
              </a:rPr>
              <a:t>　　　　　　　　　　　・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6363033" y="1000108"/>
            <a:ext cx="2336638" cy="385282"/>
          </a:xfrm>
          <a:prstGeom prst="roundRect">
            <a:avLst/>
          </a:prstGeom>
          <a:solidFill>
            <a:srgbClr val="DFD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言語非依存な</a:t>
            </a:r>
            <a:r>
              <a:rPr kumimoji="1" lang="en-US" altLang="ja-JP" dirty="0" smtClean="0">
                <a:solidFill>
                  <a:schemeClr val="tx1"/>
                </a:solidFill>
                <a:latin typeface="+mn-ea"/>
              </a:rPr>
              <a:t>AST</a:t>
            </a: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直方体 24"/>
          <p:cNvSpPr/>
          <p:nvPr/>
        </p:nvSpPr>
        <p:spPr bwMode="auto">
          <a:xfrm>
            <a:off x="4786314" y="2928934"/>
            <a:ext cx="654368" cy="1857388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rPr>
              <a:t>ＡＳＴ構築部</a:t>
            </a:r>
          </a:p>
        </p:txBody>
      </p:sp>
      <p:sp>
        <p:nvSpPr>
          <p:cNvPr id="26" name="右矢印 25"/>
          <p:cNvSpPr/>
          <p:nvPr/>
        </p:nvSpPr>
        <p:spPr bwMode="auto">
          <a:xfrm rot="1706638">
            <a:off x="4080779" y="2623240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7" name="右矢印 26"/>
          <p:cNvSpPr/>
          <p:nvPr/>
        </p:nvSpPr>
        <p:spPr bwMode="auto">
          <a:xfrm rot="19851779">
            <a:off x="4010120" y="4696892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8" name="右矢印 27"/>
          <p:cNvSpPr/>
          <p:nvPr/>
        </p:nvSpPr>
        <p:spPr bwMode="auto">
          <a:xfrm>
            <a:off x="4000496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9" name="右矢印 28"/>
          <p:cNvSpPr/>
          <p:nvPr/>
        </p:nvSpPr>
        <p:spPr bwMode="auto">
          <a:xfrm>
            <a:off x="5500694" y="3643314"/>
            <a:ext cx="642942" cy="500066"/>
          </a:xfrm>
          <a:prstGeom prst="rightArrow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3" name="角丸四角形吹き出し 32"/>
          <p:cNvSpPr/>
          <p:nvPr/>
        </p:nvSpPr>
        <p:spPr bwMode="auto">
          <a:xfrm>
            <a:off x="357158" y="4714884"/>
            <a:ext cx="3000396" cy="1634490"/>
          </a:xfrm>
          <a:prstGeom prst="wedgeRoundRectCallout">
            <a:avLst>
              <a:gd name="adj1" fmla="val 34955"/>
              <a:gd name="adj2" fmla="val -102252"/>
              <a:gd name="adj3" fmla="val 16667"/>
            </a:avLst>
          </a:prstGeom>
          <a:solidFill>
            <a:srgbClr val="FFE1E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800" b="1" dirty="0" smtClean="0">
                <a:ea typeface="ＭＳ Ｐゴシック" pitchFamily="50" charset="-128"/>
              </a:rPr>
              <a:t>名前 </a:t>
            </a:r>
            <a:r>
              <a:rPr lang="en-US" altLang="ja-JP" sz="1800" b="1" dirty="0" smtClean="0">
                <a:ea typeface="ＭＳ Ｐゴシック" pitchFamily="50" charset="-128"/>
              </a:rPr>
              <a:t>&gt; </a:t>
            </a:r>
            <a:r>
              <a:rPr lang="ja-JP" altLang="en-US" sz="1800" b="1" dirty="0" smtClean="0">
                <a:ea typeface="ＭＳ Ｐゴシック" pitchFamily="50" charset="-128"/>
              </a:rPr>
              <a:t>型の順で定義</a:t>
            </a:r>
            <a:endParaRPr lang="en-US" altLang="ja-JP" sz="1800" b="1" dirty="0" smtClean="0">
              <a:ea typeface="ＭＳ Ｐゴシック" pitchFamily="50" charset="-128"/>
            </a:endParaRPr>
          </a:p>
          <a:p>
            <a:endParaRPr lang="en-US" altLang="ja-JP" sz="1800" dirty="0" smtClean="0">
              <a:ea typeface="ＭＳ Ｐゴシック" pitchFamily="50" charset="-128"/>
            </a:endParaRP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METHOD_PARAM_DEF</a:t>
            </a: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    </a:t>
            </a:r>
            <a:r>
              <a:rPr lang="en-US" altLang="ja-JP" sz="1800" dirty="0" err="1" smtClean="0">
                <a:ea typeface="ＭＳ Ｐゴシック" pitchFamily="50" charset="-128"/>
              </a:rPr>
              <a:t>arg</a:t>
            </a:r>
            <a:endParaRPr lang="en-US" altLang="ja-JP" sz="1800" dirty="0" smtClean="0">
              <a:ea typeface="ＭＳ Ｐゴシック" pitchFamily="50" charset="-128"/>
            </a:endParaRP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    String</a:t>
            </a:r>
            <a:endParaRPr lang="ja-JP" altLang="en-US" sz="1800" dirty="0" smtClean="0">
              <a:ea typeface="ＭＳ Ｐゴシック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 bwMode="auto">
          <a:xfrm>
            <a:off x="4643438" y="785794"/>
            <a:ext cx="3000396" cy="1634490"/>
          </a:xfrm>
          <a:prstGeom prst="wedgeRoundRectCallout">
            <a:avLst>
              <a:gd name="adj1" fmla="val -89818"/>
              <a:gd name="adj2" fmla="val 33989"/>
              <a:gd name="adj3" fmla="val 16667"/>
            </a:avLst>
          </a:prstGeom>
          <a:solidFill>
            <a:srgbClr val="FFE1E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800" b="1" dirty="0" smtClean="0">
                <a:ea typeface="ＭＳ Ｐゴシック" pitchFamily="50" charset="-128"/>
              </a:rPr>
              <a:t>型 </a:t>
            </a:r>
            <a:r>
              <a:rPr lang="en-US" altLang="ja-JP" sz="1800" b="1" dirty="0" smtClean="0">
                <a:ea typeface="ＭＳ Ｐゴシック" pitchFamily="50" charset="-128"/>
              </a:rPr>
              <a:t>&gt; </a:t>
            </a:r>
            <a:r>
              <a:rPr lang="ja-JP" altLang="en-US" sz="1800" b="1" dirty="0" smtClean="0">
                <a:ea typeface="ＭＳ Ｐゴシック" pitchFamily="50" charset="-128"/>
              </a:rPr>
              <a:t>名前の順で定義</a:t>
            </a:r>
            <a:endParaRPr lang="en-US" altLang="ja-JP" sz="1800" b="1" dirty="0" smtClean="0">
              <a:ea typeface="ＭＳ Ｐゴシック" pitchFamily="50" charset="-128"/>
            </a:endParaRPr>
          </a:p>
          <a:p>
            <a:endParaRPr lang="en-US" altLang="ja-JP" sz="1800" dirty="0" smtClean="0">
              <a:ea typeface="ＭＳ Ｐゴシック" pitchFamily="50" charset="-128"/>
            </a:endParaRP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METHOD_PARAM_DEF</a:t>
            </a: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    String</a:t>
            </a:r>
          </a:p>
          <a:p>
            <a:pPr algn="l"/>
            <a:r>
              <a:rPr lang="en-US" altLang="ja-JP" sz="1800" dirty="0" smtClean="0">
                <a:ea typeface="ＭＳ Ｐゴシック" pitchFamily="50" charset="-128"/>
              </a:rPr>
              <a:t>    </a:t>
            </a:r>
            <a:r>
              <a:rPr lang="en-US" altLang="ja-JP" sz="1800" dirty="0" err="1" smtClean="0">
                <a:ea typeface="ＭＳ Ｐゴシック" pitchFamily="50" charset="-128"/>
              </a:rPr>
              <a:t>arg</a:t>
            </a:r>
            <a:endParaRPr lang="ja-JP" altLang="en-US" sz="1800" dirty="0" smtClean="0">
              <a:ea typeface="ＭＳ Ｐゴシック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2285984" y="1928802"/>
            <a:ext cx="936000" cy="288000"/>
          </a:xfrm>
          <a:prstGeom prst="rect">
            <a:avLst/>
          </a:prstGeom>
          <a:solidFill>
            <a:srgbClr val="FF0000">
              <a:alpha val="10000"/>
            </a:srgbClr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 bwMode="auto">
          <a:xfrm>
            <a:off x="2357422" y="3571876"/>
            <a:ext cx="1224000" cy="288000"/>
          </a:xfrm>
          <a:prstGeom prst="rect">
            <a:avLst/>
          </a:prstGeom>
          <a:solidFill>
            <a:srgbClr val="FF0000">
              <a:alpha val="10000"/>
            </a:srgbClr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 bwMode="auto">
          <a:xfrm>
            <a:off x="4357686" y="5214950"/>
            <a:ext cx="1500198" cy="715089"/>
          </a:xfrm>
          <a:prstGeom prst="round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>
                <a:ea typeface="ＭＳ Ｐゴシック" pitchFamily="50" charset="-128"/>
              </a:rPr>
              <a:t>記述順序の</a:t>
            </a:r>
            <a:endParaRPr lang="en-US" altLang="ja-JP" sz="1800" b="1" dirty="0" smtClean="0">
              <a:ea typeface="ＭＳ Ｐゴシック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>
                <a:ea typeface="ＭＳ Ｐゴシック" pitchFamily="50" charset="-128"/>
              </a:rPr>
              <a:t>違いを吸収</a:t>
            </a:r>
            <a:endParaRPr kumimoji="1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4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1" dur="indefinite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4" dur="indefinite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7" dur="indefinite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0" dur="indefinite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3" dur="indefinite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6" dur="indefinite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9" dur="indefinite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2" dur="indefinite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2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0" dur="indefinite"/>
                                        <p:tgtEl>
                                          <p:spTgt spid="2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2" dur="indefinite"/>
                                        <p:tgtEl>
                                          <p:spTgt spid="2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3" dur="indefinite"/>
                                        <p:tgtEl>
                                          <p:spTgt spid="2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5" dur="indefinite"/>
                                        <p:tgtEl>
                                          <p:spTgt spid="2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6" dur="indefinite"/>
                                        <p:tgtEl>
                                          <p:spTgt spid="2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8" dur="indefinite"/>
                                        <p:tgtEl>
                                          <p:spTgt spid="2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9" dur="indefinite"/>
                                        <p:tgtEl>
                                          <p:spTgt spid="2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21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2" dur="indefinite"/>
                                        <p:tgtEl>
                                          <p:spTgt spid="21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792088"/>
          </a:xfrm>
        </p:spPr>
        <p:txBody>
          <a:bodyPr/>
          <a:lstStyle/>
          <a:p>
            <a:r>
              <a:rPr kumimoji="1" lang="en-US" altLang="ja-JP" dirty="0" smtClean="0"/>
              <a:t>Metrics Measurement from Source Code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686800" cy="5400600"/>
          </a:xfrm>
        </p:spPr>
        <p:txBody>
          <a:bodyPr>
            <a:normAutofit/>
          </a:bodyPr>
          <a:lstStyle/>
          <a:p>
            <a:r>
              <a:rPr lang="en-US" altLang="ja-JP" u="sng" dirty="0" smtClean="0"/>
              <a:t>Various Metrics</a:t>
            </a:r>
          </a:p>
          <a:p>
            <a:pPr lvl="1"/>
            <a:r>
              <a:rPr kumimoji="1" lang="en-US" altLang="ja-JP" dirty="0" smtClean="0"/>
              <a:t>CK metrics suite</a:t>
            </a:r>
          </a:p>
          <a:p>
            <a:pPr lvl="1"/>
            <a:r>
              <a:rPr lang="en-US" altLang="ja-JP" dirty="0" smtClean="0"/>
              <a:t>coupling, cohesion</a:t>
            </a:r>
          </a:p>
          <a:p>
            <a:pPr lvl="2"/>
            <a:r>
              <a:rPr kumimoji="1" lang="en-US" altLang="ja-JP" dirty="0" smtClean="0"/>
              <a:t>fan-in, fan-out</a:t>
            </a:r>
          </a:p>
          <a:p>
            <a:pPr lvl="1"/>
            <a:r>
              <a:rPr lang="en-US" altLang="ja-JP" dirty="0" err="1" smtClean="0"/>
              <a:t>cyclomatic</a:t>
            </a:r>
            <a:r>
              <a:rPr lang="en-US" altLang="ja-JP" dirty="0" smtClean="0"/>
              <a:t> complexity, Halstead’s software science</a:t>
            </a:r>
          </a:p>
          <a:p>
            <a:pPr lvl="1"/>
            <a:r>
              <a:rPr lang="en-US" altLang="ja-JP" dirty="0" smtClean="0"/>
              <a:t>duplicate ratio</a:t>
            </a:r>
          </a:p>
          <a:p>
            <a:r>
              <a:rPr lang="en-US" altLang="ja-JP" u="sng" dirty="0" smtClean="0"/>
              <a:t>Defined on conceptual modules</a:t>
            </a:r>
          </a:p>
          <a:p>
            <a:pPr lvl="1"/>
            <a:r>
              <a:rPr lang="en-US" altLang="ja-JP" dirty="0" smtClean="0"/>
              <a:t>conceptual module: file, class, method</a:t>
            </a:r>
          </a:p>
          <a:p>
            <a:pPr lvl="1"/>
            <a:r>
              <a:rPr lang="en-US" altLang="ja-JP" dirty="0" smtClean="0"/>
              <a:t>can be measured from multiple programming language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94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Problems on Code Metrics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680519"/>
          </a:xfrm>
        </p:spPr>
        <p:txBody>
          <a:bodyPr>
            <a:normAutofit lnSpcReduction="10000"/>
          </a:bodyPr>
          <a:lstStyle/>
          <a:p>
            <a:r>
              <a:rPr lang="en-US" altLang="ja-JP" sz="2800" u="sng" dirty="0" smtClean="0"/>
              <a:t>Implementation difficulty</a:t>
            </a:r>
          </a:p>
          <a:p>
            <a:pPr lvl="1"/>
            <a:r>
              <a:rPr kumimoji="1" lang="en-US" altLang="ja-JP" sz="2400" dirty="0" smtClean="0"/>
              <a:t>Implementing source code analyzer requires much effort</a:t>
            </a:r>
          </a:p>
          <a:p>
            <a:pPr lvl="1"/>
            <a:r>
              <a:rPr lang="en-US" altLang="ja-JP" sz="2400" dirty="0" smtClean="0"/>
              <a:t>Most of existing measurement tools handle only a single programming language</a:t>
            </a:r>
          </a:p>
          <a:p>
            <a:pPr lvl="4"/>
            <a:endParaRPr lang="en-US" altLang="ja-JP" sz="1600" dirty="0" smtClean="0"/>
          </a:p>
          <a:p>
            <a:r>
              <a:rPr lang="en-US" altLang="ja-JP" sz="2800" u="sng" dirty="0" smtClean="0"/>
              <a:t>Ambiguous definition</a:t>
            </a:r>
          </a:p>
          <a:p>
            <a:pPr lvl="1"/>
            <a:r>
              <a:rPr lang="en-US" altLang="ja-JP" sz="2400" dirty="0" smtClean="0"/>
              <a:t>Different tools implement details in different ways</a:t>
            </a:r>
          </a:p>
          <a:p>
            <a:pPr lvl="1"/>
            <a:r>
              <a:rPr lang="en-US" altLang="ja-JP" sz="2400" dirty="0" smtClean="0"/>
              <a:t>Measurement results are different from tools [1]</a:t>
            </a:r>
          </a:p>
          <a:p>
            <a:pPr lvl="4"/>
            <a:endParaRPr lang="en-US" altLang="ja-JP" sz="1600" dirty="0" smtClean="0"/>
          </a:p>
          <a:p>
            <a:r>
              <a:rPr lang="en-US" altLang="ja-JP" sz="2800" u="sng" dirty="0" smtClean="0"/>
              <a:t>Reuse difficulty</a:t>
            </a:r>
          </a:p>
          <a:p>
            <a:pPr lvl="1"/>
            <a:r>
              <a:rPr lang="en-US" altLang="ja-JP" sz="2400" dirty="0" smtClean="0"/>
              <a:t>Different tools use different information of source code</a:t>
            </a:r>
          </a:p>
          <a:p>
            <a:pPr lvl="1"/>
            <a:endParaRPr lang="en-US" altLang="ja-JP" dirty="0" smtClean="0"/>
          </a:p>
          <a:p>
            <a:endParaRPr lang="en-US" altLang="ja-JP" sz="2800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5536" y="5652537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[1] R</a:t>
            </a:r>
            <a:r>
              <a:rPr lang="en-US" altLang="ja-JP" sz="1600" dirty="0"/>
              <a:t>. </a:t>
            </a:r>
            <a:r>
              <a:rPr lang="en-US" altLang="ja-JP" sz="1600" dirty="0" err="1"/>
              <a:t>Lincke</a:t>
            </a:r>
            <a:r>
              <a:rPr lang="en-US" altLang="ja-JP" sz="1600" dirty="0"/>
              <a:t>, J. Lundberg, and W. Lowe, “Comparing </a:t>
            </a:r>
            <a:r>
              <a:rPr lang="en-US" altLang="ja-JP" sz="1600" dirty="0" smtClean="0"/>
              <a:t>Software</a:t>
            </a:r>
            <a:r>
              <a:rPr lang="ja-JP" altLang="en-US" sz="1600" dirty="0"/>
              <a:t> </a:t>
            </a:r>
            <a:r>
              <a:rPr lang="en-US" altLang="ja-JP" sz="1600" dirty="0" smtClean="0"/>
              <a:t>Metrics </a:t>
            </a:r>
            <a:r>
              <a:rPr lang="en-US" altLang="ja-JP" sz="1600" dirty="0"/>
              <a:t>Tools,” in </a:t>
            </a:r>
            <a:r>
              <a:rPr lang="en-US" altLang="ja-JP" sz="1600" i="1" dirty="0"/>
              <a:t>Proc. of International Symposium </a:t>
            </a:r>
            <a:r>
              <a:rPr lang="en-US" altLang="ja-JP" sz="1600" i="1" dirty="0" smtClean="0"/>
              <a:t>on Software </a:t>
            </a:r>
            <a:r>
              <a:rPr lang="en-US" altLang="ja-JP" sz="1600" i="1" dirty="0"/>
              <a:t>Testing and Analysis</a:t>
            </a:r>
            <a:r>
              <a:rPr lang="en-US" altLang="ja-JP" sz="1600" dirty="0"/>
              <a:t>, July. 2008, pp. 131–141.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94857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792088"/>
          </a:xfrm>
        </p:spPr>
        <p:txBody>
          <a:bodyPr/>
          <a:lstStyle/>
          <a:p>
            <a:r>
              <a:rPr lang="en-US" altLang="ja-JP" sz="3200" dirty="0" smtClean="0"/>
              <a:t>Functional Requirement for </a:t>
            </a:r>
            <a:br>
              <a:rPr lang="en-US" altLang="ja-JP" sz="3200" dirty="0" smtClean="0"/>
            </a:br>
            <a:r>
              <a:rPr lang="en-US" altLang="ja-JP" sz="3200" dirty="0" smtClean="0"/>
              <a:t>Metrics Measurement Tool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u="sng" dirty="0" err="1" smtClean="0"/>
              <a:t>Multilingualization</a:t>
            </a:r>
            <a:endParaRPr lang="en-US" altLang="ja-JP" u="sng" dirty="0" smtClean="0"/>
          </a:p>
          <a:p>
            <a:pPr lvl="1"/>
            <a:r>
              <a:rPr kumimoji="1" lang="en-US" altLang="ja-JP" dirty="0" smtClean="0"/>
              <a:t>A tool can be applied to multiple programming languages that are widely used</a:t>
            </a:r>
          </a:p>
          <a:p>
            <a:pPr lvl="5"/>
            <a:endParaRPr kumimoji="1" lang="en-US" altLang="ja-JP" dirty="0" smtClean="0"/>
          </a:p>
          <a:p>
            <a:r>
              <a:rPr lang="en-US" altLang="ja-JP" u="sng" dirty="0" smtClean="0"/>
              <a:t>Unified Definition of a Metric</a:t>
            </a:r>
          </a:p>
          <a:p>
            <a:pPr lvl="1"/>
            <a:r>
              <a:rPr lang="en-US" altLang="ja-JP" dirty="0" smtClean="0"/>
              <a:t>A metric can be measured with exactly the same logic from multiple programming languages</a:t>
            </a:r>
          </a:p>
          <a:p>
            <a:pPr lvl="5"/>
            <a:endParaRPr lang="en-US" altLang="ja-JP" dirty="0"/>
          </a:p>
          <a:p>
            <a:r>
              <a:rPr kumimoji="1" lang="en-US" altLang="ja-JP" u="sng" dirty="0" smtClean="0"/>
              <a:t>Pluggable Interface</a:t>
            </a:r>
          </a:p>
          <a:p>
            <a:pPr lvl="1"/>
            <a:r>
              <a:rPr kumimoji="1" lang="en-US" altLang="ja-JP" dirty="0" smtClean="0"/>
              <a:t>A tool can measure any kinds of metrics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758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Development of MASU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We have developed plug-in platform for metrics measurement</a:t>
            </a:r>
          </a:p>
          <a:p>
            <a:pPr lvl="1"/>
            <a:r>
              <a:rPr lang="en-US" altLang="ja-JP" dirty="0">
                <a:latin typeface="Arial" charset="0"/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  <a:latin typeface="Arial" charset="0"/>
              </a:rPr>
              <a:t>M</a:t>
            </a:r>
            <a:r>
              <a:rPr lang="en-US" altLang="ja-JP" dirty="0" smtClean="0">
                <a:latin typeface="Arial" charset="0"/>
              </a:rPr>
              <a:t>etrics </a:t>
            </a:r>
            <a:r>
              <a:rPr lang="en-US" altLang="ja-JP" dirty="0">
                <a:solidFill>
                  <a:srgbClr val="FF0000"/>
                </a:solidFill>
                <a:latin typeface="Arial" charset="0"/>
              </a:rPr>
              <a:t>A</a:t>
            </a:r>
            <a:r>
              <a:rPr lang="en-US" altLang="ja-JP" dirty="0">
                <a:latin typeface="Arial" charset="0"/>
              </a:rPr>
              <a:t>ssessment plug-in platform for</a:t>
            </a:r>
            <a:r>
              <a:rPr lang="ja-JP" altLang="en-US" dirty="0">
                <a:latin typeface="Arial" charset="0"/>
              </a:rPr>
              <a:t> </a:t>
            </a:r>
            <a:r>
              <a:rPr lang="en-US" altLang="ja-JP" dirty="0">
                <a:solidFill>
                  <a:srgbClr val="FF0000"/>
                </a:solidFill>
                <a:latin typeface="Arial" charset="0"/>
              </a:rPr>
              <a:t>S</a:t>
            </a:r>
            <a:r>
              <a:rPr lang="en-US" altLang="ja-JP" dirty="0">
                <a:latin typeface="Arial" charset="0"/>
              </a:rPr>
              <a:t>oftware </a:t>
            </a:r>
            <a:r>
              <a:rPr lang="en-US" altLang="ja-JP" dirty="0">
                <a:solidFill>
                  <a:srgbClr val="FF0000"/>
                </a:solidFill>
                <a:latin typeface="Arial" charset="0"/>
              </a:rPr>
              <a:t>U</a:t>
            </a:r>
            <a:r>
              <a:rPr lang="en-US" altLang="ja-JP" dirty="0">
                <a:latin typeface="Arial" charset="0"/>
              </a:rPr>
              <a:t>nit</a:t>
            </a:r>
            <a:endParaRPr lang="ja-JP" altLang="en-US" dirty="0">
              <a:latin typeface="Arial" charset="0"/>
            </a:endParaRPr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6</a:t>
            </a:fld>
            <a:endParaRPr lang="ja-JP" altLang="en-US"/>
          </a:p>
        </p:txBody>
      </p:sp>
      <p:pic>
        <p:nvPicPr>
          <p:cNvPr id="7" name="Picture 2" descr="\\kir\kir-home\rniitani\data\image\MASU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499240"/>
            <a:ext cx="5198977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748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Input, Output, Features of MASU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145435"/>
          </a:xfrm>
        </p:spPr>
        <p:txBody>
          <a:bodyPr>
            <a:normAutofit/>
          </a:bodyPr>
          <a:lstStyle/>
          <a:p>
            <a:r>
              <a:rPr kumimoji="1" lang="en-US" altLang="ja-JP" u="sng" dirty="0" smtClean="0"/>
              <a:t>Input</a:t>
            </a:r>
          </a:p>
          <a:p>
            <a:pPr lvl="1"/>
            <a:r>
              <a:rPr lang="en-US" altLang="ja-JP" dirty="0" smtClean="0"/>
              <a:t>Source code</a:t>
            </a:r>
          </a:p>
          <a:p>
            <a:pPr lvl="4"/>
            <a:endParaRPr lang="en-US" altLang="ja-JP" dirty="0" smtClean="0"/>
          </a:p>
          <a:p>
            <a:r>
              <a:rPr kumimoji="1" lang="en-US" altLang="ja-JP" u="sng" dirty="0" smtClean="0"/>
              <a:t>Output</a:t>
            </a:r>
          </a:p>
          <a:p>
            <a:pPr lvl="1"/>
            <a:r>
              <a:rPr kumimoji="1" lang="en-US" altLang="ja-JP" dirty="0" smtClean="0"/>
              <a:t>Metrics measurement result</a:t>
            </a:r>
          </a:p>
          <a:p>
            <a:pPr lvl="6"/>
            <a:endParaRPr kumimoji="1" lang="en-US" altLang="ja-JP" dirty="0" smtClean="0"/>
          </a:p>
          <a:p>
            <a:r>
              <a:rPr lang="en-US" altLang="ja-JP" u="sng" dirty="0" smtClean="0"/>
              <a:t>Features</a:t>
            </a:r>
          </a:p>
          <a:p>
            <a:pPr lvl="1"/>
            <a:r>
              <a:rPr lang="en-US" altLang="ja-JP" dirty="0" smtClean="0"/>
              <a:t>Metrics measurement units are plug-ins</a:t>
            </a:r>
          </a:p>
          <a:p>
            <a:pPr lvl="1"/>
            <a:r>
              <a:rPr lang="en-US" altLang="ja-JP" dirty="0" smtClean="0"/>
              <a:t>multiple programming languages (Java, C#)</a:t>
            </a:r>
          </a:p>
          <a:p>
            <a:pPr lvl="1"/>
            <a:r>
              <a:rPr lang="en-US" altLang="ja-JP" dirty="0" smtClean="0"/>
              <a:t>Providing static analysis result for other purposes</a:t>
            </a:r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7</a:t>
            </a:fld>
            <a:endParaRPr lang="ja-JP" altLang="en-US"/>
          </a:p>
        </p:txBody>
      </p:sp>
      <p:cxnSp>
        <p:nvCxnSpPr>
          <p:cNvPr id="8" name="直線コネクタ 7"/>
          <p:cNvCxnSpPr/>
          <p:nvPr/>
        </p:nvCxnSpPr>
        <p:spPr>
          <a:xfrm flipH="1">
            <a:off x="1259632" y="4941168"/>
            <a:ext cx="597666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59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/>
          <p:cNvSpPr/>
          <p:nvPr/>
        </p:nvSpPr>
        <p:spPr>
          <a:xfrm>
            <a:off x="1770682" y="1884272"/>
            <a:ext cx="6545733" cy="4989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MASU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8</a:t>
            </a:fld>
            <a:endParaRPr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2071670" y="922243"/>
            <a:ext cx="5929354" cy="5951427"/>
            <a:chOff x="2071670" y="922243"/>
            <a:chExt cx="5929354" cy="5951427"/>
          </a:xfrm>
        </p:grpSpPr>
        <p:sp>
          <p:nvSpPr>
            <p:cNvPr id="8" name="フリーフォーム 7"/>
            <p:cNvSpPr/>
            <p:nvPr/>
          </p:nvSpPr>
          <p:spPr>
            <a:xfrm>
              <a:off x="2071670" y="1389248"/>
              <a:ext cx="5929354" cy="4786346"/>
            </a:xfrm>
            <a:custGeom>
              <a:avLst/>
              <a:gdLst>
                <a:gd name="connsiteX0" fmla="*/ 9525 w 6267450"/>
                <a:gd name="connsiteY0" fmla="*/ 0 h 6791325"/>
                <a:gd name="connsiteX1" fmla="*/ 6267450 w 6267450"/>
                <a:gd name="connsiteY1" fmla="*/ 0 h 6791325"/>
                <a:gd name="connsiteX2" fmla="*/ 6267450 w 6267450"/>
                <a:gd name="connsiteY2" fmla="*/ 1847850 h 6791325"/>
                <a:gd name="connsiteX3" fmla="*/ 2438400 w 6267450"/>
                <a:gd name="connsiteY3" fmla="*/ 1838325 h 6791325"/>
                <a:gd name="connsiteX4" fmla="*/ 2438400 w 6267450"/>
                <a:gd name="connsiteY4" fmla="*/ 4876800 h 6791325"/>
                <a:gd name="connsiteX5" fmla="*/ 6257925 w 6267450"/>
                <a:gd name="connsiteY5" fmla="*/ 4876800 h 6791325"/>
                <a:gd name="connsiteX6" fmla="*/ 6267450 w 6267450"/>
                <a:gd name="connsiteY6" fmla="*/ 6791325 h 6791325"/>
                <a:gd name="connsiteX7" fmla="*/ 0 w 6267450"/>
                <a:gd name="connsiteY7" fmla="*/ 6791325 h 6791325"/>
                <a:gd name="connsiteX8" fmla="*/ 9525 w 6267450"/>
                <a:gd name="connsiteY8" fmla="*/ 0 h 679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7450" h="6791325">
                  <a:moveTo>
                    <a:pt x="9525" y="0"/>
                  </a:moveTo>
                  <a:lnTo>
                    <a:pt x="6267450" y="0"/>
                  </a:lnTo>
                  <a:lnTo>
                    <a:pt x="6267450" y="1847850"/>
                  </a:lnTo>
                  <a:lnTo>
                    <a:pt x="2438400" y="1838325"/>
                  </a:lnTo>
                  <a:lnTo>
                    <a:pt x="2438400" y="4876800"/>
                  </a:lnTo>
                  <a:lnTo>
                    <a:pt x="6257925" y="4876800"/>
                  </a:lnTo>
                  <a:lnTo>
                    <a:pt x="6267450" y="6791325"/>
                  </a:lnTo>
                  <a:lnTo>
                    <a:pt x="0" y="67913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DFDFF5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直方体 8"/>
            <p:cNvSpPr/>
            <p:nvPr/>
          </p:nvSpPr>
          <p:spPr>
            <a:xfrm>
              <a:off x="2214546" y="1717586"/>
              <a:ext cx="2071702" cy="679952"/>
            </a:xfrm>
            <a:prstGeom prst="cube">
              <a:avLst>
                <a:gd name="adj" fmla="val 14327"/>
              </a:avLst>
            </a:prstGeom>
            <a:solidFill>
              <a:srgbClr val="FFDB6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600" dirty="0" smtClean="0">
                  <a:solidFill>
                    <a:schemeClr val="tx1"/>
                  </a:solidFill>
                </a:rPr>
                <a:t>Source Code</a:t>
              </a:r>
            </a:p>
            <a:p>
              <a:r>
                <a:rPr kumimoji="1" lang="en-US" altLang="ja-JP" sz="1600" dirty="0" smtClean="0">
                  <a:solidFill>
                    <a:schemeClr val="tx1"/>
                  </a:solidFill>
                </a:rPr>
                <a:t>Analysis Component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フローチャート : 磁気ディスク 9"/>
            <p:cNvSpPr/>
            <p:nvPr/>
          </p:nvSpPr>
          <p:spPr>
            <a:xfrm>
              <a:off x="6357950" y="5637151"/>
              <a:ext cx="1571636" cy="507181"/>
            </a:xfrm>
            <a:prstGeom prst="flowChartMagneticDisk">
              <a:avLst/>
            </a:prstGeom>
            <a:solidFill>
              <a:srgbClr val="FFDB6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chemeClr val="tx1"/>
                  </a:solidFill>
                </a:rPr>
                <a:t>Metrics Values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フローチャート : 複数書類 10"/>
            <p:cNvSpPr/>
            <p:nvPr/>
          </p:nvSpPr>
          <p:spPr>
            <a:xfrm>
              <a:off x="4714876" y="2246503"/>
              <a:ext cx="3071834" cy="714380"/>
            </a:xfrm>
            <a:prstGeom prst="flowChartMultidocument">
              <a:avLst/>
            </a:prstGeom>
            <a:solidFill>
              <a:srgbClr val="CCCCFF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dirty="0" smtClean="0">
                  <a:solidFill>
                    <a:schemeClr val="tx1"/>
                  </a:solidFill>
                </a:rPr>
                <a:t>API  for  Providing 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</a:rPr>
                <a:t>Result of Analysis</a:t>
              </a:r>
              <a:r>
                <a:rPr lang="en-US" altLang="ja-JP" sz="1600" dirty="0" smtClean="0">
                  <a:solidFill>
                    <a:schemeClr val="tx1"/>
                  </a:solidFill>
                </a:rPr>
                <a:t> </a:t>
              </a:r>
              <a:endParaRPr lang="ja-JP" alt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フローチャート : 複数書類 11"/>
            <p:cNvSpPr/>
            <p:nvPr/>
          </p:nvSpPr>
          <p:spPr>
            <a:xfrm>
              <a:off x="4714876" y="4818271"/>
              <a:ext cx="3214710" cy="642942"/>
            </a:xfrm>
            <a:prstGeom prst="flowChartMultidocument">
              <a:avLst/>
            </a:prstGeom>
            <a:solidFill>
              <a:srgbClr val="CCCCFF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API </a:t>
              </a:r>
              <a:r>
                <a:rPr lang="ja-JP" alt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</a:rPr>
                <a:t>for  Receiving </a:t>
              </a:r>
            </a:p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Metrics Values</a:t>
              </a:r>
              <a:endParaRPr lang="ja-JP" altLang="en-US" sz="1400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3" name="グループ化 101"/>
            <p:cNvGrpSpPr/>
            <p:nvPr/>
          </p:nvGrpSpPr>
          <p:grpSpPr>
            <a:xfrm>
              <a:off x="2366947" y="922243"/>
              <a:ext cx="857256" cy="714380"/>
              <a:chOff x="-603286" y="1949772"/>
              <a:chExt cx="1428760" cy="883938"/>
            </a:xfrm>
            <a:solidFill>
              <a:srgbClr val="9FEB6B"/>
            </a:solidFill>
          </p:grpSpPr>
          <p:sp>
            <p:nvSpPr>
              <p:cNvPr id="46" name="メモ 45"/>
              <p:cNvSpPr/>
              <p:nvPr/>
            </p:nvSpPr>
            <p:spPr>
              <a:xfrm>
                <a:off x="-460409" y="1949772"/>
                <a:ext cx="1285883" cy="747947"/>
              </a:xfrm>
              <a:prstGeom prst="foldedCorne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7" name="メモ 46"/>
              <p:cNvSpPr/>
              <p:nvPr/>
            </p:nvSpPr>
            <p:spPr>
              <a:xfrm>
                <a:off x="-531848" y="2017767"/>
                <a:ext cx="1285883" cy="747947"/>
              </a:xfrm>
              <a:prstGeom prst="foldedCorne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メモ 47"/>
              <p:cNvSpPr/>
              <p:nvPr/>
            </p:nvSpPr>
            <p:spPr>
              <a:xfrm>
                <a:off x="-603286" y="2085763"/>
                <a:ext cx="1285883" cy="747947"/>
              </a:xfrm>
              <a:prstGeom prst="foldedCorner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400" dirty="0" smtClean="0">
                    <a:solidFill>
                      <a:schemeClr val="tx1"/>
                    </a:solidFill>
                  </a:rPr>
                  <a:t>Source</a:t>
                </a:r>
              </a:p>
              <a:p>
                <a:pPr algn="ctr"/>
                <a:r>
                  <a:rPr kumimoji="1" lang="en-US" altLang="ja-JP" sz="1400" dirty="0" smtClean="0">
                    <a:solidFill>
                      <a:schemeClr val="tx1"/>
                    </a:solidFill>
                  </a:rPr>
                  <a:t>Code</a:t>
                </a:r>
              </a:p>
            </p:txBody>
          </p:sp>
        </p:grpSp>
        <p:sp>
          <p:nvSpPr>
            <p:cNvPr id="14" name="横巻き 13"/>
            <p:cNvSpPr/>
            <p:nvPr/>
          </p:nvSpPr>
          <p:spPr>
            <a:xfrm>
              <a:off x="2909876" y="6137217"/>
              <a:ext cx="1876438" cy="736453"/>
            </a:xfrm>
            <a:prstGeom prst="horizontalScroll">
              <a:avLst/>
            </a:prstGeom>
            <a:solidFill>
              <a:srgbClr val="9FEB6B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smtClean="0">
                  <a:solidFill>
                    <a:schemeClr val="tx1"/>
                  </a:solidFill>
                </a:rPr>
                <a:t>Result of Metrics Measurement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4143372" y="1146082"/>
              <a:ext cx="2214578" cy="357190"/>
            </a:xfrm>
            <a:prstGeom prst="roundRect">
              <a:avLst>
                <a:gd name="adj" fmla="val 23224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  <a:latin typeface="+mn-ea"/>
                </a:rPr>
                <a:t>Main Module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143108" y="2482866"/>
              <a:ext cx="108395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/>
                <a:t>End</a:t>
              </a:r>
            </a:p>
            <a:p>
              <a:r>
                <a:rPr kumimoji="1" lang="en-US" altLang="ja-JP" sz="1600" dirty="0" smtClean="0"/>
                <a:t>Analysis</a:t>
              </a:r>
            </a:p>
            <a:p>
              <a:r>
                <a:rPr lang="en-US" altLang="ja-JP" sz="1600" dirty="0" smtClean="0"/>
                <a:t>Execution</a:t>
              </a:r>
              <a:endParaRPr kumimoji="1" lang="ja-JP" altLang="en-US" sz="16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192640" y="4425980"/>
              <a:ext cx="108395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600" dirty="0" smtClean="0"/>
                <a:t>End</a:t>
              </a:r>
            </a:p>
            <a:p>
              <a:pPr algn="ctr"/>
              <a:r>
                <a:rPr lang="en-US" altLang="ja-JP" sz="1600" dirty="0" smtClean="0"/>
                <a:t>Plug-in</a:t>
              </a:r>
            </a:p>
            <a:p>
              <a:pPr algn="ctr"/>
              <a:r>
                <a:rPr kumimoji="1" lang="en-US" altLang="ja-JP" sz="1600" dirty="0" smtClean="0"/>
                <a:t>Execution</a:t>
              </a:r>
              <a:endParaRPr kumimoji="1" lang="ja-JP" altLang="en-US" sz="1600" dirty="0"/>
            </a:p>
          </p:txBody>
        </p:sp>
        <p:sp>
          <p:nvSpPr>
            <p:cNvPr id="18" name="左矢印 17"/>
            <p:cNvSpPr/>
            <p:nvPr/>
          </p:nvSpPr>
          <p:spPr>
            <a:xfrm>
              <a:off x="4448174" y="5637151"/>
              <a:ext cx="1714512" cy="461276"/>
            </a:xfrm>
            <a:prstGeom prst="left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chemeClr val="tx1"/>
                  </a:solidFill>
                </a:rPr>
                <a:t>Metrics Values</a:t>
              </a:r>
              <a:endParaRPr kumimoji="1" lang="ja-JP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下矢印 18"/>
            <p:cNvSpPr/>
            <p:nvPr/>
          </p:nvSpPr>
          <p:spPr>
            <a:xfrm>
              <a:off x="5158134" y="2889445"/>
              <a:ext cx="285752" cy="500066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下矢印 19"/>
            <p:cNvSpPr/>
            <p:nvPr/>
          </p:nvSpPr>
          <p:spPr>
            <a:xfrm>
              <a:off x="6015390" y="2889445"/>
              <a:ext cx="285752" cy="80486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下矢印 20"/>
            <p:cNvSpPr/>
            <p:nvPr/>
          </p:nvSpPr>
          <p:spPr>
            <a:xfrm>
              <a:off x="6872646" y="2889445"/>
              <a:ext cx="285752" cy="1000132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下矢印 21"/>
            <p:cNvSpPr/>
            <p:nvPr/>
          </p:nvSpPr>
          <p:spPr>
            <a:xfrm>
              <a:off x="6872646" y="4389643"/>
              <a:ext cx="285752" cy="482852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右矢印 22"/>
            <p:cNvSpPr/>
            <p:nvPr/>
          </p:nvSpPr>
          <p:spPr>
            <a:xfrm>
              <a:off x="4429124" y="1789023"/>
              <a:ext cx="1785950" cy="500067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chemeClr val="tx1"/>
                  </a:solidFill>
                </a:rPr>
                <a:t>Result of Analysis</a:t>
              </a:r>
              <a:endParaRPr kumimoji="1" lang="ja-JP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右矢印 23"/>
            <p:cNvSpPr/>
            <p:nvPr/>
          </p:nvSpPr>
          <p:spPr bwMode="auto">
            <a:xfrm>
              <a:off x="5209903" y="6250888"/>
              <a:ext cx="1357322" cy="214338"/>
            </a:xfrm>
            <a:prstGeom prst="rightArrow">
              <a:avLst/>
            </a:prstGeom>
            <a:solidFill>
              <a:srgbClr val="FFFF00"/>
            </a:solidFill>
            <a:ln w="254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 bwMode="auto">
            <a:xfrm>
              <a:off x="5219428" y="6658121"/>
              <a:ext cx="1357322" cy="1588"/>
            </a:xfrm>
            <a:prstGeom prst="straightConnector1">
              <a:avLst/>
            </a:prstGeom>
            <a:solidFill>
              <a:srgbClr val="FFFF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テキスト ボックス 25"/>
            <p:cNvSpPr txBox="1"/>
            <p:nvPr/>
          </p:nvSpPr>
          <p:spPr>
            <a:xfrm>
              <a:off x="6710101" y="6204168"/>
              <a:ext cx="9909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Data Flow</a:t>
              </a:r>
              <a:endParaRPr kumimoji="1" lang="ja-JP" altLang="en-US" sz="14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667238" y="6513457"/>
              <a:ext cx="13099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 smtClean="0"/>
                <a:t>Process Flow </a:t>
              </a:r>
              <a:endParaRPr kumimoji="1" lang="ja-JP" altLang="en-US" sz="1400" dirty="0"/>
            </a:p>
          </p:txBody>
        </p:sp>
        <p:sp>
          <p:nvSpPr>
            <p:cNvPr id="28" name="直方体 27"/>
            <p:cNvSpPr/>
            <p:nvPr/>
          </p:nvSpPr>
          <p:spPr>
            <a:xfrm>
              <a:off x="2214546" y="3566815"/>
              <a:ext cx="2071702" cy="679952"/>
            </a:xfrm>
            <a:prstGeom prst="cube">
              <a:avLst>
                <a:gd name="adj" fmla="val 14327"/>
              </a:avLst>
            </a:prstGeom>
            <a:solidFill>
              <a:srgbClr val="FFDB6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600" dirty="0" smtClean="0">
                  <a:solidFill>
                    <a:schemeClr val="tx1"/>
                  </a:solidFill>
                </a:rPr>
                <a:t>Plug-in Management Component</a:t>
              </a:r>
            </a:p>
          </p:txBody>
        </p:sp>
        <p:sp>
          <p:nvSpPr>
            <p:cNvPr id="29" name="直方体 28"/>
            <p:cNvSpPr/>
            <p:nvPr/>
          </p:nvSpPr>
          <p:spPr>
            <a:xfrm>
              <a:off x="2214546" y="5438215"/>
              <a:ext cx="2071702" cy="679952"/>
            </a:xfrm>
            <a:prstGeom prst="cube">
              <a:avLst>
                <a:gd name="adj" fmla="val 14327"/>
              </a:avLst>
            </a:prstGeom>
            <a:solidFill>
              <a:srgbClr val="FFDB6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600" dirty="0" smtClean="0">
                  <a:solidFill>
                    <a:schemeClr val="tx1"/>
                  </a:solidFill>
                </a:rPr>
                <a:t>Metrics Collecting Component</a:t>
              </a:r>
            </a:p>
          </p:txBody>
        </p:sp>
        <p:sp>
          <p:nvSpPr>
            <p:cNvPr id="30" name="メモ 29"/>
            <p:cNvSpPr/>
            <p:nvPr/>
          </p:nvSpPr>
          <p:spPr bwMode="auto">
            <a:xfrm>
              <a:off x="4864835" y="3524840"/>
              <a:ext cx="899666" cy="185286"/>
            </a:xfrm>
            <a:prstGeom prst="foldedCorner">
              <a:avLst/>
            </a:prstGeom>
            <a:solidFill>
              <a:srgbClr val="F6B238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Plug-in1</a:t>
              </a: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1" name="メモ 30"/>
            <p:cNvSpPr/>
            <p:nvPr/>
          </p:nvSpPr>
          <p:spPr bwMode="auto">
            <a:xfrm>
              <a:off x="5729638" y="3775729"/>
              <a:ext cx="899666" cy="185286"/>
            </a:xfrm>
            <a:prstGeom prst="foldedCorner">
              <a:avLst/>
            </a:prstGeom>
            <a:solidFill>
              <a:srgbClr val="F6B238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Plug-in2</a:t>
              </a: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2" name="メモ 31"/>
            <p:cNvSpPr/>
            <p:nvPr/>
          </p:nvSpPr>
          <p:spPr bwMode="auto">
            <a:xfrm>
              <a:off x="6564949" y="4061481"/>
              <a:ext cx="899666" cy="185286"/>
            </a:xfrm>
            <a:prstGeom prst="foldedCorner">
              <a:avLst/>
            </a:prstGeom>
            <a:solidFill>
              <a:srgbClr val="F6B238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Plug-in3</a:t>
              </a: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3" name="曲折矢印 32"/>
            <p:cNvSpPr/>
            <p:nvPr/>
          </p:nvSpPr>
          <p:spPr bwMode="auto">
            <a:xfrm rot="5400000">
              <a:off x="3321835" y="1020242"/>
              <a:ext cx="571504" cy="642942"/>
            </a:xfrm>
            <a:prstGeom prst="bentArrow">
              <a:avLst>
                <a:gd name="adj1" fmla="val 23095"/>
                <a:gd name="adj2" fmla="val 25952"/>
                <a:gd name="adj3" fmla="val 25000"/>
                <a:gd name="adj4" fmla="val 75000"/>
              </a:avLst>
            </a:prstGeom>
            <a:solidFill>
              <a:srgbClr val="FFFF00"/>
            </a:solidFill>
            <a:ln w="254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4" name="曲折矢印 33"/>
            <p:cNvSpPr/>
            <p:nvPr/>
          </p:nvSpPr>
          <p:spPr bwMode="auto">
            <a:xfrm rot="10800000" flipH="1">
              <a:off x="2285983" y="6151505"/>
              <a:ext cx="571504" cy="642942"/>
            </a:xfrm>
            <a:prstGeom prst="bentArrow">
              <a:avLst>
                <a:gd name="adj1" fmla="val 23095"/>
                <a:gd name="adj2" fmla="val 25952"/>
                <a:gd name="adj3" fmla="val 25000"/>
                <a:gd name="adj4" fmla="val 75000"/>
              </a:avLst>
            </a:prstGeom>
            <a:solidFill>
              <a:srgbClr val="FFFF00"/>
            </a:solidFill>
            <a:ln w="254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35" name="直線矢印コネクタ 34"/>
            <p:cNvCxnSpPr/>
            <p:nvPr/>
          </p:nvCxnSpPr>
          <p:spPr>
            <a:xfrm rot="16200000" flipH="1">
              <a:off x="2781289" y="4856095"/>
              <a:ext cx="1009654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フローチャート : 磁気ディスク 35"/>
            <p:cNvSpPr/>
            <p:nvPr/>
          </p:nvSpPr>
          <p:spPr>
            <a:xfrm>
              <a:off x="6429388" y="1427072"/>
              <a:ext cx="1285884" cy="785818"/>
            </a:xfrm>
            <a:prstGeom prst="flowChartMagneticDisk">
              <a:avLst/>
            </a:prstGeom>
            <a:solidFill>
              <a:srgbClr val="FFDB6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chemeClr val="tx1"/>
                  </a:solidFill>
                </a:rPr>
                <a:t>Result of Analysis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下矢印 36"/>
            <p:cNvSpPr/>
            <p:nvPr/>
          </p:nvSpPr>
          <p:spPr>
            <a:xfrm>
              <a:off x="6796103" y="2141452"/>
              <a:ext cx="571504" cy="280990"/>
            </a:xfrm>
            <a:prstGeom prst="downArrow">
              <a:avLst>
                <a:gd name="adj1" fmla="val 54433"/>
                <a:gd name="adj2" fmla="val 40290"/>
              </a:avLst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8" name="下矢印 37"/>
            <p:cNvSpPr/>
            <p:nvPr/>
          </p:nvSpPr>
          <p:spPr>
            <a:xfrm>
              <a:off x="6796103" y="5279961"/>
              <a:ext cx="571504" cy="280990"/>
            </a:xfrm>
            <a:prstGeom prst="downArrow">
              <a:avLst>
                <a:gd name="adj1" fmla="val 54433"/>
                <a:gd name="adj2" fmla="val 40290"/>
              </a:avLst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9" name="直線矢印コネクタ 38"/>
            <p:cNvCxnSpPr/>
            <p:nvPr/>
          </p:nvCxnSpPr>
          <p:spPr>
            <a:xfrm rot="16200000" flipH="1">
              <a:off x="2781290" y="2989181"/>
              <a:ext cx="1009654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/>
            <p:nvPr/>
          </p:nvCxnSpPr>
          <p:spPr bwMode="auto">
            <a:xfrm>
              <a:off x="4476749" y="3922639"/>
              <a:ext cx="1143008" cy="1588"/>
            </a:xfrm>
            <a:prstGeom prst="straightConnector1">
              <a:avLst/>
            </a:prstGeom>
            <a:solidFill>
              <a:srgbClr val="FFFF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直線矢印コネクタ 40"/>
            <p:cNvCxnSpPr/>
            <p:nvPr/>
          </p:nvCxnSpPr>
          <p:spPr bwMode="auto">
            <a:xfrm>
              <a:off x="4476749" y="3621011"/>
              <a:ext cx="357190" cy="1588"/>
            </a:xfrm>
            <a:prstGeom prst="straightConnector1">
              <a:avLst/>
            </a:prstGeom>
            <a:solidFill>
              <a:srgbClr val="FFFF99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直線矢印コネクタ 41"/>
            <p:cNvCxnSpPr/>
            <p:nvPr/>
          </p:nvCxnSpPr>
          <p:spPr bwMode="auto">
            <a:xfrm>
              <a:off x="4476749" y="4146478"/>
              <a:ext cx="2000264" cy="1588"/>
            </a:xfrm>
            <a:prstGeom prst="straightConnector1">
              <a:avLst/>
            </a:prstGeom>
            <a:solidFill>
              <a:srgbClr val="FFFF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" name="下矢印 42"/>
            <p:cNvSpPr/>
            <p:nvPr/>
          </p:nvSpPr>
          <p:spPr>
            <a:xfrm>
              <a:off x="6015390" y="4103891"/>
              <a:ext cx="285752" cy="76860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下矢印 43"/>
            <p:cNvSpPr/>
            <p:nvPr/>
          </p:nvSpPr>
          <p:spPr>
            <a:xfrm>
              <a:off x="5158134" y="3818139"/>
              <a:ext cx="285752" cy="1054356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" name="正方形/長方形 44"/>
            <p:cNvSpPr/>
            <p:nvPr/>
          </p:nvSpPr>
          <p:spPr bwMode="auto">
            <a:xfrm>
              <a:off x="5114929" y="6208655"/>
              <a:ext cx="2809895" cy="571504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908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MASU Plug-in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 plug-in measures a single metric</a:t>
            </a:r>
          </a:p>
          <a:p>
            <a:r>
              <a:rPr lang="en-US" altLang="ja-JP" dirty="0" smtClean="0"/>
              <a:t>4 measurement units</a:t>
            </a:r>
          </a:p>
          <a:p>
            <a:pPr lvl="1"/>
            <a:r>
              <a:rPr kumimoji="1" lang="en-US" altLang="ja-JP" dirty="0" smtClean="0"/>
              <a:t>file, class, method, field</a:t>
            </a:r>
          </a:p>
          <a:p>
            <a:pPr lvl="1"/>
            <a:endParaRPr lang="en-US" altLang="ja-JP" dirty="0"/>
          </a:p>
          <a:p>
            <a:r>
              <a:rPr kumimoji="1" lang="en-US" altLang="ja-JP" dirty="0" smtClean="0"/>
              <a:t>Working process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dirty="0" smtClean="0"/>
              <a:t>obtains source code information from MASU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dirty="0" smtClean="0"/>
              <a:t>measures the metric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s</a:t>
            </a:r>
            <a:r>
              <a:rPr lang="en-US" altLang="ja-JP" dirty="0" smtClean="0"/>
              <a:t>tores the measurement result to MASU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2011/11/3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smtClean="0"/>
              <a:t>IWSM/MENSURA2011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4B6DDC-C47F-4688-B4C6-3A34A1B54DE5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57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dl2010-Gr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sdl2010-Gride</Template>
  <TotalTime>2844</TotalTime>
  <Words>1524</Words>
  <Application>Microsoft Office PowerPoint</Application>
  <PresentationFormat>画面に合わせる (4:3)</PresentationFormat>
  <Paragraphs>515</Paragraphs>
  <Slides>25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sdl2010-Gride</vt:lpstr>
      <vt:lpstr>A Pluggable Tool for Measuring Software Metrics from Source Code</vt:lpstr>
      <vt:lpstr>Background –Software Metrics-</vt:lpstr>
      <vt:lpstr>Metrics Measurement from Source Code</vt:lpstr>
      <vt:lpstr>Problems on Code Metrics</vt:lpstr>
      <vt:lpstr>Functional Requirement for  Metrics Measurement Tool</vt:lpstr>
      <vt:lpstr>Development of MASU</vt:lpstr>
      <vt:lpstr>Input, Output, Features of MASU</vt:lpstr>
      <vt:lpstr>Overview of MASU</vt:lpstr>
      <vt:lpstr>MASU Plug-in</vt:lpstr>
      <vt:lpstr>Architecture Related to Plug-ins</vt:lpstr>
      <vt:lpstr>Plug-in Example: RFC</vt:lpstr>
      <vt:lpstr>Plug-in Example: RFC</vt:lpstr>
      <vt:lpstr>Plug-in Example: RFC</vt:lpstr>
      <vt:lpstr>Plug-in Example: RFC</vt:lpstr>
      <vt:lpstr>Plug-in Example: RFC</vt:lpstr>
      <vt:lpstr>Size and Coding Time of Plug-ins </vt:lpstr>
      <vt:lpstr>Example of APIs (1/2)</vt:lpstr>
      <vt:lpstr>Example of APIs (2/2)</vt:lpstr>
      <vt:lpstr>Not only for Metrics Measurement</vt:lpstr>
      <vt:lpstr>Conclusion</vt:lpstr>
      <vt:lpstr>PowerPoint プレゼンテーション</vt:lpstr>
      <vt:lpstr>Source Code Analysis Component</vt:lpstr>
      <vt:lpstr>言語間の差異の吸収</vt:lpstr>
      <vt:lpstr>構文的差異の吸収例～共通ノードを定義～</vt:lpstr>
      <vt:lpstr>構文的差異の吸収例～状態定義ノードの埋め込み～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スライドサンプル</dc:title>
  <dc:creator>higo</dc:creator>
  <cp:lastModifiedBy>higo</cp:lastModifiedBy>
  <cp:revision>230</cp:revision>
  <cp:lastPrinted>2011-10-26T04:32:31Z</cp:lastPrinted>
  <dcterms:created xsi:type="dcterms:W3CDTF">2011-04-19T03:31:35Z</dcterms:created>
  <dcterms:modified xsi:type="dcterms:W3CDTF">2011-11-10T10:33:58Z</dcterms:modified>
</cp:coreProperties>
</file>