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76" r:id="rId4"/>
    <p:sldId id="278" r:id="rId5"/>
    <p:sldId id="277" r:id="rId6"/>
    <p:sldId id="283" r:id="rId7"/>
    <p:sldId id="280" r:id="rId8"/>
    <p:sldId id="284" r:id="rId9"/>
    <p:sldId id="260" r:id="rId10"/>
    <p:sldId id="286" r:id="rId11"/>
    <p:sldId id="262" r:id="rId12"/>
    <p:sldId id="263" r:id="rId13"/>
    <p:sldId id="282" r:id="rId14"/>
    <p:sldId id="265" r:id="rId15"/>
    <p:sldId id="266" r:id="rId16"/>
    <p:sldId id="285" r:id="rId17"/>
    <p:sldId id="287" r:id="rId18"/>
    <p:sldId id="268" r:id="rId19"/>
    <p:sldId id="269" r:id="rId20"/>
    <p:sldId id="270" r:id="rId21"/>
    <p:sldId id="272" r:id="rId22"/>
    <p:sldId id="289" r:id="rId23"/>
    <p:sldId id="290" r:id="rId24"/>
    <p:sldId id="291" r:id="rId25"/>
    <p:sldId id="293" r:id="rId26"/>
    <p:sldId id="292" r:id="rId2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7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2D2BC8-C77A-4D50-9DB9-6F9BAA226A81}" type="datetimeFigureOut">
              <a:rPr kumimoji="1" lang="ja-JP" altLang="en-US" smtClean="0"/>
              <a:t>2011/9/12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BE3B1B-6C38-465F-99B9-41A334509C2B}" type="slidenum">
              <a:rPr kumimoji="1" lang="ja-JP" altLang="en-US" smtClean="0"/>
              <a:t>‹#›</a:t>
            </a:fld>
            <a:endParaRPr kumimoji="1" lang="ja-JP" altLang="en-US"/>
          </a:p>
        </p:txBody>
      </p:sp>
    </p:spTree>
    <p:extLst>
      <p:ext uri="{BB962C8B-B14F-4D97-AF65-F5344CB8AC3E}">
        <p14:creationId xmlns:p14="http://schemas.microsoft.com/office/powerpoint/2010/main" val="25499179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5</a:t>
            </a:fld>
            <a:endParaRPr kumimoji="1" lang="ja-JP" altLang="en-US"/>
          </a:p>
        </p:txBody>
      </p:sp>
    </p:spTree>
    <p:extLst>
      <p:ext uri="{BB962C8B-B14F-4D97-AF65-F5344CB8AC3E}">
        <p14:creationId xmlns:p14="http://schemas.microsoft.com/office/powerpoint/2010/main" val="180481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F10A97-30C8-46B7-8735-D48BC59194AA}" type="slidenum">
              <a:rPr kumimoji="1" lang="ja-JP" altLang="en-US" smtClean="0"/>
              <a:pPr/>
              <a:t>6</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8</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We have conducted evaluation to show if </a:t>
            </a:r>
            <a:r>
              <a:rPr kumimoji="1" lang="en-US" altLang="ja-JP" baseline="0" dirty="0" smtClean="0"/>
              <a:t>our method is better than other methods.</a:t>
            </a:r>
          </a:p>
          <a:p>
            <a:r>
              <a:rPr kumimoji="1" lang="en-US" altLang="ja-JP" baseline="0" dirty="0" smtClean="0"/>
              <a:t>We used Ninka, an implementation of our approach, FOSSology 1.0.0, ohcount version 3.90rc and OSLC3.0.</a:t>
            </a:r>
          </a:p>
          <a:p>
            <a:r>
              <a:rPr kumimoji="1" lang="en-US" altLang="ja-JP" baseline="0" dirty="0" smtClean="0"/>
              <a:t>We analyzed 250  (two-fifty files) files in Debian 5.0.2 with these tools.</a:t>
            </a:r>
          </a:p>
          <a:p>
            <a:r>
              <a:rPr kumimoji="1" lang="en-US" altLang="ja-JP" baseline="0" dirty="0" smtClean="0"/>
              <a:t>We randomly selected these 250 files by the following approach.</a:t>
            </a:r>
          </a:p>
          <a:p>
            <a:r>
              <a:rPr kumimoji="1" lang="en-US" altLang="ja-JP" baseline="0" dirty="0" smtClean="0"/>
              <a:t>At first, we randomly selected 250 packages in Debian 5.0.2.</a:t>
            </a:r>
          </a:p>
          <a:p>
            <a:r>
              <a:rPr kumimoji="1" lang="en-US" altLang="ja-JP" baseline="0" dirty="0" smtClean="0"/>
              <a:t>Then, for each selected packages, we randomly selected 1 file in each package in them</a:t>
            </a:r>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23</a:t>
            </a:fld>
            <a:endParaRPr kumimoji="1" lang="ja-JP" altLang="en-US"/>
          </a:p>
        </p:txBody>
      </p:sp>
    </p:spTree>
    <p:extLst>
      <p:ext uri="{BB962C8B-B14F-4D97-AF65-F5344CB8AC3E}">
        <p14:creationId xmlns:p14="http://schemas.microsoft.com/office/powerpoint/2010/main" val="3301321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(Explanation of terms used</a:t>
            </a:r>
            <a:r>
              <a:rPr kumimoji="1" lang="en-US" altLang="ja-JP" baseline="0" dirty="0" smtClean="0"/>
              <a:t> in this evaluation)</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baseline="0" dirty="0" smtClean="0"/>
              <a:t>We </a:t>
            </a:r>
            <a:r>
              <a:rPr lang="en-US" altLang="ja-JP" dirty="0" smtClean="0"/>
              <a:t>Compare the results from each tool to the results obtained by manual inspection</a:t>
            </a:r>
            <a:r>
              <a:rPr kumimoji="1" lang="en-US" altLang="ja-JP"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baseline="0" dirty="0" smtClean="0"/>
              <a:t>These results are classified into three category, Correct license name and version, Incorrect, and Unknown.</a:t>
            </a:r>
          </a:p>
          <a:p>
            <a:r>
              <a:rPr kumimoji="1" lang="en-US" altLang="ja-JP" baseline="0" dirty="0" smtClean="0"/>
              <a:t>When the result by tool is "UNKNOWN", the result are classified into "UNKNOWN"</a:t>
            </a:r>
          </a:p>
          <a:p>
            <a:r>
              <a:rPr kumimoji="1" lang="en-US" altLang="ja-JP" baseline="0" dirty="0" smtClean="0"/>
              <a:t>When the result by manual inspection "NONE", if the result by tool is "NONE", the result are classified into "C".</a:t>
            </a:r>
            <a:endParaRPr kumimoji="1" lang="en-US" altLang="ja-JP" baseline="0" dirty="0"/>
          </a:p>
          <a:p>
            <a:r>
              <a:rPr kumimoji="1" lang="en-US" altLang="ja-JP" baseline="0" dirty="0" smtClean="0"/>
              <a:t>To evaluate performance of each tool, we use four values, Recall, Precision, F-measure, and Execution Time.</a:t>
            </a:r>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24</a:t>
            </a:fld>
            <a:endParaRPr kumimoji="1" lang="ja-JP" altLang="en-US"/>
          </a:p>
        </p:txBody>
      </p:sp>
    </p:spTree>
    <p:extLst>
      <p:ext uri="{BB962C8B-B14F-4D97-AF65-F5344CB8AC3E}">
        <p14:creationId xmlns:p14="http://schemas.microsoft.com/office/powerpoint/2010/main" val="1112207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25</a:t>
            </a:fld>
            <a:endParaRPr kumimoji="1" lang="ja-JP" altLang="en-US"/>
          </a:p>
        </p:txBody>
      </p:sp>
    </p:spTree>
    <p:extLst>
      <p:ext uri="{BB962C8B-B14F-4D97-AF65-F5344CB8AC3E}">
        <p14:creationId xmlns:p14="http://schemas.microsoft.com/office/powerpoint/2010/main" val="2112766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(Ninka has highest precision and does it efficiently)</a:t>
            </a:r>
          </a:p>
          <a:p>
            <a:r>
              <a:rPr kumimoji="1" lang="en-US" altLang="ja-JP" sz="1200" kern="1200" dirty="0" smtClean="0">
                <a:solidFill>
                  <a:schemeClr val="tx1"/>
                </a:solidFill>
                <a:effectLst/>
                <a:latin typeface="+mn-lt"/>
                <a:ea typeface="+mn-ea"/>
                <a:cs typeface="+mn-cs"/>
              </a:rPr>
              <a:t>This table shows the result.</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Best score are in the</a:t>
            </a:r>
            <a:r>
              <a:rPr kumimoji="1" lang="en-US" altLang="ja-JP" sz="1200" kern="1200" baseline="0" dirty="0" smtClean="0">
                <a:solidFill>
                  <a:schemeClr val="tx1"/>
                </a:solidFill>
                <a:effectLst/>
                <a:latin typeface="+mn-lt"/>
                <a:ea typeface="+mn-ea"/>
                <a:cs typeface="+mn-cs"/>
              </a:rPr>
              <a:t> </a:t>
            </a:r>
            <a:r>
              <a:rPr kumimoji="1" lang="en-US" altLang="ja-JP" sz="1200" kern="1200" dirty="0" smtClean="0">
                <a:solidFill>
                  <a:schemeClr val="tx1"/>
                </a:solidFill>
                <a:effectLst/>
                <a:latin typeface="+mn-lt"/>
                <a:ea typeface="+mn-ea"/>
                <a:cs typeface="+mn-cs"/>
              </a:rPr>
              <a:t>bold typeface</a:t>
            </a:r>
          </a:p>
          <a:p>
            <a:r>
              <a:rPr kumimoji="1" lang="en-US" altLang="ja-JP" sz="1200" kern="1200" dirty="0" smtClean="0">
                <a:solidFill>
                  <a:schemeClr val="tx1"/>
                </a:solidFill>
                <a:effectLst/>
                <a:latin typeface="+mn-lt"/>
                <a:ea typeface="+mn-ea"/>
                <a:cs typeface="+mn-cs"/>
              </a:rPr>
              <a:t>The results show that ninka has the highest precision and faster execution time</a:t>
            </a:r>
            <a:endParaRPr kumimoji="1" lang="en-US" altLang="ja-JP" sz="1200" kern="1200" baseline="0" dirty="0" smtClean="0">
              <a:solidFill>
                <a:schemeClr val="tx1"/>
              </a:solidFill>
              <a:effectLst/>
              <a:latin typeface="+mn-lt"/>
              <a:ea typeface="+mn-ea"/>
              <a:cs typeface="+mn-cs"/>
            </a:endParaRPr>
          </a:p>
          <a:p>
            <a:endParaRPr kumimoji="1" lang="en-US" altLang="ja-JP" baseline="0" dirty="0" smtClean="0"/>
          </a:p>
          <a:p>
            <a:r>
              <a:rPr kumimoji="1" lang="en-US" altLang="ja-JP" baseline="0" dirty="0" smtClean="0"/>
              <a:t>(Recall</a:t>
            </a:r>
            <a:r>
              <a:rPr kumimoji="1" lang="ja-JP" altLang="en-US" baseline="0" dirty="0" smtClean="0"/>
              <a:t>の定義を回答率と同じにする）</a:t>
            </a:r>
            <a:endParaRPr kumimoji="1" lang="en-US" altLang="ja-JP" baseline="0" dirty="0" smtClean="0"/>
          </a:p>
          <a:p>
            <a:r>
              <a:rPr kumimoji="1" lang="en-US" altLang="ja-JP" baseline="0" dirty="0" smtClean="0"/>
              <a:t>(</a:t>
            </a:r>
            <a:r>
              <a:rPr kumimoji="1" lang="en-US" altLang="ja-JP" baseline="0" dirty="0" err="1" smtClean="0"/>
              <a:t>ohcount</a:t>
            </a:r>
            <a:r>
              <a:rPr kumimoji="1" lang="en-US" altLang="ja-JP" baseline="0" dirty="0" smtClean="0"/>
              <a:t>, OSLC</a:t>
            </a:r>
            <a:r>
              <a:rPr kumimoji="1" lang="ja-JP" altLang="en-US" baseline="0" dirty="0" smtClean="0"/>
              <a:t>の</a:t>
            </a:r>
            <a:r>
              <a:rPr kumimoji="1" lang="en-US" altLang="ja-JP" baseline="0" dirty="0" smtClean="0"/>
              <a:t>Recall 100%</a:t>
            </a:r>
            <a:r>
              <a:rPr kumimoji="1" lang="ja-JP" altLang="en-US" baseline="0" dirty="0" smtClean="0"/>
              <a:t>）</a:t>
            </a:r>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26</a:t>
            </a:fld>
            <a:endParaRPr kumimoji="1" lang="ja-JP" altLang="en-US"/>
          </a:p>
        </p:txBody>
      </p:sp>
    </p:spTree>
    <p:extLst>
      <p:ext uri="{BB962C8B-B14F-4D97-AF65-F5344CB8AC3E}">
        <p14:creationId xmlns:p14="http://schemas.microsoft.com/office/powerpoint/2010/main" val="781016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p:cNvSpPr/>
          <p:nvPr/>
        </p:nvSpPr>
        <p:spPr>
          <a:xfrm>
            <a:off x="0" y="2071678"/>
            <a:ext cx="9144000" cy="1643074"/>
          </a:xfrm>
          <a:prstGeom prst="rect">
            <a:avLst/>
          </a:prstGeom>
          <a:solidFill>
            <a:schemeClr val="tx2">
              <a:lumMod val="40000"/>
              <a:lumOff val="60000"/>
            </a:schemeClr>
          </a:solidFill>
          <a:ln w="1905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685800" y="2130425"/>
            <a:ext cx="7772400" cy="1470025"/>
          </a:xfrm>
        </p:spPr>
        <p:txBody>
          <a:bodyPr/>
          <a:lstStyle>
            <a:lvl1pPr>
              <a:defRPr>
                <a:latin typeface="HGPｺﾞｼｯｸM" pitchFamily="50" charset="-128"/>
                <a:ea typeface="HGPｺﾞｼｯｸM" pitchFamily="50" charset="-128"/>
              </a:defRPr>
            </a:lvl1pPr>
          </a:lstStyle>
          <a:p>
            <a:r>
              <a:rPr kumimoji="1" lang="ja-JP" altLang="en-US" smtClean="0"/>
              <a:t>マスター タイトルの書式設定</a:t>
            </a:r>
            <a:endParaRPr kumimoji="1" lang="ja-JP" altLang="en-US" dirty="0"/>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ea"/>
                <a:ea typeface="+mj-e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8" name="Rectangle 4"/>
          <p:cNvSpPr>
            <a:spLocks noGrp="1" noChangeArrowheads="1"/>
          </p:cNvSpPr>
          <p:nvPr>
            <p:ph type="dt" sz="half" idx="2"/>
          </p:nvPr>
        </p:nvSpPr>
        <p:spPr bwMode="auto">
          <a:xfrm>
            <a:off x="3714744" y="6429396"/>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2011/9/12 - SES2011 WS3</a:t>
            </a:r>
            <a:endParaRPr kumimoji="1" lang="ja-JP" altLang="en-US"/>
          </a:p>
        </p:txBody>
      </p:sp>
      <p:sp>
        <p:nvSpPr>
          <p:cNvPr id="20"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E7098788-B561-413D-8C6C-BAFBF24A4156}"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bg>
      <p:bgPr>
        <a:solidFill>
          <a:schemeClr val="bg1"/>
        </a:solidFill>
        <a:effectLst/>
      </p:bgPr>
    </p:bg>
    <p:spTree>
      <p:nvGrpSpPr>
        <p:cNvPr id="1" name=""/>
        <p:cNvGrpSpPr/>
        <p:nvPr/>
      </p:nvGrpSpPr>
      <p:grpSpPr>
        <a:xfrm>
          <a:off x="0" y="0"/>
          <a:ext cx="0" cy="0"/>
          <a:chOff x="0" y="0"/>
          <a:chExt cx="0" cy="0"/>
        </a:xfrm>
      </p:grpSpPr>
      <p:sp>
        <p:nvSpPr>
          <p:cNvPr id="8" name="角丸四角形 7"/>
          <p:cNvSpPr/>
          <p:nvPr/>
        </p:nvSpPr>
        <p:spPr>
          <a:xfrm>
            <a:off x="142844" y="214290"/>
            <a:ext cx="8858312" cy="1285884"/>
          </a:xfrm>
          <a:prstGeom prst="round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lvl1pPr>
              <a:defRPr>
                <a:latin typeface="HGPｺﾞｼｯｸM" pitchFamily="50" charset="-128"/>
                <a:ea typeface="HGPｺﾞｼｯｸM" pitchFamily="50" charset="-128"/>
              </a:defRPr>
            </a:lvl1pPr>
          </a:lstStyle>
          <a:p>
            <a:r>
              <a:rPr kumimoji="1" lang="ja-JP" altLang="en-US" smtClean="0"/>
              <a:t>マスター タイトルの書式設定</a:t>
            </a:r>
            <a:endParaRPr kumimoji="1" lang="ja-JP" altLang="en-US" dirty="0"/>
          </a:p>
        </p:txBody>
      </p:sp>
      <p:sp>
        <p:nvSpPr>
          <p:cNvPr id="3" name="コンテンツ プレースホルダ 2"/>
          <p:cNvSpPr>
            <a:spLocks noGrp="1"/>
          </p:cNvSpPr>
          <p:nvPr>
            <p:ph idx="1"/>
          </p:nvPr>
        </p:nvSpPr>
        <p:spPr/>
        <p:txBody>
          <a:bodyPr/>
          <a:lstStyle>
            <a:lvl1pPr>
              <a:defRPr>
                <a:latin typeface="+mn-ea"/>
                <a:ea typeface="+mn-ea"/>
              </a:defRPr>
            </a:lvl1pPr>
            <a:lvl2pPr>
              <a:defRPr>
                <a:latin typeface="+mn-ea"/>
                <a:ea typeface="+mn-ea"/>
              </a:defRPr>
            </a:lvl2pPr>
            <a:lvl3pPr>
              <a:defRPr>
                <a:latin typeface="+mn-ea"/>
                <a:ea typeface="+mn-ea"/>
              </a:defRPr>
            </a:lvl3pPr>
            <a:lvl4pPr>
              <a:defRPr>
                <a:latin typeface="+mn-ea"/>
                <a:ea typeface="+mn-ea"/>
              </a:defRPr>
            </a:lvl4pPr>
            <a:lvl5pPr>
              <a:defRPr>
                <a:latin typeface="+mn-ea"/>
                <a:ea typeface="+mn-ea"/>
              </a:defRPr>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9"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2011/9/12 - SES2011 WS3</a:t>
            </a:r>
            <a:endParaRPr kumimoji="1" lang="ja-JP" altLang="en-US"/>
          </a:p>
        </p:txBody>
      </p:sp>
      <p:sp>
        <p:nvSpPr>
          <p:cNvPr id="10"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kumimoji="1" lang="ja-JP" altLang="en-US"/>
          </a:p>
        </p:txBody>
      </p:sp>
      <p:sp>
        <p:nvSpPr>
          <p:cNvPr id="11"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E7098788-B561-413D-8C6C-BAFBF24A4156}"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セクション見出し">
    <p:spTree>
      <p:nvGrpSpPr>
        <p:cNvPr id="1" name=""/>
        <p:cNvGrpSpPr/>
        <p:nvPr/>
      </p:nvGrpSpPr>
      <p:grpSpPr>
        <a:xfrm>
          <a:off x="0" y="0"/>
          <a:ext cx="0" cy="0"/>
          <a:chOff x="0" y="0"/>
          <a:chExt cx="0" cy="0"/>
        </a:xfrm>
      </p:grpSpPr>
      <p:sp>
        <p:nvSpPr>
          <p:cNvPr id="7" name="角丸四角形 6"/>
          <p:cNvSpPr/>
          <p:nvPr/>
        </p:nvSpPr>
        <p:spPr>
          <a:xfrm>
            <a:off x="251520" y="3789040"/>
            <a:ext cx="8640960" cy="2088232"/>
          </a:xfrm>
          <a:prstGeom prst="round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722313" y="4406900"/>
            <a:ext cx="7772400" cy="1362075"/>
          </a:xfrm>
        </p:spPr>
        <p:txBody>
          <a:bodyPr anchor="t"/>
          <a:lstStyle>
            <a:lvl1pPr algn="l">
              <a:defRPr sz="4000" b="1" cap="all">
                <a:latin typeface="HGPｺﾞｼｯｸM" pitchFamily="50" charset="-128"/>
                <a:ea typeface="HGPｺﾞｼｯｸM" pitchFamily="50" charset="-128"/>
              </a:defRPr>
            </a:lvl1pPr>
          </a:lstStyle>
          <a:p>
            <a:r>
              <a:rPr kumimoji="1" lang="ja-JP" altLang="en-US"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solidFill>
                <a:latin typeface="+mj-ea"/>
                <a:ea typeface="+mj-ea"/>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r>
              <a:rPr kumimoji="1" lang="en-US" altLang="ja-JP" smtClean="0"/>
              <a:t>2011/9/12 - SES2011 WS3</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7098788-B561-413D-8C6C-BAFBF24A4156}" type="slidenum">
              <a:rPr kumimoji="1" lang="ja-JP" altLang="en-US" smtClean="0"/>
              <a:t>‹#›</a:t>
            </a:fld>
            <a:endParaRPr kumimoji="1" lang="ja-JP" altLang="en-US"/>
          </a:p>
        </p:txBody>
      </p:sp>
    </p:spTree>
    <p:extLst>
      <p:ext uri="{BB962C8B-B14F-4D97-AF65-F5344CB8AC3E}">
        <p14:creationId xmlns:p14="http://schemas.microsoft.com/office/powerpoint/2010/main" val="1527779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2011/9/12 - SES2011 WS3</a:t>
            </a:r>
            <a:endParaRPr kumimoji="1" lang="ja-JP" altLang="en-US"/>
          </a:p>
        </p:txBody>
      </p:sp>
      <p:sp>
        <p:nvSpPr>
          <p:cNvPr id="8"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kumimoji="1" lang="ja-JP" altLang="en-US"/>
          </a:p>
        </p:txBody>
      </p:sp>
      <p:sp>
        <p:nvSpPr>
          <p:cNvPr id="9"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E7098788-B561-413D-8C6C-BAFBF24A4156}" type="slidenum">
              <a:rPr kumimoji="1" lang="ja-JP" altLang="en-US" smtClean="0"/>
              <a:t>‹#›</a:t>
            </a:fld>
            <a:endParaRPr kumimoji="1" lang="ja-JP" altLang="en-US"/>
          </a:p>
        </p:txBody>
      </p:sp>
      <p:sp>
        <p:nvSpPr>
          <p:cNvPr id="1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1" name="Picture 19" descr="sel-logo"/>
          <p:cNvPicPr>
            <a:picLocks noChangeAspect="1" noChangeArrowheads="1"/>
          </p:cNvPicPr>
          <p:nvPr/>
        </p:nvPicPr>
        <p:blipFill>
          <a:blip r:embed="rId5" cstate="print"/>
          <a:srcRect/>
          <a:stretch>
            <a:fillRect/>
          </a:stretch>
        </p:blipFill>
        <p:spPr bwMode="auto">
          <a:xfrm>
            <a:off x="73025" y="6330950"/>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p:txStyles>
    <p:titleStyle>
      <a:lvl1pPr algn="ctr" defTabSz="914400" rtl="0" eaLnBrk="1" latinLnBrk="0" hangingPunct="1">
        <a:spcBef>
          <a:spcPct val="0"/>
        </a:spcBef>
        <a:buNone/>
        <a:defRPr kumimoji="1" sz="4400" kern="1200">
          <a:solidFill>
            <a:schemeClr val="tx1"/>
          </a:solidFill>
          <a:latin typeface="HGPｺﾞｼｯｸE" pitchFamily="50" charset="-128"/>
          <a:ea typeface="HGPｺﾞｼｯｸE" pitchFamily="50" charset="-128"/>
          <a:cs typeface="+mj-cs"/>
        </a:defRPr>
      </a:lvl1pPr>
    </p:titleStyle>
    <p:bodyStyle>
      <a:lvl1pPr marL="342900" indent="-3429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1pPr>
      <a:lvl2pPr marL="742950" indent="-28575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2pPr>
      <a:lvl3pPr marL="11430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3pPr>
      <a:lvl4pPr marL="16002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4pPr>
      <a:lvl5pPr marL="20574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6.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 Id="rId9" Type="http://schemas.openxmlformats.org/officeDocument/2006/relationships/image" Target="../media/image4.w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dirty="0"/>
              <a:t>ライセンス特定のための</a:t>
            </a:r>
            <a:br>
              <a:rPr lang="ja-JP" altLang="en-US" dirty="0"/>
            </a:br>
            <a:r>
              <a:rPr lang="ja-JP" altLang="en-US" dirty="0"/>
              <a:t>ライセンス知識獲得における課題</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大阪大学</a:t>
            </a:r>
            <a:endParaRPr kumimoji="1" lang="en-US" altLang="ja-JP" dirty="0" smtClean="0"/>
          </a:p>
          <a:p>
            <a:r>
              <a:rPr lang="ja-JP" altLang="en-US" dirty="0"/>
              <a:t>博士後期</a:t>
            </a:r>
            <a:r>
              <a:rPr lang="ja-JP" altLang="en-US" dirty="0" smtClean="0"/>
              <a:t>課程３年</a:t>
            </a:r>
            <a:endParaRPr kumimoji="1" lang="en-US" altLang="ja-JP" dirty="0" smtClean="0"/>
          </a:p>
          <a:p>
            <a:r>
              <a:rPr lang="ja-JP" altLang="en-US" dirty="0"/>
              <a:t>眞鍋雄貴</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5" name="スライド番号プレースホルダー 4"/>
          <p:cNvSpPr>
            <a:spLocks noGrp="1"/>
          </p:cNvSpPr>
          <p:nvPr>
            <p:ph type="sldNum" sz="quarter" idx="4"/>
          </p:nvPr>
        </p:nvSpPr>
        <p:spPr/>
        <p:txBody>
          <a:bodyPr/>
          <a:lstStyle/>
          <a:p>
            <a:fld id="{E7098788-B561-413D-8C6C-BAFBF24A4156}" type="slidenum">
              <a:rPr kumimoji="1" lang="ja-JP" altLang="en-US" smtClean="0"/>
              <a:t>1</a:t>
            </a:fld>
            <a:endParaRPr kumimoji="1" lang="ja-JP" altLang="en-US"/>
          </a:p>
        </p:txBody>
      </p:sp>
    </p:spTree>
    <p:extLst>
      <p:ext uri="{BB962C8B-B14F-4D97-AF65-F5344CB8AC3E}">
        <p14:creationId xmlns:p14="http://schemas.microsoft.com/office/powerpoint/2010/main" val="10723860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オープンソースソフトウェア</a:t>
            </a:r>
            <a:r>
              <a:rPr lang="ja-JP" altLang="en-US" dirty="0" smtClean="0"/>
              <a:t>工学と</a:t>
            </a:r>
            <a:r>
              <a:rPr lang="en-US" altLang="ja-JP" dirty="0" smtClean="0"/>
              <a:t/>
            </a:r>
            <a:br>
              <a:rPr lang="en-US" altLang="ja-JP" dirty="0" smtClean="0"/>
            </a:br>
            <a:r>
              <a:rPr lang="ja-JP" altLang="en-US" dirty="0" smtClean="0"/>
              <a:t>ソフトウェアライセンスの関連</a:t>
            </a:r>
            <a:endParaRPr kumimoji="1" lang="ja-JP" altLang="en-US" dirty="0"/>
          </a:p>
        </p:txBody>
      </p:sp>
      <p:sp>
        <p:nvSpPr>
          <p:cNvPr id="3" name="コンテンツ プレースホルダー 2"/>
          <p:cNvSpPr>
            <a:spLocks noGrp="1"/>
          </p:cNvSpPr>
          <p:nvPr>
            <p:ph idx="1"/>
          </p:nvPr>
        </p:nvSpPr>
        <p:spPr>
          <a:xfrm>
            <a:off x="457200" y="1600201"/>
            <a:ext cx="8229600" cy="3556992"/>
          </a:xfrm>
        </p:spPr>
        <p:txBody>
          <a:bodyPr>
            <a:normAutofit/>
          </a:bodyPr>
          <a:lstStyle/>
          <a:p>
            <a:r>
              <a:rPr lang="ja-JP" altLang="en-US" dirty="0" smtClean="0"/>
              <a:t>実証的研究</a:t>
            </a:r>
            <a:endParaRPr lang="en-US" altLang="ja-JP" dirty="0" smtClean="0"/>
          </a:p>
          <a:p>
            <a:pPr lvl="1"/>
            <a:r>
              <a:rPr lang="ja-JP" altLang="en-US" dirty="0" smtClean="0"/>
              <a:t>ライセンスの変化</a:t>
            </a:r>
            <a:r>
              <a:rPr lang="en-US" altLang="ja-JP" dirty="0" smtClean="0"/>
              <a:t>[1][2]</a:t>
            </a:r>
          </a:p>
          <a:p>
            <a:pPr lvl="1"/>
            <a:r>
              <a:rPr lang="ja-JP" altLang="en-US" dirty="0" smtClean="0"/>
              <a:t>コードクローン</a:t>
            </a:r>
            <a:r>
              <a:rPr lang="ja-JP" altLang="en-US" dirty="0" smtClean="0"/>
              <a:t>との関係</a:t>
            </a:r>
            <a:r>
              <a:rPr lang="en-US" altLang="ja-JP" dirty="0" smtClean="0"/>
              <a:t>[3</a:t>
            </a:r>
            <a:r>
              <a:rPr lang="en-US" altLang="ja-JP" dirty="0" smtClean="0"/>
              <a:t>]</a:t>
            </a:r>
          </a:p>
          <a:p>
            <a:pPr marL="914400" lvl="2" indent="0">
              <a:buNone/>
            </a:pPr>
            <a:r>
              <a:rPr lang="ja-JP" altLang="en-US" dirty="0" smtClean="0"/>
              <a:t>コードクローン：他のソースコード片と一致，または類似するコード片</a:t>
            </a:r>
            <a:endParaRPr lang="en-US" altLang="ja-JP" dirty="0" smtClean="0"/>
          </a:p>
          <a:p>
            <a:r>
              <a:rPr kumimoji="1" lang="ja-JP" altLang="en-US" dirty="0" smtClean="0"/>
              <a:t>ソースファイル検索システム</a:t>
            </a:r>
            <a:endParaRPr kumimoji="1" lang="en-US" altLang="ja-JP" dirty="0" smtClean="0"/>
          </a:p>
          <a:p>
            <a:r>
              <a:rPr lang="ja-JP" altLang="en-US" dirty="0"/>
              <a:t>ライセンス</a:t>
            </a:r>
            <a:r>
              <a:rPr lang="ja-JP" altLang="en-US" dirty="0" smtClean="0"/>
              <a:t>違反検出</a:t>
            </a:r>
            <a:endParaRPr kumimoji="1" lang="en-US" altLang="ja-JP" dirty="0" smtClean="0"/>
          </a:p>
          <a:p>
            <a:pPr lvl="1"/>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6" name="スライド番号プレースホルダー 5"/>
          <p:cNvSpPr>
            <a:spLocks noGrp="1"/>
          </p:cNvSpPr>
          <p:nvPr>
            <p:ph type="sldNum" sz="quarter" idx="4"/>
          </p:nvPr>
        </p:nvSpPr>
        <p:spPr/>
        <p:txBody>
          <a:bodyPr/>
          <a:lstStyle/>
          <a:p>
            <a:fld id="{E7098788-B561-413D-8C6C-BAFBF24A4156}" type="slidenum">
              <a:rPr kumimoji="1" lang="ja-JP" altLang="en-US" smtClean="0"/>
              <a:t>10</a:t>
            </a:fld>
            <a:endParaRPr kumimoji="1" lang="ja-JP" altLang="en-US"/>
          </a:p>
        </p:txBody>
      </p:sp>
      <p:sp>
        <p:nvSpPr>
          <p:cNvPr id="7" name="テキスト ボックス 6"/>
          <p:cNvSpPr txBox="1"/>
          <p:nvPr/>
        </p:nvSpPr>
        <p:spPr>
          <a:xfrm>
            <a:off x="453356" y="4941168"/>
            <a:ext cx="7610417" cy="1384995"/>
          </a:xfrm>
          <a:prstGeom prst="rect">
            <a:avLst/>
          </a:prstGeom>
          <a:noFill/>
        </p:spPr>
        <p:txBody>
          <a:bodyPr wrap="none" rtlCol="0">
            <a:spAutoFit/>
          </a:bodyPr>
          <a:lstStyle/>
          <a:p>
            <a:r>
              <a:rPr kumimoji="1" lang="en-US" altLang="ja-JP" sz="1400" dirty="0" smtClean="0"/>
              <a:t>[1]</a:t>
            </a:r>
            <a:r>
              <a:rPr lang="en-US" altLang="ja-JP" sz="1400" dirty="0" smtClean="0"/>
              <a:t> </a:t>
            </a:r>
            <a:r>
              <a:rPr lang="en-US" altLang="ja-JP" sz="1400" dirty="0" err="1"/>
              <a:t>Massimiliano</a:t>
            </a:r>
            <a:r>
              <a:rPr lang="en-US" altLang="ja-JP" sz="1400" dirty="0"/>
              <a:t> Di </a:t>
            </a:r>
            <a:r>
              <a:rPr lang="en-US" altLang="ja-JP" sz="1400" dirty="0" smtClean="0"/>
              <a:t>Penta</a:t>
            </a:r>
            <a:r>
              <a:rPr lang="en-US" altLang="ja-JP" sz="1400" dirty="0"/>
              <a:t> </a:t>
            </a:r>
            <a:r>
              <a:rPr lang="en-US" altLang="ja-JP" sz="1400" dirty="0" smtClean="0"/>
              <a:t>et. al.  "An </a:t>
            </a:r>
            <a:r>
              <a:rPr lang="en-US" altLang="ja-JP" sz="1400" dirty="0"/>
              <a:t>exploratory study of the evolution of software </a:t>
            </a:r>
            <a:r>
              <a:rPr lang="en-US" altLang="ja-JP" sz="1400" dirty="0" smtClean="0"/>
              <a:t>licensing". </a:t>
            </a:r>
          </a:p>
          <a:p>
            <a:r>
              <a:rPr lang="en-US" altLang="ja-JP" sz="1400" dirty="0" err="1" smtClean="0"/>
              <a:t>Proc</a:t>
            </a:r>
            <a:r>
              <a:rPr lang="en-US" altLang="ja-JP" sz="1400" i="1" dirty="0" smtClean="0"/>
              <a:t> </a:t>
            </a:r>
            <a:r>
              <a:rPr lang="en-US" altLang="ja-JP" sz="1400" i="1" dirty="0"/>
              <a:t>of </a:t>
            </a:r>
            <a:r>
              <a:rPr lang="en-US" altLang="ja-JP" sz="1400" dirty="0" smtClean="0"/>
              <a:t>ICSE '10, </a:t>
            </a:r>
            <a:r>
              <a:rPr lang="en-US" altLang="ja-JP" sz="1400" dirty="0"/>
              <a:t>Vol. 1. </a:t>
            </a:r>
            <a:r>
              <a:rPr lang="en-US" altLang="ja-JP" sz="1400" dirty="0" smtClean="0"/>
              <a:t>pp.145-154, </a:t>
            </a:r>
            <a:r>
              <a:rPr lang="en-US" altLang="ja-JP" sz="1400" dirty="0"/>
              <a:t>2010.  </a:t>
            </a:r>
            <a:endParaRPr lang="en-US" altLang="ja-JP" sz="1400" dirty="0" smtClean="0"/>
          </a:p>
          <a:p>
            <a:r>
              <a:rPr kumimoji="1" lang="en-US" altLang="ja-JP" sz="1400" dirty="0" smtClean="0"/>
              <a:t>[2] </a:t>
            </a:r>
            <a:r>
              <a:rPr lang="en-US" altLang="ja-JP" sz="1400" dirty="0"/>
              <a:t>Yuki </a:t>
            </a:r>
            <a:r>
              <a:rPr lang="en-US" altLang="ja-JP" sz="1400" dirty="0" smtClean="0"/>
              <a:t>Manabe</a:t>
            </a:r>
            <a:r>
              <a:rPr lang="en-US" altLang="ja-JP" sz="1400" dirty="0"/>
              <a:t> </a:t>
            </a:r>
            <a:r>
              <a:rPr lang="en-US" altLang="ja-JP" sz="1400" dirty="0" smtClean="0"/>
              <a:t>et. al. :"Evolutional </a:t>
            </a:r>
            <a:r>
              <a:rPr lang="en-US" altLang="ja-JP" sz="1400" dirty="0"/>
              <a:t>analysis of licenses in FOSS</a:t>
            </a:r>
            <a:r>
              <a:rPr lang="en-US" altLang="ja-JP" sz="1400" dirty="0" smtClean="0"/>
              <a:t>." </a:t>
            </a:r>
          </a:p>
          <a:p>
            <a:r>
              <a:rPr lang="en-US" altLang="ja-JP" sz="1400" dirty="0" err="1" smtClean="0"/>
              <a:t>Proc</a:t>
            </a:r>
            <a:r>
              <a:rPr lang="en-US" altLang="ja-JP" sz="1400" i="1" dirty="0" smtClean="0"/>
              <a:t> </a:t>
            </a:r>
            <a:r>
              <a:rPr lang="en-US" altLang="ja-JP" sz="1400" i="1" dirty="0"/>
              <a:t>of </a:t>
            </a:r>
            <a:r>
              <a:rPr lang="en-US" altLang="ja-JP" sz="1400" dirty="0" smtClean="0"/>
              <a:t>IWPSE-EVOL '10, pp.83-87,2010</a:t>
            </a:r>
            <a:r>
              <a:rPr lang="en-US" altLang="ja-JP" sz="1400" dirty="0"/>
              <a:t>. </a:t>
            </a:r>
            <a:endParaRPr lang="en-US" altLang="ja-JP" sz="1400" dirty="0" smtClean="0"/>
          </a:p>
          <a:p>
            <a:r>
              <a:rPr lang="en-US" altLang="ja-JP" sz="1400" dirty="0" smtClean="0"/>
              <a:t>[3]</a:t>
            </a:r>
            <a:r>
              <a:rPr lang="en-US" altLang="ja-JP" sz="1400" dirty="0"/>
              <a:t> Yu </a:t>
            </a:r>
            <a:r>
              <a:rPr lang="en-US" altLang="ja-JP" sz="1400" dirty="0" smtClean="0"/>
              <a:t>Kashima</a:t>
            </a:r>
            <a:r>
              <a:rPr lang="en-US" altLang="ja-JP" sz="1400" dirty="0"/>
              <a:t> </a:t>
            </a:r>
            <a:r>
              <a:rPr lang="en-US" altLang="ja-JP" sz="1400" dirty="0" smtClean="0"/>
              <a:t>et. al.: </a:t>
            </a:r>
            <a:r>
              <a:rPr lang="en-US" altLang="ja-JP" sz="1400" dirty="0"/>
              <a:t>"A Preliminary Study on Impact of Software Licenses on Copy-and-Paste Reuse</a:t>
            </a:r>
            <a:r>
              <a:rPr lang="en-US" altLang="ja-JP" sz="1400" dirty="0" smtClean="0"/>
              <a:t>",</a:t>
            </a:r>
          </a:p>
          <a:p>
            <a:r>
              <a:rPr lang="en-US" altLang="ja-JP" sz="1400" dirty="0" smtClean="0"/>
              <a:t> </a:t>
            </a:r>
            <a:r>
              <a:rPr lang="en-US" altLang="ja-JP" sz="1400" dirty="0"/>
              <a:t>International Workshop on Empirical Software Engineering in Practice 2010, </a:t>
            </a:r>
            <a:r>
              <a:rPr lang="en-US" altLang="ja-JP" sz="1400" dirty="0" smtClean="0"/>
              <a:t>2010</a:t>
            </a:r>
          </a:p>
        </p:txBody>
      </p:sp>
    </p:spTree>
    <p:extLst>
      <p:ext uri="{BB962C8B-B14F-4D97-AF65-F5344CB8AC3E}">
        <p14:creationId xmlns:p14="http://schemas.microsoft.com/office/powerpoint/2010/main" val="12990687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既存のライセンス特定手法</a:t>
            </a:r>
            <a:endParaRPr kumimoji="1" lang="ja-JP" altLang="en-US" dirty="0"/>
          </a:p>
        </p:txBody>
      </p:sp>
      <p:sp>
        <p:nvSpPr>
          <p:cNvPr id="3" name="コンテンツ プレースホルダー 2"/>
          <p:cNvSpPr>
            <a:spLocks noGrp="1"/>
          </p:cNvSpPr>
          <p:nvPr>
            <p:ph idx="1"/>
          </p:nvPr>
        </p:nvSpPr>
        <p:spPr>
          <a:xfrm>
            <a:off x="457200" y="1600201"/>
            <a:ext cx="8229600" cy="3124944"/>
          </a:xfrm>
        </p:spPr>
        <p:txBody>
          <a:bodyPr>
            <a:normAutofit fontScale="77500" lnSpcReduction="20000"/>
          </a:bodyPr>
          <a:lstStyle/>
          <a:p>
            <a:r>
              <a:rPr kumimoji="1" lang="ja-JP" altLang="en-US" dirty="0" smtClean="0"/>
              <a:t>ルールに正規表現を使い，簡易なマッチングをする手法</a:t>
            </a:r>
            <a:endParaRPr kumimoji="1" lang="en-US" altLang="ja-JP" dirty="0" smtClean="0"/>
          </a:p>
          <a:p>
            <a:pPr lvl="1"/>
            <a:r>
              <a:rPr lang="en-US" altLang="ja-JP" dirty="0" smtClean="0"/>
              <a:t>Ninka[3]</a:t>
            </a:r>
          </a:p>
          <a:p>
            <a:pPr lvl="1"/>
            <a:r>
              <a:rPr lang="en-US" altLang="ja-JP" dirty="0" smtClean="0"/>
              <a:t>ASLA[4]</a:t>
            </a:r>
          </a:p>
          <a:p>
            <a:pPr lvl="1"/>
            <a:r>
              <a:rPr lang="en-US" altLang="ja-JP" dirty="0" err="1" smtClean="0"/>
              <a:t>Ohcount</a:t>
            </a:r>
            <a:r>
              <a:rPr lang="en-US" altLang="ja-JP" dirty="0" smtClean="0"/>
              <a:t>[5]</a:t>
            </a:r>
          </a:p>
          <a:p>
            <a:pPr lvl="1"/>
            <a:r>
              <a:rPr lang="en-US" altLang="ja-JP" dirty="0" err="1" smtClean="0"/>
              <a:t>FOSSology</a:t>
            </a:r>
            <a:r>
              <a:rPr lang="en-US" altLang="ja-JP" dirty="0" smtClean="0"/>
              <a:t> (v1.3</a:t>
            </a:r>
            <a:r>
              <a:rPr lang="ja-JP" altLang="en-US" dirty="0" smtClean="0"/>
              <a:t>以降</a:t>
            </a:r>
            <a:r>
              <a:rPr lang="en-US" altLang="ja-JP" dirty="0" smtClean="0"/>
              <a:t>)[6]</a:t>
            </a:r>
            <a:endParaRPr lang="en-US" altLang="ja-JP" dirty="0"/>
          </a:p>
          <a:p>
            <a:r>
              <a:rPr kumimoji="1" lang="ja-JP" altLang="en-US" dirty="0" smtClean="0"/>
              <a:t>ルールに単純な文字列を使い，高価なマッチング手法</a:t>
            </a:r>
            <a:r>
              <a:rPr lang="ja-JP" altLang="en-US" dirty="0" smtClean="0"/>
              <a:t>を用いる手法</a:t>
            </a:r>
            <a:endParaRPr kumimoji="1" lang="en-US" altLang="ja-JP" dirty="0" smtClean="0"/>
          </a:p>
          <a:p>
            <a:pPr lvl="1"/>
            <a:r>
              <a:rPr lang="en-US" altLang="ja-JP" dirty="0" err="1" smtClean="0"/>
              <a:t>FOSSology</a:t>
            </a:r>
            <a:r>
              <a:rPr lang="ja-JP" altLang="en-US" dirty="0"/>
              <a:t> </a:t>
            </a:r>
            <a:r>
              <a:rPr lang="en-US" altLang="ja-JP" dirty="0" smtClean="0"/>
              <a:t>(v1.2</a:t>
            </a:r>
            <a:r>
              <a:rPr lang="ja-JP" altLang="en-US" dirty="0" smtClean="0"/>
              <a:t>以前</a:t>
            </a:r>
            <a:r>
              <a:rPr lang="en-US" altLang="ja-JP" dirty="0" smtClean="0"/>
              <a:t>)</a:t>
            </a:r>
          </a:p>
          <a:p>
            <a:pPr lvl="1"/>
            <a:r>
              <a:rPr lang="en-US" altLang="ja-JP" dirty="0"/>
              <a:t>Open </a:t>
            </a:r>
            <a:r>
              <a:rPr lang="en-US" altLang="ja-JP" dirty="0" err="1" smtClean="0"/>
              <a:t>Sou</a:t>
            </a:r>
            <a:r>
              <a:rPr lang="ja-JP" altLang="en-US" dirty="0" err="1" smtClean="0"/>
              <a:t>ｒ</a:t>
            </a:r>
            <a:r>
              <a:rPr lang="en-US" altLang="ja-JP" dirty="0" err="1" smtClean="0"/>
              <a:t>ce</a:t>
            </a:r>
            <a:r>
              <a:rPr lang="en-US" altLang="ja-JP" dirty="0" smtClean="0"/>
              <a:t> </a:t>
            </a:r>
            <a:r>
              <a:rPr lang="en-US" altLang="ja-JP" dirty="0"/>
              <a:t>License </a:t>
            </a:r>
            <a:r>
              <a:rPr lang="en-US" altLang="ja-JP" dirty="0" smtClean="0"/>
              <a:t>Checker</a:t>
            </a:r>
            <a:r>
              <a:rPr kumimoji="1" lang="en-US" altLang="ja-JP" dirty="0" smtClean="0"/>
              <a:t>[7]</a:t>
            </a:r>
            <a:endParaRPr kumimoji="1" lang="ja-JP" altLang="en-US" dirty="0"/>
          </a:p>
        </p:txBody>
      </p:sp>
      <p:sp>
        <p:nvSpPr>
          <p:cNvPr id="4" name="テキスト ボックス 3"/>
          <p:cNvSpPr txBox="1"/>
          <p:nvPr/>
        </p:nvSpPr>
        <p:spPr>
          <a:xfrm>
            <a:off x="179512" y="4653136"/>
            <a:ext cx="8856984" cy="1661993"/>
          </a:xfrm>
          <a:prstGeom prst="rect">
            <a:avLst/>
          </a:prstGeom>
          <a:solidFill>
            <a:schemeClr val="bg1"/>
          </a:solidFill>
        </p:spPr>
        <p:txBody>
          <a:bodyPr wrap="square" rtlCol="0">
            <a:spAutoFit/>
          </a:bodyPr>
          <a:lstStyle/>
          <a:p>
            <a:r>
              <a:rPr kumimoji="1" lang="en-US" altLang="ja-JP" sz="1400" dirty="0" smtClean="0"/>
              <a:t>[3]</a:t>
            </a:r>
            <a:r>
              <a:rPr lang="en-US" altLang="ja-JP" sz="1400" dirty="0" smtClean="0"/>
              <a:t> </a:t>
            </a:r>
            <a:r>
              <a:rPr lang="en-US" altLang="ja-JP" sz="1400" dirty="0"/>
              <a:t>German, D.M</a:t>
            </a:r>
            <a:r>
              <a:rPr lang="en-US" altLang="ja-JP" sz="1400" dirty="0" smtClean="0"/>
              <a:t>. et. al : "A </a:t>
            </a:r>
            <a:r>
              <a:rPr lang="en-US" altLang="ja-JP" sz="1400" dirty="0"/>
              <a:t>sentence-matching method for </a:t>
            </a:r>
            <a:r>
              <a:rPr lang="en-US" altLang="ja-JP" sz="1400" dirty="0" smtClean="0"/>
              <a:t>automatic license </a:t>
            </a:r>
            <a:r>
              <a:rPr lang="en-US" altLang="ja-JP" sz="1400" dirty="0"/>
              <a:t>identification of source code </a:t>
            </a:r>
            <a:r>
              <a:rPr lang="en-US" altLang="ja-JP" sz="1400" dirty="0" smtClean="0"/>
              <a:t>files", </a:t>
            </a:r>
            <a:r>
              <a:rPr lang="en-US" altLang="ja-JP" sz="1400" i="1" dirty="0"/>
              <a:t>Proc. ASE 2010</a:t>
            </a:r>
            <a:r>
              <a:rPr lang="en-US" altLang="ja-JP" sz="1400" dirty="0"/>
              <a:t>, pp.437–446 (2010).</a:t>
            </a:r>
            <a:endParaRPr kumimoji="1" lang="en-US" altLang="ja-JP" sz="1400" dirty="0" smtClean="0"/>
          </a:p>
          <a:p>
            <a:r>
              <a:rPr lang="en-US" altLang="ja-JP" sz="1400" dirty="0" smtClean="0"/>
              <a:t>[4] </a:t>
            </a:r>
            <a:r>
              <a:rPr lang="fi-FI" altLang="ja-JP" sz="1400" dirty="0"/>
              <a:t>Tuunanen, T</a:t>
            </a:r>
            <a:r>
              <a:rPr lang="fi-FI" altLang="ja-JP" sz="1400" dirty="0" smtClean="0"/>
              <a:t>. et. al : "Automated </a:t>
            </a:r>
            <a:r>
              <a:rPr lang="fi-FI" altLang="ja-JP" sz="1400" dirty="0"/>
              <a:t>software license </a:t>
            </a:r>
            <a:r>
              <a:rPr lang="fi-FI" altLang="ja-JP" sz="1400" dirty="0" smtClean="0"/>
              <a:t>analysis", </a:t>
            </a:r>
            <a:r>
              <a:rPr lang="en-US" altLang="ja-JP" sz="1400" i="1" dirty="0" smtClean="0"/>
              <a:t>Automated </a:t>
            </a:r>
            <a:r>
              <a:rPr lang="en-US" altLang="ja-JP" sz="1400" i="1" dirty="0"/>
              <a:t>Software Engineering</a:t>
            </a:r>
            <a:r>
              <a:rPr lang="en-US" altLang="ja-JP" sz="1400" dirty="0"/>
              <a:t>, Vol.16, pp.455–490 (2009).</a:t>
            </a:r>
            <a:endParaRPr lang="en-US" altLang="ja-JP" sz="1400" dirty="0" smtClean="0"/>
          </a:p>
          <a:p>
            <a:r>
              <a:rPr kumimoji="1" lang="en-US" altLang="ja-JP" sz="1400" dirty="0" smtClean="0"/>
              <a:t>[5] </a:t>
            </a:r>
            <a:r>
              <a:rPr lang="en-US" altLang="ja-JP" sz="1400" dirty="0"/>
              <a:t>http://www.ohloh.net/p/ohcount</a:t>
            </a:r>
            <a:endParaRPr kumimoji="1" lang="en-US" altLang="ja-JP" sz="1400" dirty="0" smtClean="0"/>
          </a:p>
          <a:p>
            <a:r>
              <a:rPr lang="en-US" altLang="ja-JP" sz="1400" dirty="0" smtClean="0"/>
              <a:t>[6] </a:t>
            </a:r>
            <a:r>
              <a:rPr lang="en-US" altLang="ja-JP" sz="1400" dirty="0" err="1"/>
              <a:t>Gobeille</a:t>
            </a:r>
            <a:r>
              <a:rPr lang="en-US" altLang="ja-JP" sz="1400" dirty="0"/>
              <a:t>, R.: </a:t>
            </a:r>
            <a:r>
              <a:rPr lang="en-US" altLang="ja-JP" sz="1400" dirty="0" smtClean="0"/>
              <a:t>"The </a:t>
            </a:r>
            <a:r>
              <a:rPr lang="en-US" altLang="ja-JP" sz="1400" dirty="0" err="1"/>
              <a:t>FOSSology</a:t>
            </a:r>
            <a:r>
              <a:rPr lang="en-US" altLang="ja-JP" sz="1400" dirty="0"/>
              <a:t> </a:t>
            </a:r>
            <a:r>
              <a:rPr lang="en-US" altLang="ja-JP" sz="1400" dirty="0" smtClean="0"/>
              <a:t>project", </a:t>
            </a:r>
            <a:r>
              <a:rPr lang="en-US" altLang="ja-JP" sz="1400" i="1" dirty="0"/>
              <a:t>Proc. MSR 2008</a:t>
            </a:r>
            <a:r>
              <a:rPr lang="en-US" altLang="ja-JP" sz="1400" dirty="0"/>
              <a:t>, New York, NY, USA, </a:t>
            </a:r>
            <a:r>
              <a:rPr lang="en-US" altLang="ja-JP" sz="1400" dirty="0" smtClean="0"/>
              <a:t>pp.47–50 </a:t>
            </a:r>
            <a:r>
              <a:rPr lang="en-US" altLang="ja-JP" sz="1400" dirty="0"/>
              <a:t>(2008).</a:t>
            </a:r>
            <a:endParaRPr lang="en-US" altLang="ja-JP" sz="1400" dirty="0" smtClean="0"/>
          </a:p>
          <a:p>
            <a:r>
              <a:rPr kumimoji="1" lang="en-US" altLang="ja-JP" sz="1400" dirty="0" smtClean="0"/>
              <a:t>[7] </a:t>
            </a:r>
            <a:r>
              <a:rPr lang="en-US" altLang="ja-JP" sz="1400" dirty="0"/>
              <a:t>http://sourceforge.net/projects/oslc/</a:t>
            </a:r>
            <a:endParaRPr kumimoji="1" lang="ja-JP" altLang="en-US" sz="1400" dirty="0"/>
          </a:p>
        </p:txBody>
      </p:sp>
      <p:sp>
        <p:nvSpPr>
          <p:cNvPr id="5" name="日付プレースホルダー 4"/>
          <p:cNvSpPr>
            <a:spLocks noGrp="1"/>
          </p:cNvSpPr>
          <p:nvPr>
            <p:ph type="dt" sz="half" idx="2"/>
          </p:nvPr>
        </p:nvSpPr>
        <p:spPr/>
        <p:txBody>
          <a:bodyPr/>
          <a:lstStyle/>
          <a:p>
            <a:r>
              <a:rPr kumimoji="1" lang="en-US" altLang="ja-JP" smtClean="0"/>
              <a:t>2011/9/12 - SES2011 WS3</a:t>
            </a:r>
            <a:endParaRPr kumimoji="1" lang="ja-JP" altLang="en-US"/>
          </a:p>
        </p:txBody>
      </p:sp>
      <p:sp>
        <p:nvSpPr>
          <p:cNvPr id="7" name="スライド番号プレースホルダー 6"/>
          <p:cNvSpPr>
            <a:spLocks noGrp="1"/>
          </p:cNvSpPr>
          <p:nvPr>
            <p:ph type="sldNum" sz="quarter" idx="4"/>
          </p:nvPr>
        </p:nvSpPr>
        <p:spPr/>
        <p:txBody>
          <a:bodyPr/>
          <a:lstStyle/>
          <a:p>
            <a:fld id="{E7098788-B561-413D-8C6C-BAFBF24A4156}" type="slidenum">
              <a:rPr kumimoji="1" lang="ja-JP" altLang="en-US" smtClean="0"/>
              <a:t>11</a:t>
            </a:fld>
            <a:endParaRPr kumimoji="1" lang="ja-JP" altLang="en-US"/>
          </a:p>
        </p:txBody>
      </p:sp>
    </p:spTree>
    <p:extLst>
      <p:ext uri="{BB962C8B-B14F-4D97-AF65-F5344CB8AC3E}">
        <p14:creationId xmlns:p14="http://schemas.microsoft.com/office/powerpoint/2010/main" val="8146107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Ninka</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en-US" dirty="0" smtClean="0"/>
              <a:t>ルール：ライセンスルールとメタライセンス文</a:t>
            </a:r>
            <a:endParaRPr lang="en-US" altLang="ja-JP" dirty="0" smtClean="0"/>
          </a:p>
          <a:p>
            <a:pPr lvl="1"/>
            <a:r>
              <a:rPr lang="ja-JP" altLang="en-US" dirty="0" smtClean="0"/>
              <a:t>ライセンスルール</a:t>
            </a:r>
            <a:endParaRPr lang="en-US" altLang="ja-JP" dirty="0" smtClean="0"/>
          </a:p>
          <a:p>
            <a:pPr marL="457200" lvl="1" indent="0">
              <a:buNone/>
            </a:pPr>
            <a:r>
              <a:rPr lang="en-US" altLang="ja-JP" b="1" i="1" dirty="0" smtClean="0"/>
              <a:t>BSD2</a:t>
            </a:r>
            <a:r>
              <a:rPr lang="ja-JP" altLang="en-US" dirty="0"/>
              <a:t>：</a:t>
            </a:r>
            <a:r>
              <a:rPr lang="en-US" altLang="ja-JP" dirty="0" err="1"/>
              <a:t>BSDPre</a:t>
            </a:r>
            <a:r>
              <a:rPr lang="en-US" altLang="ja-JP" dirty="0"/>
              <a:t>, </a:t>
            </a:r>
            <a:r>
              <a:rPr lang="en-US" altLang="ja-JP" dirty="0" err="1"/>
              <a:t>BSDcondSource</a:t>
            </a:r>
            <a:r>
              <a:rPr lang="en-US" altLang="ja-JP" dirty="0"/>
              <a:t>, </a:t>
            </a:r>
            <a:r>
              <a:rPr lang="en-US" altLang="ja-JP" dirty="0" err="1"/>
              <a:t>BSDcondBinary</a:t>
            </a:r>
            <a:r>
              <a:rPr lang="en-US" altLang="ja-JP" dirty="0"/>
              <a:t>, </a:t>
            </a:r>
            <a:r>
              <a:rPr lang="en-US" altLang="ja-JP" dirty="0" err="1"/>
              <a:t>BSDasIs</a:t>
            </a:r>
            <a:r>
              <a:rPr lang="en-US" altLang="ja-JP" dirty="0"/>
              <a:t>, </a:t>
            </a:r>
            <a:r>
              <a:rPr lang="en-US" altLang="ja-JP" dirty="0" err="1" smtClean="0"/>
              <a:t>BSDWarr</a:t>
            </a:r>
            <a:endParaRPr lang="en-US" altLang="ja-JP" dirty="0" smtClean="0"/>
          </a:p>
          <a:p>
            <a:pPr lvl="1"/>
            <a:r>
              <a:rPr lang="ja-JP" altLang="en-US" dirty="0" smtClean="0"/>
              <a:t>メタライセンス</a:t>
            </a:r>
            <a:r>
              <a:rPr lang="ja-JP" altLang="en-US" dirty="0"/>
              <a:t>文</a:t>
            </a:r>
            <a:endParaRPr lang="en-US" altLang="ja-JP" dirty="0"/>
          </a:p>
          <a:p>
            <a:pPr marL="457200" lvl="1" indent="0">
              <a:buNone/>
            </a:pPr>
            <a:r>
              <a:rPr lang="en-US" altLang="ja-JP" b="1" i="1" dirty="0" err="1" smtClean="0"/>
              <a:t>BSDcondSource:</a:t>
            </a:r>
            <a:r>
              <a:rPr lang="en-US" altLang="ja-JP" dirty="0" err="1" smtClean="0"/>
              <a:t>Redistributions</a:t>
            </a:r>
            <a:r>
              <a:rPr lang="en-US" altLang="ja-JP" dirty="0"/>
              <a:t>? of source code must retain the (above )?copyright notice, this list of conditions(,)? and the following disclaimer(, without modification)?:</a:t>
            </a:r>
            <a:br>
              <a:rPr lang="en-US" altLang="ja-JP" dirty="0"/>
            </a:br>
            <a:r>
              <a:rPr lang="en-US" altLang="ja-JP" dirty="0"/>
              <a:t> </a:t>
            </a:r>
            <a:r>
              <a:rPr lang="en-US" altLang="ja-JP" dirty="0" smtClean="0"/>
              <a:t>…</a:t>
            </a:r>
          </a:p>
          <a:p>
            <a:r>
              <a:rPr lang="ja-JP" altLang="en-US" dirty="0" smtClean="0"/>
              <a:t>マッチング</a:t>
            </a:r>
            <a:endParaRPr lang="en-US" altLang="ja-JP" dirty="0"/>
          </a:p>
          <a:p>
            <a:pPr lvl="1"/>
            <a:r>
              <a:rPr lang="ja-JP" altLang="en-US" dirty="0"/>
              <a:t>ソースファイル中のコメントとメタライセンス文をマッチさせ，ライセンス文名の列を作る</a:t>
            </a:r>
            <a:endParaRPr lang="en-US" altLang="ja-JP" dirty="0"/>
          </a:p>
          <a:p>
            <a:pPr lvl="1"/>
            <a:r>
              <a:rPr lang="ja-JP" altLang="en-US" dirty="0"/>
              <a:t>ライセンス文名の列とマッチしたライセンスルールからライセンス名を出力する</a:t>
            </a:r>
            <a:endParaRPr lang="en-US" altLang="ja-JP" dirty="0"/>
          </a:p>
          <a:p>
            <a:pPr marL="457200" lvl="1" indent="0">
              <a:buNone/>
            </a:pPr>
            <a:endParaRPr lang="en-US" altLang="ja-JP" dirty="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6" name="スライド番号プレースホルダー 5"/>
          <p:cNvSpPr>
            <a:spLocks noGrp="1"/>
          </p:cNvSpPr>
          <p:nvPr>
            <p:ph type="sldNum" sz="quarter" idx="4"/>
          </p:nvPr>
        </p:nvSpPr>
        <p:spPr/>
        <p:txBody>
          <a:bodyPr/>
          <a:lstStyle/>
          <a:p>
            <a:fld id="{E7098788-B561-413D-8C6C-BAFBF24A4156}" type="slidenum">
              <a:rPr kumimoji="1" lang="ja-JP" altLang="en-US" smtClean="0"/>
              <a:t>12</a:t>
            </a:fld>
            <a:endParaRPr kumimoji="1" lang="ja-JP" altLang="en-US"/>
          </a:p>
        </p:txBody>
      </p:sp>
    </p:spTree>
    <p:extLst>
      <p:ext uri="{BB962C8B-B14F-4D97-AF65-F5344CB8AC3E}">
        <p14:creationId xmlns:p14="http://schemas.microsoft.com/office/powerpoint/2010/main" val="2648104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Open </a:t>
            </a:r>
            <a:r>
              <a:rPr lang="en-US" altLang="ja-JP" dirty="0" smtClean="0"/>
              <a:t>Source </a:t>
            </a:r>
            <a:r>
              <a:rPr lang="en-US" altLang="ja-JP" dirty="0"/>
              <a:t>License Checker</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ルール：既知のライセンス記述</a:t>
            </a:r>
            <a:endParaRPr lang="en-US" altLang="ja-JP" dirty="0" smtClean="0"/>
          </a:p>
          <a:p>
            <a:pPr lvl="1"/>
            <a:r>
              <a:rPr kumimoji="1" lang="ja-JP" altLang="en-US" dirty="0" smtClean="0"/>
              <a:t>ライセンスの条文全体が主に用いられている</a:t>
            </a:r>
            <a:endParaRPr kumimoji="1" lang="en-US" altLang="ja-JP" dirty="0" smtClean="0"/>
          </a:p>
          <a:p>
            <a:r>
              <a:rPr lang="ja-JP" altLang="en-US" dirty="0" smtClean="0"/>
              <a:t>マッチング</a:t>
            </a:r>
            <a:endParaRPr lang="en-US" altLang="ja-JP" dirty="0"/>
          </a:p>
          <a:p>
            <a:pPr lvl="1"/>
            <a:r>
              <a:rPr lang="ja-JP" altLang="en-US" dirty="0"/>
              <a:t>コメント中のライセンス記述とルール間で同一となる行を発見し，最長一致列となる部分を探索し，類似度を求める</a:t>
            </a:r>
            <a:endParaRPr lang="en-US" altLang="ja-JP" dirty="0"/>
          </a:p>
          <a:p>
            <a:pPr lvl="2"/>
            <a:r>
              <a:rPr lang="ja-JP" altLang="en-US" dirty="0"/>
              <a:t>類似度：ルールに対する最長一致列の割合</a:t>
            </a:r>
            <a:endParaRPr lang="en-US" altLang="ja-JP" dirty="0"/>
          </a:p>
          <a:p>
            <a:pPr lvl="1"/>
            <a:r>
              <a:rPr lang="ja-JP" altLang="en-US" dirty="0"/>
              <a:t>類似度の高いルールに対応するライセンスを出力</a:t>
            </a:r>
            <a:endParaRPr lang="en-US" altLang="ja-JP" dirty="0"/>
          </a:p>
          <a:p>
            <a:pPr lvl="1"/>
            <a:endParaRPr lang="ja-JP" altLang="en-US" dirty="0" smtClean="0"/>
          </a:p>
          <a:p>
            <a:pPr marL="0" indent="0">
              <a:buNone/>
            </a:pPr>
            <a:endParaRPr lang="en-US" altLang="ja-JP" dirty="0"/>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6" name="スライド番号プレースホルダー 5"/>
          <p:cNvSpPr>
            <a:spLocks noGrp="1"/>
          </p:cNvSpPr>
          <p:nvPr>
            <p:ph type="sldNum" sz="quarter" idx="4"/>
          </p:nvPr>
        </p:nvSpPr>
        <p:spPr/>
        <p:txBody>
          <a:bodyPr/>
          <a:lstStyle/>
          <a:p>
            <a:fld id="{E7098788-B561-413D-8C6C-BAFBF24A4156}" type="slidenum">
              <a:rPr kumimoji="1" lang="ja-JP" altLang="en-US" smtClean="0"/>
              <a:t>13</a:t>
            </a:fld>
            <a:endParaRPr kumimoji="1" lang="ja-JP" altLang="en-US"/>
          </a:p>
        </p:txBody>
      </p:sp>
    </p:spTree>
    <p:extLst>
      <p:ext uri="{BB962C8B-B14F-4D97-AF65-F5344CB8AC3E}">
        <p14:creationId xmlns:p14="http://schemas.microsoft.com/office/powerpoint/2010/main" val="19422981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本ポジションペーパーでの立場</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精度をライセンス知識で確保するか，マッチング手法で確保するか</a:t>
            </a:r>
            <a:endParaRPr lang="en-US" altLang="ja-JP" dirty="0" smtClean="0"/>
          </a:p>
          <a:p>
            <a:r>
              <a:rPr kumimoji="1" lang="ja-JP" altLang="en-US" dirty="0" smtClean="0"/>
              <a:t>マッチング手法で頑張る場合，ルールと一致する範囲が理解しづらくなる</a:t>
            </a:r>
            <a:endParaRPr kumimoji="1" lang="en-US" altLang="ja-JP" dirty="0" smtClean="0"/>
          </a:p>
          <a:p>
            <a:pPr lvl="1"/>
            <a:r>
              <a:rPr lang="ja-JP" altLang="en-US" dirty="0" smtClean="0"/>
              <a:t>誤った特定結果が</a:t>
            </a:r>
            <a:r>
              <a:rPr lang="ja-JP" altLang="en-US" dirty="0" smtClean="0"/>
              <a:t>増える</a:t>
            </a:r>
            <a:endParaRPr lang="en-US" altLang="ja-JP" dirty="0" smtClean="0"/>
          </a:p>
          <a:p>
            <a:pPr marL="457200" lvl="1" indent="0">
              <a:buNone/>
            </a:pPr>
            <a:r>
              <a:rPr lang="ja-JP" altLang="en-US" dirty="0"/>
              <a:t>→</a:t>
            </a:r>
            <a:r>
              <a:rPr kumimoji="1" lang="ja-JP" altLang="en-US" dirty="0" smtClean="0"/>
              <a:t>その</a:t>
            </a:r>
            <a:r>
              <a:rPr kumimoji="1" lang="ja-JP" altLang="en-US" dirty="0" smtClean="0"/>
              <a:t>結果を信用して再利用</a:t>
            </a:r>
            <a:r>
              <a:rPr kumimoji="1" lang="ja-JP" altLang="en-US" dirty="0" smtClean="0"/>
              <a:t>できない</a:t>
            </a:r>
            <a:endParaRPr kumimoji="1" lang="en-US" altLang="ja-JP" dirty="0" smtClean="0"/>
          </a:p>
          <a:p>
            <a:endParaRPr lang="en-US" altLang="ja-JP" dirty="0" smtClean="0"/>
          </a:p>
          <a:p>
            <a:pPr marL="0" indent="0">
              <a:buNone/>
            </a:pPr>
            <a:r>
              <a:rPr lang="ja-JP" altLang="en-US" dirty="0"/>
              <a:t>⇒</a:t>
            </a:r>
            <a:r>
              <a:rPr lang="ja-JP" altLang="en-US" dirty="0" smtClean="0"/>
              <a:t>ライセンス知識をちゃんと作成することで，精度を担保すべき</a:t>
            </a:r>
            <a:endParaRPr kumimoji="1" lang="en-US" altLang="ja-JP" dirty="0"/>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6" name="スライド番号プレースホルダー 5"/>
          <p:cNvSpPr>
            <a:spLocks noGrp="1"/>
          </p:cNvSpPr>
          <p:nvPr>
            <p:ph type="sldNum" sz="quarter" idx="4"/>
          </p:nvPr>
        </p:nvSpPr>
        <p:spPr/>
        <p:txBody>
          <a:bodyPr/>
          <a:lstStyle/>
          <a:p>
            <a:fld id="{E7098788-B561-413D-8C6C-BAFBF24A4156}" type="slidenum">
              <a:rPr kumimoji="1" lang="ja-JP" altLang="en-US" smtClean="0"/>
              <a:t>14</a:t>
            </a:fld>
            <a:endParaRPr kumimoji="1" lang="ja-JP" altLang="en-US"/>
          </a:p>
        </p:txBody>
      </p:sp>
    </p:spTree>
    <p:extLst>
      <p:ext uri="{BB962C8B-B14F-4D97-AF65-F5344CB8AC3E}">
        <p14:creationId xmlns:p14="http://schemas.microsoft.com/office/powerpoint/2010/main" val="31358183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課題</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既存のソフトウェアライセンス特定ツールではライセンス知識を手作業で作成している</a:t>
            </a:r>
            <a:endParaRPr kumimoji="1" lang="en-US" altLang="ja-JP" dirty="0" smtClean="0"/>
          </a:p>
          <a:p>
            <a:pPr lvl="1"/>
            <a:r>
              <a:rPr lang="en-US" altLang="ja-JP" dirty="0" smtClean="0"/>
              <a:t>Ninka</a:t>
            </a:r>
            <a:r>
              <a:rPr lang="ja-JP" altLang="en-US" dirty="0" smtClean="0"/>
              <a:t>の場合，</a:t>
            </a:r>
            <a:r>
              <a:rPr lang="en-US" altLang="ja-JP" dirty="0" smtClean="0"/>
              <a:t>427 </a:t>
            </a:r>
            <a:r>
              <a:rPr lang="ja-JP" altLang="en-US" dirty="0"/>
              <a:t>の</a:t>
            </a:r>
            <a:r>
              <a:rPr lang="ja-JP" altLang="en-US" dirty="0" smtClean="0"/>
              <a:t>メタライセンス文，</a:t>
            </a:r>
            <a:r>
              <a:rPr lang="en-US" altLang="ja-JP" dirty="0"/>
              <a:t>112 </a:t>
            </a:r>
            <a:r>
              <a:rPr lang="ja-JP" altLang="en-US" dirty="0"/>
              <a:t>個のライセンスに対応する</a:t>
            </a:r>
            <a:r>
              <a:rPr lang="en-US" altLang="ja-JP" dirty="0"/>
              <a:t>126 </a:t>
            </a:r>
            <a:r>
              <a:rPr lang="ja-JP" altLang="en-US" dirty="0"/>
              <a:t>個の</a:t>
            </a:r>
            <a:r>
              <a:rPr lang="ja-JP" altLang="en-US" dirty="0" smtClean="0"/>
              <a:t>ライセンスルールを手作業にて作成</a:t>
            </a:r>
            <a:endParaRPr lang="en-US" altLang="ja-JP" dirty="0"/>
          </a:p>
          <a:p>
            <a:r>
              <a:rPr kumimoji="1" lang="ja-JP" altLang="en-US" dirty="0" smtClean="0"/>
              <a:t>多数のライセンスが存在している</a:t>
            </a:r>
            <a:endParaRPr kumimoji="1" lang="en-US" altLang="ja-JP" dirty="0" smtClean="0"/>
          </a:p>
          <a:p>
            <a:pPr lvl="1"/>
            <a:r>
              <a:rPr lang="en-US" altLang="ja-JP" dirty="0" smtClean="0"/>
              <a:t>OSI</a:t>
            </a:r>
            <a:r>
              <a:rPr lang="ja-JP" altLang="en-US" dirty="0" err="1" smtClean="0"/>
              <a:t>に承</a:t>
            </a:r>
            <a:r>
              <a:rPr lang="ja-JP" altLang="en-US" dirty="0" smtClean="0"/>
              <a:t>認されたもので</a:t>
            </a:r>
            <a:r>
              <a:rPr lang="en-US" altLang="ja-JP" dirty="0" smtClean="0"/>
              <a:t>66</a:t>
            </a:r>
            <a:r>
              <a:rPr lang="ja-JP" altLang="en-US" dirty="0" smtClean="0"/>
              <a:t>種</a:t>
            </a:r>
            <a:endParaRPr lang="en-US" altLang="ja-JP" dirty="0" smtClean="0"/>
          </a:p>
          <a:p>
            <a:pPr lvl="1"/>
            <a:r>
              <a:rPr lang="en-US" altLang="ja-JP" dirty="0" err="1" smtClean="0"/>
              <a:t>BlackDuck</a:t>
            </a:r>
            <a:r>
              <a:rPr lang="en-US" altLang="ja-JP" dirty="0" smtClean="0"/>
              <a:t> </a:t>
            </a:r>
            <a:r>
              <a:rPr lang="ja-JP" altLang="en-US" dirty="0"/>
              <a:t>は自社が所有する</a:t>
            </a:r>
            <a:r>
              <a:rPr lang="en-US" altLang="ja-JP" dirty="0"/>
              <a:t>Black Duck </a:t>
            </a:r>
            <a:r>
              <a:rPr lang="en-US" altLang="ja-JP" dirty="0" err="1"/>
              <a:t>KnowledgeBase</a:t>
            </a:r>
            <a:r>
              <a:rPr lang="en-US" altLang="ja-JP" dirty="0"/>
              <a:t> </a:t>
            </a:r>
            <a:r>
              <a:rPr lang="ja-JP" altLang="en-US" dirty="0" err="1"/>
              <a:t>には</a:t>
            </a:r>
            <a:r>
              <a:rPr lang="en-US" altLang="ja-JP" dirty="0"/>
              <a:t>2050 </a:t>
            </a:r>
            <a:r>
              <a:rPr lang="ja-JP" altLang="en-US" dirty="0"/>
              <a:t>種以上の</a:t>
            </a:r>
            <a:r>
              <a:rPr lang="ja-JP" altLang="en-US" dirty="0" smtClean="0"/>
              <a:t>ライセンス</a:t>
            </a:r>
            <a:r>
              <a:rPr lang="ja-JP" altLang="en-US" dirty="0"/>
              <a:t>に対する詳細なデータが含まれているとしている</a:t>
            </a:r>
            <a:endParaRPr lang="en-US" altLang="ja-JP" dirty="0"/>
          </a:p>
          <a:p>
            <a:r>
              <a:rPr kumimoji="1" lang="ja-JP" altLang="en-US" dirty="0" smtClean="0"/>
              <a:t>ライセンス知識を作成するための支援が必要である</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6" name="スライド番号プレースホルダー 5"/>
          <p:cNvSpPr>
            <a:spLocks noGrp="1"/>
          </p:cNvSpPr>
          <p:nvPr>
            <p:ph type="sldNum" sz="quarter" idx="4"/>
          </p:nvPr>
        </p:nvSpPr>
        <p:spPr/>
        <p:txBody>
          <a:bodyPr/>
          <a:lstStyle/>
          <a:p>
            <a:fld id="{E7098788-B561-413D-8C6C-BAFBF24A4156}" type="slidenum">
              <a:rPr kumimoji="1" lang="ja-JP" altLang="en-US" smtClean="0"/>
              <a:t>15</a:t>
            </a:fld>
            <a:endParaRPr kumimoji="1" lang="ja-JP" altLang="en-US"/>
          </a:p>
        </p:txBody>
      </p:sp>
    </p:spTree>
    <p:extLst>
      <p:ext uri="{BB962C8B-B14F-4D97-AF65-F5344CB8AC3E}">
        <p14:creationId xmlns:p14="http://schemas.microsoft.com/office/powerpoint/2010/main" val="4420154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ライセンス</a:t>
            </a:r>
            <a:r>
              <a:rPr lang="ja-JP" altLang="en-US" dirty="0" smtClean="0"/>
              <a:t>知識獲得における支援</a:t>
            </a:r>
            <a:endParaRPr kumimoji="1" lang="ja-JP" altLang="en-US" dirty="0"/>
          </a:p>
        </p:txBody>
      </p:sp>
      <p:sp>
        <p:nvSpPr>
          <p:cNvPr id="4" name="メモ 3"/>
          <p:cNvSpPr/>
          <p:nvPr/>
        </p:nvSpPr>
        <p:spPr>
          <a:xfrm>
            <a:off x="1259632" y="2132856"/>
            <a:ext cx="792088" cy="864096"/>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角丸四角形 4"/>
          <p:cNvSpPr/>
          <p:nvPr/>
        </p:nvSpPr>
        <p:spPr>
          <a:xfrm>
            <a:off x="971600" y="3645024"/>
            <a:ext cx="1368152" cy="648072"/>
          </a:xfrm>
          <a:prstGeom prst="roundRect">
            <a:avLst/>
          </a:prstGeom>
          <a:solidFill>
            <a:srgbClr val="FFC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マッチング</a:t>
            </a:r>
            <a:endParaRPr kumimoji="1" lang="ja-JP" altLang="en-US" dirty="0">
              <a:solidFill>
                <a:schemeClr val="tx1"/>
              </a:solidFill>
            </a:endParaRPr>
          </a:p>
        </p:txBody>
      </p:sp>
      <p:sp>
        <p:nvSpPr>
          <p:cNvPr id="6" name="円柱 5"/>
          <p:cNvSpPr/>
          <p:nvPr/>
        </p:nvSpPr>
        <p:spPr>
          <a:xfrm>
            <a:off x="3178996" y="3429000"/>
            <a:ext cx="1368152" cy="1080120"/>
          </a:xfrm>
          <a:prstGeom prst="can">
            <a:avLst/>
          </a:prstGeom>
          <a:solidFill>
            <a:srgbClr val="92D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正方形/長方形 6"/>
          <p:cNvSpPr/>
          <p:nvPr/>
        </p:nvSpPr>
        <p:spPr>
          <a:xfrm>
            <a:off x="755576" y="5013176"/>
            <a:ext cx="1798508" cy="504056"/>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ライセンス名</a:t>
            </a:r>
            <a:endParaRPr kumimoji="1" lang="ja-JP" altLang="en-US" dirty="0">
              <a:solidFill>
                <a:schemeClr val="tx1"/>
              </a:solidFill>
            </a:endParaRPr>
          </a:p>
        </p:txBody>
      </p:sp>
      <p:sp>
        <p:nvSpPr>
          <p:cNvPr id="8" name="角丸四角形 7"/>
          <p:cNvSpPr/>
          <p:nvPr/>
        </p:nvSpPr>
        <p:spPr>
          <a:xfrm>
            <a:off x="5276206" y="3645024"/>
            <a:ext cx="1456034" cy="648072"/>
          </a:xfrm>
          <a:prstGeom prst="round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ルール作成</a:t>
            </a:r>
            <a:endParaRPr kumimoji="1" lang="ja-JP" altLang="en-US" dirty="0">
              <a:solidFill>
                <a:schemeClr val="tx1"/>
              </a:solidFill>
            </a:endParaRPr>
          </a:p>
        </p:txBody>
      </p:sp>
      <p:sp>
        <p:nvSpPr>
          <p:cNvPr id="9" name="角丸四角形 8"/>
          <p:cNvSpPr/>
          <p:nvPr/>
        </p:nvSpPr>
        <p:spPr>
          <a:xfrm>
            <a:off x="7308304" y="3645024"/>
            <a:ext cx="1584176" cy="648072"/>
          </a:xfrm>
          <a:prstGeom prst="round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ライセンス記述の抽出</a:t>
            </a:r>
            <a:endParaRPr kumimoji="1" lang="ja-JP" altLang="en-US" dirty="0">
              <a:solidFill>
                <a:schemeClr val="tx1"/>
              </a:solidFill>
            </a:endParaRPr>
          </a:p>
        </p:txBody>
      </p:sp>
      <p:sp>
        <p:nvSpPr>
          <p:cNvPr id="10" name="メモ 9"/>
          <p:cNvSpPr/>
          <p:nvPr/>
        </p:nvSpPr>
        <p:spPr>
          <a:xfrm>
            <a:off x="7391164" y="2250983"/>
            <a:ext cx="792088" cy="864096"/>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 name="メモ 10"/>
          <p:cNvSpPr/>
          <p:nvPr/>
        </p:nvSpPr>
        <p:spPr>
          <a:xfrm>
            <a:off x="7543564" y="2403383"/>
            <a:ext cx="792088" cy="864096"/>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メモ 11"/>
          <p:cNvSpPr/>
          <p:nvPr/>
        </p:nvSpPr>
        <p:spPr>
          <a:xfrm>
            <a:off x="7695964" y="2555783"/>
            <a:ext cx="792088" cy="864096"/>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4" name="直線矢印コネクタ 13"/>
          <p:cNvCxnSpPr>
            <a:stCxn id="4" idx="2"/>
            <a:endCxn id="5" idx="0"/>
          </p:cNvCxnSpPr>
          <p:nvPr/>
        </p:nvCxnSpPr>
        <p:spPr>
          <a:xfrm>
            <a:off x="1655676" y="2996952"/>
            <a:ext cx="0" cy="64807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5" idx="2"/>
            <a:endCxn id="7" idx="0"/>
          </p:cNvCxnSpPr>
          <p:nvPr/>
        </p:nvCxnSpPr>
        <p:spPr>
          <a:xfrm flipH="1">
            <a:off x="1654830" y="4293096"/>
            <a:ext cx="846" cy="72008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6" idx="2"/>
            <a:endCxn id="5" idx="3"/>
          </p:cNvCxnSpPr>
          <p:nvPr/>
        </p:nvCxnSpPr>
        <p:spPr>
          <a:xfrm flipH="1">
            <a:off x="2339752" y="3969060"/>
            <a:ext cx="83924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8" idx="1"/>
            <a:endCxn id="6" idx="4"/>
          </p:cNvCxnSpPr>
          <p:nvPr/>
        </p:nvCxnSpPr>
        <p:spPr>
          <a:xfrm flipH="1">
            <a:off x="4547148" y="3969060"/>
            <a:ext cx="72905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9" idx="1"/>
            <a:endCxn id="8" idx="3"/>
          </p:cNvCxnSpPr>
          <p:nvPr/>
        </p:nvCxnSpPr>
        <p:spPr>
          <a:xfrm flipH="1">
            <a:off x="6732240" y="3969060"/>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2" idx="2"/>
            <a:endCxn id="9" idx="0"/>
          </p:cNvCxnSpPr>
          <p:nvPr/>
        </p:nvCxnSpPr>
        <p:spPr>
          <a:xfrm>
            <a:off x="8092008" y="3419879"/>
            <a:ext cx="8384" cy="22514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971600" y="1611124"/>
            <a:ext cx="1582484" cy="369332"/>
          </a:xfrm>
          <a:prstGeom prst="rect">
            <a:avLst/>
          </a:prstGeom>
          <a:noFill/>
        </p:spPr>
        <p:txBody>
          <a:bodyPr wrap="none" rtlCol="0">
            <a:spAutoFit/>
          </a:bodyPr>
          <a:lstStyle/>
          <a:p>
            <a:r>
              <a:rPr lang="ja-JP" altLang="en-US" dirty="0"/>
              <a:t>ソースファイル</a:t>
            </a:r>
            <a:endParaRPr kumimoji="1" lang="ja-JP" altLang="en-US" dirty="0"/>
          </a:p>
        </p:txBody>
      </p:sp>
      <p:sp>
        <p:nvSpPr>
          <p:cNvPr id="36" name="テキスト ボックス 35"/>
          <p:cNvSpPr txBox="1"/>
          <p:nvPr/>
        </p:nvSpPr>
        <p:spPr>
          <a:xfrm>
            <a:off x="6772461" y="1526219"/>
            <a:ext cx="2334293" cy="646331"/>
          </a:xfrm>
          <a:prstGeom prst="rect">
            <a:avLst/>
          </a:prstGeom>
          <a:noFill/>
        </p:spPr>
        <p:txBody>
          <a:bodyPr wrap="none" rtlCol="0">
            <a:spAutoFit/>
          </a:bodyPr>
          <a:lstStyle/>
          <a:p>
            <a:r>
              <a:rPr kumimoji="1" lang="ja-JP" altLang="en-US" dirty="0" smtClean="0"/>
              <a:t>ライセンス知識作成用</a:t>
            </a:r>
            <a:endParaRPr kumimoji="1" lang="en-US" altLang="ja-JP" dirty="0" smtClean="0"/>
          </a:p>
          <a:p>
            <a:r>
              <a:rPr lang="ja-JP" altLang="en-US" dirty="0"/>
              <a:t>ソースファイル集合</a:t>
            </a:r>
            <a:endParaRPr kumimoji="1" lang="ja-JP" altLang="en-US" dirty="0"/>
          </a:p>
        </p:txBody>
      </p:sp>
      <p:sp>
        <p:nvSpPr>
          <p:cNvPr id="37" name="テキスト ボックス 36"/>
          <p:cNvSpPr txBox="1"/>
          <p:nvPr/>
        </p:nvSpPr>
        <p:spPr>
          <a:xfrm>
            <a:off x="3042174" y="2951656"/>
            <a:ext cx="1641796" cy="369332"/>
          </a:xfrm>
          <a:prstGeom prst="rect">
            <a:avLst/>
          </a:prstGeom>
          <a:noFill/>
        </p:spPr>
        <p:txBody>
          <a:bodyPr wrap="none" rtlCol="0">
            <a:spAutoFit/>
          </a:bodyPr>
          <a:lstStyle/>
          <a:p>
            <a:r>
              <a:rPr kumimoji="1" lang="ja-JP" altLang="en-US" dirty="0" smtClean="0"/>
              <a:t>ライセンス知識</a:t>
            </a:r>
            <a:endParaRPr kumimoji="1" lang="ja-JP" altLang="en-US" dirty="0"/>
          </a:p>
        </p:txBody>
      </p:sp>
      <p:sp>
        <p:nvSpPr>
          <p:cNvPr id="3" name="角丸四角形吹き出し 2"/>
          <p:cNvSpPr/>
          <p:nvPr/>
        </p:nvSpPr>
        <p:spPr>
          <a:xfrm>
            <a:off x="2759374" y="4833156"/>
            <a:ext cx="3396802" cy="864096"/>
          </a:xfrm>
          <a:prstGeom prst="wedgeRoundRectCallout">
            <a:avLst>
              <a:gd name="adj1" fmla="val 46210"/>
              <a:gd name="adj2" fmla="val -92104"/>
              <a:gd name="adj3" fmla="val 16667"/>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ja-JP" altLang="en-US" dirty="0" smtClean="0">
                <a:solidFill>
                  <a:schemeClr val="tx1"/>
                </a:solidFill>
              </a:rPr>
              <a:t>ライセンス記述の分類</a:t>
            </a:r>
            <a:endParaRPr lang="en-US" altLang="ja-JP" dirty="0" smtClean="0">
              <a:solidFill>
                <a:schemeClr val="tx1"/>
              </a:solidFill>
            </a:endParaRPr>
          </a:p>
          <a:p>
            <a:pPr marL="285750" indent="-285750">
              <a:buFont typeface="Arial" pitchFamily="34" charset="0"/>
              <a:buChar char="•"/>
            </a:pPr>
            <a:r>
              <a:rPr lang="ja-JP" altLang="en-US" dirty="0" smtClean="0">
                <a:solidFill>
                  <a:schemeClr val="tx1"/>
                </a:solidFill>
              </a:rPr>
              <a:t>ルールに対する命名支援</a:t>
            </a:r>
            <a:endParaRPr lang="ja-JP" altLang="en-US" dirty="0">
              <a:solidFill>
                <a:schemeClr val="tx1"/>
              </a:solidFill>
            </a:endParaRPr>
          </a:p>
        </p:txBody>
      </p:sp>
      <p:sp>
        <p:nvSpPr>
          <p:cNvPr id="24" name="角丸四角形吹き出し 23"/>
          <p:cNvSpPr/>
          <p:nvPr/>
        </p:nvSpPr>
        <p:spPr>
          <a:xfrm>
            <a:off x="6732239" y="4833156"/>
            <a:ext cx="2058973" cy="864096"/>
          </a:xfrm>
          <a:prstGeom prst="wedgeRoundRectCallout">
            <a:avLst>
              <a:gd name="adj1" fmla="val 20527"/>
              <a:gd name="adj2" fmla="val -108554"/>
              <a:gd name="adj3" fmla="val 16667"/>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itchFamily="34" charset="0"/>
              <a:buChar char="•"/>
            </a:pPr>
            <a:r>
              <a:rPr lang="ja-JP" altLang="en-US" dirty="0" smtClean="0">
                <a:solidFill>
                  <a:schemeClr val="tx1"/>
                </a:solidFill>
              </a:rPr>
              <a:t>ライセンス記述の自動抽出</a:t>
            </a:r>
            <a:endParaRPr lang="ja-JP" altLang="en-US" dirty="0">
              <a:solidFill>
                <a:schemeClr val="tx1"/>
              </a:solidFill>
            </a:endParaRPr>
          </a:p>
        </p:txBody>
      </p:sp>
      <p:sp>
        <p:nvSpPr>
          <p:cNvPr id="13" name="日付プレースホルダー 12"/>
          <p:cNvSpPr>
            <a:spLocks noGrp="1"/>
          </p:cNvSpPr>
          <p:nvPr>
            <p:ph type="dt" sz="half" idx="2"/>
          </p:nvPr>
        </p:nvSpPr>
        <p:spPr/>
        <p:txBody>
          <a:bodyPr/>
          <a:lstStyle/>
          <a:p>
            <a:r>
              <a:rPr kumimoji="1" lang="en-US" altLang="ja-JP" smtClean="0"/>
              <a:t>2011/9/12 - SES2011 WS3</a:t>
            </a:r>
            <a:endParaRPr kumimoji="1" lang="ja-JP" altLang="en-US"/>
          </a:p>
        </p:txBody>
      </p:sp>
      <p:sp>
        <p:nvSpPr>
          <p:cNvPr id="16" name="スライド番号プレースホルダー 15"/>
          <p:cNvSpPr>
            <a:spLocks noGrp="1"/>
          </p:cNvSpPr>
          <p:nvPr>
            <p:ph type="sldNum" sz="quarter" idx="4"/>
          </p:nvPr>
        </p:nvSpPr>
        <p:spPr/>
        <p:txBody>
          <a:bodyPr/>
          <a:lstStyle/>
          <a:p>
            <a:fld id="{E7098788-B561-413D-8C6C-BAFBF24A4156}" type="slidenum">
              <a:rPr kumimoji="1" lang="ja-JP" altLang="en-US" smtClean="0"/>
              <a:t>16</a:t>
            </a:fld>
            <a:endParaRPr kumimoji="1" lang="ja-JP" altLang="en-US"/>
          </a:p>
        </p:txBody>
      </p:sp>
    </p:spTree>
    <p:extLst>
      <p:ext uri="{BB962C8B-B14F-4D97-AF65-F5344CB8AC3E}">
        <p14:creationId xmlns:p14="http://schemas.microsoft.com/office/powerpoint/2010/main" val="34686166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支援</a:t>
            </a:r>
            <a:r>
              <a:rPr lang="ja-JP" altLang="en-US" dirty="0" smtClean="0"/>
              <a:t>をする上での課題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ライセンス記述の自動抽出</a:t>
            </a:r>
            <a:endParaRPr kumimoji="1" lang="en-US" altLang="ja-JP" dirty="0" smtClean="0"/>
          </a:p>
          <a:p>
            <a:pPr lvl="1"/>
            <a:r>
              <a:rPr lang="ja-JP" altLang="en-US" dirty="0"/>
              <a:t>先頭</a:t>
            </a:r>
            <a:r>
              <a:rPr lang="ja-JP" altLang="en-US" dirty="0" smtClean="0"/>
              <a:t>以外のコメントの扱い</a:t>
            </a:r>
            <a:endParaRPr lang="en-US" altLang="ja-JP" dirty="0"/>
          </a:p>
          <a:p>
            <a:r>
              <a:rPr kumimoji="1" lang="ja-JP" altLang="en-US" dirty="0" smtClean="0"/>
              <a:t>ライセンス記述の自動分類</a:t>
            </a:r>
            <a:endParaRPr kumimoji="1" lang="en-US" altLang="ja-JP" dirty="0" smtClean="0"/>
          </a:p>
          <a:p>
            <a:pPr lvl="1"/>
            <a:r>
              <a:rPr lang="ja-JP" altLang="en-US" dirty="0" smtClean="0"/>
              <a:t>類似したライセンス記述の扱い</a:t>
            </a:r>
            <a:endParaRPr lang="en-US" altLang="ja-JP" dirty="0"/>
          </a:p>
          <a:p>
            <a:r>
              <a:rPr kumimoji="1" lang="ja-JP" altLang="en-US" dirty="0" smtClean="0"/>
              <a:t>ルールに対する命名支援</a:t>
            </a:r>
            <a:endParaRPr kumimoji="1" lang="en-US" altLang="ja-JP" dirty="0" smtClean="0"/>
          </a:p>
          <a:p>
            <a:pPr lvl="1"/>
            <a:r>
              <a:rPr kumimoji="1" lang="ja-JP" altLang="en-US" dirty="0" smtClean="0"/>
              <a:t>各ルールに対する名前生成</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6" name="スライド番号プレースホルダー 5"/>
          <p:cNvSpPr>
            <a:spLocks noGrp="1"/>
          </p:cNvSpPr>
          <p:nvPr>
            <p:ph type="sldNum" sz="quarter" idx="4"/>
          </p:nvPr>
        </p:nvSpPr>
        <p:spPr/>
        <p:txBody>
          <a:bodyPr/>
          <a:lstStyle/>
          <a:p>
            <a:fld id="{E7098788-B561-413D-8C6C-BAFBF24A4156}" type="slidenum">
              <a:rPr kumimoji="1" lang="ja-JP" altLang="en-US" smtClean="0"/>
              <a:t>17</a:t>
            </a:fld>
            <a:endParaRPr kumimoji="1" lang="ja-JP" altLang="en-US"/>
          </a:p>
        </p:txBody>
      </p:sp>
    </p:spTree>
    <p:extLst>
      <p:ext uri="{BB962C8B-B14F-4D97-AF65-F5344CB8AC3E}">
        <p14:creationId xmlns:p14="http://schemas.microsoft.com/office/powerpoint/2010/main" val="5569739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先頭以外のコメントの扱い</a:t>
            </a:r>
            <a:endParaRPr kumimoji="1" lang="ja-JP" altLang="en-US" dirty="0"/>
          </a:p>
        </p:txBody>
      </p:sp>
      <p:sp>
        <p:nvSpPr>
          <p:cNvPr id="3" name="コンテンツ プレースホルダー 2"/>
          <p:cNvSpPr>
            <a:spLocks noGrp="1"/>
          </p:cNvSpPr>
          <p:nvPr>
            <p:ph idx="1"/>
          </p:nvPr>
        </p:nvSpPr>
        <p:spPr>
          <a:xfrm>
            <a:off x="457200" y="1600201"/>
            <a:ext cx="8229600" cy="3412976"/>
          </a:xfrm>
        </p:spPr>
        <p:txBody>
          <a:bodyPr>
            <a:normAutofit fontScale="85000" lnSpcReduction="20000"/>
          </a:bodyPr>
          <a:lstStyle/>
          <a:p>
            <a:r>
              <a:rPr kumimoji="1" lang="ja-JP" altLang="en-US" dirty="0" smtClean="0"/>
              <a:t>多くの場合はソースファイルの先頭である</a:t>
            </a:r>
            <a:endParaRPr kumimoji="1" lang="en-US" altLang="ja-JP" dirty="0" smtClean="0"/>
          </a:p>
          <a:p>
            <a:r>
              <a:rPr lang="ja-JP" altLang="en-US" dirty="0" smtClean="0"/>
              <a:t>ソースコードの途中に複数のライセンス記述が記述されている場合がある</a:t>
            </a:r>
            <a:endParaRPr lang="en-US" altLang="ja-JP" dirty="0" smtClean="0"/>
          </a:p>
          <a:p>
            <a:pPr lvl="1"/>
            <a:r>
              <a:rPr lang="ja-JP" altLang="en-US" dirty="0" smtClean="0"/>
              <a:t>コードのコピーとともにライセンス記述もコピーされて</a:t>
            </a:r>
            <a:r>
              <a:rPr lang="ja-JP" altLang="en-US" dirty="0" smtClean="0"/>
              <a:t>きたかもしれない</a:t>
            </a:r>
            <a:endParaRPr lang="en-US" altLang="ja-JP" dirty="0" smtClean="0"/>
          </a:p>
          <a:p>
            <a:pPr marL="914400" lvl="2" indent="0">
              <a:buNone/>
            </a:pPr>
            <a:r>
              <a:rPr lang="ja-JP" altLang="en-US" dirty="0"/>
              <a:t>コードの</a:t>
            </a:r>
            <a:r>
              <a:rPr lang="ja-JP" altLang="en-US" dirty="0" smtClean="0"/>
              <a:t>変更が行われたとき</a:t>
            </a:r>
            <a:r>
              <a:rPr lang="ja-JP" altLang="en-US" dirty="0" smtClean="0"/>
              <a:t>，多くの場合で同時</a:t>
            </a:r>
            <a:r>
              <a:rPr lang="ja-JP" altLang="en-US" dirty="0" smtClean="0"/>
              <a:t>にコメントも変更されているという報告もある</a:t>
            </a:r>
            <a:r>
              <a:rPr lang="en-US" altLang="ja-JP" dirty="0" smtClean="0"/>
              <a:t>[8]</a:t>
            </a:r>
            <a:endParaRPr lang="en-US" altLang="ja-JP" dirty="0"/>
          </a:p>
          <a:p>
            <a:endParaRPr kumimoji="1" lang="en-US" altLang="ja-JP" dirty="0" smtClean="0"/>
          </a:p>
          <a:p>
            <a:r>
              <a:rPr kumimoji="1" lang="ja-JP" altLang="en-US" dirty="0" smtClean="0"/>
              <a:t>それらの記述</a:t>
            </a:r>
            <a:r>
              <a:rPr lang="ja-JP" altLang="en-US" dirty="0" smtClean="0"/>
              <a:t>を調べる必要がある</a:t>
            </a:r>
            <a:r>
              <a:rPr kumimoji="1" lang="ja-JP" altLang="en-US" dirty="0" smtClean="0"/>
              <a:t>か</a:t>
            </a:r>
            <a:r>
              <a:rPr lang="ja-JP" altLang="en-US" dirty="0"/>
              <a:t>調査する必要がある</a:t>
            </a:r>
            <a:endParaRPr kumimoji="1" lang="en-US" altLang="ja-JP" dirty="0"/>
          </a:p>
          <a:p>
            <a:endParaRPr kumimoji="1" lang="ja-JP" altLang="en-US" dirty="0"/>
          </a:p>
        </p:txBody>
      </p:sp>
      <p:sp>
        <p:nvSpPr>
          <p:cNvPr id="4" name="テキスト ボックス 3"/>
          <p:cNvSpPr txBox="1"/>
          <p:nvPr/>
        </p:nvSpPr>
        <p:spPr>
          <a:xfrm>
            <a:off x="683567" y="5373216"/>
            <a:ext cx="5600187" cy="738664"/>
          </a:xfrm>
          <a:prstGeom prst="rect">
            <a:avLst/>
          </a:prstGeom>
          <a:noFill/>
        </p:spPr>
        <p:txBody>
          <a:bodyPr wrap="none" rtlCol="0">
            <a:spAutoFit/>
          </a:bodyPr>
          <a:lstStyle/>
          <a:p>
            <a:r>
              <a:rPr lang="en-US" altLang="ja-JP" sz="1400" dirty="0" smtClean="0"/>
              <a:t>[8]</a:t>
            </a:r>
            <a:r>
              <a:rPr lang="en-US" altLang="ja-JP" sz="1400" dirty="0" err="1" smtClean="0"/>
              <a:t>Fluri</a:t>
            </a:r>
            <a:r>
              <a:rPr lang="en-US" altLang="ja-JP" sz="1400" dirty="0"/>
              <a:t>, B., </a:t>
            </a:r>
            <a:r>
              <a:rPr lang="en-US" altLang="ja-JP" sz="1400" dirty="0" err="1"/>
              <a:t>Wursch</a:t>
            </a:r>
            <a:r>
              <a:rPr lang="en-US" altLang="ja-JP" sz="1400" dirty="0"/>
              <a:t>, M., &amp; Gall, H. C. </a:t>
            </a:r>
            <a:r>
              <a:rPr lang="en-US" altLang="ja-JP" sz="1400" dirty="0" smtClean="0"/>
              <a:t>,”Do </a:t>
            </a:r>
            <a:r>
              <a:rPr lang="en-US" altLang="ja-JP" sz="1400" dirty="0"/>
              <a:t>Code and Comments Co-Evolve? </a:t>
            </a:r>
            <a:endParaRPr lang="en-US" altLang="ja-JP" sz="1400" dirty="0" smtClean="0"/>
          </a:p>
          <a:p>
            <a:r>
              <a:rPr lang="en-US" altLang="ja-JP" sz="1400" dirty="0" smtClean="0"/>
              <a:t>On </a:t>
            </a:r>
            <a:r>
              <a:rPr lang="en-US" altLang="ja-JP" sz="1400" dirty="0"/>
              <a:t>the Relation between Source Code and Comment Changes</a:t>
            </a:r>
            <a:r>
              <a:rPr lang="en-US" altLang="ja-JP" sz="1400" dirty="0" smtClean="0"/>
              <a:t>.”,</a:t>
            </a:r>
          </a:p>
          <a:p>
            <a:r>
              <a:rPr lang="en-US" altLang="ja-JP" sz="1400" i="1" dirty="0" smtClean="0"/>
              <a:t>WCRE 2007, </a:t>
            </a:r>
            <a:r>
              <a:rPr lang="en-US" altLang="ja-JP" sz="1400" dirty="0" smtClean="0"/>
              <a:t>pp</a:t>
            </a:r>
            <a:r>
              <a:rPr lang="en-US" altLang="ja-JP" sz="1400" dirty="0"/>
              <a:t>. </a:t>
            </a:r>
            <a:r>
              <a:rPr lang="en-US" altLang="ja-JP" sz="1400" dirty="0" smtClean="0"/>
              <a:t>70-79 </a:t>
            </a:r>
            <a:r>
              <a:rPr lang="en-US" altLang="ja-JP" sz="1400" dirty="0"/>
              <a:t>(2007). </a:t>
            </a:r>
            <a:endParaRPr kumimoji="1" lang="ja-JP" altLang="en-US" sz="1400" dirty="0"/>
          </a:p>
        </p:txBody>
      </p:sp>
      <p:sp>
        <p:nvSpPr>
          <p:cNvPr id="5" name="日付プレースホルダー 4"/>
          <p:cNvSpPr>
            <a:spLocks noGrp="1"/>
          </p:cNvSpPr>
          <p:nvPr>
            <p:ph type="dt" sz="half" idx="2"/>
          </p:nvPr>
        </p:nvSpPr>
        <p:spPr/>
        <p:txBody>
          <a:bodyPr/>
          <a:lstStyle/>
          <a:p>
            <a:r>
              <a:rPr kumimoji="1" lang="en-US" altLang="ja-JP" smtClean="0"/>
              <a:t>2011/9/12 - SES2011 WS3</a:t>
            </a:r>
            <a:endParaRPr kumimoji="1" lang="ja-JP" altLang="en-US"/>
          </a:p>
        </p:txBody>
      </p:sp>
      <p:sp>
        <p:nvSpPr>
          <p:cNvPr id="7" name="スライド番号プレースホルダー 6"/>
          <p:cNvSpPr>
            <a:spLocks noGrp="1"/>
          </p:cNvSpPr>
          <p:nvPr>
            <p:ph type="sldNum" sz="quarter" idx="4"/>
          </p:nvPr>
        </p:nvSpPr>
        <p:spPr/>
        <p:txBody>
          <a:bodyPr/>
          <a:lstStyle/>
          <a:p>
            <a:fld id="{E7098788-B561-413D-8C6C-BAFBF24A4156}" type="slidenum">
              <a:rPr kumimoji="1" lang="ja-JP" altLang="en-US" smtClean="0"/>
              <a:t>18</a:t>
            </a:fld>
            <a:endParaRPr kumimoji="1" lang="ja-JP" altLang="en-US"/>
          </a:p>
        </p:txBody>
      </p:sp>
    </p:spTree>
    <p:extLst>
      <p:ext uri="{BB962C8B-B14F-4D97-AF65-F5344CB8AC3E}">
        <p14:creationId xmlns:p14="http://schemas.microsoft.com/office/powerpoint/2010/main" val="7820627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類似したライセンス記述の扱い</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a:t>文章として</a:t>
            </a:r>
            <a:r>
              <a:rPr lang="ja-JP" altLang="en-US" dirty="0" smtClean="0"/>
              <a:t>は類似しているが，異なるライセンスに対応するライセンス記述が</a:t>
            </a:r>
            <a:r>
              <a:rPr lang="ja-JP" altLang="en-US" dirty="0" smtClean="0"/>
              <a:t>ある</a:t>
            </a:r>
            <a:endParaRPr lang="en-US" altLang="ja-JP" dirty="0" smtClean="0"/>
          </a:p>
          <a:p>
            <a:r>
              <a:rPr kumimoji="1" lang="ja-JP" altLang="en-US" dirty="0" smtClean="0"/>
              <a:t>例</a:t>
            </a:r>
            <a:endParaRPr kumimoji="1" lang="en-US" altLang="ja-JP" dirty="0" smtClean="0"/>
          </a:p>
          <a:p>
            <a:pPr lvl="1"/>
            <a:r>
              <a:rPr lang="en-US" altLang="ja-JP" sz="2000" dirty="0"/>
              <a:t>This program is free software; you can redistribute it and/or</a:t>
            </a:r>
            <a:br>
              <a:rPr lang="en-US" altLang="ja-JP" sz="2000" dirty="0"/>
            </a:br>
            <a:r>
              <a:rPr lang="en-US" altLang="ja-JP" sz="2000" dirty="0"/>
              <a:t>modify it under the terms of the GNU General Public License</a:t>
            </a:r>
            <a:br>
              <a:rPr lang="en-US" altLang="ja-JP" sz="2000" dirty="0"/>
            </a:br>
            <a:r>
              <a:rPr lang="en-US" altLang="ja-JP" sz="2000" dirty="0"/>
              <a:t>as published by the Free Software Foundation; either </a:t>
            </a:r>
            <a:r>
              <a:rPr lang="en-US" altLang="ja-JP" sz="2000" b="1" dirty="0"/>
              <a:t>version 2</a:t>
            </a:r>
            <a:br>
              <a:rPr lang="en-US" altLang="ja-JP" sz="2000" b="1" dirty="0"/>
            </a:br>
            <a:r>
              <a:rPr lang="en-US" altLang="ja-JP" sz="2000" b="1" dirty="0"/>
              <a:t>of the </a:t>
            </a:r>
            <a:r>
              <a:rPr lang="en-US" altLang="ja-JP" sz="2000" b="1" dirty="0" smtClean="0"/>
              <a:t>License</a:t>
            </a:r>
            <a:r>
              <a:rPr lang="en-US" altLang="ja-JP" sz="2000" b="1" dirty="0"/>
              <a:t>, or (at your option) any later version</a:t>
            </a:r>
            <a:r>
              <a:rPr lang="en-US" altLang="ja-JP" sz="2000" b="1" dirty="0" smtClean="0"/>
              <a:t>.</a:t>
            </a:r>
          </a:p>
          <a:p>
            <a:pPr lvl="1"/>
            <a:r>
              <a:rPr lang="en-US" altLang="ja-JP" sz="2000" dirty="0" smtClean="0"/>
              <a:t>This </a:t>
            </a:r>
            <a:r>
              <a:rPr lang="en-US" altLang="ja-JP" sz="2000" dirty="0"/>
              <a:t>program is free software: you can redistribute it and/or modify it under the terms of the GNU General Public License as published by the Free Software Foundation, either </a:t>
            </a:r>
            <a:r>
              <a:rPr lang="en-US" altLang="ja-JP" sz="2000" b="1" dirty="0"/>
              <a:t>version 3 of the License, or (at your option) any later version</a:t>
            </a:r>
            <a:r>
              <a:rPr lang="en-US" altLang="ja-JP" sz="2000" b="1" dirty="0" smtClean="0"/>
              <a:t>.</a:t>
            </a:r>
          </a:p>
          <a:p>
            <a:r>
              <a:rPr kumimoji="1" lang="ja-JP" altLang="en-US" dirty="0" smtClean="0"/>
              <a:t>自動的な分類を行うためには，どうやってこれらの記述をライセンス別に分類するか</a:t>
            </a:r>
            <a:endParaRPr kumimoji="1"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6" name="スライド番号プレースホルダー 5"/>
          <p:cNvSpPr>
            <a:spLocks noGrp="1"/>
          </p:cNvSpPr>
          <p:nvPr>
            <p:ph type="sldNum" sz="quarter" idx="4"/>
          </p:nvPr>
        </p:nvSpPr>
        <p:spPr/>
        <p:txBody>
          <a:bodyPr/>
          <a:lstStyle/>
          <a:p>
            <a:fld id="{E7098788-B561-413D-8C6C-BAFBF24A4156}" type="slidenum">
              <a:rPr kumimoji="1" lang="ja-JP" altLang="en-US" smtClean="0"/>
              <a:t>19</a:t>
            </a:fld>
            <a:endParaRPr kumimoji="1" lang="ja-JP" altLang="en-US"/>
          </a:p>
        </p:txBody>
      </p:sp>
    </p:spTree>
    <p:extLst>
      <p:ext uri="{BB962C8B-B14F-4D97-AF65-F5344CB8AC3E}">
        <p14:creationId xmlns:p14="http://schemas.microsoft.com/office/powerpoint/2010/main" val="5156003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概要</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ソフトウェアの再利用を円滑にするため，ソフトウェアライセンス特定ツールが開発されている</a:t>
            </a:r>
            <a:endParaRPr lang="en-US" altLang="ja-JP" dirty="0"/>
          </a:p>
          <a:p>
            <a:r>
              <a:rPr kumimoji="1" lang="ja-JP" altLang="en-US" dirty="0" smtClean="0"/>
              <a:t>ライセンス特定ツールはオープンソースソフトウェア工学にもかかわりがあると考えられる</a:t>
            </a:r>
            <a:endParaRPr kumimoji="1" lang="en-US" altLang="ja-JP" dirty="0" smtClean="0"/>
          </a:p>
          <a:p>
            <a:r>
              <a:rPr kumimoji="1" lang="ja-JP" altLang="en-US" dirty="0" smtClean="0"/>
              <a:t>ライセンス特定ツールにおけるライセンス知識獲得の際に生じる</a:t>
            </a:r>
            <a:r>
              <a:rPr lang="ja-JP" altLang="en-US" dirty="0"/>
              <a:t>課題</a:t>
            </a:r>
            <a:r>
              <a:rPr kumimoji="1" lang="ja-JP" altLang="en-US" dirty="0" smtClean="0"/>
              <a:t>について述べる</a:t>
            </a:r>
            <a:endParaRPr kumimoji="1" lang="en-US" altLang="ja-JP" dirty="0"/>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6" name="スライド番号プレースホルダー 5"/>
          <p:cNvSpPr>
            <a:spLocks noGrp="1"/>
          </p:cNvSpPr>
          <p:nvPr>
            <p:ph type="sldNum" sz="quarter" idx="4"/>
          </p:nvPr>
        </p:nvSpPr>
        <p:spPr/>
        <p:txBody>
          <a:bodyPr/>
          <a:lstStyle/>
          <a:p>
            <a:fld id="{E7098788-B561-413D-8C6C-BAFBF24A4156}" type="slidenum">
              <a:rPr kumimoji="1" lang="ja-JP" altLang="en-US" smtClean="0"/>
              <a:t>2</a:t>
            </a:fld>
            <a:endParaRPr kumimoji="1" lang="ja-JP" altLang="en-US"/>
          </a:p>
        </p:txBody>
      </p:sp>
    </p:spTree>
    <p:extLst>
      <p:ext uri="{BB962C8B-B14F-4D97-AF65-F5344CB8AC3E}">
        <p14:creationId xmlns:p14="http://schemas.microsoft.com/office/powerpoint/2010/main" val="18149753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各ルールに対する名前生成</a:t>
            </a:r>
            <a:endParaRPr kumimoji="1" lang="ja-JP" altLang="en-US" dirty="0"/>
          </a:p>
        </p:txBody>
      </p:sp>
      <p:sp>
        <p:nvSpPr>
          <p:cNvPr id="3" name="コンテンツ プレースホルダー 2"/>
          <p:cNvSpPr>
            <a:spLocks noGrp="1"/>
          </p:cNvSpPr>
          <p:nvPr>
            <p:ph idx="1"/>
          </p:nvPr>
        </p:nvSpPr>
        <p:spPr>
          <a:xfrm>
            <a:off x="457200" y="1600201"/>
            <a:ext cx="8229600" cy="4205064"/>
          </a:xfrm>
        </p:spPr>
        <p:txBody>
          <a:bodyPr>
            <a:normAutofit lnSpcReduction="10000"/>
          </a:bodyPr>
          <a:lstStyle/>
          <a:p>
            <a:r>
              <a:rPr kumimoji="1" lang="ja-JP" altLang="en-US" dirty="0" smtClean="0"/>
              <a:t>対応するライセンス名を明確に決められない場合がある</a:t>
            </a:r>
            <a:endParaRPr kumimoji="1" lang="en-US" altLang="ja-JP" dirty="0" smtClean="0"/>
          </a:p>
          <a:p>
            <a:pPr lvl="1"/>
            <a:r>
              <a:rPr kumimoji="1" lang="ja-JP" altLang="en-US" dirty="0" smtClean="0"/>
              <a:t>ライセンス記述に名前が入らない</a:t>
            </a:r>
            <a:endParaRPr lang="en-US" altLang="ja-JP" dirty="0"/>
          </a:p>
          <a:p>
            <a:pPr lvl="1"/>
            <a:r>
              <a:rPr kumimoji="1" lang="ja-JP" altLang="en-US" dirty="0" smtClean="0"/>
              <a:t>既存</a:t>
            </a:r>
            <a:r>
              <a:rPr kumimoji="1" lang="ja-JP" altLang="en-US" dirty="0" smtClean="0"/>
              <a:t>のライセンスに条項が追加されたり</a:t>
            </a:r>
            <a:r>
              <a:rPr lang="ja-JP" altLang="en-US" dirty="0" smtClean="0"/>
              <a:t>，削除されたもの</a:t>
            </a:r>
            <a:r>
              <a:rPr lang="ja-JP" altLang="en-US" dirty="0" smtClean="0"/>
              <a:t>が</a:t>
            </a:r>
            <a:r>
              <a:rPr lang="ja-JP" altLang="en-US" dirty="0"/>
              <a:t>ライセンスと</a:t>
            </a:r>
            <a:r>
              <a:rPr lang="ja-JP" altLang="en-US" dirty="0" smtClean="0"/>
              <a:t>して</a:t>
            </a:r>
            <a:r>
              <a:rPr lang="ja-JP" altLang="en-US" dirty="0" smtClean="0"/>
              <a:t>使用</a:t>
            </a:r>
            <a:r>
              <a:rPr lang="ja-JP" altLang="en-US" dirty="0" smtClean="0"/>
              <a:t>されることがある</a:t>
            </a:r>
            <a:r>
              <a:rPr kumimoji="1" lang="en-US" altLang="ja-JP" dirty="0" smtClean="0"/>
              <a:t>[3]</a:t>
            </a:r>
            <a:endParaRPr lang="en-US" altLang="ja-JP" dirty="0"/>
          </a:p>
          <a:p>
            <a:r>
              <a:rPr kumimoji="1" lang="ja-JP" altLang="en-US" dirty="0" smtClean="0"/>
              <a:t>どうやって，名前付けをルール化するか</a:t>
            </a:r>
            <a:endParaRPr kumimoji="1" lang="en-US" altLang="ja-JP" dirty="0" smtClean="0"/>
          </a:p>
          <a:p>
            <a:pPr lvl="1"/>
            <a:r>
              <a:rPr kumimoji="1" lang="ja-JP" altLang="en-US" dirty="0" smtClean="0"/>
              <a:t>既知のライセンスのスタイルとの類似性</a:t>
            </a:r>
            <a:endParaRPr kumimoji="1" lang="en-US" altLang="ja-JP" dirty="0" smtClean="0"/>
          </a:p>
          <a:p>
            <a:pPr lvl="1"/>
            <a:r>
              <a:rPr lang="ja-JP" altLang="en-US" dirty="0"/>
              <a:t>類似するライセンスとの</a:t>
            </a:r>
            <a:r>
              <a:rPr lang="ja-JP" altLang="en-US" dirty="0" smtClean="0"/>
              <a:t>差分</a:t>
            </a:r>
            <a:endParaRPr kumimoji="1" lang="en-US" altLang="ja-JP" dirty="0" smtClean="0"/>
          </a:p>
        </p:txBody>
      </p:sp>
      <p:sp>
        <p:nvSpPr>
          <p:cNvPr id="4" name="テキスト ボックス 3"/>
          <p:cNvSpPr txBox="1"/>
          <p:nvPr/>
        </p:nvSpPr>
        <p:spPr>
          <a:xfrm>
            <a:off x="657320" y="5711888"/>
            <a:ext cx="7021288" cy="523220"/>
          </a:xfrm>
          <a:prstGeom prst="rect">
            <a:avLst/>
          </a:prstGeom>
          <a:solidFill>
            <a:schemeClr val="bg1"/>
          </a:solidFill>
        </p:spPr>
        <p:txBody>
          <a:bodyPr wrap="square" rtlCol="0">
            <a:spAutoFit/>
          </a:bodyPr>
          <a:lstStyle/>
          <a:p>
            <a:r>
              <a:rPr lang="en-US" altLang="ja-JP" sz="1400" dirty="0" smtClean="0"/>
              <a:t>[3]German</a:t>
            </a:r>
            <a:r>
              <a:rPr lang="en-US" altLang="ja-JP" sz="1400" dirty="0"/>
              <a:t>, D.M. et. al : "A sentence-matching method for automatic license identification of source code files", </a:t>
            </a:r>
            <a:r>
              <a:rPr lang="en-US" altLang="ja-JP" sz="1400" i="1" dirty="0"/>
              <a:t>Proc. ASE 2010</a:t>
            </a:r>
            <a:r>
              <a:rPr lang="en-US" altLang="ja-JP" sz="1400" dirty="0"/>
              <a:t>, pp.437–446 (2010).</a:t>
            </a:r>
            <a:endParaRPr kumimoji="1" lang="en-US" altLang="ja-JP" sz="1400" dirty="0" smtClean="0"/>
          </a:p>
        </p:txBody>
      </p:sp>
      <p:sp>
        <p:nvSpPr>
          <p:cNvPr id="5" name="日付プレースホルダー 4"/>
          <p:cNvSpPr>
            <a:spLocks noGrp="1"/>
          </p:cNvSpPr>
          <p:nvPr>
            <p:ph type="dt" sz="half" idx="2"/>
          </p:nvPr>
        </p:nvSpPr>
        <p:spPr/>
        <p:txBody>
          <a:bodyPr/>
          <a:lstStyle/>
          <a:p>
            <a:r>
              <a:rPr kumimoji="1" lang="en-US" altLang="ja-JP" smtClean="0"/>
              <a:t>2011/9/12 - SES2011 WS3</a:t>
            </a:r>
            <a:endParaRPr kumimoji="1" lang="ja-JP" altLang="en-US"/>
          </a:p>
        </p:txBody>
      </p:sp>
      <p:sp>
        <p:nvSpPr>
          <p:cNvPr id="7" name="スライド番号プレースホルダー 6"/>
          <p:cNvSpPr>
            <a:spLocks noGrp="1"/>
          </p:cNvSpPr>
          <p:nvPr>
            <p:ph type="sldNum" sz="quarter" idx="4"/>
          </p:nvPr>
        </p:nvSpPr>
        <p:spPr/>
        <p:txBody>
          <a:bodyPr/>
          <a:lstStyle/>
          <a:p>
            <a:fld id="{E7098788-B561-413D-8C6C-BAFBF24A4156}" type="slidenum">
              <a:rPr kumimoji="1" lang="ja-JP" altLang="en-US" smtClean="0"/>
              <a:t>20</a:t>
            </a:fld>
            <a:endParaRPr kumimoji="1" lang="ja-JP" altLang="en-US"/>
          </a:p>
        </p:txBody>
      </p:sp>
    </p:spTree>
    <p:extLst>
      <p:ext uri="{BB962C8B-B14F-4D97-AF65-F5344CB8AC3E}">
        <p14:creationId xmlns:p14="http://schemas.microsoft.com/office/powerpoint/2010/main" val="14513276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lang="ja-JP" altLang="en-US" dirty="0"/>
              <a:t>ソフトウェアの再利用を円滑にするため，ソフトウェアライセンス特定ツールが開発されている</a:t>
            </a:r>
            <a:endParaRPr lang="en-US" altLang="ja-JP" dirty="0"/>
          </a:p>
          <a:p>
            <a:r>
              <a:rPr lang="ja-JP" altLang="en-US" dirty="0" smtClean="0"/>
              <a:t>ライセンス特定ツールとオープンソースソフトウェア工学との関連</a:t>
            </a:r>
            <a:endParaRPr lang="en-US" altLang="ja-JP" dirty="0" smtClean="0"/>
          </a:p>
          <a:p>
            <a:r>
              <a:rPr lang="ja-JP" altLang="en-US" dirty="0" smtClean="0"/>
              <a:t>ライセンス</a:t>
            </a:r>
            <a:r>
              <a:rPr lang="ja-JP" altLang="en-US" dirty="0"/>
              <a:t>特定ツールにおけるライセンス知識</a:t>
            </a:r>
            <a:r>
              <a:rPr lang="ja-JP" altLang="en-US" dirty="0" smtClean="0"/>
              <a:t>獲得を支援する際の課題</a:t>
            </a:r>
            <a:endParaRPr lang="en-US" altLang="ja-JP" dirty="0" smtClean="0"/>
          </a:p>
          <a:p>
            <a:pPr lvl="1"/>
            <a:r>
              <a:rPr lang="ja-JP" altLang="en-US" dirty="0"/>
              <a:t>先頭</a:t>
            </a:r>
            <a:r>
              <a:rPr lang="ja-JP" altLang="en-US" dirty="0" smtClean="0"/>
              <a:t>以外</a:t>
            </a:r>
            <a:r>
              <a:rPr lang="ja-JP" altLang="en-US" dirty="0"/>
              <a:t>に</a:t>
            </a:r>
            <a:r>
              <a:rPr lang="ja-JP" altLang="en-US" dirty="0" smtClean="0"/>
              <a:t>あるコメントの扱い</a:t>
            </a:r>
            <a:endParaRPr kumimoji="1" lang="en-US" altLang="ja-JP" dirty="0" smtClean="0"/>
          </a:p>
          <a:p>
            <a:pPr lvl="1"/>
            <a:r>
              <a:rPr lang="ja-JP" altLang="en-US" dirty="0"/>
              <a:t>類似した</a:t>
            </a:r>
            <a:r>
              <a:rPr lang="ja-JP" altLang="en-US" dirty="0" smtClean="0"/>
              <a:t>記述の扱い</a:t>
            </a:r>
            <a:endParaRPr lang="en-US" altLang="ja-JP" dirty="0" smtClean="0"/>
          </a:p>
          <a:p>
            <a:pPr lvl="1"/>
            <a:r>
              <a:rPr kumimoji="1" lang="ja-JP" altLang="en-US" dirty="0"/>
              <a:t>各ルールに対する</a:t>
            </a:r>
            <a:r>
              <a:rPr kumimoji="1" lang="ja-JP" altLang="en-US" dirty="0" smtClean="0"/>
              <a:t>名前生成</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6" name="スライド番号プレースホルダー 5"/>
          <p:cNvSpPr>
            <a:spLocks noGrp="1"/>
          </p:cNvSpPr>
          <p:nvPr>
            <p:ph type="sldNum" sz="quarter" idx="4"/>
          </p:nvPr>
        </p:nvSpPr>
        <p:spPr/>
        <p:txBody>
          <a:bodyPr/>
          <a:lstStyle/>
          <a:p>
            <a:fld id="{E7098788-B561-413D-8C6C-BAFBF24A4156}" type="slidenum">
              <a:rPr kumimoji="1" lang="ja-JP" altLang="en-US" smtClean="0"/>
              <a:t>21</a:t>
            </a:fld>
            <a:endParaRPr kumimoji="1" lang="ja-JP" altLang="en-US"/>
          </a:p>
        </p:txBody>
      </p:sp>
    </p:spTree>
    <p:extLst>
      <p:ext uri="{BB962C8B-B14F-4D97-AF65-F5344CB8AC3E}">
        <p14:creationId xmlns:p14="http://schemas.microsoft.com/office/powerpoint/2010/main" val="3358727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2011/9/12 - SES2011 WS3</a:t>
            </a:r>
            <a:endParaRPr kumimoji="1" lang="ja-JP" altLang="en-US"/>
          </a:p>
        </p:txBody>
      </p:sp>
      <p:sp>
        <p:nvSpPr>
          <p:cNvPr id="5" name="スライド番号プレースホルダー 4"/>
          <p:cNvSpPr>
            <a:spLocks noGrp="1"/>
          </p:cNvSpPr>
          <p:nvPr>
            <p:ph type="sldNum" sz="quarter" idx="4"/>
          </p:nvPr>
        </p:nvSpPr>
        <p:spPr/>
        <p:txBody>
          <a:bodyPr/>
          <a:lstStyle/>
          <a:p>
            <a:fld id="{E7098788-B561-413D-8C6C-BAFBF24A4156}" type="slidenum">
              <a:rPr kumimoji="1" lang="ja-JP" altLang="en-US" smtClean="0"/>
              <a:t>22</a:t>
            </a:fld>
            <a:endParaRPr kumimoji="1" lang="ja-JP" altLang="en-US"/>
          </a:p>
        </p:txBody>
      </p:sp>
    </p:spTree>
    <p:extLst>
      <p:ext uri="{BB962C8B-B14F-4D97-AF65-F5344CB8AC3E}">
        <p14:creationId xmlns:p14="http://schemas.microsoft.com/office/powerpoint/2010/main" val="23565824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smtClean="0"/>
              <a:t>Evaluation of License Identification</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en-US" altLang="ja-JP" dirty="0" smtClean="0"/>
              <a:t>Goal: To show if our approach is better than other methods</a:t>
            </a:r>
            <a:endParaRPr kumimoji="1" lang="en-US" altLang="ja-JP" dirty="0" smtClean="0"/>
          </a:p>
          <a:p>
            <a:r>
              <a:rPr lang="en-US" altLang="ja-JP" dirty="0" smtClean="0"/>
              <a:t>Tools</a:t>
            </a:r>
          </a:p>
          <a:p>
            <a:pPr lvl="1"/>
            <a:r>
              <a:rPr lang="en-US" altLang="ja-JP" dirty="0" smtClean="0"/>
              <a:t>Ninka (implementation of proposed approach), FOSSology 1.0.0, ohcount version 3.90rc, OSLC 3.0</a:t>
            </a:r>
          </a:p>
          <a:p>
            <a:r>
              <a:rPr lang="en-US" altLang="ja-JP" dirty="0" smtClean="0"/>
              <a:t>T</a:t>
            </a:r>
            <a:r>
              <a:rPr kumimoji="1" lang="en-US" altLang="ja-JP" dirty="0" smtClean="0"/>
              <a:t>arget systems</a:t>
            </a:r>
          </a:p>
          <a:p>
            <a:pPr lvl="1"/>
            <a:r>
              <a:rPr kumimoji="1" lang="en-US" altLang="ja-JP" dirty="0" smtClean="0"/>
              <a:t>Source files: 250 files in Debian 5.0.2</a:t>
            </a:r>
          </a:p>
          <a:p>
            <a:pPr lvl="2"/>
            <a:r>
              <a:rPr lang="en-US" altLang="ja-JP" dirty="0" smtClean="0"/>
              <a:t>Randomly select 250 packages in Debian 5.0.2</a:t>
            </a:r>
          </a:p>
          <a:p>
            <a:pPr lvl="2"/>
            <a:r>
              <a:rPr kumimoji="1" lang="en-US" altLang="ja-JP" dirty="0" smtClean="0"/>
              <a:t>For each selected packages, randomly select 1 file in each package in them</a:t>
            </a:r>
          </a:p>
        </p:txBody>
      </p:sp>
      <p:sp>
        <p:nvSpPr>
          <p:cNvPr id="4" name="日付プレースホルダ 3"/>
          <p:cNvSpPr>
            <a:spLocks noGrp="1"/>
          </p:cNvSpPr>
          <p:nvPr>
            <p:ph type="dt" sz="half" idx="2"/>
          </p:nvPr>
        </p:nvSpPr>
        <p:spPr/>
        <p:txBody>
          <a:bodyPr/>
          <a:lstStyle/>
          <a:p>
            <a:r>
              <a:rPr kumimoji="1" lang="en-US" altLang="ja-JP" smtClean="0"/>
              <a:t>2010/9/24 - ASE2010</a:t>
            </a:r>
            <a:endParaRPr kumimoji="1" lang="ja-JP" altLang="en-US"/>
          </a:p>
        </p:txBody>
      </p:sp>
      <p:sp>
        <p:nvSpPr>
          <p:cNvPr id="6" name="フッター プレースホルダ 5"/>
          <p:cNvSpPr>
            <a:spLocks noGrp="1"/>
          </p:cNvSpPr>
          <p:nvPr>
            <p:ph type="ftr" sz="quarter" idx="3"/>
          </p:nvPr>
        </p:nvSpPr>
        <p:spPr/>
        <p:txBody>
          <a:bodyPr/>
          <a:lstStyle/>
          <a:p>
            <a:r>
              <a:rPr kumimoji="1" lang="en-US" altLang="ja-JP" smtClean="0"/>
              <a:t>Daniel M. German, Yuki Manabe, Katsuro Inoue</a:t>
            </a:r>
            <a:endParaRPr kumimoji="1" lang="ja-JP" altLang="en-US"/>
          </a:p>
        </p:txBody>
      </p:sp>
      <p:sp>
        <p:nvSpPr>
          <p:cNvPr id="5" name="スライド番号プレースホルダ 4"/>
          <p:cNvSpPr>
            <a:spLocks noGrp="1"/>
          </p:cNvSpPr>
          <p:nvPr>
            <p:ph type="sldNum" sz="quarter" idx="4"/>
          </p:nvPr>
        </p:nvSpPr>
        <p:spPr/>
        <p:txBody>
          <a:bodyPr/>
          <a:lstStyle/>
          <a:p>
            <a:fld id="{D2D8002D-B5B0-4BAC-B1F6-782DDCCE6D9C}" type="slidenum">
              <a:rPr kumimoji="1" lang="ja-JP" altLang="en-US" smtClean="0"/>
              <a:pPr/>
              <a:t>23</a:t>
            </a:fld>
            <a:endParaRPr kumimoji="1" lang="ja-JP" altLang="en-US"/>
          </a:p>
        </p:txBody>
      </p:sp>
    </p:spTree>
    <p:extLst>
      <p:ext uri="{BB962C8B-B14F-4D97-AF65-F5344CB8AC3E}">
        <p14:creationId xmlns:p14="http://schemas.microsoft.com/office/powerpoint/2010/main" val="34059084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Method</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en-US" altLang="ja-JP" dirty="0" smtClean="0"/>
              <a:t>Compare the results </a:t>
            </a:r>
            <a:r>
              <a:rPr lang="en-US" altLang="ja-JP" dirty="0"/>
              <a:t>from each tool to </a:t>
            </a:r>
            <a:r>
              <a:rPr lang="en-US" altLang="ja-JP" dirty="0" smtClean="0"/>
              <a:t>the results obtained by manual inspection</a:t>
            </a:r>
            <a:endParaRPr kumimoji="1" lang="en-US" altLang="ja-JP" dirty="0" smtClean="0"/>
          </a:p>
          <a:p>
            <a:r>
              <a:rPr kumimoji="1" lang="en-US" altLang="ja-JP" dirty="0" smtClean="0"/>
              <a:t>Result category</a:t>
            </a:r>
          </a:p>
          <a:p>
            <a:pPr lvl="1"/>
            <a:r>
              <a:rPr kumimoji="1" lang="en-US" altLang="ja-JP" dirty="0" smtClean="0"/>
              <a:t>C: Correct license name and version</a:t>
            </a:r>
          </a:p>
          <a:p>
            <a:pPr lvl="1"/>
            <a:r>
              <a:rPr lang="en-US" altLang="ja-JP" dirty="0" smtClean="0"/>
              <a:t>I: Incorrect</a:t>
            </a:r>
          </a:p>
          <a:p>
            <a:pPr lvl="1"/>
            <a:r>
              <a:rPr kumimoji="1" lang="en-US" altLang="ja-JP" dirty="0" smtClean="0"/>
              <a:t>U: Unknown</a:t>
            </a:r>
          </a:p>
          <a:p>
            <a:r>
              <a:rPr kumimoji="1" lang="en-US" altLang="ja-JP" dirty="0" smtClean="0"/>
              <a:t>Measured values</a:t>
            </a:r>
          </a:p>
          <a:p>
            <a:pPr lvl="1"/>
            <a:r>
              <a:rPr kumimoji="1" lang="en-US" altLang="ja-JP" dirty="0" smtClean="0"/>
              <a:t>Recall</a:t>
            </a:r>
            <a:endParaRPr lang="en-US" altLang="ja-JP" dirty="0"/>
          </a:p>
          <a:p>
            <a:pPr lvl="1"/>
            <a:r>
              <a:rPr kumimoji="1" lang="en-US" altLang="ja-JP" dirty="0" smtClean="0"/>
              <a:t>Precision</a:t>
            </a:r>
          </a:p>
          <a:p>
            <a:pPr lvl="1"/>
            <a:r>
              <a:rPr lang="en-US" altLang="ja-JP" dirty="0" smtClean="0"/>
              <a:t>F-measure</a:t>
            </a:r>
            <a:endParaRPr kumimoji="1" lang="en-US" altLang="ja-JP" dirty="0"/>
          </a:p>
          <a:p>
            <a:pPr lvl="1"/>
            <a:r>
              <a:rPr lang="en-US" altLang="ja-JP" dirty="0" smtClean="0"/>
              <a:t>Execution Time</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2010/9/24 - ASE2010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Daniel M. German, Yuki Manabe,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pPr/>
              <a:t>24</a:t>
            </a:fld>
            <a:endParaRPr kumimoji="1" lang="ja-JP" altLang="en-US"/>
          </a:p>
        </p:txBody>
      </p:sp>
    </p:spTree>
    <p:extLst>
      <p:ext uri="{BB962C8B-B14F-4D97-AF65-F5344CB8AC3E}">
        <p14:creationId xmlns:p14="http://schemas.microsoft.com/office/powerpoint/2010/main" val="20444077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Definition of Scales</a:t>
            </a:r>
            <a:endParaRPr kumimoji="1" lang="ja-JP" altLang="en-US" dirty="0"/>
          </a:p>
        </p:txBody>
      </p:sp>
      <p:sp>
        <p:nvSpPr>
          <p:cNvPr id="3" name="コンテンツ プレースホルダー 2"/>
          <p:cNvSpPr>
            <a:spLocks noGrp="1"/>
          </p:cNvSpPr>
          <p:nvPr>
            <p:ph idx="1"/>
          </p:nvPr>
        </p:nvSpPr>
        <p:spPr/>
        <p:txBody>
          <a:bodyPr/>
          <a:lstStyle/>
          <a:p>
            <a:endParaRPr kumimoji="1" lang="en-US" altLang="ja-JP" dirty="0" smtClean="0"/>
          </a:p>
          <a:p>
            <a:r>
              <a:rPr kumimoji="1" lang="en-US" altLang="ja-JP" dirty="0" smtClean="0"/>
              <a:t>Recall</a:t>
            </a:r>
          </a:p>
          <a:p>
            <a:endParaRPr lang="en-US" altLang="ja-JP" dirty="0"/>
          </a:p>
          <a:p>
            <a:r>
              <a:rPr kumimoji="1" lang="en-US" altLang="ja-JP" dirty="0" smtClean="0"/>
              <a:t>Precision</a:t>
            </a:r>
          </a:p>
          <a:p>
            <a:endParaRPr lang="en-US" altLang="ja-JP" dirty="0"/>
          </a:p>
          <a:p>
            <a:endParaRPr kumimoji="1" lang="en-US" altLang="ja-JP" dirty="0" smtClean="0"/>
          </a:p>
          <a:p>
            <a:r>
              <a:rPr kumimoji="1" lang="en-US" altLang="ja-JP" dirty="0" smtClean="0"/>
              <a:t>F-measure</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2010/9/24 - ASE2010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Daniel M. German, Yuki Manabe,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25</a:t>
            </a:fld>
            <a:endParaRPr lang="ja-JP" altLang="en-US" dirty="0"/>
          </a:p>
        </p:txBody>
      </p:sp>
      <p:graphicFrame>
        <p:nvGraphicFramePr>
          <p:cNvPr id="7" name="オブジェクト 6"/>
          <p:cNvGraphicFramePr>
            <a:graphicFrameLocks noChangeAspect="1"/>
          </p:cNvGraphicFramePr>
          <p:nvPr>
            <p:extLst>
              <p:ext uri="{D42A27DB-BD31-4B8C-83A1-F6EECF244321}">
                <p14:modId xmlns:p14="http://schemas.microsoft.com/office/powerpoint/2010/main" val="3438504296"/>
              </p:ext>
            </p:extLst>
          </p:nvPr>
        </p:nvGraphicFramePr>
        <p:xfrm>
          <a:off x="3779912" y="1844824"/>
          <a:ext cx="1440160" cy="990110"/>
        </p:xfrm>
        <a:graphic>
          <a:graphicData uri="http://schemas.openxmlformats.org/presentationml/2006/ole">
            <mc:AlternateContent xmlns:mc="http://schemas.openxmlformats.org/markup-compatibility/2006">
              <mc:Choice xmlns:v="urn:schemas-microsoft-com:vml" Requires="v">
                <p:oleObj spid="_x0000_s1026" name="数式" r:id="rId4" imgW="609480" imgH="419040" progId="Equation.3">
                  <p:embed/>
                </p:oleObj>
              </mc:Choice>
              <mc:Fallback>
                <p:oleObj name="数式" r:id="rId4" imgW="609480" imgH="419040" progId="Equation.3">
                  <p:embed/>
                  <p:pic>
                    <p:nvPicPr>
                      <p:cNvPr id="0" name=""/>
                      <p:cNvPicPr/>
                      <p:nvPr/>
                    </p:nvPicPr>
                    <p:blipFill>
                      <a:blip r:embed="rId5"/>
                      <a:stretch>
                        <a:fillRect/>
                      </a:stretch>
                    </p:blipFill>
                    <p:spPr>
                      <a:xfrm>
                        <a:off x="3779912" y="1844824"/>
                        <a:ext cx="1440160" cy="990110"/>
                      </a:xfrm>
                      <a:prstGeom prst="rect">
                        <a:avLst/>
                      </a:prstGeom>
                    </p:spPr>
                  </p:pic>
                </p:oleObj>
              </mc:Fallback>
            </mc:AlternateContent>
          </a:graphicData>
        </a:graphic>
      </p:graphicFrame>
      <p:graphicFrame>
        <p:nvGraphicFramePr>
          <p:cNvPr id="8" name="オブジェクト 7"/>
          <p:cNvGraphicFramePr>
            <a:graphicFrameLocks noChangeAspect="1"/>
          </p:cNvGraphicFramePr>
          <p:nvPr>
            <p:extLst>
              <p:ext uri="{D42A27DB-BD31-4B8C-83A1-F6EECF244321}">
                <p14:modId xmlns:p14="http://schemas.microsoft.com/office/powerpoint/2010/main" val="1507893199"/>
              </p:ext>
            </p:extLst>
          </p:nvPr>
        </p:nvGraphicFramePr>
        <p:xfrm>
          <a:off x="3707904" y="2852936"/>
          <a:ext cx="1571083" cy="1080120"/>
        </p:xfrm>
        <a:graphic>
          <a:graphicData uri="http://schemas.openxmlformats.org/presentationml/2006/ole">
            <mc:AlternateContent xmlns:mc="http://schemas.openxmlformats.org/markup-compatibility/2006">
              <mc:Choice xmlns:v="urn:schemas-microsoft-com:vml" Requires="v">
                <p:oleObj spid="_x0000_s1027" name="数式" r:id="rId6" imgW="609480" imgH="419040" progId="Equation.3">
                  <p:embed/>
                </p:oleObj>
              </mc:Choice>
              <mc:Fallback>
                <p:oleObj name="数式" r:id="rId6" imgW="609480" imgH="419040" progId="Equation.3">
                  <p:embed/>
                  <p:pic>
                    <p:nvPicPr>
                      <p:cNvPr id="0" name=""/>
                      <p:cNvPicPr/>
                      <p:nvPr/>
                    </p:nvPicPr>
                    <p:blipFill>
                      <a:blip r:embed="rId7"/>
                      <a:stretch>
                        <a:fillRect/>
                      </a:stretch>
                    </p:blipFill>
                    <p:spPr>
                      <a:xfrm>
                        <a:off x="3707904" y="2852936"/>
                        <a:ext cx="1571083" cy="1080120"/>
                      </a:xfrm>
                      <a:prstGeom prst="rect">
                        <a:avLst/>
                      </a:prstGeom>
                    </p:spPr>
                  </p:pic>
                </p:oleObj>
              </mc:Fallback>
            </mc:AlternateContent>
          </a:graphicData>
        </a:graphic>
      </p:graphicFrame>
      <p:graphicFrame>
        <p:nvGraphicFramePr>
          <p:cNvPr id="9" name="オブジェクト 8"/>
          <p:cNvGraphicFramePr>
            <a:graphicFrameLocks noChangeAspect="1"/>
          </p:cNvGraphicFramePr>
          <p:nvPr>
            <p:extLst>
              <p:ext uri="{D42A27DB-BD31-4B8C-83A1-F6EECF244321}">
                <p14:modId xmlns:p14="http://schemas.microsoft.com/office/powerpoint/2010/main" val="1320622751"/>
              </p:ext>
            </p:extLst>
          </p:nvPr>
        </p:nvGraphicFramePr>
        <p:xfrm>
          <a:off x="3707904" y="4077072"/>
          <a:ext cx="3003986" cy="1368152"/>
        </p:xfrm>
        <a:graphic>
          <a:graphicData uri="http://schemas.openxmlformats.org/presentationml/2006/ole">
            <mc:AlternateContent xmlns:mc="http://schemas.openxmlformats.org/markup-compatibility/2006">
              <mc:Choice xmlns:v="urn:schemas-microsoft-com:vml" Requires="v">
                <p:oleObj spid="_x0000_s1028" name="数式" r:id="rId8" imgW="1282680" imgH="583920" progId="Equation.3">
                  <p:embed/>
                </p:oleObj>
              </mc:Choice>
              <mc:Fallback>
                <p:oleObj name="数式" r:id="rId8" imgW="1282680" imgH="583920" progId="Equation.3">
                  <p:embed/>
                  <p:pic>
                    <p:nvPicPr>
                      <p:cNvPr id="0" name=""/>
                      <p:cNvPicPr/>
                      <p:nvPr/>
                    </p:nvPicPr>
                    <p:blipFill>
                      <a:blip r:embed="rId9"/>
                      <a:stretch>
                        <a:fillRect/>
                      </a:stretch>
                    </p:blipFill>
                    <p:spPr>
                      <a:xfrm>
                        <a:off x="3707904" y="4077072"/>
                        <a:ext cx="3003986" cy="1368152"/>
                      </a:xfrm>
                      <a:prstGeom prst="rect">
                        <a:avLst/>
                      </a:prstGeom>
                    </p:spPr>
                  </p:pic>
                </p:oleObj>
              </mc:Fallback>
            </mc:AlternateContent>
          </a:graphicData>
        </a:graphic>
      </p:graphicFrame>
    </p:spTree>
    <p:extLst>
      <p:ext uri="{BB962C8B-B14F-4D97-AF65-F5344CB8AC3E}">
        <p14:creationId xmlns:p14="http://schemas.microsoft.com/office/powerpoint/2010/main" val="42201263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Result</a:t>
            </a:r>
            <a:endParaRPr lang="ja-JP" altLang="en-US" dirty="0"/>
          </a:p>
        </p:txBody>
      </p:sp>
      <p:graphicFrame>
        <p:nvGraphicFramePr>
          <p:cNvPr id="7" name="コンテンツ プレースホルダ 6"/>
          <p:cNvGraphicFramePr>
            <a:graphicFrameLocks noGrp="1"/>
          </p:cNvGraphicFramePr>
          <p:nvPr>
            <p:ph idx="1"/>
            <p:extLst>
              <p:ext uri="{D42A27DB-BD31-4B8C-83A1-F6EECF244321}">
                <p14:modId xmlns:p14="http://schemas.microsoft.com/office/powerpoint/2010/main" val="3894001084"/>
              </p:ext>
            </p:extLst>
          </p:nvPr>
        </p:nvGraphicFramePr>
        <p:xfrm>
          <a:off x="457200" y="1600200"/>
          <a:ext cx="8229724" cy="1854200"/>
        </p:xfrm>
        <a:graphic>
          <a:graphicData uri="http://schemas.openxmlformats.org/drawingml/2006/table">
            <a:tbl>
              <a:tblPr firstRow="1" bandRow="1">
                <a:tableStyleId>{5C22544A-7EE6-4342-B048-85BDC9FD1C3A}</a:tableStyleId>
              </a:tblPr>
              <a:tblGrid>
                <a:gridCol w="2026568"/>
                <a:gridCol w="1512168"/>
                <a:gridCol w="1512168"/>
                <a:gridCol w="1512168"/>
                <a:gridCol w="1666652"/>
              </a:tblGrid>
              <a:tr h="370840">
                <a:tc>
                  <a:txBody>
                    <a:bodyPr/>
                    <a:lstStyle/>
                    <a:p>
                      <a:endParaRPr kumimoji="1" lang="ja-JP" altLang="en-US" dirty="0"/>
                    </a:p>
                  </a:txBody>
                  <a:tcPr marL="113593" marR="113593"/>
                </a:tc>
                <a:tc>
                  <a:txBody>
                    <a:bodyPr/>
                    <a:lstStyle/>
                    <a:p>
                      <a:r>
                        <a:rPr kumimoji="1" lang="en-US" altLang="ja-JP" dirty="0" smtClean="0"/>
                        <a:t>Ninka</a:t>
                      </a:r>
                      <a:endParaRPr kumimoji="1" lang="ja-JP" altLang="en-US" dirty="0"/>
                    </a:p>
                  </a:txBody>
                  <a:tcPr marL="113593" marR="113593"/>
                </a:tc>
                <a:tc>
                  <a:txBody>
                    <a:bodyPr/>
                    <a:lstStyle/>
                    <a:p>
                      <a:r>
                        <a:rPr kumimoji="1" lang="en-US" altLang="ja-JP" dirty="0" smtClean="0"/>
                        <a:t>FOSSology</a:t>
                      </a:r>
                      <a:endParaRPr kumimoji="1" lang="ja-JP" altLang="en-US" dirty="0"/>
                    </a:p>
                  </a:txBody>
                  <a:tcPr marL="113593" marR="113593"/>
                </a:tc>
                <a:tc>
                  <a:txBody>
                    <a:bodyPr/>
                    <a:lstStyle/>
                    <a:p>
                      <a:r>
                        <a:rPr kumimoji="1" lang="en-US" altLang="ja-JP" dirty="0" smtClean="0"/>
                        <a:t>ohcount</a:t>
                      </a:r>
                      <a:endParaRPr kumimoji="1" lang="ja-JP" altLang="en-US" dirty="0"/>
                    </a:p>
                  </a:txBody>
                  <a:tcPr marL="113593" marR="113593"/>
                </a:tc>
                <a:tc>
                  <a:txBody>
                    <a:bodyPr/>
                    <a:lstStyle/>
                    <a:p>
                      <a:r>
                        <a:rPr kumimoji="1" lang="en-US" altLang="ja-JP" dirty="0" smtClean="0"/>
                        <a:t>OSLC</a:t>
                      </a:r>
                      <a:endParaRPr kumimoji="1" lang="ja-JP" altLang="en-US" dirty="0"/>
                    </a:p>
                  </a:txBody>
                  <a:tcPr marL="113593" marR="113593"/>
                </a:tc>
              </a:tr>
              <a:tr h="370840">
                <a:tc>
                  <a:txBody>
                    <a:bodyPr/>
                    <a:lstStyle/>
                    <a:p>
                      <a:r>
                        <a:rPr kumimoji="1" lang="en-US" altLang="ja-JP" dirty="0" smtClean="0"/>
                        <a:t>Recall [%]</a:t>
                      </a:r>
                    </a:p>
                  </a:txBody>
                  <a:tcPr marL="113593" marR="113593"/>
                </a:tc>
                <a:tc>
                  <a:txBody>
                    <a:bodyPr/>
                    <a:lstStyle/>
                    <a:p>
                      <a:pPr algn="r"/>
                      <a:r>
                        <a:rPr kumimoji="1" lang="en-US" altLang="ja-JP" dirty="0" smtClean="0"/>
                        <a:t>82.8</a:t>
                      </a:r>
                      <a:endParaRPr kumimoji="1" lang="ja-JP" altLang="en-US" dirty="0"/>
                    </a:p>
                  </a:txBody>
                  <a:tcPr marL="113593" marR="113593"/>
                </a:tc>
                <a:tc>
                  <a:txBody>
                    <a:bodyPr/>
                    <a:lstStyle/>
                    <a:p>
                      <a:pPr algn="r"/>
                      <a:r>
                        <a:rPr kumimoji="1" lang="en-US" altLang="ja-JP" b="0" dirty="0" smtClean="0"/>
                        <a:t>99.6</a:t>
                      </a:r>
                      <a:endParaRPr kumimoji="1" lang="ja-JP" altLang="en-US" b="0" dirty="0"/>
                    </a:p>
                  </a:txBody>
                  <a:tcPr marL="113593" marR="113593"/>
                </a:tc>
                <a:tc>
                  <a:txBody>
                    <a:bodyPr/>
                    <a:lstStyle/>
                    <a:p>
                      <a:pPr algn="r"/>
                      <a:r>
                        <a:rPr kumimoji="1" lang="en-US" altLang="ja-JP" b="1" dirty="0" smtClean="0"/>
                        <a:t>100</a:t>
                      </a:r>
                      <a:endParaRPr kumimoji="1" lang="ja-JP" altLang="en-US" b="1" dirty="0"/>
                    </a:p>
                  </a:txBody>
                  <a:tcPr marL="113593" marR="113593"/>
                </a:tc>
                <a:tc>
                  <a:txBody>
                    <a:bodyPr/>
                    <a:lstStyle/>
                    <a:p>
                      <a:pPr algn="r"/>
                      <a:r>
                        <a:rPr kumimoji="1" lang="en-US" altLang="ja-JP" b="1" dirty="0" smtClean="0"/>
                        <a:t>100</a:t>
                      </a:r>
                      <a:endParaRPr kumimoji="1" lang="ja-JP" altLang="en-US" b="1" dirty="0"/>
                    </a:p>
                  </a:txBody>
                  <a:tcPr marL="113593" marR="113593"/>
                </a:tc>
              </a:tr>
              <a:tr h="370840">
                <a:tc>
                  <a:txBody>
                    <a:bodyPr/>
                    <a:lstStyle/>
                    <a:p>
                      <a:r>
                        <a:rPr kumimoji="1" lang="en-US" altLang="ja-JP" dirty="0" smtClean="0"/>
                        <a:t>Precision [%]</a:t>
                      </a:r>
                      <a:endParaRPr kumimoji="1" lang="ja-JP" altLang="en-US" dirty="0"/>
                    </a:p>
                  </a:txBody>
                  <a:tcPr marL="113593" marR="113593"/>
                </a:tc>
                <a:tc>
                  <a:txBody>
                    <a:bodyPr/>
                    <a:lstStyle/>
                    <a:p>
                      <a:pPr algn="r"/>
                      <a:r>
                        <a:rPr kumimoji="1" lang="en-US" altLang="ja-JP" b="1" dirty="0" smtClean="0"/>
                        <a:t>96.6</a:t>
                      </a:r>
                      <a:endParaRPr kumimoji="1" lang="ja-JP" altLang="en-US" b="1" dirty="0"/>
                    </a:p>
                  </a:txBody>
                  <a:tcPr marL="113593" marR="113593"/>
                </a:tc>
                <a:tc>
                  <a:txBody>
                    <a:bodyPr/>
                    <a:lstStyle/>
                    <a:p>
                      <a:pPr algn="r"/>
                      <a:r>
                        <a:rPr kumimoji="1" lang="en-US" altLang="ja-JP" dirty="0" smtClean="0"/>
                        <a:t>55.0</a:t>
                      </a:r>
                      <a:endParaRPr kumimoji="1" lang="ja-JP" altLang="en-US" dirty="0"/>
                    </a:p>
                  </a:txBody>
                  <a:tcPr marL="113593" marR="113593"/>
                </a:tc>
                <a:tc>
                  <a:txBody>
                    <a:bodyPr/>
                    <a:lstStyle/>
                    <a:p>
                      <a:pPr algn="r"/>
                      <a:r>
                        <a:rPr kumimoji="1" lang="en-US" altLang="ja-JP" dirty="0" smtClean="0"/>
                        <a:t>33.2</a:t>
                      </a:r>
                      <a:endParaRPr kumimoji="1" lang="ja-JP" altLang="en-US" dirty="0"/>
                    </a:p>
                  </a:txBody>
                  <a:tcPr marL="113593" marR="113593"/>
                </a:tc>
                <a:tc>
                  <a:txBody>
                    <a:bodyPr/>
                    <a:lstStyle/>
                    <a:p>
                      <a:pPr algn="r"/>
                      <a:r>
                        <a:rPr kumimoji="1" lang="en-US" altLang="ja-JP" dirty="0" smtClean="0"/>
                        <a:t>29.5</a:t>
                      </a:r>
                      <a:endParaRPr kumimoji="1" lang="ja-JP" altLang="en-US" dirty="0"/>
                    </a:p>
                  </a:txBody>
                  <a:tcPr marL="113593" marR="113593"/>
                </a:tc>
              </a:tr>
              <a:tr h="370840">
                <a:tc>
                  <a:txBody>
                    <a:bodyPr/>
                    <a:lstStyle/>
                    <a:p>
                      <a:r>
                        <a:rPr kumimoji="1" lang="en-US" altLang="ja-JP" dirty="0" smtClean="0"/>
                        <a:t>F-measure</a:t>
                      </a:r>
                      <a:endParaRPr kumimoji="1" lang="ja-JP" altLang="en-US" dirty="0"/>
                    </a:p>
                  </a:txBody>
                  <a:tcPr marL="113593" marR="113593"/>
                </a:tc>
                <a:tc>
                  <a:txBody>
                    <a:bodyPr/>
                    <a:lstStyle/>
                    <a:p>
                      <a:pPr algn="r"/>
                      <a:r>
                        <a:rPr kumimoji="1" lang="en-US" altLang="ja-JP" b="1" dirty="0" smtClean="0"/>
                        <a:t>0.891</a:t>
                      </a:r>
                      <a:endParaRPr kumimoji="1" lang="ja-JP" altLang="en-US" b="1" dirty="0"/>
                    </a:p>
                  </a:txBody>
                  <a:tcPr marL="113593" marR="113593"/>
                </a:tc>
                <a:tc>
                  <a:txBody>
                    <a:bodyPr/>
                    <a:lstStyle/>
                    <a:p>
                      <a:pPr algn="r"/>
                      <a:r>
                        <a:rPr kumimoji="1" lang="en-US" altLang="ja-JP" dirty="0" smtClean="0"/>
                        <a:t>0.709</a:t>
                      </a:r>
                      <a:endParaRPr kumimoji="1" lang="ja-JP" altLang="en-US" dirty="0"/>
                    </a:p>
                  </a:txBody>
                  <a:tcPr marL="113593" marR="113593"/>
                </a:tc>
                <a:tc>
                  <a:txBody>
                    <a:bodyPr/>
                    <a:lstStyle/>
                    <a:p>
                      <a:pPr algn="r"/>
                      <a:r>
                        <a:rPr kumimoji="1" lang="en-US" altLang="ja-JP" dirty="0" smtClean="0"/>
                        <a:t>0.498</a:t>
                      </a:r>
                      <a:endParaRPr kumimoji="1" lang="ja-JP" altLang="en-US" dirty="0"/>
                    </a:p>
                  </a:txBody>
                  <a:tcPr marL="113593" marR="113593"/>
                </a:tc>
                <a:tc>
                  <a:txBody>
                    <a:bodyPr/>
                    <a:lstStyle/>
                    <a:p>
                      <a:pPr algn="r"/>
                      <a:r>
                        <a:rPr kumimoji="1" lang="en-US" altLang="ja-JP" dirty="0" smtClean="0"/>
                        <a:t>0.371</a:t>
                      </a:r>
                      <a:endParaRPr kumimoji="1" lang="ja-JP" altLang="en-US" dirty="0"/>
                    </a:p>
                  </a:txBody>
                  <a:tcPr marL="113593" marR="113593"/>
                </a:tc>
              </a:tr>
              <a:tr h="370840">
                <a:tc>
                  <a:txBody>
                    <a:bodyPr/>
                    <a:lstStyle/>
                    <a:p>
                      <a:r>
                        <a:rPr kumimoji="1" lang="en-US" altLang="ja-JP" dirty="0" smtClean="0"/>
                        <a:t>Execution</a:t>
                      </a:r>
                      <a:r>
                        <a:rPr kumimoji="1" lang="en-US" altLang="ja-JP" baseline="0" dirty="0" smtClean="0"/>
                        <a:t> Time [s]</a:t>
                      </a:r>
                      <a:endParaRPr kumimoji="1" lang="ja-JP" altLang="en-US" dirty="0"/>
                    </a:p>
                  </a:txBody>
                  <a:tcPr marL="113593" marR="113593"/>
                </a:tc>
                <a:tc>
                  <a:txBody>
                    <a:bodyPr/>
                    <a:lstStyle/>
                    <a:p>
                      <a:pPr algn="r"/>
                      <a:r>
                        <a:rPr kumimoji="1" lang="en-US" altLang="ja-JP" b="1" dirty="0" smtClean="0"/>
                        <a:t>22</a:t>
                      </a:r>
                      <a:endParaRPr kumimoji="1" lang="ja-JP" altLang="en-US" b="1" dirty="0"/>
                    </a:p>
                  </a:txBody>
                  <a:tcPr marL="113593" marR="113593"/>
                </a:tc>
                <a:tc>
                  <a:txBody>
                    <a:bodyPr/>
                    <a:lstStyle/>
                    <a:p>
                      <a:pPr algn="r"/>
                      <a:r>
                        <a:rPr kumimoji="1" lang="en-US" altLang="ja-JP" dirty="0" smtClean="0"/>
                        <a:t>923</a:t>
                      </a:r>
                      <a:endParaRPr kumimoji="1" lang="ja-JP" altLang="en-US" dirty="0"/>
                    </a:p>
                  </a:txBody>
                  <a:tcPr marL="113593" marR="113593"/>
                </a:tc>
                <a:tc>
                  <a:txBody>
                    <a:bodyPr/>
                    <a:lstStyle/>
                    <a:p>
                      <a:pPr algn="r"/>
                      <a:r>
                        <a:rPr kumimoji="1" lang="en-US" altLang="ja-JP" dirty="0" smtClean="0"/>
                        <a:t>27</a:t>
                      </a:r>
                      <a:endParaRPr kumimoji="1" lang="ja-JP" altLang="en-US" dirty="0"/>
                    </a:p>
                  </a:txBody>
                  <a:tcPr marL="113593" marR="113593"/>
                </a:tc>
                <a:tc>
                  <a:txBody>
                    <a:bodyPr/>
                    <a:lstStyle/>
                    <a:p>
                      <a:pPr algn="r"/>
                      <a:r>
                        <a:rPr kumimoji="1" lang="en-US" altLang="ja-JP" dirty="0" smtClean="0"/>
                        <a:t>372</a:t>
                      </a:r>
                      <a:endParaRPr kumimoji="1" lang="ja-JP" altLang="en-US" dirty="0"/>
                    </a:p>
                  </a:txBody>
                  <a:tcPr marL="113593" marR="113593"/>
                </a:tc>
              </a:tr>
            </a:tbl>
          </a:graphicData>
        </a:graphic>
      </p:graphicFrame>
      <p:sp>
        <p:nvSpPr>
          <p:cNvPr id="4" name="日付プレースホルダ 3"/>
          <p:cNvSpPr>
            <a:spLocks noGrp="1"/>
          </p:cNvSpPr>
          <p:nvPr>
            <p:ph type="dt" sz="half" idx="2"/>
          </p:nvPr>
        </p:nvSpPr>
        <p:spPr/>
        <p:txBody>
          <a:bodyPr/>
          <a:lstStyle/>
          <a:p>
            <a:r>
              <a:rPr lang="en-US" altLang="ja-JP" smtClean="0"/>
              <a:t>2010/9/24 - ASE2010</a:t>
            </a:r>
            <a:endParaRPr lang="ja-JP" altLang="en-US"/>
          </a:p>
        </p:txBody>
      </p:sp>
      <p:sp>
        <p:nvSpPr>
          <p:cNvPr id="5" name="フッター プレースホルダ 4"/>
          <p:cNvSpPr>
            <a:spLocks noGrp="1"/>
          </p:cNvSpPr>
          <p:nvPr>
            <p:ph type="ftr" sz="quarter" idx="3"/>
          </p:nvPr>
        </p:nvSpPr>
        <p:spPr/>
        <p:txBody>
          <a:bodyPr/>
          <a:lstStyle/>
          <a:p>
            <a:r>
              <a:rPr lang="en-US" altLang="ja-JP" smtClean="0"/>
              <a:t>Daniel M. German, Yuki Manabe, Katsuro Inoue</a:t>
            </a:r>
            <a:endParaRPr lang="ja-JP" altLang="en-US"/>
          </a:p>
        </p:txBody>
      </p:sp>
      <p:sp>
        <p:nvSpPr>
          <p:cNvPr id="6" name="スライド番号プレースホルダ 5"/>
          <p:cNvSpPr>
            <a:spLocks noGrp="1"/>
          </p:cNvSpPr>
          <p:nvPr>
            <p:ph type="sldNum" sz="quarter" idx="4"/>
          </p:nvPr>
        </p:nvSpPr>
        <p:spPr/>
        <p:txBody>
          <a:bodyPr/>
          <a:lstStyle/>
          <a:p>
            <a:fld id="{D2D8002D-B5B0-4BAC-B1F6-782DDCCE6D9C}" type="slidenum">
              <a:rPr lang="ja-JP" altLang="en-US" smtClean="0"/>
              <a:pPr/>
              <a:t>26</a:t>
            </a:fld>
            <a:endParaRPr lang="ja-JP" altLang="en-US"/>
          </a:p>
        </p:txBody>
      </p:sp>
      <p:sp>
        <p:nvSpPr>
          <p:cNvPr id="12" name="テキスト ボックス 11"/>
          <p:cNvSpPr txBox="1"/>
          <p:nvPr/>
        </p:nvSpPr>
        <p:spPr>
          <a:xfrm>
            <a:off x="1117536" y="4114527"/>
            <a:ext cx="6552728" cy="1077218"/>
          </a:xfrm>
          <a:prstGeom prst="rect">
            <a:avLst/>
          </a:prstGeom>
          <a:noFill/>
        </p:spPr>
        <p:txBody>
          <a:bodyPr wrap="square" rtlCol="0">
            <a:spAutoFit/>
          </a:bodyPr>
          <a:lstStyle/>
          <a:p>
            <a:r>
              <a:rPr kumimoji="1" lang="en-US" altLang="ja-JP" sz="3200" dirty="0" smtClean="0"/>
              <a:t>Ninka has the highest precision and</a:t>
            </a:r>
            <a:br>
              <a:rPr kumimoji="1" lang="en-US" altLang="ja-JP" sz="3200" dirty="0" smtClean="0"/>
            </a:br>
            <a:r>
              <a:rPr kumimoji="1" lang="en-US" altLang="ja-JP" sz="3200" dirty="0" smtClean="0"/>
              <a:t>faster execution time</a:t>
            </a:r>
            <a:endParaRPr kumimoji="1" lang="ja-JP" altLang="en-US" sz="3200" dirty="0"/>
          </a:p>
        </p:txBody>
      </p:sp>
    </p:spTree>
    <p:extLst>
      <p:ext uri="{BB962C8B-B14F-4D97-AF65-F5344CB8AC3E}">
        <p14:creationId xmlns:p14="http://schemas.microsoft.com/office/powerpoint/2010/main" val="24850465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ソフトウェアの再利用</a:t>
            </a:r>
            <a:endParaRPr kumimoji="1" lang="ja-JP" altLang="en-US" dirty="0"/>
          </a:p>
        </p:txBody>
      </p:sp>
      <p:sp>
        <p:nvSpPr>
          <p:cNvPr id="3" name="コンテンツ プレースホルダー 2"/>
          <p:cNvSpPr>
            <a:spLocks noGrp="1"/>
          </p:cNvSpPr>
          <p:nvPr>
            <p:ph idx="1"/>
          </p:nvPr>
        </p:nvSpPr>
        <p:spPr>
          <a:xfrm>
            <a:off x="457200" y="1600201"/>
            <a:ext cx="8229600" cy="3701007"/>
          </a:xfrm>
        </p:spPr>
        <p:txBody>
          <a:bodyPr>
            <a:normAutofit fontScale="92500"/>
          </a:bodyPr>
          <a:lstStyle/>
          <a:p>
            <a:r>
              <a:rPr kumimoji="1" lang="ja-JP" altLang="en-US" dirty="0" smtClean="0"/>
              <a:t>既存のソフトウェアに含まれるソフトウェア部品を新たなソフトウェアの開発に利用すること</a:t>
            </a:r>
            <a:endParaRPr lang="en-US" altLang="ja-JP" dirty="0" smtClean="0"/>
          </a:p>
          <a:p>
            <a:pPr lvl="1"/>
            <a:r>
              <a:rPr kumimoji="1" lang="ja-JP" altLang="en-US" dirty="0"/>
              <a:t>ソフトウェア</a:t>
            </a:r>
            <a:r>
              <a:rPr kumimoji="1" lang="ja-JP" altLang="en-US" dirty="0" smtClean="0"/>
              <a:t>部品：ソースファイル，クラス，関数など</a:t>
            </a:r>
            <a:endParaRPr kumimoji="1" lang="en-US" altLang="ja-JP" dirty="0" smtClean="0"/>
          </a:p>
          <a:p>
            <a:r>
              <a:rPr lang="ja-JP" altLang="en-US" dirty="0" smtClean="0"/>
              <a:t>オープンソースソフトウェアがソフトウェア部品の大きな供給源</a:t>
            </a:r>
            <a:endParaRPr lang="en-US" altLang="ja-JP" dirty="0" smtClean="0"/>
          </a:p>
          <a:p>
            <a:r>
              <a:rPr lang="ja-JP" altLang="en-US" dirty="0" smtClean="0"/>
              <a:t>ソフトウェア部品検索システムにより，オープンソースソフトウェアのソースファイルの</a:t>
            </a:r>
            <a:r>
              <a:rPr lang="ja-JP" altLang="en-US" dirty="0"/>
              <a:t>取得</a:t>
            </a:r>
            <a:r>
              <a:rPr lang="ja-JP" altLang="en-US" dirty="0" smtClean="0"/>
              <a:t>が容易になっている</a:t>
            </a:r>
            <a:endParaRPr lang="en-US" altLang="ja-JP" dirty="0" smtClean="0"/>
          </a:p>
          <a:p>
            <a:pPr lvl="1"/>
            <a:r>
              <a:rPr lang="en-US" altLang="ja-JP" dirty="0" smtClean="0"/>
              <a:t>Google Code Search, </a:t>
            </a:r>
            <a:r>
              <a:rPr lang="en-US" altLang="ja-JP" dirty="0" err="1" smtClean="0"/>
              <a:t>Koders</a:t>
            </a:r>
            <a:r>
              <a:rPr lang="en-US" altLang="ja-JP" dirty="0" smtClean="0"/>
              <a:t>, SPARS</a:t>
            </a:r>
          </a:p>
        </p:txBody>
      </p:sp>
      <p:sp>
        <p:nvSpPr>
          <p:cNvPr id="4" name="日付プレースホルダー 3"/>
          <p:cNvSpPr>
            <a:spLocks noGrp="1"/>
          </p:cNvSpPr>
          <p:nvPr>
            <p:ph type="dt" sz="half" idx="2"/>
          </p:nvPr>
        </p:nvSpPr>
        <p:spPr>
          <a:xfrm>
            <a:off x="1692275" y="6381750"/>
            <a:ext cx="2133600" cy="215900"/>
          </a:xfrm>
          <a:prstGeom prst="rect">
            <a:avLst/>
          </a:prstGeom>
        </p:spPr>
        <p:txBody>
          <a:bodyPr/>
          <a:lstStyle/>
          <a:p>
            <a:r>
              <a:rPr kumimoji="1" lang="en-US" altLang="ja-JP" smtClean="0"/>
              <a:t>2011/9/12 - SES2011 WS3</a:t>
            </a:r>
            <a:endParaRPr kumimoji="1" lang="ja-JP" altLang="en-US"/>
          </a:p>
        </p:txBody>
      </p:sp>
      <p:sp>
        <p:nvSpPr>
          <p:cNvPr id="7" name="スライド番号プレースホルダー 6"/>
          <p:cNvSpPr>
            <a:spLocks noGrp="1"/>
          </p:cNvSpPr>
          <p:nvPr>
            <p:ph type="sldNum" sz="quarter" idx="4"/>
          </p:nvPr>
        </p:nvSpPr>
        <p:spPr/>
        <p:txBody>
          <a:bodyPr/>
          <a:lstStyle/>
          <a:p>
            <a:fld id="{E7098788-B561-413D-8C6C-BAFBF24A4156}" type="slidenum">
              <a:rPr kumimoji="1" lang="ja-JP" altLang="en-US" smtClean="0"/>
              <a:t>3</a:t>
            </a:fld>
            <a:endParaRPr kumimoji="1" lang="ja-JP" altLang="en-US"/>
          </a:p>
        </p:txBody>
      </p:sp>
    </p:spTree>
    <p:extLst>
      <p:ext uri="{BB962C8B-B14F-4D97-AF65-F5344CB8AC3E}">
        <p14:creationId xmlns:p14="http://schemas.microsoft.com/office/powerpoint/2010/main" val="467433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著作権</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著作物の利用に関して，著作者に与えられる独占的権利</a:t>
            </a:r>
            <a:endParaRPr kumimoji="1" lang="en-US" altLang="ja-JP" dirty="0" smtClean="0"/>
          </a:p>
          <a:p>
            <a:pPr lvl="1"/>
            <a:r>
              <a:rPr kumimoji="1" lang="ja-JP" altLang="en-US" dirty="0" smtClean="0"/>
              <a:t>知的財産であるソフトウェアを法的に保護する仕組みの一つ</a:t>
            </a:r>
            <a:endParaRPr kumimoji="1" lang="en-US" altLang="ja-JP" dirty="0" smtClean="0"/>
          </a:p>
          <a:p>
            <a:pPr lvl="1"/>
            <a:r>
              <a:rPr lang="ja-JP" altLang="en-US" dirty="0" smtClean="0"/>
              <a:t>利用：複製，改変，再配布</a:t>
            </a:r>
            <a:endParaRPr lang="en-US" altLang="ja-JP" dirty="0" smtClean="0"/>
          </a:p>
          <a:p>
            <a:r>
              <a:rPr lang="ja-JP" altLang="en-US" dirty="0" smtClean="0"/>
              <a:t>ソフトウェア</a:t>
            </a:r>
            <a:r>
              <a:rPr lang="ja-JP" altLang="en-US" dirty="0"/>
              <a:t>の</a:t>
            </a:r>
            <a:r>
              <a:rPr lang="ja-JP" altLang="en-US" dirty="0" smtClean="0"/>
              <a:t>再利用を行うためにはそのソフトウェアの著作者から許諾を得る必要がある</a:t>
            </a:r>
            <a:endParaRPr lang="en-US" altLang="ja-JP" dirty="0" smtClean="0"/>
          </a:p>
        </p:txBody>
      </p:sp>
      <p:sp>
        <p:nvSpPr>
          <p:cNvPr id="4" name="日付プレースホルダー 3"/>
          <p:cNvSpPr>
            <a:spLocks noGrp="1"/>
          </p:cNvSpPr>
          <p:nvPr>
            <p:ph type="dt" sz="half" idx="2"/>
          </p:nvPr>
        </p:nvSpPr>
        <p:spPr>
          <a:xfrm>
            <a:off x="1692275" y="6381750"/>
            <a:ext cx="2133600" cy="215900"/>
          </a:xfrm>
          <a:prstGeom prst="rect">
            <a:avLst/>
          </a:prstGeom>
        </p:spPr>
        <p:txBody>
          <a:bodyPr/>
          <a:lstStyle/>
          <a:p>
            <a:r>
              <a:rPr kumimoji="1" lang="en-US" altLang="ja-JP" smtClean="0"/>
              <a:t>2011/9/12 - SES2011 WS3</a:t>
            </a:r>
            <a:endParaRPr kumimoji="1" lang="ja-JP" altLang="en-US"/>
          </a:p>
        </p:txBody>
      </p:sp>
      <p:sp>
        <p:nvSpPr>
          <p:cNvPr id="7" name="スライド番号プレースホルダー 6"/>
          <p:cNvSpPr>
            <a:spLocks noGrp="1"/>
          </p:cNvSpPr>
          <p:nvPr>
            <p:ph type="sldNum" sz="quarter" idx="4"/>
          </p:nvPr>
        </p:nvSpPr>
        <p:spPr/>
        <p:txBody>
          <a:bodyPr/>
          <a:lstStyle/>
          <a:p>
            <a:fld id="{E7098788-B561-413D-8C6C-BAFBF24A4156}" type="slidenum">
              <a:rPr kumimoji="1" lang="ja-JP" altLang="en-US" smtClean="0"/>
              <a:t>4</a:t>
            </a:fld>
            <a:endParaRPr kumimoji="1" lang="ja-JP" altLang="en-US"/>
          </a:p>
        </p:txBody>
      </p:sp>
    </p:spTree>
    <p:extLst>
      <p:ext uri="{BB962C8B-B14F-4D97-AF65-F5344CB8AC3E}">
        <p14:creationId xmlns:p14="http://schemas.microsoft.com/office/powerpoint/2010/main" val="3394404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ソフトウェアライセンス（ライセンス）</a:t>
            </a:r>
            <a:endParaRPr lang="ja-JP" altLang="en-US" dirty="0"/>
          </a:p>
        </p:txBody>
      </p:sp>
      <p:sp>
        <p:nvSpPr>
          <p:cNvPr id="3" name="コンテンツ プレースホルダー 2"/>
          <p:cNvSpPr>
            <a:spLocks noGrp="1"/>
          </p:cNvSpPr>
          <p:nvPr>
            <p:ph idx="1"/>
          </p:nvPr>
        </p:nvSpPr>
        <p:spPr>
          <a:xfrm>
            <a:off x="457200" y="1600200"/>
            <a:ext cx="8686800" cy="4525963"/>
          </a:xfrm>
        </p:spPr>
        <p:txBody>
          <a:bodyPr>
            <a:normAutofit/>
          </a:bodyPr>
          <a:lstStyle/>
          <a:p>
            <a:r>
              <a:rPr lang="ja-JP" altLang="en-US" dirty="0" smtClean="0"/>
              <a:t>著作者が定めた，利用に関する許諾と許諾を得るための要求や義務</a:t>
            </a:r>
            <a:endParaRPr lang="en-US" altLang="ja-JP" dirty="0" smtClean="0"/>
          </a:p>
          <a:p>
            <a:r>
              <a:rPr lang="ja-JP" altLang="en-US" dirty="0" smtClean="0"/>
              <a:t>オープンソースソフトウェアの場合，指定されているライセンスに従えば利用することができる</a:t>
            </a:r>
            <a:endParaRPr lang="en-US" altLang="ja-JP" dirty="0" smtClean="0"/>
          </a:p>
          <a:p>
            <a:pPr lvl="1"/>
            <a:r>
              <a:rPr lang="ja-JP" altLang="en-US" dirty="0" smtClean="0"/>
              <a:t>再利用</a:t>
            </a:r>
            <a:r>
              <a:rPr lang="ja-JP" altLang="en-US" dirty="0"/>
              <a:t>する対象の</a:t>
            </a:r>
            <a:r>
              <a:rPr lang="ja-JP" altLang="en-US" dirty="0" smtClean="0"/>
              <a:t>ライセンスを調べない</a:t>
            </a:r>
            <a:r>
              <a:rPr lang="ja-JP" altLang="en-US" dirty="0"/>
              <a:t>と</a:t>
            </a:r>
            <a:r>
              <a:rPr lang="ja-JP" altLang="en-US" dirty="0" smtClean="0"/>
              <a:t>いけない</a:t>
            </a:r>
          </a:p>
          <a:p>
            <a:r>
              <a:rPr lang="ja-JP" altLang="en-US" dirty="0" smtClean="0"/>
              <a:t>オープンソースライセンス（</a:t>
            </a:r>
            <a:r>
              <a:rPr lang="en-US" altLang="ja-JP" dirty="0" smtClean="0"/>
              <a:t>OSS</a:t>
            </a:r>
            <a:r>
              <a:rPr lang="ja-JP" altLang="en-US" dirty="0" smtClean="0"/>
              <a:t>ライセンス</a:t>
            </a:r>
            <a:r>
              <a:rPr lang="en-US" altLang="ja-JP" dirty="0" smtClean="0"/>
              <a:t>)</a:t>
            </a:r>
          </a:p>
          <a:p>
            <a:pPr lvl="1"/>
            <a:r>
              <a:rPr lang="en-US" altLang="ja-JP" dirty="0" smtClean="0"/>
              <a:t>Open Source Initiative</a:t>
            </a:r>
            <a:r>
              <a:rPr lang="ja-JP" altLang="en-US" dirty="0" smtClean="0"/>
              <a:t>が承認</a:t>
            </a:r>
            <a:r>
              <a:rPr lang="en-US" altLang="ja-JP" dirty="0" smtClean="0"/>
              <a:t>(66</a:t>
            </a:r>
            <a:r>
              <a:rPr lang="ja-JP" altLang="en-US" dirty="0" smtClean="0"/>
              <a:t>種</a:t>
            </a:r>
            <a:r>
              <a:rPr lang="en-US" altLang="ja-JP" dirty="0" smtClean="0"/>
              <a:t>)</a:t>
            </a:r>
          </a:p>
        </p:txBody>
      </p:sp>
      <p:sp>
        <p:nvSpPr>
          <p:cNvPr id="6" name="日付プレースホルダー 5"/>
          <p:cNvSpPr>
            <a:spLocks noGrp="1"/>
          </p:cNvSpPr>
          <p:nvPr>
            <p:ph type="dt" sz="half" idx="2"/>
          </p:nvPr>
        </p:nvSpPr>
        <p:spPr>
          <a:xfrm>
            <a:off x="1692275" y="6381750"/>
            <a:ext cx="2133600" cy="215900"/>
          </a:xfrm>
          <a:prstGeom prst="rect">
            <a:avLst/>
          </a:prstGeom>
        </p:spPr>
        <p:txBody>
          <a:bodyPr/>
          <a:lstStyle/>
          <a:p>
            <a:r>
              <a:rPr lang="en-US" altLang="ja-JP" smtClean="0"/>
              <a:t>2011/9/12 - SES2011 WS3</a:t>
            </a:r>
            <a:endParaRPr lang="ja-JP" altLang="en-US"/>
          </a:p>
        </p:txBody>
      </p:sp>
      <p:sp>
        <p:nvSpPr>
          <p:cNvPr id="4" name="スライド番号プレースホルダー 3"/>
          <p:cNvSpPr>
            <a:spLocks noGrp="1"/>
          </p:cNvSpPr>
          <p:nvPr>
            <p:ph type="sldNum" sz="quarter" idx="4"/>
          </p:nvPr>
        </p:nvSpPr>
        <p:spPr/>
        <p:txBody>
          <a:bodyPr/>
          <a:lstStyle/>
          <a:p>
            <a:fld id="{E7098788-B561-413D-8C6C-BAFBF24A4156}" type="slidenum">
              <a:rPr kumimoji="1" lang="ja-JP" altLang="en-US" smtClean="0"/>
              <a:t>5</a:t>
            </a:fld>
            <a:endParaRPr kumimoji="1" lang="ja-JP" altLang="en-US"/>
          </a:p>
        </p:txBody>
      </p:sp>
    </p:spTree>
    <p:extLst>
      <p:ext uri="{BB962C8B-B14F-4D97-AF65-F5344CB8AC3E}">
        <p14:creationId xmlns:p14="http://schemas.microsoft.com/office/powerpoint/2010/main" val="2418314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代表的な</a:t>
            </a:r>
            <a:r>
              <a:rPr lang="en-US" altLang="ja-JP" dirty="0" smtClean="0"/>
              <a:t>OSS</a:t>
            </a:r>
            <a:r>
              <a:rPr lang="ja-JP" altLang="en-US" dirty="0"/>
              <a:t>ライセンス</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dirty="0" smtClean="0"/>
              <a:t>3-clause BSD License(BSD3)</a:t>
            </a:r>
            <a:endParaRPr lang="en-US" altLang="ja-JP" dirty="0" smtClean="0"/>
          </a:p>
          <a:p>
            <a:pPr lvl="1"/>
            <a:r>
              <a:rPr lang="ja-JP" altLang="en-US" dirty="0"/>
              <a:t>派生物</a:t>
            </a:r>
            <a:r>
              <a:rPr lang="ja-JP" altLang="en-US" dirty="0" smtClean="0"/>
              <a:t>は著作権の告知，条項のリスト，保障の放棄を含めなければならない</a:t>
            </a:r>
            <a:endParaRPr kumimoji="1" lang="en-US" altLang="ja-JP" dirty="0" smtClean="0"/>
          </a:p>
          <a:p>
            <a:r>
              <a:rPr lang="en-US" altLang="ja-JP" dirty="0" smtClean="0"/>
              <a:t>Apache License Version 2(Apachev2)</a:t>
            </a:r>
          </a:p>
          <a:p>
            <a:pPr lvl="1"/>
            <a:r>
              <a:rPr lang="ja-JP" altLang="en-US" dirty="0" smtClean="0"/>
              <a:t>派生物は著作権，特許，商標，帰属の告知を含めなければならない</a:t>
            </a:r>
            <a:endParaRPr lang="en-US" altLang="ja-JP" dirty="0" smtClean="0"/>
          </a:p>
          <a:p>
            <a:r>
              <a:rPr kumimoji="1" lang="en-US" altLang="ja-JP" dirty="0" smtClean="0"/>
              <a:t>GNU General Public License Version 3(GPLv3)</a:t>
            </a:r>
          </a:p>
          <a:p>
            <a:pPr lvl="1"/>
            <a:r>
              <a:rPr lang="ja-JP" altLang="en-US" dirty="0" smtClean="0"/>
              <a:t>派生物は</a:t>
            </a:r>
            <a:r>
              <a:rPr lang="en-US" altLang="ja-JP" dirty="0" smtClean="0"/>
              <a:t>GPLv3</a:t>
            </a:r>
            <a:r>
              <a:rPr lang="ja-JP" altLang="en-US" dirty="0" smtClean="0"/>
              <a:t>のもとで配布されなければならない</a:t>
            </a:r>
            <a:endParaRPr kumimoji="1" lang="en-US" altLang="ja-JP" dirty="0" smtClean="0"/>
          </a:p>
          <a:p>
            <a:endParaRPr lang="en-US" altLang="ja-JP" dirty="0" smtClean="0"/>
          </a:p>
        </p:txBody>
      </p:sp>
      <p:sp>
        <p:nvSpPr>
          <p:cNvPr id="5" name="日付プレースホルダー 4"/>
          <p:cNvSpPr>
            <a:spLocks noGrp="1"/>
          </p:cNvSpPr>
          <p:nvPr>
            <p:ph type="dt" sz="half" idx="2"/>
          </p:nvPr>
        </p:nvSpPr>
        <p:spPr>
          <a:prstGeom prst="rect">
            <a:avLst/>
          </a:prstGeom>
        </p:spPr>
        <p:txBody>
          <a:bodyPr/>
          <a:lstStyle/>
          <a:p>
            <a:r>
              <a:rPr kumimoji="1" lang="en-US" altLang="ja-JP" smtClean="0"/>
              <a:t>2011/9/12 - SES2011 WS3</a:t>
            </a:r>
            <a:endParaRPr kumimoji="1" lang="ja-JP" altLang="en-US"/>
          </a:p>
        </p:txBody>
      </p:sp>
      <p:sp>
        <p:nvSpPr>
          <p:cNvPr id="7" name="スライド番号プレースホルダー 6"/>
          <p:cNvSpPr>
            <a:spLocks noGrp="1"/>
          </p:cNvSpPr>
          <p:nvPr>
            <p:ph type="sldNum" sz="quarter" idx="4"/>
          </p:nvPr>
        </p:nvSpPr>
        <p:spPr/>
        <p:txBody>
          <a:bodyPr/>
          <a:lstStyle/>
          <a:p>
            <a:fld id="{E7098788-B561-413D-8C6C-BAFBF24A4156}" type="slidenum">
              <a:rPr kumimoji="1" lang="ja-JP" altLang="en-US" smtClean="0"/>
              <a:t>6</a:t>
            </a:fld>
            <a:endParaRPr kumimoji="1" lang="ja-JP" altLang="en-US"/>
          </a:p>
        </p:txBody>
      </p:sp>
    </p:spTree>
    <p:extLst>
      <p:ext uri="{BB962C8B-B14F-4D97-AF65-F5344CB8AC3E}">
        <p14:creationId xmlns:p14="http://schemas.microsoft.com/office/powerpoint/2010/main" val="7706818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ライセンス特定</a:t>
            </a:r>
            <a:endParaRPr kumimoji="1" lang="ja-JP" altLang="en-US" dirty="0"/>
          </a:p>
        </p:txBody>
      </p:sp>
      <p:sp>
        <p:nvSpPr>
          <p:cNvPr id="3" name="コンテンツ プレースホルダー 2"/>
          <p:cNvSpPr>
            <a:spLocks noGrp="1"/>
          </p:cNvSpPr>
          <p:nvPr>
            <p:ph idx="1"/>
          </p:nvPr>
        </p:nvSpPr>
        <p:spPr>
          <a:xfrm>
            <a:off x="457200" y="1600200"/>
            <a:ext cx="8507288" cy="4525963"/>
          </a:xfrm>
        </p:spPr>
        <p:txBody>
          <a:bodyPr>
            <a:normAutofit/>
          </a:bodyPr>
          <a:lstStyle/>
          <a:p>
            <a:r>
              <a:rPr lang="ja-JP" altLang="en-US" dirty="0" smtClean="0"/>
              <a:t>ソースファイル</a:t>
            </a:r>
            <a:r>
              <a:rPr lang="ja-JP" altLang="en-US" dirty="0"/>
              <a:t>からそのソースファイルのライセンスを決定する作業</a:t>
            </a:r>
            <a:endParaRPr lang="en-US" altLang="ja-JP" dirty="0"/>
          </a:p>
          <a:p>
            <a:r>
              <a:rPr lang="ja-JP" altLang="en-US" dirty="0"/>
              <a:t>ソースファイルのライセンスは</a:t>
            </a:r>
            <a:r>
              <a:rPr lang="ja-JP" altLang="en-US" dirty="0" smtClean="0"/>
              <a:t>コメント中</a:t>
            </a:r>
            <a:r>
              <a:rPr lang="ja-JP" altLang="en-US" dirty="0"/>
              <a:t>で</a:t>
            </a:r>
            <a:r>
              <a:rPr lang="ja-JP" altLang="en-US" dirty="0" smtClean="0"/>
              <a:t>指定される</a:t>
            </a:r>
            <a:endParaRPr lang="en-US" altLang="ja-JP" dirty="0"/>
          </a:p>
          <a:p>
            <a:pPr lvl="1"/>
            <a:r>
              <a:rPr kumimoji="1" lang="ja-JP" altLang="en-US" dirty="0" smtClean="0"/>
              <a:t>ライセンスを指定する記述をライセンス記述と呼ぶ</a:t>
            </a:r>
            <a:endParaRPr kumimoji="1" lang="en-US" altLang="ja-JP" dirty="0" smtClean="0"/>
          </a:p>
          <a:p>
            <a:pPr lvl="1"/>
            <a:endParaRPr lang="en-US" altLang="ja-JP" dirty="0"/>
          </a:p>
          <a:p>
            <a:r>
              <a:rPr lang="ja-JP" altLang="en-US" dirty="0"/>
              <a:t>ソースファイル中</a:t>
            </a:r>
            <a:r>
              <a:rPr lang="ja-JP" altLang="en-US" dirty="0" smtClean="0"/>
              <a:t>のライセンス記述と既知のライセンス記述と照合することにより，ライセンスを特定する</a:t>
            </a:r>
            <a:endParaRPr kumimoji="1" lang="ja-JP" altLang="en-US" dirty="0"/>
          </a:p>
        </p:txBody>
      </p:sp>
      <p:sp>
        <p:nvSpPr>
          <p:cNvPr id="4" name="日付プレースホルダー 3"/>
          <p:cNvSpPr>
            <a:spLocks noGrp="1"/>
          </p:cNvSpPr>
          <p:nvPr>
            <p:ph type="dt" sz="half" idx="2"/>
          </p:nvPr>
        </p:nvSpPr>
        <p:spPr>
          <a:xfrm>
            <a:off x="1692275" y="6381750"/>
            <a:ext cx="2133600" cy="215900"/>
          </a:xfrm>
          <a:prstGeom prst="rect">
            <a:avLst/>
          </a:prstGeom>
        </p:spPr>
        <p:txBody>
          <a:bodyPr/>
          <a:lstStyle/>
          <a:p>
            <a:r>
              <a:rPr kumimoji="1" lang="en-US" altLang="ja-JP" smtClean="0"/>
              <a:t>2011/9/12 - SES2011 WS3</a:t>
            </a:r>
            <a:endParaRPr kumimoji="1" lang="ja-JP" altLang="en-US"/>
          </a:p>
        </p:txBody>
      </p:sp>
      <p:sp>
        <p:nvSpPr>
          <p:cNvPr id="7" name="スライド番号プレースホルダー 6"/>
          <p:cNvSpPr>
            <a:spLocks noGrp="1"/>
          </p:cNvSpPr>
          <p:nvPr>
            <p:ph type="sldNum" sz="quarter" idx="4"/>
          </p:nvPr>
        </p:nvSpPr>
        <p:spPr/>
        <p:txBody>
          <a:bodyPr/>
          <a:lstStyle/>
          <a:p>
            <a:fld id="{E7098788-B561-413D-8C6C-BAFBF24A4156}" type="slidenum">
              <a:rPr kumimoji="1" lang="ja-JP" altLang="en-US" smtClean="0"/>
              <a:t>7</a:t>
            </a:fld>
            <a:endParaRPr kumimoji="1" lang="ja-JP" altLang="en-US"/>
          </a:p>
        </p:txBody>
      </p:sp>
    </p:spTree>
    <p:extLst>
      <p:ext uri="{BB962C8B-B14F-4D97-AF65-F5344CB8AC3E}">
        <p14:creationId xmlns:p14="http://schemas.microsoft.com/office/powerpoint/2010/main" val="11514784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ライセンス記述の例</a:t>
            </a:r>
            <a:endParaRPr lang="ja-JP" altLang="en-US" dirty="0"/>
          </a:p>
        </p:txBody>
      </p:sp>
      <p:sp>
        <p:nvSpPr>
          <p:cNvPr id="13" name="コンテンツ プレースホルダー 12"/>
          <p:cNvSpPr>
            <a:spLocks noGrp="1"/>
          </p:cNvSpPr>
          <p:nvPr>
            <p:ph idx="1"/>
          </p:nvPr>
        </p:nvSpPr>
        <p:spPr/>
        <p:txBody>
          <a:bodyPr/>
          <a:lstStyle/>
          <a:p>
            <a:endParaRPr kumimoji="1" lang="ja-JP" altLang="en-US"/>
          </a:p>
        </p:txBody>
      </p:sp>
      <p:sp>
        <p:nvSpPr>
          <p:cNvPr id="4" name="日付プレースホルダ 3"/>
          <p:cNvSpPr>
            <a:spLocks noGrp="1"/>
          </p:cNvSpPr>
          <p:nvPr>
            <p:ph type="dt" sz="half" idx="2"/>
          </p:nvPr>
        </p:nvSpPr>
        <p:spPr/>
        <p:txBody>
          <a:bodyPr/>
          <a:lstStyle/>
          <a:p>
            <a:r>
              <a:rPr lang="en-US" altLang="ja-JP" smtClean="0"/>
              <a:t>2011/9/12 - SES2011 WS3</a:t>
            </a:r>
            <a:endParaRPr lang="en-US" altLang="ja-JP"/>
          </a:p>
        </p:txBody>
      </p:sp>
      <p:sp>
        <p:nvSpPr>
          <p:cNvPr id="9" name="正方形/長方形 8"/>
          <p:cNvSpPr/>
          <p:nvPr/>
        </p:nvSpPr>
        <p:spPr>
          <a:xfrm>
            <a:off x="467544" y="1628800"/>
            <a:ext cx="7743464" cy="4126373"/>
          </a:xfrm>
          <a:prstGeom prst="rect">
            <a:avLst/>
          </a:prstGeom>
          <a:solidFill>
            <a:srgbClr val="FFC000"/>
          </a:solidFill>
          <a:ln>
            <a:solidFill>
              <a:schemeClr val="tx2"/>
            </a:solidFill>
          </a:ln>
        </p:spPr>
        <p:style>
          <a:lnRef idx="1">
            <a:schemeClr val="accent1"/>
          </a:lnRef>
          <a:fillRef idx="0">
            <a:schemeClr val="accent1"/>
          </a:fillRef>
          <a:effectRef idx="0">
            <a:schemeClr val="accent1"/>
          </a:effectRef>
          <a:fontRef idx="minor">
            <a:schemeClr val="tx1"/>
          </a:fontRef>
        </p:style>
        <p:txBody>
          <a:bodyPr rtlCol="0" anchor="t"/>
          <a:lstStyle/>
          <a:p>
            <a:r>
              <a:rPr lang="en-US" altLang="ja-JP" sz="1600" dirty="0" smtClean="0"/>
              <a:t>Copyright (c) 2005, 2006 </a:t>
            </a:r>
            <a:r>
              <a:rPr lang="en-US" altLang="ja-JP" sz="1600" dirty="0" err="1" smtClean="0"/>
              <a:t>Taras</a:t>
            </a:r>
            <a:r>
              <a:rPr lang="en-US" altLang="ja-JP" sz="1600" dirty="0" smtClean="0"/>
              <a:t> </a:t>
            </a:r>
            <a:r>
              <a:rPr lang="en-US" altLang="ja-JP" sz="1600" dirty="0" err="1" smtClean="0"/>
              <a:t>Puchko</a:t>
            </a:r>
            <a:endParaRPr lang="en-US" altLang="ja-JP" sz="1600" dirty="0" smtClean="0"/>
          </a:p>
          <a:p>
            <a:r>
              <a:rPr lang="en-US" altLang="ja-JP" sz="1600" dirty="0" smtClean="0"/>
              <a:t> All rights reserved.</a:t>
            </a:r>
          </a:p>
          <a:p>
            <a:endParaRPr lang="en-US" altLang="ja-JP" sz="1600" dirty="0" smtClean="0"/>
          </a:p>
          <a:p>
            <a:r>
              <a:rPr lang="en-US" altLang="ja-JP" sz="1600" dirty="0" smtClean="0"/>
              <a:t> Redistribution and use in source and binary forms, with or without</a:t>
            </a:r>
          </a:p>
          <a:p>
            <a:r>
              <a:rPr lang="en-US" altLang="ja-JP" sz="1600" dirty="0" smtClean="0"/>
              <a:t> modification, are permitted provided that the following conditions</a:t>
            </a:r>
          </a:p>
          <a:p>
            <a:r>
              <a:rPr lang="en-US" altLang="ja-JP" sz="1600" dirty="0" smtClean="0"/>
              <a:t> are met:</a:t>
            </a:r>
          </a:p>
          <a:p>
            <a:r>
              <a:rPr lang="en-US" altLang="ja-JP" sz="1600" dirty="0" smtClean="0"/>
              <a:t> 1. Redistributions of source code must retain the above copyright</a:t>
            </a:r>
          </a:p>
          <a:p>
            <a:r>
              <a:rPr lang="en-US" altLang="ja-JP" sz="1600" dirty="0" smtClean="0"/>
              <a:t>    notice, this list of conditions and the following disclaimer.</a:t>
            </a:r>
          </a:p>
          <a:p>
            <a:r>
              <a:rPr lang="en-US" altLang="ja-JP" sz="1600" dirty="0" smtClean="0"/>
              <a:t> 2. Redistributions in binary form must reproduce the above copyright</a:t>
            </a:r>
          </a:p>
          <a:p>
            <a:r>
              <a:rPr lang="en-US" altLang="ja-JP" sz="1600" dirty="0" smtClean="0"/>
              <a:t>    notice, this list of conditions and the following disclaimer in the</a:t>
            </a:r>
          </a:p>
          <a:p>
            <a:r>
              <a:rPr lang="en-US" altLang="ja-JP" sz="1600" dirty="0" smtClean="0"/>
              <a:t>    documentation and/or other materials provided with the distribution.</a:t>
            </a:r>
          </a:p>
          <a:p>
            <a:r>
              <a:rPr lang="en-US" altLang="ja-JP" sz="1600" dirty="0" smtClean="0"/>
              <a:t> 3. Neither the name of the copyright holders nor the names of its</a:t>
            </a:r>
          </a:p>
          <a:p>
            <a:r>
              <a:rPr lang="en-US" altLang="ja-JP" sz="1600" dirty="0" smtClean="0"/>
              <a:t>    contributors may be used to endorse or promote products derived from</a:t>
            </a:r>
          </a:p>
          <a:p>
            <a:r>
              <a:rPr lang="en-US" altLang="ja-JP" sz="1600" dirty="0" smtClean="0"/>
              <a:t>    this software without specific prior written permission.</a:t>
            </a:r>
          </a:p>
          <a:p>
            <a:endParaRPr lang="en-US" altLang="ja-JP" sz="1600" dirty="0" smtClean="0"/>
          </a:p>
          <a:p>
            <a:r>
              <a:rPr kumimoji="1" lang="en-US" altLang="ja-JP" sz="1600" dirty="0" smtClean="0"/>
              <a:t>...</a:t>
            </a:r>
            <a:endParaRPr kumimoji="1" lang="ja-JP" altLang="en-US" dirty="0"/>
          </a:p>
        </p:txBody>
      </p:sp>
      <p:sp>
        <p:nvSpPr>
          <p:cNvPr id="7" name="テキスト ボックス 6"/>
          <p:cNvSpPr txBox="1"/>
          <p:nvPr/>
        </p:nvSpPr>
        <p:spPr>
          <a:xfrm>
            <a:off x="683568" y="1876104"/>
            <a:ext cx="6875363" cy="1815882"/>
          </a:xfrm>
          <a:prstGeom prst="rect">
            <a:avLst/>
          </a:prstGeom>
          <a:solidFill>
            <a:srgbClr val="92D050"/>
          </a:solidFill>
          <a:ln>
            <a:solidFill>
              <a:schemeClr val="tx1"/>
            </a:solidFill>
          </a:ln>
        </p:spPr>
        <p:txBody>
          <a:bodyPr wrap="square" rtlCol="0">
            <a:spAutoFit/>
          </a:bodyPr>
          <a:lstStyle/>
          <a:p>
            <a:r>
              <a:rPr lang="en-US" altLang="ja-JP" sz="1600" dirty="0" smtClean="0"/>
              <a:t>Copyright (c) 2003, the JUNG Project and the Regents of the University</a:t>
            </a:r>
          </a:p>
          <a:p>
            <a:r>
              <a:rPr lang="en-US" altLang="ja-JP" sz="1600" dirty="0" smtClean="0"/>
              <a:t> of California</a:t>
            </a:r>
          </a:p>
          <a:p>
            <a:r>
              <a:rPr lang="en-US" altLang="ja-JP" sz="1600" dirty="0" smtClean="0"/>
              <a:t> All rights reserved.</a:t>
            </a:r>
          </a:p>
          <a:p>
            <a:endParaRPr lang="en-US" altLang="ja-JP" sz="1600" dirty="0" smtClean="0"/>
          </a:p>
          <a:p>
            <a:r>
              <a:rPr lang="en-US" altLang="ja-JP" sz="1600" dirty="0" smtClean="0"/>
              <a:t> This software is open-source under the BSD license; see either</a:t>
            </a:r>
          </a:p>
          <a:p>
            <a:r>
              <a:rPr lang="en-US" altLang="ja-JP" sz="1600" dirty="0" smtClean="0"/>
              <a:t> "license.txt" or</a:t>
            </a:r>
          </a:p>
          <a:p>
            <a:r>
              <a:rPr lang="en-US" altLang="ja-JP" sz="1600" dirty="0" smtClean="0"/>
              <a:t> http://jung.sourceforge.net/license.txt for a description.</a:t>
            </a:r>
            <a:endParaRPr lang="en-US" altLang="ja-JP" dirty="0" smtClean="0"/>
          </a:p>
        </p:txBody>
      </p:sp>
      <p:sp>
        <p:nvSpPr>
          <p:cNvPr id="3" name="スライド番号プレースホルダー 2"/>
          <p:cNvSpPr>
            <a:spLocks noGrp="1"/>
          </p:cNvSpPr>
          <p:nvPr>
            <p:ph type="sldNum" sz="quarter" idx="4"/>
          </p:nvPr>
        </p:nvSpPr>
        <p:spPr/>
        <p:txBody>
          <a:bodyPr/>
          <a:lstStyle/>
          <a:p>
            <a:fld id="{E7098788-B561-413D-8C6C-BAFBF24A4156}" type="slidenum">
              <a:rPr kumimoji="1" lang="ja-JP" altLang="en-US" smtClean="0"/>
              <a:t>8</a:t>
            </a:fld>
            <a:endParaRPr kumimoji="1" lang="ja-JP" altLang="en-US"/>
          </a:p>
        </p:txBody>
      </p:sp>
    </p:spTree>
    <p:extLst>
      <p:ext uri="{BB962C8B-B14F-4D97-AF65-F5344CB8AC3E}">
        <p14:creationId xmlns:p14="http://schemas.microsoft.com/office/powerpoint/2010/main" val="3309253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ソフトウェアライセンス</a:t>
            </a:r>
            <a:r>
              <a:rPr kumimoji="1" lang="en-US" altLang="ja-JP" dirty="0" smtClean="0"/>
              <a:t/>
            </a:r>
            <a:br>
              <a:rPr kumimoji="1" lang="en-US" altLang="ja-JP" dirty="0" smtClean="0"/>
            </a:br>
            <a:r>
              <a:rPr kumimoji="1" lang="ja-JP" altLang="en-US" dirty="0" smtClean="0"/>
              <a:t>特定ツールの構成</a:t>
            </a:r>
            <a:endParaRPr kumimoji="1" lang="ja-JP" altLang="en-US" dirty="0"/>
          </a:p>
        </p:txBody>
      </p:sp>
      <p:sp>
        <p:nvSpPr>
          <p:cNvPr id="4" name="メモ 3"/>
          <p:cNvSpPr/>
          <p:nvPr/>
        </p:nvSpPr>
        <p:spPr>
          <a:xfrm>
            <a:off x="1259632" y="2132856"/>
            <a:ext cx="792088" cy="864096"/>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角丸四角形 4"/>
          <p:cNvSpPr/>
          <p:nvPr/>
        </p:nvSpPr>
        <p:spPr>
          <a:xfrm>
            <a:off x="971600" y="3645024"/>
            <a:ext cx="1368152" cy="648072"/>
          </a:xfrm>
          <a:prstGeom prst="roundRect">
            <a:avLst/>
          </a:prstGeom>
          <a:solidFill>
            <a:srgbClr val="FFC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マッチング</a:t>
            </a:r>
            <a:endParaRPr kumimoji="1" lang="ja-JP" altLang="en-US" dirty="0">
              <a:solidFill>
                <a:schemeClr val="tx1"/>
              </a:solidFill>
            </a:endParaRPr>
          </a:p>
        </p:txBody>
      </p:sp>
      <p:sp>
        <p:nvSpPr>
          <p:cNvPr id="6" name="円柱 5"/>
          <p:cNvSpPr/>
          <p:nvPr/>
        </p:nvSpPr>
        <p:spPr>
          <a:xfrm>
            <a:off x="3178996" y="3429000"/>
            <a:ext cx="1368152" cy="1080120"/>
          </a:xfrm>
          <a:prstGeom prst="can">
            <a:avLst/>
          </a:prstGeom>
          <a:solidFill>
            <a:srgbClr val="92D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正方形/長方形 6"/>
          <p:cNvSpPr/>
          <p:nvPr/>
        </p:nvSpPr>
        <p:spPr>
          <a:xfrm>
            <a:off x="755576" y="5013176"/>
            <a:ext cx="1798508" cy="504056"/>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ライセンス名</a:t>
            </a:r>
            <a:endParaRPr kumimoji="1" lang="ja-JP" altLang="en-US" dirty="0">
              <a:solidFill>
                <a:schemeClr val="tx1"/>
              </a:solidFill>
            </a:endParaRPr>
          </a:p>
        </p:txBody>
      </p:sp>
      <p:sp>
        <p:nvSpPr>
          <p:cNvPr id="8" name="角丸四角形 7"/>
          <p:cNvSpPr/>
          <p:nvPr/>
        </p:nvSpPr>
        <p:spPr>
          <a:xfrm>
            <a:off x="5276206" y="3645024"/>
            <a:ext cx="1456034" cy="648072"/>
          </a:xfrm>
          <a:prstGeom prst="round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ルール作成</a:t>
            </a:r>
            <a:endParaRPr kumimoji="1" lang="ja-JP" altLang="en-US" dirty="0">
              <a:solidFill>
                <a:schemeClr val="tx1"/>
              </a:solidFill>
            </a:endParaRPr>
          </a:p>
        </p:txBody>
      </p:sp>
      <p:sp>
        <p:nvSpPr>
          <p:cNvPr id="9" name="角丸四角形 8"/>
          <p:cNvSpPr/>
          <p:nvPr/>
        </p:nvSpPr>
        <p:spPr>
          <a:xfrm>
            <a:off x="7308304" y="3645024"/>
            <a:ext cx="1584176" cy="648072"/>
          </a:xfrm>
          <a:prstGeom prst="round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ライセンス記述の抽出</a:t>
            </a:r>
            <a:endParaRPr kumimoji="1" lang="ja-JP" altLang="en-US" dirty="0">
              <a:solidFill>
                <a:schemeClr val="tx1"/>
              </a:solidFill>
            </a:endParaRPr>
          </a:p>
        </p:txBody>
      </p:sp>
      <p:sp>
        <p:nvSpPr>
          <p:cNvPr id="10" name="メモ 9"/>
          <p:cNvSpPr/>
          <p:nvPr/>
        </p:nvSpPr>
        <p:spPr>
          <a:xfrm>
            <a:off x="7391164" y="2250983"/>
            <a:ext cx="792088" cy="864096"/>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 name="メモ 10"/>
          <p:cNvSpPr/>
          <p:nvPr/>
        </p:nvSpPr>
        <p:spPr>
          <a:xfrm>
            <a:off x="7543564" y="2403383"/>
            <a:ext cx="792088" cy="864096"/>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メモ 11"/>
          <p:cNvSpPr/>
          <p:nvPr/>
        </p:nvSpPr>
        <p:spPr>
          <a:xfrm>
            <a:off x="7695964" y="2555783"/>
            <a:ext cx="792088" cy="864096"/>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4" name="直線矢印コネクタ 13"/>
          <p:cNvCxnSpPr>
            <a:stCxn id="4" idx="2"/>
            <a:endCxn id="5" idx="0"/>
          </p:cNvCxnSpPr>
          <p:nvPr/>
        </p:nvCxnSpPr>
        <p:spPr>
          <a:xfrm>
            <a:off x="1655676" y="2996952"/>
            <a:ext cx="0" cy="64807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5" idx="2"/>
            <a:endCxn id="7" idx="0"/>
          </p:cNvCxnSpPr>
          <p:nvPr/>
        </p:nvCxnSpPr>
        <p:spPr>
          <a:xfrm flipH="1">
            <a:off x="1654830" y="4293096"/>
            <a:ext cx="846" cy="72008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6" idx="2"/>
            <a:endCxn id="5" idx="3"/>
          </p:cNvCxnSpPr>
          <p:nvPr/>
        </p:nvCxnSpPr>
        <p:spPr>
          <a:xfrm flipH="1">
            <a:off x="2339752" y="3969060"/>
            <a:ext cx="83924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8" idx="1"/>
            <a:endCxn id="6" idx="4"/>
          </p:cNvCxnSpPr>
          <p:nvPr/>
        </p:nvCxnSpPr>
        <p:spPr>
          <a:xfrm flipH="1">
            <a:off x="4547148" y="3969060"/>
            <a:ext cx="72905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9" idx="1"/>
            <a:endCxn id="8" idx="3"/>
          </p:cNvCxnSpPr>
          <p:nvPr/>
        </p:nvCxnSpPr>
        <p:spPr>
          <a:xfrm flipH="1">
            <a:off x="6732240" y="3969060"/>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2" idx="2"/>
            <a:endCxn id="9" idx="0"/>
          </p:cNvCxnSpPr>
          <p:nvPr/>
        </p:nvCxnSpPr>
        <p:spPr>
          <a:xfrm>
            <a:off x="8092008" y="3419879"/>
            <a:ext cx="8384" cy="22514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971600" y="1611124"/>
            <a:ext cx="1582484" cy="369332"/>
          </a:xfrm>
          <a:prstGeom prst="rect">
            <a:avLst/>
          </a:prstGeom>
          <a:noFill/>
        </p:spPr>
        <p:txBody>
          <a:bodyPr wrap="none" rtlCol="0">
            <a:spAutoFit/>
          </a:bodyPr>
          <a:lstStyle/>
          <a:p>
            <a:r>
              <a:rPr lang="ja-JP" altLang="en-US" dirty="0"/>
              <a:t>ソースファイル</a:t>
            </a:r>
            <a:endParaRPr kumimoji="1" lang="ja-JP" altLang="en-US" dirty="0"/>
          </a:p>
        </p:txBody>
      </p:sp>
      <p:sp>
        <p:nvSpPr>
          <p:cNvPr id="36" name="テキスト ボックス 35"/>
          <p:cNvSpPr txBox="1"/>
          <p:nvPr/>
        </p:nvSpPr>
        <p:spPr>
          <a:xfrm>
            <a:off x="6772461" y="1526219"/>
            <a:ext cx="2334293" cy="646331"/>
          </a:xfrm>
          <a:prstGeom prst="rect">
            <a:avLst/>
          </a:prstGeom>
          <a:noFill/>
        </p:spPr>
        <p:txBody>
          <a:bodyPr wrap="none" rtlCol="0">
            <a:spAutoFit/>
          </a:bodyPr>
          <a:lstStyle/>
          <a:p>
            <a:r>
              <a:rPr kumimoji="1" lang="ja-JP" altLang="en-US" dirty="0" smtClean="0"/>
              <a:t>ライセンス知識作成用</a:t>
            </a:r>
            <a:endParaRPr kumimoji="1" lang="en-US" altLang="ja-JP" dirty="0" smtClean="0"/>
          </a:p>
          <a:p>
            <a:r>
              <a:rPr lang="ja-JP" altLang="en-US" dirty="0"/>
              <a:t>ソースファイル集合</a:t>
            </a:r>
            <a:endParaRPr kumimoji="1" lang="ja-JP" altLang="en-US" dirty="0"/>
          </a:p>
        </p:txBody>
      </p:sp>
      <p:sp>
        <p:nvSpPr>
          <p:cNvPr id="37" name="テキスト ボックス 36"/>
          <p:cNvSpPr txBox="1"/>
          <p:nvPr/>
        </p:nvSpPr>
        <p:spPr>
          <a:xfrm>
            <a:off x="3042174" y="2951656"/>
            <a:ext cx="1641796" cy="369332"/>
          </a:xfrm>
          <a:prstGeom prst="rect">
            <a:avLst/>
          </a:prstGeom>
          <a:noFill/>
        </p:spPr>
        <p:txBody>
          <a:bodyPr wrap="none" rtlCol="0">
            <a:spAutoFit/>
          </a:bodyPr>
          <a:lstStyle/>
          <a:p>
            <a:r>
              <a:rPr kumimoji="1" lang="ja-JP" altLang="en-US" dirty="0" smtClean="0"/>
              <a:t>ライセンス知識</a:t>
            </a:r>
            <a:endParaRPr kumimoji="1" lang="ja-JP" altLang="en-US" dirty="0"/>
          </a:p>
        </p:txBody>
      </p:sp>
      <p:sp>
        <p:nvSpPr>
          <p:cNvPr id="39" name="四角形吹き出し 38"/>
          <p:cNvSpPr/>
          <p:nvPr/>
        </p:nvSpPr>
        <p:spPr>
          <a:xfrm>
            <a:off x="3863072" y="4797152"/>
            <a:ext cx="3157200" cy="468052"/>
          </a:xfrm>
          <a:prstGeom prst="wedgeRectCallout">
            <a:avLst>
              <a:gd name="adj1" fmla="val -50589"/>
              <a:gd name="adj2" fmla="val -107365"/>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a:t>
            </a:r>
            <a:r>
              <a:rPr kumimoji="1" lang="ja-JP" altLang="en-US" dirty="0" smtClean="0">
                <a:solidFill>
                  <a:schemeClr val="tx1"/>
                </a:solidFill>
              </a:rPr>
              <a:t>ライセンス名，ルール＞</a:t>
            </a:r>
            <a:endParaRPr kumimoji="1" lang="ja-JP" altLang="en-US" dirty="0">
              <a:solidFill>
                <a:schemeClr val="tx1"/>
              </a:solidFill>
            </a:endParaRPr>
          </a:p>
        </p:txBody>
      </p:sp>
      <p:sp>
        <p:nvSpPr>
          <p:cNvPr id="3" name="日付プレースホルダー 2"/>
          <p:cNvSpPr>
            <a:spLocks noGrp="1"/>
          </p:cNvSpPr>
          <p:nvPr>
            <p:ph type="dt" sz="half" idx="2"/>
          </p:nvPr>
        </p:nvSpPr>
        <p:spPr/>
        <p:txBody>
          <a:bodyPr/>
          <a:lstStyle/>
          <a:p>
            <a:r>
              <a:rPr kumimoji="1" lang="en-US" altLang="ja-JP" smtClean="0"/>
              <a:t>2011/9/12 - SES2011 WS3</a:t>
            </a:r>
            <a:endParaRPr kumimoji="1" lang="ja-JP" altLang="en-US"/>
          </a:p>
        </p:txBody>
      </p:sp>
      <p:sp>
        <p:nvSpPr>
          <p:cNvPr id="15" name="スライド番号プレースホルダー 14"/>
          <p:cNvSpPr>
            <a:spLocks noGrp="1"/>
          </p:cNvSpPr>
          <p:nvPr>
            <p:ph type="sldNum" sz="quarter" idx="4"/>
          </p:nvPr>
        </p:nvSpPr>
        <p:spPr/>
        <p:txBody>
          <a:bodyPr/>
          <a:lstStyle/>
          <a:p>
            <a:fld id="{E7098788-B561-413D-8C6C-BAFBF24A4156}" type="slidenum">
              <a:rPr kumimoji="1" lang="ja-JP" altLang="en-US" smtClean="0"/>
              <a:t>9</a:t>
            </a:fld>
            <a:endParaRPr kumimoji="1" lang="ja-JP" altLang="en-US"/>
          </a:p>
        </p:txBody>
      </p:sp>
    </p:spTree>
    <p:extLst>
      <p:ext uri="{BB962C8B-B14F-4D97-AF65-F5344CB8AC3E}">
        <p14:creationId xmlns:p14="http://schemas.microsoft.com/office/powerpoint/2010/main" val="2332843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y-manab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y-manabe_d_defence</Template>
  <TotalTime>1138</TotalTime>
  <Words>2012</Words>
  <Application>Microsoft Office PowerPoint</Application>
  <PresentationFormat>画面に合わせる (4:3)</PresentationFormat>
  <Paragraphs>315</Paragraphs>
  <Slides>26</Slides>
  <Notes>7</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26</vt:i4>
      </vt:variant>
    </vt:vector>
  </HeadingPairs>
  <TitlesOfParts>
    <vt:vector size="28" baseType="lpstr">
      <vt:lpstr>y-manabe</vt:lpstr>
      <vt:lpstr>数式</vt:lpstr>
      <vt:lpstr>ライセンス特定のための ライセンス知識獲得における課題</vt:lpstr>
      <vt:lpstr>概要</vt:lpstr>
      <vt:lpstr>ソフトウェアの再利用</vt:lpstr>
      <vt:lpstr>著作権</vt:lpstr>
      <vt:lpstr>ソフトウェアライセンス（ライセンス）</vt:lpstr>
      <vt:lpstr>代表的なOSSライセンス</vt:lpstr>
      <vt:lpstr>ライセンス特定</vt:lpstr>
      <vt:lpstr>ライセンス記述の例</vt:lpstr>
      <vt:lpstr>ソフトウェアライセンス 特定ツールの構成</vt:lpstr>
      <vt:lpstr>オープンソースソフトウェア工学と ソフトウェアライセンスの関連</vt:lpstr>
      <vt:lpstr>既存のライセンス特定手法</vt:lpstr>
      <vt:lpstr>Ninka</vt:lpstr>
      <vt:lpstr>Open Source License Checker</vt:lpstr>
      <vt:lpstr>本ポジションペーパーでの立場</vt:lpstr>
      <vt:lpstr>課題</vt:lpstr>
      <vt:lpstr>ライセンス知識獲得における支援</vt:lpstr>
      <vt:lpstr>支援をする上での課題</vt:lpstr>
      <vt:lpstr>先頭以外のコメントの扱い</vt:lpstr>
      <vt:lpstr>類似したライセンス記述の扱い</vt:lpstr>
      <vt:lpstr>各ルールに対する名前生成</vt:lpstr>
      <vt:lpstr>まとめ</vt:lpstr>
      <vt:lpstr>PowerPoint プレゼンテーション</vt:lpstr>
      <vt:lpstr>Evaluation of License Identification</vt:lpstr>
      <vt:lpstr>Method</vt:lpstr>
      <vt:lpstr>Definition of Scales</vt:lpstr>
      <vt:lpstr>Result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tmp</dc:creator>
  <cp:lastModifiedBy>y-manabe</cp:lastModifiedBy>
  <cp:revision>37</cp:revision>
  <dcterms:created xsi:type="dcterms:W3CDTF">2011-09-06T06:37:50Z</dcterms:created>
  <dcterms:modified xsi:type="dcterms:W3CDTF">2011-09-12T07:12:04Z</dcterms:modified>
</cp:coreProperties>
</file>