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4"/>
  </p:notesMasterIdLst>
  <p:handoutMasterIdLst>
    <p:handoutMasterId r:id="rId15"/>
  </p:handoutMasterIdLst>
  <p:sldIdLst>
    <p:sldId id="256" r:id="rId2"/>
    <p:sldId id="284" r:id="rId3"/>
    <p:sldId id="304" r:id="rId4"/>
    <p:sldId id="303" r:id="rId5"/>
    <p:sldId id="308" r:id="rId6"/>
    <p:sldId id="309" r:id="rId7"/>
    <p:sldId id="307" r:id="rId8"/>
    <p:sldId id="306" r:id="rId9"/>
    <p:sldId id="300" r:id="rId10"/>
    <p:sldId id="297" r:id="rId11"/>
    <p:sldId id="292" r:id="rId12"/>
    <p:sldId id="296" r:id="rId13"/>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D09E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0" autoAdjust="0"/>
    <p:restoredTop sz="73477" autoAdjust="0"/>
  </p:normalViewPr>
  <p:slideViewPr>
    <p:cSldViewPr showGuides="1">
      <p:cViewPr varScale="1">
        <p:scale>
          <a:sx n="42" d="100"/>
          <a:sy n="42" d="100"/>
        </p:scale>
        <p:origin x="-1315" y="-8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688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1" y="1"/>
            <a:ext cx="2949575" cy="496889"/>
          </a:xfrm>
          <a:prstGeom prst="rect">
            <a:avLst/>
          </a:prstGeom>
        </p:spPr>
        <p:txBody>
          <a:bodyPr vert="horz" lIns="91440" tIns="45720" rIns="91440" bIns="45720" rtlCol="0"/>
          <a:lstStyle>
            <a:lvl1pPr algn="r">
              <a:defRPr sz="1200"/>
            </a:lvl1pPr>
          </a:lstStyle>
          <a:p>
            <a:fld id="{46985D5F-E912-448A-AF2D-FE2F87350DCE}" type="datetimeFigureOut">
              <a:rPr kumimoji="1" lang="ja-JP" altLang="en-US" smtClean="0"/>
              <a:t>2012/6/11</a:t>
            </a:fld>
            <a:endParaRPr kumimoji="1" lang="ja-JP" altLang="en-US"/>
          </a:p>
        </p:txBody>
      </p:sp>
      <p:sp>
        <p:nvSpPr>
          <p:cNvPr id="4" name="フッター プレースホルダー 3"/>
          <p:cNvSpPr>
            <a:spLocks noGrp="1"/>
          </p:cNvSpPr>
          <p:nvPr>
            <p:ph type="ftr" sz="quarter" idx="2"/>
          </p:nvPr>
        </p:nvSpPr>
        <p:spPr>
          <a:xfrm>
            <a:off x="1"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1" y="9440863"/>
            <a:ext cx="2949575" cy="496887"/>
          </a:xfrm>
          <a:prstGeom prst="rect">
            <a:avLst/>
          </a:prstGeom>
        </p:spPr>
        <p:txBody>
          <a:bodyPr vert="horz" lIns="91440" tIns="45720" rIns="91440" bIns="45720" rtlCol="0" anchor="b"/>
          <a:lstStyle>
            <a:lvl1pPr algn="r">
              <a:defRPr sz="1200"/>
            </a:lvl1pPr>
          </a:lstStyle>
          <a:p>
            <a:fld id="{B373E3B5-9220-4A34-AED7-80662AE90FFC}" type="slidenum">
              <a:rPr kumimoji="1" lang="ja-JP" altLang="en-US" smtClean="0"/>
              <a:t>‹#›</a:t>
            </a:fld>
            <a:endParaRPr kumimoji="1" lang="ja-JP" altLang="en-US"/>
          </a:p>
        </p:txBody>
      </p:sp>
    </p:spTree>
    <p:extLst>
      <p:ext uri="{BB962C8B-B14F-4D97-AF65-F5344CB8AC3E}">
        <p14:creationId xmlns:p14="http://schemas.microsoft.com/office/powerpoint/2010/main" val="343385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6967"/>
          </a:xfrm>
          <a:prstGeom prst="rect">
            <a:avLst/>
          </a:prstGeom>
        </p:spPr>
        <p:txBody>
          <a:bodyPr vert="horz" lIns="91440" tIns="45720" rIns="91440" bIns="45720" rtlCol="0"/>
          <a:lstStyle>
            <a:lvl1pPr algn="r">
              <a:defRPr sz="1200"/>
            </a:lvl1pPr>
          </a:lstStyle>
          <a:p>
            <a:fld id="{73CE22FA-9CCE-4F71-8207-9E283A95EB8E}" type="datetimeFigureOut">
              <a:rPr kumimoji="1" lang="ja-JP" altLang="en-US" smtClean="0"/>
              <a:t>2012/6/11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5"/>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6967"/>
          </a:xfrm>
          <a:prstGeom prst="rect">
            <a:avLst/>
          </a:prstGeom>
        </p:spPr>
        <p:txBody>
          <a:bodyPr vert="horz" lIns="91440" tIns="45720" rIns="91440" bIns="45720" rtlCol="0" anchor="b"/>
          <a:lstStyle>
            <a:lvl1pPr algn="r">
              <a:defRPr sz="1200"/>
            </a:lvl1pPr>
          </a:lstStyle>
          <a:p>
            <a:fld id="{B9EFDF0F-3717-41C9-81CF-671BFBB72A3D}" type="slidenum">
              <a:rPr kumimoji="1" lang="ja-JP" altLang="en-US" smtClean="0"/>
              <a:t>‹#›</a:t>
            </a:fld>
            <a:endParaRPr kumimoji="1" lang="ja-JP" altLang="en-US"/>
          </a:p>
        </p:txBody>
      </p:sp>
    </p:spTree>
    <p:extLst>
      <p:ext uri="{BB962C8B-B14F-4D97-AF65-F5344CB8AC3E}">
        <p14:creationId xmlns:p14="http://schemas.microsoft.com/office/powerpoint/2010/main" val="371779221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B9EFDF0F-3717-41C9-81CF-671BFBB72A3D}" type="slidenum">
              <a:rPr kumimoji="1" lang="ja-JP" altLang="en-US" smtClean="0"/>
              <a:t>1</a:t>
            </a:fld>
            <a:endParaRPr kumimoji="1" lang="ja-JP" altLang="en-US"/>
          </a:p>
        </p:txBody>
      </p:sp>
    </p:spTree>
    <p:extLst>
      <p:ext uri="{BB962C8B-B14F-4D97-AF65-F5344CB8AC3E}">
        <p14:creationId xmlns:p14="http://schemas.microsoft.com/office/powerpoint/2010/main" val="581456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B9EFDF0F-3717-41C9-81CF-671BFBB72A3D}" type="slidenum">
              <a:rPr kumimoji="1" lang="ja-JP" altLang="en-US" smtClean="0"/>
              <a:t>10</a:t>
            </a:fld>
            <a:endParaRPr kumimoji="1" lang="ja-JP" altLang="en-US"/>
          </a:p>
        </p:txBody>
      </p:sp>
    </p:spTree>
    <p:extLst>
      <p:ext uri="{BB962C8B-B14F-4D97-AF65-F5344CB8AC3E}">
        <p14:creationId xmlns:p14="http://schemas.microsoft.com/office/powerpoint/2010/main" val="6376196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EFDF0F-3717-41C9-81CF-671BFBB72A3D}" type="slidenum">
              <a:rPr kumimoji="1" lang="ja-JP" altLang="en-US" smtClean="0"/>
              <a:t>11</a:t>
            </a:fld>
            <a:endParaRPr kumimoji="1" lang="ja-JP" altLang="en-US"/>
          </a:p>
        </p:txBody>
      </p:sp>
    </p:spTree>
    <p:extLst>
      <p:ext uri="{BB962C8B-B14F-4D97-AF65-F5344CB8AC3E}">
        <p14:creationId xmlns:p14="http://schemas.microsoft.com/office/powerpoint/2010/main" val="40873377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EFDF0F-3717-41C9-81CF-671BFBB72A3D}" type="slidenum">
              <a:rPr kumimoji="1" lang="ja-JP" altLang="en-US" smtClean="0"/>
              <a:t>12</a:t>
            </a:fld>
            <a:endParaRPr kumimoji="1" lang="ja-JP" altLang="en-US"/>
          </a:p>
        </p:txBody>
      </p:sp>
    </p:spTree>
    <p:extLst>
      <p:ext uri="{BB962C8B-B14F-4D97-AF65-F5344CB8AC3E}">
        <p14:creationId xmlns:p14="http://schemas.microsoft.com/office/powerpoint/2010/main" val="20278499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EFDF0F-3717-41C9-81CF-671BFBB72A3D}" type="slidenum">
              <a:rPr kumimoji="1" lang="ja-JP" altLang="en-US" smtClean="0"/>
              <a:t>2</a:t>
            </a:fld>
            <a:endParaRPr kumimoji="1" lang="ja-JP" altLang="en-US"/>
          </a:p>
        </p:txBody>
      </p:sp>
    </p:spTree>
    <p:extLst>
      <p:ext uri="{BB962C8B-B14F-4D97-AF65-F5344CB8AC3E}">
        <p14:creationId xmlns:p14="http://schemas.microsoft.com/office/powerpoint/2010/main" val="3321752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B9EFDF0F-3717-41C9-81CF-671BFBB72A3D}" type="slidenum">
              <a:rPr kumimoji="1" lang="ja-JP" altLang="en-US" smtClean="0"/>
              <a:t>3</a:t>
            </a:fld>
            <a:endParaRPr kumimoji="1" lang="ja-JP" altLang="en-US"/>
          </a:p>
        </p:txBody>
      </p:sp>
    </p:spTree>
    <p:extLst>
      <p:ext uri="{BB962C8B-B14F-4D97-AF65-F5344CB8AC3E}">
        <p14:creationId xmlns:p14="http://schemas.microsoft.com/office/powerpoint/2010/main" val="765416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EFDF0F-3717-41C9-81CF-671BFBB72A3D}" type="slidenum">
              <a:rPr kumimoji="1" lang="ja-JP" altLang="en-US" smtClean="0"/>
              <a:t>4</a:t>
            </a:fld>
            <a:endParaRPr kumimoji="1" lang="ja-JP" altLang="en-US"/>
          </a:p>
        </p:txBody>
      </p:sp>
    </p:spTree>
    <p:extLst>
      <p:ext uri="{BB962C8B-B14F-4D97-AF65-F5344CB8AC3E}">
        <p14:creationId xmlns:p14="http://schemas.microsoft.com/office/powerpoint/2010/main" val="146745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EFDF0F-3717-41C9-81CF-671BFBB72A3D}" type="slidenum">
              <a:rPr kumimoji="1" lang="ja-JP" altLang="en-US" smtClean="0"/>
              <a:t>5</a:t>
            </a:fld>
            <a:endParaRPr kumimoji="1" lang="ja-JP" altLang="en-US"/>
          </a:p>
        </p:txBody>
      </p:sp>
    </p:spTree>
    <p:extLst>
      <p:ext uri="{BB962C8B-B14F-4D97-AF65-F5344CB8AC3E}">
        <p14:creationId xmlns:p14="http://schemas.microsoft.com/office/powerpoint/2010/main" val="146745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EFDF0F-3717-41C9-81CF-671BFBB72A3D}" type="slidenum">
              <a:rPr kumimoji="1" lang="ja-JP" altLang="en-US" smtClean="0"/>
              <a:t>6</a:t>
            </a:fld>
            <a:endParaRPr kumimoji="1" lang="ja-JP" altLang="en-US"/>
          </a:p>
        </p:txBody>
      </p:sp>
    </p:spTree>
    <p:extLst>
      <p:ext uri="{BB962C8B-B14F-4D97-AF65-F5344CB8AC3E}">
        <p14:creationId xmlns:p14="http://schemas.microsoft.com/office/powerpoint/2010/main" val="146745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EFDF0F-3717-41C9-81CF-671BFBB72A3D}" type="slidenum">
              <a:rPr kumimoji="1" lang="ja-JP" altLang="en-US" smtClean="0"/>
              <a:t>7</a:t>
            </a:fld>
            <a:endParaRPr kumimoji="1" lang="ja-JP" altLang="en-US"/>
          </a:p>
        </p:txBody>
      </p:sp>
    </p:spTree>
    <p:extLst>
      <p:ext uri="{BB962C8B-B14F-4D97-AF65-F5344CB8AC3E}">
        <p14:creationId xmlns:p14="http://schemas.microsoft.com/office/powerpoint/2010/main" val="1467453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EFDF0F-3717-41C9-81CF-671BFBB72A3D}" type="slidenum">
              <a:rPr kumimoji="1" lang="ja-JP" altLang="en-US" smtClean="0"/>
              <a:t>8</a:t>
            </a:fld>
            <a:endParaRPr kumimoji="1" lang="ja-JP" altLang="en-US"/>
          </a:p>
        </p:txBody>
      </p:sp>
    </p:spTree>
    <p:extLst>
      <p:ext uri="{BB962C8B-B14F-4D97-AF65-F5344CB8AC3E}">
        <p14:creationId xmlns:p14="http://schemas.microsoft.com/office/powerpoint/2010/main" val="1467453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88D24477-626F-474C-927D-670D435DCDCA}"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IWSC2012</a:t>
            </a:r>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IWSC2012</a:t>
            </a:r>
            <a:endParaRPr kumimoji="1" lang="ja-JP" altLang="en-US"/>
          </a:p>
        </p:txBody>
      </p:sp>
      <p:sp>
        <p:nvSpPr>
          <p:cNvPr id="6" name="スライド番号プレースホルダー 5"/>
          <p:cNvSpPr>
            <a:spLocks noGrp="1"/>
          </p:cNvSpPr>
          <p:nvPr>
            <p:ph type="sldNum" sz="quarter" idx="12"/>
          </p:nvPr>
        </p:nvSpPr>
        <p:spPr/>
        <p:txBody>
          <a:bodyPr/>
          <a:lstStyle/>
          <a:p>
            <a:fld id="{9BC4FB2D-E90A-4B87-9043-6EA87E212EA1}" type="slidenum">
              <a:rPr kumimoji="1" lang="ja-JP" altLang="en-US" smtClean="0"/>
              <a:t>‹#›</a:t>
            </a:fld>
            <a:endParaRPr kumimoji="1" lang="ja-JP" altLang="en-US"/>
          </a:p>
        </p:txBody>
      </p:sp>
    </p:spTree>
    <p:extLst>
      <p:ext uri="{BB962C8B-B14F-4D97-AF65-F5344CB8AC3E}">
        <p14:creationId xmlns:p14="http://schemas.microsoft.com/office/powerpoint/2010/main" val="1195919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IWSC2012</a:t>
            </a:r>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IWSC2012</a:t>
            </a:r>
            <a:endParaRPr kumimoji="1" lang="ja-JP" altLang="en-US"/>
          </a:p>
        </p:txBody>
      </p:sp>
      <p:sp>
        <p:nvSpPr>
          <p:cNvPr id="6" name="スライド番号プレースホルダー 5"/>
          <p:cNvSpPr>
            <a:spLocks noGrp="1"/>
          </p:cNvSpPr>
          <p:nvPr>
            <p:ph type="sldNum" sz="quarter" idx="12"/>
          </p:nvPr>
        </p:nvSpPr>
        <p:spPr/>
        <p:txBody>
          <a:bodyPr/>
          <a:lstStyle/>
          <a:p>
            <a:fld id="{9BC4FB2D-E90A-4B87-9043-6EA87E212EA1}" type="slidenum">
              <a:rPr kumimoji="1" lang="ja-JP" altLang="en-US" smtClean="0"/>
              <a:t>‹#›</a:t>
            </a:fld>
            <a:endParaRPr kumimoji="1" lang="ja-JP" altLang="en-US"/>
          </a:p>
        </p:txBody>
      </p:sp>
    </p:spTree>
    <p:extLst>
      <p:ext uri="{BB962C8B-B14F-4D97-AF65-F5344CB8AC3E}">
        <p14:creationId xmlns:p14="http://schemas.microsoft.com/office/powerpoint/2010/main" val="2133269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IWSC2012</a:t>
            </a:r>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IWSC2012</a:t>
            </a:r>
            <a:endParaRPr kumimoji="1" lang="ja-JP" altLang="en-US"/>
          </a:p>
        </p:txBody>
      </p:sp>
      <p:sp>
        <p:nvSpPr>
          <p:cNvPr id="6" name="スライド番号プレースホルダー 5"/>
          <p:cNvSpPr>
            <a:spLocks noGrp="1"/>
          </p:cNvSpPr>
          <p:nvPr>
            <p:ph type="sldNum" sz="quarter" idx="12"/>
          </p:nvPr>
        </p:nvSpPr>
        <p:spPr/>
        <p:txBody>
          <a:bodyPr/>
          <a:lstStyle/>
          <a:p>
            <a:fld id="{9BC4FB2D-E90A-4B87-9043-6EA87E212EA1}" type="slidenum">
              <a:rPr kumimoji="1" lang="ja-JP" altLang="en-US" smtClean="0"/>
              <a:t>‹#›</a:t>
            </a:fld>
            <a:endParaRPr kumimoji="1" lang="ja-JP" altLang="en-US"/>
          </a:p>
        </p:txBody>
      </p:sp>
    </p:spTree>
    <p:extLst>
      <p:ext uri="{BB962C8B-B14F-4D97-AF65-F5344CB8AC3E}">
        <p14:creationId xmlns:p14="http://schemas.microsoft.com/office/powerpoint/2010/main" val="272729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IWSC2012</a:t>
            </a:r>
            <a:endParaRPr kumimoji="1" lang="ja-JP" altLang="en-US" dirty="0"/>
          </a:p>
        </p:txBody>
      </p:sp>
      <p:sp>
        <p:nvSpPr>
          <p:cNvPr id="5" name="フッター プレースホルダー 4"/>
          <p:cNvSpPr>
            <a:spLocks noGrp="1"/>
          </p:cNvSpPr>
          <p:nvPr>
            <p:ph type="ftr" sz="quarter" idx="11"/>
          </p:nvPr>
        </p:nvSpPr>
        <p:spPr/>
        <p:txBody>
          <a:bodyPr/>
          <a:lstStyle/>
          <a:p>
            <a:r>
              <a:rPr kumimoji="1" lang="en-US" altLang="ja-JP" smtClean="0"/>
              <a:t>IWSC2012</a:t>
            </a:r>
            <a:endParaRPr kumimoji="1" lang="ja-JP" altLang="en-US" dirty="0"/>
          </a:p>
        </p:txBody>
      </p:sp>
      <p:sp>
        <p:nvSpPr>
          <p:cNvPr id="6" name="スライド番号プレースホルダー 5"/>
          <p:cNvSpPr>
            <a:spLocks noGrp="1"/>
          </p:cNvSpPr>
          <p:nvPr>
            <p:ph type="sldNum" sz="quarter" idx="12"/>
          </p:nvPr>
        </p:nvSpPr>
        <p:spPr/>
        <p:txBody>
          <a:bodyPr/>
          <a:lstStyle>
            <a:lvl1pPr>
              <a:defRPr>
                <a:solidFill>
                  <a:sysClr val="windowText" lastClr="000000"/>
                </a:solidFill>
              </a:defRPr>
            </a:lvl1pPr>
          </a:lstStyle>
          <a:p>
            <a:fld id="{9BC4FB2D-E90A-4B87-9043-6EA87E212EA1}" type="slidenum">
              <a:rPr lang="ja-JP" altLang="en-US" smtClean="0"/>
              <a:pPr/>
              <a:t>‹#›</a:t>
            </a:fld>
            <a:endParaRPr lang="ja-JP" altLang="en-US" dirty="0"/>
          </a:p>
        </p:txBody>
      </p:sp>
    </p:spTree>
    <p:extLst>
      <p:ext uri="{BB962C8B-B14F-4D97-AF65-F5344CB8AC3E}">
        <p14:creationId xmlns:p14="http://schemas.microsoft.com/office/powerpoint/2010/main" val="3134072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r>
              <a:rPr kumimoji="1" lang="en-US" altLang="ja-JP" smtClean="0"/>
              <a:t>IWSC2012</a:t>
            </a:r>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IWSC2012</a:t>
            </a:r>
            <a:endParaRPr kumimoji="1" lang="ja-JP" altLang="en-US"/>
          </a:p>
        </p:txBody>
      </p:sp>
      <p:sp>
        <p:nvSpPr>
          <p:cNvPr id="6" name="スライド番号プレースホルダー 5"/>
          <p:cNvSpPr>
            <a:spLocks noGrp="1"/>
          </p:cNvSpPr>
          <p:nvPr>
            <p:ph type="sldNum" sz="quarter" idx="12"/>
          </p:nvPr>
        </p:nvSpPr>
        <p:spPr/>
        <p:txBody>
          <a:bodyPr/>
          <a:lstStyle/>
          <a:p>
            <a:fld id="{9BC4FB2D-E90A-4B87-9043-6EA87E212EA1}" type="slidenum">
              <a:rPr kumimoji="1" lang="ja-JP" altLang="en-US" smtClean="0"/>
              <a:t>‹#›</a:t>
            </a:fld>
            <a:endParaRPr kumimoji="1" lang="ja-JP" altLang="en-US"/>
          </a:p>
        </p:txBody>
      </p:sp>
    </p:spTree>
    <p:extLst>
      <p:ext uri="{BB962C8B-B14F-4D97-AF65-F5344CB8AC3E}">
        <p14:creationId xmlns:p14="http://schemas.microsoft.com/office/powerpoint/2010/main" val="2752336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r>
              <a:rPr kumimoji="1" lang="en-US" altLang="ja-JP" smtClean="0"/>
              <a:t>IWSC2012</a:t>
            </a:r>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smtClean="0"/>
              <a:t>IWSC2012</a:t>
            </a:r>
            <a:endParaRPr kumimoji="1" lang="ja-JP" altLang="en-US"/>
          </a:p>
        </p:txBody>
      </p:sp>
      <p:sp>
        <p:nvSpPr>
          <p:cNvPr id="7" name="スライド番号プレースホルダー 6"/>
          <p:cNvSpPr>
            <a:spLocks noGrp="1"/>
          </p:cNvSpPr>
          <p:nvPr>
            <p:ph type="sldNum" sz="quarter" idx="12"/>
          </p:nvPr>
        </p:nvSpPr>
        <p:spPr/>
        <p:txBody>
          <a:bodyPr/>
          <a:lstStyle/>
          <a:p>
            <a:fld id="{9BC4FB2D-E90A-4B87-9043-6EA87E212EA1}" type="slidenum">
              <a:rPr kumimoji="1" lang="ja-JP" altLang="en-US" smtClean="0"/>
              <a:t>‹#›</a:t>
            </a:fld>
            <a:endParaRPr kumimoji="1" lang="ja-JP" altLang="en-US"/>
          </a:p>
        </p:txBody>
      </p:sp>
    </p:spTree>
    <p:extLst>
      <p:ext uri="{BB962C8B-B14F-4D97-AF65-F5344CB8AC3E}">
        <p14:creationId xmlns:p14="http://schemas.microsoft.com/office/powerpoint/2010/main" val="2987269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r>
              <a:rPr kumimoji="1" lang="en-US" altLang="ja-JP" smtClean="0"/>
              <a:t>IWSC2012</a:t>
            </a:r>
            <a:endParaRPr kumimoji="1" lang="ja-JP" altLang="en-US"/>
          </a:p>
        </p:txBody>
      </p:sp>
      <p:sp>
        <p:nvSpPr>
          <p:cNvPr id="8" name="フッター プレースホルダー 7"/>
          <p:cNvSpPr>
            <a:spLocks noGrp="1"/>
          </p:cNvSpPr>
          <p:nvPr>
            <p:ph type="ftr" sz="quarter" idx="11"/>
          </p:nvPr>
        </p:nvSpPr>
        <p:spPr/>
        <p:txBody>
          <a:bodyPr/>
          <a:lstStyle/>
          <a:p>
            <a:r>
              <a:rPr kumimoji="1" lang="en-US" altLang="ja-JP" smtClean="0"/>
              <a:t>IWSC2012</a:t>
            </a:r>
            <a:endParaRPr kumimoji="1" lang="ja-JP" altLang="en-US"/>
          </a:p>
        </p:txBody>
      </p:sp>
      <p:sp>
        <p:nvSpPr>
          <p:cNvPr id="9" name="スライド番号プレースホルダー 8"/>
          <p:cNvSpPr>
            <a:spLocks noGrp="1"/>
          </p:cNvSpPr>
          <p:nvPr>
            <p:ph type="sldNum" sz="quarter" idx="12"/>
          </p:nvPr>
        </p:nvSpPr>
        <p:spPr/>
        <p:txBody>
          <a:bodyPr/>
          <a:lstStyle/>
          <a:p>
            <a:fld id="{9BC4FB2D-E90A-4B87-9043-6EA87E212EA1}" type="slidenum">
              <a:rPr kumimoji="1" lang="ja-JP" altLang="en-US" smtClean="0"/>
              <a:t>‹#›</a:t>
            </a:fld>
            <a:endParaRPr kumimoji="1" lang="ja-JP" altLang="en-US"/>
          </a:p>
        </p:txBody>
      </p:sp>
    </p:spTree>
    <p:extLst>
      <p:ext uri="{BB962C8B-B14F-4D97-AF65-F5344CB8AC3E}">
        <p14:creationId xmlns:p14="http://schemas.microsoft.com/office/powerpoint/2010/main" val="1109492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r>
              <a:rPr kumimoji="1" lang="en-US" altLang="ja-JP" smtClean="0"/>
              <a:t>IWSC2012</a:t>
            </a:r>
            <a:endParaRPr kumimoji="1" lang="ja-JP" altLang="en-US"/>
          </a:p>
        </p:txBody>
      </p:sp>
      <p:sp>
        <p:nvSpPr>
          <p:cNvPr id="4" name="フッター プレースホルダー 3"/>
          <p:cNvSpPr>
            <a:spLocks noGrp="1"/>
          </p:cNvSpPr>
          <p:nvPr>
            <p:ph type="ftr" sz="quarter" idx="11"/>
          </p:nvPr>
        </p:nvSpPr>
        <p:spPr/>
        <p:txBody>
          <a:bodyPr/>
          <a:lstStyle/>
          <a:p>
            <a:r>
              <a:rPr kumimoji="1" lang="en-US" altLang="ja-JP" smtClean="0"/>
              <a:t>IWSC2012</a:t>
            </a:r>
            <a:endParaRPr kumimoji="1" lang="ja-JP" altLang="en-US"/>
          </a:p>
        </p:txBody>
      </p:sp>
      <p:sp>
        <p:nvSpPr>
          <p:cNvPr id="5" name="スライド番号プレースホルダー 4"/>
          <p:cNvSpPr>
            <a:spLocks noGrp="1"/>
          </p:cNvSpPr>
          <p:nvPr>
            <p:ph type="sldNum" sz="quarter" idx="12"/>
          </p:nvPr>
        </p:nvSpPr>
        <p:spPr/>
        <p:txBody>
          <a:bodyPr/>
          <a:lstStyle/>
          <a:p>
            <a:fld id="{9BC4FB2D-E90A-4B87-9043-6EA87E212EA1}" type="slidenum">
              <a:rPr kumimoji="1" lang="ja-JP" altLang="en-US" smtClean="0"/>
              <a:t>‹#›</a:t>
            </a:fld>
            <a:endParaRPr kumimoji="1" lang="ja-JP" altLang="en-US"/>
          </a:p>
        </p:txBody>
      </p:sp>
    </p:spTree>
    <p:extLst>
      <p:ext uri="{BB962C8B-B14F-4D97-AF65-F5344CB8AC3E}">
        <p14:creationId xmlns:p14="http://schemas.microsoft.com/office/powerpoint/2010/main" val="2522827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r>
              <a:rPr kumimoji="1" lang="en-US" altLang="ja-JP" smtClean="0"/>
              <a:t>IWSC2012</a:t>
            </a:r>
            <a:endParaRPr kumimoji="1" lang="ja-JP" altLang="en-US"/>
          </a:p>
        </p:txBody>
      </p:sp>
      <p:sp>
        <p:nvSpPr>
          <p:cNvPr id="3" name="フッター プレースホルダー 2"/>
          <p:cNvSpPr>
            <a:spLocks noGrp="1"/>
          </p:cNvSpPr>
          <p:nvPr>
            <p:ph type="ftr" sz="quarter" idx="11"/>
          </p:nvPr>
        </p:nvSpPr>
        <p:spPr/>
        <p:txBody>
          <a:bodyPr/>
          <a:lstStyle/>
          <a:p>
            <a:r>
              <a:rPr kumimoji="1" lang="en-US" altLang="ja-JP" smtClean="0"/>
              <a:t>IWSC2012</a:t>
            </a:r>
            <a:endParaRPr kumimoji="1" lang="ja-JP" altLang="en-US"/>
          </a:p>
        </p:txBody>
      </p:sp>
      <p:sp>
        <p:nvSpPr>
          <p:cNvPr id="4" name="スライド番号プレースホルダー 3"/>
          <p:cNvSpPr>
            <a:spLocks noGrp="1"/>
          </p:cNvSpPr>
          <p:nvPr>
            <p:ph type="sldNum" sz="quarter" idx="12"/>
          </p:nvPr>
        </p:nvSpPr>
        <p:spPr/>
        <p:txBody>
          <a:bodyPr/>
          <a:lstStyle/>
          <a:p>
            <a:fld id="{9BC4FB2D-E90A-4B87-9043-6EA87E212EA1}" type="slidenum">
              <a:rPr kumimoji="1" lang="ja-JP" altLang="en-US" smtClean="0"/>
              <a:t>‹#›</a:t>
            </a:fld>
            <a:endParaRPr kumimoji="1" lang="ja-JP" altLang="en-US"/>
          </a:p>
        </p:txBody>
      </p:sp>
    </p:spTree>
    <p:extLst>
      <p:ext uri="{BB962C8B-B14F-4D97-AF65-F5344CB8AC3E}">
        <p14:creationId xmlns:p14="http://schemas.microsoft.com/office/powerpoint/2010/main" val="4111669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kumimoji="1" lang="en-US" altLang="ja-JP" smtClean="0"/>
              <a:t>IWSC2012</a:t>
            </a:r>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smtClean="0"/>
              <a:t>IWSC2012</a:t>
            </a:r>
            <a:endParaRPr kumimoji="1" lang="ja-JP" altLang="en-US"/>
          </a:p>
        </p:txBody>
      </p:sp>
      <p:sp>
        <p:nvSpPr>
          <p:cNvPr id="7" name="スライド番号プレースホルダー 6"/>
          <p:cNvSpPr>
            <a:spLocks noGrp="1"/>
          </p:cNvSpPr>
          <p:nvPr>
            <p:ph type="sldNum" sz="quarter" idx="12"/>
          </p:nvPr>
        </p:nvSpPr>
        <p:spPr/>
        <p:txBody>
          <a:bodyPr/>
          <a:lstStyle/>
          <a:p>
            <a:fld id="{9BC4FB2D-E90A-4B87-9043-6EA87E212EA1}" type="slidenum">
              <a:rPr kumimoji="1" lang="ja-JP" altLang="en-US" smtClean="0"/>
              <a:t>‹#›</a:t>
            </a:fld>
            <a:endParaRPr kumimoji="1" lang="ja-JP" altLang="en-US"/>
          </a:p>
        </p:txBody>
      </p:sp>
    </p:spTree>
    <p:extLst>
      <p:ext uri="{BB962C8B-B14F-4D97-AF65-F5344CB8AC3E}">
        <p14:creationId xmlns:p14="http://schemas.microsoft.com/office/powerpoint/2010/main" val="2513649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kumimoji="1" lang="en-US" altLang="ja-JP" smtClean="0"/>
              <a:t>IWSC2012</a:t>
            </a:r>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smtClean="0"/>
              <a:t>IWSC2012</a:t>
            </a:r>
            <a:endParaRPr kumimoji="1" lang="ja-JP" altLang="en-US"/>
          </a:p>
        </p:txBody>
      </p:sp>
      <p:sp>
        <p:nvSpPr>
          <p:cNvPr id="7" name="スライド番号プレースホルダー 6"/>
          <p:cNvSpPr>
            <a:spLocks noGrp="1"/>
          </p:cNvSpPr>
          <p:nvPr>
            <p:ph type="sldNum" sz="quarter" idx="12"/>
          </p:nvPr>
        </p:nvSpPr>
        <p:spPr/>
        <p:txBody>
          <a:bodyPr/>
          <a:lstStyle/>
          <a:p>
            <a:fld id="{9BC4FB2D-E90A-4B87-9043-6EA87E212EA1}" type="slidenum">
              <a:rPr kumimoji="1" lang="ja-JP" altLang="en-US" smtClean="0"/>
              <a:t>‹#›</a:t>
            </a:fld>
            <a:endParaRPr kumimoji="1" lang="ja-JP" altLang="en-US"/>
          </a:p>
        </p:txBody>
      </p:sp>
    </p:spTree>
    <p:extLst>
      <p:ext uri="{BB962C8B-B14F-4D97-AF65-F5344CB8AC3E}">
        <p14:creationId xmlns:p14="http://schemas.microsoft.com/office/powerpoint/2010/main" val="663241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smtClean="0"/>
              <a:t>IWSC2012</a:t>
            </a:r>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smtClean="0"/>
              <a:t>IWSC2012</a:t>
            </a:r>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C4FB2D-E90A-4B87-9043-6EA87E212EA1}" type="slidenum">
              <a:rPr kumimoji="1" lang="ja-JP" altLang="en-US" smtClean="0"/>
              <a:t>‹#›</a:t>
            </a:fld>
            <a:endParaRPr kumimoji="1" lang="ja-JP" altLang="en-US"/>
          </a:p>
        </p:txBody>
      </p:sp>
    </p:spTree>
    <p:extLst>
      <p:ext uri="{BB962C8B-B14F-4D97-AF65-F5344CB8AC3E}">
        <p14:creationId xmlns:p14="http://schemas.microsoft.com/office/powerpoint/2010/main" val="36975090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0228" y="188640"/>
            <a:ext cx="9137116" cy="6584846"/>
          </a:xfrm>
        </p:spPr>
        <p:txBody>
          <a:bodyPr>
            <a:normAutofit/>
          </a:bodyPr>
          <a:lstStyle/>
          <a:p>
            <a:r>
              <a:rPr lang="en-US" altLang="ja-JP" sz="4000" dirty="0"/>
              <a:t>Experience of Finding </a:t>
            </a:r>
            <a:r>
              <a:rPr lang="en-US" altLang="ja-JP" sz="4000" dirty="0" smtClean="0"/>
              <a:t/>
            </a:r>
            <a:br>
              <a:rPr lang="en-US" altLang="ja-JP" sz="4000" dirty="0" smtClean="0"/>
            </a:br>
            <a:r>
              <a:rPr lang="en-US" altLang="ja-JP" sz="4000" dirty="0" smtClean="0"/>
              <a:t>Inconsistently-Changed </a:t>
            </a:r>
            <a:r>
              <a:rPr lang="en-US" altLang="ja-JP" sz="4000" dirty="0"/>
              <a:t>Bugs </a:t>
            </a:r>
            <a:r>
              <a:rPr lang="en-US" altLang="ja-JP" sz="4000" dirty="0" smtClean="0"/>
              <a:t/>
            </a:r>
            <a:br>
              <a:rPr lang="en-US" altLang="ja-JP" sz="4000" dirty="0" smtClean="0"/>
            </a:br>
            <a:r>
              <a:rPr lang="en-US" altLang="ja-JP" sz="4000" dirty="0" smtClean="0"/>
              <a:t>in </a:t>
            </a:r>
            <a:r>
              <a:rPr lang="en-US" altLang="ja-JP" sz="4000" dirty="0"/>
              <a:t>Code Clones of Mobile Software</a:t>
            </a:r>
            <a:r>
              <a:rPr lang="en-US" altLang="ja-JP" b="1" dirty="0"/>
              <a:t> </a:t>
            </a:r>
            <a:r>
              <a:rPr lang="en-US" altLang="ja-JP" b="1" dirty="0" smtClean="0"/>
              <a:t/>
            </a:r>
            <a:br>
              <a:rPr lang="en-US" altLang="ja-JP" b="1" dirty="0" smtClean="0"/>
            </a:br>
            <a:r>
              <a:rPr lang="en-US" altLang="ja-JP" sz="2800" b="1" dirty="0" smtClean="0"/>
              <a:t/>
            </a:r>
            <a:br>
              <a:rPr lang="en-US" altLang="ja-JP" sz="2800" b="1" dirty="0" smtClean="0"/>
            </a:br>
            <a:r>
              <a:rPr lang="en-US" altLang="ja-JP" sz="2800" dirty="0" err="1" smtClean="0">
                <a:solidFill>
                  <a:schemeClr val="tx1">
                    <a:lumMod val="65000"/>
                    <a:lumOff val="35000"/>
                  </a:schemeClr>
                </a:solidFill>
              </a:rPr>
              <a:t>Katsuro</a:t>
            </a:r>
            <a:r>
              <a:rPr lang="en-US" altLang="ja-JP" sz="2800" dirty="0" smtClean="0">
                <a:solidFill>
                  <a:schemeClr val="tx1">
                    <a:lumMod val="65000"/>
                    <a:lumOff val="35000"/>
                  </a:schemeClr>
                </a:solidFill>
              </a:rPr>
              <a:t> Inoue</a:t>
            </a:r>
            <a:r>
              <a:rPr kumimoji="0" lang="en-US" altLang="ja-JP" sz="2800" dirty="0" smtClean="0">
                <a:solidFill>
                  <a:schemeClr val="tx1">
                    <a:lumMod val="65000"/>
                    <a:lumOff val="35000"/>
                  </a:schemeClr>
                </a:solidFill>
              </a:rPr>
              <a:t>†</a:t>
            </a:r>
            <a:r>
              <a:rPr lang="en-US" altLang="ja-JP" sz="2800" dirty="0" smtClean="0">
                <a:solidFill>
                  <a:schemeClr val="tx1">
                    <a:lumMod val="65000"/>
                    <a:lumOff val="35000"/>
                  </a:schemeClr>
                </a:solidFill>
              </a:rPr>
              <a:t>, </a:t>
            </a:r>
            <a:r>
              <a:rPr lang="en-US" altLang="ja-JP" sz="2800" dirty="0" err="1" smtClean="0">
                <a:solidFill>
                  <a:schemeClr val="tx1">
                    <a:lumMod val="65000"/>
                    <a:lumOff val="35000"/>
                  </a:schemeClr>
                </a:solidFill>
              </a:rPr>
              <a:t>Yoshiki</a:t>
            </a:r>
            <a:r>
              <a:rPr lang="en-US" altLang="ja-JP" sz="2800" dirty="0" smtClean="0">
                <a:solidFill>
                  <a:schemeClr val="tx1">
                    <a:lumMod val="65000"/>
                    <a:lumOff val="35000"/>
                  </a:schemeClr>
                </a:solidFill>
              </a:rPr>
              <a:t> Higo</a:t>
            </a:r>
            <a:r>
              <a:rPr kumimoji="0" lang="en-US" altLang="ja-JP" sz="2800" dirty="0" smtClean="0">
                <a:solidFill>
                  <a:schemeClr val="tx1">
                    <a:lumMod val="65000"/>
                    <a:lumOff val="35000"/>
                  </a:schemeClr>
                </a:solidFill>
              </a:rPr>
              <a:t>†</a:t>
            </a:r>
            <a:r>
              <a:rPr lang="en-US" altLang="ja-JP" sz="2800" dirty="0" smtClean="0">
                <a:solidFill>
                  <a:schemeClr val="tx1">
                    <a:lumMod val="65000"/>
                    <a:lumOff val="35000"/>
                  </a:schemeClr>
                </a:solidFill>
              </a:rPr>
              <a:t>, </a:t>
            </a:r>
            <a:r>
              <a:rPr lang="en-US" altLang="ja-JP" sz="2800" dirty="0" err="1" smtClean="0">
                <a:solidFill>
                  <a:schemeClr val="tx1">
                    <a:lumMod val="65000"/>
                    <a:lumOff val="35000"/>
                  </a:schemeClr>
                </a:solidFill>
              </a:rPr>
              <a:t>Norihiro</a:t>
            </a:r>
            <a:r>
              <a:rPr lang="en-US" altLang="ja-JP" sz="2800" dirty="0" smtClean="0">
                <a:solidFill>
                  <a:schemeClr val="tx1">
                    <a:lumMod val="65000"/>
                    <a:lumOff val="35000"/>
                  </a:schemeClr>
                </a:solidFill>
              </a:rPr>
              <a:t> Yoshida</a:t>
            </a:r>
            <a:r>
              <a:rPr kumimoji="0" lang="en-US" altLang="ja-JP" sz="2800" dirty="0" smtClean="0">
                <a:solidFill>
                  <a:schemeClr val="tx1">
                    <a:lumMod val="65000"/>
                    <a:lumOff val="35000"/>
                  </a:schemeClr>
                </a:solidFill>
              </a:rPr>
              <a:t>†</a:t>
            </a:r>
            <a:r>
              <a:rPr lang="en-US" altLang="ja-JP" sz="2800" dirty="0" smtClean="0">
                <a:solidFill>
                  <a:schemeClr val="tx1">
                    <a:lumMod val="65000"/>
                    <a:lumOff val="35000"/>
                  </a:schemeClr>
                </a:solidFill>
              </a:rPr>
              <a:t>, </a:t>
            </a:r>
            <a:br>
              <a:rPr lang="en-US" altLang="ja-JP" sz="2800" dirty="0" smtClean="0">
                <a:solidFill>
                  <a:schemeClr val="tx1">
                    <a:lumMod val="65000"/>
                    <a:lumOff val="35000"/>
                  </a:schemeClr>
                </a:solidFill>
              </a:rPr>
            </a:br>
            <a:r>
              <a:rPr lang="en-US" altLang="ja-JP" sz="2800" u="sng" dirty="0" err="1" smtClean="0">
                <a:solidFill>
                  <a:schemeClr val="tx1">
                    <a:lumMod val="65000"/>
                    <a:lumOff val="35000"/>
                  </a:schemeClr>
                </a:solidFill>
              </a:rPr>
              <a:t>Eunjong</a:t>
            </a:r>
            <a:r>
              <a:rPr lang="en-US" altLang="ja-JP" sz="2800" u="sng" dirty="0" smtClean="0">
                <a:solidFill>
                  <a:schemeClr val="tx1">
                    <a:lumMod val="65000"/>
                    <a:lumOff val="35000"/>
                  </a:schemeClr>
                </a:solidFill>
              </a:rPr>
              <a:t> Choi</a:t>
            </a:r>
            <a:r>
              <a:rPr kumimoji="0" lang="en-US" altLang="ja-JP" sz="2800" dirty="0" smtClean="0">
                <a:solidFill>
                  <a:schemeClr val="tx1">
                    <a:lumMod val="65000"/>
                    <a:lumOff val="35000"/>
                  </a:schemeClr>
                </a:solidFill>
              </a:rPr>
              <a:t>†</a:t>
            </a:r>
            <a:r>
              <a:rPr lang="en-US" altLang="ja-JP" sz="2800" dirty="0" smtClean="0">
                <a:solidFill>
                  <a:schemeClr val="tx1">
                    <a:lumMod val="65000"/>
                    <a:lumOff val="35000"/>
                  </a:schemeClr>
                </a:solidFill>
              </a:rPr>
              <a:t>, Shinji </a:t>
            </a:r>
            <a:r>
              <a:rPr lang="en-US" altLang="ja-JP" sz="2800" dirty="0" err="1" smtClean="0">
                <a:solidFill>
                  <a:schemeClr val="tx1">
                    <a:lumMod val="65000"/>
                    <a:lumOff val="35000"/>
                  </a:schemeClr>
                </a:solidFill>
              </a:rPr>
              <a:t>Kusumoto</a:t>
            </a:r>
            <a:r>
              <a:rPr kumimoji="0" lang="en-US" altLang="ja-JP" sz="2800" dirty="0" smtClean="0">
                <a:solidFill>
                  <a:schemeClr val="tx1">
                    <a:lumMod val="65000"/>
                    <a:lumOff val="35000"/>
                  </a:schemeClr>
                </a:solidFill>
              </a:rPr>
              <a:t>†</a:t>
            </a:r>
            <a:r>
              <a:rPr lang="en-US" altLang="ja-JP" sz="2800" dirty="0" smtClean="0">
                <a:solidFill>
                  <a:schemeClr val="tx1">
                    <a:lumMod val="65000"/>
                    <a:lumOff val="35000"/>
                  </a:schemeClr>
                </a:solidFill>
              </a:rPr>
              <a:t>, </a:t>
            </a:r>
            <a:br>
              <a:rPr lang="en-US" altLang="ja-JP" sz="2800" dirty="0" smtClean="0">
                <a:solidFill>
                  <a:schemeClr val="tx1">
                    <a:lumMod val="65000"/>
                    <a:lumOff val="35000"/>
                  </a:schemeClr>
                </a:solidFill>
              </a:rPr>
            </a:br>
            <a:r>
              <a:rPr lang="en-US" altLang="ja-JP" sz="2800" dirty="0" err="1" smtClean="0">
                <a:solidFill>
                  <a:schemeClr val="tx1">
                    <a:lumMod val="65000"/>
                    <a:lumOff val="35000"/>
                  </a:schemeClr>
                </a:solidFill>
              </a:rPr>
              <a:t>Kyonghwan</a:t>
            </a:r>
            <a:r>
              <a:rPr lang="en-US" altLang="ja-JP" sz="2800" dirty="0" smtClean="0">
                <a:solidFill>
                  <a:schemeClr val="tx1">
                    <a:lumMod val="65000"/>
                    <a:lumOff val="35000"/>
                  </a:schemeClr>
                </a:solidFill>
              </a:rPr>
              <a:t> Kim</a:t>
            </a:r>
            <a:r>
              <a:rPr kumimoji="0" lang="en-US" altLang="ja-JP" sz="2800" dirty="0" smtClean="0">
                <a:solidFill>
                  <a:schemeClr val="tx1">
                    <a:lumMod val="65000"/>
                    <a:lumOff val="35000"/>
                  </a:schemeClr>
                </a:solidFill>
                <a:latin typeface="Times New Roman" pitchFamily="18" charset="0"/>
              </a:rPr>
              <a:t>‡</a:t>
            </a:r>
            <a:r>
              <a:rPr lang="en-US" altLang="ja-JP" sz="2800" dirty="0" smtClean="0">
                <a:solidFill>
                  <a:schemeClr val="tx1">
                    <a:lumMod val="65000"/>
                    <a:lumOff val="35000"/>
                  </a:schemeClr>
                </a:solidFill>
              </a:rPr>
              <a:t>, </a:t>
            </a:r>
            <a:r>
              <a:rPr lang="en-US" altLang="ja-JP" sz="2800" dirty="0" err="1" smtClean="0">
                <a:solidFill>
                  <a:schemeClr val="tx1">
                    <a:lumMod val="65000"/>
                    <a:lumOff val="35000"/>
                  </a:schemeClr>
                </a:solidFill>
              </a:rPr>
              <a:t>Wonjin</a:t>
            </a:r>
            <a:r>
              <a:rPr lang="en-US" altLang="ja-JP" sz="2800" dirty="0" smtClean="0">
                <a:solidFill>
                  <a:schemeClr val="tx1">
                    <a:lumMod val="65000"/>
                    <a:lumOff val="35000"/>
                  </a:schemeClr>
                </a:solidFill>
              </a:rPr>
              <a:t> Park</a:t>
            </a:r>
            <a:r>
              <a:rPr kumimoji="0" lang="en-US" altLang="ja-JP" sz="2800" dirty="0" smtClean="0">
                <a:solidFill>
                  <a:schemeClr val="tx1">
                    <a:lumMod val="65000"/>
                    <a:lumOff val="35000"/>
                  </a:schemeClr>
                </a:solidFill>
                <a:latin typeface="Times New Roman" pitchFamily="18" charset="0"/>
              </a:rPr>
              <a:t>‡</a:t>
            </a:r>
            <a:r>
              <a:rPr lang="en-US" altLang="ja-JP" sz="2800" dirty="0" smtClean="0">
                <a:solidFill>
                  <a:schemeClr val="tx1">
                    <a:lumMod val="65000"/>
                    <a:lumOff val="35000"/>
                  </a:schemeClr>
                </a:solidFill>
              </a:rPr>
              <a:t> and </a:t>
            </a:r>
            <a:r>
              <a:rPr lang="en-US" altLang="ja-JP" sz="2800" dirty="0" err="1" smtClean="0">
                <a:solidFill>
                  <a:schemeClr val="tx1">
                    <a:lumMod val="65000"/>
                    <a:lumOff val="35000"/>
                  </a:schemeClr>
                </a:solidFill>
              </a:rPr>
              <a:t>Eunha</a:t>
            </a:r>
            <a:r>
              <a:rPr lang="en-US" altLang="ja-JP" sz="2800" dirty="0" smtClean="0">
                <a:solidFill>
                  <a:schemeClr val="tx1">
                    <a:lumMod val="65000"/>
                    <a:lumOff val="35000"/>
                  </a:schemeClr>
                </a:solidFill>
              </a:rPr>
              <a:t> Lee</a:t>
            </a:r>
            <a:r>
              <a:rPr kumimoji="0" lang="en-US" altLang="ja-JP" sz="2800" dirty="0" smtClean="0">
                <a:solidFill>
                  <a:schemeClr val="tx1">
                    <a:lumMod val="65000"/>
                    <a:lumOff val="35000"/>
                  </a:schemeClr>
                </a:solidFill>
                <a:latin typeface="Times New Roman" pitchFamily="18" charset="0"/>
              </a:rPr>
              <a:t>‡</a:t>
            </a:r>
            <a:br>
              <a:rPr kumimoji="0" lang="en-US" altLang="ja-JP" sz="2800" dirty="0" smtClean="0">
                <a:solidFill>
                  <a:schemeClr val="tx1">
                    <a:lumMod val="65000"/>
                    <a:lumOff val="35000"/>
                  </a:schemeClr>
                </a:solidFill>
                <a:latin typeface="Times New Roman" pitchFamily="18" charset="0"/>
              </a:rPr>
            </a:br>
            <a:r>
              <a:rPr kumimoji="0" lang="en-US" altLang="ja-JP" sz="2400" dirty="0" smtClean="0">
                <a:solidFill>
                  <a:schemeClr val="tx1">
                    <a:lumMod val="65000"/>
                    <a:lumOff val="35000"/>
                  </a:schemeClr>
                </a:solidFill>
              </a:rPr>
              <a:t>†Osaka University, Japan</a:t>
            </a:r>
            <a:br>
              <a:rPr kumimoji="0" lang="en-US" altLang="ja-JP" sz="2400" dirty="0" smtClean="0">
                <a:solidFill>
                  <a:schemeClr val="tx1">
                    <a:lumMod val="65000"/>
                    <a:lumOff val="35000"/>
                  </a:schemeClr>
                </a:solidFill>
              </a:rPr>
            </a:br>
            <a:r>
              <a:rPr kumimoji="0" lang="en-US" altLang="ja-JP" sz="2400" dirty="0" smtClean="0">
                <a:solidFill>
                  <a:schemeClr val="tx1">
                    <a:lumMod val="65000"/>
                    <a:lumOff val="35000"/>
                  </a:schemeClr>
                </a:solidFill>
              </a:rPr>
              <a:t> </a:t>
            </a:r>
            <a:r>
              <a:rPr kumimoji="0" lang="en-US" altLang="ja-JP" sz="2400" dirty="0" smtClean="0">
                <a:solidFill>
                  <a:schemeClr val="tx1">
                    <a:lumMod val="65000"/>
                    <a:lumOff val="35000"/>
                  </a:schemeClr>
                </a:solidFill>
                <a:latin typeface="Times New Roman" pitchFamily="18" charset="0"/>
              </a:rPr>
              <a:t>‡</a:t>
            </a:r>
            <a:r>
              <a:rPr kumimoji="0" lang="en-US" altLang="ja-JP" sz="2400" dirty="0" smtClean="0">
                <a:solidFill>
                  <a:schemeClr val="tx1">
                    <a:lumMod val="65000"/>
                    <a:lumOff val="35000"/>
                  </a:schemeClr>
                </a:solidFill>
              </a:rPr>
              <a:t>Samsung Electronics Co, S. Korea</a:t>
            </a:r>
            <a:r>
              <a:rPr kumimoji="0" lang="en-US" altLang="ja-JP" sz="2800" dirty="0" smtClean="0"/>
              <a:t/>
            </a:r>
            <a:br>
              <a:rPr kumimoji="0" lang="en-US" altLang="ja-JP" sz="2800" dirty="0" smtClean="0"/>
            </a:br>
            <a:r>
              <a:rPr kumimoji="0" lang="en-US" altLang="ja-JP" sz="2800" dirty="0" smtClean="0"/>
              <a:t/>
            </a:r>
            <a:br>
              <a:rPr kumimoji="0" lang="en-US" altLang="ja-JP" sz="2800" dirty="0" smtClean="0"/>
            </a:br>
            <a:r>
              <a:rPr kumimoji="0" lang="en-US" altLang="ja-JP" sz="2800" dirty="0" smtClean="0"/>
              <a:t/>
            </a:r>
            <a:br>
              <a:rPr kumimoji="0" lang="en-US" altLang="ja-JP" sz="2800" dirty="0" smtClean="0"/>
            </a:br>
            <a:r>
              <a:rPr lang="en-US" altLang="ja-JP" sz="2800" dirty="0" smtClean="0"/>
              <a:t>IWSC2012 </a:t>
            </a:r>
            <a:br>
              <a:rPr lang="en-US" altLang="ja-JP" sz="2800" dirty="0" smtClean="0"/>
            </a:br>
            <a:r>
              <a:rPr lang="en-US" altLang="ja-JP" sz="2800" dirty="0" smtClean="0"/>
              <a:t>June 4, 2012</a:t>
            </a:r>
            <a:endParaRPr kumimoji="1" lang="ja-JP" altLang="en-US" sz="2800" dirty="0"/>
          </a:p>
        </p:txBody>
      </p:sp>
      <p:sp>
        <p:nvSpPr>
          <p:cNvPr id="4" name="スライド番号プレースホルダー 3"/>
          <p:cNvSpPr>
            <a:spLocks noGrp="1"/>
          </p:cNvSpPr>
          <p:nvPr>
            <p:ph type="sldNum" sz="quarter" idx="12"/>
          </p:nvPr>
        </p:nvSpPr>
        <p:spPr/>
        <p:txBody>
          <a:bodyPr/>
          <a:lstStyle/>
          <a:p>
            <a:fld id="{9BC4FB2D-E90A-4B87-9043-6EA87E212EA1}" type="slidenum">
              <a:rPr kumimoji="1" lang="ja-JP" altLang="en-US" smtClean="0"/>
              <a:t>1</a:t>
            </a:fld>
            <a:endParaRPr kumimoji="1" lang="ja-JP" altLang="en-US"/>
          </a:p>
        </p:txBody>
      </p:sp>
      <p:sp>
        <p:nvSpPr>
          <p:cNvPr id="5" name="日付プレースホルダー 4"/>
          <p:cNvSpPr>
            <a:spLocks noGrp="1"/>
          </p:cNvSpPr>
          <p:nvPr>
            <p:ph type="dt" sz="half" idx="10"/>
          </p:nvPr>
        </p:nvSpPr>
        <p:spPr/>
        <p:txBody>
          <a:bodyPr/>
          <a:lstStyle/>
          <a:p>
            <a:r>
              <a:rPr kumimoji="1" lang="en-US" altLang="ja-JP" smtClean="0"/>
              <a:t>IWSC2012</a:t>
            </a:r>
            <a:endParaRPr kumimoji="1" lang="ja-JP" altLang="en-US"/>
          </a:p>
        </p:txBody>
      </p:sp>
    </p:spTree>
    <p:extLst>
      <p:ext uri="{BB962C8B-B14F-4D97-AF65-F5344CB8AC3E}">
        <p14:creationId xmlns:p14="http://schemas.microsoft.com/office/powerpoint/2010/main" val="8608972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39552" y="269776"/>
            <a:ext cx="8229600" cy="1143000"/>
          </a:xfrm>
        </p:spPr>
        <p:txBody>
          <a:bodyPr/>
          <a:lstStyle/>
          <a:p>
            <a:r>
              <a:rPr lang="en-US" altLang="ja-JP" dirty="0"/>
              <a:t> Overview of Clone </a:t>
            </a:r>
            <a:r>
              <a:rPr lang="en-US" altLang="ja-JP" dirty="0" smtClean="0"/>
              <a:t>Inspector</a:t>
            </a:r>
            <a:endParaRPr kumimoji="1" lang="ja-JP" altLang="en-US" dirty="0"/>
          </a:p>
        </p:txBody>
      </p:sp>
      <p:sp>
        <p:nvSpPr>
          <p:cNvPr id="78" name="コンテンツ プレースホルダー 2"/>
          <p:cNvSpPr>
            <a:spLocks noGrp="1"/>
          </p:cNvSpPr>
          <p:nvPr>
            <p:ph idx="1"/>
          </p:nvPr>
        </p:nvSpPr>
        <p:spPr>
          <a:xfrm>
            <a:off x="14808" y="1600200"/>
            <a:ext cx="9129192" cy="4525963"/>
          </a:xfrm>
        </p:spPr>
        <p:txBody>
          <a:bodyPr>
            <a:normAutofit/>
          </a:bodyPr>
          <a:lstStyle/>
          <a:p>
            <a:r>
              <a:rPr lang="en-US" altLang="ja-JP" sz="3600" dirty="0" smtClean="0">
                <a:solidFill>
                  <a:schemeClr val="tx1">
                    <a:lumMod val="95000"/>
                    <a:lumOff val="5000"/>
                  </a:schemeClr>
                </a:solidFill>
              </a:rPr>
              <a:t>A tool </a:t>
            </a:r>
            <a:r>
              <a:rPr lang="en-US" altLang="ja-JP" sz="3600" dirty="0">
                <a:solidFill>
                  <a:schemeClr val="tx1">
                    <a:lumMod val="95000"/>
                    <a:lumOff val="5000"/>
                  </a:schemeClr>
                </a:solidFill>
              </a:rPr>
              <a:t>to fit to </a:t>
            </a:r>
            <a:r>
              <a:rPr lang="en-US" altLang="ja-JP" sz="3600" dirty="0" smtClean="0">
                <a:solidFill>
                  <a:schemeClr val="tx1">
                    <a:lumMod val="95000"/>
                    <a:lumOff val="5000"/>
                  </a:schemeClr>
                </a:solidFill>
              </a:rPr>
              <a:t>the development </a:t>
            </a:r>
            <a:r>
              <a:rPr lang="en-US" altLang="ja-JP" sz="3600" dirty="0">
                <a:solidFill>
                  <a:schemeClr val="tx1">
                    <a:lumMod val="95000"/>
                    <a:lumOff val="5000"/>
                  </a:schemeClr>
                </a:solidFill>
              </a:rPr>
              <a:t>environment </a:t>
            </a:r>
            <a:r>
              <a:rPr lang="en-US" altLang="ja-JP" sz="3600" dirty="0" smtClean="0">
                <a:solidFill>
                  <a:schemeClr val="tx1">
                    <a:lumMod val="95000"/>
                    <a:lumOff val="5000"/>
                  </a:schemeClr>
                </a:solidFill>
              </a:rPr>
              <a:t>of </a:t>
            </a:r>
            <a:r>
              <a:rPr lang="en-US" altLang="ja-JP" sz="3600" dirty="0">
                <a:solidFill>
                  <a:schemeClr val="tx1">
                    <a:lumMod val="95000"/>
                    <a:lumOff val="5000"/>
                  </a:schemeClr>
                </a:solidFill>
              </a:rPr>
              <a:t> mobile </a:t>
            </a:r>
            <a:r>
              <a:rPr lang="en-US" altLang="ja-JP" sz="3600" dirty="0" smtClean="0">
                <a:solidFill>
                  <a:schemeClr val="tx1">
                    <a:lumMod val="95000"/>
                    <a:lumOff val="5000"/>
                  </a:schemeClr>
                </a:solidFill>
              </a:rPr>
              <a:t>software </a:t>
            </a:r>
            <a:r>
              <a:rPr lang="en-US" altLang="ja-JP" sz="3600" dirty="0" smtClean="0">
                <a:solidFill>
                  <a:schemeClr val="tx1">
                    <a:lumMod val="95000"/>
                    <a:lumOff val="5000"/>
                  </a:schemeClr>
                </a:solidFill>
              </a:rPr>
              <a:t>in SAMSUNG</a:t>
            </a:r>
            <a:endParaRPr lang="en-US" altLang="ja-JP" sz="3600" dirty="0" smtClean="0"/>
          </a:p>
          <a:p>
            <a:pPr lvl="1"/>
            <a:r>
              <a:rPr lang="en-US" altLang="ja-JP" sz="3200" dirty="0" smtClean="0"/>
              <a:t>Detect </a:t>
            </a:r>
            <a:r>
              <a:rPr lang="en-US" altLang="ja-JP" sz="3200" b="1" dirty="0" smtClean="0"/>
              <a:t>inconsistent  </a:t>
            </a:r>
            <a:r>
              <a:rPr lang="en-US" altLang="ja-JP" sz="3200" b="1" dirty="0"/>
              <a:t>changes</a:t>
            </a:r>
            <a:r>
              <a:rPr lang="en-US" altLang="ja-JP" sz="3200" dirty="0"/>
              <a:t> in code </a:t>
            </a:r>
            <a:r>
              <a:rPr lang="en-US" altLang="ja-JP" sz="3200" dirty="0" smtClean="0"/>
              <a:t>clones</a:t>
            </a:r>
          </a:p>
          <a:p>
            <a:pPr lvl="2"/>
            <a:r>
              <a:rPr lang="en-US" altLang="ja-JP" sz="2800" dirty="0" smtClean="0"/>
              <a:t>Using </a:t>
            </a:r>
            <a:r>
              <a:rPr lang="en-US" altLang="ja-JP" sz="2800" dirty="0" err="1" smtClean="0"/>
              <a:t>CCFinder</a:t>
            </a:r>
            <a:r>
              <a:rPr lang="en-US" altLang="ja-JP" sz="2800" dirty="0" smtClean="0"/>
              <a:t> and two metrics</a:t>
            </a:r>
          </a:p>
          <a:p>
            <a:pPr lvl="1"/>
            <a:r>
              <a:rPr lang="en-US" altLang="ja-JP" sz="3200" dirty="0" smtClean="0"/>
              <a:t>Handle</a:t>
            </a:r>
            <a:r>
              <a:rPr lang="en-US" altLang="ja-JP" sz="3200" b="1" dirty="0" smtClean="0"/>
              <a:t> </a:t>
            </a:r>
            <a:r>
              <a:rPr lang="en-US" altLang="ja-JP" sz="3200" b="1" dirty="0"/>
              <a:t>a large size</a:t>
            </a:r>
            <a:r>
              <a:rPr lang="en-US" altLang="ja-JP" sz="3200" dirty="0"/>
              <a:t> input</a:t>
            </a:r>
          </a:p>
          <a:p>
            <a:pPr lvl="2"/>
            <a:endParaRPr kumimoji="1" lang="ja-JP" altLang="en-US" sz="2800" dirty="0">
              <a:solidFill>
                <a:schemeClr val="bg1">
                  <a:lumMod val="50000"/>
                </a:schemeClr>
              </a:solidFill>
            </a:endParaRPr>
          </a:p>
        </p:txBody>
      </p:sp>
      <p:sp>
        <p:nvSpPr>
          <p:cNvPr id="4" name="スライド番号プレースホルダー 3"/>
          <p:cNvSpPr>
            <a:spLocks noGrp="1"/>
          </p:cNvSpPr>
          <p:nvPr>
            <p:ph type="sldNum" sz="quarter" idx="12"/>
          </p:nvPr>
        </p:nvSpPr>
        <p:spPr/>
        <p:txBody>
          <a:bodyPr/>
          <a:lstStyle/>
          <a:p>
            <a:fld id="{9BC4FB2D-E90A-4B87-9043-6EA87E212EA1}" type="slidenum">
              <a:rPr kumimoji="1" lang="ja-JP" altLang="en-US" smtClean="0"/>
              <a:t>10</a:t>
            </a:fld>
            <a:endParaRPr kumimoji="1" lang="ja-JP" altLang="en-US"/>
          </a:p>
        </p:txBody>
      </p:sp>
      <p:sp>
        <p:nvSpPr>
          <p:cNvPr id="6" name="日付プレースホルダー 5"/>
          <p:cNvSpPr>
            <a:spLocks noGrp="1"/>
          </p:cNvSpPr>
          <p:nvPr>
            <p:ph type="dt" sz="half" idx="10"/>
          </p:nvPr>
        </p:nvSpPr>
        <p:spPr/>
        <p:txBody>
          <a:bodyPr/>
          <a:lstStyle/>
          <a:p>
            <a:r>
              <a:rPr kumimoji="1" lang="en-US" altLang="ja-JP" smtClean="0"/>
              <a:t>IWSC2012</a:t>
            </a:r>
            <a:endParaRPr kumimoji="1" lang="ja-JP" altLang="en-US" dirty="0"/>
          </a:p>
        </p:txBody>
      </p:sp>
      <p:pic>
        <p:nvPicPr>
          <p:cNvPr id="8" name="Picture 2" descr="PC,コンピューター,セットアップ,パソコン,周辺機器,接続,準備"/>
          <p:cNvPicPr>
            <a:picLocks noChangeAspect="1" noChangeArrowheads="1"/>
          </p:cNvPicPr>
          <p:nvPr/>
        </p:nvPicPr>
        <p:blipFill rotWithShape="1">
          <a:blip r:embed="rId3">
            <a:extLst>
              <a:ext uri="{28A0092B-C50C-407E-A947-70E740481C1C}">
                <a14:useLocalDpi xmlns:a14="http://schemas.microsoft.com/office/drawing/2010/main" val="0"/>
              </a:ext>
            </a:extLst>
          </a:blip>
          <a:srcRect t="12108" b="9675"/>
          <a:stretch/>
        </p:blipFill>
        <p:spPr bwMode="auto">
          <a:xfrm>
            <a:off x="4940553" y="4104827"/>
            <a:ext cx="3519879" cy="27531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95500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Applications</a:t>
            </a:r>
            <a:endParaRPr kumimoji="1" lang="ja-JP" altLang="en-US" dirty="0"/>
          </a:p>
        </p:txBody>
      </p:sp>
      <p:sp>
        <p:nvSpPr>
          <p:cNvPr id="4" name="コンテンツ プレースホルダー 2"/>
          <p:cNvSpPr txBox="1">
            <a:spLocks/>
          </p:cNvSpPr>
          <p:nvPr/>
        </p:nvSpPr>
        <p:spPr>
          <a:xfrm>
            <a:off x="5868144" y="1628800"/>
            <a:ext cx="2962672"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endParaRPr lang="ja-JP" altLang="en-US" dirty="0"/>
          </a:p>
        </p:txBody>
      </p:sp>
      <p:sp>
        <p:nvSpPr>
          <p:cNvPr id="5" name="テキスト ボックス 4"/>
          <p:cNvSpPr txBox="1"/>
          <p:nvPr/>
        </p:nvSpPr>
        <p:spPr>
          <a:xfrm>
            <a:off x="4716016" y="1412776"/>
            <a:ext cx="4427984" cy="2246769"/>
          </a:xfrm>
          <a:prstGeom prst="rect">
            <a:avLst/>
          </a:prstGeom>
          <a:noFill/>
        </p:spPr>
        <p:txBody>
          <a:bodyPr wrap="square" rtlCol="0">
            <a:spAutoFit/>
          </a:bodyPr>
          <a:lstStyle/>
          <a:p>
            <a:r>
              <a:rPr lang="en-US" altLang="ja-JP" sz="2800" dirty="0" smtClean="0">
                <a:solidFill>
                  <a:schemeClr val="accent1">
                    <a:lumMod val="75000"/>
                  </a:schemeClr>
                </a:solidFill>
              </a:rPr>
              <a:t>Feature : Communication</a:t>
            </a:r>
          </a:p>
          <a:p>
            <a:r>
              <a:rPr kumimoji="1" lang="en-US" altLang="ja-JP" sz="2800" dirty="0" smtClean="0">
                <a:solidFill>
                  <a:schemeClr val="accent1">
                    <a:lumMod val="75000"/>
                  </a:schemeClr>
                </a:solidFill>
              </a:rPr>
              <a:t>Language</a:t>
            </a:r>
            <a:r>
              <a:rPr lang="en-US" altLang="ja-JP" sz="2800" dirty="0">
                <a:solidFill>
                  <a:schemeClr val="accent1">
                    <a:lumMod val="75000"/>
                  </a:schemeClr>
                </a:solidFill>
              </a:rPr>
              <a:t> :</a:t>
            </a:r>
            <a:r>
              <a:rPr kumimoji="1" lang="en-US" altLang="ja-JP" sz="2800" dirty="0" smtClean="0">
                <a:solidFill>
                  <a:schemeClr val="accent1">
                    <a:lumMod val="75000"/>
                  </a:schemeClr>
                </a:solidFill>
              </a:rPr>
              <a:t> C</a:t>
            </a:r>
          </a:p>
          <a:p>
            <a:r>
              <a:rPr lang="en-US" altLang="ja-JP" sz="2800" dirty="0" smtClean="0">
                <a:solidFill>
                  <a:schemeClr val="accent1">
                    <a:lumMod val="75000"/>
                  </a:schemeClr>
                </a:solidFill>
              </a:rPr>
              <a:t>Size(LOC) :  4,275,952</a:t>
            </a:r>
          </a:p>
          <a:p>
            <a:r>
              <a:rPr lang="en-US" altLang="ja-JP" sz="2800" b="1" dirty="0" smtClean="0">
                <a:solidFill>
                  <a:schemeClr val="accent4">
                    <a:lumMod val="50000"/>
                  </a:schemeClr>
                </a:solidFill>
              </a:rPr>
              <a:t>Bug Candidates: 63</a:t>
            </a:r>
          </a:p>
          <a:p>
            <a:r>
              <a:rPr lang="en-US" altLang="ja-JP" sz="2800" b="1" dirty="0" smtClean="0">
                <a:solidFill>
                  <a:schemeClr val="accent4">
                    <a:lumMod val="50000"/>
                  </a:schemeClr>
                </a:solidFill>
              </a:rPr>
              <a:t>True Bug : 25</a:t>
            </a:r>
            <a:endParaRPr kumimoji="1" lang="ja-JP" altLang="en-US" sz="2800" b="1" dirty="0">
              <a:solidFill>
                <a:schemeClr val="accent4">
                  <a:lumMod val="50000"/>
                </a:schemeClr>
              </a:solidFill>
            </a:endParaRPr>
          </a:p>
        </p:txBody>
      </p:sp>
      <p:sp>
        <p:nvSpPr>
          <p:cNvPr id="7" name="テキスト ボックス 6"/>
          <p:cNvSpPr txBox="1"/>
          <p:nvPr/>
        </p:nvSpPr>
        <p:spPr>
          <a:xfrm>
            <a:off x="4716016" y="4149080"/>
            <a:ext cx="3600400" cy="2246769"/>
          </a:xfrm>
          <a:prstGeom prst="rect">
            <a:avLst/>
          </a:prstGeom>
          <a:noFill/>
        </p:spPr>
        <p:txBody>
          <a:bodyPr wrap="square" rtlCol="0">
            <a:spAutoFit/>
          </a:bodyPr>
          <a:lstStyle/>
          <a:p>
            <a:r>
              <a:rPr lang="en-US" altLang="ja-JP" sz="2800" dirty="0" smtClean="0">
                <a:solidFill>
                  <a:schemeClr val="accent2">
                    <a:lumMod val="75000"/>
                  </a:schemeClr>
                </a:solidFill>
              </a:rPr>
              <a:t>Feature : Application</a:t>
            </a:r>
          </a:p>
          <a:p>
            <a:r>
              <a:rPr kumimoji="1" lang="en-US" altLang="ja-JP" sz="2800" dirty="0" smtClean="0">
                <a:solidFill>
                  <a:schemeClr val="accent2">
                    <a:lumMod val="75000"/>
                  </a:schemeClr>
                </a:solidFill>
              </a:rPr>
              <a:t>Language</a:t>
            </a:r>
            <a:r>
              <a:rPr lang="en-US" altLang="ja-JP" sz="2800" dirty="0">
                <a:solidFill>
                  <a:schemeClr val="accent2">
                    <a:lumMod val="75000"/>
                  </a:schemeClr>
                </a:solidFill>
              </a:rPr>
              <a:t> :</a:t>
            </a:r>
            <a:r>
              <a:rPr kumimoji="1" lang="en-US" altLang="ja-JP" sz="2800" dirty="0" smtClean="0">
                <a:solidFill>
                  <a:schemeClr val="accent2">
                    <a:lumMod val="75000"/>
                  </a:schemeClr>
                </a:solidFill>
              </a:rPr>
              <a:t> C</a:t>
            </a:r>
          </a:p>
          <a:p>
            <a:r>
              <a:rPr lang="en-US" altLang="ja-JP" sz="2800" dirty="0" smtClean="0">
                <a:solidFill>
                  <a:schemeClr val="accent2">
                    <a:lumMod val="75000"/>
                  </a:schemeClr>
                </a:solidFill>
              </a:rPr>
              <a:t>Size(LOC) :  136,554</a:t>
            </a:r>
          </a:p>
          <a:p>
            <a:r>
              <a:rPr lang="en-US" altLang="ja-JP" sz="2800" b="1" dirty="0" smtClean="0">
                <a:solidFill>
                  <a:schemeClr val="accent2">
                    <a:lumMod val="50000"/>
                  </a:schemeClr>
                </a:solidFill>
              </a:rPr>
              <a:t>Bug Candidates: 5</a:t>
            </a:r>
          </a:p>
          <a:p>
            <a:r>
              <a:rPr lang="en-US" altLang="ja-JP" sz="2800" b="1" dirty="0" smtClean="0">
                <a:solidFill>
                  <a:schemeClr val="accent2">
                    <a:lumMod val="50000"/>
                  </a:schemeClr>
                </a:solidFill>
              </a:rPr>
              <a:t>True Bug : 1</a:t>
            </a:r>
            <a:endParaRPr kumimoji="1" lang="ja-JP" altLang="en-US" sz="2800" b="1" dirty="0">
              <a:solidFill>
                <a:schemeClr val="accent2">
                  <a:lumMod val="50000"/>
                </a:schemeClr>
              </a:solidFill>
            </a:endParaRPr>
          </a:p>
        </p:txBody>
      </p:sp>
      <p:pic>
        <p:nvPicPr>
          <p:cNvPr id="1026" name="Picture 2" descr="アンテナ,コミュニケーション,パラボラアンテナ,人工衛星,受信,技術,携帯電話,衛星,通信,電話"/>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41060" y="1548920"/>
            <a:ext cx="2195650" cy="2195650"/>
          </a:xfrm>
          <a:prstGeom prst="rect">
            <a:avLst/>
          </a:prstGeom>
          <a:solidFill>
            <a:schemeClr val="tx2">
              <a:lumMod val="75000"/>
            </a:schemeClr>
          </a:solidFill>
          <a:ln>
            <a:noFill/>
          </a:ln>
        </p:spPr>
      </p:pic>
      <p:pic>
        <p:nvPicPr>
          <p:cNvPr id="1028" name="Picture 4" descr="コミュニケーション,会話,情報,携帯,携帯電話,話す,連絡,電気通信,電話,電話機"/>
          <p:cNvPicPr>
            <a:picLocks noChangeAspect="1" noChangeArrowheads="1"/>
          </p:cNvPicPr>
          <p:nvPr/>
        </p:nvPicPr>
        <p:blipFill>
          <a:blip r:embed="rId4">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99638" y="4149080"/>
            <a:ext cx="2167546" cy="2167546"/>
          </a:xfrm>
          <a:prstGeom prst="rect">
            <a:avLst/>
          </a:prstGeom>
          <a:noFill/>
          <a:extLst>
            <a:ext uri="{909E8E84-426E-40DD-AFC4-6F175D3DCCD1}">
              <a14:hiddenFill xmlns:a14="http://schemas.microsoft.com/office/drawing/2010/main">
                <a:solidFill>
                  <a:srgbClr val="FFFFFF"/>
                </a:solidFill>
              </a14:hiddenFill>
            </a:ext>
          </a:extLst>
        </p:spPr>
      </p:pic>
      <p:sp>
        <p:nvSpPr>
          <p:cNvPr id="11" name="テキスト ボックス 10"/>
          <p:cNvSpPr txBox="1"/>
          <p:nvPr/>
        </p:nvSpPr>
        <p:spPr>
          <a:xfrm>
            <a:off x="3779912" y="3573016"/>
            <a:ext cx="281111" cy="3154710"/>
          </a:xfrm>
          <a:prstGeom prst="rect">
            <a:avLst/>
          </a:prstGeom>
          <a:noFill/>
        </p:spPr>
        <p:txBody>
          <a:bodyPr wrap="square" rtlCol="0">
            <a:spAutoFit/>
          </a:bodyPr>
          <a:lstStyle/>
          <a:p>
            <a:r>
              <a:rPr kumimoji="1" lang="en-US" altLang="ja-JP" sz="19900" dirty="0" smtClean="0">
                <a:solidFill>
                  <a:schemeClr val="accent2">
                    <a:lumMod val="75000"/>
                  </a:schemeClr>
                </a:solidFill>
              </a:rPr>
              <a:t>{</a:t>
            </a:r>
            <a:endParaRPr kumimoji="1" lang="ja-JP" altLang="en-US" sz="19900" dirty="0">
              <a:solidFill>
                <a:schemeClr val="accent2">
                  <a:lumMod val="75000"/>
                </a:schemeClr>
              </a:solidFill>
            </a:endParaRPr>
          </a:p>
        </p:txBody>
      </p:sp>
      <p:sp>
        <p:nvSpPr>
          <p:cNvPr id="12" name="テキスト ボックス 11"/>
          <p:cNvSpPr txBox="1"/>
          <p:nvPr/>
        </p:nvSpPr>
        <p:spPr>
          <a:xfrm>
            <a:off x="3779912" y="764704"/>
            <a:ext cx="281111" cy="3154710"/>
          </a:xfrm>
          <a:prstGeom prst="rect">
            <a:avLst/>
          </a:prstGeom>
          <a:noFill/>
        </p:spPr>
        <p:txBody>
          <a:bodyPr wrap="square" rtlCol="0">
            <a:spAutoFit/>
          </a:bodyPr>
          <a:lstStyle/>
          <a:p>
            <a:r>
              <a:rPr kumimoji="1" lang="en-US" altLang="ja-JP" sz="19900" dirty="0" smtClean="0">
                <a:solidFill>
                  <a:schemeClr val="accent1">
                    <a:lumMod val="75000"/>
                  </a:schemeClr>
                </a:solidFill>
              </a:rPr>
              <a:t>{</a:t>
            </a:r>
            <a:endParaRPr kumimoji="1" lang="ja-JP" altLang="en-US" sz="19900" dirty="0">
              <a:solidFill>
                <a:schemeClr val="accent1">
                  <a:lumMod val="75000"/>
                </a:schemeClr>
              </a:solidFill>
            </a:endParaRPr>
          </a:p>
        </p:txBody>
      </p:sp>
      <p:sp>
        <p:nvSpPr>
          <p:cNvPr id="3" name="正方形/長方形 2"/>
          <p:cNvSpPr/>
          <p:nvPr/>
        </p:nvSpPr>
        <p:spPr>
          <a:xfrm>
            <a:off x="2767184" y="1812885"/>
            <a:ext cx="3897663" cy="1446550"/>
          </a:xfrm>
          <a:prstGeom prst="rect">
            <a:avLst/>
          </a:prstGeom>
        </p:spPr>
        <p:txBody>
          <a:bodyPr wrap="square">
            <a:spAutoFit/>
          </a:bodyPr>
          <a:lstStyle/>
          <a:p>
            <a:r>
              <a:rPr lang="en-US" altLang="ja-JP" sz="8800" b="1" dirty="0" smtClean="0">
                <a:solidFill>
                  <a:schemeClr val="accent1">
                    <a:lumMod val="75000"/>
                  </a:schemeClr>
                </a:solidFill>
              </a:rPr>
              <a:t>A</a:t>
            </a:r>
            <a:endParaRPr lang="ja-JP" altLang="en-US" dirty="0"/>
          </a:p>
        </p:txBody>
      </p:sp>
      <p:sp>
        <p:nvSpPr>
          <p:cNvPr id="13" name="正方形/長方形 12"/>
          <p:cNvSpPr/>
          <p:nvPr/>
        </p:nvSpPr>
        <p:spPr>
          <a:xfrm>
            <a:off x="2736710" y="4726165"/>
            <a:ext cx="3897663" cy="1446550"/>
          </a:xfrm>
          <a:prstGeom prst="rect">
            <a:avLst/>
          </a:prstGeom>
        </p:spPr>
        <p:txBody>
          <a:bodyPr wrap="square">
            <a:spAutoFit/>
          </a:bodyPr>
          <a:lstStyle/>
          <a:p>
            <a:r>
              <a:rPr lang="en-US" altLang="ja-JP" sz="8800" b="1" dirty="0" smtClean="0">
                <a:solidFill>
                  <a:schemeClr val="accent2">
                    <a:lumMod val="50000"/>
                  </a:schemeClr>
                </a:solidFill>
              </a:rPr>
              <a:t>B</a:t>
            </a:r>
            <a:endParaRPr lang="ja-JP" altLang="en-US" dirty="0">
              <a:solidFill>
                <a:schemeClr val="accent2">
                  <a:lumMod val="50000"/>
                </a:schemeClr>
              </a:solidFill>
            </a:endParaRPr>
          </a:p>
        </p:txBody>
      </p:sp>
      <p:sp>
        <p:nvSpPr>
          <p:cNvPr id="8" name="スライド番号プレースホルダー 7"/>
          <p:cNvSpPr>
            <a:spLocks noGrp="1"/>
          </p:cNvSpPr>
          <p:nvPr>
            <p:ph type="sldNum" sz="quarter" idx="12"/>
          </p:nvPr>
        </p:nvSpPr>
        <p:spPr/>
        <p:txBody>
          <a:bodyPr/>
          <a:lstStyle/>
          <a:p>
            <a:fld id="{9BC4FB2D-E90A-4B87-9043-6EA87E212EA1}" type="slidenum">
              <a:rPr kumimoji="1" lang="ja-JP" altLang="en-US" smtClean="0"/>
              <a:t>11</a:t>
            </a:fld>
            <a:endParaRPr kumimoji="1" lang="ja-JP" altLang="en-US"/>
          </a:p>
        </p:txBody>
      </p:sp>
      <p:sp>
        <p:nvSpPr>
          <p:cNvPr id="9" name="日付プレースホルダー 8"/>
          <p:cNvSpPr>
            <a:spLocks noGrp="1"/>
          </p:cNvSpPr>
          <p:nvPr>
            <p:ph type="dt" sz="half" idx="10"/>
          </p:nvPr>
        </p:nvSpPr>
        <p:spPr/>
        <p:txBody>
          <a:bodyPr/>
          <a:lstStyle/>
          <a:p>
            <a:r>
              <a:rPr kumimoji="1" lang="en-US" altLang="ja-JP" smtClean="0"/>
              <a:t>IWSC2012</a:t>
            </a:r>
            <a:endParaRPr kumimoji="1" lang="ja-JP" altLang="en-US" dirty="0"/>
          </a:p>
        </p:txBody>
      </p:sp>
    </p:spTree>
    <p:extLst>
      <p:ext uri="{BB962C8B-B14F-4D97-AF65-F5344CB8AC3E}">
        <p14:creationId xmlns:p14="http://schemas.microsoft.com/office/powerpoint/2010/main" val="22577403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Snapshot of Clone Inspector</a:t>
            </a:r>
            <a:endParaRPr kumimoji="1" lang="ja-JP" altLang="en-US" dirty="0"/>
          </a:p>
        </p:txBody>
      </p:sp>
      <p:pic>
        <p:nvPicPr>
          <p:cNvPr id="9" name="コンテンツ プレースホルダー 8"/>
          <p:cNvPicPr>
            <a:picLocks noGrp="1" noChangeAspect="1"/>
          </p:cNvPicPr>
          <p:nvPr>
            <p:ph idx="1"/>
          </p:nvPr>
        </p:nvPicPr>
        <p:blipFill rotWithShape="1">
          <a:blip r:embed="rId3">
            <a:extLst>
              <a:ext uri="{28A0092B-C50C-407E-A947-70E740481C1C}">
                <a14:useLocalDpi xmlns:a14="http://schemas.microsoft.com/office/drawing/2010/main" val="0"/>
              </a:ext>
            </a:extLst>
          </a:blip>
          <a:srcRect b="5886"/>
          <a:stretch/>
        </p:blipFill>
        <p:spPr>
          <a:xfrm>
            <a:off x="35496" y="1484784"/>
            <a:ext cx="9012411" cy="5301208"/>
          </a:xfrm>
        </p:spPr>
      </p:pic>
      <p:sp>
        <p:nvSpPr>
          <p:cNvPr id="5" name="スライド番号プレースホルダー 4"/>
          <p:cNvSpPr>
            <a:spLocks noGrp="1"/>
          </p:cNvSpPr>
          <p:nvPr>
            <p:ph type="sldNum" sz="quarter" idx="12"/>
          </p:nvPr>
        </p:nvSpPr>
        <p:spPr/>
        <p:txBody>
          <a:bodyPr/>
          <a:lstStyle/>
          <a:p>
            <a:fld id="{9BC4FB2D-E90A-4B87-9043-6EA87E212EA1}" type="slidenum">
              <a:rPr kumimoji="1" lang="ja-JP" altLang="en-US" smtClean="0"/>
              <a:t>12</a:t>
            </a:fld>
            <a:endParaRPr kumimoji="1" lang="ja-JP" altLang="en-US"/>
          </a:p>
        </p:txBody>
      </p:sp>
      <p:sp>
        <p:nvSpPr>
          <p:cNvPr id="6" name="日付プレースホルダー 5"/>
          <p:cNvSpPr>
            <a:spLocks noGrp="1"/>
          </p:cNvSpPr>
          <p:nvPr>
            <p:ph type="dt" sz="half" idx="10"/>
          </p:nvPr>
        </p:nvSpPr>
        <p:spPr/>
        <p:txBody>
          <a:bodyPr/>
          <a:lstStyle/>
          <a:p>
            <a:r>
              <a:rPr kumimoji="1" lang="en-US" altLang="ja-JP" smtClean="0"/>
              <a:t>IWSC2012</a:t>
            </a:r>
            <a:endParaRPr kumimoji="1" lang="ja-JP" altLang="en-US" dirty="0"/>
          </a:p>
        </p:txBody>
      </p:sp>
      <p:sp>
        <p:nvSpPr>
          <p:cNvPr id="4" name="AutoShape 2" descr="cloneinspectorLite.bm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 name="AutoShape 4" descr="cloneinspectorLite.bm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 name="AutoShape 6" descr="cloneinspectorLite.bmp"/>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 name="雲形吹き出し 2"/>
          <p:cNvSpPr/>
          <p:nvPr/>
        </p:nvSpPr>
        <p:spPr>
          <a:xfrm>
            <a:off x="460375" y="2564904"/>
            <a:ext cx="2633425" cy="882392"/>
          </a:xfrm>
          <a:prstGeom prst="cloudCallout">
            <a:avLst>
              <a:gd name="adj1" fmla="val 79910"/>
              <a:gd name="adj2" fmla="val -734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Inconsistences Candidate List</a:t>
            </a:r>
            <a:endParaRPr kumimoji="1" lang="ja-JP" altLang="en-US" dirty="0">
              <a:solidFill>
                <a:schemeClr val="tx1"/>
              </a:solidFill>
            </a:endParaRPr>
          </a:p>
        </p:txBody>
      </p:sp>
      <p:sp>
        <p:nvSpPr>
          <p:cNvPr id="11" name="雲形吹き出し 10"/>
          <p:cNvSpPr/>
          <p:nvPr/>
        </p:nvSpPr>
        <p:spPr>
          <a:xfrm>
            <a:off x="4860032" y="2564904"/>
            <a:ext cx="3672408" cy="1080120"/>
          </a:xfrm>
          <a:prstGeom prst="cloudCallout">
            <a:avLst>
              <a:gd name="adj1" fmla="val -18275"/>
              <a:gd name="adj2" fmla="val -88584"/>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Information of Selected Inconsistences Candidate</a:t>
            </a:r>
            <a:endParaRPr kumimoji="1" lang="ja-JP" altLang="en-US" dirty="0">
              <a:solidFill>
                <a:schemeClr val="tx1"/>
              </a:solidFill>
            </a:endParaRPr>
          </a:p>
        </p:txBody>
      </p:sp>
      <p:sp>
        <p:nvSpPr>
          <p:cNvPr id="12" name="雲形吹き出し 11"/>
          <p:cNvSpPr/>
          <p:nvPr/>
        </p:nvSpPr>
        <p:spPr>
          <a:xfrm>
            <a:off x="4011238" y="4230216"/>
            <a:ext cx="2198280" cy="720080"/>
          </a:xfrm>
          <a:prstGeom prst="cloudCallout">
            <a:avLst>
              <a:gd name="adj1" fmla="val -18275"/>
              <a:gd name="adj2" fmla="val -88584"/>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Source Code View</a:t>
            </a:r>
            <a:endParaRPr kumimoji="1" lang="ja-JP" altLang="en-US" dirty="0">
              <a:solidFill>
                <a:schemeClr val="tx1"/>
              </a:solidFill>
            </a:endParaRPr>
          </a:p>
        </p:txBody>
      </p:sp>
    </p:spTree>
    <p:extLst>
      <p:ext uri="{BB962C8B-B14F-4D97-AF65-F5344CB8AC3E}">
        <p14:creationId xmlns:p14="http://schemas.microsoft.com/office/powerpoint/2010/main" val="3017935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Features of Mobile Software</a:t>
            </a:r>
            <a:endParaRPr lang="en-US" altLang="ja-JP" dirty="0">
              <a:solidFill>
                <a:schemeClr val="bg1">
                  <a:lumMod val="50000"/>
                </a:schemeClr>
              </a:solidFill>
            </a:endParaRPr>
          </a:p>
        </p:txBody>
      </p:sp>
      <p:sp>
        <p:nvSpPr>
          <p:cNvPr id="5" name="コンテンツ プレースホルダー 2"/>
          <p:cNvSpPr>
            <a:spLocks noGrp="1"/>
          </p:cNvSpPr>
          <p:nvPr>
            <p:ph idx="1"/>
          </p:nvPr>
        </p:nvSpPr>
        <p:spPr>
          <a:xfrm>
            <a:off x="14808" y="1600200"/>
            <a:ext cx="9525744" cy="4525963"/>
          </a:xfrm>
        </p:spPr>
        <p:txBody>
          <a:bodyPr/>
          <a:lstStyle/>
          <a:p>
            <a:r>
              <a:rPr lang="en-US" altLang="ja-JP" sz="3600" b="1" dirty="0"/>
              <a:t>releases a new model </a:t>
            </a:r>
            <a:r>
              <a:rPr lang="en-US" altLang="ja-JP" sz="3600" dirty="0" smtClean="0"/>
              <a:t>in </a:t>
            </a:r>
            <a:r>
              <a:rPr lang="en-US" altLang="ja-JP" sz="3600" dirty="0"/>
              <a:t>regular and rapid </a:t>
            </a:r>
            <a:r>
              <a:rPr lang="en-US" altLang="ja-JP" sz="3600" dirty="0" smtClean="0"/>
              <a:t>rushed intervals</a:t>
            </a:r>
          </a:p>
          <a:p>
            <a:r>
              <a:rPr lang="en-US" altLang="ja-JP" sz="3600" b="1" dirty="0" smtClean="0"/>
              <a:t>adapts</a:t>
            </a:r>
            <a:r>
              <a:rPr lang="en-US" altLang="ja-JP" sz="3600" dirty="0" smtClean="0"/>
              <a:t> </a:t>
            </a:r>
            <a:r>
              <a:rPr lang="en-US" altLang="ja-JP" sz="3600" dirty="0"/>
              <a:t>to </a:t>
            </a:r>
            <a:r>
              <a:rPr lang="en-US" altLang="ja-JP" sz="3600" b="1" dirty="0"/>
              <a:t>various</a:t>
            </a:r>
            <a:r>
              <a:rPr lang="en-US" altLang="ja-JP" sz="3600" dirty="0"/>
              <a:t> </a:t>
            </a:r>
            <a:r>
              <a:rPr lang="en-US" altLang="ja-JP" sz="3600" dirty="0" smtClean="0"/>
              <a:t>country constraints</a:t>
            </a:r>
            <a:endParaRPr lang="en-US" altLang="ja-JP" sz="3600" dirty="0"/>
          </a:p>
          <a:p>
            <a:endParaRPr kumimoji="1" lang="ja-JP" altLang="en-US" dirty="0">
              <a:solidFill>
                <a:schemeClr val="bg1">
                  <a:lumMod val="50000"/>
                </a:schemeClr>
              </a:solidFill>
            </a:endParaRPr>
          </a:p>
        </p:txBody>
      </p:sp>
      <p:pic>
        <p:nvPicPr>
          <p:cNvPr id="6" name="Picture 2" descr="C:\Users\inoue\AppData\Local\Microsoft\Windows\Temporary Internet Files\Content.IE5\MWKAGZ92\MC900431643[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20990" y="3219822"/>
            <a:ext cx="3737570" cy="3737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正方形/長方形 6"/>
          <p:cNvSpPr/>
          <p:nvPr/>
        </p:nvSpPr>
        <p:spPr>
          <a:xfrm>
            <a:off x="179512" y="4388911"/>
            <a:ext cx="6648082" cy="1200329"/>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1"/>
            <a:r>
              <a:rPr lang="en-US" altLang="ja-JP" sz="3600" b="1" dirty="0" smtClean="0">
                <a:solidFill>
                  <a:srgbClr val="002060"/>
                </a:solidFill>
              </a:rPr>
              <a:t>Many </a:t>
            </a:r>
            <a:r>
              <a:rPr lang="en-US" altLang="ja-JP" sz="3600" b="1" dirty="0">
                <a:solidFill>
                  <a:srgbClr val="002060"/>
                </a:solidFill>
              </a:rPr>
              <a:t>code clones are generated and </a:t>
            </a:r>
            <a:r>
              <a:rPr lang="en-US" altLang="ja-JP" sz="3600" b="1" dirty="0" smtClean="0">
                <a:solidFill>
                  <a:srgbClr val="002060"/>
                </a:solidFill>
              </a:rPr>
              <a:t>embedded</a:t>
            </a:r>
            <a:endParaRPr lang="en-US" altLang="ja-JP" sz="3600" b="1" dirty="0">
              <a:solidFill>
                <a:srgbClr val="002060"/>
              </a:solidFill>
            </a:endParaRPr>
          </a:p>
        </p:txBody>
      </p:sp>
      <p:sp>
        <p:nvSpPr>
          <p:cNvPr id="4" name="スライド番号プレースホルダー 3"/>
          <p:cNvSpPr>
            <a:spLocks noGrp="1"/>
          </p:cNvSpPr>
          <p:nvPr>
            <p:ph type="sldNum" sz="quarter" idx="12"/>
          </p:nvPr>
        </p:nvSpPr>
        <p:spPr/>
        <p:txBody>
          <a:bodyPr/>
          <a:lstStyle/>
          <a:p>
            <a:fld id="{9BC4FB2D-E90A-4B87-9043-6EA87E212EA1}" type="slidenum">
              <a:rPr kumimoji="1" lang="ja-JP" altLang="en-US" smtClean="0"/>
              <a:t>2</a:t>
            </a:fld>
            <a:endParaRPr kumimoji="1" lang="ja-JP" altLang="en-US"/>
          </a:p>
        </p:txBody>
      </p:sp>
      <p:sp>
        <p:nvSpPr>
          <p:cNvPr id="8" name="日付プレースホルダー 7"/>
          <p:cNvSpPr>
            <a:spLocks noGrp="1"/>
          </p:cNvSpPr>
          <p:nvPr>
            <p:ph type="dt" sz="half" idx="10"/>
          </p:nvPr>
        </p:nvSpPr>
        <p:spPr/>
        <p:txBody>
          <a:bodyPr/>
          <a:lstStyle/>
          <a:p>
            <a:r>
              <a:rPr kumimoji="1" lang="en-US" altLang="ja-JP" smtClean="0"/>
              <a:t>IWSC2012</a:t>
            </a:r>
            <a:endParaRPr kumimoji="1" lang="ja-JP" altLang="en-US" dirty="0"/>
          </a:p>
        </p:txBody>
      </p:sp>
    </p:spTree>
    <p:extLst>
      <p:ext uri="{BB962C8B-B14F-4D97-AF65-F5344CB8AC3E}">
        <p14:creationId xmlns:p14="http://schemas.microsoft.com/office/powerpoint/2010/main" val="3734230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686800" cy="1143000"/>
          </a:xfrm>
        </p:spPr>
        <p:txBody>
          <a:bodyPr>
            <a:normAutofit/>
          </a:bodyPr>
          <a:lstStyle/>
          <a:p>
            <a:r>
              <a:rPr lang="en-US" altLang="ja-JP" dirty="0"/>
              <a:t>Brief Summary of CP-Miner </a:t>
            </a:r>
            <a:r>
              <a:rPr lang="en-US" altLang="ja-JP" dirty="0" smtClean="0"/>
              <a:t>(1/2)</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sz="4000" dirty="0" smtClean="0"/>
              <a:t>Detecting </a:t>
            </a:r>
            <a:r>
              <a:rPr lang="en-US" altLang="ja-JP" sz="4000" dirty="0"/>
              <a:t>Copy-Paste Related </a:t>
            </a:r>
            <a:r>
              <a:rPr lang="en-US" altLang="ja-JP" sz="4000" dirty="0" smtClean="0"/>
              <a:t>Bugs</a:t>
            </a:r>
            <a:r>
              <a:rPr lang="en-US" altLang="ja-JP" sz="4000" baseline="30000" dirty="0"/>
              <a:t> [Li 2006]</a:t>
            </a:r>
            <a:r>
              <a:rPr lang="en-US" altLang="ja-JP" sz="4000" dirty="0"/>
              <a:t> </a:t>
            </a:r>
            <a:endParaRPr lang="en-US" altLang="ja-JP" sz="4000" dirty="0" smtClean="0"/>
          </a:p>
          <a:p>
            <a:pPr lvl="1"/>
            <a:r>
              <a:rPr lang="en-US" altLang="ja-JP" sz="3200" dirty="0" smtClean="0"/>
              <a:t>Find </a:t>
            </a:r>
            <a:r>
              <a:rPr lang="en-US" altLang="ja-JP" sz="3200" dirty="0"/>
              <a:t>and present </a:t>
            </a:r>
            <a:r>
              <a:rPr lang="en-US" altLang="ja-JP" sz="3200" b="1" dirty="0"/>
              <a:t>inconsistent renaming of </a:t>
            </a:r>
            <a:r>
              <a:rPr lang="en-US" altLang="ja-JP" sz="3200" b="1" dirty="0" smtClean="0"/>
              <a:t>identifiers</a:t>
            </a:r>
            <a:r>
              <a:rPr lang="en-US" altLang="ja-JP" sz="3200" dirty="0" smtClean="0"/>
              <a:t> </a:t>
            </a:r>
            <a:r>
              <a:rPr lang="en-US" altLang="ja-JP" sz="3200" dirty="0"/>
              <a:t>between </a:t>
            </a:r>
            <a:r>
              <a:rPr lang="en-US" altLang="ja-JP" sz="3200" dirty="0" smtClean="0"/>
              <a:t>clone pairs</a:t>
            </a:r>
          </a:p>
        </p:txBody>
      </p:sp>
      <p:sp>
        <p:nvSpPr>
          <p:cNvPr id="4" name="日付プレースホルダー 3"/>
          <p:cNvSpPr>
            <a:spLocks noGrp="1"/>
          </p:cNvSpPr>
          <p:nvPr>
            <p:ph type="dt" sz="half" idx="10"/>
          </p:nvPr>
        </p:nvSpPr>
        <p:spPr/>
        <p:txBody>
          <a:bodyPr/>
          <a:lstStyle/>
          <a:p>
            <a:r>
              <a:rPr kumimoji="1" lang="en-US" altLang="ja-JP" dirty="0" smtClean="0"/>
              <a:t>IWSC2012</a:t>
            </a:r>
            <a:endParaRPr kumimoji="1" lang="ja-JP" altLang="en-US" dirty="0"/>
          </a:p>
        </p:txBody>
      </p:sp>
      <p:sp>
        <p:nvSpPr>
          <p:cNvPr id="5" name="スライド番号プレースホルダー 4"/>
          <p:cNvSpPr>
            <a:spLocks noGrp="1"/>
          </p:cNvSpPr>
          <p:nvPr>
            <p:ph type="sldNum" sz="quarter" idx="12"/>
          </p:nvPr>
        </p:nvSpPr>
        <p:spPr/>
        <p:txBody>
          <a:bodyPr/>
          <a:lstStyle/>
          <a:p>
            <a:fld id="{9BC4FB2D-E90A-4B87-9043-6EA87E212EA1}" type="slidenum">
              <a:rPr kumimoji="1" lang="ja-JP" altLang="en-US" smtClean="0"/>
              <a:t>3</a:t>
            </a:fld>
            <a:endParaRPr kumimoji="1" lang="ja-JP" altLang="en-US"/>
          </a:p>
        </p:txBody>
      </p:sp>
      <p:pic>
        <p:nvPicPr>
          <p:cNvPr id="2050" name="Picture 2" descr="コンピューター,コンピュータウィルス,テクノロジー,バグ,パソコン,ビジネス,不具合,人,人間,会社員,技術,漫画,男,男の人,男性,男性社員,科学技術"/>
          <p:cNvPicPr>
            <a:picLocks noChangeAspect="1" noChangeArrowheads="1"/>
          </p:cNvPicPr>
          <p:nvPr/>
        </p:nvPicPr>
        <p:blipFill rotWithShape="1">
          <a:blip r:embed="rId3">
            <a:extLst>
              <a:ext uri="{28A0092B-C50C-407E-A947-70E740481C1C}">
                <a14:useLocalDpi xmlns:a14="http://schemas.microsoft.com/office/drawing/2010/main" val="0"/>
              </a:ext>
            </a:extLst>
          </a:blip>
          <a:srcRect t="17666" b="17230"/>
          <a:stretch/>
        </p:blipFill>
        <p:spPr bwMode="auto">
          <a:xfrm>
            <a:off x="4623319" y="4581127"/>
            <a:ext cx="3522915" cy="2293505"/>
          </a:xfrm>
          <a:prstGeom prst="rect">
            <a:avLst/>
          </a:prstGeom>
          <a:noFill/>
          <a:extLst>
            <a:ext uri="{909E8E84-426E-40DD-AFC4-6F175D3DCCD1}">
              <a14:hiddenFill xmlns:a14="http://schemas.microsoft.com/office/drawing/2010/main">
                <a:solidFill>
                  <a:srgbClr val="FFFFFF"/>
                </a:solidFill>
              </a14:hiddenFill>
            </a:ext>
          </a:extLst>
        </p:spPr>
      </p:pic>
      <p:sp>
        <p:nvSpPr>
          <p:cNvPr id="9" name="正方形/長方形 8"/>
          <p:cNvSpPr/>
          <p:nvPr/>
        </p:nvSpPr>
        <p:spPr>
          <a:xfrm>
            <a:off x="212423" y="5358547"/>
            <a:ext cx="4410895" cy="954107"/>
          </a:xfrm>
          <a:prstGeom prst="rect">
            <a:avLst/>
          </a:prstGeom>
          <a:solidFill>
            <a:schemeClr val="accent5">
              <a:lumMod val="90000"/>
            </a:schemeClr>
          </a:solidFill>
        </p:spPr>
        <p:txBody>
          <a:bodyPr wrap="square">
            <a:spAutoFit/>
          </a:bodyPr>
          <a:lstStyle/>
          <a:p>
            <a:r>
              <a:rPr lang="en-US" altLang="ja-JP" sz="1400" dirty="0"/>
              <a:t>[Li </a:t>
            </a:r>
            <a:r>
              <a:rPr lang="en-US" altLang="ja-JP" sz="1400" dirty="0" smtClean="0"/>
              <a:t>2006] Z. Li, S. Lu, S. </a:t>
            </a:r>
            <a:r>
              <a:rPr lang="en-US" altLang="ja-JP" sz="1400" dirty="0" err="1"/>
              <a:t>Myagmar</a:t>
            </a:r>
            <a:r>
              <a:rPr lang="en-US" altLang="ja-JP" sz="1400" dirty="0"/>
              <a:t> and </a:t>
            </a:r>
            <a:r>
              <a:rPr lang="en-US" altLang="ja-JP" sz="1400" dirty="0" smtClean="0"/>
              <a:t>Y. Zhou.</a:t>
            </a:r>
            <a:r>
              <a:rPr lang="en-US" altLang="ja-JP" sz="1400" dirty="0"/>
              <a:t> CP-Miner: Finding Copy-Paste and Related Bugs in Large-Scale Software Code. IEEE Transactions on Software Engineering, </a:t>
            </a:r>
            <a:r>
              <a:rPr lang="en-US" altLang="ja-JP" sz="1400" dirty="0" smtClean="0"/>
              <a:t>32: pages </a:t>
            </a:r>
            <a:r>
              <a:rPr lang="en-US" altLang="ja-JP" sz="1400" dirty="0"/>
              <a:t>176-192, </a:t>
            </a:r>
            <a:r>
              <a:rPr lang="en-US" altLang="ja-JP" sz="1400" dirty="0" smtClean="0"/>
              <a:t>2006</a:t>
            </a:r>
            <a:endParaRPr lang="ja-JP" altLang="en-US" sz="1400" dirty="0"/>
          </a:p>
        </p:txBody>
      </p:sp>
    </p:spTree>
    <p:extLst>
      <p:ext uri="{BB962C8B-B14F-4D97-AF65-F5344CB8AC3E}">
        <p14:creationId xmlns:p14="http://schemas.microsoft.com/office/powerpoint/2010/main" val="1555871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Brief Summary of </a:t>
            </a:r>
            <a:r>
              <a:rPr lang="en-US" altLang="ja-JP" dirty="0" smtClean="0"/>
              <a:t>CP-Miner</a:t>
            </a:r>
            <a:r>
              <a:rPr lang="en-US" altLang="ja-JP" dirty="0"/>
              <a:t> </a:t>
            </a:r>
            <a:r>
              <a:rPr lang="en-US" altLang="ja-JP" dirty="0" smtClean="0"/>
              <a:t>(2/2</a:t>
            </a:r>
            <a:r>
              <a:rPr lang="en-US" altLang="ja-JP" dirty="0"/>
              <a:t>)</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sz="3600" dirty="0"/>
              <a:t>Compute </a:t>
            </a:r>
            <a:r>
              <a:rPr lang="en-US" altLang="ja-JP" sz="3600" b="1" dirty="0" err="1"/>
              <a:t>UnchangedRatio</a:t>
            </a:r>
            <a:r>
              <a:rPr lang="en-US" altLang="ja-JP" sz="3600" b="1" dirty="0"/>
              <a:t> (UR)</a:t>
            </a:r>
          </a:p>
          <a:p>
            <a:pPr lvl="1"/>
            <a:r>
              <a:rPr lang="en-US" altLang="ja-JP" sz="3200" dirty="0"/>
              <a:t>Smaller UR except for 0 means that the renaming is suspicious</a:t>
            </a:r>
            <a:r>
              <a:rPr lang="en-US" altLang="ja-JP" sz="3200" dirty="0" smtClean="0"/>
              <a:t>.</a:t>
            </a:r>
            <a:endParaRPr kumimoji="1" lang="ja-JP" altLang="en-US" sz="3600" dirty="0"/>
          </a:p>
        </p:txBody>
      </p:sp>
      <p:sp>
        <p:nvSpPr>
          <p:cNvPr id="4" name="日付プレースホルダー 3"/>
          <p:cNvSpPr>
            <a:spLocks noGrp="1"/>
          </p:cNvSpPr>
          <p:nvPr>
            <p:ph type="dt" sz="half" idx="10"/>
          </p:nvPr>
        </p:nvSpPr>
        <p:spPr/>
        <p:txBody>
          <a:bodyPr/>
          <a:lstStyle/>
          <a:p>
            <a:r>
              <a:rPr kumimoji="1" lang="en-US" altLang="ja-JP" smtClean="0"/>
              <a:t>IWSC2012</a:t>
            </a:r>
            <a:endParaRPr kumimoji="1" lang="ja-JP" altLang="en-US" dirty="0"/>
          </a:p>
        </p:txBody>
      </p:sp>
      <p:sp>
        <p:nvSpPr>
          <p:cNvPr id="5" name="スライド番号プレースホルダー 4"/>
          <p:cNvSpPr>
            <a:spLocks noGrp="1"/>
          </p:cNvSpPr>
          <p:nvPr>
            <p:ph type="sldNum" sz="quarter" idx="12"/>
          </p:nvPr>
        </p:nvSpPr>
        <p:spPr/>
        <p:txBody>
          <a:bodyPr/>
          <a:lstStyle/>
          <a:p>
            <a:fld id="{9BC4FB2D-E90A-4B87-9043-6EA87E212EA1}" type="slidenum">
              <a:rPr kumimoji="1" lang="ja-JP" altLang="en-US" smtClean="0"/>
              <a:t>4</a:t>
            </a:fld>
            <a:endParaRPr kumimoji="1" lang="ja-JP" altLang="en-US"/>
          </a:p>
        </p:txBody>
      </p:sp>
      <p:sp>
        <p:nvSpPr>
          <p:cNvPr id="7" name="スライド番号プレースホルダー 4"/>
          <p:cNvSpPr txBox="1">
            <a:spLocks/>
          </p:cNvSpPr>
          <p:nvPr/>
        </p:nvSpPr>
        <p:spPr>
          <a:xfrm>
            <a:off x="6620634" y="585229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BC4FB2D-E90A-4B87-9043-6EA87E212EA1}" type="slidenum">
              <a:rPr lang="ja-JP" altLang="en-US" smtClean="0"/>
              <a:pPr/>
              <a:t>4</a:t>
            </a:fld>
            <a:endParaRPr lang="ja-JP" altLang="en-US"/>
          </a:p>
        </p:txBody>
      </p:sp>
      <p:graphicFrame>
        <p:nvGraphicFramePr>
          <p:cNvPr id="9" name="表 8"/>
          <p:cNvGraphicFramePr>
            <a:graphicFrameLocks noGrp="1"/>
          </p:cNvGraphicFramePr>
          <p:nvPr>
            <p:extLst>
              <p:ext uri="{D42A27DB-BD31-4B8C-83A1-F6EECF244321}">
                <p14:modId xmlns:p14="http://schemas.microsoft.com/office/powerpoint/2010/main" val="733934648"/>
              </p:ext>
            </p:extLst>
          </p:nvPr>
        </p:nvGraphicFramePr>
        <p:xfrm>
          <a:off x="110516" y="3212976"/>
          <a:ext cx="5035193" cy="3230880"/>
        </p:xfrm>
        <a:graphic>
          <a:graphicData uri="http://schemas.openxmlformats.org/drawingml/2006/table">
            <a:tbl>
              <a:tblPr firstRow="1" bandRow="1">
                <a:tableStyleId>{9DCAF9ED-07DC-4A11-8D7F-57B35C25682E}</a:tableStyleId>
              </a:tblPr>
              <a:tblGrid>
                <a:gridCol w="2595912"/>
                <a:gridCol w="2439281"/>
              </a:tblGrid>
              <a:tr h="261567">
                <a:tc>
                  <a:txBody>
                    <a:bodyPr/>
                    <a:lstStyle/>
                    <a:p>
                      <a:pPr algn="ctr"/>
                      <a:r>
                        <a:rPr kumimoji="1" lang="en-US" altLang="ja-JP" sz="2000" dirty="0" smtClean="0"/>
                        <a:t>Clone</a:t>
                      </a:r>
                      <a:r>
                        <a:rPr kumimoji="1" lang="en-US" altLang="ja-JP" sz="2000" baseline="0" dirty="0" smtClean="0"/>
                        <a:t> C1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t>Clone C2</a:t>
                      </a:r>
                      <a:endParaRPr kumimoji="1" lang="ja-JP" alt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28096">
                <a:tc>
                  <a:txBody>
                    <a:bodyPr/>
                    <a:lstStyle/>
                    <a:p>
                      <a:r>
                        <a:rPr kumimoji="1" lang="en-US" altLang="ja-JP" sz="2000" dirty="0" smtClean="0"/>
                        <a:t>… = </a:t>
                      </a:r>
                      <a:r>
                        <a:rPr kumimoji="1" lang="en-US" altLang="ja-JP" sz="2000" dirty="0" smtClean="0">
                          <a:solidFill>
                            <a:srgbClr val="3333FF"/>
                          </a:solidFill>
                        </a:rPr>
                        <a:t>b</a:t>
                      </a:r>
                      <a:r>
                        <a:rPr kumimoji="1" lang="en-US" altLang="ja-JP" sz="2000" dirty="0" smtClean="0"/>
                        <a:t>;</a:t>
                      </a:r>
                    </a:p>
                    <a:p>
                      <a:r>
                        <a:rPr kumimoji="1" lang="en-US" altLang="ja-JP" sz="2000" dirty="0" smtClean="0">
                          <a:solidFill>
                            <a:srgbClr val="3333FF"/>
                          </a:solidFill>
                        </a:rPr>
                        <a:t>b</a:t>
                      </a:r>
                      <a:r>
                        <a:rPr kumimoji="1" lang="en-US" altLang="ja-JP" sz="2000" dirty="0" smtClean="0"/>
                        <a:t>++;</a:t>
                      </a:r>
                    </a:p>
                    <a:p>
                      <a:endParaRPr kumimoji="1" lang="en-US" altLang="ja-JP" sz="2000" dirty="0" smtClean="0"/>
                    </a:p>
                    <a:p>
                      <a:r>
                        <a:rPr kumimoji="1" lang="en-US" altLang="ja-JP" sz="2000" dirty="0" smtClean="0"/>
                        <a:t>for (</a:t>
                      </a:r>
                      <a:r>
                        <a:rPr kumimoji="1" lang="en-US" altLang="ja-JP" sz="2000" dirty="0" smtClean="0">
                          <a:solidFill>
                            <a:srgbClr val="3333FF"/>
                          </a:solidFill>
                        </a:rPr>
                        <a:t>p</a:t>
                      </a:r>
                      <a:r>
                        <a:rPr kumimoji="1" lang="en-US" altLang="ja-JP" sz="2000" dirty="0" smtClean="0"/>
                        <a:t>=0;</a:t>
                      </a:r>
                      <a:r>
                        <a:rPr kumimoji="1" lang="en-US" altLang="ja-JP" sz="2000" baseline="0" dirty="0" smtClean="0"/>
                        <a:t> </a:t>
                      </a:r>
                      <a:r>
                        <a:rPr kumimoji="1" lang="en-US" altLang="ja-JP" sz="2000" baseline="0" dirty="0" smtClean="0">
                          <a:solidFill>
                            <a:srgbClr val="3333FF"/>
                          </a:solidFill>
                        </a:rPr>
                        <a:t>p</a:t>
                      </a:r>
                      <a:r>
                        <a:rPr kumimoji="1" lang="en-US" altLang="ja-JP" sz="2000" baseline="0" dirty="0" smtClean="0"/>
                        <a:t>&lt;10; </a:t>
                      </a:r>
                      <a:r>
                        <a:rPr kumimoji="1" lang="en-US" altLang="ja-JP" sz="2000" baseline="0" dirty="0" smtClean="0">
                          <a:solidFill>
                            <a:srgbClr val="3333FF"/>
                          </a:solidFill>
                        </a:rPr>
                        <a:t>p</a:t>
                      </a:r>
                      <a:r>
                        <a:rPr kumimoji="1" lang="en-US" altLang="ja-JP" sz="2000" baseline="0" dirty="0" smtClean="0"/>
                        <a:t>++) {</a:t>
                      </a:r>
                    </a:p>
                    <a:p>
                      <a:r>
                        <a:rPr kumimoji="1" lang="en-US" altLang="ja-JP" sz="2000" baseline="0" dirty="0" smtClean="0"/>
                        <a:t>    </a:t>
                      </a:r>
                      <a:r>
                        <a:rPr kumimoji="1" lang="en-US" altLang="ja-JP" sz="2000" baseline="0" dirty="0" smtClean="0">
                          <a:solidFill>
                            <a:srgbClr val="3333FF"/>
                          </a:solidFill>
                        </a:rPr>
                        <a:t>x</a:t>
                      </a:r>
                      <a:r>
                        <a:rPr kumimoji="1" lang="en-US" altLang="ja-JP" sz="2000" baseline="0" dirty="0" smtClean="0"/>
                        <a:t> += </a:t>
                      </a:r>
                      <a:r>
                        <a:rPr kumimoji="1" lang="en-US" altLang="ja-JP" sz="2000" baseline="0" dirty="0" smtClean="0">
                          <a:solidFill>
                            <a:srgbClr val="3333FF"/>
                          </a:solidFill>
                        </a:rPr>
                        <a:t>p</a:t>
                      </a:r>
                      <a:r>
                        <a:rPr kumimoji="1" lang="en-US" altLang="ja-JP" sz="2000" baseline="0" dirty="0" smtClean="0"/>
                        <a:t>;</a:t>
                      </a:r>
                    </a:p>
                    <a:p>
                      <a:r>
                        <a:rPr kumimoji="1" lang="en-US" altLang="ja-JP" sz="2000" baseline="0" dirty="0" smtClean="0"/>
                        <a:t>}</a:t>
                      </a:r>
                    </a:p>
                    <a:p>
                      <a:endParaRPr kumimoji="1" lang="en-US" altLang="ja-JP"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rgbClr val="3333FF"/>
                          </a:solidFill>
                        </a:rPr>
                        <a:t>a</a:t>
                      </a:r>
                      <a:r>
                        <a:rPr kumimoji="1" lang="en-US" altLang="ja-JP" sz="2000" dirty="0" smtClean="0"/>
                        <a:t>(</a:t>
                      </a:r>
                      <a:r>
                        <a:rPr kumimoji="1" lang="en-US" altLang="ja-JP" sz="2000" dirty="0" smtClean="0">
                          <a:solidFill>
                            <a:srgbClr val="3333FF"/>
                          </a:solidFill>
                        </a:rPr>
                        <a:t>x</a:t>
                      </a:r>
                      <a:r>
                        <a:rPr kumimoji="1" lang="en-US" altLang="ja-JP" sz="2000" dirty="0" smtClean="0"/>
                        <a:t>);</a:t>
                      </a:r>
                    </a:p>
                    <a:p>
                      <a:r>
                        <a:rPr kumimoji="1" lang="en-US" altLang="ja-JP" sz="2000" dirty="0" smtClean="0">
                          <a:solidFill>
                            <a:srgbClr val="3333FF"/>
                          </a:solidFill>
                        </a:rPr>
                        <a:t>a</a:t>
                      </a:r>
                      <a:r>
                        <a:rPr kumimoji="1" lang="en-US" altLang="ja-JP" sz="2000" dirty="0" smtClean="0"/>
                        <a:t>(</a:t>
                      </a:r>
                      <a:r>
                        <a:rPr kumimoji="1" lang="en-US" altLang="ja-JP" sz="2000" dirty="0" smtClean="0">
                          <a:solidFill>
                            <a:srgbClr val="3333FF"/>
                          </a:solidFill>
                        </a:rPr>
                        <a:t>x</a:t>
                      </a:r>
                      <a:r>
                        <a:rPr kumimoji="1" lang="en-US" altLang="ja-JP" sz="2000" dirty="0" smtClean="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smtClean="0"/>
                        <a:t>… = </a:t>
                      </a:r>
                      <a:r>
                        <a:rPr kumimoji="1" lang="en-US" altLang="ja-JP" sz="2000" b="1" dirty="0" smtClean="0">
                          <a:solidFill>
                            <a:srgbClr val="3333FF"/>
                          </a:solidFill>
                        </a:rPr>
                        <a:t>c</a:t>
                      </a:r>
                      <a:r>
                        <a:rPr kumimoji="1" lang="en-US" altLang="ja-JP" sz="2000" b="1" dirty="0" smtClean="0"/>
                        <a:t>;</a:t>
                      </a:r>
                    </a:p>
                    <a:p>
                      <a:r>
                        <a:rPr kumimoji="1" lang="en-US" altLang="ja-JP" sz="2000" b="1" dirty="0" err="1" smtClean="0">
                          <a:solidFill>
                            <a:srgbClr val="3333FF"/>
                          </a:solidFill>
                        </a:rPr>
                        <a:t>c</a:t>
                      </a:r>
                      <a:r>
                        <a:rPr kumimoji="1" lang="en-US" altLang="ja-JP" sz="2000" b="1" dirty="0" err="1" smtClean="0"/>
                        <a:t>++</a:t>
                      </a:r>
                      <a:r>
                        <a:rPr kumimoji="1" lang="en-US" altLang="ja-JP" sz="2000" b="1" dirty="0" smtClean="0"/>
                        <a:t>;</a:t>
                      </a:r>
                    </a:p>
                    <a:p>
                      <a:endParaRPr kumimoji="1" lang="en-US" altLang="ja-JP" sz="2000" b="1" dirty="0" smtClean="0"/>
                    </a:p>
                    <a:p>
                      <a:r>
                        <a:rPr kumimoji="1" lang="en-US" altLang="ja-JP" sz="2000" b="1" dirty="0" smtClean="0"/>
                        <a:t>for</a:t>
                      </a:r>
                      <a:r>
                        <a:rPr kumimoji="1" lang="en-US" altLang="ja-JP" sz="2000" b="1" baseline="0" dirty="0" smtClean="0"/>
                        <a:t> (</a:t>
                      </a:r>
                      <a:r>
                        <a:rPr kumimoji="1" lang="en-US" altLang="ja-JP" sz="2000" b="1" baseline="0" dirty="0" smtClean="0">
                          <a:solidFill>
                            <a:srgbClr val="3333FF"/>
                          </a:solidFill>
                        </a:rPr>
                        <a:t>q</a:t>
                      </a:r>
                      <a:r>
                        <a:rPr kumimoji="1" lang="en-US" altLang="ja-JP" sz="2000" b="1" baseline="0" dirty="0" smtClean="0"/>
                        <a:t>=0; </a:t>
                      </a:r>
                      <a:r>
                        <a:rPr kumimoji="1" lang="en-US" altLang="ja-JP" sz="2000" b="1" baseline="0" dirty="0" smtClean="0">
                          <a:solidFill>
                            <a:srgbClr val="3333FF"/>
                          </a:solidFill>
                        </a:rPr>
                        <a:t>q</a:t>
                      </a:r>
                      <a:r>
                        <a:rPr kumimoji="1" lang="en-US" altLang="ja-JP" sz="2000" b="1" baseline="0" dirty="0" smtClean="0"/>
                        <a:t>&lt;10; </a:t>
                      </a:r>
                      <a:r>
                        <a:rPr kumimoji="1" lang="en-US" altLang="ja-JP" sz="2000" b="1" baseline="0" dirty="0" smtClean="0">
                          <a:solidFill>
                            <a:srgbClr val="3333FF"/>
                          </a:solidFill>
                        </a:rPr>
                        <a:t>q</a:t>
                      </a:r>
                      <a:r>
                        <a:rPr kumimoji="1" lang="en-US" altLang="ja-JP" sz="2000" b="1" baseline="0" dirty="0" smtClean="0"/>
                        <a:t>++) {</a:t>
                      </a:r>
                    </a:p>
                    <a:p>
                      <a:r>
                        <a:rPr kumimoji="1" lang="en-US" altLang="ja-JP" sz="2000" b="1" baseline="0" dirty="0" smtClean="0"/>
                        <a:t>  </a:t>
                      </a:r>
                      <a:r>
                        <a:rPr kumimoji="1" lang="en-US" altLang="ja-JP" sz="2000" b="1" baseline="0" dirty="0" smtClean="0">
                          <a:solidFill>
                            <a:srgbClr val="3333FF"/>
                          </a:solidFill>
                        </a:rPr>
                        <a:t>y</a:t>
                      </a:r>
                      <a:r>
                        <a:rPr kumimoji="1" lang="en-US" altLang="ja-JP" sz="2000" b="1" baseline="0" dirty="0" smtClean="0"/>
                        <a:t> += </a:t>
                      </a:r>
                      <a:r>
                        <a:rPr kumimoji="1" lang="en-US" altLang="ja-JP" sz="2000" b="1" baseline="0" dirty="0" smtClean="0">
                          <a:solidFill>
                            <a:srgbClr val="0070C0"/>
                          </a:solidFill>
                        </a:rPr>
                        <a:t>p</a:t>
                      </a:r>
                      <a:r>
                        <a:rPr kumimoji="1" lang="en-US" altLang="ja-JP" sz="2000" b="1" baseline="0" dirty="0" smtClean="0"/>
                        <a:t>;</a:t>
                      </a:r>
                    </a:p>
                    <a:p>
                      <a:r>
                        <a:rPr kumimoji="1" lang="en-US" altLang="ja-JP" sz="2000" b="1" baseline="0" dirty="0" smtClean="0"/>
                        <a:t>}</a:t>
                      </a:r>
                    </a:p>
                    <a:p>
                      <a:endParaRPr kumimoji="1" lang="en-US" altLang="ja-JP" sz="2000" b="1" baseline="0" dirty="0" smtClean="0"/>
                    </a:p>
                    <a:p>
                      <a:r>
                        <a:rPr kumimoji="1" lang="en-US" altLang="ja-JP" sz="2000" b="1" baseline="0" dirty="0" smtClean="0">
                          <a:solidFill>
                            <a:srgbClr val="3333FF"/>
                          </a:solidFill>
                        </a:rPr>
                        <a:t>a</a:t>
                      </a:r>
                      <a:r>
                        <a:rPr kumimoji="1" lang="en-US" altLang="ja-JP" sz="2000" b="1" baseline="0" dirty="0" smtClean="0"/>
                        <a:t>(</a:t>
                      </a:r>
                      <a:r>
                        <a:rPr kumimoji="1" lang="en-US" altLang="ja-JP" sz="2000" b="1" baseline="0" dirty="0" smtClean="0">
                          <a:solidFill>
                            <a:srgbClr val="0070C0"/>
                          </a:solidFill>
                        </a:rPr>
                        <a:t>x</a:t>
                      </a:r>
                      <a:r>
                        <a:rPr kumimoji="1" lang="en-US" altLang="ja-JP" sz="2000" b="1" baseline="0" dirty="0" smtClean="0"/>
                        <a:t>);</a:t>
                      </a:r>
                    </a:p>
                    <a:p>
                      <a:r>
                        <a:rPr kumimoji="1" lang="en-US" altLang="ja-JP" sz="2000" b="1" baseline="0" dirty="0" smtClean="0">
                          <a:solidFill>
                            <a:srgbClr val="3333FF"/>
                          </a:solidFill>
                        </a:rPr>
                        <a:t>a</a:t>
                      </a:r>
                      <a:r>
                        <a:rPr kumimoji="1" lang="en-US" altLang="ja-JP" sz="2000" b="1" baseline="0" dirty="0" smtClean="0"/>
                        <a:t>(</a:t>
                      </a:r>
                      <a:r>
                        <a:rPr kumimoji="1" lang="en-US" altLang="ja-JP" sz="2000" b="1" baseline="0" dirty="0" smtClean="0">
                          <a:solidFill>
                            <a:srgbClr val="3333FF"/>
                          </a:solidFill>
                        </a:rPr>
                        <a:t>z</a:t>
                      </a:r>
                      <a:r>
                        <a:rPr kumimoji="1" lang="en-US" altLang="ja-JP" sz="2000" b="1" baseline="0" dirty="0" smtClean="0"/>
                        <a:t>);</a:t>
                      </a:r>
                      <a:endParaRPr kumimoji="1" lang="en-US" altLang="ja-JP" sz="20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右矢印 12"/>
          <p:cNvSpPr/>
          <p:nvPr/>
        </p:nvSpPr>
        <p:spPr bwMode="auto">
          <a:xfrm>
            <a:off x="5150914" y="4498860"/>
            <a:ext cx="357190" cy="857256"/>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1730859992"/>
              </p:ext>
            </p:extLst>
          </p:nvPr>
        </p:nvGraphicFramePr>
        <p:xfrm>
          <a:off x="5508104" y="3114887"/>
          <a:ext cx="3528392" cy="3291808"/>
        </p:xfrm>
        <a:graphic>
          <a:graphicData uri="http://schemas.openxmlformats.org/drawingml/2006/table">
            <a:tbl>
              <a:tblPr firstRow="1" bandRow="1">
                <a:tableStyleId>{775DCB02-9BB8-47FD-8907-85C794F793BA}</a:tableStyleId>
              </a:tblPr>
              <a:tblGrid>
                <a:gridCol w="1008112"/>
                <a:gridCol w="1008112"/>
                <a:gridCol w="792088"/>
                <a:gridCol w="720080"/>
              </a:tblGrid>
              <a:tr h="351039">
                <a:tc>
                  <a:txBody>
                    <a:bodyPr/>
                    <a:lstStyle/>
                    <a:p>
                      <a:r>
                        <a:rPr kumimoji="1" lang="en-US" altLang="ja-JP" sz="2000" dirty="0" smtClean="0"/>
                        <a:t>ID</a:t>
                      </a:r>
                      <a:r>
                        <a:rPr kumimoji="1" lang="en-US" altLang="ja-JP" sz="2000" baseline="0" dirty="0" smtClean="0"/>
                        <a:t> in </a:t>
                      </a:r>
                      <a:r>
                        <a:rPr kumimoji="1" lang="en-US" altLang="ja-JP" sz="2000" dirty="0" smtClean="0"/>
                        <a:t>C1</a:t>
                      </a:r>
                      <a:endParaRPr kumimoji="1" lang="ja-JP" altLang="en-US" sz="2000" dirty="0"/>
                    </a:p>
                  </a:txBody>
                  <a:tcPr anchor="ctr"/>
                </a:tc>
                <a:tc>
                  <a:txBody>
                    <a:bodyPr/>
                    <a:lstStyle/>
                    <a:p>
                      <a:r>
                        <a:rPr kumimoji="1" lang="en-US" altLang="ja-JP" sz="2000" dirty="0" smtClean="0"/>
                        <a:t>ID in C2</a:t>
                      </a:r>
                      <a:endParaRPr kumimoji="1" lang="ja-JP" altLang="en-US" sz="2000" dirty="0"/>
                    </a:p>
                  </a:txBody>
                  <a:tcPr anchor="ctr"/>
                </a:tc>
                <a:tc>
                  <a:txBody>
                    <a:bodyPr/>
                    <a:lstStyle/>
                    <a:p>
                      <a:r>
                        <a:rPr kumimoji="1" lang="en-US" altLang="ja-JP" sz="2000" dirty="0" smtClean="0"/>
                        <a:t>count</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UR</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1</a:t>
                      </a:r>
                      <a:endParaRPr kumimoji="1" lang="ja-JP" altLang="en-US" sz="2000" dirty="0"/>
                    </a:p>
                  </a:txBody>
                  <a:tcPr anchor="ctr">
                    <a:lnL w="12700" cap="flat" cmpd="sng" algn="ctr">
                      <a:solidFill>
                        <a:schemeClr val="tx1"/>
                      </a:solidFill>
                      <a:prstDash val="solid"/>
                      <a:round/>
                      <a:headEnd type="none" w="med" len="med"/>
                      <a:tailEnd type="none" w="med" len="med"/>
                    </a:lnL>
                  </a:tcPr>
                </a:tc>
              </a:tr>
              <a:tr h="518128">
                <a:tc>
                  <a:txBody>
                    <a:bodyPr/>
                    <a:lstStyle/>
                    <a:p>
                      <a:r>
                        <a:rPr kumimoji="1" lang="en-US" altLang="ja-JP" sz="2000" dirty="0" smtClean="0"/>
                        <a:t>b</a:t>
                      </a:r>
                      <a:endParaRPr kumimoji="1" lang="ja-JP" altLang="en-US" sz="2000" dirty="0"/>
                    </a:p>
                  </a:txBody>
                  <a:tcPr anchor="ctr"/>
                </a:tc>
                <a:tc>
                  <a:txBody>
                    <a:bodyPr/>
                    <a:lstStyle/>
                    <a:p>
                      <a:r>
                        <a:rPr kumimoji="1" lang="en-US" altLang="ja-JP" sz="2000" dirty="0" smtClean="0"/>
                        <a:t>c</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0</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rowSpan="2">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rowSpan="2">
                  <a:txBody>
                    <a:bodyPr/>
                    <a:lstStyle/>
                    <a:p>
                      <a:r>
                        <a:rPr kumimoji="1" lang="en-US" altLang="ja-JP" sz="2000" dirty="0" smtClean="0"/>
                        <a:t>0.25</a:t>
                      </a:r>
                      <a:endParaRPr kumimoji="1" lang="ja-JP" altLang="en-US" sz="2000" dirty="0"/>
                    </a:p>
                  </a:txBody>
                  <a:tcPr anchor="ctr">
                    <a:lnL w="12700" cap="flat" cmpd="sng" algn="ctr">
                      <a:solidFill>
                        <a:schemeClr val="tx1"/>
                      </a:solidFill>
                      <a:prstDash val="solid"/>
                      <a:round/>
                      <a:headEnd type="none" w="med" len="med"/>
                      <a:tailEnd type="none" w="med" len="med"/>
                    </a:lnL>
                    <a:solidFill>
                      <a:schemeClr val="accent4">
                        <a:alpha val="40000"/>
                      </a:schemeClr>
                    </a:solidFill>
                  </a:tcPr>
                </a:tc>
              </a:tr>
              <a:tr h="370840">
                <a:tc vMerge="1">
                  <a:txBody>
                    <a:bodyPr/>
                    <a:lstStyle/>
                    <a:p>
                      <a:endParaRPr kumimoji="1" lang="ja-JP" altLang="en-US" dirty="0"/>
                    </a:p>
                  </a:txBody>
                  <a:tcPr/>
                </a:tc>
                <a:tc>
                  <a:txBody>
                    <a:bodyPr/>
                    <a:lstStyle/>
                    <a:p>
                      <a:r>
                        <a:rPr kumimoji="1" lang="en-US" altLang="ja-JP" sz="2000" dirty="0" smtClean="0"/>
                        <a:t>q</a:t>
                      </a:r>
                      <a:endParaRPr kumimoji="1" lang="ja-JP" altLang="en-US" sz="2000" dirty="0"/>
                    </a:p>
                  </a:txBody>
                  <a:tcPr anchor="ctr">
                    <a:solidFill>
                      <a:schemeClr val="accent4">
                        <a:alpha val="40000"/>
                      </a:schemeClr>
                    </a:solidFill>
                  </a:tcPr>
                </a:tc>
                <a:tc>
                  <a:txBody>
                    <a:bodyPr/>
                    <a:lstStyle/>
                    <a:p>
                      <a:r>
                        <a:rPr kumimoji="1" lang="en-US" altLang="ja-JP" sz="2000" dirty="0" smtClean="0"/>
                        <a:t>3</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solidFill>
                      <a:schemeClr val="accent4">
                        <a:alpha val="40000"/>
                      </a:schemeClr>
                    </a:solidFill>
                  </a:tcPr>
                </a:tc>
              </a:tr>
              <a:tr h="370840">
                <a:tc rowSpan="3">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noFill/>
                  </a:tcPr>
                </a:tc>
                <a:tc rowSpan="3">
                  <a:txBody>
                    <a:bodyPr/>
                    <a:lstStyle/>
                    <a:p>
                      <a:r>
                        <a:rPr kumimoji="1" lang="en-US" altLang="ja-JP" sz="2000" dirty="0" smtClean="0"/>
                        <a:t>0.20</a:t>
                      </a:r>
                      <a:endParaRPr kumimoji="1" lang="ja-JP" altLang="en-US" sz="2000" dirty="0"/>
                    </a:p>
                  </a:txBody>
                  <a:tcPr anchor="ctr">
                    <a:lnL w="12700" cap="flat" cmpd="sng" algn="ctr">
                      <a:solidFill>
                        <a:schemeClr val="tx1"/>
                      </a:solidFill>
                      <a:prstDash val="solid"/>
                      <a:round/>
                      <a:headEnd type="none" w="med" len="med"/>
                      <a:tailEnd type="none" w="med" len="med"/>
                    </a:lnL>
                    <a:noFill/>
                  </a:tcPr>
                </a:tc>
              </a:tr>
              <a:tr h="370840">
                <a:tc vMerge="1">
                  <a:txBody>
                    <a:bodyPr/>
                    <a:lstStyle/>
                    <a:p>
                      <a:endParaRPr kumimoji="1" lang="ja-JP" altLang="en-US" dirty="0"/>
                    </a:p>
                  </a:txBody>
                  <a:tcPr/>
                </a:tc>
                <a:tc>
                  <a:txBody>
                    <a:bodyPr/>
                    <a:lstStyle/>
                    <a:p>
                      <a:r>
                        <a:rPr kumimoji="1" lang="en-US" altLang="ja-JP" sz="2000" dirty="0" smtClean="0"/>
                        <a:t>y</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tr>
              <a:tr h="370840">
                <a:tc vMerge="1">
                  <a:txBody>
                    <a:bodyPr/>
                    <a:lstStyle/>
                    <a:p>
                      <a:endParaRPr kumimoji="1" lang="ja-JP" altLang="en-US" dirty="0"/>
                    </a:p>
                  </a:txBody>
                  <a:tcPr/>
                </a:tc>
                <a:tc>
                  <a:txBody>
                    <a:bodyPr/>
                    <a:lstStyle/>
                    <a:p>
                      <a:r>
                        <a:rPr kumimoji="1" lang="en-US" altLang="ja-JP" sz="2000" dirty="0" smtClean="0"/>
                        <a:t>z</a:t>
                      </a:r>
                      <a:endParaRPr kumimoji="1" lang="ja-JP" altLang="en-US" sz="2000" dirty="0"/>
                    </a:p>
                  </a:txBody>
                  <a:tcPr anchor="ctr">
                    <a:noFill/>
                  </a:tcP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noFill/>
                  </a:tcPr>
                </a:tc>
              </a:tr>
            </a:tbl>
          </a:graphicData>
        </a:graphic>
      </p:graphicFrame>
    </p:spTree>
    <p:extLst>
      <p:ext uri="{BB962C8B-B14F-4D97-AF65-F5344CB8AC3E}">
        <p14:creationId xmlns:p14="http://schemas.microsoft.com/office/powerpoint/2010/main" val="35892740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Brief Summary of </a:t>
            </a:r>
            <a:r>
              <a:rPr lang="en-US" altLang="ja-JP" dirty="0" smtClean="0"/>
              <a:t>CP-Miner</a:t>
            </a:r>
            <a:r>
              <a:rPr lang="en-US" altLang="ja-JP" dirty="0"/>
              <a:t> </a:t>
            </a:r>
            <a:r>
              <a:rPr lang="en-US" altLang="ja-JP" dirty="0" smtClean="0"/>
              <a:t>(2/2</a:t>
            </a:r>
            <a:r>
              <a:rPr lang="en-US" altLang="ja-JP" dirty="0"/>
              <a:t>)</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sz="3600" dirty="0"/>
              <a:t>Compute </a:t>
            </a:r>
            <a:r>
              <a:rPr lang="en-US" altLang="ja-JP" sz="3600" b="1" dirty="0" err="1"/>
              <a:t>UnchangedRatio</a:t>
            </a:r>
            <a:r>
              <a:rPr lang="en-US" altLang="ja-JP" sz="3600" b="1" dirty="0"/>
              <a:t> (UR)</a:t>
            </a:r>
          </a:p>
          <a:p>
            <a:pPr lvl="1"/>
            <a:r>
              <a:rPr lang="en-US" altLang="ja-JP" sz="3200" dirty="0"/>
              <a:t>Smaller UR except for 0 means that the renaming is suspicious</a:t>
            </a:r>
            <a:r>
              <a:rPr lang="en-US" altLang="ja-JP" sz="3200" dirty="0" smtClean="0"/>
              <a:t>.</a:t>
            </a:r>
            <a:endParaRPr kumimoji="1" lang="ja-JP" altLang="en-US" sz="3600" dirty="0"/>
          </a:p>
        </p:txBody>
      </p:sp>
      <p:sp>
        <p:nvSpPr>
          <p:cNvPr id="4" name="日付プレースホルダー 3"/>
          <p:cNvSpPr>
            <a:spLocks noGrp="1"/>
          </p:cNvSpPr>
          <p:nvPr>
            <p:ph type="dt" sz="half" idx="10"/>
          </p:nvPr>
        </p:nvSpPr>
        <p:spPr/>
        <p:txBody>
          <a:bodyPr/>
          <a:lstStyle/>
          <a:p>
            <a:r>
              <a:rPr kumimoji="1" lang="en-US" altLang="ja-JP" smtClean="0"/>
              <a:t>IWSC2012</a:t>
            </a:r>
            <a:endParaRPr kumimoji="1" lang="ja-JP" altLang="en-US" dirty="0"/>
          </a:p>
        </p:txBody>
      </p:sp>
      <p:sp>
        <p:nvSpPr>
          <p:cNvPr id="5" name="スライド番号プレースホルダー 4"/>
          <p:cNvSpPr>
            <a:spLocks noGrp="1"/>
          </p:cNvSpPr>
          <p:nvPr>
            <p:ph type="sldNum" sz="quarter" idx="12"/>
          </p:nvPr>
        </p:nvSpPr>
        <p:spPr/>
        <p:txBody>
          <a:bodyPr/>
          <a:lstStyle/>
          <a:p>
            <a:fld id="{9BC4FB2D-E90A-4B87-9043-6EA87E212EA1}" type="slidenum">
              <a:rPr kumimoji="1" lang="ja-JP" altLang="en-US" smtClean="0"/>
              <a:t>5</a:t>
            </a:fld>
            <a:endParaRPr kumimoji="1" lang="ja-JP" altLang="en-US"/>
          </a:p>
        </p:txBody>
      </p:sp>
      <p:sp>
        <p:nvSpPr>
          <p:cNvPr id="7" name="スライド番号プレースホルダー 4"/>
          <p:cNvSpPr txBox="1">
            <a:spLocks/>
          </p:cNvSpPr>
          <p:nvPr/>
        </p:nvSpPr>
        <p:spPr>
          <a:xfrm>
            <a:off x="6620634" y="585229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BC4FB2D-E90A-4B87-9043-6EA87E212EA1}" type="slidenum">
              <a:rPr lang="ja-JP" altLang="en-US" smtClean="0"/>
              <a:pPr/>
              <a:t>5</a:t>
            </a:fld>
            <a:endParaRPr lang="ja-JP" altLang="en-US"/>
          </a:p>
        </p:txBody>
      </p:sp>
      <p:graphicFrame>
        <p:nvGraphicFramePr>
          <p:cNvPr id="9" name="表 8"/>
          <p:cNvGraphicFramePr>
            <a:graphicFrameLocks noGrp="1"/>
          </p:cNvGraphicFramePr>
          <p:nvPr>
            <p:extLst>
              <p:ext uri="{D42A27DB-BD31-4B8C-83A1-F6EECF244321}">
                <p14:modId xmlns:p14="http://schemas.microsoft.com/office/powerpoint/2010/main" val="2210770280"/>
              </p:ext>
            </p:extLst>
          </p:nvPr>
        </p:nvGraphicFramePr>
        <p:xfrm>
          <a:off x="110516" y="3212976"/>
          <a:ext cx="5035193" cy="3230880"/>
        </p:xfrm>
        <a:graphic>
          <a:graphicData uri="http://schemas.openxmlformats.org/drawingml/2006/table">
            <a:tbl>
              <a:tblPr firstRow="1" bandRow="1">
                <a:tableStyleId>{9DCAF9ED-07DC-4A11-8D7F-57B35C25682E}</a:tableStyleId>
              </a:tblPr>
              <a:tblGrid>
                <a:gridCol w="2595912"/>
                <a:gridCol w="2439281"/>
              </a:tblGrid>
              <a:tr h="261567">
                <a:tc>
                  <a:txBody>
                    <a:bodyPr/>
                    <a:lstStyle/>
                    <a:p>
                      <a:pPr algn="ctr"/>
                      <a:r>
                        <a:rPr kumimoji="1" lang="en-US" altLang="ja-JP" sz="2000" dirty="0" smtClean="0"/>
                        <a:t>Clone</a:t>
                      </a:r>
                      <a:r>
                        <a:rPr kumimoji="1" lang="en-US" altLang="ja-JP" sz="2000" baseline="0" dirty="0" smtClean="0"/>
                        <a:t> C1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t>Clone C2</a:t>
                      </a:r>
                      <a:endParaRPr kumimoji="1" lang="ja-JP" alt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28096">
                <a:tc>
                  <a:txBody>
                    <a:bodyPr/>
                    <a:lstStyle/>
                    <a:p>
                      <a:r>
                        <a:rPr kumimoji="1" lang="en-US" altLang="ja-JP" sz="2000" dirty="0" smtClean="0"/>
                        <a:t>… = </a:t>
                      </a:r>
                      <a:r>
                        <a:rPr kumimoji="1" lang="en-US" altLang="ja-JP" sz="2000" dirty="0" smtClean="0">
                          <a:solidFill>
                            <a:srgbClr val="3333FF"/>
                          </a:solidFill>
                        </a:rPr>
                        <a:t>b</a:t>
                      </a:r>
                      <a:r>
                        <a:rPr kumimoji="1" lang="en-US" altLang="ja-JP" sz="2000" dirty="0" smtClean="0"/>
                        <a:t>;</a:t>
                      </a:r>
                    </a:p>
                    <a:p>
                      <a:r>
                        <a:rPr kumimoji="1" lang="en-US" altLang="ja-JP" sz="2000" dirty="0" smtClean="0">
                          <a:solidFill>
                            <a:srgbClr val="3333FF"/>
                          </a:solidFill>
                        </a:rPr>
                        <a:t>b</a:t>
                      </a:r>
                      <a:r>
                        <a:rPr kumimoji="1" lang="en-US" altLang="ja-JP" sz="2000" dirty="0" smtClean="0"/>
                        <a:t>++;</a:t>
                      </a:r>
                    </a:p>
                    <a:p>
                      <a:endParaRPr kumimoji="1" lang="en-US" altLang="ja-JP" sz="2000" dirty="0" smtClean="0"/>
                    </a:p>
                    <a:p>
                      <a:r>
                        <a:rPr kumimoji="1" lang="en-US" altLang="ja-JP" sz="2000" dirty="0" smtClean="0"/>
                        <a:t>for (</a:t>
                      </a:r>
                      <a:r>
                        <a:rPr kumimoji="1" lang="en-US" altLang="ja-JP" sz="2000" dirty="0" smtClean="0">
                          <a:solidFill>
                            <a:srgbClr val="3333FF"/>
                          </a:solidFill>
                        </a:rPr>
                        <a:t>p</a:t>
                      </a:r>
                      <a:r>
                        <a:rPr kumimoji="1" lang="en-US" altLang="ja-JP" sz="2000" dirty="0" smtClean="0"/>
                        <a:t>=0;</a:t>
                      </a:r>
                      <a:r>
                        <a:rPr kumimoji="1" lang="en-US" altLang="ja-JP" sz="2000" baseline="0" dirty="0" smtClean="0"/>
                        <a:t> </a:t>
                      </a:r>
                      <a:r>
                        <a:rPr kumimoji="1" lang="en-US" altLang="ja-JP" sz="2000" baseline="0" dirty="0" smtClean="0">
                          <a:solidFill>
                            <a:srgbClr val="3333FF"/>
                          </a:solidFill>
                        </a:rPr>
                        <a:t>p</a:t>
                      </a:r>
                      <a:r>
                        <a:rPr kumimoji="1" lang="en-US" altLang="ja-JP" sz="2000" baseline="0" dirty="0" smtClean="0"/>
                        <a:t>&lt;10; </a:t>
                      </a:r>
                      <a:r>
                        <a:rPr kumimoji="1" lang="en-US" altLang="ja-JP" sz="2000" baseline="0" dirty="0" smtClean="0">
                          <a:solidFill>
                            <a:srgbClr val="3333FF"/>
                          </a:solidFill>
                        </a:rPr>
                        <a:t>p</a:t>
                      </a:r>
                      <a:r>
                        <a:rPr kumimoji="1" lang="en-US" altLang="ja-JP" sz="2000" baseline="0" dirty="0" smtClean="0"/>
                        <a:t>++) {</a:t>
                      </a:r>
                    </a:p>
                    <a:p>
                      <a:r>
                        <a:rPr kumimoji="1" lang="en-US" altLang="ja-JP" sz="2000" baseline="0" dirty="0" smtClean="0"/>
                        <a:t>    </a:t>
                      </a:r>
                      <a:r>
                        <a:rPr kumimoji="1" lang="en-US" altLang="ja-JP" sz="2000" baseline="0" dirty="0" smtClean="0">
                          <a:solidFill>
                            <a:srgbClr val="3333FF"/>
                          </a:solidFill>
                        </a:rPr>
                        <a:t>x</a:t>
                      </a:r>
                      <a:r>
                        <a:rPr kumimoji="1" lang="en-US" altLang="ja-JP" sz="2000" baseline="0" dirty="0" smtClean="0"/>
                        <a:t> += </a:t>
                      </a:r>
                      <a:r>
                        <a:rPr kumimoji="1" lang="en-US" altLang="ja-JP" sz="2000" baseline="0" dirty="0" smtClean="0">
                          <a:solidFill>
                            <a:srgbClr val="3333FF"/>
                          </a:solidFill>
                        </a:rPr>
                        <a:t>p</a:t>
                      </a:r>
                      <a:r>
                        <a:rPr kumimoji="1" lang="en-US" altLang="ja-JP" sz="2000" baseline="0" dirty="0" smtClean="0"/>
                        <a:t>;</a:t>
                      </a:r>
                    </a:p>
                    <a:p>
                      <a:r>
                        <a:rPr kumimoji="1" lang="en-US" altLang="ja-JP" sz="2000" baseline="0" dirty="0" smtClean="0"/>
                        <a:t>}</a:t>
                      </a:r>
                    </a:p>
                    <a:p>
                      <a:endParaRPr kumimoji="1" lang="en-US" altLang="ja-JP"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rgbClr val="3333FF"/>
                          </a:solidFill>
                        </a:rPr>
                        <a:t>a</a:t>
                      </a:r>
                      <a:r>
                        <a:rPr kumimoji="1" lang="en-US" altLang="ja-JP" sz="2000" dirty="0" smtClean="0"/>
                        <a:t>(</a:t>
                      </a:r>
                      <a:r>
                        <a:rPr kumimoji="1" lang="en-US" altLang="ja-JP" sz="2000" dirty="0" smtClean="0">
                          <a:solidFill>
                            <a:srgbClr val="3333FF"/>
                          </a:solidFill>
                        </a:rPr>
                        <a:t>x</a:t>
                      </a:r>
                      <a:r>
                        <a:rPr kumimoji="1" lang="en-US" altLang="ja-JP" sz="2000" dirty="0" smtClean="0"/>
                        <a:t>);</a:t>
                      </a:r>
                    </a:p>
                    <a:p>
                      <a:r>
                        <a:rPr kumimoji="1" lang="en-US" altLang="ja-JP" sz="2000" dirty="0" smtClean="0">
                          <a:solidFill>
                            <a:srgbClr val="3333FF"/>
                          </a:solidFill>
                        </a:rPr>
                        <a:t>a</a:t>
                      </a:r>
                      <a:r>
                        <a:rPr kumimoji="1" lang="en-US" altLang="ja-JP" sz="2000" dirty="0" smtClean="0"/>
                        <a:t>(</a:t>
                      </a:r>
                      <a:r>
                        <a:rPr kumimoji="1" lang="en-US" altLang="ja-JP" sz="2000" dirty="0" smtClean="0">
                          <a:solidFill>
                            <a:srgbClr val="3333FF"/>
                          </a:solidFill>
                        </a:rPr>
                        <a:t>x</a:t>
                      </a:r>
                      <a:r>
                        <a:rPr kumimoji="1" lang="en-US" altLang="ja-JP" sz="2000" dirty="0" smtClean="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smtClean="0"/>
                        <a:t>… = </a:t>
                      </a:r>
                      <a:r>
                        <a:rPr kumimoji="1" lang="en-US" altLang="ja-JP" sz="2000" b="1" dirty="0" smtClean="0">
                          <a:solidFill>
                            <a:srgbClr val="3333FF"/>
                          </a:solidFill>
                        </a:rPr>
                        <a:t>c</a:t>
                      </a:r>
                      <a:r>
                        <a:rPr kumimoji="1" lang="en-US" altLang="ja-JP" sz="2000" b="1" dirty="0" smtClean="0"/>
                        <a:t>;</a:t>
                      </a:r>
                    </a:p>
                    <a:p>
                      <a:r>
                        <a:rPr kumimoji="1" lang="en-US" altLang="ja-JP" sz="2000" b="1" dirty="0" err="1" smtClean="0">
                          <a:solidFill>
                            <a:srgbClr val="3333FF"/>
                          </a:solidFill>
                        </a:rPr>
                        <a:t>c</a:t>
                      </a:r>
                      <a:r>
                        <a:rPr kumimoji="1" lang="en-US" altLang="ja-JP" sz="2000" b="1" dirty="0" err="1" smtClean="0"/>
                        <a:t>++</a:t>
                      </a:r>
                      <a:r>
                        <a:rPr kumimoji="1" lang="en-US" altLang="ja-JP" sz="2000" b="1" dirty="0" smtClean="0"/>
                        <a:t>;</a:t>
                      </a:r>
                    </a:p>
                    <a:p>
                      <a:endParaRPr kumimoji="1" lang="en-US" altLang="ja-JP" sz="2000" b="1" dirty="0" smtClean="0"/>
                    </a:p>
                    <a:p>
                      <a:r>
                        <a:rPr kumimoji="1" lang="en-US" altLang="ja-JP" sz="2000" b="1" dirty="0" smtClean="0"/>
                        <a:t>for</a:t>
                      </a:r>
                      <a:r>
                        <a:rPr kumimoji="1" lang="en-US" altLang="ja-JP" sz="2000" b="1" baseline="0" dirty="0" smtClean="0"/>
                        <a:t> (</a:t>
                      </a:r>
                      <a:r>
                        <a:rPr kumimoji="1" lang="en-US" altLang="ja-JP" sz="2000" b="1" baseline="0" dirty="0" smtClean="0">
                          <a:solidFill>
                            <a:srgbClr val="3333FF"/>
                          </a:solidFill>
                        </a:rPr>
                        <a:t>q</a:t>
                      </a:r>
                      <a:r>
                        <a:rPr kumimoji="1" lang="en-US" altLang="ja-JP" sz="2000" b="1" baseline="0" dirty="0" smtClean="0"/>
                        <a:t>=0; </a:t>
                      </a:r>
                      <a:r>
                        <a:rPr kumimoji="1" lang="en-US" altLang="ja-JP" sz="2000" b="1" baseline="0" dirty="0" smtClean="0">
                          <a:solidFill>
                            <a:srgbClr val="3333FF"/>
                          </a:solidFill>
                        </a:rPr>
                        <a:t>q</a:t>
                      </a:r>
                      <a:r>
                        <a:rPr kumimoji="1" lang="en-US" altLang="ja-JP" sz="2000" b="1" baseline="0" dirty="0" smtClean="0"/>
                        <a:t>&lt;10; </a:t>
                      </a:r>
                      <a:r>
                        <a:rPr kumimoji="1" lang="en-US" altLang="ja-JP" sz="2000" b="1" baseline="0" dirty="0" smtClean="0">
                          <a:solidFill>
                            <a:srgbClr val="3333FF"/>
                          </a:solidFill>
                        </a:rPr>
                        <a:t>q</a:t>
                      </a:r>
                      <a:r>
                        <a:rPr kumimoji="1" lang="en-US" altLang="ja-JP" sz="2000" b="1" baseline="0" dirty="0" smtClean="0"/>
                        <a:t>++) {</a:t>
                      </a:r>
                    </a:p>
                    <a:p>
                      <a:r>
                        <a:rPr kumimoji="1" lang="en-US" altLang="ja-JP" sz="2000" b="1" baseline="0" dirty="0" smtClean="0"/>
                        <a:t>  </a:t>
                      </a:r>
                      <a:r>
                        <a:rPr kumimoji="1" lang="en-US" altLang="ja-JP" sz="2000" b="1" baseline="0" dirty="0" smtClean="0">
                          <a:solidFill>
                            <a:srgbClr val="3333FF"/>
                          </a:solidFill>
                        </a:rPr>
                        <a:t>y</a:t>
                      </a:r>
                      <a:r>
                        <a:rPr kumimoji="1" lang="en-US" altLang="ja-JP" sz="2000" b="1" baseline="0" dirty="0" smtClean="0"/>
                        <a:t> += </a:t>
                      </a:r>
                      <a:r>
                        <a:rPr kumimoji="1" lang="en-US" altLang="ja-JP" sz="2000" b="1" baseline="0" dirty="0" smtClean="0">
                          <a:solidFill>
                            <a:srgbClr val="3333FF"/>
                          </a:solidFill>
                        </a:rPr>
                        <a:t>p</a:t>
                      </a:r>
                      <a:r>
                        <a:rPr kumimoji="1" lang="en-US" altLang="ja-JP" sz="2000" b="1" baseline="0" dirty="0" smtClean="0"/>
                        <a:t>;</a:t>
                      </a:r>
                    </a:p>
                    <a:p>
                      <a:r>
                        <a:rPr kumimoji="1" lang="en-US" altLang="ja-JP" sz="2000" b="1" baseline="0" dirty="0" smtClean="0"/>
                        <a:t>}</a:t>
                      </a:r>
                    </a:p>
                    <a:p>
                      <a:endParaRPr kumimoji="1" lang="en-US" altLang="ja-JP" sz="2000" b="1" baseline="0" dirty="0" smtClean="0"/>
                    </a:p>
                    <a:p>
                      <a:r>
                        <a:rPr kumimoji="1" lang="en-US" altLang="ja-JP" sz="2000" b="1" baseline="0" dirty="0" smtClean="0">
                          <a:solidFill>
                            <a:srgbClr val="3333FF"/>
                          </a:solidFill>
                        </a:rPr>
                        <a:t>a</a:t>
                      </a:r>
                      <a:r>
                        <a:rPr kumimoji="1" lang="en-US" altLang="ja-JP" sz="2000" b="1" baseline="0" dirty="0" smtClean="0"/>
                        <a:t>(</a:t>
                      </a:r>
                      <a:r>
                        <a:rPr kumimoji="1" lang="en-US" altLang="ja-JP" sz="2000" b="1" baseline="0" dirty="0" smtClean="0">
                          <a:solidFill>
                            <a:srgbClr val="3333FF"/>
                          </a:solidFill>
                        </a:rPr>
                        <a:t>x</a:t>
                      </a:r>
                      <a:r>
                        <a:rPr kumimoji="1" lang="en-US" altLang="ja-JP" sz="2000" b="1" baseline="0" dirty="0" smtClean="0"/>
                        <a:t>);</a:t>
                      </a:r>
                    </a:p>
                    <a:p>
                      <a:r>
                        <a:rPr kumimoji="1" lang="en-US" altLang="ja-JP" sz="2000" b="1" baseline="0" dirty="0" smtClean="0">
                          <a:solidFill>
                            <a:srgbClr val="3333FF"/>
                          </a:solidFill>
                        </a:rPr>
                        <a:t>a(z</a:t>
                      </a:r>
                      <a:r>
                        <a:rPr kumimoji="1" lang="en-US" altLang="ja-JP" sz="2000" b="1" baseline="0" dirty="0" smtClean="0"/>
                        <a:t>);</a:t>
                      </a:r>
                      <a:endParaRPr kumimoji="1" lang="en-US" altLang="ja-JP" sz="20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右矢印 12"/>
          <p:cNvSpPr/>
          <p:nvPr/>
        </p:nvSpPr>
        <p:spPr bwMode="auto">
          <a:xfrm>
            <a:off x="5150914" y="4498860"/>
            <a:ext cx="357190" cy="857256"/>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2748226531"/>
              </p:ext>
            </p:extLst>
          </p:nvPr>
        </p:nvGraphicFramePr>
        <p:xfrm>
          <a:off x="5508104" y="3114887"/>
          <a:ext cx="3528392" cy="3291808"/>
        </p:xfrm>
        <a:graphic>
          <a:graphicData uri="http://schemas.openxmlformats.org/drawingml/2006/table">
            <a:tbl>
              <a:tblPr firstRow="1" bandRow="1">
                <a:tableStyleId>{775DCB02-9BB8-47FD-8907-85C794F793BA}</a:tableStyleId>
              </a:tblPr>
              <a:tblGrid>
                <a:gridCol w="1008112"/>
                <a:gridCol w="1008112"/>
                <a:gridCol w="792088"/>
                <a:gridCol w="720080"/>
              </a:tblGrid>
              <a:tr h="351039">
                <a:tc>
                  <a:txBody>
                    <a:bodyPr/>
                    <a:lstStyle/>
                    <a:p>
                      <a:r>
                        <a:rPr kumimoji="1" lang="en-US" altLang="ja-JP" sz="2000" dirty="0" smtClean="0"/>
                        <a:t>ID</a:t>
                      </a:r>
                      <a:r>
                        <a:rPr kumimoji="1" lang="en-US" altLang="ja-JP" sz="2000" baseline="0" dirty="0" smtClean="0"/>
                        <a:t> in </a:t>
                      </a:r>
                      <a:r>
                        <a:rPr kumimoji="1" lang="en-US" altLang="ja-JP" sz="2000" dirty="0" smtClean="0"/>
                        <a:t>C1</a:t>
                      </a:r>
                      <a:endParaRPr kumimoji="1" lang="ja-JP" altLang="en-US" sz="2000" dirty="0"/>
                    </a:p>
                  </a:txBody>
                  <a:tcPr anchor="ctr"/>
                </a:tc>
                <a:tc>
                  <a:txBody>
                    <a:bodyPr/>
                    <a:lstStyle/>
                    <a:p>
                      <a:r>
                        <a:rPr kumimoji="1" lang="en-US" altLang="ja-JP" sz="2000" dirty="0" smtClean="0"/>
                        <a:t>ID in C2</a:t>
                      </a:r>
                      <a:endParaRPr kumimoji="1" lang="ja-JP" altLang="en-US" sz="2000" dirty="0"/>
                    </a:p>
                  </a:txBody>
                  <a:tcPr anchor="ctr"/>
                </a:tc>
                <a:tc>
                  <a:txBody>
                    <a:bodyPr/>
                    <a:lstStyle/>
                    <a:p>
                      <a:r>
                        <a:rPr kumimoji="1" lang="en-US" altLang="ja-JP" sz="2000" dirty="0" smtClean="0"/>
                        <a:t>count</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UR</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1</a:t>
                      </a:r>
                      <a:endParaRPr kumimoji="1" lang="ja-JP" altLang="en-US" sz="2000" dirty="0"/>
                    </a:p>
                  </a:txBody>
                  <a:tcPr anchor="ctr">
                    <a:lnL w="12700" cap="flat" cmpd="sng" algn="ctr">
                      <a:solidFill>
                        <a:schemeClr val="tx1"/>
                      </a:solidFill>
                      <a:prstDash val="solid"/>
                      <a:round/>
                      <a:headEnd type="none" w="med" len="med"/>
                      <a:tailEnd type="none" w="med" len="med"/>
                    </a:lnL>
                  </a:tcPr>
                </a:tc>
              </a:tr>
              <a:tr h="518128">
                <a:tc>
                  <a:txBody>
                    <a:bodyPr/>
                    <a:lstStyle/>
                    <a:p>
                      <a:r>
                        <a:rPr kumimoji="1" lang="en-US" altLang="ja-JP" sz="2000" dirty="0" smtClean="0"/>
                        <a:t>b</a:t>
                      </a:r>
                      <a:endParaRPr kumimoji="1" lang="ja-JP" altLang="en-US" sz="2000" dirty="0"/>
                    </a:p>
                  </a:txBody>
                  <a:tcPr anchor="ctr"/>
                </a:tc>
                <a:tc>
                  <a:txBody>
                    <a:bodyPr/>
                    <a:lstStyle/>
                    <a:p>
                      <a:r>
                        <a:rPr kumimoji="1" lang="en-US" altLang="ja-JP" sz="2000" dirty="0" smtClean="0"/>
                        <a:t>c</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0</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rowSpan="2">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rowSpan="2">
                  <a:txBody>
                    <a:bodyPr/>
                    <a:lstStyle/>
                    <a:p>
                      <a:r>
                        <a:rPr kumimoji="1" lang="en-US" altLang="ja-JP" sz="2000" dirty="0" smtClean="0"/>
                        <a:t>0.25</a:t>
                      </a:r>
                      <a:endParaRPr kumimoji="1" lang="ja-JP" altLang="en-US" sz="2000" dirty="0"/>
                    </a:p>
                  </a:txBody>
                  <a:tcPr anchor="ctr">
                    <a:lnL w="12700" cap="flat" cmpd="sng" algn="ctr">
                      <a:solidFill>
                        <a:schemeClr val="tx1"/>
                      </a:solidFill>
                      <a:prstDash val="solid"/>
                      <a:round/>
                      <a:headEnd type="none" w="med" len="med"/>
                      <a:tailEnd type="none" w="med" len="med"/>
                    </a:lnL>
                    <a:solidFill>
                      <a:schemeClr val="accent4">
                        <a:alpha val="40000"/>
                      </a:schemeClr>
                    </a:solidFill>
                  </a:tcPr>
                </a:tc>
              </a:tr>
              <a:tr h="370840">
                <a:tc vMerge="1">
                  <a:txBody>
                    <a:bodyPr/>
                    <a:lstStyle/>
                    <a:p>
                      <a:endParaRPr kumimoji="1" lang="ja-JP" altLang="en-US" dirty="0"/>
                    </a:p>
                  </a:txBody>
                  <a:tcPr/>
                </a:tc>
                <a:tc>
                  <a:txBody>
                    <a:bodyPr/>
                    <a:lstStyle/>
                    <a:p>
                      <a:r>
                        <a:rPr kumimoji="1" lang="en-US" altLang="ja-JP" sz="2000" dirty="0" smtClean="0"/>
                        <a:t>q</a:t>
                      </a:r>
                      <a:endParaRPr kumimoji="1" lang="ja-JP" altLang="en-US" sz="2000" dirty="0"/>
                    </a:p>
                  </a:txBody>
                  <a:tcPr anchor="ctr">
                    <a:solidFill>
                      <a:schemeClr val="accent4">
                        <a:alpha val="40000"/>
                      </a:schemeClr>
                    </a:solidFill>
                  </a:tcPr>
                </a:tc>
                <a:tc>
                  <a:txBody>
                    <a:bodyPr/>
                    <a:lstStyle/>
                    <a:p>
                      <a:r>
                        <a:rPr kumimoji="1" lang="en-US" altLang="ja-JP" sz="2000" dirty="0" smtClean="0"/>
                        <a:t>3</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solidFill>
                      <a:schemeClr val="accent4">
                        <a:alpha val="40000"/>
                      </a:schemeClr>
                    </a:solidFill>
                  </a:tcPr>
                </a:tc>
              </a:tr>
              <a:tr h="370840">
                <a:tc rowSpan="3">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noFill/>
                  </a:tcPr>
                </a:tc>
                <a:tc rowSpan="3">
                  <a:txBody>
                    <a:bodyPr/>
                    <a:lstStyle/>
                    <a:p>
                      <a:r>
                        <a:rPr kumimoji="1" lang="en-US" altLang="ja-JP" sz="2000" dirty="0" smtClean="0"/>
                        <a:t>0.20</a:t>
                      </a:r>
                      <a:endParaRPr kumimoji="1" lang="ja-JP" altLang="en-US" sz="2000" dirty="0"/>
                    </a:p>
                  </a:txBody>
                  <a:tcPr anchor="ctr">
                    <a:lnL w="12700" cap="flat" cmpd="sng" algn="ctr">
                      <a:solidFill>
                        <a:schemeClr val="tx1"/>
                      </a:solidFill>
                      <a:prstDash val="solid"/>
                      <a:round/>
                      <a:headEnd type="none" w="med" len="med"/>
                      <a:tailEnd type="none" w="med" len="med"/>
                    </a:lnL>
                    <a:noFill/>
                  </a:tcPr>
                </a:tc>
              </a:tr>
              <a:tr h="370840">
                <a:tc vMerge="1">
                  <a:txBody>
                    <a:bodyPr/>
                    <a:lstStyle/>
                    <a:p>
                      <a:endParaRPr kumimoji="1" lang="ja-JP" altLang="en-US" dirty="0"/>
                    </a:p>
                  </a:txBody>
                  <a:tcPr/>
                </a:tc>
                <a:tc>
                  <a:txBody>
                    <a:bodyPr/>
                    <a:lstStyle/>
                    <a:p>
                      <a:r>
                        <a:rPr kumimoji="1" lang="en-US" altLang="ja-JP" sz="2000" dirty="0" smtClean="0"/>
                        <a:t>y</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tr>
              <a:tr h="370840">
                <a:tc vMerge="1">
                  <a:txBody>
                    <a:bodyPr/>
                    <a:lstStyle/>
                    <a:p>
                      <a:endParaRPr kumimoji="1" lang="ja-JP" altLang="en-US" dirty="0"/>
                    </a:p>
                  </a:txBody>
                  <a:tcPr/>
                </a:tc>
                <a:tc>
                  <a:txBody>
                    <a:bodyPr/>
                    <a:lstStyle/>
                    <a:p>
                      <a:r>
                        <a:rPr kumimoji="1" lang="en-US" altLang="ja-JP" sz="2000" dirty="0" smtClean="0"/>
                        <a:t>z</a:t>
                      </a:r>
                      <a:endParaRPr kumimoji="1" lang="ja-JP" altLang="en-US" sz="2000" dirty="0"/>
                    </a:p>
                  </a:txBody>
                  <a:tcPr anchor="ctr">
                    <a:noFill/>
                  </a:tcP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noFill/>
                  </a:tcPr>
                </a:tc>
              </a:tr>
            </a:tbl>
          </a:graphicData>
        </a:graphic>
      </p:graphicFrame>
      <p:sp>
        <p:nvSpPr>
          <p:cNvPr id="6" name="正方形/長方形 5"/>
          <p:cNvSpPr/>
          <p:nvPr/>
        </p:nvSpPr>
        <p:spPr>
          <a:xfrm>
            <a:off x="34580" y="3717032"/>
            <a:ext cx="5294929" cy="781828"/>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右矢印 7"/>
          <p:cNvSpPr/>
          <p:nvPr/>
        </p:nvSpPr>
        <p:spPr>
          <a:xfrm>
            <a:off x="1619672" y="3933056"/>
            <a:ext cx="504056" cy="36004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072723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Brief Summary of </a:t>
            </a:r>
            <a:r>
              <a:rPr lang="en-US" altLang="ja-JP" dirty="0" smtClean="0"/>
              <a:t>CP-Miner</a:t>
            </a:r>
            <a:r>
              <a:rPr lang="en-US" altLang="ja-JP" dirty="0"/>
              <a:t> </a:t>
            </a:r>
            <a:r>
              <a:rPr lang="en-US" altLang="ja-JP" dirty="0" smtClean="0"/>
              <a:t>(2/2</a:t>
            </a:r>
            <a:r>
              <a:rPr lang="en-US" altLang="ja-JP" dirty="0"/>
              <a:t>)</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sz="3600" dirty="0"/>
              <a:t>Compute </a:t>
            </a:r>
            <a:r>
              <a:rPr lang="en-US" altLang="ja-JP" sz="3600" b="1" dirty="0" err="1"/>
              <a:t>UnchangedRatio</a:t>
            </a:r>
            <a:r>
              <a:rPr lang="en-US" altLang="ja-JP" sz="3600" b="1" dirty="0"/>
              <a:t> (UR)</a:t>
            </a:r>
          </a:p>
          <a:p>
            <a:pPr lvl="1"/>
            <a:r>
              <a:rPr lang="en-US" altLang="ja-JP" sz="3200" dirty="0"/>
              <a:t>Smaller UR except for 0 means that the renaming is suspicious</a:t>
            </a:r>
            <a:r>
              <a:rPr lang="en-US" altLang="ja-JP" sz="3200" dirty="0" smtClean="0"/>
              <a:t>.</a:t>
            </a:r>
            <a:endParaRPr kumimoji="1" lang="ja-JP" altLang="en-US" sz="3600" dirty="0"/>
          </a:p>
        </p:txBody>
      </p:sp>
      <p:sp>
        <p:nvSpPr>
          <p:cNvPr id="4" name="日付プレースホルダー 3"/>
          <p:cNvSpPr>
            <a:spLocks noGrp="1"/>
          </p:cNvSpPr>
          <p:nvPr>
            <p:ph type="dt" sz="half" idx="10"/>
          </p:nvPr>
        </p:nvSpPr>
        <p:spPr/>
        <p:txBody>
          <a:bodyPr/>
          <a:lstStyle/>
          <a:p>
            <a:r>
              <a:rPr kumimoji="1" lang="en-US" altLang="ja-JP" smtClean="0"/>
              <a:t>IWSC2012</a:t>
            </a:r>
            <a:endParaRPr kumimoji="1" lang="ja-JP" altLang="en-US" dirty="0"/>
          </a:p>
        </p:txBody>
      </p:sp>
      <p:sp>
        <p:nvSpPr>
          <p:cNvPr id="5" name="スライド番号プレースホルダー 4"/>
          <p:cNvSpPr>
            <a:spLocks noGrp="1"/>
          </p:cNvSpPr>
          <p:nvPr>
            <p:ph type="sldNum" sz="quarter" idx="12"/>
          </p:nvPr>
        </p:nvSpPr>
        <p:spPr/>
        <p:txBody>
          <a:bodyPr/>
          <a:lstStyle/>
          <a:p>
            <a:fld id="{9BC4FB2D-E90A-4B87-9043-6EA87E212EA1}" type="slidenum">
              <a:rPr kumimoji="1" lang="ja-JP" altLang="en-US" smtClean="0"/>
              <a:t>6</a:t>
            </a:fld>
            <a:endParaRPr kumimoji="1" lang="ja-JP" altLang="en-US"/>
          </a:p>
        </p:txBody>
      </p:sp>
      <p:sp>
        <p:nvSpPr>
          <p:cNvPr id="7" name="スライド番号プレースホルダー 4"/>
          <p:cNvSpPr txBox="1">
            <a:spLocks/>
          </p:cNvSpPr>
          <p:nvPr/>
        </p:nvSpPr>
        <p:spPr>
          <a:xfrm>
            <a:off x="6620634" y="585229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BC4FB2D-E90A-4B87-9043-6EA87E212EA1}" type="slidenum">
              <a:rPr lang="ja-JP" altLang="en-US" smtClean="0"/>
              <a:pPr/>
              <a:t>6</a:t>
            </a:fld>
            <a:endParaRPr lang="ja-JP" altLang="en-US"/>
          </a:p>
        </p:txBody>
      </p:sp>
      <p:graphicFrame>
        <p:nvGraphicFramePr>
          <p:cNvPr id="9" name="表 8"/>
          <p:cNvGraphicFramePr>
            <a:graphicFrameLocks noGrp="1"/>
          </p:cNvGraphicFramePr>
          <p:nvPr>
            <p:extLst>
              <p:ext uri="{D42A27DB-BD31-4B8C-83A1-F6EECF244321}">
                <p14:modId xmlns:p14="http://schemas.microsoft.com/office/powerpoint/2010/main" val="1025327040"/>
              </p:ext>
            </p:extLst>
          </p:nvPr>
        </p:nvGraphicFramePr>
        <p:xfrm>
          <a:off x="110516" y="3212976"/>
          <a:ext cx="5035193" cy="3230880"/>
        </p:xfrm>
        <a:graphic>
          <a:graphicData uri="http://schemas.openxmlformats.org/drawingml/2006/table">
            <a:tbl>
              <a:tblPr firstRow="1" bandRow="1">
                <a:tableStyleId>{9DCAF9ED-07DC-4A11-8D7F-57B35C25682E}</a:tableStyleId>
              </a:tblPr>
              <a:tblGrid>
                <a:gridCol w="2595912"/>
                <a:gridCol w="2439281"/>
              </a:tblGrid>
              <a:tr h="261567">
                <a:tc>
                  <a:txBody>
                    <a:bodyPr/>
                    <a:lstStyle/>
                    <a:p>
                      <a:pPr algn="ctr"/>
                      <a:r>
                        <a:rPr kumimoji="1" lang="en-US" altLang="ja-JP" sz="2000" dirty="0" smtClean="0"/>
                        <a:t>Clone</a:t>
                      </a:r>
                      <a:r>
                        <a:rPr kumimoji="1" lang="en-US" altLang="ja-JP" sz="2000" baseline="0" dirty="0" smtClean="0"/>
                        <a:t> C1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t>Clone C2</a:t>
                      </a:r>
                      <a:endParaRPr kumimoji="1" lang="ja-JP" alt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28096">
                <a:tc>
                  <a:txBody>
                    <a:bodyPr/>
                    <a:lstStyle/>
                    <a:p>
                      <a:r>
                        <a:rPr kumimoji="1" lang="en-US" altLang="ja-JP" sz="2000" dirty="0" smtClean="0"/>
                        <a:t>… = </a:t>
                      </a:r>
                      <a:r>
                        <a:rPr kumimoji="1" lang="en-US" altLang="ja-JP" sz="2000" dirty="0" smtClean="0">
                          <a:solidFill>
                            <a:srgbClr val="3333FF"/>
                          </a:solidFill>
                        </a:rPr>
                        <a:t>b</a:t>
                      </a:r>
                      <a:r>
                        <a:rPr kumimoji="1" lang="en-US" altLang="ja-JP" sz="2000" dirty="0" smtClean="0"/>
                        <a:t>;</a:t>
                      </a:r>
                    </a:p>
                    <a:p>
                      <a:r>
                        <a:rPr kumimoji="1" lang="en-US" altLang="ja-JP" sz="2000" dirty="0" smtClean="0">
                          <a:solidFill>
                            <a:srgbClr val="3333FF"/>
                          </a:solidFill>
                        </a:rPr>
                        <a:t>b</a:t>
                      </a:r>
                      <a:r>
                        <a:rPr kumimoji="1" lang="en-US" altLang="ja-JP" sz="2000" dirty="0" smtClean="0"/>
                        <a:t>++;</a:t>
                      </a:r>
                    </a:p>
                    <a:p>
                      <a:endParaRPr kumimoji="1" lang="en-US" altLang="ja-JP" sz="2000" dirty="0" smtClean="0"/>
                    </a:p>
                    <a:p>
                      <a:r>
                        <a:rPr kumimoji="1" lang="en-US" altLang="ja-JP" sz="2000" dirty="0" smtClean="0"/>
                        <a:t>for (</a:t>
                      </a:r>
                      <a:r>
                        <a:rPr kumimoji="1" lang="en-US" altLang="ja-JP" sz="2000" dirty="0" smtClean="0">
                          <a:solidFill>
                            <a:srgbClr val="3333FF"/>
                          </a:solidFill>
                        </a:rPr>
                        <a:t>p</a:t>
                      </a:r>
                      <a:r>
                        <a:rPr kumimoji="1" lang="en-US" altLang="ja-JP" sz="2000" dirty="0" smtClean="0"/>
                        <a:t>=0;</a:t>
                      </a:r>
                      <a:r>
                        <a:rPr kumimoji="1" lang="en-US" altLang="ja-JP" sz="2000" baseline="0" dirty="0" smtClean="0"/>
                        <a:t> </a:t>
                      </a:r>
                      <a:r>
                        <a:rPr kumimoji="1" lang="en-US" altLang="ja-JP" sz="2000" baseline="0" dirty="0" smtClean="0">
                          <a:solidFill>
                            <a:srgbClr val="3333FF"/>
                          </a:solidFill>
                        </a:rPr>
                        <a:t>p</a:t>
                      </a:r>
                      <a:r>
                        <a:rPr kumimoji="1" lang="en-US" altLang="ja-JP" sz="2000" baseline="0" dirty="0" smtClean="0"/>
                        <a:t>&lt;10; </a:t>
                      </a:r>
                      <a:r>
                        <a:rPr kumimoji="1" lang="en-US" altLang="ja-JP" sz="2000" baseline="0" dirty="0" smtClean="0">
                          <a:solidFill>
                            <a:srgbClr val="3333FF"/>
                          </a:solidFill>
                        </a:rPr>
                        <a:t>p</a:t>
                      </a:r>
                      <a:r>
                        <a:rPr kumimoji="1" lang="en-US" altLang="ja-JP" sz="2000" baseline="0" dirty="0" smtClean="0"/>
                        <a:t>++) {</a:t>
                      </a:r>
                    </a:p>
                    <a:p>
                      <a:r>
                        <a:rPr kumimoji="1" lang="en-US" altLang="ja-JP" sz="2000" baseline="0" dirty="0" smtClean="0"/>
                        <a:t>    </a:t>
                      </a:r>
                      <a:r>
                        <a:rPr kumimoji="1" lang="en-US" altLang="ja-JP" sz="2000" baseline="0" dirty="0" smtClean="0">
                          <a:solidFill>
                            <a:srgbClr val="3333FF"/>
                          </a:solidFill>
                        </a:rPr>
                        <a:t>x</a:t>
                      </a:r>
                      <a:r>
                        <a:rPr kumimoji="1" lang="en-US" altLang="ja-JP" sz="2000" baseline="0" dirty="0" smtClean="0"/>
                        <a:t> += </a:t>
                      </a:r>
                      <a:r>
                        <a:rPr kumimoji="1" lang="en-US" altLang="ja-JP" sz="2000" baseline="0" dirty="0" smtClean="0">
                          <a:solidFill>
                            <a:srgbClr val="3333FF"/>
                          </a:solidFill>
                        </a:rPr>
                        <a:t>p</a:t>
                      </a:r>
                      <a:r>
                        <a:rPr kumimoji="1" lang="en-US" altLang="ja-JP" sz="2000" baseline="0" dirty="0" smtClean="0"/>
                        <a:t>;</a:t>
                      </a:r>
                    </a:p>
                    <a:p>
                      <a:r>
                        <a:rPr kumimoji="1" lang="en-US" altLang="ja-JP" sz="2000" baseline="0" dirty="0" smtClean="0"/>
                        <a:t>}</a:t>
                      </a:r>
                    </a:p>
                    <a:p>
                      <a:endParaRPr kumimoji="1" lang="en-US" altLang="ja-JP"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rgbClr val="3333FF"/>
                          </a:solidFill>
                        </a:rPr>
                        <a:t>a</a:t>
                      </a:r>
                      <a:r>
                        <a:rPr kumimoji="1" lang="en-US" altLang="ja-JP" sz="2000" dirty="0" smtClean="0"/>
                        <a:t>(</a:t>
                      </a:r>
                      <a:r>
                        <a:rPr kumimoji="1" lang="en-US" altLang="ja-JP" sz="2000" dirty="0" smtClean="0">
                          <a:solidFill>
                            <a:srgbClr val="3333FF"/>
                          </a:solidFill>
                        </a:rPr>
                        <a:t>x</a:t>
                      </a:r>
                      <a:r>
                        <a:rPr kumimoji="1" lang="en-US" altLang="ja-JP" sz="2000" dirty="0" smtClean="0"/>
                        <a:t>);</a:t>
                      </a:r>
                    </a:p>
                    <a:p>
                      <a:r>
                        <a:rPr kumimoji="1" lang="en-US" altLang="ja-JP" sz="2000" dirty="0" smtClean="0">
                          <a:solidFill>
                            <a:srgbClr val="3333FF"/>
                          </a:solidFill>
                        </a:rPr>
                        <a:t>a</a:t>
                      </a:r>
                      <a:r>
                        <a:rPr kumimoji="1" lang="en-US" altLang="ja-JP" sz="2000" dirty="0" smtClean="0"/>
                        <a:t>(</a:t>
                      </a:r>
                      <a:r>
                        <a:rPr kumimoji="1" lang="en-US" altLang="ja-JP" sz="2000" dirty="0" smtClean="0">
                          <a:solidFill>
                            <a:srgbClr val="3333FF"/>
                          </a:solidFill>
                        </a:rPr>
                        <a:t>x</a:t>
                      </a:r>
                      <a:r>
                        <a:rPr kumimoji="1" lang="en-US" altLang="ja-JP" sz="2000" dirty="0" smtClean="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smtClean="0"/>
                        <a:t>… = </a:t>
                      </a:r>
                      <a:r>
                        <a:rPr kumimoji="1" lang="en-US" altLang="ja-JP" sz="2000" b="1" dirty="0" smtClean="0">
                          <a:solidFill>
                            <a:srgbClr val="3333FF"/>
                          </a:solidFill>
                        </a:rPr>
                        <a:t>c</a:t>
                      </a:r>
                      <a:r>
                        <a:rPr kumimoji="1" lang="en-US" altLang="ja-JP" sz="2000" b="1" dirty="0" smtClean="0"/>
                        <a:t>;</a:t>
                      </a:r>
                    </a:p>
                    <a:p>
                      <a:r>
                        <a:rPr kumimoji="1" lang="en-US" altLang="ja-JP" sz="2000" b="1" dirty="0" err="1" smtClean="0">
                          <a:solidFill>
                            <a:srgbClr val="3333FF"/>
                          </a:solidFill>
                        </a:rPr>
                        <a:t>c</a:t>
                      </a:r>
                      <a:r>
                        <a:rPr kumimoji="1" lang="en-US" altLang="ja-JP" sz="2000" b="1" dirty="0" err="1" smtClean="0"/>
                        <a:t>++</a:t>
                      </a:r>
                      <a:r>
                        <a:rPr kumimoji="1" lang="en-US" altLang="ja-JP" sz="2000" b="1" dirty="0" smtClean="0"/>
                        <a:t>;</a:t>
                      </a:r>
                    </a:p>
                    <a:p>
                      <a:endParaRPr kumimoji="1" lang="en-US" altLang="ja-JP" sz="2000" b="1" dirty="0" smtClean="0"/>
                    </a:p>
                    <a:p>
                      <a:r>
                        <a:rPr kumimoji="1" lang="en-US" altLang="ja-JP" sz="2000" b="1" dirty="0" smtClean="0"/>
                        <a:t>for</a:t>
                      </a:r>
                      <a:r>
                        <a:rPr kumimoji="1" lang="en-US" altLang="ja-JP" sz="2000" b="1" baseline="0" dirty="0" smtClean="0"/>
                        <a:t> (</a:t>
                      </a:r>
                      <a:r>
                        <a:rPr kumimoji="1" lang="en-US" altLang="ja-JP" sz="2000" b="1" baseline="0" dirty="0" smtClean="0">
                          <a:solidFill>
                            <a:srgbClr val="3333FF"/>
                          </a:solidFill>
                        </a:rPr>
                        <a:t>q</a:t>
                      </a:r>
                      <a:r>
                        <a:rPr kumimoji="1" lang="en-US" altLang="ja-JP" sz="2000" b="1" baseline="0" dirty="0" smtClean="0"/>
                        <a:t>=0; </a:t>
                      </a:r>
                      <a:r>
                        <a:rPr kumimoji="1" lang="en-US" altLang="ja-JP" sz="2000" b="1" baseline="0" dirty="0" smtClean="0">
                          <a:solidFill>
                            <a:srgbClr val="3333FF"/>
                          </a:solidFill>
                        </a:rPr>
                        <a:t>q</a:t>
                      </a:r>
                      <a:r>
                        <a:rPr kumimoji="1" lang="en-US" altLang="ja-JP" sz="2000" b="1" baseline="0" dirty="0" smtClean="0"/>
                        <a:t>&lt;10; </a:t>
                      </a:r>
                      <a:r>
                        <a:rPr kumimoji="1" lang="en-US" altLang="ja-JP" sz="2000" b="1" baseline="0" dirty="0" smtClean="0">
                          <a:solidFill>
                            <a:srgbClr val="3333FF"/>
                          </a:solidFill>
                        </a:rPr>
                        <a:t>q</a:t>
                      </a:r>
                      <a:r>
                        <a:rPr kumimoji="1" lang="en-US" altLang="ja-JP" sz="2000" b="1" baseline="0" dirty="0" smtClean="0"/>
                        <a:t>++) {</a:t>
                      </a:r>
                    </a:p>
                    <a:p>
                      <a:r>
                        <a:rPr kumimoji="1" lang="en-US" altLang="ja-JP" sz="2000" b="1" baseline="0" dirty="0" smtClean="0"/>
                        <a:t>  </a:t>
                      </a:r>
                      <a:r>
                        <a:rPr kumimoji="1" lang="en-US" altLang="ja-JP" sz="2000" b="1" baseline="0" dirty="0" smtClean="0">
                          <a:solidFill>
                            <a:srgbClr val="3333FF"/>
                          </a:solidFill>
                        </a:rPr>
                        <a:t>y</a:t>
                      </a:r>
                      <a:r>
                        <a:rPr kumimoji="1" lang="en-US" altLang="ja-JP" sz="2000" b="1" baseline="0" dirty="0" smtClean="0"/>
                        <a:t> += </a:t>
                      </a:r>
                      <a:r>
                        <a:rPr kumimoji="1" lang="en-US" altLang="ja-JP" sz="2000" b="1" baseline="0" dirty="0" smtClean="0">
                          <a:solidFill>
                            <a:srgbClr val="3333FF"/>
                          </a:solidFill>
                        </a:rPr>
                        <a:t>p</a:t>
                      </a:r>
                      <a:r>
                        <a:rPr kumimoji="1" lang="en-US" altLang="ja-JP" sz="2000" b="1" baseline="0" dirty="0" smtClean="0"/>
                        <a:t>;</a:t>
                      </a:r>
                    </a:p>
                    <a:p>
                      <a:r>
                        <a:rPr kumimoji="1" lang="en-US" altLang="ja-JP" sz="2000" b="1" baseline="0" dirty="0" smtClean="0"/>
                        <a:t>}</a:t>
                      </a:r>
                    </a:p>
                    <a:p>
                      <a:endParaRPr kumimoji="1" lang="en-US" altLang="ja-JP" sz="2000" b="1" baseline="0" dirty="0" smtClean="0"/>
                    </a:p>
                    <a:p>
                      <a:r>
                        <a:rPr kumimoji="1" lang="en-US" altLang="ja-JP" sz="2000" b="1" baseline="0" dirty="0" smtClean="0">
                          <a:solidFill>
                            <a:srgbClr val="3333FF"/>
                          </a:solidFill>
                        </a:rPr>
                        <a:t>a</a:t>
                      </a:r>
                      <a:r>
                        <a:rPr kumimoji="1" lang="en-US" altLang="ja-JP" sz="2000" b="1" baseline="0" dirty="0" smtClean="0"/>
                        <a:t>(</a:t>
                      </a:r>
                      <a:r>
                        <a:rPr kumimoji="1" lang="en-US" altLang="ja-JP" sz="2000" b="1" baseline="0" dirty="0" smtClean="0">
                          <a:solidFill>
                            <a:srgbClr val="3333FF"/>
                          </a:solidFill>
                        </a:rPr>
                        <a:t>x</a:t>
                      </a:r>
                      <a:r>
                        <a:rPr kumimoji="1" lang="en-US" altLang="ja-JP" sz="2000" b="1" baseline="0" dirty="0" smtClean="0"/>
                        <a:t>);</a:t>
                      </a:r>
                    </a:p>
                    <a:p>
                      <a:r>
                        <a:rPr kumimoji="1" lang="en-US" altLang="ja-JP" sz="2000" b="1" baseline="0" dirty="0" smtClean="0">
                          <a:solidFill>
                            <a:srgbClr val="3333FF"/>
                          </a:solidFill>
                        </a:rPr>
                        <a:t>a(z</a:t>
                      </a:r>
                      <a:r>
                        <a:rPr kumimoji="1" lang="en-US" altLang="ja-JP" sz="2000" b="1" baseline="0" dirty="0" smtClean="0"/>
                        <a:t>);</a:t>
                      </a:r>
                      <a:endParaRPr kumimoji="1" lang="en-US" altLang="ja-JP" sz="20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右矢印 12"/>
          <p:cNvSpPr/>
          <p:nvPr/>
        </p:nvSpPr>
        <p:spPr bwMode="auto">
          <a:xfrm>
            <a:off x="5150914" y="4498860"/>
            <a:ext cx="357190" cy="857256"/>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2748226531"/>
              </p:ext>
            </p:extLst>
          </p:nvPr>
        </p:nvGraphicFramePr>
        <p:xfrm>
          <a:off x="5508104" y="3114887"/>
          <a:ext cx="3528392" cy="3291808"/>
        </p:xfrm>
        <a:graphic>
          <a:graphicData uri="http://schemas.openxmlformats.org/drawingml/2006/table">
            <a:tbl>
              <a:tblPr firstRow="1" bandRow="1">
                <a:tableStyleId>{775DCB02-9BB8-47FD-8907-85C794F793BA}</a:tableStyleId>
              </a:tblPr>
              <a:tblGrid>
                <a:gridCol w="1008112"/>
                <a:gridCol w="1008112"/>
                <a:gridCol w="792088"/>
                <a:gridCol w="720080"/>
              </a:tblGrid>
              <a:tr h="351039">
                <a:tc>
                  <a:txBody>
                    <a:bodyPr/>
                    <a:lstStyle/>
                    <a:p>
                      <a:r>
                        <a:rPr kumimoji="1" lang="en-US" altLang="ja-JP" sz="2000" dirty="0" smtClean="0"/>
                        <a:t>ID</a:t>
                      </a:r>
                      <a:r>
                        <a:rPr kumimoji="1" lang="en-US" altLang="ja-JP" sz="2000" baseline="0" dirty="0" smtClean="0"/>
                        <a:t> in </a:t>
                      </a:r>
                      <a:r>
                        <a:rPr kumimoji="1" lang="en-US" altLang="ja-JP" sz="2000" dirty="0" smtClean="0"/>
                        <a:t>C1</a:t>
                      </a:r>
                      <a:endParaRPr kumimoji="1" lang="ja-JP" altLang="en-US" sz="2000" dirty="0"/>
                    </a:p>
                  </a:txBody>
                  <a:tcPr anchor="ctr"/>
                </a:tc>
                <a:tc>
                  <a:txBody>
                    <a:bodyPr/>
                    <a:lstStyle/>
                    <a:p>
                      <a:r>
                        <a:rPr kumimoji="1" lang="en-US" altLang="ja-JP" sz="2000" dirty="0" smtClean="0"/>
                        <a:t>ID in C2</a:t>
                      </a:r>
                      <a:endParaRPr kumimoji="1" lang="ja-JP" altLang="en-US" sz="2000" dirty="0"/>
                    </a:p>
                  </a:txBody>
                  <a:tcPr anchor="ctr"/>
                </a:tc>
                <a:tc>
                  <a:txBody>
                    <a:bodyPr/>
                    <a:lstStyle/>
                    <a:p>
                      <a:r>
                        <a:rPr kumimoji="1" lang="en-US" altLang="ja-JP" sz="2000" dirty="0" smtClean="0"/>
                        <a:t>count</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UR</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1</a:t>
                      </a:r>
                      <a:endParaRPr kumimoji="1" lang="ja-JP" altLang="en-US" sz="2000" dirty="0"/>
                    </a:p>
                  </a:txBody>
                  <a:tcPr anchor="ctr">
                    <a:lnL w="12700" cap="flat" cmpd="sng" algn="ctr">
                      <a:solidFill>
                        <a:schemeClr val="tx1"/>
                      </a:solidFill>
                      <a:prstDash val="solid"/>
                      <a:round/>
                      <a:headEnd type="none" w="med" len="med"/>
                      <a:tailEnd type="none" w="med" len="med"/>
                    </a:lnL>
                  </a:tcPr>
                </a:tc>
              </a:tr>
              <a:tr h="518128">
                <a:tc>
                  <a:txBody>
                    <a:bodyPr/>
                    <a:lstStyle/>
                    <a:p>
                      <a:r>
                        <a:rPr kumimoji="1" lang="en-US" altLang="ja-JP" sz="2000" dirty="0" smtClean="0"/>
                        <a:t>b</a:t>
                      </a:r>
                      <a:endParaRPr kumimoji="1" lang="ja-JP" altLang="en-US" sz="2000" dirty="0"/>
                    </a:p>
                  </a:txBody>
                  <a:tcPr anchor="ctr"/>
                </a:tc>
                <a:tc>
                  <a:txBody>
                    <a:bodyPr/>
                    <a:lstStyle/>
                    <a:p>
                      <a:r>
                        <a:rPr kumimoji="1" lang="en-US" altLang="ja-JP" sz="2000" dirty="0" smtClean="0"/>
                        <a:t>c</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0</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rowSpan="2">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rowSpan="2">
                  <a:txBody>
                    <a:bodyPr/>
                    <a:lstStyle/>
                    <a:p>
                      <a:r>
                        <a:rPr kumimoji="1" lang="en-US" altLang="ja-JP" sz="2000" dirty="0" smtClean="0"/>
                        <a:t>0.25</a:t>
                      </a:r>
                      <a:endParaRPr kumimoji="1" lang="ja-JP" altLang="en-US" sz="2000" dirty="0"/>
                    </a:p>
                  </a:txBody>
                  <a:tcPr anchor="ctr">
                    <a:lnL w="12700" cap="flat" cmpd="sng" algn="ctr">
                      <a:solidFill>
                        <a:schemeClr val="tx1"/>
                      </a:solidFill>
                      <a:prstDash val="solid"/>
                      <a:round/>
                      <a:headEnd type="none" w="med" len="med"/>
                      <a:tailEnd type="none" w="med" len="med"/>
                    </a:lnL>
                    <a:solidFill>
                      <a:schemeClr val="accent4">
                        <a:alpha val="40000"/>
                      </a:schemeClr>
                    </a:solidFill>
                  </a:tcPr>
                </a:tc>
              </a:tr>
              <a:tr h="370840">
                <a:tc vMerge="1">
                  <a:txBody>
                    <a:bodyPr/>
                    <a:lstStyle/>
                    <a:p>
                      <a:endParaRPr kumimoji="1" lang="ja-JP" altLang="en-US" dirty="0"/>
                    </a:p>
                  </a:txBody>
                  <a:tcPr/>
                </a:tc>
                <a:tc>
                  <a:txBody>
                    <a:bodyPr/>
                    <a:lstStyle/>
                    <a:p>
                      <a:r>
                        <a:rPr kumimoji="1" lang="en-US" altLang="ja-JP" sz="2000" dirty="0" smtClean="0"/>
                        <a:t>q</a:t>
                      </a:r>
                      <a:endParaRPr kumimoji="1" lang="ja-JP" altLang="en-US" sz="2000" dirty="0"/>
                    </a:p>
                  </a:txBody>
                  <a:tcPr anchor="ctr">
                    <a:solidFill>
                      <a:schemeClr val="accent4">
                        <a:alpha val="40000"/>
                      </a:schemeClr>
                    </a:solidFill>
                  </a:tcPr>
                </a:tc>
                <a:tc>
                  <a:txBody>
                    <a:bodyPr/>
                    <a:lstStyle/>
                    <a:p>
                      <a:r>
                        <a:rPr kumimoji="1" lang="en-US" altLang="ja-JP" sz="2000" dirty="0" smtClean="0"/>
                        <a:t>3</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solidFill>
                      <a:schemeClr val="accent4">
                        <a:alpha val="40000"/>
                      </a:schemeClr>
                    </a:solidFill>
                  </a:tcPr>
                </a:tc>
              </a:tr>
              <a:tr h="370840">
                <a:tc rowSpan="3">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noFill/>
                  </a:tcPr>
                </a:tc>
                <a:tc rowSpan="3">
                  <a:txBody>
                    <a:bodyPr/>
                    <a:lstStyle/>
                    <a:p>
                      <a:r>
                        <a:rPr kumimoji="1" lang="en-US" altLang="ja-JP" sz="2000" dirty="0" smtClean="0"/>
                        <a:t>0.20</a:t>
                      </a:r>
                      <a:endParaRPr kumimoji="1" lang="ja-JP" altLang="en-US" sz="2000" dirty="0"/>
                    </a:p>
                  </a:txBody>
                  <a:tcPr anchor="ctr">
                    <a:lnL w="12700" cap="flat" cmpd="sng" algn="ctr">
                      <a:solidFill>
                        <a:schemeClr val="tx1"/>
                      </a:solidFill>
                      <a:prstDash val="solid"/>
                      <a:round/>
                      <a:headEnd type="none" w="med" len="med"/>
                      <a:tailEnd type="none" w="med" len="med"/>
                    </a:lnL>
                    <a:noFill/>
                  </a:tcPr>
                </a:tc>
              </a:tr>
              <a:tr h="370840">
                <a:tc vMerge="1">
                  <a:txBody>
                    <a:bodyPr/>
                    <a:lstStyle/>
                    <a:p>
                      <a:endParaRPr kumimoji="1" lang="ja-JP" altLang="en-US" dirty="0"/>
                    </a:p>
                  </a:txBody>
                  <a:tcPr/>
                </a:tc>
                <a:tc>
                  <a:txBody>
                    <a:bodyPr/>
                    <a:lstStyle/>
                    <a:p>
                      <a:r>
                        <a:rPr kumimoji="1" lang="en-US" altLang="ja-JP" sz="2000" dirty="0" smtClean="0"/>
                        <a:t>y</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tr>
              <a:tr h="370840">
                <a:tc vMerge="1">
                  <a:txBody>
                    <a:bodyPr/>
                    <a:lstStyle/>
                    <a:p>
                      <a:endParaRPr kumimoji="1" lang="ja-JP" altLang="en-US" dirty="0"/>
                    </a:p>
                  </a:txBody>
                  <a:tcPr/>
                </a:tc>
                <a:tc>
                  <a:txBody>
                    <a:bodyPr/>
                    <a:lstStyle/>
                    <a:p>
                      <a:r>
                        <a:rPr kumimoji="1" lang="en-US" altLang="ja-JP" sz="2000" dirty="0" smtClean="0"/>
                        <a:t>z</a:t>
                      </a:r>
                      <a:endParaRPr kumimoji="1" lang="ja-JP" altLang="en-US" sz="2000" dirty="0"/>
                    </a:p>
                  </a:txBody>
                  <a:tcPr anchor="ctr">
                    <a:noFill/>
                  </a:tcP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noFill/>
                  </a:tcPr>
                </a:tc>
              </a:tr>
            </a:tbl>
          </a:graphicData>
        </a:graphic>
      </p:graphicFrame>
      <p:sp>
        <p:nvSpPr>
          <p:cNvPr id="10" name="正方形/長方形 9"/>
          <p:cNvSpPr/>
          <p:nvPr/>
        </p:nvSpPr>
        <p:spPr>
          <a:xfrm>
            <a:off x="34580" y="4591388"/>
            <a:ext cx="5294929" cy="997852"/>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右矢印 10"/>
          <p:cNvSpPr/>
          <p:nvPr/>
        </p:nvSpPr>
        <p:spPr>
          <a:xfrm>
            <a:off x="1619672" y="4941168"/>
            <a:ext cx="504056" cy="36004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072723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Brief Summary of </a:t>
            </a:r>
            <a:r>
              <a:rPr lang="en-US" altLang="ja-JP" dirty="0" smtClean="0"/>
              <a:t>CP-Miner</a:t>
            </a:r>
            <a:r>
              <a:rPr lang="en-US" altLang="ja-JP" dirty="0"/>
              <a:t> </a:t>
            </a:r>
            <a:r>
              <a:rPr lang="en-US" altLang="ja-JP" dirty="0" smtClean="0"/>
              <a:t>(2/2</a:t>
            </a:r>
            <a:r>
              <a:rPr lang="en-US" altLang="ja-JP" dirty="0"/>
              <a:t>)</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sz="3600" dirty="0"/>
              <a:t>Compute </a:t>
            </a:r>
            <a:r>
              <a:rPr lang="en-US" altLang="ja-JP" sz="3600" b="1" dirty="0" err="1"/>
              <a:t>UnchangedRatio</a:t>
            </a:r>
            <a:r>
              <a:rPr lang="en-US" altLang="ja-JP" sz="3600" b="1" dirty="0"/>
              <a:t> (UR)</a:t>
            </a:r>
          </a:p>
          <a:p>
            <a:pPr lvl="1"/>
            <a:r>
              <a:rPr lang="en-US" altLang="ja-JP" sz="3200" dirty="0"/>
              <a:t>Smaller UR except for 0 means that the renaming is suspicious</a:t>
            </a:r>
            <a:r>
              <a:rPr lang="en-US" altLang="ja-JP" sz="3200" dirty="0" smtClean="0"/>
              <a:t>.</a:t>
            </a:r>
            <a:endParaRPr kumimoji="1" lang="ja-JP" altLang="en-US" sz="3600" dirty="0"/>
          </a:p>
        </p:txBody>
      </p:sp>
      <p:sp>
        <p:nvSpPr>
          <p:cNvPr id="4" name="日付プレースホルダー 3"/>
          <p:cNvSpPr>
            <a:spLocks noGrp="1"/>
          </p:cNvSpPr>
          <p:nvPr>
            <p:ph type="dt" sz="half" idx="10"/>
          </p:nvPr>
        </p:nvSpPr>
        <p:spPr/>
        <p:txBody>
          <a:bodyPr/>
          <a:lstStyle/>
          <a:p>
            <a:r>
              <a:rPr kumimoji="1" lang="en-US" altLang="ja-JP" smtClean="0"/>
              <a:t>IWSC2012</a:t>
            </a:r>
            <a:endParaRPr kumimoji="1" lang="ja-JP" altLang="en-US" dirty="0"/>
          </a:p>
        </p:txBody>
      </p:sp>
      <p:sp>
        <p:nvSpPr>
          <p:cNvPr id="5" name="スライド番号プレースホルダー 4"/>
          <p:cNvSpPr>
            <a:spLocks noGrp="1"/>
          </p:cNvSpPr>
          <p:nvPr>
            <p:ph type="sldNum" sz="quarter" idx="12"/>
          </p:nvPr>
        </p:nvSpPr>
        <p:spPr/>
        <p:txBody>
          <a:bodyPr/>
          <a:lstStyle/>
          <a:p>
            <a:fld id="{9BC4FB2D-E90A-4B87-9043-6EA87E212EA1}" type="slidenum">
              <a:rPr kumimoji="1" lang="ja-JP" altLang="en-US" smtClean="0"/>
              <a:t>7</a:t>
            </a:fld>
            <a:endParaRPr kumimoji="1" lang="ja-JP" altLang="en-US"/>
          </a:p>
        </p:txBody>
      </p:sp>
      <p:sp>
        <p:nvSpPr>
          <p:cNvPr id="7" name="スライド番号プレースホルダー 4"/>
          <p:cNvSpPr txBox="1">
            <a:spLocks/>
          </p:cNvSpPr>
          <p:nvPr/>
        </p:nvSpPr>
        <p:spPr>
          <a:xfrm>
            <a:off x="6620634" y="585229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BC4FB2D-E90A-4B87-9043-6EA87E212EA1}" type="slidenum">
              <a:rPr lang="ja-JP" altLang="en-US" smtClean="0"/>
              <a:pPr/>
              <a:t>7</a:t>
            </a:fld>
            <a:endParaRPr lang="ja-JP" altLang="en-US"/>
          </a:p>
        </p:txBody>
      </p:sp>
      <p:graphicFrame>
        <p:nvGraphicFramePr>
          <p:cNvPr id="9" name="表 8"/>
          <p:cNvGraphicFramePr>
            <a:graphicFrameLocks noGrp="1"/>
          </p:cNvGraphicFramePr>
          <p:nvPr>
            <p:extLst>
              <p:ext uri="{D42A27DB-BD31-4B8C-83A1-F6EECF244321}">
                <p14:modId xmlns:p14="http://schemas.microsoft.com/office/powerpoint/2010/main" val="2489648637"/>
              </p:ext>
            </p:extLst>
          </p:nvPr>
        </p:nvGraphicFramePr>
        <p:xfrm>
          <a:off x="110516" y="3212976"/>
          <a:ext cx="5035193" cy="3230880"/>
        </p:xfrm>
        <a:graphic>
          <a:graphicData uri="http://schemas.openxmlformats.org/drawingml/2006/table">
            <a:tbl>
              <a:tblPr firstRow="1" bandRow="1">
                <a:tableStyleId>{9DCAF9ED-07DC-4A11-8D7F-57B35C25682E}</a:tableStyleId>
              </a:tblPr>
              <a:tblGrid>
                <a:gridCol w="2595912"/>
                <a:gridCol w="2439281"/>
              </a:tblGrid>
              <a:tr h="261567">
                <a:tc>
                  <a:txBody>
                    <a:bodyPr/>
                    <a:lstStyle/>
                    <a:p>
                      <a:pPr algn="ctr"/>
                      <a:r>
                        <a:rPr kumimoji="1" lang="en-US" altLang="ja-JP" sz="2000" dirty="0" smtClean="0"/>
                        <a:t>Clone</a:t>
                      </a:r>
                      <a:r>
                        <a:rPr kumimoji="1" lang="en-US" altLang="ja-JP" sz="2000" baseline="0" dirty="0" smtClean="0"/>
                        <a:t> C1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t>Clone C2</a:t>
                      </a:r>
                      <a:endParaRPr kumimoji="1" lang="ja-JP" alt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28096">
                <a:tc>
                  <a:txBody>
                    <a:bodyPr/>
                    <a:lstStyle/>
                    <a:p>
                      <a:r>
                        <a:rPr kumimoji="1" lang="en-US" altLang="ja-JP" sz="2000" dirty="0" smtClean="0"/>
                        <a:t>… = </a:t>
                      </a:r>
                      <a:r>
                        <a:rPr kumimoji="1" lang="en-US" altLang="ja-JP" sz="2000" dirty="0" smtClean="0">
                          <a:solidFill>
                            <a:srgbClr val="3333FF"/>
                          </a:solidFill>
                        </a:rPr>
                        <a:t>b</a:t>
                      </a:r>
                      <a:r>
                        <a:rPr kumimoji="1" lang="en-US" altLang="ja-JP" sz="2000" dirty="0" smtClean="0"/>
                        <a:t>;</a:t>
                      </a:r>
                    </a:p>
                    <a:p>
                      <a:r>
                        <a:rPr kumimoji="1" lang="en-US" altLang="ja-JP" sz="2000" dirty="0" smtClean="0">
                          <a:solidFill>
                            <a:srgbClr val="3333FF"/>
                          </a:solidFill>
                        </a:rPr>
                        <a:t>b</a:t>
                      </a:r>
                      <a:r>
                        <a:rPr kumimoji="1" lang="en-US" altLang="ja-JP" sz="2000" dirty="0" smtClean="0"/>
                        <a:t>++;</a:t>
                      </a:r>
                    </a:p>
                    <a:p>
                      <a:endParaRPr kumimoji="1" lang="en-US" altLang="ja-JP" sz="2000" dirty="0" smtClean="0"/>
                    </a:p>
                    <a:p>
                      <a:r>
                        <a:rPr kumimoji="1" lang="en-US" altLang="ja-JP" sz="2000" dirty="0" smtClean="0"/>
                        <a:t>for (</a:t>
                      </a:r>
                      <a:r>
                        <a:rPr kumimoji="1" lang="en-US" altLang="ja-JP" sz="2000" dirty="0" smtClean="0">
                          <a:solidFill>
                            <a:srgbClr val="3333FF"/>
                          </a:solidFill>
                        </a:rPr>
                        <a:t>p</a:t>
                      </a:r>
                      <a:r>
                        <a:rPr kumimoji="1" lang="en-US" altLang="ja-JP" sz="2000" dirty="0" smtClean="0"/>
                        <a:t>=0;</a:t>
                      </a:r>
                      <a:r>
                        <a:rPr kumimoji="1" lang="en-US" altLang="ja-JP" sz="2000" baseline="0" dirty="0" smtClean="0"/>
                        <a:t> </a:t>
                      </a:r>
                      <a:r>
                        <a:rPr kumimoji="1" lang="en-US" altLang="ja-JP" sz="2000" baseline="0" dirty="0" smtClean="0">
                          <a:solidFill>
                            <a:srgbClr val="3333FF"/>
                          </a:solidFill>
                        </a:rPr>
                        <a:t>p</a:t>
                      </a:r>
                      <a:r>
                        <a:rPr kumimoji="1" lang="en-US" altLang="ja-JP" sz="2000" baseline="0" dirty="0" smtClean="0"/>
                        <a:t>&lt;10; </a:t>
                      </a:r>
                      <a:r>
                        <a:rPr kumimoji="1" lang="en-US" altLang="ja-JP" sz="2000" baseline="0" dirty="0" smtClean="0">
                          <a:solidFill>
                            <a:srgbClr val="3333FF"/>
                          </a:solidFill>
                        </a:rPr>
                        <a:t>p</a:t>
                      </a:r>
                      <a:r>
                        <a:rPr kumimoji="1" lang="en-US" altLang="ja-JP" sz="2000" baseline="0" dirty="0" smtClean="0"/>
                        <a:t>++) {</a:t>
                      </a:r>
                    </a:p>
                    <a:p>
                      <a:r>
                        <a:rPr kumimoji="1" lang="en-US" altLang="ja-JP" sz="2000" baseline="0" dirty="0" smtClean="0"/>
                        <a:t>    </a:t>
                      </a:r>
                      <a:r>
                        <a:rPr kumimoji="1" lang="en-US" altLang="ja-JP" sz="2000" baseline="0" dirty="0" smtClean="0">
                          <a:solidFill>
                            <a:srgbClr val="3333FF"/>
                          </a:solidFill>
                        </a:rPr>
                        <a:t>x</a:t>
                      </a:r>
                      <a:r>
                        <a:rPr kumimoji="1" lang="en-US" altLang="ja-JP" sz="2000" baseline="0" dirty="0" smtClean="0"/>
                        <a:t> += </a:t>
                      </a:r>
                      <a:r>
                        <a:rPr kumimoji="1" lang="en-US" altLang="ja-JP" sz="2000" baseline="0" dirty="0" smtClean="0">
                          <a:solidFill>
                            <a:srgbClr val="3333FF"/>
                          </a:solidFill>
                        </a:rPr>
                        <a:t>p</a:t>
                      </a:r>
                      <a:r>
                        <a:rPr kumimoji="1" lang="en-US" altLang="ja-JP" sz="2000" baseline="0" dirty="0" smtClean="0"/>
                        <a:t>;</a:t>
                      </a:r>
                    </a:p>
                    <a:p>
                      <a:r>
                        <a:rPr kumimoji="1" lang="en-US" altLang="ja-JP" sz="2000" baseline="0" dirty="0" smtClean="0"/>
                        <a:t>}</a:t>
                      </a:r>
                    </a:p>
                    <a:p>
                      <a:endParaRPr kumimoji="1" lang="en-US" altLang="ja-JP"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rgbClr val="3333FF"/>
                          </a:solidFill>
                        </a:rPr>
                        <a:t>a</a:t>
                      </a:r>
                      <a:r>
                        <a:rPr kumimoji="1" lang="en-US" altLang="ja-JP" sz="2000" dirty="0" smtClean="0"/>
                        <a:t>(</a:t>
                      </a:r>
                      <a:r>
                        <a:rPr kumimoji="1" lang="en-US" altLang="ja-JP" sz="2000" dirty="0" smtClean="0">
                          <a:solidFill>
                            <a:srgbClr val="3333FF"/>
                          </a:solidFill>
                        </a:rPr>
                        <a:t>x</a:t>
                      </a:r>
                      <a:r>
                        <a:rPr kumimoji="1" lang="en-US" altLang="ja-JP" sz="2000" dirty="0" smtClean="0"/>
                        <a:t>);</a:t>
                      </a:r>
                    </a:p>
                    <a:p>
                      <a:r>
                        <a:rPr kumimoji="1" lang="en-US" altLang="ja-JP" sz="2000" dirty="0" smtClean="0">
                          <a:solidFill>
                            <a:srgbClr val="3333FF"/>
                          </a:solidFill>
                        </a:rPr>
                        <a:t>a</a:t>
                      </a:r>
                      <a:r>
                        <a:rPr kumimoji="1" lang="en-US" altLang="ja-JP" sz="2000" dirty="0" smtClean="0"/>
                        <a:t>(</a:t>
                      </a:r>
                      <a:r>
                        <a:rPr kumimoji="1" lang="en-US" altLang="ja-JP" sz="2000" dirty="0" smtClean="0">
                          <a:solidFill>
                            <a:srgbClr val="3333FF"/>
                          </a:solidFill>
                        </a:rPr>
                        <a:t>x</a:t>
                      </a:r>
                      <a:r>
                        <a:rPr kumimoji="1" lang="en-US" altLang="ja-JP" sz="2000" dirty="0" smtClean="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smtClean="0"/>
                        <a:t>… = </a:t>
                      </a:r>
                      <a:r>
                        <a:rPr kumimoji="1" lang="en-US" altLang="ja-JP" sz="2000" b="1" dirty="0" smtClean="0">
                          <a:solidFill>
                            <a:srgbClr val="3333FF"/>
                          </a:solidFill>
                        </a:rPr>
                        <a:t>c</a:t>
                      </a:r>
                      <a:r>
                        <a:rPr kumimoji="1" lang="en-US" altLang="ja-JP" sz="2000" b="1" dirty="0" smtClean="0"/>
                        <a:t>;</a:t>
                      </a:r>
                    </a:p>
                    <a:p>
                      <a:r>
                        <a:rPr kumimoji="1" lang="en-US" altLang="ja-JP" sz="2000" b="1" dirty="0" err="1" smtClean="0">
                          <a:solidFill>
                            <a:srgbClr val="3333FF"/>
                          </a:solidFill>
                        </a:rPr>
                        <a:t>c</a:t>
                      </a:r>
                      <a:r>
                        <a:rPr kumimoji="1" lang="en-US" altLang="ja-JP" sz="2000" b="1" dirty="0" err="1" smtClean="0"/>
                        <a:t>++</a:t>
                      </a:r>
                      <a:r>
                        <a:rPr kumimoji="1" lang="en-US" altLang="ja-JP" sz="2000" b="1" dirty="0" smtClean="0"/>
                        <a:t>;</a:t>
                      </a:r>
                    </a:p>
                    <a:p>
                      <a:endParaRPr kumimoji="1" lang="en-US" altLang="ja-JP" sz="2000" b="1" dirty="0" smtClean="0"/>
                    </a:p>
                    <a:p>
                      <a:r>
                        <a:rPr kumimoji="1" lang="en-US" altLang="ja-JP" sz="2000" b="1" dirty="0" smtClean="0"/>
                        <a:t>for</a:t>
                      </a:r>
                      <a:r>
                        <a:rPr kumimoji="1" lang="en-US" altLang="ja-JP" sz="2000" b="1" baseline="0" dirty="0" smtClean="0"/>
                        <a:t> (</a:t>
                      </a:r>
                      <a:r>
                        <a:rPr kumimoji="1" lang="en-US" altLang="ja-JP" sz="2000" b="1" baseline="0" dirty="0" smtClean="0">
                          <a:solidFill>
                            <a:srgbClr val="3333FF"/>
                          </a:solidFill>
                        </a:rPr>
                        <a:t>q</a:t>
                      </a:r>
                      <a:r>
                        <a:rPr kumimoji="1" lang="en-US" altLang="ja-JP" sz="2000" b="1" baseline="0" dirty="0" smtClean="0"/>
                        <a:t>=0; </a:t>
                      </a:r>
                      <a:r>
                        <a:rPr kumimoji="1" lang="en-US" altLang="ja-JP" sz="2000" b="1" baseline="0" dirty="0" smtClean="0">
                          <a:solidFill>
                            <a:srgbClr val="3333FF"/>
                          </a:solidFill>
                        </a:rPr>
                        <a:t>q</a:t>
                      </a:r>
                      <a:r>
                        <a:rPr kumimoji="1" lang="en-US" altLang="ja-JP" sz="2000" b="1" baseline="0" dirty="0" smtClean="0"/>
                        <a:t>&lt;10; </a:t>
                      </a:r>
                      <a:r>
                        <a:rPr kumimoji="1" lang="en-US" altLang="ja-JP" sz="2000" b="1" baseline="0" dirty="0" smtClean="0">
                          <a:solidFill>
                            <a:srgbClr val="3333FF"/>
                          </a:solidFill>
                        </a:rPr>
                        <a:t>q</a:t>
                      </a:r>
                      <a:r>
                        <a:rPr kumimoji="1" lang="en-US" altLang="ja-JP" sz="2000" b="1" baseline="0" dirty="0" smtClean="0"/>
                        <a:t>++) {</a:t>
                      </a:r>
                    </a:p>
                    <a:p>
                      <a:r>
                        <a:rPr kumimoji="1" lang="en-US" altLang="ja-JP" sz="2000" b="1" baseline="0" dirty="0" smtClean="0"/>
                        <a:t>  </a:t>
                      </a:r>
                      <a:r>
                        <a:rPr kumimoji="1" lang="en-US" altLang="ja-JP" sz="2000" b="1" baseline="0" dirty="0" smtClean="0">
                          <a:solidFill>
                            <a:srgbClr val="3333FF"/>
                          </a:solidFill>
                        </a:rPr>
                        <a:t>y</a:t>
                      </a:r>
                      <a:r>
                        <a:rPr kumimoji="1" lang="en-US" altLang="ja-JP" sz="2000" b="1" baseline="0" dirty="0" smtClean="0"/>
                        <a:t> += </a:t>
                      </a:r>
                      <a:r>
                        <a:rPr kumimoji="1" lang="en-US" altLang="ja-JP" sz="2000" b="1" baseline="0" dirty="0" smtClean="0">
                          <a:solidFill>
                            <a:srgbClr val="3333FF"/>
                          </a:solidFill>
                        </a:rPr>
                        <a:t>p</a:t>
                      </a:r>
                      <a:r>
                        <a:rPr kumimoji="1" lang="en-US" altLang="ja-JP" sz="2000" b="1" baseline="0" dirty="0" smtClean="0"/>
                        <a:t>;</a:t>
                      </a:r>
                    </a:p>
                    <a:p>
                      <a:r>
                        <a:rPr kumimoji="1" lang="en-US" altLang="ja-JP" sz="2000" b="1" baseline="0" dirty="0" smtClean="0"/>
                        <a:t>}</a:t>
                      </a:r>
                    </a:p>
                    <a:p>
                      <a:endParaRPr kumimoji="1" lang="en-US" altLang="ja-JP" sz="2000" b="1" baseline="0" dirty="0" smtClean="0"/>
                    </a:p>
                    <a:p>
                      <a:r>
                        <a:rPr kumimoji="1" lang="en-US" altLang="ja-JP" sz="2000" b="1" baseline="0" dirty="0" smtClean="0">
                          <a:solidFill>
                            <a:srgbClr val="3333FF"/>
                          </a:solidFill>
                        </a:rPr>
                        <a:t>a</a:t>
                      </a:r>
                      <a:r>
                        <a:rPr kumimoji="1" lang="en-US" altLang="ja-JP" sz="2000" b="1" baseline="0" dirty="0" smtClean="0"/>
                        <a:t>(</a:t>
                      </a:r>
                      <a:r>
                        <a:rPr kumimoji="1" lang="en-US" altLang="ja-JP" sz="2000" b="1" baseline="0" dirty="0" smtClean="0">
                          <a:solidFill>
                            <a:srgbClr val="3333FF"/>
                          </a:solidFill>
                        </a:rPr>
                        <a:t>x</a:t>
                      </a:r>
                      <a:r>
                        <a:rPr kumimoji="1" lang="en-US" altLang="ja-JP" sz="2000" b="1" baseline="0" dirty="0" smtClean="0"/>
                        <a:t>);</a:t>
                      </a:r>
                    </a:p>
                    <a:p>
                      <a:r>
                        <a:rPr kumimoji="1" lang="en-US" altLang="ja-JP" sz="2000" b="1" baseline="0" dirty="0" smtClean="0">
                          <a:solidFill>
                            <a:srgbClr val="3333FF"/>
                          </a:solidFill>
                        </a:rPr>
                        <a:t>a(z</a:t>
                      </a:r>
                      <a:r>
                        <a:rPr kumimoji="1" lang="en-US" altLang="ja-JP" sz="2000" b="1" baseline="0" dirty="0" smtClean="0"/>
                        <a:t>);</a:t>
                      </a:r>
                      <a:endParaRPr kumimoji="1" lang="en-US" altLang="ja-JP" sz="20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3" name="右矢印 12"/>
          <p:cNvSpPr/>
          <p:nvPr/>
        </p:nvSpPr>
        <p:spPr bwMode="auto">
          <a:xfrm>
            <a:off x="5150914" y="4498860"/>
            <a:ext cx="357190" cy="857256"/>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495084901"/>
              </p:ext>
            </p:extLst>
          </p:nvPr>
        </p:nvGraphicFramePr>
        <p:xfrm>
          <a:off x="5508104" y="3114887"/>
          <a:ext cx="3528392" cy="3291808"/>
        </p:xfrm>
        <a:graphic>
          <a:graphicData uri="http://schemas.openxmlformats.org/drawingml/2006/table">
            <a:tbl>
              <a:tblPr firstRow="1" bandRow="1">
                <a:tableStyleId>{775DCB02-9BB8-47FD-8907-85C794F793BA}</a:tableStyleId>
              </a:tblPr>
              <a:tblGrid>
                <a:gridCol w="1008112"/>
                <a:gridCol w="1008112"/>
                <a:gridCol w="792088"/>
                <a:gridCol w="720080"/>
              </a:tblGrid>
              <a:tr h="351039">
                <a:tc>
                  <a:txBody>
                    <a:bodyPr/>
                    <a:lstStyle/>
                    <a:p>
                      <a:r>
                        <a:rPr kumimoji="1" lang="en-US" altLang="ja-JP" sz="2000" dirty="0" smtClean="0"/>
                        <a:t>ID</a:t>
                      </a:r>
                      <a:r>
                        <a:rPr kumimoji="1" lang="en-US" altLang="ja-JP" sz="2000" baseline="0" dirty="0" smtClean="0"/>
                        <a:t> in </a:t>
                      </a:r>
                      <a:r>
                        <a:rPr kumimoji="1" lang="en-US" altLang="ja-JP" sz="2000" dirty="0" smtClean="0"/>
                        <a:t>C1</a:t>
                      </a:r>
                      <a:endParaRPr kumimoji="1" lang="ja-JP" altLang="en-US" sz="2000" dirty="0"/>
                    </a:p>
                  </a:txBody>
                  <a:tcPr anchor="ctr"/>
                </a:tc>
                <a:tc>
                  <a:txBody>
                    <a:bodyPr/>
                    <a:lstStyle/>
                    <a:p>
                      <a:r>
                        <a:rPr kumimoji="1" lang="en-US" altLang="ja-JP" sz="2000" dirty="0" smtClean="0"/>
                        <a:t>ID in C2</a:t>
                      </a:r>
                      <a:endParaRPr kumimoji="1" lang="ja-JP" altLang="en-US" sz="2000" dirty="0"/>
                    </a:p>
                  </a:txBody>
                  <a:tcPr anchor="ctr"/>
                </a:tc>
                <a:tc>
                  <a:txBody>
                    <a:bodyPr/>
                    <a:lstStyle/>
                    <a:p>
                      <a:r>
                        <a:rPr kumimoji="1" lang="en-US" altLang="ja-JP" sz="2000" dirty="0" smtClean="0"/>
                        <a:t>count</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UR</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1</a:t>
                      </a:r>
                      <a:endParaRPr kumimoji="1" lang="ja-JP" altLang="en-US" sz="2000" dirty="0"/>
                    </a:p>
                  </a:txBody>
                  <a:tcPr anchor="ctr">
                    <a:lnL w="12700" cap="flat" cmpd="sng" algn="ctr">
                      <a:solidFill>
                        <a:schemeClr val="tx1"/>
                      </a:solidFill>
                      <a:prstDash val="solid"/>
                      <a:round/>
                      <a:headEnd type="none" w="med" len="med"/>
                      <a:tailEnd type="none" w="med" len="med"/>
                    </a:lnL>
                  </a:tcPr>
                </a:tc>
              </a:tr>
              <a:tr h="518128">
                <a:tc>
                  <a:txBody>
                    <a:bodyPr/>
                    <a:lstStyle/>
                    <a:p>
                      <a:r>
                        <a:rPr kumimoji="1" lang="en-US" altLang="ja-JP" sz="2000" dirty="0" smtClean="0"/>
                        <a:t>b</a:t>
                      </a:r>
                      <a:endParaRPr kumimoji="1" lang="ja-JP" altLang="en-US" sz="2000" dirty="0"/>
                    </a:p>
                  </a:txBody>
                  <a:tcPr anchor="ctr"/>
                </a:tc>
                <a:tc>
                  <a:txBody>
                    <a:bodyPr/>
                    <a:lstStyle/>
                    <a:p>
                      <a:r>
                        <a:rPr kumimoji="1" lang="en-US" altLang="ja-JP" sz="2000" dirty="0" smtClean="0"/>
                        <a:t>c</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0</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rowSpan="2">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rowSpan="2">
                  <a:txBody>
                    <a:bodyPr/>
                    <a:lstStyle/>
                    <a:p>
                      <a:r>
                        <a:rPr kumimoji="1" lang="en-US" altLang="ja-JP" sz="2000" dirty="0" smtClean="0"/>
                        <a:t>0.25</a:t>
                      </a:r>
                      <a:endParaRPr kumimoji="1" lang="ja-JP" altLang="en-US" sz="2000" dirty="0"/>
                    </a:p>
                  </a:txBody>
                  <a:tcPr anchor="ctr">
                    <a:lnL w="12700" cap="flat" cmpd="sng" algn="ctr">
                      <a:solidFill>
                        <a:schemeClr val="tx1"/>
                      </a:solidFill>
                      <a:prstDash val="solid"/>
                      <a:round/>
                      <a:headEnd type="none" w="med" len="med"/>
                      <a:tailEnd type="none" w="med" len="med"/>
                    </a:lnL>
                    <a:solidFill>
                      <a:schemeClr val="accent4">
                        <a:alpha val="40000"/>
                      </a:schemeClr>
                    </a:solidFill>
                  </a:tcPr>
                </a:tc>
              </a:tr>
              <a:tr h="370840">
                <a:tc vMerge="1">
                  <a:txBody>
                    <a:bodyPr/>
                    <a:lstStyle/>
                    <a:p>
                      <a:endParaRPr kumimoji="1" lang="ja-JP" altLang="en-US" dirty="0"/>
                    </a:p>
                  </a:txBody>
                  <a:tcPr/>
                </a:tc>
                <a:tc>
                  <a:txBody>
                    <a:bodyPr/>
                    <a:lstStyle/>
                    <a:p>
                      <a:r>
                        <a:rPr kumimoji="1" lang="en-US" altLang="ja-JP" sz="2000" dirty="0" smtClean="0"/>
                        <a:t>q</a:t>
                      </a:r>
                      <a:endParaRPr kumimoji="1" lang="ja-JP" altLang="en-US" sz="2000" dirty="0"/>
                    </a:p>
                  </a:txBody>
                  <a:tcPr anchor="ctr">
                    <a:solidFill>
                      <a:schemeClr val="accent4">
                        <a:alpha val="40000"/>
                      </a:schemeClr>
                    </a:solidFill>
                  </a:tcPr>
                </a:tc>
                <a:tc>
                  <a:txBody>
                    <a:bodyPr/>
                    <a:lstStyle/>
                    <a:p>
                      <a:r>
                        <a:rPr kumimoji="1" lang="en-US" altLang="ja-JP" sz="2000" dirty="0" smtClean="0"/>
                        <a:t>3</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solidFill>
                      <a:schemeClr val="accent4">
                        <a:alpha val="40000"/>
                      </a:schemeClr>
                    </a:solidFill>
                  </a:tcPr>
                </a:tc>
              </a:tr>
              <a:tr h="370840">
                <a:tc rowSpan="3">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noFill/>
                  </a:tcPr>
                </a:tc>
                <a:tc rowSpan="3">
                  <a:txBody>
                    <a:bodyPr/>
                    <a:lstStyle/>
                    <a:p>
                      <a:r>
                        <a:rPr kumimoji="1" lang="en-US" altLang="ja-JP" sz="2000" dirty="0" smtClean="0"/>
                        <a:t>0.20</a:t>
                      </a:r>
                      <a:endParaRPr kumimoji="1" lang="ja-JP" altLang="en-US" sz="2000" dirty="0"/>
                    </a:p>
                  </a:txBody>
                  <a:tcPr anchor="ctr">
                    <a:lnL w="12700" cap="flat" cmpd="sng" algn="ctr">
                      <a:solidFill>
                        <a:schemeClr val="tx1"/>
                      </a:solidFill>
                      <a:prstDash val="solid"/>
                      <a:round/>
                      <a:headEnd type="none" w="med" len="med"/>
                      <a:tailEnd type="none" w="med" len="med"/>
                    </a:lnL>
                    <a:noFill/>
                  </a:tcPr>
                </a:tc>
              </a:tr>
              <a:tr h="370840">
                <a:tc vMerge="1">
                  <a:txBody>
                    <a:bodyPr/>
                    <a:lstStyle/>
                    <a:p>
                      <a:endParaRPr kumimoji="1" lang="ja-JP" altLang="en-US" dirty="0"/>
                    </a:p>
                  </a:txBody>
                  <a:tcPr/>
                </a:tc>
                <a:tc>
                  <a:txBody>
                    <a:bodyPr/>
                    <a:lstStyle/>
                    <a:p>
                      <a:r>
                        <a:rPr kumimoji="1" lang="en-US" altLang="ja-JP" sz="2000" dirty="0" smtClean="0"/>
                        <a:t>y</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tr>
              <a:tr h="370840">
                <a:tc vMerge="1">
                  <a:txBody>
                    <a:bodyPr/>
                    <a:lstStyle/>
                    <a:p>
                      <a:endParaRPr kumimoji="1" lang="ja-JP" altLang="en-US" dirty="0"/>
                    </a:p>
                  </a:txBody>
                  <a:tcPr/>
                </a:tc>
                <a:tc>
                  <a:txBody>
                    <a:bodyPr/>
                    <a:lstStyle/>
                    <a:p>
                      <a:r>
                        <a:rPr kumimoji="1" lang="en-US" altLang="ja-JP" sz="2000" dirty="0" smtClean="0"/>
                        <a:t>z</a:t>
                      </a:r>
                      <a:endParaRPr kumimoji="1" lang="ja-JP" altLang="en-US" sz="2000" dirty="0"/>
                    </a:p>
                  </a:txBody>
                  <a:tcPr anchor="ctr">
                    <a:noFill/>
                  </a:tcP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noFill/>
                  </a:tcPr>
                </a:tc>
              </a:tr>
            </a:tbl>
          </a:graphicData>
        </a:graphic>
      </p:graphicFrame>
      <p:sp>
        <p:nvSpPr>
          <p:cNvPr id="14" name="正方形/長方形 13"/>
          <p:cNvSpPr/>
          <p:nvPr/>
        </p:nvSpPr>
        <p:spPr>
          <a:xfrm>
            <a:off x="34580" y="4927488"/>
            <a:ext cx="5294929" cy="1597856"/>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右矢印 14"/>
          <p:cNvSpPr/>
          <p:nvPr/>
        </p:nvSpPr>
        <p:spPr>
          <a:xfrm>
            <a:off x="1619672" y="5301208"/>
            <a:ext cx="504056" cy="57653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286780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Brief Summary of </a:t>
            </a:r>
            <a:r>
              <a:rPr lang="en-US" altLang="ja-JP" dirty="0" smtClean="0"/>
              <a:t>CP-Miner</a:t>
            </a:r>
            <a:r>
              <a:rPr lang="en-US" altLang="ja-JP" dirty="0"/>
              <a:t> </a:t>
            </a:r>
            <a:r>
              <a:rPr lang="en-US" altLang="ja-JP" dirty="0" smtClean="0"/>
              <a:t>(2/2</a:t>
            </a:r>
            <a:r>
              <a:rPr lang="en-US" altLang="ja-JP" dirty="0"/>
              <a:t>)</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sz="3600" dirty="0"/>
              <a:t>Compute </a:t>
            </a:r>
            <a:r>
              <a:rPr lang="en-US" altLang="ja-JP" sz="3600" b="1" dirty="0" err="1"/>
              <a:t>UnchangedRatio</a:t>
            </a:r>
            <a:r>
              <a:rPr lang="en-US" altLang="ja-JP" sz="3600" b="1" dirty="0"/>
              <a:t> (UR)</a:t>
            </a:r>
          </a:p>
          <a:p>
            <a:pPr lvl="1"/>
            <a:r>
              <a:rPr lang="en-US" altLang="ja-JP" sz="3200" dirty="0"/>
              <a:t>Smaller UR except for 0 means that the renaming is suspicious</a:t>
            </a:r>
            <a:r>
              <a:rPr lang="en-US" altLang="ja-JP" sz="3200" dirty="0" smtClean="0"/>
              <a:t>.</a:t>
            </a:r>
            <a:endParaRPr kumimoji="1" lang="ja-JP" altLang="en-US" sz="3600" dirty="0"/>
          </a:p>
        </p:txBody>
      </p:sp>
      <p:sp>
        <p:nvSpPr>
          <p:cNvPr id="4" name="日付プレースホルダー 3"/>
          <p:cNvSpPr>
            <a:spLocks noGrp="1"/>
          </p:cNvSpPr>
          <p:nvPr>
            <p:ph type="dt" sz="half" idx="10"/>
          </p:nvPr>
        </p:nvSpPr>
        <p:spPr/>
        <p:txBody>
          <a:bodyPr/>
          <a:lstStyle/>
          <a:p>
            <a:r>
              <a:rPr kumimoji="1" lang="en-US" altLang="ja-JP" smtClean="0"/>
              <a:t>IWSC2012</a:t>
            </a:r>
            <a:endParaRPr kumimoji="1" lang="ja-JP" altLang="en-US" dirty="0"/>
          </a:p>
        </p:txBody>
      </p:sp>
      <p:sp>
        <p:nvSpPr>
          <p:cNvPr id="5" name="スライド番号プレースホルダー 4"/>
          <p:cNvSpPr>
            <a:spLocks noGrp="1"/>
          </p:cNvSpPr>
          <p:nvPr>
            <p:ph type="sldNum" sz="quarter" idx="12"/>
          </p:nvPr>
        </p:nvSpPr>
        <p:spPr/>
        <p:txBody>
          <a:bodyPr/>
          <a:lstStyle/>
          <a:p>
            <a:fld id="{9BC4FB2D-E90A-4B87-9043-6EA87E212EA1}" type="slidenum">
              <a:rPr kumimoji="1" lang="ja-JP" altLang="en-US" smtClean="0"/>
              <a:t>8</a:t>
            </a:fld>
            <a:endParaRPr kumimoji="1" lang="ja-JP" altLang="en-US"/>
          </a:p>
        </p:txBody>
      </p:sp>
      <p:sp>
        <p:nvSpPr>
          <p:cNvPr id="7" name="スライド番号プレースホルダー 4"/>
          <p:cNvSpPr txBox="1">
            <a:spLocks/>
          </p:cNvSpPr>
          <p:nvPr/>
        </p:nvSpPr>
        <p:spPr>
          <a:xfrm>
            <a:off x="6620634" y="585229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BC4FB2D-E90A-4B87-9043-6EA87E212EA1}" type="slidenum">
              <a:rPr lang="ja-JP" altLang="en-US" smtClean="0"/>
              <a:pPr/>
              <a:t>8</a:t>
            </a:fld>
            <a:endParaRPr lang="ja-JP" altLang="en-US"/>
          </a:p>
        </p:txBody>
      </p:sp>
      <p:graphicFrame>
        <p:nvGraphicFramePr>
          <p:cNvPr id="9" name="表 8"/>
          <p:cNvGraphicFramePr>
            <a:graphicFrameLocks noGrp="1"/>
          </p:cNvGraphicFramePr>
          <p:nvPr>
            <p:extLst>
              <p:ext uri="{D42A27DB-BD31-4B8C-83A1-F6EECF244321}">
                <p14:modId xmlns:p14="http://schemas.microsoft.com/office/powerpoint/2010/main" val="2489648637"/>
              </p:ext>
            </p:extLst>
          </p:nvPr>
        </p:nvGraphicFramePr>
        <p:xfrm>
          <a:off x="110516" y="3212976"/>
          <a:ext cx="5035193" cy="3230880"/>
        </p:xfrm>
        <a:graphic>
          <a:graphicData uri="http://schemas.openxmlformats.org/drawingml/2006/table">
            <a:tbl>
              <a:tblPr firstRow="1" bandRow="1">
                <a:tableStyleId>{9DCAF9ED-07DC-4A11-8D7F-57B35C25682E}</a:tableStyleId>
              </a:tblPr>
              <a:tblGrid>
                <a:gridCol w="2595912"/>
                <a:gridCol w="2439281"/>
              </a:tblGrid>
              <a:tr h="261567">
                <a:tc>
                  <a:txBody>
                    <a:bodyPr/>
                    <a:lstStyle/>
                    <a:p>
                      <a:pPr algn="ctr"/>
                      <a:r>
                        <a:rPr kumimoji="1" lang="en-US" altLang="ja-JP" sz="2000" dirty="0" smtClean="0"/>
                        <a:t>Clone</a:t>
                      </a:r>
                      <a:r>
                        <a:rPr kumimoji="1" lang="en-US" altLang="ja-JP" sz="2000" baseline="0" dirty="0" smtClean="0"/>
                        <a:t> C1</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000" b="1" dirty="0" smtClean="0"/>
                        <a:t>Clone C2</a:t>
                      </a:r>
                      <a:endParaRPr kumimoji="1" lang="ja-JP" altLang="en-US"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28096">
                <a:tc>
                  <a:txBody>
                    <a:bodyPr/>
                    <a:lstStyle/>
                    <a:p>
                      <a:r>
                        <a:rPr kumimoji="1" lang="en-US" altLang="ja-JP" sz="2000" dirty="0" smtClean="0"/>
                        <a:t>… = </a:t>
                      </a:r>
                      <a:r>
                        <a:rPr kumimoji="1" lang="en-US" altLang="ja-JP" sz="2000" dirty="0" smtClean="0">
                          <a:solidFill>
                            <a:srgbClr val="3333FF"/>
                          </a:solidFill>
                        </a:rPr>
                        <a:t>b</a:t>
                      </a:r>
                      <a:r>
                        <a:rPr kumimoji="1" lang="en-US" altLang="ja-JP" sz="2000" dirty="0" smtClean="0"/>
                        <a:t>;</a:t>
                      </a:r>
                    </a:p>
                    <a:p>
                      <a:r>
                        <a:rPr kumimoji="1" lang="en-US" altLang="ja-JP" sz="2000" dirty="0" smtClean="0">
                          <a:solidFill>
                            <a:srgbClr val="3333FF"/>
                          </a:solidFill>
                        </a:rPr>
                        <a:t>b</a:t>
                      </a:r>
                      <a:r>
                        <a:rPr kumimoji="1" lang="en-US" altLang="ja-JP" sz="2000" dirty="0" smtClean="0"/>
                        <a:t>++;</a:t>
                      </a:r>
                    </a:p>
                    <a:p>
                      <a:endParaRPr kumimoji="1" lang="en-US" altLang="ja-JP" sz="2000" dirty="0" smtClean="0"/>
                    </a:p>
                    <a:p>
                      <a:r>
                        <a:rPr kumimoji="1" lang="en-US" altLang="ja-JP" sz="2000" dirty="0" smtClean="0"/>
                        <a:t>for (</a:t>
                      </a:r>
                      <a:r>
                        <a:rPr kumimoji="1" lang="en-US" altLang="ja-JP" sz="2000" dirty="0" smtClean="0">
                          <a:solidFill>
                            <a:srgbClr val="3333FF"/>
                          </a:solidFill>
                        </a:rPr>
                        <a:t>p</a:t>
                      </a:r>
                      <a:r>
                        <a:rPr kumimoji="1" lang="en-US" altLang="ja-JP" sz="2000" dirty="0" smtClean="0"/>
                        <a:t>=0;</a:t>
                      </a:r>
                      <a:r>
                        <a:rPr kumimoji="1" lang="en-US" altLang="ja-JP" sz="2000" baseline="0" dirty="0" smtClean="0"/>
                        <a:t> </a:t>
                      </a:r>
                      <a:r>
                        <a:rPr kumimoji="1" lang="en-US" altLang="ja-JP" sz="2000" baseline="0" dirty="0" smtClean="0">
                          <a:solidFill>
                            <a:srgbClr val="3333FF"/>
                          </a:solidFill>
                        </a:rPr>
                        <a:t>p</a:t>
                      </a:r>
                      <a:r>
                        <a:rPr kumimoji="1" lang="en-US" altLang="ja-JP" sz="2000" baseline="0" dirty="0" smtClean="0"/>
                        <a:t>&lt;10; </a:t>
                      </a:r>
                      <a:r>
                        <a:rPr kumimoji="1" lang="en-US" altLang="ja-JP" sz="2000" baseline="0" dirty="0" smtClean="0">
                          <a:solidFill>
                            <a:srgbClr val="3333FF"/>
                          </a:solidFill>
                        </a:rPr>
                        <a:t>p</a:t>
                      </a:r>
                      <a:r>
                        <a:rPr kumimoji="1" lang="en-US" altLang="ja-JP" sz="2000" baseline="0" dirty="0" smtClean="0"/>
                        <a:t>++) {</a:t>
                      </a:r>
                    </a:p>
                    <a:p>
                      <a:r>
                        <a:rPr kumimoji="1" lang="en-US" altLang="ja-JP" sz="2000" baseline="0" dirty="0" smtClean="0"/>
                        <a:t>    </a:t>
                      </a:r>
                      <a:r>
                        <a:rPr kumimoji="1" lang="en-US" altLang="ja-JP" sz="2000" baseline="0" dirty="0" smtClean="0">
                          <a:solidFill>
                            <a:srgbClr val="3333FF"/>
                          </a:solidFill>
                        </a:rPr>
                        <a:t>x</a:t>
                      </a:r>
                      <a:r>
                        <a:rPr kumimoji="1" lang="en-US" altLang="ja-JP" sz="2000" baseline="0" dirty="0" smtClean="0"/>
                        <a:t> += </a:t>
                      </a:r>
                      <a:r>
                        <a:rPr kumimoji="1" lang="en-US" altLang="ja-JP" sz="2000" baseline="0" dirty="0" smtClean="0">
                          <a:solidFill>
                            <a:srgbClr val="3333FF"/>
                          </a:solidFill>
                        </a:rPr>
                        <a:t>p</a:t>
                      </a:r>
                      <a:r>
                        <a:rPr kumimoji="1" lang="en-US" altLang="ja-JP" sz="2000" baseline="0" dirty="0" smtClean="0"/>
                        <a:t>;</a:t>
                      </a:r>
                    </a:p>
                    <a:p>
                      <a:r>
                        <a:rPr kumimoji="1" lang="en-US" altLang="ja-JP" sz="2000" baseline="0" dirty="0" smtClean="0"/>
                        <a:t>}</a:t>
                      </a:r>
                    </a:p>
                    <a:p>
                      <a:endParaRPr kumimoji="1" lang="en-US" altLang="ja-JP"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rgbClr val="3333FF"/>
                          </a:solidFill>
                        </a:rPr>
                        <a:t>a</a:t>
                      </a:r>
                      <a:r>
                        <a:rPr kumimoji="1" lang="en-US" altLang="ja-JP" sz="2000" dirty="0" smtClean="0"/>
                        <a:t>(</a:t>
                      </a:r>
                      <a:r>
                        <a:rPr kumimoji="1" lang="en-US" altLang="ja-JP" sz="2000" dirty="0" smtClean="0">
                          <a:solidFill>
                            <a:srgbClr val="3333FF"/>
                          </a:solidFill>
                        </a:rPr>
                        <a:t>x</a:t>
                      </a:r>
                      <a:r>
                        <a:rPr kumimoji="1" lang="en-US" altLang="ja-JP" sz="2000" dirty="0" smtClean="0"/>
                        <a:t>);</a:t>
                      </a:r>
                    </a:p>
                    <a:p>
                      <a:r>
                        <a:rPr kumimoji="1" lang="en-US" altLang="ja-JP" sz="2000" dirty="0" smtClean="0">
                          <a:solidFill>
                            <a:srgbClr val="3333FF"/>
                          </a:solidFill>
                        </a:rPr>
                        <a:t>a</a:t>
                      </a:r>
                      <a:r>
                        <a:rPr kumimoji="1" lang="en-US" altLang="ja-JP" sz="2000" dirty="0" smtClean="0"/>
                        <a:t>(</a:t>
                      </a:r>
                      <a:r>
                        <a:rPr kumimoji="1" lang="en-US" altLang="ja-JP" sz="2000" dirty="0" smtClean="0">
                          <a:solidFill>
                            <a:srgbClr val="3333FF"/>
                          </a:solidFill>
                        </a:rPr>
                        <a:t>x</a:t>
                      </a:r>
                      <a:r>
                        <a:rPr kumimoji="1" lang="en-US" altLang="ja-JP" sz="2000" dirty="0" smtClean="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2000" b="1" dirty="0" smtClean="0"/>
                        <a:t>… = </a:t>
                      </a:r>
                      <a:r>
                        <a:rPr kumimoji="1" lang="en-US" altLang="ja-JP" sz="2000" b="1" dirty="0" smtClean="0">
                          <a:solidFill>
                            <a:srgbClr val="3333FF"/>
                          </a:solidFill>
                        </a:rPr>
                        <a:t>c</a:t>
                      </a:r>
                      <a:r>
                        <a:rPr kumimoji="1" lang="en-US" altLang="ja-JP" sz="2000" b="1" dirty="0" smtClean="0"/>
                        <a:t>;</a:t>
                      </a:r>
                    </a:p>
                    <a:p>
                      <a:r>
                        <a:rPr kumimoji="1" lang="en-US" altLang="ja-JP" sz="2000" b="1" dirty="0" err="1" smtClean="0">
                          <a:solidFill>
                            <a:srgbClr val="3333FF"/>
                          </a:solidFill>
                        </a:rPr>
                        <a:t>c</a:t>
                      </a:r>
                      <a:r>
                        <a:rPr kumimoji="1" lang="en-US" altLang="ja-JP" sz="2000" b="1" dirty="0" err="1" smtClean="0"/>
                        <a:t>++</a:t>
                      </a:r>
                      <a:r>
                        <a:rPr kumimoji="1" lang="en-US" altLang="ja-JP" sz="2000" b="1" dirty="0" smtClean="0"/>
                        <a:t>;</a:t>
                      </a:r>
                    </a:p>
                    <a:p>
                      <a:endParaRPr kumimoji="1" lang="en-US" altLang="ja-JP" sz="2000" b="1" dirty="0" smtClean="0"/>
                    </a:p>
                    <a:p>
                      <a:r>
                        <a:rPr kumimoji="1" lang="en-US" altLang="ja-JP" sz="2000" b="1" dirty="0" smtClean="0"/>
                        <a:t>for</a:t>
                      </a:r>
                      <a:r>
                        <a:rPr kumimoji="1" lang="en-US" altLang="ja-JP" sz="2000" b="1" baseline="0" dirty="0" smtClean="0"/>
                        <a:t> (</a:t>
                      </a:r>
                      <a:r>
                        <a:rPr kumimoji="1" lang="en-US" altLang="ja-JP" sz="2000" b="1" baseline="0" dirty="0" smtClean="0">
                          <a:solidFill>
                            <a:srgbClr val="3333FF"/>
                          </a:solidFill>
                        </a:rPr>
                        <a:t>q</a:t>
                      </a:r>
                      <a:r>
                        <a:rPr kumimoji="1" lang="en-US" altLang="ja-JP" sz="2000" b="1" baseline="0" dirty="0" smtClean="0"/>
                        <a:t>=0; </a:t>
                      </a:r>
                      <a:r>
                        <a:rPr kumimoji="1" lang="en-US" altLang="ja-JP" sz="2000" b="1" baseline="0" dirty="0" smtClean="0">
                          <a:solidFill>
                            <a:srgbClr val="3333FF"/>
                          </a:solidFill>
                        </a:rPr>
                        <a:t>q</a:t>
                      </a:r>
                      <a:r>
                        <a:rPr kumimoji="1" lang="en-US" altLang="ja-JP" sz="2000" b="1" baseline="0" dirty="0" smtClean="0"/>
                        <a:t>&lt;10; </a:t>
                      </a:r>
                      <a:r>
                        <a:rPr kumimoji="1" lang="en-US" altLang="ja-JP" sz="2000" b="1" baseline="0" dirty="0" smtClean="0">
                          <a:solidFill>
                            <a:srgbClr val="3333FF"/>
                          </a:solidFill>
                        </a:rPr>
                        <a:t>q</a:t>
                      </a:r>
                      <a:r>
                        <a:rPr kumimoji="1" lang="en-US" altLang="ja-JP" sz="2000" b="1" baseline="0" dirty="0" smtClean="0"/>
                        <a:t>++) {</a:t>
                      </a:r>
                    </a:p>
                    <a:p>
                      <a:r>
                        <a:rPr kumimoji="1" lang="en-US" altLang="ja-JP" sz="2000" b="1" baseline="0" dirty="0" smtClean="0"/>
                        <a:t>  </a:t>
                      </a:r>
                      <a:r>
                        <a:rPr kumimoji="1" lang="en-US" altLang="ja-JP" sz="2000" b="1" baseline="0" dirty="0" smtClean="0">
                          <a:solidFill>
                            <a:srgbClr val="3333FF"/>
                          </a:solidFill>
                        </a:rPr>
                        <a:t>y</a:t>
                      </a:r>
                      <a:r>
                        <a:rPr kumimoji="1" lang="en-US" altLang="ja-JP" sz="2000" b="1" baseline="0" dirty="0" smtClean="0"/>
                        <a:t> += </a:t>
                      </a:r>
                      <a:r>
                        <a:rPr kumimoji="1" lang="en-US" altLang="ja-JP" sz="2000" b="1" baseline="0" dirty="0" smtClean="0">
                          <a:solidFill>
                            <a:srgbClr val="FF0000"/>
                          </a:solidFill>
                        </a:rPr>
                        <a:t>p</a:t>
                      </a:r>
                      <a:r>
                        <a:rPr kumimoji="1" lang="en-US" altLang="ja-JP" sz="2000" b="1" baseline="0" dirty="0" smtClean="0"/>
                        <a:t>;</a:t>
                      </a:r>
                    </a:p>
                    <a:p>
                      <a:r>
                        <a:rPr kumimoji="1" lang="en-US" altLang="ja-JP" sz="2000" b="1" baseline="0" dirty="0" smtClean="0"/>
                        <a:t>}</a:t>
                      </a:r>
                    </a:p>
                    <a:p>
                      <a:endParaRPr kumimoji="1" lang="en-US" altLang="ja-JP" sz="2000" b="1" baseline="0" dirty="0" smtClean="0"/>
                    </a:p>
                    <a:p>
                      <a:r>
                        <a:rPr kumimoji="1" lang="en-US" altLang="ja-JP" sz="2000" b="1" baseline="0" dirty="0" smtClean="0">
                          <a:solidFill>
                            <a:srgbClr val="3333FF"/>
                          </a:solidFill>
                        </a:rPr>
                        <a:t>a</a:t>
                      </a:r>
                      <a:r>
                        <a:rPr kumimoji="1" lang="en-US" altLang="ja-JP" sz="2000" b="1" baseline="0" dirty="0" smtClean="0"/>
                        <a:t>(</a:t>
                      </a:r>
                      <a:r>
                        <a:rPr kumimoji="1" lang="en-US" altLang="ja-JP" sz="2000" b="1" baseline="0" dirty="0" smtClean="0">
                          <a:solidFill>
                            <a:srgbClr val="FF0000"/>
                          </a:solidFill>
                        </a:rPr>
                        <a:t>x</a:t>
                      </a:r>
                      <a:r>
                        <a:rPr kumimoji="1" lang="en-US" altLang="ja-JP" sz="2000" b="1" baseline="0" dirty="0" smtClean="0"/>
                        <a:t>);</a:t>
                      </a:r>
                    </a:p>
                    <a:p>
                      <a:r>
                        <a:rPr kumimoji="1" lang="en-US" altLang="ja-JP" sz="2000" b="1" baseline="0" dirty="0" smtClean="0">
                          <a:solidFill>
                            <a:srgbClr val="3333FF"/>
                          </a:solidFill>
                        </a:rPr>
                        <a:t>a</a:t>
                      </a:r>
                      <a:r>
                        <a:rPr kumimoji="1" lang="en-US" altLang="ja-JP" sz="2000" b="1" baseline="0" dirty="0" smtClean="0"/>
                        <a:t>(</a:t>
                      </a:r>
                      <a:r>
                        <a:rPr kumimoji="1" lang="en-US" altLang="ja-JP" sz="2000" b="1" baseline="0" dirty="0" smtClean="0">
                          <a:solidFill>
                            <a:srgbClr val="3333FF"/>
                          </a:solidFill>
                        </a:rPr>
                        <a:t>z</a:t>
                      </a:r>
                      <a:r>
                        <a:rPr kumimoji="1" lang="en-US" altLang="ja-JP" sz="2000" b="1" baseline="0" dirty="0" smtClean="0"/>
                        <a:t>);</a:t>
                      </a:r>
                      <a:endParaRPr kumimoji="1" lang="en-US" altLang="ja-JP" sz="2000" b="1"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 name="テキスト ボックス 9"/>
          <p:cNvSpPr txBox="1"/>
          <p:nvPr/>
        </p:nvSpPr>
        <p:spPr>
          <a:xfrm>
            <a:off x="3563889" y="5733256"/>
            <a:ext cx="1728191" cy="830997"/>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en-US" altLang="ja-JP" sz="2400" dirty="0" smtClean="0">
                <a:solidFill>
                  <a:srgbClr val="FF0000"/>
                </a:solidFill>
              </a:rPr>
              <a:t>Leave unchanged</a:t>
            </a:r>
            <a:endParaRPr kumimoji="1" lang="ja-JP" altLang="en-US" sz="2400" dirty="0">
              <a:solidFill>
                <a:srgbClr val="FF0000"/>
              </a:solidFill>
            </a:endParaRPr>
          </a:p>
        </p:txBody>
      </p:sp>
      <p:cxnSp>
        <p:nvCxnSpPr>
          <p:cNvPr id="11" name="図形 8"/>
          <p:cNvCxnSpPr>
            <a:stCxn id="10" idx="0"/>
          </p:cNvCxnSpPr>
          <p:nvPr/>
        </p:nvCxnSpPr>
        <p:spPr bwMode="auto">
          <a:xfrm rot="16200000" flipH="1" flipV="1">
            <a:off x="3737125" y="5199979"/>
            <a:ext cx="157584" cy="1224137"/>
          </a:xfrm>
          <a:prstGeom prst="bentConnector4">
            <a:avLst>
              <a:gd name="adj1" fmla="val -145065"/>
              <a:gd name="adj2" fmla="val 85294"/>
            </a:avLst>
          </a:prstGeom>
          <a:solidFill>
            <a:schemeClr val="accent2"/>
          </a:solidFill>
          <a:ln w="28575" cap="flat" cmpd="sng" algn="ctr">
            <a:solidFill>
              <a:srgbClr val="FF0000"/>
            </a:solidFill>
            <a:prstDash val="solid"/>
            <a:round/>
            <a:headEnd type="none" w="med" len="med"/>
            <a:tailEnd type="arrow"/>
          </a:ln>
          <a:effectLst/>
        </p:spPr>
      </p:cxnSp>
      <p:cxnSp>
        <p:nvCxnSpPr>
          <p:cNvPr id="12" name="カギ線コネクタ 11"/>
          <p:cNvCxnSpPr>
            <a:stCxn id="10" idx="0"/>
          </p:cNvCxnSpPr>
          <p:nvPr/>
        </p:nvCxnSpPr>
        <p:spPr bwMode="auto">
          <a:xfrm rot="16200000" flipV="1">
            <a:off x="3635897" y="4941168"/>
            <a:ext cx="720080" cy="864096"/>
          </a:xfrm>
          <a:prstGeom prst="bentConnector2">
            <a:avLst/>
          </a:prstGeom>
          <a:solidFill>
            <a:schemeClr val="accent2"/>
          </a:solidFill>
          <a:ln w="28575" cap="flat" cmpd="sng" algn="ctr">
            <a:solidFill>
              <a:srgbClr val="FF0000"/>
            </a:solidFill>
            <a:prstDash val="solid"/>
            <a:round/>
            <a:headEnd type="none" w="med" len="med"/>
            <a:tailEnd type="arrow"/>
          </a:ln>
          <a:effectLst/>
        </p:spPr>
      </p:cxnSp>
      <p:sp>
        <p:nvSpPr>
          <p:cNvPr id="13" name="右矢印 12"/>
          <p:cNvSpPr/>
          <p:nvPr/>
        </p:nvSpPr>
        <p:spPr bwMode="auto">
          <a:xfrm>
            <a:off x="5150914" y="4498860"/>
            <a:ext cx="357190" cy="857256"/>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3453065969"/>
              </p:ext>
            </p:extLst>
          </p:nvPr>
        </p:nvGraphicFramePr>
        <p:xfrm>
          <a:off x="5508104" y="3114887"/>
          <a:ext cx="3528392" cy="3447441"/>
        </p:xfrm>
        <a:graphic>
          <a:graphicData uri="http://schemas.openxmlformats.org/drawingml/2006/table">
            <a:tbl>
              <a:tblPr firstRow="1" bandRow="1">
                <a:tableStyleId>{775DCB02-9BB8-47FD-8907-85C794F793BA}</a:tableStyleId>
              </a:tblPr>
              <a:tblGrid>
                <a:gridCol w="1008112"/>
                <a:gridCol w="1008112"/>
                <a:gridCol w="792088"/>
                <a:gridCol w="720080"/>
              </a:tblGrid>
              <a:tr h="351039">
                <a:tc>
                  <a:txBody>
                    <a:bodyPr/>
                    <a:lstStyle/>
                    <a:p>
                      <a:r>
                        <a:rPr kumimoji="1" lang="en-US" altLang="ja-JP" sz="2000" dirty="0" smtClean="0"/>
                        <a:t>ID</a:t>
                      </a:r>
                      <a:r>
                        <a:rPr kumimoji="1" lang="en-US" altLang="ja-JP" sz="2000" baseline="0" dirty="0" smtClean="0"/>
                        <a:t> in </a:t>
                      </a:r>
                      <a:r>
                        <a:rPr kumimoji="1" lang="en-US" altLang="ja-JP" sz="2000" dirty="0" smtClean="0"/>
                        <a:t>C1</a:t>
                      </a:r>
                      <a:endParaRPr kumimoji="1" lang="ja-JP" altLang="en-US" sz="2000" dirty="0"/>
                    </a:p>
                  </a:txBody>
                  <a:tcPr anchor="ctr"/>
                </a:tc>
                <a:tc>
                  <a:txBody>
                    <a:bodyPr/>
                    <a:lstStyle/>
                    <a:p>
                      <a:r>
                        <a:rPr kumimoji="1" lang="en-US" altLang="ja-JP" sz="2000" dirty="0" smtClean="0"/>
                        <a:t>ID in C2</a:t>
                      </a:r>
                      <a:endParaRPr kumimoji="1" lang="ja-JP" altLang="en-US" sz="2000" dirty="0"/>
                    </a:p>
                  </a:txBody>
                  <a:tcPr anchor="ctr"/>
                </a:tc>
                <a:tc>
                  <a:txBody>
                    <a:bodyPr/>
                    <a:lstStyle/>
                    <a:p>
                      <a:r>
                        <a:rPr kumimoji="1" lang="en-US" altLang="ja-JP" sz="2000" dirty="0" smtClean="0"/>
                        <a:t>count</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UR</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1</a:t>
                      </a:r>
                      <a:endParaRPr kumimoji="1" lang="ja-JP" altLang="en-US" sz="2000" dirty="0"/>
                    </a:p>
                  </a:txBody>
                  <a:tcPr anchor="ctr">
                    <a:lnL w="12700" cap="flat" cmpd="sng" algn="ctr">
                      <a:solidFill>
                        <a:schemeClr val="tx1"/>
                      </a:solidFill>
                      <a:prstDash val="solid"/>
                      <a:round/>
                      <a:headEnd type="none" w="med" len="med"/>
                      <a:tailEnd type="none" w="med" len="med"/>
                    </a:lnL>
                  </a:tcPr>
                </a:tc>
              </a:tr>
              <a:tr h="673761">
                <a:tc>
                  <a:txBody>
                    <a:bodyPr/>
                    <a:lstStyle/>
                    <a:p>
                      <a:r>
                        <a:rPr kumimoji="1" lang="en-US" altLang="ja-JP" sz="2000" dirty="0" smtClean="0"/>
                        <a:t>b</a:t>
                      </a:r>
                      <a:endParaRPr kumimoji="1" lang="ja-JP" altLang="en-US" sz="2000" dirty="0"/>
                    </a:p>
                  </a:txBody>
                  <a:tcPr anchor="ctr"/>
                </a:tc>
                <a:tc>
                  <a:txBody>
                    <a:bodyPr/>
                    <a:lstStyle/>
                    <a:p>
                      <a:r>
                        <a:rPr kumimoji="1" lang="en-US" altLang="ja-JP" sz="2000" dirty="0" smtClean="0"/>
                        <a:t>c</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0</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rowSpan="2">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rowSpan="2">
                  <a:txBody>
                    <a:bodyPr/>
                    <a:lstStyle/>
                    <a:p>
                      <a:r>
                        <a:rPr kumimoji="1" lang="en-US" altLang="ja-JP" sz="2000" dirty="0" smtClean="0"/>
                        <a:t>0.25</a:t>
                      </a:r>
                      <a:endParaRPr kumimoji="1" lang="ja-JP" altLang="en-US" sz="2000" dirty="0"/>
                    </a:p>
                  </a:txBody>
                  <a:tcPr anchor="ctr">
                    <a:lnL w="12700" cap="flat" cmpd="sng" algn="ctr">
                      <a:solidFill>
                        <a:schemeClr val="tx1"/>
                      </a:solidFill>
                      <a:prstDash val="solid"/>
                      <a:round/>
                      <a:headEnd type="none" w="med" len="med"/>
                      <a:tailEnd type="none" w="med" len="med"/>
                    </a:lnL>
                    <a:solidFill>
                      <a:schemeClr val="accent4">
                        <a:alpha val="40000"/>
                      </a:schemeClr>
                    </a:solidFill>
                  </a:tcPr>
                </a:tc>
              </a:tr>
              <a:tr h="370840">
                <a:tc vMerge="1">
                  <a:txBody>
                    <a:bodyPr/>
                    <a:lstStyle/>
                    <a:p>
                      <a:endParaRPr kumimoji="1" lang="ja-JP" altLang="en-US" dirty="0"/>
                    </a:p>
                  </a:txBody>
                  <a:tcPr/>
                </a:tc>
                <a:tc>
                  <a:txBody>
                    <a:bodyPr/>
                    <a:lstStyle/>
                    <a:p>
                      <a:r>
                        <a:rPr kumimoji="1" lang="en-US" altLang="ja-JP" sz="2000" dirty="0" smtClean="0"/>
                        <a:t>q</a:t>
                      </a:r>
                      <a:endParaRPr kumimoji="1" lang="ja-JP" altLang="en-US" sz="2000" dirty="0"/>
                    </a:p>
                  </a:txBody>
                  <a:tcPr anchor="ctr">
                    <a:solidFill>
                      <a:schemeClr val="accent4">
                        <a:alpha val="40000"/>
                      </a:schemeClr>
                    </a:solidFill>
                  </a:tcPr>
                </a:tc>
                <a:tc>
                  <a:txBody>
                    <a:bodyPr/>
                    <a:lstStyle/>
                    <a:p>
                      <a:r>
                        <a:rPr kumimoji="1" lang="en-US" altLang="ja-JP" sz="2000" dirty="0" smtClean="0"/>
                        <a:t>3</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solidFill>
                      <a:schemeClr val="accent4">
                        <a:alpha val="40000"/>
                      </a:schemeClr>
                    </a:solidFill>
                  </a:tcPr>
                </a:tc>
              </a:tr>
              <a:tr h="370840">
                <a:tc rowSpan="3">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noFill/>
                  </a:tcPr>
                </a:tc>
                <a:tc rowSpan="3">
                  <a:txBody>
                    <a:bodyPr/>
                    <a:lstStyle/>
                    <a:p>
                      <a:r>
                        <a:rPr kumimoji="1" lang="en-US" altLang="ja-JP" sz="2000" dirty="0" smtClean="0"/>
                        <a:t>0.20</a:t>
                      </a:r>
                      <a:endParaRPr kumimoji="1" lang="ja-JP" altLang="en-US" sz="2000" dirty="0"/>
                    </a:p>
                  </a:txBody>
                  <a:tcPr anchor="ctr">
                    <a:lnL w="12700" cap="flat" cmpd="sng" algn="ctr">
                      <a:solidFill>
                        <a:schemeClr val="tx1"/>
                      </a:solidFill>
                      <a:prstDash val="solid"/>
                      <a:round/>
                      <a:headEnd type="none" w="med" len="med"/>
                      <a:tailEnd type="none" w="med" len="med"/>
                    </a:lnL>
                    <a:noFill/>
                  </a:tcPr>
                </a:tc>
              </a:tr>
              <a:tr h="370840">
                <a:tc vMerge="1">
                  <a:txBody>
                    <a:bodyPr/>
                    <a:lstStyle/>
                    <a:p>
                      <a:endParaRPr kumimoji="1" lang="ja-JP" altLang="en-US" dirty="0"/>
                    </a:p>
                  </a:txBody>
                  <a:tcPr/>
                </a:tc>
                <a:tc>
                  <a:txBody>
                    <a:bodyPr/>
                    <a:lstStyle/>
                    <a:p>
                      <a:r>
                        <a:rPr kumimoji="1" lang="en-US" altLang="ja-JP" sz="2000" dirty="0" smtClean="0"/>
                        <a:t>y</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tr>
              <a:tr h="370840">
                <a:tc vMerge="1">
                  <a:txBody>
                    <a:bodyPr/>
                    <a:lstStyle/>
                    <a:p>
                      <a:endParaRPr kumimoji="1" lang="ja-JP" altLang="en-US" dirty="0"/>
                    </a:p>
                  </a:txBody>
                  <a:tcPr/>
                </a:tc>
                <a:tc>
                  <a:txBody>
                    <a:bodyPr/>
                    <a:lstStyle/>
                    <a:p>
                      <a:r>
                        <a:rPr kumimoji="1" lang="en-US" altLang="ja-JP" sz="2000" dirty="0" smtClean="0"/>
                        <a:t>z</a:t>
                      </a:r>
                      <a:endParaRPr kumimoji="1" lang="ja-JP" altLang="en-US" sz="2000" dirty="0"/>
                    </a:p>
                  </a:txBody>
                  <a:tcPr anchor="ctr">
                    <a:noFill/>
                  </a:tcP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noFill/>
                  </a:tcPr>
                </a:tc>
              </a:tr>
            </a:tbl>
          </a:graphicData>
        </a:graphic>
      </p:graphicFrame>
    </p:spTree>
    <p:extLst>
      <p:ext uri="{BB962C8B-B14F-4D97-AF65-F5344CB8AC3E}">
        <p14:creationId xmlns:p14="http://schemas.microsoft.com/office/powerpoint/2010/main" val="15286780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Our</a:t>
            </a:r>
            <a:r>
              <a:rPr kumimoji="1" lang="en-US" altLang="ja-JP" baseline="0" dirty="0" smtClean="0"/>
              <a:t> Approach: New Filtering Criterion</a:t>
            </a:r>
            <a:endParaRPr kumimoji="1" lang="ja-JP" altLang="en-US" dirty="0"/>
          </a:p>
        </p:txBody>
      </p:sp>
      <p:sp>
        <p:nvSpPr>
          <p:cNvPr id="3" name="コンテンツ プレースホルダ 2"/>
          <p:cNvSpPr>
            <a:spLocks noGrp="1"/>
          </p:cNvSpPr>
          <p:nvPr>
            <p:ph idx="1"/>
          </p:nvPr>
        </p:nvSpPr>
        <p:spPr>
          <a:xfrm>
            <a:off x="179388" y="1268413"/>
            <a:ext cx="8785225" cy="2374901"/>
          </a:xfrm>
        </p:spPr>
        <p:txBody>
          <a:bodyPr>
            <a:normAutofit fontScale="92500" lnSpcReduction="10000"/>
          </a:bodyPr>
          <a:lstStyle/>
          <a:p>
            <a:pPr lvl="0"/>
            <a:r>
              <a:rPr kumimoji="1" lang="en-US" altLang="ja-JP" b="1" baseline="0" dirty="0" smtClean="0"/>
              <a:t>x</a:t>
            </a:r>
            <a:r>
              <a:rPr kumimoji="1" lang="en-US" altLang="ja-JP" baseline="0" dirty="0" smtClean="0"/>
              <a:t> seems intentionally renamed to different symbols</a:t>
            </a:r>
          </a:p>
          <a:p>
            <a:pPr lvl="0"/>
            <a:r>
              <a:rPr kumimoji="1" lang="en-US" altLang="ja-JP" baseline="0" dirty="0" smtClean="0"/>
              <a:t>Criterion </a:t>
            </a:r>
            <a:r>
              <a:rPr kumimoji="1" lang="en-US" altLang="ja-JP" b="1" baseline="0" dirty="0" smtClean="0"/>
              <a:t>Conflict</a:t>
            </a:r>
            <a:r>
              <a:rPr kumimoji="1" lang="en-US" altLang="ja-JP" baseline="0" dirty="0" smtClean="0"/>
              <a:t> (</a:t>
            </a:r>
            <a:r>
              <a:rPr kumimoji="1" lang="en-US" altLang="ja-JP" b="1" baseline="0" dirty="0" smtClean="0"/>
              <a:t>CF</a:t>
            </a:r>
            <a:r>
              <a:rPr kumimoji="1" lang="en-US" altLang="ja-JP" baseline="0" dirty="0" smtClean="0"/>
              <a:t>)</a:t>
            </a:r>
          </a:p>
          <a:p>
            <a:pPr lvl="1"/>
            <a:r>
              <a:rPr lang="en-US" altLang="ja-JP" dirty="0" smtClean="0"/>
              <a:t>true if the identifier mapped into two or more other identifiers</a:t>
            </a:r>
          </a:p>
          <a:p>
            <a:pPr lvl="1"/>
            <a:r>
              <a:rPr lang="en-US" altLang="ja-JP" dirty="0" smtClean="0"/>
              <a:t>false otherwise</a:t>
            </a:r>
          </a:p>
          <a:p>
            <a:pPr lvl="1"/>
            <a:endParaRPr lang="en-US" altLang="ja-JP" dirty="0" smtClean="0"/>
          </a:p>
          <a:p>
            <a:endParaRPr kumimoji="1" lang="en-US" altLang="ja-JP" baseline="0" dirty="0" smtClean="0"/>
          </a:p>
        </p:txBody>
      </p:sp>
      <p:graphicFrame>
        <p:nvGraphicFramePr>
          <p:cNvPr id="4" name="表 3"/>
          <p:cNvGraphicFramePr>
            <a:graphicFrameLocks noGrp="1"/>
          </p:cNvGraphicFramePr>
          <p:nvPr>
            <p:extLst>
              <p:ext uri="{D42A27DB-BD31-4B8C-83A1-F6EECF244321}">
                <p14:modId xmlns:p14="http://schemas.microsoft.com/office/powerpoint/2010/main" val="338005647"/>
              </p:ext>
            </p:extLst>
          </p:nvPr>
        </p:nvGraphicFramePr>
        <p:xfrm>
          <a:off x="1818012" y="3571876"/>
          <a:ext cx="5101862" cy="3169920"/>
        </p:xfrm>
        <a:graphic>
          <a:graphicData uri="http://schemas.openxmlformats.org/drawingml/2006/table">
            <a:tbl>
              <a:tblPr firstRow="1" bandRow="1">
                <a:tableStyleId>{775DCB02-9BB8-47FD-8907-85C794F793BA}</a:tableStyleId>
              </a:tblPr>
              <a:tblGrid>
                <a:gridCol w="1044893"/>
                <a:gridCol w="1217300"/>
                <a:gridCol w="963695"/>
                <a:gridCol w="766448"/>
                <a:gridCol w="1109526"/>
              </a:tblGrid>
              <a:tr h="370840">
                <a:tc>
                  <a:txBody>
                    <a:bodyPr/>
                    <a:lstStyle/>
                    <a:p>
                      <a:r>
                        <a:rPr kumimoji="1" lang="en-US" altLang="ja-JP" sz="2000" dirty="0" smtClean="0"/>
                        <a:t>ID</a:t>
                      </a:r>
                      <a:r>
                        <a:rPr kumimoji="1" lang="en-US" altLang="ja-JP" sz="2000" baseline="0" dirty="0" smtClean="0"/>
                        <a:t> in </a:t>
                      </a:r>
                      <a:r>
                        <a:rPr kumimoji="1" lang="en-US" altLang="ja-JP" sz="2000" dirty="0" smtClean="0"/>
                        <a:t>C1</a:t>
                      </a:r>
                      <a:endParaRPr kumimoji="1" lang="ja-JP" altLang="en-US" sz="2000" dirty="0"/>
                    </a:p>
                  </a:txBody>
                  <a:tcPr anchor="ctr"/>
                </a:tc>
                <a:tc>
                  <a:txBody>
                    <a:bodyPr/>
                    <a:lstStyle/>
                    <a:p>
                      <a:r>
                        <a:rPr kumimoji="1" lang="en-US" altLang="ja-JP" sz="2000" dirty="0" smtClean="0"/>
                        <a:t>ID in C2</a:t>
                      </a:r>
                      <a:endParaRPr kumimoji="1" lang="ja-JP" altLang="en-US" sz="2000" dirty="0"/>
                    </a:p>
                  </a:txBody>
                  <a:tcPr anchor="ctr"/>
                </a:tc>
                <a:tc>
                  <a:txBody>
                    <a:bodyPr/>
                    <a:lstStyle/>
                    <a:p>
                      <a:r>
                        <a:rPr kumimoji="1" lang="en-US" altLang="ja-JP" sz="2000" dirty="0" smtClean="0"/>
                        <a:t>count</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UR</a:t>
                      </a:r>
                      <a:endParaRPr kumimoji="1" lang="ja-JP" alt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en-US" altLang="ja-JP" sz="2000" dirty="0" smtClean="0"/>
                        <a:t>CF</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a</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1</a:t>
                      </a:r>
                      <a:endParaRPr kumimoji="1" lang="ja-JP" alt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en-US" altLang="ja-JP" sz="2000" dirty="0" smtClean="0"/>
                        <a:t>false</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a:txBody>
                    <a:bodyPr/>
                    <a:lstStyle/>
                    <a:p>
                      <a:r>
                        <a:rPr kumimoji="1" lang="en-US" altLang="ja-JP" sz="2000" dirty="0" smtClean="0"/>
                        <a:t>b</a:t>
                      </a:r>
                      <a:endParaRPr kumimoji="1" lang="ja-JP" altLang="en-US" sz="2000" dirty="0"/>
                    </a:p>
                  </a:txBody>
                  <a:tcPr anchor="ctr"/>
                </a:tc>
                <a:tc>
                  <a:txBody>
                    <a:bodyPr/>
                    <a:lstStyle/>
                    <a:p>
                      <a:r>
                        <a:rPr kumimoji="1" lang="en-US" altLang="ja-JP" sz="2000" dirty="0" smtClean="0"/>
                        <a:t>c</a:t>
                      </a:r>
                      <a:endParaRPr kumimoji="1" lang="ja-JP" altLang="en-US" sz="2000" dirty="0"/>
                    </a:p>
                  </a:txBody>
                  <a:tcPr anchor="ct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a:txBody>
                    <a:bodyPr/>
                    <a:lstStyle/>
                    <a:p>
                      <a:r>
                        <a:rPr kumimoji="1" lang="en-US" altLang="ja-JP" sz="2000" dirty="0" smtClean="0"/>
                        <a:t>0</a:t>
                      </a:r>
                      <a:endParaRPr kumimoji="1" lang="ja-JP" alt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en-US" altLang="ja-JP" sz="2000" dirty="0" smtClean="0"/>
                        <a:t>false</a:t>
                      </a:r>
                      <a:endParaRPr kumimoji="1" lang="ja-JP" altLang="en-US" sz="2000" dirty="0"/>
                    </a:p>
                  </a:txBody>
                  <a:tcPr anchor="ctr">
                    <a:lnL w="12700" cap="flat" cmpd="sng" algn="ctr">
                      <a:solidFill>
                        <a:schemeClr val="tx1"/>
                      </a:solidFill>
                      <a:prstDash val="solid"/>
                      <a:round/>
                      <a:headEnd type="none" w="med" len="med"/>
                      <a:tailEnd type="none" w="med" len="med"/>
                    </a:lnL>
                  </a:tcPr>
                </a:tc>
              </a:tr>
              <a:tr h="370840">
                <a:tc rowSpan="2">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p</a:t>
                      </a:r>
                      <a:endParaRPr kumimoji="1" lang="ja-JP" altLang="en-US" sz="2000" dirty="0"/>
                    </a:p>
                  </a:txBody>
                  <a:tcPr anchor="ctr">
                    <a:solidFill>
                      <a:schemeClr val="accent4">
                        <a:alpha val="40000"/>
                      </a:schemeClr>
                    </a:solid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rowSpan="2">
                  <a:txBody>
                    <a:bodyPr/>
                    <a:lstStyle/>
                    <a:p>
                      <a:r>
                        <a:rPr kumimoji="1" lang="en-US" altLang="ja-JP" sz="2000" dirty="0" smtClean="0"/>
                        <a:t>0.25</a:t>
                      </a:r>
                      <a:endParaRPr kumimoji="1" lang="ja-JP" alt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4">
                        <a:alpha val="40000"/>
                      </a:schemeClr>
                    </a:solidFill>
                  </a:tcPr>
                </a:tc>
                <a:tc rowSpan="2">
                  <a:txBody>
                    <a:bodyPr/>
                    <a:lstStyle/>
                    <a:p>
                      <a:r>
                        <a:rPr kumimoji="1" lang="en-US" altLang="ja-JP" sz="2000" dirty="0" smtClean="0"/>
                        <a:t>false</a:t>
                      </a:r>
                      <a:endParaRPr kumimoji="1" lang="ja-JP" altLang="en-US" sz="2000" dirty="0"/>
                    </a:p>
                  </a:txBody>
                  <a:tcPr anchor="ctr">
                    <a:lnL w="12700" cap="flat" cmpd="sng" algn="ctr">
                      <a:solidFill>
                        <a:schemeClr val="tx1"/>
                      </a:solidFill>
                      <a:prstDash val="solid"/>
                      <a:round/>
                      <a:headEnd type="none" w="med" len="med"/>
                      <a:tailEnd type="none" w="med" len="med"/>
                    </a:lnL>
                    <a:solidFill>
                      <a:schemeClr val="accent4">
                        <a:alpha val="40000"/>
                      </a:schemeClr>
                    </a:solidFill>
                  </a:tcPr>
                </a:tc>
              </a:tr>
              <a:tr h="370840">
                <a:tc vMerge="1">
                  <a:txBody>
                    <a:bodyPr/>
                    <a:lstStyle/>
                    <a:p>
                      <a:endParaRPr kumimoji="1" lang="ja-JP" altLang="en-US" dirty="0"/>
                    </a:p>
                  </a:txBody>
                  <a:tcPr/>
                </a:tc>
                <a:tc>
                  <a:txBody>
                    <a:bodyPr/>
                    <a:lstStyle/>
                    <a:p>
                      <a:r>
                        <a:rPr kumimoji="1" lang="en-US" altLang="ja-JP" sz="2000" dirty="0" smtClean="0"/>
                        <a:t>q</a:t>
                      </a:r>
                      <a:endParaRPr kumimoji="1" lang="ja-JP" altLang="en-US" sz="2000" dirty="0"/>
                    </a:p>
                  </a:txBody>
                  <a:tcPr anchor="ctr">
                    <a:solidFill>
                      <a:schemeClr val="accent4">
                        <a:alpha val="40000"/>
                      </a:schemeClr>
                    </a:solidFill>
                  </a:tcPr>
                </a:tc>
                <a:tc>
                  <a:txBody>
                    <a:bodyPr/>
                    <a:lstStyle/>
                    <a:p>
                      <a:r>
                        <a:rPr kumimoji="1" lang="en-US" altLang="ja-JP" sz="2000" dirty="0" smtClean="0"/>
                        <a:t>3</a:t>
                      </a:r>
                      <a:endParaRPr kumimoji="1" lang="ja-JP" altLang="en-US" sz="2000" dirty="0"/>
                    </a:p>
                  </a:txBody>
                  <a:tcPr anchor="ctr">
                    <a:lnR w="12700" cap="flat" cmpd="sng" algn="ctr">
                      <a:solidFill>
                        <a:schemeClr val="tx1"/>
                      </a:solidFill>
                      <a:prstDash val="solid"/>
                      <a:round/>
                      <a:headEnd type="none" w="med" len="med"/>
                      <a:tailEnd type="none" w="med" len="med"/>
                    </a:lnR>
                    <a:solidFill>
                      <a:schemeClr val="accent4">
                        <a:alpha val="40000"/>
                      </a:schemeClr>
                    </a:solid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solidFill>
                      <a:schemeClr val="accent4">
                        <a:alpha val="40000"/>
                      </a:schemeClr>
                    </a:solidFill>
                  </a:tcPr>
                </a:tc>
                <a:tc vMerge="1">
                  <a:txBody>
                    <a:bodyPr/>
                    <a:lstStyle/>
                    <a:p>
                      <a:endParaRPr kumimoji="1" lang="ja-JP" altLang="en-US"/>
                    </a:p>
                  </a:txBody>
                  <a:tcPr/>
                </a:tc>
              </a:tr>
              <a:tr h="370840">
                <a:tc rowSpan="3">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x</a:t>
                      </a:r>
                      <a:endParaRPr kumimoji="1" lang="ja-JP" altLang="en-US" sz="2000" dirty="0"/>
                    </a:p>
                  </a:txBody>
                  <a:tcPr anchor="ctr">
                    <a:noFill/>
                  </a:tcPr>
                </a:tc>
                <a:tc>
                  <a:txBody>
                    <a:bodyPr/>
                    <a:lstStyle/>
                    <a:p>
                      <a:r>
                        <a:rPr kumimoji="1" lang="en-US" altLang="ja-JP" sz="2000" dirty="0" smtClean="0"/>
                        <a:t>1</a:t>
                      </a:r>
                      <a:endParaRPr kumimoji="1" lang="ja-JP" altLang="en-US" sz="2000" dirty="0"/>
                    </a:p>
                  </a:txBody>
                  <a:tcPr anchor="ctr">
                    <a:lnR w="12700" cap="flat" cmpd="sng" algn="ctr">
                      <a:solidFill>
                        <a:schemeClr val="tx1"/>
                      </a:solidFill>
                      <a:prstDash val="solid"/>
                      <a:round/>
                      <a:headEnd type="none" w="med" len="med"/>
                      <a:tailEnd type="none" w="med" len="med"/>
                    </a:lnR>
                    <a:noFill/>
                  </a:tcPr>
                </a:tc>
                <a:tc rowSpan="3">
                  <a:txBody>
                    <a:bodyPr/>
                    <a:lstStyle/>
                    <a:p>
                      <a:r>
                        <a:rPr kumimoji="1" lang="en-US" altLang="ja-JP" sz="2000" dirty="0" smtClean="0"/>
                        <a:t>0.20</a:t>
                      </a:r>
                      <a:endParaRPr kumimoji="1" lang="ja-JP" alt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rowSpan="3">
                  <a:txBody>
                    <a:bodyPr/>
                    <a:lstStyle/>
                    <a:p>
                      <a:r>
                        <a:rPr kumimoji="1" lang="en-US" altLang="ja-JP" sz="2000" dirty="0" smtClean="0"/>
                        <a:t>true</a:t>
                      </a:r>
                      <a:endParaRPr kumimoji="1" lang="ja-JP" altLang="en-US" sz="2000" dirty="0"/>
                    </a:p>
                  </a:txBody>
                  <a:tcPr anchor="ctr">
                    <a:lnL w="12700" cap="flat" cmpd="sng" algn="ctr">
                      <a:solidFill>
                        <a:schemeClr val="tx1"/>
                      </a:solidFill>
                      <a:prstDash val="solid"/>
                      <a:round/>
                      <a:headEnd type="none" w="med" len="med"/>
                      <a:tailEnd type="none" w="med" len="med"/>
                    </a:lnL>
                    <a:solidFill>
                      <a:srgbClr val="FF0000"/>
                    </a:solidFill>
                  </a:tcPr>
                </a:tc>
              </a:tr>
              <a:tr h="370840">
                <a:tc vMerge="1">
                  <a:txBody>
                    <a:bodyPr/>
                    <a:lstStyle/>
                    <a:p>
                      <a:endParaRPr kumimoji="1" lang="ja-JP" altLang="en-US" dirty="0"/>
                    </a:p>
                  </a:txBody>
                  <a:tcPr/>
                </a:tc>
                <a:tc>
                  <a:txBody>
                    <a:bodyPr/>
                    <a:lstStyle/>
                    <a:p>
                      <a:r>
                        <a:rPr kumimoji="1" lang="en-US" altLang="ja-JP" sz="2000" dirty="0" smtClean="0"/>
                        <a:t>y</a:t>
                      </a:r>
                      <a:endParaRPr kumimoji="1" lang="ja-JP" altLang="en-US" sz="2000" dirty="0"/>
                    </a:p>
                  </a:txBody>
                  <a:tcPr anchor="ctr">
                    <a:solidFill>
                      <a:srgbClr val="FF0000"/>
                    </a:solidFill>
                  </a:tcP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tc vMerge="1">
                  <a:txBody>
                    <a:bodyPr/>
                    <a:lstStyle/>
                    <a:p>
                      <a:endParaRPr kumimoji="1" lang="ja-JP" altLang="en-US"/>
                    </a:p>
                  </a:txBody>
                  <a:tcPr/>
                </a:tc>
              </a:tr>
              <a:tr h="370840">
                <a:tc vMerge="1">
                  <a:txBody>
                    <a:bodyPr/>
                    <a:lstStyle/>
                    <a:p>
                      <a:endParaRPr kumimoji="1" lang="ja-JP" altLang="en-US" dirty="0"/>
                    </a:p>
                  </a:txBody>
                  <a:tcPr/>
                </a:tc>
                <a:tc>
                  <a:txBody>
                    <a:bodyPr/>
                    <a:lstStyle/>
                    <a:p>
                      <a:r>
                        <a:rPr kumimoji="1" lang="en-US" altLang="ja-JP" sz="2000" dirty="0" smtClean="0"/>
                        <a:t>z</a:t>
                      </a:r>
                      <a:endParaRPr kumimoji="1" lang="ja-JP" altLang="en-US" sz="2000" dirty="0"/>
                    </a:p>
                  </a:txBody>
                  <a:tcPr anchor="ctr">
                    <a:solidFill>
                      <a:srgbClr val="FF0000"/>
                    </a:solidFill>
                  </a:tcPr>
                </a:tc>
                <a:tc>
                  <a:txBody>
                    <a:bodyPr/>
                    <a:lstStyle/>
                    <a:p>
                      <a:r>
                        <a:rPr kumimoji="1" lang="en-US" altLang="ja-JP" sz="2000" dirty="0" smtClean="0"/>
                        <a:t>2</a:t>
                      </a:r>
                      <a:endParaRPr kumimoji="1" lang="ja-JP" altLang="en-US" sz="2000" dirty="0"/>
                    </a:p>
                  </a:txBody>
                  <a:tcPr anchor="ctr">
                    <a:lnR w="12700" cap="flat" cmpd="sng" algn="ctr">
                      <a:solidFill>
                        <a:schemeClr val="tx1"/>
                      </a:solidFill>
                      <a:prstDash val="solid"/>
                      <a:round/>
                      <a:headEnd type="none" w="med" len="med"/>
                      <a:tailEnd type="none" w="med" len="med"/>
                    </a:lnR>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noFill/>
                  </a:tcPr>
                </a:tc>
                <a:tc vMerge="1">
                  <a:txBody>
                    <a:bodyPr/>
                    <a:lstStyle/>
                    <a:p>
                      <a:endParaRPr kumimoji="1" lang="ja-JP" altLang="en-US"/>
                    </a:p>
                  </a:txBody>
                  <a:tcPr/>
                </a:tc>
              </a:tr>
            </a:tbl>
          </a:graphicData>
        </a:graphic>
      </p:graphicFrame>
      <p:sp>
        <p:nvSpPr>
          <p:cNvPr id="5" name="スライド番号プレースホルダー 3"/>
          <p:cNvSpPr>
            <a:spLocks noGrp="1"/>
          </p:cNvSpPr>
          <p:nvPr>
            <p:ph type="sldNum" sz="quarter" idx="12"/>
          </p:nvPr>
        </p:nvSpPr>
        <p:spPr>
          <a:xfrm>
            <a:off x="6553200" y="6356350"/>
            <a:ext cx="2133600" cy="365125"/>
          </a:xfrm>
        </p:spPr>
        <p:txBody>
          <a:bodyPr/>
          <a:lstStyle/>
          <a:p>
            <a:fld id="{9BC4FB2D-E90A-4B87-9043-6EA87E212EA1}" type="slidenum">
              <a:rPr kumimoji="1" lang="ja-JP" altLang="en-US" smtClean="0"/>
              <a:t>9</a:t>
            </a:fld>
            <a:endParaRPr kumimoji="1" lang="ja-JP" altLang="en-US"/>
          </a:p>
        </p:txBody>
      </p:sp>
    </p:spTree>
    <p:extLst>
      <p:ext uri="{BB962C8B-B14F-4D97-AF65-F5344CB8AC3E}">
        <p14:creationId xmlns:p14="http://schemas.microsoft.com/office/powerpoint/2010/main" val="55841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6467</TotalTime>
  <Words>812</Words>
  <Application>Microsoft Office PowerPoint</Application>
  <PresentationFormat>画面に合わせる (4:3)</PresentationFormat>
  <Paragraphs>355</Paragraphs>
  <Slides>12</Slides>
  <Notes>12</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Office ​​テーマ</vt:lpstr>
      <vt:lpstr>Experience of Finding  Inconsistently-Changed Bugs  in Code Clones of Mobile Software   Katsuro Inoue†, Yoshiki Higo†, Norihiro Yoshida†,  Eunjong Choi†, Shinji Kusumoto†,  Kyonghwan Kim‡, Wonjin Park‡ and Eunha Lee‡ †Osaka University, Japan  ‡Samsung Electronics Co, S. Korea   IWSC2012  June 4, 2012</vt:lpstr>
      <vt:lpstr>Features of Mobile Software</vt:lpstr>
      <vt:lpstr>Brief Summary of CP-Miner (1/2)</vt:lpstr>
      <vt:lpstr>Brief Summary of CP-Miner (2/2)</vt:lpstr>
      <vt:lpstr>Brief Summary of CP-Miner (2/2)</vt:lpstr>
      <vt:lpstr>Brief Summary of CP-Miner (2/2)</vt:lpstr>
      <vt:lpstr>Brief Summary of CP-Miner (2/2)</vt:lpstr>
      <vt:lpstr>Brief Summary of CP-Miner (2/2)</vt:lpstr>
      <vt:lpstr>Our Approach: New Filtering Criterion</vt:lpstr>
      <vt:lpstr> Overview of Clone Inspector</vt:lpstr>
      <vt:lpstr>Applications</vt:lpstr>
      <vt:lpstr>Snapshot of Clone Inspector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ejchoi</dc:creator>
  <cp:lastModifiedBy>ejchoi</cp:lastModifiedBy>
  <cp:revision>154</cp:revision>
  <cp:lastPrinted>2012-05-30T08:57:41Z</cp:lastPrinted>
  <dcterms:created xsi:type="dcterms:W3CDTF">2012-05-18T05:14:42Z</dcterms:created>
  <dcterms:modified xsi:type="dcterms:W3CDTF">2012-06-11T07:30:24Z</dcterms:modified>
</cp:coreProperties>
</file>