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308" r:id="rId7"/>
    <p:sldId id="263" r:id="rId8"/>
    <p:sldId id="264" r:id="rId9"/>
    <p:sldId id="300" r:id="rId10"/>
    <p:sldId id="295" r:id="rId11"/>
    <p:sldId id="299" r:id="rId12"/>
    <p:sldId id="293" r:id="rId13"/>
    <p:sldId id="292" r:id="rId14"/>
    <p:sldId id="301" r:id="rId15"/>
    <p:sldId id="307" r:id="rId16"/>
    <p:sldId id="311" r:id="rId17"/>
    <p:sldId id="287" r:id="rId18"/>
    <p:sldId id="272" r:id="rId19"/>
    <p:sldId id="273" r:id="rId20"/>
    <p:sldId id="274" r:id="rId21"/>
    <p:sldId id="271" r:id="rId22"/>
    <p:sldId id="276" r:id="rId23"/>
    <p:sldId id="277" r:id="rId24"/>
    <p:sldId id="278" r:id="rId25"/>
    <p:sldId id="279" r:id="rId26"/>
    <p:sldId id="309" r:id="rId27"/>
    <p:sldId id="280" r:id="rId28"/>
    <p:sldId id="281" r:id="rId29"/>
    <p:sldId id="282" r:id="rId30"/>
    <p:sldId id="285" r:id="rId31"/>
    <p:sldId id="283" r:id="rId32"/>
    <p:sldId id="284" r:id="rId33"/>
    <p:sldId id="286" r:id="rId34"/>
    <p:sldId id="310" r:id="rId35"/>
    <p:sldId id="275" r:id="rId36"/>
    <p:sldId id="312" r:id="rId37"/>
    <p:sldId id="302" r:id="rId38"/>
    <p:sldId id="303" r:id="rId39"/>
    <p:sldId id="304" r:id="rId40"/>
    <p:sldId id="305" r:id="rId41"/>
  </p:sldIdLst>
  <p:sldSz cx="9144000" cy="6858000" type="screen4x3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F6"/>
    <a:srgbClr val="FFC000"/>
    <a:srgbClr val="C00000"/>
    <a:srgbClr val="CC99FF"/>
    <a:srgbClr val="CB7BC5"/>
    <a:srgbClr val="CCECFF"/>
    <a:srgbClr val="0066FF"/>
    <a:srgbClr val="FF9900"/>
    <a:srgbClr val="CDFFD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2734" autoAdjust="0"/>
  </p:normalViewPr>
  <p:slideViewPr>
    <p:cSldViewPr>
      <p:cViewPr>
        <p:scale>
          <a:sx n="100" d="100"/>
          <a:sy n="100" d="100"/>
        </p:scale>
        <p:origin x="-72" y="-11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5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ixia\Desktop\sshtoo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C99FF"/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Sheet19!$A$1:$A$8</c:f>
              <c:strCache>
                <c:ptCount val="8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&gt;30</c:v>
                </c:pt>
              </c:strCache>
            </c:strRef>
          </c:cat>
          <c:val>
            <c:numRef>
              <c:f>Sheet19!$B$1:$B$8</c:f>
              <c:numCache>
                <c:formatCode>General</c:formatCode>
                <c:ptCount val="8"/>
                <c:pt idx="0">
                  <c:v>34</c:v>
                </c:pt>
                <c:pt idx="1">
                  <c:v>143</c:v>
                </c:pt>
                <c:pt idx="2">
                  <c:v>132</c:v>
                </c:pt>
                <c:pt idx="3">
                  <c:v>16</c:v>
                </c:pt>
                <c:pt idx="4">
                  <c:v>10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54240"/>
        <c:axId val="108409984"/>
      </c:barChart>
      <c:catAx>
        <c:axId val="73354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files found for each query input file </a:t>
                </a:r>
                <a:endParaRPr lang="ja-JP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08409984"/>
        <c:crosses val="autoZero"/>
        <c:auto val="1"/>
        <c:lblAlgn val="ctr"/>
        <c:lblOffset val="100"/>
        <c:noMultiLvlLbl val="0"/>
      </c:catAx>
      <c:valAx>
        <c:axId val="108409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input </a:t>
                </a:r>
                <a:r>
                  <a:rPr lang="en-US" dirty="0"/>
                  <a:t>files 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35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2779FBCF-39D2-4213-AEB5-C736D184ABF9}" type="datetimeFigureOut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8F1F4EC8-398A-42AE-A536-29209B7DF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56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8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86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9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24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8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06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85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59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68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698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06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>
              <a:buFontTx/>
              <a:buChar char="-"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2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489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722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932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>
              <a:buFontTx/>
              <a:buChar char="-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905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 defTabSz="907268">
              <a:buFontTx/>
              <a:buChar char="-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85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191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>
              <a:buFontTx/>
              <a:buChar char="-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12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8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>
              <a:buFontTx/>
              <a:buChar char="-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212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49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860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811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600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68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39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366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87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05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44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13" indent="-170113">
              <a:buFontTx/>
              <a:buChar char="-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01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0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2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82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4EC8-398A-42AE-A536-29209B7DFF2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2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0438"/>
            <a:ext cx="52165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55650" y="652462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>
              <a:latin typeface="Times New Roman" pitchFamily="18" charset="0"/>
            </a:endParaRPr>
          </a:p>
        </p:txBody>
      </p:sp>
      <p:pic>
        <p:nvPicPr>
          <p:cNvPr id="4104" name="Picture 8" descr="rogo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43017"/>
            <a:ext cx="432122" cy="4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68313" y="2997200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2400">
              <a:latin typeface="Times New Roman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1EB1-EB92-4BE6-9314-E9D4AE6ED97F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EC55D-AAF3-4F85-83FD-CB2885EA7B62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61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61AFD-59F3-4C31-986E-3BA7EC948F52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4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B82AC-2B14-4579-990E-FF377BC36633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4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30E64-A2C3-4167-AC54-375F29CF05D7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2B4B9-740B-40BF-80BB-463D78E0E71C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17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94FC9-9CCE-4C26-BB3E-CB178D3F59ED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81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B164B6-D333-48D7-B04C-B6BCC1285BBD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47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37309-98DC-4741-8A66-F2A6A861800D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0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66FDA-FA76-4D6E-A139-DF1576E21AE5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7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C8726-5F2E-45C7-865A-6065DF6887D8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76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8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DDFD08-E7C8-4BE2-BD6E-43B6790515D0}" type="datetime1">
              <a:rPr kumimoji="1" lang="ja-JP" altLang="en-US" smtClean="0"/>
              <a:t>2012/6/13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308725"/>
            <a:ext cx="25923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6256" y="645346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55650" y="6524625"/>
            <a:ext cx="7383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ja-JP" sz="800" b="1" dirty="0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kumimoji="0" lang="en-US" altLang="ja-JP" sz="2400" dirty="0">
              <a:latin typeface="Times New Roman" pitchFamily="18" charset="0"/>
            </a:endParaRPr>
          </a:p>
        </p:txBody>
      </p:sp>
      <p:pic>
        <p:nvPicPr>
          <p:cNvPr id="1032" name="Picture 8" descr="rogo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43017"/>
            <a:ext cx="432122" cy="4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68313" y="1269405"/>
            <a:ext cx="7921625" cy="71438"/>
          </a:xfrm>
          <a:custGeom>
            <a:avLst/>
            <a:gdLst>
              <a:gd name="G0" fmla="+- 672 0 0"/>
              <a:gd name="T0" fmla="*/ 0 w 1000"/>
              <a:gd name="T1" fmla="*/ 0 h 1000"/>
              <a:gd name="T2" fmla="*/ 672 w 1000"/>
              <a:gd name="T3" fmla="*/ 0 h 1000"/>
              <a:gd name="T4" fmla="*/ 672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ja-JP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Arial Unicode MS" pitchFamily="50" charset="-128"/>
          <a:cs typeface="Arial Unicode MS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1052513"/>
            <a:ext cx="9144000" cy="1830387"/>
          </a:xfrm>
        </p:spPr>
        <p:txBody>
          <a:bodyPr/>
          <a:lstStyle/>
          <a:p>
            <a:r>
              <a:rPr lang="en-US" altLang="ja-JP" sz="4000" dirty="0"/>
              <a:t>Where Does This Code Come from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and </a:t>
            </a:r>
            <a:r>
              <a:rPr lang="en-US" altLang="ja-JP" sz="4000" dirty="0"/>
              <a:t>Where Does It Go</a:t>
            </a:r>
            <a:r>
              <a:rPr lang="en-US" altLang="ja-JP" sz="4000" dirty="0" smtClean="0"/>
              <a:t>?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2400" dirty="0" smtClean="0"/>
              <a:t>- Integrated </a:t>
            </a:r>
            <a:r>
              <a:rPr lang="en-US" altLang="ja-JP" sz="2400" dirty="0"/>
              <a:t>Code History Tracker for Open Source </a:t>
            </a:r>
            <a:r>
              <a:rPr lang="en-US" altLang="ja-JP" sz="2400" dirty="0" smtClean="0"/>
              <a:t>Systems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-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195736" y="3500438"/>
            <a:ext cx="6297389" cy="1752600"/>
          </a:xfrm>
        </p:spPr>
        <p:txBody>
          <a:bodyPr/>
          <a:lstStyle/>
          <a:p>
            <a:r>
              <a:rPr lang="en-US" altLang="ja-JP" dirty="0" err="1"/>
              <a:t>Katsuro</a:t>
            </a:r>
            <a:r>
              <a:rPr lang="en-US" altLang="ja-JP" dirty="0"/>
              <a:t> Inoue, Yusuke Sasaki, Pei Xia, and Yuki </a:t>
            </a:r>
            <a:r>
              <a:rPr lang="en-US" altLang="ja-JP" dirty="0" err="1"/>
              <a:t>Manabe</a:t>
            </a:r>
            <a:endParaRPr lang="en-US" altLang="ja-JP" dirty="0"/>
          </a:p>
          <a:p>
            <a:r>
              <a:rPr lang="en-US" altLang="ja-JP" i="1" dirty="0"/>
              <a:t>Osaka University</a:t>
            </a:r>
            <a:endParaRPr kumimoji="1" lang="ja-JP" altLang="en-US" i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1: Word Extraction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5088" y="1484784"/>
            <a:ext cx="6717432" cy="464137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pPr marL="0" indent="0">
              <a:buNone/>
            </a:pPr>
            <a:r>
              <a:rPr lang="en-US" altLang="ja-JP" sz="2000" dirty="0"/>
              <a:t>  public void write(</a:t>
            </a:r>
            <a:r>
              <a:rPr lang="en-US" altLang="ja-JP" sz="2000" dirty="0" err="1"/>
              <a:t>JMEExporter</a:t>
            </a:r>
            <a:r>
              <a:rPr lang="en-US" altLang="ja-JP" sz="2000" dirty="0"/>
              <a:t> e) throws </a:t>
            </a:r>
            <a:r>
              <a:rPr lang="en-US" altLang="ja-JP" sz="2000" dirty="0" err="1"/>
              <a:t>IOException</a:t>
            </a:r>
            <a:r>
              <a:rPr lang="en-US" altLang="ja-JP" sz="2000" dirty="0"/>
              <a:t> {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OutputCapsule</a:t>
            </a:r>
            <a:r>
              <a:rPr lang="en-US" altLang="ja-JP" sz="2000" dirty="0"/>
              <a:t> capsule = </a:t>
            </a:r>
            <a:r>
              <a:rPr lang="en-US" altLang="ja-JP" sz="2000" dirty="0" err="1"/>
              <a:t>e.getCapsule</a:t>
            </a:r>
            <a:r>
              <a:rPr lang="en-US" altLang="ja-JP" sz="2000" dirty="0"/>
              <a:t>(this);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storeTexture</a:t>
            </a:r>
            <a:r>
              <a:rPr lang="en-US" altLang="ja-JP" sz="2000" dirty="0"/>
              <a:t>) {</a:t>
            </a:r>
          </a:p>
          <a:p>
            <a:pPr marL="0" indent="0"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(image, "image", null);</a:t>
            </a:r>
          </a:p>
          <a:p>
            <a:pPr marL="0" indent="0"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(translation, "translation", null);</a:t>
            </a:r>
          </a:p>
          <a:p>
            <a:pPr marL="0" indent="0">
              <a:buNone/>
            </a:pPr>
            <a:r>
              <a:rPr lang="en-US" altLang="ja-JP" sz="2000" dirty="0"/>
              <a:t> 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2761456" y="1916832"/>
            <a:ext cx="6131570" cy="3547444"/>
            <a:chOff x="683568" y="1916832"/>
            <a:chExt cx="6131570" cy="3547444"/>
          </a:xfrm>
        </p:grpSpPr>
        <p:sp>
          <p:nvSpPr>
            <p:cNvPr id="5" name="正方形/長方形 4"/>
            <p:cNvSpPr/>
            <p:nvPr/>
          </p:nvSpPr>
          <p:spPr>
            <a:xfrm>
              <a:off x="683568" y="1916832"/>
              <a:ext cx="696499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413933" y="1921933"/>
              <a:ext cx="474134" cy="27093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88067" y="1921933"/>
              <a:ext cx="609600" cy="262467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55776" y="1916832"/>
              <a:ext cx="1491291" cy="267568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123018" y="1921933"/>
              <a:ext cx="144016" cy="262467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355976" y="1916832"/>
              <a:ext cx="792088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220072" y="1916832"/>
              <a:ext cx="1368152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115616" y="2636912"/>
              <a:ext cx="1656184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869286" y="2636912"/>
              <a:ext cx="838618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995936" y="2636912"/>
              <a:ext cx="199090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267034" y="2636912"/>
              <a:ext cx="1241070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580112" y="2636912"/>
              <a:ext cx="432048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15616" y="2996952"/>
              <a:ext cx="828092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051720" y="2996952"/>
              <a:ext cx="504056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627784" y="2996952"/>
              <a:ext cx="1656184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572000" y="2996952"/>
              <a:ext cx="1584176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372200" y="2996952"/>
              <a:ext cx="442938" cy="293936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115616" y="3429000"/>
              <a:ext cx="14401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380067" y="3414711"/>
              <a:ext cx="1463741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365778" y="3789040"/>
              <a:ext cx="887677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303748" y="3789040"/>
              <a:ext cx="56553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930105" y="3789040"/>
              <a:ext cx="64807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51920" y="3789040"/>
              <a:ext cx="72008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752020" y="3789040"/>
              <a:ext cx="46805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115616" y="4509120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051720" y="4509120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627784" y="4509120"/>
              <a:ext cx="122413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123018" y="4509120"/>
              <a:ext cx="124107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580112" y="4509120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15616" y="4878686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051720" y="4878686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627784" y="4878686"/>
              <a:ext cx="136815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228930" y="4878686"/>
              <a:ext cx="135118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796136" y="4878686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115616" y="5248252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51720" y="5248252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627784" y="5248252"/>
              <a:ext cx="122413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65862" y="5248252"/>
              <a:ext cx="115421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479526" y="5248252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5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2:</a:t>
            </a:r>
            <a:r>
              <a:rPr kumimoji="1" lang="en-US" altLang="ja-JP" dirty="0" smtClean="0"/>
              <a:t> </a:t>
            </a:r>
            <a:r>
              <a:rPr lang="en-US" altLang="ja-JP" dirty="0"/>
              <a:t>Keyword Selection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5088" y="1484784"/>
            <a:ext cx="6717432" cy="464137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pPr marL="0" indent="0">
              <a:buNone/>
            </a:pPr>
            <a:r>
              <a:rPr lang="en-US" altLang="ja-JP" sz="2000" dirty="0"/>
              <a:t>  public void write(</a:t>
            </a:r>
            <a:r>
              <a:rPr lang="en-US" altLang="ja-JP" sz="2000" dirty="0" err="1"/>
              <a:t>JMEExporter</a:t>
            </a:r>
            <a:r>
              <a:rPr lang="en-US" altLang="ja-JP" sz="2000" dirty="0"/>
              <a:t> e) throws </a:t>
            </a:r>
            <a:r>
              <a:rPr lang="en-US" altLang="ja-JP" sz="2000" dirty="0" err="1"/>
              <a:t>IOException</a:t>
            </a:r>
            <a:r>
              <a:rPr lang="en-US" altLang="ja-JP" sz="2000" dirty="0"/>
              <a:t> {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OutputCapsule</a:t>
            </a:r>
            <a:r>
              <a:rPr lang="en-US" altLang="ja-JP" sz="2000" dirty="0"/>
              <a:t> capsule = </a:t>
            </a:r>
            <a:r>
              <a:rPr lang="en-US" altLang="ja-JP" sz="2000" dirty="0" err="1"/>
              <a:t>e.getCapsule</a:t>
            </a:r>
            <a:r>
              <a:rPr lang="en-US" altLang="ja-JP" sz="2000" dirty="0"/>
              <a:t>(this);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storeTexture</a:t>
            </a:r>
            <a:r>
              <a:rPr lang="en-US" altLang="ja-JP" sz="2000" dirty="0"/>
              <a:t>) {</a:t>
            </a:r>
          </a:p>
          <a:p>
            <a:pPr marL="0" indent="0"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(image, "image", null);</a:t>
            </a:r>
          </a:p>
          <a:p>
            <a:pPr marL="0" indent="0"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(translation, "translation", null);</a:t>
            </a:r>
          </a:p>
          <a:p>
            <a:pPr marL="0" indent="0">
              <a:buNone/>
            </a:pPr>
            <a:r>
              <a:rPr lang="en-US" altLang="ja-JP" sz="2000" dirty="0"/>
              <a:t> 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2761456" y="1916832"/>
            <a:ext cx="6131570" cy="3547444"/>
            <a:chOff x="683568" y="1916832"/>
            <a:chExt cx="6131570" cy="3547444"/>
          </a:xfrm>
        </p:grpSpPr>
        <p:sp>
          <p:nvSpPr>
            <p:cNvPr id="5" name="正方形/長方形 4"/>
            <p:cNvSpPr/>
            <p:nvPr/>
          </p:nvSpPr>
          <p:spPr>
            <a:xfrm>
              <a:off x="683568" y="1916832"/>
              <a:ext cx="696499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413933" y="1921933"/>
              <a:ext cx="474134" cy="27093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88067" y="1921933"/>
              <a:ext cx="609600" cy="262467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55776" y="1916832"/>
              <a:ext cx="1491291" cy="267568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123018" y="1921933"/>
              <a:ext cx="144016" cy="262467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355976" y="1916832"/>
              <a:ext cx="792088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220072" y="1916832"/>
              <a:ext cx="1368152" cy="276035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115616" y="2636912"/>
              <a:ext cx="1656184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869286" y="2636912"/>
              <a:ext cx="838618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995936" y="2636912"/>
              <a:ext cx="199090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267034" y="2636912"/>
              <a:ext cx="1241070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580112" y="2636912"/>
              <a:ext cx="432048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115616" y="2996952"/>
              <a:ext cx="828092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051720" y="2996952"/>
              <a:ext cx="504056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627784" y="2996952"/>
              <a:ext cx="1656184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572000" y="2996952"/>
              <a:ext cx="1584176" cy="288032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372200" y="2996952"/>
              <a:ext cx="442938" cy="293936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115616" y="3429000"/>
              <a:ext cx="14401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380067" y="3414711"/>
              <a:ext cx="1463741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365778" y="3789040"/>
              <a:ext cx="887677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303748" y="3789040"/>
              <a:ext cx="56553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930105" y="3789040"/>
              <a:ext cx="64807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51920" y="3789040"/>
              <a:ext cx="72008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752020" y="3789040"/>
              <a:ext cx="46805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115616" y="4509120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051720" y="4509120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627784" y="4509120"/>
              <a:ext cx="122413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123018" y="4509120"/>
              <a:ext cx="124107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580112" y="4509120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15616" y="4878686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051720" y="4878686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627784" y="4878686"/>
              <a:ext cx="136815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228930" y="4878686"/>
              <a:ext cx="1351182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796136" y="4878686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115616" y="5248252"/>
              <a:ext cx="86409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51720" y="5248252"/>
              <a:ext cx="50405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627784" y="5248252"/>
              <a:ext cx="1224136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065862" y="5248252"/>
              <a:ext cx="1154210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479526" y="5248252"/>
              <a:ext cx="432048" cy="216024"/>
            </a:xfrm>
            <a:prstGeom prst="rec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79512" y="5589240"/>
            <a:ext cx="365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Words with 5 or more characters</a:t>
            </a:r>
          </a:p>
          <a:p>
            <a:r>
              <a:rPr lang="en-US" altLang="ja-JP" dirty="0" smtClean="0"/>
              <a:t>- No reserved words</a:t>
            </a:r>
            <a:endParaRPr kumimoji="1" lang="ja-JP" altLang="en-US" dirty="0"/>
          </a:p>
        </p:txBody>
      </p:sp>
      <p:sp>
        <p:nvSpPr>
          <p:cNvPr id="49" name="コンテンツ プレースホルダー 2"/>
          <p:cNvSpPr txBox="1">
            <a:spLocks/>
          </p:cNvSpPr>
          <p:nvPr/>
        </p:nvSpPr>
        <p:spPr bwMode="auto">
          <a:xfrm>
            <a:off x="251519" y="1880829"/>
            <a:ext cx="2311959" cy="3475436"/>
          </a:xfrm>
          <a:prstGeom prst="rect">
            <a:avLst/>
          </a:prstGeom>
          <a:noFill/>
          <a:ln w="28575">
            <a:solidFill>
              <a:srgbClr val="CB7BC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u="sng" dirty="0" smtClean="0"/>
              <a:t>  word             freq.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capsule	6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write	6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image	2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translation	2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err="1" smtClean="0"/>
              <a:t>image_ocation</a:t>
            </a:r>
            <a:r>
              <a:rPr lang="en-US" altLang="ja-JP" sz="2000" dirty="0" smtClean="0"/>
              <a:t>	1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err="1" smtClean="0"/>
              <a:t>imageLocation</a:t>
            </a:r>
            <a:r>
              <a:rPr lang="en-US" altLang="ja-JP" sz="2000" dirty="0" smtClean="0"/>
              <a:t>	1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public	1</a:t>
            </a:r>
          </a:p>
          <a:p>
            <a:pPr marL="0" indent="0">
              <a:buFontTx/>
              <a:buNone/>
            </a:pPr>
            <a:r>
              <a:rPr lang="en-US" altLang="ja-JP" sz="2000" dirty="0" smtClean="0"/>
              <a:t>…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36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3: </a:t>
            </a:r>
            <a:r>
              <a:rPr kumimoji="1" lang="en-US" altLang="ja-JP" sz="3200" dirty="0" smtClean="0"/>
              <a:t>Query Generation and Result </a:t>
            </a:r>
            <a:r>
              <a:rPr lang="en-US" altLang="ja-JP" sz="3200" dirty="0" smtClean="0"/>
              <a:t>Check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138" name="グループ化 137"/>
          <p:cNvGrpSpPr/>
          <p:nvPr/>
        </p:nvGrpSpPr>
        <p:grpSpPr>
          <a:xfrm>
            <a:off x="2090982" y="3870340"/>
            <a:ext cx="3990992" cy="2655004"/>
            <a:chOff x="2090982" y="3870340"/>
            <a:chExt cx="3990992" cy="2655004"/>
          </a:xfrm>
        </p:grpSpPr>
        <p:sp>
          <p:nvSpPr>
            <p:cNvPr id="48" name="雲 47"/>
            <p:cNvSpPr/>
            <p:nvPr/>
          </p:nvSpPr>
          <p:spPr>
            <a:xfrm>
              <a:off x="2563479" y="3870340"/>
              <a:ext cx="3518495" cy="2655004"/>
            </a:xfrm>
            <a:prstGeom prst="cloud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3057659" y="4293096"/>
              <a:ext cx="2723583" cy="667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 : 磁気ディスク 49"/>
            <p:cNvSpPr/>
            <p:nvPr/>
          </p:nvSpPr>
          <p:spPr>
            <a:xfrm>
              <a:off x="3300224" y="5301208"/>
              <a:ext cx="504056" cy="792088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 : 磁気ディスク 50"/>
            <p:cNvSpPr/>
            <p:nvPr/>
          </p:nvSpPr>
          <p:spPr>
            <a:xfrm>
              <a:off x="5086472" y="5301208"/>
              <a:ext cx="504056" cy="792088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 rot="5400000">
              <a:off x="4603227" y="5651533"/>
              <a:ext cx="45719" cy="228595"/>
              <a:chOff x="467544" y="4797152"/>
              <a:chExt cx="72008" cy="360040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467544" y="479715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467544" y="494116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67544" y="50851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2090982" y="5742971"/>
              <a:ext cx="120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 Black" pitchFamily="34" charset="0"/>
                </a:rPr>
                <a:t>Internet</a:t>
              </a:r>
            </a:p>
          </p:txBody>
        </p:sp>
        <p:sp>
          <p:nvSpPr>
            <p:cNvPr id="57" name="平行四辺形 56"/>
            <p:cNvSpPr/>
            <p:nvPr/>
          </p:nvSpPr>
          <p:spPr>
            <a:xfrm>
              <a:off x="3260962" y="4436884"/>
              <a:ext cx="680856" cy="406876"/>
            </a:xfrm>
            <a:prstGeom prst="parallelogram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平行四辺形 57"/>
            <p:cNvSpPr/>
            <p:nvPr/>
          </p:nvSpPr>
          <p:spPr>
            <a:xfrm>
              <a:off x="4701122" y="4445724"/>
              <a:ext cx="680856" cy="406876"/>
            </a:xfrm>
            <a:prstGeom prst="parallelogram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 rot="5400000">
              <a:off x="5500069" y="4554079"/>
              <a:ext cx="45719" cy="228595"/>
              <a:chOff x="467544" y="4797152"/>
              <a:chExt cx="72008" cy="360040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467544" y="479715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467544" y="494116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467544" y="50851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3044938" y="6145559"/>
              <a:ext cx="29195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lvl="1"/>
              <a:r>
                <a:rPr lang="en-US" altLang="ja-JP" sz="1400" dirty="0">
                  <a:latin typeface="Arial Black" pitchFamily="34" charset="0"/>
                </a:rPr>
                <a:t>Open Source Repositories</a:t>
              </a:r>
            </a:p>
          </p:txBody>
        </p:sp>
        <p:sp>
          <p:nvSpPr>
            <p:cNvPr id="64" name="フローチャート : 磁気ディスク 63"/>
            <p:cNvSpPr/>
            <p:nvPr/>
          </p:nvSpPr>
          <p:spPr>
            <a:xfrm>
              <a:off x="3525773" y="5301208"/>
              <a:ext cx="504056" cy="792088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ローチャート : 磁気ディスク 64"/>
            <p:cNvSpPr/>
            <p:nvPr/>
          </p:nvSpPr>
          <p:spPr>
            <a:xfrm>
              <a:off x="3751322" y="5301208"/>
              <a:ext cx="504056" cy="792088"/>
            </a:xfrm>
            <a:prstGeom prst="flowChartMagneticDisk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186632" y="4038277"/>
              <a:ext cx="24529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lvl="1"/>
              <a:r>
                <a:rPr lang="en-US" altLang="ja-JP" sz="1400" dirty="0">
                  <a:latin typeface="Arial Black" pitchFamily="34" charset="0"/>
                </a:rPr>
                <a:t>Code Search Engines</a:t>
              </a:r>
            </a:p>
          </p:txBody>
        </p:sp>
        <p:sp>
          <p:nvSpPr>
            <p:cNvPr id="67" name="上矢印 66"/>
            <p:cNvSpPr/>
            <p:nvPr/>
          </p:nvSpPr>
          <p:spPr>
            <a:xfrm>
              <a:off x="3545823" y="4878451"/>
              <a:ext cx="219195" cy="335623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上矢印 67"/>
            <p:cNvSpPr/>
            <p:nvPr/>
          </p:nvSpPr>
          <p:spPr>
            <a:xfrm>
              <a:off x="4229899" y="4878451"/>
              <a:ext cx="219195" cy="335623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上矢印 68"/>
            <p:cNvSpPr/>
            <p:nvPr/>
          </p:nvSpPr>
          <p:spPr>
            <a:xfrm>
              <a:off x="4913975" y="4878451"/>
              <a:ext cx="219195" cy="335623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253276" y="4500612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SPARS/R</a:t>
              </a:r>
              <a:endParaRPr kumimoji="1" lang="ja-JP" altLang="en-US" sz="10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733928" y="4497437"/>
              <a:ext cx="6319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100" dirty="0" err="1" smtClean="0"/>
                <a:t>Koders</a:t>
              </a:r>
              <a:endParaRPr kumimoji="1" lang="ja-JP" altLang="en-US" sz="1100" dirty="0"/>
            </a:p>
          </p:txBody>
        </p:sp>
        <p:sp>
          <p:nvSpPr>
            <p:cNvPr id="72" name="平行四辺形 71"/>
            <p:cNvSpPr/>
            <p:nvPr/>
          </p:nvSpPr>
          <p:spPr>
            <a:xfrm>
              <a:off x="3981042" y="4441304"/>
              <a:ext cx="680856" cy="406876"/>
            </a:xfrm>
            <a:prstGeom prst="parallelogram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4021176" y="4423772"/>
              <a:ext cx="639919" cy="4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ja-JP" sz="1100" dirty="0" smtClean="0"/>
                <a:t>Google</a:t>
              </a:r>
              <a:br>
                <a:rPr lang="en-US" altLang="ja-JP" sz="1100" dirty="0" smtClean="0"/>
              </a:br>
              <a:r>
                <a:rPr lang="en-US" altLang="ja-JP" sz="1100" dirty="0" smtClean="0"/>
                <a:t>Code</a:t>
              </a:r>
              <a:br>
                <a:rPr lang="en-US" altLang="ja-JP" sz="1100" dirty="0" smtClean="0"/>
              </a:br>
              <a:r>
                <a:rPr lang="en-US" altLang="ja-JP" sz="1100" dirty="0" smtClean="0"/>
                <a:t>Search</a:t>
              </a:r>
              <a:endParaRPr kumimoji="1" lang="ja-JP" altLang="en-US" sz="1100" dirty="0"/>
            </a:p>
          </p:txBody>
        </p:sp>
      </p:grpSp>
      <p:sp>
        <p:nvSpPr>
          <p:cNvPr id="106" name="正方形/長方形 105"/>
          <p:cNvSpPr/>
          <p:nvPr/>
        </p:nvSpPr>
        <p:spPr>
          <a:xfrm>
            <a:off x="323528" y="2300124"/>
            <a:ext cx="926624" cy="313928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329580" y="2667784"/>
            <a:ext cx="570012" cy="313928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335632" y="3040385"/>
            <a:ext cx="707976" cy="313928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6" name="屈折矢印 135"/>
          <p:cNvSpPr/>
          <p:nvPr/>
        </p:nvSpPr>
        <p:spPr>
          <a:xfrm rot="5400000" flipH="1">
            <a:off x="5055838" y="2545362"/>
            <a:ext cx="840976" cy="1471884"/>
          </a:xfrm>
          <a:prstGeom prst="bentUpArrow">
            <a:avLst>
              <a:gd name="adj1" fmla="val 25000"/>
              <a:gd name="adj2" fmla="val 25368"/>
              <a:gd name="adj3" fmla="val 3455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9825" y="1412775"/>
            <a:ext cx="2744663" cy="473278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2268" y="1406366"/>
            <a:ext cx="2806429" cy="48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3670" y="1412775"/>
            <a:ext cx="2783160" cy="4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コンテンツ プレースホルダー 2"/>
          <p:cNvSpPr txBox="1">
            <a:spLocks/>
          </p:cNvSpPr>
          <p:nvPr/>
        </p:nvSpPr>
        <p:spPr bwMode="auto">
          <a:xfrm>
            <a:off x="251519" y="1880829"/>
            <a:ext cx="2311959" cy="3475436"/>
          </a:xfrm>
          <a:prstGeom prst="rect">
            <a:avLst/>
          </a:prstGeom>
          <a:noFill/>
          <a:ln w="28575">
            <a:solidFill>
              <a:srgbClr val="CB7BC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u="sng" dirty="0" smtClean="0"/>
              <a:t>  word             freq.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capsule	6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write	6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image	2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/>
              <a:t>translation	2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err="1" smtClean="0"/>
              <a:t>image_ocation</a:t>
            </a:r>
            <a:r>
              <a:rPr lang="en-US" altLang="ja-JP" sz="2000" dirty="0" smtClean="0"/>
              <a:t>	1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err="1" smtClean="0"/>
              <a:t>imageLocation</a:t>
            </a:r>
            <a:r>
              <a:rPr lang="en-US" altLang="ja-JP" sz="2000" dirty="0" smtClean="0"/>
              <a:t>	1</a:t>
            </a:r>
          </a:p>
          <a:p>
            <a:pPr marL="0" indent="0">
              <a:buFontTx/>
              <a:buNone/>
              <a:tabLst>
                <a:tab pos="1790700" algn="l"/>
                <a:tab pos="2155825" algn="l"/>
              </a:tabLst>
            </a:pP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public	1</a:t>
            </a:r>
          </a:p>
          <a:p>
            <a:pPr marL="0" indent="0">
              <a:buFontTx/>
              <a:buNone/>
            </a:pPr>
            <a:r>
              <a:rPr lang="en-US" altLang="ja-JP" sz="2000" dirty="0" smtClean="0"/>
              <a:t>…</a:t>
            </a:r>
            <a:endParaRPr lang="ja-JP" altLang="en-US" sz="2000" dirty="0"/>
          </a:p>
        </p:txBody>
      </p:sp>
      <p:grpSp>
        <p:nvGrpSpPr>
          <p:cNvPr id="139" name="グループ化 138"/>
          <p:cNvGrpSpPr/>
          <p:nvPr/>
        </p:nvGrpSpPr>
        <p:grpSpPr>
          <a:xfrm>
            <a:off x="2507139" y="2411596"/>
            <a:ext cx="1992853" cy="1354584"/>
            <a:chOff x="2435131" y="2411596"/>
            <a:chExt cx="1992853" cy="1354584"/>
          </a:xfrm>
        </p:grpSpPr>
        <p:sp>
          <p:nvSpPr>
            <p:cNvPr id="135" name="屈折矢印 134"/>
            <p:cNvSpPr/>
            <p:nvPr/>
          </p:nvSpPr>
          <p:spPr>
            <a:xfrm rot="10800000" flipH="1">
              <a:off x="2494112" y="2974092"/>
              <a:ext cx="1535718" cy="792088"/>
            </a:xfrm>
            <a:prstGeom prst="bentUpArrow">
              <a:avLst/>
            </a:prstGeom>
            <a:solidFill>
              <a:srgbClr val="CB7BC5"/>
            </a:solidFill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2435131" y="2411596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Search Keywords</a:t>
              </a:r>
              <a:endParaRPr kumimoji="1" lang="ja-JP" altLang="en-US" dirty="0"/>
            </a:p>
          </p:txBody>
        </p:sp>
      </p:grpSp>
      <p:sp>
        <p:nvSpPr>
          <p:cNvPr id="145" name="テキスト ボックス 144"/>
          <p:cNvSpPr txBox="1"/>
          <p:nvPr/>
        </p:nvSpPr>
        <p:spPr>
          <a:xfrm>
            <a:off x="4749317" y="2408862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Header List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49504" y="25649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00"/>
                </a:solidFill>
              </a:rPr>
              <a:t>+</a:t>
            </a:r>
            <a:endParaRPr kumimoji="1" lang="ja-JP" altLang="en-US" sz="2800" dirty="0">
              <a:solidFill>
                <a:srgbClr val="FF99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50152" y="21954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00"/>
                </a:solidFill>
              </a:rPr>
              <a:t>+</a:t>
            </a:r>
            <a:endParaRPr kumimoji="1" lang="ja-JP" altLang="en-US" sz="2800" dirty="0">
              <a:solidFill>
                <a:srgbClr val="FF9900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5023571" y="1484784"/>
            <a:ext cx="1058403" cy="576064"/>
          </a:xfrm>
          <a:prstGeom prst="wedgeEllipseCallout">
            <a:avLst>
              <a:gd name="adj1" fmla="val 62715"/>
              <a:gd name="adj2" fmla="val 15731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503</a:t>
            </a:r>
            <a:endParaRPr kumimoji="1" lang="ja-JP" altLang="en-US" dirty="0"/>
          </a:p>
        </p:txBody>
      </p:sp>
      <p:sp>
        <p:nvSpPr>
          <p:cNvPr id="47" name="円形吹き出し 46"/>
          <p:cNvSpPr/>
          <p:nvPr/>
        </p:nvSpPr>
        <p:spPr>
          <a:xfrm>
            <a:off x="5029019" y="1484784"/>
            <a:ext cx="1058403" cy="576064"/>
          </a:xfrm>
          <a:prstGeom prst="wedgeEllipseCallout">
            <a:avLst>
              <a:gd name="adj1" fmla="val 62715"/>
              <a:gd name="adj2" fmla="val 15731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459</a:t>
            </a:r>
            <a:endParaRPr kumimoji="1" lang="ja-JP" altLang="en-US" dirty="0"/>
          </a:p>
        </p:txBody>
      </p:sp>
      <p:sp>
        <p:nvSpPr>
          <p:cNvPr id="74" name="円形吹き出し 73"/>
          <p:cNvSpPr/>
          <p:nvPr/>
        </p:nvSpPr>
        <p:spPr>
          <a:xfrm>
            <a:off x="5026303" y="1484784"/>
            <a:ext cx="1058403" cy="576064"/>
          </a:xfrm>
          <a:prstGeom prst="wedgeEllipseCallout">
            <a:avLst>
              <a:gd name="adj1" fmla="val 62715"/>
              <a:gd name="adj2" fmla="val 15731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rgbClr val="0A0AF6"/>
                </a:solidFill>
              </a:rPr>
              <a:t>24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36" grpId="0" animBg="1"/>
      <p:bldP spid="145" grpId="0"/>
      <p:bldP spid="3" grpId="0"/>
      <p:bldP spid="44" grpId="0"/>
      <p:bldP spid="6" grpId="0" animBg="1"/>
      <p:bldP spid="47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フローチャート : 書類 57"/>
          <p:cNvSpPr/>
          <p:nvPr/>
        </p:nvSpPr>
        <p:spPr>
          <a:xfrm>
            <a:off x="1619672" y="1395989"/>
            <a:ext cx="1554266" cy="249896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書類 28"/>
          <p:cNvSpPr/>
          <p:nvPr/>
        </p:nvSpPr>
        <p:spPr>
          <a:xfrm>
            <a:off x="7335548" y="1801356"/>
            <a:ext cx="1554266" cy="2498967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 : 書類 27"/>
          <p:cNvSpPr/>
          <p:nvPr/>
        </p:nvSpPr>
        <p:spPr>
          <a:xfrm>
            <a:off x="7186084" y="2044738"/>
            <a:ext cx="1554266" cy="249896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 : 書類 26"/>
          <p:cNvSpPr/>
          <p:nvPr/>
        </p:nvSpPr>
        <p:spPr>
          <a:xfrm>
            <a:off x="7036619" y="2288120"/>
            <a:ext cx="1554266" cy="249896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 : 書類 25"/>
          <p:cNvSpPr/>
          <p:nvPr/>
        </p:nvSpPr>
        <p:spPr>
          <a:xfrm>
            <a:off x="6887154" y="2531502"/>
            <a:ext cx="1554266" cy="2498967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 : 書類 24"/>
          <p:cNvSpPr/>
          <p:nvPr/>
        </p:nvSpPr>
        <p:spPr>
          <a:xfrm>
            <a:off x="6737689" y="2774884"/>
            <a:ext cx="1554266" cy="2498967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複数書類 18"/>
          <p:cNvSpPr/>
          <p:nvPr/>
        </p:nvSpPr>
        <p:spPr>
          <a:xfrm>
            <a:off x="1001510" y="1779150"/>
            <a:ext cx="1800200" cy="302433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4: Download and Code Clone Filtering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594928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Query Code Fragment </a:t>
            </a:r>
            <a:r>
              <a:rPr kumimoji="1" lang="en-US" altLang="ja-JP" i="1" dirty="0" smtClean="0"/>
              <a:t>q</a:t>
            </a:r>
            <a:r>
              <a:rPr kumimoji="1" lang="en-US" altLang="ja-JP" i="1" baseline="-25000" dirty="0" smtClean="0"/>
              <a:t>c</a:t>
            </a:r>
            <a:endParaRPr kumimoji="1" lang="ja-JP" altLang="en-US" i="1" baseline="-25000" dirty="0"/>
          </a:p>
        </p:txBody>
      </p:sp>
      <p:sp>
        <p:nvSpPr>
          <p:cNvPr id="8" name="フローチャート : 複数書類 7"/>
          <p:cNvSpPr/>
          <p:nvPr/>
        </p:nvSpPr>
        <p:spPr>
          <a:xfrm>
            <a:off x="569462" y="2499230"/>
            <a:ext cx="1800200" cy="3024336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73024" y="4090517"/>
            <a:ext cx="1536192" cy="916801"/>
          </a:xfrm>
          <a:prstGeom prst="rect">
            <a:avLst/>
          </a:prstGeom>
          <a:solidFill>
            <a:srgbClr val="CB7BC5">
              <a:alpha val="2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470" y="3219310"/>
            <a:ext cx="15542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+mj-lt"/>
              </a:rPr>
              <a:t> … </a:t>
            </a:r>
          </a:p>
          <a:p>
            <a:r>
              <a:rPr lang="en-US" altLang="ja-JP" sz="800" dirty="0" smtClean="0">
                <a:latin typeface="+mj-lt"/>
              </a:rPr>
              <a:t>private </a:t>
            </a:r>
            <a:r>
              <a:rPr lang="en-US" altLang="ja-JP" sz="800" dirty="0">
                <a:latin typeface="+mj-lt"/>
              </a:rPr>
              <a:t>void </a:t>
            </a:r>
            <a:r>
              <a:rPr lang="en-US" altLang="ja-JP" sz="800" dirty="0" err="1">
                <a:latin typeface="+mj-lt"/>
              </a:rPr>
              <a:t>renderFromControl</a:t>
            </a:r>
            <a:r>
              <a:rPr lang="en-US" altLang="ja-JP" sz="800" dirty="0">
                <a:latin typeface="+mj-lt"/>
              </a:rPr>
              <a:t>(</a:t>
            </a:r>
            <a:r>
              <a:rPr lang="en-US" altLang="ja-JP" sz="800" dirty="0" err="1">
                <a:latin typeface="+mj-lt"/>
              </a:rPr>
              <a:t>RenderManager</a:t>
            </a:r>
            <a:r>
              <a:rPr lang="en-US" altLang="ja-JP" sz="800" dirty="0">
                <a:latin typeface="+mj-lt"/>
              </a:rPr>
              <a:t> </a:t>
            </a:r>
            <a:r>
              <a:rPr lang="en-US" altLang="ja-JP" sz="800" dirty="0" err="1">
                <a:latin typeface="+mj-lt"/>
              </a:rPr>
              <a:t>rm</a:t>
            </a:r>
            <a:r>
              <a:rPr lang="en-US" altLang="ja-JP" sz="800" dirty="0">
                <a:latin typeface="+mj-lt"/>
              </a:rPr>
              <a:t>, </a:t>
            </a:r>
            <a:r>
              <a:rPr lang="en-US" altLang="ja-JP" sz="800" dirty="0" err="1">
                <a:latin typeface="+mj-lt"/>
              </a:rPr>
              <a:t>ViewPort</a:t>
            </a:r>
            <a:r>
              <a:rPr lang="en-US" altLang="ja-JP" sz="800" dirty="0">
                <a:latin typeface="+mj-lt"/>
              </a:rPr>
              <a:t> </a:t>
            </a:r>
            <a:r>
              <a:rPr lang="en-US" altLang="ja-JP" sz="800" dirty="0" err="1">
                <a:latin typeface="+mj-lt"/>
              </a:rPr>
              <a:t>vp</a:t>
            </a:r>
            <a:r>
              <a:rPr lang="en-US" altLang="ja-JP" sz="800" dirty="0">
                <a:latin typeface="+mj-lt"/>
              </a:rPr>
              <a:t>) {</a:t>
            </a:r>
          </a:p>
          <a:p>
            <a:r>
              <a:rPr lang="en-US" altLang="ja-JP" sz="800" dirty="0">
                <a:latin typeface="+mj-lt"/>
              </a:rPr>
              <a:t>        Camera cam = </a:t>
            </a:r>
            <a:r>
              <a:rPr lang="en-US" altLang="ja-JP" sz="800" dirty="0" err="1">
                <a:latin typeface="+mj-lt"/>
              </a:rPr>
              <a:t>vp.getCamera</a:t>
            </a:r>
            <a:r>
              <a:rPr lang="en-US" altLang="ja-JP" sz="800" dirty="0">
                <a:latin typeface="+mj-lt"/>
              </a:rPr>
              <a:t>();</a:t>
            </a:r>
          </a:p>
          <a:p>
            <a:endParaRPr lang="en-US" altLang="ja-JP" sz="800" dirty="0">
              <a:latin typeface="+mj-lt"/>
            </a:endParaRPr>
          </a:p>
          <a:p>
            <a:r>
              <a:rPr lang="en-US" altLang="ja-JP" sz="800" dirty="0"/>
              <a:t> </a:t>
            </a:r>
            <a:r>
              <a:rPr lang="en-US" altLang="ja-JP" sz="800" dirty="0" err="1"/>
              <a:t>OutputCapsule</a:t>
            </a:r>
            <a:r>
              <a:rPr lang="en-US" altLang="ja-JP" sz="800" dirty="0"/>
              <a:t> capsule = </a:t>
            </a:r>
            <a:r>
              <a:rPr lang="en-US" altLang="ja-JP" sz="800" dirty="0" err="1"/>
              <a:t>e.getCapsule</a:t>
            </a:r>
            <a:r>
              <a:rPr lang="en-US" altLang="ja-JP" sz="800" dirty="0"/>
              <a:t>(this);</a:t>
            </a:r>
          </a:p>
          <a:p>
            <a:r>
              <a:rPr lang="en-US" altLang="ja-JP" sz="800" dirty="0"/>
              <a:t>        </a:t>
            </a:r>
            <a:r>
              <a:rPr lang="en-US" altLang="ja-JP" sz="800" dirty="0" err="1"/>
              <a:t>capsule.write</a:t>
            </a:r>
            <a:r>
              <a:rPr lang="en-US" altLang="ja-JP" sz="800" dirty="0"/>
              <a:t>(</a:t>
            </a:r>
            <a:r>
              <a:rPr lang="en-US" altLang="ja-JP" sz="800" dirty="0" err="1"/>
              <a:t>imageLocation</a:t>
            </a:r>
            <a:r>
              <a:rPr lang="en-US" altLang="ja-JP" sz="800" dirty="0"/>
              <a:t>, "</a:t>
            </a:r>
            <a:r>
              <a:rPr lang="en-US" altLang="ja-JP" sz="800" dirty="0" err="1"/>
              <a:t>imageLocation</a:t>
            </a:r>
            <a:r>
              <a:rPr lang="en-US" altLang="ja-JP" sz="800" dirty="0"/>
              <a:t>", null);</a:t>
            </a:r>
            <a:endParaRPr lang="en-US" altLang="ja-JP" sz="800" dirty="0">
              <a:latin typeface="+mj-lt"/>
            </a:endParaRPr>
          </a:p>
          <a:p>
            <a:r>
              <a:rPr lang="en-US" altLang="ja-JP" sz="800" dirty="0">
                <a:latin typeface="+mj-lt"/>
              </a:rPr>
              <a:t>   </a:t>
            </a:r>
            <a:r>
              <a:rPr lang="en-US" altLang="ja-JP" sz="800" dirty="0" smtClean="0">
                <a:latin typeface="+mj-lt"/>
              </a:rPr>
              <a:t>…      </a:t>
            </a:r>
            <a:endParaRPr kumimoji="1" lang="ja-JP" altLang="en-US" sz="800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55172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Downloaded Source</a:t>
            </a:r>
            <a:br>
              <a:rPr kumimoji="1" lang="en-US" altLang="ja-JP" dirty="0" smtClean="0"/>
            </a:br>
            <a:r>
              <a:rPr kumimoji="1" lang="en-US" altLang="ja-JP" dirty="0" smtClean="0"/>
              <a:t> Code Files</a:t>
            </a:r>
            <a:endParaRPr kumimoji="1" lang="ja-JP" altLang="en-US" i="1" baseline="-25000" dirty="0"/>
          </a:p>
        </p:txBody>
      </p:sp>
      <p:sp>
        <p:nvSpPr>
          <p:cNvPr id="20" name="右矢印 19"/>
          <p:cNvSpPr/>
          <p:nvPr/>
        </p:nvSpPr>
        <p:spPr>
          <a:xfrm>
            <a:off x="5652120" y="3212976"/>
            <a:ext cx="648072" cy="288032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書類 22"/>
          <p:cNvSpPr/>
          <p:nvPr/>
        </p:nvSpPr>
        <p:spPr>
          <a:xfrm>
            <a:off x="6588224" y="3018265"/>
            <a:ext cx="1554266" cy="249896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707904" y="4814445"/>
            <a:ext cx="1368152" cy="846803"/>
          </a:xfrm>
          <a:prstGeom prst="rect">
            <a:avLst/>
          </a:prstGeom>
          <a:solidFill>
            <a:srgbClr val="CB7BC5">
              <a:alpha val="2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7885" y="3248397"/>
            <a:ext cx="15542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+mj-lt"/>
              </a:rPr>
              <a:t> … </a:t>
            </a:r>
          </a:p>
          <a:p>
            <a:r>
              <a:rPr lang="en-US" altLang="ja-JP" sz="800" dirty="0" smtClean="0">
                <a:latin typeface="+mj-lt"/>
              </a:rPr>
              <a:t>private </a:t>
            </a:r>
            <a:r>
              <a:rPr lang="en-US" altLang="ja-JP" sz="800" dirty="0">
                <a:latin typeface="+mj-lt"/>
              </a:rPr>
              <a:t>void </a:t>
            </a:r>
            <a:r>
              <a:rPr lang="en-US" altLang="ja-JP" sz="800" dirty="0" err="1">
                <a:latin typeface="+mj-lt"/>
              </a:rPr>
              <a:t>renderFromControl</a:t>
            </a:r>
            <a:r>
              <a:rPr lang="en-US" altLang="ja-JP" sz="800" dirty="0">
                <a:latin typeface="+mj-lt"/>
              </a:rPr>
              <a:t>(</a:t>
            </a:r>
            <a:r>
              <a:rPr lang="en-US" altLang="ja-JP" sz="800" dirty="0" err="1">
                <a:latin typeface="+mj-lt"/>
              </a:rPr>
              <a:t>RenderManager</a:t>
            </a:r>
            <a:r>
              <a:rPr lang="en-US" altLang="ja-JP" sz="800" dirty="0">
                <a:latin typeface="+mj-lt"/>
              </a:rPr>
              <a:t> </a:t>
            </a:r>
            <a:r>
              <a:rPr lang="en-US" altLang="ja-JP" sz="800" dirty="0" err="1">
                <a:latin typeface="+mj-lt"/>
              </a:rPr>
              <a:t>rm</a:t>
            </a:r>
            <a:r>
              <a:rPr lang="en-US" altLang="ja-JP" sz="800" dirty="0">
                <a:latin typeface="+mj-lt"/>
              </a:rPr>
              <a:t>, </a:t>
            </a:r>
            <a:r>
              <a:rPr lang="en-US" altLang="ja-JP" sz="800" dirty="0" err="1">
                <a:latin typeface="+mj-lt"/>
              </a:rPr>
              <a:t>ViewPort</a:t>
            </a:r>
            <a:r>
              <a:rPr lang="en-US" altLang="ja-JP" sz="800" dirty="0">
                <a:latin typeface="+mj-lt"/>
              </a:rPr>
              <a:t> </a:t>
            </a:r>
            <a:r>
              <a:rPr lang="en-US" altLang="ja-JP" sz="800" dirty="0" err="1">
                <a:latin typeface="+mj-lt"/>
              </a:rPr>
              <a:t>vp</a:t>
            </a:r>
            <a:r>
              <a:rPr lang="en-US" altLang="ja-JP" sz="800" dirty="0">
                <a:latin typeface="+mj-lt"/>
              </a:rPr>
              <a:t>) {</a:t>
            </a:r>
          </a:p>
          <a:p>
            <a:r>
              <a:rPr lang="en-US" altLang="ja-JP" sz="800" dirty="0">
                <a:latin typeface="+mj-lt"/>
              </a:rPr>
              <a:t>        Camera cam = </a:t>
            </a:r>
            <a:r>
              <a:rPr lang="en-US" altLang="ja-JP" sz="800" dirty="0" err="1">
                <a:latin typeface="+mj-lt"/>
              </a:rPr>
              <a:t>vp.getCamera</a:t>
            </a:r>
            <a:r>
              <a:rPr lang="en-US" altLang="ja-JP" sz="800" dirty="0">
                <a:latin typeface="+mj-lt"/>
              </a:rPr>
              <a:t>();</a:t>
            </a:r>
          </a:p>
          <a:p>
            <a:endParaRPr lang="en-US" altLang="ja-JP" sz="800" dirty="0">
              <a:latin typeface="+mj-lt"/>
            </a:endParaRPr>
          </a:p>
          <a:p>
            <a:r>
              <a:rPr lang="en-US" altLang="ja-JP" sz="800" dirty="0"/>
              <a:t> </a:t>
            </a:r>
            <a:r>
              <a:rPr lang="en-US" altLang="ja-JP" sz="800" dirty="0" err="1"/>
              <a:t>OutputCapsule</a:t>
            </a:r>
            <a:r>
              <a:rPr lang="en-US" altLang="ja-JP" sz="800" dirty="0"/>
              <a:t> capsule = </a:t>
            </a:r>
            <a:r>
              <a:rPr lang="en-US" altLang="ja-JP" sz="800" dirty="0" err="1"/>
              <a:t>e.getCapsule</a:t>
            </a:r>
            <a:r>
              <a:rPr lang="en-US" altLang="ja-JP" sz="800" dirty="0"/>
              <a:t>(this);</a:t>
            </a:r>
          </a:p>
          <a:p>
            <a:r>
              <a:rPr lang="en-US" altLang="ja-JP" sz="800" dirty="0"/>
              <a:t>        </a:t>
            </a:r>
            <a:r>
              <a:rPr lang="en-US" altLang="ja-JP" sz="800" dirty="0" err="1"/>
              <a:t>capsule.write</a:t>
            </a:r>
            <a:r>
              <a:rPr lang="en-US" altLang="ja-JP" sz="800" dirty="0"/>
              <a:t>(</a:t>
            </a:r>
            <a:r>
              <a:rPr lang="en-US" altLang="ja-JP" sz="800" dirty="0" err="1"/>
              <a:t>imageLocation</a:t>
            </a:r>
            <a:r>
              <a:rPr lang="en-US" altLang="ja-JP" sz="800" dirty="0"/>
              <a:t>, "</a:t>
            </a:r>
            <a:r>
              <a:rPr lang="en-US" altLang="ja-JP" sz="800" dirty="0" err="1"/>
              <a:t>imageLocation</a:t>
            </a:r>
            <a:r>
              <a:rPr lang="en-US" altLang="ja-JP" sz="800" dirty="0"/>
              <a:t>", null);</a:t>
            </a:r>
            <a:endParaRPr lang="en-US" altLang="ja-JP" sz="800" dirty="0">
              <a:latin typeface="+mj-lt"/>
            </a:endParaRPr>
          </a:p>
          <a:p>
            <a:r>
              <a:rPr lang="en-US" altLang="ja-JP" sz="800" dirty="0">
                <a:latin typeface="+mj-lt"/>
              </a:rPr>
              <a:t>   </a:t>
            </a:r>
            <a:r>
              <a:rPr lang="en-US" altLang="ja-JP" sz="800" dirty="0" smtClean="0">
                <a:latin typeface="+mj-lt"/>
              </a:rPr>
              <a:t>…      </a:t>
            </a:r>
            <a:endParaRPr kumimoji="1" lang="ja-JP" altLang="en-US" sz="800" dirty="0">
              <a:latin typeface="+mj-lt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03726" y="3046458"/>
            <a:ext cx="236393" cy="236393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279790" y="2297373"/>
            <a:ext cx="236393" cy="236393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1495814" y="2060980"/>
            <a:ext cx="236393" cy="236393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1666279" y="1802621"/>
            <a:ext cx="216024" cy="216024"/>
            <a:chOff x="5436096" y="1824455"/>
            <a:chExt cx="216024" cy="216024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936097" y="2812181"/>
            <a:ext cx="216024" cy="216024"/>
            <a:chOff x="5436096" y="1824455"/>
            <a:chExt cx="216024" cy="21602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/>
          <p:cNvGrpSpPr/>
          <p:nvPr/>
        </p:nvGrpSpPr>
        <p:grpSpPr>
          <a:xfrm>
            <a:off x="1085562" y="2546446"/>
            <a:ext cx="216024" cy="216024"/>
            <a:chOff x="5436096" y="1824455"/>
            <a:chExt cx="216024" cy="216024"/>
          </a:xfrm>
        </p:grpSpPr>
        <p:cxnSp>
          <p:nvCxnSpPr>
            <p:cNvPr id="49" name="直線コネクタ 48"/>
            <p:cNvCxnSpPr/>
            <p:nvPr/>
          </p:nvCxnSpPr>
          <p:spPr>
            <a:xfrm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5436096" y="1824455"/>
              <a:ext cx="216024" cy="21602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6303072" y="5590981"/>
            <a:ext cx="221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Files with Sufficient </a:t>
            </a:r>
            <a:br>
              <a:rPr lang="en-US" altLang="ja-JP" dirty="0" smtClean="0"/>
            </a:br>
            <a:r>
              <a:rPr lang="en-US" altLang="ja-JP" dirty="0" smtClean="0"/>
              <a:t>Shared Code</a:t>
            </a:r>
            <a:endParaRPr kumimoji="1" lang="ja-JP" altLang="en-US" i="1" baseline="-25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627784" y="2411596"/>
            <a:ext cx="2895421" cy="3609692"/>
            <a:chOff x="2627784" y="2411596"/>
            <a:chExt cx="2895421" cy="3609692"/>
          </a:xfrm>
        </p:grpSpPr>
        <p:sp>
          <p:nvSpPr>
            <p:cNvPr id="7" name="円/楕円 6"/>
            <p:cNvSpPr/>
            <p:nvPr/>
          </p:nvSpPr>
          <p:spPr>
            <a:xfrm>
              <a:off x="3419872" y="2852936"/>
              <a:ext cx="2088232" cy="10801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rgbClr val="C00000"/>
                  </a:solidFill>
                </a:rPr>
                <a:t>CCFinder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フローチャート : 書類 10"/>
            <p:cNvSpPr/>
            <p:nvPr/>
          </p:nvSpPr>
          <p:spPr>
            <a:xfrm>
              <a:off x="3707904" y="4293096"/>
              <a:ext cx="1368152" cy="1728192"/>
            </a:xfrm>
            <a:prstGeom prst="flowChartDocument">
              <a:avLst/>
            </a:prstGeom>
            <a:noFill/>
            <a:ln>
              <a:solidFill>
                <a:srgbClr val="CB7BC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2627784" y="3212976"/>
              <a:ext cx="648072" cy="28803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 rot="16200000">
              <a:off x="4237779" y="3966964"/>
              <a:ext cx="288032" cy="288032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07904" y="4295761"/>
              <a:ext cx="14401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>
                  <a:latin typeface="+mj-lt"/>
                </a:rPr>
                <a:t>public void write(</a:t>
              </a:r>
              <a:r>
                <a:rPr lang="en-US" altLang="ja-JP" sz="800" dirty="0" err="1">
                  <a:latin typeface="+mj-lt"/>
                </a:rPr>
                <a:t>JMEExporter</a:t>
              </a:r>
              <a:r>
                <a:rPr lang="en-US" altLang="ja-JP" sz="800" dirty="0">
                  <a:latin typeface="+mj-lt"/>
                </a:rPr>
                <a:t> e) throws </a:t>
              </a:r>
              <a:r>
                <a:rPr lang="en-US" altLang="ja-JP" sz="800" dirty="0" err="1">
                  <a:latin typeface="+mj-lt"/>
                </a:rPr>
                <a:t>IOException</a:t>
              </a:r>
              <a:r>
                <a:rPr lang="en-US" altLang="ja-JP" sz="800" dirty="0">
                  <a:latin typeface="+mj-lt"/>
                </a:rPr>
                <a:t> {</a:t>
              </a:r>
            </a:p>
            <a:p>
              <a:endParaRPr lang="en-US" altLang="ja-JP" sz="800" dirty="0">
                <a:latin typeface="+mj-lt"/>
              </a:endParaRPr>
            </a:p>
            <a:p>
              <a:r>
                <a:rPr lang="en-US" altLang="ja-JP" sz="800" dirty="0">
                  <a:latin typeface="+mj-lt"/>
                </a:rPr>
                <a:t>        </a:t>
              </a:r>
              <a:r>
                <a:rPr lang="en-US" altLang="ja-JP" sz="800" dirty="0" err="1">
                  <a:latin typeface="+mj-lt"/>
                </a:rPr>
                <a:t>OutputCapsule</a:t>
              </a:r>
              <a:r>
                <a:rPr lang="en-US" altLang="ja-JP" sz="800" dirty="0">
                  <a:latin typeface="+mj-lt"/>
                </a:rPr>
                <a:t> capsule = </a:t>
              </a:r>
              <a:r>
                <a:rPr lang="en-US" altLang="ja-JP" sz="800" dirty="0" err="1">
                  <a:latin typeface="+mj-lt"/>
                </a:rPr>
                <a:t>e.getCapsule</a:t>
              </a:r>
              <a:r>
                <a:rPr lang="en-US" altLang="ja-JP" sz="800" dirty="0">
                  <a:latin typeface="+mj-lt"/>
                </a:rPr>
                <a:t>(this);</a:t>
              </a:r>
            </a:p>
            <a:p>
              <a:r>
                <a:rPr lang="en-US" altLang="ja-JP" sz="800" dirty="0">
                  <a:latin typeface="+mj-lt"/>
                </a:rPr>
                <a:t>        </a:t>
              </a:r>
              <a:r>
                <a:rPr lang="en-US" altLang="ja-JP" sz="800" dirty="0" err="1">
                  <a:latin typeface="+mj-lt"/>
                </a:rPr>
                <a:t>capsule.write</a:t>
              </a:r>
              <a:r>
                <a:rPr lang="en-US" altLang="ja-JP" sz="800" dirty="0">
                  <a:latin typeface="+mj-lt"/>
                </a:rPr>
                <a:t>(</a:t>
              </a:r>
              <a:r>
                <a:rPr lang="en-US" altLang="ja-JP" sz="800" dirty="0" err="1">
                  <a:latin typeface="+mj-lt"/>
                </a:rPr>
                <a:t>imageLocation</a:t>
              </a:r>
              <a:r>
                <a:rPr lang="en-US" altLang="ja-JP" sz="800" dirty="0">
                  <a:latin typeface="+mj-lt"/>
                </a:rPr>
                <a:t>, "</a:t>
              </a:r>
              <a:r>
                <a:rPr lang="en-US" altLang="ja-JP" sz="800" dirty="0" err="1">
                  <a:latin typeface="+mj-lt"/>
                </a:rPr>
                <a:t>imageLocation</a:t>
              </a:r>
              <a:r>
                <a:rPr lang="en-US" altLang="ja-JP" sz="800" dirty="0">
                  <a:latin typeface="+mj-lt"/>
                </a:rPr>
                <a:t>", null</a:t>
              </a:r>
              <a:r>
                <a:rPr lang="en-US" altLang="ja-JP" sz="800" dirty="0" smtClean="0">
                  <a:latin typeface="+mj-lt"/>
                </a:rPr>
                <a:t>);</a:t>
              </a:r>
            </a:p>
            <a:p>
              <a:r>
                <a:rPr kumimoji="1" lang="en-US" altLang="ja-JP" sz="800" dirty="0" smtClean="0">
                  <a:latin typeface="+mj-lt"/>
                </a:rPr>
                <a:t> …</a:t>
              </a:r>
              <a:endParaRPr kumimoji="1" lang="ja-JP" altLang="en-US" sz="800" dirty="0">
                <a:latin typeface="+mj-lt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491880" y="241159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Code Clone Filter</a:t>
              </a:r>
              <a:endParaRPr kumimoji="1" lang="ja-JP" altLang="en-US" i="1" baseline="-250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796310" y="29776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48710" y="2705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98854" y="24342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73712" y="2235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23856" y="20004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65839" y="17203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873791" y="2958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460432" y="1988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363550" y="22675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34710" y="13407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2366041" y="1486394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93652" y="1573422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221263" y="1660451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8079773" y="1720375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007384" y="1807403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7934995" y="1894432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Cover Ratio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601927"/>
          </a:xfrm>
        </p:spPr>
        <p:txBody>
          <a:bodyPr/>
          <a:lstStyle/>
          <a:p>
            <a:r>
              <a:rPr lang="en-US" altLang="ja-JP" sz="2800" dirty="0" smtClean="0"/>
              <a:t>Similarity metrics between query and result</a:t>
            </a:r>
          </a:p>
          <a:p>
            <a:pPr lvl="1"/>
            <a:r>
              <a:rPr lang="en-US" altLang="ja-JP" sz="2400" dirty="0" smtClean="0"/>
              <a:t>Ratio of shared code clone size over the query size</a:t>
            </a:r>
          </a:p>
          <a:p>
            <a:pPr lvl="2"/>
            <a:r>
              <a:rPr lang="en-US" altLang="ja-JP" sz="2000" dirty="0" smtClean="0"/>
              <a:t>1: all query code appears in the result</a:t>
            </a:r>
          </a:p>
          <a:p>
            <a:pPr lvl="2"/>
            <a:r>
              <a:rPr lang="en-US" altLang="ja-JP" sz="2000" dirty="0" smtClean="0"/>
              <a:t>0: no query code appears in </a:t>
            </a:r>
            <a:r>
              <a:rPr lang="en-US" altLang="ja-JP" sz="2000" smtClean="0"/>
              <a:t>the result</a:t>
            </a:r>
            <a:endParaRPr lang="en-US" altLang="ja-JP" sz="2000" dirty="0" smtClean="0"/>
          </a:p>
          <a:p>
            <a:r>
              <a:rPr lang="en-US" altLang="ja-JP" sz="2800" dirty="0" smtClean="0"/>
              <a:t>Filtering threshold</a:t>
            </a:r>
          </a:p>
          <a:p>
            <a:pPr lvl="1"/>
            <a:r>
              <a:rPr lang="en-US" altLang="ja-JP" sz="2400" dirty="0" smtClean="0"/>
              <a:t>Used 0.4 in the following case studies</a:t>
            </a:r>
            <a:endParaRPr lang="en-US" altLang="ja-JP" sz="24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843808" y="4851129"/>
            <a:ext cx="792088" cy="3847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2843808" y="4424538"/>
            <a:ext cx="792088" cy="1368152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987824" y="456855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140224" y="46733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987824" y="478457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987824" y="49285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59832" y="50555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915816" y="51825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059832" y="53095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987824" y="54619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987824" y="56143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メモ 15"/>
          <p:cNvSpPr/>
          <p:nvPr/>
        </p:nvSpPr>
        <p:spPr>
          <a:xfrm>
            <a:off x="5292080" y="4424538"/>
            <a:ext cx="792088" cy="1800200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5436096" y="456855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436096" y="46733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436096" y="48257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436096" y="495399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508104" y="508225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292080" y="5144618"/>
            <a:ext cx="792088" cy="3847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436096" y="5222083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508104" y="5349083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364088" y="5476083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508104" y="5603083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5" idx="3"/>
            <a:endCxn id="22" idx="1"/>
          </p:cNvCxnSpPr>
          <p:nvPr/>
        </p:nvCxnSpPr>
        <p:spPr>
          <a:xfrm>
            <a:off x="3635896" y="5043527"/>
            <a:ext cx="1656184" cy="2934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851920" y="5360642"/>
            <a:ext cx="1140056" cy="33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lone Pair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192196" y="408671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ja-JP" i="1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altLang="ja-JP" i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ja-JP" altLang="en-US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43924" y="408671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Query </a:t>
            </a:r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ja-JP" altLang="en-US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11760" y="482696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Arial" pitchFamily="34" charset="0"/>
                <a:cs typeface="Arial" pitchFamily="34" charset="0"/>
              </a:rPr>
              <a:t>x</a:t>
            </a:r>
            <a:endParaRPr lang="ja-JP" alt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08732" y="504299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Arial" pitchFamily="34" charset="0"/>
                <a:cs typeface="Arial" pitchFamily="34" charset="0"/>
              </a:rPr>
              <a:t>x</a:t>
            </a:r>
            <a:endParaRPr lang="ja-JP" altLang="en-US" sz="2400" i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436096" y="572068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436096" y="582659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508104" y="593251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436096" y="603843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960376" y="5932514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Cover Ratio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：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i="1" dirty="0" smtClean="0">
                <a:latin typeface="Arial" pitchFamily="34" charset="0"/>
                <a:cs typeface="Arial" pitchFamily="34" charset="0"/>
              </a:rPr>
              <a:t>di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 =   |</a:t>
            </a:r>
            <a:r>
              <a:rPr lang="en-US" altLang="ja-JP" i="1" dirty="0">
                <a:latin typeface="Arial" pitchFamily="34" charset="0"/>
                <a:cs typeface="Arial" pitchFamily="34" charset="0"/>
              </a:rPr>
              <a:t>x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| /  |</a:t>
            </a:r>
            <a:r>
              <a:rPr kumimoji="1" lang="en-US" altLang="ja-JP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kumimoji="1" lang="en-US" altLang="ja-JP" i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|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2750314" y="4826969"/>
            <a:ext cx="0" cy="446856"/>
          </a:xfrm>
          <a:prstGeom prst="straightConnector1">
            <a:avLst/>
          </a:prstGeom>
          <a:ln w="28575">
            <a:solidFill>
              <a:srgbClr val="0066F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3851920" y="4446751"/>
            <a:ext cx="0" cy="1379847"/>
          </a:xfrm>
          <a:prstGeom prst="straightConnector1">
            <a:avLst/>
          </a:prstGeom>
          <a:ln w="28575">
            <a:solidFill>
              <a:srgbClr val="0066F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127448"/>
            <a:ext cx="8229600" cy="725488"/>
          </a:xfrm>
        </p:spPr>
        <p:txBody>
          <a:bodyPr/>
          <a:lstStyle/>
          <a:p>
            <a:r>
              <a:rPr kumimoji="1" lang="en-US" altLang="ja-JP" dirty="0" smtClean="0"/>
              <a:t>Case Studies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7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Objectives of Case Studies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Case Studies A, B, and C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Does </a:t>
            </a:r>
            <a:r>
              <a:rPr lang="en-US" altLang="ja-JP" dirty="0" err="1" smtClean="0"/>
              <a:t>Ichi</a:t>
            </a:r>
            <a:r>
              <a:rPr lang="en-US" altLang="ja-JP" dirty="0" smtClean="0"/>
              <a:t> Tracker work properly as we have expected?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Does </a:t>
            </a:r>
            <a:r>
              <a:rPr kumimoji="1" lang="en-US" altLang="ja-JP" dirty="0" err="1" smtClean="0"/>
              <a:t>Ichi</a:t>
            </a:r>
            <a:r>
              <a:rPr kumimoji="1" lang="en-US" altLang="ja-JP" dirty="0" smtClean="0"/>
              <a:t> Tracker provide useful information for developers?</a:t>
            </a:r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1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>
                <a:solidFill>
                  <a:srgbClr val="0A0AF6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kumimoji="1" lang="en-US" altLang="ja-JP" b="1" dirty="0" smtClean="0">
                <a:solidFill>
                  <a:srgbClr val="0A0AF6"/>
                </a:solidFill>
                <a:latin typeface="Courier New" pitchFamily="49" charset="0"/>
                <a:cs typeface="Courier New" pitchFamily="49" charset="0"/>
              </a:rPr>
              <a:t>exture.java</a:t>
            </a:r>
          </a:p>
          <a:p>
            <a:pPr marL="914400" lvl="1" indent="-514350"/>
            <a:r>
              <a:rPr lang="en-US" altLang="ja-JP" dirty="0" smtClean="0"/>
              <a:t>1,600 LOC java file to define a graphic texture object in game programs, and used by many 3D games</a:t>
            </a:r>
          </a:p>
          <a:p>
            <a:pPr marL="914400" lvl="1" indent="-514350"/>
            <a:r>
              <a:rPr lang="en-US" altLang="ja-JP" dirty="0" smtClean="0"/>
              <a:t>Developed </a:t>
            </a:r>
            <a:r>
              <a:rPr lang="en-US" altLang="ja-JP" dirty="0"/>
              <a:t>by a game engine project </a:t>
            </a:r>
            <a:r>
              <a:rPr lang="en-US" altLang="ja-JP" dirty="0" err="1" smtClean="0"/>
              <a:t>jMonkeyEngine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en-US" altLang="ja-JP" dirty="0" smtClean="0">
                <a:solidFill>
                  <a:srgbClr val="0A0AF6"/>
                </a:solidFill>
              </a:rPr>
              <a:t>Good code to reuse?  </a:t>
            </a:r>
            <a:r>
              <a:rPr lang="en-US" altLang="ja-JP" dirty="0" smtClean="0">
                <a:solidFill>
                  <a:srgbClr val="0A0AF6"/>
                </a:solidFill>
                <a:sym typeface="Wingdings" pitchFamily="2" charset="2"/>
              </a:rPr>
              <a:t>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rgbClr val="0A0AF6"/>
                </a:solidFill>
                <a:sym typeface="Wingdings" pitchFamily="2" charset="2"/>
              </a:rPr>
              <a:t>Code evolution</a:t>
            </a:r>
            <a:endParaRPr lang="en-US" altLang="ja-JP" i="1" dirty="0">
              <a:solidFill>
                <a:srgbClr val="0A0AF6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/>
              <a:t>      </a:t>
            </a:r>
            <a:r>
              <a:rPr lang="en-US" altLang="ja-JP" sz="2400" dirty="0" smtClean="0"/>
              <a:t>Conditions of all case studies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9070" y="5293657"/>
            <a:ext cx="7272808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altLang="ja-JP" sz="2000" dirty="0" smtClean="0"/>
              <a:t>Feb</a:t>
            </a:r>
            <a:r>
              <a:rPr lang="en-US" altLang="ja-JP" sz="2000" dirty="0"/>
              <a:t>. 2011 and May </a:t>
            </a:r>
            <a:r>
              <a:rPr lang="en-US" altLang="ja-JP" sz="2000" dirty="0" smtClean="0"/>
              <a:t>2011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ja-JP" sz="2000" dirty="0" smtClean="0"/>
              <a:t>Dual </a:t>
            </a:r>
            <a:r>
              <a:rPr lang="en-US" altLang="ja-JP" sz="2000" dirty="0"/>
              <a:t>Xeon </a:t>
            </a:r>
            <a:r>
              <a:rPr lang="en-US" altLang="ja-JP" sz="2000" dirty="0" smtClean="0"/>
              <a:t>(X5550 2.66GHz) with 24GB </a:t>
            </a:r>
            <a:r>
              <a:rPr lang="en-US" altLang="ja-JP" sz="2000" dirty="0"/>
              <a:t>main </a:t>
            </a:r>
            <a:r>
              <a:rPr lang="en-US" altLang="ja-JP" sz="2000" dirty="0" smtClean="0"/>
              <a:t>memory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ja-JP" sz="2000" dirty="0" smtClean="0"/>
              <a:t>Osaka University internet environment 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640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Keywords and Number of Results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59" y="1728142"/>
            <a:ext cx="7991077" cy="328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072484" y="2565970"/>
            <a:ext cx="50405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269840" y="3410382"/>
            <a:ext cx="32403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339752" y="3699146"/>
            <a:ext cx="32403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108488" y="2854002"/>
            <a:ext cx="432048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31348" y="3115746"/>
            <a:ext cx="432048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444208" y="2574614"/>
            <a:ext cx="108012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04248" y="2854002"/>
            <a:ext cx="72008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804248" y="3133390"/>
            <a:ext cx="72008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804248" y="3412778"/>
            <a:ext cx="1008112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804248" y="3699146"/>
            <a:ext cx="936104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39552" y="4913873"/>
            <a:ext cx="623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" pitchFamily="18" charset="0"/>
              </a:rPr>
              <a:t>|</a:t>
            </a:r>
            <a:r>
              <a:rPr kumimoji="1" lang="en-US" altLang="ja-JP" sz="2000" i="1" dirty="0" smtClean="0">
                <a:latin typeface="Times" pitchFamily="18" charset="0"/>
              </a:rPr>
              <a:t>R</a:t>
            </a:r>
            <a:r>
              <a:rPr kumimoji="1" lang="en-US" altLang="ja-JP" sz="2000" dirty="0" smtClean="0">
                <a:latin typeface="Times" pitchFamily="18" charset="0"/>
              </a:rPr>
              <a:t>| : Number of output results</a:t>
            </a:r>
          </a:p>
          <a:p>
            <a:r>
              <a:rPr lang="en-US" altLang="ja-JP" sz="2000" dirty="0" smtClean="0">
                <a:latin typeface="Times" pitchFamily="18" charset="0"/>
              </a:rPr>
              <a:t>|</a:t>
            </a:r>
            <a:r>
              <a:rPr lang="en-US" altLang="ja-JP" sz="2000" i="1" dirty="0" smtClean="0">
                <a:latin typeface="Times" pitchFamily="18" charset="0"/>
              </a:rPr>
              <a:t>SR</a:t>
            </a:r>
            <a:r>
              <a:rPr lang="en-US" altLang="ja-JP" sz="2000" dirty="0" smtClean="0">
                <a:latin typeface="Times" pitchFamily="18" charset="0"/>
              </a:rPr>
              <a:t>|: Number of headers from external code search engines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581176" y="236264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527645" y="264115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510056" y="289972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5877272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A0AF6"/>
                </a:solidFill>
              </a:rPr>
              <a:t>With 2~5 trials, we had the total result 29/62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3275856" y="2564904"/>
            <a:ext cx="50405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4283968" y="2563838"/>
            <a:ext cx="50405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347864" y="2852936"/>
            <a:ext cx="30808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389392" y="3140968"/>
            <a:ext cx="30808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400440" y="3429000"/>
            <a:ext cx="30808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436368" y="2852936"/>
            <a:ext cx="175828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979712" y="3697982"/>
            <a:ext cx="288032" cy="116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203848" y="3429000"/>
            <a:ext cx="144016" cy="116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4283968" y="2852936"/>
            <a:ext cx="144016" cy="116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5488"/>
          </a:xfrm>
        </p:spPr>
        <p:txBody>
          <a:bodyPr/>
          <a:lstStyle/>
          <a:p>
            <a:r>
              <a:rPr lang="en-US" altLang="ja-JP" sz="4000" dirty="0"/>
              <a:t>Keywords </a:t>
            </a:r>
            <a:r>
              <a:rPr lang="en-US" altLang="ja-JP" sz="4000" dirty="0" smtClean="0"/>
              <a:t>with File Name</a:t>
            </a:r>
            <a:endParaRPr kumimoji="1" lang="ja-JP" alt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556793"/>
            <a:ext cx="8231986" cy="415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267744" y="2852936"/>
            <a:ext cx="360040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372200" y="2849223"/>
            <a:ext cx="108012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783640" y="3154928"/>
            <a:ext cx="108012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339752" y="3140968"/>
            <a:ext cx="288032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275856" y="2837696"/>
            <a:ext cx="360040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295505" y="2827040"/>
            <a:ext cx="360040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349999" y="3130332"/>
            <a:ext cx="305546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330350" y="3115112"/>
            <a:ext cx="233538" cy="0"/>
          </a:xfrm>
          <a:prstGeom prst="line">
            <a:avLst/>
          </a:prstGeom>
          <a:ln w="28575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123728" y="5877272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A0AF6"/>
                </a:solidFill>
              </a:rPr>
              <a:t>With only 2 trials, we had the total result 26/56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1989237" y="3139804"/>
            <a:ext cx="288032" cy="116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179465" y="3112393"/>
            <a:ext cx="144016" cy="2719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4139952" y="3115007"/>
            <a:ext cx="144016" cy="2719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Reuse of Open Source Code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Essential to recent electric products</a:t>
            </a:r>
          </a:p>
          <a:p>
            <a:r>
              <a:rPr lang="en-US" altLang="ja-JP" dirty="0" smtClean="0"/>
              <a:t>Blu-ray HDD recorder</a:t>
            </a:r>
          </a:p>
          <a:p>
            <a:pPr lvl="1"/>
            <a:r>
              <a:rPr kumimoji="1" lang="en-US" altLang="ja-JP" dirty="0" smtClean="0"/>
              <a:t>Panasonic DMR-BW570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Linux and associated applications under GPL and lesser GPL</a:t>
            </a:r>
          </a:p>
          <a:p>
            <a:pPr lvl="2"/>
            <a:r>
              <a:rPr lang="en-US" altLang="ja-JP" dirty="0" smtClean="0"/>
              <a:t>Open SSL</a:t>
            </a:r>
          </a:p>
          <a:p>
            <a:pPr lvl="2"/>
            <a:r>
              <a:rPr kumimoji="1" lang="en-US" altLang="ja-JP" dirty="0" smtClean="0"/>
              <a:t>UC Berkeley software</a:t>
            </a:r>
          </a:p>
          <a:p>
            <a:pPr lvl="2"/>
            <a:r>
              <a:rPr lang="en-US" altLang="ja-JP" dirty="0" smtClean="0"/>
              <a:t>JPEG group’s software</a:t>
            </a:r>
          </a:p>
          <a:p>
            <a:r>
              <a:rPr kumimoji="1" lang="en-US" altLang="ja-JP" dirty="0" smtClean="0"/>
              <a:t>Without reuse of OSS, product cost would increase drastically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44" name="Picture 4" descr="商品画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6445" y="2690815"/>
            <a:ext cx="2675801" cy="5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iles.softicons.com/download/system-icons/blu-ray-discs-icons-by-icontexto/png/512/icontexto-blu-ray-disc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13" y="2217358"/>
            <a:ext cx="837605" cy="8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29" name="グループ化 10328"/>
          <p:cNvGrpSpPr/>
          <p:nvPr/>
        </p:nvGrpSpPr>
        <p:grpSpPr>
          <a:xfrm>
            <a:off x="6588224" y="4077072"/>
            <a:ext cx="1679575" cy="863600"/>
            <a:chOff x="7192962" y="1957389"/>
            <a:chExt cx="1679575" cy="863600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7192962" y="1957389"/>
              <a:ext cx="167957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199312" y="2540002"/>
              <a:ext cx="539750" cy="109538"/>
            </a:xfrm>
            <a:custGeom>
              <a:avLst/>
              <a:gdLst>
                <a:gd name="T0" fmla="*/ 655 w 680"/>
                <a:gd name="T1" fmla="*/ 133 h 139"/>
                <a:gd name="T2" fmla="*/ 613 w 680"/>
                <a:gd name="T3" fmla="*/ 125 h 139"/>
                <a:gd name="T4" fmla="*/ 571 w 680"/>
                <a:gd name="T5" fmla="*/ 115 h 139"/>
                <a:gd name="T6" fmla="*/ 529 w 680"/>
                <a:gd name="T7" fmla="*/ 106 h 139"/>
                <a:gd name="T8" fmla="*/ 487 w 680"/>
                <a:gd name="T9" fmla="*/ 96 h 139"/>
                <a:gd name="T10" fmla="*/ 445 w 680"/>
                <a:gd name="T11" fmla="*/ 86 h 139"/>
                <a:gd name="T12" fmla="*/ 403 w 680"/>
                <a:gd name="T13" fmla="*/ 75 h 139"/>
                <a:gd name="T14" fmla="*/ 361 w 680"/>
                <a:gd name="T15" fmla="*/ 65 h 139"/>
                <a:gd name="T16" fmla="*/ 320 w 680"/>
                <a:gd name="T17" fmla="*/ 55 h 139"/>
                <a:gd name="T18" fmla="*/ 277 w 680"/>
                <a:gd name="T19" fmla="*/ 45 h 139"/>
                <a:gd name="T20" fmla="*/ 235 w 680"/>
                <a:gd name="T21" fmla="*/ 36 h 139"/>
                <a:gd name="T22" fmla="*/ 193 w 680"/>
                <a:gd name="T23" fmla="*/ 28 h 139"/>
                <a:gd name="T24" fmla="*/ 151 w 680"/>
                <a:gd name="T25" fmla="*/ 20 h 139"/>
                <a:gd name="T26" fmla="*/ 107 w 680"/>
                <a:gd name="T27" fmla="*/ 12 h 139"/>
                <a:gd name="T28" fmla="*/ 65 w 680"/>
                <a:gd name="T29" fmla="*/ 6 h 139"/>
                <a:gd name="T30" fmla="*/ 22 w 680"/>
                <a:gd name="T31" fmla="*/ 2 h 139"/>
                <a:gd name="T32" fmla="*/ 1 w 680"/>
                <a:gd name="T33" fmla="*/ 2 h 139"/>
                <a:gd name="T34" fmla="*/ 8 w 680"/>
                <a:gd name="T35" fmla="*/ 10 h 139"/>
                <a:gd name="T36" fmla="*/ 33 w 680"/>
                <a:gd name="T37" fmla="*/ 17 h 139"/>
                <a:gd name="T38" fmla="*/ 73 w 680"/>
                <a:gd name="T39" fmla="*/ 24 h 139"/>
                <a:gd name="T40" fmla="*/ 114 w 680"/>
                <a:gd name="T41" fmla="*/ 30 h 139"/>
                <a:gd name="T42" fmla="*/ 155 w 680"/>
                <a:gd name="T43" fmla="*/ 36 h 139"/>
                <a:gd name="T44" fmla="*/ 196 w 680"/>
                <a:gd name="T45" fmla="*/ 43 h 139"/>
                <a:gd name="T46" fmla="*/ 236 w 680"/>
                <a:gd name="T47" fmla="*/ 49 h 139"/>
                <a:gd name="T48" fmla="*/ 277 w 680"/>
                <a:gd name="T49" fmla="*/ 56 h 139"/>
                <a:gd name="T50" fmla="*/ 319 w 680"/>
                <a:gd name="T51" fmla="*/ 63 h 139"/>
                <a:gd name="T52" fmla="*/ 361 w 680"/>
                <a:gd name="T53" fmla="*/ 71 h 139"/>
                <a:gd name="T54" fmla="*/ 403 w 680"/>
                <a:gd name="T55" fmla="*/ 80 h 139"/>
                <a:gd name="T56" fmla="*/ 445 w 680"/>
                <a:gd name="T57" fmla="*/ 91 h 139"/>
                <a:gd name="T58" fmla="*/ 487 w 680"/>
                <a:gd name="T59" fmla="*/ 101 h 139"/>
                <a:gd name="T60" fmla="*/ 530 w 680"/>
                <a:gd name="T61" fmla="*/ 111 h 139"/>
                <a:gd name="T62" fmla="*/ 573 w 680"/>
                <a:gd name="T63" fmla="*/ 121 h 139"/>
                <a:gd name="T64" fmla="*/ 615 w 680"/>
                <a:gd name="T65" fmla="*/ 129 h 139"/>
                <a:gd name="T66" fmla="*/ 658 w 680"/>
                <a:gd name="T67" fmla="*/ 136 h 139"/>
                <a:gd name="T68" fmla="*/ 679 w 680"/>
                <a:gd name="T69" fmla="*/ 139 h 139"/>
                <a:gd name="T70" fmla="*/ 678 w 680"/>
                <a:gd name="T71" fmla="*/ 137 h 139"/>
                <a:gd name="T72" fmla="*/ 677 w 680"/>
                <a:gd name="T73" fmla="*/ 1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0" h="139">
                  <a:moveTo>
                    <a:pt x="677" y="137"/>
                  </a:moveTo>
                  <a:lnTo>
                    <a:pt x="655" y="133"/>
                  </a:lnTo>
                  <a:lnTo>
                    <a:pt x="635" y="129"/>
                  </a:lnTo>
                  <a:lnTo>
                    <a:pt x="613" y="125"/>
                  </a:lnTo>
                  <a:lnTo>
                    <a:pt x="593" y="121"/>
                  </a:lnTo>
                  <a:lnTo>
                    <a:pt x="571" y="115"/>
                  </a:lnTo>
                  <a:lnTo>
                    <a:pt x="550" y="110"/>
                  </a:lnTo>
                  <a:lnTo>
                    <a:pt x="529" y="106"/>
                  </a:lnTo>
                  <a:lnTo>
                    <a:pt x="508" y="101"/>
                  </a:lnTo>
                  <a:lnTo>
                    <a:pt x="487" y="96"/>
                  </a:lnTo>
                  <a:lnTo>
                    <a:pt x="466" y="91"/>
                  </a:lnTo>
                  <a:lnTo>
                    <a:pt x="445" y="86"/>
                  </a:lnTo>
                  <a:lnTo>
                    <a:pt x="425" y="80"/>
                  </a:lnTo>
                  <a:lnTo>
                    <a:pt x="403" y="75"/>
                  </a:lnTo>
                  <a:lnTo>
                    <a:pt x="382" y="70"/>
                  </a:lnTo>
                  <a:lnTo>
                    <a:pt x="361" y="65"/>
                  </a:lnTo>
                  <a:lnTo>
                    <a:pt x="340" y="60"/>
                  </a:lnTo>
                  <a:lnTo>
                    <a:pt x="320" y="55"/>
                  </a:lnTo>
                  <a:lnTo>
                    <a:pt x="298" y="51"/>
                  </a:lnTo>
                  <a:lnTo>
                    <a:pt x="277" y="45"/>
                  </a:lnTo>
                  <a:lnTo>
                    <a:pt x="256" y="40"/>
                  </a:lnTo>
                  <a:lnTo>
                    <a:pt x="235" y="36"/>
                  </a:lnTo>
                  <a:lnTo>
                    <a:pt x="213" y="32"/>
                  </a:lnTo>
                  <a:lnTo>
                    <a:pt x="193" y="28"/>
                  </a:lnTo>
                  <a:lnTo>
                    <a:pt x="171" y="24"/>
                  </a:lnTo>
                  <a:lnTo>
                    <a:pt x="151" y="20"/>
                  </a:lnTo>
                  <a:lnTo>
                    <a:pt x="129" y="17"/>
                  </a:lnTo>
                  <a:lnTo>
                    <a:pt x="107" y="12"/>
                  </a:lnTo>
                  <a:lnTo>
                    <a:pt x="87" y="9"/>
                  </a:lnTo>
                  <a:lnTo>
                    <a:pt x="65" y="6"/>
                  </a:lnTo>
                  <a:lnTo>
                    <a:pt x="43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13" y="12"/>
                  </a:lnTo>
                  <a:lnTo>
                    <a:pt x="33" y="17"/>
                  </a:lnTo>
                  <a:lnTo>
                    <a:pt x="53" y="20"/>
                  </a:lnTo>
                  <a:lnTo>
                    <a:pt x="73" y="24"/>
                  </a:lnTo>
                  <a:lnTo>
                    <a:pt x="94" y="27"/>
                  </a:lnTo>
                  <a:lnTo>
                    <a:pt x="114" y="30"/>
                  </a:lnTo>
                  <a:lnTo>
                    <a:pt x="134" y="33"/>
                  </a:lnTo>
                  <a:lnTo>
                    <a:pt x="155" y="36"/>
                  </a:lnTo>
                  <a:lnTo>
                    <a:pt x="175" y="39"/>
                  </a:lnTo>
                  <a:lnTo>
                    <a:pt x="196" y="43"/>
                  </a:lnTo>
                  <a:lnTo>
                    <a:pt x="217" y="46"/>
                  </a:lnTo>
                  <a:lnTo>
                    <a:pt x="236" y="49"/>
                  </a:lnTo>
                  <a:lnTo>
                    <a:pt x="257" y="53"/>
                  </a:lnTo>
                  <a:lnTo>
                    <a:pt x="277" y="56"/>
                  </a:lnTo>
                  <a:lnTo>
                    <a:pt x="298" y="60"/>
                  </a:lnTo>
                  <a:lnTo>
                    <a:pt x="319" y="63"/>
                  </a:lnTo>
                  <a:lnTo>
                    <a:pt x="339" y="67"/>
                  </a:lnTo>
                  <a:lnTo>
                    <a:pt x="361" y="71"/>
                  </a:lnTo>
                  <a:lnTo>
                    <a:pt x="381" y="76"/>
                  </a:lnTo>
                  <a:lnTo>
                    <a:pt x="403" y="80"/>
                  </a:lnTo>
                  <a:lnTo>
                    <a:pt x="425" y="86"/>
                  </a:lnTo>
                  <a:lnTo>
                    <a:pt x="445" y="91"/>
                  </a:lnTo>
                  <a:lnTo>
                    <a:pt x="467" y="96"/>
                  </a:lnTo>
                  <a:lnTo>
                    <a:pt x="487" y="101"/>
                  </a:lnTo>
                  <a:lnTo>
                    <a:pt x="509" y="106"/>
                  </a:lnTo>
                  <a:lnTo>
                    <a:pt x="530" y="111"/>
                  </a:lnTo>
                  <a:lnTo>
                    <a:pt x="551" y="115"/>
                  </a:lnTo>
                  <a:lnTo>
                    <a:pt x="573" y="121"/>
                  </a:lnTo>
                  <a:lnTo>
                    <a:pt x="594" y="125"/>
                  </a:lnTo>
                  <a:lnTo>
                    <a:pt x="615" y="129"/>
                  </a:lnTo>
                  <a:lnTo>
                    <a:pt x="637" y="133"/>
                  </a:lnTo>
                  <a:lnTo>
                    <a:pt x="658" y="136"/>
                  </a:lnTo>
                  <a:lnTo>
                    <a:pt x="680" y="139"/>
                  </a:lnTo>
                  <a:lnTo>
                    <a:pt x="679" y="139"/>
                  </a:lnTo>
                  <a:lnTo>
                    <a:pt x="679" y="138"/>
                  </a:lnTo>
                  <a:lnTo>
                    <a:pt x="678" y="137"/>
                  </a:lnTo>
                  <a:lnTo>
                    <a:pt x="677" y="137"/>
                  </a:lnTo>
                  <a:lnTo>
                    <a:pt x="677" y="137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207250" y="2479677"/>
              <a:ext cx="88900" cy="69850"/>
            </a:xfrm>
            <a:custGeom>
              <a:avLst/>
              <a:gdLst>
                <a:gd name="T0" fmla="*/ 111 w 112"/>
                <a:gd name="T1" fmla="*/ 0 h 87"/>
                <a:gd name="T2" fmla="*/ 96 w 112"/>
                <a:gd name="T3" fmla="*/ 5 h 87"/>
                <a:gd name="T4" fmla="*/ 79 w 112"/>
                <a:gd name="T5" fmla="*/ 11 h 87"/>
                <a:gd name="T6" fmla="*/ 62 w 112"/>
                <a:gd name="T7" fmla="*/ 18 h 87"/>
                <a:gd name="T8" fmla="*/ 45 w 112"/>
                <a:gd name="T9" fmla="*/ 28 h 87"/>
                <a:gd name="T10" fmla="*/ 28 w 112"/>
                <a:gd name="T11" fmla="*/ 37 h 87"/>
                <a:gd name="T12" fmla="*/ 15 w 112"/>
                <a:gd name="T13" fmla="*/ 49 h 87"/>
                <a:gd name="T14" fmla="*/ 6 w 112"/>
                <a:gd name="T15" fmla="*/ 63 h 87"/>
                <a:gd name="T16" fmla="*/ 0 w 112"/>
                <a:gd name="T17" fmla="*/ 78 h 87"/>
                <a:gd name="T18" fmla="*/ 1 w 112"/>
                <a:gd name="T19" fmla="*/ 80 h 87"/>
                <a:gd name="T20" fmla="*/ 5 w 112"/>
                <a:gd name="T21" fmla="*/ 84 h 87"/>
                <a:gd name="T22" fmla="*/ 9 w 112"/>
                <a:gd name="T23" fmla="*/ 86 h 87"/>
                <a:gd name="T24" fmla="*/ 11 w 112"/>
                <a:gd name="T25" fmla="*/ 87 h 87"/>
                <a:gd name="T26" fmla="*/ 15 w 112"/>
                <a:gd name="T27" fmla="*/ 80 h 87"/>
                <a:gd name="T28" fmla="*/ 20 w 112"/>
                <a:gd name="T29" fmla="*/ 73 h 87"/>
                <a:gd name="T30" fmla="*/ 25 w 112"/>
                <a:gd name="T31" fmla="*/ 67 h 87"/>
                <a:gd name="T32" fmla="*/ 29 w 112"/>
                <a:gd name="T33" fmla="*/ 61 h 87"/>
                <a:gd name="T34" fmla="*/ 35 w 112"/>
                <a:gd name="T35" fmla="*/ 54 h 87"/>
                <a:gd name="T36" fmla="*/ 41 w 112"/>
                <a:gd name="T37" fmla="*/ 48 h 87"/>
                <a:gd name="T38" fmla="*/ 47 w 112"/>
                <a:gd name="T39" fmla="*/ 42 h 87"/>
                <a:gd name="T40" fmla="*/ 53 w 112"/>
                <a:gd name="T41" fmla="*/ 37 h 87"/>
                <a:gd name="T42" fmla="*/ 60 w 112"/>
                <a:gd name="T43" fmla="*/ 32 h 87"/>
                <a:gd name="T44" fmla="*/ 68 w 112"/>
                <a:gd name="T45" fmla="*/ 27 h 87"/>
                <a:gd name="T46" fmla="*/ 75 w 112"/>
                <a:gd name="T47" fmla="*/ 23 h 87"/>
                <a:gd name="T48" fmla="*/ 82 w 112"/>
                <a:gd name="T49" fmla="*/ 17 h 87"/>
                <a:gd name="T50" fmla="*/ 89 w 112"/>
                <a:gd name="T51" fmla="*/ 13 h 87"/>
                <a:gd name="T52" fmla="*/ 97 w 112"/>
                <a:gd name="T53" fmla="*/ 9 h 87"/>
                <a:gd name="T54" fmla="*/ 105 w 112"/>
                <a:gd name="T55" fmla="*/ 4 h 87"/>
                <a:gd name="T56" fmla="*/ 112 w 112"/>
                <a:gd name="T57" fmla="*/ 0 h 87"/>
                <a:gd name="T58" fmla="*/ 112 w 112"/>
                <a:gd name="T59" fmla="*/ 0 h 87"/>
                <a:gd name="T60" fmla="*/ 112 w 112"/>
                <a:gd name="T61" fmla="*/ 0 h 87"/>
                <a:gd name="T62" fmla="*/ 111 w 112"/>
                <a:gd name="T63" fmla="*/ 0 h 87"/>
                <a:gd name="T64" fmla="*/ 111 w 112"/>
                <a:gd name="T65" fmla="*/ 0 h 87"/>
                <a:gd name="T66" fmla="*/ 111 w 112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87">
                  <a:moveTo>
                    <a:pt x="111" y="0"/>
                  </a:moveTo>
                  <a:lnTo>
                    <a:pt x="96" y="5"/>
                  </a:lnTo>
                  <a:lnTo>
                    <a:pt x="79" y="11"/>
                  </a:lnTo>
                  <a:lnTo>
                    <a:pt x="62" y="18"/>
                  </a:lnTo>
                  <a:lnTo>
                    <a:pt x="45" y="28"/>
                  </a:lnTo>
                  <a:lnTo>
                    <a:pt x="28" y="37"/>
                  </a:lnTo>
                  <a:lnTo>
                    <a:pt x="15" y="49"/>
                  </a:lnTo>
                  <a:lnTo>
                    <a:pt x="6" y="63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5" y="84"/>
                  </a:lnTo>
                  <a:lnTo>
                    <a:pt x="9" y="86"/>
                  </a:lnTo>
                  <a:lnTo>
                    <a:pt x="11" y="87"/>
                  </a:lnTo>
                  <a:lnTo>
                    <a:pt x="15" y="80"/>
                  </a:lnTo>
                  <a:lnTo>
                    <a:pt x="20" y="73"/>
                  </a:lnTo>
                  <a:lnTo>
                    <a:pt x="25" y="67"/>
                  </a:lnTo>
                  <a:lnTo>
                    <a:pt x="29" y="61"/>
                  </a:lnTo>
                  <a:lnTo>
                    <a:pt x="35" y="54"/>
                  </a:lnTo>
                  <a:lnTo>
                    <a:pt x="41" y="48"/>
                  </a:lnTo>
                  <a:lnTo>
                    <a:pt x="47" y="42"/>
                  </a:lnTo>
                  <a:lnTo>
                    <a:pt x="53" y="37"/>
                  </a:lnTo>
                  <a:lnTo>
                    <a:pt x="60" y="32"/>
                  </a:lnTo>
                  <a:lnTo>
                    <a:pt x="68" y="27"/>
                  </a:lnTo>
                  <a:lnTo>
                    <a:pt x="75" y="23"/>
                  </a:lnTo>
                  <a:lnTo>
                    <a:pt x="82" y="17"/>
                  </a:lnTo>
                  <a:lnTo>
                    <a:pt x="89" y="13"/>
                  </a:lnTo>
                  <a:lnTo>
                    <a:pt x="97" y="9"/>
                  </a:lnTo>
                  <a:lnTo>
                    <a:pt x="105" y="4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820025" y="2665414"/>
              <a:ext cx="622300" cy="123825"/>
            </a:xfrm>
            <a:custGeom>
              <a:avLst/>
              <a:gdLst>
                <a:gd name="T0" fmla="*/ 758 w 783"/>
                <a:gd name="T1" fmla="*/ 151 h 155"/>
                <a:gd name="T2" fmla="*/ 710 w 783"/>
                <a:gd name="T3" fmla="*/ 141 h 155"/>
                <a:gd name="T4" fmla="*/ 663 w 783"/>
                <a:gd name="T5" fmla="*/ 130 h 155"/>
                <a:gd name="T6" fmla="*/ 614 w 783"/>
                <a:gd name="T7" fmla="*/ 119 h 155"/>
                <a:gd name="T8" fmla="*/ 567 w 783"/>
                <a:gd name="T9" fmla="*/ 108 h 155"/>
                <a:gd name="T10" fmla="*/ 518 w 783"/>
                <a:gd name="T11" fmla="*/ 96 h 155"/>
                <a:gd name="T12" fmla="*/ 471 w 783"/>
                <a:gd name="T13" fmla="*/ 86 h 155"/>
                <a:gd name="T14" fmla="*/ 423 w 783"/>
                <a:gd name="T15" fmla="*/ 76 h 155"/>
                <a:gd name="T16" fmla="*/ 384 w 783"/>
                <a:gd name="T17" fmla="*/ 69 h 155"/>
                <a:gd name="T18" fmla="*/ 359 w 783"/>
                <a:gd name="T19" fmla="*/ 63 h 155"/>
                <a:gd name="T20" fmla="*/ 333 w 783"/>
                <a:gd name="T21" fmla="*/ 58 h 155"/>
                <a:gd name="T22" fmla="*/ 306 w 783"/>
                <a:gd name="T23" fmla="*/ 53 h 155"/>
                <a:gd name="T24" fmla="*/ 280 w 783"/>
                <a:gd name="T25" fmla="*/ 48 h 155"/>
                <a:gd name="T26" fmla="*/ 255 w 783"/>
                <a:gd name="T27" fmla="*/ 43 h 155"/>
                <a:gd name="T28" fmla="*/ 229 w 783"/>
                <a:gd name="T29" fmla="*/ 38 h 155"/>
                <a:gd name="T30" fmla="*/ 203 w 783"/>
                <a:gd name="T31" fmla="*/ 32 h 155"/>
                <a:gd name="T32" fmla="*/ 179 w 783"/>
                <a:gd name="T33" fmla="*/ 25 h 155"/>
                <a:gd name="T34" fmla="*/ 156 w 783"/>
                <a:gd name="T35" fmla="*/ 20 h 155"/>
                <a:gd name="T36" fmla="*/ 132 w 783"/>
                <a:gd name="T37" fmla="*/ 15 h 155"/>
                <a:gd name="T38" fmla="*/ 108 w 783"/>
                <a:gd name="T39" fmla="*/ 10 h 155"/>
                <a:gd name="T40" fmla="*/ 85 w 783"/>
                <a:gd name="T41" fmla="*/ 6 h 155"/>
                <a:gd name="T42" fmla="*/ 60 w 783"/>
                <a:gd name="T43" fmla="*/ 3 h 155"/>
                <a:gd name="T44" fmla="*/ 36 w 783"/>
                <a:gd name="T45" fmla="*/ 1 h 155"/>
                <a:gd name="T46" fmla="*/ 13 w 783"/>
                <a:gd name="T47" fmla="*/ 0 h 155"/>
                <a:gd name="T48" fmla="*/ 1 w 783"/>
                <a:gd name="T49" fmla="*/ 2 h 155"/>
                <a:gd name="T50" fmla="*/ 4 w 783"/>
                <a:gd name="T51" fmla="*/ 10 h 155"/>
                <a:gd name="T52" fmla="*/ 31 w 783"/>
                <a:gd name="T53" fmla="*/ 16 h 155"/>
                <a:gd name="T54" fmla="*/ 81 w 783"/>
                <a:gd name="T55" fmla="*/ 24 h 155"/>
                <a:gd name="T56" fmla="*/ 130 w 783"/>
                <a:gd name="T57" fmla="*/ 33 h 155"/>
                <a:gd name="T58" fmla="*/ 179 w 783"/>
                <a:gd name="T59" fmla="*/ 42 h 155"/>
                <a:gd name="T60" fmla="*/ 230 w 783"/>
                <a:gd name="T61" fmla="*/ 51 h 155"/>
                <a:gd name="T62" fmla="*/ 279 w 783"/>
                <a:gd name="T63" fmla="*/ 60 h 155"/>
                <a:gd name="T64" fmla="*/ 329 w 783"/>
                <a:gd name="T65" fmla="*/ 70 h 155"/>
                <a:gd name="T66" fmla="*/ 378 w 783"/>
                <a:gd name="T67" fmla="*/ 78 h 155"/>
                <a:gd name="T68" fmla="*/ 427 w 783"/>
                <a:gd name="T69" fmla="*/ 86 h 155"/>
                <a:gd name="T70" fmla="*/ 474 w 783"/>
                <a:gd name="T71" fmla="*/ 95 h 155"/>
                <a:gd name="T72" fmla="*/ 521 w 783"/>
                <a:gd name="T73" fmla="*/ 106 h 155"/>
                <a:gd name="T74" fmla="*/ 569 w 783"/>
                <a:gd name="T75" fmla="*/ 116 h 155"/>
                <a:gd name="T76" fmla="*/ 616 w 783"/>
                <a:gd name="T77" fmla="*/ 126 h 155"/>
                <a:gd name="T78" fmla="*/ 664 w 783"/>
                <a:gd name="T79" fmla="*/ 136 h 155"/>
                <a:gd name="T80" fmla="*/ 711 w 783"/>
                <a:gd name="T81" fmla="*/ 145 h 155"/>
                <a:gd name="T82" fmla="*/ 759 w 783"/>
                <a:gd name="T83" fmla="*/ 152 h 155"/>
                <a:gd name="T84" fmla="*/ 783 w 783"/>
                <a:gd name="T85" fmla="*/ 155 h 155"/>
                <a:gd name="T86" fmla="*/ 783 w 783"/>
                <a:gd name="T87" fmla="*/ 155 h 155"/>
                <a:gd name="T88" fmla="*/ 783 w 783"/>
                <a:gd name="T8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155">
                  <a:moveTo>
                    <a:pt x="783" y="155"/>
                  </a:moveTo>
                  <a:lnTo>
                    <a:pt x="758" y="151"/>
                  </a:lnTo>
                  <a:lnTo>
                    <a:pt x="735" y="146"/>
                  </a:lnTo>
                  <a:lnTo>
                    <a:pt x="710" y="141"/>
                  </a:lnTo>
                  <a:lnTo>
                    <a:pt x="686" y="136"/>
                  </a:lnTo>
                  <a:lnTo>
                    <a:pt x="663" y="130"/>
                  </a:lnTo>
                  <a:lnTo>
                    <a:pt x="639" y="125"/>
                  </a:lnTo>
                  <a:lnTo>
                    <a:pt x="614" y="119"/>
                  </a:lnTo>
                  <a:lnTo>
                    <a:pt x="590" y="114"/>
                  </a:lnTo>
                  <a:lnTo>
                    <a:pt x="567" y="108"/>
                  </a:lnTo>
                  <a:lnTo>
                    <a:pt x="542" y="103"/>
                  </a:lnTo>
                  <a:lnTo>
                    <a:pt x="518" y="96"/>
                  </a:lnTo>
                  <a:lnTo>
                    <a:pt x="495" y="91"/>
                  </a:lnTo>
                  <a:lnTo>
                    <a:pt x="471" y="86"/>
                  </a:lnTo>
                  <a:lnTo>
                    <a:pt x="446" y="81"/>
                  </a:lnTo>
                  <a:lnTo>
                    <a:pt x="423" y="76"/>
                  </a:lnTo>
                  <a:lnTo>
                    <a:pt x="398" y="71"/>
                  </a:lnTo>
                  <a:lnTo>
                    <a:pt x="384" y="69"/>
                  </a:lnTo>
                  <a:lnTo>
                    <a:pt x="372" y="66"/>
                  </a:lnTo>
                  <a:lnTo>
                    <a:pt x="359" y="63"/>
                  </a:lnTo>
                  <a:lnTo>
                    <a:pt x="345" y="60"/>
                  </a:lnTo>
                  <a:lnTo>
                    <a:pt x="333" y="58"/>
                  </a:lnTo>
                  <a:lnTo>
                    <a:pt x="320" y="56"/>
                  </a:lnTo>
                  <a:lnTo>
                    <a:pt x="306" y="53"/>
                  </a:lnTo>
                  <a:lnTo>
                    <a:pt x="294" y="51"/>
                  </a:lnTo>
                  <a:lnTo>
                    <a:pt x="280" y="48"/>
                  </a:lnTo>
                  <a:lnTo>
                    <a:pt x="268" y="46"/>
                  </a:lnTo>
                  <a:lnTo>
                    <a:pt x="255" y="43"/>
                  </a:lnTo>
                  <a:lnTo>
                    <a:pt x="242" y="40"/>
                  </a:lnTo>
                  <a:lnTo>
                    <a:pt x="229" y="38"/>
                  </a:lnTo>
                  <a:lnTo>
                    <a:pt x="216" y="35"/>
                  </a:lnTo>
                  <a:lnTo>
                    <a:pt x="203" y="32"/>
                  </a:lnTo>
                  <a:lnTo>
                    <a:pt x="191" y="28"/>
                  </a:lnTo>
                  <a:lnTo>
                    <a:pt x="179" y="25"/>
                  </a:lnTo>
                  <a:lnTo>
                    <a:pt x="167" y="23"/>
                  </a:lnTo>
                  <a:lnTo>
                    <a:pt x="156" y="20"/>
                  </a:lnTo>
                  <a:lnTo>
                    <a:pt x="144" y="18"/>
                  </a:lnTo>
                  <a:lnTo>
                    <a:pt x="132" y="15"/>
                  </a:lnTo>
                  <a:lnTo>
                    <a:pt x="120" y="13"/>
                  </a:lnTo>
                  <a:lnTo>
                    <a:pt x="108" y="10"/>
                  </a:lnTo>
                  <a:lnTo>
                    <a:pt x="96" y="8"/>
                  </a:lnTo>
                  <a:lnTo>
                    <a:pt x="85" y="6"/>
                  </a:lnTo>
                  <a:lnTo>
                    <a:pt x="72" y="5"/>
                  </a:lnTo>
                  <a:lnTo>
                    <a:pt x="60" y="3"/>
                  </a:lnTo>
                  <a:lnTo>
                    <a:pt x="49" y="2"/>
                  </a:lnTo>
                  <a:lnTo>
                    <a:pt x="36" y="1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31" y="16"/>
                  </a:lnTo>
                  <a:lnTo>
                    <a:pt x="56" y="20"/>
                  </a:lnTo>
                  <a:lnTo>
                    <a:pt x="81" y="24"/>
                  </a:lnTo>
                  <a:lnTo>
                    <a:pt x="105" y="28"/>
                  </a:lnTo>
                  <a:lnTo>
                    <a:pt x="130" y="33"/>
                  </a:lnTo>
                  <a:lnTo>
                    <a:pt x="155" y="38"/>
                  </a:lnTo>
                  <a:lnTo>
                    <a:pt x="179" y="42"/>
                  </a:lnTo>
                  <a:lnTo>
                    <a:pt x="205" y="47"/>
                  </a:lnTo>
                  <a:lnTo>
                    <a:pt x="230" y="51"/>
                  </a:lnTo>
                  <a:lnTo>
                    <a:pt x="255" y="56"/>
                  </a:lnTo>
                  <a:lnTo>
                    <a:pt x="279" y="60"/>
                  </a:lnTo>
                  <a:lnTo>
                    <a:pt x="304" y="65"/>
                  </a:lnTo>
                  <a:lnTo>
                    <a:pt x="329" y="70"/>
                  </a:lnTo>
                  <a:lnTo>
                    <a:pt x="354" y="74"/>
                  </a:lnTo>
                  <a:lnTo>
                    <a:pt x="378" y="78"/>
                  </a:lnTo>
                  <a:lnTo>
                    <a:pt x="403" y="82"/>
                  </a:lnTo>
                  <a:lnTo>
                    <a:pt x="427" y="86"/>
                  </a:lnTo>
                  <a:lnTo>
                    <a:pt x="450" y="90"/>
                  </a:lnTo>
                  <a:lnTo>
                    <a:pt x="474" y="95"/>
                  </a:lnTo>
                  <a:lnTo>
                    <a:pt x="498" y="101"/>
                  </a:lnTo>
                  <a:lnTo>
                    <a:pt x="521" y="106"/>
                  </a:lnTo>
                  <a:lnTo>
                    <a:pt x="545" y="111"/>
                  </a:lnTo>
                  <a:lnTo>
                    <a:pt x="569" y="116"/>
                  </a:lnTo>
                  <a:lnTo>
                    <a:pt x="593" y="121"/>
                  </a:lnTo>
                  <a:lnTo>
                    <a:pt x="616" y="126"/>
                  </a:lnTo>
                  <a:lnTo>
                    <a:pt x="640" y="130"/>
                  </a:lnTo>
                  <a:lnTo>
                    <a:pt x="664" y="136"/>
                  </a:lnTo>
                  <a:lnTo>
                    <a:pt x="687" y="141"/>
                  </a:lnTo>
                  <a:lnTo>
                    <a:pt x="711" y="145"/>
                  </a:lnTo>
                  <a:lnTo>
                    <a:pt x="735" y="149"/>
                  </a:lnTo>
                  <a:lnTo>
                    <a:pt x="759" y="152"/>
                  </a:lnTo>
                  <a:lnTo>
                    <a:pt x="783" y="155"/>
                  </a:lnTo>
                  <a:lnTo>
                    <a:pt x="783" y="155"/>
                  </a:lnTo>
                  <a:lnTo>
                    <a:pt x="783" y="155"/>
                  </a:lnTo>
                  <a:lnTo>
                    <a:pt x="783" y="155"/>
                  </a:lnTo>
                  <a:lnTo>
                    <a:pt x="783" y="155"/>
                  </a:lnTo>
                  <a:lnTo>
                    <a:pt x="783" y="155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410575" y="2187577"/>
              <a:ext cx="74613" cy="630238"/>
            </a:xfrm>
            <a:custGeom>
              <a:avLst/>
              <a:gdLst>
                <a:gd name="T0" fmla="*/ 93 w 94"/>
                <a:gd name="T1" fmla="*/ 0 h 794"/>
                <a:gd name="T2" fmla="*/ 78 w 94"/>
                <a:gd name="T3" fmla="*/ 45 h 794"/>
                <a:gd name="T4" fmla="*/ 68 w 94"/>
                <a:gd name="T5" fmla="*/ 90 h 794"/>
                <a:gd name="T6" fmla="*/ 59 w 94"/>
                <a:gd name="T7" fmla="*/ 136 h 794"/>
                <a:gd name="T8" fmla="*/ 52 w 94"/>
                <a:gd name="T9" fmla="*/ 184 h 794"/>
                <a:gd name="T10" fmla="*/ 47 w 94"/>
                <a:gd name="T11" fmla="*/ 231 h 794"/>
                <a:gd name="T12" fmla="*/ 43 w 94"/>
                <a:gd name="T13" fmla="*/ 278 h 794"/>
                <a:gd name="T14" fmla="*/ 39 w 94"/>
                <a:gd name="T15" fmla="*/ 325 h 794"/>
                <a:gd name="T16" fmla="*/ 35 w 94"/>
                <a:gd name="T17" fmla="*/ 371 h 794"/>
                <a:gd name="T18" fmla="*/ 29 w 94"/>
                <a:gd name="T19" fmla="*/ 431 h 794"/>
                <a:gd name="T20" fmla="*/ 24 w 94"/>
                <a:gd name="T21" fmla="*/ 490 h 794"/>
                <a:gd name="T22" fmla="*/ 18 w 94"/>
                <a:gd name="T23" fmla="*/ 550 h 794"/>
                <a:gd name="T24" fmla="*/ 13 w 94"/>
                <a:gd name="T25" fmla="*/ 610 h 794"/>
                <a:gd name="T26" fmla="*/ 9 w 94"/>
                <a:gd name="T27" fmla="*/ 652 h 794"/>
                <a:gd name="T28" fmla="*/ 4 w 94"/>
                <a:gd name="T29" fmla="*/ 695 h 794"/>
                <a:gd name="T30" fmla="*/ 1 w 94"/>
                <a:gd name="T31" fmla="*/ 738 h 794"/>
                <a:gd name="T32" fmla="*/ 0 w 94"/>
                <a:gd name="T33" fmla="*/ 780 h 794"/>
                <a:gd name="T34" fmla="*/ 1 w 94"/>
                <a:gd name="T35" fmla="*/ 784 h 794"/>
                <a:gd name="T36" fmla="*/ 4 w 94"/>
                <a:gd name="T37" fmla="*/ 788 h 794"/>
                <a:gd name="T38" fmla="*/ 6 w 94"/>
                <a:gd name="T39" fmla="*/ 793 h 794"/>
                <a:gd name="T40" fmla="*/ 7 w 94"/>
                <a:gd name="T41" fmla="*/ 794 h 794"/>
                <a:gd name="T42" fmla="*/ 13 w 94"/>
                <a:gd name="T43" fmla="*/ 756 h 794"/>
                <a:gd name="T44" fmla="*/ 16 w 94"/>
                <a:gd name="T45" fmla="*/ 716 h 794"/>
                <a:gd name="T46" fmla="*/ 18 w 94"/>
                <a:gd name="T47" fmla="*/ 677 h 794"/>
                <a:gd name="T48" fmla="*/ 21 w 94"/>
                <a:gd name="T49" fmla="*/ 638 h 794"/>
                <a:gd name="T50" fmla="*/ 26 w 94"/>
                <a:gd name="T51" fmla="*/ 574 h 794"/>
                <a:gd name="T52" fmla="*/ 31 w 94"/>
                <a:gd name="T53" fmla="*/ 510 h 794"/>
                <a:gd name="T54" fmla="*/ 36 w 94"/>
                <a:gd name="T55" fmla="*/ 447 h 794"/>
                <a:gd name="T56" fmla="*/ 41 w 94"/>
                <a:gd name="T57" fmla="*/ 385 h 794"/>
                <a:gd name="T58" fmla="*/ 45 w 94"/>
                <a:gd name="T59" fmla="*/ 338 h 794"/>
                <a:gd name="T60" fmla="*/ 48 w 94"/>
                <a:gd name="T61" fmla="*/ 290 h 794"/>
                <a:gd name="T62" fmla="*/ 52 w 94"/>
                <a:gd name="T63" fmla="*/ 241 h 794"/>
                <a:gd name="T64" fmla="*/ 57 w 94"/>
                <a:gd name="T65" fmla="*/ 192 h 794"/>
                <a:gd name="T66" fmla="*/ 63 w 94"/>
                <a:gd name="T67" fmla="*/ 143 h 794"/>
                <a:gd name="T68" fmla="*/ 70 w 94"/>
                <a:gd name="T69" fmla="*/ 95 h 794"/>
                <a:gd name="T70" fmla="*/ 80 w 94"/>
                <a:gd name="T71" fmla="*/ 49 h 794"/>
                <a:gd name="T72" fmla="*/ 94 w 94"/>
                <a:gd name="T73" fmla="*/ 3 h 794"/>
                <a:gd name="T74" fmla="*/ 94 w 94"/>
                <a:gd name="T75" fmla="*/ 2 h 794"/>
                <a:gd name="T76" fmla="*/ 94 w 94"/>
                <a:gd name="T77" fmla="*/ 1 h 794"/>
                <a:gd name="T78" fmla="*/ 93 w 94"/>
                <a:gd name="T79" fmla="*/ 1 h 794"/>
                <a:gd name="T80" fmla="*/ 93 w 94"/>
                <a:gd name="T81" fmla="*/ 0 h 794"/>
                <a:gd name="T82" fmla="*/ 93 w 94"/>
                <a:gd name="T8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794">
                  <a:moveTo>
                    <a:pt x="93" y="0"/>
                  </a:moveTo>
                  <a:lnTo>
                    <a:pt x="78" y="45"/>
                  </a:lnTo>
                  <a:lnTo>
                    <a:pt x="68" y="90"/>
                  </a:lnTo>
                  <a:lnTo>
                    <a:pt x="59" y="136"/>
                  </a:lnTo>
                  <a:lnTo>
                    <a:pt x="52" y="184"/>
                  </a:lnTo>
                  <a:lnTo>
                    <a:pt x="47" y="231"/>
                  </a:lnTo>
                  <a:lnTo>
                    <a:pt x="43" y="278"/>
                  </a:lnTo>
                  <a:lnTo>
                    <a:pt x="39" y="325"/>
                  </a:lnTo>
                  <a:lnTo>
                    <a:pt x="35" y="371"/>
                  </a:lnTo>
                  <a:lnTo>
                    <a:pt x="29" y="431"/>
                  </a:lnTo>
                  <a:lnTo>
                    <a:pt x="24" y="490"/>
                  </a:lnTo>
                  <a:lnTo>
                    <a:pt x="18" y="550"/>
                  </a:lnTo>
                  <a:lnTo>
                    <a:pt x="13" y="610"/>
                  </a:lnTo>
                  <a:lnTo>
                    <a:pt x="9" y="652"/>
                  </a:lnTo>
                  <a:lnTo>
                    <a:pt x="4" y="695"/>
                  </a:lnTo>
                  <a:lnTo>
                    <a:pt x="1" y="738"/>
                  </a:lnTo>
                  <a:lnTo>
                    <a:pt x="0" y="780"/>
                  </a:lnTo>
                  <a:lnTo>
                    <a:pt x="1" y="784"/>
                  </a:lnTo>
                  <a:lnTo>
                    <a:pt x="4" y="788"/>
                  </a:lnTo>
                  <a:lnTo>
                    <a:pt x="6" y="793"/>
                  </a:lnTo>
                  <a:lnTo>
                    <a:pt x="7" y="794"/>
                  </a:lnTo>
                  <a:lnTo>
                    <a:pt x="13" y="756"/>
                  </a:lnTo>
                  <a:lnTo>
                    <a:pt x="16" y="716"/>
                  </a:lnTo>
                  <a:lnTo>
                    <a:pt x="18" y="677"/>
                  </a:lnTo>
                  <a:lnTo>
                    <a:pt x="21" y="638"/>
                  </a:lnTo>
                  <a:lnTo>
                    <a:pt x="26" y="574"/>
                  </a:lnTo>
                  <a:lnTo>
                    <a:pt x="31" y="510"/>
                  </a:lnTo>
                  <a:lnTo>
                    <a:pt x="36" y="447"/>
                  </a:lnTo>
                  <a:lnTo>
                    <a:pt x="41" y="385"/>
                  </a:lnTo>
                  <a:lnTo>
                    <a:pt x="45" y="338"/>
                  </a:lnTo>
                  <a:lnTo>
                    <a:pt x="48" y="290"/>
                  </a:lnTo>
                  <a:lnTo>
                    <a:pt x="52" y="241"/>
                  </a:lnTo>
                  <a:lnTo>
                    <a:pt x="57" y="192"/>
                  </a:lnTo>
                  <a:lnTo>
                    <a:pt x="63" y="143"/>
                  </a:lnTo>
                  <a:lnTo>
                    <a:pt x="70" y="95"/>
                  </a:lnTo>
                  <a:lnTo>
                    <a:pt x="80" y="49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693025" y="2641602"/>
              <a:ext cx="158750" cy="58738"/>
            </a:xfrm>
            <a:custGeom>
              <a:avLst/>
              <a:gdLst>
                <a:gd name="T0" fmla="*/ 200 w 200"/>
                <a:gd name="T1" fmla="*/ 20 h 73"/>
                <a:gd name="T2" fmla="*/ 191 w 200"/>
                <a:gd name="T3" fmla="*/ 29 h 73"/>
                <a:gd name="T4" fmla="*/ 180 w 200"/>
                <a:gd name="T5" fmla="*/ 37 h 73"/>
                <a:gd name="T6" fmla="*/ 167 w 200"/>
                <a:gd name="T7" fmla="*/ 43 h 73"/>
                <a:gd name="T8" fmla="*/ 155 w 200"/>
                <a:gd name="T9" fmla="*/ 48 h 73"/>
                <a:gd name="T10" fmla="*/ 141 w 200"/>
                <a:gd name="T11" fmla="*/ 51 h 73"/>
                <a:gd name="T12" fmla="*/ 126 w 200"/>
                <a:gd name="T13" fmla="*/ 54 h 73"/>
                <a:gd name="T14" fmla="*/ 112 w 200"/>
                <a:gd name="T15" fmla="*/ 55 h 73"/>
                <a:gd name="T16" fmla="*/ 96 w 200"/>
                <a:gd name="T17" fmla="*/ 54 h 73"/>
                <a:gd name="T18" fmla="*/ 82 w 200"/>
                <a:gd name="T19" fmla="*/ 53 h 73"/>
                <a:gd name="T20" fmla="*/ 67 w 200"/>
                <a:gd name="T21" fmla="*/ 50 h 73"/>
                <a:gd name="T22" fmla="*/ 54 w 200"/>
                <a:gd name="T23" fmla="*/ 46 h 73"/>
                <a:gd name="T24" fmla="*/ 42 w 200"/>
                <a:gd name="T25" fmla="*/ 40 h 73"/>
                <a:gd name="T26" fmla="*/ 29 w 200"/>
                <a:gd name="T27" fmla="*/ 33 h 73"/>
                <a:gd name="T28" fmla="*/ 19 w 200"/>
                <a:gd name="T29" fmla="*/ 25 h 73"/>
                <a:gd name="T30" fmla="*/ 11 w 200"/>
                <a:gd name="T31" fmla="*/ 14 h 73"/>
                <a:gd name="T32" fmla="*/ 4 w 200"/>
                <a:gd name="T33" fmla="*/ 3 h 73"/>
                <a:gd name="T34" fmla="*/ 2 w 200"/>
                <a:gd name="T35" fmla="*/ 1 h 73"/>
                <a:gd name="T36" fmla="*/ 0 w 200"/>
                <a:gd name="T37" fmla="*/ 0 h 73"/>
                <a:gd name="T38" fmla="*/ 0 w 200"/>
                <a:gd name="T39" fmla="*/ 2 h 73"/>
                <a:gd name="T40" fmla="*/ 0 w 200"/>
                <a:gd name="T41" fmla="*/ 4 h 73"/>
                <a:gd name="T42" fmla="*/ 6 w 200"/>
                <a:gd name="T43" fmla="*/ 18 h 73"/>
                <a:gd name="T44" fmla="*/ 14 w 200"/>
                <a:gd name="T45" fmla="*/ 32 h 73"/>
                <a:gd name="T46" fmla="*/ 24 w 200"/>
                <a:gd name="T47" fmla="*/ 42 h 73"/>
                <a:gd name="T48" fmla="*/ 37 w 200"/>
                <a:gd name="T49" fmla="*/ 52 h 73"/>
                <a:gd name="T50" fmla="*/ 50 w 200"/>
                <a:gd name="T51" fmla="*/ 60 h 73"/>
                <a:gd name="T52" fmla="*/ 64 w 200"/>
                <a:gd name="T53" fmla="*/ 66 h 73"/>
                <a:gd name="T54" fmla="*/ 80 w 200"/>
                <a:gd name="T55" fmla="*/ 70 h 73"/>
                <a:gd name="T56" fmla="*/ 96 w 200"/>
                <a:gd name="T57" fmla="*/ 73 h 73"/>
                <a:gd name="T58" fmla="*/ 112 w 200"/>
                <a:gd name="T59" fmla="*/ 73 h 73"/>
                <a:gd name="T60" fmla="*/ 128 w 200"/>
                <a:gd name="T61" fmla="*/ 72 h 73"/>
                <a:gd name="T62" fmla="*/ 144 w 200"/>
                <a:gd name="T63" fmla="*/ 69 h 73"/>
                <a:gd name="T64" fmla="*/ 158 w 200"/>
                <a:gd name="T65" fmla="*/ 64 h 73"/>
                <a:gd name="T66" fmla="*/ 171 w 200"/>
                <a:gd name="T67" fmla="*/ 55 h 73"/>
                <a:gd name="T68" fmla="*/ 183 w 200"/>
                <a:gd name="T69" fmla="*/ 46 h 73"/>
                <a:gd name="T70" fmla="*/ 193 w 200"/>
                <a:gd name="T71" fmla="*/ 35 h 73"/>
                <a:gd name="T72" fmla="*/ 200 w 200"/>
                <a:gd name="T73" fmla="*/ 21 h 73"/>
                <a:gd name="T74" fmla="*/ 200 w 200"/>
                <a:gd name="T75" fmla="*/ 21 h 73"/>
                <a:gd name="T76" fmla="*/ 200 w 200"/>
                <a:gd name="T77" fmla="*/ 20 h 73"/>
                <a:gd name="T78" fmla="*/ 200 w 200"/>
                <a:gd name="T79" fmla="*/ 20 h 73"/>
                <a:gd name="T80" fmla="*/ 200 w 200"/>
                <a:gd name="T81" fmla="*/ 20 h 73"/>
                <a:gd name="T82" fmla="*/ 200 w 200"/>
                <a:gd name="T83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3">
                  <a:moveTo>
                    <a:pt x="200" y="20"/>
                  </a:moveTo>
                  <a:lnTo>
                    <a:pt x="191" y="29"/>
                  </a:lnTo>
                  <a:lnTo>
                    <a:pt x="180" y="37"/>
                  </a:lnTo>
                  <a:lnTo>
                    <a:pt x="167" y="43"/>
                  </a:lnTo>
                  <a:lnTo>
                    <a:pt x="155" y="48"/>
                  </a:lnTo>
                  <a:lnTo>
                    <a:pt x="141" y="51"/>
                  </a:lnTo>
                  <a:lnTo>
                    <a:pt x="126" y="54"/>
                  </a:lnTo>
                  <a:lnTo>
                    <a:pt x="112" y="55"/>
                  </a:lnTo>
                  <a:lnTo>
                    <a:pt x="96" y="54"/>
                  </a:lnTo>
                  <a:lnTo>
                    <a:pt x="82" y="53"/>
                  </a:lnTo>
                  <a:lnTo>
                    <a:pt x="67" y="50"/>
                  </a:lnTo>
                  <a:lnTo>
                    <a:pt x="54" y="46"/>
                  </a:lnTo>
                  <a:lnTo>
                    <a:pt x="42" y="40"/>
                  </a:lnTo>
                  <a:lnTo>
                    <a:pt x="29" y="33"/>
                  </a:lnTo>
                  <a:lnTo>
                    <a:pt x="19" y="25"/>
                  </a:lnTo>
                  <a:lnTo>
                    <a:pt x="11" y="14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18"/>
                  </a:lnTo>
                  <a:lnTo>
                    <a:pt x="14" y="32"/>
                  </a:lnTo>
                  <a:lnTo>
                    <a:pt x="24" y="42"/>
                  </a:lnTo>
                  <a:lnTo>
                    <a:pt x="37" y="52"/>
                  </a:lnTo>
                  <a:lnTo>
                    <a:pt x="50" y="60"/>
                  </a:lnTo>
                  <a:lnTo>
                    <a:pt x="64" y="66"/>
                  </a:lnTo>
                  <a:lnTo>
                    <a:pt x="80" y="70"/>
                  </a:lnTo>
                  <a:lnTo>
                    <a:pt x="96" y="73"/>
                  </a:lnTo>
                  <a:lnTo>
                    <a:pt x="112" y="73"/>
                  </a:lnTo>
                  <a:lnTo>
                    <a:pt x="128" y="72"/>
                  </a:lnTo>
                  <a:lnTo>
                    <a:pt x="144" y="69"/>
                  </a:lnTo>
                  <a:lnTo>
                    <a:pt x="158" y="64"/>
                  </a:lnTo>
                  <a:lnTo>
                    <a:pt x="171" y="55"/>
                  </a:lnTo>
                  <a:lnTo>
                    <a:pt x="183" y="46"/>
                  </a:lnTo>
                  <a:lnTo>
                    <a:pt x="193" y="35"/>
                  </a:lnTo>
                  <a:lnTo>
                    <a:pt x="200" y="21"/>
                  </a:lnTo>
                  <a:lnTo>
                    <a:pt x="200" y="21"/>
                  </a:lnTo>
                  <a:lnTo>
                    <a:pt x="200" y="20"/>
                  </a:lnTo>
                  <a:lnTo>
                    <a:pt x="200" y="20"/>
                  </a:lnTo>
                  <a:lnTo>
                    <a:pt x="200" y="20"/>
                  </a:lnTo>
                  <a:lnTo>
                    <a:pt x="200" y="20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696200" y="2633664"/>
              <a:ext cx="131763" cy="36513"/>
            </a:xfrm>
            <a:custGeom>
              <a:avLst/>
              <a:gdLst>
                <a:gd name="T0" fmla="*/ 165 w 165"/>
                <a:gd name="T1" fmla="*/ 22 h 46"/>
                <a:gd name="T2" fmla="*/ 155 w 165"/>
                <a:gd name="T3" fmla="*/ 28 h 46"/>
                <a:gd name="T4" fmla="*/ 145 w 165"/>
                <a:gd name="T5" fmla="*/ 32 h 46"/>
                <a:gd name="T6" fmla="*/ 133 w 165"/>
                <a:gd name="T7" fmla="*/ 37 h 46"/>
                <a:gd name="T8" fmla="*/ 123 w 165"/>
                <a:gd name="T9" fmla="*/ 39 h 46"/>
                <a:gd name="T10" fmla="*/ 112 w 165"/>
                <a:gd name="T11" fmla="*/ 41 h 46"/>
                <a:gd name="T12" fmla="*/ 101 w 165"/>
                <a:gd name="T13" fmla="*/ 42 h 46"/>
                <a:gd name="T14" fmla="*/ 90 w 165"/>
                <a:gd name="T15" fmla="*/ 42 h 46"/>
                <a:gd name="T16" fmla="*/ 79 w 165"/>
                <a:gd name="T17" fmla="*/ 41 h 46"/>
                <a:gd name="T18" fmla="*/ 69 w 165"/>
                <a:gd name="T19" fmla="*/ 39 h 46"/>
                <a:gd name="T20" fmla="*/ 58 w 165"/>
                <a:gd name="T21" fmla="*/ 36 h 46"/>
                <a:gd name="T22" fmla="*/ 47 w 165"/>
                <a:gd name="T23" fmla="*/ 32 h 46"/>
                <a:gd name="T24" fmla="*/ 38 w 165"/>
                <a:gd name="T25" fmla="*/ 27 h 46"/>
                <a:gd name="T26" fmla="*/ 27 w 165"/>
                <a:gd name="T27" fmla="*/ 22 h 46"/>
                <a:gd name="T28" fmla="*/ 18 w 165"/>
                <a:gd name="T29" fmla="*/ 16 h 46"/>
                <a:gd name="T30" fmla="*/ 9 w 165"/>
                <a:gd name="T31" fmla="*/ 9 h 46"/>
                <a:gd name="T32" fmla="*/ 1 w 165"/>
                <a:gd name="T33" fmla="*/ 1 h 46"/>
                <a:gd name="T34" fmla="*/ 0 w 165"/>
                <a:gd name="T35" fmla="*/ 0 h 46"/>
                <a:gd name="T36" fmla="*/ 0 w 165"/>
                <a:gd name="T37" fmla="*/ 0 h 46"/>
                <a:gd name="T38" fmla="*/ 1 w 165"/>
                <a:gd name="T39" fmla="*/ 2 h 46"/>
                <a:gd name="T40" fmla="*/ 2 w 165"/>
                <a:gd name="T41" fmla="*/ 3 h 46"/>
                <a:gd name="T42" fmla="*/ 19 w 165"/>
                <a:gd name="T43" fmla="*/ 18 h 46"/>
                <a:gd name="T44" fmla="*/ 39 w 165"/>
                <a:gd name="T45" fmla="*/ 30 h 46"/>
                <a:gd name="T46" fmla="*/ 58 w 165"/>
                <a:gd name="T47" fmla="*/ 40 h 46"/>
                <a:gd name="T48" fmla="*/ 80 w 165"/>
                <a:gd name="T49" fmla="*/ 45 h 46"/>
                <a:gd name="T50" fmla="*/ 102 w 165"/>
                <a:gd name="T51" fmla="*/ 46 h 46"/>
                <a:gd name="T52" fmla="*/ 123 w 165"/>
                <a:gd name="T53" fmla="*/ 43 h 46"/>
                <a:gd name="T54" fmla="*/ 145 w 165"/>
                <a:gd name="T55" fmla="*/ 35 h 46"/>
                <a:gd name="T56" fmla="*/ 165 w 165"/>
                <a:gd name="T57" fmla="*/ 22 h 46"/>
                <a:gd name="T58" fmla="*/ 165 w 165"/>
                <a:gd name="T59" fmla="*/ 22 h 46"/>
                <a:gd name="T60" fmla="*/ 165 w 165"/>
                <a:gd name="T61" fmla="*/ 22 h 46"/>
                <a:gd name="T62" fmla="*/ 165 w 165"/>
                <a:gd name="T63" fmla="*/ 22 h 46"/>
                <a:gd name="T64" fmla="*/ 165 w 165"/>
                <a:gd name="T65" fmla="*/ 22 h 46"/>
                <a:gd name="T66" fmla="*/ 165 w 165"/>
                <a:gd name="T6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46">
                  <a:moveTo>
                    <a:pt x="165" y="22"/>
                  </a:moveTo>
                  <a:lnTo>
                    <a:pt x="155" y="28"/>
                  </a:lnTo>
                  <a:lnTo>
                    <a:pt x="145" y="32"/>
                  </a:lnTo>
                  <a:lnTo>
                    <a:pt x="133" y="37"/>
                  </a:lnTo>
                  <a:lnTo>
                    <a:pt x="123" y="39"/>
                  </a:lnTo>
                  <a:lnTo>
                    <a:pt x="112" y="41"/>
                  </a:lnTo>
                  <a:lnTo>
                    <a:pt x="101" y="42"/>
                  </a:lnTo>
                  <a:lnTo>
                    <a:pt x="90" y="42"/>
                  </a:lnTo>
                  <a:lnTo>
                    <a:pt x="79" y="41"/>
                  </a:lnTo>
                  <a:lnTo>
                    <a:pt x="69" y="39"/>
                  </a:lnTo>
                  <a:lnTo>
                    <a:pt x="58" y="36"/>
                  </a:lnTo>
                  <a:lnTo>
                    <a:pt x="47" y="32"/>
                  </a:lnTo>
                  <a:lnTo>
                    <a:pt x="38" y="27"/>
                  </a:lnTo>
                  <a:lnTo>
                    <a:pt x="27" y="22"/>
                  </a:lnTo>
                  <a:lnTo>
                    <a:pt x="18" y="16"/>
                  </a:lnTo>
                  <a:lnTo>
                    <a:pt x="9" y="9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19" y="18"/>
                  </a:lnTo>
                  <a:lnTo>
                    <a:pt x="39" y="30"/>
                  </a:lnTo>
                  <a:lnTo>
                    <a:pt x="58" y="40"/>
                  </a:lnTo>
                  <a:lnTo>
                    <a:pt x="80" y="45"/>
                  </a:lnTo>
                  <a:lnTo>
                    <a:pt x="102" y="46"/>
                  </a:lnTo>
                  <a:lnTo>
                    <a:pt x="123" y="43"/>
                  </a:lnTo>
                  <a:lnTo>
                    <a:pt x="145" y="35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231062" y="2500314"/>
              <a:ext cx="487363" cy="130175"/>
            </a:xfrm>
            <a:custGeom>
              <a:avLst/>
              <a:gdLst>
                <a:gd name="T0" fmla="*/ 594 w 613"/>
                <a:gd name="T1" fmla="*/ 156 h 162"/>
                <a:gd name="T2" fmla="*/ 554 w 613"/>
                <a:gd name="T3" fmla="*/ 145 h 162"/>
                <a:gd name="T4" fmla="*/ 516 w 613"/>
                <a:gd name="T5" fmla="*/ 132 h 162"/>
                <a:gd name="T6" fmla="*/ 475 w 613"/>
                <a:gd name="T7" fmla="*/ 120 h 162"/>
                <a:gd name="T8" fmla="*/ 435 w 613"/>
                <a:gd name="T9" fmla="*/ 110 h 162"/>
                <a:gd name="T10" fmla="*/ 395 w 613"/>
                <a:gd name="T11" fmla="*/ 101 h 162"/>
                <a:gd name="T12" fmla="*/ 355 w 613"/>
                <a:gd name="T13" fmla="*/ 91 h 162"/>
                <a:gd name="T14" fmla="*/ 314 w 613"/>
                <a:gd name="T15" fmla="*/ 83 h 162"/>
                <a:gd name="T16" fmla="*/ 274 w 613"/>
                <a:gd name="T17" fmla="*/ 75 h 162"/>
                <a:gd name="T18" fmla="*/ 238 w 613"/>
                <a:gd name="T19" fmla="*/ 68 h 162"/>
                <a:gd name="T20" fmla="*/ 200 w 613"/>
                <a:gd name="T21" fmla="*/ 60 h 162"/>
                <a:gd name="T22" fmla="*/ 163 w 613"/>
                <a:gd name="T23" fmla="*/ 52 h 162"/>
                <a:gd name="T24" fmla="*/ 126 w 613"/>
                <a:gd name="T25" fmla="*/ 44 h 162"/>
                <a:gd name="T26" fmla="*/ 89 w 613"/>
                <a:gd name="T27" fmla="*/ 34 h 162"/>
                <a:gd name="T28" fmla="*/ 53 w 613"/>
                <a:gd name="T29" fmla="*/ 21 h 162"/>
                <a:gd name="T30" fmla="*/ 18 w 613"/>
                <a:gd name="T31" fmla="*/ 8 h 162"/>
                <a:gd name="T32" fmla="*/ 1 w 613"/>
                <a:gd name="T33" fmla="*/ 2 h 162"/>
                <a:gd name="T34" fmla="*/ 5 w 613"/>
                <a:gd name="T35" fmla="*/ 9 h 162"/>
                <a:gd name="T36" fmla="*/ 20 w 613"/>
                <a:gd name="T37" fmla="*/ 20 h 162"/>
                <a:gd name="T38" fmla="*/ 53 w 613"/>
                <a:gd name="T39" fmla="*/ 34 h 162"/>
                <a:gd name="T40" fmla="*/ 87 w 613"/>
                <a:gd name="T41" fmla="*/ 44 h 162"/>
                <a:gd name="T42" fmla="*/ 122 w 613"/>
                <a:gd name="T43" fmla="*/ 52 h 162"/>
                <a:gd name="T44" fmla="*/ 156 w 613"/>
                <a:gd name="T45" fmla="*/ 60 h 162"/>
                <a:gd name="T46" fmla="*/ 191 w 613"/>
                <a:gd name="T47" fmla="*/ 69 h 162"/>
                <a:gd name="T48" fmla="*/ 226 w 613"/>
                <a:gd name="T49" fmla="*/ 76 h 162"/>
                <a:gd name="T50" fmla="*/ 261 w 613"/>
                <a:gd name="T51" fmla="*/ 83 h 162"/>
                <a:gd name="T52" fmla="*/ 300 w 613"/>
                <a:gd name="T53" fmla="*/ 90 h 162"/>
                <a:gd name="T54" fmla="*/ 342 w 613"/>
                <a:gd name="T55" fmla="*/ 100 h 162"/>
                <a:gd name="T56" fmla="*/ 384 w 613"/>
                <a:gd name="T57" fmla="*/ 109 h 162"/>
                <a:gd name="T58" fmla="*/ 426 w 613"/>
                <a:gd name="T59" fmla="*/ 118 h 162"/>
                <a:gd name="T60" fmla="*/ 467 w 613"/>
                <a:gd name="T61" fmla="*/ 128 h 162"/>
                <a:gd name="T62" fmla="*/ 509 w 613"/>
                <a:gd name="T63" fmla="*/ 138 h 162"/>
                <a:gd name="T64" fmla="*/ 551 w 613"/>
                <a:gd name="T65" fmla="*/ 148 h 162"/>
                <a:gd name="T66" fmla="*/ 593 w 613"/>
                <a:gd name="T67" fmla="*/ 157 h 162"/>
                <a:gd name="T68" fmla="*/ 613 w 613"/>
                <a:gd name="T69" fmla="*/ 162 h 162"/>
                <a:gd name="T70" fmla="*/ 613 w 613"/>
                <a:gd name="T71" fmla="*/ 161 h 162"/>
                <a:gd name="T72" fmla="*/ 613 w 613"/>
                <a:gd name="T73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3" h="162">
                  <a:moveTo>
                    <a:pt x="613" y="161"/>
                  </a:moveTo>
                  <a:lnTo>
                    <a:pt x="594" y="156"/>
                  </a:lnTo>
                  <a:lnTo>
                    <a:pt x="573" y="151"/>
                  </a:lnTo>
                  <a:lnTo>
                    <a:pt x="554" y="145"/>
                  </a:lnTo>
                  <a:lnTo>
                    <a:pt x="535" y="139"/>
                  </a:lnTo>
                  <a:lnTo>
                    <a:pt x="516" y="132"/>
                  </a:lnTo>
                  <a:lnTo>
                    <a:pt x="496" y="126"/>
                  </a:lnTo>
                  <a:lnTo>
                    <a:pt x="475" y="120"/>
                  </a:lnTo>
                  <a:lnTo>
                    <a:pt x="456" y="115"/>
                  </a:lnTo>
                  <a:lnTo>
                    <a:pt x="435" y="110"/>
                  </a:lnTo>
                  <a:lnTo>
                    <a:pt x="416" y="106"/>
                  </a:lnTo>
                  <a:lnTo>
                    <a:pt x="395" y="101"/>
                  </a:lnTo>
                  <a:lnTo>
                    <a:pt x="374" y="96"/>
                  </a:lnTo>
                  <a:lnTo>
                    <a:pt x="355" y="91"/>
                  </a:lnTo>
                  <a:lnTo>
                    <a:pt x="334" y="87"/>
                  </a:lnTo>
                  <a:lnTo>
                    <a:pt x="314" y="83"/>
                  </a:lnTo>
                  <a:lnTo>
                    <a:pt x="293" y="79"/>
                  </a:lnTo>
                  <a:lnTo>
                    <a:pt x="274" y="75"/>
                  </a:lnTo>
                  <a:lnTo>
                    <a:pt x="257" y="72"/>
                  </a:lnTo>
                  <a:lnTo>
                    <a:pt x="238" y="68"/>
                  </a:lnTo>
                  <a:lnTo>
                    <a:pt x="220" y="65"/>
                  </a:lnTo>
                  <a:lnTo>
                    <a:pt x="200" y="60"/>
                  </a:lnTo>
                  <a:lnTo>
                    <a:pt x="182" y="56"/>
                  </a:lnTo>
                  <a:lnTo>
                    <a:pt x="163" y="52"/>
                  </a:lnTo>
                  <a:lnTo>
                    <a:pt x="145" y="48"/>
                  </a:lnTo>
                  <a:lnTo>
                    <a:pt x="126" y="44"/>
                  </a:lnTo>
                  <a:lnTo>
                    <a:pt x="108" y="39"/>
                  </a:lnTo>
                  <a:lnTo>
                    <a:pt x="89" y="34"/>
                  </a:lnTo>
                  <a:lnTo>
                    <a:pt x="70" y="27"/>
                  </a:lnTo>
                  <a:lnTo>
                    <a:pt x="53" y="21"/>
                  </a:lnTo>
                  <a:lnTo>
                    <a:pt x="34" y="15"/>
                  </a:lnTo>
                  <a:lnTo>
                    <a:pt x="18" y="8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5"/>
                  </a:lnTo>
                  <a:lnTo>
                    <a:pt x="5" y="9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36" y="27"/>
                  </a:lnTo>
                  <a:lnTo>
                    <a:pt x="53" y="34"/>
                  </a:lnTo>
                  <a:lnTo>
                    <a:pt x="70" y="39"/>
                  </a:lnTo>
                  <a:lnTo>
                    <a:pt x="87" y="44"/>
                  </a:lnTo>
                  <a:lnTo>
                    <a:pt x="104" y="48"/>
                  </a:lnTo>
                  <a:lnTo>
                    <a:pt x="122" y="52"/>
                  </a:lnTo>
                  <a:lnTo>
                    <a:pt x="138" y="56"/>
                  </a:lnTo>
                  <a:lnTo>
                    <a:pt x="156" y="60"/>
                  </a:lnTo>
                  <a:lnTo>
                    <a:pt x="173" y="65"/>
                  </a:lnTo>
                  <a:lnTo>
                    <a:pt x="191" y="69"/>
                  </a:lnTo>
                  <a:lnTo>
                    <a:pt x="209" y="73"/>
                  </a:lnTo>
                  <a:lnTo>
                    <a:pt x="226" y="76"/>
                  </a:lnTo>
                  <a:lnTo>
                    <a:pt x="244" y="79"/>
                  </a:lnTo>
                  <a:lnTo>
                    <a:pt x="261" y="83"/>
                  </a:lnTo>
                  <a:lnTo>
                    <a:pt x="279" y="86"/>
                  </a:lnTo>
                  <a:lnTo>
                    <a:pt x="300" y="90"/>
                  </a:lnTo>
                  <a:lnTo>
                    <a:pt x="321" y="94"/>
                  </a:lnTo>
                  <a:lnTo>
                    <a:pt x="342" y="100"/>
                  </a:lnTo>
                  <a:lnTo>
                    <a:pt x="363" y="104"/>
                  </a:lnTo>
                  <a:lnTo>
                    <a:pt x="384" y="109"/>
                  </a:lnTo>
                  <a:lnTo>
                    <a:pt x="405" y="113"/>
                  </a:lnTo>
                  <a:lnTo>
                    <a:pt x="426" y="118"/>
                  </a:lnTo>
                  <a:lnTo>
                    <a:pt x="446" y="123"/>
                  </a:lnTo>
                  <a:lnTo>
                    <a:pt x="467" y="128"/>
                  </a:lnTo>
                  <a:lnTo>
                    <a:pt x="489" y="134"/>
                  </a:lnTo>
                  <a:lnTo>
                    <a:pt x="509" y="138"/>
                  </a:lnTo>
                  <a:lnTo>
                    <a:pt x="530" y="143"/>
                  </a:lnTo>
                  <a:lnTo>
                    <a:pt x="551" y="148"/>
                  </a:lnTo>
                  <a:lnTo>
                    <a:pt x="572" y="153"/>
                  </a:lnTo>
                  <a:lnTo>
                    <a:pt x="593" y="157"/>
                  </a:lnTo>
                  <a:lnTo>
                    <a:pt x="613" y="162"/>
                  </a:lnTo>
                  <a:lnTo>
                    <a:pt x="613" y="162"/>
                  </a:lnTo>
                  <a:lnTo>
                    <a:pt x="613" y="161"/>
                  </a:lnTo>
                  <a:lnTo>
                    <a:pt x="613" y="161"/>
                  </a:lnTo>
                  <a:lnTo>
                    <a:pt x="613" y="161"/>
                  </a:lnTo>
                  <a:lnTo>
                    <a:pt x="613" y="161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883525" y="2663827"/>
              <a:ext cx="541338" cy="104775"/>
            </a:xfrm>
            <a:custGeom>
              <a:avLst/>
              <a:gdLst>
                <a:gd name="T0" fmla="*/ 663 w 683"/>
                <a:gd name="T1" fmla="*/ 130 h 131"/>
                <a:gd name="T2" fmla="*/ 622 w 683"/>
                <a:gd name="T3" fmla="*/ 124 h 131"/>
                <a:gd name="T4" fmla="*/ 579 w 683"/>
                <a:gd name="T5" fmla="*/ 112 h 131"/>
                <a:gd name="T6" fmla="*/ 540 w 683"/>
                <a:gd name="T7" fmla="*/ 99 h 131"/>
                <a:gd name="T8" fmla="*/ 511 w 683"/>
                <a:gd name="T9" fmla="*/ 91 h 131"/>
                <a:gd name="T10" fmla="*/ 490 w 683"/>
                <a:gd name="T11" fmla="*/ 87 h 131"/>
                <a:gd name="T12" fmla="*/ 468 w 683"/>
                <a:gd name="T13" fmla="*/ 82 h 131"/>
                <a:gd name="T14" fmla="*/ 448 w 683"/>
                <a:gd name="T15" fmla="*/ 77 h 131"/>
                <a:gd name="T16" fmla="*/ 426 w 683"/>
                <a:gd name="T17" fmla="*/ 73 h 131"/>
                <a:gd name="T18" fmla="*/ 405 w 683"/>
                <a:gd name="T19" fmla="*/ 69 h 131"/>
                <a:gd name="T20" fmla="*/ 384 w 683"/>
                <a:gd name="T21" fmla="*/ 64 h 131"/>
                <a:gd name="T22" fmla="*/ 362 w 683"/>
                <a:gd name="T23" fmla="*/ 59 h 131"/>
                <a:gd name="T24" fmla="*/ 330 w 683"/>
                <a:gd name="T25" fmla="*/ 53 h 131"/>
                <a:gd name="T26" fmla="*/ 287 w 683"/>
                <a:gd name="T27" fmla="*/ 43 h 131"/>
                <a:gd name="T28" fmla="*/ 243 w 683"/>
                <a:gd name="T29" fmla="*/ 34 h 131"/>
                <a:gd name="T30" fmla="*/ 199 w 683"/>
                <a:gd name="T31" fmla="*/ 24 h 131"/>
                <a:gd name="T32" fmla="*/ 155 w 683"/>
                <a:gd name="T33" fmla="*/ 16 h 131"/>
                <a:gd name="T34" fmla="*/ 111 w 683"/>
                <a:gd name="T35" fmla="*/ 9 h 131"/>
                <a:gd name="T36" fmla="*/ 66 w 683"/>
                <a:gd name="T37" fmla="*/ 4 h 131"/>
                <a:gd name="T38" fmla="*/ 22 w 683"/>
                <a:gd name="T39" fmla="*/ 1 h 131"/>
                <a:gd name="T40" fmla="*/ 2 w 683"/>
                <a:gd name="T41" fmla="*/ 1 h 131"/>
                <a:gd name="T42" fmla="*/ 6 w 683"/>
                <a:gd name="T43" fmla="*/ 7 h 131"/>
                <a:gd name="T44" fmla="*/ 30 w 683"/>
                <a:gd name="T45" fmla="*/ 11 h 131"/>
                <a:gd name="T46" fmla="*/ 75 w 683"/>
                <a:gd name="T47" fmla="*/ 16 h 131"/>
                <a:gd name="T48" fmla="*/ 119 w 683"/>
                <a:gd name="T49" fmla="*/ 22 h 131"/>
                <a:gd name="T50" fmla="*/ 162 w 683"/>
                <a:gd name="T51" fmla="*/ 28 h 131"/>
                <a:gd name="T52" fmla="*/ 207 w 683"/>
                <a:gd name="T53" fmla="*/ 36 h 131"/>
                <a:gd name="T54" fmla="*/ 250 w 683"/>
                <a:gd name="T55" fmla="*/ 44 h 131"/>
                <a:gd name="T56" fmla="*/ 294 w 683"/>
                <a:gd name="T57" fmla="*/ 52 h 131"/>
                <a:gd name="T58" fmla="*/ 338 w 683"/>
                <a:gd name="T59" fmla="*/ 61 h 131"/>
                <a:gd name="T60" fmla="*/ 370 w 683"/>
                <a:gd name="T61" fmla="*/ 68 h 131"/>
                <a:gd name="T62" fmla="*/ 391 w 683"/>
                <a:gd name="T63" fmla="*/ 72 h 131"/>
                <a:gd name="T64" fmla="*/ 413 w 683"/>
                <a:gd name="T65" fmla="*/ 76 h 131"/>
                <a:gd name="T66" fmla="*/ 433 w 683"/>
                <a:gd name="T67" fmla="*/ 80 h 131"/>
                <a:gd name="T68" fmla="*/ 454 w 683"/>
                <a:gd name="T69" fmla="*/ 84 h 131"/>
                <a:gd name="T70" fmla="*/ 474 w 683"/>
                <a:gd name="T71" fmla="*/ 88 h 131"/>
                <a:gd name="T72" fmla="*/ 496 w 683"/>
                <a:gd name="T73" fmla="*/ 92 h 131"/>
                <a:gd name="T74" fmla="*/ 517 w 683"/>
                <a:gd name="T75" fmla="*/ 97 h 131"/>
                <a:gd name="T76" fmla="*/ 545 w 683"/>
                <a:gd name="T77" fmla="*/ 104 h 131"/>
                <a:gd name="T78" fmla="*/ 585 w 683"/>
                <a:gd name="T79" fmla="*/ 115 h 131"/>
                <a:gd name="T80" fmla="*/ 625 w 683"/>
                <a:gd name="T81" fmla="*/ 126 h 131"/>
                <a:gd name="T82" fmla="*/ 665 w 683"/>
                <a:gd name="T83" fmla="*/ 131 h 131"/>
                <a:gd name="T84" fmla="*/ 682 w 683"/>
                <a:gd name="T85" fmla="*/ 130 h 131"/>
                <a:gd name="T86" fmla="*/ 682 w 683"/>
                <a:gd name="T87" fmla="*/ 130 h 131"/>
                <a:gd name="T88" fmla="*/ 682 w 683"/>
                <a:gd name="T8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3" h="131">
                  <a:moveTo>
                    <a:pt x="682" y="130"/>
                  </a:moveTo>
                  <a:lnTo>
                    <a:pt x="663" y="130"/>
                  </a:lnTo>
                  <a:lnTo>
                    <a:pt x="643" y="128"/>
                  </a:lnTo>
                  <a:lnTo>
                    <a:pt x="622" y="124"/>
                  </a:lnTo>
                  <a:lnTo>
                    <a:pt x="601" y="118"/>
                  </a:lnTo>
                  <a:lnTo>
                    <a:pt x="579" y="112"/>
                  </a:lnTo>
                  <a:lnTo>
                    <a:pt x="560" y="106"/>
                  </a:lnTo>
                  <a:lnTo>
                    <a:pt x="540" y="99"/>
                  </a:lnTo>
                  <a:lnTo>
                    <a:pt x="522" y="94"/>
                  </a:lnTo>
                  <a:lnTo>
                    <a:pt x="511" y="91"/>
                  </a:lnTo>
                  <a:lnTo>
                    <a:pt x="500" y="89"/>
                  </a:lnTo>
                  <a:lnTo>
                    <a:pt x="490" y="87"/>
                  </a:lnTo>
                  <a:lnTo>
                    <a:pt x="480" y="84"/>
                  </a:lnTo>
                  <a:lnTo>
                    <a:pt x="468" y="82"/>
                  </a:lnTo>
                  <a:lnTo>
                    <a:pt x="458" y="80"/>
                  </a:lnTo>
                  <a:lnTo>
                    <a:pt x="448" y="77"/>
                  </a:lnTo>
                  <a:lnTo>
                    <a:pt x="437" y="75"/>
                  </a:lnTo>
                  <a:lnTo>
                    <a:pt x="426" y="73"/>
                  </a:lnTo>
                  <a:lnTo>
                    <a:pt x="416" y="71"/>
                  </a:lnTo>
                  <a:lnTo>
                    <a:pt x="405" y="69"/>
                  </a:lnTo>
                  <a:lnTo>
                    <a:pt x="394" y="67"/>
                  </a:lnTo>
                  <a:lnTo>
                    <a:pt x="384" y="64"/>
                  </a:lnTo>
                  <a:lnTo>
                    <a:pt x="373" y="61"/>
                  </a:lnTo>
                  <a:lnTo>
                    <a:pt x="362" y="59"/>
                  </a:lnTo>
                  <a:lnTo>
                    <a:pt x="352" y="57"/>
                  </a:lnTo>
                  <a:lnTo>
                    <a:pt x="330" y="53"/>
                  </a:lnTo>
                  <a:lnTo>
                    <a:pt x="309" y="48"/>
                  </a:lnTo>
                  <a:lnTo>
                    <a:pt x="287" y="43"/>
                  </a:lnTo>
                  <a:lnTo>
                    <a:pt x="265" y="39"/>
                  </a:lnTo>
                  <a:lnTo>
                    <a:pt x="243" y="34"/>
                  </a:lnTo>
                  <a:lnTo>
                    <a:pt x="221" y="29"/>
                  </a:lnTo>
                  <a:lnTo>
                    <a:pt x="199" y="24"/>
                  </a:lnTo>
                  <a:lnTo>
                    <a:pt x="177" y="20"/>
                  </a:lnTo>
                  <a:lnTo>
                    <a:pt x="155" y="16"/>
                  </a:lnTo>
                  <a:lnTo>
                    <a:pt x="132" y="13"/>
                  </a:lnTo>
                  <a:lnTo>
                    <a:pt x="111" y="9"/>
                  </a:lnTo>
                  <a:lnTo>
                    <a:pt x="89" y="6"/>
                  </a:lnTo>
                  <a:lnTo>
                    <a:pt x="66" y="4"/>
                  </a:lnTo>
                  <a:lnTo>
                    <a:pt x="45" y="2"/>
                  </a:lnTo>
                  <a:lnTo>
                    <a:pt x="2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4"/>
                  </a:lnTo>
                  <a:lnTo>
                    <a:pt x="6" y="7"/>
                  </a:lnTo>
                  <a:lnTo>
                    <a:pt x="9" y="8"/>
                  </a:lnTo>
                  <a:lnTo>
                    <a:pt x="30" y="11"/>
                  </a:lnTo>
                  <a:lnTo>
                    <a:pt x="53" y="13"/>
                  </a:lnTo>
                  <a:lnTo>
                    <a:pt x="75" y="16"/>
                  </a:lnTo>
                  <a:lnTo>
                    <a:pt x="96" y="19"/>
                  </a:lnTo>
                  <a:lnTo>
                    <a:pt x="119" y="22"/>
                  </a:lnTo>
                  <a:lnTo>
                    <a:pt x="141" y="25"/>
                  </a:lnTo>
                  <a:lnTo>
                    <a:pt x="162" y="28"/>
                  </a:lnTo>
                  <a:lnTo>
                    <a:pt x="185" y="33"/>
                  </a:lnTo>
                  <a:lnTo>
                    <a:pt x="207" y="36"/>
                  </a:lnTo>
                  <a:lnTo>
                    <a:pt x="228" y="40"/>
                  </a:lnTo>
                  <a:lnTo>
                    <a:pt x="250" y="44"/>
                  </a:lnTo>
                  <a:lnTo>
                    <a:pt x="272" y="48"/>
                  </a:lnTo>
                  <a:lnTo>
                    <a:pt x="294" y="52"/>
                  </a:lnTo>
                  <a:lnTo>
                    <a:pt x="316" y="56"/>
                  </a:lnTo>
                  <a:lnTo>
                    <a:pt x="338" y="61"/>
                  </a:lnTo>
                  <a:lnTo>
                    <a:pt x="360" y="65"/>
                  </a:lnTo>
                  <a:lnTo>
                    <a:pt x="370" y="68"/>
                  </a:lnTo>
                  <a:lnTo>
                    <a:pt x="381" y="70"/>
                  </a:lnTo>
                  <a:lnTo>
                    <a:pt x="391" y="72"/>
                  </a:lnTo>
                  <a:lnTo>
                    <a:pt x="402" y="74"/>
                  </a:lnTo>
                  <a:lnTo>
                    <a:pt x="413" y="76"/>
                  </a:lnTo>
                  <a:lnTo>
                    <a:pt x="423" y="78"/>
                  </a:lnTo>
                  <a:lnTo>
                    <a:pt x="433" y="80"/>
                  </a:lnTo>
                  <a:lnTo>
                    <a:pt x="443" y="82"/>
                  </a:lnTo>
                  <a:lnTo>
                    <a:pt x="454" y="84"/>
                  </a:lnTo>
                  <a:lnTo>
                    <a:pt x="464" y="86"/>
                  </a:lnTo>
                  <a:lnTo>
                    <a:pt x="474" y="88"/>
                  </a:lnTo>
                  <a:lnTo>
                    <a:pt x="486" y="90"/>
                  </a:lnTo>
                  <a:lnTo>
                    <a:pt x="496" y="92"/>
                  </a:lnTo>
                  <a:lnTo>
                    <a:pt x="506" y="95"/>
                  </a:lnTo>
                  <a:lnTo>
                    <a:pt x="517" y="97"/>
                  </a:lnTo>
                  <a:lnTo>
                    <a:pt x="527" y="99"/>
                  </a:lnTo>
                  <a:lnTo>
                    <a:pt x="545" y="104"/>
                  </a:lnTo>
                  <a:lnTo>
                    <a:pt x="564" y="110"/>
                  </a:lnTo>
                  <a:lnTo>
                    <a:pt x="585" y="115"/>
                  </a:lnTo>
                  <a:lnTo>
                    <a:pt x="604" y="121"/>
                  </a:lnTo>
                  <a:lnTo>
                    <a:pt x="625" y="126"/>
                  </a:lnTo>
                  <a:lnTo>
                    <a:pt x="644" y="129"/>
                  </a:lnTo>
                  <a:lnTo>
                    <a:pt x="665" y="131"/>
                  </a:lnTo>
                  <a:lnTo>
                    <a:pt x="683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2" y="130"/>
                  </a:lnTo>
                  <a:close/>
                </a:path>
              </a:pathLst>
            </a:custGeom>
            <a:solidFill>
              <a:srgbClr val="001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258050" y="2363789"/>
              <a:ext cx="523875" cy="266700"/>
            </a:xfrm>
            <a:custGeom>
              <a:avLst/>
              <a:gdLst>
                <a:gd name="T0" fmla="*/ 661 w 661"/>
                <a:gd name="T1" fmla="*/ 335 h 335"/>
                <a:gd name="T2" fmla="*/ 639 w 661"/>
                <a:gd name="T3" fmla="*/ 294 h 335"/>
                <a:gd name="T4" fmla="*/ 612 w 661"/>
                <a:gd name="T5" fmla="*/ 256 h 335"/>
                <a:gd name="T6" fmla="*/ 581 w 661"/>
                <a:gd name="T7" fmla="*/ 221 h 335"/>
                <a:gd name="T8" fmla="*/ 547 w 661"/>
                <a:gd name="T9" fmla="*/ 189 h 335"/>
                <a:gd name="T10" fmla="*/ 509 w 661"/>
                <a:gd name="T11" fmla="*/ 159 h 335"/>
                <a:gd name="T12" fmla="*/ 469 w 661"/>
                <a:gd name="T13" fmla="*/ 134 h 335"/>
                <a:gd name="T14" fmla="*/ 426 w 661"/>
                <a:gd name="T15" fmla="*/ 109 h 335"/>
                <a:gd name="T16" fmla="*/ 382 w 661"/>
                <a:gd name="T17" fmla="*/ 88 h 335"/>
                <a:gd name="T18" fmla="*/ 334 w 661"/>
                <a:gd name="T19" fmla="*/ 70 h 335"/>
                <a:gd name="T20" fmla="*/ 287 w 661"/>
                <a:gd name="T21" fmla="*/ 53 h 335"/>
                <a:gd name="T22" fmla="*/ 238 w 661"/>
                <a:gd name="T23" fmla="*/ 39 h 335"/>
                <a:gd name="T24" fmla="*/ 190 w 661"/>
                <a:gd name="T25" fmla="*/ 26 h 335"/>
                <a:gd name="T26" fmla="*/ 142 w 661"/>
                <a:gd name="T27" fmla="*/ 17 h 335"/>
                <a:gd name="T28" fmla="*/ 93 w 661"/>
                <a:gd name="T29" fmla="*/ 9 h 335"/>
                <a:gd name="T30" fmla="*/ 46 w 661"/>
                <a:gd name="T31" fmla="*/ 4 h 335"/>
                <a:gd name="T32" fmla="*/ 0 w 661"/>
                <a:gd name="T33" fmla="*/ 0 h 335"/>
                <a:gd name="T34" fmla="*/ 0 w 661"/>
                <a:gd name="T35" fmla="*/ 2 h 335"/>
                <a:gd name="T36" fmla="*/ 2 w 661"/>
                <a:gd name="T37" fmla="*/ 8 h 335"/>
                <a:gd name="T38" fmla="*/ 6 w 661"/>
                <a:gd name="T39" fmla="*/ 13 h 335"/>
                <a:gd name="T40" fmla="*/ 10 w 661"/>
                <a:gd name="T41" fmla="*/ 16 h 335"/>
                <a:gd name="T42" fmla="*/ 33 w 661"/>
                <a:gd name="T43" fmla="*/ 21 h 335"/>
                <a:gd name="T44" fmla="*/ 57 w 661"/>
                <a:gd name="T45" fmla="*/ 25 h 335"/>
                <a:gd name="T46" fmla="*/ 81 w 661"/>
                <a:gd name="T47" fmla="*/ 30 h 335"/>
                <a:gd name="T48" fmla="*/ 104 w 661"/>
                <a:gd name="T49" fmla="*/ 34 h 335"/>
                <a:gd name="T50" fmla="*/ 128 w 661"/>
                <a:gd name="T51" fmla="*/ 37 h 335"/>
                <a:gd name="T52" fmla="*/ 152 w 661"/>
                <a:gd name="T53" fmla="*/ 41 h 335"/>
                <a:gd name="T54" fmla="*/ 176 w 661"/>
                <a:gd name="T55" fmla="*/ 45 h 335"/>
                <a:gd name="T56" fmla="*/ 199 w 661"/>
                <a:gd name="T57" fmla="*/ 48 h 335"/>
                <a:gd name="T58" fmla="*/ 223 w 661"/>
                <a:gd name="T59" fmla="*/ 53 h 335"/>
                <a:gd name="T60" fmla="*/ 247 w 661"/>
                <a:gd name="T61" fmla="*/ 57 h 335"/>
                <a:gd name="T62" fmla="*/ 269 w 661"/>
                <a:gd name="T63" fmla="*/ 63 h 335"/>
                <a:gd name="T64" fmla="*/ 293 w 661"/>
                <a:gd name="T65" fmla="*/ 69 h 335"/>
                <a:gd name="T66" fmla="*/ 316 w 661"/>
                <a:gd name="T67" fmla="*/ 75 h 335"/>
                <a:gd name="T68" fmla="*/ 338 w 661"/>
                <a:gd name="T69" fmla="*/ 82 h 335"/>
                <a:gd name="T70" fmla="*/ 361 w 661"/>
                <a:gd name="T71" fmla="*/ 90 h 335"/>
                <a:gd name="T72" fmla="*/ 384 w 661"/>
                <a:gd name="T73" fmla="*/ 100 h 335"/>
                <a:gd name="T74" fmla="*/ 404 w 661"/>
                <a:gd name="T75" fmla="*/ 109 h 335"/>
                <a:gd name="T76" fmla="*/ 425 w 661"/>
                <a:gd name="T77" fmla="*/ 119 h 335"/>
                <a:gd name="T78" fmla="*/ 445 w 661"/>
                <a:gd name="T79" fmla="*/ 130 h 335"/>
                <a:gd name="T80" fmla="*/ 465 w 661"/>
                <a:gd name="T81" fmla="*/ 142 h 335"/>
                <a:gd name="T82" fmla="*/ 486 w 661"/>
                <a:gd name="T83" fmla="*/ 154 h 335"/>
                <a:gd name="T84" fmla="*/ 505 w 661"/>
                <a:gd name="T85" fmla="*/ 167 h 335"/>
                <a:gd name="T86" fmla="*/ 524 w 661"/>
                <a:gd name="T87" fmla="*/ 180 h 335"/>
                <a:gd name="T88" fmla="*/ 542 w 661"/>
                <a:gd name="T89" fmla="*/ 194 h 335"/>
                <a:gd name="T90" fmla="*/ 560 w 661"/>
                <a:gd name="T91" fmla="*/ 209 h 335"/>
                <a:gd name="T92" fmla="*/ 577 w 661"/>
                <a:gd name="T93" fmla="*/ 224 h 335"/>
                <a:gd name="T94" fmla="*/ 593 w 661"/>
                <a:gd name="T95" fmla="*/ 241 h 335"/>
                <a:gd name="T96" fmla="*/ 608 w 661"/>
                <a:gd name="T97" fmla="*/ 258 h 335"/>
                <a:gd name="T98" fmla="*/ 623 w 661"/>
                <a:gd name="T99" fmla="*/ 276 h 335"/>
                <a:gd name="T100" fmla="*/ 636 w 661"/>
                <a:gd name="T101" fmla="*/ 294 h 335"/>
                <a:gd name="T102" fmla="*/ 648 w 661"/>
                <a:gd name="T103" fmla="*/ 314 h 335"/>
                <a:gd name="T104" fmla="*/ 660 w 661"/>
                <a:gd name="T105" fmla="*/ 334 h 335"/>
                <a:gd name="T106" fmla="*/ 661 w 661"/>
                <a:gd name="T107" fmla="*/ 335 h 335"/>
                <a:gd name="T108" fmla="*/ 661 w 661"/>
                <a:gd name="T109" fmla="*/ 335 h 335"/>
                <a:gd name="T110" fmla="*/ 661 w 661"/>
                <a:gd name="T111" fmla="*/ 335 h 335"/>
                <a:gd name="T112" fmla="*/ 661 w 661"/>
                <a:gd name="T113" fmla="*/ 335 h 335"/>
                <a:gd name="T114" fmla="*/ 661 w 661"/>
                <a:gd name="T1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1" h="335">
                  <a:moveTo>
                    <a:pt x="661" y="335"/>
                  </a:moveTo>
                  <a:lnTo>
                    <a:pt x="639" y="294"/>
                  </a:lnTo>
                  <a:lnTo>
                    <a:pt x="612" y="256"/>
                  </a:lnTo>
                  <a:lnTo>
                    <a:pt x="581" y="221"/>
                  </a:lnTo>
                  <a:lnTo>
                    <a:pt x="547" y="189"/>
                  </a:lnTo>
                  <a:lnTo>
                    <a:pt x="509" y="159"/>
                  </a:lnTo>
                  <a:lnTo>
                    <a:pt x="469" y="134"/>
                  </a:lnTo>
                  <a:lnTo>
                    <a:pt x="426" y="109"/>
                  </a:lnTo>
                  <a:lnTo>
                    <a:pt x="382" y="88"/>
                  </a:lnTo>
                  <a:lnTo>
                    <a:pt x="334" y="70"/>
                  </a:lnTo>
                  <a:lnTo>
                    <a:pt x="287" y="53"/>
                  </a:lnTo>
                  <a:lnTo>
                    <a:pt x="238" y="39"/>
                  </a:lnTo>
                  <a:lnTo>
                    <a:pt x="190" y="26"/>
                  </a:lnTo>
                  <a:lnTo>
                    <a:pt x="142" y="17"/>
                  </a:lnTo>
                  <a:lnTo>
                    <a:pt x="93" y="9"/>
                  </a:lnTo>
                  <a:lnTo>
                    <a:pt x="4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3"/>
                  </a:lnTo>
                  <a:lnTo>
                    <a:pt x="10" y="16"/>
                  </a:lnTo>
                  <a:lnTo>
                    <a:pt x="33" y="21"/>
                  </a:lnTo>
                  <a:lnTo>
                    <a:pt x="57" y="25"/>
                  </a:lnTo>
                  <a:lnTo>
                    <a:pt x="81" y="30"/>
                  </a:lnTo>
                  <a:lnTo>
                    <a:pt x="104" y="34"/>
                  </a:lnTo>
                  <a:lnTo>
                    <a:pt x="128" y="37"/>
                  </a:lnTo>
                  <a:lnTo>
                    <a:pt x="152" y="41"/>
                  </a:lnTo>
                  <a:lnTo>
                    <a:pt x="176" y="45"/>
                  </a:lnTo>
                  <a:lnTo>
                    <a:pt x="199" y="48"/>
                  </a:lnTo>
                  <a:lnTo>
                    <a:pt x="223" y="53"/>
                  </a:lnTo>
                  <a:lnTo>
                    <a:pt x="247" y="57"/>
                  </a:lnTo>
                  <a:lnTo>
                    <a:pt x="269" y="63"/>
                  </a:lnTo>
                  <a:lnTo>
                    <a:pt x="293" y="69"/>
                  </a:lnTo>
                  <a:lnTo>
                    <a:pt x="316" y="75"/>
                  </a:lnTo>
                  <a:lnTo>
                    <a:pt x="338" y="82"/>
                  </a:lnTo>
                  <a:lnTo>
                    <a:pt x="361" y="90"/>
                  </a:lnTo>
                  <a:lnTo>
                    <a:pt x="384" y="100"/>
                  </a:lnTo>
                  <a:lnTo>
                    <a:pt x="404" y="109"/>
                  </a:lnTo>
                  <a:lnTo>
                    <a:pt x="425" y="119"/>
                  </a:lnTo>
                  <a:lnTo>
                    <a:pt x="445" y="130"/>
                  </a:lnTo>
                  <a:lnTo>
                    <a:pt x="465" y="142"/>
                  </a:lnTo>
                  <a:lnTo>
                    <a:pt x="486" y="154"/>
                  </a:lnTo>
                  <a:lnTo>
                    <a:pt x="505" y="167"/>
                  </a:lnTo>
                  <a:lnTo>
                    <a:pt x="524" y="180"/>
                  </a:lnTo>
                  <a:lnTo>
                    <a:pt x="542" y="194"/>
                  </a:lnTo>
                  <a:lnTo>
                    <a:pt x="560" y="209"/>
                  </a:lnTo>
                  <a:lnTo>
                    <a:pt x="577" y="224"/>
                  </a:lnTo>
                  <a:lnTo>
                    <a:pt x="593" y="241"/>
                  </a:lnTo>
                  <a:lnTo>
                    <a:pt x="608" y="258"/>
                  </a:lnTo>
                  <a:lnTo>
                    <a:pt x="623" y="276"/>
                  </a:lnTo>
                  <a:lnTo>
                    <a:pt x="636" y="294"/>
                  </a:lnTo>
                  <a:lnTo>
                    <a:pt x="648" y="314"/>
                  </a:lnTo>
                  <a:lnTo>
                    <a:pt x="660" y="334"/>
                  </a:lnTo>
                  <a:lnTo>
                    <a:pt x="661" y="335"/>
                  </a:lnTo>
                  <a:lnTo>
                    <a:pt x="661" y="335"/>
                  </a:lnTo>
                  <a:lnTo>
                    <a:pt x="661" y="335"/>
                  </a:lnTo>
                  <a:lnTo>
                    <a:pt x="661" y="335"/>
                  </a:lnTo>
                  <a:lnTo>
                    <a:pt x="661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781925" y="2085977"/>
              <a:ext cx="309563" cy="530225"/>
            </a:xfrm>
            <a:custGeom>
              <a:avLst/>
              <a:gdLst>
                <a:gd name="T0" fmla="*/ 388 w 388"/>
                <a:gd name="T1" fmla="*/ 0 h 668"/>
                <a:gd name="T2" fmla="*/ 361 w 388"/>
                <a:gd name="T3" fmla="*/ 40 h 668"/>
                <a:gd name="T4" fmla="*/ 336 w 388"/>
                <a:gd name="T5" fmla="*/ 79 h 668"/>
                <a:gd name="T6" fmla="*/ 310 w 388"/>
                <a:gd name="T7" fmla="*/ 120 h 668"/>
                <a:gd name="T8" fmla="*/ 284 w 388"/>
                <a:gd name="T9" fmla="*/ 160 h 668"/>
                <a:gd name="T10" fmla="*/ 259 w 388"/>
                <a:gd name="T11" fmla="*/ 201 h 668"/>
                <a:gd name="T12" fmla="*/ 235 w 388"/>
                <a:gd name="T13" fmla="*/ 243 h 668"/>
                <a:gd name="T14" fmla="*/ 210 w 388"/>
                <a:gd name="T15" fmla="*/ 284 h 668"/>
                <a:gd name="T16" fmla="*/ 186 w 388"/>
                <a:gd name="T17" fmla="*/ 325 h 668"/>
                <a:gd name="T18" fmla="*/ 163 w 388"/>
                <a:gd name="T19" fmla="*/ 366 h 668"/>
                <a:gd name="T20" fmla="*/ 139 w 388"/>
                <a:gd name="T21" fmla="*/ 408 h 668"/>
                <a:gd name="T22" fmla="*/ 115 w 388"/>
                <a:gd name="T23" fmla="*/ 450 h 668"/>
                <a:gd name="T24" fmla="*/ 91 w 388"/>
                <a:gd name="T25" fmla="*/ 492 h 668"/>
                <a:gd name="T26" fmla="*/ 69 w 388"/>
                <a:gd name="T27" fmla="*/ 534 h 668"/>
                <a:gd name="T28" fmla="*/ 45 w 388"/>
                <a:gd name="T29" fmla="*/ 576 h 668"/>
                <a:gd name="T30" fmla="*/ 22 w 388"/>
                <a:gd name="T31" fmla="*/ 617 h 668"/>
                <a:gd name="T32" fmla="*/ 0 w 388"/>
                <a:gd name="T33" fmla="*/ 660 h 668"/>
                <a:gd name="T34" fmla="*/ 0 w 388"/>
                <a:gd name="T35" fmla="*/ 662 h 668"/>
                <a:gd name="T36" fmla="*/ 2 w 388"/>
                <a:gd name="T37" fmla="*/ 664 h 668"/>
                <a:gd name="T38" fmla="*/ 3 w 388"/>
                <a:gd name="T39" fmla="*/ 667 h 668"/>
                <a:gd name="T40" fmla="*/ 3 w 388"/>
                <a:gd name="T41" fmla="*/ 668 h 668"/>
                <a:gd name="T42" fmla="*/ 28 w 388"/>
                <a:gd name="T43" fmla="*/ 627 h 668"/>
                <a:gd name="T44" fmla="*/ 52 w 388"/>
                <a:gd name="T45" fmla="*/ 585 h 668"/>
                <a:gd name="T46" fmla="*/ 77 w 388"/>
                <a:gd name="T47" fmla="*/ 543 h 668"/>
                <a:gd name="T48" fmla="*/ 101 w 388"/>
                <a:gd name="T49" fmla="*/ 502 h 668"/>
                <a:gd name="T50" fmla="*/ 124 w 388"/>
                <a:gd name="T51" fmla="*/ 460 h 668"/>
                <a:gd name="T52" fmla="*/ 148 w 388"/>
                <a:gd name="T53" fmla="*/ 418 h 668"/>
                <a:gd name="T54" fmla="*/ 171 w 388"/>
                <a:gd name="T55" fmla="*/ 375 h 668"/>
                <a:gd name="T56" fmla="*/ 194 w 388"/>
                <a:gd name="T57" fmla="*/ 333 h 668"/>
                <a:gd name="T58" fmla="*/ 217 w 388"/>
                <a:gd name="T59" fmla="*/ 291 h 668"/>
                <a:gd name="T60" fmla="*/ 241 w 388"/>
                <a:gd name="T61" fmla="*/ 249 h 668"/>
                <a:gd name="T62" fmla="*/ 265 w 388"/>
                <a:gd name="T63" fmla="*/ 207 h 668"/>
                <a:gd name="T64" fmla="*/ 288 w 388"/>
                <a:gd name="T65" fmla="*/ 165 h 668"/>
                <a:gd name="T66" fmla="*/ 313 w 388"/>
                <a:gd name="T67" fmla="*/ 123 h 668"/>
                <a:gd name="T68" fmla="*/ 338 w 388"/>
                <a:gd name="T69" fmla="*/ 82 h 668"/>
                <a:gd name="T70" fmla="*/ 362 w 388"/>
                <a:gd name="T71" fmla="*/ 41 h 668"/>
                <a:gd name="T72" fmla="*/ 388 w 388"/>
                <a:gd name="T73" fmla="*/ 0 h 668"/>
                <a:gd name="T74" fmla="*/ 388 w 388"/>
                <a:gd name="T75" fmla="*/ 0 h 668"/>
                <a:gd name="T76" fmla="*/ 388 w 388"/>
                <a:gd name="T77" fmla="*/ 0 h 668"/>
                <a:gd name="T78" fmla="*/ 388 w 388"/>
                <a:gd name="T79" fmla="*/ 0 h 668"/>
                <a:gd name="T80" fmla="*/ 388 w 388"/>
                <a:gd name="T81" fmla="*/ 0 h 668"/>
                <a:gd name="T82" fmla="*/ 388 w 388"/>
                <a:gd name="T83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668">
                  <a:moveTo>
                    <a:pt x="388" y="0"/>
                  </a:moveTo>
                  <a:lnTo>
                    <a:pt x="361" y="40"/>
                  </a:lnTo>
                  <a:lnTo>
                    <a:pt x="336" y="79"/>
                  </a:lnTo>
                  <a:lnTo>
                    <a:pt x="310" y="120"/>
                  </a:lnTo>
                  <a:lnTo>
                    <a:pt x="284" y="160"/>
                  </a:lnTo>
                  <a:lnTo>
                    <a:pt x="259" y="201"/>
                  </a:lnTo>
                  <a:lnTo>
                    <a:pt x="235" y="243"/>
                  </a:lnTo>
                  <a:lnTo>
                    <a:pt x="210" y="284"/>
                  </a:lnTo>
                  <a:lnTo>
                    <a:pt x="186" y="325"/>
                  </a:lnTo>
                  <a:lnTo>
                    <a:pt x="163" y="366"/>
                  </a:lnTo>
                  <a:lnTo>
                    <a:pt x="139" y="408"/>
                  </a:lnTo>
                  <a:lnTo>
                    <a:pt x="115" y="450"/>
                  </a:lnTo>
                  <a:lnTo>
                    <a:pt x="91" y="492"/>
                  </a:lnTo>
                  <a:lnTo>
                    <a:pt x="69" y="534"/>
                  </a:lnTo>
                  <a:lnTo>
                    <a:pt x="45" y="576"/>
                  </a:lnTo>
                  <a:lnTo>
                    <a:pt x="22" y="617"/>
                  </a:lnTo>
                  <a:lnTo>
                    <a:pt x="0" y="660"/>
                  </a:lnTo>
                  <a:lnTo>
                    <a:pt x="0" y="662"/>
                  </a:lnTo>
                  <a:lnTo>
                    <a:pt x="2" y="664"/>
                  </a:lnTo>
                  <a:lnTo>
                    <a:pt x="3" y="667"/>
                  </a:lnTo>
                  <a:lnTo>
                    <a:pt x="3" y="668"/>
                  </a:lnTo>
                  <a:lnTo>
                    <a:pt x="28" y="627"/>
                  </a:lnTo>
                  <a:lnTo>
                    <a:pt x="52" y="585"/>
                  </a:lnTo>
                  <a:lnTo>
                    <a:pt x="77" y="543"/>
                  </a:lnTo>
                  <a:lnTo>
                    <a:pt x="101" y="502"/>
                  </a:lnTo>
                  <a:lnTo>
                    <a:pt x="124" y="460"/>
                  </a:lnTo>
                  <a:lnTo>
                    <a:pt x="148" y="418"/>
                  </a:lnTo>
                  <a:lnTo>
                    <a:pt x="171" y="375"/>
                  </a:lnTo>
                  <a:lnTo>
                    <a:pt x="194" y="333"/>
                  </a:lnTo>
                  <a:lnTo>
                    <a:pt x="217" y="291"/>
                  </a:lnTo>
                  <a:lnTo>
                    <a:pt x="241" y="249"/>
                  </a:lnTo>
                  <a:lnTo>
                    <a:pt x="265" y="207"/>
                  </a:lnTo>
                  <a:lnTo>
                    <a:pt x="288" y="165"/>
                  </a:lnTo>
                  <a:lnTo>
                    <a:pt x="313" y="123"/>
                  </a:lnTo>
                  <a:lnTo>
                    <a:pt x="338" y="82"/>
                  </a:lnTo>
                  <a:lnTo>
                    <a:pt x="362" y="41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013700" y="2098677"/>
              <a:ext cx="493713" cy="138113"/>
            </a:xfrm>
            <a:custGeom>
              <a:avLst/>
              <a:gdLst>
                <a:gd name="T0" fmla="*/ 17 w 623"/>
                <a:gd name="T1" fmla="*/ 89 h 173"/>
                <a:gd name="T2" fmla="*/ 51 w 623"/>
                <a:gd name="T3" fmla="*/ 68 h 173"/>
                <a:gd name="T4" fmla="*/ 86 w 623"/>
                <a:gd name="T5" fmla="*/ 50 h 173"/>
                <a:gd name="T6" fmla="*/ 123 w 623"/>
                <a:gd name="T7" fmla="*/ 35 h 173"/>
                <a:gd name="T8" fmla="*/ 160 w 623"/>
                <a:gd name="T9" fmla="*/ 24 h 173"/>
                <a:gd name="T10" fmla="*/ 199 w 623"/>
                <a:gd name="T11" fmla="*/ 16 h 173"/>
                <a:gd name="T12" fmla="*/ 238 w 623"/>
                <a:gd name="T13" fmla="*/ 10 h 173"/>
                <a:gd name="T14" fmla="*/ 278 w 623"/>
                <a:gd name="T15" fmla="*/ 8 h 173"/>
                <a:gd name="T16" fmla="*/ 323 w 623"/>
                <a:gd name="T17" fmla="*/ 9 h 173"/>
                <a:gd name="T18" fmla="*/ 369 w 623"/>
                <a:gd name="T19" fmla="*/ 16 h 173"/>
                <a:gd name="T20" fmla="*/ 414 w 623"/>
                <a:gd name="T21" fmla="*/ 27 h 173"/>
                <a:gd name="T22" fmla="*/ 458 w 623"/>
                <a:gd name="T23" fmla="*/ 43 h 173"/>
                <a:gd name="T24" fmla="*/ 498 w 623"/>
                <a:gd name="T25" fmla="*/ 65 h 173"/>
                <a:gd name="T26" fmla="*/ 536 w 623"/>
                <a:gd name="T27" fmla="*/ 91 h 173"/>
                <a:gd name="T28" fmla="*/ 572 w 623"/>
                <a:gd name="T29" fmla="*/ 121 h 173"/>
                <a:gd name="T30" fmla="*/ 605 w 623"/>
                <a:gd name="T31" fmla="*/ 154 h 173"/>
                <a:gd name="T32" fmla="*/ 623 w 623"/>
                <a:gd name="T33" fmla="*/ 173 h 173"/>
                <a:gd name="T34" fmla="*/ 619 w 623"/>
                <a:gd name="T35" fmla="*/ 164 h 173"/>
                <a:gd name="T36" fmla="*/ 604 w 623"/>
                <a:gd name="T37" fmla="*/ 145 h 173"/>
                <a:gd name="T38" fmla="*/ 575 w 623"/>
                <a:gd name="T39" fmla="*/ 115 h 173"/>
                <a:gd name="T40" fmla="*/ 544 w 623"/>
                <a:gd name="T41" fmla="*/ 90 h 173"/>
                <a:gd name="T42" fmla="*/ 513 w 623"/>
                <a:gd name="T43" fmla="*/ 67 h 173"/>
                <a:gd name="T44" fmla="*/ 479 w 623"/>
                <a:gd name="T45" fmla="*/ 47 h 173"/>
                <a:gd name="T46" fmla="*/ 444 w 623"/>
                <a:gd name="T47" fmla="*/ 31 h 173"/>
                <a:gd name="T48" fmla="*/ 407 w 623"/>
                <a:gd name="T49" fmla="*/ 19 h 173"/>
                <a:gd name="T50" fmla="*/ 367 w 623"/>
                <a:gd name="T51" fmla="*/ 8 h 173"/>
                <a:gd name="T52" fmla="*/ 323 w 623"/>
                <a:gd name="T53" fmla="*/ 1 h 173"/>
                <a:gd name="T54" fmla="*/ 276 w 623"/>
                <a:gd name="T55" fmla="*/ 0 h 173"/>
                <a:gd name="T56" fmla="*/ 231 w 623"/>
                <a:gd name="T57" fmla="*/ 3 h 173"/>
                <a:gd name="T58" fmla="*/ 186 w 623"/>
                <a:gd name="T59" fmla="*/ 12 h 173"/>
                <a:gd name="T60" fmla="*/ 142 w 623"/>
                <a:gd name="T61" fmla="*/ 25 h 173"/>
                <a:gd name="T62" fmla="*/ 100 w 623"/>
                <a:gd name="T63" fmla="*/ 42 h 173"/>
                <a:gd name="T64" fmla="*/ 59 w 623"/>
                <a:gd name="T65" fmla="*/ 63 h 173"/>
                <a:gd name="T66" fmla="*/ 19 w 623"/>
                <a:gd name="T67" fmla="*/ 87 h 173"/>
                <a:gd name="T68" fmla="*/ 0 w 623"/>
                <a:gd name="T69" fmla="*/ 100 h 173"/>
                <a:gd name="T70" fmla="*/ 0 w 623"/>
                <a:gd name="T71" fmla="*/ 101 h 173"/>
                <a:gd name="T72" fmla="*/ 0 w 623"/>
                <a:gd name="T73" fmla="*/ 10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3" h="173">
                  <a:moveTo>
                    <a:pt x="0" y="101"/>
                  </a:moveTo>
                  <a:lnTo>
                    <a:pt x="17" y="89"/>
                  </a:lnTo>
                  <a:lnTo>
                    <a:pt x="33" y="78"/>
                  </a:lnTo>
                  <a:lnTo>
                    <a:pt x="51" y="68"/>
                  </a:lnTo>
                  <a:lnTo>
                    <a:pt x="68" y="59"/>
                  </a:lnTo>
                  <a:lnTo>
                    <a:pt x="86" y="50"/>
                  </a:lnTo>
                  <a:lnTo>
                    <a:pt x="104" y="42"/>
                  </a:lnTo>
                  <a:lnTo>
                    <a:pt x="123" y="35"/>
                  </a:lnTo>
                  <a:lnTo>
                    <a:pt x="141" y="29"/>
                  </a:lnTo>
                  <a:lnTo>
                    <a:pt x="160" y="24"/>
                  </a:lnTo>
                  <a:lnTo>
                    <a:pt x="180" y="20"/>
                  </a:lnTo>
                  <a:lnTo>
                    <a:pt x="199" y="16"/>
                  </a:lnTo>
                  <a:lnTo>
                    <a:pt x="219" y="12"/>
                  </a:lnTo>
                  <a:lnTo>
                    <a:pt x="238" y="10"/>
                  </a:lnTo>
                  <a:lnTo>
                    <a:pt x="258" y="9"/>
                  </a:lnTo>
                  <a:lnTo>
                    <a:pt x="278" y="8"/>
                  </a:lnTo>
                  <a:lnTo>
                    <a:pt x="298" y="8"/>
                  </a:lnTo>
                  <a:lnTo>
                    <a:pt x="323" y="9"/>
                  </a:lnTo>
                  <a:lnTo>
                    <a:pt x="346" y="11"/>
                  </a:lnTo>
                  <a:lnTo>
                    <a:pt x="369" y="16"/>
                  </a:lnTo>
                  <a:lnTo>
                    <a:pt x="392" y="21"/>
                  </a:lnTo>
                  <a:lnTo>
                    <a:pt x="414" y="27"/>
                  </a:lnTo>
                  <a:lnTo>
                    <a:pt x="436" y="35"/>
                  </a:lnTo>
                  <a:lnTo>
                    <a:pt x="458" y="43"/>
                  </a:lnTo>
                  <a:lnTo>
                    <a:pt x="478" y="54"/>
                  </a:lnTo>
                  <a:lnTo>
                    <a:pt x="498" y="65"/>
                  </a:lnTo>
                  <a:lnTo>
                    <a:pt x="517" y="77"/>
                  </a:lnTo>
                  <a:lnTo>
                    <a:pt x="536" y="91"/>
                  </a:lnTo>
                  <a:lnTo>
                    <a:pt x="555" y="105"/>
                  </a:lnTo>
                  <a:lnTo>
                    <a:pt x="572" y="121"/>
                  </a:lnTo>
                  <a:lnTo>
                    <a:pt x="589" y="137"/>
                  </a:lnTo>
                  <a:lnTo>
                    <a:pt x="605" y="154"/>
                  </a:lnTo>
                  <a:lnTo>
                    <a:pt x="620" y="172"/>
                  </a:lnTo>
                  <a:lnTo>
                    <a:pt x="623" y="173"/>
                  </a:lnTo>
                  <a:lnTo>
                    <a:pt x="621" y="169"/>
                  </a:lnTo>
                  <a:lnTo>
                    <a:pt x="619" y="164"/>
                  </a:lnTo>
                  <a:lnTo>
                    <a:pt x="617" y="161"/>
                  </a:lnTo>
                  <a:lnTo>
                    <a:pt x="604" y="145"/>
                  </a:lnTo>
                  <a:lnTo>
                    <a:pt x="590" y="130"/>
                  </a:lnTo>
                  <a:lnTo>
                    <a:pt x="575" y="115"/>
                  </a:lnTo>
                  <a:lnTo>
                    <a:pt x="560" y="102"/>
                  </a:lnTo>
                  <a:lnTo>
                    <a:pt x="544" y="90"/>
                  </a:lnTo>
                  <a:lnTo>
                    <a:pt x="529" y="78"/>
                  </a:lnTo>
                  <a:lnTo>
                    <a:pt x="513" y="67"/>
                  </a:lnTo>
                  <a:lnTo>
                    <a:pt x="497" y="57"/>
                  </a:lnTo>
                  <a:lnTo>
                    <a:pt x="479" y="47"/>
                  </a:lnTo>
                  <a:lnTo>
                    <a:pt x="462" y="39"/>
                  </a:lnTo>
                  <a:lnTo>
                    <a:pt x="444" y="31"/>
                  </a:lnTo>
                  <a:lnTo>
                    <a:pt x="426" y="25"/>
                  </a:lnTo>
                  <a:lnTo>
                    <a:pt x="407" y="19"/>
                  </a:lnTo>
                  <a:lnTo>
                    <a:pt x="388" y="12"/>
                  </a:lnTo>
                  <a:lnTo>
                    <a:pt x="367" y="8"/>
                  </a:lnTo>
                  <a:lnTo>
                    <a:pt x="346" y="4"/>
                  </a:lnTo>
                  <a:lnTo>
                    <a:pt x="323" y="1"/>
                  </a:lnTo>
                  <a:lnTo>
                    <a:pt x="300" y="0"/>
                  </a:lnTo>
                  <a:lnTo>
                    <a:pt x="276" y="0"/>
                  </a:lnTo>
                  <a:lnTo>
                    <a:pt x="254" y="1"/>
                  </a:lnTo>
                  <a:lnTo>
                    <a:pt x="231" y="3"/>
                  </a:lnTo>
                  <a:lnTo>
                    <a:pt x="208" y="7"/>
                  </a:lnTo>
                  <a:lnTo>
                    <a:pt x="186" y="12"/>
                  </a:lnTo>
                  <a:lnTo>
                    <a:pt x="164" y="18"/>
                  </a:lnTo>
                  <a:lnTo>
                    <a:pt x="142" y="25"/>
                  </a:lnTo>
                  <a:lnTo>
                    <a:pt x="121" y="33"/>
                  </a:lnTo>
                  <a:lnTo>
                    <a:pt x="100" y="42"/>
                  </a:lnTo>
                  <a:lnTo>
                    <a:pt x="79" y="53"/>
                  </a:lnTo>
                  <a:lnTo>
                    <a:pt x="59" y="63"/>
                  </a:lnTo>
                  <a:lnTo>
                    <a:pt x="38" y="74"/>
                  </a:lnTo>
                  <a:lnTo>
                    <a:pt x="19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380412" y="2146302"/>
              <a:ext cx="117475" cy="587375"/>
            </a:xfrm>
            <a:custGeom>
              <a:avLst/>
              <a:gdLst>
                <a:gd name="T0" fmla="*/ 143 w 146"/>
                <a:gd name="T1" fmla="*/ 0 h 739"/>
                <a:gd name="T2" fmla="*/ 108 w 146"/>
                <a:gd name="T3" fmla="*/ 85 h 739"/>
                <a:gd name="T4" fmla="*/ 77 w 146"/>
                <a:gd name="T5" fmla="*/ 173 h 739"/>
                <a:gd name="T6" fmla="*/ 51 w 146"/>
                <a:gd name="T7" fmla="*/ 263 h 739"/>
                <a:gd name="T8" fmla="*/ 31 w 146"/>
                <a:gd name="T9" fmla="*/ 355 h 739"/>
                <a:gd name="T10" fmla="*/ 15 w 146"/>
                <a:gd name="T11" fmla="*/ 448 h 739"/>
                <a:gd name="T12" fmla="*/ 5 w 146"/>
                <a:gd name="T13" fmla="*/ 541 h 739"/>
                <a:gd name="T14" fmla="*/ 0 w 146"/>
                <a:gd name="T15" fmla="*/ 634 h 739"/>
                <a:gd name="T16" fmla="*/ 1 w 146"/>
                <a:gd name="T17" fmla="*/ 727 h 739"/>
                <a:gd name="T18" fmla="*/ 2 w 146"/>
                <a:gd name="T19" fmla="*/ 731 h 739"/>
                <a:gd name="T20" fmla="*/ 6 w 146"/>
                <a:gd name="T21" fmla="*/ 734 h 739"/>
                <a:gd name="T22" fmla="*/ 9 w 146"/>
                <a:gd name="T23" fmla="*/ 738 h 739"/>
                <a:gd name="T24" fmla="*/ 10 w 146"/>
                <a:gd name="T25" fmla="*/ 739 h 739"/>
                <a:gd name="T26" fmla="*/ 15 w 146"/>
                <a:gd name="T27" fmla="*/ 650 h 739"/>
                <a:gd name="T28" fmla="*/ 21 w 146"/>
                <a:gd name="T29" fmla="*/ 562 h 739"/>
                <a:gd name="T30" fmla="*/ 29 w 146"/>
                <a:gd name="T31" fmla="*/ 473 h 739"/>
                <a:gd name="T32" fmla="*/ 40 w 146"/>
                <a:gd name="T33" fmla="*/ 385 h 739"/>
                <a:gd name="T34" fmla="*/ 48 w 146"/>
                <a:gd name="T35" fmla="*/ 337 h 739"/>
                <a:gd name="T36" fmla="*/ 58 w 146"/>
                <a:gd name="T37" fmla="*/ 287 h 739"/>
                <a:gd name="T38" fmla="*/ 69 w 146"/>
                <a:gd name="T39" fmla="*/ 240 h 739"/>
                <a:gd name="T40" fmla="*/ 81 w 146"/>
                <a:gd name="T41" fmla="*/ 191 h 739"/>
                <a:gd name="T42" fmla="*/ 96 w 146"/>
                <a:gd name="T43" fmla="*/ 144 h 739"/>
                <a:gd name="T44" fmla="*/ 111 w 146"/>
                <a:gd name="T45" fmla="*/ 98 h 739"/>
                <a:gd name="T46" fmla="*/ 128 w 146"/>
                <a:gd name="T47" fmla="*/ 51 h 739"/>
                <a:gd name="T48" fmla="*/ 146 w 146"/>
                <a:gd name="T49" fmla="*/ 5 h 739"/>
                <a:gd name="T50" fmla="*/ 146 w 146"/>
                <a:gd name="T51" fmla="*/ 4 h 739"/>
                <a:gd name="T52" fmla="*/ 145 w 146"/>
                <a:gd name="T53" fmla="*/ 2 h 739"/>
                <a:gd name="T54" fmla="*/ 144 w 146"/>
                <a:gd name="T55" fmla="*/ 1 h 739"/>
                <a:gd name="T56" fmla="*/ 143 w 146"/>
                <a:gd name="T57" fmla="*/ 0 h 739"/>
                <a:gd name="T58" fmla="*/ 143 w 146"/>
                <a:gd name="T5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739">
                  <a:moveTo>
                    <a:pt x="143" y="0"/>
                  </a:moveTo>
                  <a:lnTo>
                    <a:pt x="108" y="85"/>
                  </a:lnTo>
                  <a:lnTo>
                    <a:pt x="77" y="173"/>
                  </a:lnTo>
                  <a:lnTo>
                    <a:pt x="51" y="263"/>
                  </a:lnTo>
                  <a:lnTo>
                    <a:pt x="31" y="355"/>
                  </a:lnTo>
                  <a:lnTo>
                    <a:pt x="15" y="448"/>
                  </a:lnTo>
                  <a:lnTo>
                    <a:pt x="5" y="541"/>
                  </a:lnTo>
                  <a:lnTo>
                    <a:pt x="0" y="634"/>
                  </a:lnTo>
                  <a:lnTo>
                    <a:pt x="1" y="727"/>
                  </a:lnTo>
                  <a:lnTo>
                    <a:pt x="2" y="731"/>
                  </a:lnTo>
                  <a:lnTo>
                    <a:pt x="6" y="734"/>
                  </a:lnTo>
                  <a:lnTo>
                    <a:pt x="9" y="738"/>
                  </a:lnTo>
                  <a:lnTo>
                    <a:pt x="10" y="739"/>
                  </a:lnTo>
                  <a:lnTo>
                    <a:pt x="15" y="650"/>
                  </a:lnTo>
                  <a:lnTo>
                    <a:pt x="21" y="562"/>
                  </a:lnTo>
                  <a:lnTo>
                    <a:pt x="29" y="473"/>
                  </a:lnTo>
                  <a:lnTo>
                    <a:pt x="40" y="385"/>
                  </a:lnTo>
                  <a:lnTo>
                    <a:pt x="48" y="337"/>
                  </a:lnTo>
                  <a:lnTo>
                    <a:pt x="58" y="287"/>
                  </a:lnTo>
                  <a:lnTo>
                    <a:pt x="69" y="240"/>
                  </a:lnTo>
                  <a:lnTo>
                    <a:pt x="81" y="191"/>
                  </a:lnTo>
                  <a:lnTo>
                    <a:pt x="96" y="144"/>
                  </a:lnTo>
                  <a:lnTo>
                    <a:pt x="111" y="98"/>
                  </a:lnTo>
                  <a:lnTo>
                    <a:pt x="128" y="51"/>
                  </a:lnTo>
                  <a:lnTo>
                    <a:pt x="146" y="5"/>
                  </a:lnTo>
                  <a:lnTo>
                    <a:pt x="146" y="4"/>
                  </a:lnTo>
                  <a:lnTo>
                    <a:pt x="145" y="2"/>
                  </a:lnTo>
                  <a:lnTo>
                    <a:pt x="144" y="1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229475" y="1957389"/>
              <a:ext cx="481013" cy="465138"/>
            </a:xfrm>
            <a:custGeom>
              <a:avLst/>
              <a:gdLst>
                <a:gd name="T0" fmla="*/ 588 w 606"/>
                <a:gd name="T1" fmla="*/ 22 h 587"/>
                <a:gd name="T2" fmla="*/ 555 w 606"/>
                <a:gd name="T3" fmla="*/ 65 h 587"/>
                <a:gd name="T4" fmla="*/ 520 w 606"/>
                <a:gd name="T5" fmla="*/ 107 h 587"/>
                <a:gd name="T6" fmla="*/ 485 w 606"/>
                <a:gd name="T7" fmla="*/ 149 h 587"/>
                <a:gd name="T8" fmla="*/ 449 w 606"/>
                <a:gd name="T9" fmla="*/ 190 h 587"/>
                <a:gd name="T10" fmla="*/ 412 w 606"/>
                <a:gd name="T11" fmla="*/ 231 h 587"/>
                <a:gd name="T12" fmla="*/ 374 w 606"/>
                <a:gd name="T13" fmla="*/ 271 h 587"/>
                <a:gd name="T14" fmla="*/ 335 w 606"/>
                <a:gd name="T15" fmla="*/ 309 h 587"/>
                <a:gd name="T16" fmla="*/ 296 w 606"/>
                <a:gd name="T17" fmla="*/ 345 h 587"/>
                <a:gd name="T18" fmla="*/ 257 w 606"/>
                <a:gd name="T19" fmla="*/ 379 h 587"/>
                <a:gd name="T20" fmla="*/ 217 w 606"/>
                <a:gd name="T21" fmla="*/ 412 h 587"/>
                <a:gd name="T22" fmla="*/ 176 w 606"/>
                <a:gd name="T23" fmla="*/ 445 h 587"/>
                <a:gd name="T24" fmla="*/ 136 w 606"/>
                <a:gd name="T25" fmla="*/ 475 h 587"/>
                <a:gd name="T26" fmla="*/ 95 w 606"/>
                <a:gd name="T27" fmla="*/ 500 h 587"/>
                <a:gd name="T28" fmla="*/ 54 w 606"/>
                <a:gd name="T29" fmla="*/ 526 h 587"/>
                <a:gd name="T30" fmla="*/ 17 w 606"/>
                <a:gd name="T31" fmla="*/ 556 h 587"/>
                <a:gd name="T32" fmla="*/ 0 w 606"/>
                <a:gd name="T33" fmla="*/ 577 h 587"/>
                <a:gd name="T34" fmla="*/ 5 w 606"/>
                <a:gd name="T35" fmla="*/ 586 h 587"/>
                <a:gd name="T36" fmla="*/ 27 w 606"/>
                <a:gd name="T37" fmla="*/ 572 h 587"/>
                <a:gd name="T38" fmla="*/ 65 w 606"/>
                <a:gd name="T39" fmla="*/ 544 h 587"/>
                <a:gd name="T40" fmla="*/ 103 w 606"/>
                <a:gd name="T41" fmla="*/ 516 h 587"/>
                <a:gd name="T42" fmla="*/ 141 w 606"/>
                <a:gd name="T43" fmla="*/ 488 h 587"/>
                <a:gd name="T44" fmla="*/ 180 w 606"/>
                <a:gd name="T45" fmla="*/ 459 h 587"/>
                <a:gd name="T46" fmla="*/ 217 w 606"/>
                <a:gd name="T47" fmla="*/ 430 h 587"/>
                <a:gd name="T48" fmla="*/ 254 w 606"/>
                <a:gd name="T49" fmla="*/ 401 h 587"/>
                <a:gd name="T50" fmla="*/ 290 w 606"/>
                <a:gd name="T51" fmla="*/ 370 h 587"/>
                <a:gd name="T52" fmla="*/ 329 w 606"/>
                <a:gd name="T53" fmla="*/ 334 h 587"/>
                <a:gd name="T54" fmla="*/ 370 w 606"/>
                <a:gd name="T55" fmla="*/ 292 h 587"/>
                <a:gd name="T56" fmla="*/ 409 w 606"/>
                <a:gd name="T57" fmla="*/ 251 h 587"/>
                <a:gd name="T58" fmla="*/ 447 w 606"/>
                <a:gd name="T59" fmla="*/ 208 h 587"/>
                <a:gd name="T60" fmla="*/ 485 w 606"/>
                <a:gd name="T61" fmla="*/ 164 h 587"/>
                <a:gd name="T62" fmla="*/ 520 w 606"/>
                <a:gd name="T63" fmla="*/ 118 h 587"/>
                <a:gd name="T64" fmla="*/ 555 w 606"/>
                <a:gd name="T65" fmla="*/ 73 h 587"/>
                <a:gd name="T66" fmla="*/ 590 w 606"/>
                <a:gd name="T67" fmla="*/ 27 h 587"/>
                <a:gd name="T68" fmla="*/ 606 w 606"/>
                <a:gd name="T69" fmla="*/ 3 h 587"/>
                <a:gd name="T70" fmla="*/ 604 w 606"/>
                <a:gd name="T71" fmla="*/ 1 h 587"/>
                <a:gd name="T72" fmla="*/ 604 w 606"/>
                <a:gd name="T73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6" h="587">
                  <a:moveTo>
                    <a:pt x="604" y="0"/>
                  </a:moveTo>
                  <a:lnTo>
                    <a:pt x="588" y="22"/>
                  </a:lnTo>
                  <a:lnTo>
                    <a:pt x="571" y="43"/>
                  </a:lnTo>
                  <a:lnTo>
                    <a:pt x="555" y="65"/>
                  </a:lnTo>
                  <a:lnTo>
                    <a:pt x="537" y="86"/>
                  </a:lnTo>
                  <a:lnTo>
                    <a:pt x="520" y="107"/>
                  </a:lnTo>
                  <a:lnTo>
                    <a:pt x="502" y="129"/>
                  </a:lnTo>
                  <a:lnTo>
                    <a:pt x="485" y="149"/>
                  </a:lnTo>
                  <a:lnTo>
                    <a:pt x="467" y="170"/>
                  </a:lnTo>
                  <a:lnTo>
                    <a:pt x="449" y="190"/>
                  </a:lnTo>
                  <a:lnTo>
                    <a:pt x="431" y="211"/>
                  </a:lnTo>
                  <a:lnTo>
                    <a:pt x="412" y="231"/>
                  </a:lnTo>
                  <a:lnTo>
                    <a:pt x="394" y="251"/>
                  </a:lnTo>
                  <a:lnTo>
                    <a:pt x="374" y="271"/>
                  </a:lnTo>
                  <a:lnTo>
                    <a:pt x="355" y="289"/>
                  </a:lnTo>
                  <a:lnTo>
                    <a:pt x="335" y="309"/>
                  </a:lnTo>
                  <a:lnTo>
                    <a:pt x="316" y="327"/>
                  </a:lnTo>
                  <a:lnTo>
                    <a:pt x="296" y="345"/>
                  </a:lnTo>
                  <a:lnTo>
                    <a:pt x="276" y="361"/>
                  </a:lnTo>
                  <a:lnTo>
                    <a:pt x="257" y="379"/>
                  </a:lnTo>
                  <a:lnTo>
                    <a:pt x="237" y="395"/>
                  </a:lnTo>
                  <a:lnTo>
                    <a:pt x="217" y="412"/>
                  </a:lnTo>
                  <a:lnTo>
                    <a:pt x="197" y="428"/>
                  </a:lnTo>
                  <a:lnTo>
                    <a:pt x="176" y="445"/>
                  </a:lnTo>
                  <a:lnTo>
                    <a:pt x="156" y="460"/>
                  </a:lnTo>
                  <a:lnTo>
                    <a:pt x="136" y="475"/>
                  </a:lnTo>
                  <a:lnTo>
                    <a:pt x="116" y="487"/>
                  </a:lnTo>
                  <a:lnTo>
                    <a:pt x="95" y="500"/>
                  </a:lnTo>
                  <a:lnTo>
                    <a:pt x="75" y="513"/>
                  </a:lnTo>
                  <a:lnTo>
                    <a:pt x="54" y="526"/>
                  </a:lnTo>
                  <a:lnTo>
                    <a:pt x="35" y="540"/>
                  </a:lnTo>
                  <a:lnTo>
                    <a:pt x="17" y="556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2" y="582"/>
                  </a:lnTo>
                  <a:lnTo>
                    <a:pt x="5" y="586"/>
                  </a:lnTo>
                  <a:lnTo>
                    <a:pt x="8" y="587"/>
                  </a:lnTo>
                  <a:lnTo>
                    <a:pt x="27" y="572"/>
                  </a:lnTo>
                  <a:lnTo>
                    <a:pt x="46" y="558"/>
                  </a:lnTo>
                  <a:lnTo>
                    <a:pt x="65" y="544"/>
                  </a:lnTo>
                  <a:lnTo>
                    <a:pt x="84" y="530"/>
                  </a:lnTo>
                  <a:lnTo>
                    <a:pt x="103" y="516"/>
                  </a:lnTo>
                  <a:lnTo>
                    <a:pt x="122" y="502"/>
                  </a:lnTo>
                  <a:lnTo>
                    <a:pt x="141" y="488"/>
                  </a:lnTo>
                  <a:lnTo>
                    <a:pt x="160" y="474"/>
                  </a:lnTo>
                  <a:lnTo>
                    <a:pt x="180" y="459"/>
                  </a:lnTo>
                  <a:lnTo>
                    <a:pt x="198" y="445"/>
                  </a:lnTo>
                  <a:lnTo>
                    <a:pt x="217" y="430"/>
                  </a:lnTo>
                  <a:lnTo>
                    <a:pt x="235" y="416"/>
                  </a:lnTo>
                  <a:lnTo>
                    <a:pt x="254" y="401"/>
                  </a:lnTo>
                  <a:lnTo>
                    <a:pt x="272" y="385"/>
                  </a:lnTo>
                  <a:lnTo>
                    <a:pt x="290" y="370"/>
                  </a:lnTo>
                  <a:lnTo>
                    <a:pt x="308" y="353"/>
                  </a:lnTo>
                  <a:lnTo>
                    <a:pt x="329" y="334"/>
                  </a:lnTo>
                  <a:lnTo>
                    <a:pt x="350" y="313"/>
                  </a:lnTo>
                  <a:lnTo>
                    <a:pt x="370" y="292"/>
                  </a:lnTo>
                  <a:lnTo>
                    <a:pt x="390" y="272"/>
                  </a:lnTo>
                  <a:lnTo>
                    <a:pt x="409" y="251"/>
                  </a:lnTo>
                  <a:lnTo>
                    <a:pt x="428" y="230"/>
                  </a:lnTo>
                  <a:lnTo>
                    <a:pt x="447" y="208"/>
                  </a:lnTo>
                  <a:lnTo>
                    <a:pt x="466" y="186"/>
                  </a:lnTo>
                  <a:lnTo>
                    <a:pt x="485" y="164"/>
                  </a:lnTo>
                  <a:lnTo>
                    <a:pt x="502" y="141"/>
                  </a:lnTo>
                  <a:lnTo>
                    <a:pt x="520" y="118"/>
                  </a:lnTo>
                  <a:lnTo>
                    <a:pt x="537" y="96"/>
                  </a:lnTo>
                  <a:lnTo>
                    <a:pt x="555" y="73"/>
                  </a:lnTo>
                  <a:lnTo>
                    <a:pt x="572" y="50"/>
                  </a:lnTo>
                  <a:lnTo>
                    <a:pt x="590" y="27"/>
                  </a:lnTo>
                  <a:lnTo>
                    <a:pt x="606" y="4"/>
                  </a:lnTo>
                  <a:lnTo>
                    <a:pt x="606" y="3"/>
                  </a:lnTo>
                  <a:lnTo>
                    <a:pt x="605" y="2"/>
                  </a:lnTo>
                  <a:lnTo>
                    <a:pt x="604" y="1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192962" y="2432052"/>
              <a:ext cx="577850" cy="230188"/>
            </a:xfrm>
            <a:custGeom>
              <a:avLst/>
              <a:gdLst>
                <a:gd name="T0" fmla="*/ 714 w 728"/>
                <a:gd name="T1" fmla="*/ 270 h 292"/>
                <a:gd name="T2" fmla="*/ 683 w 728"/>
                <a:gd name="T3" fmla="*/ 230 h 292"/>
                <a:gd name="T4" fmla="*/ 649 w 728"/>
                <a:gd name="T5" fmla="*/ 194 h 292"/>
                <a:gd name="T6" fmla="*/ 611 w 728"/>
                <a:gd name="T7" fmla="*/ 160 h 292"/>
                <a:gd name="T8" fmla="*/ 571 w 728"/>
                <a:gd name="T9" fmla="*/ 131 h 292"/>
                <a:gd name="T10" fmla="*/ 527 w 728"/>
                <a:gd name="T11" fmla="*/ 104 h 292"/>
                <a:gd name="T12" fmla="*/ 481 w 728"/>
                <a:gd name="T13" fmla="*/ 80 h 292"/>
                <a:gd name="T14" fmla="*/ 434 w 728"/>
                <a:gd name="T15" fmla="*/ 61 h 292"/>
                <a:gd name="T16" fmla="*/ 384 w 728"/>
                <a:gd name="T17" fmla="*/ 43 h 292"/>
                <a:gd name="T18" fmla="*/ 334 w 728"/>
                <a:gd name="T19" fmla="*/ 30 h 292"/>
                <a:gd name="T20" fmla="*/ 282 w 728"/>
                <a:gd name="T21" fmla="*/ 19 h 292"/>
                <a:gd name="T22" fmla="*/ 230 w 728"/>
                <a:gd name="T23" fmla="*/ 9 h 292"/>
                <a:gd name="T24" fmla="*/ 178 w 728"/>
                <a:gd name="T25" fmla="*/ 4 h 292"/>
                <a:gd name="T26" fmla="*/ 126 w 728"/>
                <a:gd name="T27" fmla="*/ 1 h 292"/>
                <a:gd name="T28" fmla="*/ 75 w 728"/>
                <a:gd name="T29" fmla="*/ 0 h 292"/>
                <a:gd name="T30" fmla="*/ 25 w 728"/>
                <a:gd name="T31" fmla="*/ 2 h 292"/>
                <a:gd name="T32" fmla="*/ 1 w 728"/>
                <a:gd name="T33" fmla="*/ 5 h 292"/>
                <a:gd name="T34" fmla="*/ 3 w 728"/>
                <a:gd name="T35" fmla="*/ 13 h 292"/>
                <a:gd name="T36" fmla="*/ 30 w 728"/>
                <a:gd name="T37" fmla="*/ 15 h 292"/>
                <a:gd name="T38" fmla="*/ 80 w 728"/>
                <a:gd name="T39" fmla="*/ 17 h 292"/>
                <a:gd name="T40" fmla="*/ 132 w 728"/>
                <a:gd name="T41" fmla="*/ 20 h 292"/>
                <a:gd name="T42" fmla="*/ 182 w 728"/>
                <a:gd name="T43" fmla="*/ 24 h 292"/>
                <a:gd name="T44" fmla="*/ 233 w 728"/>
                <a:gd name="T45" fmla="*/ 29 h 292"/>
                <a:gd name="T46" fmla="*/ 283 w 728"/>
                <a:gd name="T47" fmla="*/ 37 h 292"/>
                <a:gd name="T48" fmla="*/ 333 w 728"/>
                <a:gd name="T49" fmla="*/ 46 h 292"/>
                <a:gd name="T50" fmla="*/ 382 w 728"/>
                <a:gd name="T51" fmla="*/ 58 h 292"/>
                <a:gd name="T52" fmla="*/ 430 w 728"/>
                <a:gd name="T53" fmla="*/ 72 h 292"/>
                <a:gd name="T54" fmla="*/ 476 w 728"/>
                <a:gd name="T55" fmla="*/ 90 h 292"/>
                <a:gd name="T56" fmla="*/ 520 w 728"/>
                <a:gd name="T57" fmla="*/ 110 h 292"/>
                <a:gd name="T58" fmla="*/ 564 w 728"/>
                <a:gd name="T59" fmla="*/ 134 h 292"/>
                <a:gd name="T60" fmla="*/ 605 w 728"/>
                <a:gd name="T61" fmla="*/ 162 h 292"/>
                <a:gd name="T62" fmla="*/ 643 w 728"/>
                <a:gd name="T63" fmla="*/ 193 h 292"/>
                <a:gd name="T64" fmla="*/ 679 w 728"/>
                <a:gd name="T65" fmla="*/ 229 h 292"/>
                <a:gd name="T66" fmla="*/ 713 w 728"/>
                <a:gd name="T67" fmla="*/ 270 h 292"/>
                <a:gd name="T68" fmla="*/ 728 w 728"/>
                <a:gd name="T69" fmla="*/ 292 h 292"/>
                <a:gd name="T70" fmla="*/ 728 w 728"/>
                <a:gd name="T71" fmla="*/ 292 h 292"/>
                <a:gd name="T72" fmla="*/ 727 w 728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8" h="292">
                  <a:moveTo>
                    <a:pt x="727" y="292"/>
                  </a:moveTo>
                  <a:lnTo>
                    <a:pt x="714" y="270"/>
                  </a:lnTo>
                  <a:lnTo>
                    <a:pt x="698" y="249"/>
                  </a:lnTo>
                  <a:lnTo>
                    <a:pt x="683" y="230"/>
                  </a:lnTo>
                  <a:lnTo>
                    <a:pt x="667" y="211"/>
                  </a:lnTo>
                  <a:lnTo>
                    <a:pt x="649" y="194"/>
                  </a:lnTo>
                  <a:lnTo>
                    <a:pt x="630" y="176"/>
                  </a:lnTo>
                  <a:lnTo>
                    <a:pt x="611" y="160"/>
                  </a:lnTo>
                  <a:lnTo>
                    <a:pt x="591" y="145"/>
                  </a:lnTo>
                  <a:lnTo>
                    <a:pt x="571" y="131"/>
                  </a:lnTo>
                  <a:lnTo>
                    <a:pt x="549" y="117"/>
                  </a:lnTo>
                  <a:lnTo>
                    <a:pt x="527" y="104"/>
                  </a:lnTo>
                  <a:lnTo>
                    <a:pt x="505" y="92"/>
                  </a:lnTo>
                  <a:lnTo>
                    <a:pt x="481" y="80"/>
                  </a:lnTo>
                  <a:lnTo>
                    <a:pt x="457" y="70"/>
                  </a:lnTo>
                  <a:lnTo>
                    <a:pt x="434" y="61"/>
                  </a:lnTo>
                  <a:lnTo>
                    <a:pt x="409" y="52"/>
                  </a:lnTo>
                  <a:lnTo>
                    <a:pt x="384" y="43"/>
                  </a:lnTo>
                  <a:lnTo>
                    <a:pt x="359" y="36"/>
                  </a:lnTo>
                  <a:lnTo>
                    <a:pt x="334" y="30"/>
                  </a:lnTo>
                  <a:lnTo>
                    <a:pt x="308" y="24"/>
                  </a:lnTo>
                  <a:lnTo>
                    <a:pt x="282" y="19"/>
                  </a:lnTo>
                  <a:lnTo>
                    <a:pt x="255" y="14"/>
                  </a:lnTo>
                  <a:lnTo>
                    <a:pt x="230" y="9"/>
                  </a:lnTo>
                  <a:lnTo>
                    <a:pt x="204" y="6"/>
                  </a:lnTo>
                  <a:lnTo>
                    <a:pt x="178" y="4"/>
                  </a:lnTo>
                  <a:lnTo>
                    <a:pt x="151" y="2"/>
                  </a:lnTo>
                  <a:lnTo>
                    <a:pt x="126" y="1"/>
                  </a:lnTo>
                  <a:lnTo>
                    <a:pt x="100" y="0"/>
                  </a:lnTo>
                  <a:lnTo>
                    <a:pt x="75" y="0"/>
                  </a:lnTo>
                  <a:lnTo>
                    <a:pt x="49" y="1"/>
                  </a:lnTo>
                  <a:lnTo>
                    <a:pt x="25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30" y="15"/>
                  </a:lnTo>
                  <a:lnTo>
                    <a:pt x="56" y="16"/>
                  </a:lnTo>
                  <a:lnTo>
                    <a:pt x="80" y="17"/>
                  </a:lnTo>
                  <a:lnTo>
                    <a:pt x="106" y="18"/>
                  </a:lnTo>
                  <a:lnTo>
                    <a:pt x="132" y="20"/>
                  </a:lnTo>
                  <a:lnTo>
                    <a:pt x="157" y="22"/>
                  </a:lnTo>
                  <a:lnTo>
                    <a:pt x="182" y="24"/>
                  </a:lnTo>
                  <a:lnTo>
                    <a:pt x="208" y="27"/>
                  </a:lnTo>
                  <a:lnTo>
                    <a:pt x="233" y="29"/>
                  </a:lnTo>
                  <a:lnTo>
                    <a:pt x="259" y="33"/>
                  </a:lnTo>
                  <a:lnTo>
                    <a:pt x="283" y="37"/>
                  </a:lnTo>
                  <a:lnTo>
                    <a:pt x="308" y="41"/>
                  </a:lnTo>
                  <a:lnTo>
                    <a:pt x="333" y="46"/>
                  </a:lnTo>
                  <a:lnTo>
                    <a:pt x="357" y="52"/>
                  </a:lnTo>
                  <a:lnTo>
                    <a:pt x="382" y="58"/>
                  </a:lnTo>
                  <a:lnTo>
                    <a:pt x="406" y="65"/>
                  </a:lnTo>
                  <a:lnTo>
                    <a:pt x="430" y="72"/>
                  </a:lnTo>
                  <a:lnTo>
                    <a:pt x="453" y="80"/>
                  </a:lnTo>
                  <a:lnTo>
                    <a:pt x="476" y="90"/>
                  </a:lnTo>
                  <a:lnTo>
                    <a:pt x="499" y="99"/>
                  </a:lnTo>
                  <a:lnTo>
                    <a:pt x="520" y="110"/>
                  </a:lnTo>
                  <a:lnTo>
                    <a:pt x="542" y="122"/>
                  </a:lnTo>
                  <a:lnTo>
                    <a:pt x="564" y="134"/>
                  </a:lnTo>
                  <a:lnTo>
                    <a:pt x="584" y="147"/>
                  </a:lnTo>
                  <a:lnTo>
                    <a:pt x="605" y="162"/>
                  </a:lnTo>
                  <a:lnTo>
                    <a:pt x="624" y="177"/>
                  </a:lnTo>
                  <a:lnTo>
                    <a:pt x="643" y="193"/>
                  </a:lnTo>
                  <a:lnTo>
                    <a:pt x="661" y="210"/>
                  </a:lnTo>
                  <a:lnTo>
                    <a:pt x="679" y="229"/>
                  </a:lnTo>
                  <a:lnTo>
                    <a:pt x="696" y="248"/>
                  </a:lnTo>
                  <a:lnTo>
                    <a:pt x="713" y="270"/>
                  </a:lnTo>
                  <a:lnTo>
                    <a:pt x="728" y="292"/>
                  </a:lnTo>
                  <a:lnTo>
                    <a:pt x="728" y="292"/>
                  </a:lnTo>
                  <a:lnTo>
                    <a:pt x="728" y="292"/>
                  </a:lnTo>
                  <a:lnTo>
                    <a:pt x="728" y="292"/>
                  </a:lnTo>
                  <a:lnTo>
                    <a:pt x="727" y="292"/>
                  </a:lnTo>
                  <a:lnTo>
                    <a:pt x="72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227887" y="2365377"/>
              <a:ext cx="122238" cy="98425"/>
            </a:xfrm>
            <a:custGeom>
              <a:avLst/>
              <a:gdLst>
                <a:gd name="T0" fmla="*/ 155 w 155"/>
                <a:gd name="T1" fmla="*/ 0 h 123"/>
                <a:gd name="T2" fmla="*/ 143 w 155"/>
                <a:gd name="T3" fmla="*/ 6 h 123"/>
                <a:gd name="T4" fmla="*/ 132 w 155"/>
                <a:gd name="T5" fmla="*/ 13 h 123"/>
                <a:gd name="T6" fmla="*/ 121 w 155"/>
                <a:gd name="T7" fmla="*/ 20 h 123"/>
                <a:gd name="T8" fmla="*/ 109 w 155"/>
                <a:gd name="T9" fmla="*/ 27 h 123"/>
                <a:gd name="T10" fmla="*/ 99 w 155"/>
                <a:gd name="T11" fmla="*/ 34 h 123"/>
                <a:gd name="T12" fmla="*/ 88 w 155"/>
                <a:gd name="T13" fmla="*/ 41 h 123"/>
                <a:gd name="T14" fmla="*/ 78 w 155"/>
                <a:gd name="T15" fmla="*/ 49 h 123"/>
                <a:gd name="T16" fmla="*/ 66 w 155"/>
                <a:gd name="T17" fmla="*/ 56 h 123"/>
                <a:gd name="T18" fmla="*/ 57 w 155"/>
                <a:gd name="T19" fmla="*/ 63 h 123"/>
                <a:gd name="T20" fmla="*/ 48 w 155"/>
                <a:gd name="T21" fmla="*/ 69 h 123"/>
                <a:gd name="T22" fmla="*/ 38 w 155"/>
                <a:gd name="T23" fmla="*/ 75 h 123"/>
                <a:gd name="T24" fmla="*/ 29 w 155"/>
                <a:gd name="T25" fmla="*/ 82 h 123"/>
                <a:gd name="T26" fmla="*/ 21 w 155"/>
                <a:gd name="T27" fmla="*/ 89 h 123"/>
                <a:gd name="T28" fmla="*/ 13 w 155"/>
                <a:gd name="T29" fmla="*/ 98 h 123"/>
                <a:gd name="T30" fmla="*/ 5 w 155"/>
                <a:gd name="T31" fmla="*/ 107 h 123"/>
                <a:gd name="T32" fmla="*/ 0 w 155"/>
                <a:gd name="T33" fmla="*/ 117 h 123"/>
                <a:gd name="T34" fmla="*/ 0 w 155"/>
                <a:gd name="T35" fmla="*/ 118 h 123"/>
                <a:gd name="T36" fmla="*/ 1 w 155"/>
                <a:gd name="T37" fmla="*/ 120 h 123"/>
                <a:gd name="T38" fmla="*/ 2 w 155"/>
                <a:gd name="T39" fmla="*/ 122 h 123"/>
                <a:gd name="T40" fmla="*/ 2 w 155"/>
                <a:gd name="T41" fmla="*/ 123 h 123"/>
                <a:gd name="T42" fmla="*/ 9 w 155"/>
                <a:gd name="T43" fmla="*/ 113 h 123"/>
                <a:gd name="T44" fmla="*/ 16 w 155"/>
                <a:gd name="T45" fmla="*/ 105 h 123"/>
                <a:gd name="T46" fmla="*/ 24 w 155"/>
                <a:gd name="T47" fmla="*/ 97 h 123"/>
                <a:gd name="T48" fmla="*/ 32 w 155"/>
                <a:gd name="T49" fmla="*/ 88 h 123"/>
                <a:gd name="T50" fmla="*/ 40 w 155"/>
                <a:gd name="T51" fmla="*/ 81 h 123"/>
                <a:gd name="T52" fmla="*/ 50 w 155"/>
                <a:gd name="T53" fmla="*/ 74 h 123"/>
                <a:gd name="T54" fmla="*/ 59 w 155"/>
                <a:gd name="T55" fmla="*/ 68 h 123"/>
                <a:gd name="T56" fmla="*/ 68 w 155"/>
                <a:gd name="T57" fmla="*/ 61 h 123"/>
                <a:gd name="T58" fmla="*/ 79 w 155"/>
                <a:gd name="T59" fmla="*/ 52 h 123"/>
                <a:gd name="T60" fmla="*/ 90 w 155"/>
                <a:gd name="T61" fmla="*/ 45 h 123"/>
                <a:gd name="T62" fmla="*/ 100 w 155"/>
                <a:gd name="T63" fmla="*/ 37 h 123"/>
                <a:gd name="T64" fmla="*/ 110 w 155"/>
                <a:gd name="T65" fmla="*/ 29 h 123"/>
                <a:gd name="T66" fmla="*/ 121 w 155"/>
                <a:gd name="T67" fmla="*/ 21 h 123"/>
                <a:gd name="T68" fmla="*/ 132 w 155"/>
                <a:gd name="T69" fmla="*/ 14 h 123"/>
                <a:gd name="T70" fmla="*/ 143 w 155"/>
                <a:gd name="T71" fmla="*/ 7 h 123"/>
                <a:gd name="T72" fmla="*/ 155 w 155"/>
                <a:gd name="T73" fmla="*/ 1 h 123"/>
                <a:gd name="T74" fmla="*/ 155 w 155"/>
                <a:gd name="T75" fmla="*/ 1 h 123"/>
                <a:gd name="T76" fmla="*/ 155 w 155"/>
                <a:gd name="T77" fmla="*/ 0 h 123"/>
                <a:gd name="T78" fmla="*/ 155 w 155"/>
                <a:gd name="T79" fmla="*/ 0 h 123"/>
                <a:gd name="T80" fmla="*/ 155 w 155"/>
                <a:gd name="T81" fmla="*/ 0 h 123"/>
                <a:gd name="T82" fmla="*/ 155 w 155"/>
                <a:gd name="T8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123">
                  <a:moveTo>
                    <a:pt x="155" y="0"/>
                  </a:moveTo>
                  <a:lnTo>
                    <a:pt x="143" y="6"/>
                  </a:lnTo>
                  <a:lnTo>
                    <a:pt x="132" y="13"/>
                  </a:lnTo>
                  <a:lnTo>
                    <a:pt x="121" y="20"/>
                  </a:lnTo>
                  <a:lnTo>
                    <a:pt x="109" y="27"/>
                  </a:lnTo>
                  <a:lnTo>
                    <a:pt x="99" y="34"/>
                  </a:lnTo>
                  <a:lnTo>
                    <a:pt x="88" y="41"/>
                  </a:lnTo>
                  <a:lnTo>
                    <a:pt x="78" y="49"/>
                  </a:lnTo>
                  <a:lnTo>
                    <a:pt x="66" y="56"/>
                  </a:lnTo>
                  <a:lnTo>
                    <a:pt x="57" y="63"/>
                  </a:lnTo>
                  <a:lnTo>
                    <a:pt x="48" y="69"/>
                  </a:lnTo>
                  <a:lnTo>
                    <a:pt x="38" y="75"/>
                  </a:lnTo>
                  <a:lnTo>
                    <a:pt x="29" y="82"/>
                  </a:lnTo>
                  <a:lnTo>
                    <a:pt x="21" y="89"/>
                  </a:lnTo>
                  <a:lnTo>
                    <a:pt x="13" y="98"/>
                  </a:lnTo>
                  <a:lnTo>
                    <a:pt x="5" y="10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9" y="113"/>
                  </a:lnTo>
                  <a:lnTo>
                    <a:pt x="16" y="105"/>
                  </a:lnTo>
                  <a:lnTo>
                    <a:pt x="24" y="97"/>
                  </a:lnTo>
                  <a:lnTo>
                    <a:pt x="32" y="88"/>
                  </a:lnTo>
                  <a:lnTo>
                    <a:pt x="40" y="81"/>
                  </a:lnTo>
                  <a:lnTo>
                    <a:pt x="50" y="74"/>
                  </a:lnTo>
                  <a:lnTo>
                    <a:pt x="59" y="68"/>
                  </a:lnTo>
                  <a:lnTo>
                    <a:pt x="68" y="61"/>
                  </a:lnTo>
                  <a:lnTo>
                    <a:pt x="79" y="52"/>
                  </a:lnTo>
                  <a:lnTo>
                    <a:pt x="90" y="45"/>
                  </a:lnTo>
                  <a:lnTo>
                    <a:pt x="100" y="37"/>
                  </a:lnTo>
                  <a:lnTo>
                    <a:pt x="110" y="29"/>
                  </a:lnTo>
                  <a:lnTo>
                    <a:pt x="121" y="21"/>
                  </a:lnTo>
                  <a:lnTo>
                    <a:pt x="132" y="14"/>
                  </a:lnTo>
                  <a:lnTo>
                    <a:pt x="143" y="7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265987" y="2492377"/>
              <a:ext cx="487363" cy="185738"/>
            </a:xfrm>
            <a:custGeom>
              <a:avLst/>
              <a:gdLst>
                <a:gd name="T0" fmla="*/ 604 w 614"/>
                <a:gd name="T1" fmla="*/ 220 h 234"/>
                <a:gd name="T2" fmla="*/ 587 w 614"/>
                <a:gd name="T3" fmla="*/ 194 h 234"/>
                <a:gd name="T4" fmla="*/ 567 w 614"/>
                <a:gd name="T5" fmla="*/ 172 h 234"/>
                <a:gd name="T6" fmla="*/ 545 w 614"/>
                <a:gd name="T7" fmla="*/ 152 h 234"/>
                <a:gd name="T8" fmla="*/ 521 w 614"/>
                <a:gd name="T9" fmla="*/ 134 h 234"/>
                <a:gd name="T10" fmla="*/ 496 w 614"/>
                <a:gd name="T11" fmla="*/ 119 h 234"/>
                <a:gd name="T12" fmla="*/ 469 w 614"/>
                <a:gd name="T13" fmla="*/ 103 h 234"/>
                <a:gd name="T14" fmla="*/ 442 w 614"/>
                <a:gd name="T15" fmla="*/ 90 h 234"/>
                <a:gd name="T16" fmla="*/ 404 w 614"/>
                <a:gd name="T17" fmla="*/ 73 h 234"/>
                <a:gd name="T18" fmla="*/ 353 w 614"/>
                <a:gd name="T19" fmla="*/ 54 h 234"/>
                <a:gd name="T20" fmla="*/ 301 w 614"/>
                <a:gd name="T21" fmla="*/ 37 h 234"/>
                <a:gd name="T22" fmla="*/ 246 w 614"/>
                <a:gd name="T23" fmla="*/ 23 h 234"/>
                <a:gd name="T24" fmla="*/ 191 w 614"/>
                <a:gd name="T25" fmla="*/ 12 h 234"/>
                <a:gd name="T26" fmla="*/ 136 w 614"/>
                <a:gd name="T27" fmla="*/ 3 h 234"/>
                <a:gd name="T28" fmla="*/ 80 w 614"/>
                <a:gd name="T29" fmla="*/ 0 h 234"/>
                <a:gd name="T30" fmla="*/ 26 w 614"/>
                <a:gd name="T31" fmla="*/ 1 h 234"/>
                <a:gd name="T32" fmla="*/ 0 w 614"/>
                <a:gd name="T33" fmla="*/ 6 h 234"/>
                <a:gd name="T34" fmla="*/ 5 w 614"/>
                <a:gd name="T35" fmla="*/ 17 h 234"/>
                <a:gd name="T36" fmla="*/ 25 w 614"/>
                <a:gd name="T37" fmla="*/ 21 h 234"/>
                <a:gd name="T38" fmla="*/ 59 w 614"/>
                <a:gd name="T39" fmla="*/ 24 h 234"/>
                <a:gd name="T40" fmla="*/ 93 w 614"/>
                <a:gd name="T41" fmla="*/ 26 h 234"/>
                <a:gd name="T42" fmla="*/ 127 w 614"/>
                <a:gd name="T43" fmla="*/ 28 h 234"/>
                <a:gd name="T44" fmla="*/ 160 w 614"/>
                <a:gd name="T45" fmla="*/ 31 h 234"/>
                <a:gd name="T46" fmla="*/ 194 w 614"/>
                <a:gd name="T47" fmla="*/ 34 h 234"/>
                <a:gd name="T48" fmla="*/ 228 w 614"/>
                <a:gd name="T49" fmla="*/ 38 h 234"/>
                <a:gd name="T50" fmla="*/ 262 w 614"/>
                <a:gd name="T51" fmla="*/ 44 h 234"/>
                <a:gd name="T52" fmla="*/ 302 w 614"/>
                <a:gd name="T53" fmla="*/ 52 h 234"/>
                <a:gd name="T54" fmla="*/ 348 w 614"/>
                <a:gd name="T55" fmla="*/ 64 h 234"/>
                <a:gd name="T56" fmla="*/ 394 w 614"/>
                <a:gd name="T57" fmla="*/ 79 h 234"/>
                <a:gd name="T58" fmla="*/ 441 w 614"/>
                <a:gd name="T59" fmla="*/ 97 h 234"/>
                <a:gd name="T60" fmla="*/ 486 w 614"/>
                <a:gd name="T61" fmla="*/ 120 h 234"/>
                <a:gd name="T62" fmla="*/ 528 w 614"/>
                <a:gd name="T63" fmla="*/ 147 h 234"/>
                <a:gd name="T64" fmla="*/ 566 w 614"/>
                <a:gd name="T65" fmla="*/ 177 h 234"/>
                <a:gd name="T66" fmla="*/ 599 w 614"/>
                <a:gd name="T67" fmla="*/ 213 h 234"/>
                <a:gd name="T68" fmla="*/ 613 w 614"/>
                <a:gd name="T69" fmla="*/ 233 h 234"/>
                <a:gd name="T70" fmla="*/ 613 w 614"/>
                <a:gd name="T71" fmla="*/ 233 h 234"/>
                <a:gd name="T72" fmla="*/ 613 w 614"/>
                <a:gd name="T73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4" h="234">
                  <a:moveTo>
                    <a:pt x="613" y="233"/>
                  </a:moveTo>
                  <a:lnTo>
                    <a:pt x="604" y="220"/>
                  </a:lnTo>
                  <a:lnTo>
                    <a:pt x="596" y="206"/>
                  </a:lnTo>
                  <a:lnTo>
                    <a:pt x="587" y="194"/>
                  </a:lnTo>
                  <a:lnTo>
                    <a:pt x="578" y="183"/>
                  </a:lnTo>
                  <a:lnTo>
                    <a:pt x="567" y="172"/>
                  </a:lnTo>
                  <a:lnTo>
                    <a:pt x="556" y="162"/>
                  </a:lnTo>
                  <a:lnTo>
                    <a:pt x="545" y="152"/>
                  </a:lnTo>
                  <a:lnTo>
                    <a:pt x="533" y="142"/>
                  </a:lnTo>
                  <a:lnTo>
                    <a:pt x="521" y="134"/>
                  </a:lnTo>
                  <a:lnTo>
                    <a:pt x="509" y="126"/>
                  </a:lnTo>
                  <a:lnTo>
                    <a:pt x="496" y="119"/>
                  </a:lnTo>
                  <a:lnTo>
                    <a:pt x="483" y="111"/>
                  </a:lnTo>
                  <a:lnTo>
                    <a:pt x="469" y="103"/>
                  </a:lnTo>
                  <a:lnTo>
                    <a:pt x="455" y="97"/>
                  </a:lnTo>
                  <a:lnTo>
                    <a:pt x="442" y="90"/>
                  </a:lnTo>
                  <a:lnTo>
                    <a:pt x="427" y="84"/>
                  </a:lnTo>
                  <a:lnTo>
                    <a:pt x="404" y="73"/>
                  </a:lnTo>
                  <a:lnTo>
                    <a:pt x="378" y="63"/>
                  </a:lnTo>
                  <a:lnTo>
                    <a:pt x="353" y="54"/>
                  </a:lnTo>
                  <a:lnTo>
                    <a:pt x="326" y="46"/>
                  </a:lnTo>
                  <a:lnTo>
                    <a:pt x="301" y="37"/>
                  </a:lnTo>
                  <a:lnTo>
                    <a:pt x="273" y="29"/>
                  </a:lnTo>
                  <a:lnTo>
                    <a:pt x="246" y="23"/>
                  </a:lnTo>
                  <a:lnTo>
                    <a:pt x="218" y="17"/>
                  </a:lnTo>
                  <a:lnTo>
                    <a:pt x="191" y="12"/>
                  </a:lnTo>
                  <a:lnTo>
                    <a:pt x="163" y="7"/>
                  </a:lnTo>
                  <a:lnTo>
                    <a:pt x="136" y="3"/>
                  </a:lnTo>
                  <a:lnTo>
                    <a:pt x="108" y="1"/>
                  </a:lnTo>
                  <a:lnTo>
                    <a:pt x="80" y="0"/>
                  </a:lnTo>
                  <a:lnTo>
                    <a:pt x="53" y="0"/>
                  </a:lnTo>
                  <a:lnTo>
                    <a:pt x="26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0"/>
                  </a:lnTo>
                  <a:lnTo>
                    <a:pt x="25" y="21"/>
                  </a:lnTo>
                  <a:lnTo>
                    <a:pt x="42" y="23"/>
                  </a:lnTo>
                  <a:lnTo>
                    <a:pt x="59" y="24"/>
                  </a:lnTo>
                  <a:lnTo>
                    <a:pt x="76" y="25"/>
                  </a:lnTo>
                  <a:lnTo>
                    <a:pt x="93" y="26"/>
                  </a:lnTo>
                  <a:lnTo>
                    <a:pt x="110" y="27"/>
                  </a:lnTo>
                  <a:lnTo>
                    <a:pt x="127" y="28"/>
                  </a:lnTo>
                  <a:lnTo>
                    <a:pt x="144" y="29"/>
                  </a:lnTo>
                  <a:lnTo>
                    <a:pt x="160" y="31"/>
                  </a:lnTo>
                  <a:lnTo>
                    <a:pt x="178" y="32"/>
                  </a:lnTo>
                  <a:lnTo>
                    <a:pt x="194" y="34"/>
                  </a:lnTo>
                  <a:lnTo>
                    <a:pt x="211" y="35"/>
                  </a:lnTo>
                  <a:lnTo>
                    <a:pt x="228" y="38"/>
                  </a:lnTo>
                  <a:lnTo>
                    <a:pt x="245" y="41"/>
                  </a:lnTo>
                  <a:lnTo>
                    <a:pt x="262" y="44"/>
                  </a:lnTo>
                  <a:lnTo>
                    <a:pt x="279" y="47"/>
                  </a:lnTo>
                  <a:lnTo>
                    <a:pt x="302" y="52"/>
                  </a:lnTo>
                  <a:lnTo>
                    <a:pt x="324" y="58"/>
                  </a:lnTo>
                  <a:lnTo>
                    <a:pt x="348" y="64"/>
                  </a:lnTo>
                  <a:lnTo>
                    <a:pt x="371" y="71"/>
                  </a:lnTo>
                  <a:lnTo>
                    <a:pt x="394" y="79"/>
                  </a:lnTo>
                  <a:lnTo>
                    <a:pt x="418" y="88"/>
                  </a:lnTo>
                  <a:lnTo>
                    <a:pt x="441" y="97"/>
                  </a:lnTo>
                  <a:lnTo>
                    <a:pt x="463" y="107"/>
                  </a:lnTo>
                  <a:lnTo>
                    <a:pt x="486" y="120"/>
                  </a:lnTo>
                  <a:lnTo>
                    <a:pt x="508" y="132"/>
                  </a:lnTo>
                  <a:lnTo>
                    <a:pt x="528" y="147"/>
                  </a:lnTo>
                  <a:lnTo>
                    <a:pt x="548" y="161"/>
                  </a:lnTo>
                  <a:lnTo>
                    <a:pt x="566" y="177"/>
                  </a:lnTo>
                  <a:lnTo>
                    <a:pt x="584" y="195"/>
                  </a:lnTo>
                  <a:lnTo>
                    <a:pt x="599" y="213"/>
                  </a:lnTo>
                  <a:lnTo>
                    <a:pt x="614" y="234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613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642225" y="1998664"/>
              <a:ext cx="393700" cy="166688"/>
            </a:xfrm>
            <a:custGeom>
              <a:avLst/>
              <a:gdLst>
                <a:gd name="T0" fmla="*/ 1 w 496"/>
                <a:gd name="T1" fmla="*/ 25 h 210"/>
                <a:gd name="T2" fmla="*/ 36 w 496"/>
                <a:gd name="T3" fmla="*/ 16 h 210"/>
                <a:gd name="T4" fmla="*/ 71 w 496"/>
                <a:gd name="T5" fmla="*/ 11 h 210"/>
                <a:gd name="T6" fmla="*/ 107 w 496"/>
                <a:gd name="T7" fmla="*/ 8 h 210"/>
                <a:gd name="T8" fmla="*/ 142 w 496"/>
                <a:gd name="T9" fmla="*/ 7 h 210"/>
                <a:gd name="T10" fmla="*/ 177 w 496"/>
                <a:gd name="T11" fmla="*/ 10 h 210"/>
                <a:gd name="T12" fmla="*/ 212 w 496"/>
                <a:gd name="T13" fmla="*/ 15 h 210"/>
                <a:gd name="T14" fmla="*/ 246 w 496"/>
                <a:gd name="T15" fmla="*/ 22 h 210"/>
                <a:gd name="T16" fmla="*/ 279 w 496"/>
                <a:gd name="T17" fmla="*/ 32 h 210"/>
                <a:gd name="T18" fmla="*/ 311 w 496"/>
                <a:gd name="T19" fmla="*/ 46 h 210"/>
                <a:gd name="T20" fmla="*/ 342 w 496"/>
                <a:gd name="T21" fmla="*/ 61 h 210"/>
                <a:gd name="T22" fmla="*/ 371 w 496"/>
                <a:gd name="T23" fmla="*/ 80 h 210"/>
                <a:gd name="T24" fmla="*/ 399 w 496"/>
                <a:gd name="T25" fmla="*/ 100 h 210"/>
                <a:gd name="T26" fmla="*/ 425 w 496"/>
                <a:gd name="T27" fmla="*/ 123 h 210"/>
                <a:gd name="T28" fmla="*/ 450 w 496"/>
                <a:gd name="T29" fmla="*/ 149 h 210"/>
                <a:gd name="T30" fmla="*/ 471 w 496"/>
                <a:gd name="T31" fmla="*/ 177 h 210"/>
                <a:gd name="T32" fmla="*/ 491 w 496"/>
                <a:gd name="T33" fmla="*/ 206 h 210"/>
                <a:gd name="T34" fmla="*/ 494 w 496"/>
                <a:gd name="T35" fmla="*/ 210 h 210"/>
                <a:gd name="T36" fmla="*/ 496 w 496"/>
                <a:gd name="T37" fmla="*/ 206 h 210"/>
                <a:gd name="T38" fmla="*/ 496 w 496"/>
                <a:gd name="T39" fmla="*/ 200 h 210"/>
                <a:gd name="T40" fmla="*/ 496 w 496"/>
                <a:gd name="T41" fmla="*/ 195 h 210"/>
                <a:gd name="T42" fmla="*/ 483 w 496"/>
                <a:gd name="T43" fmla="*/ 160 h 210"/>
                <a:gd name="T44" fmla="*/ 464 w 496"/>
                <a:gd name="T45" fmla="*/ 129 h 210"/>
                <a:gd name="T46" fmla="*/ 443 w 496"/>
                <a:gd name="T47" fmla="*/ 101 h 210"/>
                <a:gd name="T48" fmla="*/ 417 w 496"/>
                <a:gd name="T49" fmla="*/ 78 h 210"/>
                <a:gd name="T50" fmla="*/ 388 w 496"/>
                <a:gd name="T51" fmla="*/ 57 h 210"/>
                <a:gd name="T52" fmla="*/ 356 w 496"/>
                <a:gd name="T53" fmla="*/ 40 h 210"/>
                <a:gd name="T54" fmla="*/ 323 w 496"/>
                <a:gd name="T55" fmla="*/ 26 h 210"/>
                <a:gd name="T56" fmla="*/ 287 w 496"/>
                <a:gd name="T57" fmla="*/ 15 h 210"/>
                <a:gd name="T58" fmla="*/ 251 w 496"/>
                <a:gd name="T59" fmla="*/ 7 h 210"/>
                <a:gd name="T60" fmla="*/ 213 w 496"/>
                <a:gd name="T61" fmla="*/ 2 h 210"/>
                <a:gd name="T62" fmla="*/ 176 w 496"/>
                <a:gd name="T63" fmla="*/ 0 h 210"/>
                <a:gd name="T64" fmla="*/ 138 w 496"/>
                <a:gd name="T65" fmla="*/ 0 h 210"/>
                <a:gd name="T66" fmla="*/ 102 w 496"/>
                <a:gd name="T67" fmla="*/ 3 h 210"/>
                <a:gd name="T68" fmla="*/ 66 w 496"/>
                <a:gd name="T69" fmla="*/ 7 h 210"/>
                <a:gd name="T70" fmla="*/ 32 w 496"/>
                <a:gd name="T71" fmla="*/ 14 h 210"/>
                <a:gd name="T72" fmla="*/ 0 w 496"/>
                <a:gd name="T73" fmla="*/ 23 h 210"/>
                <a:gd name="T74" fmla="*/ 0 w 496"/>
                <a:gd name="T75" fmla="*/ 23 h 210"/>
                <a:gd name="T76" fmla="*/ 1 w 496"/>
                <a:gd name="T77" fmla="*/ 24 h 210"/>
                <a:gd name="T78" fmla="*/ 1 w 496"/>
                <a:gd name="T79" fmla="*/ 25 h 210"/>
                <a:gd name="T80" fmla="*/ 1 w 496"/>
                <a:gd name="T81" fmla="*/ 25 h 210"/>
                <a:gd name="T82" fmla="*/ 1 w 496"/>
                <a:gd name="T83" fmla="*/ 2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210">
                  <a:moveTo>
                    <a:pt x="1" y="25"/>
                  </a:moveTo>
                  <a:lnTo>
                    <a:pt x="36" y="16"/>
                  </a:lnTo>
                  <a:lnTo>
                    <a:pt x="71" y="11"/>
                  </a:lnTo>
                  <a:lnTo>
                    <a:pt x="107" y="8"/>
                  </a:lnTo>
                  <a:lnTo>
                    <a:pt x="142" y="7"/>
                  </a:lnTo>
                  <a:lnTo>
                    <a:pt x="177" y="10"/>
                  </a:lnTo>
                  <a:lnTo>
                    <a:pt x="212" y="15"/>
                  </a:lnTo>
                  <a:lnTo>
                    <a:pt x="246" y="22"/>
                  </a:lnTo>
                  <a:lnTo>
                    <a:pt x="279" y="32"/>
                  </a:lnTo>
                  <a:lnTo>
                    <a:pt x="311" y="46"/>
                  </a:lnTo>
                  <a:lnTo>
                    <a:pt x="342" y="61"/>
                  </a:lnTo>
                  <a:lnTo>
                    <a:pt x="371" y="80"/>
                  </a:lnTo>
                  <a:lnTo>
                    <a:pt x="399" y="100"/>
                  </a:lnTo>
                  <a:lnTo>
                    <a:pt x="425" y="123"/>
                  </a:lnTo>
                  <a:lnTo>
                    <a:pt x="450" y="149"/>
                  </a:lnTo>
                  <a:lnTo>
                    <a:pt x="471" y="177"/>
                  </a:lnTo>
                  <a:lnTo>
                    <a:pt x="491" y="206"/>
                  </a:lnTo>
                  <a:lnTo>
                    <a:pt x="494" y="210"/>
                  </a:lnTo>
                  <a:lnTo>
                    <a:pt x="496" y="206"/>
                  </a:lnTo>
                  <a:lnTo>
                    <a:pt x="496" y="200"/>
                  </a:lnTo>
                  <a:lnTo>
                    <a:pt x="496" y="195"/>
                  </a:lnTo>
                  <a:lnTo>
                    <a:pt x="483" y="160"/>
                  </a:lnTo>
                  <a:lnTo>
                    <a:pt x="464" y="129"/>
                  </a:lnTo>
                  <a:lnTo>
                    <a:pt x="443" y="101"/>
                  </a:lnTo>
                  <a:lnTo>
                    <a:pt x="417" y="78"/>
                  </a:lnTo>
                  <a:lnTo>
                    <a:pt x="388" y="57"/>
                  </a:lnTo>
                  <a:lnTo>
                    <a:pt x="356" y="40"/>
                  </a:lnTo>
                  <a:lnTo>
                    <a:pt x="323" y="26"/>
                  </a:lnTo>
                  <a:lnTo>
                    <a:pt x="287" y="15"/>
                  </a:lnTo>
                  <a:lnTo>
                    <a:pt x="251" y="7"/>
                  </a:lnTo>
                  <a:lnTo>
                    <a:pt x="213" y="2"/>
                  </a:lnTo>
                  <a:lnTo>
                    <a:pt x="176" y="0"/>
                  </a:lnTo>
                  <a:lnTo>
                    <a:pt x="138" y="0"/>
                  </a:lnTo>
                  <a:lnTo>
                    <a:pt x="102" y="3"/>
                  </a:lnTo>
                  <a:lnTo>
                    <a:pt x="66" y="7"/>
                  </a:lnTo>
                  <a:lnTo>
                    <a:pt x="32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688262" y="2608264"/>
              <a:ext cx="160338" cy="74613"/>
            </a:xfrm>
            <a:custGeom>
              <a:avLst/>
              <a:gdLst>
                <a:gd name="T0" fmla="*/ 202 w 202"/>
                <a:gd name="T1" fmla="*/ 93 h 93"/>
                <a:gd name="T2" fmla="*/ 198 w 202"/>
                <a:gd name="T3" fmla="*/ 83 h 93"/>
                <a:gd name="T4" fmla="*/ 192 w 202"/>
                <a:gd name="T5" fmla="*/ 73 h 93"/>
                <a:gd name="T6" fmla="*/ 186 w 202"/>
                <a:gd name="T7" fmla="*/ 63 h 93"/>
                <a:gd name="T8" fmla="*/ 180 w 202"/>
                <a:gd name="T9" fmla="*/ 54 h 93"/>
                <a:gd name="T10" fmla="*/ 171 w 202"/>
                <a:gd name="T11" fmla="*/ 46 h 93"/>
                <a:gd name="T12" fmla="*/ 163 w 202"/>
                <a:gd name="T13" fmla="*/ 38 h 93"/>
                <a:gd name="T14" fmla="*/ 154 w 202"/>
                <a:gd name="T15" fmla="*/ 30 h 93"/>
                <a:gd name="T16" fmla="*/ 144 w 202"/>
                <a:gd name="T17" fmla="*/ 24 h 93"/>
                <a:gd name="T18" fmla="*/ 134 w 202"/>
                <a:gd name="T19" fmla="*/ 19 h 93"/>
                <a:gd name="T20" fmla="*/ 125 w 202"/>
                <a:gd name="T21" fmla="*/ 14 h 93"/>
                <a:gd name="T22" fmla="*/ 116 w 202"/>
                <a:gd name="T23" fmla="*/ 10 h 93"/>
                <a:gd name="T24" fmla="*/ 106 w 202"/>
                <a:gd name="T25" fmla="*/ 7 h 93"/>
                <a:gd name="T26" fmla="*/ 96 w 202"/>
                <a:gd name="T27" fmla="*/ 5 h 93"/>
                <a:gd name="T28" fmla="*/ 86 w 202"/>
                <a:gd name="T29" fmla="*/ 2 h 93"/>
                <a:gd name="T30" fmla="*/ 75 w 202"/>
                <a:gd name="T31" fmla="*/ 1 h 93"/>
                <a:gd name="T32" fmla="*/ 64 w 202"/>
                <a:gd name="T33" fmla="*/ 0 h 93"/>
                <a:gd name="T34" fmla="*/ 54 w 202"/>
                <a:gd name="T35" fmla="*/ 0 h 93"/>
                <a:gd name="T36" fmla="*/ 44 w 202"/>
                <a:gd name="T37" fmla="*/ 2 h 93"/>
                <a:gd name="T38" fmla="*/ 35 w 202"/>
                <a:gd name="T39" fmla="*/ 6 h 93"/>
                <a:gd name="T40" fmla="*/ 27 w 202"/>
                <a:gd name="T41" fmla="*/ 12 h 93"/>
                <a:gd name="T42" fmla="*/ 20 w 202"/>
                <a:gd name="T43" fmla="*/ 18 h 93"/>
                <a:gd name="T44" fmla="*/ 13 w 202"/>
                <a:gd name="T45" fmla="*/ 25 h 93"/>
                <a:gd name="T46" fmla="*/ 6 w 202"/>
                <a:gd name="T47" fmla="*/ 35 h 93"/>
                <a:gd name="T48" fmla="*/ 0 w 202"/>
                <a:gd name="T49" fmla="*/ 43 h 93"/>
                <a:gd name="T50" fmla="*/ 0 w 202"/>
                <a:gd name="T51" fmla="*/ 48 h 93"/>
                <a:gd name="T52" fmla="*/ 4 w 202"/>
                <a:gd name="T53" fmla="*/ 56 h 93"/>
                <a:gd name="T54" fmla="*/ 9 w 202"/>
                <a:gd name="T55" fmla="*/ 62 h 93"/>
                <a:gd name="T56" fmla="*/ 14 w 202"/>
                <a:gd name="T57" fmla="*/ 63 h 93"/>
                <a:gd name="T58" fmla="*/ 23 w 202"/>
                <a:gd name="T59" fmla="*/ 57 h 93"/>
                <a:gd name="T60" fmla="*/ 30 w 202"/>
                <a:gd name="T61" fmla="*/ 49 h 93"/>
                <a:gd name="T62" fmla="*/ 37 w 202"/>
                <a:gd name="T63" fmla="*/ 41 h 93"/>
                <a:gd name="T64" fmla="*/ 44 w 202"/>
                <a:gd name="T65" fmla="*/ 33 h 93"/>
                <a:gd name="T66" fmla="*/ 50 w 202"/>
                <a:gd name="T67" fmla="*/ 27 h 93"/>
                <a:gd name="T68" fmla="*/ 56 w 202"/>
                <a:gd name="T69" fmla="*/ 24 h 93"/>
                <a:gd name="T70" fmla="*/ 63 w 202"/>
                <a:gd name="T71" fmla="*/ 22 h 93"/>
                <a:gd name="T72" fmla="*/ 71 w 202"/>
                <a:gd name="T73" fmla="*/ 20 h 93"/>
                <a:gd name="T74" fmla="*/ 79 w 202"/>
                <a:gd name="T75" fmla="*/ 20 h 93"/>
                <a:gd name="T76" fmla="*/ 87 w 202"/>
                <a:gd name="T77" fmla="*/ 20 h 93"/>
                <a:gd name="T78" fmla="*/ 95 w 202"/>
                <a:gd name="T79" fmla="*/ 21 h 93"/>
                <a:gd name="T80" fmla="*/ 102 w 202"/>
                <a:gd name="T81" fmla="*/ 21 h 93"/>
                <a:gd name="T82" fmla="*/ 118 w 202"/>
                <a:gd name="T83" fmla="*/ 23 h 93"/>
                <a:gd name="T84" fmla="*/ 133 w 202"/>
                <a:gd name="T85" fmla="*/ 28 h 93"/>
                <a:gd name="T86" fmla="*/ 148 w 202"/>
                <a:gd name="T87" fmla="*/ 36 h 93"/>
                <a:gd name="T88" fmla="*/ 161 w 202"/>
                <a:gd name="T89" fmla="*/ 44 h 93"/>
                <a:gd name="T90" fmla="*/ 173 w 202"/>
                <a:gd name="T91" fmla="*/ 54 h 93"/>
                <a:gd name="T92" fmla="*/ 185 w 202"/>
                <a:gd name="T93" fmla="*/ 65 h 93"/>
                <a:gd name="T94" fmla="*/ 194 w 202"/>
                <a:gd name="T95" fmla="*/ 79 h 93"/>
                <a:gd name="T96" fmla="*/ 201 w 202"/>
                <a:gd name="T97" fmla="*/ 92 h 93"/>
                <a:gd name="T98" fmla="*/ 202 w 202"/>
                <a:gd name="T99" fmla="*/ 93 h 93"/>
                <a:gd name="T100" fmla="*/ 202 w 202"/>
                <a:gd name="T101" fmla="*/ 93 h 93"/>
                <a:gd name="T102" fmla="*/ 202 w 202"/>
                <a:gd name="T103" fmla="*/ 93 h 93"/>
                <a:gd name="T104" fmla="*/ 202 w 202"/>
                <a:gd name="T105" fmla="*/ 93 h 93"/>
                <a:gd name="T106" fmla="*/ 202 w 202"/>
                <a:gd name="T10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2" h="93">
                  <a:moveTo>
                    <a:pt x="202" y="93"/>
                  </a:moveTo>
                  <a:lnTo>
                    <a:pt x="198" y="83"/>
                  </a:lnTo>
                  <a:lnTo>
                    <a:pt x="192" y="73"/>
                  </a:lnTo>
                  <a:lnTo>
                    <a:pt x="186" y="63"/>
                  </a:lnTo>
                  <a:lnTo>
                    <a:pt x="180" y="54"/>
                  </a:lnTo>
                  <a:lnTo>
                    <a:pt x="171" y="46"/>
                  </a:lnTo>
                  <a:lnTo>
                    <a:pt x="163" y="38"/>
                  </a:lnTo>
                  <a:lnTo>
                    <a:pt x="154" y="30"/>
                  </a:lnTo>
                  <a:lnTo>
                    <a:pt x="144" y="24"/>
                  </a:lnTo>
                  <a:lnTo>
                    <a:pt x="134" y="19"/>
                  </a:lnTo>
                  <a:lnTo>
                    <a:pt x="125" y="14"/>
                  </a:lnTo>
                  <a:lnTo>
                    <a:pt x="116" y="10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6" y="2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5" y="6"/>
                  </a:lnTo>
                  <a:lnTo>
                    <a:pt x="27" y="12"/>
                  </a:lnTo>
                  <a:lnTo>
                    <a:pt x="20" y="18"/>
                  </a:lnTo>
                  <a:lnTo>
                    <a:pt x="13" y="25"/>
                  </a:lnTo>
                  <a:lnTo>
                    <a:pt x="6" y="35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4" y="63"/>
                  </a:lnTo>
                  <a:lnTo>
                    <a:pt x="23" y="57"/>
                  </a:lnTo>
                  <a:lnTo>
                    <a:pt x="30" y="49"/>
                  </a:lnTo>
                  <a:lnTo>
                    <a:pt x="37" y="41"/>
                  </a:lnTo>
                  <a:lnTo>
                    <a:pt x="44" y="33"/>
                  </a:lnTo>
                  <a:lnTo>
                    <a:pt x="50" y="27"/>
                  </a:lnTo>
                  <a:lnTo>
                    <a:pt x="56" y="24"/>
                  </a:lnTo>
                  <a:lnTo>
                    <a:pt x="63" y="22"/>
                  </a:lnTo>
                  <a:lnTo>
                    <a:pt x="71" y="20"/>
                  </a:lnTo>
                  <a:lnTo>
                    <a:pt x="79" y="20"/>
                  </a:lnTo>
                  <a:lnTo>
                    <a:pt x="87" y="20"/>
                  </a:lnTo>
                  <a:lnTo>
                    <a:pt x="95" y="21"/>
                  </a:lnTo>
                  <a:lnTo>
                    <a:pt x="102" y="21"/>
                  </a:lnTo>
                  <a:lnTo>
                    <a:pt x="118" y="23"/>
                  </a:lnTo>
                  <a:lnTo>
                    <a:pt x="133" y="28"/>
                  </a:lnTo>
                  <a:lnTo>
                    <a:pt x="148" y="36"/>
                  </a:lnTo>
                  <a:lnTo>
                    <a:pt x="161" y="44"/>
                  </a:lnTo>
                  <a:lnTo>
                    <a:pt x="173" y="54"/>
                  </a:lnTo>
                  <a:lnTo>
                    <a:pt x="185" y="65"/>
                  </a:lnTo>
                  <a:lnTo>
                    <a:pt x="194" y="79"/>
                  </a:lnTo>
                  <a:lnTo>
                    <a:pt x="201" y="92"/>
                  </a:lnTo>
                  <a:lnTo>
                    <a:pt x="202" y="93"/>
                  </a:lnTo>
                  <a:lnTo>
                    <a:pt x="202" y="93"/>
                  </a:lnTo>
                  <a:lnTo>
                    <a:pt x="202" y="93"/>
                  </a:lnTo>
                  <a:lnTo>
                    <a:pt x="202" y="93"/>
                  </a:lnTo>
                  <a:lnTo>
                    <a:pt x="202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818437" y="2571752"/>
              <a:ext cx="625475" cy="184150"/>
            </a:xfrm>
            <a:custGeom>
              <a:avLst/>
              <a:gdLst>
                <a:gd name="T0" fmla="*/ 772 w 788"/>
                <a:gd name="T1" fmla="*/ 209 h 232"/>
                <a:gd name="T2" fmla="*/ 739 w 788"/>
                <a:gd name="T3" fmla="*/ 168 h 232"/>
                <a:gd name="T4" fmla="*/ 702 w 788"/>
                <a:gd name="T5" fmla="*/ 130 h 232"/>
                <a:gd name="T6" fmla="*/ 660 w 788"/>
                <a:gd name="T7" fmla="*/ 97 h 232"/>
                <a:gd name="T8" fmla="*/ 624 w 788"/>
                <a:gd name="T9" fmla="*/ 75 h 232"/>
                <a:gd name="T10" fmla="*/ 598 w 788"/>
                <a:gd name="T11" fmla="*/ 62 h 232"/>
                <a:gd name="T12" fmla="*/ 569 w 788"/>
                <a:gd name="T13" fmla="*/ 51 h 232"/>
                <a:gd name="T14" fmla="*/ 539 w 788"/>
                <a:gd name="T15" fmla="*/ 40 h 232"/>
                <a:gd name="T16" fmla="*/ 509 w 788"/>
                <a:gd name="T17" fmla="*/ 32 h 232"/>
                <a:gd name="T18" fmla="*/ 478 w 788"/>
                <a:gd name="T19" fmla="*/ 25 h 232"/>
                <a:gd name="T20" fmla="*/ 448 w 788"/>
                <a:gd name="T21" fmla="*/ 19 h 232"/>
                <a:gd name="T22" fmla="*/ 417 w 788"/>
                <a:gd name="T23" fmla="*/ 13 h 232"/>
                <a:gd name="T24" fmla="*/ 377 w 788"/>
                <a:gd name="T25" fmla="*/ 6 h 232"/>
                <a:gd name="T26" fmla="*/ 326 w 788"/>
                <a:gd name="T27" fmla="*/ 1 h 232"/>
                <a:gd name="T28" fmla="*/ 273 w 788"/>
                <a:gd name="T29" fmla="*/ 0 h 232"/>
                <a:gd name="T30" fmla="*/ 219 w 788"/>
                <a:gd name="T31" fmla="*/ 2 h 232"/>
                <a:gd name="T32" fmla="*/ 168 w 788"/>
                <a:gd name="T33" fmla="*/ 11 h 232"/>
                <a:gd name="T34" fmla="*/ 118 w 788"/>
                <a:gd name="T35" fmla="*/ 23 h 232"/>
                <a:gd name="T36" fmla="*/ 69 w 788"/>
                <a:gd name="T37" fmla="*/ 42 h 232"/>
                <a:gd name="T38" fmla="*/ 23 w 788"/>
                <a:gd name="T39" fmla="*/ 68 h 232"/>
                <a:gd name="T40" fmla="*/ 0 w 788"/>
                <a:gd name="T41" fmla="*/ 89 h 232"/>
                <a:gd name="T42" fmla="*/ 7 w 788"/>
                <a:gd name="T43" fmla="*/ 103 h 232"/>
                <a:gd name="T44" fmla="*/ 24 w 788"/>
                <a:gd name="T45" fmla="*/ 100 h 232"/>
                <a:gd name="T46" fmla="*/ 47 w 788"/>
                <a:gd name="T47" fmla="*/ 90 h 232"/>
                <a:gd name="T48" fmla="*/ 71 w 788"/>
                <a:gd name="T49" fmla="*/ 80 h 232"/>
                <a:gd name="T50" fmla="*/ 94 w 788"/>
                <a:gd name="T51" fmla="*/ 68 h 232"/>
                <a:gd name="T52" fmla="*/ 116 w 788"/>
                <a:gd name="T53" fmla="*/ 59 h 232"/>
                <a:gd name="T54" fmla="*/ 140 w 788"/>
                <a:gd name="T55" fmla="*/ 50 h 232"/>
                <a:gd name="T56" fmla="*/ 164 w 788"/>
                <a:gd name="T57" fmla="*/ 41 h 232"/>
                <a:gd name="T58" fmla="*/ 189 w 788"/>
                <a:gd name="T59" fmla="*/ 34 h 232"/>
                <a:gd name="T60" fmla="*/ 217 w 788"/>
                <a:gd name="T61" fmla="*/ 28 h 232"/>
                <a:gd name="T62" fmla="*/ 246 w 788"/>
                <a:gd name="T63" fmla="*/ 25 h 232"/>
                <a:gd name="T64" fmla="*/ 275 w 788"/>
                <a:gd name="T65" fmla="*/ 23 h 232"/>
                <a:gd name="T66" fmla="*/ 304 w 788"/>
                <a:gd name="T67" fmla="*/ 22 h 232"/>
                <a:gd name="T68" fmla="*/ 332 w 788"/>
                <a:gd name="T69" fmla="*/ 23 h 232"/>
                <a:gd name="T70" fmla="*/ 361 w 788"/>
                <a:gd name="T71" fmla="*/ 25 h 232"/>
                <a:gd name="T72" fmla="*/ 388 w 788"/>
                <a:gd name="T73" fmla="*/ 28 h 232"/>
                <a:gd name="T74" fmla="*/ 418 w 788"/>
                <a:gd name="T75" fmla="*/ 32 h 232"/>
                <a:gd name="T76" fmla="*/ 446 w 788"/>
                <a:gd name="T77" fmla="*/ 36 h 232"/>
                <a:gd name="T78" fmla="*/ 473 w 788"/>
                <a:gd name="T79" fmla="*/ 41 h 232"/>
                <a:gd name="T80" fmla="*/ 501 w 788"/>
                <a:gd name="T81" fmla="*/ 48 h 232"/>
                <a:gd name="T82" fmla="*/ 528 w 788"/>
                <a:gd name="T83" fmla="*/ 54 h 232"/>
                <a:gd name="T84" fmla="*/ 554 w 788"/>
                <a:gd name="T85" fmla="*/ 61 h 232"/>
                <a:gd name="T86" fmla="*/ 580 w 788"/>
                <a:gd name="T87" fmla="*/ 70 h 232"/>
                <a:gd name="T88" fmla="*/ 606 w 788"/>
                <a:gd name="T89" fmla="*/ 80 h 232"/>
                <a:gd name="T90" fmla="*/ 632 w 788"/>
                <a:gd name="T91" fmla="*/ 90 h 232"/>
                <a:gd name="T92" fmla="*/ 666 w 788"/>
                <a:gd name="T93" fmla="*/ 108 h 232"/>
                <a:gd name="T94" fmla="*/ 706 w 788"/>
                <a:gd name="T95" fmla="*/ 138 h 232"/>
                <a:gd name="T96" fmla="*/ 741 w 788"/>
                <a:gd name="T97" fmla="*/ 173 h 232"/>
                <a:gd name="T98" fmla="*/ 773 w 788"/>
                <a:gd name="T99" fmla="*/ 212 h 232"/>
                <a:gd name="T100" fmla="*/ 788 w 788"/>
                <a:gd name="T101" fmla="*/ 231 h 232"/>
                <a:gd name="T102" fmla="*/ 788 w 788"/>
                <a:gd name="T103" fmla="*/ 231 h 232"/>
                <a:gd name="T104" fmla="*/ 788 w 788"/>
                <a:gd name="T105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8" h="232">
                  <a:moveTo>
                    <a:pt x="788" y="231"/>
                  </a:moveTo>
                  <a:lnTo>
                    <a:pt x="772" y="209"/>
                  </a:lnTo>
                  <a:lnTo>
                    <a:pt x="755" y="189"/>
                  </a:lnTo>
                  <a:lnTo>
                    <a:pt x="739" y="168"/>
                  </a:lnTo>
                  <a:lnTo>
                    <a:pt x="721" y="149"/>
                  </a:lnTo>
                  <a:lnTo>
                    <a:pt x="702" y="130"/>
                  </a:lnTo>
                  <a:lnTo>
                    <a:pt x="682" y="112"/>
                  </a:lnTo>
                  <a:lnTo>
                    <a:pt x="660" y="97"/>
                  </a:lnTo>
                  <a:lnTo>
                    <a:pt x="638" y="83"/>
                  </a:lnTo>
                  <a:lnTo>
                    <a:pt x="624" y="75"/>
                  </a:lnTo>
                  <a:lnTo>
                    <a:pt x="611" y="68"/>
                  </a:lnTo>
                  <a:lnTo>
                    <a:pt x="598" y="62"/>
                  </a:lnTo>
                  <a:lnTo>
                    <a:pt x="583" y="56"/>
                  </a:lnTo>
                  <a:lnTo>
                    <a:pt x="569" y="51"/>
                  </a:lnTo>
                  <a:lnTo>
                    <a:pt x="553" y="46"/>
                  </a:lnTo>
                  <a:lnTo>
                    <a:pt x="539" y="40"/>
                  </a:lnTo>
                  <a:lnTo>
                    <a:pt x="523" y="36"/>
                  </a:lnTo>
                  <a:lnTo>
                    <a:pt x="509" y="32"/>
                  </a:lnTo>
                  <a:lnTo>
                    <a:pt x="494" y="28"/>
                  </a:lnTo>
                  <a:lnTo>
                    <a:pt x="478" y="25"/>
                  </a:lnTo>
                  <a:lnTo>
                    <a:pt x="463" y="22"/>
                  </a:lnTo>
                  <a:lnTo>
                    <a:pt x="448" y="19"/>
                  </a:lnTo>
                  <a:lnTo>
                    <a:pt x="433" y="16"/>
                  </a:lnTo>
                  <a:lnTo>
                    <a:pt x="417" y="13"/>
                  </a:lnTo>
                  <a:lnTo>
                    <a:pt x="403" y="11"/>
                  </a:lnTo>
                  <a:lnTo>
                    <a:pt x="377" y="6"/>
                  </a:lnTo>
                  <a:lnTo>
                    <a:pt x="351" y="3"/>
                  </a:lnTo>
                  <a:lnTo>
                    <a:pt x="326" y="1"/>
                  </a:lnTo>
                  <a:lnTo>
                    <a:pt x="299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2"/>
                  </a:lnTo>
                  <a:lnTo>
                    <a:pt x="194" y="5"/>
                  </a:lnTo>
                  <a:lnTo>
                    <a:pt x="168" y="11"/>
                  </a:lnTo>
                  <a:lnTo>
                    <a:pt x="142" y="16"/>
                  </a:lnTo>
                  <a:lnTo>
                    <a:pt x="118" y="23"/>
                  </a:lnTo>
                  <a:lnTo>
                    <a:pt x="93" y="32"/>
                  </a:lnTo>
                  <a:lnTo>
                    <a:pt x="69" y="42"/>
                  </a:lnTo>
                  <a:lnTo>
                    <a:pt x="45" y="55"/>
                  </a:lnTo>
                  <a:lnTo>
                    <a:pt x="23" y="68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11" y="105"/>
                  </a:lnTo>
                  <a:lnTo>
                    <a:pt x="24" y="100"/>
                  </a:lnTo>
                  <a:lnTo>
                    <a:pt x="36" y="95"/>
                  </a:lnTo>
                  <a:lnTo>
                    <a:pt x="47" y="90"/>
                  </a:lnTo>
                  <a:lnTo>
                    <a:pt x="59" y="85"/>
                  </a:lnTo>
                  <a:lnTo>
                    <a:pt x="71" y="80"/>
                  </a:lnTo>
                  <a:lnTo>
                    <a:pt x="82" y="73"/>
                  </a:lnTo>
                  <a:lnTo>
                    <a:pt x="94" y="68"/>
                  </a:lnTo>
                  <a:lnTo>
                    <a:pt x="105" y="63"/>
                  </a:lnTo>
                  <a:lnTo>
                    <a:pt x="116" y="59"/>
                  </a:lnTo>
                  <a:lnTo>
                    <a:pt x="128" y="54"/>
                  </a:lnTo>
                  <a:lnTo>
                    <a:pt x="140" y="50"/>
                  </a:lnTo>
                  <a:lnTo>
                    <a:pt x="151" y="45"/>
                  </a:lnTo>
                  <a:lnTo>
                    <a:pt x="164" y="41"/>
                  </a:lnTo>
                  <a:lnTo>
                    <a:pt x="176" y="37"/>
                  </a:lnTo>
                  <a:lnTo>
                    <a:pt x="189" y="34"/>
                  </a:lnTo>
                  <a:lnTo>
                    <a:pt x="202" y="31"/>
                  </a:lnTo>
                  <a:lnTo>
                    <a:pt x="217" y="28"/>
                  </a:lnTo>
                  <a:lnTo>
                    <a:pt x="232" y="26"/>
                  </a:lnTo>
                  <a:lnTo>
                    <a:pt x="246" y="25"/>
                  </a:lnTo>
                  <a:lnTo>
                    <a:pt x="261" y="24"/>
                  </a:lnTo>
                  <a:lnTo>
                    <a:pt x="275" y="23"/>
                  </a:lnTo>
                  <a:lnTo>
                    <a:pt x="290" y="22"/>
                  </a:lnTo>
                  <a:lnTo>
                    <a:pt x="304" y="22"/>
                  </a:lnTo>
                  <a:lnTo>
                    <a:pt x="317" y="23"/>
                  </a:lnTo>
                  <a:lnTo>
                    <a:pt x="332" y="23"/>
                  </a:lnTo>
                  <a:lnTo>
                    <a:pt x="346" y="24"/>
                  </a:lnTo>
                  <a:lnTo>
                    <a:pt x="361" y="25"/>
                  </a:lnTo>
                  <a:lnTo>
                    <a:pt x="374" y="27"/>
                  </a:lnTo>
                  <a:lnTo>
                    <a:pt x="388" y="28"/>
                  </a:lnTo>
                  <a:lnTo>
                    <a:pt x="403" y="30"/>
                  </a:lnTo>
                  <a:lnTo>
                    <a:pt x="418" y="32"/>
                  </a:lnTo>
                  <a:lnTo>
                    <a:pt x="433" y="34"/>
                  </a:lnTo>
                  <a:lnTo>
                    <a:pt x="446" y="36"/>
                  </a:lnTo>
                  <a:lnTo>
                    <a:pt x="460" y="38"/>
                  </a:lnTo>
                  <a:lnTo>
                    <a:pt x="473" y="41"/>
                  </a:lnTo>
                  <a:lnTo>
                    <a:pt x="487" y="45"/>
                  </a:lnTo>
                  <a:lnTo>
                    <a:pt x="501" y="48"/>
                  </a:lnTo>
                  <a:lnTo>
                    <a:pt x="514" y="51"/>
                  </a:lnTo>
                  <a:lnTo>
                    <a:pt x="528" y="54"/>
                  </a:lnTo>
                  <a:lnTo>
                    <a:pt x="541" y="57"/>
                  </a:lnTo>
                  <a:lnTo>
                    <a:pt x="554" y="61"/>
                  </a:lnTo>
                  <a:lnTo>
                    <a:pt x="567" y="65"/>
                  </a:lnTo>
                  <a:lnTo>
                    <a:pt x="580" y="70"/>
                  </a:lnTo>
                  <a:lnTo>
                    <a:pt x="593" y="74"/>
                  </a:lnTo>
                  <a:lnTo>
                    <a:pt x="606" y="80"/>
                  </a:lnTo>
                  <a:lnTo>
                    <a:pt x="619" y="85"/>
                  </a:lnTo>
                  <a:lnTo>
                    <a:pt x="632" y="90"/>
                  </a:lnTo>
                  <a:lnTo>
                    <a:pt x="644" y="96"/>
                  </a:lnTo>
                  <a:lnTo>
                    <a:pt x="666" y="108"/>
                  </a:lnTo>
                  <a:lnTo>
                    <a:pt x="686" y="122"/>
                  </a:lnTo>
                  <a:lnTo>
                    <a:pt x="706" y="138"/>
                  </a:lnTo>
                  <a:lnTo>
                    <a:pt x="724" y="155"/>
                  </a:lnTo>
                  <a:lnTo>
                    <a:pt x="741" y="173"/>
                  </a:lnTo>
                  <a:lnTo>
                    <a:pt x="757" y="193"/>
                  </a:lnTo>
                  <a:lnTo>
                    <a:pt x="773" y="212"/>
                  </a:lnTo>
                  <a:lnTo>
                    <a:pt x="788" y="232"/>
                  </a:lnTo>
                  <a:lnTo>
                    <a:pt x="788" y="231"/>
                  </a:lnTo>
                  <a:lnTo>
                    <a:pt x="788" y="231"/>
                  </a:lnTo>
                  <a:lnTo>
                    <a:pt x="788" y="231"/>
                  </a:lnTo>
                  <a:lnTo>
                    <a:pt x="788" y="231"/>
                  </a:lnTo>
                  <a:lnTo>
                    <a:pt x="788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829550" y="2651127"/>
              <a:ext cx="544513" cy="90488"/>
            </a:xfrm>
            <a:custGeom>
              <a:avLst/>
              <a:gdLst>
                <a:gd name="T0" fmla="*/ 666 w 686"/>
                <a:gd name="T1" fmla="*/ 106 h 115"/>
                <a:gd name="T2" fmla="*/ 627 w 686"/>
                <a:gd name="T3" fmla="*/ 90 h 115"/>
                <a:gd name="T4" fmla="*/ 588 w 686"/>
                <a:gd name="T5" fmla="*/ 75 h 115"/>
                <a:gd name="T6" fmla="*/ 548 w 686"/>
                <a:gd name="T7" fmla="*/ 62 h 115"/>
                <a:gd name="T8" fmla="*/ 506 w 686"/>
                <a:gd name="T9" fmla="*/ 51 h 115"/>
                <a:gd name="T10" fmla="*/ 466 w 686"/>
                <a:gd name="T11" fmla="*/ 40 h 115"/>
                <a:gd name="T12" fmla="*/ 425 w 686"/>
                <a:gd name="T13" fmla="*/ 31 h 115"/>
                <a:gd name="T14" fmla="*/ 383 w 686"/>
                <a:gd name="T15" fmla="*/ 24 h 115"/>
                <a:gd name="T16" fmla="*/ 341 w 686"/>
                <a:gd name="T17" fmla="*/ 18 h 115"/>
                <a:gd name="T18" fmla="*/ 295 w 686"/>
                <a:gd name="T19" fmla="*/ 11 h 115"/>
                <a:gd name="T20" fmla="*/ 250 w 686"/>
                <a:gd name="T21" fmla="*/ 6 h 115"/>
                <a:gd name="T22" fmla="*/ 205 w 686"/>
                <a:gd name="T23" fmla="*/ 2 h 115"/>
                <a:gd name="T24" fmla="*/ 158 w 686"/>
                <a:gd name="T25" fmla="*/ 0 h 115"/>
                <a:gd name="T26" fmla="*/ 113 w 686"/>
                <a:gd name="T27" fmla="*/ 0 h 115"/>
                <a:gd name="T28" fmla="*/ 66 w 686"/>
                <a:gd name="T29" fmla="*/ 3 h 115"/>
                <a:gd name="T30" fmla="*/ 22 w 686"/>
                <a:gd name="T31" fmla="*/ 9 h 115"/>
                <a:gd name="T32" fmla="*/ 1 w 686"/>
                <a:gd name="T33" fmla="*/ 16 h 115"/>
                <a:gd name="T34" fmla="*/ 7 w 686"/>
                <a:gd name="T35" fmla="*/ 25 h 115"/>
                <a:gd name="T36" fmla="*/ 31 w 686"/>
                <a:gd name="T37" fmla="*/ 26 h 115"/>
                <a:gd name="T38" fmla="*/ 74 w 686"/>
                <a:gd name="T39" fmla="*/ 23 h 115"/>
                <a:gd name="T40" fmla="*/ 117 w 686"/>
                <a:gd name="T41" fmla="*/ 21 h 115"/>
                <a:gd name="T42" fmla="*/ 159 w 686"/>
                <a:gd name="T43" fmla="*/ 20 h 115"/>
                <a:gd name="T44" fmla="*/ 200 w 686"/>
                <a:gd name="T45" fmla="*/ 20 h 115"/>
                <a:gd name="T46" fmla="*/ 243 w 686"/>
                <a:gd name="T47" fmla="*/ 20 h 115"/>
                <a:gd name="T48" fmla="*/ 286 w 686"/>
                <a:gd name="T49" fmla="*/ 23 h 115"/>
                <a:gd name="T50" fmla="*/ 328 w 686"/>
                <a:gd name="T51" fmla="*/ 26 h 115"/>
                <a:gd name="T52" fmla="*/ 371 w 686"/>
                <a:gd name="T53" fmla="*/ 32 h 115"/>
                <a:gd name="T54" fmla="*/ 415 w 686"/>
                <a:gd name="T55" fmla="*/ 39 h 115"/>
                <a:gd name="T56" fmla="*/ 457 w 686"/>
                <a:gd name="T57" fmla="*/ 47 h 115"/>
                <a:gd name="T58" fmla="*/ 499 w 686"/>
                <a:gd name="T59" fmla="*/ 57 h 115"/>
                <a:gd name="T60" fmla="*/ 541 w 686"/>
                <a:gd name="T61" fmla="*/ 68 h 115"/>
                <a:gd name="T62" fmla="*/ 583 w 686"/>
                <a:gd name="T63" fmla="*/ 79 h 115"/>
                <a:gd name="T64" fmla="*/ 624 w 686"/>
                <a:gd name="T65" fmla="*/ 93 h 115"/>
                <a:gd name="T66" fmla="*/ 665 w 686"/>
                <a:gd name="T67" fmla="*/ 107 h 115"/>
                <a:gd name="T68" fmla="*/ 686 w 686"/>
                <a:gd name="T69" fmla="*/ 115 h 115"/>
                <a:gd name="T70" fmla="*/ 686 w 686"/>
                <a:gd name="T71" fmla="*/ 115 h 115"/>
                <a:gd name="T72" fmla="*/ 686 w 686"/>
                <a:gd name="T7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6" h="115">
                  <a:moveTo>
                    <a:pt x="686" y="114"/>
                  </a:moveTo>
                  <a:lnTo>
                    <a:pt x="666" y="106"/>
                  </a:lnTo>
                  <a:lnTo>
                    <a:pt x="646" y="98"/>
                  </a:lnTo>
                  <a:lnTo>
                    <a:pt x="627" y="90"/>
                  </a:lnTo>
                  <a:lnTo>
                    <a:pt x="607" y="82"/>
                  </a:lnTo>
                  <a:lnTo>
                    <a:pt x="588" y="75"/>
                  </a:lnTo>
                  <a:lnTo>
                    <a:pt x="567" y="68"/>
                  </a:lnTo>
                  <a:lnTo>
                    <a:pt x="548" y="62"/>
                  </a:lnTo>
                  <a:lnTo>
                    <a:pt x="527" y="56"/>
                  </a:lnTo>
                  <a:lnTo>
                    <a:pt x="506" y="51"/>
                  </a:lnTo>
                  <a:lnTo>
                    <a:pt x="486" y="45"/>
                  </a:lnTo>
                  <a:lnTo>
                    <a:pt x="466" y="40"/>
                  </a:lnTo>
                  <a:lnTo>
                    <a:pt x="446" y="35"/>
                  </a:lnTo>
                  <a:lnTo>
                    <a:pt x="425" y="31"/>
                  </a:lnTo>
                  <a:lnTo>
                    <a:pt x="403" y="27"/>
                  </a:lnTo>
                  <a:lnTo>
                    <a:pt x="383" y="24"/>
                  </a:lnTo>
                  <a:lnTo>
                    <a:pt x="362" y="21"/>
                  </a:lnTo>
                  <a:lnTo>
                    <a:pt x="341" y="18"/>
                  </a:lnTo>
                  <a:lnTo>
                    <a:pt x="318" y="15"/>
                  </a:lnTo>
                  <a:lnTo>
                    <a:pt x="295" y="11"/>
                  </a:lnTo>
                  <a:lnTo>
                    <a:pt x="273" y="8"/>
                  </a:lnTo>
                  <a:lnTo>
                    <a:pt x="250" y="6"/>
                  </a:lnTo>
                  <a:lnTo>
                    <a:pt x="227" y="4"/>
                  </a:lnTo>
                  <a:lnTo>
                    <a:pt x="205" y="2"/>
                  </a:lnTo>
                  <a:lnTo>
                    <a:pt x="181" y="1"/>
                  </a:lnTo>
                  <a:lnTo>
                    <a:pt x="158" y="0"/>
                  </a:lnTo>
                  <a:lnTo>
                    <a:pt x="135" y="0"/>
                  </a:lnTo>
                  <a:lnTo>
                    <a:pt x="113" y="0"/>
                  </a:lnTo>
                  <a:lnTo>
                    <a:pt x="89" y="1"/>
                  </a:lnTo>
                  <a:lnTo>
                    <a:pt x="66" y="3"/>
                  </a:lnTo>
                  <a:lnTo>
                    <a:pt x="44" y="5"/>
                  </a:lnTo>
                  <a:lnTo>
                    <a:pt x="22" y="9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31" y="26"/>
                  </a:lnTo>
                  <a:lnTo>
                    <a:pt x="53" y="24"/>
                  </a:lnTo>
                  <a:lnTo>
                    <a:pt x="74" y="23"/>
                  </a:lnTo>
                  <a:lnTo>
                    <a:pt x="95" y="22"/>
                  </a:lnTo>
                  <a:lnTo>
                    <a:pt x="117" y="21"/>
                  </a:lnTo>
                  <a:lnTo>
                    <a:pt x="138" y="21"/>
                  </a:lnTo>
                  <a:lnTo>
                    <a:pt x="159" y="20"/>
                  </a:lnTo>
                  <a:lnTo>
                    <a:pt x="180" y="20"/>
                  </a:lnTo>
                  <a:lnTo>
                    <a:pt x="200" y="20"/>
                  </a:lnTo>
                  <a:lnTo>
                    <a:pt x="222" y="20"/>
                  </a:lnTo>
                  <a:lnTo>
                    <a:pt x="243" y="20"/>
                  </a:lnTo>
                  <a:lnTo>
                    <a:pt x="264" y="21"/>
                  </a:lnTo>
                  <a:lnTo>
                    <a:pt x="286" y="23"/>
                  </a:lnTo>
                  <a:lnTo>
                    <a:pt x="307" y="24"/>
                  </a:lnTo>
                  <a:lnTo>
                    <a:pt x="328" y="26"/>
                  </a:lnTo>
                  <a:lnTo>
                    <a:pt x="350" y="29"/>
                  </a:lnTo>
                  <a:lnTo>
                    <a:pt x="371" y="32"/>
                  </a:lnTo>
                  <a:lnTo>
                    <a:pt x="393" y="35"/>
                  </a:lnTo>
                  <a:lnTo>
                    <a:pt x="415" y="39"/>
                  </a:lnTo>
                  <a:lnTo>
                    <a:pt x="436" y="43"/>
                  </a:lnTo>
                  <a:lnTo>
                    <a:pt x="457" y="47"/>
                  </a:lnTo>
                  <a:lnTo>
                    <a:pt x="479" y="52"/>
                  </a:lnTo>
                  <a:lnTo>
                    <a:pt x="499" y="57"/>
                  </a:lnTo>
                  <a:lnTo>
                    <a:pt x="521" y="62"/>
                  </a:lnTo>
                  <a:lnTo>
                    <a:pt x="541" y="68"/>
                  </a:lnTo>
                  <a:lnTo>
                    <a:pt x="562" y="73"/>
                  </a:lnTo>
                  <a:lnTo>
                    <a:pt x="583" y="79"/>
                  </a:lnTo>
                  <a:lnTo>
                    <a:pt x="603" y="87"/>
                  </a:lnTo>
                  <a:lnTo>
                    <a:pt x="624" y="93"/>
                  </a:lnTo>
                  <a:lnTo>
                    <a:pt x="644" y="100"/>
                  </a:lnTo>
                  <a:lnTo>
                    <a:pt x="665" y="107"/>
                  </a:lnTo>
                  <a:lnTo>
                    <a:pt x="686" y="115"/>
                  </a:lnTo>
                  <a:lnTo>
                    <a:pt x="686" y="115"/>
                  </a:lnTo>
                  <a:lnTo>
                    <a:pt x="686" y="115"/>
                  </a:lnTo>
                  <a:lnTo>
                    <a:pt x="686" y="115"/>
                  </a:lnTo>
                  <a:lnTo>
                    <a:pt x="686" y="114"/>
                  </a:lnTo>
                  <a:lnTo>
                    <a:pt x="68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858125" y="2627314"/>
              <a:ext cx="506413" cy="87313"/>
            </a:xfrm>
            <a:custGeom>
              <a:avLst/>
              <a:gdLst>
                <a:gd name="T0" fmla="*/ 600 w 636"/>
                <a:gd name="T1" fmla="*/ 90 h 110"/>
                <a:gd name="T2" fmla="*/ 525 w 636"/>
                <a:gd name="T3" fmla="*/ 57 h 110"/>
                <a:gd name="T4" fmla="*/ 447 w 636"/>
                <a:gd name="T5" fmla="*/ 31 h 110"/>
                <a:gd name="T6" fmla="*/ 365 w 636"/>
                <a:gd name="T7" fmla="*/ 13 h 110"/>
                <a:gd name="T8" fmla="*/ 283 w 636"/>
                <a:gd name="T9" fmla="*/ 2 h 110"/>
                <a:gd name="T10" fmla="*/ 200 w 636"/>
                <a:gd name="T11" fmla="*/ 1 h 110"/>
                <a:gd name="T12" fmla="*/ 118 w 636"/>
                <a:gd name="T13" fmla="*/ 10 h 110"/>
                <a:gd name="T14" fmla="*/ 39 w 636"/>
                <a:gd name="T15" fmla="*/ 29 h 110"/>
                <a:gd name="T16" fmla="*/ 1 w 636"/>
                <a:gd name="T17" fmla="*/ 45 h 110"/>
                <a:gd name="T18" fmla="*/ 4 w 636"/>
                <a:gd name="T19" fmla="*/ 52 h 110"/>
                <a:gd name="T20" fmla="*/ 24 w 636"/>
                <a:gd name="T21" fmla="*/ 48 h 110"/>
                <a:gd name="T22" fmla="*/ 59 w 636"/>
                <a:gd name="T23" fmla="*/ 37 h 110"/>
                <a:gd name="T24" fmla="*/ 95 w 636"/>
                <a:gd name="T25" fmla="*/ 27 h 110"/>
                <a:gd name="T26" fmla="*/ 130 w 636"/>
                <a:gd name="T27" fmla="*/ 18 h 110"/>
                <a:gd name="T28" fmla="*/ 159 w 636"/>
                <a:gd name="T29" fmla="*/ 13 h 110"/>
                <a:gd name="T30" fmla="*/ 181 w 636"/>
                <a:gd name="T31" fmla="*/ 11 h 110"/>
                <a:gd name="T32" fmla="*/ 204 w 636"/>
                <a:gd name="T33" fmla="*/ 10 h 110"/>
                <a:gd name="T34" fmla="*/ 226 w 636"/>
                <a:gd name="T35" fmla="*/ 8 h 110"/>
                <a:gd name="T36" fmla="*/ 249 w 636"/>
                <a:gd name="T37" fmla="*/ 10 h 110"/>
                <a:gd name="T38" fmla="*/ 271 w 636"/>
                <a:gd name="T39" fmla="*/ 11 h 110"/>
                <a:gd name="T40" fmla="*/ 293 w 636"/>
                <a:gd name="T41" fmla="*/ 12 h 110"/>
                <a:gd name="T42" fmla="*/ 315 w 636"/>
                <a:gd name="T43" fmla="*/ 14 h 110"/>
                <a:gd name="T44" fmla="*/ 347 w 636"/>
                <a:gd name="T45" fmla="*/ 17 h 110"/>
                <a:gd name="T46" fmla="*/ 387 w 636"/>
                <a:gd name="T47" fmla="*/ 23 h 110"/>
                <a:gd name="T48" fmla="*/ 427 w 636"/>
                <a:gd name="T49" fmla="*/ 32 h 110"/>
                <a:gd name="T50" fmla="*/ 466 w 636"/>
                <a:gd name="T51" fmla="*/ 42 h 110"/>
                <a:gd name="T52" fmla="*/ 504 w 636"/>
                <a:gd name="T53" fmla="*/ 55 h 110"/>
                <a:gd name="T54" fmla="*/ 542 w 636"/>
                <a:gd name="T55" fmla="*/ 69 h 110"/>
                <a:gd name="T56" fmla="*/ 581 w 636"/>
                <a:gd name="T57" fmla="*/ 85 h 110"/>
                <a:gd name="T58" fmla="*/ 618 w 636"/>
                <a:gd name="T59" fmla="*/ 101 h 110"/>
                <a:gd name="T60" fmla="*/ 636 w 636"/>
                <a:gd name="T61" fmla="*/ 110 h 110"/>
                <a:gd name="T62" fmla="*/ 636 w 636"/>
                <a:gd name="T63" fmla="*/ 109 h 110"/>
                <a:gd name="T64" fmla="*/ 636 w 636"/>
                <a:gd name="T65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110">
                  <a:moveTo>
                    <a:pt x="636" y="109"/>
                  </a:moveTo>
                  <a:lnTo>
                    <a:pt x="600" y="90"/>
                  </a:lnTo>
                  <a:lnTo>
                    <a:pt x="563" y="72"/>
                  </a:lnTo>
                  <a:lnTo>
                    <a:pt x="525" y="57"/>
                  </a:lnTo>
                  <a:lnTo>
                    <a:pt x="486" y="42"/>
                  </a:lnTo>
                  <a:lnTo>
                    <a:pt x="447" y="31"/>
                  </a:lnTo>
                  <a:lnTo>
                    <a:pt x="406" y="21"/>
                  </a:lnTo>
                  <a:lnTo>
                    <a:pt x="365" y="13"/>
                  </a:lnTo>
                  <a:lnTo>
                    <a:pt x="324" y="6"/>
                  </a:lnTo>
                  <a:lnTo>
                    <a:pt x="283" y="2"/>
                  </a:lnTo>
                  <a:lnTo>
                    <a:pt x="242" y="0"/>
                  </a:lnTo>
                  <a:lnTo>
                    <a:pt x="200" y="1"/>
                  </a:lnTo>
                  <a:lnTo>
                    <a:pt x="159" y="4"/>
                  </a:lnTo>
                  <a:lnTo>
                    <a:pt x="118" y="10"/>
                  </a:lnTo>
                  <a:lnTo>
                    <a:pt x="78" y="18"/>
                  </a:lnTo>
                  <a:lnTo>
                    <a:pt x="39" y="29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6" y="53"/>
                  </a:lnTo>
                  <a:lnTo>
                    <a:pt x="24" y="48"/>
                  </a:lnTo>
                  <a:lnTo>
                    <a:pt x="42" y="42"/>
                  </a:lnTo>
                  <a:lnTo>
                    <a:pt x="59" y="37"/>
                  </a:lnTo>
                  <a:lnTo>
                    <a:pt x="78" y="32"/>
                  </a:lnTo>
                  <a:lnTo>
                    <a:pt x="95" y="27"/>
                  </a:lnTo>
                  <a:lnTo>
                    <a:pt x="113" y="22"/>
                  </a:lnTo>
                  <a:lnTo>
                    <a:pt x="130" y="18"/>
                  </a:lnTo>
                  <a:lnTo>
                    <a:pt x="149" y="15"/>
                  </a:lnTo>
                  <a:lnTo>
                    <a:pt x="159" y="13"/>
                  </a:lnTo>
                  <a:lnTo>
                    <a:pt x="171" y="12"/>
                  </a:lnTo>
                  <a:lnTo>
                    <a:pt x="181" y="11"/>
                  </a:lnTo>
                  <a:lnTo>
                    <a:pt x="192" y="10"/>
                  </a:lnTo>
                  <a:lnTo>
                    <a:pt x="204" y="10"/>
                  </a:lnTo>
                  <a:lnTo>
                    <a:pt x="215" y="8"/>
                  </a:lnTo>
                  <a:lnTo>
                    <a:pt x="226" y="8"/>
                  </a:lnTo>
                  <a:lnTo>
                    <a:pt x="238" y="8"/>
                  </a:lnTo>
                  <a:lnTo>
                    <a:pt x="249" y="10"/>
                  </a:lnTo>
                  <a:lnTo>
                    <a:pt x="259" y="10"/>
                  </a:lnTo>
                  <a:lnTo>
                    <a:pt x="271" y="11"/>
                  </a:lnTo>
                  <a:lnTo>
                    <a:pt x="282" y="11"/>
                  </a:lnTo>
                  <a:lnTo>
                    <a:pt x="293" y="12"/>
                  </a:lnTo>
                  <a:lnTo>
                    <a:pt x="305" y="13"/>
                  </a:lnTo>
                  <a:lnTo>
                    <a:pt x="315" y="14"/>
                  </a:lnTo>
                  <a:lnTo>
                    <a:pt x="326" y="15"/>
                  </a:lnTo>
                  <a:lnTo>
                    <a:pt x="347" y="17"/>
                  </a:lnTo>
                  <a:lnTo>
                    <a:pt x="366" y="20"/>
                  </a:lnTo>
                  <a:lnTo>
                    <a:pt x="387" y="23"/>
                  </a:lnTo>
                  <a:lnTo>
                    <a:pt x="406" y="27"/>
                  </a:lnTo>
                  <a:lnTo>
                    <a:pt x="427" y="32"/>
                  </a:lnTo>
                  <a:lnTo>
                    <a:pt x="447" y="37"/>
                  </a:lnTo>
                  <a:lnTo>
                    <a:pt x="466" y="42"/>
                  </a:lnTo>
                  <a:lnTo>
                    <a:pt x="486" y="49"/>
                  </a:lnTo>
                  <a:lnTo>
                    <a:pt x="504" y="55"/>
                  </a:lnTo>
                  <a:lnTo>
                    <a:pt x="524" y="62"/>
                  </a:lnTo>
                  <a:lnTo>
                    <a:pt x="542" y="69"/>
                  </a:lnTo>
                  <a:lnTo>
                    <a:pt x="562" y="76"/>
                  </a:lnTo>
                  <a:lnTo>
                    <a:pt x="581" y="85"/>
                  </a:lnTo>
                  <a:lnTo>
                    <a:pt x="599" y="93"/>
                  </a:lnTo>
                  <a:lnTo>
                    <a:pt x="618" y="101"/>
                  </a:lnTo>
                  <a:lnTo>
                    <a:pt x="636" y="110"/>
                  </a:lnTo>
                  <a:lnTo>
                    <a:pt x="636" y="110"/>
                  </a:lnTo>
                  <a:lnTo>
                    <a:pt x="636" y="109"/>
                  </a:lnTo>
                  <a:lnTo>
                    <a:pt x="636" y="109"/>
                  </a:lnTo>
                  <a:lnTo>
                    <a:pt x="636" y="109"/>
                  </a:lnTo>
                  <a:lnTo>
                    <a:pt x="63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262812" y="2438402"/>
              <a:ext cx="63500" cy="60325"/>
            </a:xfrm>
            <a:custGeom>
              <a:avLst/>
              <a:gdLst>
                <a:gd name="T0" fmla="*/ 80 w 81"/>
                <a:gd name="T1" fmla="*/ 0 h 77"/>
                <a:gd name="T2" fmla="*/ 70 w 81"/>
                <a:gd name="T3" fmla="*/ 8 h 77"/>
                <a:gd name="T4" fmla="*/ 58 w 81"/>
                <a:gd name="T5" fmla="*/ 14 h 77"/>
                <a:gd name="T6" fmla="*/ 47 w 81"/>
                <a:gd name="T7" fmla="*/ 22 h 77"/>
                <a:gd name="T8" fmla="*/ 36 w 81"/>
                <a:gd name="T9" fmla="*/ 29 h 77"/>
                <a:gd name="T10" fmla="*/ 25 w 81"/>
                <a:gd name="T11" fmla="*/ 38 h 77"/>
                <a:gd name="T12" fmla="*/ 15 w 81"/>
                <a:gd name="T13" fmla="*/ 48 h 77"/>
                <a:gd name="T14" fmla="*/ 7 w 81"/>
                <a:gd name="T15" fmla="*/ 58 h 77"/>
                <a:gd name="T16" fmla="*/ 0 w 81"/>
                <a:gd name="T17" fmla="*/ 68 h 77"/>
                <a:gd name="T18" fmla="*/ 1 w 81"/>
                <a:gd name="T19" fmla="*/ 70 h 77"/>
                <a:gd name="T20" fmla="*/ 3 w 81"/>
                <a:gd name="T21" fmla="*/ 72 h 77"/>
                <a:gd name="T22" fmla="*/ 5 w 81"/>
                <a:gd name="T23" fmla="*/ 76 h 77"/>
                <a:gd name="T24" fmla="*/ 6 w 81"/>
                <a:gd name="T25" fmla="*/ 77 h 77"/>
                <a:gd name="T26" fmla="*/ 11 w 81"/>
                <a:gd name="T27" fmla="*/ 72 h 77"/>
                <a:gd name="T28" fmla="*/ 15 w 81"/>
                <a:gd name="T29" fmla="*/ 67 h 77"/>
                <a:gd name="T30" fmla="*/ 20 w 81"/>
                <a:gd name="T31" fmla="*/ 62 h 77"/>
                <a:gd name="T32" fmla="*/ 24 w 81"/>
                <a:gd name="T33" fmla="*/ 57 h 77"/>
                <a:gd name="T34" fmla="*/ 28 w 81"/>
                <a:gd name="T35" fmla="*/ 52 h 77"/>
                <a:gd name="T36" fmla="*/ 33 w 81"/>
                <a:gd name="T37" fmla="*/ 47 h 77"/>
                <a:gd name="T38" fmla="*/ 38 w 81"/>
                <a:gd name="T39" fmla="*/ 43 h 77"/>
                <a:gd name="T40" fmla="*/ 42 w 81"/>
                <a:gd name="T41" fmla="*/ 37 h 77"/>
                <a:gd name="T42" fmla="*/ 47 w 81"/>
                <a:gd name="T43" fmla="*/ 33 h 77"/>
                <a:gd name="T44" fmla="*/ 51 w 81"/>
                <a:gd name="T45" fmla="*/ 28 h 77"/>
                <a:gd name="T46" fmla="*/ 56 w 81"/>
                <a:gd name="T47" fmla="*/ 24 h 77"/>
                <a:gd name="T48" fmla="*/ 61 w 81"/>
                <a:gd name="T49" fmla="*/ 19 h 77"/>
                <a:gd name="T50" fmla="*/ 65 w 81"/>
                <a:gd name="T51" fmla="*/ 15 h 77"/>
                <a:gd name="T52" fmla="*/ 71 w 81"/>
                <a:gd name="T53" fmla="*/ 10 h 77"/>
                <a:gd name="T54" fmla="*/ 76 w 81"/>
                <a:gd name="T55" fmla="*/ 6 h 77"/>
                <a:gd name="T56" fmla="*/ 81 w 81"/>
                <a:gd name="T57" fmla="*/ 1 h 77"/>
                <a:gd name="T58" fmla="*/ 81 w 81"/>
                <a:gd name="T59" fmla="*/ 1 h 77"/>
                <a:gd name="T60" fmla="*/ 81 w 81"/>
                <a:gd name="T61" fmla="*/ 0 h 77"/>
                <a:gd name="T62" fmla="*/ 80 w 81"/>
                <a:gd name="T63" fmla="*/ 0 h 77"/>
                <a:gd name="T64" fmla="*/ 80 w 81"/>
                <a:gd name="T65" fmla="*/ 0 h 77"/>
                <a:gd name="T66" fmla="*/ 80 w 81"/>
                <a:gd name="T6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7">
                  <a:moveTo>
                    <a:pt x="80" y="0"/>
                  </a:moveTo>
                  <a:lnTo>
                    <a:pt x="70" y="8"/>
                  </a:lnTo>
                  <a:lnTo>
                    <a:pt x="58" y="14"/>
                  </a:lnTo>
                  <a:lnTo>
                    <a:pt x="47" y="22"/>
                  </a:lnTo>
                  <a:lnTo>
                    <a:pt x="36" y="29"/>
                  </a:lnTo>
                  <a:lnTo>
                    <a:pt x="25" y="38"/>
                  </a:lnTo>
                  <a:lnTo>
                    <a:pt x="15" y="48"/>
                  </a:lnTo>
                  <a:lnTo>
                    <a:pt x="7" y="58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5" y="76"/>
                  </a:lnTo>
                  <a:lnTo>
                    <a:pt x="6" y="77"/>
                  </a:lnTo>
                  <a:lnTo>
                    <a:pt x="11" y="72"/>
                  </a:lnTo>
                  <a:lnTo>
                    <a:pt x="15" y="67"/>
                  </a:lnTo>
                  <a:lnTo>
                    <a:pt x="20" y="62"/>
                  </a:lnTo>
                  <a:lnTo>
                    <a:pt x="24" y="57"/>
                  </a:lnTo>
                  <a:lnTo>
                    <a:pt x="28" y="52"/>
                  </a:lnTo>
                  <a:lnTo>
                    <a:pt x="33" y="47"/>
                  </a:lnTo>
                  <a:lnTo>
                    <a:pt x="38" y="43"/>
                  </a:lnTo>
                  <a:lnTo>
                    <a:pt x="42" y="37"/>
                  </a:lnTo>
                  <a:lnTo>
                    <a:pt x="47" y="33"/>
                  </a:lnTo>
                  <a:lnTo>
                    <a:pt x="51" y="28"/>
                  </a:lnTo>
                  <a:lnTo>
                    <a:pt x="56" y="24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71" y="10"/>
                  </a:lnTo>
                  <a:lnTo>
                    <a:pt x="76" y="6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116887" y="2170114"/>
              <a:ext cx="293688" cy="58738"/>
            </a:xfrm>
            <a:custGeom>
              <a:avLst/>
              <a:gdLst>
                <a:gd name="T0" fmla="*/ 371 w 372"/>
                <a:gd name="T1" fmla="*/ 72 h 73"/>
                <a:gd name="T2" fmla="*/ 352 w 372"/>
                <a:gd name="T3" fmla="*/ 59 h 73"/>
                <a:gd name="T4" fmla="*/ 332 w 372"/>
                <a:gd name="T5" fmla="*/ 49 h 73"/>
                <a:gd name="T6" fmla="*/ 311 w 372"/>
                <a:gd name="T7" fmla="*/ 39 h 73"/>
                <a:gd name="T8" fmla="*/ 290 w 372"/>
                <a:gd name="T9" fmla="*/ 31 h 73"/>
                <a:gd name="T10" fmla="*/ 267 w 372"/>
                <a:gd name="T11" fmla="*/ 22 h 73"/>
                <a:gd name="T12" fmla="*/ 244 w 372"/>
                <a:gd name="T13" fmla="*/ 16 h 73"/>
                <a:gd name="T14" fmla="*/ 221 w 372"/>
                <a:gd name="T15" fmla="*/ 10 h 73"/>
                <a:gd name="T16" fmla="*/ 197 w 372"/>
                <a:gd name="T17" fmla="*/ 6 h 73"/>
                <a:gd name="T18" fmla="*/ 172 w 372"/>
                <a:gd name="T19" fmla="*/ 3 h 73"/>
                <a:gd name="T20" fmla="*/ 147 w 372"/>
                <a:gd name="T21" fmla="*/ 1 h 73"/>
                <a:gd name="T22" fmla="*/ 123 w 372"/>
                <a:gd name="T23" fmla="*/ 0 h 73"/>
                <a:gd name="T24" fmla="*/ 98 w 372"/>
                <a:gd name="T25" fmla="*/ 0 h 73"/>
                <a:gd name="T26" fmla="*/ 73 w 372"/>
                <a:gd name="T27" fmla="*/ 2 h 73"/>
                <a:gd name="T28" fmla="*/ 48 w 372"/>
                <a:gd name="T29" fmla="*/ 5 h 73"/>
                <a:gd name="T30" fmla="*/ 24 w 372"/>
                <a:gd name="T31" fmla="*/ 9 h 73"/>
                <a:gd name="T32" fmla="*/ 0 w 372"/>
                <a:gd name="T33" fmla="*/ 14 h 73"/>
                <a:gd name="T34" fmla="*/ 1 w 372"/>
                <a:gd name="T35" fmla="*/ 14 h 73"/>
                <a:gd name="T36" fmla="*/ 2 w 372"/>
                <a:gd name="T37" fmla="*/ 16 h 73"/>
                <a:gd name="T38" fmla="*/ 4 w 372"/>
                <a:gd name="T39" fmla="*/ 18 h 73"/>
                <a:gd name="T40" fmla="*/ 5 w 372"/>
                <a:gd name="T41" fmla="*/ 19 h 73"/>
                <a:gd name="T42" fmla="*/ 30 w 372"/>
                <a:gd name="T43" fmla="*/ 15 h 73"/>
                <a:gd name="T44" fmla="*/ 54 w 372"/>
                <a:gd name="T45" fmla="*/ 12 h 73"/>
                <a:gd name="T46" fmla="*/ 77 w 372"/>
                <a:gd name="T47" fmla="*/ 10 h 73"/>
                <a:gd name="T48" fmla="*/ 101 w 372"/>
                <a:gd name="T49" fmla="*/ 8 h 73"/>
                <a:gd name="T50" fmla="*/ 125 w 372"/>
                <a:gd name="T51" fmla="*/ 8 h 73"/>
                <a:gd name="T52" fmla="*/ 147 w 372"/>
                <a:gd name="T53" fmla="*/ 8 h 73"/>
                <a:gd name="T54" fmla="*/ 171 w 372"/>
                <a:gd name="T55" fmla="*/ 10 h 73"/>
                <a:gd name="T56" fmla="*/ 194 w 372"/>
                <a:gd name="T57" fmla="*/ 12 h 73"/>
                <a:gd name="T58" fmla="*/ 216 w 372"/>
                <a:gd name="T59" fmla="*/ 16 h 73"/>
                <a:gd name="T60" fmla="*/ 239 w 372"/>
                <a:gd name="T61" fmla="*/ 20 h 73"/>
                <a:gd name="T62" fmla="*/ 262 w 372"/>
                <a:gd name="T63" fmla="*/ 26 h 73"/>
                <a:gd name="T64" fmla="*/ 283 w 372"/>
                <a:gd name="T65" fmla="*/ 34 h 73"/>
                <a:gd name="T66" fmla="*/ 306 w 372"/>
                <a:gd name="T67" fmla="*/ 41 h 73"/>
                <a:gd name="T68" fmla="*/ 328 w 372"/>
                <a:gd name="T69" fmla="*/ 50 h 73"/>
                <a:gd name="T70" fmla="*/ 350 w 372"/>
                <a:gd name="T71" fmla="*/ 61 h 73"/>
                <a:gd name="T72" fmla="*/ 372 w 372"/>
                <a:gd name="T73" fmla="*/ 73 h 73"/>
                <a:gd name="T74" fmla="*/ 371 w 372"/>
                <a:gd name="T75" fmla="*/ 73 h 73"/>
                <a:gd name="T76" fmla="*/ 371 w 372"/>
                <a:gd name="T77" fmla="*/ 72 h 73"/>
                <a:gd name="T78" fmla="*/ 371 w 372"/>
                <a:gd name="T79" fmla="*/ 72 h 73"/>
                <a:gd name="T80" fmla="*/ 371 w 372"/>
                <a:gd name="T81" fmla="*/ 72 h 73"/>
                <a:gd name="T82" fmla="*/ 371 w 372"/>
                <a:gd name="T8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2" h="73">
                  <a:moveTo>
                    <a:pt x="371" y="72"/>
                  </a:moveTo>
                  <a:lnTo>
                    <a:pt x="352" y="59"/>
                  </a:lnTo>
                  <a:lnTo>
                    <a:pt x="332" y="49"/>
                  </a:lnTo>
                  <a:lnTo>
                    <a:pt x="311" y="39"/>
                  </a:lnTo>
                  <a:lnTo>
                    <a:pt x="290" y="31"/>
                  </a:lnTo>
                  <a:lnTo>
                    <a:pt x="267" y="22"/>
                  </a:lnTo>
                  <a:lnTo>
                    <a:pt x="244" y="16"/>
                  </a:lnTo>
                  <a:lnTo>
                    <a:pt x="221" y="10"/>
                  </a:lnTo>
                  <a:lnTo>
                    <a:pt x="197" y="6"/>
                  </a:lnTo>
                  <a:lnTo>
                    <a:pt x="172" y="3"/>
                  </a:lnTo>
                  <a:lnTo>
                    <a:pt x="147" y="1"/>
                  </a:lnTo>
                  <a:lnTo>
                    <a:pt x="123" y="0"/>
                  </a:lnTo>
                  <a:lnTo>
                    <a:pt x="98" y="0"/>
                  </a:lnTo>
                  <a:lnTo>
                    <a:pt x="73" y="2"/>
                  </a:lnTo>
                  <a:lnTo>
                    <a:pt x="48" y="5"/>
                  </a:lnTo>
                  <a:lnTo>
                    <a:pt x="24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30" y="15"/>
                  </a:lnTo>
                  <a:lnTo>
                    <a:pt x="54" y="12"/>
                  </a:lnTo>
                  <a:lnTo>
                    <a:pt x="77" y="10"/>
                  </a:lnTo>
                  <a:lnTo>
                    <a:pt x="101" y="8"/>
                  </a:lnTo>
                  <a:lnTo>
                    <a:pt x="125" y="8"/>
                  </a:lnTo>
                  <a:lnTo>
                    <a:pt x="147" y="8"/>
                  </a:lnTo>
                  <a:lnTo>
                    <a:pt x="171" y="10"/>
                  </a:lnTo>
                  <a:lnTo>
                    <a:pt x="194" y="12"/>
                  </a:lnTo>
                  <a:lnTo>
                    <a:pt x="216" y="16"/>
                  </a:lnTo>
                  <a:lnTo>
                    <a:pt x="239" y="20"/>
                  </a:lnTo>
                  <a:lnTo>
                    <a:pt x="262" y="26"/>
                  </a:lnTo>
                  <a:lnTo>
                    <a:pt x="283" y="34"/>
                  </a:lnTo>
                  <a:lnTo>
                    <a:pt x="306" y="41"/>
                  </a:lnTo>
                  <a:lnTo>
                    <a:pt x="328" y="50"/>
                  </a:lnTo>
                  <a:lnTo>
                    <a:pt x="350" y="61"/>
                  </a:lnTo>
                  <a:lnTo>
                    <a:pt x="372" y="73"/>
                  </a:lnTo>
                  <a:lnTo>
                    <a:pt x="371" y="73"/>
                  </a:lnTo>
                  <a:lnTo>
                    <a:pt x="371" y="72"/>
                  </a:lnTo>
                  <a:lnTo>
                    <a:pt x="371" y="72"/>
                  </a:lnTo>
                  <a:lnTo>
                    <a:pt x="371" y="72"/>
                  </a:lnTo>
                  <a:lnTo>
                    <a:pt x="37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8099425" y="2209802"/>
              <a:ext cx="174625" cy="12700"/>
            </a:xfrm>
            <a:custGeom>
              <a:avLst/>
              <a:gdLst>
                <a:gd name="T0" fmla="*/ 220 w 220"/>
                <a:gd name="T1" fmla="*/ 15 h 17"/>
                <a:gd name="T2" fmla="*/ 207 w 220"/>
                <a:gd name="T3" fmla="*/ 11 h 17"/>
                <a:gd name="T4" fmla="*/ 192 w 220"/>
                <a:gd name="T5" fmla="*/ 9 h 17"/>
                <a:gd name="T6" fmla="*/ 179 w 220"/>
                <a:gd name="T7" fmla="*/ 7 h 17"/>
                <a:gd name="T8" fmla="*/ 165 w 220"/>
                <a:gd name="T9" fmla="*/ 5 h 17"/>
                <a:gd name="T10" fmla="*/ 152 w 220"/>
                <a:gd name="T11" fmla="*/ 4 h 17"/>
                <a:gd name="T12" fmla="*/ 137 w 220"/>
                <a:gd name="T13" fmla="*/ 2 h 17"/>
                <a:gd name="T14" fmla="*/ 124 w 220"/>
                <a:gd name="T15" fmla="*/ 1 h 17"/>
                <a:gd name="T16" fmla="*/ 111 w 220"/>
                <a:gd name="T17" fmla="*/ 0 h 17"/>
                <a:gd name="T18" fmla="*/ 97 w 220"/>
                <a:gd name="T19" fmla="*/ 0 h 17"/>
                <a:gd name="T20" fmla="*/ 83 w 220"/>
                <a:gd name="T21" fmla="*/ 0 h 17"/>
                <a:gd name="T22" fmla="*/ 69 w 220"/>
                <a:gd name="T23" fmla="*/ 0 h 17"/>
                <a:gd name="T24" fmla="*/ 56 w 220"/>
                <a:gd name="T25" fmla="*/ 1 h 17"/>
                <a:gd name="T26" fmla="*/ 42 w 220"/>
                <a:gd name="T27" fmla="*/ 2 h 17"/>
                <a:gd name="T28" fmla="*/ 28 w 220"/>
                <a:gd name="T29" fmla="*/ 4 h 17"/>
                <a:gd name="T30" fmla="*/ 14 w 220"/>
                <a:gd name="T31" fmla="*/ 6 h 17"/>
                <a:gd name="T32" fmla="*/ 0 w 220"/>
                <a:gd name="T33" fmla="*/ 8 h 17"/>
                <a:gd name="T34" fmla="*/ 2 w 220"/>
                <a:gd name="T35" fmla="*/ 9 h 17"/>
                <a:gd name="T36" fmla="*/ 4 w 220"/>
                <a:gd name="T37" fmla="*/ 12 h 17"/>
                <a:gd name="T38" fmla="*/ 7 w 220"/>
                <a:gd name="T39" fmla="*/ 16 h 17"/>
                <a:gd name="T40" fmla="*/ 9 w 220"/>
                <a:gd name="T41" fmla="*/ 17 h 17"/>
                <a:gd name="T42" fmla="*/ 22 w 220"/>
                <a:gd name="T43" fmla="*/ 16 h 17"/>
                <a:gd name="T44" fmla="*/ 34 w 220"/>
                <a:gd name="T45" fmla="*/ 15 h 17"/>
                <a:gd name="T46" fmla="*/ 48 w 220"/>
                <a:gd name="T47" fmla="*/ 14 h 17"/>
                <a:gd name="T48" fmla="*/ 61 w 220"/>
                <a:gd name="T49" fmla="*/ 11 h 17"/>
                <a:gd name="T50" fmla="*/ 74 w 220"/>
                <a:gd name="T51" fmla="*/ 10 h 17"/>
                <a:gd name="T52" fmla="*/ 87 w 220"/>
                <a:gd name="T53" fmla="*/ 9 h 17"/>
                <a:gd name="T54" fmla="*/ 99 w 220"/>
                <a:gd name="T55" fmla="*/ 8 h 17"/>
                <a:gd name="T56" fmla="*/ 113 w 220"/>
                <a:gd name="T57" fmla="*/ 7 h 17"/>
                <a:gd name="T58" fmla="*/ 126 w 220"/>
                <a:gd name="T59" fmla="*/ 6 h 17"/>
                <a:gd name="T60" fmla="*/ 140 w 220"/>
                <a:gd name="T61" fmla="*/ 6 h 17"/>
                <a:gd name="T62" fmla="*/ 153 w 220"/>
                <a:gd name="T63" fmla="*/ 7 h 17"/>
                <a:gd name="T64" fmla="*/ 166 w 220"/>
                <a:gd name="T65" fmla="*/ 8 h 17"/>
                <a:gd name="T66" fmla="*/ 180 w 220"/>
                <a:gd name="T67" fmla="*/ 10 h 17"/>
                <a:gd name="T68" fmla="*/ 193 w 220"/>
                <a:gd name="T69" fmla="*/ 12 h 17"/>
                <a:gd name="T70" fmla="*/ 207 w 220"/>
                <a:gd name="T71" fmla="*/ 14 h 17"/>
                <a:gd name="T72" fmla="*/ 220 w 220"/>
                <a:gd name="T73" fmla="*/ 16 h 17"/>
                <a:gd name="T74" fmla="*/ 220 w 220"/>
                <a:gd name="T75" fmla="*/ 16 h 17"/>
                <a:gd name="T76" fmla="*/ 220 w 220"/>
                <a:gd name="T77" fmla="*/ 15 h 17"/>
                <a:gd name="T78" fmla="*/ 220 w 220"/>
                <a:gd name="T79" fmla="*/ 15 h 17"/>
                <a:gd name="T80" fmla="*/ 220 w 220"/>
                <a:gd name="T81" fmla="*/ 15 h 17"/>
                <a:gd name="T82" fmla="*/ 220 w 220"/>
                <a:gd name="T8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17">
                  <a:moveTo>
                    <a:pt x="220" y="15"/>
                  </a:moveTo>
                  <a:lnTo>
                    <a:pt x="207" y="11"/>
                  </a:lnTo>
                  <a:lnTo>
                    <a:pt x="192" y="9"/>
                  </a:lnTo>
                  <a:lnTo>
                    <a:pt x="179" y="7"/>
                  </a:lnTo>
                  <a:lnTo>
                    <a:pt x="165" y="5"/>
                  </a:lnTo>
                  <a:lnTo>
                    <a:pt x="152" y="4"/>
                  </a:lnTo>
                  <a:lnTo>
                    <a:pt x="137" y="2"/>
                  </a:lnTo>
                  <a:lnTo>
                    <a:pt x="124" y="1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56" y="1"/>
                  </a:lnTo>
                  <a:lnTo>
                    <a:pt x="42" y="2"/>
                  </a:lnTo>
                  <a:lnTo>
                    <a:pt x="28" y="4"/>
                  </a:lnTo>
                  <a:lnTo>
                    <a:pt x="14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22" y="16"/>
                  </a:lnTo>
                  <a:lnTo>
                    <a:pt x="34" y="15"/>
                  </a:lnTo>
                  <a:lnTo>
                    <a:pt x="48" y="14"/>
                  </a:lnTo>
                  <a:lnTo>
                    <a:pt x="61" y="11"/>
                  </a:lnTo>
                  <a:lnTo>
                    <a:pt x="74" y="10"/>
                  </a:lnTo>
                  <a:lnTo>
                    <a:pt x="87" y="9"/>
                  </a:lnTo>
                  <a:lnTo>
                    <a:pt x="99" y="8"/>
                  </a:lnTo>
                  <a:lnTo>
                    <a:pt x="113" y="7"/>
                  </a:lnTo>
                  <a:lnTo>
                    <a:pt x="126" y="6"/>
                  </a:lnTo>
                  <a:lnTo>
                    <a:pt x="140" y="6"/>
                  </a:lnTo>
                  <a:lnTo>
                    <a:pt x="153" y="7"/>
                  </a:lnTo>
                  <a:lnTo>
                    <a:pt x="166" y="8"/>
                  </a:lnTo>
                  <a:lnTo>
                    <a:pt x="180" y="10"/>
                  </a:lnTo>
                  <a:lnTo>
                    <a:pt x="193" y="12"/>
                  </a:lnTo>
                  <a:lnTo>
                    <a:pt x="207" y="14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20" y="15"/>
                  </a:lnTo>
                  <a:lnTo>
                    <a:pt x="220" y="15"/>
                  </a:lnTo>
                  <a:lnTo>
                    <a:pt x="220" y="15"/>
                  </a:lnTo>
                  <a:lnTo>
                    <a:pt x="2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8088312" y="2228852"/>
              <a:ext cx="168275" cy="14288"/>
            </a:xfrm>
            <a:custGeom>
              <a:avLst/>
              <a:gdLst>
                <a:gd name="T0" fmla="*/ 211 w 212"/>
                <a:gd name="T1" fmla="*/ 17 h 18"/>
                <a:gd name="T2" fmla="*/ 199 w 212"/>
                <a:gd name="T3" fmla="*/ 14 h 18"/>
                <a:gd name="T4" fmla="*/ 185 w 212"/>
                <a:gd name="T5" fmla="*/ 12 h 18"/>
                <a:gd name="T6" fmla="*/ 173 w 212"/>
                <a:gd name="T7" fmla="*/ 9 h 18"/>
                <a:gd name="T8" fmla="*/ 160 w 212"/>
                <a:gd name="T9" fmla="*/ 7 h 18"/>
                <a:gd name="T10" fmla="*/ 146 w 212"/>
                <a:gd name="T11" fmla="*/ 6 h 18"/>
                <a:gd name="T12" fmla="*/ 133 w 212"/>
                <a:gd name="T13" fmla="*/ 4 h 18"/>
                <a:gd name="T14" fmla="*/ 120 w 212"/>
                <a:gd name="T15" fmla="*/ 3 h 18"/>
                <a:gd name="T16" fmla="*/ 106 w 212"/>
                <a:gd name="T17" fmla="*/ 2 h 18"/>
                <a:gd name="T18" fmla="*/ 93 w 212"/>
                <a:gd name="T19" fmla="*/ 1 h 18"/>
                <a:gd name="T20" fmla="*/ 79 w 212"/>
                <a:gd name="T21" fmla="*/ 0 h 18"/>
                <a:gd name="T22" fmla="*/ 66 w 212"/>
                <a:gd name="T23" fmla="*/ 0 h 18"/>
                <a:gd name="T24" fmla="*/ 53 w 212"/>
                <a:gd name="T25" fmla="*/ 1 h 18"/>
                <a:gd name="T26" fmla="*/ 39 w 212"/>
                <a:gd name="T27" fmla="*/ 1 h 18"/>
                <a:gd name="T28" fmla="*/ 26 w 212"/>
                <a:gd name="T29" fmla="*/ 2 h 18"/>
                <a:gd name="T30" fmla="*/ 13 w 212"/>
                <a:gd name="T31" fmla="*/ 3 h 18"/>
                <a:gd name="T32" fmla="*/ 0 w 212"/>
                <a:gd name="T33" fmla="*/ 5 h 18"/>
                <a:gd name="T34" fmla="*/ 1 w 212"/>
                <a:gd name="T35" fmla="*/ 7 h 18"/>
                <a:gd name="T36" fmla="*/ 2 w 212"/>
                <a:gd name="T37" fmla="*/ 10 h 18"/>
                <a:gd name="T38" fmla="*/ 5 w 212"/>
                <a:gd name="T39" fmla="*/ 13 h 18"/>
                <a:gd name="T40" fmla="*/ 7 w 212"/>
                <a:gd name="T41" fmla="*/ 15 h 18"/>
                <a:gd name="T42" fmla="*/ 21 w 212"/>
                <a:gd name="T43" fmla="*/ 15 h 18"/>
                <a:gd name="T44" fmla="*/ 33 w 212"/>
                <a:gd name="T45" fmla="*/ 14 h 18"/>
                <a:gd name="T46" fmla="*/ 46 w 212"/>
                <a:gd name="T47" fmla="*/ 14 h 18"/>
                <a:gd name="T48" fmla="*/ 59 w 212"/>
                <a:gd name="T49" fmla="*/ 14 h 18"/>
                <a:gd name="T50" fmla="*/ 71 w 212"/>
                <a:gd name="T51" fmla="*/ 14 h 18"/>
                <a:gd name="T52" fmla="*/ 85 w 212"/>
                <a:gd name="T53" fmla="*/ 14 h 18"/>
                <a:gd name="T54" fmla="*/ 97 w 212"/>
                <a:gd name="T55" fmla="*/ 14 h 18"/>
                <a:gd name="T56" fmla="*/ 110 w 212"/>
                <a:gd name="T57" fmla="*/ 14 h 18"/>
                <a:gd name="T58" fmla="*/ 123 w 212"/>
                <a:gd name="T59" fmla="*/ 14 h 18"/>
                <a:gd name="T60" fmla="*/ 135 w 212"/>
                <a:gd name="T61" fmla="*/ 15 h 18"/>
                <a:gd name="T62" fmla="*/ 148 w 212"/>
                <a:gd name="T63" fmla="*/ 15 h 18"/>
                <a:gd name="T64" fmla="*/ 161 w 212"/>
                <a:gd name="T65" fmla="*/ 16 h 18"/>
                <a:gd name="T66" fmla="*/ 173 w 212"/>
                <a:gd name="T67" fmla="*/ 16 h 18"/>
                <a:gd name="T68" fmla="*/ 187 w 212"/>
                <a:gd name="T69" fmla="*/ 17 h 18"/>
                <a:gd name="T70" fmla="*/ 199 w 212"/>
                <a:gd name="T71" fmla="*/ 17 h 18"/>
                <a:gd name="T72" fmla="*/ 212 w 212"/>
                <a:gd name="T73" fmla="*/ 18 h 18"/>
                <a:gd name="T74" fmla="*/ 212 w 212"/>
                <a:gd name="T75" fmla="*/ 18 h 18"/>
                <a:gd name="T76" fmla="*/ 212 w 212"/>
                <a:gd name="T77" fmla="*/ 17 h 18"/>
                <a:gd name="T78" fmla="*/ 212 w 212"/>
                <a:gd name="T79" fmla="*/ 17 h 18"/>
                <a:gd name="T80" fmla="*/ 211 w 212"/>
                <a:gd name="T81" fmla="*/ 17 h 18"/>
                <a:gd name="T82" fmla="*/ 211 w 212"/>
                <a:gd name="T8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18">
                  <a:moveTo>
                    <a:pt x="211" y="17"/>
                  </a:moveTo>
                  <a:lnTo>
                    <a:pt x="199" y="14"/>
                  </a:lnTo>
                  <a:lnTo>
                    <a:pt x="185" y="12"/>
                  </a:lnTo>
                  <a:lnTo>
                    <a:pt x="173" y="9"/>
                  </a:lnTo>
                  <a:lnTo>
                    <a:pt x="160" y="7"/>
                  </a:lnTo>
                  <a:lnTo>
                    <a:pt x="146" y="6"/>
                  </a:lnTo>
                  <a:lnTo>
                    <a:pt x="133" y="4"/>
                  </a:lnTo>
                  <a:lnTo>
                    <a:pt x="120" y="3"/>
                  </a:lnTo>
                  <a:lnTo>
                    <a:pt x="106" y="2"/>
                  </a:lnTo>
                  <a:lnTo>
                    <a:pt x="93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39" y="1"/>
                  </a:lnTo>
                  <a:lnTo>
                    <a:pt x="26" y="2"/>
                  </a:lnTo>
                  <a:lnTo>
                    <a:pt x="13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21" y="15"/>
                  </a:lnTo>
                  <a:lnTo>
                    <a:pt x="33" y="14"/>
                  </a:lnTo>
                  <a:lnTo>
                    <a:pt x="46" y="14"/>
                  </a:lnTo>
                  <a:lnTo>
                    <a:pt x="59" y="14"/>
                  </a:lnTo>
                  <a:lnTo>
                    <a:pt x="71" y="14"/>
                  </a:lnTo>
                  <a:lnTo>
                    <a:pt x="85" y="14"/>
                  </a:lnTo>
                  <a:lnTo>
                    <a:pt x="97" y="14"/>
                  </a:lnTo>
                  <a:lnTo>
                    <a:pt x="110" y="14"/>
                  </a:lnTo>
                  <a:lnTo>
                    <a:pt x="123" y="14"/>
                  </a:lnTo>
                  <a:lnTo>
                    <a:pt x="135" y="15"/>
                  </a:lnTo>
                  <a:lnTo>
                    <a:pt x="148" y="15"/>
                  </a:lnTo>
                  <a:lnTo>
                    <a:pt x="161" y="16"/>
                  </a:lnTo>
                  <a:lnTo>
                    <a:pt x="173" y="16"/>
                  </a:lnTo>
                  <a:lnTo>
                    <a:pt x="187" y="17"/>
                  </a:lnTo>
                  <a:lnTo>
                    <a:pt x="199" y="17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1" y="17"/>
                  </a:lnTo>
                  <a:lnTo>
                    <a:pt x="21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8021637" y="2357439"/>
              <a:ext cx="285750" cy="26988"/>
            </a:xfrm>
            <a:custGeom>
              <a:avLst/>
              <a:gdLst>
                <a:gd name="T0" fmla="*/ 358 w 358"/>
                <a:gd name="T1" fmla="*/ 31 h 32"/>
                <a:gd name="T2" fmla="*/ 335 w 358"/>
                <a:gd name="T3" fmla="*/ 26 h 32"/>
                <a:gd name="T4" fmla="*/ 314 w 358"/>
                <a:gd name="T5" fmla="*/ 22 h 32"/>
                <a:gd name="T6" fmla="*/ 292 w 358"/>
                <a:gd name="T7" fmla="*/ 18 h 32"/>
                <a:gd name="T8" fmla="*/ 271 w 358"/>
                <a:gd name="T9" fmla="*/ 14 h 32"/>
                <a:gd name="T10" fmla="*/ 250 w 358"/>
                <a:gd name="T11" fmla="*/ 10 h 32"/>
                <a:gd name="T12" fmla="*/ 228 w 358"/>
                <a:gd name="T13" fmla="*/ 7 h 32"/>
                <a:gd name="T14" fmla="*/ 208 w 358"/>
                <a:gd name="T15" fmla="*/ 5 h 32"/>
                <a:gd name="T16" fmla="*/ 187 w 358"/>
                <a:gd name="T17" fmla="*/ 3 h 32"/>
                <a:gd name="T18" fmla="*/ 165 w 358"/>
                <a:gd name="T19" fmla="*/ 1 h 32"/>
                <a:gd name="T20" fmla="*/ 144 w 358"/>
                <a:gd name="T21" fmla="*/ 0 h 32"/>
                <a:gd name="T22" fmla="*/ 121 w 358"/>
                <a:gd name="T23" fmla="*/ 0 h 32"/>
                <a:gd name="T24" fmla="*/ 99 w 358"/>
                <a:gd name="T25" fmla="*/ 1 h 32"/>
                <a:gd name="T26" fmla="*/ 76 w 358"/>
                <a:gd name="T27" fmla="*/ 2 h 32"/>
                <a:gd name="T28" fmla="*/ 51 w 358"/>
                <a:gd name="T29" fmla="*/ 5 h 32"/>
                <a:gd name="T30" fmla="*/ 26 w 358"/>
                <a:gd name="T31" fmla="*/ 8 h 32"/>
                <a:gd name="T32" fmla="*/ 0 w 358"/>
                <a:gd name="T33" fmla="*/ 12 h 32"/>
                <a:gd name="T34" fmla="*/ 1 w 358"/>
                <a:gd name="T35" fmla="*/ 13 h 32"/>
                <a:gd name="T36" fmla="*/ 2 w 358"/>
                <a:gd name="T37" fmla="*/ 14 h 32"/>
                <a:gd name="T38" fmla="*/ 3 w 358"/>
                <a:gd name="T39" fmla="*/ 15 h 32"/>
                <a:gd name="T40" fmla="*/ 4 w 358"/>
                <a:gd name="T41" fmla="*/ 16 h 32"/>
                <a:gd name="T42" fmla="*/ 23 w 358"/>
                <a:gd name="T43" fmla="*/ 14 h 32"/>
                <a:gd name="T44" fmla="*/ 44 w 358"/>
                <a:gd name="T45" fmla="*/ 11 h 32"/>
                <a:gd name="T46" fmla="*/ 63 w 358"/>
                <a:gd name="T47" fmla="*/ 9 h 32"/>
                <a:gd name="T48" fmla="*/ 84 w 358"/>
                <a:gd name="T49" fmla="*/ 7 h 32"/>
                <a:gd name="T50" fmla="*/ 104 w 358"/>
                <a:gd name="T51" fmla="*/ 6 h 32"/>
                <a:gd name="T52" fmla="*/ 124 w 358"/>
                <a:gd name="T53" fmla="*/ 5 h 32"/>
                <a:gd name="T54" fmla="*/ 144 w 358"/>
                <a:gd name="T55" fmla="*/ 4 h 32"/>
                <a:gd name="T56" fmla="*/ 164 w 358"/>
                <a:gd name="T57" fmla="*/ 5 h 32"/>
                <a:gd name="T58" fmla="*/ 177 w 358"/>
                <a:gd name="T59" fmla="*/ 6 h 32"/>
                <a:gd name="T60" fmla="*/ 189 w 358"/>
                <a:gd name="T61" fmla="*/ 7 h 32"/>
                <a:gd name="T62" fmla="*/ 200 w 358"/>
                <a:gd name="T63" fmla="*/ 8 h 32"/>
                <a:gd name="T64" fmla="*/ 213 w 358"/>
                <a:gd name="T65" fmla="*/ 9 h 32"/>
                <a:gd name="T66" fmla="*/ 225 w 358"/>
                <a:gd name="T67" fmla="*/ 11 h 32"/>
                <a:gd name="T68" fmla="*/ 238 w 358"/>
                <a:gd name="T69" fmla="*/ 12 h 32"/>
                <a:gd name="T70" fmla="*/ 250 w 358"/>
                <a:gd name="T71" fmla="*/ 14 h 32"/>
                <a:gd name="T72" fmla="*/ 261 w 358"/>
                <a:gd name="T73" fmla="*/ 16 h 32"/>
                <a:gd name="T74" fmla="*/ 274 w 358"/>
                <a:gd name="T75" fmla="*/ 18 h 32"/>
                <a:gd name="T76" fmla="*/ 286 w 358"/>
                <a:gd name="T77" fmla="*/ 20 h 32"/>
                <a:gd name="T78" fmla="*/ 298 w 358"/>
                <a:gd name="T79" fmla="*/ 22 h 32"/>
                <a:gd name="T80" fmla="*/ 310 w 358"/>
                <a:gd name="T81" fmla="*/ 24 h 32"/>
                <a:gd name="T82" fmla="*/ 322 w 358"/>
                <a:gd name="T83" fmla="*/ 26 h 32"/>
                <a:gd name="T84" fmla="*/ 334 w 358"/>
                <a:gd name="T85" fmla="*/ 28 h 32"/>
                <a:gd name="T86" fmla="*/ 346 w 358"/>
                <a:gd name="T87" fmla="*/ 30 h 32"/>
                <a:gd name="T88" fmla="*/ 358 w 358"/>
                <a:gd name="T89" fmla="*/ 32 h 32"/>
                <a:gd name="T90" fmla="*/ 358 w 358"/>
                <a:gd name="T91" fmla="*/ 32 h 32"/>
                <a:gd name="T92" fmla="*/ 358 w 358"/>
                <a:gd name="T93" fmla="*/ 31 h 32"/>
                <a:gd name="T94" fmla="*/ 358 w 358"/>
                <a:gd name="T95" fmla="*/ 31 h 32"/>
                <a:gd name="T96" fmla="*/ 358 w 358"/>
                <a:gd name="T97" fmla="*/ 31 h 32"/>
                <a:gd name="T98" fmla="*/ 358 w 358"/>
                <a:gd name="T9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32">
                  <a:moveTo>
                    <a:pt x="358" y="31"/>
                  </a:moveTo>
                  <a:lnTo>
                    <a:pt x="335" y="26"/>
                  </a:lnTo>
                  <a:lnTo>
                    <a:pt x="314" y="22"/>
                  </a:lnTo>
                  <a:lnTo>
                    <a:pt x="292" y="18"/>
                  </a:lnTo>
                  <a:lnTo>
                    <a:pt x="271" y="14"/>
                  </a:lnTo>
                  <a:lnTo>
                    <a:pt x="250" y="10"/>
                  </a:lnTo>
                  <a:lnTo>
                    <a:pt x="228" y="7"/>
                  </a:lnTo>
                  <a:lnTo>
                    <a:pt x="208" y="5"/>
                  </a:lnTo>
                  <a:lnTo>
                    <a:pt x="187" y="3"/>
                  </a:lnTo>
                  <a:lnTo>
                    <a:pt x="165" y="1"/>
                  </a:lnTo>
                  <a:lnTo>
                    <a:pt x="144" y="0"/>
                  </a:lnTo>
                  <a:lnTo>
                    <a:pt x="121" y="0"/>
                  </a:lnTo>
                  <a:lnTo>
                    <a:pt x="99" y="1"/>
                  </a:lnTo>
                  <a:lnTo>
                    <a:pt x="76" y="2"/>
                  </a:lnTo>
                  <a:lnTo>
                    <a:pt x="51" y="5"/>
                  </a:lnTo>
                  <a:lnTo>
                    <a:pt x="26" y="8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23" y="14"/>
                  </a:lnTo>
                  <a:lnTo>
                    <a:pt x="44" y="11"/>
                  </a:lnTo>
                  <a:lnTo>
                    <a:pt x="63" y="9"/>
                  </a:lnTo>
                  <a:lnTo>
                    <a:pt x="84" y="7"/>
                  </a:lnTo>
                  <a:lnTo>
                    <a:pt x="104" y="6"/>
                  </a:lnTo>
                  <a:lnTo>
                    <a:pt x="124" y="5"/>
                  </a:lnTo>
                  <a:lnTo>
                    <a:pt x="144" y="4"/>
                  </a:lnTo>
                  <a:lnTo>
                    <a:pt x="164" y="5"/>
                  </a:lnTo>
                  <a:lnTo>
                    <a:pt x="177" y="6"/>
                  </a:lnTo>
                  <a:lnTo>
                    <a:pt x="189" y="7"/>
                  </a:lnTo>
                  <a:lnTo>
                    <a:pt x="200" y="8"/>
                  </a:lnTo>
                  <a:lnTo>
                    <a:pt x="213" y="9"/>
                  </a:lnTo>
                  <a:lnTo>
                    <a:pt x="225" y="11"/>
                  </a:lnTo>
                  <a:lnTo>
                    <a:pt x="238" y="12"/>
                  </a:lnTo>
                  <a:lnTo>
                    <a:pt x="250" y="14"/>
                  </a:lnTo>
                  <a:lnTo>
                    <a:pt x="261" y="16"/>
                  </a:lnTo>
                  <a:lnTo>
                    <a:pt x="274" y="18"/>
                  </a:lnTo>
                  <a:lnTo>
                    <a:pt x="286" y="20"/>
                  </a:lnTo>
                  <a:lnTo>
                    <a:pt x="298" y="22"/>
                  </a:lnTo>
                  <a:lnTo>
                    <a:pt x="310" y="24"/>
                  </a:lnTo>
                  <a:lnTo>
                    <a:pt x="322" y="26"/>
                  </a:lnTo>
                  <a:lnTo>
                    <a:pt x="334" y="28"/>
                  </a:lnTo>
                  <a:lnTo>
                    <a:pt x="346" y="30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8" y="31"/>
                  </a:lnTo>
                  <a:lnTo>
                    <a:pt x="35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8048625" y="2263777"/>
              <a:ext cx="57150" cy="112713"/>
            </a:xfrm>
            <a:custGeom>
              <a:avLst/>
              <a:gdLst>
                <a:gd name="T0" fmla="*/ 72 w 72"/>
                <a:gd name="T1" fmla="*/ 0 h 142"/>
                <a:gd name="T2" fmla="*/ 62 w 72"/>
                <a:gd name="T3" fmla="*/ 17 h 142"/>
                <a:gd name="T4" fmla="*/ 53 w 72"/>
                <a:gd name="T5" fmla="*/ 34 h 142"/>
                <a:gd name="T6" fmla="*/ 45 w 72"/>
                <a:gd name="T7" fmla="*/ 51 h 142"/>
                <a:gd name="T8" fmla="*/ 36 w 72"/>
                <a:gd name="T9" fmla="*/ 68 h 142"/>
                <a:gd name="T10" fmla="*/ 26 w 72"/>
                <a:gd name="T11" fmla="*/ 84 h 142"/>
                <a:gd name="T12" fmla="*/ 17 w 72"/>
                <a:gd name="T13" fmla="*/ 102 h 142"/>
                <a:gd name="T14" fmla="*/ 8 w 72"/>
                <a:gd name="T15" fmla="*/ 118 h 142"/>
                <a:gd name="T16" fmla="*/ 0 w 72"/>
                <a:gd name="T17" fmla="*/ 136 h 142"/>
                <a:gd name="T18" fmla="*/ 1 w 72"/>
                <a:gd name="T19" fmla="*/ 137 h 142"/>
                <a:gd name="T20" fmla="*/ 3 w 72"/>
                <a:gd name="T21" fmla="*/ 139 h 142"/>
                <a:gd name="T22" fmla="*/ 5 w 72"/>
                <a:gd name="T23" fmla="*/ 141 h 142"/>
                <a:gd name="T24" fmla="*/ 6 w 72"/>
                <a:gd name="T25" fmla="*/ 142 h 142"/>
                <a:gd name="T26" fmla="*/ 16 w 72"/>
                <a:gd name="T27" fmla="*/ 126 h 142"/>
                <a:gd name="T28" fmla="*/ 25 w 72"/>
                <a:gd name="T29" fmla="*/ 108 h 142"/>
                <a:gd name="T30" fmla="*/ 34 w 72"/>
                <a:gd name="T31" fmla="*/ 91 h 142"/>
                <a:gd name="T32" fmla="*/ 43 w 72"/>
                <a:gd name="T33" fmla="*/ 73 h 142"/>
                <a:gd name="T34" fmla="*/ 51 w 72"/>
                <a:gd name="T35" fmla="*/ 55 h 142"/>
                <a:gd name="T36" fmla="*/ 58 w 72"/>
                <a:gd name="T37" fmla="*/ 37 h 142"/>
                <a:gd name="T38" fmla="*/ 66 w 72"/>
                <a:gd name="T39" fmla="*/ 19 h 142"/>
                <a:gd name="T40" fmla="*/ 72 w 72"/>
                <a:gd name="T41" fmla="*/ 0 h 142"/>
                <a:gd name="T42" fmla="*/ 72 w 72"/>
                <a:gd name="T43" fmla="*/ 0 h 142"/>
                <a:gd name="T44" fmla="*/ 72 w 72"/>
                <a:gd name="T45" fmla="*/ 0 h 142"/>
                <a:gd name="T46" fmla="*/ 72 w 72"/>
                <a:gd name="T47" fmla="*/ 0 h 142"/>
                <a:gd name="T48" fmla="*/ 72 w 72"/>
                <a:gd name="T49" fmla="*/ 0 h 142"/>
                <a:gd name="T50" fmla="*/ 72 w 72"/>
                <a:gd name="T5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42">
                  <a:moveTo>
                    <a:pt x="72" y="0"/>
                  </a:moveTo>
                  <a:lnTo>
                    <a:pt x="62" y="17"/>
                  </a:lnTo>
                  <a:lnTo>
                    <a:pt x="53" y="34"/>
                  </a:lnTo>
                  <a:lnTo>
                    <a:pt x="45" y="51"/>
                  </a:lnTo>
                  <a:lnTo>
                    <a:pt x="36" y="68"/>
                  </a:lnTo>
                  <a:lnTo>
                    <a:pt x="26" y="84"/>
                  </a:lnTo>
                  <a:lnTo>
                    <a:pt x="17" y="102"/>
                  </a:lnTo>
                  <a:lnTo>
                    <a:pt x="8" y="118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3" y="139"/>
                  </a:lnTo>
                  <a:lnTo>
                    <a:pt x="5" y="141"/>
                  </a:lnTo>
                  <a:lnTo>
                    <a:pt x="6" y="142"/>
                  </a:lnTo>
                  <a:lnTo>
                    <a:pt x="16" y="126"/>
                  </a:lnTo>
                  <a:lnTo>
                    <a:pt x="25" y="108"/>
                  </a:lnTo>
                  <a:lnTo>
                    <a:pt x="34" y="91"/>
                  </a:lnTo>
                  <a:lnTo>
                    <a:pt x="43" y="73"/>
                  </a:lnTo>
                  <a:lnTo>
                    <a:pt x="51" y="55"/>
                  </a:lnTo>
                  <a:lnTo>
                    <a:pt x="58" y="37"/>
                  </a:lnTo>
                  <a:lnTo>
                    <a:pt x="66" y="19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8048625" y="2292352"/>
              <a:ext cx="106363" cy="98425"/>
            </a:xfrm>
            <a:custGeom>
              <a:avLst/>
              <a:gdLst>
                <a:gd name="T0" fmla="*/ 1 w 132"/>
                <a:gd name="T1" fmla="*/ 1 h 125"/>
                <a:gd name="T2" fmla="*/ 12 w 132"/>
                <a:gd name="T3" fmla="*/ 1 h 125"/>
                <a:gd name="T4" fmla="*/ 22 w 132"/>
                <a:gd name="T5" fmla="*/ 2 h 125"/>
                <a:gd name="T6" fmla="*/ 33 w 132"/>
                <a:gd name="T7" fmla="*/ 4 h 125"/>
                <a:gd name="T8" fmla="*/ 42 w 132"/>
                <a:gd name="T9" fmla="*/ 8 h 125"/>
                <a:gd name="T10" fmla="*/ 51 w 132"/>
                <a:gd name="T11" fmla="*/ 12 h 125"/>
                <a:gd name="T12" fmla="*/ 60 w 132"/>
                <a:gd name="T13" fmla="*/ 18 h 125"/>
                <a:gd name="T14" fmla="*/ 70 w 132"/>
                <a:gd name="T15" fmla="*/ 24 h 125"/>
                <a:gd name="T16" fmla="*/ 78 w 132"/>
                <a:gd name="T17" fmla="*/ 31 h 125"/>
                <a:gd name="T18" fmla="*/ 88 w 132"/>
                <a:gd name="T19" fmla="*/ 39 h 125"/>
                <a:gd name="T20" fmla="*/ 99 w 132"/>
                <a:gd name="T21" fmla="*/ 48 h 125"/>
                <a:gd name="T22" fmla="*/ 108 w 132"/>
                <a:gd name="T23" fmla="*/ 59 h 125"/>
                <a:gd name="T24" fmla="*/ 116 w 132"/>
                <a:gd name="T25" fmla="*/ 70 h 125"/>
                <a:gd name="T26" fmla="*/ 122 w 132"/>
                <a:gd name="T27" fmla="*/ 82 h 125"/>
                <a:gd name="T28" fmla="*/ 125 w 132"/>
                <a:gd name="T29" fmla="*/ 94 h 125"/>
                <a:gd name="T30" fmla="*/ 124 w 132"/>
                <a:gd name="T31" fmla="*/ 106 h 125"/>
                <a:gd name="T32" fmla="*/ 117 w 132"/>
                <a:gd name="T33" fmla="*/ 117 h 125"/>
                <a:gd name="T34" fmla="*/ 118 w 132"/>
                <a:gd name="T35" fmla="*/ 120 h 125"/>
                <a:gd name="T36" fmla="*/ 120 w 132"/>
                <a:gd name="T37" fmla="*/ 122 h 125"/>
                <a:gd name="T38" fmla="*/ 121 w 132"/>
                <a:gd name="T39" fmla="*/ 124 h 125"/>
                <a:gd name="T40" fmla="*/ 122 w 132"/>
                <a:gd name="T41" fmla="*/ 125 h 125"/>
                <a:gd name="T42" fmla="*/ 129 w 132"/>
                <a:gd name="T43" fmla="*/ 117 h 125"/>
                <a:gd name="T44" fmla="*/ 132 w 132"/>
                <a:gd name="T45" fmla="*/ 109 h 125"/>
                <a:gd name="T46" fmla="*/ 132 w 132"/>
                <a:gd name="T47" fmla="*/ 100 h 125"/>
                <a:gd name="T48" fmla="*/ 130 w 132"/>
                <a:gd name="T49" fmla="*/ 91 h 125"/>
                <a:gd name="T50" fmla="*/ 127 w 132"/>
                <a:gd name="T51" fmla="*/ 81 h 125"/>
                <a:gd name="T52" fmla="*/ 122 w 132"/>
                <a:gd name="T53" fmla="*/ 72 h 125"/>
                <a:gd name="T54" fmla="*/ 116 w 132"/>
                <a:gd name="T55" fmla="*/ 64 h 125"/>
                <a:gd name="T56" fmla="*/ 111 w 132"/>
                <a:gd name="T57" fmla="*/ 57 h 125"/>
                <a:gd name="T58" fmla="*/ 100 w 132"/>
                <a:gd name="T59" fmla="*/ 44 h 125"/>
                <a:gd name="T60" fmla="*/ 87 w 132"/>
                <a:gd name="T61" fmla="*/ 33 h 125"/>
                <a:gd name="T62" fmla="*/ 74 w 132"/>
                <a:gd name="T63" fmla="*/ 22 h 125"/>
                <a:gd name="T64" fmla="*/ 60 w 132"/>
                <a:gd name="T65" fmla="*/ 13 h 125"/>
                <a:gd name="T66" fmla="*/ 47 w 132"/>
                <a:gd name="T67" fmla="*/ 6 h 125"/>
                <a:gd name="T68" fmla="*/ 32 w 132"/>
                <a:gd name="T69" fmla="*/ 1 h 125"/>
                <a:gd name="T70" fmla="*/ 16 w 132"/>
                <a:gd name="T71" fmla="*/ 0 h 125"/>
                <a:gd name="T72" fmla="*/ 0 w 132"/>
                <a:gd name="T73" fmla="*/ 1 h 125"/>
                <a:gd name="T74" fmla="*/ 0 w 132"/>
                <a:gd name="T75" fmla="*/ 1 h 125"/>
                <a:gd name="T76" fmla="*/ 1 w 132"/>
                <a:gd name="T77" fmla="*/ 1 h 125"/>
                <a:gd name="T78" fmla="*/ 1 w 132"/>
                <a:gd name="T79" fmla="*/ 1 h 125"/>
                <a:gd name="T80" fmla="*/ 1 w 132"/>
                <a:gd name="T81" fmla="*/ 1 h 125"/>
                <a:gd name="T82" fmla="*/ 1 w 132"/>
                <a:gd name="T83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25">
                  <a:moveTo>
                    <a:pt x="1" y="1"/>
                  </a:moveTo>
                  <a:lnTo>
                    <a:pt x="12" y="1"/>
                  </a:lnTo>
                  <a:lnTo>
                    <a:pt x="22" y="2"/>
                  </a:lnTo>
                  <a:lnTo>
                    <a:pt x="33" y="4"/>
                  </a:lnTo>
                  <a:lnTo>
                    <a:pt x="42" y="8"/>
                  </a:lnTo>
                  <a:lnTo>
                    <a:pt x="51" y="12"/>
                  </a:lnTo>
                  <a:lnTo>
                    <a:pt x="60" y="18"/>
                  </a:lnTo>
                  <a:lnTo>
                    <a:pt x="70" y="24"/>
                  </a:lnTo>
                  <a:lnTo>
                    <a:pt x="78" y="31"/>
                  </a:lnTo>
                  <a:lnTo>
                    <a:pt x="88" y="39"/>
                  </a:lnTo>
                  <a:lnTo>
                    <a:pt x="99" y="48"/>
                  </a:lnTo>
                  <a:lnTo>
                    <a:pt x="108" y="59"/>
                  </a:lnTo>
                  <a:lnTo>
                    <a:pt x="116" y="70"/>
                  </a:lnTo>
                  <a:lnTo>
                    <a:pt x="122" y="82"/>
                  </a:lnTo>
                  <a:lnTo>
                    <a:pt x="125" y="94"/>
                  </a:lnTo>
                  <a:lnTo>
                    <a:pt x="124" y="106"/>
                  </a:lnTo>
                  <a:lnTo>
                    <a:pt x="117" y="117"/>
                  </a:lnTo>
                  <a:lnTo>
                    <a:pt x="118" y="120"/>
                  </a:lnTo>
                  <a:lnTo>
                    <a:pt x="120" y="122"/>
                  </a:lnTo>
                  <a:lnTo>
                    <a:pt x="121" y="124"/>
                  </a:lnTo>
                  <a:lnTo>
                    <a:pt x="122" y="125"/>
                  </a:lnTo>
                  <a:lnTo>
                    <a:pt x="129" y="117"/>
                  </a:lnTo>
                  <a:lnTo>
                    <a:pt x="132" y="109"/>
                  </a:lnTo>
                  <a:lnTo>
                    <a:pt x="132" y="100"/>
                  </a:lnTo>
                  <a:lnTo>
                    <a:pt x="130" y="91"/>
                  </a:lnTo>
                  <a:lnTo>
                    <a:pt x="127" y="81"/>
                  </a:lnTo>
                  <a:lnTo>
                    <a:pt x="122" y="72"/>
                  </a:lnTo>
                  <a:lnTo>
                    <a:pt x="116" y="64"/>
                  </a:lnTo>
                  <a:lnTo>
                    <a:pt x="111" y="57"/>
                  </a:lnTo>
                  <a:lnTo>
                    <a:pt x="100" y="44"/>
                  </a:lnTo>
                  <a:lnTo>
                    <a:pt x="87" y="33"/>
                  </a:lnTo>
                  <a:lnTo>
                    <a:pt x="74" y="22"/>
                  </a:lnTo>
                  <a:lnTo>
                    <a:pt x="60" y="13"/>
                  </a:lnTo>
                  <a:lnTo>
                    <a:pt x="47" y="6"/>
                  </a:lnTo>
                  <a:lnTo>
                    <a:pt x="32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7954962" y="2447927"/>
              <a:ext cx="252413" cy="25400"/>
            </a:xfrm>
            <a:custGeom>
              <a:avLst/>
              <a:gdLst>
                <a:gd name="T0" fmla="*/ 313 w 319"/>
                <a:gd name="T1" fmla="*/ 30 h 31"/>
                <a:gd name="T2" fmla="*/ 315 w 319"/>
                <a:gd name="T3" fmla="*/ 31 h 31"/>
                <a:gd name="T4" fmla="*/ 316 w 319"/>
                <a:gd name="T5" fmla="*/ 31 h 31"/>
                <a:gd name="T6" fmla="*/ 318 w 319"/>
                <a:gd name="T7" fmla="*/ 31 h 31"/>
                <a:gd name="T8" fmla="*/ 319 w 319"/>
                <a:gd name="T9" fmla="*/ 31 h 31"/>
                <a:gd name="T10" fmla="*/ 319 w 319"/>
                <a:gd name="T11" fmla="*/ 31 h 31"/>
                <a:gd name="T12" fmla="*/ 319 w 319"/>
                <a:gd name="T13" fmla="*/ 31 h 31"/>
                <a:gd name="T14" fmla="*/ 319 w 319"/>
                <a:gd name="T15" fmla="*/ 31 h 31"/>
                <a:gd name="T16" fmla="*/ 318 w 319"/>
                <a:gd name="T17" fmla="*/ 30 h 31"/>
                <a:gd name="T18" fmla="*/ 298 w 319"/>
                <a:gd name="T19" fmla="*/ 26 h 31"/>
                <a:gd name="T20" fmla="*/ 277 w 319"/>
                <a:gd name="T21" fmla="*/ 21 h 31"/>
                <a:gd name="T22" fmla="*/ 258 w 319"/>
                <a:gd name="T23" fmla="*/ 17 h 31"/>
                <a:gd name="T24" fmla="*/ 238 w 319"/>
                <a:gd name="T25" fmla="*/ 14 h 31"/>
                <a:gd name="T26" fmla="*/ 219 w 319"/>
                <a:gd name="T27" fmla="*/ 10 h 31"/>
                <a:gd name="T28" fmla="*/ 199 w 319"/>
                <a:gd name="T29" fmla="*/ 7 h 31"/>
                <a:gd name="T30" fmla="*/ 179 w 319"/>
                <a:gd name="T31" fmla="*/ 5 h 31"/>
                <a:gd name="T32" fmla="*/ 160 w 319"/>
                <a:gd name="T33" fmla="*/ 2 h 31"/>
                <a:gd name="T34" fmla="*/ 140 w 319"/>
                <a:gd name="T35" fmla="*/ 1 h 31"/>
                <a:gd name="T36" fmla="*/ 121 w 319"/>
                <a:gd name="T37" fmla="*/ 0 h 31"/>
                <a:gd name="T38" fmla="*/ 101 w 319"/>
                <a:gd name="T39" fmla="*/ 0 h 31"/>
                <a:gd name="T40" fmla="*/ 81 w 319"/>
                <a:gd name="T41" fmla="*/ 1 h 31"/>
                <a:gd name="T42" fmla="*/ 62 w 319"/>
                <a:gd name="T43" fmla="*/ 3 h 31"/>
                <a:gd name="T44" fmla="*/ 41 w 319"/>
                <a:gd name="T45" fmla="*/ 6 h 31"/>
                <a:gd name="T46" fmla="*/ 21 w 319"/>
                <a:gd name="T47" fmla="*/ 10 h 31"/>
                <a:gd name="T48" fmla="*/ 0 w 319"/>
                <a:gd name="T49" fmla="*/ 15 h 31"/>
                <a:gd name="T50" fmla="*/ 1 w 319"/>
                <a:gd name="T51" fmla="*/ 16 h 31"/>
                <a:gd name="T52" fmla="*/ 4 w 319"/>
                <a:gd name="T53" fmla="*/ 19 h 31"/>
                <a:gd name="T54" fmla="*/ 6 w 319"/>
                <a:gd name="T55" fmla="*/ 22 h 31"/>
                <a:gd name="T56" fmla="*/ 9 w 319"/>
                <a:gd name="T57" fmla="*/ 23 h 31"/>
                <a:gd name="T58" fmla="*/ 25 w 319"/>
                <a:gd name="T59" fmla="*/ 20 h 31"/>
                <a:gd name="T60" fmla="*/ 41 w 319"/>
                <a:gd name="T61" fmla="*/ 17 h 31"/>
                <a:gd name="T62" fmla="*/ 57 w 319"/>
                <a:gd name="T63" fmla="*/ 14 h 31"/>
                <a:gd name="T64" fmla="*/ 73 w 319"/>
                <a:gd name="T65" fmla="*/ 12 h 31"/>
                <a:gd name="T66" fmla="*/ 89 w 319"/>
                <a:gd name="T67" fmla="*/ 9 h 31"/>
                <a:gd name="T68" fmla="*/ 105 w 319"/>
                <a:gd name="T69" fmla="*/ 8 h 31"/>
                <a:gd name="T70" fmla="*/ 122 w 319"/>
                <a:gd name="T71" fmla="*/ 6 h 31"/>
                <a:gd name="T72" fmla="*/ 138 w 319"/>
                <a:gd name="T73" fmla="*/ 5 h 31"/>
                <a:gd name="T74" fmla="*/ 155 w 319"/>
                <a:gd name="T75" fmla="*/ 5 h 31"/>
                <a:gd name="T76" fmla="*/ 170 w 319"/>
                <a:gd name="T77" fmla="*/ 6 h 31"/>
                <a:gd name="T78" fmla="*/ 187 w 319"/>
                <a:gd name="T79" fmla="*/ 7 h 31"/>
                <a:gd name="T80" fmla="*/ 203 w 319"/>
                <a:gd name="T81" fmla="*/ 9 h 31"/>
                <a:gd name="T82" fmla="*/ 220 w 319"/>
                <a:gd name="T83" fmla="*/ 12 h 31"/>
                <a:gd name="T84" fmla="*/ 235 w 319"/>
                <a:gd name="T85" fmla="*/ 15 h 31"/>
                <a:gd name="T86" fmla="*/ 251 w 319"/>
                <a:gd name="T87" fmla="*/ 18 h 31"/>
                <a:gd name="T88" fmla="*/ 267 w 319"/>
                <a:gd name="T89" fmla="*/ 21 h 31"/>
                <a:gd name="T90" fmla="*/ 272 w 319"/>
                <a:gd name="T91" fmla="*/ 22 h 31"/>
                <a:gd name="T92" fmla="*/ 279 w 319"/>
                <a:gd name="T93" fmla="*/ 23 h 31"/>
                <a:gd name="T94" fmla="*/ 288 w 319"/>
                <a:gd name="T95" fmla="*/ 26 h 31"/>
                <a:gd name="T96" fmla="*/ 297 w 319"/>
                <a:gd name="T97" fmla="*/ 27 h 31"/>
                <a:gd name="T98" fmla="*/ 304 w 319"/>
                <a:gd name="T99" fmla="*/ 28 h 31"/>
                <a:gd name="T100" fmla="*/ 310 w 319"/>
                <a:gd name="T101" fmla="*/ 29 h 31"/>
                <a:gd name="T102" fmla="*/ 314 w 319"/>
                <a:gd name="T103" fmla="*/ 30 h 31"/>
                <a:gd name="T104" fmla="*/ 313 w 319"/>
                <a:gd name="T105" fmla="*/ 30 h 31"/>
                <a:gd name="T106" fmla="*/ 313 w 319"/>
                <a:gd name="T107" fmla="*/ 30 h 31"/>
                <a:gd name="T108" fmla="*/ 313 w 319"/>
                <a:gd name="T109" fmla="*/ 30 h 31"/>
                <a:gd name="T110" fmla="*/ 313 w 319"/>
                <a:gd name="T111" fmla="*/ 30 h 31"/>
                <a:gd name="T112" fmla="*/ 313 w 319"/>
                <a:gd name="T113" fmla="*/ 30 h 31"/>
                <a:gd name="T114" fmla="*/ 313 w 319"/>
                <a:gd name="T1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9" h="31">
                  <a:moveTo>
                    <a:pt x="313" y="30"/>
                  </a:moveTo>
                  <a:lnTo>
                    <a:pt x="315" y="31"/>
                  </a:lnTo>
                  <a:lnTo>
                    <a:pt x="316" y="31"/>
                  </a:lnTo>
                  <a:lnTo>
                    <a:pt x="318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8" y="30"/>
                  </a:lnTo>
                  <a:lnTo>
                    <a:pt x="298" y="26"/>
                  </a:lnTo>
                  <a:lnTo>
                    <a:pt x="277" y="21"/>
                  </a:lnTo>
                  <a:lnTo>
                    <a:pt x="258" y="17"/>
                  </a:lnTo>
                  <a:lnTo>
                    <a:pt x="238" y="14"/>
                  </a:lnTo>
                  <a:lnTo>
                    <a:pt x="219" y="10"/>
                  </a:lnTo>
                  <a:lnTo>
                    <a:pt x="199" y="7"/>
                  </a:lnTo>
                  <a:lnTo>
                    <a:pt x="179" y="5"/>
                  </a:lnTo>
                  <a:lnTo>
                    <a:pt x="160" y="2"/>
                  </a:lnTo>
                  <a:lnTo>
                    <a:pt x="140" y="1"/>
                  </a:lnTo>
                  <a:lnTo>
                    <a:pt x="121" y="0"/>
                  </a:lnTo>
                  <a:lnTo>
                    <a:pt x="101" y="0"/>
                  </a:lnTo>
                  <a:lnTo>
                    <a:pt x="81" y="1"/>
                  </a:lnTo>
                  <a:lnTo>
                    <a:pt x="62" y="3"/>
                  </a:lnTo>
                  <a:lnTo>
                    <a:pt x="41" y="6"/>
                  </a:lnTo>
                  <a:lnTo>
                    <a:pt x="21" y="10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25" y="20"/>
                  </a:lnTo>
                  <a:lnTo>
                    <a:pt x="41" y="17"/>
                  </a:lnTo>
                  <a:lnTo>
                    <a:pt x="57" y="14"/>
                  </a:lnTo>
                  <a:lnTo>
                    <a:pt x="73" y="12"/>
                  </a:lnTo>
                  <a:lnTo>
                    <a:pt x="89" y="9"/>
                  </a:lnTo>
                  <a:lnTo>
                    <a:pt x="105" y="8"/>
                  </a:lnTo>
                  <a:lnTo>
                    <a:pt x="122" y="6"/>
                  </a:lnTo>
                  <a:lnTo>
                    <a:pt x="138" y="5"/>
                  </a:lnTo>
                  <a:lnTo>
                    <a:pt x="155" y="5"/>
                  </a:lnTo>
                  <a:lnTo>
                    <a:pt x="170" y="6"/>
                  </a:lnTo>
                  <a:lnTo>
                    <a:pt x="187" y="7"/>
                  </a:lnTo>
                  <a:lnTo>
                    <a:pt x="203" y="9"/>
                  </a:lnTo>
                  <a:lnTo>
                    <a:pt x="220" y="12"/>
                  </a:lnTo>
                  <a:lnTo>
                    <a:pt x="235" y="15"/>
                  </a:lnTo>
                  <a:lnTo>
                    <a:pt x="251" y="18"/>
                  </a:lnTo>
                  <a:lnTo>
                    <a:pt x="267" y="21"/>
                  </a:lnTo>
                  <a:lnTo>
                    <a:pt x="272" y="22"/>
                  </a:lnTo>
                  <a:lnTo>
                    <a:pt x="279" y="23"/>
                  </a:lnTo>
                  <a:lnTo>
                    <a:pt x="288" y="26"/>
                  </a:lnTo>
                  <a:lnTo>
                    <a:pt x="297" y="27"/>
                  </a:lnTo>
                  <a:lnTo>
                    <a:pt x="304" y="28"/>
                  </a:lnTo>
                  <a:lnTo>
                    <a:pt x="310" y="29"/>
                  </a:lnTo>
                  <a:lnTo>
                    <a:pt x="314" y="30"/>
                  </a:lnTo>
                  <a:lnTo>
                    <a:pt x="313" y="30"/>
                  </a:lnTo>
                  <a:lnTo>
                    <a:pt x="313" y="30"/>
                  </a:lnTo>
                  <a:lnTo>
                    <a:pt x="313" y="30"/>
                  </a:lnTo>
                  <a:lnTo>
                    <a:pt x="313" y="30"/>
                  </a:lnTo>
                  <a:lnTo>
                    <a:pt x="313" y="30"/>
                  </a:lnTo>
                  <a:lnTo>
                    <a:pt x="31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7942262" y="2476502"/>
              <a:ext cx="230188" cy="17463"/>
            </a:xfrm>
            <a:custGeom>
              <a:avLst/>
              <a:gdLst>
                <a:gd name="T0" fmla="*/ 288 w 289"/>
                <a:gd name="T1" fmla="*/ 12 h 22"/>
                <a:gd name="T2" fmla="*/ 270 w 289"/>
                <a:gd name="T3" fmla="*/ 9 h 22"/>
                <a:gd name="T4" fmla="*/ 252 w 289"/>
                <a:gd name="T5" fmla="*/ 6 h 22"/>
                <a:gd name="T6" fmla="*/ 234 w 289"/>
                <a:gd name="T7" fmla="*/ 4 h 22"/>
                <a:gd name="T8" fmla="*/ 216 w 289"/>
                <a:gd name="T9" fmla="*/ 2 h 22"/>
                <a:gd name="T10" fmla="*/ 197 w 289"/>
                <a:gd name="T11" fmla="*/ 1 h 22"/>
                <a:gd name="T12" fmla="*/ 180 w 289"/>
                <a:gd name="T13" fmla="*/ 0 h 22"/>
                <a:gd name="T14" fmla="*/ 161 w 289"/>
                <a:gd name="T15" fmla="*/ 0 h 22"/>
                <a:gd name="T16" fmla="*/ 144 w 289"/>
                <a:gd name="T17" fmla="*/ 0 h 22"/>
                <a:gd name="T18" fmla="*/ 126 w 289"/>
                <a:gd name="T19" fmla="*/ 1 h 22"/>
                <a:gd name="T20" fmla="*/ 108 w 289"/>
                <a:gd name="T21" fmla="*/ 1 h 22"/>
                <a:gd name="T22" fmla="*/ 90 w 289"/>
                <a:gd name="T23" fmla="*/ 3 h 22"/>
                <a:gd name="T24" fmla="*/ 72 w 289"/>
                <a:gd name="T25" fmla="*/ 4 h 22"/>
                <a:gd name="T26" fmla="*/ 54 w 289"/>
                <a:gd name="T27" fmla="*/ 6 h 22"/>
                <a:gd name="T28" fmla="*/ 36 w 289"/>
                <a:gd name="T29" fmla="*/ 8 h 22"/>
                <a:gd name="T30" fmla="*/ 18 w 289"/>
                <a:gd name="T31" fmla="*/ 10 h 22"/>
                <a:gd name="T32" fmla="*/ 0 w 289"/>
                <a:gd name="T33" fmla="*/ 12 h 22"/>
                <a:gd name="T34" fmla="*/ 0 w 289"/>
                <a:gd name="T35" fmla="*/ 14 h 22"/>
                <a:gd name="T36" fmla="*/ 1 w 289"/>
                <a:gd name="T37" fmla="*/ 17 h 22"/>
                <a:gd name="T38" fmla="*/ 3 w 289"/>
                <a:gd name="T39" fmla="*/ 20 h 22"/>
                <a:gd name="T40" fmla="*/ 4 w 289"/>
                <a:gd name="T41" fmla="*/ 22 h 22"/>
                <a:gd name="T42" fmla="*/ 21 w 289"/>
                <a:gd name="T43" fmla="*/ 21 h 22"/>
                <a:gd name="T44" fmla="*/ 40 w 289"/>
                <a:gd name="T45" fmla="*/ 19 h 22"/>
                <a:gd name="T46" fmla="*/ 57 w 289"/>
                <a:gd name="T47" fmla="*/ 18 h 22"/>
                <a:gd name="T48" fmla="*/ 75 w 289"/>
                <a:gd name="T49" fmla="*/ 15 h 22"/>
                <a:gd name="T50" fmla="*/ 92 w 289"/>
                <a:gd name="T51" fmla="*/ 13 h 22"/>
                <a:gd name="T52" fmla="*/ 111 w 289"/>
                <a:gd name="T53" fmla="*/ 11 h 22"/>
                <a:gd name="T54" fmla="*/ 128 w 289"/>
                <a:gd name="T55" fmla="*/ 8 h 22"/>
                <a:gd name="T56" fmla="*/ 146 w 289"/>
                <a:gd name="T57" fmla="*/ 6 h 22"/>
                <a:gd name="T58" fmla="*/ 163 w 289"/>
                <a:gd name="T59" fmla="*/ 5 h 22"/>
                <a:gd name="T60" fmla="*/ 181 w 289"/>
                <a:gd name="T61" fmla="*/ 5 h 22"/>
                <a:gd name="T62" fmla="*/ 200 w 289"/>
                <a:gd name="T63" fmla="*/ 5 h 22"/>
                <a:gd name="T64" fmla="*/ 218 w 289"/>
                <a:gd name="T65" fmla="*/ 6 h 22"/>
                <a:gd name="T66" fmla="*/ 236 w 289"/>
                <a:gd name="T67" fmla="*/ 8 h 22"/>
                <a:gd name="T68" fmla="*/ 254 w 289"/>
                <a:gd name="T69" fmla="*/ 10 h 22"/>
                <a:gd name="T70" fmla="*/ 272 w 289"/>
                <a:gd name="T71" fmla="*/ 12 h 22"/>
                <a:gd name="T72" fmla="*/ 289 w 289"/>
                <a:gd name="T73" fmla="*/ 13 h 22"/>
                <a:gd name="T74" fmla="*/ 289 w 289"/>
                <a:gd name="T75" fmla="*/ 13 h 22"/>
                <a:gd name="T76" fmla="*/ 289 w 289"/>
                <a:gd name="T77" fmla="*/ 12 h 22"/>
                <a:gd name="T78" fmla="*/ 289 w 289"/>
                <a:gd name="T79" fmla="*/ 12 h 22"/>
                <a:gd name="T80" fmla="*/ 288 w 289"/>
                <a:gd name="T81" fmla="*/ 12 h 22"/>
                <a:gd name="T82" fmla="*/ 288 w 289"/>
                <a:gd name="T8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2">
                  <a:moveTo>
                    <a:pt x="288" y="12"/>
                  </a:moveTo>
                  <a:lnTo>
                    <a:pt x="270" y="9"/>
                  </a:lnTo>
                  <a:lnTo>
                    <a:pt x="252" y="6"/>
                  </a:lnTo>
                  <a:lnTo>
                    <a:pt x="234" y="4"/>
                  </a:lnTo>
                  <a:lnTo>
                    <a:pt x="216" y="2"/>
                  </a:lnTo>
                  <a:lnTo>
                    <a:pt x="197" y="1"/>
                  </a:lnTo>
                  <a:lnTo>
                    <a:pt x="180" y="0"/>
                  </a:lnTo>
                  <a:lnTo>
                    <a:pt x="161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8" y="1"/>
                  </a:lnTo>
                  <a:lnTo>
                    <a:pt x="90" y="3"/>
                  </a:lnTo>
                  <a:lnTo>
                    <a:pt x="72" y="4"/>
                  </a:lnTo>
                  <a:lnTo>
                    <a:pt x="54" y="6"/>
                  </a:lnTo>
                  <a:lnTo>
                    <a:pt x="36" y="8"/>
                  </a:lnTo>
                  <a:lnTo>
                    <a:pt x="18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21" y="21"/>
                  </a:lnTo>
                  <a:lnTo>
                    <a:pt x="40" y="19"/>
                  </a:lnTo>
                  <a:lnTo>
                    <a:pt x="57" y="18"/>
                  </a:lnTo>
                  <a:lnTo>
                    <a:pt x="75" y="15"/>
                  </a:lnTo>
                  <a:lnTo>
                    <a:pt x="92" y="13"/>
                  </a:lnTo>
                  <a:lnTo>
                    <a:pt x="111" y="11"/>
                  </a:lnTo>
                  <a:lnTo>
                    <a:pt x="128" y="8"/>
                  </a:lnTo>
                  <a:lnTo>
                    <a:pt x="146" y="6"/>
                  </a:lnTo>
                  <a:lnTo>
                    <a:pt x="163" y="5"/>
                  </a:lnTo>
                  <a:lnTo>
                    <a:pt x="181" y="5"/>
                  </a:lnTo>
                  <a:lnTo>
                    <a:pt x="200" y="5"/>
                  </a:lnTo>
                  <a:lnTo>
                    <a:pt x="218" y="6"/>
                  </a:lnTo>
                  <a:lnTo>
                    <a:pt x="236" y="8"/>
                  </a:lnTo>
                  <a:lnTo>
                    <a:pt x="254" y="10"/>
                  </a:lnTo>
                  <a:lnTo>
                    <a:pt x="272" y="12"/>
                  </a:lnTo>
                  <a:lnTo>
                    <a:pt x="289" y="13"/>
                  </a:lnTo>
                  <a:lnTo>
                    <a:pt x="289" y="13"/>
                  </a:lnTo>
                  <a:lnTo>
                    <a:pt x="289" y="12"/>
                  </a:lnTo>
                  <a:lnTo>
                    <a:pt x="289" y="12"/>
                  </a:lnTo>
                  <a:lnTo>
                    <a:pt x="288" y="12"/>
                  </a:lnTo>
                  <a:lnTo>
                    <a:pt x="28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7524750" y="2276477"/>
              <a:ext cx="227013" cy="104775"/>
            </a:xfrm>
            <a:custGeom>
              <a:avLst/>
              <a:gdLst>
                <a:gd name="T0" fmla="*/ 287 w 288"/>
                <a:gd name="T1" fmla="*/ 129 h 130"/>
                <a:gd name="T2" fmla="*/ 271 w 288"/>
                <a:gd name="T3" fmla="*/ 116 h 130"/>
                <a:gd name="T4" fmla="*/ 256 w 288"/>
                <a:gd name="T5" fmla="*/ 104 h 130"/>
                <a:gd name="T6" fmla="*/ 239 w 288"/>
                <a:gd name="T7" fmla="*/ 92 h 130"/>
                <a:gd name="T8" fmla="*/ 223 w 288"/>
                <a:gd name="T9" fmla="*/ 81 h 130"/>
                <a:gd name="T10" fmla="*/ 206 w 288"/>
                <a:gd name="T11" fmla="*/ 71 h 130"/>
                <a:gd name="T12" fmla="*/ 189 w 288"/>
                <a:gd name="T13" fmla="*/ 61 h 130"/>
                <a:gd name="T14" fmla="*/ 171 w 288"/>
                <a:gd name="T15" fmla="*/ 52 h 130"/>
                <a:gd name="T16" fmla="*/ 153 w 288"/>
                <a:gd name="T17" fmla="*/ 44 h 130"/>
                <a:gd name="T18" fmla="*/ 135 w 288"/>
                <a:gd name="T19" fmla="*/ 37 h 130"/>
                <a:gd name="T20" fmla="*/ 117 w 288"/>
                <a:gd name="T21" fmla="*/ 29 h 130"/>
                <a:gd name="T22" fmla="*/ 97 w 288"/>
                <a:gd name="T23" fmla="*/ 22 h 130"/>
                <a:gd name="T24" fmla="*/ 79 w 288"/>
                <a:gd name="T25" fmla="*/ 17 h 130"/>
                <a:gd name="T26" fmla="*/ 59 w 288"/>
                <a:gd name="T27" fmla="*/ 12 h 130"/>
                <a:gd name="T28" fmla="*/ 39 w 288"/>
                <a:gd name="T29" fmla="*/ 7 h 130"/>
                <a:gd name="T30" fmla="*/ 20 w 288"/>
                <a:gd name="T31" fmla="*/ 3 h 130"/>
                <a:gd name="T32" fmla="*/ 0 w 288"/>
                <a:gd name="T33" fmla="*/ 0 h 130"/>
                <a:gd name="T34" fmla="*/ 0 w 288"/>
                <a:gd name="T35" fmla="*/ 1 h 130"/>
                <a:gd name="T36" fmla="*/ 0 w 288"/>
                <a:gd name="T37" fmla="*/ 3 h 130"/>
                <a:gd name="T38" fmla="*/ 1 w 288"/>
                <a:gd name="T39" fmla="*/ 5 h 130"/>
                <a:gd name="T40" fmla="*/ 2 w 288"/>
                <a:gd name="T41" fmla="*/ 7 h 130"/>
                <a:gd name="T42" fmla="*/ 22 w 288"/>
                <a:gd name="T43" fmla="*/ 11 h 130"/>
                <a:gd name="T44" fmla="*/ 41 w 288"/>
                <a:gd name="T45" fmla="*/ 15 h 130"/>
                <a:gd name="T46" fmla="*/ 61 w 288"/>
                <a:gd name="T47" fmla="*/ 19 h 130"/>
                <a:gd name="T48" fmla="*/ 81 w 288"/>
                <a:gd name="T49" fmla="*/ 24 h 130"/>
                <a:gd name="T50" fmla="*/ 99 w 288"/>
                <a:gd name="T51" fmla="*/ 29 h 130"/>
                <a:gd name="T52" fmla="*/ 118 w 288"/>
                <a:gd name="T53" fmla="*/ 36 h 130"/>
                <a:gd name="T54" fmla="*/ 136 w 288"/>
                <a:gd name="T55" fmla="*/ 42 h 130"/>
                <a:gd name="T56" fmla="*/ 154 w 288"/>
                <a:gd name="T57" fmla="*/ 48 h 130"/>
                <a:gd name="T58" fmla="*/ 171 w 288"/>
                <a:gd name="T59" fmla="*/ 56 h 130"/>
                <a:gd name="T60" fmla="*/ 189 w 288"/>
                <a:gd name="T61" fmla="*/ 64 h 130"/>
                <a:gd name="T62" fmla="*/ 206 w 288"/>
                <a:gd name="T63" fmla="*/ 74 h 130"/>
                <a:gd name="T64" fmla="*/ 223 w 288"/>
                <a:gd name="T65" fmla="*/ 83 h 130"/>
                <a:gd name="T66" fmla="*/ 239 w 288"/>
                <a:gd name="T67" fmla="*/ 93 h 130"/>
                <a:gd name="T68" fmla="*/ 256 w 288"/>
                <a:gd name="T69" fmla="*/ 105 h 130"/>
                <a:gd name="T70" fmla="*/ 272 w 288"/>
                <a:gd name="T71" fmla="*/ 117 h 130"/>
                <a:gd name="T72" fmla="*/ 288 w 288"/>
                <a:gd name="T73" fmla="*/ 130 h 130"/>
                <a:gd name="T74" fmla="*/ 288 w 288"/>
                <a:gd name="T75" fmla="*/ 130 h 130"/>
                <a:gd name="T76" fmla="*/ 288 w 288"/>
                <a:gd name="T77" fmla="*/ 130 h 130"/>
                <a:gd name="T78" fmla="*/ 287 w 288"/>
                <a:gd name="T79" fmla="*/ 130 h 130"/>
                <a:gd name="T80" fmla="*/ 287 w 288"/>
                <a:gd name="T81" fmla="*/ 129 h 130"/>
                <a:gd name="T82" fmla="*/ 287 w 288"/>
                <a:gd name="T83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8" h="130">
                  <a:moveTo>
                    <a:pt x="287" y="129"/>
                  </a:moveTo>
                  <a:lnTo>
                    <a:pt x="271" y="116"/>
                  </a:lnTo>
                  <a:lnTo>
                    <a:pt x="256" y="104"/>
                  </a:lnTo>
                  <a:lnTo>
                    <a:pt x="239" y="92"/>
                  </a:lnTo>
                  <a:lnTo>
                    <a:pt x="223" y="81"/>
                  </a:lnTo>
                  <a:lnTo>
                    <a:pt x="206" y="71"/>
                  </a:lnTo>
                  <a:lnTo>
                    <a:pt x="189" y="61"/>
                  </a:lnTo>
                  <a:lnTo>
                    <a:pt x="171" y="52"/>
                  </a:lnTo>
                  <a:lnTo>
                    <a:pt x="153" y="44"/>
                  </a:lnTo>
                  <a:lnTo>
                    <a:pt x="135" y="37"/>
                  </a:lnTo>
                  <a:lnTo>
                    <a:pt x="117" y="29"/>
                  </a:lnTo>
                  <a:lnTo>
                    <a:pt x="97" y="22"/>
                  </a:lnTo>
                  <a:lnTo>
                    <a:pt x="79" y="17"/>
                  </a:lnTo>
                  <a:lnTo>
                    <a:pt x="59" y="12"/>
                  </a:lnTo>
                  <a:lnTo>
                    <a:pt x="39" y="7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2" y="11"/>
                  </a:lnTo>
                  <a:lnTo>
                    <a:pt x="41" y="15"/>
                  </a:lnTo>
                  <a:lnTo>
                    <a:pt x="61" y="19"/>
                  </a:lnTo>
                  <a:lnTo>
                    <a:pt x="81" y="24"/>
                  </a:lnTo>
                  <a:lnTo>
                    <a:pt x="99" y="29"/>
                  </a:lnTo>
                  <a:lnTo>
                    <a:pt x="118" y="36"/>
                  </a:lnTo>
                  <a:lnTo>
                    <a:pt x="136" y="42"/>
                  </a:lnTo>
                  <a:lnTo>
                    <a:pt x="154" y="48"/>
                  </a:lnTo>
                  <a:lnTo>
                    <a:pt x="171" y="56"/>
                  </a:lnTo>
                  <a:lnTo>
                    <a:pt x="189" y="64"/>
                  </a:lnTo>
                  <a:lnTo>
                    <a:pt x="206" y="74"/>
                  </a:lnTo>
                  <a:lnTo>
                    <a:pt x="223" y="83"/>
                  </a:lnTo>
                  <a:lnTo>
                    <a:pt x="239" y="93"/>
                  </a:lnTo>
                  <a:lnTo>
                    <a:pt x="256" y="105"/>
                  </a:lnTo>
                  <a:lnTo>
                    <a:pt x="272" y="117"/>
                  </a:lnTo>
                  <a:lnTo>
                    <a:pt x="288" y="130"/>
                  </a:lnTo>
                  <a:lnTo>
                    <a:pt x="288" y="130"/>
                  </a:lnTo>
                  <a:lnTo>
                    <a:pt x="288" y="130"/>
                  </a:lnTo>
                  <a:lnTo>
                    <a:pt x="287" y="130"/>
                  </a:lnTo>
                  <a:lnTo>
                    <a:pt x="287" y="129"/>
                  </a:lnTo>
                  <a:lnTo>
                    <a:pt x="28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7524750" y="2263777"/>
              <a:ext cx="269875" cy="122238"/>
            </a:xfrm>
            <a:custGeom>
              <a:avLst/>
              <a:gdLst>
                <a:gd name="T0" fmla="*/ 340 w 340"/>
                <a:gd name="T1" fmla="*/ 156 h 156"/>
                <a:gd name="T2" fmla="*/ 324 w 340"/>
                <a:gd name="T3" fmla="*/ 141 h 156"/>
                <a:gd name="T4" fmla="*/ 306 w 340"/>
                <a:gd name="T5" fmla="*/ 128 h 156"/>
                <a:gd name="T6" fmla="*/ 290 w 340"/>
                <a:gd name="T7" fmla="*/ 113 h 156"/>
                <a:gd name="T8" fmla="*/ 272 w 340"/>
                <a:gd name="T9" fmla="*/ 100 h 156"/>
                <a:gd name="T10" fmla="*/ 254 w 340"/>
                <a:gd name="T11" fmla="*/ 87 h 156"/>
                <a:gd name="T12" fmla="*/ 236 w 340"/>
                <a:gd name="T13" fmla="*/ 75 h 156"/>
                <a:gd name="T14" fmla="*/ 217 w 340"/>
                <a:gd name="T15" fmla="*/ 64 h 156"/>
                <a:gd name="T16" fmla="*/ 197 w 340"/>
                <a:gd name="T17" fmla="*/ 55 h 156"/>
                <a:gd name="T18" fmla="*/ 186 w 340"/>
                <a:gd name="T19" fmla="*/ 49 h 156"/>
                <a:gd name="T20" fmla="*/ 173 w 340"/>
                <a:gd name="T21" fmla="*/ 45 h 156"/>
                <a:gd name="T22" fmla="*/ 161 w 340"/>
                <a:gd name="T23" fmla="*/ 41 h 156"/>
                <a:gd name="T24" fmla="*/ 150 w 340"/>
                <a:gd name="T25" fmla="*/ 37 h 156"/>
                <a:gd name="T26" fmla="*/ 137 w 340"/>
                <a:gd name="T27" fmla="*/ 33 h 156"/>
                <a:gd name="T28" fmla="*/ 125 w 340"/>
                <a:gd name="T29" fmla="*/ 30 h 156"/>
                <a:gd name="T30" fmla="*/ 113 w 340"/>
                <a:gd name="T31" fmla="*/ 27 h 156"/>
                <a:gd name="T32" fmla="*/ 100 w 340"/>
                <a:gd name="T33" fmla="*/ 23 h 156"/>
                <a:gd name="T34" fmla="*/ 88 w 340"/>
                <a:gd name="T35" fmla="*/ 20 h 156"/>
                <a:gd name="T36" fmla="*/ 75 w 340"/>
                <a:gd name="T37" fmla="*/ 17 h 156"/>
                <a:gd name="T38" fmla="*/ 63 w 340"/>
                <a:gd name="T39" fmla="*/ 13 h 156"/>
                <a:gd name="T40" fmla="*/ 51 w 340"/>
                <a:gd name="T41" fmla="*/ 11 h 156"/>
                <a:gd name="T42" fmla="*/ 38 w 340"/>
                <a:gd name="T43" fmla="*/ 8 h 156"/>
                <a:gd name="T44" fmla="*/ 25 w 340"/>
                <a:gd name="T45" fmla="*/ 5 h 156"/>
                <a:gd name="T46" fmla="*/ 13 w 340"/>
                <a:gd name="T47" fmla="*/ 3 h 156"/>
                <a:gd name="T48" fmla="*/ 0 w 340"/>
                <a:gd name="T49" fmla="*/ 0 h 156"/>
                <a:gd name="T50" fmla="*/ 2 w 340"/>
                <a:gd name="T51" fmla="*/ 1 h 156"/>
                <a:gd name="T52" fmla="*/ 3 w 340"/>
                <a:gd name="T53" fmla="*/ 3 h 156"/>
                <a:gd name="T54" fmla="*/ 5 w 340"/>
                <a:gd name="T55" fmla="*/ 5 h 156"/>
                <a:gd name="T56" fmla="*/ 6 w 340"/>
                <a:gd name="T57" fmla="*/ 7 h 156"/>
                <a:gd name="T58" fmla="*/ 26 w 340"/>
                <a:gd name="T59" fmla="*/ 11 h 156"/>
                <a:gd name="T60" fmla="*/ 45 w 340"/>
                <a:gd name="T61" fmla="*/ 17 h 156"/>
                <a:gd name="T62" fmla="*/ 63 w 340"/>
                <a:gd name="T63" fmla="*/ 21 h 156"/>
                <a:gd name="T64" fmla="*/ 81 w 340"/>
                <a:gd name="T65" fmla="*/ 25 h 156"/>
                <a:gd name="T66" fmla="*/ 99 w 340"/>
                <a:gd name="T67" fmla="*/ 30 h 156"/>
                <a:gd name="T68" fmla="*/ 118 w 340"/>
                <a:gd name="T69" fmla="*/ 35 h 156"/>
                <a:gd name="T70" fmla="*/ 136 w 340"/>
                <a:gd name="T71" fmla="*/ 40 h 156"/>
                <a:gd name="T72" fmla="*/ 155 w 340"/>
                <a:gd name="T73" fmla="*/ 46 h 156"/>
                <a:gd name="T74" fmla="*/ 167 w 340"/>
                <a:gd name="T75" fmla="*/ 51 h 156"/>
                <a:gd name="T76" fmla="*/ 179 w 340"/>
                <a:gd name="T77" fmla="*/ 56 h 156"/>
                <a:gd name="T78" fmla="*/ 192 w 340"/>
                <a:gd name="T79" fmla="*/ 61 h 156"/>
                <a:gd name="T80" fmla="*/ 204 w 340"/>
                <a:gd name="T81" fmla="*/ 66 h 156"/>
                <a:gd name="T82" fmla="*/ 217 w 340"/>
                <a:gd name="T83" fmla="*/ 72 h 156"/>
                <a:gd name="T84" fmla="*/ 228 w 340"/>
                <a:gd name="T85" fmla="*/ 79 h 156"/>
                <a:gd name="T86" fmla="*/ 240 w 340"/>
                <a:gd name="T87" fmla="*/ 86 h 156"/>
                <a:gd name="T88" fmla="*/ 252 w 340"/>
                <a:gd name="T89" fmla="*/ 93 h 156"/>
                <a:gd name="T90" fmla="*/ 263 w 340"/>
                <a:gd name="T91" fmla="*/ 101 h 156"/>
                <a:gd name="T92" fmla="*/ 274 w 340"/>
                <a:gd name="T93" fmla="*/ 108 h 156"/>
                <a:gd name="T94" fmla="*/ 286 w 340"/>
                <a:gd name="T95" fmla="*/ 116 h 156"/>
                <a:gd name="T96" fmla="*/ 297 w 340"/>
                <a:gd name="T97" fmla="*/ 124 h 156"/>
                <a:gd name="T98" fmla="*/ 308 w 340"/>
                <a:gd name="T99" fmla="*/ 132 h 156"/>
                <a:gd name="T100" fmla="*/ 319 w 340"/>
                <a:gd name="T101" fmla="*/ 140 h 156"/>
                <a:gd name="T102" fmla="*/ 330 w 340"/>
                <a:gd name="T103" fmla="*/ 147 h 156"/>
                <a:gd name="T104" fmla="*/ 340 w 340"/>
                <a:gd name="T105" fmla="*/ 156 h 156"/>
                <a:gd name="T106" fmla="*/ 340 w 340"/>
                <a:gd name="T107" fmla="*/ 156 h 156"/>
                <a:gd name="T108" fmla="*/ 340 w 340"/>
                <a:gd name="T109" fmla="*/ 156 h 156"/>
                <a:gd name="T110" fmla="*/ 340 w 340"/>
                <a:gd name="T111" fmla="*/ 156 h 156"/>
                <a:gd name="T112" fmla="*/ 340 w 340"/>
                <a:gd name="T113" fmla="*/ 156 h 156"/>
                <a:gd name="T114" fmla="*/ 340 w 340"/>
                <a:gd name="T11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156">
                  <a:moveTo>
                    <a:pt x="340" y="156"/>
                  </a:moveTo>
                  <a:lnTo>
                    <a:pt x="324" y="141"/>
                  </a:lnTo>
                  <a:lnTo>
                    <a:pt x="306" y="128"/>
                  </a:lnTo>
                  <a:lnTo>
                    <a:pt x="290" y="113"/>
                  </a:lnTo>
                  <a:lnTo>
                    <a:pt x="272" y="100"/>
                  </a:lnTo>
                  <a:lnTo>
                    <a:pt x="254" y="87"/>
                  </a:lnTo>
                  <a:lnTo>
                    <a:pt x="236" y="75"/>
                  </a:lnTo>
                  <a:lnTo>
                    <a:pt x="217" y="64"/>
                  </a:lnTo>
                  <a:lnTo>
                    <a:pt x="197" y="55"/>
                  </a:lnTo>
                  <a:lnTo>
                    <a:pt x="186" y="49"/>
                  </a:lnTo>
                  <a:lnTo>
                    <a:pt x="173" y="45"/>
                  </a:lnTo>
                  <a:lnTo>
                    <a:pt x="161" y="41"/>
                  </a:lnTo>
                  <a:lnTo>
                    <a:pt x="150" y="37"/>
                  </a:lnTo>
                  <a:lnTo>
                    <a:pt x="137" y="33"/>
                  </a:lnTo>
                  <a:lnTo>
                    <a:pt x="125" y="30"/>
                  </a:lnTo>
                  <a:lnTo>
                    <a:pt x="113" y="27"/>
                  </a:lnTo>
                  <a:lnTo>
                    <a:pt x="100" y="23"/>
                  </a:lnTo>
                  <a:lnTo>
                    <a:pt x="88" y="20"/>
                  </a:lnTo>
                  <a:lnTo>
                    <a:pt x="75" y="17"/>
                  </a:lnTo>
                  <a:lnTo>
                    <a:pt x="63" y="13"/>
                  </a:lnTo>
                  <a:lnTo>
                    <a:pt x="51" y="11"/>
                  </a:lnTo>
                  <a:lnTo>
                    <a:pt x="38" y="8"/>
                  </a:lnTo>
                  <a:lnTo>
                    <a:pt x="25" y="5"/>
                  </a:lnTo>
                  <a:lnTo>
                    <a:pt x="13" y="3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7"/>
                  </a:lnTo>
                  <a:lnTo>
                    <a:pt x="26" y="11"/>
                  </a:lnTo>
                  <a:lnTo>
                    <a:pt x="45" y="17"/>
                  </a:lnTo>
                  <a:lnTo>
                    <a:pt x="63" y="21"/>
                  </a:lnTo>
                  <a:lnTo>
                    <a:pt x="81" y="25"/>
                  </a:lnTo>
                  <a:lnTo>
                    <a:pt x="99" y="30"/>
                  </a:lnTo>
                  <a:lnTo>
                    <a:pt x="118" y="35"/>
                  </a:lnTo>
                  <a:lnTo>
                    <a:pt x="136" y="40"/>
                  </a:lnTo>
                  <a:lnTo>
                    <a:pt x="155" y="46"/>
                  </a:lnTo>
                  <a:lnTo>
                    <a:pt x="167" y="51"/>
                  </a:lnTo>
                  <a:lnTo>
                    <a:pt x="179" y="56"/>
                  </a:lnTo>
                  <a:lnTo>
                    <a:pt x="192" y="61"/>
                  </a:lnTo>
                  <a:lnTo>
                    <a:pt x="204" y="66"/>
                  </a:lnTo>
                  <a:lnTo>
                    <a:pt x="217" y="72"/>
                  </a:lnTo>
                  <a:lnTo>
                    <a:pt x="228" y="79"/>
                  </a:lnTo>
                  <a:lnTo>
                    <a:pt x="240" y="86"/>
                  </a:lnTo>
                  <a:lnTo>
                    <a:pt x="252" y="93"/>
                  </a:lnTo>
                  <a:lnTo>
                    <a:pt x="263" y="101"/>
                  </a:lnTo>
                  <a:lnTo>
                    <a:pt x="274" y="108"/>
                  </a:lnTo>
                  <a:lnTo>
                    <a:pt x="286" y="116"/>
                  </a:lnTo>
                  <a:lnTo>
                    <a:pt x="297" y="124"/>
                  </a:lnTo>
                  <a:lnTo>
                    <a:pt x="308" y="132"/>
                  </a:lnTo>
                  <a:lnTo>
                    <a:pt x="319" y="140"/>
                  </a:lnTo>
                  <a:lnTo>
                    <a:pt x="330" y="14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7670800" y="2084389"/>
              <a:ext cx="273050" cy="120650"/>
            </a:xfrm>
            <a:custGeom>
              <a:avLst/>
              <a:gdLst>
                <a:gd name="T0" fmla="*/ 345 w 345"/>
                <a:gd name="T1" fmla="*/ 152 h 153"/>
                <a:gd name="T2" fmla="*/ 327 w 345"/>
                <a:gd name="T3" fmla="*/ 134 h 153"/>
                <a:gd name="T4" fmla="*/ 309 w 345"/>
                <a:gd name="T5" fmla="*/ 117 h 153"/>
                <a:gd name="T6" fmla="*/ 290 w 345"/>
                <a:gd name="T7" fmla="*/ 100 h 153"/>
                <a:gd name="T8" fmla="*/ 271 w 345"/>
                <a:gd name="T9" fmla="*/ 85 h 153"/>
                <a:gd name="T10" fmla="*/ 251 w 345"/>
                <a:gd name="T11" fmla="*/ 71 h 153"/>
                <a:gd name="T12" fmla="*/ 231 w 345"/>
                <a:gd name="T13" fmla="*/ 58 h 153"/>
                <a:gd name="T14" fmla="*/ 211 w 345"/>
                <a:gd name="T15" fmla="*/ 46 h 153"/>
                <a:gd name="T16" fmla="*/ 190 w 345"/>
                <a:gd name="T17" fmla="*/ 35 h 153"/>
                <a:gd name="T18" fmla="*/ 169 w 345"/>
                <a:gd name="T19" fmla="*/ 25 h 153"/>
                <a:gd name="T20" fmla="*/ 146 w 345"/>
                <a:gd name="T21" fmla="*/ 17 h 153"/>
                <a:gd name="T22" fmla="*/ 123 w 345"/>
                <a:gd name="T23" fmla="*/ 11 h 153"/>
                <a:gd name="T24" fmla="*/ 101 w 345"/>
                <a:gd name="T25" fmla="*/ 6 h 153"/>
                <a:gd name="T26" fmla="*/ 76 w 345"/>
                <a:gd name="T27" fmla="*/ 2 h 153"/>
                <a:gd name="T28" fmla="*/ 51 w 345"/>
                <a:gd name="T29" fmla="*/ 0 h 153"/>
                <a:gd name="T30" fmla="*/ 25 w 345"/>
                <a:gd name="T31" fmla="*/ 0 h 153"/>
                <a:gd name="T32" fmla="*/ 0 w 345"/>
                <a:gd name="T33" fmla="*/ 1 h 153"/>
                <a:gd name="T34" fmla="*/ 1 w 345"/>
                <a:gd name="T35" fmla="*/ 2 h 153"/>
                <a:gd name="T36" fmla="*/ 2 w 345"/>
                <a:gd name="T37" fmla="*/ 5 h 153"/>
                <a:gd name="T38" fmla="*/ 3 w 345"/>
                <a:gd name="T39" fmla="*/ 9 h 153"/>
                <a:gd name="T40" fmla="*/ 4 w 345"/>
                <a:gd name="T41" fmla="*/ 10 h 153"/>
                <a:gd name="T42" fmla="*/ 16 w 345"/>
                <a:gd name="T43" fmla="*/ 10 h 153"/>
                <a:gd name="T44" fmla="*/ 28 w 345"/>
                <a:gd name="T45" fmla="*/ 10 h 153"/>
                <a:gd name="T46" fmla="*/ 41 w 345"/>
                <a:gd name="T47" fmla="*/ 10 h 153"/>
                <a:gd name="T48" fmla="*/ 52 w 345"/>
                <a:gd name="T49" fmla="*/ 11 h 153"/>
                <a:gd name="T50" fmla="*/ 63 w 345"/>
                <a:gd name="T51" fmla="*/ 12 h 153"/>
                <a:gd name="T52" fmla="*/ 75 w 345"/>
                <a:gd name="T53" fmla="*/ 12 h 153"/>
                <a:gd name="T54" fmla="*/ 87 w 345"/>
                <a:gd name="T55" fmla="*/ 14 h 153"/>
                <a:gd name="T56" fmla="*/ 99 w 345"/>
                <a:gd name="T57" fmla="*/ 15 h 153"/>
                <a:gd name="T58" fmla="*/ 110 w 345"/>
                <a:gd name="T59" fmla="*/ 17 h 153"/>
                <a:gd name="T60" fmla="*/ 121 w 345"/>
                <a:gd name="T61" fmla="*/ 18 h 153"/>
                <a:gd name="T62" fmla="*/ 133 w 345"/>
                <a:gd name="T63" fmla="*/ 21 h 153"/>
                <a:gd name="T64" fmla="*/ 144 w 345"/>
                <a:gd name="T65" fmla="*/ 23 h 153"/>
                <a:gd name="T66" fmla="*/ 155 w 345"/>
                <a:gd name="T67" fmla="*/ 26 h 153"/>
                <a:gd name="T68" fmla="*/ 167 w 345"/>
                <a:gd name="T69" fmla="*/ 28 h 153"/>
                <a:gd name="T70" fmla="*/ 178 w 345"/>
                <a:gd name="T71" fmla="*/ 33 h 153"/>
                <a:gd name="T72" fmla="*/ 190 w 345"/>
                <a:gd name="T73" fmla="*/ 36 h 153"/>
                <a:gd name="T74" fmla="*/ 212 w 345"/>
                <a:gd name="T75" fmla="*/ 45 h 153"/>
                <a:gd name="T76" fmla="*/ 233 w 345"/>
                <a:gd name="T77" fmla="*/ 56 h 153"/>
                <a:gd name="T78" fmla="*/ 254 w 345"/>
                <a:gd name="T79" fmla="*/ 70 h 153"/>
                <a:gd name="T80" fmla="*/ 275 w 345"/>
                <a:gd name="T81" fmla="*/ 85 h 153"/>
                <a:gd name="T82" fmla="*/ 293 w 345"/>
                <a:gd name="T83" fmla="*/ 102 h 153"/>
                <a:gd name="T84" fmla="*/ 312 w 345"/>
                <a:gd name="T85" fmla="*/ 119 h 153"/>
                <a:gd name="T86" fmla="*/ 328 w 345"/>
                <a:gd name="T87" fmla="*/ 137 h 153"/>
                <a:gd name="T88" fmla="*/ 345 w 345"/>
                <a:gd name="T89" fmla="*/ 153 h 153"/>
                <a:gd name="T90" fmla="*/ 345 w 345"/>
                <a:gd name="T91" fmla="*/ 153 h 153"/>
                <a:gd name="T92" fmla="*/ 345 w 345"/>
                <a:gd name="T93" fmla="*/ 152 h 153"/>
                <a:gd name="T94" fmla="*/ 345 w 345"/>
                <a:gd name="T95" fmla="*/ 152 h 153"/>
                <a:gd name="T96" fmla="*/ 345 w 345"/>
                <a:gd name="T97" fmla="*/ 152 h 153"/>
                <a:gd name="T98" fmla="*/ 345 w 345"/>
                <a:gd name="T9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5" h="153">
                  <a:moveTo>
                    <a:pt x="345" y="152"/>
                  </a:moveTo>
                  <a:lnTo>
                    <a:pt x="327" y="134"/>
                  </a:lnTo>
                  <a:lnTo>
                    <a:pt x="309" y="117"/>
                  </a:lnTo>
                  <a:lnTo>
                    <a:pt x="290" y="100"/>
                  </a:lnTo>
                  <a:lnTo>
                    <a:pt x="271" y="85"/>
                  </a:lnTo>
                  <a:lnTo>
                    <a:pt x="251" y="71"/>
                  </a:lnTo>
                  <a:lnTo>
                    <a:pt x="231" y="58"/>
                  </a:lnTo>
                  <a:lnTo>
                    <a:pt x="211" y="46"/>
                  </a:lnTo>
                  <a:lnTo>
                    <a:pt x="190" y="35"/>
                  </a:lnTo>
                  <a:lnTo>
                    <a:pt x="169" y="25"/>
                  </a:lnTo>
                  <a:lnTo>
                    <a:pt x="146" y="17"/>
                  </a:lnTo>
                  <a:lnTo>
                    <a:pt x="123" y="11"/>
                  </a:lnTo>
                  <a:lnTo>
                    <a:pt x="101" y="6"/>
                  </a:lnTo>
                  <a:lnTo>
                    <a:pt x="76" y="2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0"/>
                  </a:lnTo>
                  <a:lnTo>
                    <a:pt x="16" y="10"/>
                  </a:lnTo>
                  <a:lnTo>
                    <a:pt x="28" y="10"/>
                  </a:lnTo>
                  <a:lnTo>
                    <a:pt x="41" y="10"/>
                  </a:lnTo>
                  <a:lnTo>
                    <a:pt x="52" y="11"/>
                  </a:lnTo>
                  <a:lnTo>
                    <a:pt x="63" y="12"/>
                  </a:lnTo>
                  <a:lnTo>
                    <a:pt x="75" y="12"/>
                  </a:lnTo>
                  <a:lnTo>
                    <a:pt x="87" y="14"/>
                  </a:lnTo>
                  <a:lnTo>
                    <a:pt x="99" y="15"/>
                  </a:lnTo>
                  <a:lnTo>
                    <a:pt x="110" y="17"/>
                  </a:lnTo>
                  <a:lnTo>
                    <a:pt x="121" y="18"/>
                  </a:lnTo>
                  <a:lnTo>
                    <a:pt x="133" y="21"/>
                  </a:lnTo>
                  <a:lnTo>
                    <a:pt x="144" y="23"/>
                  </a:lnTo>
                  <a:lnTo>
                    <a:pt x="155" y="26"/>
                  </a:lnTo>
                  <a:lnTo>
                    <a:pt x="167" y="28"/>
                  </a:lnTo>
                  <a:lnTo>
                    <a:pt x="178" y="33"/>
                  </a:lnTo>
                  <a:lnTo>
                    <a:pt x="190" y="36"/>
                  </a:lnTo>
                  <a:lnTo>
                    <a:pt x="212" y="45"/>
                  </a:lnTo>
                  <a:lnTo>
                    <a:pt x="233" y="56"/>
                  </a:lnTo>
                  <a:lnTo>
                    <a:pt x="254" y="70"/>
                  </a:lnTo>
                  <a:lnTo>
                    <a:pt x="275" y="85"/>
                  </a:lnTo>
                  <a:lnTo>
                    <a:pt x="293" y="102"/>
                  </a:lnTo>
                  <a:lnTo>
                    <a:pt x="312" y="119"/>
                  </a:lnTo>
                  <a:lnTo>
                    <a:pt x="328" y="137"/>
                  </a:lnTo>
                  <a:lnTo>
                    <a:pt x="345" y="153"/>
                  </a:lnTo>
                  <a:lnTo>
                    <a:pt x="345" y="153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7669212" y="2055814"/>
              <a:ext cx="160338" cy="28575"/>
            </a:xfrm>
            <a:custGeom>
              <a:avLst/>
              <a:gdLst>
                <a:gd name="T0" fmla="*/ 203 w 203"/>
                <a:gd name="T1" fmla="*/ 35 h 36"/>
                <a:gd name="T2" fmla="*/ 190 w 203"/>
                <a:gd name="T3" fmla="*/ 32 h 36"/>
                <a:gd name="T4" fmla="*/ 178 w 203"/>
                <a:gd name="T5" fmla="*/ 29 h 36"/>
                <a:gd name="T6" fmla="*/ 164 w 203"/>
                <a:gd name="T7" fmla="*/ 25 h 36"/>
                <a:gd name="T8" fmla="*/ 152 w 203"/>
                <a:gd name="T9" fmla="*/ 22 h 36"/>
                <a:gd name="T10" fmla="*/ 140 w 203"/>
                <a:gd name="T11" fmla="*/ 18 h 36"/>
                <a:gd name="T12" fmla="*/ 127 w 203"/>
                <a:gd name="T13" fmla="*/ 14 h 36"/>
                <a:gd name="T14" fmla="*/ 114 w 203"/>
                <a:gd name="T15" fmla="*/ 10 h 36"/>
                <a:gd name="T16" fmla="*/ 102 w 203"/>
                <a:gd name="T17" fmla="*/ 7 h 36"/>
                <a:gd name="T18" fmla="*/ 89 w 203"/>
                <a:gd name="T19" fmla="*/ 4 h 36"/>
                <a:gd name="T20" fmla="*/ 76 w 203"/>
                <a:gd name="T21" fmla="*/ 2 h 36"/>
                <a:gd name="T22" fmla="*/ 63 w 203"/>
                <a:gd name="T23" fmla="*/ 0 h 36"/>
                <a:gd name="T24" fmla="*/ 50 w 203"/>
                <a:gd name="T25" fmla="*/ 0 h 36"/>
                <a:gd name="T26" fmla="*/ 38 w 203"/>
                <a:gd name="T27" fmla="*/ 0 h 36"/>
                <a:gd name="T28" fmla="*/ 25 w 203"/>
                <a:gd name="T29" fmla="*/ 1 h 36"/>
                <a:gd name="T30" fmla="*/ 12 w 203"/>
                <a:gd name="T31" fmla="*/ 4 h 36"/>
                <a:gd name="T32" fmla="*/ 0 w 203"/>
                <a:gd name="T33" fmla="*/ 8 h 36"/>
                <a:gd name="T34" fmla="*/ 1 w 203"/>
                <a:gd name="T35" fmla="*/ 9 h 36"/>
                <a:gd name="T36" fmla="*/ 3 w 203"/>
                <a:gd name="T37" fmla="*/ 11 h 36"/>
                <a:gd name="T38" fmla="*/ 4 w 203"/>
                <a:gd name="T39" fmla="*/ 13 h 36"/>
                <a:gd name="T40" fmla="*/ 6 w 203"/>
                <a:gd name="T41" fmla="*/ 14 h 36"/>
                <a:gd name="T42" fmla="*/ 18 w 203"/>
                <a:gd name="T43" fmla="*/ 11 h 36"/>
                <a:gd name="T44" fmla="*/ 32 w 203"/>
                <a:gd name="T45" fmla="*/ 9 h 36"/>
                <a:gd name="T46" fmla="*/ 44 w 203"/>
                <a:gd name="T47" fmla="*/ 7 h 36"/>
                <a:gd name="T48" fmla="*/ 56 w 203"/>
                <a:gd name="T49" fmla="*/ 7 h 36"/>
                <a:gd name="T50" fmla="*/ 69 w 203"/>
                <a:gd name="T51" fmla="*/ 8 h 36"/>
                <a:gd name="T52" fmla="*/ 81 w 203"/>
                <a:gd name="T53" fmla="*/ 9 h 36"/>
                <a:gd name="T54" fmla="*/ 93 w 203"/>
                <a:gd name="T55" fmla="*/ 10 h 36"/>
                <a:gd name="T56" fmla="*/ 105 w 203"/>
                <a:gd name="T57" fmla="*/ 12 h 36"/>
                <a:gd name="T58" fmla="*/ 117 w 203"/>
                <a:gd name="T59" fmla="*/ 15 h 36"/>
                <a:gd name="T60" fmla="*/ 129 w 203"/>
                <a:gd name="T61" fmla="*/ 18 h 36"/>
                <a:gd name="T62" fmla="*/ 141 w 203"/>
                <a:gd name="T63" fmla="*/ 21 h 36"/>
                <a:gd name="T64" fmla="*/ 153 w 203"/>
                <a:gd name="T65" fmla="*/ 24 h 36"/>
                <a:gd name="T66" fmla="*/ 165 w 203"/>
                <a:gd name="T67" fmla="*/ 27 h 36"/>
                <a:gd name="T68" fmla="*/ 178 w 203"/>
                <a:gd name="T69" fmla="*/ 30 h 36"/>
                <a:gd name="T70" fmla="*/ 190 w 203"/>
                <a:gd name="T71" fmla="*/ 34 h 36"/>
                <a:gd name="T72" fmla="*/ 203 w 203"/>
                <a:gd name="T73" fmla="*/ 36 h 36"/>
                <a:gd name="T74" fmla="*/ 203 w 203"/>
                <a:gd name="T75" fmla="*/ 36 h 36"/>
                <a:gd name="T76" fmla="*/ 203 w 203"/>
                <a:gd name="T77" fmla="*/ 35 h 36"/>
                <a:gd name="T78" fmla="*/ 203 w 203"/>
                <a:gd name="T79" fmla="*/ 35 h 36"/>
                <a:gd name="T80" fmla="*/ 203 w 203"/>
                <a:gd name="T81" fmla="*/ 35 h 36"/>
                <a:gd name="T82" fmla="*/ 203 w 203"/>
                <a:gd name="T8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36">
                  <a:moveTo>
                    <a:pt x="203" y="35"/>
                  </a:moveTo>
                  <a:lnTo>
                    <a:pt x="190" y="32"/>
                  </a:lnTo>
                  <a:lnTo>
                    <a:pt x="178" y="29"/>
                  </a:lnTo>
                  <a:lnTo>
                    <a:pt x="164" y="25"/>
                  </a:lnTo>
                  <a:lnTo>
                    <a:pt x="152" y="22"/>
                  </a:lnTo>
                  <a:lnTo>
                    <a:pt x="140" y="18"/>
                  </a:lnTo>
                  <a:lnTo>
                    <a:pt x="127" y="14"/>
                  </a:lnTo>
                  <a:lnTo>
                    <a:pt x="114" y="10"/>
                  </a:lnTo>
                  <a:lnTo>
                    <a:pt x="102" y="7"/>
                  </a:lnTo>
                  <a:lnTo>
                    <a:pt x="89" y="4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1"/>
                  </a:lnTo>
                  <a:lnTo>
                    <a:pt x="12" y="4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18" y="11"/>
                  </a:lnTo>
                  <a:lnTo>
                    <a:pt x="32" y="9"/>
                  </a:lnTo>
                  <a:lnTo>
                    <a:pt x="44" y="7"/>
                  </a:lnTo>
                  <a:lnTo>
                    <a:pt x="56" y="7"/>
                  </a:lnTo>
                  <a:lnTo>
                    <a:pt x="69" y="8"/>
                  </a:lnTo>
                  <a:lnTo>
                    <a:pt x="81" y="9"/>
                  </a:lnTo>
                  <a:lnTo>
                    <a:pt x="93" y="10"/>
                  </a:lnTo>
                  <a:lnTo>
                    <a:pt x="105" y="12"/>
                  </a:lnTo>
                  <a:lnTo>
                    <a:pt x="117" y="15"/>
                  </a:lnTo>
                  <a:lnTo>
                    <a:pt x="129" y="18"/>
                  </a:lnTo>
                  <a:lnTo>
                    <a:pt x="141" y="21"/>
                  </a:lnTo>
                  <a:lnTo>
                    <a:pt x="153" y="24"/>
                  </a:lnTo>
                  <a:lnTo>
                    <a:pt x="165" y="27"/>
                  </a:lnTo>
                  <a:lnTo>
                    <a:pt x="178" y="30"/>
                  </a:lnTo>
                  <a:lnTo>
                    <a:pt x="190" y="34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3" y="35"/>
                  </a:lnTo>
                  <a:lnTo>
                    <a:pt x="203" y="35"/>
                  </a:lnTo>
                  <a:lnTo>
                    <a:pt x="203" y="35"/>
                  </a:lnTo>
                  <a:lnTo>
                    <a:pt x="20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7620000" y="2165352"/>
              <a:ext cx="185738" cy="76200"/>
            </a:xfrm>
            <a:custGeom>
              <a:avLst/>
              <a:gdLst>
                <a:gd name="T0" fmla="*/ 234 w 234"/>
                <a:gd name="T1" fmla="*/ 96 h 96"/>
                <a:gd name="T2" fmla="*/ 220 w 234"/>
                <a:gd name="T3" fmla="*/ 86 h 96"/>
                <a:gd name="T4" fmla="*/ 207 w 234"/>
                <a:gd name="T5" fmla="*/ 77 h 96"/>
                <a:gd name="T6" fmla="*/ 193 w 234"/>
                <a:gd name="T7" fmla="*/ 68 h 96"/>
                <a:gd name="T8" fmla="*/ 180 w 234"/>
                <a:gd name="T9" fmla="*/ 61 h 96"/>
                <a:gd name="T10" fmla="*/ 166 w 234"/>
                <a:gd name="T11" fmla="*/ 55 h 96"/>
                <a:gd name="T12" fmla="*/ 150 w 234"/>
                <a:gd name="T13" fmla="*/ 49 h 96"/>
                <a:gd name="T14" fmla="*/ 136 w 234"/>
                <a:gd name="T15" fmla="*/ 44 h 96"/>
                <a:gd name="T16" fmla="*/ 121 w 234"/>
                <a:gd name="T17" fmla="*/ 39 h 96"/>
                <a:gd name="T18" fmla="*/ 106 w 234"/>
                <a:gd name="T19" fmla="*/ 33 h 96"/>
                <a:gd name="T20" fmla="*/ 90 w 234"/>
                <a:gd name="T21" fmla="*/ 29 h 96"/>
                <a:gd name="T22" fmla="*/ 75 w 234"/>
                <a:gd name="T23" fmla="*/ 24 h 96"/>
                <a:gd name="T24" fmla="*/ 61 w 234"/>
                <a:gd name="T25" fmla="*/ 20 h 96"/>
                <a:gd name="T26" fmla="*/ 45 w 234"/>
                <a:gd name="T27" fmla="*/ 15 h 96"/>
                <a:gd name="T28" fmla="*/ 30 w 234"/>
                <a:gd name="T29" fmla="*/ 11 h 96"/>
                <a:gd name="T30" fmla="*/ 15 w 234"/>
                <a:gd name="T31" fmla="*/ 6 h 96"/>
                <a:gd name="T32" fmla="*/ 0 w 234"/>
                <a:gd name="T33" fmla="*/ 0 h 96"/>
                <a:gd name="T34" fmla="*/ 1 w 234"/>
                <a:gd name="T35" fmla="*/ 0 h 96"/>
                <a:gd name="T36" fmla="*/ 2 w 234"/>
                <a:gd name="T37" fmla="*/ 1 h 96"/>
                <a:gd name="T38" fmla="*/ 4 w 234"/>
                <a:gd name="T39" fmla="*/ 3 h 96"/>
                <a:gd name="T40" fmla="*/ 5 w 234"/>
                <a:gd name="T41" fmla="*/ 3 h 96"/>
                <a:gd name="T42" fmla="*/ 19 w 234"/>
                <a:gd name="T43" fmla="*/ 9 h 96"/>
                <a:gd name="T44" fmla="*/ 34 w 234"/>
                <a:gd name="T45" fmla="*/ 15 h 96"/>
                <a:gd name="T46" fmla="*/ 48 w 234"/>
                <a:gd name="T47" fmla="*/ 20 h 96"/>
                <a:gd name="T48" fmla="*/ 63 w 234"/>
                <a:gd name="T49" fmla="*/ 25 h 96"/>
                <a:gd name="T50" fmla="*/ 77 w 234"/>
                <a:gd name="T51" fmla="*/ 30 h 96"/>
                <a:gd name="T52" fmla="*/ 91 w 234"/>
                <a:gd name="T53" fmla="*/ 35 h 96"/>
                <a:gd name="T54" fmla="*/ 106 w 234"/>
                <a:gd name="T55" fmla="*/ 40 h 96"/>
                <a:gd name="T56" fmla="*/ 121 w 234"/>
                <a:gd name="T57" fmla="*/ 44 h 96"/>
                <a:gd name="T58" fmla="*/ 136 w 234"/>
                <a:gd name="T59" fmla="*/ 49 h 96"/>
                <a:gd name="T60" fmla="*/ 150 w 234"/>
                <a:gd name="T61" fmla="*/ 54 h 96"/>
                <a:gd name="T62" fmla="*/ 164 w 234"/>
                <a:gd name="T63" fmla="*/ 60 h 96"/>
                <a:gd name="T64" fmla="*/ 178 w 234"/>
                <a:gd name="T65" fmla="*/ 65 h 96"/>
                <a:gd name="T66" fmla="*/ 192 w 234"/>
                <a:gd name="T67" fmla="*/ 73 h 96"/>
                <a:gd name="T68" fmla="*/ 206 w 234"/>
                <a:gd name="T69" fmla="*/ 79 h 96"/>
                <a:gd name="T70" fmla="*/ 220 w 234"/>
                <a:gd name="T71" fmla="*/ 87 h 96"/>
                <a:gd name="T72" fmla="*/ 234 w 234"/>
                <a:gd name="T73" fmla="*/ 95 h 96"/>
                <a:gd name="T74" fmla="*/ 234 w 234"/>
                <a:gd name="T75" fmla="*/ 95 h 96"/>
                <a:gd name="T76" fmla="*/ 234 w 234"/>
                <a:gd name="T77" fmla="*/ 95 h 96"/>
                <a:gd name="T78" fmla="*/ 234 w 234"/>
                <a:gd name="T79" fmla="*/ 96 h 96"/>
                <a:gd name="T80" fmla="*/ 234 w 234"/>
                <a:gd name="T81" fmla="*/ 96 h 96"/>
                <a:gd name="T82" fmla="*/ 234 w 234"/>
                <a:gd name="T8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96">
                  <a:moveTo>
                    <a:pt x="234" y="96"/>
                  </a:moveTo>
                  <a:lnTo>
                    <a:pt x="220" y="86"/>
                  </a:lnTo>
                  <a:lnTo>
                    <a:pt x="207" y="77"/>
                  </a:lnTo>
                  <a:lnTo>
                    <a:pt x="193" y="68"/>
                  </a:lnTo>
                  <a:lnTo>
                    <a:pt x="180" y="61"/>
                  </a:lnTo>
                  <a:lnTo>
                    <a:pt x="166" y="55"/>
                  </a:lnTo>
                  <a:lnTo>
                    <a:pt x="150" y="49"/>
                  </a:lnTo>
                  <a:lnTo>
                    <a:pt x="136" y="44"/>
                  </a:lnTo>
                  <a:lnTo>
                    <a:pt x="121" y="39"/>
                  </a:lnTo>
                  <a:lnTo>
                    <a:pt x="106" y="33"/>
                  </a:lnTo>
                  <a:lnTo>
                    <a:pt x="90" y="29"/>
                  </a:lnTo>
                  <a:lnTo>
                    <a:pt x="75" y="24"/>
                  </a:lnTo>
                  <a:lnTo>
                    <a:pt x="61" y="20"/>
                  </a:lnTo>
                  <a:lnTo>
                    <a:pt x="45" y="15"/>
                  </a:lnTo>
                  <a:lnTo>
                    <a:pt x="30" y="11"/>
                  </a:lnTo>
                  <a:lnTo>
                    <a:pt x="1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5" y="3"/>
                  </a:lnTo>
                  <a:lnTo>
                    <a:pt x="19" y="9"/>
                  </a:lnTo>
                  <a:lnTo>
                    <a:pt x="34" y="15"/>
                  </a:lnTo>
                  <a:lnTo>
                    <a:pt x="48" y="20"/>
                  </a:lnTo>
                  <a:lnTo>
                    <a:pt x="63" y="25"/>
                  </a:lnTo>
                  <a:lnTo>
                    <a:pt x="77" y="30"/>
                  </a:lnTo>
                  <a:lnTo>
                    <a:pt x="91" y="35"/>
                  </a:lnTo>
                  <a:lnTo>
                    <a:pt x="106" y="40"/>
                  </a:lnTo>
                  <a:lnTo>
                    <a:pt x="121" y="44"/>
                  </a:lnTo>
                  <a:lnTo>
                    <a:pt x="136" y="49"/>
                  </a:lnTo>
                  <a:lnTo>
                    <a:pt x="150" y="54"/>
                  </a:lnTo>
                  <a:lnTo>
                    <a:pt x="164" y="60"/>
                  </a:lnTo>
                  <a:lnTo>
                    <a:pt x="178" y="65"/>
                  </a:lnTo>
                  <a:lnTo>
                    <a:pt x="192" y="73"/>
                  </a:lnTo>
                  <a:lnTo>
                    <a:pt x="206" y="79"/>
                  </a:lnTo>
                  <a:lnTo>
                    <a:pt x="220" y="87"/>
                  </a:lnTo>
                  <a:lnTo>
                    <a:pt x="234" y="95"/>
                  </a:lnTo>
                  <a:lnTo>
                    <a:pt x="234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7624762" y="2146302"/>
              <a:ext cx="166688" cy="26988"/>
            </a:xfrm>
            <a:custGeom>
              <a:avLst/>
              <a:gdLst>
                <a:gd name="T0" fmla="*/ 209 w 209"/>
                <a:gd name="T1" fmla="*/ 3 h 34"/>
                <a:gd name="T2" fmla="*/ 196 w 209"/>
                <a:gd name="T3" fmla="*/ 1 h 34"/>
                <a:gd name="T4" fmla="*/ 182 w 209"/>
                <a:gd name="T5" fmla="*/ 0 h 34"/>
                <a:gd name="T6" fmla="*/ 169 w 209"/>
                <a:gd name="T7" fmla="*/ 0 h 34"/>
                <a:gd name="T8" fmla="*/ 156 w 209"/>
                <a:gd name="T9" fmla="*/ 0 h 34"/>
                <a:gd name="T10" fmla="*/ 142 w 209"/>
                <a:gd name="T11" fmla="*/ 0 h 34"/>
                <a:gd name="T12" fmla="*/ 130 w 209"/>
                <a:gd name="T13" fmla="*/ 1 h 34"/>
                <a:gd name="T14" fmla="*/ 116 w 209"/>
                <a:gd name="T15" fmla="*/ 3 h 34"/>
                <a:gd name="T16" fmla="*/ 103 w 209"/>
                <a:gd name="T17" fmla="*/ 4 h 34"/>
                <a:gd name="T18" fmla="*/ 90 w 209"/>
                <a:gd name="T19" fmla="*/ 6 h 34"/>
                <a:gd name="T20" fmla="*/ 77 w 209"/>
                <a:gd name="T21" fmla="*/ 9 h 34"/>
                <a:gd name="T22" fmla="*/ 64 w 209"/>
                <a:gd name="T23" fmla="*/ 12 h 34"/>
                <a:gd name="T24" fmla="*/ 50 w 209"/>
                <a:gd name="T25" fmla="*/ 15 h 34"/>
                <a:gd name="T26" fmla="*/ 38 w 209"/>
                <a:gd name="T27" fmla="*/ 18 h 34"/>
                <a:gd name="T28" fmla="*/ 26 w 209"/>
                <a:gd name="T29" fmla="*/ 21 h 34"/>
                <a:gd name="T30" fmla="*/ 12 w 209"/>
                <a:gd name="T31" fmla="*/ 26 h 34"/>
                <a:gd name="T32" fmla="*/ 0 w 209"/>
                <a:gd name="T33" fmla="*/ 30 h 34"/>
                <a:gd name="T34" fmla="*/ 0 w 209"/>
                <a:gd name="T35" fmla="*/ 31 h 34"/>
                <a:gd name="T36" fmla="*/ 1 w 209"/>
                <a:gd name="T37" fmla="*/ 32 h 34"/>
                <a:gd name="T38" fmla="*/ 2 w 209"/>
                <a:gd name="T39" fmla="*/ 33 h 34"/>
                <a:gd name="T40" fmla="*/ 2 w 209"/>
                <a:gd name="T41" fmla="*/ 34 h 34"/>
                <a:gd name="T42" fmla="*/ 15 w 209"/>
                <a:gd name="T43" fmla="*/ 31 h 34"/>
                <a:gd name="T44" fmla="*/ 28 w 209"/>
                <a:gd name="T45" fmla="*/ 28 h 34"/>
                <a:gd name="T46" fmla="*/ 41 w 209"/>
                <a:gd name="T47" fmla="*/ 25 h 34"/>
                <a:gd name="T48" fmla="*/ 54 w 209"/>
                <a:gd name="T49" fmla="*/ 21 h 34"/>
                <a:gd name="T50" fmla="*/ 67 w 209"/>
                <a:gd name="T51" fmla="*/ 18 h 34"/>
                <a:gd name="T52" fmla="*/ 79 w 209"/>
                <a:gd name="T53" fmla="*/ 15 h 34"/>
                <a:gd name="T54" fmla="*/ 92 w 209"/>
                <a:gd name="T55" fmla="*/ 12 h 34"/>
                <a:gd name="T56" fmla="*/ 105 w 209"/>
                <a:gd name="T57" fmla="*/ 10 h 34"/>
                <a:gd name="T58" fmla="*/ 117 w 209"/>
                <a:gd name="T59" fmla="*/ 8 h 34"/>
                <a:gd name="T60" fmla="*/ 131 w 209"/>
                <a:gd name="T61" fmla="*/ 6 h 34"/>
                <a:gd name="T62" fmla="*/ 143 w 209"/>
                <a:gd name="T63" fmla="*/ 4 h 34"/>
                <a:gd name="T64" fmla="*/ 157 w 209"/>
                <a:gd name="T65" fmla="*/ 3 h 34"/>
                <a:gd name="T66" fmla="*/ 169 w 209"/>
                <a:gd name="T67" fmla="*/ 3 h 34"/>
                <a:gd name="T68" fmla="*/ 182 w 209"/>
                <a:gd name="T69" fmla="*/ 3 h 34"/>
                <a:gd name="T70" fmla="*/ 196 w 209"/>
                <a:gd name="T71" fmla="*/ 3 h 34"/>
                <a:gd name="T72" fmla="*/ 209 w 209"/>
                <a:gd name="T73" fmla="*/ 4 h 34"/>
                <a:gd name="T74" fmla="*/ 209 w 209"/>
                <a:gd name="T75" fmla="*/ 4 h 34"/>
                <a:gd name="T76" fmla="*/ 209 w 209"/>
                <a:gd name="T77" fmla="*/ 3 h 34"/>
                <a:gd name="T78" fmla="*/ 209 w 209"/>
                <a:gd name="T79" fmla="*/ 3 h 34"/>
                <a:gd name="T80" fmla="*/ 209 w 209"/>
                <a:gd name="T81" fmla="*/ 3 h 34"/>
                <a:gd name="T82" fmla="*/ 209 w 209"/>
                <a:gd name="T8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34">
                  <a:moveTo>
                    <a:pt x="209" y="3"/>
                  </a:moveTo>
                  <a:lnTo>
                    <a:pt x="196" y="1"/>
                  </a:lnTo>
                  <a:lnTo>
                    <a:pt x="182" y="0"/>
                  </a:lnTo>
                  <a:lnTo>
                    <a:pt x="169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30" y="1"/>
                  </a:lnTo>
                  <a:lnTo>
                    <a:pt x="116" y="3"/>
                  </a:lnTo>
                  <a:lnTo>
                    <a:pt x="103" y="4"/>
                  </a:lnTo>
                  <a:lnTo>
                    <a:pt x="90" y="6"/>
                  </a:lnTo>
                  <a:lnTo>
                    <a:pt x="77" y="9"/>
                  </a:lnTo>
                  <a:lnTo>
                    <a:pt x="64" y="12"/>
                  </a:lnTo>
                  <a:lnTo>
                    <a:pt x="50" y="15"/>
                  </a:lnTo>
                  <a:lnTo>
                    <a:pt x="38" y="18"/>
                  </a:lnTo>
                  <a:lnTo>
                    <a:pt x="26" y="21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5" y="31"/>
                  </a:lnTo>
                  <a:lnTo>
                    <a:pt x="28" y="28"/>
                  </a:lnTo>
                  <a:lnTo>
                    <a:pt x="41" y="25"/>
                  </a:lnTo>
                  <a:lnTo>
                    <a:pt x="54" y="21"/>
                  </a:lnTo>
                  <a:lnTo>
                    <a:pt x="67" y="18"/>
                  </a:lnTo>
                  <a:lnTo>
                    <a:pt x="79" y="15"/>
                  </a:lnTo>
                  <a:lnTo>
                    <a:pt x="92" y="12"/>
                  </a:lnTo>
                  <a:lnTo>
                    <a:pt x="105" y="10"/>
                  </a:lnTo>
                  <a:lnTo>
                    <a:pt x="117" y="8"/>
                  </a:lnTo>
                  <a:lnTo>
                    <a:pt x="131" y="6"/>
                  </a:lnTo>
                  <a:lnTo>
                    <a:pt x="143" y="4"/>
                  </a:lnTo>
                  <a:lnTo>
                    <a:pt x="157" y="3"/>
                  </a:lnTo>
                  <a:lnTo>
                    <a:pt x="169" y="3"/>
                  </a:lnTo>
                  <a:lnTo>
                    <a:pt x="182" y="3"/>
                  </a:lnTo>
                  <a:lnTo>
                    <a:pt x="196" y="3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7772400" y="2149477"/>
              <a:ext cx="28575" cy="101600"/>
            </a:xfrm>
            <a:custGeom>
              <a:avLst/>
              <a:gdLst>
                <a:gd name="T0" fmla="*/ 0 w 37"/>
                <a:gd name="T1" fmla="*/ 0 h 128"/>
                <a:gd name="T2" fmla="*/ 7 w 37"/>
                <a:gd name="T3" fmla="*/ 13 h 128"/>
                <a:gd name="T4" fmla="*/ 12 w 37"/>
                <a:gd name="T5" fmla="*/ 29 h 128"/>
                <a:gd name="T6" fmla="*/ 17 w 37"/>
                <a:gd name="T7" fmla="*/ 45 h 128"/>
                <a:gd name="T8" fmla="*/ 20 w 37"/>
                <a:gd name="T9" fmla="*/ 60 h 128"/>
                <a:gd name="T10" fmla="*/ 24 w 37"/>
                <a:gd name="T11" fmla="*/ 76 h 128"/>
                <a:gd name="T12" fmla="*/ 28 w 37"/>
                <a:gd name="T13" fmla="*/ 92 h 128"/>
                <a:gd name="T14" fmla="*/ 31 w 37"/>
                <a:gd name="T15" fmla="*/ 107 h 128"/>
                <a:gd name="T16" fmla="*/ 34 w 37"/>
                <a:gd name="T17" fmla="*/ 124 h 128"/>
                <a:gd name="T18" fmla="*/ 34 w 37"/>
                <a:gd name="T19" fmla="*/ 125 h 128"/>
                <a:gd name="T20" fmla="*/ 36 w 37"/>
                <a:gd name="T21" fmla="*/ 126 h 128"/>
                <a:gd name="T22" fmla="*/ 37 w 37"/>
                <a:gd name="T23" fmla="*/ 127 h 128"/>
                <a:gd name="T24" fmla="*/ 37 w 37"/>
                <a:gd name="T25" fmla="*/ 128 h 128"/>
                <a:gd name="T26" fmla="*/ 35 w 37"/>
                <a:gd name="T27" fmla="*/ 111 h 128"/>
                <a:gd name="T28" fmla="*/ 32 w 37"/>
                <a:gd name="T29" fmla="*/ 95 h 128"/>
                <a:gd name="T30" fmla="*/ 28 w 37"/>
                <a:gd name="T31" fmla="*/ 79 h 128"/>
                <a:gd name="T32" fmla="*/ 24 w 37"/>
                <a:gd name="T33" fmla="*/ 64 h 128"/>
                <a:gd name="T34" fmla="*/ 20 w 37"/>
                <a:gd name="T35" fmla="*/ 47 h 128"/>
                <a:gd name="T36" fmla="*/ 15 w 37"/>
                <a:gd name="T37" fmla="*/ 31 h 128"/>
                <a:gd name="T38" fmla="*/ 9 w 37"/>
                <a:gd name="T39" fmla="*/ 15 h 128"/>
                <a:gd name="T40" fmla="*/ 1 w 37"/>
                <a:gd name="T41" fmla="*/ 1 h 128"/>
                <a:gd name="T42" fmla="*/ 1 w 37"/>
                <a:gd name="T43" fmla="*/ 1 h 128"/>
                <a:gd name="T44" fmla="*/ 1 w 37"/>
                <a:gd name="T45" fmla="*/ 1 h 128"/>
                <a:gd name="T46" fmla="*/ 0 w 37"/>
                <a:gd name="T47" fmla="*/ 1 h 128"/>
                <a:gd name="T48" fmla="*/ 0 w 37"/>
                <a:gd name="T49" fmla="*/ 0 h 128"/>
                <a:gd name="T50" fmla="*/ 0 w 37"/>
                <a:gd name="T5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128">
                  <a:moveTo>
                    <a:pt x="0" y="0"/>
                  </a:moveTo>
                  <a:lnTo>
                    <a:pt x="7" y="13"/>
                  </a:lnTo>
                  <a:lnTo>
                    <a:pt x="12" y="29"/>
                  </a:lnTo>
                  <a:lnTo>
                    <a:pt x="17" y="45"/>
                  </a:lnTo>
                  <a:lnTo>
                    <a:pt x="20" y="60"/>
                  </a:lnTo>
                  <a:lnTo>
                    <a:pt x="24" y="76"/>
                  </a:lnTo>
                  <a:lnTo>
                    <a:pt x="28" y="92"/>
                  </a:lnTo>
                  <a:lnTo>
                    <a:pt x="31" y="107"/>
                  </a:lnTo>
                  <a:lnTo>
                    <a:pt x="34" y="124"/>
                  </a:lnTo>
                  <a:lnTo>
                    <a:pt x="34" y="125"/>
                  </a:lnTo>
                  <a:lnTo>
                    <a:pt x="36" y="126"/>
                  </a:lnTo>
                  <a:lnTo>
                    <a:pt x="37" y="127"/>
                  </a:lnTo>
                  <a:lnTo>
                    <a:pt x="37" y="128"/>
                  </a:lnTo>
                  <a:lnTo>
                    <a:pt x="35" y="111"/>
                  </a:lnTo>
                  <a:lnTo>
                    <a:pt x="32" y="95"/>
                  </a:lnTo>
                  <a:lnTo>
                    <a:pt x="28" y="79"/>
                  </a:lnTo>
                  <a:lnTo>
                    <a:pt x="24" y="64"/>
                  </a:lnTo>
                  <a:lnTo>
                    <a:pt x="20" y="47"/>
                  </a:lnTo>
                  <a:lnTo>
                    <a:pt x="15" y="31"/>
                  </a:lnTo>
                  <a:lnTo>
                    <a:pt x="9" y="1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7726362" y="2176464"/>
              <a:ext cx="60325" cy="28575"/>
            </a:xfrm>
            <a:custGeom>
              <a:avLst/>
              <a:gdLst>
                <a:gd name="T0" fmla="*/ 0 w 76"/>
                <a:gd name="T1" fmla="*/ 36 h 36"/>
                <a:gd name="T2" fmla="*/ 4 w 76"/>
                <a:gd name="T3" fmla="*/ 33 h 36"/>
                <a:gd name="T4" fmla="*/ 8 w 76"/>
                <a:gd name="T5" fmla="*/ 29 h 36"/>
                <a:gd name="T6" fmla="*/ 11 w 76"/>
                <a:gd name="T7" fmla="*/ 26 h 36"/>
                <a:gd name="T8" fmla="*/ 15 w 76"/>
                <a:gd name="T9" fmla="*/ 22 h 36"/>
                <a:gd name="T10" fmla="*/ 19 w 76"/>
                <a:gd name="T11" fmla="*/ 18 h 36"/>
                <a:gd name="T12" fmla="*/ 23 w 76"/>
                <a:gd name="T13" fmla="*/ 15 h 36"/>
                <a:gd name="T14" fmla="*/ 27 w 76"/>
                <a:gd name="T15" fmla="*/ 12 h 36"/>
                <a:gd name="T16" fmla="*/ 32 w 76"/>
                <a:gd name="T17" fmla="*/ 10 h 36"/>
                <a:gd name="T18" fmla="*/ 38 w 76"/>
                <a:gd name="T19" fmla="*/ 7 h 36"/>
                <a:gd name="T20" fmla="*/ 43 w 76"/>
                <a:gd name="T21" fmla="*/ 6 h 36"/>
                <a:gd name="T22" fmla="*/ 49 w 76"/>
                <a:gd name="T23" fmla="*/ 5 h 36"/>
                <a:gd name="T24" fmla="*/ 54 w 76"/>
                <a:gd name="T25" fmla="*/ 6 h 36"/>
                <a:gd name="T26" fmla="*/ 59 w 76"/>
                <a:gd name="T27" fmla="*/ 7 h 36"/>
                <a:gd name="T28" fmla="*/ 65 w 76"/>
                <a:gd name="T29" fmla="*/ 9 h 36"/>
                <a:gd name="T30" fmla="*/ 71 w 76"/>
                <a:gd name="T31" fmla="*/ 11 h 36"/>
                <a:gd name="T32" fmla="*/ 76 w 76"/>
                <a:gd name="T33" fmla="*/ 14 h 36"/>
                <a:gd name="T34" fmla="*/ 76 w 76"/>
                <a:gd name="T35" fmla="*/ 13 h 36"/>
                <a:gd name="T36" fmla="*/ 75 w 76"/>
                <a:gd name="T37" fmla="*/ 11 h 36"/>
                <a:gd name="T38" fmla="*/ 75 w 76"/>
                <a:gd name="T39" fmla="*/ 9 h 36"/>
                <a:gd name="T40" fmla="*/ 74 w 76"/>
                <a:gd name="T41" fmla="*/ 8 h 36"/>
                <a:gd name="T42" fmla="*/ 63 w 76"/>
                <a:gd name="T43" fmla="*/ 2 h 36"/>
                <a:gd name="T44" fmla="*/ 52 w 76"/>
                <a:gd name="T45" fmla="*/ 0 h 36"/>
                <a:gd name="T46" fmla="*/ 42 w 76"/>
                <a:gd name="T47" fmla="*/ 1 h 36"/>
                <a:gd name="T48" fmla="*/ 33 w 76"/>
                <a:gd name="T49" fmla="*/ 5 h 36"/>
                <a:gd name="T50" fmla="*/ 23 w 76"/>
                <a:gd name="T51" fmla="*/ 11 h 36"/>
                <a:gd name="T52" fmla="*/ 15 w 76"/>
                <a:gd name="T53" fmla="*/ 18 h 36"/>
                <a:gd name="T54" fmla="*/ 7 w 76"/>
                <a:gd name="T55" fmla="*/ 27 h 36"/>
                <a:gd name="T56" fmla="*/ 0 w 76"/>
                <a:gd name="T57" fmla="*/ 35 h 36"/>
                <a:gd name="T58" fmla="*/ 0 w 76"/>
                <a:gd name="T59" fmla="*/ 35 h 36"/>
                <a:gd name="T60" fmla="*/ 0 w 76"/>
                <a:gd name="T61" fmla="*/ 35 h 36"/>
                <a:gd name="T62" fmla="*/ 0 w 76"/>
                <a:gd name="T63" fmla="*/ 36 h 36"/>
                <a:gd name="T64" fmla="*/ 0 w 76"/>
                <a:gd name="T65" fmla="*/ 36 h 36"/>
                <a:gd name="T66" fmla="*/ 0 w 76"/>
                <a:gd name="T6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36">
                  <a:moveTo>
                    <a:pt x="0" y="36"/>
                  </a:moveTo>
                  <a:lnTo>
                    <a:pt x="4" y="33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9" y="5"/>
                  </a:lnTo>
                  <a:lnTo>
                    <a:pt x="54" y="6"/>
                  </a:lnTo>
                  <a:lnTo>
                    <a:pt x="59" y="7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4" y="8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5"/>
                  </a:lnTo>
                  <a:lnTo>
                    <a:pt x="23" y="11"/>
                  </a:lnTo>
                  <a:lnTo>
                    <a:pt x="15" y="18"/>
                  </a:lnTo>
                  <a:lnTo>
                    <a:pt x="7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7575550" y="2198689"/>
              <a:ext cx="266700" cy="133350"/>
            </a:xfrm>
            <a:custGeom>
              <a:avLst/>
              <a:gdLst>
                <a:gd name="T0" fmla="*/ 336 w 336"/>
                <a:gd name="T1" fmla="*/ 164 h 167"/>
                <a:gd name="T2" fmla="*/ 321 w 336"/>
                <a:gd name="T3" fmla="*/ 148 h 167"/>
                <a:gd name="T4" fmla="*/ 306 w 336"/>
                <a:gd name="T5" fmla="*/ 134 h 167"/>
                <a:gd name="T6" fmla="*/ 292 w 336"/>
                <a:gd name="T7" fmla="*/ 119 h 167"/>
                <a:gd name="T8" fmla="*/ 277 w 336"/>
                <a:gd name="T9" fmla="*/ 106 h 167"/>
                <a:gd name="T10" fmla="*/ 263 w 336"/>
                <a:gd name="T11" fmla="*/ 93 h 167"/>
                <a:gd name="T12" fmla="*/ 247 w 336"/>
                <a:gd name="T13" fmla="*/ 82 h 167"/>
                <a:gd name="T14" fmla="*/ 232 w 336"/>
                <a:gd name="T15" fmla="*/ 72 h 167"/>
                <a:gd name="T16" fmla="*/ 214 w 336"/>
                <a:gd name="T17" fmla="*/ 62 h 167"/>
                <a:gd name="T18" fmla="*/ 196 w 336"/>
                <a:gd name="T19" fmla="*/ 52 h 167"/>
                <a:gd name="T20" fmla="*/ 175 w 336"/>
                <a:gd name="T21" fmla="*/ 43 h 167"/>
                <a:gd name="T22" fmla="*/ 153 w 336"/>
                <a:gd name="T23" fmla="*/ 35 h 167"/>
                <a:gd name="T24" fmla="*/ 128 w 336"/>
                <a:gd name="T25" fmla="*/ 28 h 167"/>
                <a:gd name="T26" fmla="*/ 101 w 336"/>
                <a:gd name="T27" fmla="*/ 20 h 167"/>
                <a:gd name="T28" fmla="*/ 70 w 336"/>
                <a:gd name="T29" fmla="*/ 13 h 167"/>
                <a:gd name="T30" fmla="*/ 37 w 336"/>
                <a:gd name="T31" fmla="*/ 6 h 167"/>
                <a:gd name="T32" fmla="*/ 0 w 336"/>
                <a:gd name="T33" fmla="*/ 0 h 167"/>
                <a:gd name="T34" fmla="*/ 1 w 336"/>
                <a:gd name="T35" fmla="*/ 1 h 167"/>
                <a:gd name="T36" fmla="*/ 3 w 336"/>
                <a:gd name="T37" fmla="*/ 4 h 167"/>
                <a:gd name="T38" fmla="*/ 6 w 336"/>
                <a:gd name="T39" fmla="*/ 6 h 167"/>
                <a:gd name="T40" fmla="*/ 8 w 336"/>
                <a:gd name="T41" fmla="*/ 8 h 167"/>
                <a:gd name="T42" fmla="*/ 29 w 336"/>
                <a:gd name="T43" fmla="*/ 12 h 167"/>
                <a:gd name="T44" fmla="*/ 49 w 336"/>
                <a:gd name="T45" fmla="*/ 16 h 167"/>
                <a:gd name="T46" fmla="*/ 69 w 336"/>
                <a:gd name="T47" fmla="*/ 20 h 167"/>
                <a:gd name="T48" fmla="*/ 89 w 336"/>
                <a:gd name="T49" fmla="*/ 25 h 167"/>
                <a:gd name="T50" fmla="*/ 108 w 336"/>
                <a:gd name="T51" fmla="*/ 31 h 167"/>
                <a:gd name="T52" fmla="*/ 128 w 336"/>
                <a:gd name="T53" fmla="*/ 36 h 167"/>
                <a:gd name="T54" fmla="*/ 147 w 336"/>
                <a:gd name="T55" fmla="*/ 42 h 167"/>
                <a:gd name="T56" fmla="*/ 167 w 336"/>
                <a:gd name="T57" fmla="*/ 49 h 167"/>
                <a:gd name="T58" fmla="*/ 178 w 336"/>
                <a:gd name="T59" fmla="*/ 54 h 167"/>
                <a:gd name="T60" fmla="*/ 191 w 336"/>
                <a:gd name="T61" fmla="*/ 59 h 167"/>
                <a:gd name="T62" fmla="*/ 202 w 336"/>
                <a:gd name="T63" fmla="*/ 66 h 167"/>
                <a:gd name="T64" fmla="*/ 213 w 336"/>
                <a:gd name="T65" fmla="*/ 72 h 167"/>
                <a:gd name="T66" fmla="*/ 224 w 336"/>
                <a:gd name="T67" fmla="*/ 78 h 167"/>
                <a:gd name="T68" fmla="*/ 235 w 336"/>
                <a:gd name="T69" fmla="*/ 85 h 167"/>
                <a:gd name="T70" fmla="*/ 245 w 336"/>
                <a:gd name="T71" fmla="*/ 92 h 167"/>
                <a:gd name="T72" fmla="*/ 256 w 336"/>
                <a:gd name="T73" fmla="*/ 100 h 167"/>
                <a:gd name="T74" fmla="*/ 266 w 336"/>
                <a:gd name="T75" fmla="*/ 108 h 167"/>
                <a:gd name="T76" fmla="*/ 275 w 336"/>
                <a:gd name="T77" fmla="*/ 116 h 167"/>
                <a:gd name="T78" fmla="*/ 285 w 336"/>
                <a:gd name="T79" fmla="*/ 124 h 167"/>
                <a:gd name="T80" fmla="*/ 295 w 336"/>
                <a:gd name="T81" fmla="*/ 133 h 167"/>
                <a:gd name="T82" fmla="*/ 305 w 336"/>
                <a:gd name="T83" fmla="*/ 141 h 167"/>
                <a:gd name="T84" fmla="*/ 314 w 336"/>
                <a:gd name="T85" fmla="*/ 149 h 167"/>
                <a:gd name="T86" fmla="*/ 324 w 336"/>
                <a:gd name="T87" fmla="*/ 158 h 167"/>
                <a:gd name="T88" fmla="*/ 333 w 336"/>
                <a:gd name="T89" fmla="*/ 167 h 167"/>
                <a:gd name="T90" fmla="*/ 333 w 336"/>
                <a:gd name="T91" fmla="*/ 167 h 167"/>
                <a:gd name="T92" fmla="*/ 333 w 336"/>
                <a:gd name="T93" fmla="*/ 167 h 167"/>
                <a:gd name="T94" fmla="*/ 333 w 336"/>
                <a:gd name="T95" fmla="*/ 167 h 167"/>
                <a:gd name="T96" fmla="*/ 333 w 336"/>
                <a:gd name="T97" fmla="*/ 167 h 167"/>
                <a:gd name="T98" fmla="*/ 336 w 336"/>
                <a:gd name="T99" fmla="*/ 1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167">
                  <a:moveTo>
                    <a:pt x="336" y="164"/>
                  </a:moveTo>
                  <a:lnTo>
                    <a:pt x="321" y="148"/>
                  </a:lnTo>
                  <a:lnTo>
                    <a:pt x="306" y="134"/>
                  </a:lnTo>
                  <a:lnTo>
                    <a:pt x="292" y="119"/>
                  </a:lnTo>
                  <a:lnTo>
                    <a:pt x="277" y="106"/>
                  </a:lnTo>
                  <a:lnTo>
                    <a:pt x="263" y="93"/>
                  </a:lnTo>
                  <a:lnTo>
                    <a:pt x="247" y="82"/>
                  </a:lnTo>
                  <a:lnTo>
                    <a:pt x="232" y="72"/>
                  </a:lnTo>
                  <a:lnTo>
                    <a:pt x="214" y="62"/>
                  </a:lnTo>
                  <a:lnTo>
                    <a:pt x="196" y="52"/>
                  </a:lnTo>
                  <a:lnTo>
                    <a:pt x="175" y="43"/>
                  </a:lnTo>
                  <a:lnTo>
                    <a:pt x="153" y="35"/>
                  </a:lnTo>
                  <a:lnTo>
                    <a:pt x="128" y="28"/>
                  </a:lnTo>
                  <a:lnTo>
                    <a:pt x="101" y="20"/>
                  </a:lnTo>
                  <a:lnTo>
                    <a:pt x="70" y="13"/>
                  </a:lnTo>
                  <a:lnTo>
                    <a:pt x="37" y="6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29" y="12"/>
                  </a:lnTo>
                  <a:lnTo>
                    <a:pt x="49" y="16"/>
                  </a:lnTo>
                  <a:lnTo>
                    <a:pt x="69" y="20"/>
                  </a:lnTo>
                  <a:lnTo>
                    <a:pt x="89" y="25"/>
                  </a:lnTo>
                  <a:lnTo>
                    <a:pt x="108" y="31"/>
                  </a:lnTo>
                  <a:lnTo>
                    <a:pt x="128" y="36"/>
                  </a:lnTo>
                  <a:lnTo>
                    <a:pt x="147" y="42"/>
                  </a:lnTo>
                  <a:lnTo>
                    <a:pt x="167" y="49"/>
                  </a:lnTo>
                  <a:lnTo>
                    <a:pt x="178" y="54"/>
                  </a:lnTo>
                  <a:lnTo>
                    <a:pt x="191" y="59"/>
                  </a:lnTo>
                  <a:lnTo>
                    <a:pt x="202" y="66"/>
                  </a:lnTo>
                  <a:lnTo>
                    <a:pt x="213" y="72"/>
                  </a:lnTo>
                  <a:lnTo>
                    <a:pt x="224" y="78"/>
                  </a:lnTo>
                  <a:lnTo>
                    <a:pt x="235" y="85"/>
                  </a:lnTo>
                  <a:lnTo>
                    <a:pt x="245" y="92"/>
                  </a:lnTo>
                  <a:lnTo>
                    <a:pt x="256" y="100"/>
                  </a:lnTo>
                  <a:lnTo>
                    <a:pt x="266" y="108"/>
                  </a:lnTo>
                  <a:lnTo>
                    <a:pt x="275" y="116"/>
                  </a:lnTo>
                  <a:lnTo>
                    <a:pt x="285" y="124"/>
                  </a:lnTo>
                  <a:lnTo>
                    <a:pt x="295" y="133"/>
                  </a:lnTo>
                  <a:lnTo>
                    <a:pt x="305" y="141"/>
                  </a:lnTo>
                  <a:lnTo>
                    <a:pt x="314" y="149"/>
                  </a:lnTo>
                  <a:lnTo>
                    <a:pt x="324" y="158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6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7729537" y="2413002"/>
              <a:ext cx="55563" cy="79375"/>
            </a:xfrm>
            <a:custGeom>
              <a:avLst/>
              <a:gdLst>
                <a:gd name="T0" fmla="*/ 70 w 70"/>
                <a:gd name="T1" fmla="*/ 0 h 99"/>
                <a:gd name="T2" fmla="*/ 60 w 70"/>
                <a:gd name="T3" fmla="*/ 11 h 99"/>
                <a:gd name="T4" fmla="*/ 49 w 70"/>
                <a:gd name="T5" fmla="*/ 21 h 99"/>
                <a:gd name="T6" fmla="*/ 40 w 70"/>
                <a:gd name="T7" fmla="*/ 33 h 99"/>
                <a:gd name="T8" fmla="*/ 31 w 70"/>
                <a:gd name="T9" fmla="*/ 45 h 99"/>
                <a:gd name="T10" fmla="*/ 22 w 70"/>
                <a:gd name="T11" fmla="*/ 57 h 99"/>
                <a:gd name="T12" fmla="*/ 14 w 70"/>
                <a:gd name="T13" fmla="*/ 70 h 99"/>
                <a:gd name="T14" fmla="*/ 7 w 70"/>
                <a:gd name="T15" fmla="*/ 82 h 99"/>
                <a:gd name="T16" fmla="*/ 0 w 70"/>
                <a:gd name="T17" fmla="*/ 95 h 99"/>
                <a:gd name="T18" fmla="*/ 0 w 70"/>
                <a:gd name="T19" fmla="*/ 96 h 99"/>
                <a:gd name="T20" fmla="*/ 1 w 70"/>
                <a:gd name="T21" fmla="*/ 97 h 99"/>
                <a:gd name="T22" fmla="*/ 2 w 70"/>
                <a:gd name="T23" fmla="*/ 99 h 99"/>
                <a:gd name="T24" fmla="*/ 2 w 70"/>
                <a:gd name="T25" fmla="*/ 99 h 99"/>
                <a:gd name="T26" fmla="*/ 9 w 70"/>
                <a:gd name="T27" fmla="*/ 87 h 99"/>
                <a:gd name="T28" fmla="*/ 17 w 70"/>
                <a:gd name="T29" fmla="*/ 74 h 99"/>
                <a:gd name="T30" fmla="*/ 26 w 70"/>
                <a:gd name="T31" fmla="*/ 61 h 99"/>
                <a:gd name="T32" fmla="*/ 34 w 70"/>
                <a:gd name="T33" fmla="*/ 49 h 99"/>
                <a:gd name="T34" fmla="*/ 42 w 70"/>
                <a:gd name="T35" fmla="*/ 37 h 99"/>
                <a:gd name="T36" fmla="*/ 51 w 70"/>
                <a:gd name="T37" fmla="*/ 24 h 99"/>
                <a:gd name="T38" fmla="*/ 61 w 70"/>
                <a:gd name="T39" fmla="*/ 13 h 99"/>
                <a:gd name="T40" fmla="*/ 70 w 70"/>
                <a:gd name="T41" fmla="*/ 1 h 99"/>
                <a:gd name="T42" fmla="*/ 70 w 70"/>
                <a:gd name="T43" fmla="*/ 1 h 99"/>
                <a:gd name="T44" fmla="*/ 70 w 70"/>
                <a:gd name="T45" fmla="*/ 0 h 99"/>
                <a:gd name="T46" fmla="*/ 70 w 70"/>
                <a:gd name="T47" fmla="*/ 0 h 99"/>
                <a:gd name="T48" fmla="*/ 70 w 70"/>
                <a:gd name="T49" fmla="*/ 0 h 99"/>
                <a:gd name="T50" fmla="*/ 70 w 70"/>
                <a:gd name="T5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99">
                  <a:moveTo>
                    <a:pt x="70" y="0"/>
                  </a:moveTo>
                  <a:lnTo>
                    <a:pt x="60" y="11"/>
                  </a:lnTo>
                  <a:lnTo>
                    <a:pt x="49" y="21"/>
                  </a:lnTo>
                  <a:lnTo>
                    <a:pt x="40" y="33"/>
                  </a:lnTo>
                  <a:lnTo>
                    <a:pt x="31" y="45"/>
                  </a:lnTo>
                  <a:lnTo>
                    <a:pt x="22" y="57"/>
                  </a:lnTo>
                  <a:lnTo>
                    <a:pt x="14" y="70"/>
                  </a:lnTo>
                  <a:lnTo>
                    <a:pt x="7" y="82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9" y="87"/>
                  </a:lnTo>
                  <a:lnTo>
                    <a:pt x="17" y="74"/>
                  </a:lnTo>
                  <a:lnTo>
                    <a:pt x="26" y="61"/>
                  </a:lnTo>
                  <a:lnTo>
                    <a:pt x="34" y="49"/>
                  </a:lnTo>
                  <a:lnTo>
                    <a:pt x="42" y="37"/>
                  </a:lnTo>
                  <a:lnTo>
                    <a:pt x="51" y="24"/>
                  </a:lnTo>
                  <a:lnTo>
                    <a:pt x="61" y="13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7494587" y="2355852"/>
              <a:ext cx="255588" cy="163513"/>
            </a:xfrm>
            <a:custGeom>
              <a:avLst/>
              <a:gdLst>
                <a:gd name="T0" fmla="*/ 1 w 324"/>
                <a:gd name="T1" fmla="*/ 1 h 207"/>
                <a:gd name="T2" fmla="*/ 11 w 324"/>
                <a:gd name="T3" fmla="*/ 6 h 207"/>
                <a:gd name="T4" fmla="*/ 22 w 324"/>
                <a:gd name="T5" fmla="*/ 10 h 207"/>
                <a:gd name="T6" fmla="*/ 32 w 324"/>
                <a:gd name="T7" fmla="*/ 14 h 207"/>
                <a:gd name="T8" fmla="*/ 43 w 324"/>
                <a:gd name="T9" fmla="*/ 17 h 207"/>
                <a:gd name="T10" fmla="*/ 54 w 324"/>
                <a:gd name="T11" fmla="*/ 20 h 207"/>
                <a:gd name="T12" fmla="*/ 65 w 324"/>
                <a:gd name="T13" fmla="*/ 24 h 207"/>
                <a:gd name="T14" fmla="*/ 75 w 324"/>
                <a:gd name="T15" fmla="*/ 28 h 207"/>
                <a:gd name="T16" fmla="*/ 87 w 324"/>
                <a:gd name="T17" fmla="*/ 32 h 207"/>
                <a:gd name="T18" fmla="*/ 97 w 324"/>
                <a:gd name="T19" fmla="*/ 37 h 207"/>
                <a:gd name="T20" fmla="*/ 108 w 324"/>
                <a:gd name="T21" fmla="*/ 43 h 207"/>
                <a:gd name="T22" fmla="*/ 119 w 324"/>
                <a:gd name="T23" fmla="*/ 49 h 207"/>
                <a:gd name="T24" fmla="*/ 129 w 324"/>
                <a:gd name="T25" fmla="*/ 55 h 207"/>
                <a:gd name="T26" fmla="*/ 139 w 324"/>
                <a:gd name="T27" fmla="*/ 61 h 207"/>
                <a:gd name="T28" fmla="*/ 148 w 324"/>
                <a:gd name="T29" fmla="*/ 68 h 207"/>
                <a:gd name="T30" fmla="*/ 159 w 324"/>
                <a:gd name="T31" fmla="*/ 75 h 207"/>
                <a:gd name="T32" fmla="*/ 169 w 324"/>
                <a:gd name="T33" fmla="*/ 82 h 207"/>
                <a:gd name="T34" fmla="*/ 191 w 324"/>
                <a:gd name="T35" fmla="*/ 96 h 207"/>
                <a:gd name="T36" fmla="*/ 211 w 324"/>
                <a:gd name="T37" fmla="*/ 110 h 207"/>
                <a:gd name="T38" fmla="*/ 232 w 324"/>
                <a:gd name="T39" fmla="*/ 124 h 207"/>
                <a:gd name="T40" fmla="*/ 253 w 324"/>
                <a:gd name="T41" fmla="*/ 137 h 207"/>
                <a:gd name="T42" fmla="*/ 272 w 324"/>
                <a:gd name="T43" fmla="*/ 153 h 207"/>
                <a:gd name="T44" fmla="*/ 291 w 324"/>
                <a:gd name="T45" fmla="*/ 169 h 207"/>
                <a:gd name="T46" fmla="*/ 308 w 324"/>
                <a:gd name="T47" fmla="*/ 187 h 207"/>
                <a:gd name="T48" fmla="*/ 324 w 324"/>
                <a:gd name="T49" fmla="*/ 207 h 207"/>
                <a:gd name="T50" fmla="*/ 324 w 324"/>
                <a:gd name="T51" fmla="*/ 206 h 207"/>
                <a:gd name="T52" fmla="*/ 324 w 324"/>
                <a:gd name="T53" fmla="*/ 205 h 207"/>
                <a:gd name="T54" fmla="*/ 323 w 324"/>
                <a:gd name="T55" fmla="*/ 204 h 207"/>
                <a:gd name="T56" fmla="*/ 323 w 324"/>
                <a:gd name="T57" fmla="*/ 203 h 207"/>
                <a:gd name="T58" fmla="*/ 309 w 324"/>
                <a:gd name="T59" fmla="*/ 186 h 207"/>
                <a:gd name="T60" fmla="*/ 296 w 324"/>
                <a:gd name="T61" fmla="*/ 170 h 207"/>
                <a:gd name="T62" fmla="*/ 280 w 324"/>
                <a:gd name="T63" fmla="*/ 156 h 207"/>
                <a:gd name="T64" fmla="*/ 265 w 324"/>
                <a:gd name="T65" fmla="*/ 142 h 207"/>
                <a:gd name="T66" fmla="*/ 248 w 324"/>
                <a:gd name="T67" fmla="*/ 130 h 207"/>
                <a:gd name="T68" fmla="*/ 232 w 324"/>
                <a:gd name="T69" fmla="*/ 118 h 207"/>
                <a:gd name="T70" fmla="*/ 213 w 324"/>
                <a:gd name="T71" fmla="*/ 106 h 207"/>
                <a:gd name="T72" fmla="*/ 196 w 324"/>
                <a:gd name="T73" fmla="*/ 95 h 207"/>
                <a:gd name="T74" fmla="*/ 185 w 324"/>
                <a:gd name="T75" fmla="*/ 88 h 207"/>
                <a:gd name="T76" fmla="*/ 172 w 324"/>
                <a:gd name="T77" fmla="*/ 81 h 207"/>
                <a:gd name="T78" fmla="*/ 161 w 324"/>
                <a:gd name="T79" fmla="*/ 74 h 207"/>
                <a:gd name="T80" fmla="*/ 149 w 324"/>
                <a:gd name="T81" fmla="*/ 66 h 207"/>
                <a:gd name="T82" fmla="*/ 138 w 324"/>
                <a:gd name="T83" fmla="*/ 59 h 207"/>
                <a:gd name="T84" fmla="*/ 126 w 324"/>
                <a:gd name="T85" fmla="*/ 52 h 207"/>
                <a:gd name="T86" fmla="*/ 114 w 324"/>
                <a:gd name="T87" fmla="*/ 45 h 207"/>
                <a:gd name="T88" fmla="*/ 102 w 324"/>
                <a:gd name="T89" fmla="*/ 39 h 207"/>
                <a:gd name="T90" fmla="*/ 90 w 324"/>
                <a:gd name="T91" fmla="*/ 32 h 207"/>
                <a:gd name="T92" fmla="*/ 77 w 324"/>
                <a:gd name="T93" fmla="*/ 27 h 207"/>
                <a:gd name="T94" fmla="*/ 64 w 324"/>
                <a:gd name="T95" fmla="*/ 23 h 207"/>
                <a:gd name="T96" fmla="*/ 52 w 324"/>
                <a:gd name="T97" fmla="*/ 19 h 207"/>
                <a:gd name="T98" fmla="*/ 38 w 324"/>
                <a:gd name="T99" fmla="*/ 15 h 207"/>
                <a:gd name="T100" fmla="*/ 25 w 324"/>
                <a:gd name="T101" fmla="*/ 11 h 207"/>
                <a:gd name="T102" fmla="*/ 12 w 324"/>
                <a:gd name="T103" fmla="*/ 6 h 207"/>
                <a:gd name="T104" fmla="*/ 0 w 324"/>
                <a:gd name="T105" fmla="*/ 0 h 207"/>
                <a:gd name="T106" fmla="*/ 0 w 324"/>
                <a:gd name="T107" fmla="*/ 0 h 207"/>
                <a:gd name="T108" fmla="*/ 0 w 324"/>
                <a:gd name="T109" fmla="*/ 0 h 207"/>
                <a:gd name="T110" fmla="*/ 0 w 324"/>
                <a:gd name="T111" fmla="*/ 1 h 207"/>
                <a:gd name="T112" fmla="*/ 1 w 324"/>
                <a:gd name="T113" fmla="*/ 1 h 207"/>
                <a:gd name="T114" fmla="*/ 1 w 324"/>
                <a:gd name="T115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4" h="207">
                  <a:moveTo>
                    <a:pt x="1" y="1"/>
                  </a:moveTo>
                  <a:lnTo>
                    <a:pt x="11" y="6"/>
                  </a:lnTo>
                  <a:lnTo>
                    <a:pt x="22" y="10"/>
                  </a:lnTo>
                  <a:lnTo>
                    <a:pt x="32" y="14"/>
                  </a:lnTo>
                  <a:lnTo>
                    <a:pt x="43" y="17"/>
                  </a:lnTo>
                  <a:lnTo>
                    <a:pt x="54" y="20"/>
                  </a:lnTo>
                  <a:lnTo>
                    <a:pt x="65" y="24"/>
                  </a:lnTo>
                  <a:lnTo>
                    <a:pt x="75" y="28"/>
                  </a:lnTo>
                  <a:lnTo>
                    <a:pt x="87" y="32"/>
                  </a:lnTo>
                  <a:lnTo>
                    <a:pt x="97" y="37"/>
                  </a:lnTo>
                  <a:lnTo>
                    <a:pt x="108" y="43"/>
                  </a:lnTo>
                  <a:lnTo>
                    <a:pt x="119" y="49"/>
                  </a:lnTo>
                  <a:lnTo>
                    <a:pt x="129" y="55"/>
                  </a:lnTo>
                  <a:lnTo>
                    <a:pt x="139" y="61"/>
                  </a:lnTo>
                  <a:lnTo>
                    <a:pt x="148" y="68"/>
                  </a:lnTo>
                  <a:lnTo>
                    <a:pt x="159" y="75"/>
                  </a:lnTo>
                  <a:lnTo>
                    <a:pt x="169" y="82"/>
                  </a:lnTo>
                  <a:lnTo>
                    <a:pt x="191" y="96"/>
                  </a:lnTo>
                  <a:lnTo>
                    <a:pt x="211" y="110"/>
                  </a:lnTo>
                  <a:lnTo>
                    <a:pt x="232" y="124"/>
                  </a:lnTo>
                  <a:lnTo>
                    <a:pt x="253" y="137"/>
                  </a:lnTo>
                  <a:lnTo>
                    <a:pt x="272" y="153"/>
                  </a:lnTo>
                  <a:lnTo>
                    <a:pt x="291" y="169"/>
                  </a:lnTo>
                  <a:lnTo>
                    <a:pt x="308" y="187"/>
                  </a:lnTo>
                  <a:lnTo>
                    <a:pt x="324" y="207"/>
                  </a:lnTo>
                  <a:lnTo>
                    <a:pt x="324" y="206"/>
                  </a:lnTo>
                  <a:lnTo>
                    <a:pt x="324" y="205"/>
                  </a:lnTo>
                  <a:lnTo>
                    <a:pt x="323" y="204"/>
                  </a:lnTo>
                  <a:lnTo>
                    <a:pt x="323" y="203"/>
                  </a:lnTo>
                  <a:lnTo>
                    <a:pt x="309" y="186"/>
                  </a:lnTo>
                  <a:lnTo>
                    <a:pt x="296" y="170"/>
                  </a:lnTo>
                  <a:lnTo>
                    <a:pt x="280" y="156"/>
                  </a:lnTo>
                  <a:lnTo>
                    <a:pt x="265" y="142"/>
                  </a:lnTo>
                  <a:lnTo>
                    <a:pt x="248" y="130"/>
                  </a:lnTo>
                  <a:lnTo>
                    <a:pt x="232" y="118"/>
                  </a:lnTo>
                  <a:lnTo>
                    <a:pt x="213" y="106"/>
                  </a:lnTo>
                  <a:lnTo>
                    <a:pt x="196" y="95"/>
                  </a:lnTo>
                  <a:lnTo>
                    <a:pt x="185" y="88"/>
                  </a:lnTo>
                  <a:lnTo>
                    <a:pt x="172" y="81"/>
                  </a:lnTo>
                  <a:lnTo>
                    <a:pt x="161" y="74"/>
                  </a:lnTo>
                  <a:lnTo>
                    <a:pt x="149" y="66"/>
                  </a:lnTo>
                  <a:lnTo>
                    <a:pt x="138" y="59"/>
                  </a:lnTo>
                  <a:lnTo>
                    <a:pt x="126" y="52"/>
                  </a:lnTo>
                  <a:lnTo>
                    <a:pt x="114" y="45"/>
                  </a:lnTo>
                  <a:lnTo>
                    <a:pt x="102" y="39"/>
                  </a:lnTo>
                  <a:lnTo>
                    <a:pt x="90" y="32"/>
                  </a:lnTo>
                  <a:lnTo>
                    <a:pt x="77" y="27"/>
                  </a:lnTo>
                  <a:lnTo>
                    <a:pt x="64" y="23"/>
                  </a:lnTo>
                  <a:lnTo>
                    <a:pt x="52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49"/>
            <p:cNvSpPr>
              <a:spLocks/>
            </p:cNvSpPr>
            <p:nvPr/>
          </p:nvSpPr>
          <p:spPr bwMode="auto">
            <a:xfrm>
              <a:off x="7688262" y="2435227"/>
              <a:ext cx="84138" cy="22225"/>
            </a:xfrm>
            <a:custGeom>
              <a:avLst/>
              <a:gdLst>
                <a:gd name="T0" fmla="*/ 1 w 106"/>
                <a:gd name="T1" fmla="*/ 27 h 27"/>
                <a:gd name="T2" fmla="*/ 14 w 106"/>
                <a:gd name="T3" fmla="*/ 20 h 27"/>
                <a:gd name="T4" fmla="*/ 26 w 106"/>
                <a:gd name="T5" fmla="*/ 15 h 27"/>
                <a:gd name="T6" fmla="*/ 39 w 106"/>
                <a:gd name="T7" fmla="*/ 11 h 27"/>
                <a:gd name="T8" fmla="*/ 53 w 106"/>
                <a:gd name="T9" fmla="*/ 10 h 27"/>
                <a:gd name="T10" fmla="*/ 65 w 106"/>
                <a:gd name="T11" fmla="*/ 9 h 27"/>
                <a:gd name="T12" fmla="*/ 79 w 106"/>
                <a:gd name="T13" fmla="*/ 11 h 27"/>
                <a:gd name="T14" fmla="*/ 93 w 106"/>
                <a:gd name="T15" fmla="*/ 13 h 27"/>
                <a:gd name="T16" fmla="*/ 106 w 106"/>
                <a:gd name="T17" fmla="*/ 17 h 27"/>
                <a:gd name="T18" fmla="*/ 105 w 106"/>
                <a:gd name="T19" fmla="*/ 15 h 27"/>
                <a:gd name="T20" fmla="*/ 105 w 106"/>
                <a:gd name="T21" fmla="*/ 13 h 27"/>
                <a:gd name="T22" fmla="*/ 104 w 106"/>
                <a:gd name="T23" fmla="*/ 11 h 27"/>
                <a:gd name="T24" fmla="*/ 103 w 106"/>
                <a:gd name="T25" fmla="*/ 9 h 27"/>
                <a:gd name="T26" fmla="*/ 91 w 106"/>
                <a:gd name="T27" fmla="*/ 3 h 27"/>
                <a:gd name="T28" fmla="*/ 78 w 106"/>
                <a:gd name="T29" fmla="*/ 0 h 27"/>
                <a:gd name="T30" fmla="*/ 64 w 106"/>
                <a:gd name="T31" fmla="*/ 0 h 27"/>
                <a:gd name="T32" fmla="*/ 51 w 106"/>
                <a:gd name="T33" fmla="*/ 2 h 27"/>
                <a:gd name="T34" fmla="*/ 36 w 106"/>
                <a:gd name="T35" fmla="*/ 6 h 27"/>
                <a:gd name="T36" fmla="*/ 24 w 106"/>
                <a:gd name="T37" fmla="*/ 12 h 27"/>
                <a:gd name="T38" fmla="*/ 12 w 106"/>
                <a:gd name="T39" fmla="*/ 19 h 27"/>
                <a:gd name="T40" fmla="*/ 0 w 106"/>
                <a:gd name="T41" fmla="*/ 26 h 27"/>
                <a:gd name="T42" fmla="*/ 0 w 106"/>
                <a:gd name="T43" fmla="*/ 26 h 27"/>
                <a:gd name="T44" fmla="*/ 1 w 106"/>
                <a:gd name="T45" fmla="*/ 26 h 27"/>
                <a:gd name="T46" fmla="*/ 1 w 106"/>
                <a:gd name="T47" fmla="*/ 27 h 27"/>
                <a:gd name="T48" fmla="*/ 1 w 106"/>
                <a:gd name="T49" fmla="*/ 27 h 27"/>
                <a:gd name="T50" fmla="*/ 1 w 106"/>
                <a:gd name="T5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7">
                  <a:moveTo>
                    <a:pt x="1" y="27"/>
                  </a:moveTo>
                  <a:lnTo>
                    <a:pt x="14" y="20"/>
                  </a:lnTo>
                  <a:lnTo>
                    <a:pt x="26" y="15"/>
                  </a:lnTo>
                  <a:lnTo>
                    <a:pt x="39" y="11"/>
                  </a:lnTo>
                  <a:lnTo>
                    <a:pt x="53" y="10"/>
                  </a:lnTo>
                  <a:lnTo>
                    <a:pt x="65" y="9"/>
                  </a:lnTo>
                  <a:lnTo>
                    <a:pt x="79" y="11"/>
                  </a:lnTo>
                  <a:lnTo>
                    <a:pt x="93" y="13"/>
                  </a:lnTo>
                  <a:lnTo>
                    <a:pt x="106" y="17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4" y="11"/>
                  </a:lnTo>
                  <a:lnTo>
                    <a:pt x="103" y="9"/>
                  </a:lnTo>
                  <a:lnTo>
                    <a:pt x="91" y="3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1" y="2"/>
                  </a:lnTo>
                  <a:lnTo>
                    <a:pt x="36" y="6"/>
                  </a:lnTo>
                  <a:lnTo>
                    <a:pt x="24" y="12"/>
                  </a:lnTo>
                  <a:lnTo>
                    <a:pt x="1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146075" cy="59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195736" y="130866"/>
            <a:ext cx="4610942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Evolution Pattern of Texture.java</a:t>
            </a:r>
            <a:endParaRPr kumimoji="1" lang="ja-JP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279027" y="548680"/>
            <a:ext cx="4354102" cy="0"/>
          </a:xfrm>
          <a:prstGeom prst="line">
            <a:avLst/>
          </a:prstGeom>
          <a:ln w="57150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93978" y="140348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A0AF6"/>
                </a:solidFill>
              </a:rPr>
              <a:t>jM</a:t>
            </a:r>
            <a:r>
              <a:rPr kumimoji="1" lang="en-US" altLang="ja-JP" dirty="0" err="1" smtClean="0">
                <a:solidFill>
                  <a:srgbClr val="0A0AF6"/>
                </a:solidFill>
              </a:rPr>
              <a:t>onkeyEngine</a:t>
            </a:r>
            <a:r>
              <a:rPr kumimoji="1" lang="en-US" altLang="ja-JP" dirty="0" smtClean="0">
                <a:solidFill>
                  <a:srgbClr val="0A0AF6"/>
                </a:solidFill>
              </a:rPr>
              <a:t> R3800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6450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A0AF6"/>
                </a:solidFill>
              </a:rPr>
              <a:t>R3448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629" y="43651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A0AF6"/>
                </a:solidFill>
              </a:rPr>
              <a:t>R4099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 err="1" smtClean="0">
                <a:solidFill>
                  <a:srgbClr val="0A0AF6"/>
                </a:solidFill>
                <a:latin typeface="Courier New" pitchFamily="49" charset="0"/>
                <a:cs typeface="Courier New" pitchFamily="49" charset="0"/>
              </a:rPr>
              <a:t>kern_malloc.c</a:t>
            </a:r>
            <a:endParaRPr lang="en-US" altLang="ja-JP" b="1" dirty="0" smtClean="0">
              <a:solidFill>
                <a:srgbClr val="0A0AF6"/>
              </a:solidFill>
              <a:latin typeface="Courier New" pitchFamily="49" charset="0"/>
              <a:cs typeface="Courier New" pitchFamily="49" charset="0"/>
            </a:endParaRPr>
          </a:p>
          <a:p>
            <a:pPr marL="914400" lvl="1" indent="-514350"/>
            <a:r>
              <a:rPr lang="en-US" altLang="ja-JP" dirty="0" smtClean="0"/>
              <a:t>1082 LOC C function, to allocate a specified-size </a:t>
            </a:r>
            <a:r>
              <a:rPr lang="en-US" altLang="ja-JP" dirty="0"/>
              <a:t>memory block in </a:t>
            </a:r>
            <a:r>
              <a:rPr lang="en-US" altLang="ja-JP" dirty="0" smtClean="0"/>
              <a:t>the kernel address space</a:t>
            </a:r>
          </a:p>
          <a:p>
            <a:pPr marL="914400" lvl="1" indent="-514350"/>
            <a:r>
              <a:rPr lang="en-US" altLang="ja-JP" dirty="0" smtClean="0"/>
              <a:t>Developed for 4.4 BSD and Mach, and taken over by many other projects</a:t>
            </a:r>
          </a:p>
          <a:p>
            <a:pPr marL="400050" lvl="1" indent="0">
              <a:buNone/>
            </a:pPr>
            <a:r>
              <a:rPr lang="en-US" altLang="ja-JP" dirty="0">
                <a:solidFill>
                  <a:srgbClr val="0A0AF6"/>
                </a:solidFill>
              </a:rPr>
              <a:t>Good code to reuse?  </a:t>
            </a:r>
            <a:r>
              <a:rPr lang="en-US" altLang="ja-JP" dirty="0">
                <a:solidFill>
                  <a:srgbClr val="0A0AF6"/>
                </a:solidFill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>
                <a:solidFill>
                  <a:srgbClr val="0A0AF6"/>
                </a:solidFill>
                <a:sym typeface="Wingdings" pitchFamily="2" charset="2"/>
              </a:rPr>
              <a:t>Code </a:t>
            </a:r>
            <a:r>
              <a:rPr lang="en-US" altLang="ja-JP" dirty="0" smtClean="0">
                <a:solidFill>
                  <a:srgbClr val="0A0AF6"/>
                </a:solidFill>
                <a:sym typeface="Wingdings" pitchFamily="2" charset="2"/>
              </a:rPr>
              <a:t>evolution</a:t>
            </a:r>
            <a:endParaRPr lang="en-US" altLang="ja-JP" dirty="0">
              <a:sym typeface="Wingdings" pitchFamily="2" charset="2"/>
            </a:endParaRPr>
          </a:p>
          <a:p>
            <a:pPr marL="400050" lvl="1" indent="0">
              <a:buNone/>
            </a:pPr>
            <a:endParaRPr lang="en-US" altLang="ja-JP" dirty="0" smtClean="0"/>
          </a:p>
          <a:p>
            <a:pPr marL="400050" lvl="1" indent="0">
              <a:buNone/>
            </a:pPr>
            <a:r>
              <a:rPr lang="en-US" altLang="ja-JP" dirty="0" smtClean="0"/>
              <a:t>We were able to get the output results 67/75 with 1~4 trials (without file name option)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30" y="975568"/>
            <a:ext cx="9209088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945939" y="404664"/>
            <a:ext cx="536236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Evolution Pattern of </a:t>
            </a:r>
            <a:r>
              <a:rPr kumimoji="1" lang="en-US" altLang="ja-JP" sz="2800" dirty="0" err="1" smtClean="0"/>
              <a:t>kern_malloc</a:t>
            </a:r>
            <a:endParaRPr kumimoji="1" lang="ja-JP" altLang="en-US" sz="2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945939" y="859572"/>
            <a:ext cx="5198224" cy="0"/>
          </a:xfrm>
          <a:prstGeom prst="line">
            <a:avLst/>
          </a:prstGeom>
          <a:ln w="57150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矢印 1"/>
          <p:cNvSpPr/>
          <p:nvPr/>
        </p:nvSpPr>
        <p:spPr>
          <a:xfrm rot="1648075">
            <a:off x="1047279" y="2354653"/>
            <a:ext cx="4598488" cy="827567"/>
          </a:xfrm>
          <a:prstGeom prst="righ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4932040" y="1196752"/>
            <a:ext cx="1872208" cy="4032448"/>
          </a:xfrm>
          <a:prstGeom prst="ellipse">
            <a:avLst/>
          </a:prstGeom>
          <a:noFill/>
          <a:ln>
            <a:solidFill>
              <a:srgbClr val="0A0AF6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453460"/>
            <a:ext cx="2133600" cy="2159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9999" y="135087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Times" pitchFamily="18" charset="0"/>
                <a:cs typeface="Times" pitchFamily="18" charset="0"/>
              </a:rPr>
              <a:t>2</a:t>
            </a:r>
            <a:endParaRPr kumimoji="1" lang="ja-JP" altLang="en-US" sz="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 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 err="1" smtClean="0">
                <a:solidFill>
                  <a:srgbClr val="0A0AF6"/>
                </a:solidFill>
                <a:latin typeface="Courier New" pitchFamily="49" charset="0"/>
                <a:cs typeface="Courier New" pitchFamily="49" charset="0"/>
              </a:rPr>
              <a:t>SSHTools</a:t>
            </a:r>
            <a:endParaRPr lang="en-US" altLang="ja-JP" dirty="0">
              <a:solidFill>
                <a:srgbClr val="0A0AF6"/>
              </a:solidFill>
              <a:cs typeface="Courier New" pitchFamily="49" charset="0"/>
            </a:endParaRPr>
          </a:p>
          <a:p>
            <a:pPr marL="355600" indent="-355600"/>
            <a:r>
              <a:rPr lang="en-US" altLang="ja-JP" sz="2600" dirty="0"/>
              <a:t>S</a:t>
            </a:r>
            <a:r>
              <a:rPr lang="en-US" altLang="ja-JP" sz="2600" dirty="0" smtClean="0"/>
              <a:t>uite </a:t>
            </a:r>
            <a:r>
              <a:rPr lang="en-US" altLang="ja-JP" sz="2600" dirty="0"/>
              <a:t>of Java SSH (SSH API, terminal, …)</a:t>
            </a:r>
          </a:p>
          <a:p>
            <a:pPr marL="355600" indent="-355600"/>
            <a:r>
              <a:rPr lang="en-US" altLang="ja-JP" sz="2600" dirty="0"/>
              <a:t>Ver. 0.2.9 (June, 23, 2007</a:t>
            </a:r>
            <a:r>
              <a:rPr lang="en-US" altLang="ja-JP" sz="2600" dirty="0" smtClean="0"/>
              <a:t>)</a:t>
            </a:r>
          </a:p>
          <a:p>
            <a:pPr marL="355600" indent="-355600"/>
            <a:r>
              <a:rPr lang="en-US" altLang="ja-JP" sz="2600" dirty="0" smtClean="0"/>
              <a:t>442 files in total</a:t>
            </a:r>
          </a:p>
          <a:p>
            <a:pPr lvl="1"/>
            <a:r>
              <a:rPr kumimoji="1" lang="en-US" altLang="ja-JP" sz="2200" dirty="0" smtClean="0"/>
              <a:t>We have selected 339 files larger than 2 KB</a:t>
            </a:r>
          </a:p>
          <a:p>
            <a:pPr lvl="1"/>
            <a:r>
              <a:rPr lang="en-US" altLang="ja-JP" sz="2200" dirty="0" smtClean="0"/>
              <a:t>Each selected file was used as the input of </a:t>
            </a:r>
            <a:r>
              <a:rPr lang="en-US" altLang="ja-JP" sz="2200" dirty="0" err="1" smtClean="0"/>
              <a:t>Ichi</a:t>
            </a:r>
            <a:r>
              <a:rPr lang="en-US" altLang="ja-JP" sz="2200" dirty="0" smtClean="0"/>
              <a:t> Tracker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 smtClean="0">
                <a:solidFill>
                  <a:srgbClr val="0A0AF6"/>
                </a:solidFill>
              </a:rPr>
              <a:t>Can we safely reuse  these files in the same manner?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5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400" dirty="0" smtClean="0"/>
              <a:t>Number of Similar Files Found</a:t>
            </a:r>
            <a:endParaRPr kumimoji="1" lang="ja-JP" altLang="en-US" sz="3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114803830"/>
              </p:ext>
            </p:extLst>
          </p:nvPr>
        </p:nvGraphicFramePr>
        <p:xfrm>
          <a:off x="971600" y="1700808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740352" y="3645024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 339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6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Oldest </a:t>
            </a:r>
            <a:r>
              <a:rPr lang="en-US" altLang="ja-JP" sz="2800" dirty="0" smtClean="0"/>
              <a:t>Files Found </a:t>
            </a:r>
            <a:r>
              <a:rPr lang="en-US" altLang="ja-JP" sz="2800" dirty="0"/>
              <a:t>for </a:t>
            </a:r>
            <a:r>
              <a:rPr lang="en-US" altLang="ja-JP" sz="2800" dirty="0" smtClean="0"/>
              <a:t>Each Query File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07" y="1628800"/>
            <a:ext cx="8907236" cy="22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818048" y="4077072"/>
            <a:ext cx="6210336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6438" algn="l"/>
              </a:tabLst>
            </a:pP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License: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GPL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altLang="ja-JP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976438" algn="l"/>
              </a:tabLst>
            </a:pP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Copyright: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	2002-2003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Lee David Painter and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Contributors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976438" algn="l"/>
              </a:tabLst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Last Modified Time: 	2007/6/23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79108" y="4130165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SSHTools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(all 339 files)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5241394"/>
            <a:ext cx="838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have found many cases of different projects, different  </a:t>
            </a:r>
            <a:r>
              <a:rPr lang="en-US" altLang="ja-JP" sz="2000" dirty="0" smtClean="0"/>
              <a:t>licenses and different copyrights</a:t>
            </a:r>
          </a:p>
          <a:p>
            <a:r>
              <a:rPr lang="en-US" altLang="ja-JP" sz="2000" dirty="0" smtClean="0">
                <a:solidFill>
                  <a:srgbClr val="0A0AF6"/>
                </a:solidFill>
              </a:rPr>
              <a:t>-&gt; We need to check very carefully when we reuse </a:t>
            </a:r>
            <a:r>
              <a:rPr lang="en-US" altLang="ja-JP" sz="2000" dirty="0" err="1" smtClean="0">
                <a:solidFill>
                  <a:srgbClr val="0A0AF6"/>
                </a:solidFill>
              </a:rPr>
              <a:t>SSHTools</a:t>
            </a:r>
            <a:r>
              <a:rPr lang="en-US" altLang="ja-JP" sz="2000" dirty="0" smtClean="0">
                <a:solidFill>
                  <a:srgbClr val="0A0AF6"/>
                </a:solidFill>
              </a:rPr>
              <a:t> code</a:t>
            </a:r>
            <a:endParaRPr kumimoji="1" lang="ja-JP" altLang="en-US" sz="2000" dirty="0">
              <a:solidFill>
                <a:srgbClr val="0A0AF6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63596" y="2387600"/>
            <a:ext cx="1008112" cy="1346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92864" y="2379360"/>
            <a:ext cx="2391504" cy="1346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07704" y="2386980"/>
            <a:ext cx="1656184" cy="13462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23528" y="2580144"/>
            <a:ext cx="1368151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979712" y="2580144"/>
            <a:ext cx="1584176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719716" y="2580144"/>
            <a:ext cx="432048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35604" y="2580144"/>
            <a:ext cx="432048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492864" y="2580144"/>
            <a:ext cx="2103472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028384" y="2580144"/>
            <a:ext cx="625212" cy="0"/>
          </a:xfrm>
          <a:prstGeom prst="line">
            <a:avLst/>
          </a:prstGeom>
          <a:ln w="28575">
            <a:solidFill>
              <a:srgbClr val="0A0AF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127448"/>
            <a:ext cx="8229600" cy="725488"/>
          </a:xfrm>
        </p:spPr>
        <p:txBody>
          <a:bodyPr/>
          <a:lstStyle/>
          <a:p>
            <a:r>
              <a:rPr kumimoji="1" lang="en-US" altLang="ja-JP" dirty="0" smtClean="0"/>
              <a:t>Discussions and Related Works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2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Usefulness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8640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sz="2400" dirty="0" smtClean="0"/>
              <a:t>With simple check of the output of </a:t>
            </a:r>
            <a:r>
              <a:rPr kumimoji="1" lang="en-US" altLang="ja-JP" sz="2400" dirty="0" err="1" smtClean="0"/>
              <a:t>Ichi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racker, we can get useful information for </a:t>
            </a:r>
            <a:r>
              <a:rPr lang="en-US" altLang="ja-JP" sz="2400" dirty="0" smtClean="0"/>
              <a:t>the history and </a:t>
            </a:r>
            <a:r>
              <a:rPr kumimoji="1" lang="en-US" altLang="ja-JP" sz="2400" dirty="0" smtClean="0"/>
              <a:t> evolution of code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084946" y="4907036"/>
            <a:ext cx="0" cy="0"/>
          </a:xfrm>
          <a:prstGeom prst="line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1274"/>
            <a:ext cx="108012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ローチャート : 代替処理 10"/>
          <p:cNvSpPr/>
          <p:nvPr/>
        </p:nvSpPr>
        <p:spPr>
          <a:xfrm>
            <a:off x="1475656" y="3806777"/>
            <a:ext cx="1289450" cy="856078"/>
          </a:xfrm>
          <a:prstGeom prst="flowChartAlternateProcess">
            <a:avLst/>
          </a:prstGeom>
          <a:solidFill>
            <a:srgbClr val="FFCC99"/>
          </a:solidFill>
          <a:ln w="571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err="1" smtClean="0"/>
              <a:t>Ichi</a:t>
            </a:r>
            <a:r>
              <a:rPr kumimoji="1" lang="en-US" altLang="ja-JP" i="1" dirty="0" smtClean="0"/>
              <a:t> Tracker</a:t>
            </a:r>
            <a:endParaRPr kumimoji="1" lang="ja-JP" altLang="en-US" i="1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3648885" y="4873115"/>
            <a:ext cx="655670" cy="895284"/>
            <a:chOff x="6004562" y="4189900"/>
            <a:chExt cx="655670" cy="895284"/>
          </a:xfrm>
        </p:grpSpPr>
        <p:sp>
          <p:nvSpPr>
            <p:cNvPr id="13" name="フローチャート : 書類 12"/>
            <p:cNvSpPr/>
            <p:nvPr/>
          </p:nvSpPr>
          <p:spPr>
            <a:xfrm>
              <a:off x="6258095" y="4189900"/>
              <a:ext cx="402137" cy="67141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書類 13"/>
            <p:cNvSpPr/>
            <p:nvPr/>
          </p:nvSpPr>
          <p:spPr>
            <a:xfrm>
              <a:off x="6194711" y="4246882"/>
              <a:ext cx="402137" cy="67141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書類 14"/>
            <p:cNvSpPr/>
            <p:nvPr/>
          </p:nvSpPr>
          <p:spPr>
            <a:xfrm>
              <a:off x="6131328" y="4303864"/>
              <a:ext cx="402137" cy="67141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書類 15"/>
            <p:cNvSpPr/>
            <p:nvPr/>
          </p:nvSpPr>
          <p:spPr>
            <a:xfrm>
              <a:off x="6067945" y="4360846"/>
              <a:ext cx="402137" cy="610373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 : 書類 18"/>
            <p:cNvSpPr/>
            <p:nvPr/>
          </p:nvSpPr>
          <p:spPr>
            <a:xfrm>
              <a:off x="6004562" y="4413774"/>
              <a:ext cx="402137" cy="67141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右矢印 27"/>
          <p:cNvSpPr/>
          <p:nvPr/>
        </p:nvSpPr>
        <p:spPr>
          <a:xfrm>
            <a:off x="3131840" y="4437112"/>
            <a:ext cx="1656184" cy="2257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0800000">
            <a:off x="3131840" y="3851329"/>
            <a:ext cx="1656184" cy="2257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>
            <a:off x="3812802" y="3356992"/>
            <a:ext cx="327836" cy="449785"/>
          </a:xfrm>
          <a:prstGeom prst="foldedCorner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64" name="テキスト ボックス 11263"/>
          <p:cNvSpPr txBox="1"/>
          <p:nvPr/>
        </p:nvSpPr>
        <p:spPr>
          <a:xfrm>
            <a:off x="4304555" y="32584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A0AF6"/>
                </a:solidFill>
              </a:rPr>
              <a:t>Reusable?</a:t>
            </a:r>
            <a:endParaRPr kumimoji="1" lang="ja-JP" altLang="en-US" dirty="0">
              <a:solidFill>
                <a:srgbClr val="0A0AF6"/>
              </a:solidFill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6228641" y="2564904"/>
            <a:ext cx="2664296" cy="3888432"/>
          </a:xfrm>
          <a:prstGeom prst="wedgeRoundRectCallout">
            <a:avLst>
              <a:gd name="adj1" fmla="val -57078"/>
              <a:gd name="adj2" fmla="val -22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Origin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Who?</a:t>
            </a: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When?</a:t>
            </a: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License?</a:t>
            </a: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Copyright?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Evolution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Maintenance?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Popularity?</a:t>
            </a: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- Newer version?</a:t>
            </a:r>
          </a:p>
          <a:p>
            <a:pPr lvl="1">
              <a:lnSpc>
                <a:spcPct val="150000"/>
              </a:lnSpc>
            </a:pPr>
            <a:r>
              <a:rPr lang="en-US" altLang="ja-JP" sz="1600" dirty="0" smtClean="0">
                <a:solidFill>
                  <a:schemeClr val="tx1"/>
                </a:solidFill>
              </a:rPr>
              <a:t>…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54052" y="49799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145144">
            <a:off x="8179169" y="2524688"/>
            <a:ext cx="696986" cy="369332"/>
          </a:xfrm>
          <a:prstGeom prst="rect">
            <a:avLst/>
          </a:prstGeom>
          <a:solidFill>
            <a:srgbClr val="CDFFD2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mienne" pitchFamily="82" charset="0"/>
              </a:rPr>
              <a:t>Concerns</a:t>
            </a:r>
            <a:endParaRPr kumimoji="1" lang="ja-JP" altLang="en-US" dirty="0">
              <a:latin typeface="Amienne" pitchFamily="82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8137942" y="2420887"/>
            <a:ext cx="754995" cy="57693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8137942" y="2420887"/>
            <a:ext cx="754995" cy="576934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164269" y="31409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EASE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364088" y="3356992"/>
            <a:ext cx="1368152" cy="1573105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5462164" y="3627796"/>
            <a:ext cx="1270076" cy="1359283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5544108" y="3964201"/>
            <a:ext cx="1188132" cy="1132788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5600700" y="4307438"/>
            <a:ext cx="1131540" cy="90273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592087" y="5164587"/>
            <a:ext cx="1140153" cy="15819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592087" y="5432694"/>
            <a:ext cx="1140153" cy="111831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592087" y="5544525"/>
            <a:ext cx="1140153" cy="26073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Approach and Process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Choosing good code search engines is a key to get high quality results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         GCS &gt;&gt; </a:t>
            </a:r>
            <a:r>
              <a:rPr lang="en-US" altLang="ja-JP" sz="2400" dirty="0" err="1" smtClean="0"/>
              <a:t>Koders</a:t>
            </a:r>
            <a:r>
              <a:rPr lang="en-US" altLang="ja-JP" sz="2400" dirty="0" smtClean="0"/>
              <a:t> &gt; SPARS/R</a:t>
            </a:r>
          </a:p>
          <a:p>
            <a:pPr marL="457200" lvl="1" indent="0">
              <a:buNone/>
            </a:pPr>
            <a:r>
              <a:rPr kumimoji="1" lang="en-US" altLang="ja-JP" sz="2400" dirty="0" smtClean="0"/>
              <a:t>(GCS, </a:t>
            </a:r>
            <a:r>
              <a:rPr kumimoji="1" lang="en-US" altLang="ja-JP" sz="2400" dirty="0" err="1" smtClean="0"/>
              <a:t>Koders</a:t>
            </a:r>
            <a:r>
              <a:rPr kumimoji="1" lang="en-US" altLang="ja-JP" sz="2400" dirty="0" smtClean="0"/>
              <a:t>, SPARS/R) &gt;&gt; (Google, Bing)</a:t>
            </a:r>
          </a:p>
          <a:p>
            <a:pPr marL="0" indent="0" algn="ctr">
              <a:buNone/>
            </a:pPr>
            <a:r>
              <a:rPr lang="en-US" altLang="ja-JP" sz="2800" dirty="0" smtClean="0"/>
              <a:t>    </a:t>
            </a:r>
            <a:r>
              <a:rPr lang="en-US" altLang="ja-JP" sz="2400" dirty="0" smtClean="0">
                <a:solidFill>
                  <a:srgbClr val="0A0AF6"/>
                </a:solidFill>
              </a:rPr>
              <a:t>Need good code search engine available!</a:t>
            </a:r>
          </a:p>
          <a:p>
            <a:r>
              <a:rPr kumimoji="1" lang="en-US" altLang="ja-JP" sz="2800" dirty="0" smtClean="0"/>
              <a:t>Keyword selection strategy:</a:t>
            </a:r>
          </a:p>
          <a:p>
            <a:pPr marL="457200" lvl="1" indent="0">
              <a:buNone/>
            </a:pPr>
            <a:r>
              <a:rPr lang="en-US" altLang="ja-JP" sz="2400" dirty="0" smtClean="0"/>
              <a:t>Incremental strategy: try 1, 2, … keywords until the header list becomes less than 50</a:t>
            </a:r>
          </a:p>
          <a:p>
            <a:pPr lvl="1"/>
            <a:r>
              <a:rPr lang="en-US" altLang="ja-JP" sz="2000" dirty="0" smtClean="0"/>
              <a:t> Decrement strategy, random, less frequently-used keywords, comment keywords,  short keywords, …    </a:t>
            </a:r>
          </a:p>
          <a:p>
            <a:pPr marL="457200" lvl="1" indent="0">
              <a:buNone/>
            </a:pPr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              </a:t>
            </a:r>
            <a:r>
              <a:rPr lang="en-US" altLang="ja-JP" sz="2400" dirty="0" smtClean="0">
                <a:solidFill>
                  <a:srgbClr val="0A0AF6"/>
                </a:solidFill>
                <a:sym typeface="Wingdings" pitchFamily="2" charset="2"/>
              </a:rPr>
              <a:t>Less effective</a:t>
            </a:r>
            <a:endParaRPr kumimoji="1" lang="en-US" altLang="ja-JP" dirty="0" smtClean="0">
              <a:solidFill>
                <a:srgbClr val="0A0AF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2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Issues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Performance</a:t>
            </a:r>
          </a:p>
          <a:p>
            <a:pPr lvl="1"/>
            <a:r>
              <a:rPr lang="en-US" altLang="ja-JP" sz="2400" dirty="0" smtClean="0"/>
              <a:t>Case Studies A and B: 1 to 4 min. </a:t>
            </a:r>
          </a:p>
          <a:p>
            <a:pPr lvl="1"/>
            <a:r>
              <a:rPr lang="en-US" altLang="ja-JP" sz="2400" dirty="0" smtClean="0"/>
              <a:t>Heavily depend on the code search engines and network performance</a:t>
            </a:r>
          </a:p>
          <a:p>
            <a:pPr marL="457200" lvl="1" indent="0">
              <a:buNone/>
            </a:pPr>
            <a:r>
              <a:rPr kumimoji="1" lang="en-US" altLang="ja-JP" sz="2400" dirty="0" smtClean="0">
                <a:solidFill>
                  <a:srgbClr val="0A0AF6"/>
                </a:solidFill>
              </a:rPr>
              <a:t>Acceptable as non-interactive support system</a:t>
            </a:r>
          </a:p>
          <a:p>
            <a:r>
              <a:rPr lang="en-US" altLang="ja-JP" sz="2800" dirty="0" smtClean="0"/>
              <a:t>Quality of search result</a:t>
            </a:r>
          </a:p>
          <a:p>
            <a:pPr lvl="1"/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Non-removed </a:t>
            </a:r>
            <a:r>
              <a:rPr kumimoji="1" lang="en-US" altLang="ja-JP" sz="2400" dirty="0" smtClean="0"/>
              <a:t>rate at the code clone filtering is an indicator of effectiveness of keyword search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e.g., 0.46 </a:t>
            </a:r>
            <a:r>
              <a:rPr kumimoji="1" lang="en-US" altLang="ja-JP" sz="1800" dirty="0" smtClean="0"/>
              <a:t>(Case Study A(1) default setting)</a:t>
            </a:r>
          </a:p>
          <a:p>
            <a:pPr lvl="1"/>
            <a:r>
              <a:rPr lang="en-US" altLang="ja-JP" sz="2400" dirty="0" smtClean="0">
                <a:solidFill>
                  <a:srgbClr val="0A0AF6"/>
                </a:solidFill>
              </a:rPr>
              <a:t>The final output contains no false positives results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6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Developer’s Concerns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03" y="3024074"/>
            <a:ext cx="1440329" cy="14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雲 7"/>
          <p:cNvSpPr/>
          <p:nvPr/>
        </p:nvSpPr>
        <p:spPr>
          <a:xfrm>
            <a:off x="578868" y="1566084"/>
            <a:ext cx="2336948" cy="1790908"/>
          </a:xfrm>
          <a:prstGeom prst="cloud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雲 8"/>
          <p:cNvSpPr/>
          <p:nvPr/>
        </p:nvSpPr>
        <p:spPr>
          <a:xfrm>
            <a:off x="251520" y="3717032"/>
            <a:ext cx="2952328" cy="2453248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/>
          <p:cNvSpPr/>
          <p:nvPr/>
        </p:nvSpPr>
        <p:spPr>
          <a:xfrm>
            <a:off x="1082924" y="1998132"/>
            <a:ext cx="360040" cy="288032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/>
          <p:cNvSpPr/>
          <p:nvPr/>
        </p:nvSpPr>
        <p:spPr>
          <a:xfrm>
            <a:off x="938908" y="2502188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1514972" y="2718212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メモ 12"/>
          <p:cNvSpPr/>
          <p:nvPr/>
        </p:nvSpPr>
        <p:spPr>
          <a:xfrm>
            <a:off x="1514972" y="1782108"/>
            <a:ext cx="288032" cy="72008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メモ 13"/>
          <p:cNvSpPr/>
          <p:nvPr/>
        </p:nvSpPr>
        <p:spPr>
          <a:xfrm>
            <a:off x="1875012" y="1926124"/>
            <a:ext cx="288032" cy="36004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5"/>
          <p:cNvSpPr/>
          <p:nvPr/>
        </p:nvSpPr>
        <p:spPr>
          <a:xfrm>
            <a:off x="2307060" y="1782108"/>
            <a:ext cx="288032" cy="36004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520" y="133147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Existing Project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35637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 Project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58624" y="445080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Developer</a:t>
            </a:r>
            <a:endParaRPr kumimoji="1" lang="ja-JP" altLang="en-US" dirty="0"/>
          </a:p>
        </p:txBody>
      </p:sp>
      <p:sp>
        <p:nvSpPr>
          <p:cNvPr id="26" name="メモ 25"/>
          <p:cNvSpPr/>
          <p:nvPr/>
        </p:nvSpPr>
        <p:spPr>
          <a:xfrm>
            <a:off x="755576" y="4378542"/>
            <a:ext cx="360040" cy="409482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611560" y="4869160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メモ 27"/>
          <p:cNvSpPr/>
          <p:nvPr/>
        </p:nvSpPr>
        <p:spPr>
          <a:xfrm>
            <a:off x="1803621" y="4941168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メモ 28"/>
          <p:cNvSpPr/>
          <p:nvPr/>
        </p:nvSpPr>
        <p:spPr>
          <a:xfrm>
            <a:off x="1187624" y="4149080"/>
            <a:ext cx="288032" cy="45892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メモ 29"/>
          <p:cNvSpPr/>
          <p:nvPr/>
        </p:nvSpPr>
        <p:spPr>
          <a:xfrm>
            <a:off x="1547664" y="4293096"/>
            <a:ext cx="288032" cy="36004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メモ 30"/>
          <p:cNvSpPr/>
          <p:nvPr/>
        </p:nvSpPr>
        <p:spPr>
          <a:xfrm>
            <a:off x="1691680" y="4427984"/>
            <a:ext cx="288032" cy="36004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メモ 31"/>
          <p:cNvSpPr/>
          <p:nvPr/>
        </p:nvSpPr>
        <p:spPr>
          <a:xfrm>
            <a:off x="1010916" y="4977172"/>
            <a:ext cx="360040" cy="85065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メモ 32"/>
          <p:cNvSpPr/>
          <p:nvPr/>
        </p:nvSpPr>
        <p:spPr>
          <a:xfrm>
            <a:off x="1316410" y="4761148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メモ 33"/>
          <p:cNvSpPr/>
          <p:nvPr/>
        </p:nvSpPr>
        <p:spPr>
          <a:xfrm>
            <a:off x="2446360" y="4571231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メモ 34"/>
          <p:cNvSpPr/>
          <p:nvPr/>
        </p:nvSpPr>
        <p:spPr>
          <a:xfrm>
            <a:off x="2266340" y="5188843"/>
            <a:ext cx="288032" cy="432048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メモ 14"/>
          <p:cNvSpPr/>
          <p:nvPr/>
        </p:nvSpPr>
        <p:spPr>
          <a:xfrm>
            <a:off x="2051720" y="2430180"/>
            <a:ext cx="360040" cy="50405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/>
          <p:cNvSpPr/>
          <p:nvPr/>
        </p:nvSpPr>
        <p:spPr>
          <a:xfrm>
            <a:off x="2051150" y="4094702"/>
            <a:ext cx="360610" cy="56768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メモ 35"/>
          <p:cNvSpPr/>
          <p:nvPr/>
        </p:nvSpPr>
        <p:spPr>
          <a:xfrm>
            <a:off x="1835696" y="5649360"/>
            <a:ext cx="288032" cy="214833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076003" y="2592198"/>
            <a:ext cx="310010" cy="18002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076004" y="4301480"/>
            <a:ext cx="312390" cy="18002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459728" y="259219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FF"/>
                </a:solidFill>
              </a:rPr>
              <a:t>Reusable?</a:t>
            </a:r>
            <a:endParaRPr kumimoji="1" lang="ja-JP" altLang="en-US" sz="2400" dirty="0">
              <a:solidFill>
                <a:srgbClr val="0066FF"/>
              </a:solidFill>
            </a:endParaRPr>
          </a:p>
        </p:txBody>
      </p:sp>
      <p:cxnSp>
        <p:nvCxnSpPr>
          <p:cNvPr id="18" name="直線矢印コネクタ 17"/>
          <p:cNvCxnSpPr>
            <a:stCxn id="15" idx="2"/>
            <a:endCxn id="19" idx="0"/>
          </p:cNvCxnSpPr>
          <p:nvPr/>
        </p:nvCxnSpPr>
        <p:spPr>
          <a:xfrm flipH="1">
            <a:off x="2231455" y="2934236"/>
            <a:ext cx="285" cy="1160466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吹き出し 46"/>
          <p:cNvSpPr/>
          <p:nvPr/>
        </p:nvSpPr>
        <p:spPr>
          <a:xfrm>
            <a:off x="5652120" y="1412776"/>
            <a:ext cx="2952328" cy="4608512"/>
          </a:xfrm>
          <a:prstGeom prst="wedgeRoundRectCallout">
            <a:avLst>
              <a:gd name="adj1" fmla="val -75869"/>
              <a:gd name="adj2" fmla="val -757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Origin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Who?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When?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License?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Copyright?</a:t>
            </a:r>
            <a:endParaRPr lang="en-US" altLang="ja-JP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Evolution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Maintenance?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Popularity?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- Newer version?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451076" y="2718212"/>
            <a:ext cx="1112727" cy="566772"/>
          </a:xfrm>
          <a:prstGeom prst="line">
            <a:avLst/>
          </a:prstGeom>
          <a:ln w="57150">
            <a:solidFill>
              <a:srgbClr val="FF9933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457241" y="2363688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Code Fragment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 rot="1145144">
            <a:off x="8061308" y="1488996"/>
            <a:ext cx="696986" cy="369332"/>
          </a:xfrm>
          <a:prstGeom prst="rect">
            <a:avLst/>
          </a:prstGeom>
          <a:solidFill>
            <a:srgbClr val="CDFFD2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mienne" pitchFamily="82" charset="0"/>
              </a:rPr>
              <a:t>Concerns</a:t>
            </a:r>
            <a:endParaRPr kumimoji="1" lang="ja-JP" altLang="en-US" dirty="0">
              <a:latin typeface="Amienne" pitchFamily="8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6084004"/>
            <a:ext cx="4942443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ease concerns, a support system is needed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3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/>
              <a:t>Clone </a:t>
            </a:r>
            <a:r>
              <a:rPr lang="en-US" altLang="ja-JP" sz="2000" dirty="0" smtClean="0"/>
              <a:t>Tracker by Duala-</a:t>
            </a:r>
            <a:r>
              <a:rPr lang="en-US" altLang="ja-JP" sz="2000" dirty="0" err="1" smtClean="0"/>
              <a:t>Ekoko</a:t>
            </a:r>
            <a:r>
              <a:rPr lang="en-US" altLang="ja-JP" sz="2000" dirty="0" smtClean="0"/>
              <a:t> et.al. [7]</a:t>
            </a:r>
          </a:p>
          <a:p>
            <a:pPr lvl="1"/>
            <a:r>
              <a:rPr lang="en-US" altLang="ja-JP" sz="1800" dirty="0" smtClean="0"/>
              <a:t>Track clones with clone region descriptors</a:t>
            </a:r>
          </a:p>
          <a:p>
            <a:r>
              <a:rPr lang="en-US" altLang="ja-JP" sz="2000" dirty="0" smtClean="0"/>
              <a:t>Software </a:t>
            </a:r>
            <a:r>
              <a:rPr lang="en-US" altLang="ja-JP" sz="2000" dirty="0" err="1" smtClean="0"/>
              <a:t>Bertillonage</a:t>
            </a:r>
            <a:r>
              <a:rPr lang="en-US" altLang="ja-JP" sz="2000" dirty="0" smtClean="0"/>
              <a:t> by</a:t>
            </a:r>
            <a:r>
              <a:rPr lang="en-US" altLang="ja-JP" sz="2000" dirty="0"/>
              <a:t> Davies et. al</a:t>
            </a:r>
            <a:r>
              <a:rPr lang="en-US" altLang="ja-JP" sz="2000" dirty="0" smtClean="0"/>
              <a:t>. [6]</a:t>
            </a:r>
          </a:p>
          <a:p>
            <a:pPr lvl="1"/>
            <a:r>
              <a:rPr lang="en-US" altLang="ja-JP" sz="1800" dirty="0" smtClean="0"/>
              <a:t>Determine origin with anchored signature matching method</a:t>
            </a:r>
          </a:p>
          <a:p>
            <a:r>
              <a:rPr lang="en-US" altLang="ja-JP" sz="2000" dirty="0"/>
              <a:t>Code </a:t>
            </a:r>
            <a:r>
              <a:rPr lang="en-US" altLang="ja-JP" sz="2000" dirty="0" smtClean="0"/>
              <a:t>Broker by Ye et. al.</a:t>
            </a:r>
            <a:r>
              <a:rPr lang="en-US" altLang="ja-JP" sz="2000" dirty="0"/>
              <a:t> [35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en-US" altLang="ja-JP" sz="2000" dirty="0" smtClean="0"/>
              <a:t> </a:t>
            </a:r>
            <a:r>
              <a:rPr kumimoji="1" lang="en-US" altLang="ja-JP" sz="1800" dirty="0" smtClean="0"/>
              <a:t>Interactively provide complete code from partial code fragment</a:t>
            </a:r>
          </a:p>
          <a:p>
            <a:pPr marL="400050">
              <a:buFont typeface="Wingdings"/>
              <a:buChar char="à"/>
            </a:pPr>
            <a:r>
              <a:rPr lang="en-US" altLang="ja-JP" sz="2000" dirty="0" smtClean="0">
                <a:solidFill>
                  <a:srgbClr val="0A0AF6"/>
                </a:solidFill>
                <a:sym typeface="Wingdings" pitchFamily="2" charset="2"/>
              </a:rPr>
              <a:t>Need local repositories</a:t>
            </a:r>
          </a:p>
          <a:p>
            <a:pPr marL="57150" indent="0">
              <a:buNone/>
            </a:pPr>
            <a:endParaRPr lang="en-US" altLang="ja-JP" sz="900" dirty="0" smtClean="0">
              <a:solidFill>
                <a:srgbClr val="0A0AF6"/>
              </a:solidFill>
              <a:sym typeface="Wingdings" pitchFamily="2" charset="2"/>
            </a:endParaRPr>
          </a:p>
          <a:p>
            <a:pPr marL="400050"/>
            <a:r>
              <a:rPr lang="en-US" altLang="ja-JP" sz="2000" dirty="0" err="1" smtClean="0"/>
              <a:t>PARSEWeb</a:t>
            </a:r>
            <a:r>
              <a:rPr lang="en-US" altLang="ja-JP" sz="2000" dirty="0" smtClean="0"/>
              <a:t> by </a:t>
            </a:r>
            <a:r>
              <a:rPr lang="en-US" altLang="ja-JP" sz="2000" dirty="0" err="1" smtClean="0"/>
              <a:t>Thummalapenta</a:t>
            </a:r>
            <a:r>
              <a:rPr lang="en-US" altLang="ja-JP" sz="2000" dirty="0" smtClean="0"/>
              <a:t> et. al. [33]</a:t>
            </a:r>
          </a:p>
          <a:p>
            <a:pPr lvl="1"/>
            <a:r>
              <a:rPr kumimoji="1" lang="en-US" altLang="ja-JP" sz="1800" dirty="0" smtClean="0"/>
              <a:t>Use code search engines to generate method invocation sequences</a:t>
            </a:r>
          </a:p>
          <a:p>
            <a:pPr marL="400050">
              <a:buFont typeface="Wingdings"/>
              <a:buChar char="à"/>
            </a:pPr>
            <a:r>
              <a:rPr lang="en-US" altLang="ja-JP" sz="2000" dirty="0" smtClean="0">
                <a:solidFill>
                  <a:srgbClr val="0A0AF6"/>
                </a:solidFill>
                <a:sym typeface="Wingdings" pitchFamily="2" charset="2"/>
              </a:rPr>
              <a:t>No code clone filtering</a:t>
            </a:r>
          </a:p>
          <a:p>
            <a:pPr marL="57150" indent="0">
              <a:buNone/>
            </a:pPr>
            <a:endParaRPr kumimoji="1" lang="en-US" altLang="ja-JP" sz="1050" dirty="0" smtClean="0"/>
          </a:p>
          <a:p>
            <a:r>
              <a:rPr lang="en-US" altLang="ja-JP" sz="2000" dirty="0" smtClean="0"/>
              <a:t>Black Duck and </a:t>
            </a:r>
            <a:r>
              <a:rPr lang="en-US" altLang="ja-JP" sz="2000" dirty="0" err="1" smtClean="0"/>
              <a:t>Palamida</a:t>
            </a:r>
            <a:endParaRPr lang="en-US" altLang="ja-JP" sz="1600" dirty="0" smtClean="0"/>
          </a:p>
          <a:p>
            <a:pPr marL="400050">
              <a:buFont typeface="Wingdings"/>
              <a:buChar char="à"/>
            </a:pPr>
            <a:r>
              <a:rPr lang="en-US" altLang="ja-JP" sz="2000" dirty="0" smtClean="0">
                <a:solidFill>
                  <a:srgbClr val="0A0AF6"/>
                </a:solidFill>
                <a:sym typeface="Wingdings" pitchFamily="2" charset="2"/>
              </a:rPr>
              <a:t>Proprietary systems using local repositories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3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Proposed code history tracking model</a:t>
            </a:r>
          </a:p>
          <a:p>
            <a:r>
              <a:rPr lang="en-US" altLang="ja-JP" sz="2400" dirty="0" smtClean="0"/>
              <a:t>Developed prototype system </a:t>
            </a:r>
            <a:r>
              <a:rPr lang="en-US" altLang="ja-JP" sz="2400" dirty="0" err="1" smtClean="0"/>
              <a:t>Ichi</a:t>
            </a:r>
            <a:r>
              <a:rPr lang="en-US" altLang="ja-JP" sz="2400" dirty="0" smtClean="0"/>
              <a:t> Tracker</a:t>
            </a:r>
          </a:p>
          <a:p>
            <a:r>
              <a:rPr lang="en-US" altLang="ja-JP" sz="2400" dirty="0" smtClean="0"/>
              <a:t>Showed c</a:t>
            </a:r>
            <a:r>
              <a:rPr kumimoji="1" lang="en-US" altLang="ja-JP" sz="2400" dirty="0" smtClean="0"/>
              <a:t>ase studies using </a:t>
            </a:r>
            <a:r>
              <a:rPr kumimoji="1" lang="en-US" altLang="ja-JP" sz="2400" dirty="0" err="1" smtClean="0"/>
              <a:t>Ichi</a:t>
            </a:r>
            <a:r>
              <a:rPr kumimoji="1" lang="en-US" altLang="ja-JP" sz="2400" dirty="0" smtClean="0"/>
              <a:t> Tracker</a:t>
            </a:r>
          </a:p>
          <a:p>
            <a:pPr>
              <a:buFont typeface="Wingdings"/>
              <a:buChar char="à"/>
            </a:pPr>
            <a:endParaRPr lang="en-US" altLang="ja-JP" sz="2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altLang="ja-JP" sz="2800" dirty="0" err="1" smtClean="0">
                <a:sym typeface="Wingdings" pitchFamily="2" charset="2"/>
              </a:rPr>
              <a:t>Ichi</a:t>
            </a:r>
            <a:r>
              <a:rPr lang="en-US" altLang="ja-JP" sz="2800" dirty="0" smtClean="0">
                <a:sym typeface="Wingdings" pitchFamily="2" charset="2"/>
              </a:rPr>
              <a:t> Tracker p</a:t>
            </a:r>
            <a:r>
              <a:rPr kumimoji="1" lang="en-US" altLang="ja-JP" sz="2800" dirty="0" smtClean="0"/>
              <a:t>rovides useful information for OSS reuse to ease developer's concerns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Choose alternative code search engines</a:t>
            </a:r>
          </a:p>
          <a:p>
            <a:r>
              <a:rPr kumimoji="1" lang="en-US" altLang="ja-JP" sz="2400" dirty="0" smtClean="0"/>
              <a:t>Improve user interface to allow more interactive operation</a:t>
            </a:r>
          </a:p>
          <a:p>
            <a:r>
              <a:rPr lang="en-US" altLang="ja-JP" sz="2400" dirty="0" smtClean="0"/>
              <a:t>Try other keyword selection algorithms, e.g., </a:t>
            </a:r>
            <a:r>
              <a:rPr lang="en-US" altLang="ja-JP" sz="2400" dirty="0" err="1" smtClean="0"/>
              <a:t>TF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IDF</a:t>
            </a:r>
            <a:r>
              <a:rPr lang="en-US" altLang="ja-JP" sz="2400" dirty="0" smtClean="0"/>
              <a:t>, ...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1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7" y="2060848"/>
            <a:ext cx="33025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/>
              <a:t>Thank you!</a:t>
            </a:r>
          </a:p>
          <a:p>
            <a:endParaRPr lang="en-US" altLang="ja-JP" sz="4800" dirty="0"/>
          </a:p>
          <a:p>
            <a:r>
              <a:rPr lang="en-US" altLang="ja-JP" sz="4800" dirty="0" smtClean="0"/>
              <a:t>Questions?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703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Process of </a:t>
            </a:r>
            <a:r>
              <a:rPr kumimoji="1" lang="en-US" altLang="ja-JP" dirty="0" err="1" smtClean="0"/>
              <a:t>Ichi</a:t>
            </a:r>
            <a:r>
              <a:rPr kumimoji="1" lang="en-US" altLang="ja-JP" dirty="0" smtClean="0"/>
              <a:t> Tracker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12568" cy="48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4572000" y="2852936"/>
            <a:ext cx="328613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44008" y="5301208"/>
            <a:ext cx="9124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0A0AF6"/>
                </a:solidFill>
              </a:rPr>
              <a:t>Header List/</a:t>
            </a:r>
          </a:p>
          <a:p>
            <a:r>
              <a:rPr lang="en-US" altLang="ja-JP" sz="1050" dirty="0" smtClean="0">
                <a:solidFill>
                  <a:srgbClr val="0A0AF6"/>
                </a:solidFill>
              </a:rPr>
              <a:t>Files</a:t>
            </a:r>
            <a:endParaRPr kumimoji="1" lang="ja-JP" altLang="en-US" sz="1050" dirty="0">
              <a:solidFill>
                <a:srgbClr val="0A0AF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42095" y="5263316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rgbClr val="0A0AF6"/>
                </a:solidFill>
              </a:rPr>
              <a:t>Keywords</a:t>
            </a:r>
            <a:endParaRPr kumimoji="1" lang="ja-JP" altLang="en-US" sz="1050" dirty="0">
              <a:solidFill>
                <a:srgbClr val="0A0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000000"/>
                </a:solidFill>
              </a:rPr>
              <a:t>Keywords and Convergence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1" y="1484784"/>
            <a:ext cx="591512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直線コネクタ 20"/>
          <p:cNvCxnSpPr/>
          <p:nvPr/>
        </p:nvCxnSpPr>
        <p:spPr>
          <a:xfrm>
            <a:off x="5147660" y="5188948"/>
            <a:ext cx="1512572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796136" y="2615168"/>
            <a:ext cx="719272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436096" y="2397092"/>
            <a:ext cx="72008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796540" y="2829788"/>
            <a:ext cx="863692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796944" y="3044408"/>
            <a:ext cx="718464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384188" y="5416744"/>
            <a:ext cx="627972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436096" y="5623148"/>
            <a:ext cx="79229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488004" y="5829552"/>
            <a:ext cx="792290" cy="0"/>
          </a:xfrm>
          <a:prstGeom prst="line">
            <a:avLst/>
          </a:prstGeom>
          <a:ln w="28575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2578636" y="2799596"/>
            <a:ext cx="611768" cy="28105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479036" y="2580144"/>
            <a:ext cx="611768" cy="28105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483768" y="5572868"/>
            <a:ext cx="611768" cy="28105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3228504" y="4964602"/>
            <a:ext cx="611768" cy="28105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Precision and Recall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Precision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|R|/ |SR| :  0.46 (case A(1) and A(2))</a:t>
            </a:r>
          </a:p>
          <a:p>
            <a:pPr marL="457200" lvl="1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0.89 (case B(1)), 0.95 (case B(2))</a:t>
            </a:r>
          </a:p>
          <a:p>
            <a:pPr lvl="1"/>
            <a:r>
              <a:rPr lang="en-US" altLang="ja-JP" dirty="0" smtClean="0"/>
              <a:t> Output results : 1.0  (no fault positive)</a:t>
            </a:r>
          </a:p>
          <a:p>
            <a:r>
              <a:rPr kumimoji="1" lang="en-US" altLang="ja-JP" dirty="0" smtClean="0"/>
              <a:t>Recall</a:t>
            </a:r>
          </a:p>
          <a:p>
            <a:pPr lvl="1"/>
            <a:r>
              <a:rPr lang="en-US" altLang="ja-JP" dirty="0" smtClean="0"/>
              <a:t>No information of GCS and </a:t>
            </a:r>
            <a:r>
              <a:rPr lang="en-US" altLang="ja-JP" dirty="0" err="1" smtClean="0"/>
              <a:t>Koders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SPARS/R: 0.725  (case of random 100 files)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2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) Keyword Selection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Picture 1" descr="C:\Users\peixia\AppData\Roaming\Tencent\Users\172220884\QQ\WinTemp\RichOle\D0D[$7}0@Q]NX]RSW}T4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9318"/>
            <a:ext cx="7776864" cy="48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5) Search Result Analysis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5" name="図 4" descr="C:\Users\peixia\AppData\Roaming\Tencent\Users\172220884\QQ\WinTemp\RichOle\EI((}@0F0[SDVH}`5]Q{O1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" y="1484784"/>
            <a:ext cx="784887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2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6) Code Clone Filtering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Picture 1" descr="C:\Users\peixia\AppData\Roaming\Tencent\Users\172220884\QQ\WinTemp\RichOle\4_[LA{$_HZ9P52%6I(16(`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556792"/>
            <a:ext cx="69425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486492" y="5817957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 </a:t>
            </a:r>
            <a:r>
              <a:rPr kumimoji="1" lang="en-US" altLang="ja-JP" dirty="0" err="1" smtClean="0"/>
              <a:t>CCFinder</a:t>
            </a:r>
            <a:r>
              <a:rPr kumimoji="1" lang="en-US" altLang="ja-JP" dirty="0" smtClean="0"/>
              <a:t> with the maximum token length 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35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179512" y="2276872"/>
            <a:ext cx="8784976" cy="3816424"/>
          </a:xfrm>
          <a:prstGeom prst="roundRect">
            <a:avLst/>
          </a:prstGeom>
          <a:solidFill>
            <a:srgbClr val="CDFFD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Code History Tracking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雲 4"/>
          <p:cNvSpPr/>
          <p:nvPr/>
        </p:nvSpPr>
        <p:spPr>
          <a:xfrm>
            <a:off x="323528" y="3573016"/>
            <a:ext cx="792088" cy="7200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 5"/>
          <p:cNvSpPr/>
          <p:nvPr/>
        </p:nvSpPr>
        <p:spPr>
          <a:xfrm>
            <a:off x="971600" y="2780928"/>
            <a:ext cx="864096" cy="77959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 7"/>
          <p:cNvSpPr/>
          <p:nvPr/>
        </p:nvSpPr>
        <p:spPr>
          <a:xfrm>
            <a:off x="1115616" y="3933056"/>
            <a:ext cx="1584176" cy="79208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雲 8"/>
          <p:cNvSpPr/>
          <p:nvPr/>
        </p:nvSpPr>
        <p:spPr>
          <a:xfrm>
            <a:off x="467544" y="4725144"/>
            <a:ext cx="1080120" cy="86409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 9"/>
          <p:cNvSpPr/>
          <p:nvPr/>
        </p:nvSpPr>
        <p:spPr>
          <a:xfrm>
            <a:off x="1982808" y="2780928"/>
            <a:ext cx="1149032" cy="115212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雲 10"/>
          <p:cNvSpPr/>
          <p:nvPr/>
        </p:nvSpPr>
        <p:spPr>
          <a:xfrm>
            <a:off x="3059832" y="3645024"/>
            <a:ext cx="792088" cy="86409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311860" y="2492896"/>
            <a:ext cx="1260140" cy="108012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雲 13"/>
          <p:cNvSpPr/>
          <p:nvPr/>
        </p:nvSpPr>
        <p:spPr>
          <a:xfrm>
            <a:off x="4888620" y="2715167"/>
            <a:ext cx="864096" cy="77959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雲 14"/>
          <p:cNvSpPr/>
          <p:nvPr/>
        </p:nvSpPr>
        <p:spPr>
          <a:xfrm>
            <a:off x="4283968" y="3789040"/>
            <a:ext cx="1080120" cy="93610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雲 15"/>
          <p:cNvSpPr/>
          <p:nvPr/>
        </p:nvSpPr>
        <p:spPr>
          <a:xfrm>
            <a:off x="3311860" y="4725144"/>
            <a:ext cx="828092" cy="7200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雲 16"/>
          <p:cNvSpPr/>
          <p:nvPr/>
        </p:nvSpPr>
        <p:spPr>
          <a:xfrm>
            <a:off x="1982808" y="4869160"/>
            <a:ext cx="933008" cy="7200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雲 17"/>
          <p:cNvSpPr/>
          <p:nvPr/>
        </p:nvSpPr>
        <p:spPr>
          <a:xfrm>
            <a:off x="6084168" y="3573016"/>
            <a:ext cx="864096" cy="93610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雲 18"/>
          <p:cNvSpPr/>
          <p:nvPr/>
        </p:nvSpPr>
        <p:spPr>
          <a:xfrm>
            <a:off x="6948264" y="2492896"/>
            <a:ext cx="1368152" cy="136815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雲 19"/>
          <p:cNvSpPr/>
          <p:nvPr/>
        </p:nvSpPr>
        <p:spPr>
          <a:xfrm>
            <a:off x="5652120" y="4725144"/>
            <a:ext cx="648072" cy="57606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雲 20"/>
          <p:cNvSpPr/>
          <p:nvPr/>
        </p:nvSpPr>
        <p:spPr>
          <a:xfrm>
            <a:off x="6084168" y="2888940"/>
            <a:ext cx="468052" cy="50552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雲 21"/>
          <p:cNvSpPr/>
          <p:nvPr/>
        </p:nvSpPr>
        <p:spPr>
          <a:xfrm>
            <a:off x="6876256" y="4653136"/>
            <a:ext cx="1080120" cy="93610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雲 22"/>
          <p:cNvSpPr/>
          <p:nvPr/>
        </p:nvSpPr>
        <p:spPr>
          <a:xfrm>
            <a:off x="7956376" y="3861048"/>
            <a:ext cx="864096" cy="86409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雲 23"/>
          <p:cNvSpPr/>
          <p:nvPr/>
        </p:nvSpPr>
        <p:spPr>
          <a:xfrm>
            <a:off x="4499992" y="4869160"/>
            <a:ext cx="1008112" cy="75608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91880" y="609329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OSS Repositories</a:t>
            </a:r>
            <a:endParaRPr kumimoji="1" lang="ja-JP" altLang="en-US" sz="2000" dirty="0"/>
          </a:p>
        </p:txBody>
      </p:sp>
      <p:pic>
        <p:nvPicPr>
          <p:cNvPr id="26" name="Picture 2" descr="キーボード,コンピューター,ハードウェア,パソコン,マウス,モニター,人,年配,技術,男,男性,高齢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15" y="1412608"/>
            <a:ext cx="864265" cy="8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3725906" y="1628800"/>
            <a:ext cx="269072" cy="36012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14914" y="154725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Code Fragment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in Question</a:t>
            </a:r>
            <a:endParaRPr kumimoji="1" lang="ja-JP" altLang="en-US" sz="14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547664" y="4221004"/>
            <a:ext cx="269072" cy="360124"/>
          </a:xfrm>
          <a:prstGeom prst="rect">
            <a:avLst/>
          </a:prstGeom>
          <a:solidFill>
            <a:srgbClr val="04A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717384" y="2907090"/>
            <a:ext cx="269072" cy="36012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619548" y="4033890"/>
            <a:ext cx="269072" cy="36012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288252" y="3214400"/>
            <a:ext cx="269072" cy="360124"/>
          </a:xfrm>
          <a:prstGeom prst="rect">
            <a:avLst/>
          </a:prstGeom>
          <a:solidFill>
            <a:srgbClr val="04A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04769" y="3933056"/>
            <a:ext cx="269072" cy="3601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189990" y="4111716"/>
            <a:ext cx="269072" cy="3601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497804" y="3104880"/>
            <a:ext cx="269072" cy="3601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281780" y="4925570"/>
            <a:ext cx="269072" cy="36012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3860442" y="2070472"/>
            <a:ext cx="0" cy="81846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1835696" y="3574524"/>
            <a:ext cx="452556" cy="682568"/>
          </a:xfrm>
          <a:prstGeom prst="straightConnector1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2557324" y="3087152"/>
            <a:ext cx="1160060" cy="269840"/>
          </a:xfrm>
          <a:prstGeom prst="straightConnector1">
            <a:avLst/>
          </a:prstGeom>
          <a:ln w="57150">
            <a:solidFill>
              <a:srgbClr val="FF9933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994978" y="3087152"/>
            <a:ext cx="624570" cy="946738"/>
          </a:xfrm>
          <a:prstGeom prst="straightConnector1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4888620" y="4111716"/>
            <a:ext cx="1516149" cy="73368"/>
          </a:xfrm>
          <a:prstGeom prst="straightConnector1">
            <a:avLst/>
          </a:prstGeom>
          <a:ln w="57150">
            <a:solidFill>
              <a:srgbClr val="FF9933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endCxn id="37" idx="1"/>
          </p:cNvCxnSpPr>
          <p:nvPr/>
        </p:nvCxnSpPr>
        <p:spPr>
          <a:xfrm flipV="1">
            <a:off x="6673841" y="3284942"/>
            <a:ext cx="823963" cy="648114"/>
          </a:xfrm>
          <a:prstGeom prst="straightConnector1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6673841" y="4113118"/>
            <a:ext cx="1516149" cy="178660"/>
          </a:xfrm>
          <a:prstGeom prst="straightConnector1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6673841" y="4293180"/>
            <a:ext cx="607939" cy="632390"/>
          </a:xfrm>
          <a:prstGeom prst="straightConnector1">
            <a:avLst/>
          </a:prstGeom>
          <a:ln w="57150">
            <a:solidFill>
              <a:srgbClr val="FF9933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066958" y="143539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?</a:t>
            </a:r>
            <a:endParaRPr kumimoji="1" lang="ja-JP" altLang="en-US" sz="36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220930" y="4659614"/>
            <a:ext cx="18297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License: X /Copyright: Y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708785" y="2359913"/>
            <a:ext cx="10711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Copy Source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41293" y="4149080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Ancestor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972895" y="3326504"/>
            <a:ext cx="6367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Modify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364088" y="4185084"/>
            <a:ext cx="6367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Modify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977810" y="4262566"/>
            <a:ext cx="5421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Copy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241793" y="5677678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Time</a:t>
            </a:r>
            <a:endParaRPr kumimoji="1" lang="ja-JP" altLang="en-US" sz="1600" dirty="0"/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2627784" y="5846955"/>
            <a:ext cx="3492388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7449859" y="5347098"/>
            <a:ext cx="10122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License: X’</a:t>
            </a:r>
          </a:p>
          <a:p>
            <a:r>
              <a:rPr lang="en-US" altLang="ja-JP" sz="1200" dirty="0" smtClean="0"/>
              <a:t>Copyright Y’</a:t>
            </a:r>
            <a:endParaRPr kumimoji="1" lang="ja-JP" altLang="en-US" sz="1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52220" y="2750440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Descendants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67944" y="2649984"/>
            <a:ext cx="511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C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87624" y="3933056"/>
            <a:ext cx="48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A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30597" y="2924944"/>
            <a:ext cx="497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B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36177" y="4365104"/>
            <a:ext cx="50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D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03854" y="3573016"/>
            <a:ext cx="49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E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741154" y="2780928"/>
            <a:ext cx="497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</a:t>
            </a:r>
            <a:r>
              <a:rPr lang="en-US" altLang="ja-JP" sz="1400" dirty="0" smtClean="0">
                <a:latin typeface="Amienne" pitchFamily="82" charset="0"/>
              </a:rPr>
              <a:t>F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236849" y="3841303"/>
            <a:ext cx="52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G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02645" y="4993431"/>
            <a:ext cx="50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latin typeface="Amienne" pitchFamily="82" charset="0"/>
              </a:rPr>
              <a:t>Proj</a:t>
            </a:r>
            <a:r>
              <a:rPr kumimoji="1" lang="en-US" altLang="ja-JP" sz="1400" dirty="0" smtClean="0">
                <a:latin typeface="Amienne" pitchFamily="82" charset="0"/>
              </a:rPr>
              <a:t>. H</a:t>
            </a:r>
            <a:endParaRPr kumimoji="1" lang="ja-JP" altLang="en-US" sz="1400" dirty="0">
              <a:latin typeface="Amienne" pitchFamily="82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211960" y="2917528"/>
            <a:ext cx="10266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License: X</a:t>
            </a:r>
          </a:p>
          <a:p>
            <a:r>
              <a:rPr lang="en-US" altLang="ja-JP" sz="1200" dirty="0" smtClean="0"/>
              <a:t>Copyright: Y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849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7) Result Forming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Picture 1" descr="C:\Users\peixia\AppData\Roaming\Tencent\Users\172220884\QQ\WinTemp\RichOle\S`OBY8_(S{T[{Y)H_0J($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76864" cy="487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Research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Proposing code history tracking model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Prototype of code history tracking system,</a:t>
            </a:r>
            <a:br>
              <a:rPr lang="en-US" altLang="ja-JP" dirty="0" smtClean="0"/>
            </a:br>
            <a:r>
              <a:rPr lang="en-US" altLang="ja-JP" i="1" dirty="0" err="1" smtClean="0">
                <a:solidFill>
                  <a:srgbClr val="0066FF"/>
                </a:solidFill>
              </a:rPr>
              <a:t>Ichi</a:t>
            </a:r>
            <a:r>
              <a:rPr lang="en-US" altLang="ja-JP" i="1" dirty="0" smtClean="0">
                <a:solidFill>
                  <a:srgbClr val="0066FF"/>
                </a:solidFill>
              </a:rPr>
              <a:t> Tracker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I</a:t>
            </a:r>
            <a:r>
              <a:rPr lang="en-US" altLang="ja-JP" sz="2400" dirty="0" smtClean="0"/>
              <a:t>ntegrated 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C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</a:rPr>
              <a:t>ode 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Hi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</a:rPr>
              <a:t>story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Case studies of using </a:t>
            </a:r>
            <a:r>
              <a:rPr kumimoji="1" lang="en-US" altLang="ja-JP" dirty="0" err="1" smtClean="0"/>
              <a:t>Ichi</a:t>
            </a:r>
            <a:r>
              <a:rPr kumimoji="1" lang="en-US" altLang="ja-JP" dirty="0" smtClean="0"/>
              <a:t> Tracker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Discussions and related works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5277" y="3676962"/>
            <a:ext cx="697627" cy="400110"/>
          </a:xfrm>
          <a:prstGeom prst="rect">
            <a:avLst/>
          </a:prstGeom>
          <a:solidFill>
            <a:srgbClr val="CDFFD2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位置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2434" y="34197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</a:t>
            </a:r>
            <a:r>
              <a:rPr lang="en-US" altLang="ja-JP" dirty="0" smtClean="0"/>
              <a:t> chi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1626" y="392376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L</a:t>
            </a:r>
            <a:r>
              <a:rPr lang="en-US" altLang="ja-JP" i="1" dirty="0" smtClean="0"/>
              <a:t>ocation in Japanese</a:t>
            </a:r>
            <a:endParaRPr kumimoji="1" lang="ja-JP" altLang="en-US" i="1" dirty="0"/>
          </a:p>
        </p:txBody>
      </p:sp>
      <p:sp>
        <p:nvSpPr>
          <p:cNvPr id="9" name="雲 8"/>
          <p:cNvSpPr/>
          <p:nvPr/>
        </p:nvSpPr>
        <p:spPr>
          <a:xfrm>
            <a:off x="5148064" y="3156937"/>
            <a:ext cx="3312368" cy="1440160"/>
          </a:xfrm>
          <a:prstGeom prst="cloud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inoue\AppData\Local\Microsoft\Windows\Temporary Internet Files\Content.IE5\942QO2PH\MC9003597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3579" y="3342094"/>
            <a:ext cx="448183" cy="4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725488"/>
          </a:xfrm>
        </p:spPr>
        <p:txBody>
          <a:bodyPr/>
          <a:lstStyle/>
          <a:p>
            <a:r>
              <a:rPr lang="en-US" altLang="ja-JP" dirty="0" smtClean="0"/>
              <a:t>Code History Tracking Model</a:t>
            </a:r>
            <a:br>
              <a:rPr lang="en-US" altLang="ja-JP" dirty="0" smtClean="0"/>
            </a:br>
            <a:r>
              <a:rPr lang="en-US" altLang="ja-JP" dirty="0" smtClean="0"/>
              <a:t>and </a:t>
            </a:r>
            <a:r>
              <a:rPr lang="en-US" altLang="ja-JP" dirty="0" err="1" smtClean="0"/>
              <a:t>Ichi</a:t>
            </a:r>
            <a:r>
              <a:rPr lang="en-US" altLang="ja-JP" dirty="0" smtClean="0"/>
              <a:t> Tracker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8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Design Policy of </a:t>
            </a:r>
            <a:r>
              <a:rPr kumimoji="1" lang="en-US" altLang="ja-JP" dirty="0" err="1" smtClean="0"/>
              <a:t>Ichi</a:t>
            </a:r>
            <a:r>
              <a:rPr kumimoji="1" lang="en-US" altLang="ja-JP" dirty="0" smtClean="0"/>
              <a:t> Tracker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400" dirty="0" smtClean="0"/>
              <a:t>OSS repository</a:t>
            </a:r>
          </a:p>
          <a:p>
            <a:r>
              <a:rPr kumimoji="1" lang="en-US" altLang="ja-JP" sz="2400" dirty="0" smtClean="0"/>
              <a:t>Target many OSS projects from old to new ones</a:t>
            </a:r>
          </a:p>
          <a:p>
            <a:r>
              <a:rPr lang="en-US" altLang="ja-JP" sz="2400" dirty="0" smtClean="0"/>
              <a:t>No crawling, no maintenance</a:t>
            </a:r>
          </a:p>
          <a:p>
            <a:pPr marL="0" indent="0">
              <a:buNone/>
            </a:pPr>
            <a:r>
              <a:rPr lang="en-US" altLang="ja-JP" sz="2400" dirty="0" smtClean="0">
                <a:sym typeface="Wingdings" pitchFamily="2" charset="2"/>
              </a:rPr>
              <a:t>   </a:t>
            </a:r>
            <a:r>
              <a:rPr lang="en-US" altLang="ja-JP" sz="2000" dirty="0" smtClean="0">
                <a:solidFill>
                  <a:srgbClr val="0066FF"/>
                </a:solidFill>
                <a:sym typeface="Wingdings" pitchFamily="2" charset="2"/>
              </a:rPr>
              <a:t>Do not have local repository, </a:t>
            </a:r>
            <a:br>
              <a:rPr lang="en-US" altLang="ja-JP" sz="2000" dirty="0" smtClean="0">
                <a:solidFill>
                  <a:srgbClr val="0066FF"/>
                </a:solidFill>
                <a:sym typeface="Wingdings" pitchFamily="2" charset="2"/>
              </a:rPr>
            </a:br>
            <a:r>
              <a:rPr lang="en-US" altLang="ja-JP" sz="2000" dirty="0" smtClean="0">
                <a:solidFill>
                  <a:srgbClr val="0066FF"/>
                </a:solidFill>
                <a:sym typeface="Wingdings" pitchFamily="2" charset="2"/>
              </a:rPr>
              <a:t>        but use external code search engines</a:t>
            </a:r>
            <a:endParaRPr lang="en-US" altLang="ja-JP" sz="2400" dirty="0" smtClean="0">
              <a:solidFill>
                <a:srgbClr val="0066FF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kumimoji="1" lang="en-US" altLang="ja-JP" sz="2400" dirty="0" smtClean="0"/>
              <a:t>Output quality</a:t>
            </a:r>
          </a:p>
          <a:p>
            <a:r>
              <a:rPr kumimoji="1" lang="en-US" altLang="ja-JP" sz="2400" dirty="0" smtClean="0"/>
              <a:t>Find not only exactly same code fragments, but also similar ones</a:t>
            </a:r>
          </a:p>
          <a:p>
            <a:r>
              <a:rPr lang="en-US" altLang="ja-JP" sz="2400" dirty="0" smtClean="0"/>
              <a:t>Lower false positive results</a:t>
            </a:r>
          </a:p>
          <a:p>
            <a:r>
              <a:rPr lang="en-US" altLang="ja-JP" sz="2400" dirty="0" smtClean="0"/>
              <a:t>No real-time response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ym typeface="Wingdings" pitchFamily="2" charset="2"/>
              </a:rPr>
              <a:t> </a:t>
            </a:r>
            <a:r>
              <a:rPr kumimoji="1" lang="en-US" altLang="ja-JP" sz="2000" dirty="0" smtClean="0">
                <a:solidFill>
                  <a:srgbClr val="0066FF"/>
                </a:solidFill>
                <a:sym typeface="Wingdings" pitchFamily="2" charset="2"/>
              </a:rPr>
              <a:t>Use code clone filtering to improve the output quality</a:t>
            </a:r>
            <a:endParaRPr kumimoji="1" lang="ja-JP" altLang="en-US" sz="2000" dirty="0">
              <a:solidFill>
                <a:srgbClr val="0066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円柱 4"/>
          <p:cNvSpPr/>
          <p:nvPr/>
        </p:nvSpPr>
        <p:spPr>
          <a:xfrm>
            <a:off x="7668344" y="2132856"/>
            <a:ext cx="1008112" cy="900904"/>
          </a:xfrm>
          <a:prstGeom prst="can">
            <a:avLst/>
          </a:prstGeom>
          <a:gradFill flip="none" rotWithShape="1">
            <a:gsLst>
              <a:gs pos="0">
                <a:srgbClr val="CDFFD2">
                  <a:shade val="30000"/>
                  <a:satMod val="115000"/>
                </a:srgbClr>
              </a:gs>
              <a:gs pos="50000">
                <a:srgbClr val="CDFFD2">
                  <a:shade val="67500"/>
                  <a:satMod val="115000"/>
                </a:srgbClr>
              </a:gs>
              <a:gs pos="100000">
                <a:srgbClr val="CDFFD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031" name="Picture 7" descr="C:\Users\Katsuro Inoue\AppData\Local\Microsoft\Windows\Temporary Internet Files\Content.IE5\M3HH6H43\MC9003438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69" y="5073526"/>
            <a:ext cx="1220933" cy="7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円柱 10"/>
          <p:cNvSpPr/>
          <p:nvPr/>
        </p:nvSpPr>
        <p:spPr>
          <a:xfrm>
            <a:off x="7774960" y="2276872"/>
            <a:ext cx="1008112" cy="900904"/>
          </a:xfrm>
          <a:prstGeom prst="can">
            <a:avLst/>
          </a:prstGeom>
          <a:gradFill flip="none" rotWithShape="1">
            <a:gsLst>
              <a:gs pos="0">
                <a:srgbClr val="CDFFD2">
                  <a:shade val="30000"/>
                  <a:satMod val="115000"/>
                </a:srgbClr>
              </a:gs>
              <a:gs pos="50000">
                <a:srgbClr val="CDFFD2">
                  <a:shade val="67500"/>
                  <a:satMod val="115000"/>
                </a:srgbClr>
              </a:gs>
              <a:gs pos="100000">
                <a:srgbClr val="CDFFD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柱 13"/>
          <p:cNvSpPr/>
          <p:nvPr/>
        </p:nvSpPr>
        <p:spPr>
          <a:xfrm>
            <a:off x="7927360" y="2429272"/>
            <a:ext cx="1008112" cy="900904"/>
          </a:xfrm>
          <a:prstGeom prst="can">
            <a:avLst/>
          </a:prstGeom>
          <a:gradFill flip="none" rotWithShape="1">
            <a:gsLst>
              <a:gs pos="0">
                <a:srgbClr val="CDFFD2">
                  <a:shade val="30000"/>
                  <a:satMod val="115000"/>
                </a:srgbClr>
              </a:gs>
              <a:gs pos="50000">
                <a:srgbClr val="CDFFD2">
                  <a:shade val="67500"/>
                  <a:satMod val="115000"/>
                </a:srgbClr>
              </a:gs>
              <a:gs pos="100000">
                <a:srgbClr val="CDFFD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柱 14"/>
          <p:cNvSpPr/>
          <p:nvPr/>
        </p:nvSpPr>
        <p:spPr>
          <a:xfrm>
            <a:off x="8079760" y="2581672"/>
            <a:ext cx="1008112" cy="900904"/>
          </a:xfrm>
          <a:prstGeom prst="can">
            <a:avLst/>
          </a:prstGeom>
          <a:gradFill flip="none" rotWithShape="1">
            <a:gsLst>
              <a:gs pos="0">
                <a:srgbClr val="CDFFD2">
                  <a:shade val="30000"/>
                  <a:satMod val="115000"/>
                </a:srgbClr>
              </a:gs>
              <a:gs pos="50000">
                <a:srgbClr val="CDFFD2">
                  <a:shade val="67500"/>
                  <a:satMod val="115000"/>
                </a:srgbClr>
              </a:gs>
              <a:gs pos="100000">
                <a:srgbClr val="CDFFD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Katsuro Inoue\AppData\Local\Microsoft\Windows\Temporary Internet Files\Content.IE5\174VP0U3\MC900411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57" y="2429272"/>
            <a:ext cx="68415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線矢印コネクタ 101"/>
          <p:cNvCxnSpPr>
            <a:endCxn id="95" idx="1"/>
          </p:cNvCxnSpPr>
          <p:nvPr/>
        </p:nvCxnSpPr>
        <p:spPr>
          <a:xfrm>
            <a:off x="1907704" y="1988840"/>
            <a:ext cx="5334178" cy="2836250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stCxn id="3" idx="3"/>
            <a:endCxn id="94" idx="1"/>
          </p:cNvCxnSpPr>
          <p:nvPr/>
        </p:nvCxnSpPr>
        <p:spPr>
          <a:xfrm>
            <a:off x="1907704" y="2270775"/>
            <a:ext cx="5331385" cy="1080430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1907704" y="1949931"/>
            <a:ext cx="5291330" cy="0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Code History Tracking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雲 4"/>
          <p:cNvSpPr/>
          <p:nvPr/>
        </p:nvSpPr>
        <p:spPr>
          <a:xfrm>
            <a:off x="2563479" y="3870340"/>
            <a:ext cx="3518495" cy="265500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057659" y="4293096"/>
            <a:ext cx="2723583" cy="667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3333912" y="1700808"/>
            <a:ext cx="1944216" cy="1296144"/>
          </a:xfrm>
          <a:prstGeom prst="flowChartAlternateProcess">
            <a:avLst/>
          </a:prstGeom>
          <a:solidFill>
            <a:srgbClr val="CCECFF"/>
          </a:solidFill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33147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Input Query Q</a:t>
            </a:r>
            <a:endParaRPr kumimoji="1" lang="ja-JP" altLang="en-US" i="1" dirty="0">
              <a:latin typeface="Arial Black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1799" y="1949931"/>
            <a:ext cx="2003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 Black" pitchFamily="34" charset="0"/>
              </a:rPr>
              <a:t>Integrated Code</a:t>
            </a:r>
            <a:br>
              <a:rPr kumimoji="1" lang="en-US" altLang="ja-JP" sz="1600" dirty="0" smtClean="0">
                <a:latin typeface="Arial Black" pitchFamily="34" charset="0"/>
              </a:rPr>
            </a:br>
            <a:r>
              <a:rPr kumimoji="1" lang="en-US" altLang="ja-JP" sz="1600" dirty="0" smtClean="0">
                <a:latin typeface="Arial Black" pitchFamily="34" charset="0"/>
              </a:rPr>
              <a:t>History Tracker</a:t>
            </a:r>
            <a:br>
              <a:rPr kumimoji="1" lang="en-US" altLang="ja-JP" sz="1600" dirty="0" smtClean="0">
                <a:latin typeface="Arial Black" pitchFamily="34" charset="0"/>
              </a:rPr>
            </a:br>
            <a:r>
              <a:rPr kumimoji="1" lang="en-US" altLang="ja-JP" sz="1600" i="1" dirty="0" err="1" smtClean="0">
                <a:latin typeface="Arial Black" pitchFamily="34" charset="0"/>
              </a:rPr>
              <a:t>Ichi</a:t>
            </a:r>
            <a:r>
              <a:rPr kumimoji="1" lang="en-US" altLang="ja-JP" sz="1600" i="1" dirty="0" smtClean="0">
                <a:latin typeface="Arial Black" pitchFamily="34" charset="0"/>
              </a:rPr>
              <a:t> Tracker</a:t>
            </a:r>
            <a:endParaRPr kumimoji="1" lang="ja-JP" altLang="en-US" sz="1600" i="1" dirty="0">
              <a:latin typeface="Arial Black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3021" y="1331476"/>
            <a:ext cx="23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Output </a:t>
            </a:r>
            <a:r>
              <a:rPr lang="en-US" altLang="ja-JP" dirty="0" smtClean="0">
                <a:latin typeface="Arial Black" pitchFamily="34" charset="0"/>
              </a:rPr>
              <a:t>R</a:t>
            </a:r>
            <a:r>
              <a:rPr kumimoji="1" lang="en-US" altLang="ja-JP" dirty="0" smtClean="0">
                <a:latin typeface="Arial Black" pitchFamily="34" charset="0"/>
              </a:rPr>
              <a:t>esults </a:t>
            </a:r>
            <a:r>
              <a:rPr kumimoji="1" lang="en-US" altLang="ja-JP" i="1" dirty="0" smtClean="0">
                <a:latin typeface="Arial Black" pitchFamily="34" charset="0"/>
              </a:rPr>
              <a:t>R</a:t>
            </a:r>
            <a:endParaRPr kumimoji="1" lang="ja-JP" altLang="en-US" i="1" dirty="0">
              <a:latin typeface="Arial Black" pitchFamily="34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568497" y="2137048"/>
            <a:ext cx="64807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5406401" y="2137048"/>
            <a:ext cx="648072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磁気ディスク 12"/>
          <p:cNvSpPr/>
          <p:nvPr/>
        </p:nvSpPr>
        <p:spPr>
          <a:xfrm>
            <a:off x="3300224" y="5301208"/>
            <a:ext cx="504056" cy="7920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 : 磁気ディスク 13"/>
          <p:cNvSpPr/>
          <p:nvPr/>
        </p:nvSpPr>
        <p:spPr>
          <a:xfrm>
            <a:off x="5086472" y="5301208"/>
            <a:ext cx="504056" cy="7920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7575149" y="4110980"/>
            <a:ext cx="72008" cy="360040"/>
            <a:chOff x="467544" y="4797152"/>
            <a:chExt cx="72008" cy="360040"/>
          </a:xfrm>
        </p:grpSpPr>
        <p:sp>
          <p:nvSpPr>
            <p:cNvPr id="16" name="円/楕円 15"/>
            <p:cNvSpPr/>
            <p:nvPr/>
          </p:nvSpPr>
          <p:spPr>
            <a:xfrm>
              <a:off x="467544" y="4797152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67544" y="494116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67544" y="50851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5400000">
            <a:off x="4603227" y="5651533"/>
            <a:ext cx="45719" cy="228595"/>
            <a:chOff x="467544" y="4797152"/>
            <a:chExt cx="72008" cy="360040"/>
          </a:xfrm>
        </p:grpSpPr>
        <p:sp>
          <p:nvSpPr>
            <p:cNvPr id="20" name="円/楕円 19"/>
            <p:cNvSpPr/>
            <p:nvPr/>
          </p:nvSpPr>
          <p:spPr>
            <a:xfrm>
              <a:off x="467544" y="4797152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67544" y="494116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67544" y="50851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5496" y="1844824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Code  Fragment </a:t>
            </a:r>
            <a:endParaRPr kumimoji="1" lang="ja-JP" alt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左中かっこ 29"/>
          <p:cNvSpPr/>
          <p:nvPr/>
        </p:nvSpPr>
        <p:spPr>
          <a:xfrm>
            <a:off x="6084168" y="1781324"/>
            <a:ext cx="453236" cy="4032448"/>
          </a:xfrm>
          <a:prstGeom prst="leftBrace">
            <a:avLst>
              <a:gd name="adj1" fmla="val 8333"/>
              <a:gd name="adj2" fmla="val 1419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63688" y="4941168"/>
            <a:ext cx="120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Internet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90168" y="1628800"/>
            <a:ext cx="101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Code  Fragment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483768" y="3420289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Search </a:t>
            </a:r>
            <a:br>
              <a:rPr lang="en-US" altLang="ja-JP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Query </a:t>
            </a:r>
            <a:r>
              <a:rPr lang="en-US" altLang="ja-JP" sz="1600" i="1" dirty="0" err="1" smtClean="0">
                <a:latin typeface="Arial" pitchFamily="34" charset="0"/>
                <a:cs typeface="Arial" pitchFamily="34" charset="0"/>
              </a:rPr>
              <a:t>SQ</a:t>
            </a:r>
            <a:endParaRPr lang="ja-JP" alt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932040" y="335699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Search</a:t>
            </a:r>
            <a:br>
              <a:rPr lang="en-US" altLang="ja-JP" sz="16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altLang="ja-JP" sz="1600" i="1" dirty="0" smtClean="0">
                <a:latin typeface="Arial" pitchFamily="34" charset="0"/>
                <a:cs typeface="Arial" pitchFamily="34" charset="0"/>
              </a:rPr>
              <a:t>SR</a:t>
            </a:r>
            <a:endParaRPr lang="ja-JP" alt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496" y="242088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Code Attributes</a:t>
            </a:r>
          </a:p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(Optional)</a:t>
            </a:r>
            <a:endParaRPr kumimoji="1" lang="en-US" altLang="ja-JP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054672" y="2276872"/>
            <a:ext cx="108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Code  Attributes </a:t>
            </a:r>
            <a:endParaRPr kumimoji="1" lang="ja-JP" altLang="en-US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1259632" y="198884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412032" y="2093615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259632" y="22048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259632" y="234888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角丸四角形 43"/>
          <p:cNvSpPr/>
          <p:nvPr/>
        </p:nvSpPr>
        <p:spPr>
          <a:xfrm>
            <a:off x="1115616" y="2492896"/>
            <a:ext cx="792088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en-US" altLang="ja-JP" sz="700" dirty="0" smtClean="0"/>
              <a:t>attribute 1: ...</a:t>
            </a:r>
          </a:p>
          <a:p>
            <a:pPr>
              <a:lnSpc>
                <a:spcPts val="700"/>
              </a:lnSpc>
            </a:pPr>
            <a:r>
              <a:rPr lang="en-US" altLang="ja-JP" sz="700" dirty="0" smtClean="0"/>
              <a:t>attribute 2: ...</a:t>
            </a:r>
          </a:p>
          <a:p>
            <a:pPr>
              <a:lnSpc>
                <a:spcPts val="700"/>
              </a:lnSpc>
            </a:pPr>
            <a:r>
              <a:rPr lang="ja-JP" altLang="en-US" sz="700" dirty="0" smtClean="0"/>
              <a:t>　</a:t>
            </a:r>
            <a:r>
              <a:rPr lang="en-US" altLang="ja-JP" sz="700" dirty="0" smtClean="0"/>
              <a:t>...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7236296" y="1709316"/>
            <a:ext cx="792088" cy="1008112"/>
            <a:chOff x="1259632" y="1844824"/>
            <a:chExt cx="792088" cy="1008112"/>
          </a:xfrm>
        </p:grpSpPr>
        <p:sp>
          <p:nvSpPr>
            <p:cNvPr id="46" name="メモ 45"/>
            <p:cNvSpPr/>
            <p:nvPr/>
          </p:nvSpPr>
          <p:spPr>
            <a:xfrm>
              <a:off x="1259632" y="1844824"/>
              <a:ext cx="792088" cy="576064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1403648" y="198884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556048" y="2093615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1403648" y="2204864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403648" y="234888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角丸四角形 50"/>
            <p:cNvSpPr/>
            <p:nvPr/>
          </p:nvSpPr>
          <p:spPr>
            <a:xfrm>
              <a:off x="1259632" y="2492896"/>
              <a:ext cx="792088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1: ...</a:t>
              </a:r>
            </a:p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2: ...</a:t>
              </a:r>
            </a:p>
            <a:p>
              <a:pPr>
                <a:lnSpc>
                  <a:spcPts val="700"/>
                </a:lnSpc>
              </a:pPr>
              <a:r>
                <a:rPr lang="ja-JP" altLang="en-US" sz="700" dirty="0" smtClean="0"/>
                <a:t>　</a:t>
              </a:r>
              <a:r>
                <a:rPr lang="en-US" altLang="ja-JP" sz="700" dirty="0" smtClean="0"/>
                <a:t>...</a:t>
              </a: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7236296" y="2933452"/>
            <a:ext cx="792088" cy="1008112"/>
            <a:chOff x="1259632" y="1844824"/>
            <a:chExt cx="792088" cy="1008112"/>
          </a:xfrm>
        </p:grpSpPr>
        <p:sp>
          <p:nvSpPr>
            <p:cNvPr id="53" name="メモ 52"/>
            <p:cNvSpPr/>
            <p:nvPr/>
          </p:nvSpPr>
          <p:spPr>
            <a:xfrm>
              <a:off x="1259632" y="1844824"/>
              <a:ext cx="792088" cy="576064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1403648" y="198884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1556048" y="2093615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403648" y="2204864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403648" y="234888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角丸四角形 57"/>
            <p:cNvSpPr/>
            <p:nvPr/>
          </p:nvSpPr>
          <p:spPr>
            <a:xfrm>
              <a:off x="1259632" y="2492896"/>
              <a:ext cx="792088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1: ...</a:t>
              </a:r>
            </a:p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2: ...</a:t>
              </a:r>
            </a:p>
            <a:p>
              <a:pPr>
                <a:lnSpc>
                  <a:spcPts val="700"/>
                </a:lnSpc>
              </a:pPr>
              <a:r>
                <a:rPr lang="ja-JP" altLang="en-US" sz="700" dirty="0" smtClean="0"/>
                <a:t>　</a:t>
              </a:r>
              <a:r>
                <a:rPr lang="en-US" altLang="ja-JP" sz="700" dirty="0" smtClean="0"/>
                <a:t>...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7236296" y="4661644"/>
            <a:ext cx="792088" cy="1008112"/>
            <a:chOff x="1259632" y="1844824"/>
            <a:chExt cx="792088" cy="1008112"/>
          </a:xfrm>
        </p:grpSpPr>
        <p:sp>
          <p:nvSpPr>
            <p:cNvPr id="60" name="メモ 59"/>
            <p:cNvSpPr/>
            <p:nvPr/>
          </p:nvSpPr>
          <p:spPr>
            <a:xfrm>
              <a:off x="1259632" y="1844824"/>
              <a:ext cx="792088" cy="576064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1403648" y="198884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1556048" y="2093615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1403648" y="2204864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1403648" y="234888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角丸四角形 64"/>
            <p:cNvSpPr/>
            <p:nvPr/>
          </p:nvSpPr>
          <p:spPr>
            <a:xfrm>
              <a:off x="1259632" y="2492896"/>
              <a:ext cx="792088" cy="36004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1: ...</a:t>
              </a:r>
            </a:p>
            <a:p>
              <a:pPr>
                <a:lnSpc>
                  <a:spcPts val="700"/>
                </a:lnSpc>
              </a:pPr>
              <a:r>
                <a:rPr lang="en-US" altLang="ja-JP" sz="700" dirty="0" smtClean="0"/>
                <a:t>attribute 2: ...</a:t>
              </a:r>
            </a:p>
            <a:p>
              <a:pPr>
                <a:lnSpc>
                  <a:spcPts val="700"/>
                </a:lnSpc>
              </a:pPr>
              <a:r>
                <a:rPr lang="ja-JP" altLang="en-US" sz="700" dirty="0" smtClean="0"/>
                <a:t>　</a:t>
              </a:r>
              <a:r>
                <a:rPr lang="en-US" altLang="ja-JP" sz="700" dirty="0" smtClean="0"/>
                <a:t>...</a:t>
              </a:r>
            </a:p>
          </p:txBody>
        </p:sp>
      </p:grpSp>
      <p:sp>
        <p:nvSpPr>
          <p:cNvPr id="67" name="正方形/長方形 66"/>
          <p:cNvSpPr/>
          <p:nvPr/>
        </p:nvSpPr>
        <p:spPr>
          <a:xfrm>
            <a:off x="766248" y="185333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altLang="ja-JP" i="1" baseline="-25000" dirty="0" smtClean="0">
                <a:latin typeface="Arial" pitchFamily="34" charset="0"/>
                <a:cs typeface="Arial" pitchFamily="34" charset="0"/>
              </a:rPr>
              <a:t>c</a:t>
            </a:r>
            <a:endParaRPr lang="ja-JP" altLang="en-US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平行四辺形 73"/>
          <p:cNvSpPr/>
          <p:nvPr/>
        </p:nvSpPr>
        <p:spPr>
          <a:xfrm>
            <a:off x="3260962" y="4436884"/>
            <a:ext cx="680856" cy="40687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平行四辺形 74"/>
          <p:cNvSpPr/>
          <p:nvPr/>
        </p:nvSpPr>
        <p:spPr>
          <a:xfrm>
            <a:off x="4701122" y="4445724"/>
            <a:ext cx="680856" cy="40687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75"/>
          <p:cNvGrpSpPr/>
          <p:nvPr/>
        </p:nvGrpSpPr>
        <p:grpSpPr>
          <a:xfrm rot="5400000">
            <a:off x="5500069" y="4554079"/>
            <a:ext cx="45719" cy="228595"/>
            <a:chOff x="467544" y="4797152"/>
            <a:chExt cx="72008" cy="360040"/>
          </a:xfrm>
        </p:grpSpPr>
        <p:sp>
          <p:nvSpPr>
            <p:cNvPr id="77" name="円/楕円 76"/>
            <p:cNvSpPr/>
            <p:nvPr/>
          </p:nvSpPr>
          <p:spPr>
            <a:xfrm>
              <a:off x="467544" y="4797152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467544" y="494116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467544" y="5085184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3044938" y="6145559"/>
            <a:ext cx="2919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1"/>
            <a:r>
              <a:rPr lang="en-US" altLang="ja-JP" sz="1400" dirty="0">
                <a:latin typeface="Arial Black" pitchFamily="34" charset="0"/>
              </a:rPr>
              <a:t>Open Source Repositories</a:t>
            </a:r>
          </a:p>
        </p:txBody>
      </p:sp>
      <p:sp>
        <p:nvSpPr>
          <p:cNvPr id="81" name="フローチャート : 磁気ディスク 80"/>
          <p:cNvSpPr/>
          <p:nvPr/>
        </p:nvSpPr>
        <p:spPr>
          <a:xfrm>
            <a:off x="3525773" y="5301208"/>
            <a:ext cx="504056" cy="7920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ローチャート : 磁気ディスク 81"/>
          <p:cNvSpPr/>
          <p:nvPr/>
        </p:nvSpPr>
        <p:spPr>
          <a:xfrm>
            <a:off x="3751322" y="5301208"/>
            <a:ext cx="504056" cy="7920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186632" y="4038277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1"/>
            <a:r>
              <a:rPr lang="en-US" altLang="ja-JP" sz="1400" dirty="0">
                <a:latin typeface="Arial Black" pitchFamily="34" charset="0"/>
              </a:rPr>
              <a:t>Code Search Engines</a:t>
            </a:r>
          </a:p>
        </p:txBody>
      </p:sp>
      <p:sp>
        <p:nvSpPr>
          <p:cNvPr id="84" name="上矢印 83"/>
          <p:cNvSpPr/>
          <p:nvPr/>
        </p:nvSpPr>
        <p:spPr>
          <a:xfrm>
            <a:off x="3545823" y="4878451"/>
            <a:ext cx="219195" cy="33562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上矢印 84"/>
          <p:cNvSpPr/>
          <p:nvPr/>
        </p:nvSpPr>
        <p:spPr>
          <a:xfrm>
            <a:off x="4229899" y="4878451"/>
            <a:ext cx="219195" cy="33562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上矢印 85"/>
          <p:cNvSpPr/>
          <p:nvPr/>
        </p:nvSpPr>
        <p:spPr>
          <a:xfrm>
            <a:off x="4913975" y="4878451"/>
            <a:ext cx="219195" cy="33562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上矢印 86"/>
          <p:cNvSpPr/>
          <p:nvPr/>
        </p:nvSpPr>
        <p:spPr>
          <a:xfrm>
            <a:off x="4618608" y="3173893"/>
            <a:ext cx="216024" cy="62365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上矢印 87"/>
          <p:cNvSpPr/>
          <p:nvPr/>
        </p:nvSpPr>
        <p:spPr>
          <a:xfrm flipV="1">
            <a:off x="3779912" y="3190785"/>
            <a:ext cx="216024" cy="623655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253276" y="4500612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SPARS/R</a:t>
            </a:r>
            <a:endParaRPr kumimoji="1" lang="ja-JP" altLang="en-US" sz="10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33928" y="4497437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err="1" smtClean="0"/>
              <a:t>Koders</a:t>
            </a:r>
            <a:endParaRPr kumimoji="1" lang="ja-JP" altLang="en-US" sz="1100" dirty="0"/>
          </a:p>
        </p:txBody>
      </p:sp>
      <p:sp>
        <p:nvSpPr>
          <p:cNvPr id="91" name="平行四辺形 90"/>
          <p:cNvSpPr/>
          <p:nvPr/>
        </p:nvSpPr>
        <p:spPr>
          <a:xfrm>
            <a:off x="3981042" y="4441304"/>
            <a:ext cx="680856" cy="40687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021176" y="4423772"/>
            <a:ext cx="639919" cy="477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100" dirty="0" smtClean="0"/>
              <a:t>Google</a:t>
            </a:r>
            <a:br>
              <a:rPr lang="en-US" altLang="ja-JP" sz="1100" dirty="0" smtClean="0"/>
            </a:br>
            <a:r>
              <a:rPr lang="en-US" altLang="ja-JP" sz="1100" dirty="0" smtClean="0"/>
              <a:t>Code</a:t>
            </a:r>
            <a:br>
              <a:rPr lang="en-US" altLang="ja-JP" sz="1100" dirty="0" smtClean="0"/>
            </a:br>
            <a:r>
              <a:rPr lang="en-US" altLang="ja-JP" sz="1100" dirty="0" smtClean="0"/>
              <a:t>Search</a:t>
            </a:r>
            <a:endParaRPr kumimoji="1" lang="ja-JP" altLang="en-US" sz="1100" dirty="0"/>
          </a:p>
        </p:txBody>
      </p:sp>
      <p:sp>
        <p:nvSpPr>
          <p:cNvPr id="3" name="正方形/長方形 2"/>
          <p:cNvSpPr/>
          <p:nvPr/>
        </p:nvSpPr>
        <p:spPr>
          <a:xfrm>
            <a:off x="1115616" y="2173506"/>
            <a:ext cx="792088" cy="194538"/>
          </a:xfrm>
          <a:prstGeom prst="rect">
            <a:avLst/>
          </a:prstGeom>
          <a:solidFill>
            <a:srgbClr val="CC99FF">
              <a:alpha val="3490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7236296" y="1844824"/>
            <a:ext cx="792088" cy="247382"/>
          </a:xfrm>
          <a:prstGeom prst="rect">
            <a:avLst/>
          </a:prstGeom>
          <a:solidFill>
            <a:srgbClr val="FFC000">
              <a:alpha val="3490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7239089" y="3250221"/>
            <a:ext cx="792088" cy="201967"/>
          </a:xfrm>
          <a:prstGeom prst="rect">
            <a:avLst/>
          </a:prstGeom>
          <a:solidFill>
            <a:srgbClr val="CC99FF">
              <a:alpha val="3490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7241882" y="4701399"/>
            <a:ext cx="792088" cy="247382"/>
          </a:xfrm>
          <a:prstGeom prst="rect">
            <a:avLst/>
          </a:prstGeom>
          <a:solidFill>
            <a:srgbClr val="FFC000">
              <a:alpha val="3490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1115616" y="1844824"/>
            <a:ext cx="792088" cy="247382"/>
          </a:xfrm>
          <a:prstGeom prst="rect">
            <a:avLst/>
          </a:prstGeom>
          <a:solidFill>
            <a:srgbClr val="FFC000">
              <a:alpha val="3490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メモ 38"/>
          <p:cNvSpPr/>
          <p:nvPr/>
        </p:nvSpPr>
        <p:spPr>
          <a:xfrm>
            <a:off x="1115616" y="1844824"/>
            <a:ext cx="792088" cy="576064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444208" y="1700808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Code  Clones</a:t>
            </a:r>
            <a:endParaRPr kumimoji="1" lang="ja-JP" alt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Input </a:t>
            </a:r>
            <a:r>
              <a:rPr lang="en-US" altLang="ja-JP" dirty="0"/>
              <a:t>Query Code </a:t>
            </a:r>
            <a:r>
              <a:rPr lang="en-US" altLang="ja-JP" i="1" dirty="0"/>
              <a:t>q</a:t>
            </a:r>
            <a:r>
              <a:rPr lang="en-US" altLang="ja-JP" i="1" baseline="-25000" dirty="0"/>
              <a:t>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5088" y="1484784"/>
            <a:ext cx="6717432" cy="464137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pPr marL="0" indent="0">
              <a:buNone/>
            </a:pPr>
            <a:r>
              <a:rPr lang="en-US" altLang="ja-JP" sz="2000" dirty="0"/>
              <a:t>  public void write(</a:t>
            </a:r>
            <a:r>
              <a:rPr lang="en-US" altLang="ja-JP" sz="2000" dirty="0" err="1"/>
              <a:t>JMEExporter</a:t>
            </a:r>
            <a:r>
              <a:rPr lang="en-US" altLang="ja-JP" sz="2000" dirty="0"/>
              <a:t> e) throws </a:t>
            </a:r>
            <a:r>
              <a:rPr lang="en-US" altLang="ja-JP" sz="2000" dirty="0" err="1"/>
              <a:t>IOException</a:t>
            </a:r>
            <a:r>
              <a:rPr lang="en-US" altLang="ja-JP" sz="2000" dirty="0"/>
              <a:t> {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OutputCapsule</a:t>
            </a:r>
            <a:r>
              <a:rPr lang="en-US" altLang="ja-JP" sz="2000" dirty="0"/>
              <a:t> capsule = </a:t>
            </a:r>
            <a:r>
              <a:rPr lang="en-US" altLang="ja-JP" sz="2000" dirty="0" err="1"/>
              <a:t>e.getCapsule</a:t>
            </a:r>
            <a:r>
              <a:rPr lang="en-US" altLang="ja-JP" sz="2000" dirty="0"/>
              <a:t>(this);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imageLocation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storeTexture</a:t>
            </a:r>
            <a:r>
              <a:rPr lang="en-US" altLang="ja-JP" sz="2000" dirty="0"/>
              <a:t>) {</a:t>
            </a:r>
          </a:p>
          <a:p>
            <a:pPr marL="0" indent="0"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(image, "image", null);</a:t>
            </a:r>
          </a:p>
          <a:p>
            <a:pPr marL="0" indent="0"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blendColor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, "</a:t>
            </a:r>
            <a:r>
              <a:rPr lang="en-US" altLang="ja-JP" sz="2000" dirty="0" err="1"/>
              <a:t>borderColor</a:t>
            </a:r>
            <a:r>
              <a:rPr lang="en-US" altLang="ja-JP" sz="2000" dirty="0"/>
              <a:t>", null);</a:t>
            </a:r>
          </a:p>
          <a:p>
            <a:pPr marL="0" indent="0"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capsule.write</a:t>
            </a:r>
            <a:r>
              <a:rPr lang="en-US" altLang="ja-JP" sz="2000" dirty="0"/>
              <a:t>(translation, "translation", null);</a:t>
            </a:r>
          </a:p>
          <a:p>
            <a:pPr marL="0" indent="0">
              <a:buNone/>
            </a:pPr>
            <a:r>
              <a:rPr lang="en-US" altLang="ja-JP" sz="2000" dirty="0"/>
              <a:t> 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1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993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9525">
          <a:solidFill>
            <a:schemeClr val="tx1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391</Template>
  <TotalTime>0</TotalTime>
  <Words>1583</Words>
  <Application>Microsoft Office PowerPoint</Application>
  <PresentationFormat>画面に合わせる (4:3)</PresentationFormat>
  <Paragraphs>441</Paragraphs>
  <Slides>40</Slides>
  <Notes>39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391</vt:lpstr>
      <vt:lpstr>Where Does This Code Come from  and Where Does It Go? - Integrated Code History Tracker for Open Source Systems -</vt:lpstr>
      <vt:lpstr>Reuse of Open Source Code</vt:lpstr>
      <vt:lpstr>Developer’s Concerns</vt:lpstr>
      <vt:lpstr>Code History Tracking System</vt:lpstr>
      <vt:lpstr>Overview of Research</vt:lpstr>
      <vt:lpstr>Code History Tracking Model and Ichi Tracker</vt:lpstr>
      <vt:lpstr>Design Policy of Ichi Tracker</vt:lpstr>
      <vt:lpstr>Code History Tracking Model</vt:lpstr>
      <vt:lpstr> Input Query Code qc</vt:lpstr>
      <vt:lpstr>1: Word Extraction</vt:lpstr>
      <vt:lpstr>2: Keyword Selection</vt:lpstr>
      <vt:lpstr>3: Query Generation and Result Check</vt:lpstr>
      <vt:lpstr>4: Download and Code Clone Filtering</vt:lpstr>
      <vt:lpstr>Cover Ratio</vt:lpstr>
      <vt:lpstr>Case Studies</vt:lpstr>
      <vt:lpstr>Objectives of Case Studies</vt:lpstr>
      <vt:lpstr>Case Study A</vt:lpstr>
      <vt:lpstr>Keywords and Number of Results</vt:lpstr>
      <vt:lpstr>Keywords with File Name</vt:lpstr>
      <vt:lpstr>PowerPoint プレゼンテーション</vt:lpstr>
      <vt:lpstr>Case Study B</vt:lpstr>
      <vt:lpstr>PowerPoint プレゼンテーション</vt:lpstr>
      <vt:lpstr>Case Study C</vt:lpstr>
      <vt:lpstr>Number of Similar Files Found</vt:lpstr>
      <vt:lpstr>Oldest Files Found for Each Query File</vt:lpstr>
      <vt:lpstr>Discussions and Related Works</vt:lpstr>
      <vt:lpstr>Usefulness</vt:lpstr>
      <vt:lpstr>Approach and Process</vt:lpstr>
      <vt:lpstr>Other Issues</vt:lpstr>
      <vt:lpstr>Related Works</vt:lpstr>
      <vt:lpstr>Conclusions</vt:lpstr>
      <vt:lpstr>PowerPoint プレゼンテーション</vt:lpstr>
      <vt:lpstr>PowerPoint プレゼンテーション</vt:lpstr>
      <vt:lpstr>Process of Ichi Tracker</vt:lpstr>
      <vt:lpstr>Keywords and Convergence</vt:lpstr>
      <vt:lpstr>Precision and Recall</vt:lpstr>
      <vt:lpstr>2) Keyword Selection </vt:lpstr>
      <vt:lpstr>5) Search Result Analysis</vt:lpstr>
      <vt:lpstr>6) Code Clone Filtering</vt:lpstr>
      <vt:lpstr>7) Result Forming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2012-06-13T02:50:39Z</dcterms:created>
  <dcterms:modified xsi:type="dcterms:W3CDTF">2012-06-13T02:51:20Z</dcterms:modified>
</cp:coreProperties>
</file>