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6" r:id="rId3"/>
    <p:sldId id="376" r:id="rId4"/>
    <p:sldId id="378" r:id="rId5"/>
    <p:sldId id="386" r:id="rId6"/>
    <p:sldId id="323" r:id="rId7"/>
    <p:sldId id="338" r:id="rId8"/>
    <p:sldId id="395" r:id="rId9"/>
    <p:sldId id="327" r:id="rId10"/>
    <p:sldId id="329" r:id="rId11"/>
    <p:sldId id="398" r:id="rId12"/>
    <p:sldId id="394" r:id="rId13"/>
    <p:sldId id="372" r:id="rId14"/>
    <p:sldId id="383" r:id="rId15"/>
    <p:sldId id="330" r:id="rId16"/>
    <p:sldId id="333" r:id="rId17"/>
    <p:sldId id="370" r:id="rId18"/>
    <p:sldId id="341" r:id="rId19"/>
    <p:sldId id="354" r:id="rId20"/>
    <p:sldId id="334" r:id="rId21"/>
    <p:sldId id="331" r:id="rId22"/>
    <p:sldId id="355" r:id="rId23"/>
    <p:sldId id="397" r:id="rId24"/>
    <p:sldId id="399" r:id="rId25"/>
    <p:sldId id="384" r:id="rId26"/>
    <p:sldId id="366" r:id="rId27"/>
    <p:sldId id="371" r:id="rId28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0EE664D-37DB-41AC-813B-DEC254C9B1E5}">
          <p14:sldIdLst>
            <p14:sldId id="256"/>
            <p14:sldId id="316"/>
            <p14:sldId id="376"/>
            <p14:sldId id="378"/>
            <p14:sldId id="386"/>
            <p14:sldId id="323"/>
            <p14:sldId id="338"/>
            <p14:sldId id="395"/>
            <p14:sldId id="327"/>
            <p14:sldId id="329"/>
            <p14:sldId id="398"/>
            <p14:sldId id="394"/>
            <p14:sldId id="372"/>
            <p14:sldId id="383"/>
            <p14:sldId id="330"/>
            <p14:sldId id="333"/>
            <p14:sldId id="370"/>
            <p14:sldId id="341"/>
            <p14:sldId id="354"/>
            <p14:sldId id="334"/>
            <p14:sldId id="331"/>
            <p14:sldId id="355"/>
            <p14:sldId id="397"/>
            <p14:sldId id="399"/>
            <p14:sldId id="384"/>
            <p14:sldId id="366"/>
            <p14:sldId id="3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66"/>
    <a:srgbClr val="EDF2AC"/>
    <a:srgbClr val="CC0000"/>
    <a:srgbClr val="CCFFFF"/>
    <a:srgbClr val="CCECFF"/>
    <a:srgbClr val="FF99FF"/>
    <a:srgbClr val="E7BFB7"/>
    <a:srgbClr val="EA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8" autoAdjust="0"/>
    <p:restoredTop sz="77158" autoAdjust="0"/>
  </p:normalViewPr>
  <p:slideViewPr>
    <p:cSldViewPr>
      <p:cViewPr varScale="1">
        <p:scale>
          <a:sx n="73" d="100"/>
          <a:sy n="73" d="100"/>
        </p:scale>
        <p:origin x="-4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2012/6/17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3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1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5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2012/6/17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4" tIns="45772" rIns="91544" bIns="4577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3"/>
          </a:xfrm>
          <a:prstGeom prst="rect">
            <a:avLst/>
          </a:prstGeom>
        </p:spPr>
        <p:txBody>
          <a:bodyPr vert="horz" lIns="91544" tIns="45772" rIns="91544" bIns="4577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3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1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69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91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91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91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20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756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4121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641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5477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0855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17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1710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3352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4265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6092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3230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828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8653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443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10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484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236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24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657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523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805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439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en-US" altLang="ja-JP" sz="3600" dirty="0"/>
              <a:t>A Lightweight Visualization of Interprocedural Data-Flow Paths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for </a:t>
            </a:r>
            <a:r>
              <a:rPr lang="en-US" altLang="ja-JP" sz="3600" dirty="0"/>
              <a:t>Source Code Reading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/>
          <a:p>
            <a:r>
              <a:rPr kumimoji="1" lang="en-US" altLang="ja-JP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Takashi </a:t>
            </a:r>
            <a:r>
              <a:rPr kumimoji="1" lang="en-US" altLang="ja-JP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Ishio</a:t>
            </a:r>
            <a:endParaRPr kumimoji="1" lang="en-US" altLang="ja-JP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Shogo </a:t>
            </a:r>
            <a:r>
              <a:rPr lang="en-US" altLang="ja-JP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Etsuda</a:t>
            </a:r>
            <a:endParaRPr lang="en-US" altLang="ja-JP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ja-JP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Katsuro</a:t>
            </a: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Inoue</a:t>
            </a:r>
            <a:endParaRPr lang="en-US" altLang="ja-JP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382348" y="5807005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Osaka </a:t>
            </a:r>
          </a:p>
          <a:p>
            <a:r>
              <a:rPr lang="en-US" altLang="ja-JP" dirty="0" smtClean="0"/>
              <a:t>University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05264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076056" y="1725423"/>
            <a:ext cx="3937359" cy="3179741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>
            <a:off x="5462224" y="4005064"/>
            <a:ext cx="3421871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29" name="正方形/長方形 28"/>
          <p:cNvSpPr/>
          <p:nvPr/>
        </p:nvSpPr>
        <p:spPr>
          <a:xfrm>
            <a:off x="221209" y="2178020"/>
            <a:ext cx="3358342" cy="1178972"/>
          </a:xfrm>
          <a:prstGeom prst="rect">
            <a:avLst/>
          </a:prstGeom>
          <a:solidFill>
            <a:srgbClr val="FFFFCC"/>
          </a:solidFill>
          <a:ln w="0">
            <a:noFill/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5192" y="346646"/>
            <a:ext cx="8363272" cy="994122"/>
          </a:xfrm>
        </p:spPr>
        <p:txBody>
          <a:bodyPr/>
          <a:lstStyle/>
          <a:p>
            <a:r>
              <a:rPr lang="en-US" altLang="ja-JP" dirty="0" smtClean="0"/>
              <a:t>Connecting inter-proc. data-flow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34287" y="528229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z="1200" smtClean="0"/>
              <a:pPr/>
              <a:t>10</a:t>
            </a:fld>
            <a:endParaRPr lang="en-US" altLang="ja-JP" sz="1200"/>
          </a:p>
        </p:txBody>
      </p:sp>
      <p:sp>
        <p:nvSpPr>
          <p:cNvPr id="6" name="角丸四角形 5"/>
          <p:cNvSpPr/>
          <p:nvPr/>
        </p:nvSpPr>
        <p:spPr>
          <a:xfrm>
            <a:off x="5292080" y="2589518"/>
            <a:ext cx="3600400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dirty="0" smtClean="0"/>
              <a:t>&lt;&lt;invoke&gt;&gt;</a:t>
            </a:r>
            <a:endParaRPr lang="en-US" altLang="ja-JP" sz="1600" dirty="0"/>
          </a:p>
          <a:p>
            <a:r>
              <a:rPr kumimoji="1" lang="en-US" altLang="ja-JP" sz="2000" dirty="0" smtClean="0"/>
              <a:t>max(</a:t>
            </a:r>
            <a:r>
              <a:rPr kumimoji="1" lang="en-US" altLang="ja-JP" sz="2000" dirty="0" err="1" smtClean="0"/>
              <a:t>int,int</a:t>
            </a:r>
            <a:r>
              <a:rPr kumimoji="1" lang="en-US" altLang="ja-JP" sz="2000" dirty="0" smtClean="0"/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6670866" y="1797430"/>
            <a:ext cx="68910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w</a:t>
            </a:r>
            <a:endParaRPr kumimoji="1" lang="ja-JP" altLang="en-US" sz="2200" dirty="0"/>
          </a:p>
        </p:txBody>
      </p:sp>
      <p:sp>
        <p:nvSpPr>
          <p:cNvPr id="7" name="正方形/長方形 6"/>
          <p:cNvSpPr/>
          <p:nvPr/>
        </p:nvSpPr>
        <p:spPr>
          <a:xfrm>
            <a:off x="277649" y="1484784"/>
            <a:ext cx="34094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>
                <a:latin typeface="Arial" pitchFamily="34"/>
              </a:rPr>
              <a:t> </a:t>
            </a:r>
            <a:r>
              <a:rPr lang="en-US" altLang="ja-JP" sz="2000" dirty="0" smtClean="0">
                <a:latin typeface="Arial" pitchFamily="34"/>
              </a:rPr>
              <a:t>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size;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void </a:t>
            </a:r>
            <a:r>
              <a:rPr lang="en-US" altLang="ja-JP" sz="2000" dirty="0" err="1" smtClean="0">
                <a:latin typeface="Arial" pitchFamily="34"/>
              </a:rPr>
              <a:t>setSize</a:t>
            </a:r>
            <a:r>
              <a:rPr lang="en-US" altLang="ja-JP" sz="2000" dirty="0" smtClean="0">
                <a:latin typeface="Arial" pitchFamily="34"/>
              </a:rPr>
              <a:t>(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w,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h)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 </a:t>
            </a:r>
            <a:r>
              <a:rPr lang="en-US" altLang="ja-JP" sz="2000" dirty="0">
                <a:latin typeface="Arial" pitchFamily="34"/>
              </a:rPr>
              <a:t>= </a:t>
            </a:r>
            <a:r>
              <a:rPr lang="en-US" altLang="ja-JP" sz="2000" dirty="0" smtClean="0">
                <a:latin typeface="Arial" pitchFamily="34"/>
              </a:rPr>
              <a:t>max(w, h);</a:t>
            </a:r>
            <a:endParaRPr lang="en-US" altLang="ja-JP" sz="2000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this.size</a:t>
            </a:r>
            <a:r>
              <a:rPr lang="en-US" altLang="ja-JP" sz="2000" dirty="0" smtClean="0">
                <a:latin typeface="Arial" pitchFamily="34"/>
              </a:rPr>
              <a:t> = s;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}</a:t>
            </a:r>
            <a:endParaRPr lang="en-US" altLang="ja-JP" sz="2000" dirty="0">
              <a:latin typeface="Arial" pitchFamily="34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713504" y="2709726"/>
            <a:ext cx="59480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arg1</a:t>
            </a:r>
            <a:endParaRPr kumimoji="1" lang="ja-JP" altLang="en-US" sz="1600" dirty="0"/>
          </a:p>
        </p:txBody>
      </p:sp>
      <p:sp>
        <p:nvSpPr>
          <p:cNvPr id="23" name="正方形/長方形 22"/>
          <p:cNvSpPr/>
          <p:nvPr/>
        </p:nvSpPr>
        <p:spPr>
          <a:xfrm>
            <a:off x="8172401" y="2709726"/>
            <a:ext cx="57606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ret</a:t>
            </a:r>
            <a:endParaRPr kumimoji="1" lang="ja-JP" altLang="en-US" sz="1600" dirty="0"/>
          </a:p>
        </p:txBody>
      </p:sp>
      <p:sp>
        <p:nvSpPr>
          <p:cNvPr id="31" name="正方形/長方形 30"/>
          <p:cNvSpPr/>
          <p:nvPr/>
        </p:nvSpPr>
        <p:spPr>
          <a:xfrm>
            <a:off x="1187098" y="465313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2078155" y="465313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7362564" y="4077072"/>
            <a:ext cx="593812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8126814" y="4077072"/>
            <a:ext cx="593774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7433584" y="2711850"/>
            <a:ext cx="59480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arg2</a:t>
            </a:r>
            <a:endParaRPr kumimoji="1" lang="ja-JP" altLang="en-US" sz="1600" dirty="0"/>
          </a:p>
        </p:txBody>
      </p:sp>
      <p:sp>
        <p:nvSpPr>
          <p:cNvPr id="51" name="円/楕円 50"/>
          <p:cNvSpPr/>
          <p:nvPr/>
        </p:nvSpPr>
        <p:spPr>
          <a:xfrm>
            <a:off x="7426655" y="1797430"/>
            <a:ext cx="673737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h</a:t>
            </a:r>
            <a:endParaRPr kumimoji="1" lang="ja-JP" altLang="en-US" sz="2200" dirty="0"/>
          </a:p>
        </p:txBody>
      </p:sp>
      <p:cxnSp>
        <p:nvCxnSpPr>
          <p:cNvPr id="68" name="直線矢印コネクタ 67"/>
          <p:cNvCxnSpPr>
            <a:stCxn id="88" idx="2"/>
            <a:endCxn id="50" idx="0"/>
          </p:cNvCxnSpPr>
          <p:nvPr/>
        </p:nvCxnSpPr>
        <p:spPr>
          <a:xfrm flipH="1">
            <a:off x="8244408" y="4581128"/>
            <a:ext cx="179293" cy="56425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107504" y="3789040"/>
            <a:ext cx="4968552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&lt;&lt;Method&gt;&gt;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57" name="円/楕円 56"/>
          <p:cNvSpPr/>
          <p:nvPr/>
        </p:nvSpPr>
        <p:spPr>
          <a:xfrm>
            <a:off x="1718590" y="3900550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58" name="円/楕円 57"/>
          <p:cNvSpPr/>
          <p:nvPr/>
        </p:nvSpPr>
        <p:spPr>
          <a:xfrm>
            <a:off x="2539865" y="3891852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79" name="円/楕円 78"/>
          <p:cNvSpPr/>
          <p:nvPr/>
        </p:nvSpPr>
        <p:spPr>
          <a:xfrm>
            <a:off x="5462225" y="1781628"/>
            <a:ext cx="1053991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this</a:t>
            </a:r>
            <a:endParaRPr kumimoji="1" lang="ja-JP" altLang="en-US" sz="2200" dirty="0"/>
          </a:p>
        </p:txBody>
      </p:sp>
      <p:sp>
        <p:nvSpPr>
          <p:cNvPr id="59" name="円/楕円 58"/>
          <p:cNvSpPr/>
          <p:nvPr/>
        </p:nvSpPr>
        <p:spPr>
          <a:xfrm>
            <a:off x="3321735" y="3891852"/>
            <a:ext cx="1662644" cy="481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</a:t>
            </a:r>
            <a:r>
              <a:rPr lang="en-US" altLang="ja-JP" sz="1600" dirty="0" smtClean="0"/>
              <a:t>return</a:t>
            </a:r>
            <a:r>
              <a:rPr lang="en-US" altLang="ja-JP" sz="1400" dirty="0" smtClean="0"/>
              <a:t>&gt;&gt;</a:t>
            </a:r>
            <a:endParaRPr kumimoji="1" lang="ja-JP" altLang="en-US" sz="1050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95536" y="5445224"/>
            <a:ext cx="863257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sz="2400" dirty="0" smtClean="0"/>
              <a:t>Method calls: Between formal/actual parameters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400" dirty="0" smtClean="0"/>
              <a:t>Field access: Between writers/readers</a:t>
            </a:r>
          </a:p>
        </p:txBody>
      </p:sp>
      <p:cxnSp>
        <p:nvCxnSpPr>
          <p:cNvPr id="127" name="曲線コネクタ 126"/>
          <p:cNvCxnSpPr>
            <a:stCxn id="79" idx="2"/>
            <a:endCxn id="87" idx="0"/>
          </p:cNvCxnSpPr>
          <p:nvPr/>
        </p:nvCxnSpPr>
        <p:spPr>
          <a:xfrm rot="10800000" flipH="1" flipV="1">
            <a:off x="5462224" y="1997652"/>
            <a:ext cx="2197245" cy="2079420"/>
          </a:xfrm>
          <a:prstGeom prst="curvedConnector4">
            <a:avLst>
              <a:gd name="adj1" fmla="val -17199"/>
              <a:gd name="adj2" fmla="val 8750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曲線コネクタ 106"/>
          <p:cNvCxnSpPr>
            <a:stCxn id="16" idx="2"/>
            <a:endCxn id="57" idx="7"/>
          </p:cNvCxnSpPr>
          <p:nvPr/>
        </p:nvCxnSpPr>
        <p:spPr>
          <a:xfrm rot="5400000">
            <a:off x="4282691" y="1241643"/>
            <a:ext cx="756074" cy="4700352"/>
          </a:xfrm>
          <a:prstGeom prst="curvedConnector3">
            <a:avLst>
              <a:gd name="adj1" fmla="val 41361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曲線コネクタ 110"/>
          <p:cNvCxnSpPr>
            <a:stCxn id="40" idx="2"/>
            <a:endCxn id="58" idx="7"/>
          </p:cNvCxnSpPr>
          <p:nvPr/>
        </p:nvCxnSpPr>
        <p:spPr>
          <a:xfrm rot="5400000">
            <a:off x="5058780" y="1288954"/>
            <a:ext cx="745252" cy="4599157"/>
          </a:xfrm>
          <a:prstGeom prst="curvedConnector3">
            <a:avLst>
              <a:gd name="adj1" fmla="val 60016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曲線コネクタ 115"/>
          <p:cNvCxnSpPr/>
          <p:nvPr/>
        </p:nvCxnSpPr>
        <p:spPr>
          <a:xfrm flipV="1">
            <a:off x="4716016" y="3213782"/>
            <a:ext cx="3620071" cy="774224"/>
          </a:xfrm>
          <a:prstGeom prst="curved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7524328" y="5145380"/>
            <a:ext cx="1440160" cy="4438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C.size</a:t>
            </a:r>
            <a:endParaRPr kumimoji="1" lang="ja-JP" altLang="en-US" sz="2200" dirty="0"/>
          </a:p>
        </p:txBody>
      </p:sp>
      <p:cxnSp>
        <p:nvCxnSpPr>
          <p:cNvPr id="36" name="直線矢印コネクタ 35"/>
          <p:cNvCxnSpPr>
            <a:endCxn id="40" idx="0"/>
          </p:cNvCxnSpPr>
          <p:nvPr/>
        </p:nvCxnSpPr>
        <p:spPr>
          <a:xfrm flipH="1">
            <a:off x="7730984" y="2229478"/>
            <a:ext cx="32539" cy="4823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17" idx="4"/>
          </p:cNvCxnSpPr>
          <p:nvPr/>
        </p:nvCxnSpPr>
        <p:spPr>
          <a:xfrm>
            <a:off x="7015418" y="2229478"/>
            <a:ext cx="25958" cy="4737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 flipH="1">
            <a:off x="7956376" y="5601052"/>
            <a:ext cx="251302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>
            <a:off x="7779821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7092280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 flipH="1">
            <a:off x="6012160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雲 8"/>
          <p:cNvSpPr/>
          <p:nvPr/>
        </p:nvSpPr>
        <p:spPr>
          <a:xfrm>
            <a:off x="2123727" y="4581128"/>
            <a:ext cx="2376265" cy="492244"/>
          </a:xfrm>
          <a:prstGeom prst="cloud">
            <a:avLst/>
          </a:prstGeom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Method body</a:t>
            </a:r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1" name="直線矢印コネクタ 10"/>
          <p:cNvCxnSpPr>
            <a:stCxn id="57" idx="4"/>
          </p:cNvCxnSpPr>
          <p:nvPr/>
        </p:nvCxnSpPr>
        <p:spPr>
          <a:xfrm>
            <a:off x="2065354" y="4373802"/>
            <a:ext cx="706446" cy="3034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2929450" y="4365104"/>
            <a:ext cx="202377" cy="312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V="1">
            <a:off x="3687056" y="4373802"/>
            <a:ext cx="233000" cy="2793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" name="円/楕円 53"/>
          <p:cNvSpPr/>
          <p:nvPr/>
        </p:nvSpPr>
        <p:spPr>
          <a:xfrm>
            <a:off x="8218743" y="3517681"/>
            <a:ext cx="673737" cy="34495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s</a:t>
            </a:r>
            <a:endParaRPr kumimoji="1" lang="ja-JP" altLang="en-US" sz="2200" dirty="0"/>
          </a:p>
        </p:txBody>
      </p:sp>
      <p:cxnSp>
        <p:nvCxnSpPr>
          <p:cNvPr id="55" name="直線矢印コネクタ 54"/>
          <p:cNvCxnSpPr/>
          <p:nvPr/>
        </p:nvCxnSpPr>
        <p:spPr>
          <a:xfrm>
            <a:off x="8532439" y="3214562"/>
            <a:ext cx="1" cy="358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endCxn id="88" idx="0"/>
          </p:cNvCxnSpPr>
          <p:nvPr/>
        </p:nvCxnSpPr>
        <p:spPr>
          <a:xfrm flipH="1">
            <a:off x="8423701" y="3862634"/>
            <a:ext cx="108738" cy="214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6660956" y="49411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&lt;&lt;Field&gt;&gt;</a:t>
            </a:r>
            <a:endParaRPr kumimoji="1" lang="ja-JP" altLang="en-US" dirty="0"/>
          </a:p>
        </p:txBody>
      </p:sp>
      <p:sp>
        <p:nvSpPr>
          <p:cNvPr id="46" name="雲 45"/>
          <p:cNvSpPr/>
          <p:nvPr/>
        </p:nvSpPr>
        <p:spPr>
          <a:xfrm>
            <a:off x="6550116" y="5949280"/>
            <a:ext cx="2486380" cy="492244"/>
          </a:xfrm>
          <a:prstGeom prst="cloud">
            <a:avLst/>
          </a:prstGeom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Field Readers</a:t>
            </a:r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70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076056" y="1725423"/>
            <a:ext cx="3937359" cy="3179741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>
            <a:off x="5462224" y="4005064"/>
            <a:ext cx="3421871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29" name="正方形/長方形 28"/>
          <p:cNvSpPr/>
          <p:nvPr/>
        </p:nvSpPr>
        <p:spPr>
          <a:xfrm>
            <a:off x="221209" y="2178020"/>
            <a:ext cx="3358342" cy="1178972"/>
          </a:xfrm>
          <a:prstGeom prst="rect">
            <a:avLst/>
          </a:prstGeom>
          <a:solidFill>
            <a:srgbClr val="FFFFCC"/>
          </a:solidFill>
          <a:ln w="0">
            <a:noFill/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46646"/>
            <a:ext cx="8642920" cy="994122"/>
          </a:xfrm>
        </p:spPr>
        <p:txBody>
          <a:bodyPr/>
          <a:lstStyle/>
          <a:p>
            <a:r>
              <a:rPr lang="en-US" altLang="ja-JP" dirty="0" smtClean="0"/>
              <a:t>Summarizing intra-proc. data-flow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34287" y="528229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z="1200" smtClean="0"/>
              <a:pPr/>
              <a:t>11</a:t>
            </a:fld>
            <a:endParaRPr lang="en-US" altLang="ja-JP" sz="1200"/>
          </a:p>
        </p:txBody>
      </p:sp>
      <p:sp>
        <p:nvSpPr>
          <p:cNvPr id="6" name="角丸四角形 5"/>
          <p:cNvSpPr/>
          <p:nvPr/>
        </p:nvSpPr>
        <p:spPr>
          <a:xfrm>
            <a:off x="5292080" y="2589518"/>
            <a:ext cx="3600400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dirty="0" smtClean="0"/>
              <a:t>&lt;&lt;invoke&gt;&gt;</a:t>
            </a:r>
            <a:endParaRPr lang="en-US" altLang="ja-JP" sz="1600" dirty="0"/>
          </a:p>
          <a:p>
            <a:r>
              <a:rPr kumimoji="1" lang="en-US" altLang="ja-JP" sz="2000" dirty="0" smtClean="0"/>
              <a:t>max(</a:t>
            </a:r>
            <a:r>
              <a:rPr kumimoji="1" lang="en-US" altLang="ja-JP" sz="2000" dirty="0" err="1" smtClean="0"/>
              <a:t>int,int</a:t>
            </a:r>
            <a:r>
              <a:rPr kumimoji="1" lang="en-US" altLang="ja-JP" sz="2000" dirty="0" smtClean="0"/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6670866" y="1797430"/>
            <a:ext cx="68910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w</a:t>
            </a:r>
            <a:endParaRPr kumimoji="1" lang="ja-JP" altLang="en-US" sz="2200" dirty="0"/>
          </a:p>
        </p:txBody>
      </p:sp>
      <p:sp>
        <p:nvSpPr>
          <p:cNvPr id="7" name="正方形/長方形 6"/>
          <p:cNvSpPr/>
          <p:nvPr/>
        </p:nvSpPr>
        <p:spPr>
          <a:xfrm>
            <a:off x="277649" y="1484784"/>
            <a:ext cx="34094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>
                <a:latin typeface="Arial" pitchFamily="34"/>
              </a:rPr>
              <a:t> </a:t>
            </a:r>
            <a:r>
              <a:rPr lang="en-US" altLang="ja-JP" sz="2000" dirty="0" smtClean="0">
                <a:latin typeface="Arial" pitchFamily="34"/>
              </a:rPr>
              <a:t>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size;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void </a:t>
            </a:r>
            <a:r>
              <a:rPr lang="en-US" altLang="ja-JP" sz="2000" dirty="0" err="1" smtClean="0">
                <a:latin typeface="Arial" pitchFamily="34"/>
              </a:rPr>
              <a:t>setSize</a:t>
            </a:r>
            <a:r>
              <a:rPr lang="en-US" altLang="ja-JP" sz="2000" dirty="0" smtClean="0">
                <a:latin typeface="Arial" pitchFamily="34"/>
              </a:rPr>
              <a:t>(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w,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h)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 </a:t>
            </a:r>
            <a:r>
              <a:rPr lang="en-US" altLang="ja-JP" sz="2000" dirty="0">
                <a:latin typeface="Arial" pitchFamily="34"/>
              </a:rPr>
              <a:t>= </a:t>
            </a:r>
            <a:r>
              <a:rPr lang="en-US" altLang="ja-JP" sz="2000" dirty="0" smtClean="0">
                <a:latin typeface="Arial" pitchFamily="34"/>
              </a:rPr>
              <a:t>max(w, h);</a:t>
            </a:r>
            <a:endParaRPr lang="en-US" altLang="ja-JP" sz="2000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this.size</a:t>
            </a:r>
            <a:r>
              <a:rPr lang="en-US" altLang="ja-JP" sz="2000" dirty="0" smtClean="0">
                <a:latin typeface="Arial" pitchFamily="34"/>
              </a:rPr>
              <a:t> = s;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}</a:t>
            </a:r>
            <a:endParaRPr lang="en-US" altLang="ja-JP" sz="2000" dirty="0">
              <a:latin typeface="Arial" pitchFamily="34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713504" y="2709726"/>
            <a:ext cx="59480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arg1</a:t>
            </a:r>
            <a:endParaRPr kumimoji="1" lang="ja-JP" altLang="en-US" sz="1600" dirty="0"/>
          </a:p>
        </p:txBody>
      </p:sp>
      <p:sp>
        <p:nvSpPr>
          <p:cNvPr id="23" name="正方形/長方形 22"/>
          <p:cNvSpPr/>
          <p:nvPr/>
        </p:nvSpPr>
        <p:spPr>
          <a:xfrm>
            <a:off x="8172401" y="2709726"/>
            <a:ext cx="57606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ret</a:t>
            </a:r>
            <a:endParaRPr kumimoji="1" lang="ja-JP" altLang="en-US" sz="1600" dirty="0"/>
          </a:p>
        </p:txBody>
      </p:sp>
      <p:sp>
        <p:nvSpPr>
          <p:cNvPr id="31" name="正方形/長方形 30"/>
          <p:cNvSpPr/>
          <p:nvPr/>
        </p:nvSpPr>
        <p:spPr>
          <a:xfrm>
            <a:off x="1187098" y="465313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2078155" y="465313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>
            <a:stCxn id="23" idx="2"/>
            <a:endCxn id="88" idx="0"/>
          </p:cNvCxnSpPr>
          <p:nvPr/>
        </p:nvCxnSpPr>
        <p:spPr>
          <a:xfrm flipH="1">
            <a:off x="8423701" y="3213782"/>
            <a:ext cx="36732" cy="8632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7362564" y="4077072"/>
            <a:ext cx="593812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8126814" y="4077072"/>
            <a:ext cx="593774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7433584" y="2711850"/>
            <a:ext cx="59480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arg2</a:t>
            </a:r>
            <a:endParaRPr kumimoji="1" lang="ja-JP" altLang="en-US" sz="1600" dirty="0"/>
          </a:p>
        </p:txBody>
      </p:sp>
      <p:sp>
        <p:nvSpPr>
          <p:cNvPr id="51" name="円/楕円 50"/>
          <p:cNvSpPr/>
          <p:nvPr/>
        </p:nvSpPr>
        <p:spPr>
          <a:xfrm>
            <a:off x="7426655" y="1797430"/>
            <a:ext cx="673737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h</a:t>
            </a:r>
            <a:endParaRPr kumimoji="1" lang="ja-JP" altLang="en-US" sz="2200" dirty="0"/>
          </a:p>
        </p:txBody>
      </p:sp>
      <p:cxnSp>
        <p:nvCxnSpPr>
          <p:cNvPr id="68" name="直線矢印コネクタ 67"/>
          <p:cNvCxnSpPr>
            <a:stCxn id="88" idx="2"/>
            <a:endCxn id="50" idx="0"/>
          </p:cNvCxnSpPr>
          <p:nvPr/>
        </p:nvCxnSpPr>
        <p:spPr>
          <a:xfrm flipH="1">
            <a:off x="8244408" y="4581128"/>
            <a:ext cx="179293" cy="56425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107504" y="3789040"/>
            <a:ext cx="4968552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&lt;&lt;Method&gt;&gt;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57" name="円/楕円 56"/>
          <p:cNvSpPr/>
          <p:nvPr/>
        </p:nvSpPr>
        <p:spPr>
          <a:xfrm>
            <a:off x="1718590" y="3900550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58" name="円/楕円 57"/>
          <p:cNvSpPr/>
          <p:nvPr/>
        </p:nvSpPr>
        <p:spPr>
          <a:xfrm>
            <a:off x="2539865" y="3891852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cxnSp>
        <p:nvCxnSpPr>
          <p:cNvPr id="60" name="曲線コネクタ 59"/>
          <p:cNvCxnSpPr>
            <a:stCxn id="57" idx="4"/>
            <a:endCxn id="59" idx="4"/>
          </p:cNvCxnSpPr>
          <p:nvPr/>
        </p:nvCxnSpPr>
        <p:spPr>
          <a:xfrm rot="16200000" flipH="1">
            <a:off x="3109205" y="3329950"/>
            <a:ext cx="12700" cy="2087703"/>
          </a:xfrm>
          <a:prstGeom prst="curvedConnector3">
            <a:avLst>
              <a:gd name="adj1" fmla="val 3300016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曲線コネクタ 60"/>
          <p:cNvCxnSpPr>
            <a:stCxn id="58" idx="4"/>
            <a:endCxn id="59" idx="3"/>
          </p:cNvCxnSpPr>
          <p:nvPr/>
        </p:nvCxnSpPr>
        <p:spPr>
          <a:xfrm rot="5400000" flipH="1" flipV="1">
            <a:off x="3194985" y="3994865"/>
            <a:ext cx="61882" cy="678595"/>
          </a:xfrm>
          <a:prstGeom prst="curvedConnector3">
            <a:avLst>
              <a:gd name="adj1" fmla="val -38346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2419355" y="478786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Summary edges</a:t>
            </a:r>
            <a:endParaRPr kumimoji="1" lang="ja-JP" altLang="en-US" dirty="0"/>
          </a:p>
        </p:txBody>
      </p:sp>
      <p:sp>
        <p:nvSpPr>
          <p:cNvPr id="79" name="円/楕円 78"/>
          <p:cNvSpPr/>
          <p:nvPr/>
        </p:nvSpPr>
        <p:spPr>
          <a:xfrm>
            <a:off x="5462225" y="1781628"/>
            <a:ext cx="1053991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this</a:t>
            </a:r>
            <a:endParaRPr kumimoji="1" lang="ja-JP" altLang="en-US" sz="2200" dirty="0"/>
          </a:p>
        </p:txBody>
      </p:sp>
      <p:sp>
        <p:nvSpPr>
          <p:cNvPr id="59" name="円/楕円 58"/>
          <p:cNvSpPr/>
          <p:nvPr/>
        </p:nvSpPr>
        <p:spPr>
          <a:xfrm>
            <a:off x="3321735" y="3891852"/>
            <a:ext cx="1662644" cy="481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</a:t>
            </a:r>
            <a:r>
              <a:rPr lang="en-US" altLang="ja-JP" sz="1600" dirty="0" smtClean="0"/>
              <a:t>return</a:t>
            </a:r>
            <a:r>
              <a:rPr lang="en-US" altLang="ja-JP" sz="1400" dirty="0" smtClean="0"/>
              <a:t>&gt;&gt;</a:t>
            </a:r>
            <a:endParaRPr kumimoji="1" lang="ja-JP" altLang="en-US" sz="1050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95537" y="5445224"/>
            <a:ext cx="669674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sz="2400" dirty="0" smtClean="0"/>
              <a:t>Summary edges directly connect among method parameters and fields</a:t>
            </a:r>
            <a:endParaRPr kumimoji="1" lang="ja-JP" altLang="en-US" sz="2400" dirty="0"/>
          </a:p>
        </p:txBody>
      </p:sp>
      <p:cxnSp>
        <p:nvCxnSpPr>
          <p:cNvPr id="127" name="曲線コネクタ 126"/>
          <p:cNvCxnSpPr>
            <a:stCxn id="79" idx="2"/>
            <a:endCxn id="87" idx="0"/>
          </p:cNvCxnSpPr>
          <p:nvPr/>
        </p:nvCxnSpPr>
        <p:spPr>
          <a:xfrm rot="10800000" flipH="1" flipV="1">
            <a:off x="5462224" y="1997652"/>
            <a:ext cx="2197245" cy="2079420"/>
          </a:xfrm>
          <a:prstGeom prst="curvedConnector4">
            <a:avLst>
              <a:gd name="adj1" fmla="val -17199"/>
              <a:gd name="adj2" fmla="val 8750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曲線コネクタ 106"/>
          <p:cNvCxnSpPr>
            <a:stCxn id="16" idx="2"/>
            <a:endCxn id="57" idx="7"/>
          </p:cNvCxnSpPr>
          <p:nvPr/>
        </p:nvCxnSpPr>
        <p:spPr>
          <a:xfrm rot="5400000">
            <a:off x="4282691" y="1241643"/>
            <a:ext cx="756074" cy="4700352"/>
          </a:xfrm>
          <a:prstGeom prst="curvedConnector3">
            <a:avLst>
              <a:gd name="adj1" fmla="val 41361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曲線コネクタ 110"/>
          <p:cNvCxnSpPr>
            <a:stCxn id="40" idx="2"/>
            <a:endCxn id="58" idx="7"/>
          </p:cNvCxnSpPr>
          <p:nvPr/>
        </p:nvCxnSpPr>
        <p:spPr>
          <a:xfrm rot="5400000">
            <a:off x="5058780" y="1288954"/>
            <a:ext cx="745252" cy="4599157"/>
          </a:xfrm>
          <a:prstGeom prst="curvedConnector3">
            <a:avLst>
              <a:gd name="adj1" fmla="val 60016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曲線コネクタ 115"/>
          <p:cNvCxnSpPr/>
          <p:nvPr/>
        </p:nvCxnSpPr>
        <p:spPr>
          <a:xfrm flipV="1">
            <a:off x="4716016" y="3213782"/>
            <a:ext cx="3620071" cy="774224"/>
          </a:xfrm>
          <a:prstGeom prst="curved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7524328" y="5145380"/>
            <a:ext cx="1440160" cy="4438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C.size</a:t>
            </a:r>
            <a:endParaRPr kumimoji="1" lang="ja-JP" altLang="en-US" sz="2200" dirty="0"/>
          </a:p>
        </p:txBody>
      </p:sp>
      <p:cxnSp>
        <p:nvCxnSpPr>
          <p:cNvPr id="36" name="直線矢印コネクタ 35"/>
          <p:cNvCxnSpPr>
            <a:endCxn id="40" idx="0"/>
          </p:cNvCxnSpPr>
          <p:nvPr/>
        </p:nvCxnSpPr>
        <p:spPr>
          <a:xfrm flipH="1">
            <a:off x="7730984" y="2229478"/>
            <a:ext cx="32539" cy="4823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17" idx="4"/>
          </p:cNvCxnSpPr>
          <p:nvPr/>
        </p:nvCxnSpPr>
        <p:spPr>
          <a:xfrm>
            <a:off x="7015418" y="2229478"/>
            <a:ext cx="25958" cy="4737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 flipH="1">
            <a:off x="7956376" y="5601052"/>
            <a:ext cx="251302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>
            <a:off x="7779821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7092280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 flipH="1">
            <a:off x="6012160" y="1340768"/>
            <a:ext cx="32539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6660956" y="49411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&lt;&lt;Field&gt;&gt;</a:t>
            </a:r>
            <a:endParaRPr kumimoji="1" lang="ja-JP" altLang="en-US" dirty="0"/>
          </a:p>
        </p:txBody>
      </p:sp>
      <p:sp>
        <p:nvSpPr>
          <p:cNvPr id="44" name="雲 43"/>
          <p:cNvSpPr/>
          <p:nvPr/>
        </p:nvSpPr>
        <p:spPr>
          <a:xfrm>
            <a:off x="6550116" y="5949280"/>
            <a:ext cx="2486380" cy="492244"/>
          </a:xfrm>
          <a:prstGeom prst="cloud">
            <a:avLst/>
          </a:prstGeom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Field Readers</a:t>
            </a:r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7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076056" y="1725423"/>
            <a:ext cx="3937359" cy="3179741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>
            <a:off x="5462224" y="4005064"/>
            <a:ext cx="3421871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29" name="正方形/長方形 28"/>
          <p:cNvSpPr/>
          <p:nvPr/>
        </p:nvSpPr>
        <p:spPr>
          <a:xfrm>
            <a:off x="221209" y="2178020"/>
            <a:ext cx="3358342" cy="1178972"/>
          </a:xfrm>
          <a:prstGeom prst="rect">
            <a:avLst/>
          </a:prstGeom>
          <a:solidFill>
            <a:srgbClr val="FFFFCC"/>
          </a:solidFill>
          <a:ln w="0">
            <a:noFill/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5192" y="346646"/>
            <a:ext cx="8363272" cy="994122"/>
          </a:xfrm>
        </p:spPr>
        <p:txBody>
          <a:bodyPr/>
          <a:lstStyle/>
          <a:p>
            <a:r>
              <a:rPr lang="en-US" altLang="ja-JP" sz="4000" dirty="0" smtClean="0"/>
              <a:t>Graph Traversal for Visualization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34287" y="528229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z="1200" smtClean="0"/>
              <a:pPr/>
              <a:t>12</a:t>
            </a:fld>
            <a:endParaRPr lang="en-US" altLang="ja-JP" sz="1200"/>
          </a:p>
        </p:txBody>
      </p:sp>
      <p:sp>
        <p:nvSpPr>
          <p:cNvPr id="6" name="角丸四角形 5"/>
          <p:cNvSpPr/>
          <p:nvPr/>
        </p:nvSpPr>
        <p:spPr>
          <a:xfrm>
            <a:off x="5292080" y="2589518"/>
            <a:ext cx="3600400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dirty="0" smtClean="0"/>
              <a:t>&lt;&lt;invoke&gt;&gt;</a:t>
            </a:r>
            <a:endParaRPr lang="en-US" altLang="ja-JP" sz="1600" dirty="0"/>
          </a:p>
          <a:p>
            <a:r>
              <a:rPr kumimoji="1" lang="en-US" altLang="ja-JP" sz="2000" dirty="0" smtClean="0"/>
              <a:t>max(</a:t>
            </a:r>
            <a:r>
              <a:rPr kumimoji="1" lang="en-US" altLang="ja-JP" sz="2000" dirty="0" err="1" smtClean="0"/>
              <a:t>int,int</a:t>
            </a:r>
            <a:r>
              <a:rPr kumimoji="1" lang="en-US" altLang="ja-JP" sz="2000" dirty="0" smtClean="0"/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6670866" y="1797430"/>
            <a:ext cx="689104" cy="432048"/>
          </a:xfrm>
          <a:prstGeom prst="ellipse">
            <a:avLst/>
          </a:prstGeom>
          <a:solidFill>
            <a:srgbClr val="CC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w</a:t>
            </a:r>
            <a:endParaRPr kumimoji="1" lang="ja-JP" altLang="en-US" sz="2200" dirty="0"/>
          </a:p>
        </p:txBody>
      </p:sp>
      <p:sp>
        <p:nvSpPr>
          <p:cNvPr id="7" name="正方形/長方形 6"/>
          <p:cNvSpPr/>
          <p:nvPr/>
        </p:nvSpPr>
        <p:spPr>
          <a:xfrm>
            <a:off x="277649" y="1484784"/>
            <a:ext cx="34094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>
                <a:latin typeface="Arial" pitchFamily="34"/>
              </a:rPr>
              <a:t> </a:t>
            </a:r>
            <a:r>
              <a:rPr lang="en-US" altLang="ja-JP" sz="2000" dirty="0" smtClean="0">
                <a:latin typeface="Arial" pitchFamily="34"/>
              </a:rPr>
              <a:t>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size;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void </a:t>
            </a:r>
            <a:r>
              <a:rPr lang="en-US" altLang="ja-JP" sz="2000" dirty="0" err="1" smtClean="0">
                <a:latin typeface="Arial" pitchFamily="34"/>
              </a:rPr>
              <a:t>setSize</a:t>
            </a:r>
            <a:r>
              <a:rPr lang="en-US" altLang="ja-JP" sz="2000" dirty="0" smtClean="0">
                <a:latin typeface="Arial" pitchFamily="34"/>
              </a:rPr>
              <a:t>(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w,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h)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int</a:t>
            </a:r>
            <a:r>
              <a:rPr lang="en-US" altLang="ja-JP" sz="2000" dirty="0" smtClean="0">
                <a:latin typeface="Arial" pitchFamily="34"/>
              </a:rPr>
              <a:t> s </a:t>
            </a:r>
            <a:r>
              <a:rPr lang="en-US" altLang="ja-JP" sz="2000" dirty="0">
                <a:latin typeface="Arial" pitchFamily="34"/>
              </a:rPr>
              <a:t>= </a:t>
            </a:r>
            <a:r>
              <a:rPr lang="en-US" altLang="ja-JP" sz="2000" dirty="0" smtClean="0">
                <a:latin typeface="Arial" pitchFamily="34"/>
              </a:rPr>
              <a:t>max(w, h);</a:t>
            </a:r>
            <a:endParaRPr lang="en-US" altLang="ja-JP" sz="2000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    </a:t>
            </a:r>
            <a:r>
              <a:rPr lang="en-US" altLang="ja-JP" sz="2000" dirty="0" err="1" smtClean="0">
                <a:latin typeface="Arial" pitchFamily="34"/>
              </a:rPr>
              <a:t>this.size</a:t>
            </a:r>
            <a:r>
              <a:rPr lang="en-US" altLang="ja-JP" sz="2000" dirty="0" smtClean="0">
                <a:latin typeface="Arial" pitchFamily="34"/>
              </a:rPr>
              <a:t> = s;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 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000" dirty="0" smtClean="0">
                <a:latin typeface="Arial" pitchFamily="34"/>
              </a:rPr>
              <a:t>}</a:t>
            </a:r>
            <a:endParaRPr lang="en-US" altLang="ja-JP" sz="2000" dirty="0">
              <a:latin typeface="Arial" pitchFamily="34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713504" y="2709726"/>
            <a:ext cx="594800" cy="504056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arg1</a:t>
            </a:r>
            <a:endParaRPr kumimoji="1" lang="ja-JP" altLang="en-US" sz="1600" dirty="0"/>
          </a:p>
        </p:txBody>
      </p:sp>
      <p:sp>
        <p:nvSpPr>
          <p:cNvPr id="23" name="正方形/長方形 22"/>
          <p:cNvSpPr/>
          <p:nvPr/>
        </p:nvSpPr>
        <p:spPr>
          <a:xfrm>
            <a:off x="8172401" y="2709726"/>
            <a:ext cx="576063" cy="504056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ret</a:t>
            </a:r>
            <a:endParaRPr kumimoji="1" lang="ja-JP" altLang="en-US" sz="1600" dirty="0"/>
          </a:p>
        </p:txBody>
      </p:sp>
      <p:sp>
        <p:nvSpPr>
          <p:cNvPr id="31" name="正方形/長方形 30"/>
          <p:cNvSpPr/>
          <p:nvPr/>
        </p:nvSpPr>
        <p:spPr>
          <a:xfrm>
            <a:off x="1187098" y="465313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2078155" y="465313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>
            <a:stCxn id="23" idx="2"/>
            <a:endCxn id="88" idx="0"/>
          </p:cNvCxnSpPr>
          <p:nvPr/>
        </p:nvCxnSpPr>
        <p:spPr>
          <a:xfrm flipH="1">
            <a:off x="8423701" y="3213782"/>
            <a:ext cx="36732" cy="8632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7362564" y="4077072"/>
            <a:ext cx="593812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8126814" y="4077072"/>
            <a:ext cx="593774" cy="504056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7433584" y="2711850"/>
            <a:ext cx="594800" cy="504056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arg2</a:t>
            </a:r>
            <a:endParaRPr kumimoji="1" lang="ja-JP" altLang="en-US" sz="1600" dirty="0"/>
          </a:p>
        </p:txBody>
      </p:sp>
      <p:sp>
        <p:nvSpPr>
          <p:cNvPr id="51" name="円/楕円 50"/>
          <p:cNvSpPr/>
          <p:nvPr/>
        </p:nvSpPr>
        <p:spPr>
          <a:xfrm>
            <a:off x="7426655" y="1797430"/>
            <a:ext cx="673737" cy="432048"/>
          </a:xfrm>
          <a:prstGeom prst="ellipse">
            <a:avLst/>
          </a:prstGeom>
          <a:solidFill>
            <a:srgbClr val="CC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h</a:t>
            </a:r>
            <a:endParaRPr kumimoji="1" lang="ja-JP" altLang="en-US" sz="2200" dirty="0"/>
          </a:p>
        </p:txBody>
      </p:sp>
      <p:cxnSp>
        <p:nvCxnSpPr>
          <p:cNvPr id="68" name="直線矢印コネクタ 67"/>
          <p:cNvCxnSpPr>
            <a:stCxn id="88" idx="2"/>
            <a:endCxn id="50" idx="0"/>
          </p:cNvCxnSpPr>
          <p:nvPr/>
        </p:nvCxnSpPr>
        <p:spPr>
          <a:xfrm flipH="1">
            <a:off x="8244408" y="4581128"/>
            <a:ext cx="179293" cy="56425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107504" y="3789040"/>
            <a:ext cx="4968552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&lt;&lt;Method&gt;&gt;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57" name="円/楕円 56"/>
          <p:cNvSpPr/>
          <p:nvPr/>
        </p:nvSpPr>
        <p:spPr>
          <a:xfrm>
            <a:off x="1718590" y="3900550"/>
            <a:ext cx="693527" cy="473252"/>
          </a:xfrm>
          <a:prstGeom prst="ellipse">
            <a:avLst/>
          </a:prstGeom>
          <a:solidFill>
            <a:srgbClr val="CC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58" name="円/楕円 57"/>
          <p:cNvSpPr/>
          <p:nvPr/>
        </p:nvSpPr>
        <p:spPr>
          <a:xfrm>
            <a:off x="2539865" y="3891852"/>
            <a:ext cx="693527" cy="473252"/>
          </a:xfrm>
          <a:prstGeom prst="ellipse">
            <a:avLst/>
          </a:prstGeom>
          <a:solidFill>
            <a:srgbClr val="CC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cxnSp>
        <p:nvCxnSpPr>
          <p:cNvPr id="60" name="曲線コネクタ 59"/>
          <p:cNvCxnSpPr>
            <a:stCxn id="57" idx="4"/>
            <a:endCxn id="59" idx="4"/>
          </p:cNvCxnSpPr>
          <p:nvPr/>
        </p:nvCxnSpPr>
        <p:spPr>
          <a:xfrm rot="16200000" flipH="1">
            <a:off x="3109205" y="3329950"/>
            <a:ext cx="12700" cy="2087703"/>
          </a:xfrm>
          <a:prstGeom prst="curvedConnector3">
            <a:avLst>
              <a:gd name="adj1" fmla="val 3300016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曲線コネクタ 60"/>
          <p:cNvCxnSpPr>
            <a:stCxn id="58" idx="4"/>
            <a:endCxn id="59" idx="3"/>
          </p:cNvCxnSpPr>
          <p:nvPr/>
        </p:nvCxnSpPr>
        <p:spPr>
          <a:xfrm rot="5400000" flipH="1" flipV="1">
            <a:off x="3194985" y="3994865"/>
            <a:ext cx="61882" cy="678595"/>
          </a:xfrm>
          <a:prstGeom prst="curvedConnector3">
            <a:avLst>
              <a:gd name="adj1" fmla="val -38346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2419355" y="478786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Summary edges</a:t>
            </a:r>
            <a:endParaRPr kumimoji="1" lang="ja-JP" altLang="en-US" dirty="0"/>
          </a:p>
        </p:txBody>
      </p:sp>
      <p:sp>
        <p:nvSpPr>
          <p:cNvPr id="79" name="円/楕円 78"/>
          <p:cNvSpPr/>
          <p:nvPr/>
        </p:nvSpPr>
        <p:spPr>
          <a:xfrm>
            <a:off x="5462225" y="1781628"/>
            <a:ext cx="1053991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/>
              <a:t>this</a:t>
            </a:r>
            <a:endParaRPr kumimoji="1" lang="ja-JP" altLang="en-US" sz="2200" dirty="0"/>
          </a:p>
        </p:txBody>
      </p:sp>
      <p:sp>
        <p:nvSpPr>
          <p:cNvPr id="59" name="円/楕円 58"/>
          <p:cNvSpPr/>
          <p:nvPr/>
        </p:nvSpPr>
        <p:spPr>
          <a:xfrm>
            <a:off x="3321735" y="3891852"/>
            <a:ext cx="1662644" cy="481950"/>
          </a:xfrm>
          <a:prstGeom prst="ellipse">
            <a:avLst/>
          </a:prstGeom>
          <a:solidFill>
            <a:srgbClr val="CC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</a:t>
            </a:r>
            <a:r>
              <a:rPr lang="en-US" altLang="ja-JP" sz="1600" dirty="0" smtClean="0"/>
              <a:t>return</a:t>
            </a:r>
            <a:r>
              <a:rPr lang="en-US" altLang="ja-JP" sz="1400" dirty="0" smtClean="0"/>
              <a:t>&gt;&gt;</a:t>
            </a:r>
            <a:endParaRPr kumimoji="1" lang="ja-JP" altLang="en-US" sz="1050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95536" y="5589240"/>
            <a:ext cx="506668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    A backward graph traversal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extracts data-flow paths.</a:t>
            </a:r>
          </a:p>
        </p:txBody>
      </p:sp>
      <p:cxnSp>
        <p:nvCxnSpPr>
          <p:cNvPr id="127" name="曲線コネクタ 126"/>
          <p:cNvCxnSpPr>
            <a:stCxn id="79" idx="2"/>
            <a:endCxn id="87" idx="0"/>
          </p:cNvCxnSpPr>
          <p:nvPr/>
        </p:nvCxnSpPr>
        <p:spPr>
          <a:xfrm rot="10800000" flipH="1" flipV="1">
            <a:off x="5462224" y="1997652"/>
            <a:ext cx="2197245" cy="2079420"/>
          </a:xfrm>
          <a:prstGeom prst="curvedConnector4">
            <a:avLst>
              <a:gd name="adj1" fmla="val -17199"/>
              <a:gd name="adj2" fmla="val 8750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曲線コネクタ 106"/>
          <p:cNvCxnSpPr>
            <a:stCxn id="16" idx="2"/>
            <a:endCxn id="57" idx="7"/>
          </p:cNvCxnSpPr>
          <p:nvPr/>
        </p:nvCxnSpPr>
        <p:spPr>
          <a:xfrm rot="5400000">
            <a:off x="4282691" y="1241643"/>
            <a:ext cx="756074" cy="4700352"/>
          </a:xfrm>
          <a:prstGeom prst="curvedConnector3">
            <a:avLst>
              <a:gd name="adj1" fmla="val 41361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曲線コネクタ 110"/>
          <p:cNvCxnSpPr>
            <a:stCxn id="40" idx="2"/>
            <a:endCxn id="58" idx="7"/>
          </p:cNvCxnSpPr>
          <p:nvPr/>
        </p:nvCxnSpPr>
        <p:spPr>
          <a:xfrm rot="5400000">
            <a:off x="5058780" y="1288954"/>
            <a:ext cx="745252" cy="4599157"/>
          </a:xfrm>
          <a:prstGeom prst="curvedConnector3">
            <a:avLst>
              <a:gd name="adj1" fmla="val 60016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曲線コネクタ 115"/>
          <p:cNvCxnSpPr/>
          <p:nvPr/>
        </p:nvCxnSpPr>
        <p:spPr>
          <a:xfrm flipV="1">
            <a:off x="4716016" y="3213782"/>
            <a:ext cx="3620071" cy="774224"/>
          </a:xfrm>
          <a:prstGeom prst="curved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7524328" y="5145380"/>
            <a:ext cx="1440160" cy="4438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C.size</a:t>
            </a:r>
            <a:endParaRPr kumimoji="1" lang="ja-JP" altLang="en-US" sz="2200" dirty="0"/>
          </a:p>
        </p:txBody>
      </p:sp>
      <p:cxnSp>
        <p:nvCxnSpPr>
          <p:cNvPr id="36" name="直線矢印コネクタ 35"/>
          <p:cNvCxnSpPr>
            <a:endCxn id="40" idx="0"/>
          </p:cNvCxnSpPr>
          <p:nvPr/>
        </p:nvCxnSpPr>
        <p:spPr>
          <a:xfrm flipH="1">
            <a:off x="7730984" y="2229478"/>
            <a:ext cx="32539" cy="4823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17" idx="4"/>
          </p:cNvCxnSpPr>
          <p:nvPr/>
        </p:nvCxnSpPr>
        <p:spPr>
          <a:xfrm>
            <a:off x="7015418" y="2229478"/>
            <a:ext cx="25958" cy="4737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フリーフォーム 7"/>
          <p:cNvSpPr/>
          <p:nvPr/>
        </p:nvSpPr>
        <p:spPr>
          <a:xfrm>
            <a:off x="4710023" y="2863805"/>
            <a:ext cx="4039645" cy="2260286"/>
          </a:xfrm>
          <a:custGeom>
            <a:avLst/>
            <a:gdLst>
              <a:gd name="connsiteX0" fmla="*/ 3761117 w 4039645"/>
              <a:gd name="connsiteY0" fmla="*/ 2260286 h 2260286"/>
              <a:gd name="connsiteX1" fmla="*/ 3985403 w 4039645"/>
              <a:gd name="connsiteY1" fmla="*/ 1156104 h 2260286"/>
              <a:gd name="connsiteX2" fmla="*/ 3985403 w 4039645"/>
              <a:gd name="connsiteY2" fmla="*/ 34670 h 2260286"/>
              <a:gd name="connsiteX3" fmla="*/ 3381554 w 4039645"/>
              <a:gd name="connsiteY3" fmla="*/ 327969 h 2260286"/>
              <a:gd name="connsiteX4" fmla="*/ 2777705 w 4039645"/>
              <a:gd name="connsiteY4" fmla="*/ 759289 h 2260286"/>
              <a:gd name="connsiteX5" fmla="*/ 0 w 4039645"/>
              <a:gd name="connsiteY5" fmla="*/ 1138852 h 2260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39645" h="2260286">
                <a:moveTo>
                  <a:pt x="3761117" y="2260286"/>
                </a:moveTo>
                <a:cubicBezTo>
                  <a:pt x="3854569" y="1893663"/>
                  <a:pt x="3948022" y="1527040"/>
                  <a:pt x="3985403" y="1156104"/>
                </a:cubicBezTo>
                <a:cubicBezTo>
                  <a:pt x="4022784" y="785168"/>
                  <a:pt x="4086044" y="172692"/>
                  <a:pt x="3985403" y="34670"/>
                </a:cubicBezTo>
                <a:cubicBezTo>
                  <a:pt x="3884762" y="-103352"/>
                  <a:pt x="3582837" y="207199"/>
                  <a:pt x="3381554" y="327969"/>
                </a:cubicBezTo>
                <a:cubicBezTo>
                  <a:pt x="3180271" y="448739"/>
                  <a:pt x="3341297" y="624142"/>
                  <a:pt x="2777705" y="759289"/>
                </a:cubicBezTo>
                <a:cubicBezTo>
                  <a:pt x="2214113" y="894436"/>
                  <a:pt x="1107056" y="1016644"/>
                  <a:pt x="0" y="1138852"/>
                </a:cubicBezTo>
              </a:path>
            </a:pathLst>
          </a:custGeom>
          <a:ln w="95250">
            <a:solidFill>
              <a:srgbClr val="FF0000"/>
            </a:solidFill>
            <a:prstDash val="sysDot"/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660956" y="49411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&lt;&lt;Field&gt;&gt;</a:t>
            </a:r>
            <a:endParaRPr kumimoji="1" lang="ja-JP" altLang="en-US" dirty="0"/>
          </a:p>
        </p:txBody>
      </p:sp>
      <p:sp>
        <p:nvSpPr>
          <p:cNvPr id="39" name="雲 38"/>
          <p:cNvSpPr/>
          <p:nvPr/>
        </p:nvSpPr>
        <p:spPr>
          <a:xfrm>
            <a:off x="6550116" y="5949280"/>
            <a:ext cx="2486380" cy="492244"/>
          </a:xfrm>
          <a:prstGeom prst="cloud">
            <a:avLst/>
          </a:prstGeom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Field Readers</a:t>
            </a:r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1" name="直線矢印コネクタ 40"/>
          <p:cNvCxnSpPr/>
          <p:nvPr/>
        </p:nvCxnSpPr>
        <p:spPr>
          <a:xfrm flipH="1">
            <a:off x="7956376" y="5601052"/>
            <a:ext cx="251302" cy="44433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07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Graph Traversal with Fractal Value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r>
              <a:rPr lang="en-US" altLang="ja-JP" sz="2800" dirty="0" smtClean="0"/>
              <a:t>Fractal value </a:t>
            </a:r>
            <a:r>
              <a:rPr lang="en-US" altLang="ja-JP" sz="2000" dirty="0" smtClean="0"/>
              <a:t>[Koike, 1995]</a:t>
            </a:r>
            <a:r>
              <a:rPr lang="en-US" altLang="ja-JP" sz="2800" dirty="0" smtClean="0"/>
              <a:t> to focus on a small subgraph. </a:t>
            </a:r>
          </a:p>
          <a:p>
            <a:pPr lvl="1"/>
            <a:r>
              <a:rPr lang="en-US" altLang="ja-JP" sz="2000" dirty="0" smtClean="0"/>
              <a:t>A graph traversal </a:t>
            </a:r>
            <a:r>
              <a:rPr lang="en-US" altLang="ja-JP" sz="2000" dirty="0"/>
              <a:t>s</a:t>
            </a:r>
            <a:r>
              <a:rPr lang="en-US" altLang="ja-JP" sz="2000" dirty="0" smtClean="0"/>
              <a:t>tarts with the initial value: 1.0.</a:t>
            </a:r>
          </a:p>
          <a:p>
            <a:pPr lvl="1"/>
            <a:r>
              <a:rPr lang="en-US" altLang="ja-JP" sz="2000" dirty="0" smtClean="0"/>
              <a:t>A fractal value of a node is divided to the next nodes.</a:t>
            </a:r>
          </a:p>
          <a:p>
            <a:pPr marL="719138" lvl="1" indent="-271463"/>
            <a:r>
              <a:rPr lang="en-US" altLang="ja-JP" sz="2000" dirty="0" smtClean="0"/>
              <a:t>If the value is less than threshold, the traversal is terminated. </a:t>
            </a:r>
          </a:p>
          <a:p>
            <a:pPr marL="719138" lvl="1" indent="-271463"/>
            <a:r>
              <a:rPr lang="en-US" altLang="ja-JP" sz="2000" dirty="0" smtClean="0"/>
              <a:t>A backward traversal is likely terminated at a large fan-in node</a:t>
            </a:r>
          </a:p>
          <a:p>
            <a:pPr marL="1119188" lvl="2" indent="-271463"/>
            <a:r>
              <a:rPr lang="en-US" altLang="ja-JP" sz="1600" dirty="0" smtClean="0"/>
              <a:t>Global Variables</a:t>
            </a:r>
          </a:p>
          <a:p>
            <a:pPr marL="1119188" lvl="2" indent="-271463"/>
            <a:r>
              <a:rPr lang="en-US" altLang="ja-JP" sz="1600" dirty="0" smtClean="0"/>
              <a:t>Utility Methods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7932204" y="249289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>
          <a:xfrm>
            <a:off x="5364088" y="2132856"/>
            <a:ext cx="3312368" cy="3600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sp>
        <p:nvSpPr>
          <p:cNvPr id="27" name="角丸四角形 26"/>
          <p:cNvSpPr/>
          <p:nvPr/>
        </p:nvSpPr>
        <p:spPr>
          <a:xfrm>
            <a:off x="4956212" y="2960949"/>
            <a:ext cx="1920044" cy="61206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A</a:t>
            </a:r>
            <a:r>
              <a:rPr lang="en-US" altLang="ja-JP" dirty="0" smtClean="0"/>
              <a:t> return value of </a:t>
            </a:r>
          </a:p>
          <a:p>
            <a:pPr algn="ctr"/>
            <a:r>
              <a:rPr lang="en-US" altLang="ja-JP" dirty="0" err="1"/>
              <a:t>isPerformingIO</a:t>
            </a:r>
            <a:r>
              <a:rPr lang="en-US" altLang="ja-JP" dirty="0"/>
              <a:t>()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7056276" y="2960948"/>
            <a:ext cx="1956048" cy="61206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isReadOnly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sp>
        <p:nvSpPr>
          <p:cNvPr id="29" name="角丸四角形 28"/>
          <p:cNvSpPr/>
          <p:nvPr/>
        </p:nvSpPr>
        <p:spPr>
          <a:xfrm>
            <a:off x="5508104" y="4113077"/>
            <a:ext cx="1548172" cy="5760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Field </a:t>
            </a:r>
          </a:p>
          <a:p>
            <a:pPr algn="ctr"/>
            <a:r>
              <a:rPr lang="en-US" altLang="ja-JP" sz="1600" dirty="0" err="1" smtClean="0"/>
              <a:t>readOnly</a:t>
            </a:r>
            <a:endParaRPr lang="en-US" altLang="ja-JP" sz="1600" dirty="0"/>
          </a:p>
        </p:txBody>
      </p:sp>
      <p:sp>
        <p:nvSpPr>
          <p:cNvPr id="30" name="角丸四角形 29"/>
          <p:cNvSpPr/>
          <p:nvPr/>
        </p:nvSpPr>
        <p:spPr>
          <a:xfrm>
            <a:off x="7176120" y="4113076"/>
            <a:ext cx="1908212" cy="57606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Field</a:t>
            </a:r>
          </a:p>
          <a:p>
            <a:pPr algn="ctr"/>
            <a:r>
              <a:rPr lang="en-US" altLang="ja-JP" sz="1600" dirty="0" err="1" smtClean="0"/>
              <a:t>readOnlyOverride</a:t>
            </a:r>
            <a:endParaRPr lang="en-US" altLang="ja-JP" sz="1600" dirty="0"/>
          </a:p>
        </p:txBody>
      </p:sp>
      <p:cxnSp>
        <p:nvCxnSpPr>
          <p:cNvPr id="31" name="直線矢印コネクタ 30"/>
          <p:cNvCxnSpPr>
            <a:stCxn id="30" idx="0"/>
          </p:cNvCxnSpPr>
          <p:nvPr/>
        </p:nvCxnSpPr>
        <p:spPr>
          <a:xfrm flipV="1">
            <a:off x="8130226" y="3573016"/>
            <a:ext cx="18002" cy="5400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6924092" y="3573016"/>
            <a:ext cx="504056" cy="5400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V="1">
            <a:off x="6012160" y="2492895"/>
            <a:ext cx="0" cy="468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7956376" y="4689139"/>
            <a:ext cx="0" cy="958753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V="1">
            <a:off x="6730780" y="4689140"/>
            <a:ext cx="1081580" cy="1044116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5580112" y="5661248"/>
            <a:ext cx="1261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[omitted]</a:t>
            </a:r>
          </a:p>
          <a:p>
            <a:pPr algn="ctr"/>
            <a:r>
              <a:rPr lang="en-US" altLang="ja-JP" dirty="0" smtClean="0"/>
              <a:t>3 methods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014178" y="1772816"/>
            <a:ext cx="21103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Fractal Value = 1.0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156176" y="2627620"/>
            <a:ext cx="50526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316416" y="2627620"/>
            <a:ext cx="50526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327642" y="3843046"/>
            <a:ext cx="6335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0.25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228184" y="3789040"/>
            <a:ext cx="6335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0.25</a:t>
            </a:r>
            <a:endParaRPr kumimoji="1" lang="ja-JP" altLang="en-US" dirty="0"/>
          </a:p>
        </p:txBody>
      </p:sp>
      <p:sp>
        <p:nvSpPr>
          <p:cNvPr id="53" name="角丸四角形 52"/>
          <p:cNvSpPr/>
          <p:nvPr/>
        </p:nvSpPr>
        <p:spPr>
          <a:xfrm>
            <a:off x="6924092" y="5647892"/>
            <a:ext cx="2142616" cy="6614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</a:p>
          <a:p>
            <a:pPr algn="ctr"/>
            <a:r>
              <a:rPr lang="en-US" altLang="ja-JP" dirty="0" smtClean="0"/>
              <a:t>VFS._</a:t>
            </a:r>
            <a:r>
              <a:rPr lang="en-US" altLang="ja-JP" dirty="0" err="1" smtClean="0"/>
              <a:t>getFile</a:t>
            </a:r>
            <a:r>
              <a:rPr lang="en-US" altLang="ja-JP" dirty="0" smtClean="0"/>
              <a:t>(…)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074501" y="5363924"/>
            <a:ext cx="88998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0.0625</a:t>
            </a:r>
            <a:endParaRPr kumimoji="1" lang="ja-JP" altLang="en-US" dirty="0"/>
          </a:p>
        </p:txBody>
      </p:sp>
      <p:cxnSp>
        <p:nvCxnSpPr>
          <p:cNvPr id="59" name="直線矢印コネクタ 58"/>
          <p:cNvCxnSpPr/>
          <p:nvPr/>
        </p:nvCxnSpPr>
        <p:spPr>
          <a:xfrm flipV="1">
            <a:off x="6480817" y="4694617"/>
            <a:ext cx="1081580" cy="1044116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flipV="1">
            <a:off x="6228184" y="4679165"/>
            <a:ext cx="1081580" cy="1044116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Screenshot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pic>
        <p:nvPicPr>
          <p:cNvPr id="1026" name="Picture 2" descr="C:\Users\ishio\AppData\Local\Temp\B2Temp\Attach\pic2.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54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四角形吹き出し 8"/>
          <p:cNvSpPr/>
          <p:nvPr/>
        </p:nvSpPr>
        <p:spPr>
          <a:xfrm>
            <a:off x="3563888" y="1700808"/>
            <a:ext cx="5472608" cy="1368152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Graph Construction: a batch system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Viewer: an Eclipse plug-in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altLang="ja-JP" sz="2000" dirty="0" smtClean="0"/>
              <a:t>A click on a method name executes a graph traversal.</a:t>
            </a:r>
          </a:p>
        </p:txBody>
      </p:sp>
    </p:spTree>
    <p:extLst>
      <p:ext uri="{BB962C8B-B14F-4D97-AF65-F5344CB8AC3E}">
        <p14:creationId xmlns:p14="http://schemas.microsoft.com/office/powerpoint/2010/main" val="32121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   Is it effective for program understanding? 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8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Experiment of Program Understanding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9208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dirty="0" smtClean="0"/>
              <a:t>16 </a:t>
            </a:r>
            <a:r>
              <a:rPr lang="en-US" altLang="ja-JP" sz="2400" dirty="0"/>
              <a:t>participants (4 industrial + 12 graduate)</a:t>
            </a:r>
          </a:p>
          <a:p>
            <a:pPr marL="0" indent="0">
              <a:buNone/>
            </a:pPr>
            <a:r>
              <a:rPr lang="en-US" altLang="ja-JP" sz="2400" dirty="0" smtClean="0"/>
              <a:t>30 </a:t>
            </a:r>
            <a:r>
              <a:rPr lang="en-US" altLang="ja-JP" sz="2400" dirty="0"/>
              <a:t>minutes for each task (excluding graph construction)</a:t>
            </a:r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r>
              <a:rPr lang="en-US" altLang="ja-JP" sz="2400" dirty="0" smtClean="0"/>
              <a:t>Identify preconditions for two GUI operations in JEdit.</a:t>
            </a:r>
          </a:p>
          <a:p>
            <a:pPr marL="0" indent="0">
              <a:buNone/>
            </a:pPr>
            <a:r>
              <a:rPr lang="en-US" altLang="ja-JP" sz="2000" dirty="0" smtClean="0"/>
              <a:t>	EditAbbervDialog.java,	Line 153   (Task A)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	JEditBuffer.java, 	Line 2038 (Task B)</a:t>
            </a:r>
            <a:endParaRPr lang="en-US" altLang="ja-JP" sz="2400" dirty="0"/>
          </a:p>
          <a:p>
            <a:endParaRPr lang="en-US" altLang="ja-JP" sz="1200" dirty="0" smtClean="0"/>
          </a:p>
          <a:p>
            <a:endParaRPr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196253"/>
              </p:ext>
            </p:extLst>
          </p:nvPr>
        </p:nvGraphicFramePr>
        <p:xfrm>
          <a:off x="611560" y="4437112"/>
          <a:ext cx="8064896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4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with</a:t>
                      </a:r>
                      <a:r>
                        <a:rPr kumimoji="1" lang="en-US" altLang="ja-JP" sz="2000" baseline="0" dirty="0" smtClean="0"/>
                        <a:t>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</a:t>
                      </a:r>
                      <a:r>
                        <a:rPr kumimoji="1" lang="en-US" altLang="ja-JP" sz="2000" baseline="0" dirty="0" smtClean="0"/>
                        <a:t> </a:t>
                      </a:r>
                      <a:r>
                        <a:rPr kumimoji="1" lang="en-US" altLang="ja-JP" sz="2000" dirty="0" smtClean="0"/>
                        <a:t>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with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691680" y="6165304"/>
            <a:ext cx="627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“w/o Tool” means a regular Eclipse SDK without our plug-in.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082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Answer as a data-flow graph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5529084" y="3176971"/>
            <a:ext cx="3075363" cy="5400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err="1"/>
              <a:t>AbbrevsOptionPane</a:t>
            </a:r>
            <a:r>
              <a:rPr lang="en-US" altLang="ja-JP" sz="1600" dirty="0" smtClean="0"/>
              <a:t>.</a:t>
            </a:r>
          </a:p>
          <a:p>
            <a:pPr algn="ctr"/>
            <a:r>
              <a:rPr lang="en-US" altLang="ja-JP" sz="1600" dirty="0" err="1" smtClean="0"/>
              <a:t>actionPerformed</a:t>
            </a:r>
            <a:r>
              <a:rPr lang="en-US" altLang="ja-JP" sz="1600" dirty="0" smtClean="0"/>
              <a:t> is called.</a:t>
            </a:r>
            <a:endParaRPr kumimoji="1" lang="ja-JP" altLang="en-US" sz="1600" dirty="0"/>
          </a:p>
        </p:txBody>
      </p:sp>
      <p:cxnSp>
        <p:nvCxnSpPr>
          <p:cNvPr id="8" name="直線矢印コネクタ 7"/>
          <p:cNvCxnSpPr>
            <a:stCxn id="6" idx="2"/>
            <a:endCxn id="14" idx="0"/>
          </p:cNvCxnSpPr>
          <p:nvPr/>
        </p:nvCxnSpPr>
        <p:spPr>
          <a:xfrm>
            <a:off x="7066766" y="3717031"/>
            <a:ext cx="1887" cy="3364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5764885" y="2420887"/>
            <a:ext cx="2592288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“add” button is pushed.</a:t>
            </a:r>
            <a:endParaRPr kumimoji="1" lang="ja-JP" altLang="en-US" sz="1600" dirty="0"/>
          </a:p>
        </p:txBody>
      </p:sp>
      <p:sp>
        <p:nvSpPr>
          <p:cNvPr id="14" name="角丸四角形 13"/>
          <p:cNvSpPr/>
          <p:nvPr/>
        </p:nvSpPr>
        <p:spPr>
          <a:xfrm>
            <a:off x="5796136" y="4053528"/>
            <a:ext cx="2545033" cy="5275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second argument of </a:t>
            </a:r>
          </a:p>
          <a:p>
            <a:pPr algn="ctr"/>
            <a:r>
              <a:rPr lang="en-US" altLang="ja-JP" sz="1600" dirty="0" smtClean="0"/>
              <a:t>new </a:t>
            </a:r>
            <a:r>
              <a:rPr lang="en-US" altLang="ja-JP" sz="1600" dirty="0" err="1" smtClean="0"/>
              <a:t>EditAbbrevDialog</a:t>
            </a:r>
            <a:endParaRPr lang="en-US" altLang="ja-JP" sz="1600" dirty="0"/>
          </a:p>
        </p:txBody>
      </p:sp>
      <p:sp>
        <p:nvSpPr>
          <p:cNvPr id="18" name="角丸四角形 17"/>
          <p:cNvSpPr/>
          <p:nvPr/>
        </p:nvSpPr>
        <p:spPr>
          <a:xfrm>
            <a:off x="5796136" y="5013175"/>
            <a:ext cx="2545033" cy="5400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first argument of </a:t>
            </a:r>
          </a:p>
          <a:p>
            <a:pPr algn="ctr"/>
            <a:r>
              <a:rPr lang="en-US" altLang="ja-JP" sz="1600" dirty="0" err="1" smtClean="0"/>
              <a:t>EditAbbrevDialog.init</a:t>
            </a:r>
            <a:endParaRPr lang="en-US" altLang="ja-JP" sz="1600" dirty="0"/>
          </a:p>
        </p:txBody>
      </p:sp>
      <p:cxnSp>
        <p:nvCxnSpPr>
          <p:cNvPr id="19" name="直線矢印コネクタ 18"/>
          <p:cNvCxnSpPr>
            <a:stCxn id="14" idx="2"/>
            <a:endCxn id="18" idx="0"/>
          </p:cNvCxnSpPr>
          <p:nvPr/>
        </p:nvCxnSpPr>
        <p:spPr>
          <a:xfrm>
            <a:off x="7068653" y="4581127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5487979" y="5948933"/>
            <a:ext cx="3188477" cy="5764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argument of </a:t>
            </a:r>
          </a:p>
          <a:p>
            <a:pPr algn="ctr"/>
            <a:r>
              <a:rPr lang="en-US" altLang="ja-JP" sz="1600" dirty="0" err="1" smtClean="0"/>
              <a:t>AbbrevEditor.setAbbrev</a:t>
            </a:r>
            <a:r>
              <a:rPr lang="en-US" altLang="ja-JP" sz="1600" dirty="0" smtClean="0"/>
              <a:t>(String)</a:t>
            </a:r>
            <a:endParaRPr lang="en-US" altLang="ja-JP" sz="1600" dirty="0"/>
          </a:p>
        </p:txBody>
      </p:sp>
      <p:sp>
        <p:nvSpPr>
          <p:cNvPr id="23" name="角丸四角形 22"/>
          <p:cNvSpPr/>
          <p:nvPr/>
        </p:nvSpPr>
        <p:spPr>
          <a:xfrm>
            <a:off x="1084366" y="5948934"/>
            <a:ext cx="3631650" cy="5764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value is the argument of </a:t>
            </a:r>
            <a:r>
              <a:rPr lang="en-US" altLang="ja-JP" sz="1600" dirty="0" err="1" smtClean="0"/>
              <a:t>JTextField.setText</a:t>
            </a:r>
            <a:r>
              <a:rPr lang="en-US" altLang="ja-JP" sz="1600" dirty="0" smtClean="0"/>
              <a:t>(String)</a:t>
            </a:r>
            <a:endParaRPr lang="en-US" altLang="ja-JP" sz="1600" dirty="0"/>
          </a:p>
        </p:txBody>
      </p:sp>
      <p:sp>
        <p:nvSpPr>
          <p:cNvPr id="24" name="角丸四角形 23"/>
          <p:cNvSpPr/>
          <p:nvPr/>
        </p:nvSpPr>
        <p:spPr>
          <a:xfrm>
            <a:off x="1084366" y="4988942"/>
            <a:ext cx="3631650" cy="5282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value is a return value of </a:t>
            </a:r>
            <a:r>
              <a:rPr lang="en-US" altLang="ja-JP" sz="1600" dirty="0" err="1" smtClean="0"/>
              <a:t>JTextField.getText</a:t>
            </a:r>
            <a:r>
              <a:rPr lang="en-US" altLang="ja-JP" sz="1600" dirty="0" smtClean="0"/>
              <a:t>()</a:t>
            </a:r>
            <a:endParaRPr lang="en-US" altLang="ja-JP" sz="1600" dirty="0"/>
          </a:p>
        </p:txBody>
      </p:sp>
      <p:sp>
        <p:nvSpPr>
          <p:cNvPr id="25" name="角丸四角形 24"/>
          <p:cNvSpPr/>
          <p:nvPr/>
        </p:nvSpPr>
        <p:spPr>
          <a:xfrm>
            <a:off x="1084366" y="3981061"/>
            <a:ext cx="3631650" cy="60006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string is a return value of </a:t>
            </a:r>
          </a:p>
          <a:p>
            <a:pPr algn="ctr"/>
            <a:r>
              <a:rPr lang="en-US" altLang="ja-JP" sz="1600" dirty="0" err="1" smtClean="0"/>
              <a:t>AbbrevEditor.getAbbrev</a:t>
            </a:r>
            <a:r>
              <a:rPr lang="en-US" altLang="ja-JP" sz="1600" dirty="0" smtClean="0"/>
              <a:t>().</a:t>
            </a:r>
            <a:endParaRPr lang="en-US" altLang="ja-JP" sz="1600" dirty="0"/>
          </a:p>
        </p:txBody>
      </p:sp>
      <p:sp>
        <p:nvSpPr>
          <p:cNvPr id="26" name="角丸四角形 25"/>
          <p:cNvSpPr/>
          <p:nvPr/>
        </p:nvSpPr>
        <p:spPr>
          <a:xfrm>
            <a:off x="1084365" y="3212975"/>
            <a:ext cx="3631650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IF statement: A string is null  or “”.</a:t>
            </a:r>
            <a:endParaRPr lang="en-US" altLang="ja-JP" sz="1600" dirty="0"/>
          </a:p>
        </p:txBody>
      </p:sp>
      <p:cxnSp>
        <p:nvCxnSpPr>
          <p:cNvPr id="28" name="直線矢印コネクタ 27"/>
          <p:cNvCxnSpPr>
            <a:stCxn id="25" idx="0"/>
            <a:endCxn id="26" idx="2"/>
          </p:cNvCxnSpPr>
          <p:nvPr/>
        </p:nvCxnSpPr>
        <p:spPr>
          <a:xfrm flipH="1" flipV="1">
            <a:off x="2900190" y="3573015"/>
            <a:ext cx="1" cy="4080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24" idx="0"/>
            <a:endCxn id="25" idx="2"/>
          </p:cNvCxnSpPr>
          <p:nvPr/>
        </p:nvCxnSpPr>
        <p:spPr>
          <a:xfrm flipV="1">
            <a:off x="2900191" y="4581127"/>
            <a:ext cx="0" cy="4078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23" idx="0"/>
            <a:endCxn id="24" idx="2"/>
          </p:cNvCxnSpPr>
          <p:nvPr/>
        </p:nvCxnSpPr>
        <p:spPr>
          <a:xfrm flipV="1">
            <a:off x="2900191" y="5517231"/>
            <a:ext cx="0" cy="4317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22" idx="1"/>
            <a:endCxn id="23" idx="3"/>
          </p:cNvCxnSpPr>
          <p:nvPr/>
        </p:nvCxnSpPr>
        <p:spPr>
          <a:xfrm flipH="1">
            <a:off x="4716016" y="6237138"/>
            <a:ext cx="771963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stCxn id="10" idx="2"/>
            <a:endCxn id="6" idx="0"/>
          </p:cNvCxnSpPr>
          <p:nvPr/>
        </p:nvCxnSpPr>
        <p:spPr>
          <a:xfrm>
            <a:off x="7061029" y="2780927"/>
            <a:ext cx="5737" cy="39604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stCxn id="18" idx="2"/>
            <a:endCxn id="22" idx="0"/>
          </p:cNvCxnSpPr>
          <p:nvPr/>
        </p:nvCxnSpPr>
        <p:spPr>
          <a:xfrm>
            <a:off x="7068653" y="5553235"/>
            <a:ext cx="13565" cy="3956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6" name="角丸四角形 105"/>
          <p:cNvSpPr/>
          <p:nvPr/>
        </p:nvSpPr>
        <p:spPr>
          <a:xfrm>
            <a:off x="1115615" y="2420887"/>
            <a:ext cx="3600401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Task A: “Is a dialog closable?”</a:t>
            </a:r>
            <a:endParaRPr lang="en-US" altLang="ja-JP" sz="1600" dirty="0"/>
          </a:p>
        </p:txBody>
      </p:sp>
      <p:cxnSp>
        <p:nvCxnSpPr>
          <p:cNvPr id="110" name="直線矢印コネクタ 109"/>
          <p:cNvCxnSpPr>
            <a:stCxn id="26" idx="0"/>
            <a:endCxn id="106" idx="2"/>
          </p:cNvCxnSpPr>
          <p:nvPr/>
        </p:nvCxnSpPr>
        <p:spPr>
          <a:xfrm flipV="1">
            <a:off x="2900190" y="2780927"/>
            <a:ext cx="15626" cy="432048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251520" y="1628800"/>
            <a:ext cx="8851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Each data-flow path starts with a user’s action on GUI or the state of a file system.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We have evaluated how many edges in the answer graphs </a:t>
            </a:r>
            <a:r>
              <a:rPr lang="en-US" altLang="ja-JP" dirty="0"/>
              <a:t>are </a:t>
            </a:r>
            <a:r>
              <a:rPr lang="en-US" altLang="ja-JP" dirty="0" smtClean="0"/>
              <a:t>identified.</a:t>
            </a:r>
          </a:p>
        </p:txBody>
      </p:sp>
    </p:spTree>
    <p:extLst>
      <p:ext uri="{BB962C8B-B14F-4D97-AF65-F5344CB8AC3E}">
        <p14:creationId xmlns:p14="http://schemas.microsoft.com/office/powerpoint/2010/main" val="10171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1700808"/>
            <a:ext cx="736550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Average Score: </a:t>
            </a:r>
          </a:p>
          <a:p>
            <a:pPr marL="0" indent="0">
              <a:buNone/>
            </a:pPr>
            <a:r>
              <a:rPr lang="en-US" altLang="ja-JP" dirty="0" smtClean="0"/>
              <a:t>with tool:  0.79</a:t>
            </a:r>
          </a:p>
          <a:p>
            <a:pPr marL="0" indent="0">
              <a:buNone/>
            </a:pPr>
            <a:r>
              <a:rPr lang="en-US" altLang="ja-JP" dirty="0" smtClean="0"/>
              <a:t>w/o tool: 0.71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800" dirty="0" smtClean="0"/>
              <a:t>t-test (a=0.05) </a:t>
            </a:r>
          </a:p>
          <a:p>
            <a:pPr marL="0" indent="0">
              <a:buNone/>
            </a:pPr>
            <a:r>
              <a:rPr lang="en-US" altLang="ja-JP" sz="2800" dirty="0" smtClean="0"/>
              <a:t>shows the difference</a:t>
            </a:r>
          </a:p>
          <a:p>
            <a:pPr marL="0" indent="0">
              <a:buNone/>
            </a:pPr>
            <a:r>
              <a:rPr lang="en-US" altLang="ja-JP" sz="2800" dirty="0" smtClean="0"/>
              <a:t>is significant</a:t>
            </a:r>
            <a:r>
              <a:rPr lang="en-US" altLang="ja-JP" sz="2800" dirty="0"/>
              <a:t>.</a:t>
            </a:r>
            <a:endParaRPr lang="en-US" altLang="ja-JP" sz="2800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907168"/>
            <a:ext cx="4194423" cy="425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8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Observation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dirty="0" smtClean="0"/>
              <a:t>Participants managed their </a:t>
            </a:r>
            <a:r>
              <a:rPr lang="en-US" altLang="ja-JP" dirty="0"/>
              <a:t>progress </a:t>
            </a:r>
            <a:r>
              <a:rPr lang="en-US" altLang="ja-JP" dirty="0" smtClean="0"/>
              <a:t>using graphs.</a:t>
            </a:r>
          </a:p>
          <a:p>
            <a:pPr lvl="1"/>
            <a:r>
              <a:rPr lang="en-US" altLang="ja-JP" sz="2400" dirty="0" smtClean="0"/>
              <a:t>Which modules were already investigated?</a:t>
            </a:r>
          </a:p>
          <a:p>
            <a:pPr lvl="1"/>
            <a:endParaRPr lang="en-US" altLang="ja-JP" dirty="0" smtClean="0"/>
          </a:p>
          <a:p>
            <a:pPr marL="342900" lvl="1" indent="-342900">
              <a:buFontTx/>
              <a:buChar char="•"/>
            </a:pPr>
            <a:r>
              <a:rPr lang="en-US" altLang="ja-JP" dirty="0" smtClean="0"/>
              <a:t>No </a:t>
            </a:r>
            <a:r>
              <a:rPr lang="en-US" altLang="ja-JP" dirty="0"/>
              <a:t>problem caused by infeasible </a:t>
            </a:r>
            <a:r>
              <a:rPr lang="en-US" altLang="ja-JP" dirty="0" smtClean="0"/>
              <a:t>edges.</a:t>
            </a:r>
            <a:endParaRPr lang="en-US" altLang="ja-JP" dirty="0"/>
          </a:p>
          <a:p>
            <a:pPr lvl="1"/>
            <a:r>
              <a:rPr lang="en-US" altLang="ja-JP" sz="2400" dirty="0" smtClean="0"/>
              <a:t>An infeasible edge actually appeared in a graph view</a:t>
            </a:r>
          </a:p>
          <a:p>
            <a:pPr lvl="2"/>
            <a:r>
              <a:rPr lang="en-US" altLang="ja-JP" sz="2000" dirty="0" smtClean="0"/>
              <a:t>Participants took only a few seconds to confirm source code.</a:t>
            </a:r>
          </a:p>
          <a:p>
            <a:pPr lvl="1"/>
            <a:r>
              <a:rPr lang="en-US" altLang="ja-JP" sz="2400" dirty="0" smtClean="0"/>
              <a:t>Only </a:t>
            </a:r>
            <a:r>
              <a:rPr lang="en-US" altLang="ja-JP" sz="2400" dirty="0"/>
              <a:t>2% of methods </a:t>
            </a:r>
            <a:r>
              <a:rPr lang="en-US" altLang="ja-JP" sz="2400" dirty="0" smtClean="0"/>
              <a:t>include </a:t>
            </a:r>
            <a:r>
              <a:rPr lang="en-US" altLang="ja-JP" sz="2400" dirty="0"/>
              <a:t>infeasible summary edges</a:t>
            </a:r>
            <a:r>
              <a:rPr lang="en-US" altLang="ja-JP" sz="2400" dirty="0" smtClean="0"/>
              <a:t>. [Section IV-B]</a:t>
            </a:r>
          </a:p>
          <a:p>
            <a:pPr lvl="1"/>
            <a:r>
              <a:rPr lang="en-US" altLang="ja-JP" sz="2400" dirty="0" smtClean="0"/>
              <a:t>A few incorrect methods are involved in answers.</a:t>
            </a:r>
          </a:p>
          <a:p>
            <a:pPr lvl="2"/>
            <a:endParaRPr lang="en-US" altLang="ja-JP" sz="1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6428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グループ化 46"/>
          <p:cNvGrpSpPr/>
          <p:nvPr/>
        </p:nvGrpSpPr>
        <p:grpSpPr>
          <a:xfrm>
            <a:off x="5088605" y="2628528"/>
            <a:ext cx="584448" cy="800472"/>
            <a:chOff x="2483768" y="3068960"/>
            <a:chExt cx="864096" cy="720080"/>
          </a:xfrm>
        </p:grpSpPr>
        <p:sp>
          <p:nvSpPr>
            <p:cNvPr id="48" name="メモ 47"/>
            <p:cNvSpPr/>
            <p:nvPr/>
          </p:nvSpPr>
          <p:spPr>
            <a:xfrm>
              <a:off x="2483768" y="3068960"/>
              <a:ext cx="864096" cy="720080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9" name="直線コネクタ 48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 flipH="1">
              <a:off x="2627784" y="3645024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H="1">
              <a:off x="2627784" y="3356992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kumimoji="1" lang="en-US" altLang="ja-JP" sz="2800" dirty="0" smtClean="0"/>
              <a:t>Modularization techniques often decompose a </a:t>
            </a:r>
            <a:r>
              <a:rPr lang="en-US" altLang="ja-JP" sz="2800" dirty="0" smtClean="0"/>
              <a:t>single feature into a number of modules. </a:t>
            </a:r>
          </a:p>
          <a:p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1800" dirty="0" smtClean="0"/>
          </a:p>
          <a:p>
            <a:r>
              <a:rPr kumimoji="1" lang="en-US" altLang="ja-JP" sz="2800" dirty="0" smtClean="0"/>
              <a:t>Developers hav</a:t>
            </a:r>
            <a:r>
              <a:rPr lang="en-US" altLang="ja-JP" sz="2800" dirty="0" smtClean="0"/>
              <a:t>e to investigate method calls and field access among the modules.</a:t>
            </a:r>
          </a:p>
          <a:p>
            <a:pPr lvl="1"/>
            <a:r>
              <a:rPr lang="en-US" altLang="ja-JP" sz="2400" dirty="0" smtClean="0"/>
              <a:t>Maybe time-consuming if there are many modules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grpSp>
        <p:nvGrpSpPr>
          <p:cNvPr id="14" name="グループ化 13"/>
          <p:cNvGrpSpPr/>
          <p:nvPr/>
        </p:nvGrpSpPr>
        <p:grpSpPr>
          <a:xfrm>
            <a:off x="2411760" y="3356992"/>
            <a:ext cx="864096" cy="1008112"/>
            <a:chOff x="2483768" y="3068960"/>
            <a:chExt cx="864096" cy="1008112"/>
          </a:xfrm>
        </p:grpSpPr>
        <p:sp>
          <p:nvSpPr>
            <p:cNvPr id="6" name="メモ 5"/>
            <p:cNvSpPr/>
            <p:nvPr/>
          </p:nvSpPr>
          <p:spPr>
            <a:xfrm>
              <a:off x="2483768" y="3068960"/>
              <a:ext cx="864096" cy="1008112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" name="直線コネクタ 7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627784" y="33653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H="1">
              <a:off x="2627784" y="3645024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 flipH="1">
              <a:off x="2627784" y="3789040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グループ化 14"/>
          <p:cNvGrpSpPr/>
          <p:nvPr/>
        </p:nvGrpSpPr>
        <p:grpSpPr>
          <a:xfrm>
            <a:off x="3779912" y="2708920"/>
            <a:ext cx="720080" cy="711696"/>
            <a:chOff x="2483768" y="3068960"/>
            <a:chExt cx="864096" cy="1008112"/>
          </a:xfrm>
        </p:grpSpPr>
        <p:sp>
          <p:nvSpPr>
            <p:cNvPr id="16" name="メモ 15"/>
            <p:cNvSpPr/>
            <p:nvPr/>
          </p:nvSpPr>
          <p:spPr>
            <a:xfrm>
              <a:off x="2483768" y="3068960"/>
              <a:ext cx="864096" cy="1008112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" name="直線コネクタ 16"/>
            <p:cNvCxnSpPr/>
            <p:nvPr/>
          </p:nvCxnSpPr>
          <p:spPr>
            <a:xfrm flipH="1">
              <a:off x="2627784" y="3884950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2627784" y="327295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2627784" y="3476955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2627784" y="3680953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グループ化 21"/>
          <p:cNvGrpSpPr/>
          <p:nvPr/>
        </p:nvGrpSpPr>
        <p:grpSpPr>
          <a:xfrm>
            <a:off x="5220072" y="3861048"/>
            <a:ext cx="864096" cy="720080"/>
            <a:chOff x="2483768" y="3068960"/>
            <a:chExt cx="864096" cy="720080"/>
          </a:xfrm>
        </p:grpSpPr>
        <p:sp>
          <p:nvSpPr>
            <p:cNvPr id="23" name="メモ 22"/>
            <p:cNvSpPr/>
            <p:nvPr/>
          </p:nvSpPr>
          <p:spPr>
            <a:xfrm>
              <a:off x="2483768" y="3068960"/>
              <a:ext cx="864096" cy="720080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" name="直線コネクタ 23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 flipH="1">
              <a:off x="2627784" y="3645024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H="1">
              <a:off x="2627784" y="3356992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グループ化 28"/>
          <p:cNvGrpSpPr/>
          <p:nvPr/>
        </p:nvGrpSpPr>
        <p:grpSpPr>
          <a:xfrm>
            <a:off x="6300192" y="2780928"/>
            <a:ext cx="864096" cy="1008112"/>
            <a:chOff x="2483768" y="3068960"/>
            <a:chExt cx="864096" cy="1008112"/>
          </a:xfrm>
        </p:grpSpPr>
        <p:sp>
          <p:nvSpPr>
            <p:cNvPr id="30" name="メモ 29"/>
            <p:cNvSpPr/>
            <p:nvPr/>
          </p:nvSpPr>
          <p:spPr>
            <a:xfrm>
              <a:off x="2483768" y="3068960"/>
              <a:ext cx="864096" cy="1008112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直線コネクタ 30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 flipH="1">
              <a:off x="2627784" y="33653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H="1">
              <a:off x="2627784" y="3645024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H="1">
              <a:off x="2627784" y="3789040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直線矢印コネクタ 36"/>
          <p:cNvCxnSpPr/>
          <p:nvPr/>
        </p:nvCxnSpPr>
        <p:spPr>
          <a:xfrm flipV="1">
            <a:off x="3203848" y="3013933"/>
            <a:ext cx="696077" cy="6310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3203848" y="3933056"/>
            <a:ext cx="216024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V="1">
            <a:off x="4379978" y="2876710"/>
            <a:ext cx="806035" cy="1372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 flipV="1">
            <a:off x="5904148" y="3356992"/>
            <a:ext cx="54006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7" name="Picture 3" descr="C:\Users\ishio\AppData\Local\Microsoft\Windows\Temporary Internet Files\Content.IE5\9A3DRFBH\MC9000787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311" y="3489540"/>
            <a:ext cx="539113" cy="130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グループ化 37"/>
          <p:cNvGrpSpPr/>
          <p:nvPr/>
        </p:nvGrpSpPr>
        <p:grpSpPr>
          <a:xfrm>
            <a:off x="3851920" y="4293096"/>
            <a:ext cx="576064" cy="576064"/>
            <a:chOff x="2483768" y="3068960"/>
            <a:chExt cx="864096" cy="720080"/>
          </a:xfrm>
        </p:grpSpPr>
        <p:sp>
          <p:nvSpPr>
            <p:cNvPr id="40" name="メモ 39"/>
            <p:cNvSpPr/>
            <p:nvPr/>
          </p:nvSpPr>
          <p:spPr>
            <a:xfrm>
              <a:off x="2483768" y="3068960"/>
              <a:ext cx="864096" cy="720080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2" name="直線コネクタ 41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 flipH="1">
              <a:off x="2627784" y="3645024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 flipH="1">
              <a:off x="2627784" y="3356992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3" name="直線矢印コネクタ 52"/>
          <p:cNvCxnSpPr/>
          <p:nvPr/>
        </p:nvCxnSpPr>
        <p:spPr>
          <a:xfrm>
            <a:off x="4427984" y="3185013"/>
            <a:ext cx="936104" cy="8200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3131840" y="4077072"/>
            <a:ext cx="816091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flipV="1">
            <a:off x="4331973" y="4365104"/>
            <a:ext cx="104885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5580112" y="2996952"/>
            <a:ext cx="936104" cy="678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65" name="グループ化 64"/>
          <p:cNvGrpSpPr/>
          <p:nvPr/>
        </p:nvGrpSpPr>
        <p:grpSpPr>
          <a:xfrm>
            <a:off x="6624228" y="4293096"/>
            <a:ext cx="540060" cy="504056"/>
            <a:chOff x="2483768" y="3068960"/>
            <a:chExt cx="864096" cy="1008112"/>
          </a:xfrm>
        </p:grpSpPr>
        <p:sp>
          <p:nvSpPr>
            <p:cNvPr id="66" name="メモ 65"/>
            <p:cNvSpPr/>
            <p:nvPr/>
          </p:nvSpPr>
          <p:spPr>
            <a:xfrm>
              <a:off x="2483768" y="3068960"/>
              <a:ext cx="864096" cy="1008112"/>
            </a:xfrm>
            <a:prstGeom prst="foldedCorner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7" name="直線コネクタ 66"/>
            <p:cNvCxnSpPr/>
            <p:nvPr/>
          </p:nvCxnSpPr>
          <p:spPr>
            <a:xfrm flipH="1">
              <a:off x="2627784" y="3212976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>
            <a:xfrm flipH="1">
              <a:off x="2627784" y="3501008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>
            <a:xfrm flipH="1">
              <a:off x="2627784" y="3789040"/>
              <a:ext cx="5760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2" name="直線矢印コネクタ 71"/>
          <p:cNvCxnSpPr/>
          <p:nvPr/>
        </p:nvCxnSpPr>
        <p:spPr>
          <a:xfrm>
            <a:off x="6012160" y="4365104"/>
            <a:ext cx="720080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02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ja-JP" dirty="0" smtClean="0"/>
              <a:t>Program Slicing using SDG </a:t>
            </a:r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Horwitz</a:t>
            </a:r>
            <a:r>
              <a:rPr lang="en-US" altLang="ja-JP" sz="2000" dirty="0" smtClean="0"/>
              <a:t>, 1990]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Our data-flow graph is a control-flow insensitive approximation of SDG.</a:t>
            </a:r>
          </a:p>
          <a:p>
            <a:pPr lvl="1"/>
            <a:r>
              <a:rPr lang="en-US" altLang="ja-JP" sz="2400" dirty="0" smtClean="0"/>
              <a:t>Our approach is applicable to a system/component  whose control-flow information is not fully available.</a:t>
            </a:r>
            <a:endParaRPr lang="en-US" altLang="ja-JP" dirty="0"/>
          </a:p>
          <a:p>
            <a:pPr lvl="1"/>
            <a:endParaRPr lang="en-US" altLang="ja-JP" sz="1800" dirty="0" smtClean="0"/>
          </a:p>
          <a:p>
            <a:r>
              <a:rPr lang="en-US" altLang="ja-JP" dirty="0" smtClean="0"/>
              <a:t>Execution-After </a:t>
            </a:r>
            <a:r>
              <a:rPr lang="en-US" altLang="ja-JP" dirty="0"/>
              <a:t>Relation </a:t>
            </a:r>
            <a:r>
              <a:rPr lang="en-US" altLang="ja-JP" sz="2000" dirty="0"/>
              <a:t>[</a:t>
            </a:r>
            <a:r>
              <a:rPr lang="en-US" altLang="ja-JP" sz="2000" dirty="0" err="1" smtClean="0"/>
              <a:t>Beszédes</a:t>
            </a:r>
            <a:r>
              <a:rPr lang="en-US" altLang="ja-JP" sz="2000" dirty="0" smtClean="0"/>
              <a:t>, 2007]</a:t>
            </a:r>
            <a:endParaRPr lang="en-US" altLang="ja-JP" dirty="0"/>
          </a:p>
          <a:p>
            <a:pPr lvl="1"/>
            <a:r>
              <a:rPr lang="en-US" altLang="ja-JP" sz="2400" dirty="0" smtClean="0"/>
              <a:t>Control-flow-based approximation of SDG</a:t>
            </a:r>
          </a:p>
          <a:p>
            <a:pPr lvl="1"/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75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en-US" altLang="ja-JP" dirty="0" smtClean="0"/>
              <a:t>Simplified data-flow analysis</a:t>
            </a:r>
          </a:p>
          <a:p>
            <a:pPr lvl="1"/>
            <a:r>
              <a:rPr lang="en-US" altLang="ja-JP" sz="2400" dirty="0" smtClean="0"/>
              <a:t>Extracting a data-flow graph w/o control-flow analysis</a:t>
            </a:r>
          </a:p>
          <a:p>
            <a:pPr lvl="1"/>
            <a:r>
              <a:rPr lang="en-US" altLang="ja-JP" sz="2400" dirty="0" smtClean="0"/>
              <a:t>The analysis may generate infeasible paths, but:</a:t>
            </a:r>
          </a:p>
          <a:p>
            <a:pPr lvl="2"/>
            <a:r>
              <a:rPr lang="en-US" altLang="ja-JP" dirty="0" smtClean="0"/>
              <a:t>No problem has been observed.</a:t>
            </a:r>
          </a:p>
          <a:p>
            <a:pPr lvl="2"/>
            <a:r>
              <a:rPr lang="en-US" altLang="ja-JP" dirty="0" smtClean="0"/>
              <a:t>It is effective for data-flow investigation tasks.</a:t>
            </a:r>
          </a:p>
          <a:p>
            <a:pPr lvl="1"/>
            <a:endParaRPr kumimoji="1" lang="en-US" altLang="ja-JP" dirty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sz="2400" dirty="0" smtClean="0"/>
              <a:t>Comparison with Execution-After Relation as an approximation of program slicing</a:t>
            </a:r>
          </a:p>
          <a:p>
            <a:pPr lvl="1"/>
            <a:r>
              <a:rPr lang="en-US" altLang="ja-JP" sz="2400" dirty="0" smtClean="0"/>
              <a:t>Comparison with other visualization tools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99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41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Performance Measurement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540731"/>
              </p:ext>
            </p:extLst>
          </p:nvPr>
        </p:nvGraphicFramePr>
        <p:xfrm>
          <a:off x="323528" y="2282160"/>
          <a:ext cx="8640961" cy="3581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88232"/>
                <a:gridCol w="1080120"/>
                <a:gridCol w="2448272"/>
                <a:gridCol w="2016224"/>
                <a:gridCol w="100811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Software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Size</a:t>
                      </a:r>
                      <a:r>
                        <a:rPr kumimoji="1" lang="en-US" altLang="ja-JP" baseline="0" dirty="0" smtClean="0"/>
                        <a:t> </a:t>
                      </a:r>
                    </a:p>
                    <a:p>
                      <a:r>
                        <a:rPr kumimoji="1" lang="en-US" altLang="ja-JP" baseline="0" dirty="0" smtClean="0"/>
                        <a:t>(LOC)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</a:t>
                      </a:r>
                      <a:r>
                        <a:rPr kumimoji="1" lang="en-US" altLang="ja-JP" baseline="0" dirty="0" smtClean="0"/>
                        <a:t> to extract ASTs, variables, a class hierarchy tree, and  a call graph  (sec.)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 to extract</a:t>
                      </a:r>
                      <a:r>
                        <a:rPr kumimoji="1" lang="en-US" altLang="ja-JP" baseline="0" dirty="0" smtClean="0"/>
                        <a:t> a data-flow graph </a:t>
                      </a:r>
                      <a:r>
                        <a:rPr kumimoji="1" lang="en-US" altLang="ja-JP" dirty="0" smtClean="0"/>
                        <a:t>(sec.)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Total Time</a:t>
                      </a:r>
                    </a:p>
                    <a:p>
                      <a:r>
                        <a:rPr kumimoji="1" lang="en-US" altLang="ja-JP" dirty="0" smtClean="0"/>
                        <a:t>(sec.)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Tomcat</a:t>
                      </a:r>
                    </a:p>
                    <a:p>
                      <a:r>
                        <a:rPr kumimoji="1" lang="en-US" altLang="ja-JP" dirty="0" smtClean="0"/>
                        <a:t>6.0.14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322,971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231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Spring Framework</a:t>
                      </a:r>
                    </a:p>
                    <a:p>
                      <a:r>
                        <a:rPr kumimoji="1" lang="en-US" altLang="ja-JP" dirty="0" smtClean="0"/>
                        <a:t>2.5.5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487,177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478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1628800"/>
            <a:ext cx="8787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on 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6558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Correctness of answer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5616" y="4653136"/>
            <a:ext cx="6919292" cy="1741852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dirty="0" smtClean="0"/>
              <a:t>Score = </a:t>
            </a:r>
          </a:p>
          <a:p>
            <a:pPr marL="0" indent="0">
              <a:buNone/>
            </a:pPr>
            <a:r>
              <a:rPr kumimoji="1" lang="en-US" altLang="ja-JP" sz="2000" i="1" dirty="0" smtClean="0"/>
              <a:t>path(v1, m):</a:t>
            </a:r>
            <a:r>
              <a:rPr kumimoji="1" lang="en-US" altLang="ja-JP" sz="1800" i="1" dirty="0" smtClean="0"/>
              <a:t>	</a:t>
            </a:r>
            <a:r>
              <a:rPr kumimoji="1" lang="en-US" altLang="ja-JP" sz="2400" dirty="0" smtClean="0"/>
              <a:t>0.5 * (1 edge / 2 edges) +</a:t>
            </a:r>
          </a:p>
          <a:p>
            <a:pPr marL="0" indent="0">
              <a:buNone/>
            </a:pPr>
            <a:r>
              <a:rPr lang="en-US" altLang="ja-JP" sz="2000" i="1" dirty="0" smtClean="0"/>
              <a:t>path(v2, m):</a:t>
            </a:r>
            <a:r>
              <a:rPr lang="en-US" altLang="ja-JP" sz="1800" i="1" dirty="0" smtClean="0"/>
              <a:t>	</a:t>
            </a:r>
            <a:r>
              <a:rPr lang="en-US" altLang="ja-JP" sz="2400" dirty="0" smtClean="0"/>
              <a:t>0.5 * (2 edge / 2 edges) = 0.75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  <p:sp>
        <p:nvSpPr>
          <p:cNvPr id="7" name="円/楕円 6"/>
          <p:cNvSpPr/>
          <p:nvPr/>
        </p:nvSpPr>
        <p:spPr>
          <a:xfrm>
            <a:off x="6372200" y="2718212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7164288" y="3573016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7164288" y="4509120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6" name="直線矢印コネクタ 15"/>
          <p:cNvCxnSpPr>
            <a:stCxn id="8" idx="4"/>
            <a:endCxn id="11" idx="0"/>
          </p:cNvCxnSpPr>
          <p:nvPr/>
        </p:nvCxnSpPr>
        <p:spPr>
          <a:xfrm>
            <a:off x="7704348" y="4005064"/>
            <a:ext cx="0" cy="504056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円/楕円 18"/>
          <p:cNvSpPr/>
          <p:nvPr/>
        </p:nvSpPr>
        <p:spPr>
          <a:xfrm>
            <a:off x="7956376" y="2708920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>
            <a:stCxn id="19" idx="4"/>
            <a:endCxn id="8" idx="7"/>
          </p:cNvCxnSpPr>
          <p:nvPr/>
        </p:nvCxnSpPr>
        <p:spPr>
          <a:xfrm flipH="1">
            <a:off x="8086228" y="3140968"/>
            <a:ext cx="410208" cy="495320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7" idx="4"/>
            <a:endCxn id="8" idx="1"/>
          </p:cNvCxnSpPr>
          <p:nvPr/>
        </p:nvCxnSpPr>
        <p:spPr>
          <a:xfrm>
            <a:off x="6912260" y="3150260"/>
            <a:ext cx="410208" cy="4860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551839" y="450912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658886" y="23488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v1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244408" y="23395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v2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22697" y="3420264"/>
            <a:ext cx="5249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[Example</a:t>
            </a:r>
            <a:r>
              <a:rPr lang="en-US" altLang="ja-JP" sz="2400" dirty="0"/>
              <a:t>]</a:t>
            </a:r>
            <a:endParaRPr lang="en-US" altLang="ja-JP" sz="2400" dirty="0" smtClean="0"/>
          </a:p>
          <a:p>
            <a:r>
              <a:rPr lang="en-US" altLang="ja-JP" sz="2400" dirty="0" smtClean="0"/>
              <a:t>Correct Answer: V = {v1, v2}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A participant identified two red edges</a:t>
            </a:r>
            <a:r>
              <a:rPr lang="en-US" altLang="ja-JP" sz="2400" dirty="0"/>
              <a:t>.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597396" y="2361848"/>
                <a:ext cx="5558780" cy="995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/>
                        </a:rPr>
                        <m:t>𝑆𝑐𝑜𝑟𝑒</m:t>
                      </m:r>
                      <m:r>
                        <a:rPr kumimoji="1" lang="pt-BR" altLang="ja-JP" sz="240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1" lang="pt-BR" altLang="ja-JP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kumimoji="1" lang="en-US" altLang="ja-JP" sz="240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altLang="ja-JP" sz="2400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sz="2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sub>
                        <m:sup/>
                        <m:e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𝑤𝑒𝑖𝑔h𝑡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𝑣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)</m:t>
                          </m:r>
                          <m:f>
                            <m:fPr>
                              <m:ctrlPr>
                                <a:rPr kumimoji="1" lang="pt-BR" altLang="ja-JP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kumimoji="1" lang="pt-BR" altLang="ja-JP" sz="2400" i="1" smtClean="0">
                                  <a:latin typeface="Cambria Math"/>
                                  <a:ea typeface="Cambria Math"/>
                                </a:rPr>
                                <m:t>∩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396" y="2361848"/>
                <a:ext cx="5558780" cy="9951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/>
          <p:cNvSpPr txBox="1"/>
          <p:nvPr/>
        </p:nvSpPr>
        <p:spPr>
          <a:xfrm>
            <a:off x="395536" y="1599183"/>
            <a:ext cx="7273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How many edges in a correct answer are identified?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2984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Heuristic edges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Library classes are ignored.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Heuristic edges between set/get methods</a:t>
            </a:r>
            <a:endParaRPr lang="en-US" altLang="ja-JP" dirty="0" smtClean="0"/>
          </a:p>
          <a:p>
            <a:pPr lvl="2">
              <a:buNone/>
            </a:pPr>
            <a:r>
              <a:rPr kumimoji="1" lang="en-US" altLang="ja-JP" dirty="0" smtClean="0"/>
              <a:t>Example: Actual-parameter of </a:t>
            </a:r>
            <a:r>
              <a:rPr kumimoji="1" lang="en-US" altLang="ja-JP" dirty="0" err="1" smtClean="0"/>
              <a:t>setText</a:t>
            </a:r>
            <a:r>
              <a:rPr kumimoji="1" lang="en-US" altLang="ja-JP" dirty="0" smtClean="0"/>
              <a:t>(String) </a:t>
            </a:r>
          </a:p>
          <a:p>
            <a:pPr marL="914400" lvl="2" indent="0">
              <a:buNone/>
            </a:pPr>
            <a:r>
              <a:rPr lang="en-US" altLang="ja-JP" dirty="0" smtClean="0">
                <a:sym typeface="Wingdings" pitchFamily="2" charset="2"/>
              </a:rPr>
              <a:t>	</a:t>
            </a:r>
            <a:r>
              <a:rPr kumimoji="1" lang="en-US" altLang="ja-JP" dirty="0" smtClean="0">
                <a:sym typeface="Wingdings" pitchFamily="2" charset="2"/>
              </a:rPr>
              <a:t> a return value of </a:t>
            </a:r>
            <a:r>
              <a:rPr kumimoji="1" lang="en-US" altLang="ja-JP" dirty="0" err="1" smtClean="0"/>
              <a:t>getText</a:t>
            </a:r>
            <a:r>
              <a:rPr kumimoji="1" lang="en-US" altLang="ja-JP" dirty="0" smtClean="0"/>
              <a:t>()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28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Threats to Validity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Just a single case study.</a:t>
            </a:r>
          </a:p>
          <a:p>
            <a:r>
              <a:rPr lang="en-US" altLang="ja-JP" dirty="0" smtClean="0"/>
              <a:t>The effectiveness of an interactive view is included in the study.</a:t>
            </a:r>
          </a:p>
          <a:p>
            <a:r>
              <a:rPr kumimoji="1" lang="en-US" altLang="ja-JP" dirty="0" smtClean="0"/>
              <a:t>t-test assumes normal distribution of score.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3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07288" cy="1143000"/>
          </a:xfrm>
        </p:spPr>
        <p:txBody>
          <a:bodyPr/>
          <a:lstStyle/>
          <a:p>
            <a:pPr algn="l"/>
            <a:r>
              <a:rPr lang="en-US" altLang="ja-JP" sz="3600" dirty="0"/>
              <a:t>Task A: </a:t>
            </a:r>
            <a:r>
              <a:rPr lang="en-US" altLang="ja-JP" sz="3600" dirty="0" smtClean="0"/>
              <a:t>When </a:t>
            </a:r>
            <a:r>
              <a:rPr lang="en-US" altLang="ja-JP" sz="3600" dirty="0" err="1" smtClean="0"/>
              <a:t>JEdit</a:t>
            </a:r>
            <a:r>
              <a:rPr lang="en-US" altLang="ja-JP" sz="3600" dirty="0" smtClean="0"/>
              <a:t> sounds beep</a:t>
            </a:r>
            <a:br>
              <a:rPr lang="en-US" altLang="ja-JP" sz="3600" dirty="0" smtClean="0"/>
            </a:br>
            <a:r>
              <a:rPr lang="en-US" altLang="ja-JP" sz="3600" dirty="0" smtClean="0"/>
              <a:t>         at EditAbbervDialog.java: line 153?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48272"/>
            <a:ext cx="8291264" cy="4133056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000" dirty="0"/>
              <a:t>public void </a:t>
            </a:r>
            <a:r>
              <a:rPr lang="en-US" altLang="ja-JP" sz="2000" dirty="0" err="1"/>
              <a:t>actionPerformed</a:t>
            </a:r>
            <a:r>
              <a:rPr lang="en-US" altLang="ja-JP" sz="2000" dirty="0"/>
              <a:t>(</a:t>
            </a:r>
            <a:r>
              <a:rPr lang="en-US" altLang="ja-JP" sz="2000" dirty="0" err="1"/>
              <a:t>ActionEvent</a:t>
            </a:r>
            <a:r>
              <a:rPr lang="en-US" altLang="ja-JP" sz="2000" dirty="0"/>
              <a:t> </a:t>
            </a:r>
            <a:r>
              <a:rPr lang="en-US" altLang="ja-JP" sz="2000" dirty="0" err="1"/>
              <a:t>evt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if </a:t>
            </a:r>
            <a:r>
              <a:rPr lang="en-US" altLang="ja-JP" sz="2000" dirty="0"/>
              <a:t>(</a:t>
            </a:r>
            <a:r>
              <a:rPr lang="en-US" altLang="ja-JP" sz="2000" dirty="0" err="1"/>
              <a:t>evt.getSource</a:t>
            </a:r>
            <a:r>
              <a:rPr lang="en-US" altLang="ja-JP" sz="2000" dirty="0"/>
              <a:t>() == ok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</a:t>
            </a:r>
            <a:r>
              <a:rPr lang="en-US" altLang="ja-JP" sz="2000" dirty="0" err="1"/>
              <a:t>editor.getAbbrev</a:t>
            </a:r>
            <a:r>
              <a:rPr lang="en-US" altLang="ja-JP" sz="2000" dirty="0"/>
              <a:t>() == </a:t>
            </a:r>
            <a:r>
              <a:rPr lang="en-US" altLang="ja-JP" sz="2000" dirty="0" smtClean="0"/>
              <a:t>null  || </a:t>
            </a:r>
            <a:r>
              <a:rPr lang="en-US" altLang="ja-JP" sz="2000" dirty="0" err="1"/>
              <a:t>editor.getAbbrev</a:t>
            </a:r>
            <a:r>
              <a:rPr lang="en-US" altLang="ja-JP" sz="2000" dirty="0"/>
              <a:t>().length() == 0) {</a:t>
            </a:r>
          </a:p>
          <a:p>
            <a:pPr marL="0" indent="0">
              <a:buNone/>
            </a:pPr>
            <a:r>
              <a:rPr lang="en-US" altLang="ja-JP" sz="2400" b="1" dirty="0" smtClean="0">
                <a:solidFill>
                  <a:srgbClr val="FF0000"/>
                </a:solidFill>
              </a:rPr>
              <a:t>           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getToolkit</a:t>
            </a:r>
            <a:r>
              <a:rPr lang="en-US" altLang="ja-JP" sz="2400" b="1" dirty="0">
                <a:solidFill>
                  <a:srgbClr val="FF0000"/>
                </a:solidFill>
              </a:rPr>
              <a:t>().beep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();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dirty="0" smtClean="0"/>
              <a:t>    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      return</a:t>
            </a:r>
            <a:r>
              <a:rPr lang="en-US" altLang="ja-JP" sz="2000" dirty="0"/>
              <a:t>;</a:t>
            </a:r>
          </a:p>
          <a:p>
            <a:pPr marL="0" indent="0">
              <a:buNone/>
            </a:pPr>
            <a:r>
              <a:rPr lang="en-US" altLang="ja-JP" sz="2000" dirty="0" smtClean="0"/>
              <a:t>        }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(!</a:t>
            </a:r>
            <a:r>
              <a:rPr lang="en-US" altLang="ja-JP" sz="2000" dirty="0" err="1"/>
              <a:t>checkForExistingAbbrev</a:t>
            </a:r>
            <a:r>
              <a:rPr lang="en-US" altLang="ja-JP" sz="2000" dirty="0" smtClean="0"/>
              <a:t>()) return</a:t>
            </a:r>
            <a:r>
              <a:rPr lang="en-US" altLang="ja-JP" sz="2000" dirty="0"/>
              <a:t>;</a:t>
            </a:r>
          </a:p>
          <a:p>
            <a:pPr marL="0" indent="0"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isOK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= true;</a:t>
            </a:r>
          </a:p>
          <a:p>
            <a:pPr marL="0" indent="0">
              <a:buNone/>
            </a:pPr>
            <a:r>
              <a:rPr lang="en-US" altLang="ja-JP" sz="2000" dirty="0" smtClean="0"/>
              <a:t>        }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dispose</a:t>
            </a:r>
            <a:r>
              <a:rPr lang="en-US" altLang="ja-JP" sz="2000" dirty="0"/>
              <a:t>();</a:t>
            </a:r>
          </a:p>
          <a:p>
            <a:pPr marL="0" indent="0">
              <a:buNone/>
            </a:pPr>
            <a:r>
              <a:rPr lang="en-US" altLang="ja-JP" sz="2000" dirty="0" smtClean="0"/>
              <a:t>}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4283968" y="4509121"/>
            <a:ext cx="3960440" cy="43204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  <a:r>
              <a:rPr lang="en-US" altLang="ja-JP" dirty="0" err="1" smtClean="0"/>
              <a:t>setText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sp>
        <p:nvSpPr>
          <p:cNvPr id="7" name="角丸四角形 6"/>
          <p:cNvSpPr/>
          <p:nvPr/>
        </p:nvSpPr>
        <p:spPr>
          <a:xfrm>
            <a:off x="4283968" y="3789040"/>
            <a:ext cx="3960440" cy="3600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JTextField.getText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cxnSp>
        <p:nvCxnSpPr>
          <p:cNvPr id="11" name="直線矢印コネクタ 10"/>
          <p:cNvCxnSpPr>
            <a:stCxn id="7" idx="0"/>
          </p:cNvCxnSpPr>
          <p:nvPr/>
        </p:nvCxnSpPr>
        <p:spPr>
          <a:xfrm flipH="1" flipV="1">
            <a:off x="5996156" y="3284986"/>
            <a:ext cx="268032" cy="504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6" idx="0"/>
            <a:endCxn id="7" idx="2"/>
          </p:cNvCxnSpPr>
          <p:nvPr/>
        </p:nvCxnSpPr>
        <p:spPr>
          <a:xfrm flipV="1">
            <a:off x="6264188" y="4149079"/>
            <a:ext cx="0" cy="3600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角丸四角形 27"/>
          <p:cNvSpPr/>
          <p:nvPr/>
        </p:nvSpPr>
        <p:spPr>
          <a:xfrm>
            <a:off x="539552" y="6050396"/>
            <a:ext cx="396044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/>
              <a:t>AbbrevsOptionPane</a:t>
            </a:r>
            <a:r>
              <a:rPr lang="en-US" altLang="ja-JP" dirty="0" smtClean="0"/>
              <a:t>.</a:t>
            </a:r>
          </a:p>
          <a:p>
            <a:pPr algn="ctr"/>
            <a:r>
              <a:rPr lang="en-US" altLang="ja-JP" dirty="0" err="1" smtClean="0"/>
              <a:t>actionPerformed</a:t>
            </a:r>
            <a:r>
              <a:rPr lang="en-US" altLang="ja-JP" dirty="0" smtClean="0"/>
              <a:t> is called.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>
            <a:stCxn id="38" idx="0"/>
            <a:endCxn id="6" idx="2"/>
          </p:cNvCxnSpPr>
          <p:nvPr/>
        </p:nvCxnSpPr>
        <p:spPr>
          <a:xfrm flipV="1">
            <a:off x="6264188" y="4941169"/>
            <a:ext cx="0" cy="402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4283968" y="5343999"/>
            <a:ext cx="3960440" cy="6052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</a:p>
          <a:p>
            <a:pPr algn="ctr"/>
            <a:r>
              <a:rPr lang="en-US" altLang="ja-JP" dirty="0" err="1" smtClean="0"/>
              <a:t>AbbrevEditor.setAbbrev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cxnSp>
        <p:nvCxnSpPr>
          <p:cNvPr id="60" name="カギ線コネクタ 59"/>
          <p:cNvCxnSpPr>
            <a:stCxn id="28" idx="3"/>
            <a:endCxn id="38" idx="2"/>
          </p:cNvCxnSpPr>
          <p:nvPr/>
        </p:nvCxnSpPr>
        <p:spPr>
          <a:xfrm flipV="1">
            <a:off x="4499992" y="5949280"/>
            <a:ext cx="1764196" cy="425152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900984" y="6161856"/>
            <a:ext cx="1095172" cy="369332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(omitted)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331640" y="5733256"/>
            <a:ext cx="23647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“Add” Butto</a:t>
            </a:r>
            <a:r>
              <a:rPr lang="en-US" altLang="ja-JP" dirty="0" smtClean="0"/>
              <a:t>n Clicked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81054" y="1556792"/>
            <a:ext cx="8943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The correct answer is defined as a data-flow </a:t>
            </a:r>
            <a:r>
              <a:rPr lang="en-US" altLang="ja-JP" sz="2800" dirty="0" err="1" smtClean="0"/>
              <a:t>subgraph</a:t>
            </a:r>
            <a:r>
              <a:rPr lang="en-US" altLang="ja-JP" sz="2800" dirty="0" smtClean="0"/>
              <a:t>.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670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8" grpId="0" animBg="1"/>
      <p:bldP spid="38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457200" y="1700808"/>
            <a:ext cx="8291264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 class 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JEditBuffer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{</a:t>
            </a:r>
          </a:p>
          <a:p>
            <a:pPr marL="0" indent="0">
              <a:buFontTx/>
              <a:buNone/>
            </a:pP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public void undo(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TextArea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textArea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{</a:t>
            </a:r>
          </a:p>
          <a:p>
            <a:pPr marL="0" indent="0">
              <a:buFontTx/>
              <a:buNone/>
            </a:pP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if (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undoMgr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== null) return;</a:t>
            </a: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</a:p>
          <a:p>
            <a:pPr marL="0" indent="0">
              <a:buFontTx/>
              <a:buNone/>
            </a:pPr>
            <a:r>
              <a:rPr lang="en-US" altLang="ja-JP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if</a:t>
            </a:r>
            <a:r>
              <a:rPr lang="en-US" altLang="ja-JP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(!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isEditable</a:t>
            </a:r>
            <a:r>
              <a:rPr lang="en-US" altLang="ja-JP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())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{</a:t>
            </a: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textArea.getToolkit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().beep();</a:t>
            </a: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return;</a:t>
            </a:r>
          </a:p>
          <a:p>
            <a:pPr marL="0" indent="0">
              <a:buFontTx/>
              <a:buNone/>
            </a:pP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}</a:t>
            </a:r>
          </a:p>
          <a:p>
            <a:pPr marL="0" indent="0">
              <a:buFontTx/>
              <a:buNone/>
            </a:pPr>
            <a:endParaRPr lang="en-US" altLang="ja-JP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try {</a:t>
            </a: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</a:t>
            </a:r>
            <a:r>
              <a:rPr lang="en-US" altLang="ja-JP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writeLock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();</a:t>
            </a:r>
          </a:p>
          <a:p>
            <a:pPr marL="0" indent="0">
              <a:buFontTx/>
              <a:buNone/>
            </a:pPr>
            <a:r>
              <a:rPr lang="en-US" altLang="ja-JP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...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251520" y="4653135"/>
            <a:ext cx="3096344" cy="1404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sz="3600" dirty="0"/>
              <a:t>Example </a:t>
            </a:r>
            <a:r>
              <a:rPr lang="en-US" altLang="ja-JP" sz="3600" dirty="0" smtClean="0"/>
              <a:t>in JEdit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cxnSp>
        <p:nvCxnSpPr>
          <p:cNvPr id="7" name="直線矢印コネクタ 6"/>
          <p:cNvCxnSpPr>
            <a:stCxn id="6" idx="1"/>
          </p:cNvCxnSpPr>
          <p:nvPr/>
        </p:nvCxnSpPr>
        <p:spPr>
          <a:xfrm flipH="1">
            <a:off x="3347864" y="2384884"/>
            <a:ext cx="1872208" cy="8280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7884368" y="256490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角丸四角形 5"/>
          <p:cNvSpPr/>
          <p:nvPr/>
        </p:nvSpPr>
        <p:spPr>
          <a:xfrm>
            <a:off x="5220072" y="2204864"/>
            <a:ext cx="3312368" cy="3600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sp>
        <p:nvSpPr>
          <p:cNvPr id="16" name="角丸四角形 15"/>
          <p:cNvSpPr/>
          <p:nvPr/>
        </p:nvSpPr>
        <p:spPr>
          <a:xfrm>
            <a:off x="4530824" y="2933347"/>
            <a:ext cx="2273424" cy="61206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A</a:t>
            </a:r>
            <a:r>
              <a:rPr lang="en-US" altLang="ja-JP" dirty="0" smtClean="0"/>
              <a:t> return value of </a:t>
            </a:r>
          </a:p>
          <a:p>
            <a:pPr algn="ctr"/>
            <a:r>
              <a:rPr lang="en-US" altLang="ja-JP" dirty="0" err="1"/>
              <a:t>isPerformingIO</a:t>
            </a:r>
            <a:r>
              <a:rPr lang="en-US" altLang="ja-JP" dirty="0"/>
              <a:t>()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6948264" y="2924944"/>
            <a:ext cx="2016224" cy="61206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isReadOnly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sp>
        <p:nvSpPr>
          <p:cNvPr id="18" name="角丸四角形 17"/>
          <p:cNvSpPr/>
          <p:nvPr/>
        </p:nvSpPr>
        <p:spPr>
          <a:xfrm>
            <a:off x="5436096" y="4113076"/>
            <a:ext cx="1548172" cy="54005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Field </a:t>
            </a:r>
          </a:p>
          <a:p>
            <a:pPr algn="ctr"/>
            <a:r>
              <a:rPr lang="en-US" altLang="ja-JP" dirty="0" err="1" smtClean="0"/>
              <a:t>readOnly</a:t>
            </a:r>
            <a:endParaRPr lang="en-US" altLang="ja-JP" dirty="0"/>
          </a:p>
        </p:txBody>
      </p:sp>
      <p:sp>
        <p:nvSpPr>
          <p:cNvPr id="19" name="角丸四角形 18"/>
          <p:cNvSpPr/>
          <p:nvPr/>
        </p:nvSpPr>
        <p:spPr>
          <a:xfrm>
            <a:off x="7128284" y="4077072"/>
            <a:ext cx="1908212" cy="57606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Field</a:t>
            </a:r>
          </a:p>
          <a:p>
            <a:pPr algn="ctr"/>
            <a:r>
              <a:rPr lang="en-US" altLang="ja-JP" sz="1600" dirty="0" err="1" smtClean="0"/>
              <a:t>readOnlyOverride</a:t>
            </a:r>
            <a:endParaRPr lang="en-US" altLang="ja-JP" sz="1600" dirty="0"/>
          </a:p>
        </p:txBody>
      </p:sp>
      <p:sp>
        <p:nvSpPr>
          <p:cNvPr id="21" name="角丸四角形 20"/>
          <p:cNvSpPr/>
          <p:nvPr/>
        </p:nvSpPr>
        <p:spPr>
          <a:xfrm>
            <a:off x="5112060" y="5981373"/>
            <a:ext cx="2340260" cy="6052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</a:t>
            </a:r>
          </a:p>
          <a:p>
            <a:pPr algn="ctr"/>
            <a:r>
              <a:rPr lang="en-US" altLang="ja-JP" dirty="0" err="1" smtClean="0"/>
              <a:t>VFSFile.isWritable</a:t>
            </a:r>
            <a:endParaRPr lang="en-US" altLang="ja-JP" dirty="0"/>
          </a:p>
        </p:txBody>
      </p:sp>
      <p:sp>
        <p:nvSpPr>
          <p:cNvPr id="22" name="角丸四角形 21"/>
          <p:cNvSpPr/>
          <p:nvPr/>
        </p:nvSpPr>
        <p:spPr>
          <a:xfrm>
            <a:off x="4870433" y="5013176"/>
            <a:ext cx="2653895" cy="61206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An argument of </a:t>
            </a:r>
          </a:p>
          <a:p>
            <a:pPr algn="ctr"/>
            <a:r>
              <a:rPr lang="en-US" altLang="ja-JP" sz="1600" dirty="0" err="1" smtClean="0"/>
              <a:t>setFileReadOnly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boolean</a:t>
            </a:r>
            <a:r>
              <a:rPr lang="en-US" altLang="ja-JP" sz="1600" dirty="0" smtClean="0"/>
              <a:t>)</a:t>
            </a:r>
            <a:endParaRPr lang="en-US" altLang="ja-JP" sz="1600" dirty="0"/>
          </a:p>
        </p:txBody>
      </p:sp>
      <p:cxnSp>
        <p:nvCxnSpPr>
          <p:cNvPr id="28" name="直線矢印コネクタ 27"/>
          <p:cNvCxnSpPr>
            <a:stCxn id="19" idx="0"/>
          </p:cNvCxnSpPr>
          <p:nvPr/>
        </p:nvCxnSpPr>
        <p:spPr>
          <a:xfrm flipV="1">
            <a:off x="8082390" y="3537012"/>
            <a:ext cx="18002" cy="5400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6876256" y="3537012"/>
            <a:ext cx="504056" cy="5400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flipV="1">
            <a:off x="5868144" y="2564904"/>
            <a:ext cx="0" cy="3600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V="1">
            <a:off x="6300192" y="4653135"/>
            <a:ext cx="0" cy="3600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5093186" y="3545414"/>
            <a:ext cx="342910" cy="53165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4164124" y="4077072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[omitted]</a:t>
            </a:r>
          </a:p>
        </p:txBody>
      </p:sp>
      <p:cxnSp>
        <p:nvCxnSpPr>
          <p:cNvPr id="41" name="直線矢印コネクタ 40"/>
          <p:cNvCxnSpPr>
            <a:stCxn id="43" idx="0"/>
            <a:endCxn id="19" idx="2"/>
          </p:cNvCxnSpPr>
          <p:nvPr/>
        </p:nvCxnSpPr>
        <p:spPr>
          <a:xfrm flipH="1" flipV="1">
            <a:off x="8082390" y="4653135"/>
            <a:ext cx="271653" cy="481409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7626921" y="5134544"/>
            <a:ext cx="14542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[omitted]</a:t>
            </a:r>
          </a:p>
          <a:p>
            <a:pPr algn="ctr"/>
            <a:r>
              <a:rPr lang="en-US" altLang="ja-JP" dirty="0" smtClean="0"/>
              <a:t>a path from</a:t>
            </a:r>
          </a:p>
          <a:p>
            <a:pPr algn="ctr"/>
            <a:r>
              <a:rPr lang="en-US" altLang="ja-JP" dirty="0" smtClean="0"/>
              <a:t>load method</a:t>
            </a: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6372200" y="5646638"/>
            <a:ext cx="0" cy="3600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2051720" y="5935924"/>
            <a:ext cx="2448272" cy="6614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</a:p>
          <a:p>
            <a:pPr algn="ctr"/>
            <a:r>
              <a:rPr lang="en-US" altLang="ja-JP" dirty="0" smtClean="0"/>
              <a:t>VFS._</a:t>
            </a:r>
            <a:r>
              <a:rPr lang="en-US" altLang="ja-JP" dirty="0" err="1" smtClean="0"/>
              <a:t>getFile</a:t>
            </a:r>
            <a:r>
              <a:rPr lang="en-US" altLang="ja-JP" dirty="0" smtClean="0"/>
              <a:t>(…)</a:t>
            </a:r>
          </a:p>
        </p:txBody>
      </p:sp>
      <p:cxnSp>
        <p:nvCxnSpPr>
          <p:cNvPr id="47" name="直線矢印コネクタ 46"/>
          <p:cNvCxnSpPr>
            <a:stCxn id="45" idx="3"/>
            <a:endCxn id="21" idx="1"/>
          </p:cNvCxnSpPr>
          <p:nvPr/>
        </p:nvCxnSpPr>
        <p:spPr>
          <a:xfrm>
            <a:off x="4499992" y="6266638"/>
            <a:ext cx="612068" cy="17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450454" y="5075247"/>
            <a:ext cx="1800200" cy="74147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Method</a:t>
            </a:r>
          </a:p>
          <a:p>
            <a:pPr algn="ctr"/>
            <a:r>
              <a:rPr kumimoji="1" lang="en-US" altLang="ja-JP" dirty="0" err="1" smtClean="0"/>
              <a:t>jEdit.openFile</a:t>
            </a:r>
            <a:endParaRPr kumimoji="1" lang="en-US" altLang="ja-JP" dirty="0" smtClean="0"/>
          </a:p>
        </p:txBody>
      </p:sp>
      <p:cxnSp>
        <p:nvCxnSpPr>
          <p:cNvPr id="29" name="カギ線コネクタ 28"/>
          <p:cNvCxnSpPr>
            <a:stCxn id="61" idx="2"/>
            <a:endCxn id="45" idx="1"/>
          </p:cNvCxnSpPr>
          <p:nvPr/>
        </p:nvCxnSpPr>
        <p:spPr>
          <a:xfrm rot="16200000" flipH="1">
            <a:off x="1476179" y="5691096"/>
            <a:ext cx="449917" cy="701166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4499992" y="5596209"/>
            <a:ext cx="612068" cy="46166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3238107" y="5086925"/>
            <a:ext cx="1261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[omitted]</a:t>
            </a:r>
          </a:p>
          <a:p>
            <a:pPr algn="ctr"/>
            <a:r>
              <a:rPr lang="en-US" altLang="ja-JP" dirty="0" smtClean="0"/>
              <a:t>3 methods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05330" y="548680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Looks simple, but …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076056" y="899428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depends on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13</a:t>
            </a:r>
            <a:r>
              <a:rPr kumimoji="1" lang="en-US" altLang="ja-JP" dirty="0" smtClean="0"/>
              <a:t> methods in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4</a:t>
            </a:r>
            <a:r>
              <a:rPr kumimoji="1" lang="en-US" altLang="ja-JP" dirty="0" smtClean="0"/>
              <a:t> classes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702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40" grpId="0"/>
      <p:bldP spid="43" grpId="0"/>
      <p:bldP spid="45" grpId="0" animBg="1"/>
      <p:bldP spid="61" grpId="0" animBg="1"/>
      <p:bldP spid="51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Visualizing data-flow graph </a:t>
            </a:r>
            <a:br>
              <a:rPr lang="en-US" altLang="ja-JP" sz="3600" dirty="0" smtClean="0"/>
            </a:br>
            <a:r>
              <a:rPr lang="en-US" altLang="ja-JP" sz="3600" dirty="0" smtClean="0"/>
              <a:t>for source code reading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endParaRPr kumimoji="1" lang="en-US" altLang="ja-JP" sz="2800" dirty="0" smtClean="0"/>
          </a:p>
          <a:p>
            <a:r>
              <a:rPr kumimoji="1" lang="en-US" altLang="ja-JP" sz="2800" dirty="0" smtClean="0"/>
              <a:t>Call graph is popular but too coarse-grained.</a:t>
            </a:r>
          </a:p>
          <a:p>
            <a:pPr lvl="1"/>
            <a:r>
              <a:rPr lang="en-US" altLang="ja-JP" sz="2400" dirty="0" smtClean="0"/>
              <a:t>Developers have to read each method to identify the data-flow paths related to the current tasks.</a:t>
            </a:r>
          </a:p>
          <a:p>
            <a:pPr lvl="1"/>
            <a:endParaRPr kumimoji="1" lang="en-US" altLang="ja-JP" sz="1800" dirty="0" smtClean="0"/>
          </a:p>
          <a:p>
            <a:r>
              <a:rPr lang="en-US" altLang="ja-JP" sz="2800" dirty="0"/>
              <a:t>S</a:t>
            </a:r>
            <a:r>
              <a:rPr kumimoji="1" lang="en-US" altLang="ja-JP" sz="2800" dirty="0" smtClean="0"/>
              <a:t>ystem dependence graph </a:t>
            </a:r>
            <a:r>
              <a:rPr kumimoji="1" lang="en-US" altLang="ja-JP" sz="2000" dirty="0" smtClean="0"/>
              <a:t>[</a:t>
            </a:r>
            <a:r>
              <a:rPr kumimoji="1" lang="en-US" altLang="ja-JP" sz="2000" dirty="0" err="1" smtClean="0"/>
              <a:t>Horwitz</a:t>
            </a:r>
            <a:r>
              <a:rPr kumimoji="1" lang="en-US" altLang="ja-JP" sz="2000" dirty="0" smtClean="0"/>
              <a:t>, 1990]</a:t>
            </a:r>
            <a:r>
              <a:rPr kumimoji="1" lang="en-US" altLang="ja-JP" sz="2800" dirty="0" smtClean="0"/>
              <a:t> is also </a:t>
            </a:r>
            <a:r>
              <a:rPr lang="en-US" altLang="ja-JP" sz="2800" dirty="0" smtClean="0"/>
              <a:t>applicable but </a:t>
            </a:r>
            <a:r>
              <a:rPr kumimoji="1" lang="en-US" altLang="ja-JP" sz="2800" dirty="0" smtClean="0"/>
              <a:t>too complex to visualize.</a:t>
            </a:r>
          </a:p>
          <a:p>
            <a:pPr lvl="1"/>
            <a:r>
              <a:rPr lang="en-US" altLang="ja-JP" sz="2400" dirty="0" smtClean="0"/>
              <a:t>SDG includes all statements of a program.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64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Our Approach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en-US" altLang="ja-JP" sz="2800" dirty="0" smtClean="0"/>
              <a:t>An intermediate-level visualization</a:t>
            </a:r>
            <a:endParaRPr lang="en-US" altLang="ja-JP" sz="2400" dirty="0" smtClean="0"/>
          </a:p>
          <a:p>
            <a:pPr marL="457200" lvl="1" indent="0">
              <a:buNone/>
            </a:pPr>
            <a:r>
              <a:rPr lang="en-US" altLang="ja-JP" sz="2400" dirty="0" smtClean="0"/>
              <a:t>Inter-procedural data-flow: </a:t>
            </a:r>
            <a:r>
              <a:rPr lang="en-US" altLang="ja-JP" sz="2400" dirty="0"/>
              <a:t>m</a:t>
            </a:r>
            <a:r>
              <a:rPr lang="en-US" altLang="ja-JP" sz="2400" dirty="0" smtClean="0"/>
              <a:t>ethod calls and field access</a:t>
            </a:r>
            <a:endParaRPr lang="en-US" altLang="ja-JP" sz="2000" dirty="0" smtClean="0"/>
          </a:p>
          <a:p>
            <a:pPr marL="457200" lvl="1" indent="0">
              <a:buNone/>
            </a:pPr>
            <a:r>
              <a:rPr lang="en-US" altLang="ja-JP" sz="2400" dirty="0" smtClean="0"/>
              <a:t>+ Summarized intra-procedural data-flow 			among method parameters and fields</a:t>
            </a:r>
            <a:endParaRPr lang="en-US" altLang="ja-JP" sz="2000" dirty="0" smtClean="0"/>
          </a:p>
          <a:p>
            <a:pPr lvl="2"/>
            <a:endParaRPr lang="en-US" altLang="ja-JP" sz="1200" dirty="0" smtClean="0"/>
          </a:p>
          <a:p>
            <a:pPr marL="342900" lvl="1" indent="-342900">
              <a:buFontTx/>
              <a:buChar char="•"/>
            </a:pPr>
            <a:r>
              <a:rPr lang="en-US" altLang="ja-JP" dirty="0" smtClean="0"/>
              <a:t>Two components:</a:t>
            </a:r>
          </a:p>
          <a:p>
            <a:pPr lvl="1"/>
            <a:r>
              <a:rPr lang="en-US" altLang="ja-JP" sz="2400" dirty="0" smtClean="0"/>
              <a:t>Simplified data-flow analysis</a:t>
            </a:r>
          </a:p>
          <a:p>
            <a:pPr lvl="2"/>
            <a:r>
              <a:rPr lang="en-US" altLang="ja-JP" sz="2000" dirty="0" smtClean="0"/>
              <a:t>Extracting a graph representing an entire Java program</a:t>
            </a:r>
          </a:p>
          <a:p>
            <a:pPr lvl="1"/>
            <a:r>
              <a:rPr lang="en-US" altLang="ja-JP" sz="2400" dirty="0" smtClean="0"/>
              <a:t>Interactive Viewer</a:t>
            </a:r>
          </a:p>
          <a:p>
            <a:pPr lvl="2"/>
            <a:r>
              <a:rPr lang="en-US" altLang="ja-JP" sz="2000" dirty="0" smtClean="0"/>
              <a:t>Visualizing a part of the graph related to a selected program element.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039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Data-flow 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/>
          <a:lstStyle/>
          <a:p>
            <a:r>
              <a:rPr lang="en-US" altLang="ja-JP" dirty="0" smtClean="0"/>
              <a:t>Extracting Variable </a:t>
            </a:r>
            <a:r>
              <a:rPr lang="en-US" altLang="ja-JP" dirty="0"/>
              <a:t>Data-flow Graph</a:t>
            </a:r>
          </a:p>
          <a:p>
            <a:pPr lvl="1"/>
            <a:r>
              <a:rPr lang="en-US" altLang="ja-JP" sz="2400" dirty="0" smtClean="0"/>
              <a:t>Nodes: variables and statements</a:t>
            </a:r>
          </a:p>
          <a:p>
            <a:pPr lvl="1"/>
            <a:r>
              <a:rPr lang="en-US" altLang="ja-JP" sz="2400" dirty="0" smtClean="0"/>
              <a:t>Edges: control/data-flow among the nodes</a:t>
            </a:r>
          </a:p>
          <a:p>
            <a:pPr marL="457200" lvl="1" indent="0">
              <a:buNone/>
            </a:pPr>
            <a:endParaRPr lang="en-US" altLang="ja-JP" sz="1400" dirty="0"/>
          </a:p>
          <a:p>
            <a:r>
              <a:rPr lang="en-US" altLang="ja-JP" dirty="0" smtClean="0"/>
              <a:t>Control-flow insensitive, object insensitive, inter-procedural analysis</a:t>
            </a:r>
            <a:endParaRPr lang="en-US" altLang="ja-JP" dirty="0"/>
          </a:p>
          <a:p>
            <a:pPr lvl="1"/>
            <a:r>
              <a:rPr lang="en-US" altLang="ja-JP" sz="2400" dirty="0" smtClean="0"/>
              <a:t>A rule-based transformation of ASTs using variable </a:t>
            </a:r>
            <a:r>
              <a:rPr lang="en-US" altLang="ja-JP" sz="2400" dirty="0"/>
              <a:t>tables, a class hierarchy tree and a call </a:t>
            </a:r>
            <a:r>
              <a:rPr lang="en-US" altLang="ja-JP" sz="2400" dirty="0" smtClean="0"/>
              <a:t>graph</a:t>
            </a:r>
            <a:endParaRPr lang="en-US" altLang="ja-JP" sz="2400" dirty="0"/>
          </a:p>
          <a:p>
            <a:pPr lvl="1"/>
            <a:r>
              <a:rPr lang="en-US" altLang="ja-JP" sz="2400" dirty="0" smtClean="0"/>
              <a:t>We </a:t>
            </a:r>
            <a:r>
              <a:rPr lang="en-US" altLang="ja-JP" sz="2400" dirty="0"/>
              <a:t>do not use a control-flow </a:t>
            </a:r>
            <a:r>
              <a:rPr lang="en-US" altLang="ja-JP" sz="2400" dirty="0" smtClean="0"/>
              <a:t>graph.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91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Data-flow Extraction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5616" y="3356992"/>
            <a:ext cx="7725544" cy="936104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 </a:t>
            </a:r>
            <a:r>
              <a:rPr lang="en-US" altLang="ja-JP" dirty="0"/>
              <a:t>statement “a = b + c;” is translated to: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3779912" y="4437112"/>
            <a:ext cx="201622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&lt;&lt;Statement&gt;&gt;</a:t>
            </a:r>
            <a:endParaRPr lang="en-US" altLang="ja-JP" dirty="0"/>
          </a:p>
          <a:p>
            <a:pPr algn="ctr"/>
            <a:r>
              <a:rPr kumimoji="1" lang="en-US" altLang="ja-JP" sz="3200" dirty="0" smtClean="0"/>
              <a:t>a = b + c;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3131840" y="465313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>
            <a:off x="5796136" y="494116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円/楕円 7"/>
          <p:cNvSpPr/>
          <p:nvPr/>
        </p:nvSpPr>
        <p:spPr>
          <a:xfrm>
            <a:off x="1223628" y="429309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b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444208" y="4553339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r>
              <a:rPr lang="en-US" altLang="ja-JP" sz="3200" dirty="0" smtClean="0"/>
              <a:t>a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59832" y="422108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96136" y="45091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59632" y="5301208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c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12" idx="7"/>
          </p:cNvCxnSpPr>
          <p:nvPr/>
        </p:nvCxnSpPr>
        <p:spPr>
          <a:xfrm flipV="1">
            <a:off x="2888393" y="5301208"/>
            <a:ext cx="891519" cy="1159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915816" y="50131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95536" y="1556792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altLang="ja-JP" sz="1600" i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lhs</a:t>
            </a:r>
            <a:r>
              <a:rPr lang="en-US" altLang="ja-JP" sz="3600" dirty="0"/>
              <a:t> = </a:t>
            </a:r>
            <a:r>
              <a:rPr lang="en-US" altLang="ja-JP" sz="3600" i="1" dirty="0" err="1">
                <a:latin typeface="Bookman Old Style" pitchFamily="18" charset="0"/>
              </a:rPr>
              <a:t>rhs</a:t>
            </a:r>
            <a:r>
              <a:rPr lang="en-US" altLang="ja-JP" sz="3600" dirty="0"/>
              <a:t>;  </a:t>
            </a:r>
            <a:r>
              <a:rPr lang="en-US" altLang="ja-JP" sz="2400" dirty="0"/>
              <a:t>is regarded as</a:t>
            </a: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</a:t>
            </a:r>
            <a:r>
              <a:rPr lang="en-US" altLang="ja-JP" sz="2800" dirty="0" smtClean="0">
                <a:latin typeface="+mn-lt"/>
              </a:rPr>
              <a:t>a dataflow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3600" i="1" dirty="0" err="1" smtClean="0">
                <a:latin typeface="Bookman Old Style" pitchFamily="18" charset="0"/>
              </a:rPr>
              <a:t>rhs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2800" dirty="0" smtClean="0">
                <a:latin typeface="+mn-lt"/>
                <a:sym typeface="Wingdings" pitchFamily="2" charset="2"/>
              </a:rPr>
              <a:t></a:t>
            </a:r>
            <a:r>
              <a:rPr lang="en-US" altLang="ja-JP" sz="3600" i="1" dirty="0" smtClean="0">
                <a:latin typeface="Bookman Old Style" pitchFamily="18" charset="0"/>
              </a:rPr>
              <a:t> lhs.</a:t>
            </a:r>
            <a:endParaRPr lang="en-US" altLang="ja-JP" sz="3600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Control-flow Insensitivity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15406"/>
            <a:ext cx="8435280" cy="1645642"/>
          </a:xfrm>
        </p:spPr>
        <p:txBody>
          <a:bodyPr/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lang="en-US" altLang="ja-JP" sz="1100" dirty="0" smtClean="0"/>
          </a:p>
          <a:p>
            <a:pPr marL="400050" lvl="1" indent="0">
              <a:buNone/>
            </a:pPr>
            <a:r>
              <a:rPr lang="en-US" altLang="ja-JP" dirty="0" smtClean="0"/>
              <a:t>(a)  X = Y;                 	(b) Y = Z;</a:t>
            </a:r>
          </a:p>
          <a:p>
            <a:pPr marL="400050" lvl="1" indent="0">
              <a:buNone/>
            </a:pPr>
            <a:r>
              <a:rPr lang="en-US" altLang="ja-JP" dirty="0" smtClean="0"/>
              <a:t>(b)  Y = Z;                 	(a) X = Y;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5724128" y="4326195"/>
            <a:ext cx="1512168" cy="84957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600" dirty="0"/>
          </a:p>
          <a:p>
            <a:pPr algn="ctr"/>
            <a:r>
              <a:rPr kumimoji="1" lang="en-US" altLang="ja-JP" sz="3200" dirty="0" smtClean="0"/>
              <a:t>X = Y;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7740352" y="4335487"/>
            <a:ext cx="1331640" cy="84028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X</a:t>
            </a:r>
          </a:p>
        </p:txBody>
      </p:sp>
      <p:cxnSp>
        <p:nvCxnSpPr>
          <p:cNvPr id="8" name="直線矢印コネクタ 7"/>
          <p:cNvCxnSpPr>
            <a:stCxn id="5" idx="3"/>
            <a:endCxn id="7" idx="1"/>
          </p:cNvCxnSpPr>
          <p:nvPr/>
        </p:nvCxnSpPr>
        <p:spPr>
          <a:xfrm>
            <a:off x="7236296" y="4750982"/>
            <a:ext cx="504056" cy="46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107504" y="4314755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lang="en-US" altLang="ja-JP" sz="3200" dirty="0"/>
              <a:t>Z</a:t>
            </a:r>
            <a:endParaRPr kumimoji="1" lang="en-US" altLang="ja-JP" sz="3200" dirty="0" smtClean="0"/>
          </a:p>
        </p:txBody>
      </p:sp>
      <p:sp>
        <p:nvSpPr>
          <p:cNvPr id="11" name="角丸四角形 10"/>
          <p:cNvSpPr/>
          <p:nvPr/>
        </p:nvSpPr>
        <p:spPr>
          <a:xfrm>
            <a:off x="1979712" y="4311672"/>
            <a:ext cx="151216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 = Z;</a:t>
            </a:r>
          </a:p>
        </p:txBody>
      </p:sp>
      <p:cxnSp>
        <p:nvCxnSpPr>
          <p:cNvPr id="12" name="直線矢印コネクタ 11"/>
          <p:cNvCxnSpPr>
            <a:stCxn id="10" idx="3"/>
            <a:endCxn id="11" idx="1"/>
          </p:cNvCxnSpPr>
          <p:nvPr/>
        </p:nvCxnSpPr>
        <p:spPr>
          <a:xfrm flipV="1">
            <a:off x="1475656" y="4743720"/>
            <a:ext cx="504056" cy="30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11" idx="3"/>
            <a:endCxn id="36" idx="1"/>
          </p:cNvCxnSpPr>
          <p:nvPr/>
        </p:nvCxnSpPr>
        <p:spPr>
          <a:xfrm>
            <a:off x="3491880" y="474372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>
          <a:xfrm>
            <a:off x="3923928" y="4311672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</a:t>
            </a:r>
          </a:p>
        </p:txBody>
      </p:sp>
      <p:cxnSp>
        <p:nvCxnSpPr>
          <p:cNvPr id="40" name="直線矢印コネクタ 39"/>
          <p:cNvCxnSpPr>
            <a:stCxn id="36" idx="3"/>
            <a:endCxn id="5" idx="1"/>
          </p:cNvCxnSpPr>
          <p:nvPr/>
        </p:nvCxnSpPr>
        <p:spPr>
          <a:xfrm>
            <a:off x="5292080" y="4743720"/>
            <a:ext cx="432048" cy="7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5292080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23629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7565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57134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08116" y="5589240"/>
            <a:ext cx="768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The transitive path Z </a:t>
            </a:r>
            <a:r>
              <a:rPr lang="en-US" altLang="ja-JP" sz="2400" dirty="0" smtClean="0">
                <a:sym typeface="Wingdings" pitchFamily="2" charset="2"/>
              </a:rPr>
              <a:t> X is infeasible for the left code.</a:t>
            </a:r>
          </a:p>
        </p:txBody>
      </p:sp>
      <p:sp>
        <p:nvSpPr>
          <p:cNvPr id="9" name="左カーブ矢印 8"/>
          <p:cNvSpPr/>
          <p:nvPr/>
        </p:nvSpPr>
        <p:spPr>
          <a:xfrm>
            <a:off x="6804248" y="2892077"/>
            <a:ext cx="360040" cy="64807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308304" y="2820069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43808" y="2892077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 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47664" y="1556792"/>
            <a:ext cx="6263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Our analysis may generate infeasible edges.</a:t>
            </a:r>
          </a:p>
        </p:txBody>
      </p:sp>
    </p:spTree>
    <p:extLst>
      <p:ext uri="{BB962C8B-B14F-4D97-AF65-F5344CB8AC3E}">
        <p14:creationId xmlns:p14="http://schemas.microsoft.com/office/powerpoint/2010/main" val="428365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 flipV="1">
            <a:off x="5148064" y="1196752"/>
            <a:ext cx="3528392" cy="54726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341784"/>
            <a:ext cx="5312324" cy="1143000"/>
          </a:xfrm>
        </p:spPr>
        <p:txBody>
          <a:bodyPr/>
          <a:lstStyle/>
          <a:p>
            <a:r>
              <a:rPr lang="en-US" altLang="ja-JP" sz="4000" dirty="0" smtClean="0"/>
              <a:t>Translating methods</a:t>
            </a:r>
            <a:endParaRPr kumimoji="1" lang="ja-JP" altLang="en-US" sz="4000" dirty="0"/>
          </a:p>
        </p:txBody>
      </p:sp>
      <p:cxnSp>
        <p:nvCxnSpPr>
          <p:cNvPr id="5" name="曲線コネクタ 4"/>
          <p:cNvCxnSpPr>
            <a:stCxn id="28" idx="3"/>
            <a:endCxn id="50" idx="0"/>
          </p:cNvCxnSpPr>
          <p:nvPr/>
        </p:nvCxnSpPr>
        <p:spPr>
          <a:xfrm rot="5400000">
            <a:off x="5530102" y="2933519"/>
            <a:ext cx="1164725" cy="85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7157644" y="2364310"/>
            <a:ext cx="358124" cy="344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6358088" y="2343790"/>
            <a:ext cx="346763" cy="3651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647976" y="2022329"/>
            <a:ext cx="3708000" cy="3278879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16" name="テキスト プレースホルダー 14"/>
          <p:cNvSpPr txBox="1">
            <a:spLocks/>
          </p:cNvSpPr>
          <p:nvPr/>
        </p:nvSpPr>
        <p:spPr bwMode="auto">
          <a:xfrm>
            <a:off x="611560" y="2318544"/>
            <a:ext cx="3650008" cy="24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tabLst/>
              <a:defRPr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defPPr>
            <a:lvl1pPr marL="432000" lvl="0" indent="-324000" algn="l" rtl="0" eaLnBrk="1" fontAlgn="base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kumimoji="1"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lvl1pPr>
            <a:lvl2pPr marL="864000" lvl="1" indent="-324000" algn="l" rtl="0" eaLnBrk="1" fontAlgn="base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tabLst/>
              <a:defRPr kumimoji="1" lang="en-US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2pPr>
            <a:lvl3pPr marL="1295999" lvl="2" indent="-288000" algn="l" rtl="0" eaLnBrk="1" fontAlgn="base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3pPr>
            <a:lvl4pPr marL="1728000" lvl="3" indent="-216000" algn="l" rtl="0" eaLnBrk="1" fontAlgn="base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4pPr>
            <a:lvl5pPr marL="2160000" lvl="4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5pPr>
            <a:lvl6pPr marL="2592000" lvl="5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6pPr>
            <a:lvl7pPr marL="3024000" lvl="6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7pPr>
            <a:lvl8pPr marL="3456000" lvl="7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8pPr>
            <a:lvl9pPr marL="3887999" lvl="8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9pPr>
          </a:lstStyle>
          <a:p>
            <a:pPr>
              <a:spcAft>
                <a:spcPts val="1701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static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max (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x,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y ) {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result = y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if ( x &gt; y )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     result = x ;</a:t>
            </a:r>
          </a:p>
          <a:p>
            <a:pPr>
              <a:spcAft>
                <a:spcPts val="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return result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}</a:t>
            </a:r>
            <a:endParaRPr lang="en-US" sz="2200" dirty="0">
              <a:latin typeface="Arial" pitchFamily="34"/>
            </a:endParaRPr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6275364" y="3140968"/>
            <a:ext cx="620202" cy="36004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曲線コネクタ 19"/>
          <p:cNvCxnSpPr>
            <a:stCxn id="29" idx="5"/>
            <a:endCxn id="45" idx="0"/>
          </p:cNvCxnSpPr>
          <p:nvPr/>
        </p:nvCxnSpPr>
        <p:spPr>
          <a:xfrm rot="16200000" flipH="1">
            <a:off x="7113008" y="2933100"/>
            <a:ext cx="1164725" cy="168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円/楕円 27"/>
          <p:cNvSpPr/>
          <p:nvPr/>
        </p:nvSpPr>
        <p:spPr>
          <a:xfrm>
            <a:off x="6011324" y="1947636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x</a:t>
            </a:r>
            <a:endParaRPr kumimoji="1" lang="ja-JP" altLang="en-US" sz="1400" dirty="0"/>
          </a:p>
        </p:txBody>
      </p:sp>
      <p:sp>
        <p:nvSpPr>
          <p:cNvPr id="29" name="円/楕円 28"/>
          <p:cNvSpPr/>
          <p:nvPr/>
        </p:nvSpPr>
        <p:spPr>
          <a:xfrm>
            <a:off x="7102565" y="1947636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y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6275364" y="2717920"/>
            <a:ext cx="1240404" cy="423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if (x &gt; y)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7004004" y="3516307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y</a:t>
            </a:r>
          </a:p>
        </p:txBody>
      </p:sp>
      <p:cxnSp>
        <p:nvCxnSpPr>
          <p:cNvPr id="46" name="直線矢印コネクタ 45"/>
          <p:cNvCxnSpPr>
            <a:stCxn id="45" idx="2"/>
            <a:endCxn id="48" idx="7"/>
          </p:cNvCxnSpPr>
          <p:nvPr/>
        </p:nvCxnSpPr>
        <p:spPr>
          <a:xfrm flipH="1">
            <a:off x="7433440" y="3933056"/>
            <a:ext cx="262774" cy="316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6084168" y="4179884"/>
            <a:ext cx="1580770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</a:t>
            </a:r>
            <a:endParaRPr kumimoji="1" lang="ja-JP" altLang="en-US" sz="1100" dirty="0"/>
          </a:p>
        </p:txBody>
      </p:sp>
      <p:sp>
        <p:nvSpPr>
          <p:cNvPr id="50" name="角丸四角形 49"/>
          <p:cNvSpPr/>
          <p:nvPr/>
        </p:nvSpPr>
        <p:spPr>
          <a:xfrm>
            <a:off x="5419828" y="3516307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x</a:t>
            </a:r>
          </a:p>
        </p:txBody>
      </p:sp>
      <p:cxnSp>
        <p:nvCxnSpPr>
          <p:cNvPr id="52" name="直線矢印コネクタ 51"/>
          <p:cNvCxnSpPr>
            <a:stCxn id="50" idx="2"/>
            <a:endCxn id="48" idx="1"/>
          </p:cNvCxnSpPr>
          <p:nvPr/>
        </p:nvCxnSpPr>
        <p:spPr>
          <a:xfrm>
            <a:off x="6112038" y="3933056"/>
            <a:ext cx="203628" cy="316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5790491" y="4909462"/>
            <a:ext cx="2168124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 result;</a:t>
            </a:r>
            <a:endParaRPr kumimoji="1" lang="en-US" altLang="ja-JP" dirty="0" smtClean="0"/>
          </a:p>
        </p:txBody>
      </p:sp>
      <p:cxnSp>
        <p:nvCxnSpPr>
          <p:cNvPr id="57" name="直線矢印コネクタ 56"/>
          <p:cNvCxnSpPr>
            <a:stCxn id="48" idx="4"/>
            <a:endCxn id="56" idx="0"/>
          </p:cNvCxnSpPr>
          <p:nvPr/>
        </p:nvCxnSpPr>
        <p:spPr>
          <a:xfrm>
            <a:off x="6874553" y="4653136"/>
            <a:ext cx="0" cy="256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円/楕円 62"/>
          <p:cNvSpPr/>
          <p:nvPr/>
        </p:nvSpPr>
        <p:spPr>
          <a:xfrm>
            <a:off x="5851876" y="5629542"/>
            <a:ext cx="2016224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&lt;&lt;return&gt;&gt;</a:t>
            </a:r>
            <a:endParaRPr kumimoji="1" lang="ja-JP" altLang="en-US" sz="1100" dirty="0"/>
          </a:p>
        </p:txBody>
      </p:sp>
      <p:cxnSp>
        <p:nvCxnSpPr>
          <p:cNvPr id="64" name="直線矢印コネクタ 63"/>
          <p:cNvCxnSpPr/>
          <p:nvPr/>
        </p:nvCxnSpPr>
        <p:spPr>
          <a:xfrm>
            <a:off x="6876256" y="534151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endCxn id="28" idx="0"/>
          </p:cNvCxnSpPr>
          <p:nvPr/>
        </p:nvCxnSpPr>
        <p:spPr>
          <a:xfrm>
            <a:off x="6358088" y="1389468"/>
            <a:ext cx="0" cy="55816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7668344" y="1196752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from </a:t>
            </a:r>
          </a:p>
          <a:p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  <p:cxnSp>
        <p:nvCxnSpPr>
          <p:cNvPr id="79" name="直線矢印コネクタ 78"/>
          <p:cNvCxnSpPr>
            <a:endCxn id="29" idx="0"/>
          </p:cNvCxnSpPr>
          <p:nvPr/>
        </p:nvCxnSpPr>
        <p:spPr>
          <a:xfrm>
            <a:off x="7449329" y="1371920"/>
            <a:ext cx="0" cy="5757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63" idx="4"/>
          </p:cNvCxnSpPr>
          <p:nvPr/>
        </p:nvCxnSpPr>
        <p:spPr>
          <a:xfrm>
            <a:off x="6859988" y="6102794"/>
            <a:ext cx="0" cy="4945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7092280" y="616530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to </a:t>
            </a:r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712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1608</Words>
  <Application>Microsoft Office PowerPoint</Application>
  <PresentationFormat>画面に合わせる (4:3)</PresentationFormat>
  <Paragraphs>471</Paragraphs>
  <Slides>27</Slides>
  <Notes>27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8" baseType="lpstr">
      <vt:lpstr>ProgramSlicing</vt:lpstr>
      <vt:lpstr>A Lightweight Visualization of Interprocedural Data-Flow Paths  for Source Code Reading</vt:lpstr>
      <vt:lpstr>Research Background</vt:lpstr>
      <vt:lpstr>Example in JEdit</vt:lpstr>
      <vt:lpstr>Visualizing data-flow graph  for source code reading</vt:lpstr>
      <vt:lpstr>Our Approach</vt:lpstr>
      <vt:lpstr>Data-flow Analysis</vt:lpstr>
      <vt:lpstr>Data-flow Extraction</vt:lpstr>
      <vt:lpstr>Control-flow Insensitivity</vt:lpstr>
      <vt:lpstr>Translating methods</vt:lpstr>
      <vt:lpstr>Connecting inter-proc. data-flow</vt:lpstr>
      <vt:lpstr>Summarizing intra-proc. data-flow</vt:lpstr>
      <vt:lpstr>Graph Traversal for Visualization</vt:lpstr>
      <vt:lpstr>Graph Traversal with Fractal Value</vt:lpstr>
      <vt:lpstr>Screenshot</vt:lpstr>
      <vt:lpstr>Experiment</vt:lpstr>
      <vt:lpstr>Experiment of Program Understanding</vt:lpstr>
      <vt:lpstr>Answer as a data-flow graph</vt:lpstr>
      <vt:lpstr>Result</vt:lpstr>
      <vt:lpstr>Observation</vt:lpstr>
      <vt:lpstr>Related Work</vt:lpstr>
      <vt:lpstr>Conclusion</vt:lpstr>
      <vt:lpstr>PowerPoint プレゼンテーション</vt:lpstr>
      <vt:lpstr>Performance Measurement</vt:lpstr>
      <vt:lpstr>Correctness of answer</vt:lpstr>
      <vt:lpstr>Heuristic edges</vt:lpstr>
      <vt:lpstr>Threats to Validity</vt:lpstr>
      <vt:lpstr>Task A: When JEdit sounds beep          at EditAbbervDialog.java: line 153?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2012-06-17T09:20:48Z</dcterms:created>
  <dcterms:modified xsi:type="dcterms:W3CDTF">2012-06-17T09:23:19Z</dcterms:modified>
</cp:coreProperties>
</file>