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8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13" r:id="rId3"/>
    <p:sldId id="257" r:id="rId4"/>
    <p:sldId id="291" r:id="rId5"/>
    <p:sldId id="315" r:id="rId6"/>
    <p:sldId id="317" r:id="rId7"/>
    <p:sldId id="319" r:id="rId8"/>
    <p:sldId id="320" r:id="rId9"/>
    <p:sldId id="337" r:id="rId10"/>
    <p:sldId id="318" r:id="rId11"/>
    <p:sldId id="292" r:id="rId12"/>
    <p:sldId id="293" r:id="rId13"/>
    <p:sldId id="340" r:id="rId14"/>
    <p:sldId id="321" r:id="rId15"/>
    <p:sldId id="338" r:id="rId16"/>
    <p:sldId id="322" r:id="rId17"/>
    <p:sldId id="323" r:id="rId18"/>
    <p:sldId id="324" r:id="rId19"/>
    <p:sldId id="325" r:id="rId20"/>
    <p:sldId id="341" r:id="rId21"/>
    <p:sldId id="326" r:id="rId22"/>
    <p:sldId id="336" r:id="rId23"/>
    <p:sldId id="332" r:id="rId24"/>
    <p:sldId id="327" r:id="rId25"/>
    <p:sldId id="328" r:id="rId26"/>
    <p:sldId id="331" r:id="rId27"/>
    <p:sldId id="329" r:id="rId28"/>
    <p:sldId id="303" r:id="rId29"/>
    <p:sldId id="304" r:id="rId30"/>
    <p:sldId id="305" r:id="rId31"/>
    <p:sldId id="309" r:id="rId32"/>
    <p:sldId id="311" r:id="rId33"/>
    <p:sldId id="306" r:id="rId34"/>
    <p:sldId id="342" r:id="rId35"/>
    <p:sldId id="308" r:id="rId36"/>
    <p:sldId id="312" r:id="rId37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8FE2FF"/>
    <a:srgbClr val="65D7FF"/>
    <a:srgbClr val="FF9966"/>
    <a:srgbClr val="79DCFF"/>
    <a:srgbClr val="CCECFF"/>
    <a:srgbClr val="CCFF99"/>
    <a:srgbClr val="FFFF66"/>
    <a:srgbClr val="FFFFE7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>
      <p:cViewPr varScale="1">
        <p:scale>
          <a:sx n="72" d="100"/>
          <a:sy n="72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E3589-C1BA-49AC-A533-ABBEF0ECE08D}" type="datetimeFigureOut">
              <a:rPr kumimoji="1" lang="ja-JP" altLang="en-US" smtClean="0"/>
              <a:t>2012/8/29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7A8DD-5E3A-46EA-A974-CA39AFBEEA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510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DDAF7-9406-454B-BB33-B50DFFAF01EE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63C46-43D1-49A0-8D6F-AF14F7B47DB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704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092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18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29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29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818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8971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8971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C5C6E-C0FE-BC42-AAA2-CD1783A162A1}" type="slidenum">
              <a:rPr lang="ja-JP" altLang="en-US" smtClean="0"/>
              <a:pPr/>
              <a:t>28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81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8110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8110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738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8726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872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872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5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844824"/>
            <a:ext cx="8856984" cy="1470025"/>
          </a:xfrm>
        </p:spPr>
        <p:txBody>
          <a:bodyPr lIns="0" rIns="0"/>
          <a:lstStyle/>
          <a:p>
            <a:r>
              <a:rPr kumimoji="1" lang="ja-JP" altLang="en-US" sz="3600" smtClean="0"/>
              <a:t>差分を含む類似メソッドの集約支援ツール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71600" y="3573016"/>
            <a:ext cx="7304856" cy="1752600"/>
          </a:xfrm>
        </p:spPr>
        <p:txBody>
          <a:bodyPr/>
          <a:lstStyle/>
          <a:p>
            <a:r>
              <a:rPr lang="ja-JP" altLang="en-US" sz="2400" dirty="0"/>
              <a:t>○ </a:t>
            </a:r>
            <a:r>
              <a:rPr lang="ja-JP" altLang="en-US" sz="2400" dirty="0" smtClean="0"/>
              <a:t>後藤 祥</a:t>
            </a:r>
            <a:r>
              <a:rPr lang="en-US" altLang="ja-JP" sz="2400" baseline="30000" dirty="0" smtClean="0"/>
              <a:t>1</a:t>
            </a:r>
            <a:r>
              <a:rPr lang="ja-JP" altLang="en-US" sz="2400" dirty="0" err="1"/>
              <a:t>，</a:t>
            </a:r>
            <a:r>
              <a:rPr lang="ja-JP" altLang="en-US" sz="2400" dirty="0"/>
              <a:t>吉田 則裕</a:t>
            </a:r>
            <a:r>
              <a:rPr lang="en-US" altLang="ja-JP" sz="2400" baseline="30000" dirty="0"/>
              <a:t>2 </a:t>
            </a:r>
            <a:r>
              <a:rPr lang="ja-JP" altLang="en-US" sz="2400" dirty="0" err="1"/>
              <a:t>，</a:t>
            </a:r>
            <a:r>
              <a:rPr lang="ja-JP" altLang="en-US" sz="2400" dirty="0"/>
              <a:t>井岡 </a:t>
            </a:r>
            <a:r>
              <a:rPr lang="ja-JP" altLang="en-US" sz="2400" dirty="0" smtClean="0"/>
              <a:t>正和</a:t>
            </a:r>
            <a:r>
              <a:rPr lang="en-US" altLang="ja-JP" sz="2400" baseline="30000" dirty="0"/>
              <a:t>1 </a:t>
            </a:r>
            <a:r>
              <a:rPr lang="ja-JP" altLang="en-US" sz="2400" dirty="0" err="1" smtClean="0"/>
              <a:t>，</a:t>
            </a:r>
            <a:r>
              <a:rPr lang="ja-JP" altLang="en-US" sz="2400" dirty="0" smtClean="0"/>
              <a:t>井上 克郎</a:t>
            </a:r>
            <a:r>
              <a:rPr lang="en-US" altLang="ja-JP" sz="2400" baseline="30000" dirty="0"/>
              <a:t>1</a:t>
            </a:r>
            <a:endParaRPr lang="en-US" altLang="ja-JP" sz="2400" dirty="0" smtClean="0"/>
          </a:p>
          <a:p>
            <a:endParaRPr lang="en-US" altLang="ja-JP" sz="2400" dirty="0"/>
          </a:p>
          <a:p>
            <a:pPr algn="r"/>
            <a:r>
              <a:rPr lang="en-US" altLang="ja-JP" sz="2400" baseline="30000" dirty="0"/>
              <a:t>1</a:t>
            </a:r>
            <a:r>
              <a:rPr lang="ja-JP" altLang="en-US" sz="2400" dirty="0" smtClean="0"/>
              <a:t>大阪大学</a:t>
            </a:r>
            <a:endParaRPr lang="en-US" altLang="ja-JP" sz="2400" dirty="0" smtClean="0"/>
          </a:p>
          <a:p>
            <a:pPr algn="r"/>
            <a:r>
              <a:rPr lang="en-US" altLang="ja-JP" sz="2400" baseline="30000" dirty="0" smtClean="0"/>
              <a:t>2</a:t>
            </a:r>
            <a:r>
              <a:rPr lang="ja-JP" altLang="en-US" sz="2400" dirty="0" smtClean="0"/>
              <a:t>奈良先端科学技術大学院大学</a:t>
            </a:r>
            <a:endParaRPr lang="en-US" altLang="ja-JP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類似メソッド集約手順</a:t>
            </a:r>
            <a:r>
              <a:rPr lang="en-US" altLang="ja-JP" smtClean="0"/>
              <a:t>(3/3)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748675"/>
          </a:xfrm>
        </p:spPr>
        <p:txBody>
          <a:bodyPr/>
          <a:lstStyle/>
          <a:p>
            <a:r>
              <a:rPr lang="ja-JP" altLang="en-US" sz="3000" smtClean="0"/>
              <a:t>各コード片をメソッドとして抽出する</a:t>
            </a:r>
            <a:endParaRPr lang="en-US" altLang="ja-JP" sz="3000" smtClean="0"/>
          </a:p>
        </p:txBody>
      </p:sp>
      <p:sp>
        <p:nvSpPr>
          <p:cNvPr id="17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  methodA();</a:t>
            </a: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  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 </a:t>
            </a:r>
          </a:p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 methodB();</a:t>
            </a:r>
          </a:p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 </a:t>
            </a: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methodA();</a:t>
            </a: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methodB();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23528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23528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96123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721167" y="616864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5" name="正方形/長方形 24"/>
          <p:cNvSpPr/>
          <p:nvPr/>
        </p:nvSpPr>
        <p:spPr>
          <a:xfrm>
            <a:off x="4848572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848572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763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正方形/長方形 95"/>
          <p:cNvSpPr/>
          <p:nvPr/>
        </p:nvSpPr>
        <p:spPr>
          <a:xfrm>
            <a:off x="5673763" y="4129957"/>
            <a:ext cx="3131188" cy="1152128"/>
          </a:xfrm>
          <a:prstGeom prst="rect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1892298" y="4066926"/>
            <a:ext cx="1743598" cy="1140046"/>
          </a:xfrm>
          <a:prstGeom prst="ellipse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集約作業</a:t>
            </a:r>
            <a:r>
              <a:rPr lang="ja-JP" altLang="en-US" smtClean="0"/>
              <a:t>に</a:t>
            </a:r>
            <a:r>
              <a:rPr lang="ja-JP" altLang="en-US" dirty="0"/>
              <a:t>おける</a:t>
            </a:r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7" name="角丸四角形 6"/>
          <p:cNvSpPr/>
          <p:nvPr/>
        </p:nvSpPr>
        <p:spPr>
          <a:xfrm>
            <a:off x="159296" y="1988840"/>
            <a:ext cx="8712968" cy="760859"/>
          </a:xfrm>
          <a:prstGeom prst="round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u="sng" dirty="0" smtClean="0">
                <a:solidFill>
                  <a:schemeClr val="tx1"/>
                </a:solidFill>
              </a:rPr>
              <a:t>問題点</a:t>
            </a:r>
            <a:r>
              <a:rPr lang="en-US" altLang="ja-JP" sz="2400" u="sng" dirty="0" smtClean="0">
                <a:solidFill>
                  <a:schemeClr val="tx1"/>
                </a:solidFill>
              </a:rPr>
              <a:t>1 : </a:t>
            </a:r>
            <a:r>
              <a:rPr lang="ja-JP" altLang="en-US" sz="2400" u="sng" dirty="0" smtClean="0">
                <a:solidFill>
                  <a:schemeClr val="tx1"/>
                </a:solidFill>
              </a:rPr>
              <a:t>条件を満たすコード片の集合を，</a:t>
            </a:r>
            <a:r>
              <a:rPr lang="ja-JP" altLang="en-US" sz="2400" u="sng" dirty="0">
                <a:solidFill>
                  <a:schemeClr val="tx1"/>
                </a:solidFill>
              </a:rPr>
              <a:t>どのように</a:t>
            </a:r>
            <a:r>
              <a:rPr lang="ja-JP" altLang="en-US" sz="2400" u="sng" dirty="0" smtClean="0">
                <a:solidFill>
                  <a:schemeClr val="tx1"/>
                </a:solidFill>
              </a:rPr>
              <a:t>探すか</a:t>
            </a:r>
            <a:endParaRPr lang="en-US" altLang="ja-JP" sz="2400" u="sng" dirty="0" smtClean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159296" y="2986113"/>
            <a:ext cx="8712968" cy="760859"/>
          </a:xfrm>
          <a:prstGeom prst="round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u="sng" dirty="0" smtClean="0">
                <a:solidFill>
                  <a:schemeClr val="tx1"/>
                </a:solidFill>
              </a:rPr>
              <a:t>問題点</a:t>
            </a:r>
            <a:r>
              <a:rPr lang="en-US" altLang="ja-JP" sz="2400" u="sng" dirty="0" smtClean="0">
                <a:solidFill>
                  <a:schemeClr val="tx1"/>
                </a:solidFill>
              </a:rPr>
              <a:t>2 : </a:t>
            </a:r>
            <a:r>
              <a:rPr lang="ja-JP" altLang="en-US" sz="2400" u="sng" dirty="0" smtClean="0">
                <a:solidFill>
                  <a:schemeClr val="tx1"/>
                </a:solidFill>
              </a:rPr>
              <a:t>条件を満たすコード片の集合のうち，どれを選択するか</a:t>
            </a:r>
            <a:endParaRPr lang="en-US" altLang="ja-JP" sz="2400" u="sng" dirty="0" smtClean="0">
              <a:solidFill>
                <a:schemeClr val="tx1"/>
              </a:solidFill>
            </a:endParaRPr>
          </a:p>
        </p:txBody>
      </p:sp>
      <p:pic>
        <p:nvPicPr>
          <p:cNvPr id="3075" name="Picture 3" descr="C:\Users\a-gotoh\AppData\Local\Microsoft\Windows\Temporary Internet Files\Content.IE5\XKU7HRVB\MC9000787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44008" y="4759178"/>
            <a:ext cx="642384" cy="155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グループ化 10"/>
          <p:cNvGrpSpPr/>
          <p:nvPr/>
        </p:nvGrpSpPr>
        <p:grpSpPr>
          <a:xfrm>
            <a:off x="2289139" y="4352466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グループ化 18"/>
          <p:cNvGrpSpPr/>
          <p:nvPr/>
        </p:nvGrpSpPr>
        <p:grpSpPr>
          <a:xfrm>
            <a:off x="2777032" y="434232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354792" y="685116"/>
              <a:ext cx="1771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354790" y="548052"/>
              <a:ext cx="24804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グループ化 35"/>
          <p:cNvGrpSpPr/>
          <p:nvPr/>
        </p:nvGrpSpPr>
        <p:grpSpPr>
          <a:xfrm>
            <a:off x="6175913" y="4313782"/>
            <a:ext cx="642050" cy="381060"/>
            <a:chOff x="1778817" y="5928260"/>
            <a:chExt cx="720605" cy="438502"/>
          </a:xfrm>
        </p:grpSpPr>
        <p:sp>
          <p:nvSpPr>
            <p:cNvPr id="37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2" name="正方形/長方形 41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7077967" y="4313782"/>
            <a:ext cx="642050" cy="381060"/>
            <a:chOff x="1778817" y="5928260"/>
            <a:chExt cx="720605" cy="438502"/>
          </a:xfrm>
        </p:grpSpPr>
        <p:sp>
          <p:nvSpPr>
            <p:cNvPr id="44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" name="正方形/長方形 44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" name="正方形/長方形 45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7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55034" y="4313782"/>
            <a:ext cx="642050" cy="381060"/>
            <a:chOff x="1778817" y="5928260"/>
            <a:chExt cx="720605" cy="438502"/>
          </a:xfrm>
        </p:grpSpPr>
        <p:sp>
          <p:nvSpPr>
            <p:cNvPr id="51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3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6969967" y="4493782"/>
            <a:ext cx="642050" cy="381060"/>
            <a:chOff x="1778817" y="5928260"/>
            <a:chExt cx="720605" cy="438502"/>
          </a:xfrm>
        </p:grpSpPr>
        <p:sp>
          <p:nvSpPr>
            <p:cNvPr id="63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5" name="正方形/長方形 64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6861967" y="4673782"/>
            <a:ext cx="642050" cy="381060"/>
            <a:chOff x="1778817" y="5928260"/>
            <a:chExt cx="720605" cy="438502"/>
          </a:xfrm>
        </p:grpSpPr>
        <p:sp>
          <p:nvSpPr>
            <p:cNvPr id="70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2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7847034" y="4493782"/>
            <a:ext cx="642050" cy="381060"/>
            <a:chOff x="1778817" y="5928260"/>
            <a:chExt cx="720605" cy="438502"/>
          </a:xfrm>
        </p:grpSpPr>
        <p:sp>
          <p:nvSpPr>
            <p:cNvPr id="75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8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グループ化 80"/>
          <p:cNvGrpSpPr/>
          <p:nvPr/>
        </p:nvGrpSpPr>
        <p:grpSpPr>
          <a:xfrm>
            <a:off x="7739034" y="4673782"/>
            <a:ext cx="642050" cy="381060"/>
            <a:chOff x="1778817" y="5928260"/>
            <a:chExt cx="720605" cy="438502"/>
          </a:xfrm>
        </p:grpSpPr>
        <p:sp>
          <p:nvSpPr>
            <p:cNvPr id="82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正方形/長方形 82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正方形/長方形 83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88" name="グループ化 87"/>
          <p:cNvGrpSpPr/>
          <p:nvPr/>
        </p:nvGrpSpPr>
        <p:grpSpPr>
          <a:xfrm>
            <a:off x="6067913" y="4493782"/>
            <a:ext cx="642050" cy="381060"/>
            <a:chOff x="1778817" y="5928260"/>
            <a:chExt cx="720605" cy="438502"/>
          </a:xfrm>
        </p:grpSpPr>
        <p:sp>
          <p:nvSpPr>
            <p:cNvPr id="89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1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2" name="正方形/長方形 91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5959913" y="4673782"/>
            <a:ext cx="642050" cy="381060"/>
            <a:chOff x="1778817" y="5928260"/>
            <a:chExt cx="720605" cy="438502"/>
          </a:xfrm>
        </p:grpSpPr>
        <p:sp>
          <p:nvSpPr>
            <p:cNvPr id="56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9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pic>
        <p:nvPicPr>
          <p:cNvPr id="94" name="Picture 3" descr="C:\Users\a-gotoh\AppData\Local\Microsoft\Windows\Temporary Internet Files\Content.IE5\XKU7HRVB\MC9000787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536" y="4684312"/>
            <a:ext cx="642384" cy="155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円/楕円 96"/>
          <p:cNvSpPr/>
          <p:nvPr/>
        </p:nvSpPr>
        <p:spPr>
          <a:xfrm>
            <a:off x="1637878" y="4756312"/>
            <a:ext cx="216000" cy="216000"/>
          </a:xfrm>
          <a:prstGeom prst="ellipse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8" name="円/楕円 97"/>
          <p:cNvSpPr/>
          <p:nvPr/>
        </p:nvSpPr>
        <p:spPr>
          <a:xfrm>
            <a:off x="1331640" y="4910060"/>
            <a:ext cx="158228" cy="158228"/>
          </a:xfrm>
          <a:prstGeom prst="ellipse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9" name="円/楕円 98"/>
          <p:cNvSpPr/>
          <p:nvPr/>
        </p:nvSpPr>
        <p:spPr>
          <a:xfrm>
            <a:off x="1115616" y="5093144"/>
            <a:ext cx="108000" cy="108000"/>
          </a:xfrm>
          <a:prstGeom prst="ellipse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8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提案手法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7031" cy="4525963"/>
          </a:xfrm>
        </p:spPr>
        <p:txBody>
          <a:bodyPr/>
          <a:lstStyle/>
          <a:p>
            <a:r>
              <a:rPr lang="ja-JP" altLang="en-US" dirty="0" smtClean="0"/>
              <a:t>集約候補を提示することで集約作業を支援</a:t>
            </a:r>
            <a:endParaRPr lang="en-US" altLang="ja-JP" dirty="0" smtClean="0"/>
          </a:p>
          <a:p>
            <a:pPr lvl="1"/>
            <a:r>
              <a:rPr lang="ja-JP" altLang="en-US" sz="2400" dirty="0"/>
              <a:t>集約</a:t>
            </a:r>
            <a:r>
              <a:rPr lang="ja-JP" altLang="en-US" sz="2400" dirty="0" smtClean="0"/>
              <a:t>候補：メソッドとして抽出するコード片の集合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条件</a:t>
            </a:r>
            <a:r>
              <a:rPr lang="ja-JP" altLang="en-US" sz="2400" dirty="0" smtClean="0"/>
              <a:t>を満たすコード片の集合を提示する</a:t>
            </a:r>
            <a:endParaRPr lang="en-US" altLang="ja-JP" sz="2400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凝集度を用いて集約候補の並び替えを行う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凝集度の高いメソッドは保守性や可読性に優れている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凝集度の高い集約候補を先に提示する</a:t>
            </a:r>
            <a:endParaRPr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275189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集約候補の例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5" name="スライド番号プレースホルダ 3"/>
          <p:cNvSpPr txBox="1">
            <a:spLocks/>
          </p:cNvSpPr>
          <p:nvPr/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 flipV="1">
            <a:off x="4716016" y="2204864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AutoShape 15"/>
          <p:cNvSpPr>
            <a:spLocks noChangeArrowheads="1"/>
          </p:cNvSpPr>
          <p:nvPr/>
        </p:nvSpPr>
        <p:spPr bwMode="auto">
          <a:xfrm flipV="1">
            <a:off x="179512" y="2204864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23528" y="3897053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23528" y="5046968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07583" y="2560202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96123" y="6021292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32627" y="2563541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721167" y="6024631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4" name="正方形/長方形 13"/>
          <p:cNvSpPr/>
          <p:nvPr/>
        </p:nvSpPr>
        <p:spPr>
          <a:xfrm>
            <a:off x="4848572" y="3897053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848572" y="5046968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748675"/>
          </a:xfrm>
        </p:spPr>
        <p:txBody>
          <a:bodyPr/>
          <a:lstStyle/>
          <a:p>
            <a:r>
              <a:rPr lang="ja-JP" altLang="en-US" sz="2800"/>
              <a:t>メソッドとして抽出するコード片の集合</a:t>
            </a:r>
            <a:endParaRPr lang="en-US" altLang="ja-JP" sz="3000" smtClean="0"/>
          </a:p>
        </p:txBody>
      </p:sp>
    </p:spTree>
    <p:extLst>
      <p:ext uri="{BB962C8B-B14F-4D97-AF65-F5344CB8AC3E}">
        <p14:creationId xmlns:p14="http://schemas.microsoft.com/office/powerpoint/2010/main" val="254155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角丸四角形 280"/>
          <p:cNvSpPr/>
          <p:nvPr/>
        </p:nvSpPr>
        <p:spPr>
          <a:xfrm>
            <a:off x="3873238" y="1777657"/>
            <a:ext cx="5040560" cy="4531663"/>
          </a:xfrm>
          <a:prstGeom prst="roundRect">
            <a:avLst>
              <a:gd name="adj" fmla="val 746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</a:t>
            </a:r>
            <a:r>
              <a:rPr lang="ja-JP" altLang="en-US" smtClean="0"/>
              <a:t>手法の概要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sp>
        <p:nvSpPr>
          <p:cNvPr id="45" name="角丸四角形 44"/>
          <p:cNvSpPr/>
          <p:nvPr/>
        </p:nvSpPr>
        <p:spPr>
          <a:xfrm>
            <a:off x="4172291" y="2060392"/>
            <a:ext cx="4425645" cy="49818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mtClean="0">
                <a:solidFill>
                  <a:schemeClr val="tx1"/>
                </a:solidFill>
              </a:rPr>
              <a:t>1. </a:t>
            </a:r>
            <a:r>
              <a:rPr lang="ja-JP" altLang="en-US" smtClean="0">
                <a:solidFill>
                  <a:schemeClr val="tx1"/>
                </a:solidFill>
              </a:rPr>
              <a:t>類似メソッド間の差分</a:t>
            </a:r>
            <a:r>
              <a:rPr lang="ja-JP" altLang="en-US" dirty="0" smtClean="0">
                <a:solidFill>
                  <a:schemeClr val="tx1"/>
                </a:solidFill>
              </a:rPr>
              <a:t>を特定する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743794" y="1801949"/>
            <a:ext cx="319300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200" dirty="0"/>
              <a:t>差分</a:t>
            </a:r>
            <a:r>
              <a:rPr kumimoji="1" lang="ja-JP" altLang="en-US" sz="2200" dirty="0" smtClean="0"/>
              <a:t>を含む</a:t>
            </a:r>
            <a:r>
              <a:rPr kumimoji="1" lang="ja-JP" altLang="en-US" sz="2200" smtClean="0"/>
              <a:t>類似メソッド</a:t>
            </a:r>
            <a:endParaRPr kumimoji="1" lang="ja-JP" altLang="en-US" sz="2200" dirty="0"/>
          </a:p>
        </p:txBody>
      </p:sp>
      <p:grpSp>
        <p:nvGrpSpPr>
          <p:cNvPr id="174" name="グループ化 173"/>
          <p:cNvGrpSpPr/>
          <p:nvPr/>
        </p:nvGrpSpPr>
        <p:grpSpPr>
          <a:xfrm>
            <a:off x="1790684" y="2263949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75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76" name="直線コネクタ 175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2" name="図 221" descr="atsb000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1616" y="3272313"/>
            <a:ext cx="908443" cy="908443"/>
          </a:xfrm>
          <a:prstGeom prst="rect">
            <a:avLst/>
          </a:prstGeom>
        </p:spPr>
      </p:pic>
      <p:sp>
        <p:nvSpPr>
          <p:cNvPr id="223" name="テキスト ボックス 222"/>
          <p:cNvSpPr txBox="1"/>
          <p:nvPr/>
        </p:nvSpPr>
        <p:spPr>
          <a:xfrm>
            <a:off x="164816" y="2798807"/>
            <a:ext cx="1175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/>
              <a:t>開発者</a:t>
            </a:r>
            <a:endParaRPr kumimoji="1" lang="ja-JP" altLang="en-US" sz="2400" dirty="0"/>
          </a:p>
        </p:txBody>
      </p:sp>
      <p:sp>
        <p:nvSpPr>
          <p:cNvPr id="231" name="角丸四角形 230"/>
          <p:cNvSpPr/>
          <p:nvPr/>
        </p:nvSpPr>
        <p:spPr>
          <a:xfrm>
            <a:off x="4172049" y="3791913"/>
            <a:ext cx="4442938" cy="49818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mtClean="0">
                <a:solidFill>
                  <a:schemeClr val="tx1"/>
                </a:solidFill>
              </a:rPr>
              <a:t>2. </a:t>
            </a:r>
            <a:r>
              <a:rPr lang="ja-JP" altLang="en-US" smtClean="0">
                <a:solidFill>
                  <a:schemeClr val="tx1"/>
                </a:solidFill>
              </a:rPr>
              <a:t>集約</a:t>
            </a:r>
            <a:r>
              <a:rPr lang="ja-JP" altLang="en-US" dirty="0" smtClean="0">
                <a:solidFill>
                  <a:schemeClr val="tx1"/>
                </a:solidFill>
              </a:rPr>
              <a:t>候補を検出する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32" name="角丸四角形 231"/>
          <p:cNvSpPr/>
          <p:nvPr/>
        </p:nvSpPr>
        <p:spPr>
          <a:xfrm>
            <a:off x="4180696" y="5522073"/>
            <a:ext cx="4425644" cy="49818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ja-JP" altLang="en-US" smtClean="0">
                <a:solidFill>
                  <a:schemeClr val="tx1"/>
                </a:solidFill>
              </a:rPr>
              <a:t>３</a:t>
            </a:r>
            <a:r>
              <a:rPr lang="en-US" altLang="ja-JP" smtClean="0">
                <a:solidFill>
                  <a:schemeClr val="tx1"/>
                </a:solidFill>
              </a:rPr>
              <a:t>. </a:t>
            </a:r>
            <a:r>
              <a:rPr lang="ja-JP" altLang="en-US" smtClean="0">
                <a:solidFill>
                  <a:schemeClr val="tx1"/>
                </a:solidFill>
              </a:rPr>
              <a:t>凝集度</a:t>
            </a:r>
            <a:r>
              <a:rPr lang="ja-JP" altLang="en-US" dirty="0" smtClean="0">
                <a:solidFill>
                  <a:schemeClr val="tx1"/>
                </a:solidFill>
              </a:rPr>
              <a:t>を用いて集約候補を並び替える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40" name="右矢印 239"/>
          <p:cNvSpPr/>
          <p:nvPr/>
        </p:nvSpPr>
        <p:spPr>
          <a:xfrm rot="5400000">
            <a:off x="5874830" y="4649406"/>
            <a:ext cx="1037376" cy="528891"/>
          </a:xfrm>
          <a:prstGeom prst="rightArrow">
            <a:avLst>
              <a:gd name="adj1" fmla="val 50000"/>
              <a:gd name="adj2" fmla="val 37455"/>
            </a:avLst>
          </a:prstGeom>
          <a:solidFill>
            <a:srgbClr val="FF99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242" name="正方形/長方形 241"/>
          <p:cNvSpPr/>
          <p:nvPr/>
        </p:nvSpPr>
        <p:spPr>
          <a:xfrm>
            <a:off x="4737334" y="4657977"/>
            <a:ext cx="3312368" cy="381436"/>
          </a:xfrm>
          <a:prstGeom prst="rect">
            <a:avLst/>
          </a:prstGeom>
          <a:solidFill>
            <a:srgbClr val="8FE2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類似メソッド対の集約候補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1442305" y="5693767"/>
            <a:ext cx="1691169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順位づけされた</a:t>
            </a:r>
            <a:endParaRPr kumimoji="0" lang="en-US" altLang="ja-JP" sz="20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集約</a:t>
            </a:r>
            <a:r>
              <a:rPr kumimoji="0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候補一覧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5410505" y="1535929"/>
            <a:ext cx="1966027" cy="36933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提案</a:t>
            </a:r>
            <a:r>
              <a:rPr lang="ja-JP" altLang="en-US" dirty="0" smtClean="0"/>
              <a:t>するツール</a:t>
            </a:r>
            <a:endParaRPr kumimoji="1" lang="ja-JP" altLang="en-US" dirty="0"/>
          </a:p>
        </p:txBody>
      </p:sp>
      <p:sp>
        <p:nvSpPr>
          <p:cNvPr id="283" name="右矢印 282"/>
          <p:cNvSpPr/>
          <p:nvPr/>
        </p:nvSpPr>
        <p:spPr>
          <a:xfrm rot="5400000">
            <a:off x="5874830" y="2876095"/>
            <a:ext cx="1037376" cy="528891"/>
          </a:xfrm>
          <a:prstGeom prst="rightArrow">
            <a:avLst>
              <a:gd name="adj1" fmla="val 50000"/>
              <a:gd name="adj2" fmla="val 37455"/>
            </a:avLst>
          </a:prstGeom>
          <a:solidFill>
            <a:srgbClr val="FF99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239" name="正方形/長方形 238"/>
          <p:cNvSpPr/>
          <p:nvPr/>
        </p:nvSpPr>
        <p:spPr>
          <a:xfrm>
            <a:off x="4737334" y="2857777"/>
            <a:ext cx="3312368" cy="414536"/>
          </a:xfrm>
          <a:prstGeom prst="rect">
            <a:avLst/>
          </a:prstGeom>
          <a:solidFill>
            <a:srgbClr val="8FE2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差分となっているコード片の集合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3359022" y="5194136"/>
            <a:ext cx="51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・・</a:t>
            </a:r>
            <a:r>
              <a:rPr lang="ja-JP" altLang="en-US" sz="1600" dirty="0" smtClean="0"/>
              <a:t>・</a:t>
            </a:r>
            <a:endParaRPr kumimoji="1" lang="ja-JP" altLang="en-US" sz="1600" dirty="0"/>
          </a:p>
        </p:txBody>
      </p:sp>
      <p:sp>
        <p:nvSpPr>
          <p:cNvPr id="285" name="右矢印 284"/>
          <p:cNvSpPr/>
          <p:nvPr/>
        </p:nvSpPr>
        <p:spPr>
          <a:xfrm>
            <a:off x="1619872" y="2944059"/>
            <a:ext cx="1800000" cy="720000"/>
          </a:xfrm>
          <a:prstGeom prst="rightArrow">
            <a:avLst/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入力</a:t>
            </a:r>
            <a:endParaRPr kumimoji="1" lang="en-US" altLang="ja-JP" smtClean="0">
              <a:solidFill>
                <a:schemeClr val="tx1"/>
              </a:solidFill>
            </a:endParaRPr>
          </a:p>
        </p:txBody>
      </p:sp>
      <p:sp>
        <p:nvSpPr>
          <p:cNvPr id="286" name="左矢印 285"/>
          <p:cNvSpPr/>
          <p:nvPr/>
        </p:nvSpPr>
        <p:spPr>
          <a:xfrm>
            <a:off x="1430977" y="3930099"/>
            <a:ext cx="1800000" cy="720000"/>
          </a:xfrm>
          <a:prstGeom prst="leftArrow">
            <a:avLst/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出力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87" name="グループ化 286"/>
          <p:cNvGrpSpPr/>
          <p:nvPr/>
        </p:nvGrpSpPr>
        <p:grpSpPr>
          <a:xfrm>
            <a:off x="2393471" y="2263765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8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89" name="直線コネクタ 288"/>
            <p:cNvCxnSpPr/>
            <p:nvPr/>
          </p:nvCxnSpPr>
          <p:spPr>
            <a:xfrm>
              <a:off x="354792" y="685116"/>
              <a:ext cx="1771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コネクタ 28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線コネクタ 290"/>
            <p:cNvCxnSpPr/>
            <p:nvPr/>
          </p:nvCxnSpPr>
          <p:spPr>
            <a:xfrm>
              <a:off x="354790" y="548052"/>
              <a:ext cx="24804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コネクタ 29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2" name="グループ化 351"/>
          <p:cNvGrpSpPr/>
          <p:nvPr/>
        </p:nvGrpSpPr>
        <p:grpSpPr>
          <a:xfrm>
            <a:off x="1201785" y="5170552"/>
            <a:ext cx="642050" cy="381060"/>
            <a:chOff x="1778817" y="5928260"/>
            <a:chExt cx="720605" cy="438502"/>
          </a:xfrm>
        </p:grpSpPr>
        <p:sp>
          <p:nvSpPr>
            <p:cNvPr id="334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7" name="正方形/長方形 346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8" name="正方形/長方形 347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9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0" name="正方形/長方形 349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1" name="正方形/長方形 350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53" name="グループ化 352"/>
          <p:cNvGrpSpPr/>
          <p:nvPr/>
        </p:nvGrpSpPr>
        <p:grpSpPr>
          <a:xfrm>
            <a:off x="1965110" y="5170552"/>
            <a:ext cx="642050" cy="381060"/>
            <a:chOff x="1778817" y="5928260"/>
            <a:chExt cx="720605" cy="438502"/>
          </a:xfrm>
        </p:grpSpPr>
        <p:sp>
          <p:nvSpPr>
            <p:cNvPr id="354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5" name="正方形/長方形 354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6" name="正方形/長方形 355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7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8" name="正方形/長方形 357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9" name="正方形/長方形 358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67" name="グループ化 366"/>
          <p:cNvGrpSpPr/>
          <p:nvPr/>
        </p:nvGrpSpPr>
        <p:grpSpPr>
          <a:xfrm>
            <a:off x="2716972" y="5170552"/>
            <a:ext cx="642050" cy="381060"/>
            <a:chOff x="1778817" y="5928260"/>
            <a:chExt cx="720605" cy="438502"/>
          </a:xfrm>
        </p:grpSpPr>
        <p:sp>
          <p:nvSpPr>
            <p:cNvPr id="368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70" name="正方形/長方形 369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71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73" name="正方形/長方形 372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74" name="円/楕円 373"/>
          <p:cNvSpPr/>
          <p:nvPr/>
        </p:nvSpPr>
        <p:spPr>
          <a:xfrm>
            <a:off x="1175974" y="4848695"/>
            <a:ext cx="252000" cy="252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400" smtClean="0">
                <a:solidFill>
                  <a:schemeClr val="tx1"/>
                </a:solidFill>
              </a:rPr>
              <a:t>1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375" name="円/楕円 374"/>
          <p:cNvSpPr/>
          <p:nvPr/>
        </p:nvSpPr>
        <p:spPr>
          <a:xfrm>
            <a:off x="1931490" y="4848695"/>
            <a:ext cx="252000" cy="252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400" smtClean="0">
                <a:solidFill>
                  <a:schemeClr val="tx1"/>
                </a:solidFill>
              </a:rPr>
              <a:t>2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376" name="円/楕円 375"/>
          <p:cNvSpPr/>
          <p:nvPr/>
        </p:nvSpPr>
        <p:spPr>
          <a:xfrm>
            <a:off x="2678232" y="4848695"/>
            <a:ext cx="252000" cy="252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>
                <a:solidFill>
                  <a:schemeClr val="tx1"/>
                </a:solidFill>
              </a:rPr>
              <a:t>3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7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4932040" y="1556793"/>
            <a:ext cx="4139952" cy="4680520"/>
          </a:xfrm>
          <a:prstGeom prst="roundRect">
            <a:avLst>
              <a:gd name="adj" fmla="val 746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1</a:t>
            </a:r>
            <a:r>
              <a:rPr kumimoji="1" lang="ja-JP" altLang="en-US" smtClean="0"/>
              <a:t>．類似メソッド間の</a:t>
            </a:r>
            <a:r>
              <a:rPr lang="ja-JP" altLang="en-US" smtClean="0"/>
              <a:t>差分の特定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5076036" y="1700808"/>
            <a:ext cx="3851960" cy="54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1-1</a:t>
            </a:r>
            <a:r>
              <a:rPr lang="ja-JP" altLang="en-US" sz="2000">
                <a:solidFill>
                  <a:schemeClr val="tx1"/>
                </a:solidFill>
              </a:rPr>
              <a:t>　</a:t>
            </a:r>
            <a:r>
              <a:rPr lang="ja-JP" altLang="en-US" sz="2000" smtClean="0">
                <a:solidFill>
                  <a:schemeClr val="tx1"/>
                </a:solidFill>
              </a:rPr>
              <a:t>抽象</a:t>
            </a:r>
            <a:r>
              <a:rPr lang="ja-JP" altLang="en-US" sz="2000">
                <a:solidFill>
                  <a:schemeClr val="tx1"/>
                </a:solidFill>
              </a:rPr>
              <a:t>構文</a:t>
            </a:r>
            <a:r>
              <a:rPr lang="ja-JP" altLang="en-US" sz="2000" smtClean="0">
                <a:solidFill>
                  <a:schemeClr val="tx1"/>
                </a:solidFill>
              </a:rPr>
              <a:t>木の比較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076036" y="3573016"/>
            <a:ext cx="3851960" cy="54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1-2</a:t>
            </a:r>
            <a:r>
              <a:rPr lang="ja-JP" altLang="en-US" sz="2000">
                <a:solidFill>
                  <a:schemeClr val="tx1"/>
                </a:solidFill>
              </a:rPr>
              <a:t>　</a:t>
            </a:r>
            <a:r>
              <a:rPr lang="ja-JP" altLang="en-US" sz="2000" smtClean="0">
                <a:solidFill>
                  <a:schemeClr val="tx1"/>
                </a:solidFill>
              </a:rPr>
              <a:t>差分を含む文の特定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076036" y="5504548"/>
            <a:ext cx="3851960" cy="54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1-3</a:t>
            </a:r>
            <a:r>
              <a:rPr lang="ja-JP" altLang="en-US" sz="2000">
                <a:solidFill>
                  <a:schemeClr val="tx1"/>
                </a:solidFill>
              </a:rPr>
              <a:t>　</a:t>
            </a:r>
            <a:r>
              <a:rPr lang="ja-JP" altLang="en-US" sz="2000" smtClean="0">
                <a:solidFill>
                  <a:schemeClr val="tx1"/>
                </a:solidFill>
              </a:rPr>
              <a:t>差分の統合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1" name="右矢印 10"/>
          <p:cNvSpPr/>
          <p:nvPr/>
        </p:nvSpPr>
        <p:spPr>
          <a:xfrm rot="5400000">
            <a:off x="6542480" y="2520425"/>
            <a:ext cx="919073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 rot="5400000">
            <a:off x="6542480" y="4464641"/>
            <a:ext cx="919073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2616" y="3614830"/>
            <a:ext cx="4032448" cy="49818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1. </a:t>
            </a:r>
            <a:r>
              <a:rPr lang="ja-JP" altLang="en-US" sz="2000" smtClean="0">
                <a:solidFill>
                  <a:schemeClr val="tx1"/>
                </a:solidFill>
              </a:rPr>
              <a:t>類似メソッド間の差分</a:t>
            </a:r>
            <a:r>
              <a:rPr lang="ja-JP" altLang="en-US" sz="2000" dirty="0" smtClean="0">
                <a:solidFill>
                  <a:schemeClr val="tx1"/>
                </a:solidFill>
              </a:rPr>
              <a:t>を特定する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2" name="二等辺三角形 21"/>
          <p:cNvSpPr/>
          <p:nvPr/>
        </p:nvSpPr>
        <p:spPr>
          <a:xfrm rot="16200000">
            <a:off x="2446321" y="3463561"/>
            <a:ext cx="4104456" cy="866982"/>
          </a:xfrm>
          <a:prstGeom prst="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6171" y="1654703"/>
            <a:ext cx="319300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000" dirty="0"/>
              <a:t>差分</a:t>
            </a:r>
            <a:r>
              <a:rPr kumimoji="1" lang="ja-JP" altLang="en-US" sz="2000" dirty="0" smtClean="0"/>
              <a:t>を含む</a:t>
            </a:r>
            <a:r>
              <a:rPr kumimoji="1" lang="ja-JP" altLang="en-US" sz="2000" smtClean="0"/>
              <a:t>類似メソッド</a:t>
            </a:r>
            <a:endParaRPr kumimoji="1" lang="ja-JP" altLang="en-US" sz="2000" dirty="0"/>
          </a:p>
        </p:txBody>
      </p:sp>
      <p:grpSp>
        <p:nvGrpSpPr>
          <p:cNvPr id="24" name="グループ化 23"/>
          <p:cNvGrpSpPr/>
          <p:nvPr/>
        </p:nvGrpSpPr>
        <p:grpSpPr>
          <a:xfrm>
            <a:off x="1503061" y="2116703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5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6" name="直線コネクタ 25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グループ化 29"/>
          <p:cNvGrpSpPr/>
          <p:nvPr/>
        </p:nvGrpSpPr>
        <p:grpSpPr>
          <a:xfrm>
            <a:off x="2105848" y="2116519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1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354792" y="685116"/>
              <a:ext cx="1771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354790" y="548052"/>
              <a:ext cx="24804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右矢印 35"/>
          <p:cNvSpPr/>
          <p:nvPr/>
        </p:nvSpPr>
        <p:spPr>
          <a:xfrm rot="5400000">
            <a:off x="1734800" y="2834465"/>
            <a:ext cx="628080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 rot="5400000">
            <a:off x="1738632" y="4150601"/>
            <a:ext cx="628080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3811" y="5045702"/>
            <a:ext cx="389772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000" smtClean="0"/>
              <a:t>差分となっているコード片の集合</a:t>
            </a:r>
            <a:endParaRPr kumimoji="1" lang="ja-JP" altLang="en-US" sz="2000" dirty="0"/>
          </a:p>
        </p:txBody>
      </p:sp>
      <p:grpSp>
        <p:nvGrpSpPr>
          <p:cNvPr id="52" name="グループ化 51"/>
          <p:cNvGrpSpPr/>
          <p:nvPr/>
        </p:nvGrpSpPr>
        <p:grpSpPr>
          <a:xfrm>
            <a:off x="1385622" y="5541956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4" name="直線コネクタ 53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グループ化 57"/>
          <p:cNvGrpSpPr/>
          <p:nvPr/>
        </p:nvGrpSpPr>
        <p:grpSpPr>
          <a:xfrm>
            <a:off x="2173188" y="5545890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9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0" name="直線コネクタ 59"/>
            <p:cNvCxnSpPr/>
            <p:nvPr/>
          </p:nvCxnSpPr>
          <p:spPr>
            <a:xfrm>
              <a:off x="354792" y="685116"/>
              <a:ext cx="1771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354790" y="548052"/>
              <a:ext cx="24804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正方形/長方形 73"/>
          <p:cNvSpPr/>
          <p:nvPr/>
        </p:nvSpPr>
        <p:spPr>
          <a:xfrm>
            <a:off x="1412385" y="5702155"/>
            <a:ext cx="398422" cy="13654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196674" y="5703972"/>
            <a:ext cx="398422" cy="13654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77" name="直線矢印コネクタ 76"/>
          <p:cNvCxnSpPr>
            <a:stCxn id="74" idx="3"/>
            <a:endCxn id="75" idx="1"/>
          </p:cNvCxnSpPr>
          <p:nvPr/>
        </p:nvCxnSpPr>
        <p:spPr>
          <a:xfrm>
            <a:off x="1810807" y="5770428"/>
            <a:ext cx="385867" cy="181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1421589" y="5922828"/>
            <a:ext cx="398422" cy="136546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205878" y="5924645"/>
            <a:ext cx="398422" cy="136546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80" name="直線矢印コネクタ 79"/>
          <p:cNvCxnSpPr>
            <a:stCxn id="78" idx="3"/>
            <a:endCxn id="79" idx="1"/>
          </p:cNvCxnSpPr>
          <p:nvPr/>
        </p:nvCxnSpPr>
        <p:spPr>
          <a:xfrm>
            <a:off x="1820011" y="5991101"/>
            <a:ext cx="385867" cy="1817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93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抽象構文</a:t>
            </a:r>
            <a:r>
              <a:rPr lang="ja-JP" altLang="en-US" smtClean="0"/>
              <a:t>木</a:t>
            </a:r>
            <a:r>
              <a:rPr lang="en-US" altLang="ja-JP" smtClean="0"/>
              <a:t>(AST)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7031" cy="4525963"/>
          </a:xfrm>
        </p:spPr>
        <p:txBody>
          <a:bodyPr/>
          <a:lstStyle/>
          <a:p>
            <a:r>
              <a:rPr lang="ja-JP" altLang="en-US" sz="2800" dirty="0" smtClean="0"/>
              <a:t>各ノードはラベルを持つ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タイプや値を表す</a:t>
            </a:r>
            <a:r>
              <a:rPr lang="en-US" altLang="ja-JP" sz="2800" dirty="0" smtClean="0"/>
              <a:t>)</a:t>
            </a:r>
          </a:p>
          <a:p>
            <a:r>
              <a:rPr lang="en-US" altLang="ja-JP" sz="2800" dirty="0" smtClean="0"/>
              <a:t>AST</a:t>
            </a:r>
            <a:r>
              <a:rPr lang="ja-JP" altLang="en-US" sz="2800" dirty="0" smtClean="0"/>
              <a:t>における特殊ノードを定義する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ソースコード中で</a:t>
            </a:r>
            <a:r>
              <a:rPr lang="en-US" altLang="ja-JP" sz="2400" dirty="0" smtClean="0"/>
              <a:t>1</a:t>
            </a:r>
            <a:r>
              <a:rPr lang="ja-JP" altLang="en-US" sz="2400" dirty="0" err="1" smtClean="0"/>
              <a:t>つの</a:t>
            </a:r>
            <a:r>
              <a:rPr lang="ja-JP" altLang="en-US" sz="2400" dirty="0" smtClean="0"/>
              <a:t>文を表すノード</a:t>
            </a:r>
            <a:endParaRPr lang="en-US" altLang="ja-JP" sz="2400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323528" y="3949001"/>
            <a:ext cx="2736304" cy="1762021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rIns="36000" rtlCol="0" anchor="t" anchorCtr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max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kumimoji="1" lang="en-US" altLang="ja-JP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a, </a:t>
            </a:r>
            <a:r>
              <a:rPr kumimoji="1" lang="en-US" altLang="ja-JP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b){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max  = a;</a:t>
            </a:r>
          </a:p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if(b &gt; max)</a:t>
            </a:r>
          </a:p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max = b;</a:t>
            </a:r>
          </a:p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return max;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cxnSp>
        <p:nvCxnSpPr>
          <p:cNvPr id="6" name="直線矢印コネクタ 5"/>
          <p:cNvCxnSpPr>
            <a:stCxn id="7" idx="2"/>
            <a:endCxn id="8" idx="0"/>
          </p:cNvCxnSpPr>
          <p:nvPr/>
        </p:nvCxnSpPr>
        <p:spPr>
          <a:xfrm flipH="1">
            <a:off x="4002082" y="4773023"/>
            <a:ext cx="250381" cy="20978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角丸四角形 6"/>
          <p:cNvSpPr/>
          <p:nvPr/>
        </p:nvSpPr>
        <p:spPr>
          <a:xfrm>
            <a:off x="3585987" y="4362840"/>
            <a:ext cx="1332952" cy="410183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100" dirty="0" err="1" smtClean="0">
                <a:solidFill>
                  <a:schemeClr val="tx1"/>
                </a:solidFill>
              </a:rPr>
              <a:t>VariableDeclaration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3822082" y="4982808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max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4781537" y="4982808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a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4331327" y="4998078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=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5856500" y="4375973"/>
            <a:ext cx="1008112" cy="301243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100" dirty="0" err="1" smtClean="0">
                <a:solidFill>
                  <a:schemeClr val="tx1"/>
                </a:solidFill>
              </a:rPr>
              <a:t>IfStatement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6720596" y="4920667"/>
            <a:ext cx="1019756" cy="448825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1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470858" y="4375973"/>
            <a:ext cx="1307788" cy="301243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100" dirty="0" err="1" smtClean="0">
                <a:solidFill>
                  <a:schemeClr val="tx1"/>
                </a:solidFill>
              </a:rPr>
              <a:t>ReturnStatement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cxnSp>
        <p:nvCxnSpPr>
          <p:cNvPr id="14" name="直線矢印コネクタ 13"/>
          <p:cNvCxnSpPr>
            <a:stCxn id="7" idx="2"/>
            <a:endCxn id="10" idx="0"/>
          </p:cNvCxnSpPr>
          <p:nvPr/>
        </p:nvCxnSpPr>
        <p:spPr>
          <a:xfrm>
            <a:off x="4252463" y="4773023"/>
            <a:ext cx="258864" cy="22505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>
            <a:stCxn id="7" idx="2"/>
            <a:endCxn id="9" idx="0"/>
          </p:cNvCxnSpPr>
          <p:nvPr/>
        </p:nvCxnSpPr>
        <p:spPr>
          <a:xfrm>
            <a:off x="4252463" y="4773023"/>
            <a:ext cx="709074" cy="20978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42" idx="4"/>
            <a:endCxn id="17" idx="0"/>
          </p:cNvCxnSpPr>
          <p:nvPr/>
        </p:nvCxnSpPr>
        <p:spPr>
          <a:xfrm flipH="1">
            <a:off x="5220524" y="5317657"/>
            <a:ext cx="509942" cy="46234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円/楕円 16"/>
          <p:cNvSpPr/>
          <p:nvPr/>
        </p:nvSpPr>
        <p:spPr>
          <a:xfrm>
            <a:off x="5040524" y="5780002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b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6000516" y="5780002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max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5550466" y="5780002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lang="en-US" altLang="ja-JP" sz="1100" dirty="0" smtClean="0">
                <a:solidFill>
                  <a:schemeClr val="tx1"/>
                </a:solidFill>
              </a:rPr>
              <a:t>&gt;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cxnSp>
        <p:nvCxnSpPr>
          <p:cNvPr id="20" name="直線矢印コネクタ 19"/>
          <p:cNvCxnSpPr>
            <a:stCxn id="42" idx="4"/>
            <a:endCxn id="19" idx="0"/>
          </p:cNvCxnSpPr>
          <p:nvPr/>
        </p:nvCxnSpPr>
        <p:spPr>
          <a:xfrm>
            <a:off x="5730466" y="5317657"/>
            <a:ext cx="0" cy="46234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>
            <a:stCxn id="42" idx="4"/>
            <a:endCxn id="18" idx="0"/>
          </p:cNvCxnSpPr>
          <p:nvPr/>
        </p:nvCxnSpPr>
        <p:spPr>
          <a:xfrm>
            <a:off x="5730466" y="5317657"/>
            <a:ext cx="450050" cy="46234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12" idx="2"/>
            <a:endCxn id="23" idx="0"/>
          </p:cNvCxnSpPr>
          <p:nvPr/>
        </p:nvCxnSpPr>
        <p:spPr>
          <a:xfrm flipH="1">
            <a:off x="6686222" y="5369492"/>
            <a:ext cx="544252" cy="410509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円/楕円 22"/>
          <p:cNvSpPr/>
          <p:nvPr/>
        </p:nvSpPr>
        <p:spPr>
          <a:xfrm>
            <a:off x="6506222" y="578000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max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24" name="円/楕円 23"/>
          <p:cNvSpPr/>
          <p:nvPr/>
        </p:nvSpPr>
        <p:spPr>
          <a:xfrm>
            <a:off x="7643742" y="5780002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b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7065535" y="578000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=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cxnSp>
        <p:nvCxnSpPr>
          <p:cNvPr id="26" name="直線矢印コネクタ 25"/>
          <p:cNvCxnSpPr>
            <a:stCxn id="12" idx="2"/>
            <a:endCxn id="25" idx="0"/>
          </p:cNvCxnSpPr>
          <p:nvPr/>
        </p:nvCxnSpPr>
        <p:spPr>
          <a:xfrm>
            <a:off x="7230474" y="5369492"/>
            <a:ext cx="15061" cy="410509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12" idx="2"/>
            <a:endCxn id="24" idx="0"/>
          </p:cNvCxnSpPr>
          <p:nvPr/>
        </p:nvCxnSpPr>
        <p:spPr>
          <a:xfrm>
            <a:off x="7230474" y="5369492"/>
            <a:ext cx="593268" cy="410510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円/楕円 27"/>
          <p:cNvSpPr/>
          <p:nvPr/>
        </p:nvSpPr>
        <p:spPr>
          <a:xfrm>
            <a:off x="7944752" y="4982808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</a:rPr>
              <a:t>max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cxnSp>
        <p:nvCxnSpPr>
          <p:cNvPr id="29" name="直線矢印コネクタ 28"/>
          <p:cNvCxnSpPr>
            <a:stCxn id="13" idx="2"/>
            <a:endCxn id="28" idx="0"/>
          </p:cNvCxnSpPr>
          <p:nvPr/>
        </p:nvCxnSpPr>
        <p:spPr>
          <a:xfrm>
            <a:off x="8124752" y="4677216"/>
            <a:ext cx="0" cy="30559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11" idx="2"/>
            <a:endCxn id="12" idx="0"/>
          </p:cNvCxnSpPr>
          <p:nvPr/>
        </p:nvCxnSpPr>
        <p:spPr>
          <a:xfrm>
            <a:off x="6360556" y="4677216"/>
            <a:ext cx="869918" cy="243451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stCxn id="11" idx="2"/>
            <a:endCxn id="42" idx="0"/>
          </p:cNvCxnSpPr>
          <p:nvPr/>
        </p:nvCxnSpPr>
        <p:spPr>
          <a:xfrm flipH="1">
            <a:off x="5730466" y="4677216"/>
            <a:ext cx="630090" cy="176043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stCxn id="41" idx="4"/>
            <a:endCxn id="7" idx="0"/>
          </p:cNvCxnSpPr>
          <p:nvPr/>
        </p:nvCxnSpPr>
        <p:spPr>
          <a:xfrm flipH="1">
            <a:off x="4252463" y="4102521"/>
            <a:ext cx="2108093" cy="260319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41" idx="4"/>
            <a:endCxn id="11" idx="0"/>
          </p:cNvCxnSpPr>
          <p:nvPr/>
        </p:nvCxnSpPr>
        <p:spPr>
          <a:xfrm>
            <a:off x="6360556" y="4102521"/>
            <a:ext cx="0" cy="27345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41" idx="4"/>
            <a:endCxn id="13" idx="0"/>
          </p:cNvCxnSpPr>
          <p:nvPr/>
        </p:nvCxnSpPr>
        <p:spPr>
          <a:xfrm>
            <a:off x="6360556" y="4102521"/>
            <a:ext cx="1764196" cy="27345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7" idx="2"/>
            <a:endCxn id="40" idx="0"/>
          </p:cNvCxnSpPr>
          <p:nvPr/>
        </p:nvCxnSpPr>
        <p:spPr>
          <a:xfrm flipH="1">
            <a:off x="3477014" y="4773023"/>
            <a:ext cx="775449" cy="20978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円/楕円 39"/>
          <p:cNvSpPr/>
          <p:nvPr/>
        </p:nvSpPr>
        <p:spPr>
          <a:xfrm>
            <a:off x="3297014" y="4982808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100" dirty="0" err="1" smtClean="0">
                <a:solidFill>
                  <a:schemeClr val="tx1"/>
                </a:solidFill>
              </a:rPr>
              <a:t>int</a:t>
            </a:r>
            <a:endParaRPr kumimoji="1" lang="ja-JP" altLang="en-US" sz="1100" dirty="0" smtClean="0">
              <a:solidFill>
                <a:schemeClr val="tx1"/>
              </a:solidFill>
            </a:endParaRPr>
          </a:p>
        </p:txBody>
      </p:sp>
      <p:sp>
        <p:nvSpPr>
          <p:cNvPr id="41" name="円/楕円 40"/>
          <p:cNvSpPr/>
          <p:nvPr/>
        </p:nvSpPr>
        <p:spPr>
          <a:xfrm>
            <a:off x="5874502" y="3573016"/>
            <a:ext cx="972108" cy="52950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>
              <a:lnSpc>
                <a:spcPts val="900"/>
              </a:lnSpc>
            </a:pPr>
            <a:r>
              <a:rPr lang="en-US" altLang="ja-JP" sz="1100">
                <a:solidFill>
                  <a:schemeClr val="tx1"/>
                </a:solidFill>
              </a:rPr>
              <a:t>Method</a:t>
            </a:r>
          </a:p>
          <a:p>
            <a:pPr algn="ctr">
              <a:lnSpc>
                <a:spcPts val="900"/>
              </a:lnSpc>
            </a:pPr>
            <a:r>
              <a:rPr lang="en-US" altLang="ja-JP" sz="1100" smtClean="0">
                <a:solidFill>
                  <a:schemeClr val="tx1"/>
                </a:solidFill>
              </a:rPr>
              <a:t>Declaration</a:t>
            </a:r>
            <a:endParaRPr lang="ja-JP" altLang="en-US" sz="1100">
              <a:solidFill>
                <a:schemeClr val="tx1"/>
              </a:solidFill>
            </a:endParaRPr>
          </a:p>
        </p:txBody>
      </p:sp>
      <p:sp>
        <p:nvSpPr>
          <p:cNvPr id="42" name="円/楕円 41"/>
          <p:cNvSpPr/>
          <p:nvPr/>
        </p:nvSpPr>
        <p:spPr>
          <a:xfrm>
            <a:off x="5244432" y="4853259"/>
            <a:ext cx="972068" cy="46439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lang="en-US" altLang="ja-JP" sz="1100">
                <a:solidFill>
                  <a:schemeClr val="tx1"/>
                </a:solidFill>
              </a:rPr>
              <a:t>Infix</a:t>
            </a:r>
          </a:p>
          <a:p>
            <a:pPr algn="ctr"/>
            <a:r>
              <a:rPr lang="en-US" altLang="ja-JP" sz="1100">
                <a:solidFill>
                  <a:schemeClr val="tx1"/>
                </a:solidFill>
              </a:rPr>
              <a:t>Expression</a:t>
            </a:r>
            <a:endParaRPr lang="ja-JP" altLang="en-US" sz="1100">
              <a:solidFill>
                <a:schemeClr val="tx1"/>
              </a:solidFill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3469175" y="5832224"/>
            <a:ext cx="1280942" cy="307777"/>
            <a:chOff x="858422" y="4608131"/>
            <a:chExt cx="1280942" cy="307777"/>
          </a:xfrm>
        </p:grpSpPr>
        <p:sp>
          <p:nvSpPr>
            <p:cNvPr id="44" name="角丸四角形 43"/>
            <p:cNvSpPr/>
            <p:nvPr/>
          </p:nvSpPr>
          <p:spPr>
            <a:xfrm>
              <a:off x="858422" y="4639050"/>
              <a:ext cx="272829" cy="215163"/>
            </a:xfrm>
            <a:prstGeom prst="round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18000" rIns="0" bIns="0" rtlCol="0" anchor="t" anchorCtr="0"/>
            <a:lstStyle/>
            <a:p>
              <a:pPr algn="ctr"/>
              <a:endParaRPr kumimoji="1" lang="ja-JP" altLang="en-US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131252" y="4608131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/>
                <a:t>特殊ノード</a:t>
              </a:r>
              <a:endParaRPr kumimoji="1" lang="ja-JP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0489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1-1 AST</a:t>
            </a:r>
            <a:r>
              <a:rPr kumimoji="1" lang="ja-JP" altLang="en-US" smtClean="0"/>
              <a:t>の比較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7031" cy="4525963"/>
          </a:xfrm>
        </p:spPr>
        <p:txBody>
          <a:bodyPr/>
          <a:lstStyle/>
          <a:p>
            <a:r>
              <a:rPr lang="ja-JP" altLang="en-US" sz="2800"/>
              <a:t>根</a:t>
            </a:r>
            <a:r>
              <a:rPr lang="ja-JP" altLang="en-US" sz="2800" smtClean="0"/>
              <a:t>ノードから葉に向かって再帰的に比較</a:t>
            </a:r>
            <a:endParaRPr lang="en-US" altLang="ja-JP" sz="2800" smtClean="0"/>
          </a:p>
          <a:p>
            <a:r>
              <a:rPr lang="ja-JP" altLang="en-US" sz="2800"/>
              <a:t>ノード</a:t>
            </a:r>
            <a:r>
              <a:rPr lang="ja-JP" altLang="en-US" sz="2800" smtClean="0"/>
              <a:t>のラベルを比較して異なっていれば差分とする</a:t>
            </a:r>
            <a:endParaRPr lang="en-US" altLang="ja-JP" sz="2800" dirty="0" smtClean="0"/>
          </a:p>
        </p:txBody>
      </p:sp>
      <p:sp>
        <p:nvSpPr>
          <p:cNvPr id="47" name="左右矢印 46"/>
          <p:cNvSpPr/>
          <p:nvPr/>
        </p:nvSpPr>
        <p:spPr>
          <a:xfrm>
            <a:off x="3995936" y="3670524"/>
            <a:ext cx="1346864" cy="778766"/>
          </a:xfrm>
          <a:prstGeom prst="leftRightArrow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比較</a:t>
            </a:r>
          </a:p>
        </p:txBody>
      </p:sp>
      <p:sp>
        <p:nvSpPr>
          <p:cNvPr id="48" name="角丸四角形 47"/>
          <p:cNvSpPr/>
          <p:nvPr/>
        </p:nvSpPr>
        <p:spPr>
          <a:xfrm>
            <a:off x="777850" y="3859717"/>
            <a:ext cx="1111663" cy="54403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cxnSp>
        <p:nvCxnSpPr>
          <p:cNvPr id="49" name="直線矢印コネクタ 48"/>
          <p:cNvCxnSpPr>
            <a:stCxn id="48" idx="2"/>
            <a:endCxn id="50" idx="0"/>
          </p:cNvCxnSpPr>
          <p:nvPr/>
        </p:nvCxnSpPr>
        <p:spPr>
          <a:xfrm flipH="1">
            <a:off x="777850" y="4403756"/>
            <a:ext cx="555832" cy="2989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597850" y="470266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1709513" y="470266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2" name="円/楕円 51"/>
          <p:cNvSpPr/>
          <p:nvPr/>
        </p:nvSpPr>
        <p:spPr>
          <a:xfrm>
            <a:off x="1153681" y="470869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=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53" name="直線矢印コネクタ 52"/>
          <p:cNvCxnSpPr>
            <a:stCxn id="48" idx="2"/>
            <a:endCxn id="52" idx="0"/>
          </p:cNvCxnSpPr>
          <p:nvPr/>
        </p:nvCxnSpPr>
        <p:spPr>
          <a:xfrm flipH="1">
            <a:off x="1333681" y="4403756"/>
            <a:ext cx="1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>
            <a:stCxn id="48" idx="2"/>
            <a:endCxn id="51" idx="0"/>
          </p:cNvCxnSpPr>
          <p:nvPr/>
        </p:nvCxnSpPr>
        <p:spPr>
          <a:xfrm>
            <a:off x="1333682" y="4403756"/>
            <a:ext cx="555831" cy="2989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>
          <a:xfrm>
            <a:off x="1584757" y="3211644"/>
            <a:ext cx="1130957" cy="42447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Block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2390781" y="3859717"/>
            <a:ext cx="1116064" cy="54403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cxnSp>
        <p:nvCxnSpPr>
          <p:cNvPr id="57" name="直線矢印コネクタ 56"/>
          <p:cNvCxnSpPr>
            <a:stCxn id="56" idx="2"/>
            <a:endCxn id="58" idx="0"/>
          </p:cNvCxnSpPr>
          <p:nvPr/>
        </p:nvCxnSpPr>
        <p:spPr>
          <a:xfrm flipH="1">
            <a:off x="2390781" y="4403756"/>
            <a:ext cx="558032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円/楕円 57"/>
          <p:cNvSpPr/>
          <p:nvPr/>
        </p:nvSpPr>
        <p:spPr>
          <a:xfrm>
            <a:off x="2210781" y="470869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>
            <a:off x="3350649" y="4708691"/>
            <a:ext cx="360000" cy="360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0" name="円/楕円 59"/>
          <p:cNvSpPr/>
          <p:nvPr/>
        </p:nvSpPr>
        <p:spPr>
          <a:xfrm>
            <a:off x="2768813" y="4708691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=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61" name="直線矢印コネクタ 60"/>
          <p:cNvCxnSpPr>
            <a:stCxn id="56" idx="2"/>
            <a:endCxn id="60" idx="0"/>
          </p:cNvCxnSpPr>
          <p:nvPr/>
        </p:nvCxnSpPr>
        <p:spPr>
          <a:xfrm>
            <a:off x="2948813" y="4403756"/>
            <a:ext cx="0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56" idx="2"/>
            <a:endCxn id="59" idx="0"/>
          </p:cNvCxnSpPr>
          <p:nvPr/>
        </p:nvCxnSpPr>
        <p:spPr>
          <a:xfrm>
            <a:off x="2948813" y="4403756"/>
            <a:ext cx="581836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55" idx="2"/>
            <a:endCxn id="48" idx="0"/>
          </p:cNvCxnSpPr>
          <p:nvPr/>
        </p:nvCxnSpPr>
        <p:spPr>
          <a:xfrm flipH="1">
            <a:off x="1333682" y="3636123"/>
            <a:ext cx="816554" cy="223594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stCxn id="55" idx="2"/>
            <a:endCxn id="56" idx="0"/>
          </p:cNvCxnSpPr>
          <p:nvPr/>
        </p:nvCxnSpPr>
        <p:spPr>
          <a:xfrm>
            <a:off x="2150236" y="3636123"/>
            <a:ext cx="798577" cy="223594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曲線コネクタ 159"/>
          <p:cNvCxnSpPr>
            <a:stCxn id="59" idx="5"/>
            <a:endCxn id="92" idx="3"/>
          </p:cNvCxnSpPr>
          <p:nvPr/>
        </p:nvCxnSpPr>
        <p:spPr>
          <a:xfrm rot="16200000" flipH="1">
            <a:off x="6032140" y="2641757"/>
            <a:ext cx="484" cy="4748909"/>
          </a:xfrm>
          <a:prstGeom prst="curvedConnector3">
            <a:avLst>
              <a:gd name="adj1" fmla="val 122856612"/>
            </a:avLst>
          </a:prstGeom>
          <a:ln w="28575">
            <a:solidFill>
              <a:srgbClr val="FF0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角丸四角形 167"/>
          <p:cNvSpPr/>
          <p:nvPr/>
        </p:nvSpPr>
        <p:spPr>
          <a:xfrm>
            <a:off x="4334636" y="5733256"/>
            <a:ext cx="3338628" cy="576064"/>
          </a:xfrm>
          <a:prstGeom prst="roundRect">
            <a:avLst/>
          </a:prstGeom>
          <a:solidFill>
            <a:srgbClr val="CCFF99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mtClean="0">
                <a:solidFill>
                  <a:schemeClr val="tx1"/>
                </a:solidFill>
              </a:rPr>
              <a:t>差分となっているノード</a:t>
            </a:r>
            <a:endParaRPr kumimoji="1" lang="ja-JP" altLang="en-US" sz="2400">
              <a:solidFill>
                <a:schemeClr val="tx1"/>
              </a:solidFill>
            </a:endParaRPr>
          </a:p>
        </p:txBody>
      </p:sp>
      <p:sp>
        <p:nvSpPr>
          <p:cNvPr id="81" name="角丸四角形 80"/>
          <p:cNvSpPr/>
          <p:nvPr/>
        </p:nvSpPr>
        <p:spPr>
          <a:xfrm>
            <a:off x="5781317" y="3860201"/>
            <a:ext cx="1111663" cy="54403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cxnSp>
        <p:nvCxnSpPr>
          <p:cNvPr id="82" name="直線矢印コネクタ 81"/>
          <p:cNvCxnSpPr>
            <a:stCxn id="81" idx="2"/>
            <a:endCxn id="83" idx="0"/>
          </p:cNvCxnSpPr>
          <p:nvPr/>
        </p:nvCxnSpPr>
        <p:spPr>
          <a:xfrm flipH="1">
            <a:off x="5781317" y="4404240"/>
            <a:ext cx="555832" cy="2989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円/楕円 82"/>
          <p:cNvSpPr/>
          <p:nvPr/>
        </p:nvSpPr>
        <p:spPr>
          <a:xfrm>
            <a:off x="5601317" y="470314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6712980" y="470314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6157148" y="470917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=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86" name="直線矢印コネクタ 85"/>
          <p:cNvCxnSpPr>
            <a:stCxn id="81" idx="2"/>
            <a:endCxn id="85" idx="0"/>
          </p:cNvCxnSpPr>
          <p:nvPr/>
        </p:nvCxnSpPr>
        <p:spPr>
          <a:xfrm flipH="1">
            <a:off x="6337148" y="4404240"/>
            <a:ext cx="1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>
            <a:stCxn id="81" idx="2"/>
            <a:endCxn id="84" idx="0"/>
          </p:cNvCxnSpPr>
          <p:nvPr/>
        </p:nvCxnSpPr>
        <p:spPr>
          <a:xfrm>
            <a:off x="6337149" y="4404240"/>
            <a:ext cx="555831" cy="2989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角丸四角形 87"/>
          <p:cNvSpPr/>
          <p:nvPr/>
        </p:nvSpPr>
        <p:spPr>
          <a:xfrm>
            <a:off x="6588224" y="3212128"/>
            <a:ext cx="1130957" cy="42447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Block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89" name="角丸四角形 88"/>
          <p:cNvSpPr/>
          <p:nvPr/>
        </p:nvSpPr>
        <p:spPr>
          <a:xfrm>
            <a:off x="7394248" y="3860201"/>
            <a:ext cx="1116064" cy="544039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600" dirty="0" smtClean="0">
              <a:solidFill>
                <a:schemeClr val="tx1"/>
              </a:solidFill>
            </a:endParaRPr>
          </a:p>
        </p:txBody>
      </p:sp>
      <p:cxnSp>
        <p:nvCxnSpPr>
          <p:cNvPr id="90" name="直線矢印コネクタ 89"/>
          <p:cNvCxnSpPr>
            <a:stCxn id="89" idx="2"/>
            <a:endCxn id="91" idx="0"/>
          </p:cNvCxnSpPr>
          <p:nvPr/>
        </p:nvCxnSpPr>
        <p:spPr>
          <a:xfrm flipH="1">
            <a:off x="7394248" y="4404240"/>
            <a:ext cx="558032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円/楕円 90"/>
          <p:cNvSpPr/>
          <p:nvPr/>
        </p:nvSpPr>
        <p:spPr>
          <a:xfrm>
            <a:off x="7214248" y="470917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92" name="円/楕円 91"/>
          <p:cNvSpPr/>
          <p:nvPr/>
        </p:nvSpPr>
        <p:spPr>
          <a:xfrm>
            <a:off x="8354116" y="4709175"/>
            <a:ext cx="360000" cy="360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d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7772280" y="470917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=</a:t>
            </a:r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94" name="直線矢印コネクタ 93"/>
          <p:cNvCxnSpPr>
            <a:stCxn id="89" idx="2"/>
            <a:endCxn id="93" idx="0"/>
          </p:cNvCxnSpPr>
          <p:nvPr/>
        </p:nvCxnSpPr>
        <p:spPr>
          <a:xfrm>
            <a:off x="7952280" y="4404240"/>
            <a:ext cx="0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矢印コネクタ 94"/>
          <p:cNvCxnSpPr>
            <a:stCxn id="89" idx="2"/>
            <a:endCxn id="92" idx="0"/>
          </p:cNvCxnSpPr>
          <p:nvPr/>
        </p:nvCxnSpPr>
        <p:spPr>
          <a:xfrm>
            <a:off x="7952280" y="4404240"/>
            <a:ext cx="581836" cy="30493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88" idx="2"/>
            <a:endCxn id="81" idx="0"/>
          </p:cNvCxnSpPr>
          <p:nvPr/>
        </p:nvCxnSpPr>
        <p:spPr>
          <a:xfrm flipH="1">
            <a:off x="6337149" y="3636607"/>
            <a:ext cx="816554" cy="223594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>
            <a:stCxn id="88" idx="2"/>
            <a:endCxn id="89" idx="0"/>
          </p:cNvCxnSpPr>
          <p:nvPr/>
        </p:nvCxnSpPr>
        <p:spPr>
          <a:xfrm>
            <a:off x="7153703" y="3636607"/>
            <a:ext cx="798577" cy="223594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63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1-2 </a:t>
            </a:r>
            <a:r>
              <a:rPr kumimoji="1" lang="ja-JP" altLang="en-US" smtClean="0"/>
              <a:t>差分</a:t>
            </a:r>
            <a:r>
              <a:rPr lang="ja-JP" altLang="en-US" smtClean="0"/>
              <a:t>を含む</a:t>
            </a:r>
            <a:r>
              <a:rPr kumimoji="1" lang="ja-JP" altLang="en-US" smtClean="0"/>
              <a:t>文の特定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7031" cy="4525963"/>
          </a:xfrm>
        </p:spPr>
        <p:txBody>
          <a:bodyPr/>
          <a:lstStyle/>
          <a:p>
            <a:r>
              <a:rPr lang="en-US" altLang="ja-JP" sz="2800" smtClean="0"/>
              <a:t>AST</a:t>
            </a:r>
            <a:r>
              <a:rPr lang="ja-JP" altLang="en-US" sz="2800" smtClean="0"/>
              <a:t>上の差分であるノードから親ノードへ辿っていく</a:t>
            </a:r>
            <a:endParaRPr lang="en-US" altLang="ja-JP" sz="2800" smtClean="0"/>
          </a:p>
          <a:p>
            <a:r>
              <a:rPr lang="ja-JP" altLang="en-US" sz="2800" smtClean="0"/>
              <a:t>最初に到達した特殊ノードを根とする部分木が差分となっている文に対応している</a:t>
            </a:r>
            <a:endParaRPr lang="en-US" altLang="ja-JP" sz="2800" dirty="0" smtClean="0"/>
          </a:p>
        </p:txBody>
      </p:sp>
      <p:sp>
        <p:nvSpPr>
          <p:cNvPr id="48" name="角丸四角形 47"/>
          <p:cNvSpPr/>
          <p:nvPr/>
        </p:nvSpPr>
        <p:spPr>
          <a:xfrm>
            <a:off x="1433534" y="4053511"/>
            <a:ext cx="936064" cy="441551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9" name="直線矢印コネクタ 48"/>
          <p:cNvCxnSpPr>
            <a:stCxn id="48" idx="2"/>
            <a:endCxn id="50" idx="0"/>
          </p:cNvCxnSpPr>
          <p:nvPr/>
        </p:nvCxnSpPr>
        <p:spPr>
          <a:xfrm flipH="1">
            <a:off x="1437935" y="4495062"/>
            <a:ext cx="463631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1257935" y="4667667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a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2181765" y="4667667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b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2" name="円/楕円 51"/>
          <p:cNvSpPr/>
          <p:nvPr/>
        </p:nvSpPr>
        <p:spPr>
          <a:xfrm>
            <a:off x="1721566" y="4668255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=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53" name="直線矢印コネクタ 52"/>
          <p:cNvCxnSpPr>
            <a:stCxn id="48" idx="2"/>
            <a:endCxn id="52" idx="0"/>
          </p:cNvCxnSpPr>
          <p:nvPr/>
        </p:nvCxnSpPr>
        <p:spPr>
          <a:xfrm>
            <a:off x="1901566" y="4495062"/>
            <a:ext cx="0" cy="173193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>
            <a:stCxn id="48" idx="2"/>
            <a:endCxn id="51" idx="0"/>
          </p:cNvCxnSpPr>
          <p:nvPr/>
        </p:nvCxnSpPr>
        <p:spPr>
          <a:xfrm>
            <a:off x="1901566" y="4495062"/>
            <a:ext cx="460199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>
          <a:xfrm>
            <a:off x="2202809" y="3414990"/>
            <a:ext cx="1019195" cy="312440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Block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2928242" y="4049692"/>
            <a:ext cx="936064" cy="445370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7" name="直線矢印コネクタ 56"/>
          <p:cNvCxnSpPr>
            <a:stCxn id="56" idx="2"/>
            <a:endCxn id="58" idx="0"/>
          </p:cNvCxnSpPr>
          <p:nvPr/>
        </p:nvCxnSpPr>
        <p:spPr>
          <a:xfrm flipH="1">
            <a:off x="2928242" y="4495062"/>
            <a:ext cx="468032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円/楕円 57"/>
          <p:cNvSpPr/>
          <p:nvPr/>
        </p:nvSpPr>
        <p:spPr>
          <a:xfrm>
            <a:off x="2748242" y="4667667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b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9" name="円/楕円 58"/>
          <p:cNvSpPr/>
          <p:nvPr/>
        </p:nvSpPr>
        <p:spPr>
          <a:xfrm>
            <a:off x="3701100" y="4667667"/>
            <a:ext cx="360000" cy="360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60" name="円/楕円 59"/>
          <p:cNvSpPr/>
          <p:nvPr/>
        </p:nvSpPr>
        <p:spPr>
          <a:xfrm>
            <a:off x="3222004" y="4653984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=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61" name="直線矢印コネクタ 60"/>
          <p:cNvCxnSpPr>
            <a:stCxn id="56" idx="2"/>
            <a:endCxn id="60" idx="0"/>
          </p:cNvCxnSpPr>
          <p:nvPr/>
        </p:nvCxnSpPr>
        <p:spPr>
          <a:xfrm>
            <a:off x="3396274" y="4495062"/>
            <a:ext cx="5730" cy="15892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56" idx="2"/>
            <a:endCxn id="59" idx="0"/>
          </p:cNvCxnSpPr>
          <p:nvPr/>
        </p:nvCxnSpPr>
        <p:spPr>
          <a:xfrm>
            <a:off x="3396274" y="4495062"/>
            <a:ext cx="484826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55" idx="2"/>
            <a:endCxn id="48" idx="0"/>
          </p:cNvCxnSpPr>
          <p:nvPr/>
        </p:nvCxnSpPr>
        <p:spPr>
          <a:xfrm flipH="1">
            <a:off x="1901566" y="3727430"/>
            <a:ext cx="810841" cy="326081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stCxn id="55" idx="2"/>
            <a:endCxn id="56" idx="0"/>
          </p:cNvCxnSpPr>
          <p:nvPr/>
        </p:nvCxnSpPr>
        <p:spPr>
          <a:xfrm>
            <a:off x="2712407" y="3727430"/>
            <a:ext cx="683867" cy="32226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角丸四角形 138"/>
          <p:cNvSpPr/>
          <p:nvPr/>
        </p:nvSpPr>
        <p:spPr>
          <a:xfrm>
            <a:off x="5597891" y="4052533"/>
            <a:ext cx="936064" cy="441551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140" name="直線矢印コネクタ 139"/>
          <p:cNvCxnSpPr>
            <a:stCxn id="139" idx="2"/>
            <a:endCxn id="141" idx="0"/>
          </p:cNvCxnSpPr>
          <p:nvPr/>
        </p:nvCxnSpPr>
        <p:spPr>
          <a:xfrm flipH="1">
            <a:off x="5602292" y="4494084"/>
            <a:ext cx="463631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円/楕円 140"/>
          <p:cNvSpPr/>
          <p:nvPr/>
        </p:nvSpPr>
        <p:spPr>
          <a:xfrm>
            <a:off x="5422292" y="4666689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a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42" name="円/楕円 141"/>
          <p:cNvSpPr/>
          <p:nvPr/>
        </p:nvSpPr>
        <p:spPr>
          <a:xfrm>
            <a:off x="6346122" y="4666689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b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43" name="円/楕円 142"/>
          <p:cNvSpPr/>
          <p:nvPr/>
        </p:nvSpPr>
        <p:spPr>
          <a:xfrm>
            <a:off x="5885923" y="4667277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=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144" name="直線矢印コネクタ 143"/>
          <p:cNvCxnSpPr>
            <a:stCxn id="139" idx="2"/>
            <a:endCxn id="143" idx="0"/>
          </p:cNvCxnSpPr>
          <p:nvPr/>
        </p:nvCxnSpPr>
        <p:spPr>
          <a:xfrm>
            <a:off x="6065923" y="4494084"/>
            <a:ext cx="0" cy="173193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線矢印コネクタ 144"/>
          <p:cNvCxnSpPr>
            <a:stCxn id="139" idx="2"/>
            <a:endCxn id="142" idx="0"/>
          </p:cNvCxnSpPr>
          <p:nvPr/>
        </p:nvCxnSpPr>
        <p:spPr>
          <a:xfrm>
            <a:off x="6065923" y="4494084"/>
            <a:ext cx="460199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角丸四角形 145"/>
          <p:cNvSpPr/>
          <p:nvPr/>
        </p:nvSpPr>
        <p:spPr>
          <a:xfrm>
            <a:off x="6367166" y="3414012"/>
            <a:ext cx="1019195" cy="312440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Block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47" name="角丸四角形 146"/>
          <p:cNvSpPr/>
          <p:nvPr/>
        </p:nvSpPr>
        <p:spPr>
          <a:xfrm>
            <a:off x="7092599" y="4048714"/>
            <a:ext cx="936064" cy="445370"/>
          </a:xfrm>
          <a:prstGeom prst="round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0" rtlCol="0" anchor="ctr" anchorCtr="0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Expression</a:t>
            </a:r>
          </a:p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Statement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148" name="直線矢印コネクタ 147"/>
          <p:cNvCxnSpPr>
            <a:stCxn id="147" idx="2"/>
            <a:endCxn id="149" idx="0"/>
          </p:cNvCxnSpPr>
          <p:nvPr/>
        </p:nvCxnSpPr>
        <p:spPr>
          <a:xfrm flipH="1">
            <a:off x="7092599" y="4494084"/>
            <a:ext cx="468032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円/楕円 148"/>
          <p:cNvSpPr/>
          <p:nvPr/>
        </p:nvSpPr>
        <p:spPr>
          <a:xfrm>
            <a:off x="6912599" y="4666689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b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50" name="円/楕円 149"/>
          <p:cNvSpPr/>
          <p:nvPr/>
        </p:nvSpPr>
        <p:spPr>
          <a:xfrm>
            <a:off x="7865457" y="4666689"/>
            <a:ext cx="360000" cy="360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smtClean="0">
                <a:solidFill>
                  <a:schemeClr val="tx1"/>
                </a:solidFill>
              </a:rPr>
              <a:t>d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51" name="円/楕円 150"/>
          <p:cNvSpPr/>
          <p:nvPr/>
        </p:nvSpPr>
        <p:spPr>
          <a:xfrm>
            <a:off x="7386361" y="4653006"/>
            <a:ext cx="360000" cy="360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=</a:t>
            </a: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152" name="直線矢印コネクタ 151"/>
          <p:cNvCxnSpPr>
            <a:stCxn id="147" idx="2"/>
            <a:endCxn id="151" idx="0"/>
          </p:cNvCxnSpPr>
          <p:nvPr/>
        </p:nvCxnSpPr>
        <p:spPr>
          <a:xfrm>
            <a:off x="7560631" y="4494084"/>
            <a:ext cx="5730" cy="15892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矢印コネクタ 152"/>
          <p:cNvCxnSpPr>
            <a:stCxn id="147" idx="2"/>
            <a:endCxn id="150" idx="0"/>
          </p:cNvCxnSpPr>
          <p:nvPr/>
        </p:nvCxnSpPr>
        <p:spPr>
          <a:xfrm>
            <a:off x="7560631" y="4494084"/>
            <a:ext cx="484826" cy="172605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矢印コネクタ 153"/>
          <p:cNvCxnSpPr>
            <a:stCxn id="146" idx="2"/>
            <a:endCxn id="139" idx="0"/>
          </p:cNvCxnSpPr>
          <p:nvPr/>
        </p:nvCxnSpPr>
        <p:spPr>
          <a:xfrm flipH="1">
            <a:off x="6065923" y="3726452"/>
            <a:ext cx="810841" cy="326081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矢印コネクタ 154"/>
          <p:cNvCxnSpPr>
            <a:stCxn id="146" idx="2"/>
            <a:endCxn id="147" idx="0"/>
          </p:cNvCxnSpPr>
          <p:nvPr/>
        </p:nvCxnSpPr>
        <p:spPr>
          <a:xfrm>
            <a:off x="6876764" y="3726452"/>
            <a:ext cx="683867" cy="322262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flipH="1" flipV="1">
            <a:off x="3969355" y="4457633"/>
            <a:ext cx="183490" cy="2480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2672154" y="3860158"/>
            <a:ext cx="1584176" cy="125476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直線矢印コネクタ 64"/>
          <p:cNvCxnSpPr/>
          <p:nvPr/>
        </p:nvCxnSpPr>
        <p:spPr>
          <a:xfrm flipH="1" flipV="1">
            <a:off x="8123066" y="4397607"/>
            <a:ext cx="183490" cy="2480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6825865" y="3860158"/>
            <a:ext cx="1584176" cy="125497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1979917" y="5301208"/>
            <a:ext cx="1464978" cy="1296144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36000" rtlCol="0" anchor="t" anchorCtr="0">
            <a:normAutofit/>
          </a:bodyPr>
          <a:lstStyle/>
          <a:p>
            <a:pPr>
              <a:spcAft>
                <a:spcPts val="300"/>
              </a:spcAft>
            </a:pPr>
            <a:endParaRPr lang="en-US" altLang="ja-JP" sz="140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40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 = b;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b = c;</a:t>
            </a:r>
          </a:p>
          <a:p>
            <a:pPr>
              <a:spcAft>
                <a:spcPts val="300"/>
              </a:spcAft>
            </a:pPr>
            <a:endParaRPr lang="en-US" altLang="ja-JP" sz="14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144275" y="5301208"/>
            <a:ext cx="1464978" cy="1296144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36000" rtlCol="0" anchor="t" anchorCtr="0">
            <a:normAutofit/>
          </a:bodyPr>
          <a:lstStyle/>
          <a:p>
            <a:pPr>
              <a:spcAft>
                <a:spcPts val="300"/>
              </a:spcAft>
            </a:pPr>
            <a:endParaRPr lang="en-US" altLang="ja-JP" sz="140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40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 = b;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b = d;</a:t>
            </a:r>
          </a:p>
          <a:p>
            <a:pPr>
              <a:spcAft>
                <a:spcPts val="300"/>
              </a:spcAft>
            </a:pPr>
            <a:endParaRPr lang="en-US" altLang="ja-JP" sz="14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41765" y="5373216"/>
            <a:ext cx="287258" cy="313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>
              <a:lnSpc>
                <a:spcPts val="500"/>
              </a:lnSpc>
            </a:pPr>
            <a:r>
              <a:rPr kumimoji="1" lang="ja-JP" altLang="en-US" sz="1600" smtClean="0"/>
              <a:t>・</a:t>
            </a:r>
            <a:endParaRPr kumimoji="1" lang="en-US" altLang="ja-JP" sz="1600" smtClean="0"/>
          </a:p>
          <a:p>
            <a:pPr>
              <a:lnSpc>
                <a:spcPts val="500"/>
              </a:lnSpc>
            </a:pPr>
            <a:r>
              <a:rPr lang="ja-JP" altLang="en-US" sz="1600"/>
              <a:t>・</a:t>
            </a:r>
            <a:endParaRPr kumimoji="1" lang="ja-JP" altLang="en-US" sz="160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530022" y="6284189"/>
            <a:ext cx="287258" cy="313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>
              <a:lnSpc>
                <a:spcPts val="500"/>
              </a:lnSpc>
            </a:pPr>
            <a:r>
              <a:rPr kumimoji="1" lang="ja-JP" altLang="en-US" sz="1600" smtClean="0"/>
              <a:t>・</a:t>
            </a:r>
            <a:endParaRPr kumimoji="1" lang="en-US" altLang="ja-JP" sz="1600" smtClean="0"/>
          </a:p>
          <a:p>
            <a:pPr>
              <a:lnSpc>
                <a:spcPts val="500"/>
              </a:lnSpc>
            </a:pPr>
            <a:r>
              <a:rPr lang="ja-JP" altLang="en-US" sz="1600"/>
              <a:t>・</a:t>
            </a:r>
            <a:endParaRPr kumimoji="1" lang="ja-JP" altLang="en-US" sz="160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721391" y="5373215"/>
            <a:ext cx="287258" cy="313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>
              <a:lnSpc>
                <a:spcPts val="500"/>
              </a:lnSpc>
            </a:pPr>
            <a:r>
              <a:rPr kumimoji="1" lang="ja-JP" altLang="en-US" sz="1600" smtClean="0"/>
              <a:t>・</a:t>
            </a:r>
            <a:endParaRPr kumimoji="1" lang="en-US" altLang="ja-JP" sz="1600" smtClean="0"/>
          </a:p>
          <a:p>
            <a:pPr>
              <a:lnSpc>
                <a:spcPts val="500"/>
              </a:lnSpc>
            </a:pPr>
            <a:r>
              <a:rPr lang="ja-JP" altLang="en-US" sz="1600"/>
              <a:t>・</a:t>
            </a:r>
            <a:endParaRPr kumimoji="1" lang="ja-JP" altLang="en-US" sz="160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703571" y="6267767"/>
            <a:ext cx="287258" cy="313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>
              <a:lnSpc>
                <a:spcPts val="500"/>
              </a:lnSpc>
            </a:pPr>
            <a:r>
              <a:rPr kumimoji="1" lang="ja-JP" altLang="en-US" sz="1600" smtClean="0"/>
              <a:t>・</a:t>
            </a:r>
            <a:endParaRPr kumimoji="1" lang="en-US" altLang="ja-JP" sz="1600" smtClean="0"/>
          </a:p>
          <a:p>
            <a:pPr>
              <a:lnSpc>
                <a:spcPts val="500"/>
              </a:lnSpc>
            </a:pPr>
            <a:r>
              <a:rPr lang="ja-JP" altLang="en-US" sz="1600"/>
              <a:t>・</a:t>
            </a:r>
            <a:endParaRPr kumimoji="1" lang="ja-JP" altLang="en-US" sz="1600"/>
          </a:p>
        </p:txBody>
      </p:sp>
      <p:sp>
        <p:nvSpPr>
          <p:cNvPr id="78" name="正方形/長方形 77"/>
          <p:cNvSpPr/>
          <p:nvPr/>
        </p:nvSpPr>
        <p:spPr>
          <a:xfrm>
            <a:off x="2044108" y="5868000"/>
            <a:ext cx="1303756" cy="288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/>
        </p:nvSpPr>
        <p:spPr>
          <a:xfrm>
            <a:off x="6224886" y="5868000"/>
            <a:ext cx="1303756" cy="288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6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66" grpId="0" animBg="1"/>
      <p:bldP spid="78" grpId="0" animBg="1"/>
      <p:bldP spid="7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1-3 </a:t>
            </a:r>
            <a:r>
              <a:rPr kumimoji="1" lang="ja-JP" altLang="en-US" smtClean="0"/>
              <a:t>差分の統合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7031" cy="4525963"/>
          </a:xfrm>
        </p:spPr>
        <p:txBody>
          <a:bodyPr/>
          <a:lstStyle/>
          <a:p>
            <a:r>
              <a:rPr lang="ja-JP" altLang="en-US" sz="2800" dirty="0"/>
              <a:t>これまで</a:t>
            </a:r>
            <a:r>
              <a:rPr lang="ja-JP" altLang="en-US" sz="2800" dirty="0" smtClean="0"/>
              <a:t>の操作で差分となっている文が検出される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ja-JP" altLang="en-US" sz="2800" dirty="0" smtClean="0"/>
              <a:t>隣接している差分の統合を行う</a:t>
            </a:r>
            <a:endParaRPr lang="en-US" altLang="ja-JP" sz="2800" dirty="0" smtClean="0"/>
          </a:p>
          <a:p>
            <a:pPr lvl="1"/>
            <a:r>
              <a:rPr lang="ja-JP" altLang="en-US" sz="2400" dirty="0"/>
              <a:t>最終的</a:t>
            </a:r>
            <a:r>
              <a:rPr lang="ja-JP" altLang="en-US" sz="2400" dirty="0" smtClean="0"/>
              <a:t>に検出される差分の数を減らすため</a:t>
            </a:r>
            <a:endParaRPr lang="en-US" altLang="ja-JP" sz="2400" dirty="0" smtClean="0"/>
          </a:p>
          <a:p>
            <a:pPr lvl="1"/>
            <a:endParaRPr lang="en-US" altLang="ja-JP" sz="2400" dirty="0"/>
          </a:p>
          <a:p>
            <a:pPr marL="0" indent="0">
              <a:buNone/>
            </a:pPr>
            <a:r>
              <a:rPr lang="en-US" altLang="ja-JP" dirty="0"/>
              <a:t>1</a:t>
            </a:r>
            <a:r>
              <a:rPr lang="ja-JP" altLang="en-US" dirty="0" err="1"/>
              <a:t>．</a:t>
            </a:r>
            <a:r>
              <a:rPr lang="ja-JP" altLang="en-US" dirty="0"/>
              <a:t>隣接している差分の統合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</a:t>
            </a:r>
            <a:r>
              <a:rPr lang="ja-JP" altLang="en-US" dirty="0" err="1" smtClean="0"/>
              <a:t>．</a:t>
            </a:r>
            <a:r>
              <a:rPr lang="ja-JP" altLang="en-US" dirty="0" smtClean="0"/>
              <a:t>中括弧で囲まれたブロック内の</a:t>
            </a:r>
            <a:r>
              <a:rPr lang="ja-JP" altLang="en-US" dirty="0"/>
              <a:t>差分の</a:t>
            </a:r>
            <a:r>
              <a:rPr lang="ja-JP" altLang="en-US" dirty="0" smtClean="0"/>
              <a:t>統合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251007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ja-JP" altLang="en-US" sz="2800" smtClean="0"/>
              <a:t>類似メソッドの集約作業を支援する手法を提案</a:t>
            </a:r>
            <a:endParaRPr kumimoji="1" lang="en-US" altLang="ja-JP" sz="2800" smtClean="0"/>
          </a:p>
          <a:p>
            <a:pPr lvl="1"/>
            <a:r>
              <a:rPr lang="ja-JP" altLang="en-US" sz="2400" smtClean="0"/>
              <a:t>抽象構文木を用いて集約候補を検出</a:t>
            </a:r>
            <a:endParaRPr lang="en-US" altLang="ja-JP" sz="2400" smtClean="0"/>
          </a:p>
          <a:p>
            <a:pPr lvl="1"/>
            <a:r>
              <a:rPr kumimoji="1" lang="ja-JP" altLang="en-US" sz="2400" smtClean="0"/>
              <a:t>集約候補を凝集度の高い順に並び替えて提示</a:t>
            </a:r>
            <a:endParaRPr kumimoji="1" lang="en-US" altLang="ja-JP" sz="2400" smtClean="0"/>
          </a:p>
          <a:p>
            <a:pPr lvl="1"/>
            <a:endParaRPr lang="en-US" altLang="ja-JP" sz="2400"/>
          </a:p>
          <a:p>
            <a:r>
              <a:rPr kumimoji="1" lang="ja-JP" altLang="en-US" sz="2800" smtClean="0"/>
              <a:t>手法を統合開発環境のプラグインとして実装</a:t>
            </a:r>
            <a:endParaRPr kumimoji="1" lang="en-US" altLang="ja-JP" sz="2800" smtClean="0"/>
          </a:p>
          <a:p>
            <a:endParaRPr lang="en-US" altLang="ja-JP" sz="2800"/>
          </a:p>
          <a:p>
            <a:r>
              <a:rPr kumimoji="1" lang="ja-JP" altLang="en-US" sz="2800" smtClean="0"/>
              <a:t>オープンソース上の類似メソッドに手法を適用</a:t>
            </a:r>
            <a:endParaRPr kumimoji="1" lang="en-US" altLang="ja-JP" sz="2800" smtClean="0"/>
          </a:p>
          <a:p>
            <a:r>
              <a:rPr lang="ja-JP" altLang="en-US" sz="2800" smtClean="0"/>
              <a:t>アンケートによって集約候補を評価</a:t>
            </a:r>
            <a:endParaRPr lang="en-US" altLang="ja-JP" sz="2800" smtClean="0"/>
          </a:p>
          <a:p>
            <a:pPr lvl="1"/>
            <a:r>
              <a:rPr kumimoji="1" lang="ja-JP" altLang="en-US" sz="2400"/>
              <a:t>有用</a:t>
            </a:r>
            <a:r>
              <a:rPr kumimoji="1" lang="ja-JP" altLang="en-US" sz="2400" smtClean="0"/>
              <a:t>な集約候補を提示できていることを確認</a:t>
            </a:r>
            <a:endParaRPr kumimoji="1" lang="en-US" altLang="ja-JP" sz="2400" dirty="0" smtClean="0"/>
          </a:p>
        </p:txBody>
      </p:sp>
      <p:sp>
        <p:nvSpPr>
          <p:cNvPr id="81" name="スライド番号プレースホルダ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545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4932040" y="1556793"/>
            <a:ext cx="4139952" cy="4680520"/>
          </a:xfrm>
          <a:prstGeom prst="roundRect">
            <a:avLst>
              <a:gd name="adj" fmla="val 746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2</a:t>
            </a:r>
            <a:r>
              <a:rPr kumimoji="1" lang="ja-JP" altLang="en-US" smtClean="0"/>
              <a:t>．集約候補の検出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5076036" y="1700806"/>
            <a:ext cx="3851960" cy="72008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2-1 </a:t>
            </a:r>
            <a:r>
              <a:rPr lang="ja-JP" altLang="en-US" sz="2000">
                <a:solidFill>
                  <a:schemeClr val="tx1"/>
                </a:solidFill>
              </a:rPr>
              <a:t>メソッド抽出可能</a:t>
            </a:r>
            <a:r>
              <a:rPr lang="ja-JP" altLang="en-US" sz="2000" smtClean="0">
                <a:solidFill>
                  <a:schemeClr val="tx1"/>
                </a:solidFill>
              </a:rPr>
              <a:t>な</a:t>
            </a:r>
            <a:endParaRPr lang="en-US" altLang="ja-JP" sz="200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smtClean="0">
                <a:solidFill>
                  <a:schemeClr val="tx1"/>
                </a:solidFill>
              </a:rPr>
              <a:t>コード片</a:t>
            </a:r>
            <a:r>
              <a:rPr lang="ja-JP" altLang="en-US" sz="2000">
                <a:solidFill>
                  <a:schemeClr val="tx1"/>
                </a:solidFill>
              </a:rPr>
              <a:t>の検出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076036" y="3573016"/>
            <a:ext cx="3851960" cy="54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2-2 </a:t>
            </a:r>
            <a:r>
              <a:rPr lang="ja-JP" altLang="en-US" sz="2000">
                <a:solidFill>
                  <a:schemeClr val="tx1"/>
                </a:solidFill>
              </a:rPr>
              <a:t>集約候補の検出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076036" y="5504548"/>
            <a:ext cx="3851960" cy="54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 smtClean="0">
                <a:solidFill>
                  <a:schemeClr val="tx1"/>
                </a:solidFill>
              </a:rPr>
              <a:t>2-3 </a:t>
            </a:r>
            <a:r>
              <a:rPr lang="ja-JP" altLang="en-US" sz="2000">
                <a:solidFill>
                  <a:schemeClr val="tx1"/>
                </a:solidFill>
              </a:rPr>
              <a:t>集約候補のフィルタリング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1" name="右矢印 10"/>
          <p:cNvSpPr/>
          <p:nvPr/>
        </p:nvSpPr>
        <p:spPr>
          <a:xfrm rot="5400000">
            <a:off x="6542480" y="2605946"/>
            <a:ext cx="919073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 rot="5400000">
            <a:off x="6542480" y="4464641"/>
            <a:ext cx="919073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2616" y="3614830"/>
            <a:ext cx="4032448" cy="498186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12700">
            <a:noFill/>
          </a:ln>
          <a:effectLst>
            <a:reflection endPos="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 anchorCtr="0"/>
          <a:lstStyle/>
          <a:p>
            <a:pPr algn="ctr"/>
            <a:r>
              <a:rPr lang="en-US" altLang="ja-JP" sz="2000">
                <a:solidFill>
                  <a:schemeClr val="tx1"/>
                </a:solidFill>
              </a:rPr>
              <a:t>2</a:t>
            </a:r>
            <a:r>
              <a:rPr lang="ja-JP" altLang="en-US" sz="2000">
                <a:solidFill>
                  <a:schemeClr val="tx1"/>
                </a:solidFill>
              </a:rPr>
              <a:t>．集約候補の検出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2" name="二等辺三角形 21"/>
          <p:cNvSpPr/>
          <p:nvPr/>
        </p:nvSpPr>
        <p:spPr>
          <a:xfrm rot="16200000">
            <a:off x="2446321" y="3463561"/>
            <a:ext cx="4104456" cy="866982"/>
          </a:xfrm>
          <a:prstGeom prst="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 rot="5400000">
            <a:off x="1734800" y="2834465"/>
            <a:ext cx="628080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 rot="5400000">
            <a:off x="1738632" y="4150601"/>
            <a:ext cx="628080" cy="720000"/>
          </a:xfrm>
          <a:prstGeom prst="rightArrow">
            <a:avLst>
              <a:gd name="adj1" fmla="val 36748"/>
              <a:gd name="adj2" fmla="val 50000"/>
            </a:avLst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smtClean="0">
              <a:solidFill>
                <a:schemeClr val="tx1"/>
              </a:solidFill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37463" y="4987384"/>
            <a:ext cx="642050" cy="381060"/>
            <a:chOff x="1778817" y="5928260"/>
            <a:chExt cx="720605" cy="438502"/>
          </a:xfrm>
        </p:grpSpPr>
        <p:sp>
          <p:nvSpPr>
            <p:cNvPr id="68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1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1839517" y="4987384"/>
            <a:ext cx="642050" cy="381060"/>
            <a:chOff x="1778817" y="5928260"/>
            <a:chExt cx="720605" cy="438502"/>
          </a:xfrm>
        </p:grpSpPr>
        <p:sp>
          <p:nvSpPr>
            <p:cNvPr id="75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8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グループ化 80"/>
          <p:cNvGrpSpPr/>
          <p:nvPr/>
        </p:nvGrpSpPr>
        <p:grpSpPr>
          <a:xfrm>
            <a:off x="2716584" y="4987384"/>
            <a:ext cx="642050" cy="381060"/>
            <a:chOff x="1778817" y="5928260"/>
            <a:chExt cx="720605" cy="438502"/>
          </a:xfrm>
        </p:grpSpPr>
        <p:sp>
          <p:nvSpPr>
            <p:cNvPr id="82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正方形/長方形 82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1731517" y="5167384"/>
            <a:ext cx="642050" cy="381060"/>
            <a:chOff x="1778817" y="5928260"/>
            <a:chExt cx="720605" cy="438502"/>
          </a:xfrm>
        </p:grpSpPr>
        <p:sp>
          <p:nvSpPr>
            <p:cNvPr id="87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9" name="正方形/長方形 88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1" name="正方形/長方形 90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2" name="正方形/長方形 91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93" name="グループ化 92"/>
          <p:cNvGrpSpPr/>
          <p:nvPr/>
        </p:nvGrpSpPr>
        <p:grpSpPr>
          <a:xfrm>
            <a:off x="1623517" y="5347384"/>
            <a:ext cx="642050" cy="381060"/>
            <a:chOff x="1778817" y="5928260"/>
            <a:chExt cx="720605" cy="438502"/>
          </a:xfrm>
        </p:grpSpPr>
        <p:sp>
          <p:nvSpPr>
            <p:cNvPr id="94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6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2608584" y="5167384"/>
            <a:ext cx="642050" cy="381060"/>
            <a:chOff x="1778817" y="5928260"/>
            <a:chExt cx="720605" cy="438502"/>
          </a:xfrm>
        </p:grpSpPr>
        <p:sp>
          <p:nvSpPr>
            <p:cNvPr id="99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0" name="正方形/長方形 99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2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グループ化 104"/>
          <p:cNvGrpSpPr/>
          <p:nvPr/>
        </p:nvGrpSpPr>
        <p:grpSpPr>
          <a:xfrm>
            <a:off x="2500584" y="5347384"/>
            <a:ext cx="642050" cy="381060"/>
            <a:chOff x="1778817" y="5928260"/>
            <a:chExt cx="720605" cy="438502"/>
          </a:xfrm>
        </p:grpSpPr>
        <p:sp>
          <p:nvSpPr>
            <p:cNvPr id="106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7" name="正方形/長方形 106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8" name="正方形/長方形 107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9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29463" y="5167384"/>
            <a:ext cx="642050" cy="381060"/>
            <a:chOff x="1778817" y="5928260"/>
            <a:chExt cx="720605" cy="438502"/>
          </a:xfrm>
        </p:grpSpPr>
        <p:sp>
          <p:nvSpPr>
            <p:cNvPr id="113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4" name="正方形/長方形 113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5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6" name="正方形/長方形 115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17" name="グループ化 116"/>
          <p:cNvGrpSpPr/>
          <p:nvPr/>
        </p:nvGrpSpPr>
        <p:grpSpPr>
          <a:xfrm>
            <a:off x="721463" y="5347384"/>
            <a:ext cx="642050" cy="381060"/>
            <a:chOff x="1778817" y="5928260"/>
            <a:chExt cx="720605" cy="438502"/>
          </a:xfrm>
        </p:grpSpPr>
        <p:sp>
          <p:nvSpPr>
            <p:cNvPr id="118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9" name="正方形/長方形 118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2" name="正方形/長方形 121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3" name="正方形/長方形 122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24" name="テキスト ボックス 123"/>
          <p:cNvSpPr txBox="1"/>
          <p:nvPr/>
        </p:nvSpPr>
        <p:spPr>
          <a:xfrm>
            <a:off x="1220517" y="5890659"/>
            <a:ext cx="1538883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集約</a:t>
            </a:r>
            <a:r>
              <a:rPr kumimoji="0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候補一覧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143446" y="1628800"/>
            <a:ext cx="389772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000" smtClean="0"/>
              <a:t>差分となっているコード片の集合</a:t>
            </a:r>
            <a:endParaRPr kumimoji="1" lang="ja-JP" altLang="en-US" sz="2000" dirty="0"/>
          </a:p>
        </p:txBody>
      </p:sp>
      <p:grpSp>
        <p:nvGrpSpPr>
          <p:cNvPr id="126" name="グループ化 125"/>
          <p:cNvGrpSpPr/>
          <p:nvPr/>
        </p:nvGrpSpPr>
        <p:grpSpPr>
          <a:xfrm>
            <a:off x="1425257" y="2125054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7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8" name="直線コネクタ 127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グループ化 131"/>
          <p:cNvGrpSpPr/>
          <p:nvPr/>
        </p:nvGrpSpPr>
        <p:grpSpPr>
          <a:xfrm>
            <a:off x="2212823" y="2128988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3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4" name="直線コネクタ 133"/>
            <p:cNvCxnSpPr/>
            <p:nvPr/>
          </p:nvCxnSpPr>
          <p:spPr>
            <a:xfrm>
              <a:off x="354792" y="685116"/>
              <a:ext cx="1771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/>
            <p:cNvCxnSpPr/>
            <p:nvPr/>
          </p:nvCxnSpPr>
          <p:spPr>
            <a:xfrm>
              <a:off x="354790" y="548052"/>
              <a:ext cx="24804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コネクタ 13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正方形/長方形 137"/>
          <p:cNvSpPr/>
          <p:nvPr/>
        </p:nvSpPr>
        <p:spPr>
          <a:xfrm>
            <a:off x="1452020" y="2285253"/>
            <a:ext cx="398422" cy="13654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9" name="正方形/長方形 138"/>
          <p:cNvSpPr/>
          <p:nvPr/>
        </p:nvSpPr>
        <p:spPr>
          <a:xfrm>
            <a:off x="2236309" y="2287070"/>
            <a:ext cx="398422" cy="13654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40" name="直線矢印コネクタ 139"/>
          <p:cNvCxnSpPr>
            <a:stCxn id="138" idx="3"/>
            <a:endCxn id="139" idx="1"/>
          </p:cNvCxnSpPr>
          <p:nvPr/>
        </p:nvCxnSpPr>
        <p:spPr>
          <a:xfrm>
            <a:off x="1850442" y="2353526"/>
            <a:ext cx="385867" cy="181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452020" y="2521418"/>
            <a:ext cx="398422" cy="136546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2" name="正方形/長方形 141"/>
          <p:cNvSpPr/>
          <p:nvPr/>
        </p:nvSpPr>
        <p:spPr>
          <a:xfrm>
            <a:off x="2236309" y="2523235"/>
            <a:ext cx="398422" cy="136546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43" name="直線矢印コネクタ 142"/>
          <p:cNvCxnSpPr>
            <a:stCxn id="141" idx="3"/>
            <a:endCxn id="142" idx="1"/>
          </p:cNvCxnSpPr>
          <p:nvPr/>
        </p:nvCxnSpPr>
        <p:spPr>
          <a:xfrm>
            <a:off x="1850442" y="2589691"/>
            <a:ext cx="385867" cy="1817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06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 wrap="none"/>
          <a:lstStyle/>
          <a:p>
            <a:r>
              <a:rPr kumimoji="1" lang="en-US" altLang="ja-JP" sz="4200" smtClean="0"/>
              <a:t>2-1 </a:t>
            </a:r>
            <a:r>
              <a:rPr kumimoji="1" lang="ja-JP" altLang="en-US" sz="4200" smtClean="0"/>
              <a:t>メソッド抽出可能なコード片の検出</a:t>
            </a:r>
            <a:endParaRPr kumimoji="1" lang="ja-JP" altLang="en-US" sz="4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sz="2600" dirty="0" smtClean="0"/>
              <a:t>差分を含み抽出可能なコード片を全て検出する</a:t>
            </a:r>
            <a:endParaRPr lang="en-US" altLang="ja-JP" sz="2600" dirty="0" smtClean="0"/>
          </a:p>
          <a:p>
            <a:pPr lvl="1"/>
            <a:r>
              <a:rPr lang="ja-JP" altLang="en-US" sz="2200" dirty="0"/>
              <a:t>コード片</a:t>
            </a:r>
            <a:r>
              <a:rPr lang="ja-JP" altLang="en-US" sz="2200" dirty="0" smtClean="0"/>
              <a:t>の拡大とメソッド抽出可能であるかの判定を繰り返し行う</a:t>
            </a:r>
            <a:endParaRPr lang="en-US" altLang="ja-JP" sz="2200" dirty="0" smtClean="0"/>
          </a:p>
        </p:txBody>
      </p:sp>
      <p:sp>
        <p:nvSpPr>
          <p:cNvPr id="65" name="AutoShape 15"/>
          <p:cNvSpPr>
            <a:spLocks noChangeArrowheads="1"/>
          </p:cNvSpPr>
          <p:nvPr/>
        </p:nvSpPr>
        <p:spPr bwMode="auto">
          <a:xfrm flipV="1">
            <a:off x="395536" y="3140966"/>
            <a:ext cx="4464496" cy="2592289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if(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finalBuffer.remaining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() &lt; 8) {</a:t>
            </a: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while(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finalBuffer.remaining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() &gt; 0) {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finalBuffer.put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18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}</a:t>
            </a:r>
          </a:p>
        </p:txBody>
      </p:sp>
      <p:sp>
        <p:nvSpPr>
          <p:cNvPr id="66" name="正方形/長方形 65"/>
          <p:cNvSpPr/>
          <p:nvPr/>
        </p:nvSpPr>
        <p:spPr>
          <a:xfrm>
            <a:off x="467544" y="4754164"/>
            <a:ext cx="4248472" cy="331020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467544" y="4423144"/>
            <a:ext cx="4248472" cy="662040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467544" y="4423144"/>
            <a:ext cx="4248472" cy="994144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67544" y="3429000"/>
            <a:ext cx="4248472" cy="1988288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角丸四角形 69"/>
          <p:cNvSpPr/>
          <p:nvPr/>
        </p:nvSpPr>
        <p:spPr>
          <a:xfrm>
            <a:off x="5004048" y="3243516"/>
            <a:ext cx="3744416" cy="853320"/>
          </a:xfrm>
          <a:prstGeom prst="roundRect">
            <a:avLst/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2800" smtClean="0">
                <a:solidFill>
                  <a:schemeClr val="tx1"/>
                </a:solidFill>
              </a:rPr>
              <a:t>拡大</a:t>
            </a:r>
            <a:endParaRPr kumimoji="1" lang="ja-JP" altLang="en-US" sz="2800">
              <a:solidFill>
                <a:schemeClr val="tx1"/>
              </a:solidFill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5004048" y="4563968"/>
            <a:ext cx="3744416" cy="853320"/>
          </a:xfrm>
          <a:prstGeom prst="roundRect">
            <a:avLst/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2800" smtClean="0">
                <a:solidFill>
                  <a:schemeClr val="tx1"/>
                </a:solidFill>
              </a:rPr>
              <a:t>メソッド抽出可能か判定</a:t>
            </a:r>
            <a:endParaRPr kumimoji="1" lang="ja-JP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7" grpId="1" animBg="1"/>
      <p:bldP spid="68" grpId="0" animBg="1"/>
      <p:bldP spid="69" grpId="0" animBg="1"/>
      <p:bldP spid="70" grpId="0" animBg="1"/>
      <p:bldP spid="7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5"/>
          <p:cNvSpPr>
            <a:spLocks noChangeArrowheads="1"/>
          </p:cNvSpPr>
          <p:nvPr/>
        </p:nvSpPr>
        <p:spPr bwMode="auto">
          <a:xfrm flipV="1">
            <a:off x="683568" y="1959715"/>
            <a:ext cx="4392488" cy="3917556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if(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finalBuffer.remaining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() &lt; 8) {</a:t>
            </a: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while(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finalBuffer.remaining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() &gt; 0) {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finalBuffer.put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18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finalBuffer.putLong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(length 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(0);</a:t>
            </a:r>
          </a:p>
          <a:p>
            <a:pPr>
              <a:spcAft>
                <a:spcPts val="6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829780" y="3254714"/>
            <a:ext cx="3914740" cy="2406533"/>
            <a:chOff x="1138466" y="3158187"/>
            <a:chExt cx="3914740" cy="2406533"/>
          </a:xfrm>
        </p:grpSpPr>
        <p:sp>
          <p:nvSpPr>
            <p:cNvPr id="24" name="正方形/長方形 23"/>
            <p:cNvSpPr/>
            <p:nvPr/>
          </p:nvSpPr>
          <p:spPr>
            <a:xfrm>
              <a:off x="1138466" y="4556609"/>
              <a:ext cx="3914740" cy="1008111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138466" y="3158187"/>
              <a:ext cx="3914740" cy="954069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829780" y="3257770"/>
            <a:ext cx="3914740" cy="2403478"/>
            <a:chOff x="1165126" y="3158188"/>
            <a:chExt cx="3914740" cy="2403478"/>
          </a:xfrm>
        </p:grpSpPr>
        <p:sp>
          <p:nvSpPr>
            <p:cNvPr id="16" name="正方形/長方形 15"/>
            <p:cNvSpPr/>
            <p:nvPr/>
          </p:nvSpPr>
          <p:spPr>
            <a:xfrm>
              <a:off x="1165126" y="5229200"/>
              <a:ext cx="3914740" cy="332466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165126" y="3158188"/>
              <a:ext cx="3914740" cy="951013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2-2 </a:t>
            </a:r>
            <a:r>
              <a:rPr kumimoji="1" lang="ja-JP" altLang="en-US" smtClean="0"/>
              <a:t>集約候補の検出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 dirty="0"/>
          </a:p>
        </p:txBody>
      </p:sp>
      <p:sp>
        <p:nvSpPr>
          <p:cNvPr id="18" name="円形吹き出し 17"/>
          <p:cNvSpPr/>
          <p:nvPr/>
        </p:nvSpPr>
        <p:spPr>
          <a:xfrm>
            <a:off x="5220072" y="1791875"/>
            <a:ext cx="3456384" cy="1008112"/>
          </a:xfrm>
          <a:prstGeom prst="wedgeEllipseCallout">
            <a:avLst>
              <a:gd name="adj1" fmla="val 29192"/>
              <a:gd name="adj2" fmla="val 33399"/>
            </a:avLst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180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差分</a:t>
            </a:r>
            <a:r>
              <a:rPr kumimoji="1" lang="en-US" altLang="ja-JP" smtClean="0">
                <a:solidFill>
                  <a:schemeClr val="tx1"/>
                </a:solidFill>
              </a:rPr>
              <a:t>δ</a:t>
            </a:r>
            <a:r>
              <a:rPr kumimoji="1" lang="en-US" altLang="ja-JP" baseline="-25000" smtClean="0">
                <a:solidFill>
                  <a:schemeClr val="tx1"/>
                </a:solidFill>
              </a:rPr>
              <a:t>1</a:t>
            </a:r>
            <a:r>
              <a:rPr kumimoji="1" lang="ja-JP" altLang="en-US" smtClean="0">
                <a:solidFill>
                  <a:schemeClr val="tx1"/>
                </a:solidFill>
              </a:rPr>
              <a:t>を含みメソッド抽出可能な</a:t>
            </a:r>
            <a:endParaRPr kumimoji="1" lang="en-US" altLang="ja-JP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コード片の集合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円形吹き出し 18"/>
          <p:cNvSpPr/>
          <p:nvPr/>
        </p:nvSpPr>
        <p:spPr>
          <a:xfrm>
            <a:off x="5292080" y="5006011"/>
            <a:ext cx="3456384" cy="1008112"/>
          </a:xfrm>
          <a:prstGeom prst="wedgeEllipseCallout">
            <a:avLst>
              <a:gd name="adj1" fmla="val 29192"/>
              <a:gd name="adj2" fmla="val 33399"/>
            </a:avLst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180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差分</a:t>
            </a:r>
            <a:r>
              <a:rPr kumimoji="1" lang="en-US" altLang="ja-JP" smtClean="0">
                <a:solidFill>
                  <a:schemeClr val="tx1"/>
                </a:solidFill>
              </a:rPr>
              <a:t>δ</a:t>
            </a:r>
            <a:r>
              <a:rPr kumimoji="1" lang="en-US" altLang="ja-JP" baseline="-25000" smtClean="0">
                <a:solidFill>
                  <a:schemeClr val="tx1"/>
                </a:solidFill>
              </a:rPr>
              <a:t>2</a:t>
            </a:r>
            <a:r>
              <a:rPr kumimoji="1" lang="ja-JP" altLang="en-US" smtClean="0">
                <a:solidFill>
                  <a:schemeClr val="tx1"/>
                </a:solidFill>
              </a:rPr>
              <a:t>を含みメソッド抽出可能な</a:t>
            </a:r>
            <a:endParaRPr kumimoji="1" lang="en-US" altLang="ja-JP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コード片の集合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0" name="直線矢印コネクタ 19"/>
          <p:cNvCxnSpPr>
            <a:endCxn id="18" idx="3"/>
          </p:cNvCxnSpPr>
          <p:nvPr/>
        </p:nvCxnSpPr>
        <p:spPr>
          <a:xfrm flipV="1">
            <a:off x="3707904" y="2652352"/>
            <a:ext cx="2018344" cy="99267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endCxn id="19" idx="2"/>
          </p:cNvCxnSpPr>
          <p:nvPr/>
        </p:nvCxnSpPr>
        <p:spPr>
          <a:xfrm>
            <a:off x="3491880" y="5495015"/>
            <a:ext cx="180020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曲折矢印 24"/>
          <p:cNvSpPr/>
          <p:nvPr/>
        </p:nvSpPr>
        <p:spPr>
          <a:xfrm flipH="1">
            <a:off x="5732320" y="4005064"/>
            <a:ext cx="756084" cy="792089"/>
          </a:xfrm>
          <a:prstGeom prst="bentArrow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曲折矢印 26"/>
          <p:cNvSpPr/>
          <p:nvPr/>
        </p:nvSpPr>
        <p:spPr>
          <a:xfrm rot="10800000">
            <a:off x="5673742" y="2941187"/>
            <a:ext cx="756084" cy="792089"/>
          </a:xfrm>
          <a:prstGeom prst="bentArrow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6564580" y="3407600"/>
            <a:ext cx="2520280" cy="881768"/>
          </a:xfrm>
          <a:prstGeom prst="roundRect">
            <a:avLst/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条件を満たすように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コード片を選択する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829780" y="3565053"/>
            <a:ext cx="3914740" cy="2096195"/>
            <a:chOff x="1165126" y="3432156"/>
            <a:chExt cx="3914740" cy="2096195"/>
          </a:xfrm>
        </p:grpSpPr>
        <p:sp>
          <p:nvSpPr>
            <p:cNvPr id="30" name="正方形/長方形 29"/>
            <p:cNvSpPr/>
            <p:nvPr/>
          </p:nvSpPr>
          <p:spPr>
            <a:xfrm>
              <a:off x="1165126" y="4520238"/>
              <a:ext cx="3914740" cy="1008113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165126" y="3432156"/>
              <a:ext cx="3914740" cy="306774"/>
            </a:xfrm>
            <a:prstGeom prst="rect">
              <a:avLst/>
            </a:prstGeom>
            <a:noFill/>
            <a:ln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円形吹き出し 16"/>
          <p:cNvSpPr/>
          <p:nvPr/>
        </p:nvSpPr>
        <p:spPr>
          <a:xfrm>
            <a:off x="179512" y="4579689"/>
            <a:ext cx="1512000" cy="576064"/>
          </a:xfrm>
          <a:prstGeom prst="wedgeEllipseCallout">
            <a:avLst>
              <a:gd name="adj1" fmla="val 46508"/>
              <a:gd name="adj2" fmla="val 69114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smtClean="0">
                <a:solidFill>
                  <a:schemeClr val="tx1"/>
                </a:solidFill>
              </a:rPr>
              <a:t>差分</a:t>
            </a:r>
            <a:r>
              <a:rPr kumimoji="1" lang="en-US" altLang="ja-JP" sz="2400" smtClean="0">
                <a:solidFill>
                  <a:schemeClr val="tx1"/>
                </a:solidFill>
              </a:rPr>
              <a:t>δ</a:t>
            </a:r>
            <a:r>
              <a:rPr kumimoji="1" lang="en-US" altLang="ja-JP" sz="2400" baseline="-25000" smtClean="0">
                <a:solidFill>
                  <a:schemeClr val="tx1"/>
                </a:solidFill>
              </a:rPr>
              <a:t>2</a:t>
            </a:r>
            <a:endParaRPr kumimoji="1" lang="ja-JP" altLang="en-US" sz="2400" baseline="-25000">
              <a:solidFill>
                <a:schemeClr val="tx1"/>
              </a:solidFill>
            </a:endParaRPr>
          </a:p>
        </p:txBody>
      </p:sp>
      <p:sp>
        <p:nvSpPr>
          <p:cNvPr id="11" name="円形吹き出し 10"/>
          <p:cNvSpPr/>
          <p:nvPr/>
        </p:nvSpPr>
        <p:spPr>
          <a:xfrm>
            <a:off x="179512" y="2831536"/>
            <a:ext cx="1512000" cy="576064"/>
          </a:xfrm>
          <a:prstGeom prst="wedgeEllipseCallout">
            <a:avLst>
              <a:gd name="adj1" fmla="val 46508"/>
              <a:gd name="adj2" fmla="val 69114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smtClean="0">
                <a:solidFill>
                  <a:schemeClr val="tx1"/>
                </a:solidFill>
              </a:rPr>
              <a:t>差分</a:t>
            </a:r>
            <a:r>
              <a:rPr kumimoji="1" lang="en-US" altLang="ja-JP" sz="2400" smtClean="0">
                <a:solidFill>
                  <a:schemeClr val="tx1"/>
                </a:solidFill>
              </a:rPr>
              <a:t>δ</a:t>
            </a:r>
            <a:r>
              <a:rPr kumimoji="1" lang="en-US" altLang="ja-JP" sz="2400" baseline="-25000" smtClean="0">
                <a:solidFill>
                  <a:schemeClr val="tx1"/>
                </a:solidFill>
              </a:rPr>
              <a:t>1</a:t>
            </a:r>
            <a:endParaRPr kumimoji="1" lang="ja-JP" altLang="en-US" sz="2400" baseline="-25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42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5" grpId="0" animBg="1"/>
      <p:bldP spid="27" grpId="0" animBg="1"/>
      <p:bldP spid="28" grpId="0" animBg="1"/>
      <p:bldP spid="17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2-3 </a:t>
            </a:r>
            <a:r>
              <a:rPr kumimoji="1" lang="ja-JP" altLang="en-US" smtClean="0"/>
              <a:t>集約候補のフィルタリング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1108720"/>
          </a:xfrm>
        </p:spPr>
        <p:txBody>
          <a:bodyPr/>
          <a:lstStyle/>
          <a:p>
            <a:r>
              <a:rPr lang="ja-JP" altLang="en-US" sz="2800" smtClean="0"/>
              <a:t>広い範囲をメソッドとして抽出する集約候補は除外</a:t>
            </a:r>
            <a:endParaRPr lang="en-US" altLang="ja-JP" sz="2800" smtClean="0"/>
          </a:p>
          <a:p>
            <a:pPr lvl="1"/>
            <a:r>
              <a:rPr lang="ja-JP" altLang="en-US" sz="2400" smtClean="0"/>
              <a:t>抽出後のメソッドが再び類似メソッドとなる</a:t>
            </a:r>
            <a:endParaRPr lang="en-US" altLang="ja-JP" sz="2400" smtClean="0"/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 flipV="1">
            <a:off x="413098" y="2780926"/>
            <a:ext cx="4104456" cy="3456385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if(finalBuffer.remaining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() &lt; 8) {</a:t>
            </a:r>
          </a:p>
          <a:p>
            <a:pPr>
              <a:spcAft>
                <a:spcPts val="600"/>
              </a:spcAft>
            </a:pPr>
            <a:r>
              <a:rPr lang="ja-JP" altLang="en-US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() &gt; 0) {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 finalBuffer.position(0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 finalBuffer.position(0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18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600"/>
              </a:spcAft>
            </a:pPr>
            <a:r>
              <a:rPr lang="ja-JP" altLang="en-US" sz="140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finalBuffer.putLong(length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  <a:endParaRPr lang="en-US" altLang="ja-JP" sz="14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 flipV="1">
            <a:off x="4716016" y="2781418"/>
            <a:ext cx="4219654" cy="3455894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if(finalBuffer.remaining() &lt; 8) {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while(finalBuffer.remaining() &gt; 0) {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18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ja-JP" altLang="en-US" sz="140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finalBuffer.putLong(length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600"/>
              </a:spcAft>
            </a:pP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  <a:endParaRPr lang="en-US" altLang="ja-JP" sz="14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4000" y="2852936"/>
            <a:ext cx="3851976" cy="2736304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824000" y="2852936"/>
            <a:ext cx="3852456" cy="2736304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824000" y="5877271"/>
            <a:ext cx="3878040" cy="324221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04000" y="5867560"/>
            <a:ext cx="3851976" cy="324221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吹き出し 14"/>
          <p:cNvSpPr/>
          <p:nvPr/>
        </p:nvSpPr>
        <p:spPr>
          <a:xfrm>
            <a:off x="3317600" y="6043201"/>
            <a:ext cx="3198616" cy="428228"/>
          </a:xfrm>
          <a:prstGeom prst="wedgeRectCallout">
            <a:avLst>
              <a:gd name="adj1" fmla="val -42516"/>
              <a:gd name="adj2" fmla="val -150098"/>
            </a:avLst>
          </a:prstGeom>
          <a:solidFill>
            <a:srgbClr val="92D050"/>
          </a:solidFill>
          <a:ln w="127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6" name="四角形吹き出し 15"/>
          <p:cNvSpPr/>
          <p:nvPr/>
        </p:nvSpPr>
        <p:spPr>
          <a:xfrm>
            <a:off x="3317600" y="6039381"/>
            <a:ext cx="3198616" cy="432048"/>
          </a:xfrm>
          <a:prstGeom prst="wedgeRectCallout">
            <a:avLst>
              <a:gd name="adj1" fmla="val 33692"/>
              <a:gd name="adj2" fmla="val -148555"/>
            </a:avLst>
          </a:prstGeom>
          <a:solidFill>
            <a:srgbClr val="92D050"/>
          </a:solidFill>
          <a:ln w="12700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kern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抽出範囲が広すぎる</a:t>
            </a:r>
            <a:endParaRPr kumimoji="0" lang="ja-JP" alt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906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3584296" y="4223096"/>
            <a:ext cx="3804292" cy="1152128"/>
          </a:xfrm>
          <a:prstGeom prst="rect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3. </a:t>
            </a:r>
            <a:r>
              <a:rPr kumimoji="1" lang="ja-JP" altLang="en-US" smtClean="0"/>
              <a:t>集約候補の並び替え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620888"/>
          </a:xfrm>
        </p:spPr>
        <p:txBody>
          <a:bodyPr/>
          <a:lstStyle/>
          <a:p>
            <a:r>
              <a:rPr lang="ja-JP" altLang="en-US" sz="2800" dirty="0" smtClean="0"/>
              <a:t>開発者は提示された候補の中から</a:t>
            </a:r>
            <a:r>
              <a:rPr lang="en-US" altLang="ja-JP" sz="2800" dirty="0" smtClean="0"/>
              <a:t>1</a:t>
            </a:r>
            <a:r>
              <a:rPr lang="ja-JP" altLang="en-US" sz="2800" dirty="0" err="1" smtClean="0"/>
              <a:t>つを</a:t>
            </a:r>
            <a:r>
              <a:rPr lang="ja-JP" altLang="en-US" sz="2800" dirty="0" smtClean="0"/>
              <a:t>選択する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集約候補の数が多い場合，選択する作業が困難になる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r>
              <a:rPr lang="ja-JP" altLang="en-US" sz="2800"/>
              <a:t>凝集度が高い集約</a:t>
            </a:r>
            <a:r>
              <a:rPr lang="ja-JP" altLang="en-US" sz="2800" dirty="0" smtClean="0"/>
              <a:t>候補から順番に提示する</a:t>
            </a:r>
            <a:endParaRPr lang="en-US" altLang="ja-JP" sz="2800" dirty="0" smtClean="0"/>
          </a:p>
          <a:p>
            <a:pPr lvl="1"/>
            <a:r>
              <a:rPr lang="ja-JP" altLang="en-US" sz="2400" smtClean="0"/>
              <a:t>凝集度</a:t>
            </a:r>
            <a:r>
              <a:rPr lang="ja-JP" altLang="en-US" sz="2400" dirty="0" smtClean="0"/>
              <a:t>の高いメソッドは保守性や可読性に優れている</a:t>
            </a:r>
            <a:endParaRPr lang="en-US" altLang="ja-JP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4532738" y="4693616"/>
            <a:ext cx="648000" cy="396000"/>
            <a:chOff x="1778817" y="5928260"/>
            <a:chExt cx="720605" cy="438502"/>
          </a:xfrm>
        </p:grpSpPr>
        <p:sp>
          <p:nvSpPr>
            <p:cNvPr id="33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 rot="10800000">
              <a:off x="1826873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 rot="10800000">
              <a:off x="2185205" y="6004040"/>
              <a:ext cx="235662" cy="210618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5317559" y="4702554"/>
            <a:ext cx="648000" cy="396000"/>
            <a:chOff x="1778817" y="5928260"/>
            <a:chExt cx="720605" cy="438502"/>
          </a:xfrm>
        </p:grpSpPr>
        <p:sp>
          <p:nvSpPr>
            <p:cNvPr id="45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" name="正方形/長方形 45"/>
            <p:cNvSpPr/>
            <p:nvPr/>
          </p:nvSpPr>
          <p:spPr>
            <a:xfrm rot="10800000">
              <a:off x="1826873" y="6156805"/>
              <a:ext cx="235662" cy="15276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 rot="10800000">
              <a:off x="1826873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 rot="10800000">
              <a:off x="2185205" y="6147018"/>
              <a:ext cx="235662" cy="16255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 rot="10800000">
              <a:off x="2185205" y="6004040"/>
              <a:ext cx="235662" cy="76383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3756661" y="4685821"/>
            <a:ext cx="648000" cy="396000"/>
            <a:chOff x="1778817" y="5928260"/>
            <a:chExt cx="720605" cy="438502"/>
          </a:xfrm>
        </p:grpSpPr>
        <p:sp>
          <p:nvSpPr>
            <p:cNvPr id="57" name="メモ 4"/>
            <p:cNvSpPr/>
            <p:nvPr/>
          </p:nvSpPr>
          <p:spPr>
            <a:xfrm>
              <a:off x="1778817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 rot="10800000">
              <a:off x="1826873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 rot="10800000">
              <a:off x="1826873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0" name="メモ 4"/>
            <p:cNvSpPr/>
            <p:nvPr/>
          </p:nvSpPr>
          <p:spPr>
            <a:xfrm>
              <a:off x="2137149" y="5928260"/>
              <a:ext cx="362273" cy="438502"/>
            </a:xfrm>
            <a:prstGeom prst="foldedCorner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 rot="10800000">
              <a:off x="2185205" y="6207728"/>
              <a:ext cx="235662" cy="10184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 rot="10800000">
              <a:off x="2185205" y="6004040"/>
              <a:ext cx="235662" cy="15276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pic>
        <p:nvPicPr>
          <p:cNvPr id="4104" name="Picture 8" descr="C:\Users\a-gotoh\AppData\Local\Microsoft\Windows\Temporary Internet Files\Content.IE5\GP2C7N70\MC9002398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969" y="4402524"/>
            <a:ext cx="574791" cy="546753"/>
          </a:xfrm>
          <a:prstGeom prst="rect">
            <a:avLst/>
          </a:prstGeom>
          <a:noFill/>
        </p:spPr>
      </p:pic>
      <p:pic>
        <p:nvPicPr>
          <p:cNvPr id="4105" name="Picture 9" descr="C:\Users\a-gotoh\AppData\Local\Microsoft\Windows\Temporary Internet Files\Content.IE5\UDS8W2US\MC900078708[1].wm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95" r="-5664"/>
          <a:stretch/>
        </p:blipFill>
        <p:spPr bwMode="auto">
          <a:xfrm>
            <a:off x="2195736" y="4836390"/>
            <a:ext cx="540000" cy="15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グループ化 65"/>
          <p:cNvGrpSpPr/>
          <p:nvPr/>
        </p:nvGrpSpPr>
        <p:grpSpPr>
          <a:xfrm>
            <a:off x="6111418" y="4710947"/>
            <a:ext cx="648000" cy="396000"/>
            <a:chOff x="569892" y="4403606"/>
            <a:chExt cx="1188064" cy="576000"/>
          </a:xfrm>
        </p:grpSpPr>
        <p:sp>
          <p:nvSpPr>
            <p:cNvPr id="132" name="メモ 131"/>
            <p:cNvSpPr/>
            <p:nvPr/>
          </p:nvSpPr>
          <p:spPr>
            <a:xfrm rot="16200000" flipH="1">
              <a:off x="587892" y="4385606"/>
              <a:ext cx="576000" cy="612000"/>
            </a:xfrm>
            <a:prstGeom prst="foldedCorner">
              <a:avLst>
                <a:gd name="adj" fmla="val 24368"/>
              </a:avLst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3" name="正方形/長方形 132"/>
            <p:cNvSpPr/>
            <p:nvPr/>
          </p:nvSpPr>
          <p:spPr>
            <a:xfrm rot="10800000" flipH="1">
              <a:off x="641900" y="4743621"/>
              <a:ext cx="432048" cy="110699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4" name="正方形/長方形 133"/>
            <p:cNvSpPr/>
            <p:nvPr/>
          </p:nvSpPr>
          <p:spPr>
            <a:xfrm rot="10800000" flipH="1">
              <a:off x="641900" y="4478462"/>
              <a:ext cx="432048" cy="12528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5" name="メモ 134"/>
            <p:cNvSpPr/>
            <p:nvPr/>
          </p:nvSpPr>
          <p:spPr>
            <a:xfrm rot="16200000" flipH="1">
              <a:off x="1163956" y="4385606"/>
              <a:ext cx="576000" cy="612000"/>
            </a:xfrm>
            <a:prstGeom prst="foldedCorner">
              <a:avLst>
                <a:gd name="adj" fmla="val 24368"/>
              </a:avLst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 rot="10800000" flipH="1">
              <a:off x="1217964" y="4743621"/>
              <a:ext cx="432048" cy="110699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7" name="正方形/長方形 136"/>
            <p:cNvSpPr/>
            <p:nvPr/>
          </p:nvSpPr>
          <p:spPr>
            <a:xfrm rot="10800000" flipH="1">
              <a:off x="1217964" y="4478462"/>
              <a:ext cx="432048" cy="125286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39" name="テキスト ボックス 138"/>
          <p:cNvSpPr txBox="1"/>
          <p:nvPr/>
        </p:nvSpPr>
        <p:spPr>
          <a:xfrm>
            <a:off x="6814296" y="4730832"/>
            <a:ext cx="51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・・</a:t>
            </a:r>
            <a:r>
              <a:rPr lang="ja-JP" altLang="en-US" sz="1600" dirty="0" smtClean="0"/>
              <a:t>・</a:t>
            </a:r>
            <a:endParaRPr kumimoji="1" lang="ja-JP" altLang="en-US" sz="1600" dirty="0"/>
          </a:p>
        </p:txBody>
      </p:sp>
      <p:sp>
        <p:nvSpPr>
          <p:cNvPr id="140" name="円/楕円 139"/>
          <p:cNvSpPr/>
          <p:nvPr/>
        </p:nvSpPr>
        <p:spPr>
          <a:xfrm>
            <a:off x="3723049" y="4328321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1" name="円/楕円 140"/>
          <p:cNvSpPr/>
          <p:nvPr/>
        </p:nvSpPr>
        <p:spPr>
          <a:xfrm>
            <a:off x="4499870" y="4335034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2" name="円/楕円 141"/>
          <p:cNvSpPr/>
          <p:nvPr/>
        </p:nvSpPr>
        <p:spPr>
          <a:xfrm>
            <a:off x="6112075" y="4335034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3" name="円/楕円 142"/>
          <p:cNvSpPr/>
          <p:nvPr/>
        </p:nvSpPr>
        <p:spPr>
          <a:xfrm>
            <a:off x="5284691" y="4335034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44" name="右矢印 143"/>
          <p:cNvSpPr/>
          <p:nvPr/>
        </p:nvSpPr>
        <p:spPr>
          <a:xfrm rot="10800000">
            <a:off x="4302679" y="5407956"/>
            <a:ext cx="2197663" cy="453787"/>
          </a:xfrm>
          <a:prstGeom prst="rightArrow">
            <a:avLst>
              <a:gd name="adj1" fmla="val 36648"/>
              <a:gd name="adj2" fmla="val 5269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4404661" y="5805264"/>
            <a:ext cx="2284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凝集度</a:t>
            </a:r>
            <a:r>
              <a:rPr kumimoji="1" lang="ja-JP" altLang="en-US" sz="2400" smtClean="0"/>
              <a:t>が高い</a:t>
            </a:r>
            <a:r>
              <a:rPr lang="ja-JP" altLang="en-US" sz="2400"/>
              <a:t>良い候補</a:t>
            </a:r>
            <a:endParaRPr kumimoji="1" lang="ja-JP" altLang="en-US" sz="2400" dirty="0"/>
          </a:p>
        </p:txBody>
      </p:sp>
      <p:sp>
        <p:nvSpPr>
          <p:cNvPr id="67" name="円/楕円 66"/>
          <p:cNvSpPr/>
          <p:nvPr/>
        </p:nvSpPr>
        <p:spPr>
          <a:xfrm rot="1739877">
            <a:off x="1754111" y="4374163"/>
            <a:ext cx="623649" cy="608155"/>
          </a:xfrm>
          <a:prstGeom prst="ellipse">
            <a:avLst/>
          </a:prstGeom>
          <a:solidFill>
            <a:srgbClr val="FFFF00">
              <a:alpha val="32000"/>
            </a:srgbClr>
          </a:solidFill>
          <a:ln w="19050">
            <a:noFill/>
          </a:ln>
          <a:effectLst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93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凝集度メトリクス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91680" y="6309280"/>
            <a:ext cx="6696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smtClean="0">
                <a:solidFill>
                  <a:schemeClr val="bg1">
                    <a:lumMod val="50000"/>
                  </a:schemeClr>
                </a:solidFill>
              </a:rPr>
              <a:t>[1] </a:t>
            </a:r>
            <a:r>
              <a:rPr lang="en-US" altLang="ja-JP" sz="1600">
                <a:solidFill>
                  <a:schemeClr val="bg1">
                    <a:lumMod val="50000"/>
                  </a:schemeClr>
                </a:solidFill>
              </a:rPr>
              <a:t>Weiser, M.: Program slicing, </a:t>
            </a:r>
            <a:r>
              <a:rPr lang="en-US" altLang="ja-JP" sz="1600" i="1">
                <a:solidFill>
                  <a:schemeClr val="bg1">
                    <a:lumMod val="50000"/>
                  </a:schemeClr>
                </a:solidFill>
              </a:rPr>
              <a:t>Proc. of ICSE1981</a:t>
            </a:r>
            <a:r>
              <a:rPr lang="en-US" altLang="ja-JP" sz="160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altLang="ja-JP" sz="1600" smtClean="0">
                <a:solidFill>
                  <a:schemeClr val="bg1">
                    <a:lumMod val="50000"/>
                  </a:schemeClr>
                </a:solidFill>
              </a:rPr>
              <a:t>pp.439–449 </a:t>
            </a:r>
            <a:r>
              <a:rPr lang="en-US" altLang="ja-JP" sz="1600">
                <a:solidFill>
                  <a:schemeClr val="bg1">
                    <a:lumMod val="50000"/>
                  </a:schemeClr>
                </a:solidFill>
              </a:rPr>
              <a:t>(1981)</a:t>
            </a:r>
            <a:endParaRPr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 bwMode="auto">
          <a:xfrm>
            <a:off x="457200" y="1600200"/>
            <a:ext cx="83632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800" smtClean="0"/>
              <a:t>プログラムスライスを用いた凝集度メトリクス </a:t>
            </a:r>
            <a:r>
              <a:rPr lang="en-US" altLang="ja-JP" sz="2800" smtClean="0"/>
              <a:t>[1]</a:t>
            </a:r>
          </a:p>
          <a:p>
            <a:pPr lvl="1"/>
            <a:r>
              <a:rPr lang="ja-JP" altLang="en-US" sz="2400" smtClean="0"/>
              <a:t>メソッドの返り値に着目して凝集度を計測</a:t>
            </a:r>
            <a:endParaRPr lang="en-US" altLang="ja-JP" sz="2400" smtClean="0"/>
          </a:p>
          <a:p>
            <a:endParaRPr lang="en-US" altLang="ja-JP" sz="2800" smtClean="0"/>
          </a:p>
          <a:p>
            <a:r>
              <a:rPr lang="ja-JP" altLang="en-US" sz="2800" smtClean="0"/>
              <a:t>提案手法ではメソッドの引数も使用する</a:t>
            </a:r>
            <a:endParaRPr lang="en-US" altLang="ja-JP" sz="2800" smtClean="0"/>
          </a:p>
          <a:p>
            <a:pPr lvl="1"/>
            <a:r>
              <a:rPr lang="ja-JP" altLang="en-US" sz="2400" smtClean="0"/>
              <a:t>返り値が存在しないメソッドの凝集度を計算するため</a:t>
            </a:r>
            <a:endParaRPr lang="en-US" altLang="ja-JP" sz="2400" smtClean="0"/>
          </a:p>
          <a:p>
            <a:pPr lvl="1"/>
            <a:endParaRPr lang="en-US" altLang="ja-JP" sz="2400" smtClean="0"/>
          </a:p>
          <a:p>
            <a:r>
              <a:rPr lang="en-US" altLang="ja-JP" sz="2800" smtClean="0"/>
              <a:t>3</a:t>
            </a:r>
            <a:r>
              <a:rPr lang="ja-JP" altLang="en-US" sz="2800" smtClean="0"/>
              <a:t>種類のメトリクスを使用</a:t>
            </a:r>
            <a:endParaRPr lang="en-US" altLang="ja-JP" sz="2800" smtClean="0"/>
          </a:p>
          <a:p>
            <a:pPr lvl="1"/>
            <a:r>
              <a:rPr lang="en-US" altLang="ja-JP" sz="2400" smtClean="0"/>
              <a:t>FTightness, FCoverage, FOverlap</a:t>
            </a:r>
          </a:p>
          <a:p>
            <a:pPr lvl="1"/>
            <a:r>
              <a:rPr lang="ja-JP" altLang="en-US" sz="2400" smtClean="0"/>
              <a:t>それぞれ独立に使用して</a:t>
            </a:r>
            <a:r>
              <a:rPr lang="en-US" altLang="ja-JP" sz="2400" smtClean="0"/>
              <a:t>3</a:t>
            </a:r>
            <a:r>
              <a:rPr lang="ja-JP" altLang="en-US" sz="2400" smtClean="0"/>
              <a:t>つのランキングを生成する</a:t>
            </a:r>
            <a:endParaRPr lang="en-US" altLang="ja-JP" sz="2400" smtClean="0"/>
          </a:p>
        </p:txBody>
      </p:sp>
    </p:spTree>
    <p:extLst>
      <p:ext uri="{BB962C8B-B14F-4D97-AF65-F5344CB8AC3E}">
        <p14:creationId xmlns:p14="http://schemas.microsoft.com/office/powerpoint/2010/main" val="220213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角丸四角形吹き出し 37"/>
          <p:cNvSpPr/>
          <p:nvPr/>
        </p:nvSpPr>
        <p:spPr>
          <a:xfrm>
            <a:off x="3728789" y="2064560"/>
            <a:ext cx="2427689" cy="657959"/>
          </a:xfrm>
          <a:prstGeom prst="wedgeRoundRectCallout">
            <a:avLst>
              <a:gd name="adj1" fmla="val 19657"/>
              <a:gd name="adj2" fmla="val 100718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mtClean="0">
                <a:solidFill>
                  <a:schemeClr val="tx1"/>
                </a:solidFill>
              </a:rPr>
              <a:t>全スライスの積集合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557469"/>
              </p:ext>
            </p:extLst>
          </p:nvPr>
        </p:nvGraphicFramePr>
        <p:xfrm>
          <a:off x="4156075" y="1771650"/>
          <a:ext cx="3871913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数式" r:id="rId3" imgW="1536480" imgH="469800" progId="Equation.3">
                  <p:embed/>
                </p:oleObj>
              </mc:Choice>
              <mc:Fallback>
                <p:oleObj name="数式" r:id="rId3" imgW="1536480" imgH="469800" progId="Equation.3">
                  <p:embed/>
                  <p:pic>
                    <p:nvPicPr>
                      <p:cNvPr id="0" name="オブジェクト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1771650"/>
                        <a:ext cx="3871913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577488"/>
              </p:ext>
            </p:extLst>
          </p:nvPr>
        </p:nvGraphicFramePr>
        <p:xfrm>
          <a:off x="4217988" y="1771650"/>
          <a:ext cx="4257675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" name="数式" r:id="rId5" imgW="1688760" imgH="469800" progId="Equation.3">
                  <p:embed/>
                </p:oleObj>
              </mc:Choice>
              <mc:Fallback>
                <p:oleObj name="数式" r:id="rId5" imgW="1688760" imgH="469800" progId="Equation.3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1771650"/>
                        <a:ext cx="4257675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グループ化 48"/>
          <p:cNvGrpSpPr/>
          <p:nvPr/>
        </p:nvGrpSpPr>
        <p:grpSpPr>
          <a:xfrm>
            <a:off x="416421" y="1679699"/>
            <a:ext cx="3312368" cy="1368152"/>
            <a:chOff x="5652120" y="4869160"/>
            <a:chExt cx="3312368" cy="1368152"/>
          </a:xfrm>
        </p:grpSpPr>
        <p:sp>
          <p:nvSpPr>
            <p:cNvPr id="50" name="角丸四角形 49"/>
            <p:cNvSpPr/>
            <p:nvPr/>
          </p:nvSpPr>
          <p:spPr>
            <a:xfrm>
              <a:off x="5652120" y="4869160"/>
              <a:ext cx="3312368" cy="1368152"/>
            </a:xfrm>
            <a:prstGeom prst="round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ja-JP" altLang="en-US" sz="2000" smtClean="0">
                  <a:solidFill>
                    <a:schemeClr val="tx1"/>
                  </a:solidFill>
                </a:rPr>
                <a:t>積集合に含まれる文の数</a:t>
              </a:r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2000">
                  <a:solidFill>
                    <a:schemeClr val="tx1"/>
                  </a:solidFill>
                </a:rPr>
                <a:t>各スライス</a:t>
              </a:r>
              <a:r>
                <a:rPr lang="ja-JP" altLang="en-US" sz="2000" smtClean="0">
                  <a:solidFill>
                    <a:schemeClr val="tx1"/>
                  </a:solidFill>
                </a:rPr>
                <a:t>に</a:t>
              </a:r>
              <a:r>
                <a:rPr lang="ja-JP" altLang="en-US" sz="2000">
                  <a:solidFill>
                    <a:schemeClr val="tx1"/>
                  </a:solidFill>
                </a:rPr>
                <a:t>含まれる文の数</a:t>
              </a:r>
              <a:endParaRPr lang="en-US" altLang="ja-JP" sz="2000">
                <a:solidFill>
                  <a:schemeClr val="tx1"/>
                </a:solidFill>
              </a:endParaRPr>
            </a:p>
          </p:txBody>
        </p:sp>
        <p:cxnSp>
          <p:nvCxnSpPr>
            <p:cNvPr id="51" name="直線コネクタ 50"/>
            <p:cNvCxnSpPr/>
            <p:nvPr/>
          </p:nvCxnSpPr>
          <p:spPr>
            <a:xfrm>
              <a:off x="5852844" y="5553236"/>
              <a:ext cx="2925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凝集度</a:t>
            </a:r>
            <a:r>
              <a:rPr lang="ja-JP" altLang="en-US" smtClean="0"/>
              <a:t>の計算例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 dirty="0"/>
          </a:p>
        </p:txBody>
      </p:sp>
      <p:grpSp>
        <p:nvGrpSpPr>
          <p:cNvPr id="20" name="グループ化 96"/>
          <p:cNvGrpSpPr/>
          <p:nvPr/>
        </p:nvGrpSpPr>
        <p:grpSpPr>
          <a:xfrm>
            <a:off x="246608" y="3399832"/>
            <a:ext cx="3251966" cy="2837479"/>
            <a:chOff x="1302310" y="1412775"/>
            <a:chExt cx="2068467" cy="2405914"/>
          </a:xfrm>
          <a:solidFill>
            <a:srgbClr val="FFFFE7"/>
          </a:solidFill>
        </p:grpSpPr>
        <p:sp>
          <p:nvSpPr>
            <p:cNvPr id="30" name="正方形/長方形 29"/>
            <p:cNvSpPr/>
            <p:nvPr/>
          </p:nvSpPr>
          <p:spPr>
            <a:xfrm>
              <a:off x="1518334" y="1412775"/>
              <a:ext cx="1852443" cy="2405914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72000" rIns="36000" rtlCol="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nt permutation(int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a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, int b) {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int i;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int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result = 1;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for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(i =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0; i &lt; b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;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i++) {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 result = result * a;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 a = a – 1;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}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return result;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}</a:t>
              </a: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302310" y="1412776"/>
              <a:ext cx="216024" cy="2405913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1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2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3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4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5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6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7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8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9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3503204" y="3082090"/>
            <a:ext cx="465572" cy="3156770"/>
            <a:chOff x="3116637" y="2636912"/>
            <a:chExt cx="465572" cy="2664295"/>
          </a:xfrm>
          <a:solidFill>
            <a:srgbClr val="FFFFE7"/>
          </a:solidFill>
        </p:grpSpPr>
        <p:sp>
          <p:nvSpPr>
            <p:cNvPr id="21" name="正方形/長方形 20"/>
            <p:cNvSpPr/>
            <p:nvPr/>
          </p:nvSpPr>
          <p:spPr>
            <a:xfrm>
              <a:off x="3116638" y="2906393"/>
              <a:ext cx="465571" cy="2394814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116637" y="2636912"/>
              <a:ext cx="465572" cy="269481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1" lang="en-US" altLang="ja-JP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a</a:t>
              </a:r>
              <a:endParaRPr kumimoji="1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968776" y="3082090"/>
            <a:ext cx="470610" cy="3156770"/>
            <a:chOff x="3582209" y="2636912"/>
            <a:chExt cx="470610" cy="2664296"/>
          </a:xfrm>
          <a:solidFill>
            <a:srgbClr val="FFFFE7"/>
          </a:solidFill>
        </p:grpSpPr>
        <p:sp>
          <p:nvSpPr>
            <p:cNvPr id="22" name="正方形/長方形 21"/>
            <p:cNvSpPr/>
            <p:nvPr/>
          </p:nvSpPr>
          <p:spPr>
            <a:xfrm>
              <a:off x="3582209" y="2906392"/>
              <a:ext cx="470610" cy="2394816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582209" y="2636912"/>
              <a:ext cx="470610" cy="269481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1" lang="en-US" altLang="ja-JP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b</a:t>
              </a:r>
              <a:endParaRPr kumimoji="1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4439385" y="3082090"/>
            <a:ext cx="632529" cy="3156770"/>
            <a:chOff x="4222630" y="3212976"/>
            <a:chExt cx="632529" cy="2664296"/>
          </a:xfrm>
        </p:grpSpPr>
        <p:sp>
          <p:nvSpPr>
            <p:cNvPr id="23" name="正方形/長方形 22"/>
            <p:cNvSpPr/>
            <p:nvPr/>
          </p:nvSpPr>
          <p:spPr>
            <a:xfrm>
              <a:off x="4222630" y="3482457"/>
              <a:ext cx="632529" cy="2394815"/>
            </a:xfrm>
            <a:prstGeom prst="rect">
              <a:avLst/>
            </a:prstGeom>
            <a:solidFill>
              <a:srgbClr val="FFFFE7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4222630" y="3212976"/>
              <a:ext cx="632529" cy="269480"/>
            </a:xfrm>
            <a:prstGeom prst="rect">
              <a:avLst/>
            </a:prstGeom>
            <a:solidFill>
              <a:srgbClr val="FFFFE7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0" lang="en-US" altLang="ja-JP" sz="11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result</a:t>
              </a:r>
              <a:endParaRPr kumimoji="1" lang="en-US" altLang="ja-JP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5071914" y="3082090"/>
            <a:ext cx="632529" cy="3156770"/>
            <a:chOff x="4855159" y="3212976"/>
            <a:chExt cx="632529" cy="2664296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4855159" y="3212976"/>
              <a:ext cx="632529" cy="2664296"/>
              <a:chOff x="4685347" y="2636912"/>
              <a:chExt cx="632529" cy="2664296"/>
            </a:xfrm>
            <a:solidFill>
              <a:srgbClr val="FFFFE7"/>
            </a:solidFill>
          </p:grpSpPr>
          <p:sp>
            <p:nvSpPr>
              <p:cNvPr id="26" name="正方形/長方形 25"/>
              <p:cNvSpPr/>
              <p:nvPr/>
            </p:nvSpPr>
            <p:spPr>
              <a:xfrm>
                <a:off x="4685347" y="2905284"/>
                <a:ext cx="632529" cy="2395924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36000" rIns="36000" rtlCol="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  <a:endPara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685347" y="2636912"/>
                <a:ext cx="632529" cy="26948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36000" rIns="36000" rtlCol="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SL</a:t>
                </a:r>
                <a:r>
                  <a:rPr kumimoji="0" lang="en-US" altLang="ja-JP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int</a:t>
                </a:r>
                <a:endParaRPr kumimoji="1" lang="en-US" altLang="ja-JP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</p:grpSp>
        <p:cxnSp>
          <p:nvCxnSpPr>
            <p:cNvPr id="29" name="直線コネクタ 28"/>
            <p:cNvCxnSpPr/>
            <p:nvPr/>
          </p:nvCxnSpPr>
          <p:spPr>
            <a:xfrm>
              <a:off x="4855159" y="3212976"/>
              <a:ext cx="0" cy="2664296"/>
            </a:xfrm>
            <a:prstGeom prst="line">
              <a:avLst/>
            </a:prstGeom>
            <a:solidFill>
              <a:srgbClr val="FFFFE7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</p:grpSp>
      <p:sp>
        <p:nvSpPr>
          <p:cNvPr id="36" name="角丸四角形吹き出し 35"/>
          <p:cNvSpPr/>
          <p:nvPr/>
        </p:nvSpPr>
        <p:spPr>
          <a:xfrm>
            <a:off x="519136" y="2266985"/>
            <a:ext cx="2540696" cy="657959"/>
          </a:xfrm>
          <a:prstGeom prst="wedgeRoundRectCallout">
            <a:avLst>
              <a:gd name="adj1" fmla="val 28243"/>
              <a:gd name="adj2" fmla="val 142411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引数 </a:t>
            </a:r>
            <a:r>
              <a:rPr kumimoji="1" lang="en-US" altLang="ja-JP" smtClean="0">
                <a:solidFill>
                  <a:schemeClr val="tx1"/>
                </a:solidFill>
              </a:rPr>
              <a:t>a,b </a:t>
            </a:r>
            <a:r>
              <a:rPr kumimoji="1" lang="ja-JP" altLang="en-US" smtClean="0">
                <a:solidFill>
                  <a:schemeClr val="tx1"/>
                </a:solidFill>
              </a:rPr>
              <a:t>を起点とした</a:t>
            </a:r>
            <a:endParaRPr kumimoji="1" lang="en-US" altLang="ja-JP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前向きスライス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角丸四角形吹き出し 36"/>
          <p:cNvSpPr/>
          <p:nvPr/>
        </p:nvSpPr>
        <p:spPr>
          <a:xfrm>
            <a:off x="462332" y="4673817"/>
            <a:ext cx="2813524" cy="657959"/>
          </a:xfrm>
          <a:prstGeom prst="wedgeRoundRectCallout">
            <a:avLst>
              <a:gd name="adj1" fmla="val -14814"/>
              <a:gd name="adj2" fmla="val 101998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mtClean="0">
                <a:solidFill>
                  <a:schemeClr val="tx1"/>
                </a:solidFill>
              </a:rPr>
              <a:t>返り値 </a:t>
            </a:r>
            <a:r>
              <a:rPr kumimoji="1" lang="en-US" altLang="ja-JP" smtClean="0">
                <a:solidFill>
                  <a:schemeClr val="tx1"/>
                </a:solidFill>
              </a:rPr>
              <a:t>result </a:t>
            </a:r>
            <a:r>
              <a:rPr kumimoji="1" lang="ja-JP" altLang="en-US" smtClean="0">
                <a:solidFill>
                  <a:schemeClr val="tx1"/>
                </a:solidFill>
              </a:rPr>
              <a:t>を起点とした</a:t>
            </a:r>
            <a:endParaRPr kumimoji="1" lang="en-US" altLang="ja-JP" smtClean="0">
              <a:solidFill>
                <a:schemeClr val="tx1"/>
              </a:solidFill>
            </a:endParaRPr>
          </a:p>
          <a:p>
            <a:pPr algn="ctr"/>
            <a:r>
              <a:rPr lang="ja-JP" altLang="en-US" smtClean="0">
                <a:solidFill>
                  <a:schemeClr val="tx1"/>
                </a:solidFill>
              </a:rPr>
              <a:t>後ろ</a:t>
            </a:r>
            <a:r>
              <a:rPr kumimoji="1" lang="ja-JP" altLang="en-US" smtClean="0">
                <a:solidFill>
                  <a:schemeClr val="tx1"/>
                </a:solidFill>
              </a:rPr>
              <a:t>向きスライス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852844" y="3717032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sz="2400" i="1" dirty="0" err="1" smtClean="0"/>
              <a:t>FTightness</a:t>
            </a:r>
            <a:r>
              <a:rPr kumimoji="1" lang="en-US" altLang="ja-JP" sz="2400" dirty="0" smtClean="0"/>
              <a:t> = 0.500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852844" y="4347064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lang="en-US" altLang="ja-JP" sz="2400" i="1" smtClean="0"/>
              <a:t>FCoverage</a:t>
            </a:r>
            <a:r>
              <a:rPr lang="en-US" altLang="ja-JP" sz="2400" smtClean="0"/>
              <a:t> = 0.722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852844" y="4976440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sz="2400" i="1" smtClean="0"/>
              <a:t>FOverlap</a:t>
            </a:r>
            <a:r>
              <a:rPr kumimoji="1" lang="en-US" altLang="ja-JP" sz="2400" smtClean="0"/>
              <a:t> = 0.750</a:t>
            </a:r>
            <a:endParaRPr kumimoji="1" lang="ja-JP" altLang="en-US" sz="2400"/>
          </a:p>
        </p:txBody>
      </p:sp>
      <p:grpSp>
        <p:nvGrpSpPr>
          <p:cNvPr id="45" name="グループ化 44"/>
          <p:cNvGrpSpPr/>
          <p:nvPr/>
        </p:nvGrpSpPr>
        <p:grpSpPr>
          <a:xfrm>
            <a:off x="416421" y="1677055"/>
            <a:ext cx="3312368" cy="1368152"/>
            <a:chOff x="5652120" y="4869160"/>
            <a:chExt cx="3312368" cy="1368152"/>
          </a:xfrm>
        </p:grpSpPr>
        <p:sp>
          <p:nvSpPr>
            <p:cNvPr id="42" name="角丸四角形 41"/>
            <p:cNvSpPr/>
            <p:nvPr/>
          </p:nvSpPr>
          <p:spPr>
            <a:xfrm>
              <a:off x="5652120" y="4869160"/>
              <a:ext cx="3312368" cy="1368152"/>
            </a:xfrm>
            <a:prstGeom prst="round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smtClean="0">
                  <a:solidFill>
                    <a:schemeClr val="tx1"/>
                  </a:solidFill>
                </a:rPr>
                <a:t>積集合に含まれる文の数</a:t>
              </a:r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2000" smtClean="0">
                  <a:solidFill>
                    <a:schemeClr val="tx1"/>
                  </a:solidFill>
                </a:rPr>
                <a:t>メソッドの文の数</a:t>
              </a:r>
              <a:endParaRPr kumimoji="1" lang="ja-JP" altLang="en-US" sz="2000">
                <a:solidFill>
                  <a:schemeClr val="tx1"/>
                </a:solidFill>
              </a:endParaRPr>
            </a:p>
          </p:txBody>
        </p:sp>
        <p:cxnSp>
          <p:nvCxnSpPr>
            <p:cNvPr id="44" name="直線コネクタ 43"/>
            <p:cNvCxnSpPr/>
            <p:nvPr/>
          </p:nvCxnSpPr>
          <p:spPr>
            <a:xfrm>
              <a:off x="5852844" y="5553236"/>
              <a:ext cx="2925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グループ化 45"/>
          <p:cNvGrpSpPr/>
          <p:nvPr/>
        </p:nvGrpSpPr>
        <p:grpSpPr>
          <a:xfrm>
            <a:off x="423622" y="1679699"/>
            <a:ext cx="3312368" cy="1368152"/>
            <a:chOff x="5652120" y="4869160"/>
            <a:chExt cx="3312368" cy="1368152"/>
          </a:xfrm>
        </p:grpSpPr>
        <p:sp>
          <p:nvSpPr>
            <p:cNvPr id="47" name="角丸四角形 46"/>
            <p:cNvSpPr/>
            <p:nvPr/>
          </p:nvSpPr>
          <p:spPr>
            <a:xfrm>
              <a:off x="5652120" y="4869160"/>
              <a:ext cx="3312368" cy="1368152"/>
            </a:xfrm>
            <a:prstGeom prst="round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ja-JP" altLang="en-US" sz="2000" smtClean="0">
                  <a:solidFill>
                    <a:schemeClr val="tx1"/>
                  </a:solidFill>
                </a:rPr>
                <a:t>各スライスに含まれる文の数</a:t>
              </a:r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endParaRPr lang="en-US" altLang="ja-JP" sz="200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2000" smtClean="0">
                  <a:solidFill>
                    <a:schemeClr val="tx1"/>
                  </a:solidFill>
                </a:rPr>
                <a:t>メソッドの文の数</a:t>
              </a:r>
              <a:endParaRPr kumimoji="1" lang="ja-JP" altLang="en-US" sz="2000">
                <a:solidFill>
                  <a:schemeClr val="tx1"/>
                </a:solidFill>
              </a:endParaRPr>
            </a:p>
          </p:txBody>
        </p:sp>
        <p:cxnSp>
          <p:nvCxnSpPr>
            <p:cNvPr id="48" name="直線コネクタ 47"/>
            <p:cNvCxnSpPr/>
            <p:nvPr/>
          </p:nvCxnSpPr>
          <p:spPr>
            <a:xfrm>
              <a:off x="5852844" y="5553236"/>
              <a:ext cx="2925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013092"/>
              </p:ext>
            </p:extLst>
          </p:nvPr>
        </p:nvGraphicFramePr>
        <p:xfrm>
          <a:off x="4622800" y="1800225"/>
          <a:ext cx="1023938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" name="数式" r:id="rId7" imgW="406080" imgH="469800" progId="Equation.3">
                  <p:embed/>
                </p:oleObj>
              </mc:Choice>
              <mc:Fallback>
                <p:oleObj name="数式" r:id="rId7" imgW="4060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22800" y="1800225"/>
                        <a:ext cx="1023938" cy="1184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227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6" grpId="0" animBg="1"/>
      <p:bldP spid="37" grpId="0" animBg="1"/>
      <p:bldP spid="39" grpId="0" animBg="1"/>
      <p:bldP spid="40" grpId="0" animBg="1"/>
      <p:bldP spid="4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実装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ja-JP" altLang="en-US" sz="2800" smtClean="0"/>
              <a:t>提案手法を </a:t>
            </a:r>
            <a:r>
              <a:rPr lang="en-US" altLang="ja-JP" sz="2800" smtClean="0"/>
              <a:t>Eclipse </a:t>
            </a:r>
            <a:r>
              <a:rPr lang="ja-JP" altLang="en-US" sz="2800" smtClean="0"/>
              <a:t>プラグインとして実装</a:t>
            </a:r>
            <a:endParaRPr lang="en-US" altLang="ja-JP" sz="2800" dirty="0" smtClean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58" y="2276872"/>
            <a:ext cx="8172400" cy="434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四角形吹き出し 10"/>
          <p:cNvSpPr/>
          <p:nvPr/>
        </p:nvSpPr>
        <p:spPr>
          <a:xfrm>
            <a:off x="4211960" y="3284984"/>
            <a:ext cx="3672408" cy="360040"/>
          </a:xfrm>
          <a:prstGeom prst="wedgeRectCallout">
            <a:avLst>
              <a:gd name="adj1" fmla="val -21059"/>
              <a:gd name="adj2" fmla="val -134445"/>
            </a:avLst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集約候補の選択タブ</a:t>
            </a:r>
            <a:r>
              <a:rPr kumimoji="0" lang="en-US" altLang="ja-JP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(</a:t>
            </a: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番号は検出順</a:t>
            </a:r>
            <a:r>
              <a:rPr kumimoji="0" lang="en-US" altLang="ja-JP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)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2" name="四角形吹き出し 11"/>
          <p:cNvSpPr/>
          <p:nvPr/>
        </p:nvSpPr>
        <p:spPr>
          <a:xfrm>
            <a:off x="827584" y="5371281"/>
            <a:ext cx="2088232" cy="432048"/>
          </a:xfrm>
          <a:prstGeom prst="wedgeRectCallout">
            <a:avLst>
              <a:gd name="adj1" fmla="val 48910"/>
              <a:gd name="adj2" fmla="val 165382"/>
            </a:avLst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メトリクス</a:t>
            </a: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の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選択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3" name="四角形吹き出し 12"/>
          <p:cNvSpPr/>
          <p:nvPr/>
        </p:nvSpPr>
        <p:spPr>
          <a:xfrm>
            <a:off x="3347864" y="5301208"/>
            <a:ext cx="2376264" cy="428228"/>
          </a:xfrm>
          <a:prstGeom prst="wedgeRectCallout">
            <a:avLst>
              <a:gd name="adj1" fmla="val -44422"/>
              <a:gd name="adj2" fmla="val -175010"/>
            </a:avLst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4" name="四角形吹き出し 13"/>
          <p:cNvSpPr/>
          <p:nvPr/>
        </p:nvSpPr>
        <p:spPr>
          <a:xfrm>
            <a:off x="3341772" y="5297388"/>
            <a:ext cx="2382356" cy="432048"/>
          </a:xfrm>
          <a:prstGeom prst="wedgeRectCallout">
            <a:avLst>
              <a:gd name="adj1" fmla="val 32739"/>
              <a:gd name="adj2" fmla="val -178538"/>
            </a:avLst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集約候補中のコード片</a:t>
            </a:r>
          </a:p>
        </p:txBody>
      </p:sp>
    </p:spTree>
    <p:extLst>
      <p:ext uri="{BB962C8B-B14F-4D97-AF65-F5344CB8AC3E}">
        <p14:creationId xmlns:p14="http://schemas.microsoft.com/office/powerpoint/2010/main" val="85534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適用実験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ja-JP" altLang="en-US" smtClean="0"/>
              <a:t>オープンソース上の類似メソッドに手法</a:t>
            </a:r>
            <a:r>
              <a:rPr lang="ja-JP" altLang="en-US" dirty="0" smtClean="0"/>
              <a:t>を適用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smtClean="0"/>
              <a:t>出力結果に対して評価アンケートを実施</a:t>
            </a:r>
            <a:endParaRPr lang="en-US" altLang="ja-JP" smtClean="0"/>
          </a:p>
          <a:p>
            <a:pPr lvl="1"/>
            <a:r>
              <a:rPr lang="ja-JP" altLang="en-US" sz="2400"/>
              <a:t>被験者が良いと思う候補を提示できて</a:t>
            </a:r>
            <a:r>
              <a:rPr lang="ja-JP" altLang="en-US" sz="2400" smtClean="0"/>
              <a:t>いるか</a:t>
            </a:r>
            <a:endParaRPr lang="en-US" altLang="ja-JP" sz="2400" smtClean="0"/>
          </a:p>
          <a:p>
            <a:pPr lvl="1"/>
            <a:r>
              <a:rPr lang="ja-JP" altLang="en-US" sz="2400"/>
              <a:t>被験者</a:t>
            </a:r>
            <a:r>
              <a:rPr lang="ja-JP" altLang="en-US" sz="2400" smtClean="0"/>
              <a:t>は学生</a:t>
            </a:r>
            <a:r>
              <a:rPr lang="en-US" altLang="ja-JP" sz="2400" smtClean="0"/>
              <a:t>15</a:t>
            </a:r>
            <a:r>
              <a:rPr lang="ja-JP" altLang="en-US" sz="2400" smtClean="0"/>
              <a:t>名</a:t>
            </a:r>
            <a:r>
              <a:rPr lang="en-US" altLang="ja-JP" sz="2400" smtClean="0"/>
              <a:t>(</a:t>
            </a:r>
            <a:r>
              <a:rPr lang="ja-JP" altLang="en-US" sz="2400" smtClean="0"/>
              <a:t>ソフトウェア工学関連の研究室に所属</a:t>
            </a:r>
            <a:r>
              <a:rPr lang="en-US" altLang="ja-JP" sz="2400" smtClean="0"/>
              <a:t>)</a:t>
            </a:r>
          </a:p>
          <a:p>
            <a:pPr lvl="1"/>
            <a:endParaRPr lang="en-US" altLang="ja-JP" sz="2400" smtClean="0"/>
          </a:p>
          <a:p>
            <a:r>
              <a:rPr lang="ja-JP" altLang="en-US" smtClean="0"/>
              <a:t>アンケート内容</a:t>
            </a:r>
            <a:endParaRPr lang="en-US" altLang="ja-JP" dirty="0" smtClean="0"/>
          </a:p>
          <a:p>
            <a:pPr lvl="1"/>
            <a:r>
              <a:rPr lang="ja-JP" altLang="en-US" sz="2400" smtClean="0"/>
              <a:t>出力された候補のうち，上位</a:t>
            </a:r>
            <a:r>
              <a:rPr lang="en-US" altLang="ja-JP" sz="2400"/>
              <a:t>10</a:t>
            </a:r>
            <a:r>
              <a:rPr lang="ja-JP" altLang="en-US" sz="2400"/>
              <a:t>候補を被験者へ提示</a:t>
            </a:r>
            <a:endParaRPr lang="en-US" altLang="ja-JP" sz="2400"/>
          </a:p>
          <a:p>
            <a:pPr lvl="1"/>
            <a:r>
              <a:rPr lang="ja-JP" altLang="en-US" sz="2400" smtClean="0"/>
              <a:t>提示</a:t>
            </a:r>
            <a:r>
              <a:rPr lang="ja-JP" altLang="en-US" sz="2400"/>
              <a:t>された候補のうち</a:t>
            </a:r>
            <a:r>
              <a:rPr lang="ja-JP" altLang="en-US" sz="2400" smtClean="0"/>
              <a:t>良い</a:t>
            </a:r>
            <a:r>
              <a:rPr lang="ja-JP" altLang="en-US" sz="2400"/>
              <a:t>と思う</a:t>
            </a:r>
            <a:r>
              <a:rPr lang="ja-JP" altLang="en-US" sz="2400" smtClean="0"/>
              <a:t>候補を</a:t>
            </a:r>
            <a:r>
              <a:rPr lang="ja-JP" altLang="en-US" sz="2400"/>
              <a:t>選択 </a:t>
            </a:r>
            <a:r>
              <a:rPr lang="en-US" altLang="ja-JP" sz="2400"/>
              <a:t>(</a:t>
            </a:r>
            <a:r>
              <a:rPr lang="ja-JP" altLang="en-US" sz="2400"/>
              <a:t>複数可</a:t>
            </a:r>
            <a:r>
              <a:rPr lang="en-US" altLang="ja-JP" sz="24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実験対象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49274" y="1600201"/>
            <a:ext cx="8330031" cy="4343400"/>
          </a:xfrm>
        </p:spPr>
        <p:txBody>
          <a:bodyPr>
            <a:noAutofit/>
          </a:bodyPr>
          <a:lstStyle/>
          <a:p>
            <a:r>
              <a:rPr lang="en-US" altLang="ja-JP" sz="2800" smtClean="0"/>
              <a:t>Ant </a:t>
            </a:r>
            <a:r>
              <a:rPr lang="ja-JP" altLang="en-US" sz="2800" smtClean="0"/>
              <a:t>プロジェクト </a:t>
            </a:r>
            <a:r>
              <a:rPr lang="en-US" altLang="ja-JP" sz="2800" smtClean="0"/>
              <a:t>executeDrawOperation</a:t>
            </a:r>
            <a:r>
              <a:rPr lang="ja-JP" altLang="en-US" sz="2800" smtClean="0"/>
              <a:t> メソッド</a:t>
            </a:r>
            <a:endParaRPr lang="en-US" altLang="ja-JP" sz="2800" smtClean="0"/>
          </a:p>
          <a:p>
            <a:pPr lvl="1"/>
            <a:r>
              <a:rPr lang="en-US" altLang="ja-JP" sz="2200" smtClean="0"/>
              <a:t>Arc </a:t>
            </a:r>
            <a:r>
              <a:rPr lang="ja-JP" altLang="en-US" sz="2200"/>
              <a:t>クラス</a:t>
            </a:r>
            <a:r>
              <a:rPr lang="en-US" altLang="ja-JP" sz="2200"/>
              <a:t>, Ellipse </a:t>
            </a:r>
            <a:r>
              <a:rPr lang="ja-JP" altLang="en-US" sz="2200" smtClean="0"/>
              <a:t>クラス</a:t>
            </a:r>
            <a:endParaRPr lang="en-US" altLang="ja-JP" sz="2200" dirty="0" smtClean="0"/>
          </a:p>
          <a:p>
            <a:pPr lvl="1">
              <a:buNone/>
            </a:pPr>
            <a:endParaRPr lang="en-US" altLang="ja-JP" sz="2400" dirty="0" smtClean="0"/>
          </a:p>
          <a:p>
            <a:r>
              <a:rPr lang="en-US" altLang="ja-JP" sz="2800" smtClean="0"/>
              <a:t>ANTLR </a:t>
            </a:r>
            <a:r>
              <a:rPr lang="ja-JP" altLang="en-US" sz="2800" smtClean="0"/>
              <a:t>プロジェクト </a:t>
            </a:r>
            <a:r>
              <a:rPr lang="en-US" altLang="ja-JP" sz="2800" smtClean="0"/>
              <a:t>genErrorHandler</a:t>
            </a:r>
            <a:r>
              <a:rPr lang="ja-JP" altLang="en-US" sz="2800" smtClean="0"/>
              <a:t> メソッド</a:t>
            </a:r>
            <a:endParaRPr lang="en-US" altLang="ja-JP" sz="2800" smtClean="0"/>
          </a:p>
          <a:p>
            <a:pPr lvl="1"/>
            <a:r>
              <a:rPr lang="en-US" altLang="ja-JP" sz="2200" smtClean="0"/>
              <a:t>CppCodeGenerator </a:t>
            </a:r>
            <a:r>
              <a:rPr lang="ja-JP" altLang="en-US" sz="2200" smtClean="0"/>
              <a:t>クラス</a:t>
            </a:r>
            <a:r>
              <a:rPr lang="en-US" altLang="ja-JP" sz="2200" smtClean="0"/>
              <a:t>, JavaCodeGenerator </a:t>
            </a:r>
            <a:r>
              <a:rPr lang="ja-JP" altLang="en-US" sz="2200" smtClean="0"/>
              <a:t>クラス</a:t>
            </a:r>
            <a:endParaRPr lang="en-US" altLang="ja-JP" sz="2200" smtClean="0"/>
          </a:p>
          <a:p>
            <a:pPr lvl="1"/>
            <a:endParaRPr lang="en-US" altLang="ja-JP" sz="2400" smtClean="0"/>
          </a:p>
          <a:p>
            <a:r>
              <a:rPr lang="ja-JP" altLang="en-US" sz="2800"/>
              <a:t>フィルタリングの</a:t>
            </a:r>
            <a:r>
              <a:rPr lang="ja-JP" altLang="en-US" sz="2800" smtClean="0"/>
              <a:t>閾値を</a:t>
            </a:r>
            <a:r>
              <a:rPr lang="en-US" altLang="ja-JP" sz="2800" smtClean="0"/>
              <a:t>0.5</a:t>
            </a:r>
            <a:r>
              <a:rPr lang="ja-JP" altLang="en-US" sz="2800"/>
              <a:t>に</a:t>
            </a:r>
            <a:r>
              <a:rPr lang="ja-JP" altLang="en-US" sz="2800" smtClean="0"/>
              <a:t>設定して手法を適用</a:t>
            </a:r>
            <a:endParaRPr lang="en-US" altLang="ja-JP" sz="2800"/>
          </a:p>
          <a:p>
            <a:pPr lvl="1"/>
            <a:r>
              <a:rPr lang="en-US" altLang="ja-JP" sz="2200" smtClean="0"/>
              <a:t>Ant </a:t>
            </a:r>
            <a:r>
              <a:rPr lang="ja-JP" altLang="en-US" sz="2200" smtClean="0"/>
              <a:t>：</a:t>
            </a:r>
            <a:r>
              <a:rPr lang="en-US" altLang="ja-JP" sz="2200"/>
              <a:t>14 </a:t>
            </a:r>
            <a:r>
              <a:rPr lang="ja-JP" altLang="en-US" sz="2200"/>
              <a:t>個の集約候補を検出</a:t>
            </a:r>
            <a:r>
              <a:rPr lang="en-US" altLang="ja-JP" sz="2200"/>
              <a:t>(</a:t>
            </a:r>
            <a:r>
              <a:rPr lang="ja-JP" altLang="en-US" sz="2200"/>
              <a:t>フィルタリング前は</a:t>
            </a:r>
            <a:r>
              <a:rPr lang="en-US" altLang="ja-JP" sz="2200"/>
              <a:t>23</a:t>
            </a:r>
            <a:r>
              <a:rPr lang="ja-JP" altLang="en-US" sz="2200"/>
              <a:t>個</a:t>
            </a:r>
            <a:r>
              <a:rPr lang="en-US" altLang="ja-JP" sz="2200" smtClean="0"/>
              <a:t>)</a:t>
            </a:r>
          </a:p>
          <a:p>
            <a:pPr lvl="1"/>
            <a:r>
              <a:rPr lang="en-US" altLang="ja-JP" sz="2200" smtClean="0"/>
              <a:t>ANTLR </a:t>
            </a:r>
            <a:r>
              <a:rPr lang="ja-JP" altLang="en-US" sz="2200" smtClean="0"/>
              <a:t>： </a:t>
            </a:r>
            <a:r>
              <a:rPr lang="en-US" altLang="ja-JP" sz="2200"/>
              <a:t>6 </a:t>
            </a:r>
            <a:r>
              <a:rPr lang="ja-JP" altLang="en-US" sz="2200"/>
              <a:t>個の集約候補を検出</a:t>
            </a:r>
            <a:r>
              <a:rPr lang="en-US" altLang="ja-JP" sz="2200"/>
              <a:t>(</a:t>
            </a:r>
            <a:r>
              <a:rPr lang="ja-JP" altLang="en-US" sz="2200"/>
              <a:t>フィルタリング前は</a:t>
            </a:r>
            <a:r>
              <a:rPr lang="en-US" altLang="ja-JP" sz="2200"/>
              <a:t>34</a:t>
            </a:r>
            <a:r>
              <a:rPr lang="ja-JP" altLang="en-US" sz="2200"/>
              <a:t>個</a:t>
            </a:r>
            <a:r>
              <a:rPr lang="en-US" altLang="ja-JP" sz="2200" smtClean="0"/>
              <a:t>)</a:t>
            </a:r>
            <a:endParaRPr lang="en-US" altLang="ja-JP" sz="2200"/>
          </a:p>
          <a:p>
            <a:pPr lvl="1"/>
            <a:endParaRPr lang="en-US" altLang="ja-JP" sz="2400"/>
          </a:p>
          <a:p>
            <a:pPr lvl="1"/>
            <a:endParaRPr lang="en-US" altLang="ja-JP" sz="2400" smtClean="0"/>
          </a:p>
          <a:p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77B97-C38E-6B49-9829-0ADB86AF5D52}" type="slidenum">
              <a:rPr lang="ja-JP" altLang="en-US" smtClean="0"/>
              <a:pPr/>
              <a:t>28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類似メソッド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ja-JP" altLang="en-US" dirty="0" smtClean="0"/>
              <a:t>互いに一致または</a:t>
            </a:r>
            <a:r>
              <a:rPr kumimoji="1" lang="ja-JP" altLang="en-US" smtClean="0"/>
              <a:t>類似したメソッド</a:t>
            </a:r>
            <a:endParaRPr kumimoji="1" lang="en-US" altLang="ja-JP" smtClean="0"/>
          </a:p>
          <a:p>
            <a:pPr lvl="1">
              <a:spcAft>
                <a:spcPts val="1200"/>
              </a:spcAft>
            </a:pPr>
            <a:r>
              <a:rPr lang="ja-JP" altLang="en-US" smtClean="0"/>
              <a:t>ソフトウェア</a:t>
            </a:r>
            <a:r>
              <a:rPr lang="ja-JP" altLang="en-US" dirty="0" smtClean="0"/>
              <a:t>の保守性を低下</a:t>
            </a:r>
            <a:r>
              <a:rPr lang="ja-JP" altLang="en-US" smtClean="0"/>
              <a:t>させる要因</a:t>
            </a:r>
            <a:endParaRPr lang="en-US" altLang="ja-JP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99207" y="3697849"/>
            <a:ext cx="2182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 smtClean="0"/>
              <a:t>・</a:t>
            </a:r>
            <a:r>
              <a:rPr kumimoji="1" lang="ja-JP" altLang="en-US" sz="2000" b="1" smtClean="0"/>
              <a:t>・・ </a:t>
            </a:r>
            <a:r>
              <a:rPr kumimoji="1" lang="ja-JP" altLang="en-US" sz="2400" b="1" smtClean="0"/>
              <a:t>類似メソッド</a:t>
            </a:r>
            <a:endParaRPr kumimoji="1" lang="ja-JP" altLang="en-US" sz="2400" b="1" dirty="0"/>
          </a:p>
        </p:txBody>
      </p:sp>
      <p:grpSp>
        <p:nvGrpSpPr>
          <p:cNvPr id="38" name="グループ化 37"/>
          <p:cNvGrpSpPr/>
          <p:nvPr/>
        </p:nvGrpSpPr>
        <p:grpSpPr>
          <a:xfrm rot="10800000" flipH="1">
            <a:off x="2682363" y="3625841"/>
            <a:ext cx="1008112" cy="1152128"/>
            <a:chOff x="2411760" y="3861048"/>
            <a:chExt cx="1008112" cy="1152128"/>
          </a:xfrm>
        </p:grpSpPr>
        <p:grpSp>
          <p:nvGrpSpPr>
            <p:cNvPr id="18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20" name="メモ 19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1" name="直線コネクタ 20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直線コネクタ 36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/>
          <p:cNvGrpSpPr/>
          <p:nvPr/>
        </p:nvGrpSpPr>
        <p:grpSpPr>
          <a:xfrm rot="10800000" flipH="1">
            <a:off x="4266539" y="3625841"/>
            <a:ext cx="1008112" cy="1152128"/>
            <a:chOff x="2411760" y="3861048"/>
            <a:chExt cx="1008112" cy="1152128"/>
          </a:xfrm>
        </p:grpSpPr>
        <p:grpSp>
          <p:nvGrpSpPr>
            <p:cNvPr id="40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42" name="メモ 41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直線コネクタ 40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正方形/長方形 18"/>
          <p:cNvSpPr/>
          <p:nvPr/>
        </p:nvSpPr>
        <p:spPr>
          <a:xfrm>
            <a:off x="2754371" y="4242243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338547" y="4233981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754371" y="3803966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stCxn id="80" idx="6"/>
            <a:endCxn id="36" idx="1"/>
          </p:cNvCxnSpPr>
          <p:nvPr/>
        </p:nvCxnSpPr>
        <p:spPr>
          <a:xfrm flipV="1">
            <a:off x="2042080" y="3913873"/>
            <a:ext cx="712291" cy="64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stCxn id="79" idx="0"/>
            <a:endCxn id="19" idx="2"/>
          </p:cNvCxnSpPr>
          <p:nvPr/>
        </p:nvCxnSpPr>
        <p:spPr>
          <a:xfrm flipH="1" flipV="1">
            <a:off x="3169476" y="4462057"/>
            <a:ext cx="415106" cy="9085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stCxn id="79" idx="0"/>
            <a:endCxn id="49" idx="2"/>
          </p:cNvCxnSpPr>
          <p:nvPr/>
        </p:nvCxnSpPr>
        <p:spPr>
          <a:xfrm flipV="1">
            <a:off x="3584582" y="4453795"/>
            <a:ext cx="1169070" cy="9168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1053280" y="5370603"/>
            <a:ext cx="5062604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/>
              <a:t>同様の欠陥が存在する可能性</a:t>
            </a:r>
            <a:r>
              <a:rPr lang="ja-JP" altLang="en-US" sz="2400" b="1" dirty="0" smtClean="0"/>
              <a:t>が</a:t>
            </a:r>
            <a:r>
              <a:rPr kumimoji="1" lang="ja-JP" altLang="en-US" sz="2400" b="1" dirty="0" smtClean="0"/>
              <a:t>高い</a:t>
            </a:r>
            <a:endParaRPr kumimoji="1" lang="ja-JP" altLang="en-US" sz="2400" b="1" dirty="0"/>
          </a:p>
        </p:txBody>
      </p:sp>
      <p:sp>
        <p:nvSpPr>
          <p:cNvPr id="80" name="円/楕円 79"/>
          <p:cNvSpPr/>
          <p:nvPr/>
        </p:nvSpPr>
        <p:spPr>
          <a:xfrm>
            <a:off x="899592" y="3681879"/>
            <a:ext cx="1142488" cy="592035"/>
          </a:xfrm>
          <a:prstGeom prst="ellipse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</a:rPr>
              <a:t>欠陥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81" name="スライド番号プレースホルダ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87" name="正方形/長方形 86"/>
          <p:cNvSpPr/>
          <p:nvPr/>
        </p:nvSpPr>
        <p:spPr>
          <a:xfrm>
            <a:off x="5835111" y="3815534"/>
            <a:ext cx="864096" cy="291822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評価尺度</a:t>
            </a:r>
            <a:r>
              <a:rPr lang="en-US" altLang="ja-JP" smtClean="0"/>
              <a:t>(1/2)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29</a:t>
            </a:fld>
            <a:endParaRPr lang="en-US" altLang="ja-JP"/>
          </a:p>
        </p:txBody>
      </p:sp>
      <p:sp>
        <p:nvSpPr>
          <p:cNvPr id="6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1828800"/>
          </a:xfrm>
        </p:spPr>
        <p:txBody>
          <a:bodyPr>
            <a:noAutofit/>
          </a:bodyPr>
          <a:lstStyle/>
          <a:p>
            <a:r>
              <a:rPr lang="ja-JP" altLang="en-US" smtClean="0"/>
              <a:t>平均</a:t>
            </a:r>
            <a:r>
              <a:rPr lang="ja-JP" altLang="en-US" dirty="0" smtClean="0"/>
              <a:t>候補選択率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 </a:t>
            </a:r>
            <a:r>
              <a:rPr lang="ja-JP" altLang="en-US" sz="2400" dirty="0" smtClean="0"/>
              <a:t>全体のうち被験者に</a:t>
            </a:r>
            <a:r>
              <a:rPr lang="ja-JP" altLang="en-US" sz="2400" smtClean="0"/>
              <a:t>選択された集約候補</a:t>
            </a:r>
            <a:r>
              <a:rPr lang="ja-JP" altLang="en-US" sz="2400" dirty="0" smtClean="0"/>
              <a:t>の割合</a:t>
            </a:r>
            <a:endParaRPr lang="en-US" altLang="ja-JP" sz="2400" dirty="0" smtClean="0"/>
          </a:p>
          <a:p>
            <a:pPr lvl="1"/>
            <a:r>
              <a:rPr lang="ja-JP" altLang="en-US" sz="2400" smtClean="0"/>
              <a:t> 被験者にとって有用な集約候補がどれだけ存在するか</a:t>
            </a:r>
            <a:endParaRPr lang="en-US" altLang="ja-JP" b="1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76" y="4508956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smtClean="0"/>
              <a:t>平均候補選択率 </a:t>
            </a:r>
            <a:r>
              <a:rPr lang="en-US" altLang="ja-JP" sz="3200" smtClean="0"/>
              <a:t>=</a:t>
            </a:r>
            <a:endParaRPr kumimoji="1" lang="ja-JP" altLang="en-US" sz="320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3968" y="491626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/>
              <a:t>提示</a:t>
            </a:r>
            <a:r>
              <a:rPr lang="ja-JP" altLang="en-US" sz="2800" smtClean="0"/>
              <a:t>した全候補数</a:t>
            </a:r>
            <a:endParaRPr kumimoji="1" lang="ja-JP" altLang="en-US" sz="280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3968" y="4110929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/>
              <a:t>選択</a:t>
            </a:r>
            <a:r>
              <a:rPr lang="ja-JP" altLang="en-US" sz="2800" smtClean="0"/>
              <a:t>された候補数</a:t>
            </a:r>
            <a:endParaRPr kumimoji="1" lang="ja-JP" altLang="en-US" sz="2800"/>
          </a:p>
        </p:txBody>
      </p:sp>
      <p:cxnSp>
        <p:nvCxnSpPr>
          <p:cNvPr id="13" name="直線コネクタ 12"/>
          <p:cNvCxnSpPr/>
          <p:nvPr/>
        </p:nvCxnSpPr>
        <p:spPr>
          <a:xfrm flipV="1">
            <a:off x="4211960" y="4801343"/>
            <a:ext cx="3312368" cy="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評価尺度</a:t>
            </a:r>
            <a:r>
              <a:rPr lang="en-US" altLang="ja-JP" smtClean="0"/>
              <a:t>(2/2)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30</a:t>
            </a:fld>
            <a:endParaRPr lang="en-US" altLang="ja-JP"/>
          </a:p>
        </p:txBody>
      </p:sp>
      <p:sp>
        <p:nvSpPr>
          <p:cNvPr id="6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1540767"/>
          </a:xfrm>
        </p:spPr>
        <p:txBody>
          <a:bodyPr>
            <a:noAutofit/>
          </a:bodyPr>
          <a:lstStyle/>
          <a:p>
            <a:r>
              <a:rPr lang="ja-JP" altLang="en-US" smtClean="0"/>
              <a:t>平均適合率</a:t>
            </a:r>
            <a:endParaRPr lang="en-US" altLang="ja-JP" smtClean="0"/>
          </a:p>
          <a:p>
            <a:pPr lvl="1"/>
            <a:r>
              <a:rPr lang="en-US" altLang="ja-JP" sz="2400"/>
              <a:t> </a:t>
            </a:r>
            <a:r>
              <a:rPr lang="ja-JP" altLang="en-US" sz="2400" smtClean="0"/>
              <a:t>検索エンジンなどのランキングを評価する尺度 </a:t>
            </a:r>
            <a:r>
              <a:rPr lang="en-US" altLang="ja-JP" sz="2400" smtClean="0"/>
              <a:t>[2]</a:t>
            </a:r>
          </a:p>
          <a:p>
            <a:pPr lvl="1"/>
            <a:r>
              <a:rPr lang="ja-JP" altLang="en-US" sz="2400" smtClean="0"/>
              <a:t> 被験者に選択された集約候補が上位に提示されていたか</a:t>
            </a:r>
            <a:endParaRPr lang="en-US" altLang="ja-JP" sz="240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80617" y="3631794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smtClean="0"/>
              <a:t>平均適合率　</a:t>
            </a:r>
            <a:r>
              <a:rPr lang="en-US" altLang="ja-JP" sz="3200" smtClean="0"/>
              <a:t>=</a:t>
            </a:r>
            <a:endParaRPr kumimoji="1" lang="ja-JP" altLang="en-US" sz="3200"/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34145"/>
              </p:ext>
            </p:extLst>
          </p:nvPr>
        </p:nvGraphicFramePr>
        <p:xfrm>
          <a:off x="4416921" y="3263389"/>
          <a:ext cx="2086712" cy="1321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" name="数式" r:id="rId4" imgW="761760" imgH="482400" progId="Equation.3">
                  <p:embed/>
                </p:oleObj>
              </mc:Choice>
              <mc:Fallback>
                <p:oleObj name="数式" r:id="rId4" imgW="761760" imgH="4824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921" y="3263389"/>
                        <a:ext cx="2086712" cy="13215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756023" y="4797152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sz="2000"/>
              <a:t>：</a:t>
            </a:r>
            <a:r>
              <a:rPr kumimoji="1" lang="ja-JP" altLang="en-US" sz="2000" smtClean="0"/>
              <a:t>正解集合</a:t>
            </a:r>
            <a:endParaRPr kumimoji="1" lang="en-US" altLang="ja-JP" sz="2000" smtClean="0"/>
          </a:p>
          <a:p>
            <a:r>
              <a:rPr lang="ja-JP" altLang="en-US" sz="2000" smtClean="0"/>
              <a:t>：　 　中の</a:t>
            </a:r>
            <a:r>
              <a:rPr lang="ja-JP" altLang="en-US" sz="2000"/>
              <a:t>　</a:t>
            </a:r>
            <a:r>
              <a:rPr lang="ja-JP" altLang="en-US" sz="2000" smtClean="0"/>
              <a:t>　番目の要素がランキングに現れた時の適合率</a:t>
            </a:r>
            <a:endParaRPr kumimoji="1" lang="ja-JP" altLang="en-US" sz="2000"/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972976"/>
              </p:ext>
            </p:extLst>
          </p:nvPr>
        </p:nvGraphicFramePr>
        <p:xfrm>
          <a:off x="1404007" y="4828733"/>
          <a:ext cx="33224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" name="数式" r:id="rId6" imgW="152280" imgH="164880" progId="Equation.3">
                  <p:embed/>
                </p:oleObj>
              </mc:Choice>
              <mc:Fallback>
                <p:oleObj name="数式" r:id="rId6" imgW="152280" imgH="16488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007" y="4828733"/>
                        <a:ext cx="332247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351123"/>
              </p:ext>
            </p:extLst>
          </p:nvPr>
        </p:nvGraphicFramePr>
        <p:xfrm>
          <a:off x="888529" y="5232578"/>
          <a:ext cx="867494" cy="448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数式" r:id="rId8" imgW="393480" imgH="203040" progId="Equation.3">
                  <p:embed/>
                </p:oleObj>
              </mc:Choice>
              <mc:Fallback>
                <p:oleObj name="数式" r:id="rId8" imgW="393480" imgH="203040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529" y="5232578"/>
                        <a:ext cx="867494" cy="4484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900801"/>
              </p:ext>
            </p:extLst>
          </p:nvPr>
        </p:nvGraphicFramePr>
        <p:xfrm>
          <a:off x="2040657" y="5261153"/>
          <a:ext cx="3333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" name="数式" r:id="rId10" imgW="152280" imgH="164880" progId="Equation.3">
                  <p:embed/>
                </p:oleObj>
              </mc:Choice>
              <mc:Fallback>
                <p:oleObj name="数式" r:id="rId10" imgW="152280" imgH="164880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57" y="5261153"/>
                        <a:ext cx="3333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099785"/>
              </p:ext>
            </p:extLst>
          </p:nvPr>
        </p:nvGraphicFramePr>
        <p:xfrm>
          <a:off x="2987141" y="5298563"/>
          <a:ext cx="1952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4" name="数式" r:id="rId12" imgW="88560" imgH="164880" progId="Equation.3">
                  <p:embed/>
                </p:oleObj>
              </mc:Choice>
              <mc:Fallback>
                <p:oleObj name="数式" r:id="rId12" imgW="88560" imgH="164880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141" y="5298563"/>
                        <a:ext cx="1952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79512" y="5891081"/>
            <a:ext cx="8820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smtClean="0">
                <a:solidFill>
                  <a:schemeClr val="bg1">
                    <a:lumMod val="50000"/>
                  </a:schemeClr>
                </a:solidFill>
              </a:rPr>
              <a:t>[2] </a:t>
            </a:r>
            <a:r>
              <a:rPr lang="pt-BR" altLang="ja-JP" sz="1600" smtClean="0">
                <a:solidFill>
                  <a:schemeClr val="bg1">
                    <a:lumMod val="50000"/>
                  </a:schemeClr>
                </a:solidFill>
              </a:rPr>
              <a:t>Baeza-Yates, R.</a:t>
            </a:r>
            <a:r>
              <a:rPr lang="ja-JP" altLang="en-US" sz="160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ja-JP" sz="1600" smtClean="0">
                <a:solidFill>
                  <a:schemeClr val="bg1">
                    <a:lumMod val="50000"/>
                  </a:schemeClr>
                </a:solidFill>
              </a:rPr>
              <a:t>et al. </a:t>
            </a:r>
            <a:r>
              <a:rPr lang="pt-BR" altLang="ja-JP" sz="160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pt-BR" altLang="ja-JP" sz="1600" i="1">
                <a:solidFill>
                  <a:schemeClr val="bg1">
                    <a:lumMod val="50000"/>
                  </a:schemeClr>
                </a:solidFill>
              </a:rPr>
              <a:t>Modern </a:t>
            </a:r>
            <a:r>
              <a:rPr lang="pt-BR" altLang="ja-JP" sz="1600" i="1" smtClean="0">
                <a:solidFill>
                  <a:schemeClr val="bg1">
                    <a:lumMod val="50000"/>
                  </a:schemeClr>
                </a:solidFill>
              </a:rPr>
              <a:t>Informa</a:t>
            </a:r>
            <a:r>
              <a:rPr lang="en-US" altLang="ja-JP" sz="1600" i="1" smtClean="0">
                <a:solidFill>
                  <a:schemeClr val="bg1">
                    <a:lumMod val="50000"/>
                  </a:schemeClr>
                </a:solidFill>
              </a:rPr>
              <a:t>tion </a:t>
            </a:r>
            <a:r>
              <a:rPr lang="en-US" altLang="ja-JP" sz="1600" i="1">
                <a:solidFill>
                  <a:schemeClr val="bg1">
                    <a:lumMod val="50000"/>
                  </a:schemeClr>
                </a:solidFill>
              </a:rPr>
              <a:t>Retrieval</a:t>
            </a:r>
            <a:r>
              <a:rPr lang="en-US" altLang="ja-JP" sz="1600">
                <a:solidFill>
                  <a:schemeClr val="bg1">
                    <a:lumMod val="50000"/>
                  </a:schemeClr>
                </a:solidFill>
              </a:rPr>
              <a:t>, Addison Wesley, second </a:t>
            </a:r>
            <a:r>
              <a:rPr lang="en-US" altLang="ja-JP" sz="1600" smtClean="0">
                <a:solidFill>
                  <a:schemeClr val="bg1">
                    <a:lumMod val="50000"/>
                  </a:schemeClr>
                </a:solidFill>
              </a:rPr>
              <a:t>edition,2011.</a:t>
            </a:r>
            <a:endParaRPr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7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平均適合率の計算例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31</a:t>
            </a:fld>
            <a:endParaRPr lang="en-US" altLang="ja-JP"/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294336"/>
              </p:ext>
            </p:extLst>
          </p:nvPr>
        </p:nvGraphicFramePr>
        <p:xfrm>
          <a:off x="179512" y="1772816"/>
          <a:ext cx="2530623" cy="4308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541"/>
                <a:gridCol w="843541"/>
                <a:gridCol w="843541"/>
              </a:tblGrid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順位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候補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7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>
                          <a:solidFill>
                            <a:schemeClr val="tx1"/>
                          </a:solidFill>
                        </a:rPr>
                        <a:t>J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四角形吹き出し 12"/>
          <p:cNvSpPr/>
          <p:nvPr/>
        </p:nvSpPr>
        <p:spPr>
          <a:xfrm>
            <a:off x="3142183" y="1801416"/>
            <a:ext cx="2232248" cy="1080120"/>
          </a:xfrm>
          <a:prstGeom prst="wedgeRectCallout">
            <a:avLst>
              <a:gd name="adj1" fmla="val -69095"/>
              <a:gd name="adj2" fmla="val 36235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>
                <a:solidFill>
                  <a:schemeClr val="tx1"/>
                </a:solidFill>
              </a:rPr>
              <a:t>全体の</a:t>
            </a:r>
            <a:r>
              <a:rPr lang="ja-JP" altLang="en-US" smtClean="0">
                <a:solidFill>
                  <a:schemeClr val="tx1"/>
                </a:solidFill>
              </a:rPr>
              <a:t>候補数</a:t>
            </a:r>
            <a:r>
              <a:rPr lang="ja-JP" altLang="en-US">
                <a:solidFill>
                  <a:schemeClr val="tx1"/>
                </a:solidFill>
              </a:rPr>
              <a:t>：</a:t>
            </a:r>
            <a:r>
              <a:rPr lang="en-US" altLang="ja-JP" smtClean="0">
                <a:solidFill>
                  <a:schemeClr val="tx1"/>
                </a:solidFill>
              </a:rPr>
              <a:t>2</a:t>
            </a:r>
          </a:p>
          <a:p>
            <a:r>
              <a:rPr lang="ja-JP" altLang="en-US">
                <a:solidFill>
                  <a:schemeClr val="tx1"/>
                </a:solidFill>
              </a:rPr>
              <a:t>選択</a:t>
            </a:r>
            <a:r>
              <a:rPr lang="ja-JP" altLang="en-US" smtClean="0">
                <a:solidFill>
                  <a:schemeClr val="tx1"/>
                </a:solidFill>
              </a:rPr>
              <a:t>された候補数：</a:t>
            </a:r>
            <a:r>
              <a:rPr lang="en-US" altLang="ja-JP" smtClean="0">
                <a:solidFill>
                  <a:schemeClr val="tx1"/>
                </a:solidFill>
              </a:rPr>
              <a:t>1</a:t>
            </a:r>
          </a:p>
          <a:p>
            <a:r>
              <a:rPr lang="ja-JP" altLang="en-US" smtClean="0">
                <a:solidFill>
                  <a:schemeClr val="tx1"/>
                </a:solidFill>
              </a:rPr>
              <a:t>適合率 </a:t>
            </a:r>
            <a:r>
              <a:rPr lang="en-US" altLang="ja-JP" smtClean="0">
                <a:solidFill>
                  <a:schemeClr val="tx1"/>
                </a:solidFill>
              </a:rPr>
              <a:t>= 0.5</a:t>
            </a:r>
          </a:p>
        </p:txBody>
      </p:sp>
      <p:sp>
        <p:nvSpPr>
          <p:cNvPr id="15" name="四角形吹き出し 14"/>
          <p:cNvSpPr/>
          <p:nvPr/>
        </p:nvSpPr>
        <p:spPr>
          <a:xfrm>
            <a:off x="3142183" y="3210719"/>
            <a:ext cx="2232248" cy="1080120"/>
          </a:xfrm>
          <a:prstGeom prst="wedgeRectCallout">
            <a:avLst>
              <a:gd name="adj1" fmla="val -68669"/>
              <a:gd name="adj2" fmla="val -5547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>
                <a:solidFill>
                  <a:schemeClr val="tx1"/>
                </a:solidFill>
              </a:rPr>
              <a:t>全体の</a:t>
            </a:r>
            <a:r>
              <a:rPr lang="ja-JP" altLang="en-US" smtClean="0">
                <a:solidFill>
                  <a:schemeClr val="tx1"/>
                </a:solidFill>
              </a:rPr>
              <a:t>候補数：</a:t>
            </a:r>
            <a:r>
              <a:rPr lang="en-US" altLang="ja-JP">
                <a:solidFill>
                  <a:schemeClr val="tx1"/>
                </a:solidFill>
              </a:rPr>
              <a:t>3</a:t>
            </a:r>
            <a:endParaRPr lang="en-US" altLang="ja-JP" smtClean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選択</a:t>
            </a:r>
            <a:r>
              <a:rPr lang="ja-JP" altLang="en-US" smtClean="0">
                <a:solidFill>
                  <a:schemeClr val="tx1"/>
                </a:solidFill>
              </a:rPr>
              <a:t>された候補数：</a:t>
            </a:r>
            <a:r>
              <a:rPr lang="en-US" altLang="ja-JP" smtClean="0">
                <a:solidFill>
                  <a:schemeClr val="tx1"/>
                </a:solidFill>
              </a:rPr>
              <a:t>2</a:t>
            </a:r>
          </a:p>
          <a:p>
            <a:r>
              <a:rPr lang="ja-JP" altLang="en-US" smtClean="0">
                <a:solidFill>
                  <a:schemeClr val="tx1"/>
                </a:solidFill>
              </a:rPr>
              <a:t>適合率 </a:t>
            </a:r>
            <a:r>
              <a:rPr lang="en-US" altLang="ja-JP" smtClean="0">
                <a:solidFill>
                  <a:schemeClr val="tx1"/>
                </a:solidFill>
              </a:rPr>
              <a:t>= 0.667</a:t>
            </a:r>
          </a:p>
        </p:txBody>
      </p:sp>
      <p:sp>
        <p:nvSpPr>
          <p:cNvPr id="16" name="四角形吹き出し 15"/>
          <p:cNvSpPr/>
          <p:nvPr/>
        </p:nvSpPr>
        <p:spPr>
          <a:xfrm>
            <a:off x="3142183" y="4825752"/>
            <a:ext cx="2232248" cy="1080120"/>
          </a:xfrm>
          <a:prstGeom prst="wedgeRectCallout">
            <a:avLst>
              <a:gd name="adj1" fmla="val -69712"/>
              <a:gd name="adj2" fmla="val -60769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>
                <a:solidFill>
                  <a:schemeClr val="tx1"/>
                </a:solidFill>
              </a:rPr>
              <a:t>全体の</a:t>
            </a:r>
            <a:r>
              <a:rPr lang="ja-JP" altLang="en-US" smtClean="0">
                <a:solidFill>
                  <a:schemeClr val="tx1"/>
                </a:solidFill>
              </a:rPr>
              <a:t>候補数：</a:t>
            </a:r>
            <a:r>
              <a:rPr lang="en-US" altLang="ja-JP">
                <a:solidFill>
                  <a:schemeClr val="tx1"/>
                </a:solidFill>
              </a:rPr>
              <a:t>7</a:t>
            </a:r>
            <a:endParaRPr lang="en-US" altLang="ja-JP" smtClean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選択</a:t>
            </a:r>
            <a:r>
              <a:rPr lang="ja-JP" altLang="en-US" smtClean="0">
                <a:solidFill>
                  <a:schemeClr val="tx1"/>
                </a:solidFill>
              </a:rPr>
              <a:t>された候補数：</a:t>
            </a:r>
            <a:r>
              <a:rPr lang="en-US" altLang="ja-JP" smtClean="0">
                <a:solidFill>
                  <a:schemeClr val="tx1"/>
                </a:solidFill>
              </a:rPr>
              <a:t>3</a:t>
            </a:r>
          </a:p>
          <a:p>
            <a:r>
              <a:rPr lang="ja-JP" altLang="en-US" smtClean="0">
                <a:solidFill>
                  <a:schemeClr val="tx1"/>
                </a:solidFill>
              </a:rPr>
              <a:t>適合率 </a:t>
            </a:r>
            <a:r>
              <a:rPr lang="en-US" altLang="ja-JP" smtClean="0">
                <a:solidFill>
                  <a:schemeClr val="tx1"/>
                </a:solidFill>
              </a:rPr>
              <a:t>= 0.429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6441131" y="3282727"/>
            <a:ext cx="2590875" cy="93610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>
                <a:solidFill>
                  <a:schemeClr val="tx1"/>
                </a:solidFill>
              </a:rPr>
              <a:t>平均</a:t>
            </a:r>
            <a:r>
              <a:rPr lang="ja-JP" altLang="en-US" sz="2000" smtClean="0">
                <a:solidFill>
                  <a:schemeClr val="tx1"/>
                </a:solidFill>
              </a:rPr>
              <a:t>適合率 </a:t>
            </a:r>
            <a:r>
              <a:rPr lang="en-US" altLang="ja-JP" sz="2000" smtClean="0">
                <a:solidFill>
                  <a:schemeClr val="tx1"/>
                </a:solidFill>
              </a:rPr>
              <a:t>= 0.532</a:t>
            </a:r>
            <a:endParaRPr kumimoji="1" lang="ja-JP" altLang="en-US" sz="200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995578" y="2141421"/>
            <a:ext cx="1960798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ja-JP" altLang="en-US" sz="2400" smtClean="0"/>
              <a:t>平均値を計算</a:t>
            </a:r>
            <a:endParaRPr kumimoji="1" lang="ja-JP" altLang="en-US" sz="2400"/>
          </a:p>
        </p:txBody>
      </p:sp>
      <p:sp>
        <p:nvSpPr>
          <p:cNvPr id="29" name="左中かっこ 28"/>
          <p:cNvSpPr/>
          <p:nvPr/>
        </p:nvSpPr>
        <p:spPr>
          <a:xfrm rot="10800000">
            <a:off x="5541612" y="2001471"/>
            <a:ext cx="758580" cy="3803793"/>
          </a:xfrm>
          <a:prstGeom prst="leftBrace">
            <a:avLst>
              <a:gd name="adj1" fmla="val 8333"/>
              <a:gd name="adj2" fmla="val 54025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45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20" grpId="0"/>
      <p:bldP spid="2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1043608" y="5157192"/>
            <a:ext cx="6984776" cy="1069344"/>
          </a:xfrm>
          <a:prstGeom prst="roundRect">
            <a:avLst/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2800" smtClean="0">
                <a:solidFill>
                  <a:schemeClr val="tx1"/>
                </a:solidFill>
              </a:rPr>
              <a:t>平均適合率の結果は</a:t>
            </a:r>
            <a:endParaRPr lang="en-US" altLang="ja-JP" sz="280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2800" smtClean="0">
                <a:solidFill>
                  <a:schemeClr val="tx1"/>
                </a:solidFill>
              </a:rPr>
              <a:t>Ant </a:t>
            </a:r>
            <a:r>
              <a:rPr lang="ja-JP" altLang="en-US" sz="2800" smtClean="0">
                <a:solidFill>
                  <a:schemeClr val="tx1"/>
                </a:solidFill>
              </a:rPr>
              <a:t>で約</a:t>
            </a:r>
            <a:r>
              <a:rPr lang="en-US" altLang="ja-JP" sz="2800" smtClean="0">
                <a:solidFill>
                  <a:schemeClr val="tx1"/>
                </a:solidFill>
              </a:rPr>
              <a:t>0.5</a:t>
            </a:r>
            <a:r>
              <a:rPr lang="ja-JP" altLang="en-US" sz="2800" smtClean="0">
                <a:solidFill>
                  <a:schemeClr val="tx1"/>
                </a:solidFill>
              </a:rPr>
              <a:t>，</a:t>
            </a:r>
            <a:r>
              <a:rPr lang="en-US" altLang="ja-JP" sz="2800" smtClean="0">
                <a:solidFill>
                  <a:schemeClr val="tx1"/>
                </a:solidFill>
              </a:rPr>
              <a:t>ANTLR</a:t>
            </a:r>
            <a:r>
              <a:rPr lang="ja-JP" altLang="en-US" sz="2800">
                <a:solidFill>
                  <a:schemeClr val="tx1"/>
                </a:solidFill>
              </a:rPr>
              <a:t> </a:t>
            </a:r>
            <a:r>
              <a:rPr lang="ja-JP" altLang="en-US" sz="2800" smtClean="0">
                <a:solidFill>
                  <a:schemeClr val="tx1"/>
                </a:solidFill>
              </a:rPr>
              <a:t>で約</a:t>
            </a:r>
            <a:r>
              <a:rPr lang="en-US" altLang="ja-JP" sz="2800" smtClean="0">
                <a:solidFill>
                  <a:schemeClr val="tx1"/>
                </a:solidFill>
              </a:rPr>
              <a:t>0.4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1043608" y="5157192"/>
            <a:ext cx="6984776" cy="1069344"/>
          </a:xfrm>
          <a:prstGeom prst="roundRect">
            <a:avLst/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2800">
                <a:solidFill>
                  <a:schemeClr val="tx1"/>
                </a:solidFill>
              </a:rPr>
              <a:t>全体</a:t>
            </a:r>
            <a:r>
              <a:rPr lang="ja-JP" altLang="en-US" sz="2800" smtClean="0">
                <a:solidFill>
                  <a:schemeClr val="tx1"/>
                </a:solidFill>
              </a:rPr>
              <a:t>の</a:t>
            </a:r>
            <a:r>
              <a:rPr lang="en-US" altLang="ja-JP" sz="2800" smtClean="0">
                <a:solidFill>
                  <a:schemeClr val="tx1"/>
                </a:solidFill>
              </a:rPr>
              <a:t>2</a:t>
            </a:r>
            <a:r>
              <a:rPr lang="ja-JP" altLang="en-US" sz="2800" smtClean="0">
                <a:solidFill>
                  <a:schemeClr val="tx1"/>
                </a:solidFill>
              </a:rPr>
              <a:t>割程度が被験者に選択されている</a:t>
            </a:r>
            <a:endParaRPr kumimoji="1" lang="ja-JP" altLang="en-US" sz="280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</a:rPr>
              <a:t>結果</a:t>
            </a:r>
            <a:r>
              <a:rPr lang="en-US" altLang="ja-JP" smtClean="0">
                <a:solidFill>
                  <a:schemeClr val="tx1"/>
                </a:solidFill>
              </a:rPr>
              <a:t>(1/2)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32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589972"/>
              </p:ext>
            </p:extLst>
          </p:nvPr>
        </p:nvGraphicFramePr>
        <p:xfrm>
          <a:off x="467544" y="1628800"/>
          <a:ext cx="8064897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217"/>
                <a:gridCol w="1781229"/>
                <a:gridCol w="2328012"/>
                <a:gridCol w="1995439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smtClean="0">
                          <a:solidFill>
                            <a:schemeClr val="tx1"/>
                          </a:solidFill>
                        </a:rPr>
                        <a:t>メトリクス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smtClean="0">
                          <a:solidFill>
                            <a:schemeClr val="tx1"/>
                          </a:solidFill>
                        </a:rPr>
                        <a:t>平均候補選択率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smtClean="0">
                          <a:solidFill>
                            <a:schemeClr val="tx1"/>
                          </a:solidFill>
                        </a:rPr>
                        <a:t>平均適合率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Ant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FTightness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0.253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0.533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FCoverage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0.213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0.560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FOverlap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0.253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0.535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ANTLR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FTightness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0.267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0.438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FCoverage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0.267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0.346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FOverlap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0.267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mtClean="0">
                          <a:solidFill>
                            <a:schemeClr val="tx1"/>
                          </a:solidFill>
                        </a:rPr>
                        <a:t>0.438</a:t>
                      </a:r>
                      <a:endParaRPr kumimoji="1" lang="ja-JP" alt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5508104" y="2132856"/>
            <a:ext cx="1008112" cy="2736304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7488324" y="2124742"/>
            <a:ext cx="1044116" cy="2744417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8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結果</a:t>
            </a:r>
            <a:r>
              <a:rPr lang="en-US" altLang="ja-JP" smtClean="0"/>
              <a:t>(2/2)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33</a:t>
            </a:fld>
            <a:endParaRPr lang="en-US" altLang="ja-JP"/>
          </a:p>
        </p:txBody>
      </p:sp>
      <p:sp>
        <p:nvSpPr>
          <p:cNvPr id="6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748680"/>
          </a:xfrm>
        </p:spPr>
        <p:txBody>
          <a:bodyPr/>
          <a:lstStyle/>
          <a:p>
            <a:r>
              <a:rPr lang="en-US" altLang="ja-JP" smtClean="0"/>
              <a:t>Ant </a:t>
            </a:r>
            <a:r>
              <a:rPr lang="ja-JP" altLang="en-US" smtClean="0"/>
              <a:t>に対す</a:t>
            </a:r>
            <a:r>
              <a:rPr lang="ja-JP" altLang="en-US"/>
              <a:t>る</a:t>
            </a:r>
            <a:r>
              <a:rPr lang="ja-JP" altLang="en-US" smtClean="0"/>
              <a:t> </a:t>
            </a:r>
            <a:r>
              <a:rPr lang="en-US" altLang="ja-JP" smtClean="0"/>
              <a:t>FTightness </a:t>
            </a:r>
            <a:r>
              <a:rPr lang="ja-JP" altLang="en-US" smtClean="0"/>
              <a:t>の結果</a:t>
            </a:r>
            <a:endParaRPr lang="en-US" altLang="ja-JP"/>
          </a:p>
          <a:p>
            <a:pPr marL="0" indent="0">
              <a:buNone/>
            </a:pPr>
            <a:endParaRPr lang="en-US" altLang="ja-JP" smtClean="0"/>
          </a:p>
          <a:p>
            <a:endParaRPr lang="en-US" altLang="ja-JP"/>
          </a:p>
          <a:p>
            <a:endParaRPr lang="en-US" altLang="ja-JP" smtClean="0"/>
          </a:p>
          <a:p>
            <a:endParaRPr lang="en-US" altLang="ja-JP"/>
          </a:p>
          <a:p>
            <a:endParaRPr lang="en-US" altLang="ja-JP" smtClean="0"/>
          </a:p>
          <a:p>
            <a:pPr marL="0" indent="0">
              <a:buNone/>
            </a:pPr>
            <a:endParaRPr lang="en-US" altLang="ja-JP"/>
          </a:p>
          <a:p>
            <a:endParaRPr lang="en-US" altLang="ja-JP" smtClean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134103"/>
              </p:ext>
            </p:extLst>
          </p:nvPr>
        </p:nvGraphicFramePr>
        <p:xfrm>
          <a:off x="539552" y="2204864"/>
          <a:ext cx="7920881" cy="4084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0681"/>
                <a:gridCol w="694020"/>
                <a:gridCol w="694020"/>
                <a:gridCol w="694020"/>
                <a:gridCol w="694020"/>
                <a:gridCol w="694020"/>
                <a:gridCol w="694020"/>
                <a:gridCol w="694020"/>
                <a:gridCol w="694020"/>
                <a:gridCol w="694020"/>
                <a:gridCol w="69402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</a:t>
                      </a:r>
                      <a:r>
                        <a:rPr lang="ja-JP" alt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位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A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B</a:t>
                      </a:r>
                      <a:endParaRPr lang="ja-JP" altLang="en-US" sz="1600" smtClean="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C</a:t>
                      </a:r>
                      <a:endParaRPr lang="ja-JP" altLang="en-US" sz="1600" smtClean="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D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E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225534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F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G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H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I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J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K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L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M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N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  <a:tr h="180975">
                <a:tc>
                  <a:txBody>
                    <a:bodyPr/>
                    <a:lstStyle/>
                    <a:p>
                      <a:r>
                        <a:rPr lang="ja-JP" altLang="en-US" sz="1600" smtClean="0"/>
                        <a:t>被験者</a:t>
                      </a:r>
                      <a:r>
                        <a:rPr lang="en-US" altLang="ja-JP" sz="1600" smtClean="0"/>
                        <a:t>O</a:t>
                      </a:r>
                      <a:endParaRPr lang="ja-JP" altLang="en-US" sz="1600"/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○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2195736" y="2492896"/>
            <a:ext cx="720080" cy="3816424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6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34</a:t>
            </a:fld>
            <a:endParaRPr lang="en-US" altLang="ja-JP"/>
          </a:p>
        </p:txBody>
      </p:sp>
      <p:sp>
        <p:nvSpPr>
          <p:cNvPr id="6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dirty="0" smtClean="0"/>
              <a:t>類似メソッドの集約作業を支援する手法を提案</a:t>
            </a:r>
            <a:endParaRPr lang="en-US" altLang="ja-JP" dirty="0" smtClean="0"/>
          </a:p>
          <a:p>
            <a:pPr lvl="1"/>
            <a:r>
              <a:rPr lang="en-US" altLang="ja-JP" smtClean="0"/>
              <a:t>AST</a:t>
            </a:r>
            <a:r>
              <a:rPr lang="ja-JP" altLang="en-US" dirty="0" smtClean="0"/>
              <a:t>を用いた集約候補の検出</a:t>
            </a:r>
            <a:endParaRPr lang="en-US" altLang="ja-JP" dirty="0"/>
          </a:p>
          <a:p>
            <a:pPr lvl="1"/>
            <a:r>
              <a:rPr lang="ja-JP" altLang="en-US" smtClean="0"/>
              <a:t>凝集度</a:t>
            </a:r>
            <a:r>
              <a:rPr lang="ja-JP" altLang="en-US" dirty="0" smtClean="0"/>
              <a:t>を用いた集約候補の並び替え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実際の類似メソッドへの適用・アンケート評価</a:t>
            </a:r>
            <a:endParaRPr lang="en-US" altLang="ja-JP" dirty="0" smtClean="0"/>
          </a:p>
          <a:p>
            <a:pPr lvl="1"/>
            <a:r>
              <a:rPr lang="ja-JP" altLang="en-US" sz="2400" smtClean="0"/>
              <a:t>提示した候補のうち，</a:t>
            </a:r>
            <a:r>
              <a:rPr lang="en-US" altLang="ja-JP" sz="2400" smtClean="0"/>
              <a:t>2</a:t>
            </a:r>
            <a:r>
              <a:rPr lang="ja-JP" altLang="en-US" sz="2400" smtClean="0"/>
              <a:t>割程度が有用な候補であった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今後の課題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35</a:t>
            </a:fld>
            <a:endParaRPr lang="en-US" altLang="ja-JP"/>
          </a:p>
        </p:txBody>
      </p:sp>
      <p:sp>
        <p:nvSpPr>
          <p:cNvPr id="6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dirty="0"/>
              <a:t>多数</a:t>
            </a:r>
            <a:r>
              <a:rPr lang="ja-JP" altLang="en-US" dirty="0" smtClean="0"/>
              <a:t>の類似メソッドを対象とした適用実験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ツールへの機能追加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3</a:t>
            </a:r>
            <a:r>
              <a:rPr lang="ja-JP" altLang="en-US" dirty="0" smtClean="0"/>
              <a:t>つ以上の類似メソッドへの適用</a:t>
            </a:r>
            <a:endParaRPr lang="en-US" altLang="ja-JP" dirty="0"/>
          </a:p>
          <a:p>
            <a:pPr lvl="1"/>
            <a:r>
              <a:rPr lang="ja-JP" altLang="en-US" dirty="0" smtClean="0"/>
              <a:t>集約候補の検索機能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ツールを使用した評価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集約作業の支援にどの程度有効であるか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0939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類似</a:t>
            </a:r>
            <a:r>
              <a:rPr lang="ja-JP" altLang="en-US" smtClean="0"/>
              <a:t>メソッドの集約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2188839"/>
          </a:xfrm>
        </p:spPr>
        <p:txBody>
          <a:bodyPr/>
          <a:lstStyle/>
          <a:p>
            <a:r>
              <a:rPr lang="ja-JP" altLang="en-US" sz="2800" smtClean="0"/>
              <a:t>類似メソッドをまとめて</a:t>
            </a:r>
            <a:r>
              <a:rPr lang="en-US" altLang="ja-JP" sz="2800" smtClean="0"/>
              <a:t>1</a:t>
            </a:r>
            <a:r>
              <a:rPr lang="ja-JP" altLang="en-US" sz="2800" smtClean="0"/>
              <a:t>つのメソッドにする</a:t>
            </a:r>
            <a:endParaRPr lang="en-US" altLang="ja-JP" sz="2800" smtClean="0"/>
          </a:p>
          <a:p>
            <a:pPr marL="0" indent="0">
              <a:buNone/>
            </a:pPr>
            <a:endParaRPr lang="en-US" altLang="ja-JP" sz="2800"/>
          </a:p>
          <a:p>
            <a:r>
              <a:rPr lang="ja-JP" altLang="en-US" sz="2800" smtClean="0"/>
              <a:t>類似メソッドに差分が存在する場合</a:t>
            </a:r>
            <a:endParaRPr lang="en-US" altLang="ja-JP" sz="2800" smtClean="0"/>
          </a:p>
          <a:p>
            <a:pPr lvl="1"/>
            <a:r>
              <a:rPr lang="ja-JP" altLang="en-US" sz="2400"/>
              <a:t>差分</a:t>
            </a:r>
            <a:r>
              <a:rPr lang="ja-JP" altLang="en-US" sz="2400" smtClean="0"/>
              <a:t>をメソッドとして抽出して，類似メソッドを完全一致させる</a:t>
            </a:r>
            <a:endParaRPr lang="en-US" altLang="ja-JP" sz="240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 rot="10800000" flipH="1">
            <a:off x="747795" y="4653136"/>
            <a:ext cx="1008112" cy="1152128"/>
            <a:chOff x="2411760" y="3861048"/>
            <a:chExt cx="1008112" cy="1152128"/>
          </a:xfrm>
        </p:grpSpPr>
        <p:grpSp>
          <p:nvGrpSpPr>
            <p:cNvPr id="6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8" name="メモ 7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" name="直線コネクタ 8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直線コネクタ 6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グループ化 14"/>
          <p:cNvGrpSpPr/>
          <p:nvPr/>
        </p:nvGrpSpPr>
        <p:grpSpPr>
          <a:xfrm rot="10800000" flipH="1">
            <a:off x="1998622" y="4653136"/>
            <a:ext cx="1008112" cy="1152128"/>
            <a:chOff x="2411760" y="3861048"/>
            <a:chExt cx="1008112" cy="1152128"/>
          </a:xfrm>
        </p:grpSpPr>
        <p:grpSp>
          <p:nvGrpSpPr>
            <p:cNvPr id="16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18" name="メモ 17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直線コネクタ 16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正方形/長方形 24"/>
          <p:cNvSpPr/>
          <p:nvPr/>
        </p:nvSpPr>
        <p:spPr>
          <a:xfrm>
            <a:off x="819803" y="5269538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0630" y="5261276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819803" y="4831261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 rot="10800000" flipH="1">
            <a:off x="5959061" y="4653135"/>
            <a:ext cx="1008112" cy="1152128"/>
            <a:chOff x="2411760" y="3861048"/>
            <a:chExt cx="1008112" cy="1152128"/>
          </a:xfrm>
        </p:grpSpPr>
        <p:grpSp>
          <p:nvGrpSpPr>
            <p:cNvPr id="29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31" name="メモ 30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2" name="直線コネクタ 31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直線コネクタ 29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グループ化 37"/>
          <p:cNvGrpSpPr/>
          <p:nvPr/>
        </p:nvGrpSpPr>
        <p:grpSpPr>
          <a:xfrm rot="10800000" flipH="1">
            <a:off x="7564415" y="4653136"/>
            <a:ext cx="1008112" cy="1152128"/>
            <a:chOff x="2411760" y="3861048"/>
            <a:chExt cx="1008112" cy="1152128"/>
          </a:xfrm>
        </p:grpSpPr>
        <p:grpSp>
          <p:nvGrpSpPr>
            <p:cNvPr id="39" name="グループ化 60"/>
            <p:cNvGrpSpPr/>
            <p:nvPr/>
          </p:nvGrpSpPr>
          <p:grpSpPr>
            <a:xfrm>
              <a:off x="2411760" y="3861048"/>
              <a:ext cx="1008112" cy="1152128"/>
              <a:chOff x="2051720" y="5157192"/>
              <a:chExt cx="612068" cy="684076"/>
            </a:xfrm>
          </p:grpSpPr>
          <p:sp>
            <p:nvSpPr>
              <p:cNvPr id="41" name="メモ 40"/>
              <p:cNvSpPr/>
              <p:nvPr/>
            </p:nvSpPr>
            <p:spPr>
              <a:xfrm rot="16200000">
                <a:off x="2015716" y="5193196"/>
                <a:ext cx="684076" cy="612068"/>
              </a:xfrm>
              <a:prstGeom prst="foldedCorner">
                <a:avLst>
                  <a:gd name="adj" fmla="val 24368"/>
                </a:avLst>
              </a:prstGeom>
              <a:solidFill>
                <a:srgbClr val="FFFF99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2" name="直線コネクタ 41"/>
              <p:cNvCxnSpPr/>
              <p:nvPr/>
            </p:nvCxnSpPr>
            <p:spPr>
              <a:xfrm>
                <a:off x="2139158" y="5370966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2139158" y="5456475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2139158" y="554198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2139158" y="5584740"/>
                <a:ext cx="2160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2139158" y="567024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2139158" y="5755759"/>
                <a:ext cx="3600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39"/>
            <p:cNvCxnSpPr/>
            <p:nvPr/>
          </p:nvCxnSpPr>
          <p:spPr>
            <a:xfrm>
              <a:off x="2555776" y="4077072"/>
              <a:ext cx="47440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正方形/長方形 49"/>
          <p:cNvSpPr/>
          <p:nvPr/>
        </p:nvSpPr>
        <p:spPr>
          <a:xfrm>
            <a:off x="6031069" y="4831260"/>
            <a:ext cx="830210" cy="219814"/>
          </a:xfrm>
          <a:prstGeom prst="rect">
            <a:avLst/>
          </a:prstGeom>
          <a:solidFill>
            <a:srgbClr val="00B0F0">
              <a:alpha val="70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1" name="右矢印 50"/>
          <p:cNvSpPr/>
          <p:nvPr/>
        </p:nvSpPr>
        <p:spPr>
          <a:xfrm>
            <a:off x="3527217" y="4653136"/>
            <a:ext cx="1800000" cy="898125"/>
          </a:xfrm>
          <a:prstGeom prst="rightArrow">
            <a:avLst/>
          </a:prstGeom>
          <a:solidFill>
            <a:srgbClr val="FF99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smtClean="0">
                <a:solidFill>
                  <a:schemeClr val="tx1"/>
                </a:solidFill>
              </a:rPr>
              <a:t>集約</a:t>
            </a:r>
            <a:endParaRPr kumimoji="1" lang="en-US" altLang="ja-JP" sz="2400" smtClean="0">
              <a:solidFill>
                <a:schemeClr val="tx1"/>
              </a:solidFill>
            </a:endParaRPr>
          </a:p>
        </p:txBody>
      </p:sp>
      <p:sp>
        <p:nvSpPr>
          <p:cNvPr id="49" name="環状矢印 48"/>
          <p:cNvSpPr/>
          <p:nvPr/>
        </p:nvSpPr>
        <p:spPr>
          <a:xfrm rot="16200000">
            <a:off x="5617145" y="4628899"/>
            <a:ext cx="765312" cy="1155369"/>
          </a:xfrm>
          <a:prstGeom prst="circularArrow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左矢印 51"/>
          <p:cNvSpPr/>
          <p:nvPr/>
        </p:nvSpPr>
        <p:spPr>
          <a:xfrm rot="2041340">
            <a:off x="6833632" y="5098571"/>
            <a:ext cx="890590" cy="216024"/>
          </a:xfrm>
          <a:prstGeom prst="leftArrow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032671" y="5367162"/>
            <a:ext cx="830210" cy="219814"/>
          </a:xfrm>
          <a:prstGeom prst="rect">
            <a:avLst/>
          </a:prstGeom>
          <a:noFill/>
          <a:ln w="254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591556" y="5358900"/>
            <a:ext cx="830210" cy="219814"/>
          </a:xfrm>
          <a:prstGeom prst="rect">
            <a:avLst/>
          </a:prstGeom>
          <a:noFill/>
          <a:ln w="254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9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</a:t>
            </a:r>
            <a:r>
              <a:rPr lang="ja-JP" altLang="en-US" smtClean="0"/>
              <a:t>集約手順</a:t>
            </a:r>
            <a:r>
              <a:rPr lang="en-US" altLang="ja-JP" smtClean="0"/>
              <a:t>(1/3)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748680"/>
          </a:xfrm>
        </p:spPr>
        <p:txBody>
          <a:bodyPr/>
          <a:lstStyle/>
          <a:p>
            <a:r>
              <a:rPr kumimoji="1" lang="ja-JP" altLang="en-US" sz="3000" smtClean="0"/>
              <a:t>類似メソッド</a:t>
            </a:r>
            <a:r>
              <a:rPr lang="ja-JP" altLang="en-US" sz="3000"/>
              <a:t>間</a:t>
            </a:r>
            <a:r>
              <a:rPr lang="ja-JP" altLang="en-US" sz="3000" smtClean="0"/>
              <a:t>の差分を特定する</a:t>
            </a:r>
            <a:endParaRPr lang="en-US" altLang="ja-JP" sz="26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85487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732627" y="6165939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494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類似メソッド集約手順</a:t>
            </a:r>
            <a:r>
              <a:rPr lang="en-US" altLang="ja-JP" smtClean="0"/>
              <a:t>(2/3)</a:t>
            </a:r>
            <a:endParaRPr kumimoji="1" lang="ja-JP" altLang="en-US" dirty="0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sz="3000" smtClean="0"/>
              <a:t>メソッドとして抽出する</a:t>
            </a:r>
            <a:r>
              <a:rPr lang="ja-JP" altLang="en-US" sz="3000"/>
              <a:t>コード片の集合</a:t>
            </a:r>
            <a:r>
              <a:rPr lang="ja-JP" altLang="en-US" sz="3000" smtClean="0"/>
              <a:t>を決定する</a:t>
            </a:r>
            <a:endParaRPr lang="en-US" altLang="ja-JP" sz="3000" smtClean="0"/>
          </a:p>
        </p:txBody>
      </p:sp>
      <p:sp>
        <p:nvSpPr>
          <p:cNvPr id="3" name="正方形/長方形 2"/>
          <p:cNvSpPr/>
          <p:nvPr/>
        </p:nvSpPr>
        <p:spPr>
          <a:xfrm>
            <a:off x="323528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23528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196123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21167" y="616864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0" name="正方形/長方形 19"/>
          <p:cNvSpPr/>
          <p:nvPr/>
        </p:nvSpPr>
        <p:spPr>
          <a:xfrm>
            <a:off x="4848572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848572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900000" y="2449421"/>
            <a:ext cx="7565049" cy="62781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mtClean="0">
                <a:solidFill>
                  <a:schemeClr val="tx1"/>
                </a:solidFill>
              </a:rPr>
              <a:t>条件</a:t>
            </a:r>
            <a:r>
              <a:rPr lang="en-US" altLang="ja-JP" sz="2400" smtClean="0">
                <a:solidFill>
                  <a:schemeClr val="tx1"/>
                </a:solidFill>
              </a:rPr>
              <a:t>1:</a:t>
            </a:r>
            <a:r>
              <a:rPr lang="ja-JP" altLang="en-US" sz="2400" smtClean="0">
                <a:solidFill>
                  <a:schemeClr val="tx1"/>
                </a:solidFill>
              </a:rPr>
              <a:t>全てのコード片はメソッド抽出可能である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類似メソッド集約手順</a:t>
            </a:r>
            <a:r>
              <a:rPr lang="en-US" altLang="ja-JP" smtClean="0"/>
              <a:t>(2/3)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sz="3000" smtClean="0"/>
              <a:t>メソッドとして抽出する</a:t>
            </a:r>
            <a:r>
              <a:rPr lang="ja-JP" altLang="en-US" sz="3000"/>
              <a:t>コード片の集合</a:t>
            </a:r>
            <a:r>
              <a:rPr lang="ja-JP" altLang="en-US" sz="3000" smtClean="0"/>
              <a:t>を決定する</a:t>
            </a:r>
            <a:endParaRPr lang="en-US" altLang="ja-JP" sz="3000" smtClean="0"/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23528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23528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96123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721167" y="616864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2" name="正方形/長方形 21"/>
          <p:cNvSpPr/>
          <p:nvPr/>
        </p:nvSpPr>
        <p:spPr>
          <a:xfrm>
            <a:off x="4848572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848572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900000" y="2448000"/>
            <a:ext cx="7565049" cy="62781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mtClean="0">
                <a:solidFill>
                  <a:schemeClr val="tx1"/>
                </a:solidFill>
              </a:rPr>
              <a:t>条件</a:t>
            </a:r>
            <a:r>
              <a:rPr lang="en-US" altLang="ja-JP" sz="2400">
                <a:solidFill>
                  <a:schemeClr val="tx1"/>
                </a:solidFill>
              </a:rPr>
              <a:t>2</a:t>
            </a:r>
            <a:r>
              <a:rPr lang="en-US" altLang="ja-JP" sz="2400" smtClean="0">
                <a:solidFill>
                  <a:schemeClr val="tx1"/>
                </a:solidFill>
              </a:rPr>
              <a:t>:</a:t>
            </a:r>
            <a:r>
              <a:rPr lang="ja-JP" altLang="en-US" sz="2400" smtClean="0">
                <a:solidFill>
                  <a:schemeClr val="tx1"/>
                </a:solidFill>
              </a:rPr>
              <a:t>同じメソッド内の各コード片は重複部分がない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427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類似メソッド集約手順</a:t>
            </a:r>
            <a:r>
              <a:rPr lang="en-US" altLang="ja-JP" smtClean="0"/>
              <a:t>(2/3)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sz="3000" smtClean="0"/>
              <a:t>メソッドとして抽出するコード片の集合を決定する</a:t>
            </a:r>
            <a:endParaRPr lang="en-US" altLang="ja-JP" sz="3000" smtClean="0"/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3528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23528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96123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721167" y="616864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2" name="正方形/長方形 21"/>
          <p:cNvSpPr/>
          <p:nvPr/>
        </p:nvSpPr>
        <p:spPr>
          <a:xfrm>
            <a:off x="4848572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848572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900000" y="2448000"/>
            <a:ext cx="7565049" cy="62781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mtClean="0">
                <a:solidFill>
                  <a:schemeClr val="tx1"/>
                </a:solidFill>
              </a:rPr>
              <a:t>条件</a:t>
            </a:r>
            <a:r>
              <a:rPr lang="en-US" altLang="ja-JP" sz="2400" smtClean="0">
                <a:solidFill>
                  <a:schemeClr val="tx1"/>
                </a:solidFill>
              </a:rPr>
              <a:t>3:</a:t>
            </a:r>
            <a:r>
              <a:rPr lang="ja-JP" altLang="en-US" sz="2400" smtClean="0">
                <a:solidFill>
                  <a:schemeClr val="tx1"/>
                </a:solidFill>
              </a:rPr>
              <a:t>各差分はいずれかのコード片に含まれる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427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4150" cy="1143000"/>
          </a:xfrm>
        </p:spPr>
        <p:txBody>
          <a:bodyPr/>
          <a:lstStyle/>
          <a:p>
            <a:r>
              <a:rPr lang="ja-JP" altLang="en-US"/>
              <a:t>類似メソッド集約手順</a:t>
            </a:r>
            <a:r>
              <a:rPr lang="en-US" altLang="ja-JP" smtClean="0"/>
              <a:t>(2/3)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ja-JP" altLang="en-US" sz="3000" smtClean="0"/>
              <a:t>メソッドとして抽出するコード片の集合を決定する</a:t>
            </a:r>
            <a:endParaRPr lang="en-US" altLang="ja-JP" sz="3000" smtClean="0"/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V="1">
            <a:off x="4716016" y="2348876"/>
            <a:ext cx="4320480" cy="4320482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similarMethodB(){ 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if(finalBuffer.remaining()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while(finalBuffer.remaining()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finalBuffer.put((byte)0);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finalBuffer.position(0);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transform(finalBuffer.array(),0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 flipV="1">
            <a:off x="179512" y="2348876"/>
            <a:ext cx="4320480" cy="432048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similarMethodA(){ 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if(finalBuffer.remaining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&lt; 8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ja-JP" altLang="en-US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while(finalBuffer.remaining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() &gt; 0</a:t>
            </a: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){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 finalBuffer.put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((byte)0);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ja-JP" sz="160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finalBuffer.putLong(length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finalBuffer.position(0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transform(finalBuffer);</a:t>
            </a:r>
          </a:p>
          <a:p>
            <a:pPr>
              <a:spcAft>
                <a:spcPts val="300"/>
              </a:spcAft>
            </a:pP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3528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23528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07583" y="270421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96123" y="6165304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732627" y="270755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721167" y="6168643"/>
            <a:ext cx="28725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lang="en-US" altLang="ja-JP" sz="1600" smtClean="0"/>
          </a:p>
          <a:p>
            <a:pPr algn="ctr">
              <a:lnSpc>
                <a:spcPts val="500"/>
              </a:lnSpc>
            </a:pPr>
            <a:r>
              <a:rPr kumimoji="1" lang="ja-JP" altLang="en-US" sz="1600" smtClean="0"/>
              <a:t>・</a:t>
            </a:r>
          </a:p>
          <a:p>
            <a:pPr algn="ctr">
              <a:lnSpc>
                <a:spcPts val="500"/>
              </a:lnSpc>
            </a:pPr>
            <a:r>
              <a:rPr lang="ja-JP" altLang="en-US" sz="1600" smtClean="0"/>
              <a:t>・</a:t>
            </a:r>
            <a:endParaRPr kumimoji="1" lang="ja-JP" altLang="en-US" sz="1600"/>
          </a:p>
        </p:txBody>
      </p:sp>
      <p:sp>
        <p:nvSpPr>
          <p:cNvPr id="22" name="正方形/長方形 21"/>
          <p:cNvSpPr/>
          <p:nvPr/>
        </p:nvSpPr>
        <p:spPr>
          <a:xfrm>
            <a:off x="4848572" y="4041065"/>
            <a:ext cx="4032448" cy="900103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848572" y="5190980"/>
            <a:ext cx="4032448" cy="902316"/>
          </a:xfrm>
          <a:prstGeom prst="rect">
            <a:avLst/>
          </a:prstGeom>
          <a:noFill/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900000" y="2448000"/>
            <a:ext cx="7565049" cy="62781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mtClean="0">
                <a:solidFill>
                  <a:schemeClr val="tx1"/>
                </a:solidFill>
              </a:rPr>
              <a:t>条件</a:t>
            </a:r>
            <a:r>
              <a:rPr lang="en-US" altLang="ja-JP" sz="2400">
                <a:solidFill>
                  <a:schemeClr val="tx1"/>
                </a:solidFill>
              </a:rPr>
              <a:t>4</a:t>
            </a:r>
            <a:r>
              <a:rPr lang="en-US" altLang="ja-JP" sz="2400" smtClean="0">
                <a:solidFill>
                  <a:schemeClr val="tx1"/>
                </a:solidFill>
              </a:rPr>
              <a:t>:</a:t>
            </a:r>
            <a:r>
              <a:rPr lang="ja-JP" altLang="en-US" sz="2400" smtClean="0">
                <a:solidFill>
                  <a:schemeClr val="tx1"/>
                </a:solidFill>
              </a:rPr>
              <a:t>抽出後に類似メソッドが完全に一致する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33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5.3"/>
</p:tagLst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6101</TotalTime>
  <Words>2772</Words>
  <Application>Microsoft Office PowerPoint</Application>
  <PresentationFormat>画面に合わせる (4:3)</PresentationFormat>
  <Paragraphs>1012</Paragraphs>
  <Slides>36</Slides>
  <Notes>25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8" baseType="lpstr">
      <vt:lpstr>Sel-CoolMetal-white</vt:lpstr>
      <vt:lpstr>数式</vt:lpstr>
      <vt:lpstr>差分を含む類似メソッドの集約支援ツール</vt:lpstr>
      <vt:lpstr>研究概要</vt:lpstr>
      <vt:lpstr>類似メソッド</vt:lpstr>
      <vt:lpstr>類似メソッドの集約</vt:lpstr>
      <vt:lpstr>類似メソッド集約手順(1/3)</vt:lpstr>
      <vt:lpstr>類似メソッド集約手順(2/3)</vt:lpstr>
      <vt:lpstr>類似メソッド集約手順(2/3)</vt:lpstr>
      <vt:lpstr>類似メソッド集約手順(2/3)</vt:lpstr>
      <vt:lpstr>類似メソッド集約手順(2/3)</vt:lpstr>
      <vt:lpstr>類似メソッド集約手順(3/3)</vt:lpstr>
      <vt:lpstr>集約作業における問題点</vt:lpstr>
      <vt:lpstr>提案手法</vt:lpstr>
      <vt:lpstr>集約候補の例</vt:lpstr>
      <vt:lpstr>提案手法の概要</vt:lpstr>
      <vt:lpstr>1．類似メソッド間の差分の特定</vt:lpstr>
      <vt:lpstr>抽象構文木(AST)</vt:lpstr>
      <vt:lpstr>1-1 ASTの比較</vt:lpstr>
      <vt:lpstr>1-2 差分を含む文の特定</vt:lpstr>
      <vt:lpstr>1-3 差分の統合</vt:lpstr>
      <vt:lpstr>2．集約候補の検出</vt:lpstr>
      <vt:lpstr>2-1 メソッド抽出可能なコード片の検出</vt:lpstr>
      <vt:lpstr>2-2 集約候補の検出</vt:lpstr>
      <vt:lpstr>2-3 集約候補のフィルタリング</vt:lpstr>
      <vt:lpstr>3. 集約候補の並び替え</vt:lpstr>
      <vt:lpstr>凝集度メトリクス</vt:lpstr>
      <vt:lpstr>凝集度の計算例</vt:lpstr>
      <vt:lpstr>実装</vt:lpstr>
      <vt:lpstr>適用実験</vt:lpstr>
      <vt:lpstr>実験対象</vt:lpstr>
      <vt:lpstr>評価尺度(1/2)</vt:lpstr>
      <vt:lpstr>評価尺度(2/2)</vt:lpstr>
      <vt:lpstr>平均適合率の計算例</vt:lpstr>
      <vt:lpstr>結果(1/2)</vt:lpstr>
      <vt:lpstr>結果(2/2)</vt:lpstr>
      <vt:lpstr>まとめ</vt:lpstr>
      <vt:lpstr>今後の課題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プログラムスライスを用いた凝集度メトリクスに基づく 類似メソッド集約候補の順位付け手法</dc:title>
  <dc:creator>後藤祥</dc:creator>
  <cp:lastModifiedBy>a-gotoh</cp:lastModifiedBy>
  <cp:revision>211</cp:revision>
  <cp:lastPrinted>2012-08-23T07:34:14Z</cp:lastPrinted>
  <dcterms:created xsi:type="dcterms:W3CDTF">2012-02-12T14:46:35Z</dcterms:created>
  <dcterms:modified xsi:type="dcterms:W3CDTF">2012-08-29T01:28:10Z</dcterms:modified>
</cp:coreProperties>
</file>