
<file path=[Content_Types].xml><?xml version="1.0" encoding="utf-8"?>
<Types xmlns="http://schemas.openxmlformats.org/package/2006/content-types">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6.xml" ContentType="application/vnd.openxmlformats-officedocument.presentationml.tags+xml"/>
  <Override PartName="/ppt/notesSlides/notesSlide1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15.xml" ContentType="application/vnd.openxmlformats-officedocument.presentationml.notesSlide+xml"/>
  <Override PartName="/ppt/tags/tag9.xml" ContentType="application/vnd.openxmlformats-officedocument.presentationml.tags+xml"/>
  <Override PartName="/ppt/notesSlides/notesSlide16.xml" ContentType="application/vnd.openxmlformats-officedocument.presentationml.notesSlide+xml"/>
  <Override PartName="/ppt/tags/tag10.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notesSlides/notesSlide20.xml" ContentType="application/vnd.openxmlformats-officedocument.presentationml.notesSlide+xml"/>
  <Override PartName="/ppt/charts/chart2.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93" r:id="rId2"/>
    <p:sldId id="326" r:id="rId3"/>
    <p:sldId id="257" r:id="rId4"/>
    <p:sldId id="258" r:id="rId5"/>
    <p:sldId id="260" r:id="rId6"/>
    <p:sldId id="261" r:id="rId7"/>
    <p:sldId id="262" r:id="rId8"/>
    <p:sldId id="327" r:id="rId9"/>
    <p:sldId id="263" r:id="rId10"/>
    <p:sldId id="264" r:id="rId11"/>
    <p:sldId id="265" r:id="rId12"/>
    <p:sldId id="266" r:id="rId13"/>
    <p:sldId id="267" r:id="rId14"/>
    <p:sldId id="305" r:id="rId15"/>
    <p:sldId id="304" r:id="rId16"/>
    <p:sldId id="307" r:id="rId17"/>
    <p:sldId id="306" r:id="rId18"/>
    <p:sldId id="303" r:id="rId19"/>
    <p:sldId id="294" r:id="rId20"/>
    <p:sldId id="270" r:id="rId21"/>
    <p:sldId id="269" r:id="rId22"/>
    <p:sldId id="301" r:id="rId23"/>
    <p:sldId id="273" r:id="rId24"/>
    <p:sldId id="274" r:id="rId25"/>
    <p:sldId id="275" r:id="rId26"/>
    <p:sldId id="328" r:id="rId27"/>
    <p:sldId id="311" r:id="rId28"/>
    <p:sldId id="314" r:id="rId29"/>
    <p:sldId id="315" r:id="rId30"/>
    <p:sldId id="316" r:id="rId31"/>
    <p:sldId id="278" r:id="rId32"/>
    <p:sldId id="317" r:id="rId33"/>
    <p:sldId id="318" r:id="rId34"/>
    <p:sldId id="324" r:id="rId35"/>
    <p:sldId id="319" r:id="rId36"/>
    <p:sldId id="323" r:id="rId37"/>
    <p:sldId id="296" r:id="rId38"/>
    <p:sldId id="298" r:id="rId39"/>
    <p:sldId id="322" r:id="rId40"/>
    <p:sldId id="330" r:id="rId41"/>
    <p:sldId id="279" r:id="rId42"/>
    <p:sldId id="281" r:id="rId43"/>
  </p:sldIdLst>
  <p:sldSz cx="9144000" cy="6858000" type="screen4x3"/>
  <p:notesSz cx="6805613" cy="9939338"/>
  <p:defaultTex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D5FF"/>
    <a:srgbClr val="DDDDFF"/>
    <a:srgbClr val="EBEBFF"/>
    <a:srgbClr val="FFFFFF"/>
    <a:srgbClr val="E2E1FF"/>
    <a:srgbClr val="BEBBFF"/>
    <a:srgbClr val="E1E1FF"/>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77" autoAdjust="0"/>
    <p:restoredTop sz="77926" autoAdjust="0"/>
  </p:normalViewPr>
  <p:slideViewPr>
    <p:cSldViewPr>
      <p:cViewPr>
        <p:scale>
          <a:sx n="75" d="100"/>
          <a:sy n="75" d="100"/>
        </p:scale>
        <p:origin x="-4614" y="-171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oleObject" Target="file:///C:\Users\Yamanaka\Dropbox\&#21330;&#35542;\ses\&#20998;&#39006;&#32080;&#2652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y-yuuki\Dropbox\&#30740;&#31350;&#23460;\NEC&#20849;&#21516;&#30740;&#31350;\&#31665;&#12402;&#12370;&#2225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861876908854023E-2"/>
          <c:y val="5.5523666094713937E-2"/>
          <c:w val="0.94219829241642561"/>
          <c:h val="0.65033051883124049"/>
        </c:manualLayout>
      </c:layout>
      <c:barChart>
        <c:barDir val="col"/>
        <c:grouping val="stacked"/>
        <c:varyColors val="0"/>
        <c:ser>
          <c:idx val="0"/>
          <c:order val="0"/>
          <c:tx>
            <c:strRef>
              <c:f>Sheet1!$B$1</c:f>
              <c:strCache>
                <c:ptCount val="1"/>
                <c:pt idx="0">
                  <c:v>Stable</c:v>
                </c:pt>
              </c:strCache>
            </c:strRef>
          </c:tx>
          <c:spPr>
            <a:solidFill>
              <a:srgbClr val="002060"/>
            </a:solidFill>
          </c:spPr>
          <c:invertIfNegative val="0"/>
          <c:cat>
            <c:numRef>
              <c:f>Sheet1!$A$2:$A$46</c:f>
              <c:numCache>
                <c:formatCode>m/d/yyyy</c:formatCode>
                <c:ptCount val="45"/>
                <c:pt idx="0">
                  <c:v>40896</c:v>
                </c:pt>
                <c:pt idx="1">
                  <c:v>40897</c:v>
                </c:pt>
                <c:pt idx="2">
                  <c:v>40898</c:v>
                </c:pt>
                <c:pt idx="3">
                  <c:v>40899</c:v>
                </c:pt>
                <c:pt idx="4">
                  <c:v>40900</c:v>
                </c:pt>
                <c:pt idx="5">
                  <c:v>40901</c:v>
                </c:pt>
                <c:pt idx="6">
                  <c:v>40902</c:v>
                </c:pt>
                <c:pt idx="7">
                  <c:v>40903</c:v>
                </c:pt>
                <c:pt idx="8">
                  <c:v>40904</c:v>
                </c:pt>
                <c:pt idx="9">
                  <c:v>40905</c:v>
                </c:pt>
                <c:pt idx="10">
                  <c:v>40906</c:v>
                </c:pt>
                <c:pt idx="11">
                  <c:v>40907</c:v>
                </c:pt>
                <c:pt idx="12">
                  <c:v>40908</c:v>
                </c:pt>
                <c:pt idx="13">
                  <c:v>40909</c:v>
                </c:pt>
                <c:pt idx="14">
                  <c:v>40910</c:v>
                </c:pt>
                <c:pt idx="15">
                  <c:v>40911</c:v>
                </c:pt>
                <c:pt idx="16">
                  <c:v>40912</c:v>
                </c:pt>
                <c:pt idx="17">
                  <c:v>40913</c:v>
                </c:pt>
                <c:pt idx="18">
                  <c:v>40914</c:v>
                </c:pt>
                <c:pt idx="19">
                  <c:v>40915</c:v>
                </c:pt>
                <c:pt idx="20">
                  <c:v>40916</c:v>
                </c:pt>
                <c:pt idx="21">
                  <c:v>40917</c:v>
                </c:pt>
                <c:pt idx="22">
                  <c:v>40918</c:v>
                </c:pt>
                <c:pt idx="23">
                  <c:v>40919</c:v>
                </c:pt>
                <c:pt idx="24">
                  <c:v>40920</c:v>
                </c:pt>
                <c:pt idx="25">
                  <c:v>40921</c:v>
                </c:pt>
                <c:pt idx="26">
                  <c:v>40922</c:v>
                </c:pt>
                <c:pt idx="27">
                  <c:v>40923</c:v>
                </c:pt>
                <c:pt idx="28">
                  <c:v>40924</c:v>
                </c:pt>
                <c:pt idx="29">
                  <c:v>40925</c:v>
                </c:pt>
                <c:pt idx="30">
                  <c:v>40926</c:v>
                </c:pt>
                <c:pt idx="31">
                  <c:v>40927</c:v>
                </c:pt>
                <c:pt idx="32">
                  <c:v>40928</c:v>
                </c:pt>
                <c:pt idx="33">
                  <c:v>40929</c:v>
                </c:pt>
                <c:pt idx="34">
                  <c:v>40930</c:v>
                </c:pt>
                <c:pt idx="35">
                  <c:v>40931</c:v>
                </c:pt>
                <c:pt idx="36">
                  <c:v>40932</c:v>
                </c:pt>
                <c:pt idx="37">
                  <c:v>40933</c:v>
                </c:pt>
                <c:pt idx="38">
                  <c:v>40934</c:v>
                </c:pt>
                <c:pt idx="39">
                  <c:v>40935</c:v>
                </c:pt>
                <c:pt idx="40">
                  <c:v>40936</c:v>
                </c:pt>
                <c:pt idx="41">
                  <c:v>40937</c:v>
                </c:pt>
                <c:pt idx="42">
                  <c:v>40938</c:v>
                </c:pt>
                <c:pt idx="43">
                  <c:v>40939</c:v>
                </c:pt>
              </c:numCache>
            </c:numRef>
          </c:cat>
          <c:val>
            <c:numRef>
              <c:f>Sheet1!$B$2:$B$46</c:f>
              <c:numCache>
                <c:formatCode>General</c:formatCode>
                <c:ptCount val="45"/>
                <c:pt idx="0">
                  <c:v>874</c:v>
                </c:pt>
                <c:pt idx="1">
                  <c:v>885</c:v>
                </c:pt>
                <c:pt idx="2">
                  <c:v>885</c:v>
                </c:pt>
                <c:pt idx="3">
                  <c:v>885</c:v>
                </c:pt>
                <c:pt idx="4">
                  <c:v>885</c:v>
                </c:pt>
                <c:pt idx="5">
                  <c:v>885</c:v>
                </c:pt>
                <c:pt idx="6">
                  <c:v>885</c:v>
                </c:pt>
                <c:pt idx="7">
                  <c:v>885</c:v>
                </c:pt>
                <c:pt idx="8">
                  <c:v>885</c:v>
                </c:pt>
                <c:pt idx="9">
                  <c:v>837</c:v>
                </c:pt>
                <c:pt idx="10">
                  <c:v>905</c:v>
                </c:pt>
                <c:pt idx="11">
                  <c:v>906</c:v>
                </c:pt>
                <c:pt idx="12">
                  <c:v>906</c:v>
                </c:pt>
                <c:pt idx="13">
                  <c:v>906</c:v>
                </c:pt>
                <c:pt idx="14">
                  <c:v>906</c:v>
                </c:pt>
                <c:pt idx="15">
                  <c:v>906</c:v>
                </c:pt>
                <c:pt idx="16">
                  <c:v>906</c:v>
                </c:pt>
                <c:pt idx="17">
                  <c:v>906</c:v>
                </c:pt>
                <c:pt idx="18">
                  <c:v>903</c:v>
                </c:pt>
                <c:pt idx="19">
                  <c:v>903</c:v>
                </c:pt>
                <c:pt idx="20">
                  <c:v>903</c:v>
                </c:pt>
                <c:pt idx="21">
                  <c:v>903</c:v>
                </c:pt>
                <c:pt idx="22">
                  <c:v>903</c:v>
                </c:pt>
                <c:pt idx="23">
                  <c:v>867</c:v>
                </c:pt>
                <c:pt idx="24">
                  <c:v>924</c:v>
                </c:pt>
                <c:pt idx="25">
                  <c:v>871</c:v>
                </c:pt>
                <c:pt idx="26">
                  <c:v>928</c:v>
                </c:pt>
                <c:pt idx="27">
                  <c:v>958</c:v>
                </c:pt>
                <c:pt idx="28">
                  <c:v>943</c:v>
                </c:pt>
                <c:pt idx="29">
                  <c:v>963</c:v>
                </c:pt>
                <c:pt idx="30">
                  <c:v>964</c:v>
                </c:pt>
                <c:pt idx="31">
                  <c:v>969</c:v>
                </c:pt>
                <c:pt idx="32">
                  <c:v>969</c:v>
                </c:pt>
                <c:pt idx="33">
                  <c:v>967</c:v>
                </c:pt>
                <c:pt idx="34">
                  <c:v>971</c:v>
                </c:pt>
                <c:pt idx="35">
                  <c:v>971</c:v>
                </c:pt>
                <c:pt idx="36">
                  <c:v>966</c:v>
                </c:pt>
                <c:pt idx="37">
                  <c:v>971</c:v>
                </c:pt>
                <c:pt idx="38">
                  <c:v>972</c:v>
                </c:pt>
                <c:pt idx="39">
                  <c:v>960</c:v>
                </c:pt>
                <c:pt idx="40">
                  <c:v>971</c:v>
                </c:pt>
                <c:pt idx="41">
                  <c:v>972</c:v>
                </c:pt>
                <c:pt idx="42">
                  <c:v>972</c:v>
                </c:pt>
                <c:pt idx="43">
                  <c:v>970</c:v>
                </c:pt>
              </c:numCache>
            </c:numRef>
          </c:val>
        </c:ser>
        <c:ser>
          <c:idx val="1"/>
          <c:order val="1"/>
          <c:tx>
            <c:strRef>
              <c:f>Sheet1!$C$1</c:f>
              <c:strCache>
                <c:ptCount val="1"/>
                <c:pt idx="0">
                  <c:v>Changed</c:v>
                </c:pt>
              </c:strCache>
            </c:strRef>
          </c:tx>
          <c:spPr>
            <a:solidFill>
              <a:srgbClr val="FFFF00"/>
            </a:solidFill>
          </c:spPr>
          <c:invertIfNegative val="0"/>
          <c:cat>
            <c:numRef>
              <c:f>Sheet1!$A$2:$A$46</c:f>
              <c:numCache>
                <c:formatCode>m/d/yyyy</c:formatCode>
                <c:ptCount val="45"/>
                <c:pt idx="0">
                  <c:v>40896</c:v>
                </c:pt>
                <c:pt idx="1">
                  <c:v>40897</c:v>
                </c:pt>
                <c:pt idx="2">
                  <c:v>40898</c:v>
                </c:pt>
                <c:pt idx="3">
                  <c:v>40899</c:v>
                </c:pt>
                <c:pt idx="4">
                  <c:v>40900</c:v>
                </c:pt>
                <c:pt idx="5">
                  <c:v>40901</c:v>
                </c:pt>
                <c:pt idx="6">
                  <c:v>40902</c:v>
                </c:pt>
                <c:pt idx="7">
                  <c:v>40903</c:v>
                </c:pt>
                <c:pt idx="8">
                  <c:v>40904</c:v>
                </c:pt>
                <c:pt idx="9">
                  <c:v>40905</c:v>
                </c:pt>
                <c:pt idx="10">
                  <c:v>40906</c:v>
                </c:pt>
                <c:pt idx="11">
                  <c:v>40907</c:v>
                </c:pt>
                <c:pt idx="12">
                  <c:v>40908</c:v>
                </c:pt>
                <c:pt idx="13">
                  <c:v>40909</c:v>
                </c:pt>
                <c:pt idx="14">
                  <c:v>40910</c:v>
                </c:pt>
                <c:pt idx="15">
                  <c:v>40911</c:v>
                </c:pt>
                <c:pt idx="16">
                  <c:v>40912</c:v>
                </c:pt>
                <c:pt idx="17">
                  <c:v>40913</c:v>
                </c:pt>
                <c:pt idx="18">
                  <c:v>40914</c:v>
                </c:pt>
                <c:pt idx="19">
                  <c:v>40915</c:v>
                </c:pt>
                <c:pt idx="20">
                  <c:v>40916</c:v>
                </c:pt>
                <c:pt idx="21">
                  <c:v>40917</c:v>
                </c:pt>
                <c:pt idx="22">
                  <c:v>40918</c:v>
                </c:pt>
                <c:pt idx="23">
                  <c:v>40919</c:v>
                </c:pt>
                <c:pt idx="24">
                  <c:v>40920</c:v>
                </c:pt>
                <c:pt idx="25">
                  <c:v>40921</c:v>
                </c:pt>
                <c:pt idx="26">
                  <c:v>40922</c:v>
                </c:pt>
                <c:pt idx="27">
                  <c:v>40923</c:v>
                </c:pt>
                <c:pt idx="28">
                  <c:v>40924</c:v>
                </c:pt>
                <c:pt idx="29">
                  <c:v>40925</c:v>
                </c:pt>
                <c:pt idx="30">
                  <c:v>40926</c:v>
                </c:pt>
                <c:pt idx="31">
                  <c:v>40927</c:v>
                </c:pt>
                <c:pt idx="32">
                  <c:v>40928</c:v>
                </c:pt>
                <c:pt idx="33">
                  <c:v>40929</c:v>
                </c:pt>
                <c:pt idx="34">
                  <c:v>40930</c:v>
                </c:pt>
                <c:pt idx="35">
                  <c:v>40931</c:v>
                </c:pt>
                <c:pt idx="36">
                  <c:v>40932</c:v>
                </c:pt>
                <c:pt idx="37">
                  <c:v>40933</c:v>
                </c:pt>
                <c:pt idx="38">
                  <c:v>40934</c:v>
                </c:pt>
                <c:pt idx="39">
                  <c:v>40935</c:v>
                </c:pt>
                <c:pt idx="40">
                  <c:v>40936</c:v>
                </c:pt>
                <c:pt idx="41">
                  <c:v>40937</c:v>
                </c:pt>
                <c:pt idx="42">
                  <c:v>40938</c:v>
                </c:pt>
                <c:pt idx="43">
                  <c:v>40939</c:v>
                </c:pt>
              </c:numCache>
            </c:numRef>
          </c:cat>
          <c:val>
            <c:numRef>
              <c:f>Sheet1!$C$2:$C$46</c:f>
              <c:numCache>
                <c:formatCode>General</c:formatCode>
                <c:ptCount val="45"/>
                <c:pt idx="0">
                  <c:v>9</c:v>
                </c:pt>
                <c:pt idx="1">
                  <c:v>0</c:v>
                </c:pt>
                <c:pt idx="2">
                  <c:v>0</c:v>
                </c:pt>
                <c:pt idx="3">
                  <c:v>0</c:v>
                </c:pt>
                <c:pt idx="4">
                  <c:v>0</c:v>
                </c:pt>
                <c:pt idx="5">
                  <c:v>0</c:v>
                </c:pt>
                <c:pt idx="6">
                  <c:v>0</c:v>
                </c:pt>
                <c:pt idx="7">
                  <c:v>0</c:v>
                </c:pt>
                <c:pt idx="8">
                  <c:v>0</c:v>
                </c:pt>
                <c:pt idx="9">
                  <c:v>34</c:v>
                </c:pt>
                <c:pt idx="10">
                  <c:v>1</c:v>
                </c:pt>
                <c:pt idx="11">
                  <c:v>0</c:v>
                </c:pt>
                <c:pt idx="12">
                  <c:v>0</c:v>
                </c:pt>
                <c:pt idx="13">
                  <c:v>0</c:v>
                </c:pt>
                <c:pt idx="14">
                  <c:v>0</c:v>
                </c:pt>
                <c:pt idx="15">
                  <c:v>0</c:v>
                </c:pt>
                <c:pt idx="16">
                  <c:v>0</c:v>
                </c:pt>
                <c:pt idx="17">
                  <c:v>0</c:v>
                </c:pt>
                <c:pt idx="18">
                  <c:v>0</c:v>
                </c:pt>
                <c:pt idx="19">
                  <c:v>0</c:v>
                </c:pt>
                <c:pt idx="20">
                  <c:v>0</c:v>
                </c:pt>
                <c:pt idx="21">
                  <c:v>0</c:v>
                </c:pt>
                <c:pt idx="22">
                  <c:v>0</c:v>
                </c:pt>
                <c:pt idx="23">
                  <c:v>32</c:v>
                </c:pt>
                <c:pt idx="24">
                  <c:v>0</c:v>
                </c:pt>
                <c:pt idx="25">
                  <c:v>53</c:v>
                </c:pt>
                <c:pt idx="26">
                  <c:v>27</c:v>
                </c:pt>
                <c:pt idx="27">
                  <c:v>0</c:v>
                </c:pt>
                <c:pt idx="28">
                  <c:v>10</c:v>
                </c:pt>
                <c:pt idx="29">
                  <c:v>1</c:v>
                </c:pt>
                <c:pt idx="30">
                  <c:v>1</c:v>
                </c:pt>
                <c:pt idx="31">
                  <c:v>0</c:v>
                </c:pt>
                <c:pt idx="32">
                  <c:v>0</c:v>
                </c:pt>
                <c:pt idx="33">
                  <c:v>1</c:v>
                </c:pt>
                <c:pt idx="34">
                  <c:v>0</c:v>
                </c:pt>
                <c:pt idx="35">
                  <c:v>0</c:v>
                </c:pt>
                <c:pt idx="36">
                  <c:v>4</c:v>
                </c:pt>
                <c:pt idx="37">
                  <c:v>1</c:v>
                </c:pt>
                <c:pt idx="38">
                  <c:v>0</c:v>
                </c:pt>
                <c:pt idx="39">
                  <c:v>11</c:v>
                </c:pt>
                <c:pt idx="40">
                  <c:v>0</c:v>
                </c:pt>
                <c:pt idx="41">
                  <c:v>0</c:v>
                </c:pt>
                <c:pt idx="42">
                  <c:v>0</c:v>
                </c:pt>
                <c:pt idx="43">
                  <c:v>2</c:v>
                </c:pt>
              </c:numCache>
            </c:numRef>
          </c:val>
        </c:ser>
        <c:ser>
          <c:idx val="2"/>
          <c:order val="2"/>
          <c:tx>
            <c:strRef>
              <c:f>Sheet1!$D$1</c:f>
              <c:strCache>
                <c:ptCount val="1"/>
                <c:pt idx="0">
                  <c:v>Deleted</c:v>
                </c:pt>
              </c:strCache>
            </c:strRef>
          </c:tx>
          <c:spPr>
            <a:solidFill>
              <a:srgbClr val="FF0000"/>
            </a:solidFill>
          </c:spPr>
          <c:invertIfNegative val="0"/>
          <c:cat>
            <c:numRef>
              <c:f>Sheet1!$A$2:$A$46</c:f>
              <c:numCache>
                <c:formatCode>m/d/yyyy</c:formatCode>
                <c:ptCount val="45"/>
                <c:pt idx="0">
                  <c:v>40896</c:v>
                </c:pt>
                <c:pt idx="1">
                  <c:v>40897</c:v>
                </c:pt>
                <c:pt idx="2">
                  <c:v>40898</c:v>
                </c:pt>
                <c:pt idx="3">
                  <c:v>40899</c:v>
                </c:pt>
                <c:pt idx="4">
                  <c:v>40900</c:v>
                </c:pt>
                <c:pt idx="5">
                  <c:v>40901</c:v>
                </c:pt>
                <c:pt idx="6">
                  <c:v>40902</c:v>
                </c:pt>
                <c:pt idx="7">
                  <c:v>40903</c:v>
                </c:pt>
                <c:pt idx="8">
                  <c:v>40904</c:v>
                </c:pt>
                <c:pt idx="9">
                  <c:v>40905</c:v>
                </c:pt>
                <c:pt idx="10">
                  <c:v>40906</c:v>
                </c:pt>
                <c:pt idx="11">
                  <c:v>40907</c:v>
                </c:pt>
                <c:pt idx="12">
                  <c:v>40908</c:v>
                </c:pt>
                <c:pt idx="13">
                  <c:v>40909</c:v>
                </c:pt>
                <c:pt idx="14">
                  <c:v>40910</c:v>
                </c:pt>
                <c:pt idx="15">
                  <c:v>40911</c:v>
                </c:pt>
                <c:pt idx="16">
                  <c:v>40912</c:v>
                </c:pt>
                <c:pt idx="17">
                  <c:v>40913</c:v>
                </c:pt>
                <c:pt idx="18">
                  <c:v>40914</c:v>
                </c:pt>
                <c:pt idx="19">
                  <c:v>40915</c:v>
                </c:pt>
                <c:pt idx="20">
                  <c:v>40916</c:v>
                </c:pt>
                <c:pt idx="21">
                  <c:v>40917</c:v>
                </c:pt>
                <c:pt idx="22">
                  <c:v>40918</c:v>
                </c:pt>
                <c:pt idx="23">
                  <c:v>40919</c:v>
                </c:pt>
                <c:pt idx="24">
                  <c:v>40920</c:v>
                </c:pt>
                <c:pt idx="25">
                  <c:v>40921</c:v>
                </c:pt>
                <c:pt idx="26">
                  <c:v>40922</c:v>
                </c:pt>
                <c:pt idx="27">
                  <c:v>40923</c:v>
                </c:pt>
                <c:pt idx="28">
                  <c:v>40924</c:v>
                </c:pt>
                <c:pt idx="29">
                  <c:v>40925</c:v>
                </c:pt>
                <c:pt idx="30">
                  <c:v>40926</c:v>
                </c:pt>
                <c:pt idx="31">
                  <c:v>40927</c:v>
                </c:pt>
                <c:pt idx="32">
                  <c:v>40928</c:v>
                </c:pt>
                <c:pt idx="33">
                  <c:v>40929</c:v>
                </c:pt>
                <c:pt idx="34">
                  <c:v>40930</c:v>
                </c:pt>
                <c:pt idx="35">
                  <c:v>40931</c:v>
                </c:pt>
                <c:pt idx="36">
                  <c:v>40932</c:v>
                </c:pt>
                <c:pt idx="37">
                  <c:v>40933</c:v>
                </c:pt>
                <c:pt idx="38">
                  <c:v>40934</c:v>
                </c:pt>
                <c:pt idx="39">
                  <c:v>40935</c:v>
                </c:pt>
                <c:pt idx="40">
                  <c:v>40936</c:v>
                </c:pt>
                <c:pt idx="41">
                  <c:v>40937</c:v>
                </c:pt>
                <c:pt idx="42">
                  <c:v>40938</c:v>
                </c:pt>
                <c:pt idx="43">
                  <c:v>40939</c:v>
                </c:pt>
              </c:numCache>
            </c:numRef>
          </c:cat>
          <c:val>
            <c:numRef>
              <c:f>Sheet1!$D$2:$D$46</c:f>
              <c:numCache>
                <c:formatCode>General</c:formatCode>
                <c:ptCount val="45"/>
                <c:pt idx="0">
                  <c:v>1</c:v>
                </c:pt>
                <c:pt idx="1">
                  <c:v>0</c:v>
                </c:pt>
                <c:pt idx="2">
                  <c:v>0</c:v>
                </c:pt>
                <c:pt idx="3">
                  <c:v>0</c:v>
                </c:pt>
                <c:pt idx="4">
                  <c:v>0</c:v>
                </c:pt>
                <c:pt idx="5">
                  <c:v>0</c:v>
                </c:pt>
                <c:pt idx="6">
                  <c:v>0</c:v>
                </c:pt>
                <c:pt idx="7">
                  <c:v>0</c:v>
                </c:pt>
                <c:pt idx="8">
                  <c:v>0</c:v>
                </c:pt>
                <c:pt idx="9">
                  <c:v>14</c:v>
                </c:pt>
                <c:pt idx="10">
                  <c:v>2</c:v>
                </c:pt>
                <c:pt idx="11">
                  <c:v>0</c:v>
                </c:pt>
                <c:pt idx="12">
                  <c:v>0</c:v>
                </c:pt>
                <c:pt idx="13">
                  <c:v>0</c:v>
                </c:pt>
                <c:pt idx="14">
                  <c:v>0</c:v>
                </c:pt>
                <c:pt idx="15">
                  <c:v>0</c:v>
                </c:pt>
                <c:pt idx="16">
                  <c:v>0</c:v>
                </c:pt>
                <c:pt idx="17">
                  <c:v>0</c:v>
                </c:pt>
                <c:pt idx="18">
                  <c:v>3</c:v>
                </c:pt>
                <c:pt idx="19">
                  <c:v>0</c:v>
                </c:pt>
                <c:pt idx="20">
                  <c:v>0</c:v>
                </c:pt>
                <c:pt idx="21">
                  <c:v>0</c:v>
                </c:pt>
                <c:pt idx="22">
                  <c:v>0</c:v>
                </c:pt>
                <c:pt idx="23">
                  <c:v>5</c:v>
                </c:pt>
                <c:pt idx="24">
                  <c:v>0</c:v>
                </c:pt>
                <c:pt idx="25">
                  <c:v>0</c:v>
                </c:pt>
                <c:pt idx="26">
                  <c:v>1</c:v>
                </c:pt>
                <c:pt idx="27">
                  <c:v>0</c:v>
                </c:pt>
                <c:pt idx="28">
                  <c:v>5</c:v>
                </c:pt>
                <c:pt idx="29">
                  <c:v>0</c:v>
                </c:pt>
                <c:pt idx="30">
                  <c:v>3</c:v>
                </c:pt>
                <c:pt idx="31">
                  <c:v>0</c:v>
                </c:pt>
                <c:pt idx="32">
                  <c:v>0</c:v>
                </c:pt>
                <c:pt idx="33">
                  <c:v>1</c:v>
                </c:pt>
                <c:pt idx="34">
                  <c:v>0</c:v>
                </c:pt>
                <c:pt idx="35">
                  <c:v>0</c:v>
                </c:pt>
                <c:pt idx="36">
                  <c:v>1</c:v>
                </c:pt>
                <c:pt idx="37">
                  <c:v>0</c:v>
                </c:pt>
                <c:pt idx="38">
                  <c:v>0</c:v>
                </c:pt>
                <c:pt idx="39">
                  <c:v>1</c:v>
                </c:pt>
                <c:pt idx="40">
                  <c:v>0</c:v>
                </c:pt>
                <c:pt idx="41">
                  <c:v>0</c:v>
                </c:pt>
                <c:pt idx="42">
                  <c:v>0</c:v>
                </c:pt>
                <c:pt idx="43">
                  <c:v>0</c:v>
                </c:pt>
              </c:numCache>
            </c:numRef>
          </c:val>
        </c:ser>
        <c:ser>
          <c:idx val="3"/>
          <c:order val="3"/>
          <c:tx>
            <c:strRef>
              <c:f>Sheet1!$E$1</c:f>
              <c:strCache>
                <c:ptCount val="1"/>
                <c:pt idx="0">
                  <c:v>New</c:v>
                </c:pt>
              </c:strCache>
            </c:strRef>
          </c:tx>
          <c:spPr>
            <a:solidFill>
              <a:srgbClr val="FFC000"/>
            </a:solidFill>
          </c:spPr>
          <c:invertIfNegative val="0"/>
          <c:cat>
            <c:numRef>
              <c:f>Sheet1!$A$2:$A$46</c:f>
              <c:numCache>
                <c:formatCode>m/d/yyyy</c:formatCode>
                <c:ptCount val="45"/>
                <c:pt idx="0">
                  <c:v>40896</c:v>
                </c:pt>
                <c:pt idx="1">
                  <c:v>40897</c:v>
                </c:pt>
                <c:pt idx="2">
                  <c:v>40898</c:v>
                </c:pt>
                <c:pt idx="3">
                  <c:v>40899</c:v>
                </c:pt>
                <c:pt idx="4">
                  <c:v>40900</c:v>
                </c:pt>
                <c:pt idx="5">
                  <c:v>40901</c:v>
                </c:pt>
                <c:pt idx="6">
                  <c:v>40902</c:v>
                </c:pt>
                <c:pt idx="7">
                  <c:v>40903</c:v>
                </c:pt>
                <c:pt idx="8">
                  <c:v>40904</c:v>
                </c:pt>
                <c:pt idx="9">
                  <c:v>40905</c:v>
                </c:pt>
                <c:pt idx="10">
                  <c:v>40906</c:v>
                </c:pt>
                <c:pt idx="11">
                  <c:v>40907</c:v>
                </c:pt>
                <c:pt idx="12">
                  <c:v>40908</c:v>
                </c:pt>
                <c:pt idx="13">
                  <c:v>40909</c:v>
                </c:pt>
                <c:pt idx="14">
                  <c:v>40910</c:v>
                </c:pt>
                <c:pt idx="15">
                  <c:v>40911</c:v>
                </c:pt>
                <c:pt idx="16">
                  <c:v>40912</c:v>
                </c:pt>
                <c:pt idx="17">
                  <c:v>40913</c:v>
                </c:pt>
                <c:pt idx="18">
                  <c:v>40914</c:v>
                </c:pt>
                <c:pt idx="19">
                  <c:v>40915</c:v>
                </c:pt>
                <c:pt idx="20">
                  <c:v>40916</c:v>
                </c:pt>
                <c:pt idx="21">
                  <c:v>40917</c:v>
                </c:pt>
                <c:pt idx="22">
                  <c:v>40918</c:v>
                </c:pt>
                <c:pt idx="23">
                  <c:v>40919</c:v>
                </c:pt>
                <c:pt idx="24">
                  <c:v>40920</c:v>
                </c:pt>
                <c:pt idx="25">
                  <c:v>40921</c:v>
                </c:pt>
                <c:pt idx="26">
                  <c:v>40922</c:v>
                </c:pt>
                <c:pt idx="27">
                  <c:v>40923</c:v>
                </c:pt>
                <c:pt idx="28">
                  <c:v>40924</c:v>
                </c:pt>
                <c:pt idx="29">
                  <c:v>40925</c:v>
                </c:pt>
                <c:pt idx="30">
                  <c:v>40926</c:v>
                </c:pt>
                <c:pt idx="31">
                  <c:v>40927</c:v>
                </c:pt>
                <c:pt idx="32">
                  <c:v>40928</c:v>
                </c:pt>
                <c:pt idx="33">
                  <c:v>40929</c:v>
                </c:pt>
                <c:pt idx="34">
                  <c:v>40930</c:v>
                </c:pt>
                <c:pt idx="35">
                  <c:v>40931</c:v>
                </c:pt>
                <c:pt idx="36">
                  <c:v>40932</c:v>
                </c:pt>
                <c:pt idx="37">
                  <c:v>40933</c:v>
                </c:pt>
                <c:pt idx="38">
                  <c:v>40934</c:v>
                </c:pt>
                <c:pt idx="39">
                  <c:v>40935</c:v>
                </c:pt>
                <c:pt idx="40">
                  <c:v>40936</c:v>
                </c:pt>
                <c:pt idx="41">
                  <c:v>40937</c:v>
                </c:pt>
                <c:pt idx="42">
                  <c:v>40938</c:v>
                </c:pt>
                <c:pt idx="43">
                  <c:v>40939</c:v>
                </c:pt>
              </c:numCache>
            </c:numRef>
          </c:cat>
          <c:val>
            <c:numRef>
              <c:f>Sheet1!$E$2:$E$46</c:f>
              <c:numCache>
                <c:formatCode>General</c:formatCode>
                <c:ptCount val="45"/>
                <c:pt idx="0">
                  <c:v>2</c:v>
                </c:pt>
                <c:pt idx="1">
                  <c:v>0</c:v>
                </c:pt>
                <c:pt idx="2">
                  <c:v>0</c:v>
                </c:pt>
                <c:pt idx="3">
                  <c:v>0</c:v>
                </c:pt>
                <c:pt idx="4">
                  <c:v>0</c:v>
                </c:pt>
                <c:pt idx="5">
                  <c:v>0</c:v>
                </c:pt>
                <c:pt idx="6">
                  <c:v>0</c:v>
                </c:pt>
                <c:pt idx="7">
                  <c:v>0</c:v>
                </c:pt>
                <c:pt idx="8">
                  <c:v>0</c:v>
                </c:pt>
                <c:pt idx="9">
                  <c:v>37</c:v>
                </c:pt>
                <c:pt idx="10">
                  <c:v>0</c:v>
                </c:pt>
                <c:pt idx="11">
                  <c:v>0</c:v>
                </c:pt>
                <c:pt idx="12">
                  <c:v>0</c:v>
                </c:pt>
                <c:pt idx="13">
                  <c:v>0</c:v>
                </c:pt>
                <c:pt idx="14">
                  <c:v>0</c:v>
                </c:pt>
                <c:pt idx="15">
                  <c:v>0</c:v>
                </c:pt>
                <c:pt idx="16">
                  <c:v>0</c:v>
                </c:pt>
                <c:pt idx="17">
                  <c:v>0</c:v>
                </c:pt>
                <c:pt idx="18">
                  <c:v>0</c:v>
                </c:pt>
                <c:pt idx="19">
                  <c:v>0</c:v>
                </c:pt>
                <c:pt idx="20">
                  <c:v>0</c:v>
                </c:pt>
                <c:pt idx="21">
                  <c:v>0</c:v>
                </c:pt>
                <c:pt idx="22">
                  <c:v>1</c:v>
                </c:pt>
                <c:pt idx="23">
                  <c:v>25</c:v>
                </c:pt>
                <c:pt idx="24">
                  <c:v>0</c:v>
                </c:pt>
                <c:pt idx="25">
                  <c:v>32</c:v>
                </c:pt>
                <c:pt idx="26">
                  <c:v>3</c:v>
                </c:pt>
                <c:pt idx="27">
                  <c:v>0</c:v>
                </c:pt>
                <c:pt idx="28">
                  <c:v>11</c:v>
                </c:pt>
                <c:pt idx="29">
                  <c:v>4</c:v>
                </c:pt>
                <c:pt idx="30">
                  <c:v>4</c:v>
                </c:pt>
                <c:pt idx="31">
                  <c:v>0</c:v>
                </c:pt>
                <c:pt idx="32">
                  <c:v>0</c:v>
                </c:pt>
                <c:pt idx="33">
                  <c:v>3</c:v>
                </c:pt>
                <c:pt idx="34">
                  <c:v>0</c:v>
                </c:pt>
                <c:pt idx="35">
                  <c:v>0</c:v>
                </c:pt>
                <c:pt idx="36">
                  <c:v>2</c:v>
                </c:pt>
                <c:pt idx="37">
                  <c:v>0</c:v>
                </c:pt>
                <c:pt idx="38">
                  <c:v>0</c:v>
                </c:pt>
                <c:pt idx="39">
                  <c:v>0</c:v>
                </c:pt>
                <c:pt idx="40">
                  <c:v>1</c:v>
                </c:pt>
                <c:pt idx="41">
                  <c:v>0</c:v>
                </c:pt>
                <c:pt idx="42">
                  <c:v>0</c:v>
                </c:pt>
                <c:pt idx="43">
                  <c:v>0</c:v>
                </c:pt>
              </c:numCache>
            </c:numRef>
          </c:val>
        </c:ser>
        <c:dLbls>
          <c:showLegendKey val="0"/>
          <c:showVal val="0"/>
          <c:showCatName val="0"/>
          <c:showSerName val="0"/>
          <c:showPercent val="0"/>
          <c:showBubbleSize val="0"/>
        </c:dLbls>
        <c:gapWidth val="75"/>
        <c:overlap val="100"/>
        <c:axId val="293770752"/>
        <c:axId val="159828224"/>
      </c:barChart>
      <c:dateAx>
        <c:axId val="293770752"/>
        <c:scaling>
          <c:orientation val="minMax"/>
        </c:scaling>
        <c:delete val="0"/>
        <c:axPos val="b"/>
        <c:numFmt formatCode="m/d/yyyy" sourceLinked="1"/>
        <c:majorTickMark val="none"/>
        <c:minorTickMark val="none"/>
        <c:tickLblPos val="nextTo"/>
        <c:txPr>
          <a:bodyPr/>
          <a:lstStyle/>
          <a:p>
            <a:pPr>
              <a:defRPr sz="1200"/>
            </a:pPr>
            <a:endParaRPr lang="ja-JP"/>
          </a:p>
        </c:txPr>
        <c:crossAx val="159828224"/>
        <c:crosses val="autoZero"/>
        <c:auto val="1"/>
        <c:lblOffset val="100"/>
        <c:baseTimeUnit val="days"/>
      </c:dateAx>
      <c:valAx>
        <c:axId val="159828224"/>
        <c:scaling>
          <c:orientation val="minMax"/>
          <c:max val="1000"/>
          <c:min val="500"/>
        </c:scaling>
        <c:delete val="1"/>
        <c:axPos val="l"/>
        <c:majorGridlines/>
        <c:numFmt formatCode="General" sourceLinked="1"/>
        <c:majorTickMark val="none"/>
        <c:minorTickMark val="none"/>
        <c:tickLblPos val="none"/>
        <c:crossAx val="293770752"/>
        <c:crosses val="autoZero"/>
        <c:crossBetween val="between"/>
        <c:majorUnit val="100"/>
      </c:valAx>
    </c:plotArea>
    <c:legend>
      <c:legendPos val="b"/>
      <c:layout/>
      <c:overlay val="0"/>
      <c:txPr>
        <a:bodyPr/>
        <a:lstStyle/>
        <a:p>
          <a:pPr>
            <a:defRPr sz="2400"/>
          </a:pPr>
          <a:endParaRPr lang="ja-JP"/>
        </a:p>
      </c:txPr>
    </c:legend>
    <c:plotVisOnly val="1"/>
    <c:dispBlanksAs val="gap"/>
    <c:showDLblsOverMax val="0"/>
  </c:chart>
  <c:spPr>
    <a:noFill/>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76520145686646"/>
          <c:y val="6.5427422957732906E-2"/>
          <c:w val="0.81533789303390969"/>
          <c:h val="0.78674502116252365"/>
        </c:manualLayout>
      </c:layout>
      <c:barChart>
        <c:barDir val="col"/>
        <c:grouping val="stacked"/>
        <c:varyColors val="0"/>
        <c:ser>
          <c:idx val="2"/>
          <c:order val="0"/>
          <c:spPr>
            <a:noFill/>
          </c:spPr>
          <c:invertIfNegative val="0"/>
          <c:errBars>
            <c:errBarType val="minus"/>
            <c:errValType val="cust"/>
            <c:noEndCap val="0"/>
            <c:plus>
              <c:numLit>
                <c:formatCode>General</c:formatCode>
                <c:ptCount val="1"/>
                <c:pt idx="0">
                  <c:v>1</c:v>
                </c:pt>
              </c:numLit>
            </c:plus>
            <c:minus>
              <c:numRef>
                <c:f>Sheet1!$T$28:$U$28</c:f>
                <c:numCache>
                  <c:formatCode>General</c:formatCode>
                  <c:ptCount val="2"/>
                  <c:pt idx="0">
                    <c:v>22</c:v>
                  </c:pt>
                  <c:pt idx="1">
                    <c:v>43</c:v>
                  </c:pt>
                </c:numCache>
              </c:numRef>
            </c:minus>
            <c:spPr>
              <a:ln w="25400"/>
            </c:spPr>
          </c:errBars>
          <c:cat>
            <c:numRef>
              <c:f>Sheet1!$AA$7:$AB$7</c:f>
              <c:numCache>
                <c:formatCode>General</c:formatCode>
                <c:ptCount val="2"/>
              </c:numCache>
            </c:numRef>
          </c:cat>
          <c:val>
            <c:numRef>
              <c:f>Sheet1!$T$27:$U$27</c:f>
              <c:numCache>
                <c:formatCode>General</c:formatCode>
                <c:ptCount val="2"/>
                <c:pt idx="0">
                  <c:v>83</c:v>
                </c:pt>
                <c:pt idx="1">
                  <c:v>51</c:v>
                </c:pt>
              </c:numCache>
            </c:numRef>
          </c:val>
        </c:ser>
        <c:ser>
          <c:idx val="1"/>
          <c:order val="1"/>
          <c:spPr>
            <a:solidFill>
              <a:schemeClr val="accent6">
                <a:lumMod val="20000"/>
                <a:lumOff val="80000"/>
              </a:schemeClr>
            </a:solidFill>
            <a:ln w="25400">
              <a:solidFill>
                <a:schemeClr val="tx1"/>
              </a:solidFill>
            </a:ln>
          </c:spPr>
          <c:invertIfNegative val="0"/>
          <c:cat>
            <c:numRef>
              <c:f>Sheet1!$AA$7:$AB$7</c:f>
              <c:numCache>
                <c:formatCode>General</c:formatCode>
                <c:ptCount val="2"/>
              </c:numCache>
            </c:numRef>
          </c:cat>
          <c:val>
            <c:numRef>
              <c:f>Sheet1!$T$26:$U$26</c:f>
              <c:numCache>
                <c:formatCode>General</c:formatCode>
                <c:ptCount val="2"/>
                <c:pt idx="0">
                  <c:v>3</c:v>
                </c:pt>
                <c:pt idx="1">
                  <c:v>33</c:v>
                </c:pt>
              </c:numCache>
            </c:numRef>
          </c:val>
        </c:ser>
        <c:ser>
          <c:idx val="0"/>
          <c:order val="2"/>
          <c:spPr>
            <a:solidFill>
              <a:schemeClr val="accent6">
                <a:lumMod val="20000"/>
                <a:lumOff val="80000"/>
              </a:schemeClr>
            </a:solidFill>
            <a:ln w="25400">
              <a:solidFill>
                <a:prstClr val="black"/>
              </a:solidFill>
            </a:ln>
          </c:spPr>
          <c:invertIfNegative val="0"/>
          <c:errBars>
            <c:errBarType val="plus"/>
            <c:errValType val="cust"/>
            <c:noEndCap val="0"/>
            <c:plus>
              <c:numRef>
                <c:f>Sheet1!$T$24:$U$24</c:f>
                <c:numCache>
                  <c:formatCode>General</c:formatCode>
                  <c:ptCount val="2"/>
                  <c:pt idx="0">
                    <c:v>3.5</c:v>
                  </c:pt>
                  <c:pt idx="1">
                    <c:v>7</c:v>
                  </c:pt>
                </c:numCache>
              </c:numRef>
            </c:plus>
            <c:minus>
              <c:numLit>
                <c:formatCode>General</c:formatCode>
                <c:ptCount val="1"/>
                <c:pt idx="0">
                  <c:v>1</c:v>
                </c:pt>
              </c:numLit>
            </c:minus>
            <c:spPr>
              <a:ln w="25400"/>
            </c:spPr>
          </c:errBars>
          <c:cat>
            <c:numRef>
              <c:f>Sheet1!$AA$7:$AB$7</c:f>
              <c:numCache>
                <c:formatCode>General</c:formatCode>
                <c:ptCount val="2"/>
              </c:numCache>
            </c:numRef>
          </c:cat>
          <c:val>
            <c:numRef>
              <c:f>Sheet1!$T$25:$U$25</c:f>
              <c:numCache>
                <c:formatCode>General</c:formatCode>
                <c:ptCount val="2"/>
                <c:pt idx="0">
                  <c:v>5.5</c:v>
                </c:pt>
                <c:pt idx="1">
                  <c:v>6</c:v>
                </c:pt>
              </c:numCache>
            </c:numRef>
          </c:val>
        </c:ser>
        <c:dLbls>
          <c:showLegendKey val="0"/>
          <c:showVal val="0"/>
          <c:showCatName val="0"/>
          <c:showSerName val="0"/>
          <c:showPercent val="0"/>
          <c:showBubbleSize val="0"/>
        </c:dLbls>
        <c:gapWidth val="150"/>
        <c:overlap val="100"/>
        <c:axId val="300822016"/>
        <c:axId val="159828800"/>
      </c:barChart>
      <c:catAx>
        <c:axId val="300822016"/>
        <c:scaling>
          <c:orientation val="minMax"/>
        </c:scaling>
        <c:delete val="0"/>
        <c:axPos val="b"/>
        <c:numFmt formatCode="General" sourceLinked="1"/>
        <c:majorTickMark val="out"/>
        <c:minorTickMark val="none"/>
        <c:tickLblPos val="nextTo"/>
        <c:crossAx val="159828800"/>
        <c:crosses val="autoZero"/>
        <c:auto val="1"/>
        <c:lblAlgn val="ctr"/>
        <c:lblOffset val="100"/>
        <c:noMultiLvlLbl val="0"/>
      </c:catAx>
      <c:valAx>
        <c:axId val="159828800"/>
        <c:scaling>
          <c:orientation val="minMax"/>
          <c:max val="100"/>
        </c:scaling>
        <c:delete val="0"/>
        <c:axPos val="l"/>
        <c:majorGridlines/>
        <c:numFmt formatCode="General" sourceLinked="1"/>
        <c:majorTickMark val="out"/>
        <c:minorTickMark val="none"/>
        <c:tickLblPos val="nextTo"/>
        <c:txPr>
          <a:bodyPr/>
          <a:lstStyle/>
          <a:p>
            <a:pPr>
              <a:defRPr sz="2000"/>
            </a:pPr>
            <a:endParaRPr lang="ja-JP"/>
          </a:p>
        </c:txPr>
        <c:crossAx val="300822016"/>
        <c:crosses val="autoZero"/>
        <c:crossBetween val="between"/>
      </c:valAx>
    </c:plotArea>
    <c:plotVisOnly val="1"/>
    <c:dispBlanksAs val="gap"/>
    <c:showDLblsOverMax val="0"/>
  </c:chart>
  <c:txPr>
    <a:bodyPr/>
    <a:lstStyle/>
    <a:p>
      <a:pPr>
        <a:defRPr sz="2400"/>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546DE754-ACB2-4638-8048-9E25A7D1CBA7}" type="datetimeFigureOut">
              <a:rPr kumimoji="1" lang="ja-JP" altLang="en-US" smtClean="0"/>
              <a:pPr/>
              <a:t>2012/9/5</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609CF65B-56DE-4219-B29F-AD33904E2575}" type="slidenum">
              <a:rPr kumimoji="1" lang="ja-JP" altLang="en-US" smtClean="0"/>
              <a:pPr/>
              <a:t>‹#›</a:t>
            </a:fld>
            <a:endParaRPr kumimoji="1" lang="ja-JP" altLang="en-US"/>
          </a:p>
        </p:txBody>
      </p:sp>
    </p:spTree>
    <p:extLst>
      <p:ext uri="{BB962C8B-B14F-4D97-AF65-F5344CB8AC3E}">
        <p14:creationId xmlns:p14="http://schemas.microsoft.com/office/powerpoint/2010/main" val="34230798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6BB93A02-40C6-4938-A7CB-C66364B78759}" type="datetimeFigureOut">
              <a:rPr kumimoji="1" lang="ja-JP" altLang="en-US" smtClean="0"/>
              <a:pPr/>
              <a:t>2012/9/5</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1E0EC45A-CB12-4B15-B079-450373EF5888}" type="slidenum">
              <a:rPr kumimoji="1" lang="ja-JP" altLang="en-US" smtClean="0"/>
              <a:pPr/>
              <a:t>‹#›</a:t>
            </a:fld>
            <a:endParaRPr kumimoji="1" lang="ja-JP" altLang="en-US"/>
          </a:p>
        </p:txBody>
      </p:sp>
    </p:spTree>
    <p:extLst>
      <p:ext uri="{BB962C8B-B14F-4D97-AF65-F5344CB8AC3E}">
        <p14:creationId xmlns:p14="http://schemas.microsoft.com/office/powerpoint/2010/main" val="1976436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3</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2234492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16</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034379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17</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03437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18</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034379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19</a:t>
            </a:fld>
            <a:endParaRPr kumimoji="1" lang="ja-JP" altLang="en-US"/>
          </a:p>
        </p:txBody>
      </p:sp>
    </p:spTree>
    <p:extLst>
      <p:ext uri="{BB962C8B-B14F-4D97-AF65-F5344CB8AC3E}">
        <p14:creationId xmlns:p14="http://schemas.microsoft.com/office/powerpoint/2010/main" val="13670400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20</a:t>
            </a:fld>
            <a:endParaRPr kumimoji="1" lang="ja-JP" altLang="en-US"/>
          </a:p>
        </p:txBody>
      </p:sp>
    </p:spTree>
    <p:extLst>
      <p:ext uri="{BB962C8B-B14F-4D97-AF65-F5344CB8AC3E}">
        <p14:creationId xmlns:p14="http://schemas.microsoft.com/office/powerpoint/2010/main" val="70183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23</a:t>
            </a:fld>
            <a:endParaRPr kumimoji="1" lang="ja-JP" altLang="en-US"/>
          </a:p>
        </p:txBody>
      </p:sp>
    </p:spTree>
    <p:extLst>
      <p:ext uri="{BB962C8B-B14F-4D97-AF65-F5344CB8AC3E}">
        <p14:creationId xmlns:p14="http://schemas.microsoft.com/office/powerpoint/2010/main" val="37009196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24</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563460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25</a:t>
            </a:fld>
            <a:endParaRPr kumimoji="1" lang="ja-JP" altLang="en-US"/>
          </a:p>
        </p:txBody>
      </p:sp>
    </p:spTree>
    <p:extLst>
      <p:ext uri="{BB962C8B-B14F-4D97-AF65-F5344CB8AC3E}">
        <p14:creationId xmlns:p14="http://schemas.microsoft.com/office/powerpoint/2010/main" val="17745257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fld id="{1E0EC45A-CB12-4B15-B079-450373EF5888}" type="slidenum">
              <a:rPr kumimoji="1" lang="ja-JP" altLang="en-US" smtClean="0"/>
              <a:pPr/>
              <a:t>27</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1E0EC45A-CB12-4B15-B079-450373EF5888}" type="slidenum">
              <a:rPr kumimoji="1" lang="ja-JP" altLang="en-US" smtClean="0"/>
              <a:pPr/>
              <a:t>28</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4</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2234492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38</a:t>
            </a:fld>
            <a:endParaRPr kumimoji="1" lang="ja-JP" altLang="en-US"/>
          </a:p>
        </p:txBody>
      </p:sp>
    </p:spTree>
    <p:extLst>
      <p:ext uri="{BB962C8B-B14F-4D97-AF65-F5344CB8AC3E}">
        <p14:creationId xmlns:p14="http://schemas.microsoft.com/office/powerpoint/2010/main" val="23889328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41</a:t>
            </a:fld>
            <a:endParaRPr kumimoji="1" lang="ja-JP" altLang="en-US"/>
          </a:p>
        </p:txBody>
      </p:sp>
    </p:spTree>
    <p:extLst>
      <p:ext uri="{BB962C8B-B14F-4D97-AF65-F5344CB8AC3E}">
        <p14:creationId xmlns:p14="http://schemas.microsoft.com/office/powerpoint/2010/main" val="8874728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42</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1922307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7</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03437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9</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46869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11</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797614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12</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797614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13</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797614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14</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03437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E0EC45A-CB12-4B15-B079-450373EF5888}" type="slidenum">
              <a:rPr kumimoji="1" lang="ja-JP" altLang="en-US" smtClean="0"/>
              <a:pPr/>
              <a:t>15</a:t>
            </a:fld>
            <a:endParaRPr kumimoji="1" lang="ja-JP" altLang="en-US"/>
          </a:p>
        </p:txBody>
      </p:sp>
      <p:sp>
        <p:nvSpPr>
          <p:cNvPr id="6" name="ヘッダー プレースホルダー 5"/>
          <p:cNvSpPr>
            <a:spLocks noGrp="1"/>
          </p:cNvSpPr>
          <p:nvPr>
            <p:ph type="hdr" sz="quarter" idx="12"/>
          </p:nvPr>
        </p:nvSpPr>
        <p:spPr/>
        <p:txBody>
          <a:bodyPr/>
          <a:lstStyle/>
          <a:p>
            <a:endParaRPr kumimoji="1" lang="ja-JP" altLang="en-US"/>
          </a:p>
        </p:txBody>
      </p:sp>
    </p:spTree>
    <p:extLst>
      <p:ext uri="{BB962C8B-B14F-4D97-AF65-F5344CB8AC3E}">
        <p14:creationId xmlns:p14="http://schemas.microsoft.com/office/powerpoint/2010/main" val="2034379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pPr lvl="0"/>
            <a:r>
              <a:rPr lang="ja-JP" altLang="en-US" noProof="0" smtClean="0"/>
              <a:t>マスター タイトルの書式設定</a:t>
            </a:r>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 typeface="Wingdings" pitchFamily="2" charset="2"/>
              <a:buNone/>
              <a:defRPr/>
            </a:lvl1pPr>
          </a:lstStyle>
          <a:p>
            <a:pPr lvl="0"/>
            <a:r>
              <a:rPr lang="ja-JP" altLang="en-US" noProof="0" smtClean="0"/>
              <a:t>マスター サブタイトルの書式設定</a:t>
            </a:r>
          </a:p>
        </p:txBody>
      </p:sp>
      <p:sp>
        <p:nvSpPr>
          <p:cNvPr id="3076" name="Rectangle 4"/>
          <p:cNvSpPr>
            <a:spLocks noGrp="1" noChangeArrowheads="1"/>
          </p:cNvSpPr>
          <p:nvPr>
            <p:ph type="dt" sz="half" idx="2"/>
          </p:nvPr>
        </p:nvSpPr>
        <p:spPr bwMode="auto">
          <a:xfrm>
            <a:off x="1692275" y="6381750"/>
            <a:ext cx="2133600" cy="2159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endParaRPr lang="en-US" altLang="ja-JP"/>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altLang="ja-JP"/>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8B50D6E6-4CCD-45C7-BC42-E69308576F24}" type="slidenum">
              <a:rPr lang="en-US" altLang="ja-JP"/>
              <a:pPr/>
              <a:t>‹#›</a:t>
            </a:fld>
            <a:endParaRPr lang="en-US" altLang="ja-JP"/>
          </a:p>
        </p:txBody>
      </p:sp>
      <p:sp>
        <p:nvSpPr>
          <p:cNvPr id="3084" name="AutoShape 12"/>
          <p:cNvSpPr>
            <a:spLocks noChangeArrowheads="1"/>
          </p:cNvSpPr>
          <p:nvPr/>
        </p:nvSpPr>
        <p:spPr bwMode="auto">
          <a:xfrm>
            <a:off x="611188" y="2349500"/>
            <a:ext cx="7921625" cy="71438"/>
          </a:xfrm>
          <a:custGeom>
            <a:avLst/>
            <a:gdLst>
              <a:gd name="G0" fmla="+- 672 0 0"/>
              <a:gd name="T0" fmla="*/ 0 w 1000"/>
              <a:gd name="T1" fmla="*/ 0 h 1000"/>
              <a:gd name="T2" fmla="*/ 672 w 1000"/>
              <a:gd name="T3" fmla="*/ 0 h 1000"/>
              <a:gd name="T4" fmla="*/ 672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25" y="6330950"/>
            <a:ext cx="1403350" cy="482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654124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200807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765990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extLst>
      <p:ext uri="{BB962C8B-B14F-4D97-AF65-F5344CB8AC3E}">
        <p14:creationId xmlns:p14="http://schemas.microsoft.com/office/powerpoint/2010/main" val="2384343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108766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941823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338293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0402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2147066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2110196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 name="T0" fmla="*/ 0 w 1000"/>
              <a:gd name="T1" fmla="*/ 0 h 1000"/>
              <a:gd name="T2" fmla="*/ 666 w 1000"/>
              <a:gd name="T3" fmla="*/ 0 h 1000"/>
              <a:gd name="T4" fmla="*/ 666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3A13EBD9-4811-4421-89D7-BAF6632427B2}"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7950" y="6357938"/>
            <a:ext cx="1403350" cy="4826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0.xml"/><Relationship Id="rId5" Type="http://schemas.openxmlformats.org/officeDocument/2006/relationships/image" Target="../media/image5.jpeg"/><Relationship Id="rId4" Type="http://schemas.openxmlformats.org/officeDocument/2006/relationships/image" Target="../media/image4.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コードクローン変更管理システムの開発</a:t>
            </a:r>
            <a:r>
              <a:rPr lang="ja-JP" altLang="en-US" dirty="0" smtClean="0"/>
              <a:t>と実</a:t>
            </a:r>
            <a:r>
              <a:rPr lang="ja-JP" altLang="en-US" dirty="0"/>
              <a:t>プロジェクトへの適用</a:t>
            </a:r>
            <a:endParaRPr kumimoji="1" lang="ja-JP" altLang="en-US" dirty="0"/>
          </a:p>
        </p:txBody>
      </p:sp>
      <p:sp>
        <p:nvSpPr>
          <p:cNvPr id="3" name="サブタイトル 2"/>
          <p:cNvSpPr>
            <a:spLocks noGrp="1"/>
          </p:cNvSpPr>
          <p:nvPr>
            <p:ph type="subTitle" idx="1"/>
          </p:nvPr>
        </p:nvSpPr>
        <p:spPr>
          <a:xfrm>
            <a:off x="1547664" y="2996952"/>
            <a:ext cx="6696744" cy="1368152"/>
          </a:xfrm>
        </p:spPr>
        <p:txBody>
          <a:bodyPr/>
          <a:lstStyle/>
          <a:p>
            <a:r>
              <a:rPr lang="ja-JP" altLang="en-US" dirty="0" smtClean="0"/>
              <a:t>〇</a:t>
            </a:r>
            <a:r>
              <a:rPr lang="zh-TW" altLang="en-US" dirty="0" smtClean="0"/>
              <a:t>山中 裕樹</a:t>
            </a:r>
            <a:r>
              <a:rPr lang="en-US" altLang="zh-TW" baseline="30000" dirty="0" smtClean="0"/>
              <a:t>1</a:t>
            </a:r>
            <a:r>
              <a:rPr lang="ja-JP" altLang="en-US" dirty="0" err="1" smtClean="0"/>
              <a:t>，</a:t>
            </a:r>
            <a:r>
              <a:rPr lang="zh-TW" altLang="en-US" dirty="0" smtClean="0"/>
              <a:t>崔 恩瀞</a:t>
            </a:r>
            <a:r>
              <a:rPr lang="en-US" altLang="zh-TW" baseline="30000" dirty="0" smtClean="0"/>
              <a:t>1</a:t>
            </a:r>
            <a:r>
              <a:rPr lang="ja-JP" altLang="en-US" dirty="0" err="1" smtClean="0"/>
              <a:t>，</a:t>
            </a:r>
            <a:r>
              <a:rPr lang="zh-TW" altLang="en-US" dirty="0" smtClean="0"/>
              <a:t>吉田 則</a:t>
            </a:r>
            <a:r>
              <a:rPr lang="zh-TW" altLang="en-US" dirty="0"/>
              <a:t>裕</a:t>
            </a:r>
            <a:r>
              <a:rPr lang="en-US" altLang="zh-TW" baseline="30000" dirty="0" smtClean="0"/>
              <a:t>2</a:t>
            </a:r>
            <a:r>
              <a:rPr lang="ja-JP" altLang="en-US" dirty="0" err="1" smtClean="0"/>
              <a:t>，</a:t>
            </a:r>
            <a:endParaRPr lang="en-US" altLang="zh-TW" dirty="0" smtClean="0"/>
          </a:p>
          <a:p>
            <a:r>
              <a:rPr lang="zh-TW" altLang="en-US" dirty="0" smtClean="0"/>
              <a:t>井上 克郎</a:t>
            </a:r>
            <a:r>
              <a:rPr lang="en-US" altLang="zh-TW" baseline="30000" dirty="0" smtClean="0"/>
              <a:t>1</a:t>
            </a:r>
            <a:r>
              <a:rPr lang="ja-JP" altLang="en-US" dirty="0" err="1" smtClean="0"/>
              <a:t>，</a:t>
            </a:r>
            <a:r>
              <a:rPr lang="zh-TW" altLang="en-US" dirty="0" smtClean="0"/>
              <a:t>佐野 建樹</a:t>
            </a:r>
            <a:r>
              <a:rPr lang="en-US" altLang="zh-TW" baseline="30000" dirty="0" smtClean="0"/>
              <a:t>3</a:t>
            </a:r>
          </a:p>
          <a:p>
            <a:endParaRPr lang="en-US" altLang="ja-JP" baseline="30000" dirty="0" smtClean="0"/>
          </a:p>
        </p:txBody>
      </p:sp>
      <p:sp>
        <p:nvSpPr>
          <p:cNvPr id="4" name="正方形/長方形 3"/>
          <p:cNvSpPr/>
          <p:nvPr/>
        </p:nvSpPr>
        <p:spPr>
          <a:xfrm>
            <a:off x="2627784" y="4581128"/>
            <a:ext cx="4320480" cy="1384995"/>
          </a:xfrm>
          <a:prstGeom prst="rect">
            <a:avLst/>
          </a:prstGeom>
        </p:spPr>
        <p:txBody>
          <a:bodyPr wrap="square">
            <a:spAutoFit/>
          </a:bodyPr>
          <a:lstStyle/>
          <a:p>
            <a:r>
              <a:rPr kumimoji="1" lang="en-US" altLang="ja-JP" sz="2800" dirty="0">
                <a:latin typeface="+mj-lt"/>
              </a:rPr>
              <a:t>1 </a:t>
            </a:r>
            <a:r>
              <a:rPr kumimoji="1" lang="ja-JP" altLang="en-US" sz="2800" dirty="0">
                <a:latin typeface="+mj-lt"/>
              </a:rPr>
              <a:t>大阪大学　  </a:t>
            </a:r>
            <a:endParaRPr kumimoji="1" lang="en-US" altLang="ja-JP" sz="2800" dirty="0">
              <a:latin typeface="+mj-lt"/>
            </a:endParaRPr>
          </a:p>
          <a:p>
            <a:r>
              <a:rPr lang="en-US" altLang="ja-JP" sz="2800" dirty="0">
                <a:latin typeface="+mj-lt"/>
              </a:rPr>
              <a:t>2</a:t>
            </a:r>
            <a:r>
              <a:rPr lang="ja-JP" altLang="en-US" sz="2800" dirty="0">
                <a:latin typeface="+mj-lt"/>
              </a:rPr>
              <a:t> 奈良先端科学技術大学</a:t>
            </a:r>
            <a:endParaRPr lang="en-US" altLang="ja-JP" sz="2800" dirty="0">
              <a:latin typeface="+mj-lt"/>
            </a:endParaRPr>
          </a:p>
          <a:p>
            <a:r>
              <a:rPr kumimoji="1" lang="en-US" altLang="ja-JP" sz="2800" dirty="0">
                <a:latin typeface="+mj-lt"/>
              </a:rPr>
              <a:t>3 </a:t>
            </a:r>
            <a:r>
              <a:rPr kumimoji="1" lang="ja-JP" altLang="en-US" sz="2800" dirty="0">
                <a:latin typeface="+mj-lt"/>
              </a:rPr>
              <a:t>日本電気株式会社</a:t>
            </a:r>
          </a:p>
        </p:txBody>
      </p:sp>
    </p:spTree>
    <p:extLst>
      <p:ext uri="{BB962C8B-B14F-4D97-AF65-F5344CB8AC3E}">
        <p14:creationId xmlns:p14="http://schemas.microsoft.com/office/powerpoint/2010/main" val="210639756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システムの処理</a:t>
            </a:r>
            <a:endParaRPr lang="ja-JP" altLang="ja-JP" dirty="0"/>
          </a:p>
        </p:txBody>
      </p:sp>
      <p:sp>
        <p:nvSpPr>
          <p:cNvPr id="26627" name="Rectangle 3"/>
          <p:cNvSpPr>
            <a:spLocks noGrp="1" noChangeArrowheads="1"/>
          </p:cNvSpPr>
          <p:nvPr>
            <p:ph type="body" idx="1"/>
          </p:nvPr>
        </p:nvSpPr>
        <p:spPr>
          <a:xfrm>
            <a:off x="358775" y="1412776"/>
            <a:ext cx="8785225" cy="5040312"/>
          </a:xfrm>
        </p:spPr>
        <p:txBody>
          <a:bodyPr/>
          <a:lstStyle/>
          <a:p>
            <a:pPr marL="742950" indent="-742950">
              <a:buFont typeface="+mj-lt"/>
              <a:buAutoNum type="arabicPeriod"/>
            </a:pPr>
            <a:r>
              <a:rPr lang="ja-JP" altLang="en-US" sz="3600" dirty="0" smtClean="0"/>
              <a:t>ソースコードの取得</a:t>
            </a:r>
            <a:endParaRPr lang="en-US" altLang="ja-JP" sz="3600" dirty="0" smtClean="0"/>
          </a:p>
          <a:p>
            <a:pPr marL="742950" indent="-742950">
              <a:buFont typeface="+mj-lt"/>
              <a:buAutoNum type="arabicPeriod"/>
            </a:pPr>
            <a:r>
              <a:rPr lang="ja-JP" altLang="en-US" sz="3600" dirty="0" smtClean="0"/>
              <a:t>コードクローンの検出</a:t>
            </a:r>
            <a:endParaRPr lang="en-US" altLang="ja-JP" sz="3600" dirty="0" smtClean="0"/>
          </a:p>
          <a:p>
            <a:pPr marL="742950" indent="-742950">
              <a:buFont typeface="+mj-lt"/>
              <a:buAutoNum type="arabicPeriod"/>
            </a:pPr>
            <a:r>
              <a:rPr lang="ja-JP" altLang="en-US" sz="3600" dirty="0" smtClean="0"/>
              <a:t>コードクローンの対応関係の取得</a:t>
            </a:r>
            <a:endParaRPr lang="en-US" altLang="ja-JP" sz="3600" dirty="0" smtClean="0"/>
          </a:p>
          <a:p>
            <a:pPr marL="742950" indent="-742950">
              <a:buFont typeface="+mj-lt"/>
              <a:buAutoNum type="arabicPeriod"/>
            </a:pPr>
            <a:r>
              <a:rPr lang="ja-JP" altLang="en-US" sz="3600" dirty="0" smtClean="0"/>
              <a:t>コードクローン</a:t>
            </a:r>
            <a:r>
              <a:rPr lang="ja-JP" altLang="en-US" sz="3600" dirty="0"/>
              <a:t>の</a:t>
            </a:r>
            <a:r>
              <a:rPr lang="ja-JP" altLang="en-US" sz="3600" dirty="0" smtClean="0"/>
              <a:t>分類</a:t>
            </a:r>
            <a:endParaRPr lang="en-US" altLang="ja-JP" sz="3600" dirty="0" smtClean="0"/>
          </a:p>
          <a:p>
            <a:pPr marL="742950" indent="-742950">
              <a:buFont typeface="+mj-lt"/>
              <a:buAutoNum type="arabicPeriod"/>
            </a:pPr>
            <a:r>
              <a:rPr lang="ja-JP" altLang="en-US" sz="3600" dirty="0"/>
              <a:t>クローンセット</a:t>
            </a:r>
            <a:r>
              <a:rPr lang="ja-JP" altLang="en-US" sz="3600" dirty="0" smtClean="0"/>
              <a:t>の分類</a:t>
            </a:r>
            <a:endParaRPr lang="en-US" altLang="ja-JP" dirty="0"/>
          </a:p>
        </p:txBody>
      </p:sp>
    </p:spTree>
    <p:extLst>
      <p:ext uri="{BB962C8B-B14F-4D97-AF65-F5344CB8AC3E}">
        <p14:creationId xmlns:p14="http://schemas.microsoft.com/office/powerpoint/2010/main" val="235614626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１</a:t>
            </a:r>
            <a:r>
              <a:rPr lang="en-US" altLang="ja-JP" dirty="0" smtClean="0"/>
              <a:t>. </a:t>
            </a:r>
            <a:r>
              <a:rPr lang="ja-JP" altLang="en-US" dirty="0" smtClean="0"/>
              <a:t>ソースコードの取得</a:t>
            </a:r>
            <a:endParaRPr lang="ja-JP" altLang="ja-JP" dirty="0"/>
          </a:p>
        </p:txBody>
      </p:sp>
      <p:sp>
        <p:nvSpPr>
          <p:cNvPr id="95" name="正方形/長方形 94"/>
          <p:cNvSpPr/>
          <p:nvPr/>
        </p:nvSpPr>
        <p:spPr>
          <a:xfrm>
            <a:off x="5868144" y="5589240"/>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96" name="正方形/長方形 95"/>
          <p:cNvSpPr/>
          <p:nvPr/>
        </p:nvSpPr>
        <p:spPr>
          <a:xfrm>
            <a:off x="1331640" y="5589240"/>
            <a:ext cx="1944216" cy="461665"/>
          </a:xfrm>
          <a:prstGeom prst="rect">
            <a:avLst/>
          </a:prstGeom>
        </p:spPr>
        <p:txBody>
          <a:bodyPr wrap="square">
            <a:spAutoFit/>
          </a:bodyPr>
          <a:lstStyle/>
          <a:p>
            <a:pPr marL="514350" indent="-514350"/>
            <a:r>
              <a:rPr lang="ja-JP" altLang="en-US" dirty="0" smtClean="0"/>
              <a:t>旧バージョン</a:t>
            </a:r>
            <a:endParaRPr lang="en-US" altLang="ja-JP" dirty="0" smtClean="0"/>
          </a:p>
        </p:txBody>
      </p:sp>
      <p:grpSp>
        <p:nvGrpSpPr>
          <p:cNvPr id="97" name="グループ化 6"/>
          <p:cNvGrpSpPr/>
          <p:nvPr/>
        </p:nvGrpSpPr>
        <p:grpSpPr>
          <a:xfrm>
            <a:off x="1187624" y="2420888"/>
            <a:ext cx="2088232" cy="3019207"/>
            <a:chOff x="1619672" y="2420888"/>
            <a:chExt cx="2088232" cy="3312368"/>
          </a:xfrm>
        </p:grpSpPr>
        <p:sp>
          <p:nvSpPr>
            <p:cNvPr id="98" name="メモ 97"/>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99" name="メモ 98"/>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grpSp>
        <p:nvGrpSpPr>
          <p:cNvPr id="101" name="グループ化 41"/>
          <p:cNvGrpSpPr/>
          <p:nvPr/>
        </p:nvGrpSpPr>
        <p:grpSpPr>
          <a:xfrm>
            <a:off x="5889228" y="2382037"/>
            <a:ext cx="2088232" cy="3019207"/>
            <a:chOff x="1619672" y="2420888"/>
            <a:chExt cx="2088232" cy="3312368"/>
          </a:xfrm>
        </p:grpSpPr>
        <p:sp>
          <p:nvSpPr>
            <p:cNvPr id="102" name="メモ 101"/>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03" name="メモ 102"/>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26" name="角丸四角形 25"/>
          <p:cNvSpPr/>
          <p:nvPr/>
        </p:nvSpPr>
        <p:spPr>
          <a:xfrm>
            <a:off x="2411760" y="1628800"/>
            <a:ext cx="2260320" cy="86409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smtClean="0">
                <a:solidFill>
                  <a:schemeClr val="tx1"/>
                </a:solidFill>
              </a:rPr>
              <a:t>前回分析時の</a:t>
            </a:r>
            <a:endParaRPr kumimoji="1" lang="en-US" altLang="ja-JP" sz="1800" b="1" dirty="0" smtClean="0">
              <a:solidFill>
                <a:schemeClr val="tx1"/>
              </a:solidFill>
            </a:endParaRPr>
          </a:p>
          <a:p>
            <a:pPr algn="ctr"/>
            <a:r>
              <a:rPr kumimoji="1" lang="ja-JP" altLang="en-US" sz="1800" b="1" dirty="0" smtClean="0">
                <a:solidFill>
                  <a:schemeClr val="tx1"/>
                </a:solidFill>
              </a:rPr>
              <a:t>ソースコードを利用</a:t>
            </a:r>
            <a:endParaRPr kumimoji="1" lang="ja-JP" altLang="en-US" sz="1800" b="1" dirty="0">
              <a:solidFill>
                <a:schemeClr val="tx1"/>
              </a:solidFill>
            </a:endParaRPr>
          </a:p>
        </p:txBody>
      </p:sp>
      <p:sp>
        <p:nvSpPr>
          <p:cNvPr id="27" name="角丸四角形 26"/>
          <p:cNvSpPr/>
          <p:nvPr/>
        </p:nvSpPr>
        <p:spPr>
          <a:xfrm>
            <a:off x="6588224" y="1628800"/>
            <a:ext cx="2160240" cy="86409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b="1" dirty="0" smtClean="0">
                <a:solidFill>
                  <a:schemeClr val="tx1"/>
                </a:solidFill>
              </a:rPr>
              <a:t>版管理システム</a:t>
            </a:r>
            <a:endParaRPr kumimoji="1" lang="en-US" altLang="ja-JP" sz="1800" b="1" dirty="0" smtClean="0">
              <a:solidFill>
                <a:schemeClr val="tx1"/>
              </a:solidFill>
            </a:endParaRPr>
          </a:p>
          <a:p>
            <a:pPr algn="ctr"/>
            <a:r>
              <a:rPr kumimoji="1" lang="ja-JP" altLang="en-US" sz="1800" b="1" dirty="0" smtClean="0">
                <a:solidFill>
                  <a:schemeClr val="tx1"/>
                </a:solidFill>
              </a:rPr>
              <a:t>からチェックアウト</a:t>
            </a:r>
            <a:endParaRPr kumimoji="1" lang="ja-JP" altLang="en-US" sz="1800" b="1" dirty="0">
              <a:solidFill>
                <a:schemeClr val="tx1"/>
              </a:solidFill>
            </a:endParaRPr>
          </a:p>
        </p:txBody>
      </p:sp>
    </p:spTree>
    <p:extLst>
      <p:ext uri="{BB962C8B-B14F-4D97-AF65-F5344CB8AC3E}">
        <p14:creationId xmlns:p14="http://schemas.microsoft.com/office/powerpoint/2010/main" val="233449548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dirty="0" smtClean="0"/>
              <a:t>2. </a:t>
            </a:r>
            <a:r>
              <a:rPr lang="ja-JP" altLang="en-US" dirty="0" smtClean="0"/>
              <a:t>コードクローンの検出</a:t>
            </a:r>
            <a:endParaRPr lang="ja-JP" altLang="ja-JP" dirty="0"/>
          </a:p>
        </p:txBody>
      </p:sp>
      <p:sp>
        <p:nvSpPr>
          <p:cNvPr id="26627" name="Rectangle 3"/>
          <p:cNvSpPr>
            <a:spLocks noGrp="1" noChangeArrowheads="1"/>
          </p:cNvSpPr>
          <p:nvPr>
            <p:ph type="body" idx="1"/>
          </p:nvPr>
        </p:nvSpPr>
        <p:spPr>
          <a:xfrm>
            <a:off x="179389" y="1268413"/>
            <a:ext cx="8713092" cy="1008459"/>
          </a:xfrm>
        </p:spPr>
        <p:txBody>
          <a:bodyPr/>
          <a:lstStyle/>
          <a:p>
            <a:r>
              <a:rPr lang="ja-JP" altLang="en-US" dirty="0" smtClean="0"/>
              <a:t>コードクローン検出ツール</a:t>
            </a:r>
            <a:r>
              <a:rPr lang="en-US" altLang="ja-JP" dirty="0" err="1" smtClean="0"/>
              <a:t>CCFinder</a:t>
            </a:r>
            <a:r>
              <a:rPr lang="en-US" altLang="ja-JP" dirty="0" smtClean="0"/>
              <a:t>[1]</a:t>
            </a:r>
            <a:r>
              <a:rPr lang="ja-JP" altLang="en-US" dirty="0" smtClean="0"/>
              <a:t>を利用</a:t>
            </a:r>
            <a:endParaRPr lang="en-US" altLang="ja-JP" dirty="0" smtClean="0"/>
          </a:p>
          <a:p>
            <a:pPr lvl="2">
              <a:buNone/>
            </a:pPr>
            <a:endParaRPr lang="en-US" altLang="ja-JP" dirty="0" smtClean="0"/>
          </a:p>
          <a:p>
            <a:pPr lvl="2"/>
            <a:endParaRPr lang="en-US" altLang="ja-JP" dirty="0" smtClean="0"/>
          </a:p>
          <a:p>
            <a:pPr lvl="1"/>
            <a:endParaRPr lang="en-US" altLang="ja-JP" dirty="0" smtClean="0"/>
          </a:p>
        </p:txBody>
      </p:sp>
      <p:sp>
        <p:nvSpPr>
          <p:cNvPr id="27" name="Rectangle 4"/>
          <p:cNvSpPr>
            <a:spLocks noChangeArrowheads="1"/>
          </p:cNvSpPr>
          <p:nvPr/>
        </p:nvSpPr>
        <p:spPr bwMode="auto">
          <a:xfrm>
            <a:off x="179512" y="6093296"/>
            <a:ext cx="8712968" cy="523220"/>
          </a:xfrm>
          <a:prstGeom prst="rect">
            <a:avLst/>
          </a:prstGeom>
          <a:solidFill>
            <a:srgbClr val="FFFF00"/>
          </a:solidFill>
          <a:ln w="9525">
            <a:noFill/>
            <a:miter lim="800000"/>
            <a:headEnd/>
            <a:tailEnd/>
          </a:ln>
          <a:effectLst/>
        </p:spPr>
        <p:txBody>
          <a:bodyPr wrap="square">
            <a:spAutoFit/>
          </a:bodyPr>
          <a:lstStyle/>
          <a:p>
            <a:r>
              <a:rPr lang="en-US" altLang="ja-JP" sz="1400" dirty="0" smtClean="0">
                <a:solidFill>
                  <a:schemeClr val="tx2"/>
                </a:solidFill>
                <a:latin typeface="+mn-lt"/>
                <a:ea typeface="+mn-ea"/>
              </a:rPr>
              <a:t>[1] </a:t>
            </a:r>
            <a:r>
              <a:rPr lang="en-US" altLang="ja-JP" sz="1400" dirty="0">
                <a:solidFill>
                  <a:schemeClr val="tx2"/>
                </a:solidFill>
                <a:latin typeface="+mn-lt"/>
                <a:ea typeface="+mn-ea"/>
              </a:rPr>
              <a:t>T. </a:t>
            </a:r>
            <a:r>
              <a:rPr lang="en-US" altLang="ja-JP" sz="1400" dirty="0" err="1">
                <a:solidFill>
                  <a:schemeClr val="tx2"/>
                </a:solidFill>
                <a:latin typeface="+mn-lt"/>
                <a:ea typeface="+mn-ea"/>
              </a:rPr>
              <a:t>Kamiya</a:t>
            </a:r>
            <a:r>
              <a:rPr lang="en-US" altLang="ja-JP" sz="1400" dirty="0">
                <a:solidFill>
                  <a:schemeClr val="tx2"/>
                </a:solidFill>
                <a:latin typeface="+mn-lt"/>
                <a:ea typeface="+mn-ea"/>
              </a:rPr>
              <a:t>, S. </a:t>
            </a:r>
            <a:r>
              <a:rPr lang="en-US" altLang="ja-JP" sz="1400" dirty="0" err="1">
                <a:solidFill>
                  <a:schemeClr val="tx2"/>
                </a:solidFill>
                <a:latin typeface="+mn-lt"/>
                <a:ea typeface="+mn-ea"/>
              </a:rPr>
              <a:t>Kusumoto</a:t>
            </a:r>
            <a:r>
              <a:rPr lang="en-US" altLang="ja-JP" sz="1400" dirty="0">
                <a:solidFill>
                  <a:schemeClr val="tx2"/>
                </a:solidFill>
                <a:latin typeface="+mn-lt"/>
                <a:ea typeface="+mn-ea"/>
              </a:rPr>
              <a:t>, and K. Inoue,  “</a:t>
            </a:r>
            <a:r>
              <a:rPr lang="en-US" altLang="ja-JP" sz="1400" dirty="0" err="1">
                <a:solidFill>
                  <a:schemeClr val="tx2"/>
                </a:solidFill>
                <a:latin typeface="+mn-lt"/>
                <a:ea typeface="+mn-ea"/>
              </a:rPr>
              <a:t>CCFinder</a:t>
            </a:r>
            <a:r>
              <a:rPr lang="en-US" altLang="ja-JP" sz="1400" dirty="0">
                <a:solidFill>
                  <a:schemeClr val="tx2"/>
                </a:solidFill>
                <a:latin typeface="+mn-lt"/>
                <a:ea typeface="+mn-ea"/>
              </a:rPr>
              <a:t>: A </a:t>
            </a:r>
            <a:r>
              <a:rPr lang="en-US" altLang="ja-JP" sz="1400" dirty="0" err="1" smtClean="0">
                <a:solidFill>
                  <a:schemeClr val="tx2"/>
                </a:solidFill>
                <a:latin typeface="+mn-lt"/>
                <a:ea typeface="+mn-ea"/>
              </a:rPr>
              <a:t>multilinguistic</a:t>
            </a:r>
            <a:r>
              <a:rPr lang="en-US" altLang="ja-JP" sz="1400" dirty="0" smtClean="0">
                <a:solidFill>
                  <a:schemeClr val="tx2"/>
                </a:solidFill>
                <a:latin typeface="+mn-lt"/>
                <a:ea typeface="+mn-ea"/>
              </a:rPr>
              <a:t> </a:t>
            </a:r>
            <a:r>
              <a:rPr lang="en-US" altLang="ja-JP" sz="1400" dirty="0">
                <a:solidFill>
                  <a:schemeClr val="tx2"/>
                </a:solidFill>
                <a:latin typeface="+mn-lt"/>
                <a:ea typeface="+mn-ea"/>
              </a:rPr>
              <a:t>token-based code clone detection system for large scale source code”,  </a:t>
            </a:r>
            <a:r>
              <a:rPr lang="en-US" altLang="ja-JP" sz="1400" i="1" dirty="0">
                <a:solidFill>
                  <a:schemeClr val="tx2"/>
                </a:solidFill>
                <a:latin typeface="+mn-lt"/>
                <a:ea typeface="+mn-ea"/>
              </a:rPr>
              <a:t>IEEE Transactions on Software Engineerin</a:t>
            </a:r>
            <a:r>
              <a:rPr lang="en-US" altLang="ja-JP" sz="1400" dirty="0">
                <a:solidFill>
                  <a:schemeClr val="tx2"/>
                </a:solidFill>
                <a:latin typeface="+mn-lt"/>
                <a:ea typeface="+mn-ea"/>
              </a:rPr>
              <a:t>g, 28(7):654-670, 2002</a:t>
            </a:r>
            <a:r>
              <a:rPr lang="en-US" altLang="ja-JP" sz="1400" dirty="0" smtClean="0">
                <a:solidFill>
                  <a:schemeClr val="tx2"/>
                </a:solidFill>
                <a:latin typeface="+mn-lt"/>
                <a:ea typeface="+mn-ea"/>
              </a:rPr>
              <a:t>.</a:t>
            </a:r>
            <a:endParaRPr lang="en-US" altLang="ja-JP" sz="1400" dirty="0">
              <a:solidFill>
                <a:schemeClr val="tx2"/>
              </a:solidFill>
              <a:latin typeface="+mn-lt"/>
              <a:ea typeface="+mn-ea"/>
            </a:endParaRPr>
          </a:p>
        </p:txBody>
      </p:sp>
      <p:sp>
        <p:nvSpPr>
          <p:cNvPr id="120" name="正方形/長方形 119"/>
          <p:cNvSpPr/>
          <p:nvPr/>
        </p:nvSpPr>
        <p:spPr>
          <a:xfrm>
            <a:off x="5868144" y="5589240"/>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121" name="正方形/長方形 120"/>
          <p:cNvSpPr/>
          <p:nvPr/>
        </p:nvSpPr>
        <p:spPr>
          <a:xfrm>
            <a:off x="1331640" y="5589240"/>
            <a:ext cx="1944216" cy="461665"/>
          </a:xfrm>
          <a:prstGeom prst="rect">
            <a:avLst/>
          </a:prstGeom>
        </p:spPr>
        <p:txBody>
          <a:bodyPr wrap="square">
            <a:spAutoFit/>
          </a:bodyPr>
          <a:lstStyle/>
          <a:p>
            <a:pPr marL="514350" indent="-514350"/>
            <a:r>
              <a:rPr lang="ja-JP" altLang="en-US" dirty="0" smtClean="0"/>
              <a:t>旧バージョン</a:t>
            </a:r>
            <a:endParaRPr lang="en-US" altLang="ja-JP" dirty="0" smtClean="0"/>
          </a:p>
        </p:txBody>
      </p:sp>
      <p:grpSp>
        <p:nvGrpSpPr>
          <p:cNvPr id="39" name="グループ化 6"/>
          <p:cNvGrpSpPr/>
          <p:nvPr/>
        </p:nvGrpSpPr>
        <p:grpSpPr>
          <a:xfrm>
            <a:off x="1187624" y="2420888"/>
            <a:ext cx="2088232" cy="3019207"/>
            <a:chOff x="1619672" y="2420888"/>
            <a:chExt cx="2088232" cy="3312368"/>
          </a:xfrm>
        </p:grpSpPr>
        <p:sp>
          <p:nvSpPr>
            <p:cNvPr id="40" name="メモ 39"/>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41" name="メモ 40"/>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42" name="Freeform 13"/>
          <p:cNvSpPr>
            <a:spLocks/>
          </p:cNvSpPr>
          <p:nvPr/>
        </p:nvSpPr>
        <p:spPr bwMode="auto">
          <a:xfrm>
            <a:off x="1547664" y="421595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grpSp>
        <p:nvGrpSpPr>
          <p:cNvPr id="43" name="グループ化 41"/>
          <p:cNvGrpSpPr/>
          <p:nvPr/>
        </p:nvGrpSpPr>
        <p:grpSpPr>
          <a:xfrm>
            <a:off x="5889228" y="2382037"/>
            <a:ext cx="2088232" cy="3019207"/>
            <a:chOff x="1619672" y="2420888"/>
            <a:chExt cx="2088232" cy="3312368"/>
          </a:xfrm>
        </p:grpSpPr>
        <p:sp>
          <p:nvSpPr>
            <p:cNvPr id="44" name="メモ 43"/>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45" name="メモ 44"/>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46" name="Freeform 13"/>
          <p:cNvSpPr>
            <a:spLocks/>
          </p:cNvSpPr>
          <p:nvPr/>
        </p:nvSpPr>
        <p:spPr bwMode="auto">
          <a:xfrm>
            <a:off x="1547664" y="4797152"/>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47" name="Freeform 13"/>
          <p:cNvSpPr>
            <a:spLocks/>
          </p:cNvSpPr>
          <p:nvPr/>
        </p:nvSpPr>
        <p:spPr bwMode="auto">
          <a:xfrm>
            <a:off x="1547664" y="2559775"/>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48" name="Freeform 13"/>
          <p:cNvSpPr>
            <a:spLocks/>
          </p:cNvSpPr>
          <p:nvPr/>
        </p:nvSpPr>
        <p:spPr bwMode="auto">
          <a:xfrm>
            <a:off x="6228184" y="2492896"/>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49" name="Freeform 13"/>
          <p:cNvSpPr>
            <a:spLocks/>
          </p:cNvSpPr>
          <p:nvPr/>
        </p:nvSpPr>
        <p:spPr bwMode="auto">
          <a:xfrm>
            <a:off x="6228184" y="3140968"/>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50" name="Freeform 13"/>
          <p:cNvSpPr>
            <a:spLocks/>
          </p:cNvSpPr>
          <p:nvPr/>
        </p:nvSpPr>
        <p:spPr bwMode="auto">
          <a:xfrm>
            <a:off x="6260852" y="4149135"/>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Tree>
    <p:custDataLst>
      <p:tags r:id="rId1"/>
    </p:custDataLst>
    <p:extLst>
      <p:ext uri="{BB962C8B-B14F-4D97-AF65-F5344CB8AC3E}">
        <p14:creationId xmlns:p14="http://schemas.microsoft.com/office/powerpoint/2010/main" val="12420958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diamond(in)">
                                      <p:cBhvr>
                                        <p:cTn id="7" dur="100"/>
                                        <p:tgtEl>
                                          <p:spTgt spid="47"/>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diamond(in)">
                                      <p:cBhvr>
                                        <p:cTn id="10" dur="100"/>
                                        <p:tgtEl>
                                          <p:spTgt spid="46"/>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animEffect transition="in" filter="diamond(in)">
                                      <p:cBhvr>
                                        <p:cTn id="13" dur="100"/>
                                        <p:tgtEl>
                                          <p:spTgt spid="42"/>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48"/>
                                        </p:tgtEl>
                                        <p:attrNameLst>
                                          <p:attrName>style.visibility</p:attrName>
                                        </p:attrNameLst>
                                      </p:cBhvr>
                                      <p:to>
                                        <p:strVal val="visible"/>
                                      </p:to>
                                    </p:set>
                                    <p:animEffect transition="in" filter="diamond(in)">
                                      <p:cBhvr>
                                        <p:cTn id="16" dur="100"/>
                                        <p:tgtEl>
                                          <p:spTgt spid="48"/>
                                        </p:tgtEl>
                                      </p:cBhvr>
                                    </p:animEffect>
                                  </p:childTnLst>
                                </p:cTn>
                              </p:par>
                              <p:par>
                                <p:cTn id="17" presetID="8" presetClass="entr" presetSubtype="16"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animEffect transition="in" filter="diamond(in)">
                                      <p:cBhvr>
                                        <p:cTn id="19" dur="100"/>
                                        <p:tgtEl>
                                          <p:spTgt spid="50"/>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diamond(in)">
                                      <p:cBhvr>
                                        <p:cTn id="22" dur="1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6" grpId="0" animBg="1"/>
      <p:bldP spid="47" grpId="0" animBg="1"/>
      <p:bldP spid="48" grpId="0" animBg="1"/>
      <p:bldP spid="49" grpId="0" animBg="1"/>
      <p:bldP spid="5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79512" y="260648"/>
            <a:ext cx="8785225" cy="936625"/>
          </a:xfrm>
        </p:spPr>
        <p:txBody>
          <a:bodyPr/>
          <a:lstStyle/>
          <a:p>
            <a:r>
              <a:rPr lang="en-US" altLang="ja-JP" dirty="0" smtClean="0"/>
              <a:t>3. </a:t>
            </a:r>
            <a:r>
              <a:rPr lang="ja-JP" altLang="en-US" dirty="0" smtClean="0"/>
              <a:t>コードクローンの対応関係</a:t>
            </a:r>
            <a:endParaRPr lang="ja-JP" altLang="ja-JP" dirty="0"/>
          </a:p>
        </p:txBody>
      </p:sp>
      <p:sp>
        <p:nvSpPr>
          <p:cNvPr id="26627" name="Rectangle 3"/>
          <p:cNvSpPr>
            <a:spLocks noGrp="1" noChangeArrowheads="1"/>
          </p:cNvSpPr>
          <p:nvPr>
            <p:ph type="body" idx="1"/>
          </p:nvPr>
        </p:nvSpPr>
        <p:spPr>
          <a:xfrm>
            <a:off x="323528" y="1412777"/>
            <a:ext cx="9036496" cy="576064"/>
          </a:xfrm>
        </p:spPr>
        <p:txBody>
          <a:bodyPr/>
          <a:lstStyle/>
          <a:p>
            <a:r>
              <a:rPr lang="ja-JP" altLang="en-US" sz="2800" dirty="0" smtClean="0"/>
              <a:t>同ファイル，同位置にあるコードクローンの関係を調べる</a:t>
            </a:r>
            <a:endParaRPr lang="en-US" altLang="ja-JP" dirty="0" smtClean="0"/>
          </a:p>
        </p:txBody>
      </p:sp>
      <p:grpSp>
        <p:nvGrpSpPr>
          <p:cNvPr id="37" name="グループ化 6"/>
          <p:cNvGrpSpPr/>
          <p:nvPr/>
        </p:nvGrpSpPr>
        <p:grpSpPr>
          <a:xfrm>
            <a:off x="1043608" y="2564904"/>
            <a:ext cx="2088232" cy="3019207"/>
            <a:chOff x="1619672" y="2420888"/>
            <a:chExt cx="2088232" cy="3312368"/>
          </a:xfrm>
        </p:grpSpPr>
        <p:sp>
          <p:nvSpPr>
            <p:cNvPr id="60" name="メモ 59"/>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61" name="メモ 60"/>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62" name="Freeform 13"/>
          <p:cNvSpPr>
            <a:spLocks/>
          </p:cNvSpPr>
          <p:nvPr/>
        </p:nvSpPr>
        <p:spPr bwMode="auto">
          <a:xfrm>
            <a:off x="1403648" y="4359975"/>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grpSp>
        <p:nvGrpSpPr>
          <p:cNvPr id="63" name="グループ化 41"/>
          <p:cNvGrpSpPr/>
          <p:nvPr/>
        </p:nvGrpSpPr>
        <p:grpSpPr>
          <a:xfrm>
            <a:off x="5745212" y="2526053"/>
            <a:ext cx="2088232" cy="3019207"/>
            <a:chOff x="1619672" y="2420888"/>
            <a:chExt cx="2088232" cy="3312368"/>
          </a:xfrm>
        </p:grpSpPr>
        <p:sp>
          <p:nvSpPr>
            <p:cNvPr id="64" name="メモ 63"/>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65" name="メモ 64"/>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66" name="右矢印 65"/>
          <p:cNvSpPr/>
          <p:nvPr/>
        </p:nvSpPr>
        <p:spPr>
          <a:xfrm>
            <a:off x="2915816" y="2780928"/>
            <a:ext cx="3042338"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67" name="角丸四角形 66"/>
          <p:cNvSpPr/>
          <p:nvPr/>
        </p:nvSpPr>
        <p:spPr>
          <a:xfrm>
            <a:off x="3635896" y="2636912"/>
            <a:ext cx="1512168" cy="43204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対応</a:t>
            </a:r>
            <a:endParaRPr kumimoji="1" lang="ja-JP" altLang="en-US" sz="2000" b="1" dirty="0">
              <a:solidFill>
                <a:schemeClr val="tx1"/>
              </a:solidFill>
            </a:endParaRPr>
          </a:p>
        </p:txBody>
      </p:sp>
      <p:sp>
        <p:nvSpPr>
          <p:cNvPr id="69" name="右矢印 68"/>
          <p:cNvSpPr/>
          <p:nvPr/>
        </p:nvSpPr>
        <p:spPr>
          <a:xfrm>
            <a:off x="2915816" y="4437112"/>
            <a:ext cx="3024336" cy="215156"/>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70" name="Freeform 13"/>
          <p:cNvSpPr>
            <a:spLocks/>
          </p:cNvSpPr>
          <p:nvPr/>
        </p:nvSpPr>
        <p:spPr bwMode="auto">
          <a:xfrm>
            <a:off x="1403648" y="4941168"/>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71" name="Freeform 13"/>
          <p:cNvSpPr>
            <a:spLocks/>
          </p:cNvSpPr>
          <p:nvPr/>
        </p:nvSpPr>
        <p:spPr bwMode="auto">
          <a:xfrm>
            <a:off x="1403648" y="2703791"/>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74" name="Freeform 13"/>
          <p:cNvSpPr>
            <a:spLocks/>
          </p:cNvSpPr>
          <p:nvPr/>
        </p:nvSpPr>
        <p:spPr bwMode="auto">
          <a:xfrm>
            <a:off x="6159252" y="2670820"/>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75" name="Freeform 13"/>
          <p:cNvSpPr>
            <a:spLocks/>
          </p:cNvSpPr>
          <p:nvPr/>
        </p:nvSpPr>
        <p:spPr bwMode="auto">
          <a:xfrm>
            <a:off x="6156176" y="3284984"/>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76" name="Freeform 13"/>
          <p:cNvSpPr>
            <a:spLocks/>
          </p:cNvSpPr>
          <p:nvPr/>
        </p:nvSpPr>
        <p:spPr bwMode="auto">
          <a:xfrm>
            <a:off x="6116836" y="4293151"/>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77" name="角丸四角形 76"/>
          <p:cNvSpPr/>
          <p:nvPr/>
        </p:nvSpPr>
        <p:spPr>
          <a:xfrm>
            <a:off x="3635896" y="4365104"/>
            <a:ext cx="1656184" cy="43204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対応</a:t>
            </a:r>
            <a:endParaRPr kumimoji="1" lang="ja-JP" altLang="en-US" sz="2000" b="1" dirty="0">
              <a:solidFill>
                <a:schemeClr val="tx1"/>
              </a:solidFill>
            </a:endParaRPr>
          </a:p>
        </p:txBody>
      </p:sp>
      <p:sp>
        <p:nvSpPr>
          <p:cNvPr id="78" name="正方形/長方形 77"/>
          <p:cNvSpPr/>
          <p:nvPr/>
        </p:nvSpPr>
        <p:spPr>
          <a:xfrm>
            <a:off x="5868144" y="5589240"/>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79" name="正方形/長方形 78"/>
          <p:cNvSpPr/>
          <p:nvPr/>
        </p:nvSpPr>
        <p:spPr>
          <a:xfrm>
            <a:off x="1331640" y="5589240"/>
            <a:ext cx="1944216" cy="461665"/>
          </a:xfrm>
          <a:prstGeom prst="rect">
            <a:avLst/>
          </a:prstGeom>
        </p:spPr>
        <p:txBody>
          <a:bodyPr wrap="square">
            <a:spAutoFit/>
          </a:bodyPr>
          <a:lstStyle/>
          <a:p>
            <a:pPr marL="514350" indent="-514350"/>
            <a:r>
              <a:rPr lang="ja-JP" altLang="en-US" dirty="0" smtClean="0"/>
              <a:t>旧バージョン</a:t>
            </a:r>
            <a:endParaRPr lang="en-US" altLang="ja-JP" dirty="0" smtClean="0"/>
          </a:p>
        </p:txBody>
      </p:sp>
    </p:spTree>
    <p:custDataLst>
      <p:tags r:id="rId1"/>
    </p:custDataLst>
    <p:extLst>
      <p:ext uri="{BB962C8B-B14F-4D97-AF65-F5344CB8AC3E}">
        <p14:creationId xmlns:p14="http://schemas.microsoft.com/office/powerpoint/2010/main" val="10480413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diamond(in)">
                                      <p:cBhvr>
                                        <p:cTn id="7" dur="100"/>
                                        <p:tgtEl>
                                          <p:spTgt spid="66"/>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67"/>
                                        </p:tgtEl>
                                        <p:attrNameLst>
                                          <p:attrName>style.visibility</p:attrName>
                                        </p:attrNameLst>
                                      </p:cBhvr>
                                      <p:to>
                                        <p:strVal val="visible"/>
                                      </p:to>
                                    </p:set>
                                    <p:animEffect transition="in" filter="diamond(in)">
                                      <p:cBhvr>
                                        <p:cTn id="10" dur="100"/>
                                        <p:tgtEl>
                                          <p:spTgt spid="67"/>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69"/>
                                        </p:tgtEl>
                                        <p:attrNameLst>
                                          <p:attrName>style.visibility</p:attrName>
                                        </p:attrNameLst>
                                      </p:cBhvr>
                                      <p:to>
                                        <p:strVal val="visible"/>
                                      </p:to>
                                    </p:set>
                                    <p:animEffect transition="in" filter="diamond(in)">
                                      <p:cBhvr>
                                        <p:cTn id="13" dur="100"/>
                                        <p:tgtEl>
                                          <p:spTgt spid="69"/>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77"/>
                                        </p:tgtEl>
                                        <p:attrNameLst>
                                          <p:attrName>style.visibility</p:attrName>
                                        </p:attrNameLst>
                                      </p:cBhvr>
                                      <p:to>
                                        <p:strVal val="visible"/>
                                      </p:to>
                                    </p:set>
                                    <p:animEffect transition="in" filter="diamond(in)">
                                      <p:cBhvr>
                                        <p:cTn id="16" dur="1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animBg="1"/>
      <p:bldP spid="67" grpId="0" animBg="1"/>
      <p:bldP spid="69" grpId="0" animBg="1"/>
      <p:bldP spid="7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dirty="0" smtClean="0"/>
              <a:t>4. </a:t>
            </a:r>
            <a:r>
              <a:rPr lang="ja-JP" altLang="en-US" dirty="0" smtClean="0"/>
              <a:t>コードクローンの分類</a:t>
            </a:r>
            <a:endParaRPr lang="ja-JP" altLang="ja-JP" dirty="0"/>
          </a:p>
        </p:txBody>
      </p:sp>
      <p:sp>
        <p:nvSpPr>
          <p:cNvPr id="3" name="正方形/長方形 2"/>
          <p:cNvSpPr/>
          <p:nvPr/>
        </p:nvSpPr>
        <p:spPr>
          <a:xfrm>
            <a:off x="423155" y="1268760"/>
            <a:ext cx="7416824" cy="1569660"/>
          </a:xfrm>
          <a:prstGeom prst="rect">
            <a:avLst/>
          </a:prstGeom>
          <a:solidFill>
            <a:schemeClr val="accent5"/>
          </a:solidFill>
          <a:ln w="19050" cmpd="sng">
            <a:solidFill>
              <a:schemeClr val="tx1"/>
            </a:solidFill>
          </a:ln>
        </p:spPr>
        <p:txBody>
          <a:bodyPr wrap="square">
            <a:spAutoFit/>
          </a:bodyPr>
          <a:lstStyle/>
          <a:p>
            <a:r>
              <a:rPr lang="en-US" altLang="ja-JP" dirty="0">
                <a:latin typeface="+mn-lt"/>
              </a:rPr>
              <a:t>Stable</a:t>
            </a:r>
            <a:r>
              <a:rPr lang="ja-JP" altLang="en-US" dirty="0" smtClean="0">
                <a:latin typeface="+mn-lt"/>
              </a:rPr>
              <a:t>：</a:t>
            </a:r>
            <a:r>
              <a:rPr lang="ja-JP" altLang="en-US" dirty="0" smtClean="0"/>
              <a:t>コード片が編集されなかったコードクローン</a:t>
            </a:r>
            <a:endParaRPr lang="en-US" altLang="ja-JP" dirty="0">
              <a:latin typeface="+mn-lt"/>
            </a:endParaRPr>
          </a:p>
          <a:p>
            <a:r>
              <a:rPr lang="en-US" altLang="ja-JP" dirty="0" smtClean="0">
                <a:latin typeface="+mn-lt"/>
              </a:rPr>
              <a:t>Added</a:t>
            </a:r>
            <a:r>
              <a:rPr lang="ja-JP" altLang="en-US" dirty="0">
                <a:latin typeface="+mn-lt"/>
              </a:rPr>
              <a:t>：新たに発生した</a:t>
            </a:r>
            <a:r>
              <a:rPr lang="ja-JP" altLang="en-US" dirty="0" smtClean="0">
                <a:latin typeface="+mn-lt"/>
              </a:rPr>
              <a:t>コードクローン</a:t>
            </a:r>
            <a:endParaRPr lang="en-US" altLang="ja-JP" dirty="0" smtClean="0">
              <a:latin typeface="+mn-lt"/>
            </a:endParaRPr>
          </a:p>
          <a:p>
            <a:r>
              <a:rPr lang="en-US" altLang="ja-JP" dirty="0">
                <a:latin typeface="+mn-lt"/>
              </a:rPr>
              <a:t>Modified</a:t>
            </a:r>
            <a:r>
              <a:rPr lang="ja-JP" altLang="en-US" dirty="0"/>
              <a:t>：コード片が編集されたコードクローン</a:t>
            </a:r>
            <a:endParaRPr lang="en-US" altLang="ja-JP" dirty="0"/>
          </a:p>
          <a:p>
            <a:r>
              <a:rPr lang="en-US" altLang="ja-JP" dirty="0" smtClean="0">
                <a:latin typeface="+mn-lt"/>
              </a:rPr>
              <a:t>Deleted</a:t>
            </a:r>
            <a:r>
              <a:rPr lang="ja-JP" altLang="en-US" dirty="0">
                <a:latin typeface="+mn-lt"/>
              </a:rPr>
              <a:t>：消滅したコードクローン</a:t>
            </a:r>
            <a:endParaRPr lang="en-US" altLang="ja-JP" dirty="0">
              <a:latin typeface="+mn-lt"/>
            </a:endParaRPr>
          </a:p>
        </p:txBody>
      </p:sp>
      <p:grpSp>
        <p:nvGrpSpPr>
          <p:cNvPr id="6" name="グループ化 6"/>
          <p:cNvGrpSpPr/>
          <p:nvPr/>
        </p:nvGrpSpPr>
        <p:grpSpPr>
          <a:xfrm>
            <a:off x="1042181" y="3032052"/>
            <a:ext cx="2088232" cy="3019207"/>
            <a:chOff x="1619672" y="2420888"/>
            <a:chExt cx="2088232" cy="3312368"/>
          </a:xfrm>
        </p:grpSpPr>
        <p:sp>
          <p:nvSpPr>
            <p:cNvPr id="7" name="メモ 6"/>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8" name="メモ 7"/>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0" name="Freeform 13"/>
          <p:cNvSpPr>
            <a:spLocks/>
          </p:cNvSpPr>
          <p:nvPr/>
        </p:nvSpPr>
        <p:spPr bwMode="auto">
          <a:xfrm>
            <a:off x="1402221" y="4827123"/>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grpSp>
        <p:nvGrpSpPr>
          <p:cNvPr id="11" name="グループ化 41"/>
          <p:cNvGrpSpPr/>
          <p:nvPr/>
        </p:nvGrpSpPr>
        <p:grpSpPr>
          <a:xfrm>
            <a:off x="5743785" y="2993201"/>
            <a:ext cx="2088232" cy="3019207"/>
            <a:chOff x="1619672" y="2420888"/>
            <a:chExt cx="2088232" cy="3312368"/>
          </a:xfrm>
        </p:grpSpPr>
        <p:sp>
          <p:nvSpPr>
            <p:cNvPr id="12" name="メモ 11"/>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3" name="メモ 12"/>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4" name="右矢印 13"/>
          <p:cNvSpPr/>
          <p:nvPr/>
        </p:nvSpPr>
        <p:spPr>
          <a:xfrm>
            <a:off x="2914389" y="3248076"/>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5" name="Freeform 13"/>
          <p:cNvSpPr>
            <a:spLocks/>
          </p:cNvSpPr>
          <p:nvPr/>
        </p:nvSpPr>
        <p:spPr bwMode="auto">
          <a:xfrm>
            <a:off x="1402221" y="317093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16" name="Freeform 13"/>
          <p:cNvSpPr>
            <a:spLocks/>
          </p:cNvSpPr>
          <p:nvPr/>
        </p:nvSpPr>
        <p:spPr bwMode="auto">
          <a:xfrm>
            <a:off x="6163116" y="3146963"/>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17" name="Freeform 13"/>
          <p:cNvSpPr>
            <a:spLocks/>
          </p:cNvSpPr>
          <p:nvPr/>
        </p:nvSpPr>
        <p:spPr bwMode="auto">
          <a:xfrm>
            <a:off x="6115409" y="476029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21" name="右矢印 20"/>
          <p:cNvSpPr/>
          <p:nvPr/>
        </p:nvSpPr>
        <p:spPr>
          <a:xfrm>
            <a:off x="2914389" y="4904260"/>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7" name="Freeform 13"/>
          <p:cNvSpPr>
            <a:spLocks/>
          </p:cNvSpPr>
          <p:nvPr/>
        </p:nvSpPr>
        <p:spPr bwMode="auto">
          <a:xfrm>
            <a:off x="6154749" y="3752132"/>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32" name="Freeform 13"/>
          <p:cNvSpPr>
            <a:spLocks/>
          </p:cNvSpPr>
          <p:nvPr/>
        </p:nvSpPr>
        <p:spPr bwMode="auto">
          <a:xfrm>
            <a:off x="1443397" y="541625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18" name="正方形/長方形 17"/>
          <p:cNvSpPr/>
          <p:nvPr/>
        </p:nvSpPr>
        <p:spPr>
          <a:xfrm>
            <a:off x="5724128" y="6093296"/>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19" name="正方形/長方形 18"/>
          <p:cNvSpPr/>
          <p:nvPr/>
        </p:nvSpPr>
        <p:spPr>
          <a:xfrm>
            <a:off x="1331640" y="6093296"/>
            <a:ext cx="1944216" cy="461665"/>
          </a:xfrm>
          <a:prstGeom prst="rect">
            <a:avLst/>
          </a:prstGeom>
        </p:spPr>
        <p:txBody>
          <a:bodyPr wrap="square">
            <a:spAutoFit/>
          </a:bodyPr>
          <a:lstStyle/>
          <a:p>
            <a:pPr marL="514350" indent="-514350"/>
            <a:r>
              <a:rPr lang="ja-JP" altLang="en-US" dirty="0" smtClean="0"/>
              <a:t>旧バージョン</a:t>
            </a:r>
            <a:endParaRPr lang="en-US" altLang="ja-JP" dirty="0" smtClean="0"/>
          </a:p>
        </p:txBody>
      </p:sp>
    </p:spTree>
    <p:extLst>
      <p:ext uri="{BB962C8B-B14F-4D97-AF65-F5344CB8AC3E}">
        <p14:creationId xmlns:p14="http://schemas.microsoft.com/office/powerpoint/2010/main" val="381211297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dirty="0" smtClean="0"/>
              <a:t>4. </a:t>
            </a:r>
            <a:r>
              <a:rPr lang="ja-JP" altLang="en-US" dirty="0" smtClean="0"/>
              <a:t>コードクローンの分類</a:t>
            </a:r>
            <a:endParaRPr lang="ja-JP" altLang="ja-JP" dirty="0"/>
          </a:p>
        </p:txBody>
      </p:sp>
      <p:sp>
        <p:nvSpPr>
          <p:cNvPr id="3" name="正方形/長方形 2"/>
          <p:cNvSpPr/>
          <p:nvPr/>
        </p:nvSpPr>
        <p:spPr>
          <a:xfrm>
            <a:off x="395536" y="1268760"/>
            <a:ext cx="7416824" cy="1569660"/>
          </a:xfrm>
          <a:prstGeom prst="rect">
            <a:avLst/>
          </a:prstGeom>
          <a:solidFill>
            <a:schemeClr val="accent5"/>
          </a:solidFill>
          <a:ln w="19050" cmpd="sng">
            <a:solidFill>
              <a:schemeClr val="tx1"/>
            </a:solidFill>
          </a:ln>
        </p:spPr>
        <p:txBody>
          <a:bodyPr wrap="square">
            <a:spAutoFit/>
          </a:bodyPr>
          <a:lstStyle/>
          <a:p>
            <a:r>
              <a:rPr lang="en-US" altLang="ja-JP" b="1" u="sng" dirty="0">
                <a:solidFill>
                  <a:srgbClr val="FF0000"/>
                </a:solidFill>
                <a:latin typeface="+mn-lt"/>
              </a:rPr>
              <a:t>Stable</a:t>
            </a:r>
            <a:r>
              <a:rPr lang="ja-JP" altLang="en-US" dirty="0" smtClean="0">
                <a:latin typeface="+mn-lt"/>
              </a:rPr>
              <a:t>：コード片が編集されなかったコードクローン</a:t>
            </a:r>
            <a:endParaRPr lang="en-US" altLang="ja-JP" dirty="0" smtClean="0">
              <a:latin typeface="+mn-lt"/>
            </a:endParaRPr>
          </a:p>
          <a:p>
            <a:r>
              <a:rPr lang="en-US" altLang="ja-JP" dirty="0">
                <a:latin typeface="+mn-lt"/>
              </a:rPr>
              <a:t>Added</a:t>
            </a:r>
            <a:r>
              <a:rPr lang="ja-JP" altLang="en-US" dirty="0"/>
              <a:t>：新たに発生した</a:t>
            </a:r>
            <a:r>
              <a:rPr lang="ja-JP" altLang="en-US" dirty="0" smtClean="0"/>
              <a:t>コードクローン</a:t>
            </a:r>
            <a:endParaRPr lang="en-US" altLang="ja-JP" dirty="0">
              <a:latin typeface="+mn-lt"/>
            </a:endParaRPr>
          </a:p>
          <a:p>
            <a:r>
              <a:rPr lang="en-US" altLang="ja-JP" dirty="0">
                <a:latin typeface="+mn-lt"/>
              </a:rPr>
              <a:t>Modified</a:t>
            </a:r>
            <a:r>
              <a:rPr lang="ja-JP" altLang="en-US" dirty="0">
                <a:latin typeface="+mn-lt"/>
              </a:rPr>
              <a:t>：</a:t>
            </a:r>
            <a:r>
              <a:rPr lang="ja-JP" altLang="en-US" dirty="0" smtClean="0">
                <a:latin typeface="+mn-lt"/>
              </a:rPr>
              <a:t>コード片が編集されたコードクローン</a:t>
            </a:r>
            <a:endParaRPr lang="en-US" altLang="ja-JP" dirty="0" smtClean="0">
              <a:latin typeface="+mn-lt"/>
            </a:endParaRPr>
          </a:p>
          <a:p>
            <a:r>
              <a:rPr lang="en-US" altLang="ja-JP" dirty="0" smtClean="0">
                <a:latin typeface="+mn-lt"/>
              </a:rPr>
              <a:t>Deleted</a:t>
            </a:r>
            <a:r>
              <a:rPr lang="ja-JP" altLang="en-US" dirty="0">
                <a:latin typeface="+mn-lt"/>
              </a:rPr>
              <a:t>：消滅したコードクローン</a:t>
            </a:r>
            <a:endParaRPr lang="en-US" altLang="ja-JP" dirty="0">
              <a:latin typeface="+mn-lt"/>
            </a:endParaRPr>
          </a:p>
        </p:txBody>
      </p:sp>
      <p:grpSp>
        <p:nvGrpSpPr>
          <p:cNvPr id="6" name="グループ化 6"/>
          <p:cNvGrpSpPr/>
          <p:nvPr/>
        </p:nvGrpSpPr>
        <p:grpSpPr>
          <a:xfrm>
            <a:off x="1042181" y="3032052"/>
            <a:ext cx="2088232" cy="3019207"/>
            <a:chOff x="1619672" y="2420888"/>
            <a:chExt cx="2088232" cy="3312368"/>
          </a:xfrm>
        </p:grpSpPr>
        <p:sp>
          <p:nvSpPr>
            <p:cNvPr id="7" name="メモ 6"/>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8" name="メモ 7"/>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0" name="Freeform 13"/>
          <p:cNvSpPr>
            <a:spLocks/>
          </p:cNvSpPr>
          <p:nvPr/>
        </p:nvSpPr>
        <p:spPr bwMode="auto">
          <a:xfrm>
            <a:off x="1402221" y="4827123"/>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grpSp>
        <p:nvGrpSpPr>
          <p:cNvPr id="11" name="グループ化 41"/>
          <p:cNvGrpSpPr/>
          <p:nvPr/>
        </p:nvGrpSpPr>
        <p:grpSpPr>
          <a:xfrm>
            <a:off x="5743785" y="2993201"/>
            <a:ext cx="2088232" cy="3019207"/>
            <a:chOff x="1619672" y="2420888"/>
            <a:chExt cx="2088232" cy="3312368"/>
          </a:xfrm>
        </p:grpSpPr>
        <p:sp>
          <p:nvSpPr>
            <p:cNvPr id="12" name="メモ 11"/>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3" name="メモ 12"/>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4" name="右矢印 13"/>
          <p:cNvSpPr/>
          <p:nvPr/>
        </p:nvSpPr>
        <p:spPr>
          <a:xfrm>
            <a:off x="2914389" y="3248076"/>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5" name="Freeform 13"/>
          <p:cNvSpPr>
            <a:spLocks/>
          </p:cNvSpPr>
          <p:nvPr/>
        </p:nvSpPr>
        <p:spPr bwMode="auto">
          <a:xfrm>
            <a:off x="1402221" y="317093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16" name="Freeform 13"/>
          <p:cNvSpPr>
            <a:spLocks/>
          </p:cNvSpPr>
          <p:nvPr/>
        </p:nvSpPr>
        <p:spPr bwMode="auto">
          <a:xfrm>
            <a:off x="6157825" y="3137968"/>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17" name="Freeform 13"/>
          <p:cNvSpPr>
            <a:spLocks/>
          </p:cNvSpPr>
          <p:nvPr/>
        </p:nvSpPr>
        <p:spPr bwMode="auto">
          <a:xfrm>
            <a:off x="6115409" y="476029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18" name="角丸四角形 17"/>
          <p:cNvSpPr/>
          <p:nvPr/>
        </p:nvSpPr>
        <p:spPr>
          <a:xfrm>
            <a:off x="3451920" y="3121528"/>
            <a:ext cx="2088232" cy="43204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編集なし</a:t>
            </a:r>
            <a:endParaRPr kumimoji="1" lang="ja-JP" altLang="en-US" sz="2000" b="1" dirty="0">
              <a:solidFill>
                <a:schemeClr val="tx1"/>
              </a:solidFill>
            </a:endParaRPr>
          </a:p>
        </p:txBody>
      </p:sp>
      <p:sp>
        <p:nvSpPr>
          <p:cNvPr id="19" name="タイトル 1"/>
          <p:cNvSpPr txBox="1">
            <a:spLocks/>
          </p:cNvSpPr>
          <p:nvPr/>
        </p:nvSpPr>
        <p:spPr bwMode="auto">
          <a:xfrm>
            <a:off x="1402221" y="3248076"/>
            <a:ext cx="1368152" cy="216024"/>
          </a:xfrm>
          <a:prstGeom prst="rect">
            <a:avLst/>
          </a:prstGeom>
          <a:solidFill>
            <a:schemeClr val="bg1">
              <a:lumMod val="95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0" cap="none" spc="0" normalizeH="0" baseline="0" noProof="0" dirty="0" smtClean="0">
                <a:ln>
                  <a:noFill/>
                </a:ln>
                <a:solidFill>
                  <a:schemeClr val="tx2"/>
                </a:solidFill>
                <a:effectLst/>
                <a:uLnTx/>
                <a:uFillTx/>
                <a:latin typeface="+mn-lt"/>
                <a:ea typeface="+mj-ea"/>
                <a:cs typeface="+mj-cs"/>
              </a:rPr>
              <a:t>Stable</a:t>
            </a:r>
            <a:endParaRPr kumimoji="1" lang="ja-JP" altLang="en-US" sz="2400" b="1" i="0" u="none" strike="noStrike" kern="0" cap="none" spc="0" normalizeH="0" baseline="0" noProof="0" dirty="0">
              <a:ln>
                <a:noFill/>
              </a:ln>
              <a:solidFill>
                <a:schemeClr val="tx2"/>
              </a:solidFill>
              <a:effectLst/>
              <a:uLnTx/>
              <a:uFillTx/>
              <a:latin typeface="+mn-lt"/>
              <a:ea typeface="+mj-ea"/>
              <a:cs typeface="+mj-cs"/>
            </a:endParaRPr>
          </a:p>
        </p:txBody>
      </p:sp>
      <p:sp>
        <p:nvSpPr>
          <p:cNvPr id="20" name="タイトル 1"/>
          <p:cNvSpPr txBox="1">
            <a:spLocks/>
          </p:cNvSpPr>
          <p:nvPr/>
        </p:nvSpPr>
        <p:spPr bwMode="auto">
          <a:xfrm>
            <a:off x="6088025" y="3214292"/>
            <a:ext cx="1512168" cy="288032"/>
          </a:xfrm>
          <a:prstGeom prst="rect">
            <a:avLst/>
          </a:prstGeom>
          <a:solidFill>
            <a:schemeClr val="bg1">
              <a:lumMod val="95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0" cap="none" spc="0" normalizeH="0" baseline="0" noProof="0" dirty="0" smtClean="0">
                <a:ln>
                  <a:noFill/>
                </a:ln>
                <a:solidFill>
                  <a:schemeClr val="tx2"/>
                </a:solidFill>
                <a:effectLst/>
                <a:uLnTx/>
                <a:uFillTx/>
                <a:latin typeface="+mj-lt"/>
                <a:ea typeface="+mj-ea"/>
                <a:cs typeface="+mj-cs"/>
              </a:rPr>
              <a:t>Stable</a:t>
            </a:r>
            <a:endParaRPr kumimoji="1" lang="ja-JP" altLang="en-US" sz="2400" b="1" i="0" u="none" strike="noStrike" kern="0" cap="none" spc="0" normalizeH="0" baseline="0" noProof="0" dirty="0">
              <a:ln>
                <a:noFill/>
              </a:ln>
              <a:solidFill>
                <a:schemeClr val="tx2"/>
              </a:solidFill>
              <a:effectLst/>
              <a:uLnTx/>
              <a:uFillTx/>
              <a:latin typeface="+mj-lt"/>
              <a:ea typeface="+mj-ea"/>
              <a:cs typeface="+mj-cs"/>
            </a:endParaRPr>
          </a:p>
        </p:txBody>
      </p:sp>
      <p:sp>
        <p:nvSpPr>
          <p:cNvPr id="21" name="右矢印 20"/>
          <p:cNvSpPr/>
          <p:nvPr/>
        </p:nvSpPr>
        <p:spPr>
          <a:xfrm>
            <a:off x="2914389" y="4904260"/>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7" name="Freeform 13"/>
          <p:cNvSpPr>
            <a:spLocks/>
          </p:cNvSpPr>
          <p:nvPr/>
        </p:nvSpPr>
        <p:spPr bwMode="auto">
          <a:xfrm>
            <a:off x="6154749" y="3752132"/>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32" name="Freeform 13"/>
          <p:cNvSpPr>
            <a:spLocks/>
          </p:cNvSpPr>
          <p:nvPr/>
        </p:nvSpPr>
        <p:spPr bwMode="auto">
          <a:xfrm>
            <a:off x="1443397" y="541625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22" name="正方形/長方形 21"/>
          <p:cNvSpPr/>
          <p:nvPr/>
        </p:nvSpPr>
        <p:spPr>
          <a:xfrm>
            <a:off x="5724128" y="6093296"/>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23" name="正方形/長方形 22"/>
          <p:cNvSpPr/>
          <p:nvPr/>
        </p:nvSpPr>
        <p:spPr>
          <a:xfrm>
            <a:off x="1331640" y="6093296"/>
            <a:ext cx="1944216" cy="461665"/>
          </a:xfrm>
          <a:prstGeom prst="rect">
            <a:avLst/>
          </a:prstGeom>
        </p:spPr>
        <p:txBody>
          <a:bodyPr wrap="square">
            <a:spAutoFit/>
          </a:bodyPr>
          <a:lstStyle/>
          <a:p>
            <a:pPr marL="514350" indent="-514350"/>
            <a:r>
              <a:rPr lang="ja-JP" altLang="en-US" dirty="0" smtClean="0"/>
              <a:t>旧バージョン</a:t>
            </a:r>
            <a:endParaRPr lang="en-US" altLang="ja-JP" dirty="0" smtClean="0"/>
          </a:p>
        </p:txBody>
      </p:sp>
    </p:spTree>
    <p:extLst>
      <p:ext uri="{BB962C8B-B14F-4D97-AF65-F5344CB8AC3E}">
        <p14:creationId xmlns:p14="http://schemas.microsoft.com/office/powerpoint/2010/main" val="38044817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dirty="0" smtClean="0"/>
              <a:t>4. </a:t>
            </a:r>
            <a:r>
              <a:rPr lang="ja-JP" altLang="en-US" dirty="0" smtClean="0"/>
              <a:t>コードクローンの分類</a:t>
            </a:r>
            <a:endParaRPr lang="ja-JP" altLang="ja-JP" dirty="0"/>
          </a:p>
        </p:txBody>
      </p:sp>
      <p:sp>
        <p:nvSpPr>
          <p:cNvPr id="3" name="正方形/長方形 2"/>
          <p:cNvSpPr/>
          <p:nvPr/>
        </p:nvSpPr>
        <p:spPr>
          <a:xfrm>
            <a:off x="395536" y="1268760"/>
            <a:ext cx="7416824" cy="1569660"/>
          </a:xfrm>
          <a:prstGeom prst="rect">
            <a:avLst/>
          </a:prstGeom>
          <a:solidFill>
            <a:schemeClr val="accent5"/>
          </a:solidFill>
          <a:ln w="19050" cmpd="sng">
            <a:solidFill>
              <a:schemeClr val="tx1"/>
            </a:solidFill>
          </a:ln>
        </p:spPr>
        <p:txBody>
          <a:bodyPr wrap="square">
            <a:spAutoFit/>
          </a:bodyPr>
          <a:lstStyle/>
          <a:p>
            <a:r>
              <a:rPr lang="en-US" altLang="ja-JP" dirty="0">
                <a:latin typeface="+mn-lt"/>
              </a:rPr>
              <a:t>Stable</a:t>
            </a:r>
            <a:r>
              <a:rPr lang="ja-JP" altLang="en-US" b="1" dirty="0" smtClean="0">
                <a:latin typeface="+mn-lt"/>
              </a:rPr>
              <a:t>：</a:t>
            </a:r>
            <a:r>
              <a:rPr lang="ja-JP" altLang="en-US" dirty="0" smtClean="0"/>
              <a:t>コード片が編集されなかったコードクローン</a:t>
            </a:r>
            <a:endParaRPr lang="en-US" altLang="ja-JP" dirty="0" smtClean="0">
              <a:latin typeface="+mn-lt"/>
            </a:endParaRPr>
          </a:p>
          <a:p>
            <a:r>
              <a:rPr lang="en-US" altLang="ja-JP" b="1" u="sng" dirty="0">
                <a:solidFill>
                  <a:srgbClr val="FF0000"/>
                </a:solidFill>
                <a:latin typeface="+mn-lt"/>
              </a:rPr>
              <a:t>Added</a:t>
            </a:r>
            <a:r>
              <a:rPr lang="ja-JP" altLang="en-US" b="1" dirty="0"/>
              <a:t>：</a:t>
            </a:r>
            <a:r>
              <a:rPr lang="ja-JP" altLang="en-US" dirty="0"/>
              <a:t>新たに発生したコードクローン</a:t>
            </a:r>
            <a:endParaRPr lang="en-US" altLang="ja-JP" dirty="0"/>
          </a:p>
          <a:p>
            <a:r>
              <a:rPr lang="en-US" altLang="ja-JP" dirty="0" smtClean="0">
                <a:latin typeface="+mn-lt"/>
              </a:rPr>
              <a:t>Modified</a:t>
            </a:r>
            <a:r>
              <a:rPr lang="ja-JP" altLang="en-US" b="1" dirty="0">
                <a:latin typeface="+mn-lt"/>
              </a:rPr>
              <a:t>：</a:t>
            </a:r>
            <a:r>
              <a:rPr lang="ja-JP" altLang="en-US" dirty="0" smtClean="0">
                <a:latin typeface="+mn-lt"/>
              </a:rPr>
              <a:t>コード片が編集されたコードクローン</a:t>
            </a:r>
            <a:endParaRPr lang="en-US" altLang="ja-JP" dirty="0" smtClean="0">
              <a:latin typeface="+mn-lt"/>
            </a:endParaRPr>
          </a:p>
          <a:p>
            <a:r>
              <a:rPr lang="en-US" altLang="ja-JP" dirty="0" smtClean="0">
                <a:latin typeface="+mn-lt"/>
              </a:rPr>
              <a:t>Deleted</a:t>
            </a:r>
            <a:r>
              <a:rPr lang="ja-JP" altLang="en-US" b="1" dirty="0">
                <a:latin typeface="+mn-lt"/>
              </a:rPr>
              <a:t>：</a:t>
            </a:r>
            <a:r>
              <a:rPr lang="ja-JP" altLang="en-US" dirty="0">
                <a:latin typeface="+mn-lt"/>
              </a:rPr>
              <a:t>消滅したコードクローン</a:t>
            </a:r>
            <a:endParaRPr lang="en-US" altLang="ja-JP" dirty="0">
              <a:latin typeface="+mn-lt"/>
            </a:endParaRPr>
          </a:p>
        </p:txBody>
      </p:sp>
      <p:grpSp>
        <p:nvGrpSpPr>
          <p:cNvPr id="6" name="グループ化 6"/>
          <p:cNvGrpSpPr/>
          <p:nvPr/>
        </p:nvGrpSpPr>
        <p:grpSpPr>
          <a:xfrm>
            <a:off x="1042181" y="3032052"/>
            <a:ext cx="2088232" cy="3019207"/>
            <a:chOff x="1619672" y="2420888"/>
            <a:chExt cx="2088232" cy="3312368"/>
          </a:xfrm>
        </p:grpSpPr>
        <p:sp>
          <p:nvSpPr>
            <p:cNvPr id="7" name="メモ 6"/>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8" name="メモ 7"/>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0" name="Freeform 13"/>
          <p:cNvSpPr>
            <a:spLocks/>
          </p:cNvSpPr>
          <p:nvPr/>
        </p:nvSpPr>
        <p:spPr bwMode="auto">
          <a:xfrm>
            <a:off x="1402221" y="4827123"/>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grpSp>
        <p:nvGrpSpPr>
          <p:cNvPr id="11" name="グループ化 41"/>
          <p:cNvGrpSpPr/>
          <p:nvPr/>
        </p:nvGrpSpPr>
        <p:grpSpPr>
          <a:xfrm>
            <a:off x="5743785" y="2993201"/>
            <a:ext cx="2088232" cy="3019207"/>
            <a:chOff x="1619672" y="2420888"/>
            <a:chExt cx="2088232" cy="3312368"/>
          </a:xfrm>
        </p:grpSpPr>
        <p:sp>
          <p:nvSpPr>
            <p:cNvPr id="12" name="メモ 11"/>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3" name="メモ 12"/>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4" name="右矢印 13"/>
          <p:cNvSpPr/>
          <p:nvPr/>
        </p:nvSpPr>
        <p:spPr>
          <a:xfrm>
            <a:off x="2914389" y="3248076"/>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5" name="Freeform 13"/>
          <p:cNvSpPr>
            <a:spLocks/>
          </p:cNvSpPr>
          <p:nvPr/>
        </p:nvSpPr>
        <p:spPr bwMode="auto">
          <a:xfrm>
            <a:off x="1402221" y="317093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16" name="Freeform 13"/>
          <p:cNvSpPr>
            <a:spLocks/>
          </p:cNvSpPr>
          <p:nvPr/>
        </p:nvSpPr>
        <p:spPr bwMode="auto">
          <a:xfrm>
            <a:off x="6157825" y="3137968"/>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17" name="Freeform 13"/>
          <p:cNvSpPr>
            <a:spLocks/>
          </p:cNvSpPr>
          <p:nvPr/>
        </p:nvSpPr>
        <p:spPr bwMode="auto">
          <a:xfrm>
            <a:off x="6115409" y="476029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19" name="タイトル 1"/>
          <p:cNvSpPr txBox="1">
            <a:spLocks/>
          </p:cNvSpPr>
          <p:nvPr/>
        </p:nvSpPr>
        <p:spPr bwMode="auto">
          <a:xfrm>
            <a:off x="1402221" y="3248076"/>
            <a:ext cx="1368152" cy="216024"/>
          </a:xfrm>
          <a:prstGeom prst="rect">
            <a:avLst/>
          </a:prstGeom>
          <a:solidFill>
            <a:schemeClr val="bg1">
              <a:lumMod val="95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0" cap="none" spc="0" normalizeH="0" baseline="0" noProof="0" dirty="0" smtClean="0">
                <a:ln>
                  <a:noFill/>
                </a:ln>
                <a:solidFill>
                  <a:schemeClr val="tx2"/>
                </a:solidFill>
                <a:effectLst/>
                <a:uLnTx/>
                <a:uFillTx/>
                <a:latin typeface="+mn-lt"/>
                <a:ea typeface="+mj-ea"/>
                <a:cs typeface="+mj-cs"/>
              </a:rPr>
              <a:t>Stable</a:t>
            </a:r>
            <a:endParaRPr kumimoji="1" lang="ja-JP" altLang="en-US" sz="2400" b="1" i="0" u="none" strike="noStrike" kern="0" cap="none" spc="0" normalizeH="0" baseline="0" noProof="0" dirty="0">
              <a:ln>
                <a:noFill/>
              </a:ln>
              <a:solidFill>
                <a:schemeClr val="tx2"/>
              </a:solidFill>
              <a:effectLst/>
              <a:uLnTx/>
              <a:uFillTx/>
              <a:latin typeface="+mn-lt"/>
              <a:ea typeface="+mj-ea"/>
              <a:cs typeface="+mj-cs"/>
            </a:endParaRPr>
          </a:p>
        </p:txBody>
      </p:sp>
      <p:sp>
        <p:nvSpPr>
          <p:cNvPr id="20" name="タイトル 1"/>
          <p:cNvSpPr txBox="1">
            <a:spLocks/>
          </p:cNvSpPr>
          <p:nvPr/>
        </p:nvSpPr>
        <p:spPr bwMode="auto">
          <a:xfrm>
            <a:off x="6088025" y="3214292"/>
            <a:ext cx="1512168" cy="288032"/>
          </a:xfrm>
          <a:prstGeom prst="rect">
            <a:avLst/>
          </a:prstGeom>
          <a:solidFill>
            <a:schemeClr val="bg1">
              <a:lumMod val="95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0" cap="none" spc="0" normalizeH="0" baseline="0" noProof="0" dirty="0" smtClean="0">
                <a:ln>
                  <a:noFill/>
                </a:ln>
                <a:solidFill>
                  <a:schemeClr val="tx2"/>
                </a:solidFill>
                <a:effectLst/>
                <a:uLnTx/>
                <a:uFillTx/>
                <a:latin typeface="+mj-lt"/>
                <a:ea typeface="+mj-ea"/>
                <a:cs typeface="+mj-cs"/>
              </a:rPr>
              <a:t>Stable</a:t>
            </a:r>
            <a:endParaRPr kumimoji="1" lang="ja-JP" altLang="en-US" sz="2400" b="1" i="0" u="none" strike="noStrike" kern="0" cap="none" spc="0" normalizeH="0" baseline="0" noProof="0" dirty="0">
              <a:ln>
                <a:noFill/>
              </a:ln>
              <a:solidFill>
                <a:schemeClr val="tx2"/>
              </a:solidFill>
              <a:effectLst/>
              <a:uLnTx/>
              <a:uFillTx/>
              <a:latin typeface="+mj-lt"/>
              <a:ea typeface="+mj-ea"/>
              <a:cs typeface="+mj-cs"/>
            </a:endParaRPr>
          </a:p>
        </p:txBody>
      </p:sp>
      <p:sp>
        <p:nvSpPr>
          <p:cNvPr id="21" name="右矢印 20"/>
          <p:cNvSpPr/>
          <p:nvPr/>
        </p:nvSpPr>
        <p:spPr>
          <a:xfrm>
            <a:off x="2911860" y="4917242"/>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5" name="乗算記号 24"/>
          <p:cNvSpPr/>
          <p:nvPr/>
        </p:nvSpPr>
        <p:spPr>
          <a:xfrm>
            <a:off x="1330213" y="3747003"/>
            <a:ext cx="1548305" cy="683568"/>
          </a:xfrm>
          <a:prstGeom prst="mathMultiply">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cxnSp>
        <p:nvCxnSpPr>
          <p:cNvPr id="26" name="直線矢印コネクタ 25"/>
          <p:cNvCxnSpPr/>
          <p:nvPr/>
        </p:nvCxnSpPr>
        <p:spPr bwMode="auto">
          <a:xfrm>
            <a:off x="2955565" y="4088787"/>
            <a:ext cx="2983160" cy="23385"/>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7" name="Freeform 13"/>
          <p:cNvSpPr>
            <a:spLocks/>
          </p:cNvSpPr>
          <p:nvPr/>
        </p:nvSpPr>
        <p:spPr bwMode="auto">
          <a:xfrm>
            <a:off x="6154749" y="3752132"/>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28" name="タイトル 1"/>
          <p:cNvSpPr txBox="1">
            <a:spLocks/>
          </p:cNvSpPr>
          <p:nvPr/>
        </p:nvSpPr>
        <p:spPr bwMode="auto">
          <a:xfrm>
            <a:off x="6082741" y="3824140"/>
            <a:ext cx="1296144" cy="288032"/>
          </a:xfrm>
          <a:prstGeom prst="rect">
            <a:avLst/>
          </a:prstGeom>
          <a:solidFill>
            <a:srgbClr val="FFC000">
              <a:alpha val="80000"/>
            </a:srgb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400" b="1" kern="0" dirty="0" smtClean="0">
                <a:solidFill>
                  <a:schemeClr val="tx2"/>
                </a:solidFill>
                <a:latin typeface="+mj-lt"/>
                <a:ea typeface="+mj-ea"/>
                <a:cs typeface="+mj-cs"/>
              </a:rPr>
              <a:t>Added</a:t>
            </a:r>
            <a:endParaRPr kumimoji="1" lang="ja-JP" altLang="en-US" sz="2400" b="1" i="0" u="none" strike="noStrike" kern="0" cap="none" spc="0" normalizeH="0" baseline="0" noProof="0" dirty="0">
              <a:ln>
                <a:noFill/>
              </a:ln>
              <a:solidFill>
                <a:schemeClr val="tx2"/>
              </a:solidFill>
              <a:effectLst/>
              <a:uLnTx/>
              <a:uFillTx/>
              <a:latin typeface="+mj-lt"/>
              <a:ea typeface="+mj-ea"/>
              <a:cs typeface="+mj-cs"/>
            </a:endParaRPr>
          </a:p>
        </p:txBody>
      </p:sp>
      <p:sp>
        <p:nvSpPr>
          <p:cNvPr id="29" name="角丸四角形 28"/>
          <p:cNvSpPr/>
          <p:nvPr/>
        </p:nvSpPr>
        <p:spPr>
          <a:xfrm>
            <a:off x="3418445" y="3896148"/>
            <a:ext cx="2088232" cy="432048"/>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追加</a:t>
            </a:r>
            <a:endParaRPr kumimoji="1" lang="ja-JP" altLang="en-US" sz="2000" b="1" dirty="0">
              <a:solidFill>
                <a:schemeClr val="tx1"/>
              </a:solidFill>
            </a:endParaRPr>
          </a:p>
        </p:txBody>
      </p:sp>
      <p:sp>
        <p:nvSpPr>
          <p:cNvPr id="32" name="Freeform 13"/>
          <p:cNvSpPr>
            <a:spLocks/>
          </p:cNvSpPr>
          <p:nvPr/>
        </p:nvSpPr>
        <p:spPr bwMode="auto">
          <a:xfrm>
            <a:off x="1443397" y="541625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30" name="角丸四角形 29"/>
          <p:cNvSpPr/>
          <p:nvPr/>
        </p:nvSpPr>
        <p:spPr>
          <a:xfrm>
            <a:off x="3451920" y="3121528"/>
            <a:ext cx="2088232" cy="43204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編集なし</a:t>
            </a:r>
            <a:endParaRPr kumimoji="1" lang="ja-JP" altLang="en-US" sz="2000" b="1" dirty="0">
              <a:solidFill>
                <a:schemeClr val="tx1"/>
              </a:solidFill>
            </a:endParaRPr>
          </a:p>
        </p:txBody>
      </p:sp>
      <p:sp>
        <p:nvSpPr>
          <p:cNvPr id="31" name="正方形/長方形 30"/>
          <p:cNvSpPr/>
          <p:nvPr/>
        </p:nvSpPr>
        <p:spPr>
          <a:xfrm>
            <a:off x="5724128" y="6093296"/>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33" name="正方形/長方形 32"/>
          <p:cNvSpPr/>
          <p:nvPr/>
        </p:nvSpPr>
        <p:spPr>
          <a:xfrm>
            <a:off x="1331640" y="6093296"/>
            <a:ext cx="1944216" cy="461665"/>
          </a:xfrm>
          <a:prstGeom prst="rect">
            <a:avLst/>
          </a:prstGeom>
        </p:spPr>
        <p:txBody>
          <a:bodyPr wrap="square">
            <a:spAutoFit/>
          </a:bodyPr>
          <a:lstStyle/>
          <a:p>
            <a:pPr marL="514350" indent="-514350"/>
            <a:r>
              <a:rPr lang="ja-JP" altLang="en-US" dirty="0" smtClean="0"/>
              <a:t>旧バージョン</a:t>
            </a:r>
            <a:endParaRPr lang="en-US" altLang="ja-JP" dirty="0" smtClean="0"/>
          </a:p>
        </p:txBody>
      </p:sp>
    </p:spTree>
    <p:extLst>
      <p:ext uri="{BB962C8B-B14F-4D97-AF65-F5344CB8AC3E}">
        <p14:creationId xmlns:p14="http://schemas.microsoft.com/office/powerpoint/2010/main" val="89331974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dirty="0" smtClean="0"/>
              <a:t>4. </a:t>
            </a:r>
            <a:r>
              <a:rPr lang="ja-JP" altLang="en-US" dirty="0" smtClean="0"/>
              <a:t>コードクローンの分類</a:t>
            </a:r>
            <a:endParaRPr lang="ja-JP" altLang="ja-JP" dirty="0"/>
          </a:p>
        </p:txBody>
      </p:sp>
      <p:sp>
        <p:nvSpPr>
          <p:cNvPr id="3" name="正方形/長方形 2"/>
          <p:cNvSpPr/>
          <p:nvPr/>
        </p:nvSpPr>
        <p:spPr>
          <a:xfrm>
            <a:off x="395536" y="1268760"/>
            <a:ext cx="7416824" cy="1569660"/>
          </a:xfrm>
          <a:prstGeom prst="rect">
            <a:avLst/>
          </a:prstGeom>
          <a:solidFill>
            <a:schemeClr val="accent5"/>
          </a:solidFill>
          <a:ln w="19050" cmpd="sng">
            <a:solidFill>
              <a:schemeClr val="tx1"/>
            </a:solidFill>
          </a:ln>
        </p:spPr>
        <p:txBody>
          <a:bodyPr wrap="square">
            <a:spAutoFit/>
          </a:bodyPr>
          <a:lstStyle/>
          <a:p>
            <a:r>
              <a:rPr lang="en-US" altLang="ja-JP" dirty="0">
                <a:latin typeface="+mn-lt"/>
              </a:rPr>
              <a:t>Stable</a:t>
            </a:r>
            <a:r>
              <a:rPr lang="ja-JP" altLang="en-US" b="1" dirty="0" smtClean="0">
                <a:latin typeface="+mn-lt"/>
              </a:rPr>
              <a:t>：</a:t>
            </a:r>
            <a:r>
              <a:rPr lang="ja-JP" altLang="en-US" dirty="0" smtClean="0"/>
              <a:t>コード片が編集されなかったコードクローン</a:t>
            </a:r>
            <a:endParaRPr lang="en-US" altLang="ja-JP" dirty="0" smtClean="0">
              <a:latin typeface="+mn-lt"/>
            </a:endParaRPr>
          </a:p>
          <a:p>
            <a:r>
              <a:rPr lang="en-US" altLang="ja-JP" dirty="0">
                <a:latin typeface="+mn-lt"/>
              </a:rPr>
              <a:t>Added</a:t>
            </a:r>
            <a:r>
              <a:rPr lang="ja-JP" altLang="en-US" b="1" dirty="0"/>
              <a:t>：</a:t>
            </a:r>
            <a:r>
              <a:rPr lang="ja-JP" altLang="en-US" dirty="0"/>
              <a:t>新たに発生したコードクローン</a:t>
            </a:r>
            <a:endParaRPr lang="en-US" altLang="ja-JP" dirty="0"/>
          </a:p>
          <a:p>
            <a:r>
              <a:rPr lang="en-US" altLang="ja-JP" b="1" u="sng" dirty="0" smtClean="0">
                <a:solidFill>
                  <a:srgbClr val="FF0000"/>
                </a:solidFill>
                <a:latin typeface="+mn-lt"/>
              </a:rPr>
              <a:t>Modified</a:t>
            </a:r>
            <a:r>
              <a:rPr lang="ja-JP" altLang="en-US" b="1" dirty="0">
                <a:latin typeface="+mn-lt"/>
              </a:rPr>
              <a:t>：</a:t>
            </a:r>
            <a:r>
              <a:rPr lang="ja-JP" altLang="en-US" dirty="0" smtClean="0">
                <a:latin typeface="+mn-lt"/>
              </a:rPr>
              <a:t>コード片が編集されたコードクローン</a:t>
            </a:r>
            <a:endParaRPr lang="en-US" altLang="ja-JP" dirty="0" smtClean="0">
              <a:latin typeface="+mn-lt"/>
            </a:endParaRPr>
          </a:p>
          <a:p>
            <a:r>
              <a:rPr lang="en-US" altLang="ja-JP" dirty="0" smtClean="0">
                <a:latin typeface="+mn-lt"/>
              </a:rPr>
              <a:t>Deleted</a:t>
            </a:r>
            <a:r>
              <a:rPr lang="ja-JP" altLang="en-US" b="1" dirty="0">
                <a:latin typeface="+mn-lt"/>
              </a:rPr>
              <a:t>：</a:t>
            </a:r>
            <a:r>
              <a:rPr lang="ja-JP" altLang="en-US" dirty="0">
                <a:latin typeface="+mn-lt"/>
              </a:rPr>
              <a:t>消滅したコードクローン</a:t>
            </a:r>
            <a:endParaRPr lang="en-US" altLang="ja-JP" dirty="0">
              <a:latin typeface="+mn-lt"/>
            </a:endParaRPr>
          </a:p>
        </p:txBody>
      </p:sp>
      <p:grpSp>
        <p:nvGrpSpPr>
          <p:cNvPr id="6" name="グループ化 6"/>
          <p:cNvGrpSpPr/>
          <p:nvPr/>
        </p:nvGrpSpPr>
        <p:grpSpPr>
          <a:xfrm>
            <a:off x="1042181" y="3032052"/>
            <a:ext cx="2088232" cy="3019207"/>
            <a:chOff x="1619672" y="2420888"/>
            <a:chExt cx="2088232" cy="3312368"/>
          </a:xfrm>
        </p:grpSpPr>
        <p:sp>
          <p:nvSpPr>
            <p:cNvPr id="7" name="メモ 6"/>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8" name="メモ 7"/>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0" name="Freeform 13"/>
          <p:cNvSpPr>
            <a:spLocks/>
          </p:cNvSpPr>
          <p:nvPr/>
        </p:nvSpPr>
        <p:spPr bwMode="auto">
          <a:xfrm>
            <a:off x="1402221" y="4827123"/>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6">
              <a:lumMod val="40000"/>
              <a:lumOff val="60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grpSp>
        <p:nvGrpSpPr>
          <p:cNvPr id="11" name="グループ化 41"/>
          <p:cNvGrpSpPr/>
          <p:nvPr/>
        </p:nvGrpSpPr>
        <p:grpSpPr>
          <a:xfrm>
            <a:off x="5743785" y="2993201"/>
            <a:ext cx="2088232" cy="3019207"/>
            <a:chOff x="1619672" y="2420888"/>
            <a:chExt cx="2088232" cy="3312368"/>
          </a:xfrm>
        </p:grpSpPr>
        <p:sp>
          <p:nvSpPr>
            <p:cNvPr id="12" name="メモ 11"/>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3" name="メモ 12"/>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4" name="右矢印 13"/>
          <p:cNvSpPr/>
          <p:nvPr/>
        </p:nvSpPr>
        <p:spPr>
          <a:xfrm>
            <a:off x="2914389" y="3248076"/>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5" name="Freeform 13"/>
          <p:cNvSpPr>
            <a:spLocks/>
          </p:cNvSpPr>
          <p:nvPr/>
        </p:nvSpPr>
        <p:spPr bwMode="auto">
          <a:xfrm>
            <a:off x="1402221" y="317093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16" name="Freeform 13"/>
          <p:cNvSpPr>
            <a:spLocks/>
          </p:cNvSpPr>
          <p:nvPr/>
        </p:nvSpPr>
        <p:spPr bwMode="auto">
          <a:xfrm>
            <a:off x="6157825" y="3137968"/>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17" name="Freeform 13"/>
          <p:cNvSpPr>
            <a:spLocks/>
          </p:cNvSpPr>
          <p:nvPr/>
        </p:nvSpPr>
        <p:spPr bwMode="auto">
          <a:xfrm>
            <a:off x="6115409" y="476029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6">
              <a:lumMod val="40000"/>
              <a:lumOff val="60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19" name="タイトル 1"/>
          <p:cNvSpPr txBox="1">
            <a:spLocks/>
          </p:cNvSpPr>
          <p:nvPr/>
        </p:nvSpPr>
        <p:spPr bwMode="auto">
          <a:xfrm>
            <a:off x="1402221" y="3248076"/>
            <a:ext cx="1368152" cy="216024"/>
          </a:xfrm>
          <a:prstGeom prst="rect">
            <a:avLst/>
          </a:prstGeom>
          <a:solidFill>
            <a:schemeClr val="bg1">
              <a:lumMod val="95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0" cap="none" spc="0" normalizeH="0" baseline="0" noProof="0" dirty="0" smtClean="0">
                <a:ln>
                  <a:noFill/>
                </a:ln>
                <a:solidFill>
                  <a:schemeClr val="tx2"/>
                </a:solidFill>
                <a:effectLst/>
                <a:uLnTx/>
                <a:uFillTx/>
                <a:latin typeface="+mn-lt"/>
                <a:ea typeface="+mj-ea"/>
                <a:cs typeface="+mj-cs"/>
              </a:rPr>
              <a:t>Stable</a:t>
            </a:r>
            <a:endParaRPr kumimoji="1" lang="ja-JP" altLang="en-US" sz="2400" b="1" i="0" u="none" strike="noStrike" kern="0" cap="none" spc="0" normalizeH="0" baseline="0" noProof="0" dirty="0">
              <a:ln>
                <a:noFill/>
              </a:ln>
              <a:solidFill>
                <a:schemeClr val="tx2"/>
              </a:solidFill>
              <a:effectLst/>
              <a:uLnTx/>
              <a:uFillTx/>
              <a:latin typeface="+mn-lt"/>
              <a:ea typeface="+mj-ea"/>
              <a:cs typeface="+mj-cs"/>
            </a:endParaRPr>
          </a:p>
        </p:txBody>
      </p:sp>
      <p:sp>
        <p:nvSpPr>
          <p:cNvPr id="20" name="タイトル 1"/>
          <p:cNvSpPr txBox="1">
            <a:spLocks/>
          </p:cNvSpPr>
          <p:nvPr/>
        </p:nvSpPr>
        <p:spPr bwMode="auto">
          <a:xfrm>
            <a:off x="6088025" y="3214292"/>
            <a:ext cx="1512168" cy="288032"/>
          </a:xfrm>
          <a:prstGeom prst="rect">
            <a:avLst/>
          </a:prstGeom>
          <a:solidFill>
            <a:schemeClr val="bg1">
              <a:lumMod val="95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0" cap="none" spc="0" normalizeH="0" baseline="0" noProof="0" dirty="0" smtClean="0">
                <a:ln>
                  <a:noFill/>
                </a:ln>
                <a:solidFill>
                  <a:schemeClr val="tx2"/>
                </a:solidFill>
                <a:effectLst/>
                <a:uLnTx/>
                <a:uFillTx/>
                <a:latin typeface="+mj-lt"/>
                <a:ea typeface="+mj-ea"/>
                <a:cs typeface="+mj-cs"/>
              </a:rPr>
              <a:t>Stable</a:t>
            </a:r>
            <a:endParaRPr kumimoji="1" lang="ja-JP" altLang="en-US" sz="2400" b="1" i="0" u="none" strike="noStrike" kern="0" cap="none" spc="0" normalizeH="0" baseline="0" noProof="0" dirty="0">
              <a:ln>
                <a:noFill/>
              </a:ln>
              <a:solidFill>
                <a:schemeClr val="tx2"/>
              </a:solidFill>
              <a:effectLst/>
              <a:uLnTx/>
              <a:uFillTx/>
              <a:latin typeface="+mj-lt"/>
              <a:ea typeface="+mj-ea"/>
              <a:cs typeface="+mj-cs"/>
            </a:endParaRPr>
          </a:p>
        </p:txBody>
      </p:sp>
      <p:sp>
        <p:nvSpPr>
          <p:cNvPr id="21" name="右矢印 20"/>
          <p:cNvSpPr/>
          <p:nvPr/>
        </p:nvSpPr>
        <p:spPr>
          <a:xfrm>
            <a:off x="2914389" y="4904260"/>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2" name="角丸四角形 21"/>
          <p:cNvSpPr/>
          <p:nvPr/>
        </p:nvSpPr>
        <p:spPr>
          <a:xfrm>
            <a:off x="3418445" y="4832252"/>
            <a:ext cx="2088232" cy="43204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編集</a:t>
            </a:r>
            <a:endParaRPr kumimoji="1" lang="ja-JP" altLang="en-US" sz="2000" b="1" dirty="0">
              <a:solidFill>
                <a:schemeClr val="tx1"/>
              </a:solidFill>
            </a:endParaRPr>
          </a:p>
        </p:txBody>
      </p:sp>
      <p:sp>
        <p:nvSpPr>
          <p:cNvPr id="23" name="タイトル 1"/>
          <p:cNvSpPr txBox="1">
            <a:spLocks/>
          </p:cNvSpPr>
          <p:nvPr/>
        </p:nvSpPr>
        <p:spPr bwMode="auto">
          <a:xfrm>
            <a:off x="1297545" y="4899076"/>
            <a:ext cx="1512168" cy="360040"/>
          </a:xfrm>
          <a:prstGeom prst="rect">
            <a:avLst/>
          </a:prstGeom>
          <a:solidFill>
            <a:schemeClr val="accent2">
              <a:lumMod val="40000"/>
              <a:lumOff val="60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200" b="1" kern="0" dirty="0" smtClean="0">
                <a:solidFill>
                  <a:schemeClr val="tx2"/>
                </a:solidFill>
                <a:latin typeface="+mn-lt"/>
                <a:ea typeface="+mj-ea"/>
                <a:cs typeface="+mj-cs"/>
              </a:rPr>
              <a:t>M</a:t>
            </a:r>
            <a:r>
              <a:rPr kumimoji="1" lang="en-US" altLang="ja-JP" sz="2200" b="1" i="0" u="none" strike="noStrike" kern="0" cap="none" spc="0" normalizeH="0" baseline="0" noProof="0" dirty="0" smtClean="0">
                <a:ln>
                  <a:noFill/>
                </a:ln>
                <a:solidFill>
                  <a:schemeClr val="tx2"/>
                </a:solidFill>
                <a:effectLst/>
                <a:uLnTx/>
                <a:uFillTx/>
                <a:latin typeface="+mn-lt"/>
                <a:ea typeface="+mj-ea"/>
                <a:cs typeface="+mj-cs"/>
              </a:rPr>
              <a:t>odified</a:t>
            </a:r>
            <a:endParaRPr kumimoji="1" lang="ja-JP" altLang="en-US" sz="2200" b="1" i="0" u="none" strike="noStrike" kern="0" cap="none" spc="0" normalizeH="0" baseline="0" noProof="0" dirty="0">
              <a:ln>
                <a:noFill/>
              </a:ln>
              <a:solidFill>
                <a:schemeClr val="tx2"/>
              </a:solidFill>
              <a:effectLst/>
              <a:uLnTx/>
              <a:uFillTx/>
              <a:latin typeface="+mn-lt"/>
              <a:ea typeface="+mj-ea"/>
              <a:cs typeface="+mj-cs"/>
            </a:endParaRPr>
          </a:p>
        </p:txBody>
      </p:sp>
      <p:sp>
        <p:nvSpPr>
          <p:cNvPr id="24" name="タイトル 1"/>
          <p:cNvSpPr txBox="1">
            <a:spLocks/>
          </p:cNvSpPr>
          <p:nvPr/>
        </p:nvSpPr>
        <p:spPr bwMode="auto">
          <a:xfrm>
            <a:off x="6010733" y="4832252"/>
            <a:ext cx="1512168" cy="360040"/>
          </a:xfrm>
          <a:prstGeom prst="rect">
            <a:avLst/>
          </a:prstGeom>
          <a:solidFill>
            <a:schemeClr val="accent2">
              <a:lumMod val="40000"/>
              <a:lumOff val="60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200" b="1" kern="0" dirty="0" smtClean="0">
                <a:solidFill>
                  <a:schemeClr val="tx2"/>
                </a:solidFill>
                <a:latin typeface="+mj-lt"/>
                <a:ea typeface="+mj-ea"/>
                <a:cs typeface="+mj-cs"/>
              </a:rPr>
              <a:t>M</a:t>
            </a:r>
            <a:r>
              <a:rPr kumimoji="1" lang="en-US" altLang="ja-JP" sz="2200" b="1" i="0" u="none" strike="noStrike" kern="0" cap="none" spc="0" normalizeH="0" baseline="0" noProof="0" dirty="0" smtClean="0">
                <a:ln>
                  <a:noFill/>
                </a:ln>
                <a:solidFill>
                  <a:schemeClr val="tx2"/>
                </a:solidFill>
                <a:effectLst/>
                <a:uLnTx/>
                <a:uFillTx/>
                <a:latin typeface="+mj-lt"/>
                <a:ea typeface="+mj-ea"/>
                <a:cs typeface="+mj-cs"/>
              </a:rPr>
              <a:t>odified</a:t>
            </a:r>
            <a:endParaRPr kumimoji="1" lang="ja-JP" altLang="en-US" sz="2200" b="1" i="0" u="none" strike="noStrike" kern="0" cap="none" spc="0" normalizeH="0" baseline="0" noProof="0" dirty="0">
              <a:ln>
                <a:noFill/>
              </a:ln>
              <a:solidFill>
                <a:schemeClr val="tx2"/>
              </a:solidFill>
              <a:effectLst/>
              <a:uLnTx/>
              <a:uFillTx/>
              <a:latin typeface="+mj-lt"/>
              <a:ea typeface="+mj-ea"/>
              <a:cs typeface="+mj-cs"/>
            </a:endParaRPr>
          </a:p>
        </p:txBody>
      </p:sp>
      <p:sp>
        <p:nvSpPr>
          <p:cNvPr id="25" name="乗算記号 24"/>
          <p:cNvSpPr/>
          <p:nvPr/>
        </p:nvSpPr>
        <p:spPr>
          <a:xfrm>
            <a:off x="1330213" y="3747003"/>
            <a:ext cx="1548305" cy="683568"/>
          </a:xfrm>
          <a:prstGeom prst="mathMultiply">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cxnSp>
        <p:nvCxnSpPr>
          <p:cNvPr id="26" name="直線矢印コネクタ 25"/>
          <p:cNvCxnSpPr/>
          <p:nvPr/>
        </p:nvCxnSpPr>
        <p:spPr bwMode="auto">
          <a:xfrm>
            <a:off x="2955565" y="4088787"/>
            <a:ext cx="2983160" cy="23385"/>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7" name="Freeform 13"/>
          <p:cNvSpPr>
            <a:spLocks/>
          </p:cNvSpPr>
          <p:nvPr/>
        </p:nvSpPr>
        <p:spPr bwMode="auto">
          <a:xfrm>
            <a:off x="6154749" y="3752132"/>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28" name="タイトル 1"/>
          <p:cNvSpPr txBox="1">
            <a:spLocks/>
          </p:cNvSpPr>
          <p:nvPr/>
        </p:nvSpPr>
        <p:spPr bwMode="auto">
          <a:xfrm>
            <a:off x="6082741" y="3824140"/>
            <a:ext cx="1296144" cy="288032"/>
          </a:xfrm>
          <a:prstGeom prst="rect">
            <a:avLst/>
          </a:prstGeom>
          <a:solidFill>
            <a:srgbClr val="FFC000">
              <a:alpha val="80000"/>
            </a:srgb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400" b="1" kern="0" dirty="0" smtClean="0">
                <a:solidFill>
                  <a:schemeClr val="tx2"/>
                </a:solidFill>
                <a:latin typeface="+mj-lt"/>
                <a:ea typeface="+mj-ea"/>
                <a:cs typeface="+mj-cs"/>
              </a:rPr>
              <a:t>Added</a:t>
            </a:r>
            <a:endParaRPr kumimoji="1" lang="ja-JP" altLang="en-US" sz="2400" b="1" i="0" u="none" strike="noStrike" kern="0" cap="none" spc="0" normalizeH="0" baseline="0" noProof="0" dirty="0">
              <a:ln>
                <a:noFill/>
              </a:ln>
              <a:solidFill>
                <a:schemeClr val="tx2"/>
              </a:solidFill>
              <a:effectLst/>
              <a:uLnTx/>
              <a:uFillTx/>
              <a:latin typeface="+mj-lt"/>
              <a:ea typeface="+mj-ea"/>
              <a:cs typeface="+mj-cs"/>
            </a:endParaRPr>
          </a:p>
        </p:txBody>
      </p:sp>
      <p:sp>
        <p:nvSpPr>
          <p:cNvPr id="32" name="Freeform 13"/>
          <p:cNvSpPr>
            <a:spLocks/>
          </p:cNvSpPr>
          <p:nvPr/>
        </p:nvSpPr>
        <p:spPr bwMode="auto">
          <a:xfrm>
            <a:off x="1443397" y="541625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30" name="角丸四角形 29"/>
          <p:cNvSpPr/>
          <p:nvPr/>
        </p:nvSpPr>
        <p:spPr>
          <a:xfrm>
            <a:off x="3418445" y="3896148"/>
            <a:ext cx="2088232" cy="432048"/>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追加</a:t>
            </a:r>
            <a:endParaRPr kumimoji="1" lang="ja-JP" altLang="en-US" sz="2000" b="1" dirty="0">
              <a:solidFill>
                <a:schemeClr val="tx1"/>
              </a:solidFill>
            </a:endParaRPr>
          </a:p>
        </p:txBody>
      </p:sp>
      <p:sp>
        <p:nvSpPr>
          <p:cNvPr id="31" name="角丸四角形 30"/>
          <p:cNvSpPr/>
          <p:nvPr/>
        </p:nvSpPr>
        <p:spPr>
          <a:xfrm>
            <a:off x="3451920" y="3121528"/>
            <a:ext cx="2088232" cy="43204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編集なし</a:t>
            </a:r>
            <a:endParaRPr kumimoji="1" lang="ja-JP" altLang="en-US" sz="2000" b="1" dirty="0">
              <a:solidFill>
                <a:schemeClr val="tx1"/>
              </a:solidFill>
            </a:endParaRPr>
          </a:p>
        </p:txBody>
      </p:sp>
      <p:sp>
        <p:nvSpPr>
          <p:cNvPr id="33" name="正方形/長方形 32"/>
          <p:cNvSpPr/>
          <p:nvPr/>
        </p:nvSpPr>
        <p:spPr>
          <a:xfrm>
            <a:off x="5724128" y="6093296"/>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34" name="正方形/長方形 33"/>
          <p:cNvSpPr/>
          <p:nvPr/>
        </p:nvSpPr>
        <p:spPr>
          <a:xfrm>
            <a:off x="1331640" y="6093296"/>
            <a:ext cx="1944216" cy="461665"/>
          </a:xfrm>
          <a:prstGeom prst="rect">
            <a:avLst/>
          </a:prstGeom>
        </p:spPr>
        <p:txBody>
          <a:bodyPr wrap="square">
            <a:spAutoFit/>
          </a:bodyPr>
          <a:lstStyle/>
          <a:p>
            <a:pPr marL="514350" indent="-514350"/>
            <a:r>
              <a:rPr lang="ja-JP" altLang="en-US" dirty="0" smtClean="0"/>
              <a:t>旧バージョン</a:t>
            </a:r>
            <a:endParaRPr lang="en-US" altLang="ja-JP" dirty="0" smtClean="0"/>
          </a:p>
        </p:txBody>
      </p:sp>
    </p:spTree>
    <p:extLst>
      <p:ext uri="{BB962C8B-B14F-4D97-AF65-F5344CB8AC3E}">
        <p14:creationId xmlns:p14="http://schemas.microsoft.com/office/powerpoint/2010/main" val="125313053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dirty="0" smtClean="0"/>
              <a:t>4. </a:t>
            </a:r>
            <a:r>
              <a:rPr lang="ja-JP" altLang="en-US" dirty="0" smtClean="0"/>
              <a:t>コードクローンの分類</a:t>
            </a:r>
            <a:endParaRPr lang="ja-JP" altLang="ja-JP" dirty="0"/>
          </a:p>
        </p:txBody>
      </p:sp>
      <p:sp>
        <p:nvSpPr>
          <p:cNvPr id="3" name="正方形/長方形 2"/>
          <p:cNvSpPr/>
          <p:nvPr/>
        </p:nvSpPr>
        <p:spPr>
          <a:xfrm>
            <a:off x="395536" y="1268760"/>
            <a:ext cx="7416824" cy="1569660"/>
          </a:xfrm>
          <a:prstGeom prst="rect">
            <a:avLst/>
          </a:prstGeom>
          <a:solidFill>
            <a:schemeClr val="accent5"/>
          </a:solidFill>
          <a:ln w="19050" cmpd="sng">
            <a:solidFill>
              <a:schemeClr val="tx1"/>
            </a:solidFill>
          </a:ln>
        </p:spPr>
        <p:txBody>
          <a:bodyPr wrap="square">
            <a:spAutoFit/>
          </a:bodyPr>
          <a:lstStyle/>
          <a:p>
            <a:r>
              <a:rPr lang="en-US" altLang="ja-JP" dirty="0">
                <a:latin typeface="+mn-lt"/>
              </a:rPr>
              <a:t>Stable</a:t>
            </a:r>
            <a:r>
              <a:rPr lang="ja-JP" altLang="en-US" b="1" dirty="0" smtClean="0">
                <a:latin typeface="+mn-lt"/>
              </a:rPr>
              <a:t>：</a:t>
            </a:r>
            <a:r>
              <a:rPr lang="ja-JP" altLang="en-US" dirty="0" smtClean="0"/>
              <a:t>コード片が編集されなかったコードクローン</a:t>
            </a:r>
            <a:endParaRPr lang="en-US" altLang="ja-JP" dirty="0">
              <a:latin typeface="+mn-lt"/>
            </a:endParaRPr>
          </a:p>
          <a:p>
            <a:r>
              <a:rPr lang="en-US" altLang="ja-JP" dirty="0">
                <a:latin typeface="+mn-lt"/>
              </a:rPr>
              <a:t>Modified</a:t>
            </a:r>
            <a:r>
              <a:rPr lang="ja-JP" altLang="en-US" b="1" dirty="0">
                <a:latin typeface="+mn-lt"/>
              </a:rPr>
              <a:t>：</a:t>
            </a:r>
            <a:r>
              <a:rPr lang="ja-JP" altLang="en-US" dirty="0" smtClean="0">
                <a:latin typeface="+mn-lt"/>
              </a:rPr>
              <a:t>コード片が編集されたコードクローン</a:t>
            </a:r>
            <a:endParaRPr lang="en-US" altLang="ja-JP" dirty="0" smtClean="0">
              <a:latin typeface="+mn-lt"/>
            </a:endParaRPr>
          </a:p>
          <a:p>
            <a:r>
              <a:rPr lang="en-US" altLang="ja-JP" dirty="0" smtClean="0">
                <a:latin typeface="+mn-lt"/>
              </a:rPr>
              <a:t>Added</a:t>
            </a:r>
            <a:r>
              <a:rPr lang="ja-JP" altLang="en-US" b="1" dirty="0">
                <a:latin typeface="+mn-lt"/>
              </a:rPr>
              <a:t>：</a:t>
            </a:r>
            <a:r>
              <a:rPr lang="ja-JP" altLang="en-US" dirty="0">
                <a:latin typeface="+mn-lt"/>
              </a:rPr>
              <a:t>新たに発生したコードクローン</a:t>
            </a:r>
            <a:endParaRPr lang="en-US" altLang="ja-JP" dirty="0">
              <a:latin typeface="+mn-lt"/>
            </a:endParaRPr>
          </a:p>
          <a:p>
            <a:r>
              <a:rPr lang="en-US" altLang="ja-JP" b="1" u="sng" dirty="0">
                <a:solidFill>
                  <a:srgbClr val="FF0000"/>
                </a:solidFill>
                <a:latin typeface="+mn-lt"/>
              </a:rPr>
              <a:t>Deleted</a:t>
            </a:r>
            <a:r>
              <a:rPr lang="ja-JP" altLang="en-US" b="1" dirty="0">
                <a:latin typeface="+mn-lt"/>
              </a:rPr>
              <a:t>：</a:t>
            </a:r>
            <a:r>
              <a:rPr lang="ja-JP" altLang="en-US" dirty="0">
                <a:latin typeface="+mn-lt"/>
              </a:rPr>
              <a:t>消滅したコードクローン</a:t>
            </a:r>
            <a:endParaRPr lang="en-US" altLang="ja-JP" dirty="0">
              <a:latin typeface="+mn-lt"/>
            </a:endParaRPr>
          </a:p>
        </p:txBody>
      </p:sp>
      <p:grpSp>
        <p:nvGrpSpPr>
          <p:cNvPr id="6" name="グループ化 6"/>
          <p:cNvGrpSpPr/>
          <p:nvPr/>
        </p:nvGrpSpPr>
        <p:grpSpPr>
          <a:xfrm>
            <a:off x="1042181" y="3032052"/>
            <a:ext cx="2088232" cy="3019207"/>
            <a:chOff x="1619672" y="2420888"/>
            <a:chExt cx="2088232" cy="3312368"/>
          </a:xfrm>
        </p:grpSpPr>
        <p:sp>
          <p:nvSpPr>
            <p:cNvPr id="7" name="メモ 6"/>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8" name="メモ 7"/>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0" name="Freeform 13"/>
          <p:cNvSpPr>
            <a:spLocks/>
          </p:cNvSpPr>
          <p:nvPr/>
        </p:nvSpPr>
        <p:spPr bwMode="auto">
          <a:xfrm>
            <a:off x="1402221" y="4827123"/>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6">
              <a:lumMod val="40000"/>
              <a:lumOff val="60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grpSp>
        <p:nvGrpSpPr>
          <p:cNvPr id="11" name="グループ化 41"/>
          <p:cNvGrpSpPr/>
          <p:nvPr/>
        </p:nvGrpSpPr>
        <p:grpSpPr>
          <a:xfrm>
            <a:off x="5743785" y="2993201"/>
            <a:ext cx="2088232" cy="3019207"/>
            <a:chOff x="1619672" y="2420888"/>
            <a:chExt cx="2088232" cy="3312368"/>
          </a:xfrm>
        </p:grpSpPr>
        <p:sp>
          <p:nvSpPr>
            <p:cNvPr id="12" name="メモ 11"/>
            <p:cNvSpPr/>
            <p:nvPr/>
          </p:nvSpPr>
          <p:spPr>
            <a:xfrm rot="10800000" flipH="1">
              <a:off x="1619672" y="24208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3" name="メモ 12"/>
            <p:cNvSpPr/>
            <p:nvPr/>
          </p:nvSpPr>
          <p:spPr>
            <a:xfrm rot="10800000" flipH="1">
              <a:off x="1619672" y="4221088"/>
              <a:ext cx="2088232" cy="151216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grpSp>
      <p:sp>
        <p:nvSpPr>
          <p:cNvPr id="14" name="右矢印 13"/>
          <p:cNvSpPr/>
          <p:nvPr/>
        </p:nvSpPr>
        <p:spPr>
          <a:xfrm>
            <a:off x="2914389" y="3248076"/>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15" name="Freeform 13"/>
          <p:cNvSpPr>
            <a:spLocks/>
          </p:cNvSpPr>
          <p:nvPr/>
        </p:nvSpPr>
        <p:spPr bwMode="auto">
          <a:xfrm>
            <a:off x="1402221" y="317093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16" name="Freeform 13"/>
          <p:cNvSpPr>
            <a:spLocks/>
          </p:cNvSpPr>
          <p:nvPr/>
        </p:nvSpPr>
        <p:spPr bwMode="auto">
          <a:xfrm>
            <a:off x="6157825" y="3137968"/>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17" name="Freeform 13"/>
          <p:cNvSpPr>
            <a:spLocks/>
          </p:cNvSpPr>
          <p:nvPr/>
        </p:nvSpPr>
        <p:spPr bwMode="auto">
          <a:xfrm>
            <a:off x="6115409" y="476029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6">
              <a:lumMod val="40000"/>
              <a:lumOff val="60000"/>
            </a:schemeClr>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19" name="タイトル 1"/>
          <p:cNvSpPr txBox="1">
            <a:spLocks/>
          </p:cNvSpPr>
          <p:nvPr/>
        </p:nvSpPr>
        <p:spPr bwMode="auto">
          <a:xfrm>
            <a:off x="1402221" y="3248076"/>
            <a:ext cx="1368152" cy="216024"/>
          </a:xfrm>
          <a:prstGeom prst="rect">
            <a:avLst/>
          </a:prstGeom>
          <a:solidFill>
            <a:schemeClr val="bg1">
              <a:lumMod val="95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0" cap="none" spc="0" normalizeH="0" baseline="0" noProof="0" dirty="0" smtClean="0">
                <a:ln>
                  <a:noFill/>
                </a:ln>
                <a:solidFill>
                  <a:schemeClr val="tx2"/>
                </a:solidFill>
                <a:effectLst/>
                <a:uLnTx/>
                <a:uFillTx/>
                <a:latin typeface="+mn-lt"/>
                <a:ea typeface="+mj-ea"/>
                <a:cs typeface="+mj-cs"/>
              </a:rPr>
              <a:t>Stable</a:t>
            </a:r>
            <a:endParaRPr kumimoji="1" lang="ja-JP" altLang="en-US" sz="2400" b="1" i="0" u="none" strike="noStrike" kern="0" cap="none" spc="0" normalizeH="0" baseline="0" noProof="0" dirty="0">
              <a:ln>
                <a:noFill/>
              </a:ln>
              <a:solidFill>
                <a:schemeClr val="tx2"/>
              </a:solidFill>
              <a:effectLst/>
              <a:uLnTx/>
              <a:uFillTx/>
              <a:latin typeface="+mn-lt"/>
              <a:ea typeface="+mj-ea"/>
              <a:cs typeface="+mj-cs"/>
            </a:endParaRPr>
          </a:p>
        </p:txBody>
      </p:sp>
      <p:sp>
        <p:nvSpPr>
          <p:cNvPr id="20" name="タイトル 1"/>
          <p:cNvSpPr txBox="1">
            <a:spLocks/>
          </p:cNvSpPr>
          <p:nvPr/>
        </p:nvSpPr>
        <p:spPr bwMode="auto">
          <a:xfrm>
            <a:off x="6088025" y="3214292"/>
            <a:ext cx="1512168" cy="288032"/>
          </a:xfrm>
          <a:prstGeom prst="rect">
            <a:avLst/>
          </a:prstGeom>
          <a:solidFill>
            <a:schemeClr val="bg1">
              <a:lumMod val="95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0" cap="none" spc="0" normalizeH="0" baseline="0" noProof="0" dirty="0" smtClean="0">
                <a:ln>
                  <a:noFill/>
                </a:ln>
                <a:solidFill>
                  <a:schemeClr val="tx2"/>
                </a:solidFill>
                <a:effectLst/>
                <a:uLnTx/>
                <a:uFillTx/>
                <a:latin typeface="+mj-lt"/>
                <a:ea typeface="+mj-ea"/>
                <a:cs typeface="+mj-cs"/>
              </a:rPr>
              <a:t>Stable</a:t>
            </a:r>
            <a:endParaRPr kumimoji="1" lang="ja-JP" altLang="en-US" sz="2400" b="1" i="0" u="none" strike="noStrike" kern="0" cap="none" spc="0" normalizeH="0" baseline="0" noProof="0" dirty="0">
              <a:ln>
                <a:noFill/>
              </a:ln>
              <a:solidFill>
                <a:schemeClr val="tx2"/>
              </a:solidFill>
              <a:effectLst/>
              <a:uLnTx/>
              <a:uFillTx/>
              <a:latin typeface="+mj-lt"/>
              <a:ea typeface="+mj-ea"/>
              <a:cs typeface="+mj-cs"/>
            </a:endParaRPr>
          </a:p>
        </p:txBody>
      </p:sp>
      <p:sp>
        <p:nvSpPr>
          <p:cNvPr id="21" name="右矢印 20"/>
          <p:cNvSpPr/>
          <p:nvPr/>
        </p:nvSpPr>
        <p:spPr>
          <a:xfrm>
            <a:off x="2914389" y="4904260"/>
            <a:ext cx="3168352" cy="216024"/>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23" name="タイトル 1"/>
          <p:cNvSpPr txBox="1">
            <a:spLocks/>
          </p:cNvSpPr>
          <p:nvPr/>
        </p:nvSpPr>
        <p:spPr bwMode="auto">
          <a:xfrm>
            <a:off x="1297545" y="4899076"/>
            <a:ext cx="1512168" cy="360040"/>
          </a:xfrm>
          <a:prstGeom prst="rect">
            <a:avLst/>
          </a:prstGeom>
          <a:solidFill>
            <a:schemeClr val="accent2">
              <a:lumMod val="40000"/>
              <a:lumOff val="60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200" b="1" kern="0" dirty="0" smtClean="0">
                <a:solidFill>
                  <a:schemeClr val="tx2"/>
                </a:solidFill>
                <a:latin typeface="+mn-lt"/>
                <a:ea typeface="+mj-ea"/>
                <a:cs typeface="+mj-cs"/>
              </a:rPr>
              <a:t>M</a:t>
            </a:r>
            <a:r>
              <a:rPr kumimoji="1" lang="en-US" altLang="ja-JP" sz="2200" b="1" i="0" u="none" strike="noStrike" kern="0" cap="none" spc="0" normalizeH="0" baseline="0" noProof="0" dirty="0" smtClean="0">
                <a:ln>
                  <a:noFill/>
                </a:ln>
                <a:solidFill>
                  <a:schemeClr val="tx2"/>
                </a:solidFill>
                <a:effectLst/>
                <a:uLnTx/>
                <a:uFillTx/>
                <a:latin typeface="+mn-lt"/>
                <a:ea typeface="+mj-ea"/>
                <a:cs typeface="+mj-cs"/>
              </a:rPr>
              <a:t>odified</a:t>
            </a:r>
            <a:endParaRPr kumimoji="1" lang="ja-JP" altLang="en-US" sz="2200" b="1" i="0" u="none" strike="noStrike" kern="0" cap="none" spc="0" normalizeH="0" baseline="0" noProof="0" dirty="0">
              <a:ln>
                <a:noFill/>
              </a:ln>
              <a:solidFill>
                <a:schemeClr val="tx2"/>
              </a:solidFill>
              <a:effectLst/>
              <a:uLnTx/>
              <a:uFillTx/>
              <a:latin typeface="+mn-lt"/>
              <a:ea typeface="+mj-ea"/>
              <a:cs typeface="+mj-cs"/>
            </a:endParaRPr>
          </a:p>
        </p:txBody>
      </p:sp>
      <p:sp>
        <p:nvSpPr>
          <p:cNvPr id="24" name="タイトル 1"/>
          <p:cNvSpPr txBox="1">
            <a:spLocks/>
          </p:cNvSpPr>
          <p:nvPr/>
        </p:nvSpPr>
        <p:spPr bwMode="auto">
          <a:xfrm>
            <a:off x="6010733" y="4832252"/>
            <a:ext cx="1512168" cy="360040"/>
          </a:xfrm>
          <a:prstGeom prst="rect">
            <a:avLst/>
          </a:prstGeom>
          <a:solidFill>
            <a:schemeClr val="accent2">
              <a:lumMod val="40000"/>
              <a:lumOff val="60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200" b="1" kern="0" dirty="0" smtClean="0">
                <a:solidFill>
                  <a:schemeClr val="tx2"/>
                </a:solidFill>
                <a:latin typeface="+mj-lt"/>
                <a:ea typeface="+mj-ea"/>
                <a:cs typeface="+mj-cs"/>
              </a:rPr>
              <a:t>M</a:t>
            </a:r>
            <a:r>
              <a:rPr kumimoji="1" lang="en-US" altLang="ja-JP" sz="2200" b="1" i="0" u="none" strike="noStrike" kern="0" cap="none" spc="0" normalizeH="0" baseline="0" noProof="0" dirty="0" smtClean="0">
                <a:ln>
                  <a:noFill/>
                </a:ln>
                <a:solidFill>
                  <a:schemeClr val="tx2"/>
                </a:solidFill>
                <a:effectLst/>
                <a:uLnTx/>
                <a:uFillTx/>
                <a:latin typeface="+mj-lt"/>
                <a:ea typeface="+mj-ea"/>
                <a:cs typeface="+mj-cs"/>
              </a:rPr>
              <a:t>odified</a:t>
            </a:r>
            <a:endParaRPr kumimoji="1" lang="ja-JP" altLang="en-US" sz="2200" b="1" i="0" u="none" strike="noStrike" kern="0" cap="none" spc="0" normalizeH="0" baseline="0" noProof="0" dirty="0">
              <a:ln>
                <a:noFill/>
              </a:ln>
              <a:solidFill>
                <a:schemeClr val="tx2"/>
              </a:solidFill>
              <a:effectLst/>
              <a:uLnTx/>
              <a:uFillTx/>
              <a:latin typeface="+mj-lt"/>
              <a:ea typeface="+mj-ea"/>
              <a:cs typeface="+mj-cs"/>
            </a:endParaRPr>
          </a:p>
        </p:txBody>
      </p:sp>
      <p:sp>
        <p:nvSpPr>
          <p:cNvPr id="25" name="乗算記号 24"/>
          <p:cNvSpPr/>
          <p:nvPr/>
        </p:nvSpPr>
        <p:spPr>
          <a:xfrm>
            <a:off x="1330213" y="3747003"/>
            <a:ext cx="1548305" cy="683568"/>
          </a:xfrm>
          <a:prstGeom prst="mathMultiply">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cxnSp>
        <p:nvCxnSpPr>
          <p:cNvPr id="26" name="直線矢印コネクタ 25"/>
          <p:cNvCxnSpPr/>
          <p:nvPr/>
        </p:nvCxnSpPr>
        <p:spPr bwMode="auto">
          <a:xfrm>
            <a:off x="2955565" y="4088787"/>
            <a:ext cx="2983160" cy="23385"/>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7" name="Freeform 13"/>
          <p:cNvSpPr>
            <a:spLocks/>
          </p:cNvSpPr>
          <p:nvPr/>
        </p:nvSpPr>
        <p:spPr bwMode="auto">
          <a:xfrm>
            <a:off x="6154749" y="3752132"/>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endParaRPr lang="ja-JP" altLang="ja-JP" sz="1800" b="1" u="sng">
              <a:latin typeface="Arial" charset="0"/>
              <a:ea typeface="MS UI Gothic" pitchFamily="50" charset="-128"/>
            </a:endParaRPr>
          </a:p>
        </p:txBody>
      </p:sp>
      <p:sp>
        <p:nvSpPr>
          <p:cNvPr id="28" name="タイトル 1"/>
          <p:cNvSpPr txBox="1">
            <a:spLocks/>
          </p:cNvSpPr>
          <p:nvPr/>
        </p:nvSpPr>
        <p:spPr bwMode="auto">
          <a:xfrm>
            <a:off x="6082741" y="3824140"/>
            <a:ext cx="1296144" cy="288032"/>
          </a:xfrm>
          <a:prstGeom prst="rect">
            <a:avLst/>
          </a:prstGeom>
          <a:solidFill>
            <a:srgbClr val="FFC000">
              <a:alpha val="80000"/>
            </a:srgb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400" b="1" kern="0" dirty="0" smtClean="0">
                <a:solidFill>
                  <a:schemeClr val="tx2"/>
                </a:solidFill>
                <a:latin typeface="+mj-lt"/>
                <a:ea typeface="+mj-ea"/>
                <a:cs typeface="+mj-cs"/>
              </a:rPr>
              <a:t>Added</a:t>
            </a:r>
            <a:endParaRPr kumimoji="1" lang="ja-JP" altLang="en-US" sz="2400" b="1" i="0" u="none" strike="noStrike" kern="0" cap="none" spc="0" normalizeH="0" baseline="0" noProof="0" dirty="0">
              <a:ln>
                <a:noFill/>
              </a:ln>
              <a:solidFill>
                <a:schemeClr val="tx2"/>
              </a:solidFill>
              <a:effectLst/>
              <a:uLnTx/>
              <a:uFillTx/>
              <a:latin typeface="+mj-lt"/>
              <a:ea typeface="+mj-ea"/>
              <a:cs typeface="+mj-cs"/>
            </a:endParaRPr>
          </a:p>
        </p:txBody>
      </p:sp>
      <p:sp>
        <p:nvSpPr>
          <p:cNvPr id="30" name="乗算記号 29"/>
          <p:cNvSpPr/>
          <p:nvPr/>
        </p:nvSpPr>
        <p:spPr>
          <a:xfrm>
            <a:off x="6051909" y="5277372"/>
            <a:ext cx="1548305" cy="683568"/>
          </a:xfrm>
          <a:prstGeom prst="mathMultiply">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cxnSp>
        <p:nvCxnSpPr>
          <p:cNvPr id="31" name="直線矢印コネクタ 30"/>
          <p:cNvCxnSpPr/>
          <p:nvPr/>
        </p:nvCxnSpPr>
        <p:spPr bwMode="auto">
          <a:xfrm flipV="1">
            <a:off x="2955565" y="5637412"/>
            <a:ext cx="3240360" cy="1"/>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2" name="Freeform 13"/>
          <p:cNvSpPr>
            <a:spLocks/>
          </p:cNvSpPr>
          <p:nvPr/>
        </p:nvSpPr>
        <p:spPr bwMode="auto">
          <a:xfrm>
            <a:off x="1443397" y="5416259"/>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75000"/>
            </a:schemeClr>
          </a:solidFill>
          <a:ln w="25400" cap="rnd">
            <a:solidFill>
              <a:srgbClr val="000000"/>
            </a:solidFill>
            <a:round/>
            <a:headEnd/>
            <a:tailEnd/>
          </a:ln>
        </p:spPr>
        <p:txBody>
          <a:bodyPr/>
          <a:lstStyle/>
          <a:p>
            <a:endParaRPr lang="ja-JP" altLang="ja-JP" sz="1800" b="1" u="sng">
              <a:latin typeface="+mn-lt"/>
              <a:ea typeface="MS UI Gothic" pitchFamily="50" charset="-128"/>
            </a:endParaRPr>
          </a:p>
        </p:txBody>
      </p:sp>
      <p:sp>
        <p:nvSpPr>
          <p:cNvPr id="33" name="角丸四角形 32"/>
          <p:cNvSpPr/>
          <p:nvPr/>
        </p:nvSpPr>
        <p:spPr>
          <a:xfrm>
            <a:off x="3459621" y="5421388"/>
            <a:ext cx="2088232" cy="432048"/>
          </a:xfrm>
          <a:prstGeom prst="roundRect">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削除</a:t>
            </a:r>
            <a:endParaRPr kumimoji="1" lang="ja-JP" altLang="en-US" sz="2000" b="1" dirty="0">
              <a:solidFill>
                <a:schemeClr val="tx1"/>
              </a:solidFill>
            </a:endParaRPr>
          </a:p>
        </p:txBody>
      </p:sp>
      <p:sp>
        <p:nvSpPr>
          <p:cNvPr id="34" name="タイトル 1"/>
          <p:cNvSpPr txBox="1">
            <a:spLocks/>
          </p:cNvSpPr>
          <p:nvPr/>
        </p:nvSpPr>
        <p:spPr bwMode="auto">
          <a:xfrm>
            <a:off x="1330213" y="5480324"/>
            <a:ext cx="1582316" cy="360288"/>
          </a:xfrm>
          <a:prstGeom prst="rect">
            <a:avLst/>
          </a:prstGeom>
          <a:solidFill>
            <a:schemeClr val="bg1">
              <a:lumMod val="75000"/>
              <a:alpha val="80000"/>
            </a:schemeClr>
          </a:solid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2400" b="1" kern="0" noProof="0" dirty="0" smtClean="0">
                <a:solidFill>
                  <a:schemeClr val="tx2"/>
                </a:solidFill>
                <a:latin typeface="+mn-lt"/>
                <a:ea typeface="+mj-ea"/>
                <a:cs typeface="+mj-cs"/>
              </a:rPr>
              <a:t>Deleted</a:t>
            </a:r>
            <a:endParaRPr kumimoji="1" lang="ja-JP" altLang="en-US" sz="2400" b="1" i="0" u="none" strike="noStrike" kern="0" cap="none" spc="0" normalizeH="0" baseline="0" noProof="0" dirty="0">
              <a:ln>
                <a:noFill/>
              </a:ln>
              <a:solidFill>
                <a:schemeClr val="tx2"/>
              </a:solidFill>
              <a:effectLst/>
              <a:uLnTx/>
              <a:uFillTx/>
              <a:latin typeface="+mn-lt"/>
              <a:ea typeface="+mj-ea"/>
              <a:cs typeface="+mj-cs"/>
            </a:endParaRPr>
          </a:p>
        </p:txBody>
      </p:sp>
      <p:sp>
        <p:nvSpPr>
          <p:cNvPr id="35" name="角丸四角形 34"/>
          <p:cNvSpPr/>
          <p:nvPr/>
        </p:nvSpPr>
        <p:spPr>
          <a:xfrm>
            <a:off x="3418445" y="4832252"/>
            <a:ext cx="2088232" cy="43204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編集</a:t>
            </a:r>
            <a:endParaRPr kumimoji="1" lang="ja-JP" altLang="en-US" sz="2000" b="1" dirty="0">
              <a:solidFill>
                <a:schemeClr val="tx1"/>
              </a:solidFill>
            </a:endParaRPr>
          </a:p>
        </p:txBody>
      </p:sp>
      <p:sp>
        <p:nvSpPr>
          <p:cNvPr id="36" name="角丸四角形 35"/>
          <p:cNvSpPr/>
          <p:nvPr/>
        </p:nvSpPr>
        <p:spPr>
          <a:xfrm>
            <a:off x="3418445" y="3896148"/>
            <a:ext cx="2088232" cy="432048"/>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追加</a:t>
            </a:r>
            <a:endParaRPr kumimoji="1" lang="ja-JP" altLang="en-US" sz="2000" b="1" dirty="0">
              <a:solidFill>
                <a:schemeClr val="tx1"/>
              </a:solidFill>
            </a:endParaRPr>
          </a:p>
        </p:txBody>
      </p:sp>
      <p:sp>
        <p:nvSpPr>
          <p:cNvPr id="37" name="角丸四角形 36"/>
          <p:cNvSpPr/>
          <p:nvPr/>
        </p:nvSpPr>
        <p:spPr>
          <a:xfrm>
            <a:off x="3451920" y="3121528"/>
            <a:ext cx="2088232" cy="432048"/>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編集なし</a:t>
            </a:r>
            <a:endParaRPr kumimoji="1" lang="ja-JP" altLang="en-US" sz="2000" b="1" dirty="0">
              <a:solidFill>
                <a:schemeClr val="tx1"/>
              </a:solidFill>
            </a:endParaRPr>
          </a:p>
        </p:txBody>
      </p:sp>
      <p:sp>
        <p:nvSpPr>
          <p:cNvPr id="39" name="正方形/長方形 38"/>
          <p:cNvSpPr/>
          <p:nvPr/>
        </p:nvSpPr>
        <p:spPr>
          <a:xfrm>
            <a:off x="5724128" y="6093296"/>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40" name="正方形/長方形 39"/>
          <p:cNvSpPr/>
          <p:nvPr/>
        </p:nvSpPr>
        <p:spPr>
          <a:xfrm>
            <a:off x="1331640" y="6093296"/>
            <a:ext cx="1944216" cy="461665"/>
          </a:xfrm>
          <a:prstGeom prst="rect">
            <a:avLst/>
          </a:prstGeom>
        </p:spPr>
        <p:txBody>
          <a:bodyPr wrap="square">
            <a:spAutoFit/>
          </a:bodyPr>
          <a:lstStyle/>
          <a:p>
            <a:pPr marL="514350" indent="-514350"/>
            <a:r>
              <a:rPr lang="ja-JP" altLang="en-US" dirty="0" smtClean="0"/>
              <a:t>旧バージョン</a:t>
            </a:r>
            <a:endParaRPr lang="en-US" altLang="ja-JP" dirty="0" smtClean="0"/>
          </a:p>
        </p:txBody>
      </p:sp>
    </p:spTree>
    <p:extLst>
      <p:ext uri="{BB962C8B-B14F-4D97-AF65-F5344CB8AC3E}">
        <p14:creationId xmlns:p14="http://schemas.microsoft.com/office/powerpoint/2010/main" val="156337480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 </a:t>
            </a:r>
            <a:r>
              <a:rPr kumimoji="1" lang="ja-JP" altLang="en-US" dirty="0" smtClean="0"/>
              <a:t>クローンセットの分類</a:t>
            </a:r>
            <a:endParaRPr kumimoji="1" lang="ja-JP" altLang="en-US" dirty="0"/>
          </a:p>
        </p:txBody>
      </p:sp>
      <p:sp>
        <p:nvSpPr>
          <p:cNvPr id="3" name="コンテンツ プレースホルダー 2"/>
          <p:cNvSpPr>
            <a:spLocks noGrp="1"/>
          </p:cNvSpPr>
          <p:nvPr>
            <p:ph idx="1"/>
          </p:nvPr>
        </p:nvSpPr>
        <p:spPr/>
        <p:txBody>
          <a:bodyPr/>
          <a:lstStyle/>
          <a:p>
            <a:r>
              <a:rPr kumimoji="1" lang="en-US" altLang="ja-JP" sz="2800" dirty="0" smtClean="0"/>
              <a:t>Stable Clone Set</a:t>
            </a:r>
          </a:p>
          <a:p>
            <a:pPr lvl="1"/>
            <a:r>
              <a:rPr lang="en-US" altLang="ja-JP" sz="2400" dirty="0" smtClean="0"/>
              <a:t>2</a:t>
            </a:r>
            <a:r>
              <a:rPr lang="ja-JP" altLang="en-US" sz="2400" dirty="0" smtClean="0"/>
              <a:t>バージョンに渡って存在し，変更がなかったクローンセット</a:t>
            </a:r>
            <a:endParaRPr kumimoji="1" lang="en-US" altLang="ja-JP" sz="2400" dirty="0" smtClean="0"/>
          </a:p>
          <a:p>
            <a:pPr lvl="1"/>
            <a:r>
              <a:rPr lang="en-US" altLang="ja-JP" sz="2400" dirty="0" smtClean="0"/>
              <a:t>Stable</a:t>
            </a:r>
            <a:r>
              <a:rPr lang="ja-JP" altLang="en-US" sz="2400" dirty="0" smtClean="0"/>
              <a:t>のコードクローン</a:t>
            </a:r>
            <a:r>
              <a:rPr lang="ja-JP" altLang="en-US" sz="2400" dirty="0"/>
              <a:t>の</a:t>
            </a:r>
            <a:r>
              <a:rPr lang="ja-JP" altLang="en-US" sz="2400" dirty="0" smtClean="0"/>
              <a:t>み</a:t>
            </a:r>
            <a:r>
              <a:rPr lang="ja-JP" altLang="en-US" sz="2400" dirty="0"/>
              <a:t>から構成</a:t>
            </a:r>
            <a:r>
              <a:rPr lang="ja-JP" altLang="en-US" sz="2400" dirty="0" smtClean="0"/>
              <a:t>される</a:t>
            </a:r>
            <a:endParaRPr lang="en-US" altLang="ja-JP" sz="2400" dirty="0" smtClean="0"/>
          </a:p>
          <a:p>
            <a:r>
              <a:rPr lang="en-US" altLang="ja-JP" sz="2800" dirty="0" smtClean="0"/>
              <a:t>Changed Clone Set</a:t>
            </a:r>
          </a:p>
          <a:p>
            <a:pPr lvl="1"/>
            <a:r>
              <a:rPr lang="en-US" altLang="ja-JP" sz="2400" dirty="0" smtClean="0"/>
              <a:t>2</a:t>
            </a:r>
            <a:r>
              <a:rPr lang="ja-JP" altLang="en-US" sz="2400" dirty="0" smtClean="0"/>
              <a:t>バージョンに渡って存在し，変更されたクローンセット</a:t>
            </a:r>
            <a:endParaRPr lang="en-US" altLang="ja-JP" sz="2400" dirty="0" smtClean="0"/>
          </a:p>
          <a:p>
            <a:pPr lvl="1"/>
            <a:r>
              <a:rPr lang="en-US" altLang="ja-JP" sz="2400" dirty="0" smtClean="0"/>
              <a:t>Stable</a:t>
            </a:r>
            <a:r>
              <a:rPr lang="ja-JP" altLang="en-US" sz="2400" dirty="0" smtClean="0"/>
              <a:t>以外のコードクローンも含まれる</a:t>
            </a:r>
            <a:endParaRPr lang="en-US" altLang="ja-JP" sz="2400" dirty="0" smtClean="0"/>
          </a:p>
          <a:p>
            <a:r>
              <a:rPr lang="en-US" altLang="ja-JP" sz="2800" dirty="0" smtClean="0"/>
              <a:t>New Clone Set</a:t>
            </a:r>
          </a:p>
          <a:p>
            <a:pPr lvl="1"/>
            <a:r>
              <a:rPr lang="ja-JP" altLang="en-US" sz="2400" dirty="0" smtClean="0"/>
              <a:t>最新バージョン</a:t>
            </a:r>
            <a:r>
              <a:rPr lang="ja-JP" altLang="en-US" sz="2400" dirty="0"/>
              <a:t>のみ</a:t>
            </a:r>
            <a:r>
              <a:rPr lang="ja-JP" altLang="en-US" sz="2400" dirty="0" smtClean="0"/>
              <a:t>に存在するクローンセット</a:t>
            </a:r>
            <a:endParaRPr lang="en-US" altLang="ja-JP" sz="2400" dirty="0" smtClean="0"/>
          </a:p>
          <a:p>
            <a:r>
              <a:rPr lang="en-US" altLang="ja-JP" sz="2800" dirty="0" smtClean="0"/>
              <a:t>Deleted Clone Set</a:t>
            </a:r>
          </a:p>
          <a:p>
            <a:pPr lvl="1"/>
            <a:r>
              <a:rPr lang="ja-JP" altLang="en-US" sz="2400" dirty="0" smtClean="0"/>
              <a:t>旧バージョン</a:t>
            </a:r>
            <a:r>
              <a:rPr lang="ja-JP" altLang="en-US" sz="2400" dirty="0"/>
              <a:t>のみ</a:t>
            </a:r>
            <a:r>
              <a:rPr lang="ja-JP" altLang="en-US" sz="2400" dirty="0" smtClean="0"/>
              <a:t>に存在するクローンセット</a:t>
            </a:r>
            <a:endParaRPr kumimoji="1" lang="ja-JP" altLang="en-US" sz="2400" dirty="0"/>
          </a:p>
        </p:txBody>
      </p:sp>
    </p:spTree>
    <p:extLst>
      <p:ext uri="{BB962C8B-B14F-4D97-AF65-F5344CB8AC3E}">
        <p14:creationId xmlns:p14="http://schemas.microsoft.com/office/powerpoint/2010/main" val="3181966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発表内容</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a:pPr>
            <a:r>
              <a:rPr lang="ja-JP" altLang="en-US" sz="4000" u="sng" dirty="0" smtClean="0"/>
              <a:t>本研究の背景</a:t>
            </a:r>
            <a:endParaRPr lang="en-US" altLang="ja-JP" sz="4000" u="sng" dirty="0" smtClean="0"/>
          </a:p>
          <a:p>
            <a:pPr marL="514350" indent="-514350">
              <a:buFont typeface="+mj-lt"/>
              <a:buAutoNum type="arabicPeriod"/>
            </a:pPr>
            <a:r>
              <a:rPr kumimoji="1" lang="ja-JP" altLang="en-US" sz="4000" dirty="0" smtClean="0">
                <a:solidFill>
                  <a:schemeClr val="bg1">
                    <a:lumMod val="75000"/>
                  </a:schemeClr>
                </a:solidFill>
              </a:rPr>
              <a:t>コードクローン変更管理システム</a:t>
            </a:r>
            <a:endParaRPr kumimoji="1" lang="en-US" altLang="ja-JP" sz="4000" dirty="0" smtClean="0">
              <a:solidFill>
                <a:schemeClr val="bg1">
                  <a:lumMod val="75000"/>
                </a:schemeClr>
              </a:solidFill>
            </a:endParaRPr>
          </a:p>
          <a:p>
            <a:pPr marL="514350" indent="-514350">
              <a:buFont typeface="+mj-lt"/>
              <a:buAutoNum type="arabicPeriod"/>
            </a:pPr>
            <a:r>
              <a:rPr lang="ja-JP" altLang="en-US" sz="4000" dirty="0">
                <a:solidFill>
                  <a:schemeClr val="bg1">
                    <a:lumMod val="75000"/>
                  </a:schemeClr>
                </a:solidFill>
              </a:rPr>
              <a:t>適用実験</a:t>
            </a:r>
            <a:endParaRPr kumimoji="1" lang="en-US" altLang="ja-JP" sz="4000" dirty="0" smtClean="0">
              <a:solidFill>
                <a:schemeClr val="bg1">
                  <a:lumMod val="75000"/>
                </a:schemeClr>
              </a:solidFill>
            </a:endParaRPr>
          </a:p>
          <a:p>
            <a:pPr marL="514350" indent="-514350">
              <a:buFont typeface="+mj-lt"/>
              <a:buAutoNum type="arabicPeriod"/>
            </a:pPr>
            <a:r>
              <a:rPr kumimoji="1" lang="ja-JP" altLang="en-US" sz="4000" dirty="0" smtClean="0">
                <a:solidFill>
                  <a:schemeClr val="bg1">
                    <a:lumMod val="75000"/>
                  </a:schemeClr>
                </a:solidFill>
              </a:rPr>
              <a:t>まとめと今後の課題</a:t>
            </a:r>
            <a:endParaRPr kumimoji="1" lang="ja-JP" altLang="en-US" sz="4000" dirty="0">
              <a:solidFill>
                <a:schemeClr val="bg1">
                  <a:lumMod val="7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右矢印 48"/>
          <p:cNvSpPr/>
          <p:nvPr/>
        </p:nvSpPr>
        <p:spPr>
          <a:xfrm>
            <a:off x="3347864" y="2924944"/>
            <a:ext cx="2161667" cy="252932"/>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48" name="Freeform 13"/>
          <p:cNvSpPr>
            <a:spLocks/>
          </p:cNvSpPr>
          <p:nvPr/>
        </p:nvSpPr>
        <p:spPr bwMode="auto">
          <a:xfrm>
            <a:off x="5595516" y="2780928"/>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6">
              <a:lumMod val="20000"/>
              <a:lumOff val="80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26626" name="Rectangle 2"/>
          <p:cNvSpPr>
            <a:spLocks noGrp="1" noChangeArrowheads="1"/>
          </p:cNvSpPr>
          <p:nvPr>
            <p:ph type="title"/>
          </p:nvPr>
        </p:nvSpPr>
        <p:spPr/>
        <p:txBody>
          <a:bodyPr/>
          <a:lstStyle/>
          <a:p>
            <a:r>
              <a:rPr lang="ja-JP" altLang="en-US" dirty="0"/>
              <a:t>分</a:t>
            </a:r>
            <a:r>
              <a:rPr lang="ja-JP" altLang="en-US" dirty="0" smtClean="0"/>
              <a:t>類例</a:t>
            </a:r>
            <a:r>
              <a:rPr lang="en-US" altLang="ja-JP" dirty="0" smtClean="0"/>
              <a:t>– Changed Clone Set</a:t>
            </a:r>
            <a:endParaRPr lang="ja-JP" altLang="ja-JP" dirty="0"/>
          </a:p>
        </p:txBody>
      </p:sp>
      <p:sp>
        <p:nvSpPr>
          <p:cNvPr id="28" name="角丸四角形 27"/>
          <p:cNvSpPr/>
          <p:nvPr/>
        </p:nvSpPr>
        <p:spPr>
          <a:xfrm>
            <a:off x="5235476" y="2492896"/>
            <a:ext cx="1944216" cy="2250250"/>
          </a:xfrm>
          <a:prstGeom prst="roundRect">
            <a:avLst/>
          </a:prstGeom>
          <a:no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30" name="フローチャート : 代替処理 29"/>
          <p:cNvSpPr/>
          <p:nvPr/>
        </p:nvSpPr>
        <p:spPr bwMode="auto">
          <a:xfrm>
            <a:off x="7355668" y="2942946"/>
            <a:ext cx="1608820" cy="432048"/>
          </a:xfrm>
          <a:prstGeom prst="flowChartAlternateProcess">
            <a:avLst/>
          </a:prstGeom>
          <a:solidFill>
            <a:schemeClr val="accent6">
              <a:lumMod val="20000"/>
              <a:lumOff val="80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Modified</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33" name="直線矢印コネクタ 32"/>
          <p:cNvCxnSpPr>
            <a:stCxn id="30" idx="1"/>
          </p:cNvCxnSpPr>
          <p:nvPr/>
        </p:nvCxnSpPr>
        <p:spPr bwMode="auto">
          <a:xfrm flipH="1" flipV="1">
            <a:off x="6995628" y="2996952"/>
            <a:ext cx="360040" cy="162018"/>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5" name="1 つの角を丸めた四角形 34"/>
          <p:cNvSpPr/>
          <p:nvPr/>
        </p:nvSpPr>
        <p:spPr bwMode="auto">
          <a:xfrm>
            <a:off x="5375956" y="4671138"/>
            <a:ext cx="1800200" cy="360040"/>
          </a:xfrm>
          <a:prstGeom prst="round1Rect">
            <a:avLst/>
          </a:prstGeom>
          <a:solidFill>
            <a:schemeClr val="accent3">
              <a:lumMod val="8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800" b="1" dirty="0" smtClean="0">
                <a:latin typeface="+mn-lt"/>
              </a:rPr>
              <a:t>クローンセット</a:t>
            </a:r>
            <a:r>
              <a:rPr lang="en-US" altLang="ja-JP" sz="1800" b="1" dirty="0" smtClean="0">
                <a:latin typeface="+mn-lt"/>
              </a:rPr>
              <a:t>A</a:t>
            </a:r>
            <a:endParaRPr kumimoji="0" lang="ja-JP" altLang="en-US" sz="1800" b="1" i="0" u="none" strike="noStrike" cap="none" normalizeH="0" baseline="0" dirty="0" smtClean="0">
              <a:ln>
                <a:noFill/>
              </a:ln>
              <a:solidFill>
                <a:schemeClr val="tx1"/>
              </a:solidFill>
              <a:effectLst/>
              <a:latin typeface="+mn-lt"/>
              <a:ea typeface="ＭＳ Ｐゴシック" pitchFamily="50" charset="-128"/>
            </a:endParaRPr>
          </a:p>
        </p:txBody>
      </p:sp>
      <p:sp>
        <p:nvSpPr>
          <p:cNvPr id="113" name="フローチャート : 代替処理 112"/>
          <p:cNvSpPr/>
          <p:nvPr/>
        </p:nvSpPr>
        <p:spPr bwMode="auto">
          <a:xfrm>
            <a:off x="7427676" y="3591018"/>
            <a:ext cx="1368152" cy="432048"/>
          </a:xfrm>
          <a:prstGeom prst="flowChartAlternateProcess">
            <a:avLst/>
          </a:prstGeom>
          <a:solidFill>
            <a:srgbClr val="EBEBFF"/>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Stable</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114" name="直線矢印コネクタ 113"/>
          <p:cNvCxnSpPr>
            <a:stCxn id="113" idx="1"/>
          </p:cNvCxnSpPr>
          <p:nvPr/>
        </p:nvCxnSpPr>
        <p:spPr bwMode="auto">
          <a:xfrm flipH="1" flipV="1">
            <a:off x="6923620" y="3627022"/>
            <a:ext cx="504056" cy="180020"/>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15" name="角丸四角形 114"/>
          <p:cNvSpPr/>
          <p:nvPr/>
        </p:nvSpPr>
        <p:spPr>
          <a:xfrm>
            <a:off x="1707084" y="2492896"/>
            <a:ext cx="1872208" cy="2304256"/>
          </a:xfrm>
          <a:prstGeom prst="roundRect">
            <a:avLst/>
          </a:prstGeom>
          <a:no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118" name="1 つの角を丸めた四角形 117"/>
          <p:cNvSpPr/>
          <p:nvPr/>
        </p:nvSpPr>
        <p:spPr bwMode="auto">
          <a:xfrm>
            <a:off x="1779092" y="4725144"/>
            <a:ext cx="1800200" cy="360040"/>
          </a:xfrm>
          <a:prstGeom prst="round1Rect">
            <a:avLst/>
          </a:prstGeom>
          <a:solidFill>
            <a:schemeClr val="accent3">
              <a:lumMod val="8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1800" b="1" dirty="0" smtClean="0">
                <a:latin typeface="+mn-lt"/>
              </a:rPr>
              <a:t>クローンセット</a:t>
            </a:r>
            <a:r>
              <a:rPr lang="en-US" altLang="ja-JP" sz="1800" b="1" dirty="0" smtClean="0">
                <a:latin typeface="+mn-lt"/>
              </a:rPr>
              <a:t>A</a:t>
            </a:r>
            <a:endParaRPr kumimoji="0" lang="ja-JP" altLang="en-US" sz="1800" b="1" i="0" u="none" strike="noStrike" cap="none" normalizeH="0" baseline="0" dirty="0" smtClean="0">
              <a:ln>
                <a:noFill/>
              </a:ln>
              <a:solidFill>
                <a:schemeClr val="tx1"/>
              </a:solidFill>
              <a:effectLst/>
              <a:latin typeface="+mn-lt"/>
              <a:ea typeface="ＭＳ Ｐゴシック" pitchFamily="50" charset="-128"/>
            </a:endParaRPr>
          </a:p>
        </p:txBody>
      </p:sp>
      <p:sp>
        <p:nvSpPr>
          <p:cNvPr id="181" name="正方形/長方形 180"/>
          <p:cNvSpPr/>
          <p:nvPr/>
        </p:nvSpPr>
        <p:spPr>
          <a:xfrm>
            <a:off x="3688984" y="2861937"/>
            <a:ext cx="1396752" cy="43204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編集</a:t>
            </a:r>
            <a:endParaRPr kumimoji="1" lang="en-US" altLang="ja-JP" sz="1600" b="1" dirty="0" smtClean="0">
              <a:solidFill>
                <a:schemeClr val="tx1"/>
              </a:solidFill>
            </a:endParaRPr>
          </a:p>
        </p:txBody>
      </p:sp>
      <p:sp>
        <p:nvSpPr>
          <p:cNvPr id="211" name="フローチャート : 代替処理 210"/>
          <p:cNvSpPr/>
          <p:nvPr/>
        </p:nvSpPr>
        <p:spPr bwMode="auto">
          <a:xfrm>
            <a:off x="231428" y="3501008"/>
            <a:ext cx="1368152" cy="432048"/>
          </a:xfrm>
          <a:prstGeom prst="flowChartAlternateProcess">
            <a:avLst/>
          </a:prstGeom>
          <a:solidFill>
            <a:srgbClr val="EBEBFF"/>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Stable</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212" name="直線矢印コネクタ 211"/>
          <p:cNvCxnSpPr>
            <a:stCxn id="211" idx="3"/>
          </p:cNvCxnSpPr>
          <p:nvPr/>
        </p:nvCxnSpPr>
        <p:spPr bwMode="auto">
          <a:xfrm flipV="1">
            <a:off x="1599580" y="3609020"/>
            <a:ext cx="323528" cy="108012"/>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23" name="フローチャート : 代替処理 222"/>
          <p:cNvSpPr/>
          <p:nvPr/>
        </p:nvSpPr>
        <p:spPr bwMode="auto">
          <a:xfrm>
            <a:off x="107504" y="2924944"/>
            <a:ext cx="1492076" cy="432048"/>
          </a:xfrm>
          <a:prstGeom prst="flowChartAlternateProcess">
            <a:avLst/>
          </a:prstGeom>
          <a:solidFill>
            <a:schemeClr val="accent6">
              <a:lumMod val="20000"/>
              <a:lumOff val="80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Modified</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224" name="直線矢印コネクタ 223"/>
          <p:cNvCxnSpPr>
            <a:stCxn id="223" idx="3"/>
          </p:cNvCxnSpPr>
          <p:nvPr/>
        </p:nvCxnSpPr>
        <p:spPr bwMode="auto">
          <a:xfrm flipV="1">
            <a:off x="1599580" y="3032956"/>
            <a:ext cx="323528" cy="108012"/>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4" name="正方形/長方形 43"/>
          <p:cNvSpPr/>
          <p:nvPr/>
        </p:nvSpPr>
        <p:spPr>
          <a:xfrm>
            <a:off x="5187664" y="5129330"/>
            <a:ext cx="2213992" cy="461665"/>
          </a:xfrm>
          <a:prstGeom prst="rect">
            <a:avLst/>
          </a:prstGeom>
        </p:spPr>
        <p:txBody>
          <a:bodyPr wrap="square">
            <a:spAutoFit/>
          </a:bodyPr>
          <a:lstStyle/>
          <a:p>
            <a:pPr marL="514350" indent="-514350" algn="ctr"/>
            <a:r>
              <a:rPr lang="ja-JP" altLang="en-US" dirty="0" smtClean="0">
                <a:latin typeface="+mn-lt"/>
              </a:rPr>
              <a:t>最新バージョン</a:t>
            </a:r>
            <a:endParaRPr lang="en-US" altLang="ja-JP" dirty="0" smtClean="0">
              <a:latin typeface="+mn-lt"/>
            </a:endParaRPr>
          </a:p>
        </p:txBody>
      </p:sp>
      <p:sp>
        <p:nvSpPr>
          <p:cNvPr id="45" name="正方形/長方形 44"/>
          <p:cNvSpPr/>
          <p:nvPr/>
        </p:nvSpPr>
        <p:spPr>
          <a:xfrm>
            <a:off x="1735088" y="5129330"/>
            <a:ext cx="1944216" cy="461665"/>
          </a:xfrm>
          <a:prstGeom prst="rect">
            <a:avLst/>
          </a:prstGeom>
        </p:spPr>
        <p:txBody>
          <a:bodyPr wrap="square">
            <a:spAutoFit/>
          </a:bodyPr>
          <a:lstStyle/>
          <a:p>
            <a:pPr marL="514350" indent="-514350" algn="ctr"/>
            <a:r>
              <a:rPr lang="ja-JP" altLang="en-US" dirty="0" smtClean="0">
                <a:latin typeface="+mn-lt"/>
              </a:rPr>
              <a:t>旧バージョン</a:t>
            </a:r>
            <a:endParaRPr lang="en-US" altLang="ja-JP" dirty="0" smtClean="0">
              <a:latin typeface="+mn-lt"/>
            </a:endParaRPr>
          </a:p>
        </p:txBody>
      </p:sp>
      <p:sp>
        <p:nvSpPr>
          <p:cNvPr id="57" name="フローチャート : 代替処理 56"/>
          <p:cNvSpPr/>
          <p:nvPr/>
        </p:nvSpPr>
        <p:spPr bwMode="auto">
          <a:xfrm>
            <a:off x="7427676" y="4239090"/>
            <a:ext cx="1368152" cy="432048"/>
          </a:xfrm>
          <a:prstGeom prst="flowChartAlternateProcess">
            <a:avLst/>
          </a:prstGeom>
          <a:solidFill>
            <a:srgbClr val="EBEBFF"/>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Stable</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58" name="直線矢印コネクタ 57"/>
          <p:cNvCxnSpPr>
            <a:stCxn id="57" idx="1"/>
          </p:cNvCxnSpPr>
          <p:nvPr/>
        </p:nvCxnSpPr>
        <p:spPr bwMode="auto">
          <a:xfrm flipH="1" flipV="1">
            <a:off x="6923620" y="4275094"/>
            <a:ext cx="504056" cy="180020"/>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 name="フローチャート : 代替処理 60"/>
          <p:cNvSpPr/>
          <p:nvPr/>
        </p:nvSpPr>
        <p:spPr bwMode="auto">
          <a:xfrm>
            <a:off x="231428" y="4149080"/>
            <a:ext cx="1368152" cy="432048"/>
          </a:xfrm>
          <a:prstGeom prst="flowChartAlternateProcess">
            <a:avLst/>
          </a:prstGeom>
          <a:solidFill>
            <a:srgbClr val="EBEBFF"/>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Stable</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62" name="直線矢印コネクタ 61"/>
          <p:cNvCxnSpPr>
            <a:stCxn id="61" idx="3"/>
          </p:cNvCxnSpPr>
          <p:nvPr/>
        </p:nvCxnSpPr>
        <p:spPr bwMode="auto">
          <a:xfrm flipV="1">
            <a:off x="1599580" y="4257092"/>
            <a:ext cx="323528" cy="108012"/>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7" name="円/楕円 36"/>
          <p:cNvSpPr/>
          <p:nvPr/>
        </p:nvSpPr>
        <p:spPr bwMode="auto">
          <a:xfrm>
            <a:off x="7158880" y="2444068"/>
            <a:ext cx="1748160" cy="2623114"/>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6" name="Freeform 13"/>
          <p:cNvSpPr>
            <a:spLocks/>
          </p:cNvSpPr>
          <p:nvPr/>
        </p:nvSpPr>
        <p:spPr bwMode="auto">
          <a:xfrm>
            <a:off x="2022240" y="3480737"/>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38" name="Freeform 13"/>
          <p:cNvSpPr>
            <a:spLocks/>
          </p:cNvSpPr>
          <p:nvPr/>
        </p:nvSpPr>
        <p:spPr bwMode="auto">
          <a:xfrm>
            <a:off x="1995116" y="2852936"/>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6">
              <a:lumMod val="20000"/>
              <a:lumOff val="80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39" name="Freeform 13"/>
          <p:cNvSpPr>
            <a:spLocks/>
          </p:cNvSpPr>
          <p:nvPr/>
        </p:nvSpPr>
        <p:spPr bwMode="auto">
          <a:xfrm>
            <a:off x="2022240" y="4128809"/>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40" name="Freeform 13"/>
          <p:cNvSpPr>
            <a:spLocks/>
          </p:cNvSpPr>
          <p:nvPr/>
        </p:nvSpPr>
        <p:spPr bwMode="auto">
          <a:xfrm>
            <a:off x="5622640" y="3480737"/>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42" name="Freeform 13"/>
          <p:cNvSpPr>
            <a:spLocks/>
          </p:cNvSpPr>
          <p:nvPr/>
        </p:nvSpPr>
        <p:spPr bwMode="auto">
          <a:xfrm>
            <a:off x="5622640" y="4128809"/>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41" name="Freeform 13"/>
          <p:cNvSpPr>
            <a:spLocks/>
          </p:cNvSpPr>
          <p:nvPr/>
        </p:nvSpPr>
        <p:spPr bwMode="auto">
          <a:xfrm>
            <a:off x="5595516" y="2780928"/>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6">
              <a:lumMod val="20000"/>
              <a:lumOff val="80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47" name="Freeform 13"/>
          <p:cNvSpPr>
            <a:spLocks/>
          </p:cNvSpPr>
          <p:nvPr/>
        </p:nvSpPr>
        <p:spPr bwMode="auto">
          <a:xfrm>
            <a:off x="1995116" y="2852936"/>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6">
              <a:lumMod val="20000"/>
              <a:lumOff val="80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50" name="右矢印 49"/>
          <p:cNvSpPr/>
          <p:nvPr/>
        </p:nvSpPr>
        <p:spPr>
          <a:xfrm>
            <a:off x="3347864" y="3573016"/>
            <a:ext cx="2161667" cy="252932"/>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51" name="右矢印 50"/>
          <p:cNvSpPr/>
          <p:nvPr/>
        </p:nvSpPr>
        <p:spPr>
          <a:xfrm>
            <a:off x="3347864" y="4149080"/>
            <a:ext cx="2161667" cy="252932"/>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52" name="角丸四角形吹き出し 51"/>
          <p:cNvSpPr/>
          <p:nvPr/>
        </p:nvSpPr>
        <p:spPr bwMode="auto">
          <a:xfrm>
            <a:off x="467544" y="1340768"/>
            <a:ext cx="6660232" cy="720080"/>
          </a:xfrm>
          <a:prstGeom prst="wedgeRoundRectCallout">
            <a:avLst>
              <a:gd name="adj1" fmla="val 63115"/>
              <a:gd name="adj2" fmla="val 107474"/>
              <a:gd name="adj3" fmla="val 16667"/>
            </a:avLst>
          </a:prstGeom>
          <a:solidFill>
            <a:srgbClr val="FFC000"/>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lang="ja-JP" altLang="en-US" dirty="0" smtClean="0"/>
              <a:t>一貫した修正が必要となる可能性がある</a:t>
            </a:r>
          </a:p>
        </p:txBody>
      </p:sp>
    </p:spTree>
    <p:custDataLst>
      <p:tags r:id="rId1"/>
    </p:custDataLst>
    <p:extLst>
      <p:ext uri="{BB962C8B-B14F-4D97-AF65-F5344CB8AC3E}">
        <p14:creationId xmlns:p14="http://schemas.microsoft.com/office/powerpoint/2010/main" val="7100808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amond(in)">
                                      <p:cBhvr>
                                        <p:cTn id="7" dur="100"/>
                                        <p:tgtEl>
                                          <p:spTgt spid="41"/>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47"/>
                                        </p:tgtEl>
                                        <p:attrNameLst>
                                          <p:attrName>style.visibility</p:attrName>
                                        </p:attrNameLst>
                                      </p:cBhvr>
                                      <p:to>
                                        <p:strVal val="visible"/>
                                      </p:to>
                                    </p:set>
                                    <p:animEffect transition="in" filter="diamond(in)">
                                      <p:cBhvr>
                                        <p:cTn id="10" dur="100"/>
                                        <p:tgtEl>
                                          <p:spTgt spid="47"/>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223"/>
                                        </p:tgtEl>
                                        <p:attrNameLst>
                                          <p:attrName>style.visibility</p:attrName>
                                        </p:attrNameLst>
                                      </p:cBhvr>
                                      <p:to>
                                        <p:strVal val="visible"/>
                                      </p:to>
                                    </p:set>
                                    <p:animEffect transition="in" filter="circle(in)">
                                      <p:cBhvr>
                                        <p:cTn id="13" dur="100"/>
                                        <p:tgtEl>
                                          <p:spTgt spid="223"/>
                                        </p:tgtEl>
                                      </p:cBhvr>
                                    </p:animEffect>
                                  </p:childTnLst>
                                </p:cTn>
                              </p:par>
                              <p:par>
                                <p:cTn id="14" presetID="6" presetClass="entr" presetSubtype="16" fill="hold" nodeType="withEffect">
                                  <p:stCondLst>
                                    <p:cond delay="0"/>
                                  </p:stCondLst>
                                  <p:childTnLst>
                                    <p:set>
                                      <p:cBhvr>
                                        <p:cTn id="15" dur="1" fill="hold">
                                          <p:stCondLst>
                                            <p:cond delay="0"/>
                                          </p:stCondLst>
                                        </p:cTn>
                                        <p:tgtEl>
                                          <p:spTgt spid="224"/>
                                        </p:tgtEl>
                                        <p:attrNameLst>
                                          <p:attrName>style.visibility</p:attrName>
                                        </p:attrNameLst>
                                      </p:cBhvr>
                                      <p:to>
                                        <p:strVal val="visible"/>
                                      </p:to>
                                    </p:set>
                                    <p:animEffect transition="in" filter="circle(in)">
                                      <p:cBhvr>
                                        <p:cTn id="16" dur="100"/>
                                        <p:tgtEl>
                                          <p:spTgt spid="224"/>
                                        </p:tgtEl>
                                      </p:cBhvr>
                                    </p:animEffect>
                                  </p:childTnLst>
                                </p:cTn>
                              </p:par>
                              <p:par>
                                <p:cTn id="17" presetID="6" presetClass="entr" presetSubtype="16" fill="hold"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circle(in)">
                                      <p:cBhvr>
                                        <p:cTn id="19" dur="100"/>
                                        <p:tgtEl>
                                          <p:spTgt spid="33"/>
                                        </p:tgtEl>
                                      </p:cBhvr>
                                    </p:animEffect>
                                  </p:childTnLst>
                                </p:cTn>
                              </p:par>
                              <p:par>
                                <p:cTn id="20" presetID="6" presetClass="entr" presetSubtype="16" fill="hold" nodeType="with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circle(in)">
                                      <p:cBhvr>
                                        <p:cTn id="22" dur="100"/>
                                        <p:tgtEl>
                                          <p:spTgt spid="30"/>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12"/>
                                        </p:tgtEl>
                                        <p:attrNameLst>
                                          <p:attrName>style.visibility</p:attrName>
                                        </p:attrNameLst>
                                      </p:cBhvr>
                                      <p:to>
                                        <p:strVal val="visible"/>
                                      </p:to>
                                    </p:set>
                                    <p:animEffect transition="in" filter="circle(in)">
                                      <p:cBhvr>
                                        <p:cTn id="27" dur="100"/>
                                        <p:tgtEl>
                                          <p:spTgt spid="212"/>
                                        </p:tgtEl>
                                      </p:cBhvr>
                                    </p:animEffect>
                                  </p:childTnLst>
                                </p:cTn>
                              </p:par>
                              <p:par>
                                <p:cTn id="28" presetID="6" presetClass="entr" presetSubtype="16" fill="hold" nodeType="withEffect">
                                  <p:stCondLst>
                                    <p:cond delay="0"/>
                                  </p:stCondLst>
                                  <p:childTnLst>
                                    <p:set>
                                      <p:cBhvr>
                                        <p:cTn id="29" dur="1" fill="hold">
                                          <p:stCondLst>
                                            <p:cond delay="0"/>
                                          </p:stCondLst>
                                        </p:cTn>
                                        <p:tgtEl>
                                          <p:spTgt spid="114"/>
                                        </p:tgtEl>
                                        <p:attrNameLst>
                                          <p:attrName>style.visibility</p:attrName>
                                        </p:attrNameLst>
                                      </p:cBhvr>
                                      <p:to>
                                        <p:strVal val="visible"/>
                                      </p:to>
                                    </p:set>
                                    <p:animEffect transition="in" filter="circle(in)">
                                      <p:cBhvr>
                                        <p:cTn id="30" dur="100"/>
                                        <p:tgtEl>
                                          <p:spTgt spid="114"/>
                                        </p:tgtEl>
                                      </p:cBhvr>
                                    </p:animEffect>
                                  </p:childTnLst>
                                </p:cTn>
                              </p:par>
                              <p:par>
                                <p:cTn id="31" presetID="6" presetClass="entr" presetSubtype="16" fill="hold" nodeType="withEffect">
                                  <p:stCondLst>
                                    <p:cond delay="0"/>
                                  </p:stCondLst>
                                  <p:childTnLst>
                                    <p:set>
                                      <p:cBhvr>
                                        <p:cTn id="32" dur="1" fill="hold">
                                          <p:stCondLst>
                                            <p:cond delay="0"/>
                                          </p:stCondLst>
                                        </p:cTn>
                                        <p:tgtEl>
                                          <p:spTgt spid="113"/>
                                        </p:tgtEl>
                                        <p:attrNameLst>
                                          <p:attrName>style.visibility</p:attrName>
                                        </p:attrNameLst>
                                      </p:cBhvr>
                                      <p:to>
                                        <p:strVal val="visible"/>
                                      </p:to>
                                    </p:set>
                                    <p:animEffect transition="in" filter="circle(in)">
                                      <p:cBhvr>
                                        <p:cTn id="33" dur="100"/>
                                        <p:tgtEl>
                                          <p:spTgt spid="113"/>
                                        </p:tgtEl>
                                      </p:cBhvr>
                                    </p:animEffect>
                                  </p:childTnLst>
                                </p:cTn>
                              </p:par>
                              <p:par>
                                <p:cTn id="34" presetID="6" presetClass="entr" presetSubtype="16" fill="hold" nodeType="withEffect">
                                  <p:stCondLst>
                                    <p:cond delay="0"/>
                                  </p:stCondLst>
                                  <p:childTnLst>
                                    <p:set>
                                      <p:cBhvr>
                                        <p:cTn id="35" dur="1" fill="hold">
                                          <p:stCondLst>
                                            <p:cond delay="0"/>
                                          </p:stCondLst>
                                        </p:cTn>
                                        <p:tgtEl>
                                          <p:spTgt spid="61"/>
                                        </p:tgtEl>
                                        <p:attrNameLst>
                                          <p:attrName>style.visibility</p:attrName>
                                        </p:attrNameLst>
                                      </p:cBhvr>
                                      <p:to>
                                        <p:strVal val="visible"/>
                                      </p:to>
                                    </p:set>
                                    <p:animEffect transition="in" filter="circle(in)">
                                      <p:cBhvr>
                                        <p:cTn id="36" dur="100"/>
                                        <p:tgtEl>
                                          <p:spTgt spid="61"/>
                                        </p:tgtEl>
                                      </p:cBhvr>
                                    </p:animEffect>
                                  </p:childTnLst>
                                </p:cTn>
                              </p:par>
                              <p:par>
                                <p:cTn id="37" presetID="6" presetClass="entr" presetSubtype="16" fill="hold" nodeType="withEffect">
                                  <p:stCondLst>
                                    <p:cond delay="0"/>
                                  </p:stCondLst>
                                  <p:childTnLst>
                                    <p:set>
                                      <p:cBhvr>
                                        <p:cTn id="38" dur="1" fill="hold">
                                          <p:stCondLst>
                                            <p:cond delay="0"/>
                                          </p:stCondLst>
                                        </p:cTn>
                                        <p:tgtEl>
                                          <p:spTgt spid="62"/>
                                        </p:tgtEl>
                                        <p:attrNameLst>
                                          <p:attrName>style.visibility</p:attrName>
                                        </p:attrNameLst>
                                      </p:cBhvr>
                                      <p:to>
                                        <p:strVal val="visible"/>
                                      </p:to>
                                    </p:set>
                                    <p:animEffect transition="in" filter="circle(in)">
                                      <p:cBhvr>
                                        <p:cTn id="39" dur="100"/>
                                        <p:tgtEl>
                                          <p:spTgt spid="62"/>
                                        </p:tgtEl>
                                      </p:cBhvr>
                                    </p:animEffect>
                                  </p:childTnLst>
                                </p:cTn>
                              </p:par>
                              <p:par>
                                <p:cTn id="40" presetID="6" presetClass="entr" presetSubtype="16" fill="hold" nodeType="withEffect">
                                  <p:stCondLst>
                                    <p:cond delay="0"/>
                                  </p:stCondLst>
                                  <p:childTnLst>
                                    <p:set>
                                      <p:cBhvr>
                                        <p:cTn id="41" dur="1" fill="hold">
                                          <p:stCondLst>
                                            <p:cond delay="0"/>
                                          </p:stCondLst>
                                        </p:cTn>
                                        <p:tgtEl>
                                          <p:spTgt spid="211"/>
                                        </p:tgtEl>
                                        <p:attrNameLst>
                                          <p:attrName>style.visibility</p:attrName>
                                        </p:attrNameLst>
                                      </p:cBhvr>
                                      <p:to>
                                        <p:strVal val="visible"/>
                                      </p:to>
                                    </p:set>
                                    <p:animEffect transition="in" filter="circle(in)">
                                      <p:cBhvr>
                                        <p:cTn id="42" dur="100"/>
                                        <p:tgtEl>
                                          <p:spTgt spid="211"/>
                                        </p:tgtEl>
                                      </p:cBhvr>
                                    </p:animEffect>
                                  </p:childTnLst>
                                </p:cTn>
                              </p:par>
                              <p:par>
                                <p:cTn id="43" presetID="6" presetClass="entr" presetSubtype="16" fill="hold" nodeType="withEffect">
                                  <p:stCondLst>
                                    <p:cond delay="0"/>
                                  </p:stCondLst>
                                  <p:childTnLst>
                                    <p:set>
                                      <p:cBhvr>
                                        <p:cTn id="44" dur="1" fill="hold">
                                          <p:stCondLst>
                                            <p:cond delay="0"/>
                                          </p:stCondLst>
                                        </p:cTn>
                                        <p:tgtEl>
                                          <p:spTgt spid="58"/>
                                        </p:tgtEl>
                                        <p:attrNameLst>
                                          <p:attrName>style.visibility</p:attrName>
                                        </p:attrNameLst>
                                      </p:cBhvr>
                                      <p:to>
                                        <p:strVal val="visible"/>
                                      </p:to>
                                    </p:set>
                                    <p:animEffect transition="in" filter="circle(in)">
                                      <p:cBhvr>
                                        <p:cTn id="45" dur="100"/>
                                        <p:tgtEl>
                                          <p:spTgt spid="58"/>
                                        </p:tgtEl>
                                      </p:cBhvr>
                                    </p:animEffect>
                                  </p:childTnLst>
                                </p:cTn>
                              </p:par>
                              <p:par>
                                <p:cTn id="46" presetID="6" presetClass="entr" presetSubtype="16" fill="hold" nodeType="withEffect">
                                  <p:stCondLst>
                                    <p:cond delay="0"/>
                                  </p:stCondLst>
                                  <p:childTnLst>
                                    <p:set>
                                      <p:cBhvr>
                                        <p:cTn id="47" dur="1" fill="hold">
                                          <p:stCondLst>
                                            <p:cond delay="0"/>
                                          </p:stCondLst>
                                        </p:cTn>
                                        <p:tgtEl>
                                          <p:spTgt spid="57"/>
                                        </p:tgtEl>
                                        <p:attrNameLst>
                                          <p:attrName>style.visibility</p:attrName>
                                        </p:attrNameLst>
                                      </p:cBhvr>
                                      <p:to>
                                        <p:strVal val="visible"/>
                                      </p:to>
                                    </p:set>
                                    <p:animEffect transition="in" filter="circle(in)">
                                      <p:cBhvr>
                                        <p:cTn id="48" dur="100"/>
                                        <p:tgtEl>
                                          <p:spTgt spid="57"/>
                                        </p:tgtEl>
                                      </p:cBhvr>
                                    </p:animEffect>
                                  </p:childTnLst>
                                </p:cTn>
                              </p:par>
                            </p:childTnLst>
                          </p:cTn>
                        </p:par>
                      </p:childTnLst>
                    </p:cTn>
                  </p:par>
                  <p:par>
                    <p:cTn id="49" fill="hold">
                      <p:stCondLst>
                        <p:cond delay="indefinite"/>
                      </p:stCondLst>
                      <p:childTnLst>
                        <p:par>
                          <p:cTn id="50" fill="hold">
                            <p:stCondLst>
                              <p:cond delay="0"/>
                            </p:stCondLst>
                            <p:childTnLst>
                              <p:par>
                                <p:cTn id="51" presetID="6" presetClass="entr" presetSubtype="16" fill="hold" grpId="0" nodeType="clickEffect">
                                  <p:stCondLst>
                                    <p:cond delay="0"/>
                                  </p:stCondLst>
                                  <p:childTnLst>
                                    <p:set>
                                      <p:cBhvr>
                                        <p:cTn id="52" dur="1" fill="hold">
                                          <p:stCondLst>
                                            <p:cond delay="0"/>
                                          </p:stCondLst>
                                        </p:cTn>
                                        <p:tgtEl>
                                          <p:spTgt spid="37"/>
                                        </p:tgtEl>
                                        <p:attrNameLst>
                                          <p:attrName>style.visibility</p:attrName>
                                        </p:attrNameLst>
                                      </p:cBhvr>
                                      <p:to>
                                        <p:strVal val="visible"/>
                                      </p:to>
                                    </p:set>
                                    <p:animEffect transition="in" filter="circle(in)">
                                      <p:cBhvr>
                                        <p:cTn id="53" dur="100"/>
                                        <p:tgtEl>
                                          <p:spTgt spid="37"/>
                                        </p:tgtEl>
                                      </p:cBhvr>
                                    </p:animEffect>
                                  </p:childTnLst>
                                </p:cTn>
                              </p:par>
                              <p:par>
                                <p:cTn id="54" presetID="8" presetClass="entr" presetSubtype="16" fill="hold" grpId="0" nodeType="withEffect">
                                  <p:stCondLst>
                                    <p:cond delay="0"/>
                                  </p:stCondLst>
                                  <p:childTnLst>
                                    <p:set>
                                      <p:cBhvr>
                                        <p:cTn id="55" dur="1" fill="hold">
                                          <p:stCondLst>
                                            <p:cond delay="0"/>
                                          </p:stCondLst>
                                        </p:cTn>
                                        <p:tgtEl>
                                          <p:spTgt spid="52"/>
                                        </p:tgtEl>
                                        <p:attrNameLst>
                                          <p:attrName>style.visibility</p:attrName>
                                        </p:attrNameLst>
                                      </p:cBhvr>
                                      <p:to>
                                        <p:strVal val="visible"/>
                                      </p:to>
                                    </p:set>
                                    <p:animEffect transition="in" filter="diamond(in)">
                                      <p:cBhvr>
                                        <p:cTn id="56" dur="1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 grpId="0" animBg="1"/>
      <p:bldP spid="37" grpId="0" animBg="1"/>
      <p:bldP spid="41" grpId="0" animBg="1"/>
      <p:bldP spid="47" grpId="0" animBg="1"/>
      <p:bldP spid="5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Freeform 13"/>
          <p:cNvSpPr>
            <a:spLocks/>
          </p:cNvSpPr>
          <p:nvPr/>
        </p:nvSpPr>
        <p:spPr bwMode="auto">
          <a:xfrm>
            <a:off x="5354910" y="4365104"/>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5"/>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36" name="Freeform 13"/>
          <p:cNvSpPr>
            <a:spLocks/>
          </p:cNvSpPr>
          <p:nvPr/>
        </p:nvSpPr>
        <p:spPr bwMode="auto">
          <a:xfrm>
            <a:off x="5354910" y="4365104"/>
            <a:ext cx="1305322"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42" name="Freeform 13"/>
          <p:cNvSpPr>
            <a:spLocks/>
          </p:cNvSpPr>
          <p:nvPr/>
        </p:nvSpPr>
        <p:spPr bwMode="auto">
          <a:xfrm>
            <a:off x="5354910" y="3630228"/>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5"/>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43" name="Freeform 13"/>
          <p:cNvSpPr>
            <a:spLocks/>
          </p:cNvSpPr>
          <p:nvPr/>
        </p:nvSpPr>
        <p:spPr bwMode="auto">
          <a:xfrm>
            <a:off x="5328084" y="2941687"/>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5"/>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26626" name="Rectangle 2"/>
          <p:cNvSpPr>
            <a:spLocks noGrp="1" noChangeArrowheads="1"/>
          </p:cNvSpPr>
          <p:nvPr>
            <p:ph type="title"/>
          </p:nvPr>
        </p:nvSpPr>
        <p:spPr/>
        <p:txBody>
          <a:bodyPr/>
          <a:lstStyle/>
          <a:p>
            <a:r>
              <a:rPr lang="ja-JP" altLang="en-US" dirty="0">
                <a:latin typeface="+mn-lt"/>
              </a:rPr>
              <a:t>分</a:t>
            </a:r>
            <a:r>
              <a:rPr lang="ja-JP" altLang="en-US" dirty="0" smtClean="0">
                <a:latin typeface="+mn-lt"/>
              </a:rPr>
              <a:t>類例</a:t>
            </a:r>
            <a:r>
              <a:rPr lang="en-US" altLang="ja-JP" dirty="0" smtClean="0">
                <a:latin typeface="+mn-lt"/>
              </a:rPr>
              <a:t>– New Clone Set</a:t>
            </a:r>
            <a:endParaRPr lang="ja-JP" altLang="ja-JP" dirty="0">
              <a:latin typeface="+mn-lt"/>
            </a:endParaRPr>
          </a:p>
        </p:txBody>
      </p:sp>
      <p:cxnSp>
        <p:nvCxnSpPr>
          <p:cNvPr id="22" name="直線矢印コネクタ 21"/>
          <p:cNvCxnSpPr/>
          <p:nvPr/>
        </p:nvCxnSpPr>
        <p:spPr bwMode="auto">
          <a:xfrm>
            <a:off x="2725248" y="3111376"/>
            <a:ext cx="2494824" cy="29592"/>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8" name="角丸四角形 27"/>
          <p:cNvSpPr/>
          <p:nvPr/>
        </p:nvSpPr>
        <p:spPr>
          <a:xfrm>
            <a:off x="4932040" y="2636912"/>
            <a:ext cx="1944216" cy="2520280"/>
          </a:xfrm>
          <a:prstGeom prst="roundRect">
            <a:avLst/>
          </a:prstGeom>
          <a:no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30" name="フローチャート : 代替処理 29"/>
          <p:cNvSpPr/>
          <p:nvPr/>
        </p:nvSpPr>
        <p:spPr bwMode="auto">
          <a:xfrm>
            <a:off x="7236296" y="2780928"/>
            <a:ext cx="1368152" cy="432048"/>
          </a:xfrm>
          <a:prstGeom prst="flowChartAlternateProcess">
            <a:avLst/>
          </a:prstGeom>
          <a:solidFill>
            <a:srgbClr val="FFC000"/>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Added</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33" name="直線矢印コネクタ 32"/>
          <p:cNvCxnSpPr>
            <a:stCxn id="30" idx="1"/>
          </p:cNvCxnSpPr>
          <p:nvPr/>
        </p:nvCxnSpPr>
        <p:spPr bwMode="auto">
          <a:xfrm flipH="1">
            <a:off x="6660232" y="2996952"/>
            <a:ext cx="576064" cy="144016"/>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5" name="1 つの角を丸めた四角形 34"/>
          <p:cNvSpPr/>
          <p:nvPr/>
        </p:nvSpPr>
        <p:spPr bwMode="auto">
          <a:xfrm>
            <a:off x="5076056" y="5013176"/>
            <a:ext cx="1800200" cy="360040"/>
          </a:xfrm>
          <a:prstGeom prst="round1Rect">
            <a:avLst/>
          </a:prstGeom>
          <a:solidFill>
            <a:schemeClr val="accent3">
              <a:lumMod val="8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800" b="1" dirty="0" smtClean="0">
                <a:latin typeface="+mn-lt"/>
              </a:rPr>
              <a:t>クローンセット</a:t>
            </a:r>
            <a:r>
              <a:rPr lang="en-US" altLang="ja-JP" sz="1800" b="1" dirty="0" smtClean="0">
                <a:latin typeface="+mn-lt"/>
              </a:rPr>
              <a:t>A</a:t>
            </a:r>
            <a:endParaRPr kumimoji="0" lang="ja-JP" altLang="en-US" sz="1800" b="1" i="0" u="none" strike="noStrike" cap="none" normalizeH="0" baseline="0" dirty="0" smtClean="0">
              <a:ln>
                <a:noFill/>
              </a:ln>
              <a:solidFill>
                <a:schemeClr val="tx1"/>
              </a:solidFill>
              <a:effectLst/>
              <a:latin typeface="+mn-lt"/>
              <a:ea typeface="ＭＳ Ｐゴシック" pitchFamily="50" charset="-128"/>
            </a:endParaRPr>
          </a:p>
        </p:txBody>
      </p:sp>
      <p:cxnSp>
        <p:nvCxnSpPr>
          <p:cNvPr id="39" name="直線矢印コネクタ 38"/>
          <p:cNvCxnSpPr/>
          <p:nvPr/>
        </p:nvCxnSpPr>
        <p:spPr bwMode="auto">
          <a:xfrm>
            <a:off x="2725248" y="3111376"/>
            <a:ext cx="2566832" cy="749672"/>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9" name="直線矢印コネクタ 58"/>
          <p:cNvCxnSpPr/>
          <p:nvPr/>
        </p:nvCxnSpPr>
        <p:spPr bwMode="auto">
          <a:xfrm>
            <a:off x="2725248" y="3111376"/>
            <a:ext cx="2566832" cy="1469752"/>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02" name="フローチャート : 代替処理 101"/>
          <p:cNvSpPr/>
          <p:nvPr/>
        </p:nvSpPr>
        <p:spPr bwMode="auto">
          <a:xfrm>
            <a:off x="7236296" y="4221088"/>
            <a:ext cx="1368152" cy="432048"/>
          </a:xfrm>
          <a:prstGeom prst="flowChartAlternateProcess">
            <a:avLst/>
          </a:prstGeom>
          <a:solidFill>
            <a:srgbClr val="FFC000"/>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Added</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103" name="直線矢印コネクタ 102"/>
          <p:cNvCxnSpPr>
            <a:stCxn id="102" idx="1"/>
          </p:cNvCxnSpPr>
          <p:nvPr/>
        </p:nvCxnSpPr>
        <p:spPr bwMode="auto">
          <a:xfrm flipH="1">
            <a:off x="6732240" y="4437112"/>
            <a:ext cx="504056" cy="144016"/>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13" name="フローチャート : 代替処理 112"/>
          <p:cNvSpPr/>
          <p:nvPr/>
        </p:nvSpPr>
        <p:spPr bwMode="auto">
          <a:xfrm>
            <a:off x="7236296" y="3501008"/>
            <a:ext cx="1368152" cy="432048"/>
          </a:xfrm>
          <a:prstGeom prst="flowChartAlternateProcess">
            <a:avLst/>
          </a:prstGeom>
          <a:solidFill>
            <a:srgbClr val="FFC000"/>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Added</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114" name="直線矢印コネクタ 113"/>
          <p:cNvCxnSpPr>
            <a:stCxn id="113" idx="1"/>
          </p:cNvCxnSpPr>
          <p:nvPr/>
        </p:nvCxnSpPr>
        <p:spPr bwMode="auto">
          <a:xfrm flipH="1">
            <a:off x="6732240" y="3717032"/>
            <a:ext cx="504056" cy="144016"/>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7" name="正方形/長方形 26"/>
          <p:cNvSpPr/>
          <p:nvPr/>
        </p:nvSpPr>
        <p:spPr>
          <a:xfrm>
            <a:off x="4869160" y="5669282"/>
            <a:ext cx="2213992" cy="461665"/>
          </a:xfrm>
          <a:prstGeom prst="rect">
            <a:avLst/>
          </a:prstGeom>
        </p:spPr>
        <p:txBody>
          <a:bodyPr wrap="square">
            <a:spAutoFit/>
          </a:bodyPr>
          <a:lstStyle/>
          <a:p>
            <a:pPr marL="514350" indent="-514350" algn="ctr"/>
            <a:r>
              <a:rPr lang="ja-JP" altLang="en-US" dirty="0" smtClean="0">
                <a:latin typeface="+mn-lt"/>
              </a:rPr>
              <a:t>最新バージョン</a:t>
            </a:r>
            <a:endParaRPr lang="en-US" altLang="ja-JP" dirty="0" smtClean="0">
              <a:latin typeface="+mn-lt"/>
            </a:endParaRPr>
          </a:p>
        </p:txBody>
      </p:sp>
      <p:sp>
        <p:nvSpPr>
          <p:cNvPr id="29" name="正方形/長方形 28"/>
          <p:cNvSpPr/>
          <p:nvPr/>
        </p:nvSpPr>
        <p:spPr>
          <a:xfrm>
            <a:off x="1202101" y="5669282"/>
            <a:ext cx="1944216" cy="461665"/>
          </a:xfrm>
          <a:prstGeom prst="rect">
            <a:avLst/>
          </a:prstGeom>
        </p:spPr>
        <p:txBody>
          <a:bodyPr wrap="square">
            <a:spAutoFit/>
          </a:bodyPr>
          <a:lstStyle/>
          <a:p>
            <a:pPr marL="514350" indent="-514350" algn="ctr"/>
            <a:r>
              <a:rPr lang="ja-JP" altLang="en-US" dirty="0" smtClean="0">
                <a:latin typeface="+mn-lt"/>
              </a:rPr>
              <a:t>旧バージョン</a:t>
            </a:r>
            <a:endParaRPr lang="en-US" altLang="ja-JP" dirty="0" smtClean="0">
              <a:latin typeface="+mn-lt"/>
            </a:endParaRPr>
          </a:p>
        </p:txBody>
      </p:sp>
      <p:sp>
        <p:nvSpPr>
          <p:cNvPr id="2" name="円/楕円 1"/>
          <p:cNvSpPr/>
          <p:nvPr/>
        </p:nvSpPr>
        <p:spPr bwMode="auto">
          <a:xfrm>
            <a:off x="6876256" y="2276872"/>
            <a:ext cx="2016224" cy="2952328"/>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sp>
        <p:nvSpPr>
          <p:cNvPr id="31" name="Freeform 13"/>
          <p:cNvSpPr>
            <a:spLocks/>
          </p:cNvSpPr>
          <p:nvPr/>
        </p:nvSpPr>
        <p:spPr bwMode="auto">
          <a:xfrm>
            <a:off x="1403648" y="2960948"/>
            <a:ext cx="1224136" cy="525264"/>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prstDash val="dash"/>
            <a:round/>
            <a:headEnd/>
            <a:tailEnd/>
          </a:ln>
        </p:spPr>
        <p:txBody>
          <a:bodyPr/>
          <a:lstStyle/>
          <a:p>
            <a:pPr algn="ctr"/>
            <a:r>
              <a:rPr lang="ja-JP" altLang="en-US" sz="1800" dirty="0">
                <a:latin typeface="+mn-lt"/>
                <a:ea typeface="MS UI Gothic" pitchFamily="50" charset="-128"/>
              </a:rPr>
              <a:t>コード片</a:t>
            </a:r>
            <a:endParaRPr lang="ja-JP" altLang="ja-JP" sz="1800" dirty="0">
              <a:latin typeface="+mn-lt"/>
              <a:ea typeface="MS UI Gothic" pitchFamily="50" charset="-128"/>
            </a:endParaRPr>
          </a:p>
        </p:txBody>
      </p:sp>
      <p:sp>
        <p:nvSpPr>
          <p:cNvPr id="32" name="Freeform 13"/>
          <p:cNvSpPr>
            <a:spLocks/>
          </p:cNvSpPr>
          <p:nvPr/>
        </p:nvSpPr>
        <p:spPr bwMode="auto">
          <a:xfrm>
            <a:off x="5328084" y="2941687"/>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34" name="Freeform 13"/>
          <p:cNvSpPr>
            <a:spLocks/>
          </p:cNvSpPr>
          <p:nvPr/>
        </p:nvSpPr>
        <p:spPr bwMode="auto">
          <a:xfrm>
            <a:off x="5354910" y="3625267"/>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25" name="正方形/長方形 24"/>
          <p:cNvSpPr/>
          <p:nvPr/>
        </p:nvSpPr>
        <p:spPr>
          <a:xfrm>
            <a:off x="3180572" y="3368270"/>
            <a:ext cx="1584176" cy="36004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コピー</a:t>
            </a:r>
            <a:endParaRPr kumimoji="1" lang="ja-JP" altLang="en-US" sz="2800" dirty="0">
              <a:solidFill>
                <a:schemeClr val="tx1"/>
              </a:solidFill>
            </a:endParaRPr>
          </a:p>
        </p:txBody>
      </p:sp>
      <p:sp>
        <p:nvSpPr>
          <p:cNvPr id="37" name="角丸四角形吹き出し 36"/>
          <p:cNvSpPr/>
          <p:nvPr/>
        </p:nvSpPr>
        <p:spPr bwMode="auto">
          <a:xfrm>
            <a:off x="1259632" y="1268760"/>
            <a:ext cx="5580112" cy="720080"/>
          </a:xfrm>
          <a:prstGeom prst="wedgeRoundRectCallout">
            <a:avLst>
              <a:gd name="adj1" fmla="val 63115"/>
              <a:gd name="adj2" fmla="val 107474"/>
              <a:gd name="adj3" fmla="val 16667"/>
            </a:avLst>
          </a:prstGeom>
          <a:solidFill>
            <a:srgbClr val="FFC000"/>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lang="ja-JP" altLang="en-US" dirty="0" smtClean="0">
                <a:latin typeface="+mn-lt"/>
              </a:rPr>
              <a:t>集約するか否かの判断が必要である</a:t>
            </a:r>
          </a:p>
        </p:txBody>
      </p:sp>
    </p:spTree>
    <p:custDataLst>
      <p:tags r:id="rId1"/>
    </p:custDataLst>
    <p:extLst>
      <p:ext uri="{BB962C8B-B14F-4D97-AF65-F5344CB8AC3E}">
        <p14:creationId xmlns:p14="http://schemas.microsoft.com/office/powerpoint/2010/main" val="10098488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diamond(in)">
                                      <p:cBhvr>
                                        <p:cTn id="7" dur="100"/>
                                        <p:tgtEl>
                                          <p:spTgt spid="32"/>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diamond(in)">
                                      <p:cBhvr>
                                        <p:cTn id="10" dur="100"/>
                                        <p:tgtEl>
                                          <p:spTgt spid="34"/>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Effect transition="in" filter="diamond(in)">
                                      <p:cBhvr>
                                        <p:cTn id="13" dur="100"/>
                                        <p:tgtEl>
                                          <p:spTgt spid="36"/>
                                        </p:tgtEl>
                                      </p:cBhvr>
                                    </p:animEffect>
                                  </p:childTnLst>
                                </p:cTn>
                              </p:par>
                              <p:par>
                                <p:cTn id="14" presetID="6" presetClass="entr" presetSubtype="16" fill="hold" nodeType="with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circle(in)">
                                      <p:cBhvr>
                                        <p:cTn id="16" dur="100"/>
                                        <p:tgtEl>
                                          <p:spTgt spid="33"/>
                                        </p:tgtEl>
                                      </p:cBhvr>
                                    </p:animEffect>
                                  </p:childTnLst>
                                </p:cTn>
                              </p:par>
                              <p:par>
                                <p:cTn id="17" presetID="6" presetClass="entr" presetSubtype="16" fill="hold" nodeType="withEffect">
                                  <p:stCondLst>
                                    <p:cond delay="0"/>
                                  </p:stCondLst>
                                  <p:childTnLst>
                                    <p:set>
                                      <p:cBhvr>
                                        <p:cTn id="18" dur="1" fill="hold">
                                          <p:stCondLst>
                                            <p:cond delay="0"/>
                                          </p:stCondLst>
                                        </p:cTn>
                                        <p:tgtEl>
                                          <p:spTgt spid="114"/>
                                        </p:tgtEl>
                                        <p:attrNameLst>
                                          <p:attrName>style.visibility</p:attrName>
                                        </p:attrNameLst>
                                      </p:cBhvr>
                                      <p:to>
                                        <p:strVal val="visible"/>
                                      </p:to>
                                    </p:set>
                                    <p:animEffect transition="in" filter="circle(in)">
                                      <p:cBhvr>
                                        <p:cTn id="19" dur="100"/>
                                        <p:tgtEl>
                                          <p:spTgt spid="114"/>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113"/>
                                        </p:tgtEl>
                                        <p:attrNameLst>
                                          <p:attrName>style.visibility</p:attrName>
                                        </p:attrNameLst>
                                      </p:cBhvr>
                                      <p:to>
                                        <p:strVal val="visible"/>
                                      </p:to>
                                    </p:set>
                                    <p:animEffect transition="in" filter="circle(in)">
                                      <p:cBhvr>
                                        <p:cTn id="22" dur="100"/>
                                        <p:tgtEl>
                                          <p:spTgt spid="113"/>
                                        </p:tgtEl>
                                      </p:cBhvr>
                                    </p:animEffect>
                                  </p:childTnLst>
                                </p:cTn>
                              </p:par>
                              <p:par>
                                <p:cTn id="23" presetID="6" presetClass="entr" presetSubtype="16" fill="hold" nodeType="withEffect">
                                  <p:stCondLst>
                                    <p:cond delay="0"/>
                                  </p:stCondLst>
                                  <p:childTnLst>
                                    <p:set>
                                      <p:cBhvr>
                                        <p:cTn id="24" dur="1" fill="hold">
                                          <p:stCondLst>
                                            <p:cond delay="0"/>
                                          </p:stCondLst>
                                        </p:cTn>
                                        <p:tgtEl>
                                          <p:spTgt spid="103"/>
                                        </p:tgtEl>
                                        <p:attrNameLst>
                                          <p:attrName>style.visibility</p:attrName>
                                        </p:attrNameLst>
                                      </p:cBhvr>
                                      <p:to>
                                        <p:strVal val="visible"/>
                                      </p:to>
                                    </p:set>
                                    <p:animEffect transition="in" filter="circle(in)">
                                      <p:cBhvr>
                                        <p:cTn id="25" dur="100"/>
                                        <p:tgtEl>
                                          <p:spTgt spid="103"/>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102"/>
                                        </p:tgtEl>
                                        <p:attrNameLst>
                                          <p:attrName>style.visibility</p:attrName>
                                        </p:attrNameLst>
                                      </p:cBhvr>
                                      <p:to>
                                        <p:strVal val="visible"/>
                                      </p:to>
                                    </p:set>
                                    <p:animEffect transition="in" filter="circle(in)">
                                      <p:cBhvr>
                                        <p:cTn id="28" dur="100"/>
                                        <p:tgtEl>
                                          <p:spTgt spid="102"/>
                                        </p:tgtEl>
                                      </p:cBhvr>
                                    </p:animEffect>
                                  </p:childTnLst>
                                </p:cTn>
                              </p:par>
                              <p:par>
                                <p:cTn id="29" presetID="6" presetClass="entr" presetSubtype="16"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circle(in)">
                                      <p:cBhvr>
                                        <p:cTn id="31" dur="100"/>
                                        <p:tgtEl>
                                          <p:spTgt spid="30"/>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circle(in)">
                                      <p:cBhvr>
                                        <p:cTn id="36" dur="100"/>
                                        <p:tgtEl>
                                          <p:spTgt spid="2"/>
                                        </p:tgtEl>
                                      </p:cBhvr>
                                    </p:animEffect>
                                  </p:childTnLst>
                                </p:cTn>
                              </p:par>
                              <p:par>
                                <p:cTn id="37" presetID="8" presetClass="entr" presetSubtype="16" fill="hold" grpId="0" nodeType="with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diamond(in)">
                                      <p:cBhvr>
                                        <p:cTn id="39" dur="1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0" grpId="0" animBg="1"/>
      <p:bldP spid="102" grpId="0" animBg="1"/>
      <p:bldP spid="113" grpId="0" animBg="1"/>
      <p:bldP spid="2" grpId="0" animBg="1"/>
      <p:bldP spid="32" grpId="0" animBg="1"/>
      <p:bldP spid="34" grpId="0" animBg="1"/>
      <p:bldP spid="3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a:latin typeface="+mn-lt"/>
              </a:rPr>
              <a:t>分</a:t>
            </a:r>
            <a:r>
              <a:rPr lang="ja-JP" altLang="en-US" dirty="0" smtClean="0">
                <a:latin typeface="+mn-lt"/>
              </a:rPr>
              <a:t>類例 </a:t>
            </a:r>
            <a:r>
              <a:rPr lang="en-US" altLang="ja-JP" dirty="0" smtClean="0">
                <a:latin typeface="+mn-lt"/>
              </a:rPr>
              <a:t>– Deleted Clone Set</a:t>
            </a:r>
            <a:endParaRPr lang="ja-JP" altLang="ja-JP" dirty="0">
              <a:latin typeface="+mn-lt"/>
            </a:endParaRPr>
          </a:p>
        </p:txBody>
      </p:sp>
      <p:sp>
        <p:nvSpPr>
          <p:cNvPr id="41" name="角丸四角形 40"/>
          <p:cNvSpPr/>
          <p:nvPr/>
        </p:nvSpPr>
        <p:spPr>
          <a:xfrm>
            <a:off x="2051720" y="2636912"/>
            <a:ext cx="1872208" cy="2376264"/>
          </a:xfrm>
          <a:prstGeom prst="roundRect">
            <a:avLst/>
          </a:prstGeom>
          <a:no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42" name="1 つの角を丸めた四角形 41"/>
          <p:cNvSpPr/>
          <p:nvPr/>
        </p:nvSpPr>
        <p:spPr bwMode="auto">
          <a:xfrm>
            <a:off x="2160240" y="4869160"/>
            <a:ext cx="1800200" cy="360040"/>
          </a:xfrm>
          <a:prstGeom prst="round1Rect">
            <a:avLst/>
          </a:prstGeom>
          <a:solidFill>
            <a:schemeClr val="accent3">
              <a:lumMod val="85000"/>
            </a:scheme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800" b="1" dirty="0" smtClean="0">
                <a:latin typeface="+mn-lt"/>
              </a:rPr>
              <a:t>クローンセット</a:t>
            </a:r>
            <a:r>
              <a:rPr lang="en-US" altLang="ja-JP" sz="1800" b="1" dirty="0" smtClean="0">
                <a:latin typeface="+mn-lt"/>
              </a:rPr>
              <a:t>A</a:t>
            </a:r>
            <a:endParaRPr kumimoji="0" lang="ja-JP" altLang="en-US" sz="1800" b="1" i="0" u="none" strike="noStrike" cap="none" normalizeH="0" baseline="0" dirty="0" smtClean="0">
              <a:ln>
                <a:noFill/>
              </a:ln>
              <a:solidFill>
                <a:schemeClr val="tx1"/>
              </a:solidFill>
              <a:effectLst/>
              <a:latin typeface="+mn-lt"/>
              <a:ea typeface="ＭＳ Ｐゴシック" pitchFamily="50" charset="-128"/>
            </a:endParaRPr>
          </a:p>
        </p:txBody>
      </p:sp>
      <p:cxnSp>
        <p:nvCxnSpPr>
          <p:cNvPr id="43" name="直線矢印コネクタ 42"/>
          <p:cNvCxnSpPr/>
          <p:nvPr/>
        </p:nvCxnSpPr>
        <p:spPr bwMode="auto">
          <a:xfrm>
            <a:off x="3707904" y="3248980"/>
            <a:ext cx="2088232" cy="36004"/>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6" name="フローチャート : 代替処理 45"/>
          <p:cNvSpPr/>
          <p:nvPr/>
        </p:nvSpPr>
        <p:spPr bwMode="auto">
          <a:xfrm>
            <a:off x="576064" y="3717032"/>
            <a:ext cx="1368152" cy="432048"/>
          </a:xfrm>
          <a:prstGeom prst="flowChartAlternateProcess">
            <a:avLst/>
          </a:prstGeom>
          <a:solidFill>
            <a:srgbClr val="EBEBFF"/>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Stable</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47" name="直線矢印コネクタ 46"/>
          <p:cNvCxnSpPr>
            <a:stCxn id="46" idx="3"/>
          </p:cNvCxnSpPr>
          <p:nvPr/>
        </p:nvCxnSpPr>
        <p:spPr bwMode="auto">
          <a:xfrm flipV="1">
            <a:off x="1944216" y="3825044"/>
            <a:ext cx="323528" cy="108012"/>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8" name="フローチャート : 代替処理 47"/>
          <p:cNvSpPr/>
          <p:nvPr/>
        </p:nvSpPr>
        <p:spPr bwMode="auto">
          <a:xfrm>
            <a:off x="576064" y="3140968"/>
            <a:ext cx="1368152" cy="432048"/>
          </a:xfrm>
          <a:prstGeom prst="flowChartAlternateProcess">
            <a:avLst/>
          </a:prstGeom>
          <a:solidFill>
            <a:schemeClr val="bg1">
              <a:lumMod val="75000"/>
            </a:schemeClr>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Deleted</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49" name="直線矢印コネクタ 48"/>
          <p:cNvCxnSpPr>
            <a:stCxn id="48" idx="3"/>
          </p:cNvCxnSpPr>
          <p:nvPr/>
        </p:nvCxnSpPr>
        <p:spPr bwMode="auto">
          <a:xfrm flipV="1">
            <a:off x="1944216" y="3248980"/>
            <a:ext cx="323528" cy="108012"/>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0" name="正方形/長方形 49"/>
          <p:cNvSpPr/>
          <p:nvPr/>
        </p:nvSpPr>
        <p:spPr>
          <a:xfrm>
            <a:off x="5532300" y="5345354"/>
            <a:ext cx="2213992" cy="461665"/>
          </a:xfrm>
          <a:prstGeom prst="rect">
            <a:avLst/>
          </a:prstGeom>
        </p:spPr>
        <p:txBody>
          <a:bodyPr wrap="square">
            <a:spAutoFit/>
          </a:bodyPr>
          <a:lstStyle/>
          <a:p>
            <a:pPr marL="514350" indent="-514350" algn="ctr"/>
            <a:r>
              <a:rPr lang="ja-JP" altLang="en-US" dirty="0" smtClean="0">
                <a:latin typeface="+mn-lt"/>
              </a:rPr>
              <a:t>最新バージョン</a:t>
            </a:r>
            <a:endParaRPr lang="en-US" altLang="ja-JP" dirty="0" smtClean="0">
              <a:latin typeface="+mn-lt"/>
            </a:endParaRPr>
          </a:p>
        </p:txBody>
      </p:sp>
      <p:sp>
        <p:nvSpPr>
          <p:cNvPr id="51" name="正方形/長方形 50"/>
          <p:cNvSpPr/>
          <p:nvPr/>
        </p:nvSpPr>
        <p:spPr>
          <a:xfrm>
            <a:off x="2079724" y="5307620"/>
            <a:ext cx="1944216" cy="461665"/>
          </a:xfrm>
          <a:prstGeom prst="rect">
            <a:avLst/>
          </a:prstGeom>
        </p:spPr>
        <p:txBody>
          <a:bodyPr wrap="square">
            <a:spAutoFit/>
          </a:bodyPr>
          <a:lstStyle/>
          <a:p>
            <a:pPr marL="514350" indent="-514350" algn="ctr"/>
            <a:r>
              <a:rPr lang="ja-JP" altLang="en-US" dirty="0" smtClean="0">
                <a:latin typeface="+mn-lt"/>
              </a:rPr>
              <a:t>旧バージョン</a:t>
            </a:r>
            <a:endParaRPr lang="en-US" altLang="ja-JP" dirty="0" smtClean="0">
              <a:latin typeface="+mn-lt"/>
            </a:endParaRPr>
          </a:p>
        </p:txBody>
      </p:sp>
      <p:sp>
        <p:nvSpPr>
          <p:cNvPr id="55" name="フローチャート : 代替処理 54"/>
          <p:cNvSpPr/>
          <p:nvPr/>
        </p:nvSpPr>
        <p:spPr bwMode="auto">
          <a:xfrm>
            <a:off x="576064" y="4365104"/>
            <a:ext cx="1368152" cy="432048"/>
          </a:xfrm>
          <a:prstGeom prst="flowChartAlternateProcess">
            <a:avLst/>
          </a:prstGeom>
          <a:solidFill>
            <a:srgbClr val="EBEBFF"/>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Stable</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56" name="直線矢印コネクタ 55"/>
          <p:cNvCxnSpPr>
            <a:stCxn id="55" idx="3"/>
          </p:cNvCxnSpPr>
          <p:nvPr/>
        </p:nvCxnSpPr>
        <p:spPr bwMode="auto">
          <a:xfrm flipV="1">
            <a:off x="1944216" y="4473116"/>
            <a:ext cx="323528" cy="108012"/>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7" name="円/楕円 56"/>
          <p:cNvSpPr/>
          <p:nvPr/>
        </p:nvSpPr>
        <p:spPr bwMode="auto">
          <a:xfrm>
            <a:off x="467544" y="2708920"/>
            <a:ext cx="1640656" cy="2623114"/>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sp>
        <p:nvSpPr>
          <p:cNvPr id="58" name="Freeform 13"/>
          <p:cNvSpPr>
            <a:spLocks/>
          </p:cNvSpPr>
          <p:nvPr/>
        </p:nvSpPr>
        <p:spPr bwMode="auto">
          <a:xfrm>
            <a:off x="2411760" y="3645024"/>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60" name="Freeform 13"/>
          <p:cNvSpPr>
            <a:spLocks/>
          </p:cNvSpPr>
          <p:nvPr/>
        </p:nvSpPr>
        <p:spPr bwMode="auto">
          <a:xfrm>
            <a:off x="2411760" y="2996952"/>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61" name="Freeform 13"/>
          <p:cNvSpPr>
            <a:spLocks/>
          </p:cNvSpPr>
          <p:nvPr/>
        </p:nvSpPr>
        <p:spPr bwMode="auto">
          <a:xfrm>
            <a:off x="2366876" y="4257092"/>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63" name="Freeform 13"/>
          <p:cNvSpPr>
            <a:spLocks/>
          </p:cNvSpPr>
          <p:nvPr/>
        </p:nvSpPr>
        <p:spPr bwMode="auto">
          <a:xfrm>
            <a:off x="5940152" y="2924944"/>
            <a:ext cx="1368152"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prstDash val="dash"/>
            <a:round/>
            <a:headEnd/>
            <a:tailEnd/>
          </a:ln>
        </p:spPr>
        <p:txBody>
          <a:bodyPr/>
          <a:lstStyle/>
          <a:p>
            <a:pPr algn="ctr"/>
            <a:r>
              <a:rPr lang="ja-JP" altLang="en-US" sz="1800" b="1" dirty="0" smtClean="0">
                <a:latin typeface="+mn-lt"/>
                <a:ea typeface="MS UI Gothic" pitchFamily="50" charset="-128"/>
              </a:rPr>
              <a:t>コード片</a:t>
            </a:r>
            <a:endParaRPr lang="ja-JP" altLang="ja-JP" sz="1800" b="1" dirty="0">
              <a:latin typeface="+mn-lt"/>
              <a:ea typeface="MS UI Gothic" pitchFamily="50" charset="-128"/>
            </a:endParaRPr>
          </a:p>
        </p:txBody>
      </p:sp>
      <p:sp>
        <p:nvSpPr>
          <p:cNvPr id="65" name="Freeform 13"/>
          <p:cNvSpPr>
            <a:spLocks/>
          </p:cNvSpPr>
          <p:nvPr/>
        </p:nvSpPr>
        <p:spPr bwMode="auto">
          <a:xfrm>
            <a:off x="2411760" y="3001535"/>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7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39" name="Freeform 13"/>
          <p:cNvSpPr>
            <a:spLocks/>
          </p:cNvSpPr>
          <p:nvPr/>
        </p:nvSpPr>
        <p:spPr bwMode="auto">
          <a:xfrm>
            <a:off x="2411760" y="3645024"/>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7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59" name="フローチャート : 代替処理 58"/>
          <p:cNvSpPr/>
          <p:nvPr/>
        </p:nvSpPr>
        <p:spPr bwMode="auto">
          <a:xfrm>
            <a:off x="576064" y="3729669"/>
            <a:ext cx="1368152" cy="432048"/>
          </a:xfrm>
          <a:prstGeom prst="flowChartAlternateProcess">
            <a:avLst/>
          </a:prstGeom>
          <a:solidFill>
            <a:schemeClr val="bg1">
              <a:lumMod val="75000"/>
            </a:schemeClr>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Deleted</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cxnSp>
        <p:nvCxnSpPr>
          <p:cNvPr id="68" name="直線矢印コネクタ 67"/>
          <p:cNvCxnSpPr/>
          <p:nvPr/>
        </p:nvCxnSpPr>
        <p:spPr bwMode="auto">
          <a:xfrm flipV="1">
            <a:off x="3732847" y="3302986"/>
            <a:ext cx="2023241" cy="486054"/>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0" name="直線矢印コネクタ 69"/>
          <p:cNvCxnSpPr/>
          <p:nvPr/>
        </p:nvCxnSpPr>
        <p:spPr bwMode="auto">
          <a:xfrm flipV="1">
            <a:off x="3754016" y="3266982"/>
            <a:ext cx="2023241" cy="1225932"/>
          </a:xfrm>
          <a:prstGeom prst="straightConnector1">
            <a:avLst/>
          </a:prstGeom>
          <a:solidFill>
            <a:schemeClr val="accent2"/>
          </a:solidFill>
          <a:ln w="38100" cap="flat" cmpd="sng" algn="ctr">
            <a:solidFill>
              <a:schemeClr val="tx1"/>
            </a:solidFill>
            <a:prstDash val="dash"/>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5" name="正方形/長方形 44"/>
          <p:cNvSpPr/>
          <p:nvPr/>
        </p:nvSpPr>
        <p:spPr>
          <a:xfrm>
            <a:off x="4321011" y="3383995"/>
            <a:ext cx="889250" cy="378042"/>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集約</a:t>
            </a:r>
            <a:endParaRPr kumimoji="1" lang="ja-JP" altLang="en-US" sz="1600" b="1" dirty="0">
              <a:solidFill>
                <a:schemeClr val="tx1"/>
              </a:solidFill>
            </a:endParaRPr>
          </a:p>
        </p:txBody>
      </p:sp>
      <p:sp>
        <p:nvSpPr>
          <p:cNvPr id="71" name="フローチャート : 代替処理 70"/>
          <p:cNvSpPr/>
          <p:nvPr/>
        </p:nvSpPr>
        <p:spPr bwMode="auto">
          <a:xfrm>
            <a:off x="576064" y="4363595"/>
            <a:ext cx="1368152" cy="432048"/>
          </a:xfrm>
          <a:prstGeom prst="flowChartAlternateProcess">
            <a:avLst/>
          </a:prstGeom>
          <a:solidFill>
            <a:schemeClr val="bg1">
              <a:lumMod val="75000"/>
            </a:schemeClr>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2400" b="0" i="0" u="none" strike="noStrike" cap="none" normalizeH="0" baseline="0" dirty="0" smtClean="0">
                <a:ln>
                  <a:noFill/>
                </a:ln>
                <a:solidFill>
                  <a:schemeClr val="tx1"/>
                </a:solidFill>
                <a:effectLst/>
                <a:latin typeface="+mn-lt"/>
                <a:ea typeface="ＭＳ Ｐゴシック" pitchFamily="50" charset="-128"/>
              </a:rPr>
              <a:t>Deleted</a:t>
            </a: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sp>
        <p:nvSpPr>
          <p:cNvPr id="72" name="Freeform 13"/>
          <p:cNvSpPr>
            <a:spLocks/>
          </p:cNvSpPr>
          <p:nvPr/>
        </p:nvSpPr>
        <p:spPr bwMode="auto">
          <a:xfrm>
            <a:off x="2366876" y="4257092"/>
            <a:ext cx="1224136"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75000"/>
            </a:schemeClr>
          </a:solidFill>
          <a:ln w="25400" cap="rnd">
            <a:solidFill>
              <a:srgbClr val="000000"/>
            </a:solidFill>
            <a:round/>
            <a:headEnd/>
            <a:tailEnd/>
          </a:ln>
        </p:spPr>
        <p:txBody>
          <a:bodyPr/>
          <a:lstStyle/>
          <a:p>
            <a:endParaRPr lang="ja-JP" altLang="ja-JP" sz="1800" u="sng">
              <a:latin typeface="+mn-lt"/>
              <a:ea typeface="MS UI Gothic" pitchFamily="50" charset="-128"/>
            </a:endParaRPr>
          </a:p>
        </p:txBody>
      </p:sp>
      <p:sp>
        <p:nvSpPr>
          <p:cNvPr id="29" name="角丸四角形吹き出し 28"/>
          <p:cNvSpPr/>
          <p:nvPr/>
        </p:nvSpPr>
        <p:spPr bwMode="auto">
          <a:xfrm>
            <a:off x="1043608" y="1412776"/>
            <a:ext cx="6660232" cy="720080"/>
          </a:xfrm>
          <a:prstGeom prst="wedgeRoundRectCallout">
            <a:avLst>
              <a:gd name="adj1" fmla="val -46433"/>
              <a:gd name="adj2" fmla="val 112765"/>
              <a:gd name="adj3" fmla="val 16667"/>
            </a:avLst>
          </a:prstGeom>
          <a:solidFill>
            <a:srgbClr val="FFC000"/>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lang="ja-JP" altLang="en-US" dirty="0" smtClean="0">
                <a:latin typeface="+mn-lt"/>
              </a:rPr>
              <a:t>計画通りに集約されたクローンセットを確認できる</a:t>
            </a:r>
          </a:p>
        </p:txBody>
      </p:sp>
    </p:spTree>
    <p:custDataLst>
      <p:tags r:id="rId1"/>
    </p:custDataLst>
    <p:extLst>
      <p:ext uri="{BB962C8B-B14F-4D97-AF65-F5344CB8AC3E}">
        <p14:creationId xmlns:p14="http://schemas.microsoft.com/office/powerpoint/2010/main" val="34603214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circle(in)">
                                      <p:cBhvr>
                                        <p:cTn id="7" dur="100"/>
                                        <p:tgtEl>
                                          <p:spTgt spid="48"/>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65"/>
                                        </p:tgtEl>
                                        <p:attrNameLst>
                                          <p:attrName>style.visibility</p:attrName>
                                        </p:attrNameLst>
                                      </p:cBhvr>
                                      <p:to>
                                        <p:strVal val="visible"/>
                                      </p:to>
                                    </p:set>
                                    <p:animEffect transition="in" filter="diamond(in)">
                                      <p:cBhvr>
                                        <p:cTn id="10" dur="100"/>
                                        <p:tgtEl>
                                          <p:spTgt spid="65"/>
                                        </p:tgtEl>
                                      </p:cBhvr>
                                    </p:animEffect>
                                  </p:childTnLst>
                                </p:cTn>
                              </p:par>
                              <p:par>
                                <p:cTn id="11" presetID="6" presetClass="entr" presetSubtype="16" fill="hold" nodeType="withEffect">
                                  <p:stCondLst>
                                    <p:cond delay="0"/>
                                  </p:stCondLst>
                                  <p:childTnLst>
                                    <p:set>
                                      <p:cBhvr>
                                        <p:cTn id="12" dur="1" fill="hold">
                                          <p:stCondLst>
                                            <p:cond delay="0"/>
                                          </p:stCondLst>
                                        </p:cTn>
                                        <p:tgtEl>
                                          <p:spTgt spid="49"/>
                                        </p:tgtEl>
                                        <p:attrNameLst>
                                          <p:attrName>style.visibility</p:attrName>
                                        </p:attrNameLst>
                                      </p:cBhvr>
                                      <p:to>
                                        <p:strVal val="visible"/>
                                      </p:to>
                                    </p:set>
                                    <p:animEffect transition="in" filter="circle(in)">
                                      <p:cBhvr>
                                        <p:cTn id="13" dur="100"/>
                                        <p:tgtEl>
                                          <p:spTgt spid="49"/>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59"/>
                                        </p:tgtEl>
                                        <p:attrNameLst>
                                          <p:attrName>style.visibility</p:attrName>
                                        </p:attrNameLst>
                                      </p:cBhvr>
                                      <p:to>
                                        <p:strVal val="visible"/>
                                      </p:to>
                                    </p:set>
                                    <p:animEffect transition="in" filter="circle(in)">
                                      <p:cBhvr>
                                        <p:cTn id="16" dur="100"/>
                                        <p:tgtEl>
                                          <p:spTgt spid="59"/>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71"/>
                                        </p:tgtEl>
                                        <p:attrNameLst>
                                          <p:attrName>style.visibility</p:attrName>
                                        </p:attrNameLst>
                                      </p:cBhvr>
                                      <p:to>
                                        <p:strVal val="visible"/>
                                      </p:to>
                                    </p:set>
                                    <p:animEffect transition="in" filter="circle(in)">
                                      <p:cBhvr>
                                        <p:cTn id="19" dur="100"/>
                                        <p:tgtEl>
                                          <p:spTgt spid="71"/>
                                        </p:tgtEl>
                                      </p:cBhvr>
                                    </p:animEffect>
                                  </p:childTnLst>
                                </p:cTn>
                              </p:par>
                              <p:par>
                                <p:cTn id="20" presetID="6" presetClass="entr" presetSubtype="16" fill="hold" nodeType="withEffect">
                                  <p:stCondLst>
                                    <p:cond delay="0"/>
                                  </p:stCondLst>
                                  <p:childTnLst>
                                    <p:set>
                                      <p:cBhvr>
                                        <p:cTn id="21" dur="1" fill="hold">
                                          <p:stCondLst>
                                            <p:cond delay="0"/>
                                          </p:stCondLst>
                                        </p:cTn>
                                        <p:tgtEl>
                                          <p:spTgt spid="55"/>
                                        </p:tgtEl>
                                        <p:attrNameLst>
                                          <p:attrName>style.visibility</p:attrName>
                                        </p:attrNameLst>
                                      </p:cBhvr>
                                      <p:to>
                                        <p:strVal val="visible"/>
                                      </p:to>
                                    </p:set>
                                    <p:animEffect transition="in" filter="circle(in)">
                                      <p:cBhvr>
                                        <p:cTn id="22" dur="100"/>
                                        <p:tgtEl>
                                          <p:spTgt spid="55"/>
                                        </p:tgtEl>
                                      </p:cBhvr>
                                    </p:animEffect>
                                  </p:childTnLst>
                                </p:cTn>
                              </p:par>
                              <p:par>
                                <p:cTn id="23" presetID="6" presetClass="entr" presetSubtype="16" fill="hold" nodeType="withEffect">
                                  <p:stCondLst>
                                    <p:cond delay="0"/>
                                  </p:stCondLst>
                                  <p:childTnLst>
                                    <p:set>
                                      <p:cBhvr>
                                        <p:cTn id="24" dur="1" fill="hold">
                                          <p:stCondLst>
                                            <p:cond delay="0"/>
                                          </p:stCondLst>
                                        </p:cTn>
                                        <p:tgtEl>
                                          <p:spTgt spid="47"/>
                                        </p:tgtEl>
                                        <p:attrNameLst>
                                          <p:attrName>style.visibility</p:attrName>
                                        </p:attrNameLst>
                                      </p:cBhvr>
                                      <p:to>
                                        <p:strVal val="visible"/>
                                      </p:to>
                                    </p:set>
                                    <p:animEffect transition="in" filter="circle(in)">
                                      <p:cBhvr>
                                        <p:cTn id="25" dur="100"/>
                                        <p:tgtEl>
                                          <p:spTgt spid="47"/>
                                        </p:tgtEl>
                                      </p:cBhvr>
                                    </p:animEffect>
                                  </p:childTnLst>
                                </p:cTn>
                              </p:par>
                              <p:par>
                                <p:cTn id="26" presetID="6" presetClass="entr" presetSubtype="16" fill="hold" nodeType="withEffect">
                                  <p:stCondLst>
                                    <p:cond delay="0"/>
                                  </p:stCondLst>
                                  <p:childTnLst>
                                    <p:set>
                                      <p:cBhvr>
                                        <p:cTn id="27" dur="1" fill="hold">
                                          <p:stCondLst>
                                            <p:cond delay="0"/>
                                          </p:stCondLst>
                                        </p:cTn>
                                        <p:tgtEl>
                                          <p:spTgt spid="56"/>
                                        </p:tgtEl>
                                        <p:attrNameLst>
                                          <p:attrName>style.visibility</p:attrName>
                                        </p:attrNameLst>
                                      </p:cBhvr>
                                      <p:to>
                                        <p:strVal val="visible"/>
                                      </p:to>
                                    </p:set>
                                    <p:animEffect transition="in" filter="circle(in)">
                                      <p:cBhvr>
                                        <p:cTn id="28" dur="100"/>
                                        <p:tgtEl>
                                          <p:spTgt spid="56"/>
                                        </p:tgtEl>
                                      </p:cBhvr>
                                    </p:animEffect>
                                  </p:childTnLst>
                                </p:cTn>
                              </p:par>
                              <p:par>
                                <p:cTn id="29" presetID="6" presetClass="entr" presetSubtype="16" fill="hold" nodeType="withEffect">
                                  <p:stCondLst>
                                    <p:cond delay="0"/>
                                  </p:stCondLst>
                                  <p:childTnLst>
                                    <p:set>
                                      <p:cBhvr>
                                        <p:cTn id="30" dur="1" fill="hold">
                                          <p:stCondLst>
                                            <p:cond delay="0"/>
                                          </p:stCondLst>
                                        </p:cTn>
                                        <p:tgtEl>
                                          <p:spTgt spid="46"/>
                                        </p:tgtEl>
                                        <p:attrNameLst>
                                          <p:attrName>style.visibility</p:attrName>
                                        </p:attrNameLst>
                                      </p:cBhvr>
                                      <p:to>
                                        <p:strVal val="visible"/>
                                      </p:to>
                                    </p:set>
                                    <p:animEffect transition="in" filter="circle(in)">
                                      <p:cBhvr>
                                        <p:cTn id="31" dur="100"/>
                                        <p:tgtEl>
                                          <p:spTgt spid="46"/>
                                        </p:tgtEl>
                                      </p:cBhvr>
                                    </p:animEffect>
                                  </p:childTnLst>
                                </p:cTn>
                              </p:par>
                              <p:par>
                                <p:cTn id="32" presetID="8" presetClass="entr" presetSubtype="16" fill="hold" grpId="0" nodeType="withEffect">
                                  <p:stCondLst>
                                    <p:cond delay="0"/>
                                  </p:stCondLst>
                                  <p:childTnLst>
                                    <p:set>
                                      <p:cBhvr>
                                        <p:cTn id="33" dur="1" fill="hold">
                                          <p:stCondLst>
                                            <p:cond delay="0"/>
                                          </p:stCondLst>
                                        </p:cTn>
                                        <p:tgtEl>
                                          <p:spTgt spid="39"/>
                                        </p:tgtEl>
                                        <p:attrNameLst>
                                          <p:attrName>style.visibility</p:attrName>
                                        </p:attrNameLst>
                                      </p:cBhvr>
                                      <p:to>
                                        <p:strVal val="visible"/>
                                      </p:to>
                                    </p:set>
                                    <p:animEffect transition="in" filter="diamond(in)">
                                      <p:cBhvr>
                                        <p:cTn id="34" dur="100"/>
                                        <p:tgtEl>
                                          <p:spTgt spid="39"/>
                                        </p:tgtEl>
                                      </p:cBhvr>
                                    </p:animEffect>
                                  </p:childTnLst>
                                </p:cTn>
                              </p:par>
                              <p:par>
                                <p:cTn id="35" presetID="8" presetClass="entr" presetSubtype="16" fill="hold" grpId="0" nodeType="withEffect">
                                  <p:stCondLst>
                                    <p:cond delay="0"/>
                                  </p:stCondLst>
                                  <p:childTnLst>
                                    <p:set>
                                      <p:cBhvr>
                                        <p:cTn id="36" dur="1" fill="hold">
                                          <p:stCondLst>
                                            <p:cond delay="0"/>
                                          </p:stCondLst>
                                        </p:cTn>
                                        <p:tgtEl>
                                          <p:spTgt spid="72"/>
                                        </p:tgtEl>
                                        <p:attrNameLst>
                                          <p:attrName>style.visibility</p:attrName>
                                        </p:attrNameLst>
                                      </p:cBhvr>
                                      <p:to>
                                        <p:strVal val="visible"/>
                                      </p:to>
                                    </p:set>
                                    <p:animEffect transition="in" filter="diamond(in)">
                                      <p:cBhvr>
                                        <p:cTn id="37" dur="100"/>
                                        <p:tgtEl>
                                          <p:spTgt spid="72"/>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57"/>
                                        </p:tgtEl>
                                        <p:attrNameLst>
                                          <p:attrName>style.visibility</p:attrName>
                                        </p:attrNameLst>
                                      </p:cBhvr>
                                      <p:to>
                                        <p:strVal val="visible"/>
                                      </p:to>
                                    </p:set>
                                    <p:animEffect transition="in" filter="circle(in)">
                                      <p:cBhvr>
                                        <p:cTn id="42" dur="100"/>
                                        <p:tgtEl>
                                          <p:spTgt spid="57"/>
                                        </p:tgtEl>
                                      </p:cBhvr>
                                    </p:animEffect>
                                  </p:childTnLst>
                                </p:cTn>
                              </p:par>
                              <p:par>
                                <p:cTn id="43" presetID="8" presetClass="entr" presetSubtype="16"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diamond(in)">
                                      <p:cBhvr>
                                        <p:cTn id="45" dur="1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57" grpId="0" animBg="1"/>
      <p:bldP spid="65" grpId="0" animBg="1"/>
      <p:bldP spid="39" grpId="0" animBg="1"/>
      <p:bldP spid="59" grpId="0" animBg="1"/>
      <p:bldP spid="71" grpId="0" animBg="1"/>
      <p:bldP spid="72" grpId="0" animBg="1"/>
      <p:bldP spid="2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開発者への情報提示</a:t>
            </a:r>
            <a:endParaRPr lang="ja-JP" altLang="ja-JP" dirty="0"/>
          </a:p>
        </p:txBody>
      </p:sp>
      <p:sp>
        <p:nvSpPr>
          <p:cNvPr id="26627" name="Rectangle 3"/>
          <p:cNvSpPr>
            <a:spLocks noGrp="1" noChangeArrowheads="1"/>
          </p:cNvSpPr>
          <p:nvPr>
            <p:ph type="body" idx="1"/>
          </p:nvPr>
        </p:nvSpPr>
        <p:spPr>
          <a:xfrm>
            <a:off x="358775" y="1412776"/>
            <a:ext cx="8605713" cy="5040312"/>
          </a:xfrm>
        </p:spPr>
        <p:txBody>
          <a:bodyPr/>
          <a:lstStyle/>
          <a:p>
            <a:r>
              <a:rPr lang="ja-JP" altLang="en-US" sz="3600" dirty="0" smtClean="0"/>
              <a:t>テキストベースの提示</a:t>
            </a:r>
            <a:endParaRPr lang="en-US" altLang="ja-JP" sz="3600" dirty="0" smtClean="0"/>
          </a:p>
          <a:p>
            <a:pPr lvl="1"/>
            <a:r>
              <a:rPr lang="en-US" altLang="ja-JP" sz="2800" dirty="0" smtClean="0"/>
              <a:t>E</a:t>
            </a:r>
            <a:r>
              <a:rPr lang="ja-JP" altLang="en-US" sz="2800" dirty="0" smtClean="0"/>
              <a:t>メールにより開発者に通知する</a:t>
            </a:r>
            <a:endParaRPr lang="en-US" altLang="ja-JP" sz="2800" dirty="0" smtClean="0"/>
          </a:p>
          <a:p>
            <a:pPr lvl="1"/>
            <a:r>
              <a:rPr lang="ja-JP" altLang="en-US" dirty="0" smtClean="0"/>
              <a:t>変更されたコードクローンの存在を開発者に認識させる</a:t>
            </a:r>
            <a:endParaRPr lang="en-US" altLang="ja-JP" dirty="0" smtClean="0"/>
          </a:p>
          <a:p>
            <a:pPr lvl="1"/>
            <a:endParaRPr lang="en-US" altLang="ja-JP" sz="2800" dirty="0" smtClean="0"/>
          </a:p>
          <a:p>
            <a:r>
              <a:rPr lang="ja-JP" altLang="en-US" sz="3600" dirty="0" smtClean="0"/>
              <a:t>ウェブベースの提示</a:t>
            </a:r>
            <a:endParaRPr lang="en-US" altLang="ja-JP" sz="3600" dirty="0" smtClean="0"/>
          </a:p>
          <a:p>
            <a:pPr lvl="1"/>
            <a:r>
              <a:rPr lang="ja-JP" altLang="en-US" dirty="0" smtClean="0"/>
              <a:t>ウェ</a:t>
            </a:r>
            <a:r>
              <a:rPr lang="ja-JP" altLang="en-US" sz="2800" dirty="0" smtClean="0"/>
              <a:t>ブユーザインタフェースを提供する</a:t>
            </a:r>
            <a:endParaRPr lang="en-US" altLang="ja-JP" sz="2800" dirty="0" smtClean="0"/>
          </a:p>
          <a:p>
            <a:pPr lvl="1"/>
            <a:r>
              <a:rPr lang="ja-JP" altLang="en-US" sz="2800" dirty="0" smtClean="0"/>
              <a:t>変更された</a:t>
            </a:r>
            <a:r>
              <a:rPr lang="ja-JP" altLang="en-US" dirty="0" smtClean="0"/>
              <a:t>コードクローン</a:t>
            </a:r>
            <a:r>
              <a:rPr lang="ja-JP" altLang="en-US" sz="2800" dirty="0" smtClean="0"/>
              <a:t>に対する保守作業の必要性の判断を支援す</a:t>
            </a:r>
            <a:r>
              <a:rPr lang="ja-JP" altLang="en-US" dirty="0"/>
              <a:t>る</a:t>
            </a:r>
            <a:endParaRPr lang="en-US" altLang="ja-JP" sz="2800" dirty="0" smtClean="0"/>
          </a:p>
        </p:txBody>
      </p:sp>
    </p:spTree>
    <p:extLst>
      <p:ext uri="{BB962C8B-B14F-4D97-AF65-F5344CB8AC3E}">
        <p14:creationId xmlns:p14="http://schemas.microsoft.com/office/powerpoint/2010/main" val="240621587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dirty="0" smtClean="0"/>
              <a:t>E</a:t>
            </a:r>
            <a:r>
              <a:rPr lang="ja-JP" altLang="en-US" dirty="0" smtClean="0"/>
              <a:t>メールを用いた通知の例</a:t>
            </a:r>
            <a:endParaRPr lang="ja-JP" altLang="ja-JP" dirty="0"/>
          </a:p>
        </p:txBody>
      </p:sp>
      <p:sp>
        <p:nvSpPr>
          <p:cNvPr id="5" name="フローチャート: 処理 4"/>
          <p:cNvSpPr/>
          <p:nvPr/>
        </p:nvSpPr>
        <p:spPr>
          <a:xfrm>
            <a:off x="2051720" y="1340768"/>
            <a:ext cx="6903460" cy="5086402"/>
          </a:xfrm>
          <a:prstGeom prst="flowChartProcess">
            <a:avLst/>
          </a:prstGeom>
          <a:ln>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r>
              <a:rPr lang="en-US" altLang="ja-JP" sz="1200" dirty="0" smtClean="0"/>
              <a:t>*************************************************************</a:t>
            </a:r>
          </a:p>
          <a:p>
            <a:r>
              <a:rPr lang="en-US" altLang="ja-JP" sz="1200" dirty="0" smtClean="0"/>
              <a:t>  @1</a:t>
            </a:r>
          </a:p>
          <a:p>
            <a:r>
              <a:rPr lang="en-US" altLang="ja-JP" sz="1200" dirty="0" smtClean="0"/>
              <a:t>*************************************************************</a:t>
            </a:r>
          </a:p>
          <a:p>
            <a:r>
              <a:rPr lang="en-US" altLang="ja-JP" sz="1200" dirty="0" smtClean="0"/>
              <a:t>@1.0:MODIFIED   \</a:t>
            </a:r>
            <a:r>
              <a:rPr lang="en-US" altLang="ja-JP" sz="1200" dirty="0" err="1" smtClean="0"/>
              <a:t>src</a:t>
            </a:r>
            <a:r>
              <a:rPr lang="en-US" altLang="ja-JP" sz="1200" dirty="0" smtClean="0"/>
              <a:t>\main\org\apache\tools\ant\listener\MailLogger.java  375.9-380.34</a:t>
            </a:r>
          </a:p>
          <a:p>
            <a:r>
              <a:rPr lang="en-US" altLang="ja-JP" sz="1200" dirty="0" smtClean="0"/>
              <a:t>@1.1:STABLE     \</a:t>
            </a:r>
            <a:r>
              <a:rPr lang="en-US" altLang="ja-JP" sz="1200" dirty="0" err="1" smtClean="0"/>
              <a:t>src</a:t>
            </a:r>
            <a:r>
              <a:rPr lang="en-US" altLang="ja-JP" sz="1200" dirty="0" smtClean="0"/>
              <a:t>\main\org\apache\tools\ant\filters\FixCrLfFilter.java  143.13-148.34</a:t>
            </a:r>
          </a:p>
          <a:p>
            <a:r>
              <a:rPr lang="en-US" altLang="ja-JP" sz="1200" dirty="0" smtClean="0"/>
              <a:t>@1.2:STABLE     \</a:t>
            </a:r>
            <a:r>
              <a:rPr lang="en-US" altLang="ja-JP" sz="1200" dirty="0" err="1" smtClean="0"/>
              <a:t>src</a:t>
            </a:r>
            <a:r>
              <a:rPr lang="en-US" altLang="ja-JP" sz="1200" dirty="0" smtClean="0"/>
              <a:t>\main\org\apache\tools\ant\filters\FixCrLfFilter.java  144.13-149.43</a:t>
            </a:r>
          </a:p>
          <a:p>
            <a:r>
              <a:rPr lang="en-US" altLang="ja-JP" sz="1200" dirty="0" smtClean="0"/>
              <a:t>@1.3:STABLE     \</a:t>
            </a:r>
            <a:r>
              <a:rPr lang="en-US" altLang="ja-JP" sz="1200" dirty="0" err="1" smtClean="0"/>
              <a:t>src</a:t>
            </a:r>
            <a:r>
              <a:rPr lang="en-US" altLang="ja-JP" sz="1200" dirty="0" smtClean="0"/>
              <a:t>\main\org\apache\tools\ant\</a:t>
            </a:r>
            <a:r>
              <a:rPr lang="en-US" altLang="ja-JP" sz="1200" dirty="0" err="1" smtClean="0"/>
              <a:t>taskdefs</a:t>
            </a:r>
            <a:r>
              <a:rPr lang="en-US" altLang="ja-JP" sz="1200" dirty="0" smtClean="0"/>
              <a:t>\MacroInstance.java  248.9-253.25</a:t>
            </a:r>
          </a:p>
          <a:p>
            <a:r>
              <a:rPr lang="en-US" altLang="ja-JP" sz="1200" dirty="0" smtClean="0"/>
              <a:t>----------------------------------------------</a:t>
            </a:r>
          </a:p>
          <a:p>
            <a:r>
              <a:rPr lang="en-US" altLang="ja-JP" sz="1200" dirty="0" smtClean="0"/>
              <a:t>### @1.0</a:t>
            </a:r>
          </a:p>
          <a:p>
            <a:r>
              <a:rPr lang="en-US" altLang="ja-JP" sz="1200" dirty="0" smtClean="0"/>
              <a:t>### \</a:t>
            </a:r>
            <a:r>
              <a:rPr lang="en-US" altLang="ja-JP" sz="1200" dirty="0" err="1" smtClean="0"/>
              <a:t>src</a:t>
            </a:r>
            <a:r>
              <a:rPr lang="en-US" altLang="ja-JP" sz="1200" dirty="0" smtClean="0"/>
              <a:t>\main\org\apache\tools\ant\listener\MailLogger.java</a:t>
            </a:r>
          </a:p>
          <a:p>
            <a:r>
              <a:rPr lang="en-US" altLang="ja-JP" sz="1200" dirty="0" smtClean="0"/>
              <a:t>372           }</a:t>
            </a:r>
          </a:p>
          <a:p>
            <a:r>
              <a:rPr lang="en-US" altLang="ja-JP" sz="1200" dirty="0" smtClean="0"/>
              <a:t>373           // convert the </a:t>
            </a:r>
            <a:r>
              <a:rPr lang="en-US" altLang="ja-JP" sz="1200" dirty="0" err="1" smtClean="0"/>
              <a:t>replyTo</a:t>
            </a:r>
            <a:r>
              <a:rPr lang="en-US" altLang="ja-JP" sz="1200" dirty="0" smtClean="0"/>
              <a:t> string into a vector of </a:t>
            </a:r>
            <a:r>
              <a:rPr lang="en-US" altLang="ja-JP" sz="1200" dirty="0" err="1" smtClean="0"/>
              <a:t>emailaddresses</a:t>
            </a:r>
            <a:endParaRPr lang="en-US" altLang="ja-JP" sz="1200" dirty="0" smtClean="0"/>
          </a:p>
          <a:p>
            <a:r>
              <a:rPr lang="en-US" altLang="ja-JP" sz="1200" dirty="0" smtClean="0"/>
              <a:t>374           Vector </a:t>
            </a:r>
            <a:r>
              <a:rPr lang="en-US" altLang="ja-JP" sz="1200" dirty="0" err="1" smtClean="0"/>
              <a:t>replyToList</a:t>
            </a:r>
            <a:r>
              <a:rPr lang="en-US" altLang="ja-JP" sz="1200" dirty="0" smtClean="0"/>
              <a:t> = </a:t>
            </a:r>
            <a:r>
              <a:rPr lang="en-US" altLang="ja-JP" sz="1200" dirty="0" err="1" smtClean="0"/>
              <a:t>vectorizeEmailAddresses</a:t>
            </a:r>
            <a:r>
              <a:rPr lang="en-US" altLang="ja-JP" sz="1200" dirty="0" smtClean="0"/>
              <a:t>(</a:t>
            </a:r>
            <a:r>
              <a:rPr lang="en-US" altLang="ja-JP" sz="1200" dirty="0" err="1" smtClean="0"/>
              <a:t>values.replytoList</a:t>
            </a:r>
            <a:r>
              <a:rPr lang="en-US" altLang="ja-JP" sz="1200" dirty="0" smtClean="0"/>
              <a:t>());</a:t>
            </a:r>
          </a:p>
          <a:p>
            <a:r>
              <a:rPr lang="en-US" altLang="ja-JP" sz="1200" dirty="0" smtClean="0"/>
              <a:t>    &lt;START MODIFIEDCLONE&gt;</a:t>
            </a:r>
          </a:p>
          <a:p>
            <a:r>
              <a:rPr lang="en-US" altLang="ja-JP" sz="1200" dirty="0" smtClean="0"/>
              <a:t>375           </a:t>
            </a:r>
            <a:r>
              <a:rPr lang="en-US" altLang="ja-JP" sz="1200" dirty="0" err="1" smtClean="0"/>
              <a:t>mailer.setHost</a:t>
            </a:r>
            <a:r>
              <a:rPr lang="en-US" altLang="ja-JP" sz="1200" dirty="0" smtClean="0"/>
              <a:t>(</a:t>
            </a:r>
            <a:r>
              <a:rPr lang="en-US" altLang="ja-JP" sz="1200" dirty="0" err="1" smtClean="0"/>
              <a:t>values.mailhost</a:t>
            </a:r>
            <a:r>
              <a:rPr lang="en-US" altLang="ja-JP" sz="1200" dirty="0" smtClean="0"/>
              <a:t>());</a:t>
            </a:r>
          </a:p>
          <a:p>
            <a:r>
              <a:rPr lang="en-US" altLang="ja-JP" sz="1200" dirty="0" smtClean="0"/>
              <a:t>376           </a:t>
            </a:r>
            <a:r>
              <a:rPr lang="en-US" altLang="ja-JP" sz="1200" dirty="0" err="1" smtClean="0"/>
              <a:t>mailer.setPort</a:t>
            </a:r>
            <a:r>
              <a:rPr lang="en-US" altLang="ja-JP" sz="1200" dirty="0" smtClean="0"/>
              <a:t>(</a:t>
            </a:r>
            <a:r>
              <a:rPr lang="en-US" altLang="ja-JP" sz="1200" dirty="0" err="1" smtClean="0"/>
              <a:t>values.port</a:t>
            </a:r>
            <a:r>
              <a:rPr lang="en-US" altLang="ja-JP" sz="1200" dirty="0" smtClean="0"/>
              <a:t>());</a:t>
            </a:r>
          </a:p>
          <a:p>
            <a:r>
              <a:rPr lang="en-US" altLang="ja-JP" sz="1200" dirty="0" smtClean="0"/>
              <a:t>377           </a:t>
            </a:r>
            <a:r>
              <a:rPr lang="en-US" altLang="ja-JP" sz="1200" dirty="0" err="1" smtClean="0"/>
              <a:t>mailer.setUser</a:t>
            </a:r>
            <a:r>
              <a:rPr lang="en-US" altLang="ja-JP" sz="1200" dirty="0" smtClean="0"/>
              <a:t>(</a:t>
            </a:r>
            <a:r>
              <a:rPr lang="en-US" altLang="ja-JP" sz="1200" dirty="0" err="1" smtClean="0"/>
              <a:t>values.user</a:t>
            </a:r>
            <a:r>
              <a:rPr lang="en-US" altLang="ja-JP" sz="1200" dirty="0" smtClean="0"/>
              <a:t>());</a:t>
            </a:r>
          </a:p>
          <a:p>
            <a:r>
              <a:rPr lang="en-US" altLang="ja-JP" sz="1200" dirty="0" smtClean="0"/>
              <a:t>378           </a:t>
            </a:r>
            <a:r>
              <a:rPr lang="en-US" altLang="ja-JP" sz="1200" dirty="0" err="1" smtClean="0"/>
              <a:t>mailer.setPassword</a:t>
            </a:r>
            <a:r>
              <a:rPr lang="en-US" altLang="ja-JP" sz="1200" dirty="0" smtClean="0"/>
              <a:t>(</a:t>
            </a:r>
            <a:r>
              <a:rPr lang="en-US" altLang="ja-JP" sz="1200" dirty="0" err="1" smtClean="0"/>
              <a:t>values.password</a:t>
            </a:r>
            <a:r>
              <a:rPr lang="en-US" altLang="ja-JP" sz="1200" dirty="0" smtClean="0"/>
              <a:t>());</a:t>
            </a:r>
          </a:p>
          <a:p>
            <a:r>
              <a:rPr lang="en-US" altLang="ja-JP" sz="1200" dirty="0" smtClean="0"/>
              <a:t>379           </a:t>
            </a:r>
            <a:r>
              <a:rPr lang="en-US" altLang="ja-JP" sz="1200" dirty="0" err="1" smtClean="0"/>
              <a:t>mailer.setSSL</a:t>
            </a:r>
            <a:r>
              <a:rPr lang="en-US" altLang="ja-JP" sz="1200" dirty="0" smtClean="0"/>
              <a:t>(values.ssl());</a:t>
            </a:r>
          </a:p>
          <a:p>
            <a:r>
              <a:rPr lang="en-US" altLang="ja-JP" sz="1200" dirty="0" smtClean="0"/>
              <a:t>380 +         </a:t>
            </a:r>
            <a:r>
              <a:rPr lang="en-US" altLang="ja-JP" sz="1200" dirty="0" err="1" smtClean="0"/>
              <a:t>mailer.setEnableStartTLS</a:t>
            </a:r>
            <a:r>
              <a:rPr lang="en-US" altLang="ja-JP" sz="1200" dirty="0" smtClean="0"/>
              <a:t>(</a:t>
            </a:r>
            <a:r>
              <a:rPr lang="en-US" altLang="ja-JP" sz="1200" dirty="0" err="1" smtClean="0"/>
              <a:t>values.starttls</a:t>
            </a:r>
            <a:r>
              <a:rPr lang="en-US" altLang="ja-JP" sz="1200" dirty="0" smtClean="0"/>
              <a:t>());</a:t>
            </a:r>
          </a:p>
          <a:p>
            <a:r>
              <a:rPr lang="en-US" altLang="ja-JP" sz="1200" dirty="0" smtClean="0"/>
              <a:t>    &lt;END MODIFIEDCLONE&gt;</a:t>
            </a:r>
          </a:p>
          <a:p>
            <a:r>
              <a:rPr lang="en-US" altLang="ja-JP" sz="1200" dirty="0" smtClean="0"/>
              <a:t>         -         </a:t>
            </a:r>
            <a:r>
              <a:rPr lang="en-US" altLang="ja-JP" sz="1200" dirty="0" err="1" smtClean="0"/>
              <a:t>mailer.setEnableStartTLS</a:t>
            </a:r>
            <a:r>
              <a:rPr lang="en-US" altLang="ja-JP" sz="1200" dirty="0" smtClean="0"/>
              <a:t>(values.ssl());</a:t>
            </a:r>
          </a:p>
          <a:p>
            <a:r>
              <a:rPr lang="en-US" altLang="ja-JP" sz="1200" dirty="0" smtClean="0"/>
              <a:t>381           Message </a:t>
            </a:r>
            <a:r>
              <a:rPr lang="en-US" altLang="ja-JP" sz="1200" dirty="0" err="1" smtClean="0"/>
              <a:t>mymessage</a:t>
            </a:r>
            <a:r>
              <a:rPr lang="en-US" altLang="ja-JP" sz="1200" dirty="0" smtClean="0"/>
              <a:t> =</a:t>
            </a:r>
          </a:p>
          <a:p>
            <a:r>
              <a:rPr lang="en-US" altLang="ja-JP" sz="1200" dirty="0" smtClean="0"/>
              <a:t>382               new Message(</a:t>
            </a:r>
            <a:r>
              <a:rPr lang="en-US" altLang="ja-JP" sz="1200" dirty="0" err="1" smtClean="0"/>
              <a:t>values.body</a:t>
            </a:r>
            <a:r>
              <a:rPr lang="en-US" altLang="ja-JP" sz="1200" dirty="0" smtClean="0"/>
              <a:t>().length() &gt; 0 ? </a:t>
            </a:r>
            <a:r>
              <a:rPr lang="en-US" altLang="ja-JP" sz="1200" dirty="0" err="1" smtClean="0"/>
              <a:t>values.body</a:t>
            </a:r>
            <a:r>
              <a:rPr lang="en-US" altLang="ja-JP" sz="1200" dirty="0" smtClean="0"/>
              <a:t>() : message);</a:t>
            </a:r>
          </a:p>
          <a:p>
            <a:r>
              <a:rPr lang="en-US" altLang="ja-JP" sz="1200" dirty="0" smtClean="0"/>
              <a:t>383           </a:t>
            </a:r>
            <a:r>
              <a:rPr lang="en-US" altLang="ja-JP" sz="1200" dirty="0" err="1" smtClean="0"/>
              <a:t>mymessage.setProject</a:t>
            </a:r>
            <a:r>
              <a:rPr lang="en-US" altLang="ja-JP" sz="1200" dirty="0" smtClean="0"/>
              <a:t>(project);</a:t>
            </a:r>
          </a:p>
          <a:p>
            <a:r>
              <a:rPr lang="en-US" altLang="ja-JP" sz="1200" dirty="0" smtClean="0"/>
              <a:t>----------------------------------------------</a:t>
            </a:r>
            <a:endParaRPr kumimoji="1" lang="ja-JP" altLang="en-US" sz="1200" dirty="0"/>
          </a:p>
        </p:txBody>
      </p:sp>
      <p:sp>
        <p:nvSpPr>
          <p:cNvPr id="6" name="角丸四角形 5"/>
          <p:cNvSpPr/>
          <p:nvPr/>
        </p:nvSpPr>
        <p:spPr>
          <a:xfrm>
            <a:off x="71241" y="1506836"/>
            <a:ext cx="1829112" cy="432048"/>
          </a:xfrm>
          <a:prstGeom prst="round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rPr>
              <a:t>クローンセット</a:t>
            </a:r>
            <a:r>
              <a:rPr lang="en-US" altLang="ja-JP" sz="1600" b="1" dirty="0" smtClean="0">
                <a:solidFill>
                  <a:schemeClr val="tx1"/>
                </a:solidFill>
              </a:rPr>
              <a:t>ID</a:t>
            </a:r>
            <a:endParaRPr kumimoji="1" lang="ja-JP" altLang="en-US" sz="1600" b="1" dirty="0">
              <a:solidFill>
                <a:schemeClr val="tx1"/>
              </a:solidFill>
            </a:endParaRPr>
          </a:p>
        </p:txBody>
      </p:sp>
      <p:sp>
        <p:nvSpPr>
          <p:cNvPr id="7" name="角丸四角形 6"/>
          <p:cNvSpPr/>
          <p:nvPr/>
        </p:nvSpPr>
        <p:spPr>
          <a:xfrm>
            <a:off x="71241" y="2132856"/>
            <a:ext cx="1600943" cy="648072"/>
          </a:xfrm>
          <a:prstGeom prst="round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rPr>
              <a:t>コードクローン</a:t>
            </a:r>
            <a:endParaRPr lang="en-US" altLang="ja-JP" sz="1600" b="1" dirty="0" smtClean="0">
              <a:solidFill>
                <a:schemeClr val="tx1"/>
              </a:solidFill>
            </a:endParaRPr>
          </a:p>
          <a:p>
            <a:pPr algn="ctr"/>
            <a:r>
              <a:rPr lang="ja-JP" altLang="en-US" sz="1600" b="1" dirty="0" smtClean="0">
                <a:solidFill>
                  <a:schemeClr val="tx1"/>
                </a:solidFill>
              </a:rPr>
              <a:t>一覧</a:t>
            </a:r>
            <a:endParaRPr kumimoji="1" lang="ja-JP" altLang="en-US" sz="1600" b="1" dirty="0">
              <a:solidFill>
                <a:schemeClr val="tx1"/>
              </a:solidFill>
            </a:endParaRPr>
          </a:p>
        </p:txBody>
      </p:sp>
      <p:sp>
        <p:nvSpPr>
          <p:cNvPr id="8" name="角丸四角形 7"/>
          <p:cNvSpPr/>
          <p:nvPr/>
        </p:nvSpPr>
        <p:spPr>
          <a:xfrm>
            <a:off x="251520" y="4653136"/>
            <a:ext cx="1296002" cy="432048"/>
          </a:xfrm>
          <a:prstGeom prst="round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rPr>
              <a:t>コード片</a:t>
            </a:r>
            <a:endParaRPr kumimoji="1" lang="ja-JP" altLang="en-US" sz="1600" b="1" dirty="0">
              <a:solidFill>
                <a:schemeClr val="tx1"/>
              </a:solidFill>
            </a:endParaRPr>
          </a:p>
        </p:txBody>
      </p:sp>
      <p:sp>
        <p:nvSpPr>
          <p:cNvPr id="9" name="左中かっこ 8"/>
          <p:cNvSpPr/>
          <p:nvPr/>
        </p:nvSpPr>
        <p:spPr>
          <a:xfrm>
            <a:off x="1691680" y="2060848"/>
            <a:ext cx="288032" cy="792088"/>
          </a:xfrm>
          <a:prstGeom prst="leftBrace">
            <a:avLst/>
          </a:prstGeom>
          <a:no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左中かっこ 9"/>
          <p:cNvSpPr/>
          <p:nvPr/>
        </p:nvSpPr>
        <p:spPr>
          <a:xfrm>
            <a:off x="1691680" y="3356992"/>
            <a:ext cx="288032" cy="3024336"/>
          </a:xfrm>
          <a:prstGeom prst="leftBrace">
            <a:avLst/>
          </a:prstGeom>
          <a:noFill/>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円/楕円 12"/>
          <p:cNvSpPr/>
          <p:nvPr/>
        </p:nvSpPr>
        <p:spPr bwMode="auto">
          <a:xfrm>
            <a:off x="2051720" y="1556792"/>
            <a:ext cx="792088" cy="360040"/>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4" name="円/楕円 13"/>
          <p:cNvSpPr/>
          <p:nvPr/>
        </p:nvSpPr>
        <p:spPr bwMode="auto">
          <a:xfrm>
            <a:off x="1979712" y="1960340"/>
            <a:ext cx="577180" cy="892596"/>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6" name="円/楕円 25"/>
          <p:cNvSpPr/>
          <p:nvPr/>
        </p:nvSpPr>
        <p:spPr bwMode="auto">
          <a:xfrm>
            <a:off x="2375756" y="1968724"/>
            <a:ext cx="972108" cy="892596"/>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4" name="円/楕円 43"/>
          <p:cNvSpPr/>
          <p:nvPr/>
        </p:nvSpPr>
        <p:spPr bwMode="auto">
          <a:xfrm>
            <a:off x="3182857" y="1960216"/>
            <a:ext cx="4396305" cy="892596"/>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3" name="円/楕円 52"/>
          <p:cNvSpPr/>
          <p:nvPr/>
        </p:nvSpPr>
        <p:spPr bwMode="auto">
          <a:xfrm>
            <a:off x="6948264" y="1938884"/>
            <a:ext cx="2006916" cy="892596"/>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61" name="円/楕円 60"/>
          <p:cNvSpPr/>
          <p:nvPr/>
        </p:nvSpPr>
        <p:spPr bwMode="auto">
          <a:xfrm>
            <a:off x="1619672" y="3356992"/>
            <a:ext cx="6181757" cy="2795860"/>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9" name="角丸四角形吹き出し 28"/>
          <p:cNvSpPr/>
          <p:nvPr/>
        </p:nvSpPr>
        <p:spPr bwMode="auto">
          <a:xfrm>
            <a:off x="683568" y="3212976"/>
            <a:ext cx="1944216" cy="504056"/>
          </a:xfrm>
          <a:prstGeom prst="wedgeRoundRectCallout">
            <a:avLst>
              <a:gd name="adj1" fmla="val 29658"/>
              <a:gd name="adj2" fmla="val -111625"/>
              <a:gd name="adj3" fmla="val 16667"/>
            </a:avLst>
          </a:prstGeom>
          <a:solidFill>
            <a:schemeClr val="bg2"/>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kumimoji="1" lang="ja-JP" altLang="en-US" sz="1800" dirty="0" smtClean="0">
                <a:latin typeface="+mn-lt"/>
              </a:rPr>
              <a:t>コードクローン</a:t>
            </a:r>
            <a:r>
              <a:rPr kumimoji="1" lang="en-US" altLang="ja-JP" sz="1800" dirty="0" smtClean="0">
                <a:latin typeface="+mn-lt"/>
              </a:rPr>
              <a:t>ID</a:t>
            </a:r>
            <a:endParaRPr kumimoji="1" lang="ja-JP" altLang="en-US" sz="1800" dirty="0">
              <a:latin typeface="+mn-lt"/>
            </a:endParaRPr>
          </a:p>
        </p:txBody>
      </p:sp>
      <p:sp>
        <p:nvSpPr>
          <p:cNvPr id="30" name="角丸四角形吹き出し 29"/>
          <p:cNvSpPr/>
          <p:nvPr/>
        </p:nvSpPr>
        <p:spPr bwMode="auto">
          <a:xfrm>
            <a:off x="1475656" y="3212976"/>
            <a:ext cx="1944216" cy="504056"/>
          </a:xfrm>
          <a:prstGeom prst="wedgeRoundRectCallout">
            <a:avLst>
              <a:gd name="adj1" fmla="val 29658"/>
              <a:gd name="adj2" fmla="val -111625"/>
              <a:gd name="adj3" fmla="val 16667"/>
            </a:avLst>
          </a:prstGeom>
          <a:solidFill>
            <a:schemeClr val="bg2"/>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kumimoji="1" lang="ja-JP" altLang="en-US" sz="1800" dirty="0" smtClean="0">
                <a:latin typeface="+mn-lt"/>
              </a:rPr>
              <a:t>分類情報</a:t>
            </a:r>
            <a:endParaRPr kumimoji="1" lang="ja-JP" altLang="en-US" sz="1800" dirty="0">
              <a:latin typeface="+mn-lt"/>
            </a:endParaRPr>
          </a:p>
        </p:txBody>
      </p:sp>
      <p:sp>
        <p:nvSpPr>
          <p:cNvPr id="31" name="角丸四角形吹き出し 30"/>
          <p:cNvSpPr/>
          <p:nvPr/>
        </p:nvSpPr>
        <p:spPr bwMode="auto">
          <a:xfrm>
            <a:off x="3779912" y="3212976"/>
            <a:ext cx="1944216" cy="504056"/>
          </a:xfrm>
          <a:prstGeom prst="wedgeRoundRectCallout">
            <a:avLst>
              <a:gd name="adj1" fmla="val 29658"/>
              <a:gd name="adj2" fmla="val -111625"/>
              <a:gd name="adj3" fmla="val 16667"/>
            </a:avLst>
          </a:prstGeom>
          <a:solidFill>
            <a:schemeClr val="bg2"/>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kumimoji="1" lang="ja-JP" altLang="en-US" sz="1800" dirty="0" smtClean="0">
                <a:latin typeface="+mn-lt"/>
              </a:rPr>
              <a:t>ソースファイル</a:t>
            </a:r>
            <a:endParaRPr kumimoji="1" lang="ja-JP" altLang="en-US" sz="1800" dirty="0">
              <a:latin typeface="+mn-lt"/>
            </a:endParaRPr>
          </a:p>
        </p:txBody>
      </p:sp>
      <p:sp>
        <p:nvSpPr>
          <p:cNvPr id="32" name="角丸四角形吹き出し 31"/>
          <p:cNvSpPr/>
          <p:nvPr/>
        </p:nvSpPr>
        <p:spPr bwMode="auto">
          <a:xfrm>
            <a:off x="6012160" y="3212976"/>
            <a:ext cx="2592288" cy="504056"/>
          </a:xfrm>
          <a:prstGeom prst="wedgeRoundRectCallout">
            <a:avLst>
              <a:gd name="adj1" fmla="val 29658"/>
              <a:gd name="adj2" fmla="val -109564"/>
              <a:gd name="adj3" fmla="val 16667"/>
            </a:avLst>
          </a:prstGeom>
          <a:solidFill>
            <a:schemeClr val="bg2"/>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kumimoji="1" lang="ja-JP" altLang="en-US" sz="1800" dirty="0" smtClean="0">
                <a:latin typeface="+mn-lt"/>
              </a:rPr>
              <a:t>ソースファイル中の位置</a:t>
            </a:r>
            <a:endParaRPr kumimoji="1" lang="ja-JP" altLang="en-US" sz="1800" dirty="0">
              <a:latin typeface="+mn-lt"/>
            </a:endParaRPr>
          </a:p>
        </p:txBody>
      </p:sp>
    </p:spTree>
    <p:custDataLst>
      <p:tags r:id="rId1"/>
    </p:custDataLst>
    <p:extLst>
      <p:ext uri="{BB962C8B-B14F-4D97-AF65-F5344CB8AC3E}">
        <p14:creationId xmlns:p14="http://schemas.microsoft.com/office/powerpoint/2010/main" val="37470597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100"/>
                                        <p:tgtEl>
                                          <p:spTgt spid="13"/>
                                        </p:tgtEl>
                                      </p:cBhvr>
                                    </p:animEffect>
                                  </p:childTnLst>
                                </p:cTn>
                              </p:par>
                              <p:par>
                                <p:cTn id="8" presetID="3" presetClass="emph" presetSubtype="2" fill="hold" nodeType="withEffect">
                                  <p:stCondLst>
                                    <p:cond delay="0"/>
                                  </p:stCondLst>
                                  <p:childTnLst>
                                    <p:animClr clrSpc="rgb" dir="cw">
                                      <p:cBhvr override="childStyle">
                                        <p:cTn id="9" dur="100" fill="hold"/>
                                        <p:tgtEl>
                                          <p:spTgt spid="6">
                                            <p:txEl>
                                              <p:pRg st="0" end="0"/>
                                            </p:txEl>
                                          </p:spTgt>
                                        </p:tgtEl>
                                        <p:attrNameLst>
                                          <p:attrName>style.color</p:attrName>
                                        </p:attrNameLst>
                                      </p:cBhvr>
                                      <p:to>
                                        <a:srgbClr val="FF3300"/>
                                      </p:to>
                                    </p:animClr>
                                  </p:childTnLst>
                                </p:cTn>
                              </p:par>
                            </p:childTnLst>
                          </p:cTn>
                        </p:par>
                      </p:childTnLst>
                    </p:cTn>
                  </p:par>
                  <p:par>
                    <p:cTn id="10" fill="hold">
                      <p:stCondLst>
                        <p:cond delay="indefinite"/>
                      </p:stCondLst>
                      <p:childTnLst>
                        <p:par>
                          <p:cTn id="11" fill="hold">
                            <p:stCondLst>
                              <p:cond delay="0"/>
                            </p:stCondLst>
                            <p:childTnLst>
                              <p:par>
                                <p:cTn id="12" presetID="3" presetClass="emph" presetSubtype="2" fill="hold" grpId="0" nodeType="clickEffect">
                                  <p:stCondLst>
                                    <p:cond delay="0"/>
                                  </p:stCondLst>
                                  <p:childTnLst>
                                    <p:animClr clrSpc="rgb" dir="cw">
                                      <p:cBhvr override="childStyle">
                                        <p:cTn id="13" dur="100" fill="hold"/>
                                        <p:tgtEl>
                                          <p:spTgt spid="7"/>
                                        </p:tgtEl>
                                        <p:attrNameLst>
                                          <p:attrName>style.color</p:attrName>
                                        </p:attrNameLst>
                                      </p:cBhvr>
                                      <p:to>
                                        <a:srgbClr val="FF3300"/>
                                      </p:to>
                                    </p:animClr>
                                  </p:childTnLst>
                                </p:cTn>
                              </p:par>
                              <p:par>
                                <p:cTn id="14" presetID="3" presetClass="emph" presetSubtype="2" fill="hold" grpId="0" nodeType="withEffect">
                                  <p:stCondLst>
                                    <p:cond delay="0"/>
                                  </p:stCondLst>
                                  <p:childTnLst>
                                    <p:animClr clrSpc="rgb" dir="cw">
                                      <p:cBhvr override="childStyle">
                                        <p:cTn id="15" dur="100" fill="hold"/>
                                        <p:tgtEl>
                                          <p:spTgt spid="6">
                                            <p:txEl>
                                              <p:pRg st="0" end="0"/>
                                            </p:txEl>
                                          </p:spTgt>
                                        </p:tgtEl>
                                        <p:attrNameLst>
                                          <p:attrName>style.color</p:attrName>
                                        </p:attrNameLst>
                                      </p:cBhvr>
                                      <p:to>
                                        <a:schemeClr val="tx1"/>
                                      </p:to>
                                    </p:animClr>
                                  </p:childTnLst>
                                </p:cTn>
                              </p:par>
                              <p:par>
                                <p:cTn id="16" presetID="1" presetClass="exit" presetSubtype="0" fill="hold" grpId="1" nodeType="withEffect">
                                  <p:stCondLst>
                                    <p:cond delay="0"/>
                                  </p:stCondLst>
                                  <p:childTnLst>
                                    <p:set>
                                      <p:cBhvr>
                                        <p:cTn id="17" dur="1" fill="hold">
                                          <p:stCondLst>
                                            <p:cond delay="99"/>
                                          </p:stCondLst>
                                        </p:cTn>
                                        <p:tgtEl>
                                          <p:spTgt spid="1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100"/>
                                        <p:tgtEl>
                                          <p:spTgt spid="14"/>
                                        </p:tgtEl>
                                      </p:cBhvr>
                                    </p:animEffect>
                                  </p:childTnLst>
                                </p:cTn>
                              </p:par>
                              <p:par>
                                <p:cTn id="23" presetID="8" presetClass="entr" presetSubtype="16"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diamond(in)">
                                      <p:cBhvr>
                                        <p:cTn id="25" dur="100"/>
                                        <p:tgtEl>
                                          <p:spTgt spid="29"/>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circle(in)">
                                      <p:cBhvr>
                                        <p:cTn id="30" dur="100"/>
                                        <p:tgtEl>
                                          <p:spTgt spid="26"/>
                                        </p:tgtEl>
                                      </p:cBhvr>
                                    </p:animEffect>
                                  </p:childTnLst>
                                </p:cTn>
                              </p:par>
                              <p:par>
                                <p:cTn id="31" presetID="1" presetClass="exit" presetSubtype="0" fill="hold" grpId="1" nodeType="withEffect">
                                  <p:stCondLst>
                                    <p:cond delay="0"/>
                                  </p:stCondLst>
                                  <p:childTnLst>
                                    <p:set>
                                      <p:cBhvr>
                                        <p:cTn id="32" dur="1" fill="hold">
                                          <p:stCondLst>
                                            <p:cond delay="99"/>
                                          </p:stCondLst>
                                        </p:cTn>
                                        <p:tgtEl>
                                          <p:spTgt spid="14"/>
                                        </p:tgtEl>
                                        <p:attrNameLst>
                                          <p:attrName>style.visibility</p:attrName>
                                        </p:attrNameLst>
                                      </p:cBhvr>
                                      <p:to>
                                        <p:strVal val="hidden"/>
                                      </p:to>
                                    </p:set>
                                  </p:childTnLst>
                                </p:cTn>
                              </p:par>
                              <p:par>
                                <p:cTn id="33" presetID="8" presetClass="exit" presetSubtype="16" fill="hold" grpId="1" nodeType="withEffect">
                                  <p:stCondLst>
                                    <p:cond delay="0"/>
                                  </p:stCondLst>
                                  <p:childTnLst>
                                    <p:animEffect transition="out" filter="diamond(in)">
                                      <p:cBhvr>
                                        <p:cTn id="34" dur="100"/>
                                        <p:tgtEl>
                                          <p:spTgt spid="29"/>
                                        </p:tgtEl>
                                      </p:cBhvr>
                                    </p:animEffect>
                                    <p:set>
                                      <p:cBhvr>
                                        <p:cTn id="35" dur="1" fill="hold">
                                          <p:stCondLst>
                                            <p:cond delay="99"/>
                                          </p:stCondLst>
                                        </p:cTn>
                                        <p:tgtEl>
                                          <p:spTgt spid="29"/>
                                        </p:tgtEl>
                                        <p:attrNameLst>
                                          <p:attrName>style.visibility</p:attrName>
                                        </p:attrNameLst>
                                      </p:cBhvr>
                                      <p:to>
                                        <p:strVal val="hidden"/>
                                      </p:to>
                                    </p:set>
                                  </p:childTnLst>
                                </p:cTn>
                              </p:par>
                              <p:par>
                                <p:cTn id="36" presetID="8" presetClass="entr" presetSubtype="16" fill="hold" grpId="0" nodeType="with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diamond(in)">
                                      <p:cBhvr>
                                        <p:cTn id="38" dur="100"/>
                                        <p:tgtEl>
                                          <p:spTgt spid="30"/>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44"/>
                                        </p:tgtEl>
                                        <p:attrNameLst>
                                          <p:attrName>style.visibility</p:attrName>
                                        </p:attrNameLst>
                                      </p:cBhvr>
                                      <p:to>
                                        <p:strVal val="visible"/>
                                      </p:to>
                                    </p:set>
                                    <p:animEffect transition="in" filter="circle(in)">
                                      <p:cBhvr>
                                        <p:cTn id="43" dur="100"/>
                                        <p:tgtEl>
                                          <p:spTgt spid="44"/>
                                        </p:tgtEl>
                                      </p:cBhvr>
                                    </p:animEffect>
                                  </p:childTnLst>
                                </p:cTn>
                              </p:par>
                              <p:par>
                                <p:cTn id="44" presetID="1" presetClass="exit" presetSubtype="0" fill="hold" grpId="1" nodeType="withEffect">
                                  <p:stCondLst>
                                    <p:cond delay="0"/>
                                  </p:stCondLst>
                                  <p:childTnLst>
                                    <p:set>
                                      <p:cBhvr>
                                        <p:cTn id="45" dur="1" fill="hold">
                                          <p:stCondLst>
                                            <p:cond delay="99"/>
                                          </p:stCondLst>
                                        </p:cTn>
                                        <p:tgtEl>
                                          <p:spTgt spid="26"/>
                                        </p:tgtEl>
                                        <p:attrNameLst>
                                          <p:attrName>style.visibility</p:attrName>
                                        </p:attrNameLst>
                                      </p:cBhvr>
                                      <p:to>
                                        <p:strVal val="hidden"/>
                                      </p:to>
                                    </p:set>
                                  </p:childTnLst>
                                </p:cTn>
                              </p:par>
                              <p:par>
                                <p:cTn id="46" presetID="8" presetClass="entr" presetSubtype="16" fill="hold" grpId="0" nodeType="withEffect">
                                  <p:stCondLst>
                                    <p:cond delay="0"/>
                                  </p:stCondLst>
                                  <p:childTnLst>
                                    <p:set>
                                      <p:cBhvr>
                                        <p:cTn id="47" dur="1" fill="hold">
                                          <p:stCondLst>
                                            <p:cond delay="0"/>
                                          </p:stCondLst>
                                        </p:cTn>
                                        <p:tgtEl>
                                          <p:spTgt spid="31"/>
                                        </p:tgtEl>
                                        <p:attrNameLst>
                                          <p:attrName>style.visibility</p:attrName>
                                        </p:attrNameLst>
                                      </p:cBhvr>
                                      <p:to>
                                        <p:strVal val="visible"/>
                                      </p:to>
                                    </p:set>
                                    <p:animEffect transition="in" filter="diamond(in)">
                                      <p:cBhvr>
                                        <p:cTn id="48" dur="100"/>
                                        <p:tgtEl>
                                          <p:spTgt spid="31"/>
                                        </p:tgtEl>
                                      </p:cBhvr>
                                    </p:animEffect>
                                  </p:childTnLst>
                                </p:cTn>
                              </p:par>
                              <p:par>
                                <p:cTn id="49" presetID="8" presetClass="exit" presetSubtype="16" fill="hold" grpId="1" nodeType="withEffect">
                                  <p:stCondLst>
                                    <p:cond delay="0"/>
                                  </p:stCondLst>
                                  <p:childTnLst>
                                    <p:animEffect transition="out" filter="diamond(in)">
                                      <p:cBhvr>
                                        <p:cTn id="50" dur="100"/>
                                        <p:tgtEl>
                                          <p:spTgt spid="30"/>
                                        </p:tgtEl>
                                      </p:cBhvr>
                                    </p:animEffect>
                                    <p:set>
                                      <p:cBhvr>
                                        <p:cTn id="51" dur="1" fill="hold">
                                          <p:stCondLst>
                                            <p:cond delay="99"/>
                                          </p:stCondLst>
                                        </p:cTn>
                                        <p:tgtEl>
                                          <p:spTgt spid="30"/>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6" presetClass="entr" presetSubtype="16" fill="hold" grpId="0" nodeType="clickEffect">
                                  <p:stCondLst>
                                    <p:cond delay="0"/>
                                  </p:stCondLst>
                                  <p:childTnLst>
                                    <p:set>
                                      <p:cBhvr>
                                        <p:cTn id="55" dur="1" fill="hold">
                                          <p:stCondLst>
                                            <p:cond delay="0"/>
                                          </p:stCondLst>
                                        </p:cTn>
                                        <p:tgtEl>
                                          <p:spTgt spid="53"/>
                                        </p:tgtEl>
                                        <p:attrNameLst>
                                          <p:attrName>style.visibility</p:attrName>
                                        </p:attrNameLst>
                                      </p:cBhvr>
                                      <p:to>
                                        <p:strVal val="visible"/>
                                      </p:to>
                                    </p:set>
                                    <p:animEffect transition="in" filter="circle(in)">
                                      <p:cBhvr>
                                        <p:cTn id="56" dur="100"/>
                                        <p:tgtEl>
                                          <p:spTgt spid="53"/>
                                        </p:tgtEl>
                                      </p:cBhvr>
                                    </p:animEffect>
                                  </p:childTnLst>
                                </p:cTn>
                              </p:par>
                              <p:par>
                                <p:cTn id="57" presetID="1" presetClass="exit" presetSubtype="0" fill="hold" grpId="1" nodeType="withEffect">
                                  <p:stCondLst>
                                    <p:cond delay="0"/>
                                  </p:stCondLst>
                                  <p:childTnLst>
                                    <p:set>
                                      <p:cBhvr>
                                        <p:cTn id="58" dur="1" fill="hold">
                                          <p:stCondLst>
                                            <p:cond delay="99"/>
                                          </p:stCondLst>
                                        </p:cTn>
                                        <p:tgtEl>
                                          <p:spTgt spid="44"/>
                                        </p:tgtEl>
                                        <p:attrNameLst>
                                          <p:attrName>style.visibility</p:attrName>
                                        </p:attrNameLst>
                                      </p:cBhvr>
                                      <p:to>
                                        <p:strVal val="hidden"/>
                                      </p:to>
                                    </p:set>
                                  </p:childTnLst>
                                </p:cTn>
                              </p:par>
                              <p:par>
                                <p:cTn id="59" presetID="8" presetClass="entr" presetSubtype="16" fill="hold" grpId="0" nodeType="withEffect">
                                  <p:stCondLst>
                                    <p:cond delay="0"/>
                                  </p:stCondLst>
                                  <p:childTnLst>
                                    <p:set>
                                      <p:cBhvr>
                                        <p:cTn id="60" dur="1" fill="hold">
                                          <p:stCondLst>
                                            <p:cond delay="0"/>
                                          </p:stCondLst>
                                        </p:cTn>
                                        <p:tgtEl>
                                          <p:spTgt spid="32"/>
                                        </p:tgtEl>
                                        <p:attrNameLst>
                                          <p:attrName>style.visibility</p:attrName>
                                        </p:attrNameLst>
                                      </p:cBhvr>
                                      <p:to>
                                        <p:strVal val="visible"/>
                                      </p:to>
                                    </p:set>
                                    <p:animEffect transition="in" filter="diamond(in)">
                                      <p:cBhvr>
                                        <p:cTn id="61" dur="100"/>
                                        <p:tgtEl>
                                          <p:spTgt spid="32"/>
                                        </p:tgtEl>
                                      </p:cBhvr>
                                    </p:animEffect>
                                  </p:childTnLst>
                                </p:cTn>
                              </p:par>
                              <p:par>
                                <p:cTn id="62" presetID="8" presetClass="exit" presetSubtype="16" fill="hold" grpId="1" nodeType="withEffect">
                                  <p:stCondLst>
                                    <p:cond delay="0"/>
                                  </p:stCondLst>
                                  <p:childTnLst>
                                    <p:animEffect transition="out" filter="diamond(in)">
                                      <p:cBhvr>
                                        <p:cTn id="63" dur="100"/>
                                        <p:tgtEl>
                                          <p:spTgt spid="31"/>
                                        </p:tgtEl>
                                      </p:cBhvr>
                                    </p:animEffect>
                                    <p:set>
                                      <p:cBhvr>
                                        <p:cTn id="64" dur="1" fill="hold">
                                          <p:stCondLst>
                                            <p:cond delay="99"/>
                                          </p:stCondLst>
                                        </p:cTn>
                                        <p:tgtEl>
                                          <p:spTgt spid="31"/>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6" presetClass="entr" presetSubtype="16" fill="hold" grpId="0" nodeType="clickEffect">
                                  <p:stCondLst>
                                    <p:cond delay="0"/>
                                  </p:stCondLst>
                                  <p:childTnLst>
                                    <p:set>
                                      <p:cBhvr>
                                        <p:cTn id="68" dur="1" fill="hold">
                                          <p:stCondLst>
                                            <p:cond delay="0"/>
                                          </p:stCondLst>
                                        </p:cTn>
                                        <p:tgtEl>
                                          <p:spTgt spid="61"/>
                                        </p:tgtEl>
                                        <p:attrNameLst>
                                          <p:attrName>style.visibility</p:attrName>
                                        </p:attrNameLst>
                                      </p:cBhvr>
                                      <p:to>
                                        <p:strVal val="visible"/>
                                      </p:to>
                                    </p:set>
                                    <p:animEffect transition="in" filter="circle(in)">
                                      <p:cBhvr>
                                        <p:cTn id="69" dur="100"/>
                                        <p:tgtEl>
                                          <p:spTgt spid="61"/>
                                        </p:tgtEl>
                                      </p:cBhvr>
                                    </p:animEffect>
                                  </p:childTnLst>
                                </p:cTn>
                              </p:par>
                              <p:par>
                                <p:cTn id="70" presetID="3" presetClass="emph" presetSubtype="2" fill="hold" grpId="0" nodeType="withEffect">
                                  <p:stCondLst>
                                    <p:cond delay="0"/>
                                  </p:stCondLst>
                                  <p:childTnLst>
                                    <p:animClr clrSpc="rgb" dir="cw">
                                      <p:cBhvr override="childStyle">
                                        <p:cTn id="71" dur="100" fill="hold"/>
                                        <p:tgtEl>
                                          <p:spTgt spid="8"/>
                                        </p:tgtEl>
                                        <p:attrNameLst>
                                          <p:attrName>style.color</p:attrName>
                                        </p:attrNameLst>
                                      </p:cBhvr>
                                      <p:to>
                                        <a:srgbClr val="FF3300"/>
                                      </p:to>
                                    </p:animClr>
                                  </p:childTnLst>
                                </p:cTn>
                              </p:par>
                              <p:par>
                                <p:cTn id="72" presetID="3" presetClass="emph" presetSubtype="2" fill="hold" grpId="1" nodeType="withEffect">
                                  <p:stCondLst>
                                    <p:cond delay="0"/>
                                  </p:stCondLst>
                                  <p:childTnLst>
                                    <p:animClr clrSpc="rgb" dir="cw">
                                      <p:cBhvr override="childStyle">
                                        <p:cTn id="73" dur="100" fill="hold"/>
                                        <p:tgtEl>
                                          <p:spTgt spid="7"/>
                                        </p:tgtEl>
                                        <p:attrNameLst>
                                          <p:attrName>style.color</p:attrName>
                                        </p:attrNameLst>
                                      </p:cBhvr>
                                      <p:to>
                                        <a:schemeClr val="tx1"/>
                                      </p:to>
                                    </p:animClr>
                                  </p:childTnLst>
                                </p:cTn>
                              </p:par>
                              <p:par>
                                <p:cTn id="74" presetID="1" presetClass="exit" presetSubtype="0" fill="hold" grpId="1" nodeType="withEffect">
                                  <p:stCondLst>
                                    <p:cond delay="0"/>
                                  </p:stCondLst>
                                  <p:childTnLst>
                                    <p:set>
                                      <p:cBhvr>
                                        <p:cTn id="75" dur="1" fill="hold">
                                          <p:stCondLst>
                                            <p:cond delay="99"/>
                                          </p:stCondLst>
                                        </p:cTn>
                                        <p:tgtEl>
                                          <p:spTgt spid="53"/>
                                        </p:tgtEl>
                                        <p:attrNameLst>
                                          <p:attrName>style.visibility</p:attrName>
                                        </p:attrNameLst>
                                      </p:cBhvr>
                                      <p:to>
                                        <p:strVal val="hidden"/>
                                      </p:to>
                                    </p:set>
                                  </p:childTnLst>
                                </p:cTn>
                              </p:par>
                              <p:par>
                                <p:cTn id="76" presetID="8" presetClass="exit" presetSubtype="16" fill="hold" grpId="1" nodeType="withEffect">
                                  <p:stCondLst>
                                    <p:cond delay="0"/>
                                  </p:stCondLst>
                                  <p:childTnLst>
                                    <p:animEffect transition="out" filter="diamond(in)">
                                      <p:cBhvr>
                                        <p:cTn id="77" dur="100"/>
                                        <p:tgtEl>
                                          <p:spTgt spid="32"/>
                                        </p:tgtEl>
                                      </p:cBhvr>
                                    </p:animEffect>
                                    <p:set>
                                      <p:cBhvr>
                                        <p:cTn id="78" dur="1" fill="hold">
                                          <p:stCondLst>
                                            <p:cond delay="99"/>
                                          </p:stCondLst>
                                        </p:cTn>
                                        <p:tgtEl>
                                          <p:spTgt spid="3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7" grpId="0" animBg="1"/>
      <p:bldP spid="7" grpId="1" animBg="1"/>
      <p:bldP spid="8" grpId="0" animBg="1"/>
      <p:bldP spid="13" grpId="0" animBg="1"/>
      <p:bldP spid="13" grpId="1" animBg="1"/>
      <p:bldP spid="14" grpId="0" animBg="1"/>
      <p:bldP spid="14" grpId="1" animBg="1"/>
      <p:bldP spid="26" grpId="0" animBg="1"/>
      <p:bldP spid="26" grpId="1" animBg="1"/>
      <p:bldP spid="44" grpId="0" animBg="1"/>
      <p:bldP spid="44" grpId="1" animBg="1"/>
      <p:bldP spid="53" grpId="0" animBg="1"/>
      <p:bldP spid="53" grpId="1" animBg="1"/>
      <p:bldP spid="61" grpId="0" animBg="1"/>
      <p:bldP spid="29" grpId="0" animBg="1"/>
      <p:bldP spid="29" grpId="1" animBg="1"/>
      <p:bldP spid="30" grpId="0" animBg="1"/>
      <p:bldP spid="30" grpId="1" animBg="1"/>
      <p:bldP spid="31" grpId="0" animBg="1"/>
      <p:bldP spid="31" grpId="1" animBg="1"/>
      <p:bldP spid="32" grpId="0" animBg="1"/>
      <p:bldP spid="32"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37517" y="188640"/>
            <a:ext cx="8785225" cy="936625"/>
          </a:xfrm>
        </p:spPr>
        <p:txBody>
          <a:bodyPr/>
          <a:lstStyle/>
          <a:p>
            <a:r>
              <a:rPr lang="ja-JP" altLang="en-US" dirty="0" smtClean="0"/>
              <a:t>ウェブユーザインタフェースの例</a:t>
            </a:r>
            <a:endParaRPr lang="ja-JP" altLang="ja-JP" dirty="0"/>
          </a:p>
        </p:txBody>
      </p:sp>
      <p:pic>
        <p:nvPicPr>
          <p:cNvPr id="2050" name="Picture 2" descr="C:\Users\yamanaka\Dropbox\卒論\iwsc\webB.jpg"/>
          <p:cNvPicPr>
            <a:picLocks noChangeAspect="1" noChangeArrowheads="1"/>
          </p:cNvPicPr>
          <p:nvPr/>
        </p:nvPicPr>
        <p:blipFill>
          <a:blip r:embed="rId4" cstate="print"/>
          <a:srcRect/>
          <a:stretch>
            <a:fillRect/>
          </a:stretch>
        </p:blipFill>
        <p:spPr bwMode="auto">
          <a:xfrm>
            <a:off x="231056" y="1340768"/>
            <a:ext cx="5706996" cy="3321983"/>
          </a:xfrm>
          <a:prstGeom prst="rect">
            <a:avLst/>
          </a:prstGeom>
          <a:noFill/>
        </p:spPr>
      </p:pic>
      <p:pic>
        <p:nvPicPr>
          <p:cNvPr id="2051" name="Picture 3" descr="C:\Users\yamanaka\Dropbox\卒論\iwsc\webC.jpg"/>
          <p:cNvPicPr>
            <a:picLocks noChangeAspect="1" noChangeArrowheads="1"/>
          </p:cNvPicPr>
          <p:nvPr/>
        </p:nvPicPr>
        <p:blipFill>
          <a:blip r:embed="rId5" cstate="print"/>
          <a:srcRect/>
          <a:stretch>
            <a:fillRect/>
          </a:stretch>
        </p:blipFill>
        <p:spPr bwMode="auto">
          <a:xfrm>
            <a:off x="2411760" y="2492896"/>
            <a:ext cx="6552728" cy="4051678"/>
          </a:xfrm>
          <a:prstGeom prst="rect">
            <a:avLst/>
          </a:prstGeom>
          <a:noFill/>
        </p:spPr>
      </p:pic>
      <p:sp>
        <p:nvSpPr>
          <p:cNvPr id="7" name="円/楕円 6"/>
          <p:cNvSpPr/>
          <p:nvPr/>
        </p:nvSpPr>
        <p:spPr bwMode="auto">
          <a:xfrm>
            <a:off x="247328" y="1967012"/>
            <a:ext cx="4824536" cy="516756"/>
          </a:xfrm>
          <a:prstGeom prst="ellipse">
            <a:avLst/>
          </a:prstGeom>
          <a:no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9" name="曲線コネクタ 8"/>
          <p:cNvCxnSpPr>
            <a:stCxn id="7" idx="0"/>
            <a:endCxn id="2051" idx="0"/>
          </p:cNvCxnSpPr>
          <p:nvPr/>
        </p:nvCxnSpPr>
        <p:spPr bwMode="auto">
          <a:xfrm rot="16200000" flipH="1">
            <a:off x="3910918" y="715690"/>
            <a:ext cx="525884" cy="3028528"/>
          </a:xfrm>
          <a:prstGeom prst="curvedConnector3">
            <a:avLst>
              <a:gd name="adj1" fmla="val -43470"/>
            </a:avLst>
          </a:prstGeom>
          <a:solidFill>
            <a:schemeClr val="accent2"/>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0" name="角丸四角形 19"/>
          <p:cNvSpPr/>
          <p:nvPr/>
        </p:nvSpPr>
        <p:spPr>
          <a:xfrm>
            <a:off x="6012160" y="1484784"/>
            <a:ext cx="2160240" cy="720080"/>
          </a:xfrm>
          <a:prstGeom prst="round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クローンセット</a:t>
            </a:r>
            <a:endParaRPr kumimoji="1" lang="en-US" altLang="ja-JP" sz="1600" b="1" dirty="0" smtClean="0">
              <a:solidFill>
                <a:schemeClr val="tx1"/>
              </a:solidFill>
            </a:endParaRPr>
          </a:p>
          <a:p>
            <a:pPr algn="ctr"/>
            <a:r>
              <a:rPr kumimoji="1" lang="ja-JP" altLang="en-US" sz="1600" b="1" dirty="0" smtClean="0">
                <a:solidFill>
                  <a:schemeClr val="tx1"/>
                </a:solidFill>
              </a:rPr>
              <a:t>一覧ページ</a:t>
            </a:r>
            <a:endParaRPr kumimoji="1" lang="ja-JP" altLang="en-US" sz="1600" b="1" dirty="0">
              <a:solidFill>
                <a:schemeClr val="tx1"/>
              </a:solidFill>
            </a:endParaRPr>
          </a:p>
        </p:txBody>
      </p:sp>
      <p:sp>
        <p:nvSpPr>
          <p:cNvPr id="21" name="角丸四角形 20"/>
          <p:cNvSpPr/>
          <p:nvPr/>
        </p:nvSpPr>
        <p:spPr>
          <a:xfrm>
            <a:off x="323528" y="5589240"/>
            <a:ext cx="2077740" cy="579388"/>
          </a:xfrm>
          <a:prstGeom prst="round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ソースファイルページ</a:t>
            </a:r>
            <a:endParaRPr kumimoji="1" lang="ja-JP" altLang="en-US" sz="1600" b="1" dirty="0">
              <a:solidFill>
                <a:schemeClr val="tx1"/>
              </a:solidFill>
            </a:endParaRPr>
          </a:p>
        </p:txBody>
      </p:sp>
      <p:sp>
        <p:nvSpPr>
          <p:cNvPr id="16" name="円/楕円 15"/>
          <p:cNvSpPr/>
          <p:nvPr/>
        </p:nvSpPr>
        <p:spPr bwMode="auto">
          <a:xfrm>
            <a:off x="2987824" y="2996952"/>
            <a:ext cx="5760640" cy="3168352"/>
          </a:xfrm>
          <a:prstGeom prst="ellipse">
            <a:avLst/>
          </a:prstGeom>
          <a:no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7" name="角丸四角形 16"/>
          <p:cNvSpPr/>
          <p:nvPr/>
        </p:nvSpPr>
        <p:spPr>
          <a:xfrm>
            <a:off x="2627784" y="5661248"/>
            <a:ext cx="3960440" cy="579388"/>
          </a:xfrm>
          <a:prstGeom prst="round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kumimoji="1" lang="ja-JP" altLang="en-US" sz="1600" b="1" dirty="0" smtClean="0">
                <a:solidFill>
                  <a:schemeClr val="tx1"/>
                </a:solidFill>
              </a:rPr>
              <a:t>　編集されたコードクローンの確認　</a:t>
            </a:r>
            <a:endParaRPr kumimoji="1" lang="en-US" altLang="ja-JP" sz="1600" b="1" dirty="0" smtClean="0">
              <a:solidFill>
                <a:schemeClr val="tx1"/>
              </a:solidFill>
            </a:endParaRPr>
          </a:p>
          <a:p>
            <a:pPr>
              <a:buFont typeface="Arial" pitchFamily="34" charset="0"/>
              <a:buChar char="•"/>
            </a:pPr>
            <a:r>
              <a:rPr kumimoji="1" lang="ja-JP" altLang="en-US" sz="1600" b="1" dirty="0" smtClean="0">
                <a:solidFill>
                  <a:schemeClr val="tx1"/>
                </a:solidFill>
              </a:rPr>
              <a:t>　保守対象となるコードクローンの確認</a:t>
            </a:r>
            <a:endParaRPr kumimoji="1" lang="ja-JP" altLang="en-US" sz="1600" b="1" dirty="0">
              <a:solidFill>
                <a:schemeClr val="tx1"/>
              </a:solidFill>
            </a:endParaRPr>
          </a:p>
        </p:txBody>
      </p:sp>
      <p:sp>
        <p:nvSpPr>
          <p:cNvPr id="23" name="円/楕円 22"/>
          <p:cNvSpPr/>
          <p:nvPr/>
        </p:nvSpPr>
        <p:spPr bwMode="auto">
          <a:xfrm>
            <a:off x="251520" y="1628800"/>
            <a:ext cx="5328592" cy="2952328"/>
          </a:xfrm>
          <a:prstGeom prst="ellipse">
            <a:avLst/>
          </a:prstGeom>
          <a:no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2" name="角丸四角形 21"/>
          <p:cNvSpPr/>
          <p:nvPr/>
        </p:nvSpPr>
        <p:spPr>
          <a:xfrm>
            <a:off x="35496" y="4437112"/>
            <a:ext cx="2880320" cy="579388"/>
          </a:xfrm>
          <a:prstGeom prst="round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変更されたクローンセットの確認</a:t>
            </a:r>
            <a:r>
              <a:rPr kumimoji="1" lang="en-US" altLang="ja-JP" sz="1600" b="1" dirty="0" smtClean="0">
                <a:solidFill>
                  <a:schemeClr val="tx1"/>
                </a:solidFill>
              </a:rPr>
              <a:t> </a:t>
            </a:r>
          </a:p>
        </p:txBody>
      </p:sp>
    </p:spTree>
    <p:custDataLst>
      <p:tags r:id="rId1"/>
    </p:custDataLst>
    <p:extLst>
      <p:ext uri="{BB962C8B-B14F-4D97-AF65-F5344CB8AC3E}">
        <p14:creationId xmlns:p14="http://schemas.microsoft.com/office/powerpoint/2010/main" val="2489457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circle(in)">
                                      <p:cBhvr>
                                        <p:cTn id="7" dur="100"/>
                                        <p:tgtEl>
                                          <p:spTgt spid="2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circle(in)">
                                      <p:cBhvr>
                                        <p:cTn id="10" dur="1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circle(in)">
                                      <p:cBhvr>
                                        <p:cTn id="15" dur="100"/>
                                        <p:tgtEl>
                                          <p:spTgt spid="7"/>
                                        </p:tgtEl>
                                      </p:cBhvr>
                                    </p:animEffect>
                                  </p:childTnLst>
                                </p:cTn>
                              </p:par>
                              <p:par>
                                <p:cTn id="16" presetID="6" presetClass="entr" presetSubtype="16"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circle(in)">
                                      <p:cBhvr>
                                        <p:cTn id="18" dur="100"/>
                                        <p:tgtEl>
                                          <p:spTgt spid="9"/>
                                        </p:tgtEl>
                                      </p:cBhvr>
                                    </p:animEffect>
                                  </p:childTnLst>
                                </p:cTn>
                              </p:par>
                              <p:par>
                                <p:cTn id="19" presetID="1" presetClass="exit" presetSubtype="0" fill="hold" grpId="1" nodeType="withEffect">
                                  <p:stCondLst>
                                    <p:cond delay="0"/>
                                  </p:stCondLst>
                                  <p:childTnLst>
                                    <p:set>
                                      <p:cBhvr>
                                        <p:cTn id="20" dur="1" fill="hold">
                                          <p:stCondLst>
                                            <p:cond delay="0"/>
                                          </p:stCondLst>
                                        </p:cTn>
                                        <p:tgtEl>
                                          <p:spTgt spid="2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2051"/>
                                        </p:tgtEl>
                                        <p:attrNameLst>
                                          <p:attrName>style.visibility</p:attrName>
                                        </p:attrNameLst>
                                      </p:cBhvr>
                                      <p:to>
                                        <p:strVal val="visible"/>
                                      </p:to>
                                    </p:set>
                                    <p:animEffect transition="in" filter="circle(in)">
                                      <p:cBhvr>
                                        <p:cTn id="25" dur="100"/>
                                        <p:tgtEl>
                                          <p:spTgt spid="2051"/>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circle(in)">
                                      <p:cBhvr>
                                        <p:cTn id="28" dur="100"/>
                                        <p:tgtEl>
                                          <p:spTgt spid="21"/>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circle(in)">
                                      <p:cBhvr>
                                        <p:cTn id="33" dur="100"/>
                                        <p:tgtEl>
                                          <p:spTgt spid="16"/>
                                        </p:tgtEl>
                                      </p:cBhvr>
                                    </p:animEffect>
                                  </p:childTnLst>
                                </p:cTn>
                              </p:par>
                              <p:par>
                                <p:cTn id="34" presetID="6" presetClass="entr" presetSubtype="16"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circle(in)">
                                      <p:cBhvr>
                                        <p:cTn id="36" dur="1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1" grpId="0" animBg="1"/>
      <p:bldP spid="16" grpId="0" animBg="1"/>
      <p:bldP spid="17" grpId="0" animBg="1"/>
      <p:bldP spid="23" grpId="0" animBg="1"/>
      <p:bldP spid="23" grpId="1" animBg="1"/>
      <p:bldP spid="2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発表内容</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a:pPr>
            <a:r>
              <a:rPr lang="ja-JP" altLang="en-US" sz="4000" dirty="0" smtClean="0">
                <a:solidFill>
                  <a:schemeClr val="bg1">
                    <a:lumMod val="75000"/>
                  </a:schemeClr>
                </a:solidFill>
              </a:rPr>
              <a:t>本研究の背景</a:t>
            </a:r>
            <a:endParaRPr lang="en-US" altLang="ja-JP" sz="4000" dirty="0" smtClean="0">
              <a:solidFill>
                <a:schemeClr val="bg1">
                  <a:lumMod val="75000"/>
                </a:schemeClr>
              </a:solidFill>
            </a:endParaRPr>
          </a:p>
          <a:p>
            <a:pPr marL="514350" indent="-514350">
              <a:buFont typeface="+mj-lt"/>
              <a:buAutoNum type="arabicPeriod"/>
            </a:pPr>
            <a:r>
              <a:rPr kumimoji="1" lang="ja-JP" altLang="en-US" sz="4000" dirty="0" smtClean="0">
                <a:solidFill>
                  <a:schemeClr val="bg1">
                    <a:lumMod val="65000"/>
                  </a:schemeClr>
                </a:solidFill>
              </a:rPr>
              <a:t>コードクローン変更管理システム</a:t>
            </a:r>
            <a:endParaRPr kumimoji="1" lang="en-US" altLang="ja-JP" sz="4000" dirty="0" smtClean="0">
              <a:solidFill>
                <a:schemeClr val="bg1">
                  <a:lumMod val="65000"/>
                </a:schemeClr>
              </a:solidFill>
            </a:endParaRPr>
          </a:p>
          <a:p>
            <a:pPr marL="514350" indent="-514350">
              <a:buFont typeface="+mj-lt"/>
              <a:buAutoNum type="arabicPeriod"/>
            </a:pPr>
            <a:r>
              <a:rPr lang="ja-JP" altLang="en-US" sz="4000" u="sng" dirty="0"/>
              <a:t>適用</a:t>
            </a:r>
            <a:r>
              <a:rPr kumimoji="1" lang="ja-JP" altLang="en-US" sz="4000" u="sng" dirty="0" smtClean="0"/>
              <a:t>実験</a:t>
            </a:r>
            <a:endParaRPr kumimoji="1" lang="en-US" altLang="ja-JP" sz="4000" u="sng" dirty="0" smtClean="0"/>
          </a:p>
          <a:p>
            <a:pPr marL="514350" indent="-514350">
              <a:buFont typeface="+mj-lt"/>
              <a:buAutoNum type="arabicPeriod"/>
            </a:pPr>
            <a:r>
              <a:rPr kumimoji="1" lang="ja-JP" altLang="en-US" sz="4000" dirty="0" smtClean="0">
                <a:solidFill>
                  <a:schemeClr val="bg1">
                    <a:lumMod val="75000"/>
                  </a:schemeClr>
                </a:solidFill>
              </a:rPr>
              <a:t>まとめと今後の課題</a:t>
            </a:r>
            <a:endParaRPr kumimoji="1" lang="ja-JP" altLang="en-US" sz="4000" dirty="0">
              <a:solidFill>
                <a:schemeClr val="bg1">
                  <a:lumMod val="75000"/>
                </a:schemeClr>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評価実験</a:t>
            </a:r>
            <a:r>
              <a:rPr lang="en-US" altLang="ja-JP" dirty="0" smtClean="0"/>
              <a:t>(1/2</a:t>
            </a:r>
            <a:r>
              <a:rPr lang="en-US" altLang="ja-JP" dirty="0"/>
              <a:t>)</a:t>
            </a:r>
            <a:endParaRPr lang="ja-JP" altLang="ja-JP" dirty="0"/>
          </a:p>
        </p:txBody>
      </p:sp>
      <p:sp>
        <p:nvSpPr>
          <p:cNvPr id="26627" name="Rectangle 3"/>
          <p:cNvSpPr>
            <a:spLocks noGrp="1" noChangeArrowheads="1"/>
          </p:cNvSpPr>
          <p:nvPr>
            <p:ph type="body" idx="1"/>
          </p:nvPr>
        </p:nvSpPr>
        <p:spPr>
          <a:xfrm>
            <a:off x="179512" y="1412776"/>
            <a:ext cx="8964488" cy="2016223"/>
          </a:xfrm>
        </p:spPr>
        <p:txBody>
          <a:bodyPr/>
          <a:lstStyle/>
          <a:p>
            <a:r>
              <a:rPr lang="en-US" altLang="ja-JP" dirty="0" smtClean="0"/>
              <a:t>NEC</a:t>
            </a:r>
            <a:r>
              <a:rPr lang="ja-JP" altLang="en-US" dirty="0" smtClean="0"/>
              <a:t>で行われているソフトウェア開発への適用</a:t>
            </a:r>
            <a:endParaRPr lang="en-US" altLang="ja-JP" dirty="0" smtClean="0"/>
          </a:p>
          <a:p>
            <a:r>
              <a:rPr lang="ja-JP" altLang="en-US" dirty="0" smtClean="0"/>
              <a:t>開発者（マネージャ）に対してアンケートを実施</a:t>
            </a:r>
            <a:endParaRPr lang="en-US" altLang="ja-JP" dirty="0" smtClean="0"/>
          </a:p>
          <a:p>
            <a:pPr lvl="1"/>
            <a:r>
              <a:rPr lang="ja-JP" altLang="en-US" dirty="0" smtClean="0"/>
              <a:t>変更されたクローンセットの各々の分類に対して保守作業が必要であると判断されたか，システムの有用性の調査</a:t>
            </a:r>
            <a:endParaRPr lang="en-US" altLang="ja-JP" dirty="0" smtClean="0"/>
          </a:p>
          <a:p>
            <a:pPr marL="457200" lvl="1" indent="0">
              <a:buNone/>
            </a:pPr>
            <a:r>
              <a:rPr lang="ja-JP" altLang="en-US" sz="3200" dirty="0" smtClean="0"/>
              <a:t>  </a:t>
            </a:r>
            <a:endParaRPr lang="en-US" altLang="ja-JP" dirty="0" smtClean="0"/>
          </a:p>
          <a:p>
            <a:pPr lvl="2"/>
            <a:endParaRPr lang="en-US" altLang="ja-JP" dirty="0" smtClean="0"/>
          </a:p>
          <a:p>
            <a:pPr marL="914400" lvl="2" indent="0">
              <a:buNone/>
            </a:pPr>
            <a:endParaRPr lang="en-US" altLang="ja-JP" dirty="0" smtClean="0"/>
          </a:p>
          <a:p>
            <a:pPr lvl="1"/>
            <a:endParaRPr lang="en-US" altLang="ja-JP" dirty="0" smtClean="0"/>
          </a:p>
        </p:txBody>
      </p:sp>
      <p:pic>
        <p:nvPicPr>
          <p:cNvPr id="4" name="Picture 5" descr="C:\Program Files\Microsoft Office\MEDIA\CAGCAT10\j0292020.wmf"/>
          <p:cNvPicPr>
            <a:picLocks noChangeAspect="1" noChangeArrowheads="1"/>
          </p:cNvPicPr>
          <p:nvPr/>
        </p:nvPicPr>
        <p:blipFill>
          <a:blip r:embed="rId3" cstate="print"/>
          <a:srcRect/>
          <a:stretch>
            <a:fillRect/>
          </a:stretch>
        </p:blipFill>
        <p:spPr bwMode="auto">
          <a:xfrm>
            <a:off x="3606486" y="4165309"/>
            <a:ext cx="1709605" cy="1476648"/>
          </a:xfrm>
          <a:prstGeom prst="rect">
            <a:avLst/>
          </a:prstGeom>
          <a:noFill/>
          <a:ln w="9525">
            <a:noFill/>
            <a:miter lim="800000"/>
            <a:headEnd/>
            <a:tailEnd/>
          </a:ln>
        </p:spPr>
      </p:pic>
      <p:sp>
        <p:nvSpPr>
          <p:cNvPr id="5" name="右矢印 4"/>
          <p:cNvSpPr/>
          <p:nvPr/>
        </p:nvSpPr>
        <p:spPr>
          <a:xfrm>
            <a:off x="5482287" y="5039879"/>
            <a:ext cx="1499580"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2" descr="C:\Users\y-yuuki\Downloads\MC900434845.PNG"/>
          <p:cNvPicPr>
            <a:picLocks noChangeAspect="1" noChangeArrowheads="1"/>
          </p:cNvPicPr>
          <p:nvPr/>
        </p:nvPicPr>
        <p:blipFill>
          <a:blip r:embed="rId4" cstate="print"/>
          <a:srcRect/>
          <a:stretch>
            <a:fillRect/>
          </a:stretch>
        </p:blipFill>
        <p:spPr bwMode="auto">
          <a:xfrm>
            <a:off x="414123" y="4203683"/>
            <a:ext cx="1798434" cy="1572471"/>
          </a:xfrm>
          <a:prstGeom prst="rect">
            <a:avLst/>
          </a:prstGeom>
          <a:noFill/>
        </p:spPr>
      </p:pic>
      <p:sp>
        <p:nvSpPr>
          <p:cNvPr id="7" name="角丸四角形 6"/>
          <p:cNvSpPr/>
          <p:nvPr/>
        </p:nvSpPr>
        <p:spPr>
          <a:xfrm>
            <a:off x="162316" y="5599974"/>
            <a:ext cx="2302048" cy="59610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コードクローン</a:t>
            </a:r>
            <a:endParaRPr lang="en-US" altLang="ja-JP" sz="1600" dirty="0" smtClean="0">
              <a:solidFill>
                <a:schemeClr val="tx1"/>
              </a:solidFill>
            </a:endParaRPr>
          </a:p>
          <a:p>
            <a:pPr algn="ctr"/>
            <a:r>
              <a:rPr lang="ja-JP" altLang="en-US" sz="1600" dirty="0" smtClean="0">
                <a:solidFill>
                  <a:schemeClr val="tx1"/>
                </a:solidFill>
              </a:rPr>
              <a:t>変更管理システム</a:t>
            </a:r>
            <a:endParaRPr lang="en-US" altLang="ja-JP" sz="1600" dirty="0" smtClean="0">
              <a:solidFill>
                <a:schemeClr val="tx1"/>
              </a:solidFill>
            </a:endParaRPr>
          </a:p>
        </p:txBody>
      </p:sp>
      <p:sp>
        <p:nvSpPr>
          <p:cNvPr id="8" name="右矢印 7"/>
          <p:cNvSpPr/>
          <p:nvPr/>
        </p:nvSpPr>
        <p:spPr>
          <a:xfrm>
            <a:off x="2092604" y="4800135"/>
            <a:ext cx="1306759"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515452" y="4289181"/>
            <a:ext cx="2592288" cy="400110"/>
          </a:xfrm>
          <a:prstGeom prst="rect">
            <a:avLst/>
          </a:prstGeom>
          <a:noFill/>
        </p:spPr>
        <p:txBody>
          <a:bodyPr wrap="square" rtlCol="0">
            <a:spAutoFit/>
          </a:bodyPr>
          <a:lstStyle/>
          <a:p>
            <a:pPr algn="ctr"/>
            <a:r>
              <a:rPr lang="ja-JP" altLang="en-US" sz="2000" dirty="0" smtClean="0"/>
              <a:t>デイリーレポート</a:t>
            </a:r>
          </a:p>
        </p:txBody>
      </p:sp>
      <p:sp>
        <p:nvSpPr>
          <p:cNvPr id="10" name="テキスト ボックス 9"/>
          <p:cNvSpPr txBox="1"/>
          <p:nvPr/>
        </p:nvSpPr>
        <p:spPr>
          <a:xfrm>
            <a:off x="5207088" y="4065686"/>
            <a:ext cx="2016224" cy="400110"/>
          </a:xfrm>
          <a:prstGeom prst="rect">
            <a:avLst/>
          </a:prstGeom>
          <a:noFill/>
        </p:spPr>
        <p:txBody>
          <a:bodyPr wrap="square" rtlCol="0">
            <a:spAutoFit/>
          </a:bodyPr>
          <a:lstStyle/>
          <a:p>
            <a:pPr algn="ctr"/>
            <a:r>
              <a:rPr lang="ja-JP" altLang="en-US" sz="2000" dirty="0" smtClean="0"/>
              <a:t>アンケート</a:t>
            </a:r>
          </a:p>
        </p:txBody>
      </p:sp>
      <p:sp>
        <p:nvSpPr>
          <p:cNvPr id="11" name="テキスト ボックス 10"/>
          <p:cNvSpPr txBox="1"/>
          <p:nvPr/>
        </p:nvSpPr>
        <p:spPr>
          <a:xfrm>
            <a:off x="5414482" y="5399919"/>
            <a:ext cx="1749806" cy="400110"/>
          </a:xfrm>
          <a:prstGeom prst="rect">
            <a:avLst/>
          </a:prstGeom>
          <a:noFill/>
        </p:spPr>
        <p:txBody>
          <a:bodyPr wrap="square" rtlCol="0">
            <a:spAutoFit/>
          </a:bodyPr>
          <a:lstStyle/>
          <a:p>
            <a:pPr algn="ctr"/>
            <a:r>
              <a:rPr lang="ja-JP" altLang="en-US" sz="2000" dirty="0" smtClean="0"/>
              <a:t>フィードバック</a:t>
            </a:r>
          </a:p>
        </p:txBody>
      </p:sp>
      <p:sp>
        <p:nvSpPr>
          <p:cNvPr id="12" name="角丸四角形 11"/>
          <p:cNvSpPr/>
          <p:nvPr/>
        </p:nvSpPr>
        <p:spPr>
          <a:xfrm>
            <a:off x="3610079" y="5696339"/>
            <a:ext cx="1872208" cy="57606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開発者</a:t>
            </a:r>
            <a:endParaRPr lang="en-US" altLang="ja-JP" sz="2000" dirty="0" smtClean="0">
              <a:solidFill>
                <a:schemeClr val="tx1"/>
              </a:solidFill>
            </a:endParaRPr>
          </a:p>
        </p:txBody>
      </p:sp>
      <p:sp>
        <p:nvSpPr>
          <p:cNvPr id="13" name="右矢印 12"/>
          <p:cNvSpPr/>
          <p:nvPr/>
        </p:nvSpPr>
        <p:spPr>
          <a:xfrm rot="10800000">
            <a:off x="5477662" y="4481718"/>
            <a:ext cx="1418072" cy="3600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223312" y="4043853"/>
            <a:ext cx="1760976" cy="15580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角丸四角形 14"/>
          <p:cNvSpPr/>
          <p:nvPr/>
        </p:nvSpPr>
        <p:spPr>
          <a:xfrm>
            <a:off x="7223606" y="5642422"/>
            <a:ext cx="1512412" cy="57606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著者</a:t>
            </a:r>
            <a:endParaRPr lang="en-US" altLang="ja-JP" sz="2000" dirty="0" smtClean="0">
              <a:solidFill>
                <a:schemeClr val="tx1"/>
              </a:solidFill>
            </a:endParaRPr>
          </a:p>
        </p:txBody>
      </p:sp>
    </p:spTree>
    <p:extLst>
      <p:ext uri="{BB962C8B-B14F-4D97-AF65-F5344CB8AC3E}">
        <p14:creationId xmlns:p14="http://schemas.microsoft.com/office/powerpoint/2010/main" val="2972057422"/>
      </p:ext>
    </p:extLst>
  </p:cSld>
  <p:clrMapOvr>
    <a:masterClrMapping/>
  </p:clrMapOvr>
  <p:transition advTm="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評価実験</a:t>
            </a:r>
            <a:r>
              <a:rPr lang="en-US" altLang="ja-JP" dirty="0" smtClean="0"/>
              <a:t>(2/2)</a:t>
            </a:r>
            <a:endParaRPr lang="ja-JP" altLang="ja-JP" dirty="0"/>
          </a:p>
        </p:txBody>
      </p:sp>
      <p:sp>
        <p:nvSpPr>
          <p:cNvPr id="26627" name="Rectangle 3"/>
          <p:cNvSpPr>
            <a:spLocks noGrp="1" noChangeArrowheads="1"/>
          </p:cNvSpPr>
          <p:nvPr>
            <p:ph type="body" idx="1"/>
          </p:nvPr>
        </p:nvSpPr>
        <p:spPr>
          <a:xfrm>
            <a:off x="179388" y="1268412"/>
            <a:ext cx="8785225" cy="5184923"/>
          </a:xfrm>
        </p:spPr>
        <p:txBody>
          <a:bodyPr/>
          <a:lstStyle/>
          <a:p>
            <a:r>
              <a:rPr lang="ja-JP" altLang="en-US" sz="2800" dirty="0" smtClean="0"/>
              <a:t>適用期間</a:t>
            </a:r>
            <a:endParaRPr lang="en-US" altLang="ja-JP" sz="2800" dirty="0" smtClean="0"/>
          </a:p>
          <a:p>
            <a:pPr lvl="1"/>
            <a:r>
              <a:rPr lang="en-US" altLang="ja-JP" sz="2400" dirty="0" smtClean="0"/>
              <a:t>2011 / 12 / 19 – 2012 /</a:t>
            </a:r>
            <a:r>
              <a:rPr lang="ja-JP" altLang="en-US" sz="2400" dirty="0" smtClean="0"/>
              <a:t> </a:t>
            </a:r>
            <a:r>
              <a:rPr lang="en-US" altLang="ja-JP" sz="2400" dirty="0" smtClean="0"/>
              <a:t>01 / 31 ( </a:t>
            </a:r>
            <a:r>
              <a:rPr lang="ja-JP" altLang="en-US" sz="2400" dirty="0" smtClean="0"/>
              <a:t>約</a:t>
            </a:r>
            <a:r>
              <a:rPr lang="en-US" altLang="ja-JP" sz="2400" dirty="0" smtClean="0"/>
              <a:t>40</a:t>
            </a:r>
            <a:r>
              <a:rPr lang="ja-JP" altLang="en-US" sz="2400" dirty="0" smtClean="0"/>
              <a:t>日間</a:t>
            </a:r>
            <a:r>
              <a:rPr lang="en-US" altLang="ja-JP" sz="2400" dirty="0" smtClean="0"/>
              <a:t> )</a:t>
            </a:r>
          </a:p>
          <a:p>
            <a:pPr lvl="1"/>
            <a:r>
              <a:rPr lang="ja-JP" altLang="en-US" sz="2400" dirty="0" smtClean="0"/>
              <a:t>保守段階のソフトウェアに適用</a:t>
            </a:r>
            <a:endParaRPr lang="en-US" altLang="ja-JP" sz="2400" dirty="0" smtClean="0"/>
          </a:p>
          <a:p>
            <a:r>
              <a:rPr lang="ja-JP" altLang="en-US" sz="2800" dirty="0" smtClean="0"/>
              <a:t>対象プロジェクト</a:t>
            </a:r>
            <a:endParaRPr lang="en-US" altLang="ja-JP" sz="2800" dirty="0" smtClean="0"/>
          </a:p>
          <a:p>
            <a:pPr lvl="1"/>
            <a:r>
              <a:rPr lang="en-US" altLang="ja-JP" sz="2400" dirty="0" smtClean="0"/>
              <a:t> </a:t>
            </a:r>
            <a:r>
              <a:rPr lang="ja-JP" altLang="en-US" sz="2400" dirty="0" smtClean="0"/>
              <a:t>開発言語： </a:t>
            </a:r>
            <a:r>
              <a:rPr lang="en-US" altLang="ja-JP" sz="2400" dirty="0" smtClean="0"/>
              <a:t>Java</a:t>
            </a:r>
          </a:p>
          <a:p>
            <a:pPr lvl="1"/>
            <a:r>
              <a:rPr lang="en-US" altLang="ja-JP" sz="2400" dirty="0" smtClean="0"/>
              <a:t> </a:t>
            </a:r>
            <a:r>
              <a:rPr lang="ja-JP" altLang="en-US" sz="2400" dirty="0" smtClean="0"/>
              <a:t>開発人数： </a:t>
            </a:r>
            <a:r>
              <a:rPr lang="en-US" altLang="ja-JP" sz="2400" dirty="0" smtClean="0"/>
              <a:t>6</a:t>
            </a:r>
            <a:r>
              <a:rPr lang="ja-JP" altLang="en-US" sz="2400" dirty="0" smtClean="0"/>
              <a:t>人</a:t>
            </a:r>
            <a:endParaRPr lang="en-US" altLang="ja-JP" sz="2400" dirty="0" smtClean="0"/>
          </a:p>
          <a:p>
            <a:pPr lvl="1"/>
            <a:r>
              <a:rPr lang="en-US" altLang="ja-JP" sz="2400" dirty="0" smtClean="0"/>
              <a:t> </a:t>
            </a:r>
            <a:r>
              <a:rPr lang="ja-JP" altLang="en-US" sz="2400" dirty="0" smtClean="0"/>
              <a:t>開発規模： 約</a:t>
            </a:r>
            <a:r>
              <a:rPr lang="en-US" altLang="ja-JP" sz="2400" dirty="0" smtClean="0"/>
              <a:t>120</a:t>
            </a:r>
            <a:r>
              <a:rPr lang="ja-JP" altLang="en-US" sz="2400" dirty="0" smtClean="0"/>
              <a:t>万行</a:t>
            </a:r>
            <a:endParaRPr lang="en-US" altLang="ja-JP" sz="2400" dirty="0" smtClean="0"/>
          </a:p>
          <a:p>
            <a:pPr lvl="1"/>
            <a:r>
              <a:rPr lang="en-US" altLang="ja-JP" sz="2400" dirty="0" smtClean="0"/>
              <a:t> </a:t>
            </a:r>
            <a:r>
              <a:rPr lang="ja-JP" altLang="en-US" sz="2400" dirty="0" smtClean="0"/>
              <a:t>クローンセット数： 約</a:t>
            </a:r>
            <a:r>
              <a:rPr lang="en-US" altLang="ja-JP" sz="2400" dirty="0" smtClean="0"/>
              <a:t>850</a:t>
            </a:r>
          </a:p>
          <a:p>
            <a:r>
              <a:rPr lang="ja-JP" altLang="en-US" sz="2800" dirty="0" smtClean="0"/>
              <a:t>アンケート対象者</a:t>
            </a:r>
            <a:endParaRPr lang="en-US" altLang="ja-JP" sz="2800" dirty="0" smtClean="0"/>
          </a:p>
          <a:p>
            <a:pPr lvl="1"/>
            <a:r>
              <a:rPr lang="ja-JP" altLang="en-US" sz="2400" dirty="0" smtClean="0"/>
              <a:t>プロジェクトマネージャ （ コードクローンの管理者 ）</a:t>
            </a:r>
            <a:endParaRPr lang="en-US" altLang="ja-JP" sz="2400" dirty="0" smtClean="0"/>
          </a:p>
          <a:p>
            <a:pPr marL="457200" lvl="1" indent="0">
              <a:buNone/>
            </a:pPr>
            <a:r>
              <a:rPr lang="ja-JP" altLang="en-US" sz="2400" dirty="0" smtClean="0"/>
              <a:t>  </a:t>
            </a:r>
            <a:endParaRPr lang="en-US" altLang="ja-JP" sz="2400" dirty="0" smtClean="0"/>
          </a:p>
          <a:p>
            <a:pPr lvl="2"/>
            <a:endParaRPr lang="en-US" altLang="ja-JP" dirty="0" smtClean="0"/>
          </a:p>
          <a:p>
            <a:pPr marL="914400" lvl="2" indent="0">
              <a:buNone/>
            </a:pPr>
            <a:endParaRPr lang="en-US" altLang="ja-JP" dirty="0" smtClean="0"/>
          </a:p>
          <a:p>
            <a:pPr lvl="1"/>
            <a:endParaRPr lang="en-US" altLang="ja-JP" dirty="0" smtClean="0"/>
          </a:p>
        </p:txBody>
      </p:sp>
    </p:spTree>
    <p:extLst>
      <p:ext uri="{BB962C8B-B14F-4D97-AF65-F5344CB8AC3E}">
        <p14:creationId xmlns:p14="http://schemas.microsoft.com/office/powerpoint/2010/main" val="2972057422"/>
      </p:ext>
    </p:extLst>
  </p:cSld>
  <p:clrMapOvr>
    <a:masterClrMapping/>
  </p:clrMapOvr>
  <p:transition advTm="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アンケート内容</a:t>
            </a:r>
            <a:endParaRPr kumimoji="1" lang="ja-JP" altLang="en-US" dirty="0"/>
          </a:p>
        </p:txBody>
      </p:sp>
      <p:sp>
        <p:nvSpPr>
          <p:cNvPr id="4" name="フローチャート : 代替処理 3"/>
          <p:cNvSpPr/>
          <p:nvPr/>
        </p:nvSpPr>
        <p:spPr>
          <a:xfrm>
            <a:off x="395586" y="1988840"/>
            <a:ext cx="8508374" cy="1368152"/>
          </a:xfrm>
          <a:prstGeom prst="flowChartAlternate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ja-JP" altLang="en-US" sz="2800" dirty="0" smtClean="0">
                <a:solidFill>
                  <a:schemeClr val="tx1"/>
                </a:solidFill>
              </a:rPr>
              <a:t>本システムを用いて，保守作業が必要である</a:t>
            </a:r>
            <a:endParaRPr lang="en-US" altLang="ja-JP" sz="2800" dirty="0" smtClean="0">
              <a:solidFill>
                <a:schemeClr val="tx1"/>
              </a:solidFill>
            </a:endParaRPr>
          </a:p>
          <a:p>
            <a:pPr algn="ctr">
              <a:buNone/>
            </a:pPr>
            <a:r>
              <a:rPr lang="ja-JP" altLang="en-US" sz="2800" dirty="0" smtClean="0">
                <a:solidFill>
                  <a:schemeClr val="tx1"/>
                </a:solidFill>
              </a:rPr>
              <a:t>コードクローンを発見することができたか</a:t>
            </a:r>
            <a:endParaRPr lang="en-US" altLang="ja-JP" sz="2800" dirty="0" smtClean="0">
              <a:solidFill>
                <a:schemeClr val="tx1"/>
              </a:solidFill>
            </a:endParaRPr>
          </a:p>
        </p:txBody>
      </p:sp>
      <p:sp>
        <p:nvSpPr>
          <p:cNvPr id="5" name="正方形/長方形 4"/>
          <p:cNvSpPr/>
          <p:nvPr/>
        </p:nvSpPr>
        <p:spPr>
          <a:xfrm>
            <a:off x="3609276" y="1605558"/>
            <a:ext cx="194421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質問</a:t>
            </a:r>
            <a:r>
              <a:rPr kumimoji="1" lang="en-US" altLang="ja-JP" sz="2800" dirty="0" smtClean="0">
                <a:solidFill>
                  <a:schemeClr val="tx1"/>
                </a:solidFill>
              </a:rPr>
              <a:t>1</a:t>
            </a:r>
            <a:endParaRPr kumimoji="1" lang="ja-JP" altLang="en-US" sz="2800" dirty="0">
              <a:solidFill>
                <a:schemeClr val="tx1"/>
              </a:solidFill>
            </a:endParaRPr>
          </a:p>
        </p:txBody>
      </p:sp>
      <p:sp>
        <p:nvSpPr>
          <p:cNvPr id="6" name="フローチャート : 代替処理 5"/>
          <p:cNvSpPr/>
          <p:nvPr/>
        </p:nvSpPr>
        <p:spPr>
          <a:xfrm>
            <a:off x="365056" y="3975348"/>
            <a:ext cx="8496944" cy="864096"/>
          </a:xfrm>
          <a:prstGeom prst="flowChartAlternate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コードクローンに対してどのような保守作業が必要か</a:t>
            </a:r>
            <a:endParaRPr lang="en-US" altLang="ja-JP" sz="2800" dirty="0" smtClean="0">
              <a:solidFill>
                <a:schemeClr val="tx1"/>
              </a:solidFill>
            </a:endParaRPr>
          </a:p>
        </p:txBody>
      </p:sp>
      <p:sp>
        <p:nvSpPr>
          <p:cNvPr id="7" name="正方形/長方形 6"/>
          <p:cNvSpPr/>
          <p:nvPr/>
        </p:nvSpPr>
        <p:spPr>
          <a:xfrm>
            <a:off x="3635896" y="3573016"/>
            <a:ext cx="194421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質問</a:t>
            </a:r>
            <a:r>
              <a:rPr kumimoji="1" lang="en-US" altLang="ja-JP" sz="2800" dirty="0" smtClean="0">
                <a:solidFill>
                  <a:schemeClr val="tx1"/>
                </a:solidFill>
              </a:rPr>
              <a:t>2</a:t>
            </a:r>
            <a:endParaRPr kumimoji="1" lang="ja-JP" altLang="en-US" sz="28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メモ 27"/>
          <p:cNvSpPr/>
          <p:nvPr/>
        </p:nvSpPr>
        <p:spPr bwMode="auto">
          <a:xfrm rot="10800000" flipH="1">
            <a:off x="2195736" y="3573016"/>
            <a:ext cx="1872208" cy="2016224"/>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2" name="Freeform 13"/>
          <p:cNvSpPr>
            <a:spLocks/>
          </p:cNvSpPr>
          <p:nvPr/>
        </p:nvSpPr>
        <p:spPr bwMode="auto">
          <a:xfrm>
            <a:off x="2411760" y="3933056"/>
            <a:ext cx="1440160"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26626" name="Rectangle 2"/>
          <p:cNvSpPr>
            <a:spLocks noGrp="1" noChangeArrowheads="1"/>
          </p:cNvSpPr>
          <p:nvPr>
            <p:ph type="title"/>
          </p:nvPr>
        </p:nvSpPr>
        <p:spPr/>
        <p:txBody>
          <a:bodyPr/>
          <a:lstStyle/>
          <a:p>
            <a:r>
              <a:rPr lang="ja-JP" altLang="en-US" dirty="0" smtClean="0"/>
              <a:t>コードクローン</a:t>
            </a:r>
            <a:endParaRPr lang="ja-JP" altLang="ja-JP" dirty="0"/>
          </a:p>
        </p:txBody>
      </p:sp>
      <p:sp>
        <p:nvSpPr>
          <p:cNvPr id="26627" name="Rectangle 3"/>
          <p:cNvSpPr>
            <a:spLocks noGrp="1" noChangeArrowheads="1"/>
          </p:cNvSpPr>
          <p:nvPr>
            <p:ph type="body" idx="1"/>
          </p:nvPr>
        </p:nvSpPr>
        <p:spPr>
          <a:xfrm>
            <a:off x="179512" y="1340768"/>
            <a:ext cx="8857108" cy="1512515"/>
          </a:xfrm>
        </p:spPr>
        <p:txBody>
          <a:bodyPr/>
          <a:lstStyle/>
          <a:p>
            <a:r>
              <a:rPr lang="ja-JP" altLang="en-US" sz="3600" dirty="0" smtClean="0"/>
              <a:t>同一・類似した部分を持つコード片</a:t>
            </a:r>
            <a:endParaRPr lang="en-US" altLang="ja-JP" sz="3600" dirty="0" smtClean="0"/>
          </a:p>
          <a:p>
            <a:pPr lvl="1"/>
            <a:r>
              <a:rPr lang="ja-JP" altLang="en-US" sz="3200" dirty="0" smtClean="0"/>
              <a:t>ソースコードのコピー</a:t>
            </a:r>
            <a:r>
              <a:rPr lang="en-US" altLang="ja-JP" sz="3200" dirty="0" smtClean="0"/>
              <a:t>&amp;</a:t>
            </a:r>
            <a:r>
              <a:rPr lang="ja-JP" altLang="en-US" sz="3200" dirty="0" smtClean="0"/>
              <a:t>ペーストなどによって発生</a:t>
            </a:r>
            <a:endParaRPr lang="en-US" altLang="ja-JP" sz="3200" dirty="0" smtClean="0"/>
          </a:p>
          <a:p>
            <a:r>
              <a:rPr lang="ja-JP" altLang="en-US" sz="3600" dirty="0" smtClean="0"/>
              <a:t>ソフトウェアの保守コストを大きくする要因</a:t>
            </a:r>
            <a:endParaRPr lang="en-US" altLang="ja-JP" sz="3600" dirty="0" smtClean="0"/>
          </a:p>
        </p:txBody>
      </p:sp>
      <p:sp>
        <p:nvSpPr>
          <p:cNvPr id="40" name="メモ 39"/>
          <p:cNvSpPr/>
          <p:nvPr/>
        </p:nvSpPr>
        <p:spPr bwMode="auto">
          <a:xfrm rot="10800000" flipH="1">
            <a:off x="5148064" y="3573016"/>
            <a:ext cx="1872208" cy="2088232"/>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9" name="直線矢印コネクタ 48"/>
          <p:cNvCxnSpPr/>
          <p:nvPr/>
        </p:nvCxnSpPr>
        <p:spPr bwMode="auto">
          <a:xfrm flipV="1">
            <a:off x="3851920" y="4221088"/>
            <a:ext cx="1512168" cy="2"/>
          </a:xfrm>
          <a:prstGeom prst="straightConnector1">
            <a:avLst/>
          </a:prstGeom>
          <a:solidFill>
            <a:schemeClr val="accent2"/>
          </a:solidFill>
          <a:ln w="44450"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4" name="直線矢印コネクタ 53"/>
          <p:cNvCxnSpPr/>
          <p:nvPr/>
        </p:nvCxnSpPr>
        <p:spPr bwMode="auto">
          <a:xfrm flipV="1">
            <a:off x="3131840" y="4437112"/>
            <a:ext cx="76" cy="335185"/>
          </a:xfrm>
          <a:prstGeom prst="straightConnector1">
            <a:avLst/>
          </a:prstGeom>
          <a:solidFill>
            <a:schemeClr val="accent2"/>
          </a:solidFill>
          <a:ln w="44450"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0" name="Freeform 13"/>
          <p:cNvSpPr>
            <a:spLocks/>
          </p:cNvSpPr>
          <p:nvPr/>
        </p:nvSpPr>
        <p:spPr bwMode="auto">
          <a:xfrm>
            <a:off x="2411760" y="4797152"/>
            <a:ext cx="1440160"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8" name="Freeform 13"/>
          <p:cNvSpPr>
            <a:spLocks/>
          </p:cNvSpPr>
          <p:nvPr/>
        </p:nvSpPr>
        <p:spPr bwMode="auto">
          <a:xfrm>
            <a:off x="5364088" y="3933056"/>
            <a:ext cx="1440160"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51" name="直線矢印コネクタ 50"/>
          <p:cNvCxnSpPr/>
          <p:nvPr/>
        </p:nvCxnSpPr>
        <p:spPr bwMode="auto">
          <a:xfrm flipV="1">
            <a:off x="3851920" y="4437112"/>
            <a:ext cx="2088232" cy="504058"/>
          </a:xfrm>
          <a:prstGeom prst="straightConnector1">
            <a:avLst/>
          </a:prstGeom>
          <a:solidFill>
            <a:schemeClr val="accent2"/>
          </a:solidFill>
          <a:ln w="44450"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9" name="角丸四角形 18"/>
          <p:cNvSpPr/>
          <p:nvPr/>
        </p:nvSpPr>
        <p:spPr>
          <a:xfrm>
            <a:off x="1979712" y="3789038"/>
            <a:ext cx="5184576" cy="1656184"/>
          </a:xfrm>
          <a:prstGeom prst="roundRect">
            <a:avLst/>
          </a:prstGeom>
          <a:noFill/>
          <a:ln w="25400">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58" name="角丸四角形 57"/>
          <p:cNvSpPr/>
          <p:nvPr/>
        </p:nvSpPr>
        <p:spPr>
          <a:xfrm>
            <a:off x="4499992" y="4653136"/>
            <a:ext cx="1440160" cy="43204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コードクローン</a:t>
            </a:r>
            <a:endParaRPr kumimoji="1" lang="ja-JP" altLang="en-US" sz="1600" b="1" dirty="0">
              <a:solidFill>
                <a:schemeClr val="tx1"/>
              </a:solidFill>
            </a:endParaRPr>
          </a:p>
        </p:txBody>
      </p:sp>
      <p:sp>
        <p:nvSpPr>
          <p:cNvPr id="57" name="角丸四角形 56"/>
          <p:cNvSpPr/>
          <p:nvPr/>
        </p:nvSpPr>
        <p:spPr>
          <a:xfrm>
            <a:off x="7092280" y="4869160"/>
            <a:ext cx="1440160" cy="43204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rPr>
              <a:t>クローンセット</a:t>
            </a:r>
            <a:endParaRPr kumimoji="1" lang="ja-JP" altLang="en-US" sz="1600" b="1" dirty="0">
              <a:solidFill>
                <a:schemeClr val="tx1"/>
              </a:solidFill>
            </a:endParaRPr>
          </a:p>
        </p:txBody>
      </p:sp>
    </p:spTree>
    <p:custDataLst>
      <p:tags r:id="rId1"/>
    </p:custDataLst>
    <p:extLst>
      <p:ext uri="{BB962C8B-B14F-4D97-AF65-F5344CB8AC3E}">
        <p14:creationId xmlns:p14="http://schemas.microsoft.com/office/powerpoint/2010/main" val="16953290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amond(in)">
                                      <p:cBhvr>
                                        <p:cTn id="7" dur="100"/>
                                        <p:tgtEl>
                                          <p:spTgt spid="19"/>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7"/>
                                        </p:tgtEl>
                                        <p:attrNameLst>
                                          <p:attrName>style.visibility</p:attrName>
                                        </p:attrNameLst>
                                      </p:cBhvr>
                                      <p:to>
                                        <p:strVal val="visible"/>
                                      </p:to>
                                    </p:set>
                                    <p:animEffect transition="in" filter="circle(in)">
                                      <p:cBhvr>
                                        <p:cTn id="10" dur="1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5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アンケート結果 </a:t>
            </a:r>
            <a:r>
              <a:rPr kumimoji="1" lang="en-US" altLang="ja-JP" dirty="0" smtClean="0"/>
              <a:t>– </a:t>
            </a:r>
            <a:r>
              <a:rPr kumimoji="1" lang="ja-JP" altLang="en-US" dirty="0" smtClean="0"/>
              <a:t>質問</a:t>
            </a:r>
            <a:r>
              <a:rPr kumimoji="1" lang="en-US" altLang="ja-JP" dirty="0" smtClean="0"/>
              <a:t>1</a:t>
            </a:r>
            <a:endParaRPr kumimoji="1" lang="ja-JP" altLang="en-US" dirty="0"/>
          </a:p>
        </p:txBody>
      </p:sp>
      <p:sp>
        <p:nvSpPr>
          <p:cNvPr id="4" name="フローチャート : 代替処理 3"/>
          <p:cNvSpPr/>
          <p:nvPr/>
        </p:nvSpPr>
        <p:spPr>
          <a:xfrm>
            <a:off x="395586" y="1988840"/>
            <a:ext cx="8508374" cy="1368152"/>
          </a:xfrm>
          <a:prstGeom prst="flowChartAlternate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ja-JP" altLang="en-US" sz="2800" dirty="0" smtClean="0">
                <a:solidFill>
                  <a:schemeClr val="tx1"/>
                </a:solidFill>
              </a:rPr>
              <a:t>本システムを用いて，保守作業が必要である</a:t>
            </a:r>
            <a:endParaRPr lang="en-US" altLang="ja-JP" sz="2800" dirty="0" smtClean="0">
              <a:solidFill>
                <a:schemeClr val="tx1"/>
              </a:solidFill>
            </a:endParaRPr>
          </a:p>
          <a:p>
            <a:pPr algn="ctr">
              <a:buNone/>
            </a:pPr>
            <a:r>
              <a:rPr lang="ja-JP" altLang="en-US" sz="2800" dirty="0" smtClean="0">
                <a:solidFill>
                  <a:schemeClr val="tx1"/>
                </a:solidFill>
              </a:rPr>
              <a:t>コードクローンを発見することができたか</a:t>
            </a:r>
            <a:endParaRPr lang="en-US" altLang="ja-JP" sz="2800" dirty="0" smtClean="0">
              <a:solidFill>
                <a:schemeClr val="tx1"/>
              </a:solidFill>
            </a:endParaRPr>
          </a:p>
        </p:txBody>
      </p:sp>
      <p:sp>
        <p:nvSpPr>
          <p:cNvPr id="5" name="正方形/長方形 4"/>
          <p:cNvSpPr/>
          <p:nvPr/>
        </p:nvSpPr>
        <p:spPr>
          <a:xfrm>
            <a:off x="3609276" y="1605558"/>
            <a:ext cx="194421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質問</a:t>
            </a:r>
            <a:r>
              <a:rPr kumimoji="1" lang="en-US" altLang="ja-JP" sz="2800" dirty="0" smtClean="0">
                <a:solidFill>
                  <a:schemeClr val="tx1"/>
                </a:solidFill>
              </a:rPr>
              <a:t>1</a:t>
            </a:r>
            <a:endParaRPr kumimoji="1" lang="ja-JP" altLang="en-US" sz="2800" dirty="0">
              <a:solidFill>
                <a:schemeClr val="tx1"/>
              </a:solidFill>
            </a:endParaRPr>
          </a:p>
        </p:txBody>
      </p:sp>
      <p:sp>
        <p:nvSpPr>
          <p:cNvPr id="8" name="下矢印 7"/>
          <p:cNvSpPr/>
          <p:nvPr/>
        </p:nvSpPr>
        <p:spPr>
          <a:xfrm>
            <a:off x="3131840" y="3573016"/>
            <a:ext cx="302433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フローチャート : 代替処理 8"/>
          <p:cNvSpPr/>
          <p:nvPr/>
        </p:nvSpPr>
        <p:spPr>
          <a:xfrm>
            <a:off x="1907704" y="4797152"/>
            <a:ext cx="5472608" cy="1008112"/>
          </a:xfrm>
          <a:prstGeom prst="flowChartAlternateProcess">
            <a:avLst/>
          </a:prstGeom>
          <a:solidFill>
            <a:srgbClr val="FEBAA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altLang="ja-JP" sz="3600" dirty="0" smtClean="0">
                <a:solidFill>
                  <a:schemeClr val="tx1"/>
                </a:solidFill>
              </a:rPr>
              <a:t>11</a:t>
            </a:r>
            <a:r>
              <a:rPr lang="ja-JP" altLang="en-US" sz="3600" dirty="0" smtClean="0">
                <a:solidFill>
                  <a:schemeClr val="tx1"/>
                </a:solidFill>
              </a:rPr>
              <a:t>個のクローンセットを発見</a:t>
            </a:r>
            <a:endParaRPr lang="en-US" altLang="ja-JP" sz="3600" dirty="0" smtClean="0">
              <a:solidFill>
                <a:schemeClr val="tx1"/>
              </a:solidFill>
            </a:endParaRPr>
          </a:p>
        </p:txBody>
      </p:sp>
      <p:sp>
        <p:nvSpPr>
          <p:cNvPr id="10" name="正方形/長方形 9"/>
          <p:cNvSpPr/>
          <p:nvPr/>
        </p:nvSpPr>
        <p:spPr>
          <a:xfrm>
            <a:off x="3600123" y="4337273"/>
            <a:ext cx="1944216" cy="57606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回答結果</a:t>
            </a:r>
            <a:endParaRPr kumimoji="1" lang="ja-JP" altLang="en-US" sz="2800" dirty="0">
              <a:solidFill>
                <a:schemeClr val="tx1"/>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アンケート結果 </a:t>
            </a:r>
            <a:r>
              <a:rPr lang="en-US" altLang="ja-JP" dirty="0" smtClean="0"/>
              <a:t>– </a:t>
            </a:r>
            <a:r>
              <a:rPr lang="ja-JP" altLang="en-US" dirty="0" smtClean="0"/>
              <a:t>質問</a:t>
            </a:r>
            <a:r>
              <a:rPr lang="en-US" altLang="ja-JP" dirty="0" smtClean="0"/>
              <a:t>2</a:t>
            </a:r>
            <a:endParaRPr lang="ja-JP" altLang="ja-JP" dirty="0"/>
          </a:p>
        </p:txBody>
      </p:sp>
      <p:sp>
        <p:nvSpPr>
          <p:cNvPr id="4" name="正方形/長方形 3"/>
          <p:cNvSpPr/>
          <p:nvPr/>
        </p:nvSpPr>
        <p:spPr>
          <a:xfrm>
            <a:off x="6084168" y="1628800"/>
            <a:ext cx="2952328" cy="461665"/>
          </a:xfrm>
          <a:prstGeom prst="rect">
            <a:avLst/>
          </a:prstGeom>
        </p:spPr>
        <p:txBody>
          <a:bodyPr wrap="square">
            <a:spAutoFit/>
          </a:bodyPr>
          <a:lstStyle/>
          <a:p>
            <a:pPr lvl="1"/>
            <a:endParaRPr lang="en-US" altLang="ja-JP" dirty="0"/>
          </a:p>
        </p:txBody>
      </p:sp>
      <p:graphicFrame>
        <p:nvGraphicFramePr>
          <p:cNvPr id="10" name="表 9"/>
          <p:cNvGraphicFramePr>
            <a:graphicFrameLocks noGrp="1"/>
          </p:cNvGraphicFramePr>
          <p:nvPr/>
        </p:nvGraphicFramePr>
        <p:xfrm>
          <a:off x="683568" y="1844824"/>
          <a:ext cx="4646286" cy="4442124"/>
        </p:xfrm>
        <a:graphic>
          <a:graphicData uri="http://schemas.openxmlformats.org/drawingml/2006/table">
            <a:tbl>
              <a:tblPr/>
              <a:tblGrid>
                <a:gridCol w="576064"/>
                <a:gridCol w="1584176"/>
                <a:gridCol w="1152128"/>
                <a:gridCol w="1333918"/>
              </a:tblGrid>
              <a:tr h="298169">
                <a:tc>
                  <a:txBody>
                    <a:bodyPr/>
                    <a:lstStyle/>
                    <a:p>
                      <a:pPr algn="ctr" fontAlgn="b"/>
                      <a:r>
                        <a:rPr lang="ja-JP" altLang="en-US" sz="2400" b="0" i="0" u="none" strike="noStrike" dirty="0">
                          <a:solidFill>
                            <a:srgbClr val="000000"/>
                          </a:solidFill>
                          <a:latin typeface="ＭＳ Ｐゴシック"/>
                        </a:rPr>
                        <a:t>　</a:t>
                      </a:r>
                    </a:p>
                  </a:txBody>
                  <a:tcPr marL="4417" marR="4417" marT="4417" marB="0" anchor="b">
                    <a:lnL>
                      <a:noFill/>
                    </a:lnL>
                    <a:lnR>
                      <a:noFill/>
                    </a:lnR>
                    <a:lnT>
                      <a:noFill/>
                    </a:lnT>
                    <a:lnB>
                      <a:noFill/>
                    </a:lnB>
                    <a:solidFill>
                      <a:srgbClr val="0000E7"/>
                    </a:solidFill>
                  </a:tcPr>
                </a:tc>
                <a:tc>
                  <a:txBody>
                    <a:bodyPr/>
                    <a:lstStyle/>
                    <a:p>
                      <a:pPr algn="ctr" rtl="0" fontAlgn="b"/>
                      <a:r>
                        <a:rPr lang="ja-JP" altLang="en-US" sz="2400" b="1" i="0" u="none" strike="noStrike" dirty="0">
                          <a:solidFill>
                            <a:srgbClr val="FFFFFF"/>
                          </a:solidFill>
                          <a:latin typeface="MS UI Gothic"/>
                        </a:rPr>
                        <a:t>分析日</a:t>
                      </a:r>
                      <a:r>
                        <a:rPr lang="ja-JP" altLang="en-US" sz="2400" b="0" i="0" u="none" strike="noStrike" dirty="0">
                          <a:solidFill>
                            <a:srgbClr val="000000"/>
                          </a:solidFill>
                          <a:latin typeface="ＭＳ Ｐゴシック"/>
                        </a:rPr>
                        <a:t> </a:t>
                      </a:r>
                      <a:endParaRPr lang="ja-JP" altLang="en-US" sz="2400" b="1" i="0" u="none" strike="noStrike" dirty="0">
                        <a:solidFill>
                          <a:srgbClr val="FFFFFF"/>
                        </a:solidFill>
                        <a:latin typeface="MS UI Gothic"/>
                      </a:endParaRPr>
                    </a:p>
                  </a:txBody>
                  <a:tcPr marL="4417" marR="4417" marT="4417" marB="0" anchor="b">
                    <a:lnL>
                      <a:noFill/>
                    </a:lnL>
                    <a:lnR>
                      <a:noFill/>
                    </a:lnR>
                    <a:lnT>
                      <a:noFill/>
                    </a:lnT>
                    <a:lnB>
                      <a:noFill/>
                    </a:lnB>
                    <a:solidFill>
                      <a:srgbClr val="0000E7"/>
                    </a:solidFill>
                  </a:tcPr>
                </a:tc>
                <a:tc>
                  <a:txBody>
                    <a:bodyPr/>
                    <a:lstStyle/>
                    <a:p>
                      <a:pPr algn="ctr" rtl="0" fontAlgn="ctr"/>
                      <a:r>
                        <a:rPr lang="ja-JP" altLang="en-US" sz="2400" b="1" i="0" u="none" strike="noStrike">
                          <a:solidFill>
                            <a:srgbClr val="FFFFFF"/>
                          </a:solidFill>
                          <a:latin typeface="MS UI Gothic"/>
                        </a:rPr>
                        <a:t>分類</a:t>
                      </a:r>
                    </a:p>
                  </a:txBody>
                  <a:tcPr marL="4417" marR="4417" marT="4417" marB="0" anchor="ctr">
                    <a:lnL>
                      <a:noFill/>
                    </a:lnL>
                    <a:lnR>
                      <a:noFill/>
                    </a:lnR>
                    <a:lnT>
                      <a:noFill/>
                    </a:lnT>
                    <a:lnB>
                      <a:noFill/>
                    </a:lnB>
                    <a:solidFill>
                      <a:srgbClr val="0000E7"/>
                    </a:solidFill>
                  </a:tcPr>
                </a:tc>
                <a:tc>
                  <a:txBody>
                    <a:bodyPr/>
                    <a:lstStyle/>
                    <a:p>
                      <a:pPr algn="ctr" rtl="0" fontAlgn="ctr"/>
                      <a:r>
                        <a:rPr lang="ja-JP" altLang="en-US" sz="2400" b="1" i="0" u="none" strike="noStrike" dirty="0">
                          <a:solidFill>
                            <a:srgbClr val="FFFFFF"/>
                          </a:solidFill>
                          <a:latin typeface="MS UI Gothic"/>
                        </a:rPr>
                        <a:t>質問</a:t>
                      </a:r>
                      <a:r>
                        <a:rPr lang="en-US" altLang="ja-JP" sz="2400" b="1" i="0" u="none" strike="noStrike" dirty="0">
                          <a:solidFill>
                            <a:srgbClr val="FFFFFF"/>
                          </a:solidFill>
                          <a:latin typeface="Arial"/>
                        </a:rPr>
                        <a:t>2</a:t>
                      </a:r>
                      <a:r>
                        <a:rPr lang="ja-JP" altLang="en-US" sz="2400" b="0" i="0" u="none" strike="noStrike" dirty="0">
                          <a:solidFill>
                            <a:srgbClr val="000000"/>
                          </a:solidFill>
                          <a:latin typeface="ＭＳ Ｐゴシック"/>
                        </a:rPr>
                        <a:t> </a:t>
                      </a:r>
                      <a:endParaRPr lang="ja-JP" altLang="en-US" sz="2400" b="1" i="0" u="none" strike="noStrike" dirty="0">
                        <a:solidFill>
                          <a:srgbClr val="FFFFFF"/>
                        </a:solidFill>
                        <a:latin typeface="MS UI Gothic"/>
                      </a:endParaRPr>
                    </a:p>
                  </a:txBody>
                  <a:tcPr marL="4417" marR="4417" marT="4417" marB="0" anchor="ctr">
                    <a:lnL>
                      <a:noFill/>
                    </a:lnL>
                    <a:lnR>
                      <a:noFill/>
                    </a:lnR>
                    <a:lnT>
                      <a:noFill/>
                    </a:lnT>
                    <a:lnB>
                      <a:noFill/>
                    </a:lnB>
                    <a:solidFill>
                      <a:srgbClr val="0000E7"/>
                    </a:solidFill>
                  </a:tcPr>
                </a:tc>
              </a:tr>
              <a:tr h="353391">
                <a:tc>
                  <a:txBody>
                    <a:bodyPr/>
                    <a:lstStyle/>
                    <a:p>
                      <a:pPr algn="ctr" rtl="0" fontAlgn="b"/>
                      <a:r>
                        <a:rPr lang="en-US" altLang="ja-JP" sz="2400" b="1" i="0" u="none" strike="noStrike">
                          <a:solidFill>
                            <a:srgbClr val="000000"/>
                          </a:solidFill>
                          <a:latin typeface="Arial"/>
                        </a:rPr>
                        <a:t>1</a:t>
                      </a:r>
                    </a:p>
                  </a:txBody>
                  <a:tcPr marL="4417" marR="4417" marT="4417" marB="0" anchor="b">
                    <a:lnL>
                      <a:noFill/>
                    </a:lnL>
                    <a:lnR>
                      <a:noFill/>
                    </a:lnR>
                    <a:lnT>
                      <a:noFill/>
                    </a:lnT>
                    <a:lnB>
                      <a:noFill/>
                    </a:lnB>
                    <a:solidFill>
                      <a:srgbClr val="E7E7FA"/>
                    </a:solidFill>
                  </a:tcPr>
                </a:tc>
                <a:tc>
                  <a:txBody>
                    <a:bodyPr/>
                    <a:lstStyle/>
                    <a:p>
                      <a:pPr algn="ctr" rtl="0" fontAlgn="ctr"/>
                      <a:r>
                        <a:rPr lang="en-US" altLang="ja-JP" sz="2400" b="0" i="0" u="none" strike="noStrike">
                          <a:solidFill>
                            <a:srgbClr val="000000"/>
                          </a:solidFill>
                          <a:latin typeface="Arial"/>
                        </a:rPr>
                        <a:t>2011/12/28</a:t>
                      </a:r>
                    </a:p>
                  </a:txBody>
                  <a:tcPr marL="4417" marR="4417" marT="4417" marB="0" anchor="ctr">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2</a:t>
                      </a:r>
                    </a:p>
                  </a:txBody>
                  <a:tcPr marL="4417" marR="4417" marT="4417" marB="0" anchor="b">
                    <a:lnL>
                      <a:noFill/>
                    </a:lnL>
                    <a:lnR>
                      <a:noFill/>
                    </a:lnR>
                    <a:lnT>
                      <a:noFill/>
                    </a:lnT>
                    <a:lnB>
                      <a:noFill/>
                    </a:lnB>
                  </a:tcPr>
                </a:tc>
                <a:tc>
                  <a:txBody>
                    <a:bodyPr/>
                    <a:lstStyle/>
                    <a:p>
                      <a:pPr algn="ctr" rtl="0" fontAlgn="ctr"/>
                      <a:r>
                        <a:rPr lang="en-US" altLang="ja-JP" sz="2400" b="0" i="0" u="none" strike="noStrike">
                          <a:solidFill>
                            <a:srgbClr val="000000"/>
                          </a:solidFill>
                          <a:latin typeface="Arial"/>
                        </a:rPr>
                        <a:t>2011/12/28</a:t>
                      </a:r>
                    </a:p>
                  </a:txBody>
                  <a:tcPr marL="4417" marR="4417" marT="4417" marB="0" anchor="ctr">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3</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344556">
                <a:tc>
                  <a:txBody>
                    <a:bodyPr/>
                    <a:lstStyle/>
                    <a:p>
                      <a:pPr algn="ctr" rtl="0" fontAlgn="b"/>
                      <a:r>
                        <a:rPr lang="en-US" altLang="ja-JP" sz="2400" b="1" i="0" u="none" strike="noStrike">
                          <a:solidFill>
                            <a:srgbClr val="000000"/>
                          </a:solidFill>
                          <a:latin typeface="Arial"/>
                        </a:rPr>
                        <a:t>4</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b"/>
                      <a:r>
                        <a:rPr lang="ja-JP" altLang="en-US" sz="2400" b="0" i="0" u="none" strike="noStrike" dirty="0">
                          <a:solidFill>
                            <a:srgbClr val="000000"/>
                          </a:solidFill>
                          <a:latin typeface="MS UI Gothic"/>
                        </a:rPr>
                        <a:t>コメント</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b">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5</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6</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7</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8</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2012/1/16</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9</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2012/1/16</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10</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2012/1/18</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11</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2012/1/24</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bl>
          </a:graphicData>
        </a:graphic>
      </p:graphicFrame>
      <p:sp>
        <p:nvSpPr>
          <p:cNvPr id="12" name="フローチャート : 代替処理 11"/>
          <p:cNvSpPr/>
          <p:nvPr/>
        </p:nvSpPr>
        <p:spPr>
          <a:xfrm>
            <a:off x="5940152" y="2132856"/>
            <a:ext cx="2952328" cy="576064"/>
          </a:xfrm>
          <a:prstGeom prst="flowChartAlternate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保守作業の方法</a:t>
            </a:r>
            <a:endParaRPr lang="en-US" altLang="ja-JP" sz="2000" dirty="0" smtClean="0">
              <a:solidFill>
                <a:schemeClr val="tx1"/>
              </a:solidFill>
            </a:endParaRPr>
          </a:p>
        </p:txBody>
      </p:sp>
      <p:sp>
        <p:nvSpPr>
          <p:cNvPr id="13" name="正方形/長方形 12"/>
          <p:cNvSpPr/>
          <p:nvPr/>
        </p:nvSpPr>
        <p:spPr>
          <a:xfrm>
            <a:off x="6804248" y="1772816"/>
            <a:ext cx="122413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質問</a:t>
            </a:r>
            <a:r>
              <a:rPr kumimoji="1" lang="en-US" altLang="ja-JP" sz="2000" dirty="0" smtClean="0">
                <a:solidFill>
                  <a:schemeClr val="tx1"/>
                </a:solidFill>
              </a:rPr>
              <a:t>2</a:t>
            </a:r>
            <a:endParaRPr kumimoji="1" lang="ja-JP" altLang="en-US" sz="2000" dirty="0">
              <a:solidFill>
                <a:schemeClr val="tx1"/>
              </a:solidFill>
            </a:endParaRPr>
          </a:p>
        </p:txBody>
      </p:sp>
    </p:spTree>
    <p:extLst>
      <p:ext uri="{BB962C8B-B14F-4D97-AF65-F5344CB8AC3E}">
        <p14:creationId xmlns:p14="http://schemas.microsoft.com/office/powerpoint/2010/main" val="3844555856"/>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アンケート結果 </a:t>
            </a:r>
            <a:r>
              <a:rPr lang="en-US" altLang="ja-JP" dirty="0" smtClean="0"/>
              <a:t>– </a:t>
            </a:r>
            <a:r>
              <a:rPr lang="ja-JP" altLang="en-US" dirty="0" smtClean="0"/>
              <a:t>質問</a:t>
            </a:r>
            <a:r>
              <a:rPr lang="en-US" altLang="ja-JP" dirty="0" smtClean="0"/>
              <a:t>2</a:t>
            </a:r>
            <a:endParaRPr lang="ja-JP" altLang="ja-JP" dirty="0"/>
          </a:p>
        </p:txBody>
      </p:sp>
      <p:sp>
        <p:nvSpPr>
          <p:cNvPr id="4" name="正方形/長方形 3"/>
          <p:cNvSpPr/>
          <p:nvPr/>
        </p:nvSpPr>
        <p:spPr>
          <a:xfrm>
            <a:off x="6084168" y="1628800"/>
            <a:ext cx="2952328" cy="461665"/>
          </a:xfrm>
          <a:prstGeom prst="rect">
            <a:avLst/>
          </a:prstGeom>
        </p:spPr>
        <p:txBody>
          <a:bodyPr wrap="square">
            <a:spAutoFit/>
          </a:bodyPr>
          <a:lstStyle/>
          <a:p>
            <a:pPr lvl="1"/>
            <a:endParaRPr lang="en-US" altLang="ja-JP" dirty="0"/>
          </a:p>
        </p:txBody>
      </p:sp>
      <p:graphicFrame>
        <p:nvGraphicFramePr>
          <p:cNvPr id="10" name="表 9"/>
          <p:cNvGraphicFramePr>
            <a:graphicFrameLocks noGrp="1"/>
          </p:cNvGraphicFramePr>
          <p:nvPr/>
        </p:nvGraphicFramePr>
        <p:xfrm>
          <a:off x="683568" y="1844824"/>
          <a:ext cx="4646286" cy="4442124"/>
        </p:xfrm>
        <a:graphic>
          <a:graphicData uri="http://schemas.openxmlformats.org/drawingml/2006/table">
            <a:tbl>
              <a:tblPr/>
              <a:tblGrid>
                <a:gridCol w="576064"/>
                <a:gridCol w="1584176"/>
                <a:gridCol w="1152128"/>
                <a:gridCol w="1333918"/>
              </a:tblGrid>
              <a:tr h="298169">
                <a:tc>
                  <a:txBody>
                    <a:bodyPr/>
                    <a:lstStyle/>
                    <a:p>
                      <a:pPr algn="ctr" fontAlgn="b"/>
                      <a:r>
                        <a:rPr lang="ja-JP" altLang="en-US" sz="2400" b="0" i="0" u="none" strike="noStrike" dirty="0">
                          <a:solidFill>
                            <a:srgbClr val="000000"/>
                          </a:solidFill>
                          <a:latin typeface="ＭＳ Ｐゴシック"/>
                        </a:rPr>
                        <a:t>　</a:t>
                      </a:r>
                    </a:p>
                  </a:txBody>
                  <a:tcPr marL="4417" marR="4417" marT="4417" marB="0" anchor="b">
                    <a:lnL>
                      <a:noFill/>
                    </a:lnL>
                    <a:lnR>
                      <a:noFill/>
                    </a:lnR>
                    <a:lnT>
                      <a:noFill/>
                    </a:lnT>
                    <a:lnB>
                      <a:noFill/>
                    </a:lnB>
                    <a:solidFill>
                      <a:srgbClr val="0000E7"/>
                    </a:solidFill>
                  </a:tcPr>
                </a:tc>
                <a:tc>
                  <a:txBody>
                    <a:bodyPr/>
                    <a:lstStyle/>
                    <a:p>
                      <a:pPr algn="ctr" rtl="0" fontAlgn="b"/>
                      <a:r>
                        <a:rPr lang="ja-JP" altLang="en-US" sz="2400" b="1" i="0" u="none" strike="noStrike" dirty="0">
                          <a:solidFill>
                            <a:srgbClr val="FFFFFF"/>
                          </a:solidFill>
                          <a:latin typeface="MS UI Gothic"/>
                        </a:rPr>
                        <a:t>分析日</a:t>
                      </a:r>
                      <a:r>
                        <a:rPr lang="ja-JP" altLang="en-US" sz="2400" b="0" i="0" u="none" strike="noStrike" dirty="0">
                          <a:solidFill>
                            <a:srgbClr val="000000"/>
                          </a:solidFill>
                          <a:latin typeface="ＭＳ Ｐゴシック"/>
                        </a:rPr>
                        <a:t> </a:t>
                      </a:r>
                      <a:endParaRPr lang="ja-JP" altLang="en-US" sz="2400" b="1" i="0" u="none" strike="noStrike" dirty="0">
                        <a:solidFill>
                          <a:srgbClr val="FFFFFF"/>
                        </a:solidFill>
                        <a:latin typeface="MS UI Gothic"/>
                      </a:endParaRPr>
                    </a:p>
                  </a:txBody>
                  <a:tcPr marL="4417" marR="4417" marT="4417" marB="0" anchor="b">
                    <a:lnL>
                      <a:noFill/>
                    </a:lnL>
                    <a:lnR>
                      <a:noFill/>
                    </a:lnR>
                    <a:lnT>
                      <a:noFill/>
                    </a:lnT>
                    <a:lnB>
                      <a:noFill/>
                    </a:lnB>
                    <a:solidFill>
                      <a:srgbClr val="0000E7"/>
                    </a:solidFill>
                  </a:tcPr>
                </a:tc>
                <a:tc>
                  <a:txBody>
                    <a:bodyPr/>
                    <a:lstStyle/>
                    <a:p>
                      <a:pPr algn="ctr" rtl="0" fontAlgn="ctr"/>
                      <a:r>
                        <a:rPr lang="ja-JP" altLang="en-US" sz="2400" b="1" i="0" u="none" strike="noStrike" dirty="0">
                          <a:solidFill>
                            <a:srgbClr val="FFFFFF"/>
                          </a:solidFill>
                          <a:latin typeface="MS UI Gothic"/>
                        </a:rPr>
                        <a:t>分類</a:t>
                      </a:r>
                    </a:p>
                  </a:txBody>
                  <a:tcPr marL="4417" marR="4417" marT="4417" marB="0" anchor="ctr">
                    <a:lnL>
                      <a:noFill/>
                    </a:lnL>
                    <a:lnR>
                      <a:noFill/>
                    </a:lnR>
                    <a:lnT>
                      <a:noFill/>
                    </a:lnT>
                    <a:lnB>
                      <a:noFill/>
                    </a:lnB>
                    <a:solidFill>
                      <a:srgbClr val="0000E7"/>
                    </a:solidFill>
                  </a:tcPr>
                </a:tc>
                <a:tc>
                  <a:txBody>
                    <a:bodyPr/>
                    <a:lstStyle/>
                    <a:p>
                      <a:pPr algn="ctr" rtl="0" fontAlgn="ctr"/>
                      <a:r>
                        <a:rPr lang="ja-JP" altLang="en-US" sz="2400" b="1" i="0" u="none" strike="noStrike" dirty="0">
                          <a:solidFill>
                            <a:srgbClr val="FFFFFF"/>
                          </a:solidFill>
                          <a:latin typeface="MS UI Gothic"/>
                        </a:rPr>
                        <a:t>質問</a:t>
                      </a:r>
                      <a:r>
                        <a:rPr lang="en-US" altLang="ja-JP" sz="2400" b="1" i="0" u="none" strike="noStrike" dirty="0">
                          <a:solidFill>
                            <a:srgbClr val="FFFFFF"/>
                          </a:solidFill>
                          <a:latin typeface="Arial"/>
                        </a:rPr>
                        <a:t>2</a:t>
                      </a:r>
                      <a:r>
                        <a:rPr lang="ja-JP" altLang="en-US" sz="2400" b="0" i="0" u="none" strike="noStrike" dirty="0">
                          <a:solidFill>
                            <a:srgbClr val="000000"/>
                          </a:solidFill>
                          <a:latin typeface="ＭＳ Ｐゴシック"/>
                        </a:rPr>
                        <a:t> </a:t>
                      </a:r>
                      <a:endParaRPr lang="ja-JP" altLang="en-US" sz="2400" b="1" i="0" u="none" strike="noStrike" dirty="0">
                        <a:solidFill>
                          <a:srgbClr val="FFFFFF"/>
                        </a:solidFill>
                        <a:latin typeface="MS UI Gothic"/>
                      </a:endParaRPr>
                    </a:p>
                  </a:txBody>
                  <a:tcPr marL="4417" marR="4417" marT="4417" marB="0" anchor="ctr">
                    <a:lnL>
                      <a:noFill/>
                    </a:lnL>
                    <a:lnR>
                      <a:noFill/>
                    </a:lnR>
                    <a:lnT>
                      <a:noFill/>
                    </a:lnT>
                    <a:lnB>
                      <a:noFill/>
                    </a:lnB>
                    <a:solidFill>
                      <a:srgbClr val="0000E7"/>
                    </a:solidFill>
                  </a:tcPr>
                </a:tc>
              </a:tr>
              <a:tr h="353391">
                <a:tc>
                  <a:txBody>
                    <a:bodyPr/>
                    <a:lstStyle/>
                    <a:p>
                      <a:pPr algn="ctr" rtl="0" fontAlgn="b"/>
                      <a:r>
                        <a:rPr lang="en-US" altLang="ja-JP" sz="2400" b="1" i="0" u="none" strike="noStrike">
                          <a:solidFill>
                            <a:srgbClr val="000000"/>
                          </a:solidFill>
                          <a:latin typeface="Arial"/>
                        </a:rPr>
                        <a:t>1</a:t>
                      </a:r>
                    </a:p>
                  </a:txBody>
                  <a:tcPr marL="4417" marR="4417" marT="4417" marB="0" anchor="b">
                    <a:lnL>
                      <a:noFill/>
                    </a:lnL>
                    <a:lnR>
                      <a:noFill/>
                    </a:lnR>
                    <a:lnT>
                      <a:noFill/>
                    </a:lnT>
                    <a:lnB>
                      <a:noFill/>
                    </a:lnB>
                    <a:solidFill>
                      <a:srgbClr val="E7E7FA"/>
                    </a:solidFill>
                  </a:tcPr>
                </a:tc>
                <a:tc>
                  <a:txBody>
                    <a:bodyPr/>
                    <a:lstStyle/>
                    <a:p>
                      <a:pPr algn="ctr" rtl="0" fontAlgn="ctr"/>
                      <a:r>
                        <a:rPr lang="en-US" altLang="ja-JP" sz="2400" b="0" i="0" u="none" strike="noStrike">
                          <a:solidFill>
                            <a:srgbClr val="000000"/>
                          </a:solidFill>
                          <a:latin typeface="Arial"/>
                        </a:rPr>
                        <a:t>2011/12/28</a:t>
                      </a:r>
                    </a:p>
                  </a:txBody>
                  <a:tcPr marL="4417" marR="4417" marT="4417" marB="0" anchor="ctr">
                    <a:lnL>
                      <a:noFill/>
                    </a:lnL>
                    <a:lnR>
                      <a:noFill/>
                    </a:lnR>
                    <a:lnT>
                      <a:noFill/>
                    </a:lnT>
                    <a:lnB>
                      <a:noFill/>
                    </a:lnB>
                    <a:solidFill>
                      <a:srgbClr val="E7E7FA"/>
                    </a:solidFill>
                  </a:tcPr>
                </a:tc>
                <a:tc>
                  <a:txBody>
                    <a:bodyPr/>
                    <a:lstStyle/>
                    <a:p>
                      <a:pPr algn="ctr" rtl="0" fontAlgn="ctr"/>
                      <a:r>
                        <a:rPr lang="en-US" sz="2400" b="0" i="0" u="none" strike="noStrike" dirty="0">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2</a:t>
                      </a:r>
                    </a:p>
                  </a:txBody>
                  <a:tcPr marL="4417" marR="4417" marT="4417" marB="0" anchor="b">
                    <a:lnL>
                      <a:noFill/>
                    </a:lnL>
                    <a:lnR>
                      <a:noFill/>
                    </a:lnR>
                    <a:lnT>
                      <a:noFill/>
                    </a:lnT>
                    <a:lnB>
                      <a:noFill/>
                    </a:lnB>
                  </a:tcPr>
                </a:tc>
                <a:tc>
                  <a:txBody>
                    <a:bodyPr/>
                    <a:lstStyle/>
                    <a:p>
                      <a:pPr algn="ctr" rtl="0" fontAlgn="ctr"/>
                      <a:r>
                        <a:rPr lang="en-US" altLang="ja-JP" sz="2400" b="0" i="0" u="none" strike="noStrike">
                          <a:solidFill>
                            <a:srgbClr val="000000"/>
                          </a:solidFill>
                          <a:latin typeface="Arial"/>
                        </a:rPr>
                        <a:t>2011/12/28</a:t>
                      </a:r>
                    </a:p>
                  </a:txBody>
                  <a:tcPr marL="4417" marR="4417" marT="4417" marB="0" anchor="ctr">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3</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247484">
                <a:tc>
                  <a:txBody>
                    <a:bodyPr/>
                    <a:lstStyle/>
                    <a:p>
                      <a:pPr algn="ctr" rtl="0" fontAlgn="b"/>
                      <a:r>
                        <a:rPr lang="en-US" altLang="ja-JP" sz="2400" b="1" i="0" u="none" strike="noStrike">
                          <a:solidFill>
                            <a:srgbClr val="000000"/>
                          </a:solidFill>
                          <a:latin typeface="Arial"/>
                        </a:rPr>
                        <a:t>4</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b"/>
                      <a:r>
                        <a:rPr lang="ja-JP" altLang="en-US" sz="2400" b="0" i="0" u="none" strike="noStrike" dirty="0">
                          <a:solidFill>
                            <a:srgbClr val="000000"/>
                          </a:solidFill>
                          <a:latin typeface="MS UI Gothic"/>
                        </a:rPr>
                        <a:t>コメント</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b">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5</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6</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7</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8</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2012/1/16</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9</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2012/1/16</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10</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2012/1/18</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11</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2012/1/24</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bl>
          </a:graphicData>
        </a:graphic>
      </p:graphicFrame>
      <p:sp>
        <p:nvSpPr>
          <p:cNvPr id="12" name="フローチャート : 代替処理 11"/>
          <p:cNvSpPr/>
          <p:nvPr/>
        </p:nvSpPr>
        <p:spPr>
          <a:xfrm>
            <a:off x="5940152" y="2132856"/>
            <a:ext cx="2952328" cy="576064"/>
          </a:xfrm>
          <a:prstGeom prst="flowChartAlternate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保守作業の方法</a:t>
            </a:r>
            <a:endParaRPr lang="en-US" altLang="ja-JP" sz="2000" dirty="0" smtClean="0">
              <a:solidFill>
                <a:schemeClr val="tx1"/>
              </a:solidFill>
            </a:endParaRPr>
          </a:p>
        </p:txBody>
      </p:sp>
      <p:sp>
        <p:nvSpPr>
          <p:cNvPr id="13" name="正方形/長方形 12"/>
          <p:cNvSpPr/>
          <p:nvPr/>
        </p:nvSpPr>
        <p:spPr>
          <a:xfrm>
            <a:off x="6804248" y="1772816"/>
            <a:ext cx="122413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質問</a:t>
            </a:r>
            <a:r>
              <a:rPr kumimoji="1" lang="en-US" altLang="ja-JP" sz="2000" dirty="0" smtClean="0">
                <a:solidFill>
                  <a:schemeClr val="tx1"/>
                </a:solidFill>
              </a:rPr>
              <a:t>2</a:t>
            </a:r>
            <a:endParaRPr kumimoji="1" lang="ja-JP" altLang="en-US" sz="2000" dirty="0">
              <a:solidFill>
                <a:schemeClr val="tx1"/>
              </a:solidFill>
            </a:endParaRPr>
          </a:p>
        </p:txBody>
      </p:sp>
      <p:sp>
        <p:nvSpPr>
          <p:cNvPr id="7" name="角丸四角形 6"/>
          <p:cNvSpPr/>
          <p:nvPr/>
        </p:nvSpPr>
        <p:spPr>
          <a:xfrm>
            <a:off x="4067944" y="2132856"/>
            <a:ext cx="1224136" cy="4176464"/>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a:p>
        </p:txBody>
      </p:sp>
      <p:sp>
        <p:nvSpPr>
          <p:cNvPr id="8" name="角丸四角形吹き出し 7"/>
          <p:cNvSpPr/>
          <p:nvPr/>
        </p:nvSpPr>
        <p:spPr bwMode="auto">
          <a:xfrm>
            <a:off x="4932040" y="4437112"/>
            <a:ext cx="3888432" cy="936104"/>
          </a:xfrm>
          <a:prstGeom prst="wedgeRoundRectCallout">
            <a:avLst>
              <a:gd name="adj1" fmla="val -41712"/>
              <a:gd name="adj2" fmla="val -187508"/>
              <a:gd name="adj3" fmla="val 16667"/>
            </a:avLst>
          </a:prstGeom>
          <a:solidFill>
            <a:srgbClr val="FFC000"/>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lang="ja-JP" altLang="en-US" dirty="0" smtClean="0">
                <a:latin typeface="+mn-lt"/>
              </a:rPr>
              <a:t>大部分のクローンセット</a:t>
            </a:r>
            <a:endParaRPr lang="en-US" altLang="ja-JP" dirty="0" smtClean="0">
              <a:latin typeface="+mn-lt"/>
            </a:endParaRPr>
          </a:p>
          <a:p>
            <a:pPr algn="ctr"/>
            <a:r>
              <a:rPr lang="ja-JP" altLang="en-US" dirty="0" smtClean="0">
                <a:latin typeface="+mn-lt"/>
              </a:rPr>
              <a:t>が集約の対象</a:t>
            </a:r>
          </a:p>
        </p:txBody>
      </p:sp>
    </p:spTree>
    <p:extLst>
      <p:ext uri="{BB962C8B-B14F-4D97-AF65-F5344CB8AC3E}">
        <p14:creationId xmlns:p14="http://schemas.microsoft.com/office/powerpoint/2010/main" val="3844555856"/>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アンケート結果 </a:t>
            </a:r>
            <a:r>
              <a:rPr lang="en-US" altLang="ja-JP" dirty="0" smtClean="0"/>
              <a:t>– </a:t>
            </a:r>
            <a:r>
              <a:rPr lang="ja-JP" altLang="en-US" dirty="0" smtClean="0"/>
              <a:t>質問</a:t>
            </a:r>
            <a:r>
              <a:rPr lang="en-US" altLang="ja-JP" dirty="0" smtClean="0"/>
              <a:t>2</a:t>
            </a:r>
            <a:endParaRPr lang="ja-JP" altLang="ja-JP" dirty="0"/>
          </a:p>
        </p:txBody>
      </p:sp>
      <p:sp>
        <p:nvSpPr>
          <p:cNvPr id="4" name="正方形/長方形 3"/>
          <p:cNvSpPr/>
          <p:nvPr/>
        </p:nvSpPr>
        <p:spPr>
          <a:xfrm>
            <a:off x="6084168" y="1628800"/>
            <a:ext cx="2952328" cy="461665"/>
          </a:xfrm>
          <a:prstGeom prst="rect">
            <a:avLst/>
          </a:prstGeom>
        </p:spPr>
        <p:txBody>
          <a:bodyPr wrap="square">
            <a:spAutoFit/>
          </a:bodyPr>
          <a:lstStyle/>
          <a:p>
            <a:pPr lvl="1"/>
            <a:endParaRPr lang="en-US" altLang="ja-JP" dirty="0"/>
          </a:p>
        </p:txBody>
      </p:sp>
      <p:graphicFrame>
        <p:nvGraphicFramePr>
          <p:cNvPr id="10" name="表 9"/>
          <p:cNvGraphicFramePr>
            <a:graphicFrameLocks noGrp="1"/>
          </p:cNvGraphicFramePr>
          <p:nvPr/>
        </p:nvGraphicFramePr>
        <p:xfrm>
          <a:off x="683568" y="1844824"/>
          <a:ext cx="4646286" cy="4442124"/>
        </p:xfrm>
        <a:graphic>
          <a:graphicData uri="http://schemas.openxmlformats.org/drawingml/2006/table">
            <a:tbl>
              <a:tblPr/>
              <a:tblGrid>
                <a:gridCol w="576064"/>
                <a:gridCol w="1584176"/>
                <a:gridCol w="1152128"/>
                <a:gridCol w="1333918"/>
              </a:tblGrid>
              <a:tr h="298169">
                <a:tc>
                  <a:txBody>
                    <a:bodyPr/>
                    <a:lstStyle/>
                    <a:p>
                      <a:pPr algn="ctr" fontAlgn="b"/>
                      <a:r>
                        <a:rPr lang="ja-JP" altLang="en-US" sz="2400" b="0" i="0" u="none" strike="noStrike" dirty="0">
                          <a:solidFill>
                            <a:srgbClr val="000000"/>
                          </a:solidFill>
                          <a:latin typeface="ＭＳ Ｐゴシック"/>
                        </a:rPr>
                        <a:t>　</a:t>
                      </a:r>
                    </a:p>
                  </a:txBody>
                  <a:tcPr marL="4417" marR="4417" marT="4417" marB="0" anchor="b">
                    <a:lnL>
                      <a:noFill/>
                    </a:lnL>
                    <a:lnR>
                      <a:noFill/>
                    </a:lnR>
                    <a:lnT>
                      <a:noFill/>
                    </a:lnT>
                    <a:lnB>
                      <a:noFill/>
                    </a:lnB>
                    <a:solidFill>
                      <a:srgbClr val="0000E7"/>
                    </a:solidFill>
                  </a:tcPr>
                </a:tc>
                <a:tc>
                  <a:txBody>
                    <a:bodyPr/>
                    <a:lstStyle/>
                    <a:p>
                      <a:pPr algn="ctr" rtl="0" fontAlgn="b"/>
                      <a:r>
                        <a:rPr lang="ja-JP" altLang="en-US" sz="2400" b="1" i="0" u="none" strike="noStrike" dirty="0">
                          <a:solidFill>
                            <a:srgbClr val="FFFFFF"/>
                          </a:solidFill>
                          <a:latin typeface="MS UI Gothic"/>
                        </a:rPr>
                        <a:t>分析日</a:t>
                      </a:r>
                      <a:r>
                        <a:rPr lang="ja-JP" altLang="en-US" sz="2400" b="0" i="0" u="none" strike="noStrike" dirty="0">
                          <a:solidFill>
                            <a:srgbClr val="000000"/>
                          </a:solidFill>
                          <a:latin typeface="ＭＳ Ｐゴシック"/>
                        </a:rPr>
                        <a:t> </a:t>
                      </a:r>
                      <a:endParaRPr lang="ja-JP" altLang="en-US" sz="2400" b="1" i="0" u="none" strike="noStrike" dirty="0">
                        <a:solidFill>
                          <a:srgbClr val="FFFFFF"/>
                        </a:solidFill>
                        <a:latin typeface="MS UI Gothic"/>
                      </a:endParaRPr>
                    </a:p>
                  </a:txBody>
                  <a:tcPr marL="4417" marR="4417" marT="4417" marB="0" anchor="b">
                    <a:lnL>
                      <a:noFill/>
                    </a:lnL>
                    <a:lnR>
                      <a:noFill/>
                    </a:lnR>
                    <a:lnT>
                      <a:noFill/>
                    </a:lnT>
                    <a:lnB>
                      <a:noFill/>
                    </a:lnB>
                    <a:solidFill>
                      <a:srgbClr val="0000E7"/>
                    </a:solidFill>
                  </a:tcPr>
                </a:tc>
                <a:tc>
                  <a:txBody>
                    <a:bodyPr/>
                    <a:lstStyle/>
                    <a:p>
                      <a:pPr algn="ctr" rtl="0" fontAlgn="ctr"/>
                      <a:r>
                        <a:rPr lang="ja-JP" altLang="en-US" sz="2400" b="1" i="0" u="none" strike="noStrike" dirty="0">
                          <a:solidFill>
                            <a:srgbClr val="FFFFFF"/>
                          </a:solidFill>
                          <a:latin typeface="MS UI Gothic"/>
                        </a:rPr>
                        <a:t>分類</a:t>
                      </a:r>
                    </a:p>
                  </a:txBody>
                  <a:tcPr marL="4417" marR="4417" marT="4417" marB="0" anchor="ctr">
                    <a:lnL>
                      <a:noFill/>
                    </a:lnL>
                    <a:lnR>
                      <a:noFill/>
                    </a:lnR>
                    <a:lnT>
                      <a:noFill/>
                    </a:lnT>
                    <a:lnB>
                      <a:noFill/>
                    </a:lnB>
                    <a:solidFill>
                      <a:srgbClr val="0000E7"/>
                    </a:solidFill>
                  </a:tcPr>
                </a:tc>
                <a:tc>
                  <a:txBody>
                    <a:bodyPr/>
                    <a:lstStyle/>
                    <a:p>
                      <a:pPr algn="ctr" rtl="0" fontAlgn="ctr"/>
                      <a:r>
                        <a:rPr lang="ja-JP" altLang="en-US" sz="2400" b="1" i="0" u="none" strike="noStrike" dirty="0">
                          <a:solidFill>
                            <a:srgbClr val="FFFFFF"/>
                          </a:solidFill>
                          <a:latin typeface="MS UI Gothic"/>
                        </a:rPr>
                        <a:t>質問</a:t>
                      </a:r>
                      <a:r>
                        <a:rPr lang="en-US" altLang="ja-JP" sz="2400" b="1" i="0" u="none" strike="noStrike" dirty="0">
                          <a:solidFill>
                            <a:srgbClr val="FFFFFF"/>
                          </a:solidFill>
                          <a:latin typeface="Arial"/>
                        </a:rPr>
                        <a:t>2</a:t>
                      </a:r>
                      <a:r>
                        <a:rPr lang="ja-JP" altLang="en-US" sz="2400" b="0" i="0" u="none" strike="noStrike" dirty="0">
                          <a:solidFill>
                            <a:srgbClr val="000000"/>
                          </a:solidFill>
                          <a:latin typeface="ＭＳ Ｐゴシック"/>
                        </a:rPr>
                        <a:t> </a:t>
                      </a:r>
                      <a:endParaRPr lang="ja-JP" altLang="en-US" sz="2400" b="1" i="0" u="none" strike="noStrike" dirty="0">
                        <a:solidFill>
                          <a:srgbClr val="FFFFFF"/>
                        </a:solidFill>
                        <a:latin typeface="MS UI Gothic"/>
                      </a:endParaRPr>
                    </a:p>
                  </a:txBody>
                  <a:tcPr marL="4417" marR="4417" marT="4417" marB="0" anchor="ctr">
                    <a:lnL>
                      <a:noFill/>
                    </a:lnL>
                    <a:lnR>
                      <a:noFill/>
                    </a:lnR>
                    <a:lnT>
                      <a:noFill/>
                    </a:lnT>
                    <a:lnB>
                      <a:noFill/>
                    </a:lnB>
                    <a:solidFill>
                      <a:srgbClr val="0000E7"/>
                    </a:solidFill>
                  </a:tcPr>
                </a:tc>
              </a:tr>
              <a:tr h="353391">
                <a:tc>
                  <a:txBody>
                    <a:bodyPr/>
                    <a:lstStyle/>
                    <a:p>
                      <a:pPr algn="ctr" rtl="0" fontAlgn="b"/>
                      <a:r>
                        <a:rPr lang="en-US" altLang="ja-JP" sz="2400" b="1" i="0" u="none" strike="noStrike">
                          <a:solidFill>
                            <a:srgbClr val="000000"/>
                          </a:solidFill>
                          <a:latin typeface="Arial"/>
                        </a:rPr>
                        <a:t>1</a:t>
                      </a:r>
                    </a:p>
                  </a:txBody>
                  <a:tcPr marL="4417" marR="4417" marT="4417" marB="0" anchor="b">
                    <a:lnL>
                      <a:noFill/>
                    </a:lnL>
                    <a:lnR>
                      <a:noFill/>
                    </a:lnR>
                    <a:lnT>
                      <a:noFill/>
                    </a:lnT>
                    <a:lnB>
                      <a:noFill/>
                    </a:lnB>
                    <a:solidFill>
                      <a:srgbClr val="E7E7FA"/>
                    </a:solidFill>
                  </a:tcPr>
                </a:tc>
                <a:tc>
                  <a:txBody>
                    <a:bodyPr/>
                    <a:lstStyle/>
                    <a:p>
                      <a:pPr algn="ctr" rtl="0" fontAlgn="ctr"/>
                      <a:r>
                        <a:rPr lang="en-US" altLang="ja-JP" sz="2400" b="0" i="0" u="none" strike="noStrike">
                          <a:solidFill>
                            <a:srgbClr val="000000"/>
                          </a:solidFill>
                          <a:latin typeface="Arial"/>
                        </a:rPr>
                        <a:t>2011/12/28</a:t>
                      </a:r>
                    </a:p>
                  </a:txBody>
                  <a:tcPr marL="4417" marR="4417" marT="4417" marB="0" anchor="ctr">
                    <a:lnL>
                      <a:noFill/>
                    </a:lnL>
                    <a:lnR>
                      <a:noFill/>
                    </a:lnR>
                    <a:lnT>
                      <a:noFill/>
                    </a:lnT>
                    <a:lnB>
                      <a:noFill/>
                    </a:lnB>
                    <a:solidFill>
                      <a:srgbClr val="E7E7FA"/>
                    </a:solidFill>
                  </a:tcPr>
                </a:tc>
                <a:tc>
                  <a:txBody>
                    <a:bodyPr/>
                    <a:lstStyle/>
                    <a:p>
                      <a:pPr algn="ctr" rtl="0" fontAlgn="ctr"/>
                      <a:r>
                        <a:rPr lang="en-US" sz="2400" b="0" i="0" u="none" strike="noStrike" dirty="0">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2</a:t>
                      </a:r>
                    </a:p>
                  </a:txBody>
                  <a:tcPr marL="4417" marR="4417" marT="4417" marB="0" anchor="b">
                    <a:lnL>
                      <a:noFill/>
                    </a:lnL>
                    <a:lnR>
                      <a:noFill/>
                    </a:lnR>
                    <a:lnT>
                      <a:noFill/>
                    </a:lnT>
                    <a:lnB>
                      <a:noFill/>
                    </a:lnB>
                  </a:tcPr>
                </a:tc>
                <a:tc>
                  <a:txBody>
                    <a:bodyPr/>
                    <a:lstStyle/>
                    <a:p>
                      <a:pPr algn="ctr" rtl="0" fontAlgn="ctr"/>
                      <a:r>
                        <a:rPr lang="en-US" altLang="ja-JP" sz="2400" b="0" i="0" u="none" strike="noStrike">
                          <a:solidFill>
                            <a:srgbClr val="000000"/>
                          </a:solidFill>
                          <a:latin typeface="Arial"/>
                        </a:rPr>
                        <a:t>2011/12/28</a:t>
                      </a:r>
                    </a:p>
                  </a:txBody>
                  <a:tcPr marL="4417" marR="4417" marT="4417" marB="0" anchor="ctr">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3</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247484">
                <a:tc>
                  <a:txBody>
                    <a:bodyPr/>
                    <a:lstStyle/>
                    <a:p>
                      <a:pPr algn="ctr" rtl="0" fontAlgn="b"/>
                      <a:r>
                        <a:rPr lang="en-US" altLang="ja-JP" sz="2400" b="1" i="0" u="none" strike="noStrike">
                          <a:solidFill>
                            <a:srgbClr val="000000"/>
                          </a:solidFill>
                          <a:latin typeface="Arial"/>
                        </a:rPr>
                        <a:t>4</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b"/>
                      <a:r>
                        <a:rPr lang="ja-JP" altLang="en-US" sz="2400" b="0" i="0" u="none" strike="noStrike" dirty="0">
                          <a:solidFill>
                            <a:srgbClr val="000000"/>
                          </a:solidFill>
                          <a:latin typeface="MS UI Gothic"/>
                        </a:rPr>
                        <a:t>コメント</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b">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5</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6</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7</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8</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2012/1/16</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9</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2012/1/16</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10</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2012/1/18</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11</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2012/1/24</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bl>
          </a:graphicData>
        </a:graphic>
      </p:graphicFrame>
      <p:sp>
        <p:nvSpPr>
          <p:cNvPr id="12" name="フローチャート : 代替処理 11"/>
          <p:cNvSpPr/>
          <p:nvPr/>
        </p:nvSpPr>
        <p:spPr>
          <a:xfrm>
            <a:off x="5940152" y="2132856"/>
            <a:ext cx="2952328" cy="576064"/>
          </a:xfrm>
          <a:prstGeom prst="flowChartAlternate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保守作業の方法</a:t>
            </a:r>
            <a:endParaRPr lang="en-US" altLang="ja-JP" sz="2000" dirty="0" smtClean="0">
              <a:solidFill>
                <a:schemeClr val="tx1"/>
              </a:solidFill>
            </a:endParaRPr>
          </a:p>
        </p:txBody>
      </p:sp>
      <p:sp>
        <p:nvSpPr>
          <p:cNvPr id="13" name="正方形/長方形 12"/>
          <p:cNvSpPr/>
          <p:nvPr/>
        </p:nvSpPr>
        <p:spPr>
          <a:xfrm>
            <a:off x="6804248" y="1772816"/>
            <a:ext cx="122413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質問</a:t>
            </a:r>
            <a:r>
              <a:rPr kumimoji="1" lang="en-US" altLang="ja-JP" sz="2000" dirty="0" smtClean="0">
                <a:solidFill>
                  <a:schemeClr val="tx1"/>
                </a:solidFill>
              </a:rPr>
              <a:t>2</a:t>
            </a:r>
            <a:endParaRPr kumimoji="1" lang="ja-JP" altLang="en-US" sz="2000" dirty="0">
              <a:solidFill>
                <a:schemeClr val="tx1"/>
              </a:solidFill>
            </a:endParaRPr>
          </a:p>
        </p:txBody>
      </p:sp>
      <p:sp>
        <p:nvSpPr>
          <p:cNvPr id="7" name="角丸四角形 6"/>
          <p:cNvSpPr/>
          <p:nvPr/>
        </p:nvSpPr>
        <p:spPr>
          <a:xfrm>
            <a:off x="3995936" y="3212976"/>
            <a:ext cx="1296144" cy="576064"/>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600"/>
          </a:p>
        </p:txBody>
      </p:sp>
      <p:sp>
        <p:nvSpPr>
          <p:cNvPr id="8" name="角丸四角形吹き出し 7"/>
          <p:cNvSpPr/>
          <p:nvPr/>
        </p:nvSpPr>
        <p:spPr bwMode="auto">
          <a:xfrm>
            <a:off x="4499992" y="4509120"/>
            <a:ext cx="4644008" cy="1296144"/>
          </a:xfrm>
          <a:prstGeom prst="wedgeRoundRectCallout">
            <a:avLst>
              <a:gd name="adj1" fmla="val -45306"/>
              <a:gd name="adj2" fmla="val -98828"/>
              <a:gd name="adj3" fmla="val 16667"/>
            </a:avLst>
          </a:prstGeom>
          <a:solidFill>
            <a:srgbClr val="FFC000"/>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lang="ja-JP" altLang="en-US" dirty="0" smtClean="0">
                <a:latin typeface="+mn-lt"/>
              </a:rPr>
              <a:t>コードクローンの位置を</a:t>
            </a:r>
            <a:endParaRPr lang="en-US" altLang="ja-JP" dirty="0" smtClean="0">
              <a:latin typeface="+mn-lt"/>
            </a:endParaRPr>
          </a:p>
          <a:p>
            <a:pPr algn="ctr"/>
            <a:r>
              <a:rPr lang="ja-JP" altLang="en-US" dirty="0" smtClean="0">
                <a:latin typeface="+mn-lt"/>
              </a:rPr>
              <a:t>コメントとしてソースコードに記述</a:t>
            </a:r>
          </a:p>
        </p:txBody>
      </p:sp>
    </p:spTree>
    <p:extLst>
      <p:ext uri="{BB962C8B-B14F-4D97-AF65-F5344CB8AC3E}">
        <p14:creationId xmlns:p14="http://schemas.microsoft.com/office/powerpoint/2010/main" val="3844555856"/>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アンケート結果 </a:t>
            </a:r>
            <a:r>
              <a:rPr lang="en-US" altLang="ja-JP" dirty="0" smtClean="0"/>
              <a:t>– </a:t>
            </a:r>
            <a:r>
              <a:rPr lang="ja-JP" altLang="en-US" dirty="0" smtClean="0"/>
              <a:t>質問</a:t>
            </a:r>
            <a:r>
              <a:rPr lang="en-US" altLang="ja-JP" dirty="0" smtClean="0"/>
              <a:t>2</a:t>
            </a:r>
            <a:endParaRPr lang="ja-JP" altLang="ja-JP" dirty="0"/>
          </a:p>
        </p:txBody>
      </p:sp>
      <p:sp>
        <p:nvSpPr>
          <p:cNvPr id="4" name="正方形/長方形 3"/>
          <p:cNvSpPr/>
          <p:nvPr/>
        </p:nvSpPr>
        <p:spPr>
          <a:xfrm>
            <a:off x="6084168" y="1628800"/>
            <a:ext cx="2952328" cy="461665"/>
          </a:xfrm>
          <a:prstGeom prst="rect">
            <a:avLst/>
          </a:prstGeom>
        </p:spPr>
        <p:txBody>
          <a:bodyPr wrap="square">
            <a:spAutoFit/>
          </a:bodyPr>
          <a:lstStyle/>
          <a:p>
            <a:pPr lvl="1"/>
            <a:endParaRPr lang="en-US" altLang="ja-JP" dirty="0"/>
          </a:p>
        </p:txBody>
      </p:sp>
      <p:graphicFrame>
        <p:nvGraphicFramePr>
          <p:cNvPr id="10" name="表 9"/>
          <p:cNvGraphicFramePr>
            <a:graphicFrameLocks noGrp="1"/>
          </p:cNvGraphicFramePr>
          <p:nvPr/>
        </p:nvGraphicFramePr>
        <p:xfrm>
          <a:off x="683568" y="1844824"/>
          <a:ext cx="4646286" cy="4442124"/>
        </p:xfrm>
        <a:graphic>
          <a:graphicData uri="http://schemas.openxmlformats.org/drawingml/2006/table">
            <a:tbl>
              <a:tblPr/>
              <a:tblGrid>
                <a:gridCol w="576064"/>
                <a:gridCol w="1584176"/>
                <a:gridCol w="1152128"/>
                <a:gridCol w="1333918"/>
              </a:tblGrid>
              <a:tr h="298169">
                <a:tc>
                  <a:txBody>
                    <a:bodyPr/>
                    <a:lstStyle/>
                    <a:p>
                      <a:pPr algn="ctr" fontAlgn="b"/>
                      <a:r>
                        <a:rPr lang="ja-JP" altLang="en-US" sz="2400" b="0" i="0" u="none" strike="noStrike" dirty="0">
                          <a:solidFill>
                            <a:srgbClr val="000000"/>
                          </a:solidFill>
                          <a:latin typeface="ＭＳ Ｐゴシック"/>
                        </a:rPr>
                        <a:t>　</a:t>
                      </a:r>
                    </a:p>
                  </a:txBody>
                  <a:tcPr marL="4417" marR="4417" marT="4417" marB="0" anchor="b">
                    <a:lnL>
                      <a:noFill/>
                    </a:lnL>
                    <a:lnR>
                      <a:noFill/>
                    </a:lnR>
                    <a:lnT>
                      <a:noFill/>
                    </a:lnT>
                    <a:lnB>
                      <a:noFill/>
                    </a:lnB>
                    <a:solidFill>
                      <a:srgbClr val="0000E7"/>
                    </a:solidFill>
                  </a:tcPr>
                </a:tc>
                <a:tc>
                  <a:txBody>
                    <a:bodyPr/>
                    <a:lstStyle/>
                    <a:p>
                      <a:pPr algn="ctr" rtl="0" fontAlgn="b"/>
                      <a:r>
                        <a:rPr lang="ja-JP" altLang="en-US" sz="2400" b="1" i="0" u="none" strike="noStrike" dirty="0">
                          <a:solidFill>
                            <a:srgbClr val="FFFFFF"/>
                          </a:solidFill>
                          <a:latin typeface="MS UI Gothic"/>
                        </a:rPr>
                        <a:t>分析日</a:t>
                      </a:r>
                      <a:r>
                        <a:rPr lang="ja-JP" altLang="en-US" sz="2400" b="0" i="0" u="none" strike="noStrike" dirty="0">
                          <a:solidFill>
                            <a:srgbClr val="000000"/>
                          </a:solidFill>
                          <a:latin typeface="ＭＳ Ｐゴシック"/>
                        </a:rPr>
                        <a:t> </a:t>
                      </a:r>
                      <a:endParaRPr lang="ja-JP" altLang="en-US" sz="2400" b="1" i="0" u="none" strike="noStrike" dirty="0">
                        <a:solidFill>
                          <a:srgbClr val="FFFFFF"/>
                        </a:solidFill>
                        <a:latin typeface="MS UI Gothic"/>
                      </a:endParaRPr>
                    </a:p>
                  </a:txBody>
                  <a:tcPr marL="4417" marR="4417" marT="4417" marB="0" anchor="b">
                    <a:lnL>
                      <a:noFill/>
                    </a:lnL>
                    <a:lnR>
                      <a:noFill/>
                    </a:lnR>
                    <a:lnT>
                      <a:noFill/>
                    </a:lnT>
                    <a:lnB>
                      <a:noFill/>
                    </a:lnB>
                    <a:solidFill>
                      <a:srgbClr val="0000E7"/>
                    </a:solidFill>
                  </a:tcPr>
                </a:tc>
                <a:tc>
                  <a:txBody>
                    <a:bodyPr/>
                    <a:lstStyle/>
                    <a:p>
                      <a:pPr algn="ctr" rtl="0" fontAlgn="ctr"/>
                      <a:r>
                        <a:rPr lang="ja-JP" altLang="en-US" sz="2400" b="1" i="0" u="none" strike="noStrike" dirty="0">
                          <a:solidFill>
                            <a:srgbClr val="FFFFFF"/>
                          </a:solidFill>
                          <a:latin typeface="MS UI Gothic"/>
                        </a:rPr>
                        <a:t>分類</a:t>
                      </a:r>
                    </a:p>
                  </a:txBody>
                  <a:tcPr marL="4417" marR="4417" marT="4417" marB="0" anchor="ctr">
                    <a:lnL>
                      <a:noFill/>
                    </a:lnL>
                    <a:lnR>
                      <a:noFill/>
                    </a:lnR>
                    <a:lnT>
                      <a:noFill/>
                    </a:lnT>
                    <a:lnB>
                      <a:noFill/>
                    </a:lnB>
                    <a:solidFill>
                      <a:srgbClr val="0000E7"/>
                    </a:solidFill>
                  </a:tcPr>
                </a:tc>
                <a:tc>
                  <a:txBody>
                    <a:bodyPr/>
                    <a:lstStyle/>
                    <a:p>
                      <a:pPr algn="ctr" rtl="0" fontAlgn="ctr"/>
                      <a:r>
                        <a:rPr lang="ja-JP" altLang="en-US" sz="2400" b="1" i="0" u="none" strike="noStrike" dirty="0">
                          <a:solidFill>
                            <a:srgbClr val="FFFFFF"/>
                          </a:solidFill>
                          <a:latin typeface="MS UI Gothic"/>
                        </a:rPr>
                        <a:t>質問</a:t>
                      </a:r>
                      <a:r>
                        <a:rPr lang="en-US" altLang="ja-JP" sz="2400" b="1" i="0" u="none" strike="noStrike" dirty="0">
                          <a:solidFill>
                            <a:srgbClr val="FFFFFF"/>
                          </a:solidFill>
                          <a:latin typeface="Arial"/>
                        </a:rPr>
                        <a:t>2</a:t>
                      </a:r>
                      <a:r>
                        <a:rPr lang="ja-JP" altLang="en-US" sz="2400" b="0" i="0" u="none" strike="noStrike" dirty="0">
                          <a:solidFill>
                            <a:srgbClr val="000000"/>
                          </a:solidFill>
                          <a:latin typeface="ＭＳ Ｐゴシック"/>
                        </a:rPr>
                        <a:t> </a:t>
                      </a:r>
                      <a:endParaRPr lang="ja-JP" altLang="en-US" sz="2400" b="1" i="0" u="none" strike="noStrike" dirty="0">
                        <a:solidFill>
                          <a:srgbClr val="FFFFFF"/>
                        </a:solidFill>
                        <a:latin typeface="MS UI Gothic"/>
                      </a:endParaRPr>
                    </a:p>
                  </a:txBody>
                  <a:tcPr marL="4417" marR="4417" marT="4417" marB="0" anchor="ctr">
                    <a:lnL>
                      <a:noFill/>
                    </a:lnL>
                    <a:lnR>
                      <a:noFill/>
                    </a:lnR>
                    <a:lnT>
                      <a:noFill/>
                    </a:lnT>
                    <a:lnB>
                      <a:noFill/>
                    </a:lnB>
                    <a:solidFill>
                      <a:srgbClr val="0000E7"/>
                    </a:solidFill>
                  </a:tcPr>
                </a:tc>
              </a:tr>
              <a:tr h="353391">
                <a:tc>
                  <a:txBody>
                    <a:bodyPr/>
                    <a:lstStyle/>
                    <a:p>
                      <a:pPr algn="ctr" rtl="0" fontAlgn="b"/>
                      <a:r>
                        <a:rPr lang="en-US" altLang="ja-JP" sz="2400" b="1" i="0" u="none" strike="noStrike">
                          <a:solidFill>
                            <a:srgbClr val="000000"/>
                          </a:solidFill>
                          <a:latin typeface="Arial"/>
                        </a:rPr>
                        <a:t>1</a:t>
                      </a:r>
                    </a:p>
                  </a:txBody>
                  <a:tcPr marL="4417" marR="4417" marT="4417" marB="0" anchor="b">
                    <a:lnL>
                      <a:noFill/>
                    </a:lnL>
                    <a:lnR>
                      <a:noFill/>
                    </a:lnR>
                    <a:lnT>
                      <a:noFill/>
                    </a:lnT>
                    <a:lnB>
                      <a:noFill/>
                    </a:lnB>
                    <a:solidFill>
                      <a:srgbClr val="E7E7FA"/>
                    </a:solidFill>
                  </a:tcPr>
                </a:tc>
                <a:tc>
                  <a:txBody>
                    <a:bodyPr/>
                    <a:lstStyle/>
                    <a:p>
                      <a:pPr algn="ctr" rtl="0" fontAlgn="ctr"/>
                      <a:r>
                        <a:rPr lang="en-US" altLang="ja-JP" sz="2400" b="0" i="0" u="none" strike="noStrike">
                          <a:solidFill>
                            <a:srgbClr val="000000"/>
                          </a:solidFill>
                          <a:latin typeface="Arial"/>
                        </a:rPr>
                        <a:t>2011/12/28</a:t>
                      </a:r>
                    </a:p>
                  </a:txBody>
                  <a:tcPr marL="4417" marR="4417" marT="4417" marB="0" anchor="ctr">
                    <a:lnL>
                      <a:noFill/>
                    </a:lnL>
                    <a:lnR>
                      <a:noFill/>
                    </a:lnR>
                    <a:lnT>
                      <a:noFill/>
                    </a:lnT>
                    <a:lnB>
                      <a:noFill/>
                    </a:lnB>
                    <a:solidFill>
                      <a:srgbClr val="E7E7FA"/>
                    </a:solidFill>
                  </a:tcPr>
                </a:tc>
                <a:tc>
                  <a:txBody>
                    <a:bodyPr/>
                    <a:lstStyle/>
                    <a:p>
                      <a:pPr algn="ctr" rtl="0" fontAlgn="ctr"/>
                      <a:r>
                        <a:rPr lang="en-US" sz="2400" b="0" i="0" u="none" strike="noStrike" dirty="0">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2</a:t>
                      </a:r>
                    </a:p>
                  </a:txBody>
                  <a:tcPr marL="4417" marR="4417" marT="4417" marB="0" anchor="b">
                    <a:lnL>
                      <a:noFill/>
                    </a:lnL>
                    <a:lnR>
                      <a:noFill/>
                    </a:lnR>
                    <a:lnT>
                      <a:noFill/>
                    </a:lnT>
                    <a:lnB>
                      <a:noFill/>
                    </a:lnB>
                  </a:tcPr>
                </a:tc>
                <a:tc>
                  <a:txBody>
                    <a:bodyPr/>
                    <a:lstStyle/>
                    <a:p>
                      <a:pPr algn="ctr" rtl="0" fontAlgn="ctr"/>
                      <a:r>
                        <a:rPr lang="en-US" altLang="ja-JP" sz="2400" b="0" i="0" u="none" strike="noStrike">
                          <a:solidFill>
                            <a:srgbClr val="000000"/>
                          </a:solidFill>
                          <a:latin typeface="Arial"/>
                        </a:rPr>
                        <a:t>2011/12/28</a:t>
                      </a:r>
                    </a:p>
                  </a:txBody>
                  <a:tcPr marL="4417" marR="4417" marT="4417" marB="0" anchor="ctr">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3</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247484">
                <a:tc>
                  <a:txBody>
                    <a:bodyPr/>
                    <a:lstStyle/>
                    <a:p>
                      <a:pPr algn="ctr" rtl="0" fontAlgn="b"/>
                      <a:r>
                        <a:rPr lang="en-US" altLang="ja-JP" sz="2400" b="1" i="0" u="none" strike="noStrike">
                          <a:solidFill>
                            <a:srgbClr val="000000"/>
                          </a:solidFill>
                          <a:latin typeface="Arial"/>
                        </a:rPr>
                        <a:t>4</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b"/>
                      <a:r>
                        <a:rPr lang="ja-JP" altLang="en-US" sz="2400" b="0" i="0" u="none" strike="noStrike" dirty="0">
                          <a:solidFill>
                            <a:srgbClr val="000000"/>
                          </a:solidFill>
                          <a:latin typeface="MS UI Gothic"/>
                        </a:rPr>
                        <a:t>コメント</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b">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5</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6</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7</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2012/1/13</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8</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2012/1/16</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9</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2012/1/16</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solidFill>
                      <a:srgbClr val="E7E7FA"/>
                    </a:solidFill>
                  </a:tcPr>
                </a:tc>
              </a:tr>
              <a:tr h="335722">
                <a:tc>
                  <a:txBody>
                    <a:bodyPr/>
                    <a:lstStyle/>
                    <a:p>
                      <a:pPr algn="ctr" rtl="0" fontAlgn="b"/>
                      <a:r>
                        <a:rPr lang="en-US" altLang="ja-JP" sz="2400" b="1" i="0" u="none" strike="noStrike">
                          <a:solidFill>
                            <a:srgbClr val="000000"/>
                          </a:solidFill>
                          <a:latin typeface="Arial"/>
                        </a:rPr>
                        <a:t>10</a:t>
                      </a:r>
                    </a:p>
                  </a:txBody>
                  <a:tcPr marL="4417" marR="4417" marT="4417" marB="0" anchor="b">
                    <a:lnL>
                      <a:noFill/>
                    </a:lnL>
                    <a:lnR>
                      <a:noFill/>
                    </a:lnR>
                    <a:lnT>
                      <a:noFill/>
                    </a:lnT>
                    <a:lnB>
                      <a:noFill/>
                    </a:lnB>
                  </a:tcPr>
                </a:tc>
                <a:tc>
                  <a:txBody>
                    <a:bodyPr/>
                    <a:lstStyle/>
                    <a:p>
                      <a:pPr algn="ctr" rtl="0" fontAlgn="b"/>
                      <a:r>
                        <a:rPr lang="en-US" altLang="ja-JP" sz="2400" b="0" i="0" u="none" strike="noStrike">
                          <a:solidFill>
                            <a:srgbClr val="000000"/>
                          </a:solidFill>
                          <a:latin typeface="Arial"/>
                        </a:rPr>
                        <a:t>2012/1/18</a:t>
                      </a:r>
                    </a:p>
                  </a:txBody>
                  <a:tcPr marL="4417" marR="4417" marT="4417" marB="0" anchor="b">
                    <a:lnL>
                      <a:noFill/>
                    </a:lnL>
                    <a:lnR>
                      <a:noFill/>
                    </a:lnR>
                    <a:lnT>
                      <a:noFill/>
                    </a:lnT>
                    <a:lnB>
                      <a:noFill/>
                    </a:lnB>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tcPr>
                </a:tc>
                <a:tc>
                  <a:txBody>
                    <a:bodyPr/>
                    <a:lstStyle/>
                    <a:p>
                      <a:pPr algn="ctr" rtl="0" fontAlgn="ctr"/>
                      <a:r>
                        <a:rPr lang="ja-JP" altLang="en-US" sz="2400" b="0" i="0" u="none" strike="noStrike">
                          <a:solidFill>
                            <a:srgbClr val="000000"/>
                          </a:solidFill>
                          <a:latin typeface="MS UI Gothic"/>
                        </a:rPr>
                        <a:t>集約</a:t>
                      </a:r>
                      <a:r>
                        <a:rPr lang="ja-JP" altLang="en-US" sz="2400" b="0" i="0" u="none" strike="noStrike">
                          <a:solidFill>
                            <a:srgbClr val="000000"/>
                          </a:solidFill>
                          <a:latin typeface="ＭＳ Ｐゴシック"/>
                        </a:rPr>
                        <a:t> </a:t>
                      </a:r>
                      <a:endParaRPr lang="ja-JP" altLang="en-US" sz="2400" b="0" i="0" u="none" strike="noStrike">
                        <a:solidFill>
                          <a:srgbClr val="000000"/>
                        </a:solidFill>
                        <a:latin typeface="MS UI Gothic"/>
                      </a:endParaRPr>
                    </a:p>
                  </a:txBody>
                  <a:tcPr marL="4417" marR="4417" marT="4417" marB="0" anchor="ctr">
                    <a:lnL>
                      <a:noFill/>
                    </a:lnL>
                    <a:lnR>
                      <a:noFill/>
                    </a:lnR>
                    <a:lnT>
                      <a:noFill/>
                    </a:lnT>
                    <a:lnB>
                      <a:noFill/>
                    </a:lnB>
                  </a:tcPr>
                </a:tc>
              </a:tr>
              <a:tr h="335722">
                <a:tc>
                  <a:txBody>
                    <a:bodyPr/>
                    <a:lstStyle/>
                    <a:p>
                      <a:pPr algn="ctr" rtl="0" fontAlgn="b"/>
                      <a:r>
                        <a:rPr lang="en-US" altLang="ja-JP" sz="2400" b="1" i="0" u="none" strike="noStrike">
                          <a:solidFill>
                            <a:srgbClr val="000000"/>
                          </a:solidFill>
                          <a:latin typeface="Arial"/>
                        </a:rPr>
                        <a:t>11</a:t>
                      </a:r>
                    </a:p>
                  </a:txBody>
                  <a:tcPr marL="4417" marR="4417" marT="4417" marB="0" anchor="b">
                    <a:lnL>
                      <a:noFill/>
                    </a:lnL>
                    <a:lnR>
                      <a:noFill/>
                    </a:lnR>
                    <a:lnT>
                      <a:noFill/>
                    </a:lnT>
                    <a:lnB>
                      <a:noFill/>
                    </a:lnB>
                    <a:solidFill>
                      <a:srgbClr val="E7E7FA"/>
                    </a:solidFill>
                  </a:tcPr>
                </a:tc>
                <a:tc>
                  <a:txBody>
                    <a:bodyPr/>
                    <a:lstStyle/>
                    <a:p>
                      <a:pPr algn="ctr" rtl="0" fontAlgn="b"/>
                      <a:r>
                        <a:rPr lang="en-US" altLang="ja-JP" sz="2400" b="0" i="0" u="none" strike="noStrike">
                          <a:solidFill>
                            <a:srgbClr val="000000"/>
                          </a:solidFill>
                          <a:latin typeface="Arial"/>
                        </a:rPr>
                        <a:t>2012/1/24</a:t>
                      </a:r>
                    </a:p>
                  </a:txBody>
                  <a:tcPr marL="4417" marR="4417" marT="4417" marB="0" anchor="b">
                    <a:lnL>
                      <a:noFill/>
                    </a:lnL>
                    <a:lnR>
                      <a:noFill/>
                    </a:lnR>
                    <a:lnT>
                      <a:noFill/>
                    </a:lnT>
                    <a:lnB>
                      <a:noFill/>
                    </a:lnB>
                    <a:solidFill>
                      <a:srgbClr val="E7E7FA"/>
                    </a:solidFill>
                  </a:tcPr>
                </a:tc>
                <a:tc>
                  <a:txBody>
                    <a:bodyPr/>
                    <a:lstStyle/>
                    <a:p>
                      <a:pPr algn="ctr" rtl="0" fontAlgn="ctr"/>
                      <a:r>
                        <a:rPr lang="en-US" sz="2400" b="0" i="0" u="none" strike="noStrike">
                          <a:solidFill>
                            <a:srgbClr val="000000"/>
                          </a:solidFill>
                          <a:latin typeface="Arial"/>
                        </a:rPr>
                        <a:t>New</a:t>
                      </a:r>
                    </a:p>
                  </a:txBody>
                  <a:tcPr marL="4417" marR="4417" marT="4417" marB="0" anchor="ctr">
                    <a:lnL>
                      <a:noFill/>
                    </a:lnL>
                    <a:lnR>
                      <a:noFill/>
                    </a:lnR>
                    <a:lnT>
                      <a:noFill/>
                    </a:lnT>
                    <a:lnB>
                      <a:noFill/>
                    </a:lnB>
                    <a:solidFill>
                      <a:srgbClr val="E7E7FA"/>
                    </a:solidFill>
                  </a:tcPr>
                </a:tc>
                <a:tc>
                  <a:txBody>
                    <a:bodyPr/>
                    <a:lstStyle/>
                    <a:p>
                      <a:pPr algn="ctr" rtl="0" fontAlgn="ctr"/>
                      <a:r>
                        <a:rPr lang="ja-JP" altLang="en-US" sz="2400" b="0" i="0" u="none" strike="noStrike" dirty="0">
                          <a:solidFill>
                            <a:srgbClr val="000000"/>
                          </a:solidFill>
                          <a:latin typeface="MS UI Gothic"/>
                        </a:rPr>
                        <a:t>集約</a:t>
                      </a:r>
                      <a:r>
                        <a:rPr lang="ja-JP" altLang="en-US" sz="2400" b="0" i="0" u="none" strike="noStrike" dirty="0">
                          <a:solidFill>
                            <a:srgbClr val="000000"/>
                          </a:solidFill>
                          <a:latin typeface="ＭＳ Ｐゴシック"/>
                        </a:rPr>
                        <a:t> </a:t>
                      </a:r>
                      <a:endParaRPr lang="ja-JP" altLang="en-US" sz="2400" b="0" i="0" u="none" strike="noStrike" dirty="0">
                        <a:solidFill>
                          <a:srgbClr val="000000"/>
                        </a:solidFill>
                        <a:latin typeface="MS UI Gothic"/>
                      </a:endParaRPr>
                    </a:p>
                  </a:txBody>
                  <a:tcPr marL="4417" marR="4417" marT="4417" marB="0" anchor="ctr">
                    <a:lnL>
                      <a:noFill/>
                    </a:lnL>
                    <a:lnR>
                      <a:noFill/>
                    </a:lnR>
                    <a:lnT>
                      <a:noFill/>
                    </a:lnT>
                    <a:lnB>
                      <a:noFill/>
                    </a:lnB>
                    <a:solidFill>
                      <a:srgbClr val="E7E7FA"/>
                    </a:solidFill>
                  </a:tcPr>
                </a:tc>
              </a:tr>
            </a:tbl>
          </a:graphicData>
        </a:graphic>
      </p:graphicFrame>
      <p:sp>
        <p:nvSpPr>
          <p:cNvPr id="12" name="フローチャート : 代替処理 11"/>
          <p:cNvSpPr/>
          <p:nvPr/>
        </p:nvSpPr>
        <p:spPr>
          <a:xfrm>
            <a:off x="5940152" y="2132856"/>
            <a:ext cx="2952328" cy="576064"/>
          </a:xfrm>
          <a:prstGeom prst="flowChartAlternateProcess">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保守作業の方法</a:t>
            </a:r>
            <a:endParaRPr lang="en-US" altLang="ja-JP" sz="2000" dirty="0" smtClean="0">
              <a:solidFill>
                <a:schemeClr val="tx1"/>
              </a:solidFill>
            </a:endParaRPr>
          </a:p>
        </p:txBody>
      </p:sp>
      <p:sp>
        <p:nvSpPr>
          <p:cNvPr id="13" name="正方形/長方形 12"/>
          <p:cNvSpPr/>
          <p:nvPr/>
        </p:nvSpPr>
        <p:spPr>
          <a:xfrm>
            <a:off x="6804248" y="1772816"/>
            <a:ext cx="1224136"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質問</a:t>
            </a:r>
            <a:r>
              <a:rPr kumimoji="1" lang="en-US" altLang="ja-JP" sz="2000" dirty="0" smtClean="0">
                <a:solidFill>
                  <a:schemeClr val="tx1"/>
                </a:solidFill>
              </a:rPr>
              <a:t>2</a:t>
            </a:r>
            <a:endParaRPr kumimoji="1" lang="ja-JP" altLang="en-US" sz="2000" dirty="0">
              <a:solidFill>
                <a:schemeClr val="tx1"/>
              </a:solidFill>
            </a:endParaRPr>
          </a:p>
        </p:txBody>
      </p:sp>
      <p:sp>
        <p:nvSpPr>
          <p:cNvPr id="9" name="角丸四角形 8"/>
          <p:cNvSpPr/>
          <p:nvPr/>
        </p:nvSpPr>
        <p:spPr bwMode="auto">
          <a:xfrm>
            <a:off x="611560" y="3284984"/>
            <a:ext cx="7848872" cy="1224136"/>
          </a:xfrm>
          <a:prstGeom prst="roundRect">
            <a:avLst/>
          </a:prstGeom>
          <a:solidFill>
            <a:srgbClr val="FFC000"/>
          </a:solidFill>
          <a:ln w="222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kumimoji="1" lang="ja-JP" altLang="en-US" sz="3200" dirty="0" smtClean="0">
                <a:latin typeface="+mn-lt"/>
              </a:rPr>
              <a:t>１１個のＮｅｗ </a:t>
            </a:r>
            <a:r>
              <a:rPr kumimoji="1" lang="en-US" altLang="ja-JP" sz="3200" dirty="0" smtClean="0">
                <a:latin typeface="+mn-lt"/>
              </a:rPr>
              <a:t>Clone Set</a:t>
            </a:r>
            <a:r>
              <a:rPr kumimoji="1" lang="ja-JP" altLang="en-US" sz="3200" dirty="0" smtClean="0">
                <a:latin typeface="+mn-lt"/>
              </a:rPr>
              <a:t>に分類された</a:t>
            </a:r>
            <a:endParaRPr kumimoji="1" lang="en-US" altLang="ja-JP" sz="3200" dirty="0" smtClean="0">
              <a:latin typeface="+mn-lt"/>
            </a:endParaRPr>
          </a:p>
          <a:p>
            <a:pPr algn="ctr"/>
            <a:r>
              <a:rPr kumimoji="1" lang="ja-JP" altLang="en-US" sz="3200" dirty="0" smtClean="0">
                <a:latin typeface="+mn-lt"/>
              </a:rPr>
              <a:t>クローンセットが保守作業の対象である</a:t>
            </a:r>
            <a:endParaRPr kumimoji="1" lang="ja-JP" altLang="en-US" sz="3200" dirty="0">
              <a:latin typeface="+mn-lt"/>
            </a:endParaRPr>
          </a:p>
        </p:txBody>
      </p:sp>
    </p:spTree>
    <p:extLst>
      <p:ext uri="{BB962C8B-B14F-4D97-AF65-F5344CB8AC3E}">
        <p14:creationId xmlns:p14="http://schemas.microsoft.com/office/powerpoint/2010/main" val="3844555856"/>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評価実験に対する考察</a:t>
            </a:r>
            <a:r>
              <a:rPr kumimoji="1" lang="en-US" altLang="ja-JP" dirty="0" smtClean="0"/>
              <a:t>(1/2)</a:t>
            </a:r>
            <a:endParaRPr kumimoji="1" lang="ja-JP" altLang="en-US" dirty="0"/>
          </a:p>
        </p:txBody>
      </p:sp>
      <p:grpSp>
        <p:nvGrpSpPr>
          <p:cNvPr id="38" name="グループ化 37"/>
          <p:cNvGrpSpPr/>
          <p:nvPr/>
        </p:nvGrpSpPr>
        <p:grpSpPr>
          <a:xfrm>
            <a:off x="0" y="2060848"/>
            <a:ext cx="8822805" cy="4186046"/>
            <a:chOff x="141682" y="2483314"/>
            <a:chExt cx="8822805" cy="4186046"/>
          </a:xfrm>
        </p:grpSpPr>
        <p:graphicFrame>
          <p:nvGraphicFramePr>
            <p:cNvPr id="7" name="グラフ 6"/>
            <p:cNvGraphicFramePr>
              <a:graphicFrameLocks/>
            </p:cNvGraphicFramePr>
            <p:nvPr>
              <p:extLst>
                <p:ext uri="{D42A27DB-BD31-4B8C-83A1-F6EECF244321}">
                  <p14:modId xmlns:p14="http://schemas.microsoft.com/office/powerpoint/2010/main" val="2036582984"/>
                </p:ext>
              </p:extLst>
            </p:nvPr>
          </p:nvGraphicFramePr>
          <p:xfrm>
            <a:off x="393202" y="2564904"/>
            <a:ext cx="8568951" cy="4104456"/>
          </p:xfrm>
          <a:graphic>
            <a:graphicData uri="http://schemas.openxmlformats.org/drawingml/2006/chart">
              <c:chart xmlns:c="http://schemas.openxmlformats.org/drawingml/2006/chart" xmlns:r="http://schemas.openxmlformats.org/officeDocument/2006/relationships" r:id="rId2"/>
            </a:graphicData>
          </a:graphic>
        </p:graphicFrame>
        <p:sp>
          <p:nvSpPr>
            <p:cNvPr id="8" name="テキスト ボックス 7"/>
            <p:cNvSpPr txBox="1"/>
            <p:nvPr/>
          </p:nvSpPr>
          <p:spPr>
            <a:xfrm>
              <a:off x="141682" y="2483314"/>
              <a:ext cx="864096" cy="523220"/>
            </a:xfrm>
            <a:prstGeom prst="rect">
              <a:avLst/>
            </a:prstGeom>
            <a:noFill/>
          </p:spPr>
          <p:txBody>
            <a:bodyPr wrap="square" rtlCol="0">
              <a:spAutoFit/>
            </a:bodyPr>
            <a:lstStyle/>
            <a:p>
              <a:r>
                <a:rPr kumimoji="1" lang="en-US" altLang="ja-JP" sz="1400" dirty="0" smtClean="0"/>
                <a:t>1000</a:t>
              </a:r>
            </a:p>
            <a:p>
              <a:endParaRPr kumimoji="1" lang="ja-JP" altLang="en-US" sz="1400" dirty="0"/>
            </a:p>
          </p:txBody>
        </p:sp>
        <p:sp>
          <p:nvSpPr>
            <p:cNvPr id="9" name="テキスト ボックス 8"/>
            <p:cNvSpPr txBox="1"/>
            <p:nvPr/>
          </p:nvSpPr>
          <p:spPr>
            <a:xfrm>
              <a:off x="232261" y="2986254"/>
              <a:ext cx="864096" cy="523220"/>
            </a:xfrm>
            <a:prstGeom prst="rect">
              <a:avLst/>
            </a:prstGeom>
            <a:noFill/>
          </p:spPr>
          <p:txBody>
            <a:bodyPr wrap="square" rtlCol="0">
              <a:spAutoFit/>
            </a:bodyPr>
            <a:lstStyle/>
            <a:p>
              <a:r>
                <a:rPr kumimoji="1" lang="en-US" altLang="ja-JP" sz="1400" dirty="0" smtClean="0"/>
                <a:t>900</a:t>
              </a:r>
            </a:p>
            <a:p>
              <a:endParaRPr kumimoji="1" lang="ja-JP" altLang="en-US" sz="1400" dirty="0"/>
            </a:p>
          </p:txBody>
        </p:sp>
        <p:sp>
          <p:nvSpPr>
            <p:cNvPr id="10" name="テキスト ボックス 9"/>
            <p:cNvSpPr txBox="1"/>
            <p:nvPr/>
          </p:nvSpPr>
          <p:spPr>
            <a:xfrm>
              <a:off x="232261" y="3500718"/>
              <a:ext cx="864096" cy="523220"/>
            </a:xfrm>
            <a:prstGeom prst="rect">
              <a:avLst/>
            </a:prstGeom>
            <a:noFill/>
          </p:spPr>
          <p:txBody>
            <a:bodyPr wrap="square" rtlCol="0">
              <a:spAutoFit/>
            </a:bodyPr>
            <a:lstStyle/>
            <a:p>
              <a:r>
                <a:rPr lang="en-US" altLang="ja-JP" sz="1400" dirty="0"/>
                <a:t>8</a:t>
              </a:r>
              <a:r>
                <a:rPr kumimoji="1" lang="en-US" altLang="ja-JP" sz="1400" dirty="0" smtClean="0"/>
                <a:t>00</a:t>
              </a:r>
            </a:p>
            <a:p>
              <a:endParaRPr kumimoji="1" lang="ja-JP" altLang="en-US" sz="1400" dirty="0"/>
            </a:p>
          </p:txBody>
        </p:sp>
        <p:sp>
          <p:nvSpPr>
            <p:cNvPr id="11" name="テキスト ボックス 10"/>
            <p:cNvSpPr txBox="1"/>
            <p:nvPr/>
          </p:nvSpPr>
          <p:spPr>
            <a:xfrm>
              <a:off x="229905" y="4000122"/>
              <a:ext cx="864096" cy="523220"/>
            </a:xfrm>
            <a:prstGeom prst="rect">
              <a:avLst/>
            </a:prstGeom>
            <a:noFill/>
          </p:spPr>
          <p:txBody>
            <a:bodyPr wrap="square" rtlCol="0">
              <a:spAutoFit/>
            </a:bodyPr>
            <a:lstStyle/>
            <a:p>
              <a:r>
                <a:rPr kumimoji="1" lang="en-US" altLang="ja-JP" sz="1400" dirty="0" smtClean="0"/>
                <a:t>700</a:t>
              </a:r>
            </a:p>
            <a:p>
              <a:endParaRPr kumimoji="1" lang="ja-JP" altLang="en-US" sz="1400" dirty="0"/>
            </a:p>
          </p:txBody>
        </p:sp>
        <p:sp>
          <p:nvSpPr>
            <p:cNvPr id="12" name="テキスト ボックス 11"/>
            <p:cNvSpPr txBox="1"/>
            <p:nvPr/>
          </p:nvSpPr>
          <p:spPr>
            <a:xfrm>
              <a:off x="475645" y="5075358"/>
              <a:ext cx="864096" cy="523220"/>
            </a:xfrm>
            <a:prstGeom prst="rect">
              <a:avLst/>
            </a:prstGeom>
            <a:noFill/>
          </p:spPr>
          <p:txBody>
            <a:bodyPr wrap="square" rtlCol="0">
              <a:spAutoFit/>
            </a:bodyPr>
            <a:lstStyle/>
            <a:p>
              <a:r>
                <a:rPr kumimoji="1" lang="en-US" altLang="ja-JP" sz="1400" dirty="0" smtClean="0"/>
                <a:t>0</a:t>
              </a:r>
            </a:p>
            <a:p>
              <a:endParaRPr kumimoji="1" lang="ja-JP" altLang="en-US" sz="1400" dirty="0"/>
            </a:p>
          </p:txBody>
        </p:sp>
        <p:sp>
          <p:nvSpPr>
            <p:cNvPr id="13" name="テキスト ボックス 12"/>
            <p:cNvSpPr txBox="1"/>
            <p:nvPr/>
          </p:nvSpPr>
          <p:spPr>
            <a:xfrm>
              <a:off x="232261" y="4552138"/>
              <a:ext cx="720080" cy="523220"/>
            </a:xfrm>
            <a:prstGeom prst="rect">
              <a:avLst/>
            </a:prstGeom>
            <a:noFill/>
          </p:spPr>
          <p:txBody>
            <a:bodyPr wrap="square" rtlCol="0">
              <a:spAutoFit/>
            </a:bodyPr>
            <a:lstStyle/>
            <a:p>
              <a:r>
                <a:rPr lang="en-US" altLang="ja-JP" sz="1400" dirty="0" smtClean="0"/>
                <a:t>1</a:t>
              </a:r>
              <a:r>
                <a:rPr kumimoji="1" lang="en-US" altLang="ja-JP" sz="1400" dirty="0" smtClean="0"/>
                <a:t>00</a:t>
              </a:r>
            </a:p>
            <a:p>
              <a:endParaRPr kumimoji="1" lang="ja-JP" altLang="en-US" sz="1400" dirty="0"/>
            </a:p>
          </p:txBody>
        </p:sp>
        <p:sp>
          <p:nvSpPr>
            <p:cNvPr id="14" name="フリーフォーム 13"/>
            <p:cNvSpPr/>
            <p:nvPr/>
          </p:nvSpPr>
          <p:spPr>
            <a:xfrm>
              <a:off x="560648" y="4427530"/>
              <a:ext cx="1071419" cy="191624"/>
            </a:xfrm>
            <a:custGeom>
              <a:avLst/>
              <a:gdLst>
                <a:gd name="connsiteX0" fmla="*/ 0 w 1071419"/>
                <a:gd name="connsiteY0" fmla="*/ 303269 h 652720"/>
                <a:gd name="connsiteX1" fmla="*/ 369455 w 1071419"/>
                <a:gd name="connsiteY1" fmla="*/ 645014 h 652720"/>
                <a:gd name="connsiteX2" fmla="*/ 738909 w 1071419"/>
                <a:gd name="connsiteY2" fmla="*/ 7705 h 652720"/>
                <a:gd name="connsiteX3" fmla="*/ 1071419 w 1071419"/>
                <a:gd name="connsiteY3" fmla="*/ 349451 h 652720"/>
              </a:gdLst>
              <a:ahLst/>
              <a:cxnLst>
                <a:cxn ang="0">
                  <a:pos x="connsiteX0" y="connsiteY0"/>
                </a:cxn>
                <a:cxn ang="0">
                  <a:pos x="connsiteX1" y="connsiteY1"/>
                </a:cxn>
                <a:cxn ang="0">
                  <a:pos x="connsiteX2" y="connsiteY2"/>
                </a:cxn>
                <a:cxn ang="0">
                  <a:pos x="connsiteX3" y="connsiteY3"/>
                </a:cxn>
              </a:cxnLst>
              <a:rect l="l" t="t" r="r" b="b"/>
              <a:pathLst>
                <a:path w="1071419" h="652720">
                  <a:moveTo>
                    <a:pt x="0" y="303269"/>
                  </a:moveTo>
                  <a:cubicBezTo>
                    <a:pt x="123152" y="498772"/>
                    <a:pt x="246304" y="694275"/>
                    <a:pt x="369455" y="645014"/>
                  </a:cubicBezTo>
                  <a:cubicBezTo>
                    <a:pt x="492606" y="595753"/>
                    <a:pt x="621915" y="56965"/>
                    <a:pt x="738909" y="7705"/>
                  </a:cubicBezTo>
                  <a:cubicBezTo>
                    <a:pt x="855903" y="-41555"/>
                    <a:pt x="963661" y="153948"/>
                    <a:pt x="1071419" y="349451"/>
                  </a:cubicBezTo>
                </a:path>
              </a:pathLst>
            </a:custGeom>
            <a:ln w="1016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フリーフォーム 14"/>
            <p:cNvSpPr/>
            <p:nvPr/>
          </p:nvSpPr>
          <p:spPr>
            <a:xfrm>
              <a:off x="1568760" y="4427530"/>
              <a:ext cx="1071419" cy="191624"/>
            </a:xfrm>
            <a:custGeom>
              <a:avLst/>
              <a:gdLst>
                <a:gd name="connsiteX0" fmla="*/ 0 w 1071419"/>
                <a:gd name="connsiteY0" fmla="*/ 303269 h 652720"/>
                <a:gd name="connsiteX1" fmla="*/ 369455 w 1071419"/>
                <a:gd name="connsiteY1" fmla="*/ 645014 h 652720"/>
                <a:gd name="connsiteX2" fmla="*/ 738909 w 1071419"/>
                <a:gd name="connsiteY2" fmla="*/ 7705 h 652720"/>
                <a:gd name="connsiteX3" fmla="*/ 1071419 w 1071419"/>
                <a:gd name="connsiteY3" fmla="*/ 349451 h 652720"/>
              </a:gdLst>
              <a:ahLst/>
              <a:cxnLst>
                <a:cxn ang="0">
                  <a:pos x="connsiteX0" y="connsiteY0"/>
                </a:cxn>
                <a:cxn ang="0">
                  <a:pos x="connsiteX1" y="connsiteY1"/>
                </a:cxn>
                <a:cxn ang="0">
                  <a:pos x="connsiteX2" y="connsiteY2"/>
                </a:cxn>
                <a:cxn ang="0">
                  <a:pos x="connsiteX3" y="connsiteY3"/>
                </a:cxn>
              </a:cxnLst>
              <a:rect l="l" t="t" r="r" b="b"/>
              <a:pathLst>
                <a:path w="1071419" h="652720">
                  <a:moveTo>
                    <a:pt x="0" y="303269"/>
                  </a:moveTo>
                  <a:cubicBezTo>
                    <a:pt x="123152" y="498772"/>
                    <a:pt x="246304" y="694275"/>
                    <a:pt x="369455" y="645014"/>
                  </a:cubicBezTo>
                  <a:cubicBezTo>
                    <a:pt x="492606" y="595753"/>
                    <a:pt x="621915" y="56965"/>
                    <a:pt x="738909" y="7705"/>
                  </a:cubicBezTo>
                  <a:cubicBezTo>
                    <a:pt x="855903" y="-41555"/>
                    <a:pt x="963661" y="153948"/>
                    <a:pt x="1071419" y="349451"/>
                  </a:cubicBezTo>
                </a:path>
              </a:pathLst>
            </a:custGeom>
            <a:ln w="1016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フリーフォーム 15"/>
            <p:cNvSpPr/>
            <p:nvPr/>
          </p:nvSpPr>
          <p:spPr>
            <a:xfrm>
              <a:off x="2611747" y="4427530"/>
              <a:ext cx="1071419" cy="191624"/>
            </a:xfrm>
            <a:custGeom>
              <a:avLst/>
              <a:gdLst>
                <a:gd name="connsiteX0" fmla="*/ 0 w 1071419"/>
                <a:gd name="connsiteY0" fmla="*/ 303269 h 652720"/>
                <a:gd name="connsiteX1" fmla="*/ 369455 w 1071419"/>
                <a:gd name="connsiteY1" fmla="*/ 645014 h 652720"/>
                <a:gd name="connsiteX2" fmla="*/ 738909 w 1071419"/>
                <a:gd name="connsiteY2" fmla="*/ 7705 h 652720"/>
                <a:gd name="connsiteX3" fmla="*/ 1071419 w 1071419"/>
                <a:gd name="connsiteY3" fmla="*/ 349451 h 652720"/>
              </a:gdLst>
              <a:ahLst/>
              <a:cxnLst>
                <a:cxn ang="0">
                  <a:pos x="connsiteX0" y="connsiteY0"/>
                </a:cxn>
                <a:cxn ang="0">
                  <a:pos x="connsiteX1" y="connsiteY1"/>
                </a:cxn>
                <a:cxn ang="0">
                  <a:pos x="connsiteX2" y="connsiteY2"/>
                </a:cxn>
                <a:cxn ang="0">
                  <a:pos x="connsiteX3" y="connsiteY3"/>
                </a:cxn>
              </a:cxnLst>
              <a:rect l="l" t="t" r="r" b="b"/>
              <a:pathLst>
                <a:path w="1071419" h="652720">
                  <a:moveTo>
                    <a:pt x="0" y="303269"/>
                  </a:moveTo>
                  <a:cubicBezTo>
                    <a:pt x="123152" y="498772"/>
                    <a:pt x="246304" y="694275"/>
                    <a:pt x="369455" y="645014"/>
                  </a:cubicBezTo>
                  <a:cubicBezTo>
                    <a:pt x="492606" y="595753"/>
                    <a:pt x="621915" y="56965"/>
                    <a:pt x="738909" y="7705"/>
                  </a:cubicBezTo>
                  <a:cubicBezTo>
                    <a:pt x="855903" y="-41555"/>
                    <a:pt x="963661" y="153948"/>
                    <a:pt x="1071419" y="349451"/>
                  </a:cubicBezTo>
                </a:path>
              </a:pathLst>
            </a:custGeom>
            <a:ln w="1016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7" name="フリーフォーム 16"/>
            <p:cNvSpPr/>
            <p:nvPr/>
          </p:nvSpPr>
          <p:spPr>
            <a:xfrm>
              <a:off x="3669311" y="4432148"/>
              <a:ext cx="1071419" cy="191624"/>
            </a:xfrm>
            <a:custGeom>
              <a:avLst/>
              <a:gdLst>
                <a:gd name="connsiteX0" fmla="*/ 0 w 1071419"/>
                <a:gd name="connsiteY0" fmla="*/ 303269 h 652720"/>
                <a:gd name="connsiteX1" fmla="*/ 369455 w 1071419"/>
                <a:gd name="connsiteY1" fmla="*/ 645014 h 652720"/>
                <a:gd name="connsiteX2" fmla="*/ 738909 w 1071419"/>
                <a:gd name="connsiteY2" fmla="*/ 7705 h 652720"/>
                <a:gd name="connsiteX3" fmla="*/ 1071419 w 1071419"/>
                <a:gd name="connsiteY3" fmla="*/ 349451 h 652720"/>
              </a:gdLst>
              <a:ahLst/>
              <a:cxnLst>
                <a:cxn ang="0">
                  <a:pos x="connsiteX0" y="connsiteY0"/>
                </a:cxn>
                <a:cxn ang="0">
                  <a:pos x="connsiteX1" y="connsiteY1"/>
                </a:cxn>
                <a:cxn ang="0">
                  <a:pos x="connsiteX2" y="connsiteY2"/>
                </a:cxn>
                <a:cxn ang="0">
                  <a:pos x="connsiteX3" y="connsiteY3"/>
                </a:cxn>
              </a:cxnLst>
              <a:rect l="l" t="t" r="r" b="b"/>
              <a:pathLst>
                <a:path w="1071419" h="652720">
                  <a:moveTo>
                    <a:pt x="0" y="303269"/>
                  </a:moveTo>
                  <a:cubicBezTo>
                    <a:pt x="123152" y="498772"/>
                    <a:pt x="246304" y="694275"/>
                    <a:pt x="369455" y="645014"/>
                  </a:cubicBezTo>
                  <a:cubicBezTo>
                    <a:pt x="492606" y="595753"/>
                    <a:pt x="621915" y="56965"/>
                    <a:pt x="738909" y="7705"/>
                  </a:cubicBezTo>
                  <a:cubicBezTo>
                    <a:pt x="855903" y="-41555"/>
                    <a:pt x="963661" y="153948"/>
                    <a:pt x="1071419" y="349451"/>
                  </a:cubicBezTo>
                </a:path>
              </a:pathLst>
            </a:custGeom>
            <a:ln w="1016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フリーフォーム 17"/>
            <p:cNvSpPr/>
            <p:nvPr/>
          </p:nvSpPr>
          <p:spPr>
            <a:xfrm>
              <a:off x="4710245" y="4432148"/>
              <a:ext cx="1071419" cy="191624"/>
            </a:xfrm>
            <a:custGeom>
              <a:avLst/>
              <a:gdLst>
                <a:gd name="connsiteX0" fmla="*/ 0 w 1071419"/>
                <a:gd name="connsiteY0" fmla="*/ 303269 h 652720"/>
                <a:gd name="connsiteX1" fmla="*/ 369455 w 1071419"/>
                <a:gd name="connsiteY1" fmla="*/ 645014 h 652720"/>
                <a:gd name="connsiteX2" fmla="*/ 738909 w 1071419"/>
                <a:gd name="connsiteY2" fmla="*/ 7705 h 652720"/>
                <a:gd name="connsiteX3" fmla="*/ 1071419 w 1071419"/>
                <a:gd name="connsiteY3" fmla="*/ 349451 h 652720"/>
              </a:gdLst>
              <a:ahLst/>
              <a:cxnLst>
                <a:cxn ang="0">
                  <a:pos x="connsiteX0" y="connsiteY0"/>
                </a:cxn>
                <a:cxn ang="0">
                  <a:pos x="connsiteX1" y="connsiteY1"/>
                </a:cxn>
                <a:cxn ang="0">
                  <a:pos x="connsiteX2" y="connsiteY2"/>
                </a:cxn>
                <a:cxn ang="0">
                  <a:pos x="connsiteX3" y="connsiteY3"/>
                </a:cxn>
              </a:cxnLst>
              <a:rect l="l" t="t" r="r" b="b"/>
              <a:pathLst>
                <a:path w="1071419" h="652720">
                  <a:moveTo>
                    <a:pt x="0" y="303269"/>
                  </a:moveTo>
                  <a:cubicBezTo>
                    <a:pt x="123152" y="498772"/>
                    <a:pt x="246304" y="694275"/>
                    <a:pt x="369455" y="645014"/>
                  </a:cubicBezTo>
                  <a:cubicBezTo>
                    <a:pt x="492606" y="595753"/>
                    <a:pt x="621915" y="56965"/>
                    <a:pt x="738909" y="7705"/>
                  </a:cubicBezTo>
                  <a:cubicBezTo>
                    <a:pt x="855903" y="-41555"/>
                    <a:pt x="963661" y="153948"/>
                    <a:pt x="1071419" y="349451"/>
                  </a:cubicBezTo>
                </a:path>
              </a:pathLst>
            </a:custGeom>
            <a:ln w="1016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フリーフォーム 18"/>
            <p:cNvSpPr/>
            <p:nvPr/>
          </p:nvSpPr>
          <p:spPr>
            <a:xfrm>
              <a:off x="5773899" y="4440580"/>
              <a:ext cx="1071419" cy="191624"/>
            </a:xfrm>
            <a:custGeom>
              <a:avLst/>
              <a:gdLst>
                <a:gd name="connsiteX0" fmla="*/ 0 w 1071419"/>
                <a:gd name="connsiteY0" fmla="*/ 303269 h 652720"/>
                <a:gd name="connsiteX1" fmla="*/ 369455 w 1071419"/>
                <a:gd name="connsiteY1" fmla="*/ 645014 h 652720"/>
                <a:gd name="connsiteX2" fmla="*/ 738909 w 1071419"/>
                <a:gd name="connsiteY2" fmla="*/ 7705 h 652720"/>
                <a:gd name="connsiteX3" fmla="*/ 1071419 w 1071419"/>
                <a:gd name="connsiteY3" fmla="*/ 349451 h 652720"/>
              </a:gdLst>
              <a:ahLst/>
              <a:cxnLst>
                <a:cxn ang="0">
                  <a:pos x="connsiteX0" y="connsiteY0"/>
                </a:cxn>
                <a:cxn ang="0">
                  <a:pos x="connsiteX1" y="connsiteY1"/>
                </a:cxn>
                <a:cxn ang="0">
                  <a:pos x="connsiteX2" y="connsiteY2"/>
                </a:cxn>
                <a:cxn ang="0">
                  <a:pos x="connsiteX3" y="connsiteY3"/>
                </a:cxn>
              </a:cxnLst>
              <a:rect l="l" t="t" r="r" b="b"/>
              <a:pathLst>
                <a:path w="1071419" h="652720">
                  <a:moveTo>
                    <a:pt x="0" y="303269"/>
                  </a:moveTo>
                  <a:cubicBezTo>
                    <a:pt x="123152" y="498772"/>
                    <a:pt x="246304" y="694275"/>
                    <a:pt x="369455" y="645014"/>
                  </a:cubicBezTo>
                  <a:cubicBezTo>
                    <a:pt x="492606" y="595753"/>
                    <a:pt x="621915" y="56965"/>
                    <a:pt x="738909" y="7705"/>
                  </a:cubicBezTo>
                  <a:cubicBezTo>
                    <a:pt x="855903" y="-41555"/>
                    <a:pt x="963661" y="153948"/>
                    <a:pt x="1071419" y="349451"/>
                  </a:cubicBezTo>
                </a:path>
              </a:pathLst>
            </a:custGeom>
            <a:ln w="1016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フリーフォーム 19"/>
            <p:cNvSpPr/>
            <p:nvPr/>
          </p:nvSpPr>
          <p:spPr>
            <a:xfrm>
              <a:off x="6840699" y="4459630"/>
              <a:ext cx="1071419" cy="191624"/>
            </a:xfrm>
            <a:custGeom>
              <a:avLst/>
              <a:gdLst>
                <a:gd name="connsiteX0" fmla="*/ 0 w 1071419"/>
                <a:gd name="connsiteY0" fmla="*/ 303269 h 652720"/>
                <a:gd name="connsiteX1" fmla="*/ 369455 w 1071419"/>
                <a:gd name="connsiteY1" fmla="*/ 645014 h 652720"/>
                <a:gd name="connsiteX2" fmla="*/ 738909 w 1071419"/>
                <a:gd name="connsiteY2" fmla="*/ 7705 h 652720"/>
                <a:gd name="connsiteX3" fmla="*/ 1071419 w 1071419"/>
                <a:gd name="connsiteY3" fmla="*/ 349451 h 652720"/>
              </a:gdLst>
              <a:ahLst/>
              <a:cxnLst>
                <a:cxn ang="0">
                  <a:pos x="connsiteX0" y="connsiteY0"/>
                </a:cxn>
                <a:cxn ang="0">
                  <a:pos x="connsiteX1" y="connsiteY1"/>
                </a:cxn>
                <a:cxn ang="0">
                  <a:pos x="connsiteX2" y="connsiteY2"/>
                </a:cxn>
                <a:cxn ang="0">
                  <a:pos x="connsiteX3" y="connsiteY3"/>
                </a:cxn>
              </a:cxnLst>
              <a:rect l="l" t="t" r="r" b="b"/>
              <a:pathLst>
                <a:path w="1071419" h="652720">
                  <a:moveTo>
                    <a:pt x="0" y="303269"/>
                  </a:moveTo>
                  <a:cubicBezTo>
                    <a:pt x="123152" y="498772"/>
                    <a:pt x="246304" y="694275"/>
                    <a:pt x="369455" y="645014"/>
                  </a:cubicBezTo>
                  <a:cubicBezTo>
                    <a:pt x="492606" y="595753"/>
                    <a:pt x="621915" y="56965"/>
                    <a:pt x="738909" y="7705"/>
                  </a:cubicBezTo>
                  <a:cubicBezTo>
                    <a:pt x="855903" y="-41555"/>
                    <a:pt x="963661" y="153948"/>
                    <a:pt x="1071419" y="349451"/>
                  </a:cubicBezTo>
                </a:path>
              </a:pathLst>
            </a:custGeom>
            <a:ln w="1016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フリーフォーム 20"/>
            <p:cNvSpPr/>
            <p:nvPr/>
          </p:nvSpPr>
          <p:spPr>
            <a:xfrm>
              <a:off x="7893068" y="4459630"/>
              <a:ext cx="1071419" cy="191624"/>
            </a:xfrm>
            <a:custGeom>
              <a:avLst/>
              <a:gdLst>
                <a:gd name="connsiteX0" fmla="*/ 0 w 1071419"/>
                <a:gd name="connsiteY0" fmla="*/ 303269 h 652720"/>
                <a:gd name="connsiteX1" fmla="*/ 369455 w 1071419"/>
                <a:gd name="connsiteY1" fmla="*/ 645014 h 652720"/>
                <a:gd name="connsiteX2" fmla="*/ 738909 w 1071419"/>
                <a:gd name="connsiteY2" fmla="*/ 7705 h 652720"/>
                <a:gd name="connsiteX3" fmla="*/ 1071419 w 1071419"/>
                <a:gd name="connsiteY3" fmla="*/ 349451 h 652720"/>
              </a:gdLst>
              <a:ahLst/>
              <a:cxnLst>
                <a:cxn ang="0">
                  <a:pos x="connsiteX0" y="connsiteY0"/>
                </a:cxn>
                <a:cxn ang="0">
                  <a:pos x="connsiteX1" y="connsiteY1"/>
                </a:cxn>
                <a:cxn ang="0">
                  <a:pos x="connsiteX2" y="connsiteY2"/>
                </a:cxn>
                <a:cxn ang="0">
                  <a:pos x="connsiteX3" y="connsiteY3"/>
                </a:cxn>
              </a:cxnLst>
              <a:rect l="l" t="t" r="r" b="b"/>
              <a:pathLst>
                <a:path w="1071419" h="652720">
                  <a:moveTo>
                    <a:pt x="0" y="303269"/>
                  </a:moveTo>
                  <a:cubicBezTo>
                    <a:pt x="123152" y="498772"/>
                    <a:pt x="246304" y="694275"/>
                    <a:pt x="369455" y="645014"/>
                  </a:cubicBezTo>
                  <a:cubicBezTo>
                    <a:pt x="492606" y="595753"/>
                    <a:pt x="621915" y="56965"/>
                    <a:pt x="738909" y="7705"/>
                  </a:cubicBezTo>
                  <a:cubicBezTo>
                    <a:pt x="855903" y="-41555"/>
                    <a:pt x="963661" y="153948"/>
                    <a:pt x="1071419" y="349451"/>
                  </a:cubicBezTo>
                </a:path>
              </a:pathLst>
            </a:custGeom>
            <a:ln w="1016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
        <p:nvSpPr>
          <p:cNvPr id="39" name="角丸四角形吹き出し 38"/>
          <p:cNvSpPr/>
          <p:nvPr/>
        </p:nvSpPr>
        <p:spPr bwMode="auto">
          <a:xfrm>
            <a:off x="683568" y="1340768"/>
            <a:ext cx="7560840" cy="720080"/>
          </a:xfrm>
          <a:prstGeom prst="wedgeRoundRectCallout">
            <a:avLst>
              <a:gd name="adj1" fmla="val 38252"/>
              <a:gd name="adj2" fmla="val 95980"/>
              <a:gd name="adj3" fmla="val 16667"/>
            </a:avLst>
          </a:prstGeom>
          <a:solidFill>
            <a:srgbClr val="FFC000"/>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lang="ja-JP" altLang="en-US" sz="2800" dirty="0" smtClean="0">
                <a:latin typeface="+mn-lt"/>
              </a:rPr>
              <a:t>大部分のクローンセットが</a:t>
            </a:r>
            <a:r>
              <a:rPr lang="en-US" altLang="ja-JP" sz="2800" dirty="0" smtClean="0">
                <a:latin typeface="+mn-lt"/>
              </a:rPr>
              <a:t>Stable Clone Set</a:t>
            </a:r>
            <a:endParaRPr lang="ja-JP" altLang="en-US" sz="2800" dirty="0" smtClean="0">
              <a:latin typeface="+mn-lt"/>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評価実験に対する考察</a:t>
            </a:r>
            <a:r>
              <a:rPr kumimoji="1" lang="en-US" altLang="ja-JP" dirty="0" smtClean="0"/>
              <a:t>(2/2)</a:t>
            </a:r>
            <a:endParaRPr kumimoji="1" lang="ja-JP" altLang="en-US" dirty="0"/>
          </a:p>
        </p:txBody>
      </p:sp>
      <p:sp>
        <p:nvSpPr>
          <p:cNvPr id="3" name="コンテンツ プレースホルダ 2"/>
          <p:cNvSpPr>
            <a:spLocks noGrp="1"/>
          </p:cNvSpPr>
          <p:nvPr>
            <p:ph idx="1"/>
          </p:nvPr>
        </p:nvSpPr>
        <p:spPr>
          <a:xfrm>
            <a:off x="179388" y="1268413"/>
            <a:ext cx="8785225" cy="1656531"/>
          </a:xfrm>
        </p:spPr>
        <p:txBody>
          <a:bodyPr/>
          <a:lstStyle/>
          <a:p>
            <a:r>
              <a:rPr kumimoji="1" lang="ja-JP" altLang="en-US" dirty="0" smtClean="0"/>
              <a:t>大部分が</a:t>
            </a:r>
            <a:r>
              <a:rPr kumimoji="1" lang="en-US" altLang="ja-JP" dirty="0" smtClean="0"/>
              <a:t>Stable Clone Set</a:t>
            </a:r>
          </a:p>
          <a:p>
            <a:pPr lvl="1"/>
            <a:r>
              <a:rPr kumimoji="1" lang="ja-JP" altLang="en-US" dirty="0" smtClean="0"/>
              <a:t>以前に保守作業の必要性が判断された可能性がある</a:t>
            </a:r>
            <a:endParaRPr kumimoji="1" lang="en-US" altLang="ja-JP" dirty="0" smtClean="0"/>
          </a:p>
          <a:p>
            <a:pPr lvl="1"/>
            <a:r>
              <a:rPr lang="ja-JP" altLang="en-US" dirty="0" smtClean="0"/>
              <a:t>変更されていないクローンセットの確認は冗長である</a:t>
            </a:r>
            <a:endParaRPr lang="en-US" altLang="ja-JP" dirty="0" smtClean="0"/>
          </a:p>
          <a:p>
            <a:pPr lvl="1"/>
            <a:endParaRPr kumimoji="1" lang="en-US" altLang="ja-JP" dirty="0" smtClean="0"/>
          </a:p>
          <a:p>
            <a:pPr lvl="1"/>
            <a:endParaRPr lang="en-US" altLang="ja-JP" dirty="0" smtClean="0"/>
          </a:p>
          <a:p>
            <a:pPr lvl="1"/>
            <a:endParaRPr kumimoji="1" lang="en-US" altLang="ja-JP" dirty="0" smtClean="0"/>
          </a:p>
        </p:txBody>
      </p:sp>
      <p:sp>
        <p:nvSpPr>
          <p:cNvPr id="4" name="下矢印 3"/>
          <p:cNvSpPr/>
          <p:nvPr/>
        </p:nvSpPr>
        <p:spPr bwMode="auto">
          <a:xfrm>
            <a:off x="2555776" y="3032770"/>
            <a:ext cx="4320480" cy="1044302"/>
          </a:xfrm>
          <a:prstGeom prst="downArrow">
            <a:avLst/>
          </a:prstGeom>
          <a:solidFill>
            <a:schemeClr val="bg1">
              <a:lumMod val="85000"/>
            </a:schemeClr>
          </a:solidFill>
          <a:ln w="9525"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 name="角丸四角形 4"/>
          <p:cNvSpPr/>
          <p:nvPr/>
        </p:nvSpPr>
        <p:spPr bwMode="auto">
          <a:xfrm>
            <a:off x="643744" y="4445099"/>
            <a:ext cx="8136904" cy="1224136"/>
          </a:xfrm>
          <a:prstGeom prst="roundRect">
            <a:avLst/>
          </a:prstGeom>
          <a:solidFill>
            <a:srgbClr val="FFC000"/>
          </a:solidFill>
          <a:ln w="222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lang="ja-JP" altLang="en-US" sz="2800" dirty="0" smtClean="0">
                <a:latin typeface="+mn-lt"/>
              </a:rPr>
              <a:t>変更があったクローンセットのみを確認することで</a:t>
            </a:r>
            <a:endParaRPr lang="en-US" altLang="ja-JP" sz="2800" dirty="0" smtClean="0">
              <a:latin typeface="+mn-lt"/>
            </a:endParaRPr>
          </a:p>
          <a:p>
            <a:pPr algn="ctr"/>
            <a:r>
              <a:rPr kumimoji="1" lang="ja-JP" altLang="en-US" sz="2800" dirty="0" smtClean="0">
                <a:latin typeface="+mn-lt"/>
              </a:rPr>
              <a:t>保守対象となるコードクローンを効率良く発見できる</a:t>
            </a:r>
            <a:endParaRPr kumimoji="1" lang="ja-JP" altLang="en-US" sz="2800" dirty="0">
              <a:latin typeface="+mn-l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保守対象のコードクローンの調査</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目的</a:t>
            </a:r>
            <a:endParaRPr kumimoji="1" lang="en-US" altLang="ja-JP" dirty="0" smtClean="0"/>
          </a:p>
          <a:p>
            <a:pPr lvl="1"/>
            <a:r>
              <a:rPr lang="ja-JP" altLang="en-US" sz="2400" dirty="0" smtClean="0"/>
              <a:t>保守対象となる可能性が高いコードクローンの情報を</a:t>
            </a:r>
            <a:endParaRPr lang="en-US" altLang="ja-JP" sz="2400" dirty="0" smtClean="0"/>
          </a:p>
          <a:p>
            <a:pPr lvl="1">
              <a:buNone/>
            </a:pPr>
            <a:r>
              <a:rPr lang="en-US" altLang="ja-JP" sz="2400" dirty="0" smtClean="0"/>
              <a:t>	</a:t>
            </a:r>
            <a:r>
              <a:rPr lang="ja-JP" altLang="en-US" sz="2400" dirty="0" smtClean="0"/>
              <a:t>開発者に提供できるようにシステムを改善する</a:t>
            </a:r>
            <a:endParaRPr lang="en-US" altLang="ja-JP" sz="2400" dirty="0" smtClean="0"/>
          </a:p>
          <a:p>
            <a:pPr lvl="1"/>
            <a:endParaRPr lang="en-US" altLang="ja-JP" dirty="0" smtClean="0"/>
          </a:p>
          <a:p>
            <a:r>
              <a:rPr lang="ja-JP" altLang="en-US" dirty="0" smtClean="0"/>
              <a:t>調査方法</a:t>
            </a:r>
            <a:endParaRPr lang="en-US" altLang="ja-JP" dirty="0" smtClean="0"/>
          </a:p>
          <a:p>
            <a:pPr lvl="1"/>
            <a:r>
              <a:rPr lang="ja-JP" altLang="en-US" sz="2400" dirty="0" smtClean="0"/>
              <a:t>コードクローン分析ツール</a:t>
            </a:r>
            <a:r>
              <a:rPr lang="en-US" altLang="ja-JP" sz="2400" dirty="0" smtClean="0"/>
              <a:t>Gemini[2]</a:t>
            </a:r>
            <a:r>
              <a:rPr lang="ja-JP" altLang="en-US" sz="2400" dirty="0" smtClean="0"/>
              <a:t>を用いてメトリクス抽出</a:t>
            </a:r>
            <a:endParaRPr lang="en-US" altLang="ja-JP" sz="2400" dirty="0" smtClean="0"/>
          </a:p>
          <a:p>
            <a:pPr lvl="1"/>
            <a:r>
              <a:rPr lang="ja-JP" altLang="en-US" sz="2400" dirty="0" smtClean="0"/>
              <a:t>保守対象外のコードクローンのメトリクスとの違いを調査</a:t>
            </a:r>
            <a:endParaRPr kumimoji="1" lang="en-US" altLang="ja-JP" sz="2400" dirty="0" smtClean="0"/>
          </a:p>
          <a:p>
            <a:endParaRPr kumimoji="1" lang="ja-JP" altLang="en-US" dirty="0"/>
          </a:p>
        </p:txBody>
      </p:sp>
      <p:sp>
        <p:nvSpPr>
          <p:cNvPr id="4" name="Rectangle 4"/>
          <p:cNvSpPr>
            <a:spLocks noChangeArrowheads="1"/>
          </p:cNvSpPr>
          <p:nvPr/>
        </p:nvSpPr>
        <p:spPr bwMode="auto">
          <a:xfrm>
            <a:off x="539552" y="5733256"/>
            <a:ext cx="8064896" cy="523220"/>
          </a:xfrm>
          <a:prstGeom prst="rect">
            <a:avLst/>
          </a:prstGeom>
          <a:solidFill>
            <a:srgbClr val="FFFF00"/>
          </a:solidFill>
          <a:ln w="9525">
            <a:noFill/>
            <a:miter lim="800000"/>
            <a:headEnd/>
            <a:tailEnd/>
          </a:ln>
          <a:effectLst/>
        </p:spPr>
        <p:txBody>
          <a:bodyPr wrap="square">
            <a:spAutoFit/>
          </a:bodyPr>
          <a:lstStyle/>
          <a:p>
            <a:r>
              <a:rPr lang="en-US" altLang="ja-JP" sz="1400" dirty="0" smtClean="0">
                <a:solidFill>
                  <a:schemeClr val="tx2"/>
                </a:solidFill>
                <a:latin typeface="+mn-lt"/>
                <a:ea typeface="+mn-ea"/>
              </a:rPr>
              <a:t>[1] </a:t>
            </a:r>
            <a:r>
              <a:rPr lang="sv-SE" altLang="ja-JP" sz="1400" dirty="0" smtClean="0">
                <a:latin typeface="+mn-lt"/>
              </a:rPr>
              <a:t>Ueda, Y., Kamiya, T., Kusumoto, S. and Inoue, K.: Gem</a:t>
            </a:r>
            <a:r>
              <a:rPr lang="fr-FR" altLang="ja-JP" sz="1400" dirty="0" smtClean="0">
                <a:latin typeface="+mn-lt"/>
              </a:rPr>
              <a:t>ini: Maintenance support environment based on code</a:t>
            </a:r>
            <a:r>
              <a:rPr lang="ja-JP" altLang="en-US" sz="1400" dirty="0" smtClean="0">
                <a:latin typeface="+mn-lt"/>
              </a:rPr>
              <a:t> </a:t>
            </a:r>
            <a:r>
              <a:rPr lang="en-US" altLang="ja-JP" sz="1400" dirty="0" smtClean="0">
                <a:latin typeface="+mn-lt"/>
              </a:rPr>
              <a:t>clone analysis, </a:t>
            </a:r>
            <a:r>
              <a:rPr lang="en-US" altLang="ja-JP" sz="1400" i="1" dirty="0" smtClean="0">
                <a:latin typeface="+mn-lt"/>
              </a:rPr>
              <a:t>Proc. of METRICS '02, pp. 67{76 (2002)</a:t>
            </a:r>
            <a:endParaRPr lang="en-US" altLang="ja-JP" sz="1400" dirty="0">
              <a:solidFill>
                <a:schemeClr val="tx2"/>
              </a:solidFill>
              <a:latin typeface="+mn-lt"/>
              <a:ea typeface="+mn-ea"/>
            </a:endParaRPr>
          </a:p>
        </p:txBody>
      </p:sp>
    </p:spTree>
    <p:extLst>
      <p:ext uri="{BB962C8B-B14F-4D97-AF65-F5344CB8AC3E}">
        <p14:creationId xmlns:p14="http://schemas.microsoft.com/office/powerpoint/2010/main" val="27233922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調査結果</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RNR</a:t>
            </a:r>
            <a:r>
              <a:rPr kumimoji="1" lang="ja-JP" altLang="en-US" dirty="0" smtClean="0"/>
              <a:t>メトリック値</a:t>
            </a:r>
            <a:r>
              <a:rPr lang="ja-JP" altLang="en-US" dirty="0" smtClean="0"/>
              <a:t>による違いが顕著に現れた</a:t>
            </a:r>
            <a:endParaRPr lang="en-US" altLang="ja-JP" dirty="0" smtClean="0"/>
          </a:p>
          <a:p>
            <a:pPr lvl="1"/>
            <a:r>
              <a:rPr kumimoji="1" lang="ja-JP" altLang="en-US" dirty="0" smtClean="0"/>
              <a:t>クローンセット中のコード片の非繰り返しの程度を表す</a:t>
            </a:r>
            <a:endParaRPr kumimoji="1" lang="en-US" altLang="ja-JP" dirty="0" smtClean="0"/>
          </a:p>
          <a:p>
            <a:pPr lvl="1"/>
            <a:endParaRPr lang="en-US" altLang="ja-JP" dirty="0" smtClean="0"/>
          </a:p>
          <a:p>
            <a:pPr lvl="1"/>
            <a:endParaRPr kumimoji="1"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p:txBody>
      </p:sp>
      <p:graphicFrame>
        <p:nvGraphicFramePr>
          <p:cNvPr id="5" name="グラフ 4"/>
          <p:cNvGraphicFramePr/>
          <p:nvPr/>
        </p:nvGraphicFramePr>
        <p:xfrm>
          <a:off x="3635896" y="2492896"/>
          <a:ext cx="4824536" cy="3384376"/>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3923928" y="5733256"/>
            <a:ext cx="2242322" cy="707886"/>
          </a:xfrm>
          <a:prstGeom prst="rect">
            <a:avLst/>
          </a:prstGeom>
          <a:noFill/>
        </p:spPr>
        <p:txBody>
          <a:bodyPr wrap="square" rtlCol="0">
            <a:spAutoFit/>
          </a:bodyPr>
          <a:lstStyle/>
          <a:p>
            <a:pPr algn="ctr"/>
            <a:r>
              <a:rPr kumimoji="1" lang="ja-JP" altLang="en-US" sz="2000" dirty="0" smtClean="0"/>
              <a:t>保守対象</a:t>
            </a:r>
            <a:endParaRPr kumimoji="1" lang="en-US" altLang="ja-JP" sz="2000" dirty="0" smtClean="0"/>
          </a:p>
          <a:p>
            <a:pPr algn="ctr"/>
            <a:r>
              <a:rPr kumimoji="1" lang="ja-JP" altLang="en-US" sz="2000" dirty="0" smtClean="0"/>
              <a:t>のクローンセット</a:t>
            </a:r>
            <a:endParaRPr kumimoji="1" lang="ja-JP" altLang="en-US" sz="2000" dirty="0"/>
          </a:p>
        </p:txBody>
      </p:sp>
      <p:sp>
        <p:nvSpPr>
          <p:cNvPr id="7" name="テキスト ボックス 6"/>
          <p:cNvSpPr txBox="1"/>
          <p:nvPr/>
        </p:nvSpPr>
        <p:spPr>
          <a:xfrm>
            <a:off x="2411760" y="3284984"/>
            <a:ext cx="1403648" cy="461665"/>
          </a:xfrm>
          <a:prstGeom prst="rect">
            <a:avLst/>
          </a:prstGeom>
          <a:noFill/>
        </p:spPr>
        <p:txBody>
          <a:bodyPr wrap="square" rtlCol="0">
            <a:spAutoFit/>
          </a:bodyPr>
          <a:lstStyle/>
          <a:p>
            <a:pPr algn="ctr"/>
            <a:r>
              <a:rPr kumimoji="1" lang="en-US" altLang="ja-JP" sz="2400" dirty="0" smtClean="0">
                <a:latin typeface="+mn-lt"/>
              </a:rPr>
              <a:t>RNR</a:t>
            </a:r>
            <a:endParaRPr kumimoji="1" lang="ja-JP" altLang="en-US" sz="2400" dirty="0">
              <a:latin typeface="+mn-lt"/>
            </a:endParaRPr>
          </a:p>
        </p:txBody>
      </p:sp>
      <p:sp>
        <p:nvSpPr>
          <p:cNvPr id="8" name="テキスト ボックス 7"/>
          <p:cNvSpPr txBox="1"/>
          <p:nvPr/>
        </p:nvSpPr>
        <p:spPr>
          <a:xfrm>
            <a:off x="6228184" y="5733256"/>
            <a:ext cx="2242322" cy="707886"/>
          </a:xfrm>
          <a:prstGeom prst="rect">
            <a:avLst/>
          </a:prstGeom>
          <a:noFill/>
        </p:spPr>
        <p:txBody>
          <a:bodyPr wrap="square" rtlCol="0">
            <a:spAutoFit/>
          </a:bodyPr>
          <a:lstStyle/>
          <a:p>
            <a:pPr algn="ctr"/>
            <a:r>
              <a:rPr kumimoji="1" lang="ja-JP" altLang="en-US" sz="2000" dirty="0" smtClean="0"/>
              <a:t>保守対象</a:t>
            </a:r>
            <a:r>
              <a:rPr lang="ja-JP" altLang="en-US" sz="2000" dirty="0" smtClean="0"/>
              <a:t>以外</a:t>
            </a:r>
            <a:endParaRPr kumimoji="1" lang="en-US" altLang="ja-JP" sz="2000" dirty="0" smtClean="0"/>
          </a:p>
          <a:p>
            <a:pPr algn="ctr"/>
            <a:r>
              <a:rPr kumimoji="1" lang="ja-JP" altLang="en-US" sz="2000" dirty="0" smtClean="0"/>
              <a:t>のクローンセット</a:t>
            </a:r>
            <a:endParaRPr kumimoji="1" lang="ja-JP" altLang="en-US" sz="2000" dirty="0"/>
          </a:p>
        </p:txBody>
      </p:sp>
      <p:sp>
        <p:nvSpPr>
          <p:cNvPr id="9" name="角丸四角形吹き出し 8"/>
          <p:cNvSpPr/>
          <p:nvPr/>
        </p:nvSpPr>
        <p:spPr bwMode="auto">
          <a:xfrm>
            <a:off x="334747" y="4416524"/>
            <a:ext cx="3456384" cy="1296144"/>
          </a:xfrm>
          <a:prstGeom prst="wedgeRoundRectCallout">
            <a:avLst>
              <a:gd name="adj1" fmla="val 85673"/>
              <a:gd name="adj2" fmla="val -140916"/>
              <a:gd name="adj3" fmla="val 16667"/>
            </a:avLst>
          </a:prstGeom>
          <a:solidFill>
            <a:srgbClr val="FFC000"/>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algn="ctr"/>
            <a:r>
              <a:rPr kumimoji="1" lang="ja-JP" altLang="en-US" sz="2000" dirty="0" smtClean="0">
                <a:latin typeface="+mn-lt"/>
              </a:rPr>
              <a:t>保守対象のクローンセットの</a:t>
            </a:r>
            <a:r>
              <a:rPr kumimoji="1" lang="en-US" altLang="ja-JP" sz="2000" dirty="0" smtClean="0">
                <a:latin typeface="+mn-lt"/>
              </a:rPr>
              <a:t>RNR</a:t>
            </a:r>
            <a:r>
              <a:rPr kumimoji="1" lang="ja-JP" altLang="en-US" sz="2000" dirty="0" smtClean="0">
                <a:latin typeface="+mn-lt"/>
              </a:rPr>
              <a:t>値は大きい</a:t>
            </a:r>
            <a:endParaRPr lang="ja-JP" altLang="en-US" sz="2000" dirty="0" smtClean="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調査結果に対する考察</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RNR</a:t>
            </a:r>
            <a:r>
              <a:rPr kumimoji="1" lang="ja-JP" altLang="en-US" dirty="0" smtClean="0"/>
              <a:t>値が小さいクローンセット</a:t>
            </a:r>
            <a:endParaRPr kumimoji="1" lang="en-US" altLang="ja-JP" dirty="0" smtClean="0"/>
          </a:p>
          <a:p>
            <a:pPr lvl="1"/>
            <a:r>
              <a:rPr lang="ja-JP" altLang="en-US" dirty="0" smtClean="0"/>
              <a:t>繰り返し処理が多いクローンセットを指す</a:t>
            </a:r>
            <a:endParaRPr lang="en-US" altLang="ja-JP" dirty="0" smtClean="0"/>
          </a:p>
          <a:p>
            <a:pPr lvl="2"/>
            <a:r>
              <a:rPr lang="ja-JP" altLang="en-US" dirty="0" smtClean="0"/>
              <a:t>変数宣言の羅列 </a:t>
            </a:r>
            <a:r>
              <a:rPr lang="en-US" altLang="ja-JP" dirty="0" smtClean="0"/>
              <a:t>/ </a:t>
            </a:r>
            <a:r>
              <a:rPr kumimoji="1" lang="ja-JP" altLang="en-US" dirty="0" smtClean="0"/>
              <a:t>連続した</a:t>
            </a:r>
            <a:r>
              <a:rPr kumimoji="1" lang="en-US" altLang="ja-JP" dirty="0" smtClean="0"/>
              <a:t>import</a:t>
            </a:r>
            <a:r>
              <a:rPr kumimoji="1" lang="ja-JP" altLang="en-US" dirty="0" smtClean="0"/>
              <a:t>文</a:t>
            </a:r>
            <a:endParaRPr kumimoji="1" lang="en-US" altLang="ja-JP" dirty="0" smtClean="0"/>
          </a:p>
          <a:p>
            <a:pPr lvl="1"/>
            <a:r>
              <a:rPr kumimoji="1" lang="ja-JP" altLang="en-US" dirty="0" smtClean="0"/>
              <a:t>保守作業の対象となる可能性が低い</a:t>
            </a:r>
            <a:endParaRPr kumimoji="1" lang="en-US" altLang="ja-JP" dirty="0" smtClean="0"/>
          </a:p>
          <a:p>
            <a:pPr lvl="1"/>
            <a:endParaRPr kumimoji="1" lang="en-US" altLang="ja-JP" dirty="0" smtClean="0"/>
          </a:p>
          <a:p>
            <a:pPr lvl="2"/>
            <a:endParaRPr lang="en-US" altLang="ja-JP" dirty="0" smtClean="0"/>
          </a:p>
          <a:p>
            <a:r>
              <a:rPr lang="en-US" altLang="ja-JP" dirty="0" smtClean="0"/>
              <a:t>RNR</a:t>
            </a:r>
            <a:r>
              <a:rPr lang="ja-JP" altLang="en-US" dirty="0" smtClean="0"/>
              <a:t>値によるクローンセットのフィルタリング</a:t>
            </a:r>
            <a:endParaRPr lang="en-US" altLang="ja-JP" dirty="0" smtClean="0"/>
          </a:p>
          <a:p>
            <a:pPr lvl="1"/>
            <a:r>
              <a:rPr lang="ja-JP" altLang="en-US" dirty="0" smtClean="0"/>
              <a:t>閾値以下の</a:t>
            </a:r>
            <a:r>
              <a:rPr lang="en-US" altLang="ja-JP" dirty="0" smtClean="0"/>
              <a:t>RNR</a:t>
            </a:r>
            <a:r>
              <a:rPr lang="ja-JP" altLang="en-US" dirty="0" smtClean="0"/>
              <a:t>値のクローンセットを除去</a:t>
            </a:r>
            <a:endParaRPr lang="en-US" altLang="ja-JP" dirty="0" smtClean="0"/>
          </a:p>
          <a:p>
            <a:pPr lvl="1"/>
            <a:r>
              <a:rPr kumimoji="1" lang="ja-JP" altLang="en-US" dirty="0" smtClean="0"/>
              <a:t>保守対象の可能性が高いクローンセットを提示可能</a:t>
            </a:r>
            <a:endParaRPr kumimoji="1" lang="en-US" altLang="ja-JP" dirty="0" smtClean="0"/>
          </a:p>
          <a:p>
            <a:pPr lvl="2"/>
            <a:endParaRPr kumimoji="1" lang="en-US" altLang="ja-JP" dirty="0" smtClean="0"/>
          </a:p>
          <a:p>
            <a:pPr lvl="1">
              <a:buNone/>
            </a:pPr>
            <a:endParaRPr kumimoji="1" lang="en-US" altLang="ja-JP" dirty="0" smtClean="0"/>
          </a:p>
          <a:p>
            <a:pPr lvl="1"/>
            <a:endParaRPr kumimoji="1" lang="ja-JP" altLang="en-US" dirty="0"/>
          </a:p>
        </p:txBody>
      </p:sp>
      <p:sp>
        <p:nvSpPr>
          <p:cNvPr id="4" name="下矢印 3"/>
          <p:cNvSpPr/>
          <p:nvPr/>
        </p:nvSpPr>
        <p:spPr bwMode="auto">
          <a:xfrm>
            <a:off x="2483768" y="3356992"/>
            <a:ext cx="4320480" cy="720080"/>
          </a:xfrm>
          <a:prstGeom prst="downArrow">
            <a:avLst/>
          </a:prstGeom>
          <a:solidFill>
            <a:schemeClr val="bg1">
              <a:lumMod val="85000"/>
            </a:schemeClr>
          </a:solidFill>
          <a:ln w="9525"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メモ 27"/>
          <p:cNvSpPr/>
          <p:nvPr/>
        </p:nvSpPr>
        <p:spPr bwMode="auto">
          <a:xfrm rot="10800000" flipH="1">
            <a:off x="1942973" y="1965947"/>
            <a:ext cx="1368152" cy="1656184"/>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2" name="Freeform 13"/>
          <p:cNvSpPr>
            <a:spLocks/>
          </p:cNvSpPr>
          <p:nvPr/>
        </p:nvSpPr>
        <p:spPr bwMode="auto">
          <a:xfrm>
            <a:off x="2123728" y="2276872"/>
            <a:ext cx="1052425" cy="36004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26626" name="Rectangle 2"/>
          <p:cNvSpPr>
            <a:spLocks noGrp="1" noChangeArrowheads="1"/>
          </p:cNvSpPr>
          <p:nvPr>
            <p:ph type="title"/>
          </p:nvPr>
        </p:nvSpPr>
        <p:spPr/>
        <p:txBody>
          <a:bodyPr/>
          <a:lstStyle/>
          <a:p>
            <a:r>
              <a:rPr lang="ja-JP" altLang="en-US" dirty="0" smtClean="0"/>
              <a:t>コードクローンに対する保守作業</a:t>
            </a:r>
            <a:endParaRPr lang="ja-JP" altLang="ja-JP" dirty="0"/>
          </a:p>
        </p:txBody>
      </p:sp>
      <p:sp>
        <p:nvSpPr>
          <p:cNvPr id="26627" name="Rectangle 3"/>
          <p:cNvSpPr>
            <a:spLocks noGrp="1" noChangeArrowheads="1"/>
          </p:cNvSpPr>
          <p:nvPr>
            <p:ph type="body" idx="1"/>
          </p:nvPr>
        </p:nvSpPr>
        <p:spPr>
          <a:xfrm>
            <a:off x="179388" y="1317528"/>
            <a:ext cx="2420361" cy="648419"/>
          </a:xfrm>
        </p:spPr>
        <p:txBody>
          <a:bodyPr/>
          <a:lstStyle/>
          <a:p>
            <a:r>
              <a:rPr lang="ja-JP" altLang="en-US" dirty="0"/>
              <a:t>同時</a:t>
            </a:r>
            <a:r>
              <a:rPr lang="ja-JP" altLang="en-US" dirty="0" smtClean="0"/>
              <a:t>修正</a:t>
            </a:r>
            <a:endParaRPr lang="en-US" altLang="ja-JP" dirty="0" smtClean="0"/>
          </a:p>
          <a:p>
            <a:endParaRPr lang="en-US" altLang="ja-JP" dirty="0"/>
          </a:p>
          <a:p>
            <a:endParaRPr lang="en-US" altLang="ja-JP" dirty="0" smtClean="0"/>
          </a:p>
          <a:p>
            <a:endParaRPr lang="en-US" altLang="ja-JP" dirty="0"/>
          </a:p>
          <a:p>
            <a:r>
              <a:rPr lang="ja-JP" altLang="en-US" dirty="0" smtClean="0"/>
              <a:t>集約</a:t>
            </a:r>
            <a:endParaRPr lang="en-US" altLang="ja-JP" dirty="0" smtClean="0"/>
          </a:p>
          <a:p>
            <a:endParaRPr lang="en-US" altLang="ja-JP" dirty="0"/>
          </a:p>
          <a:p>
            <a:endParaRPr lang="en-US" altLang="ja-JP" dirty="0" smtClean="0"/>
          </a:p>
          <a:p>
            <a:endParaRPr lang="en-US" altLang="ja-JP" dirty="0"/>
          </a:p>
          <a:p>
            <a:endParaRPr lang="en-US" altLang="ja-JP" dirty="0"/>
          </a:p>
        </p:txBody>
      </p:sp>
      <p:sp>
        <p:nvSpPr>
          <p:cNvPr id="40" name="メモ 39"/>
          <p:cNvSpPr/>
          <p:nvPr/>
        </p:nvSpPr>
        <p:spPr bwMode="auto">
          <a:xfrm rot="10800000" flipH="1">
            <a:off x="5148064" y="1916832"/>
            <a:ext cx="1448470" cy="1656184"/>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0" name="Freeform 13"/>
          <p:cNvSpPr>
            <a:spLocks/>
          </p:cNvSpPr>
          <p:nvPr/>
        </p:nvSpPr>
        <p:spPr bwMode="auto">
          <a:xfrm>
            <a:off x="2117628" y="3022850"/>
            <a:ext cx="1052425" cy="36004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8" name="Freeform 13"/>
          <p:cNvSpPr>
            <a:spLocks/>
          </p:cNvSpPr>
          <p:nvPr/>
        </p:nvSpPr>
        <p:spPr bwMode="auto">
          <a:xfrm>
            <a:off x="5292080" y="2204864"/>
            <a:ext cx="1114208" cy="41715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51" name="直線矢印コネクタ 50"/>
          <p:cNvCxnSpPr/>
          <p:nvPr/>
        </p:nvCxnSpPr>
        <p:spPr bwMode="auto">
          <a:xfrm flipV="1">
            <a:off x="2627784" y="2636912"/>
            <a:ext cx="1" cy="360039"/>
          </a:xfrm>
          <a:prstGeom prst="straightConnector1">
            <a:avLst/>
          </a:prstGeom>
          <a:solidFill>
            <a:schemeClr val="accent2"/>
          </a:solidFill>
          <a:ln w="44450"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6" name="メモ 45"/>
          <p:cNvSpPr/>
          <p:nvPr/>
        </p:nvSpPr>
        <p:spPr bwMode="auto">
          <a:xfrm rot="10800000" flipH="1">
            <a:off x="1959794" y="4485903"/>
            <a:ext cx="1368152" cy="1656184"/>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7" name="Freeform 13"/>
          <p:cNvSpPr>
            <a:spLocks/>
          </p:cNvSpPr>
          <p:nvPr/>
        </p:nvSpPr>
        <p:spPr bwMode="auto">
          <a:xfrm>
            <a:off x="2104023" y="4823049"/>
            <a:ext cx="1052425" cy="36004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48" name="直線矢印コネクタ 47"/>
          <p:cNvCxnSpPr/>
          <p:nvPr/>
        </p:nvCxnSpPr>
        <p:spPr bwMode="auto">
          <a:xfrm flipV="1">
            <a:off x="2643840" y="5183089"/>
            <a:ext cx="30" cy="359717"/>
          </a:xfrm>
          <a:prstGeom prst="straightConnector1">
            <a:avLst/>
          </a:prstGeom>
          <a:solidFill>
            <a:schemeClr val="accent2"/>
          </a:solidFill>
          <a:ln w="44450"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0" name="Freeform 13"/>
          <p:cNvSpPr>
            <a:spLocks/>
          </p:cNvSpPr>
          <p:nvPr/>
        </p:nvSpPr>
        <p:spPr bwMode="auto">
          <a:xfrm>
            <a:off x="2117628" y="5542806"/>
            <a:ext cx="1052425" cy="36004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29" name="メモ 28"/>
          <p:cNvSpPr/>
          <p:nvPr/>
        </p:nvSpPr>
        <p:spPr bwMode="auto">
          <a:xfrm rot="10800000" flipH="1">
            <a:off x="5148064" y="4437112"/>
            <a:ext cx="1448470" cy="1771548"/>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3" name="Freeform 13"/>
          <p:cNvSpPr>
            <a:spLocks/>
          </p:cNvSpPr>
          <p:nvPr/>
        </p:nvSpPr>
        <p:spPr bwMode="auto">
          <a:xfrm>
            <a:off x="5346087" y="4704510"/>
            <a:ext cx="1052425" cy="50424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7" name="Line 24"/>
          <p:cNvSpPr>
            <a:spLocks noChangeShapeType="1"/>
          </p:cNvSpPr>
          <p:nvPr/>
        </p:nvSpPr>
        <p:spPr bwMode="auto">
          <a:xfrm>
            <a:off x="5346087" y="5530205"/>
            <a:ext cx="1052425" cy="0"/>
          </a:xfrm>
          <a:prstGeom prst="line">
            <a:avLst/>
          </a:prstGeom>
          <a:noFill/>
          <a:ln w="25400">
            <a:solidFill>
              <a:schemeClr val="tx1"/>
            </a:solidFill>
            <a:round/>
            <a:headEnd/>
            <a:tailEnd/>
          </a:ln>
          <a:effectLst/>
        </p:spPr>
        <p:txBody>
          <a:bodyPr/>
          <a:lstStyle/>
          <a:p>
            <a:endParaRPr lang="ja-JP" altLang="en-US"/>
          </a:p>
        </p:txBody>
      </p:sp>
      <p:sp>
        <p:nvSpPr>
          <p:cNvPr id="36" name="四角形吹き出し 35"/>
          <p:cNvSpPr/>
          <p:nvPr/>
        </p:nvSpPr>
        <p:spPr bwMode="auto">
          <a:xfrm>
            <a:off x="251520" y="2780928"/>
            <a:ext cx="1440160" cy="432048"/>
          </a:xfrm>
          <a:prstGeom prst="wedgeRectCallout">
            <a:avLst>
              <a:gd name="adj1" fmla="val 89017"/>
              <a:gd name="adj2" fmla="val -107296"/>
            </a:avLst>
          </a:prstGeom>
          <a:solidFill>
            <a:schemeClr val="bg2"/>
          </a:solidFill>
          <a:ln w="222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000" dirty="0" smtClean="0"/>
              <a:t>バグが存在</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67" name="直線矢印コネクタ 66"/>
          <p:cNvCxnSpPr/>
          <p:nvPr/>
        </p:nvCxnSpPr>
        <p:spPr>
          <a:xfrm flipV="1">
            <a:off x="3275856" y="2420888"/>
            <a:ext cx="1965498" cy="22893"/>
          </a:xfrm>
          <a:prstGeom prst="straightConnector1">
            <a:avLst/>
          </a:prstGeom>
          <a:ln w="1270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flipV="1">
            <a:off x="3275856" y="3140968"/>
            <a:ext cx="1965498" cy="22893"/>
          </a:xfrm>
          <a:prstGeom prst="straightConnector1">
            <a:avLst/>
          </a:prstGeom>
          <a:ln w="12700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3" name="Freeform 13"/>
          <p:cNvSpPr>
            <a:spLocks/>
          </p:cNvSpPr>
          <p:nvPr/>
        </p:nvSpPr>
        <p:spPr bwMode="auto">
          <a:xfrm>
            <a:off x="5292080" y="2996952"/>
            <a:ext cx="1114208" cy="41715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76" name="カギ線コネクタ 75"/>
          <p:cNvCxnSpPr/>
          <p:nvPr/>
        </p:nvCxnSpPr>
        <p:spPr>
          <a:xfrm flipV="1">
            <a:off x="3275856" y="5013176"/>
            <a:ext cx="936104" cy="720080"/>
          </a:xfrm>
          <a:prstGeom prst="bentConnector3">
            <a:avLst>
              <a:gd name="adj1" fmla="val 72200"/>
            </a:avLst>
          </a:prstGeom>
          <a:ln w="127000">
            <a:solidFill>
              <a:srgbClr val="2B9501"/>
            </a:solidFill>
          </a:ln>
        </p:spPr>
        <p:style>
          <a:lnRef idx="1">
            <a:schemeClr val="accent1"/>
          </a:lnRef>
          <a:fillRef idx="0">
            <a:schemeClr val="accent1"/>
          </a:fillRef>
          <a:effectRef idx="0">
            <a:schemeClr val="accent1"/>
          </a:effectRef>
          <a:fontRef idx="minor">
            <a:schemeClr val="tx1"/>
          </a:fontRef>
        </p:style>
      </p:cxnSp>
      <p:cxnSp>
        <p:nvCxnSpPr>
          <p:cNvPr id="78" name="直線矢印コネクタ 77"/>
          <p:cNvCxnSpPr/>
          <p:nvPr/>
        </p:nvCxnSpPr>
        <p:spPr>
          <a:xfrm>
            <a:off x="3275856" y="5013176"/>
            <a:ext cx="1944216" cy="0"/>
          </a:xfrm>
          <a:prstGeom prst="straightConnector1">
            <a:avLst/>
          </a:prstGeom>
          <a:ln w="127000">
            <a:solidFill>
              <a:srgbClr val="2B9501"/>
            </a:solidFill>
            <a:tailEnd type="triangle"/>
          </a:ln>
        </p:spPr>
        <p:style>
          <a:lnRef idx="1">
            <a:schemeClr val="accent1"/>
          </a:lnRef>
          <a:fillRef idx="0">
            <a:schemeClr val="accent1"/>
          </a:fillRef>
          <a:effectRef idx="0">
            <a:schemeClr val="accent1"/>
          </a:effectRef>
          <a:fontRef idx="minor">
            <a:schemeClr val="tx1"/>
          </a:fontRef>
        </p:style>
      </p:cxnSp>
      <p:sp>
        <p:nvSpPr>
          <p:cNvPr id="81" name="四角形吹き出し 80"/>
          <p:cNvSpPr/>
          <p:nvPr/>
        </p:nvSpPr>
        <p:spPr bwMode="auto">
          <a:xfrm>
            <a:off x="6588224" y="3717032"/>
            <a:ext cx="1584176" cy="720080"/>
          </a:xfrm>
          <a:prstGeom prst="wedgeRectCallout">
            <a:avLst>
              <a:gd name="adj1" fmla="val -73238"/>
              <a:gd name="adj2" fmla="val 99737"/>
            </a:avLst>
          </a:prstGeom>
          <a:solidFill>
            <a:schemeClr val="bg2"/>
          </a:solidFill>
          <a:ln w="222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同一メソッドにまとめる</a:t>
            </a:r>
          </a:p>
        </p:txBody>
      </p:sp>
      <p:sp>
        <p:nvSpPr>
          <p:cNvPr id="82" name="左カーブ矢印 81"/>
          <p:cNvSpPr/>
          <p:nvPr/>
        </p:nvSpPr>
        <p:spPr>
          <a:xfrm flipV="1">
            <a:off x="6547460" y="4820368"/>
            <a:ext cx="504056" cy="91288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3" name="タイトル 1"/>
          <p:cNvSpPr txBox="1">
            <a:spLocks/>
          </p:cNvSpPr>
          <p:nvPr/>
        </p:nvSpPr>
        <p:spPr bwMode="auto">
          <a:xfrm>
            <a:off x="6979508" y="5108401"/>
            <a:ext cx="1224136" cy="4320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0" cap="none" spc="0" normalizeH="0" baseline="0" noProof="0" dirty="0" smtClean="0">
                <a:ln>
                  <a:noFill/>
                </a:ln>
                <a:solidFill>
                  <a:schemeClr val="tx2"/>
                </a:solidFill>
                <a:effectLst/>
                <a:uLnTx/>
                <a:uFillTx/>
                <a:latin typeface="+mj-lt"/>
                <a:ea typeface="+mj-ea"/>
                <a:cs typeface="+mj-cs"/>
              </a:rPr>
              <a:t>呼出し</a:t>
            </a:r>
            <a:endParaRPr kumimoji="1" lang="ja-JP" altLang="en-US" sz="2400" b="0" i="0" u="none" strike="noStrike" kern="0" cap="none" spc="0" normalizeH="0" baseline="0" noProof="0" dirty="0">
              <a:ln>
                <a:noFill/>
              </a:ln>
              <a:solidFill>
                <a:schemeClr val="tx2"/>
              </a:solidFill>
              <a:effectLst/>
              <a:uLnTx/>
              <a:uFillTx/>
              <a:latin typeface="+mj-lt"/>
              <a:ea typeface="+mj-ea"/>
              <a:cs typeface="+mj-cs"/>
            </a:endParaRPr>
          </a:p>
        </p:txBody>
      </p:sp>
      <p:sp>
        <p:nvSpPr>
          <p:cNvPr id="88" name="正方形/長方形 87"/>
          <p:cNvSpPr/>
          <p:nvPr/>
        </p:nvSpPr>
        <p:spPr>
          <a:xfrm>
            <a:off x="3563888" y="2204864"/>
            <a:ext cx="1152128" cy="36004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修正</a:t>
            </a:r>
            <a:endParaRPr kumimoji="1" lang="ja-JP" altLang="en-US" sz="2400" dirty="0">
              <a:solidFill>
                <a:schemeClr val="tx1"/>
              </a:solidFill>
            </a:endParaRPr>
          </a:p>
        </p:txBody>
      </p:sp>
      <p:sp>
        <p:nvSpPr>
          <p:cNvPr id="89" name="正方形/長方形 88"/>
          <p:cNvSpPr/>
          <p:nvPr/>
        </p:nvSpPr>
        <p:spPr>
          <a:xfrm>
            <a:off x="3563888" y="2924944"/>
            <a:ext cx="1152128" cy="36004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修正</a:t>
            </a:r>
            <a:endParaRPr kumimoji="1" lang="ja-JP" altLang="en-US" sz="2400" dirty="0">
              <a:solidFill>
                <a:schemeClr val="tx1"/>
              </a:solidFill>
            </a:endParaRPr>
          </a:p>
        </p:txBody>
      </p:sp>
      <p:sp>
        <p:nvSpPr>
          <p:cNvPr id="90" name="正方形/長方形 89"/>
          <p:cNvSpPr/>
          <p:nvPr/>
        </p:nvSpPr>
        <p:spPr>
          <a:xfrm>
            <a:off x="3491880" y="4797152"/>
            <a:ext cx="1152128" cy="36004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集約</a:t>
            </a:r>
            <a:endParaRPr kumimoji="1" lang="ja-JP" altLang="en-US" sz="2400" dirty="0">
              <a:solidFill>
                <a:schemeClr val="tx1"/>
              </a:solidFill>
            </a:endParaRPr>
          </a:p>
        </p:txBody>
      </p:sp>
      <p:sp>
        <p:nvSpPr>
          <p:cNvPr id="31" name="Line 24"/>
          <p:cNvSpPr>
            <a:spLocks noChangeShapeType="1"/>
          </p:cNvSpPr>
          <p:nvPr/>
        </p:nvSpPr>
        <p:spPr bwMode="auto">
          <a:xfrm>
            <a:off x="5353863" y="5805264"/>
            <a:ext cx="1052425" cy="0"/>
          </a:xfrm>
          <a:prstGeom prst="line">
            <a:avLst/>
          </a:prstGeom>
          <a:noFill/>
          <a:ln w="25400">
            <a:solidFill>
              <a:schemeClr val="tx1"/>
            </a:solidFill>
            <a:round/>
            <a:headEnd/>
            <a:tailEnd/>
          </a:ln>
          <a:effectLst/>
        </p:spPr>
        <p:txBody>
          <a:bodyPr/>
          <a:lstStyle/>
          <a:p>
            <a:endParaRPr lang="ja-JP" altLang="en-US"/>
          </a:p>
        </p:txBody>
      </p:sp>
      <p:cxnSp>
        <p:nvCxnSpPr>
          <p:cNvPr id="32" name="直線矢印コネクタ 31"/>
          <p:cNvCxnSpPr/>
          <p:nvPr/>
        </p:nvCxnSpPr>
        <p:spPr bwMode="auto">
          <a:xfrm flipV="1">
            <a:off x="5868144" y="2636912"/>
            <a:ext cx="1" cy="360039"/>
          </a:xfrm>
          <a:prstGeom prst="straightConnector1">
            <a:avLst/>
          </a:prstGeom>
          <a:solidFill>
            <a:schemeClr val="accent2"/>
          </a:solidFill>
          <a:ln w="44450"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4" name="円/楕円 33"/>
          <p:cNvSpPr/>
          <p:nvPr/>
        </p:nvSpPr>
        <p:spPr bwMode="auto">
          <a:xfrm>
            <a:off x="1691680" y="1988840"/>
            <a:ext cx="1907704" cy="1656184"/>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sp>
        <p:nvSpPr>
          <p:cNvPr id="39" name="円/楕円 38"/>
          <p:cNvSpPr/>
          <p:nvPr/>
        </p:nvSpPr>
        <p:spPr bwMode="auto">
          <a:xfrm>
            <a:off x="1619672" y="4509120"/>
            <a:ext cx="1907704" cy="1656184"/>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lt"/>
              <a:ea typeface="ＭＳ Ｐゴシック" pitchFamily="50" charset="-128"/>
            </a:endParaRPr>
          </a:p>
        </p:txBody>
      </p:sp>
      <p:sp>
        <p:nvSpPr>
          <p:cNvPr id="41" name="四角形吹き出し 40"/>
          <p:cNvSpPr/>
          <p:nvPr/>
        </p:nvSpPr>
        <p:spPr bwMode="auto">
          <a:xfrm>
            <a:off x="7020272" y="1628800"/>
            <a:ext cx="1584176" cy="792088"/>
          </a:xfrm>
          <a:prstGeom prst="wedgeRectCallout">
            <a:avLst>
              <a:gd name="adj1" fmla="val -92673"/>
              <a:gd name="adj2" fmla="val 43129"/>
            </a:avLst>
          </a:prstGeom>
          <a:solidFill>
            <a:schemeClr val="bg2"/>
          </a:solidFill>
          <a:ln w="222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一貫して</a:t>
            </a:r>
            <a:endParaRPr kumimoji="0" lang="en-US" altLang="ja-JP" sz="20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rPr>
              <a:t>修正する</a:t>
            </a:r>
          </a:p>
        </p:txBody>
      </p:sp>
      <p:sp>
        <p:nvSpPr>
          <p:cNvPr id="2" name="角丸四角形 1"/>
          <p:cNvSpPr/>
          <p:nvPr/>
        </p:nvSpPr>
        <p:spPr bwMode="auto">
          <a:xfrm>
            <a:off x="610036" y="2816932"/>
            <a:ext cx="7920880" cy="1548172"/>
          </a:xfrm>
          <a:prstGeom prst="roundRect">
            <a:avLst/>
          </a:prstGeom>
          <a:solidFill>
            <a:srgbClr val="FFC000"/>
          </a:solid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sz="2800" dirty="0" smtClean="0"/>
              <a:t>保守対象となるコードクローンを効率よく発見するために </a:t>
            </a:r>
            <a:r>
              <a:rPr kumimoji="0" lang="ja-JP" altLang="en-US" sz="2800" b="0" u="sng" strike="noStrike" cap="none" normalizeH="0" baseline="0" dirty="0" smtClean="0">
                <a:ln>
                  <a:noFill/>
                </a:ln>
                <a:solidFill>
                  <a:schemeClr val="tx1"/>
                </a:solidFill>
                <a:effectLst/>
                <a:latin typeface="Times New Roman" pitchFamily="18" charset="0"/>
                <a:ea typeface="ＭＳ Ｐゴシック" pitchFamily="50" charset="-128"/>
              </a:rPr>
              <a:t>コードクローンの変更管理</a:t>
            </a:r>
            <a:r>
              <a:rPr kumimoji="0" lang="ja-JP" altLang="en-US" sz="2800" b="0" i="0" u="none" strike="noStrike" cap="none" normalizeH="0" baseline="0" dirty="0" smtClean="0">
                <a:ln>
                  <a:noFill/>
                </a:ln>
                <a:solidFill>
                  <a:schemeClr val="tx1"/>
                </a:solidFill>
                <a:effectLst/>
                <a:latin typeface="Times New Roman" pitchFamily="18" charset="0"/>
                <a:ea typeface="ＭＳ Ｐゴシック" pitchFamily="50" charset="-128"/>
              </a:rPr>
              <a:t>が必要である</a:t>
            </a:r>
          </a:p>
        </p:txBody>
      </p:sp>
    </p:spTree>
    <p:extLst>
      <p:ext uri="{BB962C8B-B14F-4D97-AF65-F5344CB8AC3E}">
        <p14:creationId xmlns:p14="http://schemas.microsoft.com/office/powerpoint/2010/main" val="33369605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diamond(in)">
                                      <p:cBhvr>
                                        <p:cTn id="7" dur="100"/>
                                        <p:tgtEl>
                                          <p:spTgt spid="34"/>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diamond(in)">
                                      <p:cBhvr>
                                        <p:cTn id="10" dur="100"/>
                                        <p:tgtEl>
                                          <p:spTgt spid="3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mph" presetSubtype="2" fill="hold" nodeType="clickEffect">
                                  <p:stCondLst>
                                    <p:cond delay="0"/>
                                  </p:stCondLst>
                                  <p:childTnLst>
                                    <p:animClr clrSpc="rgb" dir="cw">
                                      <p:cBhvr>
                                        <p:cTn id="14" dur="100" fill="hold"/>
                                        <p:tgtEl>
                                          <p:spTgt spid="38"/>
                                        </p:tgtEl>
                                        <p:attrNameLst>
                                          <p:attrName>fillcolor</p:attrName>
                                        </p:attrNameLst>
                                      </p:cBhvr>
                                      <p:to>
                                        <a:srgbClr val="7272FE"/>
                                      </p:to>
                                    </p:animClr>
                                    <p:set>
                                      <p:cBhvr>
                                        <p:cTn id="15" dur="100" fill="hold"/>
                                        <p:tgtEl>
                                          <p:spTgt spid="38"/>
                                        </p:tgtEl>
                                        <p:attrNameLst>
                                          <p:attrName>fill.type</p:attrName>
                                        </p:attrNameLst>
                                      </p:cBhvr>
                                      <p:to>
                                        <p:strVal val="solid"/>
                                      </p:to>
                                    </p:set>
                                    <p:set>
                                      <p:cBhvr>
                                        <p:cTn id="16" dur="100" fill="hold"/>
                                        <p:tgtEl>
                                          <p:spTgt spid="38"/>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100" fill="hold"/>
                                        <p:tgtEl>
                                          <p:spTgt spid="73"/>
                                        </p:tgtEl>
                                        <p:attrNameLst>
                                          <p:attrName>fillcolor</p:attrName>
                                        </p:attrNameLst>
                                      </p:cBhvr>
                                      <p:to>
                                        <a:srgbClr val="7272FE"/>
                                      </p:to>
                                    </p:animClr>
                                    <p:set>
                                      <p:cBhvr>
                                        <p:cTn id="19" dur="100" fill="hold"/>
                                        <p:tgtEl>
                                          <p:spTgt spid="73"/>
                                        </p:tgtEl>
                                        <p:attrNameLst>
                                          <p:attrName>fill.type</p:attrName>
                                        </p:attrNameLst>
                                      </p:cBhvr>
                                      <p:to>
                                        <p:strVal val="solid"/>
                                      </p:to>
                                    </p:set>
                                    <p:set>
                                      <p:cBhvr>
                                        <p:cTn id="20" dur="100" fill="hold"/>
                                        <p:tgtEl>
                                          <p:spTgt spid="73"/>
                                        </p:tgtEl>
                                        <p:attrNameLst>
                                          <p:attrName>fill.on</p:attrName>
                                        </p:attrNameLst>
                                      </p:cBhvr>
                                      <p:to>
                                        <p:strVal val="true"/>
                                      </p:to>
                                    </p:set>
                                  </p:childTnLst>
                                </p:cTn>
                              </p:par>
                              <p:par>
                                <p:cTn id="21" presetID="8" presetClass="entr" presetSubtype="16" fill="hold" grpId="0" nodeType="withEffect">
                                  <p:stCondLst>
                                    <p:cond delay="0"/>
                                  </p:stCondLst>
                                  <p:childTnLst>
                                    <p:set>
                                      <p:cBhvr>
                                        <p:cTn id="22" dur="1" fill="hold">
                                          <p:stCondLst>
                                            <p:cond delay="0"/>
                                          </p:stCondLst>
                                        </p:cTn>
                                        <p:tgtEl>
                                          <p:spTgt spid="41"/>
                                        </p:tgtEl>
                                        <p:attrNameLst>
                                          <p:attrName>style.visibility</p:attrName>
                                        </p:attrNameLst>
                                      </p:cBhvr>
                                      <p:to>
                                        <p:strVal val="visible"/>
                                      </p:to>
                                    </p:set>
                                    <p:animEffect transition="in" filter="diamond(in)">
                                      <p:cBhvr>
                                        <p:cTn id="23" dur="100"/>
                                        <p:tgtEl>
                                          <p:spTgt spid="41"/>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39"/>
                                        </p:tgtEl>
                                        <p:attrNameLst>
                                          <p:attrName>style.visibility</p:attrName>
                                        </p:attrNameLst>
                                      </p:cBhvr>
                                      <p:to>
                                        <p:strVal val="visible"/>
                                      </p:to>
                                    </p:set>
                                    <p:animEffect transition="in" filter="diamond(in)">
                                      <p:cBhvr>
                                        <p:cTn id="28" dur="100"/>
                                        <p:tgtEl>
                                          <p:spTgt spid="39"/>
                                        </p:tgtEl>
                                      </p:cBhvr>
                                    </p:animEffect>
                                  </p:childTnLst>
                                </p:cTn>
                              </p:par>
                              <p:par>
                                <p:cTn id="29" presetID="8" presetClass="exit" presetSubtype="16" fill="hold" grpId="1" nodeType="withEffect">
                                  <p:stCondLst>
                                    <p:cond delay="0"/>
                                  </p:stCondLst>
                                  <p:childTnLst>
                                    <p:animEffect transition="out" filter="diamond(in)">
                                      <p:cBhvr>
                                        <p:cTn id="30" dur="100"/>
                                        <p:tgtEl>
                                          <p:spTgt spid="34"/>
                                        </p:tgtEl>
                                      </p:cBhvr>
                                    </p:animEffect>
                                    <p:set>
                                      <p:cBhvr>
                                        <p:cTn id="31" dur="1" fill="hold">
                                          <p:stCondLst>
                                            <p:cond delay="99"/>
                                          </p:stCondLst>
                                        </p:cTn>
                                        <p:tgtEl>
                                          <p:spTgt spid="34"/>
                                        </p:tgtEl>
                                        <p:attrNameLst>
                                          <p:attrName>style.visibility</p:attrName>
                                        </p:attrNameLst>
                                      </p:cBhvr>
                                      <p:to>
                                        <p:strVal val="hidden"/>
                                      </p:to>
                                    </p:set>
                                  </p:childTnLst>
                                </p:cTn>
                              </p:par>
                              <p:par>
                                <p:cTn id="32" presetID="1" presetClass="emph" presetSubtype="2" fill="hold" nodeType="withEffect">
                                  <p:stCondLst>
                                    <p:cond delay="0"/>
                                  </p:stCondLst>
                                  <p:childTnLst>
                                    <p:animClr clrSpc="rgb" dir="cw">
                                      <p:cBhvr>
                                        <p:cTn id="33" dur="100" fill="hold"/>
                                        <p:tgtEl>
                                          <p:spTgt spid="33"/>
                                        </p:tgtEl>
                                        <p:attrNameLst>
                                          <p:attrName>fillcolor</p:attrName>
                                        </p:attrNameLst>
                                      </p:cBhvr>
                                      <p:to>
                                        <a:schemeClr val="folHlink"/>
                                      </p:to>
                                    </p:animClr>
                                    <p:set>
                                      <p:cBhvr>
                                        <p:cTn id="34" dur="100" fill="hold"/>
                                        <p:tgtEl>
                                          <p:spTgt spid="33"/>
                                        </p:tgtEl>
                                        <p:attrNameLst>
                                          <p:attrName>fill.type</p:attrName>
                                        </p:attrNameLst>
                                      </p:cBhvr>
                                      <p:to>
                                        <p:strVal val="solid"/>
                                      </p:to>
                                    </p:set>
                                    <p:set>
                                      <p:cBhvr>
                                        <p:cTn id="35" dur="100" fill="hold"/>
                                        <p:tgtEl>
                                          <p:spTgt spid="33"/>
                                        </p:tgtEl>
                                        <p:attrNameLst>
                                          <p:attrName>fill.on</p:attrName>
                                        </p:attrNameLst>
                                      </p:cBhvr>
                                      <p:to>
                                        <p:strVal val="true"/>
                                      </p:to>
                                    </p:set>
                                  </p:childTnLst>
                                </p:cTn>
                              </p:par>
                              <p:par>
                                <p:cTn id="36" presetID="8" presetClass="entr" presetSubtype="16" fill="hold" grpId="0" nodeType="withEffect">
                                  <p:stCondLst>
                                    <p:cond delay="0"/>
                                  </p:stCondLst>
                                  <p:childTnLst>
                                    <p:set>
                                      <p:cBhvr>
                                        <p:cTn id="37" dur="1" fill="hold">
                                          <p:stCondLst>
                                            <p:cond delay="0"/>
                                          </p:stCondLst>
                                        </p:cTn>
                                        <p:tgtEl>
                                          <p:spTgt spid="81"/>
                                        </p:tgtEl>
                                        <p:attrNameLst>
                                          <p:attrName>style.visibility</p:attrName>
                                        </p:attrNameLst>
                                      </p:cBhvr>
                                      <p:to>
                                        <p:strVal val="visible"/>
                                      </p:to>
                                    </p:set>
                                    <p:animEffect transition="in" filter="diamond(in)">
                                      <p:cBhvr>
                                        <p:cTn id="38" dur="100"/>
                                        <p:tgtEl>
                                          <p:spTgt spid="81"/>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100" fill="hold"/>
                                        <p:tgtEl>
                                          <p:spTgt spid="2"/>
                                        </p:tgtEl>
                                        <p:attrNameLst>
                                          <p:attrName>ppt_x</p:attrName>
                                        </p:attrNameLst>
                                      </p:cBhvr>
                                      <p:tavLst>
                                        <p:tav tm="0">
                                          <p:val>
                                            <p:strVal val="#ppt_x"/>
                                          </p:val>
                                        </p:tav>
                                        <p:tav tm="100000">
                                          <p:val>
                                            <p:strVal val="#ppt_x"/>
                                          </p:val>
                                        </p:tav>
                                      </p:tavLst>
                                    </p:anim>
                                    <p:anim calcmode="lin" valueType="num">
                                      <p:cBhvr additive="base">
                                        <p:cTn id="44" dur="1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81" grpId="0" animBg="1"/>
      <p:bldP spid="34" grpId="0" animBg="1"/>
      <p:bldP spid="34" grpId="1" animBg="1"/>
      <p:bldP spid="39" grpId="0" animBg="1"/>
      <p:bldP spid="41" grpId="0" animBg="1"/>
      <p:bldP spid="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発表内容</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a:pPr>
            <a:r>
              <a:rPr lang="ja-JP" altLang="en-US" sz="4000" dirty="0" smtClean="0">
                <a:solidFill>
                  <a:schemeClr val="bg1">
                    <a:lumMod val="75000"/>
                  </a:schemeClr>
                </a:solidFill>
              </a:rPr>
              <a:t>本研究の背景</a:t>
            </a:r>
            <a:endParaRPr lang="en-US" altLang="ja-JP" sz="4000" dirty="0" smtClean="0">
              <a:solidFill>
                <a:schemeClr val="bg1">
                  <a:lumMod val="75000"/>
                </a:schemeClr>
              </a:solidFill>
            </a:endParaRPr>
          </a:p>
          <a:p>
            <a:pPr marL="514350" indent="-514350">
              <a:buFont typeface="+mj-lt"/>
              <a:buAutoNum type="arabicPeriod"/>
            </a:pPr>
            <a:r>
              <a:rPr kumimoji="1" lang="ja-JP" altLang="en-US" sz="4000" dirty="0" smtClean="0">
                <a:solidFill>
                  <a:schemeClr val="bg1">
                    <a:lumMod val="75000"/>
                  </a:schemeClr>
                </a:solidFill>
              </a:rPr>
              <a:t>コードクローン変更管理システム</a:t>
            </a:r>
            <a:endParaRPr kumimoji="1" lang="en-US" altLang="ja-JP" sz="4000" dirty="0" smtClean="0">
              <a:solidFill>
                <a:schemeClr val="bg1">
                  <a:lumMod val="75000"/>
                </a:schemeClr>
              </a:solidFill>
            </a:endParaRPr>
          </a:p>
          <a:p>
            <a:pPr marL="514350" indent="-514350">
              <a:buFont typeface="+mj-lt"/>
              <a:buAutoNum type="arabicPeriod"/>
            </a:pPr>
            <a:r>
              <a:rPr kumimoji="1" lang="ja-JP" altLang="en-US" sz="4000" dirty="0" smtClean="0">
                <a:solidFill>
                  <a:schemeClr val="bg1">
                    <a:lumMod val="75000"/>
                  </a:schemeClr>
                </a:solidFill>
              </a:rPr>
              <a:t>適用実験</a:t>
            </a:r>
            <a:endParaRPr kumimoji="1" lang="en-US" altLang="ja-JP" sz="4000" dirty="0" smtClean="0">
              <a:solidFill>
                <a:schemeClr val="bg1">
                  <a:lumMod val="75000"/>
                </a:schemeClr>
              </a:solidFill>
            </a:endParaRPr>
          </a:p>
          <a:p>
            <a:pPr marL="514350" indent="-514350">
              <a:buFont typeface="+mj-lt"/>
              <a:buAutoNum type="arabicPeriod"/>
            </a:pPr>
            <a:r>
              <a:rPr kumimoji="1" lang="ja-JP" altLang="en-US" sz="4000" u="sng" dirty="0" smtClean="0"/>
              <a:t>まとめと今後の課題</a:t>
            </a:r>
            <a:endParaRPr kumimoji="1" lang="ja-JP" altLang="en-US" sz="4000" u="sng"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まとめと今後の課題</a:t>
            </a:r>
            <a:endParaRPr lang="ja-JP" altLang="ja-JP" dirty="0"/>
          </a:p>
        </p:txBody>
      </p:sp>
      <p:sp>
        <p:nvSpPr>
          <p:cNvPr id="26627" name="Rectangle 3"/>
          <p:cNvSpPr>
            <a:spLocks noGrp="1" noChangeArrowheads="1"/>
          </p:cNvSpPr>
          <p:nvPr>
            <p:ph type="body" idx="1"/>
          </p:nvPr>
        </p:nvSpPr>
        <p:spPr>
          <a:xfrm>
            <a:off x="107504" y="1269008"/>
            <a:ext cx="9036496" cy="5040312"/>
          </a:xfrm>
        </p:spPr>
        <p:txBody>
          <a:bodyPr/>
          <a:lstStyle/>
          <a:p>
            <a:r>
              <a:rPr lang="ja-JP" altLang="en-US" sz="3600" dirty="0" smtClean="0"/>
              <a:t>まとめ</a:t>
            </a:r>
            <a:endParaRPr lang="en-US" altLang="ja-JP" sz="3600" dirty="0" smtClean="0"/>
          </a:p>
          <a:p>
            <a:pPr lvl="1"/>
            <a:r>
              <a:rPr lang="ja-JP" altLang="en-US" dirty="0" smtClean="0"/>
              <a:t>コードクローン変更管理システムの開発</a:t>
            </a:r>
            <a:endParaRPr lang="en-US" altLang="ja-JP" dirty="0" smtClean="0"/>
          </a:p>
          <a:p>
            <a:pPr lvl="1"/>
            <a:r>
              <a:rPr lang="ja-JP" altLang="en-US" dirty="0" smtClean="0"/>
              <a:t>適用実験によりシステムの有用性を確認</a:t>
            </a:r>
            <a:endParaRPr lang="en-US" altLang="ja-JP" dirty="0" smtClean="0"/>
          </a:p>
          <a:p>
            <a:pPr lvl="1"/>
            <a:endParaRPr lang="en-US" altLang="ja-JP" dirty="0" smtClean="0"/>
          </a:p>
          <a:p>
            <a:r>
              <a:rPr lang="ja-JP" altLang="en-US" sz="3600" dirty="0" smtClean="0"/>
              <a:t>今後の課題</a:t>
            </a:r>
            <a:endParaRPr lang="en-US" altLang="ja-JP" sz="3600" dirty="0" smtClean="0"/>
          </a:p>
          <a:p>
            <a:pPr lvl="1"/>
            <a:r>
              <a:rPr lang="ja-JP" altLang="en-US" dirty="0" smtClean="0"/>
              <a:t>様々なプロジェクトに対して評価実験</a:t>
            </a:r>
            <a:endParaRPr lang="en-US" altLang="ja-JP" dirty="0" smtClean="0"/>
          </a:p>
          <a:p>
            <a:pPr lvl="1"/>
            <a:r>
              <a:rPr lang="ja-JP" altLang="en-US" dirty="0" smtClean="0"/>
              <a:t>保守対象となる可能性が高いクローンセットの情報提示</a:t>
            </a:r>
            <a:endParaRPr lang="en-US" altLang="ja-JP" dirty="0" smtClean="0"/>
          </a:p>
          <a:p>
            <a:pPr lvl="2"/>
            <a:r>
              <a:rPr lang="en-US" altLang="ja-JP" dirty="0" smtClean="0"/>
              <a:t>RNR</a:t>
            </a:r>
            <a:r>
              <a:rPr lang="ja-JP" altLang="en-US" dirty="0" smtClean="0"/>
              <a:t>値によるフィルタリング</a:t>
            </a:r>
            <a:endParaRPr lang="en-US" altLang="ja-JP" dirty="0" smtClean="0"/>
          </a:p>
          <a:p>
            <a:pPr lvl="1"/>
            <a:endParaRPr lang="en-US" altLang="ja-JP" dirty="0" smtClean="0"/>
          </a:p>
          <a:p>
            <a:pPr lvl="1"/>
            <a:endParaRPr lang="en-US" altLang="ja-JP" dirty="0" smtClean="0"/>
          </a:p>
          <a:p>
            <a:pPr lvl="2">
              <a:buNone/>
            </a:pPr>
            <a:endParaRPr lang="en-US" altLang="ja-JP" dirty="0" smtClean="0"/>
          </a:p>
          <a:p>
            <a:endParaRPr lang="en-US" altLang="ja-JP" dirty="0" smtClean="0"/>
          </a:p>
        </p:txBody>
      </p:sp>
    </p:spTree>
    <p:extLst>
      <p:ext uri="{BB962C8B-B14F-4D97-AF65-F5344CB8AC3E}">
        <p14:creationId xmlns:p14="http://schemas.microsoft.com/office/powerpoint/2010/main" val="173215028"/>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11560" y="1268760"/>
            <a:ext cx="7921625" cy="1368772"/>
          </a:xfrm>
        </p:spPr>
        <p:txBody>
          <a:bodyPr/>
          <a:lstStyle/>
          <a:p>
            <a:pPr algn="ctr"/>
            <a:r>
              <a:rPr lang="ja-JP" altLang="en-US" dirty="0" smtClean="0"/>
              <a:t>ご清聴ありがとうございました</a:t>
            </a:r>
            <a:endParaRPr lang="ja-JP" altLang="ja-JP" dirty="0"/>
          </a:p>
        </p:txBody>
      </p:sp>
      <p:sp>
        <p:nvSpPr>
          <p:cNvPr id="4" name="サブタイトル 3"/>
          <p:cNvSpPr>
            <a:spLocks noGrp="1"/>
          </p:cNvSpPr>
          <p:nvPr>
            <p:ph type="subTitle" idx="1"/>
          </p:nvPr>
        </p:nvSpPr>
        <p:spPr/>
        <p:txBody>
          <a:bodyPr/>
          <a:lstStyle/>
          <a:p>
            <a:endParaRPr kumimoji="1" lang="ja-JP" altLang="en-US"/>
          </a:p>
        </p:txBody>
      </p:sp>
      <p:sp>
        <p:nvSpPr>
          <p:cNvPr id="2" name="スライド番号プレースホルダー 1"/>
          <p:cNvSpPr>
            <a:spLocks noGrp="1"/>
          </p:cNvSpPr>
          <p:nvPr>
            <p:ph type="sldNum" sz="quarter" idx="4"/>
          </p:nvPr>
        </p:nvSpPr>
        <p:spPr/>
        <p:txBody>
          <a:bodyPr/>
          <a:lstStyle/>
          <a:p>
            <a:fld id="{F577564E-C688-4BFF-AF2A-15D3AB08729B}" type="slidenum">
              <a:rPr kumimoji="1" lang="ja-JP" altLang="en-US" smtClean="0"/>
              <a:pPr/>
              <a:t>42</a:t>
            </a:fld>
            <a:endParaRPr kumimoji="1" lang="ja-JP" altLang="en-US" dirty="0"/>
          </a:p>
        </p:txBody>
      </p:sp>
    </p:spTree>
    <p:extLst>
      <p:ext uri="{BB962C8B-B14F-4D97-AF65-F5344CB8AC3E}">
        <p14:creationId xmlns:p14="http://schemas.microsoft.com/office/powerpoint/2010/main" val="148680492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メモ 46"/>
          <p:cNvSpPr/>
          <p:nvPr/>
        </p:nvSpPr>
        <p:spPr bwMode="auto">
          <a:xfrm rot="10800000" flipH="1">
            <a:off x="5201187" y="3051820"/>
            <a:ext cx="2664296" cy="3024336"/>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6" name="メモ 45"/>
          <p:cNvSpPr/>
          <p:nvPr/>
        </p:nvSpPr>
        <p:spPr bwMode="auto">
          <a:xfrm rot="10800000" flipH="1">
            <a:off x="1486508" y="3051820"/>
            <a:ext cx="2664296" cy="3024336"/>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627" name="Rectangle 3"/>
          <p:cNvSpPr>
            <a:spLocks noGrp="1" noChangeArrowheads="1"/>
          </p:cNvSpPr>
          <p:nvPr>
            <p:ph type="body" idx="1"/>
          </p:nvPr>
        </p:nvSpPr>
        <p:spPr>
          <a:xfrm>
            <a:off x="179512" y="1268760"/>
            <a:ext cx="8785225" cy="1584176"/>
          </a:xfrm>
        </p:spPr>
        <p:txBody>
          <a:bodyPr/>
          <a:lstStyle/>
          <a:p>
            <a:r>
              <a:rPr lang="ja-JP" altLang="en-US" sz="2800" dirty="0" smtClean="0"/>
              <a:t>同時修正が行われていないクローンセットの発見</a:t>
            </a:r>
            <a:endParaRPr lang="en-US" altLang="ja-JP" sz="2800" dirty="0" smtClean="0"/>
          </a:p>
          <a:p>
            <a:pPr lvl="1"/>
            <a:r>
              <a:rPr lang="ja-JP" altLang="en-US" sz="2400" dirty="0" smtClean="0"/>
              <a:t>修正漏れの可能性がある</a:t>
            </a:r>
            <a:endParaRPr lang="en-US" altLang="ja-JP" sz="2400" dirty="0" smtClean="0"/>
          </a:p>
        </p:txBody>
      </p:sp>
      <p:cxnSp>
        <p:nvCxnSpPr>
          <p:cNvPr id="170" name="直線矢印コネクタ 169"/>
          <p:cNvCxnSpPr/>
          <p:nvPr/>
        </p:nvCxnSpPr>
        <p:spPr bwMode="auto">
          <a:xfrm>
            <a:off x="3682752" y="3843908"/>
            <a:ext cx="2048184" cy="18002"/>
          </a:xfrm>
          <a:prstGeom prst="straightConnector1">
            <a:avLst/>
          </a:prstGeom>
          <a:solidFill>
            <a:schemeClr val="accent2"/>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4" name="直線矢印コネクタ 173"/>
          <p:cNvCxnSpPr/>
          <p:nvPr/>
        </p:nvCxnSpPr>
        <p:spPr bwMode="auto">
          <a:xfrm>
            <a:off x="3754760" y="4635996"/>
            <a:ext cx="1976176" cy="18002"/>
          </a:xfrm>
          <a:prstGeom prst="straightConnector1">
            <a:avLst/>
          </a:prstGeom>
          <a:solidFill>
            <a:schemeClr val="accent2"/>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81" name="正方形/長方形 180"/>
          <p:cNvSpPr/>
          <p:nvPr/>
        </p:nvSpPr>
        <p:spPr>
          <a:xfrm>
            <a:off x="4042792" y="3627884"/>
            <a:ext cx="1336192" cy="36004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1"/>
                </a:solidFill>
              </a:rPr>
              <a:t>修正</a:t>
            </a:r>
            <a:endParaRPr kumimoji="1" lang="ja-JP" altLang="en-US" sz="2400" dirty="0">
              <a:solidFill>
                <a:schemeClr val="tx1"/>
              </a:solidFill>
            </a:endParaRPr>
          </a:p>
        </p:txBody>
      </p:sp>
      <p:sp>
        <p:nvSpPr>
          <p:cNvPr id="44" name="正方形/長方形 43"/>
          <p:cNvSpPr/>
          <p:nvPr/>
        </p:nvSpPr>
        <p:spPr>
          <a:xfrm>
            <a:off x="5482952" y="6132073"/>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45" name="正方形/長方形 44"/>
          <p:cNvSpPr/>
          <p:nvPr/>
        </p:nvSpPr>
        <p:spPr>
          <a:xfrm>
            <a:off x="1954560" y="6132073"/>
            <a:ext cx="1944216" cy="461665"/>
          </a:xfrm>
          <a:prstGeom prst="rect">
            <a:avLst/>
          </a:prstGeom>
        </p:spPr>
        <p:txBody>
          <a:bodyPr wrap="square">
            <a:spAutoFit/>
          </a:bodyPr>
          <a:lstStyle/>
          <a:p>
            <a:pPr marL="514350" indent="-514350" algn="ctr"/>
            <a:r>
              <a:rPr lang="ja-JP" altLang="en-US" dirty="0" smtClean="0"/>
              <a:t>旧バージョン</a:t>
            </a:r>
            <a:endParaRPr lang="en-US" altLang="ja-JP" dirty="0" smtClean="0"/>
          </a:p>
        </p:txBody>
      </p:sp>
      <p:cxnSp>
        <p:nvCxnSpPr>
          <p:cNvPr id="60" name="直線矢印コネクタ 59"/>
          <p:cNvCxnSpPr/>
          <p:nvPr/>
        </p:nvCxnSpPr>
        <p:spPr bwMode="auto">
          <a:xfrm>
            <a:off x="3682752" y="5428084"/>
            <a:ext cx="2048184" cy="18002"/>
          </a:xfrm>
          <a:prstGeom prst="straightConnector1">
            <a:avLst/>
          </a:prstGeom>
          <a:solidFill>
            <a:schemeClr val="accent2"/>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6" name="Freeform 13"/>
          <p:cNvSpPr>
            <a:spLocks/>
          </p:cNvSpPr>
          <p:nvPr/>
        </p:nvSpPr>
        <p:spPr bwMode="auto">
          <a:xfrm>
            <a:off x="2134580" y="4347964"/>
            <a:ext cx="1440160"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9" name="Freeform 13"/>
          <p:cNvSpPr>
            <a:spLocks/>
          </p:cNvSpPr>
          <p:nvPr/>
        </p:nvSpPr>
        <p:spPr bwMode="auto">
          <a:xfrm>
            <a:off x="2206588" y="5212060"/>
            <a:ext cx="1296144"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0" name="Freeform 13"/>
          <p:cNvSpPr>
            <a:spLocks/>
          </p:cNvSpPr>
          <p:nvPr/>
        </p:nvSpPr>
        <p:spPr bwMode="auto">
          <a:xfrm>
            <a:off x="5915000" y="4419972"/>
            <a:ext cx="1512168"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1" name="Freeform 13"/>
          <p:cNvSpPr>
            <a:spLocks/>
          </p:cNvSpPr>
          <p:nvPr/>
        </p:nvSpPr>
        <p:spPr bwMode="auto">
          <a:xfrm>
            <a:off x="5868144" y="3429000"/>
            <a:ext cx="1404156" cy="50589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7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2" name="Freeform 13"/>
          <p:cNvSpPr>
            <a:spLocks/>
          </p:cNvSpPr>
          <p:nvPr/>
        </p:nvSpPr>
        <p:spPr bwMode="auto">
          <a:xfrm>
            <a:off x="5915000" y="5284068"/>
            <a:ext cx="1440160"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43" name="Freeform 13"/>
          <p:cNvSpPr>
            <a:spLocks/>
          </p:cNvSpPr>
          <p:nvPr/>
        </p:nvSpPr>
        <p:spPr bwMode="auto">
          <a:xfrm>
            <a:off x="2161281" y="3418471"/>
            <a:ext cx="1440160" cy="432048"/>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5">
              <a:lumMod val="90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51" name="曲線コネクタ 50"/>
          <p:cNvCxnSpPr>
            <a:stCxn id="70" idx="1"/>
            <a:endCxn id="68" idx="1"/>
          </p:cNvCxnSpPr>
          <p:nvPr/>
        </p:nvCxnSpPr>
        <p:spPr bwMode="auto">
          <a:xfrm rot="10800000">
            <a:off x="2062572" y="3735896"/>
            <a:ext cx="12700" cy="1656184"/>
          </a:xfrm>
          <a:prstGeom prst="curvedConnector3">
            <a:avLst>
              <a:gd name="adj1" fmla="val 5552112"/>
            </a:avLst>
          </a:prstGeom>
          <a:solidFill>
            <a:schemeClr val="accent2"/>
          </a:solidFill>
          <a:ln w="50800"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3" name="直線矢印コネクタ 52"/>
          <p:cNvCxnSpPr/>
          <p:nvPr/>
        </p:nvCxnSpPr>
        <p:spPr bwMode="auto">
          <a:xfrm>
            <a:off x="2854660" y="3915916"/>
            <a:ext cx="0" cy="432048"/>
          </a:xfrm>
          <a:prstGeom prst="straightConnector1">
            <a:avLst/>
          </a:prstGeom>
          <a:solidFill>
            <a:schemeClr val="accent2"/>
          </a:solidFill>
          <a:ln w="47625"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3" name="直線矢印コネクタ 62"/>
          <p:cNvCxnSpPr/>
          <p:nvPr/>
        </p:nvCxnSpPr>
        <p:spPr bwMode="auto">
          <a:xfrm>
            <a:off x="2854660" y="4780012"/>
            <a:ext cx="0" cy="432048"/>
          </a:xfrm>
          <a:prstGeom prst="straightConnector1">
            <a:avLst/>
          </a:prstGeom>
          <a:solidFill>
            <a:schemeClr val="accent2"/>
          </a:solidFill>
          <a:ln w="47625"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8" name="正方形/長方形 67"/>
          <p:cNvSpPr/>
          <p:nvPr/>
        </p:nvSpPr>
        <p:spPr bwMode="auto">
          <a:xfrm>
            <a:off x="2062572" y="3411860"/>
            <a:ext cx="1728192" cy="648072"/>
          </a:xfrm>
          <a:prstGeom prst="rect">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0" name="正方形/長方形 69"/>
          <p:cNvSpPr/>
          <p:nvPr/>
        </p:nvSpPr>
        <p:spPr bwMode="auto">
          <a:xfrm>
            <a:off x="2062572" y="5068044"/>
            <a:ext cx="1728192" cy="648072"/>
          </a:xfrm>
          <a:prstGeom prst="rect">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2" name="正方形/長方形 71"/>
          <p:cNvSpPr/>
          <p:nvPr/>
        </p:nvSpPr>
        <p:spPr bwMode="auto">
          <a:xfrm>
            <a:off x="5770984" y="5212060"/>
            <a:ext cx="1728192" cy="648072"/>
          </a:xfrm>
          <a:prstGeom prst="rect">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80" name="直線矢印コネクタ 79"/>
          <p:cNvCxnSpPr/>
          <p:nvPr/>
        </p:nvCxnSpPr>
        <p:spPr bwMode="auto">
          <a:xfrm>
            <a:off x="6491064" y="3987924"/>
            <a:ext cx="0" cy="432048"/>
          </a:xfrm>
          <a:prstGeom prst="straightConnector1">
            <a:avLst/>
          </a:prstGeom>
          <a:solidFill>
            <a:schemeClr val="accent2"/>
          </a:solidFill>
          <a:ln w="47625"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1" name="直線矢印コネクタ 80"/>
          <p:cNvCxnSpPr/>
          <p:nvPr/>
        </p:nvCxnSpPr>
        <p:spPr bwMode="auto">
          <a:xfrm>
            <a:off x="6491064" y="4852020"/>
            <a:ext cx="0" cy="432048"/>
          </a:xfrm>
          <a:prstGeom prst="straightConnector1">
            <a:avLst/>
          </a:prstGeom>
          <a:solidFill>
            <a:schemeClr val="accent2"/>
          </a:solidFill>
          <a:ln w="47625"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86" name="正方形/長方形 85"/>
          <p:cNvSpPr/>
          <p:nvPr/>
        </p:nvSpPr>
        <p:spPr bwMode="auto">
          <a:xfrm>
            <a:off x="5698976" y="3411860"/>
            <a:ext cx="1728192" cy="648072"/>
          </a:xfrm>
          <a:prstGeom prst="rect">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8" name="正方形/長方形 87"/>
          <p:cNvSpPr/>
          <p:nvPr/>
        </p:nvSpPr>
        <p:spPr bwMode="auto">
          <a:xfrm>
            <a:off x="2367372" y="3716660"/>
            <a:ext cx="1728192" cy="648072"/>
          </a:xfrm>
          <a:prstGeom prst="rect">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89" name="曲線コネクタ 88"/>
          <p:cNvCxnSpPr>
            <a:stCxn id="72" idx="3"/>
            <a:endCxn id="86" idx="3"/>
          </p:cNvCxnSpPr>
          <p:nvPr/>
        </p:nvCxnSpPr>
        <p:spPr bwMode="auto">
          <a:xfrm flipH="1" flipV="1">
            <a:off x="7427168" y="3735896"/>
            <a:ext cx="72008" cy="1800200"/>
          </a:xfrm>
          <a:prstGeom prst="curvedConnector3">
            <a:avLst>
              <a:gd name="adj1" fmla="val -1390585"/>
            </a:avLst>
          </a:prstGeom>
          <a:solidFill>
            <a:schemeClr val="accent2"/>
          </a:solidFill>
          <a:ln w="50800"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93" name="円/楕円 92"/>
          <p:cNvSpPr/>
          <p:nvPr/>
        </p:nvSpPr>
        <p:spPr bwMode="auto">
          <a:xfrm>
            <a:off x="5401816" y="4059932"/>
            <a:ext cx="2376264" cy="1944216"/>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32" name="Rectangle 2"/>
          <p:cNvSpPr>
            <a:spLocks noGrp="1" noChangeArrowheads="1"/>
          </p:cNvSpPr>
          <p:nvPr>
            <p:ph type="title"/>
          </p:nvPr>
        </p:nvSpPr>
        <p:spPr>
          <a:xfrm>
            <a:off x="179388" y="188913"/>
            <a:ext cx="8785225" cy="936625"/>
          </a:xfrm>
        </p:spPr>
        <p:txBody>
          <a:bodyPr/>
          <a:lstStyle/>
          <a:p>
            <a:r>
              <a:rPr lang="ja-JP" altLang="en-US" sz="4000" dirty="0"/>
              <a:t>コードクローンの変更管理</a:t>
            </a:r>
            <a:r>
              <a:rPr lang="ja-JP" altLang="en-US" sz="4000" dirty="0" smtClean="0"/>
              <a:t>の必要性</a:t>
            </a:r>
            <a:r>
              <a:rPr lang="en-US" altLang="ja-JP" sz="4000" dirty="0" smtClean="0"/>
              <a:t>(1/2</a:t>
            </a:r>
            <a:r>
              <a:rPr lang="en-US" altLang="ja-JP" sz="4000" dirty="0"/>
              <a:t>)</a:t>
            </a:r>
            <a:endParaRPr lang="ja-JP" altLang="ja-JP" sz="4000" dirty="0"/>
          </a:p>
        </p:txBody>
      </p:sp>
      <p:cxnSp>
        <p:nvCxnSpPr>
          <p:cNvPr id="33" name="直線矢印コネクタ 32"/>
          <p:cNvCxnSpPr/>
          <p:nvPr/>
        </p:nvCxnSpPr>
        <p:spPr bwMode="auto">
          <a:xfrm>
            <a:off x="1054460" y="3555876"/>
            <a:ext cx="798421" cy="157238"/>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5" name="直線矢印コネクタ 34"/>
          <p:cNvCxnSpPr/>
          <p:nvPr/>
        </p:nvCxnSpPr>
        <p:spPr bwMode="auto">
          <a:xfrm>
            <a:off x="1054460" y="3555876"/>
            <a:ext cx="1008111" cy="1026114"/>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8" name="直線矢印コネクタ 37"/>
          <p:cNvCxnSpPr>
            <a:endCxn id="70" idx="1"/>
          </p:cNvCxnSpPr>
          <p:nvPr/>
        </p:nvCxnSpPr>
        <p:spPr bwMode="auto">
          <a:xfrm>
            <a:off x="1054460" y="3555876"/>
            <a:ext cx="1008112" cy="1836204"/>
          </a:xfrm>
          <a:prstGeom prst="straightConnector1">
            <a:avLst/>
          </a:prstGeom>
          <a:solidFill>
            <a:schemeClr val="accent2"/>
          </a:solidFill>
          <a:ln w="9525" cap="flat" cmpd="sng" algn="ctr">
            <a:solidFill>
              <a:schemeClr val="accent2"/>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9" name="角丸四角形 48"/>
          <p:cNvSpPr/>
          <p:nvPr/>
        </p:nvSpPr>
        <p:spPr>
          <a:xfrm>
            <a:off x="179512" y="2924944"/>
            <a:ext cx="1224136" cy="58267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バグが</a:t>
            </a:r>
            <a:r>
              <a:rPr kumimoji="1" lang="en-US" altLang="ja-JP" sz="1600" b="1" dirty="0" smtClean="0">
                <a:solidFill>
                  <a:schemeClr val="tx1"/>
                </a:solidFill>
              </a:rPr>
              <a:t/>
            </a:r>
            <a:br>
              <a:rPr kumimoji="1" lang="en-US" altLang="ja-JP" sz="1600" b="1" dirty="0" smtClean="0">
                <a:solidFill>
                  <a:schemeClr val="tx1"/>
                </a:solidFill>
              </a:rPr>
            </a:br>
            <a:r>
              <a:rPr kumimoji="1" lang="ja-JP" altLang="en-US" sz="1600" b="1" dirty="0" smtClean="0">
                <a:solidFill>
                  <a:schemeClr val="tx1"/>
                </a:solidFill>
              </a:rPr>
              <a:t>存在</a:t>
            </a:r>
            <a:endParaRPr kumimoji="1" lang="ja-JP" altLang="en-US" sz="1600" b="1" dirty="0">
              <a:solidFill>
                <a:schemeClr val="tx1"/>
              </a:solidFill>
            </a:endParaRPr>
          </a:p>
        </p:txBody>
      </p:sp>
      <p:sp>
        <p:nvSpPr>
          <p:cNvPr id="66" name="Freeform 13"/>
          <p:cNvSpPr>
            <a:spLocks/>
          </p:cNvSpPr>
          <p:nvPr/>
        </p:nvSpPr>
        <p:spPr bwMode="auto">
          <a:xfrm>
            <a:off x="2161281" y="3411860"/>
            <a:ext cx="1440160" cy="4670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67" name="Freeform 13"/>
          <p:cNvSpPr>
            <a:spLocks/>
          </p:cNvSpPr>
          <p:nvPr/>
        </p:nvSpPr>
        <p:spPr bwMode="auto">
          <a:xfrm>
            <a:off x="2161281" y="3400991"/>
            <a:ext cx="1440160" cy="467007"/>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2">
              <a:lumMod val="7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37" name="四角形吹き出し 36"/>
          <p:cNvSpPr/>
          <p:nvPr/>
        </p:nvSpPr>
        <p:spPr bwMode="auto">
          <a:xfrm>
            <a:off x="1558516" y="2276872"/>
            <a:ext cx="4470473" cy="560540"/>
          </a:xfrm>
          <a:prstGeom prst="wedgeRectCallout">
            <a:avLst>
              <a:gd name="adj1" fmla="val 50647"/>
              <a:gd name="adj2" fmla="val 287507"/>
            </a:avLst>
          </a:prstGeom>
          <a:solidFill>
            <a:srgbClr val="FFC000"/>
          </a:solidFill>
          <a:ln w="222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ja-JP" altLang="en-US" dirty="0"/>
              <a:t>他</a:t>
            </a:r>
            <a:r>
              <a:rPr lang="ja-JP" altLang="en-US" dirty="0" smtClean="0"/>
              <a:t>のコードクローンも修正が必要</a:t>
            </a:r>
            <a:endParaRPr kumimoji="0" lang="ja-JP" altLang="en-US"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custDataLst>
      <p:tags r:id="rId1"/>
    </p:custDataLst>
    <p:extLst>
      <p:ext uri="{BB962C8B-B14F-4D97-AF65-F5344CB8AC3E}">
        <p14:creationId xmlns:p14="http://schemas.microsoft.com/office/powerpoint/2010/main" val="20254131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3"/>
                                        </p:tgtEl>
                                        <p:attrNameLst>
                                          <p:attrName>style.visibility</p:attrName>
                                        </p:attrNameLst>
                                      </p:cBhvr>
                                      <p:to>
                                        <p:strVal val="visible"/>
                                      </p:to>
                                    </p:set>
                                    <p:animEffect transition="in" filter="circle(in)">
                                      <p:cBhvr>
                                        <p:cTn id="7" dur="100"/>
                                        <p:tgtEl>
                                          <p:spTgt spid="93"/>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7"/>
                                        </p:tgtEl>
                                        <p:attrNameLst>
                                          <p:attrName>style.visibility</p:attrName>
                                        </p:attrNameLst>
                                      </p:cBhvr>
                                      <p:to>
                                        <p:strVal val="visible"/>
                                      </p:to>
                                    </p:set>
                                    <p:animEffect transition="in" filter="diamond(in)">
                                      <p:cBhvr>
                                        <p:cTn id="10" dur="1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 grpId="0" animBg="1"/>
      <p:bldP spid="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メモ 20"/>
          <p:cNvSpPr/>
          <p:nvPr/>
        </p:nvSpPr>
        <p:spPr bwMode="auto">
          <a:xfrm rot="10800000" flipH="1">
            <a:off x="5216960" y="3093598"/>
            <a:ext cx="2664296" cy="2448272"/>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 name="メモ 19"/>
          <p:cNvSpPr/>
          <p:nvPr/>
        </p:nvSpPr>
        <p:spPr bwMode="auto">
          <a:xfrm rot="10800000" flipH="1">
            <a:off x="968488" y="3165606"/>
            <a:ext cx="2664296" cy="2304256"/>
          </a:xfrm>
          <a:prstGeom prst="foldedCorner">
            <a:avLst/>
          </a:prstGeom>
          <a:solidFill>
            <a:schemeClr val="bg1"/>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626" name="Rectangle 2"/>
          <p:cNvSpPr>
            <a:spLocks noGrp="1" noChangeArrowheads="1"/>
          </p:cNvSpPr>
          <p:nvPr>
            <p:ph type="title"/>
          </p:nvPr>
        </p:nvSpPr>
        <p:spPr/>
        <p:txBody>
          <a:bodyPr/>
          <a:lstStyle/>
          <a:p>
            <a:r>
              <a:rPr lang="ja-JP" altLang="en-US" sz="4000" dirty="0"/>
              <a:t>コードクローンの変更管理の必要性</a:t>
            </a:r>
            <a:r>
              <a:rPr lang="en-US" altLang="ja-JP" sz="4000" dirty="0" smtClean="0"/>
              <a:t>(2/2</a:t>
            </a:r>
            <a:r>
              <a:rPr lang="en-US" altLang="ja-JP" sz="4000" dirty="0"/>
              <a:t>)</a:t>
            </a:r>
            <a:endParaRPr lang="ja-JP" altLang="ja-JP" sz="4000" dirty="0"/>
          </a:p>
        </p:txBody>
      </p:sp>
      <p:sp>
        <p:nvSpPr>
          <p:cNvPr id="26627" name="Rectangle 3"/>
          <p:cNvSpPr>
            <a:spLocks noGrp="1" noChangeArrowheads="1"/>
          </p:cNvSpPr>
          <p:nvPr>
            <p:ph type="body" idx="1"/>
          </p:nvPr>
        </p:nvSpPr>
        <p:spPr>
          <a:xfrm>
            <a:off x="179388" y="1268413"/>
            <a:ext cx="8785225" cy="1584523"/>
          </a:xfrm>
        </p:spPr>
        <p:txBody>
          <a:bodyPr/>
          <a:lstStyle/>
          <a:p>
            <a:r>
              <a:rPr lang="ja-JP" altLang="en-US" dirty="0" smtClean="0"/>
              <a:t>新たに発生したコードクローンの発見</a:t>
            </a:r>
            <a:endParaRPr lang="en-US" altLang="ja-JP" dirty="0" smtClean="0"/>
          </a:p>
        </p:txBody>
      </p:sp>
      <p:cxnSp>
        <p:nvCxnSpPr>
          <p:cNvPr id="22" name="直線矢印コネクタ 21"/>
          <p:cNvCxnSpPr/>
          <p:nvPr/>
        </p:nvCxnSpPr>
        <p:spPr bwMode="auto">
          <a:xfrm>
            <a:off x="3056720" y="3824642"/>
            <a:ext cx="2772308" cy="36004"/>
          </a:xfrm>
          <a:prstGeom prst="straightConnector1">
            <a:avLst/>
          </a:prstGeom>
          <a:solidFill>
            <a:schemeClr val="accent2"/>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直線矢印コネクタ 38"/>
          <p:cNvCxnSpPr/>
          <p:nvPr/>
        </p:nvCxnSpPr>
        <p:spPr bwMode="auto">
          <a:xfrm>
            <a:off x="3056720" y="3824642"/>
            <a:ext cx="2736304" cy="997148"/>
          </a:xfrm>
          <a:prstGeom prst="straightConnector1">
            <a:avLst/>
          </a:prstGeom>
          <a:solidFill>
            <a:schemeClr val="accent2"/>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7" name="正方形/長方形 26"/>
          <p:cNvSpPr/>
          <p:nvPr/>
        </p:nvSpPr>
        <p:spPr>
          <a:xfrm>
            <a:off x="5577000" y="5661248"/>
            <a:ext cx="2213992" cy="461665"/>
          </a:xfrm>
          <a:prstGeom prst="rect">
            <a:avLst/>
          </a:prstGeom>
        </p:spPr>
        <p:txBody>
          <a:bodyPr wrap="square">
            <a:spAutoFit/>
          </a:bodyPr>
          <a:lstStyle/>
          <a:p>
            <a:pPr marL="514350" indent="-514350"/>
            <a:r>
              <a:rPr lang="ja-JP" altLang="en-US" dirty="0" smtClean="0"/>
              <a:t>最新バージョン</a:t>
            </a:r>
            <a:endParaRPr lang="en-US" altLang="ja-JP" dirty="0" smtClean="0"/>
          </a:p>
        </p:txBody>
      </p:sp>
      <p:sp>
        <p:nvSpPr>
          <p:cNvPr id="29" name="正方形/長方形 28"/>
          <p:cNvSpPr/>
          <p:nvPr/>
        </p:nvSpPr>
        <p:spPr>
          <a:xfrm>
            <a:off x="1472544" y="5640519"/>
            <a:ext cx="1944216" cy="461665"/>
          </a:xfrm>
          <a:prstGeom prst="rect">
            <a:avLst/>
          </a:prstGeom>
        </p:spPr>
        <p:txBody>
          <a:bodyPr wrap="square">
            <a:spAutoFit/>
          </a:bodyPr>
          <a:lstStyle/>
          <a:p>
            <a:pPr marL="514350" indent="-514350"/>
            <a:r>
              <a:rPr lang="ja-JP" altLang="en-US" dirty="0" smtClean="0"/>
              <a:t>旧バージョン</a:t>
            </a:r>
            <a:endParaRPr lang="en-US" altLang="ja-JP" dirty="0" smtClean="0"/>
          </a:p>
        </p:txBody>
      </p:sp>
      <p:sp>
        <p:nvSpPr>
          <p:cNvPr id="17" name="Freeform 13"/>
          <p:cNvSpPr>
            <a:spLocks/>
          </p:cNvSpPr>
          <p:nvPr/>
        </p:nvSpPr>
        <p:spPr bwMode="auto">
          <a:xfrm>
            <a:off x="1544552" y="3597654"/>
            <a:ext cx="1440160"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bg1"/>
          </a:solidFill>
          <a:ln w="25400" cap="rnd">
            <a:solidFill>
              <a:srgbClr val="000000"/>
            </a:solidFill>
            <a:prstDash val="dash"/>
            <a:round/>
            <a:headEnd/>
            <a:tailEnd/>
          </a:ln>
        </p:spPr>
        <p:txBody>
          <a:bodyPr/>
          <a:lstStyle/>
          <a:p>
            <a:pPr algn="ctr"/>
            <a:r>
              <a:rPr lang="ja-JP" altLang="en-US" sz="1800" b="1" dirty="0" smtClean="0">
                <a:latin typeface="Arial" charset="0"/>
                <a:ea typeface="MS UI Gothic" pitchFamily="50" charset="-128"/>
              </a:rPr>
              <a:t>コード片</a:t>
            </a:r>
            <a:endParaRPr lang="ja-JP" altLang="ja-JP" sz="1800" b="1" dirty="0">
              <a:latin typeface="Arial" charset="0"/>
              <a:ea typeface="MS UI Gothic" pitchFamily="50" charset="-128"/>
            </a:endParaRPr>
          </a:p>
        </p:txBody>
      </p:sp>
      <p:sp>
        <p:nvSpPr>
          <p:cNvPr id="18" name="Freeform 13"/>
          <p:cNvSpPr>
            <a:spLocks/>
          </p:cNvSpPr>
          <p:nvPr/>
        </p:nvSpPr>
        <p:spPr bwMode="auto">
          <a:xfrm>
            <a:off x="5793024" y="4677774"/>
            <a:ext cx="1440160"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sp>
        <p:nvSpPr>
          <p:cNvPr id="19" name="Freeform 13"/>
          <p:cNvSpPr>
            <a:spLocks/>
          </p:cNvSpPr>
          <p:nvPr/>
        </p:nvSpPr>
        <p:spPr bwMode="auto">
          <a:xfrm>
            <a:off x="5793024" y="3597654"/>
            <a:ext cx="1440160"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3">
              <a:lumMod val="95000"/>
            </a:schemeClr>
          </a:solidFill>
          <a:ln w="25400" cap="rnd">
            <a:solidFill>
              <a:srgbClr val="000000"/>
            </a:solidFill>
            <a:round/>
            <a:headEnd/>
            <a:tailEnd/>
          </a:ln>
        </p:spPr>
        <p:txBody>
          <a:bodyPr/>
          <a:lstStyle/>
          <a:p>
            <a:endParaRPr lang="ja-JP" altLang="ja-JP" sz="1800" u="sng">
              <a:latin typeface="Arial" charset="0"/>
              <a:ea typeface="MS UI Gothic" pitchFamily="50" charset="-128"/>
            </a:endParaRPr>
          </a:p>
        </p:txBody>
      </p:sp>
      <p:cxnSp>
        <p:nvCxnSpPr>
          <p:cNvPr id="38" name="直線矢印コネクタ 37"/>
          <p:cNvCxnSpPr/>
          <p:nvPr/>
        </p:nvCxnSpPr>
        <p:spPr bwMode="auto">
          <a:xfrm flipV="1">
            <a:off x="6441096" y="4101711"/>
            <a:ext cx="0" cy="576063"/>
          </a:xfrm>
          <a:prstGeom prst="straightConnector1">
            <a:avLst/>
          </a:prstGeom>
          <a:solidFill>
            <a:schemeClr val="accent2"/>
          </a:solidFill>
          <a:ln w="63500" cap="flat" cmpd="sng" algn="ctr">
            <a:solidFill>
              <a:schemeClr val="accent2"/>
            </a:solidFill>
            <a:prstDash val="solid"/>
            <a:round/>
            <a:headEnd type="triangle"/>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5" name="正方形/長方形 24"/>
          <p:cNvSpPr/>
          <p:nvPr/>
        </p:nvSpPr>
        <p:spPr>
          <a:xfrm>
            <a:off x="3704792" y="4173718"/>
            <a:ext cx="1584176" cy="36004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コピー</a:t>
            </a:r>
            <a:endParaRPr kumimoji="1" lang="ja-JP" altLang="en-US" sz="2800" dirty="0">
              <a:solidFill>
                <a:schemeClr val="tx1"/>
              </a:solidFill>
            </a:endParaRPr>
          </a:p>
        </p:txBody>
      </p:sp>
      <p:sp>
        <p:nvSpPr>
          <p:cNvPr id="43" name="円/楕円 42"/>
          <p:cNvSpPr/>
          <p:nvPr/>
        </p:nvSpPr>
        <p:spPr bwMode="auto">
          <a:xfrm>
            <a:off x="5360976" y="3237614"/>
            <a:ext cx="2232248" cy="2232248"/>
          </a:xfrm>
          <a:prstGeom prst="ellipse">
            <a:avLst/>
          </a:prstGeom>
          <a:noFill/>
          <a:ln w="254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6" name="四角形吹き出し 15"/>
          <p:cNvSpPr/>
          <p:nvPr/>
        </p:nvSpPr>
        <p:spPr bwMode="auto">
          <a:xfrm>
            <a:off x="1295690" y="2132856"/>
            <a:ext cx="5181410" cy="560540"/>
          </a:xfrm>
          <a:prstGeom prst="wedgeRectCallout">
            <a:avLst>
              <a:gd name="adj1" fmla="val 39076"/>
              <a:gd name="adj2" fmla="val 177396"/>
            </a:avLst>
          </a:prstGeom>
          <a:solidFill>
            <a:srgbClr val="FFC000"/>
          </a:solidFill>
          <a:ln w="222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lvl="1"/>
            <a:r>
              <a:rPr lang="ja-JP" altLang="en-US" dirty="0"/>
              <a:t>集約するか否かの判断が必要</a:t>
            </a:r>
            <a:endParaRPr lang="en-US" altLang="ja-JP" dirty="0"/>
          </a:p>
        </p:txBody>
      </p:sp>
    </p:spTree>
    <p:custDataLst>
      <p:tags r:id="rId1"/>
    </p:custDataLst>
    <p:extLst>
      <p:ext uri="{BB962C8B-B14F-4D97-AF65-F5344CB8AC3E}">
        <p14:creationId xmlns:p14="http://schemas.microsoft.com/office/powerpoint/2010/main" val="1592259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circle(in)">
                                      <p:cBhvr>
                                        <p:cTn id="7" dur="100"/>
                                        <p:tgtEl>
                                          <p:spTgt spid="43"/>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diamond(in)">
                                      <p:cBhvr>
                                        <p:cTn id="10" dur="1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研究の目的</a:t>
            </a:r>
            <a:endParaRPr lang="ja-JP" altLang="ja-JP" dirty="0"/>
          </a:p>
        </p:txBody>
      </p:sp>
      <p:sp>
        <p:nvSpPr>
          <p:cNvPr id="9" name="コンテンツ プレースホルダ 8"/>
          <p:cNvSpPr>
            <a:spLocks noGrp="1"/>
          </p:cNvSpPr>
          <p:nvPr>
            <p:ph idx="1"/>
          </p:nvPr>
        </p:nvSpPr>
        <p:spPr>
          <a:xfrm>
            <a:off x="68620" y="1412776"/>
            <a:ext cx="9086069" cy="2016224"/>
          </a:xfrm>
        </p:spPr>
        <p:txBody>
          <a:bodyPr/>
          <a:lstStyle/>
          <a:p>
            <a:r>
              <a:rPr lang="ja-JP" altLang="en-US" sz="2800" dirty="0"/>
              <a:t>既存のコードクローン検出</a:t>
            </a:r>
            <a:r>
              <a:rPr lang="ja-JP" altLang="en-US" sz="2800" dirty="0" smtClean="0"/>
              <a:t>技術</a:t>
            </a:r>
            <a:r>
              <a:rPr lang="ja-JP" altLang="en-US" sz="2800" dirty="0"/>
              <a:t>で</a:t>
            </a:r>
            <a:r>
              <a:rPr lang="ja-JP" altLang="en-US" sz="2800" dirty="0" smtClean="0"/>
              <a:t>は変更されたコードクローンの確認は人手で行う必要がある</a:t>
            </a:r>
            <a:endParaRPr kumimoji="1" lang="en-US" altLang="ja-JP" sz="2800" dirty="0" smtClean="0"/>
          </a:p>
          <a:p>
            <a:r>
              <a:rPr kumimoji="1" lang="ja-JP" altLang="en-US" sz="2800" dirty="0" smtClean="0"/>
              <a:t>検出されたコードクローンが膨大な量となる場合</a:t>
            </a:r>
            <a:r>
              <a:rPr lang="ja-JP" altLang="en-US" sz="2800" dirty="0" smtClean="0"/>
              <a:t>変更されたコードクローンの確認コストは大きい</a:t>
            </a:r>
            <a:endParaRPr kumimoji="1" lang="en-US" altLang="ja-JP" sz="2800" dirty="0" smtClean="0"/>
          </a:p>
          <a:p>
            <a:endParaRPr kumimoji="1" lang="en-US" altLang="ja-JP" dirty="0" smtClean="0"/>
          </a:p>
          <a:p>
            <a:pPr lvl="1"/>
            <a:endParaRPr kumimoji="1" lang="ja-JP" altLang="en-US" dirty="0"/>
          </a:p>
        </p:txBody>
      </p:sp>
      <p:sp>
        <p:nvSpPr>
          <p:cNvPr id="4" name="下矢印 3"/>
          <p:cNvSpPr/>
          <p:nvPr/>
        </p:nvSpPr>
        <p:spPr bwMode="auto">
          <a:xfrm>
            <a:off x="2499186" y="3356992"/>
            <a:ext cx="4037813" cy="935794"/>
          </a:xfrm>
          <a:prstGeom prst="downArrow">
            <a:avLst/>
          </a:prstGeom>
          <a:solidFill>
            <a:schemeClr val="bg1">
              <a:lumMod val="85000"/>
            </a:schemeClr>
          </a:solidFill>
          <a:ln w="9525"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32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 name="コンテンツ プレースホルダ 8"/>
          <p:cNvSpPr txBox="1">
            <a:spLocks/>
          </p:cNvSpPr>
          <p:nvPr/>
        </p:nvSpPr>
        <p:spPr bwMode="auto">
          <a:xfrm>
            <a:off x="68620" y="4381909"/>
            <a:ext cx="9075380"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lvl="1"/>
            <a:endParaRPr lang="en-US" altLang="ja-JP" dirty="0" smtClean="0"/>
          </a:p>
          <a:p>
            <a:pPr lvl="1"/>
            <a:endParaRPr lang="en-US" altLang="ja-JP" dirty="0" smtClean="0"/>
          </a:p>
          <a:p>
            <a:pPr lvl="1"/>
            <a:endParaRPr lang="ja-JP" altLang="en-US" dirty="0"/>
          </a:p>
        </p:txBody>
      </p:sp>
      <p:sp>
        <p:nvSpPr>
          <p:cNvPr id="7" name="コンテンツ プレースホルダ 8"/>
          <p:cNvSpPr txBox="1">
            <a:spLocks/>
          </p:cNvSpPr>
          <p:nvPr/>
        </p:nvSpPr>
        <p:spPr bwMode="auto">
          <a:xfrm>
            <a:off x="1617" y="4520668"/>
            <a:ext cx="9086069" cy="201622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lvl="1"/>
            <a:endParaRPr lang="ja-JP" altLang="en-US" dirty="0"/>
          </a:p>
        </p:txBody>
      </p:sp>
      <p:sp>
        <p:nvSpPr>
          <p:cNvPr id="8" name="コンテンツ プレースホルダ 8"/>
          <p:cNvSpPr txBox="1">
            <a:spLocks/>
          </p:cNvSpPr>
          <p:nvPr/>
        </p:nvSpPr>
        <p:spPr bwMode="auto">
          <a:xfrm>
            <a:off x="68620" y="4416003"/>
            <a:ext cx="9086069" cy="2016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hlink"/>
              </a:buClr>
              <a:buSzPct val="95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85000"/>
              <a:buFont typeface="Arial" charset="0"/>
              <a:buChar char="►"/>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dirty="0" smtClean="0"/>
              <a:t>コードクローン変更管理システム</a:t>
            </a:r>
            <a:r>
              <a:rPr lang="ja-JP" altLang="en-US" sz="2800" dirty="0"/>
              <a:t>の開発</a:t>
            </a:r>
            <a:endParaRPr lang="en-US" altLang="ja-JP" sz="2800" dirty="0"/>
          </a:p>
          <a:p>
            <a:pPr lvl="1"/>
            <a:r>
              <a:rPr lang="ja-JP" altLang="en-US" sz="2400" dirty="0"/>
              <a:t>コード片の編集に基づくコードクローンの自動的な分類</a:t>
            </a:r>
            <a:endParaRPr lang="en-US" altLang="ja-JP" sz="2400" dirty="0"/>
          </a:p>
          <a:p>
            <a:pPr lvl="1"/>
            <a:r>
              <a:rPr lang="ja-JP" altLang="en-US" sz="2400" dirty="0"/>
              <a:t>保守作業の対象となるコードクローンの分析</a:t>
            </a:r>
            <a:endParaRPr lang="en-US" altLang="ja-JP" sz="2400" dirty="0"/>
          </a:p>
          <a:p>
            <a:endParaRPr lang="en-US" altLang="ja-JP" sz="2800" dirty="0" smtClean="0"/>
          </a:p>
          <a:p>
            <a:endParaRPr lang="en-US" altLang="ja-JP" dirty="0" smtClean="0"/>
          </a:p>
          <a:p>
            <a:pPr lvl="1"/>
            <a:endParaRPr lang="ja-JP" altLang="en-US" dirty="0"/>
          </a:p>
        </p:txBody>
      </p:sp>
    </p:spTree>
    <p:extLst>
      <p:ext uri="{BB962C8B-B14F-4D97-AF65-F5344CB8AC3E}">
        <p14:creationId xmlns:p14="http://schemas.microsoft.com/office/powerpoint/2010/main" val="62098989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発表内容</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a:pPr>
            <a:r>
              <a:rPr lang="ja-JP" altLang="en-US" sz="4000" dirty="0" smtClean="0">
                <a:solidFill>
                  <a:schemeClr val="bg1">
                    <a:lumMod val="75000"/>
                  </a:schemeClr>
                </a:solidFill>
              </a:rPr>
              <a:t>本研究の背景</a:t>
            </a:r>
            <a:endParaRPr lang="en-US" altLang="ja-JP" sz="4000" dirty="0" smtClean="0">
              <a:solidFill>
                <a:schemeClr val="bg1">
                  <a:lumMod val="75000"/>
                </a:schemeClr>
              </a:solidFill>
            </a:endParaRPr>
          </a:p>
          <a:p>
            <a:pPr marL="514350" indent="-514350">
              <a:buFont typeface="+mj-lt"/>
              <a:buAutoNum type="arabicPeriod"/>
            </a:pPr>
            <a:r>
              <a:rPr kumimoji="1" lang="ja-JP" altLang="en-US" sz="4000" u="sng" dirty="0" smtClean="0"/>
              <a:t>コードクローン変更管理システム</a:t>
            </a:r>
            <a:endParaRPr kumimoji="1" lang="en-US" altLang="ja-JP" sz="4000" u="sng" dirty="0" smtClean="0"/>
          </a:p>
          <a:p>
            <a:pPr marL="514350" indent="-514350">
              <a:buFont typeface="+mj-lt"/>
              <a:buAutoNum type="arabicPeriod"/>
            </a:pPr>
            <a:r>
              <a:rPr lang="ja-JP" altLang="en-US" sz="4000" dirty="0">
                <a:solidFill>
                  <a:schemeClr val="bg1">
                    <a:lumMod val="75000"/>
                  </a:schemeClr>
                </a:solidFill>
              </a:rPr>
              <a:t>適用実験</a:t>
            </a:r>
            <a:endParaRPr kumimoji="1" lang="en-US" altLang="ja-JP" sz="4000" dirty="0" smtClean="0">
              <a:solidFill>
                <a:schemeClr val="bg1">
                  <a:lumMod val="75000"/>
                </a:schemeClr>
              </a:solidFill>
            </a:endParaRPr>
          </a:p>
          <a:p>
            <a:pPr marL="514350" indent="-514350">
              <a:buFont typeface="+mj-lt"/>
              <a:buAutoNum type="arabicPeriod"/>
            </a:pPr>
            <a:r>
              <a:rPr kumimoji="1" lang="ja-JP" altLang="en-US" sz="4000" dirty="0" smtClean="0">
                <a:solidFill>
                  <a:schemeClr val="bg1">
                    <a:lumMod val="75000"/>
                  </a:schemeClr>
                </a:solidFill>
              </a:rPr>
              <a:t>まとめと今後の課題</a:t>
            </a:r>
            <a:endParaRPr kumimoji="1" lang="ja-JP" altLang="en-US" sz="4000" dirty="0">
              <a:solidFill>
                <a:schemeClr val="bg1">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dirty="0" smtClean="0"/>
              <a:t>コードクローン変更管理システムの概要</a:t>
            </a:r>
            <a:endParaRPr lang="ja-JP" altLang="ja-JP" dirty="0"/>
          </a:p>
        </p:txBody>
      </p:sp>
      <p:pic>
        <p:nvPicPr>
          <p:cNvPr id="105" name="Picture 5" descr="C:\Program Files\Microsoft Office\MEDIA\CAGCAT10\j0292020.wmf"/>
          <p:cNvPicPr>
            <a:picLocks noChangeAspect="1" noChangeArrowheads="1"/>
          </p:cNvPicPr>
          <p:nvPr/>
        </p:nvPicPr>
        <p:blipFill>
          <a:blip r:embed="rId3" cstate="print"/>
          <a:srcRect/>
          <a:stretch>
            <a:fillRect/>
          </a:stretch>
        </p:blipFill>
        <p:spPr bwMode="auto">
          <a:xfrm>
            <a:off x="899592" y="4581128"/>
            <a:ext cx="1797694" cy="1512169"/>
          </a:xfrm>
          <a:prstGeom prst="rect">
            <a:avLst/>
          </a:prstGeom>
          <a:noFill/>
          <a:ln w="9525">
            <a:noFill/>
            <a:miter lim="800000"/>
            <a:headEnd/>
            <a:tailEnd/>
          </a:ln>
        </p:spPr>
      </p:pic>
      <p:sp>
        <p:nvSpPr>
          <p:cNvPr id="106" name="円柱 105"/>
          <p:cNvSpPr/>
          <p:nvPr/>
        </p:nvSpPr>
        <p:spPr>
          <a:xfrm>
            <a:off x="971600" y="1844824"/>
            <a:ext cx="1453912" cy="928936"/>
          </a:xfrm>
          <a:prstGeom prst="can">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角丸四角形 106"/>
          <p:cNvSpPr/>
          <p:nvPr/>
        </p:nvSpPr>
        <p:spPr>
          <a:xfrm>
            <a:off x="1319044" y="5792980"/>
            <a:ext cx="1512168" cy="57606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開発者</a:t>
            </a:r>
            <a:endParaRPr kumimoji="1" lang="ja-JP" altLang="en-US" dirty="0">
              <a:solidFill>
                <a:schemeClr val="tx1"/>
              </a:solidFill>
            </a:endParaRPr>
          </a:p>
        </p:txBody>
      </p:sp>
      <p:sp>
        <p:nvSpPr>
          <p:cNvPr id="108" name="右矢印 107"/>
          <p:cNvSpPr/>
          <p:nvPr/>
        </p:nvSpPr>
        <p:spPr>
          <a:xfrm rot="16200000">
            <a:off x="1247037" y="3818346"/>
            <a:ext cx="1080120" cy="360041"/>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角丸四角形 108"/>
          <p:cNvSpPr/>
          <p:nvPr/>
        </p:nvSpPr>
        <p:spPr>
          <a:xfrm>
            <a:off x="683568" y="2708920"/>
            <a:ext cx="2292268" cy="62369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版管理システム</a:t>
            </a:r>
            <a:endParaRPr lang="en-US" altLang="ja-JP" dirty="0" smtClean="0">
              <a:solidFill>
                <a:schemeClr val="tx1"/>
              </a:solidFill>
            </a:endParaRPr>
          </a:p>
        </p:txBody>
      </p:sp>
      <p:sp>
        <p:nvSpPr>
          <p:cNvPr id="110" name="テキスト ボックス 109"/>
          <p:cNvSpPr txBox="1"/>
          <p:nvPr/>
        </p:nvSpPr>
        <p:spPr>
          <a:xfrm>
            <a:off x="0" y="3717032"/>
            <a:ext cx="1691680" cy="707886"/>
          </a:xfrm>
          <a:prstGeom prst="rect">
            <a:avLst/>
          </a:prstGeom>
          <a:noFill/>
        </p:spPr>
        <p:txBody>
          <a:bodyPr wrap="square" rtlCol="0">
            <a:spAutoFit/>
          </a:bodyPr>
          <a:lstStyle/>
          <a:p>
            <a:pPr algn="ctr"/>
            <a:r>
              <a:rPr kumimoji="1" lang="ja-JP" altLang="en-US" sz="2000" dirty="0" smtClean="0">
                <a:latin typeface="+mn-lt"/>
              </a:rPr>
              <a:t>ソースコードのコミット</a:t>
            </a:r>
            <a:endParaRPr kumimoji="1" lang="ja-JP" altLang="en-US" sz="2000" dirty="0">
              <a:latin typeface="+mn-lt"/>
            </a:endParaRPr>
          </a:p>
        </p:txBody>
      </p:sp>
      <p:sp>
        <p:nvSpPr>
          <p:cNvPr id="111" name="テキスト ボックス 110"/>
          <p:cNvSpPr txBox="1"/>
          <p:nvPr/>
        </p:nvSpPr>
        <p:spPr>
          <a:xfrm>
            <a:off x="2987824" y="1772816"/>
            <a:ext cx="2520280" cy="400110"/>
          </a:xfrm>
          <a:prstGeom prst="rect">
            <a:avLst/>
          </a:prstGeom>
          <a:noFill/>
        </p:spPr>
        <p:txBody>
          <a:bodyPr wrap="square" rtlCol="0">
            <a:spAutoFit/>
          </a:bodyPr>
          <a:lstStyle/>
          <a:p>
            <a:pPr algn="ctr"/>
            <a:r>
              <a:rPr lang="ja-JP" altLang="en-US" sz="2000" dirty="0" smtClean="0">
                <a:latin typeface="+mn-lt"/>
              </a:rPr>
              <a:t>ソースコードの取得</a:t>
            </a:r>
          </a:p>
        </p:txBody>
      </p:sp>
      <p:pic>
        <p:nvPicPr>
          <p:cNvPr id="112" name="Picture 2" descr="C:\Users\y-yuuki\Downloads\MC900434845.PNG"/>
          <p:cNvPicPr>
            <a:picLocks noChangeAspect="1" noChangeArrowheads="1"/>
          </p:cNvPicPr>
          <p:nvPr/>
        </p:nvPicPr>
        <p:blipFill>
          <a:blip r:embed="rId4" cstate="print"/>
          <a:srcRect/>
          <a:stretch>
            <a:fillRect/>
          </a:stretch>
        </p:blipFill>
        <p:spPr bwMode="auto">
          <a:xfrm>
            <a:off x="4919444" y="2984668"/>
            <a:ext cx="2016224" cy="1762897"/>
          </a:xfrm>
          <a:prstGeom prst="rect">
            <a:avLst/>
          </a:prstGeom>
          <a:noFill/>
        </p:spPr>
      </p:pic>
      <p:sp>
        <p:nvSpPr>
          <p:cNvPr id="113" name="曲折矢印 112"/>
          <p:cNvSpPr/>
          <p:nvPr/>
        </p:nvSpPr>
        <p:spPr>
          <a:xfrm rot="5400000">
            <a:off x="4000963" y="952134"/>
            <a:ext cx="701706" cy="3334252"/>
          </a:xfrm>
          <a:prstGeom prst="ben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4" name="曲折矢印 113"/>
          <p:cNvSpPr/>
          <p:nvPr/>
        </p:nvSpPr>
        <p:spPr>
          <a:xfrm rot="10800000">
            <a:off x="2758048" y="4896091"/>
            <a:ext cx="3169508" cy="685375"/>
          </a:xfrm>
          <a:prstGeom prst="ben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15" name="角丸四角形 114"/>
          <p:cNvSpPr/>
          <p:nvPr/>
        </p:nvSpPr>
        <p:spPr>
          <a:xfrm>
            <a:off x="6071572" y="4248018"/>
            <a:ext cx="2520280" cy="76515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コードクローン</a:t>
            </a:r>
            <a:endParaRPr lang="en-US" altLang="ja-JP" dirty="0" smtClean="0">
              <a:solidFill>
                <a:schemeClr val="tx1"/>
              </a:solidFill>
            </a:endParaRPr>
          </a:p>
          <a:p>
            <a:pPr algn="ctr"/>
            <a:r>
              <a:rPr lang="ja-JP" altLang="en-US" dirty="0" smtClean="0">
                <a:solidFill>
                  <a:schemeClr val="tx1"/>
                </a:solidFill>
              </a:rPr>
              <a:t>変更管理システム</a:t>
            </a:r>
            <a:endParaRPr lang="en-US" altLang="ja-JP" dirty="0" smtClean="0">
              <a:solidFill>
                <a:schemeClr val="tx1"/>
              </a:solidFill>
            </a:endParaRPr>
          </a:p>
        </p:txBody>
      </p:sp>
      <p:sp>
        <p:nvSpPr>
          <p:cNvPr id="117" name="四角形吹き出し 116"/>
          <p:cNvSpPr/>
          <p:nvPr/>
        </p:nvSpPr>
        <p:spPr bwMode="auto">
          <a:xfrm>
            <a:off x="6300192" y="1916832"/>
            <a:ext cx="2520280" cy="720080"/>
          </a:xfrm>
          <a:prstGeom prst="wedgeRectCallout">
            <a:avLst>
              <a:gd name="adj1" fmla="val -50561"/>
              <a:gd name="adj2" fmla="val 98869"/>
            </a:avLst>
          </a:prstGeom>
          <a:solidFill>
            <a:schemeClr val="bg2"/>
          </a:solidFill>
          <a:ln w="222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algn="ctr"/>
            <a:r>
              <a:rPr kumimoji="1" lang="ja-JP" altLang="en-US" sz="2000" dirty="0" smtClean="0"/>
              <a:t>変更情報に基づきコードクローンを分類</a:t>
            </a:r>
            <a:endParaRPr kumimoji="1" lang="ja-JP" altLang="en-US" sz="2000" dirty="0"/>
          </a:p>
        </p:txBody>
      </p:sp>
      <p:sp>
        <p:nvSpPr>
          <p:cNvPr id="133" name="テキスト ボックス 132"/>
          <p:cNvSpPr txBox="1"/>
          <p:nvPr/>
        </p:nvSpPr>
        <p:spPr>
          <a:xfrm>
            <a:off x="3347864" y="5589240"/>
            <a:ext cx="2160240" cy="707886"/>
          </a:xfrm>
          <a:prstGeom prst="rect">
            <a:avLst/>
          </a:prstGeom>
          <a:noFill/>
        </p:spPr>
        <p:txBody>
          <a:bodyPr wrap="square" rtlCol="0">
            <a:spAutoFit/>
          </a:bodyPr>
          <a:lstStyle/>
          <a:p>
            <a:pPr algn="ctr"/>
            <a:r>
              <a:rPr lang="ja-JP" altLang="en-US" sz="2000" dirty="0" smtClean="0">
                <a:latin typeface="+mn-lt"/>
              </a:rPr>
              <a:t>コードクローンの分類結果の提示</a:t>
            </a:r>
          </a:p>
        </p:txBody>
      </p:sp>
    </p:spTree>
    <p:extLst>
      <p:ext uri="{BB962C8B-B14F-4D97-AF65-F5344CB8AC3E}">
        <p14:creationId xmlns:p14="http://schemas.microsoft.com/office/powerpoint/2010/main" val="27369326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10" fill="hold"/>
                                        <p:tgtEl>
                                          <p:spTgt spid="108"/>
                                        </p:tgtEl>
                                        <p:attrNameLst>
                                          <p:attrName>fillcolor</p:attrName>
                                        </p:attrNameLst>
                                      </p:cBhvr>
                                      <p:to>
                                        <a:srgbClr val="92D050"/>
                                      </p:to>
                                    </p:animClr>
                                    <p:set>
                                      <p:cBhvr>
                                        <p:cTn id="7" dur="10" fill="hold"/>
                                        <p:tgtEl>
                                          <p:spTgt spid="108"/>
                                        </p:tgtEl>
                                        <p:attrNameLst>
                                          <p:attrName>fill.type</p:attrName>
                                        </p:attrNameLst>
                                      </p:cBhvr>
                                      <p:to>
                                        <p:strVal val="solid"/>
                                      </p:to>
                                    </p:set>
                                    <p:set>
                                      <p:cBhvr>
                                        <p:cTn id="8" dur="10" fill="hold"/>
                                        <p:tgtEl>
                                          <p:spTgt spid="108"/>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10" fill="hold"/>
                                        <p:tgtEl>
                                          <p:spTgt spid="113"/>
                                        </p:tgtEl>
                                        <p:attrNameLst>
                                          <p:attrName>fillcolor</p:attrName>
                                        </p:attrNameLst>
                                      </p:cBhvr>
                                      <p:to>
                                        <a:srgbClr val="92D050"/>
                                      </p:to>
                                    </p:animClr>
                                    <p:set>
                                      <p:cBhvr>
                                        <p:cTn id="13" dur="10" fill="hold"/>
                                        <p:tgtEl>
                                          <p:spTgt spid="113"/>
                                        </p:tgtEl>
                                        <p:attrNameLst>
                                          <p:attrName>fill.type</p:attrName>
                                        </p:attrNameLst>
                                      </p:cBhvr>
                                      <p:to>
                                        <p:strVal val="solid"/>
                                      </p:to>
                                    </p:set>
                                    <p:set>
                                      <p:cBhvr>
                                        <p:cTn id="14" dur="10" fill="hold"/>
                                        <p:tgtEl>
                                          <p:spTgt spid="113"/>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mph" presetSubtype="2" fill="hold" nodeType="clickEffect">
                                  <p:stCondLst>
                                    <p:cond delay="0"/>
                                  </p:stCondLst>
                                  <p:childTnLst>
                                    <p:animClr clrSpc="rgb" dir="cw">
                                      <p:cBhvr>
                                        <p:cTn id="22" dur="10" fill="hold"/>
                                        <p:tgtEl>
                                          <p:spTgt spid="114"/>
                                        </p:tgtEl>
                                        <p:attrNameLst>
                                          <p:attrName>fillcolor</p:attrName>
                                        </p:attrNameLst>
                                      </p:cBhvr>
                                      <p:to>
                                        <a:srgbClr val="92D050"/>
                                      </p:to>
                                    </p:animClr>
                                    <p:set>
                                      <p:cBhvr>
                                        <p:cTn id="23" dur="10" fill="hold"/>
                                        <p:tgtEl>
                                          <p:spTgt spid="114"/>
                                        </p:tgtEl>
                                        <p:attrNameLst>
                                          <p:attrName>fill.type</p:attrName>
                                        </p:attrNameLst>
                                      </p:cBhvr>
                                      <p:to>
                                        <p:strVal val="solid"/>
                                      </p:to>
                                    </p:set>
                                    <p:set>
                                      <p:cBhvr>
                                        <p:cTn id="24" dur="10" fill="hold"/>
                                        <p:tgtEl>
                                          <p:spTgt spid="11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4.9|1.9"/>
</p:tagLst>
</file>

<file path=ppt/tags/tag10.xml><?xml version="1.0" encoding="utf-8"?>
<p:tagLst xmlns:a="http://schemas.openxmlformats.org/drawingml/2006/main" xmlns:r="http://schemas.openxmlformats.org/officeDocument/2006/relationships" xmlns:p="http://schemas.openxmlformats.org/presentationml/2006/main">
  <p:tag name="TIMING" val="|8.9|6.4|3.1|7.1"/>
</p:tagLst>
</file>

<file path=ppt/tags/tag2.xml><?xml version="1.0" encoding="utf-8"?>
<p:tagLst xmlns:a="http://schemas.openxmlformats.org/drawingml/2006/main" xmlns:r="http://schemas.openxmlformats.org/officeDocument/2006/relationships" xmlns:p="http://schemas.openxmlformats.org/presentationml/2006/main">
  <p:tag name="TIMING" val="|5|2.7"/>
</p:tagLst>
</file>

<file path=ppt/tags/tag3.xml><?xml version="1.0" encoding="utf-8"?>
<p:tagLst xmlns:a="http://schemas.openxmlformats.org/drawingml/2006/main" xmlns:r="http://schemas.openxmlformats.org/officeDocument/2006/relationships" xmlns:p="http://schemas.openxmlformats.org/presentationml/2006/main">
  <p:tag name="TIMING" val="|6"/>
</p:tagLst>
</file>

<file path=ppt/tags/tag4.xml><?xml version="1.0" encoding="utf-8"?>
<p:tagLst xmlns:a="http://schemas.openxmlformats.org/drawingml/2006/main" xmlns:r="http://schemas.openxmlformats.org/officeDocument/2006/relationships" xmlns:p="http://schemas.openxmlformats.org/presentationml/2006/main">
  <p:tag name="TIMING" val="|15.4"/>
</p:tagLst>
</file>

<file path=ppt/tags/tag5.xml><?xml version="1.0" encoding="utf-8"?>
<p:tagLst xmlns:a="http://schemas.openxmlformats.org/drawingml/2006/main" xmlns:r="http://schemas.openxmlformats.org/officeDocument/2006/relationships" xmlns:p="http://schemas.openxmlformats.org/presentationml/2006/main">
  <p:tag name="TIMING" val="|9.7"/>
</p:tagLst>
</file>

<file path=ppt/tags/tag6.xml><?xml version="1.0" encoding="utf-8"?>
<p:tagLst xmlns:a="http://schemas.openxmlformats.org/drawingml/2006/main" xmlns:r="http://schemas.openxmlformats.org/officeDocument/2006/relationships" xmlns:p="http://schemas.openxmlformats.org/presentationml/2006/main">
  <p:tag name="TIMING" val="|15.7|6.9|12.7"/>
</p:tagLst>
</file>

<file path=ppt/tags/tag7.xml><?xml version="1.0" encoding="utf-8"?>
<p:tagLst xmlns:a="http://schemas.openxmlformats.org/drawingml/2006/main" xmlns:r="http://schemas.openxmlformats.org/officeDocument/2006/relationships" xmlns:p="http://schemas.openxmlformats.org/presentationml/2006/main">
  <p:tag name="TIMING" val="|7|5.4|13.3"/>
</p:tagLst>
</file>

<file path=ppt/tags/tag8.xml><?xml version="1.0" encoding="utf-8"?>
<p:tagLst xmlns:a="http://schemas.openxmlformats.org/drawingml/2006/main" xmlns:r="http://schemas.openxmlformats.org/officeDocument/2006/relationships" xmlns:p="http://schemas.openxmlformats.org/presentationml/2006/main">
  <p:tag name="TIMING" val="|9.5|11"/>
</p:tagLst>
</file>

<file path=ppt/tags/tag9.xml><?xml version="1.0" encoding="utf-8"?>
<p:tagLst xmlns:a="http://schemas.openxmlformats.org/drawingml/2006/main" xmlns:r="http://schemas.openxmlformats.org/officeDocument/2006/relationships" xmlns:p="http://schemas.openxmlformats.org/presentationml/2006/main">
  <p:tag name="TIMING" val="|27.5|3.6|8.2|1.4|1.4|2.4|6"/>
</p:tagLst>
</file>

<file path=ppt/theme/theme1.xml><?xml version="1.0" encoding="utf-8"?>
<a:theme xmlns:a="http://schemas.openxmlformats.org/drawingml/2006/main" name="sel2006-white">
  <a:themeElements>
    <a:clrScheme name="sel2006-white 13">
      <a:dk1>
        <a:srgbClr val="000000"/>
      </a:dk1>
      <a:lt1>
        <a:srgbClr val="FFFFFF"/>
      </a:lt1>
      <a:dk2>
        <a:srgbClr val="000000"/>
      </a:dk2>
      <a:lt2>
        <a:srgbClr val="EDEDFF"/>
      </a:lt2>
      <a:accent1>
        <a:srgbClr val="BBE0E3"/>
      </a:accent1>
      <a:accent2>
        <a:srgbClr val="0000FF"/>
      </a:accent2>
      <a:accent3>
        <a:srgbClr val="FFFFFF"/>
      </a:accent3>
      <a:accent4>
        <a:srgbClr val="000000"/>
      </a:accent4>
      <a:accent5>
        <a:srgbClr val="DAEDEF"/>
      </a:accent5>
      <a:accent6>
        <a:srgbClr val="0000E7"/>
      </a:accent6>
      <a:hlink>
        <a:srgbClr val="003366"/>
      </a:hlink>
      <a:folHlink>
        <a:srgbClr val="99CC00"/>
      </a:folHlink>
    </a:clrScheme>
    <a:fontScheme name="sel2006-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9525"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rtlCol="0"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2400" b="0" i="0" u="none" strike="noStrike" cap="none" normalizeH="0" baseline="0" dirty="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6-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6-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6-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6-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6-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6-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6-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6-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6-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6-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6-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6-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sel2006-white 13">
        <a:dk1>
          <a:srgbClr val="000000"/>
        </a:dk1>
        <a:lt1>
          <a:srgbClr val="FFFFFF"/>
        </a:lt1>
        <a:dk2>
          <a:srgbClr val="000000"/>
        </a:dk2>
        <a:lt2>
          <a:srgbClr val="EDEDFF"/>
        </a:lt2>
        <a:accent1>
          <a:srgbClr val="BBE0E3"/>
        </a:accent1>
        <a:accent2>
          <a:srgbClr val="0000FF"/>
        </a:accent2>
        <a:accent3>
          <a:srgbClr val="FFFFFF"/>
        </a:accent3>
        <a:accent4>
          <a:srgbClr val="000000"/>
        </a:accent4>
        <a:accent5>
          <a:srgbClr val="DAEDEF"/>
        </a:accent5>
        <a:accent6>
          <a:srgbClr val="0000E7"/>
        </a:accent6>
        <a:hlink>
          <a:srgbClr val="003366"/>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sel2006-white</Template>
  <TotalTime>11801</TotalTime>
  <Words>1762</Words>
  <Application>Microsoft Office PowerPoint</Application>
  <PresentationFormat>画面に合わせる (4:3)</PresentationFormat>
  <Paragraphs>595</Paragraphs>
  <Slides>42</Slides>
  <Notes>22</Notes>
  <HiddenSlides>0</HiddenSlides>
  <MMClips>0</MMClips>
  <ScaleCrop>false</ScaleCrop>
  <HeadingPairs>
    <vt:vector size="4" baseType="variant">
      <vt:variant>
        <vt:lpstr>テーマ</vt:lpstr>
      </vt:variant>
      <vt:variant>
        <vt:i4>1</vt:i4>
      </vt:variant>
      <vt:variant>
        <vt:lpstr>スライド タイトル</vt:lpstr>
      </vt:variant>
      <vt:variant>
        <vt:i4>42</vt:i4>
      </vt:variant>
    </vt:vector>
  </HeadingPairs>
  <TitlesOfParts>
    <vt:vector size="43" baseType="lpstr">
      <vt:lpstr>sel2006-white</vt:lpstr>
      <vt:lpstr>コードクローン変更管理システムの開発と実プロジェクトへの適用</vt:lpstr>
      <vt:lpstr>発表内容</vt:lpstr>
      <vt:lpstr>コードクローン</vt:lpstr>
      <vt:lpstr>コードクローンに対する保守作業</vt:lpstr>
      <vt:lpstr>コードクローンの変更管理の必要性(1/2)</vt:lpstr>
      <vt:lpstr>コードクローンの変更管理の必要性(2/2)</vt:lpstr>
      <vt:lpstr>研究の目的</vt:lpstr>
      <vt:lpstr>発表内容</vt:lpstr>
      <vt:lpstr>コードクローン変更管理システムの概要</vt:lpstr>
      <vt:lpstr>システムの処理</vt:lpstr>
      <vt:lpstr>１. ソースコードの取得</vt:lpstr>
      <vt:lpstr>2. コードクローンの検出</vt:lpstr>
      <vt:lpstr>3. コードクローンの対応関係</vt:lpstr>
      <vt:lpstr>4. コードクローンの分類</vt:lpstr>
      <vt:lpstr>4. コードクローンの分類</vt:lpstr>
      <vt:lpstr>4. コードクローンの分類</vt:lpstr>
      <vt:lpstr>4. コードクローンの分類</vt:lpstr>
      <vt:lpstr>4. コードクローンの分類</vt:lpstr>
      <vt:lpstr>5. クローンセットの分類</vt:lpstr>
      <vt:lpstr>分類例– Changed Clone Set</vt:lpstr>
      <vt:lpstr>分類例– New Clone Set</vt:lpstr>
      <vt:lpstr>分類例 – Deleted Clone Set</vt:lpstr>
      <vt:lpstr>開発者への情報提示</vt:lpstr>
      <vt:lpstr>Eメールを用いた通知の例</vt:lpstr>
      <vt:lpstr>ウェブユーザインタフェースの例</vt:lpstr>
      <vt:lpstr>発表内容</vt:lpstr>
      <vt:lpstr>評価実験(1/2)</vt:lpstr>
      <vt:lpstr>評価実験(2/2)</vt:lpstr>
      <vt:lpstr>アンケート内容</vt:lpstr>
      <vt:lpstr>アンケート結果 – 質問1</vt:lpstr>
      <vt:lpstr>アンケート結果 – 質問2</vt:lpstr>
      <vt:lpstr>アンケート結果 – 質問2</vt:lpstr>
      <vt:lpstr>アンケート結果 – 質問2</vt:lpstr>
      <vt:lpstr>アンケート結果 – 質問2</vt:lpstr>
      <vt:lpstr>評価実験に対する考察(1/2)</vt:lpstr>
      <vt:lpstr>評価実験に対する考察(2/2)</vt:lpstr>
      <vt:lpstr>保守対象のコードクローンの調査</vt:lpstr>
      <vt:lpstr>調査結果</vt:lpstr>
      <vt:lpstr>調査結果に対する考察</vt:lpstr>
      <vt:lpstr>発表内容</vt:lpstr>
      <vt:lpstr>まとめと今後の課題</vt:lpstr>
      <vt:lpstr>ご清聴ありがとうございました</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ソードコードの編集に基づいた コードクローンの分類とその分析システム</dc:title>
  <dc:creator>Yamanaka</dc:creator>
  <cp:lastModifiedBy>Yamanaka</cp:lastModifiedBy>
  <cp:revision>392</cp:revision>
  <cp:lastPrinted>2012-08-22T07:56:21Z</cp:lastPrinted>
  <dcterms:created xsi:type="dcterms:W3CDTF">2012-02-11T07:01:38Z</dcterms:created>
  <dcterms:modified xsi:type="dcterms:W3CDTF">2012-09-05T07:06:28Z</dcterms:modified>
</cp:coreProperties>
</file>